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3.xml" ContentType="application/vnd.openxmlformats-officedocument.presentationml.notesSlide+xml"/>
  <Override PartName="/ppt/charts/chart2.xml" ContentType="application/vnd.openxmlformats-officedocument.drawingml.chart+xml"/>
  <Override PartName="/ppt/notesSlides/notesSlide4.xml" ContentType="application/vnd.openxmlformats-officedocument.presentationml.notesSlide+xml"/>
  <Override PartName="/ppt/charts/chart3.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rts/chart4.xml" ContentType="application/vnd.openxmlformats-officedocument.drawingml.chart+xml"/>
  <Override PartName="/ppt/charts/style3.xml" ContentType="application/vnd.ms-office.chartstyle+xml"/>
  <Override PartName="/ppt/charts/colors3.xml" ContentType="application/vnd.ms-office.chartcolorstyle+xml"/>
  <Override PartName="/ppt/drawings/drawing1.xml" ContentType="application/vnd.openxmlformats-officedocument.drawingml.chartshapes+xml"/>
  <Override PartName="/ppt/notesSlides/notesSlide7.xml" ContentType="application/vnd.openxmlformats-officedocument.presentationml.notesSlide+xml"/>
  <Override PartName="/ppt/charts/chart5.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380" r:id="rId1"/>
  </p:sldMasterIdLst>
  <p:notesMasterIdLst>
    <p:notesMasterId r:id="rId13"/>
  </p:notesMasterIdLst>
  <p:handoutMasterIdLst>
    <p:handoutMasterId r:id="rId14"/>
  </p:handoutMasterIdLst>
  <p:sldIdLst>
    <p:sldId id="359" r:id="rId2"/>
    <p:sldId id="369" r:id="rId3"/>
    <p:sldId id="360" r:id="rId4"/>
    <p:sldId id="361" r:id="rId5"/>
    <p:sldId id="364" r:id="rId6"/>
    <p:sldId id="367" r:id="rId7"/>
    <p:sldId id="368" r:id="rId8"/>
    <p:sldId id="365" r:id="rId9"/>
    <p:sldId id="366" r:id="rId10"/>
    <p:sldId id="358" r:id="rId11"/>
    <p:sldId id="356" r:id="rId12"/>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6DE81165-F1D1-49DE-A4B1-22763BFEDEF8}">
          <p14:sldIdLst>
            <p14:sldId id="359"/>
            <p14:sldId id="369"/>
            <p14:sldId id="360"/>
            <p14:sldId id="361"/>
            <p14:sldId id="364"/>
            <p14:sldId id="367"/>
            <p14:sldId id="368"/>
            <p14:sldId id="365"/>
            <p14:sldId id="366"/>
            <p14:sldId id="358"/>
            <p14:sldId id="356"/>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92B5D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______.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______1.xlsx"/></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______2.xlsx"/><Relationship Id="rId2" Type="http://schemas.microsoft.com/office/2011/relationships/chartColorStyle" Target="colors2.xml"/><Relationship Id="rId1" Type="http://schemas.microsoft.com/office/2011/relationships/chartStyle" Target="style2.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______3.xlsx"/><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chartUserShapes" Target="../drawings/drawing1.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______4.xlsx"/><Relationship Id="rId2" Type="http://schemas.microsoft.com/office/2011/relationships/chartColorStyle" Target="colors4.xml"/><Relationship Id="rId1" Type="http://schemas.microsoft.com/office/2011/relationships/chartStyle" Target="style4.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9247594050743664E-2"/>
          <c:y val="0.17882813573420864"/>
          <c:w val="0.69759187656214938"/>
          <c:h val="0.67260773713954647"/>
        </c:manualLayout>
      </c:layout>
      <c:barChart>
        <c:barDir val="col"/>
        <c:grouping val="stacked"/>
        <c:varyColors val="0"/>
        <c:ser>
          <c:idx val="0"/>
          <c:order val="0"/>
          <c:tx>
            <c:strRef>
              <c:f>Sheet3!$C$4</c:f>
              <c:strCache>
                <c:ptCount val="1"/>
                <c:pt idx="0">
                  <c:v>ＧＨ</c:v>
                </c:pt>
              </c:strCache>
            </c:strRef>
          </c:tx>
          <c:spPr>
            <a:solidFill>
              <a:srgbClr val="4F81BD"/>
            </a:solidFill>
            <a:ln>
              <a:noFill/>
            </a:ln>
            <a:effectLst/>
          </c:spPr>
          <c:invertIfNegative val="0"/>
          <c:dLbls>
            <c:dLbl>
              <c:idx val="0"/>
              <c:layout/>
              <c:tx>
                <c:rich>
                  <a:bodyPr/>
                  <a:lstStyle/>
                  <a:p>
                    <a:r>
                      <a:rPr lang="en-US" altLang="ja-JP" dirty="0" smtClean="0"/>
                      <a:t>84</a:t>
                    </a:r>
                    <a:r>
                      <a:rPr lang="ja-JP" altLang="en-US" dirty="0" smtClean="0"/>
                      <a:t>人</a:t>
                    </a:r>
                    <a:endParaRPr lang="ja-JP" altLang="en-US" dirty="0"/>
                  </a:p>
                  <a:p>
                    <a:r>
                      <a:rPr lang="en-US" altLang="ja-JP" dirty="0"/>
                      <a:t>(</a:t>
                    </a:r>
                    <a:fld id="{FB97F5E0-C366-4B87-B9D2-FB19CCDF19B7}" type="CELLRANGE">
                      <a:rPr lang="en-US" altLang="ja-JP"/>
                      <a:pPr/>
                      <a:t>[CELLRANGE]</a:t>
                    </a:fld>
                    <a:r>
                      <a:rPr lang="en-US" altLang="ja-JP" dirty="0"/>
                      <a:t>)</a:t>
                    </a:r>
                  </a:p>
                </c:rich>
              </c:tx>
              <c:showLegendKey val="0"/>
              <c:showVal val="1"/>
              <c:showCatName val="0"/>
              <c:showSerName val="0"/>
              <c:showPercent val="0"/>
              <c:showBubbleSize val="0"/>
              <c:separator>
</c:separator>
              <c:extLst>
                <c:ext xmlns:c15="http://schemas.microsoft.com/office/drawing/2012/chart" uri="{CE6537A1-D6FC-4f65-9D91-7224C49458BB}">
                  <c15:layout/>
                  <c15:dlblFieldTable/>
                  <c15:showDataLabelsRange val="1"/>
                </c:ext>
                <c:ext xmlns:c16="http://schemas.microsoft.com/office/drawing/2014/chart" uri="{C3380CC4-5D6E-409C-BE32-E72D297353CC}">
                  <c16:uniqueId val="{00000000-4FC2-4236-8A09-2C7716405173}"/>
                </c:ext>
              </c:extLst>
            </c:dLbl>
            <c:dLbl>
              <c:idx val="1"/>
              <c:layout/>
              <c:tx>
                <c:rich>
                  <a:bodyPr/>
                  <a:lstStyle/>
                  <a:p>
                    <a:r>
                      <a:rPr lang="en-US" altLang="ja-JP" dirty="0" smtClean="0"/>
                      <a:t>59</a:t>
                    </a:r>
                    <a:r>
                      <a:rPr lang="ja-JP" altLang="en-US" dirty="0" smtClean="0"/>
                      <a:t>人</a:t>
                    </a:r>
                    <a:endParaRPr lang="ja-JP" altLang="en-US" dirty="0"/>
                  </a:p>
                  <a:p>
                    <a:r>
                      <a:rPr lang="en-US" altLang="ja-JP" dirty="0"/>
                      <a:t>(</a:t>
                    </a:r>
                    <a:fld id="{63FBFCA8-E5F9-407C-8F20-A901FE7AE5FE}" type="CELLRANGE">
                      <a:rPr lang="en-US" altLang="ja-JP"/>
                      <a:pPr/>
                      <a:t>[CELLRANGE]</a:t>
                    </a:fld>
                    <a:r>
                      <a:rPr lang="en-US" altLang="ja-JP" dirty="0"/>
                      <a:t>)</a:t>
                    </a:r>
                  </a:p>
                </c:rich>
              </c:tx>
              <c:showLegendKey val="0"/>
              <c:showVal val="1"/>
              <c:showCatName val="0"/>
              <c:showSerName val="0"/>
              <c:showPercent val="0"/>
              <c:showBubbleSize val="0"/>
              <c:separator>
</c:separator>
              <c:extLst>
                <c:ext xmlns:c15="http://schemas.microsoft.com/office/drawing/2012/chart" uri="{CE6537A1-D6FC-4f65-9D91-7224C49458BB}">
                  <c15:layout/>
                  <c15:dlblFieldTable/>
                  <c15:showDataLabelsRange val="1"/>
                </c:ext>
                <c:ext xmlns:c16="http://schemas.microsoft.com/office/drawing/2014/chart" uri="{C3380CC4-5D6E-409C-BE32-E72D297353CC}">
                  <c16:uniqueId val="{00000001-4FC2-4236-8A09-2C7716405173}"/>
                </c:ext>
              </c:extLst>
            </c:dLbl>
            <c:dLbl>
              <c:idx val="2"/>
              <c:layout/>
              <c:tx>
                <c:rich>
                  <a:bodyPr/>
                  <a:lstStyle/>
                  <a:p>
                    <a:r>
                      <a:rPr lang="en-US" altLang="ja-JP" dirty="0" smtClean="0"/>
                      <a:t>48</a:t>
                    </a:r>
                    <a:r>
                      <a:rPr lang="ja-JP" altLang="en-US" dirty="0" smtClean="0"/>
                      <a:t>人</a:t>
                    </a:r>
                    <a:endParaRPr lang="ja-JP" altLang="en-US" dirty="0"/>
                  </a:p>
                  <a:p>
                    <a:r>
                      <a:rPr lang="en-US" altLang="ja-JP" dirty="0"/>
                      <a:t>(</a:t>
                    </a:r>
                    <a:fld id="{0902C7FB-6E14-490E-8E78-58E359611FA2}" type="CELLRANGE">
                      <a:rPr lang="en-US" altLang="ja-JP"/>
                      <a:pPr/>
                      <a:t>[CELLRANGE]</a:t>
                    </a:fld>
                    <a:r>
                      <a:rPr lang="en-US" altLang="ja-JP" dirty="0"/>
                      <a:t>)</a:t>
                    </a:r>
                  </a:p>
                </c:rich>
              </c:tx>
              <c:showLegendKey val="0"/>
              <c:showVal val="1"/>
              <c:showCatName val="0"/>
              <c:showSerName val="0"/>
              <c:showPercent val="0"/>
              <c:showBubbleSize val="0"/>
              <c:separator>
</c:separator>
              <c:extLst>
                <c:ext xmlns:c15="http://schemas.microsoft.com/office/drawing/2012/chart" uri="{CE6537A1-D6FC-4f65-9D91-7224C49458BB}">
                  <c15:layout/>
                  <c15:dlblFieldTable/>
                  <c15:showDataLabelsRange val="1"/>
                </c:ext>
                <c:ext xmlns:c16="http://schemas.microsoft.com/office/drawing/2014/chart" uri="{C3380CC4-5D6E-409C-BE32-E72D297353CC}">
                  <c16:uniqueId val="{00000002-4FC2-4236-8A09-2C7716405173}"/>
                </c:ext>
              </c:extLst>
            </c:dLbl>
            <c:dLbl>
              <c:idx val="3"/>
              <c:layout/>
              <c:tx>
                <c:rich>
                  <a:bodyPr/>
                  <a:lstStyle/>
                  <a:p>
                    <a:r>
                      <a:rPr lang="en-US" altLang="ja-JP" dirty="0" smtClean="0"/>
                      <a:t>43</a:t>
                    </a:r>
                    <a:r>
                      <a:rPr lang="ja-JP" altLang="en-US" dirty="0" smtClean="0"/>
                      <a:t>人</a:t>
                    </a:r>
                    <a:endParaRPr lang="ja-JP" altLang="en-US" dirty="0"/>
                  </a:p>
                  <a:p>
                    <a:r>
                      <a:rPr lang="en-US" altLang="ja-JP" dirty="0"/>
                      <a:t>(</a:t>
                    </a:r>
                    <a:fld id="{A3F5EF5C-2BFA-4EBC-9E09-0DA0B6E68918}" type="CELLRANGE">
                      <a:rPr lang="en-US" altLang="ja-JP"/>
                      <a:pPr/>
                      <a:t>[CELLRANGE]</a:t>
                    </a:fld>
                    <a:r>
                      <a:rPr lang="en-US" altLang="ja-JP" dirty="0"/>
                      <a:t>)</a:t>
                    </a:r>
                  </a:p>
                </c:rich>
              </c:tx>
              <c:showLegendKey val="0"/>
              <c:showVal val="1"/>
              <c:showCatName val="0"/>
              <c:showSerName val="0"/>
              <c:showPercent val="0"/>
              <c:showBubbleSize val="0"/>
              <c:separator>
</c:separator>
              <c:extLst>
                <c:ext xmlns:c15="http://schemas.microsoft.com/office/drawing/2012/chart" uri="{CE6537A1-D6FC-4f65-9D91-7224C49458BB}">
                  <c15:layout/>
                  <c15:dlblFieldTable/>
                  <c15:showDataLabelsRange val="1"/>
                </c:ext>
                <c:ext xmlns:c16="http://schemas.microsoft.com/office/drawing/2014/chart" uri="{C3380CC4-5D6E-409C-BE32-E72D297353CC}">
                  <c16:uniqueId val="{00000003-4FC2-4236-8A09-2C7716405173}"/>
                </c:ext>
              </c:extLst>
            </c:dLbl>
            <c:numFmt formatCode="General" sourceLinked="0"/>
            <c:spPr>
              <a:noFill/>
              <a:ln>
                <a:noFill/>
              </a:ln>
              <a:effectLst/>
            </c:spPr>
            <c:txPr>
              <a:bodyPr rot="0" spcFirstLastPara="1" vertOverflow="ellipsis" vert="horz" wrap="square" anchor="ctr" anchorCtr="1"/>
              <a:lstStyle/>
              <a:p>
                <a:pPr>
                  <a:defRPr sz="1200" b="1" i="0" u="none" strike="noStrike" kern="1200" baseline="0">
                    <a:solidFill>
                      <a:schemeClr val="tx1">
                        <a:lumMod val="75000"/>
                        <a:lumOff val="25000"/>
                      </a:schemeClr>
                    </a:solidFill>
                    <a:latin typeface="HG丸ｺﾞｼｯｸM-PRO" panose="020F0600000000000000" pitchFamily="50" charset="-128"/>
                    <a:ea typeface="HG丸ｺﾞｼｯｸM-PRO" panose="020F0600000000000000" pitchFamily="50" charset="-128"/>
                    <a:cs typeface="+mn-cs"/>
                  </a:defRPr>
                </a:pPr>
                <a:endParaRPr lang="ja-JP"/>
              </a:p>
            </c:txPr>
            <c:showLegendKey val="0"/>
            <c:showVal val="1"/>
            <c:showCatName val="0"/>
            <c:showSerName val="0"/>
            <c:showPercent val="0"/>
            <c:showBubbleSize val="0"/>
            <c:separator>
</c:separator>
            <c:showLeaderLines val="0"/>
            <c:extLst>
              <c:ext xmlns:c15="http://schemas.microsoft.com/office/drawing/2012/chart" uri="{CE6537A1-D6FC-4f65-9D91-7224C49458BB}">
                <c15:showDataLabelsRange val="1"/>
                <c15:showLeaderLines val="1"/>
                <c15:leaderLines>
                  <c:spPr>
                    <a:ln w="9525">
                      <a:solidFill>
                        <a:schemeClr val="tx1">
                          <a:lumMod val="35000"/>
                          <a:lumOff val="65000"/>
                        </a:schemeClr>
                      </a:solidFill>
                    </a:ln>
                    <a:effectLst/>
                  </c:spPr>
                </c15:leaderLines>
              </c:ext>
            </c:extLst>
          </c:dLbls>
          <c:cat>
            <c:strRef>
              <c:f>Sheet3!$B$5:$B$8</c:f>
              <c:strCache>
                <c:ptCount val="4"/>
                <c:pt idx="0">
                  <c:v>H26</c:v>
                </c:pt>
                <c:pt idx="1">
                  <c:v>H27</c:v>
                </c:pt>
                <c:pt idx="2">
                  <c:v>H28</c:v>
                </c:pt>
                <c:pt idx="3">
                  <c:v>H29</c:v>
                </c:pt>
              </c:strCache>
            </c:strRef>
          </c:cat>
          <c:val>
            <c:numRef>
              <c:f>Sheet3!$C$5:$C$8</c:f>
              <c:numCache>
                <c:formatCode>General</c:formatCode>
                <c:ptCount val="4"/>
                <c:pt idx="0">
                  <c:v>84</c:v>
                </c:pt>
                <c:pt idx="1">
                  <c:v>59</c:v>
                </c:pt>
                <c:pt idx="2">
                  <c:v>48</c:v>
                </c:pt>
                <c:pt idx="3">
                  <c:v>43</c:v>
                </c:pt>
              </c:numCache>
            </c:numRef>
          </c:val>
          <c:extLst>
            <c:ext xmlns:c15="http://schemas.microsoft.com/office/drawing/2012/chart" uri="{02D57815-91ED-43cb-92C2-25804820EDAC}">
              <c15:datalabelsRange>
                <c15:f>Sheet3!$K$5:$K$8</c15:f>
                <c15:dlblRangeCache>
                  <c:ptCount val="4"/>
                  <c:pt idx="0">
                    <c:v>41.8%</c:v>
                  </c:pt>
                  <c:pt idx="1">
                    <c:v>39.1%</c:v>
                  </c:pt>
                  <c:pt idx="2">
                    <c:v>36.6%</c:v>
                  </c:pt>
                  <c:pt idx="3">
                    <c:v>33.1%</c:v>
                  </c:pt>
                </c15:dlblRangeCache>
              </c15:datalabelsRange>
            </c:ext>
            <c:ext xmlns:c16="http://schemas.microsoft.com/office/drawing/2014/chart" uri="{C3380CC4-5D6E-409C-BE32-E72D297353CC}">
              <c16:uniqueId val="{00000004-4FC2-4236-8A09-2C7716405173}"/>
            </c:ext>
          </c:extLst>
        </c:ser>
        <c:ser>
          <c:idx val="1"/>
          <c:order val="1"/>
          <c:tx>
            <c:strRef>
              <c:f>Sheet3!$D$4</c:f>
              <c:strCache>
                <c:ptCount val="1"/>
                <c:pt idx="0">
                  <c:v>家庭復帰</c:v>
                </c:pt>
              </c:strCache>
            </c:strRef>
          </c:tx>
          <c:spPr>
            <a:solidFill>
              <a:schemeClr val="bg1"/>
            </a:solidFill>
            <a:ln w="6350">
              <a:solidFill>
                <a:schemeClr val="tx1"/>
              </a:solidFill>
            </a:ln>
            <a:effectLst/>
          </c:spPr>
          <c:invertIfNegative val="0"/>
          <c:dLbls>
            <c:dLbl>
              <c:idx val="0"/>
              <c:layout/>
              <c:tx>
                <c:rich>
                  <a:bodyPr/>
                  <a:lstStyle/>
                  <a:p>
                    <a:r>
                      <a:rPr lang="en-US" altLang="ja-JP" dirty="0" smtClean="0"/>
                      <a:t>81</a:t>
                    </a:r>
                    <a:r>
                      <a:rPr lang="ja-JP" altLang="en-US" dirty="0" smtClean="0"/>
                      <a:t>人</a:t>
                    </a:r>
                    <a:endParaRPr lang="ja-JP" altLang="en-US" dirty="0"/>
                  </a:p>
                  <a:p>
                    <a:r>
                      <a:rPr lang="en-US" altLang="ja-JP" dirty="0"/>
                      <a:t>(</a:t>
                    </a:r>
                    <a:fld id="{15187C79-FDED-4B58-B233-784DA712A482}" type="CELLRANGE">
                      <a:rPr lang="en-US" altLang="ja-JP"/>
                      <a:pPr/>
                      <a:t>[CELLRANGE]</a:t>
                    </a:fld>
                    <a:r>
                      <a:rPr lang="en-US" altLang="ja-JP" dirty="0"/>
                      <a:t>)</a:t>
                    </a:r>
                  </a:p>
                </c:rich>
              </c:tx>
              <c:showLegendKey val="0"/>
              <c:showVal val="1"/>
              <c:showCatName val="0"/>
              <c:showSerName val="0"/>
              <c:showPercent val="0"/>
              <c:showBubbleSize val="0"/>
              <c:separator>
</c:separator>
              <c:extLst>
                <c:ext xmlns:c15="http://schemas.microsoft.com/office/drawing/2012/chart" uri="{CE6537A1-D6FC-4f65-9D91-7224C49458BB}">
                  <c15:layout/>
                  <c15:dlblFieldTable/>
                  <c15:showDataLabelsRange val="1"/>
                </c:ext>
                <c:ext xmlns:c16="http://schemas.microsoft.com/office/drawing/2014/chart" uri="{C3380CC4-5D6E-409C-BE32-E72D297353CC}">
                  <c16:uniqueId val="{00000005-4FC2-4236-8A09-2C7716405173}"/>
                </c:ext>
              </c:extLst>
            </c:dLbl>
            <c:dLbl>
              <c:idx val="1"/>
              <c:layout/>
              <c:tx>
                <c:rich>
                  <a:bodyPr/>
                  <a:lstStyle/>
                  <a:p>
                    <a:r>
                      <a:rPr lang="en-US" altLang="ja-JP" dirty="0" smtClean="0"/>
                      <a:t>64</a:t>
                    </a:r>
                    <a:r>
                      <a:rPr lang="ja-JP" altLang="en-US" dirty="0" smtClean="0"/>
                      <a:t>人</a:t>
                    </a:r>
                    <a:endParaRPr lang="ja-JP" altLang="en-US" dirty="0"/>
                  </a:p>
                  <a:p>
                    <a:r>
                      <a:rPr lang="en-US" altLang="ja-JP" dirty="0"/>
                      <a:t>(</a:t>
                    </a:r>
                    <a:fld id="{766109FA-A7CB-43A5-8328-6D915014B76C}" type="CELLRANGE">
                      <a:rPr lang="en-US" altLang="ja-JP"/>
                      <a:pPr/>
                      <a:t>[CELLRANGE]</a:t>
                    </a:fld>
                    <a:r>
                      <a:rPr lang="en-US" altLang="ja-JP" dirty="0"/>
                      <a:t>)</a:t>
                    </a:r>
                  </a:p>
                </c:rich>
              </c:tx>
              <c:showLegendKey val="0"/>
              <c:showVal val="1"/>
              <c:showCatName val="0"/>
              <c:showSerName val="0"/>
              <c:showPercent val="0"/>
              <c:showBubbleSize val="0"/>
              <c:separator>
</c:separator>
              <c:extLst>
                <c:ext xmlns:c15="http://schemas.microsoft.com/office/drawing/2012/chart" uri="{CE6537A1-D6FC-4f65-9D91-7224C49458BB}">
                  <c15:layout/>
                  <c15:dlblFieldTable/>
                  <c15:showDataLabelsRange val="1"/>
                </c:ext>
                <c:ext xmlns:c16="http://schemas.microsoft.com/office/drawing/2014/chart" uri="{C3380CC4-5D6E-409C-BE32-E72D297353CC}">
                  <c16:uniqueId val="{00000006-4FC2-4236-8A09-2C7716405173}"/>
                </c:ext>
              </c:extLst>
            </c:dLbl>
            <c:dLbl>
              <c:idx val="2"/>
              <c:layout/>
              <c:tx>
                <c:rich>
                  <a:bodyPr/>
                  <a:lstStyle/>
                  <a:p>
                    <a:r>
                      <a:rPr lang="en-US" altLang="ja-JP" dirty="0" smtClean="0"/>
                      <a:t>59</a:t>
                    </a:r>
                    <a:r>
                      <a:rPr lang="ja-JP" altLang="en-US" dirty="0" smtClean="0"/>
                      <a:t>人</a:t>
                    </a:r>
                    <a:endParaRPr lang="ja-JP" altLang="en-US" dirty="0"/>
                  </a:p>
                  <a:p>
                    <a:r>
                      <a:rPr lang="en-US" altLang="ja-JP" dirty="0"/>
                      <a:t>(</a:t>
                    </a:r>
                    <a:fld id="{91EFB6D3-0B8C-4ACF-A5B7-07EA4459FF2A}" type="CELLRANGE">
                      <a:rPr lang="en-US" altLang="ja-JP"/>
                      <a:pPr/>
                      <a:t>[CELLRANGE]</a:t>
                    </a:fld>
                    <a:r>
                      <a:rPr lang="en-US" altLang="ja-JP" dirty="0"/>
                      <a:t>)</a:t>
                    </a:r>
                  </a:p>
                </c:rich>
              </c:tx>
              <c:showLegendKey val="0"/>
              <c:showVal val="1"/>
              <c:showCatName val="0"/>
              <c:showSerName val="0"/>
              <c:showPercent val="0"/>
              <c:showBubbleSize val="0"/>
              <c:separator>
</c:separator>
              <c:extLst>
                <c:ext xmlns:c15="http://schemas.microsoft.com/office/drawing/2012/chart" uri="{CE6537A1-D6FC-4f65-9D91-7224C49458BB}">
                  <c15:layout/>
                  <c15:dlblFieldTable/>
                  <c15:showDataLabelsRange val="1"/>
                </c:ext>
                <c:ext xmlns:c16="http://schemas.microsoft.com/office/drawing/2014/chart" uri="{C3380CC4-5D6E-409C-BE32-E72D297353CC}">
                  <c16:uniqueId val="{00000007-4FC2-4236-8A09-2C7716405173}"/>
                </c:ext>
              </c:extLst>
            </c:dLbl>
            <c:dLbl>
              <c:idx val="3"/>
              <c:layout/>
              <c:tx>
                <c:rich>
                  <a:bodyPr/>
                  <a:lstStyle/>
                  <a:p>
                    <a:r>
                      <a:rPr lang="en-US" altLang="ja-JP" dirty="0" smtClean="0"/>
                      <a:t>59</a:t>
                    </a:r>
                    <a:r>
                      <a:rPr lang="ja-JP" altLang="en-US" dirty="0" smtClean="0"/>
                      <a:t>人</a:t>
                    </a:r>
                    <a:endParaRPr lang="ja-JP" altLang="en-US" dirty="0"/>
                  </a:p>
                  <a:p>
                    <a:r>
                      <a:rPr lang="en-US" altLang="ja-JP" dirty="0"/>
                      <a:t>(</a:t>
                    </a:r>
                    <a:fld id="{9A719AC0-CEB2-405B-BDF8-37A2965A4316}" type="CELLRANGE">
                      <a:rPr lang="en-US" altLang="ja-JP"/>
                      <a:pPr/>
                      <a:t>[CELLRANGE]</a:t>
                    </a:fld>
                    <a:r>
                      <a:rPr lang="en-US" altLang="ja-JP" dirty="0"/>
                      <a:t>)</a:t>
                    </a:r>
                  </a:p>
                </c:rich>
              </c:tx>
              <c:showLegendKey val="0"/>
              <c:showVal val="1"/>
              <c:showCatName val="0"/>
              <c:showSerName val="0"/>
              <c:showPercent val="0"/>
              <c:showBubbleSize val="0"/>
              <c:separator>
</c:separator>
              <c:extLst>
                <c:ext xmlns:c15="http://schemas.microsoft.com/office/drawing/2012/chart" uri="{CE6537A1-D6FC-4f65-9D91-7224C49458BB}">
                  <c15:layout/>
                  <c15:dlblFieldTable/>
                  <c15:showDataLabelsRange val="1"/>
                </c:ext>
                <c:ext xmlns:c16="http://schemas.microsoft.com/office/drawing/2014/chart" uri="{C3380CC4-5D6E-409C-BE32-E72D297353CC}">
                  <c16:uniqueId val="{00000008-4FC2-4236-8A09-2C7716405173}"/>
                </c:ext>
              </c:extLst>
            </c:dLbl>
            <c:spPr>
              <a:noFill/>
              <a:ln>
                <a:noFill/>
              </a:ln>
              <a:effectLst/>
            </c:spPr>
            <c:txPr>
              <a:bodyPr rot="0" spcFirstLastPara="1" vertOverflow="ellipsis" vert="horz" wrap="square" anchor="ctr" anchorCtr="1"/>
              <a:lstStyle/>
              <a:p>
                <a:pPr>
                  <a:defRPr sz="1200" b="1" i="0" u="none" strike="noStrike" kern="1200" baseline="0">
                    <a:solidFill>
                      <a:schemeClr val="tx1">
                        <a:lumMod val="75000"/>
                        <a:lumOff val="25000"/>
                      </a:schemeClr>
                    </a:solidFill>
                    <a:latin typeface="HG丸ｺﾞｼｯｸM-PRO" panose="020F0600000000000000" pitchFamily="50" charset="-128"/>
                    <a:ea typeface="HG丸ｺﾞｼｯｸM-PRO" panose="020F0600000000000000" pitchFamily="50" charset="-128"/>
                    <a:cs typeface="+mn-cs"/>
                  </a:defRPr>
                </a:pPr>
                <a:endParaRPr lang="ja-JP"/>
              </a:p>
            </c:txPr>
            <c:showLegendKey val="0"/>
            <c:showVal val="1"/>
            <c:showCatName val="0"/>
            <c:showSerName val="0"/>
            <c:showPercent val="0"/>
            <c:showBubbleSize val="0"/>
            <c:separator>
</c:separator>
            <c:showLeaderLines val="0"/>
            <c:extLst>
              <c:ext xmlns:c15="http://schemas.microsoft.com/office/drawing/2012/chart" uri="{CE6537A1-D6FC-4f65-9D91-7224C49458BB}">
                <c15:showDataLabelsRange val="1"/>
                <c15:showLeaderLines val="1"/>
                <c15:leaderLines>
                  <c:spPr>
                    <a:ln w="9525">
                      <a:solidFill>
                        <a:schemeClr val="tx1">
                          <a:lumMod val="35000"/>
                          <a:lumOff val="65000"/>
                        </a:schemeClr>
                      </a:solidFill>
                    </a:ln>
                    <a:effectLst/>
                  </c:spPr>
                </c15:leaderLines>
              </c:ext>
            </c:extLst>
          </c:dLbls>
          <c:cat>
            <c:strRef>
              <c:f>Sheet3!$B$5:$B$8</c:f>
              <c:strCache>
                <c:ptCount val="4"/>
                <c:pt idx="0">
                  <c:v>H26</c:v>
                </c:pt>
                <c:pt idx="1">
                  <c:v>H27</c:v>
                </c:pt>
                <c:pt idx="2">
                  <c:v>H28</c:v>
                </c:pt>
                <c:pt idx="3">
                  <c:v>H29</c:v>
                </c:pt>
              </c:strCache>
            </c:strRef>
          </c:cat>
          <c:val>
            <c:numRef>
              <c:f>Sheet3!$D$5:$D$8</c:f>
              <c:numCache>
                <c:formatCode>General</c:formatCode>
                <c:ptCount val="4"/>
                <c:pt idx="0">
                  <c:v>81</c:v>
                </c:pt>
                <c:pt idx="1">
                  <c:v>64</c:v>
                </c:pt>
                <c:pt idx="2">
                  <c:v>59</c:v>
                </c:pt>
                <c:pt idx="3">
                  <c:v>59</c:v>
                </c:pt>
              </c:numCache>
            </c:numRef>
          </c:val>
          <c:extLst>
            <c:ext xmlns:c15="http://schemas.microsoft.com/office/drawing/2012/chart" uri="{02D57815-91ED-43cb-92C2-25804820EDAC}">
              <c15:datalabelsRange>
                <c15:f>Sheet3!$L$5:$L$8</c15:f>
                <c15:dlblRangeCache>
                  <c:ptCount val="4"/>
                  <c:pt idx="0">
                    <c:v>40.3%</c:v>
                  </c:pt>
                  <c:pt idx="1">
                    <c:v>42.4%</c:v>
                  </c:pt>
                  <c:pt idx="2">
                    <c:v>45.0%</c:v>
                  </c:pt>
                  <c:pt idx="3">
                    <c:v>45.4%</c:v>
                  </c:pt>
                </c15:dlblRangeCache>
              </c15:datalabelsRange>
            </c:ext>
            <c:ext xmlns:c16="http://schemas.microsoft.com/office/drawing/2014/chart" uri="{C3380CC4-5D6E-409C-BE32-E72D297353CC}">
              <c16:uniqueId val="{00000009-4FC2-4236-8A09-2C7716405173}"/>
            </c:ext>
          </c:extLst>
        </c:ser>
        <c:ser>
          <c:idx val="2"/>
          <c:order val="2"/>
          <c:tx>
            <c:strRef>
              <c:f>Sheet3!$E$4</c:f>
              <c:strCache>
                <c:ptCount val="1"/>
                <c:pt idx="0">
                  <c:v>公営・公的住宅</c:v>
                </c:pt>
              </c:strCache>
            </c:strRef>
          </c:tx>
          <c:spPr>
            <a:solidFill>
              <a:schemeClr val="accent3">
                <a:alpha val="70000"/>
              </a:schemeClr>
            </a:solidFill>
            <a:ln>
              <a:noFill/>
            </a:ln>
            <a:effectLst/>
          </c:spPr>
          <c:invertIfNegative val="0"/>
          <c:cat>
            <c:strRef>
              <c:f>Sheet3!$B$5:$B$8</c:f>
              <c:strCache>
                <c:ptCount val="4"/>
                <c:pt idx="0">
                  <c:v>H26</c:v>
                </c:pt>
                <c:pt idx="1">
                  <c:v>H27</c:v>
                </c:pt>
                <c:pt idx="2">
                  <c:v>H28</c:v>
                </c:pt>
                <c:pt idx="3">
                  <c:v>H29</c:v>
                </c:pt>
              </c:strCache>
            </c:strRef>
          </c:cat>
          <c:val>
            <c:numRef>
              <c:f>Sheet3!$E$5:$E$8</c:f>
              <c:numCache>
                <c:formatCode>General</c:formatCode>
                <c:ptCount val="4"/>
                <c:pt idx="0">
                  <c:v>4</c:v>
                </c:pt>
                <c:pt idx="1">
                  <c:v>1</c:v>
                </c:pt>
                <c:pt idx="2">
                  <c:v>2</c:v>
                </c:pt>
                <c:pt idx="3">
                  <c:v>4</c:v>
                </c:pt>
              </c:numCache>
            </c:numRef>
          </c:val>
          <c:extLst>
            <c:ext xmlns:c16="http://schemas.microsoft.com/office/drawing/2014/chart" uri="{C3380CC4-5D6E-409C-BE32-E72D297353CC}">
              <c16:uniqueId val="{0000000A-4FC2-4236-8A09-2C7716405173}"/>
            </c:ext>
          </c:extLst>
        </c:ser>
        <c:ser>
          <c:idx val="3"/>
          <c:order val="3"/>
          <c:tx>
            <c:strRef>
              <c:f>Sheet3!$F$4</c:f>
              <c:strCache>
                <c:ptCount val="1"/>
                <c:pt idx="0">
                  <c:v>民間住宅</c:v>
                </c:pt>
              </c:strCache>
            </c:strRef>
          </c:tx>
          <c:spPr>
            <a:solidFill>
              <a:srgbClr val="8064A2"/>
            </a:solidFill>
            <a:ln>
              <a:noFill/>
            </a:ln>
            <a:effectLst/>
          </c:spPr>
          <c:invertIfNegative val="0"/>
          <c:cat>
            <c:strRef>
              <c:f>Sheet3!$B$5:$B$8</c:f>
              <c:strCache>
                <c:ptCount val="4"/>
                <c:pt idx="0">
                  <c:v>H26</c:v>
                </c:pt>
                <c:pt idx="1">
                  <c:v>H27</c:v>
                </c:pt>
                <c:pt idx="2">
                  <c:v>H28</c:v>
                </c:pt>
                <c:pt idx="3">
                  <c:v>H29</c:v>
                </c:pt>
              </c:strCache>
            </c:strRef>
          </c:cat>
          <c:val>
            <c:numRef>
              <c:f>Sheet3!$F$5:$F$8</c:f>
              <c:numCache>
                <c:formatCode>General</c:formatCode>
                <c:ptCount val="4"/>
                <c:pt idx="0">
                  <c:v>26</c:v>
                </c:pt>
                <c:pt idx="1">
                  <c:v>11</c:v>
                </c:pt>
                <c:pt idx="2">
                  <c:v>11</c:v>
                </c:pt>
                <c:pt idx="3">
                  <c:v>8</c:v>
                </c:pt>
              </c:numCache>
            </c:numRef>
          </c:val>
          <c:extLst>
            <c:ext xmlns:c16="http://schemas.microsoft.com/office/drawing/2014/chart" uri="{C3380CC4-5D6E-409C-BE32-E72D297353CC}">
              <c16:uniqueId val="{0000000B-4FC2-4236-8A09-2C7716405173}"/>
            </c:ext>
          </c:extLst>
        </c:ser>
        <c:ser>
          <c:idx val="4"/>
          <c:order val="4"/>
          <c:tx>
            <c:strRef>
              <c:f>Sheet3!$G$4</c:f>
              <c:strCache>
                <c:ptCount val="1"/>
                <c:pt idx="0">
                  <c:v>その他</c:v>
                </c:pt>
              </c:strCache>
            </c:strRef>
          </c:tx>
          <c:spPr>
            <a:solidFill>
              <a:schemeClr val="accent5">
                <a:alpha val="70000"/>
              </a:schemeClr>
            </a:solidFill>
            <a:ln>
              <a:noFill/>
            </a:ln>
            <a:effectLst/>
          </c:spPr>
          <c:invertIfNegative val="0"/>
          <c:cat>
            <c:strRef>
              <c:f>Sheet3!$B$5:$B$8</c:f>
              <c:strCache>
                <c:ptCount val="4"/>
                <c:pt idx="0">
                  <c:v>H26</c:v>
                </c:pt>
                <c:pt idx="1">
                  <c:v>H27</c:v>
                </c:pt>
                <c:pt idx="2">
                  <c:v>H28</c:v>
                </c:pt>
                <c:pt idx="3">
                  <c:v>H29</c:v>
                </c:pt>
              </c:strCache>
            </c:strRef>
          </c:cat>
          <c:val>
            <c:numRef>
              <c:f>Sheet3!$G$5:$G$8</c:f>
              <c:numCache>
                <c:formatCode>General</c:formatCode>
                <c:ptCount val="4"/>
                <c:pt idx="0">
                  <c:v>6</c:v>
                </c:pt>
                <c:pt idx="1">
                  <c:v>16</c:v>
                </c:pt>
                <c:pt idx="2">
                  <c:v>11</c:v>
                </c:pt>
                <c:pt idx="3">
                  <c:v>16</c:v>
                </c:pt>
              </c:numCache>
            </c:numRef>
          </c:val>
          <c:extLst>
            <c:ext xmlns:c16="http://schemas.microsoft.com/office/drawing/2014/chart" uri="{C3380CC4-5D6E-409C-BE32-E72D297353CC}">
              <c16:uniqueId val="{0000000C-4FC2-4236-8A09-2C7716405173}"/>
            </c:ext>
          </c:extLst>
        </c:ser>
        <c:dLbls>
          <c:showLegendKey val="0"/>
          <c:showVal val="0"/>
          <c:showCatName val="0"/>
          <c:showSerName val="0"/>
          <c:showPercent val="0"/>
          <c:showBubbleSize val="0"/>
        </c:dLbls>
        <c:gapWidth val="50"/>
        <c:overlap val="100"/>
        <c:serLines>
          <c:spPr>
            <a:ln w="9525">
              <a:solidFill>
                <a:schemeClr val="tx1">
                  <a:lumMod val="35000"/>
                  <a:lumOff val="65000"/>
                </a:schemeClr>
              </a:solidFill>
              <a:round/>
            </a:ln>
            <a:effectLst/>
          </c:spPr>
        </c:serLines>
        <c:axId val="339630368"/>
        <c:axId val="339629120"/>
      </c:barChart>
      <c:catAx>
        <c:axId val="339630368"/>
        <c:scaling>
          <c:orientation val="minMax"/>
        </c:scaling>
        <c:delete val="0"/>
        <c:axPos val="b"/>
        <c:numFmt formatCode="General" sourceLinked="1"/>
        <c:majorTickMark val="none"/>
        <c:minorTickMark val="none"/>
        <c:tickLblPos val="nextTo"/>
        <c:spPr>
          <a:noFill/>
          <a:ln w="9525" cap="flat" cmpd="sng" algn="ctr">
            <a:solidFill>
              <a:schemeClr val="tx1">
                <a:lumMod val="25000"/>
                <a:lumOff val="75000"/>
              </a:schemeClr>
            </a:solidFill>
            <a:round/>
            <a:headEnd type="none" w="sm" len="sm"/>
            <a:tailEnd type="none" w="sm" len="sm"/>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HG丸ｺﾞｼｯｸM-PRO" panose="020F0600000000000000" pitchFamily="50" charset="-128"/>
                <a:ea typeface="HG丸ｺﾞｼｯｸM-PRO" panose="020F0600000000000000" pitchFamily="50" charset="-128"/>
                <a:cs typeface="+mn-cs"/>
              </a:defRPr>
            </a:pPr>
            <a:endParaRPr lang="ja-JP"/>
          </a:p>
        </c:txPr>
        <c:crossAx val="339629120"/>
        <c:crosses val="autoZero"/>
        <c:auto val="1"/>
        <c:lblAlgn val="ctr"/>
        <c:lblOffset val="100"/>
        <c:noMultiLvlLbl val="0"/>
      </c:catAx>
      <c:valAx>
        <c:axId val="339629120"/>
        <c:scaling>
          <c:orientation val="minMax"/>
        </c:scaling>
        <c:delete val="0"/>
        <c:axPos val="l"/>
        <c:majorGridlines>
          <c:spPr>
            <a:ln w="9525" cap="flat" cmpd="sng" algn="ctr">
              <a:gradFill>
                <a:gsLst>
                  <a:gs pos="0">
                    <a:schemeClr val="tx1">
                      <a:lumMod val="5000"/>
                      <a:lumOff val="95000"/>
                    </a:schemeClr>
                  </a:gs>
                  <a:gs pos="100000">
                    <a:schemeClr val="tx1">
                      <a:lumMod val="15000"/>
                      <a:lumOff val="85000"/>
                    </a:schemeClr>
                  </a:gs>
                </a:gsLst>
                <a:lin ang="5400000" scaled="0"/>
              </a:gra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HG丸ｺﾞｼｯｸM-PRO" panose="020F0600000000000000" pitchFamily="50" charset="-128"/>
                <a:ea typeface="HG丸ｺﾞｼｯｸM-PRO" panose="020F0600000000000000" pitchFamily="50" charset="-128"/>
                <a:cs typeface="+mn-cs"/>
              </a:defRPr>
            </a:pPr>
            <a:endParaRPr lang="ja-JP"/>
          </a:p>
        </c:txPr>
        <c:crossAx val="339630368"/>
        <c:crosses val="autoZero"/>
        <c:crossBetween val="between"/>
      </c:valAx>
      <c:spPr>
        <a:noFill/>
        <a:ln>
          <a:noFill/>
        </a:ln>
        <a:effectLst/>
      </c:spPr>
    </c:plotArea>
    <c:legend>
      <c:legendPos val="r"/>
      <c:layout>
        <c:manualLayout>
          <c:xMode val="edge"/>
          <c:yMode val="edge"/>
          <c:x val="0.76647419292593222"/>
          <c:y val="0.22820058853446717"/>
          <c:w val="0.22238669387611903"/>
          <c:h val="0.43271930510058931"/>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HG丸ｺﾞｼｯｸM-PRO" panose="020F0600000000000000" pitchFamily="50" charset="-128"/>
              <a:ea typeface="HG丸ｺﾞｼｯｸM-PRO" panose="020F0600000000000000" pitchFamily="50" charset="-128"/>
              <a:cs typeface="+mn-cs"/>
            </a:defRPr>
          </a:pPr>
          <a:endParaRPr lang="ja-JP"/>
        </a:p>
      </c:txPr>
    </c:legend>
    <c:plotVisOnly val="1"/>
    <c:dispBlanksAs val="gap"/>
    <c:showDLblsOverMax val="0"/>
  </c:chart>
  <c:spPr>
    <a:solidFill>
      <a:schemeClr val="bg1"/>
    </a:solidFill>
    <a:ln w="9525" cap="flat" cmpd="sng" algn="ctr">
      <a:noFill/>
      <a:round/>
    </a:ln>
    <a:effectLst/>
  </c:spPr>
  <c:txPr>
    <a:bodyPr/>
    <a:lstStyle/>
    <a:p>
      <a:pPr>
        <a:defRPr>
          <a:latin typeface="HG丸ｺﾞｼｯｸM-PRO" panose="020F0600000000000000" pitchFamily="50" charset="-128"/>
          <a:ea typeface="HG丸ｺﾞｼｯｸM-PRO" panose="020F0600000000000000" pitchFamily="50" charset="-128"/>
        </a:defRPr>
      </a:pPr>
      <a:endParaRPr lang="ja-JP"/>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0719447579552428"/>
          <c:y val="5.2407308523655362E-2"/>
          <c:w val="0.84665696542544078"/>
          <c:h val="0.87891952387801786"/>
        </c:manualLayout>
      </c:layout>
      <c:barChart>
        <c:barDir val="bar"/>
        <c:grouping val="stacked"/>
        <c:varyColors val="0"/>
        <c:ser>
          <c:idx val="0"/>
          <c:order val="0"/>
          <c:tx>
            <c:strRef>
              <c:f>'年次推移（大阪府）'!$A$2</c:f>
              <c:strCache>
                <c:ptCount val="1"/>
                <c:pt idx="0">
                  <c:v>区分３以下
（含区分なし）</c:v>
                </c:pt>
              </c:strCache>
            </c:strRef>
          </c:tx>
          <c:spPr>
            <a:solidFill>
              <a:schemeClr val="bg2">
                <a:lumMod val="90000"/>
              </a:schemeClr>
            </a:solidFill>
            <a:ln>
              <a:noFill/>
            </a:ln>
            <a:effectLst/>
          </c:spPr>
          <c:invertIfNegative val="0"/>
          <c:dLbls>
            <c:dLbl>
              <c:idx val="0"/>
              <c:layout/>
              <c:tx>
                <c:rich>
                  <a:bodyPr/>
                  <a:lstStyle/>
                  <a:p>
                    <a:r>
                      <a:rPr lang="en-US" altLang="ja-JP" dirty="0" smtClean="0"/>
                      <a:t>285</a:t>
                    </a:r>
                    <a:r>
                      <a:rPr lang="ja-JP" altLang="en-US" dirty="0" smtClean="0"/>
                      <a:t>人</a:t>
                    </a:r>
                  </a:p>
                  <a:p>
                    <a:r>
                      <a:rPr lang="en-US" altLang="ja-JP" dirty="0" smtClean="0"/>
                      <a:t>(</a:t>
                    </a:r>
                    <a:fld id="{EC64D3DE-9F76-45B2-950C-B2EB1889C29E}" type="CELLRANGE">
                      <a:rPr lang="en-US" altLang="ja-JP" smtClean="0"/>
                      <a:pPr/>
                      <a:t>[CELLRANGE]</a:t>
                    </a:fld>
                    <a:r>
                      <a:rPr lang="en-US" altLang="ja-JP" dirty="0" smtClean="0"/>
                      <a:t>)</a:t>
                    </a:r>
                  </a:p>
                </c:rich>
              </c:tx>
              <c:dLblPos val="ctr"/>
              <c:showLegendKey val="0"/>
              <c:showVal val="1"/>
              <c:showCatName val="0"/>
              <c:showSerName val="0"/>
              <c:showPercent val="0"/>
              <c:showBubbleSize val="0"/>
              <c:separator>
</c:separator>
              <c:extLst>
                <c:ext xmlns:c15="http://schemas.microsoft.com/office/drawing/2012/chart" uri="{CE6537A1-D6FC-4f65-9D91-7224C49458BB}">
                  <c15:layout/>
                  <c15:dlblFieldTable/>
                  <c15:showDataLabelsRange val="1"/>
                </c:ext>
                <c:ext xmlns:c16="http://schemas.microsoft.com/office/drawing/2014/chart" uri="{C3380CC4-5D6E-409C-BE32-E72D297353CC}">
                  <c16:uniqueId val="{00000004-A5FA-4C4C-97CF-F6625EE96E8E}"/>
                </c:ext>
              </c:extLst>
            </c:dLbl>
            <c:dLbl>
              <c:idx val="1"/>
              <c:layout/>
              <c:tx>
                <c:rich>
                  <a:bodyPr/>
                  <a:lstStyle/>
                  <a:p>
                    <a:r>
                      <a:rPr lang="en-US" altLang="ja-JP" dirty="0" smtClean="0"/>
                      <a:t>222</a:t>
                    </a:r>
                    <a:r>
                      <a:rPr lang="ja-JP" altLang="en-US" dirty="0" smtClean="0"/>
                      <a:t>人</a:t>
                    </a:r>
                  </a:p>
                  <a:p>
                    <a:r>
                      <a:rPr lang="en-US" altLang="ja-JP" dirty="0" smtClean="0"/>
                      <a:t>(</a:t>
                    </a:r>
                    <a:fld id="{1E8A2D4D-70D9-4139-9E8A-61D2357F72D8}" type="CELLRANGE">
                      <a:rPr lang="en-US" altLang="ja-JP" smtClean="0"/>
                      <a:pPr/>
                      <a:t>[CELLRANGE]</a:t>
                    </a:fld>
                    <a:r>
                      <a:rPr lang="en-US" altLang="ja-JP" dirty="0" smtClean="0"/>
                      <a:t>)</a:t>
                    </a:r>
                  </a:p>
                </c:rich>
              </c:tx>
              <c:dLblPos val="ctr"/>
              <c:showLegendKey val="0"/>
              <c:showVal val="1"/>
              <c:showCatName val="0"/>
              <c:showSerName val="0"/>
              <c:showPercent val="0"/>
              <c:showBubbleSize val="0"/>
              <c:separator>
</c:separator>
              <c:extLst>
                <c:ext xmlns:c15="http://schemas.microsoft.com/office/drawing/2012/chart" uri="{CE6537A1-D6FC-4f65-9D91-7224C49458BB}">
                  <c15:layout/>
                  <c15:dlblFieldTable/>
                  <c15:showDataLabelsRange val="1"/>
                </c:ext>
                <c:ext xmlns:c16="http://schemas.microsoft.com/office/drawing/2014/chart" uri="{C3380CC4-5D6E-409C-BE32-E72D297353CC}">
                  <c16:uniqueId val="{00000005-A5FA-4C4C-97CF-F6625EE96E8E}"/>
                </c:ext>
              </c:extLst>
            </c:dLbl>
            <c:dLbl>
              <c:idx val="2"/>
              <c:layout/>
              <c:tx>
                <c:rich>
                  <a:bodyPr/>
                  <a:lstStyle/>
                  <a:p>
                    <a:r>
                      <a:rPr lang="en-US" altLang="ja-JP" dirty="0" smtClean="0"/>
                      <a:t>191</a:t>
                    </a:r>
                    <a:r>
                      <a:rPr lang="ja-JP" altLang="en-US" dirty="0" smtClean="0"/>
                      <a:t>人</a:t>
                    </a:r>
                  </a:p>
                  <a:p>
                    <a:r>
                      <a:rPr lang="en-US" altLang="ja-JP" dirty="0" smtClean="0"/>
                      <a:t>(</a:t>
                    </a:r>
                    <a:fld id="{71DD2010-DE8D-42EF-9939-AA475256669B}" type="CELLRANGE">
                      <a:rPr lang="en-US" altLang="ja-JP" smtClean="0"/>
                      <a:pPr/>
                      <a:t>[CELLRANGE]</a:t>
                    </a:fld>
                    <a:r>
                      <a:rPr lang="en-US" altLang="ja-JP" dirty="0" smtClean="0"/>
                      <a:t>)</a:t>
                    </a:r>
                  </a:p>
                </c:rich>
              </c:tx>
              <c:dLblPos val="ctr"/>
              <c:showLegendKey val="0"/>
              <c:showVal val="1"/>
              <c:showCatName val="0"/>
              <c:showSerName val="0"/>
              <c:showPercent val="0"/>
              <c:showBubbleSize val="0"/>
              <c:separator>
</c:separator>
              <c:extLst>
                <c:ext xmlns:c15="http://schemas.microsoft.com/office/drawing/2012/chart" uri="{CE6537A1-D6FC-4f65-9D91-7224C49458BB}">
                  <c15:layout/>
                  <c15:dlblFieldTable/>
                  <c15:showDataLabelsRange val="1"/>
                </c:ext>
                <c:ext xmlns:c16="http://schemas.microsoft.com/office/drawing/2014/chart" uri="{C3380CC4-5D6E-409C-BE32-E72D297353CC}">
                  <c16:uniqueId val="{0000000B-A5FA-4C4C-97CF-F6625EE96E8E}"/>
                </c:ext>
              </c:extLst>
            </c:dLbl>
            <c:dLbl>
              <c:idx val="3"/>
              <c:layout/>
              <c:tx>
                <c:rich>
                  <a:bodyPr/>
                  <a:lstStyle/>
                  <a:p>
                    <a:r>
                      <a:rPr lang="en-US" altLang="ja-JP" dirty="0" smtClean="0"/>
                      <a:t>178</a:t>
                    </a:r>
                    <a:r>
                      <a:rPr lang="ja-JP" altLang="en-US" dirty="0" smtClean="0"/>
                      <a:t>人</a:t>
                    </a:r>
                  </a:p>
                  <a:p>
                    <a:r>
                      <a:rPr lang="en-US" altLang="ja-JP" dirty="0" smtClean="0"/>
                      <a:t>(</a:t>
                    </a:r>
                    <a:fld id="{61EFEE3D-AA77-4FEB-ABA7-DD65CC578A93}" type="CELLRANGE">
                      <a:rPr lang="en-US" altLang="ja-JP" smtClean="0"/>
                      <a:pPr/>
                      <a:t>[CELLRANGE]</a:t>
                    </a:fld>
                    <a:r>
                      <a:rPr lang="en-US" altLang="ja-JP" dirty="0" smtClean="0"/>
                      <a:t>)</a:t>
                    </a:r>
                  </a:p>
                </c:rich>
              </c:tx>
              <c:dLblPos val="ctr"/>
              <c:showLegendKey val="0"/>
              <c:showVal val="1"/>
              <c:showCatName val="0"/>
              <c:showSerName val="0"/>
              <c:showPercent val="0"/>
              <c:showBubbleSize val="0"/>
              <c:separator>
</c:separator>
              <c:extLst>
                <c:ext xmlns:c15="http://schemas.microsoft.com/office/drawing/2012/chart" uri="{CE6537A1-D6FC-4f65-9D91-7224C49458BB}">
                  <c15:layout/>
                  <c15:dlblFieldTable/>
                  <c15:showDataLabelsRange val="1"/>
                </c:ext>
                <c:ext xmlns:c16="http://schemas.microsoft.com/office/drawing/2014/chart" uri="{C3380CC4-5D6E-409C-BE32-E72D297353CC}">
                  <c16:uniqueId val="{0000000C-A5FA-4C4C-97CF-F6625EE96E8E}"/>
                </c:ext>
              </c:extLst>
            </c:dLbl>
            <c:dLbl>
              <c:idx val="4"/>
              <c:layout/>
              <c:tx>
                <c:rich>
                  <a:bodyPr/>
                  <a:lstStyle/>
                  <a:p>
                    <a:r>
                      <a:rPr lang="en-US" altLang="ja-JP" dirty="0" smtClean="0"/>
                      <a:t>174</a:t>
                    </a:r>
                    <a:r>
                      <a:rPr lang="ja-JP" altLang="en-US" dirty="0" smtClean="0"/>
                      <a:t>人</a:t>
                    </a:r>
                  </a:p>
                  <a:p>
                    <a:r>
                      <a:rPr lang="en-US" altLang="ja-JP" dirty="0" smtClean="0"/>
                      <a:t>(</a:t>
                    </a:r>
                    <a:fld id="{06EC9CCF-A001-4990-AFA6-4DDBD6A56C5E}" type="CELLRANGE">
                      <a:rPr lang="en-US" altLang="ja-JP" smtClean="0"/>
                      <a:pPr/>
                      <a:t>[CELLRANGE]</a:t>
                    </a:fld>
                    <a:r>
                      <a:rPr lang="en-US" altLang="ja-JP" dirty="0" smtClean="0"/>
                      <a:t>)</a:t>
                    </a:r>
                  </a:p>
                </c:rich>
              </c:tx>
              <c:dLblPos val="ctr"/>
              <c:showLegendKey val="0"/>
              <c:showVal val="1"/>
              <c:showCatName val="0"/>
              <c:showSerName val="0"/>
              <c:showPercent val="0"/>
              <c:showBubbleSize val="0"/>
              <c:separator>
</c:separator>
              <c:extLst>
                <c:ext xmlns:c15="http://schemas.microsoft.com/office/drawing/2012/chart" uri="{CE6537A1-D6FC-4f65-9D91-7224C49458BB}">
                  <c15:layout/>
                  <c15:dlblFieldTable/>
                  <c15:showDataLabelsRange val="1"/>
                </c:ext>
                <c:ext xmlns:c16="http://schemas.microsoft.com/office/drawing/2014/chart" uri="{C3380CC4-5D6E-409C-BE32-E72D297353CC}">
                  <c16:uniqueId val="{0000000D-A5FA-4C4C-97CF-F6625EE96E8E}"/>
                </c:ext>
              </c:extLst>
            </c:dLbl>
            <c:spPr>
              <a:noFill/>
              <a:ln>
                <a:noFill/>
              </a:ln>
              <a:effectLst/>
            </c:spPr>
            <c:txPr>
              <a:bodyPr rot="0" spcFirstLastPara="1" vertOverflow="ellipsis" vert="horz" wrap="square" anchor="ctr" anchorCtr="1"/>
              <a:lstStyle/>
              <a:p>
                <a:pPr>
                  <a:defRPr sz="1200" b="1" i="0" u="none" strike="noStrike" kern="1200" baseline="0">
                    <a:solidFill>
                      <a:schemeClr val="tx1">
                        <a:lumMod val="75000"/>
                        <a:lumOff val="25000"/>
                      </a:schemeClr>
                    </a:solidFill>
                    <a:latin typeface="HG丸ｺﾞｼｯｸM-PRO" panose="020F0600000000000000" pitchFamily="50" charset="-128"/>
                    <a:ea typeface="HG丸ｺﾞｼｯｸM-PRO" panose="020F0600000000000000" pitchFamily="50" charset="-128"/>
                    <a:cs typeface="+mn-cs"/>
                  </a:defRPr>
                </a:pPr>
                <a:endParaRPr lang="ja-JP"/>
              </a:p>
            </c:txPr>
            <c:dLblPos val="ctr"/>
            <c:showLegendKey val="0"/>
            <c:showVal val="1"/>
            <c:showCatName val="0"/>
            <c:showSerName val="0"/>
            <c:showPercent val="0"/>
            <c:showBubbleSize val="0"/>
            <c:separator>
</c:separator>
            <c:showLeaderLines val="0"/>
            <c:extLst>
              <c:ext xmlns:c15="http://schemas.microsoft.com/office/drawing/2012/chart" uri="{CE6537A1-D6FC-4f65-9D91-7224C49458BB}">
                <c15:showDataLabelsRange val="1"/>
                <c15:showLeaderLines val="1"/>
                <c15:leaderLines>
                  <c:spPr>
                    <a:ln w="9525" cap="flat" cmpd="sng" algn="ctr">
                      <a:solidFill>
                        <a:schemeClr val="tx1">
                          <a:lumMod val="35000"/>
                          <a:lumOff val="65000"/>
                        </a:schemeClr>
                      </a:solidFill>
                      <a:round/>
                    </a:ln>
                    <a:effectLst/>
                  </c:spPr>
                </c15:leaderLines>
              </c:ext>
            </c:extLst>
          </c:dLbls>
          <c:cat>
            <c:strRef>
              <c:f>'年次推移（大阪府）'!$B$1:$F$1</c:f>
              <c:strCache>
                <c:ptCount val="5"/>
                <c:pt idx="0">
                  <c:v>H26.4</c:v>
                </c:pt>
                <c:pt idx="1">
                  <c:v>H27.4</c:v>
                </c:pt>
                <c:pt idx="2">
                  <c:v>H28.4</c:v>
                </c:pt>
                <c:pt idx="3">
                  <c:v>H29.4</c:v>
                </c:pt>
                <c:pt idx="4">
                  <c:v>H30.4</c:v>
                </c:pt>
              </c:strCache>
            </c:strRef>
          </c:cat>
          <c:val>
            <c:numRef>
              <c:f>'年次推移（大阪府）'!$B$2:$F$2</c:f>
              <c:numCache>
                <c:formatCode>#,##0_ ;[Red]\-#,##0\ </c:formatCode>
                <c:ptCount val="5"/>
                <c:pt idx="0">
                  <c:v>285</c:v>
                </c:pt>
                <c:pt idx="1">
                  <c:v>222</c:v>
                </c:pt>
                <c:pt idx="2">
                  <c:v>191</c:v>
                </c:pt>
                <c:pt idx="3">
                  <c:v>178</c:v>
                </c:pt>
                <c:pt idx="4" formatCode="General">
                  <c:v>174</c:v>
                </c:pt>
              </c:numCache>
            </c:numRef>
          </c:val>
          <c:extLst>
            <c:ext xmlns:c15="http://schemas.microsoft.com/office/drawing/2012/chart" uri="{02D57815-91ED-43cb-92C2-25804820EDAC}">
              <c15:datalabelsRange>
                <c15:f>'年次推移（大阪府）'!$G$2:$K$2</c15:f>
                <c15:dlblRangeCache>
                  <c:ptCount val="5"/>
                  <c:pt idx="0">
                    <c:v>5.6%</c:v>
                  </c:pt>
                  <c:pt idx="1">
                    <c:v>4.4%</c:v>
                  </c:pt>
                  <c:pt idx="2">
                    <c:v>3.8%</c:v>
                  </c:pt>
                  <c:pt idx="3">
                    <c:v>3.6%</c:v>
                  </c:pt>
                  <c:pt idx="4">
                    <c:v>3.5%</c:v>
                  </c:pt>
                </c15:dlblRangeCache>
              </c15:datalabelsRange>
            </c:ext>
            <c:ext xmlns:c16="http://schemas.microsoft.com/office/drawing/2014/chart" uri="{C3380CC4-5D6E-409C-BE32-E72D297353CC}">
              <c16:uniqueId val="{00000000-A5FA-4C4C-97CF-F6625EE96E8E}"/>
            </c:ext>
          </c:extLst>
        </c:ser>
        <c:ser>
          <c:idx val="1"/>
          <c:order val="1"/>
          <c:tx>
            <c:strRef>
              <c:f>'年次推移（大阪府）'!$A$3</c:f>
              <c:strCache>
                <c:ptCount val="1"/>
                <c:pt idx="0">
                  <c:v>区分４</c:v>
                </c:pt>
              </c:strCache>
            </c:strRef>
          </c:tx>
          <c:spPr>
            <a:solidFill>
              <a:schemeClr val="accent2"/>
            </a:solidFill>
            <a:ln>
              <a:noFill/>
            </a:ln>
            <a:effectLst/>
          </c:spPr>
          <c:invertIfNegative val="0"/>
          <c:dLbls>
            <c:dLbl>
              <c:idx val="0"/>
              <c:layout/>
              <c:tx>
                <c:rich>
                  <a:bodyPr/>
                  <a:lstStyle/>
                  <a:p>
                    <a:r>
                      <a:rPr lang="en-US" altLang="ja-JP" dirty="0" smtClean="0"/>
                      <a:t>857</a:t>
                    </a:r>
                    <a:r>
                      <a:rPr lang="ja-JP" altLang="en-US" dirty="0" smtClean="0"/>
                      <a:t>人</a:t>
                    </a:r>
                  </a:p>
                  <a:p>
                    <a:r>
                      <a:rPr lang="ja-JP" altLang="en-US" dirty="0" smtClean="0"/>
                      <a:t>（</a:t>
                    </a:r>
                    <a:fld id="{91D3026A-636A-482B-B6E3-C8836ABDB6A2}" type="CELLRANGE">
                      <a:rPr lang="en-US" altLang="ja-JP" smtClean="0"/>
                      <a:pPr/>
                      <a:t>[CELLRANGE]</a:t>
                    </a:fld>
                    <a:r>
                      <a:rPr lang="ja-JP" altLang="en-US" dirty="0" smtClean="0"/>
                      <a:t>）</a:t>
                    </a:r>
                  </a:p>
                </c:rich>
              </c:tx>
              <c:dLblPos val="inBase"/>
              <c:showLegendKey val="0"/>
              <c:showVal val="1"/>
              <c:showCatName val="0"/>
              <c:showSerName val="0"/>
              <c:showPercent val="0"/>
              <c:showBubbleSize val="0"/>
              <c:extLst>
                <c:ext xmlns:c15="http://schemas.microsoft.com/office/drawing/2012/chart" uri="{CE6537A1-D6FC-4f65-9D91-7224C49458BB}">
                  <c15:layout/>
                  <c15:dlblFieldTable/>
                  <c15:showDataLabelsRange val="1"/>
                </c:ext>
                <c:ext xmlns:c16="http://schemas.microsoft.com/office/drawing/2014/chart" uri="{C3380CC4-5D6E-409C-BE32-E72D297353CC}">
                  <c16:uniqueId val="{00000008-A5FA-4C4C-97CF-F6625EE96E8E}"/>
                </c:ext>
              </c:extLst>
            </c:dLbl>
            <c:dLbl>
              <c:idx val="1"/>
              <c:layout/>
              <c:tx>
                <c:rich>
                  <a:bodyPr/>
                  <a:lstStyle/>
                  <a:p>
                    <a:r>
                      <a:rPr lang="en-US" altLang="ja-JP" dirty="0" smtClean="0"/>
                      <a:t>737</a:t>
                    </a:r>
                    <a:r>
                      <a:rPr lang="ja-JP" altLang="en-US" dirty="0" smtClean="0"/>
                      <a:t>人</a:t>
                    </a:r>
                  </a:p>
                  <a:p>
                    <a:r>
                      <a:rPr lang="ja-JP" altLang="en-US" dirty="0" smtClean="0"/>
                      <a:t>（</a:t>
                    </a:r>
                    <a:fld id="{7AA0651F-AD72-4B90-9D97-472ADDAED0EE}" type="CELLRANGE">
                      <a:rPr lang="en-US" altLang="ja-JP" smtClean="0"/>
                      <a:pPr/>
                      <a:t>[CELLRANGE]</a:t>
                    </a:fld>
                    <a:r>
                      <a:rPr lang="en-US" altLang="ja-JP" baseline="0" dirty="0"/>
                      <a:t>, </a:t>
                    </a:r>
                    <a:r>
                      <a:rPr lang="ja-JP" altLang="en-US" baseline="0" dirty="0" smtClean="0"/>
                      <a:t>）</a:t>
                    </a:r>
                  </a:p>
                </c:rich>
              </c:tx>
              <c:dLblPos val="inBase"/>
              <c:showLegendKey val="0"/>
              <c:showVal val="1"/>
              <c:showCatName val="0"/>
              <c:showSerName val="0"/>
              <c:showPercent val="0"/>
              <c:showBubbleSize val="0"/>
              <c:extLst>
                <c:ext xmlns:c15="http://schemas.microsoft.com/office/drawing/2012/chart" uri="{CE6537A1-D6FC-4f65-9D91-7224C49458BB}">
                  <c15:layout/>
                  <c15:dlblFieldTable/>
                  <c15:showDataLabelsRange val="1"/>
                </c:ext>
                <c:ext xmlns:c16="http://schemas.microsoft.com/office/drawing/2014/chart" uri="{C3380CC4-5D6E-409C-BE32-E72D297353CC}">
                  <c16:uniqueId val="{00000007-A5FA-4C4C-97CF-F6625EE96E8E}"/>
                </c:ext>
              </c:extLst>
            </c:dLbl>
            <c:dLbl>
              <c:idx val="2"/>
              <c:layout/>
              <c:tx>
                <c:rich>
                  <a:bodyPr/>
                  <a:lstStyle/>
                  <a:p>
                    <a:r>
                      <a:rPr lang="en-US" altLang="ja-JP" dirty="0" smtClean="0"/>
                      <a:t>632</a:t>
                    </a:r>
                    <a:r>
                      <a:rPr lang="ja-JP" altLang="en-US" dirty="0" smtClean="0"/>
                      <a:t>人</a:t>
                    </a:r>
                  </a:p>
                  <a:p>
                    <a:r>
                      <a:rPr lang="en-US" altLang="ja-JP" dirty="0" smtClean="0"/>
                      <a:t>(</a:t>
                    </a:r>
                    <a:fld id="{E532AA25-713B-4317-B5A7-B749417DEF5E}" type="CELLRANGE">
                      <a:rPr lang="en-US" altLang="ja-JP" smtClean="0"/>
                      <a:pPr/>
                      <a:t>[CELLRANGE]</a:t>
                    </a:fld>
                    <a:r>
                      <a:rPr lang="en-US" altLang="ja-JP" baseline="0" dirty="0" smtClean="0"/>
                      <a:t>)</a:t>
                    </a:r>
                  </a:p>
                </c:rich>
              </c:tx>
              <c:dLblPos val="inBase"/>
              <c:showLegendKey val="0"/>
              <c:showVal val="1"/>
              <c:showCatName val="0"/>
              <c:showSerName val="0"/>
              <c:showPercent val="0"/>
              <c:showBubbleSize val="0"/>
              <c:extLst>
                <c:ext xmlns:c15="http://schemas.microsoft.com/office/drawing/2012/chart" uri="{CE6537A1-D6FC-4f65-9D91-7224C49458BB}">
                  <c15:layout/>
                  <c15:dlblFieldTable/>
                  <c15:showDataLabelsRange val="1"/>
                </c:ext>
                <c:ext xmlns:c16="http://schemas.microsoft.com/office/drawing/2014/chart" uri="{C3380CC4-5D6E-409C-BE32-E72D297353CC}">
                  <c16:uniqueId val="{00000006-A5FA-4C4C-97CF-F6625EE96E8E}"/>
                </c:ext>
              </c:extLst>
            </c:dLbl>
            <c:dLbl>
              <c:idx val="3"/>
              <c:layout/>
              <c:tx>
                <c:rich>
                  <a:bodyPr/>
                  <a:lstStyle/>
                  <a:p>
                    <a:r>
                      <a:rPr lang="en-US" altLang="ja-JP" dirty="0" smtClean="0"/>
                      <a:t>509</a:t>
                    </a:r>
                    <a:r>
                      <a:rPr lang="ja-JP" altLang="en-US" dirty="0" smtClean="0"/>
                      <a:t>人</a:t>
                    </a:r>
                  </a:p>
                  <a:p>
                    <a:r>
                      <a:rPr lang="en-US" altLang="ja-JP" dirty="0" smtClean="0"/>
                      <a:t>(</a:t>
                    </a:r>
                    <a:fld id="{6ADA12C5-C809-401E-A531-4EA69BB8A8FE}" type="CELLRANGE">
                      <a:rPr lang="en-US" altLang="ja-JP" smtClean="0"/>
                      <a:pPr/>
                      <a:t>[CELLRANGE]</a:t>
                    </a:fld>
                    <a:r>
                      <a:rPr lang="en-US" altLang="ja-JP" baseline="0" dirty="0" smtClean="0"/>
                      <a:t>)</a:t>
                    </a:r>
                  </a:p>
                </c:rich>
              </c:tx>
              <c:dLblPos val="inBase"/>
              <c:showLegendKey val="0"/>
              <c:showVal val="1"/>
              <c:showCatName val="0"/>
              <c:showSerName val="0"/>
              <c:showPercent val="0"/>
              <c:showBubbleSize val="0"/>
              <c:extLst>
                <c:ext xmlns:c15="http://schemas.microsoft.com/office/drawing/2012/chart" uri="{CE6537A1-D6FC-4f65-9D91-7224C49458BB}">
                  <c15:layout/>
                  <c15:dlblFieldTable/>
                  <c15:showDataLabelsRange val="1"/>
                </c:ext>
                <c:ext xmlns:c16="http://schemas.microsoft.com/office/drawing/2014/chart" uri="{C3380CC4-5D6E-409C-BE32-E72D297353CC}">
                  <c16:uniqueId val="{00000009-A5FA-4C4C-97CF-F6625EE96E8E}"/>
                </c:ext>
              </c:extLst>
            </c:dLbl>
            <c:dLbl>
              <c:idx val="4"/>
              <c:layout/>
              <c:tx>
                <c:rich>
                  <a:bodyPr/>
                  <a:lstStyle/>
                  <a:p>
                    <a:r>
                      <a:rPr lang="en-US" altLang="ja-JP" dirty="0" smtClean="0"/>
                      <a:t>457</a:t>
                    </a:r>
                    <a:r>
                      <a:rPr lang="ja-JP" altLang="en-US" dirty="0" smtClean="0"/>
                      <a:t>人</a:t>
                    </a:r>
                  </a:p>
                  <a:p>
                    <a:r>
                      <a:rPr lang="en-US" altLang="ja-JP" dirty="0" smtClean="0"/>
                      <a:t>(</a:t>
                    </a:r>
                    <a:fld id="{5B25FE50-56EC-492E-949C-17F9CA582D0A}" type="CELLRANGE">
                      <a:rPr lang="en-US" altLang="ja-JP" smtClean="0"/>
                      <a:pPr/>
                      <a:t>[CELLRANGE]</a:t>
                    </a:fld>
                    <a:r>
                      <a:rPr lang="en-US" altLang="ja-JP" baseline="0" dirty="0" smtClean="0"/>
                      <a:t>)</a:t>
                    </a:r>
                  </a:p>
                </c:rich>
              </c:tx>
              <c:dLblPos val="inBase"/>
              <c:showLegendKey val="0"/>
              <c:showVal val="1"/>
              <c:showCatName val="0"/>
              <c:showSerName val="0"/>
              <c:showPercent val="0"/>
              <c:showBubbleSize val="0"/>
              <c:extLst>
                <c:ext xmlns:c15="http://schemas.microsoft.com/office/drawing/2012/chart" uri="{CE6537A1-D6FC-4f65-9D91-7224C49458BB}">
                  <c15:layout/>
                  <c15:dlblFieldTable/>
                  <c15:showDataLabelsRange val="1"/>
                </c:ext>
                <c:ext xmlns:c16="http://schemas.microsoft.com/office/drawing/2014/chart" uri="{C3380CC4-5D6E-409C-BE32-E72D297353CC}">
                  <c16:uniqueId val="{0000000A-A5FA-4C4C-97CF-F6625EE96E8E}"/>
                </c:ext>
              </c:extLst>
            </c:dLbl>
            <c:spPr>
              <a:noFill/>
              <a:ln>
                <a:noFill/>
              </a:ln>
              <a:effectLst/>
            </c:spPr>
            <c:txPr>
              <a:bodyPr rot="0" spcFirstLastPara="1" vertOverflow="overflow" horzOverflow="overflow" vert="horz" wrap="none" spcCol="0" anchor="ctr" anchorCtr="1">
                <a:noAutofit/>
              </a:bodyPr>
              <a:lstStyle/>
              <a:p>
                <a:pPr>
                  <a:defRPr sz="1200" b="1" i="0" u="none" strike="noStrike" kern="1200" baseline="0">
                    <a:solidFill>
                      <a:schemeClr val="bg1"/>
                    </a:solidFill>
                    <a:latin typeface="HG丸ｺﾞｼｯｸM-PRO" panose="020F0600000000000000" pitchFamily="50" charset="-128"/>
                    <a:ea typeface="HG丸ｺﾞｼｯｸM-PRO" panose="020F0600000000000000" pitchFamily="50" charset="-128"/>
                    <a:cs typeface="+mn-cs"/>
                  </a:defRPr>
                </a:pPr>
                <a:endParaRPr lang="ja-JP"/>
              </a:p>
            </c:txPr>
            <c:dLblPos val="inBase"/>
            <c:showLegendKey val="0"/>
            <c:showVal val="1"/>
            <c:showCatName val="0"/>
            <c:showSerName val="0"/>
            <c:showPercent val="0"/>
            <c:showBubbleSize val="0"/>
            <c:showLeaderLines val="0"/>
            <c:extLst>
              <c:ext xmlns:c15="http://schemas.microsoft.com/office/drawing/2012/chart" uri="{CE6537A1-D6FC-4f65-9D91-7224C49458BB}">
                <c15:spPr xmlns:c15="http://schemas.microsoft.com/office/drawing/2012/chart">
                  <a:prstGeom prst="rect">
                    <a:avLst/>
                  </a:prstGeom>
                </c15:spPr>
                <c15:showDataLabelsRange val="1"/>
                <c15:showLeaderLines val="1"/>
                <c15:leaderLines>
                  <c:spPr>
                    <a:ln w="9525" cap="flat" cmpd="sng" algn="ctr">
                      <a:solidFill>
                        <a:schemeClr val="tx1">
                          <a:lumMod val="35000"/>
                          <a:lumOff val="65000"/>
                        </a:schemeClr>
                      </a:solidFill>
                      <a:round/>
                    </a:ln>
                    <a:effectLst/>
                  </c:spPr>
                </c15:leaderLines>
              </c:ext>
            </c:extLst>
          </c:dLbls>
          <c:cat>
            <c:strRef>
              <c:f>'年次推移（大阪府）'!$B$1:$F$1</c:f>
              <c:strCache>
                <c:ptCount val="5"/>
                <c:pt idx="0">
                  <c:v>H26.4</c:v>
                </c:pt>
                <c:pt idx="1">
                  <c:v>H27.4</c:v>
                </c:pt>
                <c:pt idx="2">
                  <c:v>H28.4</c:v>
                </c:pt>
                <c:pt idx="3">
                  <c:v>H29.4</c:v>
                </c:pt>
                <c:pt idx="4">
                  <c:v>H30.4</c:v>
                </c:pt>
              </c:strCache>
            </c:strRef>
          </c:cat>
          <c:val>
            <c:numRef>
              <c:f>'年次推移（大阪府）'!$B$3:$F$3</c:f>
              <c:numCache>
                <c:formatCode>#,##0_ ;[Red]\-#,##0\ </c:formatCode>
                <c:ptCount val="5"/>
                <c:pt idx="0">
                  <c:v>857</c:v>
                </c:pt>
                <c:pt idx="1">
                  <c:v>737</c:v>
                </c:pt>
                <c:pt idx="2">
                  <c:v>632</c:v>
                </c:pt>
                <c:pt idx="3">
                  <c:v>509</c:v>
                </c:pt>
                <c:pt idx="4" formatCode="General">
                  <c:v>457</c:v>
                </c:pt>
              </c:numCache>
            </c:numRef>
          </c:val>
          <c:extLst>
            <c:ext xmlns:c15="http://schemas.microsoft.com/office/drawing/2012/chart" uri="{02D57815-91ED-43cb-92C2-25804820EDAC}">
              <c15:datalabelsRange>
                <c15:f>'年次推移（大阪府）'!$G$3:$K$3</c15:f>
                <c15:dlblRangeCache>
                  <c:ptCount val="5"/>
                  <c:pt idx="0">
                    <c:v>16.8%</c:v>
                  </c:pt>
                  <c:pt idx="1">
                    <c:v>14.6%</c:v>
                  </c:pt>
                  <c:pt idx="2">
                    <c:v>12.6%</c:v>
                  </c:pt>
                  <c:pt idx="3">
                    <c:v>10.2%</c:v>
                  </c:pt>
                  <c:pt idx="4">
                    <c:v>9.3%</c:v>
                  </c:pt>
                </c15:dlblRangeCache>
              </c15:datalabelsRange>
            </c:ext>
            <c:ext xmlns:c16="http://schemas.microsoft.com/office/drawing/2014/chart" uri="{C3380CC4-5D6E-409C-BE32-E72D297353CC}">
              <c16:uniqueId val="{00000001-A5FA-4C4C-97CF-F6625EE96E8E}"/>
            </c:ext>
          </c:extLst>
        </c:ser>
        <c:ser>
          <c:idx val="2"/>
          <c:order val="2"/>
          <c:tx>
            <c:strRef>
              <c:f>'年次推移（大阪府）'!$A$4</c:f>
              <c:strCache>
                <c:ptCount val="1"/>
                <c:pt idx="0">
                  <c:v>区分５</c:v>
                </c:pt>
              </c:strCache>
            </c:strRef>
          </c:tx>
          <c:spPr>
            <a:solidFill>
              <a:schemeClr val="accent3"/>
            </a:solidFill>
            <a:ln>
              <a:noFill/>
            </a:ln>
            <a:effectLst/>
          </c:spPr>
          <c:invertIfNegative val="0"/>
          <c:dLbls>
            <c:dLbl>
              <c:idx val="0"/>
              <c:layout>
                <c:manualLayout>
                  <c:x val="2.1428044858982438E-2"/>
                  <c:y val="2.5041525702587416E-3"/>
                </c:manualLayout>
              </c:layout>
              <c:tx>
                <c:rich>
                  <a:bodyPr/>
                  <a:lstStyle/>
                  <a:p>
                    <a:r>
                      <a:rPr lang="en-US" altLang="ja-JP" dirty="0" smtClean="0"/>
                      <a:t>1,564</a:t>
                    </a:r>
                    <a:r>
                      <a:rPr lang="ja-JP" altLang="en-US" dirty="0" smtClean="0"/>
                      <a:t>人</a:t>
                    </a:r>
                  </a:p>
                  <a:p>
                    <a:r>
                      <a:rPr lang="en-US" altLang="ja-JP" dirty="0" smtClean="0"/>
                      <a:t>(</a:t>
                    </a:r>
                    <a:fld id="{B432B4CF-D1C4-4E47-9AAF-9F69F5F20A1A}" type="CELLRANGE">
                      <a:rPr lang="en-US" altLang="ja-JP" smtClean="0"/>
                      <a:pPr/>
                      <a:t>[CELLRANGE]</a:t>
                    </a:fld>
                    <a:r>
                      <a:rPr lang="en-US" altLang="ja-JP" dirty="0" smtClean="0"/>
                      <a:t>)</a:t>
                    </a:r>
                  </a:p>
                </c:rich>
              </c:tx>
              <c:dLblPos val="ctr"/>
              <c:showLegendKey val="0"/>
              <c:showVal val="1"/>
              <c:showCatName val="0"/>
              <c:showSerName val="0"/>
              <c:showPercent val="0"/>
              <c:showBubbleSize val="0"/>
              <c:separator>
</c:separator>
              <c:extLst>
                <c:ext xmlns:c15="http://schemas.microsoft.com/office/drawing/2012/chart" uri="{CE6537A1-D6FC-4f65-9D91-7224C49458BB}">
                  <c15:layout/>
                  <c15:dlblFieldTable/>
                  <c15:showDataLabelsRange val="1"/>
                </c:ext>
                <c:ext xmlns:c16="http://schemas.microsoft.com/office/drawing/2014/chart" uri="{C3380CC4-5D6E-409C-BE32-E72D297353CC}">
                  <c16:uniqueId val="{0000000E-A5FA-4C4C-97CF-F6625EE96E8E}"/>
                </c:ext>
              </c:extLst>
            </c:dLbl>
            <c:dLbl>
              <c:idx val="1"/>
              <c:layout/>
              <c:tx>
                <c:rich>
                  <a:bodyPr/>
                  <a:lstStyle/>
                  <a:p>
                    <a:r>
                      <a:rPr lang="en-US" altLang="ja-JP" dirty="0" smtClean="0"/>
                      <a:t>1,501</a:t>
                    </a:r>
                    <a:r>
                      <a:rPr lang="ja-JP" altLang="en-US" dirty="0" smtClean="0"/>
                      <a:t>人</a:t>
                    </a:r>
                  </a:p>
                  <a:p>
                    <a:r>
                      <a:rPr lang="en-US" altLang="ja-JP" dirty="0" smtClean="0"/>
                      <a:t>(</a:t>
                    </a:r>
                    <a:fld id="{3132DA4D-F03E-4268-9621-4910211C55EB}" type="CELLRANGE">
                      <a:rPr lang="en-US" altLang="ja-JP" smtClean="0"/>
                      <a:pPr/>
                      <a:t>[CELLRANGE]</a:t>
                    </a:fld>
                    <a:r>
                      <a:rPr lang="en-US" altLang="ja-JP" dirty="0" smtClean="0"/>
                      <a:t>)</a:t>
                    </a:r>
                  </a:p>
                </c:rich>
              </c:tx>
              <c:dLblPos val="ctr"/>
              <c:showLegendKey val="0"/>
              <c:showVal val="1"/>
              <c:showCatName val="0"/>
              <c:showSerName val="0"/>
              <c:showPercent val="0"/>
              <c:showBubbleSize val="0"/>
              <c:separator>
</c:separator>
              <c:extLst>
                <c:ext xmlns:c15="http://schemas.microsoft.com/office/drawing/2012/chart" uri="{CE6537A1-D6FC-4f65-9D91-7224C49458BB}">
                  <c15:layout/>
                  <c15:dlblFieldTable/>
                  <c15:showDataLabelsRange val="1"/>
                </c:ext>
                <c:ext xmlns:c16="http://schemas.microsoft.com/office/drawing/2014/chart" uri="{C3380CC4-5D6E-409C-BE32-E72D297353CC}">
                  <c16:uniqueId val="{0000000F-A5FA-4C4C-97CF-F6625EE96E8E}"/>
                </c:ext>
              </c:extLst>
            </c:dLbl>
            <c:dLbl>
              <c:idx val="2"/>
              <c:layout/>
              <c:tx>
                <c:rich>
                  <a:bodyPr/>
                  <a:lstStyle/>
                  <a:p>
                    <a:r>
                      <a:rPr lang="en-US" altLang="ja-JP" dirty="0" smtClean="0"/>
                      <a:t>1,439</a:t>
                    </a:r>
                    <a:r>
                      <a:rPr lang="ja-JP" altLang="en-US" dirty="0" smtClean="0"/>
                      <a:t>人</a:t>
                    </a:r>
                  </a:p>
                  <a:p>
                    <a:r>
                      <a:rPr lang="en-US" altLang="ja-JP" dirty="0" smtClean="0"/>
                      <a:t>(</a:t>
                    </a:r>
                    <a:fld id="{7A10C5BC-FADC-4C09-BABC-33566209831A}" type="CELLRANGE">
                      <a:rPr lang="en-US" altLang="ja-JP" smtClean="0"/>
                      <a:pPr/>
                      <a:t>[CELLRANGE]</a:t>
                    </a:fld>
                    <a:r>
                      <a:rPr lang="en-US" altLang="ja-JP" dirty="0" smtClean="0"/>
                      <a:t>)</a:t>
                    </a:r>
                  </a:p>
                </c:rich>
              </c:tx>
              <c:dLblPos val="ctr"/>
              <c:showLegendKey val="0"/>
              <c:showVal val="1"/>
              <c:showCatName val="0"/>
              <c:showSerName val="0"/>
              <c:showPercent val="0"/>
              <c:showBubbleSize val="0"/>
              <c:separator>
</c:separator>
              <c:extLst>
                <c:ext xmlns:c15="http://schemas.microsoft.com/office/drawing/2012/chart" uri="{CE6537A1-D6FC-4f65-9D91-7224C49458BB}">
                  <c15:layout/>
                  <c15:dlblFieldTable/>
                  <c15:showDataLabelsRange val="1"/>
                </c:ext>
                <c:ext xmlns:c16="http://schemas.microsoft.com/office/drawing/2014/chart" uri="{C3380CC4-5D6E-409C-BE32-E72D297353CC}">
                  <c16:uniqueId val="{00000010-A5FA-4C4C-97CF-F6625EE96E8E}"/>
                </c:ext>
              </c:extLst>
            </c:dLbl>
            <c:dLbl>
              <c:idx val="3"/>
              <c:layout/>
              <c:tx>
                <c:rich>
                  <a:bodyPr/>
                  <a:lstStyle/>
                  <a:p>
                    <a:r>
                      <a:rPr lang="en-US" altLang="ja-JP" dirty="0" smtClean="0"/>
                      <a:t>1,364</a:t>
                    </a:r>
                    <a:r>
                      <a:rPr lang="ja-JP" altLang="en-US" dirty="0" smtClean="0"/>
                      <a:t>人</a:t>
                    </a:r>
                  </a:p>
                  <a:p>
                    <a:r>
                      <a:rPr lang="en-US" altLang="ja-JP" dirty="0" smtClean="0"/>
                      <a:t>(</a:t>
                    </a:r>
                    <a:fld id="{C5F34C0C-0BF4-4C5E-9015-841C5095659C}" type="CELLRANGE">
                      <a:rPr lang="en-US" altLang="ja-JP" smtClean="0"/>
                      <a:pPr/>
                      <a:t>[CELLRANGE]</a:t>
                    </a:fld>
                    <a:r>
                      <a:rPr lang="en-US" altLang="ja-JP" dirty="0" smtClean="0"/>
                      <a:t>)</a:t>
                    </a:r>
                  </a:p>
                </c:rich>
              </c:tx>
              <c:dLblPos val="ctr"/>
              <c:showLegendKey val="0"/>
              <c:showVal val="1"/>
              <c:showCatName val="0"/>
              <c:showSerName val="0"/>
              <c:showPercent val="0"/>
              <c:showBubbleSize val="0"/>
              <c:separator>
</c:separator>
              <c:extLst>
                <c:ext xmlns:c15="http://schemas.microsoft.com/office/drawing/2012/chart" uri="{CE6537A1-D6FC-4f65-9D91-7224C49458BB}">
                  <c15:layout/>
                  <c15:dlblFieldTable/>
                  <c15:showDataLabelsRange val="1"/>
                </c:ext>
                <c:ext xmlns:c16="http://schemas.microsoft.com/office/drawing/2014/chart" uri="{C3380CC4-5D6E-409C-BE32-E72D297353CC}">
                  <c16:uniqueId val="{00000011-A5FA-4C4C-97CF-F6625EE96E8E}"/>
                </c:ext>
              </c:extLst>
            </c:dLbl>
            <c:dLbl>
              <c:idx val="4"/>
              <c:layout>
                <c:manualLayout>
                  <c:x val="9.8898668579918952E-3"/>
                  <c:y val="-5.0043643858235292E-3"/>
                </c:manualLayout>
              </c:layout>
              <c:tx>
                <c:rich>
                  <a:bodyPr/>
                  <a:lstStyle/>
                  <a:p>
                    <a:r>
                      <a:rPr lang="en-US" altLang="ja-JP" dirty="0" smtClean="0"/>
                      <a:t>1,296</a:t>
                    </a:r>
                    <a:r>
                      <a:rPr lang="ja-JP" altLang="en-US" dirty="0" smtClean="0"/>
                      <a:t>人</a:t>
                    </a:r>
                  </a:p>
                  <a:p>
                    <a:r>
                      <a:rPr lang="en-US" altLang="ja-JP" dirty="0" smtClean="0"/>
                      <a:t>(</a:t>
                    </a:r>
                    <a:fld id="{8D2D015B-48A3-4A0B-8168-55E330B146B1}" type="CELLRANGE">
                      <a:rPr lang="en-US" altLang="ja-JP" smtClean="0"/>
                      <a:pPr/>
                      <a:t>[CELLRANGE]</a:t>
                    </a:fld>
                    <a:r>
                      <a:rPr lang="en-US" altLang="ja-JP" dirty="0" smtClean="0"/>
                      <a:t>)</a:t>
                    </a:r>
                  </a:p>
                </c:rich>
              </c:tx>
              <c:dLblPos val="ctr"/>
              <c:showLegendKey val="0"/>
              <c:showVal val="1"/>
              <c:showCatName val="0"/>
              <c:showSerName val="0"/>
              <c:showPercent val="0"/>
              <c:showBubbleSize val="0"/>
              <c:separator>
</c:separator>
              <c:extLst>
                <c:ext xmlns:c15="http://schemas.microsoft.com/office/drawing/2012/chart" uri="{CE6537A1-D6FC-4f65-9D91-7224C49458BB}">
                  <c15:layout/>
                  <c15:dlblFieldTable/>
                  <c15:showDataLabelsRange val="1"/>
                </c:ext>
                <c:ext xmlns:c16="http://schemas.microsoft.com/office/drawing/2014/chart" uri="{C3380CC4-5D6E-409C-BE32-E72D297353CC}">
                  <c16:uniqueId val="{00000012-A5FA-4C4C-97CF-F6625EE96E8E}"/>
                </c:ext>
              </c:extLst>
            </c:dLbl>
            <c:spPr>
              <a:noFill/>
              <a:ln>
                <a:noFill/>
              </a:ln>
              <a:effectLst/>
            </c:spPr>
            <c:txPr>
              <a:bodyPr rot="0" spcFirstLastPara="1" vertOverflow="overflow" horzOverflow="overflow" vert="horz" wrap="square" anchor="ctr" anchorCtr="1">
                <a:normAutofit/>
              </a:bodyPr>
              <a:lstStyle/>
              <a:p>
                <a:pPr>
                  <a:defRPr sz="1200" b="1" i="0" u="none" strike="noStrike" kern="1200" baseline="0">
                    <a:solidFill>
                      <a:schemeClr val="tx1">
                        <a:lumMod val="75000"/>
                        <a:lumOff val="25000"/>
                      </a:schemeClr>
                    </a:solidFill>
                    <a:latin typeface="HG丸ｺﾞｼｯｸM-PRO" panose="020F0600000000000000" pitchFamily="50" charset="-128"/>
                    <a:ea typeface="HG丸ｺﾞｼｯｸM-PRO" panose="020F0600000000000000" pitchFamily="50" charset="-128"/>
                    <a:cs typeface="+mn-cs"/>
                  </a:defRPr>
                </a:pPr>
                <a:endParaRPr lang="ja-JP"/>
              </a:p>
            </c:txPr>
            <c:dLblPos val="ctr"/>
            <c:showLegendKey val="0"/>
            <c:showVal val="1"/>
            <c:showCatName val="0"/>
            <c:showSerName val="0"/>
            <c:showPercent val="0"/>
            <c:showBubbleSize val="0"/>
            <c:separator>
</c:separator>
            <c:showLeaderLines val="0"/>
            <c:extLst>
              <c:ext xmlns:c15="http://schemas.microsoft.com/office/drawing/2012/chart" uri="{CE6537A1-D6FC-4f65-9D91-7224C49458BB}">
                <c15:spPr xmlns:c15="http://schemas.microsoft.com/office/drawing/2012/chart">
                  <a:prstGeom prst="rect">
                    <a:avLst/>
                  </a:prstGeom>
                </c15:spPr>
                <c15:showDataLabelsRange val="1"/>
                <c15:showLeaderLines val="1"/>
                <c15:leaderLines>
                  <c:spPr>
                    <a:ln w="9525" cap="flat" cmpd="sng" algn="ctr">
                      <a:solidFill>
                        <a:schemeClr val="tx1">
                          <a:lumMod val="35000"/>
                          <a:lumOff val="65000"/>
                        </a:schemeClr>
                      </a:solidFill>
                      <a:round/>
                    </a:ln>
                    <a:effectLst/>
                  </c:spPr>
                </c15:leaderLines>
              </c:ext>
            </c:extLst>
          </c:dLbls>
          <c:cat>
            <c:strRef>
              <c:f>'年次推移（大阪府）'!$B$1:$F$1</c:f>
              <c:strCache>
                <c:ptCount val="5"/>
                <c:pt idx="0">
                  <c:v>H26.4</c:v>
                </c:pt>
                <c:pt idx="1">
                  <c:v>H27.4</c:v>
                </c:pt>
                <c:pt idx="2">
                  <c:v>H28.4</c:v>
                </c:pt>
                <c:pt idx="3">
                  <c:v>H29.4</c:v>
                </c:pt>
                <c:pt idx="4">
                  <c:v>H30.4</c:v>
                </c:pt>
              </c:strCache>
            </c:strRef>
          </c:cat>
          <c:val>
            <c:numRef>
              <c:f>'年次推移（大阪府）'!$B$4:$F$4</c:f>
              <c:numCache>
                <c:formatCode>#,##0_ ;[Red]\-#,##0\ </c:formatCode>
                <c:ptCount val="5"/>
                <c:pt idx="0">
                  <c:v>1564</c:v>
                </c:pt>
                <c:pt idx="1">
                  <c:v>1501</c:v>
                </c:pt>
                <c:pt idx="2">
                  <c:v>1439</c:v>
                </c:pt>
                <c:pt idx="3">
                  <c:v>1364</c:v>
                </c:pt>
                <c:pt idx="4" formatCode="General">
                  <c:v>1296</c:v>
                </c:pt>
              </c:numCache>
            </c:numRef>
          </c:val>
          <c:extLst>
            <c:ext xmlns:c15="http://schemas.microsoft.com/office/drawing/2012/chart" uri="{02D57815-91ED-43cb-92C2-25804820EDAC}">
              <c15:datalabelsRange>
                <c15:f>'年次推移（大阪府）'!$G$4:$K$4</c15:f>
                <c15:dlblRangeCache>
                  <c:ptCount val="5"/>
                  <c:pt idx="0">
                    <c:v>30.6%</c:v>
                  </c:pt>
                  <c:pt idx="1">
                    <c:v>29.7%</c:v>
                  </c:pt>
                  <c:pt idx="2">
                    <c:v>28.8%</c:v>
                  </c:pt>
                  <c:pt idx="3">
                    <c:v>27.4%</c:v>
                  </c:pt>
                  <c:pt idx="4">
                    <c:v>26.4%</c:v>
                  </c:pt>
                </c15:dlblRangeCache>
              </c15:datalabelsRange>
            </c:ext>
            <c:ext xmlns:c16="http://schemas.microsoft.com/office/drawing/2014/chart" uri="{C3380CC4-5D6E-409C-BE32-E72D297353CC}">
              <c16:uniqueId val="{00000002-A5FA-4C4C-97CF-F6625EE96E8E}"/>
            </c:ext>
          </c:extLst>
        </c:ser>
        <c:ser>
          <c:idx val="3"/>
          <c:order val="3"/>
          <c:tx>
            <c:strRef>
              <c:f>'年次推移（大阪府）'!$A$5</c:f>
              <c:strCache>
                <c:ptCount val="1"/>
                <c:pt idx="0">
                  <c:v>区分６</c:v>
                </c:pt>
              </c:strCache>
            </c:strRef>
          </c:tx>
          <c:spPr>
            <a:solidFill>
              <a:schemeClr val="accent4"/>
            </a:solidFill>
            <a:ln>
              <a:noFill/>
            </a:ln>
            <a:effectLst/>
          </c:spPr>
          <c:invertIfNegative val="0"/>
          <c:dLbls>
            <c:dLbl>
              <c:idx val="0"/>
              <c:layout/>
              <c:tx>
                <c:rich>
                  <a:bodyPr/>
                  <a:lstStyle/>
                  <a:p>
                    <a:r>
                      <a:rPr lang="en-US" altLang="ja-JP" dirty="0" smtClean="0"/>
                      <a:t>2,403</a:t>
                    </a:r>
                    <a:r>
                      <a:rPr lang="ja-JP" altLang="en-US" dirty="0" smtClean="0"/>
                      <a:t>人</a:t>
                    </a:r>
                  </a:p>
                  <a:p>
                    <a:r>
                      <a:rPr lang="en-US" altLang="ja-JP" dirty="0" smtClean="0"/>
                      <a:t>(</a:t>
                    </a:r>
                    <a:fld id="{75DA4529-0C61-4643-B0B1-58C6B9CA5C5C}" type="CELLRANGE">
                      <a:rPr lang="en-US" altLang="ja-JP" smtClean="0"/>
                      <a:pPr/>
                      <a:t>[CELLRANGE]</a:t>
                    </a:fld>
                    <a:r>
                      <a:rPr lang="en-US" altLang="ja-JP" dirty="0" smtClean="0"/>
                      <a:t>)</a:t>
                    </a:r>
                  </a:p>
                </c:rich>
              </c:tx>
              <c:dLblPos val="ctr"/>
              <c:showLegendKey val="0"/>
              <c:showVal val="1"/>
              <c:showCatName val="0"/>
              <c:showSerName val="0"/>
              <c:showPercent val="0"/>
              <c:showBubbleSize val="0"/>
              <c:separator>
</c:separator>
              <c:extLst>
                <c:ext xmlns:c15="http://schemas.microsoft.com/office/drawing/2012/chart" uri="{CE6537A1-D6FC-4f65-9D91-7224C49458BB}">
                  <c15:layout/>
                  <c15:dlblFieldTable/>
                  <c15:showDataLabelsRange val="1"/>
                </c:ext>
                <c:ext xmlns:c16="http://schemas.microsoft.com/office/drawing/2014/chart" uri="{C3380CC4-5D6E-409C-BE32-E72D297353CC}">
                  <c16:uniqueId val="{00000013-A5FA-4C4C-97CF-F6625EE96E8E}"/>
                </c:ext>
              </c:extLst>
            </c:dLbl>
            <c:dLbl>
              <c:idx val="1"/>
              <c:layout/>
              <c:tx>
                <c:rich>
                  <a:bodyPr/>
                  <a:lstStyle/>
                  <a:p>
                    <a:r>
                      <a:rPr lang="en-US" altLang="ja-JP" dirty="0" smtClean="0"/>
                      <a:t>2,591</a:t>
                    </a:r>
                    <a:r>
                      <a:rPr lang="ja-JP" altLang="en-US" dirty="0" smtClean="0"/>
                      <a:t>人</a:t>
                    </a:r>
                  </a:p>
                  <a:p>
                    <a:r>
                      <a:rPr lang="en-US" altLang="ja-JP" dirty="0" smtClean="0"/>
                      <a:t>(</a:t>
                    </a:r>
                    <a:fld id="{71259439-AE6E-479F-B050-5A55AF6F2904}" type="CELLRANGE">
                      <a:rPr lang="en-US" altLang="ja-JP" smtClean="0"/>
                      <a:pPr/>
                      <a:t>[CELLRANGE]</a:t>
                    </a:fld>
                    <a:r>
                      <a:rPr lang="en-US" altLang="ja-JP" dirty="0" smtClean="0"/>
                      <a:t>)</a:t>
                    </a:r>
                  </a:p>
                </c:rich>
              </c:tx>
              <c:dLblPos val="ctr"/>
              <c:showLegendKey val="0"/>
              <c:showVal val="1"/>
              <c:showCatName val="0"/>
              <c:showSerName val="0"/>
              <c:showPercent val="0"/>
              <c:showBubbleSize val="0"/>
              <c:separator>
</c:separator>
              <c:extLst>
                <c:ext xmlns:c15="http://schemas.microsoft.com/office/drawing/2012/chart" uri="{CE6537A1-D6FC-4f65-9D91-7224C49458BB}">
                  <c15:layout/>
                  <c15:dlblFieldTable/>
                  <c15:showDataLabelsRange val="1"/>
                </c:ext>
                <c:ext xmlns:c16="http://schemas.microsoft.com/office/drawing/2014/chart" uri="{C3380CC4-5D6E-409C-BE32-E72D297353CC}">
                  <c16:uniqueId val="{00000014-A5FA-4C4C-97CF-F6625EE96E8E}"/>
                </c:ext>
              </c:extLst>
            </c:dLbl>
            <c:dLbl>
              <c:idx val="2"/>
              <c:layout/>
              <c:tx>
                <c:rich>
                  <a:bodyPr/>
                  <a:lstStyle/>
                  <a:p>
                    <a:r>
                      <a:rPr lang="en-US" altLang="ja-JP" dirty="0" smtClean="0"/>
                      <a:t>2,737</a:t>
                    </a:r>
                    <a:r>
                      <a:rPr lang="ja-JP" altLang="en-US" dirty="0" smtClean="0"/>
                      <a:t>人</a:t>
                    </a:r>
                  </a:p>
                  <a:p>
                    <a:r>
                      <a:rPr lang="en-US" altLang="ja-JP" dirty="0" smtClean="0"/>
                      <a:t>(</a:t>
                    </a:r>
                    <a:fld id="{F83757C7-19E8-4091-A716-042FFCFC85C1}" type="CELLRANGE">
                      <a:rPr lang="en-US" altLang="ja-JP" smtClean="0"/>
                      <a:pPr/>
                      <a:t>[CELLRANGE]</a:t>
                    </a:fld>
                    <a:r>
                      <a:rPr lang="en-US" altLang="ja-JP" dirty="0" smtClean="0"/>
                      <a:t>)</a:t>
                    </a:r>
                  </a:p>
                </c:rich>
              </c:tx>
              <c:dLblPos val="ctr"/>
              <c:showLegendKey val="0"/>
              <c:showVal val="1"/>
              <c:showCatName val="0"/>
              <c:showSerName val="0"/>
              <c:showPercent val="0"/>
              <c:showBubbleSize val="0"/>
              <c:separator>
</c:separator>
              <c:extLst>
                <c:ext xmlns:c15="http://schemas.microsoft.com/office/drawing/2012/chart" uri="{CE6537A1-D6FC-4f65-9D91-7224C49458BB}">
                  <c15:layout/>
                  <c15:dlblFieldTable/>
                  <c15:showDataLabelsRange val="1"/>
                </c:ext>
                <c:ext xmlns:c16="http://schemas.microsoft.com/office/drawing/2014/chart" uri="{C3380CC4-5D6E-409C-BE32-E72D297353CC}">
                  <c16:uniqueId val="{00000015-A5FA-4C4C-97CF-F6625EE96E8E}"/>
                </c:ext>
              </c:extLst>
            </c:dLbl>
            <c:dLbl>
              <c:idx val="3"/>
              <c:layout/>
              <c:tx>
                <c:rich>
                  <a:bodyPr/>
                  <a:lstStyle/>
                  <a:p>
                    <a:r>
                      <a:rPr lang="en-US" altLang="ja-JP" dirty="0" smtClean="0"/>
                      <a:t>2,920</a:t>
                    </a:r>
                    <a:r>
                      <a:rPr lang="ja-JP" altLang="en-US" dirty="0" smtClean="0"/>
                      <a:t>人</a:t>
                    </a:r>
                  </a:p>
                  <a:p>
                    <a:r>
                      <a:rPr lang="en-US" altLang="ja-JP" dirty="0" smtClean="0"/>
                      <a:t>(</a:t>
                    </a:r>
                    <a:fld id="{EF3142F1-C08F-4A66-97D0-0B2F3523C8B3}" type="CELLRANGE">
                      <a:rPr lang="en-US" altLang="ja-JP" smtClean="0"/>
                      <a:pPr/>
                      <a:t>[CELLRANGE]</a:t>
                    </a:fld>
                    <a:r>
                      <a:rPr lang="en-US" altLang="ja-JP" dirty="0" smtClean="0"/>
                      <a:t>)</a:t>
                    </a:r>
                  </a:p>
                </c:rich>
              </c:tx>
              <c:dLblPos val="ctr"/>
              <c:showLegendKey val="0"/>
              <c:showVal val="1"/>
              <c:showCatName val="0"/>
              <c:showSerName val="0"/>
              <c:showPercent val="0"/>
              <c:showBubbleSize val="0"/>
              <c:separator>
</c:separator>
              <c:extLst>
                <c:ext xmlns:c15="http://schemas.microsoft.com/office/drawing/2012/chart" uri="{CE6537A1-D6FC-4f65-9D91-7224C49458BB}">
                  <c15:layout/>
                  <c15:dlblFieldTable/>
                  <c15:showDataLabelsRange val="1"/>
                </c:ext>
                <c:ext xmlns:c16="http://schemas.microsoft.com/office/drawing/2014/chart" uri="{C3380CC4-5D6E-409C-BE32-E72D297353CC}">
                  <c16:uniqueId val="{00000016-A5FA-4C4C-97CF-F6625EE96E8E}"/>
                </c:ext>
              </c:extLst>
            </c:dLbl>
            <c:dLbl>
              <c:idx val="4"/>
              <c:layout/>
              <c:tx>
                <c:rich>
                  <a:bodyPr/>
                  <a:lstStyle/>
                  <a:p>
                    <a:r>
                      <a:rPr lang="en-US" altLang="ja-JP" dirty="0" smtClean="0"/>
                      <a:t>2,987</a:t>
                    </a:r>
                    <a:r>
                      <a:rPr lang="ja-JP" altLang="en-US" dirty="0" smtClean="0"/>
                      <a:t>人</a:t>
                    </a:r>
                  </a:p>
                  <a:p>
                    <a:r>
                      <a:rPr lang="en-US" altLang="ja-JP" dirty="0" smtClean="0"/>
                      <a:t>(</a:t>
                    </a:r>
                    <a:fld id="{1756CAD8-081A-4DF9-BA57-BC92CCDC017D}" type="CELLRANGE">
                      <a:rPr lang="en-US" altLang="ja-JP" smtClean="0"/>
                      <a:pPr/>
                      <a:t>[CELLRANGE]</a:t>
                    </a:fld>
                    <a:r>
                      <a:rPr lang="en-US" altLang="ja-JP" dirty="0" smtClean="0"/>
                      <a:t>)</a:t>
                    </a:r>
                  </a:p>
                </c:rich>
              </c:tx>
              <c:dLblPos val="ctr"/>
              <c:showLegendKey val="0"/>
              <c:showVal val="1"/>
              <c:showCatName val="0"/>
              <c:showSerName val="0"/>
              <c:showPercent val="0"/>
              <c:showBubbleSize val="0"/>
              <c:separator>
</c:separator>
              <c:extLst>
                <c:ext xmlns:c15="http://schemas.microsoft.com/office/drawing/2012/chart" uri="{CE6537A1-D6FC-4f65-9D91-7224C49458BB}">
                  <c15:layout/>
                  <c15:dlblFieldTable/>
                  <c15:showDataLabelsRange val="1"/>
                </c:ext>
                <c:ext xmlns:c16="http://schemas.microsoft.com/office/drawing/2014/chart" uri="{C3380CC4-5D6E-409C-BE32-E72D297353CC}">
                  <c16:uniqueId val="{00000017-A5FA-4C4C-97CF-F6625EE96E8E}"/>
                </c:ext>
              </c:extLst>
            </c:dLbl>
            <c:spPr>
              <a:noFill/>
              <a:ln>
                <a:noFill/>
              </a:ln>
              <a:effectLst/>
            </c:spPr>
            <c:txPr>
              <a:bodyPr rot="0" spcFirstLastPara="1" vertOverflow="ellipsis" vert="horz" wrap="square" anchor="ctr" anchorCtr="1"/>
              <a:lstStyle/>
              <a:p>
                <a:pPr>
                  <a:defRPr sz="1200" b="1" i="0" u="none" strike="noStrike" kern="1200" baseline="0">
                    <a:solidFill>
                      <a:schemeClr val="tx1">
                        <a:lumMod val="75000"/>
                        <a:lumOff val="25000"/>
                      </a:schemeClr>
                    </a:solidFill>
                    <a:latin typeface="HG丸ｺﾞｼｯｸM-PRO" panose="020F0600000000000000" pitchFamily="50" charset="-128"/>
                    <a:ea typeface="HG丸ｺﾞｼｯｸM-PRO" panose="020F0600000000000000" pitchFamily="50" charset="-128"/>
                    <a:cs typeface="+mn-cs"/>
                  </a:defRPr>
                </a:pPr>
                <a:endParaRPr lang="ja-JP"/>
              </a:p>
            </c:txPr>
            <c:dLblPos val="ctr"/>
            <c:showLegendKey val="0"/>
            <c:showVal val="1"/>
            <c:showCatName val="0"/>
            <c:showSerName val="0"/>
            <c:showPercent val="0"/>
            <c:showBubbleSize val="0"/>
            <c:separator>
</c:separator>
            <c:showLeaderLines val="0"/>
            <c:extLst>
              <c:ext xmlns:c15="http://schemas.microsoft.com/office/drawing/2012/chart" uri="{CE6537A1-D6FC-4f65-9D91-7224C49458BB}">
                <c15:showDataLabelsRange val="1"/>
                <c15:showLeaderLines val="1"/>
                <c15:leaderLines>
                  <c:spPr>
                    <a:ln w="9525" cap="flat" cmpd="sng" algn="ctr">
                      <a:solidFill>
                        <a:schemeClr val="tx1">
                          <a:lumMod val="35000"/>
                          <a:lumOff val="65000"/>
                        </a:schemeClr>
                      </a:solidFill>
                      <a:round/>
                    </a:ln>
                    <a:effectLst/>
                  </c:spPr>
                </c15:leaderLines>
              </c:ext>
            </c:extLst>
          </c:dLbls>
          <c:cat>
            <c:strRef>
              <c:f>'年次推移（大阪府）'!$B$1:$F$1</c:f>
              <c:strCache>
                <c:ptCount val="5"/>
                <c:pt idx="0">
                  <c:v>H26.4</c:v>
                </c:pt>
                <c:pt idx="1">
                  <c:v>H27.4</c:v>
                </c:pt>
                <c:pt idx="2">
                  <c:v>H28.4</c:v>
                </c:pt>
                <c:pt idx="3">
                  <c:v>H29.4</c:v>
                </c:pt>
                <c:pt idx="4">
                  <c:v>H30.4</c:v>
                </c:pt>
              </c:strCache>
            </c:strRef>
          </c:cat>
          <c:val>
            <c:numRef>
              <c:f>'年次推移（大阪府）'!$B$5:$F$5</c:f>
              <c:numCache>
                <c:formatCode>#,##0_ ;[Red]\-#,##0\ </c:formatCode>
                <c:ptCount val="5"/>
                <c:pt idx="0">
                  <c:v>2403</c:v>
                </c:pt>
                <c:pt idx="1">
                  <c:v>2591</c:v>
                </c:pt>
                <c:pt idx="2">
                  <c:v>2737</c:v>
                </c:pt>
                <c:pt idx="3">
                  <c:v>2920</c:v>
                </c:pt>
                <c:pt idx="4" formatCode="General">
                  <c:v>2987</c:v>
                </c:pt>
              </c:numCache>
            </c:numRef>
          </c:val>
          <c:extLst>
            <c:ext xmlns:c15="http://schemas.microsoft.com/office/drawing/2012/chart" uri="{02D57815-91ED-43cb-92C2-25804820EDAC}">
              <c15:datalabelsRange>
                <c15:f>'年次推移（大阪府）'!$G$5:$K$5</c15:f>
                <c15:dlblRangeCache>
                  <c:ptCount val="5"/>
                  <c:pt idx="0">
                    <c:v>47.0%</c:v>
                  </c:pt>
                  <c:pt idx="1">
                    <c:v>51.3%</c:v>
                  </c:pt>
                  <c:pt idx="2">
                    <c:v>54.8%</c:v>
                  </c:pt>
                  <c:pt idx="3">
                    <c:v>58.7%</c:v>
                  </c:pt>
                  <c:pt idx="4">
                    <c:v>60.8%</c:v>
                  </c:pt>
                </c15:dlblRangeCache>
              </c15:datalabelsRange>
            </c:ext>
            <c:ext xmlns:c16="http://schemas.microsoft.com/office/drawing/2014/chart" uri="{C3380CC4-5D6E-409C-BE32-E72D297353CC}">
              <c16:uniqueId val="{00000003-A5FA-4C4C-97CF-F6625EE96E8E}"/>
            </c:ext>
          </c:extLst>
        </c:ser>
        <c:dLbls>
          <c:dLblPos val="ctr"/>
          <c:showLegendKey val="0"/>
          <c:showVal val="1"/>
          <c:showCatName val="0"/>
          <c:showSerName val="0"/>
          <c:showPercent val="0"/>
          <c:showBubbleSize val="0"/>
        </c:dLbls>
        <c:gapWidth val="30"/>
        <c:overlap val="100"/>
        <c:axId val="479824816"/>
        <c:axId val="479833552"/>
      </c:barChart>
      <c:catAx>
        <c:axId val="479824816"/>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HG丸ｺﾞｼｯｸM-PRO" panose="020F0600000000000000" pitchFamily="50" charset="-128"/>
                <a:ea typeface="HG丸ｺﾞｼｯｸM-PRO" panose="020F0600000000000000" pitchFamily="50" charset="-128"/>
                <a:cs typeface="+mn-cs"/>
              </a:defRPr>
            </a:pPr>
            <a:endParaRPr lang="ja-JP"/>
          </a:p>
        </c:txPr>
        <c:crossAx val="479833552"/>
        <c:crosses val="autoZero"/>
        <c:auto val="0"/>
        <c:lblAlgn val="ctr"/>
        <c:lblOffset val="100"/>
        <c:noMultiLvlLbl val="0"/>
      </c:catAx>
      <c:valAx>
        <c:axId val="479833552"/>
        <c:scaling>
          <c:orientation val="minMax"/>
        </c:scaling>
        <c:delete val="0"/>
        <c:axPos val="t"/>
        <c:majorGridlines>
          <c:spPr>
            <a:ln w="9525" cap="flat" cmpd="sng" algn="ctr">
              <a:solidFill>
                <a:schemeClr val="tx1">
                  <a:lumMod val="15000"/>
                  <a:lumOff val="85000"/>
                </a:schemeClr>
              </a:solidFill>
              <a:round/>
            </a:ln>
            <a:effectLst/>
          </c:spPr>
        </c:majorGridlines>
        <c:numFmt formatCode="#,##0_ ;[Red]\-#,##0\ "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HG丸ｺﾞｼｯｸM-PRO" panose="020F0600000000000000" pitchFamily="50" charset="-128"/>
                <a:ea typeface="HG丸ｺﾞｼｯｸM-PRO" panose="020F0600000000000000" pitchFamily="50" charset="-128"/>
                <a:cs typeface="+mn-cs"/>
              </a:defRPr>
            </a:pPr>
            <a:endParaRPr lang="ja-JP"/>
          </a:p>
        </c:txPr>
        <c:crossAx val="479824816"/>
        <c:crosses val="autoZero"/>
        <c:crossBetween val="between"/>
      </c:valAx>
      <c:spPr>
        <a:noFill/>
        <a:ln>
          <a:noFill/>
        </a:ln>
        <a:effectLst/>
      </c:spPr>
    </c:plotArea>
    <c:legend>
      <c:legendPos val="b"/>
      <c:layout>
        <c:manualLayout>
          <c:xMode val="edge"/>
          <c:yMode val="edge"/>
          <c:x val="0.2597299676982931"/>
          <c:y val="0.90315634747210438"/>
          <c:w val="0.46405682338514825"/>
          <c:h val="7.932699791337039E-2"/>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HG丸ｺﾞｼｯｸM-PRO" panose="020F0600000000000000" pitchFamily="50" charset="-128"/>
              <a:ea typeface="HG丸ｺﾞｼｯｸM-PRO" panose="020F0600000000000000" pitchFamily="50" charset="-128"/>
              <a:cs typeface="+mn-cs"/>
            </a:defRPr>
          </a:pPr>
          <a:endParaRPr lang="ja-JP"/>
        </a:p>
      </c:txPr>
    </c:legend>
    <c:plotVisOnly val="1"/>
    <c:dispBlanksAs val="gap"/>
    <c:showDLblsOverMax val="0"/>
  </c:chart>
  <c:spPr>
    <a:noFill/>
    <a:ln>
      <a:noFill/>
    </a:ln>
    <a:effectLst/>
  </c:spPr>
  <c:txPr>
    <a:bodyPr/>
    <a:lstStyle/>
    <a:p>
      <a:pPr>
        <a:defRPr>
          <a:latin typeface="HG丸ｺﾞｼｯｸM-PRO" panose="020F0600000000000000" pitchFamily="50" charset="-128"/>
          <a:ea typeface="HG丸ｺﾞｼｯｸM-PRO" panose="020F0600000000000000" pitchFamily="50" charset="-128"/>
        </a:defRPr>
      </a:pPr>
      <a:endParaRPr lang="ja-JP"/>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5006692280853349E-2"/>
          <c:y val="0.12828338075309831"/>
          <c:w val="0.86368285186018712"/>
          <c:h val="0.7366141148530122"/>
        </c:manualLayout>
      </c:layout>
      <c:barChart>
        <c:barDir val="bar"/>
        <c:grouping val="stacked"/>
        <c:varyColors val="0"/>
        <c:ser>
          <c:idx val="0"/>
          <c:order val="0"/>
          <c:tx>
            <c:strRef>
              <c:f>'年次推移（大阪府）'!$B$8</c:f>
              <c:strCache>
                <c:ptCount val="1"/>
                <c:pt idx="0">
                  <c:v>２０歳未満</c:v>
                </c:pt>
              </c:strCache>
            </c:strRef>
          </c:tx>
          <c:spPr>
            <a:solidFill>
              <a:schemeClr val="accent1"/>
            </a:solidFill>
            <a:ln>
              <a:noFill/>
            </a:ln>
            <a:effectLst/>
          </c:spPr>
          <c:invertIfNegative val="0"/>
          <c:cat>
            <c:strRef>
              <c:f>'年次推移（大阪府）'!$A$9:$A$13</c:f>
              <c:strCache>
                <c:ptCount val="5"/>
                <c:pt idx="0">
                  <c:v>H26.4</c:v>
                </c:pt>
                <c:pt idx="1">
                  <c:v>H27.4</c:v>
                </c:pt>
                <c:pt idx="2">
                  <c:v>H28.4</c:v>
                </c:pt>
                <c:pt idx="3">
                  <c:v>H29.4</c:v>
                </c:pt>
                <c:pt idx="4">
                  <c:v>H30.4</c:v>
                </c:pt>
              </c:strCache>
            </c:strRef>
          </c:cat>
          <c:val>
            <c:numRef>
              <c:f>'年次推移（大阪府）'!$B$9:$B$13</c:f>
              <c:numCache>
                <c:formatCode>#,##0_ ;[Red]\-#,##0\ </c:formatCode>
                <c:ptCount val="5"/>
                <c:pt idx="0">
                  <c:v>51</c:v>
                </c:pt>
                <c:pt idx="1">
                  <c:v>48</c:v>
                </c:pt>
                <c:pt idx="2">
                  <c:v>49</c:v>
                </c:pt>
                <c:pt idx="3">
                  <c:v>48</c:v>
                </c:pt>
                <c:pt idx="4">
                  <c:v>45</c:v>
                </c:pt>
              </c:numCache>
            </c:numRef>
          </c:val>
          <c:extLst>
            <c:ext xmlns:c16="http://schemas.microsoft.com/office/drawing/2014/chart" uri="{C3380CC4-5D6E-409C-BE32-E72D297353CC}">
              <c16:uniqueId val="{00000000-9EE2-416D-ACEE-1F551F2F9062}"/>
            </c:ext>
          </c:extLst>
        </c:ser>
        <c:ser>
          <c:idx val="1"/>
          <c:order val="1"/>
          <c:tx>
            <c:strRef>
              <c:f>'年次推移（大阪府）'!$C$8</c:f>
              <c:strCache>
                <c:ptCount val="1"/>
                <c:pt idx="0">
                  <c:v>２０歳以上
３０歳未満</c:v>
                </c:pt>
              </c:strCache>
            </c:strRef>
          </c:tx>
          <c:spPr>
            <a:solidFill>
              <a:schemeClr val="bg2"/>
            </a:solidFill>
            <a:ln>
              <a:noFill/>
            </a:ln>
            <a:effectLst/>
          </c:spPr>
          <c:invertIfNegative val="0"/>
          <c:dLbls>
            <c:dLbl>
              <c:idx val="0"/>
              <c:layout/>
              <c:tx>
                <c:rich>
                  <a:bodyPr/>
                  <a:lstStyle/>
                  <a:p>
                    <a:r>
                      <a:rPr lang="en-US" altLang="ja-JP" smtClean="0"/>
                      <a:t>409</a:t>
                    </a:r>
                    <a:r>
                      <a:rPr lang="ja-JP" altLang="en-US" smtClean="0"/>
                      <a:t>人</a:t>
                    </a:r>
                    <a:endParaRPr lang="ja-JP" altLang="en-US" dirty="0" smtClean="0"/>
                  </a:p>
                  <a:p>
                    <a:r>
                      <a:rPr lang="en-US" altLang="ja-JP" dirty="0" smtClean="0"/>
                      <a:t>(</a:t>
                    </a:r>
                    <a:fld id="{B62B8812-5D0E-4101-B86B-B17F264DB414}" type="CELLRANGE">
                      <a:rPr lang="en-US" altLang="ja-JP" smtClean="0"/>
                      <a:pPr/>
                      <a:t>[CELLRANGE]</a:t>
                    </a:fld>
                    <a:r>
                      <a:rPr lang="en-US" altLang="ja-JP" dirty="0" smtClean="0"/>
                      <a:t>)</a:t>
                    </a:r>
                  </a:p>
                </c:rich>
              </c:tx>
              <c:dLblPos val="ctr"/>
              <c:showLegendKey val="0"/>
              <c:showVal val="1"/>
              <c:showCatName val="0"/>
              <c:showSerName val="0"/>
              <c:showPercent val="0"/>
              <c:showBubbleSize val="0"/>
              <c:separator>
</c:separator>
              <c:extLst>
                <c:ext xmlns:c15="http://schemas.microsoft.com/office/drawing/2012/chart" uri="{CE6537A1-D6FC-4f65-9D91-7224C49458BB}">
                  <c15:layout/>
                  <c15:dlblFieldTable/>
                  <c15:showDataLabelsRange val="1"/>
                </c:ext>
                <c:ext xmlns:c16="http://schemas.microsoft.com/office/drawing/2014/chart" uri="{C3380CC4-5D6E-409C-BE32-E72D297353CC}">
                  <c16:uniqueId val="{00000007-9EE2-416D-ACEE-1F551F2F9062}"/>
                </c:ext>
              </c:extLst>
            </c:dLbl>
            <c:dLbl>
              <c:idx val="1"/>
              <c:layout/>
              <c:tx>
                <c:rich>
                  <a:bodyPr/>
                  <a:lstStyle/>
                  <a:p>
                    <a:r>
                      <a:rPr lang="en-US" altLang="ja-JP" smtClean="0"/>
                      <a:t>369</a:t>
                    </a:r>
                    <a:r>
                      <a:rPr lang="ja-JP" altLang="en-US" smtClean="0"/>
                      <a:t>人</a:t>
                    </a:r>
                    <a:endParaRPr lang="ja-JP" altLang="en-US" dirty="0" smtClean="0"/>
                  </a:p>
                  <a:p>
                    <a:r>
                      <a:rPr lang="en-US" altLang="ja-JP" dirty="0" smtClean="0"/>
                      <a:t>(</a:t>
                    </a:r>
                    <a:fld id="{B62B8812-5D0E-4101-B86B-B17F264DB414}" type="CELLRANGE">
                      <a:rPr lang="en-US" altLang="ja-JP" smtClean="0"/>
                      <a:pPr/>
                      <a:t>[CELLRANGE]</a:t>
                    </a:fld>
                    <a:r>
                      <a:rPr lang="en-US" altLang="ja-JP" dirty="0" smtClean="0"/>
                      <a:t>)</a:t>
                    </a:r>
                  </a:p>
                </c:rich>
              </c:tx>
              <c:dLblPos val="ctr"/>
              <c:showLegendKey val="0"/>
              <c:showVal val="1"/>
              <c:showCatName val="0"/>
              <c:showSerName val="0"/>
              <c:showPercent val="0"/>
              <c:showBubbleSize val="0"/>
              <c:separator>
</c:separator>
              <c:extLst>
                <c:ext xmlns:c15="http://schemas.microsoft.com/office/drawing/2012/chart" uri="{CE6537A1-D6FC-4f65-9D91-7224C49458BB}">
                  <c15:layout/>
                  <c15:dlblFieldTable/>
                  <c15:showDataLabelsRange val="1"/>
                </c:ext>
                <c:ext xmlns:c16="http://schemas.microsoft.com/office/drawing/2014/chart" uri="{C3380CC4-5D6E-409C-BE32-E72D297353CC}">
                  <c16:uniqueId val="{00000008-9EE2-416D-ACEE-1F551F2F9062}"/>
                </c:ext>
              </c:extLst>
            </c:dLbl>
            <c:dLbl>
              <c:idx val="2"/>
              <c:layout/>
              <c:tx>
                <c:rich>
                  <a:bodyPr/>
                  <a:lstStyle/>
                  <a:p>
                    <a:r>
                      <a:rPr lang="en-US" altLang="ja-JP" smtClean="0"/>
                      <a:t>330</a:t>
                    </a:r>
                    <a:r>
                      <a:rPr lang="ja-JP" altLang="en-US" smtClean="0"/>
                      <a:t>人</a:t>
                    </a:r>
                    <a:endParaRPr lang="ja-JP" altLang="en-US" dirty="0" smtClean="0"/>
                  </a:p>
                  <a:p>
                    <a:r>
                      <a:rPr lang="en-US" altLang="ja-JP" dirty="0" smtClean="0"/>
                      <a:t>(</a:t>
                    </a:r>
                    <a:fld id="{B62B8812-5D0E-4101-B86B-B17F264DB414}" type="CELLRANGE">
                      <a:rPr lang="en-US" altLang="ja-JP" smtClean="0"/>
                      <a:pPr/>
                      <a:t>[CELLRANGE]</a:t>
                    </a:fld>
                    <a:r>
                      <a:rPr lang="en-US" altLang="ja-JP" dirty="0" smtClean="0"/>
                      <a:t>)</a:t>
                    </a:r>
                  </a:p>
                </c:rich>
              </c:tx>
              <c:dLblPos val="ctr"/>
              <c:showLegendKey val="0"/>
              <c:showVal val="1"/>
              <c:showCatName val="0"/>
              <c:showSerName val="0"/>
              <c:showPercent val="0"/>
              <c:showBubbleSize val="0"/>
              <c:separator>
</c:separator>
              <c:extLst>
                <c:ext xmlns:c15="http://schemas.microsoft.com/office/drawing/2012/chart" uri="{CE6537A1-D6FC-4f65-9D91-7224C49458BB}">
                  <c15:layout/>
                  <c15:dlblFieldTable/>
                  <c15:showDataLabelsRange val="1"/>
                </c:ext>
                <c:ext xmlns:c16="http://schemas.microsoft.com/office/drawing/2014/chart" uri="{C3380CC4-5D6E-409C-BE32-E72D297353CC}">
                  <c16:uniqueId val="{00000009-9EE2-416D-ACEE-1F551F2F9062}"/>
                </c:ext>
              </c:extLst>
            </c:dLbl>
            <c:dLbl>
              <c:idx val="3"/>
              <c:layout/>
              <c:tx>
                <c:rich>
                  <a:bodyPr/>
                  <a:lstStyle/>
                  <a:p>
                    <a:r>
                      <a:rPr lang="en-US" altLang="ja-JP" smtClean="0"/>
                      <a:t>317</a:t>
                    </a:r>
                    <a:r>
                      <a:rPr lang="ja-JP" altLang="en-US" smtClean="0"/>
                      <a:t>人</a:t>
                    </a:r>
                    <a:endParaRPr lang="ja-JP" altLang="en-US" dirty="0" smtClean="0"/>
                  </a:p>
                  <a:p>
                    <a:r>
                      <a:rPr lang="en-US" altLang="ja-JP" dirty="0" smtClean="0"/>
                      <a:t>(</a:t>
                    </a:r>
                    <a:fld id="{B62B8812-5D0E-4101-B86B-B17F264DB414}" type="CELLRANGE">
                      <a:rPr lang="en-US" altLang="ja-JP" smtClean="0"/>
                      <a:pPr/>
                      <a:t>[CELLRANGE]</a:t>
                    </a:fld>
                    <a:r>
                      <a:rPr lang="en-US" altLang="ja-JP" dirty="0" smtClean="0"/>
                      <a:t>)</a:t>
                    </a:r>
                  </a:p>
                </c:rich>
              </c:tx>
              <c:dLblPos val="ctr"/>
              <c:showLegendKey val="0"/>
              <c:showVal val="1"/>
              <c:showCatName val="0"/>
              <c:showSerName val="0"/>
              <c:showPercent val="0"/>
              <c:showBubbleSize val="0"/>
              <c:separator>
</c:separator>
              <c:extLst>
                <c:ext xmlns:c15="http://schemas.microsoft.com/office/drawing/2012/chart" uri="{CE6537A1-D6FC-4f65-9D91-7224C49458BB}">
                  <c15:layout/>
                  <c15:dlblFieldTable/>
                  <c15:showDataLabelsRange val="1"/>
                </c:ext>
                <c:ext xmlns:c16="http://schemas.microsoft.com/office/drawing/2014/chart" uri="{C3380CC4-5D6E-409C-BE32-E72D297353CC}">
                  <c16:uniqueId val="{0000000A-9EE2-416D-ACEE-1F551F2F9062}"/>
                </c:ext>
              </c:extLst>
            </c:dLbl>
            <c:dLbl>
              <c:idx val="4"/>
              <c:layout/>
              <c:tx>
                <c:rich>
                  <a:bodyPr/>
                  <a:lstStyle/>
                  <a:p>
                    <a:r>
                      <a:rPr lang="en-US" altLang="ja-JP" smtClean="0"/>
                      <a:t>308</a:t>
                    </a:r>
                    <a:r>
                      <a:rPr lang="ja-JP" altLang="en-US" smtClean="0"/>
                      <a:t>人</a:t>
                    </a:r>
                    <a:endParaRPr lang="ja-JP" altLang="en-US" dirty="0" smtClean="0"/>
                  </a:p>
                  <a:p>
                    <a:r>
                      <a:rPr lang="en-US" altLang="ja-JP" dirty="0" smtClean="0"/>
                      <a:t>(</a:t>
                    </a:r>
                    <a:fld id="{B62B8812-5D0E-4101-B86B-B17F264DB414}" type="CELLRANGE">
                      <a:rPr lang="en-US" altLang="ja-JP" smtClean="0"/>
                      <a:pPr/>
                      <a:t>[CELLRANGE]</a:t>
                    </a:fld>
                    <a:r>
                      <a:rPr lang="en-US" altLang="ja-JP" dirty="0" smtClean="0"/>
                      <a:t>)</a:t>
                    </a:r>
                  </a:p>
                </c:rich>
              </c:tx>
              <c:dLblPos val="ctr"/>
              <c:showLegendKey val="0"/>
              <c:showVal val="1"/>
              <c:showCatName val="0"/>
              <c:showSerName val="0"/>
              <c:showPercent val="0"/>
              <c:showBubbleSize val="0"/>
              <c:separator>
</c:separator>
              <c:extLst>
                <c:ext xmlns:c15="http://schemas.microsoft.com/office/drawing/2012/chart" uri="{CE6537A1-D6FC-4f65-9D91-7224C49458BB}">
                  <c15:layout/>
                  <c15:dlblFieldTable/>
                  <c15:showDataLabelsRange val="1"/>
                </c:ext>
                <c:ext xmlns:c16="http://schemas.microsoft.com/office/drawing/2014/chart" uri="{C3380CC4-5D6E-409C-BE32-E72D297353CC}">
                  <c16:uniqueId val="{0000000B-9EE2-416D-ACEE-1F551F2F9062}"/>
                </c:ext>
              </c:extLst>
            </c:dLbl>
            <c:numFmt formatCode="#,##0_ ;[Red]\-#,##0\ " sourceLinked="0"/>
            <c:spPr>
              <a:noFill/>
              <a:ln>
                <a:noFill/>
              </a:ln>
              <a:effectLst/>
            </c:spPr>
            <c:txPr>
              <a:bodyPr rot="0" spcFirstLastPara="1" vertOverflow="ellipsis" vert="horz" wrap="square" anchor="ctr" anchorCtr="1"/>
              <a:lstStyle/>
              <a:p>
                <a:pPr>
                  <a:defRPr sz="1200" b="1" i="0" u="none" strike="noStrike" kern="1200" baseline="0">
                    <a:solidFill>
                      <a:schemeClr val="tx1">
                        <a:lumMod val="75000"/>
                        <a:lumOff val="25000"/>
                      </a:schemeClr>
                    </a:solidFill>
                    <a:latin typeface="HG丸ｺﾞｼｯｸM-PRO" panose="020F0600000000000000" pitchFamily="50" charset="-128"/>
                    <a:ea typeface="HG丸ｺﾞｼｯｸM-PRO" panose="020F0600000000000000" pitchFamily="50" charset="-128"/>
                    <a:cs typeface="+mn-cs"/>
                  </a:defRPr>
                </a:pPr>
                <a:endParaRPr lang="ja-JP"/>
              </a:p>
            </c:txPr>
            <c:dLblPos val="ctr"/>
            <c:showLegendKey val="0"/>
            <c:showVal val="1"/>
            <c:showCatName val="0"/>
            <c:showSerName val="0"/>
            <c:showPercent val="0"/>
            <c:showBubbleSize val="0"/>
            <c:separator>
</c:separator>
            <c:showLeaderLines val="0"/>
            <c:extLst>
              <c:ext xmlns:c15="http://schemas.microsoft.com/office/drawing/2012/chart" uri="{CE6537A1-D6FC-4f65-9D91-7224C49458BB}">
                <c15:showDataLabelsRange val="1"/>
                <c15:showLeaderLines val="1"/>
                <c15:leaderLines>
                  <c:spPr>
                    <a:ln w="9525" cap="flat" cmpd="sng" algn="ctr">
                      <a:solidFill>
                        <a:schemeClr val="tx1">
                          <a:lumMod val="35000"/>
                          <a:lumOff val="65000"/>
                        </a:schemeClr>
                      </a:solidFill>
                      <a:round/>
                    </a:ln>
                    <a:effectLst/>
                  </c:spPr>
                </c15:leaderLines>
              </c:ext>
            </c:extLst>
          </c:dLbls>
          <c:cat>
            <c:strRef>
              <c:f>'年次推移（大阪府）'!$A$9:$A$13</c:f>
              <c:strCache>
                <c:ptCount val="5"/>
                <c:pt idx="0">
                  <c:v>H26.4</c:v>
                </c:pt>
                <c:pt idx="1">
                  <c:v>H27.4</c:v>
                </c:pt>
                <c:pt idx="2">
                  <c:v>H28.4</c:v>
                </c:pt>
                <c:pt idx="3">
                  <c:v>H29.4</c:v>
                </c:pt>
                <c:pt idx="4">
                  <c:v>H30.4</c:v>
                </c:pt>
              </c:strCache>
            </c:strRef>
          </c:cat>
          <c:val>
            <c:numRef>
              <c:f>'年次推移（大阪府）'!$C$9:$C$13</c:f>
              <c:numCache>
                <c:formatCode>#,##0_ ;[Red]\-#,##0\ </c:formatCode>
                <c:ptCount val="5"/>
                <c:pt idx="0">
                  <c:v>409</c:v>
                </c:pt>
                <c:pt idx="1">
                  <c:v>369</c:v>
                </c:pt>
                <c:pt idx="2">
                  <c:v>330</c:v>
                </c:pt>
                <c:pt idx="3">
                  <c:v>317</c:v>
                </c:pt>
                <c:pt idx="4">
                  <c:v>308</c:v>
                </c:pt>
              </c:numCache>
            </c:numRef>
          </c:val>
          <c:extLst>
            <c:ext xmlns:c15="http://schemas.microsoft.com/office/drawing/2012/chart" uri="{02D57815-91ED-43cb-92C2-25804820EDAC}">
              <c15:datalabelsRange>
                <c15:f>'年次推移（大阪府）'!$M$9:$M$13</c15:f>
                <c15:dlblRangeCache>
                  <c:ptCount val="5"/>
                  <c:pt idx="0">
                    <c:v>8.0%</c:v>
                  </c:pt>
                  <c:pt idx="1">
                    <c:v>7.3%</c:v>
                  </c:pt>
                  <c:pt idx="2">
                    <c:v>6.6%</c:v>
                  </c:pt>
                  <c:pt idx="3">
                    <c:v>6.4%</c:v>
                  </c:pt>
                  <c:pt idx="4">
                    <c:v>6.3%</c:v>
                  </c:pt>
                </c15:dlblRangeCache>
              </c15:datalabelsRange>
            </c:ext>
            <c:ext xmlns:c16="http://schemas.microsoft.com/office/drawing/2014/chart" uri="{C3380CC4-5D6E-409C-BE32-E72D297353CC}">
              <c16:uniqueId val="{00000001-9EE2-416D-ACEE-1F551F2F9062}"/>
            </c:ext>
          </c:extLst>
        </c:ser>
        <c:ser>
          <c:idx val="2"/>
          <c:order val="2"/>
          <c:tx>
            <c:strRef>
              <c:f>'年次推移（大阪府）'!$D$8</c:f>
              <c:strCache>
                <c:ptCount val="1"/>
                <c:pt idx="0">
                  <c:v>３０歳以上
４０歳未満</c:v>
                </c:pt>
              </c:strCache>
            </c:strRef>
          </c:tx>
          <c:spPr>
            <a:solidFill>
              <a:schemeClr val="accent3"/>
            </a:solidFill>
            <a:ln>
              <a:noFill/>
            </a:ln>
            <a:effectLst/>
          </c:spPr>
          <c:invertIfNegative val="0"/>
          <c:dLbls>
            <c:dLbl>
              <c:idx val="0"/>
              <c:layout/>
              <c:tx>
                <c:rich>
                  <a:bodyPr/>
                  <a:lstStyle/>
                  <a:p>
                    <a:r>
                      <a:rPr lang="en-US" altLang="ja-JP" smtClean="0"/>
                      <a:t>895</a:t>
                    </a:r>
                    <a:r>
                      <a:rPr lang="ja-JP" altLang="en-US" smtClean="0"/>
                      <a:t>人</a:t>
                    </a:r>
                    <a:endParaRPr lang="ja-JP" altLang="en-US" dirty="0" smtClean="0"/>
                  </a:p>
                  <a:p>
                    <a:r>
                      <a:rPr lang="en-US" altLang="ja-JP" dirty="0" smtClean="0"/>
                      <a:t>(</a:t>
                    </a:r>
                    <a:fld id="{EE80F9FB-5B87-4F11-84DB-5D3ECFE403D2}" type="CELLRANGE">
                      <a:rPr lang="en-US" altLang="ja-JP" smtClean="0"/>
                      <a:pPr/>
                      <a:t>[CELLRANGE]</a:t>
                    </a:fld>
                    <a:r>
                      <a:rPr lang="en-US" altLang="ja-JP" dirty="0" smtClean="0"/>
                      <a:t>)</a:t>
                    </a:r>
                  </a:p>
                </c:rich>
              </c:tx>
              <c:dLblPos val="ctr"/>
              <c:showLegendKey val="0"/>
              <c:showVal val="1"/>
              <c:showCatName val="0"/>
              <c:showSerName val="0"/>
              <c:showPercent val="0"/>
              <c:showBubbleSize val="0"/>
              <c:separator>
</c:separator>
              <c:extLst>
                <c:ext xmlns:c15="http://schemas.microsoft.com/office/drawing/2012/chart" uri="{CE6537A1-D6FC-4f65-9D91-7224C49458BB}">
                  <c15:layout/>
                  <c15:dlblFieldTable/>
                  <c15:showDataLabelsRange val="1"/>
                </c:ext>
                <c:ext xmlns:c16="http://schemas.microsoft.com/office/drawing/2014/chart" uri="{C3380CC4-5D6E-409C-BE32-E72D297353CC}">
                  <c16:uniqueId val="{0000000C-9EE2-416D-ACEE-1F551F2F9062}"/>
                </c:ext>
              </c:extLst>
            </c:dLbl>
            <c:dLbl>
              <c:idx val="1"/>
              <c:layout/>
              <c:tx>
                <c:rich>
                  <a:bodyPr/>
                  <a:lstStyle/>
                  <a:p>
                    <a:r>
                      <a:rPr lang="en-US" altLang="ja-JP" smtClean="0"/>
                      <a:t>794</a:t>
                    </a:r>
                    <a:r>
                      <a:rPr lang="ja-JP" altLang="en-US" smtClean="0"/>
                      <a:t>人</a:t>
                    </a:r>
                    <a:endParaRPr lang="ja-JP" altLang="en-US" dirty="0" smtClean="0"/>
                  </a:p>
                  <a:p>
                    <a:r>
                      <a:rPr lang="en-US" altLang="ja-JP" dirty="0" smtClean="0"/>
                      <a:t>(</a:t>
                    </a:r>
                    <a:fld id="{EE80F9FB-5B87-4F11-84DB-5D3ECFE403D2}" type="CELLRANGE">
                      <a:rPr lang="en-US" altLang="ja-JP" smtClean="0"/>
                      <a:pPr/>
                      <a:t>[CELLRANGE]</a:t>
                    </a:fld>
                    <a:r>
                      <a:rPr lang="en-US" altLang="ja-JP" dirty="0" smtClean="0"/>
                      <a:t>)</a:t>
                    </a:r>
                  </a:p>
                </c:rich>
              </c:tx>
              <c:dLblPos val="ctr"/>
              <c:showLegendKey val="0"/>
              <c:showVal val="1"/>
              <c:showCatName val="0"/>
              <c:showSerName val="0"/>
              <c:showPercent val="0"/>
              <c:showBubbleSize val="0"/>
              <c:separator>
</c:separator>
              <c:extLst>
                <c:ext xmlns:c15="http://schemas.microsoft.com/office/drawing/2012/chart" uri="{CE6537A1-D6FC-4f65-9D91-7224C49458BB}">
                  <c15:layout/>
                  <c15:dlblFieldTable/>
                  <c15:showDataLabelsRange val="1"/>
                </c:ext>
                <c:ext xmlns:c16="http://schemas.microsoft.com/office/drawing/2014/chart" uri="{C3380CC4-5D6E-409C-BE32-E72D297353CC}">
                  <c16:uniqueId val="{0000000D-9EE2-416D-ACEE-1F551F2F9062}"/>
                </c:ext>
              </c:extLst>
            </c:dLbl>
            <c:dLbl>
              <c:idx val="2"/>
              <c:layout/>
              <c:tx>
                <c:rich>
                  <a:bodyPr/>
                  <a:lstStyle/>
                  <a:p>
                    <a:r>
                      <a:rPr lang="en-US" altLang="ja-JP" smtClean="0"/>
                      <a:t>723</a:t>
                    </a:r>
                    <a:r>
                      <a:rPr lang="ja-JP" altLang="en-US" smtClean="0"/>
                      <a:t>人</a:t>
                    </a:r>
                    <a:endParaRPr lang="ja-JP" altLang="en-US" dirty="0" smtClean="0"/>
                  </a:p>
                  <a:p>
                    <a:r>
                      <a:rPr lang="en-US" altLang="ja-JP" dirty="0" smtClean="0"/>
                      <a:t>(</a:t>
                    </a:r>
                    <a:fld id="{EE80F9FB-5B87-4F11-84DB-5D3ECFE403D2}" type="CELLRANGE">
                      <a:rPr lang="en-US" altLang="ja-JP" smtClean="0"/>
                      <a:pPr/>
                      <a:t>[CELLRANGE]</a:t>
                    </a:fld>
                    <a:r>
                      <a:rPr lang="en-US" altLang="ja-JP" dirty="0" smtClean="0"/>
                      <a:t>)</a:t>
                    </a:r>
                  </a:p>
                </c:rich>
              </c:tx>
              <c:dLblPos val="ctr"/>
              <c:showLegendKey val="0"/>
              <c:showVal val="1"/>
              <c:showCatName val="0"/>
              <c:showSerName val="0"/>
              <c:showPercent val="0"/>
              <c:showBubbleSize val="0"/>
              <c:separator>
</c:separator>
              <c:extLst>
                <c:ext xmlns:c15="http://schemas.microsoft.com/office/drawing/2012/chart" uri="{CE6537A1-D6FC-4f65-9D91-7224C49458BB}">
                  <c15:layout/>
                  <c15:dlblFieldTable/>
                  <c15:showDataLabelsRange val="1"/>
                </c:ext>
                <c:ext xmlns:c16="http://schemas.microsoft.com/office/drawing/2014/chart" uri="{C3380CC4-5D6E-409C-BE32-E72D297353CC}">
                  <c16:uniqueId val="{0000000E-9EE2-416D-ACEE-1F551F2F9062}"/>
                </c:ext>
              </c:extLst>
            </c:dLbl>
            <c:dLbl>
              <c:idx val="3"/>
              <c:layout/>
              <c:tx>
                <c:rich>
                  <a:bodyPr/>
                  <a:lstStyle/>
                  <a:p>
                    <a:r>
                      <a:rPr lang="en-US" altLang="ja-JP" smtClean="0"/>
                      <a:t>693</a:t>
                    </a:r>
                    <a:r>
                      <a:rPr lang="ja-JP" altLang="en-US" smtClean="0"/>
                      <a:t>人</a:t>
                    </a:r>
                    <a:endParaRPr lang="ja-JP" altLang="en-US" dirty="0" smtClean="0"/>
                  </a:p>
                  <a:p>
                    <a:r>
                      <a:rPr lang="en-US" altLang="ja-JP" dirty="0" smtClean="0"/>
                      <a:t>(</a:t>
                    </a:r>
                    <a:fld id="{EE80F9FB-5B87-4F11-84DB-5D3ECFE403D2}" type="CELLRANGE">
                      <a:rPr lang="en-US" altLang="ja-JP" smtClean="0"/>
                      <a:pPr/>
                      <a:t>[CELLRANGE]</a:t>
                    </a:fld>
                    <a:r>
                      <a:rPr lang="en-US" altLang="ja-JP" dirty="0" smtClean="0"/>
                      <a:t>)</a:t>
                    </a:r>
                  </a:p>
                </c:rich>
              </c:tx>
              <c:dLblPos val="ctr"/>
              <c:showLegendKey val="0"/>
              <c:showVal val="1"/>
              <c:showCatName val="0"/>
              <c:showSerName val="0"/>
              <c:showPercent val="0"/>
              <c:showBubbleSize val="0"/>
              <c:separator>
</c:separator>
              <c:extLst>
                <c:ext xmlns:c15="http://schemas.microsoft.com/office/drawing/2012/chart" uri="{CE6537A1-D6FC-4f65-9D91-7224C49458BB}">
                  <c15:layout/>
                  <c15:dlblFieldTable/>
                  <c15:showDataLabelsRange val="1"/>
                </c:ext>
                <c:ext xmlns:c16="http://schemas.microsoft.com/office/drawing/2014/chart" uri="{C3380CC4-5D6E-409C-BE32-E72D297353CC}">
                  <c16:uniqueId val="{0000000F-9EE2-416D-ACEE-1F551F2F9062}"/>
                </c:ext>
              </c:extLst>
            </c:dLbl>
            <c:dLbl>
              <c:idx val="4"/>
              <c:layout/>
              <c:tx>
                <c:rich>
                  <a:bodyPr/>
                  <a:lstStyle/>
                  <a:p>
                    <a:r>
                      <a:rPr lang="en-US" altLang="ja-JP" smtClean="0"/>
                      <a:t>635</a:t>
                    </a:r>
                    <a:r>
                      <a:rPr lang="ja-JP" altLang="en-US" smtClean="0"/>
                      <a:t>人</a:t>
                    </a:r>
                    <a:endParaRPr lang="ja-JP" altLang="en-US" dirty="0" smtClean="0"/>
                  </a:p>
                  <a:p>
                    <a:r>
                      <a:rPr lang="en-US" altLang="ja-JP" dirty="0" smtClean="0"/>
                      <a:t>(</a:t>
                    </a:r>
                    <a:fld id="{EE80F9FB-5B87-4F11-84DB-5D3ECFE403D2}" type="CELLRANGE">
                      <a:rPr lang="en-US" altLang="ja-JP" smtClean="0"/>
                      <a:pPr/>
                      <a:t>[CELLRANGE]</a:t>
                    </a:fld>
                    <a:r>
                      <a:rPr lang="en-US" altLang="ja-JP" dirty="0" smtClean="0"/>
                      <a:t>)</a:t>
                    </a:r>
                  </a:p>
                </c:rich>
              </c:tx>
              <c:dLblPos val="ctr"/>
              <c:showLegendKey val="0"/>
              <c:showVal val="1"/>
              <c:showCatName val="0"/>
              <c:showSerName val="0"/>
              <c:showPercent val="0"/>
              <c:showBubbleSize val="0"/>
              <c:separator>
</c:separator>
              <c:extLst>
                <c:ext xmlns:c15="http://schemas.microsoft.com/office/drawing/2012/chart" uri="{CE6537A1-D6FC-4f65-9D91-7224C49458BB}">
                  <c15:layout/>
                  <c15:dlblFieldTable/>
                  <c15:showDataLabelsRange val="1"/>
                </c:ext>
                <c:ext xmlns:c16="http://schemas.microsoft.com/office/drawing/2014/chart" uri="{C3380CC4-5D6E-409C-BE32-E72D297353CC}">
                  <c16:uniqueId val="{00000010-9EE2-416D-ACEE-1F551F2F9062}"/>
                </c:ext>
              </c:extLst>
            </c:dLbl>
            <c:spPr>
              <a:noFill/>
              <a:ln>
                <a:noFill/>
              </a:ln>
              <a:effectLst/>
            </c:spPr>
            <c:txPr>
              <a:bodyPr rot="0" spcFirstLastPara="1" vertOverflow="ellipsis" vert="horz" wrap="square" anchor="ctr" anchorCtr="1"/>
              <a:lstStyle/>
              <a:p>
                <a:pPr>
                  <a:defRPr sz="1200" b="1" i="0" u="none" strike="noStrike" kern="1200" baseline="0">
                    <a:solidFill>
                      <a:schemeClr val="tx1">
                        <a:lumMod val="75000"/>
                        <a:lumOff val="25000"/>
                      </a:schemeClr>
                    </a:solidFill>
                    <a:latin typeface="HG丸ｺﾞｼｯｸM-PRO" panose="020F0600000000000000" pitchFamily="50" charset="-128"/>
                    <a:ea typeface="HG丸ｺﾞｼｯｸM-PRO" panose="020F0600000000000000" pitchFamily="50" charset="-128"/>
                    <a:cs typeface="+mn-cs"/>
                  </a:defRPr>
                </a:pPr>
                <a:endParaRPr lang="ja-JP"/>
              </a:p>
            </c:txPr>
            <c:dLblPos val="ctr"/>
            <c:showLegendKey val="0"/>
            <c:showVal val="1"/>
            <c:showCatName val="0"/>
            <c:showSerName val="0"/>
            <c:showPercent val="0"/>
            <c:showBubbleSize val="0"/>
            <c:separator>
</c:separator>
            <c:showLeaderLines val="0"/>
            <c:extLst>
              <c:ext xmlns:c15="http://schemas.microsoft.com/office/drawing/2012/chart" uri="{CE6537A1-D6FC-4f65-9D91-7224C49458BB}">
                <c15:showDataLabelsRange val="1"/>
                <c15:showLeaderLines val="1"/>
                <c15:leaderLines>
                  <c:spPr>
                    <a:ln w="9525" cap="flat" cmpd="sng" algn="ctr">
                      <a:solidFill>
                        <a:schemeClr val="tx1">
                          <a:lumMod val="35000"/>
                          <a:lumOff val="65000"/>
                        </a:schemeClr>
                      </a:solidFill>
                      <a:round/>
                    </a:ln>
                    <a:effectLst/>
                  </c:spPr>
                </c15:leaderLines>
              </c:ext>
            </c:extLst>
          </c:dLbls>
          <c:cat>
            <c:strRef>
              <c:f>'年次推移（大阪府）'!$A$9:$A$13</c:f>
              <c:strCache>
                <c:ptCount val="5"/>
                <c:pt idx="0">
                  <c:v>H26.4</c:v>
                </c:pt>
                <c:pt idx="1">
                  <c:v>H27.4</c:v>
                </c:pt>
                <c:pt idx="2">
                  <c:v>H28.4</c:v>
                </c:pt>
                <c:pt idx="3">
                  <c:v>H29.4</c:v>
                </c:pt>
                <c:pt idx="4">
                  <c:v>H30.4</c:v>
                </c:pt>
              </c:strCache>
            </c:strRef>
          </c:cat>
          <c:val>
            <c:numRef>
              <c:f>'年次推移（大阪府）'!$D$9:$D$13</c:f>
              <c:numCache>
                <c:formatCode>#,##0_ ;[Red]\-#,##0\ </c:formatCode>
                <c:ptCount val="5"/>
                <c:pt idx="0">
                  <c:v>895</c:v>
                </c:pt>
                <c:pt idx="1">
                  <c:v>794</c:v>
                </c:pt>
                <c:pt idx="2">
                  <c:v>723</c:v>
                </c:pt>
                <c:pt idx="3">
                  <c:v>693</c:v>
                </c:pt>
                <c:pt idx="4">
                  <c:v>635</c:v>
                </c:pt>
              </c:numCache>
            </c:numRef>
          </c:val>
          <c:extLst>
            <c:ext xmlns:c15="http://schemas.microsoft.com/office/drawing/2012/chart" uri="{02D57815-91ED-43cb-92C2-25804820EDAC}">
              <c15:datalabelsRange>
                <c15:f>'年次推移（大阪府）'!$N$9:$N$13</c15:f>
                <c15:dlblRangeCache>
                  <c:ptCount val="5"/>
                  <c:pt idx="0">
                    <c:v>17.5%</c:v>
                  </c:pt>
                  <c:pt idx="1">
                    <c:v>15.7%</c:v>
                  </c:pt>
                  <c:pt idx="2">
                    <c:v>14.5%</c:v>
                  </c:pt>
                  <c:pt idx="3">
                    <c:v>13.9%</c:v>
                  </c:pt>
                  <c:pt idx="4">
                    <c:v>12.9%</c:v>
                  </c:pt>
                </c15:dlblRangeCache>
              </c15:datalabelsRange>
            </c:ext>
            <c:ext xmlns:c16="http://schemas.microsoft.com/office/drawing/2014/chart" uri="{C3380CC4-5D6E-409C-BE32-E72D297353CC}">
              <c16:uniqueId val="{00000002-9EE2-416D-ACEE-1F551F2F9062}"/>
            </c:ext>
          </c:extLst>
        </c:ser>
        <c:ser>
          <c:idx val="3"/>
          <c:order val="3"/>
          <c:tx>
            <c:strRef>
              <c:f>'年次推移（大阪府）'!$E$8</c:f>
              <c:strCache>
                <c:ptCount val="1"/>
                <c:pt idx="0">
                  <c:v>４０歳以上
５０歳未満</c:v>
                </c:pt>
              </c:strCache>
            </c:strRef>
          </c:tx>
          <c:spPr>
            <a:solidFill>
              <a:schemeClr val="accent4"/>
            </a:solidFill>
            <a:ln>
              <a:noFill/>
            </a:ln>
            <a:effectLst/>
          </c:spPr>
          <c:invertIfNegative val="0"/>
          <c:dLbls>
            <c:dLbl>
              <c:idx val="0"/>
              <c:layout/>
              <c:tx>
                <c:rich>
                  <a:bodyPr/>
                  <a:lstStyle/>
                  <a:p>
                    <a:r>
                      <a:rPr lang="en-US" altLang="ja-JP" smtClean="0"/>
                      <a:t>1,555</a:t>
                    </a:r>
                    <a:r>
                      <a:rPr lang="ja-JP" altLang="en-US" smtClean="0"/>
                      <a:t>人</a:t>
                    </a:r>
                    <a:endParaRPr lang="ja-JP" altLang="en-US" dirty="0" smtClean="0"/>
                  </a:p>
                  <a:p>
                    <a:r>
                      <a:rPr lang="en-US" altLang="ja-JP" dirty="0" smtClean="0"/>
                      <a:t>(</a:t>
                    </a:r>
                    <a:fld id="{B7117C0B-569D-48C4-9D32-3C95220990BE}" type="CELLRANGE">
                      <a:rPr lang="en-US" altLang="ja-JP" smtClean="0"/>
                      <a:pPr/>
                      <a:t>[CELLRANGE]</a:t>
                    </a:fld>
                    <a:r>
                      <a:rPr lang="en-US" altLang="ja-JP" dirty="0" smtClean="0"/>
                      <a:t>)</a:t>
                    </a:r>
                  </a:p>
                </c:rich>
              </c:tx>
              <c:dLblPos val="ctr"/>
              <c:showLegendKey val="0"/>
              <c:showVal val="1"/>
              <c:showCatName val="0"/>
              <c:showSerName val="0"/>
              <c:showPercent val="0"/>
              <c:showBubbleSize val="0"/>
              <c:separator>
</c:separator>
              <c:extLst>
                <c:ext xmlns:c15="http://schemas.microsoft.com/office/drawing/2012/chart" uri="{CE6537A1-D6FC-4f65-9D91-7224C49458BB}">
                  <c15:layout/>
                  <c15:dlblFieldTable/>
                  <c15:showDataLabelsRange val="1"/>
                </c:ext>
                <c:ext xmlns:c16="http://schemas.microsoft.com/office/drawing/2014/chart" uri="{C3380CC4-5D6E-409C-BE32-E72D297353CC}">
                  <c16:uniqueId val="{00000011-9EE2-416D-ACEE-1F551F2F9062}"/>
                </c:ext>
              </c:extLst>
            </c:dLbl>
            <c:dLbl>
              <c:idx val="1"/>
              <c:layout/>
              <c:tx>
                <c:rich>
                  <a:bodyPr/>
                  <a:lstStyle/>
                  <a:p>
                    <a:r>
                      <a:rPr lang="en-US" altLang="ja-JP" smtClean="0"/>
                      <a:t>1,547</a:t>
                    </a:r>
                    <a:r>
                      <a:rPr lang="ja-JP" altLang="en-US" smtClean="0"/>
                      <a:t>人</a:t>
                    </a:r>
                    <a:endParaRPr lang="ja-JP" altLang="en-US" dirty="0" smtClean="0"/>
                  </a:p>
                  <a:p>
                    <a:r>
                      <a:rPr lang="en-US" altLang="ja-JP" dirty="0" smtClean="0"/>
                      <a:t>(</a:t>
                    </a:r>
                    <a:fld id="{B7117C0B-569D-48C4-9D32-3C95220990BE}" type="CELLRANGE">
                      <a:rPr lang="en-US" altLang="ja-JP" smtClean="0"/>
                      <a:pPr/>
                      <a:t>[CELLRANGE]</a:t>
                    </a:fld>
                    <a:r>
                      <a:rPr lang="en-US" altLang="ja-JP" dirty="0" smtClean="0"/>
                      <a:t>)</a:t>
                    </a:r>
                  </a:p>
                </c:rich>
              </c:tx>
              <c:dLblPos val="ctr"/>
              <c:showLegendKey val="0"/>
              <c:showVal val="1"/>
              <c:showCatName val="0"/>
              <c:showSerName val="0"/>
              <c:showPercent val="0"/>
              <c:showBubbleSize val="0"/>
              <c:separator>
</c:separator>
              <c:extLst>
                <c:ext xmlns:c15="http://schemas.microsoft.com/office/drawing/2012/chart" uri="{CE6537A1-D6FC-4f65-9D91-7224C49458BB}">
                  <c15:layout/>
                  <c15:dlblFieldTable/>
                  <c15:showDataLabelsRange val="1"/>
                </c:ext>
                <c:ext xmlns:c16="http://schemas.microsoft.com/office/drawing/2014/chart" uri="{C3380CC4-5D6E-409C-BE32-E72D297353CC}">
                  <c16:uniqueId val="{00000012-9EE2-416D-ACEE-1F551F2F9062}"/>
                </c:ext>
              </c:extLst>
            </c:dLbl>
            <c:dLbl>
              <c:idx val="2"/>
              <c:layout/>
              <c:tx>
                <c:rich>
                  <a:bodyPr/>
                  <a:lstStyle/>
                  <a:p>
                    <a:r>
                      <a:rPr lang="en-US" altLang="ja-JP" smtClean="0"/>
                      <a:t>1,529</a:t>
                    </a:r>
                    <a:r>
                      <a:rPr lang="ja-JP" altLang="en-US" smtClean="0"/>
                      <a:t>人</a:t>
                    </a:r>
                    <a:endParaRPr lang="ja-JP" altLang="en-US" dirty="0" smtClean="0"/>
                  </a:p>
                  <a:p>
                    <a:r>
                      <a:rPr lang="en-US" altLang="ja-JP" dirty="0" smtClean="0"/>
                      <a:t>(</a:t>
                    </a:r>
                    <a:fld id="{B7117C0B-569D-48C4-9D32-3C95220990BE}" type="CELLRANGE">
                      <a:rPr lang="en-US" altLang="ja-JP" smtClean="0"/>
                      <a:pPr/>
                      <a:t>[CELLRANGE]</a:t>
                    </a:fld>
                    <a:r>
                      <a:rPr lang="en-US" altLang="ja-JP" dirty="0" smtClean="0"/>
                      <a:t>)</a:t>
                    </a:r>
                  </a:p>
                </c:rich>
              </c:tx>
              <c:dLblPos val="ctr"/>
              <c:showLegendKey val="0"/>
              <c:showVal val="1"/>
              <c:showCatName val="0"/>
              <c:showSerName val="0"/>
              <c:showPercent val="0"/>
              <c:showBubbleSize val="0"/>
              <c:separator>
</c:separator>
              <c:extLst>
                <c:ext xmlns:c15="http://schemas.microsoft.com/office/drawing/2012/chart" uri="{CE6537A1-D6FC-4f65-9D91-7224C49458BB}">
                  <c15:layout/>
                  <c15:dlblFieldTable/>
                  <c15:showDataLabelsRange val="1"/>
                </c:ext>
                <c:ext xmlns:c16="http://schemas.microsoft.com/office/drawing/2014/chart" uri="{C3380CC4-5D6E-409C-BE32-E72D297353CC}">
                  <c16:uniqueId val="{00000013-9EE2-416D-ACEE-1F551F2F9062}"/>
                </c:ext>
              </c:extLst>
            </c:dLbl>
            <c:dLbl>
              <c:idx val="3"/>
              <c:layout/>
              <c:tx>
                <c:rich>
                  <a:bodyPr/>
                  <a:lstStyle/>
                  <a:p>
                    <a:r>
                      <a:rPr lang="en-US" altLang="ja-JP" smtClean="0"/>
                      <a:t>1,545</a:t>
                    </a:r>
                    <a:r>
                      <a:rPr lang="ja-JP" altLang="en-US" smtClean="0"/>
                      <a:t>人</a:t>
                    </a:r>
                    <a:endParaRPr lang="ja-JP" altLang="en-US" dirty="0" smtClean="0"/>
                  </a:p>
                  <a:p>
                    <a:r>
                      <a:rPr lang="en-US" altLang="ja-JP" dirty="0" smtClean="0"/>
                      <a:t>(</a:t>
                    </a:r>
                    <a:fld id="{B7117C0B-569D-48C4-9D32-3C95220990BE}" type="CELLRANGE">
                      <a:rPr lang="en-US" altLang="ja-JP" smtClean="0"/>
                      <a:pPr/>
                      <a:t>[CELLRANGE]</a:t>
                    </a:fld>
                    <a:r>
                      <a:rPr lang="en-US" altLang="ja-JP" dirty="0" smtClean="0"/>
                      <a:t>)</a:t>
                    </a:r>
                  </a:p>
                </c:rich>
              </c:tx>
              <c:dLblPos val="ctr"/>
              <c:showLegendKey val="0"/>
              <c:showVal val="1"/>
              <c:showCatName val="0"/>
              <c:showSerName val="0"/>
              <c:showPercent val="0"/>
              <c:showBubbleSize val="0"/>
              <c:separator>
</c:separator>
              <c:extLst>
                <c:ext xmlns:c15="http://schemas.microsoft.com/office/drawing/2012/chart" uri="{CE6537A1-D6FC-4f65-9D91-7224C49458BB}">
                  <c15:layout/>
                  <c15:dlblFieldTable/>
                  <c15:showDataLabelsRange val="1"/>
                </c:ext>
                <c:ext xmlns:c16="http://schemas.microsoft.com/office/drawing/2014/chart" uri="{C3380CC4-5D6E-409C-BE32-E72D297353CC}">
                  <c16:uniqueId val="{00000014-9EE2-416D-ACEE-1F551F2F9062}"/>
                </c:ext>
              </c:extLst>
            </c:dLbl>
            <c:dLbl>
              <c:idx val="4"/>
              <c:layout/>
              <c:tx>
                <c:rich>
                  <a:bodyPr/>
                  <a:lstStyle/>
                  <a:p>
                    <a:r>
                      <a:rPr lang="en-US" altLang="ja-JP" smtClean="0"/>
                      <a:t>1,507</a:t>
                    </a:r>
                    <a:r>
                      <a:rPr lang="ja-JP" altLang="en-US" smtClean="0"/>
                      <a:t>人</a:t>
                    </a:r>
                    <a:endParaRPr lang="ja-JP" altLang="en-US" dirty="0" smtClean="0"/>
                  </a:p>
                  <a:p>
                    <a:r>
                      <a:rPr lang="en-US" altLang="ja-JP" dirty="0" smtClean="0"/>
                      <a:t>(</a:t>
                    </a:r>
                    <a:fld id="{B7117C0B-569D-48C4-9D32-3C95220990BE}" type="CELLRANGE">
                      <a:rPr lang="en-US" altLang="ja-JP" smtClean="0"/>
                      <a:pPr/>
                      <a:t>[CELLRANGE]</a:t>
                    </a:fld>
                    <a:r>
                      <a:rPr lang="en-US" altLang="ja-JP" dirty="0" smtClean="0"/>
                      <a:t>)</a:t>
                    </a:r>
                  </a:p>
                </c:rich>
              </c:tx>
              <c:dLblPos val="ctr"/>
              <c:showLegendKey val="0"/>
              <c:showVal val="1"/>
              <c:showCatName val="0"/>
              <c:showSerName val="0"/>
              <c:showPercent val="0"/>
              <c:showBubbleSize val="0"/>
              <c:separator>
</c:separator>
              <c:extLst>
                <c:ext xmlns:c15="http://schemas.microsoft.com/office/drawing/2012/chart" uri="{CE6537A1-D6FC-4f65-9D91-7224C49458BB}">
                  <c15:layout/>
                  <c15:dlblFieldTable/>
                  <c15:showDataLabelsRange val="1"/>
                </c:ext>
                <c:ext xmlns:c16="http://schemas.microsoft.com/office/drawing/2014/chart" uri="{C3380CC4-5D6E-409C-BE32-E72D297353CC}">
                  <c16:uniqueId val="{00000015-9EE2-416D-ACEE-1F551F2F9062}"/>
                </c:ext>
              </c:extLst>
            </c:dLbl>
            <c:spPr>
              <a:noFill/>
              <a:ln>
                <a:noFill/>
              </a:ln>
              <a:effectLst/>
            </c:spPr>
            <c:txPr>
              <a:bodyPr rot="0" spcFirstLastPara="1" vertOverflow="ellipsis" vert="horz" wrap="square" anchor="ctr" anchorCtr="1"/>
              <a:lstStyle/>
              <a:p>
                <a:pPr>
                  <a:defRPr sz="1200" b="1" i="0" u="none" strike="noStrike" kern="1200" baseline="0">
                    <a:solidFill>
                      <a:schemeClr val="tx1">
                        <a:lumMod val="75000"/>
                        <a:lumOff val="25000"/>
                      </a:schemeClr>
                    </a:solidFill>
                    <a:latin typeface="HG丸ｺﾞｼｯｸM-PRO" panose="020F0600000000000000" pitchFamily="50" charset="-128"/>
                    <a:ea typeface="HG丸ｺﾞｼｯｸM-PRO" panose="020F0600000000000000" pitchFamily="50" charset="-128"/>
                    <a:cs typeface="+mn-cs"/>
                  </a:defRPr>
                </a:pPr>
                <a:endParaRPr lang="ja-JP"/>
              </a:p>
            </c:txPr>
            <c:dLblPos val="ctr"/>
            <c:showLegendKey val="0"/>
            <c:showVal val="1"/>
            <c:showCatName val="0"/>
            <c:showSerName val="0"/>
            <c:showPercent val="0"/>
            <c:showBubbleSize val="0"/>
            <c:separator>
</c:separator>
            <c:showLeaderLines val="0"/>
            <c:extLst>
              <c:ext xmlns:c15="http://schemas.microsoft.com/office/drawing/2012/chart" uri="{CE6537A1-D6FC-4f65-9D91-7224C49458BB}">
                <c15:showDataLabelsRange val="1"/>
                <c15:showLeaderLines val="1"/>
                <c15:leaderLines>
                  <c:spPr>
                    <a:ln w="9525" cap="flat" cmpd="sng" algn="ctr">
                      <a:solidFill>
                        <a:schemeClr val="tx1">
                          <a:lumMod val="35000"/>
                          <a:lumOff val="65000"/>
                        </a:schemeClr>
                      </a:solidFill>
                      <a:round/>
                    </a:ln>
                    <a:effectLst/>
                  </c:spPr>
                </c15:leaderLines>
              </c:ext>
            </c:extLst>
          </c:dLbls>
          <c:cat>
            <c:strRef>
              <c:f>'年次推移（大阪府）'!$A$9:$A$13</c:f>
              <c:strCache>
                <c:ptCount val="5"/>
                <c:pt idx="0">
                  <c:v>H26.4</c:v>
                </c:pt>
                <c:pt idx="1">
                  <c:v>H27.4</c:v>
                </c:pt>
                <c:pt idx="2">
                  <c:v>H28.4</c:v>
                </c:pt>
                <c:pt idx="3">
                  <c:v>H29.4</c:v>
                </c:pt>
                <c:pt idx="4">
                  <c:v>H30.4</c:v>
                </c:pt>
              </c:strCache>
            </c:strRef>
          </c:cat>
          <c:val>
            <c:numRef>
              <c:f>'年次推移（大阪府）'!$E$9:$E$13</c:f>
              <c:numCache>
                <c:formatCode>#,##0_ ;[Red]\-#,##0\ </c:formatCode>
                <c:ptCount val="5"/>
                <c:pt idx="0">
                  <c:v>1555</c:v>
                </c:pt>
                <c:pt idx="1">
                  <c:v>1547</c:v>
                </c:pt>
                <c:pt idx="2">
                  <c:v>1529</c:v>
                </c:pt>
                <c:pt idx="3">
                  <c:v>1545</c:v>
                </c:pt>
                <c:pt idx="4">
                  <c:v>1507</c:v>
                </c:pt>
              </c:numCache>
            </c:numRef>
          </c:val>
          <c:extLst>
            <c:ext xmlns:c15="http://schemas.microsoft.com/office/drawing/2012/chart" uri="{02D57815-91ED-43cb-92C2-25804820EDAC}">
              <c15:datalabelsRange>
                <c15:f>'年次推移（大阪府）'!$O$9:$O$13</c15:f>
                <c15:dlblRangeCache>
                  <c:ptCount val="5"/>
                  <c:pt idx="0">
                    <c:v>30.4%</c:v>
                  </c:pt>
                  <c:pt idx="1">
                    <c:v>30.6%</c:v>
                  </c:pt>
                  <c:pt idx="2">
                    <c:v>30.6%</c:v>
                  </c:pt>
                  <c:pt idx="3">
                    <c:v>31.1%</c:v>
                  </c:pt>
                  <c:pt idx="4">
                    <c:v>30.7%</c:v>
                  </c:pt>
                </c15:dlblRangeCache>
              </c15:datalabelsRange>
            </c:ext>
            <c:ext xmlns:c16="http://schemas.microsoft.com/office/drawing/2014/chart" uri="{C3380CC4-5D6E-409C-BE32-E72D297353CC}">
              <c16:uniqueId val="{00000003-9EE2-416D-ACEE-1F551F2F9062}"/>
            </c:ext>
          </c:extLst>
        </c:ser>
        <c:ser>
          <c:idx val="4"/>
          <c:order val="4"/>
          <c:tx>
            <c:strRef>
              <c:f>'年次推移（大阪府）'!$F$8</c:f>
              <c:strCache>
                <c:ptCount val="1"/>
                <c:pt idx="0">
                  <c:v>５０歳以上
６０歳未満</c:v>
                </c:pt>
              </c:strCache>
            </c:strRef>
          </c:tx>
          <c:spPr>
            <a:solidFill>
              <a:schemeClr val="accent5"/>
            </a:solidFill>
            <a:ln>
              <a:noFill/>
            </a:ln>
            <a:effectLst/>
          </c:spPr>
          <c:invertIfNegative val="0"/>
          <c:dLbls>
            <c:dLbl>
              <c:idx val="0"/>
              <c:layout/>
              <c:tx>
                <c:rich>
                  <a:bodyPr/>
                  <a:lstStyle/>
                  <a:p>
                    <a:r>
                      <a:rPr lang="en-US" altLang="ja-JP" dirty="0" smtClean="0"/>
                      <a:t>1,026</a:t>
                    </a:r>
                    <a:r>
                      <a:rPr lang="ja-JP" altLang="en-US" dirty="0" smtClean="0"/>
                      <a:t>人</a:t>
                    </a:r>
                  </a:p>
                  <a:p>
                    <a:r>
                      <a:rPr lang="en-US" altLang="ja-JP" dirty="0" smtClean="0"/>
                      <a:t>(</a:t>
                    </a:r>
                    <a:fld id="{70EB9D1C-075A-41BB-B141-FD8D5FEBB5EF}" type="CELLRANGE">
                      <a:rPr lang="en-US" altLang="ja-JP" smtClean="0"/>
                      <a:pPr/>
                      <a:t>[CELLRANGE]</a:t>
                    </a:fld>
                    <a:r>
                      <a:rPr lang="en-US" altLang="ja-JP" dirty="0" smtClean="0"/>
                      <a:t>)</a:t>
                    </a:r>
                  </a:p>
                </c:rich>
              </c:tx>
              <c:dLblPos val="ctr"/>
              <c:showLegendKey val="0"/>
              <c:showVal val="1"/>
              <c:showCatName val="0"/>
              <c:showSerName val="0"/>
              <c:showPercent val="0"/>
              <c:showBubbleSize val="0"/>
              <c:separator>
</c:separator>
              <c:extLst>
                <c:ext xmlns:c15="http://schemas.microsoft.com/office/drawing/2012/chart" uri="{CE6537A1-D6FC-4f65-9D91-7224C49458BB}">
                  <c15:layout/>
                  <c15:dlblFieldTable/>
                  <c15:showDataLabelsRange val="1"/>
                </c:ext>
                <c:ext xmlns:c16="http://schemas.microsoft.com/office/drawing/2014/chart" uri="{C3380CC4-5D6E-409C-BE32-E72D297353CC}">
                  <c16:uniqueId val="{00000016-9EE2-416D-ACEE-1F551F2F9062}"/>
                </c:ext>
              </c:extLst>
            </c:dLbl>
            <c:dLbl>
              <c:idx val="1"/>
              <c:layout/>
              <c:tx>
                <c:rich>
                  <a:bodyPr/>
                  <a:lstStyle/>
                  <a:p>
                    <a:r>
                      <a:rPr lang="en-US" altLang="ja-JP" smtClean="0"/>
                      <a:t>1,085</a:t>
                    </a:r>
                    <a:r>
                      <a:rPr lang="ja-JP" altLang="en-US" smtClean="0"/>
                      <a:t>人</a:t>
                    </a:r>
                    <a:endParaRPr lang="ja-JP" altLang="en-US" dirty="0" smtClean="0"/>
                  </a:p>
                  <a:p>
                    <a:r>
                      <a:rPr lang="en-US" altLang="ja-JP" dirty="0" smtClean="0"/>
                      <a:t>(</a:t>
                    </a:r>
                    <a:fld id="{70EB9D1C-075A-41BB-B141-FD8D5FEBB5EF}" type="CELLRANGE">
                      <a:rPr lang="en-US" altLang="ja-JP" smtClean="0"/>
                      <a:pPr/>
                      <a:t>[CELLRANGE]</a:t>
                    </a:fld>
                    <a:r>
                      <a:rPr lang="en-US" altLang="ja-JP" dirty="0" smtClean="0"/>
                      <a:t>)</a:t>
                    </a:r>
                  </a:p>
                </c:rich>
              </c:tx>
              <c:dLblPos val="ctr"/>
              <c:showLegendKey val="0"/>
              <c:showVal val="1"/>
              <c:showCatName val="0"/>
              <c:showSerName val="0"/>
              <c:showPercent val="0"/>
              <c:showBubbleSize val="0"/>
              <c:separator>
</c:separator>
              <c:extLst>
                <c:ext xmlns:c15="http://schemas.microsoft.com/office/drawing/2012/chart" uri="{CE6537A1-D6FC-4f65-9D91-7224C49458BB}">
                  <c15:layout/>
                  <c15:dlblFieldTable/>
                  <c15:showDataLabelsRange val="1"/>
                </c:ext>
                <c:ext xmlns:c16="http://schemas.microsoft.com/office/drawing/2014/chart" uri="{C3380CC4-5D6E-409C-BE32-E72D297353CC}">
                  <c16:uniqueId val="{00000017-9EE2-416D-ACEE-1F551F2F9062}"/>
                </c:ext>
              </c:extLst>
            </c:dLbl>
            <c:dLbl>
              <c:idx val="2"/>
              <c:layout/>
              <c:tx>
                <c:rich>
                  <a:bodyPr/>
                  <a:lstStyle/>
                  <a:p>
                    <a:r>
                      <a:rPr lang="en-US" altLang="ja-JP" smtClean="0"/>
                      <a:t>1,142</a:t>
                    </a:r>
                    <a:r>
                      <a:rPr lang="ja-JP" altLang="en-US" smtClean="0"/>
                      <a:t>人</a:t>
                    </a:r>
                    <a:endParaRPr lang="ja-JP" altLang="en-US" dirty="0" smtClean="0"/>
                  </a:p>
                  <a:p>
                    <a:r>
                      <a:rPr lang="en-US" altLang="ja-JP" dirty="0" smtClean="0"/>
                      <a:t>(</a:t>
                    </a:r>
                    <a:fld id="{70EB9D1C-075A-41BB-B141-FD8D5FEBB5EF}" type="CELLRANGE">
                      <a:rPr lang="en-US" altLang="ja-JP" smtClean="0"/>
                      <a:pPr/>
                      <a:t>[CELLRANGE]</a:t>
                    </a:fld>
                    <a:r>
                      <a:rPr lang="en-US" altLang="ja-JP" dirty="0" smtClean="0"/>
                      <a:t>)</a:t>
                    </a:r>
                  </a:p>
                </c:rich>
              </c:tx>
              <c:dLblPos val="ctr"/>
              <c:showLegendKey val="0"/>
              <c:showVal val="1"/>
              <c:showCatName val="0"/>
              <c:showSerName val="0"/>
              <c:showPercent val="0"/>
              <c:showBubbleSize val="0"/>
              <c:separator>
</c:separator>
              <c:extLst>
                <c:ext xmlns:c15="http://schemas.microsoft.com/office/drawing/2012/chart" uri="{CE6537A1-D6FC-4f65-9D91-7224C49458BB}">
                  <c15:layout/>
                  <c15:dlblFieldTable/>
                  <c15:showDataLabelsRange val="1"/>
                </c:ext>
                <c:ext xmlns:c16="http://schemas.microsoft.com/office/drawing/2014/chart" uri="{C3380CC4-5D6E-409C-BE32-E72D297353CC}">
                  <c16:uniqueId val="{00000018-9EE2-416D-ACEE-1F551F2F9062}"/>
                </c:ext>
              </c:extLst>
            </c:dLbl>
            <c:dLbl>
              <c:idx val="3"/>
              <c:layout/>
              <c:tx>
                <c:rich>
                  <a:bodyPr/>
                  <a:lstStyle/>
                  <a:p>
                    <a:r>
                      <a:rPr lang="en-US" altLang="ja-JP" smtClean="0"/>
                      <a:t>1,150</a:t>
                    </a:r>
                    <a:r>
                      <a:rPr lang="ja-JP" altLang="en-US" smtClean="0"/>
                      <a:t>人</a:t>
                    </a:r>
                    <a:endParaRPr lang="ja-JP" altLang="en-US" dirty="0" smtClean="0"/>
                  </a:p>
                  <a:p>
                    <a:r>
                      <a:rPr lang="en-US" altLang="ja-JP" dirty="0" smtClean="0"/>
                      <a:t>(</a:t>
                    </a:r>
                    <a:fld id="{70EB9D1C-075A-41BB-B141-FD8D5FEBB5EF}" type="CELLRANGE">
                      <a:rPr lang="en-US" altLang="ja-JP" smtClean="0"/>
                      <a:pPr/>
                      <a:t>[CELLRANGE]</a:t>
                    </a:fld>
                    <a:r>
                      <a:rPr lang="en-US" altLang="ja-JP" dirty="0" smtClean="0"/>
                      <a:t>)</a:t>
                    </a:r>
                  </a:p>
                </c:rich>
              </c:tx>
              <c:dLblPos val="ctr"/>
              <c:showLegendKey val="0"/>
              <c:showVal val="1"/>
              <c:showCatName val="0"/>
              <c:showSerName val="0"/>
              <c:showPercent val="0"/>
              <c:showBubbleSize val="0"/>
              <c:separator>
</c:separator>
              <c:extLst>
                <c:ext xmlns:c15="http://schemas.microsoft.com/office/drawing/2012/chart" uri="{CE6537A1-D6FC-4f65-9D91-7224C49458BB}">
                  <c15:layout/>
                  <c15:dlblFieldTable/>
                  <c15:showDataLabelsRange val="1"/>
                </c:ext>
                <c:ext xmlns:c16="http://schemas.microsoft.com/office/drawing/2014/chart" uri="{C3380CC4-5D6E-409C-BE32-E72D297353CC}">
                  <c16:uniqueId val="{00000019-9EE2-416D-ACEE-1F551F2F9062}"/>
                </c:ext>
              </c:extLst>
            </c:dLbl>
            <c:dLbl>
              <c:idx val="4"/>
              <c:layout/>
              <c:tx>
                <c:rich>
                  <a:bodyPr/>
                  <a:lstStyle/>
                  <a:p>
                    <a:r>
                      <a:rPr lang="en-US" altLang="ja-JP" smtClean="0"/>
                      <a:t>1,201</a:t>
                    </a:r>
                    <a:r>
                      <a:rPr lang="ja-JP" altLang="en-US" smtClean="0"/>
                      <a:t>人</a:t>
                    </a:r>
                    <a:endParaRPr lang="ja-JP" altLang="en-US" dirty="0" smtClean="0"/>
                  </a:p>
                  <a:p>
                    <a:r>
                      <a:rPr lang="en-US" altLang="ja-JP" dirty="0" smtClean="0"/>
                      <a:t>(</a:t>
                    </a:r>
                    <a:fld id="{70EB9D1C-075A-41BB-B141-FD8D5FEBB5EF}" type="CELLRANGE">
                      <a:rPr lang="en-US" altLang="ja-JP" smtClean="0"/>
                      <a:pPr/>
                      <a:t>[CELLRANGE]</a:t>
                    </a:fld>
                    <a:r>
                      <a:rPr lang="en-US" altLang="ja-JP" dirty="0" smtClean="0"/>
                      <a:t>)</a:t>
                    </a:r>
                  </a:p>
                </c:rich>
              </c:tx>
              <c:dLblPos val="ctr"/>
              <c:showLegendKey val="0"/>
              <c:showVal val="1"/>
              <c:showCatName val="0"/>
              <c:showSerName val="0"/>
              <c:showPercent val="0"/>
              <c:showBubbleSize val="0"/>
              <c:separator>
</c:separator>
              <c:extLst>
                <c:ext xmlns:c15="http://schemas.microsoft.com/office/drawing/2012/chart" uri="{CE6537A1-D6FC-4f65-9D91-7224C49458BB}">
                  <c15:layout/>
                  <c15:dlblFieldTable/>
                  <c15:showDataLabelsRange val="1"/>
                </c:ext>
                <c:ext xmlns:c16="http://schemas.microsoft.com/office/drawing/2014/chart" uri="{C3380CC4-5D6E-409C-BE32-E72D297353CC}">
                  <c16:uniqueId val="{0000001A-9EE2-416D-ACEE-1F551F2F9062}"/>
                </c:ext>
              </c:extLst>
            </c:dLbl>
            <c:spPr>
              <a:noFill/>
              <a:ln>
                <a:noFill/>
              </a:ln>
              <a:effectLst/>
            </c:spPr>
            <c:txPr>
              <a:bodyPr rot="0" spcFirstLastPara="1" vertOverflow="ellipsis" vert="horz" wrap="square" anchor="ctr" anchorCtr="1"/>
              <a:lstStyle/>
              <a:p>
                <a:pPr>
                  <a:defRPr sz="1200" b="1" i="0" u="none" strike="noStrike" kern="1200" baseline="0">
                    <a:solidFill>
                      <a:schemeClr val="tx1">
                        <a:lumMod val="75000"/>
                        <a:lumOff val="25000"/>
                      </a:schemeClr>
                    </a:solidFill>
                    <a:latin typeface="HG丸ｺﾞｼｯｸM-PRO" panose="020F0600000000000000" pitchFamily="50" charset="-128"/>
                    <a:ea typeface="HG丸ｺﾞｼｯｸM-PRO" panose="020F0600000000000000" pitchFamily="50" charset="-128"/>
                    <a:cs typeface="+mn-cs"/>
                  </a:defRPr>
                </a:pPr>
                <a:endParaRPr lang="ja-JP"/>
              </a:p>
            </c:txPr>
            <c:dLblPos val="ctr"/>
            <c:showLegendKey val="0"/>
            <c:showVal val="1"/>
            <c:showCatName val="0"/>
            <c:showSerName val="0"/>
            <c:showPercent val="0"/>
            <c:showBubbleSize val="0"/>
            <c:separator>
</c:separator>
            <c:showLeaderLines val="0"/>
            <c:extLst>
              <c:ext xmlns:c15="http://schemas.microsoft.com/office/drawing/2012/chart" uri="{CE6537A1-D6FC-4f65-9D91-7224C49458BB}">
                <c15:showDataLabelsRange val="1"/>
                <c15:showLeaderLines val="1"/>
                <c15:leaderLines>
                  <c:spPr>
                    <a:ln w="9525" cap="flat" cmpd="sng" algn="ctr">
                      <a:solidFill>
                        <a:schemeClr val="tx1">
                          <a:lumMod val="35000"/>
                          <a:lumOff val="65000"/>
                        </a:schemeClr>
                      </a:solidFill>
                      <a:round/>
                    </a:ln>
                    <a:effectLst/>
                  </c:spPr>
                </c15:leaderLines>
              </c:ext>
            </c:extLst>
          </c:dLbls>
          <c:cat>
            <c:strRef>
              <c:f>'年次推移（大阪府）'!$A$9:$A$13</c:f>
              <c:strCache>
                <c:ptCount val="5"/>
                <c:pt idx="0">
                  <c:v>H26.4</c:v>
                </c:pt>
                <c:pt idx="1">
                  <c:v>H27.4</c:v>
                </c:pt>
                <c:pt idx="2">
                  <c:v>H28.4</c:v>
                </c:pt>
                <c:pt idx="3">
                  <c:v>H29.4</c:v>
                </c:pt>
                <c:pt idx="4">
                  <c:v>H30.4</c:v>
                </c:pt>
              </c:strCache>
            </c:strRef>
          </c:cat>
          <c:val>
            <c:numRef>
              <c:f>'年次推移（大阪府）'!$F$9:$F$13</c:f>
              <c:numCache>
                <c:formatCode>#,##0_ ;[Red]\-#,##0\ </c:formatCode>
                <c:ptCount val="5"/>
                <c:pt idx="0">
                  <c:v>1026</c:v>
                </c:pt>
                <c:pt idx="1">
                  <c:v>1085</c:v>
                </c:pt>
                <c:pt idx="2">
                  <c:v>1142</c:v>
                </c:pt>
                <c:pt idx="3">
                  <c:v>1150</c:v>
                </c:pt>
                <c:pt idx="4">
                  <c:v>1201</c:v>
                </c:pt>
              </c:numCache>
            </c:numRef>
          </c:val>
          <c:extLst>
            <c:ext xmlns:c15="http://schemas.microsoft.com/office/drawing/2012/chart" uri="{02D57815-91ED-43cb-92C2-25804820EDAC}">
              <c15:datalabelsRange>
                <c15:f>'年次推移（大阪府）'!$P$9:$P$13</c15:f>
                <c15:dlblRangeCache>
                  <c:ptCount val="5"/>
                  <c:pt idx="0">
                    <c:v>20.1%</c:v>
                  </c:pt>
                  <c:pt idx="1">
                    <c:v>21.5%</c:v>
                  </c:pt>
                  <c:pt idx="2">
                    <c:v>22.8%</c:v>
                  </c:pt>
                  <c:pt idx="3">
                    <c:v>23.1%</c:v>
                  </c:pt>
                  <c:pt idx="4">
                    <c:v>24.4%</c:v>
                  </c:pt>
                </c15:dlblRangeCache>
              </c15:datalabelsRange>
            </c:ext>
            <c:ext xmlns:c16="http://schemas.microsoft.com/office/drawing/2014/chart" uri="{C3380CC4-5D6E-409C-BE32-E72D297353CC}">
              <c16:uniqueId val="{00000004-9EE2-416D-ACEE-1F551F2F9062}"/>
            </c:ext>
          </c:extLst>
        </c:ser>
        <c:ser>
          <c:idx val="5"/>
          <c:order val="5"/>
          <c:tx>
            <c:strRef>
              <c:f>'年次推移（大阪府）'!$G$8</c:f>
              <c:strCache>
                <c:ptCount val="1"/>
                <c:pt idx="0">
                  <c:v>６０歳以上
６５歳未満</c:v>
                </c:pt>
              </c:strCache>
            </c:strRef>
          </c:tx>
          <c:spPr>
            <a:solidFill>
              <a:schemeClr val="accent6"/>
            </a:solidFill>
            <a:ln>
              <a:noFill/>
            </a:ln>
            <a:effectLst/>
          </c:spPr>
          <c:invertIfNegative val="0"/>
          <c:dLbls>
            <c:dLbl>
              <c:idx val="0"/>
              <c:layout/>
              <c:tx>
                <c:rich>
                  <a:bodyPr/>
                  <a:lstStyle/>
                  <a:p>
                    <a:r>
                      <a:rPr lang="en-US" altLang="ja-JP" smtClean="0"/>
                      <a:t>472</a:t>
                    </a:r>
                    <a:r>
                      <a:rPr lang="ja-JP" altLang="en-US" smtClean="0"/>
                      <a:t>人</a:t>
                    </a:r>
                  </a:p>
                  <a:p>
                    <a:r>
                      <a:rPr lang="en-US" altLang="ja-JP" smtClean="0"/>
                      <a:t>(</a:t>
                    </a:r>
                    <a:fld id="{4B264B28-2515-49B2-B111-3C58C09CEC83}" type="CELLRANGE">
                      <a:rPr lang="en-US" altLang="ja-JP" smtClean="0"/>
                      <a:pPr/>
                      <a:t>[CELLRANGE]</a:t>
                    </a:fld>
                    <a:r>
                      <a:rPr lang="en-US" altLang="ja-JP" smtClean="0"/>
                      <a:t>)</a:t>
                    </a:r>
                  </a:p>
                </c:rich>
              </c:tx>
              <c:dLblPos val="ctr"/>
              <c:showLegendKey val="0"/>
              <c:showVal val="1"/>
              <c:showCatName val="0"/>
              <c:showSerName val="0"/>
              <c:showPercent val="0"/>
              <c:showBubbleSize val="0"/>
              <c:extLst>
                <c:ext xmlns:c15="http://schemas.microsoft.com/office/drawing/2012/chart" uri="{CE6537A1-D6FC-4f65-9D91-7224C49458BB}">
                  <c15:layout/>
                  <c15:dlblFieldTable/>
                  <c15:showDataLabelsRange val="1"/>
                </c:ext>
                <c:ext xmlns:c16="http://schemas.microsoft.com/office/drawing/2014/chart" uri="{C3380CC4-5D6E-409C-BE32-E72D297353CC}">
                  <c16:uniqueId val="{0000001B-9EE2-416D-ACEE-1F551F2F9062}"/>
                </c:ext>
              </c:extLst>
            </c:dLbl>
            <c:dLbl>
              <c:idx val="1"/>
              <c:layout/>
              <c:tx>
                <c:rich>
                  <a:bodyPr/>
                  <a:lstStyle/>
                  <a:p>
                    <a:r>
                      <a:rPr lang="en-US" altLang="ja-JP" smtClean="0"/>
                      <a:t>462</a:t>
                    </a:r>
                    <a:r>
                      <a:rPr lang="ja-JP" altLang="en-US" smtClean="0"/>
                      <a:t>人</a:t>
                    </a:r>
                  </a:p>
                  <a:p>
                    <a:r>
                      <a:rPr lang="en-US" altLang="ja-JP" dirty="0" smtClean="0"/>
                      <a:t>(</a:t>
                    </a:r>
                    <a:fld id="{4B264B28-2515-49B2-B111-3C58C09CEC83}" type="CELLRANGE">
                      <a:rPr lang="en-US" altLang="ja-JP" smtClean="0"/>
                      <a:pPr/>
                      <a:t>[CELLRANGE]</a:t>
                    </a:fld>
                    <a:r>
                      <a:rPr lang="en-US" altLang="ja-JP" dirty="0" smtClean="0"/>
                      <a:t>)</a:t>
                    </a:r>
                  </a:p>
                </c:rich>
              </c:tx>
              <c:dLblPos val="ctr"/>
              <c:showLegendKey val="0"/>
              <c:showVal val="1"/>
              <c:showCatName val="0"/>
              <c:showSerName val="0"/>
              <c:showPercent val="0"/>
              <c:showBubbleSize val="0"/>
              <c:extLst>
                <c:ext xmlns:c15="http://schemas.microsoft.com/office/drawing/2012/chart" uri="{CE6537A1-D6FC-4f65-9D91-7224C49458BB}">
                  <c15:layout/>
                  <c15:dlblFieldTable/>
                  <c15:showDataLabelsRange val="1"/>
                </c:ext>
                <c:ext xmlns:c16="http://schemas.microsoft.com/office/drawing/2014/chart" uri="{C3380CC4-5D6E-409C-BE32-E72D297353CC}">
                  <c16:uniqueId val="{0000001C-9EE2-416D-ACEE-1F551F2F9062}"/>
                </c:ext>
              </c:extLst>
            </c:dLbl>
            <c:dLbl>
              <c:idx val="2"/>
              <c:layout/>
              <c:tx>
                <c:rich>
                  <a:bodyPr/>
                  <a:lstStyle/>
                  <a:p>
                    <a:r>
                      <a:rPr lang="en-US" altLang="ja-JP" smtClean="0"/>
                      <a:t>427</a:t>
                    </a:r>
                    <a:r>
                      <a:rPr lang="ja-JP" altLang="en-US" smtClean="0"/>
                      <a:t>人</a:t>
                    </a:r>
                  </a:p>
                  <a:p>
                    <a:r>
                      <a:rPr lang="en-US" altLang="ja-JP" dirty="0" smtClean="0"/>
                      <a:t>(</a:t>
                    </a:r>
                    <a:fld id="{4B264B28-2515-49B2-B111-3C58C09CEC83}" type="CELLRANGE">
                      <a:rPr lang="en-US" altLang="ja-JP" smtClean="0"/>
                      <a:pPr/>
                      <a:t>[CELLRANGE]</a:t>
                    </a:fld>
                    <a:r>
                      <a:rPr lang="en-US" altLang="ja-JP" dirty="0" smtClean="0"/>
                      <a:t>)</a:t>
                    </a:r>
                  </a:p>
                </c:rich>
              </c:tx>
              <c:dLblPos val="ctr"/>
              <c:showLegendKey val="0"/>
              <c:showVal val="1"/>
              <c:showCatName val="0"/>
              <c:showSerName val="0"/>
              <c:showPercent val="0"/>
              <c:showBubbleSize val="0"/>
              <c:extLst>
                <c:ext xmlns:c15="http://schemas.microsoft.com/office/drawing/2012/chart" uri="{CE6537A1-D6FC-4f65-9D91-7224C49458BB}">
                  <c15:layout/>
                  <c15:dlblFieldTable/>
                  <c15:showDataLabelsRange val="1"/>
                </c:ext>
                <c:ext xmlns:c16="http://schemas.microsoft.com/office/drawing/2014/chart" uri="{C3380CC4-5D6E-409C-BE32-E72D297353CC}">
                  <c16:uniqueId val="{0000001D-9EE2-416D-ACEE-1F551F2F9062}"/>
                </c:ext>
              </c:extLst>
            </c:dLbl>
            <c:dLbl>
              <c:idx val="3"/>
              <c:layout/>
              <c:tx>
                <c:rich>
                  <a:bodyPr/>
                  <a:lstStyle/>
                  <a:p>
                    <a:r>
                      <a:rPr lang="en-US" altLang="ja-JP" smtClean="0"/>
                      <a:t>408</a:t>
                    </a:r>
                    <a:r>
                      <a:rPr lang="ja-JP" altLang="en-US" smtClean="0"/>
                      <a:t>人</a:t>
                    </a:r>
                  </a:p>
                  <a:p>
                    <a:r>
                      <a:rPr lang="en-US" altLang="ja-JP" dirty="0" smtClean="0"/>
                      <a:t>(</a:t>
                    </a:r>
                    <a:fld id="{4B264B28-2515-49B2-B111-3C58C09CEC83}" type="CELLRANGE">
                      <a:rPr lang="en-US" altLang="ja-JP" smtClean="0"/>
                      <a:pPr/>
                      <a:t>[CELLRANGE]</a:t>
                    </a:fld>
                    <a:r>
                      <a:rPr lang="en-US" altLang="ja-JP" dirty="0" smtClean="0"/>
                      <a:t>)</a:t>
                    </a:r>
                  </a:p>
                </c:rich>
              </c:tx>
              <c:dLblPos val="ctr"/>
              <c:showLegendKey val="0"/>
              <c:showVal val="1"/>
              <c:showCatName val="0"/>
              <c:showSerName val="0"/>
              <c:showPercent val="0"/>
              <c:showBubbleSize val="0"/>
              <c:extLst>
                <c:ext xmlns:c15="http://schemas.microsoft.com/office/drawing/2012/chart" uri="{CE6537A1-D6FC-4f65-9D91-7224C49458BB}">
                  <c15:layout/>
                  <c15:dlblFieldTable/>
                  <c15:showDataLabelsRange val="1"/>
                </c:ext>
                <c:ext xmlns:c16="http://schemas.microsoft.com/office/drawing/2014/chart" uri="{C3380CC4-5D6E-409C-BE32-E72D297353CC}">
                  <c16:uniqueId val="{0000001E-9EE2-416D-ACEE-1F551F2F9062}"/>
                </c:ext>
              </c:extLst>
            </c:dLbl>
            <c:dLbl>
              <c:idx val="4"/>
              <c:layout/>
              <c:tx>
                <c:rich>
                  <a:bodyPr/>
                  <a:lstStyle/>
                  <a:p>
                    <a:r>
                      <a:rPr lang="en-US" altLang="ja-JP" smtClean="0"/>
                      <a:t>415</a:t>
                    </a:r>
                    <a:r>
                      <a:rPr lang="ja-JP" altLang="en-US" smtClean="0"/>
                      <a:t>人</a:t>
                    </a:r>
                    <a:endParaRPr lang="ja-JP" altLang="en-US" dirty="0" smtClean="0"/>
                  </a:p>
                  <a:p>
                    <a:r>
                      <a:rPr lang="en-US" altLang="ja-JP" dirty="0" smtClean="0"/>
                      <a:t>(</a:t>
                    </a:r>
                    <a:fld id="{4B264B28-2515-49B2-B111-3C58C09CEC83}" type="CELLRANGE">
                      <a:rPr lang="en-US" altLang="ja-JP" smtClean="0"/>
                      <a:pPr/>
                      <a:t>[CELLRANGE]</a:t>
                    </a:fld>
                    <a:r>
                      <a:rPr lang="en-US" altLang="ja-JP" dirty="0" smtClean="0"/>
                      <a:t>)</a:t>
                    </a:r>
                  </a:p>
                </c:rich>
              </c:tx>
              <c:dLblPos val="ctr"/>
              <c:showLegendKey val="0"/>
              <c:showVal val="1"/>
              <c:showCatName val="0"/>
              <c:showSerName val="0"/>
              <c:showPercent val="0"/>
              <c:showBubbleSize val="0"/>
              <c:extLst>
                <c:ext xmlns:c15="http://schemas.microsoft.com/office/drawing/2012/chart" uri="{CE6537A1-D6FC-4f65-9D91-7224C49458BB}">
                  <c15:layout/>
                  <c15:dlblFieldTable/>
                  <c15:showDataLabelsRange val="1"/>
                </c:ext>
                <c:ext xmlns:c16="http://schemas.microsoft.com/office/drawing/2014/chart" uri="{C3380CC4-5D6E-409C-BE32-E72D297353CC}">
                  <c16:uniqueId val="{0000001F-9EE2-416D-ACEE-1F551F2F9062}"/>
                </c:ext>
              </c:extLst>
            </c:dLbl>
            <c:spPr>
              <a:noFill/>
              <a:ln>
                <a:noFill/>
              </a:ln>
              <a:effectLst/>
            </c:spPr>
            <c:txPr>
              <a:bodyPr rot="0" spcFirstLastPara="1" vertOverflow="ellipsis" vert="horz" wrap="square" anchor="ctr" anchorCtr="1"/>
              <a:lstStyle/>
              <a:p>
                <a:pPr>
                  <a:defRPr sz="1200" b="1" i="0" u="none" strike="noStrike" kern="1200" baseline="0">
                    <a:solidFill>
                      <a:schemeClr val="tx1">
                        <a:lumMod val="75000"/>
                        <a:lumOff val="25000"/>
                      </a:schemeClr>
                    </a:solidFill>
                    <a:latin typeface="HG丸ｺﾞｼｯｸM-PRO" panose="020F0600000000000000" pitchFamily="50" charset="-128"/>
                    <a:ea typeface="HG丸ｺﾞｼｯｸM-PRO" panose="020F0600000000000000" pitchFamily="50" charset="-128"/>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DataLabelsRange val="1"/>
                <c15:showLeaderLines val="1"/>
                <c15:leaderLines>
                  <c:spPr>
                    <a:ln w="9525" cap="flat" cmpd="sng" algn="ctr">
                      <a:solidFill>
                        <a:schemeClr val="tx1">
                          <a:lumMod val="35000"/>
                          <a:lumOff val="65000"/>
                        </a:schemeClr>
                      </a:solidFill>
                      <a:round/>
                    </a:ln>
                    <a:effectLst/>
                  </c:spPr>
                </c15:leaderLines>
              </c:ext>
            </c:extLst>
          </c:dLbls>
          <c:cat>
            <c:strRef>
              <c:f>'年次推移（大阪府）'!$A$9:$A$13</c:f>
              <c:strCache>
                <c:ptCount val="5"/>
                <c:pt idx="0">
                  <c:v>H26.4</c:v>
                </c:pt>
                <c:pt idx="1">
                  <c:v>H27.4</c:v>
                </c:pt>
                <c:pt idx="2">
                  <c:v>H28.4</c:v>
                </c:pt>
                <c:pt idx="3">
                  <c:v>H29.4</c:v>
                </c:pt>
                <c:pt idx="4">
                  <c:v>H30.4</c:v>
                </c:pt>
              </c:strCache>
            </c:strRef>
          </c:cat>
          <c:val>
            <c:numRef>
              <c:f>'年次推移（大阪府）'!$G$9:$G$13</c:f>
              <c:numCache>
                <c:formatCode>#,##0_ ;[Red]\-#,##0\ </c:formatCode>
                <c:ptCount val="5"/>
                <c:pt idx="0">
                  <c:v>472</c:v>
                </c:pt>
                <c:pt idx="1">
                  <c:v>462</c:v>
                </c:pt>
                <c:pt idx="2">
                  <c:v>427</c:v>
                </c:pt>
                <c:pt idx="3">
                  <c:v>408</c:v>
                </c:pt>
                <c:pt idx="4">
                  <c:v>415</c:v>
                </c:pt>
              </c:numCache>
            </c:numRef>
          </c:val>
          <c:extLst>
            <c:ext xmlns:c15="http://schemas.microsoft.com/office/drawing/2012/chart" uri="{02D57815-91ED-43cb-92C2-25804820EDAC}">
              <c15:datalabelsRange>
                <c15:f>'年次推移（大阪府）'!$Q$9:$Q$13</c15:f>
                <c15:dlblRangeCache>
                  <c:ptCount val="5"/>
                  <c:pt idx="0">
                    <c:v>9.2%</c:v>
                  </c:pt>
                  <c:pt idx="1">
                    <c:v>9.1%</c:v>
                  </c:pt>
                  <c:pt idx="2">
                    <c:v>8.5%</c:v>
                  </c:pt>
                  <c:pt idx="3">
                    <c:v>8.2%</c:v>
                  </c:pt>
                  <c:pt idx="4">
                    <c:v>8.4%</c:v>
                  </c:pt>
                </c15:dlblRangeCache>
              </c15:datalabelsRange>
            </c:ext>
            <c:ext xmlns:c16="http://schemas.microsoft.com/office/drawing/2014/chart" uri="{C3380CC4-5D6E-409C-BE32-E72D297353CC}">
              <c16:uniqueId val="{00000005-9EE2-416D-ACEE-1F551F2F9062}"/>
            </c:ext>
          </c:extLst>
        </c:ser>
        <c:ser>
          <c:idx val="6"/>
          <c:order val="6"/>
          <c:tx>
            <c:strRef>
              <c:f>'年次推移（大阪府）'!$H$8</c:f>
              <c:strCache>
                <c:ptCount val="1"/>
                <c:pt idx="0">
                  <c:v>６５歳以上</c:v>
                </c:pt>
              </c:strCache>
            </c:strRef>
          </c:tx>
          <c:spPr>
            <a:solidFill>
              <a:schemeClr val="accent1">
                <a:lumMod val="60000"/>
              </a:schemeClr>
            </a:solidFill>
            <a:ln>
              <a:noFill/>
            </a:ln>
            <a:effectLst/>
          </c:spPr>
          <c:invertIfNegative val="0"/>
          <c:dLbls>
            <c:dLbl>
              <c:idx val="0"/>
              <c:layout/>
              <c:tx>
                <c:rich>
                  <a:bodyPr/>
                  <a:lstStyle/>
                  <a:p>
                    <a:r>
                      <a:rPr lang="en-US" altLang="ja-JP" dirty="0" smtClean="0"/>
                      <a:t>701</a:t>
                    </a:r>
                    <a:r>
                      <a:rPr lang="ja-JP" altLang="en-US" dirty="0" smtClean="0"/>
                      <a:t>人</a:t>
                    </a:r>
                  </a:p>
                  <a:p>
                    <a:r>
                      <a:rPr lang="en-US" altLang="ja-JP" smtClean="0"/>
                      <a:t>(</a:t>
                    </a:r>
                    <a:fld id="{AEBA0BC7-64B9-4F11-8E6D-F895136AA12A}" type="CELLRANGE">
                      <a:rPr lang="en-US" altLang="ja-JP" smtClean="0"/>
                      <a:pPr/>
                      <a:t>[CELLRANGE]</a:t>
                    </a:fld>
                    <a:r>
                      <a:rPr lang="en-US" altLang="ja-JP" baseline="0" smtClean="0"/>
                      <a:t>)</a:t>
                    </a:r>
                  </a:p>
                </c:rich>
              </c:tx>
              <c:dLblPos val="ctr"/>
              <c:showLegendKey val="0"/>
              <c:showVal val="1"/>
              <c:showCatName val="0"/>
              <c:showSerName val="0"/>
              <c:showPercent val="0"/>
              <c:showBubbleSize val="0"/>
              <c:extLst>
                <c:ext xmlns:c15="http://schemas.microsoft.com/office/drawing/2012/chart" uri="{CE6537A1-D6FC-4f65-9D91-7224C49458BB}">
                  <c15:layout/>
                  <c15:dlblFieldTable/>
                  <c15:showDataLabelsRange val="1"/>
                </c:ext>
                <c:ext xmlns:c16="http://schemas.microsoft.com/office/drawing/2014/chart" uri="{C3380CC4-5D6E-409C-BE32-E72D297353CC}">
                  <c16:uniqueId val="{00000020-9EE2-416D-ACEE-1F551F2F9062}"/>
                </c:ext>
              </c:extLst>
            </c:dLbl>
            <c:dLbl>
              <c:idx val="1"/>
              <c:layout/>
              <c:tx>
                <c:rich>
                  <a:bodyPr/>
                  <a:lstStyle/>
                  <a:p>
                    <a:r>
                      <a:rPr lang="en-US" altLang="ja-JP" dirty="0" smtClean="0"/>
                      <a:t>746</a:t>
                    </a:r>
                    <a:r>
                      <a:rPr lang="ja-JP" altLang="en-US" dirty="0" smtClean="0"/>
                      <a:t>人</a:t>
                    </a:r>
                  </a:p>
                  <a:p>
                    <a:r>
                      <a:rPr lang="en-US" altLang="ja-JP" dirty="0" smtClean="0"/>
                      <a:t>(</a:t>
                    </a:r>
                    <a:fld id="{AEBA0BC7-64B9-4F11-8E6D-F895136AA12A}" type="CELLRANGE">
                      <a:rPr lang="en-US" altLang="ja-JP" smtClean="0"/>
                      <a:pPr/>
                      <a:t>[CELLRANGE]</a:t>
                    </a:fld>
                    <a:r>
                      <a:rPr lang="en-US" altLang="ja-JP" baseline="0" dirty="0" smtClean="0"/>
                      <a:t>)</a:t>
                    </a:r>
                  </a:p>
                </c:rich>
              </c:tx>
              <c:dLblPos val="ctr"/>
              <c:showLegendKey val="0"/>
              <c:showVal val="1"/>
              <c:showCatName val="0"/>
              <c:showSerName val="0"/>
              <c:showPercent val="0"/>
              <c:showBubbleSize val="0"/>
              <c:extLst>
                <c:ext xmlns:c15="http://schemas.microsoft.com/office/drawing/2012/chart" uri="{CE6537A1-D6FC-4f65-9D91-7224C49458BB}">
                  <c15:layout/>
                  <c15:dlblFieldTable/>
                  <c15:showDataLabelsRange val="1"/>
                </c:ext>
                <c:ext xmlns:c16="http://schemas.microsoft.com/office/drawing/2014/chart" uri="{C3380CC4-5D6E-409C-BE32-E72D297353CC}">
                  <c16:uniqueId val="{00000021-9EE2-416D-ACEE-1F551F2F9062}"/>
                </c:ext>
              </c:extLst>
            </c:dLbl>
            <c:dLbl>
              <c:idx val="2"/>
              <c:layout/>
              <c:tx>
                <c:rich>
                  <a:bodyPr/>
                  <a:lstStyle/>
                  <a:p>
                    <a:r>
                      <a:rPr lang="en-US" altLang="ja-JP" dirty="0" smtClean="0"/>
                      <a:t>799</a:t>
                    </a:r>
                    <a:r>
                      <a:rPr lang="ja-JP" altLang="en-US" dirty="0" smtClean="0"/>
                      <a:t>人</a:t>
                    </a:r>
                  </a:p>
                  <a:p>
                    <a:r>
                      <a:rPr lang="en-US" altLang="ja-JP" dirty="0" smtClean="0"/>
                      <a:t>(</a:t>
                    </a:r>
                    <a:fld id="{AEBA0BC7-64B9-4F11-8E6D-F895136AA12A}" type="CELLRANGE">
                      <a:rPr lang="en-US" altLang="ja-JP" smtClean="0"/>
                      <a:pPr/>
                      <a:t>[CELLRANGE]</a:t>
                    </a:fld>
                    <a:r>
                      <a:rPr lang="en-US" altLang="ja-JP" baseline="0" dirty="0" smtClean="0"/>
                      <a:t>)</a:t>
                    </a:r>
                  </a:p>
                </c:rich>
              </c:tx>
              <c:dLblPos val="ctr"/>
              <c:showLegendKey val="0"/>
              <c:showVal val="1"/>
              <c:showCatName val="0"/>
              <c:showSerName val="0"/>
              <c:showPercent val="0"/>
              <c:showBubbleSize val="0"/>
              <c:extLst>
                <c:ext xmlns:c15="http://schemas.microsoft.com/office/drawing/2012/chart" uri="{CE6537A1-D6FC-4f65-9D91-7224C49458BB}">
                  <c15:layout/>
                  <c15:dlblFieldTable/>
                  <c15:showDataLabelsRange val="1"/>
                </c:ext>
                <c:ext xmlns:c16="http://schemas.microsoft.com/office/drawing/2014/chart" uri="{C3380CC4-5D6E-409C-BE32-E72D297353CC}">
                  <c16:uniqueId val="{00000022-9EE2-416D-ACEE-1F551F2F9062}"/>
                </c:ext>
              </c:extLst>
            </c:dLbl>
            <c:dLbl>
              <c:idx val="3"/>
              <c:layout/>
              <c:tx>
                <c:rich>
                  <a:bodyPr/>
                  <a:lstStyle/>
                  <a:p>
                    <a:r>
                      <a:rPr lang="en-US" altLang="ja-JP" dirty="0" smtClean="0"/>
                      <a:t>810</a:t>
                    </a:r>
                    <a:r>
                      <a:rPr lang="ja-JP" altLang="en-US" dirty="0" smtClean="0"/>
                      <a:t>人</a:t>
                    </a:r>
                  </a:p>
                  <a:p>
                    <a:r>
                      <a:rPr lang="en-US" altLang="ja-JP" dirty="0" smtClean="0"/>
                      <a:t>(</a:t>
                    </a:r>
                    <a:fld id="{AEBA0BC7-64B9-4F11-8E6D-F895136AA12A}" type="CELLRANGE">
                      <a:rPr lang="en-US" altLang="ja-JP" smtClean="0"/>
                      <a:pPr/>
                      <a:t>[CELLRANGE]</a:t>
                    </a:fld>
                    <a:r>
                      <a:rPr lang="en-US" altLang="ja-JP" baseline="0" dirty="0" smtClean="0"/>
                      <a:t>)</a:t>
                    </a:r>
                  </a:p>
                </c:rich>
              </c:tx>
              <c:dLblPos val="ctr"/>
              <c:showLegendKey val="0"/>
              <c:showVal val="1"/>
              <c:showCatName val="0"/>
              <c:showSerName val="0"/>
              <c:showPercent val="0"/>
              <c:showBubbleSize val="0"/>
              <c:extLst>
                <c:ext xmlns:c15="http://schemas.microsoft.com/office/drawing/2012/chart" uri="{CE6537A1-D6FC-4f65-9D91-7224C49458BB}">
                  <c15:layout/>
                  <c15:dlblFieldTable/>
                  <c15:showDataLabelsRange val="1"/>
                </c:ext>
                <c:ext xmlns:c16="http://schemas.microsoft.com/office/drawing/2014/chart" uri="{C3380CC4-5D6E-409C-BE32-E72D297353CC}">
                  <c16:uniqueId val="{00000023-9EE2-416D-ACEE-1F551F2F9062}"/>
                </c:ext>
              </c:extLst>
            </c:dLbl>
            <c:dLbl>
              <c:idx val="4"/>
              <c:layout/>
              <c:tx>
                <c:rich>
                  <a:bodyPr/>
                  <a:lstStyle/>
                  <a:p>
                    <a:r>
                      <a:rPr lang="en-US" altLang="ja-JP" dirty="0" smtClean="0"/>
                      <a:t>803</a:t>
                    </a:r>
                    <a:r>
                      <a:rPr lang="ja-JP" altLang="en-US" dirty="0" smtClean="0"/>
                      <a:t>人</a:t>
                    </a:r>
                  </a:p>
                  <a:p>
                    <a:r>
                      <a:rPr lang="en-US" altLang="ja-JP" dirty="0" smtClean="0"/>
                      <a:t>(</a:t>
                    </a:r>
                    <a:fld id="{AEBA0BC7-64B9-4F11-8E6D-F895136AA12A}" type="CELLRANGE">
                      <a:rPr lang="en-US" altLang="ja-JP" smtClean="0"/>
                      <a:pPr/>
                      <a:t>[CELLRANGE]</a:t>
                    </a:fld>
                    <a:r>
                      <a:rPr lang="en-US" altLang="ja-JP" baseline="0" dirty="0" smtClean="0"/>
                      <a:t>)</a:t>
                    </a:r>
                  </a:p>
                </c:rich>
              </c:tx>
              <c:dLblPos val="ctr"/>
              <c:showLegendKey val="0"/>
              <c:showVal val="1"/>
              <c:showCatName val="0"/>
              <c:showSerName val="0"/>
              <c:showPercent val="0"/>
              <c:showBubbleSize val="0"/>
              <c:extLst>
                <c:ext xmlns:c15="http://schemas.microsoft.com/office/drawing/2012/chart" uri="{CE6537A1-D6FC-4f65-9D91-7224C49458BB}">
                  <c15:layout/>
                  <c15:dlblFieldTable/>
                  <c15:showDataLabelsRange val="1"/>
                </c:ext>
                <c:ext xmlns:c16="http://schemas.microsoft.com/office/drawing/2014/chart" uri="{C3380CC4-5D6E-409C-BE32-E72D297353CC}">
                  <c16:uniqueId val="{00000024-9EE2-416D-ACEE-1F551F2F9062}"/>
                </c:ext>
              </c:extLst>
            </c:dLbl>
            <c:spPr>
              <a:noFill/>
              <a:ln>
                <a:noFill/>
              </a:ln>
              <a:effectLst/>
            </c:spPr>
            <c:txPr>
              <a:bodyPr rot="0" spcFirstLastPara="1" vertOverflow="ellipsis" vert="horz" wrap="square" anchor="ctr" anchorCtr="1"/>
              <a:lstStyle/>
              <a:p>
                <a:pPr>
                  <a:defRPr sz="1200" b="1" i="0" u="none" strike="noStrike" kern="1200" baseline="0">
                    <a:solidFill>
                      <a:schemeClr val="tx1"/>
                    </a:solidFill>
                    <a:latin typeface="HG丸ｺﾞｼｯｸM-PRO" panose="020F0600000000000000" pitchFamily="50" charset="-128"/>
                    <a:ea typeface="HG丸ｺﾞｼｯｸM-PRO" panose="020F0600000000000000" pitchFamily="50" charset="-128"/>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DataLabelsRange val="1"/>
                <c15:showLeaderLines val="1"/>
                <c15:leaderLines>
                  <c:spPr>
                    <a:ln w="9525" cap="flat" cmpd="sng" algn="ctr">
                      <a:solidFill>
                        <a:schemeClr val="tx1">
                          <a:lumMod val="35000"/>
                          <a:lumOff val="65000"/>
                        </a:schemeClr>
                      </a:solidFill>
                      <a:round/>
                    </a:ln>
                    <a:effectLst/>
                  </c:spPr>
                </c15:leaderLines>
              </c:ext>
            </c:extLst>
          </c:dLbls>
          <c:cat>
            <c:strRef>
              <c:f>'年次推移（大阪府）'!$A$9:$A$13</c:f>
              <c:strCache>
                <c:ptCount val="5"/>
                <c:pt idx="0">
                  <c:v>H26.4</c:v>
                </c:pt>
                <c:pt idx="1">
                  <c:v>H27.4</c:v>
                </c:pt>
                <c:pt idx="2">
                  <c:v>H28.4</c:v>
                </c:pt>
                <c:pt idx="3">
                  <c:v>H29.4</c:v>
                </c:pt>
                <c:pt idx="4">
                  <c:v>H30.4</c:v>
                </c:pt>
              </c:strCache>
            </c:strRef>
          </c:cat>
          <c:val>
            <c:numRef>
              <c:f>'年次推移（大阪府）'!$H$9:$H$13</c:f>
              <c:numCache>
                <c:formatCode>#,##0_ ;[Red]\-#,##0\ </c:formatCode>
                <c:ptCount val="5"/>
                <c:pt idx="0">
                  <c:v>701</c:v>
                </c:pt>
                <c:pt idx="1">
                  <c:v>746</c:v>
                </c:pt>
                <c:pt idx="2">
                  <c:v>799</c:v>
                </c:pt>
                <c:pt idx="3">
                  <c:v>810</c:v>
                </c:pt>
                <c:pt idx="4">
                  <c:v>803</c:v>
                </c:pt>
              </c:numCache>
            </c:numRef>
          </c:val>
          <c:extLst>
            <c:ext xmlns:c15="http://schemas.microsoft.com/office/drawing/2012/chart" uri="{02D57815-91ED-43cb-92C2-25804820EDAC}">
              <c15:datalabelsRange>
                <c15:f>'年次推移（大阪府）'!$R$9:$R$13</c15:f>
                <c15:dlblRangeCache>
                  <c:ptCount val="5"/>
                  <c:pt idx="0">
                    <c:v>13.7%</c:v>
                  </c:pt>
                  <c:pt idx="1">
                    <c:v>14.8%</c:v>
                  </c:pt>
                  <c:pt idx="2">
                    <c:v>16.0%</c:v>
                  </c:pt>
                  <c:pt idx="3">
                    <c:v>16.3%</c:v>
                  </c:pt>
                  <c:pt idx="4">
                    <c:v>16.3%</c:v>
                  </c:pt>
                </c15:dlblRangeCache>
              </c15:datalabelsRange>
            </c:ext>
            <c:ext xmlns:c16="http://schemas.microsoft.com/office/drawing/2014/chart" uri="{C3380CC4-5D6E-409C-BE32-E72D297353CC}">
              <c16:uniqueId val="{00000006-9EE2-416D-ACEE-1F551F2F9062}"/>
            </c:ext>
          </c:extLst>
        </c:ser>
        <c:dLbls>
          <c:showLegendKey val="0"/>
          <c:showVal val="0"/>
          <c:showCatName val="0"/>
          <c:showSerName val="0"/>
          <c:showPercent val="0"/>
          <c:showBubbleSize val="0"/>
        </c:dLbls>
        <c:gapWidth val="30"/>
        <c:overlap val="100"/>
        <c:axId val="526034432"/>
        <c:axId val="526044416"/>
      </c:barChart>
      <c:catAx>
        <c:axId val="526034432"/>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HG丸ｺﾞｼｯｸM-PRO" panose="020F0600000000000000" pitchFamily="50" charset="-128"/>
                <a:ea typeface="HG丸ｺﾞｼｯｸM-PRO" panose="020F0600000000000000" pitchFamily="50" charset="-128"/>
                <a:cs typeface="+mn-cs"/>
              </a:defRPr>
            </a:pPr>
            <a:endParaRPr lang="ja-JP"/>
          </a:p>
        </c:txPr>
        <c:crossAx val="526044416"/>
        <c:crosses val="autoZero"/>
        <c:auto val="1"/>
        <c:lblAlgn val="ctr"/>
        <c:lblOffset val="100"/>
        <c:noMultiLvlLbl val="0"/>
      </c:catAx>
      <c:valAx>
        <c:axId val="526044416"/>
        <c:scaling>
          <c:orientation val="minMax"/>
        </c:scaling>
        <c:delete val="0"/>
        <c:axPos val="t"/>
        <c:majorGridlines>
          <c:spPr>
            <a:ln w="9525" cap="flat" cmpd="sng" algn="ctr">
              <a:solidFill>
                <a:schemeClr val="tx1">
                  <a:lumMod val="15000"/>
                  <a:lumOff val="85000"/>
                </a:schemeClr>
              </a:solidFill>
              <a:round/>
            </a:ln>
            <a:effectLst/>
          </c:spPr>
        </c:majorGridlines>
        <c:numFmt formatCode="#,##0_ ;[Red]\-#,##0\ "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HG丸ｺﾞｼｯｸM-PRO" panose="020F0600000000000000" pitchFamily="50" charset="-128"/>
                <a:ea typeface="HG丸ｺﾞｼｯｸM-PRO" panose="020F0600000000000000" pitchFamily="50" charset="-128"/>
                <a:cs typeface="+mn-cs"/>
              </a:defRPr>
            </a:pPr>
            <a:endParaRPr lang="ja-JP"/>
          </a:p>
        </c:txPr>
        <c:crossAx val="526034432"/>
        <c:crosses val="autoZero"/>
        <c:crossBetween val="between"/>
      </c:valAx>
      <c:spPr>
        <a:noFill/>
        <a:ln>
          <a:noFill/>
        </a:ln>
        <a:effectLst/>
      </c:spPr>
    </c:plotArea>
    <c:legend>
      <c:legendPos val="b"/>
      <c:layout>
        <c:manualLayout>
          <c:xMode val="edge"/>
          <c:yMode val="edge"/>
          <c:x val="6.4931293854732078E-2"/>
          <c:y val="0.86816409919175441"/>
          <c:w val="0.86537251740348797"/>
          <c:h val="0.1117860083843172"/>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HG丸ｺﾞｼｯｸM-PRO" panose="020F0600000000000000" pitchFamily="50" charset="-128"/>
              <a:ea typeface="HG丸ｺﾞｼｯｸM-PRO" panose="020F0600000000000000" pitchFamily="50" charset="-128"/>
              <a:cs typeface="+mn-cs"/>
            </a:defRPr>
          </a:pPr>
          <a:endParaRPr lang="ja-JP"/>
        </a:p>
      </c:txPr>
    </c:legend>
    <c:plotVisOnly val="1"/>
    <c:dispBlanksAs val="gap"/>
    <c:showDLblsOverMax val="0"/>
  </c:chart>
  <c:spPr>
    <a:noFill/>
    <a:ln>
      <a:noFill/>
    </a:ln>
    <a:effectLst/>
  </c:spPr>
  <c:txPr>
    <a:bodyPr/>
    <a:lstStyle/>
    <a:p>
      <a:pPr>
        <a:defRPr>
          <a:latin typeface="HG丸ｺﾞｼｯｸM-PRO" panose="020F0600000000000000" pitchFamily="50" charset="-128"/>
          <a:ea typeface="HG丸ｺﾞｼｯｸM-PRO" panose="020F0600000000000000" pitchFamily="50" charset="-128"/>
        </a:defRPr>
      </a:pPr>
      <a:endParaRPr lang="ja-JP"/>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0845915685080408"/>
          <c:y val="1.2802277394101476E-2"/>
          <c:w val="0.87442917520406604"/>
          <c:h val="0.88483252705867155"/>
        </c:manualLayout>
      </c:layout>
      <c:barChart>
        <c:barDir val="bar"/>
        <c:grouping val="stacked"/>
        <c:varyColors val="0"/>
        <c:ser>
          <c:idx val="0"/>
          <c:order val="0"/>
          <c:tx>
            <c:strRef>
              <c:f>Sheet1!$A$3</c:f>
              <c:strCache>
                <c:ptCount val="1"/>
                <c:pt idx="0">
                  <c:v>なし</c:v>
                </c:pt>
              </c:strCache>
            </c:strRef>
          </c:tx>
          <c:spPr>
            <a:solidFill>
              <a:schemeClr val="accent1"/>
            </a:solidFill>
            <a:ln>
              <a:noFill/>
            </a:ln>
            <a:effectLst/>
          </c:spPr>
          <c:invertIfNegative val="0"/>
          <c:dLbls>
            <c:delete val="1"/>
          </c:dLbls>
          <c:cat>
            <c:strRef>
              <c:f>Sheet1!$B$2:$F$2</c:f>
              <c:strCache>
                <c:ptCount val="5"/>
                <c:pt idx="0">
                  <c:v>H30.4</c:v>
                </c:pt>
                <c:pt idx="1">
                  <c:v>H29.4</c:v>
                </c:pt>
                <c:pt idx="2">
                  <c:v>H28.4</c:v>
                </c:pt>
                <c:pt idx="3">
                  <c:v>H27.4</c:v>
                </c:pt>
                <c:pt idx="4">
                  <c:v>H26.4</c:v>
                </c:pt>
              </c:strCache>
            </c:strRef>
          </c:cat>
          <c:val>
            <c:numRef>
              <c:f>Sheet1!$B$3:$F$3</c:f>
              <c:numCache>
                <c:formatCode>General</c:formatCode>
                <c:ptCount val="5"/>
                <c:pt idx="0">
                  <c:v>87</c:v>
                </c:pt>
                <c:pt idx="1">
                  <c:v>42</c:v>
                </c:pt>
                <c:pt idx="2">
                  <c:v>53</c:v>
                </c:pt>
                <c:pt idx="3">
                  <c:v>47</c:v>
                </c:pt>
                <c:pt idx="4">
                  <c:v>41</c:v>
                </c:pt>
              </c:numCache>
            </c:numRef>
          </c:val>
          <c:extLst>
            <c:ext xmlns:c16="http://schemas.microsoft.com/office/drawing/2014/chart" uri="{C3380CC4-5D6E-409C-BE32-E72D297353CC}">
              <c16:uniqueId val="{00000000-9689-48C5-AB06-631B4AD084EB}"/>
            </c:ext>
          </c:extLst>
        </c:ser>
        <c:ser>
          <c:idx val="1"/>
          <c:order val="1"/>
          <c:tx>
            <c:strRef>
              <c:f>Sheet1!$A$4</c:f>
              <c:strCache>
                <c:ptCount val="1"/>
                <c:pt idx="0">
                  <c:v>区分１</c:v>
                </c:pt>
              </c:strCache>
            </c:strRef>
          </c:tx>
          <c:spPr>
            <a:solidFill>
              <a:schemeClr val="bg1">
                <a:lumMod val="85000"/>
              </a:schemeClr>
            </a:solidFill>
            <a:ln>
              <a:noFill/>
            </a:ln>
            <a:effectLst/>
          </c:spPr>
          <c:invertIfNegative val="0"/>
          <c:dLbls>
            <c:delete val="1"/>
          </c:dLbls>
          <c:cat>
            <c:strRef>
              <c:f>Sheet1!$B$2:$F$2</c:f>
              <c:strCache>
                <c:ptCount val="5"/>
                <c:pt idx="0">
                  <c:v>H30.4</c:v>
                </c:pt>
                <c:pt idx="1">
                  <c:v>H29.4</c:v>
                </c:pt>
                <c:pt idx="2">
                  <c:v>H28.4</c:v>
                </c:pt>
                <c:pt idx="3">
                  <c:v>H27.4</c:v>
                </c:pt>
                <c:pt idx="4">
                  <c:v>H26.4</c:v>
                </c:pt>
              </c:strCache>
            </c:strRef>
          </c:cat>
          <c:val>
            <c:numRef>
              <c:f>Sheet1!$B$4:$F$4</c:f>
              <c:numCache>
                <c:formatCode>General</c:formatCode>
                <c:ptCount val="5"/>
                <c:pt idx="0">
                  <c:v>109</c:v>
                </c:pt>
                <c:pt idx="1">
                  <c:v>92</c:v>
                </c:pt>
                <c:pt idx="2">
                  <c:v>119</c:v>
                </c:pt>
                <c:pt idx="3">
                  <c:v>148</c:v>
                </c:pt>
                <c:pt idx="4">
                  <c:v>150</c:v>
                </c:pt>
              </c:numCache>
            </c:numRef>
          </c:val>
          <c:extLst>
            <c:ext xmlns:c16="http://schemas.microsoft.com/office/drawing/2014/chart" uri="{C3380CC4-5D6E-409C-BE32-E72D297353CC}">
              <c16:uniqueId val="{00000001-9689-48C5-AB06-631B4AD084EB}"/>
            </c:ext>
          </c:extLst>
        </c:ser>
        <c:ser>
          <c:idx val="2"/>
          <c:order val="2"/>
          <c:tx>
            <c:strRef>
              <c:f>Sheet1!$A$5</c:f>
              <c:strCache>
                <c:ptCount val="1"/>
                <c:pt idx="0">
                  <c:v>区分２</c:v>
                </c:pt>
              </c:strCache>
            </c:strRef>
          </c:tx>
          <c:spPr>
            <a:solidFill>
              <a:schemeClr val="accent3"/>
            </a:solidFill>
            <a:ln>
              <a:noFill/>
            </a:ln>
            <a:effectLst/>
          </c:spPr>
          <c:invertIfNegative val="0"/>
          <c:dLbls>
            <c:dLbl>
              <c:idx val="0"/>
              <c:layout/>
              <c:tx>
                <c:rich>
                  <a:bodyPr/>
                  <a:lstStyle/>
                  <a:p>
                    <a:r>
                      <a:rPr lang="en-US" altLang="ja-JP" dirty="0" smtClean="0"/>
                      <a:t>1,136</a:t>
                    </a:r>
                    <a:r>
                      <a:rPr lang="ja-JP" altLang="en-US" dirty="0" smtClean="0"/>
                      <a:t>人</a:t>
                    </a:r>
                  </a:p>
                  <a:p>
                    <a:r>
                      <a:rPr lang="en-US" altLang="ja-JP" dirty="0" smtClean="0"/>
                      <a:t>(14.3</a:t>
                    </a:r>
                    <a:r>
                      <a:rPr lang="ja-JP" altLang="en-US" dirty="0" smtClean="0"/>
                      <a:t>％</a:t>
                    </a:r>
                    <a:r>
                      <a:rPr lang="en-US" altLang="ja-JP" dirty="0" smtClean="0"/>
                      <a:t>)</a:t>
                    </a:r>
                    <a:endParaRPr lang="ja-JP" altLang="en-US" dirty="0"/>
                  </a:p>
                </c:rich>
              </c:tx>
              <c:dLblPos val="ct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4-8FFE-4DF9-AE3D-93E9E219DED6}"/>
                </c:ext>
              </c:extLst>
            </c:dLbl>
            <c:dLbl>
              <c:idx val="1"/>
              <c:layout/>
              <c:tx>
                <c:rich>
                  <a:bodyPr/>
                  <a:lstStyle/>
                  <a:p>
                    <a:r>
                      <a:rPr lang="en-US" altLang="ja-JP" dirty="0" smtClean="0"/>
                      <a:t>1,015</a:t>
                    </a:r>
                    <a:r>
                      <a:rPr lang="ja-JP" altLang="en-US" dirty="0" smtClean="0"/>
                      <a:t>人</a:t>
                    </a:r>
                  </a:p>
                  <a:p>
                    <a:r>
                      <a:rPr lang="en-US" altLang="ja-JP" dirty="0" smtClean="0"/>
                      <a:t>(14.1</a:t>
                    </a:r>
                    <a:r>
                      <a:rPr lang="ja-JP" altLang="en-US" dirty="0" smtClean="0"/>
                      <a:t>％</a:t>
                    </a:r>
                    <a:r>
                      <a:rPr lang="en-US" altLang="ja-JP" dirty="0" smtClean="0"/>
                      <a:t>)</a:t>
                    </a:r>
                  </a:p>
                </c:rich>
              </c:tx>
              <c:dLblPos val="ct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3-8FFE-4DF9-AE3D-93E9E219DED6}"/>
                </c:ext>
              </c:extLst>
            </c:dLbl>
            <c:dLbl>
              <c:idx val="2"/>
              <c:layout/>
              <c:tx>
                <c:rich>
                  <a:bodyPr/>
                  <a:lstStyle/>
                  <a:p>
                    <a:r>
                      <a:rPr lang="en-US" altLang="ja-JP" dirty="0" smtClean="0"/>
                      <a:t>1,005</a:t>
                    </a:r>
                    <a:r>
                      <a:rPr lang="ja-JP" altLang="en-US" dirty="0" smtClean="0"/>
                      <a:t>人</a:t>
                    </a:r>
                  </a:p>
                  <a:p>
                    <a:r>
                      <a:rPr lang="en-US" altLang="ja-JP" dirty="0" smtClean="0"/>
                      <a:t>(14.8</a:t>
                    </a:r>
                    <a:r>
                      <a:rPr lang="ja-JP" altLang="en-US" dirty="0" smtClean="0"/>
                      <a:t>％</a:t>
                    </a:r>
                    <a:r>
                      <a:rPr lang="en-US" altLang="ja-JP" dirty="0" smtClean="0"/>
                      <a:t>)</a:t>
                    </a:r>
                  </a:p>
                </c:rich>
              </c:tx>
              <c:dLblPos val="ct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2-8FFE-4DF9-AE3D-93E9E219DED6}"/>
                </c:ext>
              </c:extLst>
            </c:dLbl>
            <c:dLbl>
              <c:idx val="3"/>
              <c:layout/>
              <c:tx>
                <c:rich>
                  <a:bodyPr/>
                  <a:lstStyle/>
                  <a:p>
                    <a:r>
                      <a:rPr lang="en-US" altLang="ja-JP" dirty="0" smtClean="0"/>
                      <a:t>1,145</a:t>
                    </a:r>
                    <a:r>
                      <a:rPr lang="ja-JP" altLang="en-US" dirty="0" smtClean="0"/>
                      <a:t>人</a:t>
                    </a:r>
                  </a:p>
                  <a:p>
                    <a:r>
                      <a:rPr lang="en-US" altLang="ja-JP" dirty="0" smtClean="0"/>
                      <a:t>(18.2%)</a:t>
                    </a:r>
                    <a:endParaRPr lang="ja-JP" altLang="en-US" dirty="0"/>
                  </a:p>
                </c:rich>
              </c:tx>
              <c:dLblPos val="ct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8FFE-4DF9-AE3D-93E9E219DED6}"/>
                </c:ext>
              </c:extLst>
            </c:dLbl>
            <c:dLbl>
              <c:idx val="4"/>
              <c:layout/>
              <c:tx>
                <c:rich>
                  <a:bodyPr/>
                  <a:lstStyle/>
                  <a:p>
                    <a:r>
                      <a:rPr lang="en-US" altLang="ja-JP" dirty="0" smtClean="0"/>
                      <a:t>1,136</a:t>
                    </a:r>
                    <a:r>
                      <a:rPr lang="ja-JP" altLang="en-US" dirty="0" smtClean="0"/>
                      <a:t>人</a:t>
                    </a:r>
                  </a:p>
                  <a:p>
                    <a:r>
                      <a:rPr lang="en-US" altLang="ja-JP" dirty="0" smtClean="0"/>
                      <a:t>(19.2</a:t>
                    </a:r>
                    <a:r>
                      <a:rPr lang="ja-JP" altLang="en-US" dirty="0" smtClean="0"/>
                      <a:t>％</a:t>
                    </a:r>
                    <a:r>
                      <a:rPr lang="en-US" altLang="ja-JP" dirty="0" smtClean="0"/>
                      <a:t>)</a:t>
                    </a:r>
                    <a:endParaRPr lang="ja-JP" altLang="en-US" dirty="0"/>
                  </a:p>
                </c:rich>
              </c:tx>
              <c:dLblPos val="ct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0-8FFE-4DF9-AE3D-93E9E219DED6}"/>
                </c:ext>
              </c:extLst>
            </c:dLbl>
            <c:spPr>
              <a:noFill/>
              <a:ln>
                <a:noFill/>
              </a:ln>
              <a:effectLst/>
            </c:spPr>
            <c:txPr>
              <a:bodyPr rot="0" spcFirstLastPara="1" vertOverflow="ellipsis" vert="horz" wrap="square" anchor="ctr" anchorCtr="1"/>
              <a:lstStyle/>
              <a:p>
                <a:pPr>
                  <a:defRPr sz="1197" b="1" i="0" u="none" strike="noStrike" kern="1200" baseline="0">
                    <a:solidFill>
                      <a:schemeClr val="lt1"/>
                    </a:solidFill>
                    <a:latin typeface="HG丸ｺﾞｼｯｸM-PRO" panose="020F0600000000000000" pitchFamily="50" charset="-128"/>
                    <a:ea typeface="HG丸ｺﾞｼｯｸM-PRO" panose="020F0600000000000000" pitchFamily="50" charset="-128"/>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Sheet1!$B$2:$F$2</c:f>
              <c:strCache>
                <c:ptCount val="5"/>
                <c:pt idx="0">
                  <c:v>H30.4</c:v>
                </c:pt>
                <c:pt idx="1">
                  <c:v>H29.4</c:v>
                </c:pt>
                <c:pt idx="2">
                  <c:v>H28.4</c:v>
                </c:pt>
                <c:pt idx="3">
                  <c:v>H27.4</c:v>
                </c:pt>
                <c:pt idx="4">
                  <c:v>H26.4</c:v>
                </c:pt>
              </c:strCache>
            </c:strRef>
          </c:cat>
          <c:val>
            <c:numRef>
              <c:f>Sheet1!$B$5:$F$5</c:f>
              <c:numCache>
                <c:formatCode>General</c:formatCode>
                <c:ptCount val="5"/>
                <c:pt idx="0">
                  <c:v>1136</c:v>
                </c:pt>
                <c:pt idx="1">
                  <c:v>1015</c:v>
                </c:pt>
                <c:pt idx="2">
                  <c:v>1005</c:v>
                </c:pt>
                <c:pt idx="3">
                  <c:v>1145</c:v>
                </c:pt>
                <c:pt idx="4">
                  <c:v>1136</c:v>
                </c:pt>
              </c:numCache>
            </c:numRef>
          </c:val>
          <c:extLst>
            <c:ext xmlns:c16="http://schemas.microsoft.com/office/drawing/2014/chart" uri="{C3380CC4-5D6E-409C-BE32-E72D297353CC}">
              <c16:uniqueId val="{00000002-9689-48C5-AB06-631B4AD084EB}"/>
            </c:ext>
          </c:extLst>
        </c:ser>
        <c:ser>
          <c:idx val="3"/>
          <c:order val="3"/>
          <c:tx>
            <c:strRef>
              <c:f>Sheet1!$A$6</c:f>
              <c:strCache>
                <c:ptCount val="1"/>
                <c:pt idx="0">
                  <c:v>区分３</c:v>
                </c:pt>
              </c:strCache>
            </c:strRef>
          </c:tx>
          <c:spPr>
            <a:solidFill>
              <a:schemeClr val="accent4"/>
            </a:solidFill>
            <a:ln>
              <a:noFill/>
            </a:ln>
            <a:effectLst/>
          </c:spPr>
          <c:invertIfNegative val="0"/>
          <c:dLbls>
            <c:dLbl>
              <c:idx val="0"/>
              <c:layout/>
              <c:tx>
                <c:rich>
                  <a:bodyPr/>
                  <a:lstStyle/>
                  <a:p>
                    <a:r>
                      <a:rPr lang="en-US" altLang="ja-JP" smtClean="0"/>
                      <a:t>1,852</a:t>
                    </a:r>
                    <a:r>
                      <a:rPr lang="ja-JP" altLang="en-US" smtClean="0"/>
                      <a:t>人</a:t>
                    </a:r>
                  </a:p>
                  <a:p>
                    <a:r>
                      <a:rPr lang="en-US" altLang="ja-JP" smtClean="0"/>
                      <a:t>(23.4</a:t>
                    </a:r>
                    <a:r>
                      <a:rPr lang="ja-JP" altLang="en-US" smtClean="0"/>
                      <a:t>％</a:t>
                    </a:r>
                    <a:r>
                      <a:rPr lang="en-US" altLang="ja-JP" smtClean="0"/>
                      <a:t>)</a:t>
                    </a:r>
                    <a:endParaRPr lang="ja-JP" altLang="en-US" dirty="0"/>
                  </a:p>
                </c:rich>
              </c:tx>
              <c:dLblPos val="ct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5-8FFE-4DF9-AE3D-93E9E219DED6}"/>
                </c:ext>
              </c:extLst>
            </c:dLbl>
            <c:dLbl>
              <c:idx val="1"/>
              <c:layout/>
              <c:tx>
                <c:rich>
                  <a:bodyPr/>
                  <a:lstStyle/>
                  <a:p>
                    <a:r>
                      <a:rPr lang="en-US" altLang="ja-JP" smtClean="0"/>
                      <a:t>1,692</a:t>
                    </a:r>
                    <a:r>
                      <a:rPr lang="ja-JP" altLang="en-US" smtClean="0"/>
                      <a:t>人</a:t>
                    </a:r>
                  </a:p>
                  <a:p>
                    <a:r>
                      <a:rPr lang="en-US" altLang="ja-JP" smtClean="0"/>
                      <a:t>(23.5%)</a:t>
                    </a:r>
                    <a:endParaRPr lang="ja-JP" altLang="en-US" dirty="0"/>
                  </a:p>
                </c:rich>
              </c:tx>
              <c:dLblPos val="ct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1-8FFE-4DF9-AE3D-93E9E219DED6}"/>
                </c:ext>
              </c:extLst>
            </c:dLbl>
            <c:dLbl>
              <c:idx val="2"/>
              <c:layout/>
              <c:tx>
                <c:rich>
                  <a:bodyPr/>
                  <a:lstStyle/>
                  <a:p>
                    <a:r>
                      <a:rPr lang="en-US" altLang="ja-JP" dirty="0" smtClean="0"/>
                      <a:t>1,627</a:t>
                    </a:r>
                    <a:r>
                      <a:rPr lang="ja-JP" altLang="en-US" dirty="0" smtClean="0"/>
                      <a:t>人</a:t>
                    </a:r>
                  </a:p>
                  <a:p>
                    <a:r>
                      <a:rPr lang="en-US" altLang="ja-JP" dirty="0" smtClean="0"/>
                      <a:t>(23.9</a:t>
                    </a:r>
                    <a:r>
                      <a:rPr lang="ja-JP" altLang="en-US" dirty="0" smtClean="0"/>
                      <a:t>％</a:t>
                    </a:r>
                    <a:r>
                      <a:rPr lang="en-US" altLang="ja-JP" dirty="0" smtClean="0"/>
                      <a:t>)</a:t>
                    </a:r>
                    <a:endParaRPr lang="ja-JP" altLang="en-US" dirty="0"/>
                  </a:p>
                </c:rich>
              </c:tx>
              <c:dLblPos val="ct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D-8FFE-4DF9-AE3D-93E9E219DED6}"/>
                </c:ext>
              </c:extLst>
            </c:dLbl>
            <c:dLbl>
              <c:idx val="3"/>
              <c:layout/>
              <c:tx>
                <c:rich>
                  <a:bodyPr/>
                  <a:lstStyle/>
                  <a:p>
                    <a:r>
                      <a:rPr lang="en-US" altLang="ja-JP" smtClean="0"/>
                      <a:t>1,657</a:t>
                    </a:r>
                    <a:r>
                      <a:rPr lang="ja-JP" altLang="en-US" smtClean="0"/>
                      <a:t>人</a:t>
                    </a:r>
                  </a:p>
                  <a:p>
                    <a:r>
                      <a:rPr lang="en-US" altLang="ja-JP" smtClean="0"/>
                      <a:t>(26.4</a:t>
                    </a:r>
                    <a:r>
                      <a:rPr lang="ja-JP" altLang="en-US" smtClean="0"/>
                      <a:t>％</a:t>
                    </a:r>
                    <a:r>
                      <a:rPr lang="en-US" altLang="ja-JP" smtClean="0"/>
                      <a:t>)</a:t>
                    </a:r>
                  </a:p>
                </c:rich>
              </c:tx>
              <c:dLblPos val="ct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9-8FFE-4DF9-AE3D-93E9E219DED6}"/>
                </c:ext>
              </c:extLst>
            </c:dLbl>
            <c:dLbl>
              <c:idx val="4"/>
              <c:layout/>
              <c:tx>
                <c:rich>
                  <a:bodyPr/>
                  <a:lstStyle/>
                  <a:p>
                    <a:r>
                      <a:rPr lang="en-US" altLang="ja-JP" dirty="0" smtClean="0"/>
                      <a:t>1,584</a:t>
                    </a:r>
                    <a:r>
                      <a:rPr lang="ja-JP" altLang="en-US" dirty="0" smtClean="0"/>
                      <a:t>人</a:t>
                    </a:r>
                  </a:p>
                  <a:p>
                    <a:r>
                      <a:rPr lang="en-US" altLang="ja-JP" dirty="0" smtClean="0"/>
                      <a:t>(26.8%)</a:t>
                    </a:r>
                    <a:endParaRPr lang="ja-JP" altLang="en-US" dirty="0"/>
                  </a:p>
                </c:rich>
              </c:tx>
              <c:dLblPos val="ct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5-8FFE-4DF9-AE3D-93E9E219DED6}"/>
                </c:ext>
              </c:extLst>
            </c:dLbl>
            <c:spPr>
              <a:noFill/>
              <a:ln>
                <a:noFill/>
              </a:ln>
              <a:effectLst/>
            </c:spPr>
            <c:txPr>
              <a:bodyPr rot="0" spcFirstLastPara="1" vertOverflow="ellipsis" vert="horz" wrap="square" anchor="ctr" anchorCtr="1"/>
              <a:lstStyle/>
              <a:p>
                <a:pPr>
                  <a:defRPr sz="1197" b="1" i="0" u="none" strike="noStrike" kern="1200" baseline="0">
                    <a:solidFill>
                      <a:schemeClr val="lt1"/>
                    </a:solidFill>
                    <a:latin typeface="HG丸ｺﾞｼｯｸM-PRO" panose="020F0600000000000000" pitchFamily="50" charset="-128"/>
                    <a:ea typeface="HG丸ｺﾞｼｯｸM-PRO" panose="020F0600000000000000" pitchFamily="50" charset="-128"/>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Sheet1!$B$2:$F$2</c:f>
              <c:strCache>
                <c:ptCount val="5"/>
                <c:pt idx="0">
                  <c:v>H30.4</c:v>
                </c:pt>
                <c:pt idx="1">
                  <c:v>H29.4</c:v>
                </c:pt>
                <c:pt idx="2">
                  <c:v>H28.4</c:v>
                </c:pt>
                <c:pt idx="3">
                  <c:v>H27.4</c:v>
                </c:pt>
                <c:pt idx="4">
                  <c:v>H26.4</c:v>
                </c:pt>
              </c:strCache>
            </c:strRef>
          </c:cat>
          <c:val>
            <c:numRef>
              <c:f>Sheet1!$B$6:$F$6</c:f>
              <c:numCache>
                <c:formatCode>General</c:formatCode>
                <c:ptCount val="5"/>
                <c:pt idx="0">
                  <c:v>1852</c:v>
                </c:pt>
                <c:pt idx="1">
                  <c:v>1692</c:v>
                </c:pt>
                <c:pt idx="2">
                  <c:v>1627</c:v>
                </c:pt>
                <c:pt idx="3">
                  <c:v>1657</c:v>
                </c:pt>
                <c:pt idx="4">
                  <c:v>1584</c:v>
                </c:pt>
              </c:numCache>
            </c:numRef>
          </c:val>
          <c:extLst>
            <c:ext xmlns:c16="http://schemas.microsoft.com/office/drawing/2014/chart" uri="{C3380CC4-5D6E-409C-BE32-E72D297353CC}">
              <c16:uniqueId val="{00000003-9689-48C5-AB06-631B4AD084EB}"/>
            </c:ext>
          </c:extLst>
        </c:ser>
        <c:ser>
          <c:idx val="4"/>
          <c:order val="4"/>
          <c:tx>
            <c:strRef>
              <c:f>Sheet1!$A$7</c:f>
              <c:strCache>
                <c:ptCount val="1"/>
                <c:pt idx="0">
                  <c:v>区分４</c:v>
                </c:pt>
              </c:strCache>
            </c:strRef>
          </c:tx>
          <c:spPr>
            <a:solidFill>
              <a:schemeClr val="accent5"/>
            </a:solidFill>
            <a:ln>
              <a:noFill/>
            </a:ln>
            <a:effectLst/>
          </c:spPr>
          <c:invertIfNegative val="0"/>
          <c:dLbls>
            <c:dLbl>
              <c:idx val="0"/>
              <c:layout/>
              <c:tx>
                <c:rich>
                  <a:bodyPr/>
                  <a:lstStyle/>
                  <a:p>
                    <a:r>
                      <a:rPr lang="en-US" altLang="ja-JP" dirty="0" smtClean="0"/>
                      <a:t>1,935</a:t>
                    </a:r>
                    <a:r>
                      <a:rPr lang="ja-JP" altLang="en-US" dirty="0" smtClean="0"/>
                      <a:t>人</a:t>
                    </a:r>
                  </a:p>
                  <a:p>
                    <a:r>
                      <a:rPr lang="en-US" altLang="ja-JP" dirty="0" smtClean="0"/>
                      <a:t>(24.4</a:t>
                    </a:r>
                    <a:r>
                      <a:rPr lang="ja-JP" altLang="en-US" dirty="0" smtClean="0"/>
                      <a:t>％</a:t>
                    </a:r>
                    <a:r>
                      <a:rPr lang="en-US" altLang="ja-JP" dirty="0" smtClean="0"/>
                      <a:t>)</a:t>
                    </a:r>
                    <a:endParaRPr lang="ja-JP" altLang="en-US" dirty="0"/>
                  </a:p>
                </c:rich>
              </c:tx>
              <c:dLblPos val="ct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6-8FFE-4DF9-AE3D-93E9E219DED6}"/>
                </c:ext>
              </c:extLst>
            </c:dLbl>
            <c:dLbl>
              <c:idx val="1"/>
              <c:layout/>
              <c:tx>
                <c:rich>
                  <a:bodyPr/>
                  <a:lstStyle/>
                  <a:p>
                    <a:r>
                      <a:rPr lang="en-US" altLang="ja-JP" smtClean="0"/>
                      <a:t>1,772</a:t>
                    </a:r>
                    <a:r>
                      <a:rPr lang="ja-JP" altLang="en-US" smtClean="0"/>
                      <a:t>人</a:t>
                    </a:r>
                  </a:p>
                  <a:p>
                    <a:r>
                      <a:rPr lang="en-US" altLang="ja-JP" smtClean="0"/>
                      <a:t>(24.6%)</a:t>
                    </a:r>
                    <a:endParaRPr lang="ja-JP" altLang="en-US" dirty="0"/>
                  </a:p>
                </c:rich>
              </c:tx>
              <c:dLblPos val="ct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2-8FFE-4DF9-AE3D-93E9E219DED6}"/>
                </c:ext>
              </c:extLst>
            </c:dLbl>
            <c:dLbl>
              <c:idx val="2"/>
              <c:layout/>
              <c:tx>
                <c:rich>
                  <a:bodyPr/>
                  <a:lstStyle/>
                  <a:p>
                    <a:r>
                      <a:rPr lang="en-US" altLang="ja-JP" smtClean="0"/>
                      <a:t>1,606</a:t>
                    </a:r>
                    <a:r>
                      <a:rPr lang="ja-JP" altLang="en-US" smtClean="0"/>
                      <a:t>人</a:t>
                    </a:r>
                  </a:p>
                  <a:p>
                    <a:r>
                      <a:rPr lang="en-US" altLang="ja-JP" smtClean="0"/>
                      <a:t>(23.6</a:t>
                    </a:r>
                    <a:r>
                      <a:rPr lang="ja-JP" altLang="en-US" smtClean="0"/>
                      <a:t>％</a:t>
                    </a:r>
                    <a:r>
                      <a:rPr lang="en-US" altLang="ja-JP" smtClean="0"/>
                      <a:t>)</a:t>
                    </a:r>
                    <a:endParaRPr lang="ja-JP" altLang="en-US" dirty="0"/>
                  </a:p>
                </c:rich>
              </c:tx>
              <c:dLblPos val="ct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E-8FFE-4DF9-AE3D-93E9E219DED6}"/>
                </c:ext>
              </c:extLst>
            </c:dLbl>
            <c:dLbl>
              <c:idx val="3"/>
              <c:layout/>
              <c:tx>
                <c:rich>
                  <a:bodyPr/>
                  <a:lstStyle/>
                  <a:p>
                    <a:r>
                      <a:rPr lang="en-US" altLang="ja-JP" smtClean="0"/>
                      <a:t>1,405</a:t>
                    </a:r>
                    <a:r>
                      <a:rPr lang="ja-JP" altLang="en-US" smtClean="0"/>
                      <a:t>人</a:t>
                    </a:r>
                  </a:p>
                  <a:p>
                    <a:r>
                      <a:rPr lang="en-US" altLang="ja-JP" smtClean="0"/>
                      <a:t>(22.3</a:t>
                    </a:r>
                    <a:r>
                      <a:rPr lang="ja-JP" altLang="en-US" smtClean="0"/>
                      <a:t>％</a:t>
                    </a:r>
                    <a:r>
                      <a:rPr lang="en-US" altLang="ja-JP" smtClean="0"/>
                      <a:t>)</a:t>
                    </a:r>
                    <a:endParaRPr lang="ja-JP" altLang="en-US" dirty="0"/>
                  </a:p>
                </c:rich>
              </c:tx>
              <c:dLblPos val="ct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A-8FFE-4DF9-AE3D-93E9E219DED6}"/>
                </c:ext>
              </c:extLst>
            </c:dLbl>
            <c:dLbl>
              <c:idx val="4"/>
              <c:layout/>
              <c:tx>
                <c:rich>
                  <a:bodyPr/>
                  <a:lstStyle/>
                  <a:p>
                    <a:r>
                      <a:rPr lang="en-US" altLang="ja-JP" smtClean="0"/>
                      <a:t>1,357</a:t>
                    </a:r>
                    <a:r>
                      <a:rPr lang="ja-JP" altLang="en-US" smtClean="0"/>
                      <a:t>人</a:t>
                    </a:r>
                  </a:p>
                  <a:p>
                    <a:r>
                      <a:rPr lang="en-US" altLang="ja-JP" smtClean="0"/>
                      <a:t>(23.0</a:t>
                    </a:r>
                    <a:r>
                      <a:rPr lang="ja-JP" altLang="en-US" smtClean="0"/>
                      <a:t>％</a:t>
                    </a:r>
                    <a:r>
                      <a:rPr lang="en-US" altLang="ja-JP" smtClean="0"/>
                      <a:t>)</a:t>
                    </a:r>
                  </a:p>
                </c:rich>
              </c:tx>
              <c:dLblPos val="ct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6-8FFE-4DF9-AE3D-93E9E219DED6}"/>
                </c:ext>
              </c:extLst>
            </c:dLbl>
            <c:spPr>
              <a:noFill/>
              <a:ln>
                <a:noFill/>
              </a:ln>
              <a:effectLst/>
            </c:spPr>
            <c:txPr>
              <a:bodyPr rot="0" spcFirstLastPara="1" vertOverflow="ellipsis" vert="horz" wrap="square" anchor="ctr" anchorCtr="1"/>
              <a:lstStyle/>
              <a:p>
                <a:pPr>
                  <a:defRPr sz="1197" b="1" i="0" u="none" strike="noStrike" kern="1200" baseline="0">
                    <a:solidFill>
                      <a:schemeClr val="lt1"/>
                    </a:solidFill>
                    <a:latin typeface="HG丸ｺﾞｼｯｸM-PRO" panose="020F0600000000000000" pitchFamily="50" charset="-128"/>
                    <a:ea typeface="HG丸ｺﾞｼｯｸM-PRO" panose="020F0600000000000000" pitchFamily="50" charset="-128"/>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Sheet1!$B$2:$F$2</c:f>
              <c:strCache>
                <c:ptCount val="5"/>
                <c:pt idx="0">
                  <c:v>H30.4</c:v>
                </c:pt>
                <c:pt idx="1">
                  <c:v>H29.4</c:v>
                </c:pt>
                <c:pt idx="2">
                  <c:v>H28.4</c:v>
                </c:pt>
                <c:pt idx="3">
                  <c:v>H27.4</c:v>
                </c:pt>
                <c:pt idx="4">
                  <c:v>H26.4</c:v>
                </c:pt>
              </c:strCache>
            </c:strRef>
          </c:cat>
          <c:val>
            <c:numRef>
              <c:f>Sheet1!$B$7:$F$7</c:f>
              <c:numCache>
                <c:formatCode>General</c:formatCode>
                <c:ptCount val="5"/>
                <c:pt idx="0">
                  <c:v>1935</c:v>
                </c:pt>
                <c:pt idx="1">
                  <c:v>1772</c:v>
                </c:pt>
                <c:pt idx="2">
                  <c:v>1606</c:v>
                </c:pt>
                <c:pt idx="3">
                  <c:v>1405</c:v>
                </c:pt>
                <c:pt idx="4">
                  <c:v>1357</c:v>
                </c:pt>
              </c:numCache>
            </c:numRef>
          </c:val>
          <c:extLst>
            <c:ext xmlns:c16="http://schemas.microsoft.com/office/drawing/2014/chart" uri="{C3380CC4-5D6E-409C-BE32-E72D297353CC}">
              <c16:uniqueId val="{00000004-9689-48C5-AB06-631B4AD084EB}"/>
            </c:ext>
          </c:extLst>
        </c:ser>
        <c:ser>
          <c:idx val="5"/>
          <c:order val="5"/>
          <c:tx>
            <c:strRef>
              <c:f>Sheet1!$A$8</c:f>
              <c:strCache>
                <c:ptCount val="1"/>
                <c:pt idx="0">
                  <c:v>区分５</c:v>
                </c:pt>
              </c:strCache>
            </c:strRef>
          </c:tx>
          <c:spPr>
            <a:solidFill>
              <a:schemeClr val="accent6"/>
            </a:solidFill>
            <a:ln>
              <a:noFill/>
            </a:ln>
            <a:effectLst/>
          </c:spPr>
          <c:invertIfNegative val="0"/>
          <c:dLbls>
            <c:dLbl>
              <c:idx val="0"/>
              <c:layout/>
              <c:tx>
                <c:rich>
                  <a:bodyPr/>
                  <a:lstStyle/>
                  <a:p>
                    <a:r>
                      <a:rPr lang="en-US" altLang="ja-JP" smtClean="0"/>
                      <a:t>1,423</a:t>
                    </a:r>
                    <a:r>
                      <a:rPr lang="ja-JP" altLang="en-US" smtClean="0"/>
                      <a:t>人</a:t>
                    </a:r>
                  </a:p>
                  <a:p>
                    <a:r>
                      <a:rPr lang="en-US" altLang="ja-JP" smtClean="0"/>
                      <a:t>(18.0%)</a:t>
                    </a:r>
                    <a:endParaRPr lang="ja-JP" altLang="en-US"/>
                  </a:p>
                </c:rich>
              </c:tx>
              <c:dLblPos val="ct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7-8FFE-4DF9-AE3D-93E9E219DED6}"/>
                </c:ext>
              </c:extLst>
            </c:dLbl>
            <c:dLbl>
              <c:idx val="1"/>
              <c:layout/>
              <c:tx>
                <c:rich>
                  <a:bodyPr/>
                  <a:lstStyle/>
                  <a:p>
                    <a:r>
                      <a:rPr lang="en-US" altLang="ja-JP" smtClean="0"/>
                      <a:t>1,329</a:t>
                    </a:r>
                    <a:r>
                      <a:rPr lang="ja-JP" altLang="en-US" smtClean="0"/>
                      <a:t>人</a:t>
                    </a:r>
                  </a:p>
                  <a:p>
                    <a:r>
                      <a:rPr lang="en-US" altLang="ja-JP" smtClean="0"/>
                      <a:t>(18.5</a:t>
                    </a:r>
                    <a:r>
                      <a:rPr lang="ja-JP" altLang="en-US" smtClean="0"/>
                      <a:t>％</a:t>
                    </a:r>
                    <a:r>
                      <a:rPr lang="en-US" altLang="ja-JP" smtClean="0"/>
                      <a:t>)</a:t>
                    </a:r>
                    <a:endParaRPr lang="ja-JP" altLang="en-US" dirty="0"/>
                  </a:p>
                </c:rich>
              </c:tx>
              <c:dLblPos val="ct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3-8FFE-4DF9-AE3D-93E9E219DED6}"/>
                </c:ext>
              </c:extLst>
            </c:dLbl>
            <c:dLbl>
              <c:idx val="2"/>
              <c:layout/>
              <c:tx>
                <c:rich>
                  <a:bodyPr/>
                  <a:lstStyle/>
                  <a:p>
                    <a:r>
                      <a:rPr lang="en-US" altLang="ja-JP" smtClean="0"/>
                      <a:t>1,260</a:t>
                    </a:r>
                    <a:r>
                      <a:rPr lang="ja-JP" altLang="en-US" smtClean="0"/>
                      <a:t>人</a:t>
                    </a:r>
                  </a:p>
                  <a:p>
                    <a:r>
                      <a:rPr lang="en-US" altLang="ja-JP" smtClean="0"/>
                      <a:t>(18.5</a:t>
                    </a:r>
                    <a:r>
                      <a:rPr lang="ja-JP" altLang="en-US" smtClean="0"/>
                      <a:t>％</a:t>
                    </a:r>
                    <a:r>
                      <a:rPr lang="en-US" altLang="ja-JP" smtClean="0"/>
                      <a:t>)</a:t>
                    </a:r>
                    <a:endParaRPr lang="ja-JP" altLang="en-US" dirty="0"/>
                  </a:p>
                </c:rich>
              </c:tx>
              <c:dLblPos val="ct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F-8FFE-4DF9-AE3D-93E9E219DED6}"/>
                </c:ext>
              </c:extLst>
            </c:dLbl>
            <c:dLbl>
              <c:idx val="3"/>
              <c:layout/>
              <c:tx>
                <c:rich>
                  <a:bodyPr/>
                  <a:lstStyle/>
                  <a:p>
                    <a:fld id="{8FB072C6-EEAB-41A1-A043-19054F50B7AB}" type="VALUE">
                      <a:rPr lang="en-US" altLang="ja-JP" smtClean="0"/>
                      <a:pPr/>
                      <a:t>[値]</a:t>
                    </a:fld>
                    <a:r>
                      <a:rPr lang="ja-JP" altLang="en-US" smtClean="0"/>
                      <a:t>人</a:t>
                    </a:r>
                  </a:p>
                  <a:p>
                    <a:r>
                      <a:rPr lang="en-US" altLang="ja-JP" smtClean="0"/>
                      <a:t>(15.8</a:t>
                    </a:r>
                    <a:r>
                      <a:rPr lang="ja-JP" altLang="en-US" smtClean="0"/>
                      <a:t>％</a:t>
                    </a:r>
                    <a:r>
                      <a:rPr lang="en-US" altLang="ja-JP" smtClean="0"/>
                      <a:t>)</a:t>
                    </a:r>
                  </a:p>
                </c:rich>
              </c:tx>
              <c:dLblPos val="ctr"/>
              <c:showLegendKey val="0"/>
              <c:showVal val="1"/>
              <c:showCatName val="0"/>
              <c:showSerName val="0"/>
              <c:showPercent val="0"/>
              <c:showBubbleSize val="0"/>
              <c:extLst>
                <c:ext xmlns:c15="http://schemas.microsoft.com/office/drawing/2012/chart" uri="{CE6537A1-D6FC-4f65-9D91-7224C49458BB}">
                  <c15:layout/>
                  <c15:dlblFieldTable/>
                  <c15:showDataLabelsRange val="0"/>
                </c:ext>
                <c:ext xmlns:c16="http://schemas.microsoft.com/office/drawing/2014/chart" uri="{C3380CC4-5D6E-409C-BE32-E72D297353CC}">
                  <c16:uniqueId val="{0000000B-8FFE-4DF9-AE3D-93E9E219DED6}"/>
                </c:ext>
              </c:extLst>
            </c:dLbl>
            <c:dLbl>
              <c:idx val="4"/>
              <c:layout>
                <c:manualLayout>
                  <c:x val="-3.3130044424259176E-3"/>
                  <c:y val="0"/>
                </c:manualLayout>
              </c:layout>
              <c:tx>
                <c:rich>
                  <a:bodyPr/>
                  <a:lstStyle/>
                  <a:p>
                    <a:fld id="{DEC1DC5D-2AD6-43B5-9AEF-A0B255B19458}" type="VALUE">
                      <a:rPr lang="en-US" altLang="ja-JP" smtClean="0"/>
                      <a:pPr/>
                      <a:t>[値]</a:t>
                    </a:fld>
                    <a:r>
                      <a:rPr lang="ja-JP" altLang="en-US" smtClean="0"/>
                      <a:t>人</a:t>
                    </a:r>
                  </a:p>
                  <a:p>
                    <a:r>
                      <a:rPr lang="en-US" altLang="ja-JP" smtClean="0"/>
                      <a:t>(14.3%)</a:t>
                    </a:r>
                  </a:p>
                </c:rich>
              </c:tx>
              <c:dLblPos val="ctr"/>
              <c:showLegendKey val="0"/>
              <c:showVal val="1"/>
              <c:showCatName val="0"/>
              <c:showSerName val="0"/>
              <c:showPercent val="0"/>
              <c:showBubbleSize val="0"/>
              <c:extLst>
                <c:ext xmlns:c15="http://schemas.microsoft.com/office/drawing/2012/chart" uri="{CE6537A1-D6FC-4f65-9D91-7224C49458BB}">
                  <c15:layout/>
                  <c15:dlblFieldTable/>
                  <c15:showDataLabelsRange val="0"/>
                </c:ext>
                <c:ext xmlns:c16="http://schemas.microsoft.com/office/drawing/2014/chart" uri="{C3380CC4-5D6E-409C-BE32-E72D297353CC}">
                  <c16:uniqueId val="{00000007-8FFE-4DF9-AE3D-93E9E219DED6}"/>
                </c:ext>
              </c:extLst>
            </c:dLbl>
            <c:spPr>
              <a:noFill/>
              <a:ln>
                <a:noFill/>
              </a:ln>
              <a:effectLst/>
            </c:spPr>
            <c:txPr>
              <a:bodyPr rot="0" spcFirstLastPara="1" vertOverflow="ellipsis" vert="horz" wrap="square" anchor="ctr" anchorCtr="1"/>
              <a:lstStyle/>
              <a:p>
                <a:pPr>
                  <a:defRPr sz="1197" b="1" i="0" u="none" strike="noStrike" kern="1200" baseline="0">
                    <a:solidFill>
                      <a:schemeClr val="tx1"/>
                    </a:solidFill>
                    <a:latin typeface="HG丸ｺﾞｼｯｸM-PRO" panose="020F0600000000000000" pitchFamily="50" charset="-128"/>
                    <a:ea typeface="HG丸ｺﾞｼｯｸM-PRO" panose="020F0600000000000000" pitchFamily="50" charset="-128"/>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Sheet1!$B$2:$F$2</c:f>
              <c:strCache>
                <c:ptCount val="5"/>
                <c:pt idx="0">
                  <c:v>H30.4</c:v>
                </c:pt>
                <c:pt idx="1">
                  <c:v>H29.4</c:v>
                </c:pt>
                <c:pt idx="2">
                  <c:v>H28.4</c:v>
                </c:pt>
                <c:pt idx="3">
                  <c:v>H27.4</c:v>
                </c:pt>
                <c:pt idx="4">
                  <c:v>H26.4</c:v>
                </c:pt>
              </c:strCache>
            </c:strRef>
          </c:cat>
          <c:val>
            <c:numRef>
              <c:f>Sheet1!$B$8:$F$8</c:f>
              <c:numCache>
                <c:formatCode>General</c:formatCode>
                <c:ptCount val="5"/>
                <c:pt idx="0">
                  <c:v>1423</c:v>
                </c:pt>
                <c:pt idx="1">
                  <c:v>1329</c:v>
                </c:pt>
                <c:pt idx="2">
                  <c:v>1260</c:v>
                </c:pt>
                <c:pt idx="3">
                  <c:v>991</c:v>
                </c:pt>
                <c:pt idx="4">
                  <c:v>847</c:v>
                </c:pt>
              </c:numCache>
            </c:numRef>
          </c:val>
          <c:extLst>
            <c:ext xmlns:c16="http://schemas.microsoft.com/office/drawing/2014/chart" uri="{C3380CC4-5D6E-409C-BE32-E72D297353CC}">
              <c16:uniqueId val="{00000005-9689-48C5-AB06-631B4AD084EB}"/>
            </c:ext>
          </c:extLst>
        </c:ser>
        <c:ser>
          <c:idx val="6"/>
          <c:order val="6"/>
          <c:tx>
            <c:strRef>
              <c:f>Sheet1!$A$9</c:f>
              <c:strCache>
                <c:ptCount val="1"/>
                <c:pt idx="0">
                  <c:v>区分６</c:v>
                </c:pt>
              </c:strCache>
            </c:strRef>
          </c:tx>
          <c:spPr>
            <a:solidFill>
              <a:schemeClr val="accent1">
                <a:lumMod val="60000"/>
              </a:schemeClr>
            </a:solidFill>
            <a:ln>
              <a:noFill/>
            </a:ln>
            <a:effectLst/>
          </c:spPr>
          <c:invertIfNegative val="0"/>
          <c:dLbls>
            <c:dLbl>
              <c:idx val="0"/>
              <c:layout/>
              <c:tx>
                <c:rich>
                  <a:bodyPr/>
                  <a:lstStyle/>
                  <a:p>
                    <a:r>
                      <a:rPr lang="en-US" altLang="ja-JP" dirty="0" smtClean="0"/>
                      <a:t>1,380</a:t>
                    </a:r>
                    <a:r>
                      <a:rPr lang="ja-JP" altLang="en-US" dirty="0" smtClean="0"/>
                      <a:t>人</a:t>
                    </a:r>
                  </a:p>
                  <a:p>
                    <a:r>
                      <a:rPr lang="en-US" altLang="ja-JP" dirty="0" smtClean="0"/>
                      <a:t>(17.4%)</a:t>
                    </a:r>
                    <a:endParaRPr lang="ja-JP" altLang="en-US" dirty="0"/>
                  </a:p>
                </c:rich>
              </c:tx>
              <c:dLblPos val="ct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8-8FFE-4DF9-AE3D-93E9E219DED6}"/>
                </c:ext>
              </c:extLst>
            </c:dLbl>
            <c:dLbl>
              <c:idx val="1"/>
              <c:layout/>
              <c:tx>
                <c:rich>
                  <a:bodyPr/>
                  <a:lstStyle/>
                  <a:p>
                    <a:r>
                      <a:rPr lang="en-US" altLang="ja-JP" smtClean="0"/>
                      <a:t>1,259</a:t>
                    </a:r>
                    <a:r>
                      <a:rPr lang="ja-JP" altLang="en-US" smtClean="0"/>
                      <a:t>人</a:t>
                    </a:r>
                  </a:p>
                  <a:p>
                    <a:r>
                      <a:rPr lang="en-US" altLang="ja-JP" smtClean="0"/>
                      <a:t>(17.5</a:t>
                    </a:r>
                    <a:r>
                      <a:rPr lang="ja-JP" altLang="en-US" smtClean="0"/>
                      <a:t>％</a:t>
                    </a:r>
                    <a:r>
                      <a:rPr lang="en-US" altLang="ja-JP" smtClean="0"/>
                      <a:t>)</a:t>
                    </a:r>
                    <a:endParaRPr lang="ja-JP" altLang="en-US"/>
                  </a:p>
                </c:rich>
              </c:tx>
              <c:dLblPos val="ct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4-8FFE-4DF9-AE3D-93E9E219DED6}"/>
                </c:ext>
              </c:extLst>
            </c:dLbl>
            <c:dLbl>
              <c:idx val="2"/>
              <c:layout/>
              <c:tx>
                <c:rich>
                  <a:bodyPr/>
                  <a:lstStyle/>
                  <a:p>
                    <a:r>
                      <a:rPr lang="en-US" altLang="ja-JP" smtClean="0"/>
                      <a:t>1,141</a:t>
                    </a:r>
                    <a:r>
                      <a:rPr lang="ja-JP" altLang="en-US" smtClean="0"/>
                      <a:t>人</a:t>
                    </a:r>
                  </a:p>
                  <a:p>
                    <a:r>
                      <a:rPr lang="en-US" altLang="ja-JP" smtClean="0"/>
                      <a:t>(16.8%)</a:t>
                    </a:r>
                    <a:endParaRPr lang="ja-JP" altLang="en-US" dirty="0"/>
                  </a:p>
                </c:rich>
              </c:tx>
              <c:dLblPos val="ct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0-8FFE-4DF9-AE3D-93E9E219DED6}"/>
                </c:ext>
              </c:extLst>
            </c:dLbl>
            <c:dLbl>
              <c:idx val="3"/>
              <c:layout>
                <c:manualLayout>
                  <c:x val="8.2825111060647934E-3"/>
                  <c:y val="2.5604554788202952E-3"/>
                </c:manualLayout>
              </c:layout>
              <c:tx>
                <c:rich>
                  <a:bodyPr/>
                  <a:lstStyle/>
                  <a:p>
                    <a:fld id="{792DDEF1-859D-414D-96DA-4E28748A58F7}" type="VALUE">
                      <a:rPr lang="en-US" altLang="ja-JP" smtClean="0"/>
                      <a:pPr/>
                      <a:t>[値]</a:t>
                    </a:fld>
                    <a:r>
                      <a:rPr lang="ja-JP" altLang="en-US" dirty="0" smtClean="0"/>
                      <a:t>人</a:t>
                    </a:r>
                  </a:p>
                  <a:p>
                    <a:r>
                      <a:rPr lang="en-US" altLang="ja-JP" dirty="0" smtClean="0"/>
                      <a:t>(14.2%)</a:t>
                    </a:r>
                  </a:p>
                </c:rich>
              </c:tx>
              <c:dLblPos val="ctr"/>
              <c:showLegendKey val="0"/>
              <c:showVal val="1"/>
              <c:showCatName val="0"/>
              <c:showSerName val="0"/>
              <c:showPercent val="0"/>
              <c:showBubbleSize val="0"/>
              <c:extLst>
                <c:ext xmlns:c15="http://schemas.microsoft.com/office/drawing/2012/chart" uri="{CE6537A1-D6FC-4f65-9D91-7224C49458BB}">
                  <c15:layout/>
                  <c15:dlblFieldTable/>
                  <c15:showDataLabelsRange val="0"/>
                </c:ext>
                <c:ext xmlns:c16="http://schemas.microsoft.com/office/drawing/2014/chart" uri="{C3380CC4-5D6E-409C-BE32-E72D297353CC}">
                  <c16:uniqueId val="{0000000C-8FFE-4DF9-AE3D-93E9E219DED6}"/>
                </c:ext>
              </c:extLst>
            </c:dLbl>
            <c:dLbl>
              <c:idx val="4"/>
              <c:layout>
                <c:manualLayout>
                  <c:x val="1.1595515548490712E-2"/>
                  <c:y val="2.5604554788202952E-3"/>
                </c:manualLayout>
              </c:layout>
              <c:tx>
                <c:rich>
                  <a:bodyPr/>
                  <a:lstStyle/>
                  <a:p>
                    <a:fld id="{A8ABCDB3-83E3-4D90-863E-1ABA28226B67}" type="VALUE">
                      <a:rPr lang="en-US" altLang="ja-JP" smtClean="0"/>
                      <a:pPr/>
                      <a:t>[値]</a:t>
                    </a:fld>
                    <a:r>
                      <a:rPr lang="ja-JP" altLang="en-US" dirty="0" smtClean="0"/>
                      <a:t>人</a:t>
                    </a:r>
                  </a:p>
                  <a:p>
                    <a:r>
                      <a:rPr lang="en-US" altLang="ja-JP" dirty="0" smtClean="0"/>
                      <a:t>(13.4</a:t>
                    </a:r>
                    <a:r>
                      <a:rPr lang="ja-JP" altLang="en-US" dirty="0" smtClean="0"/>
                      <a:t>％</a:t>
                    </a:r>
                    <a:r>
                      <a:rPr lang="en-US" altLang="ja-JP" dirty="0" smtClean="0"/>
                      <a:t>)</a:t>
                    </a:r>
                  </a:p>
                </c:rich>
              </c:tx>
              <c:dLblPos val="ctr"/>
              <c:showLegendKey val="0"/>
              <c:showVal val="1"/>
              <c:showCatName val="0"/>
              <c:showSerName val="0"/>
              <c:showPercent val="0"/>
              <c:showBubbleSize val="0"/>
              <c:extLst>
                <c:ext xmlns:c15="http://schemas.microsoft.com/office/drawing/2012/chart" uri="{CE6537A1-D6FC-4f65-9D91-7224C49458BB}">
                  <c15:layout/>
                  <c15:dlblFieldTable/>
                  <c15:showDataLabelsRange val="0"/>
                </c:ext>
                <c:ext xmlns:c16="http://schemas.microsoft.com/office/drawing/2014/chart" uri="{C3380CC4-5D6E-409C-BE32-E72D297353CC}">
                  <c16:uniqueId val="{00000008-8FFE-4DF9-AE3D-93E9E219DED6}"/>
                </c:ext>
              </c:extLst>
            </c:dLbl>
            <c:spPr>
              <a:noFill/>
              <a:ln>
                <a:noFill/>
              </a:ln>
              <a:effectLst/>
            </c:spPr>
            <c:txPr>
              <a:bodyPr rot="0" spcFirstLastPara="1" vertOverflow="ellipsis" vert="horz" wrap="square" anchor="ctr" anchorCtr="1"/>
              <a:lstStyle/>
              <a:p>
                <a:pPr>
                  <a:defRPr sz="1197" b="1" i="0" u="none" strike="noStrike" kern="1200" baseline="0">
                    <a:solidFill>
                      <a:schemeClr val="tx1"/>
                    </a:solidFill>
                    <a:latin typeface="HG丸ｺﾞｼｯｸM-PRO" panose="020F0600000000000000" pitchFamily="50" charset="-128"/>
                    <a:ea typeface="HG丸ｺﾞｼｯｸM-PRO" panose="020F0600000000000000" pitchFamily="50" charset="-128"/>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Sheet1!$B$2:$F$2</c:f>
              <c:strCache>
                <c:ptCount val="5"/>
                <c:pt idx="0">
                  <c:v>H30.4</c:v>
                </c:pt>
                <c:pt idx="1">
                  <c:v>H29.4</c:v>
                </c:pt>
                <c:pt idx="2">
                  <c:v>H28.4</c:v>
                </c:pt>
                <c:pt idx="3">
                  <c:v>H27.4</c:v>
                </c:pt>
                <c:pt idx="4">
                  <c:v>H26.4</c:v>
                </c:pt>
              </c:strCache>
            </c:strRef>
          </c:cat>
          <c:val>
            <c:numRef>
              <c:f>Sheet1!$B$9:$F$9</c:f>
              <c:numCache>
                <c:formatCode>General</c:formatCode>
                <c:ptCount val="5"/>
                <c:pt idx="0">
                  <c:v>1380</c:v>
                </c:pt>
                <c:pt idx="1">
                  <c:v>1259</c:v>
                </c:pt>
                <c:pt idx="2">
                  <c:v>1141</c:v>
                </c:pt>
                <c:pt idx="3">
                  <c:v>894</c:v>
                </c:pt>
                <c:pt idx="4">
                  <c:v>792</c:v>
                </c:pt>
              </c:numCache>
            </c:numRef>
          </c:val>
          <c:extLst>
            <c:ext xmlns:c16="http://schemas.microsoft.com/office/drawing/2014/chart" uri="{C3380CC4-5D6E-409C-BE32-E72D297353CC}">
              <c16:uniqueId val="{00000006-9689-48C5-AB06-631B4AD084EB}"/>
            </c:ext>
          </c:extLst>
        </c:ser>
        <c:dLbls>
          <c:dLblPos val="ctr"/>
          <c:showLegendKey val="0"/>
          <c:showVal val="1"/>
          <c:showCatName val="0"/>
          <c:showSerName val="0"/>
          <c:showPercent val="0"/>
          <c:showBubbleSize val="0"/>
        </c:dLbls>
        <c:gapWidth val="30"/>
        <c:overlap val="100"/>
        <c:axId val="1026829295"/>
        <c:axId val="1026835119"/>
      </c:barChart>
      <c:catAx>
        <c:axId val="1026829295"/>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1" i="0" u="none" strike="noStrike" kern="1200" cap="all" spc="120" normalizeH="0" baseline="0">
                <a:solidFill>
                  <a:schemeClr val="tx1">
                    <a:lumMod val="65000"/>
                    <a:lumOff val="35000"/>
                  </a:schemeClr>
                </a:solidFill>
                <a:latin typeface="HG丸ｺﾞｼｯｸM-PRO" panose="020F0600000000000000" pitchFamily="50" charset="-128"/>
                <a:ea typeface="HG丸ｺﾞｼｯｸM-PRO" panose="020F0600000000000000" pitchFamily="50" charset="-128"/>
                <a:cs typeface="+mn-cs"/>
              </a:defRPr>
            </a:pPr>
            <a:endParaRPr lang="ja-JP"/>
          </a:p>
        </c:txPr>
        <c:crossAx val="1026835119"/>
        <c:crosses val="autoZero"/>
        <c:auto val="1"/>
        <c:lblAlgn val="ctr"/>
        <c:lblOffset val="100"/>
        <c:noMultiLvlLbl val="0"/>
      </c:catAx>
      <c:valAx>
        <c:axId val="1026835119"/>
        <c:scaling>
          <c:orientation val="minMax"/>
        </c:scaling>
        <c:delete val="1"/>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crossAx val="1026829295"/>
        <c:crosses val="autoZero"/>
        <c:crossBetween val="between"/>
      </c:valAx>
      <c:spPr>
        <a:noFill/>
        <a:ln>
          <a:noFill/>
        </a:ln>
        <a:effectLst/>
      </c:spPr>
    </c:plotArea>
    <c:legend>
      <c:legendPos val="t"/>
      <c:layout>
        <c:manualLayout>
          <c:xMode val="edge"/>
          <c:yMode val="edge"/>
          <c:x val="0.14403938979675501"/>
          <c:y val="0.89871987306592371"/>
          <c:w val="0.62578310490341615"/>
          <c:h val="7.6430402485456309E-2"/>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HG丸ｺﾞｼｯｸM-PRO" panose="020F0600000000000000" pitchFamily="50" charset="-128"/>
              <a:ea typeface="HG丸ｺﾞｼｯｸM-PRO" panose="020F0600000000000000" pitchFamily="50" charset="-128"/>
              <a:cs typeface="+mn-cs"/>
            </a:defRPr>
          </a:pPr>
          <a:endParaRPr lang="ja-JP"/>
        </a:p>
      </c:txPr>
    </c:legend>
    <c:plotVisOnly val="1"/>
    <c:dispBlanksAs val="gap"/>
    <c:showDLblsOverMax val="0"/>
  </c:chart>
  <c:spPr>
    <a:noFill/>
    <a:ln>
      <a:noFill/>
    </a:ln>
    <a:effectLst/>
  </c:spPr>
  <c:txPr>
    <a:bodyPr/>
    <a:lstStyle/>
    <a:p>
      <a:pPr>
        <a:defRPr>
          <a:latin typeface="HG丸ｺﾞｼｯｸM-PRO" panose="020F0600000000000000" pitchFamily="50" charset="-128"/>
          <a:ea typeface="HG丸ｺﾞｼｯｸM-PRO" panose="020F0600000000000000" pitchFamily="50" charset="-128"/>
        </a:defRPr>
      </a:pPr>
      <a:endParaRPr lang="ja-JP"/>
    </a:p>
  </c:txPr>
  <c:externalData r:id="rId3">
    <c:autoUpdate val="0"/>
  </c:externalData>
  <c:userShapes r:id="rId4"/>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2911290726252672"/>
          <c:y val="4.1711907696706713E-2"/>
          <c:w val="0.86782869876873114"/>
          <c:h val="0.8850225464549708"/>
        </c:manualLayout>
      </c:layout>
      <c:barChart>
        <c:barDir val="bar"/>
        <c:grouping val="stacked"/>
        <c:varyColors val="0"/>
        <c:ser>
          <c:idx val="0"/>
          <c:order val="0"/>
          <c:tx>
            <c:strRef>
              <c:f>Sheet1!$J$2</c:f>
              <c:strCache>
                <c:ptCount val="1"/>
                <c:pt idx="0">
                  <c:v>２０歳未満</c:v>
                </c:pt>
              </c:strCache>
            </c:strRef>
          </c:tx>
          <c:spPr>
            <a:solidFill>
              <a:schemeClr val="bg1">
                <a:lumMod val="85000"/>
              </a:schemeClr>
            </a:solidFill>
            <a:ln>
              <a:noFill/>
            </a:ln>
            <a:effectLst/>
          </c:spPr>
          <c:invertIfNegative val="0"/>
          <c:dLbls>
            <c:delete val="1"/>
          </c:dLbls>
          <c:cat>
            <c:strRef>
              <c:f>Sheet1!$I$3:$I$7</c:f>
              <c:strCache>
                <c:ptCount val="5"/>
                <c:pt idx="0">
                  <c:v>H30.4</c:v>
                </c:pt>
                <c:pt idx="1">
                  <c:v>H29.4</c:v>
                </c:pt>
                <c:pt idx="2">
                  <c:v>H28.4</c:v>
                </c:pt>
                <c:pt idx="3">
                  <c:v>H27.4</c:v>
                </c:pt>
                <c:pt idx="4">
                  <c:v>H26.4</c:v>
                </c:pt>
              </c:strCache>
            </c:strRef>
          </c:cat>
          <c:val>
            <c:numRef>
              <c:f>Sheet1!$J$3:$J$7</c:f>
              <c:numCache>
                <c:formatCode>General</c:formatCode>
                <c:ptCount val="5"/>
                <c:pt idx="0">
                  <c:v>145</c:v>
                </c:pt>
                <c:pt idx="1">
                  <c:v>133</c:v>
                </c:pt>
                <c:pt idx="2">
                  <c:v>136</c:v>
                </c:pt>
                <c:pt idx="3">
                  <c:v>112</c:v>
                </c:pt>
                <c:pt idx="4">
                  <c:v>106</c:v>
                </c:pt>
              </c:numCache>
            </c:numRef>
          </c:val>
          <c:extLst>
            <c:ext xmlns:c16="http://schemas.microsoft.com/office/drawing/2014/chart" uri="{C3380CC4-5D6E-409C-BE32-E72D297353CC}">
              <c16:uniqueId val="{00000000-1238-4C2C-9AC1-D42EF2C7474A}"/>
            </c:ext>
          </c:extLst>
        </c:ser>
        <c:ser>
          <c:idx val="1"/>
          <c:order val="1"/>
          <c:tx>
            <c:strRef>
              <c:f>Sheet1!$K$2</c:f>
              <c:strCache>
                <c:ptCount val="1"/>
                <c:pt idx="0">
                  <c:v>２０歳以上
３０歳未満</c:v>
                </c:pt>
              </c:strCache>
            </c:strRef>
          </c:tx>
          <c:spPr>
            <a:solidFill>
              <a:schemeClr val="accent2"/>
            </a:solidFill>
            <a:ln>
              <a:noFill/>
            </a:ln>
            <a:effectLst/>
          </c:spPr>
          <c:invertIfNegative val="0"/>
          <c:dLbls>
            <c:dLbl>
              <c:idx val="0"/>
              <c:layout/>
              <c:tx>
                <c:rich>
                  <a:bodyPr/>
                  <a:lstStyle/>
                  <a:p>
                    <a:r>
                      <a:rPr lang="en-US" altLang="ja-JP" smtClean="0"/>
                      <a:t>1,087</a:t>
                    </a:r>
                    <a:r>
                      <a:rPr lang="ja-JP" altLang="en-US" smtClean="0"/>
                      <a:t>人</a:t>
                    </a:r>
                  </a:p>
                  <a:p>
                    <a:r>
                      <a:rPr lang="en-US" altLang="ja-JP" smtClean="0"/>
                      <a:t>(13.7%)</a:t>
                    </a:r>
                  </a:p>
                </c:rich>
              </c:tx>
              <c:dLblPos val="ct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7-9599-44B0-922B-05F88B47EA9A}"/>
                </c:ext>
              </c:extLst>
            </c:dLbl>
            <c:dLbl>
              <c:idx val="1"/>
              <c:layout/>
              <c:tx>
                <c:rich>
                  <a:bodyPr/>
                  <a:lstStyle/>
                  <a:p>
                    <a:r>
                      <a:rPr lang="en-US" altLang="ja-JP" smtClean="0"/>
                      <a:t>1,024</a:t>
                    </a:r>
                    <a:r>
                      <a:rPr lang="ja-JP" altLang="en-US" smtClean="0"/>
                      <a:t>人</a:t>
                    </a:r>
                  </a:p>
                  <a:p>
                    <a:r>
                      <a:rPr lang="en-US" altLang="ja-JP" smtClean="0"/>
                      <a:t>(14.2%)</a:t>
                    </a:r>
                    <a:endParaRPr lang="ja-JP" altLang="en-US" dirty="0"/>
                  </a:p>
                </c:rich>
              </c:tx>
              <c:dLblPos val="ct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1-9599-44B0-922B-05F88B47EA9A}"/>
                </c:ext>
              </c:extLst>
            </c:dLbl>
            <c:dLbl>
              <c:idx val="2"/>
              <c:layout/>
              <c:tx>
                <c:rich>
                  <a:bodyPr/>
                  <a:lstStyle/>
                  <a:p>
                    <a:r>
                      <a:rPr lang="en-US" altLang="ja-JP" dirty="0" smtClean="0"/>
                      <a:t>1,013</a:t>
                    </a:r>
                    <a:r>
                      <a:rPr lang="ja-JP" altLang="en-US" dirty="0" smtClean="0"/>
                      <a:t>人</a:t>
                    </a:r>
                  </a:p>
                  <a:p>
                    <a:r>
                      <a:rPr lang="en-US" altLang="ja-JP" dirty="0" smtClean="0"/>
                      <a:t>(14.9%)</a:t>
                    </a:r>
                    <a:endParaRPr lang="ja-JP" altLang="en-US" dirty="0"/>
                  </a:p>
                </c:rich>
              </c:tx>
              <c:dLblPos val="ct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B-9599-44B0-922B-05F88B47EA9A}"/>
                </c:ext>
              </c:extLst>
            </c:dLbl>
            <c:dLbl>
              <c:idx val="3"/>
              <c:layout/>
              <c:tx>
                <c:rich>
                  <a:bodyPr/>
                  <a:lstStyle/>
                  <a:p>
                    <a:fld id="{B7771EE4-C6F4-4D6D-8095-39BA22FC86F6}" type="VALUE">
                      <a:rPr lang="en-US" altLang="ja-JP" smtClean="0"/>
                      <a:pPr/>
                      <a:t>[値]</a:t>
                    </a:fld>
                    <a:r>
                      <a:rPr lang="ja-JP" altLang="en-US" smtClean="0"/>
                      <a:t>人</a:t>
                    </a:r>
                  </a:p>
                  <a:p>
                    <a:r>
                      <a:rPr lang="en-US" altLang="ja-JP" smtClean="0"/>
                      <a:t>(14.6%)</a:t>
                    </a:r>
                  </a:p>
                </c:rich>
              </c:tx>
              <c:dLblPos val="ctr"/>
              <c:showLegendKey val="0"/>
              <c:showVal val="1"/>
              <c:showCatName val="0"/>
              <c:showSerName val="0"/>
              <c:showPercent val="0"/>
              <c:showBubbleSize val="0"/>
              <c:extLst>
                <c:ext xmlns:c15="http://schemas.microsoft.com/office/drawing/2012/chart" uri="{CE6537A1-D6FC-4f65-9D91-7224C49458BB}">
                  <c15:layout/>
                  <c15:dlblFieldTable/>
                  <c15:showDataLabelsRange val="0"/>
                </c:ext>
                <c:ext xmlns:c16="http://schemas.microsoft.com/office/drawing/2014/chart" uri="{C3380CC4-5D6E-409C-BE32-E72D297353CC}">
                  <c16:uniqueId val="{00000006-9599-44B0-922B-05F88B47EA9A}"/>
                </c:ext>
              </c:extLst>
            </c:dLbl>
            <c:dLbl>
              <c:idx val="4"/>
              <c:layout/>
              <c:tx>
                <c:rich>
                  <a:bodyPr/>
                  <a:lstStyle/>
                  <a:p>
                    <a:fld id="{6D78EB8A-9025-4C5E-B244-35807805A9B4}" type="VALUE">
                      <a:rPr lang="en-US" altLang="ja-JP" smtClean="0"/>
                      <a:pPr/>
                      <a:t>[値]</a:t>
                    </a:fld>
                    <a:r>
                      <a:rPr lang="ja-JP" altLang="en-US" smtClean="0"/>
                      <a:t>人</a:t>
                    </a:r>
                  </a:p>
                  <a:p>
                    <a:r>
                      <a:rPr lang="en-US" altLang="ja-JP" smtClean="0"/>
                      <a:t>(14.6</a:t>
                    </a:r>
                    <a:r>
                      <a:rPr lang="ja-JP" altLang="en-US" smtClean="0"/>
                      <a:t>％</a:t>
                    </a:r>
                    <a:r>
                      <a:rPr lang="en-US" altLang="ja-JP" smtClean="0"/>
                      <a:t>)</a:t>
                    </a:r>
                  </a:p>
                </c:rich>
              </c:tx>
              <c:dLblPos val="ctr"/>
              <c:showLegendKey val="0"/>
              <c:showVal val="1"/>
              <c:showCatName val="0"/>
              <c:showSerName val="0"/>
              <c:showPercent val="0"/>
              <c:showBubbleSize val="0"/>
              <c:extLst>
                <c:ext xmlns:c15="http://schemas.microsoft.com/office/drawing/2012/chart" uri="{CE6537A1-D6FC-4f65-9D91-7224C49458BB}">
                  <c15:layout/>
                  <c15:dlblFieldTable/>
                  <c15:showDataLabelsRange val="0"/>
                </c:ext>
                <c:ext xmlns:c16="http://schemas.microsoft.com/office/drawing/2014/chart" uri="{C3380CC4-5D6E-409C-BE32-E72D297353CC}">
                  <c16:uniqueId val="{00000000-9599-44B0-922B-05F88B47EA9A}"/>
                </c:ext>
              </c:extLst>
            </c:dLbl>
            <c:spPr>
              <a:noFill/>
              <a:ln>
                <a:noFill/>
              </a:ln>
              <a:effectLst/>
            </c:spPr>
            <c:txPr>
              <a:bodyPr rot="0" spcFirstLastPara="1" vertOverflow="ellipsis" vert="horz" wrap="square" anchor="ctr" anchorCtr="1"/>
              <a:lstStyle/>
              <a:p>
                <a:pPr>
                  <a:defRPr sz="1197" b="1" i="0" u="none" strike="noStrike" kern="1200" baseline="0">
                    <a:solidFill>
                      <a:schemeClr val="lt1"/>
                    </a:solidFill>
                    <a:latin typeface="HG丸ｺﾞｼｯｸM-PRO" panose="020F0600000000000000" pitchFamily="50" charset="-128"/>
                    <a:ea typeface="HG丸ｺﾞｼｯｸM-PRO" panose="020F0600000000000000" pitchFamily="50" charset="-128"/>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Sheet1!$I$3:$I$7</c:f>
              <c:strCache>
                <c:ptCount val="5"/>
                <c:pt idx="0">
                  <c:v>H30.4</c:v>
                </c:pt>
                <c:pt idx="1">
                  <c:v>H29.4</c:v>
                </c:pt>
                <c:pt idx="2">
                  <c:v>H28.4</c:v>
                </c:pt>
                <c:pt idx="3">
                  <c:v>H27.4</c:v>
                </c:pt>
                <c:pt idx="4">
                  <c:v>H26.4</c:v>
                </c:pt>
              </c:strCache>
            </c:strRef>
          </c:cat>
          <c:val>
            <c:numRef>
              <c:f>Sheet1!$K$3:$K$7</c:f>
              <c:numCache>
                <c:formatCode>General</c:formatCode>
                <c:ptCount val="5"/>
                <c:pt idx="0">
                  <c:v>1087</c:v>
                </c:pt>
                <c:pt idx="1">
                  <c:v>1024</c:v>
                </c:pt>
                <c:pt idx="2">
                  <c:v>1013</c:v>
                </c:pt>
                <c:pt idx="3">
                  <c:v>917</c:v>
                </c:pt>
                <c:pt idx="4">
                  <c:v>862</c:v>
                </c:pt>
              </c:numCache>
            </c:numRef>
          </c:val>
          <c:extLst>
            <c:ext xmlns:c16="http://schemas.microsoft.com/office/drawing/2014/chart" uri="{C3380CC4-5D6E-409C-BE32-E72D297353CC}">
              <c16:uniqueId val="{00000001-1238-4C2C-9AC1-D42EF2C7474A}"/>
            </c:ext>
          </c:extLst>
        </c:ser>
        <c:ser>
          <c:idx val="2"/>
          <c:order val="2"/>
          <c:tx>
            <c:strRef>
              <c:f>Sheet1!$L$2</c:f>
              <c:strCache>
                <c:ptCount val="1"/>
                <c:pt idx="0">
                  <c:v>３０歳以上
４０歳未満</c:v>
                </c:pt>
              </c:strCache>
            </c:strRef>
          </c:tx>
          <c:spPr>
            <a:solidFill>
              <a:schemeClr val="accent3"/>
            </a:solidFill>
            <a:ln>
              <a:noFill/>
            </a:ln>
            <a:effectLst/>
          </c:spPr>
          <c:invertIfNegative val="0"/>
          <c:dLbls>
            <c:dLbl>
              <c:idx val="0"/>
              <c:layout/>
              <c:tx>
                <c:rich>
                  <a:bodyPr/>
                  <a:lstStyle/>
                  <a:p>
                    <a:r>
                      <a:rPr lang="en-US" altLang="ja-JP" smtClean="0"/>
                      <a:t>1,497</a:t>
                    </a:r>
                    <a:r>
                      <a:rPr lang="ja-JP" altLang="en-US" smtClean="0"/>
                      <a:t>人</a:t>
                    </a:r>
                  </a:p>
                  <a:p>
                    <a:r>
                      <a:rPr lang="en-US" altLang="ja-JP" smtClean="0"/>
                      <a:t>(18.9%)</a:t>
                    </a:r>
                    <a:endParaRPr lang="ja-JP" altLang="en-US" dirty="0"/>
                  </a:p>
                </c:rich>
              </c:tx>
              <c:dLblPos val="ct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8-9599-44B0-922B-05F88B47EA9A}"/>
                </c:ext>
              </c:extLst>
            </c:dLbl>
            <c:dLbl>
              <c:idx val="1"/>
              <c:layout/>
              <c:tx>
                <c:rich>
                  <a:bodyPr/>
                  <a:lstStyle/>
                  <a:p>
                    <a:r>
                      <a:rPr lang="en-US" altLang="ja-JP" dirty="0" smtClean="0"/>
                      <a:t>1,384</a:t>
                    </a:r>
                    <a:r>
                      <a:rPr lang="ja-JP" altLang="en-US" dirty="0" smtClean="0"/>
                      <a:t>人</a:t>
                    </a:r>
                  </a:p>
                  <a:p>
                    <a:r>
                      <a:rPr lang="en-US" altLang="ja-JP" dirty="0" smtClean="0"/>
                      <a:t>(19.2</a:t>
                    </a:r>
                    <a:r>
                      <a:rPr lang="ja-JP" altLang="en-US" dirty="0" smtClean="0"/>
                      <a:t>％</a:t>
                    </a:r>
                    <a:r>
                      <a:rPr lang="en-US" altLang="ja-JP" dirty="0" smtClean="0"/>
                      <a:t>)</a:t>
                    </a:r>
                    <a:endParaRPr lang="ja-JP" altLang="en-US" dirty="0"/>
                  </a:p>
                </c:rich>
              </c:tx>
              <c:dLblPos val="ct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2-9599-44B0-922B-05F88B47EA9A}"/>
                </c:ext>
              </c:extLst>
            </c:dLbl>
            <c:dLbl>
              <c:idx val="2"/>
              <c:layout/>
              <c:tx>
                <c:rich>
                  <a:bodyPr/>
                  <a:lstStyle/>
                  <a:p>
                    <a:r>
                      <a:rPr lang="en-US" altLang="ja-JP" smtClean="0"/>
                      <a:t>1,354</a:t>
                    </a:r>
                    <a:r>
                      <a:rPr lang="ja-JP" altLang="en-US" smtClean="0"/>
                      <a:t>人</a:t>
                    </a:r>
                  </a:p>
                  <a:p>
                    <a:r>
                      <a:rPr lang="en-US" altLang="ja-JP" smtClean="0"/>
                      <a:t>(19.9%)</a:t>
                    </a:r>
                  </a:p>
                </c:rich>
              </c:tx>
              <c:dLblPos val="ct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C-9599-44B0-922B-05F88B47EA9A}"/>
                </c:ext>
              </c:extLst>
            </c:dLbl>
            <c:dLbl>
              <c:idx val="3"/>
              <c:layout/>
              <c:tx>
                <c:rich>
                  <a:bodyPr/>
                  <a:lstStyle/>
                  <a:p>
                    <a:r>
                      <a:rPr lang="en-US" altLang="ja-JP" smtClean="0"/>
                      <a:t>1,350</a:t>
                    </a:r>
                    <a:r>
                      <a:rPr lang="ja-JP" altLang="en-US" smtClean="0"/>
                      <a:t>人</a:t>
                    </a:r>
                  </a:p>
                  <a:p>
                    <a:r>
                      <a:rPr lang="en-US" altLang="ja-JP" smtClean="0"/>
                      <a:t>(21.5%)</a:t>
                    </a:r>
                  </a:p>
                </c:rich>
              </c:tx>
              <c:dLblPos val="ct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7-9599-44B0-922B-05F88B47EA9A}"/>
                </c:ext>
              </c:extLst>
            </c:dLbl>
            <c:dLbl>
              <c:idx val="4"/>
              <c:layout/>
              <c:tx>
                <c:rich>
                  <a:bodyPr/>
                  <a:lstStyle/>
                  <a:p>
                    <a:r>
                      <a:rPr lang="en-US" altLang="ja-JP" smtClean="0"/>
                      <a:t>1,343</a:t>
                    </a:r>
                    <a:r>
                      <a:rPr lang="ja-JP" altLang="en-US" smtClean="0"/>
                      <a:t>人</a:t>
                    </a:r>
                  </a:p>
                  <a:p>
                    <a:r>
                      <a:rPr lang="en-US" altLang="ja-JP" smtClean="0"/>
                      <a:t>(22.7%)</a:t>
                    </a:r>
                    <a:endParaRPr lang="ja-JP" altLang="en-US" dirty="0"/>
                  </a:p>
                </c:rich>
              </c:tx>
              <c:dLblPos val="ct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9599-44B0-922B-05F88B47EA9A}"/>
                </c:ext>
              </c:extLst>
            </c:dLbl>
            <c:spPr>
              <a:noFill/>
              <a:ln>
                <a:noFill/>
              </a:ln>
              <a:effectLst/>
            </c:spPr>
            <c:txPr>
              <a:bodyPr rot="0" spcFirstLastPara="1" vertOverflow="ellipsis" vert="horz" wrap="square" anchor="ctr" anchorCtr="1"/>
              <a:lstStyle/>
              <a:p>
                <a:pPr>
                  <a:defRPr sz="1197" b="1" i="0" u="none" strike="noStrike" kern="1200" baseline="0">
                    <a:solidFill>
                      <a:schemeClr val="lt1"/>
                    </a:solidFill>
                    <a:latin typeface="HG丸ｺﾞｼｯｸM-PRO" panose="020F0600000000000000" pitchFamily="50" charset="-128"/>
                    <a:ea typeface="HG丸ｺﾞｼｯｸM-PRO" panose="020F0600000000000000" pitchFamily="50" charset="-128"/>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Sheet1!$I$3:$I$7</c:f>
              <c:strCache>
                <c:ptCount val="5"/>
                <c:pt idx="0">
                  <c:v>H30.4</c:v>
                </c:pt>
                <c:pt idx="1">
                  <c:v>H29.4</c:v>
                </c:pt>
                <c:pt idx="2">
                  <c:v>H28.4</c:v>
                </c:pt>
                <c:pt idx="3">
                  <c:v>H27.4</c:v>
                </c:pt>
                <c:pt idx="4">
                  <c:v>H26.4</c:v>
                </c:pt>
              </c:strCache>
            </c:strRef>
          </c:cat>
          <c:val>
            <c:numRef>
              <c:f>Sheet1!$L$3:$L$7</c:f>
              <c:numCache>
                <c:formatCode>General</c:formatCode>
                <c:ptCount val="5"/>
                <c:pt idx="0">
                  <c:v>1497</c:v>
                </c:pt>
                <c:pt idx="1">
                  <c:v>1384</c:v>
                </c:pt>
                <c:pt idx="2">
                  <c:v>1354</c:v>
                </c:pt>
                <c:pt idx="3">
                  <c:v>1350</c:v>
                </c:pt>
                <c:pt idx="4">
                  <c:v>1343</c:v>
                </c:pt>
              </c:numCache>
            </c:numRef>
          </c:val>
          <c:extLst>
            <c:ext xmlns:c16="http://schemas.microsoft.com/office/drawing/2014/chart" uri="{C3380CC4-5D6E-409C-BE32-E72D297353CC}">
              <c16:uniqueId val="{00000002-1238-4C2C-9AC1-D42EF2C7474A}"/>
            </c:ext>
          </c:extLst>
        </c:ser>
        <c:ser>
          <c:idx val="3"/>
          <c:order val="3"/>
          <c:tx>
            <c:strRef>
              <c:f>Sheet1!$M$2</c:f>
              <c:strCache>
                <c:ptCount val="1"/>
                <c:pt idx="0">
                  <c:v>４０歳以上
５０歳未満</c:v>
                </c:pt>
              </c:strCache>
            </c:strRef>
          </c:tx>
          <c:spPr>
            <a:solidFill>
              <a:schemeClr val="accent4"/>
            </a:solidFill>
            <a:ln>
              <a:noFill/>
            </a:ln>
            <a:effectLst/>
          </c:spPr>
          <c:invertIfNegative val="0"/>
          <c:dLbls>
            <c:dLbl>
              <c:idx val="0"/>
              <c:layout/>
              <c:tx>
                <c:rich>
                  <a:bodyPr/>
                  <a:lstStyle/>
                  <a:p>
                    <a:r>
                      <a:rPr lang="en-US" altLang="ja-JP" smtClean="0"/>
                      <a:t>2,481</a:t>
                    </a:r>
                    <a:r>
                      <a:rPr lang="ja-JP" altLang="en-US" smtClean="0"/>
                      <a:t>人</a:t>
                    </a:r>
                  </a:p>
                  <a:p>
                    <a:r>
                      <a:rPr lang="en-US" altLang="ja-JP" smtClean="0"/>
                      <a:t>(31.3%)</a:t>
                    </a:r>
                    <a:endParaRPr lang="ja-JP" altLang="en-US" dirty="0"/>
                  </a:p>
                </c:rich>
              </c:tx>
              <c:dLblPos val="ct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9-9599-44B0-922B-05F88B47EA9A}"/>
                </c:ext>
              </c:extLst>
            </c:dLbl>
            <c:dLbl>
              <c:idx val="1"/>
              <c:layout>
                <c:manualLayout>
                  <c:x val="2.4858956414485055E-3"/>
                  <c:y val="1.0600081187805976E-7"/>
                </c:manualLayout>
              </c:layout>
              <c:tx>
                <c:rich>
                  <a:bodyPr/>
                  <a:lstStyle/>
                  <a:p>
                    <a:r>
                      <a:rPr lang="en-US" altLang="ja-JP" dirty="0" smtClean="0"/>
                      <a:t>2,347</a:t>
                    </a:r>
                    <a:r>
                      <a:rPr lang="ja-JP" altLang="en-US" dirty="0" smtClean="0"/>
                      <a:t>人</a:t>
                    </a:r>
                  </a:p>
                  <a:p>
                    <a:r>
                      <a:rPr lang="en-US" altLang="ja-JP" dirty="0" smtClean="0"/>
                      <a:t>(32.6</a:t>
                    </a:r>
                    <a:r>
                      <a:rPr lang="ja-JP" altLang="en-US" dirty="0" smtClean="0"/>
                      <a:t>％</a:t>
                    </a:r>
                    <a:r>
                      <a:rPr lang="en-US" altLang="ja-JP" dirty="0" smtClean="0"/>
                      <a:t>)</a:t>
                    </a:r>
                    <a:endParaRPr lang="ja-JP" altLang="en-US" dirty="0"/>
                  </a:p>
                </c:rich>
              </c:tx>
              <c:dLblPos val="ctr"/>
              <c:showLegendKey val="0"/>
              <c:showVal val="1"/>
              <c:showCatName val="0"/>
              <c:showSerName val="0"/>
              <c:showPercent val="0"/>
              <c:showBubbleSize val="0"/>
              <c:extLst>
                <c:ext xmlns:c15="http://schemas.microsoft.com/office/drawing/2012/chart" uri="{CE6537A1-D6FC-4f65-9D91-7224C49458BB}">
                  <c15:layout>
                    <c:manualLayout>
                      <c:w val="9.5358956805964692E-2"/>
                      <c:h val="0.11189700113102867"/>
                    </c:manualLayout>
                  </c15:layout>
                </c:ext>
                <c:ext xmlns:c16="http://schemas.microsoft.com/office/drawing/2014/chart" uri="{C3380CC4-5D6E-409C-BE32-E72D297353CC}">
                  <c16:uniqueId val="{00000013-9599-44B0-922B-05F88B47EA9A}"/>
                </c:ext>
              </c:extLst>
            </c:dLbl>
            <c:dLbl>
              <c:idx val="2"/>
              <c:layout/>
              <c:tx>
                <c:rich>
                  <a:bodyPr/>
                  <a:lstStyle/>
                  <a:p>
                    <a:r>
                      <a:rPr lang="en-US" altLang="ja-JP" smtClean="0"/>
                      <a:t>2,227</a:t>
                    </a:r>
                    <a:r>
                      <a:rPr lang="ja-JP" altLang="en-US" smtClean="0"/>
                      <a:t>人</a:t>
                    </a:r>
                  </a:p>
                  <a:p>
                    <a:r>
                      <a:rPr lang="en-US" altLang="ja-JP" smtClean="0"/>
                      <a:t>(32.7%)</a:t>
                    </a:r>
                    <a:endParaRPr lang="ja-JP" altLang="en-US" dirty="0"/>
                  </a:p>
                </c:rich>
              </c:tx>
              <c:dLblPos val="ct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D-9599-44B0-922B-05F88B47EA9A}"/>
                </c:ext>
              </c:extLst>
            </c:dLbl>
            <c:dLbl>
              <c:idx val="3"/>
              <c:layout/>
              <c:tx>
                <c:rich>
                  <a:bodyPr/>
                  <a:lstStyle/>
                  <a:p>
                    <a:r>
                      <a:rPr lang="en-US" altLang="ja-JP" smtClean="0"/>
                      <a:t>2,052</a:t>
                    </a:r>
                    <a:r>
                      <a:rPr lang="ja-JP" altLang="en-US" smtClean="0"/>
                      <a:t>人</a:t>
                    </a:r>
                  </a:p>
                  <a:p>
                    <a:r>
                      <a:rPr lang="en-US" altLang="ja-JP" smtClean="0"/>
                      <a:t>(32.6%)</a:t>
                    </a:r>
                  </a:p>
                </c:rich>
              </c:tx>
              <c:dLblPos val="ct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8-9599-44B0-922B-05F88B47EA9A}"/>
                </c:ext>
              </c:extLst>
            </c:dLbl>
            <c:dLbl>
              <c:idx val="4"/>
              <c:layout/>
              <c:tx>
                <c:rich>
                  <a:bodyPr/>
                  <a:lstStyle/>
                  <a:p>
                    <a:r>
                      <a:rPr lang="en-US" altLang="ja-JP" dirty="0" smtClean="0"/>
                      <a:t>1,868</a:t>
                    </a:r>
                    <a:r>
                      <a:rPr lang="ja-JP" altLang="en-US" dirty="0" smtClean="0"/>
                      <a:t>人</a:t>
                    </a:r>
                  </a:p>
                  <a:p>
                    <a:r>
                      <a:rPr lang="en-US" altLang="ja-JP" dirty="0" smtClean="0"/>
                      <a:t>(31.6%)</a:t>
                    </a:r>
                  </a:p>
                </c:rich>
              </c:tx>
              <c:dLblPos val="ct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0-1DA3-4B35-9DEC-47CA3D1A84DC}"/>
                </c:ext>
              </c:extLst>
            </c:dLbl>
            <c:spPr>
              <a:noFill/>
              <a:ln>
                <a:noFill/>
              </a:ln>
              <a:effectLst/>
            </c:spPr>
            <c:txPr>
              <a:bodyPr rot="0" spcFirstLastPara="1" vertOverflow="ellipsis" vert="horz" wrap="square" anchor="ctr" anchorCtr="1"/>
              <a:lstStyle/>
              <a:p>
                <a:pPr>
                  <a:defRPr sz="1197" b="1" i="0" u="none" strike="noStrike" kern="1200" baseline="0">
                    <a:solidFill>
                      <a:schemeClr val="lt1"/>
                    </a:solidFill>
                    <a:latin typeface="HG丸ｺﾞｼｯｸM-PRO" panose="020F0600000000000000" pitchFamily="50" charset="-128"/>
                    <a:ea typeface="HG丸ｺﾞｼｯｸM-PRO" panose="020F0600000000000000" pitchFamily="50" charset="-128"/>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Sheet1!$I$3:$I$7</c:f>
              <c:strCache>
                <c:ptCount val="5"/>
                <c:pt idx="0">
                  <c:v>H30.4</c:v>
                </c:pt>
                <c:pt idx="1">
                  <c:v>H29.4</c:v>
                </c:pt>
                <c:pt idx="2">
                  <c:v>H28.4</c:v>
                </c:pt>
                <c:pt idx="3">
                  <c:v>H27.4</c:v>
                </c:pt>
                <c:pt idx="4">
                  <c:v>H26.4</c:v>
                </c:pt>
              </c:strCache>
            </c:strRef>
          </c:cat>
          <c:val>
            <c:numRef>
              <c:f>Sheet1!$M$3:$M$7</c:f>
              <c:numCache>
                <c:formatCode>General</c:formatCode>
                <c:ptCount val="5"/>
                <c:pt idx="0">
                  <c:v>2481</c:v>
                </c:pt>
                <c:pt idx="1">
                  <c:v>2347</c:v>
                </c:pt>
                <c:pt idx="2">
                  <c:v>2227</c:v>
                </c:pt>
                <c:pt idx="3">
                  <c:v>2052</c:v>
                </c:pt>
                <c:pt idx="4">
                  <c:v>1868</c:v>
                </c:pt>
              </c:numCache>
            </c:numRef>
          </c:val>
          <c:extLst>
            <c:ext xmlns:c16="http://schemas.microsoft.com/office/drawing/2014/chart" uri="{C3380CC4-5D6E-409C-BE32-E72D297353CC}">
              <c16:uniqueId val="{00000003-1238-4C2C-9AC1-D42EF2C7474A}"/>
            </c:ext>
          </c:extLst>
        </c:ser>
        <c:ser>
          <c:idx val="4"/>
          <c:order val="4"/>
          <c:tx>
            <c:strRef>
              <c:f>Sheet1!$N$2</c:f>
              <c:strCache>
                <c:ptCount val="1"/>
                <c:pt idx="0">
                  <c:v>５０歳以上
６０歳未満</c:v>
                </c:pt>
              </c:strCache>
            </c:strRef>
          </c:tx>
          <c:spPr>
            <a:solidFill>
              <a:schemeClr val="accent5"/>
            </a:solidFill>
            <a:ln>
              <a:noFill/>
            </a:ln>
            <a:effectLst/>
          </c:spPr>
          <c:invertIfNegative val="0"/>
          <c:dLbls>
            <c:dLbl>
              <c:idx val="0"/>
              <c:layout/>
              <c:tx>
                <c:rich>
                  <a:bodyPr/>
                  <a:lstStyle/>
                  <a:p>
                    <a:r>
                      <a:rPr lang="en-US" altLang="ja-JP" smtClean="0"/>
                      <a:t>1,583</a:t>
                    </a:r>
                    <a:r>
                      <a:rPr lang="ja-JP" altLang="en-US" smtClean="0"/>
                      <a:t>人</a:t>
                    </a:r>
                  </a:p>
                  <a:p>
                    <a:r>
                      <a:rPr lang="en-US" altLang="ja-JP" smtClean="0"/>
                      <a:t>(20.0%)</a:t>
                    </a:r>
                    <a:endParaRPr lang="ja-JP" altLang="en-US"/>
                  </a:p>
                </c:rich>
              </c:tx>
              <c:dLblPos val="ct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A-9599-44B0-922B-05F88B47EA9A}"/>
                </c:ext>
              </c:extLst>
            </c:dLbl>
            <c:dLbl>
              <c:idx val="1"/>
              <c:layout>
                <c:manualLayout>
                  <c:x val="-2.4858956414485E-2"/>
                  <c:y val="-2.6924206239419793E-3"/>
                </c:manualLayout>
              </c:layout>
              <c:tx>
                <c:rich>
                  <a:bodyPr/>
                  <a:lstStyle/>
                  <a:p>
                    <a:r>
                      <a:rPr lang="en-US" altLang="ja-JP" smtClean="0"/>
                      <a:t>1,313</a:t>
                    </a:r>
                    <a:r>
                      <a:rPr lang="ja-JP" altLang="en-US" smtClean="0"/>
                      <a:t>人</a:t>
                    </a:r>
                  </a:p>
                  <a:p>
                    <a:r>
                      <a:rPr lang="en-US" altLang="ja-JP" smtClean="0"/>
                      <a:t>(18.2%)</a:t>
                    </a:r>
                    <a:endParaRPr lang="ja-JP" altLang="en-US" dirty="0"/>
                  </a:p>
                </c:rich>
              </c:tx>
              <c:dLblPos val="ct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4-9599-44B0-922B-05F88B47EA9A}"/>
                </c:ext>
              </c:extLst>
            </c:dLbl>
            <c:dLbl>
              <c:idx val="2"/>
              <c:layout>
                <c:manualLayout>
                  <c:x val="-3.6459802741244753E-2"/>
                  <c:y val="0"/>
                </c:manualLayout>
              </c:layout>
              <c:tx>
                <c:rich>
                  <a:bodyPr/>
                  <a:lstStyle/>
                  <a:p>
                    <a:r>
                      <a:rPr lang="en-US" altLang="ja-JP" smtClean="0"/>
                      <a:t>1,121</a:t>
                    </a:r>
                    <a:r>
                      <a:rPr lang="ja-JP" altLang="en-US" smtClean="0"/>
                      <a:t>人</a:t>
                    </a:r>
                  </a:p>
                  <a:p>
                    <a:r>
                      <a:rPr lang="en-US" altLang="ja-JP" smtClean="0"/>
                      <a:t>(16.5%)</a:t>
                    </a:r>
                    <a:endParaRPr lang="ja-JP" altLang="en-US"/>
                  </a:p>
                </c:rich>
              </c:tx>
              <c:dLblPos val="ct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E-9599-44B0-922B-05F88B47EA9A}"/>
                </c:ext>
              </c:extLst>
            </c:dLbl>
            <c:dLbl>
              <c:idx val="3"/>
              <c:layout>
                <c:manualLayout>
                  <c:x val="-2.4858956414485059E-2"/>
                  <c:y val="0"/>
                </c:manualLayout>
              </c:layout>
              <c:tx>
                <c:rich>
                  <a:bodyPr/>
                  <a:lstStyle/>
                  <a:p>
                    <a:fld id="{6A2A6D8D-F3A5-481D-980F-EB646245311C}" type="VALUE">
                      <a:rPr lang="en-US" altLang="ja-JP" smtClean="0"/>
                      <a:pPr/>
                      <a:t>[値]</a:t>
                    </a:fld>
                    <a:r>
                      <a:rPr lang="ja-JP" altLang="en-US" smtClean="0"/>
                      <a:t>人</a:t>
                    </a:r>
                  </a:p>
                  <a:p>
                    <a:r>
                      <a:rPr lang="en-US" altLang="ja-JP" smtClean="0"/>
                      <a:t>(15.2%)</a:t>
                    </a:r>
                  </a:p>
                </c:rich>
              </c:tx>
              <c:dLblPos val="ctr"/>
              <c:showLegendKey val="0"/>
              <c:showVal val="1"/>
              <c:showCatName val="0"/>
              <c:showSerName val="0"/>
              <c:showPercent val="0"/>
              <c:showBubbleSize val="0"/>
              <c:extLst>
                <c:ext xmlns:c15="http://schemas.microsoft.com/office/drawing/2012/chart" uri="{CE6537A1-D6FC-4f65-9D91-7224C49458BB}">
                  <c15:layout/>
                  <c15:dlblFieldTable/>
                  <c15:showDataLabelsRange val="0"/>
                </c:ext>
                <c:ext xmlns:c16="http://schemas.microsoft.com/office/drawing/2014/chart" uri="{C3380CC4-5D6E-409C-BE32-E72D297353CC}">
                  <c16:uniqueId val="{00000009-9599-44B0-922B-05F88B47EA9A}"/>
                </c:ext>
              </c:extLst>
            </c:dLbl>
            <c:dLbl>
              <c:idx val="4"/>
              <c:layout>
                <c:manualLayout>
                  <c:x val="-2.320169265351945E-2"/>
                  <c:y val="-1.2340118638963864E-17"/>
                </c:manualLayout>
              </c:layout>
              <c:tx>
                <c:rich>
                  <a:bodyPr/>
                  <a:lstStyle/>
                  <a:p>
                    <a:fld id="{06A30273-0671-4942-8044-C97BEB5A7F84}" type="VALUE">
                      <a:rPr lang="en-US" altLang="ja-JP" smtClean="0"/>
                      <a:pPr/>
                      <a:t>[値]</a:t>
                    </a:fld>
                    <a:r>
                      <a:rPr lang="ja-JP" altLang="en-US" smtClean="0"/>
                      <a:t>人</a:t>
                    </a:r>
                  </a:p>
                  <a:p>
                    <a:r>
                      <a:rPr lang="en-US" altLang="ja-JP" smtClean="0"/>
                      <a:t>(14.7%)</a:t>
                    </a:r>
                  </a:p>
                </c:rich>
              </c:tx>
              <c:dLblPos val="ctr"/>
              <c:showLegendKey val="0"/>
              <c:showVal val="1"/>
              <c:showCatName val="0"/>
              <c:showSerName val="0"/>
              <c:showPercent val="0"/>
              <c:showBubbleSize val="0"/>
              <c:extLst>
                <c:ext xmlns:c15="http://schemas.microsoft.com/office/drawing/2012/chart" uri="{CE6537A1-D6FC-4f65-9D91-7224C49458BB}">
                  <c15:layout/>
                  <c15:dlblFieldTable/>
                  <c15:showDataLabelsRange val="0"/>
                </c:ext>
                <c:ext xmlns:c16="http://schemas.microsoft.com/office/drawing/2014/chart" uri="{C3380CC4-5D6E-409C-BE32-E72D297353CC}">
                  <c16:uniqueId val="{00000002-9599-44B0-922B-05F88B47EA9A}"/>
                </c:ext>
              </c:extLst>
            </c:dLbl>
            <c:spPr>
              <a:noFill/>
              <a:ln>
                <a:noFill/>
              </a:ln>
              <a:effectLst/>
            </c:spPr>
            <c:txPr>
              <a:bodyPr rot="0" spcFirstLastPara="1" vertOverflow="ellipsis" vert="horz" wrap="square" anchor="ctr" anchorCtr="1"/>
              <a:lstStyle/>
              <a:p>
                <a:pPr>
                  <a:defRPr sz="1197" b="1" i="0" u="none" strike="noStrike" kern="1200" baseline="0">
                    <a:solidFill>
                      <a:schemeClr val="tx1"/>
                    </a:solidFill>
                    <a:latin typeface="HG丸ｺﾞｼｯｸM-PRO" panose="020F0600000000000000" pitchFamily="50" charset="-128"/>
                    <a:ea typeface="HG丸ｺﾞｼｯｸM-PRO" panose="020F0600000000000000" pitchFamily="50" charset="-128"/>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Sheet1!$I$3:$I$7</c:f>
              <c:strCache>
                <c:ptCount val="5"/>
                <c:pt idx="0">
                  <c:v>H30.4</c:v>
                </c:pt>
                <c:pt idx="1">
                  <c:v>H29.4</c:v>
                </c:pt>
                <c:pt idx="2">
                  <c:v>H28.4</c:v>
                </c:pt>
                <c:pt idx="3">
                  <c:v>H27.4</c:v>
                </c:pt>
                <c:pt idx="4">
                  <c:v>H26.4</c:v>
                </c:pt>
              </c:strCache>
            </c:strRef>
          </c:cat>
          <c:val>
            <c:numRef>
              <c:f>Sheet1!$N$3:$N$7</c:f>
              <c:numCache>
                <c:formatCode>General</c:formatCode>
                <c:ptCount val="5"/>
                <c:pt idx="0">
                  <c:v>1583</c:v>
                </c:pt>
                <c:pt idx="1">
                  <c:v>1313</c:v>
                </c:pt>
                <c:pt idx="2">
                  <c:v>1121</c:v>
                </c:pt>
                <c:pt idx="3">
                  <c:v>957</c:v>
                </c:pt>
                <c:pt idx="4">
                  <c:v>869</c:v>
                </c:pt>
              </c:numCache>
            </c:numRef>
          </c:val>
          <c:extLst>
            <c:ext xmlns:c16="http://schemas.microsoft.com/office/drawing/2014/chart" uri="{C3380CC4-5D6E-409C-BE32-E72D297353CC}">
              <c16:uniqueId val="{00000004-1238-4C2C-9AC1-D42EF2C7474A}"/>
            </c:ext>
          </c:extLst>
        </c:ser>
        <c:ser>
          <c:idx val="5"/>
          <c:order val="5"/>
          <c:tx>
            <c:strRef>
              <c:f>Sheet1!$O$2</c:f>
              <c:strCache>
                <c:ptCount val="1"/>
                <c:pt idx="0">
                  <c:v>６０歳以上
６５歳未満</c:v>
                </c:pt>
              </c:strCache>
            </c:strRef>
          </c:tx>
          <c:spPr>
            <a:solidFill>
              <a:schemeClr val="accent6"/>
            </a:solidFill>
            <a:ln>
              <a:noFill/>
            </a:ln>
            <a:effectLst/>
          </c:spPr>
          <c:invertIfNegative val="0"/>
          <c:dLbls>
            <c:dLbl>
              <c:idx val="0"/>
              <c:layout>
                <c:manualLayout>
                  <c:x val="-1.3258110087725365E-2"/>
                  <c:y val="-9.8720949111710912E-17"/>
                </c:manualLayout>
              </c:layout>
              <c:tx>
                <c:rich>
                  <a:bodyPr/>
                  <a:lstStyle/>
                  <a:p>
                    <a:fld id="{92E77E48-41B1-43B1-9CED-876F1C6F588D}" type="VALUE">
                      <a:rPr lang="en-US" altLang="ja-JP" smtClean="0"/>
                      <a:pPr/>
                      <a:t>[値]</a:t>
                    </a:fld>
                    <a:r>
                      <a:rPr lang="ja-JP" altLang="en-US" smtClean="0"/>
                      <a:t>人</a:t>
                    </a:r>
                  </a:p>
                  <a:p>
                    <a:r>
                      <a:rPr lang="en-US" altLang="ja-JP" smtClean="0"/>
                      <a:t>(5.8%)</a:t>
                    </a:r>
                  </a:p>
                </c:rich>
              </c:tx>
              <c:dLblPos val="ctr"/>
              <c:showLegendKey val="0"/>
              <c:showVal val="1"/>
              <c:showCatName val="0"/>
              <c:showSerName val="0"/>
              <c:showPercent val="0"/>
              <c:showBubbleSize val="0"/>
              <c:extLst>
                <c:ext xmlns:c15="http://schemas.microsoft.com/office/drawing/2012/chart" uri="{CE6537A1-D6FC-4f65-9D91-7224C49458BB}">
                  <c15:layout/>
                  <c15:dlblFieldTable/>
                  <c15:showDataLabelsRange val="0"/>
                </c:ext>
                <c:ext xmlns:c16="http://schemas.microsoft.com/office/drawing/2014/chart" uri="{C3380CC4-5D6E-409C-BE32-E72D297353CC}">
                  <c16:uniqueId val="{0000001B-9599-44B0-922B-05F88B47EA9A}"/>
                </c:ext>
              </c:extLst>
            </c:dLbl>
            <c:dLbl>
              <c:idx val="1"/>
              <c:layout>
                <c:manualLayout>
                  <c:x val="-2.1544428892553719E-2"/>
                  <c:y val="-2.6924206239419793E-3"/>
                </c:manualLayout>
              </c:layout>
              <c:tx>
                <c:rich>
                  <a:bodyPr/>
                  <a:lstStyle/>
                  <a:p>
                    <a:fld id="{4DB35738-00C1-4DEF-A4FB-B9608C24DCDB}" type="VALUE">
                      <a:rPr lang="en-US" altLang="ja-JP" smtClean="0"/>
                      <a:pPr/>
                      <a:t>[値]</a:t>
                    </a:fld>
                    <a:r>
                      <a:rPr lang="ja-JP" altLang="en-US" smtClean="0"/>
                      <a:t>人</a:t>
                    </a:r>
                  </a:p>
                  <a:p>
                    <a:r>
                      <a:rPr lang="en-US" altLang="ja-JP" smtClean="0"/>
                      <a:t>(5.9</a:t>
                    </a:r>
                    <a:r>
                      <a:rPr lang="ja-JP" altLang="en-US" smtClean="0"/>
                      <a:t>％</a:t>
                    </a:r>
                    <a:r>
                      <a:rPr lang="en-US" altLang="ja-JP" smtClean="0"/>
                      <a:t>)</a:t>
                    </a:r>
                  </a:p>
                </c:rich>
              </c:tx>
              <c:dLblPos val="ctr"/>
              <c:showLegendKey val="0"/>
              <c:showVal val="1"/>
              <c:showCatName val="0"/>
              <c:showSerName val="0"/>
              <c:showPercent val="0"/>
              <c:showBubbleSize val="0"/>
              <c:extLst>
                <c:ext xmlns:c15="http://schemas.microsoft.com/office/drawing/2012/chart" uri="{CE6537A1-D6FC-4f65-9D91-7224C49458BB}">
                  <c15:layout/>
                  <c15:dlblFieldTable/>
                  <c15:showDataLabelsRange val="0"/>
                </c:ext>
                <c:ext xmlns:c16="http://schemas.microsoft.com/office/drawing/2014/chart" uri="{C3380CC4-5D6E-409C-BE32-E72D297353CC}">
                  <c16:uniqueId val="{00000015-9599-44B0-922B-05F88B47EA9A}"/>
                </c:ext>
              </c:extLst>
            </c:dLbl>
            <c:dLbl>
              <c:idx val="2"/>
              <c:layout>
                <c:manualLayout>
                  <c:x val="-1.6572637609656826E-2"/>
                  <c:y val="0"/>
                </c:manualLayout>
              </c:layout>
              <c:tx>
                <c:rich>
                  <a:bodyPr/>
                  <a:lstStyle/>
                  <a:p>
                    <a:fld id="{28EDEB73-A75C-4EAD-89E3-EFC87E43E6F1}" type="VALUE">
                      <a:rPr lang="en-US" altLang="ja-JP" smtClean="0"/>
                      <a:pPr/>
                      <a:t>[値]</a:t>
                    </a:fld>
                    <a:r>
                      <a:rPr lang="ja-JP" altLang="en-US" dirty="0" smtClean="0"/>
                      <a:t>人</a:t>
                    </a:r>
                  </a:p>
                  <a:p>
                    <a:r>
                      <a:rPr lang="en-US" altLang="ja-JP" dirty="0" smtClean="0"/>
                      <a:t>(5.9%)</a:t>
                    </a:r>
                  </a:p>
                </c:rich>
              </c:tx>
              <c:dLblPos val="ctr"/>
              <c:showLegendKey val="0"/>
              <c:showVal val="1"/>
              <c:showCatName val="0"/>
              <c:showSerName val="0"/>
              <c:showPercent val="0"/>
              <c:showBubbleSize val="0"/>
              <c:extLst>
                <c:ext xmlns:c15="http://schemas.microsoft.com/office/drawing/2012/chart" uri="{CE6537A1-D6FC-4f65-9D91-7224C49458BB}">
                  <c15:layout/>
                  <c15:dlblFieldTable/>
                  <c15:showDataLabelsRange val="0"/>
                </c:ext>
                <c:ext xmlns:c16="http://schemas.microsoft.com/office/drawing/2014/chart" uri="{C3380CC4-5D6E-409C-BE32-E72D297353CC}">
                  <c16:uniqueId val="{0000000F-9599-44B0-922B-05F88B47EA9A}"/>
                </c:ext>
              </c:extLst>
            </c:dLbl>
            <c:dLbl>
              <c:idx val="3"/>
              <c:layout>
                <c:manualLayout>
                  <c:x val="-3.3145275219314627E-3"/>
                  <c:y val="2.6924206239419299E-3"/>
                </c:manualLayout>
              </c:layout>
              <c:tx>
                <c:rich>
                  <a:bodyPr/>
                  <a:lstStyle/>
                  <a:p>
                    <a:fld id="{F8628841-349A-4E51-B706-4D4A7070E0BD}" type="VALUE">
                      <a:rPr lang="en-US" altLang="ja-JP" smtClean="0"/>
                      <a:pPr/>
                      <a:t>[値]</a:t>
                    </a:fld>
                    <a:r>
                      <a:rPr lang="ja-JP" altLang="en-US" dirty="0" smtClean="0"/>
                      <a:t>人</a:t>
                    </a:r>
                  </a:p>
                  <a:p>
                    <a:r>
                      <a:rPr lang="en-US" altLang="ja-JP" dirty="0" smtClean="0"/>
                      <a:t>(6.5%)</a:t>
                    </a:r>
                  </a:p>
                </c:rich>
              </c:tx>
              <c:dLblPos val="ctr"/>
              <c:showLegendKey val="0"/>
              <c:showVal val="1"/>
              <c:showCatName val="0"/>
              <c:showSerName val="0"/>
              <c:showPercent val="0"/>
              <c:showBubbleSize val="0"/>
              <c:extLst>
                <c:ext xmlns:c15="http://schemas.microsoft.com/office/drawing/2012/chart" uri="{CE6537A1-D6FC-4f65-9D91-7224C49458BB}">
                  <c15:layout/>
                  <c15:dlblFieldTable/>
                  <c15:showDataLabelsRange val="0"/>
                </c:ext>
                <c:ext xmlns:c16="http://schemas.microsoft.com/office/drawing/2014/chart" uri="{C3380CC4-5D6E-409C-BE32-E72D297353CC}">
                  <c16:uniqueId val="{00000003-9599-44B0-922B-05F88B47EA9A}"/>
                </c:ext>
              </c:extLst>
            </c:dLbl>
            <c:dLbl>
              <c:idx val="4"/>
              <c:layout>
                <c:manualLayout>
                  <c:x val="-1.6572637609656707E-3"/>
                  <c:y val="-1.2340118638963864E-17"/>
                </c:manualLayout>
              </c:layout>
              <c:tx>
                <c:rich>
                  <a:bodyPr/>
                  <a:lstStyle/>
                  <a:p>
                    <a:fld id="{5DE84E16-64ED-42DF-AB4F-AB1802404F4D}" type="VALUE">
                      <a:rPr lang="en-US" altLang="ja-JP" smtClean="0"/>
                      <a:pPr/>
                      <a:t>[値]</a:t>
                    </a:fld>
                    <a:r>
                      <a:rPr lang="ja-JP" altLang="en-US" smtClean="0"/>
                      <a:t>人</a:t>
                    </a:r>
                  </a:p>
                  <a:p>
                    <a:r>
                      <a:rPr lang="en-US" altLang="ja-JP" smtClean="0"/>
                      <a:t>(7.0%)</a:t>
                    </a:r>
                  </a:p>
                </c:rich>
              </c:tx>
              <c:dLblPos val="ctr"/>
              <c:showLegendKey val="0"/>
              <c:showVal val="1"/>
              <c:showCatName val="0"/>
              <c:showSerName val="0"/>
              <c:showPercent val="0"/>
              <c:showBubbleSize val="0"/>
              <c:extLst>
                <c:ext xmlns:c15="http://schemas.microsoft.com/office/drawing/2012/chart" uri="{CE6537A1-D6FC-4f65-9D91-7224C49458BB}">
                  <c15:layout/>
                  <c15:dlblFieldTable/>
                  <c15:showDataLabelsRange val="0"/>
                </c:ext>
                <c:ext xmlns:c16="http://schemas.microsoft.com/office/drawing/2014/chart" uri="{C3380CC4-5D6E-409C-BE32-E72D297353CC}">
                  <c16:uniqueId val="{00000004-9599-44B0-922B-05F88B47EA9A}"/>
                </c:ext>
              </c:extLst>
            </c:dLbl>
            <c:spPr>
              <a:noFill/>
              <a:ln>
                <a:noFill/>
              </a:ln>
              <a:effectLst/>
            </c:spPr>
            <c:txPr>
              <a:bodyPr rot="0" spcFirstLastPara="1" vertOverflow="ellipsis" vert="horz" wrap="square" anchor="ctr" anchorCtr="1"/>
              <a:lstStyle/>
              <a:p>
                <a:pPr>
                  <a:defRPr sz="1197" b="1" i="0" u="none" strike="noStrike" kern="1200" baseline="0">
                    <a:solidFill>
                      <a:schemeClr val="lt1"/>
                    </a:solidFill>
                    <a:latin typeface="HG丸ｺﾞｼｯｸM-PRO" panose="020F0600000000000000" pitchFamily="50" charset="-128"/>
                    <a:ea typeface="HG丸ｺﾞｼｯｸM-PRO" panose="020F0600000000000000" pitchFamily="50" charset="-128"/>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Sheet1!$I$3:$I$7</c:f>
              <c:strCache>
                <c:ptCount val="5"/>
                <c:pt idx="0">
                  <c:v>H30.4</c:v>
                </c:pt>
                <c:pt idx="1">
                  <c:v>H29.4</c:v>
                </c:pt>
                <c:pt idx="2">
                  <c:v>H28.4</c:v>
                </c:pt>
                <c:pt idx="3">
                  <c:v>H27.4</c:v>
                </c:pt>
                <c:pt idx="4">
                  <c:v>H26.4</c:v>
                </c:pt>
              </c:strCache>
            </c:strRef>
          </c:cat>
          <c:val>
            <c:numRef>
              <c:f>Sheet1!$O$3:$O$7</c:f>
              <c:numCache>
                <c:formatCode>General</c:formatCode>
                <c:ptCount val="5"/>
                <c:pt idx="0">
                  <c:v>461</c:v>
                </c:pt>
                <c:pt idx="1">
                  <c:v>423</c:v>
                </c:pt>
                <c:pt idx="2">
                  <c:v>402</c:v>
                </c:pt>
                <c:pt idx="3">
                  <c:v>407</c:v>
                </c:pt>
                <c:pt idx="4">
                  <c:v>416</c:v>
                </c:pt>
              </c:numCache>
            </c:numRef>
          </c:val>
          <c:extLst>
            <c:ext xmlns:c16="http://schemas.microsoft.com/office/drawing/2014/chart" uri="{C3380CC4-5D6E-409C-BE32-E72D297353CC}">
              <c16:uniqueId val="{00000005-1238-4C2C-9AC1-D42EF2C7474A}"/>
            </c:ext>
          </c:extLst>
        </c:ser>
        <c:ser>
          <c:idx val="6"/>
          <c:order val="6"/>
          <c:tx>
            <c:strRef>
              <c:f>Sheet1!$P$2</c:f>
              <c:strCache>
                <c:ptCount val="1"/>
                <c:pt idx="0">
                  <c:v>６５歳以上</c:v>
                </c:pt>
              </c:strCache>
            </c:strRef>
          </c:tx>
          <c:spPr>
            <a:solidFill>
              <a:schemeClr val="accent1">
                <a:lumMod val="60000"/>
              </a:schemeClr>
            </a:solidFill>
            <a:ln>
              <a:noFill/>
            </a:ln>
            <a:effectLst/>
          </c:spPr>
          <c:invertIfNegative val="0"/>
          <c:dLbls>
            <c:dLbl>
              <c:idx val="0"/>
              <c:layout>
                <c:manualLayout>
                  <c:x val="1.6773158614251823E-2"/>
                  <c:y val="0"/>
                </c:manualLayout>
              </c:layout>
              <c:tx>
                <c:rich>
                  <a:bodyPr/>
                  <a:lstStyle/>
                  <a:p>
                    <a:fld id="{5B65140F-FCFD-4F3E-B5E3-66124DB5B53E}" type="VALUE">
                      <a:rPr lang="en-US" altLang="ja-JP" smtClean="0"/>
                      <a:pPr/>
                      <a:t>[値]</a:t>
                    </a:fld>
                    <a:r>
                      <a:rPr lang="ja-JP" altLang="en-US" smtClean="0"/>
                      <a:t>人</a:t>
                    </a:r>
                  </a:p>
                  <a:p>
                    <a:r>
                      <a:rPr lang="en-US" altLang="ja-JP" smtClean="0"/>
                      <a:t>(8.4%)</a:t>
                    </a:r>
                  </a:p>
                </c:rich>
              </c:tx>
              <c:dLblPos val="ctr"/>
              <c:showLegendKey val="0"/>
              <c:showVal val="1"/>
              <c:showCatName val="0"/>
              <c:showSerName val="0"/>
              <c:showPercent val="0"/>
              <c:showBubbleSize val="0"/>
              <c:extLst>
                <c:ext xmlns:c15="http://schemas.microsoft.com/office/drawing/2012/chart" uri="{CE6537A1-D6FC-4f65-9D91-7224C49458BB}">
                  <c15:layout/>
                  <c15:dlblFieldTable/>
                  <c15:showDataLabelsRange val="0"/>
                </c:ext>
                <c:ext xmlns:c16="http://schemas.microsoft.com/office/drawing/2014/chart" uri="{C3380CC4-5D6E-409C-BE32-E72D297353CC}">
                  <c16:uniqueId val="{0000001C-9599-44B0-922B-05F88B47EA9A}"/>
                </c:ext>
              </c:extLst>
            </c:dLbl>
            <c:dLbl>
              <c:idx val="1"/>
              <c:layout>
                <c:manualLayout>
                  <c:x val="2.651622017545073E-2"/>
                  <c:y val="-2.6924206239419793E-3"/>
                </c:manualLayout>
              </c:layout>
              <c:tx>
                <c:rich>
                  <a:bodyPr/>
                  <a:lstStyle/>
                  <a:p>
                    <a:fld id="{0BA533AA-4E81-4D65-972D-35F4343819EE}" type="VALUE">
                      <a:rPr lang="en-US" altLang="ja-JP" smtClean="0"/>
                      <a:pPr/>
                      <a:t>[値]</a:t>
                    </a:fld>
                    <a:r>
                      <a:rPr lang="ja-JP" altLang="en-US" dirty="0" smtClean="0"/>
                      <a:t>人</a:t>
                    </a:r>
                  </a:p>
                  <a:p>
                    <a:r>
                      <a:rPr lang="en-US" altLang="ja-JP" dirty="0" smtClean="0"/>
                      <a:t>(8.0%)</a:t>
                    </a:r>
                  </a:p>
                </c:rich>
              </c:tx>
              <c:dLblPos val="ctr"/>
              <c:showLegendKey val="0"/>
              <c:showVal val="1"/>
              <c:showCatName val="0"/>
              <c:showSerName val="0"/>
              <c:showPercent val="0"/>
              <c:showBubbleSize val="0"/>
              <c:extLst>
                <c:ext xmlns:c15="http://schemas.microsoft.com/office/drawing/2012/chart" uri="{CE6537A1-D6FC-4f65-9D91-7224C49458BB}">
                  <c15:layout/>
                  <c15:dlblFieldTable/>
                  <c15:showDataLabelsRange val="0"/>
                </c:ext>
                <c:ext xmlns:c16="http://schemas.microsoft.com/office/drawing/2014/chart" uri="{C3380CC4-5D6E-409C-BE32-E72D297353CC}">
                  <c16:uniqueId val="{00000016-9599-44B0-922B-05F88B47EA9A}"/>
                </c:ext>
              </c:extLst>
            </c:dLbl>
            <c:dLbl>
              <c:idx val="2"/>
              <c:layout>
                <c:manualLayout>
                  <c:x val="1.8229901370622376E-2"/>
                  <c:y val="0"/>
                </c:manualLayout>
              </c:layout>
              <c:tx>
                <c:rich>
                  <a:bodyPr/>
                  <a:lstStyle/>
                  <a:p>
                    <a:fld id="{3F86D62A-1024-43F8-AF62-115830DBFCF6}" type="VALUE">
                      <a:rPr lang="en-US" altLang="ja-JP" smtClean="0"/>
                      <a:pPr/>
                      <a:t>[値]</a:t>
                    </a:fld>
                    <a:r>
                      <a:rPr lang="ja-JP" altLang="en-US" smtClean="0"/>
                      <a:t>人</a:t>
                    </a:r>
                  </a:p>
                  <a:p>
                    <a:r>
                      <a:rPr lang="en-US" altLang="ja-JP" smtClean="0"/>
                      <a:t>(8.2%)</a:t>
                    </a:r>
                  </a:p>
                </c:rich>
              </c:tx>
              <c:dLblPos val="ctr"/>
              <c:showLegendKey val="0"/>
              <c:showVal val="1"/>
              <c:showCatName val="0"/>
              <c:showSerName val="0"/>
              <c:showPercent val="0"/>
              <c:showBubbleSize val="0"/>
              <c:extLst>
                <c:ext xmlns:c15="http://schemas.microsoft.com/office/drawing/2012/chart" uri="{CE6537A1-D6FC-4f65-9D91-7224C49458BB}">
                  <c15:layout/>
                  <c15:dlblFieldTable/>
                  <c15:showDataLabelsRange val="0"/>
                </c:ext>
                <c:ext xmlns:c16="http://schemas.microsoft.com/office/drawing/2014/chart" uri="{C3380CC4-5D6E-409C-BE32-E72D297353CC}">
                  <c16:uniqueId val="{00000010-9599-44B0-922B-05F88B47EA9A}"/>
                </c:ext>
              </c:extLst>
            </c:dLbl>
            <c:dLbl>
              <c:idx val="3"/>
              <c:layout>
                <c:manualLayout>
                  <c:x val="3.4802538980278963E-2"/>
                  <c:y val="2.6924206239419299E-3"/>
                </c:manualLayout>
              </c:layout>
              <c:tx>
                <c:rich>
                  <a:bodyPr/>
                  <a:lstStyle/>
                  <a:p>
                    <a:fld id="{1549361B-1CEE-4C82-ADD7-62B41D8EB5C9}" type="VALUE">
                      <a:rPr lang="en-US" altLang="ja-JP" b="1" smtClean="0">
                        <a:solidFill>
                          <a:schemeClr val="tx1"/>
                        </a:solidFill>
                      </a:rPr>
                      <a:pPr/>
                      <a:t>[値]</a:t>
                    </a:fld>
                    <a:r>
                      <a:rPr lang="ja-JP" altLang="en-US" b="1" smtClean="0">
                        <a:solidFill>
                          <a:schemeClr val="tx1"/>
                        </a:solidFill>
                      </a:rPr>
                      <a:t>人</a:t>
                    </a:r>
                  </a:p>
                  <a:p>
                    <a:r>
                      <a:rPr lang="en-US" altLang="ja-JP" b="1" smtClean="0">
                        <a:solidFill>
                          <a:schemeClr val="tx1"/>
                        </a:solidFill>
                      </a:rPr>
                      <a:t>(7.8%)</a:t>
                    </a:r>
                  </a:p>
                </c:rich>
              </c:tx>
              <c:dLblPos val="ctr"/>
              <c:showLegendKey val="0"/>
              <c:showVal val="1"/>
              <c:showCatName val="0"/>
              <c:showSerName val="0"/>
              <c:showPercent val="0"/>
              <c:showBubbleSize val="0"/>
              <c:extLst>
                <c:ext xmlns:c15="http://schemas.microsoft.com/office/drawing/2012/chart" uri="{CE6537A1-D6FC-4f65-9D91-7224C49458BB}">
                  <c15:layout/>
                  <c15:dlblFieldTable/>
                  <c15:showDataLabelsRange val="0"/>
                </c:ext>
                <c:ext xmlns:c16="http://schemas.microsoft.com/office/drawing/2014/chart" uri="{C3380CC4-5D6E-409C-BE32-E72D297353CC}">
                  <c16:uniqueId val="{0000000A-9599-44B0-922B-05F88B47EA9A}"/>
                </c:ext>
              </c:extLst>
            </c:dLbl>
            <c:dLbl>
              <c:idx val="4"/>
              <c:layout>
                <c:manualLayout>
                  <c:x val="2.983074769738207E-2"/>
                  <c:y val="-1.2340118638963864E-17"/>
                </c:manualLayout>
              </c:layout>
              <c:tx>
                <c:rich>
                  <a:bodyPr/>
                  <a:lstStyle/>
                  <a:p>
                    <a:fld id="{1F4D3DC3-09DE-4AB8-8362-2B3A356868D5}" type="VALUE">
                      <a:rPr lang="en-US" altLang="ja-JP" smtClean="0">
                        <a:solidFill>
                          <a:schemeClr val="tx1"/>
                        </a:solidFill>
                      </a:rPr>
                      <a:pPr/>
                      <a:t>[値]</a:t>
                    </a:fld>
                    <a:r>
                      <a:rPr lang="ja-JP" altLang="en-US" dirty="0" smtClean="0">
                        <a:solidFill>
                          <a:schemeClr val="tx1"/>
                        </a:solidFill>
                      </a:rPr>
                      <a:t>人</a:t>
                    </a:r>
                  </a:p>
                  <a:p>
                    <a:r>
                      <a:rPr lang="en-US" altLang="ja-JP" dirty="0" smtClean="0">
                        <a:solidFill>
                          <a:schemeClr val="tx1"/>
                        </a:solidFill>
                      </a:rPr>
                      <a:t>(7.5%)</a:t>
                    </a:r>
                  </a:p>
                </c:rich>
              </c:tx>
              <c:dLblPos val="ctr"/>
              <c:showLegendKey val="0"/>
              <c:showVal val="1"/>
              <c:showCatName val="0"/>
              <c:showSerName val="0"/>
              <c:showPercent val="0"/>
              <c:showBubbleSize val="0"/>
              <c:extLst>
                <c:ext xmlns:c15="http://schemas.microsoft.com/office/drawing/2012/chart" uri="{CE6537A1-D6FC-4f65-9D91-7224C49458BB}">
                  <c15:layout/>
                  <c15:dlblFieldTable/>
                  <c15:showDataLabelsRange val="0"/>
                </c:ext>
                <c:ext xmlns:c16="http://schemas.microsoft.com/office/drawing/2014/chart" uri="{C3380CC4-5D6E-409C-BE32-E72D297353CC}">
                  <c16:uniqueId val="{00000005-9599-44B0-922B-05F88B47EA9A}"/>
                </c:ext>
              </c:extLst>
            </c:dLbl>
            <c:spPr>
              <a:noFill/>
              <a:ln>
                <a:noFill/>
              </a:ln>
              <a:effectLst/>
            </c:spPr>
            <c:txPr>
              <a:bodyPr rot="0" spcFirstLastPara="1" vertOverflow="ellipsis" vert="horz" wrap="square" anchor="ctr" anchorCtr="1"/>
              <a:lstStyle/>
              <a:p>
                <a:pPr>
                  <a:defRPr sz="1197" b="1" i="0" u="none" strike="noStrike" kern="1200" baseline="0">
                    <a:solidFill>
                      <a:schemeClr val="tx1"/>
                    </a:solidFill>
                    <a:latin typeface="HG丸ｺﾞｼｯｸM-PRO" panose="020F0600000000000000" pitchFamily="50" charset="-128"/>
                    <a:ea typeface="HG丸ｺﾞｼｯｸM-PRO" panose="020F0600000000000000" pitchFamily="50" charset="-128"/>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Sheet1!$I$3:$I$7</c:f>
              <c:strCache>
                <c:ptCount val="5"/>
                <c:pt idx="0">
                  <c:v>H30.4</c:v>
                </c:pt>
                <c:pt idx="1">
                  <c:v>H29.4</c:v>
                </c:pt>
                <c:pt idx="2">
                  <c:v>H28.4</c:v>
                </c:pt>
                <c:pt idx="3">
                  <c:v>H27.4</c:v>
                </c:pt>
                <c:pt idx="4">
                  <c:v>H26.4</c:v>
                </c:pt>
              </c:strCache>
            </c:strRef>
          </c:cat>
          <c:val>
            <c:numRef>
              <c:f>Sheet1!$P$3:$P$7</c:f>
              <c:numCache>
                <c:formatCode>General</c:formatCode>
                <c:ptCount val="5"/>
                <c:pt idx="0">
                  <c:v>668</c:v>
                </c:pt>
                <c:pt idx="1">
                  <c:v>577</c:v>
                </c:pt>
                <c:pt idx="2">
                  <c:v>558</c:v>
                </c:pt>
                <c:pt idx="3">
                  <c:v>492</c:v>
                </c:pt>
                <c:pt idx="4">
                  <c:v>443</c:v>
                </c:pt>
              </c:numCache>
            </c:numRef>
          </c:val>
          <c:extLst>
            <c:ext xmlns:c16="http://schemas.microsoft.com/office/drawing/2014/chart" uri="{C3380CC4-5D6E-409C-BE32-E72D297353CC}">
              <c16:uniqueId val="{00000006-1238-4C2C-9AC1-D42EF2C7474A}"/>
            </c:ext>
          </c:extLst>
        </c:ser>
        <c:dLbls>
          <c:dLblPos val="ctr"/>
          <c:showLegendKey val="0"/>
          <c:showVal val="1"/>
          <c:showCatName val="0"/>
          <c:showSerName val="0"/>
          <c:showPercent val="0"/>
          <c:showBubbleSize val="0"/>
        </c:dLbls>
        <c:gapWidth val="30"/>
        <c:overlap val="100"/>
        <c:axId val="902154687"/>
        <c:axId val="902158015"/>
      </c:barChart>
      <c:catAx>
        <c:axId val="902154687"/>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0" spcFirstLastPara="1" vertOverflow="ellipsis" wrap="square" anchor="ctr" anchorCtr="1"/>
          <a:lstStyle/>
          <a:p>
            <a:pPr>
              <a:defRPr sz="1200" b="1" i="0" u="none" strike="noStrike" kern="1200" cap="all" spc="120" normalizeH="0" baseline="0">
                <a:solidFill>
                  <a:schemeClr val="tx1">
                    <a:lumMod val="65000"/>
                    <a:lumOff val="35000"/>
                  </a:schemeClr>
                </a:solidFill>
                <a:latin typeface="HG丸ｺﾞｼｯｸM-PRO" panose="020F0600000000000000" pitchFamily="50" charset="-128"/>
                <a:ea typeface="HG丸ｺﾞｼｯｸM-PRO" panose="020F0600000000000000" pitchFamily="50" charset="-128"/>
                <a:cs typeface="+mn-cs"/>
              </a:defRPr>
            </a:pPr>
            <a:endParaRPr lang="ja-JP"/>
          </a:p>
        </c:txPr>
        <c:crossAx val="902158015"/>
        <c:crosses val="autoZero"/>
        <c:auto val="1"/>
        <c:lblAlgn val="ctr"/>
        <c:lblOffset val="100"/>
        <c:noMultiLvlLbl val="0"/>
      </c:catAx>
      <c:valAx>
        <c:axId val="902158015"/>
        <c:scaling>
          <c:orientation val="minMax"/>
        </c:scaling>
        <c:delete val="1"/>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crossAx val="902154687"/>
        <c:crosses val="autoZero"/>
        <c:crossBetween val="between"/>
      </c:valAx>
      <c:spPr>
        <a:noFill/>
        <a:ln>
          <a:noFill/>
        </a:ln>
        <a:effectLst/>
      </c:spPr>
    </c:plotArea>
    <c:legend>
      <c:legendPos val="t"/>
      <c:layout>
        <c:manualLayout>
          <c:xMode val="edge"/>
          <c:yMode val="edge"/>
          <c:x val="0"/>
          <c:y val="0.91428050032527552"/>
          <c:w val="1"/>
          <c:h val="8.5719499674724503E-2"/>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HG丸ｺﾞｼｯｸM-PRO" panose="020F0600000000000000" pitchFamily="50" charset="-128"/>
              <a:ea typeface="HG丸ｺﾞｼｯｸM-PRO" panose="020F0600000000000000" pitchFamily="50" charset="-128"/>
              <a:cs typeface="+mn-cs"/>
            </a:defRPr>
          </a:pPr>
          <a:endParaRPr lang="ja-JP"/>
        </a:p>
      </c:txPr>
    </c:legend>
    <c:plotVisOnly val="1"/>
    <c:dispBlanksAs val="gap"/>
    <c:showDLblsOverMax val="0"/>
  </c:chart>
  <c:spPr>
    <a:noFill/>
    <a:ln>
      <a:noFill/>
    </a:ln>
    <a:effectLst/>
  </c:spPr>
  <c:txPr>
    <a:bodyPr/>
    <a:lstStyle/>
    <a:p>
      <a:pPr>
        <a:defRPr>
          <a:latin typeface="HG丸ｺﾞｼｯｸM-PRO" panose="020F0600000000000000" pitchFamily="50" charset="-128"/>
          <a:ea typeface="HG丸ｺﾞｼｯｸM-PRO" panose="020F0600000000000000" pitchFamily="50" charset="-128"/>
        </a:defRPr>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05">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headEnd type="none" w="sm" len="sm"/>
        <a:tailEnd type="none" w="sm" len="sm"/>
      </a:ln>
    </cs:spPr>
    <cs:defRPr sz="900"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bg1"/>
    </cs:fontRef>
    <cs:spPr>
      <a:solidFill>
        <a:schemeClr val="tx1">
          <a:lumMod val="50000"/>
          <a:lumOff val="50000"/>
        </a:schemeClr>
      </a:solidFill>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alpha val="70000"/>
        </a:schemeClr>
      </a:solidFill>
    </cs:spPr>
  </cs:dataPoint>
  <cs:dataPoint3D>
    <cs:lnRef idx="0"/>
    <cs:fillRef idx="0">
      <cs:styleClr val="auto"/>
    </cs:fillRef>
    <cs:effectRef idx="0"/>
    <cs:fontRef idx="minor">
      <a:schemeClr val="tx1"/>
    </cs:fontRef>
    <cs:spPr>
      <a:solidFill>
        <a:schemeClr val="phClr">
          <a:alpha val="70000"/>
        </a:schemeClr>
      </a:solidFill>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styleClr val="auto"/>
    </cs:lnRef>
    <cs:fillRef idx="0">
      <cs:styleClr val="auto"/>
    </cs:fillRef>
    <cs:effectRef idx="0"/>
    <cs:fontRef idx="minor">
      <a:schemeClr val="dk1"/>
    </cs:fontRef>
    <cs:spPr>
      <a:gradFill>
        <a:gsLst>
          <a:gs pos="0">
            <a:schemeClr val="phClr"/>
          </a:gs>
          <a:gs pos="46000">
            <a:schemeClr val="phClr"/>
          </a:gs>
          <a:gs pos="100000">
            <a:schemeClr val="phClr">
              <a:lumMod val="20000"/>
              <a:lumOff val="80000"/>
              <a:alpha val="0"/>
            </a:schemeClr>
          </a:gs>
        </a:gsLst>
        <a:path path="circle">
          <a:fillToRect l="50000" t="-80000" r="50000" b="180000"/>
        </a:path>
      </a:gradFill>
      <a:ln w="9525" cap="flat" cmpd="sng" algn="ctr">
        <a:solidFill>
          <a:schemeClr val="phClr">
            <a:shade val="95000"/>
          </a:schemeClr>
        </a:solidFill>
        <a:round/>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65000"/>
            <a:lumOff val="35000"/>
          </a:schemeClr>
        </a:solidFill>
      </a:ln>
    </cs:spPr>
  </cs:downBar>
  <cs:dropLine>
    <cs:lnRef idx="0"/>
    <cs:fillRef idx="0"/>
    <cs:effectRef idx="0"/>
    <cs:fontRef idx="minor">
      <a:schemeClr val="dk1"/>
    </cs:fontRef>
    <cs:spPr>
      <a:ln w="9525">
        <a:solidFill>
          <a:schemeClr val="tx1">
            <a:lumMod val="35000"/>
            <a:lumOff val="65000"/>
          </a:schemeClr>
        </a:solidFill>
      </a:ln>
    </cs:spPr>
  </cs:dropLine>
  <cs:errorBar>
    <cs:lnRef idx="0"/>
    <cs:fillRef idx="0"/>
    <cs:effectRef idx="0"/>
    <cs:fontRef idx="minor">
      <a:schemeClr val="dk1"/>
    </cs:fontRef>
    <cs:spPr>
      <a:ln w="9525" cap="flat" cmpd="sng" algn="ctr">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0">
              <a:schemeClr val="tx1">
                <a:lumMod val="5000"/>
                <a:lumOff val="95000"/>
              </a:schemeClr>
            </a:gs>
            <a:gs pos="100000">
              <a:schemeClr val="tx1">
                <a:lumMod val="15000"/>
                <a:lumOff val="85000"/>
              </a:schemeClr>
            </a:gs>
          </a:gsLst>
          <a:lin ang="5400000" scaled="0"/>
        </a:gradFill>
        <a:round/>
      </a:ln>
    </cs:spPr>
  </cs:gridlineMajor>
  <cs:gridlineMinor>
    <cs:lnRef idx="0"/>
    <cs:fillRef idx="0"/>
    <cs:effectRef idx="0"/>
    <cs:fontRef idx="minor">
      <a:schemeClr val="dk1"/>
    </cs:fontRef>
    <cs:spPr>
      <a:ln w="9525" cap="flat" cmpd="sng" algn="ctr">
        <a:gradFill>
          <a:gsLst>
            <a:gs pos="0">
              <a:schemeClr val="tx1">
                <a:lumMod val="5000"/>
                <a:lumOff val="95000"/>
              </a:schemeClr>
            </a:gs>
            <a:gs pos="100000">
              <a:schemeClr val="tx1">
                <a:lumMod val="15000"/>
                <a:lumOff val="85000"/>
              </a:schemeClr>
            </a:gs>
          </a:gsLst>
          <a:lin ang="5400000" scaled="0"/>
        </a:gradFill>
        <a:round/>
      </a:ln>
    </cs:spPr>
  </cs:gridlineMinor>
  <cs:hiLoLine>
    <cs:lnRef idx="0"/>
    <cs:fillRef idx="0"/>
    <cs:effectRef idx="0"/>
    <cs:fontRef idx="minor">
      <a:schemeClr val="dk1"/>
    </cs:fontRef>
    <cs:spPr>
      <a:ln w="9525">
        <a:solidFill>
          <a:schemeClr val="tx1">
            <a:lumMod val="50000"/>
            <a:lumOff val="50000"/>
          </a:schemeClr>
        </a:solidFill>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headEnd type="none" w="sm" len="sm"/>
        <a:tailEnd type="none" w="sm" len="sm"/>
      </a:ln>
    </cs:spPr>
    <cs:defRPr sz="900"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65000"/>
        <a:lumOff val="35000"/>
      </a:schemeClr>
    </cs:fontRef>
    <cs:defRPr sz="1800" b="1" kern="1200" cap="all" spc="50" baseline="0"/>
  </cs:title>
  <cs:trendline>
    <cs:lnRef idx="0">
      <cs:styleClr val="auto"/>
    </cs:lnRef>
    <cs:fillRef idx="0"/>
    <cs:effectRef idx="0"/>
    <cs:fontRef idx="minor">
      <a:schemeClr val="dk1"/>
    </cs:fontRef>
    <cs:spPr>
      <a:ln w="9525" cap="rnd">
        <a:solidFill>
          <a:schemeClr val="phClr"/>
        </a:solidFill>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dk1"/>
    </cs:fontRef>
  </cs:wall>
</cs:chartStyle>
</file>

<file path=ppt/charts/style2.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98">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064" kern="1200" cap="all" spc="120" normalizeH="0" baseline="0"/>
  </cs:categoryAxis>
  <cs:chartArea mods="allowNoFillOverride allowNoLineOverride">
    <cs:lnRef idx="0"/>
    <cs:fillRef idx="0"/>
    <cs:effectRef idx="0"/>
    <cs:fontRef idx="minor">
      <a:schemeClr val="dk1"/>
    </cs:fontRef>
    <cs:spPr>
      <a:solidFill>
        <a:schemeClr val="lt1"/>
      </a:solidFill>
      <a:ln w="9525" cap="flat" cmpd="sng" algn="ctr">
        <a:solidFill>
          <a:schemeClr val="tx1">
            <a:lumMod val="15000"/>
            <a:lumOff val="85000"/>
          </a:schemeClr>
        </a:solidFill>
        <a:round/>
      </a:ln>
    </cs:spPr>
    <cs:defRPr sz="1197" kern="1200"/>
  </cs:chartArea>
  <cs:dataLabel>
    <cs:lnRef idx="0"/>
    <cs:fillRef idx="0"/>
    <cs:effectRef idx="0"/>
    <cs:fontRef idx="minor">
      <a:schemeClr val="lt1"/>
    </cs:fontRef>
    <cs:defRPr sz="1197" b="0" i="0" u="none" strike="noStrike" kern="1200" baseline="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phClr"/>
      </a:solidFill>
      <a:ln w="9525">
        <a:solidFill>
          <a:schemeClr val="phClr"/>
        </a:solidFill>
        <a:round/>
      </a:ln>
    </cs:spPr>
  </cs:dataPointMarker>
  <cs:dataPointMarkerLayout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15000"/>
            <a:lumOff val="85000"/>
          </a:schemeClr>
        </a:solidFill>
      </a:ln>
    </cs:spPr>
  </cs:downBar>
  <cs:dropLine>
    <cs:lnRef idx="0"/>
    <cs:fillRef idx="0"/>
    <cs:effectRef idx="0"/>
    <cs:fontRef idx="minor">
      <a:schemeClr val="dk1"/>
    </cs:fontRef>
    <cs:spPr>
      <a:ln w="9525">
        <a:solidFill>
          <a:schemeClr val="tx1">
            <a:lumMod val="35000"/>
            <a:lumOff val="65000"/>
          </a:schemeClr>
        </a:solidFill>
      </a:ln>
    </cs:spPr>
  </cs:dropLine>
  <cs:errorBar>
    <cs:lnRef idx="0"/>
    <cs:fillRef idx="0"/>
    <cs:effectRef idx="0"/>
    <cs:fontRef idx="minor">
      <a:schemeClr val="dk1"/>
    </cs:fontRef>
    <cs:spPr>
      <a:ln w="9525">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cap="all" spc="120" normalizeH="0" baseline="0"/>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064"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spPr>
      <a:ln w="9525" cap="flat" cmpd="sng" algn="ctr">
        <a:solidFill>
          <a:schemeClr val="dk1">
            <a:lumMod val="15000"/>
            <a:lumOff val="85000"/>
          </a:schemeClr>
        </a:solidFill>
        <a:round/>
      </a:ln>
    </cs:spPr>
    <cs:defRPr sz="1197" kern="1200"/>
  </cs:valueAxis>
  <cs:wall>
    <cs:lnRef idx="0"/>
    <cs:fillRef idx="0"/>
    <cs:effectRef idx="0"/>
    <cs:fontRef idx="minor">
      <a:schemeClr val="dk1"/>
    </cs:fontRef>
  </cs:wall>
</cs:chartStyle>
</file>

<file path=ppt/charts/style4.xml><?xml version="1.0" encoding="utf-8"?>
<cs:chartStyle xmlns:cs="http://schemas.microsoft.com/office/drawing/2012/chartStyle" xmlns:a="http://schemas.openxmlformats.org/drawingml/2006/main" id="298">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064" kern="1200" cap="all" spc="120" normalizeH="0" baseline="0"/>
  </cs:categoryAxis>
  <cs:chartArea mods="allowNoFillOverride allowNoLineOverride">
    <cs:lnRef idx="0"/>
    <cs:fillRef idx="0"/>
    <cs:effectRef idx="0"/>
    <cs:fontRef idx="minor">
      <a:schemeClr val="dk1"/>
    </cs:fontRef>
    <cs:spPr>
      <a:solidFill>
        <a:schemeClr val="lt1"/>
      </a:solidFill>
      <a:ln w="9525" cap="flat" cmpd="sng" algn="ctr">
        <a:solidFill>
          <a:schemeClr val="tx1">
            <a:lumMod val="15000"/>
            <a:lumOff val="85000"/>
          </a:schemeClr>
        </a:solidFill>
        <a:round/>
      </a:ln>
    </cs:spPr>
    <cs:defRPr sz="1197" kern="1200"/>
  </cs:chartArea>
  <cs:dataLabel>
    <cs:lnRef idx="0"/>
    <cs:fillRef idx="0"/>
    <cs:effectRef idx="0"/>
    <cs:fontRef idx="minor">
      <a:schemeClr val="lt1"/>
    </cs:fontRef>
    <cs:defRPr sz="1197" b="0" i="0" u="none" strike="noStrike" kern="1200" baseline="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phClr"/>
      </a:solidFill>
      <a:ln w="9525">
        <a:solidFill>
          <a:schemeClr val="phClr"/>
        </a:solidFill>
        <a:round/>
      </a:ln>
    </cs:spPr>
  </cs:dataPointMarker>
  <cs:dataPointMarkerLayout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15000"/>
            <a:lumOff val="85000"/>
          </a:schemeClr>
        </a:solidFill>
      </a:ln>
    </cs:spPr>
  </cs:downBar>
  <cs:dropLine>
    <cs:lnRef idx="0"/>
    <cs:fillRef idx="0"/>
    <cs:effectRef idx="0"/>
    <cs:fontRef idx="minor">
      <a:schemeClr val="dk1"/>
    </cs:fontRef>
    <cs:spPr>
      <a:ln w="9525">
        <a:solidFill>
          <a:schemeClr val="tx1">
            <a:lumMod val="35000"/>
            <a:lumOff val="65000"/>
          </a:schemeClr>
        </a:solidFill>
      </a:ln>
    </cs:spPr>
  </cs:dropLine>
  <cs:errorBar>
    <cs:lnRef idx="0"/>
    <cs:fillRef idx="0"/>
    <cs:effectRef idx="0"/>
    <cs:fontRef idx="minor">
      <a:schemeClr val="dk1"/>
    </cs:fontRef>
    <cs:spPr>
      <a:ln w="9525">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cap="all" spc="120" normalizeH="0" baseline="0"/>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064"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spPr>
      <a:ln w="9525" cap="flat" cmpd="sng" algn="ctr">
        <a:solidFill>
          <a:schemeClr val="dk1">
            <a:lumMod val="15000"/>
            <a:lumOff val="85000"/>
          </a:schemeClr>
        </a:solidFill>
        <a:round/>
      </a:ln>
    </cs:spPr>
    <cs:defRPr sz="1197" kern="1200"/>
  </cs:valueAxis>
  <cs:wall>
    <cs:lnRef idx="0"/>
    <cs:fillRef idx="0"/>
    <cs:effectRef idx="0"/>
    <cs:fontRef idx="minor">
      <a:schemeClr val="dk1"/>
    </cs:fontRef>
  </cs:wall>
</cs:chartStyle>
</file>

<file path=ppt/drawings/drawing1.xml><?xml version="1.0" encoding="utf-8"?>
<c:userShapes xmlns:c="http://schemas.openxmlformats.org/drawingml/2006/chart">
  <cdr:relSizeAnchor xmlns:cdr="http://schemas.openxmlformats.org/drawingml/2006/chartDrawing">
    <cdr:from>
      <cdr:x>0.83542</cdr:x>
      <cdr:y>0.77822</cdr:y>
    </cdr:from>
    <cdr:to>
      <cdr:x>0.96921</cdr:x>
      <cdr:y>0.85081</cdr:y>
    </cdr:to>
    <cdr:sp macro="" textlink="">
      <cdr:nvSpPr>
        <cdr:cNvPr id="2" name="テキスト ボックス 1"/>
        <cdr:cNvSpPr txBox="1"/>
      </cdr:nvSpPr>
      <cdr:spPr>
        <a:xfrm xmlns:a="http://schemas.openxmlformats.org/drawingml/2006/main">
          <a:off x="6404973" y="3860016"/>
          <a:ext cx="1025733" cy="36005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altLang="ja-JP" sz="1400" b="1" dirty="0" smtClean="0">
              <a:latin typeface="HG丸ｺﾞｼｯｸM-PRO" panose="020F0600000000000000" pitchFamily="50" charset="-128"/>
              <a:ea typeface="HG丸ｺﾞｼｯｸM-PRO" panose="020F0600000000000000" pitchFamily="50" charset="-128"/>
            </a:rPr>
            <a:t>7,922</a:t>
          </a:r>
          <a:r>
            <a:rPr lang="ja-JP" altLang="en-US" sz="1400" b="0" dirty="0" smtClean="0">
              <a:latin typeface="HG丸ｺﾞｼｯｸM-PRO" panose="020F0600000000000000" pitchFamily="50" charset="-128"/>
              <a:ea typeface="HG丸ｺﾞｼｯｸM-PRO" panose="020F0600000000000000" pitchFamily="50" charset="-128"/>
            </a:rPr>
            <a:t>人</a:t>
          </a:r>
          <a:endParaRPr lang="ja-JP" altLang="en-US" sz="1400" b="0" dirty="0">
            <a:latin typeface="HG丸ｺﾞｼｯｸM-PRO" panose="020F0600000000000000" pitchFamily="50" charset="-128"/>
            <a:ea typeface="HG丸ｺﾞｼｯｸM-PRO" panose="020F0600000000000000" pitchFamily="50" charset="-128"/>
          </a:endParaRP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5838" y="0"/>
            <a:ext cx="2949787" cy="496967"/>
          </a:xfrm>
          <a:prstGeom prst="rect">
            <a:avLst/>
          </a:prstGeom>
        </p:spPr>
        <p:txBody>
          <a:bodyPr vert="horz" lIns="91440" tIns="45720" rIns="91440" bIns="45720" rtlCol="0"/>
          <a:lstStyle>
            <a:lvl1pPr algn="r">
              <a:defRPr sz="1200"/>
            </a:lvl1pPr>
          </a:lstStyle>
          <a:p>
            <a:fld id="{F8F4B279-546B-4566-BB86-CCD863FE3373}" type="datetimeFigureOut">
              <a:rPr kumimoji="1" lang="ja-JP" altLang="en-US" smtClean="0"/>
              <a:t>2019/2/26</a:t>
            </a:fld>
            <a:endParaRPr kumimoji="1" lang="ja-JP" altLang="en-US"/>
          </a:p>
        </p:txBody>
      </p:sp>
      <p:sp>
        <p:nvSpPr>
          <p:cNvPr id="4" name="フッター プレースホルダー 3"/>
          <p:cNvSpPr>
            <a:spLocks noGrp="1"/>
          </p:cNvSpPr>
          <p:nvPr>
            <p:ph type="ftr" sz="quarter" idx="2"/>
          </p:nvPr>
        </p:nvSpPr>
        <p:spPr>
          <a:xfrm>
            <a:off x="0" y="9440646"/>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5838" y="9440646"/>
            <a:ext cx="2949787" cy="496967"/>
          </a:xfrm>
          <a:prstGeom prst="rect">
            <a:avLst/>
          </a:prstGeom>
        </p:spPr>
        <p:txBody>
          <a:bodyPr vert="horz" lIns="91440" tIns="45720" rIns="91440" bIns="45720" rtlCol="0" anchor="b"/>
          <a:lstStyle>
            <a:lvl1pPr algn="r">
              <a:defRPr sz="1200"/>
            </a:lvl1pPr>
          </a:lstStyle>
          <a:p>
            <a:fld id="{90BC2F04-CB75-4FF3-B9EF-B9D8468883C3}" type="slidenum">
              <a:rPr kumimoji="1" lang="ja-JP" altLang="en-US" smtClean="0"/>
              <a:t>‹#›</a:t>
            </a:fld>
            <a:endParaRPr kumimoji="1" lang="ja-JP" altLang="en-US"/>
          </a:p>
        </p:txBody>
      </p:sp>
    </p:spTree>
    <p:extLst>
      <p:ext uri="{BB962C8B-B14F-4D97-AF65-F5344CB8AC3E}">
        <p14:creationId xmlns:p14="http://schemas.microsoft.com/office/powerpoint/2010/main" val="20459410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6888"/>
          </a:xfrm>
          <a:prstGeom prst="rect">
            <a:avLst/>
          </a:prstGeom>
        </p:spPr>
        <p:txBody>
          <a:bodyPr vert="horz" lIns="91440" tIns="45720" rIns="91440" bIns="45720" rtlCol="0"/>
          <a:lstStyle>
            <a:lvl1pPr algn="r">
              <a:defRPr sz="1200"/>
            </a:lvl1pPr>
          </a:lstStyle>
          <a:p>
            <a:fld id="{3A7D4995-71F8-4FD2-B741-EB692C4C985C}" type="datetimeFigureOut">
              <a:rPr kumimoji="1" lang="ja-JP" altLang="en-US" smtClean="0"/>
              <a:t>2019/2/26</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6887"/>
          </a:xfrm>
          <a:prstGeom prst="rect">
            <a:avLst/>
          </a:prstGeom>
        </p:spPr>
        <p:txBody>
          <a:bodyPr vert="horz" lIns="91440" tIns="45720" rIns="91440" bIns="45720" rtlCol="0" anchor="b"/>
          <a:lstStyle>
            <a:lvl1pPr algn="r">
              <a:defRPr sz="1200"/>
            </a:lvl1pPr>
          </a:lstStyle>
          <a:p>
            <a:fld id="{252CC739-2C19-4987-9473-A53E87E4448B}" type="slidenum">
              <a:rPr kumimoji="1" lang="ja-JP" altLang="en-US" smtClean="0"/>
              <a:t>‹#›</a:t>
            </a:fld>
            <a:endParaRPr kumimoji="1" lang="ja-JP" altLang="en-US"/>
          </a:p>
        </p:txBody>
      </p:sp>
    </p:spTree>
    <p:extLst>
      <p:ext uri="{BB962C8B-B14F-4D97-AF65-F5344CB8AC3E}">
        <p14:creationId xmlns:p14="http://schemas.microsoft.com/office/powerpoint/2010/main" val="27913033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252CC739-2C19-4987-9473-A53E87E4448B}" type="slidenum">
              <a:rPr kumimoji="1" lang="ja-JP" altLang="en-US" smtClean="0"/>
              <a:t>1</a:t>
            </a:fld>
            <a:endParaRPr kumimoji="1" lang="ja-JP" altLang="en-US"/>
          </a:p>
        </p:txBody>
      </p:sp>
    </p:spTree>
    <p:extLst>
      <p:ext uri="{BB962C8B-B14F-4D97-AF65-F5344CB8AC3E}">
        <p14:creationId xmlns:p14="http://schemas.microsoft.com/office/powerpoint/2010/main" val="359149857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252CC739-2C19-4987-9473-A53E87E4448B}" type="slidenum">
              <a:rPr kumimoji="1" lang="ja-JP" altLang="en-US" smtClean="0"/>
              <a:t>10</a:t>
            </a:fld>
            <a:endParaRPr kumimoji="1" lang="ja-JP" altLang="en-US"/>
          </a:p>
        </p:txBody>
      </p:sp>
    </p:spTree>
    <p:extLst>
      <p:ext uri="{BB962C8B-B14F-4D97-AF65-F5344CB8AC3E}">
        <p14:creationId xmlns:p14="http://schemas.microsoft.com/office/powerpoint/2010/main" val="155745352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252CC739-2C19-4987-9473-A53E87E4448B}" type="slidenum">
              <a:rPr kumimoji="1" lang="ja-JP" altLang="en-US" smtClean="0"/>
              <a:t>11</a:t>
            </a:fld>
            <a:endParaRPr kumimoji="1" lang="ja-JP" altLang="en-US"/>
          </a:p>
        </p:txBody>
      </p:sp>
    </p:spTree>
    <p:extLst>
      <p:ext uri="{BB962C8B-B14F-4D97-AF65-F5344CB8AC3E}">
        <p14:creationId xmlns:p14="http://schemas.microsoft.com/office/powerpoint/2010/main" val="30867633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252CC739-2C19-4987-9473-A53E87E4448B}" type="slidenum">
              <a:rPr kumimoji="1" lang="ja-JP" altLang="en-US" smtClean="0"/>
              <a:t>2</a:t>
            </a:fld>
            <a:endParaRPr kumimoji="1" lang="ja-JP" altLang="en-US"/>
          </a:p>
        </p:txBody>
      </p:sp>
    </p:spTree>
    <p:extLst>
      <p:ext uri="{BB962C8B-B14F-4D97-AF65-F5344CB8AC3E}">
        <p14:creationId xmlns:p14="http://schemas.microsoft.com/office/powerpoint/2010/main" val="4319180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252CC739-2C19-4987-9473-A53E87E4448B}" type="slidenum">
              <a:rPr kumimoji="1" lang="ja-JP" altLang="en-US" smtClean="0"/>
              <a:t>3</a:t>
            </a:fld>
            <a:endParaRPr kumimoji="1" lang="ja-JP" altLang="en-US"/>
          </a:p>
        </p:txBody>
      </p:sp>
    </p:spTree>
    <p:extLst>
      <p:ext uri="{BB962C8B-B14F-4D97-AF65-F5344CB8AC3E}">
        <p14:creationId xmlns:p14="http://schemas.microsoft.com/office/powerpoint/2010/main" val="992490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252CC739-2C19-4987-9473-A53E87E4448B}" type="slidenum">
              <a:rPr kumimoji="1" lang="ja-JP" altLang="en-US" smtClean="0"/>
              <a:t>4</a:t>
            </a:fld>
            <a:endParaRPr kumimoji="1" lang="ja-JP" altLang="en-US"/>
          </a:p>
        </p:txBody>
      </p:sp>
    </p:spTree>
    <p:extLst>
      <p:ext uri="{BB962C8B-B14F-4D97-AF65-F5344CB8AC3E}">
        <p14:creationId xmlns:p14="http://schemas.microsoft.com/office/powerpoint/2010/main" val="39628809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252CC739-2C19-4987-9473-A53E87E4448B}" type="slidenum">
              <a:rPr kumimoji="1" lang="ja-JP" altLang="en-US" smtClean="0"/>
              <a:t>5</a:t>
            </a:fld>
            <a:endParaRPr kumimoji="1" lang="ja-JP" altLang="en-US"/>
          </a:p>
        </p:txBody>
      </p:sp>
    </p:spTree>
    <p:extLst>
      <p:ext uri="{BB962C8B-B14F-4D97-AF65-F5344CB8AC3E}">
        <p14:creationId xmlns:p14="http://schemas.microsoft.com/office/powerpoint/2010/main" val="21687091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252CC739-2C19-4987-9473-A53E87E4448B}" type="slidenum">
              <a:rPr kumimoji="1" lang="ja-JP" altLang="en-US" smtClean="0"/>
              <a:t>6</a:t>
            </a:fld>
            <a:endParaRPr kumimoji="1" lang="ja-JP" altLang="en-US"/>
          </a:p>
        </p:txBody>
      </p:sp>
    </p:spTree>
    <p:extLst>
      <p:ext uri="{BB962C8B-B14F-4D97-AF65-F5344CB8AC3E}">
        <p14:creationId xmlns:p14="http://schemas.microsoft.com/office/powerpoint/2010/main" val="298625184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252CC739-2C19-4987-9473-A53E87E4448B}" type="slidenum">
              <a:rPr kumimoji="1" lang="ja-JP" altLang="en-US" smtClean="0"/>
              <a:t>7</a:t>
            </a:fld>
            <a:endParaRPr kumimoji="1" lang="ja-JP" altLang="en-US"/>
          </a:p>
        </p:txBody>
      </p:sp>
    </p:spTree>
    <p:extLst>
      <p:ext uri="{BB962C8B-B14F-4D97-AF65-F5344CB8AC3E}">
        <p14:creationId xmlns:p14="http://schemas.microsoft.com/office/powerpoint/2010/main" val="53650037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252CC739-2C19-4987-9473-A53E87E4448B}" type="slidenum">
              <a:rPr kumimoji="1" lang="ja-JP" altLang="en-US" smtClean="0"/>
              <a:t>8</a:t>
            </a:fld>
            <a:endParaRPr kumimoji="1" lang="ja-JP" altLang="en-US"/>
          </a:p>
        </p:txBody>
      </p:sp>
    </p:spTree>
    <p:extLst>
      <p:ext uri="{BB962C8B-B14F-4D97-AF65-F5344CB8AC3E}">
        <p14:creationId xmlns:p14="http://schemas.microsoft.com/office/powerpoint/2010/main" val="275297183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252CC739-2C19-4987-9473-A53E87E4448B}" type="slidenum">
              <a:rPr kumimoji="1" lang="ja-JP" altLang="en-US" smtClean="0"/>
              <a:t>9</a:t>
            </a:fld>
            <a:endParaRPr kumimoji="1" lang="ja-JP" altLang="en-US"/>
          </a:p>
        </p:txBody>
      </p:sp>
    </p:spTree>
    <p:extLst>
      <p:ext uri="{BB962C8B-B14F-4D97-AF65-F5344CB8AC3E}">
        <p14:creationId xmlns:p14="http://schemas.microsoft.com/office/powerpoint/2010/main" val="36753697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nchor="b"/>
          <a:lstStyle>
            <a:lvl1pPr algn="ctr">
              <a:defRPr sz="45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A282C9C9-A4C5-4369-94DC-0F84D1EC36F0}" type="datetime1">
              <a:rPr kumimoji="1" lang="ja-JP" altLang="en-US" smtClean="0"/>
              <a:t>2019/2/26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25405592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CE564034-0AF3-4ECD-9EB2-3E29E43E2181}" type="datetime1">
              <a:rPr kumimoji="1" lang="ja-JP" altLang="en-US" smtClean="0"/>
              <a:t>2019/2/26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28839948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43675" y="365125"/>
            <a:ext cx="1971675"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628650" y="365125"/>
            <a:ext cx="5800725"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D8F3B20-F830-4FBB-8230-98DCEF159166}" type="datetime1">
              <a:rPr kumimoji="1" lang="ja-JP" altLang="en-US" smtClean="0"/>
              <a:t>2019/2/26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21539287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8D44B52-0E3F-4B23-9DB1-388C9617EB76}" type="datetime1">
              <a:rPr kumimoji="1" lang="ja-JP" altLang="en-US" smtClean="0"/>
              <a:t>2019/2/26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32250475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9"/>
            <a:ext cx="7886700" cy="2852737"/>
          </a:xfrm>
        </p:spPr>
        <p:txBody>
          <a:bodyPr anchor="b"/>
          <a:lstStyle>
            <a:lvl1pPr>
              <a:defRPr sz="45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B30731AF-8462-49EB-9974-4F543C856F49}" type="datetime1">
              <a:rPr kumimoji="1" lang="ja-JP" altLang="en-US" smtClean="0"/>
              <a:t>2019/2/26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6627213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628650" y="1825625"/>
            <a:ext cx="38862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29150" y="1825625"/>
            <a:ext cx="38862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E90662CB-BB67-4334-B8C1-B0AE287717E5}" type="datetime1">
              <a:rPr kumimoji="1" lang="ja-JP" altLang="en-US" smtClean="0"/>
              <a:t>2019/2/26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40112580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365126"/>
            <a:ext cx="78867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629842" y="2505075"/>
            <a:ext cx="3868340"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29150" y="2505075"/>
            <a:ext cx="3887391"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8E034D80-0F63-492E-8954-2A5F33E0F6F0}" type="datetime1">
              <a:rPr kumimoji="1" lang="ja-JP" altLang="en-US" smtClean="0"/>
              <a:t>2019/2/26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38173254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8B53274E-D4F4-4191-8D85-EE0B7D8E9A8F}" type="datetime1">
              <a:rPr kumimoji="1" lang="ja-JP" altLang="en-US" smtClean="0"/>
              <a:t>2019/2/26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18449434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5E66C72F-1BD2-43EC-99E0-1DC9B9914E04}" type="datetime1">
              <a:rPr kumimoji="1" lang="ja-JP" altLang="en-US" smtClean="0"/>
              <a:t>2019/2/26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31385772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24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E51517AE-4D46-4C01-8D7B-384EC8EE8CE5}" type="datetime1">
              <a:rPr kumimoji="1" lang="ja-JP" altLang="en-US" smtClean="0"/>
              <a:t>2019/2/26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35977559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24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kumimoji="1" lang="ja-JP" altLang="en-US"/>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0A779860-A7F8-4E18-AA23-EAE6EE3D3676}" type="datetime1">
              <a:rPr kumimoji="1" lang="ja-JP" altLang="en-US" smtClean="0"/>
              <a:t>2019/2/26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29907925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64445CB1-EFF9-4ACB-908B-4EA148877BE3}" type="datetime1">
              <a:rPr kumimoji="1" lang="ja-JP" altLang="en-US" smtClean="0"/>
              <a:t>2019/2/26</a:t>
            </a:fld>
            <a:endParaRPr kumimoji="1" lang="ja-JP" altLang="en-US"/>
          </a:p>
        </p:txBody>
      </p:sp>
      <p:sp>
        <p:nvSpPr>
          <p:cNvPr id="5" name="フッター プレースホルダー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49185502"/>
      </p:ext>
    </p:extLst>
  </p:cSld>
  <p:clrMap bg1="lt1" tx1="dk1" bg2="lt2" tx2="dk2" accent1="accent1" accent2="accent2" accent3="accent3" accent4="accent4" accent5="accent5" accent6="accent6" hlink="hlink" folHlink="folHlink"/>
  <p:sldLayoutIdLst>
    <p:sldLayoutId id="2147484381" r:id="rId1"/>
    <p:sldLayoutId id="2147484382" r:id="rId2"/>
    <p:sldLayoutId id="2147484383" r:id="rId3"/>
    <p:sldLayoutId id="2147484384" r:id="rId4"/>
    <p:sldLayoutId id="2147484385" r:id="rId5"/>
    <p:sldLayoutId id="2147484386" r:id="rId6"/>
    <p:sldLayoutId id="2147484387" r:id="rId7"/>
    <p:sldLayoutId id="2147484388" r:id="rId8"/>
    <p:sldLayoutId id="2147484389" r:id="rId9"/>
    <p:sldLayoutId id="2147484390" r:id="rId10"/>
    <p:sldLayoutId id="2147484391" r:id="rId11"/>
  </p:sldLayoutIdLst>
  <p:hf hdr="0" ftr="0" dt="0"/>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ja-JP"/>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5656" y="662499"/>
            <a:ext cx="5155228" cy="436296"/>
          </a:xfrm>
        </p:spPr>
        <p:txBody>
          <a:bodyPr>
            <a:noAutofit/>
          </a:bodyPr>
          <a:lstStyle/>
          <a:p>
            <a:r>
              <a:rPr lang="ja-JP" altLang="en-US" sz="2400" b="1" dirty="0">
                <a:latin typeface="HG丸ｺﾞｼｯｸM-PRO" panose="020F0600000000000000" pitchFamily="50" charset="-128"/>
                <a:ea typeface="HG丸ｺﾞｼｯｸM-PRO" panose="020F0600000000000000" pitchFamily="50" charset="-128"/>
              </a:rPr>
              <a:t>施設</a:t>
            </a:r>
            <a:r>
              <a:rPr lang="ja-JP" altLang="en-US" sz="2400" b="1" dirty="0" smtClean="0">
                <a:latin typeface="HG丸ｺﾞｼｯｸM-PRO" panose="020F0600000000000000" pitchFamily="50" charset="-128"/>
                <a:ea typeface="HG丸ｺﾞｼｯｸM-PRO" panose="020F0600000000000000" pitchFamily="50" charset="-128"/>
              </a:rPr>
              <a:t>入所者の</a:t>
            </a:r>
            <a:r>
              <a:rPr lang="ja-JP" altLang="en-US" sz="2400" b="1" dirty="0">
                <a:latin typeface="HG丸ｺﾞｼｯｸM-PRO" panose="020F0600000000000000" pitchFamily="50" charset="-128"/>
                <a:ea typeface="HG丸ｺﾞｼｯｸM-PRO" panose="020F0600000000000000" pitchFamily="50" charset="-128"/>
              </a:rPr>
              <a:t>状況</a:t>
            </a:r>
            <a:r>
              <a:rPr lang="ja-JP" altLang="en-US" sz="2400" b="1" dirty="0" smtClean="0">
                <a:latin typeface="HG丸ｺﾞｼｯｸM-PRO" panose="020F0600000000000000" pitchFamily="50" charset="-128"/>
                <a:ea typeface="HG丸ｺﾞｼｯｸM-PRO" panose="020F0600000000000000" pitchFamily="50" charset="-128"/>
              </a:rPr>
              <a:t>について</a:t>
            </a:r>
            <a:endParaRPr kumimoji="1" lang="ja-JP" altLang="en-US" sz="2400" b="1" dirty="0">
              <a:latin typeface="HG丸ｺﾞｼｯｸM-PRO" panose="020F0600000000000000" pitchFamily="50" charset="-128"/>
              <a:ea typeface="HG丸ｺﾞｼｯｸM-PRO" panose="020F0600000000000000" pitchFamily="50" charset="-128"/>
            </a:endParaRPr>
          </a:p>
        </p:txBody>
      </p:sp>
      <p:cxnSp>
        <p:nvCxnSpPr>
          <p:cNvPr id="11" name="直線コネクタ 10"/>
          <p:cNvCxnSpPr/>
          <p:nvPr/>
        </p:nvCxnSpPr>
        <p:spPr>
          <a:xfrm>
            <a:off x="136853" y="1098795"/>
            <a:ext cx="8946493" cy="0"/>
          </a:xfrm>
          <a:prstGeom prst="line">
            <a:avLst/>
          </a:prstGeom>
          <a:ln w="38100"/>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2" name="Rectangle 2"/>
          <p:cNvSpPr txBox="1">
            <a:spLocks noChangeArrowheads="1"/>
          </p:cNvSpPr>
          <p:nvPr/>
        </p:nvSpPr>
        <p:spPr bwMode="auto">
          <a:xfrm>
            <a:off x="176663" y="1274255"/>
            <a:ext cx="8892000" cy="1771300"/>
          </a:xfrm>
          <a:prstGeom prst="rect">
            <a:avLst/>
          </a:prstGeom>
          <a:solidFill>
            <a:schemeClr val="bg1"/>
          </a:solidFill>
          <a:ln w="19050">
            <a:solidFill>
              <a:schemeClr val="tx1"/>
            </a:solidFill>
            <a:miter lim="800000"/>
            <a:headEnd/>
            <a:tailEnd/>
          </a:ln>
          <a:effectLst/>
          <a:extLst/>
        </p:spPr>
        <p:txBody>
          <a:bodyPr vert="horz" wrap="square" lIns="91440" tIns="36000" rIns="91440" bIns="36000" numCol="1" anchor="ctr" anchorCtr="0" compatLnSpc="1">
            <a:prstTxWarp prst="textNoShape">
              <a:avLst/>
            </a:prstTxWarp>
          </a:bodyPr>
          <a:lstStyle>
            <a:lvl1pPr algn="l" rtl="0" fontAlgn="base">
              <a:spcBef>
                <a:spcPct val="0"/>
              </a:spcBef>
              <a:spcAft>
                <a:spcPct val="0"/>
              </a:spcAft>
              <a:defRPr kumimoji="1" sz="4400">
                <a:solidFill>
                  <a:schemeClr val="tx1"/>
                </a:solidFill>
                <a:latin typeface="+mj-lt"/>
                <a:ea typeface="+mj-ea"/>
                <a:cs typeface="+mj-cs"/>
              </a:defRPr>
            </a:lvl1pPr>
            <a:lvl2pPr algn="l" rtl="0" fontAlgn="base">
              <a:spcBef>
                <a:spcPct val="0"/>
              </a:spcBef>
              <a:spcAft>
                <a:spcPct val="0"/>
              </a:spcAft>
              <a:defRPr kumimoji="1" sz="4400">
                <a:solidFill>
                  <a:schemeClr val="tx1"/>
                </a:solidFill>
                <a:latin typeface="Arial" charset="0"/>
                <a:ea typeface="ＭＳ Ｐゴシック" pitchFamily="50" charset="-128"/>
              </a:defRPr>
            </a:lvl2pPr>
            <a:lvl3pPr algn="l" rtl="0" fontAlgn="base">
              <a:spcBef>
                <a:spcPct val="0"/>
              </a:spcBef>
              <a:spcAft>
                <a:spcPct val="0"/>
              </a:spcAft>
              <a:defRPr kumimoji="1" sz="4400">
                <a:solidFill>
                  <a:schemeClr val="tx1"/>
                </a:solidFill>
                <a:latin typeface="Arial" charset="0"/>
                <a:ea typeface="ＭＳ Ｐゴシック" pitchFamily="50" charset="-128"/>
              </a:defRPr>
            </a:lvl3pPr>
            <a:lvl4pPr algn="l" rtl="0" fontAlgn="base">
              <a:spcBef>
                <a:spcPct val="0"/>
              </a:spcBef>
              <a:spcAft>
                <a:spcPct val="0"/>
              </a:spcAft>
              <a:defRPr kumimoji="1" sz="4400">
                <a:solidFill>
                  <a:schemeClr val="tx1"/>
                </a:solidFill>
                <a:latin typeface="Arial" charset="0"/>
                <a:ea typeface="ＭＳ Ｐゴシック" pitchFamily="50" charset="-128"/>
              </a:defRPr>
            </a:lvl4pPr>
            <a:lvl5pPr algn="l" rtl="0" fontAlgn="base">
              <a:spcBef>
                <a:spcPct val="0"/>
              </a:spcBef>
              <a:spcAft>
                <a:spcPct val="0"/>
              </a:spcAft>
              <a:defRPr kumimoji="1" sz="4400">
                <a:solidFill>
                  <a:schemeClr val="tx1"/>
                </a:solidFill>
                <a:latin typeface="Arial" charset="0"/>
                <a:ea typeface="ＭＳ Ｐゴシック" pitchFamily="50" charset="-128"/>
              </a:defRPr>
            </a:lvl5pPr>
            <a:lvl6pPr marL="457200" algn="l" rtl="0" fontAlgn="base">
              <a:spcBef>
                <a:spcPct val="0"/>
              </a:spcBef>
              <a:spcAft>
                <a:spcPct val="0"/>
              </a:spcAft>
              <a:defRPr kumimoji="1" sz="4400">
                <a:solidFill>
                  <a:schemeClr val="tx1"/>
                </a:solidFill>
                <a:latin typeface="Arial" charset="0"/>
                <a:ea typeface="ＭＳ Ｐゴシック" pitchFamily="50" charset="-128"/>
              </a:defRPr>
            </a:lvl6pPr>
            <a:lvl7pPr marL="914400" algn="l" rtl="0" fontAlgn="base">
              <a:spcBef>
                <a:spcPct val="0"/>
              </a:spcBef>
              <a:spcAft>
                <a:spcPct val="0"/>
              </a:spcAft>
              <a:defRPr kumimoji="1" sz="4400">
                <a:solidFill>
                  <a:schemeClr val="tx1"/>
                </a:solidFill>
                <a:latin typeface="Arial" charset="0"/>
                <a:ea typeface="ＭＳ Ｐゴシック" pitchFamily="50" charset="-128"/>
              </a:defRPr>
            </a:lvl7pPr>
            <a:lvl8pPr marL="1371600" algn="l" rtl="0" fontAlgn="base">
              <a:spcBef>
                <a:spcPct val="0"/>
              </a:spcBef>
              <a:spcAft>
                <a:spcPct val="0"/>
              </a:spcAft>
              <a:defRPr kumimoji="1" sz="4400">
                <a:solidFill>
                  <a:schemeClr val="tx1"/>
                </a:solidFill>
                <a:latin typeface="Arial" charset="0"/>
                <a:ea typeface="ＭＳ Ｐゴシック" pitchFamily="50" charset="-128"/>
              </a:defRPr>
            </a:lvl8pPr>
            <a:lvl9pPr marL="1828800" algn="l" rtl="0" fontAlgn="base">
              <a:spcBef>
                <a:spcPct val="0"/>
              </a:spcBef>
              <a:spcAft>
                <a:spcPct val="0"/>
              </a:spcAft>
              <a:defRPr kumimoji="1" sz="4400">
                <a:solidFill>
                  <a:schemeClr val="tx1"/>
                </a:solidFill>
                <a:latin typeface="Arial" charset="0"/>
                <a:ea typeface="ＭＳ Ｐゴシック" pitchFamily="50" charset="-128"/>
              </a:defRPr>
            </a:lvl9pPr>
          </a:lstStyle>
          <a:p>
            <a:pPr marL="177800" indent="-177800">
              <a:spcAft>
                <a:spcPts val="600"/>
              </a:spcAft>
            </a:pPr>
            <a:r>
              <a:rPr lang="ja-JP" altLang="en-US" sz="1600" kern="0" dirty="0">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en-US" sz="1600" u="none" kern="0"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 第</a:t>
            </a:r>
            <a:r>
              <a:rPr lang="en-US" altLang="ja-JP" sz="1600" u="none" kern="0"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4</a:t>
            </a:r>
            <a:r>
              <a:rPr lang="ja-JP" altLang="en-US" sz="1600" u="none" kern="0" dirty="0" err="1" smtClean="0">
                <a:latin typeface="HG丸ｺﾞｼｯｸM-PRO" panose="020F0600000000000000" pitchFamily="50" charset="-128"/>
                <a:ea typeface="HG丸ｺﾞｼｯｸM-PRO" panose="020F0600000000000000" pitchFamily="50" charset="-128"/>
                <a:cs typeface="Meiryo UI" panose="020B0604030504040204" pitchFamily="50" charset="-128"/>
              </a:rPr>
              <a:t>期障がい</a:t>
            </a:r>
            <a:r>
              <a:rPr lang="ja-JP" altLang="en-US" sz="1600" u="none" kern="0"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福祉計画</a:t>
            </a:r>
            <a:r>
              <a:rPr lang="ja-JP" altLang="en-US" sz="1600" kern="0"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における地域移行者数は</a:t>
            </a:r>
            <a:r>
              <a:rPr lang="en-US" altLang="ja-JP" sz="1600" kern="0" dirty="0">
                <a:latin typeface="HG丸ｺﾞｼｯｸM-PRO" panose="020F0600000000000000" pitchFamily="50" charset="-128"/>
                <a:ea typeface="HG丸ｺﾞｼｯｸM-PRO" panose="020F0600000000000000" pitchFamily="50" charset="-128"/>
                <a:cs typeface="Meiryo UI" panose="020B0604030504040204" pitchFamily="50" charset="-128"/>
              </a:rPr>
              <a:t>613</a:t>
            </a:r>
            <a:r>
              <a:rPr lang="ja-JP" altLang="en-US" sz="1600" kern="0"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人（</a:t>
            </a:r>
            <a:r>
              <a:rPr lang="ja-JP" altLang="en-US" sz="1600" u="none" kern="0"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達成率：</a:t>
            </a:r>
            <a:r>
              <a:rPr lang="en-US" altLang="ja-JP" sz="1600" kern="0"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82.2</a:t>
            </a:r>
            <a:r>
              <a:rPr lang="ja-JP" altLang="en-US" sz="1600" u="none" kern="0"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％）であった。</a:t>
            </a:r>
            <a:endParaRPr lang="en-US" altLang="ja-JP" sz="1600" kern="0" dirty="0">
              <a:latin typeface="HG丸ｺﾞｼｯｸM-PRO" panose="020F0600000000000000" pitchFamily="50" charset="-128"/>
              <a:ea typeface="HG丸ｺﾞｼｯｸM-PRO" panose="020F0600000000000000" pitchFamily="50" charset="-128"/>
              <a:cs typeface="Meiryo UI" panose="020B0604030504040204" pitchFamily="50" charset="-128"/>
            </a:endParaRPr>
          </a:p>
          <a:p>
            <a:pPr marL="177800" indent="-177800">
              <a:spcAft>
                <a:spcPts val="0"/>
              </a:spcAft>
            </a:pPr>
            <a:r>
              <a:rPr lang="ja-JP" altLang="en-US" sz="1600" kern="0" dirty="0">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en-US" sz="1600" kern="0"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 入所者数</a:t>
            </a:r>
            <a:r>
              <a:rPr lang="ja-JP" altLang="en-US" sz="1600" kern="0" dirty="0">
                <a:latin typeface="HG丸ｺﾞｼｯｸM-PRO" panose="020F0600000000000000" pitchFamily="50" charset="-128"/>
                <a:ea typeface="HG丸ｺﾞｼｯｸM-PRO" panose="020F0600000000000000" pitchFamily="50" charset="-128"/>
                <a:cs typeface="Meiryo UI" panose="020B0604030504040204" pitchFamily="50" charset="-128"/>
              </a:rPr>
              <a:t>が減少している中、</a:t>
            </a:r>
            <a:r>
              <a:rPr lang="ja-JP" altLang="en-US" sz="1600" kern="0"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区分</a:t>
            </a:r>
            <a:r>
              <a:rPr lang="en-US" altLang="ja-JP" sz="1600" kern="0" dirty="0">
                <a:latin typeface="HG丸ｺﾞｼｯｸM-PRO" panose="020F0600000000000000" pitchFamily="50" charset="-128"/>
                <a:ea typeface="HG丸ｺﾞｼｯｸM-PRO" panose="020F0600000000000000" pitchFamily="50" charset="-128"/>
                <a:cs typeface="Meiryo UI" panose="020B0604030504040204" pitchFamily="50" charset="-128"/>
              </a:rPr>
              <a:t>6</a:t>
            </a:r>
            <a:r>
              <a:rPr lang="ja-JP" altLang="en-US" sz="1600" kern="0"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の入所者が</a:t>
            </a:r>
            <a:r>
              <a:rPr lang="ja-JP" altLang="en-US" sz="1600" kern="0" dirty="0">
                <a:latin typeface="HG丸ｺﾞｼｯｸM-PRO" panose="020F0600000000000000" pitchFamily="50" charset="-128"/>
                <a:ea typeface="HG丸ｺﾞｼｯｸM-PRO" panose="020F0600000000000000" pitchFamily="50" charset="-128"/>
                <a:cs typeface="Meiryo UI" panose="020B0604030504040204" pitchFamily="50" charset="-128"/>
              </a:rPr>
              <a:t>増加</a:t>
            </a:r>
            <a:r>
              <a:rPr lang="ja-JP" altLang="en-US" sz="1600" kern="0"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しており（</a:t>
            </a:r>
            <a:r>
              <a:rPr lang="en-US" altLang="ja-JP" sz="1600" kern="0"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H26</a:t>
            </a:r>
            <a:r>
              <a:rPr lang="ja-JP" altLang="en-US" sz="1600" kern="0"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比：</a:t>
            </a:r>
            <a:r>
              <a:rPr lang="en-US" altLang="ja-JP" sz="1600" kern="0" dirty="0">
                <a:latin typeface="HG丸ｺﾞｼｯｸM-PRO" panose="020F0600000000000000" pitchFamily="50" charset="-128"/>
                <a:ea typeface="HG丸ｺﾞｼｯｸM-PRO" panose="020F0600000000000000" pitchFamily="50" charset="-128"/>
                <a:cs typeface="Meiryo UI" panose="020B0604030504040204" pitchFamily="50" charset="-128"/>
              </a:rPr>
              <a:t>24</a:t>
            </a:r>
            <a:r>
              <a:rPr lang="en-US" altLang="ja-JP" sz="1600" kern="0"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.3</a:t>
            </a:r>
            <a:r>
              <a:rPr lang="ja-JP" altLang="en-US" sz="1600" kern="0"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％増）、 </a:t>
            </a:r>
            <a:r>
              <a:rPr lang="en-US" altLang="ja-JP" sz="1600" kern="0" dirty="0">
                <a:latin typeface="HG丸ｺﾞｼｯｸM-PRO" panose="020F0600000000000000" pitchFamily="50" charset="-128"/>
                <a:ea typeface="HG丸ｺﾞｼｯｸM-PRO" panose="020F0600000000000000" pitchFamily="50" charset="-128"/>
                <a:cs typeface="Meiryo UI" panose="020B0604030504040204" pitchFamily="50" charset="-128"/>
              </a:rPr>
              <a:t> </a:t>
            </a:r>
            <a:r>
              <a:rPr lang="ja-JP" altLang="en-US" sz="1600" kern="0"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　</a:t>
            </a:r>
            <a:r>
              <a:rPr lang="en-US" altLang="ja-JP" sz="1600" kern="0" dirty="0">
                <a:latin typeface="HG丸ｺﾞｼｯｸM-PRO" panose="020F0600000000000000" pitchFamily="50" charset="-128"/>
                <a:ea typeface="HG丸ｺﾞｼｯｸM-PRO" panose="020F0600000000000000" pitchFamily="50" charset="-128"/>
                <a:cs typeface="Meiryo UI" panose="020B0604030504040204" pitchFamily="50" charset="-128"/>
              </a:rPr>
              <a:t> </a:t>
            </a:r>
            <a:r>
              <a:rPr lang="en-US" altLang="ja-JP" sz="1600" kern="0"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  </a:t>
            </a:r>
            <a:r>
              <a:rPr lang="ja-JP" altLang="en-US" sz="1600" kern="0"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　　　</a:t>
            </a:r>
            <a:endParaRPr lang="en-US" altLang="ja-JP" sz="1600" kern="0" dirty="0" smtClean="0">
              <a:latin typeface="HG丸ｺﾞｼｯｸM-PRO" panose="020F0600000000000000" pitchFamily="50" charset="-128"/>
              <a:ea typeface="HG丸ｺﾞｼｯｸM-PRO" panose="020F0600000000000000" pitchFamily="50" charset="-128"/>
              <a:cs typeface="Meiryo UI" panose="020B0604030504040204" pitchFamily="50" charset="-128"/>
            </a:endParaRPr>
          </a:p>
          <a:p>
            <a:pPr marL="177800" indent="-177800">
              <a:spcAft>
                <a:spcPts val="0"/>
              </a:spcAft>
            </a:pPr>
            <a:r>
              <a:rPr lang="en-US" altLang="ja-JP" sz="1600" kern="0" dirty="0">
                <a:latin typeface="HG丸ｺﾞｼｯｸM-PRO" panose="020F0600000000000000" pitchFamily="50" charset="-128"/>
                <a:ea typeface="HG丸ｺﾞｼｯｸM-PRO" panose="020F0600000000000000" pitchFamily="50" charset="-128"/>
                <a:cs typeface="Meiryo UI" panose="020B0604030504040204" pitchFamily="50" charset="-128"/>
              </a:rPr>
              <a:t> </a:t>
            </a:r>
            <a:r>
              <a:rPr lang="en-US" altLang="ja-JP" sz="1600" kern="0"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   </a:t>
            </a:r>
            <a:r>
              <a:rPr lang="ja-JP" altLang="en-US" sz="1600" kern="0"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全体の</a:t>
            </a:r>
            <a:r>
              <a:rPr lang="en-US" altLang="ja-JP" sz="1600" kern="0"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96</a:t>
            </a:r>
            <a:r>
              <a:rPr lang="ja-JP" altLang="en-US" sz="1600" kern="0"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％が区分</a:t>
            </a:r>
            <a:r>
              <a:rPr lang="en-US" altLang="ja-JP" sz="1600" kern="0"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4</a:t>
            </a:r>
            <a:r>
              <a:rPr lang="ja-JP" altLang="en-US" sz="1600" kern="0"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以上、また</a:t>
            </a:r>
            <a:r>
              <a:rPr lang="en-US" altLang="ja-JP" sz="1600" kern="0" dirty="0">
                <a:latin typeface="HG丸ｺﾞｼｯｸM-PRO" panose="020F0600000000000000" pitchFamily="50" charset="-128"/>
                <a:ea typeface="HG丸ｺﾞｼｯｸM-PRO" panose="020F0600000000000000" pitchFamily="50" charset="-128"/>
                <a:cs typeface="Meiryo UI" panose="020B0604030504040204" pitchFamily="50" charset="-128"/>
              </a:rPr>
              <a:t>87</a:t>
            </a:r>
            <a:r>
              <a:rPr lang="ja-JP" altLang="en-US" sz="1600" kern="0"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％が区分</a:t>
            </a:r>
            <a:r>
              <a:rPr lang="en-US" altLang="ja-JP" sz="1600" kern="0" dirty="0">
                <a:latin typeface="HG丸ｺﾞｼｯｸM-PRO" panose="020F0600000000000000" pitchFamily="50" charset="-128"/>
                <a:ea typeface="HG丸ｺﾞｼｯｸM-PRO" panose="020F0600000000000000" pitchFamily="50" charset="-128"/>
                <a:cs typeface="Meiryo UI" panose="020B0604030504040204" pitchFamily="50" charset="-128"/>
              </a:rPr>
              <a:t>5</a:t>
            </a:r>
            <a:r>
              <a:rPr lang="ja-JP" altLang="en-US" sz="1600" kern="0"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以上の状況にある。</a:t>
            </a:r>
            <a:endParaRPr lang="en-US" altLang="ja-JP" sz="1600" kern="0" dirty="0" smtClean="0">
              <a:latin typeface="HG丸ｺﾞｼｯｸM-PRO" panose="020F0600000000000000" pitchFamily="50" charset="-128"/>
              <a:ea typeface="HG丸ｺﾞｼｯｸM-PRO" panose="020F0600000000000000" pitchFamily="50" charset="-128"/>
              <a:cs typeface="Meiryo UI" panose="020B0604030504040204" pitchFamily="50" charset="-128"/>
            </a:endParaRPr>
          </a:p>
          <a:p>
            <a:pPr marL="177800" indent="-177800">
              <a:spcBef>
                <a:spcPts val="600"/>
              </a:spcBef>
              <a:spcAft>
                <a:spcPts val="1200"/>
              </a:spcAft>
            </a:pPr>
            <a:r>
              <a:rPr lang="ja-JP" altLang="en-US" sz="1600" kern="0" dirty="0">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en-US" sz="1600" kern="0"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 グループホームへの地域移行の割合は減少傾向にある。</a:t>
            </a:r>
            <a:endParaRPr lang="en-US" altLang="ja-JP" sz="1600" kern="0" dirty="0" smtClean="0">
              <a:latin typeface="HG丸ｺﾞｼｯｸM-PRO" panose="020F0600000000000000" pitchFamily="50" charset="-128"/>
              <a:ea typeface="HG丸ｺﾞｼｯｸM-PRO" panose="020F0600000000000000" pitchFamily="50" charset="-128"/>
              <a:cs typeface="Meiryo UI" panose="020B0604030504040204" pitchFamily="50" charset="-128"/>
            </a:endParaRPr>
          </a:p>
          <a:p>
            <a:pPr marL="177800" indent="-177800">
              <a:spcBef>
                <a:spcPts val="600"/>
              </a:spcBef>
              <a:spcAft>
                <a:spcPts val="0"/>
              </a:spcAft>
            </a:pPr>
            <a:r>
              <a:rPr lang="ja-JP" altLang="en-US" sz="1200" dirty="0" smtClean="0">
                <a:latin typeface="HGｺﾞｼｯｸM" panose="020B0609000000000000" pitchFamily="49" charset="-128"/>
                <a:ea typeface="HGｺﾞｼｯｸM" panose="020B0609000000000000" pitchFamily="49" charset="-128"/>
              </a:rPr>
              <a:t>（参考）第</a:t>
            </a:r>
            <a:r>
              <a:rPr lang="en-US" altLang="ja-JP" sz="1200" dirty="0" smtClean="0">
                <a:latin typeface="HGｺﾞｼｯｸM" panose="020B0609000000000000" pitchFamily="49" charset="-128"/>
                <a:ea typeface="HGｺﾞｼｯｸM" panose="020B0609000000000000" pitchFamily="49" charset="-128"/>
              </a:rPr>
              <a:t>5</a:t>
            </a:r>
            <a:r>
              <a:rPr lang="ja-JP" altLang="en-US" sz="1200" dirty="0" err="1">
                <a:latin typeface="HGｺﾞｼｯｸM" panose="020B0609000000000000" pitchFamily="49" charset="-128"/>
                <a:ea typeface="HGｺﾞｼｯｸM" panose="020B0609000000000000" pitchFamily="49" charset="-128"/>
              </a:rPr>
              <a:t>期障がい</a:t>
            </a:r>
            <a:r>
              <a:rPr lang="ja-JP" altLang="en-US" sz="1200" dirty="0">
                <a:latin typeface="HGｺﾞｼｯｸM" panose="020B0609000000000000" pitchFamily="49" charset="-128"/>
                <a:ea typeface="HGｺﾞｼｯｸM" panose="020B0609000000000000" pitchFamily="49" charset="-128"/>
              </a:rPr>
              <a:t>福祉</a:t>
            </a:r>
            <a:r>
              <a:rPr lang="ja-JP" altLang="en-US" sz="1200" dirty="0" smtClean="0">
                <a:latin typeface="HGｺﾞｼｯｸM" panose="020B0609000000000000" pitchFamily="49" charset="-128"/>
                <a:ea typeface="HGｺﾞｼｯｸM" panose="020B0609000000000000" pitchFamily="49" charset="-128"/>
              </a:rPr>
              <a:t>計画における地域移行者数の目標値は</a:t>
            </a:r>
            <a:r>
              <a:rPr lang="en-US" altLang="ja-JP" sz="1200" dirty="0" smtClean="0">
                <a:latin typeface="HGｺﾞｼｯｸM" panose="020B0609000000000000" pitchFamily="49" charset="-128"/>
                <a:ea typeface="HGｺﾞｼｯｸM" panose="020B0609000000000000" pitchFamily="49" charset="-128"/>
              </a:rPr>
              <a:t>535</a:t>
            </a:r>
            <a:r>
              <a:rPr lang="ja-JP" altLang="en-US" sz="1200" dirty="0" smtClean="0">
                <a:latin typeface="HGｺﾞｼｯｸM" panose="020B0609000000000000" pitchFamily="49" charset="-128"/>
                <a:ea typeface="HGｺﾞｼｯｸM" panose="020B0609000000000000" pitchFamily="49" charset="-128"/>
              </a:rPr>
              <a:t>人</a:t>
            </a:r>
            <a:r>
              <a:rPr lang="ja-JP" altLang="en-US" sz="1200" dirty="0">
                <a:latin typeface="HGｺﾞｼｯｸM" panose="020B0609000000000000" pitchFamily="49" charset="-128"/>
                <a:ea typeface="HGｺﾞｼｯｸM" panose="020B0609000000000000" pitchFamily="49" charset="-128"/>
              </a:rPr>
              <a:t>（</a:t>
            </a:r>
            <a:r>
              <a:rPr lang="en-US" altLang="ja-JP" sz="1200" dirty="0" smtClean="0">
                <a:latin typeface="HGｺﾞｼｯｸM" panose="020B0609000000000000" pitchFamily="49" charset="-128"/>
                <a:ea typeface="HGｺﾞｼｯｸM" panose="020B0609000000000000" pitchFamily="49" charset="-128"/>
              </a:rPr>
              <a:t>H28</a:t>
            </a:r>
            <a:r>
              <a:rPr lang="ja-JP" altLang="en-US" sz="1200" dirty="0">
                <a:latin typeface="HGｺﾞｼｯｸM" panose="020B0609000000000000" pitchFamily="49" charset="-128"/>
                <a:ea typeface="HGｺﾞｼｯｸM" panose="020B0609000000000000" pitchFamily="49" charset="-128"/>
              </a:rPr>
              <a:t>年度末</a:t>
            </a:r>
            <a:r>
              <a:rPr lang="ja-JP" altLang="en-US" sz="1200" dirty="0" smtClean="0">
                <a:latin typeface="HGｺﾞｼｯｸM" panose="020B0609000000000000" pitchFamily="49" charset="-128"/>
                <a:ea typeface="HGｺﾞｼｯｸM" panose="020B0609000000000000" pitchFamily="49" charset="-128"/>
              </a:rPr>
              <a:t>の入所者</a:t>
            </a:r>
            <a:r>
              <a:rPr lang="en-US" altLang="ja-JP" sz="1200" dirty="0" smtClean="0">
                <a:latin typeface="HGｺﾞｼｯｸM" panose="020B0609000000000000" pitchFamily="49" charset="-128"/>
                <a:ea typeface="HGｺﾞｼｯｸM" panose="020B0609000000000000" pitchFamily="49" charset="-128"/>
              </a:rPr>
              <a:t>4,911</a:t>
            </a:r>
            <a:r>
              <a:rPr lang="ja-JP" altLang="en-US" sz="1200" dirty="0">
                <a:latin typeface="HGｺﾞｼｯｸM" panose="020B0609000000000000" pitchFamily="49" charset="-128"/>
                <a:ea typeface="HGｺﾞｼｯｸM" panose="020B0609000000000000" pitchFamily="49" charset="-128"/>
              </a:rPr>
              <a:t>人の</a:t>
            </a:r>
            <a:r>
              <a:rPr lang="en-US" altLang="ja-JP" sz="1200" dirty="0">
                <a:latin typeface="HGｺﾞｼｯｸM" panose="020B0609000000000000" pitchFamily="49" charset="-128"/>
                <a:ea typeface="HGｺﾞｼｯｸM" panose="020B0609000000000000" pitchFamily="49" charset="-128"/>
              </a:rPr>
              <a:t>10.9%</a:t>
            </a:r>
            <a:r>
              <a:rPr lang="ja-JP" altLang="en-US" sz="1200" dirty="0" smtClean="0">
                <a:latin typeface="HGｺﾞｼｯｸM" panose="020B0609000000000000" pitchFamily="49" charset="-128"/>
                <a:ea typeface="HGｺﾞｼｯｸM" panose="020B0609000000000000" pitchFamily="49" charset="-128"/>
              </a:rPr>
              <a:t>以上）</a:t>
            </a:r>
            <a:endParaRPr lang="en-US" altLang="ja-JP" sz="1200" dirty="0">
              <a:latin typeface="HGｺﾞｼｯｸM" panose="020B0609000000000000" pitchFamily="49" charset="-128"/>
              <a:ea typeface="HGｺﾞｼｯｸM" panose="020B0609000000000000" pitchFamily="49" charset="-128"/>
            </a:endParaRPr>
          </a:p>
        </p:txBody>
      </p:sp>
      <p:graphicFrame>
        <p:nvGraphicFramePr>
          <p:cNvPr id="13" name="表 12"/>
          <p:cNvGraphicFramePr>
            <a:graphicFrameLocks noGrp="1"/>
          </p:cNvGraphicFramePr>
          <p:nvPr>
            <p:extLst>
              <p:ext uri="{D42A27DB-BD31-4B8C-83A1-F6EECF244321}">
                <p14:modId xmlns:p14="http://schemas.microsoft.com/office/powerpoint/2010/main" val="2305180267"/>
              </p:ext>
            </p:extLst>
          </p:nvPr>
        </p:nvGraphicFramePr>
        <p:xfrm>
          <a:off x="151377" y="3850724"/>
          <a:ext cx="4416450" cy="1389843"/>
        </p:xfrm>
        <a:graphic>
          <a:graphicData uri="http://schemas.openxmlformats.org/drawingml/2006/table">
            <a:tbl>
              <a:tblPr firstRow="1" bandRow="1">
                <a:tableStyleId>{5C22544A-7EE6-4342-B048-85BDC9FD1C3A}</a:tableStyleId>
              </a:tblPr>
              <a:tblGrid>
                <a:gridCol w="883290">
                  <a:extLst>
                    <a:ext uri="{9D8B030D-6E8A-4147-A177-3AD203B41FA5}">
                      <a16:colId xmlns:a16="http://schemas.microsoft.com/office/drawing/2014/main" val="929863226"/>
                    </a:ext>
                  </a:extLst>
                </a:gridCol>
                <a:gridCol w="883290">
                  <a:extLst>
                    <a:ext uri="{9D8B030D-6E8A-4147-A177-3AD203B41FA5}">
                      <a16:colId xmlns:a16="http://schemas.microsoft.com/office/drawing/2014/main" val="20000"/>
                    </a:ext>
                  </a:extLst>
                </a:gridCol>
                <a:gridCol w="883290">
                  <a:extLst>
                    <a:ext uri="{9D8B030D-6E8A-4147-A177-3AD203B41FA5}">
                      <a16:colId xmlns:a16="http://schemas.microsoft.com/office/drawing/2014/main" val="20001"/>
                    </a:ext>
                  </a:extLst>
                </a:gridCol>
                <a:gridCol w="883290">
                  <a:extLst>
                    <a:ext uri="{9D8B030D-6E8A-4147-A177-3AD203B41FA5}">
                      <a16:colId xmlns:a16="http://schemas.microsoft.com/office/drawing/2014/main" val="20002"/>
                    </a:ext>
                  </a:extLst>
                </a:gridCol>
                <a:gridCol w="883290">
                  <a:extLst>
                    <a:ext uri="{9D8B030D-6E8A-4147-A177-3AD203B41FA5}">
                      <a16:colId xmlns:a16="http://schemas.microsoft.com/office/drawing/2014/main" val="20003"/>
                    </a:ext>
                  </a:extLst>
                </a:gridCol>
              </a:tblGrid>
              <a:tr h="504149">
                <a:tc>
                  <a:txBody>
                    <a:bodyPr/>
                    <a:lstStyle/>
                    <a:p>
                      <a:pPr algn="ctr"/>
                      <a:endParaRPr kumimoji="1" lang="en-US" altLang="ja-JP" sz="1400" dirty="0" smtClean="0">
                        <a:latin typeface="HG丸ｺﾞｼｯｸM-PRO" panose="020F0600000000000000" pitchFamily="50" charset="-128"/>
                        <a:ea typeface="HG丸ｺﾞｼｯｸM-PRO" panose="020F0600000000000000" pitchFamily="50" charset="-128"/>
                        <a:cs typeface="Meiryo UI" panose="020B0604030504040204" pitchFamily="50" charset="-128"/>
                      </a:endParaRPr>
                    </a:p>
                  </a:txBody>
                  <a:tcPr anchor="ctr"/>
                </a:tc>
                <a:tc>
                  <a:txBody>
                    <a:bodyPr/>
                    <a:lstStyle/>
                    <a:p>
                      <a:pPr algn="ctr"/>
                      <a:r>
                        <a:rPr kumimoji="1" lang="en-US" altLang="ja-JP" sz="1400"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H26</a:t>
                      </a:r>
                    </a:p>
                  </a:txBody>
                  <a:tcPr anchor="ctr"/>
                </a:tc>
                <a:tc>
                  <a:txBody>
                    <a:bodyPr/>
                    <a:lstStyle/>
                    <a:p>
                      <a:pPr algn="ctr"/>
                      <a:r>
                        <a:rPr kumimoji="1" lang="en-US" altLang="ja-JP" sz="1400"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H27</a:t>
                      </a:r>
                    </a:p>
                  </a:txBody>
                  <a:tcPr anchor="ctr"/>
                </a:tc>
                <a:tc>
                  <a:txBody>
                    <a:bodyPr/>
                    <a:lstStyle/>
                    <a:p>
                      <a:pPr algn="ctr"/>
                      <a:r>
                        <a:rPr kumimoji="1" lang="en-US" altLang="ja-JP" sz="1400"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H28</a:t>
                      </a:r>
                    </a:p>
                  </a:txBody>
                  <a:tcPr anchor="ctr"/>
                </a:tc>
                <a:tc>
                  <a:txBody>
                    <a:bodyPr/>
                    <a:lstStyle/>
                    <a:p>
                      <a:pPr algn="ctr"/>
                      <a:r>
                        <a:rPr kumimoji="1" lang="en-US" altLang="ja-JP" sz="1400"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H29</a:t>
                      </a:r>
                    </a:p>
                  </a:txBody>
                  <a:tcPr anchor="ctr"/>
                </a:tc>
                <a:extLst>
                  <a:ext uri="{0D108BD9-81ED-4DB2-BD59-A6C34878D82A}">
                    <a16:rowId xmlns:a16="http://schemas.microsoft.com/office/drawing/2014/main" val="10000"/>
                  </a:ext>
                </a:extLst>
              </a:tr>
              <a:tr h="452535">
                <a:tc>
                  <a:txBody>
                    <a:bodyPr/>
                    <a:lstStyle/>
                    <a:p>
                      <a:pPr algn="ctr"/>
                      <a:endParaRPr kumimoji="1" lang="ja-JP" altLang="en-US" sz="1600" dirty="0">
                        <a:latin typeface="HG丸ｺﾞｼｯｸM-PRO" panose="020F0600000000000000" pitchFamily="50" charset="-128"/>
                        <a:ea typeface="HG丸ｺﾞｼｯｸM-PRO" panose="020F0600000000000000" pitchFamily="50" charset="-128"/>
                        <a:cs typeface="Meiryo UI" panose="020B0604030504040204" pitchFamily="50" charset="-128"/>
                      </a:endParaRPr>
                    </a:p>
                  </a:txBody>
                  <a:tcPr anchor="ctr"/>
                </a:tc>
                <a:tc>
                  <a:txBody>
                    <a:bodyPr/>
                    <a:lstStyle/>
                    <a:p>
                      <a:pPr algn="ctr"/>
                      <a:r>
                        <a:rPr kumimoji="1" lang="en-US" altLang="ja-JP" sz="1600"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201</a:t>
                      </a:r>
                      <a:r>
                        <a:rPr kumimoji="1" lang="ja-JP" altLang="en-US" sz="1600"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人</a:t>
                      </a:r>
                      <a:endParaRPr kumimoji="1" lang="ja-JP" altLang="en-US" sz="1600" dirty="0">
                        <a:latin typeface="HG丸ｺﾞｼｯｸM-PRO" panose="020F0600000000000000" pitchFamily="50" charset="-128"/>
                        <a:ea typeface="HG丸ｺﾞｼｯｸM-PRO" panose="020F0600000000000000" pitchFamily="50" charset="-128"/>
                        <a:cs typeface="Meiryo UI" panose="020B0604030504040204" pitchFamily="50" charset="-128"/>
                      </a:endParaRPr>
                    </a:p>
                  </a:txBody>
                  <a:tcPr anchor="ctr"/>
                </a:tc>
                <a:tc>
                  <a:txBody>
                    <a:bodyPr/>
                    <a:lstStyle/>
                    <a:p>
                      <a:pPr algn="ctr"/>
                      <a:r>
                        <a:rPr kumimoji="1" lang="en-US" altLang="ja-JP" sz="1600"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151</a:t>
                      </a:r>
                      <a:r>
                        <a:rPr kumimoji="1" lang="ja-JP" altLang="en-US" sz="1600"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人</a:t>
                      </a:r>
                      <a:endParaRPr kumimoji="1" lang="ja-JP" altLang="en-US" sz="1600" dirty="0">
                        <a:latin typeface="HG丸ｺﾞｼｯｸM-PRO" panose="020F0600000000000000" pitchFamily="50" charset="-128"/>
                        <a:ea typeface="HG丸ｺﾞｼｯｸM-PRO" panose="020F0600000000000000" pitchFamily="50" charset="-128"/>
                        <a:cs typeface="Meiryo UI" panose="020B0604030504040204" pitchFamily="50" charset="-128"/>
                      </a:endParaRPr>
                    </a:p>
                  </a:txBody>
                  <a:tcPr anchor="ctr"/>
                </a:tc>
                <a:tc>
                  <a:txBody>
                    <a:bodyPr/>
                    <a:lstStyle/>
                    <a:p>
                      <a:pPr algn="ctr"/>
                      <a:r>
                        <a:rPr kumimoji="1" lang="en-US" altLang="ja-JP" sz="1600"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131</a:t>
                      </a:r>
                      <a:r>
                        <a:rPr kumimoji="1" lang="ja-JP" altLang="en-US" sz="1600"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人</a:t>
                      </a:r>
                      <a:endParaRPr kumimoji="1" lang="ja-JP" altLang="en-US" sz="1600" dirty="0">
                        <a:latin typeface="HG丸ｺﾞｼｯｸM-PRO" panose="020F0600000000000000" pitchFamily="50" charset="-128"/>
                        <a:ea typeface="HG丸ｺﾞｼｯｸM-PRO" panose="020F0600000000000000" pitchFamily="50" charset="-128"/>
                        <a:cs typeface="Meiryo UI" panose="020B0604030504040204" pitchFamily="50" charset="-128"/>
                      </a:endParaRPr>
                    </a:p>
                  </a:txBody>
                  <a:tcPr anchor="ctr"/>
                </a:tc>
                <a:tc>
                  <a:txBody>
                    <a:bodyPr/>
                    <a:lstStyle/>
                    <a:p>
                      <a:pPr algn="ctr"/>
                      <a:r>
                        <a:rPr kumimoji="1" lang="en-US" altLang="ja-JP" sz="1600"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130</a:t>
                      </a:r>
                      <a:r>
                        <a:rPr kumimoji="1" lang="ja-JP" altLang="en-US" sz="1600"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人</a:t>
                      </a:r>
                      <a:endParaRPr kumimoji="1" lang="ja-JP" altLang="en-US" sz="1600" dirty="0">
                        <a:latin typeface="HG丸ｺﾞｼｯｸM-PRO" panose="020F0600000000000000" pitchFamily="50" charset="-128"/>
                        <a:ea typeface="HG丸ｺﾞｼｯｸM-PRO" panose="020F0600000000000000" pitchFamily="50" charset="-128"/>
                        <a:cs typeface="Meiryo UI" panose="020B0604030504040204" pitchFamily="50" charset="-128"/>
                      </a:endParaRPr>
                    </a:p>
                  </a:txBody>
                  <a:tcPr anchor="ctr"/>
                </a:tc>
                <a:extLst>
                  <a:ext uri="{0D108BD9-81ED-4DB2-BD59-A6C34878D82A}">
                    <a16:rowId xmlns:a16="http://schemas.microsoft.com/office/drawing/2014/main" val="10001"/>
                  </a:ext>
                </a:extLst>
              </a:tr>
              <a:tr h="433159">
                <a:tc>
                  <a:txBody>
                    <a:bodyPr/>
                    <a:lstStyle/>
                    <a:p>
                      <a:pPr algn="ctr"/>
                      <a:r>
                        <a:rPr kumimoji="1" lang="ja-JP" altLang="en-US" sz="1600"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累積</a:t>
                      </a:r>
                      <a:endParaRPr kumimoji="1" lang="ja-JP" altLang="en-US" sz="1600" dirty="0">
                        <a:latin typeface="HG丸ｺﾞｼｯｸM-PRO" panose="020F0600000000000000" pitchFamily="50" charset="-128"/>
                        <a:ea typeface="HG丸ｺﾞｼｯｸM-PRO" panose="020F0600000000000000" pitchFamily="50" charset="-128"/>
                        <a:cs typeface="Meiryo UI" panose="020B0604030504040204" pitchFamily="50" charset="-128"/>
                      </a:endParaRPr>
                    </a:p>
                  </a:txBody>
                  <a:tcPr anchor="ctr"/>
                </a:tc>
                <a:tc>
                  <a:txBody>
                    <a:bodyPr/>
                    <a:lstStyle/>
                    <a:p>
                      <a:pPr algn="ctr"/>
                      <a:r>
                        <a:rPr kumimoji="1" lang="en-US" altLang="ja-JP" sz="1600"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201</a:t>
                      </a:r>
                      <a:r>
                        <a:rPr kumimoji="1" lang="ja-JP" altLang="en-US" sz="1600"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人</a:t>
                      </a:r>
                      <a:endParaRPr kumimoji="1" lang="ja-JP" altLang="en-US" sz="1600" dirty="0">
                        <a:latin typeface="HG丸ｺﾞｼｯｸM-PRO" panose="020F0600000000000000" pitchFamily="50" charset="-128"/>
                        <a:ea typeface="HG丸ｺﾞｼｯｸM-PRO" panose="020F0600000000000000" pitchFamily="50" charset="-128"/>
                        <a:cs typeface="Meiryo UI" panose="020B0604030504040204" pitchFamily="50" charset="-128"/>
                      </a:endParaRPr>
                    </a:p>
                  </a:txBody>
                  <a:tcPr anchor="ctr"/>
                </a:tc>
                <a:tc>
                  <a:txBody>
                    <a:bodyPr/>
                    <a:lstStyle/>
                    <a:p>
                      <a:pPr algn="ctr"/>
                      <a:r>
                        <a:rPr kumimoji="1" lang="en-US" altLang="ja-JP" sz="1600"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352</a:t>
                      </a:r>
                      <a:r>
                        <a:rPr kumimoji="1" lang="ja-JP" altLang="en-US" sz="1600"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人</a:t>
                      </a:r>
                      <a:endParaRPr kumimoji="1" lang="ja-JP" altLang="en-US" sz="1600" dirty="0">
                        <a:latin typeface="HG丸ｺﾞｼｯｸM-PRO" panose="020F0600000000000000" pitchFamily="50" charset="-128"/>
                        <a:ea typeface="HG丸ｺﾞｼｯｸM-PRO" panose="020F0600000000000000" pitchFamily="50" charset="-128"/>
                        <a:cs typeface="Meiryo UI" panose="020B0604030504040204" pitchFamily="50" charset="-128"/>
                      </a:endParaRPr>
                    </a:p>
                  </a:txBody>
                  <a:tcPr anchor="ctr"/>
                </a:tc>
                <a:tc>
                  <a:txBody>
                    <a:bodyPr/>
                    <a:lstStyle/>
                    <a:p>
                      <a:pPr algn="ctr"/>
                      <a:r>
                        <a:rPr kumimoji="1" lang="en-US" altLang="ja-JP" sz="1600"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483</a:t>
                      </a:r>
                      <a:r>
                        <a:rPr kumimoji="1" lang="ja-JP" altLang="en-US" sz="1600"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人</a:t>
                      </a:r>
                      <a:endParaRPr kumimoji="1" lang="ja-JP" altLang="en-US" sz="1600" dirty="0">
                        <a:latin typeface="HG丸ｺﾞｼｯｸM-PRO" panose="020F0600000000000000" pitchFamily="50" charset="-128"/>
                        <a:ea typeface="HG丸ｺﾞｼｯｸM-PRO" panose="020F0600000000000000" pitchFamily="50" charset="-128"/>
                        <a:cs typeface="Meiryo UI" panose="020B0604030504040204" pitchFamily="50" charset="-128"/>
                      </a:endParaRPr>
                    </a:p>
                  </a:txBody>
                  <a:tcPr anchor="ctr"/>
                </a:tc>
                <a:tc>
                  <a:txBody>
                    <a:bodyPr/>
                    <a:lstStyle/>
                    <a:p>
                      <a:pPr algn="ctr"/>
                      <a:r>
                        <a:rPr kumimoji="1" lang="en-US" altLang="ja-JP" sz="1600"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613</a:t>
                      </a:r>
                      <a:r>
                        <a:rPr kumimoji="1" lang="ja-JP" altLang="en-US" sz="1600"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人</a:t>
                      </a:r>
                      <a:endParaRPr kumimoji="1" lang="ja-JP" altLang="en-US" sz="1600" dirty="0">
                        <a:latin typeface="HG丸ｺﾞｼｯｸM-PRO" panose="020F0600000000000000" pitchFamily="50" charset="-128"/>
                        <a:ea typeface="HG丸ｺﾞｼｯｸM-PRO" panose="020F0600000000000000" pitchFamily="50" charset="-128"/>
                        <a:cs typeface="Meiryo UI" panose="020B0604030504040204" pitchFamily="50" charset="-128"/>
                      </a:endParaRPr>
                    </a:p>
                  </a:txBody>
                  <a:tcPr anchor="ctr"/>
                </a:tc>
                <a:extLst>
                  <a:ext uri="{0D108BD9-81ED-4DB2-BD59-A6C34878D82A}">
                    <a16:rowId xmlns:a16="http://schemas.microsoft.com/office/drawing/2014/main" val="10002"/>
                  </a:ext>
                </a:extLst>
              </a:tr>
            </a:tbl>
          </a:graphicData>
        </a:graphic>
      </p:graphicFrame>
      <p:graphicFrame>
        <p:nvGraphicFramePr>
          <p:cNvPr id="14" name="表 13"/>
          <p:cNvGraphicFramePr>
            <a:graphicFrameLocks noGrp="1"/>
          </p:cNvGraphicFramePr>
          <p:nvPr>
            <p:extLst>
              <p:ext uri="{D42A27DB-BD31-4B8C-83A1-F6EECF244321}">
                <p14:modId xmlns:p14="http://schemas.microsoft.com/office/powerpoint/2010/main" val="147262099"/>
              </p:ext>
            </p:extLst>
          </p:nvPr>
        </p:nvGraphicFramePr>
        <p:xfrm>
          <a:off x="4594484" y="3850726"/>
          <a:ext cx="2316610" cy="1389841"/>
        </p:xfrm>
        <a:graphic>
          <a:graphicData uri="http://schemas.openxmlformats.org/drawingml/2006/table">
            <a:tbl>
              <a:tblPr firstRow="1" bandRow="1">
                <a:tableStyleId>{5C22544A-7EE6-4342-B048-85BDC9FD1C3A}</a:tableStyleId>
              </a:tblPr>
              <a:tblGrid>
                <a:gridCol w="2316610">
                  <a:extLst>
                    <a:ext uri="{9D8B030D-6E8A-4147-A177-3AD203B41FA5}">
                      <a16:colId xmlns:a16="http://schemas.microsoft.com/office/drawing/2014/main" val="20000"/>
                    </a:ext>
                  </a:extLst>
                </a:gridCol>
              </a:tblGrid>
              <a:tr h="504377">
                <a:tc>
                  <a:txBody>
                    <a:bodyPr/>
                    <a:lstStyle/>
                    <a:p>
                      <a:pPr algn="ctr"/>
                      <a:r>
                        <a:rPr kumimoji="1" lang="ja-JP" altLang="en-US" sz="1400"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目標値（達成率）</a:t>
                      </a:r>
                      <a:endParaRPr kumimoji="1" lang="ja-JP" altLang="en-US" sz="1400" dirty="0">
                        <a:latin typeface="HG丸ｺﾞｼｯｸM-PRO" panose="020F0600000000000000" pitchFamily="50" charset="-128"/>
                        <a:ea typeface="HG丸ｺﾞｼｯｸM-PRO" panose="020F0600000000000000" pitchFamily="50" charset="-128"/>
                        <a:cs typeface="Meiryo UI" panose="020B0604030504040204" pitchFamily="50" charset="-128"/>
                      </a:endParaRPr>
                    </a:p>
                  </a:txBody>
                  <a:tcPr anchor="ctr"/>
                </a:tc>
                <a:extLst>
                  <a:ext uri="{0D108BD9-81ED-4DB2-BD59-A6C34878D82A}">
                    <a16:rowId xmlns:a16="http://schemas.microsoft.com/office/drawing/2014/main" val="10000"/>
                  </a:ext>
                </a:extLst>
              </a:tr>
              <a:tr h="442732">
                <a:tc>
                  <a:txBody>
                    <a:bodyPr/>
                    <a:lstStyle/>
                    <a:p>
                      <a:pPr algn="ctr"/>
                      <a:endParaRPr kumimoji="1" lang="ja-JP" altLang="en-US" sz="1600" dirty="0">
                        <a:latin typeface="HG丸ｺﾞｼｯｸM-PRO" panose="020F0600000000000000" pitchFamily="50" charset="-128"/>
                        <a:ea typeface="HG丸ｺﾞｼｯｸM-PRO" panose="020F0600000000000000" pitchFamily="50" charset="-128"/>
                        <a:cs typeface="Meiryo UI" panose="020B0604030504040204" pitchFamily="50" charset="-128"/>
                      </a:endParaRPr>
                    </a:p>
                  </a:txBody>
                  <a:tcPr anchor="ctr"/>
                </a:tc>
                <a:extLst>
                  <a:ext uri="{0D108BD9-81ED-4DB2-BD59-A6C34878D82A}">
                    <a16:rowId xmlns:a16="http://schemas.microsoft.com/office/drawing/2014/main" val="10001"/>
                  </a:ext>
                </a:extLst>
              </a:tr>
              <a:tr h="442732">
                <a:tc>
                  <a:txBody>
                    <a:bodyPr/>
                    <a:lstStyle/>
                    <a:p>
                      <a:pPr algn="ctr"/>
                      <a:r>
                        <a:rPr kumimoji="1" lang="en-US" altLang="ja-JP" sz="1600"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746</a:t>
                      </a:r>
                      <a:r>
                        <a:rPr kumimoji="1" lang="ja-JP" altLang="en-US" sz="1600"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人（</a:t>
                      </a:r>
                      <a:r>
                        <a:rPr kumimoji="1" lang="en-US" altLang="ja-JP" sz="1600"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82.2</a:t>
                      </a:r>
                      <a:r>
                        <a:rPr kumimoji="1" lang="ja-JP" altLang="en-US" sz="1600"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a:t>
                      </a:r>
                      <a:endParaRPr kumimoji="1" lang="ja-JP" altLang="en-US" sz="1600" dirty="0">
                        <a:latin typeface="HG丸ｺﾞｼｯｸM-PRO" panose="020F0600000000000000" pitchFamily="50" charset="-128"/>
                        <a:ea typeface="HG丸ｺﾞｼｯｸM-PRO" panose="020F0600000000000000" pitchFamily="50" charset="-128"/>
                        <a:cs typeface="Meiryo UI" panose="020B0604030504040204" pitchFamily="50" charset="-128"/>
                      </a:endParaRPr>
                    </a:p>
                  </a:txBody>
                  <a:tcPr anchor="ctr"/>
                </a:tc>
                <a:extLst>
                  <a:ext uri="{0D108BD9-81ED-4DB2-BD59-A6C34878D82A}">
                    <a16:rowId xmlns:a16="http://schemas.microsoft.com/office/drawing/2014/main" val="10002"/>
                  </a:ext>
                </a:extLst>
              </a:tr>
            </a:tbl>
          </a:graphicData>
        </a:graphic>
      </p:graphicFrame>
      <p:sp>
        <p:nvSpPr>
          <p:cNvPr id="15" name="正方形/長方形 14"/>
          <p:cNvSpPr/>
          <p:nvPr/>
        </p:nvSpPr>
        <p:spPr>
          <a:xfrm>
            <a:off x="16794" y="3429000"/>
            <a:ext cx="2592288" cy="338554"/>
          </a:xfrm>
          <a:prstGeom prst="rect">
            <a:avLst/>
          </a:prstGeom>
        </p:spPr>
        <p:txBody>
          <a:bodyPr wrap="square">
            <a:spAutoFit/>
          </a:bodyPr>
          <a:lstStyle/>
          <a:p>
            <a:r>
              <a:rPr lang="ja-JP" altLang="en-US" sz="1600" u="none" dirty="0" smtClean="0">
                <a:solidFill>
                  <a:srgbClr val="000000"/>
                </a:solidFill>
                <a:latin typeface="HG創英角ｺﾞｼｯｸUB" panose="020B0909000000000000" pitchFamily="49" charset="-128"/>
                <a:ea typeface="HG創英角ｺﾞｼｯｸUB" panose="020B0909000000000000" pitchFamily="49" charset="-128"/>
              </a:rPr>
              <a:t>（地域移行者数の推移）　　　　　　　　　　　　　　　　　　　　　　　</a:t>
            </a:r>
            <a:endParaRPr lang="ja-JP" altLang="en-US" sz="1400" u="none"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正方形/長方形 18"/>
          <p:cNvSpPr/>
          <p:nvPr/>
        </p:nvSpPr>
        <p:spPr>
          <a:xfrm>
            <a:off x="16525" y="5940569"/>
            <a:ext cx="8352928" cy="584775"/>
          </a:xfrm>
          <a:prstGeom prst="rect">
            <a:avLst/>
          </a:prstGeom>
        </p:spPr>
        <p:txBody>
          <a:bodyPr wrap="square">
            <a:spAutoFit/>
          </a:bodyPr>
          <a:lstStyle/>
          <a:p>
            <a:r>
              <a:rPr lang="ja-JP" altLang="en-US" sz="1600" dirty="0" smtClean="0">
                <a:latin typeface="HG丸ｺﾞｼｯｸM-PRO" panose="020F0600000000000000" pitchFamily="50" charset="-128"/>
                <a:ea typeface="HG丸ｺﾞｼｯｸM-PRO" panose="020F0600000000000000" pitchFamily="50" charset="-128"/>
              </a:rPr>
              <a:t>・地域移行支援サービス　</a:t>
            </a:r>
            <a:r>
              <a:rPr lang="en-US" altLang="ja-JP" sz="1600" dirty="0">
                <a:latin typeface="HG丸ｺﾞｼｯｸM-PRO" panose="020F0600000000000000" pitchFamily="50" charset="-128"/>
                <a:ea typeface="HG丸ｺﾞｼｯｸM-PRO" panose="020F0600000000000000" pitchFamily="50" charset="-128"/>
              </a:rPr>
              <a:t>10</a:t>
            </a:r>
            <a:r>
              <a:rPr lang="ja-JP" altLang="en-US" sz="1600" dirty="0" smtClean="0">
                <a:latin typeface="HG丸ｺﾞｼｯｸM-PRO" panose="020F0600000000000000" pitchFamily="50" charset="-128"/>
                <a:ea typeface="HG丸ｺﾞｼｯｸM-PRO" panose="020F0600000000000000" pitchFamily="50" charset="-128"/>
              </a:rPr>
              <a:t>人</a:t>
            </a:r>
            <a:endParaRPr lang="en-US" altLang="ja-JP" sz="1200" dirty="0" smtClean="0">
              <a:latin typeface="HG丸ｺﾞｼｯｸM-PRO" panose="020F0600000000000000" pitchFamily="50" charset="-128"/>
              <a:ea typeface="HG丸ｺﾞｼｯｸM-PRO" panose="020F0600000000000000" pitchFamily="50" charset="-128"/>
            </a:endParaRPr>
          </a:p>
          <a:p>
            <a:r>
              <a:rPr lang="ja-JP" altLang="en-US" sz="1600" dirty="0" smtClean="0">
                <a:latin typeface="HG丸ｺﾞｼｯｸM-PRO" panose="020F0600000000000000" pitchFamily="50" charset="-128"/>
                <a:ea typeface="HG丸ｺﾞｼｯｸM-PRO" panose="020F0600000000000000" pitchFamily="50" charset="-128"/>
              </a:rPr>
              <a:t>・地域定着支援サービス　  </a:t>
            </a:r>
            <a:r>
              <a:rPr lang="en-US" altLang="ja-JP" sz="1600" dirty="0" smtClean="0">
                <a:latin typeface="HG丸ｺﾞｼｯｸM-PRO" panose="020F0600000000000000" pitchFamily="50" charset="-128"/>
                <a:ea typeface="HG丸ｺﾞｼｯｸM-PRO" panose="020F0600000000000000" pitchFamily="50" charset="-128"/>
              </a:rPr>
              <a:t>2</a:t>
            </a:r>
            <a:r>
              <a:rPr lang="ja-JP" altLang="en-US" sz="1600" dirty="0" smtClean="0">
                <a:latin typeface="HG丸ｺﾞｼｯｸM-PRO" panose="020F0600000000000000" pitchFamily="50" charset="-128"/>
                <a:ea typeface="HG丸ｺﾞｼｯｸM-PRO" panose="020F0600000000000000" pitchFamily="50" charset="-128"/>
              </a:rPr>
              <a:t>人　　</a:t>
            </a:r>
            <a:r>
              <a:rPr lang="en-US" altLang="ja-JP" sz="1200" dirty="0" smtClean="0">
                <a:latin typeface="HGPｺﾞｼｯｸM" panose="020B0600000000000000" pitchFamily="50" charset="-128"/>
                <a:ea typeface="HGPｺﾞｼｯｸM" panose="020B0600000000000000" pitchFamily="50" charset="-128"/>
              </a:rPr>
              <a:t>【</a:t>
            </a:r>
            <a:r>
              <a:rPr lang="ja-JP" altLang="en-US" sz="1200" dirty="0" smtClean="0">
                <a:latin typeface="HGPｺﾞｼｯｸM" panose="020B0600000000000000" pitchFamily="50" charset="-128"/>
                <a:ea typeface="HGPｺﾞｼｯｸM" panose="020B0600000000000000" pitchFamily="50" charset="-128"/>
              </a:rPr>
              <a:t>府調査</a:t>
            </a:r>
            <a:r>
              <a:rPr lang="en-US" altLang="ja-JP" sz="1200" dirty="0" smtClean="0">
                <a:latin typeface="HGPｺﾞｼｯｸM" panose="020B0600000000000000" pitchFamily="50" charset="-128"/>
                <a:ea typeface="HGPｺﾞｼｯｸM" panose="020B0600000000000000" pitchFamily="50" charset="-128"/>
              </a:rPr>
              <a:t>】</a:t>
            </a:r>
          </a:p>
        </p:txBody>
      </p:sp>
      <p:sp>
        <p:nvSpPr>
          <p:cNvPr id="16" name="正方形/長方形 15"/>
          <p:cNvSpPr/>
          <p:nvPr/>
        </p:nvSpPr>
        <p:spPr>
          <a:xfrm>
            <a:off x="29338" y="5644307"/>
            <a:ext cx="6558886" cy="338554"/>
          </a:xfrm>
          <a:prstGeom prst="rect">
            <a:avLst/>
          </a:prstGeom>
        </p:spPr>
        <p:txBody>
          <a:bodyPr wrap="square">
            <a:spAutoFit/>
          </a:bodyPr>
          <a:lstStyle/>
          <a:p>
            <a:r>
              <a:rPr lang="ja-JP" altLang="en-US" sz="1600" u="none" dirty="0" smtClean="0">
                <a:solidFill>
                  <a:srgbClr val="000000"/>
                </a:solidFill>
                <a:latin typeface="HG創英角ｺﾞｼｯｸUB" panose="020B0909000000000000" pitchFamily="49" charset="-128"/>
                <a:ea typeface="HG創英角ｺﾞｼｯｸUB" panose="020B0909000000000000" pitchFamily="49" charset="-128"/>
              </a:rPr>
              <a:t>（</a:t>
            </a:r>
            <a:r>
              <a:rPr lang="en-US" altLang="ja-JP" sz="1600" u="none" dirty="0" smtClean="0">
                <a:solidFill>
                  <a:srgbClr val="000000"/>
                </a:solidFill>
                <a:latin typeface="HG創英角ｺﾞｼｯｸUB" panose="020B0909000000000000" pitchFamily="49" charset="-128"/>
                <a:ea typeface="HG創英角ｺﾞｼｯｸUB" panose="020B0909000000000000" pitchFamily="49" charset="-128"/>
              </a:rPr>
              <a:t>H29</a:t>
            </a:r>
            <a:r>
              <a:rPr lang="ja-JP" altLang="en-US" sz="1600" u="none" dirty="0" smtClean="0">
                <a:solidFill>
                  <a:srgbClr val="000000"/>
                </a:solidFill>
                <a:latin typeface="HG創英角ｺﾞｼｯｸUB" panose="020B0909000000000000" pitchFamily="49" charset="-128"/>
                <a:ea typeface="HG創英角ｺﾞｼｯｸUB" panose="020B0909000000000000" pitchFamily="49" charset="-128"/>
              </a:rPr>
              <a:t>年度末の地域移行者で地域相談支援サービスの</a:t>
            </a:r>
            <a:r>
              <a:rPr lang="ja-JP" altLang="en-US" sz="1600" dirty="0" smtClean="0">
                <a:solidFill>
                  <a:srgbClr val="000000"/>
                </a:solidFill>
                <a:latin typeface="HG創英角ｺﾞｼｯｸUB" panose="020B0909000000000000" pitchFamily="49" charset="-128"/>
                <a:ea typeface="HG創英角ｺﾞｼｯｸUB" panose="020B0909000000000000" pitchFamily="49" charset="-128"/>
              </a:rPr>
              <a:t>利用</a:t>
            </a:r>
            <a:r>
              <a:rPr lang="ja-JP" altLang="en-US" sz="1600" u="none" dirty="0" smtClean="0">
                <a:solidFill>
                  <a:srgbClr val="000000"/>
                </a:solidFill>
                <a:latin typeface="HG創英角ｺﾞｼｯｸUB" panose="020B0909000000000000" pitchFamily="49" charset="-128"/>
                <a:ea typeface="HG創英角ｺﾞｼｯｸUB" panose="020B0909000000000000" pitchFamily="49" charset="-128"/>
              </a:rPr>
              <a:t>者数）　　　　　　　　　　　　　　　　　　　　　　　</a:t>
            </a:r>
            <a:endParaRPr lang="ja-JP" altLang="en-US" sz="1400" u="none"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正方形/長方形 16"/>
          <p:cNvSpPr/>
          <p:nvPr/>
        </p:nvSpPr>
        <p:spPr>
          <a:xfrm>
            <a:off x="1881387" y="74823"/>
            <a:ext cx="6002981" cy="519109"/>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2800" dirty="0" smtClean="0">
                <a:latin typeface="HGSｺﾞｼｯｸE" panose="020B0900000000000000" pitchFamily="50" charset="-128"/>
                <a:ea typeface="HGSｺﾞｼｯｸE" panose="020B0900000000000000" pitchFamily="50" charset="-128"/>
              </a:rPr>
              <a:t>施設入所者の地域移行について</a:t>
            </a:r>
            <a:endParaRPr lang="ja-JP" altLang="en-US" sz="2800" dirty="0">
              <a:latin typeface="HGSｺﾞｼｯｸE" panose="020B0900000000000000" pitchFamily="50" charset="-128"/>
              <a:ea typeface="HGSｺﾞｼｯｸE" panose="020B0900000000000000" pitchFamily="50" charset="-128"/>
            </a:endParaRPr>
          </a:p>
        </p:txBody>
      </p:sp>
      <p:sp>
        <p:nvSpPr>
          <p:cNvPr id="18" name="テキスト ボックス 17"/>
          <p:cNvSpPr txBox="1"/>
          <p:nvPr/>
        </p:nvSpPr>
        <p:spPr>
          <a:xfrm>
            <a:off x="6924746" y="4963568"/>
            <a:ext cx="2051270" cy="276999"/>
          </a:xfrm>
          <a:prstGeom prst="rect">
            <a:avLst/>
          </a:prstGeom>
          <a:noFill/>
        </p:spPr>
        <p:txBody>
          <a:bodyPr wrap="square" rtlCol="0">
            <a:spAutoFit/>
          </a:bodyPr>
          <a:lstStyle/>
          <a:p>
            <a:r>
              <a:rPr kumimoji="1" lang="en-US" altLang="ja-JP" sz="1200" dirty="0" smtClean="0">
                <a:latin typeface="HGPｺﾞｼｯｸM" panose="020B0600000000000000" pitchFamily="50" charset="-128"/>
                <a:ea typeface="HGPｺﾞｼｯｸM" panose="020B0600000000000000" pitchFamily="50" charset="-128"/>
              </a:rPr>
              <a:t>【</a:t>
            </a:r>
            <a:r>
              <a:rPr lang="ja-JP" altLang="en-US" sz="1200" dirty="0" smtClean="0">
                <a:latin typeface="HGPｺﾞｼｯｸM" panose="020B0600000000000000" pitchFamily="50" charset="-128"/>
                <a:ea typeface="HGPｺﾞｼｯｸM" panose="020B0600000000000000" pitchFamily="50" charset="-128"/>
              </a:rPr>
              <a:t>府</a:t>
            </a:r>
            <a:r>
              <a:rPr lang="ja-JP" altLang="en-US" sz="1200" dirty="0">
                <a:latin typeface="HGPｺﾞｼｯｸM" panose="020B0600000000000000" pitchFamily="50" charset="-128"/>
                <a:ea typeface="HGPｺﾞｼｯｸM" panose="020B0600000000000000" pitchFamily="50" charset="-128"/>
              </a:rPr>
              <a:t>調査</a:t>
            </a:r>
            <a:r>
              <a:rPr kumimoji="1" lang="en-US" altLang="ja-JP" sz="1200" dirty="0" smtClean="0">
                <a:latin typeface="HGPｺﾞｼｯｸM" panose="020B0600000000000000" pitchFamily="50" charset="-128"/>
                <a:ea typeface="HGPｺﾞｼｯｸM" panose="020B0600000000000000" pitchFamily="50" charset="-128"/>
              </a:rPr>
              <a:t>】</a:t>
            </a:r>
            <a:endParaRPr kumimoji="1" lang="ja-JP" altLang="en-US" sz="1200" dirty="0">
              <a:latin typeface="HGPｺﾞｼｯｸM" panose="020B0600000000000000" pitchFamily="50" charset="-128"/>
              <a:ea typeface="HGPｺﾞｼｯｸM" panose="020B0600000000000000" pitchFamily="50" charset="-128"/>
            </a:endParaRPr>
          </a:p>
        </p:txBody>
      </p:sp>
      <p:sp>
        <p:nvSpPr>
          <p:cNvPr id="4" name="スライド番号プレースホルダー 3"/>
          <p:cNvSpPr>
            <a:spLocks noGrp="1"/>
          </p:cNvSpPr>
          <p:nvPr>
            <p:ph type="sldNum" sz="quarter" idx="12"/>
          </p:nvPr>
        </p:nvSpPr>
        <p:spPr/>
        <p:txBody>
          <a:bodyPr/>
          <a:lstStyle/>
          <a:p>
            <a:fld id="{D2D8002D-B5B0-4BAC-B1F6-782DDCCE6D9C}" type="slidenum">
              <a:rPr kumimoji="1" lang="ja-JP" altLang="en-US" smtClean="0"/>
              <a:t>1</a:t>
            </a:fld>
            <a:endParaRPr kumimoji="1" lang="ja-JP" altLang="en-US"/>
          </a:p>
        </p:txBody>
      </p:sp>
      <p:sp>
        <p:nvSpPr>
          <p:cNvPr id="20" name="角丸四角形 19"/>
          <p:cNvSpPr/>
          <p:nvPr/>
        </p:nvSpPr>
        <p:spPr>
          <a:xfrm>
            <a:off x="7924246" y="165055"/>
            <a:ext cx="1049698" cy="415037"/>
          </a:xfrm>
          <a:prstGeom prst="roundRect">
            <a:avLst/>
          </a:prstGeom>
          <a:ln/>
        </p:spPr>
        <p:style>
          <a:lnRef idx="2">
            <a:schemeClr val="dk1"/>
          </a:lnRef>
          <a:fillRef idx="1">
            <a:schemeClr val="lt1"/>
          </a:fillRef>
          <a:effectRef idx="0">
            <a:schemeClr val="dk1"/>
          </a:effectRef>
          <a:fontRef idx="minor">
            <a:schemeClr val="dk1"/>
          </a:fontRef>
        </p:style>
        <p:txBody>
          <a:bodyPr rtlCol="0" anchor="t"/>
          <a:lstStyle/>
          <a:p>
            <a:pPr algn="ctr"/>
            <a:r>
              <a:rPr kumimoji="1" lang="ja-JP" altLang="en-US" b="1" dirty="0" smtClean="0">
                <a:latin typeface="HG丸ｺﾞｼｯｸM-PRO" panose="020F0600000000000000" pitchFamily="50" charset="-128"/>
                <a:ea typeface="HG丸ｺﾞｼｯｸM-PRO" panose="020F0600000000000000" pitchFamily="50" charset="-128"/>
              </a:rPr>
              <a:t>資料</a:t>
            </a:r>
            <a:r>
              <a:rPr kumimoji="1" lang="en-US" altLang="ja-JP" b="1" dirty="0" smtClean="0">
                <a:latin typeface="HG丸ｺﾞｼｯｸM-PRO" panose="020F0600000000000000" pitchFamily="50" charset="-128"/>
                <a:ea typeface="HG丸ｺﾞｼｯｸM-PRO" panose="020F0600000000000000" pitchFamily="50" charset="-128"/>
              </a:rPr>
              <a:t>2</a:t>
            </a:r>
            <a:endParaRPr kumimoji="1" lang="ja-JP" altLang="en-US" b="1" dirty="0" smtClean="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372134442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1" name="直線コネクタ 10"/>
          <p:cNvCxnSpPr/>
          <p:nvPr/>
        </p:nvCxnSpPr>
        <p:spPr>
          <a:xfrm>
            <a:off x="136853" y="696944"/>
            <a:ext cx="8946493" cy="0"/>
          </a:xfrm>
          <a:prstGeom prst="line">
            <a:avLst/>
          </a:prstGeom>
          <a:ln w="38100"/>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8" name="テキスト ボックス 7"/>
          <p:cNvSpPr txBox="1"/>
          <p:nvPr/>
        </p:nvSpPr>
        <p:spPr>
          <a:xfrm>
            <a:off x="7884368" y="2250931"/>
            <a:ext cx="936104" cy="1584702"/>
          </a:xfrm>
          <a:prstGeom prst="rect">
            <a:avLst/>
          </a:prstGeom>
          <a:noFill/>
        </p:spPr>
        <p:txBody>
          <a:bodyPr wrap="square" rtlCol="0">
            <a:spAutoFit/>
          </a:bodyPr>
          <a:lstStyle/>
          <a:p>
            <a:endParaRPr kumimoji="1" lang="ja-JP" altLang="en-US" dirty="0"/>
          </a:p>
        </p:txBody>
      </p:sp>
      <p:sp>
        <p:nvSpPr>
          <p:cNvPr id="10" name="テキスト ボックス 9"/>
          <p:cNvSpPr txBox="1"/>
          <p:nvPr/>
        </p:nvSpPr>
        <p:spPr>
          <a:xfrm>
            <a:off x="25002" y="696944"/>
            <a:ext cx="9118998" cy="5262979"/>
          </a:xfrm>
          <a:prstGeom prst="rect">
            <a:avLst/>
          </a:prstGeom>
          <a:noFill/>
        </p:spPr>
        <p:txBody>
          <a:bodyPr wrap="square" rtlCol="0">
            <a:spAutoFit/>
          </a:bodyPr>
          <a:lstStyle/>
          <a:p>
            <a:endParaRPr lang="en-US" altLang="ja-JP" sz="1400" dirty="0" smtClean="0">
              <a:latin typeface="HG丸ｺﾞｼｯｸM-PRO" panose="020F0600000000000000" pitchFamily="50" charset="-128"/>
              <a:ea typeface="HG丸ｺﾞｼｯｸM-PRO" panose="020F0600000000000000" pitchFamily="50" charset="-128"/>
            </a:endParaRPr>
          </a:p>
          <a:p>
            <a:r>
              <a:rPr lang="ja-JP" altLang="en-US" sz="1400" dirty="0" smtClean="0">
                <a:latin typeface="HG丸ｺﾞｼｯｸM-PRO" panose="020F0600000000000000" pitchFamily="50" charset="-128"/>
                <a:ea typeface="HG丸ｺﾞｼｯｸM-PRO" panose="020F0600000000000000" pitchFamily="50" charset="-128"/>
              </a:rPr>
              <a:t>・最近の入所者の家族等に対しては、入所前に将来的に地域移行をすることを説明しているため理解を得やすい</a:t>
            </a:r>
            <a:endParaRPr lang="en-US" altLang="ja-JP" sz="1400" dirty="0" smtClean="0">
              <a:latin typeface="HG丸ｺﾞｼｯｸM-PRO" panose="020F0600000000000000" pitchFamily="50" charset="-128"/>
              <a:ea typeface="HG丸ｺﾞｼｯｸM-PRO" panose="020F0600000000000000" pitchFamily="50" charset="-128"/>
            </a:endParaRPr>
          </a:p>
          <a:p>
            <a:r>
              <a:rPr lang="ja-JP" altLang="en-US" sz="1400" dirty="0">
                <a:latin typeface="HG丸ｺﾞｼｯｸM-PRO" panose="020F0600000000000000" pitchFamily="50" charset="-128"/>
                <a:ea typeface="HG丸ｺﾞｼｯｸM-PRO" panose="020F0600000000000000" pitchFamily="50" charset="-128"/>
              </a:rPr>
              <a:t>　</a:t>
            </a:r>
            <a:r>
              <a:rPr lang="ja-JP" altLang="en-US" sz="1400" dirty="0" smtClean="0">
                <a:latin typeface="HG丸ｺﾞｼｯｸM-PRO" panose="020F0600000000000000" pitchFamily="50" charset="-128"/>
                <a:ea typeface="HG丸ｺﾞｼｯｸM-PRO" panose="020F0600000000000000" pitchFamily="50" charset="-128"/>
              </a:rPr>
              <a:t>が、以前からの入所者</a:t>
            </a:r>
            <a:r>
              <a:rPr lang="ja-JP" altLang="en-US" sz="1400" dirty="0">
                <a:latin typeface="HG丸ｺﾞｼｯｸM-PRO" panose="020F0600000000000000" pitchFamily="50" charset="-128"/>
                <a:ea typeface="HG丸ｺﾞｼｯｸM-PRO" panose="020F0600000000000000" pitchFamily="50" charset="-128"/>
              </a:rPr>
              <a:t>の</a:t>
            </a:r>
            <a:r>
              <a:rPr lang="ja-JP" altLang="en-US" sz="1400" dirty="0" smtClean="0">
                <a:latin typeface="HG丸ｺﾞｼｯｸM-PRO" panose="020F0600000000000000" pitchFamily="50" charset="-128"/>
                <a:ea typeface="HG丸ｺﾞｼｯｸM-PRO" panose="020F0600000000000000" pitchFamily="50" charset="-128"/>
              </a:rPr>
              <a:t>家族等は、施設を「終の棲家」として認識していることも多いので、家族等の理解を</a:t>
            </a:r>
            <a:endParaRPr lang="en-US" altLang="ja-JP" sz="1400" dirty="0" smtClean="0">
              <a:latin typeface="HG丸ｺﾞｼｯｸM-PRO" panose="020F0600000000000000" pitchFamily="50" charset="-128"/>
              <a:ea typeface="HG丸ｺﾞｼｯｸM-PRO" panose="020F0600000000000000" pitchFamily="50" charset="-128"/>
            </a:endParaRPr>
          </a:p>
          <a:p>
            <a:r>
              <a:rPr lang="ja-JP" altLang="en-US" sz="1400" dirty="0">
                <a:latin typeface="HG丸ｺﾞｼｯｸM-PRO" panose="020F0600000000000000" pitchFamily="50" charset="-128"/>
                <a:ea typeface="HG丸ｺﾞｼｯｸM-PRO" panose="020F0600000000000000" pitchFamily="50" charset="-128"/>
              </a:rPr>
              <a:t>　</a:t>
            </a:r>
            <a:r>
              <a:rPr lang="ja-JP" altLang="en-US" sz="1400" dirty="0" smtClean="0">
                <a:latin typeface="HG丸ｺﾞｼｯｸM-PRO" panose="020F0600000000000000" pitchFamily="50" charset="-128"/>
                <a:ea typeface="HG丸ｺﾞｼｯｸM-PRO" panose="020F0600000000000000" pitchFamily="50" charset="-128"/>
              </a:rPr>
              <a:t>得るの</a:t>
            </a:r>
            <a:r>
              <a:rPr lang="ja-JP" altLang="en-US" sz="1400" dirty="0">
                <a:latin typeface="HG丸ｺﾞｼｯｸM-PRO" panose="020F0600000000000000" pitchFamily="50" charset="-128"/>
                <a:ea typeface="HG丸ｺﾞｼｯｸM-PRO" panose="020F0600000000000000" pitchFamily="50" charset="-128"/>
              </a:rPr>
              <a:t>は</a:t>
            </a:r>
            <a:r>
              <a:rPr lang="ja-JP" altLang="en-US" sz="1400" dirty="0" smtClean="0">
                <a:latin typeface="HG丸ｺﾞｼｯｸM-PRO" panose="020F0600000000000000" pitchFamily="50" charset="-128"/>
                <a:ea typeface="HG丸ｺﾞｼｯｸM-PRO" panose="020F0600000000000000" pitchFamily="50" charset="-128"/>
              </a:rPr>
              <a:t>難しい。</a:t>
            </a:r>
            <a:r>
              <a:rPr lang="en-US" altLang="ja-JP" sz="1400" dirty="0" smtClean="0">
                <a:latin typeface="HG丸ｺﾞｼｯｸM-PRO" panose="020F0600000000000000" pitchFamily="50" charset="-128"/>
                <a:ea typeface="HG丸ｺﾞｼｯｸM-PRO" panose="020F0600000000000000" pitchFamily="50" charset="-128"/>
              </a:rPr>
              <a:t>【</a:t>
            </a:r>
            <a:r>
              <a:rPr lang="ja-JP" altLang="en-US" sz="1400" dirty="0" smtClean="0">
                <a:latin typeface="HG丸ｺﾞｼｯｸM-PRO" panose="020F0600000000000000" pitchFamily="50" charset="-128"/>
                <a:ea typeface="HG丸ｺﾞｼｯｸM-PRO" panose="020F0600000000000000" pitchFamily="50" charset="-128"/>
              </a:rPr>
              <a:t>施設</a:t>
            </a:r>
            <a:r>
              <a:rPr lang="en-US" altLang="ja-JP" sz="1400" dirty="0" smtClean="0">
                <a:latin typeface="HG丸ｺﾞｼｯｸM-PRO" panose="020F0600000000000000" pitchFamily="50" charset="-128"/>
                <a:ea typeface="HG丸ｺﾞｼｯｸM-PRO" panose="020F0600000000000000" pitchFamily="50" charset="-128"/>
              </a:rPr>
              <a:t>】</a:t>
            </a:r>
          </a:p>
          <a:p>
            <a:endParaRPr lang="en-US" altLang="ja-JP" sz="1400" dirty="0" smtClean="0">
              <a:latin typeface="HG丸ｺﾞｼｯｸM-PRO" panose="020F0600000000000000" pitchFamily="50" charset="-128"/>
              <a:ea typeface="HG丸ｺﾞｼｯｸM-PRO" panose="020F0600000000000000" pitchFamily="50" charset="-128"/>
            </a:endParaRPr>
          </a:p>
          <a:p>
            <a:r>
              <a:rPr lang="ja-JP" altLang="en-US" sz="1400" dirty="0" smtClean="0">
                <a:latin typeface="HG丸ｺﾞｼｯｸM-PRO" panose="020F0600000000000000" pitchFamily="50" charset="-128"/>
                <a:ea typeface="HG丸ｺﾞｼｯｸM-PRO" panose="020F0600000000000000" pitchFamily="50" charset="-128"/>
              </a:rPr>
              <a:t>・</a:t>
            </a:r>
            <a:r>
              <a:rPr lang="ja-JP" altLang="en-US" sz="1400" dirty="0">
                <a:latin typeface="HG丸ｺﾞｼｯｸM-PRO" panose="020F0600000000000000" pitchFamily="50" charset="-128"/>
                <a:ea typeface="HG丸ｺﾞｼｯｸM-PRO" panose="020F0600000000000000" pitchFamily="50" charset="-128"/>
              </a:rPr>
              <a:t>地域</a:t>
            </a:r>
            <a:r>
              <a:rPr lang="ja-JP" altLang="en-US" sz="1400" dirty="0" smtClean="0">
                <a:latin typeface="HG丸ｺﾞｼｯｸM-PRO" panose="020F0600000000000000" pitchFamily="50" charset="-128"/>
                <a:ea typeface="HG丸ｺﾞｼｯｸM-PRO" panose="020F0600000000000000" pitchFamily="50" charset="-128"/>
              </a:rPr>
              <a:t>移行可能な入所者から順次地域移行を進めている。現入所者が地域移行するとなると、行動障がいや医療</a:t>
            </a:r>
            <a:endParaRPr lang="en-US" altLang="ja-JP" sz="1400" dirty="0" smtClean="0">
              <a:latin typeface="HG丸ｺﾞｼｯｸM-PRO" panose="020F0600000000000000" pitchFamily="50" charset="-128"/>
              <a:ea typeface="HG丸ｺﾞｼｯｸM-PRO" panose="020F0600000000000000" pitchFamily="50" charset="-128"/>
            </a:endParaRPr>
          </a:p>
          <a:p>
            <a:r>
              <a:rPr lang="ja-JP" altLang="en-US" sz="1400" dirty="0">
                <a:latin typeface="HG丸ｺﾞｼｯｸM-PRO" panose="020F0600000000000000" pitchFamily="50" charset="-128"/>
                <a:ea typeface="HG丸ｺﾞｼｯｸM-PRO" panose="020F0600000000000000" pitchFamily="50" charset="-128"/>
              </a:rPr>
              <a:t>　</a:t>
            </a:r>
            <a:r>
              <a:rPr lang="ja-JP" altLang="en-US" sz="1400" dirty="0" smtClean="0">
                <a:latin typeface="HG丸ｺﾞｼｯｸM-PRO" panose="020F0600000000000000" pitchFamily="50" charset="-128"/>
                <a:ea typeface="HG丸ｺﾞｼｯｸM-PRO" panose="020F0600000000000000" pitchFamily="50" charset="-128"/>
              </a:rPr>
              <a:t>的ケアへの対応として専門的な支援や支援環境が必要であ</a:t>
            </a:r>
            <a:r>
              <a:rPr lang="ja-JP" altLang="en-US" sz="1400" dirty="0">
                <a:latin typeface="HG丸ｺﾞｼｯｸM-PRO" panose="020F0600000000000000" pitchFamily="50" charset="-128"/>
                <a:ea typeface="HG丸ｺﾞｼｯｸM-PRO" panose="020F0600000000000000" pitchFamily="50" charset="-128"/>
              </a:rPr>
              <a:t>る</a:t>
            </a:r>
            <a:r>
              <a:rPr lang="ja-JP" altLang="en-US" sz="1400" dirty="0" smtClean="0">
                <a:latin typeface="HG丸ｺﾞｼｯｸM-PRO" panose="020F0600000000000000" pitchFamily="50" charset="-128"/>
                <a:ea typeface="HG丸ｺﾞｼｯｸM-PRO" panose="020F0600000000000000" pitchFamily="50" charset="-128"/>
              </a:rPr>
              <a:t>が、現行のグループホームでは受け入れが難しい</a:t>
            </a:r>
            <a:endParaRPr lang="en-US" altLang="ja-JP" sz="1400" dirty="0" smtClean="0">
              <a:latin typeface="HG丸ｺﾞｼｯｸM-PRO" panose="020F0600000000000000" pitchFamily="50" charset="-128"/>
              <a:ea typeface="HG丸ｺﾞｼｯｸM-PRO" panose="020F0600000000000000" pitchFamily="50" charset="-128"/>
            </a:endParaRPr>
          </a:p>
          <a:p>
            <a:r>
              <a:rPr lang="ja-JP" altLang="en-US" sz="1400" dirty="0">
                <a:latin typeface="HG丸ｺﾞｼｯｸM-PRO" panose="020F0600000000000000" pitchFamily="50" charset="-128"/>
                <a:ea typeface="HG丸ｺﾞｼｯｸM-PRO" panose="020F0600000000000000" pitchFamily="50" charset="-128"/>
              </a:rPr>
              <a:t>　</a:t>
            </a:r>
            <a:r>
              <a:rPr lang="ja-JP" altLang="en-US" sz="1400" dirty="0" smtClean="0">
                <a:latin typeface="HG丸ｺﾞｼｯｸM-PRO" panose="020F0600000000000000" pitchFamily="50" charset="-128"/>
                <a:ea typeface="HG丸ｺﾞｼｯｸM-PRO" panose="020F0600000000000000" pitchFamily="50" charset="-128"/>
              </a:rPr>
              <a:t>のではないかと考えている。</a:t>
            </a:r>
            <a:r>
              <a:rPr lang="en-US" altLang="ja-JP" sz="1400" dirty="0" smtClean="0">
                <a:latin typeface="HG丸ｺﾞｼｯｸM-PRO" panose="020F0600000000000000" pitchFamily="50" charset="-128"/>
                <a:ea typeface="HG丸ｺﾞｼｯｸM-PRO" panose="020F0600000000000000" pitchFamily="50" charset="-128"/>
              </a:rPr>
              <a:t>【</a:t>
            </a:r>
            <a:r>
              <a:rPr lang="ja-JP" altLang="en-US" sz="1400" dirty="0" smtClean="0">
                <a:latin typeface="HG丸ｺﾞｼｯｸM-PRO" panose="020F0600000000000000" pitchFamily="50" charset="-128"/>
                <a:ea typeface="HG丸ｺﾞｼｯｸM-PRO" panose="020F0600000000000000" pitchFamily="50" charset="-128"/>
              </a:rPr>
              <a:t>施設</a:t>
            </a:r>
            <a:r>
              <a:rPr lang="en-US" altLang="ja-JP" sz="1400" dirty="0" smtClean="0">
                <a:latin typeface="HG丸ｺﾞｼｯｸM-PRO" panose="020F0600000000000000" pitchFamily="50" charset="-128"/>
                <a:ea typeface="HG丸ｺﾞｼｯｸM-PRO" panose="020F0600000000000000" pitchFamily="50" charset="-128"/>
              </a:rPr>
              <a:t>】【</a:t>
            </a:r>
            <a:r>
              <a:rPr lang="ja-JP" altLang="en-US" sz="1400" dirty="0" smtClean="0">
                <a:latin typeface="HG丸ｺﾞｼｯｸM-PRO" panose="020F0600000000000000" pitchFamily="50" charset="-128"/>
                <a:ea typeface="HG丸ｺﾞｼｯｸM-PRO" panose="020F0600000000000000" pitchFamily="50" charset="-128"/>
              </a:rPr>
              <a:t>相談</a:t>
            </a:r>
            <a:r>
              <a:rPr lang="en-US" altLang="ja-JP" sz="1400" dirty="0" smtClean="0">
                <a:latin typeface="HG丸ｺﾞｼｯｸM-PRO" panose="020F0600000000000000" pitchFamily="50" charset="-128"/>
                <a:ea typeface="HG丸ｺﾞｼｯｸM-PRO" panose="020F0600000000000000" pitchFamily="50" charset="-128"/>
              </a:rPr>
              <a:t>】</a:t>
            </a:r>
          </a:p>
          <a:p>
            <a:endParaRPr lang="en-US" altLang="ja-JP" sz="1400" dirty="0" smtClean="0">
              <a:latin typeface="HG丸ｺﾞｼｯｸM-PRO" panose="020F0600000000000000" pitchFamily="50" charset="-128"/>
              <a:ea typeface="HG丸ｺﾞｼｯｸM-PRO" panose="020F0600000000000000" pitchFamily="50" charset="-128"/>
            </a:endParaRPr>
          </a:p>
          <a:p>
            <a:r>
              <a:rPr lang="ja-JP" altLang="en-US" sz="1400" dirty="0" smtClean="0">
                <a:latin typeface="HG丸ｺﾞｼｯｸM-PRO" panose="020F0600000000000000" pitchFamily="50" charset="-128"/>
                <a:ea typeface="HG丸ｺﾞｼｯｸM-PRO" panose="020F0600000000000000" pitchFamily="50" charset="-128"/>
              </a:rPr>
              <a:t>・高齢化</a:t>
            </a:r>
            <a:r>
              <a:rPr lang="ja-JP" altLang="en-US" sz="1400" dirty="0">
                <a:latin typeface="HG丸ｺﾞｼｯｸM-PRO" panose="020F0600000000000000" pitchFamily="50" charset="-128"/>
                <a:ea typeface="HG丸ｺﾞｼｯｸM-PRO" panose="020F0600000000000000" pitchFamily="50" charset="-128"/>
              </a:rPr>
              <a:t>に</a:t>
            </a:r>
            <a:r>
              <a:rPr lang="ja-JP" altLang="en-US" sz="1400" dirty="0" smtClean="0">
                <a:latin typeface="HG丸ｺﾞｼｯｸM-PRO" panose="020F0600000000000000" pitchFamily="50" charset="-128"/>
                <a:ea typeface="HG丸ｺﾞｼｯｸM-PRO" panose="020F0600000000000000" pitchFamily="50" charset="-128"/>
              </a:rPr>
              <a:t>伴い、身体的</a:t>
            </a:r>
            <a:r>
              <a:rPr lang="ja-JP" altLang="en-US" sz="1400" dirty="0">
                <a:latin typeface="HG丸ｺﾞｼｯｸM-PRO" panose="020F0600000000000000" pitchFamily="50" charset="-128"/>
                <a:ea typeface="HG丸ｺﾞｼｯｸM-PRO" panose="020F0600000000000000" pitchFamily="50" charset="-128"/>
              </a:rPr>
              <a:t>な</a:t>
            </a:r>
            <a:r>
              <a:rPr lang="ja-JP" altLang="en-US" sz="1400" dirty="0" smtClean="0">
                <a:latin typeface="HG丸ｺﾞｼｯｸM-PRO" panose="020F0600000000000000" pitchFamily="50" charset="-128"/>
                <a:ea typeface="HG丸ｺﾞｼｯｸM-PRO" panose="020F0600000000000000" pitchFamily="50" charset="-128"/>
              </a:rPr>
              <a:t>介護度（歩行困難や嚥下障がい等）の上昇や認知機能の低下等で</a:t>
            </a:r>
            <a:r>
              <a:rPr lang="ja-JP" altLang="en-US" sz="1400" dirty="0">
                <a:latin typeface="HG丸ｺﾞｼｯｸM-PRO" panose="020F0600000000000000" pitchFamily="50" charset="-128"/>
                <a:ea typeface="HG丸ｺﾞｼｯｸM-PRO" panose="020F0600000000000000" pitchFamily="50" charset="-128"/>
              </a:rPr>
              <a:t>高</a:t>
            </a:r>
            <a:r>
              <a:rPr lang="ja-JP" altLang="en-US" sz="1400" dirty="0" smtClean="0">
                <a:latin typeface="HG丸ｺﾞｼｯｸM-PRO" panose="020F0600000000000000" pitchFamily="50" charset="-128"/>
                <a:ea typeface="HG丸ｺﾞｼｯｸM-PRO" panose="020F0600000000000000" pitchFamily="50" charset="-128"/>
              </a:rPr>
              <a:t>齢施設</a:t>
            </a:r>
            <a:r>
              <a:rPr lang="ja-JP" altLang="en-US" sz="1400" dirty="0">
                <a:latin typeface="HG丸ｺﾞｼｯｸM-PRO" panose="020F0600000000000000" pitchFamily="50" charset="-128"/>
                <a:ea typeface="HG丸ｺﾞｼｯｸM-PRO" panose="020F0600000000000000" pitchFamily="50" charset="-128"/>
              </a:rPr>
              <a:t>の方</a:t>
            </a:r>
            <a:r>
              <a:rPr lang="ja-JP" altLang="en-US" sz="1400" dirty="0" smtClean="0">
                <a:latin typeface="HG丸ｺﾞｼｯｸM-PRO" panose="020F0600000000000000" pitchFamily="50" charset="-128"/>
                <a:ea typeface="HG丸ｺﾞｼｯｸM-PRO" panose="020F0600000000000000" pitchFamily="50" charset="-128"/>
              </a:rPr>
              <a:t>が適</a:t>
            </a:r>
            <a:endParaRPr lang="en-US" altLang="ja-JP" sz="1400" dirty="0" smtClean="0">
              <a:latin typeface="HG丸ｺﾞｼｯｸM-PRO" panose="020F0600000000000000" pitchFamily="50" charset="-128"/>
              <a:ea typeface="HG丸ｺﾞｼｯｸM-PRO" panose="020F0600000000000000" pitchFamily="50" charset="-128"/>
            </a:endParaRPr>
          </a:p>
          <a:p>
            <a:r>
              <a:rPr lang="ja-JP" altLang="en-US" sz="1400" dirty="0">
                <a:latin typeface="HG丸ｺﾞｼｯｸM-PRO" panose="020F0600000000000000" pitchFamily="50" charset="-128"/>
                <a:ea typeface="HG丸ｺﾞｼｯｸM-PRO" panose="020F0600000000000000" pitchFamily="50" charset="-128"/>
              </a:rPr>
              <a:t>　</a:t>
            </a:r>
            <a:r>
              <a:rPr lang="ja-JP" altLang="en-US" sz="1400" dirty="0" smtClean="0">
                <a:latin typeface="HG丸ｺﾞｼｯｸM-PRO" panose="020F0600000000000000" pitchFamily="50" charset="-128"/>
                <a:ea typeface="HG丸ｺﾞｼｯｸM-PRO" panose="020F0600000000000000" pitchFamily="50" charset="-128"/>
              </a:rPr>
              <a:t>している入所者もいるが、</a:t>
            </a:r>
            <a:r>
              <a:rPr lang="ja-JP" altLang="en-US" sz="1400" dirty="0" err="1" smtClean="0">
                <a:latin typeface="HG丸ｺﾞｼｯｸM-PRO" panose="020F0600000000000000" pitchFamily="50" charset="-128"/>
                <a:ea typeface="HG丸ｺﾞｼｯｸM-PRO" panose="020F0600000000000000" pitchFamily="50" charset="-128"/>
              </a:rPr>
              <a:t>障がい</a:t>
            </a:r>
            <a:r>
              <a:rPr lang="ja-JP" altLang="en-US" sz="1400" dirty="0" smtClean="0">
                <a:latin typeface="HG丸ｺﾞｼｯｸM-PRO" panose="020F0600000000000000" pitchFamily="50" charset="-128"/>
                <a:ea typeface="HG丸ｺﾞｼｯｸM-PRO" panose="020F0600000000000000" pitchFamily="50" charset="-128"/>
              </a:rPr>
              <a:t>者施設から高齢施設へ移るのは</a:t>
            </a:r>
            <a:r>
              <a:rPr lang="ja-JP" altLang="en-US" sz="1400" dirty="0">
                <a:latin typeface="HG丸ｺﾞｼｯｸM-PRO" panose="020F0600000000000000" pitchFamily="50" charset="-128"/>
                <a:ea typeface="HG丸ｺﾞｼｯｸM-PRO" panose="020F0600000000000000" pitchFamily="50" charset="-128"/>
              </a:rPr>
              <a:t>制度</a:t>
            </a:r>
            <a:r>
              <a:rPr lang="ja-JP" altLang="en-US" sz="1400" dirty="0" smtClean="0">
                <a:latin typeface="HG丸ｺﾞｼｯｸM-PRO" panose="020F0600000000000000" pitchFamily="50" charset="-128"/>
                <a:ea typeface="HG丸ｺﾞｼｯｸM-PRO" panose="020F0600000000000000" pitchFamily="50" charset="-128"/>
              </a:rPr>
              <a:t>上難しい。</a:t>
            </a:r>
            <a:r>
              <a:rPr lang="en-US" altLang="ja-JP" sz="1400" dirty="0" smtClean="0">
                <a:latin typeface="HG丸ｺﾞｼｯｸM-PRO" panose="020F0600000000000000" pitchFamily="50" charset="-128"/>
                <a:ea typeface="HG丸ｺﾞｼｯｸM-PRO" panose="020F0600000000000000" pitchFamily="50" charset="-128"/>
              </a:rPr>
              <a:t>【</a:t>
            </a:r>
            <a:r>
              <a:rPr lang="ja-JP" altLang="en-US" sz="1400" dirty="0" smtClean="0">
                <a:latin typeface="HG丸ｺﾞｼｯｸM-PRO" panose="020F0600000000000000" pitchFamily="50" charset="-128"/>
                <a:ea typeface="HG丸ｺﾞｼｯｸM-PRO" panose="020F0600000000000000" pitchFamily="50" charset="-128"/>
              </a:rPr>
              <a:t>施設</a:t>
            </a:r>
            <a:r>
              <a:rPr lang="en-US" altLang="ja-JP" sz="1400" dirty="0" smtClean="0">
                <a:latin typeface="HG丸ｺﾞｼｯｸM-PRO" panose="020F0600000000000000" pitchFamily="50" charset="-128"/>
                <a:ea typeface="HG丸ｺﾞｼｯｸM-PRO" panose="020F0600000000000000" pitchFamily="50" charset="-128"/>
              </a:rPr>
              <a:t>】</a:t>
            </a:r>
            <a:endParaRPr lang="en-US" altLang="ja-JP" sz="1400" dirty="0">
              <a:latin typeface="HG丸ｺﾞｼｯｸM-PRO" panose="020F0600000000000000" pitchFamily="50" charset="-128"/>
              <a:ea typeface="HG丸ｺﾞｼｯｸM-PRO" panose="020F0600000000000000" pitchFamily="50" charset="-128"/>
            </a:endParaRPr>
          </a:p>
          <a:p>
            <a:endParaRPr lang="en-US" altLang="ja-JP" sz="1400" dirty="0">
              <a:latin typeface="HG丸ｺﾞｼｯｸM-PRO" panose="020F0600000000000000" pitchFamily="50" charset="-128"/>
              <a:ea typeface="HG丸ｺﾞｼｯｸM-PRO" panose="020F0600000000000000" pitchFamily="50" charset="-128"/>
            </a:endParaRPr>
          </a:p>
          <a:p>
            <a:r>
              <a:rPr lang="ja-JP" altLang="en-US" sz="1400" dirty="0">
                <a:latin typeface="HG丸ｺﾞｼｯｸM-PRO" panose="020F0600000000000000" pitchFamily="50" charset="-128"/>
                <a:ea typeface="HG丸ｺﾞｼｯｸM-PRO" panose="020F0600000000000000" pitchFamily="50" charset="-128"/>
              </a:rPr>
              <a:t>・地域移行支援サービス</a:t>
            </a:r>
            <a:r>
              <a:rPr lang="ja-JP" altLang="en-US" sz="1400" dirty="0" smtClean="0">
                <a:latin typeface="HG丸ｺﾞｼｯｸM-PRO" panose="020F0600000000000000" pitchFamily="50" charset="-128"/>
                <a:ea typeface="HG丸ｺﾞｼｯｸM-PRO" panose="020F0600000000000000" pitchFamily="50" charset="-128"/>
              </a:rPr>
              <a:t>は仕事量</a:t>
            </a:r>
            <a:r>
              <a:rPr lang="ja-JP" altLang="en-US" sz="1400" dirty="0">
                <a:latin typeface="HG丸ｺﾞｼｯｸM-PRO" panose="020F0600000000000000" pitchFamily="50" charset="-128"/>
                <a:ea typeface="HG丸ｺﾞｼｯｸM-PRO" panose="020F0600000000000000" pitchFamily="50" charset="-128"/>
              </a:rPr>
              <a:t>（</a:t>
            </a:r>
            <a:r>
              <a:rPr lang="ja-JP" altLang="en-US" sz="1400" dirty="0" smtClean="0">
                <a:latin typeface="HG丸ｺﾞｼｯｸM-PRO" panose="020F0600000000000000" pitchFamily="50" charset="-128"/>
                <a:ea typeface="HG丸ｺﾞｼｯｸM-PRO" panose="020F0600000000000000" pitchFamily="50" charset="-128"/>
              </a:rPr>
              <a:t>施設職員や入所</a:t>
            </a:r>
            <a:r>
              <a:rPr lang="ja-JP" altLang="en-US" sz="1400" dirty="0">
                <a:latin typeface="HG丸ｺﾞｼｯｸM-PRO" panose="020F0600000000000000" pitchFamily="50" charset="-128"/>
                <a:ea typeface="HG丸ｺﾞｼｯｸM-PRO" panose="020F0600000000000000" pitchFamily="50" charset="-128"/>
              </a:rPr>
              <a:t>者</a:t>
            </a:r>
            <a:r>
              <a:rPr lang="ja-JP" altLang="en-US" sz="1400" dirty="0" smtClean="0">
                <a:latin typeface="HG丸ｺﾞｼｯｸM-PRO" panose="020F0600000000000000" pitchFamily="50" charset="-128"/>
                <a:ea typeface="HG丸ｺﾞｼｯｸM-PRO" panose="020F0600000000000000" pitchFamily="50" charset="-128"/>
              </a:rPr>
              <a:t>との</a:t>
            </a:r>
            <a:r>
              <a:rPr lang="ja-JP" altLang="en-US" sz="1400" dirty="0">
                <a:latin typeface="HG丸ｺﾞｼｯｸM-PRO" panose="020F0600000000000000" pitchFamily="50" charset="-128"/>
                <a:ea typeface="HG丸ｺﾞｼｯｸM-PRO" panose="020F0600000000000000" pitchFamily="50" charset="-128"/>
              </a:rPr>
              <a:t>調整</a:t>
            </a:r>
            <a:r>
              <a:rPr lang="ja-JP" altLang="en-US" sz="1400" dirty="0" smtClean="0">
                <a:latin typeface="HG丸ｺﾞｼｯｸM-PRO" panose="020F0600000000000000" pitchFamily="50" charset="-128"/>
                <a:ea typeface="HG丸ｺﾞｼｯｸM-PRO" panose="020F0600000000000000" pitchFamily="50" charset="-128"/>
              </a:rPr>
              <a:t>、</a:t>
            </a:r>
            <a:r>
              <a:rPr lang="ja-JP" altLang="en-US" sz="1400" dirty="0">
                <a:latin typeface="HG丸ｺﾞｼｯｸM-PRO" panose="020F0600000000000000" pitchFamily="50" charset="-128"/>
                <a:ea typeface="HG丸ｺﾞｼｯｸM-PRO" panose="020F0600000000000000" pitchFamily="50" charset="-128"/>
              </a:rPr>
              <a:t>グループホーム探し等</a:t>
            </a:r>
            <a:r>
              <a:rPr lang="ja-JP" altLang="en-US" sz="1400" dirty="0" smtClean="0">
                <a:latin typeface="HG丸ｺﾞｼｯｸM-PRO" panose="020F0600000000000000" pitchFamily="50" charset="-128"/>
                <a:ea typeface="HG丸ｺﾞｼｯｸM-PRO" panose="020F0600000000000000" pitchFamily="50" charset="-128"/>
              </a:rPr>
              <a:t>）に報酬が見合って</a:t>
            </a:r>
            <a:r>
              <a:rPr lang="ja-JP" altLang="en-US" sz="1400" dirty="0" err="1" smtClean="0">
                <a:latin typeface="HG丸ｺﾞｼｯｸM-PRO" panose="020F0600000000000000" pitchFamily="50" charset="-128"/>
                <a:ea typeface="HG丸ｺﾞｼｯｸM-PRO" panose="020F0600000000000000" pitchFamily="50" charset="-128"/>
              </a:rPr>
              <a:t>い</a:t>
            </a:r>
            <a:endParaRPr lang="en-US" altLang="ja-JP" sz="1400" dirty="0" smtClean="0">
              <a:latin typeface="HG丸ｺﾞｼｯｸM-PRO" panose="020F0600000000000000" pitchFamily="50" charset="-128"/>
              <a:ea typeface="HG丸ｺﾞｼｯｸM-PRO" panose="020F0600000000000000" pitchFamily="50" charset="-128"/>
            </a:endParaRPr>
          </a:p>
          <a:p>
            <a:r>
              <a:rPr lang="ja-JP" altLang="en-US" sz="1400" dirty="0">
                <a:latin typeface="HG丸ｺﾞｼｯｸM-PRO" panose="020F0600000000000000" pitchFamily="50" charset="-128"/>
                <a:ea typeface="HG丸ｺﾞｼｯｸM-PRO" panose="020F0600000000000000" pitchFamily="50" charset="-128"/>
              </a:rPr>
              <a:t>　</a:t>
            </a:r>
            <a:r>
              <a:rPr lang="ja-JP" altLang="en-US" sz="1400" dirty="0" smtClean="0">
                <a:latin typeface="HG丸ｺﾞｼｯｸM-PRO" panose="020F0600000000000000" pitchFamily="50" charset="-128"/>
                <a:ea typeface="HG丸ｺﾞｼｯｸM-PRO" panose="020F0600000000000000" pitchFamily="50" charset="-128"/>
              </a:rPr>
              <a:t>ない。また、地域移行を進めるためには、</a:t>
            </a:r>
            <a:r>
              <a:rPr lang="ja-JP" altLang="en-US" sz="1400" dirty="0">
                <a:latin typeface="HG丸ｺﾞｼｯｸM-PRO" panose="020F0600000000000000" pitchFamily="50" charset="-128"/>
                <a:ea typeface="HG丸ｺﾞｼｯｸM-PRO" panose="020F0600000000000000" pitchFamily="50" charset="-128"/>
              </a:rPr>
              <a:t>入所者</a:t>
            </a:r>
            <a:r>
              <a:rPr lang="ja-JP" altLang="en-US" sz="1400" dirty="0" smtClean="0">
                <a:latin typeface="HG丸ｺﾞｼｯｸM-PRO" panose="020F0600000000000000" pitchFamily="50" charset="-128"/>
                <a:ea typeface="HG丸ｺﾞｼｯｸM-PRO" panose="020F0600000000000000" pitchFamily="50" charset="-128"/>
              </a:rPr>
              <a:t>や施設職員との信頼関係の構築が必要だが、遠方の施設に</a:t>
            </a:r>
            <a:endParaRPr lang="en-US" altLang="ja-JP" sz="1400" dirty="0" smtClean="0">
              <a:latin typeface="HG丸ｺﾞｼｯｸM-PRO" panose="020F0600000000000000" pitchFamily="50" charset="-128"/>
              <a:ea typeface="HG丸ｺﾞｼｯｸM-PRO" panose="020F0600000000000000" pitchFamily="50" charset="-128"/>
            </a:endParaRPr>
          </a:p>
          <a:p>
            <a:r>
              <a:rPr lang="ja-JP" altLang="en-US" sz="1400" dirty="0">
                <a:latin typeface="HG丸ｺﾞｼｯｸM-PRO" panose="020F0600000000000000" pitchFamily="50" charset="-128"/>
                <a:ea typeface="HG丸ｺﾞｼｯｸM-PRO" panose="020F0600000000000000" pitchFamily="50" charset="-128"/>
              </a:rPr>
              <a:t>　</a:t>
            </a:r>
            <a:r>
              <a:rPr lang="ja-JP" altLang="en-US" sz="1400" dirty="0" smtClean="0">
                <a:latin typeface="HG丸ｺﾞｼｯｸM-PRO" panose="020F0600000000000000" pitchFamily="50" charset="-128"/>
                <a:ea typeface="HG丸ｺﾞｼｯｸM-PRO" panose="020F0600000000000000" pitchFamily="50" charset="-128"/>
              </a:rPr>
              <a:t>通う場合等、交通費の問題や時間の関係から定期的に通うのが難しい。</a:t>
            </a:r>
            <a:r>
              <a:rPr lang="en-US" altLang="ja-JP" sz="1400" dirty="0" smtClean="0">
                <a:latin typeface="HG丸ｺﾞｼｯｸM-PRO" panose="020F0600000000000000" pitchFamily="50" charset="-128"/>
                <a:ea typeface="HG丸ｺﾞｼｯｸM-PRO" panose="020F0600000000000000" pitchFamily="50" charset="-128"/>
              </a:rPr>
              <a:t>【</a:t>
            </a:r>
            <a:r>
              <a:rPr lang="ja-JP" altLang="en-US" sz="1400" dirty="0">
                <a:latin typeface="HG丸ｺﾞｼｯｸM-PRO" panose="020F0600000000000000" pitchFamily="50" charset="-128"/>
                <a:ea typeface="HG丸ｺﾞｼｯｸM-PRO" panose="020F0600000000000000" pitchFamily="50" charset="-128"/>
              </a:rPr>
              <a:t>相談</a:t>
            </a:r>
            <a:r>
              <a:rPr lang="en-US" altLang="ja-JP" sz="1400" dirty="0">
                <a:latin typeface="HG丸ｺﾞｼｯｸM-PRO" panose="020F0600000000000000" pitchFamily="50" charset="-128"/>
                <a:ea typeface="HG丸ｺﾞｼｯｸM-PRO" panose="020F0600000000000000" pitchFamily="50" charset="-128"/>
              </a:rPr>
              <a:t>】</a:t>
            </a:r>
          </a:p>
          <a:p>
            <a:endParaRPr lang="en-US" altLang="ja-JP" sz="1400" i="1" dirty="0" smtClean="0">
              <a:latin typeface="HG丸ｺﾞｼｯｸM-PRO" panose="020F0600000000000000" pitchFamily="50" charset="-128"/>
              <a:ea typeface="HG丸ｺﾞｼｯｸM-PRO" panose="020F0600000000000000" pitchFamily="50" charset="-128"/>
            </a:endParaRPr>
          </a:p>
          <a:p>
            <a:r>
              <a:rPr lang="ja-JP" altLang="en-US" sz="1400" i="1" dirty="0" smtClean="0">
                <a:latin typeface="HG丸ｺﾞｼｯｸM-PRO" panose="020F0600000000000000" pitchFamily="50" charset="-128"/>
                <a:ea typeface="HG丸ｺﾞｼｯｸM-PRO" panose="020F0600000000000000" pitchFamily="50" charset="-128"/>
              </a:rPr>
              <a:t>・</a:t>
            </a:r>
            <a:r>
              <a:rPr lang="ja-JP" altLang="en-US" sz="1400" dirty="0" smtClean="0">
                <a:latin typeface="HG丸ｺﾞｼｯｸM-PRO" panose="020F0600000000000000" pitchFamily="50" charset="-128"/>
                <a:ea typeface="HG丸ｺﾞｼｯｸM-PRO" panose="020F0600000000000000" pitchFamily="50" charset="-128"/>
              </a:rPr>
              <a:t>地域移行支援サービスは月</a:t>
            </a:r>
            <a:r>
              <a:rPr lang="en-US" altLang="ja-JP" sz="1400" dirty="0" smtClean="0">
                <a:latin typeface="HG丸ｺﾞｼｯｸM-PRO" panose="020F0600000000000000" pitchFamily="50" charset="-128"/>
                <a:ea typeface="HG丸ｺﾞｼｯｸM-PRO" panose="020F0600000000000000" pitchFamily="50" charset="-128"/>
              </a:rPr>
              <a:t>2</a:t>
            </a:r>
            <a:r>
              <a:rPr lang="ja-JP" altLang="en-US" sz="1400" dirty="0" smtClean="0">
                <a:latin typeface="HG丸ｺﾞｼｯｸM-PRO" panose="020F0600000000000000" pitchFamily="50" charset="-128"/>
                <a:ea typeface="HG丸ｺﾞｼｯｸM-PRO" panose="020F0600000000000000" pitchFamily="50" charset="-128"/>
              </a:rPr>
              <a:t>回の面接が必要であるが、地域移行を進めていく過程では、頻繁に会うことが必</a:t>
            </a:r>
            <a:endParaRPr lang="en-US" altLang="ja-JP" sz="1400" dirty="0" smtClean="0">
              <a:latin typeface="HG丸ｺﾞｼｯｸM-PRO" panose="020F0600000000000000" pitchFamily="50" charset="-128"/>
              <a:ea typeface="HG丸ｺﾞｼｯｸM-PRO" panose="020F0600000000000000" pitchFamily="50" charset="-128"/>
            </a:endParaRPr>
          </a:p>
          <a:p>
            <a:r>
              <a:rPr lang="ja-JP" altLang="en-US" sz="1400" dirty="0" smtClean="0">
                <a:latin typeface="HG丸ｺﾞｼｯｸM-PRO" panose="020F0600000000000000" pitchFamily="50" charset="-128"/>
                <a:ea typeface="HG丸ｺﾞｼｯｸM-PRO" panose="020F0600000000000000" pitchFamily="50" charset="-128"/>
              </a:rPr>
              <a:t>　要なタイミングやそうでない時もある。また、その日の状況等で会えないこともある。</a:t>
            </a:r>
            <a:r>
              <a:rPr lang="en-US" altLang="ja-JP" sz="1400" dirty="0" smtClean="0">
                <a:latin typeface="HG丸ｺﾞｼｯｸM-PRO" panose="020F0600000000000000" pitchFamily="50" charset="-128"/>
                <a:ea typeface="HG丸ｺﾞｼｯｸM-PRO" panose="020F0600000000000000" pitchFamily="50" charset="-128"/>
              </a:rPr>
              <a:t>【</a:t>
            </a:r>
            <a:r>
              <a:rPr lang="ja-JP" altLang="en-US" sz="1400" dirty="0" smtClean="0">
                <a:latin typeface="HG丸ｺﾞｼｯｸM-PRO" panose="020F0600000000000000" pitchFamily="50" charset="-128"/>
                <a:ea typeface="HG丸ｺﾞｼｯｸM-PRO" panose="020F0600000000000000" pitchFamily="50" charset="-128"/>
              </a:rPr>
              <a:t>相談</a:t>
            </a:r>
            <a:r>
              <a:rPr lang="en-US" altLang="ja-JP" sz="1400" dirty="0" smtClean="0">
                <a:latin typeface="HG丸ｺﾞｼｯｸM-PRO" panose="020F0600000000000000" pitchFamily="50" charset="-128"/>
                <a:ea typeface="HG丸ｺﾞｼｯｸM-PRO" panose="020F0600000000000000" pitchFamily="50" charset="-128"/>
              </a:rPr>
              <a:t>】</a:t>
            </a:r>
          </a:p>
          <a:p>
            <a:endParaRPr lang="en-US" altLang="ja-JP" sz="1400" dirty="0">
              <a:latin typeface="HG丸ｺﾞｼｯｸM-PRO" panose="020F0600000000000000" pitchFamily="50" charset="-128"/>
              <a:ea typeface="HG丸ｺﾞｼｯｸM-PRO" panose="020F0600000000000000" pitchFamily="50" charset="-128"/>
            </a:endParaRPr>
          </a:p>
          <a:p>
            <a:r>
              <a:rPr lang="ja-JP" altLang="en-US" sz="1400" dirty="0" smtClean="0">
                <a:latin typeface="HG丸ｺﾞｼｯｸM-PRO" panose="020F0600000000000000" pitchFamily="50" charset="-128"/>
                <a:ea typeface="HG丸ｺﾞｼｯｸM-PRO" panose="020F0600000000000000" pitchFamily="50" charset="-128"/>
              </a:rPr>
              <a:t>・</a:t>
            </a:r>
            <a:r>
              <a:rPr lang="ja-JP" altLang="en-US" sz="1400" dirty="0" err="1" smtClean="0">
                <a:latin typeface="HG丸ｺﾞｼｯｸM-PRO" panose="020F0600000000000000" pitchFamily="50" charset="-128"/>
                <a:ea typeface="HG丸ｺﾞｼｯｸM-PRO" panose="020F0600000000000000" pitchFamily="50" charset="-128"/>
              </a:rPr>
              <a:t>行動障がいを</a:t>
            </a:r>
            <a:r>
              <a:rPr lang="ja-JP" altLang="en-US" sz="1400" dirty="0" smtClean="0">
                <a:latin typeface="HG丸ｺﾞｼｯｸM-PRO" panose="020F0600000000000000" pitchFamily="50" charset="-128"/>
                <a:ea typeface="HG丸ｺﾞｼｯｸM-PRO" panose="020F0600000000000000" pitchFamily="50" charset="-128"/>
              </a:rPr>
              <a:t>有する</a:t>
            </a:r>
            <a:r>
              <a:rPr lang="ja-JP" altLang="en-US" sz="1400" dirty="0">
                <a:latin typeface="HG丸ｺﾞｼｯｸM-PRO" panose="020F0600000000000000" pitchFamily="50" charset="-128"/>
                <a:ea typeface="HG丸ｺﾞｼｯｸM-PRO" panose="020F0600000000000000" pitchFamily="50" charset="-128"/>
              </a:rPr>
              <a:t>入所者</a:t>
            </a:r>
            <a:r>
              <a:rPr lang="ja-JP" altLang="en-US" sz="1400" dirty="0" smtClean="0">
                <a:latin typeface="HG丸ｺﾞｼｯｸM-PRO" panose="020F0600000000000000" pitchFamily="50" charset="-128"/>
                <a:ea typeface="HG丸ｺﾞｼｯｸM-PRO" panose="020F0600000000000000" pitchFamily="50" charset="-128"/>
              </a:rPr>
              <a:t>をグループホームで支援するためには、専門的な支援に加え、障がい特性や障が</a:t>
            </a:r>
            <a:endParaRPr lang="en-US" altLang="ja-JP" sz="1400" dirty="0" smtClean="0">
              <a:latin typeface="HG丸ｺﾞｼｯｸM-PRO" panose="020F0600000000000000" pitchFamily="50" charset="-128"/>
              <a:ea typeface="HG丸ｺﾞｼｯｸM-PRO" panose="020F0600000000000000" pitchFamily="50" charset="-128"/>
            </a:endParaRPr>
          </a:p>
          <a:p>
            <a:r>
              <a:rPr lang="ja-JP" altLang="en-US" sz="1400" dirty="0">
                <a:latin typeface="HG丸ｺﾞｼｯｸM-PRO" panose="020F0600000000000000" pitchFamily="50" charset="-128"/>
                <a:ea typeface="HG丸ｺﾞｼｯｸM-PRO" panose="020F0600000000000000" pitchFamily="50" charset="-128"/>
              </a:rPr>
              <a:t>　</a:t>
            </a:r>
            <a:r>
              <a:rPr lang="ja-JP" altLang="en-US" sz="1400" dirty="0" smtClean="0">
                <a:latin typeface="HG丸ｺﾞｼｯｸM-PRO" panose="020F0600000000000000" pitchFamily="50" charset="-128"/>
                <a:ea typeface="HG丸ｺﾞｼｯｸM-PRO" panose="020F0600000000000000" pitchFamily="50" charset="-128"/>
              </a:rPr>
              <a:t>いの状況に合わせた環境整備が必要となる。</a:t>
            </a:r>
            <a:r>
              <a:rPr lang="en-US" altLang="ja-JP" sz="1400" dirty="0" smtClean="0">
                <a:latin typeface="HG丸ｺﾞｼｯｸM-PRO" panose="020F0600000000000000" pitchFamily="50" charset="-128"/>
                <a:ea typeface="HG丸ｺﾞｼｯｸM-PRO" panose="020F0600000000000000" pitchFamily="50" charset="-128"/>
              </a:rPr>
              <a:t>【</a:t>
            </a:r>
            <a:r>
              <a:rPr lang="ja-JP" altLang="en-US" sz="1400" dirty="0" smtClean="0">
                <a:latin typeface="HG丸ｺﾞｼｯｸM-PRO" panose="020F0600000000000000" pitchFamily="50" charset="-128"/>
                <a:ea typeface="HG丸ｺﾞｼｯｸM-PRO" panose="020F0600000000000000" pitchFamily="50" charset="-128"/>
              </a:rPr>
              <a:t>施設</a:t>
            </a:r>
            <a:r>
              <a:rPr lang="en-US" altLang="ja-JP" sz="1400" dirty="0" smtClean="0">
                <a:latin typeface="HG丸ｺﾞｼｯｸM-PRO" panose="020F0600000000000000" pitchFamily="50" charset="-128"/>
                <a:ea typeface="HG丸ｺﾞｼｯｸM-PRO" panose="020F0600000000000000" pitchFamily="50" charset="-128"/>
              </a:rPr>
              <a:t>】</a:t>
            </a:r>
          </a:p>
          <a:p>
            <a:endParaRPr lang="en-US" altLang="ja-JP" sz="1400" dirty="0">
              <a:latin typeface="HG丸ｺﾞｼｯｸM-PRO" panose="020F0600000000000000" pitchFamily="50" charset="-128"/>
              <a:ea typeface="HG丸ｺﾞｼｯｸM-PRO" panose="020F0600000000000000" pitchFamily="50" charset="-128"/>
            </a:endParaRPr>
          </a:p>
          <a:p>
            <a:r>
              <a:rPr lang="ja-JP" altLang="en-US" sz="1400" dirty="0" smtClean="0">
                <a:latin typeface="HG丸ｺﾞｼｯｸM-PRO" panose="020F0600000000000000" pitchFamily="50" charset="-128"/>
                <a:ea typeface="HG丸ｺﾞｼｯｸM-PRO" panose="020F0600000000000000" pitchFamily="50" charset="-128"/>
              </a:rPr>
              <a:t>・触法</a:t>
            </a:r>
            <a:r>
              <a:rPr lang="ja-JP" altLang="en-US" sz="1400" dirty="0">
                <a:latin typeface="HG丸ｺﾞｼｯｸM-PRO" panose="020F0600000000000000" pitchFamily="50" charset="-128"/>
                <a:ea typeface="HG丸ｺﾞｼｯｸM-PRO" panose="020F0600000000000000" pitchFamily="50" charset="-128"/>
              </a:rPr>
              <a:t>行為</a:t>
            </a:r>
            <a:r>
              <a:rPr lang="ja-JP" altLang="en-US" sz="1400" dirty="0" smtClean="0">
                <a:latin typeface="HG丸ｺﾞｼｯｸM-PRO" panose="020F0600000000000000" pitchFamily="50" charset="-128"/>
                <a:ea typeface="HG丸ｺﾞｼｯｸM-PRO" panose="020F0600000000000000" pitchFamily="50" charset="-128"/>
              </a:rPr>
              <a:t>等がある場合、入所者が希望してもすぐに地域移行することが難しい場合がある。</a:t>
            </a:r>
            <a:endParaRPr lang="en-US" altLang="ja-JP" sz="1400" dirty="0" smtClean="0">
              <a:latin typeface="HG丸ｺﾞｼｯｸM-PRO" panose="020F0600000000000000" pitchFamily="50" charset="-128"/>
              <a:ea typeface="HG丸ｺﾞｼｯｸM-PRO" panose="020F0600000000000000" pitchFamily="50" charset="-128"/>
            </a:endParaRPr>
          </a:p>
          <a:p>
            <a:r>
              <a:rPr lang="ja-JP" altLang="en-US" sz="1400" dirty="0" smtClean="0">
                <a:latin typeface="HG丸ｺﾞｼｯｸM-PRO" panose="020F0600000000000000" pitchFamily="50" charset="-128"/>
                <a:ea typeface="HG丸ｺﾞｼｯｸM-PRO" panose="020F0600000000000000" pitchFamily="50" charset="-128"/>
              </a:rPr>
              <a:t>　</a:t>
            </a:r>
            <a:r>
              <a:rPr lang="en-US" altLang="ja-JP" sz="1400" dirty="0" smtClean="0">
                <a:latin typeface="HG丸ｺﾞｼｯｸM-PRO" panose="020F0600000000000000" pitchFamily="50" charset="-128"/>
                <a:ea typeface="HG丸ｺﾞｼｯｸM-PRO" panose="020F0600000000000000" pitchFamily="50" charset="-128"/>
              </a:rPr>
              <a:t>【</a:t>
            </a:r>
            <a:r>
              <a:rPr lang="ja-JP" altLang="en-US" sz="1400" dirty="0" smtClean="0">
                <a:latin typeface="HG丸ｺﾞｼｯｸM-PRO" panose="020F0600000000000000" pitchFamily="50" charset="-128"/>
                <a:ea typeface="HG丸ｺﾞｼｯｸM-PRO" panose="020F0600000000000000" pitchFamily="50" charset="-128"/>
              </a:rPr>
              <a:t>施設</a:t>
            </a:r>
            <a:r>
              <a:rPr lang="en-US" altLang="ja-JP" sz="1400" dirty="0" smtClean="0">
                <a:latin typeface="HG丸ｺﾞｼｯｸM-PRO" panose="020F0600000000000000" pitchFamily="50" charset="-128"/>
                <a:ea typeface="HG丸ｺﾞｼｯｸM-PRO" panose="020F0600000000000000" pitchFamily="50" charset="-128"/>
              </a:rPr>
              <a:t>】【</a:t>
            </a:r>
            <a:r>
              <a:rPr lang="ja-JP" altLang="en-US" sz="1400" dirty="0" smtClean="0">
                <a:latin typeface="HG丸ｺﾞｼｯｸM-PRO" panose="020F0600000000000000" pitchFamily="50" charset="-128"/>
                <a:ea typeface="HG丸ｺﾞｼｯｸM-PRO" panose="020F0600000000000000" pitchFamily="50" charset="-128"/>
              </a:rPr>
              <a:t>相談</a:t>
            </a:r>
            <a:r>
              <a:rPr lang="en-US" altLang="ja-JP" sz="1400" dirty="0" smtClean="0">
                <a:latin typeface="HG丸ｺﾞｼｯｸM-PRO" panose="020F0600000000000000" pitchFamily="50" charset="-128"/>
                <a:ea typeface="HG丸ｺﾞｼｯｸM-PRO" panose="020F0600000000000000" pitchFamily="50" charset="-128"/>
              </a:rPr>
              <a:t>】</a:t>
            </a:r>
          </a:p>
        </p:txBody>
      </p:sp>
      <p:sp>
        <p:nvSpPr>
          <p:cNvPr id="9" name="タイトル 1"/>
          <p:cNvSpPr>
            <a:spLocks noGrp="1"/>
          </p:cNvSpPr>
          <p:nvPr>
            <p:ph type="title"/>
          </p:nvPr>
        </p:nvSpPr>
        <p:spPr>
          <a:xfrm>
            <a:off x="85656" y="260648"/>
            <a:ext cx="5710480" cy="436296"/>
          </a:xfrm>
        </p:spPr>
        <p:txBody>
          <a:bodyPr>
            <a:noAutofit/>
          </a:bodyPr>
          <a:lstStyle/>
          <a:p>
            <a:r>
              <a:rPr lang="ja-JP" altLang="en-US" sz="2400" b="1" dirty="0" smtClean="0">
                <a:latin typeface="HG丸ｺﾞｼｯｸM-PRO" panose="020F0600000000000000" pitchFamily="50" charset="-128"/>
                <a:ea typeface="HG丸ｺﾞｼｯｸM-PRO" panose="020F0600000000000000" pitchFamily="50" charset="-128"/>
              </a:rPr>
              <a:t>ヒアリングで聴取した主な意見</a:t>
            </a:r>
            <a:endParaRPr kumimoji="1" lang="ja-JP" altLang="en-US" sz="2400" b="1" dirty="0">
              <a:latin typeface="HG丸ｺﾞｼｯｸM-PRO" panose="020F0600000000000000" pitchFamily="50" charset="-128"/>
              <a:ea typeface="HG丸ｺﾞｼｯｸM-PRO" panose="020F0600000000000000" pitchFamily="50" charset="-128"/>
            </a:endParaRPr>
          </a:p>
        </p:txBody>
      </p:sp>
      <p:sp>
        <p:nvSpPr>
          <p:cNvPr id="2" name="スライド番号プレースホルダー 1"/>
          <p:cNvSpPr>
            <a:spLocks noGrp="1"/>
          </p:cNvSpPr>
          <p:nvPr>
            <p:ph type="sldNum" sz="quarter" idx="12"/>
          </p:nvPr>
        </p:nvSpPr>
        <p:spPr/>
        <p:txBody>
          <a:bodyPr/>
          <a:lstStyle/>
          <a:p>
            <a:fld id="{D2D8002D-B5B0-4BAC-B1F6-782DDCCE6D9C}" type="slidenum">
              <a:rPr kumimoji="1" lang="ja-JP" altLang="en-US" smtClean="0"/>
              <a:t>10</a:t>
            </a:fld>
            <a:endParaRPr kumimoji="1" lang="ja-JP" altLang="en-US"/>
          </a:p>
        </p:txBody>
      </p:sp>
    </p:spTree>
    <p:extLst>
      <p:ext uri="{BB962C8B-B14F-4D97-AF65-F5344CB8AC3E}">
        <p14:creationId xmlns:p14="http://schemas.microsoft.com/office/powerpoint/2010/main" val="254238269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1" name="直線コネクタ 10"/>
          <p:cNvCxnSpPr/>
          <p:nvPr/>
        </p:nvCxnSpPr>
        <p:spPr>
          <a:xfrm>
            <a:off x="136853" y="696944"/>
            <a:ext cx="8946493" cy="0"/>
          </a:xfrm>
          <a:prstGeom prst="line">
            <a:avLst/>
          </a:prstGeom>
          <a:ln w="38100"/>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2" name="タイトル 1"/>
          <p:cNvSpPr txBox="1">
            <a:spLocks/>
          </p:cNvSpPr>
          <p:nvPr/>
        </p:nvSpPr>
        <p:spPr>
          <a:xfrm>
            <a:off x="136853" y="222455"/>
            <a:ext cx="7179420" cy="436296"/>
          </a:xfrm>
          <a:prstGeom prst="rect">
            <a:avLst/>
          </a:prstGeom>
        </p:spPr>
        <p:txBody>
          <a:bodyPr vert="horz" lIns="91440" tIns="45720" rIns="91440" bIns="45720" rtlCol="0" anchor="ctr">
            <a:no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r>
              <a:rPr lang="ja-JP" altLang="en-US" sz="2400" b="1" dirty="0" smtClean="0">
                <a:latin typeface="HG丸ｺﾞｼｯｸM-PRO" panose="020F0600000000000000" pitchFamily="50" charset="-128"/>
                <a:ea typeface="HG丸ｺﾞｼｯｸM-PRO" panose="020F0600000000000000" pitchFamily="50" charset="-128"/>
              </a:rPr>
              <a:t>施設入所者の地域移行に関する論点</a:t>
            </a:r>
            <a:endParaRPr lang="ja-JP" altLang="en-US" sz="2400" b="1" dirty="0">
              <a:latin typeface="HG丸ｺﾞｼｯｸM-PRO" panose="020F0600000000000000" pitchFamily="50" charset="-128"/>
              <a:ea typeface="HG丸ｺﾞｼｯｸM-PRO" panose="020F0600000000000000" pitchFamily="50" charset="-128"/>
            </a:endParaRPr>
          </a:p>
        </p:txBody>
      </p:sp>
      <p:sp>
        <p:nvSpPr>
          <p:cNvPr id="2" name="角丸四角形 1"/>
          <p:cNvSpPr/>
          <p:nvPr/>
        </p:nvSpPr>
        <p:spPr>
          <a:xfrm>
            <a:off x="395536" y="1016287"/>
            <a:ext cx="1152128" cy="468089"/>
          </a:xfrm>
          <a:prstGeom prst="roundRect">
            <a:avLst/>
          </a:prstGeom>
          <a:ln/>
        </p:spPr>
        <p:style>
          <a:lnRef idx="3">
            <a:schemeClr val="lt1"/>
          </a:lnRef>
          <a:fillRef idx="1">
            <a:schemeClr val="accent2"/>
          </a:fillRef>
          <a:effectRef idx="1">
            <a:schemeClr val="accent2"/>
          </a:effectRef>
          <a:fontRef idx="minor">
            <a:schemeClr val="lt1"/>
          </a:fontRef>
        </p:style>
        <p:txBody>
          <a:bodyPr rtlCol="0" anchor="t"/>
          <a:lstStyle/>
          <a:p>
            <a:pPr algn="ctr"/>
            <a:r>
              <a:rPr kumimoji="1" lang="ja-JP" altLang="en-US" b="1" dirty="0" smtClean="0">
                <a:latin typeface="HG丸ｺﾞｼｯｸM-PRO" panose="020F0600000000000000" pitchFamily="50" charset="-128"/>
                <a:ea typeface="HG丸ｺﾞｼｯｸM-PRO" panose="020F0600000000000000" pitchFamily="50" charset="-128"/>
              </a:rPr>
              <a:t>論点１</a:t>
            </a:r>
          </a:p>
        </p:txBody>
      </p:sp>
      <p:sp>
        <p:nvSpPr>
          <p:cNvPr id="3" name="正方形/長方形 2"/>
          <p:cNvSpPr/>
          <p:nvPr/>
        </p:nvSpPr>
        <p:spPr>
          <a:xfrm>
            <a:off x="1774746" y="1065665"/>
            <a:ext cx="3797835" cy="400110"/>
          </a:xfrm>
          <a:prstGeom prst="rect">
            <a:avLst/>
          </a:prstGeom>
        </p:spPr>
        <p:txBody>
          <a:bodyPr wrap="none">
            <a:spAutoFit/>
          </a:bodyPr>
          <a:lstStyle/>
          <a:p>
            <a:r>
              <a:rPr lang="ja-JP" altLang="en-US" sz="2000" b="1" dirty="0" smtClean="0">
                <a:latin typeface="HG丸ｺﾞｼｯｸM-PRO" panose="020F0600000000000000" pitchFamily="50" charset="-128"/>
                <a:ea typeface="HG丸ｺﾞｼｯｸM-PRO" panose="020F0600000000000000" pitchFamily="50" charset="-128"/>
              </a:rPr>
              <a:t>入所者へ</a:t>
            </a:r>
            <a:r>
              <a:rPr lang="ja-JP" altLang="en-US" sz="2000" b="1" dirty="0">
                <a:latin typeface="HG丸ｺﾞｼｯｸM-PRO" panose="020F0600000000000000" pitchFamily="50" charset="-128"/>
                <a:ea typeface="HG丸ｺﾞｼｯｸM-PRO" panose="020F0600000000000000" pitchFamily="50" charset="-128"/>
              </a:rPr>
              <a:t>のアプローチについて</a:t>
            </a:r>
            <a:endParaRPr lang="en-US" altLang="ja-JP" sz="2000" b="1" dirty="0">
              <a:latin typeface="HG丸ｺﾞｼｯｸM-PRO" panose="020F0600000000000000" pitchFamily="50" charset="-128"/>
              <a:ea typeface="HG丸ｺﾞｼｯｸM-PRO" panose="020F0600000000000000" pitchFamily="50" charset="-128"/>
            </a:endParaRPr>
          </a:p>
        </p:txBody>
      </p:sp>
      <p:sp>
        <p:nvSpPr>
          <p:cNvPr id="4" name="正方形/長方形 3"/>
          <p:cNvSpPr/>
          <p:nvPr/>
        </p:nvSpPr>
        <p:spPr>
          <a:xfrm>
            <a:off x="613654" y="1567057"/>
            <a:ext cx="8469692" cy="523220"/>
          </a:xfrm>
          <a:prstGeom prst="rect">
            <a:avLst/>
          </a:prstGeom>
        </p:spPr>
        <p:txBody>
          <a:bodyPr wrap="square">
            <a:spAutoFit/>
          </a:bodyPr>
          <a:lstStyle/>
          <a:p>
            <a:r>
              <a:rPr lang="ja-JP" altLang="en-US" sz="1400" dirty="0" smtClean="0">
                <a:latin typeface="HG丸ｺﾞｼｯｸM-PRO" panose="020F0600000000000000" pitchFamily="50" charset="-128"/>
                <a:ea typeface="HG丸ｺﾞｼｯｸM-PRO" panose="020F0600000000000000" pitchFamily="50" charset="-128"/>
              </a:rPr>
              <a:t>・地域移行を希望する入所者の地域移行を進めていけるよう、市町村</a:t>
            </a:r>
            <a:r>
              <a:rPr lang="ja-JP" altLang="en-US" sz="1400" dirty="0">
                <a:latin typeface="HG丸ｺﾞｼｯｸM-PRO" panose="020F0600000000000000" pitchFamily="50" charset="-128"/>
                <a:ea typeface="HG丸ｺﾞｼｯｸM-PRO" panose="020F0600000000000000" pitchFamily="50" charset="-128"/>
              </a:rPr>
              <a:t>、</a:t>
            </a:r>
            <a:r>
              <a:rPr lang="ja-JP" altLang="en-US" sz="1400" dirty="0" smtClean="0">
                <a:latin typeface="HG丸ｺﾞｼｯｸM-PRO" panose="020F0600000000000000" pitchFamily="50" charset="-128"/>
                <a:ea typeface="HG丸ｺﾞｼｯｸM-PRO" panose="020F0600000000000000" pitchFamily="50" charset="-128"/>
              </a:rPr>
              <a:t>相談支援事業所等、施設が協力</a:t>
            </a:r>
            <a:endParaRPr lang="en-US" altLang="ja-JP" sz="1400" dirty="0" smtClean="0">
              <a:latin typeface="HG丸ｺﾞｼｯｸM-PRO" panose="020F0600000000000000" pitchFamily="50" charset="-128"/>
              <a:ea typeface="HG丸ｺﾞｼｯｸM-PRO" panose="020F0600000000000000" pitchFamily="50" charset="-128"/>
            </a:endParaRPr>
          </a:p>
          <a:p>
            <a:r>
              <a:rPr lang="ja-JP" altLang="en-US" sz="1400" dirty="0">
                <a:latin typeface="HG丸ｺﾞｼｯｸM-PRO" panose="020F0600000000000000" pitchFamily="50" charset="-128"/>
                <a:ea typeface="HG丸ｺﾞｼｯｸM-PRO" panose="020F0600000000000000" pitchFamily="50" charset="-128"/>
              </a:rPr>
              <a:t>　</a:t>
            </a:r>
            <a:r>
              <a:rPr lang="ja-JP" altLang="en-US" sz="1400" dirty="0" smtClean="0">
                <a:latin typeface="HG丸ｺﾞｼｯｸM-PRO" panose="020F0600000000000000" pitchFamily="50" charset="-128"/>
                <a:ea typeface="HG丸ｺﾞｼｯｸM-PRO" panose="020F0600000000000000" pitchFamily="50" charset="-128"/>
              </a:rPr>
              <a:t>して入所</a:t>
            </a:r>
            <a:r>
              <a:rPr lang="ja-JP" altLang="en-US" sz="1400" dirty="0">
                <a:latin typeface="HG丸ｺﾞｼｯｸM-PRO" panose="020F0600000000000000" pitchFamily="50" charset="-128"/>
                <a:ea typeface="HG丸ｺﾞｼｯｸM-PRO" panose="020F0600000000000000" pitchFamily="50" charset="-128"/>
              </a:rPr>
              <a:t>者</a:t>
            </a:r>
            <a:r>
              <a:rPr lang="ja-JP" altLang="en-US" sz="1400" dirty="0" smtClean="0">
                <a:latin typeface="HG丸ｺﾞｼｯｸM-PRO" panose="020F0600000000000000" pitchFamily="50" charset="-128"/>
                <a:ea typeface="HG丸ｺﾞｼｯｸM-PRO" panose="020F0600000000000000" pitchFamily="50" charset="-128"/>
              </a:rPr>
              <a:t>の状況把握を行うなど、関係者の信頼関係の構築と連携が必要ではないか。</a:t>
            </a:r>
            <a:endParaRPr lang="en-US" altLang="ja-JP" sz="1400" dirty="0" smtClean="0">
              <a:latin typeface="HG丸ｺﾞｼｯｸM-PRO" panose="020F0600000000000000" pitchFamily="50" charset="-128"/>
              <a:ea typeface="HG丸ｺﾞｼｯｸM-PRO" panose="020F0600000000000000" pitchFamily="50" charset="-128"/>
            </a:endParaRPr>
          </a:p>
        </p:txBody>
      </p:sp>
      <p:sp>
        <p:nvSpPr>
          <p:cNvPr id="9" name="角丸四角形 8"/>
          <p:cNvSpPr/>
          <p:nvPr/>
        </p:nvSpPr>
        <p:spPr>
          <a:xfrm>
            <a:off x="417211" y="2564904"/>
            <a:ext cx="1152128" cy="468089"/>
          </a:xfrm>
          <a:prstGeom prst="roundRect">
            <a:avLst/>
          </a:prstGeom>
          <a:ln/>
        </p:spPr>
        <p:style>
          <a:lnRef idx="3">
            <a:schemeClr val="lt1"/>
          </a:lnRef>
          <a:fillRef idx="1">
            <a:schemeClr val="accent2"/>
          </a:fillRef>
          <a:effectRef idx="1">
            <a:schemeClr val="accent2"/>
          </a:effectRef>
          <a:fontRef idx="minor">
            <a:schemeClr val="lt1"/>
          </a:fontRef>
        </p:style>
        <p:txBody>
          <a:bodyPr rtlCol="0" anchor="t"/>
          <a:lstStyle/>
          <a:p>
            <a:pPr algn="ctr"/>
            <a:r>
              <a:rPr kumimoji="1" lang="ja-JP" altLang="en-US" b="1" dirty="0" smtClean="0">
                <a:latin typeface="HG丸ｺﾞｼｯｸM-PRO" panose="020F0600000000000000" pitchFamily="50" charset="-128"/>
                <a:ea typeface="HG丸ｺﾞｼｯｸM-PRO" panose="020F0600000000000000" pitchFamily="50" charset="-128"/>
              </a:rPr>
              <a:t>論点２</a:t>
            </a:r>
          </a:p>
        </p:txBody>
      </p:sp>
      <p:sp>
        <p:nvSpPr>
          <p:cNvPr id="5" name="正方形/長方形 4"/>
          <p:cNvSpPr/>
          <p:nvPr/>
        </p:nvSpPr>
        <p:spPr>
          <a:xfrm>
            <a:off x="1774746" y="2614282"/>
            <a:ext cx="5088252" cy="400110"/>
          </a:xfrm>
          <a:prstGeom prst="rect">
            <a:avLst/>
          </a:prstGeom>
        </p:spPr>
        <p:txBody>
          <a:bodyPr wrap="none">
            <a:spAutoFit/>
          </a:bodyPr>
          <a:lstStyle/>
          <a:p>
            <a:r>
              <a:rPr lang="ja-JP" altLang="en-US" sz="2000" b="1" dirty="0">
                <a:latin typeface="HG丸ｺﾞｼｯｸM-PRO" panose="020F0600000000000000" pitchFamily="50" charset="-128"/>
                <a:ea typeface="HG丸ｺﾞｼｯｸM-PRO" panose="020F0600000000000000" pitchFamily="50" charset="-128"/>
              </a:rPr>
              <a:t>重度化・高齢化に対応した受け皿について</a:t>
            </a:r>
            <a:endParaRPr lang="en-US" altLang="ja-JP" sz="2000" b="1" dirty="0">
              <a:latin typeface="HG丸ｺﾞｼｯｸM-PRO" panose="020F0600000000000000" pitchFamily="50" charset="-128"/>
              <a:ea typeface="HG丸ｺﾞｼｯｸM-PRO" panose="020F0600000000000000" pitchFamily="50" charset="-128"/>
            </a:endParaRPr>
          </a:p>
        </p:txBody>
      </p:sp>
      <p:sp>
        <p:nvSpPr>
          <p:cNvPr id="6" name="正方形/長方形 5"/>
          <p:cNvSpPr/>
          <p:nvPr/>
        </p:nvSpPr>
        <p:spPr>
          <a:xfrm>
            <a:off x="383334" y="3113322"/>
            <a:ext cx="8760666" cy="954107"/>
          </a:xfrm>
          <a:prstGeom prst="rect">
            <a:avLst/>
          </a:prstGeom>
        </p:spPr>
        <p:txBody>
          <a:bodyPr wrap="square">
            <a:spAutoFit/>
          </a:bodyPr>
          <a:lstStyle/>
          <a:p>
            <a:r>
              <a:rPr lang="ja-JP" altLang="en-US" sz="1400" dirty="0">
                <a:latin typeface="HG丸ｺﾞｼｯｸM-PRO" panose="020F0600000000000000" pitchFamily="50" charset="-128"/>
                <a:ea typeface="HG丸ｺﾞｼｯｸM-PRO" panose="020F0600000000000000" pitchFamily="50" charset="-128"/>
              </a:rPr>
              <a:t>　</a:t>
            </a:r>
            <a:r>
              <a:rPr lang="ja-JP" altLang="en-US" sz="1400" dirty="0" smtClean="0">
                <a:latin typeface="HG丸ｺﾞｼｯｸM-PRO" panose="020F0600000000000000" pitchFamily="50" charset="-128"/>
                <a:ea typeface="HG丸ｺﾞｼｯｸM-PRO" panose="020F0600000000000000" pitchFamily="50" charset="-128"/>
              </a:rPr>
              <a:t>・</a:t>
            </a:r>
            <a:r>
              <a:rPr lang="ja-JP" altLang="en-US" sz="1400" dirty="0" err="1" smtClean="0">
                <a:latin typeface="HG丸ｺﾞｼｯｸM-PRO" panose="020F0600000000000000" pitchFamily="50" charset="-128"/>
                <a:ea typeface="HG丸ｺﾞｼｯｸM-PRO" panose="020F0600000000000000" pitchFamily="50" charset="-128"/>
              </a:rPr>
              <a:t>行動障がい</a:t>
            </a:r>
            <a:r>
              <a:rPr lang="ja-JP" altLang="en-US" sz="1400" dirty="0" smtClean="0">
                <a:latin typeface="HG丸ｺﾞｼｯｸM-PRO" panose="020F0600000000000000" pitchFamily="50" charset="-128"/>
                <a:ea typeface="HG丸ｺﾞｼｯｸM-PRO" panose="020F0600000000000000" pitchFamily="50" charset="-128"/>
              </a:rPr>
              <a:t>等の障</a:t>
            </a:r>
            <a:r>
              <a:rPr lang="ja-JP" altLang="en-US" sz="1400" dirty="0">
                <a:latin typeface="HG丸ｺﾞｼｯｸM-PRO" panose="020F0600000000000000" pitchFamily="50" charset="-128"/>
                <a:ea typeface="HG丸ｺﾞｼｯｸM-PRO" panose="020F0600000000000000" pitchFamily="50" charset="-128"/>
              </a:rPr>
              <a:t>がい特性に</a:t>
            </a:r>
            <a:r>
              <a:rPr lang="ja-JP" altLang="en-US" sz="1400" dirty="0" smtClean="0">
                <a:latin typeface="HG丸ｺﾞｼｯｸM-PRO" panose="020F0600000000000000" pitchFamily="50" charset="-128"/>
                <a:ea typeface="HG丸ｺﾞｼｯｸM-PRO" panose="020F0600000000000000" pitchFamily="50" charset="-128"/>
              </a:rPr>
              <a:t>応じた専門的な支援や障がいの状況等に応じた支援環境が整った受け皿</a:t>
            </a:r>
            <a:endParaRPr lang="en-US" altLang="ja-JP" sz="1400" dirty="0" smtClean="0">
              <a:latin typeface="HG丸ｺﾞｼｯｸM-PRO" panose="020F0600000000000000" pitchFamily="50" charset="-128"/>
              <a:ea typeface="HG丸ｺﾞｼｯｸM-PRO" panose="020F0600000000000000" pitchFamily="50" charset="-128"/>
            </a:endParaRPr>
          </a:p>
          <a:p>
            <a:r>
              <a:rPr lang="ja-JP" altLang="en-US" sz="1400" dirty="0">
                <a:latin typeface="HG丸ｺﾞｼｯｸM-PRO" panose="020F0600000000000000" pitchFamily="50" charset="-128"/>
                <a:ea typeface="HG丸ｺﾞｼｯｸM-PRO" panose="020F0600000000000000" pitchFamily="50" charset="-128"/>
              </a:rPr>
              <a:t>　</a:t>
            </a:r>
            <a:r>
              <a:rPr lang="ja-JP" altLang="en-US" sz="1400" dirty="0" smtClean="0">
                <a:latin typeface="HG丸ｺﾞｼｯｸM-PRO" panose="020F0600000000000000" pitchFamily="50" charset="-128"/>
                <a:ea typeface="HG丸ｺﾞｼｯｸM-PRO" panose="020F0600000000000000" pitchFamily="50" charset="-128"/>
              </a:rPr>
              <a:t>　の検討が必要</a:t>
            </a:r>
            <a:r>
              <a:rPr lang="ja-JP" altLang="en-US" sz="1400" dirty="0">
                <a:latin typeface="HG丸ｺﾞｼｯｸM-PRO" panose="020F0600000000000000" pitchFamily="50" charset="-128"/>
                <a:ea typeface="HG丸ｺﾞｼｯｸM-PRO" panose="020F0600000000000000" pitchFamily="50" charset="-128"/>
              </a:rPr>
              <a:t>ではないか。</a:t>
            </a:r>
            <a:endParaRPr lang="en-US" altLang="ja-JP" sz="1400" dirty="0">
              <a:latin typeface="HG丸ｺﾞｼｯｸM-PRO" panose="020F0600000000000000" pitchFamily="50" charset="-128"/>
              <a:ea typeface="HG丸ｺﾞｼｯｸM-PRO" panose="020F0600000000000000" pitchFamily="50" charset="-128"/>
            </a:endParaRPr>
          </a:p>
          <a:p>
            <a:r>
              <a:rPr lang="ja-JP" altLang="en-US" sz="1400" dirty="0">
                <a:latin typeface="HG丸ｺﾞｼｯｸM-PRO" panose="020F0600000000000000" pitchFamily="50" charset="-128"/>
                <a:ea typeface="HG丸ｺﾞｼｯｸM-PRO" panose="020F0600000000000000" pitchFamily="50" charset="-128"/>
              </a:rPr>
              <a:t>　</a:t>
            </a:r>
            <a:r>
              <a:rPr lang="ja-JP" altLang="en-US" sz="1400" kern="0" dirty="0" smtClean="0">
                <a:latin typeface="HG丸ｺﾞｼｯｸM-PRO" panose="020F0600000000000000" pitchFamily="50" charset="-128"/>
                <a:ea typeface="HG丸ｺﾞｼｯｸM-PRO" panose="020F0600000000000000" pitchFamily="50" charset="-128"/>
              </a:rPr>
              <a:t>・高齢化に伴う身体的</a:t>
            </a:r>
            <a:r>
              <a:rPr lang="ja-JP" altLang="en-US" sz="1400" kern="0" dirty="0">
                <a:latin typeface="HG丸ｺﾞｼｯｸM-PRO" panose="020F0600000000000000" pitchFamily="50" charset="-128"/>
                <a:ea typeface="HG丸ｺﾞｼｯｸM-PRO" panose="020F0600000000000000" pitchFamily="50" charset="-128"/>
              </a:rPr>
              <a:t>な</a:t>
            </a:r>
            <a:r>
              <a:rPr lang="ja-JP" altLang="en-US" sz="1400" kern="0" dirty="0" smtClean="0">
                <a:latin typeface="HG丸ｺﾞｼｯｸM-PRO" panose="020F0600000000000000" pitchFamily="50" charset="-128"/>
                <a:ea typeface="HG丸ｺﾞｼｯｸM-PRO" panose="020F0600000000000000" pitchFamily="50" charset="-128"/>
              </a:rPr>
              <a:t>介護度の上昇や認知機能の低下等により高齢施設への移動を希望する入所者に</a:t>
            </a:r>
            <a:endParaRPr lang="en-US" altLang="ja-JP" sz="1400" kern="0" dirty="0" smtClean="0">
              <a:latin typeface="HG丸ｺﾞｼｯｸM-PRO" panose="020F0600000000000000" pitchFamily="50" charset="-128"/>
              <a:ea typeface="HG丸ｺﾞｼｯｸM-PRO" panose="020F0600000000000000" pitchFamily="50" charset="-128"/>
            </a:endParaRPr>
          </a:p>
          <a:p>
            <a:r>
              <a:rPr lang="ja-JP" altLang="en-US" sz="1400" kern="0" dirty="0" smtClean="0">
                <a:latin typeface="HG丸ｺﾞｼｯｸM-PRO" panose="020F0600000000000000" pitchFamily="50" charset="-128"/>
                <a:ea typeface="HG丸ｺﾞｼｯｸM-PRO" panose="020F0600000000000000" pitchFamily="50" charset="-128"/>
              </a:rPr>
              <a:t>　　ついて、円滑な連携についての検討</a:t>
            </a:r>
            <a:r>
              <a:rPr lang="ja-JP" altLang="en-US" sz="1400" kern="0" dirty="0">
                <a:latin typeface="HG丸ｺﾞｼｯｸM-PRO" panose="020F0600000000000000" pitchFamily="50" charset="-128"/>
                <a:ea typeface="HG丸ｺﾞｼｯｸM-PRO" panose="020F0600000000000000" pitchFamily="50" charset="-128"/>
              </a:rPr>
              <a:t>が必要で</a:t>
            </a:r>
            <a:r>
              <a:rPr lang="ja-JP" altLang="en-US" sz="1400" kern="0" dirty="0" smtClean="0">
                <a:latin typeface="HG丸ｺﾞｼｯｸM-PRO" panose="020F0600000000000000" pitchFamily="50" charset="-128"/>
                <a:ea typeface="HG丸ｺﾞｼｯｸM-PRO" panose="020F0600000000000000" pitchFamily="50" charset="-128"/>
              </a:rPr>
              <a:t>はないか。</a:t>
            </a:r>
            <a:endParaRPr lang="en-US" altLang="ja-JP" sz="1400" kern="0" dirty="0" smtClean="0">
              <a:latin typeface="HG丸ｺﾞｼｯｸM-PRO" panose="020F0600000000000000" pitchFamily="50" charset="-128"/>
              <a:ea typeface="HG丸ｺﾞｼｯｸM-PRO" panose="020F0600000000000000" pitchFamily="50" charset="-128"/>
            </a:endParaRPr>
          </a:p>
        </p:txBody>
      </p:sp>
      <p:sp>
        <p:nvSpPr>
          <p:cNvPr id="13" name="角丸四角形 12"/>
          <p:cNvSpPr/>
          <p:nvPr/>
        </p:nvSpPr>
        <p:spPr>
          <a:xfrm>
            <a:off x="395536" y="4416787"/>
            <a:ext cx="1152128" cy="468089"/>
          </a:xfrm>
          <a:prstGeom prst="roundRect">
            <a:avLst/>
          </a:prstGeom>
          <a:ln/>
        </p:spPr>
        <p:style>
          <a:lnRef idx="3">
            <a:schemeClr val="lt1"/>
          </a:lnRef>
          <a:fillRef idx="1">
            <a:schemeClr val="accent2"/>
          </a:fillRef>
          <a:effectRef idx="1">
            <a:schemeClr val="accent2"/>
          </a:effectRef>
          <a:fontRef idx="minor">
            <a:schemeClr val="lt1"/>
          </a:fontRef>
        </p:style>
        <p:txBody>
          <a:bodyPr rtlCol="0" anchor="t"/>
          <a:lstStyle/>
          <a:p>
            <a:pPr algn="ctr"/>
            <a:r>
              <a:rPr kumimoji="1" lang="ja-JP" altLang="en-US" b="1" dirty="0" smtClean="0">
                <a:latin typeface="HG丸ｺﾞｼｯｸM-PRO" panose="020F0600000000000000" pitchFamily="50" charset="-128"/>
                <a:ea typeface="HG丸ｺﾞｼｯｸM-PRO" panose="020F0600000000000000" pitchFamily="50" charset="-128"/>
              </a:rPr>
              <a:t>論点３</a:t>
            </a:r>
          </a:p>
        </p:txBody>
      </p:sp>
      <p:sp>
        <p:nvSpPr>
          <p:cNvPr id="7" name="正方形/長方形 6"/>
          <p:cNvSpPr/>
          <p:nvPr/>
        </p:nvSpPr>
        <p:spPr>
          <a:xfrm>
            <a:off x="1774746" y="4466165"/>
            <a:ext cx="6253638" cy="400110"/>
          </a:xfrm>
          <a:prstGeom prst="rect">
            <a:avLst/>
          </a:prstGeom>
        </p:spPr>
        <p:txBody>
          <a:bodyPr wrap="square">
            <a:spAutoFit/>
          </a:bodyPr>
          <a:lstStyle/>
          <a:p>
            <a:r>
              <a:rPr lang="ja-JP" altLang="en-US" sz="2000" b="1" dirty="0" smtClean="0">
                <a:latin typeface="HG丸ｺﾞｼｯｸM-PRO" panose="020F0600000000000000" pitchFamily="50" charset="-128"/>
                <a:ea typeface="HG丸ｺﾞｼｯｸM-PRO" panose="020F0600000000000000" pitchFamily="50" charset="-128"/>
              </a:rPr>
              <a:t>地域</a:t>
            </a:r>
            <a:r>
              <a:rPr lang="ja-JP" altLang="en-US" sz="2000" b="1" dirty="0">
                <a:latin typeface="HG丸ｺﾞｼｯｸM-PRO" panose="020F0600000000000000" pitchFamily="50" charset="-128"/>
                <a:ea typeface="HG丸ｺﾞｼｯｸM-PRO" panose="020F0600000000000000" pitchFamily="50" charset="-128"/>
              </a:rPr>
              <a:t>移行支援サービスについて</a:t>
            </a:r>
            <a:endParaRPr lang="en-US" altLang="ja-JP" sz="2000" b="1" dirty="0">
              <a:latin typeface="HG丸ｺﾞｼｯｸM-PRO" panose="020F0600000000000000" pitchFamily="50" charset="-128"/>
              <a:ea typeface="HG丸ｺﾞｼｯｸM-PRO" panose="020F0600000000000000" pitchFamily="50" charset="-128"/>
            </a:endParaRPr>
          </a:p>
        </p:txBody>
      </p:sp>
      <p:sp>
        <p:nvSpPr>
          <p:cNvPr id="14" name="正方形/長方形 13"/>
          <p:cNvSpPr/>
          <p:nvPr/>
        </p:nvSpPr>
        <p:spPr>
          <a:xfrm>
            <a:off x="613654" y="5032898"/>
            <a:ext cx="8469692" cy="523220"/>
          </a:xfrm>
          <a:prstGeom prst="rect">
            <a:avLst/>
          </a:prstGeom>
        </p:spPr>
        <p:txBody>
          <a:bodyPr wrap="square">
            <a:spAutoFit/>
          </a:bodyPr>
          <a:lstStyle/>
          <a:p>
            <a:r>
              <a:rPr lang="ja-JP" altLang="en-US" sz="1400" dirty="0" smtClean="0">
                <a:latin typeface="HG丸ｺﾞｼｯｸM-PRO" panose="020F0600000000000000" pitchFamily="50" charset="-128"/>
                <a:ea typeface="HG丸ｺﾞｼｯｸM-PRO" panose="020F0600000000000000" pitchFamily="50" charset="-128"/>
              </a:rPr>
              <a:t>・月</a:t>
            </a:r>
            <a:r>
              <a:rPr lang="en-US" altLang="ja-JP" sz="1400" dirty="0" smtClean="0">
                <a:latin typeface="HG丸ｺﾞｼｯｸM-PRO" panose="020F0600000000000000" pitchFamily="50" charset="-128"/>
                <a:ea typeface="HG丸ｺﾞｼｯｸM-PRO" panose="020F0600000000000000" pitchFamily="50" charset="-128"/>
              </a:rPr>
              <a:t>2</a:t>
            </a:r>
            <a:r>
              <a:rPr lang="ja-JP" altLang="en-US" sz="1400" dirty="0" smtClean="0">
                <a:latin typeface="HG丸ｺﾞｼｯｸM-PRO" panose="020F0600000000000000" pitchFamily="50" charset="-128"/>
                <a:ea typeface="HG丸ｺﾞｼｯｸM-PRO" panose="020F0600000000000000" pitchFamily="50" charset="-128"/>
              </a:rPr>
              <a:t>回の面会が必要等、柔軟な制度利用が難しいため、入所者の状況に合わせて必要な時に必要な支</a:t>
            </a:r>
            <a:endParaRPr lang="en-US" altLang="ja-JP" sz="1400" dirty="0" smtClean="0">
              <a:latin typeface="HG丸ｺﾞｼｯｸM-PRO" panose="020F0600000000000000" pitchFamily="50" charset="-128"/>
              <a:ea typeface="HG丸ｺﾞｼｯｸM-PRO" panose="020F0600000000000000" pitchFamily="50" charset="-128"/>
            </a:endParaRPr>
          </a:p>
          <a:p>
            <a:r>
              <a:rPr lang="ja-JP" altLang="en-US" sz="1400" dirty="0">
                <a:latin typeface="HG丸ｺﾞｼｯｸM-PRO" panose="020F0600000000000000" pitchFamily="50" charset="-128"/>
                <a:ea typeface="HG丸ｺﾞｼｯｸM-PRO" panose="020F0600000000000000" pitchFamily="50" charset="-128"/>
              </a:rPr>
              <a:t>　</a:t>
            </a:r>
            <a:r>
              <a:rPr lang="ja-JP" altLang="en-US" sz="1400" dirty="0" smtClean="0">
                <a:latin typeface="HG丸ｺﾞｼｯｸM-PRO" panose="020F0600000000000000" pitchFamily="50" charset="-128"/>
                <a:ea typeface="HG丸ｺﾞｼｯｸM-PRO" panose="020F0600000000000000" pitchFamily="50" charset="-128"/>
              </a:rPr>
              <a:t>援ができるようなしくみや制度についての検討が必要ではないか。</a:t>
            </a:r>
            <a:endParaRPr lang="en-US" altLang="ja-JP" sz="1400" dirty="0">
              <a:latin typeface="HG丸ｺﾞｼｯｸM-PRO" panose="020F0600000000000000" pitchFamily="50" charset="-128"/>
              <a:ea typeface="HG丸ｺﾞｼｯｸM-PRO" panose="020F0600000000000000" pitchFamily="50" charset="-128"/>
            </a:endParaRPr>
          </a:p>
        </p:txBody>
      </p:sp>
      <p:sp>
        <p:nvSpPr>
          <p:cNvPr id="8" name="スライド番号プレースホルダー 7"/>
          <p:cNvSpPr>
            <a:spLocks noGrp="1"/>
          </p:cNvSpPr>
          <p:nvPr>
            <p:ph type="sldNum" sz="quarter" idx="12"/>
          </p:nvPr>
        </p:nvSpPr>
        <p:spPr/>
        <p:txBody>
          <a:bodyPr/>
          <a:lstStyle/>
          <a:p>
            <a:fld id="{D2D8002D-B5B0-4BAC-B1F6-782DDCCE6D9C}" type="slidenum">
              <a:rPr kumimoji="1" lang="ja-JP" altLang="en-US" smtClean="0"/>
              <a:t>11</a:t>
            </a:fld>
            <a:endParaRPr kumimoji="1" lang="ja-JP" altLang="en-US"/>
          </a:p>
        </p:txBody>
      </p:sp>
    </p:spTree>
    <p:extLst>
      <p:ext uri="{BB962C8B-B14F-4D97-AF65-F5344CB8AC3E}">
        <p14:creationId xmlns:p14="http://schemas.microsoft.com/office/powerpoint/2010/main" val="114230470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1" name="直線コネクタ 10"/>
          <p:cNvCxnSpPr/>
          <p:nvPr/>
        </p:nvCxnSpPr>
        <p:spPr>
          <a:xfrm>
            <a:off x="136853" y="696944"/>
            <a:ext cx="8946493" cy="0"/>
          </a:xfrm>
          <a:prstGeom prst="line">
            <a:avLst/>
          </a:prstGeom>
          <a:ln w="38100"/>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8" name="テキスト ボックス 7"/>
          <p:cNvSpPr txBox="1"/>
          <p:nvPr/>
        </p:nvSpPr>
        <p:spPr>
          <a:xfrm>
            <a:off x="7884368" y="2250931"/>
            <a:ext cx="936104" cy="1584702"/>
          </a:xfrm>
          <a:prstGeom prst="rect">
            <a:avLst/>
          </a:prstGeom>
          <a:noFill/>
        </p:spPr>
        <p:txBody>
          <a:bodyPr wrap="square" rtlCol="0">
            <a:spAutoFit/>
          </a:bodyPr>
          <a:lstStyle/>
          <a:p>
            <a:endParaRPr kumimoji="1" lang="ja-JP" altLang="en-US" dirty="0"/>
          </a:p>
        </p:txBody>
      </p:sp>
      <p:sp>
        <p:nvSpPr>
          <p:cNvPr id="15" name="正方形/長方形 14"/>
          <p:cNvSpPr/>
          <p:nvPr/>
        </p:nvSpPr>
        <p:spPr>
          <a:xfrm>
            <a:off x="395536" y="964196"/>
            <a:ext cx="3312368" cy="338554"/>
          </a:xfrm>
          <a:prstGeom prst="rect">
            <a:avLst/>
          </a:prstGeom>
        </p:spPr>
        <p:txBody>
          <a:bodyPr wrap="square">
            <a:spAutoFit/>
          </a:bodyPr>
          <a:lstStyle/>
          <a:p>
            <a:r>
              <a:rPr lang="ja-JP" altLang="en-US" sz="1600" u="none" dirty="0" smtClean="0">
                <a:solidFill>
                  <a:srgbClr val="000000"/>
                </a:solidFill>
                <a:latin typeface="HG創英角ｺﾞｼｯｸUB" panose="020B0909000000000000" pitchFamily="49" charset="-128"/>
                <a:ea typeface="HG創英角ｺﾞｼｯｸUB" panose="020B0909000000000000" pitchFamily="49" charset="-128"/>
              </a:rPr>
              <a:t>（地域移行後の生活の場の推移）　　　　　　　　　　　　　　　　　　　　　　　</a:t>
            </a:r>
            <a:endParaRPr lang="ja-JP" altLang="en-US" sz="1400" u="none"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8" name="グラフ 17"/>
          <p:cNvGraphicFramePr>
            <a:graphicFrameLocks/>
          </p:cNvGraphicFramePr>
          <p:nvPr>
            <p:extLst>
              <p:ext uri="{D42A27DB-BD31-4B8C-83A1-F6EECF244321}">
                <p14:modId xmlns:p14="http://schemas.microsoft.com/office/powerpoint/2010/main" val="195753620"/>
              </p:ext>
            </p:extLst>
          </p:nvPr>
        </p:nvGraphicFramePr>
        <p:xfrm>
          <a:off x="755576" y="1302750"/>
          <a:ext cx="7416824" cy="5187554"/>
        </p:xfrm>
        <a:graphic>
          <a:graphicData uri="http://schemas.openxmlformats.org/drawingml/2006/chart">
            <c:chart xmlns:c="http://schemas.openxmlformats.org/drawingml/2006/chart" xmlns:r="http://schemas.openxmlformats.org/officeDocument/2006/relationships" r:id="rId3"/>
          </a:graphicData>
        </a:graphic>
      </p:graphicFrame>
      <p:sp>
        <p:nvSpPr>
          <p:cNvPr id="6" name="テキスト ボックス 5"/>
          <p:cNvSpPr txBox="1"/>
          <p:nvPr/>
        </p:nvSpPr>
        <p:spPr>
          <a:xfrm>
            <a:off x="7032718" y="6490304"/>
            <a:ext cx="2051270" cy="276999"/>
          </a:xfrm>
          <a:prstGeom prst="rect">
            <a:avLst/>
          </a:prstGeom>
          <a:noFill/>
        </p:spPr>
        <p:txBody>
          <a:bodyPr wrap="square" rtlCol="0">
            <a:spAutoFit/>
          </a:bodyPr>
          <a:lstStyle/>
          <a:p>
            <a:r>
              <a:rPr kumimoji="1" lang="en-US" altLang="ja-JP" sz="1200" dirty="0" smtClean="0">
                <a:latin typeface="HGPｺﾞｼｯｸM" panose="020B0600000000000000" pitchFamily="50" charset="-128"/>
                <a:ea typeface="HGPｺﾞｼｯｸM" panose="020B0600000000000000" pitchFamily="50" charset="-128"/>
              </a:rPr>
              <a:t>【</a:t>
            </a:r>
            <a:r>
              <a:rPr lang="ja-JP" altLang="en-US" sz="1200" dirty="0" smtClean="0">
                <a:latin typeface="HGPｺﾞｼｯｸM" panose="020B0600000000000000" pitchFamily="50" charset="-128"/>
                <a:ea typeface="HGPｺﾞｼｯｸM" panose="020B0600000000000000" pitchFamily="50" charset="-128"/>
              </a:rPr>
              <a:t>府</a:t>
            </a:r>
            <a:r>
              <a:rPr lang="ja-JP" altLang="en-US" sz="1200" dirty="0">
                <a:latin typeface="HGPｺﾞｼｯｸM" panose="020B0600000000000000" pitchFamily="50" charset="-128"/>
                <a:ea typeface="HGPｺﾞｼｯｸM" panose="020B0600000000000000" pitchFamily="50" charset="-128"/>
              </a:rPr>
              <a:t>調査</a:t>
            </a:r>
            <a:r>
              <a:rPr kumimoji="1" lang="en-US" altLang="ja-JP" sz="1200" dirty="0" smtClean="0">
                <a:latin typeface="HGPｺﾞｼｯｸM" panose="020B0600000000000000" pitchFamily="50" charset="-128"/>
                <a:ea typeface="HGPｺﾞｼｯｸM" panose="020B0600000000000000" pitchFamily="50" charset="-128"/>
              </a:rPr>
              <a:t>】</a:t>
            </a:r>
            <a:endParaRPr kumimoji="1" lang="ja-JP" altLang="en-US" sz="1200" dirty="0">
              <a:latin typeface="HGPｺﾞｼｯｸM" panose="020B0600000000000000" pitchFamily="50" charset="-128"/>
              <a:ea typeface="HGPｺﾞｼｯｸM" panose="020B0600000000000000" pitchFamily="50" charset="-128"/>
            </a:endParaRPr>
          </a:p>
        </p:txBody>
      </p:sp>
      <p:sp>
        <p:nvSpPr>
          <p:cNvPr id="7" name="テキスト ボックス 1"/>
          <p:cNvSpPr txBox="1"/>
          <p:nvPr/>
        </p:nvSpPr>
        <p:spPr>
          <a:xfrm>
            <a:off x="1547664" y="2420888"/>
            <a:ext cx="947612" cy="320627"/>
          </a:xfrm>
          <a:prstGeom prst="rect">
            <a:avLst/>
          </a:prstGeom>
          <a:noFill/>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altLang="ja-JP" sz="1600" b="1" dirty="0">
                <a:latin typeface="HG丸ｺﾞｼｯｸM-PRO" panose="020F0600000000000000" pitchFamily="50" charset="-128"/>
                <a:ea typeface="HG丸ｺﾞｼｯｸM-PRO" panose="020F0600000000000000" pitchFamily="50" charset="-128"/>
              </a:rPr>
              <a:t>201</a:t>
            </a:r>
            <a:r>
              <a:rPr lang="ja-JP" altLang="en-US" sz="1600" b="1" dirty="0" smtClean="0">
                <a:latin typeface="HG丸ｺﾞｼｯｸM-PRO" panose="020F0600000000000000" pitchFamily="50" charset="-128"/>
                <a:ea typeface="HG丸ｺﾞｼｯｸM-PRO" panose="020F0600000000000000" pitchFamily="50" charset="-128"/>
              </a:rPr>
              <a:t>人</a:t>
            </a:r>
            <a:endParaRPr lang="ja-JP" altLang="en-US" sz="1100" b="1" dirty="0">
              <a:latin typeface="HG丸ｺﾞｼｯｸM-PRO" panose="020F0600000000000000" pitchFamily="50" charset="-128"/>
              <a:ea typeface="HG丸ｺﾞｼｯｸM-PRO" panose="020F0600000000000000" pitchFamily="50" charset="-128"/>
            </a:endParaRPr>
          </a:p>
        </p:txBody>
      </p:sp>
      <p:sp>
        <p:nvSpPr>
          <p:cNvPr id="9" name="テキスト ボックス 1"/>
          <p:cNvSpPr txBox="1"/>
          <p:nvPr/>
        </p:nvSpPr>
        <p:spPr>
          <a:xfrm>
            <a:off x="2898554" y="3099647"/>
            <a:ext cx="947612" cy="320627"/>
          </a:xfrm>
          <a:prstGeom prst="rect">
            <a:avLst/>
          </a:prstGeom>
          <a:noFill/>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altLang="ja-JP" sz="1600" b="1" dirty="0">
                <a:latin typeface="HG丸ｺﾞｼｯｸM-PRO" panose="020F0600000000000000" pitchFamily="50" charset="-128"/>
                <a:ea typeface="HG丸ｺﾞｼｯｸM-PRO" panose="020F0600000000000000" pitchFamily="50" charset="-128"/>
              </a:rPr>
              <a:t>151</a:t>
            </a:r>
            <a:r>
              <a:rPr lang="ja-JP" altLang="en-US" sz="1600" b="1" dirty="0" smtClean="0">
                <a:latin typeface="HG丸ｺﾞｼｯｸM-PRO" panose="020F0600000000000000" pitchFamily="50" charset="-128"/>
                <a:ea typeface="HG丸ｺﾞｼｯｸM-PRO" panose="020F0600000000000000" pitchFamily="50" charset="-128"/>
              </a:rPr>
              <a:t>人</a:t>
            </a:r>
            <a:endParaRPr lang="ja-JP" altLang="en-US" sz="1100" b="1" dirty="0">
              <a:latin typeface="HG丸ｺﾞｼｯｸM-PRO" panose="020F0600000000000000" pitchFamily="50" charset="-128"/>
              <a:ea typeface="HG丸ｺﾞｼｯｸM-PRO" panose="020F0600000000000000" pitchFamily="50" charset="-128"/>
            </a:endParaRPr>
          </a:p>
        </p:txBody>
      </p:sp>
      <p:sp>
        <p:nvSpPr>
          <p:cNvPr id="10" name="テキスト ボックス 1"/>
          <p:cNvSpPr txBox="1"/>
          <p:nvPr/>
        </p:nvSpPr>
        <p:spPr>
          <a:xfrm>
            <a:off x="4206206" y="3391124"/>
            <a:ext cx="947612" cy="320627"/>
          </a:xfrm>
          <a:prstGeom prst="rect">
            <a:avLst/>
          </a:prstGeom>
          <a:noFill/>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altLang="ja-JP" sz="1600" b="1" dirty="0">
                <a:latin typeface="HG丸ｺﾞｼｯｸM-PRO" panose="020F0600000000000000" pitchFamily="50" charset="-128"/>
                <a:ea typeface="HG丸ｺﾞｼｯｸM-PRO" panose="020F0600000000000000" pitchFamily="50" charset="-128"/>
              </a:rPr>
              <a:t>131</a:t>
            </a:r>
            <a:r>
              <a:rPr lang="ja-JP" altLang="en-US" sz="1600" b="1" dirty="0" smtClean="0">
                <a:latin typeface="HG丸ｺﾞｼｯｸM-PRO" panose="020F0600000000000000" pitchFamily="50" charset="-128"/>
                <a:ea typeface="HG丸ｺﾞｼｯｸM-PRO" panose="020F0600000000000000" pitchFamily="50" charset="-128"/>
              </a:rPr>
              <a:t>人</a:t>
            </a:r>
            <a:endParaRPr lang="ja-JP" altLang="en-US" sz="1100" b="1" dirty="0">
              <a:latin typeface="HG丸ｺﾞｼｯｸM-PRO" panose="020F0600000000000000" pitchFamily="50" charset="-128"/>
              <a:ea typeface="HG丸ｺﾞｼｯｸM-PRO" panose="020F0600000000000000" pitchFamily="50" charset="-128"/>
            </a:endParaRPr>
          </a:p>
        </p:txBody>
      </p:sp>
      <p:sp>
        <p:nvSpPr>
          <p:cNvPr id="12" name="テキスト ボックス 1"/>
          <p:cNvSpPr txBox="1"/>
          <p:nvPr/>
        </p:nvSpPr>
        <p:spPr>
          <a:xfrm>
            <a:off x="5510338" y="3515006"/>
            <a:ext cx="947612" cy="320627"/>
          </a:xfrm>
          <a:prstGeom prst="rect">
            <a:avLst/>
          </a:prstGeom>
          <a:noFill/>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altLang="ja-JP" sz="1600" b="1" dirty="0">
                <a:latin typeface="HG丸ｺﾞｼｯｸM-PRO" panose="020F0600000000000000" pitchFamily="50" charset="-128"/>
                <a:ea typeface="HG丸ｺﾞｼｯｸM-PRO" panose="020F0600000000000000" pitchFamily="50" charset="-128"/>
              </a:rPr>
              <a:t>130</a:t>
            </a:r>
            <a:r>
              <a:rPr lang="ja-JP" altLang="en-US" sz="1600" b="1" dirty="0" smtClean="0">
                <a:latin typeface="HG丸ｺﾞｼｯｸM-PRO" panose="020F0600000000000000" pitchFamily="50" charset="-128"/>
                <a:ea typeface="HG丸ｺﾞｼｯｸM-PRO" panose="020F0600000000000000" pitchFamily="50" charset="-128"/>
              </a:rPr>
              <a:t>人</a:t>
            </a:r>
            <a:endParaRPr lang="ja-JP" altLang="en-US" sz="1100" b="1" dirty="0">
              <a:latin typeface="HG丸ｺﾞｼｯｸM-PRO" panose="020F0600000000000000" pitchFamily="50" charset="-128"/>
              <a:ea typeface="HG丸ｺﾞｼｯｸM-PRO" panose="020F0600000000000000" pitchFamily="50" charset="-128"/>
            </a:endParaRPr>
          </a:p>
        </p:txBody>
      </p:sp>
      <p:sp>
        <p:nvSpPr>
          <p:cNvPr id="2" name="スライド番号プレースホルダー 1"/>
          <p:cNvSpPr>
            <a:spLocks noGrp="1"/>
          </p:cNvSpPr>
          <p:nvPr>
            <p:ph type="sldNum" sz="quarter" idx="12"/>
          </p:nvPr>
        </p:nvSpPr>
        <p:spPr/>
        <p:txBody>
          <a:bodyPr/>
          <a:lstStyle/>
          <a:p>
            <a:fld id="{D2D8002D-B5B0-4BAC-B1F6-782DDCCE6D9C}" type="slidenum">
              <a:rPr kumimoji="1" lang="ja-JP" altLang="en-US" smtClean="0"/>
              <a:t>2</a:t>
            </a:fld>
            <a:endParaRPr kumimoji="1" lang="ja-JP" altLang="en-US"/>
          </a:p>
        </p:txBody>
      </p:sp>
    </p:spTree>
    <p:extLst>
      <p:ext uri="{BB962C8B-B14F-4D97-AF65-F5344CB8AC3E}">
        <p14:creationId xmlns:p14="http://schemas.microsoft.com/office/powerpoint/2010/main" val="37879867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1" name="直線コネクタ 10"/>
          <p:cNvCxnSpPr/>
          <p:nvPr/>
        </p:nvCxnSpPr>
        <p:spPr>
          <a:xfrm>
            <a:off x="136853" y="696944"/>
            <a:ext cx="8946493" cy="0"/>
          </a:xfrm>
          <a:prstGeom prst="line">
            <a:avLst/>
          </a:prstGeom>
          <a:ln w="38100"/>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8" name="テキスト ボックス 7"/>
          <p:cNvSpPr txBox="1"/>
          <p:nvPr/>
        </p:nvSpPr>
        <p:spPr>
          <a:xfrm>
            <a:off x="8676456" y="2250931"/>
            <a:ext cx="936104" cy="1584702"/>
          </a:xfrm>
          <a:prstGeom prst="rect">
            <a:avLst/>
          </a:prstGeom>
          <a:noFill/>
        </p:spPr>
        <p:txBody>
          <a:bodyPr wrap="square" rtlCol="0">
            <a:spAutoFit/>
          </a:bodyPr>
          <a:lstStyle/>
          <a:p>
            <a:endParaRPr kumimoji="1" lang="ja-JP" altLang="en-US" dirty="0"/>
          </a:p>
        </p:txBody>
      </p:sp>
      <p:sp>
        <p:nvSpPr>
          <p:cNvPr id="5" name="正方形/長方形 4"/>
          <p:cNvSpPr/>
          <p:nvPr/>
        </p:nvSpPr>
        <p:spPr>
          <a:xfrm>
            <a:off x="0" y="966106"/>
            <a:ext cx="8745448" cy="338554"/>
          </a:xfrm>
          <a:prstGeom prst="rect">
            <a:avLst/>
          </a:prstGeom>
        </p:spPr>
        <p:txBody>
          <a:bodyPr wrap="square">
            <a:spAutoFit/>
          </a:bodyPr>
          <a:lstStyle/>
          <a:p>
            <a:r>
              <a:rPr lang="ja-JP" altLang="en-US" sz="1600" u="none" dirty="0" smtClean="0">
                <a:solidFill>
                  <a:srgbClr val="000000"/>
                </a:solidFill>
                <a:latin typeface="HG創英角ｺﾞｼｯｸUB" panose="020B0909000000000000" pitchFamily="49" charset="-128"/>
                <a:ea typeface="HG創英角ｺﾞｼｯｸUB" panose="020B0909000000000000" pitchFamily="49" charset="-128"/>
              </a:rPr>
              <a:t>（入所者の推移</a:t>
            </a:r>
            <a:r>
              <a:rPr lang="ja-JP" altLang="en-US" sz="1600" u="none" dirty="0" err="1" smtClean="0">
                <a:solidFill>
                  <a:srgbClr val="000000"/>
                </a:solidFill>
                <a:latin typeface="HG創英角ｺﾞｼｯｸUB" panose="020B0909000000000000" pitchFamily="49" charset="-128"/>
                <a:ea typeface="HG創英角ｺﾞｼｯｸUB" panose="020B0909000000000000" pitchFamily="49" charset="-128"/>
              </a:rPr>
              <a:t>ー障がい</a:t>
            </a:r>
            <a:r>
              <a:rPr lang="ja-JP" altLang="en-US" sz="1600" u="none" dirty="0" smtClean="0">
                <a:solidFill>
                  <a:srgbClr val="000000"/>
                </a:solidFill>
                <a:latin typeface="HG創英角ｺﾞｼｯｸUB" panose="020B0909000000000000" pitchFamily="49" charset="-128"/>
                <a:ea typeface="HG創英角ｺﾞｼｯｸUB" panose="020B0909000000000000" pitchFamily="49" charset="-128"/>
              </a:rPr>
              <a:t>支援区分別）　　　　　　　　　　　　　　　　　　　　　　　</a:t>
            </a:r>
            <a:endParaRPr lang="ja-JP" altLang="en-US" sz="1400" u="none"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テキスト ボックス 5"/>
          <p:cNvSpPr txBox="1"/>
          <p:nvPr/>
        </p:nvSpPr>
        <p:spPr>
          <a:xfrm>
            <a:off x="7051564" y="6447504"/>
            <a:ext cx="2051270" cy="276999"/>
          </a:xfrm>
          <a:prstGeom prst="rect">
            <a:avLst/>
          </a:prstGeom>
          <a:noFill/>
        </p:spPr>
        <p:txBody>
          <a:bodyPr wrap="square" rtlCol="0">
            <a:spAutoFit/>
          </a:bodyPr>
          <a:lstStyle/>
          <a:p>
            <a:r>
              <a:rPr kumimoji="1" lang="en-US" altLang="ja-JP" sz="1200" dirty="0" smtClean="0">
                <a:latin typeface="HGPｺﾞｼｯｸM" panose="020B0600000000000000" pitchFamily="50" charset="-128"/>
                <a:ea typeface="HGPｺﾞｼｯｸM" panose="020B0600000000000000" pitchFamily="50" charset="-128"/>
              </a:rPr>
              <a:t>【</a:t>
            </a:r>
            <a:r>
              <a:rPr kumimoji="1" lang="ja-JP" altLang="en-US" sz="1200" dirty="0" smtClean="0">
                <a:latin typeface="HGPｺﾞｼｯｸM" panose="020B0600000000000000" pitchFamily="50" charset="-128"/>
                <a:ea typeface="HGPｺﾞｼｯｸM" panose="020B0600000000000000" pitchFamily="50" charset="-128"/>
              </a:rPr>
              <a:t>国保連データ</a:t>
            </a:r>
            <a:r>
              <a:rPr kumimoji="1" lang="en-US" altLang="ja-JP" sz="1200" dirty="0" smtClean="0">
                <a:latin typeface="HGPｺﾞｼｯｸM" panose="020B0600000000000000" pitchFamily="50" charset="-128"/>
                <a:ea typeface="HGPｺﾞｼｯｸM" panose="020B0600000000000000" pitchFamily="50" charset="-128"/>
              </a:rPr>
              <a:t>】</a:t>
            </a:r>
            <a:endParaRPr kumimoji="1" lang="ja-JP" altLang="en-US" sz="1200" dirty="0">
              <a:latin typeface="HGPｺﾞｼｯｸM" panose="020B0600000000000000" pitchFamily="50" charset="-128"/>
              <a:ea typeface="HGPｺﾞｼｯｸM" panose="020B0600000000000000" pitchFamily="50" charset="-128"/>
            </a:endParaRPr>
          </a:p>
        </p:txBody>
      </p:sp>
      <p:sp>
        <p:nvSpPr>
          <p:cNvPr id="2" name="スライド番号プレースホルダー 1"/>
          <p:cNvSpPr>
            <a:spLocks noGrp="1"/>
          </p:cNvSpPr>
          <p:nvPr>
            <p:ph type="sldNum" sz="quarter" idx="12"/>
          </p:nvPr>
        </p:nvSpPr>
        <p:spPr/>
        <p:txBody>
          <a:bodyPr/>
          <a:lstStyle/>
          <a:p>
            <a:fld id="{D2D8002D-B5B0-4BAC-B1F6-782DDCCE6D9C}" type="slidenum">
              <a:rPr kumimoji="1" lang="ja-JP" altLang="en-US" smtClean="0"/>
              <a:t>3</a:t>
            </a:fld>
            <a:endParaRPr kumimoji="1" lang="ja-JP" altLang="en-US"/>
          </a:p>
        </p:txBody>
      </p:sp>
      <p:graphicFrame>
        <p:nvGraphicFramePr>
          <p:cNvPr id="13" name="グラフ 12"/>
          <p:cNvGraphicFramePr>
            <a:graphicFrameLocks/>
          </p:cNvGraphicFramePr>
          <p:nvPr>
            <p:extLst>
              <p:ext uri="{D42A27DB-BD31-4B8C-83A1-F6EECF244321}">
                <p14:modId xmlns:p14="http://schemas.microsoft.com/office/powerpoint/2010/main" val="3742779817"/>
              </p:ext>
            </p:extLst>
          </p:nvPr>
        </p:nvGraphicFramePr>
        <p:xfrm>
          <a:off x="251520" y="1369307"/>
          <a:ext cx="7704856" cy="5075170"/>
        </p:xfrm>
        <a:graphic>
          <a:graphicData uri="http://schemas.openxmlformats.org/drawingml/2006/chart">
            <c:chart xmlns:c="http://schemas.openxmlformats.org/drawingml/2006/chart" xmlns:r="http://schemas.openxmlformats.org/officeDocument/2006/relationships" r:id="rId3"/>
          </a:graphicData>
        </a:graphic>
      </p:graphicFrame>
      <p:sp>
        <p:nvSpPr>
          <p:cNvPr id="14" name="テキスト ボックス 1"/>
          <p:cNvSpPr txBox="1"/>
          <p:nvPr/>
        </p:nvSpPr>
        <p:spPr>
          <a:xfrm>
            <a:off x="6588224" y="1921341"/>
            <a:ext cx="1055624" cy="329590"/>
          </a:xfrm>
          <a:prstGeom prst="rect">
            <a:avLst/>
          </a:prstGeom>
          <a:noFill/>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altLang="ja-JP" sz="1600" b="1" dirty="0">
                <a:latin typeface="HG丸ｺﾞｼｯｸM-PRO" panose="020F0600000000000000" pitchFamily="50" charset="-128"/>
                <a:ea typeface="HG丸ｺﾞｼｯｸM-PRO" panose="020F0600000000000000" pitchFamily="50" charset="-128"/>
              </a:rPr>
              <a:t>5,109</a:t>
            </a:r>
            <a:r>
              <a:rPr lang="ja-JP" altLang="en-US" sz="1600" b="1" dirty="0">
                <a:latin typeface="HGPｺﾞｼｯｸM" panose="020B0600000000000000" pitchFamily="50" charset="-128"/>
                <a:ea typeface="HGPｺﾞｼｯｸM" panose="020B0600000000000000" pitchFamily="50" charset="-128"/>
              </a:rPr>
              <a:t>人</a:t>
            </a:r>
            <a:endParaRPr lang="ja-JP" altLang="en-US" sz="1100" b="1" dirty="0">
              <a:latin typeface="HGPｺﾞｼｯｸM" panose="020B0600000000000000" pitchFamily="50" charset="-128"/>
              <a:ea typeface="HGPｺﾞｼｯｸM" panose="020B0600000000000000" pitchFamily="50" charset="-128"/>
            </a:endParaRPr>
          </a:p>
        </p:txBody>
      </p:sp>
      <p:sp>
        <p:nvSpPr>
          <p:cNvPr id="15" name="テキスト ボックス 1"/>
          <p:cNvSpPr txBox="1"/>
          <p:nvPr/>
        </p:nvSpPr>
        <p:spPr>
          <a:xfrm>
            <a:off x="6588224" y="2791876"/>
            <a:ext cx="1057322" cy="338556"/>
          </a:xfrm>
          <a:prstGeom prst="rect">
            <a:avLst/>
          </a:prstGeom>
          <a:noFill/>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altLang="ja-JP" sz="1600" b="1" dirty="0">
                <a:latin typeface="HG丸ｺﾞｼｯｸM-PRO" panose="020F0600000000000000" pitchFamily="50" charset="-128"/>
                <a:ea typeface="HG丸ｺﾞｼｯｸM-PRO" panose="020F0600000000000000" pitchFamily="50" charset="-128"/>
              </a:rPr>
              <a:t>5,051</a:t>
            </a:r>
            <a:r>
              <a:rPr lang="ja-JP" altLang="en-US" sz="1600" b="1" dirty="0">
                <a:latin typeface="HG丸ｺﾞｼｯｸM-PRO" panose="020F0600000000000000" pitchFamily="50" charset="-128"/>
                <a:ea typeface="HG丸ｺﾞｼｯｸM-PRO" panose="020F0600000000000000" pitchFamily="50" charset="-128"/>
              </a:rPr>
              <a:t>人</a:t>
            </a:r>
            <a:endParaRPr lang="ja-JP" altLang="en-US" sz="1100" b="1" dirty="0">
              <a:latin typeface="HG丸ｺﾞｼｯｸM-PRO" panose="020F0600000000000000" pitchFamily="50" charset="-128"/>
              <a:ea typeface="HG丸ｺﾞｼｯｸM-PRO" panose="020F0600000000000000" pitchFamily="50" charset="-128"/>
            </a:endParaRPr>
          </a:p>
        </p:txBody>
      </p:sp>
      <p:sp>
        <p:nvSpPr>
          <p:cNvPr id="16" name="テキスト ボックス 1"/>
          <p:cNvSpPr txBox="1"/>
          <p:nvPr/>
        </p:nvSpPr>
        <p:spPr>
          <a:xfrm>
            <a:off x="6588224" y="3700664"/>
            <a:ext cx="1175144" cy="276731"/>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altLang="ja-JP" sz="1600" b="1" dirty="0">
                <a:latin typeface="HG丸ｺﾞｼｯｸM-PRO" panose="020F0600000000000000" pitchFamily="50" charset="-128"/>
                <a:ea typeface="HG丸ｺﾞｼｯｸM-PRO" panose="020F0600000000000000" pitchFamily="50" charset="-128"/>
              </a:rPr>
              <a:t>4,999</a:t>
            </a:r>
            <a:r>
              <a:rPr lang="ja-JP" altLang="en-US" sz="1600" b="1" dirty="0">
                <a:latin typeface="HG丸ｺﾞｼｯｸM-PRO" panose="020F0600000000000000" pitchFamily="50" charset="-128"/>
                <a:ea typeface="HG丸ｺﾞｼｯｸM-PRO" panose="020F0600000000000000" pitchFamily="50" charset="-128"/>
              </a:rPr>
              <a:t>人</a:t>
            </a:r>
            <a:endParaRPr lang="ja-JP" altLang="en-US" sz="1100" b="1" dirty="0">
              <a:latin typeface="HG丸ｺﾞｼｯｸM-PRO" panose="020F0600000000000000" pitchFamily="50" charset="-128"/>
              <a:ea typeface="HG丸ｺﾞｼｯｸM-PRO" panose="020F0600000000000000" pitchFamily="50" charset="-128"/>
            </a:endParaRPr>
          </a:p>
        </p:txBody>
      </p:sp>
      <p:sp>
        <p:nvSpPr>
          <p:cNvPr id="17" name="テキスト ボックス 1"/>
          <p:cNvSpPr txBox="1"/>
          <p:nvPr/>
        </p:nvSpPr>
        <p:spPr>
          <a:xfrm>
            <a:off x="6638777" y="4608336"/>
            <a:ext cx="1057322" cy="364942"/>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altLang="ja-JP" sz="1600" b="1" dirty="0">
                <a:latin typeface="HG丸ｺﾞｼｯｸM-PRO" panose="020F0600000000000000" pitchFamily="50" charset="-128"/>
                <a:ea typeface="HG丸ｺﾞｼｯｸM-PRO" panose="020F0600000000000000" pitchFamily="50" charset="-128"/>
              </a:rPr>
              <a:t>4,971</a:t>
            </a:r>
            <a:r>
              <a:rPr lang="ja-JP" altLang="en-US" sz="1600" b="1" dirty="0">
                <a:latin typeface="HG丸ｺﾞｼｯｸM-PRO" panose="020F0600000000000000" pitchFamily="50" charset="-128"/>
                <a:ea typeface="HG丸ｺﾞｼｯｸM-PRO" panose="020F0600000000000000" pitchFamily="50" charset="-128"/>
              </a:rPr>
              <a:t>人</a:t>
            </a:r>
            <a:endParaRPr lang="ja-JP" altLang="en-US" sz="1100" b="1" dirty="0">
              <a:latin typeface="HG丸ｺﾞｼｯｸM-PRO" panose="020F0600000000000000" pitchFamily="50" charset="-128"/>
              <a:ea typeface="HG丸ｺﾞｼｯｸM-PRO" panose="020F0600000000000000" pitchFamily="50" charset="-128"/>
            </a:endParaRPr>
          </a:p>
        </p:txBody>
      </p:sp>
      <p:sp>
        <p:nvSpPr>
          <p:cNvPr id="18" name="テキスト ボックス 1"/>
          <p:cNvSpPr txBox="1"/>
          <p:nvPr/>
        </p:nvSpPr>
        <p:spPr>
          <a:xfrm>
            <a:off x="6661123" y="5512330"/>
            <a:ext cx="1057322" cy="364942"/>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altLang="ja-JP" sz="1600" b="1" dirty="0" smtClean="0">
                <a:latin typeface="HG丸ｺﾞｼｯｸM-PRO" panose="020F0600000000000000" pitchFamily="50" charset="-128"/>
                <a:ea typeface="HG丸ｺﾞｼｯｸM-PRO" panose="020F0600000000000000" pitchFamily="50" charset="-128"/>
              </a:rPr>
              <a:t>4,914</a:t>
            </a:r>
            <a:r>
              <a:rPr lang="ja-JP" altLang="en-US" sz="1600" b="1" dirty="0" smtClean="0">
                <a:latin typeface="HG丸ｺﾞｼｯｸM-PRO" panose="020F0600000000000000" pitchFamily="50" charset="-128"/>
                <a:ea typeface="HG丸ｺﾞｼｯｸM-PRO" panose="020F0600000000000000" pitchFamily="50" charset="-128"/>
              </a:rPr>
              <a:t>人</a:t>
            </a:r>
            <a:endParaRPr lang="ja-JP" altLang="en-US" sz="1100" b="1" dirty="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135688588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6" name="グラフ 15"/>
          <p:cNvGraphicFramePr>
            <a:graphicFrameLocks/>
          </p:cNvGraphicFramePr>
          <p:nvPr>
            <p:extLst>
              <p:ext uri="{D42A27DB-BD31-4B8C-83A1-F6EECF244321}">
                <p14:modId xmlns:p14="http://schemas.microsoft.com/office/powerpoint/2010/main" val="874716002"/>
              </p:ext>
            </p:extLst>
          </p:nvPr>
        </p:nvGraphicFramePr>
        <p:xfrm>
          <a:off x="39291" y="870097"/>
          <a:ext cx="8706157" cy="5456139"/>
        </p:xfrm>
        <a:graphic>
          <a:graphicData uri="http://schemas.openxmlformats.org/drawingml/2006/chart">
            <c:chart xmlns:c="http://schemas.openxmlformats.org/drawingml/2006/chart" xmlns:r="http://schemas.openxmlformats.org/officeDocument/2006/relationships" r:id="rId3"/>
          </a:graphicData>
        </a:graphic>
      </p:graphicFrame>
      <p:cxnSp>
        <p:nvCxnSpPr>
          <p:cNvPr id="11" name="直線コネクタ 10"/>
          <p:cNvCxnSpPr/>
          <p:nvPr/>
        </p:nvCxnSpPr>
        <p:spPr>
          <a:xfrm>
            <a:off x="136853" y="696944"/>
            <a:ext cx="8946493" cy="0"/>
          </a:xfrm>
          <a:prstGeom prst="line">
            <a:avLst/>
          </a:prstGeom>
          <a:ln w="38100"/>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5" name="正方形/長方形 4"/>
          <p:cNvSpPr/>
          <p:nvPr/>
        </p:nvSpPr>
        <p:spPr>
          <a:xfrm>
            <a:off x="0" y="966106"/>
            <a:ext cx="8745448" cy="338554"/>
          </a:xfrm>
          <a:prstGeom prst="rect">
            <a:avLst/>
          </a:prstGeom>
        </p:spPr>
        <p:txBody>
          <a:bodyPr wrap="square">
            <a:spAutoFit/>
          </a:bodyPr>
          <a:lstStyle/>
          <a:p>
            <a:r>
              <a:rPr lang="ja-JP" altLang="en-US" sz="1600" u="none" dirty="0" smtClean="0">
                <a:solidFill>
                  <a:srgbClr val="000000"/>
                </a:solidFill>
                <a:latin typeface="HG創英角ｺﾞｼｯｸUB" panose="020B0909000000000000" pitchFamily="49" charset="-128"/>
                <a:ea typeface="HG創英角ｺﾞｼｯｸUB" panose="020B0909000000000000" pitchFamily="49" charset="-128"/>
              </a:rPr>
              <a:t>（入所者の推移</a:t>
            </a:r>
            <a:r>
              <a:rPr lang="ja-JP" altLang="en-US" sz="1600" u="none" dirty="0" err="1" smtClean="0">
                <a:solidFill>
                  <a:srgbClr val="000000"/>
                </a:solidFill>
                <a:latin typeface="HG創英角ｺﾞｼｯｸUB" panose="020B0909000000000000" pitchFamily="49" charset="-128"/>
                <a:ea typeface="HG創英角ｺﾞｼｯｸUB" panose="020B0909000000000000" pitchFamily="49" charset="-128"/>
              </a:rPr>
              <a:t>ー</a:t>
            </a:r>
            <a:r>
              <a:rPr lang="ja-JP" altLang="en-US" sz="1600" u="none" dirty="0" smtClean="0">
                <a:solidFill>
                  <a:srgbClr val="000000"/>
                </a:solidFill>
                <a:latin typeface="HG創英角ｺﾞｼｯｸUB" panose="020B0909000000000000" pitchFamily="49" charset="-128"/>
                <a:ea typeface="HG創英角ｺﾞｼｯｸUB" panose="020B0909000000000000" pitchFamily="49" charset="-128"/>
              </a:rPr>
              <a:t>年齢別）　　　　　　　　　　　　　　　　　　　　　　　</a:t>
            </a:r>
            <a:endParaRPr lang="ja-JP" altLang="en-US" sz="1400" u="none"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テキスト ボックス 1"/>
          <p:cNvSpPr txBox="1"/>
          <p:nvPr/>
        </p:nvSpPr>
        <p:spPr>
          <a:xfrm>
            <a:off x="7236296" y="1820609"/>
            <a:ext cx="1055624" cy="329590"/>
          </a:xfrm>
          <a:prstGeom prst="rect">
            <a:avLst/>
          </a:prstGeom>
          <a:noFill/>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altLang="ja-JP" sz="1600" b="1" dirty="0">
                <a:latin typeface="HG丸ｺﾞｼｯｸM-PRO" panose="020F0600000000000000" pitchFamily="50" charset="-128"/>
                <a:ea typeface="HG丸ｺﾞｼｯｸM-PRO" panose="020F0600000000000000" pitchFamily="50" charset="-128"/>
              </a:rPr>
              <a:t>5,109</a:t>
            </a:r>
            <a:r>
              <a:rPr lang="ja-JP" altLang="en-US" sz="1600" b="1" dirty="0">
                <a:latin typeface="HGPｺﾞｼｯｸM" panose="020B0600000000000000" pitchFamily="50" charset="-128"/>
                <a:ea typeface="HGPｺﾞｼｯｸM" panose="020B0600000000000000" pitchFamily="50" charset="-128"/>
              </a:rPr>
              <a:t>人</a:t>
            </a:r>
            <a:endParaRPr lang="ja-JP" altLang="en-US" sz="1100" b="1" dirty="0">
              <a:latin typeface="HGPｺﾞｼｯｸM" panose="020B0600000000000000" pitchFamily="50" charset="-128"/>
              <a:ea typeface="HGPｺﾞｼｯｸM" panose="020B0600000000000000" pitchFamily="50" charset="-128"/>
            </a:endParaRPr>
          </a:p>
        </p:txBody>
      </p:sp>
      <p:sp>
        <p:nvSpPr>
          <p:cNvPr id="10" name="テキスト ボックス 1"/>
          <p:cNvSpPr txBox="1"/>
          <p:nvPr/>
        </p:nvSpPr>
        <p:spPr>
          <a:xfrm>
            <a:off x="7236296" y="2605046"/>
            <a:ext cx="1055624" cy="399076"/>
          </a:xfrm>
          <a:prstGeom prst="rect">
            <a:avLst/>
          </a:prstGeom>
          <a:noFill/>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altLang="ja-JP" sz="1600" b="1" dirty="0">
                <a:latin typeface="HG丸ｺﾞｼｯｸM-PRO" panose="020F0600000000000000" pitchFamily="50" charset="-128"/>
                <a:ea typeface="HG丸ｺﾞｼｯｸM-PRO" panose="020F0600000000000000" pitchFamily="50" charset="-128"/>
              </a:rPr>
              <a:t>5,051</a:t>
            </a:r>
            <a:r>
              <a:rPr lang="ja-JP" altLang="en-US" sz="1600" b="1" dirty="0">
                <a:latin typeface="HG丸ｺﾞｼｯｸM-PRO" panose="020F0600000000000000" pitchFamily="50" charset="-128"/>
                <a:ea typeface="HG丸ｺﾞｼｯｸM-PRO" panose="020F0600000000000000" pitchFamily="50" charset="-128"/>
              </a:rPr>
              <a:t>人</a:t>
            </a:r>
            <a:endParaRPr lang="ja-JP" altLang="en-US" sz="1100" b="1" dirty="0">
              <a:latin typeface="HG丸ｺﾞｼｯｸM-PRO" panose="020F0600000000000000" pitchFamily="50" charset="-128"/>
              <a:ea typeface="HG丸ｺﾞｼｯｸM-PRO" panose="020F0600000000000000" pitchFamily="50" charset="-128"/>
            </a:endParaRPr>
          </a:p>
        </p:txBody>
      </p:sp>
      <p:sp>
        <p:nvSpPr>
          <p:cNvPr id="13" name="テキスト ボックス 1"/>
          <p:cNvSpPr txBox="1"/>
          <p:nvPr/>
        </p:nvSpPr>
        <p:spPr>
          <a:xfrm>
            <a:off x="7236296" y="3448716"/>
            <a:ext cx="1175144" cy="276731"/>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altLang="ja-JP" sz="1600" b="1" dirty="0">
                <a:latin typeface="HG丸ｺﾞｼｯｸM-PRO" panose="020F0600000000000000" pitchFamily="50" charset="-128"/>
                <a:ea typeface="HG丸ｺﾞｼｯｸM-PRO" panose="020F0600000000000000" pitchFamily="50" charset="-128"/>
              </a:rPr>
              <a:t>4,999</a:t>
            </a:r>
            <a:r>
              <a:rPr lang="ja-JP" altLang="en-US" sz="1600" b="1" dirty="0">
                <a:latin typeface="HG丸ｺﾞｼｯｸM-PRO" panose="020F0600000000000000" pitchFamily="50" charset="-128"/>
                <a:ea typeface="HG丸ｺﾞｼｯｸM-PRO" panose="020F0600000000000000" pitchFamily="50" charset="-128"/>
              </a:rPr>
              <a:t>人</a:t>
            </a:r>
            <a:endParaRPr lang="ja-JP" altLang="en-US" sz="1100" b="1" dirty="0">
              <a:latin typeface="HG丸ｺﾞｼｯｸM-PRO" panose="020F0600000000000000" pitchFamily="50" charset="-128"/>
              <a:ea typeface="HG丸ｺﾞｼｯｸM-PRO" panose="020F0600000000000000" pitchFamily="50" charset="-128"/>
            </a:endParaRPr>
          </a:p>
        </p:txBody>
      </p:sp>
      <p:sp>
        <p:nvSpPr>
          <p:cNvPr id="14" name="テキスト ボックス 1"/>
          <p:cNvSpPr txBox="1"/>
          <p:nvPr/>
        </p:nvSpPr>
        <p:spPr>
          <a:xfrm>
            <a:off x="7236296" y="4302639"/>
            <a:ext cx="1055624" cy="395413"/>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altLang="ja-JP" sz="1600" b="1" dirty="0">
                <a:latin typeface="HG丸ｺﾞｼｯｸM-PRO" panose="020F0600000000000000" pitchFamily="50" charset="-128"/>
                <a:ea typeface="HG丸ｺﾞｼｯｸM-PRO" panose="020F0600000000000000" pitchFamily="50" charset="-128"/>
              </a:rPr>
              <a:t>4,971</a:t>
            </a:r>
            <a:r>
              <a:rPr lang="ja-JP" altLang="en-US" sz="1600" b="1" dirty="0">
                <a:latin typeface="HG丸ｺﾞｼｯｸM-PRO" panose="020F0600000000000000" pitchFamily="50" charset="-128"/>
                <a:ea typeface="HG丸ｺﾞｼｯｸM-PRO" panose="020F0600000000000000" pitchFamily="50" charset="-128"/>
              </a:rPr>
              <a:t>人</a:t>
            </a:r>
            <a:endParaRPr lang="ja-JP" altLang="en-US" sz="1100" b="1" dirty="0">
              <a:latin typeface="HG丸ｺﾞｼｯｸM-PRO" panose="020F0600000000000000" pitchFamily="50" charset="-128"/>
              <a:ea typeface="HG丸ｺﾞｼｯｸM-PRO" panose="020F0600000000000000" pitchFamily="50" charset="-128"/>
            </a:endParaRPr>
          </a:p>
        </p:txBody>
      </p:sp>
      <p:sp>
        <p:nvSpPr>
          <p:cNvPr id="15" name="テキスト ボックス 14"/>
          <p:cNvSpPr txBox="1"/>
          <p:nvPr/>
        </p:nvSpPr>
        <p:spPr>
          <a:xfrm>
            <a:off x="6858733" y="6414363"/>
            <a:ext cx="2051270" cy="276999"/>
          </a:xfrm>
          <a:prstGeom prst="rect">
            <a:avLst/>
          </a:prstGeom>
          <a:noFill/>
        </p:spPr>
        <p:txBody>
          <a:bodyPr wrap="square" rtlCol="0">
            <a:spAutoFit/>
          </a:bodyPr>
          <a:lstStyle/>
          <a:p>
            <a:r>
              <a:rPr kumimoji="1" lang="en-US" altLang="ja-JP" sz="1200" dirty="0" smtClean="0">
                <a:latin typeface="HGPｺﾞｼｯｸM" panose="020B0600000000000000" pitchFamily="50" charset="-128"/>
                <a:ea typeface="HGPｺﾞｼｯｸM" panose="020B0600000000000000" pitchFamily="50" charset="-128"/>
              </a:rPr>
              <a:t>【</a:t>
            </a:r>
            <a:r>
              <a:rPr kumimoji="1" lang="ja-JP" altLang="en-US" sz="1200" dirty="0" smtClean="0">
                <a:latin typeface="HGPｺﾞｼｯｸM" panose="020B0600000000000000" pitchFamily="50" charset="-128"/>
                <a:ea typeface="HGPｺﾞｼｯｸM" panose="020B0600000000000000" pitchFamily="50" charset="-128"/>
              </a:rPr>
              <a:t>国保連データ</a:t>
            </a:r>
            <a:r>
              <a:rPr kumimoji="1" lang="en-US" altLang="ja-JP" sz="1200" dirty="0" smtClean="0">
                <a:latin typeface="HGPｺﾞｼｯｸM" panose="020B0600000000000000" pitchFamily="50" charset="-128"/>
                <a:ea typeface="HGPｺﾞｼｯｸM" panose="020B0600000000000000" pitchFamily="50" charset="-128"/>
              </a:rPr>
              <a:t>】</a:t>
            </a:r>
            <a:endParaRPr kumimoji="1" lang="ja-JP" altLang="en-US" sz="1200" dirty="0">
              <a:latin typeface="HGPｺﾞｼｯｸM" panose="020B0600000000000000" pitchFamily="50" charset="-128"/>
              <a:ea typeface="HGPｺﾞｼｯｸM" panose="020B0600000000000000" pitchFamily="50" charset="-128"/>
            </a:endParaRPr>
          </a:p>
        </p:txBody>
      </p:sp>
      <p:sp>
        <p:nvSpPr>
          <p:cNvPr id="2" name="スライド番号プレースホルダー 1"/>
          <p:cNvSpPr>
            <a:spLocks noGrp="1"/>
          </p:cNvSpPr>
          <p:nvPr>
            <p:ph type="sldNum" sz="quarter" idx="12"/>
          </p:nvPr>
        </p:nvSpPr>
        <p:spPr/>
        <p:txBody>
          <a:bodyPr/>
          <a:lstStyle/>
          <a:p>
            <a:fld id="{D2D8002D-B5B0-4BAC-B1F6-782DDCCE6D9C}" type="slidenum">
              <a:rPr kumimoji="1" lang="ja-JP" altLang="en-US" smtClean="0"/>
              <a:t>4</a:t>
            </a:fld>
            <a:endParaRPr kumimoji="1" lang="ja-JP" altLang="en-US"/>
          </a:p>
        </p:txBody>
      </p:sp>
      <p:sp>
        <p:nvSpPr>
          <p:cNvPr id="17" name="テキスト ボックス 1"/>
          <p:cNvSpPr txBox="1"/>
          <p:nvPr/>
        </p:nvSpPr>
        <p:spPr>
          <a:xfrm>
            <a:off x="7259260" y="5080282"/>
            <a:ext cx="1057322" cy="364942"/>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altLang="ja-JP" sz="1600" b="1" dirty="0" smtClean="0">
                <a:latin typeface="HG丸ｺﾞｼｯｸM-PRO" panose="020F0600000000000000" pitchFamily="50" charset="-128"/>
                <a:ea typeface="HG丸ｺﾞｼｯｸM-PRO" panose="020F0600000000000000" pitchFamily="50" charset="-128"/>
              </a:rPr>
              <a:t>4,914</a:t>
            </a:r>
            <a:r>
              <a:rPr lang="ja-JP" altLang="en-US" sz="1600" b="1" dirty="0" smtClean="0">
                <a:latin typeface="HG丸ｺﾞｼｯｸM-PRO" panose="020F0600000000000000" pitchFamily="50" charset="-128"/>
                <a:ea typeface="HG丸ｺﾞｼｯｸM-PRO" panose="020F0600000000000000" pitchFamily="50" charset="-128"/>
              </a:rPr>
              <a:t>人</a:t>
            </a:r>
            <a:endParaRPr lang="ja-JP" altLang="en-US" sz="1100" b="1" dirty="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105757599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5656" y="260648"/>
            <a:ext cx="5155228" cy="436296"/>
          </a:xfrm>
        </p:spPr>
        <p:txBody>
          <a:bodyPr>
            <a:noAutofit/>
          </a:bodyPr>
          <a:lstStyle/>
          <a:p>
            <a:r>
              <a:rPr lang="ja-JP" altLang="en-US" sz="2400" b="1" dirty="0" smtClean="0">
                <a:latin typeface="HG丸ｺﾞｼｯｸM-PRO" panose="020F0600000000000000" pitchFamily="50" charset="-128"/>
                <a:ea typeface="HG丸ｺﾞｼｯｸM-PRO" panose="020F0600000000000000" pitchFamily="50" charset="-128"/>
              </a:rPr>
              <a:t>グループホームの状況について</a:t>
            </a:r>
            <a:endParaRPr kumimoji="1" lang="ja-JP" altLang="en-US" sz="2400" b="1" dirty="0">
              <a:latin typeface="HG丸ｺﾞｼｯｸM-PRO" panose="020F0600000000000000" pitchFamily="50" charset="-128"/>
              <a:ea typeface="HG丸ｺﾞｼｯｸM-PRO" panose="020F0600000000000000" pitchFamily="50" charset="-128"/>
            </a:endParaRPr>
          </a:p>
        </p:txBody>
      </p:sp>
      <p:cxnSp>
        <p:nvCxnSpPr>
          <p:cNvPr id="11" name="直線コネクタ 10"/>
          <p:cNvCxnSpPr/>
          <p:nvPr/>
        </p:nvCxnSpPr>
        <p:spPr>
          <a:xfrm>
            <a:off x="136853" y="696944"/>
            <a:ext cx="8946493" cy="0"/>
          </a:xfrm>
          <a:prstGeom prst="line">
            <a:avLst/>
          </a:prstGeom>
          <a:ln w="38100"/>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8" name="テキスト ボックス 7"/>
          <p:cNvSpPr txBox="1"/>
          <p:nvPr/>
        </p:nvSpPr>
        <p:spPr>
          <a:xfrm>
            <a:off x="7672427" y="3482969"/>
            <a:ext cx="936104" cy="1584702"/>
          </a:xfrm>
          <a:prstGeom prst="rect">
            <a:avLst/>
          </a:prstGeom>
          <a:noFill/>
        </p:spPr>
        <p:txBody>
          <a:bodyPr wrap="square" rtlCol="0">
            <a:spAutoFit/>
          </a:bodyPr>
          <a:lstStyle/>
          <a:p>
            <a:endParaRPr kumimoji="1" lang="ja-JP" altLang="en-US" dirty="0"/>
          </a:p>
        </p:txBody>
      </p:sp>
      <p:graphicFrame>
        <p:nvGraphicFramePr>
          <p:cNvPr id="10" name="表 9"/>
          <p:cNvGraphicFramePr>
            <a:graphicFrameLocks noGrp="1"/>
          </p:cNvGraphicFramePr>
          <p:nvPr>
            <p:extLst>
              <p:ext uri="{D42A27DB-BD31-4B8C-83A1-F6EECF244321}">
                <p14:modId xmlns:p14="http://schemas.microsoft.com/office/powerpoint/2010/main" val="779825041"/>
              </p:ext>
            </p:extLst>
          </p:nvPr>
        </p:nvGraphicFramePr>
        <p:xfrm>
          <a:off x="66685" y="3182798"/>
          <a:ext cx="7632847" cy="1014300"/>
        </p:xfrm>
        <a:graphic>
          <a:graphicData uri="http://schemas.openxmlformats.org/drawingml/2006/table">
            <a:tbl>
              <a:tblPr firstRow="1" firstCol="1" bandCol="1">
                <a:tableStyleId>{5C22544A-7EE6-4342-B048-85BDC9FD1C3A}</a:tableStyleId>
              </a:tblPr>
              <a:tblGrid>
                <a:gridCol w="1957003">
                  <a:extLst>
                    <a:ext uri="{9D8B030D-6E8A-4147-A177-3AD203B41FA5}">
                      <a16:colId xmlns:a16="http://schemas.microsoft.com/office/drawing/2014/main" val="1798687479"/>
                    </a:ext>
                  </a:extLst>
                </a:gridCol>
                <a:gridCol w="1418961">
                  <a:extLst>
                    <a:ext uri="{9D8B030D-6E8A-4147-A177-3AD203B41FA5}">
                      <a16:colId xmlns:a16="http://schemas.microsoft.com/office/drawing/2014/main" val="3023924621"/>
                    </a:ext>
                  </a:extLst>
                </a:gridCol>
                <a:gridCol w="1418961">
                  <a:extLst>
                    <a:ext uri="{9D8B030D-6E8A-4147-A177-3AD203B41FA5}">
                      <a16:colId xmlns:a16="http://schemas.microsoft.com/office/drawing/2014/main" val="806201692"/>
                    </a:ext>
                  </a:extLst>
                </a:gridCol>
                <a:gridCol w="1418961">
                  <a:extLst>
                    <a:ext uri="{9D8B030D-6E8A-4147-A177-3AD203B41FA5}">
                      <a16:colId xmlns:a16="http://schemas.microsoft.com/office/drawing/2014/main" val="3909321437"/>
                    </a:ext>
                  </a:extLst>
                </a:gridCol>
                <a:gridCol w="1418961">
                  <a:extLst>
                    <a:ext uri="{9D8B030D-6E8A-4147-A177-3AD203B41FA5}">
                      <a16:colId xmlns:a16="http://schemas.microsoft.com/office/drawing/2014/main" val="130943363"/>
                    </a:ext>
                  </a:extLst>
                </a:gridCol>
              </a:tblGrid>
              <a:tr h="408202">
                <a:tc>
                  <a:txBody>
                    <a:bodyPr/>
                    <a:lstStyle/>
                    <a:p>
                      <a:pPr indent="431800" algn="just">
                        <a:lnSpc>
                          <a:spcPts val="1500"/>
                        </a:lnSpc>
                        <a:spcAft>
                          <a:spcPts val="0"/>
                        </a:spcAft>
                      </a:pPr>
                      <a:r>
                        <a:rPr lang="ja-JP" sz="1600" kern="0" spc="180" baseline="0" dirty="0">
                          <a:effectLst/>
                          <a:latin typeface="HG丸ｺﾞｼｯｸM-PRO" panose="020F0600000000000000" pitchFamily="50" charset="-128"/>
                          <a:ea typeface="HG丸ｺﾞｼｯｸM-PRO" panose="020F0600000000000000" pitchFamily="50" charset="-128"/>
                        </a:rPr>
                        <a:t>区　　　分</a:t>
                      </a:r>
                      <a:endParaRPr lang="ja-JP" sz="1600" kern="100" baseline="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0" marB="0" anchor="ctr"/>
                </a:tc>
                <a:tc>
                  <a:txBody>
                    <a:bodyPr/>
                    <a:lstStyle/>
                    <a:p>
                      <a:pPr algn="ctr">
                        <a:lnSpc>
                          <a:spcPts val="1500"/>
                        </a:lnSpc>
                        <a:spcAft>
                          <a:spcPts val="0"/>
                        </a:spcAft>
                      </a:pPr>
                      <a:r>
                        <a:rPr lang="en-US" altLang="ja-JP" sz="1600" kern="100" baseline="0" dirty="0" smtClean="0">
                          <a:effectLst/>
                          <a:latin typeface="HG丸ｺﾞｼｯｸM-PRO" panose="020F0600000000000000" pitchFamily="50" charset="-128"/>
                          <a:ea typeface="HG丸ｺﾞｼｯｸM-PRO" panose="020F0600000000000000" pitchFamily="50" charset="-128"/>
                        </a:rPr>
                        <a:t>H26</a:t>
                      </a:r>
                      <a:r>
                        <a:rPr lang="ja-JP" sz="1600" kern="100" baseline="0" dirty="0" smtClean="0">
                          <a:effectLst/>
                          <a:latin typeface="HG丸ｺﾞｼｯｸM-PRO" panose="020F0600000000000000" pitchFamily="50" charset="-128"/>
                          <a:ea typeface="HG丸ｺﾞｼｯｸM-PRO" panose="020F0600000000000000" pitchFamily="50" charset="-128"/>
                        </a:rPr>
                        <a:t>年度</a:t>
                      </a:r>
                      <a:endParaRPr lang="ja-JP" sz="1600" kern="100" baseline="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0" marB="0" anchor="ctr"/>
                </a:tc>
                <a:tc>
                  <a:txBody>
                    <a:bodyPr/>
                    <a:lstStyle/>
                    <a:p>
                      <a:pPr algn="ctr">
                        <a:lnSpc>
                          <a:spcPts val="1500"/>
                        </a:lnSpc>
                        <a:spcAft>
                          <a:spcPts val="0"/>
                        </a:spcAft>
                      </a:pPr>
                      <a:r>
                        <a:rPr lang="en-US" altLang="ja-JP" sz="1600" kern="100" baseline="0" dirty="0" smtClean="0">
                          <a:effectLst/>
                          <a:latin typeface="HG丸ｺﾞｼｯｸM-PRO" panose="020F0600000000000000" pitchFamily="50" charset="-128"/>
                          <a:ea typeface="HG丸ｺﾞｼｯｸM-PRO" panose="020F0600000000000000" pitchFamily="50" charset="-128"/>
                        </a:rPr>
                        <a:t>H</a:t>
                      </a:r>
                      <a:r>
                        <a:rPr lang="en-US" sz="1600" kern="100" baseline="0" dirty="0" smtClean="0">
                          <a:effectLst/>
                          <a:latin typeface="HG丸ｺﾞｼｯｸM-PRO" panose="020F0600000000000000" pitchFamily="50" charset="-128"/>
                          <a:ea typeface="HG丸ｺﾞｼｯｸM-PRO" panose="020F0600000000000000" pitchFamily="50" charset="-128"/>
                        </a:rPr>
                        <a:t>27</a:t>
                      </a:r>
                      <a:r>
                        <a:rPr lang="ja-JP" sz="1600" kern="100" baseline="0" dirty="0" smtClean="0">
                          <a:effectLst/>
                          <a:latin typeface="HG丸ｺﾞｼｯｸM-PRO" panose="020F0600000000000000" pitchFamily="50" charset="-128"/>
                          <a:ea typeface="HG丸ｺﾞｼｯｸM-PRO" panose="020F0600000000000000" pitchFamily="50" charset="-128"/>
                        </a:rPr>
                        <a:t>年度</a:t>
                      </a:r>
                      <a:endParaRPr lang="ja-JP" sz="1600" kern="100" baseline="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0" marB="0" anchor="ctr"/>
                </a:tc>
                <a:tc>
                  <a:txBody>
                    <a:bodyPr/>
                    <a:lstStyle/>
                    <a:p>
                      <a:pPr algn="ctr">
                        <a:lnSpc>
                          <a:spcPts val="1500"/>
                        </a:lnSpc>
                        <a:spcAft>
                          <a:spcPts val="0"/>
                        </a:spcAft>
                      </a:pPr>
                      <a:r>
                        <a:rPr lang="en-US" altLang="ja-JP" sz="1600" kern="100" baseline="0" dirty="0" smtClean="0">
                          <a:effectLst/>
                          <a:latin typeface="HG丸ｺﾞｼｯｸM-PRO" panose="020F0600000000000000" pitchFamily="50" charset="-128"/>
                          <a:ea typeface="HG丸ｺﾞｼｯｸM-PRO" panose="020F0600000000000000" pitchFamily="50" charset="-128"/>
                        </a:rPr>
                        <a:t>H</a:t>
                      </a:r>
                      <a:r>
                        <a:rPr lang="en-US" sz="1600" kern="100" baseline="0" dirty="0" smtClean="0">
                          <a:effectLst/>
                          <a:latin typeface="HG丸ｺﾞｼｯｸM-PRO" panose="020F0600000000000000" pitchFamily="50" charset="-128"/>
                          <a:ea typeface="HG丸ｺﾞｼｯｸM-PRO" panose="020F0600000000000000" pitchFamily="50" charset="-128"/>
                        </a:rPr>
                        <a:t>28</a:t>
                      </a:r>
                      <a:r>
                        <a:rPr lang="ja-JP" sz="1600" kern="100" baseline="0" dirty="0" smtClean="0">
                          <a:effectLst/>
                          <a:latin typeface="HG丸ｺﾞｼｯｸM-PRO" panose="020F0600000000000000" pitchFamily="50" charset="-128"/>
                          <a:ea typeface="HG丸ｺﾞｼｯｸM-PRO" panose="020F0600000000000000" pitchFamily="50" charset="-128"/>
                        </a:rPr>
                        <a:t>年度</a:t>
                      </a:r>
                      <a:endParaRPr lang="ja-JP" sz="1600" kern="100" baseline="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0" marB="0" anchor="ctr"/>
                </a:tc>
                <a:tc>
                  <a:txBody>
                    <a:bodyPr/>
                    <a:lstStyle/>
                    <a:p>
                      <a:pPr algn="ctr">
                        <a:lnSpc>
                          <a:spcPts val="1500"/>
                        </a:lnSpc>
                        <a:spcAft>
                          <a:spcPts val="0"/>
                        </a:spcAft>
                      </a:pPr>
                      <a:r>
                        <a:rPr lang="en-US" altLang="ja-JP" sz="1600" kern="100" baseline="0" dirty="0" smtClean="0">
                          <a:effectLst/>
                          <a:latin typeface="HG丸ｺﾞｼｯｸM-PRO" panose="020F0600000000000000" pitchFamily="50" charset="-128"/>
                          <a:ea typeface="HG丸ｺﾞｼｯｸM-PRO" panose="020F0600000000000000" pitchFamily="50" charset="-128"/>
                        </a:rPr>
                        <a:t>H</a:t>
                      </a:r>
                      <a:r>
                        <a:rPr lang="en-US" sz="1600" kern="100" baseline="0" dirty="0" smtClean="0">
                          <a:effectLst/>
                          <a:latin typeface="HG丸ｺﾞｼｯｸM-PRO" panose="020F0600000000000000" pitchFamily="50" charset="-128"/>
                          <a:ea typeface="HG丸ｺﾞｼｯｸM-PRO" panose="020F0600000000000000" pitchFamily="50" charset="-128"/>
                        </a:rPr>
                        <a:t>29</a:t>
                      </a:r>
                      <a:r>
                        <a:rPr lang="ja-JP" sz="1600" kern="100" baseline="0" dirty="0" smtClean="0">
                          <a:effectLst/>
                          <a:latin typeface="HG丸ｺﾞｼｯｸM-PRO" panose="020F0600000000000000" pitchFamily="50" charset="-128"/>
                          <a:ea typeface="HG丸ｺﾞｼｯｸM-PRO" panose="020F0600000000000000" pitchFamily="50" charset="-128"/>
                        </a:rPr>
                        <a:t>年度</a:t>
                      </a:r>
                      <a:endParaRPr lang="ja-JP" sz="1600" kern="100" baseline="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2657932602"/>
                  </a:ext>
                </a:extLst>
              </a:tr>
              <a:tr h="303049">
                <a:tc>
                  <a:txBody>
                    <a:bodyPr/>
                    <a:lstStyle/>
                    <a:p>
                      <a:pPr algn="ctr">
                        <a:lnSpc>
                          <a:spcPts val="1500"/>
                        </a:lnSpc>
                        <a:spcAft>
                          <a:spcPts val="0"/>
                        </a:spcAft>
                      </a:pPr>
                      <a:r>
                        <a:rPr lang="ja-JP" sz="1600" kern="0" spc="430" baseline="0" dirty="0">
                          <a:effectLst/>
                          <a:latin typeface="HG丸ｺﾞｼｯｸM-PRO" panose="020F0600000000000000" pitchFamily="50" charset="-128"/>
                          <a:ea typeface="HG丸ｺﾞｼｯｸM-PRO" panose="020F0600000000000000" pitchFamily="50" charset="-128"/>
                        </a:rPr>
                        <a:t>見込量</a:t>
                      </a:r>
                      <a:endParaRPr lang="ja-JP" sz="1600" kern="100" baseline="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0" marB="0" anchor="ctr"/>
                </a:tc>
                <a:tc>
                  <a:txBody>
                    <a:bodyPr/>
                    <a:lstStyle/>
                    <a:p>
                      <a:pPr algn="ctr">
                        <a:lnSpc>
                          <a:spcPts val="1500"/>
                        </a:lnSpc>
                        <a:spcAft>
                          <a:spcPts val="0"/>
                        </a:spcAft>
                      </a:pPr>
                      <a:r>
                        <a:rPr lang="en-US" altLang="ja-JP" sz="1600" kern="100" baseline="0" dirty="0" smtClean="0">
                          <a:effectLst/>
                          <a:latin typeface="HG丸ｺﾞｼｯｸM-PRO" panose="020F0600000000000000" pitchFamily="50" charset="-128"/>
                          <a:ea typeface="HG丸ｺﾞｼｯｸM-PRO" panose="020F0600000000000000" pitchFamily="50" charset="-128"/>
                          <a:cs typeface="+mn-cs"/>
                        </a:rPr>
                        <a:t>7,298</a:t>
                      </a:r>
                      <a:r>
                        <a:rPr lang="ja-JP" altLang="en-US" sz="1600" kern="100" baseline="0" dirty="0" smtClean="0">
                          <a:effectLst/>
                          <a:latin typeface="HG丸ｺﾞｼｯｸM-PRO" panose="020F0600000000000000" pitchFamily="50" charset="-128"/>
                          <a:ea typeface="HG丸ｺﾞｼｯｸM-PRO" panose="020F0600000000000000" pitchFamily="50" charset="-128"/>
                          <a:cs typeface="+mn-cs"/>
                        </a:rPr>
                        <a:t>人</a:t>
                      </a:r>
                      <a:endParaRPr lang="ja-JP" sz="1600" kern="100" baseline="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0" marB="0" anchor="ctr"/>
                </a:tc>
                <a:tc>
                  <a:txBody>
                    <a:bodyPr/>
                    <a:lstStyle/>
                    <a:p>
                      <a:pPr algn="ctr">
                        <a:lnSpc>
                          <a:spcPts val="1500"/>
                        </a:lnSpc>
                        <a:spcAft>
                          <a:spcPts val="0"/>
                        </a:spcAft>
                      </a:pPr>
                      <a:r>
                        <a:rPr lang="en-US" altLang="ja-JP" sz="1600" kern="100" baseline="0" dirty="0" smtClean="0">
                          <a:effectLst/>
                          <a:latin typeface="HG丸ｺﾞｼｯｸM-PRO" panose="020F0600000000000000" pitchFamily="50" charset="-128"/>
                          <a:ea typeface="HG丸ｺﾞｼｯｸM-PRO" panose="020F0600000000000000" pitchFamily="50" charset="-128"/>
                          <a:cs typeface="+mn-cs"/>
                        </a:rPr>
                        <a:t>7,124</a:t>
                      </a:r>
                      <a:r>
                        <a:rPr lang="ja-JP" altLang="en-US" sz="1600" kern="100" baseline="0" dirty="0" smtClean="0">
                          <a:effectLst/>
                          <a:latin typeface="HG丸ｺﾞｼｯｸM-PRO" panose="020F0600000000000000" pitchFamily="50" charset="-128"/>
                          <a:ea typeface="HG丸ｺﾞｼｯｸM-PRO" panose="020F0600000000000000" pitchFamily="50" charset="-128"/>
                          <a:cs typeface="+mn-cs"/>
                        </a:rPr>
                        <a:t>人</a:t>
                      </a:r>
                      <a:endParaRPr lang="ja-JP" sz="1600" kern="100" baseline="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0" marB="0" anchor="ctr"/>
                </a:tc>
                <a:tc>
                  <a:txBody>
                    <a:bodyPr/>
                    <a:lstStyle/>
                    <a:p>
                      <a:pPr algn="ctr">
                        <a:lnSpc>
                          <a:spcPts val="1500"/>
                        </a:lnSpc>
                        <a:spcAft>
                          <a:spcPts val="0"/>
                        </a:spcAft>
                      </a:pPr>
                      <a:r>
                        <a:rPr lang="en-US" altLang="ja-JP" sz="1600" kern="100" baseline="0" dirty="0" smtClean="0">
                          <a:effectLst/>
                          <a:latin typeface="HG丸ｺﾞｼｯｸM-PRO" panose="020F0600000000000000" pitchFamily="50" charset="-128"/>
                          <a:ea typeface="HG丸ｺﾞｼｯｸM-PRO" panose="020F0600000000000000" pitchFamily="50" charset="-128"/>
                          <a:cs typeface="+mn-cs"/>
                        </a:rPr>
                        <a:t>7,709</a:t>
                      </a:r>
                      <a:r>
                        <a:rPr lang="ja-JP" altLang="en-US" sz="1600" kern="100" baseline="0" dirty="0" smtClean="0">
                          <a:effectLst/>
                          <a:latin typeface="HG丸ｺﾞｼｯｸM-PRO" panose="020F0600000000000000" pitchFamily="50" charset="-128"/>
                          <a:ea typeface="HG丸ｺﾞｼｯｸM-PRO" panose="020F0600000000000000" pitchFamily="50" charset="-128"/>
                          <a:cs typeface="+mn-cs"/>
                        </a:rPr>
                        <a:t>人</a:t>
                      </a:r>
                      <a:endParaRPr lang="ja-JP" sz="1600" kern="100" baseline="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0" marB="0" anchor="ctr"/>
                </a:tc>
                <a:tc>
                  <a:txBody>
                    <a:bodyPr/>
                    <a:lstStyle/>
                    <a:p>
                      <a:pPr algn="ctr">
                        <a:lnSpc>
                          <a:spcPts val="1500"/>
                        </a:lnSpc>
                        <a:spcAft>
                          <a:spcPts val="0"/>
                        </a:spcAft>
                      </a:pPr>
                      <a:r>
                        <a:rPr lang="en-US" altLang="ja-JP" sz="1600" kern="100" baseline="0" dirty="0" smtClean="0">
                          <a:effectLst/>
                          <a:latin typeface="HG丸ｺﾞｼｯｸM-PRO" panose="020F0600000000000000" pitchFamily="50" charset="-128"/>
                          <a:ea typeface="HG丸ｺﾞｼｯｸM-PRO" panose="020F0600000000000000" pitchFamily="50" charset="-128"/>
                          <a:cs typeface="+mn-cs"/>
                        </a:rPr>
                        <a:t>8,291</a:t>
                      </a:r>
                      <a:r>
                        <a:rPr lang="ja-JP" altLang="en-US" sz="1600" kern="100" baseline="0" dirty="0" smtClean="0">
                          <a:effectLst/>
                          <a:latin typeface="HG丸ｺﾞｼｯｸM-PRO" panose="020F0600000000000000" pitchFamily="50" charset="-128"/>
                          <a:ea typeface="HG丸ｺﾞｼｯｸM-PRO" panose="020F0600000000000000" pitchFamily="50" charset="-128"/>
                          <a:cs typeface="+mn-cs"/>
                        </a:rPr>
                        <a:t>人</a:t>
                      </a:r>
                      <a:endParaRPr lang="ja-JP" sz="1600" kern="100" baseline="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365710163"/>
                  </a:ext>
                </a:extLst>
              </a:tr>
              <a:tr h="303049">
                <a:tc>
                  <a:txBody>
                    <a:bodyPr/>
                    <a:lstStyle/>
                    <a:p>
                      <a:pPr marR="106680" indent="118110" algn="ctr">
                        <a:lnSpc>
                          <a:spcPts val="1500"/>
                        </a:lnSpc>
                        <a:spcAft>
                          <a:spcPts val="0"/>
                        </a:spcAft>
                      </a:pPr>
                      <a:r>
                        <a:rPr lang="ja-JP" sz="1600" kern="0" spc="430" baseline="0" dirty="0">
                          <a:effectLst/>
                          <a:latin typeface="HG丸ｺﾞｼｯｸM-PRO" panose="020F0600000000000000" pitchFamily="50" charset="-128"/>
                          <a:ea typeface="HG丸ｺﾞｼｯｸM-PRO" panose="020F0600000000000000" pitchFamily="50" charset="-128"/>
                        </a:rPr>
                        <a:t>実績値</a:t>
                      </a:r>
                      <a:endParaRPr lang="ja-JP" sz="1600" kern="100" baseline="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0" marB="0" anchor="ctr"/>
                </a:tc>
                <a:tc>
                  <a:txBody>
                    <a:bodyPr/>
                    <a:lstStyle/>
                    <a:p>
                      <a:pPr algn="ctr">
                        <a:lnSpc>
                          <a:spcPts val="1500"/>
                        </a:lnSpc>
                        <a:spcAft>
                          <a:spcPts val="0"/>
                        </a:spcAft>
                      </a:pPr>
                      <a:r>
                        <a:rPr lang="en-US" altLang="ja-JP" sz="1600" kern="100" baseline="0" dirty="0" smtClean="0">
                          <a:effectLst/>
                          <a:latin typeface="HG丸ｺﾞｼｯｸM-PRO" panose="020F0600000000000000" pitchFamily="50" charset="-128"/>
                          <a:ea typeface="HG丸ｺﾞｼｯｸM-PRO" panose="020F0600000000000000" pitchFamily="50" charset="-128"/>
                          <a:cs typeface="+mn-cs"/>
                        </a:rPr>
                        <a:t>6,297</a:t>
                      </a:r>
                      <a:r>
                        <a:rPr lang="ja-JP" altLang="en-US" sz="1600" kern="100" baseline="0" dirty="0" smtClean="0">
                          <a:effectLst/>
                          <a:latin typeface="HG丸ｺﾞｼｯｸM-PRO" panose="020F0600000000000000" pitchFamily="50" charset="-128"/>
                          <a:ea typeface="HG丸ｺﾞｼｯｸM-PRO" panose="020F0600000000000000" pitchFamily="50" charset="-128"/>
                          <a:cs typeface="+mn-cs"/>
                        </a:rPr>
                        <a:t>人</a:t>
                      </a:r>
                      <a:endParaRPr lang="ja-JP" sz="1600" kern="100" baseline="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0" marB="0" anchor="ctr"/>
                </a:tc>
                <a:tc>
                  <a:txBody>
                    <a:bodyPr/>
                    <a:lstStyle/>
                    <a:p>
                      <a:pPr algn="ctr">
                        <a:lnSpc>
                          <a:spcPts val="1500"/>
                        </a:lnSpc>
                        <a:spcAft>
                          <a:spcPts val="0"/>
                        </a:spcAft>
                      </a:pPr>
                      <a:r>
                        <a:rPr lang="en-US" altLang="ja-JP" sz="1600" kern="100" baseline="0" dirty="0" smtClean="0">
                          <a:effectLst/>
                          <a:latin typeface="HG丸ｺﾞｼｯｸM-PRO" panose="020F0600000000000000" pitchFamily="50" charset="-128"/>
                          <a:ea typeface="HG丸ｺﾞｼｯｸM-PRO" panose="020F0600000000000000" pitchFamily="50" charset="-128"/>
                          <a:cs typeface="+mn-cs"/>
                        </a:rPr>
                        <a:t>6,809</a:t>
                      </a:r>
                      <a:r>
                        <a:rPr lang="ja-JP" altLang="en-US" sz="1600" kern="100" baseline="0" dirty="0" smtClean="0">
                          <a:effectLst/>
                          <a:latin typeface="HG丸ｺﾞｼｯｸM-PRO" panose="020F0600000000000000" pitchFamily="50" charset="-128"/>
                          <a:ea typeface="HG丸ｺﾞｼｯｸM-PRO" panose="020F0600000000000000" pitchFamily="50" charset="-128"/>
                          <a:cs typeface="+mn-cs"/>
                        </a:rPr>
                        <a:t>人</a:t>
                      </a:r>
                      <a:endParaRPr lang="ja-JP" sz="1600" kern="100" baseline="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0" marB="0" anchor="ctr"/>
                </a:tc>
                <a:tc>
                  <a:txBody>
                    <a:bodyPr/>
                    <a:lstStyle/>
                    <a:p>
                      <a:pPr indent="6350" algn="ctr">
                        <a:lnSpc>
                          <a:spcPts val="1500"/>
                        </a:lnSpc>
                        <a:spcAft>
                          <a:spcPts val="0"/>
                        </a:spcAft>
                      </a:pPr>
                      <a:r>
                        <a:rPr lang="en-US" altLang="ja-JP" sz="1600" kern="100" baseline="0" dirty="0" smtClean="0">
                          <a:effectLst/>
                          <a:latin typeface="HG丸ｺﾞｼｯｸM-PRO" panose="020F0600000000000000" pitchFamily="50" charset="-128"/>
                          <a:ea typeface="HG丸ｺﾞｼｯｸM-PRO" panose="020F0600000000000000" pitchFamily="50" charset="-128"/>
                          <a:cs typeface="+mn-cs"/>
                        </a:rPr>
                        <a:t>7,294</a:t>
                      </a:r>
                      <a:r>
                        <a:rPr lang="ja-JP" altLang="en-US" sz="1600" kern="100" baseline="0" dirty="0" smtClean="0">
                          <a:effectLst/>
                          <a:latin typeface="HG丸ｺﾞｼｯｸM-PRO" panose="020F0600000000000000" pitchFamily="50" charset="-128"/>
                          <a:ea typeface="HG丸ｺﾞｼｯｸM-PRO" panose="020F0600000000000000" pitchFamily="50" charset="-128"/>
                          <a:cs typeface="+mn-cs"/>
                        </a:rPr>
                        <a:t>人</a:t>
                      </a:r>
                      <a:endParaRPr lang="ja-JP" sz="1600" kern="100" baseline="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0" marB="0" anchor="ctr"/>
                </a:tc>
                <a:tc>
                  <a:txBody>
                    <a:bodyPr/>
                    <a:lstStyle/>
                    <a:p>
                      <a:pPr algn="ctr">
                        <a:lnSpc>
                          <a:spcPts val="1500"/>
                        </a:lnSpc>
                        <a:spcAft>
                          <a:spcPts val="0"/>
                        </a:spcAft>
                      </a:pPr>
                      <a:r>
                        <a:rPr lang="en-US" altLang="ja-JP" sz="1600" b="0" kern="100" baseline="0" dirty="0" smtClean="0">
                          <a:effectLst/>
                          <a:latin typeface="HG丸ｺﾞｼｯｸM-PRO" panose="020F0600000000000000" pitchFamily="50" charset="-128"/>
                          <a:ea typeface="HG丸ｺﾞｼｯｸM-PRO" panose="020F0600000000000000" pitchFamily="50" charset="-128"/>
                          <a:cs typeface="+mn-cs"/>
                        </a:rPr>
                        <a:t>7,818</a:t>
                      </a:r>
                      <a:r>
                        <a:rPr lang="ja-JP" altLang="en-US" sz="1600" b="0" kern="100" baseline="0" dirty="0" smtClean="0">
                          <a:effectLst/>
                          <a:latin typeface="HG丸ｺﾞｼｯｸM-PRO" panose="020F0600000000000000" pitchFamily="50" charset="-128"/>
                          <a:ea typeface="HG丸ｺﾞｼｯｸM-PRO" panose="020F0600000000000000" pitchFamily="50" charset="-128"/>
                          <a:cs typeface="+mn-cs"/>
                        </a:rPr>
                        <a:t>人</a:t>
                      </a:r>
                      <a:endParaRPr lang="ja-JP" sz="1600" b="0" kern="100" baseline="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2835749964"/>
                  </a:ext>
                </a:extLst>
              </a:tr>
            </a:tbl>
          </a:graphicData>
        </a:graphic>
      </p:graphicFrame>
      <p:sp>
        <p:nvSpPr>
          <p:cNvPr id="13" name="正方形/長方形 12"/>
          <p:cNvSpPr/>
          <p:nvPr/>
        </p:nvSpPr>
        <p:spPr>
          <a:xfrm>
            <a:off x="85656" y="2810736"/>
            <a:ext cx="8745448" cy="338554"/>
          </a:xfrm>
          <a:prstGeom prst="rect">
            <a:avLst/>
          </a:prstGeom>
        </p:spPr>
        <p:txBody>
          <a:bodyPr wrap="square">
            <a:spAutoFit/>
          </a:bodyPr>
          <a:lstStyle/>
          <a:p>
            <a:r>
              <a:rPr lang="ja-JP" altLang="en-US" sz="1600" u="none" dirty="0" smtClean="0">
                <a:solidFill>
                  <a:srgbClr val="000000"/>
                </a:solidFill>
                <a:latin typeface="HG創英角ｺﾞｼｯｸUB" panose="020B0909000000000000" pitchFamily="49" charset="-128"/>
                <a:ea typeface="HG創英角ｺﾞｼｯｸUB" panose="020B0909000000000000" pitchFamily="49" charset="-128"/>
              </a:rPr>
              <a:t>（</a:t>
            </a:r>
            <a:r>
              <a:rPr lang="ja-JP" altLang="en-US" sz="1600" dirty="0" smtClean="0">
                <a:solidFill>
                  <a:srgbClr val="000000"/>
                </a:solidFill>
                <a:latin typeface="HG創英角ｺﾞｼｯｸUB" panose="020B0909000000000000" pitchFamily="49" charset="-128"/>
                <a:ea typeface="HG創英角ｺﾞｼｯｸUB" panose="020B0909000000000000" pitchFamily="49" charset="-128"/>
              </a:rPr>
              <a:t>利用者数</a:t>
            </a:r>
            <a:r>
              <a:rPr lang="ja-JP" altLang="en-US" sz="1600" u="none" dirty="0" smtClean="0">
                <a:solidFill>
                  <a:srgbClr val="000000"/>
                </a:solidFill>
                <a:latin typeface="HG創英角ｺﾞｼｯｸUB" panose="020B0909000000000000" pitchFamily="49" charset="-128"/>
                <a:ea typeface="HG創英角ｺﾞｼｯｸUB" panose="020B0909000000000000" pitchFamily="49" charset="-128"/>
              </a:rPr>
              <a:t>）　　　　　　　　　　　　　　　　　　　　　　　</a:t>
            </a:r>
            <a:endParaRPr lang="ja-JP" altLang="en-US" sz="1400" u="none"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4" name="正方形/長方形 13"/>
          <p:cNvSpPr/>
          <p:nvPr/>
        </p:nvSpPr>
        <p:spPr>
          <a:xfrm>
            <a:off x="53084" y="4472008"/>
            <a:ext cx="8745448" cy="338554"/>
          </a:xfrm>
          <a:prstGeom prst="rect">
            <a:avLst/>
          </a:prstGeom>
        </p:spPr>
        <p:txBody>
          <a:bodyPr wrap="square">
            <a:spAutoFit/>
          </a:bodyPr>
          <a:lstStyle/>
          <a:p>
            <a:r>
              <a:rPr lang="ja-JP" altLang="en-US" sz="1600" u="none" dirty="0" smtClean="0">
                <a:solidFill>
                  <a:srgbClr val="000000"/>
                </a:solidFill>
                <a:latin typeface="HG創英角ｺﾞｼｯｸUB" panose="020B0909000000000000" pitchFamily="49" charset="-128"/>
                <a:ea typeface="HG創英角ｺﾞｼｯｸUB" panose="020B0909000000000000" pitchFamily="49" charset="-128"/>
              </a:rPr>
              <a:t>（</a:t>
            </a:r>
            <a:r>
              <a:rPr lang="ja-JP" altLang="en-US" sz="1600" dirty="0" smtClean="0">
                <a:solidFill>
                  <a:srgbClr val="000000"/>
                </a:solidFill>
                <a:latin typeface="HG創英角ｺﾞｼｯｸUB" panose="020B0909000000000000" pitchFamily="49" charset="-128"/>
                <a:ea typeface="HG創英角ｺﾞｼｯｸUB" panose="020B0909000000000000" pitchFamily="49" charset="-128"/>
              </a:rPr>
              <a:t>府内のグループホーム事業所数）</a:t>
            </a:r>
            <a:r>
              <a:rPr lang="ja-JP" altLang="en-US" sz="1600" u="none" dirty="0" smtClean="0">
                <a:solidFill>
                  <a:srgbClr val="000000"/>
                </a:solidFill>
                <a:latin typeface="HG創英角ｺﾞｼｯｸUB" panose="020B0909000000000000" pitchFamily="49" charset="-128"/>
                <a:ea typeface="HG創英角ｺﾞｼｯｸUB" panose="020B0909000000000000" pitchFamily="49" charset="-128"/>
              </a:rPr>
              <a:t>　　　　　　　　　　　　　　　　　　　　　　　</a:t>
            </a:r>
            <a:endParaRPr lang="ja-JP" altLang="en-US" sz="1400" u="none"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Rectangle 2"/>
          <p:cNvSpPr txBox="1">
            <a:spLocks noChangeArrowheads="1"/>
          </p:cNvSpPr>
          <p:nvPr/>
        </p:nvSpPr>
        <p:spPr bwMode="auto">
          <a:xfrm>
            <a:off x="53084" y="850458"/>
            <a:ext cx="8892000" cy="1558865"/>
          </a:xfrm>
          <a:prstGeom prst="rect">
            <a:avLst/>
          </a:prstGeom>
          <a:solidFill>
            <a:schemeClr val="bg1"/>
          </a:solidFill>
          <a:ln w="19050">
            <a:solidFill>
              <a:schemeClr val="tx1"/>
            </a:solidFill>
            <a:miter lim="800000"/>
            <a:headEnd/>
            <a:tailEnd/>
          </a:ln>
          <a:effectLst/>
          <a:extLst/>
        </p:spPr>
        <p:txBody>
          <a:bodyPr vert="horz" wrap="square" lIns="91440" tIns="36000" rIns="91440" bIns="36000" numCol="1" anchor="ctr" anchorCtr="0" compatLnSpc="1">
            <a:prstTxWarp prst="textNoShape">
              <a:avLst/>
            </a:prstTxWarp>
          </a:bodyPr>
          <a:lstStyle>
            <a:lvl1pPr algn="l" rtl="0" fontAlgn="base">
              <a:spcBef>
                <a:spcPct val="0"/>
              </a:spcBef>
              <a:spcAft>
                <a:spcPct val="0"/>
              </a:spcAft>
              <a:defRPr kumimoji="1" sz="4400">
                <a:solidFill>
                  <a:schemeClr val="tx1"/>
                </a:solidFill>
                <a:latin typeface="+mj-lt"/>
                <a:ea typeface="+mj-ea"/>
                <a:cs typeface="+mj-cs"/>
              </a:defRPr>
            </a:lvl1pPr>
            <a:lvl2pPr algn="l" rtl="0" fontAlgn="base">
              <a:spcBef>
                <a:spcPct val="0"/>
              </a:spcBef>
              <a:spcAft>
                <a:spcPct val="0"/>
              </a:spcAft>
              <a:defRPr kumimoji="1" sz="4400">
                <a:solidFill>
                  <a:schemeClr val="tx1"/>
                </a:solidFill>
                <a:latin typeface="Arial" charset="0"/>
                <a:ea typeface="ＭＳ Ｐゴシック" pitchFamily="50" charset="-128"/>
              </a:defRPr>
            </a:lvl2pPr>
            <a:lvl3pPr algn="l" rtl="0" fontAlgn="base">
              <a:spcBef>
                <a:spcPct val="0"/>
              </a:spcBef>
              <a:spcAft>
                <a:spcPct val="0"/>
              </a:spcAft>
              <a:defRPr kumimoji="1" sz="4400">
                <a:solidFill>
                  <a:schemeClr val="tx1"/>
                </a:solidFill>
                <a:latin typeface="Arial" charset="0"/>
                <a:ea typeface="ＭＳ Ｐゴシック" pitchFamily="50" charset="-128"/>
              </a:defRPr>
            </a:lvl3pPr>
            <a:lvl4pPr algn="l" rtl="0" fontAlgn="base">
              <a:spcBef>
                <a:spcPct val="0"/>
              </a:spcBef>
              <a:spcAft>
                <a:spcPct val="0"/>
              </a:spcAft>
              <a:defRPr kumimoji="1" sz="4400">
                <a:solidFill>
                  <a:schemeClr val="tx1"/>
                </a:solidFill>
                <a:latin typeface="Arial" charset="0"/>
                <a:ea typeface="ＭＳ Ｐゴシック" pitchFamily="50" charset="-128"/>
              </a:defRPr>
            </a:lvl4pPr>
            <a:lvl5pPr algn="l" rtl="0" fontAlgn="base">
              <a:spcBef>
                <a:spcPct val="0"/>
              </a:spcBef>
              <a:spcAft>
                <a:spcPct val="0"/>
              </a:spcAft>
              <a:defRPr kumimoji="1" sz="4400">
                <a:solidFill>
                  <a:schemeClr val="tx1"/>
                </a:solidFill>
                <a:latin typeface="Arial" charset="0"/>
                <a:ea typeface="ＭＳ Ｐゴシック" pitchFamily="50" charset="-128"/>
              </a:defRPr>
            </a:lvl5pPr>
            <a:lvl6pPr marL="457200" algn="l" rtl="0" fontAlgn="base">
              <a:spcBef>
                <a:spcPct val="0"/>
              </a:spcBef>
              <a:spcAft>
                <a:spcPct val="0"/>
              </a:spcAft>
              <a:defRPr kumimoji="1" sz="4400">
                <a:solidFill>
                  <a:schemeClr val="tx1"/>
                </a:solidFill>
                <a:latin typeface="Arial" charset="0"/>
                <a:ea typeface="ＭＳ Ｐゴシック" pitchFamily="50" charset="-128"/>
              </a:defRPr>
            </a:lvl6pPr>
            <a:lvl7pPr marL="914400" algn="l" rtl="0" fontAlgn="base">
              <a:spcBef>
                <a:spcPct val="0"/>
              </a:spcBef>
              <a:spcAft>
                <a:spcPct val="0"/>
              </a:spcAft>
              <a:defRPr kumimoji="1" sz="4400">
                <a:solidFill>
                  <a:schemeClr val="tx1"/>
                </a:solidFill>
                <a:latin typeface="Arial" charset="0"/>
                <a:ea typeface="ＭＳ Ｐゴシック" pitchFamily="50" charset="-128"/>
              </a:defRPr>
            </a:lvl7pPr>
            <a:lvl8pPr marL="1371600" algn="l" rtl="0" fontAlgn="base">
              <a:spcBef>
                <a:spcPct val="0"/>
              </a:spcBef>
              <a:spcAft>
                <a:spcPct val="0"/>
              </a:spcAft>
              <a:defRPr kumimoji="1" sz="4400">
                <a:solidFill>
                  <a:schemeClr val="tx1"/>
                </a:solidFill>
                <a:latin typeface="Arial" charset="0"/>
                <a:ea typeface="ＭＳ Ｐゴシック" pitchFamily="50" charset="-128"/>
              </a:defRPr>
            </a:lvl8pPr>
            <a:lvl9pPr marL="1828800" algn="l" rtl="0" fontAlgn="base">
              <a:spcBef>
                <a:spcPct val="0"/>
              </a:spcBef>
              <a:spcAft>
                <a:spcPct val="0"/>
              </a:spcAft>
              <a:defRPr kumimoji="1" sz="4400">
                <a:solidFill>
                  <a:schemeClr val="tx1"/>
                </a:solidFill>
                <a:latin typeface="Arial" charset="0"/>
                <a:ea typeface="ＭＳ Ｐゴシック" pitchFamily="50" charset="-128"/>
              </a:defRPr>
            </a:lvl9pPr>
          </a:lstStyle>
          <a:p>
            <a:pPr>
              <a:spcBef>
                <a:spcPts val="600"/>
              </a:spcBef>
            </a:pPr>
            <a:r>
              <a:rPr lang="ja-JP" altLang="en-US" sz="1600" u="none" kern="0"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 </a:t>
            </a:r>
            <a:r>
              <a:rPr lang="en-US" altLang="ja-JP" sz="1600" kern="0"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1</a:t>
            </a:r>
            <a:r>
              <a:rPr lang="ja-JP" altLang="en-US" sz="1600" u="none" kern="0"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月あたりの</a:t>
            </a:r>
            <a:r>
              <a:rPr lang="ja-JP" altLang="en-US" sz="1600" kern="0"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利用者数は</a:t>
            </a:r>
            <a:r>
              <a:rPr lang="en-US" altLang="ja-JP" sz="1600" kern="0"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7,818</a:t>
            </a:r>
            <a:r>
              <a:rPr lang="ja-JP" altLang="en-US" sz="1600" kern="0"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人</a:t>
            </a:r>
            <a:r>
              <a:rPr lang="ja-JP" altLang="en-US" sz="1600" dirty="0">
                <a:latin typeface="HG丸ｺﾞｼｯｸM-PRO" panose="020F0600000000000000" pitchFamily="50" charset="-128"/>
                <a:ea typeface="HG丸ｺﾞｼｯｸM-PRO" panose="020F0600000000000000" pitchFamily="50" charset="-128"/>
              </a:rPr>
              <a:t>、</a:t>
            </a:r>
            <a:r>
              <a:rPr lang="ja-JP" altLang="en-US" sz="1600" dirty="0" smtClean="0">
                <a:latin typeface="HG丸ｺﾞｼｯｸM-PRO" panose="020F0600000000000000" pitchFamily="50" charset="-128"/>
                <a:ea typeface="HG丸ｺﾞｼｯｸM-PRO" panose="020F0600000000000000" pitchFamily="50" charset="-128"/>
              </a:rPr>
              <a:t>事業所数は</a:t>
            </a:r>
            <a:r>
              <a:rPr lang="en-US" altLang="ja-JP" sz="1600" kern="0"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573</a:t>
            </a:r>
            <a:r>
              <a:rPr lang="ja-JP" altLang="en-US" sz="1600" kern="0"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と増加傾向にある。</a:t>
            </a:r>
            <a:endParaRPr lang="en-US" altLang="ja-JP" sz="1600" kern="0" dirty="0" smtClean="0">
              <a:latin typeface="HG丸ｺﾞｼｯｸM-PRO" panose="020F0600000000000000" pitchFamily="50" charset="-128"/>
              <a:ea typeface="HG丸ｺﾞｼｯｸM-PRO" panose="020F0600000000000000" pitchFamily="50" charset="-128"/>
              <a:cs typeface="Meiryo UI" panose="020B0604030504040204" pitchFamily="50" charset="-128"/>
            </a:endParaRPr>
          </a:p>
          <a:p>
            <a:pPr marL="177800" indent="-177800">
              <a:spcBef>
                <a:spcPts val="600"/>
              </a:spcBef>
              <a:spcAft>
                <a:spcPts val="0"/>
              </a:spcAft>
            </a:pPr>
            <a:r>
              <a:rPr lang="ja-JP" altLang="en-US" sz="1600" kern="0"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en-US" sz="1600" kern="0" dirty="0">
                <a:latin typeface="HG丸ｺﾞｼｯｸM-PRO" panose="020F0600000000000000" pitchFamily="50" charset="-128"/>
                <a:ea typeface="HG丸ｺﾞｼｯｸM-PRO" panose="020F0600000000000000" pitchFamily="50" charset="-128"/>
                <a:cs typeface="Meiryo UI" panose="020B0604030504040204" pitchFamily="50" charset="-128"/>
              </a:rPr>
              <a:t> 利用者</a:t>
            </a:r>
            <a:r>
              <a:rPr lang="ja-JP" altLang="en-US" sz="1600" kern="0"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の</a:t>
            </a:r>
            <a:r>
              <a:rPr lang="ja-JP" altLang="en-US" sz="1600" kern="0" dirty="0" err="1" smtClean="0">
                <a:latin typeface="HG丸ｺﾞｼｯｸM-PRO" panose="020F0600000000000000" pitchFamily="50" charset="-128"/>
                <a:ea typeface="HG丸ｺﾞｼｯｸM-PRO" panose="020F0600000000000000" pitchFamily="50" charset="-128"/>
                <a:cs typeface="Meiryo UI" panose="020B0604030504040204" pitchFamily="50" charset="-128"/>
              </a:rPr>
              <a:t>障がい</a:t>
            </a:r>
            <a:r>
              <a:rPr lang="ja-JP" altLang="en-US" sz="1600" kern="0"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支援区分は平均</a:t>
            </a:r>
            <a:r>
              <a:rPr lang="en-US" altLang="ja-JP" sz="1600" kern="0"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3.92</a:t>
            </a:r>
            <a:r>
              <a:rPr lang="ja-JP" altLang="en-US" sz="1600" kern="0"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であり、近年は横ばいである。</a:t>
            </a:r>
            <a:endParaRPr lang="en-US" altLang="ja-JP" sz="1600" kern="0" dirty="0" smtClean="0">
              <a:latin typeface="HG丸ｺﾞｼｯｸM-PRO" panose="020F0600000000000000" pitchFamily="50" charset="-128"/>
              <a:ea typeface="HG丸ｺﾞｼｯｸM-PRO" panose="020F0600000000000000" pitchFamily="50" charset="-128"/>
              <a:cs typeface="Meiryo UI" panose="020B0604030504040204" pitchFamily="50" charset="-128"/>
            </a:endParaRPr>
          </a:p>
          <a:p>
            <a:pPr marL="177800" indent="-177800">
              <a:spcBef>
                <a:spcPts val="600"/>
              </a:spcBef>
              <a:spcAft>
                <a:spcPts val="1200"/>
              </a:spcAft>
            </a:pPr>
            <a:r>
              <a:rPr lang="ja-JP" altLang="en-US" sz="1600" kern="0"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 </a:t>
            </a:r>
            <a:r>
              <a:rPr lang="en-US" altLang="ja-JP" sz="1600" kern="0"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50</a:t>
            </a:r>
            <a:r>
              <a:rPr lang="ja-JP" altLang="en-US" sz="1600" kern="0"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歳代以上の利用者の割合はやや増加傾向にある。</a:t>
            </a:r>
            <a:endParaRPr lang="en-US" altLang="ja-JP" sz="1600" kern="0" dirty="0" smtClean="0">
              <a:latin typeface="HG丸ｺﾞｼｯｸM-PRO" panose="020F0600000000000000" pitchFamily="50" charset="-128"/>
              <a:ea typeface="HG丸ｺﾞｼｯｸM-PRO" panose="020F0600000000000000" pitchFamily="50" charset="-128"/>
              <a:cs typeface="Meiryo UI" panose="020B0604030504040204" pitchFamily="50" charset="-128"/>
            </a:endParaRPr>
          </a:p>
          <a:p>
            <a:pPr marL="177800" indent="-177800">
              <a:spcBef>
                <a:spcPts val="600"/>
              </a:spcBef>
              <a:spcAft>
                <a:spcPts val="0"/>
              </a:spcAft>
            </a:pPr>
            <a:r>
              <a:rPr lang="ja-JP" altLang="en-US" sz="1200" dirty="0">
                <a:latin typeface="HGｺﾞｼｯｸM" panose="020B0609000000000000" pitchFamily="49" charset="-128"/>
                <a:ea typeface="HGｺﾞｼｯｸM" panose="020B0609000000000000" pitchFamily="49" charset="-128"/>
              </a:rPr>
              <a:t>（参考）利用者の</a:t>
            </a:r>
            <a:r>
              <a:rPr lang="ja-JP" altLang="en-US" sz="1200" dirty="0" err="1">
                <a:latin typeface="HGｺﾞｼｯｸM" panose="020B0609000000000000" pitchFamily="49" charset="-128"/>
                <a:ea typeface="HGｺﾞｼｯｸM" panose="020B0609000000000000" pitchFamily="49" charset="-128"/>
              </a:rPr>
              <a:t>障がい</a:t>
            </a:r>
            <a:r>
              <a:rPr lang="ja-JP" altLang="en-US" sz="1200" dirty="0">
                <a:latin typeface="HGｺﾞｼｯｸM" panose="020B0609000000000000" pitchFamily="49" charset="-128"/>
                <a:ea typeface="HGｺﾞｼｯｸM" panose="020B0609000000000000" pitchFamily="49" charset="-128"/>
              </a:rPr>
              <a:t>支援区分ー全国</a:t>
            </a:r>
            <a:r>
              <a:rPr lang="en-US" altLang="ja-JP" sz="1200" dirty="0">
                <a:latin typeface="HGｺﾞｼｯｸM" panose="020B0609000000000000" pitchFamily="49" charset="-128"/>
                <a:ea typeface="HGｺﾞｼｯｸM" panose="020B0609000000000000" pitchFamily="49" charset="-128"/>
              </a:rPr>
              <a:t>3.2</a:t>
            </a:r>
            <a:r>
              <a:rPr lang="ja-JP" altLang="en-US" sz="1200" dirty="0">
                <a:latin typeface="HGｺﾞｼｯｸM" panose="020B0609000000000000" pitchFamily="49" charset="-128"/>
                <a:ea typeface="HGｺﾞｼｯｸM" panose="020B0609000000000000" pitchFamily="49" charset="-128"/>
              </a:rPr>
              <a:t>（平成</a:t>
            </a:r>
            <a:r>
              <a:rPr lang="en-US" altLang="ja-JP" sz="1200" dirty="0">
                <a:latin typeface="HGｺﾞｼｯｸM" panose="020B0609000000000000" pitchFamily="49" charset="-128"/>
                <a:ea typeface="HGｺﾞｼｯｸM" panose="020B0609000000000000" pitchFamily="49" charset="-128"/>
              </a:rPr>
              <a:t>28</a:t>
            </a:r>
            <a:r>
              <a:rPr lang="ja-JP" altLang="en-US" sz="1200" dirty="0">
                <a:latin typeface="HGｺﾞｼｯｸM" panose="020B0609000000000000" pitchFamily="49" charset="-128"/>
                <a:ea typeface="HGｺﾞｼｯｸM" panose="020B0609000000000000" pitchFamily="49" charset="-128"/>
              </a:rPr>
              <a:t>年</a:t>
            </a:r>
            <a:r>
              <a:rPr lang="en-US" altLang="ja-JP" sz="1200" dirty="0">
                <a:latin typeface="HGｺﾞｼｯｸM" panose="020B0609000000000000" pitchFamily="49" charset="-128"/>
                <a:ea typeface="HGｺﾞｼｯｸM" panose="020B0609000000000000" pitchFamily="49" charset="-128"/>
              </a:rPr>
              <a:t>12</a:t>
            </a:r>
            <a:r>
              <a:rPr lang="ja-JP" altLang="en-US" sz="1200" dirty="0">
                <a:latin typeface="HGｺﾞｼｯｸM" panose="020B0609000000000000" pitchFamily="49" charset="-128"/>
                <a:ea typeface="HGｺﾞｼｯｸM" panose="020B0609000000000000" pitchFamily="49" charset="-128"/>
              </a:rPr>
              <a:t>月国保連データ</a:t>
            </a:r>
            <a:r>
              <a:rPr lang="ja-JP" altLang="en-US" sz="1200" dirty="0" smtClean="0">
                <a:latin typeface="HGｺﾞｼｯｸM" panose="020B0609000000000000" pitchFamily="49" charset="-128"/>
                <a:ea typeface="HGｺﾞｼｯｸM" panose="020B0609000000000000" pitchFamily="49" charset="-128"/>
              </a:rPr>
              <a:t>）</a:t>
            </a:r>
            <a:endParaRPr lang="en-US" altLang="ja-JP" sz="1200" dirty="0">
              <a:latin typeface="HGｺﾞｼｯｸM" panose="020B0609000000000000" pitchFamily="49" charset="-128"/>
              <a:ea typeface="HGｺﾞｼｯｸM" panose="020B0609000000000000" pitchFamily="49" charset="-128"/>
            </a:endParaRPr>
          </a:p>
        </p:txBody>
      </p:sp>
      <p:graphicFrame>
        <p:nvGraphicFramePr>
          <p:cNvPr id="3" name="表 2"/>
          <p:cNvGraphicFramePr>
            <a:graphicFrameLocks noGrp="1"/>
          </p:cNvGraphicFramePr>
          <p:nvPr>
            <p:extLst>
              <p:ext uri="{D42A27DB-BD31-4B8C-83A1-F6EECF244321}">
                <p14:modId xmlns:p14="http://schemas.microsoft.com/office/powerpoint/2010/main" val="52512995"/>
              </p:ext>
            </p:extLst>
          </p:nvPr>
        </p:nvGraphicFramePr>
        <p:xfrm>
          <a:off x="66685" y="4851646"/>
          <a:ext cx="6096000" cy="706120"/>
        </p:xfrm>
        <a:graphic>
          <a:graphicData uri="http://schemas.openxmlformats.org/drawingml/2006/table">
            <a:tbl>
              <a:tblPr firstRow="1" firstCol="1" bandRow="1">
                <a:tableStyleId>{5C22544A-7EE6-4342-B048-85BDC9FD1C3A}</a:tableStyleId>
              </a:tblPr>
              <a:tblGrid>
                <a:gridCol w="1219200">
                  <a:extLst>
                    <a:ext uri="{9D8B030D-6E8A-4147-A177-3AD203B41FA5}">
                      <a16:colId xmlns:a16="http://schemas.microsoft.com/office/drawing/2014/main" val="2460215636"/>
                    </a:ext>
                  </a:extLst>
                </a:gridCol>
                <a:gridCol w="1219200">
                  <a:extLst>
                    <a:ext uri="{9D8B030D-6E8A-4147-A177-3AD203B41FA5}">
                      <a16:colId xmlns:a16="http://schemas.microsoft.com/office/drawing/2014/main" val="3598363185"/>
                    </a:ext>
                  </a:extLst>
                </a:gridCol>
                <a:gridCol w="1219200">
                  <a:extLst>
                    <a:ext uri="{9D8B030D-6E8A-4147-A177-3AD203B41FA5}">
                      <a16:colId xmlns:a16="http://schemas.microsoft.com/office/drawing/2014/main" val="2021986889"/>
                    </a:ext>
                  </a:extLst>
                </a:gridCol>
                <a:gridCol w="1219200">
                  <a:extLst>
                    <a:ext uri="{9D8B030D-6E8A-4147-A177-3AD203B41FA5}">
                      <a16:colId xmlns:a16="http://schemas.microsoft.com/office/drawing/2014/main" val="804898084"/>
                    </a:ext>
                  </a:extLst>
                </a:gridCol>
                <a:gridCol w="1219200">
                  <a:extLst>
                    <a:ext uri="{9D8B030D-6E8A-4147-A177-3AD203B41FA5}">
                      <a16:colId xmlns:a16="http://schemas.microsoft.com/office/drawing/2014/main" val="3102792461"/>
                    </a:ext>
                  </a:extLst>
                </a:gridCol>
              </a:tblGrid>
              <a:tr h="301461">
                <a:tc>
                  <a:txBody>
                    <a:bodyPr/>
                    <a:lstStyle/>
                    <a:p>
                      <a:pPr algn="ctr"/>
                      <a:endParaRPr kumimoji="1" lang="ja-JP" altLang="en-US" sz="1600" dirty="0">
                        <a:latin typeface="HG丸ｺﾞｼｯｸM-PRO" panose="020F0600000000000000" pitchFamily="50" charset="-128"/>
                        <a:ea typeface="HG丸ｺﾞｼｯｸM-PRO" panose="020F0600000000000000" pitchFamily="50" charset="-128"/>
                      </a:endParaRPr>
                    </a:p>
                  </a:txBody>
                  <a:tcPr/>
                </a:tc>
                <a:tc>
                  <a:txBody>
                    <a:bodyPr/>
                    <a:lstStyle/>
                    <a:p>
                      <a:pPr algn="ctr"/>
                      <a:r>
                        <a:rPr kumimoji="1" lang="en-US" altLang="ja-JP" sz="1600" dirty="0" smtClean="0">
                          <a:latin typeface="HG丸ｺﾞｼｯｸM-PRO" panose="020F0600000000000000" pitchFamily="50" charset="-128"/>
                          <a:ea typeface="HG丸ｺﾞｼｯｸM-PRO" panose="020F0600000000000000" pitchFamily="50" charset="-128"/>
                        </a:rPr>
                        <a:t>H27.4.1</a:t>
                      </a:r>
                      <a:endParaRPr kumimoji="1" lang="ja-JP" altLang="en-US" sz="1600" dirty="0">
                        <a:latin typeface="HG丸ｺﾞｼｯｸM-PRO" panose="020F0600000000000000" pitchFamily="50" charset="-128"/>
                        <a:ea typeface="HG丸ｺﾞｼｯｸM-PRO" panose="020F0600000000000000" pitchFamily="50" charset="-128"/>
                      </a:endParaRPr>
                    </a:p>
                  </a:txBody>
                  <a:tcPr/>
                </a:tc>
                <a:tc>
                  <a:txBody>
                    <a:bodyPr/>
                    <a:lstStyle/>
                    <a:p>
                      <a:pPr algn="ctr"/>
                      <a:r>
                        <a:rPr kumimoji="1" lang="en-US" altLang="ja-JP" sz="1600" dirty="0" smtClean="0">
                          <a:latin typeface="HG丸ｺﾞｼｯｸM-PRO" panose="020F0600000000000000" pitchFamily="50" charset="-128"/>
                          <a:ea typeface="HG丸ｺﾞｼｯｸM-PRO" panose="020F0600000000000000" pitchFamily="50" charset="-128"/>
                        </a:rPr>
                        <a:t>H28.4.1</a:t>
                      </a:r>
                      <a:endParaRPr kumimoji="1" lang="ja-JP" altLang="en-US" sz="1600" dirty="0">
                        <a:latin typeface="HG丸ｺﾞｼｯｸM-PRO" panose="020F0600000000000000" pitchFamily="50" charset="-128"/>
                        <a:ea typeface="HG丸ｺﾞｼｯｸM-PRO" panose="020F0600000000000000" pitchFamily="50" charset="-128"/>
                      </a:endParaRPr>
                    </a:p>
                  </a:txBody>
                  <a:tcPr/>
                </a:tc>
                <a:tc>
                  <a:txBody>
                    <a:bodyPr/>
                    <a:lstStyle/>
                    <a:p>
                      <a:pPr algn="ctr"/>
                      <a:r>
                        <a:rPr kumimoji="1" lang="en-US" altLang="ja-JP" sz="1600" dirty="0" smtClean="0">
                          <a:latin typeface="HG丸ｺﾞｼｯｸM-PRO" panose="020F0600000000000000" pitchFamily="50" charset="-128"/>
                          <a:ea typeface="HG丸ｺﾞｼｯｸM-PRO" panose="020F0600000000000000" pitchFamily="50" charset="-128"/>
                        </a:rPr>
                        <a:t>H29.4.1</a:t>
                      </a:r>
                      <a:endParaRPr kumimoji="1" lang="ja-JP" altLang="en-US" sz="1600" dirty="0">
                        <a:latin typeface="HG丸ｺﾞｼｯｸM-PRO" panose="020F0600000000000000" pitchFamily="50" charset="-128"/>
                        <a:ea typeface="HG丸ｺﾞｼｯｸM-PRO" panose="020F0600000000000000" pitchFamily="50" charset="-128"/>
                      </a:endParaRPr>
                    </a:p>
                  </a:txBody>
                  <a:tcPr/>
                </a:tc>
                <a:tc>
                  <a:txBody>
                    <a:bodyPr/>
                    <a:lstStyle/>
                    <a:p>
                      <a:pPr algn="ctr"/>
                      <a:r>
                        <a:rPr kumimoji="1" lang="en-US" altLang="ja-JP" sz="1600" dirty="0" smtClean="0">
                          <a:latin typeface="HG丸ｺﾞｼｯｸM-PRO" panose="020F0600000000000000" pitchFamily="50" charset="-128"/>
                          <a:ea typeface="HG丸ｺﾞｼｯｸM-PRO" panose="020F0600000000000000" pitchFamily="50" charset="-128"/>
                        </a:rPr>
                        <a:t>H30.4.1</a:t>
                      </a:r>
                      <a:endParaRPr kumimoji="1" lang="ja-JP" altLang="en-US" sz="1600" dirty="0">
                        <a:latin typeface="HG丸ｺﾞｼｯｸM-PRO" panose="020F0600000000000000" pitchFamily="50" charset="-128"/>
                        <a:ea typeface="HG丸ｺﾞｼｯｸM-PRO" panose="020F0600000000000000" pitchFamily="50" charset="-128"/>
                      </a:endParaRPr>
                    </a:p>
                  </a:txBody>
                  <a:tcPr/>
                </a:tc>
                <a:extLst>
                  <a:ext uri="{0D108BD9-81ED-4DB2-BD59-A6C34878D82A}">
                    <a16:rowId xmlns:a16="http://schemas.microsoft.com/office/drawing/2014/main" val="1213490002"/>
                  </a:ext>
                </a:extLst>
              </a:tr>
              <a:tr h="370840">
                <a:tc>
                  <a:txBody>
                    <a:bodyPr/>
                    <a:lstStyle/>
                    <a:p>
                      <a:pPr algn="ctr"/>
                      <a:r>
                        <a:rPr kumimoji="1" lang="ja-JP" altLang="en-US" sz="1600" dirty="0" smtClean="0">
                          <a:latin typeface="HG丸ｺﾞｼｯｸM-PRO" panose="020F0600000000000000" pitchFamily="50" charset="-128"/>
                          <a:ea typeface="HG丸ｺﾞｼｯｸM-PRO" panose="020F0600000000000000" pitchFamily="50" charset="-128"/>
                        </a:rPr>
                        <a:t>事業所数</a:t>
                      </a:r>
                      <a:endParaRPr kumimoji="1" lang="ja-JP" altLang="en-US" sz="1600" dirty="0">
                        <a:latin typeface="HG丸ｺﾞｼｯｸM-PRO" panose="020F0600000000000000" pitchFamily="50" charset="-128"/>
                        <a:ea typeface="HG丸ｺﾞｼｯｸM-PRO" panose="020F0600000000000000" pitchFamily="50" charset="-128"/>
                      </a:endParaRPr>
                    </a:p>
                  </a:txBody>
                  <a:tcPr/>
                </a:tc>
                <a:tc>
                  <a:txBody>
                    <a:bodyPr/>
                    <a:lstStyle/>
                    <a:p>
                      <a:pPr algn="ctr"/>
                      <a:r>
                        <a:rPr kumimoji="1" lang="en-US" altLang="ja-JP" sz="1600" dirty="0" smtClean="0">
                          <a:latin typeface="HG丸ｺﾞｼｯｸM-PRO" panose="020F0600000000000000" pitchFamily="50" charset="-128"/>
                          <a:ea typeface="HG丸ｺﾞｼｯｸM-PRO" panose="020F0600000000000000" pitchFamily="50" charset="-128"/>
                        </a:rPr>
                        <a:t>439</a:t>
                      </a:r>
                      <a:endParaRPr kumimoji="1" lang="ja-JP" altLang="en-US" sz="1600" dirty="0">
                        <a:latin typeface="HG丸ｺﾞｼｯｸM-PRO" panose="020F0600000000000000" pitchFamily="50" charset="-128"/>
                        <a:ea typeface="HG丸ｺﾞｼｯｸM-PRO" panose="020F0600000000000000" pitchFamily="50" charset="-128"/>
                      </a:endParaRPr>
                    </a:p>
                  </a:txBody>
                  <a:tcPr/>
                </a:tc>
                <a:tc>
                  <a:txBody>
                    <a:bodyPr/>
                    <a:lstStyle/>
                    <a:p>
                      <a:pPr algn="ctr"/>
                      <a:r>
                        <a:rPr kumimoji="1" lang="en-US" altLang="ja-JP" sz="1600" dirty="0" smtClean="0">
                          <a:latin typeface="HG丸ｺﾞｼｯｸM-PRO" panose="020F0600000000000000" pitchFamily="50" charset="-128"/>
                          <a:ea typeface="HG丸ｺﾞｼｯｸM-PRO" panose="020F0600000000000000" pitchFamily="50" charset="-128"/>
                        </a:rPr>
                        <a:t>473</a:t>
                      </a:r>
                    </a:p>
                  </a:txBody>
                  <a:tcPr/>
                </a:tc>
                <a:tc>
                  <a:txBody>
                    <a:bodyPr/>
                    <a:lstStyle/>
                    <a:p>
                      <a:pPr algn="ctr"/>
                      <a:r>
                        <a:rPr kumimoji="1" lang="en-US" altLang="ja-JP" sz="1600" dirty="0" smtClean="0">
                          <a:latin typeface="HG丸ｺﾞｼｯｸM-PRO" panose="020F0600000000000000" pitchFamily="50" charset="-128"/>
                          <a:ea typeface="HG丸ｺﾞｼｯｸM-PRO" panose="020F0600000000000000" pitchFamily="50" charset="-128"/>
                        </a:rPr>
                        <a:t>513</a:t>
                      </a:r>
                      <a:endParaRPr kumimoji="1" lang="ja-JP" altLang="en-US" sz="1600" dirty="0">
                        <a:latin typeface="HG丸ｺﾞｼｯｸM-PRO" panose="020F0600000000000000" pitchFamily="50" charset="-128"/>
                        <a:ea typeface="HG丸ｺﾞｼｯｸM-PRO" panose="020F0600000000000000" pitchFamily="50" charset="-128"/>
                      </a:endParaRPr>
                    </a:p>
                  </a:txBody>
                  <a:tcPr/>
                </a:tc>
                <a:tc>
                  <a:txBody>
                    <a:bodyPr/>
                    <a:lstStyle/>
                    <a:p>
                      <a:pPr algn="ctr"/>
                      <a:r>
                        <a:rPr kumimoji="1" lang="en-US" altLang="ja-JP" sz="1600" b="0" dirty="0" smtClean="0">
                          <a:latin typeface="HG丸ｺﾞｼｯｸM-PRO" panose="020F0600000000000000" pitchFamily="50" charset="-128"/>
                          <a:ea typeface="HG丸ｺﾞｼｯｸM-PRO" panose="020F0600000000000000" pitchFamily="50" charset="-128"/>
                        </a:rPr>
                        <a:t>573</a:t>
                      </a:r>
                      <a:endParaRPr kumimoji="1" lang="ja-JP" altLang="en-US" sz="1600" b="0" dirty="0">
                        <a:latin typeface="HG丸ｺﾞｼｯｸM-PRO" panose="020F0600000000000000" pitchFamily="50" charset="-128"/>
                        <a:ea typeface="HG丸ｺﾞｼｯｸM-PRO" panose="020F0600000000000000" pitchFamily="50" charset="-128"/>
                      </a:endParaRPr>
                    </a:p>
                  </a:txBody>
                  <a:tcPr/>
                </a:tc>
                <a:extLst>
                  <a:ext uri="{0D108BD9-81ED-4DB2-BD59-A6C34878D82A}">
                    <a16:rowId xmlns:a16="http://schemas.microsoft.com/office/drawing/2014/main" val="3857733138"/>
                  </a:ext>
                </a:extLst>
              </a:tr>
            </a:tbl>
          </a:graphicData>
        </a:graphic>
      </p:graphicFrame>
      <p:sp>
        <p:nvSpPr>
          <p:cNvPr id="16" name="テキスト ボックス 15"/>
          <p:cNvSpPr txBox="1"/>
          <p:nvPr/>
        </p:nvSpPr>
        <p:spPr>
          <a:xfrm>
            <a:off x="7699532" y="3947242"/>
            <a:ext cx="1099000" cy="276999"/>
          </a:xfrm>
          <a:prstGeom prst="rect">
            <a:avLst/>
          </a:prstGeom>
          <a:noFill/>
        </p:spPr>
        <p:txBody>
          <a:bodyPr wrap="square" rtlCol="0">
            <a:spAutoFit/>
          </a:bodyPr>
          <a:lstStyle/>
          <a:p>
            <a:r>
              <a:rPr kumimoji="1" lang="en-US" altLang="ja-JP" sz="1200" dirty="0" smtClean="0">
                <a:latin typeface="HGPｺﾞｼｯｸM" panose="020B0600000000000000" pitchFamily="50" charset="-128"/>
                <a:ea typeface="HGPｺﾞｼｯｸM" panose="020B0600000000000000" pitchFamily="50" charset="-128"/>
              </a:rPr>
              <a:t>【</a:t>
            </a:r>
            <a:r>
              <a:rPr lang="ja-JP" altLang="en-US" sz="1200" dirty="0" smtClean="0">
                <a:latin typeface="HGPｺﾞｼｯｸM" panose="020B0600000000000000" pitchFamily="50" charset="-128"/>
                <a:ea typeface="HGPｺﾞｼｯｸM" panose="020B0600000000000000" pitchFamily="50" charset="-128"/>
              </a:rPr>
              <a:t>府</a:t>
            </a:r>
            <a:r>
              <a:rPr lang="ja-JP" altLang="en-US" sz="1200" dirty="0">
                <a:latin typeface="HGPｺﾞｼｯｸM" panose="020B0600000000000000" pitchFamily="50" charset="-128"/>
                <a:ea typeface="HGPｺﾞｼｯｸM" panose="020B0600000000000000" pitchFamily="50" charset="-128"/>
              </a:rPr>
              <a:t>調査</a:t>
            </a:r>
            <a:r>
              <a:rPr kumimoji="1" lang="en-US" altLang="ja-JP" sz="1200" dirty="0" smtClean="0">
                <a:latin typeface="HGPｺﾞｼｯｸM" panose="020B0600000000000000" pitchFamily="50" charset="-128"/>
                <a:ea typeface="HGPｺﾞｼｯｸM" panose="020B0600000000000000" pitchFamily="50" charset="-128"/>
              </a:rPr>
              <a:t>】</a:t>
            </a:r>
            <a:endParaRPr kumimoji="1" lang="ja-JP" altLang="en-US" sz="1200" dirty="0">
              <a:latin typeface="HGPｺﾞｼｯｸM" panose="020B0600000000000000" pitchFamily="50" charset="-128"/>
              <a:ea typeface="HGPｺﾞｼｯｸM" panose="020B0600000000000000" pitchFamily="50" charset="-128"/>
            </a:endParaRPr>
          </a:p>
        </p:txBody>
      </p:sp>
      <p:sp>
        <p:nvSpPr>
          <p:cNvPr id="17" name="テキスト ボックス 16"/>
          <p:cNvSpPr txBox="1"/>
          <p:nvPr/>
        </p:nvSpPr>
        <p:spPr>
          <a:xfrm>
            <a:off x="6210623" y="5312241"/>
            <a:ext cx="2051270" cy="276999"/>
          </a:xfrm>
          <a:prstGeom prst="rect">
            <a:avLst/>
          </a:prstGeom>
          <a:noFill/>
        </p:spPr>
        <p:txBody>
          <a:bodyPr wrap="square" rtlCol="0">
            <a:spAutoFit/>
          </a:bodyPr>
          <a:lstStyle/>
          <a:p>
            <a:r>
              <a:rPr kumimoji="1" lang="en-US" altLang="ja-JP" sz="1200" dirty="0" smtClean="0">
                <a:latin typeface="HGPｺﾞｼｯｸM" panose="020B0600000000000000" pitchFamily="50" charset="-128"/>
                <a:ea typeface="HGPｺﾞｼｯｸM" panose="020B0600000000000000" pitchFamily="50" charset="-128"/>
              </a:rPr>
              <a:t>【</a:t>
            </a:r>
            <a:r>
              <a:rPr lang="ja-JP" altLang="en-US" sz="1200" dirty="0" smtClean="0">
                <a:latin typeface="HGPｺﾞｼｯｸM" panose="020B0600000000000000" pitchFamily="50" charset="-128"/>
                <a:ea typeface="HGPｺﾞｼｯｸM" panose="020B0600000000000000" pitchFamily="50" charset="-128"/>
              </a:rPr>
              <a:t>府</a:t>
            </a:r>
            <a:r>
              <a:rPr lang="ja-JP" altLang="en-US" sz="1200" dirty="0">
                <a:latin typeface="HGPｺﾞｼｯｸM" panose="020B0600000000000000" pitchFamily="50" charset="-128"/>
                <a:ea typeface="HGPｺﾞｼｯｸM" panose="020B0600000000000000" pitchFamily="50" charset="-128"/>
              </a:rPr>
              <a:t>調査</a:t>
            </a:r>
            <a:r>
              <a:rPr kumimoji="1" lang="en-US" altLang="ja-JP" sz="1200" dirty="0" smtClean="0">
                <a:latin typeface="HGPｺﾞｼｯｸM" panose="020B0600000000000000" pitchFamily="50" charset="-128"/>
                <a:ea typeface="HGPｺﾞｼｯｸM" panose="020B0600000000000000" pitchFamily="50" charset="-128"/>
              </a:rPr>
              <a:t>】</a:t>
            </a:r>
            <a:endParaRPr kumimoji="1" lang="ja-JP" altLang="en-US" sz="1200" dirty="0">
              <a:latin typeface="HGPｺﾞｼｯｸM" panose="020B0600000000000000" pitchFamily="50" charset="-128"/>
              <a:ea typeface="HGPｺﾞｼｯｸM" panose="020B0600000000000000" pitchFamily="50" charset="-128"/>
            </a:endParaRPr>
          </a:p>
        </p:txBody>
      </p:sp>
      <p:sp>
        <p:nvSpPr>
          <p:cNvPr id="4" name="スライド番号プレースホルダー 3"/>
          <p:cNvSpPr>
            <a:spLocks noGrp="1"/>
          </p:cNvSpPr>
          <p:nvPr>
            <p:ph type="sldNum" sz="quarter" idx="12"/>
          </p:nvPr>
        </p:nvSpPr>
        <p:spPr/>
        <p:txBody>
          <a:bodyPr/>
          <a:lstStyle/>
          <a:p>
            <a:fld id="{D2D8002D-B5B0-4BAC-B1F6-782DDCCE6D9C}" type="slidenum">
              <a:rPr kumimoji="1" lang="ja-JP" altLang="en-US" smtClean="0"/>
              <a:t>5</a:t>
            </a:fld>
            <a:endParaRPr kumimoji="1" lang="ja-JP" altLang="en-US"/>
          </a:p>
        </p:txBody>
      </p:sp>
    </p:spTree>
    <p:extLst>
      <p:ext uri="{BB962C8B-B14F-4D97-AF65-F5344CB8AC3E}">
        <p14:creationId xmlns:p14="http://schemas.microsoft.com/office/powerpoint/2010/main" val="61000798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1" name="直線コネクタ 10"/>
          <p:cNvCxnSpPr/>
          <p:nvPr/>
        </p:nvCxnSpPr>
        <p:spPr>
          <a:xfrm>
            <a:off x="136853" y="696944"/>
            <a:ext cx="8946493" cy="0"/>
          </a:xfrm>
          <a:prstGeom prst="line">
            <a:avLst/>
          </a:prstGeom>
          <a:ln w="38100"/>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8" name="テキスト ボックス 7"/>
          <p:cNvSpPr txBox="1"/>
          <p:nvPr/>
        </p:nvSpPr>
        <p:spPr>
          <a:xfrm>
            <a:off x="7672427" y="3212450"/>
            <a:ext cx="936104" cy="1584702"/>
          </a:xfrm>
          <a:prstGeom prst="rect">
            <a:avLst/>
          </a:prstGeom>
          <a:noFill/>
        </p:spPr>
        <p:txBody>
          <a:bodyPr wrap="square" rtlCol="0">
            <a:spAutoFit/>
          </a:bodyPr>
          <a:lstStyle/>
          <a:p>
            <a:endParaRPr kumimoji="1" lang="ja-JP" altLang="en-US" dirty="0"/>
          </a:p>
        </p:txBody>
      </p:sp>
      <p:graphicFrame>
        <p:nvGraphicFramePr>
          <p:cNvPr id="17" name="グラフ 16"/>
          <p:cNvGraphicFramePr>
            <a:graphicFrameLocks/>
          </p:cNvGraphicFramePr>
          <p:nvPr>
            <p:extLst>
              <p:ext uri="{D42A27DB-BD31-4B8C-83A1-F6EECF244321}">
                <p14:modId xmlns:p14="http://schemas.microsoft.com/office/powerpoint/2010/main" val="415342099"/>
              </p:ext>
            </p:extLst>
          </p:nvPr>
        </p:nvGraphicFramePr>
        <p:xfrm>
          <a:off x="473722" y="1342641"/>
          <a:ext cx="7666757" cy="4960055"/>
        </p:xfrm>
        <a:graphic>
          <a:graphicData uri="http://schemas.openxmlformats.org/drawingml/2006/chart">
            <c:chart xmlns:c="http://schemas.openxmlformats.org/drawingml/2006/chart" xmlns:r="http://schemas.openxmlformats.org/officeDocument/2006/relationships" r:id="rId3"/>
          </a:graphicData>
        </a:graphic>
      </p:graphicFrame>
      <p:sp>
        <p:nvSpPr>
          <p:cNvPr id="18" name="テキスト ボックス 1"/>
          <p:cNvSpPr txBox="1"/>
          <p:nvPr/>
        </p:nvSpPr>
        <p:spPr>
          <a:xfrm>
            <a:off x="6600580" y="4348613"/>
            <a:ext cx="1012195" cy="360040"/>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altLang="ja-JP" sz="1400" b="1" dirty="0" smtClean="0">
                <a:latin typeface="HG丸ｺﾞｼｯｸM-PRO" panose="020F0600000000000000" pitchFamily="50" charset="-128"/>
                <a:ea typeface="HG丸ｺﾞｼｯｸM-PRO" panose="020F0600000000000000" pitchFamily="50" charset="-128"/>
              </a:rPr>
              <a:t>7,201</a:t>
            </a:r>
            <a:r>
              <a:rPr lang="ja-JP" altLang="en-US" sz="1400" dirty="0" smtClean="0">
                <a:latin typeface="HG丸ｺﾞｼｯｸM-PRO" panose="020F0600000000000000" pitchFamily="50" charset="-128"/>
                <a:ea typeface="HG丸ｺﾞｼｯｸM-PRO" panose="020F0600000000000000" pitchFamily="50" charset="-128"/>
              </a:rPr>
              <a:t>人</a:t>
            </a:r>
            <a:endParaRPr lang="ja-JP" altLang="en-US" sz="1400" b="0" dirty="0">
              <a:latin typeface="HG丸ｺﾞｼｯｸM-PRO" panose="020F0600000000000000" pitchFamily="50" charset="-128"/>
              <a:ea typeface="HG丸ｺﾞｼｯｸM-PRO" panose="020F0600000000000000" pitchFamily="50" charset="-128"/>
            </a:endParaRPr>
          </a:p>
        </p:txBody>
      </p:sp>
      <p:sp>
        <p:nvSpPr>
          <p:cNvPr id="19" name="テキスト ボックス 1"/>
          <p:cNvSpPr txBox="1"/>
          <p:nvPr/>
        </p:nvSpPr>
        <p:spPr>
          <a:xfrm>
            <a:off x="6192180" y="3462628"/>
            <a:ext cx="1012195" cy="360040"/>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altLang="ja-JP" sz="1400" b="1" dirty="0" smtClean="0">
                <a:latin typeface="HG丸ｺﾞｼｯｸM-PRO" panose="020F0600000000000000" pitchFamily="50" charset="-128"/>
                <a:ea typeface="HG丸ｺﾞｼｯｸM-PRO" panose="020F0600000000000000" pitchFamily="50" charset="-128"/>
              </a:rPr>
              <a:t>6,811</a:t>
            </a:r>
            <a:r>
              <a:rPr lang="ja-JP" altLang="en-US" sz="1400" dirty="0" smtClean="0">
                <a:latin typeface="HG丸ｺﾞｼｯｸM-PRO" panose="020F0600000000000000" pitchFamily="50" charset="-128"/>
                <a:ea typeface="HG丸ｺﾞｼｯｸM-PRO" panose="020F0600000000000000" pitchFamily="50" charset="-128"/>
              </a:rPr>
              <a:t>人</a:t>
            </a:r>
            <a:endParaRPr lang="ja-JP" altLang="en-US" sz="1400" b="0" dirty="0">
              <a:latin typeface="HG丸ｺﾞｼｯｸM-PRO" panose="020F0600000000000000" pitchFamily="50" charset="-128"/>
              <a:ea typeface="HG丸ｺﾞｼｯｸM-PRO" panose="020F0600000000000000" pitchFamily="50" charset="-128"/>
            </a:endParaRPr>
          </a:p>
        </p:txBody>
      </p:sp>
      <p:sp>
        <p:nvSpPr>
          <p:cNvPr id="21" name="テキスト ボックス 1"/>
          <p:cNvSpPr txBox="1"/>
          <p:nvPr/>
        </p:nvSpPr>
        <p:spPr>
          <a:xfrm>
            <a:off x="5868144" y="2595986"/>
            <a:ext cx="1012195" cy="360040"/>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altLang="ja-JP" sz="1400" b="1" dirty="0" smtClean="0">
                <a:latin typeface="HG丸ｺﾞｼｯｸM-PRO" panose="020F0600000000000000" pitchFamily="50" charset="-128"/>
                <a:ea typeface="HG丸ｺﾞｼｯｸM-PRO" panose="020F0600000000000000" pitchFamily="50" charset="-128"/>
              </a:rPr>
              <a:t>6,287</a:t>
            </a:r>
            <a:r>
              <a:rPr lang="ja-JP" altLang="en-US" sz="1400" dirty="0" smtClean="0">
                <a:latin typeface="HG丸ｺﾞｼｯｸM-PRO" panose="020F0600000000000000" pitchFamily="50" charset="-128"/>
                <a:ea typeface="HG丸ｺﾞｼｯｸM-PRO" panose="020F0600000000000000" pitchFamily="50" charset="-128"/>
              </a:rPr>
              <a:t>人</a:t>
            </a:r>
            <a:endParaRPr lang="ja-JP" altLang="en-US" sz="1400" b="0" dirty="0">
              <a:latin typeface="HG丸ｺﾞｼｯｸM-PRO" panose="020F0600000000000000" pitchFamily="50" charset="-128"/>
              <a:ea typeface="HG丸ｺﾞｼｯｸM-PRO" panose="020F0600000000000000" pitchFamily="50" charset="-128"/>
            </a:endParaRPr>
          </a:p>
        </p:txBody>
      </p:sp>
      <p:sp>
        <p:nvSpPr>
          <p:cNvPr id="22" name="テキスト ボックス 1"/>
          <p:cNvSpPr txBox="1"/>
          <p:nvPr/>
        </p:nvSpPr>
        <p:spPr>
          <a:xfrm>
            <a:off x="5543008" y="1712534"/>
            <a:ext cx="1012195" cy="360040"/>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altLang="ja-JP" sz="1400" b="1" dirty="0">
                <a:latin typeface="HG丸ｺﾞｼｯｸM-PRO" panose="020F0600000000000000" pitchFamily="50" charset="-128"/>
                <a:ea typeface="HG丸ｺﾞｼｯｸM-PRO" panose="020F0600000000000000" pitchFamily="50" charset="-128"/>
              </a:rPr>
              <a:t>5,907</a:t>
            </a:r>
            <a:r>
              <a:rPr lang="ja-JP" altLang="en-US" sz="1400" b="1" dirty="0" smtClean="0">
                <a:latin typeface="HG丸ｺﾞｼｯｸM-PRO" panose="020F0600000000000000" pitchFamily="50" charset="-128"/>
                <a:ea typeface="HG丸ｺﾞｼｯｸM-PRO" panose="020F0600000000000000" pitchFamily="50" charset="-128"/>
              </a:rPr>
              <a:t>人</a:t>
            </a:r>
            <a:endParaRPr lang="ja-JP" altLang="en-US" sz="1400" b="1" dirty="0">
              <a:latin typeface="HG丸ｺﾞｼｯｸM-PRO" panose="020F0600000000000000" pitchFamily="50" charset="-128"/>
              <a:ea typeface="HG丸ｺﾞｼｯｸM-PRO" panose="020F0600000000000000" pitchFamily="50" charset="-128"/>
            </a:endParaRPr>
          </a:p>
        </p:txBody>
      </p:sp>
      <p:sp>
        <p:nvSpPr>
          <p:cNvPr id="23" name="テキスト ボックス 1"/>
          <p:cNvSpPr txBox="1"/>
          <p:nvPr/>
        </p:nvSpPr>
        <p:spPr>
          <a:xfrm>
            <a:off x="8016764" y="5218959"/>
            <a:ext cx="1012195" cy="360040"/>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altLang="ja-JP" sz="1400" dirty="0">
                <a:latin typeface="HG丸ｺﾞｼｯｸM-PRO" panose="020F0600000000000000" pitchFamily="50" charset="-128"/>
                <a:ea typeface="HG丸ｺﾞｼｯｸM-PRO" panose="020F0600000000000000" pitchFamily="50" charset="-128"/>
              </a:rPr>
              <a:t>3.92</a:t>
            </a:r>
            <a:endParaRPr lang="ja-JP" altLang="en-US" sz="1400" b="0" dirty="0">
              <a:latin typeface="HG丸ｺﾞｼｯｸM-PRO" panose="020F0600000000000000" pitchFamily="50" charset="-128"/>
              <a:ea typeface="HG丸ｺﾞｼｯｸM-PRO" panose="020F0600000000000000" pitchFamily="50" charset="-128"/>
            </a:endParaRPr>
          </a:p>
        </p:txBody>
      </p:sp>
      <p:sp>
        <p:nvSpPr>
          <p:cNvPr id="24" name="テキスト ボックス 1"/>
          <p:cNvSpPr txBox="1"/>
          <p:nvPr/>
        </p:nvSpPr>
        <p:spPr>
          <a:xfrm>
            <a:off x="8016765" y="4348613"/>
            <a:ext cx="1012195" cy="360040"/>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altLang="ja-JP" sz="1400" dirty="0" smtClean="0">
                <a:latin typeface="HG丸ｺﾞｼｯｸM-PRO" panose="020F0600000000000000" pitchFamily="50" charset="-128"/>
                <a:ea typeface="HG丸ｺﾞｼｯｸM-PRO" panose="020F0600000000000000" pitchFamily="50" charset="-128"/>
              </a:rPr>
              <a:t>3.96</a:t>
            </a:r>
            <a:endParaRPr lang="ja-JP" altLang="en-US" sz="1400" b="0" dirty="0">
              <a:latin typeface="HG丸ｺﾞｼｯｸM-PRO" panose="020F0600000000000000" pitchFamily="50" charset="-128"/>
              <a:ea typeface="HG丸ｺﾞｼｯｸM-PRO" panose="020F0600000000000000" pitchFamily="50" charset="-128"/>
            </a:endParaRPr>
          </a:p>
        </p:txBody>
      </p:sp>
      <p:sp>
        <p:nvSpPr>
          <p:cNvPr id="25" name="テキスト ボックス 1"/>
          <p:cNvSpPr txBox="1"/>
          <p:nvPr/>
        </p:nvSpPr>
        <p:spPr>
          <a:xfrm>
            <a:off x="8016766" y="3478267"/>
            <a:ext cx="1012195" cy="360040"/>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altLang="ja-JP" sz="1400" dirty="0" smtClean="0">
                <a:latin typeface="HG丸ｺﾞｼｯｸM-PRO" panose="020F0600000000000000" pitchFamily="50" charset="-128"/>
                <a:ea typeface="HG丸ｺﾞｼｯｸM-PRO" panose="020F0600000000000000" pitchFamily="50" charset="-128"/>
              </a:rPr>
              <a:t>3.90</a:t>
            </a:r>
            <a:endParaRPr lang="ja-JP" altLang="en-US" sz="1400" b="0" dirty="0">
              <a:latin typeface="HG丸ｺﾞｼｯｸM-PRO" panose="020F0600000000000000" pitchFamily="50" charset="-128"/>
              <a:ea typeface="HG丸ｺﾞｼｯｸM-PRO" panose="020F0600000000000000" pitchFamily="50" charset="-128"/>
            </a:endParaRPr>
          </a:p>
        </p:txBody>
      </p:sp>
      <p:sp>
        <p:nvSpPr>
          <p:cNvPr id="26" name="テキスト ボックス 1"/>
          <p:cNvSpPr txBox="1"/>
          <p:nvPr/>
        </p:nvSpPr>
        <p:spPr>
          <a:xfrm>
            <a:off x="8025820" y="2614657"/>
            <a:ext cx="1012195" cy="360040"/>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altLang="ja-JP" sz="1400" dirty="0" smtClean="0">
                <a:latin typeface="HG丸ｺﾞｼｯｸM-PRO" panose="020F0600000000000000" pitchFamily="50" charset="-128"/>
                <a:ea typeface="HG丸ｺﾞｼｯｸM-PRO" panose="020F0600000000000000" pitchFamily="50" charset="-128"/>
              </a:rPr>
              <a:t>3.71</a:t>
            </a:r>
            <a:endParaRPr lang="ja-JP" altLang="en-US" sz="1400" b="0" dirty="0">
              <a:latin typeface="HG丸ｺﾞｼｯｸM-PRO" panose="020F0600000000000000" pitchFamily="50" charset="-128"/>
              <a:ea typeface="HG丸ｺﾞｼｯｸM-PRO" panose="020F0600000000000000" pitchFamily="50" charset="-128"/>
            </a:endParaRPr>
          </a:p>
        </p:txBody>
      </p:sp>
      <p:sp>
        <p:nvSpPr>
          <p:cNvPr id="27" name="テキスト ボックス 1"/>
          <p:cNvSpPr txBox="1"/>
          <p:nvPr/>
        </p:nvSpPr>
        <p:spPr>
          <a:xfrm>
            <a:off x="8025820" y="1732228"/>
            <a:ext cx="1012195" cy="354136"/>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altLang="ja-JP" sz="1400" dirty="0" smtClean="0">
                <a:latin typeface="HG丸ｺﾞｼｯｸM-PRO" panose="020F0600000000000000" pitchFamily="50" charset="-128"/>
                <a:ea typeface="HG丸ｺﾞｼｯｸM-PRO" panose="020F0600000000000000" pitchFamily="50" charset="-128"/>
              </a:rPr>
              <a:t>3.65</a:t>
            </a:r>
            <a:endParaRPr lang="ja-JP" altLang="en-US" sz="1400" b="0" dirty="0">
              <a:latin typeface="HG丸ｺﾞｼｯｸM-PRO" panose="020F0600000000000000" pitchFamily="50" charset="-128"/>
              <a:ea typeface="HG丸ｺﾞｼｯｸM-PRO" panose="020F0600000000000000" pitchFamily="50" charset="-128"/>
            </a:endParaRPr>
          </a:p>
        </p:txBody>
      </p:sp>
      <p:sp>
        <p:nvSpPr>
          <p:cNvPr id="28" name="テキスト ボックス 1"/>
          <p:cNvSpPr txBox="1"/>
          <p:nvPr/>
        </p:nvSpPr>
        <p:spPr>
          <a:xfrm>
            <a:off x="7806692" y="1146592"/>
            <a:ext cx="1296142" cy="360040"/>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altLang="ja-JP" sz="1400" dirty="0" smtClean="0">
                <a:latin typeface="HG丸ｺﾞｼｯｸM-PRO" panose="020F0600000000000000" pitchFamily="50" charset="-128"/>
                <a:ea typeface="HG丸ｺﾞｼｯｸM-PRO" panose="020F0600000000000000" pitchFamily="50" charset="-128"/>
              </a:rPr>
              <a:t>〈</a:t>
            </a:r>
            <a:r>
              <a:rPr lang="ja-JP" altLang="en-US" sz="1400" dirty="0" smtClean="0">
                <a:latin typeface="HG丸ｺﾞｼｯｸM-PRO" panose="020F0600000000000000" pitchFamily="50" charset="-128"/>
                <a:ea typeface="HG丸ｺﾞｼｯｸM-PRO" panose="020F0600000000000000" pitchFamily="50" charset="-128"/>
              </a:rPr>
              <a:t>平均区分</a:t>
            </a:r>
            <a:r>
              <a:rPr lang="en-US" altLang="ja-JP" sz="1400" dirty="0">
                <a:latin typeface="HG丸ｺﾞｼｯｸM-PRO" panose="020F0600000000000000" pitchFamily="50" charset="-128"/>
                <a:ea typeface="HG丸ｺﾞｼｯｸM-PRO" panose="020F0600000000000000" pitchFamily="50" charset="-128"/>
              </a:rPr>
              <a:t>〉</a:t>
            </a:r>
            <a:endParaRPr lang="ja-JP" altLang="en-US" sz="1400" b="0" dirty="0">
              <a:latin typeface="HG丸ｺﾞｼｯｸM-PRO" panose="020F0600000000000000" pitchFamily="50" charset="-128"/>
              <a:ea typeface="HG丸ｺﾞｼｯｸM-PRO" panose="020F0600000000000000" pitchFamily="50" charset="-128"/>
            </a:endParaRPr>
          </a:p>
        </p:txBody>
      </p:sp>
      <p:sp>
        <p:nvSpPr>
          <p:cNvPr id="29" name="正方形/長方形 28"/>
          <p:cNvSpPr/>
          <p:nvPr/>
        </p:nvSpPr>
        <p:spPr>
          <a:xfrm>
            <a:off x="150294" y="810366"/>
            <a:ext cx="8745448" cy="338554"/>
          </a:xfrm>
          <a:prstGeom prst="rect">
            <a:avLst/>
          </a:prstGeom>
        </p:spPr>
        <p:txBody>
          <a:bodyPr wrap="square">
            <a:spAutoFit/>
          </a:bodyPr>
          <a:lstStyle/>
          <a:p>
            <a:r>
              <a:rPr lang="ja-JP" altLang="en-US" sz="1600" u="none" dirty="0" smtClean="0">
                <a:solidFill>
                  <a:srgbClr val="000000"/>
                </a:solidFill>
                <a:latin typeface="HG創英角ｺﾞｼｯｸUB" panose="020B0909000000000000" pitchFamily="49" charset="-128"/>
                <a:ea typeface="HG創英角ｺﾞｼｯｸUB" panose="020B0909000000000000" pitchFamily="49" charset="-128"/>
              </a:rPr>
              <a:t>（</a:t>
            </a:r>
            <a:r>
              <a:rPr lang="ja-JP" altLang="en-US" sz="1600" dirty="0" smtClean="0">
                <a:solidFill>
                  <a:srgbClr val="000000"/>
                </a:solidFill>
                <a:latin typeface="HG創英角ｺﾞｼｯｸUB" panose="020B0909000000000000" pitchFamily="49" charset="-128"/>
                <a:ea typeface="HG創英角ｺﾞｼｯｸUB" panose="020B0909000000000000" pitchFamily="49" charset="-128"/>
              </a:rPr>
              <a:t>グループホーム利用者</a:t>
            </a:r>
            <a:r>
              <a:rPr lang="ja-JP" altLang="en-US" sz="1600" dirty="0">
                <a:solidFill>
                  <a:srgbClr val="000000"/>
                </a:solidFill>
                <a:latin typeface="HG創英角ｺﾞｼｯｸUB" panose="020B0909000000000000" pitchFamily="49" charset="-128"/>
                <a:ea typeface="HG創英角ｺﾞｼｯｸUB" panose="020B0909000000000000" pitchFamily="49" charset="-128"/>
              </a:rPr>
              <a:t>ー</a:t>
            </a:r>
            <a:r>
              <a:rPr lang="ja-JP" altLang="en-US" sz="1600" dirty="0" err="1" smtClean="0">
                <a:solidFill>
                  <a:srgbClr val="000000"/>
                </a:solidFill>
                <a:latin typeface="HG創英角ｺﾞｼｯｸUB" panose="020B0909000000000000" pitchFamily="49" charset="-128"/>
                <a:ea typeface="HG創英角ｺﾞｼｯｸUB" panose="020B0909000000000000" pitchFamily="49" charset="-128"/>
              </a:rPr>
              <a:t>障がい</a:t>
            </a:r>
            <a:r>
              <a:rPr lang="ja-JP" altLang="en-US" sz="1600" dirty="0" smtClean="0">
                <a:solidFill>
                  <a:srgbClr val="000000"/>
                </a:solidFill>
                <a:latin typeface="HG創英角ｺﾞｼｯｸUB" panose="020B0909000000000000" pitchFamily="49" charset="-128"/>
                <a:ea typeface="HG創英角ｺﾞｼｯｸUB" panose="020B0909000000000000" pitchFamily="49" charset="-128"/>
              </a:rPr>
              <a:t>支援区分</a:t>
            </a:r>
            <a:r>
              <a:rPr lang="ja-JP" altLang="en-US" sz="1600" u="none" dirty="0" smtClean="0">
                <a:solidFill>
                  <a:srgbClr val="000000"/>
                </a:solidFill>
                <a:latin typeface="HG創英角ｺﾞｼｯｸUB" panose="020B0909000000000000" pitchFamily="49" charset="-128"/>
                <a:ea typeface="HG創英角ｺﾞｼｯｸUB" panose="020B0909000000000000" pitchFamily="49" charset="-128"/>
              </a:rPr>
              <a:t>）　　　　　　　　　　　　　　　　　　　　　　　</a:t>
            </a:r>
            <a:endParaRPr lang="ja-JP" altLang="en-US" sz="1400" u="none"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テキスト ボックス 1"/>
          <p:cNvSpPr txBox="1"/>
          <p:nvPr/>
        </p:nvSpPr>
        <p:spPr>
          <a:xfrm>
            <a:off x="7051564" y="6447504"/>
            <a:ext cx="2051270" cy="276999"/>
          </a:xfrm>
          <a:prstGeom prst="rect">
            <a:avLst/>
          </a:prstGeom>
          <a:noFill/>
        </p:spPr>
        <p:txBody>
          <a:bodyPr wrap="square" rtlCol="0">
            <a:spAutoFit/>
          </a:bodyPr>
          <a:lstStyle/>
          <a:p>
            <a:r>
              <a:rPr kumimoji="1" lang="en-US" altLang="ja-JP" sz="1200" dirty="0" smtClean="0">
                <a:latin typeface="HGPｺﾞｼｯｸM" panose="020B0600000000000000" pitchFamily="50" charset="-128"/>
                <a:ea typeface="HGPｺﾞｼｯｸM" panose="020B0600000000000000" pitchFamily="50" charset="-128"/>
              </a:rPr>
              <a:t>【</a:t>
            </a:r>
            <a:r>
              <a:rPr kumimoji="1" lang="ja-JP" altLang="en-US" sz="1200" dirty="0" smtClean="0">
                <a:latin typeface="HGPｺﾞｼｯｸM" panose="020B0600000000000000" pitchFamily="50" charset="-128"/>
                <a:ea typeface="HGPｺﾞｼｯｸM" panose="020B0600000000000000" pitchFamily="50" charset="-128"/>
              </a:rPr>
              <a:t>国保連データ</a:t>
            </a:r>
            <a:r>
              <a:rPr kumimoji="1" lang="en-US" altLang="ja-JP" sz="1200" dirty="0" smtClean="0">
                <a:latin typeface="HGPｺﾞｼｯｸM" panose="020B0600000000000000" pitchFamily="50" charset="-128"/>
                <a:ea typeface="HGPｺﾞｼｯｸM" panose="020B0600000000000000" pitchFamily="50" charset="-128"/>
              </a:rPr>
              <a:t>】</a:t>
            </a:r>
            <a:endParaRPr kumimoji="1" lang="ja-JP" altLang="en-US" sz="1200" dirty="0">
              <a:latin typeface="HGPｺﾞｼｯｸM" panose="020B0600000000000000" pitchFamily="50" charset="-128"/>
              <a:ea typeface="HGPｺﾞｼｯｸM" panose="020B0600000000000000" pitchFamily="50" charset="-128"/>
            </a:endParaRPr>
          </a:p>
        </p:txBody>
      </p:sp>
      <p:sp>
        <p:nvSpPr>
          <p:cNvPr id="3" name="スライド番号プレースホルダー 2"/>
          <p:cNvSpPr>
            <a:spLocks noGrp="1"/>
          </p:cNvSpPr>
          <p:nvPr>
            <p:ph type="sldNum" sz="quarter" idx="12"/>
          </p:nvPr>
        </p:nvSpPr>
        <p:spPr/>
        <p:txBody>
          <a:bodyPr/>
          <a:lstStyle/>
          <a:p>
            <a:fld id="{D2D8002D-B5B0-4BAC-B1F6-782DDCCE6D9C}" type="slidenum">
              <a:rPr kumimoji="1" lang="ja-JP" altLang="en-US" smtClean="0"/>
              <a:t>6</a:t>
            </a:fld>
            <a:endParaRPr kumimoji="1" lang="ja-JP" altLang="en-US"/>
          </a:p>
        </p:txBody>
      </p:sp>
    </p:spTree>
    <p:extLst>
      <p:ext uri="{BB962C8B-B14F-4D97-AF65-F5344CB8AC3E}">
        <p14:creationId xmlns:p14="http://schemas.microsoft.com/office/powerpoint/2010/main" val="16923478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0" name="グラフ 29"/>
          <p:cNvGraphicFramePr>
            <a:graphicFrameLocks/>
          </p:cNvGraphicFramePr>
          <p:nvPr>
            <p:extLst>
              <p:ext uri="{D42A27DB-BD31-4B8C-83A1-F6EECF244321}">
                <p14:modId xmlns:p14="http://schemas.microsoft.com/office/powerpoint/2010/main" val="2476926888"/>
              </p:ext>
            </p:extLst>
          </p:nvPr>
        </p:nvGraphicFramePr>
        <p:xfrm>
          <a:off x="238834" y="1331369"/>
          <a:ext cx="7571621" cy="5175980"/>
        </p:xfrm>
        <a:graphic>
          <a:graphicData uri="http://schemas.openxmlformats.org/drawingml/2006/chart">
            <c:chart xmlns:c="http://schemas.openxmlformats.org/drawingml/2006/chart" xmlns:r="http://schemas.openxmlformats.org/officeDocument/2006/relationships" r:id="rId3"/>
          </a:graphicData>
        </a:graphic>
      </p:graphicFrame>
      <p:cxnSp>
        <p:nvCxnSpPr>
          <p:cNvPr id="11" name="直線コネクタ 10"/>
          <p:cNvCxnSpPr/>
          <p:nvPr/>
        </p:nvCxnSpPr>
        <p:spPr>
          <a:xfrm>
            <a:off x="136853" y="696944"/>
            <a:ext cx="8946493" cy="0"/>
          </a:xfrm>
          <a:prstGeom prst="line">
            <a:avLst/>
          </a:prstGeom>
          <a:ln w="38100"/>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8" name="テキスト ボックス 1"/>
          <p:cNvSpPr txBox="1"/>
          <p:nvPr/>
        </p:nvSpPr>
        <p:spPr>
          <a:xfrm>
            <a:off x="6457950" y="4543459"/>
            <a:ext cx="1012195" cy="360040"/>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altLang="ja-JP" sz="1400" b="1" dirty="0" smtClean="0">
                <a:latin typeface="HG丸ｺﾞｼｯｸM-PRO" panose="020F0600000000000000" pitchFamily="50" charset="-128"/>
                <a:ea typeface="HG丸ｺﾞｼｯｸM-PRO" panose="020F0600000000000000" pitchFamily="50" charset="-128"/>
              </a:rPr>
              <a:t>7,201</a:t>
            </a:r>
            <a:r>
              <a:rPr lang="ja-JP" altLang="en-US" sz="1400" dirty="0" smtClean="0">
                <a:latin typeface="HG丸ｺﾞｼｯｸM-PRO" panose="020F0600000000000000" pitchFamily="50" charset="-128"/>
                <a:ea typeface="HG丸ｺﾞｼｯｸM-PRO" panose="020F0600000000000000" pitchFamily="50" charset="-128"/>
              </a:rPr>
              <a:t>人</a:t>
            </a:r>
            <a:endParaRPr lang="ja-JP" altLang="en-US" sz="1400" b="0" dirty="0">
              <a:latin typeface="HG丸ｺﾞｼｯｸM-PRO" panose="020F0600000000000000" pitchFamily="50" charset="-128"/>
              <a:ea typeface="HG丸ｺﾞｼｯｸM-PRO" panose="020F0600000000000000" pitchFamily="50" charset="-128"/>
            </a:endParaRPr>
          </a:p>
        </p:txBody>
      </p:sp>
      <p:sp>
        <p:nvSpPr>
          <p:cNvPr id="19" name="テキスト ボックス 1"/>
          <p:cNvSpPr txBox="1"/>
          <p:nvPr/>
        </p:nvSpPr>
        <p:spPr>
          <a:xfrm>
            <a:off x="6091418" y="3622103"/>
            <a:ext cx="1012195" cy="360040"/>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altLang="ja-JP" sz="1400" b="1" dirty="0" smtClean="0">
                <a:latin typeface="HG丸ｺﾞｼｯｸM-PRO" panose="020F0600000000000000" pitchFamily="50" charset="-128"/>
                <a:ea typeface="HG丸ｺﾞｼｯｸM-PRO" panose="020F0600000000000000" pitchFamily="50" charset="-128"/>
              </a:rPr>
              <a:t>6,811</a:t>
            </a:r>
            <a:r>
              <a:rPr lang="ja-JP" altLang="en-US" sz="1400" dirty="0" smtClean="0">
                <a:latin typeface="HG丸ｺﾞｼｯｸM-PRO" panose="020F0600000000000000" pitchFamily="50" charset="-128"/>
                <a:ea typeface="HG丸ｺﾞｼｯｸM-PRO" panose="020F0600000000000000" pitchFamily="50" charset="-128"/>
              </a:rPr>
              <a:t>人</a:t>
            </a:r>
            <a:endParaRPr lang="ja-JP" altLang="en-US" sz="1400" b="0" dirty="0">
              <a:latin typeface="HG丸ｺﾞｼｯｸM-PRO" panose="020F0600000000000000" pitchFamily="50" charset="-128"/>
              <a:ea typeface="HG丸ｺﾞｼｯｸM-PRO" panose="020F0600000000000000" pitchFamily="50" charset="-128"/>
            </a:endParaRPr>
          </a:p>
        </p:txBody>
      </p:sp>
      <p:sp>
        <p:nvSpPr>
          <p:cNvPr id="21" name="テキスト ボックス 1"/>
          <p:cNvSpPr txBox="1"/>
          <p:nvPr/>
        </p:nvSpPr>
        <p:spPr>
          <a:xfrm>
            <a:off x="5778826" y="2706104"/>
            <a:ext cx="1012195" cy="360040"/>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altLang="ja-JP" sz="1400" b="1" dirty="0" smtClean="0">
                <a:latin typeface="HG丸ｺﾞｼｯｸM-PRO" panose="020F0600000000000000" pitchFamily="50" charset="-128"/>
                <a:ea typeface="HG丸ｺﾞｼｯｸM-PRO" panose="020F0600000000000000" pitchFamily="50" charset="-128"/>
              </a:rPr>
              <a:t>6,287</a:t>
            </a:r>
            <a:r>
              <a:rPr lang="ja-JP" altLang="en-US" sz="1400" b="1" dirty="0" smtClean="0">
                <a:latin typeface="HG丸ｺﾞｼｯｸM-PRO" panose="020F0600000000000000" pitchFamily="50" charset="-128"/>
                <a:ea typeface="HG丸ｺﾞｼｯｸM-PRO" panose="020F0600000000000000" pitchFamily="50" charset="-128"/>
              </a:rPr>
              <a:t>人</a:t>
            </a:r>
            <a:endParaRPr lang="ja-JP" altLang="en-US" sz="1400" b="1" dirty="0">
              <a:latin typeface="HG丸ｺﾞｼｯｸM-PRO" panose="020F0600000000000000" pitchFamily="50" charset="-128"/>
              <a:ea typeface="HG丸ｺﾞｼｯｸM-PRO" panose="020F0600000000000000" pitchFamily="50" charset="-128"/>
            </a:endParaRPr>
          </a:p>
        </p:txBody>
      </p:sp>
      <p:sp>
        <p:nvSpPr>
          <p:cNvPr id="22" name="テキスト ボックス 1"/>
          <p:cNvSpPr txBox="1"/>
          <p:nvPr/>
        </p:nvSpPr>
        <p:spPr>
          <a:xfrm>
            <a:off x="5528171" y="1827826"/>
            <a:ext cx="1012195" cy="360040"/>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altLang="ja-JP" sz="1400" b="1" dirty="0" smtClean="0">
                <a:latin typeface="HG丸ｺﾞｼｯｸM-PRO" panose="020F0600000000000000" pitchFamily="50" charset="-128"/>
                <a:ea typeface="HG丸ｺﾞｼｯｸM-PRO" panose="020F0600000000000000" pitchFamily="50" charset="-128"/>
              </a:rPr>
              <a:t>5,907</a:t>
            </a:r>
            <a:r>
              <a:rPr lang="ja-JP" altLang="en-US" sz="1400" dirty="0" smtClean="0">
                <a:latin typeface="HG丸ｺﾞｼｯｸM-PRO" panose="020F0600000000000000" pitchFamily="50" charset="-128"/>
                <a:ea typeface="HG丸ｺﾞｼｯｸM-PRO" panose="020F0600000000000000" pitchFamily="50" charset="-128"/>
              </a:rPr>
              <a:t>人</a:t>
            </a:r>
            <a:endParaRPr lang="ja-JP" altLang="en-US" sz="1400" b="0" dirty="0">
              <a:latin typeface="HG丸ｺﾞｼｯｸM-PRO" panose="020F0600000000000000" pitchFamily="50" charset="-128"/>
              <a:ea typeface="HG丸ｺﾞｼｯｸM-PRO" panose="020F0600000000000000" pitchFamily="50" charset="-128"/>
            </a:endParaRPr>
          </a:p>
        </p:txBody>
      </p:sp>
      <p:sp>
        <p:nvSpPr>
          <p:cNvPr id="29" name="正方形/長方形 28"/>
          <p:cNvSpPr/>
          <p:nvPr/>
        </p:nvSpPr>
        <p:spPr>
          <a:xfrm>
            <a:off x="151115" y="850516"/>
            <a:ext cx="8745448" cy="338554"/>
          </a:xfrm>
          <a:prstGeom prst="rect">
            <a:avLst/>
          </a:prstGeom>
        </p:spPr>
        <p:txBody>
          <a:bodyPr wrap="square">
            <a:spAutoFit/>
          </a:bodyPr>
          <a:lstStyle/>
          <a:p>
            <a:r>
              <a:rPr lang="ja-JP" altLang="en-US" sz="1600" u="none" dirty="0" smtClean="0">
                <a:solidFill>
                  <a:srgbClr val="000000"/>
                </a:solidFill>
                <a:latin typeface="HG創英角ｺﾞｼｯｸUB" panose="020B0909000000000000" pitchFamily="49" charset="-128"/>
                <a:ea typeface="HG創英角ｺﾞｼｯｸUB" panose="020B0909000000000000" pitchFamily="49" charset="-128"/>
              </a:rPr>
              <a:t>（</a:t>
            </a:r>
            <a:r>
              <a:rPr lang="ja-JP" altLang="en-US" sz="1600" dirty="0" smtClean="0">
                <a:solidFill>
                  <a:srgbClr val="000000"/>
                </a:solidFill>
                <a:latin typeface="HG創英角ｺﾞｼｯｸUB" panose="020B0909000000000000" pitchFamily="49" charset="-128"/>
                <a:ea typeface="HG創英角ｺﾞｼｯｸUB" panose="020B0909000000000000" pitchFamily="49" charset="-128"/>
              </a:rPr>
              <a:t>グループホーム利用者</a:t>
            </a:r>
            <a:r>
              <a:rPr lang="ja-JP" altLang="en-US" sz="1600" dirty="0">
                <a:solidFill>
                  <a:srgbClr val="000000"/>
                </a:solidFill>
                <a:latin typeface="HG創英角ｺﾞｼｯｸUB" panose="020B0909000000000000" pitchFamily="49" charset="-128"/>
                <a:ea typeface="HG創英角ｺﾞｼｯｸUB" panose="020B0909000000000000" pitchFamily="49" charset="-128"/>
              </a:rPr>
              <a:t>ー</a:t>
            </a:r>
            <a:r>
              <a:rPr lang="ja-JP" altLang="en-US" sz="1600" dirty="0" smtClean="0">
                <a:solidFill>
                  <a:srgbClr val="000000"/>
                </a:solidFill>
                <a:latin typeface="HG創英角ｺﾞｼｯｸUB" panose="020B0909000000000000" pitchFamily="49" charset="-128"/>
                <a:ea typeface="HG創英角ｺﾞｼｯｸUB" panose="020B0909000000000000" pitchFamily="49" charset="-128"/>
              </a:rPr>
              <a:t>年齢別</a:t>
            </a:r>
            <a:r>
              <a:rPr lang="ja-JP" altLang="en-US" sz="1600" u="none" dirty="0" smtClean="0">
                <a:solidFill>
                  <a:srgbClr val="000000"/>
                </a:solidFill>
                <a:latin typeface="HG創英角ｺﾞｼｯｸUB" panose="020B0909000000000000" pitchFamily="49" charset="-128"/>
                <a:ea typeface="HG創英角ｺﾞｼｯｸUB" panose="020B0909000000000000" pitchFamily="49" charset="-128"/>
              </a:rPr>
              <a:t>）　　　　　　　　　　　　　　　　　　　　　　　</a:t>
            </a:r>
            <a:endParaRPr lang="ja-JP" altLang="en-US" sz="1400" u="none"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1" name="テキスト ボックス 1"/>
          <p:cNvSpPr txBox="1"/>
          <p:nvPr/>
        </p:nvSpPr>
        <p:spPr>
          <a:xfrm>
            <a:off x="6791021" y="5499854"/>
            <a:ext cx="1012195" cy="360040"/>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altLang="ja-JP" sz="1400" b="1" dirty="0" smtClean="0">
                <a:latin typeface="HG丸ｺﾞｼｯｸM-PRO" panose="020F0600000000000000" pitchFamily="50" charset="-128"/>
                <a:ea typeface="HG丸ｺﾞｼｯｸM-PRO" panose="020F0600000000000000" pitchFamily="50" charset="-128"/>
              </a:rPr>
              <a:t>7,922</a:t>
            </a:r>
            <a:r>
              <a:rPr lang="ja-JP" altLang="en-US" sz="1400" dirty="0" smtClean="0">
                <a:latin typeface="HG丸ｺﾞｼｯｸM-PRO" panose="020F0600000000000000" pitchFamily="50" charset="-128"/>
                <a:ea typeface="HG丸ｺﾞｼｯｸM-PRO" panose="020F0600000000000000" pitchFamily="50" charset="-128"/>
              </a:rPr>
              <a:t>人</a:t>
            </a:r>
            <a:endParaRPr lang="ja-JP" altLang="en-US" sz="1400" b="0" dirty="0">
              <a:latin typeface="HG丸ｺﾞｼｯｸM-PRO" panose="020F0600000000000000" pitchFamily="50" charset="-128"/>
              <a:ea typeface="HG丸ｺﾞｼｯｸM-PRO" panose="020F0600000000000000" pitchFamily="50" charset="-128"/>
            </a:endParaRPr>
          </a:p>
        </p:txBody>
      </p:sp>
      <p:sp>
        <p:nvSpPr>
          <p:cNvPr id="10" name="テキスト ボックス 9"/>
          <p:cNvSpPr txBox="1"/>
          <p:nvPr/>
        </p:nvSpPr>
        <p:spPr>
          <a:xfrm>
            <a:off x="7032076" y="6461761"/>
            <a:ext cx="2051270" cy="276999"/>
          </a:xfrm>
          <a:prstGeom prst="rect">
            <a:avLst/>
          </a:prstGeom>
          <a:noFill/>
        </p:spPr>
        <p:txBody>
          <a:bodyPr wrap="square" rtlCol="0">
            <a:spAutoFit/>
          </a:bodyPr>
          <a:lstStyle/>
          <a:p>
            <a:r>
              <a:rPr kumimoji="1" lang="en-US" altLang="ja-JP" sz="1200" dirty="0" smtClean="0">
                <a:latin typeface="HGPｺﾞｼｯｸM" panose="020B0600000000000000" pitchFamily="50" charset="-128"/>
                <a:ea typeface="HGPｺﾞｼｯｸM" panose="020B0600000000000000" pitchFamily="50" charset="-128"/>
              </a:rPr>
              <a:t>【</a:t>
            </a:r>
            <a:r>
              <a:rPr kumimoji="1" lang="ja-JP" altLang="en-US" sz="1200" dirty="0" smtClean="0">
                <a:latin typeface="HGPｺﾞｼｯｸM" panose="020B0600000000000000" pitchFamily="50" charset="-128"/>
                <a:ea typeface="HGPｺﾞｼｯｸM" panose="020B0600000000000000" pitchFamily="50" charset="-128"/>
              </a:rPr>
              <a:t>国保連データ</a:t>
            </a:r>
            <a:r>
              <a:rPr kumimoji="1" lang="en-US" altLang="ja-JP" sz="1200" dirty="0" smtClean="0">
                <a:latin typeface="HGPｺﾞｼｯｸM" panose="020B0600000000000000" pitchFamily="50" charset="-128"/>
                <a:ea typeface="HGPｺﾞｼｯｸM" panose="020B0600000000000000" pitchFamily="50" charset="-128"/>
              </a:rPr>
              <a:t>】</a:t>
            </a:r>
            <a:endParaRPr kumimoji="1" lang="ja-JP" altLang="en-US" sz="1200" dirty="0">
              <a:latin typeface="HGPｺﾞｼｯｸM" panose="020B0600000000000000" pitchFamily="50" charset="-128"/>
              <a:ea typeface="HGPｺﾞｼｯｸM" panose="020B0600000000000000" pitchFamily="50" charset="-128"/>
            </a:endParaRPr>
          </a:p>
        </p:txBody>
      </p:sp>
      <p:sp>
        <p:nvSpPr>
          <p:cNvPr id="2" name="スライド番号プレースホルダー 1"/>
          <p:cNvSpPr>
            <a:spLocks noGrp="1"/>
          </p:cNvSpPr>
          <p:nvPr>
            <p:ph type="sldNum" sz="quarter" idx="12"/>
          </p:nvPr>
        </p:nvSpPr>
        <p:spPr/>
        <p:txBody>
          <a:bodyPr/>
          <a:lstStyle/>
          <a:p>
            <a:fld id="{D2D8002D-B5B0-4BAC-B1F6-782DDCCE6D9C}" type="slidenum">
              <a:rPr kumimoji="1" lang="ja-JP" altLang="en-US" smtClean="0"/>
              <a:t>7</a:t>
            </a:fld>
            <a:endParaRPr kumimoji="1" lang="ja-JP" altLang="en-US"/>
          </a:p>
        </p:txBody>
      </p:sp>
    </p:spTree>
    <p:extLst>
      <p:ext uri="{BB962C8B-B14F-4D97-AF65-F5344CB8AC3E}">
        <p14:creationId xmlns:p14="http://schemas.microsoft.com/office/powerpoint/2010/main" val="428749458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1" name="直線コネクタ 10"/>
          <p:cNvCxnSpPr/>
          <p:nvPr/>
        </p:nvCxnSpPr>
        <p:spPr>
          <a:xfrm>
            <a:off x="136853" y="696944"/>
            <a:ext cx="8946493" cy="0"/>
          </a:xfrm>
          <a:prstGeom prst="line">
            <a:avLst/>
          </a:prstGeom>
          <a:ln w="38100"/>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8" name="テキスト ボックス 7"/>
          <p:cNvSpPr txBox="1"/>
          <p:nvPr/>
        </p:nvSpPr>
        <p:spPr>
          <a:xfrm>
            <a:off x="7884368" y="2250931"/>
            <a:ext cx="936104" cy="1584702"/>
          </a:xfrm>
          <a:prstGeom prst="rect">
            <a:avLst/>
          </a:prstGeom>
          <a:noFill/>
        </p:spPr>
        <p:txBody>
          <a:bodyPr wrap="square" rtlCol="0">
            <a:spAutoFit/>
          </a:bodyPr>
          <a:lstStyle/>
          <a:p>
            <a:endParaRPr kumimoji="1" lang="ja-JP" altLang="en-US" dirty="0"/>
          </a:p>
        </p:txBody>
      </p:sp>
      <p:sp>
        <p:nvSpPr>
          <p:cNvPr id="9" name="タイトル 1"/>
          <p:cNvSpPr>
            <a:spLocks noGrp="1"/>
          </p:cNvSpPr>
          <p:nvPr>
            <p:ph type="title"/>
          </p:nvPr>
        </p:nvSpPr>
        <p:spPr>
          <a:xfrm>
            <a:off x="85656" y="260648"/>
            <a:ext cx="6862608" cy="436296"/>
          </a:xfrm>
        </p:spPr>
        <p:txBody>
          <a:bodyPr>
            <a:noAutofit/>
          </a:bodyPr>
          <a:lstStyle/>
          <a:p>
            <a:r>
              <a:rPr lang="ja-JP" altLang="en-US" sz="2400" b="1" dirty="0" smtClean="0">
                <a:latin typeface="HG丸ｺﾞｼｯｸM-PRO" panose="020F0600000000000000" pitchFamily="50" charset="-128"/>
                <a:ea typeface="HG丸ｺﾞｼｯｸM-PRO" panose="020F0600000000000000" pitchFamily="50" charset="-128"/>
              </a:rPr>
              <a:t>施設入所者の地域移行についてのヒアリング</a:t>
            </a:r>
            <a:endParaRPr kumimoji="1" lang="ja-JP" altLang="en-US" sz="2400" b="1" dirty="0">
              <a:latin typeface="HG丸ｺﾞｼｯｸM-PRO" panose="020F0600000000000000" pitchFamily="50" charset="-128"/>
              <a:ea typeface="HG丸ｺﾞｼｯｸM-PRO" panose="020F0600000000000000" pitchFamily="50" charset="-128"/>
            </a:endParaRPr>
          </a:p>
        </p:txBody>
      </p:sp>
      <p:sp>
        <p:nvSpPr>
          <p:cNvPr id="7" name="テキスト ボックス 6"/>
          <p:cNvSpPr txBox="1"/>
          <p:nvPr/>
        </p:nvSpPr>
        <p:spPr>
          <a:xfrm>
            <a:off x="38099" y="908720"/>
            <a:ext cx="9144000" cy="3847207"/>
          </a:xfrm>
          <a:prstGeom prst="rect">
            <a:avLst/>
          </a:prstGeom>
          <a:noFill/>
        </p:spPr>
        <p:txBody>
          <a:bodyPr wrap="square" rtlCol="0">
            <a:spAutoFit/>
          </a:bodyPr>
          <a:lstStyle/>
          <a:p>
            <a:r>
              <a:rPr lang="ja-JP" altLang="en-US" sz="1600" dirty="0" smtClean="0">
                <a:latin typeface="HG丸ｺﾞｼｯｸM-PRO" panose="020F0600000000000000" pitchFamily="50" charset="-128"/>
                <a:ea typeface="HG丸ｺﾞｼｯｸM-PRO" panose="020F0600000000000000" pitchFamily="50" charset="-128"/>
              </a:rPr>
              <a:t>〇関係機関へのヒアリング（</a:t>
            </a:r>
            <a:r>
              <a:rPr lang="en-US" altLang="ja-JP" sz="1600" dirty="0">
                <a:latin typeface="HG丸ｺﾞｼｯｸM-PRO" panose="020F0600000000000000" pitchFamily="50" charset="-128"/>
                <a:ea typeface="HG丸ｺﾞｼｯｸM-PRO" panose="020F0600000000000000" pitchFamily="50" charset="-128"/>
              </a:rPr>
              <a:t>6</a:t>
            </a:r>
            <a:r>
              <a:rPr lang="ja-JP" altLang="en-US" sz="1600" dirty="0" smtClean="0">
                <a:latin typeface="HG丸ｺﾞｼｯｸM-PRO" panose="020F0600000000000000" pitchFamily="50" charset="-128"/>
                <a:ea typeface="HG丸ｺﾞｼｯｸM-PRO" panose="020F0600000000000000" pitchFamily="50" charset="-128"/>
              </a:rPr>
              <a:t>か所）</a:t>
            </a:r>
            <a:r>
              <a:rPr lang="ja-JP" altLang="en-US" sz="1600" dirty="0">
                <a:latin typeface="HG丸ｺﾞｼｯｸM-PRO" panose="020F0600000000000000" pitchFamily="50" charset="-128"/>
                <a:ea typeface="HG丸ｺﾞｼｯｸM-PRO" panose="020F0600000000000000" pitchFamily="50" charset="-128"/>
              </a:rPr>
              <a:t>　</a:t>
            </a:r>
            <a:r>
              <a:rPr lang="ja-JP" altLang="en-US" sz="1600" dirty="0" smtClean="0">
                <a:latin typeface="HG丸ｺﾞｼｯｸM-PRO" panose="020F0600000000000000" pitchFamily="50" charset="-128"/>
                <a:ea typeface="HG丸ｺﾞｼｯｸM-PRO" panose="020F0600000000000000" pitchFamily="50" charset="-128"/>
              </a:rPr>
              <a:t>ヒアリング期間：</a:t>
            </a:r>
            <a:r>
              <a:rPr lang="ja-JP" altLang="en-US" sz="1600" dirty="0">
                <a:latin typeface="HG丸ｺﾞｼｯｸM-PRO" panose="020F0600000000000000" pitchFamily="50" charset="-128"/>
                <a:ea typeface="HG丸ｺﾞｼｯｸM-PRO" panose="020F0600000000000000" pitchFamily="50" charset="-128"/>
              </a:rPr>
              <a:t>Ｈ</a:t>
            </a:r>
            <a:r>
              <a:rPr lang="en-US" altLang="ja-JP" sz="1600" dirty="0" smtClean="0">
                <a:latin typeface="HG丸ｺﾞｼｯｸM-PRO" panose="020F0600000000000000" pitchFamily="50" charset="-128"/>
                <a:ea typeface="HG丸ｺﾞｼｯｸM-PRO" panose="020F0600000000000000" pitchFamily="50" charset="-128"/>
              </a:rPr>
              <a:t>30</a:t>
            </a:r>
            <a:r>
              <a:rPr lang="ja-JP" altLang="en-US" sz="1600" dirty="0" smtClean="0">
                <a:latin typeface="HG丸ｺﾞｼｯｸM-PRO" panose="020F0600000000000000" pitchFamily="50" charset="-128"/>
                <a:ea typeface="HG丸ｺﾞｼｯｸM-PRO" panose="020F0600000000000000" pitchFamily="50" charset="-128"/>
              </a:rPr>
              <a:t>年</a:t>
            </a:r>
            <a:r>
              <a:rPr lang="en-US" altLang="ja-JP" sz="1600" dirty="0">
                <a:latin typeface="HG丸ｺﾞｼｯｸM-PRO" panose="020F0600000000000000" pitchFamily="50" charset="-128"/>
                <a:ea typeface="HG丸ｺﾞｼｯｸM-PRO" panose="020F0600000000000000" pitchFamily="50" charset="-128"/>
              </a:rPr>
              <a:t>12</a:t>
            </a:r>
            <a:r>
              <a:rPr lang="ja-JP" altLang="en-US" sz="1600" dirty="0" smtClean="0">
                <a:latin typeface="HG丸ｺﾞｼｯｸM-PRO" panose="020F0600000000000000" pitchFamily="50" charset="-128"/>
                <a:ea typeface="HG丸ｺﾞｼｯｸM-PRO" panose="020F0600000000000000" pitchFamily="50" charset="-128"/>
              </a:rPr>
              <a:t>月～</a:t>
            </a:r>
            <a:r>
              <a:rPr lang="ja-JP" altLang="en-US" sz="1600" dirty="0">
                <a:latin typeface="HG丸ｺﾞｼｯｸM-PRO" panose="020F0600000000000000" pitchFamily="50" charset="-128"/>
                <a:ea typeface="HG丸ｺﾞｼｯｸM-PRO" panose="020F0600000000000000" pitchFamily="50" charset="-128"/>
              </a:rPr>
              <a:t>Ｈ</a:t>
            </a:r>
            <a:r>
              <a:rPr lang="en-US" altLang="ja-JP" sz="1600" dirty="0" smtClean="0">
                <a:latin typeface="HG丸ｺﾞｼｯｸM-PRO" panose="020F0600000000000000" pitchFamily="50" charset="-128"/>
                <a:ea typeface="HG丸ｺﾞｼｯｸM-PRO" panose="020F0600000000000000" pitchFamily="50" charset="-128"/>
              </a:rPr>
              <a:t>31</a:t>
            </a:r>
            <a:r>
              <a:rPr lang="ja-JP" altLang="en-US" sz="1600" dirty="0" smtClean="0">
                <a:latin typeface="HG丸ｺﾞｼｯｸM-PRO" panose="020F0600000000000000" pitchFamily="50" charset="-128"/>
                <a:ea typeface="HG丸ｺﾞｼｯｸM-PRO" panose="020F0600000000000000" pitchFamily="50" charset="-128"/>
              </a:rPr>
              <a:t>年</a:t>
            </a:r>
            <a:r>
              <a:rPr lang="en-US" altLang="ja-JP" sz="1600" dirty="0">
                <a:latin typeface="HG丸ｺﾞｼｯｸM-PRO" panose="020F0600000000000000" pitchFamily="50" charset="-128"/>
                <a:ea typeface="HG丸ｺﾞｼｯｸM-PRO" panose="020F0600000000000000" pitchFamily="50" charset="-128"/>
              </a:rPr>
              <a:t>2</a:t>
            </a:r>
            <a:r>
              <a:rPr lang="ja-JP" altLang="en-US" sz="1600" dirty="0" smtClean="0">
                <a:latin typeface="HG丸ｺﾞｼｯｸM-PRO" panose="020F0600000000000000" pitchFamily="50" charset="-128"/>
                <a:ea typeface="HG丸ｺﾞｼｯｸM-PRO" panose="020F0600000000000000" pitchFamily="50" charset="-128"/>
              </a:rPr>
              <a:t>月</a:t>
            </a:r>
            <a:endParaRPr lang="en-US" altLang="ja-JP" sz="1600" dirty="0">
              <a:latin typeface="HG丸ｺﾞｼｯｸM-PRO" panose="020F0600000000000000" pitchFamily="50" charset="-128"/>
              <a:ea typeface="HG丸ｺﾞｼｯｸM-PRO" panose="020F0600000000000000" pitchFamily="50" charset="-128"/>
            </a:endParaRPr>
          </a:p>
          <a:p>
            <a:endParaRPr lang="en-US" altLang="ja-JP" sz="1600" dirty="0" smtClean="0">
              <a:latin typeface="HG丸ｺﾞｼｯｸM-PRO" panose="020F0600000000000000" pitchFamily="50" charset="-128"/>
              <a:ea typeface="HG丸ｺﾞｼｯｸM-PRO" panose="020F0600000000000000" pitchFamily="50" charset="-128"/>
            </a:endParaRPr>
          </a:p>
          <a:p>
            <a:r>
              <a:rPr lang="en-US" altLang="ja-JP" sz="1600" dirty="0" smtClean="0">
                <a:latin typeface="HG丸ｺﾞｼｯｸM-PRO" panose="020F0600000000000000" pitchFamily="50" charset="-128"/>
                <a:ea typeface="HG丸ｺﾞｼｯｸM-PRO" panose="020F0600000000000000" pitchFamily="50" charset="-128"/>
              </a:rPr>
              <a:t>【</a:t>
            </a:r>
            <a:r>
              <a:rPr lang="ja-JP" altLang="en-US" sz="1600" dirty="0" smtClean="0">
                <a:latin typeface="HG丸ｺﾞｼｯｸM-PRO" panose="020F0600000000000000" pitchFamily="50" charset="-128"/>
                <a:ea typeface="HG丸ｺﾞｼｯｸM-PRO" panose="020F0600000000000000" pitchFamily="50" charset="-128"/>
              </a:rPr>
              <a:t>施設関係</a:t>
            </a:r>
            <a:r>
              <a:rPr lang="en-US" altLang="ja-JP" sz="1600" dirty="0" smtClean="0">
                <a:latin typeface="HG丸ｺﾞｼｯｸM-PRO" panose="020F0600000000000000" pitchFamily="50" charset="-128"/>
                <a:ea typeface="HG丸ｺﾞｼｯｸM-PRO" panose="020F0600000000000000" pitchFamily="50" charset="-128"/>
              </a:rPr>
              <a:t>】</a:t>
            </a:r>
            <a:r>
              <a:rPr lang="ja-JP" altLang="en-US" sz="1600" dirty="0" smtClean="0">
                <a:latin typeface="HG丸ｺﾞｼｯｸM-PRO" panose="020F0600000000000000" pitchFamily="50" charset="-128"/>
                <a:ea typeface="HG丸ｺﾞｼｯｸM-PRO" panose="020F0600000000000000" pitchFamily="50" charset="-128"/>
              </a:rPr>
              <a:t>大阪知的障害者福祉協会障害者支援施設部会</a:t>
            </a:r>
            <a:endParaRPr lang="en-US" altLang="ja-JP" sz="1600" dirty="0" smtClean="0">
              <a:latin typeface="HG丸ｺﾞｼｯｸM-PRO" panose="020F0600000000000000" pitchFamily="50" charset="-128"/>
              <a:ea typeface="HG丸ｺﾞｼｯｸM-PRO" panose="020F0600000000000000" pitchFamily="50" charset="-128"/>
            </a:endParaRPr>
          </a:p>
          <a:p>
            <a:r>
              <a:rPr lang="ja-JP" altLang="en-US" sz="1600" dirty="0">
                <a:latin typeface="HG丸ｺﾞｼｯｸM-PRO" panose="020F0600000000000000" pitchFamily="50" charset="-128"/>
                <a:ea typeface="HG丸ｺﾞｼｯｸM-PRO" panose="020F0600000000000000" pitchFamily="50" charset="-128"/>
              </a:rPr>
              <a:t>　</a:t>
            </a:r>
            <a:r>
              <a:rPr lang="ja-JP" altLang="en-US" sz="1600" dirty="0" smtClean="0">
                <a:latin typeface="HG丸ｺﾞｼｯｸM-PRO" panose="020F0600000000000000" pitchFamily="50" charset="-128"/>
                <a:ea typeface="HG丸ｺﾞｼｯｸM-PRO" panose="020F0600000000000000" pitchFamily="50" charset="-128"/>
              </a:rPr>
              <a:t>　　　　　大阪府社会</a:t>
            </a:r>
            <a:r>
              <a:rPr lang="ja-JP" altLang="en-US" sz="1600" dirty="0" err="1" smtClean="0">
                <a:latin typeface="HG丸ｺﾞｼｯｸM-PRO" panose="020F0600000000000000" pitchFamily="50" charset="-128"/>
                <a:ea typeface="HG丸ｺﾞｼｯｸM-PRO" panose="020F0600000000000000" pitchFamily="50" charset="-128"/>
              </a:rPr>
              <a:t>福祉協議会成人施設部会身体障がい</a:t>
            </a:r>
            <a:r>
              <a:rPr lang="ja-JP" altLang="en-US" sz="1600" dirty="0" smtClean="0">
                <a:latin typeface="HG丸ｺﾞｼｯｸM-PRO" panose="020F0600000000000000" pitchFamily="50" charset="-128"/>
                <a:ea typeface="HG丸ｺﾞｼｯｸM-PRO" panose="020F0600000000000000" pitchFamily="50" charset="-128"/>
              </a:rPr>
              <a:t>者療護施設連絡会</a:t>
            </a:r>
            <a:endParaRPr lang="en-US" altLang="ja-JP" sz="1600" dirty="0">
              <a:latin typeface="HG丸ｺﾞｼｯｸM-PRO" panose="020F0600000000000000" pitchFamily="50" charset="-128"/>
              <a:ea typeface="HG丸ｺﾞｼｯｸM-PRO" panose="020F0600000000000000" pitchFamily="50" charset="-128"/>
            </a:endParaRPr>
          </a:p>
          <a:p>
            <a:r>
              <a:rPr lang="ja-JP" altLang="en-US" sz="1600" dirty="0">
                <a:latin typeface="HG丸ｺﾞｼｯｸM-PRO" panose="020F0600000000000000" pitchFamily="50" charset="-128"/>
                <a:ea typeface="HG丸ｺﾞｼｯｸM-PRO" panose="020F0600000000000000" pitchFamily="50" charset="-128"/>
              </a:rPr>
              <a:t>　</a:t>
            </a:r>
            <a:r>
              <a:rPr lang="ja-JP" altLang="en-US" sz="1600" dirty="0" smtClean="0">
                <a:latin typeface="HG丸ｺﾞｼｯｸM-PRO" panose="020F0600000000000000" pitchFamily="50" charset="-128"/>
                <a:ea typeface="HG丸ｺﾞｼｯｸM-PRO" panose="020F0600000000000000" pitchFamily="50" charset="-128"/>
              </a:rPr>
              <a:t>　　　　　北摂杉の子会</a:t>
            </a:r>
            <a:r>
              <a:rPr lang="en-US" altLang="ja-JP" sz="1600" dirty="0" smtClean="0">
                <a:latin typeface="HG丸ｺﾞｼｯｸM-PRO" panose="020F0600000000000000" pitchFamily="50" charset="-128"/>
                <a:ea typeface="HG丸ｺﾞｼｯｸM-PRO" panose="020F0600000000000000" pitchFamily="50" charset="-128"/>
              </a:rPr>
              <a:t>〈</a:t>
            </a:r>
            <a:r>
              <a:rPr lang="ja-JP" altLang="en-US" sz="1600" dirty="0" smtClean="0">
                <a:latin typeface="HG丸ｺﾞｼｯｸM-PRO" panose="020F0600000000000000" pitchFamily="50" charset="-128"/>
                <a:ea typeface="HG丸ｺﾞｼｯｸM-PRO" panose="020F0600000000000000" pitchFamily="50" charset="-128"/>
              </a:rPr>
              <a:t>視察</a:t>
            </a:r>
            <a:r>
              <a:rPr lang="en-US" altLang="ja-JP" sz="1600" dirty="0" smtClean="0">
                <a:latin typeface="HG丸ｺﾞｼｯｸM-PRO" panose="020F0600000000000000" pitchFamily="50" charset="-128"/>
                <a:ea typeface="HG丸ｺﾞｼｯｸM-PRO" panose="020F0600000000000000" pitchFamily="50" charset="-128"/>
              </a:rPr>
              <a:t>〉</a:t>
            </a:r>
          </a:p>
          <a:p>
            <a:r>
              <a:rPr lang="ja-JP" altLang="en-US" sz="1600" dirty="0">
                <a:latin typeface="HG丸ｺﾞｼｯｸM-PRO" panose="020F0600000000000000" pitchFamily="50" charset="-128"/>
                <a:ea typeface="HG丸ｺﾞｼｯｸM-PRO" panose="020F0600000000000000" pitchFamily="50" charset="-128"/>
              </a:rPr>
              <a:t>　</a:t>
            </a:r>
            <a:r>
              <a:rPr lang="ja-JP" altLang="en-US" sz="1600" dirty="0" smtClean="0">
                <a:latin typeface="HG丸ｺﾞｼｯｸM-PRO" panose="020F0600000000000000" pitchFamily="50" charset="-128"/>
                <a:ea typeface="HG丸ｺﾞｼｯｸM-PRO" panose="020F0600000000000000" pitchFamily="50" charset="-128"/>
              </a:rPr>
              <a:t>　　　　　・萩の杜（障がい者支援施設）</a:t>
            </a:r>
            <a:endParaRPr lang="en-US" altLang="ja-JP" sz="1600" dirty="0" smtClean="0">
              <a:latin typeface="HG丸ｺﾞｼｯｸM-PRO" panose="020F0600000000000000" pitchFamily="50" charset="-128"/>
              <a:ea typeface="HG丸ｺﾞｼｯｸM-PRO" panose="020F0600000000000000" pitchFamily="50" charset="-128"/>
            </a:endParaRPr>
          </a:p>
          <a:p>
            <a:r>
              <a:rPr lang="ja-JP" altLang="en-US" sz="1600" dirty="0" smtClean="0">
                <a:latin typeface="HG丸ｺﾞｼｯｸM-PRO" panose="020F0600000000000000" pitchFamily="50" charset="-128"/>
                <a:ea typeface="HG丸ｺﾞｼｯｸM-PRO" panose="020F0600000000000000" pitchFamily="50" charset="-128"/>
              </a:rPr>
              <a:t>　　　　　　・レジデンスなさはら（グループホーム）　</a:t>
            </a:r>
            <a:endParaRPr lang="en-US" altLang="ja-JP" sz="1600" dirty="0" smtClean="0">
              <a:latin typeface="HG丸ｺﾞｼｯｸM-PRO" panose="020F0600000000000000" pitchFamily="50" charset="-128"/>
              <a:ea typeface="HG丸ｺﾞｼｯｸM-PRO" panose="020F0600000000000000" pitchFamily="50" charset="-128"/>
            </a:endParaRPr>
          </a:p>
          <a:p>
            <a:endParaRPr lang="en-US" altLang="ja-JP" sz="1600" dirty="0" smtClean="0">
              <a:latin typeface="HG丸ｺﾞｼｯｸM-PRO" panose="020F0600000000000000" pitchFamily="50" charset="-128"/>
              <a:ea typeface="HG丸ｺﾞｼｯｸM-PRO" panose="020F0600000000000000" pitchFamily="50" charset="-128"/>
            </a:endParaRPr>
          </a:p>
          <a:p>
            <a:r>
              <a:rPr lang="en-US" altLang="ja-JP" sz="1600" dirty="0" smtClean="0">
                <a:latin typeface="HG丸ｺﾞｼｯｸM-PRO" panose="020F0600000000000000" pitchFamily="50" charset="-128"/>
                <a:ea typeface="HG丸ｺﾞｼｯｸM-PRO" panose="020F0600000000000000" pitchFamily="50" charset="-128"/>
              </a:rPr>
              <a:t>【</a:t>
            </a:r>
            <a:r>
              <a:rPr lang="ja-JP" altLang="en-US" sz="1600" dirty="0" smtClean="0">
                <a:latin typeface="HG丸ｺﾞｼｯｸM-PRO" panose="020F0600000000000000" pitchFamily="50" charset="-128"/>
                <a:ea typeface="HG丸ｺﾞｼｯｸM-PRO" panose="020F0600000000000000" pitchFamily="50" charset="-128"/>
              </a:rPr>
              <a:t>相談関係</a:t>
            </a:r>
            <a:r>
              <a:rPr lang="en-US" altLang="ja-JP" sz="1600" dirty="0" smtClean="0">
                <a:latin typeface="HG丸ｺﾞｼｯｸM-PRO" panose="020F0600000000000000" pitchFamily="50" charset="-128"/>
                <a:ea typeface="HG丸ｺﾞｼｯｸM-PRO" panose="020F0600000000000000" pitchFamily="50" charset="-128"/>
              </a:rPr>
              <a:t>】</a:t>
            </a:r>
            <a:r>
              <a:rPr lang="ja-JP" altLang="en-US" sz="1600" dirty="0" smtClean="0">
                <a:latin typeface="HG丸ｺﾞｼｯｸM-PRO" panose="020F0600000000000000" pitchFamily="50" charset="-128"/>
                <a:ea typeface="HG丸ｺﾞｼｯｸM-PRO" panose="020F0600000000000000" pitchFamily="50" charset="-128"/>
              </a:rPr>
              <a:t>守口市</a:t>
            </a:r>
            <a:r>
              <a:rPr lang="ja-JP" altLang="en-US" sz="1600" dirty="0" err="1" smtClean="0">
                <a:latin typeface="HG丸ｺﾞｼｯｸM-PRO" panose="020F0600000000000000" pitchFamily="50" charset="-128"/>
                <a:ea typeface="HG丸ｺﾞｼｯｸM-PRO" panose="020F0600000000000000" pitchFamily="50" charset="-128"/>
              </a:rPr>
              <a:t>障がい</a:t>
            </a:r>
            <a:r>
              <a:rPr lang="ja-JP" altLang="en-US" sz="1600" dirty="0" smtClean="0">
                <a:latin typeface="HG丸ｺﾞｼｯｸM-PRO" panose="020F0600000000000000" pitchFamily="50" charset="-128"/>
                <a:ea typeface="HG丸ｺﾞｼｯｸM-PRO" panose="020F0600000000000000" pitchFamily="50" charset="-128"/>
              </a:rPr>
              <a:t>者自立支援協議会相談支援部会</a:t>
            </a:r>
            <a:endParaRPr lang="en-US" altLang="ja-JP" sz="1600" dirty="0" smtClean="0">
              <a:latin typeface="HG丸ｺﾞｼｯｸM-PRO" panose="020F0600000000000000" pitchFamily="50" charset="-128"/>
              <a:ea typeface="HG丸ｺﾞｼｯｸM-PRO" panose="020F0600000000000000" pitchFamily="50" charset="-128"/>
            </a:endParaRPr>
          </a:p>
          <a:p>
            <a:r>
              <a:rPr lang="ja-JP" altLang="en-US" sz="1600" dirty="0">
                <a:latin typeface="HG丸ｺﾞｼｯｸM-PRO" panose="020F0600000000000000" pitchFamily="50" charset="-128"/>
                <a:ea typeface="HG丸ｺﾞｼｯｸM-PRO" panose="020F0600000000000000" pitchFamily="50" charset="-128"/>
              </a:rPr>
              <a:t>　</a:t>
            </a:r>
            <a:r>
              <a:rPr lang="ja-JP" altLang="en-US" sz="1600" dirty="0" smtClean="0">
                <a:latin typeface="HG丸ｺﾞｼｯｸM-PRO" panose="020F0600000000000000" pitchFamily="50" charset="-128"/>
                <a:ea typeface="HG丸ｺﾞｼｯｸM-PRO" panose="020F0600000000000000" pitchFamily="50" charset="-128"/>
              </a:rPr>
              <a:t>　　　　　摂津市障害者総合支援センター</a:t>
            </a:r>
            <a:endParaRPr lang="en-US" altLang="ja-JP" sz="1600" dirty="0" smtClean="0">
              <a:latin typeface="HG丸ｺﾞｼｯｸM-PRO" panose="020F0600000000000000" pitchFamily="50" charset="-128"/>
              <a:ea typeface="HG丸ｺﾞｼｯｸM-PRO" panose="020F0600000000000000" pitchFamily="50" charset="-128"/>
            </a:endParaRPr>
          </a:p>
          <a:p>
            <a:r>
              <a:rPr lang="ja-JP" altLang="en-US" sz="1600" dirty="0">
                <a:latin typeface="HG丸ｺﾞｼｯｸM-PRO" panose="020F0600000000000000" pitchFamily="50" charset="-128"/>
                <a:ea typeface="HG丸ｺﾞｼｯｸM-PRO" panose="020F0600000000000000" pitchFamily="50" charset="-128"/>
              </a:rPr>
              <a:t>　</a:t>
            </a:r>
            <a:r>
              <a:rPr lang="ja-JP" altLang="en-US" sz="1600" dirty="0" smtClean="0">
                <a:latin typeface="HG丸ｺﾞｼｯｸM-PRO" panose="020F0600000000000000" pitchFamily="50" charset="-128"/>
                <a:ea typeface="HG丸ｺﾞｼｯｸM-PRO" panose="020F0600000000000000" pitchFamily="50" charset="-128"/>
              </a:rPr>
              <a:t>　　　　　大阪知的障害者福祉協会相談支援部会</a:t>
            </a:r>
            <a:endParaRPr lang="en-US" altLang="ja-JP" sz="1600" dirty="0" smtClean="0">
              <a:latin typeface="HG丸ｺﾞｼｯｸM-PRO" panose="020F0600000000000000" pitchFamily="50" charset="-128"/>
              <a:ea typeface="HG丸ｺﾞｼｯｸM-PRO" panose="020F0600000000000000" pitchFamily="50" charset="-128"/>
            </a:endParaRPr>
          </a:p>
          <a:p>
            <a:endParaRPr lang="en-US" altLang="ja-JP" sz="1600" dirty="0" smtClean="0">
              <a:latin typeface="HG丸ｺﾞｼｯｸM-PRO" panose="020F0600000000000000" pitchFamily="50" charset="-128"/>
              <a:ea typeface="HG丸ｺﾞｼｯｸM-PRO" panose="020F0600000000000000" pitchFamily="50" charset="-128"/>
            </a:endParaRPr>
          </a:p>
          <a:p>
            <a:r>
              <a:rPr lang="ja-JP" altLang="en-US" sz="1600" dirty="0" smtClean="0">
                <a:latin typeface="HG丸ｺﾞｼｯｸM-PRO" panose="020F0600000000000000" pitchFamily="50" charset="-128"/>
                <a:ea typeface="HG丸ｺﾞｼｯｸM-PRO" panose="020F0600000000000000" pitchFamily="50" charset="-128"/>
              </a:rPr>
              <a:t>〇市町村へのヒアリング（</a:t>
            </a:r>
            <a:r>
              <a:rPr lang="en-US" altLang="ja-JP" sz="1600" dirty="0">
                <a:latin typeface="HG丸ｺﾞｼｯｸM-PRO" panose="020F0600000000000000" pitchFamily="50" charset="-128"/>
                <a:ea typeface="HG丸ｺﾞｼｯｸM-PRO" panose="020F0600000000000000" pitchFamily="50" charset="-128"/>
              </a:rPr>
              <a:t>36</a:t>
            </a:r>
            <a:r>
              <a:rPr lang="ja-JP" altLang="en-US" sz="1600" dirty="0" smtClean="0">
                <a:latin typeface="HG丸ｺﾞｼｯｸM-PRO" panose="020F0600000000000000" pitchFamily="50" charset="-128"/>
                <a:ea typeface="HG丸ｺﾞｼｯｸM-PRO" panose="020F0600000000000000" pitchFamily="50" charset="-128"/>
              </a:rPr>
              <a:t>市町村）ヒアリング期間：</a:t>
            </a:r>
            <a:r>
              <a:rPr lang="ja-JP" altLang="en-US" sz="1600" dirty="0">
                <a:latin typeface="HG丸ｺﾞｼｯｸM-PRO" panose="020F0600000000000000" pitchFamily="50" charset="-128"/>
                <a:ea typeface="HG丸ｺﾞｼｯｸM-PRO" panose="020F0600000000000000" pitchFamily="50" charset="-128"/>
              </a:rPr>
              <a:t>Ｈ</a:t>
            </a:r>
            <a:r>
              <a:rPr lang="en-US" altLang="ja-JP" sz="1600" dirty="0" smtClean="0">
                <a:latin typeface="HG丸ｺﾞｼｯｸM-PRO" panose="020F0600000000000000" pitchFamily="50" charset="-128"/>
                <a:ea typeface="HG丸ｺﾞｼｯｸM-PRO" panose="020F0600000000000000" pitchFamily="50" charset="-128"/>
              </a:rPr>
              <a:t>30</a:t>
            </a:r>
            <a:r>
              <a:rPr lang="ja-JP" altLang="en-US" sz="1600" dirty="0" smtClean="0">
                <a:latin typeface="HG丸ｺﾞｼｯｸM-PRO" panose="020F0600000000000000" pitchFamily="50" charset="-128"/>
                <a:ea typeface="HG丸ｺﾞｼｯｸM-PRO" panose="020F0600000000000000" pitchFamily="50" charset="-128"/>
              </a:rPr>
              <a:t>年</a:t>
            </a:r>
            <a:r>
              <a:rPr lang="en-US" altLang="ja-JP" sz="1600" dirty="0">
                <a:latin typeface="HG丸ｺﾞｼｯｸM-PRO" panose="020F0600000000000000" pitchFamily="50" charset="-128"/>
                <a:ea typeface="HG丸ｺﾞｼｯｸM-PRO" panose="020F0600000000000000" pitchFamily="50" charset="-128"/>
              </a:rPr>
              <a:t>5</a:t>
            </a:r>
            <a:r>
              <a:rPr lang="ja-JP" altLang="en-US" sz="1600" dirty="0" smtClean="0">
                <a:latin typeface="HG丸ｺﾞｼｯｸM-PRO" panose="020F0600000000000000" pitchFamily="50" charset="-128"/>
                <a:ea typeface="HG丸ｺﾞｼｯｸM-PRO" panose="020F0600000000000000" pitchFamily="50" charset="-128"/>
              </a:rPr>
              <a:t>月～</a:t>
            </a:r>
            <a:r>
              <a:rPr lang="ja-JP" altLang="en-US" sz="1600" dirty="0">
                <a:latin typeface="HG丸ｺﾞｼｯｸM-PRO" panose="020F0600000000000000" pitchFamily="50" charset="-128"/>
                <a:ea typeface="HG丸ｺﾞｼｯｸM-PRO" panose="020F0600000000000000" pitchFamily="50" charset="-128"/>
              </a:rPr>
              <a:t>Ｈ</a:t>
            </a:r>
            <a:r>
              <a:rPr lang="en-US" altLang="ja-JP" sz="1600" dirty="0" smtClean="0">
                <a:latin typeface="HG丸ｺﾞｼｯｸM-PRO" panose="020F0600000000000000" pitchFamily="50" charset="-128"/>
                <a:ea typeface="HG丸ｺﾞｼｯｸM-PRO" panose="020F0600000000000000" pitchFamily="50" charset="-128"/>
              </a:rPr>
              <a:t>30</a:t>
            </a:r>
            <a:r>
              <a:rPr lang="ja-JP" altLang="en-US" sz="1600" dirty="0" smtClean="0">
                <a:latin typeface="HG丸ｺﾞｼｯｸM-PRO" panose="020F0600000000000000" pitchFamily="50" charset="-128"/>
                <a:ea typeface="HG丸ｺﾞｼｯｸM-PRO" panose="020F0600000000000000" pitchFamily="50" charset="-128"/>
              </a:rPr>
              <a:t>年</a:t>
            </a:r>
            <a:r>
              <a:rPr lang="en-US" altLang="ja-JP" sz="1600" dirty="0">
                <a:latin typeface="HG丸ｺﾞｼｯｸM-PRO" panose="020F0600000000000000" pitchFamily="50" charset="-128"/>
                <a:ea typeface="HG丸ｺﾞｼｯｸM-PRO" panose="020F0600000000000000" pitchFamily="50" charset="-128"/>
              </a:rPr>
              <a:t>8</a:t>
            </a:r>
            <a:r>
              <a:rPr lang="ja-JP" altLang="en-US" sz="1600" dirty="0" smtClean="0">
                <a:latin typeface="HG丸ｺﾞｼｯｸM-PRO" panose="020F0600000000000000" pitchFamily="50" charset="-128"/>
                <a:ea typeface="HG丸ｺﾞｼｯｸM-PRO" panose="020F0600000000000000" pitchFamily="50" charset="-128"/>
              </a:rPr>
              <a:t>月　</a:t>
            </a:r>
            <a:endParaRPr lang="en-US" altLang="ja-JP" sz="1600" dirty="0" smtClean="0">
              <a:latin typeface="HG丸ｺﾞｼｯｸM-PRO" panose="020F0600000000000000" pitchFamily="50" charset="-128"/>
              <a:ea typeface="HG丸ｺﾞｼｯｸM-PRO" panose="020F0600000000000000" pitchFamily="50" charset="-128"/>
            </a:endParaRPr>
          </a:p>
          <a:p>
            <a:endParaRPr lang="en-US" altLang="ja-JP" sz="1600" dirty="0" smtClean="0">
              <a:latin typeface="HG丸ｺﾞｼｯｸM-PRO" panose="020F0600000000000000" pitchFamily="50" charset="-128"/>
              <a:ea typeface="HG丸ｺﾞｼｯｸM-PRO" panose="020F0600000000000000" pitchFamily="50" charset="-128"/>
            </a:endParaRPr>
          </a:p>
          <a:p>
            <a:endParaRPr lang="en-US" altLang="ja-JP" sz="2000" dirty="0" smtClean="0">
              <a:latin typeface="HG丸ｺﾞｼｯｸM-PRO" panose="020F0600000000000000" pitchFamily="50" charset="-128"/>
              <a:ea typeface="HG丸ｺﾞｼｯｸM-PRO" panose="020F0600000000000000" pitchFamily="50" charset="-128"/>
            </a:endParaRPr>
          </a:p>
        </p:txBody>
      </p:sp>
      <p:sp>
        <p:nvSpPr>
          <p:cNvPr id="2" name="スライド番号プレースホルダー 1"/>
          <p:cNvSpPr>
            <a:spLocks noGrp="1"/>
          </p:cNvSpPr>
          <p:nvPr>
            <p:ph type="sldNum" sz="quarter" idx="12"/>
          </p:nvPr>
        </p:nvSpPr>
        <p:spPr/>
        <p:txBody>
          <a:bodyPr/>
          <a:lstStyle/>
          <a:p>
            <a:fld id="{D2D8002D-B5B0-4BAC-B1F6-782DDCCE6D9C}" type="slidenum">
              <a:rPr kumimoji="1" lang="ja-JP" altLang="en-US" smtClean="0"/>
              <a:t>8</a:t>
            </a:fld>
            <a:endParaRPr kumimoji="1" lang="ja-JP" altLang="en-US"/>
          </a:p>
        </p:txBody>
      </p:sp>
    </p:spTree>
    <p:extLst>
      <p:ext uri="{BB962C8B-B14F-4D97-AF65-F5344CB8AC3E}">
        <p14:creationId xmlns:p14="http://schemas.microsoft.com/office/powerpoint/2010/main" val="88636394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1" name="直線コネクタ 10"/>
          <p:cNvCxnSpPr/>
          <p:nvPr/>
        </p:nvCxnSpPr>
        <p:spPr>
          <a:xfrm>
            <a:off x="136853" y="696944"/>
            <a:ext cx="8946493" cy="0"/>
          </a:xfrm>
          <a:prstGeom prst="line">
            <a:avLst/>
          </a:prstGeom>
          <a:ln w="38100"/>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8" name="テキスト ボックス 7"/>
          <p:cNvSpPr txBox="1"/>
          <p:nvPr/>
        </p:nvSpPr>
        <p:spPr>
          <a:xfrm>
            <a:off x="7884368" y="2250931"/>
            <a:ext cx="936104" cy="1584702"/>
          </a:xfrm>
          <a:prstGeom prst="rect">
            <a:avLst/>
          </a:prstGeom>
          <a:noFill/>
        </p:spPr>
        <p:txBody>
          <a:bodyPr wrap="square" rtlCol="0">
            <a:spAutoFit/>
          </a:bodyPr>
          <a:lstStyle/>
          <a:p>
            <a:endParaRPr kumimoji="1" lang="ja-JP" altLang="en-US" dirty="0"/>
          </a:p>
        </p:txBody>
      </p:sp>
      <p:sp>
        <p:nvSpPr>
          <p:cNvPr id="10" name="テキスト ボックス 9"/>
          <p:cNvSpPr txBox="1"/>
          <p:nvPr/>
        </p:nvSpPr>
        <p:spPr>
          <a:xfrm>
            <a:off x="19383" y="696944"/>
            <a:ext cx="9153092" cy="6186309"/>
          </a:xfrm>
          <a:prstGeom prst="rect">
            <a:avLst/>
          </a:prstGeom>
          <a:noFill/>
        </p:spPr>
        <p:txBody>
          <a:bodyPr wrap="square" rtlCol="0">
            <a:spAutoFit/>
          </a:bodyPr>
          <a:lstStyle/>
          <a:p>
            <a:endParaRPr lang="en-US" altLang="ja-JP" b="1" dirty="0" smtClean="0">
              <a:latin typeface="HGｺﾞｼｯｸE" panose="020B0909000000000000" pitchFamily="49" charset="-128"/>
              <a:ea typeface="HGｺﾞｼｯｸE" panose="020B0909000000000000" pitchFamily="49" charset="-128"/>
            </a:endParaRPr>
          </a:p>
          <a:p>
            <a:r>
              <a:rPr lang="ja-JP" altLang="en-US" sz="1400" dirty="0" smtClean="0">
                <a:latin typeface="HG丸ｺﾞｼｯｸM-PRO" panose="020F0600000000000000" pitchFamily="50" charset="-128"/>
                <a:ea typeface="HG丸ｺﾞｼｯｸM-PRO" panose="020F0600000000000000" pitchFamily="50" charset="-128"/>
              </a:rPr>
              <a:t>・現入所者の大半が重度化、高齢化している。地域移行は</a:t>
            </a:r>
            <a:r>
              <a:rPr lang="ja-JP" altLang="en-US" sz="1400" dirty="0">
                <a:latin typeface="HG丸ｺﾞｼｯｸM-PRO" panose="020F0600000000000000" pitchFamily="50" charset="-128"/>
                <a:ea typeface="HG丸ｺﾞｼｯｸM-PRO" panose="020F0600000000000000" pitchFamily="50" charset="-128"/>
              </a:rPr>
              <a:t>、</a:t>
            </a:r>
            <a:r>
              <a:rPr lang="ja-JP" altLang="en-US" sz="1400" dirty="0" smtClean="0">
                <a:latin typeface="HG丸ｺﾞｼｯｸM-PRO" panose="020F0600000000000000" pitchFamily="50" charset="-128"/>
                <a:ea typeface="HG丸ｺﾞｼｯｸM-PRO" panose="020F0600000000000000" pitchFamily="50" charset="-128"/>
              </a:rPr>
              <a:t>知的障がい者の入所施設では施設職員からの働きか</a:t>
            </a:r>
            <a:endParaRPr lang="en-US" altLang="ja-JP" sz="1400" dirty="0" smtClean="0">
              <a:latin typeface="HG丸ｺﾞｼｯｸM-PRO" panose="020F0600000000000000" pitchFamily="50" charset="-128"/>
              <a:ea typeface="HG丸ｺﾞｼｯｸM-PRO" panose="020F0600000000000000" pitchFamily="50" charset="-128"/>
            </a:endParaRPr>
          </a:p>
          <a:p>
            <a:r>
              <a:rPr lang="ja-JP" altLang="en-US" sz="1400" dirty="0">
                <a:latin typeface="HG丸ｺﾞｼｯｸM-PRO" panose="020F0600000000000000" pitchFamily="50" charset="-128"/>
                <a:ea typeface="HG丸ｺﾞｼｯｸM-PRO" panose="020F0600000000000000" pitchFamily="50" charset="-128"/>
              </a:rPr>
              <a:t>　</a:t>
            </a:r>
            <a:r>
              <a:rPr lang="ja-JP" altLang="en-US" sz="1400" dirty="0" smtClean="0">
                <a:latin typeface="HG丸ｺﾞｼｯｸM-PRO" panose="020F0600000000000000" pitchFamily="50" charset="-128"/>
                <a:ea typeface="HG丸ｺﾞｼｯｸM-PRO" panose="020F0600000000000000" pitchFamily="50" charset="-128"/>
              </a:rPr>
              <a:t>け、</a:t>
            </a:r>
            <a:r>
              <a:rPr lang="ja-JP" altLang="en-US" sz="1400" dirty="0" err="1" smtClean="0">
                <a:latin typeface="HG丸ｺﾞｼｯｸM-PRO" panose="020F0600000000000000" pitchFamily="50" charset="-128"/>
                <a:ea typeface="HG丸ｺﾞｼｯｸM-PRO" panose="020F0600000000000000" pitchFamily="50" charset="-128"/>
              </a:rPr>
              <a:t>身体障がい</a:t>
            </a:r>
            <a:r>
              <a:rPr lang="ja-JP" altLang="en-US" sz="1400" dirty="0" smtClean="0">
                <a:latin typeface="HG丸ｺﾞｼｯｸM-PRO" panose="020F0600000000000000" pitchFamily="50" charset="-128"/>
                <a:ea typeface="HG丸ｺﾞｼｯｸM-PRO" panose="020F0600000000000000" pitchFamily="50" charset="-128"/>
              </a:rPr>
              <a:t>者の入所施設では入所者の希望</a:t>
            </a:r>
            <a:r>
              <a:rPr lang="ja-JP" altLang="en-US" sz="1400" dirty="0">
                <a:latin typeface="HG丸ｺﾞｼｯｸM-PRO" panose="020F0600000000000000" pitchFamily="50" charset="-128"/>
                <a:ea typeface="HG丸ｺﾞｼｯｸM-PRO" panose="020F0600000000000000" pitchFamily="50" charset="-128"/>
              </a:rPr>
              <a:t>で</a:t>
            </a:r>
            <a:r>
              <a:rPr lang="ja-JP" altLang="en-US" sz="1400" dirty="0" smtClean="0">
                <a:latin typeface="HG丸ｺﾞｼｯｸM-PRO" panose="020F0600000000000000" pitchFamily="50" charset="-128"/>
                <a:ea typeface="HG丸ｺﾞｼｯｸM-PRO" panose="020F0600000000000000" pitchFamily="50" charset="-128"/>
              </a:rPr>
              <a:t>進められることが</a:t>
            </a:r>
            <a:r>
              <a:rPr lang="ja-JP" altLang="en-US" sz="1400" dirty="0">
                <a:latin typeface="HG丸ｺﾞｼｯｸM-PRO" panose="020F0600000000000000" pitchFamily="50" charset="-128"/>
                <a:ea typeface="HG丸ｺﾞｼｯｸM-PRO" panose="020F0600000000000000" pitchFamily="50" charset="-128"/>
              </a:rPr>
              <a:t>多</a:t>
            </a:r>
            <a:r>
              <a:rPr lang="ja-JP" altLang="en-US" sz="1400" dirty="0" smtClean="0">
                <a:latin typeface="HG丸ｺﾞｼｯｸM-PRO" panose="020F0600000000000000" pitchFamily="50" charset="-128"/>
                <a:ea typeface="HG丸ｺﾞｼｯｸM-PRO" panose="020F0600000000000000" pitchFamily="50" charset="-128"/>
              </a:rPr>
              <a:t>い。</a:t>
            </a:r>
            <a:r>
              <a:rPr lang="en-US" altLang="ja-JP" sz="1400" dirty="0" smtClean="0">
                <a:latin typeface="HG丸ｺﾞｼｯｸM-PRO" panose="020F0600000000000000" pitchFamily="50" charset="-128"/>
                <a:ea typeface="HG丸ｺﾞｼｯｸM-PRO" panose="020F0600000000000000" pitchFamily="50" charset="-128"/>
              </a:rPr>
              <a:t>【</a:t>
            </a:r>
            <a:r>
              <a:rPr lang="ja-JP" altLang="en-US" sz="1400" dirty="0" smtClean="0">
                <a:latin typeface="HG丸ｺﾞｼｯｸM-PRO" panose="020F0600000000000000" pitchFamily="50" charset="-128"/>
                <a:ea typeface="HG丸ｺﾞｼｯｸM-PRO" panose="020F0600000000000000" pitchFamily="50" charset="-128"/>
              </a:rPr>
              <a:t>施設</a:t>
            </a:r>
            <a:r>
              <a:rPr lang="en-US" altLang="ja-JP" sz="1400" dirty="0" smtClean="0">
                <a:latin typeface="HG丸ｺﾞｼｯｸM-PRO" panose="020F0600000000000000" pitchFamily="50" charset="-128"/>
                <a:ea typeface="HG丸ｺﾞｼｯｸM-PRO" panose="020F0600000000000000" pitchFamily="50" charset="-128"/>
              </a:rPr>
              <a:t>】</a:t>
            </a:r>
          </a:p>
          <a:p>
            <a:endParaRPr lang="en-US" altLang="ja-JP" sz="1400" dirty="0">
              <a:latin typeface="HG丸ｺﾞｼｯｸM-PRO" panose="020F0600000000000000" pitchFamily="50" charset="-128"/>
              <a:ea typeface="HG丸ｺﾞｼｯｸM-PRO" panose="020F0600000000000000" pitchFamily="50" charset="-128"/>
            </a:endParaRPr>
          </a:p>
          <a:p>
            <a:r>
              <a:rPr lang="ja-JP" altLang="en-US" sz="1400" dirty="0" smtClean="0">
                <a:latin typeface="HG丸ｺﾞｼｯｸM-PRO" panose="020F0600000000000000" pitchFamily="50" charset="-128"/>
                <a:ea typeface="HG丸ｺﾞｼｯｸM-PRO" panose="020F0600000000000000" pitchFamily="50" charset="-128"/>
              </a:rPr>
              <a:t>・施設職員から家族等に地域移行を働きかけた際、「落ち着いて生活しているのに生活環境を変える必要がある</a:t>
            </a:r>
            <a:endParaRPr lang="en-US" altLang="ja-JP" sz="1400" dirty="0" smtClean="0">
              <a:latin typeface="HG丸ｺﾞｼｯｸM-PRO" panose="020F0600000000000000" pitchFamily="50" charset="-128"/>
              <a:ea typeface="HG丸ｺﾞｼｯｸM-PRO" panose="020F0600000000000000" pitchFamily="50" charset="-128"/>
            </a:endParaRPr>
          </a:p>
          <a:p>
            <a:r>
              <a:rPr lang="ja-JP" altLang="en-US" sz="1400" dirty="0">
                <a:latin typeface="HG丸ｺﾞｼｯｸM-PRO" panose="020F0600000000000000" pitchFamily="50" charset="-128"/>
                <a:ea typeface="HG丸ｺﾞｼｯｸM-PRO" panose="020F0600000000000000" pitchFamily="50" charset="-128"/>
              </a:rPr>
              <a:t>　</a:t>
            </a:r>
            <a:r>
              <a:rPr lang="ja-JP" altLang="en-US" sz="1400" dirty="0" smtClean="0">
                <a:latin typeface="HG丸ｺﾞｼｯｸM-PRO" panose="020F0600000000000000" pitchFamily="50" charset="-128"/>
                <a:ea typeface="HG丸ｺﾞｼｯｸM-PRO" panose="020F0600000000000000" pitchFamily="50" charset="-128"/>
              </a:rPr>
              <a:t>のか」「金銭的に負担が増えると困る」「グループホームで失敗した場合にどうなるの</a:t>
            </a:r>
            <a:r>
              <a:rPr lang="ja-JP" altLang="en-US" sz="1400" dirty="0">
                <a:latin typeface="HG丸ｺﾞｼｯｸM-PRO" panose="020F0600000000000000" pitchFamily="50" charset="-128"/>
                <a:ea typeface="HG丸ｺﾞｼｯｸM-PRO" panose="020F0600000000000000" pitchFamily="50" charset="-128"/>
              </a:rPr>
              <a:t>か</a:t>
            </a:r>
            <a:r>
              <a:rPr lang="ja-JP" altLang="en-US" sz="1400" dirty="0" smtClean="0">
                <a:latin typeface="HG丸ｺﾞｼｯｸM-PRO" panose="020F0600000000000000" pitchFamily="50" charset="-128"/>
                <a:ea typeface="HG丸ｺﾞｼｯｸM-PRO" panose="020F0600000000000000" pitchFamily="50" charset="-128"/>
              </a:rPr>
              <a:t>」等</a:t>
            </a:r>
            <a:r>
              <a:rPr lang="ja-JP" altLang="en-US" sz="1400" dirty="0">
                <a:latin typeface="HG丸ｺﾞｼｯｸM-PRO" panose="020F0600000000000000" pitchFamily="50" charset="-128"/>
                <a:ea typeface="HG丸ｺﾞｼｯｸM-PRO" panose="020F0600000000000000" pitchFamily="50" charset="-128"/>
              </a:rPr>
              <a:t>の</a:t>
            </a:r>
            <a:r>
              <a:rPr lang="ja-JP" altLang="en-US" sz="1400" dirty="0" smtClean="0">
                <a:latin typeface="HG丸ｺﾞｼｯｸM-PRO" panose="020F0600000000000000" pitchFamily="50" charset="-128"/>
                <a:ea typeface="HG丸ｺﾞｼｯｸM-PRO" panose="020F0600000000000000" pitchFamily="50" charset="-128"/>
              </a:rPr>
              <a:t>不安により反</a:t>
            </a:r>
            <a:endParaRPr lang="en-US" altLang="ja-JP" sz="1400" dirty="0" smtClean="0">
              <a:latin typeface="HG丸ｺﾞｼｯｸM-PRO" panose="020F0600000000000000" pitchFamily="50" charset="-128"/>
              <a:ea typeface="HG丸ｺﾞｼｯｸM-PRO" panose="020F0600000000000000" pitchFamily="50" charset="-128"/>
            </a:endParaRPr>
          </a:p>
          <a:p>
            <a:r>
              <a:rPr lang="ja-JP" altLang="en-US" sz="1400" dirty="0">
                <a:latin typeface="HG丸ｺﾞｼｯｸM-PRO" panose="020F0600000000000000" pitchFamily="50" charset="-128"/>
                <a:ea typeface="HG丸ｺﾞｼｯｸM-PRO" panose="020F0600000000000000" pitchFamily="50" charset="-128"/>
              </a:rPr>
              <a:t>　</a:t>
            </a:r>
            <a:r>
              <a:rPr lang="ja-JP" altLang="en-US" sz="1400" dirty="0" smtClean="0">
                <a:latin typeface="HG丸ｺﾞｼｯｸM-PRO" panose="020F0600000000000000" pitchFamily="50" charset="-128"/>
                <a:ea typeface="HG丸ｺﾞｼｯｸM-PRO" panose="020F0600000000000000" pitchFamily="50" charset="-128"/>
              </a:rPr>
              <a:t>対されることが多い。</a:t>
            </a:r>
            <a:r>
              <a:rPr lang="en-US" altLang="ja-JP" sz="1400" dirty="0" smtClean="0">
                <a:latin typeface="HG丸ｺﾞｼｯｸM-PRO" panose="020F0600000000000000" pitchFamily="50" charset="-128"/>
                <a:ea typeface="HG丸ｺﾞｼｯｸM-PRO" panose="020F0600000000000000" pitchFamily="50" charset="-128"/>
              </a:rPr>
              <a:t>【</a:t>
            </a:r>
            <a:r>
              <a:rPr lang="ja-JP" altLang="en-US" sz="1400" dirty="0" smtClean="0">
                <a:latin typeface="HG丸ｺﾞｼｯｸM-PRO" panose="020F0600000000000000" pitchFamily="50" charset="-128"/>
                <a:ea typeface="HG丸ｺﾞｼｯｸM-PRO" panose="020F0600000000000000" pitchFamily="50" charset="-128"/>
              </a:rPr>
              <a:t>施設</a:t>
            </a:r>
            <a:r>
              <a:rPr lang="en-US" altLang="ja-JP" sz="1400" dirty="0" smtClean="0">
                <a:latin typeface="HG丸ｺﾞｼｯｸM-PRO" panose="020F0600000000000000" pitchFamily="50" charset="-128"/>
                <a:ea typeface="HG丸ｺﾞｼｯｸM-PRO" panose="020F0600000000000000" pitchFamily="50" charset="-128"/>
              </a:rPr>
              <a:t>】【</a:t>
            </a:r>
            <a:r>
              <a:rPr lang="ja-JP" altLang="en-US" sz="1400" dirty="0" smtClean="0">
                <a:latin typeface="HG丸ｺﾞｼｯｸM-PRO" panose="020F0600000000000000" pitchFamily="50" charset="-128"/>
                <a:ea typeface="HG丸ｺﾞｼｯｸM-PRO" panose="020F0600000000000000" pitchFamily="50" charset="-128"/>
              </a:rPr>
              <a:t>相談</a:t>
            </a:r>
            <a:r>
              <a:rPr lang="en-US" altLang="ja-JP" sz="1400" dirty="0" smtClean="0">
                <a:latin typeface="HG丸ｺﾞｼｯｸM-PRO" panose="020F0600000000000000" pitchFamily="50" charset="-128"/>
                <a:ea typeface="HG丸ｺﾞｼｯｸM-PRO" panose="020F0600000000000000" pitchFamily="50" charset="-128"/>
              </a:rPr>
              <a:t>】</a:t>
            </a:r>
          </a:p>
          <a:p>
            <a:endParaRPr lang="en-US" altLang="ja-JP" sz="1400" dirty="0">
              <a:latin typeface="HG丸ｺﾞｼｯｸM-PRO" panose="020F0600000000000000" pitchFamily="50" charset="-128"/>
              <a:ea typeface="HG丸ｺﾞｼｯｸM-PRO" panose="020F0600000000000000" pitchFamily="50" charset="-128"/>
            </a:endParaRPr>
          </a:p>
          <a:p>
            <a:r>
              <a:rPr lang="ja-JP" altLang="en-US" sz="1400" dirty="0" smtClean="0">
                <a:latin typeface="HG丸ｺﾞｼｯｸM-PRO" panose="020F0600000000000000" pitchFamily="50" charset="-128"/>
                <a:ea typeface="HG丸ｺﾞｼｯｸM-PRO" panose="020F0600000000000000" pitchFamily="50" charset="-128"/>
              </a:rPr>
              <a:t>・知的</a:t>
            </a:r>
            <a:r>
              <a:rPr lang="ja-JP" altLang="en-US" sz="1400" dirty="0" err="1" smtClean="0">
                <a:latin typeface="HG丸ｺﾞｼｯｸM-PRO" panose="020F0600000000000000" pitchFamily="50" charset="-128"/>
                <a:ea typeface="HG丸ｺﾞｼｯｸM-PRO" panose="020F0600000000000000" pitchFamily="50" charset="-128"/>
              </a:rPr>
              <a:t>障がい</a:t>
            </a:r>
            <a:r>
              <a:rPr lang="ja-JP" altLang="en-US" sz="1400" dirty="0" smtClean="0">
                <a:latin typeface="HG丸ｺﾞｼｯｸM-PRO" panose="020F0600000000000000" pitchFamily="50" charset="-128"/>
                <a:ea typeface="HG丸ｺﾞｼｯｸM-PRO" panose="020F0600000000000000" pitchFamily="50" charset="-128"/>
              </a:rPr>
              <a:t>者の場合、支援環境が変わることへの入所者や家族等の不安が大きいため、地域移行先は施設と同</a:t>
            </a:r>
            <a:endParaRPr lang="en-US" altLang="ja-JP" sz="1400" dirty="0" smtClean="0">
              <a:latin typeface="HG丸ｺﾞｼｯｸM-PRO" panose="020F0600000000000000" pitchFamily="50" charset="-128"/>
              <a:ea typeface="HG丸ｺﾞｼｯｸM-PRO" panose="020F0600000000000000" pitchFamily="50" charset="-128"/>
            </a:endParaRPr>
          </a:p>
          <a:p>
            <a:r>
              <a:rPr lang="ja-JP" altLang="en-US" sz="1400" dirty="0">
                <a:latin typeface="HG丸ｺﾞｼｯｸM-PRO" panose="020F0600000000000000" pitchFamily="50" charset="-128"/>
                <a:ea typeface="HG丸ｺﾞｼｯｸM-PRO" panose="020F0600000000000000" pitchFamily="50" charset="-128"/>
              </a:rPr>
              <a:t>　</a:t>
            </a:r>
            <a:r>
              <a:rPr lang="ja-JP" altLang="en-US" sz="1400" dirty="0" err="1" smtClean="0">
                <a:latin typeface="HG丸ｺﾞｼｯｸM-PRO" panose="020F0600000000000000" pitchFamily="50" charset="-128"/>
                <a:ea typeface="HG丸ｺﾞｼｯｸM-PRO" panose="020F0600000000000000" pitchFamily="50" charset="-128"/>
              </a:rPr>
              <a:t>じ</a:t>
            </a:r>
            <a:r>
              <a:rPr lang="ja-JP" altLang="en-US" sz="1400" dirty="0" smtClean="0">
                <a:latin typeface="HG丸ｺﾞｼｯｸM-PRO" panose="020F0600000000000000" pitchFamily="50" charset="-128"/>
                <a:ea typeface="HG丸ｺﾞｼｯｸM-PRO" panose="020F0600000000000000" pitchFamily="50" charset="-128"/>
              </a:rPr>
              <a:t>法人が運営するグループホームであることが</a:t>
            </a:r>
            <a:r>
              <a:rPr lang="ja-JP" altLang="en-US" sz="1400" dirty="0">
                <a:latin typeface="HG丸ｺﾞｼｯｸM-PRO" panose="020F0600000000000000" pitchFamily="50" charset="-128"/>
                <a:ea typeface="HG丸ｺﾞｼｯｸM-PRO" panose="020F0600000000000000" pitchFamily="50" charset="-128"/>
              </a:rPr>
              <a:t>多</a:t>
            </a:r>
            <a:r>
              <a:rPr lang="ja-JP" altLang="en-US" sz="1400" dirty="0" smtClean="0">
                <a:latin typeface="HG丸ｺﾞｼｯｸM-PRO" panose="020F0600000000000000" pitchFamily="50" charset="-128"/>
                <a:ea typeface="HG丸ｺﾞｼｯｸM-PRO" panose="020F0600000000000000" pitchFamily="50" charset="-128"/>
              </a:rPr>
              <a:t>い。その場合、支援の引継ぎや体験等が法人内連携で進める</a:t>
            </a:r>
            <a:endParaRPr lang="en-US" altLang="ja-JP" sz="1400" dirty="0" smtClean="0">
              <a:latin typeface="HG丸ｺﾞｼｯｸM-PRO" panose="020F0600000000000000" pitchFamily="50" charset="-128"/>
              <a:ea typeface="HG丸ｺﾞｼｯｸM-PRO" panose="020F0600000000000000" pitchFamily="50" charset="-128"/>
            </a:endParaRPr>
          </a:p>
          <a:p>
            <a:r>
              <a:rPr lang="ja-JP" altLang="en-US" sz="1400" dirty="0">
                <a:latin typeface="HG丸ｺﾞｼｯｸM-PRO" panose="020F0600000000000000" pitchFamily="50" charset="-128"/>
                <a:ea typeface="HG丸ｺﾞｼｯｸM-PRO" panose="020F0600000000000000" pitchFamily="50" charset="-128"/>
              </a:rPr>
              <a:t>　</a:t>
            </a:r>
            <a:r>
              <a:rPr lang="ja-JP" altLang="en-US" sz="1400" dirty="0" smtClean="0">
                <a:latin typeface="HG丸ｺﾞｼｯｸM-PRO" panose="020F0600000000000000" pitchFamily="50" charset="-128"/>
                <a:ea typeface="HG丸ｺﾞｼｯｸM-PRO" panose="020F0600000000000000" pitchFamily="50" charset="-128"/>
              </a:rPr>
              <a:t>ことができるため、地域相談支援サービスを使う必要はない。</a:t>
            </a:r>
            <a:r>
              <a:rPr lang="en-US" altLang="ja-JP" sz="1400" dirty="0" smtClean="0">
                <a:latin typeface="HG丸ｺﾞｼｯｸM-PRO" panose="020F0600000000000000" pitchFamily="50" charset="-128"/>
                <a:ea typeface="HG丸ｺﾞｼｯｸM-PRO" panose="020F0600000000000000" pitchFamily="50" charset="-128"/>
              </a:rPr>
              <a:t>【</a:t>
            </a:r>
            <a:r>
              <a:rPr lang="ja-JP" altLang="en-US" sz="1400" dirty="0" smtClean="0">
                <a:latin typeface="HG丸ｺﾞｼｯｸM-PRO" panose="020F0600000000000000" pitchFamily="50" charset="-128"/>
                <a:ea typeface="HG丸ｺﾞｼｯｸM-PRO" panose="020F0600000000000000" pitchFamily="50" charset="-128"/>
              </a:rPr>
              <a:t>施設</a:t>
            </a:r>
            <a:r>
              <a:rPr lang="en-US" altLang="ja-JP" sz="1400" dirty="0" smtClean="0">
                <a:latin typeface="HG丸ｺﾞｼｯｸM-PRO" panose="020F0600000000000000" pitchFamily="50" charset="-128"/>
                <a:ea typeface="HG丸ｺﾞｼｯｸM-PRO" panose="020F0600000000000000" pitchFamily="50" charset="-128"/>
              </a:rPr>
              <a:t>】</a:t>
            </a:r>
          </a:p>
          <a:p>
            <a:endParaRPr lang="en-US" altLang="ja-JP" sz="1400" dirty="0" smtClean="0">
              <a:latin typeface="HG丸ｺﾞｼｯｸM-PRO" panose="020F0600000000000000" pitchFamily="50" charset="-128"/>
              <a:ea typeface="HG丸ｺﾞｼｯｸM-PRO" panose="020F0600000000000000" pitchFamily="50" charset="-128"/>
            </a:endParaRPr>
          </a:p>
          <a:p>
            <a:r>
              <a:rPr lang="ja-JP" altLang="en-US" sz="1400" dirty="0" smtClean="0">
                <a:latin typeface="HG丸ｺﾞｼｯｸM-PRO" panose="020F0600000000000000" pitchFamily="50" charset="-128"/>
                <a:ea typeface="HG丸ｺﾞｼｯｸM-PRO" panose="020F0600000000000000" pitchFamily="50" charset="-128"/>
              </a:rPr>
              <a:t>・地域移行の希望先が施設から離れている場合は、施設では、地域のグループホームや日中活動の場の空き状況</a:t>
            </a:r>
            <a:endParaRPr lang="en-US" altLang="ja-JP" sz="1400" dirty="0" smtClean="0">
              <a:latin typeface="HG丸ｺﾞｼｯｸM-PRO" panose="020F0600000000000000" pitchFamily="50" charset="-128"/>
              <a:ea typeface="HG丸ｺﾞｼｯｸM-PRO" panose="020F0600000000000000" pitchFamily="50" charset="-128"/>
            </a:endParaRPr>
          </a:p>
          <a:p>
            <a:r>
              <a:rPr lang="ja-JP" altLang="en-US" sz="1400" dirty="0">
                <a:latin typeface="HG丸ｺﾞｼｯｸM-PRO" panose="020F0600000000000000" pitchFamily="50" charset="-128"/>
                <a:ea typeface="HG丸ｺﾞｼｯｸM-PRO" panose="020F0600000000000000" pitchFamily="50" charset="-128"/>
              </a:rPr>
              <a:t>　</a:t>
            </a:r>
            <a:r>
              <a:rPr lang="ja-JP" altLang="en-US" sz="1400" dirty="0" smtClean="0">
                <a:latin typeface="HG丸ｺﾞｼｯｸM-PRO" panose="020F0600000000000000" pitchFamily="50" charset="-128"/>
                <a:ea typeface="HG丸ｺﾞｼｯｸM-PRO" panose="020F0600000000000000" pitchFamily="50" charset="-128"/>
              </a:rPr>
              <a:t>等がわからないし、どこに相談したらよいのかもわからない。</a:t>
            </a:r>
            <a:r>
              <a:rPr lang="en-US" altLang="ja-JP" sz="1400" dirty="0" smtClean="0">
                <a:latin typeface="HG丸ｺﾞｼｯｸM-PRO" panose="020F0600000000000000" pitchFamily="50" charset="-128"/>
                <a:ea typeface="HG丸ｺﾞｼｯｸM-PRO" panose="020F0600000000000000" pitchFamily="50" charset="-128"/>
              </a:rPr>
              <a:t>【</a:t>
            </a:r>
            <a:r>
              <a:rPr lang="ja-JP" altLang="en-US" sz="1400" dirty="0" smtClean="0">
                <a:latin typeface="HG丸ｺﾞｼｯｸM-PRO" panose="020F0600000000000000" pitchFamily="50" charset="-128"/>
                <a:ea typeface="HG丸ｺﾞｼｯｸM-PRO" panose="020F0600000000000000" pitchFamily="50" charset="-128"/>
              </a:rPr>
              <a:t>施設</a:t>
            </a:r>
            <a:r>
              <a:rPr lang="en-US" altLang="ja-JP" sz="1400" dirty="0" smtClean="0">
                <a:latin typeface="HG丸ｺﾞｼｯｸM-PRO" panose="020F0600000000000000" pitchFamily="50" charset="-128"/>
                <a:ea typeface="HG丸ｺﾞｼｯｸM-PRO" panose="020F0600000000000000" pitchFamily="50" charset="-128"/>
              </a:rPr>
              <a:t>】</a:t>
            </a:r>
            <a:endParaRPr lang="en-US" altLang="ja-JP" sz="1400" i="1" dirty="0" smtClean="0">
              <a:latin typeface="HG丸ｺﾞｼｯｸM-PRO" panose="020F0600000000000000" pitchFamily="50" charset="-128"/>
              <a:ea typeface="HG丸ｺﾞｼｯｸM-PRO" panose="020F0600000000000000" pitchFamily="50" charset="-128"/>
            </a:endParaRPr>
          </a:p>
          <a:p>
            <a:endParaRPr lang="en-US" altLang="ja-JP" sz="1400" dirty="0" smtClean="0">
              <a:latin typeface="HG丸ｺﾞｼｯｸM-PRO" panose="020F0600000000000000" pitchFamily="50" charset="-128"/>
              <a:ea typeface="HG丸ｺﾞｼｯｸM-PRO" panose="020F0600000000000000" pitchFamily="50" charset="-128"/>
            </a:endParaRPr>
          </a:p>
          <a:p>
            <a:r>
              <a:rPr lang="ja-JP" altLang="en-US" sz="1400" dirty="0" smtClean="0">
                <a:latin typeface="HG丸ｺﾞｼｯｸM-PRO" panose="020F0600000000000000" pitchFamily="50" charset="-128"/>
                <a:ea typeface="HG丸ｺﾞｼｯｸM-PRO" panose="020F0600000000000000" pitchFamily="50" charset="-128"/>
              </a:rPr>
              <a:t>・施設職員が入所者</a:t>
            </a:r>
            <a:r>
              <a:rPr lang="ja-JP" altLang="en-US" sz="1400" dirty="0">
                <a:latin typeface="HG丸ｺﾞｼｯｸM-PRO" panose="020F0600000000000000" pitchFamily="50" charset="-128"/>
                <a:ea typeface="HG丸ｺﾞｼｯｸM-PRO" panose="020F0600000000000000" pitchFamily="50" charset="-128"/>
              </a:rPr>
              <a:t>・</a:t>
            </a:r>
            <a:r>
              <a:rPr lang="ja-JP" altLang="en-US" sz="1400" dirty="0" smtClean="0">
                <a:latin typeface="HG丸ｺﾞｼｯｸM-PRO" panose="020F0600000000000000" pitchFamily="50" charset="-128"/>
                <a:ea typeface="HG丸ｺﾞｼｯｸM-PRO" panose="020F0600000000000000" pitchFamily="50" charset="-128"/>
              </a:rPr>
              <a:t>家族等に地域移行の説明や意識啓発を行う</a:t>
            </a:r>
            <a:r>
              <a:rPr lang="ja-JP" altLang="en-US" sz="1400" dirty="0">
                <a:latin typeface="HG丸ｺﾞｼｯｸM-PRO" panose="020F0600000000000000" pitchFamily="50" charset="-128"/>
                <a:ea typeface="HG丸ｺﾞｼｯｸM-PRO" panose="020F0600000000000000" pitchFamily="50" charset="-128"/>
              </a:rPr>
              <a:t>と</a:t>
            </a:r>
            <a:r>
              <a:rPr lang="ja-JP" altLang="en-US" sz="1400" dirty="0" smtClean="0">
                <a:latin typeface="HG丸ｺﾞｼｯｸM-PRO" panose="020F0600000000000000" pitchFamily="50" charset="-128"/>
                <a:ea typeface="HG丸ｺﾞｼｯｸM-PRO" panose="020F0600000000000000" pitchFamily="50" charset="-128"/>
              </a:rPr>
              <a:t>、家族等から「施設から追い出す</a:t>
            </a:r>
            <a:r>
              <a:rPr lang="ja-JP" altLang="en-US" sz="1400" kern="1300" spc="70" dirty="0" smtClean="0">
                <a:latin typeface="HG丸ｺﾞｼｯｸM-PRO" panose="020F0600000000000000" pitchFamily="50" charset="-128"/>
                <a:ea typeface="HG丸ｺﾞｼｯｸM-PRO" panose="020F0600000000000000" pitchFamily="50" charset="-128"/>
              </a:rPr>
              <a:t>のか」等と</a:t>
            </a:r>
            <a:endParaRPr lang="en-US" altLang="ja-JP" sz="1400" kern="1300" spc="70" dirty="0" smtClean="0">
              <a:latin typeface="HG丸ｺﾞｼｯｸM-PRO" panose="020F0600000000000000" pitchFamily="50" charset="-128"/>
              <a:ea typeface="HG丸ｺﾞｼｯｸM-PRO" panose="020F0600000000000000" pitchFamily="50" charset="-128"/>
            </a:endParaRPr>
          </a:p>
          <a:p>
            <a:r>
              <a:rPr lang="ja-JP" altLang="en-US" sz="1400" kern="1300" spc="70" dirty="0">
                <a:latin typeface="HG丸ｺﾞｼｯｸM-PRO" panose="020F0600000000000000" pitchFamily="50" charset="-128"/>
                <a:ea typeface="HG丸ｺﾞｼｯｸM-PRO" panose="020F0600000000000000" pitchFamily="50" charset="-128"/>
              </a:rPr>
              <a:t>　</a:t>
            </a:r>
            <a:r>
              <a:rPr lang="ja-JP" altLang="en-US" sz="1400" kern="1300" spc="70" dirty="0" smtClean="0">
                <a:latin typeface="HG丸ｺﾞｼｯｸM-PRO" panose="020F0600000000000000" pitchFamily="50" charset="-128"/>
                <a:ea typeface="HG丸ｺﾞｼｯｸM-PRO" panose="020F0600000000000000" pitchFamily="50" charset="-128"/>
              </a:rPr>
              <a:t>言われることが多いが、特定相談支援事業所</a:t>
            </a:r>
            <a:r>
              <a:rPr lang="ja-JP" altLang="en-US" sz="1400" kern="1300" spc="70" dirty="0">
                <a:latin typeface="HG丸ｺﾞｼｯｸM-PRO" panose="020F0600000000000000" pitchFamily="50" charset="-128"/>
                <a:ea typeface="HG丸ｺﾞｼｯｸM-PRO" panose="020F0600000000000000" pitchFamily="50" charset="-128"/>
              </a:rPr>
              <a:t>等</a:t>
            </a:r>
            <a:r>
              <a:rPr lang="ja-JP" altLang="en-US" sz="1400" kern="1300" spc="70" dirty="0" smtClean="0">
                <a:latin typeface="HG丸ｺﾞｼｯｸM-PRO" panose="020F0600000000000000" pitchFamily="50" charset="-128"/>
                <a:ea typeface="HG丸ｺﾞｼｯｸM-PRO" panose="020F0600000000000000" pitchFamily="50" charset="-128"/>
              </a:rPr>
              <a:t>の第</a:t>
            </a:r>
            <a:r>
              <a:rPr lang="en-US" altLang="ja-JP" sz="1400" kern="1300" spc="70" dirty="0" smtClean="0">
                <a:latin typeface="HG丸ｺﾞｼｯｸM-PRO" panose="020F0600000000000000" pitchFamily="50" charset="-128"/>
                <a:ea typeface="HG丸ｺﾞｼｯｸM-PRO" panose="020F0600000000000000" pitchFamily="50" charset="-128"/>
              </a:rPr>
              <a:t>3</a:t>
            </a:r>
            <a:r>
              <a:rPr lang="ja-JP" altLang="en-US" sz="1400" kern="1300" spc="70" dirty="0" smtClean="0">
                <a:latin typeface="HG丸ｺﾞｼｯｸM-PRO" panose="020F0600000000000000" pitchFamily="50" charset="-128"/>
                <a:ea typeface="HG丸ｺﾞｼｯｸM-PRO" panose="020F0600000000000000" pitchFamily="50" charset="-128"/>
              </a:rPr>
              <a:t>者</a:t>
            </a:r>
            <a:r>
              <a:rPr lang="ja-JP" altLang="en-US" sz="1400" kern="1300" spc="70" dirty="0">
                <a:latin typeface="HG丸ｺﾞｼｯｸM-PRO" panose="020F0600000000000000" pitchFamily="50" charset="-128"/>
                <a:ea typeface="HG丸ｺﾞｼｯｸM-PRO" panose="020F0600000000000000" pitchFamily="50" charset="-128"/>
              </a:rPr>
              <a:t>が</a:t>
            </a:r>
            <a:r>
              <a:rPr lang="ja-JP" altLang="en-US" sz="1400" kern="1300" spc="70" dirty="0" smtClean="0">
                <a:latin typeface="HG丸ｺﾞｼｯｸM-PRO" panose="020F0600000000000000" pitchFamily="50" charset="-128"/>
                <a:ea typeface="HG丸ｺﾞｼｯｸM-PRO" panose="020F0600000000000000" pitchFamily="50" charset="-128"/>
              </a:rPr>
              <a:t>説明することで理解が得られたこと</a:t>
            </a:r>
            <a:r>
              <a:rPr lang="ja-JP" altLang="en-US" sz="1400" kern="1300" spc="60" dirty="0" smtClean="0">
                <a:latin typeface="HG丸ｺﾞｼｯｸM-PRO" panose="020F0600000000000000" pitchFamily="50" charset="-128"/>
                <a:ea typeface="HG丸ｺﾞｼｯｸM-PRO" panose="020F0600000000000000" pitchFamily="50" charset="-128"/>
              </a:rPr>
              <a:t>も</a:t>
            </a:r>
            <a:r>
              <a:rPr lang="ja-JP" altLang="en-US" sz="1400" dirty="0" smtClean="0">
                <a:latin typeface="HG丸ｺﾞｼｯｸM-PRO" panose="020F0600000000000000" pitchFamily="50" charset="-128"/>
                <a:ea typeface="HG丸ｺﾞｼｯｸM-PRO" panose="020F0600000000000000" pitchFamily="50" charset="-128"/>
              </a:rPr>
              <a:t>あった。</a:t>
            </a:r>
            <a:endParaRPr lang="en-US" altLang="ja-JP" sz="1400" dirty="0" smtClean="0">
              <a:latin typeface="HG丸ｺﾞｼｯｸM-PRO" panose="020F0600000000000000" pitchFamily="50" charset="-128"/>
              <a:ea typeface="HG丸ｺﾞｼｯｸM-PRO" panose="020F0600000000000000" pitchFamily="50" charset="-128"/>
            </a:endParaRPr>
          </a:p>
          <a:p>
            <a:r>
              <a:rPr lang="ja-JP" altLang="en-US" sz="1400" dirty="0">
                <a:latin typeface="HG丸ｺﾞｼｯｸM-PRO" panose="020F0600000000000000" pitchFamily="50" charset="-128"/>
                <a:ea typeface="HG丸ｺﾞｼｯｸM-PRO" panose="020F0600000000000000" pitchFamily="50" charset="-128"/>
              </a:rPr>
              <a:t>　</a:t>
            </a:r>
            <a:r>
              <a:rPr lang="en-US" altLang="ja-JP" sz="1400" dirty="0" smtClean="0">
                <a:latin typeface="HG丸ｺﾞｼｯｸM-PRO" panose="020F0600000000000000" pitchFamily="50" charset="-128"/>
                <a:ea typeface="HG丸ｺﾞｼｯｸM-PRO" panose="020F0600000000000000" pitchFamily="50" charset="-128"/>
              </a:rPr>
              <a:t>【</a:t>
            </a:r>
            <a:r>
              <a:rPr lang="ja-JP" altLang="en-US" sz="1400" dirty="0" smtClean="0">
                <a:latin typeface="HG丸ｺﾞｼｯｸM-PRO" panose="020F0600000000000000" pitchFamily="50" charset="-128"/>
                <a:ea typeface="HG丸ｺﾞｼｯｸM-PRO" panose="020F0600000000000000" pitchFamily="50" charset="-128"/>
              </a:rPr>
              <a:t>施設</a:t>
            </a:r>
            <a:r>
              <a:rPr lang="en-US" altLang="ja-JP" sz="1400" dirty="0" smtClean="0">
                <a:latin typeface="HG丸ｺﾞｼｯｸM-PRO" panose="020F0600000000000000" pitchFamily="50" charset="-128"/>
                <a:ea typeface="HG丸ｺﾞｼｯｸM-PRO" panose="020F0600000000000000" pitchFamily="50" charset="-128"/>
              </a:rPr>
              <a:t>】</a:t>
            </a:r>
          </a:p>
          <a:p>
            <a:endParaRPr lang="en-US" altLang="ja-JP" sz="1400" dirty="0" smtClean="0">
              <a:latin typeface="HG丸ｺﾞｼｯｸM-PRO" panose="020F0600000000000000" pitchFamily="50" charset="-128"/>
              <a:ea typeface="HG丸ｺﾞｼｯｸM-PRO" panose="020F0600000000000000" pitchFamily="50" charset="-128"/>
            </a:endParaRPr>
          </a:p>
          <a:p>
            <a:r>
              <a:rPr lang="ja-JP" altLang="en-US" sz="1400" dirty="0" smtClean="0">
                <a:latin typeface="HG丸ｺﾞｼｯｸM-PRO" panose="020F0600000000000000" pitchFamily="50" charset="-128"/>
                <a:ea typeface="HG丸ｺﾞｼｯｸM-PRO" panose="020F0600000000000000" pitchFamily="50" charset="-128"/>
              </a:rPr>
              <a:t>・グループホームへ地域移行する場合、実際に移行する予定のグループホームを体験する機会はあるが、地域移</a:t>
            </a:r>
            <a:endParaRPr lang="en-US" altLang="ja-JP" sz="1400" dirty="0" smtClean="0">
              <a:latin typeface="HG丸ｺﾞｼｯｸM-PRO" panose="020F0600000000000000" pitchFamily="50" charset="-128"/>
              <a:ea typeface="HG丸ｺﾞｼｯｸM-PRO" panose="020F0600000000000000" pitchFamily="50" charset="-128"/>
            </a:endParaRPr>
          </a:p>
          <a:p>
            <a:r>
              <a:rPr lang="ja-JP" altLang="en-US" sz="1400" dirty="0">
                <a:latin typeface="HG丸ｺﾞｼｯｸM-PRO" panose="020F0600000000000000" pitchFamily="50" charset="-128"/>
                <a:ea typeface="HG丸ｺﾞｼｯｸM-PRO" panose="020F0600000000000000" pitchFamily="50" charset="-128"/>
              </a:rPr>
              <a:t>　</a:t>
            </a:r>
            <a:r>
              <a:rPr lang="ja-JP" altLang="en-US" sz="1400" dirty="0" smtClean="0">
                <a:latin typeface="HG丸ｺﾞｼｯｸM-PRO" panose="020F0600000000000000" pitchFamily="50" charset="-128"/>
                <a:ea typeface="HG丸ｺﾞｼｯｸM-PRO" panose="020F0600000000000000" pitchFamily="50" charset="-128"/>
              </a:rPr>
              <a:t>行後の生活をイメージするためにとりあえず</a:t>
            </a:r>
            <a:r>
              <a:rPr lang="en-US" altLang="ja-JP" sz="1400" dirty="0" smtClean="0">
                <a:latin typeface="HG丸ｺﾞｼｯｸM-PRO" panose="020F0600000000000000" pitchFamily="50" charset="-128"/>
                <a:ea typeface="HG丸ｺﾞｼｯｸM-PRO" panose="020F0600000000000000" pitchFamily="50" charset="-128"/>
              </a:rPr>
              <a:t>1</a:t>
            </a:r>
            <a:r>
              <a:rPr lang="ja-JP" altLang="en-US" sz="1400" dirty="0" smtClean="0">
                <a:latin typeface="HG丸ｺﾞｼｯｸM-PRO" panose="020F0600000000000000" pitchFamily="50" charset="-128"/>
                <a:ea typeface="HG丸ｺﾞｼｯｸM-PRO" panose="020F0600000000000000" pitchFamily="50" charset="-128"/>
              </a:rPr>
              <a:t>泊してみるといった体験の場はほとんどない。</a:t>
            </a:r>
            <a:r>
              <a:rPr lang="en-US" altLang="ja-JP" sz="1400" dirty="0" smtClean="0">
                <a:latin typeface="HG丸ｺﾞｼｯｸM-PRO" panose="020F0600000000000000" pitchFamily="50" charset="-128"/>
                <a:ea typeface="HG丸ｺﾞｼｯｸM-PRO" panose="020F0600000000000000" pitchFamily="50" charset="-128"/>
              </a:rPr>
              <a:t>【</a:t>
            </a:r>
            <a:r>
              <a:rPr lang="ja-JP" altLang="en-US" sz="1400" dirty="0" smtClean="0">
                <a:latin typeface="HG丸ｺﾞｼｯｸM-PRO" panose="020F0600000000000000" pitchFamily="50" charset="-128"/>
                <a:ea typeface="HG丸ｺﾞｼｯｸM-PRO" panose="020F0600000000000000" pitchFamily="50" charset="-128"/>
              </a:rPr>
              <a:t>施設</a:t>
            </a:r>
            <a:r>
              <a:rPr lang="en-US" altLang="ja-JP" sz="1400" dirty="0" smtClean="0">
                <a:latin typeface="HG丸ｺﾞｼｯｸM-PRO" panose="020F0600000000000000" pitchFamily="50" charset="-128"/>
                <a:ea typeface="HG丸ｺﾞｼｯｸM-PRO" panose="020F0600000000000000" pitchFamily="50" charset="-128"/>
              </a:rPr>
              <a:t>】</a:t>
            </a:r>
          </a:p>
          <a:p>
            <a:endParaRPr lang="en-US" altLang="ja-JP" sz="1400" dirty="0" smtClean="0">
              <a:solidFill>
                <a:srgbClr val="FFC000"/>
              </a:solidFill>
              <a:latin typeface="HG丸ｺﾞｼｯｸM-PRO" panose="020F0600000000000000" pitchFamily="50" charset="-128"/>
              <a:ea typeface="HG丸ｺﾞｼｯｸM-PRO" panose="020F0600000000000000" pitchFamily="50" charset="-128"/>
            </a:endParaRPr>
          </a:p>
          <a:p>
            <a:r>
              <a:rPr lang="ja-JP" altLang="en-US" sz="1400" dirty="0" smtClean="0">
                <a:latin typeface="HG丸ｺﾞｼｯｸM-PRO" panose="020F0600000000000000" pitchFamily="50" charset="-128"/>
                <a:ea typeface="HG丸ｺﾞｼｯｸM-PRO" panose="020F0600000000000000" pitchFamily="50" charset="-128"/>
              </a:rPr>
              <a:t>・市町村では、療育手帳や障がい支援区分の更新時に、本人・家族等または施設職員に地域移行の希望がないか</a:t>
            </a:r>
            <a:endParaRPr lang="en-US" altLang="ja-JP" sz="1400" dirty="0" smtClean="0">
              <a:latin typeface="HG丸ｺﾞｼｯｸM-PRO" panose="020F0600000000000000" pitchFamily="50" charset="-128"/>
              <a:ea typeface="HG丸ｺﾞｼｯｸM-PRO" panose="020F0600000000000000" pitchFamily="50" charset="-128"/>
            </a:endParaRPr>
          </a:p>
          <a:p>
            <a:r>
              <a:rPr lang="ja-JP" altLang="en-US" sz="1400" dirty="0">
                <a:latin typeface="HG丸ｺﾞｼｯｸM-PRO" panose="020F0600000000000000" pitchFamily="50" charset="-128"/>
                <a:ea typeface="HG丸ｺﾞｼｯｸM-PRO" panose="020F0600000000000000" pitchFamily="50" charset="-128"/>
              </a:rPr>
              <a:t>　</a:t>
            </a:r>
            <a:r>
              <a:rPr lang="ja-JP" altLang="en-US" sz="1400" dirty="0" smtClean="0">
                <a:latin typeface="HG丸ｺﾞｼｯｸM-PRO" panose="020F0600000000000000" pitchFamily="50" charset="-128"/>
                <a:ea typeface="HG丸ｺﾞｼｯｸM-PRO" panose="020F0600000000000000" pitchFamily="50" charset="-128"/>
              </a:rPr>
              <a:t>確認しているものの、地域移行に向けた具体的な取り組みはできていない。</a:t>
            </a:r>
            <a:r>
              <a:rPr lang="en-US" altLang="ja-JP" sz="1400" dirty="0" smtClean="0">
                <a:latin typeface="HG丸ｺﾞｼｯｸM-PRO" panose="020F0600000000000000" pitchFamily="50" charset="-128"/>
                <a:ea typeface="HG丸ｺﾞｼｯｸM-PRO" panose="020F0600000000000000" pitchFamily="50" charset="-128"/>
              </a:rPr>
              <a:t>【</a:t>
            </a:r>
            <a:r>
              <a:rPr lang="ja-JP" altLang="en-US" sz="1400" dirty="0" smtClean="0">
                <a:latin typeface="HG丸ｺﾞｼｯｸM-PRO" panose="020F0600000000000000" pitchFamily="50" charset="-128"/>
                <a:ea typeface="HG丸ｺﾞｼｯｸM-PRO" panose="020F0600000000000000" pitchFamily="50" charset="-128"/>
              </a:rPr>
              <a:t>市町村</a:t>
            </a:r>
            <a:r>
              <a:rPr lang="en-US" altLang="ja-JP" sz="1400" dirty="0" smtClean="0">
                <a:latin typeface="HG丸ｺﾞｼｯｸM-PRO" panose="020F0600000000000000" pitchFamily="50" charset="-128"/>
                <a:ea typeface="HG丸ｺﾞｼｯｸM-PRO" panose="020F0600000000000000" pitchFamily="50" charset="-128"/>
              </a:rPr>
              <a:t>】</a:t>
            </a:r>
          </a:p>
          <a:p>
            <a:endParaRPr lang="en-US" altLang="ja-JP" sz="1400" dirty="0">
              <a:latin typeface="HG丸ｺﾞｼｯｸM-PRO" panose="020F0600000000000000" pitchFamily="50" charset="-128"/>
              <a:ea typeface="HG丸ｺﾞｼｯｸM-PRO" panose="020F0600000000000000" pitchFamily="50" charset="-128"/>
            </a:endParaRPr>
          </a:p>
          <a:p>
            <a:r>
              <a:rPr lang="ja-JP" altLang="en-US" sz="1400" dirty="0" smtClean="0">
                <a:latin typeface="HG丸ｺﾞｼｯｸM-PRO" panose="020F0600000000000000" pitchFamily="50" charset="-128"/>
                <a:ea typeface="HG丸ｺﾞｼｯｸM-PRO" panose="020F0600000000000000" pitchFamily="50" charset="-128"/>
              </a:rPr>
              <a:t>・現入所者の大半が計画相談支援サービスを利用している。</a:t>
            </a:r>
            <a:r>
              <a:rPr lang="en-US" altLang="ja-JP" sz="1400" dirty="0" smtClean="0">
                <a:latin typeface="HG丸ｺﾞｼｯｸM-PRO" panose="020F0600000000000000" pitchFamily="50" charset="-128"/>
                <a:ea typeface="HG丸ｺﾞｼｯｸM-PRO" panose="020F0600000000000000" pitchFamily="50" charset="-128"/>
              </a:rPr>
              <a:t>【</a:t>
            </a:r>
            <a:r>
              <a:rPr lang="ja-JP" altLang="en-US" sz="1400" dirty="0" smtClean="0">
                <a:latin typeface="HG丸ｺﾞｼｯｸM-PRO" panose="020F0600000000000000" pitchFamily="50" charset="-128"/>
                <a:ea typeface="HG丸ｺﾞｼｯｸM-PRO" panose="020F0600000000000000" pitchFamily="50" charset="-128"/>
              </a:rPr>
              <a:t>施設</a:t>
            </a:r>
            <a:r>
              <a:rPr lang="en-US" altLang="ja-JP" sz="1400" dirty="0">
                <a:latin typeface="HG丸ｺﾞｼｯｸM-PRO" panose="020F0600000000000000" pitchFamily="50" charset="-128"/>
                <a:ea typeface="HG丸ｺﾞｼｯｸM-PRO" panose="020F0600000000000000" pitchFamily="50" charset="-128"/>
              </a:rPr>
              <a:t>】</a:t>
            </a:r>
            <a:endParaRPr lang="en-US" altLang="ja-JP" sz="1400" dirty="0" smtClean="0">
              <a:latin typeface="HG丸ｺﾞｼｯｸM-PRO" panose="020F0600000000000000" pitchFamily="50" charset="-128"/>
              <a:ea typeface="HG丸ｺﾞｼｯｸM-PRO" panose="020F0600000000000000" pitchFamily="50" charset="-128"/>
            </a:endParaRPr>
          </a:p>
          <a:p>
            <a:endParaRPr lang="en-US" altLang="ja-JP" sz="1400" i="1" dirty="0">
              <a:latin typeface="HG丸ｺﾞｼｯｸM-PRO" panose="020F0600000000000000" pitchFamily="50" charset="-128"/>
              <a:ea typeface="HG丸ｺﾞｼｯｸM-PRO" panose="020F0600000000000000" pitchFamily="50" charset="-128"/>
            </a:endParaRPr>
          </a:p>
        </p:txBody>
      </p:sp>
      <p:sp>
        <p:nvSpPr>
          <p:cNvPr id="9" name="タイトル 1"/>
          <p:cNvSpPr>
            <a:spLocks noGrp="1"/>
          </p:cNvSpPr>
          <p:nvPr>
            <p:ph type="title"/>
          </p:nvPr>
        </p:nvSpPr>
        <p:spPr>
          <a:xfrm>
            <a:off x="85656" y="260648"/>
            <a:ext cx="6142528" cy="436296"/>
          </a:xfrm>
        </p:spPr>
        <p:txBody>
          <a:bodyPr>
            <a:noAutofit/>
          </a:bodyPr>
          <a:lstStyle/>
          <a:p>
            <a:r>
              <a:rPr lang="ja-JP" altLang="en-US" sz="2400" b="1" dirty="0" smtClean="0">
                <a:latin typeface="HG丸ｺﾞｼｯｸM-PRO" panose="020F0600000000000000" pitchFamily="50" charset="-128"/>
                <a:ea typeface="HG丸ｺﾞｼｯｸM-PRO" panose="020F0600000000000000" pitchFamily="50" charset="-128"/>
              </a:rPr>
              <a:t>ヒアリングで聴取した主な意見</a:t>
            </a:r>
            <a:endParaRPr kumimoji="1" lang="ja-JP" altLang="en-US" sz="2400" b="1" dirty="0">
              <a:latin typeface="HG丸ｺﾞｼｯｸM-PRO" panose="020F0600000000000000" pitchFamily="50" charset="-128"/>
              <a:ea typeface="HG丸ｺﾞｼｯｸM-PRO" panose="020F0600000000000000" pitchFamily="50" charset="-128"/>
            </a:endParaRPr>
          </a:p>
        </p:txBody>
      </p:sp>
      <p:sp>
        <p:nvSpPr>
          <p:cNvPr id="2" name="スライド番号プレースホルダー 1"/>
          <p:cNvSpPr>
            <a:spLocks noGrp="1"/>
          </p:cNvSpPr>
          <p:nvPr>
            <p:ph type="sldNum" sz="quarter" idx="12"/>
          </p:nvPr>
        </p:nvSpPr>
        <p:spPr/>
        <p:txBody>
          <a:bodyPr/>
          <a:lstStyle/>
          <a:p>
            <a:fld id="{D2D8002D-B5B0-4BAC-B1F6-782DDCCE6D9C}" type="slidenum">
              <a:rPr kumimoji="1" lang="ja-JP" altLang="en-US" smtClean="0"/>
              <a:t>9</a:t>
            </a:fld>
            <a:endParaRPr kumimoji="1" lang="ja-JP" altLang="en-US"/>
          </a:p>
        </p:txBody>
      </p:sp>
    </p:spTree>
    <p:extLst>
      <p:ext uri="{BB962C8B-B14F-4D97-AF65-F5344CB8AC3E}">
        <p14:creationId xmlns:p14="http://schemas.microsoft.com/office/powerpoint/2010/main" val="424715541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spPr>
      <a:bodyPr rtlCol="0" anchor="t"/>
      <a:lstStyle>
        <a:defPPr>
          <a:defRPr kumimoji="1" b="1" dirty="0" smtClean="0">
            <a:latin typeface="HG丸ｺﾞｼｯｸM-PRO" panose="020F0600000000000000" pitchFamily="50" charset="-128"/>
            <a:ea typeface="HG丸ｺﾞｼｯｸM-PRO" panose="020F0600000000000000" pitchFamily="50" charset="-128"/>
          </a:defRPr>
        </a:defPPr>
      </a:lstStyle>
      <a:style>
        <a:lnRef idx="3">
          <a:schemeClr val="lt1"/>
        </a:lnRef>
        <a:fillRef idx="1">
          <a:schemeClr val="accent2"/>
        </a:fillRef>
        <a:effectRef idx="1">
          <a:schemeClr val="accent2"/>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11217</TotalTime>
  <Words>1166</Words>
  <Application>Microsoft Office PowerPoint</Application>
  <PresentationFormat>画面に合わせる (4:3)</PresentationFormat>
  <Paragraphs>430</Paragraphs>
  <Slides>11</Slides>
  <Notes>11</Notes>
  <HiddenSlides>0</HiddenSlides>
  <MMClips>0</MMClips>
  <ScaleCrop>false</ScaleCrop>
  <HeadingPairs>
    <vt:vector size="6" baseType="variant">
      <vt:variant>
        <vt:lpstr>使用されているフォント</vt:lpstr>
      </vt:variant>
      <vt:variant>
        <vt:i4>13</vt:i4>
      </vt:variant>
      <vt:variant>
        <vt:lpstr>テーマ</vt:lpstr>
      </vt:variant>
      <vt:variant>
        <vt:i4>1</vt:i4>
      </vt:variant>
      <vt:variant>
        <vt:lpstr>スライド タイトル</vt:lpstr>
      </vt:variant>
      <vt:variant>
        <vt:i4>11</vt:i4>
      </vt:variant>
    </vt:vector>
  </HeadingPairs>
  <TitlesOfParts>
    <vt:vector size="25" baseType="lpstr">
      <vt:lpstr>HGPｺﾞｼｯｸM</vt:lpstr>
      <vt:lpstr>HGSｺﾞｼｯｸE</vt:lpstr>
      <vt:lpstr>HGｺﾞｼｯｸE</vt:lpstr>
      <vt:lpstr>HGｺﾞｼｯｸM</vt:lpstr>
      <vt:lpstr>HG丸ｺﾞｼｯｸM-PRO</vt:lpstr>
      <vt:lpstr>HG創英角ｺﾞｼｯｸUB</vt:lpstr>
      <vt:lpstr>Meiryo UI</vt:lpstr>
      <vt:lpstr>ＭＳ Ｐゴシック</vt:lpstr>
      <vt:lpstr>游ゴシック</vt:lpstr>
      <vt:lpstr>游ゴシック Light</vt:lpstr>
      <vt:lpstr>Arial</vt:lpstr>
      <vt:lpstr>Calibri</vt:lpstr>
      <vt:lpstr>Times New Roman</vt:lpstr>
      <vt:lpstr>Office テーマ</vt:lpstr>
      <vt:lpstr>施設入所者の状況について</vt:lpstr>
      <vt:lpstr>PowerPoint プレゼンテーション</vt:lpstr>
      <vt:lpstr>PowerPoint プレゼンテーション</vt:lpstr>
      <vt:lpstr>PowerPoint プレゼンテーション</vt:lpstr>
      <vt:lpstr>グループホームの状況について</vt:lpstr>
      <vt:lpstr>PowerPoint プレゼンテーション</vt:lpstr>
      <vt:lpstr>PowerPoint プレゼンテーション</vt:lpstr>
      <vt:lpstr>施設入所者の地域移行についてのヒアリング</vt:lpstr>
      <vt:lpstr>ヒアリングで聴取した主な意見</vt:lpstr>
      <vt:lpstr>ヒアリングで聴取した主な意見</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地域生活支援拠点の整備</dc:title>
  <dc:creator>山田　安宏</dc:creator>
  <cp:lastModifiedBy>山田　安宏</cp:lastModifiedBy>
  <cp:revision>752</cp:revision>
  <cp:lastPrinted>2019-02-26T07:03:58Z</cp:lastPrinted>
  <dcterms:created xsi:type="dcterms:W3CDTF">2018-09-12T07:20:19Z</dcterms:created>
  <dcterms:modified xsi:type="dcterms:W3CDTF">2019-02-26T08:01:46Z</dcterms:modified>
</cp:coreProperties>
</file>