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Lst>
  <p:notesMasterIdLst>
    <p:notesMasterId r:id="rId13"/>
  </p:notesMasterIdLst>
  <p:handoutMasterIdLst>
    <p:handoutMasterId r:id="rId14"/>
  </p:handoutMasterIdLst>
  <p:sldIdLst>
    <p:sldId id="359" r:id="rId2"/>
    <p:sldId id="369" r:id="rId3"/>
    <p:sldId id="360" r:id="rId4"/>
    <p:sldId id="361" r:id="rId5"/>
    <p:sldId id="364" r:id="rId6"/>
    <p:sldId id="367" r:id="rId7"/>
    <p:sldId id="368" r:id="rId8"/>
    <p:sldId id="365" r:id="rId9"/>
    <p:sldId id="366" r:id="rId10"/>
    <p:sldId id="358" r:id="rId11"/>
    <p:sldId id="356"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E81165-F1D1-49DE-A4B1-22763BFEDEF8}">
          <p14:sldIdLst>
            <p14:sldId id="359"/>
            <p14:sldId id="369"/>
            <p14:sldId id="360"/>
            <p14:sldId id="361"/>
            <p14:sldId id="364"/>
            <p14:sldId id="367"/>
            <p14:sldId id="368"/>
            <p14:sldId id="365"/>
            <p14:sldId id="366"/>
            <p14:sldId id="358"/>
            <p14:sldId id="35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2B5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7594050743664E-2"/>
          <c:y val="0.17882813573420864"/>
          <c:w val="0.69759187656214938"/>
          <c:h val="0.67260773713954647"/>
        </c:manualLayout>
      </c:layout>
      <c:barChart>
        <c:barDir val="col"/>
        <c:grouping val="stacked"/>
        <c:varyColors val="0"/>
        <c:ser>
          <c:idx val="0"/>
          <c:order val="0"/>
          <c:tx>
            <c:strRef>
              <c:f>Sheet3!$C$4</c:f>
              <c:strCache>
                <c:ptCount val="1"/>
                <c:pt idx="0">
                  <c:v>ＧＨ</c:v>
                </c:pt>
              </c:strCache>
            </c:strRef>
          </c:tx>
          <c:spPr>
            <a:solidFill>
              <a:srgbClr val="4F81BD"/>
            </a:solidFill>
            <a:ln>
              <a:noFill/>
            </a:ln>
            <a:effectLst/>
          </c:spPr>
          <c:invertIfNegative val="0"/>
          <c:dLbls>
            <c:dLbl>
              <c:idx val="0"/>
              <c:layout/>
              <c:tx>
                <c:rich>
                  <a:bodyPr/>
                  <a:lstStyle/>
                  <a:p>
                    <a:r>
                      <a:rPr lang="en-US" altLang="ja-JP" dirty="0" smtClean="0"/>
                      <a:t>84</a:t>
                    </a:r>
                    <a:r>
                      <a:rPr lang="ja-JP" altLang="en-US" dirty="0" smtClean="0"/>
                      <a:t>人</a:t>
                    </a:r>
                    <a:endParaRPr lang="ja-JP" altLang="en-US" dirty="0"/>
                  </a:p>
                  <a:p>
                    <a:r>
                      <a:rPr lang="en-US" altLang="ja-JP" dirty="0"/>
                      <a:t>(</a:t>
                    </a:r>
                    <a:fld id="{FB97F5E0-C366-4B87-B9D2-FB19CCDF19B7}"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0-4FC2-4236-8A09-2C7716405173}"/>
                </c:ext>
              </c:extLst>
            </c:dLbl>
            <c:dLbl>
              <c:idx val="1"/>
              <c:layout/>
              <c:tx>
                <c:rich>
                  <a:bodyPr/>
                  <a:lstStyle/>
                  <a:p>
                    <a:r>
                      <a:rPr lang="en-US" altLang="ja-JP" dirty="0" smtClean="0"/>
                      <a:t>59</a:t>
                    </a:r>
                    <a:r>
                      <a:rPr lang="ja-JP" altLang="en-US" dirty="0" smtClean="0"/>
                      <a:t>人</a:t>
                    </a:r>
                    <a:endParaRPr lang="ja-JP" altLang="en-US" dirty="0"/>
                  </a:p>
                  <a:p>
                    <a:r>
                      <a:rPr lang="en-US" altLang="ja-JP" dirty="0"/>
                      <a:t>(</a:t>
                    </a:r>
                    <a:fld id="{63FBFCA8-E5F9-407C-8F20-A901FE7AE5FE}"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4FC2-4236-8A09-2C7716405173}"/>
                </c:ext>
              </c:extLst>
            </c:dLbl>
            <c:dLbl>
              <c:idx val="2"/>
              <c:layout/>
              <c:tx>
                <c:rich>
                  <a:bodyPr/>
                  <a:lstStyle/>
                  <a:p>
                    <a:r>
                      <a:rPr lang="en-US" altLang="ja-JP" dirty="0" smtClean="0"/>
                      <a:t>48</a:t>
                    </a:r>
                    <a:r>
                      <a:rPr lang="ja-JP" altLang="en-US" dirty="0" smtClean="0"/>
                      <a:t>人</a:t>
                    </a:r>
                    <a:endParaRPr lang="ja-JP" altLang="en-US" dirty="0"/>
                  </a:p>
                  <a:p>
                    <a:r>
                      <a:rPr lang="en-US" altLang="ja-JP" dirty="0"/>
                      <a:t>(</a:t>
                    </a:r>
                    <a:fld id="{0902C7FB-6E14-490E-8E78-58E359611FA2}"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2-4FC2-4236-8A09-2C7716405173}"/>
                </c:ext>
              </c:extLst>
            </c:dLbl>
            <c:dLbl>
              <c:idx val="3"/>
              <c:layout/>
              <c:tx>
                <c:rich>
                  <a:bodyPr/>
                  <a:lstStyle/>
                  <a:p>
                    <a:r>
                      <a:rPr lang="en-US" altLang="ja-JP" dirty="0" smtClean="0"/>
                      <a:t>43</a:t>
                    </a:r>
                    <a:r>
                      <a:rPr lang="ja-JP" altLang="en-US" dirty="0" smtClean="0"/>
                      <a:t>人</a:t>
                    </a:r>
                    <a:endParaRPr lang="ja-JP" altLang="en-US" dirty="0"/>
                  </a:p>
                  <a:p>
                    <a:r>
                      <a:rPr lang="en-US" altLang="ja-JP" dirty="0"/>
                      <a:t>(</a:t>
                    </a:r>
                    <a:fld id="{A3F5EF5C-2BFA-4EBC-9E09-0DA0B6E68918}"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3-4FC2-4236-8A09-2C7716405173}"/>
                </c:ext>
              </c:extLst>
            </c:dLbl>
            <c:numFmt formatCode="General"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Sheet3!$B$5:$B$8</c:f>
              <c:strCache>
                <c:ptCount val="4"/>
                <c:pt idx="0">
                  <c:v>H26</c:v>
                </c:pt>
                <c:pt idx="1">
                  <c:v>H27</c:v>
                </c:pt>
                <c:pt idx="2">
                  <c:v>H28</c:v>
                </c:pt>
                <c:pt idx="3">
                  <c:v>H29</c:v>
                </c:pt>
              </c:strCache>
            </c:strRef>
          </c:cat>
          <c:val>
            <c:numRef>
              <c:f>Sheet3!$C$5:$C$8</c:f>
              <c:numCache>
                <c:formatCode>General</c:formatCode>
                <c:ptCount val="4"/>
                <c:pt idx="0">
                  <c:v>84</c:v>
                </c:pt>
                <c:pt idx="1">
                  <c:v>59</c:v>
                </c:pt>
                <c:pt idx="2">
                  <c:v>48</c:v>
                </c:pt>
                <c:pt idx="3">
                  <c:v>43</c:v>
                </c:pt>
              </c:numCache>
            </c:numRef>
          </c:val>
          <c:extLst>
            <c:ext xmlns:c15="http://schemas.microsoft.com/office/drawing/2012/chart" uri="{02D57815-91ED-43cb-92C2-25804820EDAC}">
              <c15:datalabelsRange>
                <c15:f>Sheet3!$K$5:$K$8</c15:f>
                <c15:dlblRangeCache>
                  <c:ptCount val="4"/>
                  <c:pt idx="0">
                    <c:v>41.8%</c:v>
                  </c:pt>
                  <c:pt idx="1">
                    <c:v>39.1%</c:v>
                  </c:pt>
                  <c:pt idx="2">
                    <c:v>36.6%</c:v>
                  </c:pt>
                  <c:pt idx="3">
                    <c:v>33.1%</c:v>
                  </c:pt>
                </c15:dlblRangeCache>
              </c15:datalabelsRange>
            </c:ext>
            <c:ext xmlns:c16="http://schemas.microsoft.com/office/drawing/2014/chart" uri="{C3380CC4-5D6E-409C-BE32-E72D297353CC}">
              <c16:uniqueId val="{00000004-4FC2-4236-8A09-2C7716405173}"/>
            </c:ext>
          </c:extLst>
        </c:ser>
        <c:ser>
          <c:idx val="1"/>
          <c:order val="1"/>
          <c:tx>
            <c:strRef>
              <c:f>Sheet3!$D$4</c:f>
              <c:strCache>
                <c:ptCount val="1"/>
                <c:pt idx="0">
                  <c:v>家庭復帰</c:v>
                </c:pt>
              </c:strCache>
            </c:strRef>
          </c:tx>
          <c:spPr>
            <a:solidFill>
              <a:schemeClr val="bg1"/>
            </a:solidFill>
            <a:ln w="6350">
              <a:solidFill>
                <a:schemeClr val="tx1"/>
              </a:solidFill>
            </a:ln>
            <a:effectLst/>
          </c:spPr>
          <c:invertIfNegative val="0"/>
          <c:dLbls>
            <c:dLbl>
              <c:idx val="0"/>
              <c:layout/>
              <c:tx>
                <c:rich>
                  <a:bodyPr/>
                  <a:lstStyle/>
                  <a:p>
                    <a:r>
                      <a:rPr lang="en-US" altLang="ja-JP" dirty="0" smtClean="0"/>
                      <a:t>81</a:t>
                    </a:r>
                    <a:r>
                      <a:rPr lang="ja-JP" altLang="en-US" dirty="0" smtClean="0"/>
                      <a:t>人</a:t>
                    </a:r>
                    <a:endParaRPr lang="ja-JP" altLang="en-US" dirty="0"/>
                  </a:p>
                  <a:p>
                    <a:r>
                      <a:rPr lang="en-US" altLang="ja-JP" dirty="0"/>
                      <a:t>(</a:t>
                    </a:r>
                    <a:fld id="{15187C79-FDED-4B58-B233-784DA712A482}"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4FC2-4236-8A09-2C7716405173}"/>
                </c:ext>
              </c:extLst>
            </c:dLbl>
            <c:dLbl>
              <c:idx val="1"/>
              <c:layout/>
              <c:tx>
                <c:rich>
                  <a:bodyPr/>
                  <a:lstStyle/>
                  <a:p>
                    <a:r>
                      <a:rPr lang="en-US" altLang="ja-JP" dirty="0" smtClean="0"/>
                      <a:t>64</a:t>
                    </a:r>
                    <a:r>
                      <a:rPr lang="ja-JP" altLang="en-US" dirty="0" smtClean="0"/>
                      <a:t>人</a:t>
                    </a:r>
                    <a:endParaRPr lang="ja-JP" altLang="en-US" dirty="0"/>
                  </a:p>
                  <a:p>
                    <a:r>
                      <a:rPr lang="en-US" altLang="ja-JP" dirty="0"/>
                      <a:t>(</a:t>
                    </a:r>
                    <a:fld id="{766109FA-A7CB-43A5-8328-6D915014B76C}"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4FC2-4236-8A09-2C7716405173}"/>
                </c:ext>
              </c:extLst>
            </c:dLbl>
            <c:dLbl>
              <c:idx val="2"/>
              <c:layout/>
              <c:tx>
                <c:rich>
                  <a:bodyPr/>
                  <a:lstStyle/>
                  <a:p>
                    <a:r>
                      <a:rPr lang="en-US" altLang="ja-JP" dirty="0" smtClean="0"/>
                      <a:t>59</a:t>
                    </a:r>
                    <a:r>
                      <a:rPr lang="ja-JP" altLang="en-US" dirty="0" smtClean="0"/>
                      <a:t>人</a:t>
                    </a:r>
                    <a:endParaRPr lang="ja-JP" altLang="en-US" dirty="0"/>
                  </a:p>
                  <a:p>
                    <a:r>
                      <a:rPr lang="en-US" altLang="ja-JP" dirty="0"/>
                      <a:t>(</a:t>
                    </a:r>
                    <a:fld id="{91EFB6D3-0B8C-4ACF-A5B7-07EA4459FF2A}"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4FC2-4236-8A09-2C7716405173}"/>
                </c:ext>
              </c:extLst>
            </c:dLbl>
            <c:dLbl>
              <c:idx val="3"/>
              <c:layout/>
              <c:tx>
                <c:rich>
                  <a:bodyPr/>
                  <a:lstStyle/>
                  <a:p>
                    <a:r>
                      <a:rPr lang="en-US" altLang="ja-JP" dirty="0" smtClean="0"/>
                      <a:t>59</a:t>
                    </a:r>
                    <a:r>
                      <a:rPr lang="ja-JP" altLang="en-US" dirty="0" smtClean="0"/>
                      <a:t>人</a:t>
                    </a:r>
                    <a:endParaRPr lang="ja-JP" altLang="en-US" dirty="0"/>
                  </a:p>
                  <a:p>
                    <a:r>
                      <a:rPr lang="en-US" altLang="ja-JP" dirty="0"/>
                      <a:t>(</a:t>
                    </a:r>
                    <a:fld id="{9A719AC0-CEB2-405B-BDF8-37A2965A4316}"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4FC2-4236-8A09-2C7716405173}"/>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Sheet3!$B$5:$B$8</c:f>
              <c:strCache>
                <c:ptCount val="4"/>
                <c:pt idx="0">
                  <c:v>H26</c:v>
                </c:pt>
                <c:pt idx="1">
                  <c:v>H27</c:v>
                </c:pt>
                <c:pt idx="2">
                  <c:v>H28</c:v>
                </c:pt>
                <c:pt idx="3">
                  <c:v>H29</c:v>
                </c:pt>
              </c:strCache>
            </c:strRef>
          </c:cat>
          <c:val>
            <c:numRef>
              <c:f>Sheet3!$D$5:$D$8</c:f>
              <c:numCache>
                <c:formatCode>General</c:formatCode>
                <c:ptCount val="4"/>
                <c:pt idx="0">
                  <c:v>81</c:v>
                </c:pt>
                <c:pt idx="1">
                  <c:v>64</c:v>
                </c:pt>
                <c:pt idx="2">
                  <c:v>59</c:v>
                </c:pt>
                <c:pt idx="3">
                  <c:v>59</c:v>
                </c:pt>
              </c:numCache>
            </c:numRef>
          </c:val>
          <c:extLst>
            <c:ext xmlns:c15="http://schemas.microsoft.com/office/drawing/2012/chart" uri="{02D57815-91ED-43cb-92C2-25804820EDAC}">
              <c15:datalabelsRange>
                <c15:f>Sheet3!$L$5:$L$8</c15:f>
                <c15:dlblRangeCache>
                  <c:ptCount val="4"/>
                  <c:pt idx="0">
                    <c:v>40.3%</c:v>
                  </c:pt>
                  <c:pt idx="1">
                    <c:v>42.4%</c:v>
                  </c:pt>
                  <c:pt idx="2">
                    <c:v>45.0%</c:v>
                  </c:pt>
                  <c:pt idx="3">
                    <c:v>45.4%</c:v>
                  </c:pt>
                </c15:dlblRangeCache>
              </c15:datalabelsRange>
            </c:ext>
            <c:ext xmlns:c16="http://schemas.microsoft.com/office/drawing/2014/chart" uri="{C3380CC4-5D6E-409C-BE32-E72D297353CC}">
              <c16:uniqueId val="{00000009-4FC2-4236-8A09-2C7716405173}"/>
            </c:ext>
          </c:extLst>
        </c:ser>
        <c:ser>
          <c:idx val="2"/>
          <c:order val="2"/>
          <c:tx>
            <c:strRef>
              <c:f>Sheet3!$E$4</c:f>
              <c:strCache>
                <c:ptCount val="1"/>
                <c:pt idx="0">
                  <c:v>公営・公的住宅</c:v>
                </c:pt>
              </c:strCache>
            </c:strRef>
          </c:tx>
          <c:spPr>
            <a:solidFill>
              <a:schemeClr val="accent3">
                <a:alpha val="70000"/>
              </a:schemeClr>
            </a:solidFill>
            <a:ln>
              <a:noFill/>
            </a:ln>
            <a:effectLst/>
          </c:spPr>
          <c:invertIfNegative val="0"/>
          <c:cat>
            <c:strRef>
              <c:f>Sheet3!$B$5:$B$8</c:f>
              <c:strCache>
                <c:ptCount val="4"/>
                <c:pt idx="0">
                  <c:v>H26</c:v>
                </c:pt>
                <c:pt idx="1">
                  <c:v>H27</c:v>
                </c:pt>
                <c:pt idx="2">
                  <c:v>H28</c:v>
                </c:pt>
                <c:pt idx="3">
                  <c:v>H29</c:v>
                </c:pt>
              </c:strCache>
            </c:strRef>
          </c:cat>
          <c:val>
            <c:numRef>
              <c:f>Sheet3!$E$5:$E$8</c:f>
              <c:numCache>
                <c:formatCode>General</c:formatCode>
                <c:ptCount val="4"/>
                <c:pt idx="0">
                  <c:v>4</c:v>
                </c:pt>
                <c:pt idx="1">
                  <c:v>1</c:v>
                </c:pt>
                <c:pt idx="2">
                  <c:v>2</c:v>
                </c:pt>
                <c:pt idx="3">
                  <c:v>4</c:v>
                </c:pt>
              </c:numCache>
            </c:numRef>
          </c:val>
          <c:extLst>
            <c:ext xmlns:c16="http://schemas.microsoft.com/office/drawing/2014/chart" uri="{C3380CC4-5D6E-409C-BE32-E72D297353CC}">
              <c16:uniqueId val="{0000000A-4FC2-4236-8A09-2C7716405173}"/>
            </c:ext>
          </c:extLst>
        </c:ser>
        <c:ser>
          <c:idx val="3"/>
          <c:order val="3"/>
          <c:tx>
            <c:strRef>
              <c:f>Sheet3!$F$4</c:f>
              <c:strCache>
                <c:ptCount val="1"/>
                <c:pt idx="0">
                  <c:v>民間住宅</c:v>
                </c:pt>
              </c:strCache>
            </c:strRef>
          </c:tx>
          <c:spPr>
            <a:solidFill>
              <a:srgbClr val="8064A2"/>
            </a:solidFill>
            <a:ln>
              <a:noFill/>
            </a:ln>
            <a:effectLst/>
          </c:spPr>
          <c:invertIfNegative val="0"/>
          <c:cat>
            <c:strRef>
              <c:f>Sheet3!$B$5:$B$8</c:f>
              <c:strCache>
                <c:ptCount val="4"/>
                <c:pt idx="0">
                  <c:v>H26</c:v>
                </c:pt>
                <c:pt idx="1">
                  <c:v>H27</c:v>
                </c:pt>
                <c:pt idx="2">
                  <c:v>H28</c:v>
                </c:pt>
                <c:pt idx="3">
                  <c:v>H29</c:v>
                </c:pt>
              </c:strCache>
            </c:strRef>
          </c:cat>
          <c:val>
            <c:numRef>
              <c:f>Sheet3!$F$5:$F$8</c:f>
              <c:numCache>
                <c:formatCode>General</c:formatCode>
                <c:ptCount val="4"/>
                <c:pt idx="0">
                  <c:v>26</c:v>
                </c:pt>
                <c:pt idx="1">
                  <c:v>11</c:v>
                </c:pt>
                <c:pt idx="2">
                  <c:v>11</c:v>
                </c:pt>
                <c:pt idx="3">
                  <c:v>8</c:v>
                </c:pt>
              </c:numCache>
            </c:numRef>
          </c:val>
          <c:extLst>
            <c:ext xmlns:c16="http://schemas.microsoft.com/office/drawing/2014/chart" uri="{C3380CC4-5D6E-409C-BE32-E72D297353CC}">
              <c16:uniqueId val="{0000000B-4FC2-4236-8A09-2C7716405173}"/>
            </c:ext>
          </c:extLst>
        </c:ser>
        <c:ser>
          <c:idx val="4"/>
          <c:order val="4"/>
          <c:tx>
            <c:strRef>
              <c:f>Sheet3!$G$4</c:f>
              <c:strCache>
                <c:ptCount val="1"/>
                <c:pt idx="0">
                  <c:v>その他</c:v>
                </c:pt>
              </c:strCache>
            </c:strRef>
          </c:tx>
          <c:spPr>
            <a:solidFill>
              <a:schemeClr val="accent5">
                <a:alpha val="70000"/>
              </a:schemeClr>
            </a:solidFill>
            <a:ln>
              <a:noFill/>
            </a:ln>
            <a:effectLst/>
          </c:spPr>
          <c:invertIfNegative val="0"/>
          <c:cat>
            <c:strRef>
              <c:f>Sheet3!$B$5:$B$8</c:f>
              <c:strCache>
                <c:ptCount val="4"/>
                <c:pt idx="0">
                  <c:v>H26</c:v>
                </c:pt>
                <c:pt idx="1">
                  <c:v>H27</c:v>
                </c:pt>
                <c:pt idx="2">
                  <c:v>H28</c:v>
                </c:pt>
                <c:pt idx="3">
                  <c:v>H29</c:v>
                </c:pt>
              </c:strCache>
            </c:strRef>
          </c:cat>
          <c:val>
            <c:numRef>
              <c:f>Sheet3!$G$5:$G$8</c:f>
              <c:numCache>
                <c:formatCode>General</c:formatCode>
                <c:ptCount val="4"/>
                <c:pt idx="0">
                  <c:v>6</c:v>
                </c:pt>
                <c:pt idx="1">
                  <c:v>16</c:v>
                </c:pt>
                <c:pt idx="2">
                  <c:v>11</c:v>
                </c:pt>
                <c:pt idx="3">
                  <c:v>16</c:v>
                </c:pt>
              </c:numCache>
            </c:numRef>
          </c:val>
          <c:extLst>
            <c:ext xmlns:c16="http://schemas.microsoft.com/office/drawing/2014/chart" uri="{C3380CC4-5D6E-409C-BE32-E72D297353CC}">
              <c16:uniqueId val="{0000000C-4FC2-4236-8A09-2C7716405173}"/>
            </c:ext>
          </c:extLst>
        </c:ser>
        <c:dLbls>
          <c:showLegendKey val="0"/>
          <c:showVal val="0"/>
          <c:showCatName val="0"/>
          <c:showSerName val="0"/>
          <c:showPercent val="0"/>
          <c:showBubbleSize val="0"/>
        </c:dLbls>
        <c:gapWidth val="50"/>
        <c:overlap val="100"/>
        <c:serLines>
          <c:spPr>
            <a:ln w="9525">
              <a:solidFill>
                <a:schemeClr val="tx1">
                  <a:lumMod val="35000"/>
                  <a:lumOff val="65000"/>
                </a:schemeClr>
              </a:solidFill>
              <a:round/>
            </a:ln>
            <a:effectLst/>
          </c:spPr>
        </c:serLines>
        <c:axId val="339630368"/>
        <c:axId val="339629120"/>
      </c:barChart>
      <c:catAx>
        <c:axId val="339630368"/>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39629120"/>
        <c:crosses val="autoZero"/>
        <c:auto val="1"/>
        <c:lblAlgn val="ctr"/>
        <c:lblOffset val="100"/>
        <c:noMultiLvlLbl val="0"/>
      </c:catAx>
      <c:valAx>
        <c:axId val="33962912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39630368"/>
        <c:crosses val="autoZero"/>
        <c:crossBetween val="between"/>
      </c:valAx>
      <c:spPr>
        <a:noFill/>
        <a:ln>
          <a:noFill/>
        </a:ln>
        <a:effectLst/>
      </c:spPr>
    </c:plotArea>
    <c:legend>
      <c:legendPos val="r"/>
      <c:layout>
        <c:manualLayout>
          <c:xMode val="edge"/>
          <c:yMode val="edge"/>
          <c:x val="0.76647419292593222"/>
          <c:y val="0.22820058853446717"/>
          <c:w val="0.22238669387611903"/>
          <c:h val="0.432719305100589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19447579552428"/>
          <c:y val="5.2407308523655362E-2"/>
          <c:w val="0.84665696542544078"/>
          <c:h val="0.87891952387801786"/>
        </c:manualLayout>
      </c:layout>
      <c:barChart>
        <c:barDir val="bar"/>
        <c:grouping val="stacked"/>
        <c:varyColors val="0"/>
        <c:ser>
          <c:idx val="0"/>
          <c:order val="0"/>
          <c:tx>
            <c:strRef>
              <c:f>'年次推移（大阪府）'!$A$2</c:f>
              <c:strCache>
                <c:ptCount val="1"/>
                <c:pt idx="0">
                  <c:v>区分３以下
（含区分なし）</c:v>
                </c:pt>
              </c:strCache>
            </c:strRef>
          </c:tx>
          <c:spPr>
            <a:solidFill>
              <a:schemeClr val="bg2">
                <a:lumMod val="90000"/>
              </a:schemeClr>
            </a:solidFill>
            <a:ln>
              <a:noFill/>
            </a:ln>
            <a:effectLst/>
          </c:spPr>
          <c:invertIfNegative val="0"/>
          <c:dLbls>
            <c:dLbl>
              <c:idx val="0"/>
              <c:layout/>
              <c:tx>
                <c:rich>
                  <a:bodyPr/>
                  <a:lstStyle/>
                  <a:p>
                    <a:r>
                      <a:rPr lang="en-US" altLang="ja-JP" dirty="0" smtClean="0"/>
                      <a:t>285</a:t>
                    </a:r>
                    <a:r>
                      <a:rPr lang="ja-JP" altLang="en-US" dirty="0" smtClean="0"/>
                      <a:t>人</a:t>
                    </a:r>
                  </a:p>
                  <a:p>
                    <a:r>
                      <a:rPr lang="en-US" altLang="ja-JP" dirty="0" smtClean="0"/>
                      <a:t>(</a:t>
                    </a:r>
                    <a:fld id="{EC64D3DE-9F76-45B2-950C-B2EB1889C29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4-A5FA-4C4C-97CF-F6625EE96E8E}"/>
                </c:ext>
              </c:extLst>
            </c:dLbl>
            <c:dLbl>
              <c:idx val="1"/>
              <c:layout/>
              <c:tx>
                <c:rich>
                  <a:bodyPr/>
                  <a:lstStyle/>
                  <a:p>
                    <a:r>
                      <a:rPr lang="en-US" altLang="ja-JP" dirty="0" smtClean="0"/>
                      <a:t>222</a:t>
                    </a:r>
                    <a:r>
                      <a:rPr lang="ja-JP" altLang="en-US" dirty="0" smtClean="0"/>
                      <a:t>人</a:t>
                    </a:r>
                  </a:p>
                  <a:p>
                    <a:r>
                      <a:rPr lang="en-US" altLang="ja-JP" dirty="0" smtClean="0"/>
                      <a:t>(</a:t>
                    </a:r>
                    <a:fld id="{1E8A2D4D-70D9-4139-9E8A-61D2357F72D8}"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A5FA-4C4C-97CF-F6625EE96E8E}"/>
                </c:ext>
              </c:extLst>
            </c:dLbl>
            <c:dLbl>
              <c:idx val="2"/>
              <c:layout/>
              <c:tx>
                <c:rich>
                  <a:bodyPr/>
                  <a:lstStyle/>
                  <a:p>
                    <a:r>
                      <a:rPr lang="en-US" altLang="ja-JP" dirty="0" smtClean="0"/>
                      <a:t>191</a:t>
                    </a:r>
                    <a:r>
                      <a:rPr lang="ja-JP" altLang="en-US" dirty="0" smtClean="0"/>
                      <a:t>人</a:t>
                    </a:r>
                  </a:p>
                  <a:p>
                    <a:r>
                      <a:rPr lang="en-US" altLang="ja-JP" dirty="0" smtClean="0"/>
                      <a:t>(</a:t>
                    </a:r>
                    <a:fld id="{71DD2010-DE8D-42EF-9939-AA475256669B}"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B-A5FA-4C4C-97CF-F6625EE96E8E}"/>
                </c:ext>
              </c:extLst>
            </c:dLbl>
            <c:dLbl>
              <c:idx val="3"/>
              <c:layout/>
              <c:tx>
                <c:rich>
                  <a:bodyPr/>
                  <a:lstStyle/>
                  <a:p>
                    <a:r>
                      <a:rPr lang="en-US" altLang="ja-JP" dirty="0" smtClean="0"/>
                      <a:t>178</a:t>
                    </a:r>
                    <a:r>
                      <a:rPr lang="ja-JP" altLang="en-US" dirty="0" smtClean="0"/>
                      <a:t>人</a:t>
                    </a:r>
                  </a:p>
                  <a:p>
                    <a:r>
                      <a:rPr lang="en-US" altLang="ja-JP" dirty="0" smtClean="0"/>
                      <a:t>(</a:t>
                    </a:r>
                    <a:fld id="{61EFEE3D-AA77-4FEB-ABA7-DD65CC578A93}"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C-A5FA-4C4C-97CF-F6625EE96E8E}"/>
                </c:ext>
              </c:extLst>
            </c:dLbl>
            <c:dLbl>
              <c:idx val="4"/>
              <c:layout/>
              <c:tx>
                <c:rich>
                  <a:bodyPr/>
                  <a:lstStyle/>
                  <a:p>
                    <a:r>
                      <a:rPr lang="en-US" altLang="ja-JP" dirty="0" smtClean="0"/>
                      <a:t>174</a:t>
                    </a:r>
                    <a:r>
                      <a:rPr lang="ja-JP" altLang="en-US" dirty="0" smtClean="0"/>
                      <a:t>人</a:t>
                    </a:r>
                  </a:p>
                  <a:p>
                    <a:r>
                      <a:rPr lang="en-US" altLang="ja-JP" dirty="0" smtClean="0"/>
                      <a:t>(</a:t>
                    </a:r>
                    <a:fld id="{06EC9CCF-A001-4990-AFA6-4DDBD6A56C5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D-A5FA-4C4C-97CF-F6625EE96E8E}"/>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'年次推移（大阪府）'!$B$2:$F$2</c:f>
              <c:numCache>
                <c:formatCode>#,##0_ ;[Red]\-#,##0\ </c:formatCode>
                <c:ptCount val="5"/>
                <c:pt idx="0">
                  <c:v>285</c:v>
                </c:pt>
                <c:pt idx="1">
                  <c:v>222</c:v>
                </c:pt>
                <c:pt idx="2">
                  <c:v>191</c:v>
                </c:pt>
                <c:pt idx="3">
                  <c:v>178</c:v>
                </c:pt>
                <c:pt idx="4" formatCode="General">
                  <c:v>174</c:v>
                </c:pt>
              </c:numCache>
            </c:numRef>
          </c:val>
          <c:extLst>
            <c:ext xmlns:c15="http://schemas.microsoft.com/office/drawing/2012/chart" uri="{02D57815-91ED-43cb-92C2-25804820EDAC}">
              <c15:datalabelsRange>
                <c15:f>'年次推移（大阪府）'!$G$2:$K$2</c15:f>
                <c15:dlblRangeCache>
                  <c:ptCount val="5"/>
                  <c:pt idx="0">
                    <c:v>5.6%</c:v>
                  </c:pt>
                  <c:pt idx="1">
                    <c:v>4.4%</c:v>
                  </c:pt>
                  <c:pt idx="2">
                    <c:v>3.8%</c:v>
                  </c:pt>
                  <c:pt idx="3">
                    <c:v>3.6%</c:v>
                  </c:pt>
                  <c:pt idx="4">
                    <c:v>3.5%</c:v>
                  </c:pt>
                </c15:dlblRangeCache>
              </c15:datalabelsRange>
            </c:ext>
            <c:ext xmlns:c16="http://schemas.microsoft.com/office/drawing/2014/chart" uri="{C3380CC4-5D6E-409C-BE32-E72D297353CC}">
              <c16:uniqueId val="{00000000-A5FA-4C4C-97CF-F6625EE96E8E}"/>
            </c:ext>
          </c:extLst>
        </c:ser>
        <c:ser>
          <c:idx val="1"/>
          <c:order val="1"/>
          <c:tx>
            <c:strRef>
              <c:f>'年次推移（大阪府）'!$A$3</c:f>
              <c:strCache>
                <c:ptCount val="1"/>
                <c:pt idx="0">
                  <c:v>区分４</c:v>
                </c:pt>
              </c:strCache>
            </c:strRef>
          </c:tx>
          <c:spPr>
            <a:solidFill>
              <a:schemeClr val="accent2"/>
            </a:solidFill>
            <a:ln>
              <a:noFill/>
            </a:ln>
            <a:effectLst/>
          </c:spPr>
          <c:invertIfNegative val="0"/>
          <c:dLbls>
            <c:dLbl>
              <c:idx val="0"/>
              <c:layout/>
              <c:tx>
                <c:rich>
                  <a:bodyPr/>
                  <a:lstStyle/>
                  <a:p>
                    <a:r>
                      <a:rPr lang="en-US" altLang="ja-JP" dirty="0" smtClean="0"/>
                      <a:t>857</a:t>
                    </a:r>
                    <a:r>
                      <a:rPr lang="ja-JP" altLang="en-US" dirty="0" smtClean="0"/>
                      <a:t>人</a:t>
                    </a:r>
                  </a:p>
                  <a:p>
                    <a:r>
                      <a:rPr lang="ja-JP" altLang="en-US" dirty="0" smtClean="0"/>
                      <a:t>（</a:t>
                    </a:r>
                    <a:fld id="{91D3026A-636A-482B-B6E3-C8836ABDB6A2}" type="CELLRANGE">
                      <a:rPr lang="en-US" altLang="ja-JP" smtClean="0"/>
                      <a:pPr/>
                      <a:t>[CELLRANGE]</a:t>
                    </a:fld>
                    <a:r>
                      <a:rPr lang="ja-JP" altLang="en-US"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A5FA-4C4C-97CF-F6625EE96E8E}"/>
                </c:ext>
              </c:extLst>
            </c:dLbl>
            <c:dLbl>
              <c:idx val="1"/>
              <c:layout/>
              <c:tx>
                <c:rich>
                  <a:bodyPr/>
                  <a:lstStyle/>
                  <a:p>
                    <a:r>
                      <a:rPr lang="en-US" altLang="ja-JP" dirty="0" smtClean="0"/>
                      <a:t>737</a:t>
                    </a:r>
                    <a:r>
                      <a:rPr lang="ja-JP" altLang="en-US" dirty="0" smtClean="0"/>
                      <a:t>人</a:t>
                    </a:r>
                  </a:p>
                  <a:p>
                    <a:r>
                      <a:rPr lang="ja-JP" altLang="en-US" dirty="0" smtClean="0"/>
                      <a:t>（</a:t>
                    </a:r>
                    <a:fld id="{7AA0651F-AD72-4B90-9D97-472ADDAED0EE}" type="CELLRANGE">
                      <a:rPr lang="en-US" altLang="ja-JP" smtClean="0"/>
                      <a:pPr/>
                      <a:t>[CELLRANGE]</a:t>
                    </a:fld>
                    <a:r>
                      <a:rPr lang="en-US" altLang="ja-JP" baseline="0" dirty="0"/>
                      <a:t>, </a:t>
                    </a:r>
                    <a:r>
                      <a:rPr lang="ja-JP" altLang="en-US"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A5FA-4C4C-97CF-F6625EE96E8E}"/>
                </c:ext>
              </c:extLst>
            </c:dLbl>
            <c:dLbl>
              <c:idx val="2"/>
              <c:layout/>
              <c:tx>
                <c:rich>
                  <a:bodyPr/>
                  <a:lstStyle/>
                  <a:p>
                    <a:r>
                      <a:rPr lang="en-US" altLang="ja-JP" dirty="0" smtClean="0"/>
                      <a:t>632</a:t>
                    </a:r>
                    <a:r>
                      <a:rPr lang="ja-JP" altLang="en-US" dirty="0" smtClean="0"/>
                      <a:t>人</a:t>
                    </a:r>
                  </a:p>
                  <a:p>
                    <a:r>
                      <a:rPr lang="en-US" altLang="ja-JP" dirty="0" smtClean="0"/>
                      <a:t>(</a:t>
                    </a:r>
                    <a:fld id="{E532AA25-713B-4317-B5A7-B749417DEF5E}"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A5FA-4C4C-97CF-F6625EE96E8E}"/>
                </c:ext>
              </c:extLst>
            </c:dLbl>
            <c:dLbl>
              <c:idx val="3"/>
              <c:layout/>
              <c:tx>
                <c:rich>
                  <a:bodyPr/>
                  <a:lstStyle/>
                  <a:p>
                    <a:r>
                      <a:rPr lang="en-US" altLang="ja-JP" dirty="0" smtClean="0"/>
                      <a:t>509</a:t>
                    </a:r>
                    <a:r>
                      <a:rPr lang="ja-JP" altLang="en-US" dirty="0" smtClean="0"/>
                      <a:t>人</a:t>
                    </a:r>
                  </a:p>
                  <a:p>
                    <a:r>
                      <a:rPr lang="en-US" altLang="ja-JP" dirty="0" smtClean="0"/>
                      <a:t>(</a:t>
                    </a:r>
                    <a:fld id="{6ADA12C5-C809-401E-A531-4EA69BB8A8FE}"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A5FA-4C4C-97CF-F6625EE96E8E}"/>
                </c:ext>
              </c:extLst>
            </c:dLbl>
            <c:dLbl>
              <c:idx val="4"/>
              <c:layout/>
              <c:tx>
                <c:rich>
                  <a:bodyPr/>
                  <a:lstStyle/>
                  <a:p>
                    <a:r>
                      <a:rPr lang="en-US" altLang="ja-JP" dirty="0" smtClean="0"/>
                      <a:t>457</a:t>
                    </a:r>
                    <a:r>
                      <a:rPr lang="ja-JP" altLang="en-US" dirty="0" smtClean="0"/>
                      <a:t>人</a:t>
                    </a:r>
                  </a:p>
                  <a:p>
                    <a:r>
                      <a:rPr lang="en-US" altLang="ja-JP" dirty="0" smtClean="0"/>
                      <a:t>(</a:t>
                    </a:r>
                    <a:fld id="{5B25FE50-56EC-492E-949C-17F9CA582D0A}"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A5FA-4C4C-97CF-F6625EE96E8E}"/>
                </c:ext>
              </c:extLst>
            </c:dLbl>
            <c:spPr>
              <a:noFill/>
              <a:ln>
                <a:noFill/>
              </a:ln>
              <a:effectLst/>
            </c:spPr>
            <c:txPr>
              <a:bodyPr rot="0" spcFirstLastPara="1" vertOverflow="overflow" horzOverflow="overflow" vert="horz" wrap="none" spcCol="0" anchor="ctr" anchorCtr="1">
                <a:noAutofit/>
              </a:bodyPr>
              <a:lstStyle/>
              <a:p>
                <a:pPr>
                  <a:defRPr sz="1200" b="1" i="0" u="none" strike="noStrike" kern="1200" baseline="0">
                    <a:solidFill>
                      <a:schemeClr val="bg1"/>
                    </a:solidFill>
                    <a:latin typeface="HG丸ｺﾞｼｯｸM-PRO" panose="020F0600000000000000" pitchFamily="50" charset="-128"/>
                    <a:ea typeface="HG丸ｺﾞｼｯｸM-PRO" panose="020F0600000000000000"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'年次推移（大阪府）'!$B$3:$F$3</c:f>
              <c:numCache>
                <c:formatCode>#,##0_ ;[Red]\-#,##0\ </c:formatCode>
                <c:ptCount val="5"/>
                <c:pt idx="0">
                  <c:v>857</c:v>
                </c:pt>
                <c:pt idx="1">
                  <c:v>737</c:v>
                </c:pt>
                <c:pt idx="2">
                  <c:v>632</c:v>
                </c:pt>
                <c:pt idx="3">
                  <c:v>509</c:v>
                </c:pt>
                <c:pt idx="4" formatCode="General">
                  <c:v>457</c:v>
                </c:pt>
              </c:numCache>
            </c:numRef>
          </c:val>
          <c:extLst>
            <c:ext xmlns:c15="http://schemas.microsoft.com/office/drawing/2012/chart" uri="{02D57815-91ED-43cb-92C2-25804820EDAC}">
              <c15:datalabelsRange>
                <c15:f>'年次推移（大阪府）'!$G$3:$K$3</c15:f>
                <c15:dlblRangeCache>
                  <c:ptCount val="5"/>
                  <c:pt idx="0">
                    <c:v>16.8%</c:v>
                  </c:pt>
                  <c:pt idx="1">
                    <c:v>14.6%</c:v>
                  </c:pt>
                  <c:pt idx="2">
                    <c:v>12.6%</c:v>
                  </c:pt>
                  <c:pt idx="3">
                    <c:v>10.2%</c:v>
                  </c:pt>
                  <c:pt idx="4">
                    <c:v>9.3%</c:v>
                  </c:pt>
                </c15:dlblRangeCache>
              </c15:datalabelsRange>
            </c:ext>
            <c:ext xmlns:c16="http://schemas.microsoft.com/office/drawing/2014/chart" uri="{C3380CC4-5D6E-409C-BE32-E72D297353CC}">
              <c16:uniqueId val="{00000001-A5FA-4C4C-97CF-F6625EE96E8E}"/>
            </c:ext>
          </c:extLst>
        </c:ser>
        <c:ser>
          <c:idx val="2"/>
          <c:order val="2"/>
          <c:tx>
            <c:strRef>
              <c:f>'年次推移（大阪府）'!$A$4</c:f>
              <c:strCache>
                <c:ptCount val="1"/>
                <c:pt idx="0">
                  <c:v>区分５</c:v>
                </c:pt>
              </c:strCache>
            </c:strRef>
          </c:tx>
          <c:spPr>
            <a:solidFill>
              <a:schemeClr val="accent3"/>
            </a:solidFill>
            <a:ln>
              <a:noFill/>
            </a:ln>
            <a:effectLst/>
          </c:spPr>
          <c:invertIfNegative val="0"/>
          <c:dLbls>
            <c:dLbl>
              <c:idx val="0"/>
              <c:layout>
                <c:manualLayout>
                  <c:x val="2.1428044858982438E-2"/>
                  <c:y val="2.5041525702587416E-3"/>
                </c:manualLayout>
              </c:layout>
              <c:tx>
                <c:rich>
                  <a:bodyPr/>
                  <a:lstStyle/>
                  <a:p>
                    <a:r>
                      <a:rPr lang="en-US" altLang="ja-JP" dirty="0" smtClean="0"/>
                      <a:t>1,564</a:t>
                    </a:r>
                    <a:r>
                      <a:rPr lang="ja-JP" altLang="en-US" dirty="0" smtClean="0"/>
                      <a:t>人</a:t>
                    </a:r>
                  </a:p>
                  <a:p>
                    <a:r>
                      <a:rPr lang="en-US" altLang="ja-JP" dirty="0" smtClean="0"/>
                      <a:t>(</a:t>
                    </a:r>
                    <a:fld id="{B432B4CF-D1C4-4E47-9AAF-9F69F5F20A1A}"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E-A5FA-4C4C-97CF-F6625EE96E8E}"/>
                </c:ext>
              </c:extLst>
            </c:dLbl>
            <c:dLbl>
              <c:idx val="1"/>
              <c:layout/>
              <c:tx>
                <c:rich>
                  <a:bodyPr/>
                  <a:lstStyle/>
                  <a:p>
                    <a:r>
                      <a:rPr lang="en-US" altLang="ja-JP" dirty="0" smtClean="0"/>
                      <a:t>1,501</a:t>
                    </a:r>
                    <a:r>
                      <a:rPr lang="ja-JP" altLang="en-US" dirty="0" smtClean="0"/>
                      <a:t>人</a:t>
                    </a:r>
                  </a:p>
                  <a:p>
                    <a:r>
                      <a:rPr lang="en-US" altLang="ja-JP" dirty="0" smtClean="0"/>
                      <a:t>(</a:t>
                    </a:r>
                    <a:fld id="{3132DA4D-F03E-4268-9621-4910211C55EB}"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F-A5FA-4C4C-97CF-F6625EE96E8E}"/>
                </c:ext>
              </c:extLst>
            </c:dLbl>
            <c:dLbl>
              <c:idx val="2"/>
              <c:layout/>
              <c:tx>
                <c:rich>
                  <a:bodyPr/>
                  <a:lstStyle/>
                  <a:p>
                    <a:r>
                      <a:rPr lang="en-US" altLang="ja-JP" dirty="0" smtClean="0"/>
                      <a:t>1,439</a:t>
                    </a:r>
                    <a:r>
                      <a:rPr lang="ja-JP" altLang="en-US" dirty="0" smtClean="0"/>
                      <a:t>人</a:t>
                    </a:r>
                  </a:p>
                  <a:p>
                    <a:r>
                      <a:rPr lang="en-US" altLang="ja-JP" dirty="0" smtClean="0"/>
                      <a:t>(</a:t>
                    </a:r>
                    <a:fld id="{7A10C5BC-FADC-4C09-BABC-33566209831A}"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0-A5FA-4C4C-97CF-F6625EE96E8E}"/>
                </c:ext>
              </c:extLst>
            </c:dLbl>
            <c:dLbl>
              <c:idx val="3"/>
              <c:layout/>
              <c:tx>
                <c:rich>
                  <a:bodyPr/>
                  <a:lstStyle/>
                  <a:p>
                    <a:r>
                      <a:rPr lang="en-US" altLang="ja-JP" dirty="0" smtClean="0"/>
                      <a:t>1,364</a:t>
                    </a:r>
                    <a:r>
                      <a:rPr lang="ja-JP" altLang="en-US" dirty="0" smtClean="0"/>
                      <a:t>人</a:t>
                    </a:r>
                  </a:p>
                  <a:p>
                    <a:r>
                      <a:rPr lang="en-US" altLang="ja-JP" dirty="0" smtClean="0"/>
                      <a:t>(</a:t>
                    </a:r>
                    <a:fld id="{C5F34C0C-0BF4-4C5E-9015-841C5095659C}"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1-A5FA-4C4C-97CF-F6625EE96E8E}"/>
                </c:ext>
              </c:extLst>
            </c:dLbl>
            <c:dLbl>
              <c:idx val="4"/>
              <c:layout>
                <c:manualLayout>
                  <c:x val="9.8898668579918952E-3"/>
                  <c:y val="-5.0043643858235292E-3"/>
                </c:manualLayout>
              </c:layout>
              <c:tx>
                <c:rich>
                  <a:bodyPr/>
                  <a:lstStyle/>
                  <a:p>
                    <a:r>
                      <a:rPr lang="en-US" altLang="ja-JP" dirty="0" smtClean="0"/>
                      <a:t>1,296</a:t>
                    </a:r>
                    <a:r>
                      <a:rPr lang="ja-JP" altLang="en-US" dirty="0" smtClean="0"/>
                      <a:t>人</a:t>
                    </a:r>
                  </a:p>
                  <a:p>
                    <a:r>
                      <a:rPr lang="en-US" altLang="ja-JP" dirty="0" smtClean="0"/>
                      <a:t>(</a:t>
                    </a:r>
                    <a:fld id="{8D2D015B-48A3-4A0B-8168-55E330B146B1}"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2-A5FA-4C4C-97CF-F6625EE96E8E}"/>
                </c:ext>
              </c:extLst>
            </c:dLbl>
            <c:spPr>
              <a:noFill/>
              <a:ln>
                <a:noFill/>
              </a:ln>
              <a:effectLst/>
            </c:spPr>
            <c:txPr>
              <a:bodyPr rot="0" spcFirstLastPara="1" vertOverflow="overflow" horzOverflow="overflow" vert="horz" wrap="square" anchor="ctr" anchorCtr="1">
                <a:normAutofit/>
              </a:bodyPr>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'年次推移（大阪府）'!$B$4:$F$4</c:f>
              <c:numCache>
                <c:formatCode>#,##0_ ;[Red]\-#,##0\ </c:formatCode>
                <c:ptCount val="5"/>
                <c:pt idx="0">
                  <c:v>1564</c:v>
                </c:pt>
                <c:pt idx="1">
                  <c:v>1501</c:v>
                </c:pt>
                <c:pt idx="2">
                  <c:v>1439</c:v>
                </c:pt>
                <c:pt idx="3">
                  <c:v>1364</c:v>
                </c:pt>
                <c:pt idx="4" formatCode="General">
                  <c:v>1296</c:v>
                </c:pt>
              </c:numCache>
            </c:numRef>
          </c:val>
          <c:extLst>
            <c:ext xmlns:c15="http://schemas.microsoft.com/office/drawing/2012/chart" uri="{02D57815-91ED-43cb-92C2-25804820EDAC}">
              <c15:datalabelsRange>
                <c15:f>'年次推移（大阪府）'!$G$4:$K$4</c15:f>
                <c15:dlblRangeCache>
                  <c:ptCount val="5"/>
                  <c:pt idx="0">
                    <c:v>30.6%</c:v>
                  </c:pt>
                  <c:pt idx="1">
                    <c:v>29.7%</c:v>
                  </c:pt>
                  <c:pt idx="2">
                    <c:v>28.8%</c:v>
                  </c:pt>
                  <c:pt idx="3">
                    <c:v>27.4%</c:v>
                  </c:pt>
                  <c:pt idx="4">
                    <c:v>26.4%</c:v>
                  </c:pt>
                </c15:dlblRangeCache>
              </c15:datalabelsRange>
            </c:ext>
            <c:ext xmlns:c16="http://schemas.microsoft.com/office/drawing/2014/chart" uri="{C3380CC4-5D6E-409C-BE32-E72D297353CC}">
              <c16:uniqueId val="{00000002-A5FA-4C4C-97CF-F6625EE96E8E}"/>
            </c:ext>
          </c:extLst>
        </c:ser>
        <c:ser>
          <c:idx val="3"/>
          <c:order val="3"/>
          <c:tx>
            <c:strRef>
              <c:f>'年次推移（大阪府）'!$A$5</c:f>
              <c:strCache>
                <c:ptCount val="1"/>
                <c:pt idx="0">
                  <c:v>区分６</c:v>
                </c:pt>
              </c:strCache>
            </c:strRef>
          </c:tx>
          <c:spPr>
            <a:solidFill>
              <a:schemeClr val="accent4"/>
            </a:solidFill>
            <a:ln>
              <a:noFill/>
            </a:ln>
            <a:effectLst/>
          </c:spPr>
          <c:invertIfNegative val="0"/>
          <c:dLbls>
            <c:dLbl>
              <c:idx val="0"/>
              <c:layout/>
              <c:tx>
                <c:rich>
                  <a:bodyPr/>
                  <a:lstStyle/>
                  <a:p>
                    <a:r>
                      <a:rPr lang="en-US" altLang="ja-JP" dirty="0" smtClean="0"/>
                      <a:t>2,403</a:t>
                    </a:r>
                    <a:r>
                      <a:rPr lang="ja-JP" altLang="en-US" dirty="0" smtClean="0"/>
                      <a:t>人</a:t>
                    </a:r>
                  </a:p>
                  <a:p>
                    <a:r>
                      <a:rPr lang="en-US" altLang="ja-JP" dirty="0" smtClean="0"/>
                      <a:t>(</a:t>
                    </a:r>
                    <a:fld id="{75DA4529-0C61-4643-B0B1-58C6B9CA5C5C}"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3-A5FA-4C4C-97CF-F6625EE96E8E}"/>
                </c:ext>
              </c:extLst>
            </c:dLbl>
            <c:dLbl>
              <c:idx val="1"/>
              <c:layout/>
              <c:tx>
                <c:rich>
                  <a:bodyPr/>
                  <a:lstStyle/>
                  <a:p>
                    <a:r>
                      <a:rPr lang="en-US" altLang="ja-JP" dirty="0" smtClean="0"/>
                      <a:t>2,591</a:t>
                    </a:r>
                    <a:r>
                      <a:rPr lang="ja-JP" altLang="en-US" dirty="0" smtClean="0"/>
                      <a:t>人</a:t>
                    </a:r>
                  </a:p>
                  <a:p>
                    <a:r>
                      <a:rPr lang="en-US" altLang="ja-JP" dirty="0" smtClean="0"/>
                      <a:t>(</a:t>
                    </a:r>
                    <a:fld id="{71259439-AE6E-479F-B050-5A55AF6F290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4-A5FA-4C4C-97CF-F6625EE96E8E}"/>
                </c:ext>
              </c:extLst>
            </c:dLbl>
            <c:dLbl>
              <c:idx val="2"/>
              <c:layout/>
              <c:tx>
                <c:rich>
                  <a:bodyPr/>
                  <a:lstStyle/>
                  <a:p>
                    <a:r>
                      <a:rPr lang="en-US" altLang="ja-JP" dirty="0" smtClean="0"/>
                      <a:t>2,737</a:t>
                    </a:r>
                    <a:r>
                      <a:rPr lang="ja-JP" altLang="en-US" dirty="0" smtClean="0"/>
                      <a:t>人</a:t>
                    </a:r>
                  </a:p>
                  <a:p>
                    <a:r>
                      <a:rPr lang="en-US" altLang="ja-JP" dirty="0" smtClean="0"/>
                      <a:t>(</a:t>
                    </a:r>
                    <a:fld id="{F83757C7-19E8-4091-A716-042FFCFC85C1}"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5-A5FA-4C4C-97CF-F6625EE96E8E}"/>
                </c:ext>
              </c:extLst>
            </c:dLbl>
            <c:dLbl>
              <c:idx val="3"/>
              <c:layout/>
              <c:tx>
                <c:rich>
                  <a:bodyPr/>
                  <a:lstStyle/>
                  <a:p>
                    <a:r>
                      <a:rPr lang="en-US" altLang="ja-JP" dirty="0" smtClean="0"/>
                      <a:t>2,920</a:t>
                    </a:r>
                    <a:r>
                      <a:rPr lang="ja-JP" altLang="en-US" dirty="0" smtClean="0"/>
                      <a:t>人</a:t>
                    </a:r>
                  </a:p>
                  <a:p>
                    <a:r>
                      <a:rPr lang="en-US" altLang="ja-JP" dirty="0" smtClean="0"/>
                      <a:t>(</a:t>
                    </a:r>
                    <a:fld id="{EF3142F1-C08F-4A66-97D0-0B2F3523C8B3}"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6-A5FA-4C4C-97CF-F6625EE96E8E}"/>
                </c:ext>
              </c:extLst>
            </c:dLbl>
            <c:dLbl>
              <c:idx val="4"/>
              <c:layout/>
              <c:tx>
                <c:rich>
                  <a:bodyPr/>
                  <a:lstStyle/>
                  <a:p>
                    <a:r>
                      <a:rPr lang="en-US" altLang="ja-JP" dirty="0" smtClean="0"/>
                      <a:t>2,987</a:t>
                    </a:r>
                    <a:r>
                      <a:rPr lang="ja-JP" altLang="en-US" dirty="0" smtClean="0"/>
                      <a:t>人</a:t>
                    </a:r>
                  </a:p>
                  <a:p>
                    <a:r>
                      <a:rPr lang="en-US" altLang="ja-JP" dirty="0" smtClean="0"/>
                      <a:t>(</a:t>
                    </a:r>
                    <a:fld id="{1756CAD8-081A-4DF9-BA57-BC92CCDC017D}"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7-A5FA-4C4C-97CF-F6625EE96E8E}"/>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'年次推移（大阪府）'!$B$1:$F$1</c:f>
              <c:strCache>
                <c:ptCount val="5"/>
                <c:pt idx="0">
                  <c:v>H26.4</c:v>
                </c:pt>
                <c:pt idx="1">
                  <c:v>H27.4</c:v>
                </c:pt>
                <c:pt idx="2">
                  <c:v>H28.4</c:v>
                </c:pt>
                <c:pt idx="3">
                  <c:v>H29.4</c:v>
                </c:pt>
                <c:pt idx="4">
                  <c:v>H30.4</c:v>
                </c:pt>
              </c:strCache>
            </c:strRef>
          </c:cat>
          <c:val>
            <c:numRef>
              <c:f>'年次推移（大阪府）'!$B$5:$F$5</c:f>
              <c:numCache>
                <c:formatCode>#,##0_ ;[Red]\-#,##0\ </c:formatCode>
                <c:ptCount val="5"/>
                <c:pt idx="0">
                  <c:v>2403</c:v>
                </c:pt>
                <c:pt idx="1">
                  <c:v>2591</c:v>
                </c:pt>
                <c:pt idx="2">
                  <c:v>2737</c:v>
                </c:pt>
                <c:pt idx="3">
                  <c:v>2920</c:v>
                </c:pt>
                <c:pt idx="4" formatCode="General">
                  <c:v>2987</c:v>
                </c:pt>
              </c:numCache>
            </c:numRef>
          </c:val>
          <c:extLst>
            <c:ext xmlns:c15="http://schemas.microsoft.com/office/drawing/2012/chart" uri="{02D57815-91ED-43cb-92C2-25804820EDAC}">
              <c15:datalabelsRange>
                <c15:f>'年次推移（大阪府）'!$G$5:$K$5</c15:f>
                <c15:dlblRangeCache>
                  <c:ptCount val="5"/>
                  <c:pt idx="0">
                    <c:v>47.0%</c:v>
                  </c:pt>
                  <c:pt idx="1">
                    <c:v>51.3%</c:v>
                  </c:pt>
                  <c:pt idx="2">
                    <c:v>54.8%</c:v>
                  </c:pt>
                  <c:pt idx="3">
                    <c:v>58.7%</c:v>
                  </c:pt>
                  <c:pt idx="4">
                    <c:v>60.8%</c:v>
                  </c:pt>
                </c15:dlblRangeCache>
              </c15:datalabelsRange>
            </c:ext>
            <c:ext xmlns:c16="http://schemas.microsoft.com/office/drawing/2014/chart" uri="{C3380CC4-5D6E-409C-BE32-E72D297353CC}">
              <c16:uniqueId val="{00000003-A5FA-4C4C-97CF-F6625EE96E8E}"/>
            </c:ext>
          </c:extLst>
        </c:ser>
        <c:dLbls>
          <c:dLblPos val="ctr"/>
          <c:showLegendKey val="0"/>
          <c:showVal val="1"/>
          <c:showCatName val="0"/>
          <c:showSerName val="0"/>
          <c:showPercent val="0"/>
          <c:showBubbleSize val="0"/>
        </c:dLbls>
        <c:gapWidth val="30"/>
        <c:overlap val="100"/>
        <c:axId val="479824816"/>
        <c:axId val="479833552"/>
      </c:barChart>
      <c:catAx>
        <c:axId val="4798248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79833552"/>
        <c:crosses val="autoZero"/>
        <c:auto val="0"/>
        <c:lblAlgn val="ctr"/>
        <c:lblOffset val="100"/>
        <c:noMultiLvlLbl val="0"/>
      </c:catAx>
      <c:valAx>
        <c:axId val="479833552"/>
        <c:scaling>
          <c:orientation val="minMax"/>
        </c:scaling>
        <c:delete val="0"/>
        <c:axPos val="t"/>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79824816"/>
        <c:crosses val="autoZero"/>
        <c:crossBetween val="between"/>
      </c:valAx>
      <c:spPr>
        <a:noFill/>
        <a:ln>
          <a:noFill/>
        </a:ln>
        <a:effectLst/>
      </c:spPr>
    </c:plotArea>
    <c:legend>
      <c:legendPos val="b"/>
      <c:layout>
        <c:manualLayout>
          <c:xMode val="edge"/>
          <c:yMode val="edge"/>
          <c:x val="0.2597299676982931"/>
          <c:y val="0.90315634747210438"/>
          <c:w val="0.46405682338514825"/>
          <c:h val="7.93269979133703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06692280853349E-2"/>
          <c:y val="0.12828338075309831"/>
          <c:w val="0.86368285186018712"/>
          <c:h val="0.7366141148530122"/>
        </c:manualLayout>
      </c:layout>
      <c:barChart>
        <c:barDir val="bar"/>
        <c:grouping val="stacked"/>
        <c:varyColors val="0"/>
        <c:ser>
          <c:idx val="0"/>
          <c:order val="0"/>
          <c:tx>
            <c:strRef>
              <c:f>'年次推移（大阪府）'!$B$8</c:f>
              <c:strCache>
                <c:ptCount val="1"/>
                <c:pt idx="0">
                  <c:v>２０歳未満</c:v>
                </c:pt>
              </c:strCache>
            </c:strRef>
          </c:tx>
          <c:spPr>
            <a:solidFill>
              <a:schemeClr val="accent1"/>
            </a:solidFill>
            <a:ln>
              <a:noFill/>
            </a:ln>
            <a:effectLst/>
          </c:spPr>
          <c:invertIfNegative val="0"/>
          <c:cat>
            <c:strRef>
              <c:f>'年次推移（大阪府）'!$A$9:$A$13</c:f>
              <c:strCache>
                <c:ptCount val="5"/>
                <c:pt idx="0">
                  <c:v>H26.4</c:v>
                </c:pt>
                <c:pt idx="1">
                  <c:v>H27.4</c:v>
                </c:pt>
                <c:pt idx="2">
                  <c:v>H28.4</c:v>
                </c:pt>
                <c:pt idx="3">
                  <c:v>H29.4</c:v>
                </c:pt>
                <c:pt idx="4">
                  <c:v>H30.4</c:v>
                </c:pt>
              </c:strCache>
            </c:strRef>
          </c:cat>
          <c:val>
            <c:numRef>
              <c:f>'年次推移（大阪府）'!$B$9:$B$13</c:f>
              <c:numCache>
                <c:formatCode>#,##0_ ;[Red]\-#,##0\ </c:formatCode>
                <c:ptCount val="5"/>
                <c:pt idx="0">
                  <c:v>51</c:v>
                </c:pt>
                <c:pt idx="1">
                  <c:v>48</c:v>
                </c:pt>
                <c:pt idx="2">
                  <c:v>49</c:v>
                </c:pt>
                <c:pt idx="3">
                  <c:v>48</c:v>
                </c:pt>
                <c:pt idx="4">
                  <c:v>45</c:v>
                </c:pt>
              </c:numCache>
            </c:numRef>
          </c:val>
          <c:extLst>
            <c:ext xmlns:c16="http://schemas.microsoft.com/office/drawing/2014/chart" uri="{C3380CC4-5D6E-409C-BE32-E72D297353CC}">
              <c16:uniqueId val="{00000000-9EE2-416D-ACEE-1F551F2F9062}"/>
            </c:ext>
          </c:extLst>
        </c:ser>
        <c:ser>
          <c:idx val="1"/>
          <c:order val="1"/>
          <c:tx>
            <c:strRef>
              <c:f>'年次推移（大阪府）'!$C$8</c:f>
              <c:strCache>
                <c:ptCount val="1"/>
                <c:pt idx="0">
                  <c:v>２０歳以上
３０歳未満</c:v>
                </c:pt>
              </c:strCache>
            </c:strRef>
          </c:tx>
          <c:spPr>
            <a:solidFill>
              <a:schemeClr val="bg2"/>
            </a:solidFill>
            <a:ln>
              <a:noFill/>
            </a:ln>
            <a:effectLst/>
          </c:spPr>
          <c:invertIfNegative val="0"/>
          <c:dLbls>
            <c:dLbl>
              <c:idx val="0"/>
              <c:layout/>
              <c:tx>
                <c:rich>
                  <a:bodyPr/>
                  <a:lstStyle/>
                  <a:p>
                    <a:r>
                      <a:rPr lang="en-US" altLang="ja-JP" smtClean="0"/>
                      <a:t>409</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9EE2-416D-ACEE-1F551F2F9062}"/>
                </c:ext>
              </c:extLst>
            </c:dLbl>
            <c:dLbl>
              <c:idx val="1"/>
              <c:layout/>
              <c:tx>
                <c:rich>
                  <a:bodyPr/>
                  <a:lstStyle/>
                  <a:p>
                    <a:r>
                      <a:rPr lang="en-US" altLang="ja-JP" smtClean="0"/>
                      <a:t>369</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9EE2-416D-ACEE-1F551F2F9062}"/>
                </c:ext>
              </c:extLst>
            </c:dLbl>
            <c:dLbl>
              <c:idx val="2"/>
              <c:layout/>
              <c:tx>
                <c:rich>
                  <a:bodyPr/>
                  <a:lstStyle/>
                  <a:p>
                    <a:r>
                      <a:rPr lang="en-US" altLang="ja-JP" smtClean="0"/>
                      <a:t>330</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9EE2-416D-ACEE-1F551F2F9062}"/>
                </c:ext>
              </c:extLst>
            </c:dLbl>
            <c:dLbl>
              <c:idx val="3"/>
              <c:layout/>
              <c:tx>
                <c:rich>
                  <a:bodyPr/>
                  <a:lstStyle/>
                  <a:p>
                    <a:r>
                      <a:rPr lang="en-US" altLang="ja-JP" smtClean="0"/>
                      <a:t>317</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9EE2-416D-ACEE-1F551F2F9062}"/>
                </c:ext>
              </c:extLst>
            </c:dLbl>
            <c:dLbl>
              <c:idx val="4"/>
              <c:layout/>
              <c:tx>
                <c:rich>
                  <a:bodyPr/>
                  <a:lstStyle/>
                  <a:p>
                    <a:r>
                      <a:rPr lang="en-US" altLang="ja-JP" smtClean="0"/>
                      <a:t>308</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B-9EE2-416D-ACEE-1F551F2F9062}"/>
                </c:ext>
              </c:extLst>
            </c:dLbl>
            <c:numFmt formatCode="#,##0_ ;[Red]\-#,##0\ "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'年次推移（大阪府）'!$C$9:$C$13</c:f>
              <c:numCache>
                <c:formatCode>#,##0_ ;[Red]\-#,##0\ </c:formatCode>
                <c:ptCount val="5"/>
                <c:pt idx="0">
                  <c:v>409</c:v>
                </c:pt>
                <c:pt idx="1">
                  <c:v>369</c:v>
                </c:pt>
                <c:pt idx="2">
                  <c:v>330</c:v>
                </c:pt>
                <c:pt idx="3">
                  <c:v>317</c:v>
                </c:pt>
                <c:pt idx="4">
                  <c:v>308</c:v>
                </c:pt>
              </c:numCache>
            </c:numRef>
          </c:val>
          <c:extLst>
            <c:ext xmlns:c15="http://schemas.microsoft.com/office/drawing/2012/chart" uri="{02D57815-91ED-43cb-92C2-25804820EDAC}">
              <c15:datalabelsRange>
                <c15:f>'年次推移（大阪府）'!$M$9:$M$13</c15:f>
                <c15:dlblRangeCache>
                  <c:ptCount val="5"/>
                  <c:pt idx="0">
                    <c:v>8.0%</c:v>
                  </c:pt>
                  <c:pt idx="1">
                    <c:v>7.3%</c:v>
                  </c:pt>
                  <c:pt idx="2">
                    <c:v>6.6%</c:v>
                  </c:pt>
                  <c:pt idx="3">
                    <c:v>6.4%</c:v>
                  </c:pt>
                  <c:pt idx="4">
                    <c:v>6.3%</c:v>
                  </c:pt>
                </c15:dlblRangeCache>
              </c15:datalabelsRange>
            </c:ext>
            <c:ext xmlns:c16="http://schemas.microsoft.com/office/drawing/2014/chart" uri="{C3380CC4-5D6E-409C-BE32-E72D297353CC}">
              <c16:uniqueId val="{00000001-9EE2-416D-ACEE-1F551F2F9062}"/>
            </c:ext>
          </c:extLst>
        </c:ser>
        <c:ser>
          <c:idx val="2"/>
          <c:order val="2"/>
          <c:tx>
            <c:strRef>
              <c:f>'年次推移（大阪府）'!$D$8</c:f>
              <c:strCache>
                <c:ptCount val="1"/>
                <c:pt idx="0">
                  <c:v>３０歳以上
４０歳未満</c:v>
                </c:pt>
              </c:strCache>
            </c:strRef>
          </c:tx>
          <c:spPr>
            <a:solidFill>
              <a:schemeClr val="accent3"/>
            </a:solidFill>
            <a:ln>
              <a:noFill/>
            </a:ln>
            <a:effectLst/>
          </c:spPr>
          <c:invertIfNegative val="0"/>
          <c:dLbls>
            <c:dLbl>
              <c:idx val="0"/>
              <c:layout/>
              <c:tx>
                <c:rich>
                  <a:bodyPr/>
                  <a:lstStyle/>
                  <a:p>
                    <a:r>
                      <a:rPr lang="en-US" altLang="ja-JP" smtClean="0"/>
                      <a:t>895</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C-9EE2-416D-ACEE-1F551F2F9062}"/>
                </c:ext>
              </c:extLst>
            </c:dLbl>
            <c:dLbl>
              <c:idx val="1"/>
              <c:layout/>
              <c:tx>
                <c:rich>
                  <a:bodyPr/>
                  <a:lstStyle/>
                  <a:p>
                    <a:r>
                      <a:rPr lang="en-US" altLang="ja-JP" smtClean="0"/>
                      <a:t>794</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D-9EE2-416D-ACEE-1F551F2F9062}"/>
                </c:ext>
              </c:extLst>
            </c:dLbl>
            <c:dLbl>
              <c:idx val="2"/>
              <c:layout/>
              <c:tx>
                <c:rich>
                  <a:bodyPr/>
                  <a:lstStyle/>
                  <a:p>
                    <a:r>
                      <a:rPr lang="en-US" altLang="ja-JP" smtClean="0"/>
                      <a:t>723</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E-9EE2-416D-ACEE-1F551F2F9062}"/>
                </c:ext>
              </c:extLst>
            </c:dLbl>
            <c:dLbl>
              <c:idx val="3"/>
              <c:layout/>
              <c:tx>
                <c:rich>
                  <a:bodyPr/>
                  <a:lstStyle/>
                  <a:p>
                    <a:r>
                      <a:rPr lang="en-US" altLang="ja-JP" smtClean="0"/>
                      <a:t>693</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F-9EE2-416D-ACEE-1F551F2F9062}"/>
                </c:ext>
              </c:extLst>
            </c:dLbl>
            <c:dLbl>
              <c:idx val="4"/>
              <c:layout/>
              <c:tx>
                <c:rich>
                  <a:bodyPr/>
                  <a:lstStyle/>
                  <a:p>
                    <a:r>
                      <a:rPr lang="en-US" altLang="ja-JP" smtClean="0"/>
                      <a:t>635</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0-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'年次推移（大阪府）'!$D$9:$D$13</c:f>
              <c:numCache>
                <c:formatCode>#,##0_ ;[Red]\-#,##0\ </c:formatCode>
                <c:ptCount val="5"/>
                <c:pt idx="0">
                  <c:v>895</c:v>
                </c:pt>
                <c:pt idx="1">
                  <c:v>794</c:v>
                </c:pt>
                <c:pt idx="2">
                  <c:v>723</c:v>
                </c:pt>
                <c:pt idx="3">
                  <c:v>693</c:v>
                </c:pt>
                <c:pt idx="4">
                  <c:v>635</c:v>
                </c:pt>
              </c:numCache>
            </c:numRef>
          </c:val>
          <c:extLst>
            <c:ext xmlns:c15="http://schemas.microsoft.com/office/drawing/2012/chart" uri="{02D57815-91ED-43cb-92C2-25804820EDAC}">
              <c15:datalabelsRange>
                <c15:f>'年次推移（大阪府）'!$N$9:$N$13</c15:f>
                <c15:dlblRangeCache>
                  <c:ptCount val="5"/>
                  <c:pt idx="0">
                    <c:v>17.5%</c:v>
                  </c:pt>
                  <c:pt idx="1">
                    <c:v>15.7%</c:v>
                  </c:pt>
                  <c:pt idx="2">
                    <c:v>14.5%</c:v>
                  </c:pt>
                  <c:pt idx="3">
                    <c:v>13.9%</c:v>
                  </c:pt>
                  <c:pt idx="4">
                    <c:v>12.9%</c:v>
                  </c:pt>
                </c15:dlblRangeCache>
              </c15:datalabelsRange>
            </c:ext>
            <c:ext xmlns:c16="http://schemas.microsoft.com/office/drawing/2014/chart" uri="{C3380CC4-5D6E-409C-BE32-E72D297353CC}">
              <c16:uniqueId val="{00000002-9EE2-416D-ACEE-1F551F2F9062}"/>
            </c:ext>
          </c:extLst>
        </c:ser>
        <c:ser>
          <c:idx val="3"/>
          <c:order val="3"/>
          <c:tx>
            <c:strRef>
              <c:f>'年次推移（大阪府）'!$E$8</c:f>
              <c:strCache>
                <c:ptCount val="1"/>
                <c:pt idx="0">
                  <c:v>４０歳以上
５０歳未満</c:v>
                </c:pt>
              </c:strCache>
            </c:strRef>
          </c:tx>
          <c:spPr>
            <a:solidFill>
              <a:schemeClr val="accent4"/>
            </a:solidFill>
            <a:ln>
              <a:noFill/>
            </a:ln>
            <a:effectLst/>
          </c:spPr>
          <c:invertIfNegative val="0"/>
          <c:dLbls>
            <c:dLbl>
              <c:idx val="0"/>
              <c:layout/>
              <c:tx>
                <c:rich>
                  <a:bodyPr/>
                  <a:lstStyle/>
                  <a:p>
                    <a:r>
                      <a:rPr lang="en-US" altLang="ja-JP" smtClean="0"/>
                      <a:t>1,555</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1-9EE2-416D-ACEE-1F551F2F9062}"/>
                </c:ext>
              </c:extLst>
            </c:dLbl>
            <c:dLbl>
              <c:idx val="1"/>
              <c:layout/>
              <c:tx>
                <c:rich>
                  <a:bodyPr/>
                  <a:lstStyle/>
                  <a:p>
                    <a:r>
                      <a:rPr lang="en-US" altLang="ja-JP" smtClean="0"/>
                      <a:t>1,547</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2-9EE2-416D-ACEE-1F551F2F9062}"/>
                </c:ext>
              </c:extLst>
            </c:dLbl>
            <c:dLbl>
              <c:idx val="2"/>
              <c:layout/>
              <c:tx>
                <c:rich>
                  <a:bodyPr/>
                  <a:lstStyle/>
                  <a:p>
                    <a:r>
                      <a:rPr lang="en-US" altLang="ja-JP" smtClean="0"/>
                      <a:t>1,529</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3-9EE2-416D-ACEE-1F551F2F9062}"/>
                </c:ext>
              </c:extLst>
            </c:dLbl>
            <c:dLbl>
              <c:idx val="3"/>
              <c:layout/>
              <c:tx>
                <c:rich>
                  <a:bodyPr/>
                  <a:lstStyle/>
                  <a:p>
                    <a:r>
                      <a:rPr lang="en-US" altLang="ja-JP" smtClean="0"/>
                      <a:t>1,545</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4-9EE2-416D-ACEE-1F551F2F9062}"/>
                </c:ext>
              </c:extLst>
            </c:dLbl>
            <c:dLbl>
              <c:idx val="4"/>
              <c:layout/>
              <c:tx>
                <c:rich>
                  <a:bodyPr/>
                  <a:lstStyle/>
                  <a:p>
                    <a:r>
                      <a:rPr lang="en-US" altLang="ja-JP" smtClean="0"/>
                      <a:t>1,507</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5-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'年次推移（大阪府）'!$E$9:$E$13</c:f>
              <c:numCache>
                <c:formatCode>#,##0_ ;[Red]\-#,##0\ </c:formatCode>
                <c:ptCount val="5"/>
                <c:pt idx="0">
                  <c:v>1555</c:v>
                </c:pt>
                <c:pt idx="1">
                  <c:v>1547</c:v>
                </c:pt>
                <c:pt idx="2">
                  <c:v>1529</c:v>
                </c:pt>
                <c:pt idx="3">
                  <c:v>1545</c:v>
                </c:pt>
                <c:pt idx="4">
                  <c:v>1507</c:v>
                </c:pt>
              </c:numCache>
            </c:numRef>
          </c:val>
          <c:extLst>
            <c:ext xmlns:c15="http://schemas.microsoft.com/office/drawing/2012/chart" uri="{02D57815-91ED-43cb-92C2-25804820EDAC}">
              <c15:datalabelsRange>
                <c15:f>'年次推移（大阪府）'!$O$9:$O$13</c15:f>
                <c15:dlblRangeCache>
                  <c:ptCount val="5"/>
                  <c:pt idx="0">
                    <c:v>30.4%</c:v>
                  </c:pt>
                  <c:pt idx="1">
                    <c:v>30.6%</c:v>
                  </c:pt>
                  <c:pt idx="2">
                    <c:v>30.6%</c:v>
                  </c:pt>
                  <c:pt idx="3">
                    <c:v>31.1%</c:v>
                  </c:pt>
                  <c:pt idx="4">
                    <c:v>30.7%</c:v>
                  </c:pt>
                </c15:dlblRangeCache>
              </c15:datalabelsRange>
            </c:ext>
            <c:ext xmlns:c16="http://schemas.microsoft.com/office/drawing/2014/chart" uri="{C3380CC4-5D6E-409C-BE32-E72D297353CC}">
              <c16:uniqueId val="{00000003-9EE2-416D-ACEE-1F551F2F9062}"/>
            </c:ext>
          </c:extLst>
        </c:ser>
        <c:ser>
          <c:idx val="4"/>
          <c:order val="4"/>
          <c:tx>
            <c:strRef>
              <c:f>'年次推移（大阪府）'!$F$8</c:f>
              <c:strCache>
                <c:ptCount val="1"/>
                <c:pt idx="0">
                  <c:v>５０歳以上
６０歳未満</c:v>
                </c:pt>
              </c:strCache>
            </c:strRef>
          </c:tx>
          <c:spPr>
            <a:solidFill>
              <a:schemeClr val="accent5"/>
            </a:solidFill>
            <a:ln>
              <a:noFill/>
            </a:ln>
            <a:effectLst/>
          </c:spPr>
          <c:invertIfNegative val="0"/>
          <c:dLbls>
            <c:dLbl>
              <c:idx val="0"/>
              <c:layout/>
              <c:tx>
                <c:rich>
                  <a:bodyPr/>
                  <a:lstStyle/>
                  <a:p>
                    <a:r>
                      <a:rPr lang="en-US" altLang="ja-JP" dirty="0" smtClean="0"/>
                      <a:t>1,026</a:t>
                    </a:r>
                    <a:r>
                      <a:rPr lang="ja-JP" altLang="en-US" dirty="0" smtClean="0"/>
                      <a:t>人</a:t>
                    </a:r>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6-9EE2-416D-ACEE-1F551F2F9062}"/>
                </c:ext>
              </c:extLst>
            </c:dLbl>
            <c:dLbl>
              <c:idx val="1"/>
              <c:layout/>
              <c:tx>
                <c:rich>
                  <a:bodyPr/>
                  <a:lstStyle/>
                  <a:p>
                    <a:r>
                      <a:rPr lang="en-US" altLang="ja-JP" smtClean="0"/>
                      <a:t>1,085</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7-9EE2-416D-ACEE-1F551F2F9062}"/>
                </c:ext>
              </c:extLst>
            </c:dLbl>
            <c:dLbl>
              <c:idx val="2"/>
              <c:layout/>
              <c:tx>
                <c:rich>
                  <a:bodyPr/>
                  <a:lstStyle/>
                  <a:p>
                    <a:r>
                      <a:rPr lang="en-US" altLang="ja-JP" smtClean="0"/>
                      <a:t>1,142</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8-9EE2-416D-ACEE-1F551F2F9062}"/>
                </c:ext>
              </c:extLst>
            </c:dLbl>
            <c:dLbl>
              <c:idx val="3"/>
              <c:layout/>
              <c:tx>
                <c:rich>
                  <a:bodyPr/>
                  <a:lstStyle/>
                  <a:p>
                    <a:r>
                      <a:rPr lang="en-US" altLang="ja-JP" smtClean="0"/>
                      <a:t>1,150</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9-9EE2-416D-ACEE-1F551F2F9062}"/>
                </c:ext>
              </c:extLst>
            </c:dLbl>
            <c:dLbl>
              <c:idx val="4"/>
              <c:layout/>
              <c:tx>
                <c:rich>
                  <a:bodyPr/>
                  <a:lstStyle/>
                  <a:p>
                    <a:r>
                      <a:rPr lang="en-US" altLang="ja-JP" smtClean="0"/>
                      <a:t>1,201</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A-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'年次推移（大阪府）'!$F$9:$F$13</c:f>
              <c:numCache>
                <c:formatCode>#,##0_ ;[Red]\-#,##0\ </c:formatCode>
                <c:ptCount val="5"/>
                <c:pt idx="0">
                  <c:v>1026</c:v>
                </c:pt>
                <c:pt idx="1">
                  <c:v>1085</c:v>
                </c:pt>
                <c:pt idx="2">
                  <c:v>1142</c:v>
                </c:pt>
                <c:pt idx="3">
                  <c:v>1150</c:v>
                </c:pt>
                <c:pt idx="4">
                  <c:v>1201</c:v>
                </c:pt>
              </c:numCache>
            </c:numRef>
          </c:val>
          <c:extLst>
            <c:ext xmlns:c15="http://schemas.microsoft.com/office/drawing/2012/chart" uri="{02D57815-91ED-43cb-92C2-25804820EDAC}">
              <c15:datalabelsRange>
                <c15:f>'年次推移（大阪府）'!$P$9:$P$13</c15:f>
                <c15:dlblRangeCache>
                  <c:ptCount val="5"/>
                  <c:pt idx="0">
                    <c:v>20.1%</c:v>
                  </c:pt>
                  <c:pt idx="1">
                    <c:v>21.5%</c:v>
                  </c:pt>
                  <c:pt idx="2">
                    <c:v>22.8%</c:v>
                  </c:pt>
                  <c:pt idx="3">
                    <c:v>23.1%</c:v>
                  </c:pt>
                  <c:pt idx="4">
                    <c:v>24.4%</c:v>
                  </c:pt>
                </c15:dlblRangeCache>
              </c15:datalabelsRange>
            </c:ext>
            <c:ext xmlns:c16="http://schemas.microsoft.com/office/drawing/2014/chart" uri="{C3380CC4-5D6E-409C-BE32-E72D297353CC}">
              <c16:uniqueId val="{00000004-9EE2-416D-ACEE-1F551F2F9062}"/>
            </c:ext>
          </c:extLst>
        </c:ser>
        <c:ser>
          <c:idx val="5"/>
          <c:order val="5"/>
          <c:tx>
            <c:strRef>
              <c:f>'年次推移（大阪府）'!$G$8</c:f>
              <c:strCache>
                <c:ptCount val="1"/>
                <c:pt idx="0">
                  <c:v>６０歳以上
６５歳未満</c:v>
                </c:pt>
              </c:strCache>
            </c:strRef>
          </c:tx>
          <c:spPr>
            <a:solidFill>
              <a:schemeClr val="accent6"/>
            </a:solidFill>
            <a:ln>
              <a:noFill/>
            </a:ln>
            <a:effectLst/>
          </c:spPr>
          <c:invertIfNegative val="0"/>
          <c:dLbls>
            <c:dLbl>
              <c:idx val="0"/>
              <c:layout/>
              <c:tx>
                <c:rich>
                  <a:bodyPr/>
                  <a:lstStyle/>
                  <a:p>
                    <a:r>
                      <a:rPr lang="en-US" altLang="ja-JP" smtClean="0"/>
                      <a:t>472</a:t>
                    </a:r>
                    <a:r>
                      <a:rPr lang="ja-JP" altLang="en-US" smtClean="0"/>
                      <a:t>人</a:t>
                    </a:r>
                  </a:p>
                  <a:p>
                    <a:r>
                      <a:rPr lang="en-US" altLang="ja-JP" smtClean="0"/>
                      <a:t>(</a:t>
                    </a:r>
                    <a:fld id="{4B264B28-2515-49B2-B111-3C58C09CEC83}" type="CELLRANGE">
                      <a:rPr lang="en-US" altLang="ja-JP" smtClean="0"/>
                      <a:pPr/>
                      <a:t>[CELLRANGE]</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B-9EE2-416D-ACEE-1F551F2F9062}"/>
                </c:ext>
              </c:extLst>
            </c:dLbl>
            <c:dLbl>
              <c:idx val="1"/>
              <c:layout/>
              <c:tx>
                <c:rich>
                  <a:bodyPr/>
                  <a:lstStyle/>
                  <a:p>
                    <a:r>
                      <a:rPr lang="en-US" altLang="ja-JP" smtClean="0"/>
                      <a:t>462</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C-9EE2-416D-ACEE-1F551F2F9062}"/>
                </c:ext>
              </c:extLst>
            </c:dLbl>
            <c:dLbl>
              <c:idx val="2"/>
              <c:layout/>
              <c:tx>
                <c:rich>
                  <a:bodyPr/>
                  <a:lstStyle/>
                  <a:p>
                    <a:r>
                      <a:rPr lang="en-US" altLang="ja-JP" smtClean="0"/>
                      <a:t>427</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D-9EE2-416D-ACEE-1F551F2F9062}"/>
                </c:ext>
              </c:extLst>
            </c:dLbl>
            <c:dLbl>
              <c:idx val="3"/>
              <c:layout/>
              <c:tx>
                <c:rich>
                  <a:bodyPr/>
                  <a:lstStyle/>
                  <a:p>
                    <a:r>
                      <a:rPr lang="en-US" altLang="ja-JP" smtClean="0"/>
                      <a:t>408</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E-9EE2-416D-ACEE-1F551F2F9062}"/>
                </c:ext>
              </c:extLst>
            </c:dLbl>
            <c:dLbl>
              <c:idx val="4"/>
              <c:layout/>
              <c:tx>
                <c:rich>
                  <a:bodyPr/>
                  <a:lstStyle/>
                  <a:p>
                    <a:r>
                      <a:rPr lang="en-US" altLang="ja-JP" smtClean="0"/>
                      <a:t>415</a:t>
                    </a:r>
                    <a:r>
                      <a:rPr lang="ja-JP" altLang="en-US" smtClean="0"/>
                      <a:t>人</a:t>
                    </a:r>
                    <a:endParaRPr lang="ja-JP" altLang="en-US" dirty="0" smtClean="0"/>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F-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'年次推移（大阪府）'!$G$9:$G$13</c:f>
              <c:numCache>
                <c:formatCode>#,##0_ ;[Red]\-#,##0\ </c:formatCode>
                <c:ptCount val="5"/>
                <c:pt idx="0">
                  <c:v>472</c:v>
                </c:pt>
                <c:pt idx="1">
                  <c:v>462</c:v>
                </c:pt>
                <c:pt idx="2">
                  <c:v>427</c:v>
                </c:pt>
                <c:pt idx="3">
                  <c:v>408</c:v>
                </c:pt>
                <c:pt idx="4">
                  <c:v>415</c:v>
                </c:pt>
              </c:numCache>
            </c:numRef>
          </c:val>
          <c:extLst>
            <c:ext xmlns:c15="http://schemas.microsoft.com/office/drawing/2012/chart" uri="{02D57815-91ED-43cb-92C2-25804820EDAC}">
              <c15:datalabelsRange>
                <c15:f>'年次推移（大阪府）'!$Q$9:$Q$13</c15:f>
                <c15:dlblRangeCache>
                  <c:ptCount val="5"/>
                  <c:pt idx="0">
                    <c:v>9.2%</c:v>
                  </c:pt>
                  <c:pt idx="1">
                    <c:v>9.1%</c:v>
                  </c:pt>
                  <c:pt idx="2">
                    <c:v>8.5%</c:v>
                  </c:pt>
                  <c:pt idx="3">
                    <c:v>8.2%</c:v>
                  </c:pt>
                  <c:pt idx="4">
                    <c:v>8.4%</c:v>
                  </c:pt>
                </c15:dlblRangeCache>
              </c15:datalabelsRange>
            </c:ext>
            <c:ext xmlns:c16="http://schemas.microsoft.com/office/drawing/2014/chart" uri="{C3380CC4-5D6E-409C-BE32-E72D297353CC}">
              <c16:uniqueId val="{00000005-9EE2-416D-ACEE-1F551F2F9062}"/>
            </c:ext>
          </c:extLst>
        </c:ser>
        <c:ser>
          <c:idx val="6"/>
          <c:order val="6"/>
          <c:tx>
            <c:strRef>
              <c:f>'年次推移（大阪府）'!$H$8</c:f>
              <c:strCache>
                <c:ptCount val="1"/>
                <c:pt idx="0">
                  <c:v>６５歳以上</c:v>
                </c:pt>
              </c:strCache>
            </c:strRef>
          </c:tx>
          <c:spPr>
            <a:solidFill>
              <a:schemeClr val="accent1">
                <a:lumMod val="60000"/>
              </a:schemeClr>
            </a:solidFill>
            <a:ln>
              <a:noFill/>
            </a:ln>
            <a:effectLst/>
          </c:spPr>
          <c:invertIfNegative val="0"/>
          <c:dLbls>
            <c:dLbl>
              <c:idx val="0"/>
              <c:layout/>
              <c:tx>
                <c:rich>
                  <a:bodyPr/>
                  <a:lstStyle/>
                  <a:p>
                    <a:r>
                      <a:rPr lang="en-US" altLang="ja-JP" dirty="0" smtClean="0"/>
                      <a:t>701</a:t>
                    </a:r>
                    <a:r>
                      <a:rPr lang="ja-JP" altLang="en-US" dirty="0" smtClean="0"/>
                      <a:t>人</a:t>
                    </a:r>
                  </a:p>
                  <a:p>
                    <a:r>
                      <a:rPr lang="en-US" altLang="ja-JP" smtClean="0"/>
                      <a:t>(</a:t>
                    </a:r>
                    <a:fld id="{AEBA0BC7-64B9-4F11-8E6D-F895136AA12A}" type="CELLRANGE">
                      <a:rPr lang="en-US" altLang="ja-JP" smtClean="0"/>
                      <a:pPr/>
                      <a:t>[CELLRANGE]</a:t>
                    </a:fld>
                    <a:r>
                      <a:rPr lang="en-US" altLang="ja-JP" baseline="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0-9EE2-416D-ACEE-1F551F2F9062}"/>
                </c:ext>
              </c:extLst>
            </c:dLbl>
            <c:dLbl>
              <c:idx val="1"/>
              <c:layout/>
              <c:tx>
                <c:rich>
                  <a:bodyPr/>
                  <a:lstStyle/>
                  <a:p>
                    <a:r>
                      <a:rPr lang="en-US" altLang="ja-JP" dirty="0" smtClean="0"/>
                      <a:t>746</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1-9EE2-416D-ACEE-1F551F2F9062}"/>
                </c:ext>
              </c:extLst>
            </c:dLbl>
            <c:dLbl>
              <c:idx val="2"/>
              <c:layout/>
              <c:tx>
                <c:rich>
                  <a:bodyPr/>
                  <a:lstStyle/>
                  <a:p>
                    <a:r>
                      <a:rPr lang="en-US" altLang="ja-JP" dirty="0" smtClean="0"/>
                      <a:t>799</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2-9EE2-416D-ACEE-1F551F2F9062}"/>
                </c:ext>
              </c:extLst>
            </c:dLbl>
            <c:dLbl>
              <c:idx val="3"/>
              <c:layout/>
              <c:tx>
                <c:rich>
                  <a:bodyPr/>
                  <a:lstStyle/>
                  <a:p>
                    <a:r>
                      <a:rPr lang="en-US" altLang="ja-JP" dirty="0" smtClean="0"/>
                      <a:t>810</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3-9EE2-416D-ACEE-1F551F2F9062}"/>
                </c:ext>
              </c:extLst>
            </c:dLbl>
            <c:dLbl>
              <c:idx val="4"/>
              <c:layout/>
              <c:tx>
                <c:rich>
                  <a:bodyPr/>
                  <a:lstStyle/>
                  <a:p>
                    <a:r>
                      <a:rPr lang="en-US" altLang="ja-JP" dirty="0" smtClean="0"/>
                      <a:t>803</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4-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'年次推移（大阪府）'!$A$9:$A$13</c:f>
              <c:strCache>
                <c:ptCount val="5"/>
                <c:pt idx="0">
                  <c:v>H26.4</c:v>
                </c:pt>
                <c:pt idx="1">
                  <c:v>H27.4</c:v>
                </c:pt>
                <c:pt idx="2">
                  <c:v>H28.4</c:v>
                </c:pt>
                <c:pt idx="3">
                  <c:v>H29.4</c:v>
                </c:pt>
                <c:pt idx="4">
                  <c:v>H30.4</c:v>
                </c:pt>
              </c:strCache>
            </c:strRef>
          </c:cat>
          <c:val>
            <c:numRef>
              <c:f>'年次推移（大阪府）'!$H$9:$H$13</c:f>
              <c:numCache>
                <c:formatCode>#,##0_ ;[Red]\-#,##0\ </c:formatCode>
                <c:ptCount val="5"/>
                <c:pt idx="0">
                  <c:v>701</c:v>
                </c:pt>
                <c:pt idx="1">
                  <c:v>746</c:v>
                </c:pt>
                <c:pt idx="2">
                  <c:v>799</c:v>
                </c:pt>
                <c:pt idx="3">
                  <c:v>810</c:v>
                </c:pt>
                <c:pt idx="4">
                  <c:v>803</c:v>
                </c:pt>
              </c:numCache>
            </c:numRef>
          </c:val>
          <c:extLst>
            <c:ext xmlns:c15="http://schemas.microsoft.com/office/drawing/2012/chart" uri="{02D57815-91ED-43cb-92C2-25804820EDAC}">
              <c15:datalabelsRange>
                <c15:f>'年次推移（大阪府）'!$R$9:$R$13</c15:f>
                <c15:dlblRangeCache>
                  <c:ptCount val="5"/>
                  <c:pt idx="0">
                    <c:v>13.7%</c:v>
                  </c:pt>
                  <c:pt idx="1">
                    <c:v>14.8%</c:v>
                  </c:pt>
                  <c:pt idx="2">
                    <c:v>16.0%</c:v>
                  </c:pt>
                  <c:pt idx="3">
                    <c:v>16.3%</c:v>
                  </c:pt>
                  <c:pt idx="4">
                    <c:v>16.3%</c:v>
                  </c:pt>
                </c15:dlblRangeCache>
              </c15:datalabelsRange>
            </c:ext>
            <c:ext xmlns:c16="http://schemas.microsoft.com/office/drawing/2014/chart" uri="{C3380CC4-5D6E-409C-BE32-E72D297353CC}">
              <c16:uniqueId val="{00000006-9EE2-416D-ACEE-1F551F2F9062}"/>
            </c:ext>
          </c:extLst>
        </c:ser>
        <c:dLbls>
          <c:showLegendKey val="0"/>
          <c:showVal val="0"/>
          <c:showCatName val="0"/>
          <c:showSerName val="0"/>
          <c:showPercent val="0"/>
          <c:showBubbleSize val="0"/>
        </c:dLbls>
        <c:gapWidth val="30"/>
        <c:overlap val="100"/>
        <c:axId val="526034432"/>
        <c:axId val="526044416"/>
      </c:barChart>
      <c:catAx>
        <c:axId val="5260344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26044416"/>
        <c:crosses val="autoZero"/>
        <c:auto val="1"/>
        <c:lblAlgn val="ctr"/>
        <c:lblOffset val="100"/>
        <c:noMultiLvlLbl val="0"/>
      </c:catAx>
      <c:valAx>
        <c:axId val="526044416"/>
        <c:scaling>
          <c:orientation val="minMax"/>
        </c:scaling>
        <c:delete val="0"/>
        <c:axPos val="t"/>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26034432"/>
        <c:crosses val="autoZero"/>
        <c:crossBetween val="between"/>
      </c:valAx>
      <c:spPr>
        <a:noFill/>
        <a:ln>
          <a:noFill/>
        </a:ln>
        <a:effectLst/>
      </c:spPr>
    </c:plotArea>
    <c:legend>
      <c:legendPos val="b"/>
      <c:layout>
        <c:manualLayout>
          <c:xMode val="edge"/>
          <c:yMode val="edge"/>
          <c:x val="6.4931293854732078E-2"/>
          <c:y val="0.86816409919175441"/>
          <c:w val="0.86537251740348797"/>
          <c:h val="0.111786008384317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45915685080408"/>
          <c:y val="1.2802277394101476E-2"/>
          <c:w val="0.87442917520406604"/>
          <c:h val="0.88483252705867155"/>
        </c:manualLayout>
      </c:layout>
      <c:barChart>
        <c:barDir val="bar"/>
        <c:grouping val="stacked"/>
        <c:varyColors val="0"/>
        <c:ser>
          <c:idx val="0"/>
          <c:order val="0"/>
          <c:tx>
            <c:strRef>
              <c:f>Sheet1!$A$3</c:f>
              <c:strCache>
                <c:ptCount val="1"/>
                <c:pt idx="0">
                  <c:v>なし</c:v>
                </c:pt>
              </c:strCache>
            </c:strRef>
          </c:tx>
          <c:spPr>
            <a:solidFill>
              <a:schemeClr val="accent1"/>
            </a:solidFill>
            <a:ln>
              <a:noFill/>
            </a:ln>
            <a:effectLst/>
          </c:spPr>
          <c:invertIfNegative val="0"/>
          <c:dLbls>
            <c:delete val="1"/>
          </c:dLbls>
          <c:cat>
            <c:strRef>
              <c:f>Sheet1!$B$2:$F$2</c:f>
              <c:strCache>
                <c:ptCount val="5"/>
                <c:pt idx="0">
                  <c:v>H30.4</c:v>
                </c:pt>
                <c:pt idx="1">
                  <c:v>H29.4</c:v>
                </c:pt>
                <c:pt idx="2">
                  <c:v>H28.4</c:v>
                </c:pt>
                <c:pt idx="3">
                  <c:v>H27.4</c:v>
                </c:pt>
                <c:pt idx="4">
                  <c:v>H26.4</c:v>
                </c:pt>
              </c:strCache>
            </c:strRef>
          </c:cat>
          <c:val>
            <c:numRef>
              <c:f>Sheet1!$B$3:$F$3</c:f>
              <c:numCache>
                <c:formatCode>General</c:formatCode>
                <c:ptCount val="5"/>
                <c:pt idx="0">
                  <c:v>87</c:v>
                </c:pt>
                <c:pt idx="1">
                  <c:v>42</c:v>
                </c:pt>
                <c:pt idx="2">
                  <c:v>53</c:v>
                </c:pt>
                <c:pt idx="3">
                  <c:v>47</c:v>
                </c:pt>
                <c:pt idx="4">
                  <c:v>41</c:v>
                </c:pt>
              </c:numCache>
            </c:numRef>
          </c:val>
          <c:extLst>
            <c:ext xmlns:c16="http://schemas.microsoft.com/office/drawing/2014/chart" uri="{C3380CC4-5D6E-409C-BE32-E72D297353CC}">
              <c16:uniqueId val="{00000000-9689-48C5-AB06-631B4AD084EB}"/>
            </c:ext>
          </c:extLst>
        </c:ser>
        <c:ser>
          <c:idx val="1"/>
          <c:order val="1"/>
          <c:tx>
            <c:strRef>
              <c:f>Sheet1!$A$4</c:f>
              <c:strCache>
                <c:ptCount val="1"/>
                <c:pt idx="0">
                  <c:v>区分１</c:v>
                </c:pt>
              </c:strCache>
            </c:strRef>
          </c:tx>
          <c:spPr>
            <a:solidFill>
              <a:schemeClr val="bg1">
                <a:lumMod val="85000"/>
              </a:schemeClr>
            </a:solidFill>
            <a:ln>
              <a:noFill/>
            </a:ln>
            <a:effectLst/>
          </c:spPr>
          <c:invertIfNegative val="0"/>
          <c:dLbls>
            <c:delete val="1"/>
          </c:dLbls>
          <c:cat>
            <c:strRef>
              <c:f>Sheet1!$B$2:$F$2</c:f>
              <c:strCache>
                <c:ptCount val="5"/>
                <c:pt idx="0">
                  <c:v>H30.4</c:v>
                </c:pt>
                <c:pt idx="1">
                  <c:v>H29.4</c:v>
                </c:pt>
                <c:pt idx="2">
                  <c:v>H28.4</c:v>
                </c:pt>
                <c:pt idx="3">
                  <c:v>H27.4</c:v>
                </c:pt>
                <c:pt idx="4">
                  <c:v>H26.4</c:v>
                </c:pt>
              </c:strCache>
            </c:strRef>
          </c:cat>
          <c:val>
            <c:numRef>
              <c:f>Sheet1!$B$4:$F$4</c:f>
              <c:numCache>
                <c:formatCode>General</c:formatCode>
                <c:ptCount val="5"/>
                <c:pt idx="0">
                  <c:v>109</c:v>
                </c:pt>
                <c:pt idx="1">
                  <c:v>92</c:v>
                </c:pt>
                <c:pt idx="2">
                  <c:v>119</c:v>
                </c:pt>
                <c:pt idx="3">
                  <c:v>148</c:v>
                </c:pt>
                <c:pt idx="4">
                  <c:v>150</c:v>
                </c:pt>
              </c:numCache>
            </c:numRef>
          </c:val>
          <c:extLst>
            <c:ext xmlns:c16="http://schemas.microsoft.com/office/drawing/2014/chart" uri="{C3380CC4-5D6E-409C-BE32-E72D297353CC}">
              <c16:uniqueId val="{00000001-9689-48C5-AB06-631B4AD084EB}"/>
            </c:ext>
          </c:extLst>
        </c:ser>
        <c:ser>
          <c:idx val="2"/>
          <c:order val="2"/>
          <c:tx>
            <c:strRef>
              <c:f>Sheet1!$A$5</c:f>
              <c:strCache>
                <c:ptCount val="1"/>
                <c:pt idx="0">
                  <c:v>区分２</c:v>
                </c:pt>
              </c:strCache>
            </c:strRef>
          </c:tx>
          <c:spPr>
            <a:solidFill>
              <a:schemeClr val="accent3"/>
            </a:solidFill>
            <a:ln>
              <a:noFill/>
            </a:ln>
            <a:effectLst/>
          </c:spPr>
          <c:invertIfNegative val="0"/>
          <c:dLbls>
            <c:dLbl>
              <c:idx val="0"/>
              <c:layout/>
              <c:tx>
                <c:rich>
                  <a:bodyPr/>
                  <a:lstStyle/>
                  <a:p>
                    <a:r>
                      <a:rPr lang="en-US" altLang="ja-JP" dirty="0" smtClean="0"/>
                      <a:t>1,136</a:t>
                    </a:r>
                    <a:r>
                      <a:rPr lang="ja-JP" altLang="en-US" dirty="0" smtClean="0"/>
                      <a:t>人</a:t>
                    </a:r>
                  </a:p>
                  <a:p>
                    <a:r>
                      <a:rPr lang="en-US" altLang="ja-JP" dirty="0" smtClean="0"/>
                      <a:t>(14.3</a:t>
                    </a:r>
                    <a:r>
                      <a:rPr lang="ja-JP" altLang="en-US" dirty="0" smtClean="0"/>
                      <a:t>％</a:t>
                    </a:r>
                    <a:r>
                      <a:rPr lang="en-US" altLang="ja-JP" dirty="0"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FFE-4DF9-AE3D-93E9E219DED6}"/>
                </c:ext>
              </c:extLst>
            </c:dLbl>
            <c:dLbl>
              <c:idx val="1"/>
              <c:layout/>
              <c:tx>
                <c:rich>
                  <a:bodyPr/>
                  <a:lstStyle/>
                  <a:p>
                    <a:r>
                      <a:rPr lang="en-US" altLang="ja-JP" dirty="0" smtClean="0"/>
                      <a:t>1,015</a:t>
                    </a:r>
                    <a:r>
                      <a:rPr lang="ja-JP" altLang="en-US" dirty="0" smtClean="0"/>
                      <a:t>人</a:t>
                    </a:r>
                  </a:p>
                  <a:p>
                    <a:r>
                      <a:rPr lang="en-US" altLang="ja-JP" dirty="0" smtClean="0"/>
                      <a:t>(14.1</a:t>
                    </a:r>
                    <a:r>
                      <a:rPr lang="ja-JP" altLang="en-US" dirty="0" smtClean="0"/>
                      <a:t>％</a:t>
                    </a:r>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FFE-4DF9-AE3D-93E9E219DED6}"/>
                </c:ext>
              </c:extLst>
            </c:dLbl>
            <c:dLbl>
              <c:idx val="2"/>
              <c:layout/>
              <c:tx>
                <c:rich>
                  <a:bodyPr/>
                  <a:lstStyle/>
                  <a:p>
                    <a:r>
                      <a:rPr lang="en-US" altLang="ja-JP" dirty="0" smtClean="0"/>
                      <a:t>1,005</a:t>
                    </a:r>
                    <a:r>
                      <a:rPr lang="ja-JP" altLang="en-US" dirty="0" smtClean="0"/>
                      <a:t>人</a:t>
                    </a:r>
                  </a:p>
                  <a:p>
                    <a:r>
                      <a:rPr lang="en-US" altLang="ja-JP" dirty="0" smtClean="0"/>
                      <a:t>(14.8</a:t>
                    </a:r>
                    <a:r>
                      <a:rPr lang="ja-JP" altLang="en-US" dirty="0" smtClean="0"/>
                      <a:t>％</a:t>
                    </a:r>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FFE-4DF9-AE3D-93E9E219DED6}"/>
                </c:ext>
              </c:extLst>
            </c:dLbl>
            <c:dLbl>
              <c:idx val="3"/>
              <c:layout/>
              <c:tx>
                <c:rich>
                  <a:bodyPr/>
                  <a:lstStyle/>
                  <a:p>
                    <a:r>
                      <a:rPr lang="en-US" altLang="ja-JP" dirty="0" smtClean="0"/>
                      <a:t>1,145</a:t>
                    </a:r>
                    <a:r>
                      <a:rPr lang="ja-JP" altLang="en-US" dirty="0" smtClean="0"/>
                      <a:t>人</a:t>
                    </a:r>
                  </a:p>
                  <a:p>
                    <a:r>
                      <a:rPr lang="en-US" altLang="ja-JP" dirty="0" smtClean="0"/>
                      <a:t>(18.2%)</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FFE-4DF9-AE3D-93E9E219DED6}"/>
                </c:ext>
              </c:extLst>
            </c:dLbl>
            <c:dLbl>
              <c:idx val="4"/>
              <c:layout/>
              <c:tx>
                <c:rich>
                  <a:bodyPr/>
                  <a:lstStyle/>
                  <a:p>
                    <a:r>
                      <a:rPr lang="en-US" altLang="ja-JP" dirty="0" smtClean="0"/>
                      <a:t>1,136</a:t>
                    </a:r>
                    <a:r>
                      <a:rPr lang="ja-JP" altLang="en-US" dirty="0" smtClean="0"/>
                      <a:t>人</a:t>
                    </a:r>
                  </a:p>
                  <a:p>
                    <a:r>
                      <a:rPr lang="en-US" altLang="ja-JP" dirty="0" smtClean="0"/>
                      <a:t>(19.2</a:t>
                    </a:r>
                    <a:r>
                      <a:rPr lang="ja-JP" altLang="en-US" dirty="0" smtClean="0"/>
                      <a:t>％</a:t>
                    </a:r>
                    <a:r>
                      <a:rPr lang="en-US" altLang="ja-JP" dirty="0"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FFE-4DF9-AE3D-93E9E219DED6}"/>
                </c:ext>
              </c:extLst>
            </c:dLbl>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Sheet1!$B$2:$F$2</c:f>
              <c:strCache>
                <c:ptCount val="5"/>
                <c:pt idx="0">
                  <c:v>H30.4</c:v>
                </c:pt>
                <c:pt idx="1">
                  <c:v>H29.4</c:v>
                </c:pt>
                <c:pt idx="2">
                  <c:v>H28.4</c:v>
                </c:pt>
                <c:pt idx="3">
                  <c:v>H27.4</c:v>
                </c:pt>
                <c:pt idx="4">
                  <c:v>H26.4</c:v>
                </c:pt>
              </c:strCache>
            </c:strRef>
          </c:cat>
          <c:val>
            <c:numRef>
              <c:f>Sheet1!$B$5:$F$5</c:f>
              <c:numCache>
                <c:formatCode>General</c:formatCode>
                <c:ptCount val="5"/>
                <c:pt idx="0">
                  <c:v>1136</c:v>
                </c:pt>
                <c:pt idx="1">
                  <c:v>1015</c:v>
                </c:pt>
                <c:pt idx="2">
                  <c:v>1005</c:v>
                </c:pt>
                <c:pt idx="3">
                  <c:v>1145</c:v>
                </c:pt>
                <c:pt idx="4">
                  <c:v>1136</c:v>
                </c:pt>
              </c:numCache>
            </c:numRef>
          </c:val>
          <c:extLst>
            <c:ext xmlns:c16="http://schemas.microsoft.com/office/drawing/2014/chart" uri="{C3380CC4-5D6E-409C-BE32-E72D297353CC}">
              <c16:uniqueId val="{00000002-9689-48C5-AB06-631B4AD084EB}"/>
            </c:ext>
          </c:extLst>
        </c:ser>
        <c:ser>
          <c:idx val="3"/>
          <c:order val="3"/>
          <c:tx>
            <c:strRef>
              <c:f>Sheet1!$A$6</c:f>
              <c:strCache>
                <c:ptCount val="1"/>
                <c:pt idx="0">
                  <c:v>区分３</c:v>
                </c:pt>
              </c:strCache>
            </c:strRef>
          </c:tx>
          <c:spPr>
            <a:solidFill>
              <a:schemeClr val="accent4"/>
            </a:solidFill>
            <a:ln>
              <a:noFill/>
            </a:ln>
            <a:effectLst/>
          </c:spPr>
          <c:invertIfNegative val="0"/>
          <c:dLbls>
            <c:dLbl>
              <c:idx val="0"/>
              <c:layout/>
              <c:tx>
                <c:rich>
                  <a:bodyPr/>
                  <a:lstStyle/>
                  <a:p>
                    <a:r>
                      <a:rPr lang="en-US" altLang="ja-JP" smtClean="0"/>
                      <a:t>1,852</a:t>
                    </a:r>
                    <a:r>
                      <a:rPr lang="ja-JP" altLang="en-US" smtClean="0"/>
                      <a:t>人</a:t>
                    </a:r>
                  </a:p>
                  <a:p>
                    <a:r>
                      <a:rPr lang="en-US" altLang="ja-JP" smtClean="0"/>
                      <a:t>(23.4</a:t>
                    </a:r>
                    <a:r>
                      <a:rPr lang="ja-JP" altLang="en-US" smtClean="0"/>
                      <a:t>％</a:t>
                    </a:r>
                    <a:r>
                      <a:rPr lang="en-US" altLang="ja-JP"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8FFE-4DF9-AE3D-93E9E219DED6}"/>
                </c:ext>
              </c:extLst>
            </c:dLbl>
            <c:dLbl>
              <c:idx val="1"/>
              <c:layout/>
              <c:tx>
                <c:rich>
                  <a:bodyPr/>
                  <a:lstStyle/>
                  <a:p>
                    <a:r>
                      <a:rPr lang="en-US" altLang="ja-JP" smtClean="0"/>
                      <a:t>1,692</a:t>
                    </a:r>
                    <a:r>
                      <a:rPr lang="ja-JP" altLang="en-US" smtClean="0"/>
                      <a:t>人</a:t>
                    </a:r>
                  </a:p>
                  <a:p>
                    <a:r>
                      <a:rPr lang="en-US" altLang="ja-JP" smtClean="0"/>
                      <a:t>(23.5%)</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8FFE-4DF9-AE3D-93E9E219DED6}"/>
                </c:ext>
              </c:extLst>
            </c:dLbl>
            <c:dLbl>
              <c:idx val="2"/>
              <c:layout/>
              <c:tx>
                <c:rich>
                  <a:bodyPr/>
                  <a:lstStyle/>
                  <a:p>
                    <a:r>
                      <a:rPr lang="en-US" altLang="ja-JP" dirty="0" smtClean="0"/>
                      <a:t>1,627</a:t>
                    </a:r>
                    <a:r>
                      <a:rPr lang="ja-JP" altLang="en-US" dirty="0" smtClean="0"/>
                      <a:t>人</a:t>
                    </a:r>
                  </a:p>
                  <a:p>
                    <a:r>
                      <a:rPr lang="en-US" altLang="ja-JP" dirty="0" smtClean="0"/>
                      <a:t>(23.9</a:t>
                    </a:r>
                    <a:r>
                      <a:rPr lang="ja-JP" altLang="en-US" dirty="0" smtClean="0"/>
                      <a:t>％</a:t>
                    </a:r>
                    <a:r>
                      <a:rPr lang="en-US" altLang="ja-JP" dirty="0"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FFE-4DF9-AE3D-93E9E219DED6}"/>
                </c:ext>
              </c:extLst>
            </c:dLbl>
            <c:dLbl>
              <c:idx val="3"/>
              <c:layout/>
              <c:tx>
                <c:rich>
                  <a:bodyPr/>
                  <a:lstStyle/>
                  <a:p>
                    <a:r>
                      <a:rPr lang="en-US" altLang="ja-JP" smtClean="0"/>
                      <a:t>1,657</a:t>
                    </a:r>
                    <a:r>
                      <a:rPr lang="ja-JP" altLang="en-US" smtClean="0"/>
                      <a:t>人</a:t>
                    </a:r>
                  </a:p>
                  <a:p>
                    <a:r>
                      <a:rPr lang="en-US" altLang="ja-JP" smtClean="0"/>
                      <a:t>(26.4</a:t>
                    </a:r>
                    <a:r>
                      <a:rPr lang="ja-JP" altLang="en-US" smtClean="0"/>
                      <a:t>％</a:t>
                    </a:r>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FFE-4DF9-AE3D-93E9E219DED6}"/>
                </c:ext>
              </c:extLst>
            </c:dLbl>
            <c:dLbl>
              <c:idx val="4"/>
              <c:layout/>
              <c:tx>
                <c:rich>
                  <a:bodyPr/>
                  <a:lstStyle/>
                  <a:p>
                    <a:r>
                      <a:rPr lang="en-US" altLang="ja-JP" dirty="0" smtClean="0"/>
                      <a:t>1,584</a:t>
                    </a:r>
                    <a:r>
                      <a:rPr lang="ja-JP" altLang="en-US" dirty="0" smtClean="0"/>
                      <a:t>人</a:t>
                    </a:r>
                  </a:p>
                  <a:p>
                    <a:r>
                      <a:rPr lang="en-US" altLang="ja-JP" dirty="0" smtClean="0"/>
                      <a:t>(26.8%)</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FFE-4DF9-AE3D-93E9E219DED6}"/>
                </c:ext>
              </c:extLst>
            </c:dLbl>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Sheet1!$B$2:$F$2</c:f>
              <c:strCache>
                <c:ptCount val="5"/>
                <c:pt idx="0">
                  <c:v>H30.4</c:v>
                </c:pt>
                <c:pt idx="1">
                  <c:v>H29.4</c:v>
                </c:pt>
                <c:pt idx="2">
                  <c:v>H28.4</c:v>
                </c:pt>
                <c:pt idx="3">
                  <c:v>H27.4</c:v>
                </c:pt>
                <c:pt idx="4">
                  <c:v>H26.4</c:v>
                </c:pt>
              </c:strCache>
            </c:strRef>
          </c:cat>
          <c:val>
            <c:numRef>
              <c:f>Sheet1!$B$6:$F$6</c:f>
              <c:numCache>
                <c:formatCode>General</c:formatCode>
                <c:ptCount val="5"/>
                <c:pt idx="0">
                  <c:v>1852</c:v>
                </c:pt>
                <c:pt idx="1">
                  <c:v>1692</c:v>
                </c:pt>
                <c:pt idx="2">
                  <c:v>1627</c:v>
                </c:pt>
                <c:pt idx="3">
                  <c:v>1657</c:v>
                </c:pt>
                <c:pt idx="4">
                  <c:v>1584</c:v>
                </c:pt>
              </c:numCache>
            </c:numRef>
          </c:val>
          <c:extLst>
            <c:ext xmlns:c16="http://schemas.microsoft.com/office/drawing/2014/chart" uri="{C3380CC4-5D6E-409C-BE32-E72D297353CC}">
              <c16:uniqueId val="{00000003-9689-48C5-AB06-631B4AD084EB}"/>
            </c:ext>
          </c:extLst>
        </c:ser>
        <c:ser>
          <c:idx val="4"/>
          <c:order val="4"/>
          <c:tx>
            <c:strRef>
              <c:f>Sheet1!$A$7</c:f>
              <c:strCache>
                <c:ptCount val="1"/>
                <c:pt idx="0">
                  <c:v>区分４</c:v>
                </c:pt>
              </c:strCache>
            </c:strRef>
          </c:tx>
          <c:spPr>
            <a:solidFill>
              <a:schemeClr val="accent5"/>
            </a:solidFill>
            <a:ln>
              <a:noFill/>
            </a:ln>
            <a:effectLst/>
          </c:spPr>
          <c:invertIfNegative val="0"/>
          <c:dLbls>
            <c:dLbl>
              <c:idx val="0"/>
              <c:layout/>
              <c:tx>
                <c:rich>
                  <a:bodyPr/>
                  <a:lstStyle/>
                  <a:p>
                    <a:r>
                      <a:rPr lang="en-US" altLang="ja-JP" dirty="0" smtClean="0"/>
                      <a:t>1,935</a:t>
                    </a:r>
                    <a:r>
                      <a:rPr lang="ja-JP" altLang="en-US" dirty="0" smtClean="0"/>
                      <a:t>人</a:t>
                    </a:r>
                  </a:p>
                  <a:p>
                    <a:r>
                      <a:rPr lang="en-US" altLang="ja-JP" dirty="0" smtClean="0"/>
                      <a:t>(24.4</a:t>
                    </a:r>
                    <a:r>
                      <a:rPr lang="ja-JP" altLang="en-US" dirty="0" smtClean="0"/>
                      <a:t>％</a:t>
                    </a:r>
                    <a:r>
                      <a:rPr lang="en-US" altLang="ja-JP" dirty="0"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8FFE-4DF9-AE3D-93E9E219DED6}"/>
                </c:ext>
              </c:extLst>
            </c:dLbl>
            <c:dLbl>
              <c:idx val="1"/>
              <c:layout/>
              <c:tx>
                <c:rich>
                  <a:bodyPr/>
                  <a:lstStyle/>
                  <a:p>
                    <a:r>
                      <a:rPr lang="en-US" altLang="ja-JP" smtClean="0"/>
                      <a:t>1,772</a:t>
                    </a:r>
                    <a:r>
                      <a:rPr lang="ja-JP" altLang="en-US" smtClean="0"/>
                      <a:t>人</a:t>
                    </a:r>
                  </a:p>
                  <a:p>
                    <a:r>
                      <a:rPr lang="en-US" altLang="ja-JP" smtClean="0"/>
                      <a:t>(24.6%)</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8FFE-4DF9-AE3D-93E9E219DED6}"/>
                </c:ext>
              </c:extLst>
            </c:dLbl>
            <c:dLbl>
              <c:idx val="2"/>
              <c:layout/>
              <c:tx>
                <c:rich>
                  <a:bodyPr/>
                  <a:lstStyle/>
                  <a:p>
                    <a:r>
                      <a:rPr lang="en-US" altLang="ja-JP" smtClean="0"/>
                      <a:t>1,606</a:t>
                    </a:r>
                    <a:r>
                      <a:rPr lang="ja-JP" altLang="en-US" smtClean="0"/>
                      <a:t>人</a:t>
                    </a:r>
                  </a:p>
                  <a:p>
                    <a:r>
                      <a:rPr lang="en-US" altLang="ja-JP" smtClean="0"/>
                      <a:t>(23.6</a:t>
                    </a:r>
                    <a:r>
                      <a:rPr lang="ja-JP" altLang="en-US" smtClean="0"/>
                      <a:t>％</a:t>
                    </a:r>
                    <a:r>
                      <a:rPr lang="en-US" altLang="ja-JP"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8FFE-4DF9-AE3D-93E9E219DED6}"/>
                </c:ext>
              </c:extLst>
            </c:dLbl>
            <c:dLbl>
              <c:idx val="3"/>
              <c:layout/>
              <c:tx>
                <c:rich>
                  <a:bodyPr/>
                  <a:lstStyle/>
                  <a:p>
                    <a:r>
                      <a:rPr lang="en-US" altLang="ja-JP" smtClean="0"/>
                      <a:t>1,405</a:t>
                    </a:r>
                    <a:r>
                      <a:rPr lang="ja-JP" altLang="en-US" smtClean="0"/>
                      <a:t>人</a:t>
                    </a:r>
                  </a:p>
                  <a:p>
                    <a:r>
                      <a:rPr lang="en-US" altLang="ja-JP" smtClean="0"/>
                      <a:t>(22.3</a:t>
                    </a:r>
                    <a:r>
                      <a:rPr lang="ja-JP" altLang="en-US" smtClean="0"/>
                      <a:t>％</a:t>
                    </a:r>
                    <a:r>
                      <a:rPr lang="en-US" altLang="ja-JP"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8FFE-4DF9-AE3D-93E9E219DED6}"/>
                </c:ext>
              </c:extLst>
            </c:dLbl>
            <c:dLbl>
              <c:idx val="4"/>
              <c:layout/>
              <c:tx>
                <c:rich>
                  <a:bodyPr/>
                  <a:lstStyle/>
                  <a:p>
                    <a:r>
                      <a:rPr lang="en-US" altLang="ja-JP" smtClean="0"/>
                      <a:t>1,357</a:t>
                    </a:r>
                    <a:r>
                      <a:rPr lang="ja-JP" altLang="en-US" smtClean="0"/>
                      <a:t>人</a:t>
                    </a:r>
                  </a:p>
                  <a:p>
                    <a:r>
                      <a:rPr lang="en-US" altLang="ja-JP" smtClean="0"/>
                      <a:t>(23.0</a:t>
                    </a:r>
                    <a:r>
                      <a:rPr lang="ja-JP" altLang="en-US" smtClean="0"/>
                      <a:t>％</a:t>
                    </a:r>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FFE-4DF9-AE3D-93E9E219DED6}"/>
                </c:ext>
              </c:extLst>
            </c:dLbl>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Sheet1!$B$2:$F$2</c:f>
              <c:strCache>
                <c:ptCount val="5"/>
                <c:pt idx="0">
                  <c:v>H30.4</c:v>
                </c:pt>
                <c:pt idx="1">
                  <c:v>H29.4</c:v>
                </c:pt>
                <c:pt idx="2">
                  <c:v>H28.4</c:v>
                </c:pt>
                <c:pt idx="3">
                  <c:v>H27.4</c:v>
                </c:pt>
                <c:pt idx="4">
                  <c:v>H26.4</c:v>
                </c:pt>
              </c:strCache>
            </c:strRef>
          </c:cat>
          <c:val>
            <c:numRef>
              <c:f>Sheet1!$B$7:$F$7</c:f>
              <c:numCache>
                <c:formatCode>General</c:formatCode>
                <c:ptCount val="5"/>
                <c:pt idx="0">
                  <c:v>1935</c:v>
                </c:pt>
                <c:pt idx="1">
                  <c:v>1772</c:v>
                </c:pt>
                <c:pt idx="2">
                  <c:v>1606</c:v>
                </c:pt>
                <c:pt idx="3">
                  <c:v>1405</c:v>
                </c:pt>
                <c:pt idx="4">
                  <c:v>1357</c:v>
                </c:pt>
              </c:numCache>
            </c:numRef>
          </c:val>
          <c:extLst>
            <c:ext xmlns:c16="http://schemas.microsoft.com/office/drawing/2014/chart" uri="{C3380CC4-5D6E-409C-BE32-E72D297353CC}">
              <c16:uniqueId val="{00000004-9689-48C5-AB06-631B4AD084EB}"/>
            </c:ext>
          </c:extLst>
        </c:ser>
        <c:ser>
          <c:idx val="5"/>
          <c:order val="5"/>
          <c:tx>
            <c:strRef>
              <c:f>Sheet1!$A$8</c:f>
              <c:strCache>
                <c:ptCount val="1"/>
                <c:pt idx="0">
                  <c:v>区分５</c:v>
                </c:pt>
              </c:strCache>
            </c:strRef>
          </c:tx>
          <c:spPr>
            <a:solidFill>
              <a:schemeClr val="accent6"/>
            </a:solidFill>
            <a:ln>
              <a:noFill/>
            </a:ln>
            <a:effectLst/>
          </c:spPr>
          <c:invertIfNegative val="0"/>
          <c:dLbls>
            <c:dLbl>
              <c:idx val="0"/>
              <c:layout/>
              <c:tx>
                <c:rich>
                  <a:bodyPr/>
                  <a:lstStyle/>
                  <a:p>
                    <a:r>
                      <a:rPr lang="en-US" altLang="ja-JP" smtClean="0"/>
                      <a:t>1,423</a:t>
                    </a:r>
                    <a:r>
                      <a:rPr lang="ja-JP" altLang="en-US" smtClean="0"/>
                      <a:t>人</a:t>
                    </a:r>
                  </a:p>
                  <a:p>
                    <a:r>
                      <a:rPr lang="en-US" altLang="ja-JP" smtClean="0"/>
                      <a:t>(18.0%)</a:t>
                    </a:r>
                    <a:endParaRPr lang="ja-JP" altLang="en-US"/>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8FFE-4DF9-AE3D-93E9E219DED6}"/>
                </c:ext>
              </c:extLst>
            </c:dLbl>
            <c:dLbl>
              <c:idx val="1"/>
              <c:layout/>
              <c:tx>
                <c:rich>
                  <a:bodyPr/>
                  <a:lstStyle/>
                  <a:p>
                    <a:r>
                      <a:rPr lang="en-US" altLang="ja-JP" smtClean="0"/>
                      <a:t>1,329</a:t>
                    </a:r>
                    <a:r>
                      <a:rPr lang="ja-JP" altLang="en-US" smtClean="0"/>
                      <a:t>人</a:t>
                    </a:r>
                  </a:p>
                  <a:p>
                    <a:r>
                      <a:rPr lang="en-US" altLang="ja-JP" smtClean="0"/>
                      <a:t>(18.5</a:t>
                    </a:r>
                    <a:r>
                      <a:rPr lang="ja-JP" altLang="en-US" smtClean="0"/>
                      <a:t>％</a:t>
                    </a:r>
                    <a:r>
                      <a:rPr lang="en-US" altLang="ja-JP"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8FFE-4DF9-AE3D-93E9E219DED6}"/>
                </c:ext>
              </c:extLst>
            </c:dLbl>
            <c:dLbl>
              <c:idx val="2"/>
              <c:layout/>
              <c:tx>
                <c:rich>
                  <a:bodyPr/>
                  <a:lstStyle/>
                  <a:p>
                    <a:r>
                      <a:rPr lang="en-US" altLang="ja-JP" smtClean="0"/>
                      <a:t>1,260</a:t>
                    </a:r>
                    <a:r>
                      <a:rPr lang="ja-JP" altLang="en-US" smtClean="0"/>
                      <a:t>人</a:t>
                    </a:r>
                  </a:p>
                  <a:p>
                    <a:r>
                      <a:rPr lang="en-US" altLang="ja-JP" smtClean="0"/>
                      <a:t>(18.5</a:t>
                    </a:r>
                    <a:r>
                      <a:rPr lang="ja-JP" altLang="en-US" smtClean="0"/>
                      <a:t>％</a:t>
                    </a:r>
                    <a:r>
                      <a:rPr lang="en-US" altLang="ja-JP"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FFE-4DF9-AE3D-93E9E219DED6}"/>
                </c:ext>
              </c:extLst>
            </c:dLbl>
            <c:dLbl>
              <c:idx val="3"/>
              <c:layout/>
              <c:tx>
                <c:rich>
                  <a:bodyPr/>
                  <a:lstStyle/>
                  <a:p>
                    <a:fld id="{8FB072C6-EEAB-41A1-A043-19054F50B7AB}" type="VALUE">
                      <a:rPr lang="en-US" altLang="ja-JP" smtClean="0"/>
                      <a:pPr/>
                      <a:t>[値]</a:t>
                    </a:fld>
                    <a:r>
                      <a:rPr lang="ja-JP" altLang="en-US" smtClean="0"/>
                      <a:t>人</a:t>
                    </a:r>
                  </a:p>
                  <a:p>
                    <a:r>
                      <a:rPr lang="en-US" altLang="ja-JP" smtClean="0"/>
                      <a:t>(15.8</a:t>
                    </a:r>
                    <a:r>
                      <a:rPr lang="ja-JP" altLang="en-US" smtClean="0"/>
                      <a:t>％</a:t>
                    </a:r>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8FFE-4DF9-AE3D-93E9E219DED6}"/>
                </c:ext>
              </c:extLst>
            </c:dLbl>
            <c:dLbl>
              <c:idx val="4"/>
              <c:layout>
                <c:manualLayout>
                  <c:x val="-3.3130044424259176E-3"/>
                  <c:y val="0"/>
                </c:manualLayout>
              </c:layout>
              <c:tx>
                <c:rich>
                  <a:bodyPr/>
                  <a:lstStyle/>
                  <a:p>
                    <a:fld id="{DEC1DC5D-2AD6-43B5-9AEF-A0B255B19458}" type="VALUE">
                      <a:rPr lang="en-US" altLang="ja-JP" smtClean="0"/>
                      <a:pPr/>
                      <a:t>[値]</a:t>
                    </a:fld>
                    <a:r>
                      <a:rPr lang="ja-JP" altLang="en-US" smtClean="0"/>
                      <a:t>人</a:t>
                    </a:r>
                  </a:p>
                  <a:p>
                    <a:r>
                      <a:rPr lang="en-US" altLang="ja-JP" smtClean="0"/>
                      <a:t>(14.3%)</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8FFE-4DF9-AE3D-93E9E219DED6}"/>
                </c:ext>
              </c:extLst>
            </c:dLbl>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Sheet1!$B$2:$F$2</c:f>
              <c:strCache>
                <c:ptCount val="5"/>
                <c:pt idx="0">
                  <c:v>H30.4</c:v>
                </c:pt>
                <c:pt idx="1">
                  <c:v>H29.4</c:v>
                </c:pt>
                <c:pt idx="2">
                  <c:v>H28.4</c:v>
                </c:pt>
                <c:pt idx="3">
                  <c:v>H27.4</c:v>
                </c:pt>
                <c:pt idx="4">
                  <c:v>H26.4</c:v>
                </c:pt>
              </c:strCache>
            </c:strRef>
          </c:cat>
          <c:val>
            <c:numRef>
              <c:f>Sheet1!$B$8:$F$8</c:f>
              <c:numCache>
                <c:formatCode>General</c:formatCode>
                <c:ptCount val="5"/>
                <c:pt idx="0">
                  <c:v>1423</c:v>
                </c:pt>
                <c:pt idx="1">
                  <c:v>1329</c:v>
                </c:pt>
                <c:pt idx="2">
                  <c:v>1260</c:v>
                </c:pt>
                <c:pt idx="3">
                  <c:v>991</c:v>
                </c:pt>
                <c:pt idx="4">
                  <c:v>847</c:v>
                </c:pt>
              </c:numCache>
            </c:numRef>
          </c:val>
          <c:extLst>
            <c:ext xmlns:c16="http://schemas.microsoft.com/office/drawing/2014/chart" uri="{C3380CC4-5D6E-409C-BE32-E72D297353CC}">
              <c16:uniqueId val="{00000005-9689-48C5-AB06-631B4AD084EB}"/>
            </c:ext>
          </c:extLst>
        </c:ser>
        <c:ser>
          <c:idx val="6"/>
          <c:order val="6"/>
          <c:tx>
            <c:strRef>
              <c:f>Sheet1!$A$9</c:f>
              <c:strCache>
                <c:ptCount val="1"/>
                <c:pt idx="0">
                  <c:v>区分６</c:v>
                </c:pt>
              </c:strCache>
            </c:strRef>
          </c:tx>
          <c:spPr>
            <a:solidFill>
              <a:schemeClr val="accent1">
                <a:lumMod val="60000"/>
              </a:schemeClr>
            </a:solidFill>
            <a:ln>
              <a:noFill/>
            </a:ln>
            <a:effectLst/>
          </c:spPr>
          <c:invertIfNegative val="0"/>
          <c:dLbls>
            <c:dLbl>
              <c:idx val="0"/>
              <c:layout/>
              <c:tx>
                <c:rich>
                  <a:bodyPr/>
                  <a:lstStyle/>
                  <a:p>
                    <a:r>
                      <a:rPr lang="en-US" altLang="ja-JP" dirty="0" smtClean="0"/>
                      <a:t>1,380</a:t>
                    </a:r>
                    <a:r>
                      <a:rPr lang="ja-JP" altLang="en-US" dirty="0" smtClean="0"/>
                      <a:t>人</a:t>
                    </a:r>
                  </a:p>
                  <a:p>
                    <a:r>
                      <a:rPr lang="en-US" altLang="ja-JP" dirty="0" smtClean="0"/>
                      <a:t>(17.4%)</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8FFE-4DF9-AE3D-93E9E219DED6}"/>
                </c:ext>
              </c:extLst>
            </c:dLbl>
            <c:dLbl>
              <c:idx val="1"/>
              <c:layout/>
              <c:tx>
                <c:rich>
                  <a:bodyPr/>
                  <a:lstStyle/>
                  <a:p>
                    <a:r>
                      <a:rPr lang="en-US" altLang="ja-JP" smtClean="0"/>
                      <a:t>1,259</a:t>
                    </a:r>
                    <a:r>
                      <a:rPr lang="ja-JP" altLang="en-US" smtClean="0"/>
                      <a:t>人</a:t>
                    </a:r>
                  </a:p>
                  <a:p>
                    <a:r>
                      <a:rPr lang="en-US" altLang="ja-JP" smtClean="0"/>
                      <a:t>(17.5</a:t>
                    </a:r>
                    <a:r>
                      <a:rPr lang="ja-JP" altLang="en-US" smtClean="0"/>
                      <a:t>％</a:t>
                    </a:r>
                    <a:r>
                      <a:rPr lang="en-US" altLang="ja-JP" smtClean="0"/>
                      <a:t>)</a:t>
                    </a:r>
                    <a:endParaRPr lang="ja-JP" altLang="en-US"/>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8FFE-4DF9-AE3D-93E9E219DED6}"/>
                </c:ext>
              </c:extLst>
            </c:dLbl>
            <c:dLbl>
              <c:idx val="2"/>
              <c:layout/>
              <c:tx>
                <c:rich>
                  <a:bodyPr/>
                  <a:lstStyle/>
                  <a:p>
                    <a:r>
                      <a:rPr lang="en-US" altLang="ja-JP" smtClean="0"/>
                      <a:t>1,141</a:t>
                    </a:r>
                    <a:r>
                      <a:rPr lang="ja-JP" altLang="en-US" smtClean="0"/>
                      <a:t>人</a:t>
                    </a:r>
                  </a:p>
                  <a:p>
                    <a:r>
                      <a:rPr lang="en-US" altLang="ja-JP" smtClean="0"/>
                      <a:t>(16.8%)</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8FFE-4DF9-AE3D-93E9E219DED6}"/>
                </c:ext>
              </c:extLst>
            </c:dLbl>
            <c:dLbl>
              <c:idx val="3"/>
              <c:layout>
                <c:manualLayout>
                  <c:x val="8.2825111060647934E-3"/>
                  <c:y val="2.5604554788202952E-3"/>
                </c:manualLayout>
              </c:layout>
              <c:tx>
                <c:rich>
                  <a:bodyPr/>
                  <a:lstStyle/>
                  <a:p>
                    <a:fld id="{792DDEF1-859D-414D-96DA-4E28748A58F7}" type="VALUE">
                      <a:rPr lang="en-US" altLang="ja-JP" smtClean="0"/>
                      <a:pPr/>
                      <a:t>[値]</a:t>
                    </a:fld>
                    <a:r>
                      <a:rPr lang="ja-JP" altLang="en-US" dirty="0" smtClean="0"/>
                      <a:t>人</a:t>
                    </a:r>
                  </a:p>
                  <a:p>
                    <a:r>
                      <a:rPr lang="en-US" altLang="ja-JP" dirty="0" smtClean="0"/>
                      <a:t>(14.2%)</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C-8FFE-4DF9-AE3D-93E9E219DED6}"/>
                </c:ext>
              </c:extLst>
            </c:dLbl>
            <c:dLbl>
              <c:idx val="4"/>
              <c:layout>
                <c:manualLayout>
                  <c:x val="1.1595515548490712E-2"/>
                  <c:y val="2.5604554788202952E-3"/>
                </c:manualLayout>
              </c:layout>
              <c:tx>
                <c:rich>
                  <a:bodyPr/>
                  <a:lstStyle/>
                  <a:p>
                    <a:fld id="{A8ABCDB3-83E3-4D90-863E-1ABA28226B67}" type="VALUE">
                      <a:rPr lang="en-US" altLang="ja-JP" smtClean="0"/>
                      <a:pPr/>
                      <a:t>[値]</a:t>
                    </a:fld>
                    <a:r>
                      <a:rPr lang="ja-JP" altLang="en-US" dirty="0" smtClean="0"/>
                      <a:t>人</a:t>
                    </a:r>
                  </a:p>
                  <a:p>
                    <a:r>
                      <a:rPr lang="en-US" altLang="ja-JP" dirty="0" smtClean="0"/>
                      <a:t>(13.4</a:t>
                    </a:r>
                    <a:r>
                      <a:rPr lang="ja-JP" altLang="en-US" dirty="0" smtClean="0"/>
                      <a:t>％</a:t>
                    </a:r>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8-8FFE-4DF9-AE3D-93E9E219DED6}"/>
                </c:ext>
              </c:extLst>
            </c:dLbl>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Sheet1!$B$2:$F$2</c:f>
              <c:strCache>
                <c:ptCount val="5"/>
                <c:pt idx="0">
                  <c:v>H30.4</c:v>
                </c:pt>
                <c:pt idx="1">
                  <c:v>H29.4</c:v>
                </c:pt>
                <c:pt idx="2">
                  <c:v>H28.4</c:v>
                </c:pt>
                <c:pt idx="3">
                  <c:v>H27.4</c:v>
                </c:pt>
                <c:pt idx="4">
                  <c:v>H26.4</c:v>
                </c:pt>
              </c:strCache>
            </c:strRef>
          </c:cat>
          <c:val>
            <c:numRef>
              <c:f>Sheet1!$B$9:$F$9</c:f>
              <c:numCache>
                <c:formatCode>General</c:formatCode>
                <c:ptCount val="5"/>
                <c:pt idx="0">
                  <c:v>1380</c:v>
                </c:pt>
                <c:pt idx="1">
                  <c:v>1259</c:v>
                </c:pt>
                <c:pt idx="2">
                  <c:v>1141</c:v>
                </c:pt>
                <c:pt idx="3">
                  <c:v>894</c:v>
                </c:pt>
                <c:pt idx="4">
                  <c:v>792</c:v>
                </c:pt>
              </c:numCache>
            </c:numRef>
          </c:val>
          <c:extLst>
            <c:ext xmlns:c16="http://schemas.microsoft.com/office/drawing/2014/chart" uri="{C3380CC4-5D6E-409C-BE32-E72D297353CC}">
              <c16:uniqueId val="{00000006-9689-48C5-AB06-631B4AD084EB}"/>
            </c:ext>
          </c:extLst>
        </c:ser>
        <c:dLbls>
          <c:dLblPos val="ctr"/>
          <c:showLegendKey val="0"/>
          <c:showVal val="1"/>
          <c:showCatName val="0"/>
          <c:showSerName val="0"/>
          <c:showPercent val="0"/>
          <c:showBubbleSize val="0"/>
        </c:dLbls>
        <c:gapWidth val="30"/>
        <c:overlap val="100"/>
        <c:axId val="1026829295"/>
        <c:axId val="1026835119"/>
      </c:barChart>
      <c:catAx>
        <c:axId val="10268292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cap="all" spc="120" normalizeH="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1026835119"/>
        <c:crosses val="autoZero"/>
        <c:auto val="1"/>
        <c:lblAlgn val="ctr"/>
        <c:lblOffset val="100"/>
        <c:noMultiLvlLbl val="0"/>
      </c:catAx>
      <c:valAx>
        <c:axId val="1026835119"/>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026829295"/>
        <c:crosses val="autoZero"/>
        <c:crossBetween val="between"/>
      </c:valAx>
      <c:spPr>
        <a:noFill/>
        <a:ln>
          <a:noFill/>
        </a:ln>
        <a:effectLst/>
      </c:spPr>
    </c:plotArea>
    <c:legend>
      <c:legendPos val="t"/>
      <c:layout>
        <c:manualLayout>
          <c:xMode val="edge"/>
          <c:yMode val="edge"/>
          <c:x val="0.14403938979675501"/>
          <c:y val="0.89871987306592371"/>
          <c:w val="0.62578310490341615"/>
          <c:h val="7.643040248545630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11290726252672"/>
          <c:y val="4.1711907696706713E-2"/>
          <c:w val="0.86782869876873114"/>
          <c:h val="0.8850225464549708"/>
        </c:manualLayout>
      </c:layout>
      <c:barChart>
        <c:barDir val="bar"/>
        <c:grouping val="stacked"/>
        <c:varyColors val="0"/>
        <c:ser>
          <c:idx val="0"/>
          <c:order val="0"/>
          <c:tx>
            <c:strRef>
              <c:f>Sheet1!$J$2</c:f>
              <c:strCache>
                <c:ptCount val="1"/>
                <c:pt idx="0">
                  <c:v>２０歳未満</c:v>
                </c:pt>
              </c:strCache>
            </c:strRef>
          </c:tx>
          <c:spPr>
            <a:solidFill>
              <a:schemeClr val="bg1">
                <a:lumMod val="85000"/>
              </a:schemeClr>
            </a:solidFill>
            <a:ln>
              <a:noFill/>
            </a:ln>
            <a:effectLst/>
          </c:spPr>
          <c:invertIfNegative val="0"/>
          <c:dLbls>
            <c:delete val="1"/>
          </c:dLbls>
          <c:cat>
            <c:strRef>
              <c:f>Sheet1!$I$3:$I$7</c:f>
              <c:strCache>
                <c:ptCount val="5"/>
                <c:pt idx="0">
                  <c:v>H30.4</c:v>
                </c:pt>
                <c:pt idx="1">
                  <c:v>H29.4</c:v>
                </c:pt>
                <c:pt idx="2">
                  <c:v>H28.4</c:v>
                </c:pt>
                <c:pt idx="3">
                  <c:v>H27.4</c:v>
                </c:pt>
                <c:pt idx="4">
                  <c:v>H26.4</c:v>
                </c:pt>
              </c:strCache>
            </c:strRef>
          </c:cat>
          <c:val>
            <c:numRef>
              <c:f>Sheet1!$J$3:$J$7</c:f>
              <c:numCache>
                <c:formatCode>General</c:formatCode>
                <c:ptCount val="5"/>
                <c:pt idx="0">
                  <c:v>145</c:v>
                </c:pt>
                <c:pt idx="1">
                  <c:v>133</c:v>
                </c:pt>
                <c:pt idx="2">
                  <c:v>136</c:v>
                </c:pt>
                <c:pt idx="3">
                  <c:v>112</c:v>
                </c:pt>
                <c:pt idx="4">
                  <c:v>106</c:v>
                </c:pt>
              </c:numCache>
            </c:numRef>
          </c:val>
          <c:extLst>
            <c:ext xmlns:c16="http://schemas.microsoft.com/office/drawing/2014/chart" uri="{C3380CC4-5D6E-409C-BE32-E72D297353CC}">
              <c16:uniqueId val="{00000000-1238-4C2C-9AC1-D42EF2C7474A}"/>
            </c:ext>
          </c:extLst>
        </c:ser>
        <c:ser>
          <c:idx val="1"/>
          <c:order val="1"/>
          <c:tx>
            <c:strRef>
              <c:f>Sheet1!$K$2</c:f>
              <c:strCache>
                <c:ptCount val="1"/>
                <c:pt idx="0">
                  <c:v>２０歳以上
３０歳未満</c:v>
                </c:pt>
              </c:strCache>
            </c:strRef>
          </c:tx>
          <c:spPr>
            <a:solidFill>
              <a:schemeClr val="accent2"/>
            </a:solidFill>
            <a:ln>
              <a:noFill/>
            </a:ln>
            <a:effectLst/>
          </c:spPr>
          <c:invertIfNegative val="0"/>
          <c:dLbls>
            <c:dLbl>
              <c:idx val="0"/>
              <c:layout/>
              <c:tx>
                <c:rich>
                  <a:bodyPr/>
                  <a:lstStyle/>
                  <a:p>
                    <a:r>
                      <a:rPr lang="en-US" altLang="ja-JP" smtClean="0"/>
                      <a:t>1,087</a:t>
                    </a:r>
                    <a:r>
                      <a:rPr lang="ja-JP" altLang="en-US" smtClean="0"/>
                      <a:t>人</a:t>
                    </a:r>
                  </a:p>
                  <a:p>
                    <a:r>
                      <a:rPr lang="en-US" altLang="ja-JP" smtClean="0"/>
                      <a:t>(13.7%)</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9599-44B0-922B-05F88B47EA9A}"/>
                </c:ext>
              </c:extLst>
            </c:dLbl>
            <c:dLbl>
              <c:idx val="1"/>
              <c:layout/>
              <c:tx>
                <c:rich>
                  <a:bodyPr/>
                  <a:lstStyle/>
                  <a:p>
                    <a:r>
                      <a:rPr lang="en-US" altLang="ja-JP" smtClean="0"/>
                      <a:t>1,024</a:t>
                    </a:r>
                    <a:r>
                      <a:rPr lang="ja-JP" altLang="en-US" smtClean="0"/>
                      <a:t>人</a:t>
                    </a:r>
                  </a:p>
                  <a:p>
                    <a:r>
                      <a:rPr lang="en-US" altLang="ja-JP" smtClean="0"/>
                      <a:t>(14.2%)</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9599-44B0-922B-05F88B47EA9A}"/>
                </c:ext>
              </c:extLst>
            </c:dLbl>
            <c:dLbl>
              <c:idx val="2"/>
              <c:layout/>
              <c:tx>
                <c:rich>
                  <a:bodyPr/>
                  <a:lstStyle/>
                  <a:p>
                    <a:r>
                      <a:rPr lang="en-US" altLang="ja-JP" dirty="0" smtClean="0"/>
                      <a:t>1,013</a:t>
                    </a:r>
                    <a:r>
                      <a:rPr lang="ja-JP" altLang="en-US" dirty="0" smtClean="0"/>
                      <a:t>人</a:t>
                    </a:r>
                  </a:p>
                  <a:p>
                    <a:r>
                      <a:rPr lang="en-US" altLang="ja-JP" dirty="0" smtClean="0"/>
                      <a:t>(14.9%)</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599-44B0-922B-05F88B47EA9A}"/>
                </c:ext>
              </c:extLst>
            </c:dLbl>
            <c:dLbl>
              <c:idx val="3"/>
              <c:layout/>
              <c:tx>
                <c:rich>
                  <a:bodyPr/>
                  <a:lstStyle/>
                  <a:p>
                    <a:fld id="{B7771EE4-C6F4-4D6D-8095-39BA22FC86F6}" type="VALUE">
                      <a:rPr lang="en-US" altLang="ja-JP" smtClean="0"/>
                      <a:pPr/>
                      <a:t>[値]</a:t>
                    </a:fld>
                    <a:r>
                      <a:rPr lang="ja-JP" altLang="en-US" smtClean="0"/>
                      <a:t>人</a:t>
                    </a:r>
                  </a:p>
                  <a:p>
                    <a:r>
                      <a:rPr lang="en-US" altLang="ja-JP" smtClean="0"/>
                      <a:t>(14.6%)</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9599-44B0-922B-05F88B47EA9A}"/>
                </c:ext>
              </c:extLst>
            </c:dLbl>
            <c:dLbl>
              <c:idx val="4"/>
              <c:layout/>
              <c:tx>
                <c:rich>
                  <a:bodyPr/>
                  <a:lstStyle/>
                  <a:p>
                    <a:fld id="{6D78EB8A-9025-4C5E-B244-35807805A9B4}" type="VALUE">
                      <a:rPr lang="en-US" altLang="ja-JP" smtClean="0"/>
                      <a:pPr/>
                      <a:t>[値]</a:t>
                    </a:fld>
                    <a:r>
                      <a:rPr lang="ja-JP" altLang="en-US" smtClean="0"/>
                      <a:t>人</a:t>
                    </a:r>
                  </a:p>
                  <a:p>
                    <a:r>
                      <a:rPr lang="en-US" altLang="ja-JP" smtClean="0"/>
                      <a:t>(14.6</a:t>
                    </a:r>
                    <a:r>
                      <a:rPr lang="ja-JP" altLang="en-US" smtClean="0"/>
                      <a:t>％</a:t>
                    </a:r>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9599-44B0-922B-05F88B47EA9A}"/>
                </c:ext>
              </c:extLst>
            </c:dLbl>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Sheet1!$I$3:$I$7</c:f>
              <c:strCache>
                <c:ptCount val="5"/>
                <c:pt idx="0">
                  <c:v>H30.4</c:v>
                </c:pt>
                <c:pt idx="1">
                  <c:v>H29.4</c:v>
                </c:pt>
                <c:pt idx="2">
                  <c:v>H28.4</c:v>
                </c:pt>
                <c:pt idx="3">
                  <c:v>H27.4</c:v>
                </c:pt>
                <c:pt idx="4">
                  <c:v>H26.4</c:v>
                </c:pt>
              </c:strCache>
            </c:strRef>
          </c:cat>
          <c:val>
            <c:numRef>
              <c:f>Sheet1!$K$3:$K$7</c:f>
              <c:numCache>
                <c:formatCode>General</c:formatCode>
                <c:ptCount val="5"/>
                <c:pt idx="0">
                  <c:v>1087</c:v>
                </c:pt>
                <c:pt idx="1">
                  <c:v>1024</c:v>
                </c:pt>
                <c:pt idx="2">
                  <c:v>1013</c:v>
                </c:pt>
                <c:pt idx="3">
                  <c:v>917</c:v>
                </c:pt>
                <c:pt idx="4">
                  <c:v>862</c:v>
                </c:pt>
              </c:numCache>
            </c:numRef>
          </c:val>
          <c:extLst>
            <c:ext xmlns:c16="http://schemas.microsoft.com/office/drawing/2014/chart" uri="{C3380CC4-5D6E-409C-BE32-E72D297353CC}">
              <c16:uniqueId val="{00000001-1238-4C2C-9AC1-D42EF2C7474A}"/>
            </c:ext>
          </c:extLst>
        </c:ser>
        <c:ser>
          <c:idx val="2"/>
          <c:order val="2"/>
          <c:tx>
            <c:strRef>
              <c:f>Sheet1!$L$2</c:f>
              <c:strCache>
                <c:ptCount val="1"/>
                <c:pt idx="0">
                  <c:v>３０歳以上
４０歳未満</c:v>
                </c:pt>
              </c:strCache>
            </c:strRef>
          </c:tx>
          <c:spPr>
            <a:solidFill>
              <a:schemeClr val="accent3"/>
            </a:solidFill>
            <a:ln>
              <a:noFill/>
            </a:ln>
            <a:effectLst/>
          </c:spPr>
          <c:invertIfNegative val="0"/>
          <c:dLbls>
            <c:dLbl>
              <c:idx val="0"/>
              <c:layout/>
              <c:tx>
                <c:rich>
                  <a:bodyPr/>
                  <a:lstStyle/>
                  <a:p>
                    <a:r>
                      <a:rPr lang="en-US" altLang="ja-JP" smtClean="0"/>
                      <a:t>1,497</a:t>
                    </a:r>
                    <a:r>
                      <a:rPr lang="ja-JP" altLang="en-US" smtClean="0"/>
                      <a:t>人</a:t>
                    </a:r>
                  </a:p>
                  <a:p>
                    <a:r>
                      <a:rPr lang="en-US" altLang="ja-JP" smtClean="0"/>
                      <a:t>(18.9%)</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9599-44B0-922B-05F88B47EA9A}"/>
                </c:ext>
              </c:extLst>
            </c:dLbl>
            <c:dLbl>
              <c:idx val="1"/>
              <c:layout/>
              <c:tx>
                <c:rich>
                  <a:bodyPr/>
                  <a:lstStyle/>
                  <a:p>
                    <a:r>
                      <a:rPr lang="en-US" altLang="ja-JP" dirty="0" smtClean="0"/>
                      <a:t>1,384</a:t>
                    </a:r>
                    <a:r>
                      <a:rPr lang="ja-JP" altLang="en-US" dirty="0" smtClean="0"/>
                      <a:t>人</a:t>
                    </a:r>
                  </a:p>
                  <a:p>
                    <a:r>
                      <a:rPr lang="en-US" altLang="ja-JP" dirty="0" smtClean="0"/>
                      <a:t>(19.2</a:t>
                    </a:r>
                    <a:r>
                      <a:rPr lang="ja-JP" altLang="en-US" dirty="0" smtClean="0"/>
                      <a:t>％</a:t>
                    </a:r>
                    <a:r>
                      <a:rPr lang="en-US" altLang="ja-JP" dirty="0"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9599-44B0-922B-05F88B47EA9A}"/>
                </c:ext>
              </c:extLst>
            </c:dLbl>
            <c:dLbl>
              <c:idx val="2"/>
              <c:layout/>
              <c:tx>
                <c:rich>
                  <a:bodyPr/>
                  <a:lstStyle/>
                  <a:p>
                    <a:r>
                      <a:rPr lang="en-US" altLang="ja-JP" smtClean="0"/>
                      <a:t>1,354</a:t>
                    </a:r>
                    <a:r>
                      <a:rPr lang="ja-JP" altLang="en-US" smtClean="0"/>
                      <a:t>人</a:t>
                    </a:r>
                  </a:p>
                  <a:p>
                    <a:r>
                      <a:rPr lang="en-US" altLang="ja-JP" smtClean="0"/>
                      <a:t>(19.9%)</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9599-44B0-922B-05F88B47EA9A}"/>
                </c:ext>
              </c:extLst>
            </c:dLbl>
            <c:dLbl>
              <c:idx val="3"/>
              <c:layout/>
              <c:tx>
                <c:rich>
                  <a:bodyPr/>
                  <a:lstStyle/>
                  <a:p>
                    <a:r>
                      <a:rPr lang="en-US" altLang="ja-JP" smtClean="0"/>
                      <a:t>1,350</a:t>
                    </a:r>
                    <a:r>
                      <a:rPr lang="ja-JP" altLang="en-US" smtClean="0"/>
                      <a:t>人</a:t>
                    </a:r>
                  </a:p>
                  <a:p>
                    <a:r>
                      <a:rPr lang="en-US" altLang="ja-JP" smtClean="0"/>
                      <a:t>(21.5%)</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599-44B0-922B-05F88B47EA9A}"/>
                </c:ext>
              </c:extLst>
            </c:dLbl>
            <c:dLbl>
              <c:idx val="4"/>
              <c:layout/>
              <c:tx>
                <c:rich>
                  <a:bodyPr/>
                  <a:lstStyle/>
                  <a:p>
                    <a:r>
                      <a:rPr lang="en-US" altLang="ja-JP" smtClean="0"/>
                      <a:t>1,343</a:t>
                    </a:r>
                    <a:r>
                      <a:rPr lang="ja-JP" altLang="en-US" smtClean="0"/>
                      <a:t>人</a:t>
                    </a:r>
                  </a:p>
                  <a:p>
                    <a:r>
                      <a:rPr lang="en-US" altLang="ja-JP" smtClean="0"/>
                      <a:t>(22.7%)</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599-44B0-922B-05F88B47EA9A}"/>
                </c:ext>
              </c:extLst>
            </c:dLbl>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Sheet1!$I$3:$I$7</c:f>
              <c:strCache>
                <c:ptCount val="5"/>
                <c:pt idx="0">
                  <c:v>H30.4</c:v>
                </c:pt>
                <c:pt idx="1">
                  <c:v>H29.4</c:v>
                </c:pt>
                <c:pt idx="2">
                  <c:v>H28.4</c:v>
                </c:pt>
                <c:pt idx="3">
                  <c:v>H27.4</c:v>
                </c:pt>
                <c:pt idx="4">
                  <c:v>H26.4</c:v>
                </c:pt>
              </c:strCache>
            </c:strRef>
          </c:cat>
          <c:val>
            <c:numRef>
              <c:f>Sheet1!$L$3:$L$7</c:f>
              <c:numCache>
                <c:formatCode>General</c:formatCode>
                <c:ptCount val="5"/>
                <c:pt idx="0">
                  <c:v>1497</c:v>
                </c:pt>
                <c:pt idx="1">
                  <c:v>1384</c:v>
                </c:pt>
                <c:pt idx="2">
                  <c:v>1354</c:v>
                </c:pt>
                <c:pt idx="3">
                  <c:v>1350</c:v>
                </c:pt>
                <c:pt idx="4">
                  <c:v>1343</c:v>
                </c:pt>
              </c:numCache>
            </c:numRef>
          </c:val>
          <c:extLst>
            <c:ext xmlns:c16="http://schemas.microsoft.com/office/drawing/2014/chart" uri="{C3380CC4-5D6E-409C-BE32-E72D297353CC}">
              <c16:uniqueId val="{00000002-1238-4C2C-9AC1-D42EF2C7474A}"/>
            </c:ext>
          </c:extLst>
        </c:ser>
        <c:ser>
          <c:idx val="3"/>
          <c:order val="3"/>
          <c:tx>
            <c:strRef>
              <c:f>Sheet1!$M$2</c:f>
              <c:strCache>
                <c:ptCount val="1"/>
                <c:pt idx="0">
                  <c:v>４０歳以上
５０歳未満</c:v>
                </c:pt>
              </c:strCache>
            </c:strRef>
          </c:tx>
          <c:spPr>
            <a:solidFill>
              <a:schemeClr val="accent4"/>
            </a:solidFill>
            <a:ln>
              <a:noFill/>
            </a:ln>
            <a:effectLst/>
          </c:spPr>
          <c:invertIfNegative val="0"/>
          <c:dLbls>
            <c:dLbl>
              <c:idx val="0"/>
              <c:layout/>
              <c:tx>
                <c:rich>
                  <a:bodyPr/>
                  <a:lstStyle/>
                  <a:p>
                    <a:r>
                      <a:rPr lang="en-US" altLang="ja-JP" smtClean="0"/>
                      <a:t>2,481</a:t>
                    </a:r>
                    <a:r>
                      <a:rPr lang="ja-JP" altLang="en-US" smtClean="0"/>
                      <a:t>人</a:t>
                    </a:r>
                  </a:p>
                  <a:p>
                    <a:r>
                      <a:rPr lang="en-US" altLang="ja-JP" smtClean="0"/>
                      <a:t>(31.3%)</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9599-44B0-922B-05F88B47EA9A}"/>
                </c:ext>
              </c:extLst>
            </c:dLbl>
            <c:dLbl>
              <c:idx val="1"/>
              <c:layout>
                <c:manualLayout>
                  <c:x val="2.4858956414485055E-3"/>
                  <c:y val="1.0600081187805976E-7"/>
                </c:manualLayout>
              </c:layout>
              <c:tx>
                <c:rich>
                  <a:bodyPr/>
                  <a:lstStyle/>
                  <a:p>
                    <a:r>
                      <a:rPr lang="en-US" altLang="ja-JP" dirty="0" smtClean="0"/>
                      <a:t>2,347</a:t>
                    </a:r>
                    <a:r>
                      <a:rPr lang="ja-JP" altLang="en-US" dirty="0" smtClean="0"/>
                      <a:t>人</a:t>
                    </a:r>
                  </a:p>
                  <a:p>
                    <a:r>
                      <a:rPr lang="en-US" altLang="ja-JP" dirty="0" smtClean="0"/>
                      <a:t>(32.6</a:t>
                    </a:r>
                    <a:r>
                      <a:rPr lang="ja-JP" altLang="en-US" dirty="0" smtClean="0"/>
                      <a:t>％</a:t>
                    </a:r>
                    <a:r>
                      <a:rPr lang="en-US" altLang="ja-JP" dirty="0" smtClean="0"/>
                      <a:t>)</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manualLayout>
                      <c:w val="9.5358956805964692E-2"/>
                      <c:h val="0.11189700113102867"/>
                    </c:manualLayout>
                  </c15:layout>
                </c:ext>
                <c:ext xmlns:c16="http://schemas.microsoft.com/office/drawing/2014/chart" uri="{C3380CC4-5D6E-409C-BE32-E72D297353CC}">
                  <c16:uniqueId val="{00000013-9599-44B0-922B-05F88B47EA9A}"/>
                </c:ext>
              </c:extLst>
            </c:dLbl>
            <c:dLbl>
              <c:idx val="2"/>
              <c:layout/>
              <c:tx>
                <c:rich>
                  <a:bodyPr/>
                  <a:lstStyle/>
                  <a:p>
                    <a:r>
                      <a:rPr lang="en-US" altLang="ja-JP" smtClean="0"/>
                      <a:t>2,227</a:t>
                    </a:r>
                    <a:r>
                      <a:rPr lang="ja-JP" altLang="en-US" smtClean="0"/>
                      <a:t>人</a:t>
                    </a:r>
                  </a:p>
                  <a:p>
                    <a:r>
                      <a:rPr lang="en-US" altLang="ja-JP" smtClean="0"/>
                      <a:t>(32.7%)</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599-44B0-922B-05F88B47EA9A}"/>
                </c:ext>
              </c:extLst>
            </c:dLbl>
            <c:dLbl>
              <c:idx val="3"/>
              <c:layout/>
              <c:tx>
                <c:rich>
                  <a:bodyPr/>
                  <a:lstStyle/>
                  <a:p>
                    <a:r>
                      <a:rPr lang="en-US" altLang="ja-JP" smtClean="0"/>
                      <a:t>2,052</a:t>
                    </a:r>
                    <a:r>
                      <a:rPr lang="ja-JP" altLang="en-US" smtClean="0"/>
                      <a:t>人</a:t>
                    </a:r>
                  </a:p>
                  <a:p>
                    <a:r>
                      <a:rPr lang="en-US" altLang="ja-JP" smtClean="0"/>
                      <a:t>(32.6%)</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599-44B0-922B-05F88B47EA9A}"/>
                </c:ext>
              </c:extLst>
            </c:dLbl>
            <c:dLbl>
              <c:idx val="4"/>
              <c:layout/>
              <c:tx>
                <c:rich>
                  <a:bodyPr/>
                  <a:lstStyle/>
                  <a:p>
                    <a:r>
                      <a:rPr lang="en-US" altLang="ja-JP" dirty="0" smtClean="0"/>
                      <a:t>1,868</a:t>
                    </a:r>
                    <a:r>
                      <a:rPr lang="ja-JP" altLang="en-US" dirty="0" smtClean="0"/>
                      <a:t>人</a:t>
                    </a:r>
                  </a:p>
                  <a:p>
                    <a:r>
                      <a:rPr lang="en-US" altLang="ja-JP" dirty="0" smtClean="0"/>
                      <a:t>(31.6%)</a:t>
                    </a:r>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DA3-4B35-9DEC-47CA3D1A84DC}"/>
                </c:ext>
              </c:extLst>
            </c:dLbl>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Sheet1!$I$3:$I$7</c:f>
              <c:strCache>
                <c:ptCount val="5"/>
                <c:pt idx="0">
                  <c:v>H30.4</c:v>
                </c:pt>
                <c:pt idx="1">
                  <c:v>H29.4</c:v>
                </c:pt>
                <c:pt idx="2">
                  <c:v>H28.4</c:v>
                </c:pt>
                <c:pt idx="3">
                  <c:v>H27.4</c:v>
                </c:pt>
                <c:pt idx="4">
                  <c:v>H26.4</c:v>
                </c:pt>
              </c:strCache>
            </c:strRef>
          </c:cat>
          <c:val>
            <c:numRef>
              <c:f>Sheet1!$M$3:$M$7</c:f>
              <c:numCache>
                <c:formatCode>General</c:formatCode>
                <c:ptCount val="5"/>
                <c:pt idx="0">
                  <c:v>2481</c:v>
                </c:pt>
                <c:pt idx="1">
                  <c:v>2347</c:v>
                </c:pt>
                <c:pt idx="2">
                  <c:v>2227</c:v>
                </c:pt>
                <c:pt idx="3">
                  <c:v>2052</c:v>
                </c:pt>
                <c:pt idx="4">
                  <c:v>1868</c:v>
                </c:pt>
              </c:numCache>
            </c:numRef>
          </c:val>
          <c:extLst>
            <c:ext xmlns:c16="http://schemas.microsoft.com/office/drawing/2014/chart" uri="{C3380CC4-5D6E-409C-BE32-E72D297353CC}">
              <c16:uniqueId val="{00000003-1238-4C2C-9AC1-D42EF2C7474A}"/>
            </c:ext>
          </c:extLst>
        </c:ser>
        <c:ser>
          <c:idx val="4"/>
          <c:order val="4"/>
          <c:tx>
            <c:strRef>
              <c:f>Sheet1!$N$2</c:f>
              <c:strCache>
                <c:ptCount val="1"/>
                <c:pt idx="0">
                  <c:v>５０歳以上
６０歳未満</c:v>
                </c:pt>
              </c:strCache>
            </c:strRef>
          </c:tx>
          <c:spPr>
            <a:solidFill>
              <a:schemeClr val="accent5"/>
            </a:solidFill>
            <a:ln>
              <a:noFill/>
            </a:ln>
            <a:effectLst/>
          </c:spPr>
          <c:invertIfNegative val="0"/>
          <c:dLbls>
            <c:dLbl>
              <c:idx val="0"/>
              <c:layout/>
              <c:tx>
                <c:rich>
                  <a:bodyPr/>
                  <a:lstStyle/>
                  <a:p>
                    <a:r>
                      <a:rPr lang="en-US" altLang="ja-JP" smtClean="0"/>
                      <a:t>1,583</a:t>
                    </a:r>
                    <a:r>
                      <a:rPr lang="ja-JP" altLang="en-US" smtClean="0"/>
                      <a:t>人</a:t>
                    </a:r>
                  </a:p>
                  <a:p>
                    <a:r>
                      <a:rPr lang="en-US" altLang="ja-JP" smtClean="0"/>
                      <a:t>(20.0%)</a:t>
                    </a:r>
                    <a:endParaRPr lang="ja-JP" altLang="en-US"/>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9599-44B0-922B-05F88B47EA9A}"/>
                </c:ext>
              </c:extLst>
            </c:dLbl>
            <c:dLbl>
              <c:idx val="1"/>
              <c:layout>
                <c:manualLayout>
                  <c:x val="-2.4858956414485E-2"/>
                  <c:y val="-2.6924206239419793E-3"/>
                </c:manualLayout>
              </c:layout>
              <c:tx>
                <c:rich>
                  <a:bodyPr/>
                  <a:lstStyle/>
                  <a:p>
                    <a:r>
                      <a:rPr lang="en-US" altLang="ja-JP" smtClean="0"/>
                      <a:t>1,313</a:t>
                    </a:r>
                    <a:r>
                      <a:rPr lang="ja-JP" altLang="en-US" smtClean="0"/>
                      <a:t>人</a:t>
                    </a:r>
                  </a:p>
                  <a:p>
                    <a:r>
                      <a:rPr lang="en-US" altLang="ja-JP" smtClean="0"/>
                      <a:t>(18.2%)</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9599-44B0-922B-05F88B47EA9A}"/>
                </c:ext>
              </c:extLst>
            </c:dLbl>
            <c:dLbl>
              <c:idx val="2"/>
              <c:layout>
                <c:manualLayout>
                  <c:x val="-3.6459802741244753E-2"/>
                  <c:y val="0"/>
                </c:manualLayout>
              </c:layout>
              <c:tx>
                <c:rich>
                  <a:bodyPr/>
                  <a:lstStyle/>
                  <a:p>
                    <a:r>
                      <a:rPr lang="en-US" altLang="ja-JP" smtClean="0"/>
                      <a:t>1,121</a:t>
                    </a:r>
                    <a:r>
                      <a:rPr lang="ja-JP" altLang="en-US" smtClean="0"/>
                      <a:t>人</a:t>
                    </a:r>
                  </a:p>
                  <a:p>
                    <a:r>
                      <a:rPr lang="en-US" altLang="ja-JP" smtClean="0"/>
                      <a:t>(16.5%)</a:t>
                    </a:r>
                    <a:endParaRPr lang="ja-JP" altLang="en-US"/>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9599-44B0-922B-05F88B47EA9A}"/>
                </c:ext>
              </c:extLst>
            </c:dLbl>
            <c:dLbl>
              <c:idx val="3"/>
              <c:layout>
                <c:manualLayout>
                  <c:x val="-2.4858956414485059E-2"/>
                  <c:y val="0"/>
                </c:manualLayout>
              </c:layout>
              <c:tx>
                <c:rich>
                  <a:bodyPr/>
                  <a:lstStyle/>
                  <a:p>
                    <a:fld id="{6A2A6D8D-F3A5-481D-980F-EB646245311C}" type="VALUE">
                      <a:rPr lang="en-US" altLang="ja-JP" smtClean="0"/>
                      <a:pPr/>
                      <a:t>[値]</a:t>
                    </a:fld>
                    <a:r>
                      <a:rPr lang="ja-JP" altLang="en-US" smtClean="0"/>
                      <a:t>人</a:t>
                    </a:r>
                  </a:p>
                  <a:p>
                    <a:r>
                      <a:rPr lang="en-US" altLang="ja-JP" smtClean="0"/>
                      <a:t>(15.2%)</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9599-44B0-922B-05F88B47EA9A}"/>
                </c:ext>
              </c:extLst>
            </c:dLbl>
            <c:dLbl>
              <c:idx val="4"/>
              <c:layout>
                <c:manualLayout>
                  <c:x val="-2.320169265351945E-2"/>
                  <c:y val="-1.2340118638963864E-17"/>
                </c:manualLayout>
              </c:layout>
              <c:tx>
                <c:rich>
                  <a:bodyPr/>
                  <a:lstStyle/>
                  <a:p>
                    <a:fld id="{06A30273-0671-4942-8044-C97BEB5A7F84}" type="VALUE">
                      <a:rPr lang="en-US" altLang="ja-JP" smtClean="0"/>
                      <a:pPr/>
                      <a:t>[値]</a:t>
                    </a:fld>
                    <a:r>
                      <a:rPr lang="ja-JP" altLang="en-US" smtClean="0"/>
                      <a:t>人</a:t>
                    </a:r>
                  </a:p>
                  <a:p>
                    <a:r>
                      <a:rPr lang="en-US" altLang="ja-JP" smtClean="0"/>
                      <a:t>(14.7%)</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9599-44B0-922B-05F88B47EA9A}"/>
                </c:ext>
              </c:extLst>
            </c:dLbl>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Sheet1!$I$3:$I$7</c:f>
              <c:strCache>
                <c:ptCount val="5"/>
                <c:pt idx="0">
                  <c:v>H30.4</c:v>
                </c:pt>
                <c:pt idx="1">
                  <c:v>H29.4</c:v>
                </c:pt>
                <c:pt idx="2">
                  <c:v>H28.4</c:v>
                </c:pt>
                <c:pt idx="3">
                  <c:v>H27.4</c:v>
                </c:pt>
                <c:pt idx="4">
                  <c:v>H26.4</c:v>
                </c:pt>
              </c:strCache>
            </c:strRef>
          </c:cat>
          <c:val>
            <c:numRef>
              <c:f>Sheet1!$N$3:$N$7</c:f>
              <c:numCache>
                <c:formatCode>General</c:formatCode>
                <c:ptCount val="5"/>
                <c:pt idx="0">
                  <c:v>1583</c:v>
                </c:pt>
                <c:pt idx="1">
                  <c:v>1313</c:v>
                </c:pt>
                <c:pt idx="2">
                  <c:v>1121</c:v>
                </c:pt>
                <c:pt idx="3">
                  <c:v>957</c:v>
                </c:pt>
                <c:pt idx="4">
                  <c:v>869</c:v>
                </c:pt>
              </c:numCache>
            </c:numRef>
          </c:val>
          <c:extLst>
            <c:ext xmlns:c16="http://schemas.microsoft.com/office/drawing/2014/chart" uri="{C3380CC4-5D6E-409C-BE32-E72D297353CC}">
              <c16:uniqueId val="{00000004-1238-4C2C-9AC1-D42EF2C7474A}"/>
            </c:ext>
          </c:extLst>
        </c:ser>
        <c:ser>
          <c:idx val="5"/>
          <c:order val="5"/>
          <c:tx>
            <c:strRef>
              <c:f>Sheet1!$O$2</c:f>
              <c:strCache>
                <c:ptCount val="1"/>
                <c:pt idx="0">
                  <c:v>６０歳以上
６５歳未満</c:v>
                </c:pt>
              </c:strCache>
            </c:strRef>
          </c:tx>
          <c:spPr>
            <a:solidFill>
              <a:schemeClr val="accent6"/>
            </a:solidFill>
            <a:ln>
              <a:noFill/>
            </a:ln>
            <a:effectLst/>
          </c:spPr>
          <c:invertIfNegative val="0"/>
          <c:dLbls>
            <c:dLbl>
              <c:idx val="0"/>
              <c:layout>
                <c:manualLayout>
                  <c:x val="-1.3258110087725365E-2"/>
                  <c:y val="-9.8720949111710912E-17"/>
                </c:manualLayout>
              </c:layout>
              <c:tx>
                <c:rich>
                  <a:bodyPr/>
                  <a:lstStyle/>
                  <a:p>
                    <a:fld id="{92E77E48-41B1-43B1-9CED-876F1C6F588D}" type="VALUE">
                      <a:rPr lang="en-US" altLang="ja-JP" smtClean="0"/>
                      <a:pPr/>
                      <a:t>[値]</a:t>
                    </a:fld>
                    <a:r>
                      <a:rPr lang="ja-JP" altLang="en-US" smtClean="0"/>
                      <a:t>人</a:t>
                    </a:r>
                  </a:p>
                  <a:p>
                    <a:r>
                      <a:rPr lang="en-US" altLang="ja-JP" smtClean="0"/>
                      <a:t>(5.8%)</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B-9599-44B0-922B-05F88B47EA9A}"/>
                </c:ext>
              </c:extLst>
            </c:dLbl>
            <c:dLbl>
              <c:idx val="1"/>
              <c:layout>
                <c:manualLayout>
                  <c:x val="-2.1544428892553719E-2"/>
                  <c:y val="-2.6924206239419793E-3"/>
                </c:manualLayout>
              </c:layout>
              <c:tx>
                <c:rich>
                  <a:bodyPr/>
                  <a:lstStyle/>
                  <a:p>
                    <a:fld id="{4DB35738-00C1-4DEF-A4FB-B9608C24DCDB}" type="VALUE">
                      <a:rPr lang="en-US" altLang="ja-JP" smtClean="0"/>
                      <a:pPr/>
                      <a:t>[値]</a:t>
                    </a:fld>
                    <a:r>
                      <a:rPr lang="ja-JP" altLang="en-US" smtClean="0"/>
                      <a:t>人</a:t>
                    </a:r>
                  </a:p>
                  <a:p>
                    <a:r>
                      <a:rPr lang="en-US" altLang="ja-JP" smtClean="0"/>
                      <a:t>(5.9</a:t>
                    </a:r>
                    <a:r>
                      <a:rPr lang="ja-JP" altLang="en-US" smtClean="0"/>
                      <a:t>％</a:t>
                    </a:r>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5-9599-44B0-922B-05F88B47EA9A}"/>
                </c:ext>
              </c:extLst>
            </c:dLbl>
            <c:dLbl>
              <c:idx val="2"/>
              <c:layout>
                <c:manualLayout>
                  <c:x val="-1.6572637609656826E-2"/>
                  <c:y val="0"/>
                </c:manualLayout>
              </c:layout>
              <c:tx>
                <c:rich>
                  <a:bodyPr/>
                  <a:lstStyle/>
                  <a:p>
                    <a:fld id="{28EDEB73-A75C-4EAD-89E3-EFC87E43E6F1}" type="VALUE">
                      <a:rPr lang="en-US" altLang="ja-JP" smtClean="0"/>
                      <a:pPr/>
                      <a:t>[値]</a:t>
                    </a:fld>
                    <a:r>
                      <a:rPr lang="ja-JP" altLang="en-US" dirty="0" smtClean="0"/>
                      <a:t>人</a:t>
                    </a:r>
                  </a:p>
                  <a:p>
                    <a:r>
                      <a:rPr lang="en-US" altLang="ja-JP" dirty="0" smtClean="0"/>
                      <a:t>(5.9%)</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F-9599-44B0-922B-05F88B47EA9A}"/>
                </c:ext>
              </c:extLst>
            </c:dLbl>
            <c:dLbl>
              <c:idx val="3"/>
              <c:layout>
                <c:manualLayout>
                  <c:x val="-3.3145275219314627E-3"/>
                  <c:y val="2.6924206239419299E-3"/>
                </c:manualLayout>
              </c:layout>
              <c:tx>
                <c:rich>
                  <a:bodyPr/>
                  <a:lstStyle/>
                  <a:p>
                    <a:fld id="{F8628841-349A-4E51-B706-4D4A7070E0BD}" type="VALUE">
                      <a:rPr lang="en-US" altLang="ja-JP" smtClean="0"/>
                      <a:pPr/>
                      <a:t>[値]</a:t>
                    </a:fld>
                    <a:r>
                      <a:rPr lang="ja-JP" altLang="en-US" dirty="0" smtClean="0"/>
                      <a:t>人</a:t>
                    </a:r>
                  </a:p>
                  <a:p>
                    <a:r>
                      <a:rPr lang="en-US" altLang="ja-JP" dirty="0" smtClean="0"/>
                      <a:t>(6.5%)</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9599-44B0-922B-05F88B47EA9A}"/>
                </c:ext>
              </c:extLst>
            </c:dLbl>
            <c:dLbl>
              <c:idx val="4"/>
              <c:layout>
                <c:manualLayout>
                  <c:x val="-1.6572637609656707E-3"/>
                  <c:y val="-1.2340118638963864E-17"/>
                </c:manualLayout>
              </c:layout>
              <c:tx>
                <c:rich>
                  <a:bodyPr/>
                  <a:lstStyle/>
                  <a:p>
                    <a:fld id="{5DE84E16-64ED-42DF-AB4F-AB1802404F4D}" type="VALUE">
                      <a:rPr lang="en-US" altLang="ja-JP" smtClean="0"/>
                      <a:pPr/>
                      <a:t>[値]</a:t>
                    </a:fld>
                    <a:r>
                      <a:rPr lang="ja-JP" altLang="en-US" smtClean="0"/>
                      <a:t>人</a:t>
                    </a:r>
                  </a:p>
                  <a:p>
                    <a:r>
                      <a:rPr lang="en-US" altLang="ja-JP" smtClean="0"/>
                      <a:t>(7.0%)</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9599-44B0-922B-05F88B47EA9A}"/>
                </c:ext>
              </c:extLst>
            </c:dLbl>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Sheet1!$I$3:$I$7</c:f>
              <c:strCache>
                <c:ptCount val="5"/>
                <c:pt idx="0">
                  <c:v>H30.4</c:v>
                </c:pt>
                <c:pt idx="1">
                  <c:v>H29.4</c:v>
                </c:pt>
                <c:pt idx="2">
                  <c:v>H28.4</c:v>
                </c:pt>
                <c:pt idx="3">
                  <c:v>H27.4</c:v>
                </c:pt>
                <c:pt idx="4">
                  <c:v>H26.4</c:v>
                </c:pt>
              </c:strCache>
            </c:strRef>
          </c:cat>
          <c:val>
            <c:numRef>
              <c:f>Sheet1!$O$3:$O$7</c:f>
              <c:numCache>
                <c:formatCode>General</c:formatCode>
                <c:ptCount val="5"/>
                <c:pt idx="0">
                  <c:v>461</c:v>
                </c:pt>
                <c:pt idx="1">
                  <c:v>423</c:v>
                </c:pt>
                <c:pt idx="2">
                  <c:v>402</c:v>
                </c:pt>
                <c:pt idx="3">
                  <c:v>407</c:v>
                </c:pt>
                <c:pt idx="4">
                  <c:v>416</c:v>
                </c:pt>
              </c:numCache>
            </c:numRef>
          </c:val>
          <c:extLst>
            <c:ext xmlns:c16="http://schemas.microsoft.com/office/drawing/2014/chart" uri="{C3380CC4-5D6E-409C-BE32-E72D297353CC}">
              <c16:uniqueId val="{00000005-1238-4C2C-9AC1-D42EF2C7474A}"/>
            </c:ext>
          </c:extLst>
        </c:ser>
        <c:ser>
          <c:idx val="6"/>
          <c:order val="6"/>
          <c:tx>
            <c:strRef>
              <c:f>Sheet1!$P$2</c:f>
              <c:strCache>
                <c:ptCount val="1"/>
                <c:pt idx="0">
                  <c:v>６５歳以上</c:v>
                </c:pt>
              </c:strCache>
            </c:strRef>
          </c:tx>
          <c:spPr>
            <a:solidFill>
              <a:schemeClr val="accent1">
                <a:lumMod val="60000"/>
              </a:schemeClr>
            </a:solidFill>
            <a:ln>
              <a:noFill/>
            </a:ln>
            <a:effectLst/>
          </c:spPr>
          <c:invertIfNegative val="0"/>
          <c:dLbls>
            <c:dLbl>
              <c:idx val="0"/>
              <c:layout>
                <c:manualLayout>
                  <c:x val="1.6773158614251823E-2"/>
                  <c:y val="0"/>
                </c:manualLayout>
              </c:layout>
              <c:tx>
                <c:rich>
                  <a:bodyPr/>
                  <a:lstStyle/>
                  <a:p>
                    <a:fld id="{5B65140F-FCFD-4F3E-B5E3-66124DB5B53E}" type="VALUE">
                      <a:rPr lang="en-US" altLang="ja-JP" smtClean="0"/>
                      <a:pPr/>
                      <a:t>[値]</a:t>
                    </a:fld>
                    <a:r>
                      <a:rPr lang="ja-JP" altLang="en-US" smtClean="0"/>
                      <a:t>人</a:t>
                    </a:r>
                  </a:p>
                  <a:p>
                    <a:r>
                      <a:rPr lang="en-US" altLang="ja-JP" smtClean="0"/>
                      <a:t>(8.4%)</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C-9599-44B0-922B-05F88B47EA9A}"/>
                </c:ext>
              </c:extLst>
            </c:dLbl>
            <c:dLbl>
              <c:idx val="1"/>
              <c:layout>
                <c:manualLayout>
                  <c:x val="2.651622017545073E-2"/>
                  <c:y val="-2.6924206239419793E-3"/>
                </c:manualLayout>
              </c:layout>
              <c:tx>
                <c:rich>
                  <a:bodyPr/>
                  <a:lstStyle/>
                  <a:p>
                    <a:fld id="{0BA533AA-4E81-4D65-972D-35F4343819EE}" type="VALUE">
                      <a:rPr lang="en-US" altLang="ja-JP" smtClean="0"/>
                      <a:pPr/>
                      <a:t>[値]</a:t>
                    </a:fld>
                    <a:r>
                      <a:rPr lang="ja-JP" altLang="en-US" dirty="0" smtClean="0"/>
                      <a:t>人</a:t>
                    </a:r>
                  </a:p>
                  <a:p>
                    <a:r>
                      <a:rPr lang="en-US" altLang="ja-JP" dirty="0" smtClean="0"/>
                      <a:t>(8.0%)</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6-9599-44B0-922B-05F88B47EA9A}"/>
                </c:ext>
              </c:extLst>
            </c:dLbl>
            <c:dLbl>
              <c:idx val="2"/>
              <c:layout>
                <c:manualLayout>
                  <c:x val="1.8229901370622376E-2"/>
                  <c:y val="0"/>
                </c:manualLayout>
              </c:layout>
              <c:tx>
                <c:rich>
                  <a:bodyPr/>
                  <a:lstStyle/>
                  <a:p>
                    <a:fld id="{3F86D62A-1024-43F8-AF62-115830DBFCF6}" type="VALUE">
                      <a:rPr lang="en-US" altLang="ja-JP" smtClean="0"/>
                      <a:pPr/>
                      <a:t>[値]</a:t>
                    </a:fld>
                    <a:r>
                      <a:rPr lang="ja-JP" altLang="en-US" smtClean="0"/>
                      <a:t>人</a:t>
                    </a:r>
                  </a:p>
                  <a:p>
                    <a:r>
                      <a:rPr lang="en-US" altLang="ja-JP" smtClean="0"/>
                      <a:t>(8.2%)</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0-9599-44B0-922B-05F88B47EA9A}"/>
                </c:ext>
              </c:extLst>
            </c:dLbl>
            <c:dLbl>
              <c:idx val="3"/>
              <c:layout>
                <c:manualLayout>
                  <c:x val="3.4802538980278963E-2"/>
                  <c:y val="2.6924206239419299E-3"/>
                </c:manualLayout>
              </c:layout>
              <c:tx>
                <c:rich>
                  <a:bodyPr/>
                  <a:lstStyle/>
                  <a:p>
                    <a:fld id="{1549361B-1CEE-4C82-ADD7-62B41D8EB5C9}" type="VALUE">
                      <a:rPr lang="en-US" altLang="ja-JP" b="1" smtClean="0">
                        <a:solidFill>
                          <a:schemeClr val="tx1"/>
                        </a:solidFill>
                      </a:rPr>
                      <a:pPr/>
                      <a:t>[値]</a:t>
                    </a:fld>
                    <a:r>
                      <a:rPr lang="ja-JP" altLang="en-US" b="1" smtClean="0">
                        <a:solidFill>
                          <a:schemeClr val="tx1"/>
                        </a:solidFill>
                      </a:rPr>
                      <a:t>人</a:t>
                    </a:r>
                  </a:p>
                  <a:p>
                    <a:r>
                      <a:rPr lang="en-US" altLang="ja-JP" b="1" smtClean="0">
                        <a:solidFill>
                          <a:schemeClr val="tx1"/>
                        </a:solidFill>
                      </a:rPr>
                      <a:t>(7.8%)</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A-9599-44B0-922B-05F88B47EA9A}"/>
                </c:ext>
              </c:extLst>
            </c:dLbl>
            <c:dLbl>
              <c:idx val="4"/>
              <c:layout>
                <c:manualLayout>
                  <c:x val="2.983074769738207E-2"/>
                  <c:y val="-1.2340118638963864E-17"/>
                </c:manualLayout>
              </c:layout>
              <c:tx>
                <c:rich>
                  <a:bodyPr/>
                  <a:lstStyle/>
                  <a:p>
                    <a:fld id="{1F4D3DC3-09DE-4AB8-8362-2B3A356868D5}" type="VALUE">
                      <a:rPr lang="en-US" altLang="ja-JP" smtClean="0">
                        <a:solidFill>
                          <a:schemeClr val="tx1"/>
                        </a:solidFill>
                      </a:rPr>
                      <a:pPr/>
                      <a:t>[値]</a:t>
                    </a:fld>
                    <a:r>
                      <a:rPr lang="ja-JP" altLang="en-US" dirty="0" smtClean="0">
                        <a:solidFill>
                          <a:schemeClr val="tx1"/>
                        </a:solidFill>
                      </a:rPr>
                      <a:t>人</a:t>
                    </a:r>
                  </a:p>
                  <a:p>
                    <a:r>
                      <a:rPr lang="en-US" altLang="ja-JP" dirty="0" smtClean="0">
                        <a:solidFill>
                          <a:schemeClr val="tx1"/>
                        </a:solidFill>
                      </a:rPr>
                      <a:t>(7.5%)</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9599-44B0-922B-05F88B47EA9A}"/>
                </c:ext>
              </c:extLst>
            </c:dLbl>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Sheet1!$I$3:$I$7</c:f>
              <c:strCache>
                <c:ptCount val="5"/>
                <c:pt idx="0">
                  <c:v>H30.4</c:v>
                </c:pt>
                <c:pt idx="1">
                  <c:v>H29.4</c:v>
                </c:pt>
                <c:pt idx="2">
                  <c:v>H28.4</c:v>
                </c:pt>
                <c:pt idx="3">
                  <c:v>H27.4</c:v>
                </c:pt>
                <c:pt idx="4">
                  <c:v>H26.4</c:v>
                </c:pt>
              </c:strCache>
            </c:strRef>
          </c:cat>
          <c:val>
            <c:numRef>
              <c:f>Sheet1!$P$3:$P$7</c:f>
              <c:numCache>
                <c:formatCode>General</c:formatCode>
                <c:ptCount val="5"/>
                <c:pt idx="0">
                  <c:v>668</c:v>
                </c:pt>
                <c:pt idx="1">
                  <c:v>577</c:v>
                </c:pt>
                <c:pt idx="2">
                  <c:v>558</c:v>
                </c:pt>
                <c:pt idx="3">
                  <c:v>492</c:v>
                </c:pt>
                <c:pt idx="4">
                  <c:v>443</c:v>
                </c:pt>
              </c:numCache>
            </c:numRef>
          </c:val>
          <c:extLst>
            <c:ext xmlns:c16="http://schemas.microsoft.com/office/drawing/2014/chart" uri="{C3380CC4-5D6E-409C-BE32-E72D297353CC}">
              <c16:uniqueId val="{00000006-1238-4C2C-9AC1-D42EF2C7474A}"/>
            </c:ext>
          </c:extLst>
        </c:ser>
        <c:dLbls>
          <c:dLblPos val="ctr"/>
          <c:showLegendKey val="0"/>
          <c:showVal val="1"/>
          <c:showCatName val="0"/>
          <c:showSerName val="0"/>
          <c:showPercent val="0"/>
          <c:showBubbleSize val="0"/>
        </c:dLbls>
        <c:gapWidth val="30"/>
        <c:overlap val="100"/>
        <c:axId val="902154687"/>
        <c:axId val="902158015"/>
      </c:barChart>
      <c:catAx>
        <c:axId val="9021546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1" i="0" u="none" strike="noStrike" kern="1200" cap="all" spc="120" normalizeH="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902158015"/>
        <c:crosses val="autoZero"/>
        <c:auto val="1"/>
        <c:lblAlgn val="ctr"/>
        <c:lblOffset val="100"/>
        <c:noMultiLvlLbl val="0"/>
      </c:catAx>
      <c:valAx>
        <c:axId val="902158015"/>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902154687"/>
        <c:crosses val="autoZero"/>
        <c:crossBetween val="between"/>
      </c:valAx>
      <c:spPr>
        <a:noFill/>
        <a:ln>
          <a:noFill/>
        </a:ln>
        <a:effectLst/>
      </c:spPr>
    </c:plotArea>
    <c:legend>
      <c:legendPos val="t"/>
      <c:layout>
        <c:manualLayout>
          <c:xMode val="edge"/>
          <c:yMode val="edge"/>
          <c:x val="0"/>
          <c:y val="0.91428050032527552"/>
          <c:w val="1"/>
          <c:h val="8.571949967472450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0.83542</cdr:x>
      <cdr:y>0.77822</cdr:y>
    </cdr:from>
    <cdr:to>
      <cdr:x>0.96921</cdr:x>
      <cdr:y>0.85081</cdr:y>
    </cdr:to>
    <cdr:sp macro="" textlink="">
      <cdr:nvSpPr>
        <cdr:cNvPr id="2" name="テキスト ボックス 1"/>
        <cdr:cNvSpPr txBox="1"/>
      </cdr:nvSpPr>
      <cdr:spPr>
        <a:xfrm xmlns:a="http://schemas.openxmlformats.org/drawingml/2006/main">
          <a:off x="6404973" y="3860016"/>
          <a:ext cx="1025733" cy="3600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400" b="1" dirty="0" smtClean="0">
              <a:latin typeface="HG丸ｺﾞｼｯｸM-PRO" panose="020F0600000000000000" pitchFamily="50" charset="-128"/>
              <a:ea typeface="HG丸ｺﾞｼｯｸM-PRO" panose="020F0600000000000000" pitchFamily="50" charset="-128"/>
            </a:rPr>
            <a:t>7,922</a:t>
          </a:r>
          <a:r>
            <a:rPr lang="ja-JP" altLang="en-US" sz="1400" b="0" dirty="0" smtClean="0">
              <a:latin typeface="HG丸ｺﾞｼｯｸM-PRO" panose="020F0600000000000000" pitchFamily="50" charset="-128"/>
              <a:ea typeface="HG丸ｺﾞｼｯｸM-PRO" panose="020F0600000000000000" pitchFamily="50" charset="-128"/>
            </a:rPr>
            <a:t>人</a:t>
          </a:r>
          <a:endParaRPr lang="ja-JP" altLang="en-US" sz="1400" b="0" dirty="0">
            <a:latin typeface="HG丸ｺﾞｼｯｸM-PRO" panose="020F0600000000000000" pitchFamily="50" charset="-128"/>
            <a:ea typeface="HG丸ｺﾞｼｯｸM-PRO" panose="020F06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8F4B279-546B-4566-BB86-CCD863FE3373}" type="datetimeFigureOut">
              <a:rPr kumimoji="1" lang="ja-JP" altLang="en-US" smtClean="0"/>
              <a:t>2019/2/26</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7D4995-71F8-4FD2-B741-EB692C4C985C}" type="datetimeFigureOut">
              <a:rPr kumimoji="1" lang="ja-JP" altLang="en-US" smtClean="0"/>
              <a:t>2019/2/26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a:t>
            </a:fld>
            <a:endParaRPr kumimoji="1" lang="ja-JP" altLang="en-US"/>
          </a:p>
        </p:txBody>
      </p:sp>
    </p:spTree>
    <p:extLst>
      <p:ext uri="{BB962C8B-B14F-4D97-AF65-F5344CB8AC3E}">
        <p14:creationId xmlns:p14="http://schemas.microsoft.com/office/powerpoint/2010/main" val="3591498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10</a:t>
            </a:fld>
            <a:endParaRPr kumimoji="1" lang="ja-JP" altLang="en-US"/>
          </a:p>
        </p:txBody>
      </p:sp>
    </p:spTree>
    <p:extLst>
      <p:ext uri="{BB962C8B-B14F-4D97-AF65-F5344CB8AC3E}">
        <p14:creationId xmlns:p14="http://schemas.microsoft.com/office/powerpoint/2010/main" val="1557453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11</a:t>
            </a:fld>
            <a:endParaRPr kumimoji="1" lang="ja-JP" altLang="en-US"/>
          </a:p>
        </p:txBody>
      </p:sp>
    </p:spTree>
    <p:extLst>
      <p:ext uri="{BB962C8B-B14F-4D97-AF65-F5344CB8AC3E}">
        <p14:creationId xmlns:p14="http://schemas.microsoft.com/office/powerpoint/2010/main" val="308676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2</a:t>
            </a:fld>
            <a:endParaRPr kumimoji="1" lang="ja-JP" altLang="en-US"/>
          </a:p>
        </p:txBody>
      </p:sp>
    </p:spTree>
    <p:extLst>
      <p:ext uri="{BB962C8B-B14F-4D97-AF65-F5344CB8AC3E}">
        <p14:creationId xmlns:p14="http://schemas.microsoft.com/office/powerpoint/2010/main" val="431918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3</a:t>
            </a:fld>
            <a:endParaRPr kumimoji="1" lang="ja-JP" altLang="en-US"/>
          </a:p>
        </p:txBody>
      </p:sp>
    </p:spTree>
    <p:extLst>
      <p:ext uri="{BB962C8B-B14F-4D97-AF65-F5344CB8AC3E}">
        <p14:creationId xmlns:p14="http://schemas.microsoft.com/office/powerpoint/2010/main" val="99249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4</a:t>
            </a:fld>
            <a:endParaRPr kumimoji="1" lang="ja-JP" altLang="en-US"/>
          </a:p>
        </p:txBody>
      </p:sp>
    </p:spTree>
    <p:extLst>
      <p:ext uri="{BB962C8B-B14F-4D97-AF65-F5344CB8AC3E}">
        <p14:creationId xmlns:p14="http://schemas.microsoft.com/office/powerpoint/2010/main" val="3962880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5</a:t>
            </a:fld>
            <a:endParaRPr kumimoji="1" lang="ja-JP" altLang="en-US"/>
          </a:p>
        </p:txBody>
      </p:sp>
    </p:spTree>
    <p:extLst>
      <p:ext uri="{BB962C8B-B14F-4D97-AF65-F5344CB8AC3E}">
        <p14:creationId xmlns:p14="http://schemas.microsoft.com/office/powerpoint/2010/main" val="2168709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6</a:t>
            </a:fld>
            <a:endParaRPr kumimoji="1" lang="ja-JP" altLang="en-US"/>
          </a:p>
        </p:txBody>
      </p:sp>
    </p:spTree>
    <p:extLst>
      <p:ext uri="{BB962C8B-B14F-4D97-AF65-F5344CB8AC3E}">
        <p14:creationId xmlns:p14="http://schemas.microsoft.com/office/powerpoint/2010/main" val="2986251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7</a:t>
            </a:fld>
            <a:endParaRPr kumimoji="1" lang="ja-JP" altLang="en-US"/>
          </a:p>
        </p:txBody>
      </p:sp>
    </p:spTree>
    <p:extLst>
      <p:ext uri="{BB962C8B-B14F-4D97-AF65-F5344CB8AC3E}">
        <p14:creationId xmlns:p14="http://schemas.microsoft.com/office/powerpoint/2010/main" val="536500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8</a:t>
            </a:fld>
            <a:endParaRPr kumimoji="1" lang="ja-JP" altLang="en-US"/>
          </a:p>
        </p:txBody>
      </p:sp>
    </p:spTree>
    <p:extLst>
      <p:ext uri="{BB962C8B-B14F-4D97-AF65-F5344CB8AC3E}">
        <p14:creationId xmlns:p14="http://schemas.microsoft.com/office/powerpoint/2010/main" val="2752971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9</a:t>
            </a:fld>
            <a:endParaRPr kumimoji="1" lang="ja-JP" altLang="en-US"/>
          </a:p>
        </p:txBody>
      </p:sp>
    </p:spTree>
    <p:extLst>
      <p:ext uri="{BB962C8B-B14F-4D97-AF65-F5344CB8AC3E}">
        <p14:creationId xmlns:p14="http://schemas.microsoft.com/office/powerpoint/2010/main" val="3675369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2C9C9-A4C5-4369-94DC-0F84D1EC36F0}" type="datetime1">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564034-0AF3-4ECD-9EB2-3E29E43E2181}" type="datetime1">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8F3B20-F830-4FBB-8230-98DCEF159166}" type="datetime1">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D44B52-0E3F-4B23-9DB1-388C9617EB76}" type="datetime1">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0731AF-8462-49EB-9974-4F543C856F49}" type="datetime1">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662CB-BB67-4334-B8C1-B0AE287717E5}" type="datetime1">
              <a:rPr kumimoji="1" lang="ja-JP" altLang="en-US" smtClean="0"/>
              <a:t>2019/2/26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E034D80-0F63-492E-8954-2A5F33E0F6F0}" type="datetime1">
              <a:rPr kumimoji="1" lang="ja-JP" altLang="en-US" smtClean="0"/>
              <a:t>2019/2/26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B53274E-D4F4-4191-8D85-EE0B7D8E9A8F}" type="datetime1">
              <a:rPr kumimoji="1" lang="ja-JP" altLang="en-US" smtClean="0"/>
              <a:t>2019/2/26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66C72F-1BD2-43EC-99E0-1DC9B9914E04}" type="datetime1">
              <a:rPr kumimoji="1" lang="ja-JP" altLang="en-US" smtClean="0"/>
              <a:t>2019/2/26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1517AE-4D46-4C01-8D7B-384EC8EE8CE5}" type="datetime1">
              <a:rPr kumimoji="1" lang="ja-JP" altLang="en-US" smtClean="0"/>
              <a:t>2019/2/26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779860-A7F8-4E18-AA23-EAE6EE3D3676}" type="datetime1">
              <a:rPr kumimoji="1" lang="ja-JP" altLang="en-US" smtClean="0"/>
              <a:t>2019/2/26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4445CB1-EFF9-4ACB-908B-4EA148877BE3}" type="datetime1">
              <a:rPr kumimoji="1" lang="ja-JP" altLang="en-US" smtClean="0"/>
              <a:t>2019/2/26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56" y="662499"/>
            <a:ext cx="5155228" cy="436296"/>
          </a:xfrm>
        </p:spPr>
        <p:txBody>
          <a:bodyPr>
            <a:noAutofit/>
          </a:bodyPr>
          <a:lstStyle/>
          <a:p>
            <a:r>
              <a:rPr lang="ja-JP" altLang="en-US" sz="2400" b="1" dirty="0">
                <a:latin typeface="HG丸ｺﾞｼｯｸM-PRO" panose="020F0600000000000000" pitchFamily="50" charset="-128"/>
                <a:ea typeface="HG丸ｺﾞｼｯｸM-PRO" panose="020F0600000000000000" pitchFamily="50" charset="-128"/>
              </a:rPr>
              <a:t>施設</a:t>
            </a:r>
            <a:r>
              <a:rPr lang="ja-JP" altLang="en-US" sz="2400" b="1" dirty="0" smtClean="0">
                <a:latin typeface="HG丸ｺﾞｼｯｸM-PRO" panose="020F0600000000000000" pitchFamily="50" charset="-128"/>
                <a:ea typeface="HG丸ｺﾞｼｯｸM-PRO" panose="020F0600000000000000" pitchFamily="50" charset="-128"/>
              </a:rPr>
              <a:t>入所者の</a:t>
            </a:r>
            <a:r>
              <a:rPr lang="ja-JP" altLang="en-US" sz="2400" b="1" dirty="0">
                <a:latin typeface="HG丸ｺﾞｼｯｸM-PRO" panose="020F0600000000000000" pitchFamily="50" charset="-128"/>
                <a:ea typeface="HG丸ｺﾞｼｯｸM-PRO" panose="020F0600000000000000" pitchFamily="50" charset="-128"/>
              </a:rPr>
              <a:t>状況</a:t>
            </a:r>
            <a:r>
              <a:rPr lang="ja-JP" altLang="en-US" sz="2400" b="1" dirty="0" smtClean="0">
                <a:latin typeface="HG丸ｺﾞｼｯｸM-PRO" panose="020F0600000000000000" pitchFamily="50" charset="-128"/>
                <a:ea typeface="HG丸ｺﾞｼｯｸM-PRO" panose="020F0600000000000000" pitchFamily="50" charset="-128"/>
              </a:rPr>
              <a:t>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1098795"/>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Rectangle 2"/>
          <p:cNvSpPr txBox="1">
            <a:spLocks noChangeArrowheads="1"/>
          </p:cNvSpPr>
          <p:nvPr/>
        </p:nvSpPr>
        <p:spPr bwMode="auto">
          <a:xfrm>
            <a:off x="176663" y="1274255"/>
            <a:ext cx="8892000" cy="1771300"/>
          </a:xfrm>
          <a:prstGeom prst="rect">
            <a:avLst/>
          </a:prstGeom>
          <a:solidFill>
            <a:schemeClr val="bg1"/>
          </a:solidFill>
          <a:ln w="19050">
            <a:solidFill>
              <a:schemeClr val="tx1"/>
            </a:solidFill>
            <a:miter lim="800000"/>
            <a:headEnd/>
            <a:tailEnd/>
          </a:ln>
          <a:effectLst/>
          <a:extLst/>
        </p:spPr>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a:spcAft>
                <a:spcPts val="600"/>
              </a:spcAft>
            </a:pPr>
            <a:r>
              <a:rPr lang="ja-JP" altLang="en-US"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u="none"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第</a:t>
            </a:r>
            <a:r>
              <a:rPr lang="en-US" altLang="ja-JP" sz="1600" u="none"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600" u="none" kern="0" dirty="0" err="1" smtClean="0">
                <a:latin typeface="HG丸ｺﾞｼｯｸM-PRO" panose="020F0600000000000000" pitchFamily="50" charset="-128"/>
                <a:ea typeface="HG丸ｺﾞｼｯｸM-PRO" panose="020F0600000000000000" pitchFamily="50" charset="-128"/>
                <a:cs typeface="Meiryo UI" panose="020B0604030504040204" pitchFamily="50" charset="-128"/>
              </a:rPr>
              <a:t>期障がい</a:t>
            </a:r>
            <a:r>
              <a:rPr lang="ja-JP" altLang="en-US" sz="1600" u="none"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福祉計画</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における地域移行者数は</a:t>
            </a:r>
            <a:r>
              <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613</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r>
              <a:rPr lang="ja-JP" altLang="en-US" sz="1600" u="none"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達成率：</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82.2</a:t>
            </a:r>
            <a:r>
              <a:rPr lang="ja-JP" altLang="en-US" sz="1600" u="none"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％）であった。</a:t>
            </a:r>
            <a:endPar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7800" indent="-177800">
              <a:spcAft>
                <a:spcPts val="0"/>
              </a:spcAft>
            </a:pPr>
            <a:r>
              <a:rPr lang="ja-JP" altLang="en-US"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入所者数</a:t>
            </a:r>
            <a:r>
              <a:rPr lang="ja-JP" altLang="en-US"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が減少している中、</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区分</a:t>
            </a:r>
            <a:r>
              <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の入所者が</a:t>
            </a:r>
            <a:r>
              <a:rPr lang="ja-JP" altLang="en-US"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増加</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しており（</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H26</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比：</a:t>
            </a:r>
            <a:r>
              <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24</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％増）、 </a:t>
            </a:r>
            <a:r>
              <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7800" indent="-177800">
              <a:spcAft>
                <a:spcPts val="0"/>
              </a:spcAft>
            </a:pPr>
            <a:r>
              <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全体の</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96</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％が区分</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以上、また</a:t>
            </a:r>
            <a:r>
              <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87</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％が区分</a:t>
            </a:r>
            <a:r>
              <a:rPr lang="en-US" altLang="ja-JP"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以上の状況にある。</a:t>
            </a:r>
            <a:endPar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7800" indent="-177800">
              <a:spcBef>
                <a:spcPts val="600"/>
              </a:spcBef>
              <a:spcAft>
                <a:spcPts val="1200"/>
              </a:spcAft>
            </a:pPr>
            <a:r>
              <a:rPr lang="ja-JP" altLang="en-US"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グループホームへの地域移行の割合は減少傾向にある。</a:t>
            </a:r>
            <a:endPar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7800" indent="-177800">
              <a:spcBef>
                <a:spcPts val="600"/>
              </a:spcBef>
              <a:spcAft>
                <a:spcPts val="0"/>
              </a:spcAft>
            </a:pPr>
            <a:r>
              <a:rPr lang="ja-JP" altLang="en-US" sz="1200" dirty="0" smtClean="0">
                <a:latin typeface="HGｺﾞｼｯｸM" panose="020B0609000000000000" pitchFamily="49" charset="-128"/>
                <a:ea typeface="HGｺﾞｼｯｸM" panose="020B0609000000000000" pitchFamily="49" charset="-128"/>
              </a:rPr>
              <a:t>（参考）第</a:t>
            </a:r>
            <a:r>
              <a:rPr lang="en-US" altLang="ja-JP" sz="1200" dirty="0" smtClean="0">
                <a:latin typeface="HGｺﾞｼｯｸM" panose="020B0609000000000000" pitchFamily="49" charset="-128"/>
                <a:ea typeface="HGｺﾞｼｯｸM" panose="020B0609000000000000" pitchFamily="49" charset="-128"/>
              </a:rPr>
              <a:t>5</a:t>
            </a:r>
            <a:r>
              <a:rPr lang="ja-JP" altLang="en-US" sz="1200" dirty="0" err="1">
                <a:latin typeface="HGｺﾞｼｯｸM" panose="020B0609000000000000" pitchFamily="49" charset="-128"/>
                <a:ea typeface="HGｺﾞｼｯｸM" panose="020B0609000000000000" pitchFamily="49" charset="-128"/>
              </a:rPr>
              <a:t>期障がい</a:t>
            </a:r>
            <a:r>
              <a:rPr lang="ja-JP" altLang="en-US" sz="1200" dirty="0">
                <a:latin typeface="HGｺﾞｼｯｸM" panose="020B0609000000000000" pitchFamily="49" charset="-128"/>
                <a:ea typeface="HGｺﾞｼｯｸM" panose="020B0609000000000000" pitchFamily="49" charset="-128"/>
              </a:rPr>
              <a:t>福祉</a:t>
            </a:r>
            <a:r>
              <a:rPr lang="ja-JP" altLang="en-US" sz="1200" dirty="0" smtClean="0">
                <a:latin typeface="HGｺﾞｼｯｸM" panose="020B0609000000000000" pitchFamily="49" charset="-128"/>
                <a:ea typeface="HGｺﾞｼｯｸM" panose="020B0609000000000000" pitchFamily="49" charset="-128"/>
              </a:rPr>
              <a:t>計画における地域移行者数の目標値は</a:t>
            </a:r>
            <a:r>
              <a:rPr lang="en-US" altLang="ja-JP" sz="1200" dirty="0" smtClean="0">
                <a:latin typeface="HGｺﾞｼｯｸM" panose="020B0609000000000000" pitchFamily="49" charset="-128"/>
                <a:ea typeface="HGｺﾞｼｯｸM" panose="020B0609000000000000" pitchFamily="49" charset="-128"/>
              </a:rPr>
              <a:t>535</a:t>
            </a:r>
            <a:r>
              <a:rPr lang="ja-JP" altLang="en-US" sz="1200" dirty="0" smtClean="0">
                <a:latin typeface="HGｺﾞｼｯｸM" panose="020B0609000000000000" pitchFamily="49" charset="-128"/>
                <a:ea typeface="HGｺﾞｼｯｸM" panose="020B0609000000000000" pitchFamily="49" charset="-128"/>
              </a:rPr>
              <a:t>人</a:t>
            </a:r>
            <a:r>
              <a:rPr lang="ja-JP" altLang="en-US" sz="1200" dirty="0">
                <a:latin typeface="HGｺﾞｼｯｸM" panose="020B0609000000000000" pitchFamily="49" charset="-128"/>
                <a:ea typeface="HGｺﾞｼｯｸM" panose="020B0609000000000000" pitchFamily="49" charset="-128"/>
              </a:rPr>
              <a:t>（</a:t>
            </a:r>
            <a:r>
              <a:rPr lang="en-US" altLang="ja-JP" sz="1200" dirty="0" smtClean="0">
                <a:latin typeface="HGｺﾞｼｯｸM" panose="020B0609000000000000" pitchFamily="49" charset="-128"/>
                <a:ea typeface="HGｺﾞｼｯｸM" panose="020B0609000000000000" pitchFamily="49" charset="-128"/>
              </a:rPr>
              <a:t>H28</a:t>
            </a:r>
            <a:r>
              <a:rPr lang="ja-JP" altLang="en-US" sz="1200" dirty="0">
                <a:latin typeface="HGｺﾞｼｯｸM" panose="020B0609000000000000" pitchFamily="49" charset="-128"/>
                <a:ea typeface="HGｺﾞｼｯｸM" panose="020B0609000000000000" pitchFamily="49" charset="-128"/>
              </a:rPr>
              <a:t>年度末</a:t>
            </a:r>
            <a:r>
              <a:rPr lang="ja-JP" altLang="en-US" sz="1200" dirty="0" smtClean="0">
                <a:latin typeface="HGｺﾞｼｯｸM" panose="020B0609000000000000" pitchFamily="49" charset="-128"/>
                <a:ea typeface="HGｺﾞｼｯｸM" panose="020B0609000000000000" pitchFamily="49" charset="-128"/>
              </a:rPr>
              <a:t>の入所者</a:t>
            </a:r>
            <a:r>
              <a:rPr lang="en-US" altLang="ja-JP" sz="1200" dirty="0" smtClean="0">
                <a:latin typeface="HGｺﾞｼｯｸM" panose="020B0609000000000000" pitchFamily="49" charset="-128"/>
                <a:ea typeface="HGｺﾞｼｯｸM" panose="020B0609000000000000" pitchFamily="49" charset="-128"/>
              </a:rPr>
              <a:t>4,911</a:t>
            </a:r>
            <a:r>
              <a:rPr lang="ja-JP" altLang="en-US" sz="1200" dirty="0">
                <a:latin typeface="HGｺﾞｼｯｸM" panose="020B0609000000000000" pitchFamily="49" charset="-128"/>
                <a:ea typeface="HGｺﾞｼｯｸM" panose="020B0609000000000000" pitchFamily="49" charset="-128"/>
              </a:rPr>
              <a:t>人の</a:t>
            </a:r>
            <a:r>
              <a:rPr lang="en-US" altLang="ja-JP" sz="1200" dirty="0">
                <a:latin typeface="HGｺﾞｼｯｸM" panose="020B0609000000000000" pitchFamily="49" charset="-128"/>
                <a:ea typeface="HGｺﾞｼｯｸM" panose="020B0609000000000000" pitchFamily="49" charset="-128"/>
              </a:rPr>
              <a:t>10.9%</a:t>
            </a:r>
            <a:r>
              <a:rPr lang="ja-JP" altLang="en-US" sz="1200" dirty="0" smtClean="0">
                <a:latin typeface="HGｺﾞｼｯｸM" panose="020B0609000000000000" pitchFamily="49" charset="-128"/>
                <a:ea typeface="HGｺﾞｼｯｸM" panose="020B0609000000000000" pitchFamily="49" charset="-128"/>
              </a:rPr>
              <a:t>以上）</a:t>
            </a:r>
            <a:endParaRPr lang="en-US" altLang="ja-JP" sz="1200" dirty="0">
              <a:latin typeface="HGｺﾞｼｯｸM" panose="020B0609000000000000" pitchFamily="49" charset="-128"/>
              <a:ea typeface="HGｺﾞｼｯｸM" panose="020B0609000000000000" pitchFamily="49"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305180267"/>
              </p:ext>
            </p:extLst>
          </p:nvPr>
        </p:nvGraphicFramePr>
        <p:xfrm>
          <a:off x="151377" y="3850724"/>
          <a:ext cx="4416450" cy="1389843"/>
        </p:xfrm>
        <a:graphic>
          <a:graphicData uri="http://schemas.openxmlformats.org/drawingml/2006/table">
            <a:tbl>
              <a:tblPr firstRow="1" bandRow="1">
                <a:tableStyleId>{5C22544A-7EE6-4342-B048-85BDC9FD1C3A}</a:tableStyleId>
              </a:tblPr>
              <a:tblGrid>
                <a:gridCol w="883290">
                  <a:extLst>
                    <a:ext uri="{9D8B030D-6E8A-4147-A177-3AD203B41FA5}">
                      <a16:colId xmlns:a16="http://schemas.microsoft.com/office/drawing/2014/main" val="929863226"/>
                    </a:ext>
                  </a:extLst>
                </a:gridCol>
                <a:gridCol w="883290">
                  <a:extLst>
                    <a:ext uri="{9D8B030D-6E8A-4147-A177-3AD203B41FA5}">
                      <a16:colId xmlns:a16="http://schemas.microsoft.com/office/drawing/2014/main" val="20000"/>
                    </a:ext>
                  </a:extLst>
                </a:gridCol>
                <a:gridCol w="883290">
                  <a:extLst>
                    <a:ext uri="{9D8B030D-6E8A-4147-A177-3AD203B41FA5}">
                      <a16:colId xmlns:a16="http://schemas.microsoft.com/office/drawing/2014/main" val="20001"/>
                    </a:ext>
                  </a:extLst>
                </a:gridCol>
                <a:gridCol w="883290">
                  <a:extLst>
                    <a:ext uri="{9D8B030D-6E8A-4147-A177-3AD203B41FA5}">
                      <a16:colId xmlns:a16="http://schemas.microsoft.com/office/drawing/2014/main" val="20002"/>
                    </a:ext>
                  </a:extLst>
                </a:gridCol>
                <a:gridCol w="883290">
                  <a:extLst>
                    <a:ext uri="{9D8B030D-6E8A-4147-A177-3AD203B41FA5}">
                      <a16:colId xmlns:a16="http://schemas.microsoft.com/office/drawing/2014/main" val="20003"/>
                    </a:ext>
                  </a:extLst>
                </a:gridCol>
              </a:tblGrid>
              <a:tr h="504149">
                <a:tc>
                  <a:txBody>
                    <a:bodyPr/>
                    <a:lstStyle/>
                    <a:p>
                      <a:pPr algn="ct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H26</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H27</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H28</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H29</a:t>
                      </a:r>
                    </a:p>
                  </a:txBody>
                  <a:tcPr anchor="ctr"/>
                </a:tc>
                <a:extLst>
                  <a:ext uri="{0D108BD9-81ED-4DB2-BD59-A6C34878D82A}">
                    <a16:rowId xmlns:a16="http://schemas.microsoft.com/office/drawing/2014/main" val="10000"/>
                  </a:ext>
                </a:extLst>
              </a:tr>
              <a:tr h="452535">
                <a:tc>
                  <a:txBody>
                    <a:bodyPr/>
                    <a:lstStyle/>
                    <a:p>
                      <a:pPr algn="ct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151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131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130</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433159">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累積</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352</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483</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613</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47262099"/>
              </p:ext>
            </p:extLst>
          </p:nvPr>
        </p:nvGraphicFramePr>
        <p:xfrm>
          <a:off x="4594484" y="3850726"/>
          <a:ext cx="2316610" cy="1389841"/>
        </p:xfrm>
        <a:graphic>
          <a:graphicData uri="http://schemas.openxmlformats.org/drawingml/2006/table">
            <a:tbl>
              <a:tblPr firstRow="1" bandRow="1">
                <a:tableStyleId>{5C22544A-7EE6-4342-B048-85BDC9FD1C3A}</a:tableStyleId>
              </a:tblPr>
              <a:tblGrid>
                <a:gridCol w="2316610">
                  <a:extLst>
                    <a:ext uri="{9D8B030D-6E8A-4147-A177-3AD203B41FA5}">
                      <a16:colId xmlns:a16="http://schemas.microsoft.com/office/drawing/2014/main" val="20000"/>
                    </a:ext>
                  </a:extLst>
                </a:gridCol>
              </a:tblGrid>
              <a:tr h="504377">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目標値（達成率）</a:t>
                      </a:r>
                      <a:endParaRPr kumimoji="1" lang="ja-JP" altLang="en-US" sz="14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442732">
                <a:tc>
                  <a:txBody>
                    <a:bodyPr/>
                    <a:lstStyle/>
                    <a:p>
                      <a:pPr algn="ct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442732">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746</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82.2</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5" name="正方形/長方形 14"/>
          <p:cNvSpPr/>
          <p:nvPr/>
        </p:nvSpPr>
        <p:spPr>
          <a:xfrm>
            <a:off x="16794" y="3429000"/>
            <a:ext cx="259228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（地域移行者数の推移）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6525" y="5940569"/>
            <a:ext cx="8352928" cy="584775"/>
          </a:xfrm>
          <a:prstGeom prst="rect">
            <a:avLst/>
          </a:prstGeom>
        </p:spPr>
        <p:txBody>
          <a:bodyPr wrap="square">
            <a:spAutoFit/>
          </a:bodyPr>
          <a:lstStyle/>
          <a:p>
            <a:r>
              <a:rPr lang="ja-JP" altLang="en-US" sz="1600" dirty="0" smtClean="0">
                <a:latin typeface="HG丸ｺﾞｼｯｸM-PRO" panose="020F0600000000000000" pitchFamily="50" charset="-128"/>
                <a:ea typeface="HG丸ｺﾞｼｯｸM-PRO" panose="020F0600000000000000" pitchFamily="50" charset="-128"/>
              </a:rPr>
              <a:t>・地域移行支援サービス　</a:t>
            </a:r>
            <a:r>
              <a:rPr lang="en-US" altLang="ja-JP" sz="1600" dirty="0">
                <a:latin typeface="HG丸ｺﾞｼｯｸM-PRO" panose="020F0600000000000000" pitchFamily="50" charset="-128"/>
                <a:ea typeface="HG丸ｺﾞｼｯｸM-PRO" panose="020F0600000000000000" pitchFamily="50" charset="-128"/>
              </a:rPr>
              <a:t>10</a:t>
            </a:r>
            <a:r>
              <a:rPr lang="ja-JP" altLang="en-US" sz="1600" dirty="0" smtClean="0">
                <a:latin typeface="HG丸ｺﾞｼｯｸM-PRO" panose="020F0600000000000000" pitchFamily="50" charset="-128"/>
                <a:ea typeface="HG丸ｺﾞｼｯｸM-PRO" panose="020F0600000000000000" pitchFamily="50" charset="-128"/>
              </a:rPr>
              <a:t>人</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・地域定着支援サービス　  </a:t>
            </a:r>
            <a:r>
              <a:rPr lang="en-US" altLang="ja-JP" sz="1600" dirty="0" smtClean="0">
                <a:latin typeface="HG丸ｺﾞｼｯｸM-PRO" panose="020F0600000000000000" pitchFamily="50" charset="-128"/>
                <a:ea typeface="HG丸ｺﾞｼｯｸM-PRO" panose="020F0600000000000000" pitchFamily="50" charset="-128"/>
              </a:rPr>
              <a:t>2</a:t>
            </a:r>
            <a:r>
              <a:rPr lang="ja-JP" altLang="en-US" sz="1600" dirty="0" smtClean="0">
                <a:latin typeface="HG丸ｺﾞｼｯｸM-PRO" panose="020F0600000000000000" pitchFamily="50" charset="-128"/>
                <a:ea typeface="HG丸ｺﾞｼｯｸM-PRO" panose="020F0600000000000000" pitchFamily="50" charset="-128"/>
              </a:rPr>
              <a:t>人　　</a:t>
            </a:r>
            <a:r>
              <a:rPr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府調査</a:t>
            </a:r>
            <a:r>
              <a:rPr lang="en-US" altLang="ja-JP" sz="1200" dirty="0" smtClean="0">
                <a:latin typeface="HGPｺﾞｼｯｸM" panose="020B0600000000000000" pitchFamily="50" charset="-128"/>
                <a:ea typeface="HGPｺﾞｼｯｸM" panose="020B0600000000000000" pitchFamily="50" charset="-128"/>
              </a:rPr>
              <a:t>】</a:t>
            </a:r>
          </a:p>
        </p:txBody>
      </p:sp>
      <p:sp>
        <p:nvSpPr>
          <p:cNvPr id="16" name="正方形/長方形 15"/>
          <p:cNvSpPr/>
          <p:nvPr/>
        </p:nvSpPr>
        <p:spPr>
          <a:xfrm>
            <a:off x="29338" y="5644307"/>
            <a:ext cx="6558886"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a:t>
            </a:r>
            <a:r>
              <a:rPr lang="en-US" altLang="ja-JP" sz="1600" u="none" dirty="0" smtClean="0">
                <a:solidFill>
                  <a:srgbClr val="000000"/>
                </a:solidFill>
                <a:latin typeface="HG創英角ｺﾞｼｯｸUB" panose="020B0909000000000000" pitchFamily="49" charset="-128"/>
                <a:ea typeface="HG創英角ｺﾞｼｯｸUB" panose="020B0909000000000000" pitchFamily="49" charset="-128"/>
              </a:rPr>
              <a:t>H29</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年度末の地域移行者で地域相談支援サービスの</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利用</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者数）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881387" y="74823"/>
            <a:ext cx="6002981" cy="51910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smtClean="0">
                <a:latin typeface="HGSｺﾞｼｯｸE" panose="020B0900000000000000" pitchFamily="50" charset="-128"/>
                <a:ea typeface="HGSｺﾞｼｯｸE" panose="020B0900000000000000" pitchFamily="50" charset="-128"/>
              </a:rPr>
              <a:t>施設入所者の地域移行について</a:t>
            </a:r>
            <a:endParaRPr lang="ja-JP" altLang="en-US" sz="2800" dirty="0">
              <a:latin typeface="HGSｺﾞｼｯｸE" panose="020B0900000000000000" pitchFamily="50" charset="-128"/>
              <a:ea typeface="HGSｺﾞｼｯｸE" panose="020B0900000000000000" pitchFamily="50" charset="-128"/>
            </a:endParaRPr>
          </a:p>
        </p:txBody>
      </p:sp>
      <p:sp>
        <p:nvSpPr>
          <p:cNvPr id="18" name="テキスト ボックス 17"/>
          <p:cNvSpPr txBox="1"/>
          <p:nvPr/>
        </p:nvSpPr>
        <p:spPr>
          <a:xfrm>
            <a:off x="6924746" y="4963568"/>
            <a:ext cx="2051270" cy="276999"/>
          </a:xfrm>
          <a:prstGeom prst="rect">
            <a:avLst/>
          </a:prstGeom>
          <a:noFill/>
        </p:spPr>
        <p:txBody>
          <a:bodyPr wrap="square" rtlCol="0">
            <a:spAutoFit/>
          </a:bodyPr>
          <a:lstStyle/>
          <a:p>
            <a:r>
              <a:rPr kumimoji="1"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府</a:t>
            </a:r>
            <a:r>
              <a:rPr lang="ja-JP" altLang="en-US" sz="1200" dirty="0">
                <a:latin typeface="HGPｺﾞｼｯｸM" panose="020B0600000000000000" pitchFamily="50" charset="-128"/>
                <a:ea typeface="HGPｺﾞｼｯｸM" panose="020B0600000000000000" pitchFamily="50" charset="-128"/>
              </a:rPr>
              <a:t>調査</a:t>
            </a:r>
            <a:r>
              <a:rPr kumimoji="1" lang="en-US" altLang="ja-JP"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20" name="角丸四角形 19"/>
          <p:cNvSpPr/>
          <p:nvPr/>
        </p:nvSpPr>
        <p:spPr>
          <a:xfrm>
            <a:off x="792424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b="1" dirty="0" smtClean="0">
                <a:latin typeface="HG丸ｺﾞｼｯｸM-PRO" panose="020F0600000000000000" pitchFamily="50" charset="-128"/>
                <a:ea typeface="HG丸ｺﾞｼｯｸM-PRO" panose="020F0600000000000000" pitchFamily="50" charset="-128"/>
              </a:rPr>
              <a:t>資料</a:t>
            </a:r>
            <a:r>
              <a:rPr kumimoji="1" lang="en-US" altLang="ja-JP" b="1" dirty="0" smtClean="0">
                <a:latin typeface="HG丸ｺﾞｼｯｸM-PRO" panose="020F0600000000000000" pitchFamily="50" charset="-128"/>
                <a:ea typeface="HG丸ｺﾞｼｯｸM-PRO" panose="020F0600000000000000" pitchFamily="50" charset="-128"/>
              </a:rPr>
              <a:t>2</a:t>
            </a: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21344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10" name="テキスト ボックス 9"/>
          <p:cNvSpPr txBox="1"/>
          <p:nvPr/>
        </p:nvSpPr>
        <p:spPr>
          <a:xfrm>
            <a:off x="25002" y="696944"/>
            <a:ext cx="9118998" cy="5262979"/>
          </a:xfrm>
          <a:prstGeom prst="rect">
            <a:avLst/>
          </a:prstGeom>
          <a:noFill/>
        </p:spPr>
        <p:txBody>
          <a:bodyPr wrap="square" rtlCol="0">
            <a:spAutoFit/>
          </a:bodyPr>
          <a:lstStyle/>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・最近の入所者の家族等に対しては、入所前に将来的に地域移行をすることを説明しているため理解を得やすい</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が、以前からの入所者</a:t>
            </a:r>
            <a:r>
              <a:rPr lang="ja-JP" altLang="en-US" sz="1400" dirty="0">
                <a:latin typeface="HG丸ｺﾞｼｯｸM-PRO" panose="020F0600000000000000" pitchFamily="50" charset="-128"/>
                <a:ea typeface="HG丸ｺﾞｼｯｸM-PRO" panose="020F0600000000000000" pitchFamily="50" charset="-128"/>
              </a:rPr>
              <a:t>の</a:t>
            </a:r>
            <a:r>
              <a:rPr lang="ja-JP" altLang="en-US" sz="1400" dirty="0" smtClean="0">
                <a:latin typeface="HG丸ｺﾞｼｯｸM-PRO" panose="020F0600000000000000" pitchFamily="50" charset="-128"/>
                <a:ea typeface="HG丸ｺﾞｼｯｸM-PRO" panose="020F0600000000000000" pitchFamily="50" charset="-128"/>
              </a:rPr>
              <a:t>家族等は、施設を「終の棲家」として認識していることも多いので、家族等の理解を</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得るの</a:t>
            </a:r>
            <a:r>
              <a:rPr lang="ja-JP" altLang="en-US" sz="1400" dirty="0">
                <a:latin typeface="HG丸ｺﾞｼｯｸM-PRO" panose="020F0600000000000000" pitchFamily="50" charset="-128"/>
                <a:ea typeface="HG丸ｺﾞｼｯｸM-PRO" panose="020F0600000000000000" pitchFamily="50" charset="-128"/>
              </a:rPr>
              <a:t>は</a:t>
            </a:r>
            <a:r>
              <a:rPr lang="ja-JP" altLang="en-US" sz="1400" dirty="0" smtClean="0">
                <a:latin typeface="HG丸ｺﾞｼｯｸM-PRO" panose="020F0600000000000000" pitchFamily="50" charset="-128"/>
                <a:ea typeface="HG丸ｺﾞｼｯｸM-PRO" panose="020F0600000000000000" pitchFamily="50" charset="-128"/>
              </a:rPr>
              <a:t>難しい。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地域</a:t>
            </a:r>
            <a:r>
              <a:rPr lang="ja-JP" altLang="en-US" sz="1400" dirty="0" smtClean="0">
                <a:latin typeface="HG丸ｺﾞｼｯｸM-PRO" panose="020F0600000000000000" pitchFamily="50" charset="-128"/>
                <a:ea typeface="HG丸ｺﾞｼｯｸM-PRO" panose="020F0600000000000000" pitchFamily="50" charset="-128"/>
              </a:rPr>
              <a:t>移行可能な入所者から順次地域移行を進めている。現入所者が地域移行するとなると、行動障がいや医療</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的ケアへの対応として専門的な支援や支援環境が必要であ</a:t>
            </a:r>
            <a:r>
              <a:rPr lang="ja-JP" altLang="en-US" sz="1400" dirty="0">
                <a:latin typeface="HG丸ｺﾞｼｯｸM-PRO" panose="020F0600000000000000" pitchFamily="50" charset="-128"/>
                <a:ea typeface="HG丸ｺﾞｼｯｸM-PRO" panose="020F0600000000000000" pitchFamily="50" charset="-128"/>
              </a:rPr>
              <a:t>る</a:t>
            </a:r>
            <a:r>
              <a:rPr lang="ja-JP" altLang="en-US" sz="1400" dirty="0" smtClean="0">
                <a:latin typeface="HG丸ｺﾞｼｯｸM-PRO" panose="020F0600000000000000" pitchFamily="50" charset="-128"/>
                <a:ea typeface="HG丸ｺﾞｼｯｸM-PRO" panose="020F0600000000000000" pitchFamily="50" charset="-128"/>
              </a:rPr>
              <a:t>が、現行のグループホームでは受け入れが難しい</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のではないかと考えている。</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相談</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・高齢化</a:t>
            </a:r>
            <a:r>
              <a:rPr lang="ja-JP" altLang="en-US" sz="1400" dirty="0">
                <a:latin typeface="HG丸ｺﾞｼｯｸM-PRO" panose="020F0600000000000000" pitchFamily="50" charset="-128"/>
                <a:ea typeface="HG丸ｺﾞｼｯｸM-PRO" panose="020F0600000000000000" pitchFamily="50" charset="-128"/>
              </a:rPr>
              <a:t>に</a:t>
            </a:r>
            <a:r>
              <a:rPr lang="ja-JP" altLang="en-US" sz="1400" dirty="0" smtClean="0">
                <a:latin typeface="HG丸ｺﾞｼｯｸM-PRO" panose="020F0600000000000000" pitchFamily="50" charset="-128"/>
                <a:ea typeface="HG丸ｺﾞｼｯｸM-PRO" panose="020F0600000000000000" pitchFamily="50" charset="-128"/>
              </a:rPr>
              <a:t>伴い、身体的</a:t>
            </a:r>
            <a:r>
              <a:rPr lang="ja-JP" altLang="en-US" sz="1400" dirty="0">
                <a:latin typeface="HG丸ｺﾞｼｯｸM-PRO" panose="020F0600000000000000" pitchFamily="50" charset="-128"/>
                <a:ea typeface="HG丸ｺﾞｼｯｸM-PRO" panose="020F0600000000000000" pitchFamily="50" charset="-128"/>
              </a:rPr>
              <a:t>な</a:t>
            </a:r>
            <a:r>
              <a:rPr lang="ja-JP" altLang="en-US" sz="1400" dirty="0" smtClean="0">
                <a:latin typeface="HG丸ｺﾞｼｯｸM-PRO" panose="020F0600000000000000" pitchFamily="50" charset="-128"/>
                <a:ea typeface="HG丸ｺﾞｼｯｸM-PRO" panose="020F0600000000000000" pitchFamily="50" charset="-128"/>
              </a:rPr>
              <a:t>介護度（歩行困難や嚥下障がい等）の上昇や認知機能の低下等で</a:t>
            </a:r>
            <a:r>
              <a:rPr lang="ja-JP" altLang="en-US" sz="1400" dirty="0">
                <a:latin typeface="HG丸ｺﾞｼｯｸM-PRO" panose="020F0600000000000000" pitchFamily="50" charset="-128"/>
                <a:ea typeface="HG丸ｺﾞｼｯｸM-PRO" panose="020F0600000000000000" pitchFamily="50" charset="-128"/>
              </a:rPr>
              <a:t>高</a:t>
            </a:r>
            <a:r>
              <a:rPr lang="ja-JP" altLang="en-US" sz="1400" dirty="0" smtClean="0">
                <a:latin typeface="HG丸ｺﾞｼｯｸM-PRO" panose="020F0600000000000000" pitchFamily="50" charset="-128"/>
                <a:ea typeface="HG丸ｺﾞｼｯｸM-PRO" panose="020F0600000000000000" pitchFamily="50" charset="-128"/>
              </a:rPr>
              <a:t>齢施設</a:t>
            </a:r>
            <a:r>
              <a:rPr lang="ja-JP" altLang="en-US" sz="1400" dirty="0">
                <a:latin typeface="HG丸ｺﾞｼｯｸM-PRO" panose="020F0600000000000000" pitchFamily="50" charset="-128"/>
                <a:ea typeface="HG丸ｺﾞｼｯｸM-PRO" panose="020F0600000000000000" pitchFamily="50" charset="-128"/>
              </a:rPr>
              <a:t>の方</a:t>
            </a:r>
            <a:r>
              <a:rPr lang="ja-JP" altLang="en-US" sz="1400" dirty="0" smtClean="0">
                <a:latin typeface="HG丸ｺﾞｼｯｸM-PRO" panose="020F0600000000000000" pitchFamily="50" charset="-128"/>
                <a:ea typeface="HG丸ｺﾞｼｯｸM-PRO" panose="020F0600000000000000" pitchFamily="50" charset="-128"/>
              </a:rPr>
              <a:t>が適</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している入所者もいるが、</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者施設から高齢施設へ移るのは</a:t>
            </a:r>
            <a:r>
              <a:rPr lang="ja-JP" altLang="en-US" sz="1400" dirty="0">
                <a:latin typeface="HG丸ｺﾞｼｯｸM-PRO" panose="020F0600000000000000" pitchFamily="50" charset="-128"/>
                <a:ea typeface="HG丸ｺﾞｼｯｸM-PRO" panose="020F0600000000000000" pitchFamily="50" charset="-128"/>
              </a:rPr>
              <a:t>制度</a:t>
            </a:r>
            <a:r>
              <a:rPr lang="ja-JP" altLang="en-US" sz="1400" dirty="0" smtClean="0">
                <a:latin typeface="HG丸ｺﾞｼｯｸM-PRO" panose="020F0600000000000000" pitchFamily="50" charset="-128"/>
                <a:ea typeface="HG丸ｺﾞｼｯｸM-PRO" panose="020F0600000000000000" pitchFamily="50" charset="-128"/>
              </a:rPr>
              <a:t>上難しい。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・地域移行支援サービス</a:t>
            </a:r>
            <a:r>
              <a:rPr lang="ja-JP" altLang="en-US" sz="1400" dirty="0" smtClean="0">
                <a:latin typeface="HG丸ｺﾞｼｯｸM-PRO" panose="020F0600000000000000" pitchFamily="50" charset="-128"/>
                <a:ea typeface="HG丸ｺﾞｼｯｸM-PRO" panose="020F0600000000000000" pitchFamily="50" charset="-128"/>
              </a:rPr>
              <a:t>は仕事量</a:t>
            </a:r>
            <a:r>
              <a:rPr lang="ja-JP" altLang="en-US" sz="14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施設職員や入所</a:t>
            </a:r>
            <a:r>
              <a:rPr lang="ja-JP" altLang="en-US" sz="1400" dirty="0">
                <a:latin typeface="HG丸ｺﾞｼｯｸM-PRO" panose="020F0600000000000000" pitchFamily="50" charset="-128"/>
                <a:ea typeface="HG丸ｺﾞｼｯｸM-PRO" panose="020F0600000000000000" pitchFamily="50" charset="-128"/>
              </a:rPr>
              <a:t>者</a:t>
            </a:r>
            <a:r>
              <a:rPr lang="ja-JP" altLang="en-US" sz="1400" dirty="0" smtClean="0">
                <a:latin typeface="HG丸ｺﾞｼｯｸM-PRO" panose="020F0600000000000000" pitchFamily="50" charset="-128"/>
                <a:ea typeface="HG丸ｺﾞｼｯｸM-PRO" panose="020F0600000000000000" pitchFamily="50" charset="-128"/>
              </a:rPr>
              <a:t>との</a:t>
            </a:r>
            <a:r>
              <a:rPr lang="ja-JP" altLang="en-US" sz="1400" dirty="0">
                <a:latin typeface="HG丸ｺﾞｼｯｸM-PRO" panose="020F0600000000000000" pitchFamily="50" charset="-128"/>
                <a:ea typeface="HG丸ｺﾞｼｯｸM-PRO" panose="020F0600000000000000" pitchFamily="50" charset="-128"/>
              </a:rPr>
              <a:t>調整</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グループホーム探し等</a:t>
            </a:r>
            <a:r>
              <a:rPr lang="ja-JP" altLang="en-US" sz="1400" dirty="0" smtClean="0">
                <a:latin typeface="HG丸ｺﾞｼｯｸM-PRO" panose="020F0600000000000000" pitchFamily="50" charset="-128"/>
                <a:ea typeface="HG丸ｺﾞｼｯｸM-PRO" panose="020F0600000000000000" pitchFamily="50" charset="-128"/>
              </a:rPr>
              <a:t>）に報酬が見合って</a:t>
            </a:r>
            <a:r>
              <a:rPr lang="ja-JP" altLang="en-US" sz="1400" dirty="0" err="1" smtClean="0">
                <a:latin typeface="HG丸ｺﾞｼｯｸM-PRO" panose="020F0600000000000000" pitchFamily="50" charset="-128"/>
                <a:ea typeface="HG丸ｺﾞｼｯｸM-PRO" panose="020F0600000000000000" pitchFamily="50" charset="-128"/>
              </a:rPr>
              <a:t>い</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ない。また、地域移行を進めるためには、</a:t>
            </a:r>
            <a:r>
              <a:rPr lang="ja-JP" altLang="en-US" sz="1400" dirty="0">
                <a:latin typeface="HG丸ｺﾞｼｯｸM-PRO" panose="020F0600000000000000" pitchFamily="50" charset="-128"/>
                <a:ea typeface="HG丸ｺﾞｼｯｸM-PRO" panose="020F0600000000000000" pitchFamily="50" charset="-128"/>
              </a:rPr>
              <a:t>入所者</a:t>
            </a:r>
            <a:r>
              <a:rPr lang="ja-JP" altLang="en-US" sz="1400" dirty="0" smtClean="0">
                <a:latin typeface="HG丸ｺﾞｼｯｸM-PRO" panose="020F0600000000000000" pitchFamily="50" charset="-128"/>
                <a:ea typeface="HG丸ｺﾞｼｯｸM-PRO" panose="020F0600000000000000" pitchFamily="50" charset="-128"/>
              </a:rPr>
              <a:t>や施設職員との信頼関係の構築が必要だが、遠方の施設に</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通う場合等、交通費の問題や時間の関係から定期的に通うのが難しい。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相談</a:t>
            </a:r>
            <a:r>
              <a:rPr lang="en-US" altLang="ja-JP" sz="1400" dirty="0">
                <a:latin typeface="HG丸ｺﾞｼｯｸM-PRO" panose="020F0600000000000000" pitchFamily="50" charset="-128"/>
                <a:ea typeface="HG丸ｺﾞｼｯｸM-PRO" panose="020F0600000000000000" pitchFamily="50" charset="-128"/>
              </a:rPr>
              <a:t>】</a:t>
            </a:r>
          </a:p>
          <a:p>
            <a:endParaRPr lang="en-US" altLang="ja-JP" sz="1400" i="1" dirty="0" smtClean="0">
              <a:latin typeface="HG丸ｺﾞｼｯｸM-PRO" panose="020F0600000000000000" pitchFamily="50" charset="-128"/>
              <a:ea typeface="HG丸ｺﾞｼｯｸM-PRO" panose="020F0600000000000000" pitchFamily="50" charset="-128"/>
            </a:endParaRPr>
          </a:p>
          <a:p>
            <a:r>
              <a:rPr lang="ja-JP" altLang="en-US" sz="1400" i="1"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地域移行支援サービスは月</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sz="1400" dirty="0" smtClean="0">
                <a:latin typeface="HG丸ｺﾞｼｯｸM-PRO" panose="020F0600000000000000" pitchFamily="50" charset="-128"/>
                <a:ea typeface="HG丸ｺﾞｼｯｸM-PRO" panose="020F0600000000000000" pitchFamily="50" charset="-128"/>
              </a:rPr>
              <a:t>回の面接が必要であるが、地域移行を進めていく過程では、頻繁に会うことが必</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要なタイミングやそうでない時もある。また、その日の状況等で会えないこともある。</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相談</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err="1" smtClean="0">
                <a:latin typeface="HG丸ｺﾞｼｯｸM-PRO" panose="020F0600000000000000" pitchFamily="50" charset="-128"/>
                <a:ea typeface="HG丸ｺﾞｼｯｸM-PRO" panose="020F0600000000000000" pitchFamily="50" charset="-128"/>
              </a:rPr>
              <a:t>行動障がいを</a:t>
            </a:r>
            <a:r>
              <a:rPr lang="ja-JP" altLang="en-US" sz="1400" dirty="0" smtClean="0">
                <a:latin typeface="HG丸ｺﾞｼｯｸM-PRO" panose="020F0600000000000000" pitchFamily="50" charset="-128"/>
                <a:ea typeface="HG丸ｺﾞｼｯｸM-PRO" panose="020F0600000000000000" pitchFamily="50" charset="-128"/>
              </a:rPr>
              <a:t>有する</a:t>
            </a:r>
            <a:r>
              <a:rPr lang="ja-JP" altLang="en-US" sz="1400" dirty="0">
                <a:latin typeface="HG丸ｺﾞｼｯｸM-PRO" panose="020F0600000000000000" pitchFamily="50" charset="-128"/>
                <a:ea typeface="HG丸ｺﾞｼｯｸM-PRO" panose="020F0600000000000000" pitchFamily="50" charset="-128"/>
              </a:rPr>
              <a:t>入所者</a:t>
            </a:r>
            <a:r>
              <a:rPr lang="ja-JP" altLang="en-US" sz="1400" dirty="0" smtClean="0">
                <a:latin typeface="HG丸ｺﾞｼｯｸM-PRO" panose="020F0600000000000000" pitchFamily="50" charset="-128"/>
                <a:ea typeface="HG丸ｺﾞｼｯｸM-PRO" panose="020F0600000000000000" pitchFamily="50" charset="-128"/>
              </a:rPr>
              <a:t>をグループホームで支援するためには、専門的な支援に加え、障がい特性や障が</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いの状況に合わせた環境整備が必要となる。</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・触法</a:t>
            </a:r>
            <a:r>
              <a:rPr lang="ja-JP" altLang="en-US" sz="1400" dirty="0">
                <a:latin typeface="HG丸ｺﾞｼｯｸM-PRO" panose="020F0600000000000000" pitchFamily="50" charset="-128"/>
                <a:ea typeface="HG丸ｺﾞｼｯｸM-PRO" panose="020F0600000000000000" pitchFamily="50" charset="-128"/>
              </a:rPr>
              <a:t>行為</a:t>
            </a:r>
            <a:r>
              <a:rPr lang="ja-JP" altLang="en-US" sz="1400" dirty="0" smtClean="0">
                <a:latin typeface="HG丸ｺﾞｼｯｸM-PRO" panose="020F0600000000000000" pitchFamily="50" charset="-128"/>
                <a:ea typeface="HG丸ｺﾞｼｯｸM-PRO" panose="020F0600000000000000" pitchFamily="50" charset="-128"/>
              </a:rPr>
              <a:t>等がある場合、入所者が希望してもすぐに地域移行することが難しい場合がある。</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相談</a:t>
            </a:r>
            <a:r>
              <a:rPr lang="en-US" altLang="ja-JP" sz="1400" dirty="0" smtClean="0">
                <a:latin typeface="HG丸ｺﾞｼｯｸM-PRO" panose="020F0600000000000000" pitchFamily="50" charset="-128"/>
                <a:ea typeface="HG丸ｺﾞｼｯｸM-PRO" panose="020F0600000000000000" pitchFamily="50" charset="-128"/>
              </a:rPr>
              <a:t>】</a:t>
            </a:r>
          </a:p>
        </p:txBody>
      </p:sp>
      <p:sp>
        <p:nvSpPr>
          <p:cNvPr id="9" name="タイトル 1"/>
          <p:cNvSpPr>
            <a:spLocks noGrp="1"/>
          </p:cNvSpPr>
          <p:nvPr>
            <p:ph type="title"/>
          </p:nvPr>
        </p:nvSpPr>
        <p:spPr>
          <a:xfrm>
            <a:off x="85656" y="260648"/>
            <a:ext cx="5710480"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ヒアリングで聴取した主な意見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542382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22455"/>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施設入所者の地域移行に関する論点</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395536" y="1016287"/>
            <a:ext cx="1152128" cy="468089"/>
          </a:xfrm>
          <a:prstGeom prst="roundRect">
            <a:avLst/>
          </a:prstGeom>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b="1" dirty="0" smtClean="0">
                <a:latin typeface="HG丸ｺﾞｼｯｸM-PRO" panose="020F0600000000000000" pitchFamily="50" charset="-128"/>
                <a:ea typeface="HG丸ｺﾞｼｯｸM-PRO" panose="020F0600000000000000" pitchFamily="50" charset="-128"/>
              </a:rPr>
              <a:t>論点１</a:t>
            </a:r>
          </a:p>
        </p:txBody>
      </p:sp>
      <p:sp>
        <p:nvSpPr>
          <p:cNvPr id="3" name="正方形/長方形 2"/>
          <p:cNvSpPr/>
          <p:nvPr/>
        </p:nvSpPr>
        <p:spPr>
          <a:xfrm>
            <a:off x="1774746" y="1065665"/>
            <a:ext cx="3797835" cy="400110"/>
          </a:xfrm>
          <a:prstGeom prst="rect">
            <a:avLst/>
          </a:prstGeom>
        </p:spPr>
        <p:txBody>
          <a:bodyPr wrap="none">
            <a:spAutoFit/>
          </a:bodyPr>
          <a:lstStyle/>
          <a:p>
            <a:r>
              <a:rPr lang="ja-JP" altLang="en-US" sz="2000" b="1" dirty="0" smtClean="0">
                <a:latin typeface="HG丸ｺﾞｼｯｸM-PRO" panose="020F0600000000000000" pitchFamily="50" charset="-128"/>
                <a:ea typeface="HG丸ｺﾞｼｯｸM-PRO" panose="020F0600000000000000" pitchFamily="50" charset="-128"/>
              </a:rPr>
              <a:t>入所者へ</a:t>
            </a:r>
            <a:r>
              <a:rPr lang="ja-JP" altLang="en-US" sz="2000" b="1" dirty="0">
                <a:latin typeface="HG丸ｺﾞｼｯｸM-PRO" panose="020F0600000000000000" pitchFamily="50" charset="-128"/>
                <a:ea typeface="HG丸ｺﾞｼｯｸM-PRO" panose="020F0600000000000000" pitchFamily="50" charset="-128"/>
              </a:rPr>
              <a:t>のアプローチについて</a:t>
            </a:r>
            <a:endParaRPr lang="en-US" altLang="ja-JP" sz="2000" b="1"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613654" y="1567057"/>
            <a:ext cx="8469692" cy="523220"/>
          </a:xfrm>
          <a:prstGeom prst="rect">
            <a:avLst/>
          </a:prstGeom>
        </p:spPr>
        <p:txBody>
          <a:bodyPr wrap="square">
            <a:spAutoFit/>
          </a:bodyPr>
          <a:lstStyle/>
          <a:p>
            <a:r>
              <a:rPr lang="ja-JP" altLang="en-US" sz="1400" dirty="0" smtClean="0">
                <a:latin typeface="HG丸ｺﾞｼｯｸM-PRO" panose="020F0600000000000000" pitchFamily="50" charset="-128"/>
                <a:ea typeface="HG丸ｺﾞｼｯｸM-PRO" panose="020F0600000000000000" pitchFamily="50" charset="-128"/>
              </a:rPr>
              <a:t>・地域移行を希望する入所者の地域移行を進めていけるよう、市町村</a:t>
            </a:r>
            <a:r>
              <a:rPr lang="ja-JP" altLang="en-US" sz="14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相談支援事業所等、施設が協力</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して入所</a:t>
            </a:r>
            <a:r>
              <a:rPr lang="ja-JP" altLang="en-US" sz="1400" dirty="0">
                <a:latin typeface="HG丸ｺﾞｼｯｸM-PRO" panose="020F0600000000000000" pitchFamily="50" charset="-128"/>
                <a:ea typeface="HG丸ｺﾞｼｯｸM-PRO" panose="020F0600000000000000" pitchFamily="50" charset="-128"/>
              </a:rPr>
              <a:t>者</a:t>
            </a:r>
            <a:r>
              <a:rPr lang="ja-JP" altLang="en-US" sz="1400" dirty="0" smtClean="0">
                <a:latin typeface="HG丸ｺﾞｼｯｸM-PRO" panose="020F0600000000000000" pitchFamily="50" charset="-128"/>
                <a:ea typeface="HG丸ｺﾞｼｯｸM-PRO" panose="020F0600000000000000" pitchFamily="50" charset="-128"/>
              </a:rPr>
              <a:t>の状況把握を行うなど、関係者の信頼関係の構築と連携が必要ではないか。</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417211" y="2564904"/>
            <a:ext cx="1152128" cy="468089"/>
          </a:xfrm>
          <a:prstGeom prst="roundRect">
            <a:avLst/>
          </a:prstGeom>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b="1" dirty="0" smtClean="0">
                <a:latin typeface="HG丸ｺﾞｼｯｸM-PRO" panose="020F0600000000000000" pitchFamily="50" charset="-128"/>
                <a:ea typeface="HG丸ｺﾞｼｯｸM-PRO" panose="020F0600000000000000" pitchFamily="50" charset="-128"/>
              </a:rPr>
              <a:t>論点２</a:t>
            </a:r>
          </a:p>
        </p:txBody>
      </p:sp>
      <p:sp>
        <p:nvSpPr>
          <p:cNvPr id="5" name="正方形/長方形 4"/>
          <p:cNvSpPr/>
          <p:nvPr/>
        </p:nvSpPr>
        <p:spPr>
          <a:xfrm>
            <a:off x="1774746" y="2614282"/>
            <a:ext cx="5088252" cy="400110"/>
          </a:xfrm>
          <a:prstGeom prst="rect">
            <a:avLst/>
          </a:prstGeom>
        </p:spPr>
        <p:txBody>
          <a:bodyPr wrap="none">
            <a:spAutoFit/>
          </a:bodyPr>
          <a:lstStyle/>
          <a:p>
            <a:r>
              <a:rPr lang="ja-JP" altLang="en-US" sz="2000" b="1" dirty="0">
                <a:latin typeface="HG丸ｺﾞｼｯｸM-PRO" panose="020F0600000000000000" pitchFamily="50" charset="-128"/>
                <a:ea typeface="HG丸ｺﾞｼｯｸM-PRO" panose="020F0600000000000000" pitchFamily="50" charset="-128"/>
              </a:rPr>
              <a:t>重度化・高齢化に対応した受け皿について</a:t>
            </a:r>
            <a:endParaRPr lang="en-US" altLang="ja-JP" sz="2000" b="1"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383334" y="3113322"/>
            <a:ext cx="8760666" cy="954107"/>
          </a:xfrm>
          <a:prstGeom prst="rect">
            <a:avLst/>
          </a:prstGeom>
        </p:spPr>
        <p:txBody>
          <a:bodyPr wrap="square">
            <a:spAutoFit/>
          </a:bodyPr>
          <a:lstStyle/>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err="1" smtClean="0">
                <a:latin typeface="HG丸ｺﾞｼｯｸM-PRO" panose="020F0600000000000000" pitchFamily="50" charset="-128"/>
                <a:ea typeface="HG丸ｺﾞｼｯｸM-PRO" panose="020F0600000000000000" pitchFamily="50" charset="-128"/>
              </a:rPr>
              <a:t>行動障がい</a:t>
            </a:r>
            <a:r>
              <a:rPr lang="ja-JP" altLang="en-US" sz="1400" dirty="0" smtClean="0">
                <a:latin typeface="HG丸ｺﾞｼｯｸM-PRO" panose="020F0600000000000000" pitchFamily="50" charset="-128"/>
                <a:ea typeface="HG丸ｺﾞｼｯｸM-PRO" panose="020F0600000000000000" pitchFamily="50" charset="-128"/>
              </a:rPr>
              <a:t>等の障</a:t>
            </a:r>
            <a:r>
              <a:rPr lang="ja-JP" altLang="en-US" sz="1400" dirty="0">
                <a:latin typeface="HG丸ｺﾞｼｯｸM-PRO" panose="020F0600000000000000" pitchFamily="50" charset="-128"/>
                <a:ea typeface="HG丸ｺﾞｼｯｸM-PRO" panose="020F0600000000000000" pitchFamily="50" charset="-128"/>
              </a:rPr>
              <a:t>がい特性に</a:t>
            </a:r>
            <a:r>
              <a:rPr lang="ja-JP" altLang="en-US" sz="1400" dirty="0" smtClean="0">
                <a:latin typeface="HG丸ｺﾞｼｯｸM-PRO" panose="020F0600000000000000" pitchFamily="50" charset="-128"/>
                <a:ea typeface="HG丸ｺﾞｼｯｸM-PRO" panose="020F0600000000000000" pitchFamily="50" charset="-128"/>
              </a:rPr>
              <a:t>応じた専門的な支援や障がいの状況等に応じた支援環境が整った受け皿</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の検討が必要</a:t>
            </a:r>
            <a:r>
              <a:rPr lang="ja-JP" altLang="en-US" sz="1400" dirty="0">
                <a:latin typeface="HG丸ｺﾞｼｯｸM-PRO" panose="020F0600000000000000" pitchFamily="50" charset="-128"/>
                <a:ea typeface="HG丸ｺﾞｼｯｸM-PRO" panose="020F0600000000000000" pitchFamily="50" charset="-128"/>
              </a:rPr>
              <a:t>ではないか。</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kern="0" dirty="0" smtClean="0">
                <a:latin typeface="HG丸ｺﾞｼｯｸM-PRO" panose="020F0600000000000000" pitchFamily="50" charset="-128"/>
                <a:ea typeface="HG丸ｺﾞｼｯｸM-PRO" panose="020F0600000000000000" pitchFamily="50" charset="-128"/>
              </a:rPr>
              <a:t>・高齢化に伴う身体的</a:t>
            </a:r>
            <a:r>
              <a:rPr lang="ja-JP" altLang="en-US" sz="1400" kern="0" dirty="0">
                <a:latin typeface="HG丸ｺﾞｼｯｸM-PRO" panose="020F0600000000000000" pitchFamily="50" charset="-128"/>
                <a:ea typeface="HG丸ｺﾞｼｯｸM-PRO" panose="020F0600000000000000" pitchFamily="50" charset="-128"/>
              </a:rPr>
              <a:t>な</a:t>
            </a:r>
            <a:r>
              <a:rPr lang="ja-JP" altLang="en-US" sz="1400" kern="0" dirty="0" smtClean="0">
                <a:latin typeface="HG丸ｺﾞｼｯｸM-PRO" panose="020F0600000000000000" pitchFamily="50" charset="-128"/>
                <a:ea typeface="HG丸ｺﾞｼｯｸM-PRO" panose="020F0600000000000000" pitchFamily="50" charset="-128"/>
              </a:rPr>
              <a:t>介護度の上昇や認知機能の低下等により高齢施設への移動を希望する入所者に</a:t>
            </a:r>
            <a:endParaRPr lang="en-US" altLang="ja-JP" sz="1400" kern="0" dirty="0" smtClean="0">
              <a:latin typeface="HG丸ｺﾞｼｯｸM-PRO" panose="020F0600000000000000" pitchFamily="50" charset="-128"/>
              <a:ea typeface="HG丸ｺﾞｼｯｸM-PRO" panose="020F0600000000000000" pitchFamily="50" charset="-128"/>
            </a:endParaRPr>
          </a:p>
          <a:p>
            <a:r>
              <a:rPr lang="ja-JP" altLang="en-US" sz="1400" kern="0" dirty="0" smtClean="0">
                <a:latin typeface="HG丸ｺﾞｼｯｸM-PRO" panose="020F0600000000000000" pitchFamily="50" charset="-128"/>
                <a:ea typeface="HG丸ｺﾞｼｯｸM-PRO" panose="020F0600000000000000" pitchFamily="50" charset="-128"/>
              </a:rPr>
              <a:t>　　ついて、円滑な連携についての検討</a:t>
            </a:r>
            <a:r>
              <a:rPr lang="ja-JP" altLang="en-US" sz="1400" kern="0" dirty="0">
                <a:latin typeface="HG丸ｺﾞｼｯｸM-PRO" panose="020F0600000000000000" pitchFamily="50" charset="-128"/>
                <a:ea typeface="HG丸ｺﾞｼｯｸM-PRO" panose="020F0600000000000000" pitchFamily="50" charset="-128"/>
              </a:rPr>
              <a:t>が必要で</a:t>
            </a:r>
            <a:r>
              <a:rPr lang="ja-JP" altLang="en-US" sz="1400" kern="0" dirty="0" smtClean="0">
                <a:latin typeface="HG丸ｺﾞｼｯｸM-PRO" panose="020F0600000000000000" pitchFamily="50" charset="-128"/>
                <a:ea typeface="HG丸ｺﾞｼｯｸM-PRO" panose="020F0600000000000000" pitchFamily="50" charset="-128"/>
              </a:rPr>
              <a:t>はないか。</a:t>
            </a:r>
            <a:endParaRPr lang="en-US" altLang="ja-JP" sz="1400" kern="0" dirty="0" smtClean="0">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395536" y="4416787"/>
            <a:ext cx="1152128" cy="468089"/>
          </a:xfrm>
          <a:prstGeom prst="roundRect">
            <a:avLst/>
          </a:prstGeom>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b="1" dirty="0" smtClean="0">
                <a:latin typeface="HG丸ｺﾞｼｯｸM-PRO" panose="020F0600000000000000" pitchFamily="50" charset="-128"/>
                <a:ea typeface="HG丸ｺﾞｼｯｸM-PRO" panose="020F0600000000000000" pitchFamily="50" charset="-128"/>
              </a:rPr>
              <a:t>論点３</a:t>
            </a:r>
          </a:p>
        </p:txBody>
      </p:sp>
      <p:sp>
        <p:nvSpPr>
          <p:cNvPr id="7" name="正方形/長方形 6"/>
          <p:cNvSpPr/>
          <p:nvPr/>
        </p:nvSpPr>
        <p:spPr>
          <a:xfrm>
            <a:off x="1774746" y="4466165"/>
            <a:ext cx="6253638" cy="400110"/>
          </a:xfrm>
          <a:prstGeom prst="rect">
            <a:avLst/>
          </a:prstGeom>
        </p:spPr>
        <p:txBody>
          <a:bodyPr wrap="square">
            <a:spAutoFit/>
          </a:bodyPr>
          <a:lstStyle/>
          <a:p>
            <a:r>
              <a:rPr lang="ja-JP" altLang="en-US" sz="2000" b="1" dirty="0" smtClean="0">
                <a:latin typeface="HG丸ｺﾞｼｯｸM-PRO" panose="020F0600000000000000" pitchFamily="50" charset="-128"/>
                <a:ea typeface="HG丸ｺﾞｼｯｸM-PRO" panose="020F0600000000000000" pitchFamily="50" charset="-128"/>
              </a:rPr>
              <a:t>地域</a:t>
            </a:r>
            <a:r>
              <a:rPr lang="ja-JP" altLang="en-US" sz="2000" b="1" dirty="0">
                <a:latin typeface="HG丸ｺﾞｼｯｸM-PRO" panose="020F0600000000000000" pitchFamily="50" charset="-128"/>
                <a:ea typeface="HG丸ｺﾞｼｯｸM-PRO" panose="020F0600000000000000" pitchFamily="50" charset="-128"/>
              </a:rPr>
              <a:t>移行支援サービスについて</a:t>
            </a:r>
            <a:endParaRPr lang="en-US" altLang="ja-JP" sz="2000"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613654" y="5032898"/>
            <a:ext cx="8469692" cy="523220"/>
          </a:xfrm>
          <a:prstGeom prst="rect">
            <a:avLst/>
          </a:prstGeom>
        </p:spPr>
        <p:txBody>
          <a:bodyPr wrap="square">
            <a:spAutoFit/>
          </a:bodyPr>
          <a:lstStyle/>
          <a:p>
            <a:r>
              <a:rPr lang="ja-JP" altLang="en-US" sz="1400" dirty="0" smtClean="0">
                <a:latin typeface="HG丸ｺﾞｼｯｸM-PRO" panose="020F0600000000000000" pitchFamily="50" charset="-128"/>
                <a:ea typeface="HG丸ｺﾞｼｯｸM-PRO" panose="020F0600000000000000" pitchFamily="50" charset="-128"/>
              </a:rPr>
              <a:t>・月</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sz="1400" dirty="0" smtClean="0">
                <a:latin typeface="HG丸ｺﾞｼｯｸM-PRO" panose="020F0600000000000000" pitchFamily="50" charset="-128"/>
                <a:ea typeface="HG丸ｺﾞｼｯｸM-PRO" panose="020F0600000000000000" pitchFamily="50" charset="-128"/>
              </a:rPr>
              <a:t>回の面会が必要等、柔軟な制度利用が難しいため、入所者の状況に合わせて必要な時に必要な支</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援ができるようなしくみや制度についての検討が必要ではないか。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7"/>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114230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15" name="正方形/長方形 14"/>
          <p:cNvSpPr/>
          <p:nvPr/>
        </p:nvSpPr>
        <p:spPr>
          <a:xfrm>
            <a:off x="395536" y="964196"/>
            <a:ext cx="331236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（地域移行後の生活の場の推移）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グラフ 17"/>
          <p:cNvGraphicFramePr>
            <a:graphicFrameLocks/>
          </p:cNvGraphicFramePr>
          <p:nvPr>
            <p:extLst>
              <p:ext uri="{D42A27DB-BD31-4B8C-83A1-F6EECF244321}">
                <p14:modId xmlns:p14="http://schemas.microsoft.com/office/powerpoint/2010/main" val="195753620"/>
              </p:ext>
            </p:extLst>
          </p:nvPr>
        </p:nvGraphicFramePr>
        <p:xfrm>
          <a:off x="755576" y="1302750"/>
          <a:ext cx="7416824" cy="5187554"/>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7032718" y="6490304"/>
            <a:ext cx="2051270" cy="276999"/>
          </a:xfrm>
          <a:prstGeom prst="rect">
            <a:avLst/>
          </a:prstGeom>
          <a:noFill/>
        </p:spPr>
        <p:txBody>
          <a:bodyPr wrap="square" rtlCol="0">
            <a:spAutoFit/>
          </a:bodyPr>
          <a:lstStyle/>
          <a:p>
            <a:r>
              <a:rPr kumimoji="1"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府</a:t>
            </a:r>
            <a:r>
              <a:rPr lang="ja-JP" altLang="en-US" sz="1200" dirty="0">
                <a:latin typeface="HGPｺﾞｼｯｸM" panose="020B0600000000000000" pitchFamily="50" charset="-128"/>
                <a:ea typeface="HGPｺﾞｼｯｸM" panose="020B0600000000000000" pitchFamily="50" charset="-128"/>
              </a:rPr>
              <a:t>調査</a:t>
            </a:r>
            <a:r>
              <a:rPr kumimoji="1" lang="en-US" altLang="ja-JP"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7" name="テキスト ボックス 1"/>
          <p:cNvSpPr txBox="1"/>
          <p:nvPr/>
        </p:nvSpPr>
        <p:spPr>
          <a:xfrm>
            <a:off x="1547664" y="2420888"/>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201</a:t>
            </a:r>
            <a:r>
              <a:rPr lang="ja-JP" altLang="en-US" sz="1600" b="1" dirty="0" smtClean="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9" name="テキスト ボックス 1"/>
          <p:cNvSpPr txBox="1"/>
          <p:nvPr/>
        </p:nvSpPr>
        <p:spPr>
          <a:xfrm>
            <a:off x="2898554" y="3099647"/>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151</a:t>
            </a:r>
            <a:r>
              <a:rPr lang="ja-JP" altLang="en-US" sz="1600" b="1" dirty="0" smtClean="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10" name="テキスト ボックス 1"/>
          <p:cNvSpPr txBox="1"/>
          <p:nvPr/>
        </p:nvSpPr>
        <p:spPr>
          <a:xfrm>
            <a:off x="4206206" y="3391124"/>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131</a:t>
            </a:r>
            <a:r>
              <a:rPr lang="ja-JP" altLang="en-US" sz="1600" b="1" dirty="0" smtClean="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12" name="テキスト ボックス 1"/>
          <p:cNvSpPr txBox="1"/>
          <p:nvPr/>
        </p:nvSpPr>
        <p:spPr>
          <a:xfrm>
            <a:off x="5510338" y="3515006"/>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130</a:t>
            </a:r>
            <a:r>
              <a:rPr lang="ja-JP" altLang="en-US" sz="1600" b="1" dirty="0" smtClean="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78798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8676456" y="2250931"/>
            <a:ext cx="936104" cy="1584702"/>
          </a:xfrm>
          <a:prstGeom prst="rect">
            <a:avLst/>
          </a:prstGeom>
          <a:noFill/>
        </p:spPr>
        <p:txBody>
          <a:bodyPr wrap="square" rtlCol="0">
            <a:spAutoFit/>
          </a:bodyPr>
          <a:lstStyle/>
          <a:p>
            <a:endParaRPr kumimoji="1" lang="ja-JP" altLang="en-US" dirty="0"/>
          </a:p>
        </p:txBody>
      </p:sp>
      <p:sp>
        <p:nvSpPr>
          <p:cNvPr id="5" name="正方形/長方形 4"/>
          <p:cNvSpPr/>
          <p:nvPr/>
        </p:nvSpPr>
        <p:spPr>
          <a:xfrm>
            <a:off x="0" y="966106"/>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（入所者の推移</a:t>
            </a:r>
            <a:r>
              <a:rPr lang="ja-JP" altLang="en-US" sz="1600" u="none" dirty="0" err="1" smtClean="0">
                <a:solidFill>
                  <a:srgbClr val="000000"/>
                </a:solidFill>
                <a:latin typeface="HG創英角ｺﾞｼｯｸUB" panose="020B0909000000000000" pitchFamily="49" charset="-128"/>
                <a:ea typeface="HG創英角ｺﾞｼｯｸUB" panose="020B0909000000000000" pitchFamily="49" charset="-128"/>
              </a:rPr>
              <a:t>ー障がい</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支援区分別）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051564" y="6447504"/>
            <a:ext cx="2051270" cy="276999"/>
          </a:xfrm>
          <a:prstGeom prst="rect">
            <a:avLst/>
          </a:prstGeom>
          <a:noFill/>
        </p:spPr>
        <p:txBody>
          <a:bodyPr wrap="square" rtlCol="0">
            <a:spAutoFit/>
          </a:bodyPr>
          <a:lstStyle/>
          <a:p>
            <a:r>
              <a:rPr kumimoji="1" lang="en-US" altLang="ja-JP" sz="1200" dirty="0"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国保連データ</a:t>
            </a:r>
            <a:r>
              <a:rPr kumimoji="1" lang="en-US" altLang="ja-JP"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graphicFrame>
        <p:nvGraphicFramePr>
          <p:cNvPr id="13" name="グラフ 12"/>
          <p:cNvGraphicFramePr>
            <a:graphicFrameLocks/>
          </p:cNvGraphicFramePr>
          <p:nvPr>
            <p:extLst>
              <p:ext uri="{D42A27DB-BD31-4B8C-83A1-F6EECF244321}">
                <p14:modId xmlns:p14="http://schemas.microsoft.com/office/powerpoint/2010/main" val="3742779817"/>
              </p:ext>
            </p:extLst>
          </p:nvPr>
        </p:nvGraphicFramePr>
        <p:xfrm>
          <a:off x="251520" y="1369307"/>
          <a:ext cx="7704856" cy="507517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
          <p:cNvSpPr txBox="1"/>
          <p:nvPr/>
        </p:nvSpPr>
        <p:spPr>
          <a:xfrm>
            <a:off x="6588224" y="1921341"/>
            <a:ext cx="1055624" cy="329590"/>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5,109</a:t>
            </a:r>
            <a:r>
              <a:rPr lang="ja-JP" altLang="en-US" sz="1600" b="1" dirty="0">
                <a:latin typeface="HGPｺﾞｼｯｸM" panose="020B0600000000000000" pitchFamily="50" charset="-128"/>
                <a:ea typeface="HGPｺﾞｼｯｸM" panose="020B0600000000000000" pitchFamily="50" charset="-128"/>
              </a:rPr>
              <a:t>人</a:t>
            </a:r>
            <a:endParaRPr lang="ja-JP" altLang="en-US" sz="1100" b="1" dirty="0">
              <a:latin typeface="HGPｺﾞｼｯｸM" panose="020B0600000000000000" pitchFamily="50" charset="-128"/>
              <a:ea typeface="HGPｺﾞｼｯｸM" panose="020B0600000000000000" pitchFamily="50" charset="-128"/>
            </a:endParaRPr>
          </a:p>
        </p:txBody>
      </p:sp>
      <p:sp>
        <p:nvSpPr>
          <p:cNvPr id="15" name="テキスト ボックス 1"/>
          <p:cNvSpPr txBox="1"/>
          <p:nvPr/>
        </p:nvSpPr>
        <p:spPr>
          <a:xfrm>
            <a:off x="6588224" y="2791876"/>
            <a:ext cx="1057322" cy="338556"/>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5,051</a:t>
            </a:r>
            <a:r>
              <a:rPr lang="ja-JP" altLang="en-US" sz="1600" b="1" dirty="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16" name="テキスト ボックス 1"/>
          <p:cNvSpPr txBox="1"/>
          <p:nvPr/>
        </p:nvSpPr>
        <p:spPr>
          <a:xfrm>
            <a:off x="6588224" y="3700664"/>
            <a:ext cx="1175144" cy="2767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4,999</a:t>
            </a:r>
            <a:r>
              <a:rPr lang="ja-JP" altLang="en-US" sz="1600" b="1" dirty="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17" name="テキスト ボックス 1"/>
          <p:cNvSpPr txBox="1"/>
          <p:nvPr/>
        </p:nvSpPr>
        <p:spPr>
          <a:xfrm>
            <a:off x="6638777" y="4608336"/>
            <a:ext cx="1057322" cy="36494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4,971</a:t>
            </a:r>
            <a:r>
              <a:rPr lang="ja-JP" altLang="en-US" sz="1600" b="1" dirty="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18" name="テキスト ボックス 1"/>
          <p:cNvSpPr txBox="1"/>
          <p:nvPr/>
        </p:nvSpPr>
        <p:spPr>
          <a:xfrm>
            <a:off x="6661123" y="5512330"/>
            <a:ext cx="1057322" cy="36494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smtClean="0">
                <a:latin typeface="HG丸ｺﾞｼｯｸM-PRO" panose="020F0600000000000000" pitchFamily="50" charset="-128"/>
                <a:ea typeface="HG丸ｺﾞｼｯｸM-PRO" panose="020F0600000000000000" pitchFamily="50" charset="-128"/>
              </a:rPr>
              <a:t>4,914</a:t>
            </a:r>
            <a:r>
              <a:rPr lang="ja-JP" altLang="en-US" sz="1600" b="1" dirty="0" smtClean="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56885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874716002"/>
              </p:ext>
            </p:extLst>
          </p:nvPr>
        </p:nvGraphicFramePr>
        <p:xfrm>
          <a:off x="39291" y="870097"/>
          <a:ext cx="8706157" cy="5456139"/>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0" y="966106"/>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（入所者の推移</a:t>
            </a:r>
            <a:r>
              <a:rPr lang="ja-JP" altLang="en-US" sz="1600" u="none" dirty="0" err="1" smtClean="0">
                <a:solidFill>
                  <a:srgbClr val="000000"/>
                </a:solidFill>
                <a:latin typeface="HG創英角ｺﾞｼｯｸUB" panose="020B0909000000000000" pitchFamily="49" charset="-128"/>
                <a:ea typeface="HG創英角ｺﾞｼｯｸUB" panose="020B0909000000000000" pitchFamily="49" charset="-128"/>
              </a:rPr>
              <a:t>ー</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年齢別）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1"/>
          <p:cNvSpPr txBox="1"/>
          <p:nvPr/>
        </p:nvSpPr>
        <p:spPr>
          <a:xfrm>
            <a:off x="7236296" y="1820609"/>
            <a:ext cx="1055624" cy="329590"/>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5,109</a:t>
            </a:r>
            <a:r>
              <a:rPr lang="ja-JP" altLang="en-US" sz="1600" b="1" dirty="0">
                <a:latin typeface="HGPｺﾞｼｯｸM" panose="020B0600000000000000" pitchFamily="50" charset="-128"/>
                <a:ea typeface="HGPｺﾞｼｯｸM" panose="020B0600000000000000" pitchFamily="50" charset="-128"/>
              </a:rPr>
              <a:t>人</a:t>
            </a:r>
            <a:endParaRPr lang="ja-JP" altLang="en-US" sz="1100" b="1" dirty="0">
              <a:latin typeface="HGPｺﾞｼｯｸM" panose="020B0600000000000000" pitchFamily="50" charset="-128"/>
              <a:ea typeface="HGPｺﾞｼｯｸM" panose="020B0600000000000000" pitchFamily="50" charset="-128"/>
            </a:endParaRPr>
          </a:p>
        </p:txBody>
      </p:sp>
      <p:sp>
        <p:nvSpPr>
          <p:cNvPr id="10" name="テキスト ボックス 1"/>
          <p:cNvSpPr txBox="1"/>
          <p:nvPr/>
        </p:nvSpPr>
        <p:spPr>
          <a:xfrm>
            <a:off x="7236296" y="2605046"/>
            <a:ext cx="1055624" cy="399076"/>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5,051</a:t>
            </a:r>
            <a:r>
              <a:rPr lang="ja-JP" altLang="en-US" sz="1600" b="1" dirty="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13" name="テキスト ボックス 1"/>
          <p:cNvSpPr txBox="1"/>
          <p:nvPr/>
        </p:nvSpPr>
        <p:spPr>
          <a:xfrm>
            <a:off x="7236296" y="3448716"/>
            <a:ext cx="1175144" cy="2767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4,999</a:t>
            </a:r>
            <a:r>
              <a:rPr lang="ja-JP" altLang="en-US" sz="1600" b="1" dirty="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14" name="テキスト ボックス 1"/>
          <p:cNvSpPr txBox="1"/>
          <p:nvPr/>
        </p:nvSpPr>
        <p:spPr>
          <a:xfrm>
            <a:off x="7236296" y="4302639"/>
            <a:ext cx="1055624" cy="3954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a:latin typeface="HG丸ｺﾞｼｯｸM-PRO" panose="020F0600000000000000" pitchFamily="50" charset="-128"/>
                <a:ea typeface="HG丸ｺﾞｼｯｸM-PRO" panose="020F0600000000000000" pitchFamily="50" charset="-128"/>
              </a:rPr>
              <a:t>4,971</a:t>
            </a:r>
            <a:r>
              <a:rPr lang="ja-JP" altLang="en-US" sz="1600" b="1" dirty="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6858733" y="6414363"/>
            <a:ext cx="2051270" cy="276999"/>
          </a:xfrm>
          <a:prstGeom prst="rect">
            <a:avLst/>
          </a:prstGeom>
          <a:noFill/>
        </p:spPr>
        <p:txBody>
          <a:bodyPr wrap="square" rtlCol="0">
            <a:spAutoFit/>
          </a:bodyPr>
          <a:lstStyle/>
          <a:p>
            <a:r>
              <a:rPr kumimoji="1" lang="en-US" altLang="ja-JP" sz="1200" dirty="0"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国保連データ</a:t>
            </a:r>
            <a:r>
              <a:rPr kumimoji="1" lang="en-US" altLang="ja-JP"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17" name="テキスト ボックス 1"/>
          <p:cNvSpPr txBox="1"/>
          <p:nvPr/>
        </p:nvSpPr>
        <p:spPr>
          <a:xfrm>
            <a:off x="7259260" y="5080282"/>
            <a:ext cx="1057322" cy="36494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1" dirty="0" smtClean="0">
                <a:latin typeface="HG丸ｺﾞｼｯｸM-PRO" panose="020F0600000000000000" pitchFamily="50" charset="-128"/>
                <a:ea typeface="HG丸ｺﾞｼｯｸM-PRO" panose="020F0600000000000000" pitchFamily="50" charset="-128"/>
              </a:rPr>
              <a:t>4,914</a:t>
            </a:r>
            <a:r>
              <a:rPr lang="ja-JP" altLang="en-US" sz="1600" b="1" dirty="0" smtClean="0">
                <a:latin typeface="HG丸ｺﾞｼｯｸM-PRO" panose="020F0600000000000000" pitchFamily="50" charset="-128"/>
                <a:ea typeface="HG丸ｺﾞｼｯｸM-PRO" panose="020F0600000000000000" pitchFamily="50" charset="-128"/>
              </a:rPr>
              <a:t>人</a:t>
            </a:r>
            <a:endParaRPr lang="ja-JP" altLang="en-US" sz="11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57575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グループホームの状況について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672427" y="3482969"/>
            <a:ext cx="936104" cy="1584702"/>
          </a:xfrm>
          <a:prstGeom prst="rect">
            <a:avLst/>
          </a:prstGeom>
          <a:noFill/>
        </p:spPr>
        <p:txBody>
          <a:bodyPr wrap="square" rtlCol="0">
            <a:spAutoFit/>
          </a:bodyPr>
          <a:lstStyle/>
          <a:p>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779825041"/>
              </p:ext>
            </p:extLst>
          </p:nvPr>
        </p:nvGraphicFramePr>
        <p:xfrm>
          <a:off x="66685" y="3182798"/>
          <a:ext cx="7632847" cy="1014300"/>
        </p:xfrm>
        <a:graphic>
          <a:graphicData uri="http://schemas.openxmlformats.org/drawingml/2006/table">
            <a:tbl>
              <a:tblPr firstRow="1" firstCol="1" bandCol="1">
                <a:tableStyleId>{5C22544A-7EE6-4342-B048-85BDC9FD1C3A}</a:tableStyleId>
              </a:tblPr>
              <a:tblGrid>
                <a:gridCol w="1957003">
                  <a:extLst>
                    <a:ext uri="{9D8B030D-6E8A-4147-A177-3AD203B41FA5}">
                      <a16:colId xmlns:a16="http://schemas.microsoft.com/office/drawing/2014/main" val="1798687479"/>
                    </a:ext>
                  </a:extLst>
                </a:gridCol>
                <a:gridCol w="1418961">
                  <a:extLst>
                    <a:ext uri="{9D8B030D-6E8A-4147-A177-3AD203B41FA5}">
                      <a16:colId xmlns:a16="http://schemas.microsoft.com/office/drawing/2014/main" val="3023924621"/>
                    </a:ext>
                  </a:extLst>
                </a:gridCol>
                <a:gridCol w="1418961">
                  <a:extLst>
                    <a:ext uri="{9D8B030D-6E8A-4147-A177-3AD203B41FA5}">
                      <a16:colId xmlns:a16="http://schemas.microsoft.com/office/drawing/2014/main" val="806201692"/>
                    </a:ext>
                  </a:extLst>
                </a:gridCol>
                <a:gridCol w="1418961">
                  <a:extLst>
                    <a:ext uri="{9D8B030D-6E8A-4147-A177-3AD203B41FA5}">
                      <a16:colId xmlns:a16="http://schemas.microsoft.com/office/drawing/2014/main" val="3909321437"/>
                    </a:ext>
                  </a:extLst>
                </a:gridCol>
                <a:gridCol w="1418961">
                  <a:extLst>
                    <a:ext uri="{9D8B030D-6E8A-4147-A177-3AD203B41FA5}">
                      <a16:colId xmlns:a16="http://schemas.microsoft.com/office/drawing/2014/main" val="130943363"/>
                    </a:ext>
                  </a:extLst>
                </a:gridCol>
              </a:tblGrid>
              <a:tr h="408202">
                <a:tc>
                  <a:txBody>
                    <a:bodyPr/>
                    <a:lstStyle/>
                    <a:p>
                      <a:pPr indent="431800" algn="just">
                        <a:lnSpc>
                          <a:spcPts val="1500"/>
                        </a:lnSpc>
                        <a:spcAft>
                          <a:spcPts val="0"/>
                        </a:spcAft>
                      </a:pPr>
                      <a:r>
                        <a:rPr lang="ja-JP" sz="1600" kern="0" spc="180" baseline="0" dirty="0">
                          <a:effectLst/>
                          <a:latin typeface="HG丸ｺﾞｼｯｸM-PRO" panose="020F0600000000000000" pitchFamily="50" charset="-128"/>
                          <a:ea typeface="HG丸ｺﾞｼｯｸM-PRO" panose="020F0600000000000000" pitchFamily="50" charset="-128"/>
                        </a:rPr>
                        <a:t>区　　　分</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rPr>
                        <a:t>H26</a:t>
                      </a:r>
                      <a:r>
                        <a:rPr lang="ja-JP" sz="1600" kern="100" baseline="0" dirty="0" smtClean="0">
                          <a:effectLst/>
                          <a:latin typeface="HG丸ｺﾞｼｯｸM-PRO" panose="020F0600000000000000" pitchFamily="50" charset="-128"/>
                          <a:ea typeface="HG丸ｺﾞｼｯｸM-PRO" panose="020F0600000000000000" pitchFamily="50" charset="-128"/>
                        </a:rPr>
                        <a:t>年度</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rPr>
                        <a:t>H</a:t>
                      </a:r>
                      <a:r>
                        <a:rPr lang="en-US" sz="1600" kern="100" baseline="0" dirty="0" smtClean="0">
                          <a:effectLst/>
                          <a:latin typeface="HG丸ｺﾞｼｯｸM-PRO" panose="020F0600000000000000" pitchFamily="50" charset="-128"/>
                          <a:ea typeface="HG丸ｺﾞｼｯｸM-PRO" panose="020F0600000000000000" pitchFamily="50" charset="-128"/>
                        </a:rPr>
                        <a:t>27</a:t>
                      </a:r>
                      <a:r>
                        <a:rPr lang="ja-JP" sz="1600" kern="100" baseline="0" dirty="0" smtClean="0">
                          <a:effectLst/>
                          <a:latin typeface="HG丸ｺﾞｼｯｸM-PRO" panose="020F0600000000000000" pitchFamily="50" charset="-128"/>
                          <a:ea typeface="HG丸ｺﾞｼｯｸM-PRO" panose="020F0600000000000000" pitchFamily="50" charset="-128"/>
                        </a:rPr>
                        <a:t>年度</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rPr>
                        <a:t>H</a:t>
                      </a:r>
                      <a:r>
                        <a:rPr lang="en-US" sz="1600" kern="100" baseline="0" dirty="0" smtClean="0">
                          <a:effectLst/>
                          <a:latin typeface="HG丸ｺﾞｼｯｸM-PRO" panose="020F0600000000000000" pitchFamily="50" charset="-128"/>
                          <a:ea typeface="HG丸ｺﾞｼｯｸM-PRO" panose="020F0600000000000000" pitchFamily="50" charset="-128"/>
                        </a:rPr>
                        <a:t>28</a:t>
                      </a:r>
                      <a:r>
                        <a:rPr lang="ja-JP" sz="1600" kern="100" baseline="0" dirty="0" smtClean="0">
                          <a:effectLst/>
                          <a:latin typeface="HG丸ｺﾞｼｯｸM-PRO" panose="020F0600000000000000" pitchFamily="50" charset="-128"/>
                          <a:ea typeface="HG丸ｺﾞｼｯｸM-PRO" panose="020F0600000000000000" pitchFamily="50" charset="-128"/>
                        </a:rPr>
                        <a:t>年度</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rPr>
                        <a:t>H</a:t>
                      </a:r>
                      <a:r>
                        <a:rPr lang="en-US" sz="1600" kern="100" baseline="0" dirty="0" smtClean="0">
                          <a:effectLst/>
                          <a:latin typeface="HG丸ｺﾞｼｯｸM-PRO" panose="020F0600000000000000" pitchFamily="50" charset="-128"/>
                          <a:ea typeface="HG丸ｺﾞｼｯｸM-PRO" panose="020F0600000000000000" pitchFamily="50" charset="-128"/>
                        </a:rPr>
                        <a:t>29</a:t>
                      </a:r>
                      <a:r>
                        <a:rPr lang="ja-JP" sz="1600" kern="100" baseline="0" dirty="0" smtClean="0">
                          <a:effectLst/>
                          <a:latin typeface="HG丸ｺﾞｼｯｸM-PRO" panose="020F0600000000000000" pitchFamily="50" charset="-128"/>
                          <a:ea typeface="HG丸ｺﾞｼｯｸM-PRO" panose="020F0600000000000000" pitchFamily="50" charset="-128"/>
                        </a:rPr>
                        <a:t>年度</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57932602"/>
                  </a:ext>
                </a:extLst>
              </a:tr>
              <a:tr h="303049">
                <a:tc>
                  <a:txBody>
                    <a:bodyPr/>
                    <a:lstStyle/>
                    <a:p>
                      <a:pPr algn="ctr">
                        <a:lnSpc>
                          <a:spcPts val="1500"/>
                        </a:lnSpc>
                        <a:spcAft>
                          <a:spcPts val="0"/>
                        </a:spcAft>
                      </a:pPr>
                      <a:r>
                        <a:rPr lang="ja-JP" sz="1600" kern="0" spc="430" baseline="0" dirty="0">
                          <a:effectLst/>
                          <a:latin typeface="HG丸ｺﾞｼｯｸM-PRO" panose="020F0600000000000000" pitchFamily="50" charset="-128"/>
                          <a:ea typeface="HG丸ｺﾞｼｯｸM-PRO" panose="020F0600000000000000" pitchFamily="50" charset="-128"/>
                        </a:rPr>
                        <a:t>見込量</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cs typeface="+mn-cs"/>
                        </a:rPr>
                        <a:t>7,298</a:t>
                      </a:r>
                      <a:r>
                        <a:rPr lang="ja-JP" altLang="en-US" sz="1600" kern="100" baseline="0" dirty="0" smtClean="0">
                          <a:effectLst/>
                          <a:latin typeface="HG丸ｺﾞｼｯｸM-PRO" panose="020F0600000000000000" pitchFamily="50" charset="-128"/>
                          <a:ea typeface="HG丸ｺﾞｼｯｸM-PRO" panose="020F0600000000000000" pitchFamily="50" charset="-128"/>
                          <a:cs typeface="+mn-cs"/>
                        </a:rPr>
                        <a:t>人</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cs typeface="+mn-cs"/>
                        </a:rPr>
                        <a:t>7,124</a:t>
                      </a:r>
                      <a:r>
                        <a:rPr lang="ja-JP" altLang="en-US" sz="1600" kern="100" baseline="0" dirty="0" smtClean="0">
                          <a:effectLst/>
                          <a:latin typeface="HG丸ｺﾞｼｯｸM-PRO" panose="020F0600000000000000" pitchFamily="50" charset="-128"/>
                          <a:ea typeface="HG丸ｺﾞｼｯｸM-PRO" panose="020F0600000000000000" pitchFamily="50" charset="-128"/>
                          <a:cs typeface="+mn-cs"/>
                        </a:rPr>
                        <a:t>人</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cs typeface="+mn-cs"/>
                        </a:rPr>
                        <a:t>7,709</a:t>
                      </a:r>
                      <a:r>
                        <a:rPr lang="ja-JP" altLang="en-US" sz="1600" kern="100" baseline="0" dirty="0" smtClean="0">
                          <a:effectLst/>
                          <a:latin typeface="HG丸ｺﾞｼｯｸM-PRO" panose="020F0600000000000000" pitchFamily="50" charset="-128"/>
                          <a:ea typeface="HG丸ｺﾞｼｯｸM-PRO" panose="020F0600000000000000" pitchFamily="50" charset="-128"/>
                          <a:cs typeface="+mn-cs"/>
                        </a:rPr>
                        <a:t>人</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cs typeface="+mn-cs"/>
                        </a:rPr>
                        <a:t>8,291</a:t>
                      </a:r>
                      <a:r>
                        <a:rPr lang="ja-JP" altLang="en-US" sz="1600" kern="100" baseline="0" dirty="0" smtClean="0">
                          <a:effectLst/>
                          <a:latin typeface="HG丸ｺﾞｼｯｸM-PRO" panose="020F0600000000000000" pitchFamily="50" charset="-128"/>
                          <a:ea typeface="HG丸ｺﾞｼｯｸM-PRO" panose="020F0600000000000000" pitchFamily="50" charset="-128"/>
                          <a:cs typeface="+mn-cs"/>
                        </a:rPr>
                        <a:t>人</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5710163"/>
                  </a:ext>
                </a:extLst>
              </a:tr>
              <a:tr h="303049">
                <a:tc>
                  <a:txBody>
                    <a:bodyPr/>
                    <a:lstStyle/>
                    <a:p>
                      <a:pPr marR="106680" indent="118110" algn="ctr">
                        <a:lnSpc>
                          <a:spcPts val="1500"/>
                        </a:lnSpc>
                        <a:spcAft>
                          <a:spcPts val="0"/>
                        </a:spcAft>
                      </a:pPr>
                      <a:r>
                        <a:rPr lang="ja-JP" sz="1600" kern="0" spc="430" baseline="0" dirty="0">
                          <a:effectLst/>
                          <a:latin typeface="HG丸ｺﾞｼｯｸM-PRO" panose="020F0600000000000000" pitchFamily="50" charset="-128"/>
                          <a:ea typeface="HG丸ｺﾞｼｯｸM-PRO" panose="020F0600000000000000" pitchFamily="50" charset="-128"/>
                        </a:rPr>
                        <a:t>実績値</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cs typeface="+mn-cs"/>
                        </a:rPr>
                        <a:t>6,297</a:t>
                      </a:r>
                      <a:r>
                        <a:rPr lang="ja-JP" altLang="en-US" sz="1600" kern="100" baseline="0" dirty="0" smtClean="0">
                          <a:effectLst/>
                          <a:latin typeface="HG丸ｺﾞｼｯｸM-PRO" panose="020F0600000000000000" pitchFamily="50" charset="-128"/>
                          <a:ea typeface="HG丸ｺﾞｼｯｸM-PRO" panose="020F0600000000000000" pitchFamily="50" charset="-128"/>
                          <a:cs typeface="+mn-cs"/>
                        </a:rPr>
                        <a:t>人</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cs typeface="+mn-cs"/>
                        </a:rPr>
                        <a:t>6,809</a:t>
                      </a:r>
                      <a:r>
                        <a:rPr lang="ja-JP" altLang="en-US" sz="1600" kern="100" baseline="0" dirty="0" smtClean="0">
                          <a:effectLst/>
                          <a:latin typeface="HG丸ｺﾞｼｯｸM-PRO" panose="020F0600000000000000" pitchFamily="50" charset="-128"/>
                          <a:ea typeface="HG丸ｺﾞｼｯｸM-PRO" panose="020F0600000000000000" pitchFamily="50" charset="-128"/>
                          <a:cs typeface="+mn-cs"/>
                        </a:rPr>
                        <a:t>人</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indent="6350" algn="ctr">
                        <a:lnSpc>
                          <a:spcPts val="1500"/>
                        </a:lnSpc>
                        <a:spcAft>
                          <a:spcPts val="0"/>
                        </a:spcAft>
                      </a:pPr>
                      <a:r>
                        <a:rPr lang="en-US" altLang="ja-JP" sz="1600" kern="100" baseline="0" dirty="0" smtClean="0">
                          <a:effectLst/>
                          <a:latin typeface="HG丸ｺﾞｼｯｸM-PRO" panose="020F0600000000000000" pitchFamily="50" charset="-128"/>
                          <a:ea typeface="HG丸ｺﾞｼｯｸM-PRO" panose="020F0600000000000000" pitchFamily="50" charset="-128"/>
                          <a:cs typeface="+mn-cs"/>
                        </a:rPr>
                        <a:t>7,294</a:t>
                      </a:r>
                      <a:r>
                        <a:rPr lang="ja-JP" altLang="en-US" sz="1600" kern="100" baseline="0" dirty="0" smtClean="0">
                          <a:effectLst/>
                          <a:latin typeface="HG丸ｺﾞｼｯｸM-PRO" panose="020F0600000000000000" pitchFamily="50" charset="-128"/>
                          <a:ea typeface="HG丸ｺﾞｼｯｸM-PRO" panose="020F0600000000000000" pitchFamily="50" charset="-128"/>
                          <a:cs typeface="+mn-cs"/>
                        </a:rPr>
                        <a:t>人</a:t>
                      </a:r>
                      <a:endParaRPr lang="ja-JP" sz="160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lnSpc>
                          <a:spcPts val="1500"/>
                        </a:lnSpc>
                        <a:spcAft>
                          <a:spcPts val="0"/>
                        </a:spcAft>
                      </a:pPr>
                      <a:r>
                        <a:rPr lang="en-US" altLang="ja-JP" sz="1600" b="0" kern="100" baseline="0" dirty="0" smtClean="0">
                          <a:effectLst/>
                          <a:latin typeface="HG丸ｺﾞｼｯｸM-PRO" panose="020F0600000000000000" pitchFamily="50" charset="-128"/>
                          <a:ea typeface="HG丸ｺﾞｼｯｸM-PRO" panose="020F0600000000000000" pitchFamily="50" charset="-128"/>
                          <a:cs typeface="+mn-cs"/>
                        </a:rPr>
                        <a:t>7,818</a:t>
                      </a:r>
                      <a:r>
                        <a:rPr lang="ja-JP" altLang="en-US" sz="1600" b="0" kern="100" baseline="0" dirty="0" smtClean="0">
                          <a:effectLst/>
                          <a:latin typeface="HG丸ｺﾞｼｯｸM-PRO" panose="020F0600000000000000" pitchFamily="50" charset="-128"/>
                          <a:ea typeface="HG丸ｺﾞｼｯｸM-PRO" panose="020F0600000000000000" pitchFamily="50" charset="-128"/>
                          <a:cs typeface="+mn-cs"/>
                        </a:rPr>
                        <a:t>人</a:t>
                      </a:r>
                      <a:endParaRPr lang="ja-JP" sz="1600" b="0" kern="100" baseline="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35749964"/>
                  </a:ext>
                </a:extLst>
              </a:tr>
            </a:tbl>
          </a:graphicData>
        </a:graphic>
      </p:graphicFrame>
      <p:sp>
        <p:nvSpPr>
          <p:cNvPr id="13" name="正方形/長方形 12"/>
          <p:cNvSpPr/>
          <p:nvPr/>
        </p:nvSpPr>
        <p:spPr>
          <a:xfrm>
            <a:off x="85656" y="2810736"/>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利用者数</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53084" y="4472008"/>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府内のグループホーム事業所数）</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2"/>
          <p:cNvSpPr txBox="1">
            <a:spLocks noChangeArrowheads="1"/>
          </p:cNvSpPr>
          <p:nvPr/>
        </p:nvSpPr>
        <p:spPr bwMode="auto">
          <a:xfrm>
            <a:off x="53084" y="850458"/>
            <a:ext cx="8892000" cy="1558865"/>
          </a:xfrm>
          <a:prstGeom prst="rect">
            <a:avLst/>
          </a:prstGeom>
          <a:solidFill>
            <a:schemeClr val="bg1"/>
          </a:solidFill>
          <a:ln w="19050">
            <a:solidFill>
              <a:schemeClr val="tx1"/>
            </a:solidFill>
            <a:miter lim="800000"/>
            <a:headEnd/>
            <a:tailEnd/>
          </a:ln>
          <a:effectLst/>
          <a:extLst/>
        </p:spPr>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spcBef>
                <a:spcPts val="600"/>
              </a:spcBef>
            </a:pPr>
            <a:r>
              <a:rPr lang="ja-JP" altLang="en-US" sz="1600" u="none"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600" u="none"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月あたりの</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利用者数は</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7,818</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事業所数は</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573</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と増加傾向にある。</a:t>
            </a:r>
            <a:endPar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7800" indent="-177800">
              <a:spcBef>
                <a:spcPts val="600"/>
              </a:spcBef>
              <a:spcAft>
                <a:spcPts val="0"/>
              </a:spcAft>
            </a:pP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kern="0" dirty="0">
                <a:latin typeface="HG丸ｺﾞｼｯｸM-PRO" panose="020F0600000000000000" pitchFamily="50" charset="-128"/>
                <a:ea typeface="HG丸ｺﾞｼｯｸM-PRO" panose="020F0600000000000000" pitchFamily="50" charset="-128"/>
                <a:cs typeface="Meiryo UI" panose="020B0604030504040204" pitchFamily="50" charset="-128"/>
              </a:rPr>
              <a:t> 利用者</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の</a:t>
            </a:r>
            <a:r>
              <a:rPr lang="ja-JP" altLang="en-US" sz="1600" kern="0" dirty="0" err="1" smtClean="0">
                <a:latin typeface="HG丸ｺﾞｼｯｸM-PRO" panose="020F0600000000000000" pitchFamily="50" charset="-128"/>
                <a:ea typeface="HG丸ｺﾞｼｯｸM-PRO" panose="020F0600000000000000" pitchFamily="50" charset="-128"/>
                <a:cs typeface="Meiryo UI" panose="020B0604030504040204" pitchFamily="50" charset="-128"/>
              </a:rPr>
              <a:t>障がい</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支援区分は平均</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3.92</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であり、近年は横ばいである。</a:t>
            </a:r>
            <a:endPar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7800" indent="-177800">
              <a:spcBef>
                <a:spcPts val="600"/>
              </a:spcBef>
              <a:spcAft>
                <a:spcPts val="1200"/>
              </a:spcAft>
            </a:pP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50</a:t>
            </a:r>
            <a:r>
              <a:rPr lang="ja-JP" altLang="en-US"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歳代以上の利用者の割合はやや増加傾向にある。</a:t>
            </a:r>
            <a:endParaRPr lang="en-US" altLang="ja-JP" sz="1600" kern="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77800" indent="-177800">
              <a:spcBef>
                <a:spcPts val="600"/>
              </a:spcBef>
              <a:spcAft>
                <a:spcPts val="0"/>
              </a:spcAft>
            </a:pPr>
            <a:r>
              <a:rPr lang="ja-JP" altLang="en-US" sz="1200" dirty="0">
                <a:latin typeface="HGｺﾞｼｯｸM" panose="020B0609000000000000" pitchFamily="49" charset="-128"/>
                <a:ea typeface="HGｺﾞｼｯｸM" panose="020B0609000000000000" pitchFamily="49" charset="-128"/>
              </a:rPr>
              <a:t>（参考）利用者の</a:t>
            </a:r>
            <a:r>
              <a:rPr lang="ja-JP" altLang="en-US" sz="1200" dirty="0" err="1">
                <a:latin typeface="HGｺﾞｼｯｸM" panose="020B0609000000000000" pitchFamily="49" charset="-128"/>
                <a:ea typeface="HGｺﾞｼｯｸM" panose="020B0609000000000000" pitchFamily="49" charset="-128"/>
              </a:rPr>
              <a:t>障がい</a:t>
            </a:r>
            <a:r>
              <a:rPr lang="ja-JP" altLang="en-US" sz="1200" dirty="0">
                <a:latin typeface="HGｺﾞｼｯｸM" panose="020B0609000000000000" pitchFamily="49" charset="-128"/>
                <a:ea typeface="HGｺﾞｼｯｸM" panose="020B0609000000000000" pitchFamily="49" charset="-128"/>
              </a:rPr>
              <a:t>支援区分ー全国</a:t>
            </a:r>
            <a:r>
              <a:rPr lang="en-US" altLang="ja-JP" sz="1200" dirty="0">
                <a:latin typeface="HGｺﾞｼｯｸM" panose="020B0609000000000000" pitchFamily="49" charset="-128"/>
                <a:ea typeface="HGｺﾞｼｯｸM" panose="020B0609000000000000" pitchFamily="49" charset="-128"/>
              </a:rPr>
              <a:t>3.2</a:t>
            </a:r>
            <a:r>
              <a:rPr lang="ja-JP" altLang="en-US" sz="1200" dirty="0">
                <a:latin typeface="HGｺﾞｼｯｸM" panose="020B0609000000000000" pitchFamily="49" charset="-128"/>
                <a:ea typeface="HGｺﾞｼｯｸM" panose="020B0609000000000000" pitchFamily="49" charset="-128"/>
              </a:rPr>
              <a:t>（平成</a:t>
            </a:r>
            <a:r>
              <a:rPr lang="en-US" altLang="ja-JP" sz="1200" dirty="0">
                <a:latin typeface="HGｺﾞｼｯｸM" panose="020B0609000000000000" pitchFamily="49" charset="-128"/>
                <a:ea typeface="HGｺﾞｼｯｸM" panose="020B0609000000000000" pitchFamily="49" charset="-128"/>
              </a:rPr>
              <a:t>28</a:t>
            </a:r>
            <a:r>
              <a:rPr lang="ja-JP" altLang="en-US" sz="1200" dirty="0">
                <a:latin typeface="HGｺﾞｼｯｸM" panose="020B0609000000000000" pitchFamily="49" charset="-128"/>
                <a:ea typeface="HGｺﾞｼｯｸM" panose="020B0609000000000000" pitchFamily="49" charset="-128"/>
              </a:rPr>
              <a:t>年</a:t>
            </a:r>
            <a:r>
              <a:rPr lang="en-US" altLang="ja-JP" sz="1200" dirty="0">
                <a:latin typeface="HGｺﾞｼｯｸM" panose="020B0609000000000000" pitchFamily="49" charset="-128"/>
                <a:ea typeface="HGｺﾞｼｯｸM" panose="020B0609000000000000" pitchFamily="49" charset="-128"/>
              </a:rPr>
              <a:t>12</a:t>
            </a:r>
            <a:r>
              <a:rPr lang="ja-JP" altLang="en-US" sz="1200" dirty="0">
                <a:latin typeface="HGｺﾞｼｯｸM" panose="020B0609000000000000" pitchFamily="49" charset="-128"/>
                <a:ea typeface="HGｺﾞｼｯｸM" panose="020B0609000000000000" pitchFamily="49" charset="-128"/>
              </a:rPr>
              <a:t>月国保連データ</a:t>
            </a:r>
            <a:r>
              <a:rPr lang="ja-JP" altLang="en-US" sz="1200" dirty="0" smtClean="0">
                <a:latin typeface="HGｺﾞｼｯｸM" panose="020B0609000000000000" pitchFamily="49" charset="-128"/>
                <a:ea typeface="HGｺﾞｼｯｸM" panose="020B0609000000000000" pitchFamily="49" charset="-128"/>
              </a:rPr>
              <a:t>）</a:t>
            </a:r>
            <a:endParaRPr lang="en-US" altLang="ja-JP" sz="1200" dirty="0">
              <a:latin typeface="HGｺﾞｼｯｸM" panose="020B0609000000000000" pitchFamily="49" charset="-128"/>
              <a:ea typeface="HGｺﾞｼｯｸM" panose="020B0609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2512995"/>
              </p:ext>
            </p:extLst>
          </p:nvPr>
        </p:nvGraphicFramePr>
        <p:xfrm>
          <a:off x="66685" y="4851646"/>
          <a:ext cx="6096000" cy="706120"/>
        </p:xfrm>
        <a:graphic>
          <a:graphicData uri="http://schemas.openxmlformats.org/drawingml/2006/table">
            <a:tbl>
              <a:tblPr firstRow="1" firstCol="1" bandRow="1">
                <a:tableStyleId>{5C22544A-7EE6-4342-B048-85BDC9FD1C3A}</a:tableStyleId>
              </a:tblPr>
              <a:tblGrid>
                <a:gridCol w="1219200">
                  <a:extLst>
                    <a:ext uri="{9D8B030D-6E8A-4147-A177-3AD203B41FA5}">
                      <a16:colId xmlns:a16="http://schemas.microsoft.com/office/drawing/2014/main" val="2460215636"/>
                    </a:ext>
                  </a:extLst>
                </a:gridCol>
                <a:gridCol w="1219200">
                  <a:extLst>
                    <a:ext uri="{9D8B030D-6E8A-4147-A177-3AD203B41FA5}">
                      <a16:colId xmlns:a16="http://schemas.microsoft.com/office/drawing/2014/main" val="3598363185"/>
                    </a:ext>
                  </a:extLst>
                </a:gridCol>
                <a:gridCol w="1219200">
                  <a:extLst>
                    <a:ext uri="{9D8B030D-6E8A-4147-A177-3AD203B41FA5}">
                      <a16:colId xmlns:a16="http://schemas.microsoft.com/office/drawing/2014/main" val="2021986889"/>
                    </a:ext>
                  </a:extLst>
                </a:gridCol>
                <a:gridCol w="1219200">
                  <a:extLst>
                    <a:ext uri="{9D8B030D-6E8A-4147-A177-3AD203B41FA5}">
                      <a16:colId xmlns:a16="http://schemas.microsoft.com/office/drawing/2014/main" val="804898084"/>
                    </a:ext>
                  </a:extLst>
                </a:gridCol>
                <a:gridCol w="1219200">
                  <a:extLst>
                    <a:ext uri="{9D8B030D-6E8A-4147-A177-3AD203B41FA5}">
                      <a16:colId xmlns:a16="http://schemas.microsoft.com/office/drawing/2014/main" val="3102792461"/>
                    </a:ext>
                  </a:extLst>
                </a:gridCol>
              </a:tblGrid>
              <a:tr h="301461">
                <a:tc>
                  <a:txBody>
                    <a:bodyPr/>
                    <a:lstStyle/>
                    <a:p>
                      <a:pPr algn="ctr"/>
                      <a:endParaRPr kumimoji="1" lang="ja-JP" altLang="en-US" sz="16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H27.4.1</a:t>
                      </a:r>
                      <a:endParaRPr kumimoji="1" lang="ja-JP" altLang="en-US" sz="16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H28.4.1</a:t>
                      </a:r>
                      <a:endParaRPr kumimoji="1" lang="ja-JP" altLang="en-US" sz="16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H29.4.1</a:t>
                      </a:r>
                      <a:endParaRPr kumimoji="1" lang="ja-JP" altLang="en-US" sz="16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H30.4.1</a:t>
                      </a:r>
                      <a:endParaRPr kumimoji="1" lang="ja-JP" altLang="en-US" sz="16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213490002"/>
                  </a:ext>
                </a:extLst>
              </a:tr>
              <a:tr h="370840">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事業所数</a:t>
                      </a:r>
                      <a:endParaRPr kumimoji="1" lang="ja-JP" altLang="en-US" sz="16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439</a:t>
                      </a:r>
                      <a:endParaRPr kumimoji="1" lang="ja-JP" altLang="en-US" sz="16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473</a:t>
                      </a:r>
                    </a:p>
                  </a:txBody>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513</a:t>
                      </a:r>
                      <a:endParaRPr kumimoji="1" lang="ja-JP" altLang="en-US" sz="16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600" b="0" dirty="0" smtClean="0">
                          <a:latin typeface="HG丸ｺﾞｼｯｸM-PRO" panose="020F0600000000000000" pitchFamily="50" charset="-128"/>
                          <a:ea typeface="HG丸ｺﾞｼｯｸM-PRO" panose="020F0600000000000000" pitchFamily="50" charset="-128"/>
                        </a:rPr>
                        <a:t>573</a:t>
                      </a:r>
                      <a:endParaRPr kumimoji="1" lang="ja-JP" altLang="en-US" sz="1600" b="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857733138"/>
                  </a:ext>
                </a:extLst>
              </a:tr>
            </a:tbl>
          </a:graphicData>
        </a:graphic>
      </p:graphicFrame>
      <p:sp>
        <p:nvSpPr>
          <p:cNvPr id="16" name="テキスト ボックス 15"/>
          <p:cNvSpPr txBox="1"/>
          <p:nvPr/>
        </p:nvSpPr>
        <p:spPr>
          <a:xfrm>
            <a:off x="7699532" y="3947242"/>
            <a:ext cx="1099000" cy="276999"/>
          </a:xfrm>
          <a:prstGeom prst="rect">
            <a:avLst/>
          </a:prstGeom>
          <a:noFill/>
        </p:spPr>
        <p:txBody>
          <a:bodyPr wrap="square" rtlCol="0">
            <a:spAutoFit/>
          </a:bodyPr>
          <a:lstStyle/>
          <a:p>
            <a:r>
              <a:rPr kumimoji="1"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府</a:t>
            </a:r>
            <a:r>
              <a:rPr lang="ja-JP" altLang="en-US" sz="1200" dirty="0">
                <a:latin typeface="HGPｺﾞｼｯｸM" panose="020B0600000000000000" pitchFamily="50" charset="-128"/>
                <a:ea typeface="HGPｺﾞｼｯｸM" panose="020B0600000000000000" pitchFamily="50" charset="-128"/>
              </a:rPr>
              <a:t>調査</a:t>
            </a:r>
            <a:r>
              <a:rPr kumimoji="1" lang="en-US" altLang="ja-JP"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6210623" y="5312241"/>
            <a:ext cx="2051270" cy="276999"/>
          </a:xfrm>
          <a:prstGeom prst="rect">
            <a:avLst/>
          </a:prstGeom>
          <a:noFill/>
        </p:spPr>
        <p:txBody>
          <a:bodyPr wrap="square" rtlCol="0">
            <a:spAutoFit/>
          </a:bodyPr>
          <a:lstStyle/>
          <a:p>
            <a:r>
              <a:rPr kumimoji="1" lang="en-US" altLang="ja-JP" sz="1200" dirty="0" smtClean="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府</a:t>
            </a:r>
            <a:r>
              <a:rPr lang="ja-JP" altLang="en-US" sz="1200" dirty="0">
                <a:latin typeface="HGPｺﾞｼｯｸM" panose="020B0600000000000000" pitchFamily="50" charset="-128"/>
                <a:ea typeface="HGPｺﾞｼｯｸM" panose="020B0600000000000000" pitchFamily="50" charset="-128"/>
              </a:rPr>
              <a:t>調査</a:t>
            </a:r>
            <a:r>
              <a:rPr kumimoji="1" lang="en-US" altLang="ja-JP"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610007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672427" y="3212450"/>
            <a:ext cx="936104" cy="1584702"/>
          </a:xfrm>
          <a:prstGeom prst="rect">
            <a:avLst/>
          </a:prstGeom>
          <a:noFill/>
        </p:spPr>
        <p:txBody>
          <a:bodyPr wrap="square" rtlCol="0">
            <a:spAutoFit/>
          </a:bodyPr>
          <a:lstStyle/>
          <a:p>
            <a:endParaRPr kumimoji="1" lang="ja-JP" altLang="en-US" dirty="0"/>
          </a:p>
        </p:txBody>
      </p:sp>
      <p:graphicFrame>
        <p:nvGraphicFramePr>
          <p:cNvPr id="17" name="グラフ 16"/>
          <p:cNvGraphicFramePr>
            <a:graphicFrameLocks/>
          </p:cNvGraphicFramePr>
          <p:nvPr>
            <p:extLst>
              <p:ext uri="{D42A27DB-BD31-4B8C-83A1-F6EECF244321}">
                <p14:modId xmlns:p14="http://schemas.microsoft.com/office/powerpoint/2010/main" val="415342099"/>
              </p:ext>
            </p:extLst>
          </p:nvPr>
        </p:nvGraphicFramePr>
        <p:xfrm>
          <a:off x="473722" y="1342641"/>
          <a:ext cx="7666757" cy="4960055"/>
        </p:xfrm>
        <a:graphic>
          <a:graphicData uri="http://schemas.openxmlformats.org/drawingml/2006/chart">
            <c:chart xmlns:c="http://schemas.openxmlformats.org/drawingml/2006/chart" xmlns:r="http://schemas.openxmlformats.org/officeDocument/2006/relationships" r:id="rId3"/>
          </a:graphicData>
        </a:graphic>
      </p:graphicFrame>
      <p:sp>
        <p:nvSpPr>
          <p:cNvPr id="18" name="テキスト ボックス 1"/>
          <p:cNvSpPr txBox="1"/>
          <p:nvPr/>
        </p:nvSpPr>
        <p:spPr>
          <a:xfrm>
            <a:off x="6600580" y="4348613"/>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smtClean="0">
                <a:latin typeface="HG丸ｺﾞｼｯｸM-PRO" panose="020F0600000000000000" pitchFamily="50" charset="-128"/>
                <a:ea typeface="HG丸ｺﾞｼｯｸM-PRO" panose="020F0600000000000000" pitchFamily="50" charset="-128"/>
              </a:rPr>
              <a:t>7,201</a:t>
            </a:r>
            <a:r>
              <a:rPr lang="ja-JP" altLang="en-US" sz="1400" dirty="0" smtClean="0">
                <a:latin typeface="HG丸ｺﾞｼｯｸM-PRO" panose="020F0600000000000000" pitchFamily="50" charset="-128"/>
                <a:ea typeface="HG丸ｺﾞｼｯｸM-PRO" panose="020F0600000000000000" pitchFamily="50" charset="-128"/>
              </a:rPr>
              <a:t>人</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19" name="テキスト ボックス 1"/>
          <p:cNvSpPr txBox="1"/>
          <p:nvPr/>
        </p:nvSpPr>
        <p:spPr>
          <a:xfrm>
            <a:off x="6192180" y="3462628"/>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smtClean="0">
                <a:latin typeface="HG丸ｺﾞｼｯｸM-PRO" panose="020F0600000000000000" pitchFamily="50" charset="-128"/>
                <a:ea typeface="HG丸ｺﾞｼｯｸM-PRO" panose="020F0600000000000000" pitchFamily="50" charset="-128"/>
              </a:rPr>
              <a:t>6,811</a:t>
            </a:r>
            <a:r>
              <a:rPr lang="ja-JP" altLang="en-US" sz="1400" dirty="0" smtClean="0">
                <a:latin typeface="HG丸ｺﾞｼｯｸM-PRO" panose="020F0600000000000000" pitchFamily="50" charset="-128"/>
                <a:ea typeface="HG丸ｺﾞｼｯｸM-PRO" panose="020F0600000000000000" pitchFamily="50" charset="-128"/>
              </a:rPr>
              <a:t>人</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1" name="テキスト ボックス 1"/>
          <p:cNvSpPr txBox="1"/>
          <p:nvPr/>
        </p:nvSpPr>
        <p:spPr>
          <a:xfrm>
            <a:off x="5868144" y="2595986"/>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smtClean="0">
                <a:latin typeface="HG丸ｺﾞｼｯｸM-PRO" panose="020F0600000000000000" pitchFamily="50" charset="-128"/>
                <a:ea typeface="HG丸ｺﾞｼｯｸM-PRO" panose="020F0600000000000000" pitchFamily="50" charset="-128"/>
              </a:rPr>
              <a:t>6,287</a:t>
            </a:r>
            <a:r>
              <a:rPr lang="ja-JP" altLang="en-US" sz="1400" dirty="0" smtClean="0">
                <a:latin typeface="HG丸ｺﾞｼｯｸM-PRO" panose="020F0600000000000000" pitchFamily="50" charset="-128"/>
                <a:ea typeface="HG丸ｺﾞｼｯｸM-PRO" panose="020F0600000000000000" pitchFamily="50" charset="-128"/>
              </a:rPr>
              <a:t>人</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2" name="テキスト ボックス 1"/>
          <p:cNvSpPr txBox="1"/>
          <p:nvPr/>
        </p:nvSpPr>
        <p:spPr>
          <a:xfrm>
            <a:off x="5543008" y="1712534"/>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a:latin typeface="HG丸ｺﾞｼｯｸM-PRO" panose="020F0600000000000000" pitchFamily="50" charset="-128"/>
                <a:ea typeface="HG丸ｺﾞｼｯｸM-PRO" panose="020F0600000000000000" pitchFamily="50" charset="-128"/>
              </a:rPr>
              <a:t>5,907</a:t>
            </a:r>
            <a:r>
              <a:rPr lang="ja-JP" altLang="en-US" sz="1400" b="1" dirty="0" smtClean="0">
                <a:latin typeface="HG丸ｺﾞｼｯｸM-PRO" panose="020F0600000000000000" pitchFamily="50" charset="-128"/>
                <a:ea typeface="HG丸ｺﾞｼｯｸM-PRO" panose="020F0600000000000000" pitchFamily="50" charset="-128"/>
              </a:rPr>
              <a:t>人</a:t>
            </a:r>
            <a:endParaRPr lang="ja-JP" altLang="en-US" sz="1400" b="1" dirty="0">
              <a:latin typeface="HG丸ｺﾞｼｯｸM-PRO" panose="020F0600000000000000" pitchFamily="50" charset="-128"/>
              <a:ea typeface="HG丸ｺﾞｼｯｸM-PRO" panose="020F0600000000000000" pitchFamily="50" charset="-128"/>
            </a:endParaRPr>
          </a:p>
        </p:txBody>
      </p:sp>
      <p:sp>
        <p:nvSpPr>
          <p:cNvPr id="23" name="テキスト ボックス 1"/>
          <p:cNvSpPr txBox="1"/>
          <p:nvPr/>
        </p:nvSpPr>
        <p:spPr>
          <a:xfrm>
            <a:off x="8016764" y="5218959"/>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dirty="0">
                <a:latin typeface="HG丸ｺﾞｼｯｸM-PRO" panose="020F0600000000000000" pitchFamily="50" charset="-128"/>
                <a:ea typeface="HG丸ｺﾞｼｯｸM-PRO" panose="020F0600000000000000" pitchFamily="50" charset="-128"/>
              </a:rPr>
              <a:t>3.92</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4" name="テキスト ボックス 1"/>
          <p:cNvSpPr txBox="1"/>
          <p:nvPr/>
        </p:nvSpPr>
        <p:spPr>
          <a:xfrm>
            <a:off x="8016765" y="4348613"/>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dirty="0" smtClean="0">
                <a:latin typeface="HG丸ｺﾞｼｯｸM-PRO" panose="020F0600000000000000" pitchFamily="50" charset="-128"/>
                <a:ea typeface="HG丸ｺﾞｼｯｸM-PRO" panose="020F0600000000000000" pitchFamily="50" charset="-128"/>
              </a:rPr>
              <a:t>3.96</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5" name="テキスト ボックス 1"/>
          <p:cNvSpPr txBox="1"/>
          <p:nvPr/>
        </p:nvSpPr>
        <p:spPr>
          <a:xfrm>
            <a:off x="8016766" y="3478267"/>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dirty="0" smtClean="0">
                <a:latin typeface="HG丸ｺﾞｼｯｸM-PRO" panose="020F0600000000000000" pitchFamily="50" charset="-128"/>
                <a:ea typeface="HG丸ｺﾞｼｯｸM-PRO" panose="020F0600000000000000" pitchFamily="50" charset="-128"/>
              </a:rPr>
              <a:t>3.90</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6" name="テキスト ボックス 1"/>
          <p:cNvSpPr txBox="1"/>
          <p:nvPr/>
        </p:nvSpPr>
        <p:spPr>
          <a:xfrm>
            <a:off x="8025820" y="2614657"/>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dirty="0" smtClean="0">
                <a:latin typeface="HG丸ｺﾞｼｯｸM-PRO" panose="020F0600000000000000" pitchFamily="50" charset="-128"/>
                <a:ea typeface="HG丸ｺﾞｼｯｸM-PRO" panose="020F0600000000000000" pitchFamily="50" charset="-128"/>
              </a:rPr>
              <a:t>3.71</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7" name="テキスト ボックス 1"/>
          <p:cNvSpPr txBox="1"/>
          <p:nvPr/>
        </p:nvSpPr>
        <p:spPr>
          <a:xfrm>
            <a:off x="8025820" y="1732228"/>
            <a:ext cx="1012195" cy="3541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dirty="0" smtClean="0">
                <a:latin typeface="HG丸ｺﾞｼｯｸM-PRO" panose="020F0600000000000000" pitchFamily="50" charset="-128"/>
                <a:ea typeface="HG丸ｺﾞｼｯｸM-PRO" panose="020F0600000000000000" pitchFamily="50" charset="-128"/>
              </a:rPr>
              <a:t>3.65</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8" name="テキスト ボックス 1"/>
          <p:cNvSpPr txBox="1"/>
          <p:nvPr/>
        </p:nvSpPr>
        <p:spPr>
          <a:xfrm>
            <a:off x="7806692" y="1146592"/>
            <a:ext cx="1296142"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平均区分</a:t>
            </a:r>
            <a:r>
              <a:rPr lang="en-US" altLang="ja-JP" sz="1400" dirty="0">
                <a:latin typeface="HG丸ｺﾞｼｯｸM-PRO" panose="020F0600000000000000" pitchFamily="50" charset="-128"/>
                <a:ea typeface="HG丸ｺﾞｼｯｸM-PRO" panose="020F0600000000000000" pitchFamily="50" charset="-128"/>
              </a:rPr>
              <a:t>〉</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150294" y="810366"/>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グループホーム利用者</a:t>
            </a:r>
            <a:r>
              <a:rPr lang="ja-JP" altLang="en-US" sz="1600" dirty="0">
                <a:solidFill>
                  <a:srgbClr val="000000"/>
                </a:solidFill>
                <a:latin typeface="HG創英角ｺﾞｼｯｸUB" panose="020B0909000000000000" pitchFamily="49" charset="-128"/>
                <a:ea typeface="HG創英角ｺﾞｼｯｸUB" panose="020B0909000000000000" pitchFamily="49" charset="-128"/>
              </a:rPr>
              <a:t>ー</a:t>
            </a:r>
            <a:r>
              <a:rPr lang="ja-JP" altLang="en-US" sz="1600" dirty="0" err="1" smtClean="0">
                <a:solidFill>
                  <a:srgbClr val="000000"/>
                </a:solidFill>
                <a:latin typeface="HG創英角ｺﾞｼｯｸUB" panose="020B0909000000000000" pitchFamily="49" charset="-128"/>
                <a:ea typeface="HG創英角ｺﾞｼｯｸUB" panose="020B0909000000000000" pitchFamily="49" charset="-128"/>
              </a:rPr>
              <a:t>障がい</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支援区分</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7051564" y="6447504"/>
            <a:ext cx="2051270" cy="276999"/>
          </a:xfrm>
          <a:prstGeom prst="rect">
            <a:avLst/>
          </a:prstGeom>
          <a:noFill/>
        </p:spPr>
        <p:txBody>
          <a:bodyPr wrap="square" rtlCol="0">
            <a:spAutoFit/>
          </a:bodyPr>
          <a:lstStyle/>
          <a:p>
            <a:r>
              <a:rPr kumimoji="1" lang="en-US" altLang="ja-JP" sz="1200" dirty="0"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国保連データ</a:t>
            </a:r>
            <a:r>
              <a:rPr kumimoji="1" lang="en-US" altLang="ja-JP"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69234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グラフ 29"/>
          <p:cNvGraphicFramePr>
            <a:graphicFrameLocks/>
          </p:cNvGraphicFramePr>
          <p:nvPr>
            <p:extLst>
              <p:ext uri="{D42A27DB-BD31-4B8C-83A1-F6EECF244321}">
                <p14:modId xmlns:p14="http://schemas.microsoft.com/office/powerpoint/2010/main" val="2476926888"/>
              </p:ext>
            </p:extLst>
          </p:nvPr>
        </p:nvGraphicFramePr>
        <p:xfrm>
          <a:off x="238834" y="1331369"/>
          <a:ext cx="7571621" cy="517598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テキスト ボックス 1"/>
          <p:cNvSpPr txBox="1"/>
          <p:nvPr/>
        </p:nvSpPr>
        <p:spPr>
          <a:xfrm>
            <a:off x="6457950" y="4543459"/>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smtClean="0">
                <a:latin typeface="HG丸ｺﾞｼｯｸM-PRO" panose="020F0600000000000000" pitchFamily="50" charset="-128"/>
                <a:ea typeface="HG丸ｺﾞｼｯｸM-PRO" panose="020F0600000000000000" pitchFamily="50" charset="-128"/>
              </a:rPr>
              <a:t>7,201</a:t>
            </a:r>
            <a:r>
              <a:rPr lang="ja-JP" altLang="en-US" sz="1400" dirty="0" smtClean="0">
                <a:latin typeface="HG丸ｺﾞｼｯｸM-PRO" panose="020F0600000000000000" pitchFamily="50" charset="-128"/>
                <a:ea typeface="HG丸ｺﾞｼｯｸM-PRO" panose="020F0600000000000000" pitchFamily="50" charset="-128"/>
              </a:rPr>
              <a:t>人</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19" name="テキスト ボックス 1"/>
          <p:cNvSpPr txBox="1"/>
          <p:nvPr/>
        </p:nvSpPr>
        <p:spPr>
          <a:xfrm>
            <a:off x="6091418" y="3622103"/>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smtClean="0">
                <a:latin typeface="HG丸ｺﾞｼｯｸM-PRO" panose="020F0600000000000000" pitchFamily="50" charset="-128"/>
                <a:ea typeface="HG丸ｺﾞｼｯｸM-PRO" panose="020F0600000000000000" pitchFamily="50" charset="-128"/>
              </a:rPr>
              <a:t>6,811</a:t>
            </a:r>
            <a:r>
              <a:rPr lang="ja-JP" altLang="en-US" sz="1400" dirty="0" smtClean="0">
                <a:latin typeface="HG丸ｺﾞｼｯｸM-PRO" panose="020F0600000000000000" pitchFamily="50" charset="-128"/>
                <a:ea typeface="HG丸ｺﾞｼｯｸM-PRO" panose="020F0600000000000000" pitchFamily="50" charset="-128"/>
              </a:rPr>
              <a:t>人</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1" name="テキスト ボックス 1"/>
          <p:cNvSpPr txBox="1"/>
          <p:nvPr/>
        </p:nvSpPr>
        <p:spPr>
          <a:xfrm>
            <a:off x="5778826" y="2706104"/>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smtClean="0">
                <a:latin typeface="HG丸ｺﾞｼｯｸM-PRO" panose="020F0600000000000000" pitchFamily="50" charset="-128"/>
                <a:ea typeface="HG丸ｺﾞｼｯｸM-PRO" panose="020F0600000000000000" pitchFamily="50" charset="-128"/>
              </a:rPr>
              <a:t>6,287</a:t>
            </a:r>
            <a:r>
              <a:rPr lang="ja-JP" altLang="en-US" sz="1400" b="1" dirty="0" smtClean="0">
                <a:latin typeface="HG丸ｺﾞｼｯｸM-PRO" panose="020F0600000000000000" pitchFamily="50" charset="-128"/>
                <a:ea typeface="HG丸ｺﾞｼｯｸM-PRO" panose="020F0600000000000000" pitchFamily="50" charset="-128"/>
              </a:rPr>
              <a:t>人</a:t>
            </a:r>
            <a:endParaRPr lang="ja-JP" altLang="en-US" sz="1400" b="1" dirty="0">
              <a:latin typeface="HG丸ｺﾞｼｯｸM-PRO" panose="020F0600000000000000" pitchFamily="50" charset="-128"/>
              <a:ea typeface="HG丸ｺﾞｼｯｸM-PRO" panose="020F0600000000000000" pitchFamily="50" charset="-128"/>
            </a:endParaRPr>
          </a:p>
        </p:txBody>
      </p:sp>
      <p:sp>
        <p:nvSpPr>
          <p:cNvPr id="22" name="テキスト ボックス 1"/>
          <p:cNvSpPr txBox="1"/>
          <p:nvPr/>
        </p:nvSpPr>
        <p:spPr>
          <a:xfrm>
            <a:off x="5528171" y="1827826"/>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smtClean="0">
                <a:latin typeface="HG丸ｺﾞｼｯｸM-PRO" panose="020F0600000000000000" pitchFamily="50" charset="-128"/>
                <a:ea typeface="HG丸ｺﾞｼｯｸM-PRO" panose="020F0600000000000000" pitchFamily="50" charset="-128"/>
              </a:rPr>
              <a:t>5,907</a:t>
            </a:r>
            <a:r>
              <a:rPr lang="ja-JP" altLang="en-US" sz="1400" dirty="0" smtClean="0">
                <a:latin typeface="HG丸ｺﾞｼｯｸM-PRO" panose="020F0600000000000000" pitchFamily="50" charset="-128"/>
                <a:ea typeface="HG丸ｺﾞｼｯｸM-PRO" panose="020F0600000000000000" pitchFamily="50" charset="-128"/>
              </a:rPr>
              <a:t>人</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151115" y="850516"/>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グループホーム利用者</a:t>
            </a:r>
            <a:r>
              <a:rPr lang="ja-JP" altLang="en-US" sz="1600" dirty="0">
                <a:solidFill>
                  <a:srgbClr val="000000"/>
                </a:solidFill>
                <a:latin typeface="HG創英角ｺﾞｼｯｸUB" panose="020B0909000000000000" pitchFamily="49" charset="-128"/>
                <a:ea typeface="HG創英角ｺﾞｼｯｸUB" panose="020B0909000000000000" pitchFamily="49" charset="-128"/>
              </a:rPr>
              <a:t>ー</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年齢別</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1"/>
          <p:cNvSpPr txBox="1"/>
          <p:nvPr/>
        </p:nvSpPr>
        <p:spPr>
          <a:xfrm>
            <a:off x="6791021" y="5499854"/>
            <a:ext cx="1012195"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400" b="1" dirty="0" smtClean="0">
                <a:latin typeface="HG丸ｺﾞｼｯｸM-PRO" panose="020F0600000000000000" pitchFamily="50" charset="-128"/>
                <a:ea typeface="HG丸ｺﾞｼｯｸM-PRO" panose="020F0600000000000000" pitchFamily="50" charset="-128"/>
              </a:rPr>
              <a:t>7,922</a:t>
            </a:r>
            <a:r>
              <a:rPr lang="ja-JP" altLang="en-US" sz="1400" dirty="0" smtClean="0">
                <a:latin typeface="HG丸ｺﾞｼｯｸM-PRO" panose="020F0600000000000000" pitchFamily="50" charset="-128"/>
                <a:ea typeface="HG丸ｺﾞｼｯｸM-PRO" panose="020F0600000000000000" pitchFamily="50" charset="-128"/>
              </a:rPr>
              <a:t>人</a:t>
            </a:r>
            <a:endParaRPr lang="ja-JP" altLang="en-US" sz="1400" b="0" dirty="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7032076" y="6461761"/>
            <a:ext cx="2051270" cy="276999"/>
          </a:xfrm>
          <a:prstGeom prst="rect">
            <a:avLst/>
          </a:prstGeom>
          <a:noFill/>
        </p:spPr>
        <p:txBody>
          <a:bodyPr wrap="square" rtlCol="0">
            <a:spAutoFit/>
          </a:bodyPr>
          <a:lstStyle/>
          <a:p>
            <a:r>
              <a:rPr kumimoji="1" lang="en-US" altLang="ja-JP" sz="1200" dirty="0"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国保連データ</a:t>
            </a:r>
            <a:r>
              <a:rPr kumimoji="1" lang="en-US" altLang="ja-JP"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4287494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9" name="タイトル 1"/>
          <p:cNvSpPr>
            <a:spLocks noGrp="1"/>
          </p:cNvSpPr>
          <p:nvPr>
            <p:ph type="title"/>
          </p:nvPr>
        </p:nvSpPr>
        <p:spPr>
          <a:xfrm>
            <a:off x="85656" y="260648"/>
            <a:ext cx="686260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施設入所者の地域移行についてのヒアリング</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38099" y="908720"/>
            <a:ext cx="9144000" cy="3847207"/>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〇関係機関へのヒアリング（</a:t>
            </a:r>
            <a:r>
              <a:rPr lang="en-US" altLang="ja-JP" sz="1600" dirty="0">
                <a:latin typeface="HG丸ｺﾞｼｯｸM-PRO" panose="020F0600000000000000" pitchFamily="50" charset="-128"/>
                <a:ea typeface="HG丸ｺﾞｼｯｸM-PRO" panose="020F0600000000000000" pitchFamily="50" charset="-128"/>
              </a:rPr>
              <a:t>6</a:t>
            </a:r>
            <a:r>
              <a:rPr lang="ja-JP" altLang="en-US" sz="1600" dirty="0" smtClean="0">
                <a:latin typeface="HG丸ｺﾞｼｯｸM-PRO" panose="020F0600000000000000" pitchFamily="50" charset="-128"/>
                <a:ea typeface="HG丸ｺﾞｼｯｸM-PRO" panose="020F0600000000000000" pitchFamily="50" charset="-128"/>
              </a:rPr>
              <a:t>か所）</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ヒアリング期間：</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12</a:t>
            </a:r>
            <a:r>
              <a:rPr lang="ja-JP" altLang="en-US" sz="1600" dirty="0" smtClean="0">
                <a:latin typeface="HG丸ｺﾞｼｯｸM-PRO" panose="020F0600000000000000" pitchFamily="50" charset="-128"/>
                <a:ea typeface="HG丸ｺﾞｼｯｸM-PRO" panose="020F0600000000000000" pitchFamily="50" charset="-128"/>
              </a:rPr>
              <a:t>月～</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31</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2</a:t>
            </a:r>
            <a:r>
              <a:rPr lang="ja-JP" altLang="en-US" sz="1600" dirty="0" smtClean="0">
                <a:latin typeface="HG丸ｺﾞｼｯｸM-PRO" panose="020F0600000000000000" pitchFamily="50" charset="-128"/>
                <a:ea typeface="HG丸ｺﾞｼｯｸM-PRO" panose="020F0600000000000000" pitchFamily="50" charset="-128"/>
              </a:rPr>
              <a:t>月</a:t>
            </a:r>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施設関係</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大阪知的障害者福祉協会障害者支援施設部会</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大阪府社会</a:t>
            </a:r>
            <a:r>
              <a:rPr lang="ja-JP" altLang="en-US" sz="1600" dirty="0" err="1" smtClean="0">
                <a:latin typeface="HG丸ｺﾞｼｯｸM-PRO" panose="020F0600000000000000" pitchFamily="50" charset="-128"/>
                <a:ea typeface="HG丸ｺﾞｼｯｸM-PRO" panose="020F0600000000000000" pitchFamily="50" charset="-128"/>
              </a:rPr>
              <a:t>福祉協議会成人施設部会身体障がい</a:t>
            </a:r>
            <a:r>
              <a:rPr lang="ja-JP" altLang="en-US" sz="1600" dirty="0" smtClean="0">
                <a:latin typeface="HG丸ｺﾞｼｯｸM-PRO" panose="020F0600000000000000" pitchFamily="50" charset="-128"/>
                <a:ea typeface="HG丸ｺﾞｼｯｸM-PRO" panose="020F0600000000000000" pitchFamily="50" charset="-128"/>
              </a:rPr>
              <a:t>者療護施設連絡会</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北摂杉の子会</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視察</a:t>
            </a:r>
            <a:r>
              <a:rPr lang="en-US" altLang="ja-JP" sz="1600" dirty="0" smtClean="0">
                <a:latin typeface="HG丸ｺﾞｼｯｸM-PRO" panose="020F0600000000000000" pitchFamily="50" charset="-128"/>
                <a:ea typeface="HG丸ｺﾞｼｯｸM-PRO" panose="020F0600000000000000" pitchFamily="50" charset="-128"/>
              </a:rPr>
              <a:t>〉</a:t>
            </a: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・萩の杜（障がい者支援施設）</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・レジデンスなさはら（グループホーム）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相談関係</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守口市</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者自立支援協議会相談支援部会</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摂津市障害者総合支援センター</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大阪知的障害者福祉協会相談支援部会</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〇市町村へのヒアリング（</a:t>
            </a:r>
            <a:r>
              <a:rPr lang="en-US" altLang="ja-JP" sz="1600" dirty="0">
                <a:latin typeface="HG丸ｺﾞｼｯｸM-PRO" panose="020F0600000000000000" pitchFamily="50" charset="-128"/>
                <a:ea typeface="HG丸ｺﾞｼｯｸM-PRO" panose="020F0600000000000000" pitchFamily="50" charset="-128"/>
              </a:rPr>
              <a:t>36</a:t>
            </a:r>
            <a:r>
              <a:rPr lang="ja-JP" altLang="en-US" sz="1600" dirty="0" smtClean="0">
                <a:latin typeface="HG丸ｺﾞｼｯｸM-PRO" panose="020F0600000000000000" pitchFamily="50" charset="-128"/>
                <a:ea typeface="HG丸ｺﾞｼｯｸM-PRO" panose="020F0600000000000000" pitchFamily="50" charset="-128"/>
              </a:rPr>
              <a:t>市町村）ヒアリング期間：</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smtClean="0">
                <a:latin typeface="HG丸ｺﾞｼｯｸM-PRO" panose="020F0600000000000000" pitchFamily="50" charset="-128"/>
                <a:ea typeface="HG丸ｺﾞｼｯｸM-PRO" panose="020F0600000000000000" pitchFamily="50" charset="-128"/>
              </a:rPr>
              <a:t>月～</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8</a:t>
            </a:r>
            <a:r>
              <a:rPr lang="ja-JP" altLang="en-US" sz="1600" dirty="0" smtClean="0">
                <a:latin typeface="HG丸ｺﾞｼｯｸM-PRO" panose="020F0600000000000000" pitchFamily="50" charset="-128"/>
                <a:ea typeface="HG丸ｺﾞｼｯｸM-PRO" panose="020F0600000000000000" pitchFamily="50" charset="-128"/>
              </a:rPr>
              <a:t>月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886363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10" name="テキスト ボックス 9"/>
          <p:cNvSpPr txBox="1"/>
          <p:nvPr/>
        </p:nvSpPr>
        <p:spPr>
          <a:xfrm>
            <a:off x="19383" y="696944"/>
            <a:ext cx="9153092" cy="6186309"/>
          </a:xfrm>
          <a:prstGeom prst="rect">
            <a:avLst/>
          </a:prstGeom>
          <a:noFill/>
        </p:spPr>
        <p:txBody>
          <a:bodyPr wrap="square" rtlCol="0">
            <a:spAutoFit/>
          </a:bodyPr>
          <a:lstStyle/>
          <a:p>
            <a:endParaRPr lang="en-US" altLang="ja-JP" b="1" dirty="0" smtClean="0">
              <a:latin typeface="HGｺﾞｼｯｸE" panose="020B0909000000000000" pitchFamily="49" charset="-128"/>
              <a:ea typeface="HGｺﾞｼｯｸE" panose="020B0909000000000000" pitchFamily="49" charset="-128"/>
            </a:endParaRPr>
          </a:p>
          <a:p>
            <a:r>
              <a:rPr lang="ja-JP" altLang="en-US" sz="1400" dirty="0" smtClean="0">
                <a:latin typeface="HG丸ｺﾞｼｯｸM-PRO" panose="020F0600000000000000" pitchFamily="50" charset="-128"/>
                <a:ea typeface="HG丸ｺﾞｼｯｸM-PRO" panose="020F0600000000000000" pitchFamily="50" charset="-128"/>
              </a:rPr>
              <a:t>・現入所者の大半が重度化、高齢化している。地域移行は</a:t>
            </a:r>
            <a:r>
              <a:rPr lang="ja-JP" altLang="en-US" sz="14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知的障がい者の入所施設では施設職員からの働きか</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け、</a:t>
            </a:r>
            <a:r>
              <a:rPr lang="ja-JP" altLang="en-US" sz="1400" dirty="0" err="1" smtClean="0">
                <a:latin typeface="HG丸ｺﾞｼｯｸM-PRO" panose="020F0600000000000000" pitchFamily="50" charset="-128"/>
                <a:ea typeface="HG丸ｺﾞｼｯｸM-PRO" panose="020F0600000000000000" pitchFamily="50" charset="-128"/>
              </a:rPr>
              <a:t>身体障がい</a:t>
            </a:r>
            <a:r>
              <a:rPr lang="ja-JP" altLang="en-US" sz="1400" dirty="0" smtClean="0">
                <a:latin typeface="HG丸ｺﾞｼｯｸM-PRO" panose="020F0600000000000000" pitchFamily="50" charset="-128"/>
                <a:ea typeface="HG丸ｺﾞｼｯｸM-PRO" panose="020F0600000000000000" pitchFamily="50" charset="-128"/>
              </a:rPr>
              <a:t>者の入所施設では入所者の希望</a:t>
            </a:r>
            <a:r>
              <a:rPr lang="ja-JP" altLang="en-US" sz="1400" dirty="0">
                <a:latin typeface="HG丸ｺﾞｼｯｸM-PRO" panose="020F0600000000000000" pitchFamily="50" charset="-128"/>
                <a:ea typeface="HG丸ｺﾞｼｯｸM-PRO" panose="020F0600000000000000" pitchFamily="50" charset="-128"/>
              </a:rPr>
              <a:t>で</a:t>
            </a:r>
            <a:r>
              <a:rPr lang="ja-JP" altLang="en-US" sz="1400" dirty="0" smtClean="0">
                <a:latin typeface="HG丸ｺﾞｼｯｸM-PRO" panose="020F0600000000000000" pitchFamily="50" charset="-128"/>
                <a:ea typeface="HG丸ｺﾞｼｯｸM-PRO" panose="020F0600000000000000" pitchFamily="50" charset="-128"/>
              </a:rPr>
              <a:t>進められることが</a:t>
            </a:r>
            <a:r>
              <a:rPr lang="ja-JP" altLang="en-US" sz="1400" dirty="0">
                <a:latin typeface="HG丸ｺﾞｼｯｸM-PRO" panose="020F0600000000000000" pitchFamily="50" charset="-128"/>
                <a:ea typeface="HG丸ｺﾞｼｯｸM-PRO" panose="020F0600000000000000" pitchFamily="50" charset="-128"/>
              </a:rPr>
              <a:t>多</a:t>
            </a:r>
            <a:r>
              <a:rPr lang="ja-JP" altLang="en-US" sz="1400" dirty="0" smtClean="0">
                <a:latin typeface="HG丸ｺﾞｼｯｸM-PRO" panose="020F0600000000000000" pitchFamily="50" charset="-128"/>
                <a:ea typeface="HG丸ｺﾞｼｯｸM-PRO" panose="020F0600000000000000" pitchFamily="50" charset="-128"/>
              </a:rPr>
              <a:t>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・施設職員から家族等に地域移行を働きかけた際、「落ち着いて生活しているのに生活環境を変える必要がある</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のか」「金銭的に負担が増えると困る」「グループホームで失敗した場合にどうなるの</a:t>
            </a:r>
            <a:r>
              <a:rPr lang="ja-JP" altLang="en-US" sz="1400" dirty="0">
                <a:latin typeface="HG丸ｺﾞｼｯｸM-PRO" panose="020F0600000000000000" pitchFamily="50" charset="-128"/>
                <a:ea typeface="HG丸ｺﾞｼｯｸM-PRO" panose="020F0600000000000000" pitchFamily="50" charset="-128"/>
              </a:rPr>
              <a:t>か</a:t>
            </a:r>
            <a:r>
              <a:rPr lang="ja-JP" altLang="en-US" sz="1400" dirty="0" smtClean="0">
                <a:latin typeface="HG丸ｺﾞｼｯｸM-PRO" panose="020F0600000000000000" pitchFamily="50" charset="-128"/>
                <a:ea typeface="HG丸ｺﾞｼｯｸM-PRO" panose="020F0600000000000000" pitchFamily="50" charset="-128"/>
              </a:rPr>
              <a:t>」等</a:t>
            </a:r>
            <a:r>
              <a:rPr lang="ja-JP" altLang="en-US" sz="1400" dirty="0">
                <a:latin typeface="HG丸ｺﾞｼｯｸM-PRO" panose="020F0600000000000000" pitchFamily="50" charset="-128"/>
                <a:ea typeface="HG丸ｺﾞｼｯｸM-PRO" panose="020F0600000000000000" pitchFamily="50" charset="-128"/>
              </a:rPr>
              <a:t>の</a:t>
            </a:r>
            <a:r>
              <a:rPr lang="ja-JP" altLang="en-US" sz="1400" dirty="0" smtClean="0">
                <a:latin typeface="HG丸ｺﾞｼｯｸM-PRO" panose="020F0600000000000000" pitchFamily="50" charset="-128"/>
                <a:ea typeface="HG丸ｺﾞｼｯｸM-PRO" panose="020F0600000000000000" pitchFamily="50" charset="-128"/>
              </a:rPr>
              <a:t>不安により反</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対されることが多い。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相談</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・知的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者の場合、支援環境が変わることへの入所者や家族等の不安が大きいため、地域移行先は施設と同</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err="1" smtClean="0">
                <a:latin typeface="HG丸ｺﾞｼｯｸM-PRO" panose="020F0600000000000000" pitchFamily="50" charset="-128"/>
                <a:ea typeface="HG丸ｺﾞｼｯｸM-PRO" panose="020F0600000000000000" pitchFamily="50" charset="-128"/>
              </a:rPr>
              <a:t>じ</a:t>
            </a:r>
            <a:r>
              <a:rPr lang="ja-JP" altLang="en-US" sz="1400" dirty="0" smtClean="0">
                <a:latin typeface="HG丸ｺﾞｼｯｸM-PRO" panose="020F0600000000000000" pitchFamily="50" charset="-128"/>
                <a:ea typeface="HG丸ｺﾞｼｯｸM-PRO" panose="020F0600000000000000" pitchFamily="50" charset="-128"/>
              </a:rPr>
              <a:t>法人が運営するグループホームであることが</a:t>
            </a:r>
            <a:r>
              <a:rPr lang="ja-JP" altLang="en-US" sz="1400" dirty="0">
                <a:latin typeface="HG丸ｺﾞｼｯｸM-PRO" panose="020F0600000000000000" pitchFamily="50" charset="-128"/>
                <a:ea typeface="HG丸ｺﾞｼｯｸM-PRO" panose="020F0600000000000000" pitchFamily="50" charset="-128"/>
              </a:rPr>
              <a:t>多</a:t>
            </a:r>
            <a:r>
              <a:rPr lang="ja-JP" altLang="en-US" sz="1400" dirty="0" smtClean="0">
                <a:latin typeface="HG丸ｺﾞｼｯｸM-PRO" panose="020F0600000000000000" pitchFamily="50" charset="-128"/>
                <a:ea typeface="HG丸ｺﾞｼｯｸM-PRO" panose="020F0600000000000000" pitchFamily="50" charset="-128"/>
              </a:rPr>
              <a:t>い。その場合、支援の引継ぎや体験等が法人内連携で進める</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ことができるため、地域相談支援サービスを使う必要はない。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・地域移行の希望先が施設から離れている場合は、施設では、地域のグループホームや日中活動の場の空き状況</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等がわからないし、どこに相談したらよいのかもわからない。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endParaRPr lang="en-US" altLang="ja-JP" sz="1400" i="1" dirty="0" smtClean="0">
              <a:latin typeface="HG丸ｺﾞｼｯｸM-PRO" panose="020F0600000000000000" pitchFamily="50" charset="-128"/>
              <a:ea typeface="HG丸ｺﾞｼｯｸM-PRO" panose="020F0600000000000000" pitchFamily="50" charset="-128"/>
            </a:endParaRP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・施設職員が入所者</a:t>
            </a:r>
            <a:r>
              <a:rPr lang="ja-JP" altLang="en-US" sz="14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家族等に地域移行の説明や意識啓発を行う</a:t>
            </a:r>
            <a:r>
              <a:rPr lang="ja-JP" altLang="en-US" sz="1400" dirty="0">
                <a:latin typeface="HG丸ｺﾞｼｯｸM-PRO" panose="020F0600000000000000" pitchFamily="50" charset="-128"/>
                <a:ea typeface="HG丸ｺﾞｼｯｸM-PRO" panose="020F0600000000000000" pitchFamily="50" charset="-128"/>
              </a:rPr>
              <a:t>と</a:t>
            </a:r>
            <a:r>
              <a:rPr lang="ja-JP" altLang="en-US" sz="1400" dirty="0" smtClean="0">
                <a:latin typeface="HG丸ｺﾞｼｯｸM-PRO" panose="020F0600000000000000" pitchFamily="50" charset="-128"/>
                <a:ea typeface="HG丸ｺﾞｼｯｸM-PRO" panose="020F0600000000000000" pitchFamily="50" charset="-128"/>
              </a:rPr>
              <a:t>、家族等から「施設から追い出す</a:t>
            </a:r>
            <a:r>
              <a:rPr lang="ja-JP" altLang="en-US" sz="1400" kern="1300" spc="70" dirty="0" smtClean="0">
                <a:latin typeface="HG丸ｺﾞｼｯｸM-PRO" panose="020F0600000000000000" pitchFamily="50" charset="-128"/>
                <a:ea typeface="HG丸ｺﾞｼｯｸM-PRO" panose="020F0600000000000000" pitchFamily="50" charset="-128"/>
              </a:rPr>
              <a:t>のか」等と</a:t>
            </a:r>
            <a:endParaRPr lang="en-US" altLang="ja-JP" sz="1400" kern="1300" spc="70" dirty="0" smtClean="0">
              <a:latin typeface="HG丸ｺﾞｼｯｸM-PRO" panose="020F0600000000000000" pitchFamily="50" charset="-128"/>
              <a:ea typeface="HG丸ｺﾞｼｯｸM-PRO" panose="020F0600000000000000" pitchFamily="50" charset="-128"/>
            </a:endParaRPr>
          </a:p>
          <a:p>
            <a:r>
              <a:rPr lang="ja-JP" altLang="en-US" sz="1400" kern="1300" spc="70" dirty="0">
                <a:latin typeface="HG丸ｺﾞｼｯｸM-PRO" panose="020F0600000000000000" pitchFamily="50" charset="-128"/>
                <a:ea typeface="HG丸ｺﾞｼｯｸM-PRO" panose="020F0600000000000000" pitchFamily="50" charset="-128"/>
              </a:rPr>
              <a:t>　</a:t>
            </a:r>
            <a:r>
              <a:rPr lang="ja-JP" altLang="en-US" sz="1400" kern="1300" spc="70" dirty="0" smtClean="0">
                <a:latin typeface="HG丸ｺﾞｼｯｸM-PRO" panose="020F0600000000000000" pitchFamily="50" charset="-128"/>
                <a:ea typeface="HG丸ｺﾞｼｯｸM-PRO" panose="020F0600000000000000" pitchFamily="50" charset="-128"/>
              </a:rPr>
              <a:t>言われることが多いが、特定相談支援事業所</a:t>
            </a:r>
            <a:r>
              <a:rPr lang="ja-JP" altLang="en-US" sz="1400" kern="1300" spc="70" dirty="0">
                <a:latin typeface="HG丸ｺﾞｼｯｸM-PRO" panose="020F0600000000000000" pitchFamily="50" charset="-128"/>
                <a:ea typeface="HG丸ｺﾞｼｯｸM-PRO" panose="020F0600000000000000" pitchFamily="50" charset="-128"/>
              </a:rPr>
              <a:t>等</a:t>
            </a:r>
            <a:r>
              <a:rPr lang="ja-JP" altLang="en-US" sz="1400" kern="1300" spc="70" dirty="0" smtClean="0">
                <a:latin typeface="HG丸ｺﾞｼｯｸM-PRO" panose="020F0600000000000000" pitchFamily="50" charset="-128"/>
                <a:ea typeface="HG丸ｺﾞｼｯｸM-PRO" panose="020F0600000000000000" pitchFamily="50" charset="-128"/>
              </a:rPr>
              <a:t>の第</a:t>
            </a:r>
            <a:r>
              <a:rPr lang="en-US" altLang="ja-JP" sz="1400" kern="1300" spc="70" dirty="0" smtClean="0">
                <a:latin typeface="HG丸ｺﾞｼｯｸM-PRO" panose="020F0600000000000000" pitchFamily="50" charset="-128"/>
                <a:ea typeface="HG丸ｺﾞｼｯｸM-PRO" panose="020F0600000000000000" pitchFamily="50" charset="-128"/>
              </a:rPr>
              <a:t>3</a:t>
            </a:r>
            <a:r>
              <a:rPr lang="ja-JP" altLang="en-US" sz="1400" kern="1300" spc="70" dirty="0" smtClean="0">
                <a:latin typeface="HG丸ｺﾞｼｯｸM-PRO" panose="020F0600000000000000" pitchFamily="50" charset="-128"/>
                <a:ea typeface="HG丸ｺﾞｼｯｸM-PRO" panose="020F0600000000000000" pitchFamily="50" charset="-128"/>
              </a:rPr>
              <a:t>者</a:t>
            </a:r>
            <a:r>
              <a:rPr lang="ja-JP" altLang="en-US" sz="1400" kern="1300" spc="70" dirty="0">
                <a:latin typeface="HG丸ｺﾞｼｯｸM-PRO" panose="020F0600000000000000" pitchFamily="50" charset="-128"/>
                <a:ea typeface="HG丸ｺﾞｼｯｸM-PRO" panose="020F0600000000000000" pitchFamily="50" charset="-128"/>
              </a:rPr>
              <a:t>が</a:t>
            </a:r>
            <a:r>
              <a:rPr lang="ja-JP" altLang="en-US" sz="1400" kern="1300" spc="70" dirty="0" smtClean="0">
                <a:latin typeface="HG丸ｺﾞｼｯｸM-PRO" panose="020F0600000000000000" pitchFamily="50" charset="-128"/>
                <a:ea typeface="HG丸ｺﾞｼｯｸM-PRO" panose="020F0600000000000000" pitchFamily="50" charset="-128"/>
              </a:rPr>
              <a:t>説明することで理解が得られたこと</a:t>
            </a:r>
            <a:r>
              <a:rPr lang="ja-JP" altLang="en-US" sz="1400" kern="1300" spc="60" dirty="0" smtClean="0">
                <a:latin typeface="HG丸ｺﾞｼｯｸM-PRO" panose="020F0600000000000000" pitchFamily="50" charset="-128"/>
                <a:ea typeface="HG丸ｺﾞｼｯｸM-PRO" panose="020F0600000000000000" pitchFamily="50" charset="-128"/>
              </a:rPr>
              <a:t>も</a:t>
            </a:r>
            <a:r>
              <a:rPr lang="ja-JP" altLang="en-US" sz="1400" dirty="0" smtClean="0">
                <a:latin typeface="HG丸ｺﾞｼｯｸM-PRO" panose="020F0600000000000000" pitchFamily="50" charset="-128"/>
                <a:ea typeface="HG丸ｺﾞｼｯｸM-PRO" panose="020F0600000000000000" pitchFamily="50" charset="-128"/>
              </a:rPr>
              <a:t>あった。</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・グループホームへ地域移行する場合、実際に移行する予定のグループホームを体験する機会はあるが、地域移</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行後の生活をイメージするためにとりあえず</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泊してみるといった体験の場はほとんどない。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smtClean="0">
              <a:solidFill>
                <a:srgbClr val="FFC000"/>
              </a:solidFill>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・市町村では、療育手帳や障がい支援区分の更新時に、本人・家族等または施設職員に地域移行の希望がないか</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確認しているものの、地域移行に向けた具体的な取り組みはできていない。</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市町村</a:t>
            </a:r>
            <a:r>
              <a:rPr lang="en-US" altLang="ja-JP" sz="1400" dirty="0" smtClean="0">
                <a:latin typeface="HG丸ｺﾞｼｯｸM-PRO" panose="020F0600000000000000" pitchFamily="50" charset="-128"/>
                <a:ea typeface="HG丸ｺﾞｼｯｸM-PRO" panose="020F0600000000000000" pitchFamily="50" charset="-128"/>
              </a:rPr>
              <a:t>】</a:t>
            </a: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・現入所者の大半が計画相談支援サービスを利用している。</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施設</a:t>
            </a:r>
            <a:r>
              <a:rPr lang="en-US" altLang="ja-JP" sz="1400" dirty="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1400" i="1" dirty="0">
              <a:latin typeface="HG丸ｺﾞｼｯｸM-PRO" panose="020F0600000000000000" pitchFamily="50" charset="-128"/>
              <a:ea typeface="HG丸ｺﾞｼｯｸM-PRO" panose="020F0600000000000000" pitchFamily="50" charset="-128"/>
            </a:endParaRPr>
          </a:p>
        </p:txBody>
      </p:sp>
      <p:sp>
        <p:nvSpPr>
          <p:cNvPr id="9" name="タイトル 1"/>
          <p:cNvSpPr>
            <a:spLocks noGrp="1"/>
          </p:cNvSpPr>
          <p:nvPr>
            <p:ph type="title"/>
          </p:nvPr>
        </p:nvSpPr>
        <p:spPr>
          <a:xfrm>
            <a:off x="85656" y="260648"/>
            <a:ext cx="61425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ヒアリングで聴取した主な意見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4247155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11217</TotalTime>
  <Words>1166</Words>
  <Application>Microsoft Office PowerPoint</Application>
  <PresentationFormat>画面に合わせる (4:3)</PresentationFormat>
  <Paragraphs>430</Paragraphs>
  <Slides>11</Slides>
  <Notes>11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11</vt:i4>
      </vt:variant>
    </vt:vector>
  </HeadingPairs>
  <TitlesOfParts>
    <vt:vector size="25" baseType="lpstr">
      <vt:lpstr>HGPｺﾞｼｯｸM</vt:lpstr>
      <vt:lpstr>HGSｺﾞｼｯｸE</vt:lpstr>
      <vt:lpstr>HGｺﾞｼｯｸE</vt:lpstr>
      <vt:lpstr>HGｺﾞｼｯｸM</vt:lpstr>
      <vt:lpstr>HG丸ｺﾞｼｯｸM-PRO</vt:lpstr>
      <vt:lpstr>HG創英角ｺﾞｼｯｸUB</vt:lpstr>
      <vt:lpstr>Meiryo UI</vt:lpstr>
      <vt:lpstr>ＭＳ Ｐゴシック</vt:lpstr>
      <vt:lpstr>游ゴシック</vt:lpstr>
      <vt:lpstr>游ゴシック Light</vt:lpstr>
      <vt:lpstr>Arial</vt:lpstr>
      <vt:lpstr>Calibri</vt:lpstr>
      <vt:lpstr>Times New Roman</vt:lpstr>
      <vt:lpstr>Office テーマ</vt:lpstr>
      <vt:lpstr>施設入所者の状況について</vt:lpstr>
      <vt:lpstr>PowerPoint プレゼンテーション</vt:lpstr>
      <vt:lpstr>PowerPoint プレゼンテーション</vt:lpstr>
      <vt:lpstr>PowerPoint プレゼンテーション</vt:lpstr>
      <vt:lpstr>グループホームの状況について</vt:lpstr>
      <vt:lpstr>PowerPoint プレゼンテーション</vt:lpstr>
      <vt:lpstr>PowerPoint プレゼンテーション</vt:lpstr>
      <vt:lpstr>施設入所者の地域移行についてのヒアリング</vt:lpstr>
      <vt:lpstr>ヒアリングで聴取した主な意見</vt:lpstr>
      <vt:lpstr>ヒアリングで聴取した主な意見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山田　安宏</cp:lastModifiedBy>
  <cp:revision>752</cp:revision>
  <cp:lastPrinted>2019-02-26T07:03:58Z</cp:lastPrinted>
  <dcterms:created xsi:type="dcterms:W3CDTF">2018-09-12T07:20:19Z</dcterms:created>
  <dcterms:modified xsi:type="dcterms:W3CDTF">2019-02-26T08:01:46Z</dcterms:modified>
</cp:coreProperties>
</file>