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90" r:id="rId2"/>
    <p:sldId id="293" r:id="rId3"/>
    <p:sldId id="296" r:id="rId4"/>
    <p:sldId id="299" r:id="rId5"/>
    <p:sldId id="298" r:id="rId6"/>
    <p:sldId id="297" r:id="rId7"/>
  </p:sldIdLst>
  <p:sldSz cx="9144000" cy="6858000" type="screen4x3"/>
  <p:notesSz cx="6807200" cy="9939338"/>
  <p:defaultTextStyle>
    <a:defPPr>
      <a:defRPr lang="ja-JP"/>
    </a:defPPr>
    <a:lvl1pPr marL="0" algn="l" defTabSz="914180" rtl="0" eaLnBrk="1" latinLnBrk="0" hangingPunct="1">
      <a:defRPr kumimoji="1" sz="1800" kern="1200">
        <a:solidFill>
          <a:schemeClr val="tx1"/>
        </a:solidFill>
        <a:latin typeface="+mn-lt"/>
        <a:ea typeface="+mn-ea"/>
        <a:cs typeface="+mn-cs"/>
      </a:defRPr>
    </a:lvl1pPr>
    <a:lvl2pPr marL="457090" algn="l" defTabSz="914180" rtl="0" eaLnBrk="1" latinLnBrk="0" hangingPunct="1">
      <a:defRPr kumimoji="1" sz="1800" kern="1200">
        <a:solidFill>
          <a:schemeClr val="tx1"/>
        </a:solidFill>
        <a:latin typeface="+mn-lt"/>
        <a:ea typeface="+mn-ea"/>
        <a:cs typeface="+mn-cs"/>
      </a:defRPr>
    </a:lvl2pPr>
    <a:lvl3pPr marL="914180" algn="l" defTabSz="914180" rtl="0" eaLnBrk="1" latinLnBrk="0" hangingPunct="1">
      <a:defRPr kumimoji="1" sz="1800" kern="1200">
        <a:solidFill>
          <a:schemeClr val="tx1"/>
        </a:solidFill>
        <a:latin typeface="+mn-lt"/>
        <a:ea typeface="+mn-ea"/>
        <a:cs typeface="+mn-cs"/>
      </a:defRPr>
    </a:lvl3pPr>
    <a:lvl4pPr marL="1371270" algn="l" defTabSz="914180" rtl="0" eaLnBrk="1" latinLnBrk="0" hangingPunct="1">
      <a:defRPr kumimoji="1" sz="1800" kern="1200">
        <a:solidFill>
          <a:schemeClr val="tx1"/>
        </a:solidFill>
        <a:latin typeface="+mn-lt"/>
        <a:ea typeface="+mn-ea"/>
        <a:cs typeface="+mn-cs"/>
      </a:defRPr>
    </a:lvl4pPr>
    <a:lvl5pPr marL="1828361" algn="l" defTabSz="914180" rtl="0" eaLnBrk="1" latinLnBrk="0" hangingPunct="1">
      <a:defRPr kumimoji="1" sz="1800" kern="1200">
        <a:solidFill>
          <a:schemeClr val="tx1"/>
        </a:solidFill>
        <a:latin typeface="+mn-lt"/>
        <a:ea typeface="+mn-ea"/>
        <a:cs typeface="+mn-cs"/>
      </a:defRPr>
    </a:lvl5pPr>
    <a:lvl6pPr marL="2285451" algn="l" defTabSz="914180" rtl="0" eaLnBrk="1" latinLnBrk="0" hangingPunct="1">
      <a:defRPr kumimoji="1" sz="1800" kern="1200">
        <a:solidFill>
          <a:schemeClr val="tx1"/>
        </a:solidFill>
        <a:latin typeface="+mn-lt"/>
        <a:ea typeface="+mn-ea"/>
        <a:cs typeface="+mn-cs"/>
      </a:defRPr>
    </a:lvl6pPr>
    <a:lvl7pPr marL="2742542" algn="l" defTabSz="914180" rtl="0" eaLnBrk="1" latinLnBrk="0" hangingPunct="1">
      <a:defRPr kumimoji="1" sz="1800" kern="1200">
        <a:solidFill>
          <a:schemeClr val="tx1"/>
        </a:solidFill>
        <a:latin typeface="+mn-lt"/>
        <a:ea typeface="+mn-ea"/>
        <a:cs typeface="+mn-cs"/>
      </a:defRPr>
    </a:lvl7pPr>
    <a:lvl8pPr marL="3199632" algn="l" defTabSz="914180" rtl="0" eaLnBrk="1" latinLnBrk="0" hangingPunct="1">
      <a:defRPr kumimoji="1" sz="1800" kern="1200">
        <a:solidFill>
          <a:schemeClr val="tx1"/>
        </a:solidFill>
        <a:latin typeface="+mn-lt"/>
        <a:ea typeface="+mn-ea"/>
        <a:cs typeface="+mn-cs"/>
      </a:defRPr>
    </a:lvl8pPr>
    <a:lvl9pPr marL="3656722" algn="l" defTabSz="91418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02"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F2C43ACE-E7B7-485E-813F-568770C22B4A}" type="datetimeFigureOut">
              <a:rPr kumimoji="1" lang="ja-JP" altLang="en-US" smtClean="0"/>
              <a:t>2018/9/7</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98AB3AA5-C7F2-4CC5-B71C-99934E622AF7}" type="slidenum">
              <a:rPr kumimoji="1" lang="ja-JP" altLang="en-US" smtClean="0"/>
              <a:t>‹#›</a:t>
            </a:fld>
            <a:endParaRPr kumimoji="1" lang="ja-JP" altLang="en-US"/>
          </a:p>
        </p:txBody>
      </p:sp>
    </p:spTree>
    <p:extLst>
      <p:ext uri="{BB962C8B-B14F-4D97-AF65-F5344CB8AC3E}">
        <p14:creationId xmlns:p14="http://schemas.microsoft.com/office/powerpoint/2010/main" val="325992554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090" indent="0" algn="ctr">
              <a:buNone/>
              <a:defRPr>
                <a:solidFill>
                  <a:schemeClr val="tx1">
                    <a:tint val="75000"/>
                  </a:schemeClr>
                </a:solidFill>
              </a:defRPr>
            </a:lvl2pPr>
            <a:lvl3pPr marL="914180" indent="0" algn="ctr">
              <a:buNone/>
              <a:defRPr>
                <a:solidFill>
                  <a:schemeClr val="tx1">
                    <a:tint val="75000"/>
                  </a:schemeClr>
                </a:solidFill>
              </a:defRPr>
            </a:lvl3pPr>
            <a:lvl4pPr marL="1371270" indent="0" algn="ctr">
              <a:buNone/>
              <a:defRPr>
                <a:solidFill>
                  <a:schemeClr val="tx1">
                    <a:tint val="75000"/>
                  </a:schemeClr>
                </a:solidFill>
              </a:defRPr>
            </a:lvl4pPr>
            <a:lvl5pPr marL="1828361" indent="0" algn="ctr">
              <a:buNone/>
              <a:defRPr>
                <a:solidFill>
                  <a:schemeClr val="tx1">
                    <a:tint val="75000"/>
                  </a:schemeClr>
                </a:solidFill>
              </a:defRPr>
            </a:lvl5pPr>
            <a:lvl6pPr marL="2285451" indent="0" algn="ctr">
              <a:buNone/>
              <a:defRPr>
                <a:solidFill>
                  <a:schemeClr val="tx1">
                    <a:tint val="75000"/>
                  </a:schemeClr>
                </a:solidFill>
              </a:defRPr>
            </a:lvl6pPr>
            <a:lvl7pPr marL="2742542" indent="0" algn="ctr">
              <a:buNone/>
              <a:defRPr>
                <a:solidFill>
                  <a:schemeClr val="tx1">
                    <a:tint val="75000"/>
                  </a:schemeClr>
                </a:solidFill>
              </a:defRPr>
            </a:lvl7pPr>
            <a:lvl8pPr marL="3199632" indent="0" algn="ctr">
              <a:buNone/>
              <a:defRPr>
                <a:solidFill>
                  <a:schemeClr val="tx1">
                    <a:tint val="75000"/>
                  </a:schemeClr>
                </a:solidFill>
              </a:defRPr>
            </a:lvl8pPr>
            <a:lvl9pPr marL="3656722"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15F8591-215C-4872-AC66-16FA61C733B1}" type="datetime1">
              <a:rPr kumimoji="1" lang="ja-JP" altLang="en-US" smtClean="0"/>
              <a:t>2018/9/7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15608E0-760D-4ECC-9007-70475DF307E4}" type="slidenum">
              <a:rPr kumimoji="1" lang="ja-JP" altLang="en-US" smtClean="0"/>
              <a:t>‹#›</a:t>
            </a:fld>
            <a:endParaRPr kumimoji="1" lang="ja-JP" altLang="en-US"/>
          </a:p>
        </p:txBody>
      </p:sp>
    </p:spTree>
    <p:extLst>
      <p:ext uri="{BB962C8B-B14F-4D97-AF65-F5344CB8AC3E}">
        <p14:creationId xmlns:p14="http://schemas.microsoft.com/office/powerpoint/2010/main" val="4126383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2CD8E1E-5DD6-4698-A972-1138C942D572}" type="datetime1">
              <a:rPr kumimoji="1" lang="ja-JP" altLang="en-US" smtClean="0"/>
              <a:t>2018/9/7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15608E0-760D-4ECC-9007-70475DF307E4}" type="slidenum">
              <a:rPr kumimoji="1" lang="ja-JP" altLang="en-US" smtClean="0"/>
              <a:t>‹#›</a:t>
            </a:fld>
            <a:endParaRPr kumimoji="1" lang="ja-JP" altLang="en-US"/>
          </a:p>
        </p:txBody>
      </p:sp>
    </p:spTree>
    <p:extLst>
      <p:ext uri="{BB962C8B-B14F-4D97-AF65-F5344CB8AC3E}">
        <p14:creationId xmlns:p14="http://schemas.microsoft.com/office/powerpoint/2010/main" val="37700855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40"/>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8064DFA-8B41-4628-8B24-60323DF83B2D}" type="datetime1">
              <a:rPr kumimoji="1" lang="ja-JP" altLang="en-US" smtClean="0"/>
              <a:t>2018/9/7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15608E0-760D-4ECC-9007-70475DF307E4}" type="slidenum">
              <a:rPr kumimoji="1" lang="ja-JP" altLang="en-US" smtClean="0"/>
              <a:t>‹#›</a:t>
            </a:fld>
            <a:endParaRPr kumimoji="1" lang="ja-JP" altLang="en-US"/>
          </a:p>
        </p:txBody>
      </p:sp>
    </p:spTree>
    <p:extLst>
      <p:ext uri="{BB962C8B-B14F-4D97-AF65-F5344CB8AC3E}">
        <p14:creationId xmlns:p14="http://schemas.microsoft.com/office/powerpoint/2010/main" val="1180237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F011836-6CA3-4C84-A44F-AA29805C04A3}" type="datetime1">
              <a:rPr kumimoji="1" lang="ja-JP" altLang="en-US" smtClean="0"/>
              <a:t>2018/9/7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15608E0-760D-4ECC-9007-70475DF307E4}" type="slidenum">
              <a:rPr kumimoji="1" lang="ja-JP" altLang="en-US" smtClean="0"/>
              <a:t>‹#›</a:t>
            </a:fld>
            <a:endParaRPr kumimoji="1" lang="ja-JP" altLang="en-US"/>
          </a:p>
        </p:txBody>
      </p:sp>
    </p:spTree>
    <p:extLst>
      <p:ext uri="{BB962C8B-B14F-4D97-AF65-F5344CB8AC3E}">
        <p14:creationId xmlns:p14="http://schemas.microsoft.com/office/powerpoint/2010/main" val="3930096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2"/>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090" indent="0">
              <a:buNone/>
              <a:defRPr sz="1800">
                <a:solidFill>
                  <a:schemeClr val="tx1">
                    <a:tint val="75000"/>
                  </a:schemeClr>
                </a:solidFill>
              </a:defRPr>
            </a:lvl2pPr>
            <a:lvl3pPr marL="914180" indent="0">
              <a:buNone/>
              <a:defRPr sz="1600">
                <a:solidFill>
                  <a:schemeClr val="tx1">
                    <a:tint val="75000"/>
                  </a:schemeClr>
                </a:solidFill>
              </a:defRPr>
            </a:lvl3pPr>
            <a:lvl4pPr marL="1371270" indent="0">
              <a:buNone/>
              <a:defRPr sz="1400">
                <a:solidFill>
                  <a:schemeClr val="tx1">
                    <a:tint val="75000"/>
                  </a:schemeClr>
                </a:solidFill>
              </a:defRPr>
            </a:lvl4pPr>
            <a:lvl5pPr marL="1828361" indent="0">
              <a:buNone/>
              <a:defRPr sz="1400">
                <a:solidFill>
                  <a:schemeClr val="tx1">
                    <a:tint val="75000"/>
                  </a:schemeClr>
                </a:solidFill>
              </a:defRPr>
            </a:lvl5pPr>
            <a:lvl6pPr marL="2285451" indent="0">
              <a:buNone/>
              <a:defRPr sz="1400">
                <a:solidFill>
                  <a:schemeClr val="tx1">
                    <a:tint val="75000"/>
                  </a:schemeClr>
                </a:solidFill>
              </a:defRPr>
            </a:lvl6pPr>
            <a:lvl7pPr marL="2742542" indent="0">
              <a:buNone/>
              <a:defRPr sz="1400">
                <a:solidFill>
                  <a:schemeClr val="tx1">
                    <a:tint val="75000"/>
                  </a:schemeClr>
                </a:solidFill>
              </a:defRPr>
            </a:lvl7pPr>
            <a:lvl8pPr marL="3199632" indent="0">
              <a:buNone/>
              <a:defRPr sz="1400">
                <a:solidFill>
                  <a:schemeClr val="tx1">
                    <a:tint val="75000"/>
                  </a:schemeClr>
                </a:solidFill>
              </a:defRPr>
            </a:lvl8pPr>
            <a:lvl9pPr marL="3656722"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6C2A871-D84B-4909-A5C8-3BF7132CE84D}" type="datetime1">
              <a:rPr kumimoji="1" lang="ja-JP" altLang="en-US" smtClean="0"/>
              <a:t>2018/9/7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15608E0-760D-4ECC-9007-70475DF307E4}" type="slidenum">
              <a:rPr kumimoji="1" lang="ja-JP" altLang="en-US" smtClean="0"/>
              <a:t>‹#›</a:t>
            </a:fld>
            <a:endParaRPr kumimoji="1" lang="ja-JP" altLang="en-US"/>
          </a:p>
        </p:txBody>
      </p:sp>
    </p:spTree>
    <p:extLst>
      <p:ext uri="{BB962C8B-B14F-4D97-AF65-F5344CB8AC3E}">
        <p14:creationId xmlns:p14="http://schemas.microsoft.com/office/powerpoint/2010/main" val="1997389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69A1CBE-4E63-45F3-8ED1-806CE7F2CFC2}" type="datetime1">
              <a:rPr kumimoji="1" lang="ja-JP" altLang="en-US" smtClean="0"/>
              <a:t>2018/9/7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15608E0-760D-4ECC-9007-70475DF307E4}" type="slidenum">
              <a:rPr kumimoji="1" lang="ja-JP" altLang="en-US" smtClean="0"/>
              <a:t>‹#›</a:t>
            </a:fld>
            <a:endParaRPr kumimoji="1" lang="ja-JP" altLang="en-US"/>
          </a:p>
        </p:txBody>
      </p:sp>
    </p:spTree>
    <p:extLst>
      <p:ext uri="{BB962C8B-B14F-4D97-AF65-F5344CB8AC3E}">
        <p14:creationId xmlns:p14="http://schemas.microsoft.com/office/powerpoint/2010/main" val="785437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090" indent="0">
              <a:buNone/>
              <a:defRPr sz="2000" b="1"/>
            </a:lvl2pPr>
            <a:lvl3pPr marL="914180" indent="0">
              <a:buNone/>
              <a:defRPr sz="1800" b="1"/>
            </a:lvl3pPr>
            <a:lvl4pPr marL="1371270" indent="0">
              <a:buNone/>
              <a:defRPr sz="1600" b="1"/>
            </a:lvl4pPr>
            <a:lvl5pPr marL="1828361" indent="0">
              <a:buNone/>
              <a:defRPr sz="1600" b="1"/>
            </a:lvl5pPr>
            <a:lvl6pPr marL="2285451" indent="0">
              <a:buNone/>
              <a:defRPr sz="1600" b="1"/>
            </a:lvl6pPr>
            <a:lvl7pPr marL="2742542" indent="0">
              <a:buNone/>
              <a:defRPr sz="1600" b="1"/>
            </a:lvl7pPr>
            <a:lvl8pPr marL="3199632" indent="0">
              <a:buNone/>
              <a:defRPr sz="1600" b="1"/>
            </a:lvl8pPr>
            <a:lvl9pPr marL="3656722"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7" y="1535113"/>
            <a:ext cx="4041775" cy="639762"/>
          </a:xfrm>
        </p:spPr>
        <p:txBody>
          <a:bodyPr anchor="b"/>
          <a:lstStyle>
            <a:lvl1pPr marL="0" indent="0">
              <a:buNone/>
              <a:defRPr sz="2400" b="1"/>
            </a:lvl1pPr>
            <a:lvl2pPr marL="457090" indent="0">
              <a:buNone/>
              <a:defRPr sz="2000" b="1"/>
            </a:lvl2pPr>
            <a:lvl3pPr marL="914180" indent="0">
              <a:buNone/>
              <a:defRPr sz="1800" b="1"/>
            </a:lvl3pPr>
            <a:lvl4pPr marL="1371270" indent="0">
              <a:buNone/>
              <a:defRPr sz="1600" b="1"/>
            </a:lvl4pPr>
            <a:lvl5pPr marL="1828361" indent="0">
              <a:buNone/>
              <a:defRPr sz="1600" b="1"/>
            </a:lvl5pPr>
            <a:lvl6pPr marL="2285451" indent="0">
              <a:buNone/>
              <a:defRPr sz="1600" b="1"/>
            </a:lvl6pPr>
            <a:lvl7pPr marL="2742542" indent="0">
              <a:buNone/>
              <a:defRPr sz="1600" b="1"/>
            </a:lvl7pPr>
            <a:lvl8pPr marL="3199632" indent="0">
              <a:buNone/>
              <a:defRPr sz="1600" b="1"/>
            </a:lvl8pPr>
            <a:lvl9pPr marL="3656722"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914A38C-80B1-4193-8F78-05AE88C265F0}" type="datetime1">
              <a:rPr kumimoji="1" lang="ja-JP" altLang="en-US" smtClean="0"/>
              <a:t>2018/9/7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15608E0-760D-4ECC-9007-70475DF307E4}" type="slidenum">
              <a:rPr kumimoji="1" lang="ja-JP" altLang="en-US" smtClean="0"/>
              <a:t>‹#›</a:t>
            </a:fld>
            <a:endParaRPr kumimoji="1" lang="ja-JP" altLang="en-US"/>
          </a:p>
        </p:txBody>
      </p:sp>
    </p:spTree>
    <p:extLst>
      <p:ext uri="{BB962C8B-B14F-4D97-AF65-F5344CB8AC3E}">
        <p14:creationId xmlns:p14="http://schemas.microsoft.com/office/powerpoint/2010/main" val="4051034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421D629-575D-4099-B93B-03449833EBD4}" type="datetime1">
              <a:rPr kumimoji="1" lang="ja-JP" altLang="en-US" smtClean="0"/>
              <a:t>2018/9/7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15608E0-760D-4ECC-9007-70475DF307E4}" type="slidenum">
              <a:rPr kumimoji="1" lang="ja-JP" altLang="en-US" smtClean="0"/>
              <a:t>‹#›</a:t>
            </a:fld>
            <a:endParaRPr kumimoji="1" lang="ja-JP" altLang="en-US"/>
          </a:p>
        </p:txBody>
      </p:sp>
    </p:spTree>
    <p:extLst>
      <p:ext uri="{BB962C8B-B14F-4D97-AF65-F5344CB8AC3E}">
        <p14:creationId xmlns:p14="http://schemas.microsoft.com/office/powerpoint/2010/main" val="2267265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38BA163-74F4-496D-B9DD-8FE3964B2F00}" type="datetime1">
              <a:rPr kumimoji="1" lang="ja-JP" altLang="en-US" smtClean="0"/>
              <a:t>2018/9/7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15608E0-760D-4ECC-9007-70475DF307E4}" type="slidenum">
              <a:rPr kumimoji="1" lang="ja-JP" altLang="en-US" smtClean="0"/>
              <a:t>‹#›</a:t>
            </a:fld>
            <a:endParaRPr kumimoji="1" lang="ja-JP" altLang="en-US"/>
          </a:p>
        </p:txBody>
      </p:sp>
    </p:spTree>
    <p:extLst>
      <p:ext uri="{BB962C8B-B14F-4D97-AF65-F5344CB8AC3E}">
        <p14:creationId xmlns:p14="http://schemas.microsoft.com/office/powerpoint/2010/main" val="1758379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1" y="1435101"/>
            <a:ext cx="3008313" cy="4691063"/>
          </a:xfrm>
        </p:spPr>
        <p:txBody>
          <a:bodyPr/>
          <a:lstStyle>
            <a:lvl1pPr marL="0" indent="0">
              <a:buNone/>
              <a:defRPr sz="1400"/>
            </a:lvl1pPr>
            <a:lvl2pPr marL="457090" indent="0">
              <a:buNone/>
              <a:defRPr sz="1200"/>
            </a:lvl2pPr>
            <a:lvl3pPr marL="914180" indent="0">
              <a:buNone/>
              <a:defRPr sz="1000"/>
            </a:lvl3pPr>
            <a:lvl4pPr marL="1371270" indent="0">
              <a:buNone/>
              <a:defRPr sz="900"/>
            </a:lvl4pPr>
            <a:lvl5pPr marL="1828361" indent="0">
              <a:buNone/>
              <a:defRPr sz="900"/>
            </a:lvl5pPr>
            <a:lvl6pPr marL="2285451" indent="0">
              <a:buNone/>
              <a:defRPr sz="900"/>
            </a:lvl6pPr>
            <a:lvl7pPr marL="2742542" indent="0">
              <a:buNone/>
              <a:defRPr sz="900"/>
            </a:lvl7pPr>
            <a:lvl8pPr marL="3199632" indent="0">
              <a:buNone/>
              <a:defRPr sz="900"/>
            </a:lvl8pPr>
            <a:lvl9pPr marL="3656722"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B6A909C-520D-47C5-9459-6AE966C47888}" type="datetime1">
              <a:rPr kumimoji="1" lang="ja-JP" altLang="en-US" smtClean="0"/>
              <a:t>2018/9/7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15608E0-760D-4ECC-9007-70475DF307E4}" type="slidenum">
              <a:rPr kumimoji="1" lang="ja-JP" altLang="en-US" smtClean="0"/>
              <a:t>‹#›</a:t>
            </a:fld>
            <a:endParaRPr kumimoji="1" lang="ja-JP" altLang="en-US"/>
          </a:p>
        </p:txBody>
      </p:sp>
    </p:spTree>
    <p:extLst>
      <p:ext uri="{BB962C8B-B14F-4D97-AF65-F5344CB8AC3E}">
        <p14:creationId xmlns:p14="http://schemas.microsoft.com/office/powerpoint/2010/main" val="2876969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090" indent="0">
              <a:buNone/>
              <a:defRPr sz="2800"/>
            </a:lvl2pPr>
            <a:lvl3pPr marL="914180" indent="0">
              <a:buNone/>
              <a:defRPr sz="2400"/>
            </a:lvl3pPr>
            <a:lvl4pPr marL="1371270" indent="0">
              <a:buNone/>
              <a:defRPr sz="2000"/>
            </a:lvl4pPr>
            <a:lvl5pPr marL="1828361" indent="0">
              <a:buNone/>
              <a:defRPr sz="2000"/>
            </a:lvl5pPr>
            <a:lvl6pPr marL="2285451" indent="0">
              <a:buNone/>
              <a:defRPr sz="2000"/>
            </a:lvl6pPr>
            <a:lvl7pPr marL="2742542" indent="0">
              <a:buNone/>
              <a:defRPr sz="2000"/>
            </a:lvl7pPr>
            <a:lvl8pPr marL="3199632" indent="0">
              <a:buNone/>
              <a:defRPr sz="2000"/>
            </a:lvl8pPr>
            <a:lvl9pPr marL="3656722"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090" indent="0">
              <a:buNone/>
              <a:defRPr sz="1200"/>
            </a:lvl2pPr>
            <a:lvl3pPr marL="914180" indent="0">
              <a:buNone/>
              <a:defRPr sz="1000"/>
            </a:lvl3pPr>
            <a:lvl4pPr marL="1371270" indent="0">
              <a:buNone/>
              <a:defRPr sz="900"/>
            </a:lvl4pPr>
            <a:lvl5pPr marL="1828361" indent="0">
              <a:buNone/>
              <a:defRPr sz="900"/>
            </a:lvl5pPr>
            <a:lvl6pPr marL="2285451" indent="0">
              <a:buNone/>
              <a:defRPr sz="900"/>
            </a:lvl6pPr>
            <a:lvl7pPr marL="2742542" indent="0">
              <a:buNone/>
              <a:defRPr sz="900"/>
            </a:lvl7pPr>
            <a:lvl8pPr marL="3199632" indent="0">
              <a:buNone/>
              <a:defRPr sz="900"/>
            </a:lvl8pPr>
            <a:lvl9pPr marL="3656722"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B2C7779-B87C-410D-A18F-46037E853F50}" type="datetime1">
              <a:rPr kumimoji="1" lang="ja-JP" altLang="en-US" smtClean="0"/>
              <a:t>2018/9/7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15608E0-760D-4ECC-9007-70475DF307E4}" type="slidenum">
              <a:rPr kumimoji="1" lang="ja-JP" altLang="en-US" smtClean="0"/>
              <a:t>‹#›</a:t>
            </a:fld>
            <a:endParaRPr kumimoji="1" lang="ja-JP" altLang="en-US"/>
          </a:p>
        </p:txBody>
      </p:sp>
    </p:spTree>
    <p:extLst>
      <p:ext uri="{BB962C8B-B14F-4D97-AF65-F5344CB8AC3E}">
        <p14:creationId xmlns:p14="http://schemas.microsoft.com/office/powerpoint/2010/main" val="19525109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18" tIns="45710" rIns="91418" bIns="4571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1"/>
            <a:ext cx="8229600" cy="4525963"/>
          </a:xfrm>
          <a:prstGeom prst="rect">
            <a:avLst/>
          </a:prstGeom>
        </p:spPr>
        <p:txBody>
          <a:bodyPr vert="horz" lIns="91418" tIns="45710" rIns="91418" bIns="4571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2"/>
            <a:ext cx="2133600" cy="365125"/>
          </a:xfrm>
          <a:prstGeom prst="rect">
            <a:avLst/>
          </a:prstGeom>
        </p:spPr>
        <p:txBody>
          <a:bodyPr vert="horz" lIns="91418" tIns="45710" rIns="91418" bIns="45710" rtlCol="0" anchor="ctr"/>
          <a:lstStyle>
            <a:lvl1pPr algn="l">
              <a:defRPr sz="1200">
                <a:solidFill>
                  <a:schemeClr val="tx1">
                    <a:tint val="75000"/>
                  </a:schemeClr>
                </a:solidFill>
              </a:defRPr>
            </a:lvl1pPr>
          </a:lstStyle>
          <a:p>
            <a:fld id="{2E1DDC5E-501B-4FBB-9386-689E216E152E}" type="datetime1">
              <a:rPr kumimoji="1" lang="ja-JP" altLang="en-US" smtClean="0"/>
              <a:t>2018/9/7</a:t>
            </a:fld>
            <a:endParaRPr kumimoji="1" lang="ja-JP" altLang="en-US"/>
          </a:p>
        </p:txBody>
      </p:sp>
      <p:sp>
        <p:nvSpPr>
          <p:cNvPr id="5" name="フッター プレースホルダー 4"/>
          <p:cNvSpPr>
            <a:spLocks noGrp="1"/>
          </p:cNvSpPr>
          <p:nvPr>
            <p:ph type="ftr" sz="quarter" idx="3"/>
          </p:nvPr>
        </p:nvSpPr>
        <p:spPr>
          <a:xfrm>
            <a:off x="3124200" y="6356352"/>
            <a:ext cx="2895600" cy="365125"/>
          </a:xfrm>
          <a:prstGeom prst="rect">
            <a:avLst/>
          </a:prstGeom>
        </p:spPr>
        <p:txBody>
          <a:bodyPr vert="horz" lIns="91418" tIns="45710" rIns="91418" bIns="4571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2"/>
            <a:ext cx="2133600" cy="365125"/>
          </a:xfrm>
          <a:prstGeom prst="rect">
            <a:avLst/>
          </a:prstGeom>
        </p:spPr>
        <p:txBody>
          <a:bodyPr vert="horz" lIns="91418" tIns="45710" rIns="91418" bIns="45710" rtlCol="0" anchor="ctr"/>
          <a:lstStyle>
            <a:lvl1pPr algn="r">
              <a:defRPr sz="1200">
                <a:solidFill>
                  <a:schemeClr val="tx1">
                    <a:tint val="75000"/>
                  </a:schemeClr>
                </a:solidFill>
              </a:defRPr>
            </a:lvl1pPr>
          </a:lstStyle>
          <a:p>
            <a:fld id="{915608E0-760D-4ECC-9007-70475DF307E4}" type="slidenum">
              <a:rPr kumimoji="1" lang="ja-JP" altLang="en-US" smtClean="0"/>
              <a:t>‹#›</a:t>
            </a:fld>
            <a:endParaRPr kumimoji="1" lang="ja-JP" altLang="en-US"/>
          </a:p>
        </p:txBody>
      </p:sp>
    </p:spTree>
    <p:extLst>
      <p:ext uri="{BB962C8B-B14F-4D97-AF65-F5344CB8AC3E}">
        <p14:creationId xmlns:p14="http://schemas.microsoft.com/office/powerpoint/2010/main" val="20913427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180" rtl="0" eaLnBrk="1" latinLnBrk="0" hangingPunct="1">
        <a:spcBef>
          <a:spcPct val="0"/>
        </a:spcBef>
        <a:buNone/>
        <a:defRPr kumimoji="1" sz="4400" kern="1200">
          <a:solidFill>
            <a:schemeClr val="tx1"/>
          </a:solidFill>
          <a:latin typeface="+mj-lt"/>
          <a:ea typeface="+mj-ea"/>
          <a:cs typeface="+mj-cs"/>
        </a:defRPr>
      </a:lvl1pPr>
    </p:titleStyle>
    <p:bodyStyle>
      <a:lvl1pPr marL="342818" indent="-342818" algn="l" defTabSz="91418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772" indent="-285681" algn="l" defTabSz="91418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726" indent="-228545" algn="l" defTabSz="91418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599816" indent="-228545" algn="l" defTabSz="91418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6906" indent="-228545" algn="l" defTabSz="91418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3996" indent="-228545" algn="l" defTabSz="91418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086" indent="-228545" algn="l" defTabSz="91418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178" indent="-228545" algn="l" defTabSz="91418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268" indent="-228545" algn="l" defTabSz="91418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180" rtl="0" eaLnBrk="1" latinLnBrk="0" hangingPunct="1">
        <a:defRPr kumimoji="1" sz="1800" kern="1200">
          <a:solidFill>
            <a:schemeClr val="tx1"/>
          </a:solidFill>
          <a:latin typeface="+mn-lt"/>
          <a:ea typeface="+mn-ea"/>
          <a:cs typeface="+mn-cs"/>
        </a:defRPr>
      </a:lvl1pPr>
      <a:lvl2pPr marL="457090" algn="l" defTabSz="914180" rtl="0" eaLnBrk="1" latinLnBrk="0" hangingPunct="1">
        <a:defRPr kumimoji="1" sz="1800" kern="1200">
          <a:solidFill>
            <a:schemeClr val="tx1"/>
          </a:solidFill>
          <a:latin typeface="+mn-lt"/>
          <a:ea typeface="+mn-ea"/>
          <a:cs typeface="+mn-cs"/>
        </a:defRPr>
      </a:lvl2pPr>
      <a:lvl3pPr marL="914180" algn="l" defTabSz="914180" rtl="0" eaLnBrk="1" latinLnBrk="0" hangingPunct="1">
        <a:defRPr kumimoji="1" sz="1800" kern="1200">
          <a:solidFill>
            <a:schemeClr val="tx1"/>
          </a:solidFill>
          <a:latin typeface="+mn-lt"/>
          <a:ea typeface="+mn-ea"/>
          <a:cs typeface="+mn-cs"/>
        </a:defRPr>
      </a:lvl3pPr>
      <a:lvl4pPr marL="1371270" algn="l" defTabSz="914180" rtl="0" eaLnBrk="1" latinLnBrk="0" hangingPunct="1">
        <a:defRPr kumimoji="1" sz="1800" kern="1200">
          <a:solidFill>
            <a:schemeClr val="tx1"/>
          </a:solidFill>
          <a:latin typeface="+mn-lt"/>
          <a:ea typeface="+mn-ea"/>
          <a:cs typeface="+mn-cs"/>
        </a:defRPr>
      </a:lvl4pPr>
      <a:lvl5pPr marL="1828361" algn="l" defTabSz="914180" rtl="0" eaLnBrk="1" latinLnBrk="0" hangingPunct="1">
        <a:defRPr kumimoji="1" sz="1800" kern="1200">
          <a:solidFill>
            <a:schemeClr val="tx1"/>
          </a:solidFill>
          <a:latin typeface="+mn-lt"/>
          <a:ea typeface="+mn-ea"/>
          <a:cs typeface="+mn-cs"/>
        </a:defRPr>
      </a:lvl5pPr>
      <a:lvl6pPr marL="2285451" algn="l" defTabSz="914180" rtl="0" eaLnBrk="1" latinLnBrk="0" hangingPunct="1">
        <a:defRPr kumimoji="1" sz="1800" kern="1200">
          <a:solidFill>
            <a:schemeClr val="tx1"/>
          </a:solidFill>
          <a:latin typeface="+mn-lt"/>
          <a:ea typeface="+mn-ea"/>
          <a:cs typeface="+mn-cs"/>
        </a:defRPr>
      </a:lvl6pPr>
      <a:lvl7pPr marL="2742542" algn="l" defTabSz="914180" rtl="0" eaLnBrk="1" latinLnBrk="0" hangingPunct="1">
        <a:defRPr kumimoji="1" sz="1800" kern="1200">
          <a:solidFill>
            <a:schemeClr val="tx1"/>
          </a:solidFill>
          <a:latin typeface="+mn-lt"/>
          <a:ea typeface="+mn-ea"/>
          <a:cs typeface="+mn-cs"/>
        </a:defRPr>
      </a:lvl7pPr>
      <a:lvl8pPr marL="3199632" algn="l" defTabSz="914180" rtl="0" eaLnBrk="1" latinLnBrk="0" hangingPunct="1">
        <a:defRPr kumimoji="1" sz="1800" kern="1200">
          <a:solidFill>
            <a:schemeClr val="tx1"/>
          </a:solidFill>
          <a:latin typeface="+mn-lt"/>
          <a:ea typeface="+mn-ea"/>
          <a:cs typeface="+mn-cs"/>
        </a:defRPr>
      </a:lvl8pPr>
      <a:lvl9pPr marL="3656722" algn="l" defTabSz="91418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bwMode="auto">
          <a:xfrm>
            <a:off x="-213619" y="194315"/>
            <a:ext cx="9523882" cy="540000"/>
          </a:xfrm>
          <a:prstGeom prst="rect">
            <a:avLst/>
          </a:prstGeom>
          <a:solidFill>
            <a:srgbClr val="0000B8"/>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spAutoFit/>
          </a:bodyPr>
          <a:lstStyle/>
          <a:p>
            <a:pPr algn="ctr"/>
            <a:r>
              <a:rPr lang="ja-JP" altLang="en-US" sz="20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地域生活支援拠点等の整備について</a:t>
            </a:r>
            <a:endParaRPr lang="ja-JP" altLang="en-US" sz="20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Rectangle 2"/>
          <p:cNvSpPr txBox="1">
            <a:spLocks noChangeArrowheads="1"/>
          </p:cNvSpPr>
          <p:nvPr/>
        </p:nvSpPr>
        <p:spPr bwMode="auto">
          <a:xfrm>
            <a:off x="153350" y="897658"/>
            <a:ext cx="8892000" cy="1404000"/>
          </a:xfrm>
          <a:prstGeom prst="rect">
            <a:avLst/>
          </a:prstGeom>
          <a:solidFill>
            <a:schemeClr val="bg1"/>
          </a:solidFill>
          <a:ln w="19050">
            <a:solidFill>
              <a:schemeClr val="tx1"/>
            </a:solidFill>
            <a:miter lim="800000"/>
            <a:headEnd/>
            <a:tailEnd/>
          </a:ln>
          <a:effectLst/>
          <a:extLst/>
        </p:spPr>
        <p:txBody>
          <a:bodyPr vert="horz" wrap="square" lIns="91440" tIns="36000" rIns="91440" bIns="36000" numCol="1" anchor="ctr" anchorCtr="0" compatLnSpc="1">
            <a:prstTxWarp prst="textNoShape">
              <a:avLst/>
            </a:prstTxWarp>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marL="177800" indent="-177800" eaLnBrk="1" hangingPunct="1">
              <a:spcAft>
                <a:spcPts val="600"/>
              </a:spcAft>
            </a:pPr>
            <a:r>
              <a:rPr lang="ja-JP" altLang="en-US" sz="1600" u="none" kern="0" dirty="0" smtClean="0">
                <a:latin typeface="Meiryo UI" panose="020B0604030504040204" pitchFamily="50" charset="-128"/>
                <a:ea typeface="Meiryo UI" panose="020B0604030504040204" pitchFamily="50" charset="-128"/>
                <a:cs typeface="Meiryo UI" panose="020B0604030504040204" pitchFamily="50" charset="-128"/>
              </a:rPr>
              <a:t>○ 平成</a:t>
            </a:r>
            <a:r>
              <a:rPr lang="en-US" altLang="ja-JP" sz="1600" u="none" kern="0" dirty="0">
                <a:latin typeface="Meiryo UI" panose="020B0604030504040204" pitchFamily="50" charset="-128"/>
                <a:ea typeface="Meiryo UI" panose="020B0604030504040204" pitchFamily="50" charset="-128"/>
                <a:cs typeface="Meiryo UI" panose="020B0604030504040204" pitchFamily="50" charset="-128"/>
              </a:rPr>
              <a:t>28</a:t>
            </a:r>
            <a:r>
              <a:rPr lang="ja-JP" altLang="en-US" sz="1600" u="none" kern="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600" u="none" kern="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600" u="none" kern="0" dirty="0">
                <a:latin typeface="Meiryo UI" panose="020B0604030504040204" pitchFamily="50" charset="-128"/>
                <a:ea typeface="Meiryo UI" panose="020B0604030504040204" pitchFamily="50" charset="-128"/>
                <a:cs typeface="Meiryo UI" panose="020B0604030504040204" pitchFamily="50" charset="-128"/>
              </a:rPr>
              <a:t>月</a:t>
            </a:r>
            <a:r>
              <a:rPr lang="ja-JP" altLang="en-US" sz="1600" u="none" kern="0" dirty="0" smtClean="0">
                <a:latin typeface="Meiryo UI" panose="020B0604030504040204" pitchFamily="50" charset="-128"/>
                <a:ea typeface="Meiryo UI" panose="020B0604030504040204" pitchFamily="50" charset="-128"/>
                <a:cs typeface="Meiryo UI" panose="020B0604030504040204" pitchFamily="50" charset="-128"/>
              </a:rPr>
              <a:t>に基盤整備促進ワーキングで報告書をとりまとめ、</a:t>
            </a:r>
            <a:r>
              <a:rPr lang="ja-JP" altLang="en-US" sz="1600" u="none" kern="0" dirty="0">
                <a:latin typeface="Meiryo UI" panose="020B0604030504040204" pitchFamily="50" charset="-128"/>
                <a:ea typeface="Meiryo UI" panose="020B0604030504040204" pitchFamily="50" charset="-128"/>
                <a:cs typeface="Meiryo UI" panose="020B0604030504040204" pitchFamily="50" charset="-128"/>
              </a:rPr>
              <a:t>府内市町村の拠点整備の促進を図ってきたが、その後、整備済となったのは</a:t>
            </a:r>
            <a:r>
              <a:rPr lang="ja-JP" altLang="en-US" sz="1600" u="none" kern="0" dirty="0" smtClean="0">
                <a:latin typeface="Meiryo UI" panose="020B0604030504040204" pitchFamily="50" charset="-128"/>
                <a:ea typeface="Meiryo UI" panose="020B0604030504040204" pitchFamily="50" charset="-128"/>
                <a:cs typeface="Meiryo UI" panose="020B0604030504040204" pitchFamily="50" charset="-128"/>
              </a:rPr>
              <a:t>、４市２か所</a:t>
            </a:r>
            <a:r>
              <a:rPr lang="ja-JP" altLang="en-US" sz="1600" u="none" kern="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u="none" kern="0" dirty="0" smtClean="0">
                <a:latin typeface="Meiryo UI" panose="020B0604030504040204" pitchFamily="50" charset="-128"/>
                <a:ea typeface="Meiryo UI" panose="020B0604030504040204" pitchFamily="50" charset="-128"/>
                <a:cs typeface="Meiryo UI" panose="020B0604030504040204" pitchFamily="50" charset="-128"/>
              </a:rPr>
              <a:t>堺市、富田林市・河内長野市・大阪狭山市の圏域）</a:t>
            </a:r>
            <a:r>
              <a:rPr lang="ja-JP" altLang="en-US" sz="1600" u="none" kern="0" dirty="0">
                <a:latin typeface="Meiryo UI" panose="020B0604030504040204" pitchFamily="50" charset="-128"/>
                <a:ea typeface="Meiryo UI" panose="020B0604030504040204" pitchFamily="50" charset="-128"/>
                <a:cs typeface="Meiryo UI" panose="020B0604030504040204" pitchFamily="50" charset="-128"/>
              </a:rPr>
              <a:t>のみ</a:t>
            </a:r>
            <a:r>
              <a:rPr lang="ja-JP" altLang="en-US" sz="1600" u="none" kern="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u="none" kern="0" dirty="0" smtClean="0">
              <a:latin typeface="Meiryo UI" panose="020B0604030504040204" pitchFamily="50" charset="-128"/>
              <a:ea typeface="Meiryo UI" panose="020B0604030504040204" pitchFamily="50" charset="-128"/>
              <a:cs typeface="Meiryo UI" panose="020B0604030504040204" pitchFamily="50" charset="-128"/>
            </a:endParaRPr>
          </a:p>
          <a:p>
            <a:pPr marL="177800" indent="-177800" eaLnBrk="1" hangingPunct="1">
              <a:spcAft>
                <a:spcPts val="600"/>
              </a:spcAft>
            </a:pPr>
            <a:r>
              <a:rPr lang="ja-JP" altLang="en-US" sz="1600" u="none" kern="0" dirty="0" smtClean="0">
                <a:latin typeface="Meiryo UI" panose="020B0604030504040204" pitchFamily="50" charset="-128"/>
                <a:ea typeface="Meiryo UI" panose="020B0604030504040204" pitchFamily="50" charset="-128"/>
                <a:cs typeface="Meiryo UI" panose="020B0604030504040204" pitchFamily="50" charset="-128"/>
              </a:rPr>
              <a:t>○ 現状、ほとんどの市町村で</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整備が進んでいない。</a:t>
            </a:r>
            <a:endParaRPr lang="en-US" altLang="ja-JP" sz="1600" kern="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p:cNvSpPr/>
          <p:nvPr/>
        </p:nvSpPr>
        <p:spPr>
          <a:xfrm>
            <a:off x="30972" y="2823258"/>
            <a:ext cx="9113027" cy="338554"/>
          </a:xfrm>
          <a:prstGeom prst="rect">
            <a:avLst/>
          </a:prstGeom>
        </p:spPr>
        <p:txBody>
          <a:bodyPr wrap="square">
            <a:spAutoFit/>
          </a:bodyPr>
          <a:lstStyle/>
          <a:p>
            <a:r>
              <a:rPr lang="ja-JP" altLang="en-US" sz="1600" u="none" dirty="0" smtClean="0">
                <a:solidFill>
                  <a:srgbClr val="000000"/>
                </a:solidFill>
                <a:latin typeface="HG創英角ｺﾞｼｯｸUB" panose="020B0909000000000000" pitchFamily="49" charset="-128"/>
                <a:ea typeface="HG創英角ｺﾞｼｯｸUB" panose="020B0909000000000000" pitchFamily="49" charset="-128"/>
              </a:rPr>
              <a:t>（これまでの経過）　　　　　　　　　　　　　　　　　　　　　　　　　　　 </a:t>
            </a:r>
            <a:r>
              <a:rPr lang="ja-JP" altLang="en-US" sz="1600" dirty="0" smtClean="0">
                <a:solidFill>
                  <a:srgbClr val="000000"/>
                </a:solidFill>
                <a:latin typeface="HG創英角ｺﾞｼｯｸUB" panose="020B0909000000000000" pitchFamily="49" charset="-128"/>
                <a:ea typeface="HG創英角ｺﾞｼｯｸUB" panose="020B0909000000000000" pitchFamily="49" charset="-128"/>
              </a:rPr>
              <a:t> </a:t>
            </a:r>
            <a:r>
              <a:rPr lang="ja-JP" altLang="en-US" sz="1400" u="none"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（整備状況）</a:t>
            </a:r>
            <a:endParaRPr lang="ja-JP" altLang="en-US" sz="1400" u="none"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11380954"/>
              </p:ext>
            </p:extLst>
          </p:nvPr>
        </p:nvGraphicFramePr>
        <p:xfrm>
          <a:off x="282037" y="3224584"/>
          <a:ext cx="8655588" cy="2483962"/>
        </p:xfrm>
        <a:graphic>
          <a:graphicData uri="http://schemas.openxmlformats.org/drawingml/2006/table">
            <a:tbl>
              <a:tblPr bandRow="1">
                <a:tableStyleId>{3B4B98B0-60AC-42C2-AFA5-B58CD77FA1E5}</a:tableStyleId>
              </a:tblPr>
              <a:tblGrid>
                <a:gridCol w="1642297"/>
                <a:gridCol w="5322627"/>
                <a:gridCol w="1690664"/>
              </a:tblGrid>
              <a:tr h="384839">
                <a:tc>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月</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95250" indent="-95250"/>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・吹田市が整備</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95250" indent="-95250"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１市１か所</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384839">
                <a:tc>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月</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95250" indent="-95250"/>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・豊中市が整備</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95250" indent="-95250"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２市２か所</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944606">
                <a:tc>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月</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95250" indent="-95250"/>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・基盤整備促進</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WG</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の報告書のとりまとめ</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95250" indent="-95250"/>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・地域生活支援拠点等に最低限必要な機能として、「①</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時間の相談受付」「②緊急時の受入」を提示</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95250" indent="-95250" algn="ct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384839">
                <a:tc>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月</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95250" indent="-95250"/>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・堺市、富田林市・河内長野市・大阪狭山市の圏域が整備</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95250" indent="-95250"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６市４か所</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r>
              <a:tr h="384839">
                <a:tc>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月</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・国が整備に向けた留意点を提示</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
        <p:nvSpPr>
          <p:cNvPr id="2" name="正方形/長方形 1"/>
          <p:cNvSpPr/>
          <p:nvPr/>
        </p:nvSpPr>
        <p:spPr>
          <a:xfrm>
            <a:off x="7601996" y="143928"/>
            <a:ext cx="1521022" cy="620688"/>
          </a:xfrm>
          <a:prstGeom prst="rect">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ＭＳ ゴシック" panose="020B0609070205080204" pitchFamily="49" charset="-128"/>
                <a:ea typeface="ＭＳ ゴシック" panose="020B0609070205080204" pitchFamily="49" charset="-128"/>
              </a:rPr>
              <a:t>別紙２</a:t>
            </a:r>
            <a:endParaRPr kumimoji="1" lang="ja-JP" altLang="en-US"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3965529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2"/>
          <p:cNvSpPr txBox="1">
            <a:spLocks noChangeArrowheads="1"/>
          </p:cNvSpPr>
          <p:nvPr/>
        </p:nvSpPr>
        <p:spPr bwMode="auto">
          <a:xfrm>
            <a:off x="168236" y="493028"/>
            <a:ext cx="8892000" cy="2700000"/>
          </a:xfrm>
          <a:prstGeom prst="rect">
            <a:avLst/>
          </a:prstGeom>
          <a:noFill/>
          <a:ln w="12700">
            <a:solidFill>
              <a:schemeClr val="tx1"/>
            </a:solidFill>
            <a:miter lim="800000"/>
            <a:headEnd/>
            <a:tailEnd/>
          </a:ln>
          <a:effectLst/>
          <a:extLst/>
        </p:spPr>
        <p:txBody>
          <a:bodyPr vert="horz" wrap="square" lIns="91440" tIns="36000" rIns="91440" bIns="36000" numCol="1" anchor="ctr" anchorCtr="0" compatLnSpc="1">
            <a:prstTxWarp prst="textNoShape">
              <a:avLst/>
            </a:prstTxWarp>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marL="177800" indent="-177800" eaLnBrk="1" hangingPunct="1">
              <a:spcAft>
                <a:spcPts val="600"/>
              </a:spcAft>
            </a:pPr>
            <a:endParaRPr lang="en-US" altLang="ja-JP" sz="1600" u="none" kern="0" dirty="0" smtClean="0">
              <a:latin typeface="Meiryo UI" panose="020B0604030504040204" pitchFamily="50" charset="-128"/>
              <a:ea typeface="Meiryo UI" panose="020B0604030504040204" pitchFamily="50" charset="-128"/>
              <a:cs typeface="Meiryo UI" panose="020B0604030504040204" pitchFamily="50" charset="-128"/>
            </a:endParaRPr>
          </a:p>
          <a:p>
            <a:pPr marL="177800" eaLnBrk="1" hangingPunct="1">
              <a:spcAft>
                <a:spcPts val="600"/>
              </a:spcAft>
            </a:pPr>
            <a:endParaRPr lang="ja-JP" altLang="en-US" sz="1600" u="none" kern="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Rectangle 2"/>
          <p:cNvSpPr txBox="1">
            <a:spLocks noChangeArrowheads="1"/>
          </p:cNvSpPr>
          <p:nvPr/>
        </p:nvSpPr>
        <p:spPr bwMode="auto">
          <a:xfrm>
            <a:off x="191368" y="762248"/>
            <a:ext cx="8820000" cy="24507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marL="177800" indent="-177800">
              <a:spcBef>
                <a:spcPts val="0"/>
              </a:spcBef>
              <a:spcAft>
                <a:spcPts val="600"/>
              </a:spcAft>
            </a:pPr>
            <a:r>
              <a:rPr lang="ja-JP" altLang="en-US" sz="1600" u="none" kern="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拠点</a:t>
            </a:r>
            <a:r>
              <a:rPr lang="ja-JP" altLang="en-US" sz="1600" kern="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役割が整理できていない。（→対象者が絞れない　→ニーズ量が把握できない）</a:t>
            </a:r>
            <a:endParaRPr lang="en-US" altLang="ja-JP" sz="1600" kern="0"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a:spcBef>
                <a:spcPts val="0"/>
              </a:spcBef>
              <a:spcAft>
                <a:spcPts val="600"/>
              </a:spcAft>
            </a:pP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 特</a:t>
            </a:r>
            <a:r>
              <a:rPr lang="ja-JP" altLang="en-US" sz="1600" kern="0" dirty="0">
                <a:latin typeface="Meiryo UI" panose="020B0604030504040204" pitchFamily="50" charset="-128"/>
                <a:ea typeface="Meiryo UI" panose="020B0604030504040204" pitchFamily="50" charset="-128"/>
                <a:cs typeface="Meiryo UI" panose="020B0604030504040204" pitchFamily="50" charset="-128"/>
              </a:rPr>
              <a:t>に、「</a:t>
            </a:r>
            <a:r>
              <a:rPr lang="en-US" altLang="ja-JP" sz="1600" kern="0" dirty="0">
                <a:latin typeface="Meiryo UI" panose="020B0604030504040204" pitchFamily="50" charset="-128"/>
                <a:ea typeface="Meiryo UI" panose="020B0604030504040204" pitchFamily="50" charset="-128"/>
                <a:cs typeface="Meiryo UI" panose="020B0604030504040204" pitchFamily="50" charset="-128"/>
              </a:rPr>
              <a:t>24</a:t>
            </a:r>
            <a:r>
              <a:rPr lang="ja-JP" altLang="en-US" sz="1600" kern="0" dirty="0">
                <a:latin typeface="Meiryo UI" panose="020B0604030504040204" pitchFamily="50" charset="-128"/>
                <a:ea typeface="Meiryo UI" panose="020B0604030504040204" pitchFamily="50" charset="-128"/>
                <a:cs typeface="Meiryo UI" panose="020B0604030504040204" pitchFamily="50" charset="-128"/>
              </a:rPr>
              <a:t>時間の相談受付」と「緊急時の受入</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」については、財源確保のハードルが高く、それ以上の検討が</a:t>
            </a:r>
            <a:r>
              <a:rPr lang="ja-JP" altLang="en-US" sz="1600" kern="0" dirty="0">
                <a:latin typeface="Meiryo UI" panose="020B0604030504040204" pitchFamily="50" charset="-128"/>
                <a:ea typeface="Meiryo UI" panose="020B0604030504040204" pitchFamily="50" charset="-128"/>
                <a:cs typeface="Meiryo UI" panose="020B0604030504040204" pitchFamily="50" charset="-128"/>
              </a:rPr>
              <a:t>進んで</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いない。</a:t>
            </a:r>
            <a:endParaRPr lang="en-US" altLang="ja-JP" sz="1600" kern="0"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a:spcBef>
                <a:spcPts val="0"/>
              </a:spcBef>
              <a:spcAft>
                <a:spcPts val="600"/>
              </a:spcAft>
            </a:pP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 緊急時の受入対応は一定できているが、体系的な対応ができていない。</a:t>
            </a:r>
            <a:endParaRPr lang="en-US" altLang="ja-JP" sz="1600" kern="0" dirty="0" smtClean="0">
              <a:latin typeface="Meiryo UI" panose="020B0604030504040204" pitchFamily="50" charset="-128"/>
              <a:ea typeface="Meiryo UI" panose="020B0604030504040204" pitchFamily="50" charset="-128"/>
              <a:cs typeface="Meiryo UI" panose="020B0604030504040204" pitchFamily="50" charset="-128"/>
            </a:endParaRPr>
          </a:p>
          <a:p>
            <a:pPr marL="177800" indent="-177800">
              <a:spcBef>
                <a:spcPts val="0"/>
              </a:spcBef>
              <a:spcAft>
                <a:spcPts val="600"/>
              </a:spcAft>
            </a:pP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kern="0" spc="-20" dirty="0" smtClean="0">
                <a:latin typeface="Meiryo UI" panose="020B0604030504040204" pitchFamily="50" charset="-128"/>
                <a:ea typeface="Meiryo UI" panose="020B0604030504040204" pitchFamily="50" charset="-128"/>
                <a:cs typeface="Meiryo UI" panose="020B0604030504040204" pitchFamily="50" charset="-128"/>
              </a:rPr>
              <a:t>計画相談支援を受けている児者の状況は一定把握。一方、サービス未利用者の状況が把握できていない。</a:t>
            </a:r>
            <a:endParaRPr lang="en-US" altLang="ja-JP" sz="1600" kern="0" spc="-20"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a:spcBef>
                <a:spcPts val="0"/>
              </a:spcBef>
              <a:spcAft>
                <a:spcPts val="600"/>
              </a:spcAft>
            </a:pP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kern="0" dirty="0" err="1" smtClean="0">
                <a:latin typeface="Meiryo UI" panose="020B0604030504040204" pitchFamily="50" charset="-128"/>
                <a:ea typeface="Meiryo UI" panose="020B0604030504040204" pitchFamily="50" charset="-128"/>
                <a:cs typeface="Meiryo UI" panose="020B0604030504040204" pitchFamily="50" charset="-128"/>
              </a:rPr>
              <a:t>行動障</a:t>
            </a:r>
            <a:r>
              <a:rPr lang="ja-JP" altLang="en-US" sz="1600" kern="0" dirty="0" err="1" smtClean="0">
                <a:latin typeface="Meiryo UI" panose="020B0604030504040204" pitchFamily="50" charset="-128"/>
                <a:ea typeface="Meiryo UI" panose="020B0604030504040204" pitchFamily="50" charset="-128"/>
                <a:cs typeface="Meiryo UI" panose="020B0604030504040204" pitchFamily="50" charset="-128"/>
              </a:rPr>
              <a:t>がい</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など重度でサービス</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未利用者の場合、事前に障がい特性が把握できていないため、緊急時に受入対応できる施設が見つかりにくい（受入対応したとしても、適切な支援を行うのが困難）。また、障がい支援区分の認定を受けていない場合は、サービスに</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つなげにくいことがある。</a:t>
            </a:r>
            <a:endParaRPr lang="en-US" altLang="ja-JP" sz="1600" b="1" kern="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角丸四角形 21"/>
          <p:cNvSpPr/>
          <p:nvPr/>
        </p:nvSpPr>
        <p:spPr>
          <a:xfrm>
            <a:off x="238501" y="332656"/>
            <a:ext cx="1620000" cy="408623"/>
          </a:xfrm>
          <a:prstGeom prst="roundRect">
            <a:avLst/>
          </a:prstGeom>
          <a:solidFill>
            <a:srgbClr val="0000B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ctr"/>
            <a:r>
              <a:rPr lang="ja-JP" altLang="en-US" u="none" dirty="0" smtClean="0">
                <a:latin typeface="HG創英角ｺﾞｼｯｸUB" panose="020B0909000000000000" pitchFamily="49" charset="-128"/>
                <a:ea typeface="HG創英角ｺﾞｼｯｸUB" panose="020B0909000000000000" pitchFamily="49" charset="-128"/>
              </a:rPr>
              <a:t>現状・課題</a:t>
            </a:r>
            <a:endParaRPr lang="ja-JP" altLang="en-US" u="none" dirty="0">
              <a:latin typeface="HG創英角ｺﾞｼｯｸUB" panose="020B0909000000000000" pitchFamily="49" charset="-128"/>
              <a:ea typeface="HG創英角ｺﾞｼｯｸUB" panose="020B0909000000000000" pitchFamily="49" charset="-128"/>
            </a:endParaRPr>
          </a:p>
        </p:txBody>
      </p:sp>
      <p:sp>
        <p:nvSpPr>
          <p:cNvPr id="7" name="二等辺三角形 6"/>
          <p:cNvSpPr/>
          <p:nvPr/>
        </p:nvSpPr>
        <p:spPr>
          <a:xfrm flipV="1">
            <a:off x="3203848" y="3212976"/>
            <a:ext cx="2880320" cy="360040"/>
          </a:xfrm>
          <a:prstGeom prst="triangle">
            <a:avLst/>
          </a:prstGeom>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Rectangle 2"/>
          <p:cNvSpPr txBox="1">
            <a:spLocks noChangeArrowheads="1"/>
          </p:cNvSpPr>
          <p:nvPr/>
        </p:nvSpPr>
        <p:spPr bwMode="auto">
          <a:xfrm>
            <a:off x="168236" y="3636670"/>
            <a:ext cx="8892000" cy="3096000"/>
          </a:xfrm>
          <a:prstGeom prst="rect">
            <a:avLst/>
          </a:prstGeom>
          <a:noFill/>
          <a:ln w="12700">
            <a:solidFill>
              <a:schemeClr val="tx1"/>
            </a:solidFill>
            <a:miter lim="800000"/>
            <a:headEnd/>
            <a:tailEnd/>
          </a:ln>
          <a:effectLst/>
          <a:extLst/>
        </p:spPr>
        <p:txBody>
          <a:bodyPr vert="horz" wrap="square" lIns="91440" tIns="36000" rIns="91440" bIns="36000" numCol="1" anchor="ctr" anchorCtr="0" compatLnSpc="1">
            <a:prstTxWarp prst="textNoShape">
              <a:avLst/>
            </a:prstTxWarp>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marL="177800" indent="-177800" eaLnBrk="1" hangingPunct="1">
              <a:spcAft>
                <a:spcPts val="600"/>
              </a:spcAft>
            </a:pPr>
            <a:endParaRPr lang="en-US" altLang="ja-JP" sz="1600" u="none" kern="0" dirty="0" smtClean="0">
              <a:latin typeface="Meiryo UI" panose="020B0604030504040204" pitchFamily="50" charset="-128"/>
              <a:ea typeface="Meiryo UI" panose="020B0604030504040204" pitchFamily="50" charset="-128"/>
              <a:cs typeface="Meiryo UI" panose="020B0604030504040204" pitchFamily="50" charset="-128"/>
            </a:endParaRPr>
          </a:p>
          <a:p>
            <a:pPr marL="177800" eaLnBrk="1" hangingPunct="1">
              <a:spcAft>
                <a:spcPts val="600"/>
              </a:spcAft>
            </a:pPr>
            <a:endParaRPr lang="ja-JP" altLang="en-US" sz="1600" u="none" kern="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Rectangle 2"/>
          <p:cNvSpPr txBox="1">
            <a:spLocks noChangeArrowheads="1"/>
          </p:cNvSpPr>
          <p:nvPr/>
        </p:nvSpPr>
        <p:spPr bwMode="auto">
          <a:xfrm>
            <a:off x="191368" y="3905890"/>
            <a:ext cx="8820000" cy="2090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marL="177800" indent="-177800">
              <a:spcBef>
                <a:spcPts val="0"/>
              </a:spcBef>
              <a:spcAft>
                <a:spcPts val="600"/>
              </a:spcAft>
            </a:pP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「当面</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拠点がめざす</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もの」を</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明確化した上で、担う機能を</a:t>
            </a:r>
            <a:r>
              <a:rPr lang="ja-JP" altLang="en-US" sz="1600" kern="0" dirty="0">
                <a:latin typeface="Meiryo UI" panose="020B0604030504040204" pitchFamily="50" charset="-128"/>
                <a:ea typeface="Meiryo UI" panose="020B0604030504040204" pitchFamily="50" charset="-128"/>
                <a:cs typeface="Meiryo UI" panose="020B0604030504040204" pitchFamily="50" charset="-128"/>
              </a:rPr>
              <a:t>整理してはどう</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か。</a:t>
            </a:r>
            <a:r>
              <a:rPr lang="en-US" altLang="ja-JP" sz="1600" kern="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1600" kern="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（例）「</a:t>
            </a:r>
            <a:r>
              <a:rPr lang="ja-JP" altLang="en-US" sz="1600" kern="0" dirty="0">
                <a:latin typeface="Meiryo UI" panose="020B0604030504040204" pitchFamily="50" charset="-128"/>
                <a:ea typeface="Meiryo UI" panose="020B0604030504040204" pitchFamily="50" charset="-128"/>
                <a:cs typeface="Meiryo UI" panose="020B0604030504040204" pitchFamily="50" charset="-128"/>
              </a:rPr>
              <a:t>緊急」「相談」「拠点」「ニーズ把握</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kern="0" dirty="0">
                <a:latin typeface="Meiryo UI" panose="020B0604030504040204" pitchFamily="50" charset="-128"/>
                <a:ea typeface="Meiryo UI" panose="020B0604030504040204" pitchFamily="50" charset="-128"/>
                <a:cs typeface="Meiryo UI" panose="020B0604030504040204" pitchFamily="50" charset="-128"/>
              </a:rPr>
              <a:t>等</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の定義の整理、具体的</a:t>
            </a:r>
            <a:r>
              <a:rPr lang="ja-JP" altLang="en-US" sz="1600" kern="0" dirty="0">
                <a:latin typeface="Meiryo UI" panose="020B0604030504040204" pitchFamily="50" charset="-128"/>
                <a:ea typeface="Meiryo UI" panose="020B0604030504040204" pitchFamily="50" charset="-128"/>
                <a:cs typeface="Meiryo UI" panose="020B0604030504040204" pitchFamily="50" charset="-128"/>
              </a:rPr>
              <a:t>な</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アクションの例示　など</a:t>
            </a:r>
            <a:endParaRPr lang="ja-JP" altLang="en-US" sz="1600" kern="0"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a:spcBef>
                <a:spcPts val="0"/>
              </a:spcBef>
              <a:spcAft>
                <a:spcPts val="600"/>
              </a:spcAft>
            </a:pP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kern="0" dirty="0">
                <a:latin typeface="Meiryo UI" panose="020B0604030504040204" pitchFamily="50" charset="-128"/>
                <a:ea typeface="Meiryo UI" panose="020B0604030504040204" pitchFamily="50" charset="-128"/>
                <a:cs typeface="Meiryo UI" panose="020B0604030504040204" pitchFamily="50" charset="-128"/>
              </a:rPr>
              <a:t>まず</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は、既存</a:t>
            </a:r>
            <a:r>
              <a:rPr lang="ja-JP" altLang="en-US" sz="1600" kern="0" dirty="0">
                <a:latin typeface="Meiryo UI" panose="020B0604030504040204" pitchFamily="50" charset="-128"/>
                <a:ea typeface="Meiryo UI" panose="020B0604030504040204" pitchFamily="50" charset="-128"/>
                <a:cs typeface="Meiryo UI" panose="020B0604030504040204" pitchFamily="50" charset="-128"/>
              </a:rPr>
              <a:t>資源の活用により、拠点としての機能をスタートさせてはどうか。</a:t>
            </a:r>
            <a:r>
              <a:rPr lang="en-US" altLang="ja-JP" sz="1600" kern="0" dirty="0">
                <a:latin typeface="Meiryo UI" panose="020B0604030504040204" pitchFamily="50" charset="-128"/>
                <a:ea typeface="Meiryo UI" panose="020B0604030504040204" pitchFamily="50" charset="-128"/>
                <a:cs typeface="Meiryo UI" panose="020B0604030504040204" pitchFamily="50" charset="-128"/>
              </a:rPr>
              <a:t/>
            </a:r>
            <a:br>
              <a:rPr lang="en-US" altLang="ja-JP" sz="1600" kern="0" dirty="0">
                <a:latin typeface="Meiryo UI" panose="020B0604030504040204" pitchFamily="50" charset="-128"/>
                <a:ea typeface="Meiryo UI" panose="020B0604030504040204" pitchFamily="50" charset="-128"/>
                <a:cs typeface="Meiryo UI" panose="020B0604030504040204" pitchFamily="50" charset="-128"/>
              </a:rPr>
            </a:br>
            <a:r>
              <a:rPr lang="en-US" altLang="ja-JP" sz="1600" kern="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拠点機能を維持</a:t>
            </a:r>
            <a:r>
              <a:rPr lang="ja-JP" altLang="en-US" sz="1600" kern="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発展させることが重要</a:t>
            </a:r>
            <a:endParaRPr lang="en-US" altLang="ja-JP" sz="1600" kern="0" dirty="0" smtClean="0">
              <a:latin typeface="Meiryo UI" panose="020B0604030504040204" pitchFamily="50" charset="-128"/>
              <a:ea typeface="Meiryo UI" panose="020B0604030504040204" pitchFamily="50" charset="-128"/>
              <a:cs typeface="Meiryo UI" panose="020B0604030504040204" pitchFamily="50" charset="-128"/>
            </a:endParaRPr>
          </a:p>
          <a:p>
            <a:pPr marL="177800" indent="-177800">
              <a:spcBef>
                <a:spcPts val="0"/>
              </a:spcBef>
              <a:spcAft>
                <a:spcPts val="600"/>
              </a:spcAft>
            </a:pP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 将来の</a:t>
            </a:r>
            <a:r>
              <a:rPr lang="ja-JP" altLang="en-US" sz="1600" kern="0" dirty="0">
                <a:latin typeface="Meiryo UI" panose="020B0604030504040204" pitchFamily="50" charset="-128"/>
                <a:ea typeface="Meiryo UI" panose="020B0604030504040204" pitchFamily="50" charset="-128"/>
                <a:cs typeface="Meiryo UI" panose="020B0604030504040204" pitchFamily="50" charset="-128"/>
              </a:rPr>
              <a:t>緊急</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事態に備え、特に、在宅</a:t>
            </a:r>
            <a:r>
              <a:rPr lang="ja-JP" altLang="en-US" sz="1600" kern="0" dirty="0">
                <a:latin typeface="Meiryo UI" panose="020B0604030504040204" pitchFamily="50" charset="-128"/>
                <a:ea typeface="Meiryo UI" panose="020B0604030504040204" pitchFamily="50" charset="-128"/>
                <a:cs typeface="Meiryo UI" panose="020B0604030504040204" pitchFamily="50" charset="-128"/>
              </a:rPr>
              <a:t>のサービス</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未利用者に対する取り組みが必要ではないか。</a:t>
            </a:r>
            <a:r>
              <a:rPr lang="en-US" altLang="ja-JP" sz="1600" kern="0" dirty="0">
                <a:latin typeface="Meiryo UI" panose="020B0604030504040204" pitchFamily="50" charset="-128"/>
                <a:ea typeface="Meiryo UI" panose="020B0604030504040204" pitchFamily="50" charset="-128"/>
                <a:cs typeface="Meiryo UI" panose="020B0604030504040204" pitchFamily="50" charset="-128"/>
              </a:rPr>
              <a:t/>
            </a:r>
            <a:br>
              <a:rPr lang="en-US" altLang="ja-JP" sz="1600" kern="0" dirty="0">
                <a:latin typeface="Meiryo UI" panose="020B0604030504040204" pitchFamily="50" charset="-128"/>
                <a:ea typeface="Meiryo UI" panose="020B0604030504040204" pitchFamily="50" charset="-128"/>
                <a:cs typeface="Meiryo UI" panose="020B0604030504040204" pitchFamily="50" charset="-128"/>
              </a:rPr>
            </a:b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（例）状況把握、サービス</a:t>
            </a:r>
            <a:r>
              <a:rPr lang="ja-JP" altLang="en-US" sz="1600" kern="0" dirty="0">
                <a:latin typeface="Meiryo UI" panose="020B0604030504040204" pitchFamily="50" charset="-128"/>
                <a:ea typeface="Meiryo UI" panose="020B0604030504040204" pitchFamily="50" charset="-128"/>
                <a:cs typeface="Meiryo UI" panose="020B0604030504040204" pitchFamily="50" charset="-128"/>
              </a:rPr>
              <a:t>につなぐ</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仕組み、関係者間</a:t>
            </a:r>
            <a:r>
              <a:rPr lang="ja-JP" altLang="en-US" sz="1600" kern="0" dirty="0">
                <a:latin typeface="Meiryo UI" panose="020B0604030504040204" pitchFamily="50" charset="-128"/>
                <a:ea typeface="Meiryo UI" panose="020B0604030504040204" pitchFamily="50" charset="-128"/>
                <a:cs typeface="Meiryo UI" panose="020B0604030504040204" pitchFamily="50" charset="-128"/>
              </a:rPr>
              <a:t>の情報</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共有　 など</a:t>
            </a:r>
            <a:endParaRPr lang="en-US" altLang="ja-JP" sz="1600" kern="0" dirty="0" smtClean="0">
              <a:latin typeface="Meiryo UI" panose="020B0604030504040204" pitchFamily="50" charset="-128"/>
              <a:ea typeface="Meiryo UI" panose="020B0604030504040204" pitchFamily="50" charset="-128"/>
              <a:cs typeface="Meiryo UI" panose="020B0604030504040204" pitchFamily="50" charset="-128"/>
            </a:endParaRPr>
          </a:p>
          <a:p>
            <a:pPr marL="177800" indent="-177800">
              <a:spcBef>
                <a:spcPts val="0"/>
              </a:spcBef>
              <a:spcAft>
                <a:spcPts val="600"/>
              </a:spcAft>
            </a:pP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 府内</a:t>
            </a:r>
            <a:r>
              <a:rPr lang="ja-JP" altLang="en-US" sz="1600" kern="0" dirty="0">
                <a:latin typeface="Meiryo UI" panose="020B0604030504040204" pitchFamily="50" charset="-128"/>
                <a:ea typeface="Meiryo UI" panose="020B0604030504040204" pitchFamily="50" charset="-128"/>
                <a:cs typeface="Meiryo UI" panose="020B0604030504040204" pitchFamily="50" charset="-128"/>
              </a:rPr>
              <a:t>市町村</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の良い</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取り組み</a:t>
            </a:r>
            <a:r>
              <a:rPr lang="ja-JP" altLang="en-US" sz="1600" kern="0" dirty="0">
                <a:latin typeface="Meiryo UI" panose="020B0604030504040204" pitchFamily="50" charset="-128"/>
                <a:ea typeface="Meiryo UI" panose="020B0604030504040204" pitchFamily="50" charset="-128"/>
                <a:cs typeface="Meiryo UI" panose="020B0604030504040204" pitchFamily="50" charset="-128"/>
              </a:rPr>
              <a:t>を共有してはどう</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か。</a:t>
            </a:r>
            <a:endParaRPr lang="ja-JP" altLang="en-US" sz="1600" kern="0"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a:spcBef>
                <a:spcPts val="0"/>
              </a:spcBef>
              <a:spcAft>
                <a:spcPts val="0"/>
              </a:spcAft>
            </a:pPr>
            <a:endParaRPr lang="en-US" altLang="ja-JP" sz="1600" kern="0"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a:spcBef>
                <a:spcPts val="0"/>
              </a:spcBef>
              <a:spcAft>
                <a:spcPts val="600"/>
              </a:spcAft>
            </a:pPr>
            <a:r>
              <a:rPr lang="ja-JP" altLang="en-US" sz="1800" b="1" kern="0" dirty="0" smtClean="0">
                <a:latin typeface="Meiryo UI" panose="020B0604030504040204" pitchFamily="50" charset="-128"/>
                <a:ea typeface="Meiryo UI" panose="020B0604030504040204" pitchFamily="50" charset="-128"/>
                <a:cs typeface="Meiryo UI" panose="020B0604030504040204" pitchFamily="50" charset="-128"/>
              </a:rPr>
              <a:t>　⇒　上記内容を盛り込んだ報告書を作成し、市町村に情報提供</a:t>
            </a:r>
            <a:r>
              <a:rPr lang="ja-JP" altLang="en-US" sz="1800" b="1" kern="0" dirty="0">
                <a:latin typeface="Meiryo UI" panose="020B0604030504040204" pitchFamily="50" charset="-128"/>
                <a:ea typeface="Meiryo UI" panose="020B0604030504040204" pitchFamily="50" charset="-128"/>
                <a:cs typeface="Meiryo UI" panose="020B0604030504040204" pitchFamily="50" charset="-128"/>
              </a:rPr>
              <a:t>し</a:t>
            </a:r>
            <a:r>
              <a:rPr lang="ja-JP" altLang="en-US" sz="1800" b="1" kern="0" dirty="0" smtClean="0">
                <a:latin typeface="Meiryo UI" panose="020B0604030504040204" pitchFamily="50" charset="-128"/>
                <a:ea typeface="Meiryo UI" panose="020B0604030504040204" pitchFamily="50" charset="-128"/>
                <a:cs typeface="Meiryo UI" panose="020B0604030504040204" pitchFamily="50" charset="-128"/>
              </a:rPr>
              <a:t>、整備促進を図る</a:t>
            </a:r>
            <a:endParaRPr lang="ja-JP" altLang="en-US" sz="1800" b="1" kern="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角丸四角形 9"/>
          <p:cNvSpPr/>
          <p:nvPr/>
        </p:nvSpPr>
        <p:spPr>
          <a:xfrm>
            <a:off x="238501" y="3476298"/>
            <a:ext cx="2844000" cy="408623"/>
          </a:xfrm>
          <a:prstGeom prst="roundRect">
            <a:avLst/>
          </a:prstGeom>
          <a:solidFill>
            <a:srgbClr val="0000B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ctr"/>
            <a:r>
              <a:rPr lang="en-US" altLang="ja-JP" dirty="0">
                <a:latin typeface="HG創英角ｺﾞｼｯｸUB" panose="020B0909000000000000" pitchFamily="49" charset="-128"/>
                <a:ea typeface="HG創英角ｺﾞｼｯｸUB" panose="020B0909000000000000" pitchFamily="49" charset="-128"/>
              </a:rPr>
              <a:t>WG</a:t>
            </a:r>
            <a:r>
              <a:rPr lang="ja-JP" altLang="en-US" dirty="0" err="1" smtClean="0">
                <a:latin typeface="HG創英角ｺﾞｼｯｸUB" panose="020B0909000000000000" pitchFamily="49" charset="-128"/>
                <a:ea typeface="HG創英角ｺﾞｼｯｸUB" panose="020B0909000000000000" pitchFamily="49" charset="-128"/>
              </a:rPr>
              <a:t>での</a:t>
            </a:r>
            <a:r>
              <a:rPr lang="ja-JP" altLang="en-US" u="none" dirty="0" smtClean="0">
                <a:latin typeface="HG創英角ｺﾞｼｯｸUB" panose="020B0909000000000000" pitchFamily="49" charset="-128"/>
                <a:ea typeface="HG創英角ｺﾞｼｯｸUB" panose="020B0909000000000000" pitchFamily="49" charset="-128"/>
              </a:rPr>
              <a:t>検討内容（案）</a:t>
            </a:r>
            <a:endParaRPr lang="ja-JP" altLang="en-US" u="none" dirty="0">
              <a:latin typeface="HG創英角ｺﾞｼｯｸUB" panose="020B0909000000000000" pitchFamily="49" charset="-128"/>
              <a:ea typeface="HG創英角ｺﾞｼｯｸUB" panose="020B0909000000000000" pitchFamily="49" charset="-128"/>
            </a:endParaRPr>
          </a:p>
        </p:txBody>
      </p:sp>
    </p:spTree>
    <p:extLst>
      <p:ext uri="{BB962C8B-B14F-4D97-AF65-F5344CB8AC3E}">
        <p14:creationId xmlns:p14="http://schemas.microsoft.com/office/powerpoint/2010/main" val="33660494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2"/>
          <p:cNvSpPr txBox="1">
            <a:spLocks noChangeArrowheads="1"/>
          </p:cNvSpPr>
          <p:nvPr/>
        </p:nvSpPr>
        <p:spPr bwMode="auto">
          <a:xfrm>
            <a:off x="153350" y="929190"/>
            <a:ext cx="8892000" cy="1188000"/>
          </a:xfrm>
          <a:prstGeom prst="rect">
            <a:avLst/>
          </a:prstGeom>
          <a:solidFill>
            <a:schemeClr val="bg1"/>
          </a:solidFill>
          <a:ln w="19050">
            <a:solidFill>
              <a:schemeClr val="tx1"/>
            </a:solidFill>
            <a:miter lim="800000"/>
            <a:headEnd/>
            <a:tailEnd/>
          </a:ln>
          <a:effectLst/>
          <a:extLst/>
        </p:spPr>
        <p:txBody>
          <a:bodyPr vert="horz" wrap="square" lIns="91440" tIns="36000" rIns="91440" bIns="36000" numCol="1" anchor="ctr" anchorCtr="0" compatLnSpc="1">
            <a:prstTxWarp prst="textNoShape">
              <a:avLst/>
            </a:prstTxWarp>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marL="177800" indent="-177800">
              <a:spcAft>
                <a:spcPts val="600"/>
              </a:spcAft>
            </a:pPr>
            <a:r>
              <a:rPr lang="ja-JP" altLang="en-US" sz="1600" u="none" kern="0" dirty="0" smtClean="0">
                <a:latin typeface="Meiryo UI" panose="020B0604030504040204" pitchFamily="50" charset="-128"/>
                <a:ea typeface="Meiryo UI" panose="020B0604030504040204" pitchFamily="50" charset="-128"/>
                <a:cs typeface="Meiryo UI" panose="020B0604030504040204" pitchFamily="50" charset="-128"/>
              </a:rPr>
              <a:t>○ 第４期</a:t>
            </a:r>
            <a:r>
              <a:rPr lang="ja-JP" altLang="en-US" sz="1600" u="none" kern="0" dirty="0" err="1" smtClean="0">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600" u="none" kern="0" dirty="0" smtClean="0">
                <a:latin typeface="Meiryo UI" panose="020B0604030504040204" pitchFamily="50" charset="-128"/>
                <a:ea typeface="Meiryo UI" panose="020B0604030504040204" pitchFamily="50" charset="-128"/>
                <a:cs typeface="Meiryo UI" panose="020B0604030504040204" pitchFamily="50" charset="-128"/>
              </a:rPr>
              <a:t>福祉計画</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における地域移行者数は</a:t>
            </a:r>
            <a:r>
              <a:rPr lang="en-US" altLang="ja-JP" sz="1600" kern="0" dirty="0" smtClean="0">
                <a:latin typeface="Meiryo UI" panose="020B0604030504040204" pitchFamily="50" charset="-128"/>
                <a:ea typeface="Meiryo UI" panose="020B0604030504040204" pitchFamily="50" charset="-128"/>
                <a:cs typeface="Meiryo UI" panose="020B0604030504040204" pitchFamily="50" charset="-128"/>
              </a:rPr>
              <a:t>613</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名（</a:t>
            </a:r>
            <a:r>
              <a:rPr lang="ja-JP" altLang="en-US" sz="1600" u="none" kern="0" dirty="0" smtClean="0">
                <a:latin typeface="Meiryo UI" panose="020B0604030504040204" pitchFamily="50" charset="-128"/>
                <a:ea typeface="Meiryo UI" panose="020B0604030504040204" pitchFamily="50" charset="-128"/>
                <a:cs typeface="Meiryo UI" panose="020B0604030504040204" pitchFamily="50" charset="-128"/>
              </a:rPr>
              <a:t>達成率：</a:t>
            </a:r>
            <a:r>
              <a:rPr lang="en-US" altLang="ja-JP" sz="1600" u="none" kern="0" dirty="0" smtClean="0">
                <a:latin typeface="Meiryo UI" panose="020B0604030504040204" pitchFamily="50" charset="-128"/>
                <a:ea typeface="Meiryo UI" panose="020B0604030504040204" pitchFamily="50" charset="-128"/>
                <a:cs typeface="Meiryo UI" panose="020B0604030504040204" pitchFamily="50" charset="-128"/>
              </a:rPr>
              <a:t>82.2</a:t>
            </a:r>
            <a:r>
              <a:rPr lang="ja-JP" altLang="en-US" sz="1600" u="none" kern="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u="none" kern="0" dirty="0" smtClean="0">
              <a:latin typeface="Meiryo UI" panose="020B0604030504040204" pitchFamily="50" charset="-128"/>
              <a:ea typeface="Meiryo UI" panose="020B0604030504040204" pitchFamily="50" charset="-128"/>
              <a:cs typeface="Meiryo UI" panose="020B0604030504040204" pitchFamily="50" charset="-128"/>
            </a:endParaRPr>
          </a:p>
          <a:p>
            <a:pPr marL="177800" indent="-177800">
              <a:spcAft>
                <a:spcPts val="600"/>
              </a:spcAft>
            </a:pP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u="none" kern="0" dirty="0" smtClean="0">
                <a:latin typeface="Meiryo UI" panose="020B0604030504040204" pitchFamily="50" charset="-128"/>
                <a:ea typeface="Meiryo UI" panose="020B0604030504040204" pitchFamily="50" charset="-128"/>
                <a:cs typeface="Meiryo UI" panose="020B0604030504040204" pitchFamily="50" charset="-128"/>
              </a:rPr>
              <a:t>施設</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入所者数</a:t>
            </a:r>
            <a:r>
              <a:rPr lang="ja-JP" altLang="en-US" sz="1600" kern="0" dirty="0">
                <a:latin typeface="Meiryo UI" panose="020B0604030504040204" pitchFamily="50" charset="-128"/>
                <a:ea typeface="Meiryo UI" panose="020B0604030504040204" pitchFamily="50" charset="-128"/>
                <a:cs typeface="Meiryo UI" panose="020B0604030504040204" pitchFamily="50" charset="-128"/>
              </a:rPr>
              <a:t>が減少している中、区分６</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の入所者が</a:t>
            </a:r>
            <a:r>
              <a:rPr lang="ja-JP" altLang="en-US" sz="1600" kern="0" dirty="0">
                <a:latin typeface="Meiryo UI" panose="020B0604030504040204" pitchFamily="50" charset="-128"/>
                <a:ea typeface="Meiryo UI" panose="020B0604030504040204" pitchFamily="50" charset="-128"/>
                <a:cs typeface="Meiryo UI" panose="020B0604030504040204" pitchFamily="50" charset="-128"/>
              </a:rPr>
              <a:t>増加</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しており（</a:t>
            </a:r>
            <a:r>
              <a:rPr lang="en-US" altLang="ja-JP" sz="1600" kern="0" dirty="0" smtClean="0">
                <a:latin typeface="Meiryo UI" panose="020B0604030504040204" pitchFamily="50" charset="-128"/>
                <a:ea typeface="Meiryo UI" panose="020B0604030504040204" pitchFamily="50" charset="-128"/>
                <a:cs typeface="Meiryo UI" panose="020B0604030504040204" pitchFamily="50" charset="-128"/>
              </a:rPr>
              <a:t>H26</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比：</a:t>
            </a:r>
            <a:r>
              <a:rPr lang="en-US" altLang="ja-JP" sz="1600" kern="0" dirty="0" smtClean="0">
                <a:latin typeface="Meiryo UI" panose="020B0604030504040204" pitchFamily="50" charset="-128"/>
                <a:ea typeface="Meiryo UI" panose="020B0604030504040204" pitchFamily="50" charset="-128"/>
                <a:cs typeface="Meiryo UI" panose="020B0604030504040204" pitchFamily="50" charset="-128"/>
              </a:rPr>
              <a:t>21.5</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％増）、全体の</a:t>
            </a:r>
            <a:r>
              <a:rPr lang="en-US" altLang="ja-JP" sz="1600" kern="0" dirty="0" smtClean="0">
                <a:latin typeface="Meiryo UI" panose="020B0604030504040204" pitchFamily="50" charset="-128"/>
                <a:ea typeface="Meiryo UI" panose="020B0604030504040204" pitchFamily="50" charset="-128"/>
                <a:cs typeface="Meiryo UI" panose="020B0604030504040204" pitchFamily="50" charset="-128"/>
              </a:rPr>
              <a:t>96</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％が区分４以上、また</a:t>
            </a:r>
            <a:r>
              <a:rPr lang="en-US" altLang="ja-JP" sz="1600" kern="0" dirty="0" smtClean="0">
                <a:latin typeface="Meiryo UI" panose="020B0604030504040204" pitchFamily="50" charset="-128"/>
                <a:ea typeface="Meiryo UI" panose="020B0604030504040204" pitchFamily="50" charset="-128"/>
                <a:cs typeface="Meiryo UI" panose="020B0604030504040204" pitchFamily="50" charset="-128"/>
              </a:rPr>
              <a:t>86</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％が区分５以上の状況。</a:t>
            </a:r>
            <a:endParaRPr lang="ja-JP" altLang="en-US" sz="1600" kern="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bwMode="auto">
          <a:xfrm>
            <a:off x="-213619" y="196020"/>
            <a:ext cx="9523882" cy="540000"/>
          </a:xfrm>
          <a:prstGeom prst="rect">
            <a:avLst/>
          </a:prstGeom>
          <a:solidFill>
            <a:srgbClr val="0000B8"/>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spAutoFit/>
          </a:bodyPr>
          <a:lstStyle/>
          <a:p>
            <a:pPr algn="ctr"/>
            <a:r>
              <a:rPr lang="ja-JP" altLang="en-US" sz="20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施設入所者の地域移行について</a:t>
            </a:r>
            <a:endParaRPr lang="ja-JP" altLang="en-US" sz="20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374132621"/>
              </p:ext>
            </p:extLst>
          </p:nvPr>
        </p:nvGraphicFramePr>
        <p:xfrm>
          <a:off x="219989" y="2842534"/>
          <a:ext cx="4416448" cy="1288088"/>
        </p:xfrm>
        <a:graphic>
          <a:graphicData uri="http://schemas.openxmlformats.org/drawingml/2006/table">
            <a:tbl>
              <a:tblPr firstRow="1" bandRow="1">
                <a:tableStyleId>{5C22544A-7EE6-4342-B048-85BDC9FD1C3A}</a:tableStyleId>
              </a:tblPr>
              <a:tblGrid>
                <a:gridCol w="1104112"/>
                <a:gridCol w="1104112"/>
                <a:gridCol w="1104112"/>
                <a:gridCol w="1104112"/>
              </a:tblGrid>
              <a:tr h="416282">
                <a:tc>
                  <a:txBody>
                    <a:bodyPr/>
                    <a:lstStyle/>
                    <a:p>
                      <a:pPr algn="ct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H26</a:t>
                      </a:r>
                    </a:p>
                  </a:txBody>
                  <a:tcPr anchor="ctr"/>
                </a:tc>
                <a:tc>
                  <a:txBody>
                    <a:bodyPr/>
                    <a:lstStyle/>
                    <a:p>
                      <a:pPr algn="ct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H27</a:t>
                      </a:r>
                    </a:p>
                  </a:txBody>
                  <a:tcPr anchor="ctr"/>
                </a:tc>
                <a:tc>
                  <a:txBody>
                    <a:bodyPr/>
                    <a:lstStyle/>
                    <a:p>
                      <a:pPr algn="ct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H28</a:t>
                      </a:r>
                    </a:p>
                  </a:txBody>
                  <a:tcPr anchor="ctr"/>
                </a:tc>
                <a:tc>
                  <a:txBody>
                    <a:bodyPr/>
                    <a:lstStyle/>
                    <a:p>
                      <a:pPr algn="ct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H29</a:t>
                      </a:r>
                    </a:p>
                  </a:txBody>
                  <a:tcPr anchor="ctr"/>
                </a:tc>
              </a:tr>
              <a:tr h="445439">
                <a:tc>
                  <a:txBody>
                    <a:bodyPr/>
                    <a:lstStyle/>
                    <a:p>
                      <a:pPr algn="ct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201</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151</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131</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130</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426367">
                <a:tc>
                  <a:txBody>
                    <a:bodyPr/>
                    <a:lstStyle/>
                    <a:p>
                      <a:pPr algn="ct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201</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352</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483</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613</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1612586959"/>
              </p:ext>
            </p:extLst>
          </p:nvPr>
        </p:nvGraphicFramePr>
        <p:xfrm>
          <a:off x="4860032" y="2846300"/>
          <a:ext cx="2006276" cy="1264918"/>
        </p:xfrm>
        <a:graphic>
          <a:graphicData uri="http://schemas.openxmlformats.org/drawingml/2006/table">
            <a:tbl>
              <a:tblPr firstRow="1" bandRow="1">
                <a:tableStyleId>{5C22544A-7EE6-4342-B048-85BDC9FD1C3A}</a:tableStyleId>
              </a:tblPr>
              <a:tblGrid>
                <a:gridCol w="2006276"/>
              </a:tblGrid>
              <a:tr h="412516">
                <a:tc>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目標値（達成率）</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426201">
                <a:tc>
                  <a:txBody>
                    <a:bodyPr/>
                    <a:lstStyle/>
                    <a:p>
                      <a:pPr algn="ct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426201">
                <a:tc>
                  <a:txBody>
                    <a:bodyPr/>
                    <a:lstStyle/>
                    <a:p>
                      <a:pPr algn="ct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746</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82.2</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
        <p:nvSpPr>
          <p:cNvPr id="15" name="正方形/長方形 14"/>
          <p:cNvSpPr/>
          <p:nvPr/>
        </p:nvSpPr>
        <p:spPr>
          <a:xfrm>
            <a:off x="35496" y="2472448"/>
            <a:ext cx="8745448" cy="338554"/>
          </a:xfrm>
          <a:prstGeom prst="rect">
            <a:avLst/>
          </a:prstGeom>
        </p:spPr>
        <p:txBody>
          <a:bodyPr wrap="square">
            <a:spAutoFit/>
          </a:bodyPr>
          <a:lstStyle/>
          <a:p>
            <a:r>
              <a:rPr lang="ja-JP" altLang="en-US" sz="1600" u="none" dirty="0" smtClean="0">
                <a:solidFill>
                  <a:srgbClr val="000000"/>
                </a:solidFill>
                <a:latin typeface="HG創英角ｺﾞｼｯｸUB" panose="020B0909000000000000" pitchFamily="49" charset="-128"/>
                <a:ea typeface="HG創英角ｺﾞｼｯｸUB" panose="020B0909000000000000" pitchFamily="49" charset="-128"/>
              </a:rPr>
              <a:t>（地域移行者数の推移）　　　　　　　　　　　　　　　　　　　　　　　</a:t>
            </a:r>
            <a:endParaRPr lang="ja-JP" altLang="en-US" sz="1400" u="none"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61441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30973" y="332656"/>
            <a:ext cx="8745448" cy="338554"/>
          </a:xfrm>
          <a:prstGeom prst="rect">
            <a:avLst/>
          </a:prstGeom>
        </p:spPr>
        <p:txBody>
          <a:bodyPr wrap="square">
            <a:spAutoFit/>
          </a:bodyPr>
          <a:lstStyle/>
          <a:p>
            <a:r>
              <a:rPr lang="ja-JP" altLang="en-US" sz="1600" u="none" dirty="0" smtClean="0">
                <a:solidFill>
                  <a:srgbClr val="000000"/>
                </a:solidFill>
                <a:latin typeface="HG創英角ｺﾞｼｯｸUB" panose="020B0909000000000000" pitchFamily="49" charset="-128"/>
                <a:ea typeface="HG創英角ｺﾞｼｯｸUB" panose="020B0909000000000000" pitchFamily="49" charset="-128"/>
              </a:rPr>
              <a:t>（施設入所者の推移</a:t>
            </a:r>
            <a:r>
              <a:rPr lang="ja-JP" altLang="en-US" sz="1600" u="none" dirty="0" err="1" smtClean="0">
                <a:solidFill>
                  <a:srgbClr val="000000"/>
                </a:solidFill>
                <a:latin typeface="HG創英角ｺﾞｼｯｸUB" panose="020B0909000000000000" pitchFamily="49" charset="-128"/>
                <a:ea typeface="HG創英角ｺﾞｼｯｸUB" panose="020B0909000000000000" pitchFamily="49" charset="-128"/>
              </a:rPr>
              <a:t>ー障がい</a:t>
            </a:r>
            <a:r>
              <a:rPr lang="ja-JP" altLang="en-US" sz="1600" u="none" dirty="0" smtClean="0">
                <a:solidFill>
                  <a:srgbClr val="000000"/>
                </a:solidFill>
                <a:latin typeface="HG創英角ｺﾞｼｯｸUB" panose="020B0909000000000000" pitchFamily="49" charset="-128"/>
                <a:ea typeface="HG創英角ｺﾞｼｯｸUB" panose="020B0909000000000000" pitchFamily="49" charset="-128"/>
              </a:rPr>
              <a:t>支援区分別）　　　　　　　　　　　　　　　　　　　　　　　</a:t>
            </a:r>
            <a:endParaRPr lang="ja-JP" altLang="en-US" sz="1400" u="none"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6740" y="764704"/>
            <a:ext cx="8617748" cy="51561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48364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30973" y="332656"/>
            <a:ext cx="8745448" cy="338554"/>
          </a:xfrm>
          <a:prstGeom prst="rect">
            <a:avLst/>
          </a:prstGeom>
        </p:spPr>
        <p:txBody>
          <a:bodyPr wrap="square">
            <a:spAutoFit/>
          </a:bodyPr>
          <a:lstStyle/>
          <a:p>
            <a:r>
              <a:rPr lang="ja-JP" altLang="en-US" sz="1600" u="none" dirty="0" smtClean="0">
                <a:solidFill>
                  <a:srgbClr val="000000"/>
                </a:solidFill>
                <a:latin typeface="HG創英角ｺﾞｼｯｸUB" panose="020B0909000000000000" pitchFamily="49" charset="-128"/>
                <a:ea typeface="HG創英角ｺﾞｼｯｸUB" panose="020B0909000000000000" pitchFamily="49" charset="-128"/>
              </a:rPr>
              <a:t>（施設入所者の推移</a:t>
            </a:r>
            <a:r>
              <a:rPr lang="ja-JP" altLang="en-US" sz="1600" u="none" dirty="0" err="1" smtClean="0">
                <a:solidFill>
                  <a:srgbClr val="000000"/>
                </a:solidFill>
                <a:latin typeface="HG創英角ｺﾞｼｯｸUB" panose="020B0909000000000000" pitchFamily="49" charset="-128"/>
                <a:ea typeface="HG創英角ｺﾞｼｯｸUB" panose="020B0909000000000000" pitchFamily="49" charset="-128"/>
              </a:rPr>
              <a:t>ー</a:t>
            </a:r>
            <a:r>
              <a:rPr lang="ja-JP" altLang="en-US" sz="1600" u="none" dirty="0" smtClean="0">
                <a:solidFill>
                  <a:srgbClr val="000000"/>
                </a:solidFill>
                <a:latin typeface="HG創英角ｺﾞｼｯｸUB" panose="020B0909000000000000" pitchFamily="49" charset="-128"/>
                <a:ea typeface="HG創英角ｺﾞｼｯｸUB" panose="020B0909000000000000" pitchFamily="49" charset="-128"/>
              </a:rPr>
              <a:t>年齢別）　　　　　　　　　　　　　　　　　　　　　　　</a:t>
            </a:r>
            <a:endParaRPr lang="ja-JP" altLang="en-US" sz="1400" u="none"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1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764704"/>
            <a:ext cx="8612566" cy="5150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98975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2"/>
          <p:cNvSpPr txBox="1">
            <a:spLocks noChangeArrowheads="1"/>
          </p:cNvSpPr>
          <p:nvPr/>
        </p:nvSpPr>
        <p:spPr bwMode="auto">
          <a:xfrm>
            <a:off x="168236" y="493028"/>
            <a:ext cx="8892000" cy="3564000"/>
          </a:xfrm>
          <a:prstGeom prst="rect">
            <a:avLst/>
          </a:prstGeom>
          <a:noFill/>
          <a:ln w="12700">
            <a:solidFill>
              <a:schemeClr val="tx1"/>
            </a:solidFill>
            <a:miter lim="800000"/>
            <a:headEnd/>
            <a:tailEnd/>
          </a:ln>
          <a:effectLst/>
          <a:extLst/>
        </p:spPr>
        <p:txBody>
          <a:bodyPr vert="horz" wrap="square" lIns="91440" tIns="36000" rIns="91440" bIns="36000" numCol="1" anchor="ctr" anchorCtr="0" compatLnSpc="1">
            <a:prstTxWarp prst="textNoShape">
              <a:avLst/>
            </a:prstTxWarp>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marL="177800" indent="-177800" eaLnBrk="1" hangingPunct="1">
              <a:spcAft>
                <a:spcPts val="600"/>
              </a:spcAft>
            </a:pPr>
            <a:endParaRPr lang="en-US" altLang="ja-JP" sz="1600" u="none" kern="0" dirty="0" smtClean="0">
              <a:latin typeface="Meiryo UI" panose="020B0604030504040204" pitchFamily="50" charset="-128"/>
              <a:ea typeface="Meiryo UI" panose="020B0604030504040204" pitchFamily="50" charset="-128"/>
              <a:cs typeface="Meiryo UI" panose="020B0604030504040204" pitchFamily="50" charset="-128"/>
            </a:endParaRPr>
          </a:p>
          <a:p>
            <a:pPr marL="177800" eaLnBrk="1" hangingPunct="1">
              <a:spcAft>
                <a:spcPts val="600"/>
              </a:spcAft>
            </a:pPr>
            <a:endParaRPr lang="ja-JP" altLang="en-US" sz="1600" u="none" kern="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Rectangle 2"/>
          <p:cNvSpPr txBox="1">
            <a:spLocks noChangeArrowheads="1"/>
          </p:cNvSpPr>
          <p:nvPr/>
        </p:nvSpPr>
        <p:spPr bwMode="auto">
          <a:xfrm>
            <a:off x="191368" y="762248"/>
            <a:ext cx="8820000" cy="320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marL="177800" indent="-177800">
              <a:spcBef>
                <a:spcPts val="0"/>
              </a:spcBef>
              <a:spcAft>
                <a:spcPts val="600"/>
              </a:spcAft>
            </a:pP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 平成</a:t>
            </a:r>
            <a:r>
              <a:rPr lang="en-US" altLang="ja-JP" sz="1600" kern="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600" kern="0" dirty="0">
                <a:latin typeface="Meiryo UI" panose="020B0604030504040204" pitchFamily="50" charset="-128"/>
                <a:ea typeface="Meiryo UI" panose="020B0604030504040204" pitchFamily="50" charset="-128"/>
                <a:cs typeface="Meiryo UI" panose="020B0604030504040204" pitchFamily="50" charset="-128"/>
              </a:rPr>
              <a:t>年２月に</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、府が施設</a:t>
            </a:r>
            <a:r>
              <a:rPr lang="ja-JP" altLang="en-US" sz="1600" kern="0" dirty="0">
                <a:latin typeface="Meiryo UI" panose="020B0604030504040204" pitchFamily="50" charset="-128"/>
                <a:ea typeface="Meiryo UI" panose="020B0604030504040204" pitchFamily="50" charset="-128"/>
                <a:cs typeface="Meiryo UI" panose="020B0604030504040204" pitchFamily="50" charset="-128"/>
              </a:rPr>
              <a:t>入所者の地域移行に関する意向調査</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を実施。その</a:t>
            </a:r>
            <a:r>
              <a:rPr lang="ja-JP" altLang="en-US" sz="1600" kern="0" dirty="0">
                <a:latin typeface="Meiryo UI" panose="020B0604030504040204" pitchFamily="50" charset="-128"/>
                <a:ea typeface="Meiryo UI" panose="020B0604030504040204" pitchFamily="50" charset="-128"/>
                <a:cs typeface="Meiryo UI" panose="020B0604030504040204" pitchFamily="50" charset="-128"/>
              </a:rPr>
              <a:t>結果を市町村に情報提供し、地域移行の取り組みに活用するよう働きかけて</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きた。</a:t>
            </a:r>
            <a:endParaRPr lang="en-US" altLang="ja-JP" sz="1600" kern="0" dirty="0" smtClean="0">
              <a:latin typeface="Meiryo UI" panose="020B0604030504040204" pitchFamily="50" charset="-128"/>
              <a:ea typeface="Meiryo UI" panose="020B0604030504040204" pitchFamily="50" charset="-128"/>
              <a:cs typeface="Meiryo UI" panose="020B0604030504040204" pitchFamily="50" charset="-128"/>
            </a:endParaRPr>
          </a:p>
          <a:p>
            <a:pPr marL="177800" indent="-177800">
              <a:spcBef>
                <a:spcPts val="0"/>
              </a:spcBef>
              <a:spcAft>
                <a:spcPts val="600"/>
              </a:spcAft>
            </a:pPr>
            <a:r>
              <a:rPr lang="ja-JP" altLang="en-US" sz="1600" kern="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多くの市町村は</a:t>
            </a:r>
            <a:r>
              <a:rPr lang="ja-JP" altLang="en-US" sz="1600" kern="0" dirty="0">
                <a:latin typeface="Meiryo UI" panose="020B0604030504040204" pitchFamily="50" charset="-128"/>
                <a:ea typeface="Meiryo UI" panose="020B0604030504040204" pitchFamily="50" charset="-128"/>
                <a:cs typeface="Meiryo UI" panose="020B0604030504040204" pitchFamily="50" charset="-128"/>
              </a:rPr>
              <a:t>「地域に移行できる人はすでに移行済み」「現入所者は重度化・高齢化（行動障がい、医療的</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ケア、保護者の不安など</a:t>
            </a:r>
            <a:r>
              <a:rPr lang="ja-JP" altLang="en-US" sz="1600" kern="0" dirty="0">
                <a:latin typeface="Meiryo UI" panose="020B0604030504040204" pitchFamily="50" charset="-128"/>
                <a:ea typeface="Meiryo UI" panose="020B0604030504040204" pitchFamily="50" charset="-128"/>
                <a:cs typeface="Meiryo UI" panose="020B0604030504040204" pitchFamily="50" charset="-128"/>
              </a:rPr>
              <a:t>）で地域移行が難しい」と</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考えて</a:t>
            </a:r>
            <a:r>
              <a:rPr lang="ja-JP" altLang="en-US" sz="1600" kern="0" dirty="0">
                <a:latin typeface="Meiryo UI" panose="020B0604030504040204" pitchFamily="50" charset="-128"/>
                <a:ea typeface="Meiryo UI" panose="020B0604030504040204" pitchFamily="50" charset="-128"/>
                <a:cs typeface="Meiryo UI" panose="020B0604030504040204" pitchFamily="50" charset="-128"/>
              </a:rPr>
              <a:t>いる。</a:t>
            </a:r>
          </a:p>
          <a:p>
            <a:pPr marL="177800" indent="-177800">
              <a:spcBef>
                <a:spcPts val="0"/>
              </a:spcBef>
              <a:spcAft>
                <a:spcPts val="600"/>
              </a:spcAft>
            </a:pPr>
            <a:r>
              <a:rPr lang="ja-JP" altLang="en-US" sz="1600" kern="0" dirty="0">
                <a:latin typeface="Meiryo UI" panose="020B0604030504040204" pitchFamily="50" charset="-128"/>
                <a:ea typeface="Meiryo UI" panose="020B0604030504040204" pitchFamily="50" charset="-128"/>
                <a:cs typeface="Meiryo UI" panose="020B0604030504040204" pitchFamily="50" charset="-128"/>
              </a:rPr>
              <a:t>○ 地域移行が進まない要因</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は、受け皿</a:t>
            </a:r>
            <a:r>
              <a:rPr lang="ja-JP" altLang="en-US" sz="1600" kern="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支援人材、地域</a:t>
            </a:r>
            <a:r>
              <a:rPr lang="ja-JP" altLang="en-US" sz="1600" kern="0" dirty="0">
                <a:latin typeface="Meiryo UI" panose="020B0604030504040204" pitchFamily="50" charset="-128"/>
                <a:ea typeface="Meiryo UI" panose="020B0604030504040204" pitchFamily="50" charset="-128"/>
                <a:cs typeface="Meiryo UI" panose="020B0604030504040204" pitchFamily="50" charset="-128"/>
              </a:rPr>
              <a:t>移行支援サービスなど報酬上の課題、指定一般相談支援事業者の不足</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などが考えられる。</a:t>
            </a:r>
            <a:endParaRPr lang="ja-JP" altLang="en-US" sz="1600" kern="0"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a:spcBef>
                <a:spcPts val="0"/>
              </a:spcBef>
              <a:spcAft>
                <a:spcPts val="600"/>
              </a:spcAft>
            </a:pPr>
            <a:r>
              <a:rPr lang="ja-JP" altLang="en-US" sz="1600" kern="0" dirty="0">
                <a:latin typeface="Meiryo UI" panose="020B0604030504040204" pitchFamily="50" charset="-128"/>
                <a:ea typeface="Meiryo UI" panose="020B0604030504040204" pitchFamily="50" charset="-128"/>
                <a:cs typeface="Meiryo UI" panose="020B0604030504040204" pitchFamily="50" charset="-128"/>
              </a:rPr>
              <a:t>○ 地域移行可能かどうかの判断</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は、入所者の希望を前提に、施設で直接支援に携わっている人に確認せざるを得ない。</a:t>
            </a:r>
            <a:endParaRPr lang="en-US" altLang="ja-JP" sz="1600" kern="0" dirty="0" smtClean="0">
              <a:latin typeface="Meiryo UI" panose="020B0604030504040204" pitchFamily="50" charset="-128"/>
              <a:ea typeface="Meiryo UI" panose="020B0604030504040204" pitchFamily="50" charset="-128"/>
              <a:cs typeface="Meiryo UI" panose="020B0604030504040204" pitchFamily="50" charset="-128"/>
            </a:endParaRPr>
          </a:p>
          <a:p>
            <a:pPr marL="177800" indent="-177800">
              <a:spcBef>
                <a:spcPts val="0"/>
              </a:spcBef>
              <a:spcAft>
                <a:spcPts val="600"/>
              </a:spcAft>
            </a:pP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 退所</a:t>
            </a:r>
            <a:r>
              <a:rPr lang="ja-JP" altLang="en-US" sz="1600" kern="0" dirty="0">
                <a:latin typeface="Meiryo UI" panose="020B0604030504040204" pitchFamily="50" charset="-128"/>
                <a:ea typeface="Meiryo UI" panose="020B0604030504040204" pitchFamily="50" charset="-128"/>
                <a:cs typeface="Meiryo UI" panose="020B0604030504040204" pitchFamily="50" charset="-128"/>
              </a:rPr>
              <a:t>する</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と元</a:t>
            </a:r>
            <a:r>
              <a:rPr lang="ja-JP" altLang="en-US" sz="1600" kern="0" dirty="0">
                <a:latin typeface="Meiryo UI" panose="020B0604030504040204" pitchFamily="50" charset="-128"/>
                <a:ea typeface="Meiryo UI" panose="020B0604030504040204" pitchFamily="50" charset="-128"/>
                <a:cs typeface="Meiryo UI" panose="020B0604030504040204" pitchFamily="50" charset="-128"/>
              </a:rPr>
              <a:t>の施設には</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戻れないことが</a:t>
            </a:r>
            <a:r>
              <a:rPr lang="ja-JP" altLang="en-US" sz="1600" kern="0" dirty="0">
                <a:latin typeface="Meiryo UI" panose="020B0604030504040204" pitchFamily="50" charset="-128"/>
                <a:ea typeface="Meiryo UI" panose="020B0604030504040204" pitchFamily="50" charset="-128"/>
                <a:cs typeface="Meiryo UI" panose="020B0604030504040204" pitchFamily="50" charset="-128"/>
              </a:rPr>
              <a:t>当事者・家族を</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躊躇させている。</a:t>
            </a:r>
            <a:endParaRPr lang="en-US" altLang="ja-JP" sz="1600" kern="0" dirty="0" smtClean="0">
              <a:latin typeface="Meiryo UI" panose="020B0604030504040204" pitchFamily="50" charset="-128"/>
              <a:ea typeface="Meiryo UI" panose="020B0604030504040204" pitchFamily="50" charset="-128"/>
              <a:cs typeface="Meiryo UI" panose="020B0604030504040204" pitchFamily="50" charset="-128"/>
            </a:endParaRPr>
          </a:p>
          <a:p>
            <a:pPr marL="177800" indent="-177800">
              <a:spcBef>
                <a:spcPts val="0"/>
              </a:spcBef>
              <a:spcAft>
                <a:spcPts val="600"/>
              </a:spcAft>
            </a:pP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 一旦</a:t>
            </a:r>
            <a:r>
              <a:rPr lang="en-US" altLang="ja-JP" sz="1600" kern="0" dirty="0" smtClean="0">
                <a:latin typeface="Meiryo UI" panose="020B0604030504040204" pitchFamily="50" charset="-128"/>
                <a:ea typeface="Meiryo UI" panose="020B0604030504040204" pitchFamily="50" charset="-128"/>
                <a:cs typeface="Meiryo UI" panose="020B0604030504040204" pitchFamily="50" charset="-128"/>
              </a:rPr>
              <a:t>GH</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に地域移行するも、結果的に家庭復帰になっている事例がある。</a:t>
            </a:r>
            <a:endParaRPr lang="en-US" altLang="ja-JP" sz="1600" kern="0" dirty="0" smtClean="0">
              <a:latin typeface="Meiryo UI" panose="020B0604030504040204" pitchFamily="50" charset="-128"/>
              <a:ea typeface="Meiryo UI" panose="020B0604030504040204" pitchFamily="50" charset="-128"/>
              <a:cs typeface="Meiryo UI" panose="020B0604030504040204" pitchFamily="50" charset="-128"/>
            </a:endParaRPr>
          </a:p>
          <a:p>
            <a:pPr marL="177800" indent="-177800">
              <a:spcBef>
                <a:spcPts val="0"/>
              </a:spcBef>
              <a:spcAft>
                <a:spcPts val="600"/>
              </a:spcAft>
            </a:pP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kern="0" dirty="0">
                <a:latin typeface="Meiryo UI" panose="020B0604030504040204" pitchFamily="50" charset="-128"/>
                <a:ea typeface="Meiryo UI" panose="020B0604030504040204" pitchFamily="50" charset="-128"/>
                <a:cs typeface="Meiryo UI" panose="020B0604030504040204" pitchFamily="50" charset="-128"/>
              </a:rPr>
              <a:t>依然として</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、施設の入所待機者が多く、ロングショート</a:t>
            </a:r>
            <a:r>
              <a:rPr lang="ja-JP" altLang="en-US" sz="1600" kern="0" dirty="0">
                <a:latin typeface="Meiryo UI" panose="020B0604030504040204" pitchFamily="50" charset="-128"/>
                <a:ea typeface="Meiryo UI" panose="020B0604030504040204" pitchFamily="50" charset="-128"/>
                <a:cs typeface="Meiryo UI" panose="020B0604030504040204" pitchFamily="50" charset="-128"/>
              </a:rPr>
              <a:t>を利用して</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いるケースもある。</a:t>
            </a:r>
            <a:endParaRPr lang="en-US" altLang="ja-JP" sz="1600" kern="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角丸四角形 21"/>
          <p:cNvSpPr/>
          <p:nvPr/>
        </p:nvSpPr>
        <p:spPr>
          <a:xfrm>
            <a:off x="238501" y="332656"/>
            <a:ext cx="1620000" cy="408623"/>
          </a:xfrm>
          <a:prstGeom prst="roundRect">
            <a:avLst/>
          </a:prstGeom>
          <a:solidFill>
            <a:srgbClr val="0000B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ctr"/>
            <a:r>
              <a:rPr lang="ja-JP" altLang="en-US" u="none" dirty="0" smtClean="0">
                <a:latin typeface="HG創英角ｺﾞｼｯｸUB" panose="020B0909000000000000" pitchFamily="49" charset="-128"/>
                <a:ea typeface="HG創英角ｺﾞｼｯｸUB" panose="020B0909000000000000" pitchFamily="49" charset="-128"/>
              </a:rPr>
              <a:t>現状・課題</a:t>
            </a:r>
            <a:endParaRPr lang="ja-JP" altLang="en-US" u="none" dirty="0">
              <a:latin typeface="HG創英角ｺﾞｼｯｸUB" panose="020B0909000000000000" pitchFamily="49" charset="-128"/>
              <a:ea typeface="HG創英角ｺﾞｼｯｸUB" panose="020B0909000000000000" pitchFamily="49" charset="-128"/>
            </a:endParaRPr>
          </a:p>
        </p:txBody>
      </p:sp>
      <p:sp>
        <p:nvSpPr>
          <p:cNvPr id="7" name="二等辺三角形 6"/>
          <p:cNvSpPr/>
          <p:nvPr/>
        </p:nvSpPr>
        <p:spPr>
          <a:xfrm flipV="1">
            <a:off x="3203848" y="4067806"/>
            <a:ext cx="2880320" cy="360040"/>
          </a:xfrm>
          <a:prstGeom prst="triangle">
            <a:avLst/>
          </a:prstGeom>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Rectangle 2"/>
          <p:cNvSpPr txBox="1">
            <a:spLocks noChangeArrowheads="1"/>
          </p:cNvSpPr>
          <p:nvPr/>
        </p:nvSpPr>
        <p:spPr bwMode="auto">
          <a:xfrm>
            <a:off x="168236" y="4491500"/>
            <a:ext cx="8892000" cy="2304000"/>
          </a:xfrm>
          <a:prstGeom prst="rect">
            <a:avLst/>
          </a:prstGeom>
          <a:noFill/>
          <a:ln w="12700">
            <a:solidFill>
              <a:schemeClr val="tx1"/>
            </a:solidFill>
            <a:miter lim="800000"/>
            <a:headEnd/>
            <a:tailEnd/>
          </a:ln>
          <a:effectLst/>
          <a:extLst/>
        </p:spPr>
        <p:txBody>
          <a:bodyPr vert="horz" wrap="square" lIns="91440" tIns="36000" rIns="91440" bIns="36000" numCol="1" anchor="ctr" anchorCtr="0" compatLnSpc="1">
            <a:prstTxWarp prst="textNoShape">
              <a:avLst/>
            </a:prstTxWarp>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marL="177800" indent="-177800" eaLnBrk="1" hangingPunct="1">
              <a:spcAft>
                <a:spcPts val="600"/>
              </a:spcAft>
            </a:pPr>
            <a:endParaRPr lang="en-US" altLang="ja-JP" sz="1600" u="none" kern="0" dirty="0" smtClean="0">
              <a:latin typeface="Meiryo UI" panose="020B0604030504040204" pitchFamily="50" charset="-128"/>
              <a:ea typeface="Meiryo UI" panose="020B0604030504040204" pitchFamily="50" charset="-128"/>
              <a:cs typeface="Meiryo UI" panose="020B0604030504040204" pitchFamily="50" charset="-128"/>
            </a:endParaRPr>
          </a:p>
          <a:p>
            <a:pPr marL="177800" eaLnBrk="1" hangingPunct="1">
              <a:spcAft>
                <a:spcPts val="600"/>
              </a:spcAft>
            </a:pPr>
            <a:endParaRPr lang="ja-JP" altLang="en-US" sz="1600" u="none" kern="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Rectangle 2"/>
          <p:cNvSpPr txBox="1">
            <a:spLocks noChangeArrowheads="1"/>
          </p:cNvSpPr>
          <p:nvPr/>
        </p:nvSpPr>
        <p:spPr bwMode="auto">
          <a:xfrm>
            <a:off x="191368" y="4760720"/>
            <a:ext cx="8820000" cy="2090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marL="177800" indent="-177800">
              <a:spcBef>
                <a:spcPts val="0"/>
              </a:spcBef>
              <a:spcAft>
                <a:spcPts val="600"/>
              </a:spcAft>
            </a:pP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kern="0" dirty="0" err="1" smtClean="0">
                <a:latin typeface="Meiryo UI" panose="020B0604030504040204" pitchFamily="50" charset="-128"/>
                <a:ea typeface="Meiryo UI" panose="020B0604030504040204" pitchFamily="50" charset="-128"/>
                <a:cs typeface="Meiryo UI" panose="020B0604030504040204" pitchFamily="50" charset="-128"/>
              </a:rPr>
              <a:t>重度障</a:t>
            </a:r>
            <a:r>
              <a:rPr lang="ja-JP" altLang="en-US" sz="1600" kern="0" dirty="0" err="1">
                <a:latin typeface="Meiryo UI" panose="020B0604030504040204" pitchFamily="50" charset="-128"/>
                <a:ea typeface="Meiryo UI" panose="020B0604030504040204" pitchFamily="50" charset="-128"/>
                <a:cs typeface="Meiryo UI" panose="020B0604030504040204" pitchFamily="50" charset="-128"/>
              </a:rPr>
              <a:t>がい</a:t>
            </a:r>
            <a:r>
              <a:rPr lang="ja-JP" altLang="en-US" sz="1600" kern="0" dirty="0">
                <a:latin typeface="Meiryo UI" panose="020B0604030504040204" pitchFamily="50" charset="-128"/>
                <a:ea typeface="Meiryo UI" panose="020B0604030504040204" pitchFamily="50" charset="-128"/>
                <a:cs typeface="Meiryo UI" panose="020B0604030504040204" pitchFamily="50" charset="-128"/>
              </a:rPr>
              <a:t>者</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の受け皿について、どの</a:t>
            </a:r>
            <a:r>
              <a:rPr lang="ja-JP" altLang="en-US" sz="1600" kern="0" dirty="0">
                <a:latin typeface="Meiryo UI" panose="020B0604030504040204" pitchFamily="50" charset="-128"/>
                <a:ea typeface="Meiryo UI" panose="020B0604030504040204" pitchFamily="50" charset="-128"/>
                <a:cs typeface="Meiryo UI" panose="020B0604030504040204" pitchFamily="50" charset="-128"/>
              </a:rPr>
              <a:t>ような機能・体制が必要</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かを含め、検討</a:t>
            </a:r>
            <a:r>
              <a:rPr lang="ja-JP" altLang="en-US" sz="1600" kern="0" dirty="0">
                <a:latin typeface="Meiryo UI" panose="020B0604030504040204" pitchFamily="50" charset="-128"/>
                <a:ea typeface="Meiryo UI" panose="020B0604030504040204" pitchFamily="50" charset="-128"/>
                <a:cs typeface="Meiryo UI" panose="020B0604030504040204" pitchFamily="50" charset="-128"/>
              </a:rPr>
              <a:t>すべきではないか。</a:t>
            </a:r>
          </a:p>
          <a:p>
            <a:pPr marL="177800" indent="-177800">
              <a:spcBef>
                <a:spcPts val="0"/>
              </a:spcBef>
              <a:spcAft>
                <a:spcPts val="600"/>
              </a:spcAft>
            </a:pPr>
            <a:r>
              <a:rPr lang="ja-JP" altLang="en-US" sz="1600" kern="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入所待機者</a:t>
            </a:r>
            <a:r>
              <a:rPr lang="ja-JP" altLang="en-US" sz="1600" kern="0" dirty="0">
                <a:latin typeface="Meiryo UI" panose="020B0604030504040204" pitchFamily="50" charset="-128"/>
                <a:ea typeface="Meiryo UI" panose="020B0604030504040204" pitchFamily="50" charset="-128"/>
                <a:cs typeface="Meiryo UI" panose="020B0604030504040204" pitchFamily="50" charset="-128"/>
              </a:rPr>
              <a:t>の増を踏まえた今日的な施設のあり方の議論が必要ではないか</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kern="0" dirty="0" smtClean="0">
              <a:latin typeface="Meiryo UI" panose="020B0604030504040204" pitchFamily="50" charset="-128"/>
              <a:ea typeface="Meiryo UI" panose="020B0604030504040204" pitchFamily="50" charset="-128"/>
              <a:cs typeface="Meiryo UI" panose="020B0604030504040204" pitchFamily="50" charset="-128"/>
            </a:endParaRPr>
          </a:p>
          <a:p>
            <a:pPr marL="177800" indent="-177800">
              <a:spcBef>
                <a:spcPts val="0"/>
              </a:spcBef>
              <a:spcAft>
                <a:spcPts val="600"/>
              </a:spcAft>
            </a:pP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 平成</a:t>
            </a:r>
            <a:r>
              <a:rPr lang="en-US" altLang="ja-JP" sz="1600" kern="0"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年２月の後追い調査を</a:t>
            </a:r>
            <a:r>
              <a:rPr lang="ja-JP" altLang="en-US" sz="1600" kern="0" dirty="0">
                <a:latin typeface="Meiryo UI" panose="020B0604030504040204" pitchFamily="50" charset="-128"/>
                <a:ea typeface="Meiryo UI" panose="020B0604030504040204" pitchFamily="50" charset="-128"/>
                <a:cs typeface="Meiryo UI" panose="020B0604030504040204" pitchFamily="50" charset="-128"/>
              </a:rPr>
              <a:t>して</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はどうか。</a:t>
            </a:r>
            <a:endParaRPr lang="en-US" altLang="ja-JP" sz="1600" kern="0" dirty="0" smtClean="0">
              <a:latin typeface="Meiryo UI" panose="020B0604030504040204" pitchFamily="50" charset="-128"/>
              <a:ea typeface="Meiryo UI" panose="020B0604030504040204" pitchFamily="50" charset="-128"/>
              <a:cs typeface="Meiryo UI" panose="020B0604030504040204" pitchFamily="50" charset="-128"/>
            </a:endParaRPr>
          </a:p>
          <a:p>
            <a:pPr marL="177800" indent="-177800">
              <a:spcBef>
                <a:spcPts val="0"/>
              </a:spcBef>
              <a:spcAft>
                <a:spcPts val="600"/>
              </a:spcAft>
            </a:pP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 入所施設職員の地域移行に対する意識を高めるための取り組みが必要ではないか。</a:t>
            </a:r>
            <a:endParaRPr lang="ja-JP" altLang="en-US" sz="1600" kern="0"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a:spcBef>
                <a:spcPts val="0"/>
              </a:spcBef>
              <a:spcAft>
                <a:spcPts val="600"/>
              </a:spcAft>
            </a:pPr>
            <a:r>
              <a:rPr lang="ja-JP" altLang="en-US" sz="1600" kern="0" dirty="0">
                <a:latin typeface="Meiryo UI" panose="020B0604030504040204" pitchFamily="50" charset="-128"/>
                <a:ea typeface="Meiryo UI" panose="020B0604030504040204" pitchFamily="50" charset="-128"/>
                <a:cs typeface="Meiryo UI" panose="020B0604030504040204" pitchFamily="50" charset="-128"/>
              </a:rPr>
              <a:t>○ 人材育成のための</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研修や、地域移行時に支援ノウハウを伝授する仕組み</a:t>
            </a:r>
            <a:r>
              <a:rPr lang="ja-JP" altLang="en-US" sz="1600" kern="0" dirty="0">
                <a:latin typeface="Meiryo UI" panose="020B0604030504040204" pitchFamily="50" charset="-128"/>
                <a:ea typeface="Meiryo UI" panose="020B0604030504040204" pitchFamily="50" charset="-128"/>
                <a:cs typeface="Meiryo UI" panose="020B0604030504040204" pitchFamily="50" charset="-128"/>
              </a:rPr>
              <a:t>が必要ではないか</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kern="0"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a:spcBef>
                <a:spcPts val="0"/>
              </a:spcBef>
              <a:spcAft>
                <a:spcPts val="600"/>
              </a:spcAft>
            </a:pP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kern="0" dirty="0">
                <a:latin typeface="Meiryo UI" panose="020B0604030504040204" pitchFamily="50" charset="-128"/>
                <a:ea typeface="Meiryo UI" panose="020B0604030504040204" pitchFamily="50" charset="-128"/>
                <a:cs typeface="Meiryo UI" panose="020B0604030504040204" pitchFamily="50" charset="-128"/>
              </a:rPr>
              <a:t>認定</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調査の機会等を活用して、入所者の</a:t>
            </a:r>
            <a:r>
              <a:rPr lang="ja-JP" altLang="en-US" sz="1600" kern="0" dirty="0">
                <a:latin typeface="Meiryo UI" panose="020B0604030504040204" pitchFamily="50" charset="-128"/>
                <a:ea typeface="Meiryo UI" panose="020B0604030504040204" pitchFamily="50" charset="-128"/>
                <a:cs typeface="Meiryo UI" panose="020B0604030504040204" pitchFamily="50" charset="-128"/>
              </a:rPr>
              <a:t>状況</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把握をしてはどうか。</a:t>
            </a:r>
            <a:endParaRPr lang="en-US" altLang="ja-JP" sz="1600" kern="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角丸四角形 9"/>
          <p:cNvSpPr/>
          <p:nvPr/>
        </p:nvSpPr>
        <p:spPr>
          <a:xfrm>
            <a:off x="238501" y="4331128"/>
            <a:ext cx="2844000" cy="408623"/>
          </a:xfrm>
          <a:prstGeom prst="roundRect">
            <a:avLst/>
          </a:prstGeom>
          <a:solidFill>
            <a:srgbClr val="0000B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ctr"/>
            <a:r>
              <a:rPr lang="en-US" altLang="ja-JP" dirty="0" smtClean="0">
                <a:latin typeface="HG創英角ｺﾞｼｯｸUB" panose="020B0909000000000000" pitchFamily="49" charset="-128"/>
                <a:ea typeface="HG創英角ｺﾞｼｯｸUB" panose="020B0909000000000000" pitchFamily="49" charset="-128"/>
              </a:rPr>
              <a:t>WG</a:t>
            </a:r>
            <a:r>
              <a:rPr lang="ja-JP" altLang="en-US" dirty="0" err="1" smtClean="0">
                <a:latin typeface="HG創英角ｺﾞｼｯｸUB" panose="020B0909000000000000" pitchFamily="49" charset="-128"/>
                <a:ea typeface="HG創英角ｺﾞｼｯｸUB" panose="020B0909000000000000" pitchFamily="49" charset="-128"/>
              </a:rPr>
              <a:t>での</a:t>
            </a:r>
            <a:r>
              <a:rPr lang="ja-JP" altLang="en-US" dirty="0" smtClean="0">
                <a:latin typeface="HG創英角ｺﾞｼｯｸUB" panose="020B0909000000000000" pitchFamily="49" charset="-128"/>
                <a:ea typeface="HG創英角ｺﾞｼｯｸUB" panose="020B0909000000000000" pitchFamily="49" charset="-128"/>
              </a:rPr>
              <a:t>検討内容</a:t>
            </a:r>
            <a:r>
              <a:rPr lang="ja-JP" altLang="en-US" u="none" dirty="0" smtClean="0">
                <a:latin typeface="HG創英角ｺﾞｼｯｸUB" panose="020B0909000000000000" pitchFamily="49" charset="-128"/>
                <a:ea typeface="HG創英角ｺﾞｼｯｸUB" panose="020B0909000000000000" pitchFamily="49" charset="-128"/>
              </a:rPr>
              <a:t>（案）</a:t>
            </a:r>
            <a:endParaRPr lang="ja-JP" altLang="en-US" u="none" dirty="0">
              <a:latin typeface="HG創英角ｺﾞｼｯｸUB" panose="020B0909000000000000" pitchFamily="49" charset="-128"/>
              <a:ea typeface="HG創英角ｺﾞｼｯｸUB" panose="020B0909000000000000" pitchFamily="49" charset="-128"/>
            </a:endParaRPr>
          </a:p>
        </p:txBody>
      </p:sp>
    </p:spTree>
    <p:extLst>
      <p:ext uri="{BB962C8B-B14F-4D97-AF65-F5344CB8AC3E}">
        <p14:creationId xmlns:p14="http://schemas.microsoft.com/office/powerpoint/2010/main" val="31500158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4136</TotalTime>
  <Words>699</Words>
  <Application>Microsoft Office PowerPoint</Application>
  <PresentationFormat>画面に合わせる (4:3)</PresentationFormat>
  <Paragraphs>69</Paragraphs>
  <Slides>6</Slides>
  <Notes>0</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館山　裕樹</dc:creator>
  <cp:lastModifiedBy>HOSTNAME</cp:lastModifiedBy>
  <cp:revision>239</cp:revision>
  <cp:lastPrinted>2018-08-24T09:46:48Z</cp:lastPrinted>
  <dcterms:created xsi:type="dcterms:W3CDTF">2013-11-13T05:42:40Z</dcterms:created>
  <dcterms:modified xsi:type="dcterms:W3CDTF">2018-09-07T01:44:45Z</dcterms:modified>
</cp:coreProperties>
</file>