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90" d="100"/>
          <a:sy n="90" d="100"/>
        </p:scale>
        <p:origin x="-145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2EE355E-A44A-4AD1-BDD6-5F581D6A33F4}" type="datetimeFigureOut">
              <a:rPr kumimoji="1" lang="ja-JP" altLang="en-US" smtClean="0"/>
              <a:t>2018/3/20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BA45BB2-C751-4434-901A-F9159FD58292}" type="slidenum">
              <a:rPr kumimoji="1" lang="ja-JP" altLang="en-US" smtClean="0"/>
              <a:t>‹#›</a:t>
            </a:fld>
            <a:endParaRPr kumimoji="1" lang="ja-JP" altLang="en-US"/>
          </a:p>
        </p:txBody>
      </p:sp>
    </p:spTree>
    <p:extLst>
      <p:ext uri="{BB962C8B-B14F-4D97-AF65-F5344CB8AC3E}">
        <p14:creationId xmlns:p14="http://schemas.microsoft.com/office/powerpoint/2010/main" val="3832578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EE355E-A44A-4AD1-BDD6-5F581D6A33F4}" type="datetimeFigureOut">
              <a:rPr kumimoji="1" lang="ja-JP" altLang="en-US" smtClean="0"/>
              <a:t>2018/3/20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BA45BB2-C751-4434-901A-F9159FD58292}" type="slidenum">
              <a:rPr kumimoji="1" lang="ja-JP" altLang="en-US" smtClean="0"/>
              <a:t>‹#›</a:t>
            </a:fld>
            <a:endParaRPr kumimoji="1" lang="ja-JP" altLang="en-US"/>
          </a:p>
        </p:txBody>
      </p:sp>
    </p:spTree>
    <p:extLst>
      <p:ext uri="{BB962C8B-B14F-4D97-AF65-F5344CB8AC3E}">
        <p14:creationId xmlns:p14="http://schemas.microsoft.com/office/powerpoint/2010/main" val="1549769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EE355E-A44A-4AD1-BDD6-5F581D6A33F4}" type="datetimeFigureOut">
              <a:rPr kumimoji="1" lang="ja-JP" altLang="en-US" smtClean="0"/>
              <a:t>2018/3/20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BA45BB2-C751-4434-901A-F9159FD58292}" type="slidenum">
              <a:rPr kumimoji="1" lang="ja-JP" altLang="en-US" smtClean="0"/>
              <a:t>‹#›</a:t>
            </a:fld>
            <a:endParaRPr kumimoji="1" lang="ja-JP" altLang="en-US"/>
          </a:p>
        </p:txBody>
      </p:sp>
    </p:spTree>
    <p:extLst>
      <p:ext uri="{BB962C8B-B14F-4D97-AF65-F5344CB8AC3E}">
        <p14:creationId xmlns:p14="http://schemas.microsoft.com/office/powerpoint/2010/main" val="2291595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EE355E-A44A-4AD1-BDD6-5F581D6A33F4}" type="datetimeFigureOut">
              <a:rPr kumimoji="1" lang="ja-JP" altLang="en-US" smtClean="0"/>
              <a:t>2018/3/20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BA45BB2-C751-4434-901A-F9159FD58292}" type="slidenum">
              <a:rPr kumimoji="1" lang="ja-JP" altLang="en-US" smtClean="0"/>
              <a:t>‹#›</a:t>
            </a:fld>
            <a:endParaRPr kumimoji="1" lang="ja-JP" altLang="en-US"/>
          </a:p>
        </p:txBody>
      </p:sp>
    </p:spTree>
    <p:extLst>
      <p:ext uri="{BB962C8B-B14F-4D97-AF65-F5344CB8AC3E}">
        <p14:creationId xmlns:p14="http://schemas.microsoft.com/office/powerpoint/2010/main" val="92256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2EE355E-A44A-4AD1-BDD6-5F581D6A33F4}" type="datetimeFigureOut">
              <a:rPr kumimoji="1" lang="ja-JP" altLang="en-US" smtClean="0"/>
              <a:t>2018/3/20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BA45BB2-C751-4434-901A-F9159FD58292}" type="slidenum">
              <a:rPr kumimoji="1" lang="ja-JP" altLang="en-US" smtClean="0"/>
              <a:t>‹#›</a:t>
            </a:fld>
            <a:endParaRPr kumimoji="1" lang="ja-JP" altLang="en-US"/>
          </a:p>
        </p:txBody>
      </p:sp>
    </p:spTree>
    <p:extLst>
      <p:ext uri="{BB962C8B-B14F-4D97-AF65-F5344CB8AC3E}">
        <p14:creationId xmlns:p14="http://schemas.microsoft.com/office/powerpoint/2010/main" val="4286917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2EE355E-A44A-4AD1-BDD6-5F581D6A33F4}" type="datetimeFigureOut">
              <a:rPr kumimoji="1" lang="ja-JP" altLang="en-US" smtClean="0"/>
              <a:t>2018/3/20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BA45BB2-C751-4434-901A-F9159FD58292}" type="slidenum">
              <a:rPr kumimoji="1" lang="ja-JP" altLang="en-US" smtClean="0"/>
              <a:t>‹#›</a:t>
            </a:fld>
            <a:endParaRPr kumimoji="1" lang="ja-JP" altLang="en-US"/>
          </a:p>
        </p:txBody>
      </p:sp>
    </p:spTree>
    <p:extLst>
      <p:ext uri="{BB962C8B-B14F-4D97-AF65-F5344CB8AC3E}">
        <p14:creationId xmlns:p14="http://schemas.microsoft.com/office/powerpoint/2010/main" val="2117790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2EE355E-A44A-4AD1-BDD6-5F581D6A33F4}" type="datetimeFigureOut">
              <a:rPr kumimoji="1" lang="ja-JP" altLang="en-US" smtClean="0"/>
              <a:t>2018/3/20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BA45BB2-C751-4434-901A-F9159FD58292}" type="slidenum">
              <a:rPr kumimoji="1" lang="ja-JP" altLang="en-US" smtClean="0"/>
              <a:t>‹#›</a:t>
            </a:fld>
            <a:endParaRPr kumimoji="1" lang="ja-JP" altLang="en-US"/>
          </a:p>
        </p:txBody>
      </p:sp>
    </p:spTree>
    <p:extLst>
      <p:ext uri="{BB962C8B-B14F-4D97-AF65-F5344CB8AC3E}">
        <p14:creationId xmlns:p14="http://schemas.microsoft.com/office/powerpoint/2010/main" val="91849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2EE355E-A44A-4AD1-BDD6-5F581D6A33F4}" type="datetimeFigureOut">
              <a:rPr kumimoji="1" lang="ja-JP" altLang="en-US" smtClean="0"/>
              <a:t>2018/3/20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BA45BB2-C751-4434-901A-F9159FD58292}" type="slidenum">
              <a:rPr kumimoji="1" lang="ja-JP" altLang="en-US" smtClean="0"/>
              <a:t>‹#›</a:t>
            </a:fld>
            <a:endParaRPr kumimoji="1" lang="ja-JP" altLang="en-US"/>
          </a:p>
        </p:txBody>
      </p:sp>
    </p:spTree>
    <p:extLst>
      <p:ext uri="{BB962C8B-B14F-4D97-AF65-F5344CB8AC3E}">
        <p14:creationId xmlns:p14="http://schemas.microsoft.com/office/powerpoint/2010/main" val="3730533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2EE355E-A44A-4AD1-BDD6-5F581D6A33F4}" type="datetimeFigureOut">
              <a:rPr kumimoji="1" lang="ja-JP" altLang="en-US" smtClean="0"/>
              <a:t>2018/3/20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BA45BB2-C751-4434-901A-F9159FD58292}" type="slidenum">
              <a:rPr kumimoji="1" lang="ja-JP" altLang="en-US" smtClean="0"/>
              <a:t>‹#›</a:t>
            </a:fld>
            <a:endParaRPr kumimoji="1" lang="ja-JP" altLang="en-US"/>
          </a:p>
        </p:txBody>
      </p:sp>
    </p:spTree>
    <p:extLst>
      <p:ext uri="{BB962C8B-B14F-4D97-AF65-F5344CB8AC3E}">
        <p14:creationId xmlns:p14="http://schemas.microsoft.com/office/powerpoint/2010/main" val="1765317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2EE355E-A44A-4AD1-BDD6-5F581D6A33F4}" type="datetimeFigureOut">
              <a:rPr kumimoji="1" lang="ja-JP" altLang="en-US" smtClean="0"/>
              <a:t>2018/3/20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BA45BB2-C751-4434-901A-F9159FD58292}" type="slidenum">
              <a:rPr kumimoji="1" lang="ja-JP" altLang="en-US" smtClean="0"/>
              <a:t>‹#›</a:t>
            </a:fld>
            <a:endParaRPr kumimoji="1" lang="ja-JP" altLang="en-US"/>
          </a:p>
        </p:txBody>
      </p:sp>
    </p:spTree>
    <p:extLst>
      <p:ext uri="{BB962C8B-B14F-4D97-AF65-F5344CB8AC3E}">
        <p14:creationId xmlns:p14="http://schemas.microsoft.com/office/powerpoint/2010/main" val="3177007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2EE355E-A44A-4AD1-BDD6-5F581D6A33F4}" type="datetimeFigureOut">
              <a:rPr kumimoji="1" lang="ja-JP" altLang="en-US" smtClean="0"/>
              <a:t>2018/3/20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BA45BB2-C751-4434-901A-F9159FD58292}" type="slidenum">
              <a:rPr kumimoji="1" lang="ja-JP" altLang="en-US" smtClean="0"/>
              <a:t>‹#›</a:t>
            </a:fld>
            <a:endParaRPr kumimoji="1" lang="ja-JP" altLang="en-US"/>
          </a:p>
        </p:txBody>
      </p:sp>
    </p:spTree>
    <p:extLst>
      <p:ext uri="{BB962C8B-B14F-4D97-AF65-F5344CB8AC3E}">
        <p14:creationId xmlns:p14="http://schemas.microsoft.com/office/powerpoint/2010/main" val="3978523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EE355E-A44A-4AD1-BDD6-5F581D6A33F4}" type="datetimeFigureOut">
              <a:rPr kumimoji="1" lang="ja-JP" altLang="en-US" smtClean="0"/>
              <a:t>2018/3/20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A45BB2-C751-4434-901A-F9159FD58292}" type="slidenum">
              <a:rPr kumimoji="1" lang="ja-JP" altLang="en-US" smtClean="0"/>
              <a:t>‹#›</a:t>
            </a:fld>
            <a:endParaRPr kumimoji="1" lang="ja-JP" altLang="en-US"/>
          </a:p>
        </p:txBody>
      </p:sp>
    </p:spTree>
    <p:extLst>
      <p:ext uri="{BB962C8B-B14F-4D97-AF65-F5344CB8AC3E}">
        <p14:creationId xmlns:p14="http://schemas.microsoft.com/office/powerpoint/2010/main" val="9408206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251520" y="74880"/>
            <a:ext cx="8229600" cy="401792"/>
          </a:xfrm>
        </p:spPr>
        <p:txBody>
          <a:bodyPr>
            <a:normAutofit/>
          </a:bodyPr>
          <a:lstStyle/>
          <a:p>
            <a:r>
              <a:rPr kumimoji="1" lang="ja-JP" altLang="en-US" sz="2000" dirty="0" smtClean="0"/>
              <a:t>第</a:t>
            </a:r>
            <a:r>
              <a:rPr kumimoji="1" lang="en-US" altLang="ja-JP" sz="2000" dirty="0" smtClean="0"/>
              <a:t>4</a:t>
            </a:r>
            <a:r>
              <a:rPr kumimoji="1" lang="ja-JP" altLang="en-US" sz="2000" dirty="0" err="1" smtClean="0"/>
              <a:t>期障がい</a:t>
            </a:r>
            <a:r>
              <a:rPr kumimoji="1" lang="ja-JP" altLang="en-US" sz="2000" dirty="0" smtClean="0"/>
              <a:t>福祉計画における地域生活支援拠点等の整備状況</a:t>
            </a:r>
            <a:endParaRPr kumimoji="1" lang="ja-JP" altLang="en-US" sz="2000" dirty="0"/>
          </a:p>
        </p:txBody>
      </p:sp>
      <p:sp>
        <p:nvSpPr>
          <p:cNvPr id="7" name="正方形/長方形 6"/>
          <p:cNvSpPr/>
          <p:nvPr/>
        </p:nvSpPr>
        <p:spPr bwMode="white">
          <a:xfrm>
            <a:off x="12841" y="741783"/>
            <a:ext cx="9144000" cy="25374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0" y="459981"/>
            <a:ext cx="683568" cy="144016"/>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t>現状</a:t>
            </a:r>
            <a:endParaRPr kumimoji="1" lang="ja-JP" altLang="en-US" sz="1000" dirty="0"/>
          </a:p>
        </p:txBody>
      </p:sp>
      <p:sp>
        <p:nvSpPr>
          <p:cNvPr id="10" name="正方形/長方形 9"/>
          <p:cNvSpPr/>
          <p:nvPr/>
        </p:nvSpPr>
        <p:spPr>
          <a:xfrm>
            <a:off x="0" y="2419448"/>
            <a:ext cx="808074" cy="144016"/>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t>検討状況</a:t>
            </a:r>
            <a:endParaRPr kumimoji="1" lang="ja-JP" altLang="en-US" sz="1000" dirty="0"/>
          </a:p>
        </p:txBody>
      </p:sp>
      <p:sp>
        <p:nvSpPr>
          <p:cNvPr id="11" name="正方形/長方形 10"/>
          <p:cNvSpPr/>
          <p:nvPr/>
        </p:nvSpPr>
        <p:spPr>
          <a:xfrm>
            <a:off x="0" y="3573015"/>
            <a:ext cx="9142897" cy="792089"/>
          </a:xfrm>
          <a:prstGeom prst="rect">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smtClean="0">
                <a:solidFill>
                  <a:schemeClr val="tx1"/>
                </a:solidFill>
              </a:rPr>
              <a:t>○ 協議がほとんど進んでいない自治体がある。</a:t>
            </a:r>
            <a:endParaRPr kumimoji="1" lang="en-US" altLang="ja-JP" sz="1000" dirty="0" smtClean="0">
              <a:solidFill>
                <a:schemeClr val="tx1"/>
              </a:solidFill>
            </a:endParaRPr>
          </a:p>
          <a:p>
            <a:r>
              <a:rPr lang="ja-JP" altLang="en-US" sz="1000" dirty="0" smtClean="0">
                <a:solidFill>
                  <a:schemeClr val="tx1"/>
                </a:solidFill>
              </a:rPr>
              <a:t>○ 庁内での協議から関係機関等で構成される拠点等の協議の場での協議に至れていない。</a:t>
            </a:r>
            <a:endParaRPr lang="en-US" altLang="ja-JP" sz="1000" dirty="0" smtClean="0">
              <a:solidFill>
                <a:schemeClr val="tx1"/>
              </a:solidFill>
            </a:endParaRPr>
          </a:p>
          <a:p>
            <a:r>
              <a:rPr lang="ja-JP" altLang="en-US" sz="1000" dirty="0" smtClean="0">
                <a:solidFill>
                  <a:schemeClr val="tx1"/>
                </a:solidFill>
              </a:rPr>
              <a:t>○ 緊急時の受け入れ・対応の機能の整備が課題として多くあげられたが、課題に挙げた自治体の約半数がニーズやサービス提供体制の把握が</a:t>
            </a:r>
            <a:r>
              <a:rPr lang="ja-JP" altLang="en-US" sz="1000" dirty="0" smtClean="0">
                <a:solidFill>
                  <a:schemeClr val="tx1"/>
                </a:solidFill>
              </a:rPr>
              <a:t>できていない</a:t>
            </a:r>
            <a:r>
              <a:rPr lang="ja-JP" altLang="en-US" sz="1000" dirty="0" smtClean="0">
                <a:solidFill>
                  <a:schemeClr val="tx1"/>
                </a:solidFill>
              </a:rPr>
              <a:t>。</a:t>
            </a:r>
            <a:endParaRPr lang="en-US" altLang="ja-JP" sz="1000" dirty="0" smtClean="0">
              <a:solidFill>
                <a:schemeClr val="tx1"/>
              </a:solidFill>
            </a:endParaRPr>
          </a:p>
          <a:p>
            <a:r>
              <a:rPr kumimoji="1" lang="ja-JP" altLang="en-US" sz="1000" dirty="0" smtClean="0">
                <a:solidFill>
                  <a:schemeClr val="tx1"/>
                </a:solidFill>
              </a:rPr>
              <a:t>○ 人材確保を行うための財源確保が困難</a:t>
            </a:r>
            <a:endParaRPr kumimoji="1" lang="ja-JP" altLang="en-US" sz="1000" dirty="0">
              <a:solidFill>
                <a:schemeClr val="tx1"/>
              </a:solidFill>
            </a:endParaRPr>
          </a:p>
        </p:txBody>
      </p:sp>
      <p:sp>
        <p:nvSpPr>
          <p:cNvPr id="12" name="正方形/長方形 11"/>
          <p:cNvSpPr/>
          <p:nvPr/>
        </p:nvSpPr>
        <p:spPr>
          <a:xfrm>
            <a:off x="0" y="3428999"/>
            <a:ext cx="683568" cy="144016"/>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t>課題</a:t>
            </a:r>
            <a:endParaRPr kumimoji="1" lang="ja-JP" altLang="en-US" sz="1000" dirty="0"/>
          </a:p>
        </p:txBody>
      </p:sp>
      <p:sp>
        <p:nvSpPr>
          <p:cNvPr id="13" name="正方形/長方形 12"/>
          <p:cNvSpPr/>
          <p:nvPr/>
        </p:nvSpPr>
        <p:spPr>
          <a:xfrm>
            <a:off x="1103" y="2015553"/>
            <a:ext cx="2194633" cy="144015"/>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t>第</a:t>
            </a:r>
            <a:r>
              <a:rPr kumimoji="1" lang="en-US" altLang="ja-JP" sz="1000" dirty="0" smtClean="0"/>
              <a:t>5</a:t>
            </a:r>
            <a:r>
              <a:rPr kumimoji="1" lang="ja-JP" altLang="en-US" sz="1000" dirty="0" err="1" smtClean="0"/>
              <a:t>期障がい</a:t>
            </a:r>
            <a:r>
              <a:rPr kumimoji="1" lang="ja-JP" altLang="en-US" sz="1000" dirty="0" smtClean="0"/>
              <a:t>福祉計画における目標</a:t>
            </a:r>
            <a:endParaRPr kumimoji="1" lang="en-US" altLang="ja-JP" sz="1000" dirty="0" smtClean="0"/>
          </a:p>
        </p:txBody>
      </p:sp>
      <p:sp>
        <p:nvSpPr>
          <p:cNvPr id="14" name="正方形/長方形 13"/>
          <p:cNvSpPr/>
          <p:nvPr/>
        </p:nvSpPr>
        <p:spPr>
          <a:xfrm>
            <a:off x="155891" y="2181113"/>
            <a:ext cx="7260720" cy="2383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rPr>
              <a:t>　平成</a:t>
            </a:r>
            <a:r>
              <a:rPr kumimoji="1" lang="en-US" altLang="ja-JP" sz="1200" dirty="0" smtClean="0">
                <a:solidFill>
                  <a:schemeClr val="tx1"/>
                </a:solidFill>
              </a:rPr>
              <a:t>32</a:t>
            </a:r>
            <a:r>
              <a:rPr kumimoji="1" lang="ja-JP" altLang="en-US" sz="1200" dirty="0" smtClean="0">
                <a:solidFill>
                  <a:schemeClr val="tx1"/>
                </a:solidFill>
              </a:rPr>
              <a:t>年度末までに、各市町村が市町村単位もしくは圏域単位で少なくとも一つを整備</a:t>
            </a:r>
            <a:endParaRPr kumimoji="1" lang="ja-JP" altLang="en-US" sz="1200" dirty="0">
              <a:solidFill>
                <a:schemeClr val="tx1"/>
              </a:solidFill>
            </a:endParaRPr>
          </a:p>
        </p:txBody>
      </p:sp>
      <p:sp>
        <p:nvSpPr>
          <p:cNvPr id="15" name="正方形/長方形 14"/>
          <p:cNvSpPr/>
          <p:nvPr/>
        </p:nvSpPr>
        <p:spPr>
          <a:xfrm>
            <a:off x="12841" y="6165304"/>
            <a:ext cx="9130056" cy="692696"/>
          </a:xfrm>
          <a:prstGeom prst="rect">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000" dirty="0" smtClean="0">
                <a:solidFill>
                  <a:schemeClr val="tx1"/>
                </a:solidFill>
              </a:rPr>
              <a:t>○ 協議が進んでいない自治体及び協議の場が設置できていない自治体については個別に状況を伺い、具体的に協議を進める方策について</a:t>
            </a:r>
            <a:r>
              <a:rPr lang="ja-JP" altLang="en-US" sz="1000" dirty="0">
                <a:solidFill>
                  <a:schemeClr val="tx1"/>
                </a:solidFill>
              </a:rPr>
              <a:t>意見</a:t>
            </a:r>
            <a:r>
              <a:rPr lang="ja-JP" altLang="en-US" sz="1000" dirty="0" smtClean="0">
                <a:solidFill>
                  <a:schemeClr val="tx1"/>
                </a:solidFill>
              </a:rPr>
              <a:t>交換を行う</a:t>
            </a:r>
            <a:r>
              <a:rPr lang="ja-JP" altLang="en-US" sz="1000" dirty="0">
                <a:solidFill>
                  <a:schemeClr val="tx1"/>
                </a:solidFill>
              </a:rPr>
              <a:t>等</a:t>
            </a:r>
            <a:r>
              <a:rPr kumimoji="1" lang="ja-JP" altLang="en-US" sz="1000" dirty="0" smtClean="0">
                <a:solidFill>
                  <a:schemeClr val="tx1"/>
                </a:solidFill>
              </a:rPr>
              <a:t>、整備に　</a:t>
            </a:r>
            <a:endParaRPr kumimoji="1" lang="en-US" altLang="ja-JP" sz="1000" dirty="0" smtClean="0">
              <a:solidFill>
                <a:schemeClr val="tx1"/>
              </a:solidFill>
            </a:endParaRPr>
          </a:p>
          <a:p>
            <a:r>
              <a:rPr lang="ja-JP" altLang="en-US" sz="1000" dirty="0">
                <a:solidFill>
                  <a:schemeClr val="tx1"/>
                </a:solidFill>
              </a:rPr>
              <a:t>　</a:t>
            </a:r>
            <a:r>
              <a:rPr lang="ja-JP" altLang="en-US" sz="1000" dirty="0" smtClean="0">
                <a:solidFill>
                  <a:schemeClr val="tx1"/>
                </a:solidFill>
              </a:rPr>
              <a:t>　</a:t>
            </a:r>
            <a:r>
              <a:rPr kumimoji="1" lang="ja-JP" altLang="en-US" sz="1000" dirty="0" smtClean="0">
                <a:solidFill>
                  <a:schemeClr val="tx1"/>
                </a:solidFill>
              </a:rPr>
              <a:t>向けた協議を早期に進めるよう促していく。</a:t>
            </a:r>
            <a:endParaRPr lang="en-US" altLang="ja-JP" sz="1000" dirty="0" smtClean="0">
              <a:solidFill>
                <a:schemeClr val="tx1"/>
              </a:solidFill>
            </a:endParaRPr>
          </a:p>
          <a:p>
            <a:r>
              <a:rPr lang="ja-JP" altLang="en-US" sz="1000" dirty="0" smtClean="0">
                <a:solidFill>
                  <a:schemeClr val="tx1"/>
                </a:solidFill>
              </a:rPr>
              <a:t>○ 機能に必要な財源については引き続き国へ強く要望するとともに、市町村に対しては必要な機能について協議・検討されたことに基づき既存財源を活用しても人材確</a:t>
            </a:r>
            <a:endParaRPr lang="en-US" altLang="ja-JP" sz="1000" dirty="0" smtClean="0">
              <a:solidFill>
                <a:schemeClr val="tx1"/>
              </a:solidFill>
            </a:endParaRPr>
          </a:p>
          <a:p>
            <a:r>
              <a:rPr lang="ja-JP" altLang="en-US" sz="1000" dirty="0">
                <a:solidFill>
                  <a:schemeClr val="tx1"/>
                </a:solidFill>
              </a:rPr>
              <a:t>　</a:t>
            </a:r>
            <a:r>
              <a:rPr lang="ja-JP" altLang="en-US" sz="1000" dirty="0" smtClean="0">
                <a:solidFill>
                  <a:schemeClr val="tx1"/>
                </a:solidFill>
              </a:rPr>
              <a:t>　保が難しい等より具体的な状況について伺い、府内の整備状況を取りまとめ府として必要な方策を検討していく。</a:t>
            </a:r>
            <a:endParaRPr lang="en-US" altLang="ja-JP" sz="1000" dirty="0" smtClean="0">
              <a:solidFill>
                <a:schemeClr val="tx1"/>
              </a:solidFill>
            </a:endParaRPr>
          </a:p>
        </p:txBody>
      </p:sp>
      <p:sp>
        <p:nvSpPr>
          <p:cNvPr id="16" name="正方形/長方形 15"/>
          <p:cNvSpPr/>
          <p:nvPr/>
        </p:nvSpPr>
        <p:spPr>
          <a:xfrm>
            <a:off x="0" y="6007610"/>
            <a:ext cx="683568" cy="144016"/>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t>方策</a:t>
            </a:r>
            <a:endParaRPr kumimoji="1" lang="ja-JP" altLang="en-US" sz="1000" dirty="0"/>
          </a:p>
        </p:txBody>
      </p:sp>
      <p:graphicFrame>
        <p:nvGraphicFramePr>
          <p:cNvPr id="2" name="表 1"/>
          <p:cNvGraphicFramePr>
            <a:graphicFrameLocks noGrp="1"/>
          </p:cNvGraphicFramePr>
          <p:nvPr>
            <p:extLst>
              <p:ext uri="{D42A27DB-BD31-4B8C-83A1-F6EECF244321}">
                <p14:modId xmlns:p14="http://schemas.microsoft.com/office/powerpoint/2010/main" val="863701780"/>
              </p:ext>
            </p:extLst>
          </p:nvPr>
        </p:nvGraphicFramePr>
        <p:xfrm>
          <a:off x="4606643" y="609790"/>
          <a:ext cx="4541021" cy="1400696"/>
        </p:xfrm>
        <a:graphic>
          <a:graphicData uri="http://schemas.openxmlformats.org/drawingml/2006/table">
            <a:tbl>
              <a:tblPr firstRow="1" bandRow="1">
                <a:tableStyleId>{5C22544A-7EE6-4342-B048-85BDC9FD1C3A}</a:tableStyleId>
              </a:tblPr>
              <a:tblGrid>
                <a:gridCol w="1260680"/>
                <a:gridCol w="495700"/>
                <a:gridCol w="551218"/>
                <a:gridCol w="1884452"/>
                <a:gridCol w="348971"/>
              </a:tblGrid>
              <a:tr h="266915">
                <a:tc gridSpan="5">
                  <a:txBody>
                    <a:bodyPr/>
                    <a:lstStyle/>
                    <a:p>
                      <a:pPr algn="ctr"/>
                      <a:r>
                        <a:rPr kumimoji="1" lang="ja-JP" altLang="en-US" sz="1000" dirty="0" smtClean="0"/>
                        <a:t>検討状況</a:t>
                      </a:r>
                      <a:endParaRPr kumimoji="1" lang="ja-JP" altLang="en-US" sz="1000" dirty="0"/>
                    </a:p>
                  </a:txBody>
                  <a:tcPr>
                    <a:lnL w="12700" cmpd="sng">
                      <a:noFill/>
                    </a:lnL>
                    <a:lnR w="12700" cmpd="sng">
                      <a:noFill/>
                    </a:lnR>
                    <a:lnT w="12700" cmpd="sng">
                      <a:noFill/>
                    </a:lnT>
                    <a:lnB w="38100" cmpd="sng">
                      <a:noFill/>
                    </a:lnB>
                  </a:tcPr>
                </a:tc>
                <a:tc hMerge="1">
                  <a:txBody>
                    <a:bodyPr/>
                    <a:lstStyle/>
                    <a:p>
                      <a:endParaRPr kumimoji="1" lang="ja-JP" altLang="en-US"/>
                    </a:p>
                  </a:txBody>
                  <a:tcPr/>
                </a:tc>
                <a:tc hMerge="1">
                  <a:txBody>
                    <a:bodyPr/>
                    <a:lstStyle/>
                    <a:p>
                      <a:pPr algn="ctr"/>
                      <a:endParaRPr kumimoji="1" lang="ja-JP" altLang="en-US" sz="1800" dirty="0">
                        <a:solidFill>
                          <a:schemeClr val="tx1"/>
                        </a:solidFill>
                      </a:endParaRPr>
                    </a:p>
                  </a:txBody>
                  <a:tcPr anchor="ctr">
                    <a:lnL w="12700" cmpd="sng">
                      <a:noFill/>
                    </a:lnL>
                    <a:lnR w="12700" cmpd="sng">
                      <a:noFill/>
                    </a:lnR>
                    <a:lnT w="12700" cmpd="sng">
                      <a:noFill/>
                    </a:lnT>
                    <a:lnB w="38100" cmpd="sng">
                      <a:noFill/>
                    </a:lnB>
                    <a:noFill/>
                  </a:tcPr>
                </a:tc>
                <a:tc hMerge="1">
                  <a:txBody>
                    <a:bodyPr/>
                    <a:lstStyle/>
                    <a:p>
                      <a:endParaRPr kumimoji="1" lang="ja-JP" altLang="en-US" sz="900" dirty="0"/>
                    </a:p>
                  </a:txBody>
                  <a:tcPr>
                    <a:lnL w="12700" cmpd="sng">
                      <a:noFill/>
                    </a:lnL>
                    <a:lnR w="12700" cmpd="sng">
                      <a:noFill/>
                    </a:lnR>
                    <a:lnT w="12700" cmpd="sng">
                      <a:noFill/>
                    </a:lnT>
                    <a:lnB w="38100" cmpd="sng">
                      <a:noFill/>
                    </a:lnB>
                  </a:tcPr>
                </a:tc>
                <a:tc hMerge="1">
                  <a:txBody>
                    <a:bodyPr/>
                    <a:lstStyle/>
                    <a:p>
                      <a:endParaRPr kumimoji="1" lang="ja-JP" altLang="en-US"/>
                    </a:p>
                  </a:txBody>
                  <a:tcPr/>
                </a:tc>
              </a:tr>
              <a:tr h="266915">
                <a:tc gridSpan="2">
                  <a:txBody>
                    <a:bodyPr/>
                    <a:lstStyle/>
                    <a:p>
                      <a:pPr algn="ctr"/>
                      <a:r>
                        <a:rPr kumimoji="1" lang="ja-JP" altLang="en-US" sz="900" dirty="0" smtClean="0"/>
                        <a:t>平成</a:t>
                      </a:r>
                      <a:r>
                        <a:rPr kumimoji="1" lang="en-US" altLang="ja-JP" sz="900" dirty="0" smtClean="0"/>
                        <a:t>29</a:t>
                      </a:r>
                      <a:r>
                        <a:rPr kumimoji="1" lang="ja-JP" altLang="en-US" sz="900" dirty="0" smtClean="0"/>
                        <a:t>年</a:t>
                      </a:r>
                      <a:r>
                        <a:rPr kumimoji="1" lang="en-US" altLang="ja-JP" sz="900" dirty="0" smtClean="0"/>
                        <a:t>4</a:t>
                      </a:r>
                      <a:r>
                        <a:rPr kumimoji="1" lang="ja-JP" altLang="en-US" sz="900" dirty="0" smtClean="0"/>
                        <a:t>月</a:t>
                      </a:r>
                      <a:r>
                        <a:rPr kumimoji="1" lang="en-US" altLang="ja-JP" sz="900" dirty="0" smtClean="0"/>
                        <a:t>1</a:t>
                      </a:r>
                      <a:r>
                        <a:rPr kumimoji="1" lang="ja-JP" altLang="en-US" sz="900" dirty="0" smtClean="0"/>
                        <a:t>日</a:t>
                      </a:r>
                      <a:endParaRPr kumimoji="1" lang="ja-JP" altLang="en-US" sz="900" dirty="0"/>
                    </a:p>
                  </a:txBody>
                  <a:tcPr>
                    <a:lnL w="12700" cmpd="sng">
                      <a:noFill/>
                    </a:lnL>
                    <a:lnR w="12700" cmpd="sng">
                      <a:noFill/>
                    </a:lnR>
                    <a:lnT w="12700" cmpd="sng">
                      <a:noFill/>
                    </a:lnT>
                    <a:lnB w="38100" cmpd="sng">
                      <a:noFill/>
                    </a:lnB>
                  </a:tcPr>
                </a:tc>
                <a:tc hMerge="1">
                  <a:txBody>
                    <a:bodyPr/>
                    <a:lstStyle/>
                    <a:p>
                      <a:endParaRPr kumimoji="1" lang="ja-JP" altLang="en-US" dirty="0"/>
                    </a:p>
                  </a:txBody>
                  <a:tcPr/>
                </a:tc>
                <a:tc rowSpan="4">
                  <a:txBody>
                    <a:bodyPr/>
                    <a:lstStyle/>
                    <a:p>
                      <a:pPr algn="ctr"/>
                      <a:r>
                        <a:rPr kumimoji="1" lang="ja-JP" altLang="en-US" sz="1800" dirty="0" smtClean="0">
                          <a:solidFill>
                            <a:schemeClr val="tx1"/>
                          </a:solidFill>
                        </a:rPr>
                        <a:t>→</a:t>
                      </a:r>
                      <a:endParaRPr kumimoji="1" lang="ja-JP" altLang="en-US" sz="1800" dirty="0">
                        <a:solidFill>
                          <a:schemeClr val="tx1"/>
                        </a:solidFill>
                      </a:endParaRPr>
                    </a:p>
                  </a:txBody>
                  <a:tcPr anchor="ctr">
                    <a:lnL w="12700" cmpd="sng">
                      <a:noFill/>
                    </a:lnL>
                    <a:lnR w="12700" cmpd="sng">
                      <a:noFill/>
                    </a:lnR>
                    <a:lnT w="12700" cmpd="sng">
                      <a:noFill/>
                    </a:lnT>
                    <a:lnB w="38100" cmpd="sng">
                      <a:noFill/>
                    </a:lnB>
                    <a:noFill/>
                  </a:tcPr>
                </a:tc>
                <a:tc gridSpan="2">
                  <a:txBody>
                    <a:bodyPr/>
                    <a:lstStyle/>
                    <a:p>
                      <a:pPr algn="ctr"/>
                      <a:r>
                        <a:rPr kumimoji="1" lang="ja-JP" altLang="en-US" sz="900" dirty="0" smtClean="0"/>
                        <a:t>平成</a:t>
                      </a:r>
                      <a:r>
                        <a:rPr kumimoji="1" lang="en-US" altLang="ja-JP" sz="900" dirty="0" smtClean="0"/>
                        <a:t>30</a:t>
                      </a:r>
                      <a:r>
                        <a:rPr kumimoji="1" lang="ja-JP" altLang="en-US" sz="900" dirty="0" smtClean="0"/>
                        <a:t>年</a:t>
                      </a:r>
                      <a:r>
                        <a:rPr kumimoji="1" lang="en-US" altLang="ja-JP" sz="900" dirty="0" smtClean="0"/>
                        <a:t>2</a:t>
                      </a:r>
                      <a:r>
                        <a:rPr kumimoji="1" lang="ja-JP" altLang="en-US" sz="900" dirty="0" smtClean="0"/>
                        <a:t>月</a:t>
                      </a:r>
                      <a:r>
                        <a:rPr kumimoji="1" lang="en-US" altLang="ja-JP" sz="900" dirty="0" smtClean="0"/>
                        <a:t>1</a:t>
                      </a:r>
                      <a:r>
                        <a:rPr kumimoji="1" lang="ja-JP" altLang="en-US" sz="900" dirty="0" smtClean="0"/>
                        <a:t>日</a:t>
                      </a:r>
                      <a:endParaRPr kumimoji="1" lang="ja-JP" altLang="en-US" sz="900" dirty="0"/>
                    </a:p>
                  </a:txBody>
                  <a:tcPr>
                    <a:lnL w="12700" cmpd="sng">
                      <a:noFill/>
                    </a:lnL>
                    <a:lnR w="12700" cmpd="sng">
                      <a:noFill/>
                    </a:lnR>
                    <a:lnT w="12700" cmpd="sng">
                      <a:noFill/>
                    </a:lnT>
                    <a:lnB w="38100" cmpd="sng">
                      <a:noFill/>
                    </a:lnB>
                  </a:tcPr>
                </a:tc>
                <a:tc hMerge="1">
                  <a:txBody>
                    <a:bodyPr/>
                    <a:lstStyle/>
                    <a:p>
                      <a:endParaRPr kumimoji="1" lang="ja-JP" altLang="en-US" dirty="0"/>
                    </a:p>
                  </a:txBody>
                  <a:tcPr/>
                </a:tc>
              </a:tr>
              <a:tr h="287882">
                <a:tc>
                  <a:txBody>
                    <a:bodyPr/>
                    <a:lstStyle/>
                    <a:p>
                      <a:r>
                        <a:rPr kumimoji="1" lang="ja-JP" altLang="en-US" sz="900" dirty="0" smtClean="0"/>
                        <a:t>協議会等で検討</a:t>
                      </a:r>
                      <a:endParaRPr kumimoji="1" lang="ja-JP" altLang="en-US" sz="900" dirty="0"/>
                    </a:p>
                  </a:txBody>
                  <a:tcPr>
                    <a:lnL w="12700" cmpd="sng">
                      <a:noFill/>
                    </a:lnL>
                    <a:lnR w="12700" cmpd="sng">
                      <a:noFill/>
                    </a:lnR>
                    <a:lnT w="38100" cmpd="sng">
                      <a:noFill/>
                    </a:lnT>
                    <a:lnB w="12700" cmpd="sng">
                      <a:noFill/>
                    </a:lnB>
                  </a:tcPr>
                </a:tc>
                <a:tc>
                  <a:txBody>
                    <a:bodyPr/>
                    <a:lstStyle/>
                    <a:p>
                      <a:pPr algn="r"/>
                      <a:r>
                        <a:rPr kumimoji="1" lang="ja-JP" altLang="en-US" sz="900" dirty="0" smtClean="0"/>
                        <a:t>３２</a:t>
                      </a:r>
                      <a:endParaRPr kumimoji="1" lang="ja-JP" altLang="en-US" sz="900" dirty="0"/>
                    </a:p>
                  </a:txBody>
                  <a:tcPr>
                    <a:lnL w="12700" cmpd="sng">
                      <a:noFill/>
                    </a:lnL>
                    <a:lnR w="38100" cmpd="sng">
                      <a:noFill/>
                    </a:lnR>
                    <a:lnT w="38100" cmpd="sng">
                      <a:noFill/>
                    </a:lnT>
                    <a:lnB w="12700" cmpd="sng">
                      <a:noFill/>
                    </a:lnB>
                  </a:tcPr>
                </a:tc>
                <a:tc vMerge="1">
                  <a:txBody>
                    <a:bodyPr/>
                    <a:lstStyle/>
                    <a:p>
                      <a:endParaRPr kumimoji="1" lang="ja-JP" altLang="en-US" dirty="0"/>
                    </a:p>
                  </a:txBody>
                  <a:tcPr anchor="ctr">
                    <a:lnL w="12700" cmpd="sng">
                      <a:noFill/>
                    </a:lnL>
                    <a:lnR w="12700" cmpd="sng">
                      <a:noFill/>
                    </a:lnR>
                    <a:lnT w="12700" cmpd="sng">
                      <a:noFill/>
                    </a:lnT>
                    <a:lnB w="38100" cmpd="sng">
                      <a:noFill/>
                    </a:lnB>
                    <a:noFill/>
                  </a:tcPr>
                </a:tc>
                <a:tc>
                  <a:txBody>
                    <a:bodyPr/>
                    <a:lstStyle/>
                    <a:p>
                      <a:r>
                        <a:rPr kumimoji="1" lang="ja-JP" altLang="en-US" sz="900" dirty="0" smtClean="0"/>
                        <a:t>協議会等で検討（以前検討も含む）</a:t>
                      </a:r>
                      <a:endParaRPr kumimoji="1" lang="ja-JP" altLang="en-US" sz="900" dirty="0"/>
                    </a:p>
                  </a:txBody>
                  <a:tcPr>
                    <a:lnL w="38100" cmpd="sng">
                      <a:noFill/>
                    </a:lnL>
                    <a:lnR w="12700" cmpd="sng">
                      <a:noFill/>
                    </a:lnR>
                    <a:lnT w="38100" cmpd="sng">
                      <a:noFill/>
                    </a:lnT>
                    <a:lnB w="12700" cmpd="sng">
                      <a:noFill/>
                    </a:lnB>
                  </a:tcPr>
                </a:tc>
                <a:tc>
                  <a:txBody>
                    <a:bodyPr/>
                    <a:lstStyle/>
                    <a:p>
                      <a:pPr algn="r"/>
                      <a:r>
                        <a:rPr kumimoji="1" lang="ja-JP" altLang="en-US" sz="900" dirty="0" smtClean="0"/>
                        <a:t>３３</a:t>
                      </a:r>
                      <a:endParaRPr kumimoji="1" lang="ja-JP" altLang="en-US" sz="900" dirty="0"/>
                    </a:p>
                  </a:txBody>
                  <a:tcPr>
                    <a:lnL w="12700" cmpd="sng">
                      <a:noFill/>
                    </a:lnL>
                    <a:lnR w="12700" cmpd="sng">
                      <a:noFill/>
                    </a:lnR>
                    <a:lnT w="38100" cmpd="sng">
                      <a:noFill/>
                    </a:lnT>
                    <a:lnB w="12700" cmpd="sng">
                      <a:noFill/>
                    </a:lnB>
                  </a:tcPr>
                </a:tc>
              </a:tr>
              <a:tr h="287882">
                <a:tc>
                  <a:txBody>
                    <a:bodyPr/>
                    <a:lstStyle/>
                    <a:p>
                      <a:r>
                        <a:rPr kumimoji="1" lang="ja-JP" altLang="en-US" sz="900" dirty="0" smtClean="0"/>
                        <a:t>所管課内で検討</a:t>
                      </a:r>
                      <a:endParaRPr kumimoji="1" lang="ja-JP" altLang="en-US" sz="900" dirty="0"/>
                    </a:p>
                  </a:txBody>
                  <a:tcPr>
                    <a:lnL w="12700" cmpd="sng">
                      <a:noFill/>
                    </a:lnL>
                    <a:lnR w="12700" cmpd="sng">
                      <a:noFill/>
                    </a:lnR>
                    <a:lnT w="12700" cmpd="sng">
                      <a:noFill/>
                    </a:lnT>
                    <a:lnB w="12700" cmpd="sng">
                      <a:noFill/>
                    </a:lnB>
                  </a:tcPr>
                </a:tc>
                <a:tc>
                  <a:txBody>
                    <a:bodyPr/>
                    <a:lstStyle/>
                    <a:p>
                      <a:pPr algn="r"/>
                      <a:r>
                        <a:rPr kumimoji="1" lang="ja-JP" altLang="en-US" sz="900" dirty="0" smtClean="0"/>
                        <a:t>７</a:t>
                      </a:r>
                      <a:endParaRPr kumimoji="1" lang="ja-JP" altLang="en-US" sz="900" dirty="0"/>
                    </a:p>
                  </a:txBody>
                  <a:tcPr>
                    <a:lnL w="12700" cmpd="sng">
                      <a:noFill/>
                    </a:lnL>
                    <a:lnR w="38100" cmpd="sng">
                      <a:noFill/>
                    </a:lnR>
                    <a:lnT w="12700" cmpd="sng">
                      <a:noFill/>
                    </a:lnT>
                    <a:lnB w="12700" cmpd="sng">
                      <a:noFill/>
                    </a:lnB>
                  </a:tcPr>
                </a:tc>
                <a:tc vMerge="1">
                  <a:txBody>
                    <a:bodyPr/>
                    <a:lstStyle/>
                    <a:p>
                      <a:endParaRPr kumimoji="1" lang="ja-JP" altLang="en-US" dirty="0"/>
                    </a:p>
                  </a:txBody>
                  <a:tcPr anchor="ctr">
                    <a:lnL w="12700" cmpd="sng">
                      <a:noFill/>
                    </a:lnL>
                    <a:lnR w="12700" cmpd="sng">
                      <a:noFill/>
                    </a:lnR>
                    <a:lnT w="12700" cmpd="sng">
                      <a:noFill/>
                    </a:lnT>
                    <a:lnB w="38100" cmpd="sng">
                      <a:noFill/>
                    </a:lnB>
                    <a:noFill/>
                  </a:tcPr>
                </a:tc>
                <a:tc>
                  <a:txBody>
                    <a:bodyPr/>
                    <a:lstStyle/>
                    <a:p>
                      <a:r>
                        <a:rPr kumimoji="1" lang="ja-JP" altLang="en-US" sz="900" dirty="0" smtClean="0"/>
                        <a:t>所管課内で検討</a:t>
                      </a:r>
                      <a:endParaRPr kumimoji="1" lang="ja-JP" altLang="en-US" sz="900" dirty="0"/>
                    </a:p>
                  </a:txBody>
                  <a:tcPr>
                    <a:lnL w="38100" cmpd="sng">
                      <a:noFill/>
                    </a:lnL>
                    <a:lnR w="12700" cmpd="sng">
                      <a:noFill/>
                    </a:lnR>
                    <a:lnT w="12700" cmpd="sng">
                      <a:noFill/>
                    </a:lnT>
                    <a:lnB w="12700" cmpd="sng">
                      <a:noFill/>
                    </a:lnB>
                  </a:tcPr>
                </a:tc>
                <a:tc>
                  <a:txBody>
                    <a:bodyPr/>
                    <a:lstStyle/>
                    <a:p>
                      <a:pPr algn="r"/>
                      <a:r>
                        <a:rPr kumimoji="1" lang="ja-JP" altLang="en-US" sz="900" dirty="0" smtClean="0"/>
                        <a:t>９</a:t>
                      </a:r>
                      <a:endParaRPr kumimoji="1" lang="ja-JP" altLang="en-US" sz="900" dirty="0"/>
                    </a:p>
                  </a:txBody>
                  <a:tcPr>
                    <a:lnL w="12700" cmpd="sng">
                      <a:noFill/>
                    </a:lnL>
                    <a:lnR w="12700" cmpd="sng">
                      <a:noFill/>
                    </a:lnR>
                    <a:lnT w="12700" cmpd="sng">
                      <a:noFill/>
                    </a:lnT>
                    <a:lnB w="12700" cmpd="sng">
                      <a:noFill/>
                    </a:lnB>
                  </a:tcPr>
                </a:tc>
              </a:tr>
              <a:tr h="291102">
                <a:tc>
                  <a:txBody>
                    <a:bodyPr/>
                    <a:lstStyle/>
                    <a:p>
                      <a:r>
                        <a:rPr kumimoji="1" lang="ja-JP" altLang="en-US" sz="900" dirty="0" smtClean="0"/>
                        <a:t>今後検討（未検討）</a:t>
                      </a:r>
                      <a:endParaRPr kumimoji="1" lang="ja-JP" altLang="en-US" sz="900" dirty="0"/>
                    </a:p>
                  </a:txBody>
                  <a:tcPr>
                    <a:lnL w="12700" cmpd="sng">
                      <a:noFill/>
                    </a:lnL>
                    <a:lnR w="12700" cmpd="sng">
                      <a:noFill/>
                    </a:lnR>
                    <a:lnT w="12700" cmpd="sng">
                      <a:noFill/>
                    </a:lnT>
                    <a:lnB w="12700" cmpd="sng">
                      <a:noFill/>
                    </a:lnB>
                  </a:tcPr>
                </a:tc>
                <a:tc>
                  <a:txBody>
                    <a:bodyPr/>
                    <a:lstStyle/>
                    <a:p>
                      <a:pPr algn="r"/>
                      <a:r>
                        <a:rPr kumimoji="1" lang="ja-JP" altLang="en-US" sz="900" dirty="0" smtClean="0"/>
                        <a:t>４</a:t>
                      </a:r>
                      <a:endParaRPr kumimoji="1" lang="ja-JP" altLang="en-US" sz="900" dirty="0"/>
                    </a:p>
                  </a:txBody>
                  <a:tcPr>
                    <a:lnL w="12700" cmpd="sng">
                      <a:noFill/>
                    </a:lnL>
                    <a:lnR w="38100" cmpd="sng">
                      <a:noFill/>
                    </a:lnR>
                    <a:lnT w="12700" cmpd="sng">
                      <a:noFill/>
                    </a:lnT>
                    <a:lnB w="12700" cmpd="sng">
                      <a:noFill/>
                    </a:lnB>
                  </a:tcPr>
                </a:tc>
                <a:tc vMerge="1">
                  <a:txBody>
                    <a:bodyPr/>
                    <a:lstStyle/>
                    <a:p>
                      <a:endParaRPr kumimoji="1" lang="ja-JP" altLang="en-US" dirty="0"/>
                    </a:p>
                  </a:txBody>
                  <a:tcPr anchor="ctr">
                    <a:lnL w="12700" cmpd="sng">
                      <a:noFill/>
                    </a:lnL>
                    <a:lnR w="12700" cmpd="sng">
                      <a:noFill/>
                    </a:lnR>
                    <a:lnT w="12700" cmpd="sng">
                      <a:noFill/>
                    </a:lnT>
                    <a:lnB w="38100" cmpd="sng">
                      <a:noFill/>
                    </a:lnB>
                    <a:noFill/>
                  </a:tcPr>
                </a:tc>
                <a:tc>
                  <a:txBody>
                    <a:bodyPr/>
                    <a:lstStyle/>
                    <a:p>
                      <a:r>
                        <a:rPr kumimoji="1" lang="ja-JP" altLang="en-US" sz="900" dirty="0" smtClean="0"/>
                        <a:t>今後検討（未検討）</a:t>
                      </a:r>
                      <a:endParaRPr kumimoji="1" lang="ja-JP" altLang="en-US" sz="900" dirty="0"/>
                    </a:p>
                  </a:txBody>
                  <a:tcPr>
                    <a:lnL w="38100" cmpd="sng">
                      <a:noFill/>
                    </a:lnL>
                    <a:lnR w="12700" cmpd="sng">
                      <a:noFill/>
                    </a:lnR>
                    <a:lnT w="12700" cmpd="sng">
                      <a:noFill/>
                    </a:lnT>
                    <a:lnB w="12700" cmpd="sng">
                      <a:noFill/>
                    </a:lnB>
                  </a:tcPr>
                </a:tc>
                <a:tc>
                  <a:txBody>
                    <a:bodyPr/>
                    <a:lstStyle/>
                    <a:p>
                      <a:pPr algn="r"/>
                      <a:r>
                        <a:rPr kumimoji="1" lang="ja-JP" altLang="en-US" sz="900" dirty="0" smtClean="0"/>
                        <a:t>１</a:t>
                      </a:r>
                      <a:endParaRPr kumimoji="1" lang="ja-JP" altLang="en-US" sz="900" dirty="0"/>
                    </a:p>
                  </a:txBody>
                  <a:tcPr>
                    <a:lnL w="12700" cmpd="sng">
                      <a:noFill/>
                    </a:lnL>
                    <a:lnR w="12700" cmpd="sng">
                      <a:noFill/>
                    </a:lnR>
                    <a:lnT w="12700" cmpd="sng">
                      <a:noFill/>
                    </a:lnT>
                    <a:lnB w="12700" cmpd="sng">
                      <a:noFill/>
                    </a:lnB>
                  </a:tcPr>
                </a:tc>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2963208390"/>
              </p:ext>
            </p:extLst>
          </p:nvPr>
        </p:nvGraphicFramePr>
        <p:xfrm>
          <a:off x="5997426" y="4407411"/>
          <a:ext cx="3130738" cy="1629077"/>
        </p:xfrm>
        <a:graphic>
          <a:graphicData uri="http://schemas.openxmlformats.org/drawingml/2006/table">
            <a:tbl>
              <a:tblPr firstRow="1" bandRow="1">
                <a:tableStyleId>{69CF1AB2-1976-4502-BF36-3FF5EA218861}</a:tableStyleId>
              </a:tblPr>
              <a:tblGrid>
                <a:gridCol w="1956711"/>
                <a:gridCol w="547879"/>
                <a:gridCol w="626148"/>
              </a:tblGrid>
              <a:tr h="257477">
                <a:tc gridSpan="3">
                  <a:txBody>
                    <a:bodyPr/>
                    <a:lstStyle/>
                    <a:p>
                      <a:pPr algn="ctr"/>
                      <a:r>
                        <a:rPr kumimoji="1" lang="ja-JP" altLang="en-US" sz="900" dirty="0" smtClean="0"/>
                        <a:t>相談について</a:t>
                      </a:r>
                      <a:endParaRPr kumimoji="1" lang="ja-JP" altLang="en-US" sz="900" dirty="0"/>
                    </a:p>
                  </a:txBody>
                  <a:tcPr/>
                </a:tc>
                <a:tc hMerge="1">
                  <a:txBody>
                    <a:bodyPr/>
                    <a:lstStyle/>
                    <a:p>
                      <a:endParaRPr kumimoji="1" lang="ja-JP" altLang="en-US" dirty="0"/>
                    </a:p>
                  </a:txBody>
                  <a:tcPr/>
                </a:tc>
                <a:tc hMerge="1">
                  <a:txBody>
                    <a:bodyPr/>
                    <a:lstStyle/>
                    <a:p>
                      <a:endParaRPr kumimoji="1" lang="ja-JP" altLang="en-US" dirty="0"/>
                    </a:p>
                  </a:txBody>
                  <a:tcPr/>
                </a:tc>
              </a:tr>
              <a:tr h="212235">
                <a:tc rowSpan="2">
                  <a:txBody>
                    <a:bodyPr/>
                    <a:lstStyle/>
                    <a:p>
                      <a:r>
                        <a:rPr kumimoji="1" lang="ja-JP" altLang="en-US" sz="900" dirty="0" smtClean="0"/>
                        <a:t>基幹相談支援センターを設置しているか</a:t>
                      </a:r>
                      <a:endParaRPr kumimoji="1" lang="ja-JP" altLang="en-US" sz="900" dirty="0"/>
                    </a:p>
                  </a:txBody>
                  <a:tcPr anchor="ctr">
                    <a:solidFill>
                      <a:schemeClr val="accent1">
                        <a:lumMod val="20000"/>
                        <a:lumOff val="80000"/>
                      </a:schemeClr>
                    </a:solidFill>
                  </a:tcPr>
                </a:tc>
                <a:tc>
                  <a:txBody>
                    <a:bodyPr/>
                    <a:lstStyle/>
                    <a:p>
                      <a:pPr algn="ctr"/>
                      <a:r>
                        <a:rPr kumimoji="1" lang="ja-JP" altLang="en-US" sz="900" dirty="0" smtClean="0"/>
                        <a:t>設置</a:t>
                      </a:r>
                      <a:endParaRPr kumimoji="1" lang="ja-JP" altLang="en-US" sz="900" dirty="0"/>
                    </a:p>
                  </a:txBody>
                  <a:tcPr/>
                </a:tc>
                <a:tc>
                  <a:txBody>
                    <a:bodyPr/>
                    <a:lstStyle/>
                    <a:p>
                      <a:pPr algn="ctr"/>
                      <a:r>
                        <a:rPr kumimoji="1" lang="ja-JP" altLang="en-US" sz="900" dirty="0" smtClean="0"/>
                        <a:t>未設置</a:t>
                      </a:r>
                      <a:endParaRPr kumimoji="1" lang="ja-JP" altLang="en-US" sz="900" dirty="0"/>
                    </a:p>
                  </a:txBody>
                  <a:tcPr/>
                </a:tc>
              </a:tr>
              <a:tr h="223217">
                <a:tc vMerge="1">
                  <a:txBody>
                    <a:bodyPr/>
                    <a:lstStyle/>
                    <a:p>
                      <a:endParaRPr kumimoji="1" lang="ja-JP" altLang="en-US" dirty="0"/>
                    </a:p>
                  </a:txBody>
                  <a:tcPr/>
                </a:tc>
                <a:tc>
                  <a:txBody>
                    <a:bodyPr/>
                    <a:lstStyle/>
                    <a:p>
                      <a:pPr algn="r"/>
                      <a:r>
                        <a:rPr kumimoji="1" lang="ja-JP" altLang="en-US" sz="900" dirty="0" smtClean="0"/>
                        <a:t>３２</a:t>
                      </a:r>
                      <a:endParaRPr kumimoji="1" lang="ja-JP" altLang="en-US" sz="900" dirty="0"/>
                    </a:p>
                  </a:txBody>
                  <a:tcPr/>
                </a:tc>
                <a:tc>
                  <a:txBody>
                    <a:bodyPr/>
                    <a:lstStyle/>
                    <a:p>
                      <a:pPr algn="r"/>
                      <a:r>
                        <a:rPr kumimoji="1" lang="ja-JP" altLang="en-US" sz="900" dirty="0" smtClean="0"/>
                        <a:t>１１</a:t>
                      </a:r>
                      <a:endParaRPr kumimoji="1" lang="ja-JP" altLang="en-US" sz="900" dirty="0"/>
                    </a:p>
                  </a:txBody>
                  <a:tcPr/>
                </a:tc>
              </a:tr>
              <a:tr h="212235">
                <a:tc rowSpan="2">
                  <a:txBody>
                    <a:bodyPr/>
                    <a:lstStyle/>
                    <a:p>
                      <a:r>
                        <a:rPr kumimoji="1" lang="ja-JP" altLang="en-US" sz="900" dirty="0" smtClean="0"/>
                        <a:t>委託相談支援事業を実施しているか</a:t>
                      </a:r>
                      <a:endParaRPr kumimoji="1" lang="ja-JP" altLang="en-US" sz="900" dirty="0"/>
                    </a:p>
                  </a:txBody>
                  <a:tcPr anchor="ctr">
                    <a:solidFill>
                      <a:schemeClr val="accent1">
                        <a:lumMod val="20000"/>
                        <a:lumOff val="80000"/>
                      </a:schemeClr>
                    </a:solidFill>
                  </a:tcPr>
                </a:tc>
                <a:tc>
                  <a:txBody>
                    <a:bodyPr/>
                    <a:lstStyle/>
                    <a:p>
                      <a:pPr algn="ctr"/>
                      <a:r>
                        <a:rPr kumimoji="1" lang="ja-JP" altLang="en-US" sz="900" dirty="0" smtClean="0"/>
                        <a:t>実施</a:t>
                      </a:r>
                      <a:endParaRPr kumimoji="1" lang="ja-JP" altLang="en-US" sz="900" dirty="0"/>
                    </a:p>
                  </a:txBody>
                  <a:tcPr/>
                </a:tc>
                <a:tc>
                  <a:txBody>
                    <a:bodyPr/>
                    <a:lstStyle/>
                    <a:p>
                      <a:pPr algn="ctr"/>
                      <a:r>
                        <a:rPr kumimoji="1" lang="ja-JP" altLang="en-US" sz="900" dirty="0" smtClean="0"/>
                        <a:t>未実施</a:t>
                      </a:r>
                      <a:endParaRPr kumimoji="1" lang="ja-JP" altLang="en-US" sz="900" dirty="0"/>
                    </a:p>
                  </a:txBody>
                  <a:tcPr/>
                </a:tc>
              </a:tr>
              <a:tr h="212235">
                <a:tc vMerge="1">
                  <a:txBody>
                    <a:bodyPr/>
                    <a:lstStyle/>
                    <a:p>
                      <a:endParaRPr kumimoji="1" lang="ja-JP" altLang="en-US" dirty="0"/>
                    </a:p>
                  </a:txBody>
                  <a:tcPr/>
                </a:tc>
                <a:tc>
                  <a:txBody>
                    <a:bodyPr/>
                    <a:lstStyle/>
                    <a:p>
                      <a:pPr algn="r"/>
                      <a:r>
                        <a:rPr kumimoji="1" lang="ja-JP" altLang="en-US" sz="900" dirty="0" smtClean="0"/>
                        <a:t>４３</a:t>
                      </a:r>
                      <a:endParaRPr kumimoji="1" lang="ja-JP" altLang="en-US" sz="900" dirty="0"/>
                    </a:p>
                  </a:txBody>
                  <a:tcPr/>
                </a:tc>
                <a:tc>
                  <a:txBody>
                    <a:bodyPr/>
                    <a:lstStyle/>
                    <a:p>
                      <a:pPr algn="r"/>
                      <a:r>
                        <a:rPr kumimoji="1" lang="ja-JP" altLang="en-US" sz="900" dirty="0" smtClean="0"/>
                        <a:t>０</a:t>
                      </a:r>
                      <a:endParaRPr kumimoji="1" lang="ja-JP" altLang="en-US" sz="900" dirty="0"/>
                    </a:p>
                  </a:txBody>
                  <a:tcPr/>
                </a:tc>
              </a:tr>
              <a:tr h="212235">
                <a:tc rowSpan="2">
                  <a:txBody>
                    <a:bodyPr/>
                    <a:lstStyle/>
                    <a:p>
                      <a:r>
                        <a:rPr kumimoji="1" lang="ja-JP" altLang="en-US" sz="900" dirty="0" smtClean="0"/>
                        <a:t>相談に関わる課題や対応状況について検討・把握する場はあるか</a:t>
                      </a:r>
                      <a:endParaRPr kumimoji="1" lang="ja-JP" altLang="en-US" sz="900" dirty="0"/>
                    </a:p>
                  </a:txBody>
                  <a:tcPr anchor="ctr">
                    <a:solidFill>
                      <a:schemeClr val="accent1">
                        <a:lumMod val="20000"/>
                        <a:lumOff val="80000"/>
                      </a:schemeClr>
                    </a:solidFill>
                  </a:tcPr>
                </a:tc>
                <a:tc>
                  <a:txBody>
                    <a:bodyPr/>
                    <a:lstStyle/>
                    <a:p>
                      <a:pPr algn="ctr"/>
                      <a:r>
                        <a:rPr kumimoji="1" lang="ja-JP" altLang="en-US" sz="900" dirty="0" smtClean="0"/>
                        <a:t>ある</a:t>
                      </a:r>
                      <a:endParaRPr kumimoji="1" lang="ja-JP" altLang="en-US" sz="900" dirty="0"/>
                    </a:p>
                  </a:txBody>
                  <a:tcPr/>
                </a:tc>
                <a:tc>
                  <a:txBody>
                    <a:bodyPr/>
                    <a:lstStyle/>
                    <a:p>
                      <a:pPr algn="ctr"/>
                      <a:r>
                        <a:rPr kumimoji="1" lang="ja-JP" altLang="en-US" sz="900" dirty="0" smtClean="0"/>
                        <a:t>ない</a:t>
                      </a:r>
                      <a:endParaRPr kumimoji="1" lang="ja-JP" altLang="en-US" sz="900" dirty="0"/>
                    </a:p>
                  </a:txBody>
                  <a:tcPr/>
                </a:tc>
              </a:tr>
              <a:tr h="212235">
                <a:tc vMerge="1">
                  <a:txBody>
                    <a:bodyPr/>
                    <a:lstStyle/>
                    <a:p>
                      <a:endParaRPr kumimoji="1" lang="ja-JP" altLang="en-US" dirty="0"/>
                    </a:p>
                  </a:txBody>
                  <a:tcPr/>
                </a:tc>
                <a:tc>
                  <a:txBody>
                    <a:bodyPr/>
                    <a:lstStyle/>
                    <a:p>
                      <a:pPr algn="r"/>
                      <a:r>
                        <a:rPr kumimoji="1" lang="ja-JP" altLang="en-US" sz="900" dirty="0" smtClean="0"/>
                        <a:t>３９</a:t>
                      </a:r>
                      <a:endParaRPr kumimoji="1" lang="ja-JP" altLang="en-US" sz="900" dirty="0"/>
                    </a:p>
                  </a:txBody>
                  <a:tcPr/>
                </a:tc>
                <a:tc>
                  <a:txBody>
                    <a:bodyPr/>
                    <a:lstStyle/>
                    <a:p>
                      <a:pPr algn="r"/>
                      <a:r>
                        <a:rPr kumimoji="1" lang="ja-JP" altLang="en-US" sz="900" dirty="0" smtClean="0"/>
                        <a:t>４</a:t>
                      </a:r>
                      <a:endParaRPr kumimoji="1" lang="ja-JP" altLang="en-US" sz="900" dirty="0"/>
                    </a:p>
                  </a:txBody>
                  <a:tcPr/>
                </a:tc>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647715582"/>
              </p:ext>
            </p:extLst>
          </p:nvPr>
        </p:nvGraphicFramePr>
        <p:xfrm>
          <a:off x="1101" y="2586493"/>
          <a:ext cx="9142899" cy="822960"/>
        </p:xfrm>
        <a:graphic>
          <a:graphicData uri="http://schemas.openxmlformats.org/drawingml/2006/table">
            <a:tbl>
              <a:tblPr firstRow="1" bandRow="1">
                <a:tableStyleId>{22838BEF-8BB2-4498-84A7-C5851F593DF1}</a:tableStyleId>
              </a:tblPr>
              <a:tblGrid>
                <a:gridCol w="1528057"/>
                <a:gridCol w="7614842"/>
              </a:tblGrid>
              <a:tr h="196648">
                <a:tc>
                  <a:txBody>
                    <a:bodyPr/>
                    <a:lstStyle/>
                    <a:p>
                      <a:r>
                        <a:rPr kumimoji="1" lang="ja-JP" altLang="en-US" sz="900" b="0" dirty="0" smtClean="0"/>
                        <a:t>○整備済み</a:t>
                      </a:r>
                      <a:endParaRPr kumimoji="1" lang="ja-JP" altLang="en-US" sz="900" b="0" dirty="0"/>
                    </a:p>
                  </a:txBody>
                  <a:tcPr/>
                </a:tc>
                <a:tc>
                  <a:txBody>
                    <a:bodyPr/>
                    <a:lstStyle/>
                    <a:p>
                      <a:r>
                        <a:rPr kumimoji="1" lang="ja-JP" altLang="en-US" sz="900" b="0" dirty="0" smtClean="0"/>
                        <a:t>整備に向けた協議を終え、個々の機能（相談や緊急時の対応）について現状を把握し協議を重ねている。</a:t>
                      </a:r>
                      <a:endParaRPr kumimoji="1" lang="ja-JP" altLang="en-US" sz="900" b="0" dirty="0"/>
                    </a:p>
                  </a:txBody>
                  <a:tcPr/>
                </a:tc>
              </a:tr>
              <a:tr h="314636">
                <a:tc>
                  <a:txBody>
                    <a:bodyPr/>
                    <a:lstStyle/>
                    <a:p>
                      <a:r>
                        <a:rPr kumimoji="1" lang="ja-JP" altLang="en-US" sz="900" dirty="0" smtClean="0"/>
                        <a:t>○平成</a:t>
                      </a:r>
                      <a:r>
                        <a:rPr kumimoji="1" lang="en-US" altLang="ja-JP" sz="900" dirty="0" smtClean="0"/>
                        <a:t>30</a:t>
                      </a:r>
                      <a:r>
                        <a:rPr kumimoji="1" lang="ja-JP" altLang="en-US" sz="900" dirty="0" err="1" smtClean="0"/>
                        <a:t>、</a:t>
                      </a:r>
                      <a:r>
                        <a:rPr kumimoji="1" lang="en-US" altLang="ja-JP" sz="900" dirty="0" smtClean="0"/>
                        <a:t>31</a:t>
                      </a:r>
                      <a:r>
                        <a:rPr kumimoji="1" lang="ja-JP" altLang="en-US" sz="900" dirty="0" smtClean="0"/>
                        <a:t>年度整備予定</a:t>
                      </a:r>
                      <a:endParaRPr kumimoji="1" lang="ja-JP" altLang="en-US" sz="900" dirty="0"/>
                    </a:p>
                  </a:txBody>
                  <a:tcPr/>
                </a:tc>
                <a:tc>
                  <a:txBody>
                    <a:bodyPr/>
                    <a:lstStyle/>
                    <a:p>
                      <a:r>
                        <a:rPr kumimoji="1" lang="ja-JP" altLang="en-US" sz="900" dirty="0" smtClean="0"/>
                        <a:t>基幹相談支援センターを中心とした相談支援体制や多機能拠点事業所を中心に地域を支える体制を整えた整備を見込む。予算が確保できなければ整備がずれ込む可能性もある。</a:t>
                      </a:r>
                      <a:endParaRPr kumimoji="1" lang="ja-JP" altLang="en-US" sz="900" dirty="0"/>
                    </a:p>
                  </a:txBody>
                  <a:tcPr/>
                </a:tc>
              </a:tr>
              <a:tr h="196648">
                <a:tc>
                  <a:txBody>
                    <a:bodyPr/>
                    <a:lstStyle/>
                    <a:p>
                      <a:r>
                        <a:rPr kumimoji="1" lang="ja-JP" altLang="en-US" sz="900" dirty="0" smtClean="0"/>
                        <a:t>○平成</a:t>
                      </a:r>
                      <a:r>
                        <a:rPr kumimoji="1" lang="en-US" altLang="ja-JP" sz="900" dirty="0" smtClean="0"/>
                        <a:t>32</a:t>
                      </a:r>
                      <a:r>
                        <a:rPr kumimoji="1" lang="ja-JP" altLang="en-US" sz="900" dirty="0" smtClean="0"/>
                        <a:t>年度整備予定</a:t>
                      </a:r>
                      <a:endParaRPr kumimoji="1" lang="ja-JP" altLang="en-US" sz="900" dirty="0"/>
                    </a:p>
                  </a:txBody>
                  <a:tcPr/>
                </a:tc>
                <a:tc>
                  <a:txBody>
                    <a:bodyPr/>
                    <a:lstStyle/>
                    <a:p>
                      <a:r>
                        <a:rPr kumimoji="1" lang="ja-JP" altLang="en-US" sz="900" dirty="0" smtClean="0"/>
                        <a:t>必要な機能について整理し、具体的に整備する体制について協議中。庁内での協議を終え、協議会や部会を立ち上げ具体的な協議に入る。</a:t>
                      </a:r>
                      <a:endParaRPr kumimoji="1" lang="ja-JP" altLang="en-US" sz="900" dirty="0"/>
                    </a:p>
                  </a:txBody>
                  <a:tcPr/>
                </a:tc>
              </a:tr>
            </a:tbl>
          </a:graphicData>
        </a:graphic>
      </p:graphicFrame>
      <p:graphicFrame>
        <p:nvGraphicFramePr>
          <p:cNvPr id="25" name="表 24"/>
          <p:cNvGraphicFramePr>
            <a:graphicFrameLocks noGrp="1"/>
          </p:cNvGraphicFramePr>
          <p:nvPr>
            <p:extLst>
              <p:ext uri="{D42A27DB-BD31-4B8C-83A1-F6EECF244321}">
                <p14:modId xmlns:p14="http://schemas.microsoft.com/office/powerpoint/2010/main" val="1044859553"/>
              </p:ext>
            </p:extLst>
          </p:nvPr>
        </p:nvGraphicFramePr>
        <p:xfrm>
          <a:off x="14593" y="4396486"/>
          <a:ext cx="1823864" cy="1580142"/>
        </p:xfrm>
        <a:graphic>
          <a:graphicData uri="http://schemas.openxmlformats.org/drawingml/2006/table">
            <a:tbl>
              <a:tblPr firstRow="1" bandRow="1">
                <a:tableStyleId>{69CF1AB2-1976-4502-BF36-3FF5EA218861}</a:tableStyleId>
              </a:tblPr>
              <a:tblGrid>
                <a:gridCol w="1391816"/>
                <a:gridCol w="432048"/>
              </a:tblGrid>
              <a:tr h="263357">
                <a:tc gridSpan="2">
                  <a:txBody>
                    <a:bodyPr/>
                    <a:lstStyle/>
                    <a:p>
                      <a:pPr algn="ctr"/>
                      <a:r>
                        <a:rPr kumimoji="1" lang="ja-JP" altLang="en-US" sz="900" dirty="0" smtClean="0"/>
                        <a:t>整備するのが難しい機能</a:t>
                      </a:r>
                      <a:endParaRPr kumimoji="1" lang="ja-JP" altLang="en-US" sz="900" dirty="0"/>
                    </a:p>
                  </a:txBody>
                  <a:tcPr/>
                </a:tc>
                <a:tc hMerge="1">
                  <a:txBody>
                    <a:bodyPr/>
                    <a:lstStyle/>
                    <a:p>
                      <a:endParaRPr kumimoji="1" lang="ja-JP" altLang="en-US" dirty="0"/>
                    </a:p>
                  </a:txBody>
                  <a:tcPr/>
                </a:tc>
              </a:tr>
              <a:tr h="263357">
                <a:tc>
                  <a:txBody>
                    <a:bodyPr/>
                    <a:lstStyle/>
                    <a:p>
                      <a:r>
                        <a:rPr kumimoji="1" lang="ja-JP" altLang="en-US" sz="900" dirty="0" smtClean="0"/>
                        <a:t>相談</a:t>
                      </a:r>
                      <a:endParaRPr kumimoji="1" lang="ja-JP" altLang="en-US" sz="900" dirty="0"/>
                    </a:p>
                  </a:txBody>
                  <a:tcPr/>
                </a:tc>
                <a:tc>
                  <a:txBody>
                    <a:bodyPr/>
                    <a:lstStyle/>
                    <a:p>
                      <a:pPr algn="r"/>
                      <a:r>
                        <a:rPr kumimoji="1" lang="ja-JP" altLang="en-US" sz="900" dirty="0" smtClean="0"/>
                        <a:t>１８</a:t>
                      </a:r>
                      <a:endParaRPr kumimoji="1" lang="ja-JP" altLang="en-US" sz="900" dirty="0"/>
                    </a:p>
                  </a:txBody>
                  <a:tcPr/>
                </a:tc>
              </a:tr>
              <a:tr h="263357">
                <a:tc>
                  <a:txBody>
                    <a:bodyPr/>
                    <a:lstStyle/>
                    <a:p>
                      <a:r>
                        <a:rPr kumimoji="1" lang="ja-JP" altLang="en-US" sz="900" dirty="0" smtClean="0"/>
                        <a:t>体験の機会・場</a:t>
                      </a:r>
                      <a:endParaRPr kumimoji="1" lang="ja-JP" altLang="en-US" sz="900" dirty="0"/>
                    </a:p>
                  </a:txBody>
                  <a:tcPr/>
                </a:tc>
                <a:tc>
                  <a:txBody>
                    <a:bodyPr/>
                    <a:lstStyle/>
                    <a:p>
                      <a:pPr algn="r"/>
                      <a:r>
                        <a:rPr kumimoji="1" lang="ja-JP" altLang="en-US" sz="900" dirty="0" smtClean="0"/>
                        <a:t>２３</a:t>
                      </a:r>
                      <a:endParaRPr kumimoji="1" lang="ja-JP" altLang="en-US" sz="900" dirty="0"/>
                    </a:p>
                  </a:txBody>
                  <a:tcPr/>
                </a:tc>
              </a:tr>
              <a:tr h="263357">
                <a:tc>
                  <a:txBody>
                    <a:bodyPr/>
                    <a:lstStyle/>
                    <a:p>
                      <a:r>
                        <a:rPr kumimoji="1" lang="ja-JP" altLang="en-US" sz="900" dirty="0" smtClean="0"/>
                        <a:t>緊急時の受入・対応</a:t>
                      </a:r>
                      <a:endParaRPr kumimoji="1" lang="ja-JP" altLang="en-US" sz="900" dirty="0"/>
                    </a:p>
                  </a:txBody>
                  <a:tcPr/>
                </a:tc>
                <a:tc>
                  <a:txBody>
                    <a:bodyPr/>
                    <a:lstStyle/>
                    <a:p>
                      <a:pPr algn="r"/>
                      <a:r>
                        <a:rPr kumimoji="1" lang="ja-JP" altLang="en-US" sz="900" dirty="0" smtClean="0"/>
                        <a:t>３４</a:t>
                      </a:r>
                      <a:endParaRPr kumimoji="1" lang="ja-JP" altLang="en-US" sz="900" dirty="0"/>
                    </a:p>
                  </a:txBody>
                  <a:tcPr/>
                </a:tc>
              </a:tr>
              <a:tr h="263357">
                <a:tc>
                  <a:txBody>
                    <a:bodyPr/>
                    <a:lstStyle/>
                    <a:p>
                      <a:r>
                        <a:rPr kumimoji="1" lang="ja-JP" altLang="en-US" sz="900" dirty="0" smtClean="0"/>
                        <a:t>専門的人材の養成・確保</a:t>
                      </a:r>
                      <a:endParaRPr kumimoji="1" lang="ja-JP" altLang="en-US" sz="900" dirty="0"/>
                    </a:p>
                  </a:txBody>
                  <a:tcPr/>
                </a:tc>
                <a:tc>
                  <a:txBody>
                    <a:bodyPr/>
                    <a:lstStyle/>
                    <a:p>
                      <a:pPr algn="r"/>
                      <a:r>
                        <a:rPr kumimoji="1" lang="ja-JP" altLang="en-US" sz="900" dirty="0" smtClean="0"/>
                        <a:t>２３</a:t>
                      </a:r>
                      <a:endParaRPr kumimoji="1" lang="ja-JP" altLang="en-US" sz="900" dirty="0"/>
                    </a:p>
                  </a:txBody>
                  <a:tcPr/>
                </a:tc>
              </a:tr>
              <a:tr h="263357">
                <a:tc>
                  <a:txBody>
                    <a:bodyPr/>
                    <a:lstStyle/>
                    <a:p>
                      <a:r>
                        <a:rPr kumimoji="1" lang="ja-JP" altLang="en-US" sz="900" dirty="0" smtClean="0"/>
                        <a:t>地域の体制づくり</a:t>
                      </a:r>
                      <a:endParaRPr kumimoji="1" lang="ja-JP" altLang="en-US" sz="900" dirty="0"/>
                    </a:p>
                  </a:txBody>
                  <a:tcPr/>
                </a:tc>
                <a:tc>
                  <a:txBody>
                    <a:bodyPr/>
                    <a:lstStyle/>
                    <a:p>
                      <a:pPr algn="r"/>
                      <a:r>
                        <a:rPr kumimoji="1" lang="ja-JP" altLang="en-US" sz="900" dirty="0" smtClean="0"/>
                        <a:t>１７</a:t>
                      </a:r>
                      <a:endParaRPr kumimoji="1" lang="ja-JP" altLang="en-US" sz="900" dirty="0"/>
                    </a:p>
                  </a:txBody>
                  <a:tcPr/>
                </a:tc>
              </a:tr>
            </a:tbl>
          </a:graphicData>
        </a:graphic>
      </p:graphicFrame>
      <p:graphicFrame>
        <p:nvGraphicFramePr>
          <p:cNvPr id="26" name="表 25"/>
          <p:cNvGraphicFramePr>
            <a:graphicFrameLocks noGrp="1"/>
          </p:cNvGraphicFramePr>
          <p:nvPr>
            <p:extLst>
              <p:ext uri="{D42A27DB-BD31-4B8C-83A1-F6EECF244321}">
                <p14:modId xmlns:p14="http://schemas.microsoft.com/office/powerpoint/2010/main" val="397688311"/>
              </p:ext>
            </p:extLst>
          </p:nvPr>
        </p:nvGraphicFramePr>
        <p:xfrm>
          <a:off x="1979711" y="4401878"/>
          <a:ext cx="3888432" cy="1605732"/>
        </p:xfrm>
        <a:graphic>
          <a:graphicData uri="http://schemas.openxmlformats.org/drawingml/2006/table">
            <a:tbl>
              <a:tblPr firstRow="1" bandRow="1">
                <a:tableStyleId>{69CF1AB2-1976-4502-BF36-3FF5EA218861}</a:tableStyleId>
              </a:tblPr>
              <a:tblGrid>
                <a:gridCol w="2529695"/>
                <a:gridCol w="667103"/>
                <a:gridCol w="691634"/>
              </a:tblGrid>
              <a:tr h="267622">
                <a:tc gridSpan="3">
                  <a:txBody>
                    <a:bodyPr/>
                    <a:lstStyle/>
                    <a:p>
                      <a:pPr algn="ctr"/>
                      <a:r>
                        <a:rPr kumimoji="1" lang="ja-JP" altLang="en-US" sz="900" dirty="0" smtClean="0"/>
                        <a:t>拠点等整備におけるニーズ把握について</a:t>
                      </a:r>
                      <a:endParaRPr kumimoji="1" lang="ja-JP" altLang="en-US" sz="900" dirty="0"/>
                    </a:p>
                  </a:txBody>
                  <a:tcPr/>
                </a:tc>
                <a:tc hMerge="1">
                  <a:txBody>
                    <a:bodyPr/>
                    <a:lstStyle/>
                    <a:p>
                      <a:endParaRPr kumimoji="1" lang="ja-JP" altLang="en-US" sz="900" dirty="0"/>
                    </a:p>
                  </a:txBody>
                  <a:tcPr/>
                </a:tc>
                <a:tc hMerge="1">
                  <a:txBody>
                    <a:bodyPr/>
                    <a:lstStyle/>
                    <a:p>
                      <a:endParaRPr kumimoji="1" lang="ja-JP" altLang="en-US" sz="900" dirty="0"/>
                    </a:p>
                  </a:txBody>
                  <a:tcPr/>
                </a:tc>
              </a:tr>
              <a:tr h="267622">
                <a:tc>
                  <a:txBody>
                    <a:bodyPr/>
                    <a:lstStyle/>
                    <a:p>
                      <a:endParaRPr kumimoji="1" lang="ja-JP" altLang="en-US" sz="900" dirty="0"/>
                    </a:p>
                  </a:txBody>
                  <a:tcPr/>
                </a:tc>
                <a:tc>
                  <a:txBody>
                    <a:bodyPr/>
                    <a:lstStyle/>
                    <a:p>
                      <a:pPr algn="ctr"/>
                      <a:r>
                        <a:rPr kumimoji="1" lang="ja-JP" altLang="en-US" sz="900" dirty="0" smtClean="0"/>
                        <a:t>把握</a:t>
                      </a:r>
                      <a:endParaRPr kumimoji="1" lang="ja-JP" altLang="en-US" sz="900" dirty="0"/>
                    </a:p>
                  </a:txBody>
                  <a:tcPr/>
                </a:tc>
                <a:tc>
                  <a:txBody>
                    <a:bodyPr/>
                    <a:lstStyle/>
                    <a:p>
                      <a:pPr algn="ctr"/>
                      <a:r>
                        <a:rPr kumimoji="1" lang="ja-JP" altLang="en-US" sz="900" dirty="0" smtClean="0"/>
                        <a:t>未把握</a:t>
                      </a:r>
                      <a:endParaRPr kumimoji="1" lang="ja-JP" altLang="en-US" sz="900" dirty="0"/>
                    </a:p>
                  </a:txBody>
                  <a:tcPr/>
                </a:tc>
              </a:tr>
              <a:tr h="2676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整備圏域における</a:t>
                      </a:r>
                      <a:r>
                        <a:rPr kumimoji="1" lang="ja-JP" altLang="en-US" sz="900" dirty="0" err="1" smtClean="0"/>
                        <a:t>障がい</a:t>
                      </a:r>
                      <a:r>
                        <a:rPr kumimoji="1" lang="ja-JP" altLang="en-US" sz="900" dirty="0" smtClean="0"/>
                        <a:t>者のニーズ把握</a:t>
                      </a:r>
                    </a:p>
                  </a:txBody>
                  <a:tcPr/>
                </a:tc>
                <a:tc>
                  <a:txBody>
                    <a:bodyPr/>
                    <a:lstStyle/>
                    <a:p>
                      <a:pPr algn="r"/>
                      <a:r>
                        <a:rPr kumimoji="1" lang="ja-JP" altLang="en-US" sz="900" dirty="0" smtClean="0"/>
                        <a:t>３１</a:t>
                      </a:r>
                      <a:endParaRPr kumimoji="1" lang="ja-JP" altLang="en-US" sz="900" dirty="0"/>
                    </a:p>
                  </a:txBody>
                  <a:tcPr/>
                </a:tc>
                <a:tc>
                  <a:txBody>
                    <a:bodyPr/>
                    <a:lstStyle/>
                    <a:p>
                      <a:pPr algn="r"/>
                      <a:r>
                        <a:rPr kumimoji="1" lang="ja-JP" altLang="en-US" sz="900" dirty="0" smtClean="0"/>
                        <a:t>１２</a:t>
                      </a:r>
                      <a:endParaRPr kumimoji="1" lang="ja-JP" altLang="en-US" sz="900" dirty="0"/>
                    </a:p>
                  </a:txBody>
                  <a:tcPr/>
                </a:tc>
              </a:tr>
              <a:tr h="267622">
                <a:tc>
                  <a:txBody>
                    <a:bodyPr/>
                    <a:lstStyle/>
                    <a:p>
                      <a:r>
                        <a:rPr kumimoji="1" lang="ja-JP" altLang="en-US" sz="900" dirty="0" smtClean="0"/>
                        <a:t>体験の機会・場におけるニーズ把握</a:t>
                      </a:r>
                      <a:endParaRPr kumimoji="1" lang="ja-JP" altLang="en-US" sz="900" dirty="0"/>
                    </a:p>
                  </a:txBody>
                  <a:tcPr/>
                </a:tc>
                <a:tc>
                  <a:txBody>
                    <a:bodyPr/>
                    <a:lstStyle/>
                    <a:p>
                      <a:pPr algn="r"/>
                      <a:r>
                        <a:rPr kumimoji="1" lang="ja-JP" altLang="en-US" sz="900" dirty="0" smtClean="0"/>
                        <a:t>１９</a:t>
                      </a:r>
                      <a:endParaRPr kumimoji="1" lang="ja-JP" altLang="en-US" sz="900" dirty="0"/>
                    </a:p>
                  </a:txBody>
                  <a:tcPr/>
                </a:tc>
                <a:tc>
                  <a:txBody>
                    <a:bodyPr/>
                    <a:lstStyle/>
                    <a:p>
                      <a:pPr algn="r"/>
                      <a:r>
                        <a:rPr kumimoji="1" lang="ja-JP" altLang="en-US" sz="900" dirty="0" smtClean="0"/>
                        <a:t>２４</a:t>
                      </a:r>
                      <a:endParaRPr kumimoji="1" lang="ja-JP" altLang="en-US" sz="900" dirty="0"/>
                    </a:p>
                  </a:txBody>
                  <a:tcPr/>
                </a:tc>
              </a:tr>
              <a:tr h="2676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緊急時の受入・対応におけるニーズ把握</a:t>
                      </a:r>
                    </a:p>
                  </a:txBody>
                  <a:tcPr/>
                </a:tc>
                <a:tc>
                  <a:txBody>
                    <a:bodyPr/>
                    <a:lstStyle/>
                    <a:p>
                      <a:pPr algn="r"/>
                      <a:r>
                        <a:rPr kumimoji="1" lang="ja-JP" altLang="en-US" sz="900" dirty="0" smtClean="0"/>
                        <a:t>２２</a:t>
                      </a:r>
                      <a:endParaRPr kumimoji="1" lang="ja-JP" altLang="en-US" sz="900" dirty="0"/>
                    </a:p>
                  </a:txBody>
                  <a:tcPr/>
                </a:tc>
                <a:tc>
                  <a:txBody>
                    <a:bodyPr/>
                    <a:lstStyle/>
                    <a:p>
                      <a:pPr algn="r"/>
                      <a:r>
                        <a:rPr kumimoji="1" lang="ja-JP" altLang="en-US" sz="900" dirty="0" smtClean="0"/>
                        <a:t>２１</a:t>
                      </a:r>
                      <a:endParaRPr kumimoji="1" lang="ja-JP" altLang="en-US" sz="900" dirty="0"/>
                    </a:p>
                  </a:txBody>
                  <a:tcPr/>
                </a:tc>
              </a:tr>
              <a:tr h="2676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専門的人材の養成・確保におけるニーズ把握</a:t>
                      </a:r>
                    </a:p>
                  </a:txBody>
                  <a:tcPr/>
                </a:tc>
                <a:tc>
                  <a:txBody>
                    <a:bodyPr/>
                    <a:lstStyle/>
                    <a:p>
                      <a:pPr algn="r"/>
                      <a:r>
                        <a:rPr kumimoji="1" lang="ja-JP" altLang="en-US" sz="900" dirty="0" smtClean="0"/>
                        <a:t>１４</a:t>
                      </a:r>
                      <a:endParaRPr kumimoji="1" lang="ja-JP" altLang="en-US" sz="900" dirty="0"/>
                    </a:p>
                  </a:txBody>
                  <a:tcPr/>
                </a:tc>
                <a:tc>
                  <a:txBody>
                    <a:bodyPr/>
                    <a:lstStyle/>
                    <a:p>
                      <a:pPr algn="r"/>
                      <a:r>
                        <a:rPr kumimoji="1" lang="ja-JP" altLang="en-US" sz="900" dirty="0" smtClean="0"/>
                        <a:t>２９</a:t>
                      </a:r>
                      <a:endParaRPr kumimoji="1" lang="ja-JP" altLang="en-US" sz="900" dirty="0"/>
                    </a:p>
                  </a:txBody>
                  <a:tcPr/>
                </a:tc>
              </a:tr>
            </a:tbl>
          </a:graphicData>
        </a:graphic>
      </p:graphicFrame>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1318267294"/>
              </p:ext>
            </p:extLst>
          </p:nvPr>
        </p:nvGraphicFramePr>
        <p:xfrm>
          <a:off x="1102" y="621376"/>
          <a:ext cx="4282866" cy="1387668"/>
        </p:xfrm>
        <a:graphic>
          <a:graphicData uri="http://schemas.openxmlformats.org/drawingml/2006/table">
            <a:tbl>
              <a:tblPr firstRow="1" bandRow="1">
                <a:tableStyleId>{5C22544A-7EE6-4342-B048-85BDC9FD1C3A}</a:tableStyleId>
              </a:tblPr>
              <a:tblGrid>
                <a:gridCol w="1762586"/>
                <a:gridCol w="432048"/>
                <a:gridCol w="389046"/>
                <a:gridCol w="1345189"/>
                <a:gridCol w="353997"/>
              </a:tblGrid>
              <a:tr h="212145">
                <a:tc gridSpan="5">
                  <a:txBody>
                    <a:bodyPr/>
                    <a:lstStyle/>
                    <a:p>
                      <a:pPr algn="ctr"/>
                      <a:r>
                        <a:rPr kumimoji="1" lang="ja-JP" altLang="en-US" sz="1000" dirty="0" smtClean="0"/>
                        <a:t>整備状況</a:t>
                      </a:r>
                      <a:endParaRPr kumimoji="1" lang="ja-JP" altLang="en-US" sz="1000" dirty="0"/>
                    </a:p>
                  </a:txBody>
                  <a:tcPr anchor="ctr">
                    <a:lnL w="12700" cmpd="sng">
                      <a:noFill/>
                    </a:lnL>
                    <a:lnR w="12700" cmpd="sng">
                      <a:noFill/>
                    </a:lnR>
                    <a:lnT w="12700" cmpd="sng">
                      <a:noFill/>
                    </a:lnT>
                    <a:lnB w="38100" cmpd="sng">
                      <a:noFill/>
                    </a:lnB>
                  </a:tcPr>
                </a:tc>
                <a:tc hMerge="1">
                  <a:txBody>
                    <a:bodyPr/>
                    <a:lstStyle/>
                    <a:p>
                      <a:endParaRPr kumimoji="1" lang="ja-JP" altLang="en-US"/>
                    </a:p>
                  </a:txBody>
                  <a:tcPr/>
                </a:tc>
                <a:tc hMerge="1">
                  <a:txBody>
                    <a:bodyPr/>
                    <a:lstStyle/>
                    <a:p>
                      <a:pPr algn="ctr"/>
                      <a:endParaRPr kumimoji="1" lang="ja-JP" altLang="en-US" sz="1800" dirty="0">
                        <a:solidFill>
                          <a:schemeClr val="tx1"/>
                        </a:solidFill>
                      </a:endParaRPr>
                    </a:p>
                  </a:txBody>
                  <a:tcPr anchor="ctr">
                    <a:lnL w="12700" cmpd="sng">
                      <a:noFill/>
                    </a:lnL>
                    <a:lnR w="12700" cmpd="sng">
                      <a:noFill/>
                    </a:lnR>
                    <a:lnT w="12700" cmpd="sng">
                      <a:noFill/>
                    </a:lnT>
                    <a:lnB w="38100" cmpd="sng">
                      <a:noFill/>
                    </a:lnB>
                    <a:noFill/>
                  </a:tcPr>
                </a:tc>
                <a:tc hMerge="1">
                  <a:txBody>
                    <a:bodyPr/>
                    <a:lstStyle/>
                    <a:p>
                      <a:endParaRPr kumimoji="1" lang="ja-JP" altLang="en-US" sz="900" dirty="0"/>
                    </a:p>
                  </a:txBody>
                  <a:tcPr>
                    <a:lnL w="12700" cmpd="sng">
                      <a:noFill/>
                    </a:lnL>
                    <a:lnR w="12700" cmpd="sng">
                      <a:noFill/>
                    </a:lnR>
                    <a:lnT w="12700" cmpd="sng">
                      <a:noFill/>
                    </a:lnT>
                    <a:lnB w="38100" cmpd="sng">
                      <a:noFill/>
                    </a:lnB>
                  </a:tcPr>
                </a:tc>
                <a:tc hMerge="1">
                  <a:txBody>
                    <a:bodyPr/>
                    <a:lstStyle/>
                    <a:p>
                      <a:endParaRPr kumimoji="1" lang="ja-JP" altLang="en-US"/>
                    </a:p>
                  </a:txBody>
                  <a:tcPr/>
                </a:tc>
              </a:tr>
              <a:tr h="212145">
                <a:tc gridSpan="2">
                  <a:txBody>
                    <a:bodyPr/>
                    <a:lstStyle/>
                    <a:p>
                      <a:pPr algn="ctr"/>
                      <a:r>
                        <a:rPr kumimoji="1" lang="ja-JP" altLang="en-US" sz="900" dirty="0" smtClean="0"/>
                        <a:t>平成</a:t>
                      </a:r>
                      <a:r>
                        <a:rPr kumimoji="1" lang="en-US" altLang="ja-JP" sz="900" dirty="0" smtClean="0"/>
                        <a:t>29</a:t>
                      </a:r>
                      <a:r>
                        <a:rPr kumimoji="1" lang="ja-JP" altLang="en-US" sz="900" dirty="0" smtClean="0"/>
                        <a:t>年</a:t>
                      </a:r>
                      <a:r>
                        <a:rPr kumimoji="1" lang="en-US" altLang="ja-JP" sz="900" dirty="0" smtClean="0"/>
                        <a:t>4</a:t>
                      </a:r>
                      <a:r>
                        <a:rPr kumimoji="1" lang="ja-JP" altLang="en-US" sz="900" dirty="0" smtClean="0"/>
                        <a:t>月</a:t>
                      </a:r>
                      <a:r>
                        <a:rPr kumimoji="1" lang="en-US" altLang="ja-JP" sz="900" dirty="0" smtClean="0"/>
                        <a:t>1</a:t>
                      </a:r>
                      <a:r>
                        <a:rPr kumimoji="1" lang="ja-JP" altLang="en-US" sz="900" dirty="0" smtClean="0"/>
                        <a:t>日</a:t>
                      </a:r>
                      <a:endParaRPr kumimoji="1" lang="ja-JP" altLang="en-US" sz="900" dirty="0"/>
                    </a:p>
                  </a:txBody>
                  <a:tcPr>
                    <a:lnL w="12700" cmpd="sng">
                      <a:noFill/>
                    </a:lnL>
                    <a:lnR w="12700" cmpd="sng">
                      <a:noFill/>
                    </a:lnR>
                    <a:lnT w="12700" cmpd="sng">
                      <a:noFill/>
                    </a:lnT>
                    <a:lnB w="38100" cmpd="sng">
                      <a:noFill/>
                    </a:lnB>
                  </a:tcPr>
                </a:tc>
                <a:tc hMerge="1">
                  <a:txBody>
                    <a:bodyPr/>
                    <a:lstStyle/>
                    <a:p>
                      <a:endParaRPr kumimoji="1" lang="ja-JP" altLang="en-US" dirty="0"/>
                    </a:p>
                  </a:txBody>
                  <a:tcPr/>
                </a:tc>
                <a:tc rowSpan="5">
                  <a:txBody>
                    <a:bodyPr/>
                    <a:lstStyle/>
                    <a:p>
                      <a:pPr algn="ctr"/>
                      <a:r>
                        <a:rPr kumimoji="1" lang="ja-JP" altLang="en-US" sz="1800" dirty="0" smtClean="0">
                          <a:solidFill>
                            <a:schemeClr val="tx1"/>
                          </a:solidFill>
                        </a:rPr>
                        <a:t>→</a:t>
                      </a:r>
                      <a:endParaRPr kumimoji="1" lang="ja-JP" altLang="en-US" sz="1800" dirty="0">
                        <a:solidFill>
                          <a:schemeClr val="tx1"/>
                        </a:solidFill>
                      </a:endParaRPr>
                    </a:p>
                  </a:txBody>
                  <a:tcPr anchor="ctr">
                    <a:lnL w="12700" cmpd="sng">
                      <a:noFill/>
                    </a:lnL>
                    <a:lnR w="12700" cmpd="sng">
                      <a:noFill/>
                    </a:lnR>
                    <a:lnT w="12700" cmpd="sng">
                      <a:noFill/>
                    </a:lnT>
                    <a:lnB w="38100" cmpd="sng">
                      <a:noFill/>
                    </a:lnB>
                    <a:noFill/>
                  </a:tcPr>
                </a:tc>
                <a:tc gridSpan="2">
                  <a:txBody>
                    <a:bodyPr/>
                    <a:lstStyle/>
                    <a:p>
                      <a:pPr algn="ctr"/>
                      <a:r>
                        <a:rPr kumimoji="1" lang="ja-JP" altLang="en-US" sz="900" dirty="0" smtClean="0"/>
                        <a:t>平成</a:t>
                      </a:r>
                      <a:r>
                        <a:rPr kumimoji="1" lang="en-US" altLang="ja-JP" sz="900" dirty="0" smtClean="0"/>
                        <a:t>30</a:t>
                      </a:r>
                      <a:r>
                        <a:rPr kumimoji="1" lang="ja-JP" altLang="en-US" sz="900" dirty="0" smtClean="0"/>
                        <a:t>年</a:t>
                      </a:r>
                      <a:r>
                        <a:rPr kumimoji="1" lang="en-US" altLang="ja-JP" sz="900" dirty="0" smtClean="0"/>
                        <a:t>2</a:t>
                      </a:r>
                      <a:r>
                        <a:rPr kumimoji="1" lang="ja-JP" altLang="en-US" sz="900" dirty="0" smtClean="0"/>
                        <a:t>月</a:t>
                      </a:r>
                      <a:r>
                        <a:rPr kumimoji="1" lang="en-US" altLang="ja-JP" sz="900" dirty="0" smtClean="0"/>
                        <a:t>1</a:t>
                      </a:r>
                      <a:r>
                        <a:rPr kumimoji="1" lang="ja-JP" altLang="en-US" sz="900" dirty="0" smtClean="0"/>
                        <a:t>日</a:t>
                      </a:r>
                      <a:endParaRPr kumimoji="1" lang="ja-JP" altLang="en-US" sz="900" dirty="0"/>
                    </a:p>
                  </a:txBody>
                  <a:tcPr>
                    <a:lnL w="12700" cmpd="sng">
                      <a:noFill/>
                    </a:lnL>
                    <a:lnR w="12700" cmpd="sng">
                      <a:noFill/>
                    </a:lnR>
                    <a:lnT w="12700" cmpd="sng">
                      <a:noFill/>
                    </a:lnT>
                    <a:lnB w="38100" cmpd="sng">
                      <a:noFill/>
                    </a:lnB>
                  </a:tcPr>
                </a:tc>
                <a:tc hMerge="1">
                  <a:txBody>
                    <a:bodyPr/>
                    <a:lstStyle/>
                    <a:p>
                      <a:endParaRPr kumimoji="1" lang="ja-JP" altLang="en-US" dirty="0"/>
                    </a:p>
                  </a:txBody>
                  <a:tcPr/>
                </a:tc>
              </a:tr>
              <a:tr h="212145">
                <a:tc>
                  <a:txBody>
                    <a:bodyPr/>
                    <a:lstStyle/>
                    <a:p>
                      <a:r>
                        <a:rPr kumimoji="1" lang="ja-JP" altLang="en-US" sz="900" dirty="0" smtClean="0"/>
                        <a:t>整備済み</a:t>
                      </a:r>
                      <a:endParaRPr kumimoji="1" lang="ja-JP" altLang="en-US" sz="900" dirty="0"/>
                    </a:p>
                  </a:txBody>
                  <a:tcPr>
                    <a:lnL w="12700" cmpd="sng">
                      <a:noFill/>
                    </a:lnL>
                    <a:lnR w="12700" cmpd="sng">
                      <a:noFill/>
                    </a:lnR>
                    <a:lnT w="38100" cmpd="sng">
                      <a:noFill/>
                    </a:lnT>
                    <a:lnB w="12700" cmpd="sng">
                      <a:noFill/>
                    </a:lnB>
                  </a:tcPr>
                </a:tc>
                <a:tc>
                  <a:txBody>
                    <a:bodyPr/>
                    <a:lstStyle/>
                    <a:p>
                      <a:pPr algn="r"/>
                      <a:r>
                        <a:rPr kumimoji="1" lang="ja-JP" altLang="en-US" sz="900" dirty="0" smtClean="0"/>
                        <a:t>６</a:t>
                      </a:r>
                      <a:endParaRPr kumimoji="1" lang="ja-JP" altLang="en-US" sz="900" dirty="0"/>
                    </a:p>
                  </a:txBody>
                  <a:tcPr>
                    <a:lnL w="12700" cmpd="sng">
                      <a:noFill/>
                    </a:lnL>
                    <a:lnR w="38100" cmpd="sng">
                      <a:noFill/>
                    </a:lnR>
                    <a:lnT w="38100" cmpd="sng">
                      <a:noFill/>
                    </a:lnT>
                    <a:lnB w="12700" cmpd="sng">
                      <a:noFill/>
                    </a:lnB>
                  </a:tcPr>
                </a:tc>
                <a:tc vMerge="1">
                  <a:txBody>
                    <a:bodyPr/>
                    <a:lstStyle/>
                    <a:p>
                      <a:endParaRPr kumimoji="1" lang="ja-JP" altLang="en-US" sz="1100" dirty="0"/>
                    </a:p>
                  </a:txBody>
                  <a:tcPr anchor="ctr">
                    <a:lnL w="12700" cmpd="sng">
                      <a:noFill/>
                    </a:lnL>
                    <a:lnR w="12700" cmpd="sng">
                      <a:noFill/>
                    </a:lnR>
                    <a:lnT w="12700" cmpd="sng">
                      <a:noFill/>
                    </a:lnT>
                    <a:lnB w="38100" cmpd="sng">
                      <a:noFill/>
                    </a:lnB>
                    <a:noFill/>
                  </a:tcPr>
                </a:tc>
                <a:tc>
                  <a:txBody>
                    <a:bodyPr/>
                    <a:lstStyle/>
                    <a:p>
                      <a:r>
                        <a:rPr kumimoji="1" lang="ja-JP" altLang="en-US" sz="900" dirty="0" smtClean="0"/>
                        <a:t>整備済み</a:t>
                      </a:r>
                      <a:endParaRPr kumimoji="1" lang="ja-JP" altLang="en-US" sz="900" dirty="0"/>
                    </a:p>
                  </a:txBody>
                  <a:tcPr>
                    <a:lnL w="38100" cmpd="sng">
                      <a:noFill/>
                    </a:lnL>
                    <a:lnR w="12700" cmpd="sng">
                      <a:noFill/>
                    </a:lnR>
                    <a:lnT w="38100" cmpd="sng">
                      <a:noFill/>
                    </a:lnT>
                    <a:lnB w="12700" cmpd="sng">
                      <a:noFill/>
                    </a:lnB>
                  </a:tcPr>
                </a:tc>
                <a:tc>
                  <a:txBody>
                    <a:bodyPr/>
                    <a:lstStyle/>
                    <a:p>
                      <a:pPr algn="r"/>
                      <a:r>
                        <a:rPr kumimoji="1" lang="ja-JP" altLang="en-US" sz="900" dirty="0" smtClean="0"/>
                        <a:t>６</a:t>
                      </a:r>
                      <a:endParaRPr kumimoji="1" lang="ja-JP" altLang="en-US" sz="900" dirty="0"/>
                    </a:p>
                  </a:txBody>
                  <a:tcPr>
                    <a:lnL w="12700" cmpd="sng">
                      <a:noFill/>
                    </a:lnL>
                    <a:lnR w="12700" cmpd="sng">
                      <a:noFill/>
                    </a:lnR>
                    <a:lnT w="38100" cmpd="sng">
                      <a:noFill/>
                    </a:lnT>
                    <a:lnB w="12700" cmpd="sng">
                      <a:noFill/>
                    </a:lnB>
                  </a:tcPr>
                </a:tc>
              </a:tr>
              <a:tr h="228876">
                <a:tc>
                  <a:txBody>
                    <a:bodyPr/>
                    <a:lstStyle/>
                    <a:p>
                      <a:r>
                        <a:rPr kumimoji="1" lang="ja-JP" altLang="en-US" sz="900" dirty="0" smtClean="0"/>
                        <a:t>平成</a:t>
                      </a:r>
                      <a:r>
                        <a:rPr kumimoji="1" lang="en-US" altLang="ja-JP" sz="900" dirty="0" smtClean="0"/>
                        <a:t>29</a:t>
                      </a:r>
                      <a:r>
                        <a:rPr kumimoji="1" lang="ja-JP" altLang="en-US" sz="900" dirty="0" smtClean="0"/>
                        <a:t>年度末までに整備予定</a:t>
                      </a:r>
                      <a:endParaRPr kumimoji="1" lang="ja-JP" altLang="en-US" sz="900" dirty="0"/>
                    </a:p>
                  </a:txBody>
                  <a:tcPr>
                    <a:lnL w="12700" cmpd="sng">
                      <a:noFill/>
                    </a:lnL>
                    <a:lnR w="12700" cmpd="sng">
                      <a:noFill/>
                    </a:lnR>
                    <a:lnT w="12700" cmpd="sng">
                      <a:noFill/>
                    </a:lnT>
                    <a:lnB w="12700" cmpd="sng">
                      <a:noFill/>
                    </a:lnB>
                  </a:tcPr>
                </a:tc>
                <a:tc>
                  <a:txBody>
                    <a:bodyPr/>
                    <a:lstStyle/>
                    <a:p>
                      <a:pPr algn="r"/>
                      <a:r>
                        <a:rPr kumimoji="1" lang="ja-JP" altLang="en-US" sz="900" dirty="0" smtClean="0"/>
                        <a:t>３</a:t>
                      </a:r>
                      <a:endParaRPr kumimoji="1" lang="ja-JP" altLang="en-US" sz="900" dirty="0"/>
                    </a:p>
                  </a:txBody>
                  <a:tcPr>
                    <a:lnL w="12700" cmpd="sng">
                      <a:noFill/>
                    </a:lnL>
                    <a:lnR w="38100" cmpd="sng">
                      <a:noFill/>
                    </a:lnR>
                    <a:lnT w="12700" cmpd="sng">
                      <a:noFill/>
                    </a:lnT>
                    <a:lnB w="12700" cmpd="sng">
                      <a:noFill/>
                    </a:lnB>
                  </a:tcPr>
                </a:tc>
                <a:tc vMerge="1">
                  <a:txBody>
                    <a:bodyPr/>
                    <a:lstStyle/>
                    <a:p>
                      <a:endParaRPr kumimoji="1" lang="ja-JP" altLang="en-US" sz="1100" dirty="0"/>
                    </a:p>
                  </a:txBody>
                  <a:tcPr anchor="ctr">
                    <a:lnL w="12700" cmpd="sng">
                      <a:noFill/>
                    </a:lnL>
                    <a:lnR w="12700" cmpd="sng">
                      <a:noFill/>
                    </a:lnR>
                    <a:lnT w="12700" cmpd="sng">
                      <a:noFill/>
                    </a:lnT>
                    <a:lnB w="38100" cmpd="sng">
                      <a:noFill/>
                    </a:lnB>
                    <a:noFill/>
                  </a:tcPr>
                </a:tc>
                <a:tc>
                  <a:txBody>
                    <a:bodyPr/>
                    <a:lstStyle/>
                    <a:p>
                      <a:r>
                        <a:rPr kumimoji="1" lang="ja-JP" altLang="en-US" sz="900" dirty="0" smtClean="0"/>
                        <a:t>平成</a:t>
                      </a:r>
                      <a:r>
                        <a:rPr kumimoji="1" lang="en-US" altLang="ja-JP" sz="900" dirty="0" smtClean="0"/>
                        <a:t>30</a:t>
                      </a:r>
                      <a:r>
                        <a:rPr kumimoji="1" lang="ja-JP" altLang="en-US" sz="900" dirty="0" smtClean="0"/>
                        <a:t>年度に整備予定</a:t>
                      </a:r>
                      <a:endParaRPr kumimoji="1" lang="ja-JP" altLang="en-US" sz="900" dirty="0"/>
                    </a:p>
                  </a:txBody>
                  <a:tcPr>
                    <a:lnL w="38100" cmpd="sng">
                      <a:noFill/>
                    </a:lnL>
                    <a:lnR w="12700" cmpd="sng">
                      <a:noFill/>
                    </a:lnR>
                    <a:lnT w="12700" cmpd="sng">
                      <a:noFill/>
                    </a:lnT>
                    <a:lnB w="12700" cmpd="sng">
                      <a:noFill/>
                    </a:lnB>
                  </a:tcPr>
                </a:tc>
                <a:tc>
                  <a:txBody>
                    <a:bodyPr/>
                    <a:lstStyle/>
                    <a:p>
                      <a:pPr algn="r"/>
                      <a:r>
                        <a:rPr kumimoji="1" lang="ja-JP" altLang="en-US" sz="900" dirty="0" smtClean="0"/>
                        <a:t>２</a:t>
                      </a:r>
                      <a:endParaRPr kumimoji="1" lang="ja-JP" altLang="en-US" sz="900" dirty="0"/>
                    </a:p>
                  </a:txBody>
                  <a:tcPr>
                    <a:lnL w="12700" cmpd="sng">
                      <a:noFill/>
                    </a:lnL>
                    <a:lnR w="12700" cmpd="sng">
                      <a:noFill/>
                    </a:lnR>
                    <a:lnT w="12700" cmpd="sng">
                      <a:noFill/>
                    </a:lnT>
                    <a:lnB w="12700" cmpd="sng">
                      <a:noFill/>
                    </a:lnB>
                  </a:tcPr>
                </a:tc>
              </a:tr>
              <a:tr h="228876">
                <a:tc>
                  <a:txBody>
                    <a:bodyPr/>
                    <a:lstStyle/>
                    <a:p>
                      <a:r>
                        <a:rPr kumimoji="1" lang="ja-JP" altLang="en-US" sz="900" dirty="0" smtClean="0"/>
                        <a:t>平成</a:t>
                      </a:r>
                      <a:r>
                        <a:rPr kumimoji="1" lang="en-US" altLang="ja-JP" sz="900" dirty="0" smtClean="0"/>
                        <a:t>30</a:t>
                      </a:r>
                      <a:r>
                        <a:rPr kumimoji="1" lang="ja-JP" altLang="en-US" sz="900" dirty="0" smtClean="0"/>
                        <a:t>年度に整備予定</a:t>
                      </a:r>
                      <a:endParaRPr kumimoji="1" lang="ja-JP" altLang="en-US" sz="900" dirty="0"/>
                    </a:p>
                  </a:txBody>
                  <a:tcPr>
                    <a:lnL w="12700" cmpd="sng">
                      <a:noFill/>
                    </a:lnL>
                    <a:lnR w="12700" cmpd="sng">
                      <a:noFill/>
                    </a:lnR>
                    <a:lnT w="12700" cmpd="sng">
                      <a:noFill/>
                    </a:lnT>
                    <a:lnB w="12700" cmpd="sng">
                      <a:noFill/>
                    </a:lnB>
                  </a:tcPr>
                </a:tc>
                <a:tc>
                  <a:txBody>
                    <a:bodyPr/>
                    <a:lstStyle/>
                    <a:p>
                      <a:pPr algn="r"/>
                      <a:r>
                        <a:rPr kumimoji="1" lang="ja-JP" altLang="en-US" sz="900" dirty="0" smtClean="0"/>
                        <a:t>６</a:t>
                      </a:r>
                      <a:endParaRPr kumimoji="1" lang="ja-JP" altLang="en-US" sz="900" dirty="0"/>
                    </a:p>
                  </a:txBody>
                  <a:tcPr>
                    <a:lnL w="12700" cmpd="sng">
                      <a:noFill/>
                    </a:lnL>
                    <a:lnR w="38100" cmpd="sng">
                      <a:noFill/>
                    </a:lnR>
                    <a:lnT w="12700" cmpd="sng">
                      <a:noFill/>
                    </a:lnT>
                    <a:lnB w="12700" cmpd="sng">
                      <a:noFill/>
                    </a:lnB>
                  </a:tcPr>
                </a:tc>
                <a:tc vMerge="1">
                  <a:txBody>
                    <a:bodyPr/>
                    <a:lstStyle/>
                    <a:p>
                      <a:endParaRPr kumimoji="1" lang="ja-JP" altLang="en-US" dirty="0"/>
                    </a:p>
                  </a:txBody>
                  <a:tcPr anchor="ctr">
                    <a:lnL w="12700" cmpd="sng">
                      <a:noFill/>
                    </a:lnL>
                    <a:lnR w="12700" cmpd="sng">
                      <a:noFill/>
                    </a:lnR>
                    <a:lnT w="12700" cmpd="sng">
                      <a:noFill/>
                    </a:lnT>
                    <a:lnB w="38100" cmpd="sng">
                      <a:noFill/>
                    </a:lnB>
                    <a:noFill/>
                  </a:tcPr>
                </a:tc>
                <a:tc>
                  <a:txBody>
                    <a:bodyPr/>
                    <a:lstStyle/>
                    <a:p>
                      <a:r>
                        <a:rPr kumimoji="1" lang="ja-JP" altLang="en-US" sz="900" dirty="0" smtClean="0"/>
                        <a:t>平成</a:t>
                      </a:r>
                      <a:r>
                        <a:rPr kumimoji="1" lang="en-US" altLang="ja-JP" sz="900" dirty="0" smtClean="0"/>
                        <a:t>31</a:t>
                      </a:r>
                      <a:r>
                        <a:rPr kumimoji="1" lang="ja-JP" altLang="en-US" sz="900" dirty="0" smtClean="0"/>
                        <a:t>年度に整備予定</a:t>
                      </a:r>
                      <a:endParaRPr kumimoji="1" lang="ja-JP" altLang="en-US" sz="900" dirty="0"/>
                    </a:p>
                  </a:txBody>
                  <a:tcPr>
                    <a:lnL w="38100" cmpd="sng">
                      <a:noFill/>
                    </a:lnL>
                    <a:lnR w="12700" cmpd="sng">
                      <a:noFill/>
                    </a:lnR>
                    <a:lnT w="12700" cmpd="sng">
                      <a:noFill/>
                    </a:lnT>
                    <a:lnB w="12700" cmpd="sng">
                      <a:noFill/>
                    </a:lnB>
                  </a:tcPr>
                </a:tc>
                <a:tc>
                  <a:txBody>
                    <a:bodyPr/>
                    <a:lstStyle/>
                    <a:p>
                      <a:pPr algn="r"/>
                      <a:r>
                        <a:rPr kumimoji="1" lang="ja-JP" altLang="en-US" sz="900" dirty="0" smtClean="0"/>
                        <a:t>４</a:t>
                      </a:r>
                      <a:endParaRPr kumimoji="1" lang="ja-JP" altLang="en-US" sz="900" dirty="0"/>
                    </a:p>
                  </a:txBody>
                  <a:tcPr>
                    <a:lnL w="12700" cmpd="sng">
                      <a:noFill/>
                    </a:lnL>
                    <a:lnR w="12700" cmpd="sng">
                      <a:noFill/>
                    </a:lnR>
                    <a:lnT w="12700" cmpd="sng">
                      <a:noFill/>
                    </a:lnT>
                    <a:lnB w="12700" cmpd="sng">
                      <a:noFill/>
                    </a:lnB>
                  </a:tcPr>
                </a:tc>
              </a:tr>
              <a:tr h="228876">
                <a:tc>
                  <a:txBody>
                    <a:bodyPr/>
                    <a:lstStyle/>
                    <a:p>
                      <a:r>
                        <a:rPr kumimoji="1" lang="ja-JP" altLang="en-US" sz="900" dirty="0" smtClean="0"/>
                        <a:t>未定</a:t>
                      </a:r>
                      <a:endParaRPr kumimoji="1" lang="ja-JP" altLang="en-US" sz="900" dirty="0"/>
                    </a:p>
                  </a:txBody>
                  <a:tcPr>
                    <a:lnL w="12700" cmpd="sng">
                      <a:noFill/>
                    </a:lnL>
                    <a:lnR w="12700" cmpd="sng">
                      <a:noFill/>
                    </a:lnR>
                    <a:lnT w="12700" cmpd="sng">
                      <a:noFill/>
                    </a:lnT>
                    <a:lnB w="12700" cmpd="sng">
                      <a:noFill/>
                    </a:lnB>
                  </a:tcPr>
                </a:tc>
                <a:tc>
                  <a:txBody>
                    <a:bodyPr/>
                    <a:lstStyle/>
                    <a:p>
                      <a:pPr algn="r"/>
                      <a:r>
                        <a:rPr kumimoji="1" lang="ja-JP" altLang="en-US" sz="900" dirty="0" smtClean="0"/>
                        <a:t>２８</a:t>
                      </a:r>
                      <a:endParaRPr kumimoji="1" lang="ja-JP" altLang="en-US" sz="900" dirty="0"/>
                    </a:p>
                  </a:txBody>
                  <a:tcPr>
                    <a:lnL w="12700" cmpd="sng">
                      <a:noFill/>
                    </a:lnL>
                    <a:lnR w="38100" cmpd="sng">
                      <a:noFill/>
                    </a:lnR>
                    <a:lnT w="12700" cmpd="sng">
                      <a:noFill/>
                    </a:lnT>
                    <a:lnB w="12700" cmpd="sng">
                      <a:noFill/>
                    </a:lnB>
                  </a:tcPr>
                </a:tc>
                <a:tc vMerge="1">
                  <a:txBody>
                    <a:bodyPr/>
                    <a:lstStyle/>
                    <a:p>
                      <a:endParaRPr kumimoji="1" lang="ja-JP" altLang="en-US" dirty="0"/>
                    </a:p>
                  </a:txBody>
                  <a:tcPr anchor="ctr">
                    <a:lnL w="12700" cmpd="sng">
                      <a:noFill/>
                    </a:lnL>
                    <a:lnR w="12700" cmpd="sng">
                      <a:noFill/>
                    </a:lnR>
                    <a:lnT w="12700" cmpd="sng">
                      <a:noFill/>
                    </a:lnT>
                    <a:lnB w="38100" cmpd="sng">
                      <a:noFill/>
                    </a:lnB>
                    <a:noFill/>
                  </a:tcPr>
                </a:tc>
                <a:tc>
                  <a:txBody>
                    <a:bodyPr/>
                    <a:lstStyle/>
                    <a:p>
                      <a:r>
                        <a:rPr kumimoji="1" lang="ja-JP" altLang="en-US" sz="900" dirty="0" smtClean="0"/>
                        <a:t>平成</a:t>
                      </a:r>
                      <a:r>
                        <a:rPr kumimoji="1" lang="en-US" altLang="ja-JP" sz="900" dirty="0" smtClean="0"/>
                        <a:t>32</a:t>
                      </a:r>
                      <a:r>
                        <a:rPr kumimoji="1" lang="ja-JP" altLang="en-US" sz="900" dirty="0" smtClean="0"/>
                        <a:t>年度に整備予定</a:t>
                      </a:r>
                      <a:endParaRPr kumimoji="1" lang="ja-JP" altLang="en-US" sz="900" dirty="0"/>
                    </a:p>
                  </a:txBody>
                  <a:tcPr>
                    <a:lnL w="38100" cmpd="sng">
                      <a:noFill/>
                    </a:lnL>
                    <a:lnR w="12700" cmpd="sng">
                      <a:noFill/>
                    </a:lnR>
                    <a:lnT w="12700" cmpd="sng">
                      <a:noFill/>
                    </a:lnT>
                    <a:lnB w="12700" cmpd="sng">
                      <a:noFill/>
                    </a:lnB>
                  </a:tcPr>
                </a:tc>
                <a:tc>
                  <a:txBody>
                    <a:bodyPr/>
                    <a:lstStyle/>
                    <a:p>
                      <a:pPr algn="r"/>
                      <a:r>
                        <a:rPr kumimoji="1" lang="ja-JP" altLang="en-US" sz="900" dirty="0" smtClean="0"/>
                        <a:t>３１</a:t>
                      </a:r>
                      <a:endParaRPr kumimoji="1" lang="ja-JP" altLang="en-US" sz="900" dirty="0"/>
                    </a:p>
                  </a:txBody>
                  <a:tcPr>
                    <a:lnL w="12700" cmpd="sng">
                      <a:noFill/>
                    </a:lnL>
                    <a:lnR w="12700" cmpd="sng">
                      <a:noFill/>
                    </a:lnR>
                    <a:lnT w="12700" cmpd="sng">
                      <a:noFill/>
                    </a:lnT>
                    <a:lnB w="12700" cmpd="sng">
                      <a:noFill/>
                    </a:lnB>
                  </a:tcPr>
                </a:tc>
              </a:tr>
            </a:tbl>
          </a:graphicData>
        </a:graphic>
      </p:graphicFrame>
      <p:sp>
        <p:nvSpPr>
          <p:cNvPr id="18" name="角丸四角形 17"/>
          <p:cNvSpPr/>
          <p:nvPr/>
        </p:nvSpPr>
        <p:spPr>
          <a:xfrm>
            <a:off x="7884368" y="71289"/>
            <a:ext cx="1147445" cy="333375"/>
          </a:xfrm>
          <a:prstGeom prst="roundRect">
            <a:avLst/>
          </a:prstGeom>
          <a:noFill/>
          <a:ln w="254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spcAft>
                <a:spcPts val="0"/>
              </a:spcAft>
            </a:pPr>
            <a:r>
              <a:rPr lang="ja-JP" sz="1600" kern="1200" dirty="0">
                <a:solidFill>
                  <a:srgbClr val="000000"/>
                </a:solidFill>
                <a:effectLst/>
                <a:latin typeface="ＭＳ Ｐゴシック"/>
                <a:ea typeface="HGPｺﾞｼｯｸE"/>
                <a:cs typeface="Times New Roman"/>
              </a:rPr>
              <a:t>資</a:t>
            </a:r>
            <a:r>
              <a:rPr lang="ja-JP" altLang="en-US" sz="1600" kern="1200" dirty="0">
                <a:solidFill>
                  <a:srgbClr val="000000"/>
                </a:solidFill>
                <a:effectLst/>
                <a:latin typeface="ＭＳ Ｐゴシック"/>
                <a:ea typeface="HGPｺﾞｼｯｸE"/>
                <a:cs typeface="Times New Roman"/>
              </a:rPr>
              <a:t>　</a:t>
            </a:r>
            <a:r>
              <a:rPr lang="ja-JP" sz="1600" kern="1200" dirty="0">
                <a:solidFill>
                  <a:srgbClr val="000000"/>
                </a:solidFill>
                <a:effectLst/>
                <a:latin typeface="ＭＳ Ｐゴシック"/>
                <a:ea typeface="HGPｺﾞｼｯｸE"/>
                <a:cs typeface="Times New Roman"/>
              </a:rPr>
              <a:t>料</a:t>
            </a:r>
            <a:r>
              <a:rPr lang="ja-JP" altLang="en-US" sz="1600" kern="1200" dirty="0">
                <a:solidFill>
                  <a:srgbClr val="000000"/>
                </a:solidFill>
                <a:effectLst/>
                <a:latin typeface="ＭＳ Ｐゴシック"/>
                <a:ea typeface="HGPｺﾞｼｯｸE"/>
                <a:cs typeface="Times New Roman"/>
              </a:rPr>
              <a:t>　</a:t>
            </a:r>
            <a:r>
              <a:rPr lang="ja-JP" altLang="en-US" sz="1600" kern="1200" dirty="0" smtClean="0">
                <a:solidFill>
                  <a:srgbClr val="000000"/>
                </a:solidFill>
                <a:effectLst/>
                <a:latin typeface="ＭＳ Ｐゴシック"/>
                <a:ea typeface="HGPｺﾞｼｯｸE"/>
                <a:cs typeface="Times New Roman"/>
              </a:rPr>
              <a:t>２</a:t>
            </a:r>
            <a:endParaRPr lang="ja-JP" sz="1200" dirty="0">
              <a:effectLst/>
              <a:latin typeface="ＭＳ Ｐゴシック"/>
              <a:cs typeface="ＭＳ Ｐゴシック"/>
            </a:endParaRPr>
          </a:p>
        </p:txBody>
      </p:sp>
    </p:spTree>
    <p:extLst>
      <p:ext uri="{BB962C8B-B14F-4D97-AF65-F5344CB8AC3E}">
        <p14:creationId xmlns:p14="http://schemas.microsoft.com/office/powerpoint/2010/main" val="6745366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325</TotalTime>
  <Words>527</Words>
  <Application>Microsoft Office PowerPoint</Application>
  <PresentationFormat>画面に合わせる (4:3)</PresentationFormat>
  <Paragraphs>100</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第4期障がい福祉計画における地域生活支援拠点等の整備状況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第4期障がい福祉計画における地域生活支援拠点等の整備状況</dc:title>
  <dc:creator>HOSTNAME</dc:creator>
  <cp:lastModifiedBy>HOSTNAME</cp:lastModifiedBy>
  <cp:revision>41</cp:revision>
  <cp:lastPrinted>2018-03-09T00:35:28Z</cp:lastPrinted>
  <dcterms:created xsi:type="dcterms:W3CDTF">2018-03-01T06:30:25Z</dcterms:created>
  <dcterms:modified xsi:type="dcterms:W3CDTF">2018-03-20T00:52:03Z</dcterms:modified>
</cp:coreProperties>
</file>