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6585" r:id="rId4"/>
  </p:sldMasterIdLst>
  <p:notesMasterIdLst>
    <p:notesMasterId r:id="rId6"/>
  </p:notesMasterIdLst>
  <p:handoutMasterIdLst>
    <p:handoutMasterId r:id="rId7"/>
  </p:handoutMasterIdLst>
  <p:sldIdLst>
    <p:sldId id="1609"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2E49C"/>
    <a:srgbClr val="000000"/>
    <a:srgbClr val="FFFF99"/>
    <a:srgbClr val="4DADC7"/>
    <a:srgbClr val="CD7371"/>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7482" autoAdjust="0"/>
  </p:normalViewPr>
  <p:slideViewPr>
    <p:cSldViewPr>
      <p:cViewPr>
        <p:scale>
          <a:sx n="66" d="100"/>
          <a:sy n="66" d="100"/>
        </p:scale>
        <p:origin x="-1044" y="-240"/>
      </p:cViewPr>
      <p:guideLst>
        <p:guide orient="horz" pos="2160"/>
        <p:guide pos="3121"/>
      </p:guideLst>
    </p:cSldViewPr>
  </p:slideViewPr>
  <p:notesTextViewPr>
    <p:cViewPr>
      <p:scale>
        <a:sx n="100" d="100"/>
        <a:sy n="100" d="100"/>
      </p:scale>
      <p:origin x="0" y="0"/>
    </p:cViewPr>
  </p:notesTextViewPr>
  <p:sorterViewPr>
    <p:cViewPr>
      <p:scale>
        <a:sx n="70" d="100"/>
        <a:sy n="70" d="100"/>
      </p:scale>
      <p:origin x="0" y="39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27" tIns="45714" rIns="91427" bIns="4571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27" tIns="45714" rIns="91427" bIns="45714" rtlCol="0"/>
          <a:lstStyle>
            <a:lvl1pPr algn="r">
              <a:defRPr sz="1200">
                <a:latin typeface="Arial" charset="0"/>
                <a:ea typeface="ＭＳ Ｐゴシック" pitchFamily="50" charset="-128"/>
              </a:defRPr>
            </a:lvl1pPr>
          </a:lstStyle>
          <a:p>
            <a:pPr>
              <a:defRPr/>
            </a:pPr>
            <a:fld id="{10071876-AEE0-4564-9720-4A0F3D305B1A}" type="datetimeFigureOut">
              <a:rPr lang="ja-JP" altLang="en-US"/>
              <a:pPr>
                <a:defRPr/>
              </a:pPr>
              <a:t>2017/10/16</a:t>
            </a:fld>
            <a:endParaRPr lang="ja-JP" altLang="en-US"/>
          </a:p>
        </p:txBody>
      </p:sp>
      <p:sp>
        <p:nvSpPr>
          <p:cNvPr id="4" name="フッター プレースホルダ 3"/>
          <p:cNvSpPr>
            <a:spLocks noGrp="1"/>
          </p:cNvSpPr>
          <p:nvPr>
            <p:ph type="ftr" sz="quarter" idx="2"/>
          </p:nvPr>
        </p:nvSpPr>
        <p:spPr>
          <a:xfrm>
            <a:off x="2" y="9440868"/>
            <a:ext cx="2950263" cy="496887"/>
          </a:xfrm>
          <a:prstGeom prst="rect">
            <a:avLst/>
          </a:prstGeom>
        </p:spPr>
        <p:txBody>
          <a:bodyPr vert="horz" lIns="91427" tIns="45714" rIns="91427" bIns="45714"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5351" y="9440868"/>
            <a:ext cx="2950263" cy="496887"/>
          </a:xfrm>
          <a:prstGeom prst="rect">
            <a:avLst/>
          </a:prstGeom>
        </p:spPr>
        <p:txBody>
          <a:bodyPr vert="horz" lIns="91427" tIns="45714" rIns="91427" bIns="45714" rtlCol="0" anchor="b"/>
          <a:lstStyle>
            <a:lvl1pPr algn="r">
              <a:defRPr sz="1200">
                <a:latin typeface="Arial" charset="0"/>
                <a:ea typeface="ＭＳ Ｐゴシック" pitchFamily="50" charset="-128"/>
              </a:defRPr>
            </a:lvl1pPr>
          </a:lstStyle>
          <a:p>
            <a:pPr>
              <a:defRPr/>
            </a:pPr>
            <a:fld id="{4E3A88C3-0DB7-43CB-B285-7108B0AAD5CF}" type="slidenum">
              <a:rPr lang="ja-JP" altLang="en-US"/>
              <a:pPr>
                <a:defRPr/>
              </a:pPr>
              <a:t>‹#›</a:t>
            </a:fld>
            <a:endParaRPr lang="ja-JP" altLang="en-US"/>
          </a:p>
        </p:txBody>
      </p:sp>
    </p:spTree>
    <p:extLst>
      <p:ext uri="{BB962C8B-B14F-4D97-AF65-F5344CB8AC3E}">
        <p14:creationId xmlns:p14="http://schemas.microsoft.com/office/powerpoint/2010/main" val="1874309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27" tIns="45714" rIns="91427" bIns="45714"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351" y="0"/>
            <a:ext cx="2950263" cy="496888"/>
          </a:xfrm>
          <a:prstGeom prst="rect">
            <a:avLst/>
          </a:prstGeom>
        </p:spPr>
        <p:txBody>
          <a:bodyPr vert="horz" lIns="91427" tIns="45714" rIns="91427" bIns="45714" rtlCol="0"/>
          <a:lstStyle>
            <a:lvl1pPr algn="r" fontAlgn="auto">
              <a:spcBef>
                <a:spcPts val="0"/>
              </a:spcBef>
              <a:spcAft>
                <a:spcPts val="0"/>
              </a:spcAft>
              <a:defRPr sz="1200">
                <a:latin typeface="+mn-lt"/>
                <a:ea typeface="+mn-ea"/>
              </a:defRPr>
            </a:lvl1pPr>
          </a:lstStyle>
          <a:p>
            <a:pPr>
              <a:defRPr/>
            </a:pPr>
            <a:fld id="{65AE9875-2622-4180-8307-7E089AFA3CBA}" type="datetimeFigureOut">
              <a:rPr lang="ja-JP" altLang="en-US"/>
              <a:pPr>
                <a:defRPr/>
              </a:pPr>
              <a:t>2017/10/16</a:t>
            </a:fld>
            <a:endParaRPr lang="ja-JP" altLang="en-US"/>
          </a:p>
        </p:txBody>
      </p:sp>
      <p:sp>
        <p:nvSpPr>
          <p:cNvPr id="4" name="スライド イメージ プレースホルダ 3"/>
          <p:cNvSpPr>
            <a:spLocks noGrp="1" noRot="1" noChangeAspect="1"/>
          </p:cNvSpPr>
          <p:nvPr>
            <p:ph type="sldImg" idx="2"/>
          </p:nvPr>
        </p:nvSpPr>
        <p:spPr>
          <a:xfrm>
            <a:off x="714375" y="746125"/>
            <a:ext cx="5380038" cy="3725863"/>
          </a:xfrm>
          <a:prstGeom prst="rect">
            <a:avLst/>
          </a:prstGeom>
          <a:noFill/>
          <a:ln w="12700">
            <a:solidFill>
              <a:prstClr val="black"/>
            </a:solidFill>
          </a:ln>
        </p:spPr>
        <p:txBody>
          <a:bodyPr vert="horz" lIns="91427" tIns="45714" rIns="91427" bIns="45714" rtlCol="0" anchor="ctr"/>
          <a:lstStyle/>
          <a:p>
            <a:pPr lvl="0"/>
            <a:endParaRPr lang="ja-JP" altLang="en-US" noProof="0" smtClean="0"/>
          </a:p>
        </p:txBody>
      </p:sp>
      <p:sp>
        <p:nvSpPr>
          <p:cNvPr id="5" name="ノート プレースホルダ 4"/>
          <p:cNvSpPr>
            <a:spLocks noGrp="1"/>
          </p:cNvSpPr>
          <p:nvPr>
            <p:ph type="body" sz="quarter" idx="3"/>
          </p:nvPr>
        </p:nvSpPr>
        <p:spPr>
          <a:xfrm>
            <a:off x="681200" y="4721225"/>
            <a:ext cx="5444806" cy="4471988"/>
          </a:xfrm>
          <a:prstGeom prst="rect">
            <a:avLst/>
          </a:prstGeom>
        </p:spPr>
        <p:txBody>
          <a:bodyPr vert="horz" lIns="91427" tIns="45714" rIns="91427" bIns="4571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2" y="9440868"/>
            <a:ext cx="2950263" cy="496887"/>
          </a:xfrm>
          <a:prstGeom prst="rect">
            <a:avLst/>
          </a:prstGeom>
        </p:spPr>
        <p:txBody>
          <a:bodyPr vert="horz" lIns="91427" tIns="45714" rIns="91427" bIns="4571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351" y="9440868"/>
            <a:ext cx="2950263" cy="496887"/>
          </a:xfrm>
          <a:prstGeom prst="rect">
            <a:avLst/>
          </a:prstGeom>
        </p:spPr>
        <p:txBody>
          <a:bodyPr vert="horz" lIns="91427" tIns="45714" rIns="91427" bIns="45714" rtlCol="0" anchor="b"/>
          <a:lstStyle>
            <a:lvl1pPr algn="r" fontAlgn="auto">
              <a:spcBef>
                <a:spcPts val="0"/>
              </a:spcBef>
              <a:spcAft>
                <a:spcPts val="0"/>
              </a:spcAft>
              <a:defRPr sz="1200">
                <a:latin typeface="+mn-lt"/>
                <a:ea typeface="+mn-ea"/>
              </a:defRPr>
            </a:lvl1pPr>
          </a:lstStyle>
          <a:p>
            <a:pPr>
              <a:defRPr/>
            </a:pPr>
            <a:fld id="{A990D9BD-1C15-4499-918E-47F1D769EA9E}" type="slidenum">
              <a:rPr lang="ja-JP" altLang="en-US"/>
              <a:pPr>
                <a:defRPr/>
              </a:pPr>
              <a:t>‹#›</a:t>
            </a:fld>
            <a:endParaRPr lang="ja-JP" altLang="en-US"/>
          </a:p>
        </p:txBody>
      </p:sp>
    </p:spTree>
    <p:extLst>
      <p:ext uri="{BB962C8B-B14F-4D97-AF65-F5344CB8AC3E}">
        <p14:creationId xmlns:p14="http://schemas.microsoft.com/office/powerpoint/2010/main" val="276996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7"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45ADC84-BFA7-468B-9365-AB1980BF06C1}" type="datetime1">
              <a:rPr lang="ja-JP" altLang="en-US"/>
              <a:pPr>
                <a:defRPr/>
              </a:pPr>
              <a:t>2017/10/16</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0DCC2500-7D08-4816-959B-6D923E5DD6E8}" type="slidenum">
              <a:rPr lang="ja-JP" altLang="en-US"/>
              <a:pPr>
                <a:defRPr/>
              </a:pPr>
              <a:t>‹#›</a:t>
            </a:fld>
            <a:endParaRPr lang="ja-JP" altLang="en-US"/>
          </a:p>
        </p:txBody>
      </p:sp>
    </p:spTree>
    <p:extLst>
      <p:ext uri="{BB962C8B-B14F-4D97-AF65-F5344CB8AC3E}">
        <p14:creationId xmlns:p14="http://schemas.microsoft.com/office/powerpoint/2010/main" val="221119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10FC922-35C1-4926-B6A4-D5502397F675}" type="datetime1">
              <a:rPr lang="ja-JP" altLang="en-US"/>
              <a:pPr>
                <a:defRPr/>
              </a:pPr>
              <a:t>2017/10/16</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BAFC5322-97BC-4EA1-8DA4-025CE4A1017D}" type="slidenum">
              <a:rPr lang="ja-JP" altLang="en-US"/>
              <a:pPr>
                <a:defRPr/>
              </a:pPr>
              <a:t>‹#›</a:t>
            </a:fld>
            <a:endParaRPr lang="ja-JP" altLang="en-US"/>
          </a:p>
        </p:txBody>
      </p:sp>
    </p:spTree>
    <p:extLst>
      <p:ext uri="{BB962C8B-B14F-4D97-AF65-F5344CB8AC3E}">
        <p14:creationId xmlns:p14="http://schemas.microsoft.com/office/powerpoint/2010/main" val="194874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51" y="274644"/>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8D6A2A29-F3DA-47E0-A8E5-A9A820975059}" type="datetime1">
              <a:rPr lang="ja-JP" altLang="en-US"/>
              <a:pPr>
                <a:defRPr/>
              </a:pPr>
              <a:t>2017/10/16</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6247960-15F7-4399-85A6-15F330C08276}" type="slidenum">
              <a:rPr lang="ja-JP" altLang="en-US"/>
              <a:pPr>
                <a:defRPr/>
              </a:pPr>
              <a:t>‹#›</a:t>
            </a:fld>
            <a:endParaRPr lang="ja-JP" altLang="en-US"/>
          </a:p>
        </p:txBody>
      </p:sp>
    </p:spTree>
    <p:extLst>
      <p:ext uri="{BB962C8B-B14F-4D97-AF65-F5344CB8AC3E}">
        <p14:creationId xmlns:p14="http://schemas.microsoft.com/office/powerpoint/2010/main" val="2572542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0" y="609600"/>
            <a:ext cx="8420100"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4EC2FF85-FB00-405E-8C11-B392C7ACA09C}" type="datetime1">
              <a:rPr lang="ja-JP" altLang="en-US"/>
              <a:pPr>
                <a:defRPr/>
              </a:pPr>
              <a:t>2017/10/16</a:t>
            </a:fld>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EDA4A7E-9EC5-477A-993C-02A2F6C25BEA}" type="slidenum">
              <a:rPr lang="en-US" altLang="ja-JP"/>
              <a:pPr>
                <a:defRPr/>
              </a:pPr>
              <a:t>‹#›</a:t>
            </a:fld>
            <a:endParaRPr lang="en-US" altLang="ja-JP"/>
          </a:p>
        </p:txBody>
      </p:sp>
    </p:spTree>
    <p:extLst>
      <p:ext uri="{BB962C8B-B14F-4D97-AF65-F5344CB8AC3E}">
        <p14:creationId xmlns:p14="http://schemas.microsoft.com/office/powerpoint/2010/main" val="100003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A1284E55-E6AF-4B3C-B294-3837C3628518}" type="datetime1">
              <a:rPr lang="ja-JP" altLang="en-US"/>
              <a:pPr>
                <a:defRPr/>
              </a:pPr>
              <a:t>2017/10/16</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3B58BBA2-E1A1-4A2F-AFD4-A816DE48AB45}" type="slidenum">
              <a:rPr lang="ja-JP" altLang="en-US"/>
              <a:pPr>
                <a:defRPr/>
              </a:pPr>
              <a:t>‹#›</a:t>
            </a:fld>
            <a:endParaRPr lang="ja-JP" altLang="en-US"/>
          </a:p>
        </p:txBody>
      </p:sp>
    </p:spTree>
    <p:extLst>
      <p:ext uri="{BB962C8B-B14F-4D97-AF65-F5344CB8AC3E}">
        <p14:creationId xmlns:p14="http://schemas.microsoft.com/office/powerpoint/2010/main" val="144457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8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EF9D94F2-54BB-47C3-931E-A66C598C10F5}" type="datetime1">
              <a:rPr lang="ja-JP" altLang="en-US"/>
              <a:pPr>
                <a:defRPr/>
              </a:pPr>
              <a:t>2017/10/16</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C6539D21-7A70-4A25-A998-1D1F173EDC53}" type="slidenum">
              <a:rPr lang="ja-JP" altLang="en-US"/>
              <a:pPr>
                <a:defRPr/>
              </a:pPr>
              <a:t>‹#›</a:t>
            </a:fld>
            <a:endParaRPr lang="ja-JP" altLang="en-US"/>
          </a:p>
        </p:txBody>
      </p:sp>
    </p:spTree>
    <p:extLst>
      <p:ext uri="{BB962C8B-B14F-4D97-AF65-F5344CB8AC3E}">
        <p14:creationId xmlns:p14="http://schemas.microsoft.com/office/powerpoint/2010/main" val="296382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6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657C7B7-35FD-480A-B9B4-8D7EC60CC6D1}" type="datetime1">
              <a:rPr lang="ja-JP" altLang="en-US"/>
              <a:pPr>
                <a:defRPr/>
              </a:pPr>
              <a:t>2017/10/16</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D6BF846F-C659-4123-A44D-40C54D5377CB}" type="slidenum">
              <a:rPr lang="ja-JP" altLang="en-US"/>
              <a:pPr>
                <a:defRPr/>
              </a:pPr>
              <a:t>‹#›</a:t>
            </a:fld>
            <a:endParaRPr lang="ja-JP" altLang="en-US"/>
          </a:p>
        </p:txBody>
      </p:sp>
    </p:spTree>
    <p:extLst>
      <p:ext uri="{BB962C8B-B14F-4D97-AF65-F5344CB8AC3E}">
        <p14:creationId xmlns:p14="http://schemas.microsoft.com/office/powerpoint/2010/main" val="61504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4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4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5421795B-587E-4CF0-8A76-BCA104A4F19A}" type="datetime1">
              <a:rPr lang="ja-JP" altLang="en-US"/>
              <a:pPr>
                <a:defRPr/>
              </a:pPr>
              <a:t>2017/10/16</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92998B09-2D39-42C7-8C63-86D75C183C59}" type="slidenum">
              <a:rPr lang="ja-JP" altLang="en-US"/>
              <a:pPr>
                <a:defRPr/>
              </a:pPr>
              <a:t>‹#›</a:t>
            </a:fld>
            <a:endParaRPr lang="ja-JP" altLang="en-US"/>
          </a:p>
        </p:txBody>
      </p:sp>
    </p:spTree>
    <p:extLst>
      <p:ext uri="{BB962C8B-B14F-4D97-AF65-F5344CB8AC3E}">
        <p14:creationId xmlns:p14="http://schemas.microsoft.com/office/powerpoint/2010/main" val="198766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2619C7A9-C62E-40E1-8455-54CD6EA3F852}" type="datetime1">
              <a:rPr lang="ja-JP" altLang="en-US"/>
              <a:pPr>
                <a:defRPr/>
              </a:pPr>
              <a:t>2017/10/16</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6010A00-CCAB-484A-A520-208821123C2B}" type="slidenum">
              <a:rPr lang="ja-JP" altLang="en-US"/>
              <a:pPr>
                <a:defRPr/>
              </a:pPr>
              <a:t>‹#›</a:t>
            </a:fld>
            <a:endParaRPr lang="ja-JP" altLang="en-US"/>
          </a:p>
        </p:txBody>
      </p:sp>
    </p:spTree>
    <p:extLst>
      <p:ext uri="{BB962C8B-B14F-4D97-AF65-F5344CB8AC3E}">
        <p14:creationId xmlns:p14="http://schemas.microsoft.com/office/powerpoint/2010/main" val="975926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60657F05-D21C-42C6-96B8-D3E7029E61BC}" type="datetime1">
              <a:rPr lang="ja-JP" altLang="en-US"/>
              <a:pPr>
                <a:defRPr/>
              </a:pPr>
              <a:t>2017/10/16</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2F49EAF8-20E0-4540-A3DF-7B509D12B9FB}" type="slidenum">
              <a:rPr lang="ja-JP" altLang="en-US"/>
              <a:pPr>
                <a:defRPr/>
              </a:pPr>
              <a:t>‹#›</a:t>
            </a:fld>
            <a:endParaRPr lang="ja-JP" altLang="en-US"/>
          </a:p>
        </p:txBody>
      </p:sp>
    </p:spTree>
    <p:extLst>
      <p:ext uri="{BB962C8B-B14F-4D97-AF65-F5344CB8AC3E}">
        <p14:creationId xmlns:p14="http://schemas.microsoft.com/office/powerpoint/2010/main" val="408364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5"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030"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5"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F1040573-8C66-4660-95FE-FE84A36AE2EE}" type="datetime1">
              <a:rPr lang="ja-JP" altLang="en-US"/>
              <a:pPr>
                <a:defRPr/>
              </a:pPr>
              <a:t>2017/10/16</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F3E53876-775D-4DDE-AB41-34D10C27D477}" type="slidenum">
              <a:rPr lang="ja-JP" altLang="en-US"/>
              <a:pPr>
                <a:defRPr/>
              </a:pPr>
              <a:t>‹#›</a:t>
            </a:fld>
            <a:endParaRPr lang="ja-JP" altLang="en-US"/>
          </a:p>
        </p:txBody>
      </p:sp>
    </p:spTree>
    <p:extLst>
      <p:ext uri="{BB962C8B-B14F-4D97-AF65-F5344CB8AC3E}">
        <p14:creationId xmlns:p14="http://schemas.microsoft.com/office/powerpoint/2010/main" val="215865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76"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fld id="{1FCF7701-F839-4B0E-AC7B-A5D263612C0A}" type="datetime1">
              <a:rPr lang="ja-JP" altLang="en-US"/>
              <a:pPr>
                <a:defRPr/>
              </a:pPr>
              <a:t>2017/10/16</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pitchFamily="34" charset="0"/>
              </a:defRPr>
            </a:lvl1pPr>
          </a:lstStyle>
          <a:p>
            <a:pPr>
              <a:defRPr/>
            </a:pPr>
            <a:fld id="{6BD1CCBB-3ACA-4AE3-9AB2-60E3A07B8A1F}" type="slidenum">
              <a:rPr lang="ja-JP" altLang="en-US"/>
              <a:pPr>
                <a:defRPr/>
              </a:pPr>
              <a:t>‹#›</a:t>
            </a:fld>
            <a:endParaRPr lang="ja-JP" altLang="en-US"/>
          </a:p>
        </p:txBody>
      </p:sp>
    </p:spTree>
    <p:extLst>
      <p:ext uri="{BB962C8B-B14F-4D97-AF65-F5344CB8AC3E}">
        <p14:creationId xmlns:p14="http://schemas.microsoft.com/office/powerpoint/2010/main" val="297233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タイトル プレースホルダ 1"/>
          <p:cNvSpPr>
            <a:spLocks noGrp="1"/>
          </p:cNvSpPr>
          <p:nvPr>
            <p:ph type="title"/>
          </p:nvPr>
        </p:nvSpPr>
        <p:spPr bwMode="auto">
          <a:xfrm>
            <a:off x="495542" y="274638"/>
            <a:ext cx="891492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5123" name="テキスト プレースホルダ 2"/>
          <p:cNvSpPr>
            <a:spLocks noGrp="1"/>
          </p:cNvSpPr>
          <p:nvPr>
            <p:ph type="body" idx="1"/>
          </p:nvPr>
        </p:nvSpPr>
        <p:spPr bwMode="auto">
          <a:xfrm>
            <a:off x="495542" y="1600204"/>
            <a:ext cx="891492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553" y="6356389"/>
            <a:ext cx="2310924"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37C00A4D-B560-449D-B0C0-5BB6A8C1447E}" type="datetime1">
              <a:rPr lang="ja-JP" altLang="en-US"/>
              <a:pPr>
                <a:defRPr/>
              </a:pPr>
              <a:t>2017/10/16</a:t>
            </a:fld>
            <a:endParaRPr lang="ja-JP" altLang="en-US"/>
          </a:p>
        </p:txBody>
      </p:sp>
      <p:sp>
        <p:nvSpPr>
          <p:cNvPr id="5" name="フッター プレースホルダ 4"/>
          <p:cNvSpPr>
            <a:spLocks noGrp="1"/>
          </p:cNvSpPr>
          <p:nvPr>
            <p:ph type="ftr" sz="quarter" idx="3"/>
          </p:nvPr>
        </p:nvSpPr>
        <p:spPr>
          <a:xfrm>
            <a:off x="3384590" y="6356389"/>
            <a:ext cx="313682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652254" y="6554827"/>
            <a:ext cx="2310924" cy="365125"/>
          </a:xfrm>
          <a:prstGeom prst="rect">
            <a:avLst/>
          </a:prstGeom>
        </p:spPr>
        <p:txBody>
          <a:bodyPr vert="horz" lIns="91440" tIns="45720" rIns="91440" bIns="45720" rtlCol="0" anchor="ctr"/>
          <a:lstStyle>
            <a:lvl1pPr algn="r" fontAlgn="auto">
              <a:spcBef>
                <a:spcPts val="0"/>
              </a:spcBef>
              <a:spcAft>
                <a:spcPts val="0"/>
              </a:spcAft>
              <a:defRPr sz="2000">
                <a:solidFill>
                  <a:prstClr val="black"/>
                </a:solidFill>
                <a:latin typeface="Calibri"/>
                <a:ea typeface="ＤＨＰ平成ゴシックW5" pitchFamily="2" charset="-128"/>
              </a:defRPr>
            </a:lvl1pPr>
          </a:lstStyle>
          <a:p>
            <a:pPr>
              <a:defRPr/>
            </a:pPr>
            <a:fld id="{6B5ED934-62CF-4DE3-B7C0-8096E59F7931}" type="slidenum">
              <a:rPr lang="ja-JP" altLang="en-US"/>
              <a:pPr>
                <a:defRPr/>
              </a:pPr>
              <a:t>‹#›</a:t>
            </a:fld>
            <a:endParaRPr lang="ja-JP" altLang="en-US" dirty="0"/>
          </a:p>
        </p:txBody>
      </p:sp>
    </p:spTree>
    <p:extLst>
      <p:ext uri="{BB962C8B-B14F-4D97-AF65-F5344CB8AC3E}">
        <p14:creationId xmlns:p14="http://schemas.microsoft.com/office/powerpoint/2010/main" val="1107215255"/>
      </p:ext>
    </p:extLst>
  </p:cSld>
  <p:clrMap bg1="lt1" tx1="dk1" bg2="lt2" tx2="dk2" accent1="accent1" accent2="accent2" accent3="accent3" accent4="accent4" accent5="accent5" accent6="accent6" hlink="hlink" folHlink="folHlink"/>
  <p:sldLayoutIdLst>
    <p:sldLayoutId id="2147486586" r:id="rId1"/>
    <p:sldLayoutId id="2147486587" r:id="rId2"/>
    <p:sldLayoutId id="2147486588" r:id="rId3"/>
    <p:sldLayoutId id="2147486589" r:id="rId4"/>
    <p:sldLayoutId id="2147486590" r:id="rId5"/>
    <p:sldLayoutId id="2147486591" r:id="rId6"/>
    <p:sldLayoutId id="2147486592" r:id="rId7"/>
    <p:sldLayoutId id="2147486593" r:id="rId8"/>
    <p:sldLayoutId id="2147486594" r:id="rId9"/>
    <p:sldLayoutId id="2147486595" r:id="rId10"/>
    <p:sldLayoutId id="2147486596" r:id="rId11"/>
    <p:sldLayoutId id="2147486597"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emf"/><Relationship Id="rId3" Type="http://schemas.openxmlformats.org/officeDocument/2006/relationships/image" Target="../media/image2.gif"/><Relationship Id="rId7" Type="http://schemas.openxmlformats.org/officeDocument/2006/relationships/image" Target="../media/image6.png"/><Relationship Id="rId12" Type="http://schemas.openxmlformats.org/officeDocument/2006/relationships/image" Target="../media/image11.emf"/><Relationship Id="rId17" Type="http://schemas.openxmlformats.org/officeDocument/2006/relationships/image" Target="../media/image16.wmf"/><Relationship Id="rId2" Type="http://schemas.openxmlformats.org/officeDocument/2006/relationships/image" Target="../media/image1.wmf"/><Relationship Id="rId16" Type="http://schemas.openxmlformats.org/officeDocument/2006/relationships/image" Target="../media/image15.wm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wmf"/><Relationship Id="rId5" Type="http://schemas.openxmlformats.org/officeDocument/2006/relationships/image" Target="../media/image4.gif"/><Relationship Id="rId15" Type="http://schemas.openxmlformats.org/officeDocument/2006/relationships/image" Target="../media/image14.gif"/><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wmf"/><Relationship Id="rId1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53"/>
          <p:cNvSpPr/>
          <p:nvPr/>
        </p:nvSpPr>
        <p:spPr>
          <a:xfrm>
            <a:off x="433873" y="1525105"/>
            <a:ext cx="9322545" cy="3969958"/>
          </a:xfrm>
          <a:prstGeom prst="roundRect">
            <a:avLst/>
          </a:prstGeom>
          <a:ln/>
        </p:spPr>
        <p:style>
          <a:lnRef idx="1">
            <a:schemeClr val="accent6"/>
          </a:lnRef>
          <a:fillRef idx="2">
            <a:schemeClr val="accent6"/>
          </a:fillRef>
          <a:effectRef idx="1">
            <a:schemeClr val="accent6"/>
          </a:effectRef>
          <a:fontRef idx="minor">
            <a:schemeClr val="dk1"/>
          </a:fontRef>
        </p:style>
        <p:txBody>
          <a:bodyPr lIns="91376" tIns="45691" rIns="91376" bIns="45691" rtlCol="0" anchor="ctr"/>
          <a:lstStyle/>
          <a:p>
            <a:pPr algn="ctr"/>
            <a:endParaRPr lang="ja-JP" altLang="en-US" spc="-100" dirty="0">
              <a:solidFill>
                <a:prstClr val="black"/>
              </a:solidFill>
            </a:endParaRPr>
          </a:p>
        </p:txBody>
      </p:sp>
      <p:sp>
        <p:nvSpPr>
          <p:cNvPr id="107" name="円/楕円 56"/>
          <p:cNvSpPr/>
          <p:nvPr/>
        </p:nvSpPr>
        <p:spPr>
          <a:xfrm>
            <a:off x="918291" y="1812963"/>
            <a:ext cx="8066829" cy="3741661"/>
          </a:xfrm>
          <a:prstGeom prst="ellipse">
            <a:avLst/>
          </a:prstGeom>
        </p:spPr>
        <p:style>
          <a:lnRef idx="1">
            <a:schemeClr val="accent2"/>
          </a:lnRef>
          <a:fillRef idx="2">
            <a:schemeClr val="accent2"/>
          </a:fillRef>
          <a:effectRef idx="1">
            <a:schemeClr val="accent2"/>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53" name="円/楕円 56"/>
          <p:cNvSpPr/>
          <p:nvPr/>
        </p:nvSpPr>
        <p:spPr>
          <a:xfrm>
            <a:off x="2019168" y="2536572"/>
            <a:ext cx="6168576" cy="2608953"/>
          </a:xfrm>
          <a:prstGeom prst="ellipse">
            <a:avLst/>
          </a:prstGeom>
        </p:spPr>
        <p:style>
          <a:lnRef idx="1">
            <a:schemeClr val="accent3"/>
          </a:lnRef>
          <a:fillRef idx="2">
            <a:schemeClr val="accent3"/>
          </a:fillRef>
          <a:effectRef idx="1">
            <a:schemeClr val="accent3"/>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57" name="正方形/長方形 56"/>
          <p:cNvSpPr/>
          <p:nvPr/>
        </p:nvSpPr>
        <p:spPr>
          <a:xfrm>
            <a:off x="754" y="-4235"/>
            <a:ext cx="9904392" cy="50405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defTabSz="913575" fontAlgn="auto">
              <a:spcBef>
                <a:spcPts val="0"/>
              </a:spcBef>
              <a:spcAft>
                <a:spcPts val="0"/>
              </a:spcAft>
            </a:pPr>
            <a:r>
              <a:rPr lang="ja-JP" altLang="en-US" sz="2000" b="1" dirty="0">
                <a:solidFill>
                  <a:prstClr val="white"/>
                </a:solidFill>
                <a:latin typeface="HG丸ｺﾞｼｯｸM-PRO" pitchFamily="50" charset="-128"/>
                <a:ea typeface="HG丸ｺﾞｼｯｸM-PRO" pitchFamily="50" charset="-128"/>
              </a:rPr>
              <a:t>精神障害にも対応した地域包括ケアシステムの構築（イメージ）</a:t>
            </a:r>
          </a:p>
        </p:txBody>
      </p:sp>
      <p:sp>
        <p:nvSpPr>
          <p:cNvPr id="44" name="テキスト ボックス 136"/>
          <p:cNvSpPr txBox="1">
            <a:spLocks noChangeArrowheads="1"/>
          </p:cNvSpPr>
          <p:nvPr/>
        </p:nvSpPr>
        <p:spPr bwMode="auto">
          <a:xfrm>
            <a:off x="20071" y="525606"/>
            <a:ext cx="9867548" cy="1015663"/>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spAutoFit/>
          </a:bodyPr>
          <a:lstStyle/>
          <a:p>
            <a:pPr marL="179388" indent="-179388" defTabSz="912813" eaLnBrk="0" fontAlgn="auto" hangingPunct="0">
              <a:spcBef>
                <a:spcPts val="0"/>
              </a:spcBef>
              <a:spcAft>
                <a:spcPts val="0"/>
              </a:spcAft>
              <a:defRPr/>
            </a:pPr>
            <a:r>
              <a:rPr lang="ja-JP" altLang="en-US" sz="1200" b="1" dirty="0">
                <a:solidFill>
                  <a:srgbClr val="000000"/>
                </a:solidFill>
                <a:latin typeface="ＭＳ Ｐゴシック" panose="020B0600070205080204" pitchFamily="50" charset="-128"/>
                <a:ea typeface="ＭＳ Ｐゴシック"/>
              </a:rPr>
              <a:t>○精神障害者が、地域の一員として安心して自分らしい暮らしをすることができるよう、</a:t>
            </a:r>
            <a:r>
              <a:rPr lang="ja-JP" altLang="en-US" sz="1200" b="1" dirty="0" smtClean="0">
                <a:solidFill>
                  <a:srgbClr val="000000"/>
                </a:solidFill>
                <a:latin typeface="ＭＳ Ｐゴシック" panose="020B0600070205080204" pitchFamily="50" charset="-128"/>
                <a:ea typeface="ＭＳ Ｐゴシック"/>
              </a:rPr>
              <a:t>医療、</a:t>
            </a:r>
            <a:r>
              <a:rPr lang="ja-JP" altLang="en-US" sz="1200" b="1" dirty="0">
                <a:solidFill>
                  <a:srgbClr val="000000"/>
                </a:solidFill>
                <a:latin typeface="ＭＳ Ｐゴシック" panose="020B0600070205080204" pitchFamily="50" charset="-128"/>
                <a:ea typeface="ＭＳ Ｐゴシック"/>
              </a:rPr>
              <a:t>障害福祉・介護、住まい、社会参加</a:t>
            </a:r>
            <a:r>
              <a:rPr lang="ja-JP" altLang="en-US" sz="1100" b="1" dirty="0">
                <a:solidFill>
                  <a:srgbClr val="000000"/>
                </a:solidFill>
                <a:latin typeface="ＭＳ Ｐゴシック" panose="020B0600070205080204" pitchFamily="50" charset="-128"/>
                <a:ea typeface="ＭＳ Ｐゴシック"/>
              </a:rPr>
              <a:t>（就労）</a:t>
            </a:r>
            <a:r>
              <a:rPr lang="ja-JP" altLang="en-US" sz="1200" b="1" dirty="0">
                <a:solidFill>
                  <a:srgbClr val="000000"/>
                </a:solidFill>
                <a:latin typeface="ＭＳ Ｐゴシック" panose="020B0600070205080204" pitchFamily="50" charset="-128"/>
                <a:ea typeface="ＭＳ Ｐゴシック"/>
              </a:rPr>
              <a:t>、地域の</a:t>
            </a:r>
            <a:r>
              <a:rPr lang="ja-JP" altLang="en-US" sz="1200" b="1" dirty="0" smtClean="0">
                <a:solidFill>
                  <a:srgbClr val="000000"/>
                </a:solidFill>
                <a:latin typeface="ＭＳ Ｐゴシック" panose="020B0600070205080204" pitchFamily="50" charset="-128"/>
                <a:ea typeface="ＭＳ Ｐゴシック"/>
              </a:rPr>
              <a:t>助け合い、教育が</a:t>
            </a:r>
            <a:r>
              <a:rPr lang="ja-JP" altLang="en-US" sz="1200" b="1" dirty="0">
                <a:solidFill>
                  <a:srgbClr val="000000"/>
                </a:solidFill>
                <a:latin typeface="ＭＳ Ｐゴシック" panose="020B0600070205080204" pitchFamily="50" charset="-128"/>
                <a:ea typeface="ＭＳ Ｐゴシック"/>
              </a:rPr>
              <a:t>包括的に確保された地域包括ケアシステムの構築を目指す必要がある。</a:t>
            </a:r>
            <a:endParaRPr lang="en-US" altLang="ja-JP" sz="1200" b="1" dirty="0">
              <a:solidFill>
                <a:srgbClr val="000000"/>
              </a:solidFill>
              <a:latin typeface="ＭＳ Ｐゴシック" panose="020B0600070205080204" pitchFamily="50" charset="-128"/>
              <a:ea typeface="ＭＳ Ｐゴシック"/>
            </a:endParaRPr>
          </a:p>
          <a:p>
            <a:pPr marL="179388" indent="-179388" defTabSz="912813" eaLnBrk="0" fontAlgn="auto" hangingPunct="0">
              <a:spcBef>
                <a:spcPts val="0"/>
              </a:spcBef>
              <a:spcAft>
                <a:spcPts val="0"/>
              </a:spcAft>
              <a:defRPr/>
            </a:pPr>
            <a:r>
              <a:rPr lang="ja-JP" altLang="en-US" sz="1200" b="1" dirty="0">
                <a:solidFill>
                  <a:srgbClr val="000000"/>
                </a:solidFill>
                <a:latin typeface="ＭＳ Ｐゴシック" panose="020B0600070205080204" pitchFamily="50" charset="-128"/>
                <a:ea typeface="ＭＳ Ｐゴシック"/>
              </a:rPr>
              <a:t>○このような精神障害にも対応した地域包括ケアシステムの構築にあたっては、計画的に地域の基盤を整備するとともに、市町村や障害福祉・介護事業者が、精神障害の程度によらず地域生活に関する相談に対応できるように、</a:t>
            </a:r>
            <a:r>
              <a:rPr lang="ja-JP" altLang="ja-JP" sz="1200" b="1" dirty="0">
                <a:solidFill>
                  <a:prstClr val="black"/>
                </a:solidFill>
                <a:latin typeface="ＭＳ Ｐゴシック" panose="020B0600070205080204" pitchFamily="50" charset="-128"/>
                <a:ea typeface="ＭＳ Ｐゴシック"/>
              </a:rPr>
              <a:t>圏域ごとの保健・医療・福祉関係者による協議の場</a:t>
            </a:r>
            <a:r>
              <a:rPr lang="ja-JP" altLang="en-US" sz="1200" b="1" dirty="0">
                <a:solidFill>
                  <a:prstClr val="black"/>
                </a:solidFill>
                <a:latin typeface="ＭＳ Ｐゴシック" panose="020B0600070205080204" pitchFamily="50" charset="-128"/>
                <a:ea typeface="ＭＳ Ｐゴシック"/>
              </a:rPr>
              <a:t>を通じて</a:t>
            </a:r>
            <a:r>
              <a:rPr lang="ja-JP" altLang="en-US" sz="1200" b="1" dirty="0">
                <a:solidFill>
                  <a:srgbClr val="000000"/>
                </a:solidFill>
                <a:latin typeface="ＭＳ Ｐゴシック" panose="020B0600070205080204" pitchFamily="50" charset="-128"/>
                <a:ea typeface="ＭＳ Ｐゴシック"/>
              </a:rPr>
              <a:t>、精神科医療機関</a:t>
            </a:r>
            <a:r>
              <a:rPr lang="ja-JP" altLang="en-US" sz="1200" b="1" dirty="0" smtClean="0">
                <a:solidFill>
                  <a:srgbClr val="000000"/>
                </a:solidFill>
                <a:latin typeface="ＭＳ Ｐゴシック" panose="020B0600070205080204" pitchFamily="50" charset="-128"/>
                <a:ea typeface="ＭＳ Ｐゴシック"/>
              </a:rPr>
              <a:t>、その他の医療</a:t>
            </a:r>
            <a:r>
              <a:rPr lang="ja-JP" altLang="en-US" sz="1200" b="1" dirty="0">
                <a:solidFill>
                  <a:srgbClr val="000000"/>
                </a:solidFill>
                <a:latin typeface="ＭＳ Ｐゴシック" panose="020B0600070205080204" pitchFamily="50" charset="-128"/>
                <a:ea typeface="ＭＳ Ｐゴシック"/>
              </a:rPr>
              <a:t>機関、地域援助事業者、市町村などとの重層的な連携による支援体制を構築していくことが必要。</a:t>
            </a:r>
            <a:endParaRPr lang="ja-JP" altLang="en-US" sz="1200" b="1" dirty="0">
              <a:solidFill>
                <a:prstClr val="black"/>
              </a:solidFill>
              <a:latin typeface="ＭＳ Ｐゴシック" panose="020B0600070205080204" pitchFamily="50" charset="-128"/>
              <a:ea typeface="ＭＳ Ｐゴシック"/>
            </a:endParaRPr>
          </a:p>
        </p:txBody>
      </p:sp>
      <p:sp>
        <p:nvSpPr>
          <p:cNvPr id="65" name="左カーブ矢印 76"/>
          <p:cNvSpPr/>
          <p:nvPr/>
        </p:nvSpPr>
        <p:spPr>
          <a:xfrm rot="1592324" flipH="1">
            <a:off x="3778640" y="3472303"/>
            <a:ext cx="496094" cy="1219124"/>
          </a:xfrm>
          <a:prstGeom prst="curvedLef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66" name="右カーブ矢印 75"/>
          <p:cNvSpPr/>
          <p:nvPr/>
        </p:nvSpPr>
        <p:spPr>
          <a:xfrm rot="12586660">
            <a:off x="5660053" y="3829903"/>
            <a:ext cx="545322" cy="1443143"/>
          </a:xfrm>
          <a:prstGeom prst="curvedRightArrow">
            <a:avLst>
              <a:gd name="adj1" fmla="val 23452"/>
              <a:gd name="adj2" fmla="val 50000"/>
              <a:gd name="adj3" fmla="val 26143"/>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67" name="円/楕円 37"/>
          <p:cNvSpPr/>
          <p:nvPr/>
        </p:nvSpPr>
        <p:spPr>
          <a:xfrm>
            <a:off x="3638879" y="3298033"/>
            <a:ext cx="2574286" cy="703510"/>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68" name="円/楕円 35"/>
          <p:cNvSpPr/>
          <p:nvPr/>
        </p:nvSpPr>
        <p:spPr>
          <a:xfrm>
            <a:off x="3303680" y="4721404"/>
            <a:ext cx="1368151" cy="575787"/>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69" name="テキスト ボックス 68"/>
          <p:cNvSpPr txBox="1"/>
          <p:nvPr/>
        </p:nvSpPr>
        <p:spPr>
          <a:xfrm>
            <a:off x="1131072" y="2714332"/>
            <a:ext cx="1170130" cy="338391"/>
          </a:xfrm>
          <a:prstGeom prst="rect">
            <a:avLst/>
          </a:prstGeom>
          <a:noFill/>
        </p:spPr>
        <p:txBody>
          <a:bodyPr wrap="square" lIns="91376" tIns="45691" rIns="91376" bIns="45691" rtlCol="0">
            <a:spAutoFit/>
          </a:bodyPr>
          <a:lstStyle/>
          <a:p>
            <a:pPr algn="ctr"/>
            <a:endParaRPr lang="en-US" altLang="ja-JP" sz="1599" b="1" spc="-100" dirty="0">
              <a:solidFill>
                <a:prstClr val="black"/>
              </a:solidFill>
              <a:latin typeface="HG丸ｺﾞｼｯｸM-PRO" pitchFamily="50" charset="-128"/>
              <a:ea typeface="HG丸ｺﾞｼｯｸM-PRO" pitchFamily="50" charset="-128"/>
            </a:endParaRPr>
          </a:p>
        </p:txBody>
      </p:sp>
      <p:sp>
        <p:nvSpPr>
          <p:cNvPr id="70" name="テキスト ボックス 69"/>
          <p:cNvSpPr txBox="1"/>
          <p:nvPr/>
        </p:nvSpPr>
        <p:spPr>
          <a:xfrm>
            <a:off x="3224807" y="4224496"/>
            <a:ext cx="3816370" cy="499822"/>
          </a:xfrm>
          <a:prstGeom prst="rect">
            <a:avLst/>
          </a:prstGeom>
          <a:noFill/>
        </p:spPr>
        <p:txBody>
          <a:bodyPr wrap="square" lIns="91376" tIns="45691" rIns="91376" bIns="45691" rtlCol="0">
            <a:spAutoFit/>
          </a:bodyPr>
          <a:lstStyle/>
          <a:p>
            <a:pPr algn="ctr"/>
            <a:r>
              <a:rPr lang="ja-JP" altLang="en-US" sz="1049" spc="-100" dirty="0">
                <a:solidFill>
                  <a:prstClr val="black"/>
                </a:solidFill>
                <a:latin typeface="ＭＳ Ｐゴシック"/>
                <a:ea typeface="ＭＳ Ｐゴシック"/>
              </a:rPr>
              <a:t>安心して自</a:t>
            </a:r>
            <a:r>
              <a:rPr lang="ja-JP" altLang="en-US" sz="1049" spc="-100" dirty="0" smtClean="0">
                <a:solidFill>
                  <a:prstClr val="black"/>
                </a:solidFill>
                <a:latin typeface="ＭＳ Ｐゴシック"/>
                <a:ea typeface="ＭＳ Ｐゴシック"/>
              </a:rPr>
              <a:t>分らしく暮らす</a:t>
            </a:r>
            <a:r>
              <a:rPr lang="ja-JP" altLang="en-US" sz="1049" spc="-100" dirty="0">
                <a:solidFill>
                  <a:prstClr val="black"/>
                </a:solidFill>
                <a:latin typeface="ＭＳ Ｐゴシック"/>
                <a:ea typeface="ＭＳ Ｐゴシック"/>
              </a:rPr>
              <a:t>ために･･･  </a:t>
            </a:r>
            <a:endParaRPr lang="en-US" altLang="ja-JP" sz="104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社会参加</a:t>
            </a:r>
            <a:r>
              <a:rPr lang="ja-JP" altLang="en-US" sz="1400" b="1" spc="-100" dirty="0">
                <a:solidFill>
                  <a:prstClr val="black"/>
                </a:solidFill>
                <a:latin typeface="HG丸ｺﾞｼｯｸM-PRO" pitchFamily="50" charset="-128"/>
                <a:ea typeface="HG丸ｺﾞｼｯｸM-PRO" pitchFamily="50" charset="-128"/>
              </a:rPr>
              <a:t>（就労</a:t>
            </a:r>
            <a:r>
              <a:rPr lang="ja-JP" altLang="en-US" sz="1400" b="1" spc="-100" dirty="0" smtClean="0">
                <a:solidFill>
                  <a:prstClr val="black"/>
                </a:solidFill>
                <a:latin typeface="HG丸ｺﾞｼｯｸM-PRO" pitchFamily="50" charset="-128"/>
                <a:ea typeface="HG丸ｺﾞｼｯｸM-PRO" pitchFamily="50" charset="-128"/>
              </a:rPr>
              <a:t>）</a:t>
            </a:r>
            <a:r>
              <a:rPr lang="ja-JP" altLang="en-US" sz="1599" b="1" spc="-100" dirty="0" smtClean="0">
                <a:solidFill>
                  <a:prstClr val="black"/>
                </a:solidFill>
                <a:latin typeface="HG丸ｺﾞｼｯｸM-PRO" pitchFamily="50" charset="-128"/>
                <a:ea typeface="HG丸ｺﾞｼｯｸM-PRO" pitchFamily="50" charset="-128"/>
              </a:rPr>
              <a:t>、地域</a:t>
            </a:r>
            <a:r>
              <a:rPr lang="ja-JP" altLang="en-US" sz="1599" b="1" spc="-100" dirty="0">
                <a:solidFill>
                  <a:prstClr val="black"/>
                </a:solidFill>
                <a:latin typeface="HG丸ｺﾞｼｯｸM-PRO" pitchFamily="50" charset="-128"/>
                <a:ea typeface="HG丸ｺﾞｼｯｸM-PRO" pitchFamily="50" charset="-128"/>
              </a:rPr>
              <a:t>の</a:t>
            </a:r>
            <a:r>
              <a:rPr lang="ja-JP" altLang="en-US" sz="1599" b="1" spc="-100" dirty="0" smtClean="0">
                <a:solidFill>
                  <a:prstClr val="black"/>
                </a:solidFill>
                <a:latin typeface="HG丸ｺﾞｼｯｸM-PRO" pitchFamily="50" charset="-128"/>
                <a:ea typeface="HG丸ｺﾞｼｯｸM-PRO" pitchFamily="50" charset="-128"/>
              </a:rPr>
              <a:t>助け合い、教育</a:t>
            </a:r>
            <a:endParaRPr lang="en-US" altLang="ja-JP" sz="1599" b="1" spc="-100" dirty="0">
              <a:solidFill>
                <a:prstClr val="black"/>
              </a:solidFill>
              <a:latin typeface="HG丸ｺﾞｼｯｸM-PRO" pitchFamily="50" charset="-128"/>
              <a:ea typeface="HG丸ｺﾞｼｯｸM-PRO" pitchFamily="50" charset="-128"/>
            </a:endParaRPr>
          </a:p>
        </p:txBody>
      </p:sp>
      <p:sp>
        <p:nvSpPr>
          <p:cNvPr id="71" name="テキスト ボックス 70"/>
          <p:cNvSpPr txBox="1"/>
          <p:nvPr/>
        </p:nvSpPr>
        <p:spPr>
          <a:xfrm>
            <a:off x="4376948" y="2994612"/>
            <a:ext cx="1032027" cy="338377"/>
          </a:xfrm>
          <a:prstGeom prst="rect">
            <a:avLst/>
          </a:prstGeom>
          <a:noFill/>
        </p:spPr>
        <p:txBody>
          <a:bodyPr wrap="square" lIns="91376" tIns="45691" rIns="91376" bIns="45691" rtlCol="0">
            <a:spAutoFit/>
          </a:bodyPr>
          <a:lstStyle/>
          <a:p>
            <a:pPr algn="ctr"/>
            <a:r>
              <a:rPr lang="ja-JP" altLang="en-US" sz="1599" b="1" spc="-100" dirty="0">
                <a:solidFill>
                  <a:prstClr val="black"/>
                </a:solidFill>
                <a:latin typeface="HG丸ｺﾞｼｯｸM-PRO" pitchFamily="50" charset="-128"/>
                <a:ea typeface="HG丸ｺﾞｼｯｸM-PRO" pitchFamily="50" charset="-128"/>
              </a:rPr>
              <a:t>住まい</a:t>
            </a:r>
            <a:endParaRPr lang="en-US" altLang="ja-JP" sz="1599" b="1" spc="-100" dirty="0">
              <a:solidFill>
                <a:prstClr val="black"/>
              </a:solidFill>
              <a:latin typeface="HG丸ｺﾞｼｯｸM-PRO" pitchFamily="50" charset="-128"/>
              <a:ea typeface="HG丸ｺﾞｼｯｸM-PRO" pitchFamily="50" charset="-128"/>
            </a:endParaRPr>
          </a:p>
        </p:txBody>
      </p:sp>
      <p:pic>
        <p:nvPicPr>
          <p:cNvPr id="72" name="図 71" descr="building02_house1_cl.wmf"/>
          <p:cNvPicPr>
            <a:picLocks noChangeAspect="1"/>
          </p:cNvPicPr>
          <p:nvPr/>
        </p:nvPicPr>
        <p:blipFill>
          <a:blip r:embed="rId2" cstate="print"/>
          <a:stretch>
            <a:fillRect/>
          </a:stretch>
        </p:blipFill>
        <p:spPr>
          <a:xfrm>
            <a:off x="4159041" y="3260631"/>
            <a:ext cx="936105" cy="526645"/>
          </a:xfrm>
          <a:prstGeom prst="rect">
            <a:avLst/>
          </a:prstGeom>
        </p:spPr>
      </p:pic>
      <p:sp>
        <p:nvSpPr>
          <p:cNvPr id="91" name="円/楕円 78"/>
          <p:cNvSpPr/>
          <p:nvPr/>
        </p:nvSpPr>
        <p:spPr>
          <a:xfrm>
            <a:off x="4310897" y="4981799"/>
            <a:ext cx="1152128" cy="387238"/>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92" name="円/楕円 71"/>
          <p:cNvSpPr/>
          <p:nvPr/>
        </p:nvSpPr>
        <p:spPr>
          <a:xfrm>
            <a:off x="5170962" y="4836853"/>
            <a:ext cx="1300269" cy="575787"/>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96" name="テキスト ボックス 95"/>
          <p:cNvSpPr txBox="1"/>
          <p:nvPr/>
        </p:nvSpPr>
        <p:spPr>
          <a:xfrm>
            <a:off x="1990890" y="5168412"/>
            <a:ext cx="577042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企業、ピア</a:t>
            </a:r>
            <a:r>
              <a:rPr lang="ja-JP" altLang="en-US" sz="1199" spc="-100" dirty="0">
                <a:solidFill>
                  <a:prstClr val="black"/>
                </a:solidFill>
                <a:latin typeface="HG丸ｺﾞｼｯｸM-PRO" pitchFamily="50" charset="-128"/>
                <a:ea typeface="HG丸ｺﾞｼｯｸM-PRO" pitchFamily="50" charset="-128"/>
              </a:rPr>
              <a:t>・サポート活動、自治会、ボランティア、</a:t>
            </a:r>
            <a:r>
              <a:rPr lang="en-US" altLang="ja-JP" sz="1199" spc="-100" dirty="0" smtClean="0">
                <a:solidFill>
                  <a:prstClr val="black"/>
                </a:solidFill>
                <a:latin typeface="HG丸ｺﾞｼｯｸM-PRO" pitchFamily="50" charset="-128"/>
                <a:ea typeface="HG丸ｺﾞｼｯｸM-PRO" pitchFamily="50" charset="-128"/>
              </a:rPr>
              <a:t>NPO</a:t>
            </a:r>
            <a:r>
              <a:rPr lang="ja-JP" altLang="en-US" sz="1199" spc="-100" dirty="0" smtClean="0">
                <a:solidFill>
                  <a:prstClr val="black"/>
                </a:solidFill>
                <a:latin typeface="HG丸ｺﾞｼｯｸM-PRO" pitchFamily="50" charset="-128"/>
                <a:ea typeface="HG丸ｺﾞｼｯｸM-PRO" pitchFamily="50" charset="-128"/>
              </a:rPr>
              <a:t> 等</a:t>
            </a:r>
            <a:endParaRPr lang="en-US" altLang="ja-JP" sz="1199" spc="-100" dirty="0">
              <a:solidFill>
                <a:prstClr val="black"/>
              </a:solidFill>
              <a:latin typeface="HG丸ｺﾞｼｯｸM-PRO" pitchFamily="50" charset="-128"/>
              <a:ea typeface="HG丸ｺﾞｼｯｸM-PRO" pitchFamily="50" charset="-128"/>
            </a:endParaRPr>
          </a:p>
        </p:txBody>
      </p:sp>
      <p:pic>
        <p:nvPicPr>
          <p:cNvPr id="116" name="Picture 2" descr="19"/>
          <p:cNvPicPr>
            <a:picLocks noChangeAspect="1" noChangeArrowheads="1"/>
          </p:cNvPicPr>
          <p:nvPr/>
        </p:nvPicPr>
        <p:blipFill>
          <a:blip r:embed="rId3" cstate="print"/>
          <a:srcRect/>
          <a:stretch>
            <a:fillRect/>
          </a:stretch>
        </p:blipFill>
        <p:spPr bwMode="auto">
          <a:xfrm>
            <a:off x="3614032" y="4680310"/>
            <a:ext cx="639441" cy="435879"/>
          </a:xfrm>
          <a:prstGeom prst="rect">
            <a:avLst/>
          </a:prstGeom>
          <a:noFill/>
        </p:spPr>
      </p:pic>
      <p:pic>
        <p:nvPicPr>
          <p:cNvPr id="117" name="Picture 2" descr="C:\Users\TSDHV\Desktop\20160625推計第4弾\boy_socc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4441" y="4646926"/>
            <a:ext cx="330848" cy="563145"/>
          </a:xfrm>
          <a:prstGeom prst="rect">
            <a:avLst/>
          </a:prstGeom>
          <a:noFill/>
          <a:extLst>
            <a:ext uri="{909E8E84-426E-40DD-AFC4-6F175D3DCCD1}">
              <a14:hiddenFill xmlns:a14="http://schemas.microsoft.com/office/drawing/2010/main">
                <a:solidFill>
                  <a:srgbClr val="FFFFFF"/>
                </a:solidFill>
              </a14:hiddenFill>
            </a:ext>
          </a:extLst>
        </p:spPr>
      </p:pic>
      <p:sp>
        <p:nvSpPr>
          <p:cNvPr id="119" name="角丸四角形 8"/>
          <p:cNvSpPr/>
          <p:nvPr/>
        </p:nvSpPr>
        <p:spPr bwMode="auto">
          <a:xfrm>
            <a:off x="350573" y="5686364"/>
            <a:ext cx="9323514" cy="24699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　　　　市町村ごとの</a:t>
            </a:r>
            <a:r>
              <a:rPr kumimoji="0" lang="ja-JP" altLang="ja-JP" sz="1200" kern="0" dirty="0">
                <a:solidFill>
                  <a:prstClr val="black"/>
                </a:solidFill>
                <a:latin typeface="HG丸ｺﾞｼｯｸM-PRO" pitchFamily="50" charset="-128"/>
                <a:ea typeface="HG丸ｺﾞｼｯｸM-PRO" pitchFamily="50" charset="-128"/>
              </a:rPr>
              <a:t>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、市町村</a:t>
            </a:r>
            <a:endParaRPr kumimoji="0" lang="ja-JP" altLang="en-US" sz="1000" kern="0" dirty="0">
              <a:solidFill>
                <a:prstClr val="black"/>
              </a:solidFill>
              <a:latin typeface="HG丸ｺﾞｼｯｸM-PRO" pitchFamily="50" charset="-128"/>
              <a:ea typeface="HG丸ｺﾞｼｯｸM-PRO" pitchFamily="50" charset="-128"/>
            </a:endParaRPr>
          </a:p>
        </p:txBody>
      </p:sp>
      <p:sp>
        <p:nvSpPr>
          <p:cNvPr id="120" name="角丸四角形 5"/>
          <p:cNvSpPr/>
          <p:nvPr/>
        </p:nvSpPr>
        <p:spPr bwMode="auto">
          <a:xfrm>
            <a:off x="360367" y="6139767"/>
            <a:ext cx="9322545" cy="262123"/>
          </a:xfrm>
          <a:prstGeom prst="roundRect">
            <a:avLst/>
          </a:prstGeom>
          <a:ln/>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障害保健福祉</a:t>
            </a:r>
            <a:r>
              <a:rPr kumimoji="0" lang="ja-JP" altLang="ja-JP" sz="1200" kern="0" dirty="0">
                <a:solidFill>
                  <a:prstClr val="black"/>
                </a:solidFill>
                <a:latin typeface="HG丸ｺﾞｼｯｸM-PRO" pitchFamily="50" charset="-128"/>
                <a:ea typeface="HG丸ｺﾞｼｯｸM-PRO" pitchFamily="50" charset="-128"/>
              </a:rPr>
              <a:t>圏域ごとの保健・医療・福祉関係者による協議の場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、保健所</a:t>
            </a:r>
          </a:p>
        </p:txBody>
      </p:sp>
      <p:sp>
        <p:nvSpPr>
          <p:cNvPr id="121" name="二等辺三角形 120"/>
          <p:cNvSpPr/>
          <p:nvPr/>
        </p:nvSpPr>
        <p:spPr bwMode="auto">
          <a:xfrm>
            <a:off x="1928665" y="5931786"/>
            <a:ext cx="6352508" cy="197984"/>
          </a:xfrm>
          <a:prstGeom prst="triangle">
            <a:avLst/>
          </a:prstGeom>
          <a:ln/>
        </p:spPr>
        <p:style>
          <a:lnRef idx="1">
            <a:schemeClr val="accent6"/>
          </a:lnRef>
          <a:fillRef idx="3">
            <a:schemeClr val="accent6"/>
          </a:fillRef>
          <a:effectRef idx="2">
            <a:schemeClr val="accent6"/>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sp>
        <p:nvSpPr>
          <p:cNvPr id="122" name="二等辺三角形 121"/>
          <p:cNvSpPr/>
          <p:nvPr/>
        </p:nvSpPr>
        <p:spPr bwMode="auto">
          <a:xfrm>
            <a:off x="1928665" y="5496048"/>
            <a:ext cx="6352508" cy="211223"/>
          </a:xfrm>
          <a:prstGeom prst="triangle">
            <a:avLst/>
          </a:prstGeom>
          <a:ln/>
        </p:spPr>
        <p:style>
          <a:lnRef idx="1">
            <a:schemeClr val="accent2"/>
          </a:lnRef>
          <a:fillRef idx="3">
            <a:schemeClr val="accent2"/>
          </a:fillRef>
          <a:effectRef idx="2">
            <a:schemeClr val="accent2"/>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sp>
        <p:nvSpPr>
          <p:cNvPr id="111" name="角丸四角形 58"/>
          <p:cNvSpPr/>
          <p:nvPr/>
        </p:nvSpPr>
        <p:spPr>
          <a:xfrm>
            <a:off x="272481" y="3181350"/>
            <a:ext cx="2214882" cy="685800"/>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smtClean="0">
                <a:solidFill>
                  <a:prstClr val="black"/>
                </a:solidFill>
                <a:latin typeface="ＭＳ Ｐゴシック"/>
              </a:rPr>
              <a:t>・精神保健福祉センター（複雑困難な相談）</a:t>
            </a:r>
            <a:endParaRPr lang="en-US" altLang="ja-JP" sz="900" spc="-100" dirty="0" smtClean="0">
              <a:solidFill>
                <a:prstClr val="black"/>
              </a:solidFill>
              <a:latin typeface="ＭＳ Ｐゴシック"/>
            </a:endParaRPr>
          </a:p>
          <a:p>
            <a:r>
              <a:rPr lang="ja-JP" altLang="en-US" sz="900" spc="-100" dirty="0" smtClean="0">
                <a:solidFill>
                  <a:prstClr val="black"/>
                </a:solidFill>
                <a:latin typeface="ＭＳ Ｐゴシック"/>
              </a:rPr>
              <a:t>・発達障害者支援センター（発達障害）</a:t>
            </a:r>
            <a:endParaRPr lang="en-US" altLang="ja-JP" sz="900" spc="-100" dirty="0" smtClean="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保健所（精神保健専門相談）</a:t>
            </a:r>
            <a:endParaRPr lang="en-US" altLang="ja-JP" sz="900" spc="-100" dirty="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障害者就業・生活支援センター（就労）</a:t>
            </a:r>
            <a:endParaRPr lang="en-US" altLang="ja-JP" sz="900" spc="-100" dirty="0">
              <a:solidFill>
                <a:prstClr val="black"/>
              </a:solidFill>
              <a:latin typeface="ＭＳ Ｐゴシック"/>
            </a:endParaRPr>
          </a:p>
          <a:p>
            <a:r>
              <a:rPr lang="ja-JP" altLang="en-US" sz="900" spc="-100" dirty="0" smtClean="0">
                <a:solidFill>
                  <a:prstClr val="black"/>
                </a:solidFill>
                <a:latin typeface="ＭＳ Ｐゴシック"/>
              </a:rPr>
              <a:t>　　・</a:t>
            </a:r>
            <a:r>
              <a:rPr lang="ja-JP" altLang="en-US" sz="900" spc="-100" dirty="0">
                <a:solidFill>
                  <a:prstClr val="black"/>
                </a:solidFill>
                <a:latin typeface="ＭＳ Ｐゴシック"/>
              </a:rPr>
              <a:t>ハローワーク（就労）</a:t>
            </a:r>
            <a:endParaRPr lang="en-US" altLang="ja-JP" sz="900" spc="-100" dirty="0">
              <a:solidFill>
                <a:prstClr val="black"/>
              </a:solidFill>
              <a:latin typeface="ＭＳ Ｐゴシック"/>
            </a:endParaRPr>
          </a:p>
        </p:txBody>
      </p:sp>
      <p:sp>
        <p:nvSpPr>
          <p:cNvPr id="115" name="円/楕円 34"/>
          <p:cNvSpPr/>
          <p:nvPr/>
        </p:nvSpPr>
        <p:spPr>
          <a:xfrm>
            <a:off x="2086265" y="2346155"/>
            <a:ext cx="1864578" cy="647760"/>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pic>
        <p:nvPicPr>
          <p:cNvPr id="118" name="図 117" descr="doctor4_3.gif"/>
          <p:cNvPicPr>
            <a:picLocks noChangeAspect="1"/>
          </p:cNvPicPr>
          <p:nvPr/>
        </p:nvPicPr>
        <p:blipFill>
          <a:blip r:embed="rId5" cstate="print"/>
          <a:stretch>
            <a:fillRect/>
          </a:stretch>
        </p:blipFill>
        <p:spPr>
          <a:xfrm>
            <a:off x="2510762" y="2058261"/>
            <a:ext cx="643706" cy="678750"/>
          </a:xfrm>
          <a:prstGeom prst="rect">
            <a:avLst/>
          </a:prstGeom>
        </p:spPr>
      </p:pic>
      <p:pic>
        <p:nvPicPr>
          <p:cNvPr id="123" name="図 122" descr="doctor_illust07_02.gif"/>
          <p:cNvPicPr>
            <a:picLocks noChangeAspect="1"/>
          </p:cNvPicPr>
          <p:nvPr/>
        </p:nvPicPr>
        <p:blipFill>
          <a:blip r:embed="rId6" cstate="print"/>
          <a:stretch>
            <a:fillRect/>
          </a:stretch>
        </p:blipFill>
        <p:spPr>
          <a:xfrm>
            <a:off x="2869512" y="2066749"/>
            <a:ext cx="643708" cy="712687"/>
          </a:xfrm>
          <a:prstGeom prst="rect">
            <a:avLst/>
          </a:prstGeom>
        </p:spPr>
      </p:pic>
      <p:pic>
        <p:nvPicPr>
          <p:cNvPr id="124" name="図 123" descr="小規模building03_cl2.png"/>
          <p:cNvPicPr>
            <a:picLocks noChangeAspect="1"/>
          </p:cNvPicPr>
          <p:nvPr/>
        </p:nvPicPr>
        <p:blipFill>
          <a:blip r:embed="rId7" cstate="print"/>
          <a:stretch>
            <a:fillRect/>
          </a:stretch>
        </p:blipFill>
        <p:spPr>
          <a:xfrm>
            <a:off x="931666" y="1626436"/>
            <a:ext cx="540237" cy="602786"/>
          </a:xfrm>
          <a:prstGeom prst="rect">
            <a:avLst/>
          </a:prstGeom>
        </p:spPr>
      </p:pic>
      <p:pic>
        <p:nvPicPr>
          <p:cNvPr id="126" name="Picture 2" descr="C:\Users\KNXVS\AppData\Local\Microsoft\Windows\Temporary Internet Files\Content.IE5\ADV5CF2Q\MC900426352[1].wmf"/>
          <p:cNvPicPr>
            <a:picLocks noChangeAspect="1" noChangeArrowheads="1"/>
          </p:cNvPicPr>
          <p:nvPr/>
        </p:nvPicPr>
        <p:blipFill>
          <a:blip r:embed="rId8" cstate="print"/>
          <a:srcRect/>
          <a:stretch>
            <a:fillRect/>
          </a:stretch>
        </p:blipFill>
        <p:spPr bwMode="auto">
          <a:xfrm>
            <a:off x="1581872" y="1887891"/>
            <a:ext cx="437307" cy="330173"/>
          </a:xfrm>
          <a:prstGeom prst="rect">
            <a:avLst/>
          </a:prstGeom>
          <a:noFill/>
        </p:spPr>
      </p:pic>
      <p:sp>
        <p:nvSpPr>
          <p:cNvPr id="127" name="正方形/長方形 126"/>
          <p:cNvSpPr/>
          <p:nvPr/>
        </p:nvSpPr>
        <p:spPr>
          <a:xfrm>
            <a:off x="1856656" y="1545217"/>
            <a:ext cx="3730450" cy="707630"/>
          </a:xfrm>
          <a:prstGeom prst="rect">
            <a:avLst/>
          </a:prstGeom>
        </p:spPr>
        <p:txBody>
          <a:bodyPr wrap="square">
            <a:spAutoFit/>
          </a:bodyPr>
          <a:lstStyle/>
          <a:p>
            <a:pPr defTabSz="913668">
              <a:defRPr/>
            </a:pPr>
            <a:r>
              <a:rPr lang="ja-JP" altLang="en-US" sz="1199" spc="-100" dirty="0">
                <a:solidFill>
                  <a:prstClr val="black"/>
                </a:solidFill>
                <a:latin typeface="ＭＳ Ｐゴシック"/>
                <a:ea typeface="ＭＳ Ｐゴシック"/>
              </a:rPr>
              <a:t>病気になったら･･･  </a:t>
            </a:r>
            <a:endParaRPr lang="en-US" altLang="ja-JP" sz="1199" spc="-100" dirty="0">
              <a:solidFill>
                <a:prstClr val="black"/>
              </a:solidFill>
              <a:latin typeface="ＭＳ Ｐゴシック"/>
              <a:ea typeface="ＭＳ Ｐゴシック"/>
            </a:endParaRPr>
          </a:p>
          <a:p>
            <a:pPr defTabSz="913668">
              <a:defRPr/>
            </a:pPr>
            <a:r>
              <a:rPr lang="ja-JP" altLang="en-US" sz="1399" b="1" spc="-100" dirty="0">
                <a:solidFill>
                  <a:prstClr val="black"/>
                </a:solidFill>
                <a:latin typeface="HG丸ｺﾞｼｯｸM-PRO" pitchFamily="50" charset="-128"/>
                <a:ea typeface="HG丸ｺﾞｼｯｸM-PRO" pitchFamily="50" charset="-128"/>
              </a:rPr>
              <a:t>　</a:t>
            </a:r>
            <a:r>
              <a:rPr lang="ja-JP" altLang="en-US" sz="1600" b="1" spc="-100" dirty="0" smtClean="0">
                <a:solidFill>
                  <a:prstClr val="black"/>
                </a:solidFill>
                <a:latin typeface="HG丸ｺﾞｼｯｸM-PRO" pitchFamily="50" charset="-128"/>
                <a:ea typeface="HG丸ｺﾞｼｯｸM-PRO" pitchFamily="50" charset="-128"/>
              </a:rPr>
              <a:t>医療</a:t>
            </a:r>
            <a:endParaRPr lang="en-US" altLang="ja-JP" sz="1200" b="1" spc="-100" dirty="0">
              <a:solidFill>
                <a:prstClr val="black"/>
              </a:solidFill>
              <a:latin typeface="HG丸ｺﾞｼｯｸM-PRO" pitchFamily="50" charset="-128"/>
              <a:ea typeface="HG丸ｺﾞｼｯｸM-PRO" pitchFamily="50" charset="-128"/>
            </a:endParaRPr>
          </a:p>
          <a:p>
            <a:pPr defTabSz="913668">
              <a:defRPr/>
            </a:pPr>
            <a:endParaRPr lang="ja-JP" altLang="en-US" sz="1199" spc="-100" dirty="0">
              <a:solidFill>
                <a:prstClr val="black"/>
              </a:solidFill>
              <a:latin typeface="ＭＳ Ｐゴシック"/>
              <a:ea typeface="ＭＳ Ｐゴシック"/>
            </a:endParaRPr>
          </a:p>
        </p:txBody>
      </p:sp>
      <p:sp>
        <p:nvSpPr>
          <p:cNvPr id="128" name="テキスト ボックス 127"/>
          <p:cNvSpPr txBox="1"/>
          <p:nvPr/>
        </p:nvSpPr>
        <p:spPr>
          <a:xfrm>
            <a:off x="330844" y="2727970"/>
            <a:ext cx="2213752" cy="499822"/>
          </a:xfrm>
          <a:prstGeom prst="rect">
            <a:avLst/>
          </a:prstGeom>
          <a:noFill/>
        </p:spPr>
        <p:txBody>
          <a:bodyPr wrap="square" lIns="91376" tIns="45691" rIns="91376" bIns="45691" rtlCol="0">
            <a:spAutoFit/>
          </a:bodyPr>
          <a:lstStyle/>
          <a:p>
            <a:pPr algn="ctr"/>
            <a:r>
              <a:rPr lang="ja-JP" altLang="en-US" sz="1049" spc="-100" dirty="0">
                <a:solidFill>
                  <a:prstClr val="black"/>
                </a:solidFill>
                <a:latin typeface="ＭＳ Ｐゴシック"/>
                <a:ea typeface="ＭＳ Ｐゴシック"/>
              </a:rPr>
              <a:t>お困りごとはなんでも相談･･･  </a:t>
            </a:r>
            <a:endParaRPr lang="en-US" altLang="ja-JP" sz="104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様々な相談窓口</a:t>
            </a:r>
            <a:endParaRPr lang="en-US" altLang="ja-JP" sz="1599" b="1" spc="-100" dirty="0">
              <a:solidFill>
                <a:prstClr val="black"/>
              </a:solidFill>
              <a:latin typeface="HG丸ｺﾞｼｯｸM-PRO" pitchFamily="50" charset="-128"/>
              <a:ea typeface="HG丸ｺﾞｼｯｸM-PRO" pitchFamily="50" charset="-128"/>
            </a:endParaRPr>
          </a:p>
        </p:txBody>
      </p:sp>
      <p:sp>
        <p:nvSpPr>
          <p:cNvPr id="130" name="左カーブ矢印 73"/>
          <p:cNvSpPr/>
          <p:nvPr/>
        </p:nvSpPr>
        <p:spPr>
          <a:xfrm rot="9981534" flipH="1">
            <a:off x="3972724" y="2526368"/>
            <a:ext cx="318356" cy="911054"/>
          </a:xfrm>
          <a:prstGeom prst="curvedLef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dirty="0">
              <a:solidFill>
                <a:prstClr val="black"/>
              </a:solidFill>
            </a:endParaRPr>
          </a:p>
        </p:txBody>
      </p:sp>
      <p:sp>
        <p:nvSpPr>
          <p:cNvPr id="131" name="正方形/長方形 130"/>
          <p:cNvSpPr/>
          <p:nvPr/>
        </p:nvSpPr>
        <p:spPr>
          <a:xfrm>
            <a:off x="2504728" y="2781215"/>
            <a:ext cx="1944216" cy="575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日常の医療：</a:t>
            </a:r>
            <a:endParaRPr lang="en-US" altLang="ja-JP" sz="800" spc="-100" dirty="0">
              <a:solidFill>
                <a:prstClr val="black"/>
              </a:solidFill>
            </a:endParaRPr>
          </a:p>
          <a:p>
            <a:r>
              <a:rPr lang="ja-JP" altLang="en-US" sz="800" spc="-100" dirty="0">
                <a:solidFill>
                  <a:prstClr val="black"/>
                </a:solidFill>
              </a:rPr>
              <a:t>　・かかりつけ医、有床</a:t>
            </a:r>
            <a:r>
              <a:rPr lang="ja-JP" altLang="en-US" sz="800" spc="-100" dirty="0" smtClean="0">
                <a:solidFill>
                  <a:prstClr val="black"/>
                </a:solidFill>
              </a:rPr>
              <a:t>診療所</a:t>
            </a:r>
            <a:endParaRPr lang="en-US" altLang="ja-JP" sz="800" spc="-100" dirty="0" smtClean="0">
              <a:solidFill>
                <a:prstClr val="black"/>
              </a:solidFill>
            </a:endParaRPr>
          </a:p>
          <a:p>
            <a:r>
              <a:rPr lang="ja-JP" altLang="en-US" sz="800" spc="-100" dirty="0">
                <a:solidFill>
                  <a:prstClr val="black"/>
                </a:solidFill>
              </a:rPr>
              <a:t>　</a:t>
            </a:r>
            <a:r>
              <a:rPr lang="ja-JP" altLang="en-US" sz="800" spc="-100" dirty="0" smtClean="0">
                <a:solidFill>
                  <a:prstClr val="black"/>
                </a:solidFill>
              </a:rPr>
              <a:t>・精神科デイケア</a:t>
            </a:r>
            <a:r>
              <a:rPr lang="ja-JP" altLang="en-US" sz="800" spc="-100" dirty="0">
                <a:solidFill>
                  <a:prstClr val="black"/>
                </a:solidFill>
              </a:rPr>
              <a:t>・精神科訪問</a:t>
            </a:r>
            <a:r>
              <a:rPr lang="ja-JP" altLang="en-US" sz="800" spc="-100" dirty="0" smtClean="0">
                <a:solidFill>
                  <a:prstClr val="black"/>
                </a:solidFill>
              </a:rPr>
              <a:t>看護</a:t>
            </a:r>
            <a:endParaRPr lang="en-US" altLang="ja-JP" sz="800" spc="-100" dirty="0">
              <a:solidFill>
                <a:prstClr val="black"/>
              </a:solidFill>
            </a:endParaRPr>
          </a:p>
          <a:p>
            <a:r>
              <a:rPr lang="ja-JP" altLang="en-US" sz="800" spc="-100" dirty="0">
                <a:solidFill>
                  <a:prstClr val="black"/>
                </a:solidFill>
              </a:rPr>
              <a:t>　・地域の連携病院</a:t>
            </a:r>
            <a:endParaRPr lang="en-US" altLang="ja-JP" sz="800" spc="-100" dirty="0">
              <a:solidFill>
                <a:prstClr val="black"/>
              </a:solidFill>
            </a:endParaRPr>
          </a:p>
          <a:p>
            <a:r>
              <a:rPr lang="ja-JP" altLang="en-US" sz="800" spc="-100" dirty="0">
                <a:solidFill>
                  <a:prstClr val="black"/>
                </a:solidFill>
              </a:rPr>
              <a:t>　・歯科医療、薬局</a:t>
            </a:r>
            <a:endParaRPr lang="en-US" altLang="ja-JP" sz="800" spc="-100" dirty="0">
              <a:solidFill>
                <a:prstClr val="black"/>
              </a:solidFill>
            </a:endParaRPr>
          </a:p>
        </p:txBody>
      </p:sp>
      <p:sp>
        <p:nvSpPr>
          <p:cNvPr id="135" name="円/楕円 69"/>
          <p:cNvSpPr/>
          <p:nvPr/>
        </p:nvSpPr>
        <p:spPr>
          <a:xfrm>
            <a:off x="806670" y="2263242"/>
            <a:ext cx="1452953" cy="503814"/>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endParaRPr lang="ja-JP" altLang="en-US" spc="-100" dirty="0">
              <a:solidFill>
                <a:prstClr val="black"/>
              </a:solidFill>
            </a:endParaRPr>
          </a:p>
        </p:txBody>
      </p:sp>
      <p:sp>
        <p:nvSpPr>
          <p:cNvPr id="125" name="正方形/長方形 124"/>
          <p:cNvSpPr/>
          <p:nvPr/>
        </p:nvSpPr>
        <p:spPr>
          <a:xfrm>
            <a:off x="992595" y="2202250"/>
            <a:ext cx="1532620" cy="575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病院：</a:t>
            </a:r>
            <a:endParaRPr lang="en-US" altLang="ja-JP" sz="800" spc="-100" dirty="0">
              <a:solidFill>
                <a:prstClr val="black"/>
              </a:solidFill>
            </a:endParaRPr>
          </a:p>
          <a:p>
            <a:r>
              <a:rPr lang="ja-JP" altLang="en-US" sz="800" spc="-100" dirty="0">
                <a:solidFill>
                  <a:prstClr val="black"/>
                </a:solidFill>
              </a:rPr>
              <a:t>　急性期、回復期、慢性期</a:t>
            </a:r>
            <a:endParaRPr lang="en-US" altLang="ja-JP" sz="800" spc="-100" dirty="0">
              <a:solidFill>
                <a:prstClr val="black"/>
              </a:solidFill>
            </a:endParaRPr>
          </a:p>
        </p:txBody>
      </p:sp>
      <p:sp>
        <p:nvSpPr>
          <p:cNvPr id="137" name="円/楕円 68"/>
          <p:cNvSpPr/>
          <p:nvPr/>
        </p:nvSpPr>
        <p:spPr>
          <a:xfrm>
            <a:off x="6388645" y="2673065"/>
            <a:ext cx="2150546" cy="728001"/>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138" name="円/楕円 47"/>
          <p:cNvSpPr/>
          <p:nvPr/>
        </p:nvSpPr>
        <p:spPr>
          <a:xfrm>
            <a:off x="5095135" y="2130252"/>
            <a:ext cx="2303820" cy="719734"/>
          </a:xfrm>
          <a:prstGeom prst="ellipse">
            <a:avLst/>
          </a:prstGeom>
        </p:spPr>
        <p:style>
          <a:lnRef idx="1">
            <a:schemeClr val="accent4"/>
          </a:lnRef>
          <a:fillRef idx="2">
            <a:schemeClr val="accent4"/>
          </a:fillRef>
          <a:effectRef idx="1">
            <a:schemeClr val="accent4"/>
          </a:effectRef>
          <a:fontRef idx="minor">
            <a:schemeClr val="dk1"/>
          </a:fontRef>
        </p:style>
        <p:txBody>
          <a:bodyPr lIns="91376" tIns="45691" rIns="91376" bIns="45691" rtlCol="0" anchor="ctr"/>
          <a:lstStyle/>
          <a:p>
            <a:pPr algn="ctr"/>
            <a:endParaRPr lang="ja-JP" altLang="en-US" spc="-100">
              <a:solidFill>
                <a:prstClr val="black"/>
              </a:solidFill>
            </a:endParaRPr>
          </a:p>
        </p:txBody>
      </p:sp>
      <p:pic>
        <p:nvPicPr>
          <p:cNvPr id="139" name="図 138" descr="build32.wmf"/>
          <p:cNvPicPr>
            <a:picLocks noChangeAspect="1"/>
          </p:cNvPicPr>
          <p:nvPr/>
        </p:nvPicPr>
        <p:blipFill>
          <a:blip r:embed="rId9" cstate="print"/>
          <a:stretch>
            <a:fillRect/>
          </a:stretch>
        </p:blipFill>
        <p:spPr>
          <a:xfrm>
            <a:off x="8412726" y="2940963"/>
            <a:ext cx="936104" cy="604374"/>
          </a:xfrm>
          <a:prstGeom prst="rect">
            <a:avLst/>
          </a:prstGeom>
        </p:spPr>
      </p:pic>
      <p:pic>
        <p:nvPicPr>
          <p:cNvPr id="140" name="図 139" descr="build34.wmf"/>
          <p:cNvPicPr>
            <a:picLocks noChangeAspect="1"/>
          </p:cNvPicPr>
          <p:nvPr/>
        </p:nvPicPr>
        <p:blipFill>
          <a:blip r:embed="rId10" cstate="print"/>
          <a:stretch>
            <a:fillRect/>
          </a:stretch>
        </p:blipFill>
        <p:spPr>
          <a:xfrm>
            <a:off x="6046125" y="1720043"/>
            <a:ext cx="733281" cy="520423"/>
          </a:xfrm>
          <a:prstGeom prst="rect">
            <a:avLst/>
          </a:prstGeom>
        </p:spPr>
      </p:pic>
      <p:sp>
        <p:nvSpPr>
          <p:cNvPr id="142" name="テキスト ボックス 141"/>
          <p:cNvSpPr txBox="1"/>
          <p:nvPr/>
        </p:nvSpPr>
        <p:spPr>
          <a:xfrm>
            <a:off x="6314651" y="1545220"/>
            <a:ext cx="3246868" cy="522905"/>
          </a:xfrm>
          <a:prstGeom prst="rect">
            <a:avLst/>
          </a:prstGeom>
          <a:noFill/>
        </p:spPr>
        <p:txBody>
          <a:bodyPr wrap="square" lIns="91376" tIns="45691" rIns="91376" bIns="45691" rtlCol="0">
            <a:spAutoFit/>
          </a:bodyPr>
          <a:lstStyle/>
          <a:p>
            <a:pPr algn="ctr"/>
            <a:r>
              <a:rPr lang="ja-JP" altLang="en-US" sz="1199" spc="-100" dirty="0">
                <a:solidFill>
                  <a:prstClr val="black"/>
                </a:solidFill>
                <a:latin typeface="ＭＳ Ｐゴシック"/>
                <a:ea typeface="ＭＳ Ｐゴシック"/>
              </a:rPr>
              <a:t>介護・訓練等の支援が必要になったら･･･  </a:t>
            </a:r>
            <a:endParaRPr lang="en-US" altLang="ja-JP" sz="1199" spc="-100" dirty="0">
              <a:solidFill>
                <a:prstClr val="black"/>
              </a:solidFill>
              <a:latin typeface="ＭＳ Ｐゴシック"/>
              <a:ea typeface="ＭＳ Ｐゴシック"/>
            </a:endParaRPr>
          </a:p>
          <a:p>
            <a:pPr algn="ctr"/>
            <a:r>
              <a:rPr lang="ja-JP" altLang="en-US" sz="1599" b="1" spc="-100" dirty="0">
                <a:solidFill>
                  <a:prstClr val="black"/>
                </a:solidFill>
                <a:latin typeface="HG丸ｺﾞｼｯｸM-PRO" pitchFamily="50" charset="-128"/>
                <a:ea typeface="HG丸ｺﾞｼｯｸM-PRO" pitchFamily="50" charset="-128"/>
              </a:rPr>
              <a:t>　　　障害福祉・介護</a:t>
            </a:r>
            <a:endParaRPr lang="en-US" altLang="ja-JP" sz="1599" b="1" spc="-100" dirty="0">
              <a:solidFill>
                <a:prstClr val="black"/>
              </a:solidFill>
              <a:latin typeface="HG丸ｺﾞｼｯｸM-PRO" pitchFamily="50" charset="-128"/>
              <a:ea typeface="HG丸ｺﾞｼｯｸM-PRO" pitchFamily="50" charset="-128"/>
            </a:endParaRPr>
          </a:p>
        </p:txBody>
      </p:sp>
      <p:sp>
        <p:nvSpPr>
          <p:cNvPr id="143" name="テキスト ボックス 142"/>
          <p:cNvSpPr txBox="1"/>
          <p:nvPr/>
        </p:nvSpPr>
        <p:spPr>
          <a:xfrm>
            <a:off x="7221857" y="3316768"/>
            <a:ext cx="1512231" cy="112332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（介護保険サービス）</a:t>
            </a:r>
            <a:endParaRPr lang="en-US" altLang="ja-JP" sz="900" spc="-100" dirty="0">
              <a:solidFill>
                <a:prstClr val="black"/>
              </a:solidFill>
              <a:latin typeface="ＭＳ Ｐゴシック"/>
              <a:ea typeface="ＭＳ Ｐゴシック"/>
            </a:endParaRPr>
          </a:p>
          <a:p>
            <a:r>
              <a:rPr lang="ja-JP" altLang="en-US" sz="900" spc="-100" dirty="0">
                <a:solidFill>
                  <a:prstClr val="black"/>
                </a:solidFill>
                <a:latin typeface="ＭＳ Ｐゴシック"/>
                <a:ea typeface="ＭＳ Ｐゴシック"/>
              </a:rPr>
              <a:t>■在宅系：</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・訪問介護　・訪問看護　・通所介護　</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・小規模多機能型居宅介護</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a:t>
            </a:r>
            <a:r>
              <a:rPr lang="ja-JP" altLang="en-US" sz="800" spc="-100" dirty="0">
                <a:solidFill>
                  <a:prstClr val="black"/>
                </a:solidFill>
                <a:ea typeface="ＭＳ Ｐゴシック"/>
              </a:rPr>
              <a:t>短期入所生活介護</a:t>
            </a:r>
            <a:endParaRPr lang="en-US" altLang="ja-JP" sz="800" spc="-100" dirty="0">
              <a:solidFill>
                <a:prstClr val="black"/>
              </a:solidFill>
              <a:ea typeface="ＭＳ Ｐゴシック"/>
            </a:endParaRPr>
          </a:p>
          <a:p>
            <a:r>
              <a:rPr lang="ja-JP" altLang="en-US" sz="800" spc="-100" dirty="0">
                <a:solidFill>
                  <a:prstClr val="black"/>
                </a:solidFill>
                <a:ea typeface="ＭＳ Ｐゴシック"/>
              </a:rPr>
              <a:t>・福祉用具</a:t>
            </a:r>
            <a:endParaRPr lang="en-US" altLang="ja-JP" sz="800" spc="-100" dirty="0">
              <a:solidFill>
                <a:prstClr val="black"/>
              </a:solidFill>
              <a:ea typeface="ＭＳ Ｐゴシック"/>
            </a:endParaRPr>
          </a:p>
          <a:p>
            <a:r>
              <a:rPr lang="ja-JP" altLang="en-US" sz="800" spc="-100" dirty="0">
                <a:solidFill>
                  <a:prstClr val="black"/>
                </a:solidFill>
                <a:ea typeface="ＭＳ Ｐゴシック"/>
              </a:rPr>
              <a:t>・</a:t>
            </a:r>
            <a:r>
              <a:rPr lang="en-US" altLang="ja-JP" sz="800" spc="-100" dirty="0">
                <a:solidFill>
                  <a:prstClr val="black"/>
                </a:solidFill>
                <a:ea typeface="ＭＳ Ｐゴシック"/>
              </a:rPr>
              <a:t>24</a:t>
            </a:r>
            <a:r>
              <a:rPr lang="ja-JP" altLang="en-US" sz="800" spc="-100" dirty="0">
                <a:solidFill>
                  <a:prstClr val="black"/>
                </a:solidFill>
                <a:ea typeface="ＭＳ Ｐゴシック"/>
              </a:rPr>
              <a:t>時間対応の訪問サービス　</a:t>
            </a:r>
            <a:r>
              <a:rPr lang="ja-JP" altLang="en-US" sz="800" spc="-100" dirty="0">
                <a:solidFill>
                  <a:prstClr val="black"/>
                </a:solidFill>
                <a:latin typeface="ＭＳ Ｐゴシック"/>
                <a:ea typeface="ＭＳ Ｐゴシック"/>
              </a:rPr>
              <a:t>等</a:t>
            </a:r>
          </a:p>
          <a:p>
            <a:r>
              <a:rPr lang="ja-JP" altLang="en-US" sz="900" spc="-100" dirty="0">
                <a:solidFill>
                  <a:prstClr val="black"/>
                </a:solidFill>
                <a:latin typeface="ＭＳ Ｐゴシック"/>
                <a:ea typeface="ＭＳ Ｐゴシック"/>
              </a:rPr>
              <a:t>■介護予防サービス</a:t>
            </a:r>
            <a:endParaRPr lang="en-US" altLang="ja-JP" sz="900" spc="-100" dirty="0">
              <a:solidFill>
                <a:prstClr val="black"/>
              </a:solidFill>
              <a:latin typeface="ＭＳ Ｐゴシック"/>
              <a:ea typeface="ＭＳ Ｐゴシック"/>
            </a:endParaRPr>
          </a:p>
        </p:txBody>
      </p:sp>
      <p:pic>
        <p:nvPicPr>
          <p:cNvPr id="152" name="図 151" descr="health_0166.wmf"/>
          <p:cNvPicPr>
            <a:picLocks noChangeAspect="1"/>
          </p:cNvPicPr>
          <p:nvPr/>
        </p:nvPicPr>
        <p:blipFill>
          <a:blip r:embed="rId11" cstate="print"/>
          <a:stretch>
            <a:fillRect/>
          </a:stretch>
        </p:blipFill>
        <p:spPr>
          <a:xfrm>
            <a:off x="7147859" y="2757316"/>
            <a:ext cx="858094" cy="559452"/>
          </a:xfrm>
          <a:prstGeom prst="rect">
            <a:avLst/>
          </a:prstGeom>
        </p:spPr>
      </p:pic>
      <p:pic>
        <p:nvPicPr>
          <p:cNvPr id="153"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715926" y="2155365"/>
            <a:ext cx="433589" cy="542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4" name="Picture 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543309" y="2057556"/>
            <a:ext cx="504966" cy="620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5" name="右カーブ矢印 74"/>
          <p:cNvSpPr/>
          <p:nvPr/>
        </p:nvSpPr>
        <p:spPr>
          <a:xfrm rot="11588426" flipH="1">
            <a:off x="5232855" y="2592790"/>
            <a:ext cx="411173" cy="950186"/>
          </a:xfrm>
          <a:prstGeom prst="curvedRightArrow">
            <a:avLst/>
          </a:prstGeom>
        </p:spPr>
        <p:style>
          <a:lnRef idx="1">
            <a:schemeClr val="accent3"/>
          </a:lnRef>
          <a:fillRef idx="3">
            <a:schemeClr val="accent3"/>
          </a:fillRef>
          <a:effectRef idx="2">
            <a:schemeClr val="accent3"/>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56" name="左カーブ矢印 70"/>
          <p:cNvSpPr/>
          <p:nvPr/>
        </p:nvSpPr>
        <p:spPr>
          <a:xfrm rot="2216199">
            <a:off x="6491036" y="2868798"/>
            <a:ext cx="411458" cy="1134933"/>
          </a:xfrm>
          <a:prstGeom prst="curvedLef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57" name="テキスト ボックス 156"/>
          <p:cNvSpPr txBox="1"/>
          <p:nvPr/>
        </p:nvSpPr>
        <p:spPr>
          <a:xfrm>
            <a:off x="4998258" y="1967403"/>
            <a:ext cx="1127789" cy="230774"/>
          </a:xfrm>
          <a:prstGeom prst="rect">
            <a:avLst/>
          </a:prstGeom>
          <a:noFill/>
        </p:spPr>
        <p:txBody>
          <a:bodyPr wrap="square" lIns="91376" tIns="45691" rIns="91376" bIns="45691" rtlCol="0">
            <a:spAutoFit/>
          </a:bodyPr>
          <a:lstStyle/>
          <a:p>
            <a:pPr algn="ctr"/>
            <a:r>
              <a:rPr lang="ja-JP" altLang="en-US" sz="900" spc="-100" dirty="0">
                <a:solidFill>
                  <a:prstClr val="black"/>
                </a:solidFill>
                <a:latin typeface="ＭＳ Ｐゴシック"/>
                <a:ea typeface="ＭＳ Ｐゴシック"/>
              </a:rPr>
              <a:t>■地域生活支援拠点</a:t>
            </a:r>
            <a:endParaRPr lang="en-US" altLang="ja-JP" sz="900" spc="-100" dirty="0">
              <a:solidFill>
                <a:prstClr val="black"/>
              </a:solidFill>
              <a:latin typeface="ＭＳ Ｐゴシック"/>
              <a:ea typeface="ＭＳ Ｐゴシック"/>
            </a:endParaRPr>
          </a:p>
        </p:txBody>
      </p:sp>
      <p:sp>
        <p:nvSpPr>
          <p:cNvPr id="141" name="テキスト ボックス 140"/>
          <p:cNvSpPr txBox="1"/>
          <p:nvPr/>
        </p:nvSpPr>
        <p:spPr>
          <a:xfrm>
            <a:off x="5961119" y="2625337"/>
            <a:ext cx="1098997" cy="86171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（障害福祉サービス）</a:t>
            </a:r>
            <a:endParaRPr lang="en-US" altLang="ja-JP" sz="900" spc="-100" dirty="0">
              <a:solidFill>
                <a:prstClr val="black"/>
              </a:solidFill>
              <a:latin typeface="ＭＳ Ｐゴシック"/>
              <a:ea typeface="ＭＳ Ｐゴシック"/>
            </a:endParaRPr>
          </a:p>
          <a:p>
            <a:r>
              <a:rPr lang="ja-JP" altLang="en-US" sz="900" spc="-100" dirty="0">
                <a:solidFill>
                  <a:prstClr val="black"/>
                </a:solidFill>
                <a:latin typeface="ＭＳ Ｐゴシック"/>
                <a:ea typeface="ＭＳ Ｐゴシック"/>
              </a:rPr>
              <a:t>■在宅系：</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・居宅介護　・生活介護</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・短期入所　</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・就労継続支援</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・自立訓練</a:t>
            </a:r>
            <a:r>
              <a:rPr lang="ja-JP" altLang="en-US" sz="800" spc="-100" dirty="0">
                <a:solidFill>
                  <a:prstClr val="black"/>
                </a:solidFill>
                <a:ea typeface="ＭＳ Ｐゴシック"/>
              </a:rPr>
              <a:t>　</a:t>
            </a:r>
            <a:r>
              <a:rPr lang="ja-JP" altLang="en-US" sz="800" spc="-100" dirty="0">
                <a:solidFill>
                  <a:prstClr val="black"/>
                </a:solidFill>
                <a:latin typeface="ＭＳ Ｐゴシック"/>
                <a:ea typeface="ＭＳ Ｐゴシック"/>
              </a:rPr>
              <a:t>等</a:t>
            </a:r>
            <a:endParaRPr lang="en-US" altLang="ja-JP" sz="800" spc="-100" dirty="0">
              <a:solidFill>
                <a:prstClr val="black"/>
              </a:solidFill>
              <a:latin typeface="ＭＳ Ｐゴシック"/>
              <a:ea typeface="ＭＳ Ｐゴシック"/>
            </a:endParaRPr>
          </a:p>
        </p:txBody>
      </p:sp>
      <p:sp>
        <p:nvSpPr>
          <p:cNvPr id="158" name="角丸四角形 5"/>
          <p:cNvSpPr/>
          <p:nvPr/>
        </p:nvSpPr>
        <p:spPr bwMode="auto">
          <a:xfrm>
            <a:off x="350583" y="6576851"/>
            <a:ext cx="9322545" cy="262123"/>
          </a:xfrm>
          <a:prstGeom prst="roundRect">
            <a:avLst/>
          </a:prstGeom>
          <a:solidFill>
            <a:srgbClr val="FFFF99"/>
          </a:solid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ja-JP" altLang="en-US" sz="1200" kern="0" dirty="0">
                <a:solidFill>
                  <a:prstClr val="black"/>
                </a:solidFill>
                <a:latin typeface="HG丸ｺﾞｼｯｸM-PRO" pitchFamily="50" charset="-128"/>
                <a:ea typeface="HG丸ｺﾞｼｯｸM-PRO" pitchFamily="50" charset="-128"/>
              </a:rPr>
              <a:t>都道府県</a:t>
            </a:r>
            <a:r>
              <a:rPr kumimoji="0" lang="ja-JP" altLang="ja-JP" sz="1200" kern="0" dirty="0">
                <a:solidFill>
                  <a:prstClr val="black"/>
                </a:solidFill>
                <a:latin typeface="HG丸ｺﾞｼｯｸM-PRO" pitchFamily="50" charset="-128"/>
                <a:ea typeface="HG丸ｺﾞｼｯｸM-PRO" pitchFamily="50" charset="-128"/>
              </a:rPr>
              <a:t>ごとの保健・医療・福祉関係者による協議の場</a:t>
            </a:r>
            <a:r>
              <a:rPr kumimoji="0" lang="ja-JP" altLang="en-US" sz="1200" kern="0" dirty="0">
                <a:solidFill>
                  <a:prstClr val="black"/>
                </a:solidFill>
                <a:latin typeface="HG丸ｺﾞｼｯｸM-PRO" pitchFamily="50" charset="-128"/>
                <a:ea typeface="HG丸ｺﾞｼｯｸM-PRO" pitchFamily="50" charset="-128"/>
              </a:rPr>
              <a:t>、都道府県本庁・精神保健福祉センター・発達障害者支援センター</a:t>
            </a:r>
            <a:endParaRPr kumimoji="0" lang="en-US" altLang="ja-JP" sz="1200" kern="0" dirty="0">
              <a:solidFill>
                <a:prstClr val="black"/>
              </a:solidFill>
              <a:latin typeface="HG丸ｺﾞｼｯｸM-PRO" pitchFamily="50" charset="-128"/>
              <a:ea typeface="HG丸ｺﾞｼｯｸM-PRO" pitchFamily="50" charset="-128"/>
            </a:endParaRPr>
          </a:p>
        </p:txBody>
      </p:sp>
      <p:sp>
        <p:nvSpPr>
          <p:cNvPr id="159" name="二等辺三角形 158"/>
          <p:cNvSpPr/>
          <p:nvPr/>
        </p:nvSpPr>
        <p:spPr bwMode="auto">
          <a:xfrm>
            <a:off x="1918886" y="6379963"/>
            <a:ext cx="6352508" cy="197984"/>
          </a:xfrm>
          <a:prstGeom prst="triangl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fontAlgn="auto">
              <a:spcBef>
                <a:spcPts val="0"/>
              </a:spcBef>
              <a:spcAft>
                <a:spcPts val="0"/>
              </a:spcAft>
              <a:defRPr/>
            </a:pPr>
            <a:r>
              <a:rPr kumimoji="0" lang="ja-JP" altLang="en-US" sz="1100" kern="0" dirty="0">
                <a:solidFill>
                  <a:prstClr val="black"/>
                </a:solidFill>
                <a:latin typeface="HG丸ｺﾞｼｯｸM-PRO" pitchFamily="50" charset="-128"/>
                <a:ea typeface="HG丸ｺﾞｼｯｸM-PRO" pitchFamily="50" charset="-128"/>
              </a:rPr>
              <a:t>バックアップ</a:t>
            </a:r>
          </a:p>
        </p:txBody>
      </p:sp>
      <p:pic>
        <p:nvPicPr>
          <p:cNvPr id="1028"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84935" y="3052699"/>
            <a:ext cx="855815" cy="89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3" name="テキスト ボックス 72"/>
          <p:cNvSpPr txBox="1"/>
          <p:nvPr/>
        </p:nvSpPr>
        <p:spPr>
          <a:xfrm>
            <a:off x="8503746" y="3789759"/>
            <a:ext cx="1512231" cy="60010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■施設・居住系サービス</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・介護老人福祉施設</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・介護老人保健施設</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・認知症共同生活介護　等</a:t>
            </a:r>
          </a:p>
        </p:txBody>
      </p:sp>
      <p:sp>
        <p:nvSpPr>
          <p:cNvPr id="74" name="テキスト ボックス 73"/>
          <p:cNvSpPr txBox="1"/>
          <p:nvPr/>
        </p:nvSpPr>
        <p:spPr>
          <a:xfrm>
            <a:off x="7041181" y="2169247"/>
            <a:ext cx="1512231" cy="600106"/>
          </a:xfrm>
          <a:prstGeom prst="rect">
            <a:avLst/>
          </a:prstGeom>
          <a:noFill/>
        </p:spPr>
        <p:txBody>
          <a:bodyPr wrap="square" lIns="91376" tIns="45691" rIns="91376" bIns="45691" rtlCol="0">
            <a:spAutoFit/>
          </a:bodyPr>
          <a:lstStyle/>
          <a:p>
            <a:r>
              <a:rPr lang="ja-JP" altLang="en-US" sz="900" spc="-100" dirty="0">
                <a:solidFill>
                  <a:prstClr val="black"/>
                </a:solidFill>
                <a:latin typeface="ＭＳ Ｐゴシック"/>
                <a:ea typeface="ＭＳ Ｐゴシック"/>
              </a:rPr>
              <a:t>■施設・居住系サービス</a:t>
            </a:r>
            <a:endParaRPr lang="en-US" altLang="ja-JP" sz="9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・施設入所支援</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・共同生活援助</a:t>
            </a:r>
            <a:endParaRPr lang="en-US" altLang="ja-JP" sz="800" spc="-100" dirty="0">
              <a:solidFill>
                <a:prstClr val="black"/>
              </a:solidFill>
              <a:latin typeface="ＭＳ Ｐゴシック"/>
              <a:ea typeface="ＭＳ Ｐゴシック"/>
            </a:endParaRPr>
          </a:p>
          <a:p>
            <a:r>
              <a:rPr lang="ja-JP" altLang="en-US" sz="800" spc="-100" dirty="0">
                <a:solidFill>
                  <a:prstClr val="black"/>
                </a:solidFill>
                <a:latin typeface="ＭＳ Ｐゴシック"/>
                <a:ea typeface="ＭＳ Ｐゴシック"/>
              </a:rPr>
              <a:t>・宿泊型自立訓練　等</a:t>
            </a:r>
            <a:endParaRPr lang="en-US" altLang="ja-JP" sz="800" spc="-100" dirty="0">
              <a:solidFill>
                <a:prstClr val="black"/>
              </a:solidFill>
              <a:latin typeface="ＭＳ Ｐゴシック"/>
              <a:ea typeface="ＭＳ Ｐゴシック"/>
            </a:endParaRPr>
          </a:p>
        </p:txBody>
      </p:sp>
      <p:sp>
        <p:nvSpPr>
          <p:cNvPr id="162" name="角丸四角形 53"/>
          <p:cNvSpPr/>
          <p:nvPr/>
        </p:nvSpPr>
        <p:spPr>
          <a:xfrm>
            <a:off x="7784588" y="4409903"/>
            <a:ext cx="2052260" cy="2079821"/>
          </a:xfrm>
          <a:prstGeom prst="roundRect">
            <a:avLst/>
          </a:prstGeom>
          <a:ln w="38100">
            <a:solidFill>
              <a:schemeClr val="accent6"/>
            </a:solidFill>
            <a:prstDash val="dash"/>
          </a:ln>
        </p:spPr>
        <p:style>
          <a:lnRef idx="1">
            <a:schemeClr val="accent6"/>
          </a:lnRef>
          <a:fillRef idx="2">
            <a:schemeClr val="accent6"/>
          </a:fillRef>
          <a:effectRef idx="1">
            <a:schemeClr val="accent6"/>
          </a:effectRef>
          <a:fontRef idx="minor">
            <a:schemeClr val="dk1"/>
          </a:fontRef>
        </p:style>
        <p:txBody>
          <a:bodyPr lIns="91376" tIns="45691" rIns="91376" bIns="45691" rtlCol="0" anchor="ctr"/>
          <a:lstStyle/>
          <a:p>
            <a:pPr algn="ctr"/>
            <a:endParaRPr lang="ja-JP" altLang="en-US" spc="-100" dirty="0">
              <a:solidFill>
                <a:prstClr val="black"/>
              </a:solidFill>
            </a:endParaRPr>
          </a:p>
        </p:txBody>
      </p:sp>
      <p:sp>
        <p:nvSpPr>
          <p:cNvPr id="163" name="円/楕円 56"/>
          <p:cNvSpPr/>
          <p:nvPr/>
        </p:nvSpPr>
        <p:spPr>
          <a:xfrm>
            <a:off x="8050190" y="4735368"/>
            <a:ext cx="1538880" cy="674832"/>
          </a:xfrm>
          <a:prstGeom prst="ellipse">
            <a:avLst/>
          </a:prstGeom>
        </p:spPr>
        <p:style>
          <a:lnRef idx="1">
            <a:schemeClr val="accent2"/>
          </a:lnRef>
          <a:fillRef idx="2">
            <a:schemeClr val="accent2"/>
          </a:fillRef>
          <a:effectRef idx="1">
            <a:schemeClr val="accent2"/>
          </a:effectRef>
          <a:fontRef idx="minor">
            <a:schemeClr val="dk1"/>
          </a:fontRef>
        </p:style>
        <p:txBody>
          <a:bodyPr lIns="91376" tIns="45691" rIns="91376" bIns="45691" rtlCol="0" anchor="ctr"/>
          <a:lstStyle/>
          <a:p>
            <a:pPr algn="ctr"/>
            <a:endParaRPr lang="ja-JP" altLang="en-US" spc="-100">
              <a:solidFill>
                <a:prstClr val="black"/>
              </a:solidFill>
            </a:endParaRPr>
          </a:p>
        </p:txBody>
      </p:sp>
      <p:sp>
        <p:nvSpPr>
          <p:cNvPr id="164" name="円/楕円 56"/>
          <p:cNvSpPr/>
          <p:nvPr/>
        </p:nvSpPr>
        <p:spPr>
          <a:xfrm>
            <a:off x="8265641" y="4808111"/>
            <a:ext cx="1115856" cy="373490"/>
          </a:xfrm>
          <a:prstGeom prst="ellipse">
            <a:avLst/>
          </a:prstGeom>
        </p:spPr>
        <p:style>
          <a:lnRef idx="1">
            <a:schemeClr val="accent3"/>
          </a:lnRef>
          <a:fillRef idx="2">
            <a:schemeClr val="accent3"/>
          </a:fillRef>
          <a:effectRef idx="1">
            <a:schemeClr val="accent3"/>
          </a:effectRef>
          <a:fontRef idx="minor">
            <a:schemeClr val="dk1"/>
          </a:fontRef>
        </p:style>
        <p:txBody>
          <a:bodyPr lIns="91376" tIns="45691" rIns="91376" bIns="45691" rtlCol="0" anchor="ctr"/>
          <a:lstStyle/>
          <a:p>
            <a:pPr algn="ctr"/>
            <a:r>
              <a:rPr lang="ja-JP" altLang="en-US" sz="800" spc="-100" dirty="0">
                <a:solidFill>
                  <a:prstClr val="black"/>
                </a:solidFill>
              </a:rPr>
              <a:t>日常生活圏域</a:t>
            </a:r>
          </a:p>
        </p:txBody>
      </p:sp>
      <p:sp>
        <p:nvSpPr>
          <p:cNvPr id="165" name="テキスト ボックス 164"/>
          <p:cNvSpPr txBox="1"/>
          <p:nvPr/>
        </p:nvSpPr>
        <p:spPr>
          <a:xfrm>
            <a:off x="8205748" y="5143464"/>
            <a:ext cx="1360379" cy="259045"/>
          </a:xfrm>
          <a:prstGeom prst="rect">
            <a:avLst/>
          </a:prstGeom>
          <a:noFill/>
        </p:spPr>
        <p:txBody>
          <a:bodyPr wrap="square" rtlCol="0">
            <a:spAutoFit/>
          </a:bodyPr>
          <a:lstStyle/>
          <a:p>
            <a:pPr algn="ctr">
              <a:lnSpc>
                <a:spcPts val="1300"/>
              </a:lnSpc>
            </a:pPr>
            <a:r>
              <a:rPr lang="ja-JP" altLang="en-US" sz="800" dirty="0">
                <a:solidFill>
                  <a:prstClr val="black"/>
                </a:solidFill>
                <a:ea typeface="ＭＳ Ｐゴシック"/>
              </a:rPr>
              <a:t>基本圏域（市町村）</a:t>
            </a:r>
          </a:p>
        </p:txBody>
      </p:sp>
      <p:sp>
        <p:nvSpPr>
          <p:cNvPr id="166" name="テキスト ボックス 165"/>
          <p:cNvSpPr txBox="1"/>
          <p:nvPr/>
        </p:nvSpPr>
        <p:spPr>
          <a:xfrm>
            <a:off x="7971929" y="5371370"/>
            <a:ext cx="1723069" cy="259045"/>
          </a:xfrm>
          <a:prstGeom prst="rect">
            <a:avLst/>
          </a:prstGeom>
          <a:noFill/>
        </p:spPr>
        <p:txBody>
          <a:bodyPr wrap="square" rtlCol="0">
            <a:spAutoFit/>
          </a:bodyPr>
          <a:lstStyle/>
          <a:p>
            <a:pPr algn="ctr">
              <a:lnSpc>
                <a:spcPts val="1300"/>
              </a:lnSpc>
            </a:pPr>
            <a:r>
              <a:rPr lang="ja-JP" altLang="en-US" sz="800" dirty="0">
                <a:solidFill>
                  <a:prstClr val="black"/>
                </a:solidFill>
                <a:ea typeface="ＭＳ Ｐゴシック"/>
              </a:rPr>
              <a:t>障害保健福祉圏域</a:t>
            </a:r>
            <a:endParaRPr lang="en-US" altLang="ja-JP" sz="800" dirty="0">
              <a:solidFill>
                <a:prstClr val="black"/>
              </a:solidFill>
              <a:ea typeface="ＭＳ Ｐゴシック"/>
            </a:endParaRPr>
          </a:p>
        </p:txBody>
      </p:sp>
      <p:sp>
        <p:nvSpPr>
          <p:cNvPr id="81" name="角丸四角形 58"/>
          <p:cNvSpPr/>
          <p:nvPr/>
        </p:nvSpPr>
        <p:spPr>
          <a:xfrm>
            <a:off x="7874000" y="5583905"/>
            <a:ext cx="1905000" cy="856640"/>
          </a:xfrm>
          <a:prstGeom prst="roundRect">
            <a:avLst>
              <a:gd name="adj" fmla="val 4948"/>
            </a:avLst>
          </a:prstGeom>
          <a:ln>
            <a:no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pPr marL="174538" indent="-174538"/>
            <a:r>
              <a:rPr lang="en-US" altLang="ja-JP" sz="800" spc="-100" dirty="0">
                <a:solidFill>
                  <a:prstClr val="black"/>
                </a:solidFill>
              </a:rPr>
              <a:t>※</a:t>
            </a:r>
            <a:r>
              <a:rPr lang="ja-JP" altLang="en-US" sz="800" spc="-100" dirty="0">
                <a:solidFill>
                  <a:prstClr val="black"/>
                </a:solidFill>
              </a:rPr>
              <a:t>　</a:t>
            </a:r>
            <a:r>
              <a:rPr lang="ja-JP" altLang="ja-JP" sz="800" spc="-100" dirty="0">
                <a:solidFill>
                  <a:prstClr val="black"/>
                </a:solidFill>
              </a:rPr>
              <a:t>地域包括ケアシステムは、日常生活圏域</a:t>
            </a:r>
            <a:r>
              <a:rPr lang="ja-JP" altLang="en-US" sz="800" spc="-100" dirty="0">
                <a:solidFill>
                  <a:prstClr val="black"/>
                </a:solidFill>
              </a:rPr>
              <a:t>単位での構築を</a:t>
            </a:r>
            <a:r>
              <a:rPr lang="ja-JP" altLang="ja-JP" sz="800" spc="-100" dirty="0">
                <a:solidFill>
                  <a:prstClr val="black"/>
                </a:solidFill>
              </a:rPr>
              <a:t>想定</a:t>
            </a:r>
            <a:endParaRPr lang="en-US" altLang="ja-JP" sz="800" spc="-100" dirty="0">
              <a:solidFill>
                <a:prstClr val="black"/>
              </a:solidFill>
            </a:endParaRPr>
          </a:p>
          <a:p>
            <a:pPr marL="174538" indent="-174538"/>
            <a:r>
              <a:rPr lang="en-US" altLang="ja-JP" sz="800" spc="-100" dirty="0">
                <a:solidFill>
                  <a:prstClr val="black"/>
                </a:solidFill>
              </a:rPr>
              <a:t>※</a:t>
            </a:r>
            <a:r>
              <a:rPr lang="ja-JP" altLang="en-US" sz="800" spc="-100" dirty="0">
                <a:solidFill>
                  <a:prstClr val="black"/>
                </a:solidFill>
              </a:rPr>
              <a:t>　精神障害にも対応した地域包括ケアシステムの構築にあたっては、障害保健福祉圏域ごとに、精神科医療機関</a:t>
            </a:r>
            <a:r>
              <a:rPr lang="ja-JP" altLang="en-US" sz="800" spc="-100" dirty="0" smtClean="0">
                <a:solidFill>
                  <a:prstClr val="black"/>
                </a:solidFill>
              </a:rPr>
              <a:t>・その他の医療</a:t>
            </a:r>
            <a:r>
              <a:rPr lang="ja-JP" altLang="en-US" sz="800" spc="-100" dirty="0">
                <a:solidFill>
                  <a:prstClr val="black"/>
                </a:solidFill>
              </a:rPr>
              <a:t>機関・地域援助事業者・市町村による連携支援体制を確保</a:t>
            </a:r>
          </a:p>
        </p:txBody>
      </p:sp>
      <p:sp>
        <p:nvSpPr>
          <p:cNvPr id="75" name="テキスト ボックス 74"/>
          <p:cNvSpPr txBox="1"/>
          <p:nvPr/>
        </p:nvSpPr>
        <p:spPr>
          <a:xfrm>
            <a:off x="4881003" y="2708920"/>
            <a:ext cx="945734"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通所</a:t>
            </a:r>
            <a:r>
              <a:rPr lang="ja-JP" altLang="en-US" sz="1199" spc="-100" dirty="0">
                <a:solidFill>
                  <a:prstClr val="black"/>
                </a:solidFill>
                <a:latin typeface="HG丸ｺﾞｼｯｸM-PRO" pitchFamily="50" charset="-128"/>
                <a:ea typeface="HG丸ｺﾞｼｯｸM-PRO" pitchFamily="50" charset="-128"/>
              </a:rPr>
              <a:t>・</a:t>
            </a:r>
            <a:r>
              <a:rPr lang="ja-JP" altLang="en-US" sz="1199" spc="-100" dirty="0" smtClean="0">
                <a:solidFill>
                  <a:prstClr val="black"/>
                </a:solidFill>
                <a:latin typeface="HG丸ｺﾞｼｯｸM-PRO" pitchFamily="50" charset="-128"/>
                <a:ea typeface="HG丸ｺﾞｼｯｸM-PRO" pitchFamily="50" charset="-128"/>
              </a:rPr>
              <a:t>入所</a:t>
            </a:r>
            <a:endParaRPr lang="en-US" altLang="ja-JP" sz="1199" spc="-100" dirty="0" smtClean="0">
              <a:solidFill>
                <a:prstClr val="black"/>
              </a:solidFill>
              <a:latin typeface="HG丸ｺﾞｼｯｸM-PRO" pitchFamily="50" charset="-128"/>
              <a:ea typeface="HG丸ｺﾞｼｯｸM-PRO" pitchFamily="50" charset="-128"/>
            </a:endParaRPr>
          </a:p>
        </p:txBody>
      </p:sp>
      <p:sp>
        <p:nvSpPr>
          <p:cNvPr id="76" name="テキスト ボックス 75"/>
          <p:cNvSpPr txBox="1"/>
          <p:nvPr/>
        </p:nvSpPr>
        <p:spPr>
          <a:xfrm>
            <a:off x="3800872" y="2708920"/>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通院</a:t>
            </a:r>
            <a:r>
              <a:rPr lang="ja-JP" altLang="en-US" sz="1199" spc="-100" dirty="0">
                <a:solidFill>
                  <a:prstClr val="black"/>
                </a:solidFill>
                <a:latin typeface="HG丸ｺﾞｼｯｸM-PRO" pitchFamily="50" charset="-128"/>
                <a:ea typeface="HG丸ｺﾞｼｯｸM-PRO" pitchFamily="50" charset="-128"/>
              </a:rPr>
              <a:t>・</a:t>
            </a:r>
            <a:r>
              <a:rPr lang="ja-JP" altLang="en-US" sz="1199" spc="-100" dirty="0" smtClean="0">
                <a:solidFill>
                  <a:prstClr val="black"/>
                </a:solidFill>
                <a:latin typeface="HG丸ｺﾞｼｯｸM-PRO" pitchFamily="50" charset="-128"/>
                <a:ea typeface="HG丸ｺﾞｼｯｸM-PRO" pitchFamily="50" charset="-128"/>
              </a:rPr>
              <a:t>入院</a:t>
            </a:r>
            <a:endParaRPr lang="en-US" altLang="ja-JP" sz="1199" spc="-100" dirty="0" smtClean="0">
              <a:solidFill>
                <a:prstClr val="black"/>
              </a:solidFill>
              <a:latin typeface="HG丸ｺﾞｼｯｸM-PRO" pitchFamily="50" charset="-128"/>
              <a:ea typeface="HG丸ｺﾞｼｯｸM-PRO" pitchFamily="50" charset="-128"/>
            </a:endParaRPr>
          </a:p>
        </p:txBody>
      </p:sp>
      <p:sp>
        <p:nvSpPr>
          <p:cNvPr id="77" name="角丸四角形 58"/>
          <p:cNvSpPr/>
          <p:nvPr/>
        </p:nvSpPr>
        <p:spPr>
          <a:xfrm>
            <a:off x="8265640" y="4504851"/>
            <a:ext cx="1152128" cy="180587"/>
          </a:xfrm>
          <a:prstGeom prst="roundRect">
            <a:avLst>
              <a:gd name="adj" fmla="val 4948"/>
            </a:avLst>
          </a:prstGeom>
          <a:ln>
            <a:no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pPr marL="174538" indent="-174538"/>
            <a:r>
              <a:rPr lang="ja-JP" altLang="en-US" sz="1200" spc="-100" dirty="0">
                <a:solidFill>
                  <a:prstClr val="black"/>
                </a:solidFill>
              </a:rPr>
              <a:t>圏域の考え方</a:t>
            </a:r>
          </a:p>
        </p:txBody>
      </p:sp>
      <p:pic>
        <p:nvPicPr>
          <p:cNvPr id="79" name="Picture 3" descr="C:\Users\KNUIP\Desktop\illust3682thumb.gif"/>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8433" y="4647646"/>
            <a:ext cx="885056" cy="562425"/>
          </a:xfrm>
          <a:prstGeom prst="rect">
            <a:avLst/>
          </a:prstGeom>
          <a:noFill/>
          <a:extLst>
            <a:ext uri="{909E8E84-426E-40DD-AFC4-6F175D3DCCD1}">
              <a14:hiddenFill xmlns:a14="http://schemas.microsoft.com/office/drawing/2010/main">
                <a:solidFill>
                  <a:srgbClr val="FFFFFF"/>
                </a:solidFill>
              </a14:hiddenFill>
            </a:ext>
          </a:extLst>
        </p:spPr>
      </p:pic>
      <p:sp>
        <p:nvSpPr>
          <p:cNvPr id="82" name="テキスト ボックス 81"/>
          <p:cNvSpPr txBox="1"/>
          <p:nvPr/>
        </p:nvSpPr>
        <p:spPr>
          <a:xfrm>
            <a:off x="6393164" y="3356992"/>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訪問</a:t>
            </a:r>
            <a:endParaRPr lang="en-US" altLang="ja-JP" sz="1199" spc="-100" dirty="0">
              <a:solidFill>
                <a:prstClr val="black"/>
              </a:solidFill>
              <a:latin typeface="HG丸ｺﾞｼｯｸM-PRO" pitchFamily="50" charset="-128"/>
              <a:ea typeface="HG丸ｺﾞｼｯｸM-PRO" pitchFamily="50" charset="-128"/>
            </a:endParaRPr>
          </a:p>
        </p:txBody>
      </p:sp>
      <p:sp>
        <p:nvSpPr>
          <p:cNvPr id="85" name="角丸四角形吹き出し 50"/>
          <p:cNvSpPr/>
          <p:nvPr/>
        </p:nvSpPr>
        <p:spPr>
          <a:xfrm>
            <a:off x="3796847" y="3786680"/>
            <a:ext cx="1732224" cy="437816"/>
          </a:xfrm>
          <a:prstGeom prst="wedgeRoundRectCallout">
            <a:avLst>
              <a:gd name="adj1" fmla="val -2731"/>
              <a:gd name="adj2" fmla="val -82500"/>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lang="ja-JP" altLang="en-US" sz="900" spc="-100" dirty="0">
                <a:solidFill>
                  <a:prstClr val="black"/>
                </a:solidFill>
              </a:rPr>
              <a:t>　・自宅（持ち家・借家・公営住宅等）</a:t>
            </a:r>
            <a:endParaRPr lang="en-US" altLang="ja-JP" sz="900" spc="-100" dirty="0">
              <a:solidFill>
                <a:prstClr val="black"/>
              </a:solidFill>
            </a:endParaRPr>
          </a:p>
          <a:p>
            <a:r>
              <a:rPr lang="ja-JP" altLang="en-US" sz="900" spc="-100" dirty="0">
                <a:solidFill>
                  <a:prstClr val="black"/>
                </a:solidFill>
              </a:rPr>
              <a:t>　・サービス付き高齢者向け住宅 </a:t>
            </a:r>
            <a:endParaRPr lang="en-US" altLang="ja-JP" sz="900" spc="-100" dirty="0" smtClean="0">
              <a:solidFill>
                <a:prstClr val="black"/>
              </a:solidFill>
            </a:endParaRPr>
          </a:p>
          <a:p>
            <a:r>
              <a:rPr lang="ja-JP" altLang="en-US" sz="900" spc="-100" dirty="0" smtClean="0">
                <a:solidFill>
                  <a:prstClr val="black"/>
                </a:solidFill>
              </a:rPr>
              <a:t>　・グループホーム</a:t>
            </a:r>
            <a:r>
              <a:rPr lang="ja-JP" altLang="en-US" sz="900" spc="-100" dirty="0">
                <a:solidFill>
                  <a:prstClr val="black"/>
                </a:solidFill>
              </a:rPr>
              <a:t>　等</a:t>
            </a:r>
            <a:endParaRPr lang="en-US" altLang="ja-JP" sz="900" spc="-100" dirty="0">
              <a:solidFill>
                <a:prstClr val="black"/>
              </a:solidFill>
            </a:endParaRPr>
          </a:p>
        </p:txBody>
      </p:sp>
      <p:sp>
        <p:nvSpPr>
          <p:cNvPr id="86" name="右カーブ矢印 72"/>
          <p:cNvSpPr/>
          <p:nvPr/>
        </p:nvSpPr>
        <p:spPr>
          <a:xfrm rot="18156404">
            <a:off x="2654565" y="2753784"/>
            <a:ext cx="545659" cy="1493701"/>
          </a:xfrm>
          <a:prstGeom prst="curvedRigh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87" name="テキスト ボックス 86"/>
          <p:cNvSpPr txBox="1"/>
          <p:nvPr/>
        </p:nvSpPr>
        <p:spPr>
          <a:xfrm>
            <a:off x="2216700" y="3505497"/>
            <a:ext cx="1008112" cy="276812"/>
          </a:xfrm>
          <a:prstGeom prst="rect">
            <a:avLst/>
          </a:prstGeom>
          <a:noFill/>
        </p:spPr>
        <p:txBody>
          <a:bodyPr wrap="square" lIns="91376" tIns="45691" rIns="91376" bIns="45691" rtlCol="0">
            <a:spAutoFit/>
          </a:bodyPr>
          <a:lstStyle/>
          <a:p>
            <a:pPr algn="ctr"/>
            <a:r>
              <a:rPr lang="ja-JP" altLang="en-US" sz="1199" spc="-100" dirty="0" smtClean="0">
                <a:solidFill>
                  <a:prstClr val="black"/>
                </a:solidFill>
                <a:latin typeface="HG丸ｺﾞｼｯｸM-PRO" pitchFamily="50" charset="-128"/>
                <a:ea typeface="HG丸ｺﾞｼｯｸM-PRO" pitchFamily="50" charset="-128"/>
              </a:rPr>
              <a:t>訪問</a:t>
            </a:r>
            <a:endParaRPr lang="en-US" altLang="ja-JP" sz="1199" spc="-100" dirty="0">
              <a:solidFill>
                <a:prstClr val="black"/>
              </a:solidFill>
              <a:latin typeface="HG丸ｺﾞｼｯｸM-PRO" pitchFamily="50" charset="-128"/>
              <a:ea typeface="HG丸ｺﾞｼｯｸM-PRO" pitchFamily="50" charset="-128"/>
            </a:endParaRPr>
          </a:p>
        </p:txBody>
      </p:sp>
      <p:sp>
        <p:nvSpPr>
          <p:cNvPr id="88" name="角丸四角形 58"/>
          <p:cNvSpPr/>
          <p:nvPr/>
        </p:nvSpPr>
        <p:spPr>
          <a:xfrm>
            <a:off x="1138028" y="3861048"/>
            <a:ext cx="1726740" cy="356754"/>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a:solidFill>
                  <a:prstClr val="black"/>
                </a:solidFill>
                <a:latin typeface="ＭＳ Ｐゴシック"/>
              </a:rPr>
              <a:t>・市町村（精神保健・福祉一般相談）</a:t>
            </a:r>
            <a:endParaRPr lang="en-US" altLang="ja-JP" sz="900" spc="-100" dirty="0">
              <a:solidFill>
                <a:prstClr val="black"/>
              </a:solidFill>
              <a:latin typeface="ＭＳ Ｐゴシック"/>
            </a:endParaRPr>
          </a:p>
          <a:p>
            <a:r>
              <a:rPr lang="ja-JP" altLang="en-US" sz="900" spc="-100" dirty="0">
                <a:solidFill>
                  <a:prstClr val="black"/>
                </a:solidFill>
                <a:latin typeface="ＭＳ Ｐゴシック"/>
              </a:rPr>
              <a:t>・基幹相談支援センター（障害）</a:t>
            </a:r>
            <a:endParaRPr lang="en-US" altLang="ja-JP" sz="900" spc="-100" dirty="0">
              <a:solidFill>
                <a:prstClr val="black"/>
              </a:solidFill>
              <a:latin typeface="ＭＳ Ｐゴシック"/>
            </a:endParaRPr>
          </a:p>
        </p:txBody>
      </p:sp>
      <p:sp>
        <p:nvSpPr>
          <p:cNvPr id="89" name="右カーブ矢印 72"/>
          <p:cNvSpPr/>
          <p:nvPr/>
        </p:nvSpPr>
        <p:spPr>
          <a:xfrm rot="15576999">
            <a:off x="2215118" y="3045088"/>
            <a:ext cx="577354" cy="2736581"/>
          </a:xfrm>
          <a:prstGeom prst="curvedRightArrow">
            <a:avLst/>
          </a:prstGeom>
        </p:spPr>
        <p:style>
          <a:lnRef idx="1">
            <a:schemeClr val="accent6"/>
          </a:lnRef>
          <a:fillRef idx="3">
            <a:schemeClr val="accent6"/>
          </a:fillRef>
          <a:effectRef idx="2">
            <a:schemeClr val="accent6"/>
          </a:effectRef>
          <a:fontRef idx="minor">
            <a:schemeClr val="lt1"/>
          </a:fontRef>
        </p:style>
        <p:txBody>
          <a:bodyPr lIns="91376" tIns="45691" rIns="91376" bIns="45691" rtlCol="0" anchor="ctr"/>
          <a:lstStyle/>
          <a:p>
            <a:pPr algn="ctr"/>
            <a:endParaRPr lang="ja-JP" altLang="en-US" spc="-100">
              <a:solidFill>
                <a:prstClr val="black"/>
              </a:solidFill>
            </a:endParaRPr>
          </a:p>
        </p:txBody>
      </p:sp>
      <p:sp>
        <p:nvSpPr>
          <p:cNvPr id="110" name="角丸四角形 58"/>
          <p:cNvSpPr/>
          <p:nvPr/>
        </p:nvSpPr>
        <p:spPr>
          <a:xfrm>
            <a:off x="2144692" y="4221098"/>
            <a:ext cx="1558860" cy="223705"/>
          </a:xfrm>
          <a:prstGeom prst="roundRect">
            <a:avLst/>
          </a:prstGeom>
          <a:ln w="12700">
            <a:solidFill>
              <a:schemeClr val="accent4">
                <a:lumMod val="60000"/>
                <a:lumOff val="40000"/>
              </a:schemeClr>
            </a:solidFill>
            <a:prstDash val="dash"/>
          </a:ln>
        </p:spPr>
        <p:style>
          <a:lnRef idx="2">
            <a:schemeClr val="accent3"/>
          </a:lnRef>
          <a:fillRef idx="1">
            <a:schemeClr val="lt1"/>
          </a:fillRef>
          <a:effectRef idx="0">
            <a:schemeClr val="accent3"/>
          </a:effectRef>
          <a:fontRef idx="minor">
            <a:schemeClr val="dk1"/>
          </a:fontRef>
        </p:style>
        <p:txBody>
          <a:bodyPr lIns="91376" tIns="45691" rIns="91376" bIns="45691" rtlCol="0" anchor="ctr"/>
          <a:lstStyle/>
          <a:p>
            <a:r>
              <a:rPr lang="ja-JP" altLang="en-US" sz="900" spc="-100" dirty="0">
                <a:solidFill>
                  <a:prstClr val="black"/>
                </a:solidFill>
                <a:latin typeface="ＭＳ Ｐゴシック"/>
              </a:rPr>
              <a:t>・地域包括支援センター（高齢）</a:t>
            </a:r>
            <a:endParaRPr lang="en-US" altLang="ja-JP" sz="900" spc="-100" dirty="0">
              <a:solidFill>
                <a:prstClr val="black"/>
              </a:solidFill>
              <a:latin typeface="ＭＳ Ｐゴシック"/>
            </a:endParaRPr>
          </a:p>
        </p:txBody>
      </p:sp>
      <p:sp>
        <p:nvSpPr>
          <p:cNvPr id="168" name="角丸四角形吹き出し 77"/>
          <p:cNvSpPr/>
          <p:nvPr/>
        </p:nvSpPr>
        <p:spPr>
          <a:xfrm>
            <a:off x="1375195" y="4595144"/>
            <a:ext cx="1422159" cy="489877"/>
          </a:xfrm>
          <a:prstGeom prst="wedgeRoundRectCallout">
            <a:avLst>
              <a:gd name="adj1" fmla="val -67357"/>
              <a:gd name="adj2" fmla="val -26547"/>
              <a:gd name="adj3" fmla="val 16667"/>
            </a:avLst>
          </a:prstGeom>
          <a:ln w="12700">
            <a:solidFill>
              <a:srgbClr val="FFC000"/>
            </a:solidFill>
            <a:prstDash val="solid"/>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sz="900" spc="-100" dirty="0">
                <a:solidFill>
                  <a:prstClr val="black"/>
                </a:solidFill>
              </a:rPr>
              <a:t>相談業務やサービスの</a:t>
            </a:r>
            <a:endParaRPr lang="en-US" altLang="ja-JP" sz="900" spc="-100" dirty="0">
              <a:solidFill>
                <a:prstClr val="black"/>
              </a:solidFill>
            </a:endParaRPr>
          </a:p>
          <a:p>
            <a:pPr algn="ctr"/>
            <a:r>
              <a:rPr lang="ja-JP" altLang="en-US" sz="900" spc="-100" dirty="0">
                <a:solidFill>
                  <a:prstClr val="black"/>
                </a:solidFill>
              </a:rPr>
              <a:t>コーディネートを行います</a:t>
            </a:r>
            <a:r>
              <a:rPr lang="ja-JP" altLang="en-US" sz="900" spc="-100" dirty="0" smtClean="0">
                <a:solidFill>
                  <a:prstClr val="black"/>
                </a:solidFill>
              </a:rPr>
              <a:t>。</a:t>
            </a:r>
            <a:endParaRPr lang="en-US" altLang="ja-JP" sz="900" spc="-100" dirty="0" smtClean="0">
              <a:solidFill>
                <a:prstClr val="black"/>
              </a:solidFill>
            </a:endParaRPr>
          </a:p>
          <a:p>
            <a:pPr algn="ctr"/>
            <a:r>
              <a:rPr lang="ja-JP" altLang="en-US" sz="900" spc="-100" dirty="0" smtClean="0">
                <a:solidFill>
                  <a:prstClr val="black"/>
                </a:solidFill>
              </a:rPr>
              <a:t>訪問相談にも対応します。</a:t>
            </a:r>
            <a:endParaRPr lang="ja-JP" altLang="en-US" sz="900" spc="-100" dirty="0">
              <a:solidFill>
                <a:prstClr val="black"/>
              </a:solidFill>
            </a:endParaRPr>
          </a:p>
        </p:txBody>
      </p:sp>
      <p:pic>
        <p:nvPicPr>
          <p:cNvPr id="167" name="図 166" descr="building03_cl2.wmf"/>
          <p:cNvPicPr>
            <a:picLocks noChangeAspect="1"/>
          </p:cNvPicPr>
          <p:nvPr/>
        </p:nvPicPr>
        <p:blipFill>
          <a:blip r:embed="rId16" cstate="print"/>
          <a:stretch>
            <a:fillRect/>
          </a:stretch>
        </p:blipFill>
        <p:spPr>
          <a:xfrm flipH="1">
            <a:off x="563702" y="4189832"/>
            <a:ext cx="648074" cy="550752"/>
          </a:xfrm>
          <a:prstGeom prst="rect">
            <a:avLst/>
          </a:prstGeom>
        </p:spPr>
      </p:pic>
      <p:pic>
        <p:nvPicPr>
          <p:cNvPr id="169" name="図 168" descr="person_0290.wmf"/>
          <p:cNvPicPr>
            <a:picLocks noChangeAspect="1"/>
          </p:cNvPicPr>
          <p:nvPr/>
        </p:nvPicPr>
        <p:blipFill>
          <a:blip r:embed="rId17" cstate="print"/>
          <a:stretch>
            <a:fillRect/>
          </a:stretch>
        </p:blipFill>
        <p:spPr>
          <a:xfrm flipH="1">
            <a:off x="848544" y="4581138"/>
            <a:ext cx="402046" cy="749891"/>
          </a:xfrm>
          <a:prstGeom prst="rect">
            <a:avLst/>
          </a:prstGeom>
        </p:spPr>
      </p:pic>
      <p:sp>
        <p:nvSpPr>
          <p:cNvPr id="2" name="正方形/長方形 1"/>
          <p:cNvSpPr/>
          <p:nvPr/>
        </p:nvSpPr>
        <p:spPr>
          <a:xfrm>
            <a:off x="8863514" y="63125"/>
            <a:ext cx="914022" cy="369332"/>
          </a:xfrm>
          <a:prstGeom prst="rect">
            <a:avLst/>
          </a:prstGeom>
          <a:solidFill>
            <a:schemeClr val="bg1"/>
          </a:solidFill>
        </p:spPr>
        <p:txBody>
          <a:bodyPr wrap="square">
            <a:spAutoFit/>
          </a:bodyPr>
          <a:lstStyle/>
          <a:p>
            <a:pPr algn="ctr"/>
            <a:r>
              <a:rPr lang="ja-JP" altLang="en-US" dirty="0" smtClean="0"/>
              <a:t>資料１</a:t>
            </a:r>
            <a:endParaRPr lang="ja-JP" altLang="en-US" dirty="0"/>
          </a:p>
        </p:txBody>
      </p:sp>
    </p:spTree>
    <p:extLst>
      <p:ext uri="{BB962C8B-B14F-4D97-AF65-F5344CB8AC3E}">
        <p14:creationId xmlns:p14="http://schemas.microsoft.com/office/powerpoint/2010/main" val="1431754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E224E90C3DA504182CBE232D946EDA4" ma:contentTypeVersion="11" ma:contentTypeDescription="" ma:contentTypeScope="" ma:versionID="8dca5c9a5f159aab9a437555792c49f7">
  <xsd:schema xmlns:xsd="http://www.w3.org/2001/XMLSchema" xmlns:p="http://schemas.microsoft.com/office/2006/metadata/properties" xmlns:ns2="8B97BE19-CDDD-400E-817A-CFDD13F7EC12" xmlns:ns3="ee4932b7-5ece-4e76-8822-8a164d812492" targetNamespace="http://schemas.microsoft.com/office/2006/metadata/properties" ma:root="true" ma:fieldsID="6f7de27fd14d4c259286aaea223197bf" ns2:_="" ns3:_="">
    <xsd:import namespace="8B97BE19-CDDD-400E-817A-CFDD13F7EC12"/>
    <xsd:import namespace="ee4932b7-5ece-4e76-8822-8a164d81249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e4932b7-5ece-4e76-8822-8a164d81249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80858CA-1CD7-4409-A93F-D7167D9A4E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e4932b7-5ece-4e76-8822-8a164d81249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AAC983F-AA66-440F-AC9A-E7D85B3B52BB}">
  <ds:schemaRefs>
    <ds:schemaRef ds:uri="http://schemas.microsoft.com/sharepoint/v3/contenttype/forms"/>
  </ds:schemaRefs>
</ds:datastoreItem>
</file>

<file path=customXml/itemProps3.xml><?xml version="1.0" encoding="utf-8"?>
<ds:datastoreItem xmlns:ds="http://schemas.openxmlformats.org/officeDocument/2006/customXml" ds:itemID="{54311BF9-9A8A-42E0-A70C-06B49C291EDD}">
  <ds:schemaRefs>
    <ds:schemaRef ds:uri="ee4932b7-5ece-4e76-8822-8a164d812492"/>
    <ds:schemaRef ds:uri="http://schemas.microsoft.com/office/2006/documentManagement/types"/>
    <ds:schemaRef ds:uri="http://purl.org/dc/dcmitype/"/>
    <ds:schemaRef ds:uri="http://www.w3.org/XML/1998/namespace"/>
    <ds:schemaRef ds:uri="8B97BE19-CDDD-400E-817A-CFDD13F7EC12"/>
    <ds:schemaRef ds:uri="http://schemas.openxmlformats.org/package/2006/metadata/core-properties"/>
    <ds:schemaRef ds:uri="http://purl.org/dc/elements/1.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16029</TotalTime>
  <Words>453</Words>
  <Application>Microsoft Office PowerPoint</Application>
  <PresentationFormat>A4 210 x 297 mm</PresentationFormat>
  <Paragraphs>74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11_blank</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HOSTNAME</cp:lastModifiedBy>
  <cp:revision>1254</cp:revision>
  <cp:lastPrinted>2017-02-13T03:44:37Z</cp:lastPrinted>
  <dcterms:created xsi:type="dcterms:W3CDTF">2009-05-29T08:30:54Z</dcterms:created>
  <dcterms:modified xsi:type="dcterms:W3CDTF">2017-10-16T01:55:14Z</dcterms:modified>
</cp:coreProperties>
</file>