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3620" autoAdjust="0"/>
    <p:restoredTop sz="98726" autoAdjust="0"/>
  </p:normalViewPr>
  <p:slideViewPr>
    <p:cSldViewPr>
      <p:cViewPr>
        <p:scale>
          <a:sx n="80" d="100"/>
          <a:sy n="80" d="100"/>
        </p:scale>
        <p:origin x="-73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388381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1926867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339300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21594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126776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518622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3300928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60097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98141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4092378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36AA99-5962-45B3-A0B2-621BF141D8AE}" type="datetimeFigureOut">
              <a:rPr kumimoji="1" lang="ja-JP" altLang="en-US" smtClean="0"/>
              <a:t>2016/5/18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199964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6AA99-5962-45B3-A0B2-621BF141D8AE}" type="datetimeFigureOut">
              <a:rPr kumimoji="1" lang="ja-JP" altLang="en-US" smtClean="0"/>
              <a:t>2016/5/18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3A833-87DB-4CB2-886B-48057088267D}" type="slidenum">
              <a:rPr kumimoji="1" lang="ja-JP" altLang="en-US" smtClean="0"/>
              <a:t>‹#›</a:t>
            </a:fld>
            <a:endParaRPr kumimoji="1" lang="ja-JP" altLang="en-US"/>
          </a:p>
        </p:txBody>
      </p:sp>
    </p:spTree>
    <p:extLst>
      <p:ext uri="{BB962C8B-B14F-4D97-AF65-F5344CB8AC3E}">
        <p14:creationId xmlns:p14="http://schemas.microsoft.com/office/powerpoint/2010/main" val="2416091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メモ 10"/>
          <p:cNvSpPr/>
          <p:nvPr/>
        </p:nvSpPr>
        <p:spPr>
          <a:xfrm>
            <a:off x="3779912" y="5941951"/>
            <a:ext cx="5040560" cy="342847"/>
          </a:xfrm>
          <a:prstGeom prst="foldedCorner">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指針の前段に目的として、「全てのサービス利用に関してサービス等利用計画（法第五条第二十項に規定するサービス等利用計画をいう。）の作成が可能な体制を整備すること」を前提として、サービス基盤整備等に係る目標設定と第四期障害福祉計画の作成をするとある。基本となる基盤整備が前提となりますが・・・。</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p:txBody>
      </p:sp>
      <p:sp>
        <p:nvSpPr>
          <p:cNvPr id="4" name="タイトル 3"/>
          <p:cNvSpPr>
            <a:spLocks noGrp="1"/>
          </p:cNvSpPr>
          <p:nvPr>
            <p:ph type="title"/>
          </p:nvPr>
        </p:nvSpPr>
        <p:spPr>
          <a:xfrm>
            <a:off x="457200" y="274638"/>
            <a:ext cx="8229600" cy="562074"/>
          </a:xfrm>
        </p:spPr>
        <p:txBody>
          <a:bodyPr>
            <a:normAutofit/>
          </a:bodyPr>
          <a:lstStyle/>
          <a:p>
            <a:r>
              <a:rPr kumimoji="1" lang="ja-JP" altLang="en-US" sz="2400" dirty="0" smtClean="0"/>
              <a:t>地域生活支援拠点等の整備に向けた大阪府の現状と課題</a:t>
            </a:r>
            <a:endParaRPr kumimoji="1" lang="ja-JP" altLang="en-US" sz="2400"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311402" y="1916858"/>
            <a:ext cx="3861021" cy="5157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角丸四角形 1"/>
          <p:cNvSpPr/>
          <p:nvPr/>
        </p:nvSpPr>
        <p:spPr>
          <a:xfrm>
            <a:off x="395536" y="764704"/>
            <a:ext cx="8424936" cy="1584176"/>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a:latin typeface="HGP創英ﾌﾟﾚｾﾞﾝｽEB" panose="02020800000000000000" pitchFamily="18" charset="-128"/>
                <a:ea typeface="HGP創英ﾌﾟﾚｾﾞﾝｽEB" panose="02020800000000000000" pitchFamily="18" charset="-128"/>
              </a:rPr>
              <a:t>〔</a:t>
            </a:r>
            <a:r>
              <a:rPr lang="ja-JP" altLang="en-US" sz="1050" dirty="0">
                <a:latin typeface="HGP創英ﾌﾟﾚｾﾞﾝｽEB" panose="02020800000000000000" pitchFamily="18" charset="-128"/>
                <a:ea typeface="HGP創英ﾌﾟﾚｾﾞﾝｽEB" panose="02020800000000000000" pitchFamily="18" charset="-128"/>
              </a:rPr>
              <a:t>経緯</a:t>
            </a:r>
            <a:r>
              <a:rPr lang="en-US" altLang="ja-JP" sz="1050" dirty="0">
                <a:latin typeface="HGP創英ﾌﾟﾚｾﾞﾝｽEB" panose="02020800000000000000" pitchFamily="18" charset="-128"/>
                <a:ea typeface="HGP創英ﾌﾟﾚｾﾞﾝｽEB" panose="02020800000000000000" pitchFamily="18" charset="-128"/>
              </a:rPr>
              <a:t>〕</a:t>
            </a:r>
          </a:p>
          <a:p>
            <a:r>
              <a:rPr lang="en-US" altLang="ja-JP" sz="1050" dirty="0">
                <a:latin typeface="HGP創英ﾌﾟﾚｾﾞﾝｽEB" panose="02020800000000000000" pitchFamily="18" charset="-128"/>
                <a:ea typeface="HGP創英ﾌﾟﾚｾﾞﾝｽEB" panose="02020800000000000000" pitchFamily="18" charset="-128"/>
              </a:rPr>
              <a:t>○</a:t>
            </a:r>
            <a:r>
              <a:rPr lang="ja-JP" altLang="en-US" sz="1050" dirty="0">
                <a:latin typeface="HGP創英ﾌﾟﾚｾﾞﾝｽEB" panose="02020800000000000000" pitchFamily="18" charset="-128"/>
                <a:ea typeface="HGP創英ﾌﾟﾚｾﾞﾝｽEB" panose="02020800000000000000" pitchFamily="18" charset="-128"/>
              </a:rPr>
              <a:t>　平成</a:t>
            </a:r>
            <a:r>
              <a:rPr lang="en-US" altLang="ja-JP" sz="1050" dirty="0">
                <a:latin typeface="HGP創英ﾌﾟﾚｾﾞﾝｽEB" panose="02020800000000000000" pitchFamily="18" charset="-128"/>
                <a:ea typeface="HGP創英ﾌﾟﾚｾﾞﾝｽEB" panose="02020800000000000000" pitchFamily="18" charset="-128"/>
              </a:rPr>
              <a:t>24</a:t>
            </a:r>
            <a:r>
              <a:rPr lang="ja-JP" altLang="en-US" sz="1050" dirty="0" smtClean="0">
                <a:latin typeface="HGP創英ﾌﾟﾚｾﾞﾝｽEB" panose="02020800000000000000" pitchFamily="18" charset="-128"/>
                <a:ea typeface="HGP創英ﾌﾟﾚｾﾞﾝｽEB" panose="02020800000000000000" pitchFamily="18" charset="-128"/>
              </a:rPr>
              <a:t>年</a:t>
            </a:r>
            <a:r>
              <a:rPr lang="ja-JP" altLang="en-US" sz="1050" dirty="0">
                <a:latin typeface="HGP創英ﾌﾟﾚｾﾞﾝｽEB" panose="02020800000000000000" pitchFamily="18" charset="-128"/>
                <a:ea typeface="HGP創英ﾌﾟﾚｾﾞﾝｽEB" panose="02020800000000000000" pitchFamily="18" charset="-128"/>
              </a:rPr>
              <a:t>地域</a:t>
            </a:r>
            <a:r>
              <a:rPr lang="ja-JP" altLang="en-US" sz="1050" dirty="0" smtClean="0">
                <a:latin typeface="HGP創英ﾌﾟﾚｾﾞﾝｽEB" panose="02020800000000000000" pitchFamily="18" charset="-128"/>
                <a:ea typeface="HGP創英ﾌﾟﾚｾﾞﾝｽEB" panose="02020800000000000000" pitchFamily="18" charset="-128"/>
              </a:rPr>
              <a:t>社会</a:t>
            </a:r>
            <a:r>
              <a:rPr lang="ja-JP" altLang="en-US" sz="1050" dirty="0">
                <a:latin typeface="HGP創英ﾌﾟﾚｾﾞﾝｽEB" panose="02020800000000000000" pitchFamily="18" charset="-128"/>
                <a:ea typeface="HGP創英ﾌﾟﾚｾﾞﾝｽEB" panose="02020800000000000000" pitchFamily="18" charset="-128"/>
              </a:rPr>
              <a:t>に</a:t>
            </a:r>
            <a:r>
              <a:rPr lang="ja-JP" altLang="en-US" sz="1050" dirty="0" smtClean="0">
                <a:latin typeface="HGP創英ﾌﾟﾚｾﾞﾝｽEB" panose="02020800000000000000" pitchFamily="18" charset="-128"/>
                <a:ea typeface="HGP創英ﾌﾟﾚｾﾞﾝｽEB" panose="02020800000000000000" pitchFamily="18" charset="-128"/>
              </a:rPr>
              <a:t>おける共生の実現に向けて新たな障害保健福祉施策を講ずるための関係法律の整備に関する法律案の</a:t>
            </a:r>
            <a:r>
              <a:rPr lang="ja-JP" altLang="en-US" sz="1050" dirty="0">
                <a:latin typeface="HGP創英ﾌﾟﾚｾﾞﾝｽEB" panose="02020800000000000000" pitchFamily="18" charset="-128"/>
                <a:ea typeface="HGP創英ﾌﾟﾚｾﾞﾝｽEB" panose="02020800000000000000" pitchFamily="18" charset="-128"/>
              </a:rPr>
              <a:t>付帯決議において、「障害者の高齢化・重度化や「親亡き後」も見据えつつ、障害児・者の地域生活支援をさらに推進する観点から、ケアホームと統合した後のグループホーム、小規模入所施設等を含め、地域における居住支援等のあり方について、早急に検討を行うこと。」とされた。</a:t>
            </a:r>
          </a:p>
          <a:p>
            <a:r>
              <a:rPr lang="ja-JP" altLang="en-US" sz="1050" dirty="0">
                <a:latin typeface="HGP創英ﾌﾟﾚｾﾞﾝｽEB" panose="02020800000000000000" pitchFamily="18" charset="-128"/>
                <a:ea typeface="HGP創英ﾌﾟﾚｾﾞﾝｽEB" panose="02020800000000000000" pitchFamily="18" charset="-128"/>
              </a:rPr>
              <a:t>○　第</a:t>
            </a:r>
            <a:r>
              <a:rPr lang="en-US" altLang="ja-JP" sz="1050" dirty="0">
                <a:latin typeface="HGP創英ﾌﾟﾚｾﾞﾝｽEB" panose="02020800000000000000" pitchFamily="18" charset="-128"/>
                <a:ea typeface="HGP創英ﾌﾟﾚｾﾞﾝｽEB" panose="02020800000000000000" pitchFamily="18" charset="-128"/>
              </a:rPr>
              <a:t>50</a:t>
            </a:r>
            <a:r>
              <a:rPr lang="ja-JP" altLang="en-US" sz="1050" dirty="0">
                <a:latin typeface="HGP創英ﾌﾟﾚｾﾞﾝｽEB" panose="02020800000000000000" pitchFamily="18" charset="-128"/>
                <a:ea typeface="HGP創英ﾌﾟﾚｾﾞﾝｽEB" panose="02020800000000000000" pitchFamily="18" charset="-128"/>
              </a:rPr>
              <a:t>回社会保障審議会障害者</a:t>
            </a:r>
            <a:r>
              <a:rPr lang="ja-JP" altLang="en-US" sz="1050" dirty="0" smtClean="0">
                <a:latin typeface="HGP創英ﾌﾟﾚｾﾞﾝｽEB" panose="02020800000000000000" pitchFamily="18" charset="-128"/>
                <a:ea typeface="HGP創英ﾌﾟﾚｾﾞﾝｽEB" panose="02020800000000000000" pitchFamily="18" charset="-128"/>
              </a:rPr>
              <a:t>部会で</a:t>
            </a:r>
            <a:r>
              <a:rPr lang="ja-JP" altLang="en-US" sz="1050" dirty="0">
                <a:latin typeface="HGP創英ﾌﾟﾚｾﾞﾝｽEB" panose="02020800000000000000" pitchFamily="18" charset="-128"/>
                <a:ea typeface="HGP創英ﾌﾟﾚｾﾞﾝｽEB" panose="02020800000000000000" pitchFamily="18" charset="-128"/>
              </a:rPr>
              <a:t>「法律の付帯決議で指摘されています小規模入所施設等を含む地域における障害者の居住の支援等の在り方についても検討していきたい」とあり、障害者の地域生活の推進に関する検討会（</a:t>
            </a:r>
            <a:r>
              <a:rPr lang="en-US" altLang="ja-JP" sz="1050" dirty="0">
                <a:latin typeface="HGP創英ﾌﾟﾚｾﾞﾝｽEB" panose="02020800000000000000" pitchFamily="18" charset="-128"/>
                <a:ea typeface="HGP創英ﾌﾟﾚｾﾞﾝｽEB" panose="02020800000000000000" pitchFamily="18" charset="-128"/>
              </a:rPr>
              <a:t>1</a:t>
            </a:r>
            <a:r>
              <a:rPr lang="ja-JP" altLang="en-US" sz="1050" dirty="0">
                <a:latin typeface="HGP創英ﾌﾟﾚｾﾞﾝｽEB" panose="02020800000000000000" pitchFamily="18" charset="-128"/>
                <a:ea typeface="HGP創英ﾌﾟﾚｾﾞﾝｽEB" panose="02020800000000000000" pitchFamily="18" charset="-128"/>
              </a:rPr>
              <a:t>～</a:t>
            </a:r>
            <a:r>
              <a:rPr lang="en-US" altLang="ja-JP" sz="1050" dirty="0">
                <a:latin typeface="HGP創英ﾌﾟﾚｾﾞﾝｽEB" panose="02020800000000000000" pitchFamily="18" charset="-128"/>
                <a:ea typeface="HGP創英ﾌﾟﾚｾﾞﾝｽEB" panose="02020800000000000000" pitchFamily="18" charset="-128"/>
              </a:rPr>
              <a:t>7</a:t>
            </a:r>
            <a:r>
              <a:rPr lang="ja-JP" altLang="en-US" sz="1050" dirty="0">
                <a:latin typeface="HGP創英ﾌﾟﾚｾﾞﾝｽEB" panose="02020800000000000000" pitchFamily="18" charset="-128"/>
                <a:ea typeface="HGP創英ﾌﾟﾚｾﾞﾝｽEB" panose="02020800000000000000" pitchFamily="18" charset="-128"/>
              </a:rPr>
              <a:t>回開催</a:t>
            </a:r>
            <a:r>
              <a:rPr lang="ja-JP" altLang="en-US" sz="1050" dirty="0" smtClean="0">
                <a:latin typeface="HGP創英ﾌﾟﾚｾﾞﾝｽEB" panose="02020800000000000000" pitchFamily="18" charset="-128"/>
                <a:ea typeface="HGP創英ﾌﾟﾚｾﾞﾝｽEB" panose="02020800000000000000" pitchFamily="18" charset="-128"/>
              </a:rPr>
              <a:t>）が設置され議論</a:t>
            </a:r>
            <a:r>
              <a:rPr lang="ja-JP" altLang="en-US" sz="1050" dirty="0">
                <a:latin typeface="HGP創英ﾌﾟﾚｾﾞﾝｽEB" panose="02020800000000000000" pitchFamily="18" charset="-128"/>
                <a:ea typeface="HGP創英ﾌﾟﾚｾﾞﾝｽEB" panose="02020800000000000000" pitchFamily="18" charset="-128"/>
              </a:rPr>
              <a:t>された。その議論の整理における「</a:t>
            </a:r>
            <a:r>
              <a:rPr lang="en-US" altLang="ja-JP" sz="1050" dirty="0">
                <a:latin typeface="HGP創英ﾌﾟﾚｾﾞﾝｽEB" panose="02020800000000000000" pitchFamily="18" charset="-128"/>
                <a:ea typeface="HGP創英ﾌﾟﾚｾﾞﾝｽEB" panose="02020800000000000000" pitchFamily="18" charset="-128"/>
              </a:rPr>
              <a:t>Ⅲ</a:t>
            </a:r>
            <a:r>
              <a:rPr lang="ja-JP" altLang="en-US" sz="1050" dirty="0">
                <a:latin typeface="HGP創英ﾌﾟﾚｾﾞﾝｽEB" panose="02020800000000000000" pitchFamily="18" charset="-128"/>
                <a:ea typeface="HGP創英ﾌﾟﾚｾﾞﾝｽEB" panose="02020800000000000000" pitchFamily="18" charset="-128"/>
              </a:rPr>
              <a:t>　地域における居住支援の在り方について」の中で、地域における居住支援に求められる機能や機能強化の進め方についてまとめられた。</a:t>
            </a:r>
          </a:p>
          <a:p>
            <a:r>
              <a:rPr lang="ja-JP" altLang="en-US" sz="1050" dirty="0">
                <a:latin typeface="HGP創英ﾌﾟﾚｾﾞﾝｽEB" panose="02020800000000000000" pitchFamily="18" charset="-128"/>
                <a:ea typeface="HGP創英ﾌﾟﾚｾﾞﾝｽEB" panose="02020800000000000000" pitchFamily="18" charset="-128"/>
              </a:rPr>
              <a:t>「障害福祉サービス及び相談支援並びに市町村及び都道府県の地域生活支援事業の提供体制の整備並びに自立支援給付費及び地域生活支援事業の円滑な実施を確保するための基本的な指針」において、第</a:t>
            </a:r>
            <a:r>
              <a:rPr lang="en-US" altLang="ja-JP" sz="1050" dirty="0">
                <a:latin typeface="HGP創英ﾌﾟﾚｾﾞﾝｽEB" panose="02020800000000000000" pitchFamily="18" charset="-128"/>
                <a:ea typeface="HGP創英ﾌﾟﾚｾﾞﾝｽEB" panose="02020800000000000000" pitchFamily="18" charset="-128"/>
              </a:rPr>
              <a:t>4</a:t>
            </a:r>
            <a:r>
              <a:rPr lang="ja-JP" altLang="en-US" sz="1050" dirty="0">
                <a:latin typeface="HGP創英ﾌﾟﾚｾﾞﾝｽEB" panose="02020800000000000000" pitchFamily="18" charset="-128"/>
                <a:ea typeface="HGP創英ﾌﾟﾚｾﾞﾝｽEB" panose="02020800000000000000" pitchFamily="18" charset="-128"/>
              </a:rPr>
              <a:t>期障害福祉計画期間中に少なくとも一つは整備することとされた。</a:t>
            </a:r>
          </a:p>
        </p:txBody>
      </p:sp>
      <p:sp>
        <p:nvSpPr>
          <p:cNvPr id="3" name="縦巻き 2"/>
          <p:cNvSpPr/>
          <p:nvPr/>
        </p:nvSpPr>
        <p:spPr>
          <a:xfrm>
            <a:off x="251520" y="2564906"/>
            <a:ext cx="3411835" cy="4032445"/>
          </a:xfrm>
          <a:prstGeom prst="verticalScroll">
            <a:avLst>
              <a:gd name="adj" fmla="val 4135"/>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○障害福祉サービス及び相談支援並びに市町村及び都道府県の地域生活支援事業の提供体制の整備並びに自立支援給付及び地域生活支援事業の円滑な実施を確保するための基本的な指針（抜粋）</a:t>
            </a:r>
            <a:endParaRPr kumimoji="1" lang="en-US" altLang="ja-JP" sz="9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9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第一の一基本的理念の３　入所等から地域生活への移行、地域生活の継続の支援、就労支援等の課題に対応したサービス提供体制の整備</a:t>
            </a:r>
            <a:endParaRPr kumimoji="1" lang="en-US" altLang="ja-JP" sz="9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900" dirty="0" smtClean="0">
                <a:solidFill>
                  <a:schemeClr val="tx1"/>
                </a:solidFill>
                <a:latin typeface="HGPｺﾞｼｯｸM" panose="020B0600000000000000" pitchFamily="50" charset="-128"/>
                <a:ea typeface="HGPｺﾞｼｯｸM" panose="020B0600000000000000" pitchFamily="50" charset="-128"/>
              </a:rPr>
              <a:t>　障害者等の自立支援の観点から、入所等（福祉施設への入所又は病院への入院をいう。以下同じ。）から地域生活への移行、地域生活の継続の支援、就労支援といった課題に対応したサービス提供体制を整え、障害者等の生活を地域全体で支えるシステムを実現するため、地域生活支援の拠点づくり、</a:t>
            </a:r>
            <a:r>
              <a:rPr lang="en-US" altLang="ja-JP" sz="900" dirty="0" smtClean="0">
                <a:solidFill>
                  <a:schemeClr val="tx1"/>
                </a:solidFill>
                <a:latin typeface="HGPｺﾞｼｯｸM" panose="020B0600000000000000" pitchFamily="50" charset="-128"/>
                <a:ea typeface="HGPｺﾞｼｯｸM" panose="020B0600000000000000" pitchFamily="50" charset="-128"/>
              </a:rPr>
              <a:t>NPO</a:t>
            </a:r>
            <a:r>
              <a:rPr lang="ja-JP" altLang="en-US" sz="900" dirty="0" smtClean="0">
                <a:solidFill>
                  <a:schemeClr val="tx1"/>
                </a:solidFill>
                <a:latin typeface="HGPｺﾞｼｯｸM" panose="020B0600000000000000" pitchFamily="50" charset="-128"/>
                <a:ea typeface="HGPｺﾞｼｯｸM" panose="020B0600000000000000" pitchFamily="50" charset="-128"/>
              </a:rPr>
              <a:t>等によるインフォーマルサービス（法律や制度に基づかない形で提供されるサービスをいう。）の提供等、地域の社会資源を最大限に活用し、提供体制の整備を進める。</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　特に、地域生活支援の拠点等の整備に当たっては、地域での暮らしの安心感を担保し、親元からの自立を希望する者に対する支援等を進めるために、地域生活への移行、親元からの自立等に係る</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相談</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、一人暮らし、グループホームへの入居等の</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体験の機会及び場</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の提供、ショートステイの利便性・対応力の向上等による</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緊急時の受入対応体制</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の確保、人材の確保・養成・連携等による</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専門性</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の確保並びにサービス拠点の整備及びコーディネーターの配置等による</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地域の体制づくり</a:t>
            </a:r>
            <a:r>
              <a:rPr kumimoji="1" lang="ja-JP" altLang="en-US" sz="900" dirty="0" smtClean="0">
                <a:solidFill>
                  <a:schemeClr val="tx1"/>
                </a:solidFill>
                <a:latin typeface="HGPｺﾞｼｯｸM" panose="020B0600000000000000" pitchFamily="50" charset="-128"/>
                <a:ea typeface="HGPｺﾞｼｯｸM" panose="020B0600000000000000" pitchFamily="50" charset="-128"/>
              </a:rPr>
              <a:t>を行う機能が求められており、今後、</a:t>
            </a:r>
            <a:r>
              <a:rPr kumimoji="1" lang="ja-JP" altLang="en-US" sz="900" u="sng" dirty="0" smtClean="0">
                <a:solidFill>
                  <a:schemeClr val="tx1"/>
                </a:solidFill>
                <a:latin typeface="HGPｺﾞｼｯｸM" panose="020B0600000000000000" pitchFamily="50" charset="-128"/>
                <a:ea typeface="HGPｺﾞｼｯｸM" panose="020B0600000000000000" pitchFamily="50" charset="-128"/>
              </a:rPr>
              <a:t>障害者の高齢化・重度化や「親亡き後」を見据えて、これらの機能をさらに強化する必要がある。</a:t>
            </a:r>
            <a:endParaRPr kumimoji="1" lang="ja-JP" altLang="en-US" sz="900" dirty="0">
              <a:solidFill>
                <a:schemeClr val="tx1"/>
              </a:solidFill>
              <a:latin typeface="HGPｺﾞｼｯｸM" panose="020B0600000000000000" pitchFamily="50" charset="-128"/>
              <a:ea typeface="HGPｺﾞｼｯｸM" panose="020B0600000000000000" pitchFamily="50" charset="-128"/>
            </a:endParaRPr>
          </a:p>
        </p:txBody>
      </p:sp>
      <p:sp>
        <p:nvSpPr>
          <p:cNvPr id="5" name="角丸四角形 4"/>
          <p:cNvSpPr/>
          <p:nvPr/>
        </p:nvSpPr>
        <p:spPr>
          <a:xfrm>
            <a:off x="8316416" y="0"/>
            <a:ext cx="827584" cy="4046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　１</a:t>
            </a:r>
            <a:endParaRPr kumimoji="1" lang="ja-JP" altLang="en-US" sz="1400" dirty="0">
              <a:solidFill>
                <a:schemeClr val="tx1"/>
              </a:solidFill>
            </a:endParaRPr>
          </a:p>
        </p:txBody>
      </p:sp>
    </p:spTree>
    <p:extLst>
      <p:ext uri="{BB962C8B-B14F-4D97-AF65-F5344CB8AC3E}">
        <p14:creationId xmlns:p14="http://schemas.microsoft.com/office/powerpoint/2010/main" val="2324897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23528" y="273307"/>
            <a:ext cx="4608512" cy="43155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900" dirty="0" smtClean="0">
                <a:solidFill>
                  <a:schemeClr val="tx1"/>
                </a:solidFill>
              </a:rPr>
              <a:t>〔</a:t>
            </a:r>
            <a:r>
              <a:rPr kumimoji="1" lang="ja-JP" altLang="en-US" sz="900" dirty="0" smtClean="0">
                <a:solidFill>
                  <a:schemeClr val="tx1"/>
                </a:solidFill>
              </a:rPr>
              <a:t>大阪府の現状</a:t>
            </a:r>
            <a:r>
              <a:rPr kumimoji="1" lang="en-US" altLang="ja-JP" sz="900" dirty="0" smtClean="0">
                <a:solidFill>
                  <a:schemeClr val="tx1"/>
                </a:solidFill>
              </a:rPr>
              <a:t>〕</a:t>
            </a:r>
          </a:p>
          <a:p>
            <a:r>
              <a:rPr kumimoji="1" lang="ja-JP" altLang="en-US" sz="900" dirty="0" smtClean="0">
                <a:solidFill>
                  <a:schemeClr val="tx1"/>
                </a:solidFill>
              </a:rPr>
              <a:t>　　大阪府第</a:t>
            </a:r>
            <a:r>
              <a:rPr kumimoji="1" lang="en-US" altLang="ja-JP" sz="900" dirty="0" smtClean="0">
                <a:solidFill>
                  <a:schemeClr val="tx1"/>
                </a:solidFill>
              </a:rPr>
              <a:t>4</a:t>
            </a:r>
            <a:r>
              <a:rPr kumimoji="1" lang="ja-JP" altLang="en-US" sz="900" dirty="0" err="1" smtClean="0">
                <a:solidFill>
                  <a:schemeClr val="tx1"/>
                </a:solidFill>
              </a:rPr>
              <a:t>期障がい</a:t>
            </a:r>
            <a:r>
              <a:rPr kumimoji="1" lang="ja-JP" altLang="en-US" sz="900" dirty="0" smtClean="0">
                <a:solidFill>
                  <a:schemeClr val="tx1"/>
                </a:solidFill>
              </a:rPr>
              <a:t>福祉計画において府内市町村または圏域において少なくとも</a:t>
            </a:r>
            <a:r>
              <a:rPr kumimoji="1" lang="en-US" altLang="ja-JP" sz="900" dirty="0" smtClean="0">
                <a:solidFill>
                  <a:schemeClr val="tx1"/>
                </a:solidFill>
              </a:rPr>
              <a:t>1</a:t>
            </a:r>
            <a:r>
              <a:rPr kumimoji="1" lang="ja-JP" altLang="en-US" sz="900" dirty="0" err="1" smtClean="0">
                <a:solidFill>
                  <a:schemeClr val="tx1"/>
                </a:solidFill>
              </a:rPr>
              <a:t>つを</a:t>
            </a:r>
            <a:r>
              <a:rPr kumimoji="1" lang="ja-JP" altLang="en-US" sz="900" dirty="0" smtClean="0">
                <a:solidFill>
                  <a:schemeClr val="tx1"/>
                </a:solidFill>
              </a:rPr>
              <a:t>整　</a:t>
            </a:r>
            <a:endParaRPr kumimoji="1" lang="en-US" altLang="ja-JP" sz="900" dirty="0" smtClean="0">
              <a:solidFill>
                <a:schemeClr val="tx1"/>
              </a:solidFill>
            </a:endParaRPr>
          </a:p>
          <a:p>
            <a:r>
              <a:rPr lang="ja-JP" altLang="en-US" sz="900" dirty="0">
                <a:solidFill>
                  <a:schemeClr val="tx1"/>
                </a:solidFill>
              </a:rPr>
              <a:t>　</a:t>
            </a:r>
            <a:r>
              <a:rPr kumimoji="1" lang="ja-JP" altLang="en-US" sz="900" dirty="0" err="1" smtClean="0">
                <a:solidFill>
                  <a:schemeClr val="tx1"/>
                </a:solidFill>
              </a:rPr>
              <a:t>備する</a:t>
            </a:r>
            <a:r>
              <a:rPr kumimoji="1" lang="ja-JP" altLang="en-US" sz="900" dirty="0" smtClean="0">
                <a:solidFill>
                  <a:schemeClr val="tx1"/>
                </a:solidFill>
              </a:rPr>
              <a:t>こととし、府内市町村の第</a:t>
            </a:r>
            <a:r>
              <a:rPr kumimoji="1" lang="en-US" altLang="ja-JP" sz="900" dirty="0" smtClean="0">
                <a:solidFill>
                  <a:schemeClr val="tx1"/>
                </a:solidFill>
              </a:rPr>
              <a:t>4</a:t>
            </a:r>
            <a:r>
              <a:rPr kumimoji="1" lang="ja-JP" altLang="en-US" sz="900" dirty="0" err="1" smtClean="0">
                <a:solidFill>
                  <a:schemeClr val="tx1"/>
                </a:solidFill>
              </a:rPr>
              <a:t>期障がい</a:t>
            </a:r>
            <a:r>
              <a:rPr kumimoji="1" lang="ja-JP" altLang="en-US" sz="900" dirty="0" smtClean="0">
                <a:solidFill>
                  <a:schemeClr val="tx1"/>
                </a:solidFill>
              </a:rPr>
              <a:t>福祉計画においても少なくとも１つは整備すると</a:t>
            </a:r>
            <a:endParaRPr kumimoji="1" lang="en-US" altLang="ja-JP" sz="900" dirty="0" smtClean="0">
              <a:solidFill>
                <a:schemeClr val="tx1"/>
              </a:solidFill>
            </a:endParaRPr>
          </a:p>
          <a:p>
            <a:r>
              <a:rPr lang="ja-JP" altLang="en-US" sz="900" dirty="0">
                <a:solidFill>
                  <a:schemeClr val="tx1"/>
                </a:solidFill>
              </a:rPr>
              <a:t>　</a:t>
            </a:r>
            <a:r>
              <a:rPr kumimoji="1" lang="ja-JP" altLang="en-US" sz="900" dirty="0" smtClean="0">
                <a:solidFill>
                  <a:schemeClr val="tx1"/>
                </a:solidFill>
              </a:rPr>
              <a:t>位置づけている。</a:t>
            </a:r>
            <a:endParaRPr kumimoji="1" lang="en-US" altLang="ja-JP" sz="900" dirty="0" smtClean="0">
              <a:solidFill>
                <a:schemeClr val="tx1"/>
              </a:solidFill>
            </a:endParaRPr>
          </a:p>
          <a:p>
            <a:r>
              <a:rPr lang="ja-JP" altLang="en-US" sz="900" dirty="0">
                <a:solidFill>
                  <a:schemeClr val="tx1"/>
                </a:solidFill>
              </a:rPr>
              <a:t>　</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○市町村の検討状況　平成</a:t>
            </a:r>
            <a:r>
              <a:rPr lang="en-US" altLang="ja-JP" sz="900" dirty="0" smtClean="0">
                <a:solidFill>
                  <a:schemeClr val="tx1"/>
                </a:solidFill>
              </a:rPr>
              <a:t>27</a:t>
            </a:r>
            <a:r>
              <a:rPr lang="ja-JP" altLang="en-US" sz="900" dirty="0" smtClean="0">
                <a:solidFill>
                  <a:schemeClr val="tx1"/>
                </a:solidFill>
              </a:rPr>
              <a:t>年</a:t>
            </a:r>
            <a:r>
              <a:rPr lang="en-US" altLang="ja-JP" sz="900" dirty="0" smtClean="0">
                <a:solidFill>
                  <a:schemeClr val="tx1"/>
                </a:solidFill>
              </a:rPr>
              <a:t>8</a:t>
            </a:r>
            <a:r>
              <a:rPr lang="ja-JP" altLang="en-US" sz="900" dirty="0" smtClean="0">
                <a:solidFill>
                  <a:schemeClr val="tx1"/>
                </a:solidFill>
              </a:rPr>
              <a:t>月のヒアリング及び</a:t>
            </a:r>
            <a:r>
              <a:rPr lang="en-US" altLang="ja-JP" sz="900" dirty="0" smtClean="0">
                <a:solidFill>
                  <a:schemeClr val="tx1"/>
                </a:solidFill>
              </a:rPr>
              <a:t>12</a:t>
            </a:r>
            <a:r>
              <a:rPr lang="ja-JP" altLang="en-US" sz="900" dirty="0" smtClean="0">
                <a:solidFill>
                  <a:schemeClr val="tx1"/>
                </a:solidFill>
              </a:rPr>
              <a:t>月</a:t>
            </a:r>
            <a:r>
              <a:rPr lang="ja-JP" altLang="en-US" sz="900" dirty="0">
                <a:solidFill>
                  <a:schemeClr val="tx1"/>
                </a:solidFill>
              </a:rPr>
              <a:t>に</a:t>
            </a:r>
            <a:r>
              <a:rPr lang="ja-JP" altLang="en-US" sz="900" dirty="0" smtClean="0">
                <a:solidFill>
                  <a:schemeClr val="tx1"/>
                </a:solidFill>
              </a:rPr>
              <a:t>調査実施</a:t>
            </a:r>
            <a:endParaRPr lang="en-US" altLang="ja-JP" sz="900" dirty="0" smtClean="0">
              <a:solidFill>
                <a:schemeClr val="tx1"/>
              </a:solidFill>
            </a:endParaRPr>
          </a:p>
          <a:p>
            <a:endParaRPr lang="en-US" altLang="ja-JP" sz="900" dirty="0" smtClean="0">
              <a:solidFill>
                <a:schemeClr val="tx1"/>
              </a:solidFill>
            </a:endParaRPr>
          </a:p>
          <a:p>
            <a:r>
              <a:rPr kumimoji="1" lang="ja-JP" altLang="en-US" sz="900" dirty="0">
                <a:solidFill>
                  <a:schemeClr val="tx1"/>
                </a:solidFill>
              </a:rPr>
              <a:t>　</a:t>
            </a:r>
            <a:r>
              <a:rPr kumimoji="1" lang="ja-JP" altLang="en-US" sz="900" dirty="0" smtClean="0">
                <a:solidFill>
                  <a:schemeClr val="tx1"/>
                </a:solidFill>
              </a:rPr>
              <a:t>○国</a:t>
            </a:r>
            <a:r>
              <a:rPr lang="ja-JP" altLang="en-US" sz="900" dirty="0" smtClean="0">
                <a:solidFill>
                  <a:schemeClr val="tx1"/>
                </a:solidFill>
              </a:rPr>
              <a:t>とのやり取り</a:t>
            </a:r>
            <a:r>
              <a:rPr kumimoji="1" lang="ja-JP" altLang="en-US" sz="900" dirty="0" smtClean="0">
                <a:solidFill>
                  <a:schemeClr val="tx1"/>
                </a:solidFill>
              </a:rPr>
              <a:t>　平成</a:t>
            </a:r>
            <a:r>
              <a:rPr kumimoji="1" lang="en-US" altLang="ja-JP" sz="900" dirty="0" smtClean="0">
                <a:solidFill>
                  <a:schemeClr val="tx1"/>
                </a:solidFill>
              </a:rPr>
              <a:t>27</a:t>
            </a:r>
            <a:r>
              <a:rPr kumimoji="1" lang="ja-JP" altLang="en-US" sz="900" dirty="0" smtClean="0">
                <a:solidFill>
                  <a:schemeClr val="tx1"/>
                </a:solidFill>
              </a:rPr>
              <a:t>年</a:t>
            </a:r>
            <a:r>
              <a:rPr kumimoji="1" lang="en-US" altLang="ja-JP" sz="900" dirty="0" smtClean="0">
                <a:solidFill>
                  <a:schemeClr val="tx1"/>
                </a:solidFill>
              </a:rPr>
              <a:t>10</a:t>
            </a:r>
            <a:r>
              <a:rPr kumimoji="1" lang="ja-JP" altLang="en-US" sz="900" dirty="0" smtClean="0">
                <a:solidFill>
                  <a:schemeClr val="tx1"/>
                </a:solidFill>
              </a:rPr>
              <a:t>月</a:t>
            </a:r>
            <a:r>
              <a:rPr kumimoji="1" lang="en-US" altLang="ja-JP" sz="900" dirty="0" smtClean="0">
                <a:solidFill>
                  <a:schemeClr val="tx1"/>
                </a:solidFill>
              </a:rPr>
              <a:t>1</a:t>
            </a:r>
            <a:r>
              <a:rPr kumimoji="1" lang="ja-JP" altLang="en-US" sz="900" dirty="0" smtClean="0">
                <a:solidFill>
                  <a:schemeClr val="tx1"/>
                </a:solidFill>
              </a:rPr>
              <a:t>日</a:t>
            </a:r>
            <a:endParaRPr kumimoji="1" lang="en-US" altLang="ja-JP" sz="900" dirty="0" smtClean="0">
              <a:solidFill>
                <a:schemeClr val="tx1"/>
              </a:solidFill>
            </a:endParaRPr>
          </a:p>
          <a:p>
            <a:r>
              <a:rPr lang="ja-JP" altLang="en-US" sz="900" dirty="0" smtClean="0">
                <a:solidFill>
                  <a:schemeClr val="tx1"/>
                </a:solidFill>
              </a:rPr>
              <a:t>　　・</a:t>
            </a:r>
            <a:r>
              <a:rPr lang="en-US" altLang="ja-JP" sz="900" dirty="0" smtClean="0">
                <a:solidFill>
                  <a:schemeClr val="tx1"/>
                </a:solidFill>
              </a:rPr>
              <a:t>5</a:t>
            </a:r>
            <a:r>
              <a:rPr lang="ja-JP" altLang="en-US" sz="900" dirty="0" err="1" smtClean="0">
                <a:solidFill>
                  <a:schemeClr val="tx1"/>
                </a:solidFill>
              </a:rPr>
              <a:t>つの</a:t>
            </a:r>
            <a:r>
              <a:rPr lang="ja-JP" altLang="en-US" sz="900" dirty="0" smtClean="0">
                <a:solidFill>
                  <a:schemeClr val="tx1"/>
                </a:solidFill>
              </a:rPr>
              <a:t>機能の扱いをどう考えればよいか。</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lang="en-US" altLang="ja-JP" sz="900" dirty="0" smtClean="0">
                <a:solidFill>
                  <a:schemeClr val="tx1"/>
                </a:solidFill>
              </a:rPr>
              <a:t>5</a:t>
            </a:r>
            <a:r>
              <a:rPr lang="ja-JP" altLang="en-US" sz="900" dirty="0" err="1" smtClean="0">
                <a:solidFill>
                  <a:schemeClr val="tx1"/>
                </a:solidFill>
              </a:rPr>
              <a:t>つの</a:t>
            </a:r>
            <a:r>
              <a:rPr lang="ja-JP" altLang="en-US" sz="900" dirty="0" smtClean="0">
                <a:solidFill>
                  <a:schemeClr val="tx1"/>
                </a:solidFill>
              </a:rPr>
              <a:t>機能は例示であって、必須ではない。また、今後必須機能を示すこともない。</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・児童や高齢のサービスを含めても拠点と呼べるか</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－よい。モデルを示すとかえって選択の幅を狭めてしまうので今のところ考えていない。</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・地域に必要な資源（例えばグループホーム）がない等地域生活を支える機能がない場合</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でも拠点と呼んでよいか。</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－そのような場合でも拠点と呼べないことはないが、地域で検討した結果、住まいの場</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が必要であれば、他市との連携を検討してほしい。</a:t>
            </a:r>
            <a:r>
              <a:rPr lang="ja-JP" altLang="en-US" sz="900" dirty="0">
                <a:solidFill>
                  <a:schemeClr val="tx1"/>
                </a:solidFill>
              </a:rPr>
              <a:t>　</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・モデル事業のアウトプットはどのようなものを考えているか。地域で検討していくために</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手引書のようなものがあればよい。</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－モデル事業のアウトプットのとりまとめは年度内または次年度当初。単なる事例集に</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ならないようにしたい。</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・サービスの組合わせによる収支シミュレーション</a:t>
            </a:r>
            <a:r>
              <a:rPr lang="ja-JP" altLang="en-US" sz="900" dirty="0">
                <a:solidFill>
                  <a:schemeClr val="tx1"/>
                </a:solidFill>
              </a:rPr>
              <a:t>について</a:t>
            </a:r>
            <a:r>
              <a:rPr lang="ja-JP" altLang="en-US" sz="900" dirty="0" smtClean="0">
                <a:solidFill>
                  <a:schemeClr val="tx1"/>
                </a:solidFill>
              </a:rPr>
              <a:t>、モデル事業のアウトプット等</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で具体的に示せないか。</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－アウトプットに盛り込むかどうかは今後検討。モデル事業の結果を受けて必要であれ</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lang="ja-JP" altLang="en-US" sz="900" dirty="0" err="1" smtClean="0">
                <a:solidFill>
                  <a:schemeClr val="tx1"/>
                </a:solidFill>
              </a:rPr>
              <a:t>ば</a:t>
            </a:r>
            <a:r>
              <a:rPr lang="ja-JP" altLang="en-US" sz="900" dirty="0" smtClean="0">
                <a:solidFill>
                  <a:schemeClr val="tx1"/>
                </a:solidFill>
              </a:rPr>
              <a:t>加算等も検討していきたい。</a:t>
            </a:r>
            <a:endParaRPr lang="en-US" altLang="ja-JP" sz="900" dirty="0" smtClean="0">
              <a:solidFill>
                <a:schemeClr val="tx1"/>
              </a:solidFill>
            </a:endParaRPr>
          </a:p>
          <a:p>
            <a:endParaRPr lang="en-US" altLang="ja-JP" sz="900" dirty="0">
              <a:solidFill>
                <a:schemeClr val="tx1"/>
              </a:solidFill>
            </a:endParaRPr>
          </a:p>
          <a:p>
            <a:r>
              <a:rPr kumimoji="1" lang="en-US" altLang="ja-JP" sz="900" dirty="0" smtClean="0">
                <a:solidFill>
                  <a:schemeClr val="tx1"/>
                </a:solidFill>
              </a:rPr>
              <a:t>〔</a:t>
            </a:r>
            <a:r>
              <a:rPr kumimoji="1" lang="ja-JP" altLang="en-US" sz="900" dirty="0" smtClean="0">
                <a:solidFill>
                  <a:schemeClr val="tx1"/>
                </a:solidFill>
              </a:rPr>
              <a:t>課題</a:t>
            </a:r>
            <a:r>
              <a:rPr kumimoji="1" lang="en-US" altLang="ja-JP" sz="900" dirty="0" smtClean="0">
                <a:solidFill>
                  <a:schemeClr val="tx1"/>
                </a:solidFill>
              </a:rPr>
              <a:t>〕</a:t>
            </a:r>
            <a:r>
              <a:rPr kumimoji="1" lang="ja-JP" altLang="en-US" sz="900" dirty="0" smtClean="0">
                <a:solidFill>
                  <a:schemeClr val="tx1"/>
                </a:solidFill>
              </a:rPr>
              <a:t>　府内市町村の整備が進まない理由　</a:t>
            </a:r>
            <a:endParaRPr kumimoji="1"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・何をもって整備したと言えるのか明確なものがない、財源がない、との理由から</a:t>
            </a:r>
            <a:r>
              <a:rPr lang="ja-JP" altLang="en-US" sz="900" dirty="0">
                <a:solidFill>
                  <a:schemeClr val="tx1"/>
                </a:solidFill>
              </a:rPr>
              <a:t>検討</a:t>
            </a:r>
            <a:r>
              <a:rPr lang="ja-JP" altLang="en-US" sz="900" dirty="0" smtClean="0">
                <a:solidFill>
                  <a:schemeClr val="tx1"/>
                </a:solidFill>
              </a:rPr>
              <a:t>が進</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a:t>
            </a:r>
            <a:r>
              <a:rPr lang="ja-JP" altLang="en-US" sz="900" dirty="0" err="1" smtClean="0">
                <a:solidFill>
                  <a:schemeClr val="tx1"/>
                </a:solidFill>
              </a:rPr>
              <a:t>ま</a:t>
            </a:r>
            <a:r>
              <a:rPr lang="ja-JP" altLang="en-US" sz="900" dirty="0" smtClean="0">
                <a:solidFill>
                  <a:schemeClr val="tx1"/>
                </a:solidFill>
              </a:rPr>
              <a:t>ない市町村がある。</a:t>
            </a:r>
            <a:endParaRPr lang="en-US" altLang="ja-JP" sz="900" dirty="0" smtClean="0">
              <a:solidFill>
                <a:schemeClr val="tx1"/>
              </a:solidFill>
            </a:endParaRPr>
          </a:p>
          <a:p>
            <a:r>
              <a:rPr kumimoji="1" lang="ja-JP" altLang="en-US" sz="900" dirty="0">
                <a:solidFill>
                  <a:schemeClr val="tx1"/>
                </a:solidFill>
              </a:rPr>
              <a:t>　</a:t>
            </a:r>
            <a:r>
              <a:rPr kumimoji="1" lang="ja-JP" altLang="en-US" sz="900" dirty="0" smtClean="0">
                <a:solidFill>
                  <a:schemeClr val="tx1"/>
                </a:solidFill>
              </a:rPr>
              <a:t>・</a:t>
            </a:r>
            <a:r>
              <a:rPr lang="ja-JP" altLang="en-US" sz="900" dirty="0">
                <a:solidFill>
                  <a:schemeClr val="tx1"/>
                </a:solidFill>
              </a:rPr>
              <a:t>国</a:t>
            </a:r>
            <a:r>
              <a:rPr lang="ja-JP" altLang="en-US" sz="900" dirty="0" smtClean="0">
                <a:solidFill>
                  <a:schemeClr val="tx1"/>
                </a:solidFill>
              </a:rPr>
              <a:t>の動き、明確に示されるのを</a:t>
            </a:r>
            <a:r>
              <a:rPr lang="ja-JP" altLang="en-US" sz="900" dirty="0">
                <a:solidFill>
                  <a:schemeClr val="tx1"/>
                </a:solidFill>
              </a:rPr>
              <a:t>待って</a:t>
            </a:r>
            <a:r>
              <a:rPr lang="ja-JP" altLang="en-US" sz="900" dirty="0" smtClean="0">
                <a:solidFill>
                  <a:schemeClr val="tx1"/>
                </a:solidFill>
              </a:rPr>
              <a:t>いる、または不明確な点が多く検討が進んでいない　</a:t>
            </a:r>
            <a:endParaRPr lang="en-US" altLang="ja-JP" sz="900" dirty="0" smtClean="0">
              <a:solidFill>
                <a:schemeClr val="tx1"/>
              </a:solidFill>
            </a:endParaRPr>
          </a:p>
          <a:p>
            <a:r>
              <a:rPr lang="ja-JP" altLang="en-US" sz="900" dirty="0">
                <a:solidFill>
                  <a:schemeClr val="tx1"/>
                </a:solidFill>
              </a:rPr>
              <a:t>　</a:t>
            </a:r>
            <a:r>
              <a:rPr lang="ja-JP" altLang="en-US" sz="900" dirty="0" smtClean="0">
                <a:solidFill>
                  <a:schemeClr val="tx1"/>
                </a:solidFill>
              </a:rPr>
              <a:t>　市町村（</a:t>
            </a:r>
            <a:r>
              <a:rPr lang="en-US" altLang="ja-JP" sz="900" dirty="0" smtClean="0">
                <a:solidFill>
                  <a:schemeClr val="tx1"/>
                </a:solidFill>
              </a:rPr>
              <a:t>23</a:t>
            </a:r>
            <a:r>
              <a:rPr lang="ja-JP" altLang="en-US" sz="900" dirty="0" smtClean="0">
                <a:solidFill>
                  <a:schemeClr val="tx1"/>
                </a:solidFill>
              </a:rPr>
              <a:t>／</a:t>
            </a:r>
            <a:r>
              <a:rPr lang="en-US" altLang="ja-JP" sz="900" dirty="0" smtClean="0">
                <a:solidFill>
                  <a:schemeClr val="tx1"/>
                </a:solidFill>
              </a:rPr>
              <a:t>43</a:t>
            </a:r>
            <a:r>
              <a:rPr lang="ja-JP" altLang="en-US" sz="900" dirty="0" smtClean="0">
                <a:solidFill>
                  <a:schemeClr val="tx1"/>
                </a:solidFill>
              </a:rPr>
              <a:t>）</a:t>
            </a:r>
            <a:endParaRPr lang="en-US" altLang="ja-JP" sz="900" dirty="0" smtClean="0">
              <a:solidFill>
                <a:schemeClr val="tx1"/>
              </a:solidFill>
            </a:endParaRPr>
          </a:p>
          <a:p>
            <a:endParaRPr kumimoji="1" lang="en-US" altLang="ja-JP" sz="900" dirty="0">
              <a:solidFill>
                <a:schemeClr val="tx1"/>
              </a:solidFill>
            </a:endParaRPr>
          </a:p>
        </p:txBody>
      </p:sp>
      <p:sp>
        <p:nvSpPr>
          <p:cNvPr id="6" name="下矢印 5"/>
          <p:cNvSpPr/>
          <p:nvPr/>
        </p:nvSpPr>
        <p:spPr>
          <a:xfrm>
            <a:off x="3419872" y="4725144"/>
            <a:ext cx="2376264" cy="271344"/>
          </a:xfrm>
          <a:prstGeom prst="downArrow">
            <a:avLst>
              <a:gd name="adj1" fmla="val 5805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004046" y="273307"/>
            <a:ext cx="3816425" cy="3096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900" dirty="0" smtClean="0"/>
              <a:t>〔</a:t>
            </a:r>
            <a:r>
              <a:rPr lang="ja-JP" altLang="en-US" sz="900" dirty="0"/>
              <a:t>具体的</a:t>
            </a:r>
            <a:r>
              <a:rPr lang="ja-JP" altLang="en-US" sz="900" dirty="0" smtClean="0"/>
              <a:t>に</a:t>
            </a:r>
            <a:r>
              <a:rPr lang="ja-JP" altLang="en-US" sz="900" dirty="0"/>
              <a:t>整備が</a:t>
            </a:r>
            <a:r>
              <a:rPr lang="ja-JP" altLang="en-US" sz="900" dirty="0" smtClean="0"/>
              <a:t>進む府内</a:t>
            </a:r>
            <a:r>
              <a:rPr lang="ja-JP" altLang="en-US" sz="900" dirty="0"/>
              <a:t>の</a:t>
            </a:r>
            <a:r>
              <a:rPr lang="ja-JP" altLang="en-US" sz="900" dirty="0" smtClean="0"/>
              <a:t>状況</a:t>
            </a:r>
            <a:r>
              <a:rPr lang="en-US" altLang="ja-JP" sz="900" dirty="0"/>
              <a:t>〕</a:t>
            </a:r>
          </a:p>
          <a:p>
            <a:r>
              <a:rPr lang="ja-JP" altLang="en-US" sz="900" dirty="0" smtClean="0"/>
              <a:t>○</a:t>
            </a:r>
            <a:r>
              <a:rPr lang="ja-JP" altLang="en-US" sz="900" dirty="0"/>
              <a:t>吹田市　　</a:t>
            </a:r>
            <a:r>
              <a:rPr lang="ja-JP" altLang="en-US" sz="900" dirty="0" smtClean="0"/>
              <a:t>整備</a:t>
            </a:r>
            <a:r>
              <a:rPr lang="ja-JP" altLang="en-US" sz="900" dirty="0"/>
              <a:t>内容－共同生活援助、短期入所、</a:t>
            </a:r>
            <a:r>
              <a:rPr lang="ja-JP" altLang="en-US" sz="900" dirty="0" smtClean="0"/>
              <a:t>相談支援</a:t>
            </a:r>
            <a:r>
              <a:rPr lang="ja-JP" altLang="en-US" sz="900" dirty="0"/>
              <a:t>事業</a:t>
            </a:r>
            <a:r>
              <a:rPr lang="ja-JP" altLang="en-US" sz="900" dirty="0" smtClean="0"/>
              <a:t>、居宅介</a:t>
            </a:r>
            <a:endParaRPr lang="en-US" altLang="ja-JP" sz="900" dirty="0" smtClean="0"/>
          </a:p>
          <a:p>
            <a:r>
              <a:rPr lang="ja-JP" altLang="en-US" sz="900" dirty="0"/>
              <a:t>　</a:t>
            </a:r>
            <a:r>
              <a:rPr lang="ja-JP" altLang="en-US" sz="900" dirty="0" smtClean="0"/>
              <a:t>　　　　　　　　　　　　　　護</a:t>
            </a:r>
            <a:r>
              <a:rPr lang="ja-JP" altLang="en-US" sz="900" dirty="0"/>
              <a:t>、訪問看護</a:t>
            </a:r>
            <a:r>
              <a:rPr lang="ja-JP" altLang="en-US" sz="900" dirty="0" smtClean="0"/>
              <a:t>、福祉避難所</a:t>
            </a:r>
            <a:endParaRPr lang="ja-JP" altLang="en-US" sz="900" dirty="0"/>
          </a:p>
          <a:p>
            <a:r>
              <a:rPr lang="ja-JP" altLang="en-US" sz="900" dirty="0"/>
              <a:t>　　　　　　　　</a:t>
            </a:r>
            <a:r>
              <a:rPr lang="ja-JP" altLang="en-US" sz="900" dirty="0" smtClean="0"/>
              <a:t>特徴</a:t>
            </a:r>
            <a:r>
              <a:rPr lang="ja-JP" altLang="en-US" sz="900" dirty="0"/>
              <a:t>－強度行動障がいの状態を示す方</a:t>
            </a:r>
            <a:r>
              <a:rPr lang="en-US" altLang="ja-JP" sz="900" dirty="0"/>
              <a:t>10</a:t>
            </a:r>
            <a:r>
              <a:rPr lang="ja-JP" altLang="en-US" sz="900" dirty="0"/>
              <a:t>名</a:t>
            </a:r>
            <a:r>
              <a:rPr lang="ja-JP" altLang="en-US" sz="900" dirty="0" smtClean="0"/>
              <a:t>、医療的ケアが　　　　　　　　　　　　</a:t>
            </a:r>
            <a:endParaRPr lang="en-US" altLang="ja-JP" sz="900" dirty="0" smtClean="0"/>
          </a:p>
          <a:p>
            <a:r>
              <a:rPr lang="ja-JP" altLang="en-US" sz="900" dirty="0"/>
              <a:t>　</a:t>
            </a:r>
            <a:r>
              <a:rPr lang="ja-JP" altLang="en-US" sz="900" dirty="0" smtClean="0"/>
              <a:t>　　　　　　　　　　　必要</a:t>
            </a:r>
            <a:r>
              <a:rPr lang="ja-JP" altLang="en-US" sz="900" dirty="0"/>
              <a:t>な</a:t>
            </a:r>
            <a:r>
              <a:rPr lang="ja-JP" altLang="en-US" sz="900" dirty="0" err="1" smtClean="0"/>
              <a:t>身体障がい</a:t>
            </a:r>
            <a:r>
              <a:rPr lang="ja-JP" altLang="en-US" sz="900" dirty="0" smtClean="0"/>
              <a:t>者</a:t>
            </a:r>
            <a:r>
              <a:rPr lang="en-US" altLang="ja-JP" sz="900" dirty="0"/>
              <a:t>10</a:t>
            </a:r>
            <a:r>
              <a:rPr lang="ja-JP" altLang="en-US" sz="900" dirty="0"/>
              <a:t>名</a:t>
            </a:r>
            <a:r>
              <a:rPr lang="ja-JP" altLang="en-US" sz="900" dirty="0" smtClean="0"/>
              <a:t>、短期入所</a:t>
            </a:r>
            <a:r>
              <a:rPr lang="en-US" altLang="ja-JP" sz="900" dirty="0"/>
              <a:t>8</a:t>
            </a:r>
            <a:r>
              <a:rPr lang="ja-JP" altLang="en-US" sz="900" dirty="0" smtClean="0"/>
              <a:t>名。</a:t>
            </a:r>
            <a:endParaRPr lang="en-US" altLang="ja-JP" sz="900" dirty="0" smtClean="0"/>
          </a:p>
          <a:p>
            <a:r>
              <a:rPr lang="ja-JP" altLang="en-US" sz="900" dirty="0"/>
              <a:t>　</a:t>
            </a:r>
            <a:r>
              <a:rPr lang="ja-JP" altLang="en-US" sz="900" dirty="0" smtClean="0"/>
              <a:t>　　　　　　　　　　　重度</a:t>
            </a:r>
            <a:r>
              <a:rPr lang="ja-JP" altLang="en-US" sz="900" dirty="0"/>
              <a:t>の</a:t>
            </a:r>
            <a:r>
              <a:rPr lang="ja-JP" altLang="en-US" sz="900" dirty="0" err="1"/>
              <a:t>障がい</a:t>
            </a:r>
            <a:r>
              <a:rPr lang="ja-JP" altLang="en-US" sz="900" dirty="0"/>
              <a:t>者の支援</a:t>
            </a:r>
            <a:r>
              <a:rPr lang="ja-JP" altLang="en-US" sz="900" dirty="0" smtClean="0"/>
              <a:t>によって積み上がった支援ノウ</a:t>
            </a:r>
            <a:endParaRPr lang="en-US" altLang="ja-JP" sz="900" dirty="0" smtClean="0"/>
          </a:p>
          <a:p>
            <a:r>
              <a:rPr lang="ja-JP" altLang="en-US" sz="900" dirty="0"/>
              <a:t>　</a:t>
            </a:r>
            <a:r>
              <a:rPr lang="ja-JP" altLang="en-US" sz="900" dirty="0" smtClean="0"/>
              <a:t>　　　　　　　　　　　ハウ</a:t>
            </a:r>
            <a:r>
              <a:rPr lang="ja-JP" altLang="en-US" sz="900" dirty="0"/>
              <a:t>を</a:t>
            </a:r>
            <a:r>
              <a:rPr lang="ja-JP" altLang="en-US" sz="900" dirty="0" smtClean="0"/>
              <a:t>地域に</a:t>
            </a:r>
            <a:r>
              <a:rPr lang="ja-JP" altLang="en-US" sz="900" dirty="0"/>
              <a:t>居住する障がい者の支援に</a:t>
            </a:r>
            <a:r>
              <a:rPr lang="ja-JP" altLang="en-US" sz="900" dirty="0" smtClean="0"/>
              <a:t>活かして</a:t>
            </a:r>
            <a:r>
              <a:rPr lang="ja-JP" altLang="en-US" sz="900" dirty="0"/>
              <a:t>いく。</a:t>
            </a:r>
          </a:p>
          <a:p>
            <a:r>
              <a:rPr lang="ja-JP" altLang="en-US" sz="900" dirty="0"/>
              <a:t>　　　　　　　　</a:t>
            </a:r>
            <a:r>
              <a:rPr lang="ja-JP" altLang="en-US" sz="900" dirty="0" smtClean="0"/>
              <a:t>課題－短期入所の受入や相談等地域の拠点機能としてどの</a:t>
            </a:r>
            <a:r>
              <a:rPr lang="ja-JP" altLang="en-US" sz="900" dirty="0" err="1" smtClean="0"/>
              <a:t>よ</a:t>
            </a:r>
            <a:endParaRPr lang="en-US" altLang="ja-JP" sz="900" dirty="0" smtClean="0"/>
          </a:p>
          <a:p>
            <a:r>
              <a:rPr lang="ja-JP" altLang="en-US" sz="900" dirty="0"/>
              <a:t>　</a:t>
            </a:r>
            <a:r>
              <a:rPr lang="ja-JP" altLang="en-US" sz="900" dirty="0" smtClean="0"/>
              <a:t>　　　　　　　　　　　</a:t>
            </a:r>
            <a:r>
              <a:rPr lang="ja-JP" altLang="en-US" sz="900" dirty="0" err="1" smtClean="0"/>
              <a:t>うに</a:t>
            </a:r>
            <a:r>
              <a:rPr lang="ja-JP" altLang="en-US" sz="900" dirty="0" smtClean="0"/>
              <a:t>運営していくか、地域住民も参加した協議会で検討</a:t>
            </a:r>
            <a:endParaRPr lang="en-US" altLang="ja-JP" sz="900" dirty="0" smtClean="0"/>
          </a:p>
          <a:p>
            <a:r>
              <a:rPr lang="ja-JP" altLang="en-US" sz="900" dirty="0"/>
              <a:t>　</a:t>
            </a:r>
            <a:r>
              <a:rPr lang="ja-JP" altLang="en-US" sz="900" dirty="0" smtClean="0"/>
              <a:t>　　　　　　　　　　　予定。</a:t>
            </a:r>
            <a:endParaRPr lang="en-US" altLang="ja-JP" sz="900" dirty="0" smtClean="0"/>
          </a:p>
          <a:p>
            <a:r>
              <a:rPr lang="ja-JP" altLang="en-US" sz="900" dirty="0"/>
              <a:t>　</a:t>
            </a:r>
            <a:r>
              <a:rPr lang="ja-JP" altLang="en-US" sz="900" dirty="0" smtClean="0"/>
              <a:t>　　　　　　　平成</a:t>
            </a:r>
            <a:r>
              <a:rPr lang="en-US" altLang="ja-JP" sz="900" dirty="0" smtClean="0"/>
              <a:t>28</a:t>
            </a:r>
            <a:r>
              <a:rPr lang="ja-JP" altLang="en-US" sz="900" dirty="0" smtClean="0"/>
              <a:t>年</a:t>
            </a:r>
            <a:r>
              <a:rPr lang="en-US" altLang="ja-JP" sz="900" dirty="0" smtClean="0"/>
              <a:t>6</a:t>
            </a:r>
            <a:r>
              <a:rPr lang="ja-JP" altLang="en-US" sz="900" dirty="0" smtClean="0"/>
              <a:t>月開所予定</a:t>
            </a:r>
            <a:endParaRPr lang="en-US" altLang="ja-JP" sz="900" dirty="0" smtClean="0"/>
          </a:p>
          <a:p>
            <a:endParaRPr lang="en-US" altLang="ja-JP" sz="900" dirty="0"/>
          </a:p>
          <a:p>
            <a:r>
              <a:rPr lang="ja-JP" altLang="en-US" sz="900" dirty="0" smtClean="0"/>
              <a:t>○豊中市　　整備内容－施設入所支援、短期入所、生活介護、就労継続支</a:t>
            </a:r>
            <a:endParaRPr lang="en-US" altLang="ja-JP" sz="900" dirty="0" smtClean="0"/>
          </a:p>
          <a:p>
            <a:r>
              <a:rPr lang="ja-JP" altLang="en-US" sz="900" dirty="0"/>
              <a:t>　</a:t>
            </a:r>
            <a:r>
              <a:rPr lang="ja-JP" altLang="en-US" sz="900" dirty="0" smtClean="0"/>
              <a:t>　　　　　　　　　　　　　　援</a:t>
            </a:r>
            <a:r>
              <a:rPr lang="en-US" altLang="ja-JP" sz="900" dirty="0" smtClean="0"/>
              <a:t>A</a:t>
            </a:r>
            <a:r>
              <a:rPr lang="ja-JP" altLang="en-US" sz="900" dirty="0" smtClean="0"/>
              <a:t>型、就労継続支援</a:t>
            </a:r>
            <a:r>
              <a:rPr lang="en-US" altLang="ja-JP" sz="900" dirty="0" smtClean="0"/>
              <a:t>B</a:t>
            </a:r>
            <a:r>
              <a:rPr lang="ja-JP" altLang="en-US" sz="900" dirty="0" smtClean="0"/>
              <a:t>型、計画相談支援、地域相</a:t>
            </a:r>
            <a:endParaRPr lang="en-US" altLang="ja-JP" sz="900" dirty="0" smtClean="0"/>
          </a:p>
          <a:p>
            <a:r>
              <a:rPr lang="ja-JP" altLang="en-US" sz="900" dirty="0"/>
              <a:t>　</a:t>
            </a:r>
            <a:r>
              <a:rPr lang="ja-JP" altLang="en-US" sz="900" dirty="0" smtClean="0"/>
              <a:t>　　　　　　　　　　　　　　談支援、日中一時支援、地域密着型老人福祉施設</a:t>
            </a:r>
            <a:endParaRPr lang="en-US" altLang="ja-JP" sz="900" dirty="0" smtClean="0"/>
          </a:p>
          <a:p>
            <a:r>
              <a:rPr lang="ja-JP" altLang="en-US" sz="900" dirty="0"/>
              <a:t>　</a:t>
            </a:r>
            <a:r>
              <a:rPr lang="ja-JP" altLang="en-US" sz="900" dirty="0" smtClean="0"/>
              <a:t>　　　　　　　　　　　　　　入所者生活介護、短期入所型生活介護</a:t>
            </a:r>
            <a:endParaRPr lang="en-US" altLang="ja-JP" sz="900" dirty="0" smtClean="0"/>
          </a:p>
          <a:p>
            <a:r>
              <a:rPr lang="ja-JP" altLang="en-US" sz="900" dirty="0"/>
              <a:t>　</a:t>
            </a:r>
            <a:r>
              <a:rPr lang="ja-JP" altLang="en-US" sz="900" dirty="0" smtClean="0"/>
              <a:t>　　　　　　　特徴－施設入所支援</a:t>
            </a:r>
            <a:r>
              <a:rPr lang="en-US" altLang="ja-JP" sz="900" dirty="0" smtClean="0"/>
              <a:t>21</a:t>
            </a:r>
            <a:r>
              <a:rPr lang="ja-JP" altLang="en-US" sz="900" dirty="0" smtClean="0"/>
              <a:t>名（</a:t>
            </a:r>
            <a:r>
              <a:rPr lang="en-US" altLang="ja-JP" sz="900" dirty="0" smtClean="0"/>
              <a:t>7</a:t>
            </a:r>
            <a:r>
              <a:rPr lang="ja-JP" altLang="en-US" sz="900" dirty="0" smtClean="0"/>
              <a:t>名</a:t>
            </a:r>
            <a:r>
              <a:rPr lang="en-US" altLang="ja-JP" sz="900" dirty="0" smtClean="0"/>
              <a:t>×3</a:t>
            </a:r>
            <a:r>
              <a:rPr lang="ja-JP" altLang="en-US" sz="900" dirty="0" smtClean="0"/>
              <a:t>ユニット）、短期入所</a:t>
            </a:r>
            <a:r>
              <a:rPr lang="en-US" altLang="ja-JP" sz="900" dirty="0" smtClean="0"/>
              <a:t>10</a:t>
            </a:r>
            <a:r>
              <a:rPr lang="ja-JP" altLang="en-US" sz="900" dirty="0" smtClean="0"/>
              <a:t>名。</a:t>
            </a:r>
            <a:endParaRPr lang="en-US" altLang="ja-JP" sz="900" dirty="0" smtClean="0"/>
          </a:p>
          <a:p>
            <a:r>
              <a:rPr lang="ja-JP" altLang="en-US" sz="900" dirty="0"/>
              <a:t>　</a:t>
            </a:r>
            <a:r>
              <a:rPr lang="ja-JP" altLang="en-US" sz="900" dirty="0" smtClean="0"/>
              <a:t>　　　　　　　　　　　</a:t>
            </a:r>
            <a:r>
              <a:rPr lang="en-US" altLang="ja-JP" sz="900" dirty="0" smtClean="0"/>
              <a:t>3</a:t>
            </a:r>
            <a:r>
              <a:rPr lang="ja-JP" altLang="en-US" sz="900" dirty="0" smtClean="0"/>
              <a:t>～</a:t>
            </a:r>
            <a:r>
              <a:rPr lang="en-US" altLang="ja-JP" sz="900" dirty="0" smtClean="0"/>
              <a:t>5</a:t>
            </a:r>
            <a:r>
              <a:rPr lang="ja-JP" altLang="en-US" sz="900" dirty="0" smtClean="0"/>
              <a:t>年で地域生活移行を目指す。運営受託事業所は、　</a:t>
            </a:r>
            <a:endParaRPr lang="en-US" altLang="ja-JP" sz="900" dirty="0" smtClean="0"/>
          </a:p>
          <a:p>
            <a:r>
              <a:rPr lang="ja-JP" altLang="en-US" sz="900" dirty="0"/>
              <a:t>　</a:t>
            </a:r>
            <a:r>
              <a:rPr lang="ja-JP" altLang="en-US" sz="900" dirty="0" smtClean="0"/>
              <a:t>　　　　　　　　　　　地域にグループホームを開設することも条件。</a:t>
            </a:r>
            <a:endParaRPr lang="en-US" altLang="ja-JP" sz="900" dirty="0" smtClean="0"/>
          </a:p>
          <a:p>
            <a:r>
              <a:rPr lang="ja-JP" altLang="en-US" sz="900" dirty="0"/>
              <a:t>　</a:t>
            </a:r>
            <a:r>
              <a:rPr lang="ja-JP" altLang="en-US" sz="900" dirty="0" smtClean="0"/>
              <a:t>　　　　　　　課題－運営に関しては、事業所連絡会に参加し、今後検討して</a:t>
            </a:r>
            <a:endParaRPr lang="en-US" altLang="ja-JP" sz="900" dirty="0" smtClean="0"/>
          </a:p>
          <a:p>
            <a:r>
              <a:rPr lang="ja-JP" altLang="en-US" sz="900" dirty="0"/>
              <a:t>　</a:t>
            </a:r>
            <a:r>
              <a:rPr lang="ja-JP" altLang="en-US" sz="900" dirty="0" smtClean="0"/>
              <a:t>　　　　　　　　　　　　いく。</a:t>
            </a:r>
            <a:endParaRPr lang="en-US" altLang="ja-JP" sz="900" dirty="0" smtClean="0"/>
          </a:p>
          <a:p>
            <a:r>
              <a:rPr lang="ja-JP" altLang="en-US" sz="900" dirty="0"/>
              <a:t>　</a:t>
            </a:r>
            <a:r>
              <a:rPr lang="ja-JP" altLang="en-US" sz="900" dirty="0" smtClean="0"/>
              <a:t>　　　　　　　平成</a:t>
            </a:r>
            <a:r>
              <a:rPr lang="en-US" altLang="ja-JP" sz="900" dirty="0" smtClean="0"/>
              <a:t>28</a:t>
            </a:r>
            <a:r>
              <a:rPr lang="ja-JP" altLang="en-US" sz="900" dirty="0" smtClean="0"/>
              <a:t>年</a:t>
            </a:r>
            <a:r>
              <a:rPr lang="en-US" altLang="ja-JP" sz="900" dirty="0" smtClean="0"/>
              <a:t>8</a:t>
            </a:r>
            <a:r>
              <a:rPr lang="ja-JP" altLang="en-US" sz="900" dirty="0" smtClean="0"/>
              <a:t>月頃開所予定</a:t>
            </a:r>
            <a:endParaRPr lang="en-US" altLang="ja-JP" sz="900" dirty="0" smtClean="0"/>
          </a:p>
          <a:p>
            <a:endParaRPr lang="en-US" altLang="ja-JP" sz="900" dirty="0" smtClean="0"/>
          </a:p>
          <a:p>
            <a:r>
              <a:rPr lang="ja-JP" altLang="en-US" sz="900" dirty="0"/>
              <a:t>　</a:t>
            </a:r>
            <a:r>
              <a:rPr lang="ja-JP" altLang="en-US" sz="900" dirty="0" smtClean="0"/>
              <a:t>　　　　　　</a:t>
            </a:r>
            <a:endParaRPr lang="ja-JP" altLang="en-US" sz="900" dirty="0"/>
          </a:p>
        </p:txBody>
      </p:sp>
      <p:sp>
        <p:nvSpPr>
          <p:cNvPr id="9" name="額縁 8"/>
          <p:cNvSpPr/>
          <p:nvPr/>
        </p:nvSpPr>
        <p:spPr>
          <a:xfrm>
            <a:off x="323528" y="5085184"/>
            <a:ext cx="8482172" cy="1440160"/>
          </a:xfrm>
          <a:prstGeom prst="bevel">
            <a:avLst>
              <a:gd name="adj" fmla="val 5396"/>
            </a:avLst>
          </a:prstGeom>
          <a:solidFill>
            <a:schemeClr val="bg2">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整備が進んでいない市町村に対し、何らかの後押しが必要　</a:t>
            </a:r>
            <a:endParaRPr kumimoji="1" lang="en-US" altLang="ja-JP" sz="1200" dirty="0" smtClean="0">
              <a:solidFill>
                <a:schemeClr val="tx1"/>
              </a:solidFill>
            </a:endParaRPr>
          </a:p>
          <a:p>
            <a:r>
              <a:rPr lang="ja-JP" altLang="en-US" sz="1200" b="1" dirty="0">
                <a:solidFill>
                  <a:schemeClr val="tx1"/>
                </a:solidFill>
              </a:rPr>
              <a:t>　</a:t>
            </a:r>
            <a:r>
              <a:rPr kumimoji="1" lang="ja-JP" altLang="en-US" sz="1200" b="1" dirty="0" smtClean="0">
                <a:solidFill>
                  <a:schemeClr val="tx1"/>
                </a:solidFill>
              </a:rPr>
              <a:t>⇒基盤整備促進</a:t>
            </a:r>
            <a:r>
              <a:rPr lang="ja-JP" altLang="en-US" sz="1200" b="1" dirty="0">
                <a:solidFill>
                  <a:schemeClr val="tx1"/>
                </a:solidFill>
              </a:rPr>
              <a:t>ワーキンググループ</a:t>
            </a:r>
            <a:r>
              <a:rPr kumimoji="1" lang="ja-JP" altLang="en-US" sz="1200" b="1" dirty="0" smtClean="0">
                <a:solidFill>
                  <a:schemeClr val="tx1"/>
                </a:solidFill>
              </a:rPr>
              <a:t>において地域生活支援拠点等の整備に</a:t>
            </a:r>
            <a:r>
              <a:rPr lang="ja-JP" altLang="en-US" sz="1200" b="1" dirty="0" smtClean="0">
                <a:solidFill>
                  <a:schemeClr val="tx1"/>
                </a:solidFill>
              </a:rPr>
              <a:t>関して</a:t>
            </a:r>
            <a:r>
              <a:rPr lang="ja-JP" altLang="en-US" sz="1200" b="1" dirty="0">
                <a:solidFill>
                  <a:schemeClr val="tx1"/>
                </a:solidFill>
              </a:rPr>
              <a:t>検討したい</a:t>
            </a:r>
            <a:endParaRPr kumimoji="1" lang="en-US" altLang="ja-JP" sz="1200" b="1" dirty="0" smtClean="0">
              <a:solidFill>
                <a:schemeClr val="tx1"/>
              </a:solidFill>
            </a:endParaRPr>
          </a:p>
          <a:p>
            <a:r>
              <a:rPr kumimoji="1" lang="en-US" altLang="ja-JP" sz="1200" dirty="0" smtClean="0">
                <a:solidFill>
                  <a:schemeClr val="tx1"/>
                </a:solidFill>
              </a:rPr>
              <a:t>〔</a:t>
            </a:r>
            <a:r>
              <a:rPr kumimoji="1" lang="ja-JP" altLang="en-US" sz="1200" dirty="0" smtClean="0">
                <a:solidFill>
                  <a:schemeClr val="tx1"/>
                </a:solidFill>
              </a:rPr>
              <a:t>検討項目</a:t>
            </a:r>
            <a:r>
              <a:rPr kumimoji="1" lang="en-US" altLang="ja-JP" sz="1200" dirty="0" smtClean="0">
                <a:solidFill>
                  <a:schemeClr val="tx1"/>
                </a:solidFill>
              </a:rPr>
              <a:t>〕</a:t>
            </a:r>
          </a:p>
          <a:p>
            <a:r>
              <a:rPr lang="ja-JP" altLang="en-US" sz="1200" dirty="0">
                <a:solidFill>
                  <a:schemeClr val="tx1"/>
                </a:solidFill>
              </a:rPr>
              <a:t>　</a:t>
            </a:r>
            <a:r>
              <a:rPr lang="ja-JP" altLang="en-US" sz="1200" dirty="0" smtClean="0">
                <a:solidFill>
                  <a:schemeClr val="tx1"/>
                </a:solidFill>
              </a:rPr>
              <a:t>○　基本指針の理念を共有し、</a:t>
            </a:r>
            <a:r>
              <a:rPr lang="en-US" altLang="ja-JP" sz="1200" dirty="0" smtClean="0">
                <a:solidFill>
                  <a:schemeClr val="tx1"/>
                </a:solidFill>
              </a:rPr>
              <a:t>5</a:t>
            </a:r>
            <a:r>
              <a:rPr lang="ja-JP" altLang="en-US" sz="1200" dirty="0" err="1" smtClean="0">
                <a:solidFill>
                  <a:schemeClr val="tx1"/>
                </a:solidFill>
              </a:rPr>
              <a:t>つの</a:t>
            </a:r>
            <a:r>
              <a:rPr lang="ja-JP" altLang="en-US" sz="1200" dirty="0" smtClean="0">
                <a:solidFill>
                  <a:schemeClr val="tx1"/>
                </a:solidFill>
              </a:rPr>
              <a:t>機能を強化することを参考に、市町村協議会等で協議する具体的な項目</a:t>
            </a:r>
            <a:endParaRPr lang="en-US" altLang="ja-JP" sz="1200" dirty="0" smtClean="0">
              <a:solidFill>
                <a:schemeClr val="tx1"/>
              </a:solidFill>
            </a:endParaRPr>
          </a:p>
          <a:p>
            <a:r>
              <a:rPr kumimoji="1" lang="ja-JP" altLang="en-US" sz="1200" dirty="0">
                <a:solidFill>
                  <a:schemeClr val="tx1"/>
                </a:solidFill>
              </a:rPr>
              <a:t>　</a:t>
            </a:r>
            <a:r>
              <a:rPr kumimoji="1" lang="ja-JP" altLang="en-US" sz="1200" dirty="0" smtClean="0">
                <a:solidFill>
                  <a:schemeClr val="tx1"/>
                </a:solidFill>
              </a:rPr>
              <a:t>○　地域生活支援拠点等の整備案をいくつか市町村に提示するためにモデルの</a:t>
            </a:r>
            <a:r>
              <a:rPr lang="ja-JP" altLang="en-US" sz="1200" dirty="0" smtClean="0">
                <a:solidFill>
                  <a:schemeClr val="tx1"/>
                </a:solidFill>
              </a:rPr>
              <a:t>作成</a:t>
            </a:r>
            <a:endParaRPr kumimoji="1"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整備に関する阻害要因や課題の整理</a:t>
            </a:r>
            <a:endParaRPr kumimoji="1" lang="ja-JP" altLang="en-US" sz="1200" dirty="0">
              <a:solidFill>
                <a:schemeClr val="tx1"/>
              </a:solidFill>
            </a:endParaRPr>
          </a:p>
        </p:txBody>
      </p:sp>
      <p:sp>
        <p:nvSpPr>
          <p:cNvPr id="2" name="正方形/長方形 1"/>
          <p:cNvSpPr/>
          <p:nvPr/>
        </p:nvSpPr>
        <p:spPr>
          <a:xfrm>
            <a:off x="4989275" y="3436707"/>
            <a:ext cx="3816425" cy="1152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900" dirty="0" smtClean="0"/>
              <a:t>〔</a:t>
            </a:r>
            <a:r>
              <a:rPr kumimoji="1" lang="ja-JP" altLang="en-US" sz="900" dirty="0" smtClean="0"/>
              <a:t>平成</a:t>
            </a:r>
            <a:r>
              <a:rPr kumimoji="1" lang="en-US" altLang="ja-JP" sz="900" dirty="0" smtClean="0"/>
              <a:t>27</a:t>
            </a:r>
            <a:r>
              <a:rPr kumimoji="1" lang="ja-JP" altLang="en-US" sz="900" dirty="0" smtClean="0"/>
              <a:t>年</a:t>
            </a:r>
            <a:r>
              <a:rPr lang="ja-JP" altLang="en-US" sz="900" dirty="0" smtClean="0"/>
              <a:t>度上半期</a:t>
            </a:r>
            <a:r>
              <a:rPr kumimoji="1" lang="ja-JP" altLang="en-US" sz="900" dirty="0" smtClean="0"/>
              <a:t>地域生活移行状況等調査より）</a:t>
            </a:r>
            <a:endParaRPr kumimoji="1" lang="en-US" altLang="ja-JP" sz="900" dirty="0" smtClean="0"/>
          </a:p>
          <a:p>
            <a:r>
              <a:rPr kumimoji="1" lang="ja-JP" altLang="en-US" sz="900" dirty="0" smtClean="0"/>
              <a:t>　新たに施設入所となった入所者</a:t>
            </a:r>
            <a:r>
              <a:rPr kumimoji="1" lang="en-US" altLang="ja-JP" sz="900" dirty="0" smtClean="0"/>
              <a:t>(121</a:t>
            </a:r>
            <a:r>
              <a:rPr kumimoji="1" lang="ja-JP" altLang="en-US" sz="900" dirty="0" smtClean="0"/>
              <a:t>人</a:t>
            </a:r>
            <a:r>
              <a:rPr kumimoji="1" lang="en-US" altLang="ja-JP" sz="900" dirty="0" smtClean="0"/>
              <a:t>)</a:t>
            </a:r>
            <a:r>
              <a:rPr kumimoji="1" lang="ja-JP" altLang="en-US" sz="900" dirty="0" smtClean="0"/>
              <a:t>の状況</a:t>
            </a:r>
            <a:endParaRPr kumimoji="1" lang="en-US" altLang="ja-JP" sz="900" dirty="0" smtClean="0"/>
          </a:p>
          <a:p>
            <a:r>
              <a:rPr lang="ja-JP" altLang="en-US" sz="900" dirty="0" smtClean="0"/>
              <a:t>　　・</a:t>
            </a:r>
            <a:r>
              <a:rPr lang="ja-JP" altLang="en-US" sz="900" dirty="0" err="1" smtClean="0"/>
              <a:t>障</a:t>
            </a:r>
            <a:r>
              <a:rPr lang="ja-JP" altLang="en-US" sz="900" dirty="0" err="1"/>
              <a:t>がい</a:t>
            </a:r>
            <a:r>
              <a:rPr lang="ja-JP" altLang="en-US" sz="900" dirty="0"/>
              <a:t>支援</a:t>
            </a:r>
            <a:r>
              <a:rPr lang="ja-JP" altLang="en-US" sz="900" dirty="0" smtClean="0"/>
              <a:t>区分－区分</a:t>
            </a:r>
            <a:r>
              <a:rPr lang="en-US" altLang="ja-JP" sz="900" dirty="0" smtClean="0"/>
              <a:t>4</a:t>
            </a:r>
            <a:r>
              <a:rPr lang="ja-JP" altLang="en-US" sz="900" dirty="0" smtClean="0"/>
              <a:t>以上が</a:t>
            </a:r>
            <a:r>
              <a:rPr lang="en-US" altLang="ja-JP" sz="900" dirty="0" smtClean="0"/>
              <a:t>78</a:t>
            </a:r>
            <a:r>
              <a:rPr lang="ja-JP" altLang="en-US" sz="900" dirty="0" smtClean="0"/>
              <a:t>人</a:t>
            </a:r>
            <a:r>
              <a:rPr lang="en-US" altLang="ja-JP" sz="900" dirty="0" smtClean="0"/>
              <a:t>(68</a:t>
            </a:r>
            <a:r>
              <a:rPr lang="ja-JP" altLang="en-US" sz="900" dirty="0" smtClean="0"/>
              <a:t>％</a:t>
            </a:r>
            <a:r>
              <a:rPr lang="en-US" altLang="ja-JP" sz="900" dirty="0" smtClean="0"/>
              <a:t>)</a:t>
            </a:r>
            <a:endParaRPr lang="en-US" altLang="ja-JP" sz="900" dirty="0"/>
          </a:p>
          <a:p>
            <a:r>
              <a:rPr kumimoji="1" lang="ja-JP" altLang="en-US" sz="900" dirty="0" smtClean="0"/>
              <a:t>　　・入所前の住まいの場－家族と同居</a:t>
            </a:r>
            <a:r>
              <a:rPr kumimoji="1" lang="en-US" altLang="ja-JP" sz="900" dirty="0" smtClean="0"/>
              <a:t>57</a:t>
            </a:r>
            <a:r>
              <a:rPr kumimoji="1" lang="ja-JP" altLang="en-US" sz="900" dirty="0" smtClean="0"/>
              <a:t>人、独居</a:t>
            </a:r>
            <a:r>
              <a:rPr kumimoji="1" lang="en-US" altLang="ja-JP" sz="900" dirty="0" smtClean="0"/>
              <a:t>9</a:t>
            </a:r>
            <a:r>
              <a:rPr kumimoji="1" lang="ja-JP" altLang="en-US" sz="900" dirty="0" smtClean="0"/>
              <a:t>人、グループホーム</a:t>
            </a:r>
            <a:r>
              <a:rPr kumimoji="1" lang="en-US" altLang="ja-JP" sz="900" dirty="0" smtClean="0"/>
              <a:t>5</a:t>
            </a:r>
            <a:r>
              <a:rPr kumimoji="1" lang="ja-JP" altLang="en-US" sz="900" dirty="0" smtClean="0"/>
              <a:t>人、</a:t>
            </a:r>
            <a:endParaRPr kumimoji="1" lang="en-US" altLang="ja-JP" sz="900" dirty="0" smtClean="0"/>
          </a:p>
          <a:p>
            <a:r>
              <a:rPr lang="ja-JP" altLang="en-US" sz="900" dirty="0"/>
              <a:t>　</a:t>
            </a:r>
            <a:r>
              <a:rPr lang="ja-JP" altLang="en-US" sz="900" dirty="0" smtClean="0"/>
              <a:t>　　　　　　　　　　　　　　　　</a:t>
            </a:r>
            <a:r>
              <a:rPr kumimoji="1" lang="ja-JP" altLang="en-US" sz="900" dirty="0" smtClean="0"/>
              <a:t>短期入所</a:t>
            </a:r>
            <a:r>
              <a:rPr kumimoji="1" lang="en-US" altLang="ja-JP" sz="900" dirty="0" smtClean="0"/>
              <a:t>13</a:t>
            </a:r>
            <a:r>
              <a:rPr kumimoji="1" lang="ja-JP" altLang="en-US" sz="900" dirty="0" smtClean="0"/>
              <a:t>人、計</a:t>
            </a:r>
            <a:r>
              <a:rPr kumimoji="1" lang="en-US" altLang="ja-JP" sz="900" dirty="0" smtClean="0"/>
              <a:t>84</a:t>
            </a:r>
            <a:r>
              <a:rPr kumimoji="1" lang="ja-JP" altLang="en-US" sz="900" dirty="0" smtClean="0"/>
              <a:t>人（</a:t>
            </a:r>
            <a:r>
              <a:rPr kumimoji="1" lang="en-US" altLang="ja-JP" sz="900" dirty="0" smtClean="0"/>
              <a:t>69</a:t>
            </a:r>
            <a:r>
              <a:rPr kumimoji="1" lang="ja-JP" altLang="en-US" sz="900" dirty="0" smtClean="0"/>
              <a:t>％）</a:t>
            </a:r>
            <a:endParaRPr kumimoji="1" lang="en-US" altLang="ja-JP" sz="900" dirty="0" smtClean="0"/>
          </a:p>
          <a:p>
            <a:r>
              <a:rPr lang="ja-JP" altLang="en-US" sz="900" dirty="0"/>
              <a:t>　</a:t>
            </a:r>
            <a:r>
              <a:rPr lang="ja-JP" altLang="en-US" sz="900" dirty="0" smtClean="0"/>
              <a:t>　・入所理由（上記から短期入所除く）－重度・高齢化（家族も含む）により</a:t>
            </a:r>
            <a:endParaRPr lang="en-US" altLang="ja-JP" sz="900" dirty="0" smtClean="0"/>
          </a:p>
          <a:p>
            <a:r>
              <a:rPr lang="ja-JP" altLang="en-US" sz="900" dirty="0"/>
              <a:t>　</a:t>
            </a:r>
            <a:r>
              <a:rPr lang="ja-JP" altLang="en-US" sz="900" dirty="0" smtClean="0"/>
              <a:t>　　　　　　　　　　　　　　　入所となった方</a:t>
            </a:r>
            <a:r>
              <a:rPr lang="en-US" altLang="ja-JP" sz="900" dirty="0" smtClean="0"/>
              <a:t>56</a:t>
            </a:r>
            <a:r>
              <a:rPr lang="ja-JP" altLang="en-US" sz="900" dirty="0" smtClean="0"/>
              <a:t>人（</a:t>
            </a:r>
            <a:r>
              <a:rPr lang="en-US" altLang="ja-JP" sz="900" dirty="0" smtClean="0"/>
              <a:t>79</a:t>
            </a:r>
            <a:r>
              <a:rPr lang="ja-JP" altLang="en-US" sz="900" dirty="0" smtClean="0"/>
              <a:t>％）。</a:t>
            </a:r>
            <a:endParaRPr kumimoji="1" lang="ja-JP" altLang="en-US" sz="900" dirty="0"/>
          </a:p>
        </p:txBody>
      </p:sp>
      <p:sp>
        <p:nvSpPr>
          <p:cNvPr id="4" name="タイトル 3"/>
          <p:cNvSpPr>
            <a:spLocks noGrp="1"/>
          </p:cNvSpPr>
          <p:nvPr>
            <p:ph type="title"/>
          </p:nvPr>
        </p:nvSpPr>
        <p:spPr/>
        <p:txBody>
          <a:bodyPr/>
          <a:lstStyle/>
          <a:p>
            <a:endParaRPr kumimoji="1" lang="ja-JP" altLang="en-US" dirty="0"/>
          </a:p>
        </p:txBody>
      </p:sp>
    </p:spTree>
    <p:extLst>
      <p:ext uri="{BB962C8B-B14F-4D97-AF65-F5344CB8AC3E}">
        <p14:creationId xmlns:p14="http://schemas.microsoft.com/office/powerpoint/2010/main" val="1486803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649</TotalTime>
  <Words>199</Words>
  <Application>Microsoft Office PowerPoint</Application>
  <PresentationFormat>画面に合わせる (4:3)</PresentationFormat>
  <Paragraphs>79</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地域生活支援拠点等の整備に向けた大阪府の現状と課題</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59</cp:revision>
  <cp:lastPrinted>2016-05-18T00:07:04Z</cp:lastPrinted>
  <dcterms:created xsi:type="dcterms:W3CDTF">2016-02-15T03:07:57Z</dcterms:created>
  <dcterms:modified xsi:type="dcterms:W3CDTF">2016-05-18T00:07:35Z</dcterms:modified>
</cp:coreProperties>
</file>