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4380" r:id="rId1"/>
  </p:sldMasterIdLst>
  <p:notesMasterIdLst>
    <p:notesMasterId r:id="rId19"/>
  </p:notesMasterIdLst>
  <p:handoutMasterIdLst>
    <p:handoutMasterId r:id="rId20"/>
  </p:handoutMasterIdLst>
  <p:sldIdLst>
    <p:sldId id="395" r:id="rId2"/>
    <p:sldId id="394" r:id="rId3"/>
    <p:sldId id="372" r:id="rId4"/>
    <p:sldId id="388" r:id="rId5"/>
    <p:sldId id="390" r:id="rId6"/>
    <p:sldId id="373" r:id="rId7"/>
    <p:sldId id="391" r:id="rId8"/>
    <p:sldId id="392" r:id="rId9"/>
    <p:sldId id="376" r:id="rId10"/>
    <p:sldId id="377" r:id="rId11"/>
    <p:sldId id="375" r:id="rId12"/>
    <p:sldId id="405" r:id="rId13"/>
    <p:sldId id="396" r:id="rId14"/>
    <p:sldId id="384" r:id="rId15"/>
    <p:sldId id="385" r:id="rId16"/>
    <p:sldId id="387" r:id="rId17"/>
    <p:sldId id="404"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395"/>
            <p14:sldId id="394"/>
            <p14:sldId id="372"/>
            <p14:sldId id="388"/>
            <p14:sldId id="390"/>
            <p14:sldId id="373"/>
            <p14:sldId id="391"/>
            <p14:sldId id="392"/>
            <p14:sldId id="376"/>
            <p14:sldId id="377"/>
            <p14:sldId id="375"/>
            <p14:sldId id="405"/>
            <p14:sldId id="396"/>
            <p14:sldId id="384"/>
            <p14:sldId id="385"/>
            <p14:sldId id="387"/>
            <p14:sldId id="4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p:cViewPr varScale="1">
        <p:scale>
          <a:sx n="71" d="100"/>
          <a:sy n="71" d="100"/>
        </p:scale>
        <p:origin x="11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19447579552428"/>
          <c:y val="5.2407308523655362E-2"/>
          <c:w val="0.84665696542544078"/>
          <c:h val="0.87891952387801786"/>
        </c:manualLayout>
      </c:layout>
      <c:barChart>
        <c:barDir val="bar"/>
        <c:grouping val="stacked"/>
        <c:varyColors val="0"/>
        <c:ser>
          <c:idx val="0"/>
          <c:order val="0"/>
          <c:tx>
            <c:strRef>
              <c:f>'年次推移（大阪府）'!$A$2</c:f>
              <c:strCache>
                <c:ptCount val="1"/>
                <c:pt idx="0">
                  <c:v>区分３以下
（含区分なし）</c:v>
                </c:pt>
              </c:strCache>
            </c:strRef>
          </c:tx>
          <c:spPr>
            <a:solidFill>
              <a:schemeClr val="bg2">
                <a:lumMod val="90000"/>
              </a:schemeClr>
            </a:solidFill>
            <a:ln>
              <a:noFill/>
            </a:ln>
            <a:effectLst/>
          </c:spPr>
          <c:invertIfNegative val="0"/>
          <c:dLbls>
            <c:dLbl>
              <c:idx val="0"/>
              <c:layout/>
              <c:tx>
                <c:rich>
                  <a:bodyPr/>
                  <a:lstStyle/>
                  <a:p>
                    <a:r>
                      <a:rPr lang="en-US" altLang="ja-JP" dirty="0" smtClean="0"/>
                      <a:t>285</a:t>
                    </a:r>
                    <a:r>
                      <a:rPr lang="ja-JP" altLang="en-US" dirty="0" smtClean="0"/>
                      <a:t>人</a:t>
                    </a:r>
                  </a:p>
                  <a:p>
                    <a:r>
                      <a:rPr lang="en-US" altLang="ja-JP" dirty="0" smtClean="0"/>
                      <a:t>(</a:t>
                    </a:r>
                    <a:fld id="{EC64D3DE-9F76-45B2-950C-B2EB1889C29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4-A5FA-4C4C-97CF-F6625EE96E8E}"/>
                </c:ext>
              </c:extLst>
            </c:dLbl>
            <c:dLbl>
              <c:idx val="1"/>
              <c:layout/>
              <c:tx>
                <c:rich>
                  <a:bodyPr/>
                  <a:lstStyle/>
                  <a:p>
                    <a:r>
                      <a:rPr lang="en-US" altLang="ja-JP" dirty="0" smtClean="0"/>
                      <a:t>222</a:t>
                    </a:r>
                    <a:r>
                      <a:rPr lang="ja-JP" altLang="en-US" dirty="0" smtClean="0"/>
                      <a:t>人</a:t>
                    </a:r>
                  </a:p>
                  <a:p>
                    <a:r>
                      <a:rPr lang="en-US" altLang="ja-JP" dirty="0" smtClean="0"/>
                      <a:t>(</a:t>
                    </a:r>
                    <a:fld id="{1E8A2D4D-70D9-4139-9E8A-61D2357F72D8}"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A5FA-4C4C-97CF-F6625EE96E8E}"/>
                </c:ext>
              </c:extLst>
            </c:dLbl>
            <c:dLbl>
              <c:idx val="2"/>
              <c:layout/>
              <c:tx>
                <c:rich>
                  <a:bodyPr/>
                  <a:lstStyle/>
                  <a:p>
                    <a:r>
                      <a:rPr lang="en-US" altLang="ja-JP" dirty="0" smtClean="0"/>
                      <a:t>191</a:t>
                    </a:r>
                    <a:r>
                      <a:rPr lang="ja-JP" altLang="en-US" dirty="0" smtClean="0"/>
                      <a:t>人</a:t>
                    </a:r>
                  </a:p>
                  <a:p>
                    <a:r>
                      <a:rPr lang="en-US" altLang="ja-JP" dirty="0" smtClean="0"/>
                      <a:t>(</a:t>
                    </a:r>
                    <a:fld id="{71DD2010-DE8D-42EF-9939-AA475256669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A5FA-4C4C-97CF-F6625EE96E8E}"/>
                </c:ext>
              </c:extLst>
            </c:dLbl>
            <c:dLbl>
              <c:idx val="3"/>
              <c:layout/>
              <c:tx>
                <c:rich>
                  <a:bodyPr/>
                  <a:lstStyle/>
                  <a:p>
                    <a:r>
                      <a:rPr lang="en-US" altLang="ja-JP" dirty="0" smtClean="0"/>
                      <a:t>178</a:t>
                    </a:r>
                    <a:r>
                      <a:rPr lang="ja-JP" altLang="en-US" dirty="0" smtClean="0"/>
                      <a:t>人</a:t>
                    </a:r>
                  </a:p>
                  <a:p>
                    <a:r>
                      <a:rPr lang="en-US" altLang="ja-JP" dirty="0" smtClean="0"/>
                      <a:t>(</a:t>
                    </a:r>
                    <a:fld id="{61EFEE3D-AA77-4FEB-ABA7-DD65CC578A9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A5FA-4C4C-97CF-F6625EE96E8E}"/>
                </c:ext>
              </c:extLst>
            </c:dLbl>
            <c:dLbl>
              <c:idx val="4"/>
              <c:layout/>
              <c:tx>
                <c:rich>
                  <a:bodyPr/>
                  <a:lstStyle/>
                  <a:p>
                    <a:r>
                      <a:rPr lang="en-US" altLang="ja-JP" dirty="0" smtClean="0"/>
                      <a:t>174</a:t>
                    </a:r>
                    <a:r>
                      <a:rPr lang="ja-JP" altLang="en-US" dirty="0" smtClean="0"/>
                      <a:t>人</a:t>
                    </a:r>
                  </a:p>
                  <a:p>
                    <a:r>
                      <a:rPr lang="en-US" altLang="ja-JP" dirty="0" smtClean="0"/>
                      <a:t>(</a:t>
                    </a:r>
                    <a:fld id="{06EC9CCF-A001-4990-AFA6-4DDBD6A56C5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'年次推移（大阪府）'!$B$2:$F$2</c:f>
              <c:numCache>
                <c:formatCode>#,##0_ ;[Red]\-#,##0\ </c:formatCode>
                <c:ptCount val="5"/>
                <c:pt idx="0">
                  <c:v>285</c:v>
                </c:pt>
                <c:pt idx="1">
                  <c:v>222</c:v>
                </c:pt>
                <c:pt idx="2">
                  <c:v>191</c:v>
                </c:pt>
                <c:pt idx="3">
                  <c:v>178</c:v>
                </c:pt>
                <c:pt idx="4" formatCode="General">
                  <c:v>174</c:v>
                </c:pt>
              </c:numCache>
            </c:numRef>
          </c:val>
          <c:extLst>
            <c:ext xmlns:c15="http://schemas.microsoft.com/office/drawing/2012/chart" uri="{02D57815-91ED-43cb-92C2-25804820EDAC}">
              <c15:datalabelsRange>
                <c15:f>'年次推移（大阪府）'!$G$2:$K$2</c15:f>
                <c15:dlblRangeCache>
                  <c:ptCount val="5"/>
                  <c:pt idx="0">
                    <c:v>5.6%</c:v>
                  </c:pt>
                  <c:pt idx="1">
                    <c:v>4.4%</c:v>
                  </c:pt>
                  <c:pt idx="2">
                    <c:v>3.8%</c:v>
                  </c:pt>
                  <c:pt idx="3">
                    <c:v>3.6%</c:v>
                  </c:pt>
                  <c:pt idx="4">
                    <c:v>3.5%</c:v>
                  </c:pt>
                </c15:dlblRangeCache>
              </c15:datalabelsRange>
            </c:ext>
            <c:ext xmlns:c16="http://schemas.microsoft.com/office/drawing/2014/chart" uri="{C3380CC4-5D6E-409C-BE32-E72D297353CC}">
              <c16:uniqueId val="{00000000-A5FA-4C4C-97CF-F6625EE96E8E}"/>
            </c:ext>
          </c:extLst>
        </c:ser>
        <c:ser>
          <c:idx val="1"/>
          <c:order val="1"/>
          <c:tx>
            <c:strRef>
              <c:f>'年次推移（大阪府）'!$A$3</c:f>
              <c:strCache>
                <c:ptCount val="1"/>
                <c:pt idx="0">
                  <c:v>区分４</c:v>
                </c:pt>
              </c:strCache>
            </c:strRef>
          </c:tx>
          <c:spPr>
            <a:solidFill>
              <a:schemeClr val="accent1">
                <a:lumMod val="75000"/>
              </a:schemeClr>
            </a:solidFill>
            <a:ln>
              <a:noFill/>
            </a:ln>
            <a:effectLst/>
          </c:spPr>
          <c:invertIfNegative val="0"/>
          <c:dLbls>
            <c:dLbl>
              <c:idx val="0"/>
              <c:layout/>
              <c:tx>
                <c:rich>
                  <a:bodyPr/>
                  <a:lstStyle/>
                  <a:p>
                    <a:r>
                      <a:rPr lang="en-US" altLang="ja-JP" dirty="0" smtClean="0"/>
                      <a:t>857</a:t>
                    </a:r>
                    <a:r>
                      <a:rPr lang="ja-JP" altLang="en-US" dirty="0" smtClean="0"/>
                      <a:t>人</a:t>
                    </a:r>
                  </a:p>
                  <a:p>
                    <a:r>
                      <a:rPr lang="ja-JP" altLang="en-US" dirty="0" smtClean="0"/>
                      <a:t>（</a:t>
                    </a:r>
                    <a:fld id="{91D3026A-636A-482B-B6E3-C8836ABDB6A2}" type="CELLRANGE">
                      <a:rPr lang="en-US" altLang="ja-JP" smtClean="0"/>
                      <a:pPr/>
                      <a:t>[CELLRANGE]</a:t>
                    </a:fld>
                    <a:r>
                      <a:rPr lang="ja-JP" altLang="en-US"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A5FA-4C4C-97CF-F6625EE96E8E}"/>
                </c:ext>
              </c:extLst>
            </c:dLbl>
            <c:dLbl>
              <c:idx val="1"/>
              <c:layout/>
              <c:tx>
                <c:rich>
                  <a:bodyPr/>
                  <a:lstStyle/>
                  <a:p>
                    <a:r>
                      <a:rPr lang="en-US" altLang="ja-JP" dirty="0" smtClean="0"/>
                      <a:t>737</a:t>
                    </a:r>
                    <a:r>
                      <a:rPr lang="ja-JP" altLang="en-US" dirty="0" smtClean="0"/>
                      <a:t>人</a:t>
                    </a:r>
                  </a:p>
                  <a:p>
                    <a:r>
                      <a:rPr lang="ja-JP" altLang="en-US" dirty="0" smtClean="0"/>
                      <a:t>（</a:t>
                    </a:r>
                    <a:fld id="{7AA0651F-AD72-4B90-9D97-472ADDAED0EE}" type="CELLRANGE">
                      <a:rPr lang="en-US" altLang="ja-JP" smtClean="0"/>
                      <a:pPr/>
                      <a:t>[CELLRANGE]</a:t>
                    </a:fld>
                    <a:r>
                      <a:rPr lang="en-US" altLang="ja-JP" baseline="0" dirty="0"/>
                      <a:t>, </a:t>
                    </a:r>
                    <a:r>
                      <a:rPr lang="ja-JP" altLang="en-US"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A5FA-4C4C-97CF-F6625EE96E8E}"/>
                </c:ext>
              </c:extLst>
            </c:dLbl>
            <c:dLbl>
              <c:idx val="2"/>
              <c:layout/>
              <c:tx>
                <c:rich>
                  <a:bodyPr/>
                  <a:lstStyle/>
                  <a:p>
                    <a:r>
                      <a:rPr lang="en-US" altLang="ja-JP" dirty="0" smtClean="0"/>
                      <a:t>632</a:t>
                    </a:r>
                    <a:r>
                      <a:rPr lang="ja-JP" altLang="en-US" dirty="0" smtClean="0"/>
                      <a:t>人</a:t>
                    </a:r>
                  </a:p>
                  <a:p>
                    <a:r>
                      <a:rPr lang="en-US" altLang="ja-JP" dirty="0" smtClean="0"/>
                      <a:t>(</a:t>
                    </a:r>
                    <a:fld id="{E532AA25-713B-4317-B5A7-B749417DEF5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A5FA-4C4C-97CF-F6625EE96E8E}"/>
                </c:ext>
              </c:extLst>
            </c:dLbl>
            <c:dLbl>
              <c:idx val="3"/>
              <c:layout/>
              <c:tx>
                <c:rich>
                  <a:bodyPr/>
                  <a:lstStyle/>
                  <a:p>
                    <a:r>
                      <a:rPr lang="en-US" altLang="ja-JP" dirty="0" smtClean="0"/>
                      <a:t>509</a:t>
                    </a:r>
                    <a:r>
                      <a:rPr lang="ja-JP" altLang="en-US" dirty="0" smtClean="0"/>
                      <a:t>人</a:t>
                    </a:r>
                  </a:p>
                  <a:p>
                    <a:r>
                      <a:rPr lang="en-US" altLang="ja-JP" dirty="0" smtClean="0"/>
                      <a:t>(</a:t>
                    </a:r>
                    <a:fld id="{6ADA12C5-C809-401E-A531-4EA69BB8A8F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A5FA-4C4C-97CF-F6625EE96E8E}"/>
                </c:ext>
              </c:extLst>
            </c:dLbl>
            <c:dLbl>
              <c:idx val="4"/>
              <c:layout>
                <c:manualLayout>
                  <c:x val="2.4252359329965067E-2"/>
                  <c:y val="0"/>
                </c:manualLayout>
              </c:layout>
              <c:tx>
                <c:rich>
                  <a:bodyPr/>
                  <a:lstStyle/>
                  <a:p>
                    <a:r>
                      <a:rPr lang="en-US" altLang="ja-JP" dirty="0" smtClean="0"/>
                      <a:t>457</a:t>
                    </a:r>
                    <a:r>
                      <a:rPr lang="ja-JP" altLang="en-US" dirty="0" smtClean="0"/>
                      <a:t>人</a:t>
                    </a:r>
                  </a:p>
                  <a:p>
                    <a:r>
                      <a:rPr lang="en-US" altLang="ja-JP" dirty="0" smtClean="0"/>
                      <a:t>(</a:t>
                    </a:r>
                    <a:fld id="{5B25FE50-56EC-492E-949C-17F9CA582D0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A5FA-4C4C-97CF-F6625EE96E8E}"/>
                </c:ext>
              </c:extLst>
            </c:dLbl>
            <c:spPr>
              <a:noFill/>
              <a:ln>
                <a:noFill/>
              </a:ln>
              <a:effectLst/>
            </c:spPr>
            <c:txPr>
              <a:bodyPr rot="0" spcFirstLastPara="1" vertOverflow="overflow" horzOverflow="overflow" vert="horz" wrap="none" spcCol="0" anchor="ctr" anchorCtr="1">
                <a:noAutofit/>
              </a:bodyPr>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'年次推移（大阪府）'!$B$3:$F$3</c:f>
              <c:numCache>
                <c:formatCode>#,##0_ ;[Red]\-#,##0\ </c:formatCode>
                <c:ptCount val="5"/>
                <c:pt idx="0">
                  <c:v>857</c:v>
                </c:pt>
                <c:pt idx="1">
                  <c:v>737</c:v>
                </c:pt>
                <c:pt idx="2">
                  <c:v>632</c:v>
                </c:pt>
                <c:pt idx="3">
                  <c:v>509</c:v>
                </c:pt>
                <c:pt idx="4" formatCode="General">
                  <c:v>457</c:v>
                </c:pt>
              </c:numCache>
            </c:numRef>
          </c:val>
          <c:extLst>
            <c:ext xmlns:c15="http://schemas.microsoft.com/office/drawing/2012/chart" uri="{02D57815-91ED-43cb-92C2-25804820EDAC}">
              <c15:datalabelsRange>
                <c15:f>'年次推移（大阪府）'!$G$3:$K$3</c15:f>
                <c15:dlblRangeCache>
                  <c:ptCount val="5"/>
                  <c:pt idx="0">
                    <c:v>16.8%</c:v>
                  </c:pt>
                  <c:pt idx="1">
                    <c:v>14.6%</c:v>
                  </c:pt>
                  <c:pt idx="2">
                    <c:v>12.6%</c:v>
                  </c:pt>
                  <c:pt idx="3">
                    <c:v>10.2%</c:v>
                  </c:pt>
                  <c:pt idx="4">
                    <c:v>9.3%</c:v>
                  </c:pt>
                </c15:dlblRangeCache>
              </c15:datalabelsRange>
            </c:ext>
            <c:ext xmlns:c16="http://schemas.microsoft.com/office/drawing/2014/chart" uri="{C3380CC4-5D6E-409C-BE32-E72D297353CC}">
              <c16:uniqueId val="{00000001-A5FA-4C4C-97CF-F6625EE96E8E}"/>
            </c:ext>
          </c:extLst>
        </c:ser>
        <c:ser>
          <c:idx val="2"/>
          <c:order val="2"/>
          <c:tx>
            <c:strRef>
              <c:f>'年次推移（大阪府）'!$A$4</c:f>
              <c:strCache>
                <c:ptCount val="1"/>
                <c:pt idx="0">
                  <c:v>区分５</c:v>
                </c:pt>
              </c:strCache>
            </c:strRef>
          </c:tx>
          <c:spPr>
            <a:solidFill>
              <a:schemeClr val="accent3"/>
            </a:solidFill>
            <a:ln>
              <a:noFill/>
            </a:ln>
            <a:effectLst/>
          </c:spPr>
          <c:invertIfNegative val="0"/>
          <c:dLbls>
            <c:dLbl>
              <c:idx val="0"/>
              <c:layout>
                <c:manualLayout>
                  <c:x val="2.1428044858982438E-2"/>
                  <c:y val="2.5041525702587416E-3"/>
                </c:manualLayout>
              </c:layout>
              <c:tx>
                <c:rich>
                  <a:bodyPr/>
                  <a:lstStyle/>
                  <a:p>
                    <a:r>
                      <a:rPr lang="en-US" altLang="ja-JP" dirty="0" smtClean="0"/>
                      <a:t>1,564</a:t>
                    </a:r>
                    <a:r>
                      <a:rPr lang="ja-JP" altLang="en-US" dirty="0" smtClean="0"/>
                      <a:t>人</a:t>
                    </a:r>
                  </a:p>
                  <a:p>
                    <a:r>
                      <a:rPr lang="en-US" altLang="ja-JP" dirty="0" smtClean="0"/>
                      <a:t>(</a:t>
                    </a:r>
                    <a:fld id="{B432B4CF-D1C4-4E47-9AAF-9F69F5F20A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A5FA-4C4C-97CF-F6625EE96E8E}"/>
                </c:ext>
              </c:extLst>
            </c:dLbl>
            <c:dLbl>
              <c:idx val="1"/>
              <c:layout/>
              <c:tx>
                <c:rich>
                  <a:bodyPr/>
                  <a:lstStyle/>
                  <a:p>
                    <a:r>
                      <a:rPr lang="en-US" altLang="ja-JP" dirty="0" smtClean="0"/>
                      <a:t>1,501</a:t>
                    </a:r>
                    <a:r>
                      <a:rPr lang="ja-JP" altLang="en-US" dirty="0" smtClean="0"/>
                      <a:t>人</a:t>
                    </a:r>
                  </a:p>
                  <a:p>
                    <a:r>
                      <a:rPr lang="en-US" altLang="ja-JP" dirty="0" smtClean="0"/>
                      <a:t>(</a:t>
                    </a:r>
                    <a:fld id="{3132DA4D-F03E-4268-9621-4910211C55E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A5FA-4C4C-97CF-F6625EE96E8E}"/>
                </c:ext>
              </c:extLst>
            </c:dLbl>
            <c:dLbl>
              <c:idx val="2"/>
              <c:layout/>
              <c:tx>
                <c:rich>
                  <a:bodyPr/>
                  <a:lstStyle/>
                  <a:p>
                    <a:r>
                      <a:rPr lang="en-US" altLang="ja-JP" dirty="0" smtClean="0"/>
                      <a:t>1,439</a:t>
                    </a:r>
                    <a:r>
                      <a:rPr lang="ja-JP" altLang="en-US" dirty="0" smtClean="0"/>
                      <a:t>人</a:t>
                    </a:r>
                  </a:p>
                  <a:p>
                    <a:r>
                      <a:rPr lang="en-US" altLang="ja-JP" dirty="0" smtClean="0"/>
                      <a:t>(</a:t>
                    </a:r>
                    <a:fld id="{7A10C5BC-FADC-4C09-BABC-3356620983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A5FA-4C4C-97CF-F6625EE96E8E}"/>
                </c:ext>
              </c:extLst>
            </c:dLbl>
            <c:dLbl>
              <c:idx val="3"/>
              <c:layout/>
              <c:tx>
                <c:rich>
                  <a:bodyPr/>
                  <a:lstStyle/>
                  <a:p>
                    <a:r>
                      <a:rPr lang="en-US" altLang="ja-JP" dirty="0" smtClean="0"/>
                      <a:t>1,364</a:t>
                    </a:r>
                    <a:r>
                      <a:rPr lang="ja-JP" altLang="en-US" dirty="0" smtClean="0"/>
                      <a:t>人</a:t>
                    </a:r>
                  </a:p>
                  <a:p>
                    <a:r>
                      <a:rPr lang="en-US" altLang="ja-JP" dirty="0" smtClean="0"/>
                      <a:t>(</a:t>
                    </a:r>
                    <a:fld id="{C5F34C0C-0BF4-4C5E-9015-841C5095659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A5FA-4C4C-97CF-F6625EE96E8E}"/>
                </c:ext>
              </c:extLst>
            </c:dLbl>
            <c:dLbl>
              <c:idx val="4"/>
              <c:layout>
                <c:manualLayout>
                  <c:x val="9.8898668579918952E-3"/>
                  <c:y val="-5.0043643858235292E-3"/>
                </c:manualLayout>
              </c:layout>
              <c:tx>
                <c:rich>
                  <a:bodyPr/>
                  <a:lstStyle/>
                  <a:p>
                    <a:r>
                      <a:rPr lang="en-US" altLang="ja-JP" dirty="0" smtClean="0"/>
                      <a:t>1,296</a:t>
                    </a:r>
                    <a:r>
                      <a:rPr lang="ja-JP" altLang="en-US" dirty="0" smtClean="0"/>
                      <a:t>人</a:t>
                    </a:r>
                  </a:p>
                  <a:p>
                    <a:r>
                      <a:rPr lang="en-US" altLang="ja-JP" dirty="0" smtClean="0"/>
                      <a:t>(</a:t>
                    </a:r>
                    <a:fld id="{8D2D015B-48A3-4A0B-8168-55E330B146B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A5FA-4C4C-97CF-F6625EE96E8E}"/>
                </c:ext>
              </c:extLst>
            </c:dLbl>
            <c:spPr>
              <a:noFill/>
              <a:ln>
                <a:noFill/>
              </a:ln>
              <a:effectLst/>
            </c:spPr>
            <c:txPr>
              <a:bodyPr rot="0" spcFirstLastPara="1" vertOverflow="overflow" horzOverflow="overflow" vert="horz" wrap="square" anchor="ctr" anchorCtr="1">
                <a:normAutofit/>
              </a:bodyPr>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'年次推移（大阪府）'!$B$4:$F$4</c:f>
              <c:numCache>
                <c:formatCode>#,##0_ ;[Red]\-#,##0\ </c:formatCode>
                <c:ptCount val="5"/>
                <c:pt idx="0">
                  <c:v>1564</c:v>
                </c:pt>
                <c:pt idx="1">
                  <c:v>1501</c:v>
                </c:pt>
                <c:pt idx="2">
                  <c:v>1439</c:v>
                </c:pt>
                <c:pt idx="3">
                  <c:v>1364</c:v>
                </c:pt>
                <c:pt idx="4" formatCode="General">
                  <c:v>1296</c:v>
                </c:pt>
              </c:numCache>
            </c:numRef>
          </c:val>
          <c:extLst>
            <c:ext xmlns:c15="http://schemas.microsoft.com/office/drawing/2012/chart" uri="{02D57815-91ED-43cb-92C2-25804820EDAC}">
              <c15:datalabelsRange>
                <c15:f>'年次推移（大阪府）'!$G$4:$K$4</c15:f>
                <c15:dlblRangeCache>
                  <c:ptCount val="5"/>
                  <c:pt idx="0">
                    <c:v>30.6%</c:v>
                  </c:pt>
                  <c:pt idx="1">
                    <c:v>29.7%</c:v>
                  </c:pt>
                  <c:pt idx="2">
                    <c:v>28.8%</c:v>
                  </c:pt>
                  <c:pt idx="3">
                    <c:v>27.4%</c:v>
                  </c:pt>
                  <c:pt idx="4">
                    <c:v>26.4%</c:v>
                  </c:pt>
                </c15:dlblRangeCache>
              </c15:datalabelsRange>
            </c:ext>
            <c:ext xmlns:c16="http://schemas.microsoft.com/office/drawing/2014/chart" uri="{C3380CC4-5D6E-409C-BE32-E72D297353CC}">
              <c16:uniqueId val="{00000002-A5FA-4C4C-97CF-F6625EE96E8E}"/>
            </c:ext>
          </c:extLst>
        </c:ser>
        <c:ser>
          <c:idx val="3"/>
          <c:order val="3"/>
          <c:tx>
            <c:strRef>
              <c:f>'年次推移（大阪府）'!$A$5</c:f>
              <c:strCache>
                <c:ptCount val="1"/>
                <c:pt idx="0">
                  <c:v>区分６</c:v>
                </c:pt>
              </c:strCache>
            </c:strRef>
          </c:tx>
          <c:spPr>
            <a:solidFill>
              <a:schemeClr val="accent4"/>
            </a:solidFill>
            <a:ln>
              <a:noFill/>
            </a:ln>
            <a:effectLst/>
          </c:spPr>
          <c:invertIfNegative val="0"/>
          <c:dLbls>
            <c:dLbl>
              <c:idx val="0"/>
              <c:layout/>
              <c:tx>
                <c:rich>
                  <a:bodyPr/>
                  <a:lstStyle/>
                  <a:p>
                    <a:r>
                      <a:rPr lang="en-US" altLang="ja-JP" dirty="0" smtClean="0"/>
                      <a:t>2,403</a:t>
                    </a:r>
                    <a:r>
                      <a:rPr lang="ja-JP" altLang="en-US" dirty="0" smtClean="0"/>
                      <a:t>人</a:t>
                    </a:r>
                  </a:p>
                  <a:p>
                    <a:r>
                      <a:rPr lang="en-US" altLang="ja-JP" dirty="0" smtClean="0"/>
                      <a:t>(</a:t>
                    </a:r>
                    <a:fld id="{75DA4529-0C61-4643-B0B1-58C6B9CA5C5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A5FA-4C4C-97CF-F6625EE96E8E}"/>
                </c:ext>
              </c:extLst>
            </c:dLbl>
            <c:dLbl>
              <c:idx val="1"/>
              <c:layout/>
              <c:tx>
                <c:rich>
                  <a:bodyPr/>
                  <a:lstStyle/>
                  <a:p>
                    <a:r>
                      <a:rPr lang="en-US" altLang="ja-JP" dirty="0" smtClean="0"/>
                      <a:t>2,591</a:t>
                    </a:r>
                    <a:r>
                      <a:rPr lang="ja-JP" altLang="en-US" dirty="0" smtClean="0"/>
                      <a:t>人</a:t>
                    </a:r>
                  </a:p>
                  <a:p>
                    <a:r>
                      <a:rPr lang="en-US" altLang="ja-JP" dirty="0" smtClean="0"/>
                      <a:t>(</a:t>
                    </a:r>
                    <a:fld id="{71259439-AE6E-479F-B050-5A55AF6F290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A5FA-4C4C-97CF-F6625EE96E8E}"/>
                </c:ext>
              </c:extLst>
            </c:dLbl>
            <c:dLbl>
              <c:idx val="2"/>
              <c:layout/>
              <c:tx>
                <c:rich>
                  <a:bodyPr/>
                  <a:lstStyle/>
                  <a:p>
                    <a:r>
                      <a:rPr lang="en-US" altLang="ja-JP" dirty="0" smtClean="0"/>
                      <a:t>2,737</a:t>
                    </a:r>
                    <a:r>
                      <a:rPr lang="ja-JP" altLang="en-US" dirty="0" smtClean="0"/>
                      <a:t>人</a:t>
                    </a:r>
                  </a:p>
                  <a:p>
                    <a:r>
                      <a:rPr lang="en-US" altLang="ja-JP" dirty="0" smtClean="0"/>
                      <a:t>(</a:t>
                    </a:r>
                    <a:fld id="{F83757C7-19E8-4091-A716-042FFCFC85C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A5FA-4C4C-97CF-F6625EE96E8E}"/>
                </c:ext>
              </c:extLst>
            </c:dLbl>
            <c:dLbl>
              <c:idx val="3"/>
              <c:layout/>
              <c:tx>
                <c:rich>
                  <a:bodyPr/>
                  <a:lstStyle/>
                  <a:p>
                    <a:r>
                      <a:rPr lang="en-US" altLang="ja-JP" dirty="0" smtClean="0"/>
                      <a:t>2,920</a:t>
                    </a:r>
                    <a:r>
                      <a:rPr lang="ja-JP" altLang="en-US" dirty="0" smtClean="0"/>
                      <a:t>人</a:t>
                    </a:r>
                  </a:p>
                  <a:p>
                    <a:r>
                      <a:rPr lang="en-US" altLang="ja-JP" dirty="0" smtClean="0"/>
                      <a:t>(</a:t>
                    </a:r>
                    <a:fld id="{EF3142F1-C08F-4A66-97D0-0B2F3523C8B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A5FA-4C4C-97CF-F6625EE96E8E}"/>
                </c:ext>
              </c:extLst>
            </c:dLbl>
            <c:dLbl>
              <c:idx val="4"/>
              <c:layout/>
              <c:tx>
                <c:rich>
                  <a:bodyPr/>
                  <a:lstStyle/>
                  <a:p>
                    <a:r>
                      <a:rPr lang="en-US" altLang="ja-JP" dirty="0" smtClean="0"/>
                      <a:t>2,987</a:t>
                    </a:r>
                    <a:r>
                      <a:rPr lang="ja-JP" altLang="en-US" dirty="0" smtClean="0"/>
                      <a:t>人</a:t>
                    </a:r>
                  </a:p>
                  <a:p>
                    <a:r>
                      <a:rPr lang="en-US" altLang="ja-JP" dirty="0" smtClean="0"/>
                      <a:t>(</a:t>
                    </a:r>
                    <a:fld id="{1756CAD8-081A-4DF9-BA57-BC92CCDC017D}"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'年次推移（大阪府）'!$B$5:$F$5</c:f>
              <c:numCache>
                <c:formatCode>#,##0_ ;[Red]\-#,##0\ </c:formatCode>
                <c:ptCount val="5"/>
                <c:pt idx="0">
                  <c:v>2403</c:v>
                </c:pt>
                <c:pt idx="1">
                  <c:v>2591</c:v>
                </c:pt>
                <c:pt idx="2">
                  <c:v>2737</c:v>
                </c:pt>
                <c:pt idx="3">
                  <c:v>2920</c:v>
                </c:pt>
                <c:pt idx="4" formatCode="General">
                  <c:v>2987</c:v>
                </c:pt>
              </c:numCache>
            </c:numRef>
          </c:val>
          <c:extLst>
            <c:ext xmlns:c15="http://schemas.microsoft.com/office/drawing/2012/chart" uri="{02D57815-91ED-43cb-92C2-25804820EDAC}">
              <c15:datalabelsRange>
                <c15:f>'年次推移（大阪府）'!$G$5:$K$5</c15:f>
                <c15:dlblRangeCache>
                  <c:ptCount val="5"/>
                  <c:pt idx="0">
                    <c:v>47.0%</c:v>
                  </c:pt>
                  <c:pt idx="1">
                    <c:v>51.3%</c:v>
                  </c:pt>
                  <c:pt idx="2">
                    <c:v>54.8%</c:v>
                  </c:pt>
                  <c:pt idx="3">
                    <c:v>58.7%</c:v>
                  </c:pt>
                  <c:pt idx="4">
                    <c:v>60.8%</c:v>
                  </c:pt>
                </c15:dlblRangeCache>
              </c15:datalabelsRange>
            </c:ext>
            <c:ext xmlns:c16="http://schemas.microsoft.com/office/drawing/2014/chart" uri="{C3380CC4-5D6E-409C-BE32-E72D297353CC}">
              <c16:uniqueId val="{00000003-A5FA-4C4C-97CF-F6625EE96E8E}"/>
            </c:ext>
          </c:extLst>
        </c:ser>
        <c:dLbls>
          <c:dLblPos val="ctr"/>
          <c:showLegendKey val="0"/>
          <c:showVal val="1"/>
          <c:showCatName val="0"/>
          <c:showSerName val="0"/>
          <c:showPercent val="0"/>
          <c:showBubbleSize val="0"/>
        </c:dLbls>
        <c:gapWidth val="30"/>
        <c:overlap val="100"/>
        <c:axId val="479824816"/>
        <c:axId val="479833552"/>
      </c:barChart>
      <c:catAx>
        <c:axId val="4798248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33552"/>
        <c:crosses val="autoZero"/>
        <c:auto val="0"/>
        <c:lblAlgn val="ctr"/>
        <c:lblOffset val="100"/>
        <c:noMultiLvlLbl val="0"/>
      </c:catAx>
      <c:valAx>
        <c:axId val="479833552"/>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24816"/>
        <c:crosses val="autoZero"/>
        <c:crossBetween val="between"/>
      </c:valAx>
      <c:spPr>
        <a:noFill/>
        <a:ln>
          <a:noFill/>
        </a:ln>
        <a:effectLst/>
      </c:spPr>
    </c:plotArea>
    <c:legend>
      <c:legendPos val="b"/>
      <c:layout>
        <c:manualLayout>
          <c:xMode val="edge"/>
          <c:yMode val="edge"/>
          <c:x val="0.2597299676982931"/>
          <c:y val="0.90315634747210438"/>
          <c:w val="0.46405682338514825"/>
          <c:h val="7.93269979133703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06692280853349E-2"/>
          <c:y val="0.12828338075309831"/>
          <c:w val="0.86368285186018712"/>
          <c:h val="0.7366141148530122"/>
        </c:manualLayout>
      </c:layout>
      <c:barChart>
        <c:barDir val="bar"/>
        <c:grouping val="stacked"/>
        <c:varyColors val="0"/>
        <c:ser>
          <c:idx val="0"/>
          <c:order val="0"/>
          <c:tx>
            <c:strRef>
              <c:f>'年次推移（大阪府）'!$B$8</c:f>
              <c:strCache>
                <c:ptCount val="1"/>
                <c:pt idx="0">
                  <c:v>２０歳未満</c:v>
                </c:pt>
              </c:strCache>
            </c:strRef>
          </c:tx>
          <c:spPr>
            <a:solidFill>
              <a:schemeClr val="accent1"/>
            </a:solidFill>
            <a:ln>
              <a:noFill/>
            </a:ln>
            <a:effectLst/>
          </c:spPr>
          <c:invertIfNegative val="0"/>
          <c:cat>
            <c:strRef>
              <c:f>'年次推移（大阪府）'!$A$9:$A$13</c:f>
              <c:strCache>
                <c:ptCount val="5"/>
                <c:pt idx="0">
                  <c:v>H26.4</c:v>
                </c:pt>
                <c:pt idx="1">
                  <c:v>H27.4</c:v>
                </c:pt>
                <c:pt idx="2">
                  <c:v>H28.4</c:v>
                </c:pt>
                <c:pt idx="3">
                  <c:v>H29.4</c:v>
                </c:pt>
                <c:pt idx="4">
                  <c:v>H30.4</c:v>
                </c:pt>
              </c:strCache>
            </c:strRef>
          </c:cat>
          <c:val>
            <c:numRef>
              <c:f>'年次推移（大阪府）'!$B$9:$B$13</c:f>
              <c:numCache>
                <c:formatCode>#,##0_ ;[Red]\-#,##0\ </c:formatCode>
                <c:ptCount val="5"/>
                <c:pt idx="0">
                  <c:v>51</c:v>
                </c:pt>
                <c:pt idx="1">
                  <c:v>48</c:v>
                </c:pt>
                <c:pt idx="2">
                  <c:v>49</c:v>
                </c:pt>
                <c:pt idx="3">
                  <c:v>48</c:v>
                </c:pt>
                <c:pt idx="4">
                  <c:v>45</c:v>
                </c:pt>
              </c:numCache>
            </c:numRef>
          </c:val>
          <c:extLst>
            <c:ext xmlns:c16="http://schemas.microsoft.com/office/drawing/2014/chart" uri="{C3380CC4-5D6E-409C-BE32-E72D297353CC}">
              <c16:uniqueId val="{00000000-9EE2-416D-ACEE-1F551F2F9062}"/>
            </c:ext>
          </c:extLst>
        </c:ser>
        <c:ser>
          <c:idx val="1"/>
          <c:order val="1"/>
          <c:tx>
            <c:strRef>
              <c:f>'年次推移（大阪府）'!$C$8</c:f>
              <c:strCache>
                <c:ptCount val="1"/>
                <c:pt idx="0">
                  <c:v>２０歳以上
３０歳未満</c:v>
                </c:pt>
              </c:strCache>
            </c:strRef>
          </c:tx>
          <c:spPr>
            <a:solidFill>
              <a:schemeClr val="bg2"/>
            </a:solidFill>
            <a:ln>
              <a:noFill/>
            </a:ln>
            <a:effectLst/>
          </c:spPr>
          <c:invertIfNegative val="0"/>
          <c:dLbls>
            <c:dLbl>
              <c:idx val="0"/>
              <c:layout/>
              <c:tx>
                <c:rich>
                  <a:bodyPr/>
                  <a:lstStyle/>
                  <a:p>
                    <a:r>
                      <a:rPr lang="en-US" altLang="ja-JP" smtClean="0"/>
                      <a:t>409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7-9EE2-416D-ACEE-1F551F2F9062}"/>
                </c:ext>
              </c:extLst>
            </c:dLbl>
            <c:dLbl>
              <c:idx val="1"/>
              <c:layout/>
              <c:tx>
                <c:rich>
                  <a:bodyPr/>
                  <a:lstStyle/>
                  <a:p>
                    <a:r>
                      <a:rPr lang="en-US" altLang="ja-JP" smtClean="0"/>
                      <a:t>369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8-9EE2-416D-ACEE-1F551F2F9062}"/>
                </c:ext>
              </c:extLst>
            </c:dLbl>
            <c:dLbl>
              <c:idx val="2"/>
              <c:layout/>
              <c:tx>
                <c:rich>
                  <a:bodyPr/>
                  <a:lstStyle/>
                  <a:p>
                    <a:r>
                      <a:rPr lang="en-US" altLang="ja-JP" smtClean="0"/>
                      <a:t>330</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9-9EE2-416D-ACEE-1F551F2F9062}"/>
                </c:ext>
              </c:extLst>
            </c:dLbl>
            <c:dLbl>
              <c:idx val="3"/>
              <c:layout/>
              <c:tx>
                <c:rich>
                  <a:bodyPr/>
                  <a:lstStyle/>
                  <a:p>
                    <a:r>
                      <a:rPr lang="en-US" altLang="ja-JP" smtClean="0"/>
                      <a:t>317</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A-9EE2-416D-ACEE-1F551F2F9062}"/>
                </c:ext>
              </c:extLst>
            </c:dLbl>
            <c:dLbl>
              <c:idx val="4"/>
              <c:layout/>
              <c:tx>
                <c:rich>
                  <a:bodyPr/>
                  <a:lstStyle/>
                  <a:p>
                    <a:r>
                      <a:rPr lang="en-US" altLang="ja-JP" smtClean="0"/>
                      <a:t>308</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B-9EE2-416D-ACEE-1F551F2F9062}"/>
                </c:ext>
              </c:extLst>
            </c:dLbl>
            <c:numFmt formatCode="#,##0_ ;[Red]\-#,##0\ "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'年次推移（大阪府）'!$C$9:$C$13</c:f>
              <c:numCache>
                <c:formatCode>#,##0_ ;[Red]\-#,##0\ </c:formatCode>
                <c:ptCount val="5"/>
                <c:pt idx="0">
                  <c:v>409</c:v>
                </c:pt>
                <c:pt idx="1">
                  <c:v>369</c:v>
                </c:pt>
                <c:pt idx="2">
                  <c:v>330</c:v>
                </c:pt>
                <c:pt idx="3">
                  <c:v>317</c:v>
                </c:pt>
                <c:pt idx="4">
                  <c:v>308</c:v>
                </c:pt>
              </c:numCache>
            </c:numRef>
          </c:val>
          <c:extLst>
            <c:ext xmlns:c15="http://schemas.microsoft.com/office/drawing/2012/chart" uri="{02D57815-91ED-43cb-92C2-25804820EDAC}">
              <c15:datalabelsRange>
                <c15:f>'年次推移（大阪府）'!$M$9:$M$13</c15:f>
                <c15:dlblRangeCache>
                  <c:ptCount val="5"/>
                  <c:pt idx="0">
                    <c:v>8.0%</c:v>
                  </c:pt>
                  <c:pt idx="1">
                    <c:v>7.3%</c:v>
                  </c:pt>
                  <c:pt idx="2">
                    <c:v>6.6%</c:v>
                  </c:pt>
                  <c:pt idx="3">
                    <c:v>6.4%</c:v>
                  </c:pt>
                  <c:pt idx="4">
                    <c:v>6.3%</c:v>
                  </c:pt>
                </c15:dlblRangeCache>
              </c15:datalabelsRange>
            </c:ext>
            <c:ext xmlns:c16="http://schemas.microsoft.com/office/drawing/2014/chart" uri="{C3380CC4-5D6E-409C-BE32-E72D297353CC}">
              <c16:uniqueId val="{00000001-9EE2-416D-ACEE-1F551F2F9062}"/>
            </c:ext>
          </c:extLst>
        </c:ser>
        <c:ser>
          <c:idx val="2"/>
          <c:order val="2"/>
          <c:tx>
            <c:strRef>
              <c:f>'年次推移（大阪府）'!$D$8</c:f>
              <c:strCache>
                <c:ptCount val="1"/>
                <c:pt idx="0">
                  <c:v>３０歳以上
４０歳未満</c:v>
                </c:pt>
              </c:strCache>
            </c:strRef>
          </c:tx>
          <c:spPr>
            <a:solidFill>
              <a:schemeClr val="accent3"/>
            </a:solidFill>
            <a:ln>
              <a:noFill/>
            </a:ln>
            <a:effectLst/>
          </c:spPr>
          <c:invertIfNegative val="0"/>
          <c:dLbls>
            <c:dLbl>
              <c:idx val="0"/>
              <c:layout/>
              <c:tx>
                <c:rich>
                  <a:bodyPr/>
                  <a:lstStyle/>
                  <a:p>
                    <a:r>
                      <a:rPr lang="en-US" altLang="ja-JP" smtClean="0"/>
                      <a:t>895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C-9EE2-416D-ACEE-1F551F2F9062}"/>
                </c:ext>
              </c:extLst>
            </c:dLbl>
            <c:dLbl>
              <c:idx val="1"/>
              <c:layout/>
              <c:tx>
                <c:rich>
                  <a:bodyPr/>
                  <a:lstStyle/>
                  <a:p>
                    <a:r>
                      <a:rPr lang="en-US" altLang="ja-JP" smtClean="0"/>
                      <a:t>794</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D-9EE2-416D-ACEE-1F551F2F9062}"/>
                </c:ext>
              </c:extLst>
            </c:dLbl>
            <c:dLbl>
              <c:idx val="2"/>
              <c:layout/>
              <c:tx>
                <c:rich>
                  <a:bodyPr/>
                  <a:lstStyle/>
                  <a:p>
                    <a:r>
                      <a:rPr lang="en-US" altLang="ja-JP" smtClean="0"/>
                      <a:t>723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E-9EE2-416D-ACEE-1F551F2F9062}"/>
                </c:ext>
              </c:extLst>
            </c:dLbl>
            <c:dLbl>
              <c:idx val="3"/>
              <c:layout/>
              <c:tx>
                <c:rich>
                  <a:bodyPr/>
                  <a:lstStyle/>
                  <a:p>
                    <a:r>
                      <a:rPr lang="en-US" altLang="ja-JP" smtClean="0"/>
                      <a:t>693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F-9EE2-416D-ACEE-1F551F2F9062}"/>
                </c:ext>
              </c:extLst>
            </c:dLbl>
            <c:dLbl>
              <c:idx val="4"/>
              <c:layout/>
              <c:tx>
                <c:rich>
                  <a:bodyPr/>
                  <a:lstStyle/>
                  <a:p>
                    <a:r>
                      <a:rPr lang="en-US" altLang="ja-JP" smtClean="0"/>
                      <a:t>635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0-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'年次推移（大阪府）'!$D$9:$D$13</c:f>
              <c:numCache>
                <c:formatCode>#,##0_ ;[Red]\-#,##0\ </c:formatCode>
                <c:ptCount val="5"/>
                <c:pt idx="0">
                  <c:v>895</c:v>
                </c:pt>
                <c:pt idx="1">
                  <c:v>794</c:v>
                </c:pt>
                <c:pt idx="2">
                  <c:v>723</c:v>
                </c:pt>
                <c:pt idx="3">
                  <c:v>693</c:v>
                </c:pt>
                <c:pt idx="4">
                  <c:v>635</c:v>
                </c:pt>
              </c:numCache>
            </c:numRef>
          </c:val>
          <c:extLst>
            <c:ext xmlns:c15="http://schemas.microsoft.com/office/drawing/2012/chart" uri="{02D57815-91ED-43cb-92C2-25804820EDAC}">
              <c15:datalabelsRange>
                <c15:f>'年次推移（大阪府）'!$N$9:$N$13</c15:f>
                <c15:dlblRangeCache>
                  <c:ptCount val="5"/>
                  <c:pt idx="0">
                    <c:v>17.5%</c:v>
                  </c:pt>
                  <c:pt idx="1">
                    <c:v>15.7%</c:v>
                  </c:pt>
                  <c:pt idx="2">
                    <c:v>14.5%</c:v>
                  </c:pt>
                  <c:pt idx="3">
                    <c:v>13.9%</c:v>
                  </c:pt>
                  <c:pt idx="4">
                    <c:v>12.9%</c:v>
                  </c:pt>
                </c15:dlblRangeCache>
              </c15:datalabelsRange>
            </c:ext>
            <c:ext xmlns:c16="http://schemas.microsoft.com/office/drawing/2014/chart" uri="{C3380CC4-5D6E-409C-BE32-E72D297353CC}">
              <c16:uniqueId val="{00000002-9EE2-416D-ACEE-1F551F2F9062}"/>
            </c:ext>
          </c:extLst>
        </c:ser>
        <c:ser>
          <c:idx val="3"/>
          <c:order val="3"/>
          <c:tx>
            <c:strRef>
              <c:f>'年次推移（大阪府）'!$E$8</c:f>
              <c:strCache>
                <c:ptCount val="1"/>
                <c:pt idx="0">
                  <c:v>４０歳以上
５０歳未満</c:v>
                </c:pt>
              </c:strCache>
            </c:strRef>
          </c:tx>
          <c:spPr>
            <a:solidFill>
              <a:schemeClr val="accent4"/>
            </a:solidFill>
            <a:ln>
              <a:noFill/>
            </a:ln>
            <a:effectLst/>
          </c:spPr>
          <c:invertIfNegative val="0"/>
          <c:dLbls>
            <c:dLbl>
              <c:idx val="0"/>
              <c:layout/>
              <c:tx>
                <c:rich>
                  <a:bodyPr/>
                  <a:lstStyle/>
                  <a:p>
                    <a:r>
                      <a:rPr lang="en-US" altLang="ja-JP" smtClean="0"/>
                      <a:t>1,555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1-9EE2-416D-ACEE-1F551F2F9062}"/>
                </c:ext>
              </c:extLst>
            </c:dLbl>
            <c:dLbl>
              <c:idx val="1"/>
              <c:layout/>
              <c:tx>
                <c:rich>
                  <a:bodyPr/>
                  <a:lstStyle/>
                  <a:p>
                    <a:r>
                      <a:rPr lang="en-US" altLang="ja-JP" smtClean="0"/>
                      <a:t>1,547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2-9EE2-416D-ACEE-1F551F2F9062}"/>
                </c:ext>
              </c:extLst>
            </c:dLbl>
            <c:dLbl>
              <c:idx val="2"/>
              <c:layout/>
              <c:tx>
                <c:rich>
                  <a:bodyPr/>
                  <a:lstStyle/>
                  <a:p>
                    <a:r>
                      <a:rPr lang="en-US" altLang="ja-JP" smtClean="0"/>
                      <a:t>1,529</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3-9EE2-416D-ACEE-1F551F2F9062}"/>
                </c:ext>
              </c:extLst>
            </c:dLbl>
            <c:dLbl>
              <c:idx val="3"/>
              <c:layout/>
              <c:tx>
                <c:rich>
                  <a:bodyPr/>
                  <a:lstStyle/>
                  <a:p>
                    <a:r>
                      <a:rPr lang="en-US" altLang="ja-JP" smtClean="0"/>
                      <a:t>1,545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4-9EE2-416D-ACEE-1F551F2F9062}"/>
                </c:ext>
              </c:extLst>
            </c:dLbl>
            <c:dLbl>
              <c:idx val="4"/>
              <c:layout/>
              <c:tx>
                <c:rich>
                  <a:bodyPr/>
                  <a:lstStyle/>
                  <a:p>
                    <a:r>
                      <a:rPr lang="en-US" altLang="ja-JP" smtClean="0"/>
                      <a:t>1,507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5-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'年次推移（大阪府）'!$E$9:$E$13</c:f>
              <c:numCache>
                <c:formatCode>#,##0_ ;[Red]\-#,##0\ </c:formatCode>
                <c:ptCount val="5"/>
                <c:pt idx="0">
                  <c:v>1555</c:v>
                </c:pt>
                <c:pt idx="1">
                  <c:v>1547</c:v>
                </c:pt>
                <c:pt idx="2">
                  <c:v>1529</c:v>
                </c:pt>
                <c:pt idx="3">
                  <c:v>1545</c:v>
                </c:pt>
                <c:pt idx="4">
                  <c:v>1507</c:v>
                </c:pt>
              </c:numCache>
            </c:numRef>
          </c:val>
          <c:extLst>
            <c:ext xmlns:c15="http://schemas.microsoft.com/office/drawing/2012/chart" uri="{02D57815-91ED-43cb-92C2-25804820EDAC}">
              <c15:datalabelsRange>
                <c15:f>'年次推移（大阪府）'!$O$9:$O$13</c15:f>
                <c15:dlblRangeCache>
                  <c:ptCount val="5"/>
                  <c:pt idx="0">
                    <c:v>30.4%</c:v>
                  </c:pt>
                  <c:pt idx="1">
                    <c:v>30.6%</c:v>
                  </c:pt>
                  <c:pt idx="2">
                    <c:v>30.6%</c:v>
                  </c:pt>
                  <c:pt idx="3">
                    <c:v>31.1%</c:v>
                  </c:pt>
                  <c:pt idx="4">
                    <c:v>30.7%</c:v>
                  </c:pt>
                </c15:dlblRangeCache>
              </c15:datalabelsRange>
            </c:ext>
            <c:ext xmlns:c16="http://schemas.microsoft.com/office/drawing/2014/chart" uri="{C3380CC4-5D6E-409C-BE32-E72D297353CC}">
              <c16:uniqueId val="{00000003-9EE2-416D-ACEE-1F551F2F9062}"/>
            </c:ext>
          </c:extLst>
        </c:ser>
        <c:ser>
          <c:idx val="4"/>
          <c:order val="4"/>
          <c:tx>
            <c:strRef>
              <c:f>'年次推移（大阪府）'!$F$8</c:f>
              <c:strCache>
                <c:ptCount val="1"/>
                <c:pt idx="0">
                  <c:v>５０歳以上
６０歳未満</c:v>
                </c:pt>
              </c:strCache>
            </c:strRef>
          </c:tx>
          <c:spPr>
            <a:solidFill>
              <a:schemeClr val="accent5"/>
            </a:solidFill>
            <a:ln>
              <a:noFill/>
            </a:ln>
            <a:effectLst/>
          </c:spPr>
          <c:invertIfNegative val="0"/>
          <c:dLbls>
            <c:dLbl>
              <c:idx val="0"/>
              <c:layout/>
              <c:tx>
                <c:rich>
                  <a:bodyPr/>
                  <a:lstStyle/>
                  <a:p>
                    <a:r>
                      <a:rPr lang="en-US" altLang="ja-JP" dirty="0" smtClean="0"/>
                      <a:t>1,026</a:t>
                    </a:r>
                    <a:r>
                      <a:rPr lang="ja-JP" altLang="en-US" dirty="0" smtClean="0"/>
                      <a:t>人</a:t>
                    </a:r>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6-9EE2-416D-ACEE-1F551F2F9062}"/>
                </c:ext>
              </c:extLst>
            </c:dLbl>
            <c:dLbl>
              <c:idx val="1"/>
              <c:layout/>
              <c:tx>
                <c:rich>
                  <a:bodyPr/>
                  <a:lstStyle/>
                  <a:p>
                    <a:r>
                      <a:rPr lang="en-US" altLang="ja-JP" smtClean="0"/>
                      <a:t>1,085</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7-9EE2-416D-ACEE-1F551F2F9062}"/>
                </c:ext>
              </c:extLst>
            </c:dLbl>
            <c:dLbl>
              <c:idx val="2"/>
              <c:layout/>
              <c:tx>
                <c:rich>
                  <a:bodyPr/>
                  <a:lstStyle/>
                  <a:p>
                    <a:r>
                      <a:rPr lang="en-US" altLang="ja-JP" smtClean="0"/>
                      <a:t>1,142</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8-9EE2-416D-ACEE-1F551F2F9062}"/>
                </c:ext>
              </c:extLst>
            </c:dLbl>
            <c:dLbl>
              <c:idx val="3"/>
              <c:layout/>
              <c:tx>
                <c:rich>
                  <a:bodyPr/>
                  <a:lstStyle/>
                  <a:p>
                    <a:r>
                      <a:rPr lang="en-US" altLang="ja-JP" smtClean="0"/>
                      <a:t>1,150</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9-9EE2-416D-ACEE-1F551F2F9062}"/>
                </c:ext>
              </c:extLst>
            </c:dLbl>
            <c:dLbl>
              <c:idx val="4"/>
              <c:layout/>
              <c:tx>
                <c:rich>
                  <a:bodyPr/>
                  <a:lstStyle/>
                  <a:p>
                    <a:r>
                      <a:rPr lang="en-US" altLang="ja-JP" smtClean="0"/>
                      <a:t>1,201</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A-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'年次推移（大阪府）'!$F$9:$F$13</c:f>
              <c:numCache>
                <c:formatCode>#,##0_ ;[Red]\-#,##0\ </c:formatCode>
                <c:ptCount val="5"/>
                <c:pt idx="0">
                  <c:v>1026</c:v>
                </c:pt>
                <c:pt idx="1">
                  <c:v>1085</c:v>
                </c:pt>
                <c:pt idx="2">
                  <c:v>1142</c:v>
                </c:pt>
                <c:pt idx="3">
                  <c:v>1150</c:v>
                </c:pt>
                <c:pt idx="4">
                  <c:v>1201</c:v>
                </c:pt>
              </c:numCache>
            </c:numRef>
          </c:val>
          <c:extLst>
            <c:ext xmlns:c15="http://schemas.microsoft.com/office/drawing/2012/chart" uri="{02D57815-91ED-43cb-92C2-25804820EDAC}">
              <c15:datalabelsRange>
                <c15:f>'年次推移（大阪府）'!$P$9:$P$13</c15:f>
                <c15:dlblRangeCache>
                  <c:ptCount val="5"/>
                  <c:pt idx="0">
                    <c:v>20.1%</c:v>
                  </c:pt>
                  <c:pt idx="1">
                    <c:v>21.5%</c:v>
                  </c:pt>
                  <c:pt idx="2">
                    <c:v>22.8%</c:v>
                  </c:pt>
                  <c:pt idx="3">
                    <c:v>23.1%</c:v>
                  </c:pt>
                  <c:pt idx="4">
                    <c:v>24.4%</c:v>
                  </c:pt>
                </c15:dlblRangeCache>
              </c15:datalabelsRange>
            </c:ext>
            <c:ext xmlns:c16="http://schemas.microsoft.com/office/drawing/2014/chart" uri="{C3380CC4-5D6E-409C-BE32-E72D297353CC}">
              <c16:uniqueId val="{00000004-9EE2-416D-ACEE-1F551F2F9062}"/>
            </c:ext>
          </c:extLst>
        </c:ser>
        <c:ser>
          <c:idx val="5"/>
          <c:order val="5"/>
          <c:tx>
            <c:strRef>
              <c:f>'年次推移（大阪府）'!$G$8</c:f>
              <c:strCache>
                <c:ptCount val="1"/>
                <c:pt idx="0">
                  <c:v>６０歳以上
６５歳未満</c:v>
                </c:pt>
              </c:strCache>
            </c:strRef>
          </c:tx>
          <c:spPr>
            <a:solidFill>
              <a:schemeClr val="accent6"/>
            </a:solidFill>
            <a:ln>
              <a:noFill/>
            </a:ln>
            <a:effectLst/>
          </c:spPr>
          <c:invertIfNegative val="0"/>
          <c:dLbls>
            <c:dLbl>
              <c:idx val="0"/>
              <c:layout/>
              <c:tx>
                <c:rich>
                  <a:bodyPr/>
                  <a:lstStyle/>
                  <a:p>
                    <a:r>
                      <a:rPr lang="en-US" altLang="ja-JP" smtClean="0"/>
                      <a:t>472</a:t>
                    </a:r>
                    <a:r>
                      <a:rPr lang="ja-JP" altLang="en-US" smtClean="0"/>
                      <a:t>人</a:t>
                    </a:r>
                  </a:p>
                  <a:p>
                    <a:r>
                      <a:rPr lang="en-US" altLang="ja-JP" smtClean="0"/>
                      <a:t>(</a:t>
                    </a:r>
                    <a:fld id="{4B264B28-2515-49B2-B111-3C58C09CEC83}" type="CELLRANGE">
                      <a:rPr lang="en-US" altLang="ja-JP" smtClean="0"/>
                      <a:pPr/>
                      <a:t>[CELLRANGE]</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B-9EE2-416D-ACEE-1F551F2F9062}"/>
                </c:ext>
              </c:extLst>
            </c:dLbl>
            <c:dLbl>
              <c:idx val="1"/>
              <c:layout/>
              <c:tx>
                <c:rich>
                  <a:bodyPr/>
                  <a:lstStyle/>
                  <a:p>
                    <a:r>
                      <a:rPr lang="en-US" altLang="ja-JP" smtClean="0"/>
                      <a:t>462</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C-9EE2-416D-ACEE-1F551F2F9062}"/>
                </c:ext>
              </c:extLst>
            </c:dLbl>
            <c:dLbl>
              <c:idx val="2"/>
              <c:layout/>
              <c:tx>
                <c:rich>
                  <a:bodyPr/>
                  <a:lstStyle/>
                  <a:p>
                    <a:r>
                      <a:rPr lang="en-US" altLang="ja-JP" smtClean="0"/>
                      <a:t>427</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D-9EE2-416D-ACEE-1F551F2F9062}"/>
                </c:ext>
              </c:extLst>
            </c:dLbl>
            <c:dLbl>
              <c:idx val="3"/>
              <c:layout/>
              <c:tx>
                <c:rich>
                  <a:bodyPr/>
                  <a:lstStyle/>
                  <a:p>
                    <a:r>
                      <a:rPr lang="en-US" altLang="ja-JP" smtClean="0"/>
                      <a:t>408</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E-9EE2-416D-ACEE-1F551F2F9062}"/>
                </c:ext>
              </c:extLst>
            </c:dLbl>
            <c:dLbl>
              <c:idx val="4"/>
              <c:layout/>
              <c:tx>
                <c:rich>
                  <a:bodyPr/>
                  <a:lstStyle/>
                  <a:p>
                    <a:r>
                      <a:rPr lang="en-US" altLang="ja-JP" smtClean="0"/>
                      <a:t>415</a:t>
                    </a:r>
                    <a:r>
                      <a:rPr lang="ja-JP" altLang="en-US" smtClean="0"/>
                      <a:t>人</a:t>
                    </a:r>
                    <a:endParaRPr lang="ja-JP" altLang="en-US" dirty="0" smtClean="0"/>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1F-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'年次推移（大阪府）'!$G$9:$G$13</c:f>
              <c:numCache>
                <c:formatCode>#,##0_ ;[Red]\-#,##0\ </c:formatCode>
                <c:ptCount val="5"/>
                <c:pt idx="0">
                  <c:v>472</c:v>
                </c:pt>
                <c:pt idx="1">
                  <c:v>462</c:v>
                </c:pt>
                <c:pt idx="2">
                  <c:v>427</c:v>
                </c:pt>
                <c:pt idx="3">
                  <c:v>408</c:v>
                </c:pt>
                <c:pt idx="4">
                  <c:v>415</c:v>
                </c:pt>
              </c:numCache>
            </c:numRef>
          </c:val>
          <c:extLst>
            <c:ext xmlns:c15="http://schemas.microsoft.com/office/drawing/2012/chart" uri="{02D57815-91ED-43cb-92C2-25804820EDAC}">
              <c15:datalabelsRange>
                <c15:f>'年次推移（大阪府）'!$Q$9:$Q$13</c15:f>
                <c15:dlblRangeCache>
                  <c:ptCount val="5"/>
                  <c:pt idx="0">
                    <c:v>9.2%</c:v>
                  </c:pt>
                  <c:pt idx="1">
                    <c:v>9.1%</c:v>
                  </c:pt>
                  <c:pt idx="2">
                    <c:v>8.5%</c:v>
                  </c:pt>
                  <c:pt idx="3">
                    <c:v>8.2%</c:v>
                  </c:pt>
                  <c:pt idx="4">
                    <c:v>8.4%</c:v>
                  </c:pt>
                </c15:dlblRangeCache>
              </c15:datalabelsRange>
            </c:ext>
            <c:ext xmlns:c16="http://schemas.microsoft.com/office/drawing/2014/chart" uri="{C3380CC4-5D6E-409C-BE32-E72D297353CC}">
              <c16:uniqueId val="{00000005-9EE2-416D-ACEE-1F551F2F9062}"/>
            </c:ext>
          </c:extLst>
        </c:ser>
        <c:ser>
          <c:idx val="6"/>
          <c:order val="6"/>
          <c:tx>
            <c:strRef>
              <c:f>'年次推移（大阪府）'!$H$8</c:f>
              <c:strCache>
                <c:ptCount val="1"/>
                <c:pt idx="0">
                  <c:v>６５歳以上</c:v>
                </c:pt>
              </c:strCache>
            </c:strRef>
          </c:tx>
          <c:spPr>
            <a:solidFill>
              <a:schemeClr val="accent1">
                <a:lumMod val="60000"/>
              </a:schemeClr>
            </a:solidFill>
            <a:ln>
              <a:noFill/>
            </a:ln>
            <a:effectLst/>
          </c:spPr>
          <c:invertIfNegative val="0"/>
          <c:dLbls>
            <c:dLbl>
              <c:idx val="0"/>
              <c:layout/>
              <c:tx>
                <c:rich>
                  <a:bodyPr/>
                  <a:lstStyle/>
                  <a:p>
                    <a:r>
                      <a:rPr lang="en-US" altLang="ja-JP" dirty="0" smtClean="0"/>
                      <a:t>701</a:t>
                    </a:r>
                    <a:r>
                      <a:rPr lang="ja-JP" altLang="en-US" dirty="0" smtClean="0"/>
                      <a:t>人</a:t>
                    </a:r>
                  </a:p>
                  <a:p>
                    <a:r>
                      <a:rPr lang="en-US" altLang="ja-JP" smtClean="0"/>
                      <a:t>(</a:t>
                    </a:r>
                    <a:fld id="{AEBA0BC7-64B9-4F11-8E6D-F895136AA12A}" type="CELLRANGE">
                      <a:rPr lang="en-US" altLang="ja-JP" smtClean="0"/>
                      <a:pPr/>
                      <a:t>[CELLRANGE]</a:t>
                    </a:fld>
                    <a:r>
                      <a:rPr lang="en-US" altLang="ja-JP" baseline="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0-9EE2-416D-ACEE-1F551F2F9062}"/>
                </c:ext>
              </c:extLst>
            </c:dLbl>
            <c:dLbl>
              <c:idx val="1"/>
              <c:layout/>
              <c:tx>
                <c:rich>
                  <a:bodyPr/>
                  <a:lstStyle/>
                  <a:p>
                    <a:r>
                      <a:rPr lang="en-US" altLang="ja-JP" dirty="0" smtClean="0"/>
                      <a:t>746</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1-9EE2-416D-ACEE-1F551F2F9062}"/>
                </c:ext>
              </c:extLst>
            </c:dLbl>
            <c:dLbl>
              <c:idx val="2"/>
              <c:layout/>
              <c:tx>
                <c:rich>
                  <a:bodyPr/>
                  <a:lstStyle/>
                  <a:p>
                    <a:r>
                      <a:rPr lang="en-US" altLang="ja-JP" dirty="0" smtClean="0"/>
                      <a:t>799</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2-9EE2-416D-ACEE-1F551F2F9062}"/>
                </c:ext>
              </c:extLst>
            </c:dLbl>
            <c:dLbl>
              <c:idx val="3"/>
              <c:layout/>
              <c:tx>
                <c:rich>
                  <a:bodyPr/>
                  <a:lstStyle/>
                  <a:p>
                    <a:r>
                      <a:rPr lang="en-US" altLang="ja-JP" dirty="0" smtClean="0"/>
                      <a:t>810</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3-9EE2-416D-ACEE-1F551F2F9062}"/>
                </c:ext>
              </c:extLst>
            </c:dLbl>
            <c:dLbl>
              <c:idx val="4"/>
              <c:layout/>
              <c:tx>
                <c:rich>
                  <a:bodyPr/>
                  <a:lstStyle/>
                  <a:p>
                    <a:r>
                      <a:rPr lang="en-US" altLang="ja-JP" dirty="0" smtClean="0"/>
                      <a:t>803</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24-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'年次推移（大阪府）'!$H$9:$H$13</c:f>
              <c:numCache>
                <c:formatCode>#,##0_ ;[Red]\-#,##0\ </c:formatCode>
                <c:ptCount val="5"/>
                <c:pt idx="0">
                  <c:v>701</c:v>
                </c:pt>
                <c:pt idx="1">
                  <c:v>746</c:v>
                </c:pt>
                <c:pt idx="2">
                  <c:v>799</c:v>
                </c:pt>
                <c:pt idx="3">
                  <c:v>810</c:v>
                </c:pt>
                <c:pt idx="4">
                  <c:v>803</c:v>
                </c:pt>
              </c:numCache>
            </c:numRef>
          </c:val>
          <c:extLst>
            <c:ext xmlns:c15="http://schemas.microsoft.com/office/drawing/2012/chart" uri="{02D57815-91ED-43cb-92C2-25804820EDAC}">
              <c15:datalabelsRange>
                <c15:f>'年次推移（大阪府）'!$R$9:$R$13</c15:f>
                <c15:dlblRangeCache>
                  <c:ptCount val="5"/>
                  <c:pt idx="0">
                    <c:v>13.7%</c:v>
                  </c:pt>
                  <c:pt idx="1">
                    <c:v>14.8%</c:v>
                  </c:pt>
                  <c:pt idx="2">
                    <c:v>16.0%</c:v>
                  </c:pt>
                  <c:pt idx="3">
                    <c:v>16.3%</c:v>
                  </c:pt>
                  <c:pt idx="4">
                    <c:v>16.3%</c:v>
                  </c:pt>
                </c15:dlblRangeCache>
              </c15:datalabelsRange>
            </c:ext>
            <c:ext xmlns:c16="http://schemas.microsoft.com/office/drawing/2014/chart" uri="{C3380CC4-5D6E-409C-BE32-E72D297353CC}">
              <c16:uniqueId val="{00000006-9EE2-416D-ACEE-1F551F2F9062}"/>
            </c:ext>
          </c:extLst>
        </c:ser>
        <c:dLbls>
          <c:showLegendKey val="0"/>
          <c:showVal val="0"/>
          <c:showCatName val="0"/>
          <c:showSerName val="0"/>
          <c:showPercent val="0"/>
          <c:showBubbleSize val="0"/>
        </c:dLbls>
        <c:gapWidth val="30"/>
        <c:overlap val="100"/>
        <c:axId val="526034432"/>
        <c:axId val="526044416"/>
      </c:barChart>
      <c:catAx>
        <c:axId val="526034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44416"/>
        <c:crosses val="autoZero"/>
        <c:auto val="1"/>
        <c:lblAlgn val="ctr"/>
        <c:lblOffset val="100"/>
        <c:noMultiLvlLbl val="0"/>
      </c:catAx>
      <c:valAx>
        <c:axId val="526044416"/>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34432"/>
        <c:crosses val="autoZero"/>
        <c:crossBetween val="between"/>
      </c:valAx>
      <c:spPr>
        <a:noFill/>
        <a:ln>
          <a:noFill/>
        </a:ln>
        <a:effectLst/>
      </c:spPr>
    </c:plotArea>
    <c:legend>
      <c:legendPos val="b"/>
      <c:layout>
        <c:manualLayout>
          <c:xMode val="edge"/>
          <c:yMode val="edge"/>
          <c:x val="6.4931293854732078E-2"/>
          <c:y val="0.86816409919175441"/>
          <c:w val="0.86537251740348797"/>
          <c:h val="0.111786008384317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0.17882813573420864"/>
          <c:w val="0.69759187656214938"/>
          <c:h val="0.67260773713954647"/>
        </c:manualLayout>
      </c:layout>
      <c:barChart>
        <c:barDir val="col"/>
        <c:grouping val="stacked"/>
        <c:varyColors val="0"/>
        <c:ser>
          <c:idx val="0"/>
          <c:order val="0"/>
          <c:tx>
            <c:strRef>
              <c:f>Sheet3!$C$4</c:f>
              <c:strCache>
                <c:ptCount val="1"/>
                <c:pt idx="0">
                  <c:v>ＧＨ</c:v>
                </c:pt>
              </c:strCache>
            </c:strRef>
          </c:tx>
          <c:spPr>
            <a:solidFill>
              <a:srgbClr val="4F81BD"/>
            </a:solidFill>
            <a:ln>
              <a:noFill/>
            </a:ln>
            <a:effectLst/>
          </c:spPr>
          <c:invertIfNegative val="0"/>
          <c:dLbls>
            <c:dLbl>
              <c:idx val="0"/>
              <c:layout/>
              <c:tx>
                <c:rich>
                  <a:bodyPr/>
                  <a:lstStyle/>
                  <a:p>
                    <a:r>
                      <a:rPr lang="en-US" altLang="ja-JP" dirty="0" smtClean="0"/>
                      <a:t>84</a:t>
                    </a:r>
                    <a:r>
                      <a:rPr lang="ja-JP" altLang="en-US" dirty="0" smtClean="0"/>
                      <a:t>人</a:t>
                    </a:r>
                    <a:endParaRPr lang="ja-JP" altLang="en-US" dirty="0"/>
                  </a:p>
                  <a:p>
                    <a:r>
                      <a:rPr lang="en-US" altLang="ja-JP" dirty="0"/>
                      <a:t>(</a:t>
                    </a:r>
                    <a:fld id="{FB97F5E0-C366-4B87-B9D2-FB19CCDF19B7}"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0-4FC2-4236-8A09-2C7716405173}"/>
                </c:ext>
              </c:extLst>
            </c:dLbl>
            <c:dLbl>
              <c:idx val="1"/>
              <c:layout/>
              <c:tx>
                <c:rich>
                  <a:bodyPr/>
                  <a:lstStyle/>
                  <a:p>
                    <a:r>
                      <a:rPr lang="en-US" altLang="ja-JP" dirty="0" smtClean="0"/>
                      <a:t>59</a:t>
                    </a:r>
                    <a:r>
                      <a:rPr lang="ja-JP" altLang="en-US" dirty="0" smtClean="0"/>
                      <a:t>人</a:t>
                    </a:r>
                    <a:endParaRPr lang="ja-JP" altLang="en-US" dirty="0"/>
                  </a:p>
                  <a:p>
                    <a:r>
                      <a:rPr lang="en-US" altLang="ja-JP" dirty="0"/>
                      <a:t>(</a:t>
                    </a:r>
                    <a:fld id="{63FBFCA8-E5F9-407C-8F20-A901FE7AE5FE}"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4FC2-4236-8A09-2C7716405173}"/>
                </c:ext>
              </c:extLst>
            </c:dLbl>
            <c:dLbl>
              <c:idx val="2"/>
              <c:layout/>
              <c:tx>
                <c:rich>
                  <a:bodyPr/>
                  <a:lstStyle/>
                  <a:p>
                    <a:r>
                      <a:rPr lang="en-US" altLang="ja-JP" dirty="0" smtClean="0"/>
                      <a:t>48</a:t>
                    </a:r>
                    <a:r>
                      <a:rPr lang="ja-JP" altLang="en-US" dirty="0" smtClean="0"/>
                      <a:t>人</a:t>
                    </a:r>
                    <a:endParaRPr lang="ja-JP" altLang="en-US" dirty="0"/>
                  </a:p>
                  <a:p>
                    <a:r>
                      <a:rPr lang="en-US" altLang="ja-JP" dirty="0" smtClean="0"/>
                      <a:t>(36.9%)</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2-4FC2-4236-8A09-2C7716405173}"/>
                </c:ext>
              </c:extLst>
            </c:dLbl>
            <c:dLbl>
              <c:idx val="3"/>
              <c:layout/>
              <c:tx>
                <c:rich>
                  <a:bodyPr/>
                  <a:lstStyle/>
                  <a:p>
                    <a:r>
                      <a:rPr lang="en-US" altLang="ja-JP" dirty="0" smtClean="0">
                        <a:solidFill>
                          <a:schemeClr val="bg1"/>
                        </a:solidFill>
                      </a:rPr>
                      <a:t>44</a:t>
                    </a:r>
                    <a:r>
                      <a:rPr lang="ja-JP" altLang="en-US" dirty="0" smtClean="0">
                        <a:solidFill>
                          <a:schemeClr val="bg1"/>
                        </a:solidFill>
                      </a:rPr>
                      <a:t>人</a:t>
                    </a:r>
                    <a:endParaRPr lang="ja-JP" altLang="en-US" dirty="0">
                      <a:solidFill>
                        <a:schemeClr val="bg1"/>
                      </a:solidFill>
                    </a:endParaRPr>
                  </a:p>
                  <a:p>
                    <a:r>
                      <a:rPr lang="en-US" altLang="ja-JP" dirty="0" smtClean="0">
                        <a:solidFill>
                          <a:schemeClr val="bg1"/>
                        </a:solidFill>
                      </a:rPr>
                      <a:t>(33.3%)</a:t>
                    </a:r>
                    <a:endParaRPr lang="ja-JP" altLang="en-US" dirty="0">
                      <a:solidFill>
                        <a:schemeClr val="bg1"/>
                      </a:solidFill>
                    </a:endParaRPr>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4FC2-4236-8A09-2C7716405173}"/>
                </c:ext>
              </c:extLst>
            </c:dLbl>
            <c:numFmt formatCode="General" sourceLinked="0"/>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Sheet3!$C$5:$C$8</c:f>
              <c:numCache>
                <c:formatCode>General</c:formatCode>
                <c:ptCount val="4"/>
                <c:pt idx="0">
                  <c:v>84</c:v>
                </c:pt>
                <c:pt idx="1">
                  <c:v>59</c:v>
                </c:pt>
                <c:pt idx="2">
                  <c:v>48</c:v>
                </c:pt>
                <c:pt idx="3">
                  <c:v>43</c:v>
                </c:pt>
              </c:numCache>
            </c:numRef>
          </c:val>
          <c:extLst>
            <c:ext xmlns:c15="http://schemas.microsoft.com/office/drawing/2012/chart" uri="{02D57815-91ED-43cb-92C2-25804820EDAC}">
              <c15:datalabelsRange>
                <c15:f>Sheet3!$K$5:$K$8</c15:f>
                <c15:dlblRangeCache>
                  <c:ptCount val="4"/>
                  <c:pt idx="0">
                    <c:v>41.8%</c:v>
                  </c:pt>
                  <c:pt idx="1">
                    <c:v>39.1%</c:v>
                  </c:pt>
                  <c:pt idx="2">
                    <c:v>36.6%</c:v>
                  </c:pt>
                  <c:pt idx="3">
                    <c:v>33.1%</c:v>
                  </c:pt>
                </c15:dlblRangeCache>
              </c15:datalabelsRange>
            </c:ext>
            <c:ext xmlns:c16="http://schemas.microsoft.com/office/drawing/2014/chart" uri="{C3380CC4-5D6E-409C-BE32-E72D297353CC}">
              <c16:uniqueId val="{00000004-4FC2-4236-8A09-2C7716405173}"/>
            </c:ext>
          </c:extLst>
        </c:ser>
        <c:ser>
          <c:idx val="1"/>
          <c:order val="1"/>
          <c:tx>
            <c:strRef>
              <c:f>Sheet3!$D$4</c:f>
              <c:strCache>
                <c:ptCount val="1"/>
                <c:pt idx="0">
                  <c:v>家庭復帰</c:v>
                </c:pt>
              </c:strCache>
            </c:strRef>
          </c:tx>
          <c:spPr>
            <a:solidFill>
              <a:schemeClr val="bg1"/>
            </a:solidFill>
            <a:ln w="6350">
              <a:solidFill>
                <a:schemeClr val="tx1"/>
              </a:solidFill>
            </a:ln>
            <a:effectLst/>
          </c:spPr>
          <c:invertIfNegative val="0"/>
          <c:dLbls>
            <c:dLbl>
              <c:idx val="0"/>
              <c:layout/>
              <c:tx>
                <c:rich>
                  <a:bodyPr/>
                  <a:lstStyle/>
                  <a:p>
                    <a:r>
                      <a:rPr lang="en-US" altLang="ja-JP" dirty="0" smtClean="0"/>
                      <a:t>81</a:t>
                    </a:r>
                    <a:r>
                      <a:rPr lang="ja-JP" altLang="en-US" dirty="0" smtClean="0"/>
                      <a:t>人</a:t>
                    </a:r>
                    <a:endParaRPr lang="ja-JP" altLang="en-US" dirty="0"/>
                  </a:p>
                  <a:p>
                    <a:r>
                      <a:rPr lang="en-US" altLang="ja-JP" dirty="0"/>
                      <a:t>(</a:t>
                    </a:r>
                    <a:fld id="{15187C79-FDED-4B58-B233-784DA712A482}"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4FC2-4236-8A09-2C7716405173}"/>
                </c:ext>
              </c:extLst>
            </c:dLbl>
            <c:dLbl>
              <c:idx val="1"/>
              <c:layout/>
              <c:tx>
                <c:rich>
                  <a:bodyPr/>
                  <a:lstStyle/>
                  <a:p>
                    <a:r>
                      <a:rPr lang="en-US" altLang="ja-JP" dirty="0" smtClean="0"/>
                      <a:t>64</a:t>
                    </a:r>
                    <a:r>
                      <a:rPr lang="ja-JP" altLang="en-US" dirty="0" smtClean="0"/>
                      <a:t>人</a:t>
                    </a:r>
                    <a:endParaRPr lang="ja-JP" altLang="en-US" dirty="0"/>
                  </a:p>
                  <a:p>
                    <a:r>
                      <a:rPr lang="en-US" altLang="ja-JP" dirty="0"/>
                      <a:t>(</a:t>
                    </a:r>
                    <a:fld id="{766109FA-A7CB-43A5-8328-6D915014B76C}"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6-4FC2-4236-8A09-2C7716405173}"/>
                </c:ext>
              </c:extLst>
            </c:dLbl>
            <c:dLbl>
              <c:idx val="2"/>
              <c:layout/>
              <c:tx>
                <c:rich>
                  <a:bodyPr/>
                  <a:lstStyle/>
                  <a:p>
                    <a:r>
                      <a:rPr lang="en-US" altLang="ja-JP" dirty="0" smtClean="0"/>
                      <a:t>59</a:t>
                    </a:r>
                    <a:r>
                      <a:rPr lang="ja-JP" altLang="en-US" dirty="0" smtClean="0"/>
                      <a:t>人</a:t>
                    </a:r>
                    <a:endParaRPr lang="ja-JP" altLang="en-US" dirty="0"/>
                  </a:p>
                  <a:p>
                    <a:r>
                      <a:rPr lang="en-US" altLang="ja-JP" dirty="0" smtClean="0"/>
                      <a:t>(45.4%)</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4FC2-4236-8A09-2C7716405173}"/>
                </c:ext>
              </c:extLst>
            </c:dLbl>
            <c:dLbl>
              <c:idx val="3"/>
              <c:layout/>
              <c:tx>
                <c:rich>
                  <a:bodyPr/>
                  <a:lstStyle/>
                  <a:p>
                    <a:r>
                      <a:rPr lang="en-US" altLang="ja-JP" dirty="0" smtClean="0"/>
                      <a:t>60</a:t>
                    </a:r>
                    <a:r>
                      <a:rPr lang="ja-JP" altLang="en-US" dirty="0" smtClean="0"/>
                      <a:t>人</a:t>
                    </a:r>
                    <a:endParaRPr lang="ja-JP" altLang="en-US" dirty="0"/>
                  </a:p>
                  <a:p>
                    <a:r>
                      <a:rPr lang="en-US" altLang="ja-JP" dirty="0" smtClean="0"/>
                      <a:t>(45.5%)</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8-4FC2-4236-8A09-2C771640517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Sheet3!$D$5:$D$8</c:f>
              <c:numCache>
                <c:formatCode>General</c:formatCode>
                <c:ptCount val="4"/>
                <c:pt idx="0">
                  <c:v>81</c:v>
                </c:pt>
                <c:pt idx="1">
                  <c:v>64</c:v>
                </c:pt>
                <c:pt idx="2">
                  <c:v>59</c:v>
                </c:pt>
                <c:pt idx="3">
                  <c:v>59</c:v>
                </c:pt>
              </c:numCache>
            </c:numRef>
          </c:val>
          <c:extLst>
            <c:ext xmlns:c15="http://schemas.microsoft.com/office/drawing/2012/chart" uri="{02D57815-91ED-43cb-92C2-25804820EDAC}">
              <c15:datalabelsRange>
                <c15:f>Sheet3!$L$5:$L$8</c15:f>
                <c15:dlblRangeCache>
                  <c:ptCount val="4"/>
                  <c:pt idx="0">
                    <c:v>40.3%</c:v>
                  </c:pt>
                  <c:pt idx="1">
                    <c:v>42.4%</c:v>
                  </c:pt>
                  <c:pt idx="2">
                    <c:v>45.0%</c:v>
                  </c:pt>
                  <c:pt idx="3">
                    <c:v>45.4%</c:v>
                  </c:pt>
                </c15:dlblRangeCache>
              </c15:datalabelsRange>
            </c:ext>
            <c:ext xmlns:c16="http://schemas.microsoft.com/office/drawing/2014/chart" uri="{C3380CC4-5D6E-409C-BE32-E72D297353CC}">
              <c16:uniqueId val="{00000009-4FC2-4236-8A09-2C7716405173}"/>
            </c:ext>
          </c:extLst>
        </c:ser>
        <c:ser>
          <c:idx val="2"/>
          <c:order val="2"/>
          <c:tx>
            <c:strRef>
              <c:f>Sheet3!$E$4</c:f>
              <c:strCache>
                <c:ptCount val="1"/>
                <c:pt idx="0">
                  <c:v>公営・公的住宅</c:v>
                </c:pt>
              </c:strCache>
            </c:strRef>
          </c:tx>
          <c:spPr>
            <a:solidFill>
              <a:schemeClr val="accent3">
                <a:alpha val="70000"/>
              </a:schemeClr>
            </a:solidFill>
            <a:ln>
              <a:noFill/>
            </a:ln>
            <a:effectLst/>
          </c:spPr>
          <c:invertIfNegative val="0"/>
          <c:cat>
            <c:strRef>
              <c:f>Sheet3!$B$5:$B$8</c:f>
              <c:strCache>
                <c:ptCount val="4"/>
                <c:pt idx="0">
                  <c:v>H26</c:v>
                </c:pt>
                <c:pt idx="1">
                  <c:v>H27</c:v>
                </c:pt>
                <c:pt idx="2">
                  <c:v>H28</c:v>
                </c:pt>
                <c:pt idx="3">
                  <c:v>H29</c:v>
                </c:pt>
              </c:strCache>
            </c:strRef>
          </c:cat>
          <c:val>
            <c:numRef>
              <c:f>Sheet3!$E$5:$E$8</c:f>
              <c:numCache>
                <c:formatCode>General</c:formatCode>
                <c:ptCount val="4"/>
                <c:pt idx="0">
                  <c:v>4</c:v>
                </c:pt>
                <c:pt idx="1">
                  <c:v>1</c:v>
                </c:pt>
                <c:pt idx="2">
                  <c:v>2</c:v>
                </c:pt>
                <c:pt idx="3">
                  <c:v>4</c:v>
                </c:pt>
              </c:numCache>
            </c:numRef>
          </c:val>
          <c:extLst>
            <c:ext xmlns:c16="http://schemas.microsoft.com/office/drawing/2014/chart" uri="{C3380CC4-5D6E-409C-BE32-E72D297353CC}">
              <c16:uniqueId val="{0000000A-4FC2-4236-8A09-2C7716405173}"/>
            </c:ext>
          </c:extLst>
        </c:ser>
        <c:ser>
          <c:idx val="3"/>
          <c:order val="3"/>
          <c:tx>
            <c:strRef>
              <c:f>Sheet3!$F$4</c:f>
              <c:strCache>
                <c:ptCount val="1"/>
                <c:pt idx="0">
                  <c:v>民間住宅</c:v>
                </c:pt>
              </c:strCache>
            </c:strRef>
          </c:tx>
          <c:spPr>
            <a:solidFill>
              <a:srgbClr val="8064A2"/>
            </a:solidFill>
            <a:ln>
              <a:noFill/>
            </a:ln>
            <a:effectLst/>
          </c:spPr>
          <c:invertIfNegative val="0"/>
          <c:cat>
            <c:strRef>
              <c:f>Sheet3!$B$5:$B$8</c:f>
              <c:strCache>
                <c:ptCount val="4"/>
                <c:pt idx="0">
                  <c:v>H26</c:v>
                </c:pt>
                <c:pt idx="1">
                  <c:v>H27</c:v>
                </c:pt>
                <c:pt idx="2">
                  <c:v>H28</c:v>
                </c:pt>
                <c:pt idx="3">
                  <c:v>H29</c:v>
                </c:pt>
              </c:strCache>
            </c:strRef>
          </c:cat>
          <c:val>
            <c:numRef>
              <c:f>Sheet3!$F$5:$F$8</c:f>
              <c:numCache>
                <c:formatCode>General</c:formatCode>
                <c:ptCount val="4"/>
                <c:pt idx="0">
                  <c:v>26</c:v>
                </c:pt>
                <c:pt idx="1">
                  <c:v>11</c:v>
                </c:pt>
                <c:pt idx="2">
                  <c:v>11</c:v>
                </c:pt>
                <c:pt idx="3">
                  <c:v>8</c:v>
                </c:pt>
              </c:numCache>
            </c:numRef>
          </c:val>
          <c:extLst>
            <c:ext xmlns:c16="http://schemas.microsoft.com/office/drawing/2014/chart" uri="{C3380CC4-5D6E-409C-BE32-E72D297353CC}">
              <c16:uniqueId val="{0000000B-4FC2-4236-8A09-2C7716405173}"/>
            </c:ext>
          </c:extLst>
        </c:ser>
        <c:ser>
          <c:idx val="4"/>
          <c:order val="4"/>
          <c:tx>
            <c:strRef>
              <c:f>Sheet3!$G$4</c:f>
              <c:strCache>
                <c:ptCount val="1"/>
                <c:pt idx="0">
                  <c:v>その他</c:v>
                </c:pt>
              </c:strCache>
            </c:strRef>
          </c:tx>
          <c:spPr>
            <a:solidFill>
              <a:schemeClr val="accent5">
                <a:alpha val="70000"/>
              </a:schemeClr>
            </a:solidFill>
            <a:ln>
              <a:noFill/>
            </a:ln>
            <a:effectLst/>
          </c:spPr>
          <c:invertIfNegative val="0"/>
          <c:cat>
            <c:strRef>
              <c:f>Sheet3!$B$5:$B$8</c:f>
              <c:strCache>
                <c:ptCount val="4"/>
                <c:pt idx="0">
                  <c:v>H26</c:v>
                </c:pt>
                <c:pt idx="1">
                  <c:v>H27</c:v>
                </c:pt>
                <c:pt idx="2">
                  <c:v>H28</c:v>
                </c:pt>
                <c:pt idx="3">
                  <c:v>H29</c:v>
                </c:pt>
              </c:strCache>
            </c:strRef>
          </c:cat>
          <c:val>
            <c:numRef>
              <c:f>Sheet3!$G$5:$G$8</c:f>
              <c:numCache>
                <c:formatCode>General</c:formatCode>
                <c:ptCount val="4"/>
                <c:pt idx="0">
                  <c:v>6</c:v>
                </c:pt>
                <c:pt idx="1">
                  <c:v>16</c:v>
                </c:pt>
                <c:pt idx="2">
                  <c:v>11</c:v>
                </c:pt>
                <c:pt idx="3">
                  <c:v>16</c:v>
                </c:pt>
              </c:numCache>
            </c:numRef>
          </c:val>
          <c:extLst>
            <c:ext xmlns:c16="http://schemas.microsoft.com/office/drawing/2014/chart" uri="{C3380CC4-5D6E-409C-BE32-E72D297353CC}">
              <c16:uniqueId val="{0000000C-4FC2-4236-8A09-2C7716405173}"/>
            </c:ext>
          </c:extLst>
        </c:ser>
        <c:dLbls>
          <c:showLegendKey val="0"/>
          <c:showVal val="0"/>
          <c:showCatName val="0"/>
          <c:showSerName val="0"/>
          <c:showPercent val="0"/>
          <c:showBubbleSize val="0"/>
        </c:dLbls>
        <c:gapWidth val="50"/>
        <c:overlap val="100"/>
        <c:serLines>
          <c:spPr>
            <a:ln w="9525">
              <a:solidFill>
                <a:schemeClr val="tx1">
                  <a:lumMod val="35000"/>
                  <a:lumOff val="65000"/>
                </a:schemeClr>
              </a:solidFill>
              <a:round/>
            </a:ln>
            <a:effectLst/>
          </c:spPr>
        </c:serLines>
        <c:axId val="339630368"/>
        <c:axId val="339629120"/>
      </c:barChart>
      <c:catAx>
        <c:axId val="33963036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29120"/>
        <c:crosses val="autoZero"/>
        <c:auto val="1"/>
        <c:lblAlgn val="ctr"/>
        <c:lblOffset val="100"/>
        <c:noMultiLvlLbl val="0"/>
      </c:catAx>
      <c:valAx>
        <c:axId val="33962912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30368"/>
        <c:crosses val="autoZero"/>
        <c:crossBetween val="between"/>
      </c:valAx>
      <c:spPr>
        <a:noFill/>
        <a:ln>
          <a:noFill/>
        </a:ln>
        <a:effectLst/>
      </c:spPr>
    </c:plotArea>
    <c:legend>
      <c:legendPos val="r"/>
      <c:layout>
        <c:manualLayout>
          <c:xMode val="edge"/>
          <c:yMode val="edge"/>
          <c:x val="0.76647419292593222"/>
          <c:y val="0.22820058853446717"/>
          <c:w val="0.22238669387611903"/>
          <c:h val="0.432719305100589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21780620866684"/>
          <c:y val="0.1"/>
          <c:w val="0.62420769037358426"/>
          <c:h val="0.68510310039370081"/>
        </c:manualLayout>
      </c:layout>
      <c:barChart>
        <c:barDir val="col"/>
        <c:grouping val="stacked"/>
        <c:varyColors val="0"/>
        <c:ser>
          <c:idx val="2"/>
          <c:order val="2"/>
          <c:tx>
            <c:strRef>
              <c:f>Sheet1!$D$1</c:f>
              <c:strCache>
                <c:ptCount val="1"/>
                <c:pt idx="0">
                  <c:v>事業所数</c:v>
                </c:pt>
              </c:strCache>
            </c:strRef>
          </c:tx>
          <c:spPr>
            <a:solidFill>
              <a:srgbClr val="00B0F0"/>
            </a:solidFill>
            <a:ln>
              <a:noFill/>
              <a:prstDash val="sysDash"/>
            </a:ln>
            <a:effectLst/>
          </c:spPr>
          <c:invertIfNegative val="0"/>
          <c:dLbls>
            <c:dLbl>
              <c:idx val="0"/>
              <c:layout>
                <c:manualLayout>
                  <c:x val="-6.9444038381700282E-3"/>
                  <c:y val="9.328248031496063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B0E-488C-AE94-057AC4835A2F}"/>
                </c:ext>
              </c:extLst>
            </c:dLbl>
            <c:dLbl>
              <c:idx val="1"/>
              <c:layout>
                <c:manualLayout>
                  <c:x val="4.287169846625161E-3"/>
                  <c:y val="2.8078248031495948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8908922400435025E-2"/>
                      <c:h val="6.5718750000000006E-2"/>
                    </c:manualLayout>
                  </c15:layout>
                </c:ext>
                <c:ext xmlns:c16="http://schemas.microsoft.com/office/drawing/2014/chart" uri="{C3380CC4-5D6E-409C-BE32-E72D297353CC}">
                  <c16:uniqueId val="{00000002-7B0E-488C-AE94-057AC4835A2F}"/>
                </c:ext>
              </c:extLst>
            </c:dLbl>
            <c:dLbl>
              <c:idx val="2"/>
              <c:layout>
                <c:manualLayout>
                  <c:x val="-1.0556575585168898E-3"/>
                  <c:y val="4.9953248031496061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4510334645669284E-2"/>
                      <c:h val="7.1968749999999998E-2"/>
                    </c:manualLayout>
                  </c15:layout>
                </c:ext>
                <c:ext xmlns:c16="http://schemas.microsoft.com/office/drawing/2014/chart" uri="{C3380CC4-5D6E-409C-BE32-E72D297353CC}">
                  <c16:uniqueId val="{00000003-7B0E-488C-AE94-057AC4835A2F}"/>
                </c:ext>
              </c:extLst>
            </c:dLbl>
            <c:dLbl>
              <c:idx val="3"/>
              <c:layout>
                <c:manualLayout>
                  <c:x val="-4.861155778012969E-3"/>
                  <c:y val="8.43282480314960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B0E-488C-AE94-057AC4835A2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Sheet1!$D$2:$D$5</c:f>
              <c:numCache>
                <c:formatCode>General</c:formatCode>
                <c:ptCount val="4"/>
                <c:pt idx="0">
                  <c:v>408</c:v>
                </c:pt>
                <c:pt idx="1">
                  <c:v>439</c:v>
                </c:pt>
                <c:pt idx="2">
                  <c:v>473</c:v>
                </c:pt>
                <c:pt idx="3">
                  <c:v>513</c:v>
                </c:pt>
              </c:numCache>
            </c:numRef>
          </c:val>
          <c:extLst>
            <c:ext xmlns:c16="http://schemas.microsoft.com/office/drawing/2014/chart" uri="{C3380CC4-5D6E-409C-BE32-E72D297353CC}">
              <c16:uniqueId val="{00000000-7B0E-488C-AE94-057AC4835A2F}"/>
            </c:ext>
          </c:extLst>
        </c:ser>
        <c:dLbls>
          <c:showLegendKey val="0"/>
          <c:showVal val="0"/>
          <c:showCatName val="0"/>
          <c:showSerName val="0"/>
          <c:showPercent val="0"/>
          <c:showBubbleSize val="0"/>
        </c:dLbls>
        <c:gapWidth val="150"/>
        <c:overlap val="100"/>
        <c:axId val="797609871"/>
        <c:axId val="797609039"/>
      </c:barChart>
      <c:lineChart>
        <c:grouping val="standard"/>
        <c:varyColors val="0"/>
        <c:ser>
          <c:idx val="0"/>
          <c:order val="0"/>
          <c:tx>
            <c:strRef>
              <c:f>Sheet1!$B$1</c:f>
              <c:strCache>
                <c:ptCount val="1"/>
                <c:pt idx="0">
                  <c:v>利用者数（見込み量）</c:v>
                </c:pt>
              </c:strCache>
            </c:strRef>
          </c:tx>
          <c:spPr>
            <a:ln w="28575" cap="rnd">
              <a:solidFill>
                <a:schemeClr val="accent1"/>
              </a:solidFill>
              <a:prstDash val="dash"/>
              <a:round/>
            </a:ln>
            <a:effectLst/>
          </c:spPr>
          <c:marker>
            <c:symbol val="none"/>
          </c:marker>
          <c:dLbls>
            <c:dLbl>
              <c:idx val="0"/>
              <c:layout/>
              <c:tx>
                <c:rich>
                  <a:bodyPr/>
                  <a:lstStyle/>
                  <a:p>
                    <a:fld id="{094CA54A-57E9-44D9-AC8A-B0A766A0FF73}" type="VALUE">
                      <a:rPr lang="en-US" altLang="ja-JP" smtClean="0"/>
                      <a:pPr/>
                      <a:t>[値]</a:t>
                    </a:fld>
                    <a:r>
                      <a:rPr lang="ja-JP" altLang="en-US" smtClean="0"/>
                      <a:t>人</a:t>
                    </a:r>
                  </a:p>
                </c:rich>
              </c:tx>
              <c:dLblPos val="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E76F-4F69-BF13-D1711987AFCD}"/>
                </c:ext>
              </c:extLst>
            </c:dLbl>
            <c:dLbl>
              <c:idx val="1"/>
              <c:layout>
                <c:manualLayout>
                  <c:x val="-5.8498909477894268E-2"/>
                  <c:y val="-9.6187499999999995E-2"/>
                </c:manualLayout>
              </c:layout>
              <c:tx>
                <c:rich>
                  <a:bodyPr/>
                  <a:lstStyle/>
                  <a:p>
                    <a:fld id="{5691566E-874F-46C3-AFC4-EFB1DCA5E141}"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517-4084-8DFF-2D6B596FB088}"/>
                </c:ext>
              </c:extLst>
            </c:dLbl>
            <c:dLbl>
              <c:idx val="2"/>
              <c:layout>
                <c:manualLayout>
                  <c:x val="-5.2929352878919957E-2"/>
                  <c:y val="-6.8062499999999998E-2"/>
                </c:manualLayout>
              </c:layout>
              <c:tx>
                <c:rich>
                  <a:bodyPr/>
                  <a:lstStyle/>
                  <a:p>
                    <a:fld id="{73BAE445-8761-4328-B4FE-F42F054D27AD}"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6517-4084-8DFF-2D6B596FB088}"/>
                </c:ext>
              </c:extLst>
            </c:dLbl>
            <c:dLbl>
              <c:idx val="3"/>
              <c:layout/>
              <c:tx>
                <c:rich>
                  <a:bodyPr/>
                  <a:lstStyle/>
                  <a:p>
                    <a:fld id="{730C020A-68C6-4F43-8DFF-FDC33A85854C}" type="VALUE">
                      <a:rPr lang="en-US" altLang="ja-JP" smtClean="0"/>
                      <a:pPr/>
                      <a:t>[値]</a:t>
                    </a:fld>
                    <a:r>
                      <a:rPr lang="ja-JP" altLang="en-US" smtClean="0"/>
                      <a:t>人</a:t>
                    </a:r>
                  </a:p>
                </c:rich>
              </c:tx>
              <c:dLblPos val="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E76F-4F69-BF13-D1711987AF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Sheet1!$B$2:$B$5</c:f>
              <c:numCache>
                <c:formatCode>#,##0</c:formatCode>
                <c:ptCount val="4"/>
                <c:pt idx="0">
                  <c:v>7298</c:v>
                </c:pt>
                <c:pt idx="1">
                  <c:v>7124</c:v>
                </c:pt>
                <c:pt idx="2">
                  <c:v>7709</c:v>
                </c:pt>
                <c:pt idx="3">
                  <c:v>8291</c:v>
                </c:pt>
              </c:numCache>
            </c:numRef>
          </c:val>
          <c:smooth val="0"/>
          <c:extLst>
            <c:ext xmlns:c16="http://schemas.microsoft.com/office/drawing/2014/chart" uri="{C3380CC4-5D6E-409C-BE32-E72D297353CC}">
              <c16:uniqueId val="{00000000-F9DA-4A1D-9963-3BFC9621DB94}"/>
            </c:ext>
          </c:extLst>
        </c:ser>
        <c:ser>
          <c:idx val="1"/>
          <c:order val="1"/>
          <c:tx>
            <c:strRef>
              <c:f>Sheet1!$C$1</c:f>
              <c:strCache>
                <c:ptCount val="1"/>
                <c:pt idx="0">
                  <c:v>利用者数（実績値）</c:v>
                </c:pt>
              </c:strCache>
            </c:strRef>
          </c:tx>
          <c:spPr>
            <a:ln w="28575" cap="rnd">
              <a:solidFill>
                <a:schemeClr val="accent2"/>
              </a:solidFill>
              <a:round/>
            </a:ln>
            <a:effectLst/>
          </c:spPr>
          <c:marker>
            <c:symbol val="none"/>
          </c:marker>
          <c:dLbls>
            <c:dLbl>
              <c:idx val="0"/>
              <c:layout>
                <c:manualLayout>
                  <c:x val="-4.7747618685643152E-2"/>
                  <c:y val="-2.1921751968503937E-2"/>
                </c:manualLayout>
              </c:layout>
              <c:tx>
                <c:rich>
                  <a:bodyPr/>
                  <a:lstStyle/>
                  <a:p>
                    <a:fld id="{C156B22B-354A-476B-ABE1-BC8CE8EEF252}"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F9DA-4A1D-9963-3BFC9621DB94}"/>
                </c:ext>
              </c:extLst>
            </c:dLbl>
            <c:dLbl>
              <c:idx val="1"/>
              <c:layout>
                <c:manualLayout>
                  <c:x val="-4.7520833333333408E-2"/>
                  <c:y val="3.0782480314960631E-3"/>
                </c:manualLayout>
              </c:layout>
              <c:tx>
                <c:rich>
                  <a:bodyPr/>
                  <a:lstStyle/>
                  <a:p>
                    <a:fld id="{C7B8B37B-DAE8-4948-95D4-DC8EF5C5C26E}"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F9DA-4A1D-9963-3BFC9621DB94}"/>
                </c:ext>
              </c:extLst>
            </c:dLbl>
            <c:dLbl>
              <c:idx val="2"/>
              <c:layout>
                <c:manualLayout>
                  <c:x val="-5.1460729509586724E-2"/>
                  <c:y val="1.714062499999994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fld id="{09A59DAB-7002-4D8D-9CC3-55F0B90AEF82}" type="VALUE">
                      <a:rPr lang="en-US" altLang="ja-JP" smtClean="0"/>
                      <a:pPr>
                        <a:defRPr>
                          <a:latin typeface="HG丸ｺﾞｼｯｸM-PRO" panose="020F0600000000000000" pitchFamily="50" charset="-128"/>
                          <a:ea typeface="HG丸ｺﾞｼｯｸM-PRO" panose="020F0600000000000000" pitchFamily="50" charset="-128"/>
                        </a:defRPr>
                      </a:pPr>
                      <a:t>[値]</a:t>
                    </a:fld>
                    <a:r>
                      <a:rPr lang="ja-JP" altLang="en-US" dirty="0" smtClean="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0.12538928423157658"/>
                      <c:h val="6.737499999999999E-2"/>
                    </c:manualLayout>
                  </c15:layout>
                  <c15:dlblFieldTable/>
                  <c15:showDataLabelsRange val="0"/>
                </c:ext>
                <c:ext xmlns:c16="http://schemas.microsoft.com/office/drawing/2014/chart" uri="{C3380CC4-5D6E-409C-BE32-E72D297353CC}">
                  <c16:uniqueId val="{00000005-F9DA-4A1D-9963-3BFC9621DB94}"/>
                </c:ext>
              </c:extLst>
            </c:dLbl>
            <c:dLbl>
              <c:idx val="3"/>
              <c:layout>
                <c:manualLayout>
                  <c:x val="-4.1270852946163873E-2"/>
                  <c:y val="-1.2546751968503966E-2"/>
                </c:manualLayout>
              </c:layout>
              <c:tx>
                <c:rich>
                  <a:bodyPr/>
                  <a:lstStyle/>
                  <a:p>
                    <a:fld id="{31799638-9C25-4F88-8D62-F5BA45E1052D}" type="VALUE">
                      <a:rPr lang="en-US" altLang="ja-JP" smtClean="0"/>
                      <a:pPr/>
                      <a:t>[値]</a:t>
                    </a:fld>
                    <a:r>
                      <a:rPr lang="ja-JP" altLang="en-US" dirty="0" smtClean="0"/>
                      <a:t>人</a:t>
                    </a:r>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F9DA-4A1D-9963-3BFC9621DB9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Sheet1!$C$2:$C$5</c:f>
              <c:numCache>
                <c:formatCode>#,##0</c:formatCode>
                <c:ptCount val="4"/>
                <c:pt idx="0">
                  <c:v>6297</c:v>
                </c:pt>
                <c:pt idx="1">
                  <c:v>6809</c:v>
                </c:pt>
                <c:pt idx="2">
                  <c:v>7294</c:v>
                </c:pt>
                <c:pt idx="3">
                  <c:v>7818</c:v>
                </c:pt>
              </c:numCache>
            </c:numRef>
          </c:val>
          <c:smooth val="0"/>
          <c:extLst>
            <c:ext xmlns:c16="http://schemas.microsoft.com/office/drawing/2014/chart" uri="{C3380CC4-5D6E-409C-BE32-E72D297353CC}">
              <c16:uniqueId val="{00000001-F9DA-4A1D-9963-3BFC9621DB94}"/>
            </c:ext>
          </c:extLst>
        </c:ser>
        <c:dLbls>
          <c:dLblPos val="t"/>
          <c:showLegendKey val="0"/>
          <c:showVal val="1"/>
          <c:showCatName val="0"/>
          <c:showSerName val="0"/>
          <c:showPercent val="0"/>
          <c:showBubbleSize val="0"/>
        </c:dLbls>
        <c:marker val="1"/>
        <c:smooth val="0"/>
        <c:axId val="408645344"/>
        <c:axId val="408629952"/>
      </c:lineChart>
      <c:catAx>
        <c:axId val="408645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29952"/>
        <c:crossesAt val="0"/>
        <c:auto val="1"/>
        <c:lblAlgn val="ctr"/>
        <c:lblOffset val="100"/>
        <c:noMultiLvlLbl val="0"/>
      </c:catAx>
      <c:valAx>
        <c:axId val="408629952"/>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45344"/>
        <c:crosses val="autoZero"/>
        <c:crossBetween val="between"/>
        <c:majorUnit val="1000"/>
      </c:valAx>
      <c:valAx>
        <c:axId val="797609039"/>
        <c:scaling>
          <c:orientation val="minMax"/>
          <c:min val="3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797609871"/>
        <c:crosses val="max"/>
        <c:crossBetween val="between"/>
      </c:valAx>
      <c:catAx>
        <c:axId val="797609871"/>
        <c:scaling>
          <c:orientation val="minMax"/>
        </c:scaling>
        <c:delete val="1"/>
        <c:axPos val="b"/>
        <c:numFmt formatCode="General" sourceLinked="1"/>
        <c:majorTickMark val="out"/>
        <c:minorTickMark val="none"/>
        <c:tickLblPos val="nextTo"/>
        <c:crossAx val="797609039"/>
        <c:crosses val="autoZero"/>
        <c:auto val="1"/>
        <c:lblAlgn val="ctr"/>
        <c:lblOffset val="100"/>
        <c:noMultiLvlLbl val="0"/>
      </c:catAx>
      <c:spPr>
        <a:noFill/>
        <a:ln>
          <a:noFill/>
        </a:ln>
        <a:effectLst/>
      </c:spPr>
    </c:plotArea>
    <c:legend>
      <c:legendPos val="b"/>
      <c:layout>
        <c:manualLayout>
          <c:xMode val="edge"/>
          <c:yMode val="edge"/>
          <c:x val="8.806448406317427E-2"/>
          <c:y val="0.8504677657480314"/>
          <c:w val="0.82387103187365152"/>
          <c:h val="0.130782234251968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0.90024</cdr:x>
      <cdr:y>0.44343</cdr:y>
    </cdr:from>
    <cdr:to>
      <cdr:x>1</cdr:x>
      <cdr:y>0.53202</cdr:y>
    </cdr:to>
    <cdr:sp macro="" textlink="">
      <cdr:nvSpPr>
        <cdr:cNvPr id="2" name="テキスト ボックス 1"/>
        <cdr:cNvSpPr txBox="1"/>
      </cdr:nvSpPr>
      <cdr:spPr>
        <a:xfrm xmlns:a="http://schemas.openxmlformats.org/drawingml/2006/main">
          <a:off x="6158358" y="1802101"/>
          <a:ext cx="68240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0.78947</cdr:x>
      <cdr:y>0.0156</cdr:y>
    </cdr:from>
    <cdr:to>
      <cdr:x>0.92632</cdr:x>
      <cdr:y>0.08376</cdr:y>
    </cdr:to>
    <cdr:sp macro="" textlink="">
      <cdr:nvSpPr>
        <cdr:cNvPr id="3" name="テキスト ボックス 15"/>
        <cdr:cNvSpPr txBox="1"/>
      </cdr:nvSpPr>
      <cdr:spPr>
        <a:xfrm xmlns:a="http://schemas.openxmlformats.org/drawingml/2006/main">
          <a:off x="5400600" y="63390"/>
          <a:ext cx="93610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事業所</a:t>
          </a:r>
          <a:r>
            <a:rPr lang="ja-JP" altLang="en-US" sz="1200" dirty="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cdr:txBody>
    </cdr:sp>
  </cdr:relSizeAnchor>
  <cdr:relSizeAnchor xmlns:cdr="http://schemas.openxmlformats.org/drawingml/2006/chartDrawing">
    <cdr:from>
      <cdr:x>0.07368</cdr:x>
      <cdr:y>0.00408</cdr:y>
    </cdr:from>
    <cdr:to>
      <cdr:x>0.2</cdr:x>
      <cdr:y>0.07224</cdr:y>
    </cdr:to>
    <cdr:sp macro="" textlink="">
      <cdr:nvSpPr>
        <cdr:cNvPr id="4" name="テキスト ボックス 15"/>
        <cdr:cNvSpPr txBox="1"/>
      </cdr:nvSpPr>
      <cdr:spPr>
        <a:xfrm xmlns:a="http://schemas.openxmlformats.org/drawingml/2006/main">
          <a:off x="504056" y="16591"/>
          <a:ext cx="864096"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利用者</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9787" cy="496967"/>
          </a:xfrm>
          <a:prstGeom prst="rect">
            <a:avLst/>
          </a:prstGeom>
        </p:spPr>
        <p:txBody>
          <a:bodyPr vert="horz" lIns="91410" tIns="45708" rIns="9141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2" y="4"/>
            <a:ext cx="2949787" cy="496967"/>
          </a:xfrm>
          <a:prstGeom prst="rect">
            <a:avLst/>
          </a:prstGeom>
        </p:spPr>
        <p:txBody>
          <a:bodyPr vert="horz" lIns="91410" tIns="45708" rIns="91410" bIns="45708" rtlCol="0"/>
          <a:lstStyle>
            <a:lvl1pPr algn="r">
              <a:defRPr sz="1200"/>
            </a:lvl1pPr>
          </a:lstStyle>
          <a:p>
            <a:fld id="{F8F4B279-546B-4566-BB86-CCD863FE3373}" type="datetimeFigureOut">
              <a:rPr kumimoji="1" lang="ja-JP" altLang="en-US" smtClean="0"/>
              <a:t>2019/10/25</a:t>
            </a:fld>
            <a:endParaRPr kumimoji="1" lang="ja-JP" altLang="en-US"/>
          </a:p>
        </p:txBody>
      </p:sp>
      <p:sp>
        <p:nvSpPr>
          <p:cNvPr id="4" name="フッター プレースホルダー 3"/>
          <p:cNvSpPr>
            <a:spLocks noGrp="1"/>
          </p:cNvSpPr>
          <p:nvPr>
            <p:ph type="ftr" sz="quarter" idx="2"/>
          </p:nvPr>
        </p:nvSpPr>
        <p:spPr>
          <a:xfrm>
            <a:off x="0" y="9440650"/>
            <a:ext cx="2949787" cy="496967"/>
          </a:xfrm>
          <a:prstGeom prst="rect">
            <a:avLst/>
          </a:prstGeom>
        </p:spPr>
        <p:txBody>
          <a:bodyPr vert="horz" lIns="91410" tIns="45708" rIns="9141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2" y="9440650"/>
            <a:ext cx="2949787" cy="496967"/>
          </a:xfrm>
          <a:prstGeom prst="rect">
            <a:avLst/>
          </a:prstGeom>
        </p:spPr>
        <p:txBody>
          <a:bodyPr vert="horz" lIns="91410" tIns="45708" rIns="91410" bIns="4570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10" tIns="45708" rIns="9141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410" tIns="45708" rIns="91410" bIns="45708" rtlCol="0"/>
          <a:lstStyle>
            <a:lvl1pPr algn="r">
              <a:defRPr sz="1200"/>
            </a:lvl1pPr>
          </a:lstStyle>
          <a:p>
            <a:fld id="{3A7D4995-71F8-4FD2-B741-EB692C4C985C}" type="datetimeFigureOut">
              <a:rPr kumimoji="1" lang="ja-JP" altLang="en-US" smtClean="0"/>
              <a:t>2019/10/25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0" tIns="45708" rIns="9141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10" tIns="45708" rIns="9141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863"/>
            <a:ext cx="2949575" cy="496887"/>
          </a:xfrm>
          <a:prstGeom prst="rect">
            <a:avLst/>
          </a:prstGeom>
        </p:spPr>
        <p:txBody>
          <a:bodyPr vert="horz" lIns="91410" tIns="45708" rIns="9141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3"/>
            <a:ext cx="2949575" cy="496887"/>
          </a:xfrm>
          <a:prstGeom prst="rect">
            <a:avLst/>
          </a:prstGeom>
        </p:spPr>
        <p:txBody>
          <a:bodyPr vert="horz" lIns="91410" tIns="45708" rIns="91410" bIns="4570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7807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97644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8063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29349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92991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14</a:t>
            </a:fld>
            <a:endParaRPr kumimoji="1" lang="ja-JP" altLang="en-US"/>
          </a:p>
        </p:txBody>
      </p:sp>
    </p:spTree>
    <p:extLst>
      <p:ext uri="{BB962C8B-B14F-4D97-AF65-F5344CB8AC3E}">
        <p14:creationId xmlns:p14="http://schemas.microsoft.com/office/powerpoint/2010/main" val="4020598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15</a:t>
            </a:fld>
            <a:endParaRPr kumimoji="1" lang="ja-JP" altLang="en-US"/>
          </a:p>
        </p:txBody>
      </p:sp>
    </p:spTree>
    <p:extLst>
      <p:ext uri="{BB962C8B-B14F-4D97-AF65-F5344CB8AC3E}">
        <p14:creationId xmlns:p14="http://schemas.microsoft.com/office/powerpoint/2010/main" val="962917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16</a:t>
            </a:fld>
            <a:endParaRPr kumimoji="1" lang="ja-JP" altLang="en-US"/>
          </a:p>
        </p:txBody>
      </p:sp>
    </p:spTree>
    <p:extLst>
      <p:ext uri="{BB962C8B-B14F-4D97-AF65-F5344CB8AC3E}">
        <p14:creationId xmlns:p14="http://schemas.microsoft.com/office/powerpoint/2010/main" val="843807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85">
              <a:defRPr/>
            </a:pPr>
            <a:fld id="{252CC739-2C19-4987-9473-A53E87E4448B}" type="slidenum">
              <a:rPr lang="ja-JP" altLang="en-US">
                <a:solidFill>
                  <a:prstClr val="black"/>
                </a:solidFill>
                <a:latin typeface="Calibri"/>
                <a:ea typeface="ＭＳ Ｐゴシック" panose="020B0600070205080204" pitchFamily="50" charset="-128"/>
              </a:rPr>
              <a:pPr defTabSz="914185">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98676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論点を</a:t>
            </a:r>
            <a:r>
              <a:rPr kumimoji="1" lang="en-US" altLang="ja-JP" dirty="0" smtClean="0"/>
              <a:t>4</a:t>
            </a:r>
            <a:r>
              <a:rPr kumimoji="1" lang="ja-JP" altLang="en-US" dirty="0" err="1" smtClean="0"/>
              <a:t>つに</a:t>
            </a:r>
            <a:r>
              <a:rPr kumimoji="1" lang="ja-JP" altLang="en-US" dirty="0" smtClean="0"/>
              <a:t>増やして方策を出していただく。第</a:t>
            </a:r>
            <a:r>
              <a:rPr kumimoji="1" lang="en-US" altLang="ja-JP" dirty="0" smtClean="0"/>
              <a:t>4</a:t>
            </a:r>
            <a:r>
              <a:rPr kumimoji="1" lang="ja-JP" altLang="en-US" dirty="0" smtClean="0"/>
              <a:t>回はだしていただいた方策をまとめ提示と、地域生活支援拠点等の整備促進についての報告書を提示する。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335176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149235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4</a:t>
            </a:fld>
            <a:endParaRPr kumimoji="1" lang="ja-JP" altLang="en-US"/>
          </a:p>
        </p:txBody>
      </p:sp>
    </p:spTree>
    <p:extLst>
      <p:ext uri="{BB962C8B-B14F-4D97-AF65-F5344CB8AC3E}">
        <p14:creationId xmlns:p14="http://schemas.microsoft.com/office/powerpoint/2010/main" val="1778927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5</a:t>
            </a:fld>
            <a:endParaRPr kumimoji="1" lang="ja-JP" altLang="en-US"/>
          </a:p>
        </p:txBody>
      </p:sp>
    </p:spTree>
    <p:extLst>
      <p:ext uri="{BB962C8B-B14F-4D97-AF65-F5344CB8AC3E}">
        <p14:creationId xmlns:p14="http://schemas.microsoft.com/office/powerpoint/2010/main" val="1585609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336362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2214939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8</a:t>
            </a:fld>
            <a:endParaRPr kumimoji="1" lang="ja-JP" altLang="en-US"/>
          </a:p>
        </p:txBody>
      </p:sp>
    </p:spTree>
    <p:extLst>
      <p:ext uri="{BB962C8B-B14F-4D97-AF65-F5344CB8AC3E}">
        <p14:creationId xmlns:p14="http://schemas.microsoft.com/office/powerpoint/2010/main" val="551509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113">
              <a:defRPr/>
            </a:pPr>
            <a:fld id="{252CC739-2C19-4987-9473-A53E87E4448B}" type="slidenum">
              <a:rPr lang="ja-JP" altLang="en-US">
                <a:solidFill>
                  <a:prstClr val="black"/>
                </a:solidFill>
                <a:latin typeface="Calibri"/>
                <a:ea typeface="ＭＳ Ｐゴシック" panose="020B0600070205080204" pitchFamily="50" charset="-128"/>
              </a:rPr>
              <a:pPr defTabSz="914113">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06395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2019/10/25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2019/10/25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2019/10/25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2019/10/25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2019/10/25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2019/10/25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2019/10/25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2019/10/25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2019/10/25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2019/10/25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2019/10/25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2019/10/25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latin typeface="HGSｺﾞｼｯｸE" panose="020B0900000000000000" pitchFamily="50" charset="-128"/>
                <a:ea typeface="HGSｺﾞｼｯｸE" panose="020B0900000000000000" pitchFamily="50" charset="-128"/>
              </a:rPr>
              <a:t>施設入所者の地域移行</a:t>
            </a:r>
            <a:r>
              <a:rPr lang="ja-JP" altLang="en-US" sz="2400" dirty="0" smtClean="0">
                <a:solidFill>
                  <a:schemeClr val="tx1"/>
                </a:solidFill>
                <a:latin typeface="HGSｺﾞｼｯｸE" panose="020B0900000000000000" pitchFamily="50" charset="-128"/>
                <a:ea typeface="HGSｺﾞｼｯｸE" panose="020B0900000000000000" pitchFamily="50" charset="-128"/>
              </a:rPr>
              <a:t>推進</a:t>
            </a:r>
            <a:r>
              <a:rPr lang="ja-JP" altLang="en-US" sz="2400" dirty="0" smtClean="0">
                <a:latin typeface="HGSｺﾞｼｯｸE" panose="020B0900000000000000" pitchFamily="50" charset="-128"/>
                <a:ea typeface="HGSｺﾞｼｯｸE" panose="020B0900000000000000" pitchFamily="50" charset="-128"/>
              </a:rPr>
              <a:t>に関する提言</a:t>
            </a:r>
            <a:endParaRPr lang="en-US" altLang="ja-JP" sz="2400" dirty="0" smtClean="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0" y="5484875"/>
            <a:ext cx="9144000"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a:t>
            </a:r>
            <a:r>
              <a:rPr lang="en-US" altLang="ja-JP" sz="2000" dirty="0">
                <a:latin typeface="HGSｺﾞｼｯｸE" panose="020B0900000000000000" pitchFamily="50" charset="-128"/>
                <a:ea typeface="HGSｺﾞｼｯｸE" panose="020B0900000000000000" pitchFamily="50" charset="-128"/>
              </a:rPr>
              <a:t>10</a:t>
            </a:r>
            <a:r>
              <a:rPr lang="ja-JP" altLang="en-US" sz="2000" dirty="0" smtClean="0">
                <a:latin typeface="HGSｺﾞｼｯｸE" panose="020B0900000000000000" pitchFamily="50" charset="-128"/>
                <a:ea typeface="HGSｺﾞｼｯｸE" panose="020B0900000000000000" pitchFamily="50" charset="-128"/>
              </a:rPr>
              <a:t>月　</a:t>
            </a:r>
            <a:endParaRPr lang="en-US" altLang="ja-JP" sz="2000" dirty="0">
              <a:latin typeface="HGSｺﾞｼｯｸE" panose="020B0900000000000000" pitchFamily="50" charset="-128"/>
              <a:ea typeface="HGSｺﾞｼｯｸE" panose="020B0900000000000000" pitchFamily="50" charset="-128"/>
            </a:endParaRPr>
          </a:p>
          <a:p>
            <a:pPr algn="ctr"/>
            <a:r>
              <a:rPr lang="ja-JP" altLang="en-US" sz="2000" dirty="0" err="1" smtClean="0">
                <a:latin typeface="HGSｺﾞｼｯｸE" panose="020B0900000000000000" pitchFamily="50" charset="-128"/>
                <a:ea typeface="HGSｺﾞｼｯｸE" panose="020B0900000000000000" pitchFamily="50" charset="-128"/>
              </a:rPr>
              <a:t>大阪府障がい</a:t>
            </a:r>
            <a:r>
              <a:rPr lang="ja-JP" altLang="en-US" sz="2000" dirty="0" smtClean="0">
                <a:latin typeface="HGSｺﾞｼｯｸE" panose="020B0900000000000000" pitchFamily="50" charset="-128"/>
                <a:ea typeface="HGSｺﾞｼｯｸE" panose="020B0900000000000000" pitchFamily="50" charset="-128"/>
              </a:rPr>
              <a:t>者自立支援協議会地域支援推進部会</a:t>
            </a:r>
            <a:endParaRPr lang="en-US" altLang="ja-JP" sz="2000" dirty="0" smtClean="0">
              <a:latin typeface="HGSｺﾞｼｯｸE" panose="020B0900000000000000" pitchFamily="50" charset="-128"/>
              <a:ea typeface="HGSｺﾞｼｯｸE" panose="020B0900000000000000" pitchFamily="50" charset="-128"/>
            </a:endParaRPr>
          </a:p>
          <a:p>
            <a:pPr algn="ctr"/>
            <a:r>
              <a:rPr lang="ja-JP" altLang="en-US" sz="2000" dirty="0" smtClean="0">
                <a:latin typeface="HGSｺﾞｼｯｸE" panose="020B0900000000000000" pitchFamily="50" charset="-128"/>
                <a:ea typeface="HGSｺﾞｼｯｸE" panose="020B0900000000000000" pitchFamily="50" charset="-128"/>
              </a:rPr>
              <a:t>基盤整備促進ワーキンググループ</a:t>
            </a:r>
            <a:endParaRPr lang="en-US" altLang="ja-JP" sz="2000" dirty="0" smtClean="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885956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418175164"/>
              </p:ext>
            </p:extLst>
          </p:nvPr>
        </p:nvGraphicFramePr>
        <p:xfrm>
          <a:off x="39291" y="870097"/>
          <a:ext cx="8706157" cy="5456139"/>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0" y="966106"/>
            <a:ext cx="874544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年齢別）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
          <p:cNvSpPr txBox="1"/>
          <p:nvPr/>
        </p:nvSpPr>
        <p:spPr>
          <a:xfrm>
            <a:off x="7236296" y="1820609"/>
            <a:ext cx="1055624" cy="32959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0" name="テキスト ボックス 1"/>
          <p:cNvSpPr txBox="1"/>
          <p:nvPr/>
        </p:nvSpPr>
        <p:spPr>
          <a:xfrm>
            <a:off x="7236296" y="2605046"/>
            <a:ext cx="1055624" cy="399076"/>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テキスト ボックス 1"/>
          <p:cNvSpPr txBox="1"/>
          <p:nvPr/>
        </p:nvSpPr>
        <p:spPr>
          <a:xfrm>
            <a:off x="7236296" y="3448716"/>
            <a:ext cx="1175144" cy="2767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
          <p:cNvSpPr txBox="1"/>
          <p:nvPr/>
        </p:nvSpPr>
        <p:spPr>
          <a:xfrm>
            <a:off x="7236296" y="4302639"/>
            <a:ext cx="1055624" cy="3954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テキスト ボックス 14"/>
          <p:cNvSpPr txBox="1"/>
          <p:nvPr/>
        </p:nvSpPr>
        <p:spPr>
          <a:xfrm>
            <a:off x="6858733" y="6414363"/>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a:xfrm>
            <a:off x="7086600" y="647706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a:solidFill>
                  <a:schemeClr val="tx1"/>
                </a:solidFill>
                <a:latin typeface="HGS明朝B" panose="02020800000000000000" pitchFamily="18" charset="-128"/>
                <a:ea typeface="HGS明朝B" panose="02020800000000000000" pitchFamily="18" charset="-128"/>
              </a:rPr>
              <a:t>９</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sp>
        <p:nvSpPr>
          <p:cNvPr id="17" name="テキスト ボックス 1"/>
          <p:cNvSpPr txBox="1"/>
          <p:nvPr/>
        </p:nvSpPr>
        <p:spPr>
          <a:xfrm>
            <a:off x="7259260" y="5080282"/>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611866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032718" y="6093296"/>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a:xfrm>
            <a:off x="7106673" y="6492875"/>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a:solidFill>
                  <a:schemeClr val="tx1"/>
                </a:solidFill>
                <a:latin typeface="HGS明朝B" panose="02020800000000000000" pitchFamily="18" charset="-128"/>
                <a:ea typeface="HGS明朝B" panose="02020800000000000000" pitchFamily="18" charset="-128"/>
              </a:rPr>
              <a:t>１０</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355431339"/>
              </p:ext>
            </p:extLst>
          </p:nvPr>
        </p:nvGraphicFramePr>
        <p:xfrm>
          <a:off x="251520" y="1450953"/>
          <a:ext cx="5062539" cy="1402080"/>
        </p:xfrm>
        <a:graphic>
          <a:graphicData uri="http://schemas.openxmlformats.org/drawingml/2006/table">
            <a:tbl>
              <a:tblPr firstRow="1" bandRow="1">
                <a:tableStyleId>{5C22544A-7EE6-4342-B048-85BDC9FD1C3A}</a:tableStyleId>
              </a:tblPr>
              <a:tblGrid>
                <a:gridCol w="919742">
                  <a:extLst>
                    <a:ext uri="{9D8B030D-6E8A-4147-A177-3AD203B41FA5}">
                      <a16:colId xmlns:a16="http://schemas.microsoft.com/office/drawing/2014/main" val="929863226"/>
                    </a:ext>
                  </a:extLst>
                </a:gridCol>
                <a:gridCol w="919742">
                  <a:extLst>
                    <a:ext uri="{9D8B030D-6E8A-4147-A177-3AD203B41FA5}">
                      <a16:colId xmlns:a16="http://schemas.microsoft.com/office/drawing/2014/main" val="20000"/>
                    </a:ext>
                  </a:extLst>
                </a:gridCol>
                <a:gridCol w="919742">
                  <a:extLst>
                    <a:ext uri="{9D8B030D-6E8A-4147-A177-3AD203B41FA5}">
                      <a16:colId xmlns:a16="http://schemas.microsoft.com/office/drawing/2014/main" val="20001"/>
                    </a:ext>
                  </a:extLst>
                </a:gridCol>
                <a:gridCol w="894638">
                  <a:extLst>
                    <a:ext uri="{9D8B030D-6E8A-4147-A177-3AD203B41FA5}">
                      <a16:colId xmlns:a16="http://schemas.microsoft.com/office/drawing/2014/main" val="20002"/>
                    </a:ext>
                  </a:extLst>
                </a:gridCol>
                <a:gridCol w="1408675">
                  <a:extLst>
                    <a:ext uri="{9D8B030D-6E8A-4147-A177-3AD203B41FA5}">
                      <a16:colId xmlns:a16="http://schemas.microsoft.com/office/drawing/2014/main" val="20003"/>
                    </a:ext>
                  </a:extLst>
                </a:gridCol>
              </a:tblGrid>
              <a:tr h="369426">
                <a:tc>
                  <a:txBody>
                    <a:bodyPr/>
                    <a:lstStyle/>
                    <a:p>
                      <a:pPr algn="ct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H26</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H27</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H29</a:t>
                      </a:r>
                    </a:p>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（達成率）</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261166">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151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130</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317406">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累積</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352</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482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614</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82.3%</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7" name="正方形/長方形 16"/>
          <p:cNvSpPr/>
          <p:nvPr/>
        </p:nvSpPr>
        <p:spPr>
          <a:xfrm>
            <a:off x="104982" y="1147245"/>
            <a:ext cx="259228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48821" y="3564305"/>
            <a:ext cx="8352928"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・地域移行支援サービス　</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・地域定着支援サービス　 </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　　</a:t>
            </a:r>
            <a:endPar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0" name="正方形/長方形 19"/>
          <p:cNvSpPr/>
          <p:nvPr/>
        </p:nvSpPr>
        <p:spPr>
          <a:xfrm>
            <a:off x="136853" y="3240718"/>
            <a:ext cx="6558886"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a:t>
            </a:r>
            <a:r>
              <a:rPr kumimoji="1" lang="en-US" altLang="ja-JP"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H29</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年度の地域移行者で地域相談支援サービスの利用者数）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a:t>
            </a:r>
            <a:r>
              <a:rPr lang="ja-JP" altLang="en-US" sz="2400" b="1" dirty="0">
                <a:latin typeface="HG丸ｺﾞｼｯｸM-PRO" panose="020F0600000000000000" pitchFamily="50" charset="-128"/>
                <a:ea typeface="HG丸ｺﾞｼｯｸM-PRO" panose="020F0600000000000000" pitchFamily="50" charset="-128"/>
              </a:rPr>
              <a:t>て</a:t>
            </a:r>
            <a:endParaRPr kumimoji="1" lang="ja-JP" altLang="en-US" sz="2400" b="1" dirty="0">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313844722"/>
              </p:ext>
            </p:extLst>
          </p:nvPr>
        </p:nvGraphicFramePr>
        <p:xfrm>
          <a:off x="5460597" y="1450952"/>
          <a:ext cx="1119830" cy="1402081"/>
        </p:xfrm>
        <a:graphic>
          <a:graphicData uri="http://schemas.openxmlformats.org/drawingml/2006/table">
            <a:tbl>
              <a:tblPr firstRow="1" bandRow="1">
                <a:tableStyleId>{5C22544A-7EE6-4342-B048-85BDC9FD1C3A}</a:tableStyleId>
              </a:tblPr>
              <a:tblGrid>
                <a:gridCol w="1119830">
                  <a:extLst>
                    <a:ext uri="{9D8B030D-6E8A-4147-A177-3AD203B41FA5}">
                      <a16:colId xmlns:a16="http://schemas.microsoft.com/office/drawing/2014/main" val="2386303253"/>
                    </a:ext>
                  </a:extLst>
                </a:gridCol>
              </a:tblGrid>
              <a:tr h="497772">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目標値</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2910631245"/>
                  </a:ext>
                </a:extLst>
              </a:tr>
              <a:tr h="338463">
                <a:tc>
                  <a:txBody>
                    <a:bodyPr/>
                    <a:lstStyle/>
                    <a:p>
                      <a:pPr algn="ct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354881743"/>
                  </a:ext>
                </a:extLst>
              </a:tr>
              <a:tr h="565846">
                <a:tc>
                  <a:txBody>
                    <a:bodyPr/>
                    <a:lstStyle/>
                    <a:p>
                      <a:pPr algn="ct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746</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4224858825"/>
                  </a:ext>
                </a:extLst>
              </a:tr>
            </a:tbl>
          </a:graphicData>
        </a:graphic>
      </p:graphicFrame>
    </p:spTree>
    <p:extLst>
      <p:ext uri="{BB962C8B-B14F-4D97-AF65-F5344CB8AC3E}">
        <p14:creationId xmlns:p14="http://schemas.microsoft.com/office/powerpoint/2010/main" val="1261316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18" name="グラフ 17"/>
          <p:cNvGraphicFramePr>
            <a:graphicFrameLocks/>
          </p:cNvGraphicFramePr>
          <p:nvPr>
            <p:extLst>
              <p:ext uri="{D42A27DB-BD31-4B8C-83A1-F6EECF244321}">
                <p14:modId xmlns:p14="http://schemas.microsoft.com/office/powerpoint/2010/main" val="2447161047"/>
              </p:ext>
            </p:extLst>
          </p:nvPr>
        </p:nvGraphicFramePr>
        <p:xfrm>
          <a:off x="667800" y="1016865"/>
          <a:ext cx="7416824" cy="2556152"/>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7032718" y="6490304"/>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 name="テキスト ボックス 1"/>
          <p:cNvSpPr txBox="1"/>
          <p:nvPr/>
        </p:nvSpPr>
        <p:spPr>
          <a:xfrm>
            <a:off x="1523382" y="1503591"/>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201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9" name="テキスト ボックス 1"/>
          <p:cNvSpPr txBox="1"/>
          <p:nvPr/>
        </p:nvSpPr>
        <p:spPr>
          <a:xfrm>
            <a:off x="2733036" y="1834960"/>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151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0" name="テキスト ボックス 1"/>
          <p:cNvSpPr txBox="1"/>
          <p:nvPr/>
        </p:nvSpPr>
        <p:spPr>
          <a:xfrm>
            <a:off x="4035394" y="1974314"/>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130</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
          <p:cNvSpPr txBox="1"/>
          <p:nvPr/>
        </p:nvSpPr>
        <p:spPr>
          <a:xfrm>
            <a:off x="5314057" y="1956245"/>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a:solidFill>
                  <a:prstClr val="black"/>
                </a:solidFill>
                <a:latin typeface="HG丸ｺﾞｼｯｸM-PRO" panose="020F0600000000000000" pitchFamily="50" charset="-128"/>
                <a:ea typeface="HG丸ｺﾞｼｯｸM-PRO" panose="020F0600000000000000" pitchFamily="50" charset="-128"/>
              </a:rPr>
              <a:t>132</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8529" y="6476508"/>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1" noProof="0" dirty="0" smtClean="0">
                <a:solidFill>
                  <a:schemeClr val="tx1"/>
                </a:solidFill>
                <a:latin typeface="HGS明朝B" panose="02020800000000000000" pitchFamily="18" charset="-128"/>
                <a:ea typeface="HGS明朝B" panose="02020800000000000000" pitchFamily="18" charset="-128"/>
              </a:rPr>
              <a:t>１</a:t>
            </a:r>
            <a:r>
              <a:rPr lang="ja-JP" altLang="en-US" b="1" noProof="0" dirty="0">
                <a:solidFill>
                  <a:schemeClr val="tx1"/>
                </a:solidFill>
                <a:latin typeface="HGS明朝B" panose="02020800000000000000" pitchFamily="18" charset="-128"/>
                <a:ea typeface="HGS明朝B" panose="02020800000000000000" pitchFamily="18" charset="-128"/>
              </a:rPr>
              <a:t>１</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sp>
        <p:nvSpPr>
          <p:cNvPr id="2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a:t>
            </a:r>
            <a:r>
              <a:rPr lang="ja-JP" altLang="en-US" sz="2400" b="1" dirty="0">
                <a:latin typeface="HG丸ｺﾞｼｯｸM-PRO" panose="020F0600000000000000" pitchFamily="50" charset="-128"/>
                <a:ea typeface="HG丸ｺﾞｼｯｸM-PRO" panose="020F0600000000000000" pitchFamily="50" charset="-128"/>
              </a:rPr>
              <a:t>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48821" y="908720"/>
            <a:ext cx="331236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（地域移行後の生活の場の推移）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74560775"/>
              </p:ext>
            </p:extLst>
          </p:nvPr>
        </p:nvGraphicFramePr>
        <p:xfrm>
          <a:off x="1136485" y="4402742"/>
          <a:ext cx="5406484" cy="2050594"/>
        </p:xfrm>
        <a:graphic>
          <a:graphicData uri="http://schemas.openxmlformats.org/drawingml/2006/table">
            <a:tbl>
              <a:tblPr bandRow="1">
                <a:tableStyleId>{5C22544A-7EE6-4342-B048-85BDC9FD1C3A}</a:tableStyleId>
              </a:tblPr>
              <a:tblGrid>
                <a:gridCol w="1215022">
                  <a:extLst>
                    <a:ext uri="{9D8B030D-6E8A-4147-A177-3AD203B41FA5}">
                      <a16:colId xmlns:a16="http://schemas.microsoft.com/office/drawing/2014/main" val="87836196"/>
                    </a:ext>
                  </a:extLst>
                </a:gridCol>
                <a:gridCol w="1363447">
                  <a:extLst>
                    <a:ext uri="{9D8B030D-6E8A-4147-A177-3AD203B41FA5}">
                      <a16:colId xmlns:a16="http://schemas.microsoft.com/office/drawing/2014/main" val="3605244474"/>
                    </a:ext>
                  </a:extLst>
                </a:gridCol>
                <a:gridCol w="1406438">
                  <a:extLst>
                    <a:ext uri="{9D8B030D-6E8A-4147-A177-3AD203B41FA5}">
                      <a16:colId xmlns:a16="http://schemas.microsoft.com/office/drawing/2014/main" val="1564405689"/>
                    </a:ext>
                  </a:extLst>
                </a:gridCol>
                <a:gridCol w="1421577">
                  <a:extLst>
                    <a:ext uri="{9D8B030D-6E8A-4147-A177-3AD203B41FA5}">
                      <a16:colId xmlns:a16="http://schemas.microsoft.com/office/drawing/2014/main" val="1553254952"/>
                    </a:ext>
                  </a:extLst>
                </a:gridCol>
              </a:tblGrid>
              <a:tr h="292942">
                <a:tc>
                  <a:txBody>
                    <a:bodyPr/>
                    <a:lstStyle/>
                    <a:p>
                      <a:pPr algn="ctr"/>
                      <a:endParaRPr kumimoji="1" lang="ja-JP" altLang="en-US" sz="1050" b="1" dirty="0">
                        <a:solidFill>
                          <a:schemeClr val="tx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自立訓練系</a:t>
                      </a:r>
                      <a:endParaRPr kumimoji="1" lang="ja-JP" altLang="en-US" sz="1050" baseline="30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自立訓練系以外</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合計</a:t>
                      </a:r>
                      <a:endParaRPr kumimoji="1" lang="ja-JP" altLang="en-US" sz="105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02103343"/>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グループホーム</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11</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8.3%</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34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25.8%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45</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34.1%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739874020"/>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家庭復帰</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47</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35.6%</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13</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9.8%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60</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45.5%</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940307094"/>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公営住宅</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0</a:t>
                      </a:r>
                      <a:r>
                        <a:rPr kumimoji="1" lang="ja-JP" altLang="en-US" sz="1050" dirty="0" smtClean="0">
                          <a:latin typeface="HG丸ｺﾞｼｯｸM-PRO" panose="020F0600000000000000" pitchFamily="50" charset="-128"/>
                          <a:ea typeface="HG丸ｺﾞｼｯｸM-PRO" panose="020F0600000000000000" pitchFamily="50" charset="-128"/>
                        </a:rPr>
                        <a:t>人</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3.0%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356704337"/>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民間住宅</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7</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5.3%</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0.8%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8</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6.1%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516835284"/>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その他</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9</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6.8%</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6</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4.5%</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11.4%</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234727970"/>
                  </a:ext>
                </a:extLst>
              </a:tr>
              <a:tr h="292942">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合計</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78</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59.1%</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54</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40.9%</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50" dirty="0" smtClean="0">
                          <a:latin typeface="HG丸ｺﾞｼｯｸM-PRO" panose="020F0600000000000000" pitchFamily="50" charset="-128"/>
                          <a:ea typeface="HG丸ｺﾞｼｯｸM-PRO" panose="020F0600000000000000" pitchFamily="50" charset="-128"/>
                        </a:rPr>
                        <a:t>132</a:t>
                      </a:r>
                      <a:r>
                        <a:rPr kumimoji="1" lang="ja-JP" altLang="en-US" sz="1050" dirty="0" smtClean="0">
                          <a:latin typeface="HG丸ｺﾞｼｯｸM-PRO" panose="020F0600000000000000" pitchFamily="50" charset="-128"/>
                          <a:ea typeface="HG丸ｺﾞｼｯｸM-PRO" panose="020F0600000000000000" pitchFamily="50" charset="-128"/>
                        </a:rPr>
                        <a:t>人（</a:t>
                      </a:r>
                      <a:r>
                        <a:rPr kumimoji="1" lang="en-US" altLang="ja-JP" sz="1050" dirty="0" smtClean="0">
                          <a:latin typeface="HG丸ｺﾞｼｯｸM-PRO" panose="020F0600000000000000" pitchFamily="50" charset="-128"/>
                          <a:ea typeface="HG丸ｺﾞｼｯｸM-PRO" panose="020F0600000000000000" pitchFamily="50" charset="-128"/>
                        </a:rPr>
                        <a:t>100%</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71055613"/>
                  </a:ext>
                </a:extLst>
              </a:tr>
            </a:tbl>
          </a:graphicData>
        </a:graphic>
      </p:graphicFrame>
      <p:sp>
        <p:nvSpPr>
          <p:cNvPr id="16" name="テキスト ボックス 15"/>
          <p:cNvSpPr txBox="1"/>
          <p:nvPr/>
        </p:nvSpPr>
        <p:spPr>
          <a:xfrm>
            <a:off x="205810" y="3812790"/>
            <a:ext cx="6055859" cy="276999"/>
          </a:xfrm>
          <a:prstGeom prst="rect">
            <a:avLst/>
          </a:prstGeom>
          <a:noFill/>
        </p:spPr>
        <p:txBody>
          <a:bodyPr wrap="square" rtlCol="0">
            <a:spAutoFit/>
          </a:bodyPr>
          <a:lstStyle/>
          <a:p>
            <a:r>
              <a:rPr lang="ja-JP" altLang="en-US" sz="1200" dirty="0" smtClean="0">
                <a:latin typeface="HG創英角ｺﾞｼｯｸUB" panose="020B0909000000000000" pitchFamily="49" charset="-128"/>
                <a:ea typeface="HG創英角ｺﾞｼｯｸUB" panose="020B0909000000000000" pitchFamily="49" charset="-128"/>
              </a:rPr>
              <a:t>（参考）施設入所中に利用していた日中活動事業別</a:t>
            </a:r>
            <a:r>
              <a:rPr lang="ja-JP" altLang="en-US" sz="1200" dirty="0">
                <a:latin typeface="HG創英角ｺﾞｼｯｸUB" panose="020B0909000000000000" pitchFamily="49" charset="-128"/>
                <a:ea typeface="HG創英角ｺﾞｼｯｸUB" panose="020B0909000000000000" pitchFamily="49" charset="-128"/>
              </a:rPr>
              <a:t>の</a:t>
            </a:r>
            <a:r>
              <a:rPr lang="ja-JP" altLang="en-US" sz="1200" dirty="0" smtClean="0">
                <a:latin typeface="HG創英角ｺﾞｼｯｸUB" panose="020B0909000000000000" pitchFamily="49" charset="-128"/>
                <a:ea typeface="HG創英角ｺﾞｼｯｸUB" panose="020B0909000000000000" pitchFamily="49" charset="-128"/>
              </a:rPr>
              <a:t>地域移行後の生活の場</a:t>
            </a:r>
            <a:r>
              <a:rPr lang="en-US" altLang="ja-JP" sz="1050" dirty="0" smtClean="0">
                <a:latin typeface="HG創英角ｺﾞｼｯｸUB" panose="020B0909000000000000" pitchFamily="49" charset="-128"/>
                <a:ea typeface="HG創英角ｺﾞｼｯｸUB" panose="020B0909000000000000" pitchFamily="49" charset="-128"/>
              </a:rPr>
              <a:t>〈H</a:t>
            </a:r>
            <a:r>
              <a:rPr lang="en-US" altLang="ja-JP" sz="1050" dirty="0">
                <a:latin typeface="HG創英角ｺﾞｼｯｸUB" panose="020B0909000000000000" pitchFamily="49" charset="-128"/>
                <a:ea typeface="HG創英角ｺﾞｼｯｸUB" panose="020B0909000000000000" pitchFamily="49" charset="-128"/>
              </a:rPr>
              <a:t>29</a:t>
            </a:r>
            <a:r>
              <a:rPr lang="en-US" altLang="ja-JP" sz="1050" dirty="0" smtClean="0">
                <a:latin typeface="HG創英角ｺﾞｼｯｸUB" panose="020B0909000000000000" pitchFamily="49" charset="-128"/>
                <a:ea typeface="HG創英角ｺﾞｼｯｸUB" panose="020B0909000000000000" pitchFamily="49" charset="-128"/>
              </a:rPr>
              <a:t>〉</a:t>
            </a:r>
          </a:p>
        </p:txBody>
      </p:sp>
      <p:sp>
        <p:nvSpPr>
          <p:cNvPr id="17" name="テキスト ボックス 16"/>
          <p:cNvSpPr txBox="1"/>
          <p:nvPr/>
        </p:nvSpPr>
        <p:spPr>
          <a:xfrm>
            <a:off x="514394" y="4053309"/>
            <a:ext cx="6649894" cy="369332"/>
          </a:xfrm>
          <a:prstGeom prst="rect">
            <a:avLst/>
          </a:prstGeom>
          <a:noFill/>
        </p:spPr>
        <p:txBody>
          <a:bodyPr wrap="square" rtlCol="0">
            <a:spAutoFit/>
          </a:bodyPr>
          <a:lstStyle/>
          <a:p>
            <a:pPr marL="180000" indent="-108000"/>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日中活動として自立訓練（生活訓練、機能訓練）又は就労移行支援を利用していた施設入所者（自立訓練系）は</a:t>
            </a:r>
            <a:r>
              <a:rPr lang="en-US" altLang="ja-JP" sz="900" dirty="0" smtClean="0">
                <a:latin typeface="HG丸ｺﾞｼｯｸM-PRO" panose="020F0600000000000000" pitchFamily="50" charset="-128"/>
                <a:ea typeface="HG丸ｺﾞｼｯｸM-PRO" panose="020F0600000000000000" pitchFamily="50" charset="-128"/>
              </a:rPr>
              <a:t>59.1%</a:t>
            </a:r>
            <a:r>
              <a:rPr lang="ja-JP" altLang="en-US" sz="900" dirty="0" smtClean="0">
                <a:latin typeface="HG丸ｺﾞｼｯｸM-PRO" panose="020F0600000000000000" pitchFamily="50" charset="-128"/>
                <a:ea typeface="HG丸ｺﾞｼｯｸM-PRO" panose="020F0600000000000000" pitchFamily="50" charset="-128"/>
              </a:rPr>
              <a:t>、それ以外の生活介護等を利用していた施設入所者（自立訓練系以外）は</a:t>
            </a:r>
            <a:r>
              <a:rPr lang="en-US" altLang="ja-JP" sz="900" dirty="0" smtClean="0">
                <a:latin typeface="HG丸ｺﾞｼｯｸM-PRO" panose="020F0600000000000000" pitchFamily="50" charset="-128"/>
                <a:ea typeface="HG丸ｺﾞｼｯｸM-PRO" panose="020F0600000000000000" pitchFamily="50" charset="-128"/>
              </a:rPr>
              <a:t>40.9%</a:t>
            </a:r>
            <a:r>
              <a:rPr lang="ja-JP" altLang="en-US" sz="900" dirty="0" smtClean="0">
                <a:latin typeface="HG丸ｺﾞｼｯｸM-PRO" panose="020F0600000000000000" pitchFamily="50" charset="-128"/>
                <a:ea typeface="HG丸ｺﾞｼｯｸM-PRO" panose="020F0600000000000000" pitchFamily="50" charset="-128"/>
              </a:rPr>
              <a:t>となっている。</a:t>
            </a:r>
            <a:endParaRPr lang="en-US" altLang="ja-JP" sz="9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62341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グループホームの状況について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937150" y="6438665"/>
            <a:ext cx="10990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4" name="スライド番号プレースホルダー 3"/>
          <p:cNvSpPr>
            <a:spLocks noGrp="1"/>
          </p:cNvSpPr>
          <p:nvPr>
            <p:ph type="sldNum" sz="quarter" idx="12"/>
          </p:nvPr>
        </p:nvSpPr>
        <p:spPr>
          <a:xfrm>
            <a:off x="7086600" y="6520259"/>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１２</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20" name="グラフ 19"/>
          <p:cNvGraphicFramePr/>
          <p:nvPr>
            <p:extLst>
              <p:ext uri="{D42A27DB-BD31-4B8C-83A1-F6EECF244321}">
                <p14:modId xmlns:p14="http://schemas.microsoft.com/office/powerpoint/2010/main" val="118990401"/>
              </p:ext>
            </p:extLst>
          </p:nvPr>
        </p:nvGraphicFramePr>
        <p:xfrm>
          <a:off x="323528" y="1700808"/>
          <a:ext cx="684076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136853" y="913228"/>
            <a:ext cx="738747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（府内のグループホームの</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事業所数</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と利用者数の推移）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6642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施設入所者の地域移行についてのヒアリング</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5" name="角丸四角形 14"/>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参考２</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1"/>
          <p:cNvSpPr txBox="1"/>
          <p:nvPr/>
        </p:nvSpPr>
        <p:spPr>
          <a:xfrm>
            <a:off x="35496" y="1886049"/>
            <a:ext cx="9144000" cy="3847207"/>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〇関係機関へのヒアリング（</a:t>
            </a:r>
            <a:r>
              <a:rPr lang="en-US" altLang="ja-JP" sz="1600" dirty="0">
                <a:latin typeface="HG丸ｺﾞｼｯｸM-PRO" panose="020F0600000000000000" pitchFamily="50" charset="-128"/>
                <a:ea typeface="HG丸ｺﾞｼｯｸM-PRO" panose="020F0600000000000000" pitchFamily="50" charset="-128"/>
              </a:rPr>
              <a:t>6</a:t>
            </a:r>
            <a:r>
              <a:rPr lang="ja-JP" altLang="en-US" sz="1600" dirty="0" smtClean="0">
                <a:latin typeface="HG丸ｺﾞｼｯｸM-PRO" panose="020F0600000000000000" pitchFamily="50" charset="-128"/>
                <a:ea typeface="HG丸ｺﾞｼｯｸM-PRO" panose="020F0600000000000000" pitchFamily="50" charset="-128"/>
              </a:rPr>
              <a:t>か所）</a:t>
            </a: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31</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月</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大阪知的障害者福祉協会障害者支援施設部会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大阪府社会</a:t>
            </a:r>
            <a:r>
              <a:rPr lang="ja-JP" altLang="en-US" sz="1600" dirty="0" err="1" smtClean="0">
                <a:latin typeface="HG丸ｺﾞｼｯｸM-PRO" panose="020F0600000000000000" pitchFamily="50" charset="-128"/>
                <a:ea typeface="HG丸ｺﾞｼｯｸM-PRO" panose="020F0600000000000000" pitchFamily="50" charset="-128"/>
              </a:rPr>
              <a:t>福祉協議会成人施設部会身体障がい</a:t>
            </a:r>
            <a:r>
              <a:rPr lang="ja-JP" altLang="en-US" sz="1600" dirty="0" smtClean="0">
                <a:latin typeface="HG丸ｺﾞｼｯｸM-PRO" panose="020F0600000000000000" pitchFamily="50" charset="-128"/>
                <a:ea typeface="HG丸ｺﾞｼｯｸM-PRO" panose="020F0600000000000000" pitchFamily="50" charset="-128"/>
              </a:rPr>
              <a:t>者療護施設連絡会</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北摂杉の子会</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視察</a:t>
            </a:r>
            <a:r>
              <a:rPr lang="en-US" altLang="ja-JP" sz="1600" dirty="0" smtClean="0">
                <a:latin typeface="HG丸ｺﾞｼｯｸM-PRO" panose="020F0600000000000000" pitchFamily="50" charset="-128"/>
                <a:ea typeface="HG丸ｺﾞｼｯｸM-PRO" panose="020F0600000000000000" pitchFamily="50" charset="-128"/>
              </a:rPr>
              <a:t>〉</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・萩の杜（障がい者支援施設）</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・レジデンスなさはら（グループホーム）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相談関係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守口市</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者自立支援協議会相談支援部会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摂津市障害者総合支援センター</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大阪知的障害者福祉協会相談支援部会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〇市町村へのヒアリング（</a:t>
            </a:r>
            <a:r>
              <a:rPr lang="en-US" altLang="ja-JP" sz="1600" dirty="0">
                <a:latin typeface="HG丸ｺﾞｼｯｸM-PRO" panose="020F0600000000000000" pitchFamily="50" charset="-128"/>
                <a:ea typeface="HG丸ｺﾞｼｯｸM-PRO" panose="020F0600000000000000" pitchFamily="50" charset="-128"/>
              </a:rPr>
              <a:t>36</a:t>
            </a:r>
            <a:r>
              <a:rPr lang="ja-JP" altLang="en-US" sz="1600" dirty="0" smtClean="0">
                <a:latin typeface="HG丸ｺﾞｼｯｸM-PRO" panose="020F0600000000000000" pitchFamily="50" charset="-128"/>
                <a:ea typeface="HG丸ｺﾞｼｯｸM-PRO" panose="020F0600000000000000" pitchFamily="50" charset="-128"/>
              </a:rPr>
              <a:t>市町村）ヒアリング期間：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smtClean="0">
                <a:latin typeface="HG丸ｺﾞｼｯｸM-PRO" panose="020F0600000000000000" pitchFamily="50" charset="-128"/>
                <a:ea typeface="HG丸ｺﾞｼｯｸM-PRO" panose="020F0600000000000000" pitchFamily="50" charset="-128"/>
              </a:rPr>
              <a:t>月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21169" y="882256"/>
            <a:ext cx="8884905" cy="584775"/>
          </a:xfrm>
          <a:prstGeom prst="rect">
            <a:avLst/>
          </a:prstGeom>
          <a:ln>
            <a:noFill/>
          </a:ln>
        </p:spPr>
        <p:txBody>
          <a:bodyPr wrap="square">
            <a:spAutoFit/>
          </a:bodyPr>
          <a:lstStyle/>
          <a:p>
            <a:pPr indent="-180000"/>
            <a:r>
              <a:rPr lang="ja-JP" altLang="en-US" sz="1600" dirty="0" smtClean="0">
                <a:latin typeface="HG丸ｺﾞｼｯｸM-PRO" panose="020F0600000000000000" pitchFamily="50" charset="-128"/>
                <a:ea typeface="HG丸ｺﾞｼｯｸM-PRO" panose="020F0600000000000000" pitchFamily="50" charset="-128"/>
              </a:rPr>
              <a:t>施設入所者の地域移行に</a:t>
            </a:r>
            <a:r>
              <a:rPr lang="ja-JP" altLang="en-US" sz="1600" dirty="0">
                <a:latin typeface="HG丸ｺﾞｼｯｸM-PRO" panose="020F0600000000000000" pitchFamily="50" charset="-128"/>
                <a:ea typeface="HG丸ｺﾞｼｯｸM-PRO" panose="020F0600000000000000" pitchFamily="50" charset="-128"/>
              </a:rPr>
              <a:t>係</a:t>
            </a:r>
            <a:r>
              <a:rPr lang="ja-JP" altLang="en-US" sz="1600" dirty="0" smtClean="0">
                <a:latin typeface="HG丸ｺﾞｼｯｸM-PRO" panose="020F0600000000000000" pitchFamily="50" charset="-128"/>
                <a:ea typeface="HG丸ｺﾞｼｯｸM-PRO" panose="020F0600000000000000" pitchFamily="50" charset="-128"/>
              </a:rPr>
              <a:t>る実態や課題を把握するため、大阪府が関係機関、市町村へ</a:t>
            </a:r>
            <a:r>
              <a:rPr lang="ja-JP" altLang="en-US" sz="1600" dirty="0">
                <a:latin typeface="HG丸ｺﾞｼｯｸM-PRO" panose="020F0600000000000000" pitchFamily="50" charset="-128"/>
                <a:ea typeface="HG丸ｺﾞｼｯｸM-PRO" panose="020F0600000000000000" pitchFamily="50" charset="-128"/>
              </a:rPr>
              <a:t>対</a:t>
            </a:r>
            <a:r>
              <a:rPr lang="ja-JP" altLang="en-US" sz="1600" dirty="0" smtClean="0">
                <a:latin typeface="HG丸ｺﾞｼｯｸM-PRO" panose="020F0600000000000000" pitchFamily="50" charset="-128"/>
                <a:ea typeface="HG丸ｺﾞｼｯｸM-PRO" panose="020F0600000000000000" pitchFamily="50" charset="-128"/>
              </a:rPr>
              <a:t>して以下の通りヒアリングを行った。</a:t>
            </a:r>
            <a:endParaRPr lang="en-US" altLang="ja-JP" sz="1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8948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27917609"/>
              </p:ext>
            </p:extLst>
          </p:nvPr>
        </p:nvGraphicFramePr>
        <p:xfrm>
          <a:off x="85656" y="918280"/>
          <a:ext cx="8997691" cy="5621345"/>
        </p:xfrm>
        <a:graphic>
          <a:graphicData uri="http://schemas.openxmlformats.org/drawingml/2006/table">
            <a:tbl>
              <a:tblPr firstRow="1" bandRow="1">
                <a:tableStyleId>{5C22544A-7EE6-4342-B048-85BDC9FD1C3A}</a:tableStyleId>
              </a:tblPr>
              <a:tblGrid>
                <a:gridCol w="597912">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10947">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現施設入所者の大半が重度化、高齢化している。地域移行は、知的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者の入所施設では施設職員からの働きかけ、身体障がい者の入所施設では施設入所者の希望で進められることが多い。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から家族等に地域移行を働きかけた際、「落ち着いて生活しているのに生活環境を変える必要があるのか」「金銭的に負担が増えると困る」「グループホームで失敗した場合にどうなるのか」等の不安により反対さ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相談</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3</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場合、支援環境が変わることへの施設入所者や家族等の不安が大きいため、地域移行先は入所施設と同じ法人が運営するグループホームであることが多い。その場合、支援の引継ぎや体験等が法人内連携で進めることができるため、地域相談支援サービスを使う必要は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4</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地域移行の希望先が施設から離れている場合は、入所施設では、地域のグループホームや日中活動の場の空き状況等がわからないし、どこに相談したらよいのかもわからない。</a:t>
                      </a:r>
                      <a:endParaRPr lang="en-US" altLang="ja-JP" sz="1400" i="1"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5</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施設職員が施設入所者・家族等に地域移行の説明や意識啓発を行うと、家族等から「施設から追い出す</a:t>
                      </a:r>
                      <a:r>
                        <a:rPr lang="ja-JP" altLang="en-US" sz="1400" kern="1300" spc="70" dirty="0" smtClean="0">
                          <a:latin typeface="HG丸ｺﾞｼｯｸM-PRO" panose="020F0600000000000000" pitchFamily="50" charset="-128"/>
                          <a:ea typeface="HG丸ｺﾞｼｯｸM-PRO" panose="020F0600000000000000" pitchFamily="50" charset="-128"/>
                        </a:rPr>
                        <a:t>のか」等と言われることが多いが、特定相談支援事業所等の第</a:t>
                      </a:r>
                      <a:r>
                        <a:rPr lang="en-US" altLang="ja-JP" sz="1400" kern="1300" spc="70" dirty="0" smtClean="0">
                          <a:latin typeface="HG丸ｺﾞｼｯｸM-PRO" panose="020F0600000000000000" pitchFamily="50" charset="-128"/>
                          <a:ea typeface="HG丸ｺﾞｼｯｸM-PRO" panose="020F0600000000000000" pitchFamily="50" charset="-128"/>
                        </a:rPr>
                        <a:t>3</a:t>
                      </a:r>
                      <a:r>
                        <a:rPr lang="ja-JP" altLang="en-US" sz="1400" kern="1300" spc="70" dirty="0" smtClean="0">
                          <a:latin typeface="HG丸ｺﾞｼｯｸM-PRO" panose="020F0600000000000000" pitchFamily="50" charset="-128"/>
                          <a:ea typeface="HG丸ｺﾞｼｯｸM-PRO" panose="020F0600000000000000" pitchFamily="50" charset="-128"/>
                        </a:rPr>
                        <a:t>者が説明することで理解が得られたこと</a:t>
                      </a:r>
                      <a:r>
                        <a:rPr lang="ja-JP" altLang="en-US" sz="1400" kern="1300" spc="60" dirty="0" smtClean="0">
                          <a:latin typeface="HG丸ｺﾞｼｯｸM-PRO" panose="020F0600000000000000" pitchFamily="50" charset="-128"/>
                          <a:ea typeface="HG丸ｺﾞｼｯｸM-PRO" panose="020F0600000000000000" pitchFamily="50" charset="-128"/>
                        </a:rPr>
                        <a:t>も</a:t>
                      </a:r>
                      <a:r>
                        <a:rPr lang="ja-JP" altLang="en-US" sz="1400" dirty="0" smtClean="0">
                          <a:latin typeface="HG丸ｺﾞｼｯｸM-PRO" panose="020F0600000000000000" pitchFamily="50" charset="-128"/>
                          <a:ea typeface="HG丸ｺﾞｼｯｸM-PRO" panose="020F0600000000000000" pitchFamily="50" charset="-128"/>
                        </a:rPr>
                        <a:t>あった。</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6</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グループホームへ地域移行する場合、実際に移行する予定のグループホームを体験する機会はあるが、地域移行後の生活をイメージするためにとりあえず</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泊してみるといった体験の場はほとんどない。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7</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市町村では、療育手帳や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支援区分の更新時に、本人・家族等または施設職員に地域移</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行の希望がないか確認しているものの、地域移行に向けた具体的な取り組みはできていない。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市町村</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8</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600"/>
                        </a:spcBef>
                        <a:spcAft>
                          <a:spcPts val="600"/>
                        </a:spcAft>
                      </a:pPr>
                      <a:r>
                        <a:rPr lang="ja-JP" altLang="en-US" sz="1400" dirty="0" smtClean="0">
                          <a:latin typeface="HG丸ｺﾞｼｯｸM-PRO" panose="020F0600000000000000" pitchFamily="50" charset="-128"/>
                          <a:ea typeface="HG丸ｺﾞｼｯｸM-PRO" panose="020F0600000000000000" pitchFamily="50" charset="-128"/>
                        </a:rPr>
                        <a:t>現施設入所者の大半が計画相談支援サービスを利用している。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500667406"/>
                  </a:ext>
                </a:extLst>
              </a:tr>
            </a:tbl>
          </a:graphicData>
        </a:graphic>
      </p:graphicFrame>
    </p:spTree>
    <p:extLst>
      <p:ext uri="{BB962C8B-B14F-4D97-AF65-F5344CB8AC3E}">
        <p14:creationId xmlns:p14="http://schemas.microsoft.com/office/powerpoint/2010/main" val="98745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114287"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１５</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92312313"/>
              </p:ext>
            </p:extLst>
          </p:nvPr>
        </p:nvGraphicFramePr>
        <p:xfrm>
          <a:off x="111253" y="1096677"/>
          <a:ext cx="8997691" cy="5250505"/>
        </p:xfrm>
        <a:graphic>
          <a:graphicData uri="http://schemas.openxmlformats.org/drawingml/2006/table">
            <a:tbl>
              <a:tblPr firstRow="1" bandRow="1">
                <a:tableStyleId>{5C22544A-7EE6-4342-B048-85BDC9FD1C3A}</a:tableStyleId>
              </a:tblPr>
              <a:tblGrid>
                <a:gridCol w="572315">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36544">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9</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最近の施設入所者の家族等に対しては、入所前に将来的に地域移行をすることを説明しているため理解を得やすいが、以前からの施設入所者の家族等は、入所施設を「終の棲家」として認識していることも多いので、家族等の理解を得るのは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10</a:t>
                      </a: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可能な施設入所者から順次地域移行を進めている。現施設入所者が地域移行するとなると、行動障がいや医学的ケアへの対応として専門的な支援や支援環境が必要であるが、現行のグループホームでは受け入れが難しいのではないかと考えてい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高齢化に伴い、身体的な介護度（歩行困難や嚥下障がい等）の上昇や認知機能の低下等で高齢施設の方が適している施設入所者もいるが、</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者施設から高齢施設へ移るのは制度上難しい。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支援サービスは仕事量（施設職員や施設入所者との調整、グループホーム探し等）に報酬が見合っていない。また、地域移行を進めるためには、施設入所者や施設職員との信頼関係の構築が必要だが、遠方の入所施設に通う場合等、交通費の問題や時間の関係から定期的に通うのが難しい。</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13</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地域移行支援サービスは月</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回の面接が必要であるが、地域移行を進めていく過程では、頻繁に会うことが必要なタイミングやそうでない時もある。また、その日の状況等で会えないこともある。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14</a:t>
                      </a:r>
                    </a:p>
                  </a:txBody>
                  <a:tcPr anchor="ctr"/>
                </a:tc>
                <a:tc>
                  <a:txBody>
                    <a:bodyPr/>
                    <a:lstStyle/>
                    <a:p>
                      <a:pPr marL="180000" indent="-180000"/>
                      <a:r>
                        <a:rPr lang="ja-JP" altLang="en-US" sz="1400" dirty="0" err="1" smtClean="0">
                          <a:latin typeface="HG丸ｺﾞｼｯｸM-PRO" panose="020F0600000000000000" pitchFamily="50" charset="-128"/>
                          <a:ea typeface="HG丸ｺﾞｼｯｸM-PRO" panose="020F0600000000000000" pitchFamily="50" charset="-128"/>
                        </a:rPr>
                        <a:t>行動障がいを</a:t>
                      </a:r>
                      <a:r>
                        <a:rPr lang="ja-JP" altLang="en-US" sz="1400" dirty="0" smtClean="0">
                          <a:latin typeface="HG丸ｺﾞｼｯｸM-PRO" panose="020F0600000000000000" pitchFamily="50" charset="-128"/>
                          <a:ea typeface="HG丸ｺﾞｼｯｸM-PRO" panose="020F0600000000000000" pitchFamily="50" charset="-128"/>
                        </a:rPr>
                        <a:t>有する施設入所者をグループホームで支援するためには、専門的な支援に加え、</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特性や障がいの状況に合わせた環境整備が必要となる。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15</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触法行為等がある場合、施設入所者が希望してもすぐに地域移行することが難しい場合がある。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bl>
          </a:graphicData>
        </a:graphic>
      </p:graphicFrame>
    </p:spTree>
    <p:extLst>
      <p:ext uri="{BB962C8B-B14F-4D97-AF65-F5344CB8AC3E}">
        <p14:creationId xmlns:p14="http://schemas.microsoft.com/office/powerpoint/2010/main" val="3026468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大阪府地域移行推進指針（抜粋）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別紙</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1"/>
          <p:cNvSpPr txBox="1"/>
          <p:nvPr/>
        </p:nvSpPr>
        <p:spPr>
          <a:xfrm>
            <a:off x="107504" y="1543719"/>
            <a:ext cx="8898570" cy="47705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a:t>
            </a:r>
            <a:r>
              <a:rPr kumimoji="1" lang="ja-JP" altLang="en-US" sz="1100" b="0" i="0" u="none" strike="noStrike" kern="1200" cap="none" spc="0" normalizeH="0" baseline="0" noProof="0" dirty="0" smtClean="0">
                <a:ln>
                  <a:noFill/>
                </a:ln>
                <a:effectLst/>
                <a:uLnTx/>
                <a:uFillTx/>
                <a:latin typeface="HGP明朝B" panose="02020800000000000000" pitchFamily="18" charset="-128"/>
                <a:ea typeface="HGP明朝B" panose="02020800000000000000" pitchFamily="18" charset="-128"/>
                <a:cs typeface="+mn-cs"/>
              </a:rPr>
              <a:t>大阪府</a:t>
            </a:r>
            <a:r>
              <a:rPr kumimoji="1" lang="ja-JP" altLang="en-US" sz="1100" b="0" i="0" u="none" strike="noStrike" kern="1200" cap="none" spc="0" normalizeH="0" baseline="0" noProof="0" dirty="0" smtClean="0">
                <a:ln>
                  <a:noFill/>
                </a:ln>
                <a:solidFill>
                  <a:prstClr val="black"/>
                </a:solidFill>
                <a:effectLst/>
                <a:uLnTx/>
                <a:uFillTx/>
                <a:latin typeface="HGP明朝B" panose="02020800000000000000" pitchFamily="18" charset="-128"/>
                <a:ea typeface="HGP明朝B" panose="02020800000000000000" pitchFamily="18" charset="-128"/>
                <a:cs typeface="+mn-cs"/>
              </a:rPr>
              <a:t>地域移行推進指針の意義＞</a:t>
            </a:r>
          </a:p>
          <a:p>
            <a:pPr marL="180000" lvl="0" indent="-180000">
              <a:defRPr/>
            </a:pPr>
            <a:r>
              <a:rPr lang="ja-JP" altLang="en-US" sz="1100" dirty="0" smtClean="0">
                <a:latin typeface="HGP明朝B" panose="02020800000000000000" pitchFamily="18" charset="-128"/>
                <a:ea typeface="HGP明朝B" panose="02020800000000000000" pitchFamily="18" charset="-128"/>
              </a:rPr>
              <a:t>□</a:t>
            </a:r>
            <a:r>
              <a:rPr lang="ja-JP" altLang="en-US" sz="1100" dirty="0" smtClean="0">
                <a:solidFill>
                  <a:srgbClr val="00B0F0"/>
                </a:solidFill>
                <a:latin typeface="HGP明朝B" panose="02020800000000000000" pitchFamily="18" charset="-128"/>
                <a:ea typeface="HGP明朝B" panose="02020800000000000000" pitchFamily="18" charset="-128"/>
              </a:rPr>
              <a:t>　</a:t>
            </a:r>
            <a:r>
              <a:rPr lang="ja-JP" altLang="en-US" sz="1100" dirty="0" smtClean="0">
                <a:latin typeface="HGP明朝B" panose="02020800000000000000" pitchFamily="18" charset="-128"/>
                <a:ea typeface="HGP明朝B" panose="02020800000000000000" pitchFamily="18" charset="-128"/>
              </a:rPr>
              <a:t>本指針は、地域移行のためのガイドラインを示すとともに、移行のために必要な施設内における取り組み、移行時及び移行後における支援等について、標準的な支援方法や個別支援計画策定の方法、参考事例等を示すものです。</a:t>
            </a:r>
            <a:endParaRPr lang="en-US" altLang="ja-JP" sz="1100" dirty="0" smtClean="0">
              <a:latin typeface="HGP明朝B" panose="02020800000000000000" pitchFamily="18" charset="-128"/>
              <a:ea typeface="HGP明朝B" panose="02020800000000000000" pitchFamily="18" charset="-128"/>
            </a:endParaRPr>
          </a:p>
          <a:p>
            <a:pPr marL="180000" lvl="0" indent="-180000">
              <a:defRPr/>
            </a:pPr>
            <a:endParaRPr lang="en-US" altLang="ja-JP" sz="1100" dirty="0">
              <a:solidFill>
                <a:srgbClr val="00B050"/>
              </a:solidFill>
              <a:latin typeface="HGP明朝B" panose="02020800000000000000" pitchFamily="18" charset="-128"/>
              <a:ea typeface="HGP明朝B" panose="02020800000000000000" pitchFamily="18" charset="-128"/>
            </a:endParaRP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＜地域移行についての基本的考え方</a:t>
            </a:r>
            <a:r>
              <a:rPr lang="en-US" altLang="ja-JP" sz="1100" dirty="0">
                <a:latin typeface="HGP明朝B" panose="02020800000000000000" pitchFamily="18" charset="-128"/>
                <a:ea typeface="HGP明朝B" panose="02020800000000000000" pitchFamily="18" charset="-128"/>
              </a:rPr>
              <a:t>〜</a:t>
            </a:r>
            <a:r>
              <a:rPr lang="ja-JP" altLang="en-US" sz="1100" dirty="0">
                <a:latin typeface="HGP明朝B" panose="02020800000000000000" pitchFamily="18" charset="-128"/>
                <a:ea typeface="HGP明朝B" panose="02020800000000000000" pitchFamily="18" charset="-128"/>
              </a:rPr>
              <a:t>地域移行とは</a:t>
            </a:r>
            <a:r>
              <a:rPr lang="en-US" altLang="ja-JP" sz="1100" dirty="0">
                <a:latin typeface="HGP明朝B" panose="02020800000000000000" pitchFamily="18" charset="-128"/>
                <a:ea typeface="HGP明朝B" panose="02020800000000000000" pitchFamily="18" charset="-128"/>
              </a:rPr>
              <a:t>〜</a:t>
            </a:r>
            <a:r>
              <a:rPr lang="ja-JP" altLang="en-US" sz="1100" dirty="0">
                <a:latin typeface="HGP明朝B" panose="02020800000000000000" pitchFamily="18" charset="-128"/>
                <a:ea typeface="HGP明朝B" panose="02020800000000000000" pitchFamily="18" charset="-128"/>
              </a:rPr>
              <a:t>＞</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地域移行の「地域」とは、入所施設や病院以外で、本人が住みたいと思うところです。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とは、単に生活の場所が施設から地域に変わるということではなく、自らが選択した地域で生活するために、必要なサービスや資源を利用し、安心した地域生活を送ることを確保することです。さらに、地域移行は地域生活に移行するまでの過程のみをさすのではなく、障がいのある人が、地域社会の一員として、地域とつながりを持ちながら豊かに暮らしていくことを支援し続けることです。　　　　　　　　　　　　　　　　　</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地域移行の支援は、何よりも本人の意向を尊重して行われるものです。その手順は、地域生活を希望する本人の意思形成・意向確認を尊重する</a:t>
            </a:r>
            <a:r>
              <a:rPr lang="ja-JP" altLang="en-US" sz="1100" dirty="0" err="1">
                <a:latin typeface="HGP明朝B" panose="02020800000000000000" pitchFamily="18" charset="-128"/>
                <a:ea typeface="HGP明朝B" panose="02020800000000000000" pitchFamily="18" charset="-128"/>
              </a:rPr>
              <a:t>障がい</a:t>
            </a:r>
            <a:r>
              <a:rPr lang="ja-JP" altLang="en-US" sz="1100" dirty="0">
                <a:latin typeface="HGP明朝B" panose="02020800000000000000" pitchFamily="18" charset="-128"/>
                <a:ea typeface="HGP明朝B" panose="02020800000000000000" pitchFamily="18" charset="-128"/>
              </a:rPr>
              <a:t>者ケアマネジメントの理念に基づいた支援が不可欠です。長い施設での生活で、地域生活をイメージできない場合等は、すぐには地域移行を希望できない例も多くあります。本人が地域生活を具体的にイメージしていけるような体験を積むなどの実践を通して、本人の意思形成と意向確認を行っていくことが必要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地域移行の対象者を、</a:t>
            </a:r>
            <a:r>
              <a:rPr lang="ja-JP" altLang="en-US" sz="1100" dirty="0" err="1">
                <a:latin typeface="HGP明朝B" panose="02020800000000000000" pitchFamily="18" charset="-128"/>
                <a:ea typeface="HGP明朝B" panose="02020800000000000000" pitchFamily="18" charset="-128"/>
              </a:rPr>
              <a:t>障がい</a:t>
            </a:r>
            <a:r>
              <a:rPr lang="ja-JP" altLang="en-US" sz="1100" dirty="0">
                <a:latin typeface="HGP明朝B" panose="02020800000000000000" pitchFamily="18" charset="-128"/>
                <a:ea typeface="HGP明朝B" panose="02020800000000000000" pitchFamily="18" charset="-128"/>
              </a:rPr>
              <a:t>程度や活動能力など、障がい者個人の状況から判断するべきではありません。「障がい」を社会・環境の中で解決していく課題ととらえ、地域移行の支援は、障がい者を取り巻く社会・環境を整備することによって、すべての障がい者の地域</a:t>
            </a:r>
            <a:r>
              <a:rPr lang="ja-JP" altLang="en-US" sz="1100" dirty="0" smtClean="0">
                <a:latin typeface="HGP明朝B" panose="02020800000000000000" pitchFamily="18" charset="-128"/>
                <a:ea typeface="HGP明朝B" panose="02020800000000000000" pitchFamily="18" charset="-128"/>
              </a:rPr>
              <a:t>移行</a:t>
            </a:r>
            <a:r>
              <a:rPr lang="ja-JP" altLang="en-US" sz="1100" dirty="0">
                <a:latin typeface="HGP明朝B" panose="02020800000000000000" pitchFamily="18" charset="-128"/>
                <a:ea typeface="HGP明朝B" panose="02020800000000000000" pitchFamily="18" charset="-128"/>
              </a:rPr>
              <a:t>が可能になる取り組みと捉えることが重要です。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移行における支援は、入所施設利用者が地域生活に移行することによって完了するものではなく、地域でかけがえのない自分らしい生活ができるよう、地域生活のモニタリングを含む継続した支援をし続けていくもので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さらに、地域で生活していながらも、望む暮らしができていない人や、何らかの事情で地域生活の継続が困難になった人、家族から離れて生活したいと希望する人などへの地域生活の継続に向けた支援も含まれます。「施設入所待機者」についても、地域生活の基盤の充実や、必要なサービスにつなげていくことによって解消していく視点が求められます。</a:t>
            </a:r>
          </a:p>
          <a:p>
            <a:pPr marL="180000" lvl="0" indent="-180000">
              <a:spcAft>
                <a:spcPts val="600"/>
              </a:spcAft>
              <a:defRPr/>
            </a:pPr>
            <a:r>
              <a:rPr lang="ja-JP" altLang="en-US" sz="1100" dirty="0">
                <a:latin typeface="HGP明朝B" panose="02020800000000000000" pitchFamily="18" charset="-128"/>
                <a:ea typeface="HGP明朝B" panose="02020800000000000000" pitchFamily="18" charset="-128"/>
              </a:rPr>
              <a:t>□　地域での生活は、</a:t>
            </a:r>
            <a:r>
              <a:rPr lang="en-US" altLang="ja-JP" sz="1100" dirty="0">
                <a:latin typeface="HGP明朝B" panose="02020800000000000000" pitchFamily="18" charset="-128"/>
                <a:ea typeface="HGP明朝B" panose="02020800000000000000" pitchFamily="18" charset="-128"/>
              </a:rPr>
              <a:t>24</a:t>
            </a:r>
            <a:r>
              <a:rPr lang="ja-JP" altLang="en-US" sz="1100" dirty="0">
                <a:latin typeface="HGP明朝B" panose="02020800000000000000" pitchFamily="18" charset="-128"/>
                <a:ea typeface="HGP明朝B" panose="02020800000000000000" pitchFamily="18" charset="-128"/>
              </a:rPr>
              <a:t>時間の生活をあらゆる社会資源の活用によって維持、継続されるものです。個々の状況に合わせたサービスの調整、必要なサービス資源の開発が必要であり、施設だけの責任では進みません。そのためには、本人を中心とした、施設・行政・地域等のすべての支援者による有機的な連携・ネットワークが必要です</a:t>
            </a:r>
            <a:r>
              <a:rPr lang="ja-JP" altLang="en-US" sz="1100" dirty="0" smtClean="0">
                <a:latin typeface="HGP明朝B" panose="02020800000000000000" pitchFamily="18" charset="-128"/>
                <a:ea typeface="HGP明朝B" panose="02020800000000000000" pitchFamily="18" charset="-128"/>
              </a:rPr>
              <a:t>。</a:t>
            </a:r>
            <a:endParaRPr lang="ja-JP" altLang="en-US" sz="1100" dirty="0">
              <a:latin typeface="HGP明朝B" panose="02020800000000000000" pitchFamily="18" charset="-128"/>
              <a:ea typeface="HGP明朝B" panose="02020800000000000000" pitchFamily="18" charset="-128"/>
            </a:endParaRPr>
          </a:p>
        </p:txBody>
      </p:sp>
      <p:sp>
        <p:nvSpPr>
          <p:cNvPr id="16" name="正方形/長方形 15"/>
          <p:cNvSpPr/>
          <p:nvPr/>
        </p:nvSpPr>
        <p:spPr>
          <a:xfrm>
            <a:off x="130614" y="817548"/>
            <a:ext cx="8884905" cy="523220"/>
          </a:xfrm>
          <a:prstGeom prst="rect">
            <a:avLst/>
          </a:prstGeom>
          <a:ln>
            <a:noFill/>
          </a:ln>
        </p:spPr>
        <p:txBody>
          <a:bodyPr wrap="square">
            <a:spAutoFit/>
          </a:bodyPr>
          <a:lstStyle/>
          <a:p>
            <a:pPr marL="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大阪府が平成</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2008</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r>
              <a:rPr lang="ja-JP" altLang="en-US" sz="1400" noProof="0" dirty="0" smtClean="0">
                <a:solidFill>
                  <a:prstClr val="black"/>
                </a:solidFill>
                <a:latin typeface="HG丸ｺﾞｼｯｸM-PRO" panose="020F0600000000000000" pitchFamily="50" charset="-128"/>
                <a:ea typeface="HG丸ｺﾞｼｯｸM-PRO" panose="020F0600000000000000" pitchFamily="50" charset="-128"/>
              </a:rPr>
              <a:t>に策定した</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大阪府地域移行推進指針の意義</a:t>
            </a:r>
            <a:r>
              <a:rPr kumimoji="1" lang="ja-JP" altLang="en-US" sz="14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n-cs"/>
              </a:rPr>
              <a:t>と</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地域移行についての基本的な考え方</a:t>
            </a:r>
            <a:r>
              <a:rPr lang="ja-JP" altLang="en-US" sz="1400" noProof="0" dirty="0" smtClean="0">
                <a:solidFill>
                  <a:prstClr val="black"/>
                </a:solidFill>
                <a:latin typeface="HG丸ｺﾞｼｯｸM-PRO" panose="020F0600000000000000" pitchFamily="50" charset="-128"/>
                <a:ea typeface="HG丸ｺﾞｼｯｸM-PRO" panose="020F0600000000000000" pitchFamily="50" charset="-128"/>
              </a:rPr>
              <a:t>は以下のとおりです。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正方形/長方形 9"/>
          <p:cNvSpPr/>
          <p:nvPr/>
        </p:nvSpPr>
        <p:spPr>
          <a:xfrm>
            <a:off x="63254" y="1460141"/>
            <a:ext cx="8976810" cy="4854115"/>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正方形/長方形 1"/>
          <p:cNvSpPr/>
          <p:nvPr/>
        </p:nvSpPr>
        <p:spPr>
          <a:xfrm>
            <a:off x="130614" y="6381328"/>
            <a:ext cx="8473834" cy="276999"/>
          </a:xfrm>
          <a:prstGeom prst="rect">
            <a:avLst/>
          </a:prstGeom>
        </p:spPr>
        <p:txBody>
          <a:bodyPr wrap="square">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大阪府地域移行推進指針の全文はこちら　</a:t>
            </a:r>
            <a:r>
              <a:rPr lang="en-US" altLang="ja-JP" sz="1200" dirty="0" smtClean="0">
                <a:latin typeface="HG丸ｺﾞｼｯｸM-PRO" panose="020F0600000000000000" pitchFamily="50" charset="-128"/>
                <a:ea typeface="HG丸ｺﾞｼｯｸM-PRO" panose="020F0600000000000000" pitchFamily="50" charset="-128"/>
              </a:rPr>
              <a:t>http</a:t>
            </a:r>
            <a:r>
              <a:rPr lang="en-US" altLang="ja-JP" sz="1200" dirty="0">
                <a:latin typeface="HG丸ｺﾞｼｯｸM-PRO" panose="020F0600000000000000" pitchFamily="50" charset="-128"/>
                <a:ea typeface="HG丸ｺﾞｼｯｸM-PRO" panose="020F0600000000000000" pitchFamily="50" charset="-128"/>
              </a:rPr>
              <a:t>://www.pref.osaka.lg.jp/jiritsusodan/tiikisien/sisin.html</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9306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09332"/>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40891" y="116632"/>
            <a:ext cx="7815485" cy="461665"/>
          </a:xfrm>
          <a:prstGeom prst="rect">
            <a:avLst/>
          </a:prstGeom>
        </p:spPr>
        <p:txBody>
          <a:bodyPr wrap="square">
            <a:spAutoFit/>
          </a:bodyPr>
          <a:lstStyle/>
          <a:p>
            <a:r>
              <a:rPr lang="ja-JP" altLang="en-US" sz="2400" b="1" dirty="0" smtClean="0">
                <a:latin typeface="HG丸ｺﾞｼｯｸM-PRO" panose="020F0600000000000000" pitchFamily="50" charset="-128"/>
                <a:ea typeface="HG丸ｺﾞｼｯｸM-PRO" panose="020F0600000000000000" pitchFamily="50" charset="-128"/>
              </a:rPr>
              <a:t>提言にあたって</a:t>
            </a:r>
            <a:endParaRPr lang="en-US" altLang="ja-JP"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lang="ja-JP" altLang="en-US" b="1" dirty="0">
                <a:solidFill>
                  <a:schemeClr val="tx1"/>
                </a:solidFill>
                <a:latin typeface="HGS明朝B" panose="02020800000000000000" pitchFamily="18" charset="-128"/>
                <a:ea typeface="HGS明朝B" panose="02020800000000000000" pitchFamily="18" charset="-128"/>
              </a:rPr>
              <a:t>１</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5" name="正方形/長方形 4"/>
          <p:cNvSpPr/>
          <p:nvPr/>
        </p:nvSpPr>
        <p:spPr>
          <a:xfrm>
            <a:off x="361627" y="764704"/>
            <a:ext cx="8496944" cy="5878532"/>
          </a:xfrm>
          <a:prstGeom prst="rect">
            <a:avLst/>
          </a:prstGeom>
        </p:spPr>
        <p:txBody>
          <a:bodyPr wrap="square">
            <a:spAutoFit/>
          </a:bodyPr>
          <a:lstStyle/>
          <a:p>
            <a:pPr indent="133350"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施設入所者の地域移行については、大阪府の第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次</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者計画（後期計画）の最重点施策の一つとなっている。</a:t>
            </a:r>
          </a:p>
          <a:p>
            <a:pPr indent="133350" algn="just">
              <a:spcAft>
                <a:spcPts val="1200"/>
              </a:spcAft>
            </a:pP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月、内閣府の障害者基本計画に「施設等から地域生活への移行の推進」として盛り込まれ、平成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2006</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）年には厚生労働省の告示（基本的な指針）において、初めて地域移行者数の目標数値が設定</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され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現行</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期障害福祉計画の策定に向けた基本的な指針</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至るまで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成果</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目標の設定がなされているところである。</a:t>
            </a:r>
          </a:p>
          <a:p>
            <a:pPr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では、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19</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2007</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福祉計画より国基準を上回る目標数値を設定し</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月には地域移行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について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の基本的な考え方や支援方法を示した大阪府地域移行推進指針が策定された。また、地域</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移行支援センター事業や単独の加算、公営住宅の斡旋などにより、地域移行の受け皿となるグループホームの整備促進が図られてきた。さらに、入所施設に地域移行のためのコーディネーターを配置する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など</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、地域移行が可能な施設入所者から順次、地域移行が進められてきた。</a:t>
            </a:r>
          </a:p>
          <a:p>
            <a:pPr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その後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2012</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月に地域移行支援が個別給付化されたことなどから、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27</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2015</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期障がい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福祉計画以降、施設入所者の地域移行は、市町村が施設入所者の状況に応じて移行者数の目標値を設定し、その達成に向け取り組んで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いく</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ものとして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大阪府では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予算</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措置を</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伴う単独事業</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実施され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ていな</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入所者の地域移行は取り組みから</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年以上が経過し、施設入所者の約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ja-JP" altLang="ja-JP" sz="1600" kern="100" dirty="0" err="1">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支援区分</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err="1">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歳以上と施設入所者の重度化・高齢化が進むとともに、</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年以上の施設入所者が約</a:t>
            </a:r>
            <a:r>
              <a:rPr lang="en-US"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割と入所期間も長期にわたっており、地域移行先となるグループホームへの移行者の割合も年々減ってきて</a:t>
            </a:r>
            <a:r>
              <a:rPr lang="ja-JP" altLang="ja-JP" sz="1600" kern="100" dirty="0" smtClean="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いる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注</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187597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20688"/>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56400"/>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433635" y="764704"/>
            <a:ext cx="8352928" cy="3600986"/>
          </a:xfrm>
          <a:prstGeom prst="rect">
            <a:avLst/>
          </a:prstGeom>
        </p:spPr>
        <p:txBody>
          <a:bodyPr wrap="square" numCol="1">
            <a:spAutoFit/>
          </a:bodyPr>
          <a:lstStyle/>
          <a:p>
            <a:pPr lvl="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この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ような状況を踏まえると、今後、地域移行者数の減少が予想されること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今般</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者自立支援協議会地域支援推進部会に基盤整備促進ワーキンググループを設置し、施設入所者の地域移行を促進するための方策について議論することとした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地域での生活を希望する施設入所者の地域移行の実現にあたっては、①施設入所者本人の意思と選択に基づいたアプローチ、②地域での受け皿づくり、③施設入所者を受け皿につなぐための支援、と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いう</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つの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視点が重要である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spcAft>
                <a:spcPts val="1200"/>
              </a:spcAft>
            </a:pP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基盤</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整備促進ワーキンググループでは、地域移行を実現するための方策を議論するにあたってこの</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つを</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論点とし、以下のとおり提言をとりまとめた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a:spcAft>
                <a:spcPts val="1200"/>
              </a:spcAft>
            </a:pP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施設入所者一人ひとりに寄り添い、地域移行を進めていくのは時間を要することであるが、大阪府は他府県と比較すると、地域生活の受け皿の一つであるグループホームで暮らす</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重度障がい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者の割合が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高い（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注</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また</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重度</a:t>
            </a:r>
            <a:r>
              <a:rPr lang="ja-JP" altLang="en-US" sz="16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地域移行</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取り組んで</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いる入所施設も存在する。そういった貴重な社会資源を活かし</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大阪府としても広域的な役割を発揮する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観点</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入所者の地域移行に向けた取り組みを検討してもらいたい</a:t>
            </a:r>
            <a:r>
              <a:rPr lang="ja-JP" altLang="ja-JP" sz="1600" kern="100" dirty="0" smtClean="0">
                <a:latin typeface="游明朝" panose="02020400000000000000" pitchFamily="18" charset="-128"/>
                <a:ea typeface="HG丸ｺﾞｼｯｸM-PRO" panose="020F0600000000000000" pitchFamily="50" charset="-128"/>
                <a:cs typeface="Times New Roman" panose="02020603050405020304" pitchFamily="18" charset="0"/>
              </a:rPr>
              <a:t>。</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080633"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２</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6" name="正方形/長方形 5"/>
          <p:cNvSpPr/>
          <p:nvPr/>
        </p:nvSpPr>
        <p:spPr>
          <a:xfrm>
            <a:off x="2736304" y="4966136"/>
            <a:ext cx="5940152" cy="1477328"/>
          </a:xfrm>
          <a:prstGeom prst="rect">
            <a:avLst/>
          </a:prstGeom>
          <a:ln>
            <a:solidFill>
              <a:schemeClr val="tx1"/>
            </a:solidFill>
            <a:prstDash val="dash"/>
          </a:ln>
        </p:spPr>
        <p:txBody>
          <a:bodyPr wrap="square">
            <a:spAutoFit/>
          </a:bodyPr>
          <a:lstStyle/>
          <a:p>
            <a:pPr>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（注１）</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a:t>
            </a:r>
            <a:r>
              <a:rPr lang="ja-JP" altLang="ja-JP" sz="1000" kern="100" dirty="0" err="1">
                <a:latin typeface="HGPｺﾞｼｯｸM" panose="020B0600000000000000" pitchFamily="50" charset="-128"/>
                <a:ea typeface="HGPｺﾞｼｯｸM" panose="020B0600000000000000" pitchFamily="50" charset="-128"/>
                <a:cs typeface="Times New Roman" panose="02020603050405020304" pitchFamily="18" charset="0"/>
              </a:rPr>
              <a:t>障がい</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96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以上</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。特に</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47.0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60.8</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入所者の年齢</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50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歳以上が増加（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49.1</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地域移行先のグループホームの割合</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グループホームへの移行</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者</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の割合減少（平成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41.8</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33.3</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p>
          <a:p>
            <a:pPr indent="114300">
              <a:spcAft>
                <a:spcPts val="0"/>
              </a:spcAft>
            </a:pP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（参考</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参照）</a:t>
            </a:r>
            <a:r>
              <a:rPr lang="ja-JP" altLang="en-US" sz="1000" u="sng" kern="100" dirty="0" smtClean="0">
                <a:solidFill>
                  <a:srgbClr val="FF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ja-JP" sz="1050" u="sng" kern="100" dirty="0">
              <a:solidFill>
                <a:srgbClr val="FF0000"/>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7" name="正方形/長方形 6"/>
          <p:cNvSpPr/>
          <p:nvPr/>
        </p:nvSpPr>
        <p:spPr>
          <a:xfrm>
            <a:off x="2627784" y="5925759"/>
            <a:ext cx="4878288" cy="400110"/>
          </a:xfrm>
          <a:prstGeom prst="rect">
            <a:avLst/>
          </a:prstGeom>
        </p:spPr>
        <p:txBody>
          <a:bodyPr wrap="square">
            <a:spAutoFit/>
          </a:bodyPr>
          <a:lstStyle/>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（注</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グループホームの利用者の</a:t>
            </a:r>
            <a:r>
              <a:rPr lang="ja-JP" altLang="en-US" sz="1000" kern="100" dirty="0" err="1" smtClean="0">
                <a:latin typeface="HGPｺﾞｼｯｸM" panose="020B0600000000000000" pitchFamily="50" charset="-128"/>
                <a:ea typeface="HGPｺﾞｼｯｸM" panose="020B0600000000000000" pitchFamily="50" charset="-128"/>
                <a:cs typeface="Times New Roman" panose="02020603050405020304" pitchFamily="18" charset="0"/>
              </a:rPr>
              <a:t>障</a:t>
            </a:r>
            <a:r>
              <a:rPr lang="ja-JP" altLang="en-US" sz="1000" kern="100" dirty="0" err="1">
                <a:latin typeface="HGPｺﾞｼｯｸM" panose="020B0600000000000000" pitchFamily="50" charset="-128"/>
                <a:ea typeface="HGPｺﾞｼｯｸM" panose="020B0600000000000000" pitchFamily="50" charset="-128"/>
                <a:cs typeface="Times New Roman" panose="02020603050405020304" pitchFamily="18" charset="0"/>
              </a:rPr>
              <a:t>がい</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大阪府平均（</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3.96</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全国</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平均（</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31</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3.27</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altLang="en-US" sz="1000" dirty="0"/>
          </a:p>
        </p:txBody>
      </p:sp>
    </p:spTree>
    <p:extLst>
      <p:ext uri="{BB962C8B-B14F-4D97-AF65-F5344CB8AC3E}">
        <p14:creationId xmlns:p14="http://schemas.microsoft.com/office/powerpoint/2010/main" val="17976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61290" y="203606"/>
            <a:ext cx="8611611"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1</a:t>
            </a:r>
            <a:r>
              <a:rPr lang="ja-JP" altLang="en-US" sz="2400" b="1" dirty="0" smtClean="0">
                <a:latin typeface="HG丸ｺﾞｼｯｸM-PRO" panose="020F0600000000000000" pitchFamily="50" charset="-128"/>
                <a:ea typeface="HG丸ｺﾞｼｯｸM-PRO" panose="020F0600000000000000" pitchFamily="50" charset="-128"/>
              </a:rPr>
              <a:t>；施設入所者へのアプローチについて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136853" y="834502"/>
            <a:ext cx="8884904" cy="599760"/>
          </a:xfrm>
          <a:prstGeom prst="round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173365" y="3158966"/>
            <a:ext cx="9007147" cy="3108543"/>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各入所施設にはさまざまな市町村の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が入所している。それぞれの市町村が個別にアプローチするとなると入所施設側も対応が大変なので、複数の市町村が一度に入所施設を訪問するような調整ができないか。または、圏域毎にコーディネーターの</a:t>
            </a:r>
            <a:r>
              <a:rPr lang="ja-JP" altLang="en-US" sz="1600" dirty="0">
                <a:latin typeface="HG丸ｺﾞｼｯｸM-PRO" panose="020F0600000000000000" pitchFamily="50" charset="-128"/>
                <a:ea typeface="HG丸ｺﾞｼｯｸM-PRO" panose="020F0600000000000000" pitchFamily="50" charset="-128"/>
              </a:rPr>
              <a:t>配置</a:t>
            </a:r>
            <a:r>
              <a:rPr lang="ja-JP" altLang="en-US" sz="1600" dirty="0" smtClean="0">
                <a:latin typeface="HG丸ｺﾞｼｯｸM-PRO" panose="020F0600000000000000" pitchFamily="50" charset="-128"/>
                <a:ea typeface="HG丸ｺﾞｼｯｸM-PRO" panose="020F0600000000000000" pitchFamily="50" charset="-128"/>
              </a:rPr>
              <a:t>ができないか。</a:t>
            </a:r>
            <a:endParaRPr lang="en-US" altLang="ja-JP" sz="1600" dirty="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長期入所者にとっては入所施設の外に出ることが億劫であったり怖かったりする。地域移行の動機づけを行う意味で移動支援等を活用した</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外出体験（宿泊体験を含む）」が重要ではないか。なお、宿泊体験する場所を確保するためにも、グループホーム</a:t>
            </a:r>
            <a:r>
              <a:rPr lang="ja-JP" altLang="en-US" sz="1600" dirty="0">
                <a:latin typeface="HG丸ｺﾞｼｯｸM-PRO" panose="020F0600000000000000" pitchFamily="50" charset="-128"/>
                <a:ea typeface="HG丸ｺﾞｼｯｸM-PRO" panose="020F0600000000000000" pitchFamily="50" charset="-128"/>
              </a:rPr>
              <a:t>や</a:t>
            </a:r>
            <a:r>
              <a:rPr lang="ja-JP" altLang="en-US" sz="1600" dirty="0" smtClean="0">
                <a:latin typeface="HG丸ｺﾞｼｯｸM-PRO" panose="020F0600000000000000" pitchFamily="50" charset="-128"/>
                <a:ea typeface="HG丸ｺﾞｼｯｸM-PRO" panose="020F0600000000000000" pitchFamily="50" charset="-128"/>
              </a:rPr>
              <a:t>日中活動の場等の空きスペースを有効活用できるのではないか。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施設入所者の地域移行を進めるにあたっては、施設入所者はもとより施設職員がグループホームや一人暮らしの障がい者の生活をイメージできるようにすることが重要ではないか。イメージするための方法として、地域での生活を知ってもらう職員向けの研修や地域生活の見学、相談支援事業所も含めた入所施設以外の事業所との交流などが考えられ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61290" y="851274"/>
            <a:ext cx="8922056" cy="1606986"/>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78346" y="935300"/>
            <a:ext cx="8781769" cy="1400383"/>
          </a:xfrm>
          <a:prstGeom prst="rect">
            <a:avLst/>
          </a:prstGeom>
          <a:noFill/>
        </p:spPr>
        <p:txBody>
          <a:bodyPr wrap="square">
            <a:spAutoFit/>
          </a:bodyPr>
          <a:lstStyle/>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・地域移行を希望する施設入所者の地域移行を進めていけるよう、市町村</a:t>
            </a:r>
            <a:r>
              <a:rPr lang="ja-JP" altLang="en-US" sz="1600" b="1" dirty="0">
                <a:latin typeface="HG丸ｺﾞｼｯｸM-PRO" panose="020F0600000000000000" pitchFamily="50" charset="-128"/>
                <a:ea typeface="HG丸ｺﾞｼｯｸM-PRO" panose="020F0600000000000000" pitchFamily="50" charset="-128"/>
              </a:rPr>
              <a:t>、</a:t>
            </a:r>
            <a:r>
              <a:rPr lang="ja-JP" altLang="en-US" sz="1600" b="1" dirty="0" smtClean="0">
                <a:latin typeface="HG丸ｺﾞｼｯｸM-PRO" panose="020F0600000000000000" pitchFamily="50" charset="-128"/>
                <a:ea typeface="HG丸ｺﾞｼｯｸM-PRO" panose="020F0600000000000000" pitchFamily="50" charset="-128"/>
              </a:rPr>
              <a:t>相談支援事業所等、入所施設が協力して施設入所者の状況把握を行うなど、関係者の信頼関係の構築と</a:t>
            </a:r>
            <a:r>
              <a:rPr lang="ja-JP" altLang="en-US" sz="1600" b="1" dirty="0">
                <a:latin typeface="HG丸ｺﾞｼｯｸM-PRO" panose="020F0600000000000000" pitchFamily="50" charset="-128"/>
                <a:ea typeface="HG丸ｺﾞｼｯｸM-PRO" panose="020F0600000000000000" pitchFamily="50" charset="-128"/>
              </a:rPr>
              <a:t>連携</a:t>
            </a:r>
            <a:r>
              <a:rPr lang="ja-JP" altLang="en-US" sz="1600" b="1" dirty="0" smtClean="0">
                <a:latin typeface="HG丸ｺﾞｼｯｸM-PRO" panose="020F0600000000000000" pitchFamily="50" charset="-128"/>
                <a:ea typeface="HG丸ｺﾞｼｯｸM-PRO" panose="020F0600000000000000" pitchFamily="50" charset="-128"/>
              </a:rPr>
              <a:t>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・地域での生活をイメージできる</a:t>
            </a:r>
            <a:r>
              <a:rPr lang="ja-JP" altLang="en-US" sz="1600" b="1" dirty="0">
                <a:latin typeface="HG丸ｺﾞｼｯｸM-PRO" panose="020F0600000000000000" pitchFamily="50" charset="-128"/>
                <a:ea typeface="HG丸ｺﾞｼｯｸM-PRO" panose="020F0600000000000000" pitchFamily="50" charset="-128"/>
              </a:rPr>
              <a:t>よう</a:t>
            </a:r>
            <a:r>
              <a:rPr lang="ja-JP" altLang="en-US" sz="1600" b="1" dirty="0" smtClean="0">
                <a:latin typeface="HG丸ｺﾞｼｯｸM-PRO" panose="020F0600000000000000" pitchFamily="50" charset="-128"/>
                <a:ea typeface="HG丸ｺﾞｼｯｸM-PRO" panose="020F0600000000000000" pitchFamily="50" charset="-128"/>
              </a:rPr>
              <a:t>、入所施設から</a:t>
            </a:r>
            <a:r>
              <a:rPr lang="ja-JP" altLang="en-US" sz="1600" b="1" dirty="0">
                <a:latin typeface="HG丸ｺﾞｼｯｸM-PRO" panose="020F0600000000000000" pitchFamily="50" charset="-128"/>
                <a:ea typeface="HG丸ｺﾞｼｯｸM-PRO" panose="020F0600000000000000" pitchFamily="50" charset="-128"/>
              </a:rPr>
              <a:t>の</a:t>
            </a:r>
            <a:r>
              <a:rPr lang="ja-JP" altLang="en-US" sz="1600" b="1" dirty="0" smtClean="0">
                <a:latin typeface="HG丸ｺﾞｼｯｸM-PRO" panose="020F0600000000000000" pitchFamily="50" charset="-128"/>
                <a:ea typeface="HG丸ｺﾞｼｯｸM-PRO" panose="020F0600000000000000" pitchFamily="50" charset="-128"/>
              </a:rPr>
              <a:t>外出や</a:t>
            </a:r>
            <a:r>
              <a:rPr lang="ja-JP" altLang="en-US" sz="1600" b="1" dirty="0">
                <a:latin typeface="HG丸ｺﾞｼｯｸM-PRO" panose="020F0600000000000000" pitchFamily="50" charset="-128"/>
                <a:ea typeface="HG丸ｺﾞｼｯｸM-PRO" panose="020F0600000000000000" pitchFamily="50" charset="-128"/>
              </a:rPr>
              <a:t>地域</a:t>
            </a:r>
            <a:r>
              <a:rPr lang="ja-JP" altLang="en-US" sz="1600" b="1" dirty="0" smtClean="0">
                <a:latin typeface="HG丸ｺﾞｼｯｸM-PRO" panose="020F0600000000000000" pitchFamily="50" charset="-128"/>
                <a:ea typeface="HG丸ｺﾞｼｯｸM-PRO" panose="020F0600000000000000" pitchFamily="50" charset="-128"/>
              </a:rPr>
              <a:t>生活の体験についての検討が必要ではないか。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92280" y="6520259"/>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3" name="フローチャート: 組合せ 12"/>
          <p:cNvSpPr/>
          <p:nvPr/>
        </p:nvSpPr>
        <p:spPr>
          <a:xfrm>
            <a:off x="3308278" y="2636912"/>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27548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70417" y="3356992"/>
            <a:ext cx="8922055" cy="2985433"/>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〇市が実施する地域</a:t>
            </a:r>
            <a:r>
              <a:rPr lang="ja-JP" altLang="en-US" sz="1400" dirty="0">
                <a:latin typeface="HGPｺﾞｼｯｸM" panose="020B0600000000000000" pitchFamily="50" charset="-128"/>
                <a:ea typeface="HGPｺﾞｼｯｸM" panose="020B0600000000000000" pitchFamily="50" charset="-128"/>
              </a:rPr>
              <a:t>生活移行支援</a:t>
            </a:r>
            <a:r>
              <a:rPr lang="ja-JP" altLang="en-US" sz="1400" dirty="0" smtClean="0">
                <a:latin typeface="HGPｺﾞｼｯｸM" panose="020B0600000000000000" pitchFamily="50" charset="-128"/>
                <a:ea typeface="HGPｺﾞｼｯｸM" panose="020B0600000000000000" pitchFamily="50" charset="-128"/>
              </a:rPr>
              <a:t>事業において、委託先</a:t>
            </a:r>
            <a:r>
              <a:rPr lang="ja-JP" altLang="en-US" sz="1400" dirty="0">
                <a:latin typeface="HGPｺﾞｼｯｸM" panose="020B0600000000000000" pitchFamily="50" charset="-128"/>
                <a:ea typeface="HGPｺﾞｼｯｸM" panose="020B0600000000000000" pitchFamily="50" charset="-128"/>
              </a:rPr>
              <a:t>事業所の職員及び市直営の基幹相談支援センターの職員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が市内の入所施設</a:t>
            </a:r>
            <a:r>
              <a:rPr lang="ja-JP" altLang="en-US" sz="1400" dirty="0">
                <a:latin typeface="HGPｺﾞｼｯｸM" panose="020B0600000000000000" pitchFamily="50" charset="-128"/>
                <a:ea typeface="HGPｺﾞｼｯｸM" panose="020B0600000000000000" pitchFamily="50" charset="-128"/>
              </a:rPr>
              <a:t>を訪問し</a:t>
            </a:r>
            <a:r>
              <a:rPr lang="ja-JP" altLang="en-US" sz="1400" dirty="0" smtClean="0">
                <a:latin typeface="HGPｺﾞｼｯｸM" panose="020B0600000000000000" pitchFamily="50" charset="-128"/>
                <a:ea typeface="HGPｺﾞｼｯｸM" panose="020B0600000000000000" pitchFamily="50" charset="-128"/>
              </a:rPr>
              <a:t>、施設入所者</a:t>
            </a:r>
            <a:r>
              <a:rPr lang="ja-JP" altLang="en-US" sz="1400" dirty="0">
                <a:latin typeface="HGPｺﾞｼｯｸM" panose="020B0600000000000000" pitchFamily="50" charset="-128"/>
                <a:ea typeface="HGPｺﾞｼｯｸM" panose="020B0600000000000000" pitchFamily="50" charset="-128"/>
              </a:rPr>
              <a:t>及び施設職員に地域移行に関する情報提供等を行っている。また、地域移行に関心の</a:t>
            </a:r>
            <a:r>
              <a:rPr lang="ja-JP" altLang="en-US" sz="1400" dirty="0" smtClean="0">
                <a:latin typeface="HGPｺﾞｼｯｸM" panose="020B0600000000000000" pitchFamily="50" charset="-128"/>
                <a:ea typeface="HGPｺﾞｼｯｸM" panose="020B0600000000000000" pitchFamily="50" charset="-128"/>
              </a:rPr>
              <a:t>ある施設入所者</a:t>
            </a:r>
            <a:r>
              <a:rPr lang="ja-JP" altLang="en-US" sz="1400" dirty="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対し個別</a:t>
            </a:r>
            <a:r>
              <a:rPr lang="ja-JP" altLang="en-US" sz="1400" dirty="0">
                <a:latin typeface="HGPｺﾞｼｯｸM" panose="020B0600000000000000" pitchFamily="50" charset="-128"/>
                <a:ea typeface="HGPｺﾞｼｯｸM" panose="020B0600000000000000" pitchFamily="50" charset="-128"/>
              </a:rPr>
              <a:t>面談を行い、地域移行に向けての相談・助言を行っている。</a:t>
            </a:r>
            <a:r>
              <a:rPr lang="ja-JP" altLang="en-US" sz="1400" dirty="0" smtClean="0">
                <a:latin typeface="HGPｺﾞｼｯｸM" panose="020B0600000000000000" pitchFamily="50" charset="-128"/>
                <a:ea typeface="HGPｺﾞｼｯｸM" panose="020B0600000000000000" pitchFamily="50" charset="-128"/>
              </a:rPr>
              <a:t>（岸和田市）</a:t>
            </a:r>
            <a:endParaRPr lang="en-US" altLang="ja-JP" sz="1400" dirty="0" smtClean="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a:t>
            </a:r>
            <a:r>
              <a:rPr lang="ja-JP" altLang="en-US" sz="1400" dirty="0">
                <a:latin typeface="HGPｺﾞｼｯｸM" panose="020B0600000000000000" pitchFamily="50" charset="-128"/>
                <a:ea typeface="HGPｺﾞｼｯｸM" panose="020B0600000000000000" pitchFamily="50" charset="-128"/>
              </a:rPr>
              <a:t>が</a:t>
            </a:r>
            <a:r>
              <a:rPr lang="ja-JP" altLang="en-US" sz="1400" dirty="0" smtClean="0">
                <a:latin typeface="HGPｺﾞｼｯｸM" panose="020B0600000000000000" pitchFamily="50" charset="-128"/>
                <a:ea typeface="HGPｺﾞｼｯｸM" panose="020B0600000000000000" pitchFamily="50" charset="-128"/>
              </a:rPr>
              <a:t>実施する地域</a:t>
            </a:r>
            <a:r>
              <a:rPr lang="ja-JP" altLang="en-US" sz="1400" dirty="0">
                <a:latin typeface="HGPｺﾞｼｯｸM" panose="020B0600000000000000" pitchFamily="50" charset="-128"/>
                <a:ea typeface="HGPｺﾞｼｯｸM" panose="020B0600000000000000" pitchFamily="50" charset="-128"/>
              </a:rPr>
              <a:t>移行体制整備</a:t>
            </a:r>
            <a:r>
              <a:rPr lang="ja-JP" altLang="en-US" sz="1400" dirty="0" smtClean="0">
                <a:latin typeface="HGPｺﾞｼｯｸM" panose="020B0600000000000000" pitchFamily="50" charset="-128"/>
                <a:ea typeface="HGPｺﾞｼｯｸM" panose="020B0600000000000000" pitchFamily="50" charset="-128"/>
              </a:rPr>
              <a:t>事業におい</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、基幹相談支援センターが市内の入所施設へ</a:t>
            </a:r>
            <a:r>
              <a:rPr lang="ja-JP" altLang="en-US" sz="1400" dirty="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働きかけ</a:t>
            </a:r>
            <a:r>
              <a:rPr lang="ja-JP" altLang="en-US" sz="1400" dirty="0">
                <a:latin typeface="HGPｺﾞｼｯｸM" panose="020B0600000000000000" pitchFamily="50" charset="-128"/>
                <a:ea typeface="HGPｺﾞｼｯｸM" panose="020B0600000000000000" pitchFamily="50" charset="-128"/>
              </a:rPr>
              <a:t>を行っている</a:t>
            </a:r>
            <a:r>
              <a:rPr lang="ja-JP" altLang="en-US" sz="1400" dirty="0" smtClean="0">
                <a:latin typeface="HGPｺﾞｼｯｸM" panose="020B0600000000000000" pitchFamily="50" charset="-128"/>
                <a:ea typeface="HGPｺﾞｼｯｸM" panose="020B0600000000000000" pitchFamily="50" charset="-128"/>
              </a:rPr>
              <a:t>。</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堺市）</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入所</a:t>
            </a:r>
            <a:r>
              <a:rPr lang="ja-JP" altLang="en-US" sz="1400" dirty="0">
                <a:latin typeface="HGPｺﾞｼｯｸM" panose="020B0600000000000000" pitchFamily="50" charset="-128"/>
                <a:ea typeface="HGPｺﾞｼｯｸM" panose="020B0600000000000000" pitchFamily="50" charset="-128"/>
              </a:rPr>
              <a:t>施設・基幹相談支援センター・行政で地域生活移行支援会議を年</a:t>
            </a:r>
            <a:r>
              <a:rPr lang="en-US" altLang="ja-JP" sz="1400" dirty="0">
                <a:latin typeface="HGPｺﾞｼｯｸM" panose="020B0600000000000000" pitchFamily="50" charset="-128"/>
                <a:ea typeface="HGPｺﾞｼｯｸM" panose="020B0600000000000000" pitchFamily="50" charset="-128"/>
              </a:rPr>
              <a:t>2</a:t>
            </a:r>
            <a:r>
              <a:rPr lang="ja-JP" altLang="en-US" sz="1400" dirty="0">
                <a:latin typeface="HGPｺﾞｼｯｸM" panose="020B0600000000000000" pitchFamily="50" charset="-128"/>
                <a:ea typeface="HGPｺﾞｼｯｸM" panose="020B0600000000000000" pitchFamily="50" charset="-128"/>
              </a:rPr>
              <a:t>回開催し、地域</a:t>
            </a:r>
            <a:r>
              <a:rPr lang="ja-JP" altLang="en-US" sz="1400" dirty="0" smtClean="0">
                <a:latin typeface="HGPｺﾞｼｯｸM" panose="020B0600000000000000" pitchFamily="50" charset="-128"/>
                <a:ea typeface="HGPｺﾞｼｯｸM" panose="020B0600000000000000" pitchFamily="50" charset="-128"/>
              </a:rPr>
              <a:t>移行</a:t>
            </a:r>
            <a:r>
              <a:rPr lang="ja-JP" altLang="en-US" sz="1400" dirty="0">
                <a:latin typeface="HGPｺﾞｼｯｸM" panose="020B0600000000000000" pitchFamily="50" charset="-128"/>
                <a:ea typeface="HGPｺﾞｼｯｸM" panose="020B0600000000000000" pitchFamily="50" charset="-128"/>
              </a:rPr>
              <a:t>に関する</a:t>
            </a:r>
            <a:r>
              <a:rPr lang="ja-JP" altLang="en-US" sz="1400" dirty="0" smtClean="0">
                <a:latin typeface="HGPｺﾞｼｯｸM" panose="020B0600000000000000" pitchFamily="50" charset="-128"/>
                <a:ea typeface="HGPｺﾞｼｯｸM" panose="020B0600000000000000" pitchFamily="50" charset="-128"/>
              </a:rPr>
              <a:t>取り組みや課題</a:t>
            </a:r>
            <a:r>
              <a:rPr lang="en-US" altLang="ja-JP" sz="1400" dirty="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spcAft>
                <a:spcPts val="600"/>
              </a:spcAft>
            </a:pPr>
            <a:r>
              <a:rPr lang="ja-JP" altLang="en-US" sz="1400" dirty="0">
                <a:latin typeface="HGPｺﾞｼｯｸM" panose="020B0600000000000000" pitchFamily="50" charset="-128"/>
                <a:ea typeface="HGPｺﾞｼｯｸM" panose="020B0600000000000000" pitchFamily="50" charset="-128"/>
              </a:rPr>
              <a:t>　 等</a:t>
            </a:r>
            <a:r>
              <a:rPr lang="ja-JP" altLang="en-US" sz="1400" dirty="0" smtClean="0">
                <a:latin typeface="HGPｺﾞｼｯｸM" panose="020B0600000000000000" pitchFamily="50" charset="-128"/>
                <a:ea typeface="HGPｺﾞｼｯｸM" panose="020B0600000000000000" pitchFamily="50" charset="-128"/>
              </a:rPr>
              <a:t>を</a:t>
            </a:r>
            <a:r>
              <a:rPr lang="ja-JP" altLang="en-US" sz="1400" dirty="0">
                <a:latin typeface="HGPｺﾞｼｯｸM" panose="020B0600000000000000" pitchFamily="50" charset="-128"/>
                <a:ea typeface="HGPｺﾞｼｯｸM" panose="020B0600000000000000" pitchFamily="50" charset="-128"/>
              </a:rPr>
              <a:t>共有している</a:t>
            </a:r>
            <a:r>
              <a:rPr lang="ja-JP" altLang="en-US" sz="1400" dirty="0" smtClean="0">
                <a:latin typeface="HGPｺﾞｼｯｸM" panose="020B0600000000000000" pitchFamily="50" charset="-128"/>
                <a:ea typeface="HGPｺﾞｼｯｸM" panose="020B0600000000000000" pitchFamily="50" charset="-128"/>
              </a:rPr>
              <a:t>。（堺市他）</a:t>
            </a:r>
            <a:endParaRPr lang="en-US" altLang="ja-JP" sz="1400" dirty="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SｺﾞｼｯｸM" panose="020B0600000000000000" pitchFamily="50" charset="-128"/>
                <a:ea typeface="HGS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すべ</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の施設入所者</a:t>
            </a:r>
            <a:r>
              <a:rPr lang="ja-JP" altLang="en-US" sz="1400" dirty="0">
                <a:latin typeface="HGPｺﾞｼｯｸM" panose="020B0600000000000000" pitchFamily="50" charset="-128"/>
                <a:ea typeface="HGPｺﾞｼｯｸM" panose="020B0600000000000000" pitchFamily="50" charset="-128"/>
              </a:rPr>
              <a:t>に計画相談支援</a:t>
            </a:r>
            <a:r>
              <a:rPr lang="ja-JP" altLang="en-US" sz="1400" dirty="0" smtClean="0">
                <a:latin typeface="HGPｺﾞｼｯｸM" panose="020B0600000000000000" pitchFamily="50" charset="-128"/>
                <a:ea typeface="HGPｺﾞｼｯｸM" panose="020B0600000000000000" pitchFamily="50" charset="-128"/>
              </a:rPr>
              <a:t>をつ</a:t>
            </a:r>
            <a:r>
              <a:rPr lang="ja-JP" altLang="en-US" sz="1400" dirty="0">
                <a:latin typeface="HGPｺﾞｼｯｸM" panose="020B0600000000000000" pitchFamily="50" charset="-128"/>
                <a:ea typeface="HGPｺﾞｼｯｸM" panose="020B0600000000000000" pitchFamily="50" charset="-128"/>
              </a:rPr>
              <a:t>け</a:t>
            </a:r>
            <a:r>
              <a:rPr lang="ja-JP" altLang="en-US" sz="1400" dirty="0" smtClean="0">
                <a:latin typeface="HGPｺﾞｼｯｸM" panose="020B0600000000000000" pitchFamily="50" charset="-128"/>
                <a:ea typeface="HGPｺﾞｼｯｸM" panose="020B0600000000000000" pitchFamily="50" charset="-128"/>
              </a:rPr>
              <a:t>、モニタリングの度に相談支援専門員が施設入所者や</a:t>
            </a:r>
            <a:r>
              <a:rPr lang="ja-JP" altLang="en-US" sz="1400" dirty="0">
                <a:latin typeface="HGPｺﾞｼｯｸM" panose="020B0600000000000000" pitchFamily="50" charset="-128"/>
                <a:ea typeface="HGPｺﾞｼｯｸM" panose="020B0600000000000000" pitchFamily="50" charset="-128"/>
              </a:rPr>
              <a:t>家族</a:t>
            </a:r>
            <a:r>
              <a:rPr lang="ja-JP" altLang="en-US" sz="1400" dirty="0" smtClean="0">
                <a:latin typeface="HGPｺﾞｼｯｸM" panose="020B0600000000000000" pitchFamily="50" charset="-128"/>
                <a:ea typeface="HGPｺﾞｼｯｸM" panose="020B0600000000000000" pitchFamily="50" charset="-128"/>
              </a:rPr>
              <a:t>に地域移行の希望</a:t>
            </a:r>
            <a:r>
              <a:rPr lang="ja-JP" altLang="en-US" sz="1400" dirty="0">
                <a:latin typeface="HGPｺﾞｼｯｸM" panose="020B0600000000000000" pitchFamily="50" charset="-128"/>
                <a:ea typeface="HGPｺﾞｼｯｸM" panose="020B0600000000000000" pitchFamily="50" charset="-128"/>
              </a:rPr>
              <a:t>を確認している。また、施設</a:t>
            </a:r>
            <a:r>
              <a:rPr lang="ja-JP" altLang="en-US" sz="1400" dirty="0" smtClean="0">
                <a:latin typeface="HGPｺﾞｼｯｸM" panose="020B0600000000000000" pitchFamily="50" charset="-128"/>
                <a:ea typeface="HGPｺﾞｼｯｸM" panose="020B0600000000000000" pitchFamily="50" charset="-128"/>
              </a:rPr>
              <a:t>職員に対しても、本人の地域移行の見通しを聞き取っている。（摂津市）</a:t>
            </a:r>
            <a:endParaRPr lang="en-US" altLang="ja-JP" sz="1400" dirty="0">
              <a:latin typeface="HGPｺﾞｼｯｸM" panose="020B0600000000000000" pitchFamily="50" charset="-128"/>
              <a:ea typeface="HGPｺﾞｼｯｸM" panose="020B0600000000000000" pitchFamily="50" charset="-128"/>
            </a:endParaRPr>
          </a:p>
          <a:p>
            <a:pPr marL="180000" indent="-180000"/>
            <a:r>
              <a:rPr lang="ja-JP" altLang="en-US" sz="1400" dirty="0">
                <a:latin typeface="HGPｺﾞｼｯｸM" panose="020B0600000000000000" pitchFamily="50" charset="-128"/>
                <a:ea typeface="HGPｺﾞｼｯｸM" panose="020B0600000000000000" pitchFamily="50" charset="-128"/>
              </a:rPr>
              <a:t>〇地域移行の推進にあたり、</a:t>
            </a:r>
            <a:r>
              <a:rPr lang="ja-JP" altLang="en-US" sz="1400" dirty="0" smtClean="0">
                <a:latin typeface="HGPｺﾞｼｯｸM" panose="020B0600000000000000" pitchFamily="50" charset="-128"/>
                <a:ea typeface="HGPｺﾞｼｯｸM" panose="020B0600000000000000" pitchFamily="50" charset="-128"/>
              </a:rPr>
              <a:t>市が</a:t>
            </a:r>
            <a:r>
              <a:rPr lang="ja-JP" altLang="en-US" sz="1400" dirty="0">
                <a:latin typeface="HGPｺﾞｼｯｸM" panose="020B0600000000000000" pitchFamily="50" charset="-128"/>
                <a:ea typeface="HGPｺﾞｼｯｸM" panose="020B0600000000000000" pitchFamily="50" charset="-128"/>
              </a:rPr>
              <a:t>調整役を担い、市と基幹相談支援センターの職員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が入所</a:t>
            </a:r>
            <a:r>
              <a:rPr lang="ja-JP" altLang="en-US" sz="1400" dirty="0">
                <a:latin typeface="HGPｺﾞｼｯｸM" panose="020B0600000000000000" pitchFamily="50" charset="-128"/>
                <a:ea typeface="HGPｺﾞｼｯｸM" panose="020B0600000000000000" pitchFamily="50" charset="-128"/>
              </a:rPr>
              <a:t>施設を訪問し、基幹相談支援センターと入所施設との顔の見える関係を築き、本人の希望</a:t>
            </a:r>
            <a:r>
              <a:rPr lang="ja-JP" altLang="en-US" sz="1400" dirty="0" smtClean="0">
                <a:latin typeface="HGPｺﾞｼｯｸM" panose="020B0600000000000000" pitchFamily="50" charset="-128"/>
                <a:ea typeface="HGPｺﾞｼｯｸM" panose="020B0600000000000000" pitchFamily="50" charset="-128"/>
              </a:rPr>
              <a:t>に応じて</a:t>
            </a:r>
            <a:r>
              <a:rPr lang="ja-JP" altLang="en-US" sz="1400" dirty="0">
                <a:latin typeface="HGPｺﾞｼｯｸM" panose="020B0600000000000000" pitchFamily="50" charset="-128"/>
                <a:ea typeface="HGPｺﾞｼｯｸM" panose="020B0600000000000000" pitchFamily="50" charset="-128"/>
              </a:rPr>
              <a:t>地域生活の紹介等につなげる</a:t>
            </a:r>
            <a:r>
              <a:rPr lang="ja-JP" altLang="en-US" sz="1400" dirty="0" smtClean="0">
                <a:latin typeface="HGPｺﾞｼｯｸM" panose="020B0600000000000000" pitchFamily="50" charset="-128"/>
                <a:ea typeface="HGPｺﾞｼｯｸM" panose="020B0600000000000000" pitchFamily="50" charset="-128"/>
              </a:rPr>
              <a:t>取り組み</a:t>
            </a:r>
            <a:r>
              <a:rPr lang="ja-JP" altLang="en-US" sz="1400" dirty="0">
                <a:latin typeface="HGPｺﾞｼｯｸM" panose="020B0600000000000000" pitchFamily="50" charset="-128"/>
                <a:ea typeface="HGPｺﾞｼｯｸM" panose="020B0600000000000000" pitchFamily="50" charset="-128"/>
              </a:rPr>
              <a:t>を行って</a:t>
            </a:r>
            <a:r>
              <a:rPr lang="ja-JP" altLang="en-US" sz="1400" dirty="0" smtClean="0">
                <a:latin typeface="HGPｺﾞｼｯｸM" panose="020B0600000000000000" pitchFamily="50" charset="-128"/>
                <a:ea typeface="HGPｺﾞｼｯｸM" panose="020B0600000000000000" pitchFamily="50" charset="-128"/>
              </a:rPr>
              <a:t>いる。</a:t>
            </a:r>
            <a:r>
              <a:rPr lang="ja-JP" altLang="en-US" sz="1400" dirty="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大阪市）</a:t>
            </a:r>
            <a:endParaRPr lang="ja-JP" altLang="en-US" sz="14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a:xfrm>
            <a:off x="7092280" y="6513216"/>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3" name="正方形/長方形 2"/>
          <p:cNvSpPr/>
          <p:nvPr/>
        </p:nvSpPr>
        <p:spPr>
          <a:xfrm>
            <a:off x="188639" y="961551"/>
            <a:ext cx="8903833" cy="1323439"/>
          </a:xfrm>
          <a:prstGeom prst="rect">
            <a:avLst/>
          </a:prstGeom>
        </p:spPr>
        <p:txBody>
          <a:bodyPr wrap="square">
            <a:spAutoFit/>
          </a:bodyPr>
          <a:lstStyle/>
          <a:p>
            <a:pPr marL="180000" indent="-180000">
              <a:spcAft>
                <a:spcPts val="600"/>
              </a:spcAft>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入所者の家族は、将来にわたって地域で暮らし続けられるのかといった不安などから地域移行に反対することがある。宿泊体験等の様子を見てもらったり、家族も参加する施設行事等で地域移行について説明するなど、市町村、相談支援事業所、入所施設が連携して家族への啓発ができないか。また、家族の元で暮らす以外にも地域で暮らす選択肢があること</a:t>
            </a:r>
            <a:r>
              <a:rPr lang="ja-JP" altLang="en-US" sz="1600" dirty="0">
                <a:latin typeface="HG丸ｺﾞｼｯｸM-PRO" panose="020F0600000000000000" pitchFamily="50" charset="-128"/>
                <a:ea typeface="HG丸ｺﾞｼｯｸM-PRO" panose="020F0600000000000000" pitchFamily="50" charset="-128"/>
              </a:rPr>
              <a:t>を知ってもらうことが重要ではないか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127952" y="2976856"/>
            <a:ext cx="8946493" cy="3536360"/>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107504" y="2887720"/>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3321341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1" y="237789"/>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2</a:t>
            </a:r>
            <a:r>
              <a:rPr lang="ja-JP" altLang="en-US" sz="2400" b="1" dirty="0">
                <a:latin typeface="HG丸ｺﾞｼｯｸM-PRO" panose="020F0600000000000000" pitchFamily="50" charset="-128"/>
                <a:ea typeface="HG丸ｺﾞｼｯｸM-PRO" panose="020F0600000000000000" pitchFamily="50" charset="-128"/>
              </a:rPr>
              <a:t>；</a:t>
            </a:r>
            <a:r>
              <a:rPr lang="ja-JP" altLang="en-US" sz="2400" b="1" dirty="0" smtClean="0">
                <a:latin typeface="HG丸ｺﾞｼｯｸM-PRO" panose="020F0600000000000000" pitchFamily="50" charset="-128"/>
                <a:ea typeface="HG丸ｺﾞｼｯｸM-PRO" panose="020F0600000000000000" pitchFamily="50" charset="-128"/>
              </a:rPr>
              <a:t>重度化・高齢化に対応した受け皿について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0235" y="2282704"/>
            <a:ext cx="8960497" cy="2862322"/>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強度</a:t>
            </a:r>
            <a:r>
              <a:rPr lang="ja-JP" altLang="en-US" sz="1600" dirty="0" err="1" smtClean="0">
                <a:latin typeface="HG丸ｺﾞｼｯｸM-PRO" panose="020F0600000000000000" pitchFamily="50" charset="-128"/>
                <a:ea typeface="HG丸ｺﾞｼｯｸM-PRO" panose="020F0600000000000000" pitchFamily="50" charset="-128"/>
              </a:rPr>
              <a:t>行動障がい</a:t>
            </a:r>
            <a:r>
              <a:rPr lang="ja-JP" altLang="en-US" sz="1600" dirty="0" smtClean="0">
                <a:latin typeface="HG丸ｺﾞｼｯｸM-PRO" panose="020F0600000000000000" pitchFamily="50" charset="-128"/>
                <a:ea typeface="HG丸ｺﾞｼｯｸM-PRO" panose="020F0600000000000000" pitchFamily="50" charset="-128"/>
              </a:rPr>
              <a:t>、医療的ケア、</a:t>
            </a:r>
            <a:r>
              <a:rPr lang="ja-JP" altLang="en-US" sz="1600" dirty="0" err="1" smtClean="0">
                <a:latin typeface="HG丸ｺﾞｼｯｸM-PRO" panose="020F0600000000000000" pitchFamily="50" charset="-128"/>
                <a:ea typeface="HG丸ｺﾞｼｯｸM-PRO" panose="020F0600000000000000" pitchFamily="50" charset="-128"/>
              </a:rPr>
              <a:t>高次脳機能障がい</a:t>
            </a:r>
            <a:r>
              <a:rPr lang="ja-JP" altLang="en-US" sz="1600" dirty="0" smtClean="0">
                <a:latin typeface="HG丸ｺﾞｼｯｸM-PRO" panose="020F0600000000000000" pitchFamily="50" charset="-128"/>
                <a:ea typeface="HG丸ｺﾞｼｯｸM-PRO" panose="020F0600000000000000" pitchFamily="50" charset="-128"/>
              </a:rPr>
              <a:t>等に対する支援の専門性を高めるための研修の充実や、地域移行特別加算の対象者の拡大（重症心身障がい者や高次脳機能障がい者等）ができないか。また、重度障がい者を受け入れている事業所に対して専門的な助言をするスーパーバイザー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○重度化・高齢化に対応するにはグループホーム等のバリアフリー化や障がいの特性に応じた環境整備、介助スペースの確保等、</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者が安心・安全に暮らすための取り組みが必要ではないか。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グループホームをつくる際に、施設コンフリクト</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断念せざるを得ないことがあ</a:t>
            </a:r>
            <a:r>
              <a:rPr lang="ja-JP" altLang="en-US" sz="1600" dirty="0">
                <a:latin typeface="HG丸ｺﾞｼｯｸM-PRO" panose="020F0600000000000000" pitchFamily="50" charset="-128"/>
                <a:ea typeface="HG丸ｺﾞｼｯｸM-PRO" panose="020F0600000000000000" pitchFamily="50" charset="-128"/>
              </a:rPr>
              <a:t>る</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者の生活の場であるグループホームへの理解を深めるため、大阪府や市町村のホームページなどで啓発してはどうか。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138032" y="755993"/>
            <a:ext cx="8884905" cy="307777"/>
          </a:xfrm>
          <a:prstGeom prst="rect">
            <a:avLst/>
          </a:prstGeom>
        </p:spPr>
        <p:txBody>
          <a:bodyPr wrap="square">
            <a:spAutoFit/>
          </a:bodyPr>
          <a:lstStyle/>
          <a:p>
            <a:pPr marL="180000" indent="-180000"/>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56791" y="5774726"/>
            <a:ext cx="8847383" cy="523220"/>
          </a:xfrm>
          <a:prstGeom prst="rect">
            <a:avLst/>
          </a:prstGeom>
          <a:noFill/>
        </p:spPr>
        <p:txBody>
          <a:bodyPr wrap="square" rtlCol="0">
            <a:spAutoFit/>
          </a:bodyPr>
          <a:lstStyle/>
          <a:p>
            <a:pPr marL="180000" indent="-180000"/>
            <a:r>
              <a:rPr lang="ja-JP" altLang="en-US" sz="1400" dirty="0" smtClean="0">
                <a:latin typeface="HGPｺﾞｼｯｸM" panose="020B0600000000000000" pitchFamily="50" charset="-128"/>
                <a:ea typeface="HGPｺﾞｼｯｸM" panose="020B0600000000000000" pitchFamily="50" charset="-128"/>
              </a:rPr>
              <a:t>〇強度行動障がいや</a:t>
            </a:r>
            <a:r>
              <a:rPr lang="ja-JP" altLang="en-US" sz="1400" dirty="0" err="1" smtClean="0">
                <a:latin typeface="HGPｺﾞｼｯｸM" panose="020B0600000000000000" pitchFamily="50" charset="-128"/>
                <a:ea typeface="HGPｺﾞｼｯｸM" panose="020B0600000000000000" pitchFamily="50" charset="-128"/>
              </a:rPr>
              <a:t>高次脳機能障がいに</a:t>
            </a:r>
            <a:r>
              <a:rPr lang="ja-JP" altLang="en-US" sz="1400" dirty="0" smtClean="0">
                <a:latin typeface="HGPｺﾞｼｯｸM" panose="020B0600000000000000" pitchFamily="50" charset="-128"/>
                <a:ea typeface="HGPｺﾞｼｯｸM" panose="020B0600000000000000" pitchFamily="50" charset="-128"/>
              </a:rPr>
              <a:t>関する支援等について</a:t>
            </a:r>
            <a:r>
              <a:rPr lang="ja-JP" altLang="ja-JP" sz="1400" dirty="0" smtClean="0">
                <a:latin typeface="HGPｺﾞｼｯｸM" panose="020B0600000000000000" pitchFamily="50" charset="-128"/>
                <a:ea typeface="HGPｺﾞｼｯｸM" panose="020B0600000000000000" pitchFamily="50" charset="-128"/>
              </a:rPr>
              <a:t>、</a:t>
            </a:r>
            <a:r>
              <a:rPr lang="ja-JP" altLang="ja-JP" sz="1400" dirty="0">
                <a:latin typeface="HGPｺﾞｼｯｸM" panose="020B0600000000000000" pitchFamily="50" charset="-128"/>
                <a:ea typeface="HGPｺﾞｼｯｸM" panose="020B0600000000000000" pitchFamily="50" charset="-128"/>
              </a:rPr>
              <a:t>専門的</a:t>
            </a:r>
            <a:r>
              <a:rPr lang="ja-JP" altLang="ja-JP" sz="1400" dirty="0" smtClean="0">
                <a:latin typeface="HGPｺﾞｼｯｸM" panose="020B0600000000000000" pitchFamily="50" charset="-128"/>
                <a:ea typeface="HGPｺﾞｼｯｸM" panose="020B0600000000000000" pitchFamily="50" charset="-128"/>
              </a:rPr>
              <a:t>見地</a:t>
            </a:r>
            <a:r>
              <a:rPr lang="ja-JP" altLang="ja-JP" sz="1400" dirty="0">
                <a:latin typeface="HGPｺﾞｼｯｸM" panose="020B0600000000000000" pitchFamily="50" charset="-128"/>
                <a:ea typeface="HGPｺﾞｼｯｸM" panose="020B0600000000000000" pitchFamily="50" charset="-128"/>
              </a:rPr>
              <a:t>から助言等を行う</a:t>
            </a:r>
            <a:r>
              <a:rPr lang="ja-JP" altLang="ja-JP" sz="1400" dirty="0" smtClean="0">
                <a:latin typeface="HGPｺﾞｼｯｸM" panose="020B0600000000000000" pitchFamily="50" charset="-128"/>
                <a:ea typeface="HGPｺﾞｼｯｸM" panose="020B0600000000000000" pitchFamily="50" charset="-128"/>
              </a:rPr>
              <a:t>スーパーバイザーを派遣し</a:t>
            </a:r>
            <a:r>
              <a:rPr lang="ja-JP" altLang="ja-JP" sz="1400" dirty="0">
                <a:latin typeface="HGPｺﾞｼｯｸM" panose="020B0600000000000000" pitchFamily="50" charset="-128"/>
                <a:ea typeface="HGPｺﾞｼｯｸM" panose="020B0600000000000000" pitchFamily="50" charset="-128"/>
              </a:rPr>
              <a:t>、障がい者等に対する相談支援</a:t>
            </a:r>
            <a:r>
              <a:rPr lang="ja-JP" altLang="ja-JP" sz="1400" dirty="0" smtClean="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後方支援を行っている。（大阪市）</a:t>
            </a:r>
            <a:endParaRPr kumimoji="1" lang="ja-JP" altLang="en-US" sz="1400" dirty="0">
              <a:latin typeface="HGPｺﾞｼｯｸM" panose="020B0600000000000000" pitchFamily="50" charset="-128"/>
              <a:ea typeface="HGPｺﾞｼｯｸM" panose="020B0600000000000000" pitchFamily="50" charset="-128"/>
            </a:endParaRPr>
          </a:p>
        </p:txBody>
      </p:sp>
      <p:sp>
        <p:nvSpPr>
          <p:cNvPr id="15" name="正方形/長方形 14"/>
          <p:cNvSpPr/>
          <p:nvPr/>
        </p:nvSpPr>
        <p:spPr>
          <a:xfrm>
            <a:off x="136851" y="866417"/>
            <a:ext cx="8946495" cy="812691"/>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125972" y="997199"/>
            <a:ext cx="8827638" cy="584775"/>
          </a:xfrm>
          <a:prstGeom prst="rect">
            <a:avLst/>
          </a:prstGeom>
          <a:noFill/>
        </p:spPr>
        <p:txBody>
          <a:bodyPr wrap="square">
            <a:spAutoFit/>
          </a:bodyPr>
          <a:lstStyle/>
          <a:p>
            <a:pPr>
              <a:spcBef>
                <a:spcPts val="600"/>
              </a:spcBef>
            </a:pPr>
            <a:r>
              <a:rPr lang="ja-JP" altLang="en-US" sz="1600" b="1" dirty="0" smtClean="0">
                <a:latin typeface="HG丸ｺﾞｼｯｸM-PRO" panose="020F0600000000000000" pitchFamily="50" charset="-128"/>
                <a:ea typeface="HG丸ｺﾞｼｯｸM-PRO" panose="020F0600000000000000" pitchFamily="50" charset="-128"/>
              </a:rPr>
              <a:t>・</a:t>
            </a:r>
            <a:r>
              <a:rPr lang="ja-JP" altLang="en-US" sz="1600" b="1" dirty="0" err="1" smtClean="0">
                <a:latin typeface="HG丸ｺﾞｼｯｸM-PRO" panose="020F0600000000000000" pitchFamily="50" charset="-128"/>
                <a:ea typeface="HG丸ｺﾞｼｯｸM-PRO" panose="020F0600000000000000" pitchFamily="50" charset="-128"/>
              </a:rPr>
              <a:t>行動障がい</a:t>
            </a:r>
            <a:r>
              <a:rPr lang="ja-JP" altLang="en-US" sz="1600" b="1" dirty="0" smtClean="0">
                <a:latin typeface="HG丸ｺﾞｼｯｸM-PRO" panose="020F0600000000000000" pitchFamily="50" charset="-128"/>
                <a:ea typeface="HG丸ｺﾞｼｯｸM-PRO" panose="020F0600000000000000" pitchFamily="50" charset="-128"/>
              </a:rPr>
              <a:t>等の障</a:t>
            </a:r>
            <a:r>
              <a:rPr lang="ja-JP" altLang="en-US" sz="1600" b="1" dirty="0">
                <a:latin typeface="HG丸ｺﾞｼｯｸM-PRO" panose="020F0600000000000000" pitchFamily="50" charset="-128"/>
                <a:ea typeface="HG丸ｺﾞｼｯｸM-PRO" panose="020F0600000000000000" pitchFamily="50" charset="-128"/>
              </a:rPr>
              <a:t>がい特性に</a:t>
            </a:r>
            <a:r>
              <a:rPr lang="ja-JP" altLang="en-US" sz="1600" b="1" dirty="0" smtClean="0">
                <a:latin typeface="HG丸ｺﾞｼｯｸM-PRO" panose="020F0600000000000000" pitchFamily="50" charset="-128"/>
                <a:ea typeface="HG丸ｺﾞｼｯｸM-PRO" panose="020F0600000000000000" pitchFamily="50" charset="-128"/>
              </a:rPr>
              <a:t>応じた専門的な支援や障がいの状況等に応じた支援環境が整っ</a:t>
            </a:r>
            <a:endParaRPr lang="en-US" altLang="ja-JP" sz="1600" b="1" dirty="0" smtClean="0">
              <a:latin typeface="HG丸ｺﾞｼｯｸM-PRO" panose="020F0600000000000000" pitchFamily="50" charset="-128"/>
              <a:ea typeface="HG丸ｺﾞｼｯｸM-PRO" panose="020F0600000000000000" pitchFamily="50" charset="-128"/>
            </a:endParaRPr>
          </a:p>
          <a:p>
            <a:pPr>
              <a:spcAft>
                <a:spcPts val="600"/>
              </a:spcAft>
            </a:pPr>
            <a:r>
              <a:rPr lang="ja-JP" altLang="en-US" sz="1600" b="1" dirty="0">
                <a:latin typeface="HG丸ｺﾞｼｯｸM-PRO" panose="020F0600000000000000" pitchFamily="50" charset="-128"/>
                <a:ea typeface="HG丸ｺﾞｼｯｸM-PRO" panose="020F0600000000000000" pitchFamily="50" charset="-128"/>
              </a:rPr>
              <a:t>　</a:t>
            </a:r>
            <a:r>
              <a:rPr lang="ja-JP" altLang="en-US" sz="1600" b="1" dirty="0" err="1" smtClean="0">
                <a:latin typeface="HG丸ｺﾞｼｯｸM-PRO" panose="020F0600000000000000" pitchFamily="50" charset="-128"/>
                <a:ea typeface="HG丸ｺﾞｼｯｸM-PRO" panose="020F0600000000000000" pitchFamily="50" charset="-128"/>
              </a:rPr>
              <a:t>た</a:t>
            </a:r>
            <a:r>
              <a:rPr lang="ja-JP" altLang="en-US" sz="1600" b="1" dirty="0" smtClean="0">
                <a:latin typeface="HG丸ｺﾞｼｯｸM-PRO" panose="020F0600000000000000" pitchFamily="50" charset="-128"/>
                <a:ea typeface="HG丸ｺﾞｼｯｸM-PRO" panose="020F0600000000000000" pitchFamily="50" charset="-128"/>
              </a:rPr>
              <a:t>受け皿の検討が必要</a:t>
            </a:r>
            <a:r>
              <a:rPr lang="ja-JP" altLang="en-US" sz="1600" b="1" dirty="0">
                <a:latin typeface="HG丸ｺﾞｼｯｸM-PRO" panose="020F0600000000000000" pitchFamily="50" charset="-128"/>
                <a:ea typeface="HG丸ｺﾞｼｯｸM-PRO" panose="020F0600000000000000" pitchFamily="50" charset="-128"/>
              </a:rPr>
              <a:t>ではないか</a:t>
            </a:r>
            <a:r>
              <a:rPr lang="ja-JP" altLang="en-US" sz="1600" b="1" dirty="0" smtClean="0">
                <a:latin typeface="HG丸ｺﾞｼｯｸM-PRO" panose="020F0600000000000000" pitchFamily="50" charset="-128"/>
                <a:ea typeface="HG丸ｺﾞｼｯｸM-PRO" panose="020F0600000000000000" pitchFamily="50" charset="-128"/>
              </a:rPr>
              <a:t>。</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18" name="フローチャート: 組合せ 17"/>
          <p:cNvSpPr/>
          <p:nvPr/>
        </p:nvSpPr>
        <p:spPr>
          <a:xfrm>
            <a:off x="3207643" y="1750464"/>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86600" y="6511803"/>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５</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4" name="正方形/長方形 13"/>
          <p:cNvSpPr/>
          <p:nvPr/>
        </p:nvSpPr>
        <p:spPr>
          <a:xfrm>
            <a:off x="136852" y="5338432"/>
            <a:ext cx="8946493" cy="111490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107504" y="5301208"/>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1878441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53205" y="5785020"/>
            <a:ext cx="8975842" cy="1031051"/>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〇地域移行の促進を図るため、指定一般相談支援事業所が市外の入所施設や精神科病院の入所・入院者に対して地域移行支援を提供する場合の交通費相当額を利用者に給付している。（大阪市）</a:t>
            </a:r>
            <a:endParaRPr lang="en-US" altLang="ja-JP" sz="1400" dirty="0" smtClean="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〇精神科</a:t>
            </a:r>
            <a:r>
              <a:rPr lang="ja-JP" altLang="en-US" sz="1400" dirty="0">
                <a:latin typeface="HGPｺﾞｼｯｸM" panose="020B0600000000000000" pitchFamily="50" charset="-128"/>
                <a:ea typeface="HGPｺﾞｼｯｸM" panose="020B0600000000000000" pitchFamily="50" charset="-128"/>
              </a:rPr>
              <a:t>病院の入院が長期化して</a:t>
            </a:r>
            <a:r>
              <a:rPr lang="ja-JP" altLang="en-US" sz="1400" dirty="0" smtClean="0">
                <a:latin typeface="HGPｺﾞｼｯｸM" panose="020B0600000000000000" pitchFamily="50" charset="-128"/>
                <a:ea typeface="HGPｺﾞｼｯｸM" panose="020B0600000000000000" pitchFamily="50" charset="-128"/>
              </a:rPr>
              <a:t>いる寛解状態にある入院者</a:t>
            </a:r>
            <a:r>
              <a:rPr lang="ja-JP" altLang="en-US" sz="1400" dirty="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対し、各種</a:t>
            </a:r>
            <a:r>
              <a:rPr lang="ja-JP" altLang="en-US" sz="1400" dirty="0">
                <a:latin typeface="HGPｺﾞｼｯｸM" panose="020B0600000000000000" pitchFamily="50" charset="-128"/>
                <a:ea typeface="HGPｺﾞｼｯｸM" panose="020B0600000000000000" pitchFamily="50" charset="-128"/>
              </a:rPr>
              <a:t>相談</a:t>
            </a:r>
            <a:r>
              <a:rPr lang="ja-JP" altLang="en-US" sz="1400" dirty="0" smtClean="0">
                <a:latin typeface="HGPｺﾞｼｯｸM" panose="020B0600000000000000" pitchFamily="50" charset="-128"/>
                <a:ea typeface="HGPｺﾞｼｯｸM" panose="020B0600000000000000" pitchFamily="50" charset="-128"/>
              </a:rPr>
              <a:t>を行うこと</a:t>
            </a:r>
            <a:r>
              <a:rPr lang="ja-JP" altLang="en-US" sz="1400" dirty="0">
                <a:latin typeface="HGPｺﾞｼｯｸM" panose="020B0600000000000000" pitchFamily="50" charset="-128"/>
                <a:ea typeface="HGPｺﾞｼｯｸM" panose="020B0600000000000000" pitchFamily="50" charset="-128"/>
              </a:rPr>
              <a:t>により退院意欲を高め</a:t>
            </a:r>
            <a:r>
              <a:rPr lang="ja-JP" altLang="en-US" sz="1400" dirty="0" smtClean="0">
                <a:latin typeface="HGPｺﾞｼｯｸM" panose="020B0600000000000000" pitchFamily="50" charset="-128"/>
                <a:ea typeface="HGPｺﾞｼｯｸM" panose="020B0600000000000000" pitchFamily="50" charset="-128"/>
              </a:rPr>
              <a:t>、地域</a:t>
            </a:r>
            <a:r>
              <a:rPr lang="ja-JP" altLang="en-US" sz="1400" dirty="0">
                <a:latin typeface="HGPｺﾞｼｯｸM" panose="020B0600000000000000" pitchFamily="50" charset="-128"/>
                <a:ea typeface="HGPｺﾞｼｯｸM" panose="020B0600000000000000" pitchFamily="50" charset="-128"/>
              </a:rPr>
              <a:t>移行支援の</a:t>
            </a:r>
            <a:r>
              <a:rPr lang="ja-JP" altLang="en-US" sz="1400" dirty="0" smtClean="0">
                <a:latin typeface="HGPｺﾞｼｯｸM" panose="020B0600000000000000" pitchFamily="50" charset="-128"/>
                <a:ea typeface="HGPｺﾞｼｯｸM" panose="020B0600000000000000" pitchFamily="50" charset="-128"/>
              </a:rPr>
              <a:t>申請までの支援を事業所に委託し実施している。（大阪市）</a:t>
            </a:r>
            <a:endParaRPr lang="en-US" altLang="ja-JP" sz="1400" dirty="0" smtClean="0">
              <a:latin typeface="HGPｺﾞｼｯｸM" panose="020B0600000000000000" pitchFamily="50" charset="-128"/>
              <a:ea typeface="HGPｺﾞｼｯｸM" panose="020B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11254" y="1844824"/>
            <a:ext cx="8972091" cy="3508653"/>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が地域移行支援に取り組む際、訪問等の回数を重ねることが必要であるが、入所施設や精神科病院への移動にかかる交通費の負担が大きい。事業所の負担を軽減する取り組み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の多くは地域移行支援の経験がない。地域移行の支援者を養成するにあたっては、取り組みの実例などを交えながら、地域移行の支援内容や趣旨が伝わる研修の実施や一般相談支援事業所をスーパーバイズして支える仕組みが必要ではないか。</a:t>
            </a:r>
            <a:endParaRPr lang="en-US" altLang="ja-JP" sz="1050" dirty="0" smtClean="0">
              <a:latin typeface="HG丸ｺﾞｼｯｸM-PRO" panose="020F0600000000000000" pitchFamily="50" charset="-128"/>
              <a:ea typeface="HG丸ｺﾞｼｯｸM-PRO" panose="020F0600000000000000" pitchFamily="50" charset="-128"/>
            </a:endParaRPr>
          </a:p>
          <a:p>
            <a:pPr marL="180000" lvl="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○地域移行支援サービスを開始するまでには、施設入所者が外出体験などを通じ地域生活をイメージできるようにしていくための意思決定支援が必要</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あり、そういった準備段階への支援に対する報酬も必要ではないか。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○一般相談支援事業所は特定相談支援事業所を兼ねていることが多く、人手不足のため地域移行支援に手が回らないことが多い。取り組む事業所を増やすためには、報酬の改善が必要ではないか。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7075356" y="6501356"/>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６</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3" name="正方形/長方形 12"/>
          <p:cNvSpPr/>
          <p:nvPr/>
        </p:nvSpPr>
        <p:spPr>
          <a:xfrm>
            <a:off x="136851" y="852272"/>
            <a:ext cx="8946495" cy="747934"/>
          </a:xfrm>
          <a:prstGeom prst="rect">
            <a:avLst/>
          </a:prstGeom>
          <a:solidFill>
            <a:schemeClr val="tx2">
              <a:lumMod val="20000"/>
              <a:lumOff val="80000"/>
            </a:schemeClr>
          </a:solidFill>
          <a:ln>
            <a:solidFill>
              <a:srgbClr val="FFFFFF"/>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36853" y="959243"/>
            <a:ext cx="8816599" cy="584775"/>
          </a:xfrm>
          <a:prstGeom prst="rect">
            <a:avLst/>
          </a:prstGeom>
          <a:noFill/>
        </p:spPr>
        <p:txBody>
          <a:bodyPr wrap="square">
            <a:spAutoFit/>
          </a:bodyPr>
          <a:lstStyle/>
          <a:p>
            <a:pPr marL="180000" indent="-180000"/>
            <a:r>
              <a:rPr lang="ja-JP" altLang="en-US" sz="1600" b="1" dirty="0" smtClean="0">
                <a:latin typeface="HG丸ｺﾞｼｯｸM-PRO" panose="020F0600000000000000" pitchFamily="50" charset="-128"/>
                <a:ea typeface="HG丸ｺﾞｼｯｸM-PRO" panose="020F0600000000000000" pitchFamily="50" charset="-128"/>
              </a:rPr>
              <a:t>・月</a:t>
            </a:r>
            <a:r>
              <a:rPr lang="en-US" altLang="ja-JP" sz="1600" b="1" dirty="0" smtClean="0">
                <a:latin typeface="HG丸ｺﾞｼｯｸM-PRO" panose="020F0600000000000000" pitchFamily="50" charset="-128"/>
                <a:ea typeface="HG丸ｺﾞｼｯｸM-PRO" panose="020F0600000000000000" pitchFamily="50" charset="-128"/>
              </a:rPr>
              <a:t>2</a:t>
            </a:r>
            <a:r>
              <a:rPr lang="ja-JP" altLang="en-US" sz="1600" b="1" dirty="0" smtClean="0">
                <a:latin typeface="HG丸ｺﾞｼｯｸM-PRO" panose="020F0600000000000000" pitchFamily="50" charset="-128"/>
                <a:ea typeface="HG丸ｺﾞｼｯｸM-PRO" panose="020F0600000000000000" pitchFamily="50" charset="-128"/>
              </a:rPr>
              <a:t>回の面会が必要等、柔軟な制度利用が難しいため、施設入所者の状況に合わせて必要な時に必要な支援ができるようなしくみや制度についての検討が必要ではないか。</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20" name="タイトル 1"/>
          <p:cNvSpPr txBox="1">
            <a:spLocks/>
          </p:cNvSpPr>
          <p:nvPr/>
        </p:nvSpPr>
        <p:spPr>
          <a:xfrm>
            <a:off x="111253" y="226560"/>
            <a:ext cx="8972092"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3</a:t>
            </a:r>
            <a:r>
              <a:rPr lang="ja-JP" altLang="en-US" sz="2400" b="1" dirty="0" smtClean="0">
                <a:latin typeface="HG丸ｺﾞｼｯｸM-PRO" panose="020F0600000000000000" pitchFamily="50" charset="-128"/>
                <a:ea typeface="HG丸ｺﾞｼｯｸM-PRO" panose="020F0600000000000000" pitchFamily="50" charset="-128"/>
              </a:rPr>
              <a:t>；相談支援事業所が行う地域移行支援サービスについて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5" name="フローチャート: 組合せ 14"/>
          <p:cNvSpPr/>
          <p:nvPr/>
        </p:nvSpPr>
        <p:spPr>
          <a:xfrm>
            <a:off x="3213004" y="1634175"/>
            <a:ext cx="2664296" cy="261366"/>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136852" y="5410440"/>
            <a:ext cx="8946493" cy="1440608"/>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107504" y="5373216"/>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292787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22339" y="1628800"/>
            <a:ext cx="8741050" cy="4985980"/>
          </a:xfrm>
          <a:prstGeom prst="rect">
            <a:avLst/>
          </a:prstGeom>
        </p:spPr>
        <p:txBody>
          <a:bodyPr wrap="square" numCol="1">
            <a:spAutoFit/>
          </a:bodyPr>
          <a:lstStyle/>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地域移行にあたっては、本人の意思決定支援が重要となるが、時間をかけて相談支援や心理の専門家などチームを作ってサポートするためには、交通費の負担など制度として確立させる必要があるのではないか。</a:t>
            </a: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の場合、入所前の市町村より入所施設がある地域の方が身近であったり、入所施設に愛着を持っている場合もある。地域移行を進めるにあたっては</a:t>
            </a:r>
            <a:r>
              <a:rPr lang="ja-JP" altLang="ja-JP"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本人</a:t>
            </a:r>
            <a:r>
              <a:rPr lang="ja-JP" altLang="ja-JP" sz="1600" dirty="0">
                <a:latin typeface="HG丸ｺﾞｼｯｸM-PRO" panose="020F0600000000000000" pitchFamily="50" charset="-128"/>
                <a:ea typeface="HG丸ｺﾞｼｯｸM-PRO" panose="020F0600000000000000" pitchFamily="50" charset="-128"/>
              </a:rPr>
              <a:t>が地域と感じる</a:t>
            </a:r>
            <a:r>
              <a:rPr lang="ja-JP" altLang="ja-JP" sz="1600" dirty="0" smtClean="0">
                <a:latin typeface="HG丸ｺﾞｼｯｸM-PRO" panose="020F0600000000000000" pitchFamily="50" charset="-128"/>
                <a:ea typeface="HG丸ｺﾞｼｯｸM-PRO" panose="020F0600000000000000" pitchFamily="50" charset="-128"/>
              </a:rPr>
              <a:t>場所</a:t>
            </a: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の</a:t>
            </a:r>
            <a:r>
              <a:rPr lang="ja-JP" altLang="ja-JP" sz="1600" dirty="0" smtClean="0">
                <a:latin typeface="HG丸ｺﾞｼｯｸM-PRO" panose="020F0600000000000000" pitchFamily="50" charset="-128"/>
                <a:ea typeface="HG丸ｺﾞｼｯｸM-PRO" panose="020F0600000000000000" pitchFamily="50" charset="-128"/>
              </a:rPr>
              <a:t>暮らし</a:t>
            </a:r>
            <a:r>
              <a:rPr lang="ja-JP" altLang="ja-JP" sz="1600" dirty="0">
                <a:latin typeface="HG丸ｺﾞｼｯｸM-PRO" panose="020F0600000000000000" pitchFamily="50" charset="-128"/>
                <a:ea typeface="HG丸ｺﾞｼｯｸM-PRO" panose="020F0600000000000000" pitchFamily="50" charset="-128"/>
              </a:rPr>
              <a:t>を支援する視点が重要ではない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も地域の一員であることを地域の人々に認識してもらう活動の中で、近隣の地域での生活につながる可能性もある</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日中</a:t>
            </a:r>
            <a:r>
              <a:rPr lang="ja-JP" altLang="ja-JP" sz="1600" dirty="0">
                <a:latin typeface="HG丸ｺﾞｼｯｸM-PRO" panose="020F0600000000000000" pitchFamily="50" charset="-128"/>
                <a:ea typeface="HG丸ｺﾞｼｯｸM-PRO" panose="020F0600000000000000" pitchFamily="50" charset="-128"/>
              </a:rPr>
              <a:t>活動の場での支援が</a:t>
            </a:r>
            <a:r>
              <a:rPr lang="ja-JP" altLang="ja-JP" sz="1600" dirty="0" smtClean="0">
                <a:latin typeface="HG丸ｺﾞｼｯｸM-PRO" panose="020F0600000000000000" pitchFamily="50" charset="-128"/>
                <a:ea typeface="HG丸ｺﾞｼｯｸM-PRO" panose="020F0600000000000000" pitchFamily="50" charset="-128"/>
              </a:rPr>
              <a:t>夜間</a:t>
            </a:r>
            <a:r>
              <a:rPr lang="ja-JP" altLang="en-US" sz="1600" dirty="0" smtClean="0">
                <a:latin typeface="HG丸ｺﾞｼｯｸM-PRO" panose="020F0600000000000000" pitchFamily="50" charset="-128"/>
                <a:ea typeface="HG丸ｺﾞｼｯｸM-PRO" panose="020F0600000000000000" pitchFamily="50" charset="-128"/>
              </a:rPr>
              <a:t>帯（</a:t>
            </a:r>
            <a:r>
              <a:rPr lang="ja-JP" altLang="ja-JP" sz="1600" dirty="0" smtClean="0">
                <a:latin typeface="HG丸ｺﾞｼｯｸM-PRO" panose="020F0600000000000000" pitchFamily="50" charset="-128"/>
                <a:ea typeface="HG丸ｺﾞｼｯｸM-PRO" panose="020F0600000000000000" pitchFamily="50" charset="-128"/>
              </a:rPr>
              <a:t>グループホーム</a:t>
            </a:r>
            <a:r>
              <a:rPr lang="ja-JP" altLang="en-US" sz="1600" dirty="0" smtClean="0">
                <a:latin typeface="HG丸ｺﾞｼｯｸM-PRO" panose="020F0600000000000000" pitchFamily="50" charset="-128"/>
                <a:ea typeface="HG丸ｺﾞｼｯｸM-PRO" panose="020F0600000000000000" pitchFamily="50" charset="-128"/>
              </a:rPr>
              <a:t>等）</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ja-JP" sz="1600" dirty="0">
                <a:latin typeface="HG丸ｺﾞｼｯｸM-PRO" panose="020F0600000000000000" pitchFamily="50" charset="-128"/>
                <a:ea typeface="HG丸ｺﾞｼｯｸM-PRO" panose="020F0600000000000000" pitchFamily="50" charset="-128"/>
              </a:rPr>
              <a:t>安定につながることがある。日中の職員と夜間の職員</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en-US" sz="1600" dirty="0" smtClean="0">
                <a:latin typeface="HG丸ｺﾞｼｯｸM-PRO" panose="020F0600000000000000" pitchFamily="50" charset="-128"/>
                <a:ea typeface="HG丸ｺﾞｼｯｸM-PRO" panose="020F0600000000000000" pitchFamily="50" charset="-128"/>
              </a:rPr>
              <a:t>直接的な</a:t>
            </a:r>
            <a:r>
              <a:rPr lang="ja-JP" altLang="ja-JP" sz="1600" dirty="0" smtClean="0">
                <a:latin typeface="HG丸ｺﾞｼｯｸM-PRO" panose="020F0600000000000000" pitchFamily="50" charset="-128"/>
                <a:ea typeface="HG丸ｺﾞｼｯｸM-PRO" panose="020F0600000000000000" pitchFamily="50" charset="-128"/>
              </a:rPr>
              <a:t>関わり</a:t>
            </a:r>
            <a:r>
              <a:rPr lang="ja-JP" altLang="ja-JP" sz="1600" dirty="0">
                <a:latin typeface="HG丸ｺﾞｼｯｸM-PRO" panose="020F0600000000000000" pitchFamily="50" charset="-128"/>
                <a:ea typeface="HG丸ｺﾞｼｯｸM-PRO" panose="020F0600000000000000" pitchFamily="50" charset="-128"/>
              </a:rPr>
              <a:t>が減ってきている中、昼夜の事業所の連携を意識して</a:t>
            </a:r>
            <a:r>
              <a:rPr lang="ja-JP" altLang="ja-JP" sz="1600" dirty="0" smtClean="0">
                <a:latin typeface="HG丸ｺﾞｼｯｸM-PRO" panose="020F0600000000000000" pitchFamily="50" charset="-128"/>
                <a:ea typeface="HG丸ｺﾞｼｯｸM-PRO" panose="020F0600000000000000" pitchFamily="50" charset="-128"/>
              </a:rPr>
              <a:t>もらう</a:t>
            </a:r>
            <a:r>
              <a:rPr lang="ja-JP" altLang="en-US" sz="1600" dirty="0" smtClean="0">
                <a:latin typeface="HG丸ｺﾞｼｯｸM-PRO" panose="020F0600000000000000" pitchFamily="50" charset="-128"/>
                <a:ea typeface="HG丸ｺﾞｼｯｸM-PRO" panose="020F0600000000000000" pitchFamily="50" charset="-128"/>
              </a:rPr>
              <a:t>ことが必要ではないか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ja-JP" altLang="ja-JP" sz="1600" dirty="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地域</a:t>
            </a:r>
            <a:r>
              <a:rPr lang="ja-JP" altLang="ja-JP" sz="1600" dirty="0" smtClean="0">
                <a:latin typeface="HG丸ｺﾞｼｯｸM-PRO" panose="020F0600000000000000" pitchFamily="50" charset="-128"/>
                <a:ea typeface="HG丸ｺﾞｼｯｸM-PRO" panose="020F0600000000000000" pitchFamily="50" charset="-128"/>
              </a:rPr>
              <a:t>包括</a:t>
            </a:r>
            <a:r>
              <a:rPr lang="ja-JP" altLang="en-US" sz="1600" dirty="0" smtClean="0">
                <a:latin typeface="HG丸ｺﾞｼｯｸM-PRO" panose="020F0600000000000000" pitchFamily="50" charset="-128"/>
                <a:ea typeface="HG丸ｺﾞｼｯｸM-PRO" panose="020F0600000000000000" pitchFamily="50" charset="-128"/>
              </a:rPr>
              <a:t>支援センター（介護保険）</a:t>
            </a:r>
            <a:r>
              <a:rPr lang="ja-JP" altLang="ja-JP" sz="1600" dirty="0" smtClean="0">
                <a:latin typeface="HG丸ｺﾞｼｯｸM-PRO" panose="020F0600000000000000" pitchFamily="50" charset="-128"/>
                <a:ea typeface="HG丸ｺﾞｼｯｸM-PRO" panose="020F0600000000000000" pitchFamily="50" charset="-128"/>
              </a:rPr>
              <a:t>が</a:t>
            </a:r>
            <a:r>
              <a:rPr lang="ja-JP" altLang="ja-JP" sz="1600" dirty="0" err="1">
                <a:latin typeface="HG丸ｺﾞｼｯｸM-PRO" panose="020F0600000000000000" pitchFamily="50" charset="-128"/>
                <a:ea typeface="HG丸ｺﾞｼｯｸM-PRO" panose="020F0600000000000000" pitchFamily="50" charset="-128"/>
              </a:rPr>
              <a:t>障がい</a:t>
            </a:r>
            <a:r>
              <a:rPr lang="ja-JP" altLang="ja-JP" sz="1600" dirty="0">
                <a:latin typeface="HG丸ｺﾞｼｯｸM-PRO" panose="020F0600000000000000" pitchFamily="50" charset="-128"/>
                <a:ea typeface="HG丸ｺﾞｼｯｸM-PRO" panose="020F0600000000000000" pitchFamily="50" charset="-128"/>
              </a:rPr>
              <a:t>者の相談支援を行うケースがあるが、地域移行も含めて障がい者特有の問題を理解してもらう方策や障がい者が高齢になっても支えられる仕組みを考えるべきではない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すべての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児・者を対象者として相談支援に取り組むことが望ましいが、</a:t>
            </a:r>
            <a:r>
              <a:rPr lang="ja-JP" altLang="ja-JP" sz="1600" dirty="0" smtClean="0">
                <a:latin typeface="HG丸ｺﾞｼｯｸM-PRO" panose="020F0600000000000000" pitchFamily="50" charset="-128"/>
                <a:ea typeface="HG丸ｺﾞｼｯｸM-PRO" panose="020F0600000000000000" pitchFamily="50" charset="-128"/>
              </a:rPr>
              <a:t>専門性</a:t>
            </a:r>
            <a:r>
              <a:rPr lang="ja-JP" altLang="en-US" sz="1600" dirty="0" smtClean="0">
                <a:latin typeface="HG丸ｺﾞｼｯｸM-PRO" panose="020F0600000000000000" pitchFamily="50" charset="-128"/>
                <a:ea typeface="HG丸ｺﾞｼｯｸM-PRO" panose="020F0600000000000000" pitchFamily="50" charset="-128"/>
              </a:rPr>
              <a:t>を高めるためには、障がい種別に特化するこ</a:t>
            </a:r>
            <a:r>
              <a:rPr lang="ja-JP" altLang="en-US" sz="1600" dirty="0">
                <a:latin typeface="HG丸ｺﾞｼｯｸM-PRO" panose="020F0600000000000000" pitchFamily="50" charset="-128"/>
                <a:ea typeface="HG丸ｺﾞｼｯｸM-PRO" panose="020F0600000000000000" pitchFamily="50" charset="-128"/>
              </a:rPr>
              <a:t>と</a:t>
            </a:r>
            <a:r>
              <a:rPr lang="ja-JP" altLang="en-US" sz="1600" dirty="0" smtClean="0">
                <a:latin typeface="HG丸ｺﾞｼｯｸM-PRO" panose="020F0600000000000000" pitchFamily="50" charset="-128"/>
                <a:ea typeface="HG丸ｺﾞｼｯｸM-PRO" panose="020F0600000000000000" pitchFamily="50" charset="-128"/>
              </a:rPr>
              <a:t>なども必要ではないか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smtClean="0">
                <a:latin typeface="HG丸ｺﾞｼｯｸM-PRO" panose="020F0600000000000000" pitchFamily="50" charset="-128"/>
                <a:ea typeface="HG丸ｺﾞｼｯｸM-PRO" panose="020F0600000000000000" pitchFamily="50" charset="-128"/>
              </a:rPr>
              <a:t>○自治会等からグループホームなどの建設に反対</a:t>
            </a:r>
            <a:r>
              <a:rPr lang="ja-JP" altLang="en-US" sz="1600" dirty="0">
                <a:latin typeface="HG丸ｺﾞｼｯｸM-PRO" panose="020F0600000000000000" pitchFamily="50" charset="-128"/>
                <a:ea typeface="HG丸ｺﾞｼｯｸM-PRO" panose="020F0600000000000000" pitchFamily="50" charset="-128"/>
              </a:rPr>
              <a:t>が</a:t>
            </a:r>
            <a:r>
              <a:rPr lang="ja-JP" altLang="en-US" sz="1600" dirty="0" smtClean="0">
                <a:latin typeface="HG丸ｺﾞｼｯｸM-PRO" panose="020F0600000000000000" pitchFamily="50" charset="-128"/>
                <a:ea typeface="HG丸ｺﾞｼｯｸM-PRO" panose="020F0600000000000000" pitchFamily="50" charset="-128"/>
              </a:rPr>
              <a:t>あった場合、障</a:t>
            </a:r>
            <a:r>
              <a:rPr lang="ja-JP" altLang="en-US" sz="1600" dirty="0">
                <a:latin typeface="HG丸ｺﾞｼｯｸM-PRO" panose="020F0600000000000000" pitchFamily="50" charset="-128"/>
                <a:ea typeface="HG丸ｺﾞｼｯｸM-PRO" panose="020F0600000000000000" pitchFamily="50" charset="-128"/>
              </a:rPr>
              <a:t>害</a:t>
            </a:r>
            <a:r>
              <a:rPr lang="ja-JP" altLang="en-US" sz="1600" dirty="0" smtClean="0">
                <a:latin typeface="HG丸ｺﾞｼｯｸM-PRO" panose="020F0600000000000000" pitchFamily="50" charset="-128"/>
                <a:ea typeface="HG丸ｺﾞｼｯｸM-PRO" panose="020F0600000000000000" pitchFamily="50" charset="-128"/>
              </a:rPr>
              <a:t>者差別解消法に基づいて行政の積極的</a:t>
            </a:r>
            <a:r>
              <a:rPr lang="ja-JP" altLang="en-US" sz="1600" dirty="0">
                <a:latin typeface="HG丸ｺﾞｼｯｸM-PRO" panose="020F0600000000000000" pitchFamily="50" charset="-128"/>
                <a:ea typeface="HG丸ｺﾞｼｯｸM-PRO" panose="020F0600000000000000" pitchFamily="50" charset="-128"/>
              </a:rPr>
              <a:t>な</a:t>
            </a:r>
            <a:r>
              <a:rPr lang="ja-JP" altLang="en-US" sz="1600" dirty="0" smtClean="0">
                <a:latin typeface="HG丸ｺﾞｼｯｸM-PRO" panose="020F0600000000000000" pitchFamily="50" charset="-128"/>
                <a:ea typeface="HG丸ｺﾞｼｯｸM-PRO" panose="020F0600000000000000" pitchFamily="50" charset="-128"/>
              </a:rPr>
              <a:t>関与も必要ではないか。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7086600" y="6492875"/>
            <a:ext cx="2057400" cy="365125"/>
          </a:xfrm>
        </p:spPr>
        <p:txBody>
          <a:bodyPr/>
          <a:lstStyle/>
          <a:p>
            <a:r>
              <a:rPr lang="ja-JP" altLang="en-US" b="1" dirty="0">
                <a:solidFill>
                  <a:schemeClr val="tx1"/>
                </a:solidFill>
                <a:latin typeface="HGS明朝B" panose="02020800000000000000" pitchFamily="18" charset="-128"/>
                <a:ea typeface="HGS明朝B" panose="02020800000000000000" pitchFamily="18" charset="-128"/>
              </a:rPr>
              <a:t>７</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0" name="正方形/長方形 9"/>
          <p:cNvSpPr/>
          <p:nvPr/>
        </p:nvSpPr>
        <p:spPr>
          <a:xfrm>
            <a:off x="100859" y="235279"/>
            <a:ext cx="8431581" cy="461665"/>
          </a:xfrm>
          <a:prstGeom prst="rect">
            <a:avLst/>
          </a:prstGeom>
        </p:spPr>
        <p:txBody>
          <a:bodyPr wrap="square">
            <a:spAutoFit/>
          </a:bodyPr>
          <a:lstStyle/>
          <a:p>
            <a:pPr algn="just">
              <a:spcAft>
                <a:spcPts val="0"/>
              </a:spcAft>
            </a:pP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論点</a:t>
            </a:r>
            <a:r>
              <a:rPr lang="ja-JP" altLang="ja-JP" sz="2400" b="1" kern="100" dirty="0">
                <a:latin typeface="游明朝" panose="02020400000000000000" pitchFamily="18" charset="-128"/>
                <a:ea typeface="HG丸ｺﾞｼｯｸM-PRO" panose="020F0600000000000000" pitchFamily="50" charset="-128"/>
                <a:cs typeface="Times New Roman" panose="02020603050405020304" pitchFamily="18" charset="0"/>
              </a:rPr>
              <a:t>に関連するワーキンググループにおける</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その他</a:t>
            </a:r>
            <a:r>
              <a:rPr lang="ja-JP" altLang="en-US"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の</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意見</a:t>
            </a:r>
            <a:endParaRPr lang="ja-JP" altLang="ja-JP" sz="200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p:cNvSpPr/>
          <p:nvPr/>
        </p:nvSpPr>
        <p:spPr>
          <a:xfrm>
            <a:off x="251519" y="836712"/>
            <a:ext cx="8590389" cy="584775"/>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記載した意見に加え</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、ワーキンググループ</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で</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は</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入所者</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の地域移行に関し、次のような意見</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a:t>
            </a:r>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った</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6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71020" y="1561255"/>
            <a:ext cx="8863630" cy="5180114"/>
          </a:xfrm>
          <a:prstGeom prst="roundRect">
            <a:avLst>
              <a:gd name="adj" fmla="val 5268"/>
            </a:avLst>
          </a:prstGeom>
          <a:noFill/>
          <a:ln>
            <a:solidFill>
              <a:schemeClr val="bg1">
                <a:lumMod val="75000"/>
              </a:schemeClr>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27648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8676456" y="2250931"/>
            <a:ext cx="936104" cy="15847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40838" y="906648"/>
            <a:ext cx="841851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ー障がい</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支援区分別）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825065" y="6379192"/>
            <a:ext cx="197458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graphicFrame>
        <p:nvGraphicFramePr>
          <p:cNvPr id="13" name="グラフ 12"/>
          <p:cNvGraphicFramePr>
            <a:graphicFrameLocks/>
          </p:cNvGraphicFramePr>
          <p:nvPr>
            <p:extLst>
              <p:ext uri="{D42A27DB-BD31-4B8C-83A1-F6EECF244321}">
                <p14:modId xmlns:p14="http://schemas.microsoft.com/office/powerpoint/2010/main" val="342227779"/>
              </p:ext>
            </p:extLst>
          </p:nvPr>
        </p:nvGraphicFramePr>
        <p:xfrm>
          <a:off x="240838" y="1186350"/>
          <a:ext cx="7715538" cy="539111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
          <p:cNvSpPr txBox="1"/>
          <p:nvPr/>
        </p:nvSpPr>
        <p:spPr>
          <a:xfrm>
            <a:off x="6614555" y="1795187"/>
            <a:ext cx="1135681" cy="58200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5" name="テキスト ボックス 1"/>
          <p:cNvSpPr txBox="1"/>
          <p:nvPr/>
        </p:nvSpPr>
        <p:spPr>
          <a:xfrm>
            <a:off x="6634474" y="2758399"/>
            <a:ext cx="1135617" cy="41644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テキスト ボックス 1"/>
          <p:cNvSpPr txBox="1"/>
          <p:nvPr/>
        </p:nvSpPr>
        <p:spPr>
          <a:xfrm>
            <a:off x="6614555" y="3652649"/>
            <a:ext cx="1131213" cy="1722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
          <p:cNvSpPr txBox="1"/>
          <p:nvPr/>
        </p:nvSpPr>
        <p:spPr>
          <a:xfrm>
            <a:off x="6592208" y="4602070"/>
            <a:ext cx="1220151" cy="3381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テキスト ボックス 1"/>
          <p:cNvSpPr txBox="1"/>
          <p:nvPr/>
        </p:nvSpPr>
        <p:spPr>
          <a:xfrm>
            <a:off x="6614555" y="5506064"/>
            <a:ext cx="1062718" cy="2958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角丸四角形 18"/>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参考１</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7"/>
          <p:cNvSpPr txBox="1">
            <a:spLocks/>
          </p:cNvSpPr>
          <p:nvPr/>
        </p:nvSpPr>
        <p:spPr>
          <a:xfrm>
            <a:off x="7086600" y="649287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solidFill>
                  <a:schemeClr val="tx1"/>
                </a:solidFill>
                <a:latin typeface="HGS明朝B" panose="02020800000000000000" pitchFamily="18" charset="-128"/>
                <a:ea typeface="HGS明朝B" panose="02020800000000000000" pitchFamily="18" charset="-128"/>
              </a:rPr>
              <a:t>８</a:t>
            </a:r>
          </a:p>
        </p:txBody>
      </p:sp>
    </p:spTree>
    <p:extLst>
      <p:ext uri="{BB962C8B-B14F-4D97-AF65-F5344CB8AC3E}">
        <p14:creationId xmlns:p14="http://schemas.microsoft.com/office/powerpoint/2010/main" val="1506080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20857</TotalTime>
  <Words>3489</Words>
  <Application>Microsoft Office PowerPoint</Application>
  <PresentationFormat>画面に合わせる (4:3)</PresentationFormat>
  <Paragraphs>392</Paragraphs>
  <Slides>17</Slides>
  <Notes>17</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17</vt:i4>
      </vt:variant>
    </vt:vector>
  </HeadingPairs>
  <TitlesOfParts>
    <vt:vector size="33" baseType="lpstr">
      <vt:lpstr>HGPｺﾞｼｯｸM</vt:lpstr>
      <vt:lpstr>HGP明朝B</vt:lpstr>
      <vt:lpstr>HGSｺﾞｼｯｸE</vt:lpstr>
      <vt:lpstr>HGSｺﾞｼｯｸM</vt:lpstr>
      <vt:lpstr>HGS明朝B</vt:lpstr>
      <vt:lpstr>HG丸ｺﾞｼｯｸM-PRO</vt:lpstr>
      <vt:lpstr>HG創英角ｺﾞｼｯｸUB</vt:lpstr>
      <vt:lpstr>Meiryo UI</vt:lpstr>
      <vt:lpstr>ＭＳ Ｐゴシック</vt:lpstr>
      <vt:lpstr>游ゴシック</vt:lpstr>
      <vt:lpstr>游ゴシック Light</vt:lpstr>
      <vt:lpstr>游明朝</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施設入所者の状況について</vt:lpstr>
      <vt:lpstr>PowerPoint プレゼンテーション</vt:lpstr>
      <vt:lpstr>施設入所者の地域移行について</vt:lpstr>
      <vt:lpstr>施設入所者の地域移行について</vt:lpstr>
      <vt:lpstr>グループホームの状況について</vt:lpstr>
      <vt:lpstr>施設入所者の地域移行についてのヒアリング</vt:lpstr>
      <vt:lpstr>ヒアリングで聴取した主な意見</vt:lpstr>
      <vt:lpstr>ヒアリングで聴取した主な意見</vt:lpstr>
      <vt:lpstr>大阪府地域移行推進指針（抜粋）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1338</cp:revision>
  <cp:lastPrinted>2019-10-25T07:34:54Z</cp:lastPrinted>
  <dcterms:created xsi:type="dcterms:W3CDTF">2018-09-12T07:20:19Z</dcterms:created>
  <dcterms:modified xsi:type="dcterms:W3CDTF">2019-10-25T07:38:19Z</dcterms:modified>
</cp:coreProperties>
</file>