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0066"/>
    <a:srgbClr val="FF3300"/>
    <a:srgbClr val="66FF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50" autoAdjust="0"/>
    <p:restoredTop sz="94876" autoAdjust="0"/>
  </p:normalViewPr>
  <p:slideViewPr>
    <p:cSldViewPr snapToGrid="0">
      <p:cViewPr varScale="1">
        <p:scale>
          <a:sx n="43" d="100"/>
          <a:sy n="43" d="100"/>
        </p:scale>
        <p:origin x="26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8399D-FB61-4132-991E-81EFF2CD0A08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5BF45-0B1A-4DE6-969F-5C827797C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133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5BF45-0B1A-4DE6-969F-5C827797C8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381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CD0D-A667-4F15-AA1D-11CD1AC732C7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DDCC-5964-49E5-8EF3-27BA1F766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768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CD0D-A667-4F15-AA1D-11CD1AC732C7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DDCC-5964-49E5-8EF3-27BA1F766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59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CD0D-A667-4F15-AA1D-11CD1AC732C7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DDCC-5964-49E5-8EF3-27BA1F766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38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CD0D-A667-4F15-AA1D-11CD1AC732C7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DDCC-5964-49E5-8EF3-27BA1F766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57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CD0D-A667-4F15-AA1D-11CD1AC732C7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DDCC-5964-49E5-8EF3-27BA1F766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6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CD0D-A667-4F15-AA1D-11CD1AC732C7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DDCC-5964-49E5-8EF3-27BA1F766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79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CD0D-A667-4F15-AA1D-11CD1AC732C7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DDCC-5964-49E5-8EF3-27BA1F766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37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CD0D-A667-4F15-AA1D-11CD1AC732C7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DDCC-5964-49E5-8EF3-27BA1F766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64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CD0D-A667-4F15-AA1D-11CD1AC732C7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DDCC-5964-49E5-8EF3-27BA1F766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813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CD0D-A667-4F15-AA1D-11CD1AC732C7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DDCC-5964-49E5-8EF3-27BA1F766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588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CD0D-A667-4F15-AA1D-11CD1AC732C7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2DDCC-5964-49E5-8EF3-27BA1F766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25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ACD0D-A667-4F15-AA1D-11CD1AC732C7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2DDCC-5964-49E5-8EF3-27BA1F766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544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/>
          <p:cNvGrpSpPr/>
          <p:nvPr/>
        </p:nvGrpSpPr>
        <p:grpSpPr>
          <a:xfrm>
            <a:off x="176186" y="529901"/>
            <a:ext cx="7183115" cy="3352822"/>
            <a:chOff x="176186" y="571500"/>
            <a:chExt cx="7183115" cy="3352822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6186" y="1621155"/>
              <a:ext cx="1249788" cy="237765"/>
            </a:xfrm>
            <a:prstGeom prst="rect">
              <a:avLst/>
            </a:prstGeom>
          </p:spPr>
        </p:pic>
        <p:grpSp>
          <p:nvGrpSpPr>
            <p:cNvPr id="15" name="グループ化 14"/>
            <p:cNvGrpSpPr/>
            <p:nvPr/>
          </p:nvGrpSpPr>
          <p:grpSpPr>
            <a:xfrm>
              <a:off x="200373" y="571500"/>
              <a:ext cx="7158928" cy="3352822"/>
              <a:chOff x="200373" y="647700"/>
              <a:chExt cx="7158928" cy="3352822"/>
            </a:xfrm>
          </p:grpSpPr>
          <p:grpSp>
            <p:nvGrpSpPr>
              <p:cNvPr id="8" name="グループ化 7"/>
              <p:cNvGrpSpPr/>
              <p:nvPr/>
            </p:nvGrpSpPr>
            <p:grpSpPr>
              <a:xfrm>
                <a:off x="436342" y="1981200"/>
                <a:ext cx="2344958" cy="1876425"/>
                <a:chOff x="436342" y="1847850"/>
                <a:chExt cx="2344958" cy="1876425"/>
              </a:xfrm>
            </p:grpSpPr>
            <p:grpSp>
              <p:nvGrpSpPr>
                <p:cNvPr id="3" name="グループ化 2"/>
                <p:cNvGrpSpPr/>
                <p:nvPr/>
              </p:nvGrpSpPr>
              <p:grpSpPr>
                <a:xfrm>
                  <a:off x="436342" y="1847850"/>
                  <a:ext cx="2344958" cy="1876425"/>
                  <a:chOff x="436342" y="1789181"/>
                  <a:chExt cx="2513218" cy="1803857"/>
                </a:xfrm>
              </p:grpSpPr>
              <p:pic>
                <p:nvPicPr>
                  <p:cNvPr id="26" name="図 25" descr="D:\MurakataY\Desktop\サンプル集\サンプル画像\手紙イラスト.gif"/>
                  <p:cNvPicPr/>
                  <p:nvPr/>
                </p:nvPicPr>
                <p:blipFill rotWithShape="1"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b="4546"/>
                  <a:stretch/>
                </p:blipFill>
                <p:spPr bwMode="auto">
                  <a:xfrm>
                    <a:off x="436342" y="1789181"/>
                    <a:ext cx="2513218" cy="180385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53640926-AAD7-44D8-BBD7-CCE9431645EC}">
                      <a14:shadowObscured xmlns:a14="http://schemas.microsoft.com/office/drawing/2010/main"/>
                    </a:ext>
                  </a:extLst>
                </p:spPr>
              </p:pic>
              <p:pic>
                <p:nvPicPr>
                  <p:cNvPr id="27" name="図 26" descr="\\Sd20b\lib\障がい者雇用促進Ｇ（2900　9220）\9220_障がい者雇用促進Ｇ\201_サポートカンパニー\02_ロゴマークデータ\最終_サポートカンパニーロゴ.png"/>
                  <p:cNvPicPr/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20520000">
                    <a:off x="1429584" y="2468292"/>
                    <a:ext cx="719454" cy="66710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  <p:sp>
              <p:nvSpPr>
                <p:cNvPr id="28" name="テキスト ボックス 27"/>
                <p:cNvSpPr txBox="1"/>
                <p:nvPr/>
              </p:nvSpPr>
              <p:spPr>
                <a:xfrm rot="20442109">
                  <a:off x="562935" y="2339326"/>
                  <a:ext cx="111921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200" b="1" dirty="0" smtClean="0">
                      <a:solidFill>
                        <a:srgbClr val="FF0066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サポカン</a:t>
                  </a:r>
                  <a:r>
                    <a:rPr kumimoji="1" lang="en-US" altLang="ja-JP" sz="1200" b="1" dirty="0" err="1" smtClean="0">
                      <a:solidFill>
                        <a:srgbClr val="FF0066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.net</a:t>
                  </a:r>
                  <a:endParaRPr kumimoji="1" lang="ja-JP" altLang="en-US" sz="1200" b="1" dirty="0">
                    <a:solidFill>
                      <a:srgbClr val="FF0066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F9F5D1F-0403-4150-8283-73D5420D0CCF}"/>
                  </a:ext>
                </a:extLst>
              </p:cNvPr>
              <p:cNvSpPr txBox="1"/>
              <p:nvPr/>
            </p:nvSpPr>
            <p:spPr>
              <a:xfrm>
                <a:off x="1078705" y="797400"/>
                <a:ext cx="5745164" cy="1200329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 defTabSz="914400"/>
                <a:r>
                  <a:rPr kumimoji="1" lang="ja-JP" altLang="en-US" sz="2400" b="1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Aharoni" panose="020B0604020202020204" pitchFamily="2" charset="-79"/>
                  </a:rPr>
                  <a:t> </a:t>
                </a:r>
                <a:r>
                  <a:rPr kumimoji="1" lang="ja-JP" altLang="en-US" sz="2400" b="1" dirty="0" err="1" smtClean="0">
                    <a:solidFill>
                      <a:srgbClr val="FF0066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Aharoni" panose="020B0604020202020204" pitchFamily="2" charset="-79"/>
                  </a:rPr>
                  <a:t>大阪府障</a:t>
                </a:r>
                <a:r>
                  <a:rPr kumimoji="1" lang="ja-JP" altLang="en-US" sz="2400" b="1" dirty="0" err="1">
                    <a:solidFill>
                      <a:srgbClr val="FF0066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Aharoni" panose="020B0604020202020204" pitchFamily="2" charset="-79"/>
                  </a:rPr>
                  <a:t>がい</a:t>
                </a:r>
                <a:r>
                  <a:rPr kumimoji="1" lang="ja-JP" altLang="en-US" sz="2400" b="1" dirty="0" smtClean="0">
                    <a:solidFill>
                      <a:srgbClr val="FF0066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Aharoni" panose="020B0604020202020204" pitchFamily="2" charset="-79"/>
                  </a:rPr>
                  <a:t>者サポートカンパニー</a:t>
                </a:r>
                <a:endParaRPr kumimoji="1" lang="en-US" altLang="ja-JP" sz="2400" b="1" dirty="0" smtClean="0">
                  <a:solidFill>
                    <a:srgbClr val="FF006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Aharoni" panose="020B0604020202020204" pitchFamily="2" charset="-79"/>
                </a:endParaRPr>
              </a:p>
              <a:p>
                <a:pPr algn="ctr" defTabSz="914400"/>
                <a:endParaRPr kumimoji="1" lang="en-US" altLang="ja-JP" sz="800" b="1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Aharoni" panose="020B0604020202020204" pitchFamily="2" charset="-79"/>
                </a:endParaRPr>
              </a:p>
              <a:p>
                <a:pPr algn="ctr" defTabSz="914400"/>
                <a:r>
                  <a:rPr kumimoji="1" lang="ja-JP" altLang="en-US" sz="2400" b="1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Aharoni" panose="020B0604020202020204" pitchFamily="2" charset="-79"/>
                  </a:rPr>
                  <a:t> </a:t>
                </a:r>
                <a:r>
                  <a:rPr kumimoji="1" lang="ja-JP" altLang="en-US" sz="4000" b="1" dirty="0" smtClean="0">
                    <a:solidFill>
                      <a:prstClr val="black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Aharoni" panose="020B0604020202020204" pitchFamily="2" charset="-79"/>
                  </a:rPr>
                  <a:t>メルマガ会員募集中！</a:t>
                </a:r>
                <a:endParaRPr kumimoji="1" lang="ja-JP" altLang="en-US" sz="40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Aharoni" panose="020B0604020202020204" pitchFamily="2" charset="-79"/>
                </a:endParaRPr>
              </a:p>
            </p:txBody>
          </p:sp>
          <p:sp>
            <p:nvSpPr>
              <p:cNvPr id="6" name="角丸四角形 5"/>
              <p:cNvSpPr/>
              <p:nvPr/>
            </p:nvSpPr>
            <p:spPr>
              <a:xfrm>
                <a:off x="200373" y="647700"/>
                <a:ext cx="7158928" cy="3295650"/>
              </a:xfrm>
              <a:prstGeom prst="roundRect">
                <a:avLst>
                  <a:gd name="adj" fmla="val 13649"/>
                </a:avLst>
              </a:prstGeom>
              <a:noFill/>
              <a:ln w="38100">
                <a:solidFill>
                  <a:srgbClr val="3333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正方形/長方形 9"/>
              <p:cNvSpPr/>
              <p:nvPr/>
            </p:nvSpPr>
            <p:spPr>
              <a:xfrm>
                <a:off x="2828070" y="1972159"/>
                <a:ext cx="4477605" cy="20283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ts val="2200"/>
                  </a:lnSpc>
                </a:pPr>
                <a:r>
                  <a:rPr kumimoji="1" lang="ja-JP" altLang="en-US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dirty="0" err="1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障がい</a:t>
                </a:r>
                <a:r>
                  <a:rPr kumimoji="1" lang="ja-JP" altLang="en-US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者の雇用や就労支援に取り組む、もしくはこれから取り組もうとしている事業者の皆様に、毎月、メルマガで有益情報をお届けします。</a:t>
                </a:r>
                <a:endParaRPr kumimoji="1" lang="en-US" altLang="ja-JP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2200"/>
                  </a:lnSpc>
                </a:pPr>
                <a:r>
                  <a:rPr kumimoji="1" lang="ja-JP" altLang="en-US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是非ご登録ください！</a:t>
                </a:r>
                <a:endParaRPr kumimoji="1" lang="en-US" altLang="ja-JP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pPr>
                  <a:lnSpc>
                    <a:spcPts val="2200"/>
                  </a:lnSpc>
                </a:pPr>
                <a:r>
                  <a:rPr kumimoji="1" lang="ja-JP" altLang="en-US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　        </a:t>
                </a:r>
                <a:r>
                  <a:rPr kumimoji="1" lang="ja-JP" altLang="en-US" sz="14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～ メルマガ名称：</a:t>
                </a:r>
                <a:r>
                  <a:rPr kumimoji="1" lang="ja-JP" altLang="en-US" sz="1400" b="1" dirty="0" smtClean="0">
                    <a:solidFill>
                      <a:srgbClr val="FF0066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サポカン</a:t>
                </a:r>
                <a:r>
                  <a:rPr kumimoji="1" lang="en-US" altLang="ja-JP" sz="1400" b="1" dirty="0" err="1" smtClean="0">
                    <a:solidFill>
                      <a:srgbClr val="FF0066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.net</a:t>
                </a:r>
                <a:r>
                  <a:rPr kumimoji="1" lang="en-US" altLang="ja-JP" sz="1400" b="1" dirty="0" smtClean="0">
                    <a:solidFill>
                      <a:srgbClr val="FF0066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ja-JP" altLang="en-US" sz="14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～</a:t>
                </a:r>
                <a:endParaRPr kumimoji="1" lang="ja-JP" altLang="en-US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4" name="テキスト ボックス 3"/>
              <p:cNvSpPr txBox="1"/>
              <p:nvPr/>
            </p:nvSpPr>
            <p:spPr>
              <a:xfrm>
                <a:off x="390613" y="2072245"/>
                <a:ext cx="12618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200" b="1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メールでお届け</a:t>
                </a:r>
                <a:endParaRPr kumimoji="1"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39329" y="729733"/>
              <a:ext cx="893925" cy="911623"/>
            </a:xfrm>
            <a:prstGeom prst="rect">
              <a:avLst/>
            </a:prstGeom>
          </p:spPr>
        </p:pic>
      </p:grpSp>
      <p:pic>
        <p:nvPicPr>
          <p:cNvPr id="2" name="図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4770" y="158574"/>
            <a:ext cx="1024430" cy="355776"/>
          </a:xfrm>
          <a:prstGeom prst="rect">
            <a:avLst/>
          </a:prstGeom>
        </p:spPr>
      </p:pic>
      <p:sp>
        <p:nvSpPr>
          <p:cNvPr id="20" name="正方形/長方形 19"/>
          <p:cNvSpPr>
            <a:spLocks noChangeArrowheads="1"/>
          </p:cNvSpPr>
          <p:nvPr/>
        </p:nvSpPr>
        <p:spPr bwMode="auto">
          <a:xfrm>
            <a:off x="204230" y="10142804"/>
            <a:ext cx="929180" cy="345557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rot="0" vert="horz" wrap="square" lIns="36576" tIns="36576" rIns="36576" bIns="36576" anchor="ctr" anchorCtr="0" upright="1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4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お問合せ</a:t>
            </a:r>
            <a:endParaRPr kumimoji="0" lang="ja-JP" altLang="en-US" sz="1200" b="1" i="0" u="none" strike="noStrike" kern="14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</p:txBody>
      </p:sp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204639"/>
              </p:ext>
            </p:extLst>
          </p:nvPr>
        </p:nvGraphicFramePr>
        <p:xfrm>
          <a:off x="204230" y="4856712"/>
          <a:ext cx="7134225" cy="2424312"/>
        </p:xfrm>
        <a:graphic>
          <a:graphicData uri="http://schemas.openxmlformats.org/drawingml/2006/table">
            <a:tbl>
              <a:tblPr firstRow="1" firstCol="1" bandRow="1"/>
              <a:tblGrid>
                <a:gridCol w="1701800">
                  <a:extLst>
                    <a:ext uri="{9D8B030D-6E8A-4147-A177-3AD203B41FA5}">
                      <a16:colId xmlns:a16="http://schemas.microsoft.com/office/drawing/2014/main" val="2763450139"/>
                    </a:ext>
                  </a:extLst>
                </a:gridCol>
                <a:gridCol w="1209675">
                  <a:extLst>
                    <a:ext uri="{9D8B030D-6E8A-4147-A177-3AD203B41FA5}">
                      <a16:colId xmlns:a16="http://schemas.microsoft.com/office/drawing/2014/main" val="3953513203"/>
                    </a:ext>
                  </a:extLst>
                </a:gridCol>
                <a:gridCol w="1842924">
                  <a:extLst>
                    <a:ext uri="{9D8B030D-6E8A-4147-A177-3AD203B41FA5}">
                      <a16:colId xmlns:a16="http://schemas.microsoft.com/office/drawing/2014/main" val="2536383294"/>
                    </a:ext>
                  </a:extLst>
                </a:gridCol>
                <a:gridCol w="519276">
                  <a:extLst>
                    <a:ext uri="{9D8B030D-6E8A-4147-A177-3AD203B41FA5}">
                      <a16:colId xmlns:a16="http://schemas.microsoft.com/office/drawing/2014/main" val="3538232176"/>
                    </a:ext>
                  </a:extLst>
                </a:gridCol>
                <a:gridCol w="1860550">
                  <a:extLst>
                    <a:ext uri="{9D8B030D-6E8A-4147-A177-3AD203B41FA5}">
                      <a16:colId xmlns:a16="http://schemas.microsoft.com/office/drawing/2014/main" val="645592138"/>
                    </a:ext>
                  </a:extLst>
                </a:gridCol>
              </a:tblGrid>
              <a:tr h="461338">
                <a:tc gridSpan="5">
                  <a:txBody>
                    <a:bodyPr/>
                    <a:lstStyle/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ja-JP" altLang="en-US" sz="1200" b="1" kern="1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200" b="1" kern="1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大阪府障</a:t>
                      </a:r>
                      <a:r>
                        <a:rPr lang="ja-JP" sz="1200" b="1" kern="1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がい</a:t>
                      </a:r>
                      <a:r>
                        <a:rPr lang="ja-JP" sz="1200" b="1" kern="1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者</a:t>
                      </a:r>
                      <a:r>
                        <a:rPr lang="ja-JP" sz="1200" b="1" kern="1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サポートカンパニー</a:t>
                      </a:r>
                      <a:r>
                        <a:rPr lang="ja-JP" altLang="en-US" sz="1200" b="1" kern="1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sz="1200" b="1" kern="1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メールマガジン</a:t>
                      </a:r>
                      <a:r>
                        <a:rPr lang="ja-JP" sz="1600" b="1" kern="1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「サポカン</a:t>
                      </a:r>
                      <a:r>
                        <a:rPr lang="en-US" sz="1600" b="1" kern="10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.net</a:t>
                      </a:r>
                      <a:r>
                        <a:rPr lang="ja-JP" sz="1600" b="1" kern="1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19050" dir="2700000" algn="tl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」登録申込書</a:t>
                      </a:r>
                      <a:endParaRPr lang="en-US" altLang="ja-JP" sz="110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indent="203200" algn="just">
                        <a:spcAft>
                          <a:spcPts val="0"/>
                        </a:spcAft>
                      </a:pPr>
                      <a:r>
                        <a:rPr lang="ja-JP" altLang="en-US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  　　　　　　★枠内の必要事項をご記入いただき、メールまたは</a:t>
                      </a:r>
                      <a:r>
                        <a:rPr lang="en-US" altLang="ja-JP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FAX</a:t>
                      </a:r>
                      <a:r>
                        <a:rPr lang="ja-JP" altLang="en-US" sz="11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でお申し込みください★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024305"/>
                  </a:ext>
                </a:extLst>
              </a:tr>
              <a:tr h="455824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1400" kern="14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事業所名</a:t>
                      </a:r>
                      <a:endParaRPr 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180975" indent="-1143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800" kern="14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lang="en-US" altLang="ja-JP" sz="800" kern="14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sz="800" kern="14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支店</a:t>
                      </a:r>
                      <a:r>
                        <a:rPr lang="ja-JP" sz="800" kern="14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・営業所等の場合は、</a:t>
                      </a:r>
                      <a:r>
                        <a:rPr lang="en-US" sz="800" kern="14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/>
                      </a:r>
                      <a:br>
                        <a:rPr lang="en-US" sz="800" kern="14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en-US" sz="800" kern="14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sz="800" kern="14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その</a:t>
                      </a:r>
                      <a:r>
                        <a:rPr lang="ja-JP" sz="800" kern="14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名称もご記入ください</a:t>
                      </a:r>
                      <a:endParaRPr 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highlight>
                            <a:srgbClr val="C0C0C0"/>
                          </a:highlight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344298"/>
                  </a:ext>
                </a:extLst>
              </a:tr>
              <a:tr h="44916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1400" kern="14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所在地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ja-JP" sz="800" kern="14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（郵便番号</a:t>
                      </a:r>
                      <a:r>
                        <a:rPr lang="ja-JP" sz="800" kern="14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en-US" altLang="ja-JP" sz="800" kern="1400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indent="101600" algn="just">
                        <a:spcAft>
                          <a:spcPts val="0"/>
                        </a:spcAft>
                      </a:pPr>
                      <a:endParaRPr lang="en-US" altLang="ja-JP" sz="300" kern="1400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4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　　　　－　　　　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50800" algn="just">
                        <a:spcAft>
                          <a:spcPts val="0"/>
                        </a:spcAft>
                      </a:pPr>
                      <a:r>
                        <a:rPr lang="ja-JP" sz="800" kern="14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（住所</a:t>
                      </a:r>
                      <a:r>
                        <a:rPr lang="ja-JP" sz="800" kern="14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en-US" altLang="ja-JP" sz="800" kern="1400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indent="50800" algn="just">
                        <a:spcAft>
                          <a:spcPts val="0"/>
                        </a:spcAft>
                      </a:pPr>
                      <a:endParaRPr lang="ja-JP" sz="3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 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95741"/>
                  </a:ext>
                </a:extLst>
              </a:tr>
              <a:tr h="184655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1400" kern="14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氏名</a:t>
                      </a:r>
                      <a:endParaRPr 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180975" indent="-1143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800" kern="14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lang="en-US" altLang="ja-JP" sz="800" kern="14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sz="800" kern="14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役職</a:t>
                      </a:r>
                      <a:r>
                        <a:rPr lang="ja-JP" sz="800" kern="14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・氏名（フリガナ</a:t>
                      </a:r>
                      <a:r>
                        <a:rPr lang="ja-JP" sz="800" kern="14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en-US" altLang="ja-JP" sz="800" kern="1400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180975" indent="-1143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kern="14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　 </a:t>
                      </a:r>
                      <a:r>
                        <a:rPr lang="ja-JP" sz="800" kern="14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をご記入</a:t>
                      </a:r>
                      <a:r>
                        <a:rPr lang="ja-JP" sz="800" kern="14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ください</a:t>
                      </a:r>
                      <a:endParaRPr lang="ja-JP" sz="8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6350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altLang="ja-JP" sz="200" kern="1400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indent="6350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ja-JP" sz="900" kern="14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役職</a:t>
                      </a: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0800" algn="just">
                        <a:spcAft>
                          <a:spcPts val="0"/>
                        </a:spcAft>
                      </a:pPr>
                      <a:r>
                        <a:rPr lang="ja-JP" sz="800" kern="14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（フリガナ）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100" kern="14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連絡先</a:t>
                      </a:r>
                      <a:endParaRPr lang="en-US" altLang="ja-JP" sz="1100" kern="1400" dirty="0" smtClean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100" kern="14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電話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100" kern="14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番号</a:t>
                      </a:r>
                      <a:endParaRPr lang="ja-JP" sz="11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76200" algn="just">
                        <a:spcAft>
                          <a:spcPts val="0"/>
                        </a:spcAft>
                      </a:pPr>
                      <a:r>
                        <a:rPr lang="ja-JP" sz="1200" kern="14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　　（　　　　）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11107"/>
                  </a:ext>
                </a:extLst>
              </a:tr>
              <a:tr h="4786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63500" algn="just">
                        <a:spcAft>
                          <a:spcPts val="0"/>
                        </a:spcAft>
                      </a:pPr>
                      <a:r>
                        <a:rPr lang="ja-JP" sz="900" kern="14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氏名</a:t>
                      </a:r>
                      <a:endParaRPr lang="ja-JP" sz="9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553386"/>
                  </a:ext>
                </a:extLst>
              </a:tr>
              <a:tr h="37803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1400" kern="14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メールアドレス</a:t>
                      </a:r>
                      <a:endParaRPr lang="ja-JP" sz="10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600" kern="14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　　　　　　　　　　　　　　</a:t>
                      </a:r>
                      <a:r>
                        <a:rPr lang="ja-JP" altLang="en-US" sz="1600" kern="14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　 </a:t>
                      </a:r>
                      <a:r>
                        <a:rPr lang="ja-JP" sz="1600" kern="1400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sz="1400" kern="140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Meiryo UI" panose="020B0604030504040204" pitchFamily="50" charset="-128"/>
                        </a:rPr>
                        <a:t>＠</a:t>
                      </a:r>
                      <a:endParaRPr lang="ja-JP" sz="14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173128"/>
                  </a:ext>
                </a:extLst>
              </a:tr>
            </a:tbl>
          </a:graphicData>
        </a:graphic>
      </p:graphicFrame>
      <p:sp>
        <p:nvSpPr>
          <p:cNvPr id="30" name="正方形/長方形 29"/>
          <p:cNvSpPr/>
          <p:nvPr/>
        </p:nvSpPr>
        <p:spPr>
          <a:xfrm>
            <a:off x="134541" y="7881848"/>
            <a:ext cx="7522068" cy="9140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▷ メールマガジン会員には、メルマガ「サポカン</a:t>
            </a:r>
            <a:r>
              <a:rPr kumimoji="1" lang="en-US" altLang="ja-JP" sz="105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.net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」の配信のみ行います。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▷ 登録申込書に記載の内容は、大阪府からの</a:t>
            </a:r>
            <a:r>
              <a:rPr kumimoji="1" lang="ja-JP" altLang="en-US" sz="105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者雇用・就労支援に関する情報提供以外の目的には使用しません。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05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大阪府障がい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者サポートカンパニーの登録については、別途の登録申請が必要です。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詳しくは、</a:t>
            </a:r>
            <a:r>
              <a:rPr kumimoji="1" lang="ja-JP" altLang="en-US" sz="105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大阪府障がい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者サポートカンパニーのホームページをご覧ください。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194546" y="3845128"/>
            <a:ext cx="7365129" cy="999920"/>
            <a:chOff x="194546" y="3816553"/>
            <a:chExt cx="7365129" cy="999920"/>
          </a:xfrm>
        </p:grpSpPr>
        <p:sp>
          <p:nvSpPr>
            <p:cNvPr id="38" name="テキスト ボックス 14"/>
            <p:cNvSpPr txBox="1">
              <a:spLocks noChangeArrowheads="1"/>
            </p:cNvSpPr>
            <p:nvPr/>
          </p:nvSpPr>
          <p:spPr bwMode="auto">
            <a:xfrm>
              <a:off x="1070792" y="3816553"/>
              <a:ext cx="6488883" cy="99992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rot="0" vert="horz" wrap="square" lIns="36576" tIns="0" rIns="36576" bIns="0" anchor="ctr" anchorCtr="0" upright="1">
              <a:noAutofit/>
            </a:bodyPr>
            <a:lstStyle/>
            <a:p>
              <a:pPr marL="0" marR="0" lvl="0" indent="0" algn="l" defTabSz="91440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14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● 現在</a:t>
              </a:r>
              <a:r>
                <a:rPr kumimoji="0" lang="ja-JP" altLang="en-US" sz="1000" b="0" i="0" u="none" strike="noStrike" kern="14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は</a:t>
              </a:r>
              <a:r>
                <a:rPr kumimoji="0" lang="ja-JP" altLang="en-US" sz="1000" b="0" i="0" u="none" strike="noStrike" kern="14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障がい</a:t>
              </a:r>
              <a:r>
                <a:rPr kumimoji="0" lang="ja-JP" altLang="en-US" sz="1000" b="0" i="0" u="none" strike="noStrike" kern="14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者を雇用していないが、障がい者の雇用や就労支援に</a:t>
              </a:r>
              <a:r>
                <a:rPr kumimoji="0" lang="ja-JP" altLang="en-US" sz="1000" b="0" i="0" u="none" strike="noStrike" kern="14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取り組みたい</a:t>
              </a:r>
              <a:endParaRPr kumimoji="0" lang="ja-JP" altLang="en-US" sz="1000" b="0" i="0" u="none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endParaRPr>
            </a:p>
            <a:p>
              <a:pPr marL="0" marR="0" lvl="0" indent="0" algn="l" defTabSz="91440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14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● 法定</a:t>
              </a:r>
              <a:r>
                <a:rPr kumimoji="0" lang="ja-JP" altLang="en-US" sz="1000" b="0" i="0" u="none" strike="noStrike" kern="14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雇用数には達していないが、現在</a:t>
              </a:r>
              <a:r>
                <a:rPr kumimoji="0" lang="ja-JP" altLang="en-US" sz="1000" b="0" i="0" u="none" strike="noStrike" kern="14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障がい</a:t>
              </a:r>
              <a:r>
                <a:rPr kumimoji="0" lang="ja-JP" altLang="en-US" sz="1000" b="0" i="0" u="none" strike="noStrike" kern="14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者を雇用して</a:t>
              </a:r>
              <a:r>
                <a:rPr kumimoji="0" lang="ja-JP" altLang="en-US" sz="1000" b="0" i="0" u="none" strike="noStrike" kern="14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いる</a:t>
              </a:r>
              <a:endParaRPr kumimoji="0" lang="ja-JP" altLang="en-US" sz="1000" b="0" i="0" u="none" strike="noStrike" kern="14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endParaRPr>
            </a:p>
            <a:p>
              <a:pPr marL="0" marR="0" lvl="0" indent="0" algn="l" defTabSz="91440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14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● サポートカンパニー</a:t>
              </a:r>
              <a:r>
                <a:rPr lang="ja-JP" altLang="en-US" sz="1000" kern="1400" dirty="0" smtClean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の</a:t>
              </a:r>
              <a:r>
                <a:rPr lang="en-US" altLang="ja-JP" sz="1000" kern="1400" dirty="0" smtClean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1000" kern="1400" dirty="0" smtClean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優良</a:t>
              </a:r>
              <a:r>
                <a:rPr lang="en-US" altLang="ja-JP" sz="1000" kern="1400" dirty="0" smtClean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)</a:t>
              </a:r>
              <a:r>
                <a:rPr kumimoji="0" lang="ja-JP" altLang="en-US" sz="1000" b="0" i="0" u="none" strike="noStrike" kern="14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登録</a:t>
              </a:r>
              <a:r>
                <a:rPr kumimoji="0" lang="ja-JP" altLang="en-US" sz="1000" b="0" i="0" u="none" strike="noStrike" kern="14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はしていないが</a:t>
              </a:r>
              <a:r>
                <a:rPr kumimoji="0" lang="ja-JP" altLang="en-US" sz="1000" b="0" i="0" u="none" strike="noStrike" kern="14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、</a:t>
              </a:r>
              <a:r>
                <a:rPr kumimoji="0" lang="ja-JP" altLang="en-US" sz="1000" b="0" i="0" u="none" strike="noStrike" kern="140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障</a:t>
              </a:r>
              <a:r>
                <a:rPr kumimoji="0" lang="ja-JP" altLang="en-US" sz="1000" b="0" i="0" u="none" strike="noStrike" kern="14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がい</a:t>
              </a:r>
              <a:r>
                <a:rPr kumimoji="0" lang="ja-JP" altLang="en-US" sz="1000" b="0" i="0" u="none" strike="noStrike" kern="14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者</a:t>
              </a:r>
              <a:r>
                <a:rPr kumimoji="0" lang="ja-JP" altLang="en-US" sz="1000" b="0" i="0" u="none" strike="noStrike" kern="14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雇用数が</a:t>
              </a:r>
              <a:r>
                <a:rPr kumimoji="0" lang="ja-JP" altLang="en-US" sz="1000" b="0" i="0" u="none" strike="noStrike" kern="14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法定雇用数に</a:t>
              </a:r>
              <a:r>
                <a:rPr kumimoji="0" lang="ja-JP" altLang="en-US" sz="1000" b="0" i="0" u="none" strike="noStrike" kern="14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  <a:cs typeface="Meiryo UI" panose="020B0604030504040204" pitchFamily="50" charset="-128"/>
                </a:rPr>
                <a:t>達している</a:t>
              </a:r>
              <a:endParaRPr kumimoji="0" lang="en-US" altLang="ja-JP" sz="1000" b="0" i="0" u="none" strike="noStrike" kern="14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endParaRPr>
            </a:p>
            <a:p>
              <a:pPr marL="0" marR="0" lvl="0" indent="0" algn="l" defTabSz="91440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kern="1400" dirty="0" smtClean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ＭＳ Ｐゴシック" panose="020B0600070205080204" pitchFamily="50" charset="-128"/>
                </a:rPr>
                <a:t>● </a:t>
              </a:r>
              <a:r>
                <a:rPr lang="ja-JP" altLang="en-US" sz="1000" kern="1400" dirty="0" err="1" smtClean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ＭＳ Ｐゴシック" panose="020B0600070205080204" pitchFamily="50" charset="-128"/>
                </a:rPr>
                <a:t>障がい</a:t>
              </a:r>
              <a:r>
                <a:rPr lang="ja-JP" altLang="en-US" sz="1000" kern="1400" dirty="0" smtClean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ＭＳ Ｐゴシック" panose="020B0600070205080204" pitchFamily="50" charset="-128"/>
                </a:rPr>
                <a:t>者施設等への発注を行っている　　　</a:t>
              </a:r>
              <a:endParaRPr lang="en-US" altLang="ja-JP" sz="1000" kern="14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endParaRPr>
            </a:p>
            <a:p>
              <a:pPr marL="0" marR="0" lvl="0" indent="0" algn="l" defTabSz="914400" eaLnBrk="1" fontAlgn="auto" latinLnBrk="0" hangingPunct="1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kern="1400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ＭＳ Ｐゴシック" panose="020B0600070205080204" pitchFamily="50" charset="-128"/>
                </a:rPr>
                <a:t>　</a:t>
              </a:r>
              <a:r>
                <a:rPr lang="ja-JP" altLang="en-US" sz="1000" kern="1400" dirty="0" smtClean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ＭＳ Ｐゴシック" panose="020B0600070205080204" pitchFamily="50" charset="-128"/>
                </a:rPr>
                <a:t>　など　</a:t>
              </a:r>
              <a:r>
                <a:rPr lang="ja-JP" altLang="en-US" sz="1000" kern="1400" dirty="0" err="1" smtClean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ＭＳ Ｐゴシック" panose="020B0600070205080204" pitchFamily="50" charset="-128"/>
                </a:rPr>
                <a:t>障がい</a:t>
              </a:r>
              <a:r>
                <a:rPr lang="ja-JP" altLang="en-US" sz="1000" kern="1400" dirty="0" smtClean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ＭＳ Ｐゴシック" panose="020B0600070205080204" pitchFamily="50" charset="-128"/>
                </a:rPr>
                <a:t>者の雇用・就労支援に取り組む、または関心のある事業主の皆さまにご登録いただいています。　　　　　　　　　　　　　　　　　　　　</a:t>
              </a:r>
              <a:endParaRPr lang="en-US" altLang="ja-JP" sz="1000" kern="1400" dirty="0" smtClean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endParaRPr>
            </a:p>
          </p:txBody>
        </p:sp>
        <p:grpSp>
          <p:nvGrpSpPr>
            <p:cNvPr id="17" name="グループ化 16"/>
            <p:cNvGrpSpPr/>
            <p:nvPr/>
          </p:nvGrpSpPr>
          <p:grpSpPr>
            <a:xfrm>
              <a:off x="194546" y="3963048"/>
              <a:ext cx="945055" cy="684166"/>
              <a:chOff x="5766937" y="4716576"/>
              <a:chExt cx="945055" cy="684166"/>
            </a:xfrm>
          </p:grpSpPr>
          <p:sp>
            <p:nvSpPr>
              <p:cNvPr id="14" name="楕円 13"/>
              <p:cNvSpPr/>
              <p:nvPr/>
            </p:nvSpPr>
            <p:spPr>
              <a:xfrm rot="19053895">
                <a:off x="5766937" y="4716576"/>
                <a:ext cx="945055" cy="684166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5850412" y="4812540"/>
                <a:ext cx="857927" cy="5770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05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ご登録</a:t>
                </a:r>
                <a:endParaRPr kumimoji="1" lang="en-US" altLang="ja-JP" sz="105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05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いただける</a:t>
                </a:r>
                <a:endParaRPr kumimoji="1" lang="en-US" altLang="ja-JP" sz="105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05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事業主</a:t>
                </a:r>
              </a:p>
            </p:txBody>
          </p:sp>
        </p:grpSp>
      </p:grpSp>
      <p:sp>
        <p:nvSpPr>
          <p:cNvPr id="47" name="正方形/長方形 46"/>
          <p:cNvSpPr/>
          <p:nvPr/>
        </p:nvSpPr>
        <p:spPr>
          <a:xfrm>
            <a:off x="1122543" y="10138425"/>
            <a:ext cx="6572594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ja-JP" sz="1400" b="1" kern="1400" dirty="0" err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大阪府障がい</a:t>
            </a:r>
            <a:r>
              <a:rPr lang="ja-JP" altLang="ja-JP" sz="1400" b="1" kern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者サポートカンパニー事務局 </a:t>
            </a:r>
            <a:r>
              <a:rPr lang="ja-JP" altLang="en-US" sz="1400" b="1" kern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　☎ </a:t>
            </a:r>
            <a:r>
              <a:rPr lang="en-US" altLang="ja-JP" sz="1400" b="1" kern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06-6360-9077</a:t>
            </a:r>
          </a:p>
          <a:p>
            <a:pPr>
              <a:lnSpc>
                <a:spcPts val="1400"/>
              </a:lnSpc>
            </a:pPr>
            <a:r>
              <a:rPr lang="ja-JP" altLang="ja-JP" sz="1000" kern="1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（</a:t>
            </a:r>
            <a:r>
              <a:rPr lang="ja-JP" altLang="en-US" sz="1000" kern="1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メルマガ会員登録</a:t>
            </a:r>
            <a:r>
              <a:rPr lang="ja-JP" altLang="ja-JP" sz="1000" kern="1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担当</a:t>
            </a:r>
            <a:r>
              <a:rPr lang="ja-JP" altLang="ja-JP" sz="1000" kern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：商工労働部雇用推進室就業促進課　</a:t>
            </a:r>
            <a:r>
              <a:rPr lang="ja-JP" altLang="en-US" sz="1000" kern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障</a:t>
            </a:r>
            <a:r>
              <a:rPr lang="ja-JP" altLang="en-US" sz="1000" kern="1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がい者雇用促進グループ</a:t>
            </a:r>
            <a:r>
              <a:rPr lang="ja-JP" altLang="ja-JP" sz="1000" kern="140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）</a:t>
            </a:r>
            <a:endParaRPr lang="ja-JP" altLang="ja-JP" sz="1400" b="1" kern="1400" dirty="0">
              <a:solidFill>
                <a:srgbClr val="00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981081" y="3374425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登録無料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194770" y="7339676"/>
            <a:ext cx="7577648" cy="582466"/>
            <a:chOff x="200373" y="7365548"/>
            <a:chExt cx="7577648" cy="582466"/>
          </a:xfrm>
        </p:grpSpPr>
        <p:grpSp>
          <p:nvGrpSpPr>
            <p:cNvPr id="43" name="グループ化 42"/>
            <p:cNvGrpSpPr/>
            <p:nvPr/>
          </p:nvGrpSpPr>
          <p:grpSpPr>
            <a:xfrm>
              <a:off x="200373" y="7365548"/>
              <a:ext cx="7577648" cy="582466"/>
              <a:chOff x="133698" y="7365548"/>
              <a:chExt cx="7577648" cy="582466"/>
            </a:xfrm>
          </p:grpSpPr>
          <p:grpSp>
            <p:nvGrpSpPr>
              <p:cNvPr id="41" name="グループ化 40"/>
              <p:cNvGrpSpPr/>
              <p:nvPr/>
            </p:nvGrpSpPr>
            <p:grpSpPr>
              <a:xfrm>
                <a:off x="133698" y="7365548"/>
                <a:ext cx="4458435" cy="582466"/>
                <a:chOff x="133698" y="7365548"/>
                <a:chExt cx="4458435" cy="582466"/>
              </a:xfrm>
            </p:grpSpPr>
            <p:sp>
              <p:nvSpPr>
                <p:cNvPr id="22" name="正方形/長方形 21"/>
                <p:cNvSpPr/>
                <p:nvPr/>
              </p:nvSpPr>
              <p:spPr>
                <a:xfrm>
                  <a:off x="1227474" y="7384957"/>
                  <a:ext cx="3364659" cy="25391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1050" b="1" dirty="0" smtClean="0">
                      <a:solidFill>
                        <a:prstClr val="black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shugyosokushin-g04@gbox.pref.osaka.lg.jp</a:t>
                  </a:r>
                  <a:endParaRPr lang="ja-JP" altLang="en-US" sz="105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29" name="正方形/長方形 28"/>
                <p:cNvSpPr/>
                <p:nvPr/>
              </p:nvSpPr>
              <p:spPr>
                <a:xfrm>
                  <a:off x="1205692" y="7666202"/>
                  <a:ext cx="1615189" cy="276999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altLang="ja-JP" sz="1200" b="1" dirty="0" smtClean="0">
                      <a:solidFill>
                        <a:prstClr val="black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06-6360</a:t>
                  </a:r>
                  <a:r>
                    <a:rPr lang="en-US" altLang="ja-JP" sz="1200" b="1" dirty="0">
                      <a:solidFill>
                        <a:prstClr val="black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-</a:t>
                  </a:r>
                  <a:r>
                    <a:rPr lang="en-US" altLang="ja-JP" sz="1200" b="1" dirty="0" smtClean="0">
                      <a:solidFill>
                        <a:prstClr val="black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9079</a:t>
                  </a:r>
                  <a:endParaRPr lang="ja-JP" altLang="en-US" sz="1200" b="1" dirty="0"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19" name="角丸四角形 18"/>
                <p:cNvSpPr/>
                <p:nvPr/>
              </p:nvSpPr>
              <p:spPr>
                <a:xfrm>
                  <a:off x="138536" y="7365548"/>
                  <a:ext cx="1071920" cy="279949"/>
                </a:xfrm>
                <a:prstGeom prst="round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100" b="1" dirty="0" smtClean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メール送信は</a:t>
                  </a:r>
                  <a:endParaRPr kumimoji="1" lang="en-US" altLang="ja-JP" sz="11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40" name="角丸四角形 39"/>
                <p:cNvSpPr/>
                <p:nvPr/>
              </p:nvSpPr>
              <p:spPr>
                <a:xfrm>
                  <a:off x="133698" y="7668065"/>
                  <a:ext cx="1071920" cy="279949"/>
                </a:xfrm>
                <a:prstGeom prst="roundRect">
                  <a:avLst/>
                </a:prstGeom>
                <a:solidFill>
                  <a:srgbClr val="FFC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100" b="1" dirty="0" smtClean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ＦＡＸ送信は</a:t>
                  </a:r>
                  <a:endParaRPr kumimoji="1" lang="en-US" altLang="ja-JP" sz="1100" b="1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</p:grpSp>
          <p:sp>
            <p:nvSpPr>
              <p:cNvPr id="42" name="テキスト ボックス 41"/>
              <p:cNvSpPr txBox="1"/>
              <p:nvPr/>
            </p:nvSpPr>
            <p:spPr>
              <a:xfrm>
                <a:off x="4606380" y="7370738"/>
                <a:ext cx="310496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上記と同じ内容をメール本文に記載のうえ</a:t>
                </a:r>
                <a:endParaRPr kumimoji="1" lang="en-US" altLang="ja-JP" sz="1000" dirty="0" smtClean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000" dirty="0" smtClean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お送りいただいても構いません。</a:t>
                </a:r>
                <a:endPara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7" name="大かっこ 6"/>
            <p:cNvSpPr/>
            <p:nvPr/>
          </p:nvSpPr>
          <p:spPr>
            <a:xfrm>
              <a:off x="4658808" y="7436931"/>
              <a:ext cx="2595403" cy="238358"/>
            </a:xfrm>
            <a:prstGeom prst="bracketPair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204230" y="8703695"/>
            <a:ext cx="7434509" cy="1386139"/>
            <a:chOff x="209550" y="8601075"/>
            <a:chExt cx="7434509" cy="1485900"/>
          </a:xfrm>
        </p:grpSpPr>
        <p:sp>
          <p:nvSpPr>
            <p:cNvPr id="21" name="角丸四角形 20"/>
            <p:cNvSpPr/>
            <p:nvPr/>
          </p:nvSpPr>
          <p:spPr>
            <a:xfrm>
              <a:off x="209550" y="8601075"/>
              <a:ext cx="7172325" cy="1485900"/>
            </a:xfrm>
            <a:prstGeom prst="roundRect">
              <a:avLst>
                <a:gd name="adj" fmla="val 5825"/>
              </a:avLst>
            </a:prstGeom>
            <a:solidFill>
              <a:schemeClr val="bg1"/>
            </a:solidFill>
            <a:ln w="19050">
              <a:solidFill>
                <a:srgbClr val="FF33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955971" y="9361236"/>
              <a:ext cx="6534150" cy="7048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2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サポカン・スクエア</a:t>
              </a:r>
              <a:r>
                <a:rPr kumimoji="1"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～ 仲間とのつながりを求めて自ら発信してみませんか ～</a:t>
              </a:r>
              <a:endParaRPr kumimoji="1"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新たな取組みで</a:t>
              </a:r>
              <a:r>
                <a:rPr kumimoji="1" lang="ja-JP" altLang="en-US" sz="1100" dirty="0" err="1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障がい</a:t>
              </a:r>
              <a:r>
                <a:rPr kumimoji="1"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者雇用を進めたい、同じ課題や悩みを持つ事業者と勉強会や意見交換を</a:t>
              </a:r>
              <a:endParaRPr kumimoji="1"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行いたい、など、仲間・同志と“つながる” 自らの情報発信の場としてご活用いただけます。</a:t>
              </a:r>
              <a:endPara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13820" y="8703655"/>
              <a:ext cx="7430239" cy="6232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5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サポカン</a:t>
              </a:r>
              <a:r>
                <a:rPr kumimoji="1" lang="en-US" altLang="ja-JP" sz="1150" b="1" dirty="0" err="1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.net</a:t>
              </a:r>
              <a:r>
                <a:rPr kumimoji="1" lang="ja-JP" altLang="en-US" sz="115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では</a:t>
              </a:r>
              <a:r>
                <a:rPr kumimoji="1" lang="ja-JP" altLang="en-US" sz="1150" b="1" dirty="0" err="1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障がい</a:t>
              </a:r>
              <a:r>
                <a:rPr kumimoji="1" lang="ja-JP" altLang="en-US" sz="115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者の雇用や就労支援に関する施策等の情報を配信しています。</a:t>
              </a:r>
              <a:endParaRPr kumimoji="1" lang="en-US" altLang="ja-JP" sz="115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5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配信情報の中には、サポートカンパニー</a:t>
              </a:r>
              <a:r>
                <a:rPr kumimoji="1" lang="en-US" altLang="ja-JP" sz="115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(</a:t>
              </a:r>
              <a:r>
                <a:rPr kumimoji="1" lang="ja-JP" altLang="en-US" sz="115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優良</a:t>
              </a:r>
              <a:r>
                <a:rPr kumimoji="1" lang="en-US" altLang="ja-JP" sz="115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)</a:t>
              </a:r>
              <a:r>
                <a:rPr kumimoji="1" lang="ja-JP" altLang="en-US" sz="115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登録事業主様を取材させていただき、先進的な取組み等を</a:t>
              </a:r>
              <a:endParaRPr kumimoji="1" lang="en-US" altLang="ja-JP" sz="1150" b="1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sz="115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ご紹介する</a:t>
              </a:r>
              <a:r>
                <a:rPr kumimoji="1" lang="en-US" altLang="ja-JP" sz="115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″</a:t>
              </a:r>
              <a:r>
                <a:rPr kumimoji="1" lang="ja-JP" altLang="en-US" sz="115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サポカン・カフェ“、事業主様自らの発信機会をご提供する</a:t>
              </a:r>
              <a:r>
                <a:rPr kumimoji="1" lang="en-US" altLang="ja-JP" sz="115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″</a:t>
              </a:r>
              <a:r>
                <a:rPr kumimoji="1" lang="ja-JP" altLang="en-US" sz="115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サポカン・スクエア”もあります！</a:t>
              </a:r>
              <a:endParaRPr kumimoji="1" lang="ja-JP" altLang="en-US" sz="115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400157" y="9507349"/>
            <a:ext cx="537327" cy="464797"/>
            <a:chOff x="336173" y="9355478"/>
            <a:chExt cx="537327" cy="464797"/>
          </a:xfrm>
        </p:grpSpPr>
        <p:sp>
          <p:nvSpPr>
            <p:cNvPr id="24" name="楕円 23"/>
            <p:cNvSpPr/>
            <p:nvPr/>
          </p:nvSpPr>
          <p:spPr>
            <a:xfrm>
              <a:off x="352425" y="9355478"/>
              <a:ext cx="504825" cy="46479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336173" y="9474157"/>
              <a:ext cx="5373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NEW</a:t>
              </a:r>
              <a:endParaRPr kumimoji="1" lang="ja-JP" altLang="en-US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pic>
        <p:nvPicPr>
          <p:cNvPr id="39" name="図 3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58771" y="7655813"/>
            <a:ext cx="515736" cy="513370"/>
          </a:xfrm>
          <a:prstGeom prst="rect">
            <a:avLst/>
          </a:prstGeom>
        </p:spPr>
      </p:pic>
      <p:sp>
        <p:nvSpPr>
          <p:cNvPr id="46" name="左大かっこ 45"/>
          <p:cNvSpPr/>
          <p:nvPr/>
        </p:nvSpPr>
        <p:spPr>
          <a:xfrm>
            <a:off x="5002473" y="6567880"/>
            <a:ext cx="45719" cy="330393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左大かっこ 50"/>
          <p:cNvSpPr/>
          <p:nvPr/>
        </p:nvSpPr>
        <p:spPr>
          <a:xfrm flipH="1">
            <a:off x="5387516" y="6567880"/>
            <a:ext cx="45719" cy="322545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5AA2B9D1-D0AB-483A-B66F-6AF1032B4E50}"/>
              </a:ext>
            </a:extLst>
          </p:cNvPr>
          <p:cNvGrpSpPr/>
          <p:nvPr/>
        </p:nvGrpSpPr>
        <p:grpSpPr>
          <a:xfrm>
            <a:off x="5575490" y="8401638"/>
            <a:ext cx="1590204" cy="228710"/>
            <a:chOff x="5229224" y="6976242"/>
            <a:chExt cx="1628910" cy="213984"/>
          </a:xfrm>
        </p:grpSpPr>
        <p:grpSp>
          <p:nvGrpSpPr>
            <p:cNvPr id="52" name="グループ化 51">
              <a:extLst>
                <a:ext uri="{FF2B5EF4-FFF2-40B4-BE49-F238E27FC236}">
                  <a16:creationId xmlns:a16="http://schemas.microsoft.com/office/drawing/2014/main" id="{7182DA59-2E9A-4CD3-BC17-1BE0215B46EA}"/>
                </a:ext>
              </a:extLst>
            </p:cNvPr>
            <p:cNvGrpSpPr/>
            <p:nvPr/>
          </p:nvGrpSpPr>
          <p:grpSpPr>
            <a:xfrm>
              <a:off x="5229224" y="6976242"/>
              <a:ext cx="1460348" cy="186558"/>
              <a:chOff x="2593492" y="7780020"/>
              <a:chExt cx="1460348" cy="186558"/>
            </a:xfrm>
          </p:grpSpPr>
          <p:sp>
            <p:nvSpPr>
              <p:cNvPr id="54" name="正方形/長方形 53">
                <a:extLst>
                  <a:ext uri="{FF2B5EF4-FFF2-40B4-BE49-F238E27FC236}">
                    <a16:creationId xmlns:a16="http://schemas.microsoft.com/office/drawing/2014/main" id="{4C58D10B-E04B-41F8-8BC6-92B1C1781B30}"/>
                  </a:ext>
                </a:extLst>
              </p:cNvPr>
              <p:cNvSpPr/>
              <p:nvPr/>
            </p:nvSpPr>
            <p:spPr>
              <a:xfrm>
                <a:off x="2593492" y="7780020"/>
                <a:ext cx="1010767" cy="18655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900" dirty="0" smtClean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大阪　サポカン</a:t>
                </a:r>
                <a:endParaRPr kumimoji="1" lang="ja-JP" altLang="en-US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55" name="正方形/長方形 54">
                <a:extLst>
                  <a:ext uri="{FF2B5EF4-FFF2-40B4-BE49-F238E27FC236}">
                    <a16:creationId xmlns:a16="http://schemas.microsoft.com/office/drawing/2014/main" id="{3F4AEBF1-5C44-4435-8872-606B1E4D2A7D}"/>
                  </a:ext>
                </a:extLst>
              </p:cNvPr>
              <p:cNvSpPr/>
              <p:nvPr/>
            </p:nvSpPr>
            <p:spPr>
              <a:xfrm>
                <a:off x="3596640" y="7780020"/>
                <a:ext cx="457200" cy="18655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検索</a:t>
                </a:r>
              </a:p>
            </p:txBody>
          </p:sp>
        </p:grpSp>
        <p:sp>
          <p:nvSpPr>
            <p:cNvPr id="53" name="矢印: 下 1">
              <a:extLst>
                <a:ext uri="{FF2B5EF4-FFF2-40B4-BE49-F238E27FC236}">
                  <a16:creationId xmlns:a16="http://schemas.microsoft.com/office/drawing/2014/main" id="{199DDA15-FD54-45F6-8CD6-0E0838999CBA}"/>
                </a:ext>
              </a:extLst>
            </p:cNvPr>
            <p:cNvSpPr/>
            <p:nvPr/>
          </p:nvSpPr>
          <p:spPr>
            <a:xfrm rot="7820980">
              <a:off x="6627987" y="6960079"/>
              <a:ext cx="199547" cy="260747"/>
            </a:xfrm>
            <a:prstGeom prst="downArrow">
              <a:avLst/>
            </a:prstGeom>
            <a:solidFill>
              <a:schemeClr val="bg1"/>
            </a:solidFill>
            <a:ln>
              <a:solidFill>
                <a:srgbClr val="33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86008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685</TotalTime>
  <Words>603</Words>
  <Application>Microsoft Office PowerPoint</Application>
  <PresentationFormat>ユーザー設定</PresentationFormat>
  <Paragraphs>65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Aharoni</vt:lpstr>
      <vt:lpstr>BIZ UDPゴシック</vt:lpstr>
      <vt:lpstr>Meiryo UI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岩田　夏美</dc:creator>
  <cp:lastModifiedBy>尾﨑　瑞穂</cp:lastModifiedBy>
  <cp:revision>93</cp:revision>
  <cp:lastPrinted>2022-02-01T02:09:47Z</cp:lastPrinted>
  <dcterms:created xsi:type="dcterms:W3CDTF">2022-01-07T08:12:04Z</dcterms:created>
  <dcterms:modified xsi:type="dcterms:W3CDTF">2022-02-07T11:16:29Z</dcterms:modified>
</cp:coreProperties>
</file>