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7"/>
  </p:notesMasterIdLst>
  <p:sldIdLst>
    <p:sldId id="262" r:id="rId3"/>
    <p:sldId id="259" r:id="rId4"/>
    <p:sldId id="256" r:id="rId5"/>
    <p:sldId id="260"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5996" autoAdjust="0"/>
  </p:normalViewPr>
  <p:slideViewPr>
    <p:cSldViewPr snapToGrid="0">
      <p:cViewPr varScale="1">
        <p:scale>
          <a:sx n="64" d="100"/>
          <a:sy n="64" d="100"/>
        </p:scale>
        <p:origin x="159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C1BB33E6-AC48-46E0-88E0-D834A9151FD9}"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1D6339B-ADA5-4E8E-8243-031EA3A71E5E}" type="slidenum">
              <a:rPr kumimoji="1" lang="ja-JP" altLang="en-US" smtClean="0"/>
              <a:t>‹#›</a:t>
            </a:fld>
            <a:endParaRPr kumimoji="1" lang="ja-JP" altLang="en-US"/>
          </a:p>
        </p:txBody>
      </p:sp>
    </p:spTree>
    <p:extLst>
      <p:ext uri="{BB962C8B-B14F-4D97-AF65-F5344CB8AC3E}">
        <p14:creationId xmlns:p14="http://schemas.microsoft.com/office/powerpoint/2010/main" val="42848316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第</a:t>
            </a:r>
            <a:r>
              <a:rPr kumimoji="1" lang="en-US" altLang="ja-JP" dirty="0" smtClean="0"/>
              <a:t>5</a:t>
            </a:r>
            <a:r>
              <a:rPr kumimoji="1" lang="ja-JP" altLang="en-US" dirty="0" err="1" smtClean="0"/>
              <a:t>次障がい</a:t>
            </a:r>
            <a:r>
              <a:rPr kumimoji="1" lang="ja-JP" altLang="en-US" dirty="0" smtClean="0"/>
              <a:t>者計画は、「目標工賃（令和</a:t>
            </a:r>
            <a:r>
              <a:rPr kumimoji="1" lang="en-US" altLang="ja-JP" dirty="0" smtClean="0"/>
              <a:t>5</a:t>
            </a:r>
            <a:r>
              <a:rPr kumimoji="1" lang="ja-JP" altLang="en-US" dirty="0" smtClean="0"/>
              <a:t>年度）</a:t>
            </a:r>
            <a:r>
              <a:rPr kumimoji="1" lang="en-US" altLang="ja-JP" dirty="0" smtClean="0"/>
              <a:t>16,500</a:t>
            </a:r>
            <a:r>
              <a:rPr kumimoji="1" lang="ja-JP" altLang="en-US" dirty="0" smtClean="0"/>
              <a:t>円」として定めているが、</a:t>
            </a:r>
            <a:endParaRPr kumimoji="1" lang="en-US" altLang="ja-JP" dirty="0" smtClean="0"/>
          </a:p>
          <a:p>
            <a:r>
              <a:rPr kumimoji="1" lang="ja-JP" altLang="en-US" dirty="0" smtClean="0"/>
              <a:t>計画は令和</a:t>
            </a:r>
            <a:r>
              <a:rPr kumimoji="1" lang="en-US" altLang="ja-JP" dirty="0" smtClean="0"/>
              <a:t>3</a:t>
            </a:r>
            <a:r>
              <a:rPr kumimoji="1" lang="ja-JP" altLang="en-US" dirty="0" smtClean="0"/>
              <a:t>年</a:t>
            </a:r>
            <a:r>
              <a:rPr kumimoji="1" lang="en-US" altLang="ja-JP" dirty="0" smtClean="0"/>
              <a:t>3</a:t>
            </a:r>
            <a:r>
              <a:rPr kumimoji="1" lang="ja-JP" altLang="en-US" dirty="0" smtClean="0"/>
              <a:t>月時点のものであるため、変更の必要はなし。各年度ごと計画に基づいて進捗確認をしていくこととなる。（</a:t>
            </a:r>
            <a:r>
              <a:rPr kumimoji="1" lang="ja-JP" altLang="en-US" dirty="0" err="1" smtClean="0"/>
              <a:t>障がい</a:t>
            </a:r>
            <a:r>
              <a:rPr kumimoji="1" lang="ja-JP" altLang="en-US" dirty="0" smtClean="0"/>
              <a:t>福祉企画課：確認）</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31D6339B-ADA5-4E8E-8243-031EA3A71E5E}" type="slidenum">
              <a:rPr kumimoji="1" lang="ja-JP" altLang="en-US" smtClean="0"/>
              <a:t>2</a:t>
            </a:fld>
            <a:endParaRPr kumimoji="1" lang="ja-JP" altLang="en-US"/>
          </a:p>
        </p:txBody>
      </p:sp>
    </p:spTree>
    <p:extLst>
      <p:ext uri="{BB962C8B-B14F-4D97-AF65-F5344CB8AC3E}">
        <p14:creationId xmlns:p14="http://schemas.microsoft.com/office/powerpoint/2010/main" val="702134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前回委員会で大阪府の</a:t>
            </a:r>
            <a:r>
              <a:rPr kumimoji="1" lang="en-US" altLang="ja-JP" dirty="0" smtClean="0"/>
              <a:t>R3</a:t>
            </a:r>
            <a:r>
              <a:rPr kumimoji="1" lang="ja-JP" altLang="en-US" dirty="0" smtClean="0"/>
              <a:t>実績を</a:t>
            </a:r>
            <a:r>
              <a:rPr kumimoji="1" lang="en-US" altLang="ja-JP" dirty="0" smtClean="0"/>
              <a:t>12,759</a:t>
            </a:r>
            <a:r>
              <a:rPr kumimoji="1" lang="ja-JP" altLang="en-US" dirty="0" smtClean="0"/>
              <a:t>円と報告したが、一部修正があり、</a:t>
            </a:r>
            <a:r>
              <a:rPr kumimoji="1" lang="en-US" altLang="ja-JP" dirty="0" smtClean="0"/>
              <a:t>12,786</a:t>
            </a:r>
            <a:r>
              <a:rPr kumimoji="1" lang="ja-JP" altLang="en-US" dirty="0" smtClean="0"/>
              <a:t>円となった。</a:t>
            </a:r>
            <a:endParaRPr kumimoji="1" lang="en-US" altLang="ja-JP" dirty="0" smtClean="0"/>
          </a:p>
          <a:p>
            <a:r>
              <a:rPr kumimoji="1" lang="ja-JP" altLang="en-US" dirty="0" smtClean="0"/>
              <a:t>また、前回委員会では報告できていなかったが、国の実績が公表され、</a:t>
            </a:r>
            <a:r>
              <a:rPr kumimoji="1" lang="en-US" altLang="ja-JP" dirty="0" smtClean="0"/>
              <a:t>R3</a:t>
            </a:r>
            <a:r>
              <a:rPr kumimoji="1" lang="ja-JP" altLang="en-US" dirty="0" smtClean="0"/>
              <a:t>年度は</a:t>
            </a:r>
            <a:r>
              <a:rPr kumimoji="1" lang="en-US" altLang="ja-JP" dirty="0" smtClean="0"/>
              <a:t>16,507</a:t>
            </a:r>
            <a:r>
              <a:rPr kumimoji="1" lang="ja-JP" altLang="en-US" dirty="0" smtClean="0"/>
              <a:t>円であった。</a:t>
            </a:r>
            <a:endParaRPr kumimoji="1" lang="en-US" altLang="ja-JP" dirty="0" smtClean="0"/>
          </a:p>
          <a:p>
            <a:r>
              <a:rPr kumimoji="1" lang="ja-JP" altLang="en-US" dirty="0" smtClean="0"/>
              <a:t>黄色の実線は、</a:t>
            </a:r>
            <a:r>
              <a:rPr kumimoji="1" lang="en-US" altLang="ja-JP" dirty="0" smtClean="0"/>
              <a:t>R3</a:t>
            </a:r>
            <a:r>
              <a:rPr kumimoji="1" lang="ja-JP" altLang="en-US" dirty="0" smtClean="0"/>
              <a:t>実績の</a:t>
            </a:r>
            <a:r>
              <a:rPr kumimoji="1" lang="en-US" altLang="ja-JP" dirty="0" smtClean="0"/>
              <a:t>12,786</a:t>
            </a:r>
            <a:r>
              <a:rPr kumimoji="1" lang="ja-JP" altLang="en-US" dirty="0" smtClean="0"/>
              <a:t>円から</a:t>
            </a:r>
            <a:r>
              <a:rPr kumimoji="1" lang="en-US" altLang="ja-JP" dirty="0" smtClean="0"/>
              <a:t>R2</a:t>
            </a:r>
            <a:r>
              <a:rPr kumimoji="1" lang="ja-JP" altLang="en-US" dirty="0" err="1" smtClean="0"/>
              <a:t>ー</a:t>
            </a:r>
            <a:r>
              <a:rPr kumimoji="1" lang="en-US" altLang="ja-JP" dirty="0" smtClean="0"/>
              <a:t>R3</a:t>
            </a:r>
            <a:r>
              <a:rPr kumimoji="1" lang="ja-JP" altLang="en-US" dirty="0" smtClean="0"/>
              <a:t>の伸び率</a:t>
            </a:r>
            <a:r>
              <a:rPr kumimoji="1" lang="en-US" altLang="ja-JP" dirty="0" smtClean="0"/>
              <a:t>5.3</a:t>
            </a:r>
            <a:r>
              <a:rPr kumimoji="1" lang="ja-JP" altLang="en-US" dirty="0" smtClean="0"/>
              <a:t>％を用いて推計値を記載している。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1D6339B-ADA5-4E8E-8243-031EA3A71E5E}" type="slidenum">
              <a:rPr kumimoji="1" lang="ja-JP" altLang="en-US" smtClean="0"/>
              <a:t>3</a:t>
            </a:fld>
            <a:endParaRPr kumimoji="1" lang="ja-JP" altLang="en-US"/>
          </a:p>
        </p:txBody>
      </p:sp>
    </p:spTree>
    <p:extLst>
      <p:ext uri="{BB962C8B-B14F-4D97-AF65-F5344CB8AC3E}">
        <p14:creationId xmlns:p14="http://schemas.microsoft.com/office/powerpoint/2010/main" val="1751771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4A48A79-B703-4704-B7CB-7AECC6CE4DA4}" type="datetimeFigureOut">
              <a:rPr kumimoji="1" lang="ja-JP" altLang="en-US" smtClean="0"/>
              <a:t>2023/3/16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E3780B-0366-49D4-A62A-EA3260AE315B}" type="slidenum">
              <a:rPr kumimoji="1" lang="ja-JP" altLang="en-US" smtClean="0"/>
              <a:t>‹#›</a:t>
            </a:fld>
            <a:endParaRPr kumimoji="1" lang="ja-JP" altLang="en-US"/>
          </a:p>
        </p:txBody>
      </p:sp>
    </p:spTree>
    <p:extLst>
      <p:ext uri="{BB962C8B-B14F-4D97-AF65-F5344CB8AC3E}">
        <p14:creationId xmlns:p14="http://schemas.microsoft.com/office/powerpoint/2010/main" val="1007416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4A48A79-B703-4704-B7CB-7AECC6CE4DA4}" type="datetimeFigureOut">
              <a:rPr kumimoji="1" lang="ja-JP" altLang="en-US" smtClean="0"/>
              <a:t>2023/3/16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E3780B-0366-49D4-A62A-EA3260AE315B}" type="slidenum">
              <a:rPr kumimoji="1" lang="ja-JP" altLang="en-US" smtClean="0"/>
              <a:t>‹#›</a:t>
            </a:fld>
            <a:endParaRPr kumimoji="1" lang="ja-JP" altLang="en-US"/>
          </a:p>
        </p:txBody>
      </p:sp>
    </p:spTree>
    <p:extLst>
      <p:ext uri="{BB962C8B-B14F-4D97-AF65-F5344CB8AC3E}">
        <p14:creationId xmlns:p14="http://schemas.microsoft.com/office/powerpoint/2010/main" val="2170053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4A48A79-B703-4704-B7CB-7AECC6CE4DA4}" type="datetimeFigureOut">
              <a:rPr kumimoji="1" lang="ja-JP" altLang="en-US" smtClean="0"/>
              <a:t>2023/3/16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E3780B-0366-49D4-A62A-EA3260AE315B}" type="slidenum">
              <a:rPr kumimoji="1" lang="ja-JP" altLang="en-US" smtClean="0"/>
              <a:t>‹#›</a:t>
            </a:fld>
            <a:endParaRPr kumimoji="1" lang="ja-JP" altLang="en-US"/>
          </a:p>
        </p:txBody>
      </p:sp>
    </p:spTree>
    <p:extLst>
      <p:ext uri="{BB962C8B-B14F-4D97-AF65-F5344CB8AC3E}">
        <p14:creationId xmlns:p14="http://schemas.microsoft.com/office/powerpoint/2010/main" val="473198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FB18458-CD9B-4967-BF94-7BEA8BE2BCD8}" type="datetime1">
              <a:rPr kumimoji="1" lang="ja-JP" altLang="en-US" smtClean="0"/>
              <a:t>2023/3/16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752652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B57EDC7-553D-4DD2-ADF5-A41223636009}" type="datetime1">
              <a:rPr kumimoji="1" lang="ja-JP" altLang="en-US" smtClean="0"/>
              <a:t>2023/3/16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446132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3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810630E-7C15-49FD-B753-70011A5F567D}" type="datetime1">
              <a:rPr kumimoji="1" lang="ja-JP" altLang="en-US" smtClean="0"/>
              <a:t>2023/3/16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54067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127F2E6-2677-4675-98BF-541D37C1D367}" type="datetime1">
              <a:rPr kumimoji="1" lang="ja-JP" altLang="en-US" smtClean="0"/>
              <a:t>2023/3/16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815780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025FBF05-BE94-4A0C-B310-2996B45482DE}" type="datetime1">
              <a:rPr kumimoji="1" lang="ja-JP" altLang="en-US" smtClean="0"/>
              <a:t>2023/3/16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5732072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9D60A96-9CF7-40B9-974F-808E58582878}" type="datetime1">
              <a:rPr kumimoji="1" lang="ja-JP" altLang="en-US" smtClean="0"/>
              <a:t>2023/3/16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6740885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46B2B29-375A-40B3-A779-DF9F05AAF590}" type="datetime1">
              <a:rPr kumimoji="1" lang="ja-JP" altLang="en-US" smtClean="0"/>
              <a:t>2023/3/16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3364454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15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8C26521-B41E-4581-9CC1-517D43D1530B}" type="datetime1">
              <a:rPr kumimoji="1" lang="ja-JP" altLang="en-US" smtClean="0"/>
              <a:t>2023/3/16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0509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4A48A79-B703-4704-B7CB-7AECC6CE4DA4}" type="datetimeFigureOut">
              <a:rPr kumimoji="1" lang="ja-JP" altLang="en-US" smtClean="0"/>
              <a:t>2023/3/16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E3780B-0366-49D4-A62A-EA3260AE315B}" type="slidenum">
              <a:rPr kumimoji="1" lang="ja-JP" altLang="en-US" smtClean="0"/>
              <a:t>‹#›</a:t>
            </a:fld>
            <a:endParaRPr kumimoji="1" lang="ja-JP" altLang="en-US"/>
          </a:p>
        </p:txBody>
      </p:sp>
    </p:spTree>
    <p:extLst>
      <p:ext uri="{BB962C8B-B14F-4D97-AF65-F5344CB8AC3E}">
        <p14:creationId xmlns:p14="http://schemas.microsoft.com/office/powerpoint/2010/main" val="12644065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5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DBEF1D5-35B3-4FE7-A42D-48BE10FCB9C7}" type="datetime1">
              <a:rPr kumimoji="1" lang="ja-JP" altLang="en-US" smtClean="0"/>
              <a:t>2023/3/16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3211701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64C00DD-FE10-479C-A637-92A99F55805F}" type="datetime1">
              <a:rPr kumimoji="1" lang="ja-JP" altLang="en-US" smtClean="0"/>
              <a:t>2023/3/16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011250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4A9645C-1F4A-41E9-9FC7-1BC2370813E8}" type="datetime1">
              <a:rPr kumimoji="1" lang="ja-JP" altLang="en-US" smtClean="0"/>
              <a:t>2023/3/16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6579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4A48A79-B703-4704-B7CB-7AECC6CE4DA4}" type="datetimeFigureOut">
              <a:rPr kumimoji="1" lang="ja-JP" altLang="en-US" smtClean="0"/>
              <a:t>2023/3/16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E3780B-0366-49D4-A62A-EA3260AE315B}" type="slidenum">
              <a:rPr kumimoji="1" lang="ja-JP" altLang="en-US" smtClean="0"/>
              <a:t>‹#›</a:t>
            </a:fld>
            <a:endParaRPr kumimoji="1" lang="ja-JP" altLang="en-US"/>
          </a:p>
        </p:txBody>
      </p:sp>
    </p:spTree>
    <p:extLst>
      <p:ext uri="{BB962C8B-B14F-4D97-AF65-F5344CB8AC3E}">
        <p14:creationId xmlns:p14="http://schemas.microsoft.com/office/powerpoint/2010/main" val="2478980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4A48A79-B703-4704-B7CB-7AECC6CE4DA4}" type="datetimeFigureOut">
              <a:rPr kumimoji="1" lang="ja-JP" altLang="en-US" smtClean="0"/>
              <a:t>2023/3/16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E3780B-0366-49D4-A62A-EA3260AE315B}" type="slidenum">
              <a:rPr kumimoji="1" lang="ja-JP" altLang="en-US" smtClean="0"/>
              <a:t>‹#›</a:t>
            </a:fld>
            <a:endParaRPr kumimoji="1" lang="ja-JP" altLang="en-US"/>
          </a:p>
        </p:txBody>
      </p:sp>
    </p:spTree>
    <p:extLst>
      <p:ext uri="{BB962C8B-B14F-4D97-AF65-F5344CB8AC3E}">
        <p14:creationId xmlns:p14="http://schemas.microsoft.com/office/powerpoint/2010/main" val="2650147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4A48A79-B703-4704-B7CB-7AECC6CE4DA4}" type="datetimeFigureOut">
              <a:rPr kumimoji="1" lang="ja-JP" altLang="en-US" smtClean="0"/>
              <a:t>2023/3/16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2E3780B-0366-49D4-A62A-EA3260AE315B}" type="slidenum">
              <a:rPr kumimoji="1" lang="ja-JP" altLang="en-US" smtClean="0"/>
              <a:t>‹#›</a:t>
            </a:fld>
            <a:endParaRPr kumimoji="1" lang="ja-JP" altLang="en-US"/>
          </a:p>
        </p:txBody>
      </p:sp>
    </p:spTree>
    <p:extLst>
      <p:ext uri="{BB962C8B-B14F-4D97-AF65-F5344CB8AC3E}">
        <p14:creationId xmlns:p14="http://schemas.microsoft.com/office/powerpoint/2010/main" val="2353223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4A48A79-B703-4704-B7CB-7AECC6CE4DA4}" type="datetimeFigureOut">
              <a:rPr kumimoji="1" lang="ja-JP" altLang="en-US" smtClean="0"/>
              <a:t>2023/3/16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2E3780B-0366-49D4-A62A-EA3260AE315B}" type="slidenum">
              <a:rPr kumimoji="1" lang="ja-JP" altLang="en-US" smtClean="0"/>
              <a:t>‹#›</a:t>
            </a:fld>
            <a:endParaRPr kumimoji="1" lang="ja-JP" altLang="en-US"/>
          </a:p>
        </p:txBody>
      </p:sp>
    </p:spTree>
    <p:extLst>
      <p:ext uri="{BB962C8B-B14F-4D97-AF65-F5344CB8AC3E}">
        <p14:creationId xmlns:p14="http://schemas.microsoft.com/office/powerpoint/2010/main" val="1283307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48A79-B703-4704-B7CB-7AECC6CE4DA4}" type="datetimeFigureOut">
              <a:rPr kumimoji="1" lang="ja-JP" altLang="en-US" smtClean="0"/>
              <a:t>2023/3/16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2E3780B-0366-49D4-A62A-EA3260AE315B}" type="slidenum">
              <a:rPr kumimoji="1" lang="ja-JP" altLang="en-US" smtClean="0"/>
              <a:t>‹#›</a:t>
            </a:fld>
            <a:endParaRPr kumimoji="1" lang="ja-JP" altLang="en-US"/>
          </a:p>
        </p:txBody>
      </p:sp>
    </p:spTree>
    <p:extLst>
      <p:ext uri="{BB962C8B-B14F-4D97-AF65-F5344CB8AC3E}">
        <p14:creationId xmlns:p14="http://schemas.microsoft.com/office/powerpoint/2010/main" val="233408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4A48A79-B703-4704-B7CB-7AECC6CE4DA4}" type="datetimeFigureOut">
              <a:rPr kumimoji="1" lang="ja-JP" altLang="en-US" smtClean="0"/>
              <a:t>2023/3/16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E3780B-0366-49D4-A62A-EA3260AE315B}" type="slidenum">
              <a:rPr kumimoji="1" lang="ja-JP" altLang="en-US" smtClean="0"/>
              <a:t>‹#›</a:t>
            </a:fld>
            <a:endParaRPr kumimoji="1" lang="ja-JP" altLang="en-US"/>
          </a:p>
        </p:txBody>
      </p:sp>
    </p:spTree>
    <p:extLst>
      <p:ext uri="{BB962C8B-B14F-4D97-AF65-F5344CB8AC3E}">
        <p14:creationId xmlns:p14="http://schemas.microsoft.com/office/powerpoint/2010/main" val="901757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4A48A79-B703-4704-B7CB-7AECC6CE4DA4}" type="datetimeFigureOut">
              <a:rPr kumimoji="1" lang="ja-JP" altLang="en-US" smtClean="0"/>
              <a:t>2023/3/16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E3780B-0366-49D4-A62A-EA3260AE315B}" type="slidenum">
              <a:rPr kumimoji="1" lang="ja-JP" altLang="en-US" smtClean="0"/>
              <a:t>‹#›</a:t>
            </a:fld>
            <a:endParaRPr kumimoji="1" lang="ja-JP" altLang="en-US"/>
          </a:p>
        </p:txBody>
      </p:sp>
    </p:spTree>
    <p:extLst>
      <p:ext uri="{BB962C8B-B14F-4D97-AF65-F5344CB8AC3E}">
        <p14:creationId xmlns:p14="http://schemas.microsoft.com/office/powerpoint/2010/main" val="2106656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A48A79-B703-4704-B7CB-7AECC6CE4DA4}" type="datetimeFigureOut">
              <a:rPr kumimoji="1" lang="ja-JP" altLang="en-US" smtClean="0"/>
              <a:t>2023/3/16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E3780B-0366-49D4-A62A-EA3260AE315B}" type="slidenum">
              <a:rPr kumimoji="1" lang="ja-JP" altLang="en-US" smtClean="0"/>
              <a:t>‹#›</a:t>
            </a:fld>
            <a:endParaRPr kumimoji="1" lang="ja-JP" altLang="en-US"/>
          </a:p>
        </p:txBody>
      </p:sp>
    </p:spTree>
    <p:extLst>
      <p:ext uri="{BB962C8B-B14F-4D97-AF65-F5344CB8AC3E}">
        <p14:creationId xmlns:p14="http://schemas.microsoft.com/office/powerpoint/2010/main" val="1704407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837F183-9A2E-47AB-B90B-DCB170E67334}" type="datetime1">
              <a:rPr kumimoji="1" lang="ja-JP" altLang="en-US" smtClean="0"/>
              <a:t>2023/3/16</a:t>
            </a:fld>
            <a:endParaRPr kumimoji="1" lang="ja-JP" altLang="en-US"/>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5802124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rot="5400000">
            <a:off x="1991217" y="837618"/>
            <a:ext cx="6248345" cy="5447645"/>
          </a:xfrm>
          <a:prstGeom prst="rect">
            <a:avLst/>
          </a:prstGeom>
        </p:spPr>
        <p:txBody>
          <a:bodyPr wrap="square">
            <a:spAutoFit/>
          </a:bodyPr>
          <a:lstStyle/>
          <a:p>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令和</a:t>
            </a:r>
            <a:r>
              <a:rPr lang="ja-JP" altLang="en-US" sz="1200" dirty="0">
                <a:latin typeface="UD デジタル 教科書体 NK-R" panose="02020400000000000000" pitchFamily="18" charset="-128"/>
                <a:ea typeface="UD デジタル 教科書体 NK-R" panose="02020400000000000000" pitchFamily="18" charset="-128"/>
              </a:rPr>
              <a:t>４年度 第２回 工賃向上計画の推進に関する専門委員会</a:t>
            </a:r>
          </a:p>
          <a:p>
            <a:endParaRPr lang="ja-JP" altLang="en-US" sz="1200" dirty="0">
              <a:latin typeface="UD デジタル 教科書体 NK-R" panose="02020400000000000000" pitchFamily="18" charset="-128"/>
              <a:ea typeface="UD デジタル 教科書体 NK-R" panose="02020400000000000000" pitchFamily="18" charset="-128"/>
            </a:endParaRPr>
          </a:p>
          <a:p>
            <a:endParaRPr lang="ja-JP" altLang="en-US" sz="1200" dirty="0">
              <a:latin typeface="UD デジタル 教科書体 NK-R" panose="02020400000000000000" pitchFamily="18" charset="-128"/>
              <a:ea typeface="UD デジタル 教科書体 NK-R" panose="02020400000000000000" pitchFamily="18" charset="-128"/>
            </a:endParaRPr>
          </a:p>
          <a:p>
            <a:r>
              <a:rPr lang="ja-JP" altLang="en-US" sz="1200" dirty="0" smtClean="0">
                <a:latin typeface="UD デジタル 教科書体 NK-R" panose="02020400000000000000" pitchFamily="18" charset="-128"/>
                <a:ea typeface="UD デジタル 教科書体 NK-R" panose="02020400000000000000" pitchFamily="18" charset="-128"/>
              </a:rPr>
              <a:t>　　　　　　　　　　　　　　　　　　　　　　　　　　　　　　　　　と</a:t>
            </a:r>
            <a:r>
              <a:rPr lang="ja-JP" altLang="en-US" sz="1200" dirty="0">
                <a:latin typeface="UD デジタル 教科書体 NK-R" panose="02020400000000000000" pitchFamily="18" charset="-128"/>
                <a:ea typeface="UD デジタル 教科書体 NK-R" panose="02020400000000000000" pitchFamily="18" charset="-128"/>
              </a:rPr>
              <a:t>　　き　令和５年３月９日(木)午後２時～</a:t>
            </a:r>
          </a:p>
          <a:p>
            <a:r>
              <a:rPr lang="ja-JP" altLang="en-US" sz="1200" dirty="0" smtClean="0">
                <a:latin typeface="UD デジタル 教科書体 NK-R" panose="02020400000000000000" pitchFamily="18" charset="-128"/>
                <a:ea typeface="UD デジタル 教科書体 NK-R" panose="02020400000000000000" pitchFamily="18" charset="-128"/>
              </a:rPr>
              <a:t>　　　　　　　　　　　　　　　　　　　　　　　　　　　　　　　　　ところ</a:t>
            </a:r>
            <a:r>
              <a:rPr lang="ja-JP" altLang="en-US" sz="1200" dirty="0">
                <a:latin typeface="UD デジタル 教科書体 NK-R" panose="02020400000000000000" pitchFamily="18" charset="-128"/>
                <a:ea typeface="UD デジタル 教科書体 NK-R" panose="02020400000000000000" pitchFamily="18" charset="-128"/>
              </a:rPr>
              <a:t>　大阪府立男女共同参画・青少年センター</a:t>
            </a:r>
          </a:p>
          <a:p>
            <a:r>
              <a:rPr lang="ja-JP" altLang="en-US" sz="1200" dirty="0" smtClean="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ドーンセンター）　４階大会議室１</a:t>
            </a:r>
          </a:p>
          <a:p>
            <a:endParaRPr lang="ja-JP" altLang="en-US"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【次　第】</a:t>
            </a:r>
          </a:p>
          <a:p>
            <a:r>
              <a:rPr lang="ja-JP" altLang="en-US" sz="1200" dirty="0">
                <a:latin typeface="UD デジタル 教科書体 NK-R" panose="02020400000000000000" pitchFamily="18" charset="-128"/>
                <a:ea typeface="UD デジタル 教科書体 NK-R" panose="02020400000000000000" pitchFamily="18" charset="-128"/>
              </a:rPr>
              <a:t>１　開　　会</a:t>
            </a:r>
          </a:p>
          <a:p>
            <a:r>
              <a:rPr lang="ja-JP" altLang="en-US" sz="1200" dirty="0">
                <a:latin typeface="UD デジタル 教科書体 NK-R" panose="02020400000000000000" pitchFamily="18" charset="-128"/>
                <a:ea typeface="UD デジタル 教科書体 NK-R" panose="02020400000000000000" pitchFamily="18" charset="-128"/>
              </a:rPr>
              <a:t>　　</a:t>
            </a:r>
          </a:p>
          <a:p>
            <a:r>
              <a:rPr lang="ja-JP" altLang="en-US" sz="1200" dirty="0">
                <a:latin typeface="UD デジタル 教科書体 NK-R" panose="02020400000000000000" pitchFamily="18" charset="-128"/>
                <a:ea typeface="UD デジタル 教科書体 NK-R" panose="02020400000000000000" pitchFamily="18" charset="-128"/>
              </a:rPr>
              <a:t>２　議　　題</a:t>
            </a:r>
          </a:p>
          <a:p>
            <a:r>
              <a:rPr lang="ja-JP" altLang="en-US" sz="1200" dirty="0">
                <a:latin typeface="UD デジタル 教科書体 NK-R" panose="02020400000000000000" pitchFamily="18" charset="-128"/>
                <a:ea typeface="UD デジタル 教科書体 NK-R" panose="02020400000000000000" pitchFamily="18" charset="-128"/>
              </a:rPr>
              <a:t>(1)  </a:t>
            </a:r>
            <a:r>
              <a:rPr lang="ja-JP" altLang="en-US" sz="1200" dirty="0" smtClean="0">
                <a:latin typeface="UD デジタル 教科書体 NK-R" panose="02020400000000000000" pitchFamily="18" charset="-128"/>
                <a:ea typeface="UD デジタル 教科書体 NK-R" panose="02020400000000000000" pitchFamily="18" charset="-128"/>
              </a:rPr>
              <a:t>工賃</a:t>
            </a:r>
            <a:r>
              <a:rPr lang="ja-JP" altLang="en-US" sz="1200" dirty="0">
                <a:latin typeface="UD デジタル 教科書体 NK-R" panose="02020400000000000000" pitchFamily="18" charset="-128"/>
                <a:ea typeface="UD デジタル 教科書体 NK-R" panose="02020400000000000000" pitchFamily="18" charset="-128"/>
              </a:rPr>
              <a:t>向上計画支援事業の進捗状況について </a:t>
            </a:r>
          </a:p>
          <a:p>
            <a:r>
              <a:rPr lang="ja-JP" altLang="en-US" sz="1200" dirty="0">
                <a:latin typeface="UD デジタル 教科書体 NK-R" panose="02020400000000000000" pitchFamily="18" charset="-128"/>
                <a:ea typeface="UD デジタル 教科書体 NK-R" panose="02020400000000000000" pitchFamily="18" charset="-128"/>
              </a:rPr>
              <a:t>(2</a:t>
            </a:r>
            <a:r>
              <a:rPr lang="ja-JP" altLang="en-US" sz="1200" dirty="0" smtClean="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工賃</a:t>
            </a:r>
            <a:r>
              <a:rPr lang="ja-JP" altLang="en-US" sz="1200" dirty="0">
                <a:latin typeface="UD デジタル 教科書体 NK-R" panose="02020400000000000000" pitchFamily="18" charset="-128"/>
                <a:ea typeface="UD デジタル 教科書体 NK-R" panose="02020400000000000000" pitchFamily="18" charset="-128"/>
              </a:rPr>
              <a:t>向上計画（令和５年度版）について</a:t>
            </a:r>
          </a:p>
          <a:p>
            <a:r>
              <a:rPr lang="ja-JP" altLang="en-US" sz="1200" dirty="0">
                <a:latin typeface="UD デジタル 教科書体 NK-R" panose="02020400000000000000" pitchFamily="18" charset="-128"/>
                <a:ea typeface="UD デジタル 教科書体 NK-R" panose="02020400000000000000" pitchFamily="18" charset="-128"/>
              </a:rPr>
              <a:t>(3</a:t>
            </a:r>
            <a:r>
              <a:rPr lang="ja-JP" altLang="en-US" sz="1200" dirty="0" smtClean="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就労</a:t>
            </a:r>
            <a:r>
              <a:rPr lang="ja-JP" altLang="en-US" sz="1200" dirty="0">
                <a:latin typeface="UD デジタル 教科書体 NK-R" panose="02020400000000000000" pitchFamily="18" charset="-128"/>
                <a:ea typeface="UD デジタル 教科書体 NK-R" panose="02020400000000000000" pitchFamily="18" charset="-128"/>
              </a:rPr>
              <a:t>継続支援優良取組表彰の選定について</a:t>
            </a:r>
          </a:p>
          <a:p>
            <a:r>
              <a:rPr lang="ja-JP" altLang="en-US" sz="1200" dirty="0">
                <a:latin typeface="UD デジタル 教科書体 NK-R" panose="02020400000000000000" pitchFamily="18" charset="-128"/>
                <a:ea typeface="UD デジタル 教科書体 NK-R" panose="02020400000000000000" pitchFamily="18" charset="-128"/>
              </a:rPr>
              <a:t>(4</a:t>
            </a:r>
            <a:r>
              <a:rPr lang="ja-JP" altLang="en-US" sz="1200" dirty="0" smtClean="0">
                <a:latin typeface="UD デジタル 教科書体 NK-R" panose="02020400000000000000" pitchFamily="18" charset="-128"/>
                <a:ea typeface="UD デジタル 教科書体 NK-R" panose="02020400000000000000" pitchFamily="18" charset="-128"/>
              </a:rPr>
              <a:t>)　その他</a:t>
            </a:r>
            <a:endParaRPr lang="ja-JP" altLang="en-US" sz="1200" dirty="0">
              <a:latin typeface="UD デジタル 教科書体 NK-R" panose="02020400000000000000" pitchFamily="18" charset="-128"/>
              <a:ea typeface="UD デジタル 教科書体 NK-R" panose="02020400000000000000" pitchFamily="18" charset="-128"/>
            </a:endParaRPr>
          </a:p>
          <a:p>
            <a:endParaRPr lang="ja-JP" altLang="en-US"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３　閉　　会</a:t>
            </a:r>
          </a:p>
          <a:p>
            <a:endParaRPr lang="ja-JP" altLang="en-US" sz="1200" dirty="0">
              <a:latin typeface="UD デジタル 教科書体 NK-R" panose="02020400000000000000" pitchFamily="18" charset="-128"/>
              <a:ea typeface="UD デジタル 教科書体 NK-R" panose="02020400000000000000" pitchFamily="18" charset="-128"/>
            </a:endParaRPr>
          </a:p>
          <a:p>
            <a:endParaRPr lang="ja-JP" altLang="en-US"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【配付資料】</a:t>
            </a:r>
          </a:p>
          <a:p>
            <a:r>
              <a:rPr lang="ja-JP" altLang="en-US" sz="1200" dirty="0" smtClean="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工賃向上計画の推進に関する専門委員会委員名簿</a:t>
            </a:r>
          </a:p>
          <a:p>
            <a:r>
              <a:rPr lang="ja-JP" altLang="en-US" sz="1200" dirty="0">
                <a:latin typeface="UD デジタル 教科書体 NK-R" panose="02020400000000000000" pitchFamily="18" charset="-128"/>
                <a:ea typeface="UD デジタル 教科書体 NK-R" panose="02020400000000000000" pitchFamily="18" charset="-128"/>
              </a:rPr>
              <a:t>　・議題１関係	【資料１】具体的方策の進捗及び評価（令和４年度）</a:t>
            </a:r>
          </a:p>
          <a:p>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別紙１】企業協働実績、直接受注実績</a:t>
            </a:r>
          </a:p>
          <a:p>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別紙２】アンテナショップに係る売上実績等の報告</a:t>
            </a:r>
          </a:p>
          <a:p>
            <a:r>
              <a:rPr lang="ja-JP" altLang="en-US" sz="1200" dirty="0" smtClean="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議題２関係 	【資料２】令和５年度目標工賃額の設定について</a:t>
            </a:r>
          </a:p>
          <a:p>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資料３】令和３年度 平均工賃月額（確定版）</a:t>
            </a:r>
          </a:p>
          <a:p>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資料４】大阪府工賃向上計画（令和５年度版）（案）</a:t>
            </a:r>
          </a:p>
          <a:p>
            <a:r>
              <a:rPr lang="ja-JP" altLang="en-US" sz="1200" dirty="0">
                <a:latin typeface="UD デジタル 教科書体 NK-R" panose="02020400000000000000" pitchFamily="18" charset="-128"/>
                <a:ea typeface="UD デジタル 教科書体 NK-R" panose="02020400000000000000" pitchFamily="18" charset="-128"/>
              </a:rPr>
              <a:t>　・議題３関係 	【資料５】令和４年度就労継続支援優良取組表彰　候補者基本情報</a:t>
            </a:r>
          </a:p>
          <a:p>
            <a:r>
              <a:rPr lang="ja-JP" altLang="en-US" sz="1200" dirty="0">
                <a:latin typeface="UD デジタル 教科書体 NK-R" panose="02020400000000000000" pitchFamily="18" charset="-128"/>
                <a:ea typeface="UD デジタル 教科書体 NK-R" panose="02020400000000000000" pitchFamily="18" charset="-128"/>
              </a:rPr>
              <a:t>　・【参考資料】議題３「就労継続支援優良取組表彰の選定について」の公開・非公開について</a:t>
            </a:r>
          </a:p>
        </p:txBody>
      </p:sp>
      <p:sp>
        <p:nvSpPr>
          <p:cNvPr id="3" name="テキスト ボックス 2"/>
          <p:cNvSpPr txBox="1"/>
          <p:nvPr/>
        </p:nvSpPr>
        <p:spPr>
          <a:xfrm rot="5400000">
            <a:off x="8079696" y="5775521"/>
            <a:ext cx="1163256" cy="477054"/>
          </a:xfrm>
          <a:prstGeom prst="rect">
            <a:avLst/>
          </a:prstGeom>
          <a:solidFill>
            <a:schemeClr val="bg1"/>
          </a:solidFill>
          <a:ln>
            <a:solidFill>
              <a:schemeClr val="tx1"/>
            </a:solidFill>
          </a:ln>
        </p:spPr>
        <p:txBody>
          <a:bodyPr wrap="square" rtlCol="0">
            <a:spAutoFit/>
          </a:bodyPr>
          <a:lstStyle/>
          <a:p>
            <a:pPr algn="ctr"/>
            <a:r>
              <a:rPr kumimoji="1" lang="ja-JP" altLang="en-US" sz="2500" dirty="0" smtClean="0"/>
              <a:t>資料３</a:t>
            </a:r>
            <a:endParaRPr kumimoji="1" lang="ja-JP" altLang="en-US" sz="2500" dirty="0"/>
          </a:p>
        </p:txBody>
      </p:sp>
      <p:sp>
        <p:nvSpPr>
          <p:cNvPr id="4" name="テキスト ボックス 3"/>
          <p:cNvSpPr txBox="1"/>
          <p:nvPr/>
        </p:nvSpPr>
        <p:spPr>
          <a:xfrm rot="5400000">
            <a:off x="-119922" y="6516336"/>
            <a:ext cx="794478" cy="338554"/>
          </a:xfrm>
          <a:prstGeom prst="rect">
            <a:avLst/>
          </a:prstGeom>
          <a:noFill/>
        </p:spPr>
        <p:txBody>
          <a:bodyPr wrap="square" rtlCol="0">
            <a:spAutoFit/>
          </a:bodyPr>
          <a:lstStyle/>
          <a:p>
            <a:r>
              <a:rPr kumimoji="1" lang="ja-JP" altLang="en-US" sz="1600" dirty="0" smtClean="0"/>
              <a:t>１</a:t>
            </a:r>
            <a:endParaRPr kumimoji="1" lang="ja-JP" altLang="en-US" sz="1600" dirty="0"/>
          </a:p>
        </p:txBody>
      </p:sp>
    </p:spTree>
    <p:extLst>
      <p:ext uri="{BB962C8B-B14F-4D97-AF65-F5344CB8AC3E}">
        <p14:creationId xmlns:p14="http://schemas.microsoft.com/office/powerpoint/2010/main" val="3391017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 name="対角する 2 つの角を切り取った四角形 4"/>
          <p:cNvSpPr/>
          <p:nvPr/>
        </p:nvSpPr>
        <p:spPr>
          <a:xfrm>
            <a:off x="0" y="30418"/>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 typeface="Arial" pitchFamily="34" charset="0"/>
              <a:buNone/>
              <a:tabLst/>
              <a:defRPr/>
            </a:pPr>
            <a:r>
              <a:rPr kumimoji="0" lang="ja-JP" altLang="en-US" sz="2800" b="0" i="0" u="none" strike="noStrike" kern="1200" cap="none" spc="0" normalizeH="0" baseline="0" noProof="0" dirty="0" smtClean="0">
                <a:ln>
                  <a:noFill/>
                </a:ln>
                <a:solidFill>
                  <a:prstClr val="white"/>
                </a:solidFill>
                <a:effectLst/>
                <a:uLnTx/>
                <a:uFillTx/>
                <a:latin typeface="Calibri" panose="020F0502020204030204"/>
                <a:ea typeface="HG丸ｺﾞｼｯｸM-PRO" panose="020F0600000000000000" pitchFamily="50" charset="-128"/>
                <a:cs typeface="Times New Roman" panose="02020603050405020304" pitchFamily="18" charset="0"/>
              </a:rPr>
              <a:t>令和</a:t>
            </a:r>
            <a:r>
              <a:rPr lang="ja-JP" altLang="en-US" sz="2800" dirty="0">
                <a:solidFill>
                  <a:prstClr val="white"/>
                </a:solidFill>
                <a:latin typeface="Calibri" panose="020F0502020204030204"/>
                <a:ea typeface="HG丸ｺﾞｼｯｸM-PRO" panose="020F0600000000000000" pitchFamily="50" charset="-128"/>
                <a:cs typeface="Times New Roman" panose="02020603050405020304" pitchFamily="18" charset="0"/>
              </a:rPr>
              <a:t>５</a:t>
            </a:r>
            <a:r>
              <a:rPr kumimoji="0" lang="ja-JP" altLang="en-US" sz="2800" b="0" i="0" u="none" strike="noStrike" kern="1200" cap="none" spc="0" normalizeH="0" baseline="0" noProof="0" dirty="0" smtClean="0">
                <a:ln>
                  <a:noFill/>
                </a:ln>
                <a:solidFill>
                  <a:prstClr val="white"/>
                </a:solidFill>
                <a:effectLst/>
                <a:uLnTx/>
                <a:uFillTx/>
                <a:latin typeface="Calibri" panose="020F0502020204030204"/>
                <a:ea typeface="HG丸ｺﾞｼｯｸM-PRO" panose="020F0600000000000000" pitchFamily="50" charset="-128"/>
                <a:cs typeface="Times New Roman" panose="02020603050405020304" pitchFamily="18" charset="0"/>
              </a:rPr>
              <a:t>年度</a:t>
            </a:r>
            <a:r>
              <a:rPr kumimoji="0" lang="ja-JP" altLang="en-US" sz="2800" b="0" i="0" u="none" strike="noStrike" kern="1200" cap="none" spc="0" normalizeH="0" baseline="0" noProof="0" dirty="0">
                <a:ln>
                  <a:noFill/>
                </a:ln>
                <a:solidFill>
                  <a:prstClr val="white"/>
                </a:solidFill>
                <a:effectLst/>
                <a:uLnTx/>
                <a:uFillTx/>
                <a:latin typeface="Calibri" panose="020F0502020204030204"/>
                <a:ea typeface="HG丸ｺﾞｼｯｸM-PRO" panose="020F0600000000000000" pitchFamily="50" charset="-128"/>
                <a:cs typeface="Times New Roman" panose="02020603050405020304" pitchFamily="18" charset="0"/>
              </a:rPr>
              <a:t>目標工賃額の設定について</a:t>
            </a:r>
            <a:endParaRPr kumimoji="0" lang="zh-TW" altLang="en-US" sz="2800" b="0" i="0" u="none" strike="noStrike" kern="1200" cap="none" spc="0" normalizeH="0" baseline="0" noProof="0" dirty="0">
              <a:ln>
                <a:noFill/>
              </a:ln>
              <a:solidFill>
                <a:prstClr val="white"/>
              </a:solidFill>
              <a:effectLst/>
              <a:uLnTx/>
              <a:uFillTx/>
              <a:latin typeface="Calibri" panose="020F0502020204030204"/>
              <a:ea typeface="HG丸ｺﾞｼｯｸM-PRO" panose="020F0600000000000000" pitchFamily="50" charset="-128"/>
              <a:cs typeface="Times New Roman" panose="02020603050405020304" pitchFamily="18" charset="0"/>
            </a:endParaRPr>
          </a:p>
        </p:txBody>
      </p:sp>
      <p:sp>
        <p:nvSpPr>
          <p:cNvPr id="10" name="正方形/長方形 9"/>
          <p:cNvSpPr/>
          <p:nvPr/>
        </p:nvSpPr>
        <p:spPr>
          <a:xfrm>
            <a:off x="194614" y="683668"/>
            <a:ext cx="8792974" cy="2215991"/>
          </a:xfrm>
          <a:prstGeom prst="rect">
            <a:avLst/>
          </a:prstGeom>
        </p:spPr>
        <p:txBody>
          <a:bodyPr wrap="square">
            <a:spAutoFit/>
          </a:bodyPr>
          <a:lstStyle/>
          <a:p>
            <a:pPr>
              <a:lnSpc>
                <a:spcPct val="150000"/>
              </a:lnSpc>
            </a:pP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◆大阪府工賃向上計画</a:t>
            </a:r>
            <a:endPar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endParaRPr>
          </a:p>
          <a:p>
            <a:pPr>
              <a:lnSpc>
                <a:spcPct val="150000"/>
              </a:lnSpc>
            </a:pPr>
            <a:r>
              <a:rPr lang="en-US" altLang="ja-JP" sz="1600" dirty="0" smtClean="0">
                <a:latin typeface="BIZ UDPゴシック" panose="020B0400000000000000" pitchFamily="50" charset="-128"/>
                <a:ea typeface="BIZ UDPゴシック" panose="020B0400000000000000" pitchFamily="50" charset="-128"/>
              </a:rPr>
              <a:t>Ⅱ</a:t>
            </a:r>
            <a:r>
              <a:rPr lang="ja-JP" altLang="en-US" sz="1600" dirty="0" smtClean="0">
                <a:latin typeface="BIZ UDPゴシック" panose="020B0400000000000000" pitchFamily="50" charset="-128"/>
                <a:ea typeface="BIZ UDPゴシック" panose="020B0400000000000000" pitchFamily="50" charset="-128"/>
              </a:rPr>
              <a:t> 目標工賃</a:t>
            </a:r>
            <a:endParaRPr lang="en-US" altLang="ja-JP" sz="1600" dirty="0" smtClean="0">
              <a:latin typeface="BIZ UDPゴシック" panose="020B0400000000000000" pitchFamily="50" charset="-128"/>
              <a:ea typeface="BIZ UDPゴシック" panose="020B0400000000000000" pitchFamily="50" charset="-128"/>
            </a:endParaRPr>
          </a:p>
          <a:p>
            <a:pPr>
              <a:lnSpc>
                <a:spcPct val="150000"/>
              </a:lnSpc>
            </a:pPr>
            <a:r>
              <a:rPr lang="ja-JP" altLang="en-US" sz="1400" dirty="0" smtClean="0">
                <a:latin typeface="BIZ UDPゴシック" panose="020B0400000000000000" pitchFamily="50" charset="-128"/>
                <a:ea typeface="BIZ UDPゴシック" panose="020B0400000000000000" pitchFamily="50" charset="-128"/>
              </a:rPr>
              <a:t>３</a:t>
            </a:r>
            <a:r>
              <a:rPr lang="ja-JP" altLang="en-US" sz="1400" dirty="0">
                <a:latin typeface="BIZ UDPゴシック" panose="020B0400000000000000" pitchFamily="50" charset="-128"/>
                <a:ea typeface="BIZ UDPゴシック" panose="020B0400000000000000" pitchFamily="50" charset="-128"/>
              </a:rPr>
              <a:t>．目標工賃の達成状況の把握・公表の</a:t>
            </a:r>
            <a:r>
              <a:rPr lang="ja-JP" altLang="en-US" sz="1400" dirty="0" smtClean="0">
                <a:latin typeface="BIZ UDPゴシック" panose="020B0400000000000000" pitchFamily="50" charset="-128"/>
                <a:ea typeface="BIZ UDPゴシック" panose="020B0400000000000000" pitchFamily="50" charset="-128"/>
              </a:rPr>
              <a:t>方法</a:t>
            </a:r>
            <a:endParaRPr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lang="ja-JP" altLang="en-US" sz="1400" dirty="0" smtClean="0">
                <a:latin typeface="BIZ UDPゴシック" panose="020B0400000000000000" pitchFamily="50" charset="-128"/>
                <a:ea typeface="BIZ UDPゴシック" panose="020B0400000000000000" pitchFamily="50" charset="-128"/>
              </a:rPr>
              <a:t>　　目標</a:t>
            </a:r>
            <a:r>
              <a:rPr lang="ja-JP" altLang="en-US" sz="1400" dirty="0">
                <a:latin typeface="BIZ UDPゴシック" panose="020B0400000000000000" pitchFamily="50" charset="-128"/>
                <a:ea typeface="BIZ UDPゴシック" panose="020B0400000000000000" pitchFamily="50" charset="-128"/>
              </a:rPr>
              <a:t>工賃の達成に向け、毎年度、達成可否の状況を把握し、その結果について、府ホームページへ</a:t>
            </a:r>
            <a:r>
              <a:rPr lang="ja-JP" altLang="en-US" sz="1400" dirty="0" smtClean="0">
                <a:latin typeface="BIZ UDPゴシック" panose="020B0400000000000000" pitchFamily="50" charset="-128"/>
                <a:ea typeface="BIZ UDPゴシック" panose="020B0400000000000000" pitchFamily="50" charset="-128"/>
              </a:rPr>
              <a:t>の掲載</a:t>
            </a:r>
            <a:r>
              <a:rPr lang="ja-JP" altLang="en-US" sz="1400" dirty="0">
                <a:latin typeface="BIZ UDPゴシック" panose="020B0400000000000000" pitchFamily="50" charset="-128"/>
                <a:ea typeface="BIZ UDPゴシック" panose="020B0400000000000000" pitchFamily="50" charset="-128"/>
              </a:rPr>
              <a:t>等</a:t>
            </a:r>
            <a:r>
              <a:rPr lang="ja-JP" altLang="en-US" sz="1400" dirty="0" smtClean="0">
                <a:latin typeface="BIZ UDPゴシック" panose="020B0400000000000000" pitchFamily="50" charset="-128"/>
                <a:ea typeface="BIZ UDPゴシック" panose="020B0400000000000000" pitchFamily="50" charset="-128"/>
              </a:rPr>
              <a:t>に</a:t>
            </a:r>
            <a:r>
              <a:rPr lang="ja-JP" altLang="en-US" sz="1400" dirty="0">
                <a:latin typeface="BIZ UDPゴシック" panose="020B0400000000000000" pitchFamily="50" charset="-128"/>
                <a:ea typeface="BIZ UDPゴシック" panose="020B0400000000000000" pitchFamily="50" charset="-128"/>
              </a:rPr>
              <a:t>より公表します。</a:t>
            </a:r>
          </a:p>
          <a:p>
            <a:pPr>
              <a:lnSpc>
                <a:spcPct val="150000"/>
              </a:lnSpc>
            </a:pPr>
            <a:r>
              <a:rPr lang="ja-JP" altLang="en-US" sz="1400" dirty="0">
                <a:latin typeface="BIZ UDPゴシック" panose="020B0400000000000000" pitchFamily="50" charset="-128"/>
                <a:ea typeface="BIZ UDPゴシック" panose="020B0400000000000000" pitchFamily="50" charset="-128"/>
              </a:rPr>
              <a:t>　</a:t>
            </a:r>
            <a:r>
              <a:rPr lang="ja-JP" altLang="en-US" sz="1400" dirty="0" smtClean="0">
                <a:latin typeface="BIZ UDPゴシック" panose="020B0400000000000000" pitchFamily="50" charset="-128"/>
                <a:ea typeface="BIZ UDPゴシック" panose="020B0400000000000000" pitchFamily="50" charset="-128"/>
              </a:rPr>
              <a:t>　また</a:t>
            </a:r>
            <a:r>
              <a:rPr lang="ja-JP" altLang="en-US" sz="1400" dirty="0">
                <a:latin typeface="BIZ UDPゴシック" panose="020B0400000000000000" pitchFamily="50" charset="-128"/>
                <a:ea typeface="BIZ UDPゴシック" panose="020B0400000000000000" pitchFamily="50" charset="-128"/>
              </a:rPr>
              <a:t>、</a:t>
            </a:r>
            <a:r>
              <a:rPr lang="ja-JP" altLang="en-US" sz="1400" u="sng" dirty="0">
                <a:solidFill>
                  <a:srgbClr val="FF0000"/>
                </a:solidFill>
                <a:latin typeface="BIZ UDPゴシック" panose="020B0400000000000000" pitchFamily="50" charset="-128"/>
                <a:ea typeface="BIZ UDPゴシック" panose="020B0400000000000000" pitchFamily="50" charset="-128"/>
              </a:rPr>
              <a:t>各年度において前年度の実績を踏まえ、達成状況を点検・評価し、見直し等所要の対策を講じます</a:t>
            </a:r>
            <a:r>
              <a:rPr lang="ja-JP" altLang="en-US" sz="1400" u="sng" dirty="0" smtClean="0">
                <a:solidFill>
                  <a:srgbClr val="FF0000"/>
                </a:solidFill>
                <a:latin typeface="BIZ UDPゴシック" panose="020B0400000000000000" pitchFamily="50" charset="-128"/>
                <a:ea typeface="BIZ UDPゴシック" panose="020B0400000000000000" pitchFamily="50" charset="-128"/>
              </a:rPr>
              <a:t>。</a:t>
            </a:r>
            <a:endParaRPr lang="en-US" altLang="ja-JP" sz="1600" u="sng" dirty="0">
              <a:solidFill>
                <a:srgbClr val="FF0000"/>
              </a:solidFill>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253716" y="2996556"/>
            <a:ext cx="8554453" cy="1251625"/>
          </a:xfrm>
          <a:prstGeom prst="rect">
            <a:avLst/>
          </a:prstGeom>
        </p:spPr>
        <p:txBody>
          <a:bodyPr wrap="square">
            <a:spAutoFit/>
          </a:bodyPr>
          <a:lstStyle/>
          <a:p>
            <a:r>
              <a:rPr lang="ja-JP" altLang="en-US" b="1" dirty="0" smtClean="0">
                <a:latin typeface="BIZ UDPゴシック" panose="020B0400000000000000" pitchFamily="50" charset="-128"/>
                <a:ea typeface="BIZ UDPゴシック" panose="020B0400000000000000" pitchFamily="50" charset="-128"/>
              </a:rPr>
              <a:t>大阪府</a:t>
            </a:r>
            <a:r>
              <a:rPr lang="ja-JP" altLang="en-US" b="1" dirty="0">
                <a:latin typeface="BIZ UDPゴシック" panose="020B0400000000000000" pitchFamily="50" charset="-128"/>
                <a:ea typeface="BIZ UDPゴシック" panose="020B0400000000000000" pitchFamily="50" charset="-128"/>
              </a:rPr>
              <a:t>の工賃目標</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　全ての事業所が、前年度実績の</a:t>
            </a:r>
            <a:r>
              <a:rPr lang="ja-JP" altLang="en-US" sz="1600" u="sng" dirty="0">
                <a:solidFill>
                  <a:srgbClr val="FF0000"/>
                </a:solidFill>
                <a:latin typeface="BIZ UDPゴシック" panose="020B0400000000000000" pitchFamily="50" charset="-128"/>
                <a:ea typeface="BIZ UDPゴシック" panose="020B0400000000000000" pitchFamily="50" charset="-128"/>
              </a:rPr>
              <a:t>８％の向上</a:t>
            </a:r>
            <a:r>
              <a:rPr lang="ja-JP" altLang="en-US" sz="1600" dirty="0">
                <a:latin typeface="BIZ UDPゴシック" panose="020B0400000000000000" pitchFamily="50" charset="-128"/>
                <a:ea typeface="BIZ UDPゴシック" panose="020B0400000000000000" pitchFamily="50" charset="-128"/>
              </a:rPr>
              <a:t>を目標とした場合、府内全事業所の平均を試算すると、以下の通りになります</a:t>
            </a:r>
            <a:r>
              <a:rPr lang="ja-JP" altLang="en-US" sz="1600" dirty="0" smtClean="0">
                <a:latin typeface="BIZ UDPゴシック" panose="020B0400000000000000" pitchFamily="50" charset="-128"/>
                <a:ea typeface="BIZ UDPゴシック" panose="020B0400000000000000" pitchFamily="50" charset="-128"/>
              </a:rPr>
              <a:t>。</a:t>
            </a:r>
            <a:endParaRPr lang="en-US" altLang="ja-JP" sz="1400" baseline="30000" dirty="0">
              <a:latin typeface="BIZ UDPゴシック" panose="020B0400000000000000" pitchFamily="50" charset="-128"/>
              <a:ea typeface="BIZ UDPゴシック" panose="020B0400000000000000" pitchFamily="50" charset="-128"/>
            </a:endParaRPr>
          </a:p>
          <a:p>
            <a:endParaRPr lang="en-US" altLang="ja-JP" sz="1400" baseline="30000" dirty="0" smtClean="0">
              <a:latin typeface="BIZ UDPゴシック" panose="020B0400000000000000" pitchFamily="50" charset="-128"/>
              <a:ea typeface="BIZ UDPゴシック" panose="020B0400000000000000" pitchFamily="50" charset="-128"/>
            </a:endParaRPr>
          </a:p>
        </p:txBody>
      </p:sp>
      <p:sp>
        <p:nvSpPr>
          <p:cNvPr id="4" name="角丸四角形 3"/>
          <p:cNvSpPr/>
          <p:nvPr/>
        </p:nvSpPr>
        <p:spPr>
          <a:xfrm>
            <a:off x="253716" y="4662310"/>
            <a:ext cx="2665914" cy="144250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〇</a:t>
            </a:r>
            <a:r>
              <a:rPr kumimoji="1" lang="ja-JP" altLang="en-US" sz="1400" dirty="0">
                <a:solidFill>
                  <a:schemeClr val="tx1"/>
                </a:solidFill>
                <a:latin typeface="BIZ UDPゴシック" panose="020B0400000000000000" pitchFamily="50" charset="-128"/>
                <a:ea typeface="BIZ UDPゴシック" panose="020B0400000000000000" pitchFamily="50" charset="-128"/>
              </a:rPr>
              <a:t>令和</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３年度　１４，２００円</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〇令和４年度　１５，３００円</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〇令和５年度　１６，５００円</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dirty="0">
                <a:solidFill>
                  <a:schemeClr val="tx1"/>
                </a:solidFill>
                <a:latin typeface="BIZ UDPゴシック" panose="020B0400000000000000" pitchFamily="50" charset="-128"/>
                <a:ea typeface="BIZ UDPゴシック" panose="020B0400000000000000" pitchFamily="50" charset="-128"/>
              </a:rPr>
              <a:t>　</a:t>
            </a:r>
          </a:p>
        </p:txBody>
      </p:sp>
      <p:sp>
        <p:nvSpPr>
          <p:cNvPr id="9" name="テキスト ボックス 8"/>
          <p:cNvSpPr txBox="1"/>
          <p:nvPr/>
        </p:nvSpPr>
        <p:spPr>
          <a:xfrm>
            <a:off x="340084" y="4217561"/>
            <a:ext cx="2445344" cy="338554"/>
          </a:xfrm>
          <a:prstGeom prst="rect">
            <a:avLst/>
          </a:prstGeom>
          <a:solidFill>
            <a:srgbClr val="FFC000"/>
          </a:solidFill>
        </p:spPr>
        <p:txBody>
          <a:bodyPr wrap="square" rtlCol="0">
            <a:spAutoFit/>
          </a:bodyPr>
          <a:lstStyle/>
          <a:p>
            <a:r>
              <a:rPr kumimoji="1" lang="ja-JP" altLang="en-US" sz="1600" dirty="0" smtClean="0">
                <a:latin typeface="BIZ UDPゴシック" panose="020B0400000000000000" pitchFamily="50" charset="-128"/>
                <a:ea typeface="BIZ UDPゴシック" panose="020B0400000000000000" pitchFamily="50" charset="-128"/>
              </a:rPr>
              <a:t>令和</a:t>
            </a:r>
            <a:r>
              <a:rPr kumimoji="1" lang="en-US" altLang="ja-JP" sz="1600" dirty="0" smtClean="0">
                <a:latin typeface="BIZ UDPゴシック" panose="020B0400000000000000" pitchFamily="50" charset="-128"/>
                <a:ea typeface="BIZ UDPゴシック" panose="020B0400000000000000" pitchFamily="50" charset="-128"/>
              </a:rPr>
              <a:t>3</a:t>
            </a:r>
            <a:r>
              <a:rPr kumimoji="1" lang="ja-JP" altLang="en-US" sz="1600" dirty="0" smtClean="0">
                <a:latin typeface="BIZ UDPゴシック" panose="020B0400000000000000" pitchFamily="50" charset="-128"/>
                <a:ea typeface="BIZ UDPゴシック" panose="020B0400000000000000" pitchFamily="50" charset="-128"/>
              </a:rPr>
              <a:t>年度工賃向上計画</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12" name="右矢印 11"/>
          <p:cNvSpPr/>
          <p:nvPr/>
        </p:nvSpPr>
        <p:spPr>
          <a:xfrm>
            <a:off x="3051208" y="4952316"/>
            <a:ext cx="240745" cy="83017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3442151" y="4676518"/>
            <a:ext cx="2445344" cy="142829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〇令和３年度　</a:t>
            </a:r>
            <a:r>
              <a:rPr kumimoji="1" lang="en-US" altLang="ja-JP" sz="1400" dirty="0" smtClean="0">
                <a:solidFill>
                  <a:schemeClr val="tx1"/>
                </a:solidFill>
                <a:latin typeface="BIZ UDPゴシック" panose="020B0400000000000000" pitchFamily="50" charset="-128"/>
                <a:ea typeface="BIZ UDPゴシック" panose="020B0400000000000000" pitchFamily="50" charset="-128"/>
              </a:rPr>
              <a:t>13,100</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円</a:t>
            </a:r>
            <a:endParaRPr kumimoji="1" lang="en-US" altLang="ja-JP" sz="1400" dirty="0" smtClean="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〇令和４年度　</a:t>
            </a:r>
            <a:r>
              <a:rPr kumimoji="1" lang="en-US" altLang="ja-JP" sz="1400" dirty="0" smtClean="0">
                <a:solidFill>
                  <a:schemeClr val="tx1"/>
                </a:solidFill>
                <a:latin typeface="BIZ UDPゴシック" panose="020B0400000000000000" pitchFamily="50" charset="-128"/>
                <a:ea typeface="BIZ UDPゴシック" panose="020B0400000000000000" pitchFamily="50" charset="-128"/>
              </a:rPr>
              <a:t>14,</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１</a:t>
            </a:r>
            <a:r>
              <a:rPr kumimoji="1" lang="en-US" altLang="ja-JP" sz="1400" dirty="0" smtClean="0">
                <a:solidFill>
                  <a:schemeClr val="tx1"/>
                </a:solidFill>
                <a:latin typeface="BIZ UDPゴシック" panose="020B0400000000000000" pitchFamily="50" charset="-128"/>
                <a:ea typeface="BIZ UDPゴシック" panose="020B0400000000000000" pitchFamily="50" charset="-128"/>
              </a:rPr>
              <a:t>00</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円</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〇令和５年度　</a:t>
            </a:r>
            <a:r>
              <a:rPr kumimoji="1" lang="en-US" altLang="ja-JP" sz="1400" dirty="0" smtClean="0">
                <a:solidFill>
                  <a:schemeClr val="tx1"/>
                </a:solidFill>
                <a:latin typeface="BIZ UDPゴシック" panose="020B0400000000000000" pitchFamily="50" charset="-128"/>
                <a:ea typeface="BIZ UDPゴシック" panose="020B0400000000000000" pitchFamily="50" charset="-128"/>
              </a:rPr>
              <a:t>15,</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２</a:t>
            </a:r>
            <a:r>
              <a:rPr kumimoji="1" lang="en-US" altLang="ja-JP" sz="1400" dirty="0" smtClean="0">
                <a:solidFill>
                  <a:schemeClr val="tx1"/>
                </a:solidFill>
                <a:latin typeface="BIZ UDPゴシック" panose="020B0400000000000000" pitchFamily="50" charset="-128"/>
                <a:ea typeface="BIZ UDPゴシック" panose="020B0400000000000000" pitchFamily="50" charset="-128"/>
              </a:rPr>
              <a:t>00</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円</a:t>
            </a:r>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p>
        </p:txBody>
      </p:sp>
      <p:sp>
        <p:nvSpPr>
          <p:cNvPr id="13" name="正方形/長方形 12"/>
          <p:cNvSpPr/>
          <p:nvPr/>
        </p:nvSpPr>
        <p:spPr>
          <a:xfrm>
            <a:off x="307361" y="6248848"/>
            <a:ext cx="7170820" cy="338554"/>
          </a:xfrm>
          <a:prstGeom prst="rect">
            <a:avLst/>
          </a:prstGeom>
        </p:spPr>
        <p:txBody>
          <a:bodyPr wrap="square">
            <a:spAutoFit/>
          </a:bodyPr>
          <a:lstStyle/>
          <a:p>
            <a:r>
              <a:rPr lang="en-US" altLang="ja-JP" sz="1600"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第５次</a:t>
            </a:r>
            <a:r>
              <a:rPr lang="ja-JP" altLang="en-US" sz="1600" dirty="0" err="1">
                <a:latin typeface="BIZ UDPゴシック" panose="020B0400000000000000" pitchFamily="50" charset="-128"/>
                <a:ea typeface="BIZ UDPゴシック" panose="020B0400000000000000" pitchFamily="50" charset="-128"/>
              </a:rPr>
              <a:t>大阪府障がい</a:t>
            </a:r>
            <a:r>
              <a:rPr lang="ja-JP" altLang="en-US" sz="1600" dirty="0">
                <a:latin typeface="BIZ UDPゴシック" panose="020B0400000000000000" pitchFamily="50" charset="-128"/>
                <a:ea typeface="BIZ UDPゴシック" panose="020B0400000000000000" pitchFamily="50" charset="-128"/>
              </a:rPr>
              <a:t>者計画の数値目標です</a:t>
            </a:r>
            <a:r>
              <a:rPr lang="ja-JP" altLang="en-US" sz="1600" dirty="0">
                <a:latin typeface="UD デジタル 教科書体 NP-R" panose="02020400000000000000" pitchFamily="18" charset="-128"/>
                <a:ea typeface="UD デジタル 教科書体 NP-R" panose="02020400000000000000" pitchFamily="18" charset="-128"/>
              </a:rPr>
              <a:t>。</a:t>
            </a:r>
            <a:endParaRPr lang="en-US" altLang="ja-JP" sz="1600" dirty="0">
              <a:latin typeface="UD デジタル 教科書体 NP-R" panose="02020400000000000000" pitchFamily="18" charset="-128"/>
              <a:ea typeface="UD デジタル 教科書体 NP-R" panose="02020400000000000000" pitchFamily="18" charset="-128"/>
            </a:endParaRPr>
          </a:p>
        </p:txBody>
      </p:sp>
      <p:sp>
        <p:nvSpPr>
          <p:cNvPr id="11" name="右矢印 10"/>
          <p:cNvSpPr/>
          <p:nvPr/>
        </p:nvSpPr>
        <p:spPr>
          <a:xfrm>
            <a:off x="6035252" y="4952315"/>
            <a:ext cx="240745" cy="83017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6423754" y="4700146"/>
            <a:ext cx="2424315" cy="140524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〇令和</a:t>
            </a:r>
            <a:r>
              <a:rPr kumimoji="1" lang="en-US" altLang="ja-JP" sz="1400" dirty="0" smtClean="0">
                <a:solidFill>
                  <a:schemeClr val="tx1"/>
                </a:solidFill>
                <a:latin typeface="BIZ UDPゴシック" panose="020B0400000000000000" pitchFamily="50" charset="-128"/>
                <a:ea typeface="BIZ UDPゴシック" panose="020B0400000000000000" pitchFamily="50" charset="-128"/>
              </a:rPr>
              <a:t>4</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年度　</a:t>
            </a:r>
            <a:r>
              <a:rPr kumimoji="1" lang="en-US" altLang="ja-JP" sz="1400" dirty="0" smtClean="0">
                <a:solidFill>
                  <a:schemeClr val="tx1"/>
                </a:solidFill>
                <a:latin typeface="BIZ UDPゴシック" panose="020B0400000000000000" pitchFamily="50" charset="-128"/>
                <a:ea typeface="BIZ UDPゴシック" panose="020B0400000000000000" pitchFamily="50" charset="-128"/>
              </a:rPr>
              <a:t>13,800</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円</a:t>
            </a:r>
            <a:endParaRPr kumimoji="1" lang="en-US" altLang="ja-JP" sz="1400" dirty="0" smtClean="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〇令和５年度　</a:t>
            </a:r>
            <a:r>
              <a:rPr kumimoji="1" lang="en-US" altLang="ja-JP" sz="1400" dirty="0" smtClean="0">
                <a:solidFill>
                  <a:schemeClr val="tx1"/>
                </a:solidFill>
                <a:latin typeface="BIZ UDPゴシック" panose="020B0400000000000000" pitchFamily="50" charset="-128"/>
                <a:ea typeface="BIZ UDPゴシック" panose="020B0400000000000000" pitchFamily="50" charset="-128"/>
              </a:rPr>
              <a:t>14,</a:t>
            </a:r>
            <a:r>
              <a:rPr kumimoji="1" lang="en-US" altLang="ja-JP" sz="1400" dirty="0">
                <a:solidFill>
                  <a:schemeClr val="tx1"/>
                </a:solidFill>
                <a:latin typeface="BIZ UDPゴシック" panose="020B0400000000000000" pitchFamily="50" charset="-128"/>
                <a:ea typeface="BIZ UDPゴシック" panose="020B0400000000000000" pitchFamily="50" charset="-128"/>
              </a:rPr>
              <a:t>9</a:t>
            </a:r>
            <a:r>
              <a:rPr kumimoji="1" lang="en-US" altLang="ja-JP" sz="1400" dirty="0" smtClean="0">
                <a:solidFill>
                  <a:schemeClr val="tx1"/>
                </a:solidFill>
                <a:latin typeface="BIZ UDPゴシック" panose="020B0400000000000000" pitchFamily="50" charset="-128"/>
                <a:ea typeface="BIZ UDPゴシック" panose="020B0400000000000000" pitchFamily="50" charset="-128"/>
              </a:rPr>
              <a:t>00</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円</a:t>
            </a:r>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p>
        </p:txBody>
      </p:sp>
      <p:sp>
        <p:nvSpPr>
          <p:cNvPr id="15" name="テキスト ボックス 14"/>
          <p:cNvSpPr txBox="1"/>
          <p:nvPr/>
        </p:nvSpPr>
        <p:spPr>
          <a:xfrm>
            <a:off x="6178854" y="4217561"/>
            <a:ext cx="2808734" cy="338554"/>
          </a:xfrm>
          <a:prstGeom prst="rect">
            <a:avLst/>
          </a:prstGeom>
          <a:solidFill>
            <a:srgbClr val="FFC000"/>
          </a:solidFill>
        </p:spPr>
        <p:txBody>
          <a:bodyPr wrap="square" rtlCol="0">
            <a:spAutoFit/>
          </a:bodyPr>
          <a:lstStyle/>
          <a:p>
            <a:r>
              <a:rPr kumimoji="1" lang="ja-JP" altLang="en-US" sz="1600" dirty="0" smtClean="0">
                <a:latin typeface="BIZ UDPゴシック" panose="020B0400000000000000" pitchFamily="50" charset="-128"/>
                <a:ea typeface="BIZ UDPゴシック" panose="020B0400000000000000" pitchFamily="50" charset="-128"/>
              </a:rPr>
              <a:t>（案）令和</a:t>
            </a:r>
            <a:r>
              <a:rPr kumimoji="1" lang="ja-JP" altLang="en-US" sz="1600" dirty="0">
                <a:latin typeface="BIZ UDPゴシック" panose="020B0400000000000000" pitchFamily="50" charset="-128"/>
                <a:ea typeface="BIZ UDPゴシック" panose="020B0400000000000000" pitchFamily="50" charset="-128"/>
              </a:rPr>
              <a:t>５</a:t>
            </a:r>
            <a:r>
              <a:rPr kumimoji="1" lang="ja-JP" altLang="en-US" sz="1600" dirty="0" smtClean="0">
                <a:latin typeface="BIZ UDPゴシック" panose="020B0400000000000000" pitchFamily="50" charset="-128"/>
                <a:ea typeface="BIZ UDPゴシック" panose="020B0400000000000000" pitchFamily="50" charset="-128"/>
              </a:rPr>
              <a:t>年度工賃向上計画</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16" name="テキスト ボックス 15"/>
          <p:cNvSpPr txBox="1"/>
          <p:nvPr/>
        </p:nvSpPr>
        <p:spPr>
          <a:xfrm>
            <a:off x="3442151" y="4223206"/>
            <a:ext cx="2445344" cy="338554"/>
          </a:xfrm>
          <a:prstGeom prst="rect">
            <a:avLst/>
          </a:prstGeom>
          <a:solidFill>
            <a:srgbClr val="FFC000"/>
          </a:solidFill>
        </p:spPr>
        <p:txBody>
          <a:bodyPr wrap="square" rtlCol="0">
            <a:spAutoFit/>
          </a:bodyPr>
          <a:lstStyle/>
          <a:p>
            <a:r>
              <a:rPr kumimoji="1" lang="ja-JP" altLang="en-US" sz="1600" dirty="0" smtClean="0">
                <a:latin typeface="BIZ UDPゴシック" panose="020B0400000000000000" pitchFamily="50" charset="-128"/>
                <a:ea typeface="BIZ UDPゴシック" panose="020B0400000000000000" pitchFamily="50" charset="-128"/>
              </a:rPr>
              <a:t>令和</a:t>
            </a:r>
            <a:r>
              <a:rPr kumimoji="1" lang="en-US" altLang="ja-JP" sz="1600" dirty="0">
                <a:latin typeface="BIZ UDPゴシック" panose="020B0400000000000000" pitchFamily="50" charset="-128"/>
                <a:ea typeface="BIZ UDPゴシック" panose="020B0400000000000000" pitchFamily="50" charset="-128"/>
              </a:rPr>
              <a:t>4</a:t>
            </a:r>
            <a:r>
              <a:rPr kumimoji="1" lang="ja-JP" altLang="en-US" sz="1600" dirty="0" smtClean="0">
                <a:latin typeface="BIZ UDPゴシック" panose="020B0400000000000000" pitchFamily="50" charset="-128"/>
                <a:ea typeface="BIZ UDPゴシック" panose="020B0400000000000000" pitchFamily="50" charset="-128"/>
              </a:rPr>
              <a:t>年度工賃向上計画</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4860078" y="600253"/>
            <a:ext cx="4127510" cy="246221"/>
          </a:xfrm>
          <a:prstGeom prst="rect">
            <a:avLst/>
          </a:prstGeom>
          <a:noFill/>
        </p:spPr>
        <p:txBody>
          <a:bodyPr wrap="square" rtlCol="0">
            <a:spAutoFit/>
          </a:bodyPr>
          <a:lstStyle/>
          <a:p>
            <a:r>
              <a:rPr kumimoji="1" lang="ja-JP" altLang="en-US" sz="1000" b="1" u="sng" dirty="0" smtClean="0"/>
              <a:t>令和４年度第２回工賃向上計画の推進に関する専門委員会</a:t>
            </a:r>
            <a:r>
              <a:rPr kumimoji="1" lang="en-US" altLang="ja-JP" sz="1000" b="1" u="sng" dirty="0" smtClean="0"/>
              <a:t>【</a:t>
            </a:r>
            <a:r>
              <a:rPr kumimoji="1" lang="ja-JP" altLang="en-US" sz="1000" b="1" u="sng" dirty="0" smtClean="0"/>
              <a:t>資料２</a:t>
            </a:r>
            <a:r>
              <a:rPr kumimoji="1" lang="en-US" altLang="ja-JP" sz="1000" b="1" u="sng" dirty="0" smtClean="0"/>
              <a:t>】</a:t>
            </a:r>
            <a:endParaRPr kumimoji="1" lang="ja-JP" altLang="en-US" sz="1000" b="1" u="sng" dirty="0"/>
          </a:p>
        </p:txBody>
      </p:sp>
      <p:sp>
        <p:nvSpPr>
          <p:cNvPr id="2" name="テキスト ボックス 1"/>
          <p:cNvSpPr txBox="1"/>
          <p:nvPr/>
        </p:nvSpPr>
        <p:spPr>
          <a:xfrm>
            <a:off x="8694295" y="6519446"/>
            <a:ext cx="899410" cy="338554"/>
          </a:xfrm>
          <a:prstGeom prst="rect">
            <a:avLst/>
          </a:prstGeom>
          <a:noFill/>
        </p:spPr>
        <p:txBody>
          <a:bodyPr wrap="square" rtlCol="0">
            <a:spAutoFit/>
          </a:bodyPr>
          <a:lstStyle/>
          <a:p>
            <a:r>
              <a:rPr kumimoji="1" lang="ja-JP" altLang="en-US" sz="1600" dirty="0" smtClean="0"/>
              <a:t>２</a:t>
            </a:r>
            <a:endParaRPr kumimoji="1" lang="ja-JP" altLang="en-US" sz="1600" dirty="0"/>
          </a:p>
        </p:txBody>
      </p:sp>
    </p:spTree>
    <p:extLst>
      <p:ext uri="{BB962C8B-B14F-4D97-AF65-F5344CB8AC3E}">
        <p14:creationId xmlns:p14="http://schemas.microsoft.com/office/powerpoint/2010/main" val="2284536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503466" y="1573725"/>
            <a:ext cx="8048159" cy="5119391"/>
          </a:xfrm>
          <a:prstGeom prst="rect">
            <a:avLst/>
          </a:prstGeom>
        </p:spPr>
      </p:pic>
      <p:sp>
        <p:nvSpPr>
          <p:cNvPr id="5" name="対角する 2 つの角を切り取った四角形 4"/>
          <p:cNvSpPr/>
          <p:nvPr/>
        </p:nvSpPr>
        <p:spPr>
          <a:xfrm>
            <a:off x="0" y="30418"/>
            <a:ext cx="9144000" cy="569835"/>
          </a:xfrm>
          <a:prstGeom prst="snip2DiagRect">
            <a:avLst>
              <a:gd name="adj1" fmla="val 50000"/>
              <a:gd name="adj2" fmla="val 1666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800" smtClean="0">
                <a:ea typeface="HG丸ｺﾞｼｯｸM-PRO" panose="020F0600000000000000" pitchFamily="50" charset="-128"/>
                <a:cs typeface="Times New Roman" panose="02020603050405020304" pitchFamily="18" charset="0"/>
              </a:rPr>
              <a:t>令和</a:t>
            </a:r>
            <a:r>
              <a:rPr lang="ja-JP" altLang="en-US" sz="2800" dirty="0">
                <a:ea typeface="HG丸ｺﾞｼｯｸM-PRO" panose="020F0600000000000000" pitchFamily="50" charset="-128"/>
                <a:cs typeface="Times New Roman" panose="02020603050405020304" pitchFamily="18" charset="0"/>
              </a:rPr>
              <a:t>５</a:t>
            </a:r>
            <a:r>
              <a:rPr lang="ja-JP" altLang="en-US" sz="2800" smtClean="0">
                <a:ea typeface="HG丸ｺﾞｼｯｸM-PRO" panose="020F0600000000000000" pitchFamily="50" charset="-128"/>
                <a:cs typeface="Times New Roman" panose="02020603050405020304" pitchFamily="18" charset="0"/>
              </a:rPr>
              <a:t>年度</a:t>
            </a:r>
            <a:r>
              <a:rPr lang="ja-JP" altLang="en-US" sz="2800" dirty="0">
                <a:ea typeface="HG丸ｺﾞｼｯｸM-PRO" panose="020F0600000000000000" pitchFamily="50" charset="-128"/>
                <a:cs typeface="Times New Roman" panose="02020603050405020304" pitchFamily="18" charset="0"/>
              </a:rPr>
              <a:t>目標工賃額の設定について</a:t>
            </a:r>
            <a:endParaRPr lang="zh-TW" altLang="en-US" sz="2800" dirty="0">
              <a:ea typeface="HG丸ｺﾞｼｯｸM-PRO" panose="020F0600000000000000" pitchFamily="50" charset="-128"/>
              <a:cs typeface="Times New Roman" panose="02020603050405020304" pitchFamily="18" charset="0"/>
            </a:endParaRPr>
          </a:p>
        </p:txBody>
      </p:sp>
      <p:sp>
        <p:nvSpPr>
          <p:cNvPr id="7" name="正方形/長方形 6"/>
          <p:cNvSpPr/>
          <p:nvPr/>
        </p:nvSpPr>
        <p:spPr>
          <a:xfrm>
            <a:off x="254858" y="527285"/>
            <a:ext cx="8545377" cy="1046440"/>
          </a:xfrm>
          <a:prstGeom prst="rect">
            <a:avLst/>
          </a:prstGeom>
        </p:spPr>
        <p:txBody>
          <a:bodyPr wrap="square">
            <a:spAutoFit/>
          </a:bodyPr>
          <a:lstStyle/>
          <a:p>
            <a:pPr>
              <a:lnSpc>
                <a:spcPct val="150000"/>
              </a:lnSpc>
            </a:pP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◆平均工賃月額の実績と推計</a:t>
            </a:r>
            <a:endParaRPr lang="en-US" altLang="ja-JP" sz="2000" dirty="0">
              <a:solidFill>
                <a:srgbClr val="000000"/>
              </a:solidFill>
              <a:latin typeface="HGP創英角ﾎﾟｯﾌﾟ体" panose="040B0A00000000000000" pitchFamily="50" charset="-128"/>
              <a:ea typeface="HGP創英角ﾎﾟｯﾌﾟ体" panose="040B0A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en-US" altLang="ja-JP" sz="1600" dirty="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全国は</a:t>
            </a:r>
            <a:r>
              <a:rPr lang="ja-JP" altLang="en-US" sz="1600" dirty="0" smtClean="0">
                <a:latin typeface="HG丸ｺﾞｼｯｸM-PRO" panose="020F0600000000000000" pitchFamily="50" charset="-128"/>
                <a:ea typeface="HG丸ｺﾞｼｯｸM-PRO" panose="020F0600000000000000" pitchFamily="50" charset="-128"/>
              </a:rPr>
              <a:t>、</a:t>
            </a:r>
            <a:r>
              <a:rPr lang="en-US" altLang="ja-JP" sz="1600" dirty="0">
                <a:latin typeface="HG丸ｺﾞｼｯｸM-PRO" panose="020F0600000000000000" pitchFamily="50" charset="-128"/>
                <a:ea typeface="HG丸ｺﾞｼｯｸM-PRO" panose="020F0600000000000000" pitchFamily="50" charset="-128"/>
              </a:rPr>
              <a:t>R2</a:t>
            </a:r>
            <a:r>
              <a:rPr lang="ja-JP" altLang="en-US" sz="1600" dirty="0" smtClean="0">
                <a:latin typeface="HG丸ｺﾞｼｯｸM-PRO" panose="020F0600000000000000" pitchFamily="50" charset="-128"/>
                <a:ea typeface="HG丸ｺﾞｼｯｸM-PRO" panose="020F0600000000000000" pitchFamily="50" charset="-128"/>
              </a:rPr>
              <a:t>から</a:t>
            </a:r>
            <a:r>
              <a:rPr lang="en-US" altLang="ja-JP" sz="1600" dirty="0" smtClean="0">
                <a:latin typeface="HG丸ｺﾞｼｯｸM-PRO" panose="020F0600000000000000" pitchFamily="50" charset="-128"/>
                <a:ea typeface="HG丸ｺﾞｼｯｸM-PRO" panose="020F0600000000000000" pitchFamily="50" charset="-128"/>
              </a:rPr>
              <a:t>R</a:t>
            </a:r>
            <a:r>
              <a:rPr lang="ja-JP" altLang="en-US" sz="1600" dirty="0" smtClean="0">
                <a:latin typeface="HG丸ｺﾞｼｯｸM-PRO" panose="020F0600000000000000" pitchFamily="50" charset="-128"/>
                <a:ea typeface="HG丸ｺﾞｼｯｸM-PRO" panose="020F0600000000000000" pitchFamily="50" charset="-128"/>
              </a:rPr>
              <a:t>３の伸び率（</a:t>
            </a:r>
            <a:r>
              <a:rPr lang="en-US" altLang="ja-JP" sz="1600" dirty="0" smtClean="0">
                <a:latin typeface="HG丸ｺﾞｼｯｸM-PRO" panose="020F0600000000000000" pitchFamily="50" charset="-128"/>
                <a:ea typeface="HG丸ｺﾞｼｯｸM-PRO" panose="020F0600000000000000" pitchFamily="50" charset="-128"/>
              </a:rPr>
              <a:t>4.6</a:t>
            </a:r>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）を用い</a:t>
            </a:r>
            <a:r>
              <a:rPr lang="ja-JP" altLang="en-US" sz="1600" dirty="0" smtClean="0">
                <a:latin typeface="HG丸ｺﾞｼｯｸM-PRO" panose="020F0600000000000000" pitchFamily="50" charset="-128"/>
                <a:ea typeface="HG丸ｺﾞｼｯｸM-PRO" panose="020F0600000000000000" pitchFamily="50" charset="-128"/>
              </a:rPr>
              <a:t>Ｒ</a:t>
            </a:r>
            <a:r>
              <a:rPr lang="en-US" altLang="ja-JP" sz="1600" dirty="0" smtClean="0">
                <a:latin typeface="HG丸ｺﾞｼｯｸM-PRO" panose="020F0600000000000000" pitchFamily="50" charset="-128"/>
                <a:ea typeface="HG丸ｺﾞｼｯｸM-PRO" panose="020F0600000000000000" pitchFamily="50" charset="-128"/>
              </a:rPr>
              <a:t>4</a:t>
            </a:r>
            <a:r>
              <a:rPr lang="ja-JP" altLang="en-US" sz="1600" dirty="0" smtClean="0">
                <a:latin typeface="HG丸ｺﾞｼｯｸM-PRO" panose="020F0600000000000000" pitchFamily="50" charset="-128"/>
                <a:ea typeface="HG丸ｺﾞｼｯｸM-PRO" panose="020F0600000000000000" pitchFamily="50" charset="-128"/>
              </a:rPr>
              <a:t>以降</a:t>
            </a:r>
            <a:r>
              <a:rPr lang="ja-JP" altLang="en-US" sz="1600" dirty="0">
                <a:latin typeface="HG丸ｺﾞｼｯｸM-PRO" panose="020F0600000000000000" pitchFamily="50" charset="-128"/>
                <a:ea typeface="HG丸ｺﾞｼｯｸM-PRO" panose="020F0600000000000000" pitchFamily="50" charset="-128"/>
              </a:rPr>
              <a:t>を推計</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en-US" altLang="ja-JP" sz="1600" dirty="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大阪府は</a:t>
            </a:r>
            <a:r>
              <a:rPr lang="ja-JP" altLang="en-US" sz="1600" dirty="0" smtClean="0">
                <a:latin typeface="HG丸ｺﾞｼｯｸM-PRO" panose="020F0600000000000000" pitchFamily="50" charset="-128"/>
                <a:ea typeface="HG丸ｺﾞｼｯｸM-PRO" panose="020F0600000000000000" pitchFamily="50" charset="-128"/>
              </a:rPr>
              <a:t>、</a:t>
            </a:r>
            <a:r>
              <a:rPr lang="en-US" altLang="ja-JP" sz="1600" dirty="0" smtClean="0">
                <a:latin typeface="HG丸ｺﾞｼｯｸM-PRO" panose="020F0600000000000000" pitchFamily="50" charset="-128"/>
                <a:ea typeface="HG丸ｺﾞｼｯｸM-PRO" panose="020F0600000000000000" pitchFamily="50" charset="-128"/>
              </a:rPr>
              <a:t>R2</a:t>
            </a:r>
            <a:r>
              <a:rPr lang="ja-JP" altLang="en-US" sz="1600" dirty="0" smtClean="0">
                <a:latin typeface="HG丸ｺﾞｼｯｸM-PRO" panose="020F0600000000000000" pitchFamily="50" charset="-128"/>
                <a:ea typeface="HG丸ｺﾞｼｯｸM-PRO" panose="020F0600000000000000" pitchFamily="50" charset="-128"/>
              </a:rPr>
              <a:t>から</a:t>
            </a:r>
            <a:r>
              <a:rPr lang="en-US" altLang="ja-JP" sz="1600" dirty="0" smtClean="0">
                <a:latin typeface="HG丸ｺﾞｼｯｸM-PRO" panose="020F0600000000000000" pitchFamily="50" charset="-128"/>
                <a:ea typeface="HG丸ｺﾞｼｯｸM-PRO" panose="020F0600000000000000" pitchFamily="50" charset="-128"/>
              </a:rPr>
              <a:t>R3</a:t>
            </a:r>
            <a:r>
              <a:rPr lang="ja-JP" altLang="en-US" sz="1600" dirty="0" smtClean="0">
                <a:latin typeface="HG丸ｺﾞｼｯｸM-PRO" panose="020F0600000000000000" pitchFamily="50" charset="-128"/>
                <a:ea typeface="HG丸ｺﾞｼｯｸM-PRO" panose="020F0600000000000000" pitchFamily="50" charset="-128"/>
              </a:rPr>
              <a:t>の伸び率（</a:t>
            </a:r>
            <a:r>
              <a:rPr lang="en-US" altLang="ja-JP" sz="1600" dirty="0" smtClean="0">
                <a:latin typeface="HG丸ｺﾞｼｯｸM-PRO" panose="020F0600000000000000" pitchFamily="50" charset="-128"/>
                <a:ea typeface="HG丸ｺﾞｼｯｸM-PRO" panose="020F0600000000000000" pitchFamily="50" charset="-128"/>
              </a:rPr>
              <a:t>5.3</a:t>
            </a:r>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）を用い</a:t>
            </a:r>
            <a:r>
              <a:rPr lang="en-US" altLang="ja-JP" sz="1600" dirty="0">
                <a:latin typeface="HG丸ｺﾞｼｯｸM-PRO" panose="020F0600000000000000" pitchFamily="50" charset="-128"/>
                <a:ea typeface="HG丸ｺﾞｼｯｸM-PRO" panose="020F0600000000000000" pitchFamily="50" charset="-128"/>
              </a:rPr>
              <a:t>R</a:t>
            </a:r>
            <a:r>
              <a:rPr lang="ja-JP" altLang="en-US" sz="1600" dirty="0">
                <a:latin typeface="HG丸ｺﾞｼｯｸM-PRO" panose="020F0600000000000000" pitchFamily="50" charset="-128"/>
                <a:ea typeface="HG丸ｺﾞｼｯｸM-PRO" panose="020F0600000000000000" pitchFamily="50" charset="-128"/>
              </a:rPr>
              <a:t>３以降を推計</a:t>
            </a:r>
            <a:endParaRPr lang="en-US" altLang="ja-JP" sz="1600" dirty="0">
              <a:latin typeface="HG丸ｺﾞｼｯｸM-PRO" panose="020F0600000000000000" pitchFamily="50" charset="-128"/>
              <a:ea typeface="HG丸ｺﾞｼｯｸM-PRO" panose="020F0600000000000000" pitchFamily="50" charset="-128"/>
            </a:endParaRPr>
          </a:p>
        </p:txBody>
      </p:sp>
      <p:cxnSp>
        <p:nvCxnSpPr>
          <p:cNvPr id="16" name="直線矢印コネクタ 15"/>
          <p:cNvCxnSpPr/>
          <p:nvPr/>
        </p:nvCxnSpPr>
        <p:spPr>
          <a:xfrm flipH="1">
            <a:off x="6703517" y="2241615"/>
            <a:ext cx="436098"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6186800" y="2359804"/>
            <a:ext cx="734766" cy="307777"/>
          </a:xfrm>
          <a:prstGeom prst="rect">
            <a:avLst/>
          </a:prstGeom>
          <a:noFill/>
          <a:ln>
            <a:solidFill>
              <a:schemeClr val="tx1"/>
            </a:solidFill>
          </a:ln>
        </p:spPr>
        <p:txBody>
          <a:bodyPr wrap="square" rtlCol="0">
            <a:spAutoFit/>
          </a:bodyPr>
          <a:lstStyle/>
          <a:p>
            <a:r>
              <a:rPr lang="ja-JP" altLang="en-US" sz="1400" dirty="0">
                <a:latin typeface="Meiryo UI" panose="020B0604030504040204" pitchFamily="50" charset="-128"/>
                <a:ea typeface="Meiryo UI" panose="020B0604030504040204" pitchFamily="50" charset="-128"/>
              </a:rPr>
              <a:t>実績値</a:t>
            </a:r>
            <a:endParaRPr lang="ja-JP" altLang="en-US" dirty="0">
              <a:latin typeface="Meiryo UI" panose="020B0604030504040204" pitchFamily="50" charset="-128"/>
              <a:ea typeface="Meiryo UI" panose="020B0604030504040204" pitchFamily="50" charset="-128"/>
            </a:endParaRPr>
          </a:p>
        </p:txBody>
      </p:sp>
      <p:cxnSp>
        <p:nvCxnSpPr>
          <p:cNvPr id="21" name="直線矢印コネクタ 20"/>
          <p:cNvCxnSpPr/>
          <p:nvPr/>
        </p:nvCxnSpPr>
        <p:spPr>
          <a:xfrm>
            <a:off x="7139615" y="5515647"/>
            <a:ext cx="492369"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7469880" y="5033024"/>
            <a:ext cx="743405" cy="307777"/>
          </a:xfrm>
          <a:prstGeom prst="rect">
            <a:avLst/>
          </a:prstGeom>
          <a:noFill/>
          <a:ln>
            <a:solidFill>
              <a:schemeClr val="tx1"/>
            </a:solidFill>
          </a:ln>
        </p:spPr>
        <p:txBody>
          <a:bodyPr wrap="square" rtlCol="0">
            <a:spAutoFit/>
          </a:bodyPr>
          <a:lstStyle/>
          <a:p>
            <a:r>
              <a:rPr lang="ja-JP" altLang="en-US" sz="1400" dirty="0">
                <a:latin typeface="Meiryo UI" panose="020B0604030504040204" pitchFamily="50" charset="-128"/>
                <a:ea typeface="Meiryo UI" panose="020B0604030504040204" pitchFamily="50" charset="-128"/>
              </a:rPr>
              <a:t>推計値</a:t>
            </a:r>
            <a:endParaRPr lang="ja-JP" altLang="en-US" dirty="0">
              <a:latin typeface="Meiryo UI" panose="020B0604030504040204" pitchFamily="50" charset="-128"/>
              <a:ea typeface="Meiryo UI" panose="020B0604030504040204" pitchFamily="50" charset="-128"/>
            </a:endParaRPr>
          </a:p>
        </p:txBody>
      </p:sp>
      <p:cxnSp>
        <p:nvCxnSpPr>
          <p:cNvPr id="17" name="直線コネクタ 16"/>
          <p:cNvCxnSpPr/>
          <p:nvPr/>
        </p:nvCxnSpPr>
        <p:spPr>
          <a:xfrm>
            <a:off x="7139615" y="2241615"/>
            <a:ext cx="0" cy="32740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8671811" y="6519446"/>
            <a:ext cx="472189" cy="338554"/>
          </a:xfrm>
          <a:prstGeom prst="rect">
            <a:avLst/>
          </a:prstGeom>
          <a:noFill/>
        </p:spPr>
        <p:txBody>
          <a:bodyPr wrap="square" rtlCol="0">
            <a:spAutoFit/>
          </a:bodyPr>
          <a:lstStyle/>
          <a:p>
            <a:r>
              <a:rPr kumimoji="1" lang="ja-JP" altLang="en-US" sz="1600" dirty="0" smtClean="0"/>
              <a:t>３</a:t>
            </a:r>
            <a:endParaRPr kumimoji="1" lang="ja-JP" altLang="en-US" sz="1600" dirty="0"/>
          </a:p>
        </p:txBody>
      </p:sp>
    </p:spTree>
    <p:extLst>
      <p:ext uri="{BB962C8B-B14F-4D97-AF65-F5344CB8AC3E}">
        <p14:creationId xmlns:p14="http://schemas.microsoft.com/office/powerpoint/2010/main" val="169036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33190"/>
            <a:ext cx="9144000" cy="396000"/>
          </a:xfrm>
          <a:prstGeom prst="rect">
            <a:avLst/>
          </a:prstGeom>
          <a:gradFill>
            <a:gsLst>
              <a:gs pos="0">
                <a:schemeClr val="tx2">
                  <a:lumMod val="75000"/>
                </a:schemeClr>
              </a:gs>
              <a:gs pos="50000">
                <a:schemeClr val="tx2">
                  <a:lumMod val="60000"/>
                  <a:lumOff val="40000"/>
                </a:schemeClr>
              </a:gs>
              <a:gs pos="100000">
                <a:schemeClr val="tx2">
                  <a:lumMod val="40000"/>
                  <a:lumOff val="60000"/>
                </a:schemeClr>
              </a:gs>
            </a:gsLst>
          </a:gradFill>
          <a:ln/>
        </p:spPr>
        <p:style>
          <a:lnRef idx="0">
            <a:schemeClr val="accent2"/>
          </a:lnRef>
          <a:fillRef idx="3">
            <a:schemeClr val="accent2"/>
          </a:fillRef>
          <a:effectRef idx="3">
            <a:schemeClr val="accent2"/>
          </a:effectRef>
          <a:fontRef idx="minor">
            <a:schemeClr val="lt1"/>
          </a:fontRef>
        </p:style>
        <p:txBody>
          <a:bodyPr wrap="square" rtlCol="0" anchor="ctr" anchorCtr="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Ⅲ</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　官民</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一体の取組みにおけるそれぞれ</a:t>
            </a:r>
            <a:r>
              <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の</a:t>
            </a:r>
            <a:r>
              <a:rPr kumimoji="1" lang="ja-JP" altLang="en-US" sz="1600" b="1" i="0" u="none" strike="noStrike" kern="1200" cap="none" spc="0" normalizeH="0" baseline="0" noProof="0" dirty="0" smtClean="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役割</a:t>
            </a:r>
            <a:endParaRPr kumimoji="1" lang="ja-JP" altLang="en-US" sz="1600" b="1"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7" name="コンテンツ プレースホルダー 2"/>
          <p:cNvSpPr txBox="1">
            <a:spLocks/>
          </p:cNvSpPr>
          <p:nvPr/>
        </p:nvSpPr>
        <p:spPr>
          <a:xfrm>
            <a:off x="251520" y="362810"/>
            <a:ext cx="8640960" cy="6244806"/>
          </a:xfrm>
          <a:prstGeom prst="rect">
            <a:avLst/>
          </a:prstGeom>
        </p:spPr>
        <p:txBody>
          <a:bodyPr vert="horz" lIns="91440" tIns="45720" rIns="91440" bIns="45720" rtlCol="0">
            <a:noAutofit/>
          </a:bodyPr>
          <a:lst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6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１．大阪府の役割</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①　工賃</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向上計画支援事業の</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実施</a:t>
            </a:r>
            <a:r>
              <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本計画</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に基づき</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、各年度の予算に定めに</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より</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取組みます。</a:t>
            </a:r>
            <a:endPar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ａ</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工賃引上げ計画策定支援及び実行</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支援　　</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ｂ　共同受注窓口の運営、優先調達の促進</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ｃ</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製品（こさえたん）認知度向上に向けた情報</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発信</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②　官公需</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の発注促進</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等</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平成</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２５年４月に「国等による障害者就労施設等からの物品等の調達の推進等に関する法律」（障害</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者優先調達</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推進法）が施行され、大阪府においても、毎年度、</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者就労施設等からの物品等の調達の推進を図るための方針を策定し、事業所からの物品等の調達の促進</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に取組みます。</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また</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、市町村はもとより企業等に対し、事業所からの物品等の調達の働きかけを</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行います。</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③　関係</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機関等との連携</a:t>
            </a: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計画を実効性のあるものとするため、市町村、</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者団体、経済団体も含めた企業等、関係機関との連携を図ります。</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④　大阪府</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工賃向上計画の検証</a:t>
            </a: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毎年度、工賃向上計画の推進に関する専門委員会に計画の進捗状況等を報告し、有識者から意見聴取を行うとともに</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、進捗</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状況を</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点検します。また、委員意見を踏まえ、必要</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に応じて計画の見直しを行います</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n-cs"/>
              </a:rPr>
              <a:t>⑤</a:t>
            </a:r>
            <a:r>
              <a:rPr kumimoji="1" lang="ja-JP" altLang="en-US" sz="1400" b="0" i="0" u="none" strike="noStrike" kern="1200" cap="none" spc="0" normalizeH="0" baseline="0" noProof="0" dirty="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1" lang="ja-JP" altLang="en-US" sz="1400" b="0" i="0" u="none" strike="noStrike" kern="1200" cap="none" spc="0" normalizeH="0" baseline="0" noProof="0" dirty="0" smtClean="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n-cs"/>
              </a:rPr>
              <a:t>表彰制度による好事例発信（Ｒ</a:t>
            </a:r>
            <a:r>
              <a:rPr kumimoji="1" lang="en-US" altLang="ja-JP" sz="1400" b="0" i="0" u="none" strike="noStrike" kern="1200" cap="none" spc="0" normalizeH="0" baseline="0" noProof="0" dirty="0" smtClean="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n-cs"/>
              </a:rPr>
              <a:t>4</a:t>
            </a:r>
            <a:r>
              <a:rPr kumimoji="1" lang="ja-JP" altLang="en-US" sz="1400" b="0" i="0" u="none" strike="noStrike" kern="1200" cap="none" spc="0" normalizeH="0" baseline="0" noProof="0" dirty="0" smtClean="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n-cs"/>
              </a:rPr>
              <a:t>～）</a:t>
            </a:r>
            <a:endParaRPr kumimoji="1" lang="ja-JP" altLang="en-US" sz="1400" b="0" i="0" u="none" strike="noStrike" kern="1200" cap="none" spc="0" normalizeH="0" baseline="0" noProof="0" dirty="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400" b="0" i="0" u="none" strike="noStrike" kern="1200" cap="none" spc="0" normalizeH="0" baseline="0" noProof="0" dirty="0" smtClean="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n-cs"/>
              </a:rPr>
              <a:t>表彰ホームページや研修会で好事例を事業所に周知することにより支援力の向上を行います</a:t>
            </a:r>
            <a:r>
              <a:rPr kumimoji="1" lang="ja-JP" altLang="en-US" sz="1400" b="0" i="0" u="none" strike="noStrike" kern="1200" cap="none" spc="0" normalizeH="0" baseline="0" noProof="0" dirty="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n-cs"/>
              </a:rPr>
              <a:t>。</a:t>
            </a:r>
            <a:endParaRPr kumimoji="1" lang="en-US" altLang="ja-JP" sz="1400" b="0" i="0" u="none" strike="noStrike" kern="1200" cap="none" spc="0" normalizeH="0" baseline="0" noProof="0" dirty="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357188" marR="0" lvl="0" indent="185738"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1" lang="en-US" altLang="ja-JP"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600" b="1"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２．</a:t>
            </a:r>
            <a:r>
              <a:rPr kumimoji="1" lang="ja-JP" altLang="en-US" sz="16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市町村の役割</a:t>
            </a:r>
            <a:endParaRPr kumimoji="1" lang="ja-JP" altLang="en-US" sz="14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工賃向上にあたっては、地域で</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者を支える仕組みが重要</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です。市町村</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においても</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、事業所</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に対する積極的な</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支援を進めるため、支援内容の検討が必要になります</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。また</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、「平均工賃月額」を基本報酬として選択した事業所は、「</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工賃引上げ計画シート」</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を指定権者</a:t>
            </a:r>
            <a:r>
              <a:rPr kumimoji="1" lang="en-US" altLang="ja-JP" sz="1400" b="0" i="0" u="none" strike="noStrike" kern="1200" cap="none" spc="0" normalizeH="0" baseline="3000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1" lang="ja-JP" altLang="en-US" sz="1400" b="0" i="0" u="none" strike="noStrike" kern="1200" cap="none" spc="0" normalizeH="0" baseline="0" noProof="0" dirty="0" err="1"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へ</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提</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出しなければ</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なりません。</a:t>
            </a:r>
            <a:endPar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そのため、大阪府としては、これまでのように市町村に対して事業所に対する支援内容の検討や物品等の発注実績の報告を求めるだけではなく、府の支援状況等を共有するなど、市町村とより連携し、</a:t>
            </a:r>
            <a:r>
              <a:rPr kumimoji="1"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障がい</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者の工賃水準の向上</a:t>
            </a:r>
            <a:r>
              <a:rPr kumimoji="1" lang="ja-JP" altLang="en-US" sz="14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に取組みます。</a:t>
            </a:r>
            <a:endPar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5738" marR="0" lvl="0" indent="171450" algn="l"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1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1" lang="zh-TW" altLang="en-US" sz="11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大阪版</a:t>
            </a:r>
            <a:r>
              <a:rPr kumimoji="1" lang="zh-TW"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地方分権推進制度</a:t>
            </a:r>
            <a:r>
              <a:rPr kumimoji="1" lang="ja-JP"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a:t>
            </a:r>
            <a:r>
              <a:rPr kumimoji="1" lang="ja-JP" altLang="en-US" sz="11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より</a:t>
            </a:r>
            <a:r>
              <a:rPr kumimoji="1" lang="en-US" altLang="ja-JP" sz="11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25</a:t>
            </a:r>
            <a:r>
              <a:rPr kumimoji="1" lang="ja-JP" altLang="en-US" sz="11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市町村、</a:t>
            </a:r>
            <a:r>
              <a:rPr kumimoji="1" lang="ja-JP"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政令市、中核市</a:t>
            </a:r>
            <a:r>
              <a:rPr kumimoji="1" lang="ja-JP" altLang="en-US" sz="11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を含むと府内</a:t>
            </a:r>
            <a:r>
              <a:rPr kumimoji="1" lang="en-US" altLang="ja-JP" sz="11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43</a:t>
            </a:r>
            <a:r>
              <a:rPr kumimoji="1" lang="ja-JP" altLang="en-US" sz="11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市町村のうち、</a:t>
            </a:r>
            <a:r>
              <a:rPr kumimoji="1" lang="en-US" altLang="ja-JP" sz="11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34</a:t>
            </a:r>
            <a:r>
              <a:rPr kumimoji="1" lang="ja-JP" altLang="en-US" sz="1100" b="0" i="0" u="none" strike="noStrike" kern="1200" cap="none" spc="0" normalizeH="0" baseline="0" noProof="0" dirty="0" smtClean="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市町村が指定権者となります。</a:t>
            </a:r>
            <a:endParaRPr kumimoji="1" lang="ja-JP"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3" name="テキスト ボックス 2"/>
          <p:cNvSpPr txBox="1"/>
          <p:nvPr/>
        </p:nvSpPr>
        <p:spPr>
          <a:xfrm>
            <a:off x="2683239" y="362810"/>
            <a:ext cx="8169639" cy="230832"/>
          </a:xfrm>
          <a:prstGeom prst="rect">
            <a:avLst/>
          </a:prstGeom>
          <a:noFill/>
        </p:spPr>
        <p:txBody>
          <a:bodyPr wrap="square" rtlCol="0">
            <a:spAutoFit/>
          </a:bodyPr>
          <a:lstStyle/>
          <a:p>
            <a:r>
              <a:rPr kumimoji="1" lang="ja-JP" altLang="en-US" sz="900" b="1" u="sng" dirty="0" smtClean="0">
                <a:latin typeface="游ゴシック" panose="020B0400000000000000" pitchFamily="50" charset="-128"/>
                <a:ea typeface="游ゴシック" panose="020B0400000000000000" pitchFamily="50" charset="-128"/>
              </a:rPr>
              <a:t>令和４年度第２回工賃向上計画の推進に関する専門委員会</a:t>
            </a:r>
            <a:r>
              <a:rPr kumimoji="1" lang="en-US" altLang="ja-JP" sz="900" b="1" u="sng" dirty="0" smtClean="0">
                <a:latin typeface="游ゴシック" panose="020B0400000000000000" pitchFamily="50" charset="-128"/>
                <a:ea typeface="游ゴシック" panose="020B0400000000000000" pitchFamily="50" charset="-128"/>
              </a:rPr>
              <a:t>【</a:t>
            </a:r>
            <a:r>
              <a:rPr kumimoji="1" lang="ja-JP" altLang="en-US" sz="900" b="1" u="sng" dirty="0" smtClean="0">
                <a:latin typeface="游ゴシック" panose="020B0400000000000000" pitchFamily="50" charset="-128"/>
                <a:ea typeface="游ゴシック" panose="020B0400000000000000" pitchFamily="50" charset="-128"/>
              </a:rPr>
              <a:t>資料４</a:t>
            </a:r>
            <a:r>
              <a:rPr kumimoji="1" lang="en-US" altLang="ja-JP" sz="900" b="1" u="sng" dirty="0" smtClean="0">
                <a:latin typeface="游ゴシック" panose="020B0400000000000000" pitchFamily="50" charset="-128"/>
                <a:ea typeface="游ゴシック" panose="020B0400000000000000" pitchFamily="50" charset="-128"/>
              </a:rPr>
              <a:t>】</a:t>
            </a:r>
            <a:r>
              <a:rPr kumimoji="1" lang="ja-JP" altLang="en-US" sz="900" b="1" u="sng" dirty="0" smtClean="0">
                <a:latin typeface="游ゴシック" panose="020B0400000000000000" pitchFamily="50" charset="-128"/>
                <a:ea typeface="游ゴシック" panose="020B0400000000000000" pitchFamily="50" charset="-128"/>
              </a:rPr>
              <a:t>大阪府工賃向上計画（令和５年度版）（案）より抜粋</a:t>
            </a:r>
            <a:endParaRPr kumimoji="1" lang="ja-JP" altLang="en-US" sz="900" b="1" u="sng" dirty="0">
              <a:latin typeface="游ゴシック" panose="020B0400000000000000" pitchFamily="50" charset="-128"/>
              <a:ea typeface="游ゴシック" panose="020B0400000000000000" pitchFamily="50" charset="-128"/>
            </a:endParaRPr>
          </a:p>
        </p:txBody>
      </p:sp>
      <p:sp>
        <p:nvSpPr>
          <p:cNvPr id="4" name="テキスト ボックス 3"/>
          <p:cNvSpPr txBox="1"/>
          <p:nvPr/>
        </p:nvSpPr>
        <p:spPr>
          <a:xfrm>
            <a:off x="8658475" y="6519446"/>
            <a:ext cx="809469" cy="338554"/>
          </a:xfrm>
          <a:prstGeom prst="rect">
            <a:avLst/>
          </a:prstGeom>
          <a:noFill/>
        </p:spPr>
        <p:txBody>
          <a:bodyPr wrap="square" rtlCol="0">
            <a:spAutoFit/>
          </a:bodyPr>
          <a:lstStyle/>
          <a:p>
            <a:r>
              <a:rPr kumimoji="1" lang="ja-JP" altLang="en-US" sz="1600" dirty="0" smtClean="0">
                <a:latin typeface="游ゴシック" panose="020B0400000000000000" pitchFamily="50" charset="-128"/>
                <a:ea typeface="游ゴシック" panose="020B0400000000000000" pitchFamily="50" charset="-128"/>
              </a:rPr>
              <a:t>４</a:t>
            </a:r>
            <a:endParaRPr kumimoji="1" lang="ja-JP" altLang="en-US" sz="16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414852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643</TotalTime>
  <Words>1375</Words>
  <Application>Microsoft Office PowerPoint</Application>
  <PresentationFormat>画面に合わせる (4:3)</PresentationFormat>
  <Paragraphs>88</Paragraphs>
  <Slides>4</Slides>
  <Notes>2</Notes>
  <HiddenSlides>0</HiddenSlides>
  <MMClips>0</MMClips>
  <ScaleCrop>false</ScaleCrop>
  <HeadingPairs>
    <vt:vector size="6" baseType="variant">
      <vt:variant>
        <vt:lpstr>使用されているフォント</vt:lpstr>
      </vt:variant>
      <vt:variant>
        <vt:i4>13</vt:i4>
      </vt:variant>
      <vt:variant>
        <vt:lpstr>テーマ</vt:lpstr>
      </vt:variant>
      <vt:variant>
        <vt:i4>2</vt:i4>
      </vt:variant>
      <vt:variant>
        <vt:lpstr>スライド タイトル</vt:lpstr>
      </vt:variant>
      <vt:variant>
        <vt:i4>4</vt:i4>
      </vt:variant>
    </vt:vector>
  </HeadingPairs>
  <TitlesOfParts>
    <vt:vector size="19" baseType="lpstr">
      <vt:lpstr>BIZ UDPゴシック</vt:lpstr>
      <vt:lpstr>HGP創英角ﾎﾟｯﾌﾟ体</vt:lpstr>
      <vt:lpstr>HG丸ｺﾞｼｯｸM-PRO</vt:lpstr>
      <vt:lpstr>Meiryo UI</vt:lpstr>
      <vt:lpstr>ＭＳ Ｐゴシック</vt:lpstr>
      <vt:lpstr>UD デジタル 教科書体 NK-R</vt:lpstr>
      <vt:lpstr>UD デジタル 教科書体 NP-R</vt:lpstr>
      <vt:lpstr>游ゴシック</vt:lpstr>
      <vt:lpstr>游ゴシック Light</vt:lpstr>
      <vt:lpstr>Arial</vt:lpstr>
      <vt:lpstr>Calibri</vt:lpstr>
      <vt:lpstr>Calibri Light</vt:lpstr>
      <vt:lpstr>Times New Roman</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工藤　菜々美</cp:lastModifiedBy>
  <cp:revision>56</cp:revision>
  <cp:lastPrinted>2023-03-09T10:49:03Z</cp:lastPrinted>
  <dcterms:created xsi:type="dcterms:W3CDTF">2022-02-14T06:37:01Z</dcterms:created>
  <dcterms:modified xsi:type="dcterms:W3CDTF">2023-03-16T09:28:17Z</dcterms:modified>
</cp:coreProperties>
</file>