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82" r:id="rId2"/>
  </p:sldMasterIdLst>
  <p:notesMasterIdLst>
    <p:notesMasterId r:id="rId4"/>
  </p:notesMasterIdLst>
  <p:sldIdLst>
    <p:sldId id="257" r:id="rId3"/>
  </p:sldIdLst>
  <p:sldSz cx="9144000" cy="6858000" type="screen4x3"/>
  <p:notesSz cx="6807200" cy="9939338"/>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99FF"/>
    <a:srgbClr val="FF99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C5E10E4-A848-4123-8B15-AECF6EBE2878}"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097705A-773D-4724-89A3-12E4A79A4A62}" type="slidenum">
              <a:rPr kumimoji="1" lang="ja-JP" altLang="en-US" smtClean="0"/>
              <a:t>‹#›</a:t>
            </a:fld>
            <a:endParaRPr kumimoji="1" lang="ja-JP" altLang="en-US"/>
          </a:p>
        </p:txBody>
      </p:sp>
    </p:spTree>
    <p:extLst>
      <p:ext uri="{BB962C8B-B14F-4D97-AF65-F5344CB8AC3E}">
        <p14:creationId xmlns:p14="http://schemas.microsoft.com/office/powerpoint/2010/main" val="2851088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97705A-773D-4724-89A3-12E4A79A4A62}" type="slidenum">
              <a:rPr kumimoji="1" lang="ja-JP" altLang="en-US" smtClean="0"/>
              <a:t>1</a:t>
            </a:fld>
            <a:endParaRPr kumimoji="1" lang="ja-JP" altLang="en-US"/>
          </a:p>
        </p:txBody>
      </p:sp>
    </p:spTree>
    <p:extLst>
      <p:ext uri="{BB962C8B-B14F-4D97-AF65-F5344CB8AC3E}">
        <p14:creationId xmlns:p14="http://schemas.microsoft.com/office/powerpoint/2010/main" val="349663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6727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7904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4177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582908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868527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163954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708038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876159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731367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623783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3212524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120308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63945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555068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91839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27024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811529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8392175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1111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957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2019040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3567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03E6A4F2-94AF-4B1F-B5A3-EE4C3389DC96}" type="datetimeFigureOut">
              <a:rPr kumimoji="1" lang="ja-JP" altLang="en-US" smtClean="0"/>
              <a:t>2023/3/20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76691190"/>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3E6A4F2-94AF-4B1F-B5A3-EE4C3389DC96}" type="datetimeFigureOut">
              <a:rPr kumimoji="1" lang="ja-JP" altLang="en-US" smtClean="0"/>
              <a:t>2023/3/20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950628539"/>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04106" y="1041247"/>
            <a:ext cx="4008669" cy="719244"/>
          </a:xfrm>
          <a:custGeom>
            <a:avLst/>
            <a:gdLst>
              <a:gd name="connsiteX0" fmla="*/ 0 w 4464496"/>
              <a:gd name="connsiteY0" fmla="*/ 0 h 1147936"/>
              <a:gd name="connsiteX1" fmla="*/ 3757379 w 4464496"/>
              <a:gd name="connsiteY1" fmla="*/ 0 h 1147936"/>
              <a:gd name="connsiteX2" fmla="*/ 4464496 w 4464496"/>
              <a:gd name="connsiteY2" fmla="*/ 573968 h 1147936"/>
              <a:gd name="connsiteX3" fmla="*/ 3757379 w 4464496"/>
              <a:gd name="connsiteY3" fmla="*/ 1147936 h 1147936"/>
              <a:gd name="connsiteX4" fmla="*/ 0 w 4464496"/>
              <a:gd name="connsiteY4" fmla="*/ 1147936 h 1147936"/>
              <a:gd name="connsiteX5" fmla="*/ 0 w 4464496"/>
              <a:gd name="connsiteY5" fmla="*/ 0 h 1147936"/>
              <a:gd name="connsiteX0" fmla="*/ 0 w 3757379"/>
              <a:gd name="connsiteY0" fmla="*/ 0 h 1147936"/>
              <a:gd name="connsiteX1" fmla="*/ 3757379 w 3757379"/>
              <a:gd name="connsiteY1" fmla="*/ 0 h 1147936"/>
              <a:gd name="connsiteX2" fmla="*/ 3754812 w 3757379"/>
              <a:gd name="connsiteY2" fmla="*/ 587615 h 1147936"/>
              <a:gd name="connsiteX3" fmla="*/ 3757379 w 3757379"/>
              <a:gd name="connsiteY3" fmla="*/ 1147936 h 1147936"/>
              <a:gd name="connsiteX4" fmla="*/ 0 w 3757379"/>
              <a:gd name="connsiteY4" fmla="*/ 1147936 h 1147936"/>
              <a:gd name="connsiteX5" fmla="*/ 0 w 3757379"/>
              <a:gd name="connsiteY5" fmla="*/ 0 h 114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7379" h="1147936">
                <a:moveTo>
                  <a:pt x="0" y="0"/>
                </a:moveTo>
                <a:lnTo>
                  <a:pt x="3757379" y="0"/>
                </a:lnTo>
                <a:cubicBezTo>
                  <a:pt x="3756523" y="195872"/>
                  <a:pt x="3755668" y="391743"/>
                  <a:pt x="3754812" y="587615"/>
                </a:cubicBezTo>
                <a:cubicBezTo>
                  <a:pt x="3755668" y="774389"/>
                  <a:pt x="3756523" y="961162"/>
                  <a:pt x="3757379" y="1147936"/>
                </a:cubicBezTo>
                <a:lnTo>
                  <a:pt x="0" y="1147936"/>
                </a:lnTo>
                <a:lnTo>
                  <a:pt x="0" y="0"/>
                </a:lnTo>
                <a:close/>
              </a:path>
            </a:pathLst>
          </a:cu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P明朝E" panose="02020900000000000000" pitchFamily="18" charset="-128"/>
                <a:ea typeface="HGP明朝E" panose="02020900000000000000" pitchFamily="18" charset="-128"/>
              </a:rPr>
              <a:t>令和</a:t>
            </a:r>
            <a:r>
              <a:rPr kumimoji="1" lang="ja-JP" altLang="en-US" sz="1400" dirty="0">
                <a:solidFill>
                  <a:schemeClr val="tx1"/>
                </a:solidFill>
                <a:latin typeface="HGP明朝E" panose="02020900000000000000" pitchFamily="18" charset="-128"/>
                <a:ea typeface="HGP明朝E" panose="02020900000000000000" pitchFamily="18" charset="-128"/>
              </a:rPr>
              <a:t>３</a:t>
            </a:r>
            <a:r>
              <a:rPr kumimoji="1" lang="ja-JP" altLang="en-US" sz="1400" dirty="0" smtClean="0">
                <a:solidFill>
                  <a:schemeClr val="tx1"/>
                </a:solidFill>
                <a:latin typeface="HGP明朝E" panose="02020900000000000000" pitchFamily="18" charset="-128"/>
                <a:ea typeface="HGP明朝E" panose="02020900000000000000" pitchFamily="18" charset="-128"/>
              </a:rPr>
              <a:t>年度卒業生</a:t>
            </a:r>
            <a:r>
              <a:rPr lang="ja-JP" altLang="en-US" sz="1400" dirty="0" smtClean="0">
                <a:solidFill>
                  <a:schemeClr val="tx1"/>
                </a:solidFill>
                <a:latin typeface="HGP明朝E" panose="02020900000000000000" pitchFamily="18" charset="-128"/>
                <a:ea typeface="HGP明朝E" panose="02020900000000000000" pitchFamily="18" charset="-128"/>
              </a:rPr>
              <a:t>就職率　２７．２％</a:t>
            </a:r>
            <a:r>
              <a:rPr kumimoji="1" lang="ja-JP" altLang="en-US" sz="1200" dirty="0" smtClean="0">
                <a:solidFill>
                  <a:schemeClr val="tx1"/>
                </a:solidFill>
                <a:latin typeface="HGP明朝E" panose="02020900000000000000" pitchFamily="18" charset="-128"/>
                <a:ea typeface="HGP明朝E" panose="02020900000000000000" pitchFamily="18" charset="-128"/>
              </a:rPr>
              <a:t>（前年度２６．４％</a:t>
            </a:r>
            <a:r>
              <a:rPr kumimoji="1" lang="ja-JP" altLang="en-US" sz="1200" dirty="0">
                <a:solidFill>
                  <a:schemeClr val="tx1"/>
                </a:solidFill>
                <a:latin typeface="HGP明朝E" panose="02020900000000000000" pitchFamily="18" charset="-128"/>
                <a:ea typeface="HGP明朝E" panose="02020900000000000000" pitchFamily="18" charset="-128"/>
              </a:rPr>
              <a:t>）</a:t>
            </a:r>
            <a:endParaRPr kumimoji="1" lang="en-US" altLang="ja-JP" sz="12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＊就職希望率　２８．５％</a:t>
            </a:r>
            <a:endParaRPr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＊就職希望者の就職率　</a:t>
            </a:r>
            <a:r>
              <a:rPr lang="ja-JP" altLang="en-US" sz="1400" dirty="0" smtClean="0">
                <a:solidFill>
                  <a:srgbClr val="FF0000"/>
                </a:solidFill>
                <a:latin typeface="HGP明朝E" panose="02020900000000000000" pitchFamily="18" charset="-128"/>
                <a:ea typeface="HGP明朝E" panose="02020900000000000000" pitchFamily="18" charset="-128"/>
              </a:rPr>
              <a:t>９５．５％</a:t>
            </a:r>
            <a:endParaRPr lang="en-US" altLang="ja-JP" sz="1400" dirty="0" smtClean="0">
              <a:solidFill>
                <a:srgbClr val="FF0000"/>
              </a:solidFill>
              <a:latin typeface="HGP明朝E" panose="02020900000000000000" pitchFamily="18" charset="-128"/>
              <a:ea typeface="HGP明朝E" panose="02020900000000000000" pitchFamily="18" charset="-128"/>
            </a:endParaRPr>
          </a:p>
        </p:txBody>
      </p:sp>
      <p:sp>
        <p:nvSpPr>
          <p:cNvPr id="3" name="角丸四角形 2"/>
          <p:cNvSpPr/>
          <p:nvPr/>
        </p:nvSpPr>
        <p:spPr>
          <a:xfrm>
            <a:off x="112863" y="2368894"/>
            <a:ext cx="8918274" cy="162035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latin typeface="HGP明朝E" panose="02020900000000000000" pitchFamily="18" charset="-128"/>
                <a:ea typeface="HGP明朝E" panose="02020900000000000000" pitchFamily="18" charset="-128"/>
              </a:rPr>
              <a:t>①　企業との連携（職場体験実習・テレワーク実習等の開催）</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②　府立知的</a:t>
            </a:r>
            <a:r>
              <a:rPr lang="ja-JP" altLang="en-US" sz="1300" dirty="0" err="1" smtClean="0">
                <a:solidFill>
                  <a:schemeClr val="tx1"/>
                </a:solidFill>
                <a:latin typeface="HGP明朝E" panose="02020900000000000000" pitchFamily="18" charset="-128"/>
                <a:ea typeface="HGP明朝E" panose="02020900000000000000" pitchFamily="18" charset="-128"/>
              </a:rPr>
              <a:t>障がい</a:t>
            </a:r>
            <a:r>
              <a:rPr lang="ja-JP" altLang="en-US" sz="1300" dirty="0" smtClean="0">
                <a:solidFill>
                  <a:schemeClr val="tx1"/>
                </a:solidFill>
                <a:latin typeface="HGP明朝E" panose="02020900000000000000" pitchFamily="18" charset="-128"/>
                <a:ea typeface="HGP明朝E" panose="02020900000000000000" pitchFamily="18" charset="-128"/>
              </a:rPr>
              <a:t>支援学校高等部に設置する職業コースの取組み強化</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③　府立高等学校進路指導研究会支援学校部会における就労支援等の情報共有及び研修の実施</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a:solidFill>
                  <a:schemeClr val="tx1"/>
                </a:solidFill>
                <a:latin typeface="HGP明朝E" panose="02020900000000000000" pitchFamily="18" charset="-128"/>
                <a:ea typeface="HGP明朝E" panose="02020900000000000000" pitchFamily="18" charset="-128"/>
              </a:rPr>
              <a:t>④</a:t>
            </a:r>
            <a:r>
              <a:rPr lang="ja-JP" altLang="en-US" sz="1300" dirty="0" smtClean="0">
                <a:solidFill>
                  <a:schemeClr val="tx1"/>
                </a:solidFill>
                <a:latin typeface="HGP明朝E" panose="02020900000000000000" pitchFamily="18" charset="-128"/>
                <a:ea typeface="HGP明朝E" panose="02020900000000000000" pitchFamily="18" charset="-128"/>
              </a:rPr>
              <a:t>　ブロック</a:t>
            </a:r>
            <a:r>
              <a:rPr lang="ja-JP" altLang="en-US" sz="1300" dirty="0">
                <a:solidFill>
                  <a:schemeClr val="tx1"/>
                </a:solidFill>
                <a:latin typeface="HGP明朝E" panose="02020900000000000000" pitchFamily="18" charset="-128"/>
                <a:ea typeface="HGP明朝E" panose="02020900000000000000" pitchFamily="18" charset="-128"/>
              </a:rPr>
              <a:t>別進路指導関係連携会議を活用した研修会のネットワークづくり</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⑤　教員</a:t>
            </a:r>
            <a:r>
              <a:rPr lang="ja-JP" altLang="en-US" sz="1300" dirty="0">
                <a:solidFill>
                  <a:schemeClr val="tx1"/>
                </a:solidFill>
                <a:latin typeface="HGP明朝E" panose="02020900000000000000" pitchFamily="18" charset="-128"/>
                <a:ea typeface="HGP明朝E" panose="02020900000000000000" pitchFamily="18" charset="-128"/>
              </a:rPr>
              <a:t>の就労スキルの</a:t>
            </a:r>
            <a:r>
              <a:rPr lang="ja-JP" altLang="en-US" sz="1300" dirty="0" smtClean="0">
                <a:solidFill>
                  <a:schemeClr val="tx1"/>
                </a:solidFill>
                <a:latin typeface="HGP明朝E" panose="02020900000000000000" pitchFamily="18" charset="-128"/>
                <a:ea typeface="HGP明朝E" panose="02020900000000000000" pitchFamily="18" charset="-128"/>
              </a:rPr>
              <a:t>向上（就労支援研修の実施等）</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⑥　キャリア教育支援体制強化事業（</a:t>
            </a:r>
            <a:r>
              <a:rPr lang="en-US" altLang="ja-JP" sz="1300" dirty="0" smtClean="0">
                <a:solidFill>
                  <a:schemeClr val="tx1"/>
                </a:solidFill>
                <a:latin typeface="HGP明朝E" panose="02020900000000000000" pitchFamily="18" charset="-128"/>
                <a:ea typeface="HGP明朝E" panose="02020900000000000000" pitchFamily="18" charset="-128"/>
              </a:rPr>
              <a:t>R2</a:t>
            </a:r>
            <a:r>
              <a:rPr lang="ja-JP" altLang="en-US" sz="1300" dirty="0" smtClean="0">
                <a:solidFill>
                  <a:schemeClr val="tx1"/>
                </a:solidFill>
                <a:latin typeface="HGP明朝E" panose="02020900000000000000" pitchFamily="18" charset="-128"/>
                <a:ea typeface="HGP明朝E" panose="02020900000000000000" pitchFamily="18" charset="-128"/>
              </a:rPr>
              <a:t>～</a:t>
            </a:r>
            <a:r>
              <a:rPr lang="en-US" altLang="ja-JP" sz="1300" dirty="0" smtClean="0">
                <a:solidFill>
                  <a:schemeClr val="tx1"/>
                </a:solidFill>
                <a:latin typeface="HGP明朝E" panose="02020900000000000000" pitchFamily="18" charset="-128"/>
                <a:ea typeface="HGP明朝E" panose="02020900000000000000" pitchFamily="18" charset="-128"/>
              </a:rPr>
              <a:t>R</a:t>
            </a:r>
            <a:r>
              <a:rPr lang="ja-JP" altLang="en-US" sz="1300" dirty="0" smtClean="0">
                <a:solidFill>
                  <a:schemeClr val="tx1"/>
                </a:solidFill>
                <a:latin typeface="HGP明朝E" panose="02020900000000000000" pitchFamily="18" charset="-128"/>
                <a:ea typeface="HGP明朝E" panose="02020900000000000000" pitchFamily="18" charset="-128"/>
              </a:rPr>
              <a:t>４年度計画）</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⑦　府立学校スマートスクール推進事業</a:t>
            </a:r>
            <a:endParaRPr lang="en-US" altLang="ja-JP" sz="1300" dirty="0">
              <a:solidFill>
                <a:schemeClr val="tx1"/>
              </a:solidFill>
              <a:latin typeface="HGP明朝E" panose="02020900000000000000" pitchFamily="18" charset="-128"/>
              <a:ea typeface="HGP明朝E" panose="02020900000000000000" pitchFamily="18" charset="-128"/>
            </a:endParaRPr>
          </a:p>
        </p:txBody>
      </p:sp>
      <p:sp>
        <p:nvSpPr>
          <p:cNvPr id="4" name="タイトル 1"/>
          <p:cNvSpPr>
            <a:spLocks noGrp="1"/>
          </p:cNvSpPr>
          <p:nvPr>
            <p:ph type="title"/>
          </p:nvPr>
        </p:nvSpPr>
        <p:spPr>
          <a:xfrm>
            <a:off x="107504" y="470812"/>
            <a:ext cx="8928992" cy="446306"/>
          </a:xfrm>
          <a:solidFill>
            <a:schemeClr val="accent1">
              <a:lumMod val="20000"/>
              <a:lumOff val="80000"/>
            </a:schemeClr>
          </a:solidFill>
          <a:ln>
            <a:solidFill>
              <a:schemeClr val="tx1"/>
            </a:solidFill>
          </a:ln>
        </p:spPr>
        <p:txBody>
          <a:bodyPr>
            <a:normAutofit/>
          </a:bodyPr>
          <a:lstStyle/>
          <a:p>
            <a:pPr algn="ctr"/>
            <a:r>
              <a:rPr lang="ja-JP" altLang="en-US" sz="2000" dirty="0" smtClean="0">
                <a:latin typeface="HGP明朝E" panose="02020900000000000000" pitchFamily="18" charset="-128"/>
                <a:ea typeface="HGP明朝E" panose="02020900000000000000" pitchFamily="18" charset="-128"/>
              </a:rPr>
              <a:t>府立</a:t>
            </a:r>
            <a:r>
              <a:rPr lang="ja-JP" altLang="en-US" sz="2000" dirty="0">
                <a:latin typeface="HGP明朝E" panose="02020900000000000000" pitchFamily="18" charset="-128"/>
                <a:ea typeface="HGP明朝E" panose="02020900000000000000" pitchFamily="18" charset="-128"/>
              </a:rPr>
              <a:t>知的</a:t>
            </a:r>
            <a:r>
              <a:rPr lang="ja-JP" altLang="en-US" sz="2000" dirty="0" err="1">
                <a:latin typeface="HGP明朝E" panose="02020900000000000000" pitchFamily="18" charset="-128"/>
                <a:ea typeface="HGP明朝E" panose="02020900000000000000" pitchFamily="18" charset="-128"/>
              </a:rPr>
              <a:t>障がい</a:t>
            </a:r>
            <a:r>
              <a:rPr lang="ja-JP" altLang="en-US" sz="2000" dirty="0">
                <a:latin typeface="HGP明朝E" panose="02020900000000000000" pitchFamily="18" charset="-128"/>
                <a:ea typeface="HGP明朝E" panose="02020900000000000000" pitchFamily="18" charset="-128"/>
              </a:rPr>
              <a:t>支援</a:t>
            </a:r>
            <a:r>
              <a:rPr lang="ja-JP" altLang="en-US" sz="2000" dirty="0" smtClean="0">
                <a:latin typeface="HGP明朝E" panose="02020900000000000000" pitchFamily="18" charset="-128"/>
                <a:ea typeface="HGP明朝E" panose="02020900000000000000" pitchFamily="18" charset="-128"/>
              </a:rPr>
              <a:t>学校高等部における就労支援の充実について</a:t>
            </a:r>
            <a:endParaRPr kumimoji="1" lang="ja-JP" altLang="en-US" sz="2000" dirty="0">
              <a:latin typeface="HGP明朝E" panose="02020900000000000000" pitchFamily="18" charset="-128"/>
              <a:ea typeface="HGP明朝E" panose="02020900000000000000" pitchFamily="18" charset="-128"/>
            </a:endParaRPr>
          </a:p>
        </p:txBody>
      </p:sp>
      <p:sp>
        <p:nvSpPr>
          <p:cNvPr id="17" name="波線 16"/>
          <p:cNvSpPr/>
          <p:nvPr/>
        </p:nvSpPr>
        <p:spPr>
          <a:xfrm>
            <a:off x="104106" y="2218442"/>
            <a:ext cx="1587574" cy="260485"/>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Ｒ４年度の取組み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19" name="角丸四角形 18"/>
          <p:cNvSpPr/>
          <p:nvPr/>
        </p:nvSpPr>
        <p:spPr>
          <a:xfrm>
            <a:off x="112863" y="4131401"/>
            <a:ext cx="4956153" cy="253795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300" u="sng"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300" dirty="0" smtClean="0">
                <a:solidFill>
                  <a:schemeClr val="tx1"/>
                </a:solidFill>
                <a:latin typeface="HGSｺﾞｼｯｸE" panose="020B0900000000000000" pitchFamily="50" charset="-128"/>
                <a:ea typeface="HGSｺﾞｼｯｸE" panose="020B0900000000000000" pitchFamily="50" charset="-128"/>
              </a:rPr>
              <a:t>◆</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①職場体験実習のさらなる充実</a:t>
            </a:r>
            <a:endParaRPr lang="en-US" altLang="ja-JP" sz="1300" u="sng"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300" dirty="0" smtClean="0">
                <a:solidFill>
                  <a:schemeClr val="tx1"/>
                </a:solidFill>
                <a:latin typeface="HGSｺﾞｼｯｸE" panose="020B0900000000000000" pitchFamily="50" charset="-128"/>
                <a:ea typeface="HGSｺﾞｼｯｸE" panose="020B0900000000000000" pitchFamily="50" charset="-128"/>
              </a:rPr>
              <a:t> </a:t>
            </a:r>
            <a:r>
              <a:rPr lang="ja-JP" altLang="en-US" sz="1200" dirty="0" smtClean="0">
                <a:solidFill>
                  <a:schemeClr val="tx1"/>
                </a:solidFill>
                <a:latin typeface="HGP明朝E" panose="02020900000000000000" pitchFamily="18" charset="-128"/>
                <a:ea typeface="HGP明朝E" panose="02020900000000000000" pitchFamily="18" charset="-128"/>
              </a:rPr>
              <a:t>教育・福祉・労働等の関係部局における協力体制を充実させ、公民連</a:t>
            </a:r>
            <a:endParaRPr lang="en-US" altLang="ja-JP" sz="1200" dirty="0" smtClean="0">
              <a:solidFill>
                <a:schemeClr val="tx1"/>
              </a:solidFill>
              <a:latin typeface="HGP明朝E" panose="02020900000000000000" pitchFamily="18" charset="-128"/>
              <a:ea typeface="HGP明朝E" panose="02020900000000000000" pitchFamily="18" charset="-128"/>
            </a:endParaRPr>
          </a:p>
          <a:p>
            <a:r>
              <a:rPr lang="en-US" altLang="ja-JP" sz="1200" dirty="0">
                <a:solidFill>
                  <a:schemeClr val="tx1"/>
                </a:solidFill>
                <a:latin typeface="HGP明朝E" panose="02020900000000000000" pitchFamily="18" charset="-128"/>
                <a:ea typeface="HGP明朝E" panose="02020900000000000000" pitchFamily="18" charset="-128"/>
              </a:rPr>
              <a:t> </a:t>
            </a:r>
            <a:r>
              <a:rPr lang="ja-JP" altLang="en-US" sz="1200" dirty="0" smtClean="0">
                <a:solidFill>
                  <a:schemeClr val="tx1"/>
                </a:solidFill>
                <a:latin typeface="HGP明朝E" panose="02020900000000000000" pitchFamily="18" charset="-128"/>
                <a:ea typeface="HGP明朝E" panose="02020900000000000000" pitchFamily="18" charset="-128"/>
              </a:rPr>
              <a:t>携や地域産業との積極的な連携により、子どものニーズを踏まえた職場</a:t>
            </a:r>
            <a:endParaRPr lang="en-US" altLang="ja-JP" sz="1200" dirty="0" smtClean="0">
              <a:solidFill>
                <a:schemeClr val="tx1"/>
              </a:solidFill>
              <a:latin typeface="HGP明朝E" panose="02020900000000000000" pitchFamily="18" charset="-128"/>
              <a:ea typeface="HGP明朝E" panose="02020900000000000000" pitchFamily="18" charset="-128"/>
            </a:endParaRPr>
          </a:p>
          <a:p>
            <a:r>
              <a:rPr lang="en-US" altLang="ja-JP" sz="1200" dirty="0">
                <a:solidFill>
                  <a:schemeClr val="tx1"/>
                </a:solidFill>
                <a:latin typeface="HGP明朝E" panose="02020900000000000000" pitchFamily="18" charset="-128"/>
                <a:ea typeface="HGP明朝E" panose="02020900000000000000" pitchFamily="18" charset="-128"/>
              </a:rPr>
              <a:t> </a:t>
            </a:r>
            <a:r>
              <a:rPr lang="ja-JP" altLang="en-US" sz="1200" dirty="0" smtClean="0">
                <a:solidFill>
                  <a:schemeClr val="tx1"/>
                </a:solidFill>
                <a:latin typeface="HGP明朝E" panose="02020900000000000000" pitchFamily="18" charset="-128"/>
                <a:ea typeface="HGP明朝E" panose="02020900000000000000" pitchFamily="18" charset="-128"/>
              </a:rPr>
              <a:t>体験実習の機会を設定する</a:t>
            </a:r>
            <a:endParaRPr lang="en-US" altLang="ja-JP" sz="1200" dirty="0" smtClean="0">
              <a:solidFill>
                <a:schemeClr val="tx1"/>
              </a:solidFill>
              <a:latin typeface="HGP明朝E" panose="02020900000000000000" pitchFamily="18" charset="-128"/>
              <a:ea typeface="HGP明朝E" panose="02020900000000000000" pitchFamily="18" charset="-128"/>
            </a:endParaRPr>
          </a:p>
          <a:p>
            <a:endParaRPr lang="en-US" altLang="ja-JP" sz="1200" dirty="0" smtClean="0">
              <a:solidFill>
                <a:schemeClr val="tx1"/>
              </a:solidFill>
              <a:latin typeface="HGP明朝E" panose="02020900000000000000" pitchFamily="18" charset="-128"/>
              <a:ea typeface="HGP明朝E" panose="02020900000000000000" pitchFamily="18" charset="-128"/>
            </a:endParaRPr>
          </a:p>
          <a:p>
            <a:r>
              <a:rPr lang="ja-JP" altLang="en-US" sz="1200" dirty="0">
                <a:solidFill>
                  <a:schemeClr val="tx1"/>
                </a:solidFill>
                <a:latin typeface="HGSｺﾞｼｯｸE" panose="020B0900000000000000" pitchFamily="50" charset="-128"/>
                <a:ea typeface="HGSｺﾞｼｯｸE" panose="020B0900000000000000" pitchFamily="50" charset="-128"/>
              </a:rPr>
              <a:t>◆②～⑤の確実な</a:t>
            </a:r>
            <a:r>
              <a:rPr lang="ja-JP" altLang="en-US" sz="1200" dirty="0" smtClean="0">
                <a:solidFill>
                  <a:schemeClr val="tx1"/>
                </a:solidFill>
                <a:latin typeface="HGSｺﾞｼｯｸE" panose="020B0900000000000000" pitchFamily="50" charset="-128"/>
                <a:ea typeface="HGSｺﾞｼｯｸE" panose="020B0900000000000000" pitchFamily="50" charset="-128"/>
              </a:rPr>
              <a:t>実施</a:t>
            </a:r>
            <a:endParaRPr lang="en-US" altLang="ja-JP" sz="12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◆⑦府立</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学校スマートスクール推進</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事業</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smtClean="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（Ｒ５事業費：</a:t>
            </a:r>
            <a:r>
              <a:rPr kumimoji="1" lang="en-US" altLang="ja-JP" sz="1300" u="sng" dirty="0" smtClean="0">
                <a:solidFill>
                  <a:srgbClr val="FF0000"/>
                </a:solidFill>
                <a:latin typeface="HGSｺﾞｼｯｸE" panose="020B0900000000000000" pitchFamily="50" charset="-128"/>
                <a:ea typeface="HGSｺﾞｼｯｸE" panose="020B0900000000000000" pitchFamily="50" charset="-128"/>
              </a:rPr>
              <a:t>488</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万</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４</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千円</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　府立知的</a:t>
            </a:r>
            <a:r>
              <a:rPr kumimoji="1" lang="ja-JP" altLang="en-US" sz="1200" dirty="0" err="1">
                <a:solidFill>
                  <a:schemeClr val="tx1"/>
                </a:solidFill>
                <a:latin typeface="HGP明朝E" panose="02020900000000000000" pitchFamily="18" charset="-128"/>
                <a:ea typeface="HGP明朝E" panose="02020900000000000000" pitchFamily="18" charset="-128"/>
              </a:rPr>
              <a:t>障がい</a:t>
            </a:r>
            <a:r>
              <a:rPr kumimoji="1" lang="ja-JP" altLang="en-US" sz="1200" dirty="0">
                <a:solidFill>
                  <a:schemeClr val="tx1"/>
                </a:solidFill>
                <a:latin typeface="HGP明朝E" panose="02020900000000000000" pitchFamily="18" charset="-128"/>
                <a:ea typeface="HGP明朝E" panose="02020900000000000000" pitchFamily="18" charset="-128"/>
              </a:rPr>
              <a:t>支援学校モデル校</a:t>
            </a:r>
            <a:r>
              <a:rPr kumimoji="1" lang="ja-JP" altLang="en-US" sz="1200" dirty="0" smtClean="0">
                <a:solidFill>
                  <a:schemeClr val="tx1"/>
                </a:solidFill>
                <a:latin typeface="HGP明朝E" panose="02020900000000000000" pitchFamily="18" charset="-128"/>
                <a:ea typeface="HGP明朝E" panose="02020900000000000000" pitchFamily="18" charset="-128"/>
              </a:rPr>
              <a:t>１校において、</a:t>
            </a:r>
            <a:r>
              <a:rPr kumimoji="1" lang="en-US" altLang="ja-JP" sz="1200" dirty="0" smtClean="0">
                <a:solidFill>
                  <a:schemeClr val="tx1"/>
                </a:solidFill>
                <a:latin typeface="HGP明朝E" panose="02020900000000000000" pitchFamily="18" charset="-128"/>
                <a:ea typeface="HGP明朝E" panose="02020900000000000000" pitchFamily="18" charset="-128"/>
              </a:rPr>
              <a:t>ICT</a:t>
            </a:r>
            <a:r>
              <a:rPr kumimoji="1" lang="ja-JP" altLang="en-US" sz="1200" dirty="0" smtClean="0">
                <a:solidFill>
                  <a:schemeClr val="tx1"/>
                </a:solidFill>
                <a:latin typeface="HGP明朝E" panose="02020900000000000000" pitchFamily="18" charset="-128"/>
                <a:ea typeface="HGP明朝E" panose="02020900000000000000" pitchFamily="18" charset="-128"/>
              </a:rPr>
              <a:t>機器を活用</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し、就労支援の充実を図る。</a:t>
            </a:r>
            <a:endParaRPr lang="en-US" altLang="ja-JP" sz="1600" dirty="0">
              <a:solidFill>
                <a:schemeClr val="tx1"/>
              </a:solidFill>
              <a:latin typeface="HGP明朝E" panose="02020900000000000000" pitchFamily="18" charset="-128"/>
              <a:ea typeface="HGP明朝E" panose="02020900000000000000" pitchFamily="18" charset="-128"/>
            </a:endParaRPr>
          </a:p>
        </p:txBody>
      </p:sp>
      <p:sp>
        <p:nvSpPr>
          <p:cNvPr id="20" name="波線 19"/>
          <p:cNvSpPr/>
          <p:nvPr/>
        </p:nvSpPr>
        <p:spPr>
          <a:xfrm>
            <a:off x="112863" y="4010951"/>
            <a:ext cx="1578817" cy="292601"/>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Ｒ５年度の取組み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7" name="下矢印 6"/>
          <p:cNvSpPr/>
          <p:nvPr/>
        </p:nvSpPr>
        <p:spPr>
          <a:xfrm>
            <a:off x="3563888" y="3779448"/>
            <a:ext cx="548887" cy="621736"/>
          </a:xfrm>
          <a:prstGeom prst="down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11560" y="1876326"/>
            <a:ext cx="8064895" cy="278406"/>
          </a:xfrm>
          <a:prstGeom prst="round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rgbClr val="FF0000"/>
                </a:solidFill>
                <a:latin typeface="HGSｺﾞｼｯｸE" panose="020B0900000000000000" pitchFamily="50" charset="-128"/>
                <a:ea typeface="HGSｺﾞｼｯｸE" panose="020B0900000000000000" pitchFamily="50" charset="-128"/>
              </a:rPr>
              <a:t>早期からの就労に対する理解啓発の</a:t>
            </a:r>
            <a:r>
              <a:rPr kumimoji="1" lang="ja-JP" altLang="en-US" sz="1500" dirty="0" smtClean="0">
                <a:solidFill>
                  <a:srgbClr val="FF0000"/>
                </a:solidFill>
                <a:latin typeface="HGSｺﾞｼｯｸE" panose="020B0900000000000000" pitchFamily="50" charset="-128"/>
                <a:ea typeface="HGSｺﾞｼｯｸE" panose="020B0900000000000000" pitchFamily="50" charset="-128"/>
              </a:rPr>
              <a:t>必要性</a:t>
            </a:r>
            <a:endParaRPr kumimoji="1" lang="en-US" altLang="ja-JP" sz="1500" dirty="0">
              <a:solidFill>
                <a:srgbClr val="FF0000"/>
              </a:solidFill>
              <a:latin typeface="HGSｺﾞｼｯｸE" panose="020B0900000000000000" pitchFamily="50" charset="-128"/>
              <a:ea typeface="HGSｺﾞｼｯｸE" panose="020B0900000000000000" pitchFamily="50" charset="-128"/>
            </a:endParaRPr>
          </a:p>
        </p:txBody>
      </p:sp>
      <p:sp>
        <p:nvSpPr>
          <p:cNvPr id="28" name="フローチャート: 表示 27"/>
          <p:cNvSpPr/>
          <p:nvPr/>
        </p:nvSpPr>
        <p:spPr>
          <a:xfrm>
            <a:off x="4531547" y="4148208"/>
            <a:ext cx="4523555" cy="656716"/>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16" name="テキスト ボックス 15"/>
          <p:cNvSpPr txBox="1"/>
          <p:nvPr/>
        </p:nvSpPr>
        <p:spPr>
          <a:xfrm>
            <a:off x="5142705" y="4201250"/>
            <a:ext cx="3237696" cy="577081"/>
          </a:xfrm>
          <a:prstGeom prst="rect">
            <a:avLst/>
          </a:prstGeom>
          <a:noFill/>
        </p:spPr>
        <p:txBody>
          <a:bodyPr wrap="square" rtlCol="0">
            <a:spAutoFit/>
          </a:bodyPr>
          <a:lstStyle/>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本府と連携協定を結んでいる株式会社</a:t>
            </a:r>
            <a:r>
              <a:rPr lang="en-US" altLang="ja-JP" sz="1050" dirty="0" smtClean="0">
                <a:latin typeface="HGP明朝E" panose="02020900000000000000" pitchFamily="18" charset="-128"/>
                <a:ea typeface="HGP明朝E" panose="02020900000000000000" pitchFamily="18" charset="-128"/>
              </a:rPr>
              <a:t>D</a:t>
            </a:r>
            <a:r>
              <a:rPr lang="ja-JP" altLang="en-US" sz="1050" dirty="0" smtClean="0">
                <a:latin typeface="HGP明朝E" panose="02020900000000000000" pitchFamily="18" charset="-128"/>
                <a:ea typeface="HGP明朝E" panose="02020900000000000000" pitchFamily="18" charset="-128"/>
              </a:rPr>
              <a:t>＆</a:t>
            </a:r>
            <a:r>
              <a:rPr lang="en-US" altLang="ja-JP" sz="1050" dirty="0" smtClean="0">
                <a:latin typeface="HGP明朝E" panose="02020900000000000000" pitchFamily="18" charset="-128"/>
                <a:ea typeface="HGP明朝E" panose="02020900000000000000" pitchFamily="18" charset="-128"/>
              </a:rPr>
              <a:t>I</a:t>
            </a:r>
            <a:r>
              <a:rPr lang="ja-JP" altLang="en-US" sz="1050" dirty="0" smtClean="0">
                <a:latin typeface="HGP明朝E" panose="02020900000000000000" pitchFamily="18" charset="-128"/>
                <a:ea typeface="HGP明朝E" panose="02020900000000000000" pitchFamily="18" charset="-128"/>
              </a:rPr>
              <a:t>の協</a:t>
            </a:r>
            <a:endParaRPr lang="en-US" altLang="ja-JP" sz="1050" dirty="0" smtClean="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力のもと、早期からのキャリア教育をめざし、中学部</a:t>
            </a:r>
            <a:endParaRPr lang="en-US" altLang="ja-JP" sz="1050" dirty="0" smtClean="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生徒・保護者対象の職場実習を実施</a:t>
            </a:r>
            <a:endParaRPr lang="en-US" altLang="ja-JP" sz="1050" dirty="0" smtClean="0">
              <a:latin typeface="HGP明朝E" panose="02020900000000000000" pitchFamily="18" charset="-128"/>
              <a:ea typeface="HGP明朝E" panose="02020900000000000000" pitchFamily="18" charset="-128"/>
            </a:endParaRPr>
          </a:p>
        </p:txBody>
      </p:sp>
      <p:sp>
        <p:nvSpPr>
          <p:cNvPr id="2" name="雲 1"/>
          <p:cNvSpPr/>
          <p:nvPr/>
        </p:nvSpPr>
        <p:spPr>
          <a:xfrm>
            <a:off x="4145238" y="945795"/>
            <a:ext cx="4950317" cy="816709"/>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i="1" dirty="0" smtClean="0">
                <a:solidFill>
                  <a:srgbClr val="FF0000"/>
                </a:solidFill>
              </a:rPr>
              <a:t>・就職を選択肢のひとつと</a:t>
            </a:r>
            <a:endParaRPr kumimoji="1" lang="en-US" altLang="ja-JP" sz="1400" b="1" i="1" dirty="0" smtClean="0">
              <a:solidFill>
                <a:srgbClr val="FF0000"/>
              </a:solidFill>
            </a:endParaRPr>
          </a:p>
          <a:p>
            <a:r>
              <a:rPr kumimoji="1" lang="ja-JP" altLang="en-US" sz="1400" b="1" i="1" dirty="0">
                <a:solidFill>
                  <a:srgbClr val="FF0000"/>
                </a:solidFill>
              </a:rPr>
              <a:t>　</a:t>
            </a:r>
            <a:r>
              <a:rPr kumimoji="1" lang="ja-JP" altLang="en-US" sz="1400" b="1" i="1" dirty="0" smtClean="0">
                <a:solidFill>
                  <a:srgbClr val="FF0000"/>
                </a:solidFill>
              </a:rPr>
              <a:t>考える生徒の</a:t>
            </a:r>
            <a:r>
              <a:rPr kumimoji="1" lang="ja-JP" altLang="en-US" sz="1400" b="1" i="1" dirty="0">
                <a:solidFill>
                  <a:srgbClr val="FF0000"/>
                </a:solidFill>
              </a:rPr>
              <a:t>割合</a:t>
            </a:r>
            <a:r>
              <a:rPr kumimoji="1" lang="ja-JP" altLang="en-US" sz="1400" b="1" i="1" dirty="0" smtClean="0">
                <a:solidFill>
                  <a:srgbClr val="FF0000"/>
                </a:solidFill>
              </a:rPr>
              <a:t>を高めていく！</a:t>
            </a:r>
            <a:endParaRPr kumimoji="1" lang="en-US" altLang="ja-JP" sz="1400" b="1" i="1" dirty="0" smtClean="0">
              <a:solidFill>
                <a:srgbClr val="FF0000"/>
              </a:solidFill>
            </a:endParaRPr>
          </a:p>
          <a:p>
            <a:r>
              <a:rPr kumimoji="1" lang="ja-JP" altLang="en-US" sz="1400" b="1" i="1" dirty="0" smtClean="0">
                <a:solidFill>
                  <a:srgbClr val="FF0000"/>
                </a:solidFill>
              </a:rPr>
              <a:t>・就職希望者の就職率を高めていく！</a:t>
            </a:r>
            <a:endParaRPr kumimoji="1" lang="ja-JP" altLang="en-US" sz="1400" dirty="0"/>
          </a:p>
        </p:txBody>
      </p:sp>
      <p:sp>
        <p:nvSpPr>
          <p:cNvPr id="26" name="下矢印 25"/>
          <p:cNvSpPr/>
          <p:nvPr/>
        </p:nvSpPr>
        <p:spPr>
          <a:xfrm>
            <a:off x="6355559" y="1662164"/>
            <a:ext cx="808729" cy="341539"/>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表示 20"/>
          <p:cNvSpPr/>
          <p:nvPr/>
        </p:nvSpPr>
        <p:spPr>
          <a:xfrm>
            <a:off x="4572000" y="5229200"/>
            <a:ext cx="4523555" cy="1573092"/>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23" name="テキスト ボックス 22"/>
          <p:cNvSpPr txBox="1"/>
          <p:nvPr/>
        </p:nvSpPr>
        <p:spPr>
          <a:xfrm>
            <a:off x="5209831" y="5300191"/>
            <a:ext cx="3607882" cy="577081"/>
          </a:xfrm>
          <a:prstGeom prst="rect">
            <a:avLst/>
          </a:prstGeom>
          <a:noFill/>
        </p:spPr>
        <p:txBody>
          <a:bodyPr wrap="square" rtlCol="0">
            <a:spAutoFit/>
          </a:bodyPr>
          <a:lstStyle/>
          <a:p>
            <a:r>
              <a:rPr kumimoji="1" lang="ja-JP" altLang="en-US" sz="1050" dirty="0" smtClean="0">
                <a:latin typeface="HGP明朝E" panose="02020900000000000000" pitchFamily="18" charset="-128"/>
                <a:ea typeface="HGP明朝E" panose="02020900000000000000" pitchFamily="18" charset="-128"/>
              </a:rPr>
              <a:t>・　生徒の適切</a:t>
            </a:r>
            <a:r>
              <a:rPr kumimoji="1" lang="ja-JP" altLang="en-US" sz="1050" dirty="0">
                <a:latin typeface="HGP明朝E" panose="02020900000000000000" pitchFamily="18" charset="-128"/>
                <a:ea typeface="HGP明朝E" panose="02020900000000000000" pitchFamily="18" charset="-128"/>
              </a:rPr>
              <a:t>な言葉遣いや人間関係の構築など</a:t>
            </a:r>
            <a:r>
              <a:rPr kumimoji="1" lang="ja-JP" altLang="en-US" sz="1050" dirty="0" smtClean="0">
                <a:latin typeface="HGP明朝E" panose="02020900000000000000" pitchFamily="18" charset="-128"/>
                <a:ea typeface="HGP明朝E" panose="02020900000000000000" pitchFamily="18" charset="-128"/>
              </a:rPr>
              <a:t>、</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社会</a:t>
            </a:r>
            <a:r>
              <a:rPr kumimoji="1" lang="ja-JP" altLang="en-US" sz="1050" dirty="0">
                <a:latin typeface="HGP明朝E" panose="02020900000000000000" pitchFamily="18" charset="-128"/>
                <a:ea typeface="HGP明朝E" panose="02020900000000000000" pitchFamily="18" charset="-128"/>
              </a:rPr>
              <a:t>生活に必要</a:t>
            </a:r>
            <a:r>
              <a:rPr kumimoji="1" lang="ja-JP" altLang="en-US" sz="1050" dirty="0" smtClean="0">
                <a:latin typeface="HGP明朝E" panose="02020900000000000000" pitchFamily="18" charset="-128"/>
                <a:ea typeface="HGP明朝E" panose="02020900000000000000" pitchFamily="18" charset="-128"/>
              </a:rPr>
              <a:t>なコミュニケーション</a:t>
            </a:r>
            <a:r>
              <a:rPr kumimoji="1" lang="ja-JP" altLang="en-US" sz="1050" dirty="0">
                <a:latin typeface="HGP明朝E" panose="02020900000000000000" pitchFamily="18" charset="-128"/>
                <a:ea typeface="HGP明朝E" panose="02020900000000000000" pitchFamily="18" charset="-128"/>
              </a:rPr>
              <a:t>能力の</a:t>
            </a:r>
            <a:r>
              <a:rPr kumimoji="1" lang="ja-JP" altLang="en-US" sz="1050" dirty="0" smtClean="0">
                <a:latin typeface="HGP明朝E" panose="02020900000000000000" pitchFamily="18" charset="-128"/>
                <a:ea typeface="HGP明朝E" panose="02020900000000000000" pitchFamily="18" charset="-128"/>
              </a:rPr>
              <a:t>育成</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smtClean="0">
                <a:latin typeface="HGP明朝E" panose="02020900000000000000" pitchFamily="18" charset="-128"/>
                <a:ea typeface="HGP明朝E" panose="02020900000000000000" pitchFamily="18" charset="-128"/>
              </a:rPr>
              <a:t>・　就職率</a:t>
            </a:r>
            <a:r>
              <a:rPr kumimoji="1" lang="ja-JP" altLang="en-US" sz="1050" dirty="0">
                <a:latin typeface="HGP明朝E" panose="02020900000000000000" pitchFamily="18" charset="-128"/>
                <a:ea typeface="HGP明朝E" panose="02020900000000000000" pitchFamily="18" charset="-128"/>
              </a:rPr>
              <a:t>・就職後の定着率の向上</a:t>
            </a:r>
            <a:r>
              <a:rPr kumimoji="1" lang="ja-JP" altLang="en-US" sz="1050" dirty="0">
                <a:solidFill>
                  <a:srgbClr val="FF0000"/>
                </a:solidFill>
                <a:latin typeface="HGP明朝E" panose="02020900000000000000" pitchFamily="18" charset="-128"/>
                <a:ea typeface="HGP明朝E" panose="02020900000000000000" pitchFamily="18" charset="-128"/>
              </a:rPr>
              <a:t>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p:txBody>
      </p:sp>
      <p:sp>
        <p:nvSpPr>
          <p:cNvPr id="27" name="テキスト ボックス 26"/>
          <p:cNvSpPr txBox="1"/>
          <p:nvPr/>
        </p:nvSpPr>
        <p:spPr>
          <a:xfrm>
            <a:off x="4942681" y="5751547"/>
            <a:ext cx="4080816" cy="1061829"/>
          </a:xfrm>
          <a:prstGeom prst="rect">
            <a:avLst/>
          </a:prstGeom>
          <a:noFill/>
        </p:spPr>
        <p:txBody>
          <a:bodyPr wrap="square" rtlCol="0">
            <a:spAutoFit/>
          </a:bodyPr>
          <a:lstStyle/>
          <a:p>
            <a:r>
              <a:rPr kumimoji="1" lang="ja-JP" altLang="en-US" sz="1050" dirty="0" smtClean="0">
                <a:latin typeface="HGP明朝E" panose="02020900000000000000" pitchFamily="18" charset="-128"/>
                <a:ea typeface="HGP明朝E" panose="02020900000000000000" pitchFamily="18" charset="-128"/>
              </a:rPr>
              <a:t>（活用例）</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ＶＲを活用し、様々な社会空間や生活場面を体験する。　</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模擬面接や実際の就労場面を実体験する</a:t>
            </a:r>
            <a:r>
              <a:rPr lang="ja-JP" altLang="en-US" sz="1050" dirty="0" smtClean="0">
                <a:latin typeface="HGP明朝E" panose="02020900000000000000" pitchFamily="18" charset="-128"/>
                <a:ea typeface="HGP明朝E" panose="02020900000000000000" pitchFamily="18" charset="-128"/>
              </a:rPr>
              <a:t>。</a:t>
            </a:r>
            <a:endParaRPr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ＡＩドリルを開発し、</a:t>
            </a:r>
            <a:r>
              <a:rPr kumimoji="1" lang="ja-JP" altLang="en-US" sz="1050" dirty="0">
                <a:latin typeface="HGP明朝E" panose="02020900000000000000" pitchFamily="18" charset="-128"/>
                <a:ea typeface="HGP明朝E" panose="02020900000000000000" pitchFamily="18" charset="-128"/>
              </a:rPr>
              <a:t>個々</a:t>
            </a:r>
            <a:r>
              <a:rPr kumimoji="1" lang="ja-JP" altLang="en-US" sz="1050" dirty="0" smtClean="0">
                <a:latin typeface="HGP明朝E" panose="02020900000000000000" pitchFamily="18" charset="-128"/>
                <a:ea typeface="HGP明朝E" panose="02020900000000000000" pitchFamily="18" charset="-128"/>
              </a:rPr>
              <a:t>に応じた課題を分析することにより　　</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　得意分野を伸ばす</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　　　　　　　　　　　⇒　キャリア教育就労支援の充実へ</a:t>
            </a:r>
            <a:endParaRPr kumimoji="1" lang="en-US" altLang="ja-JP" sz="1050" dirty="0" smtClean="0">
              <a:latin typeface="HGP明朝E" panose="02020900000000000000" pitchFamily="18" charset="-128"/>
              <a:ea typeface="HGP明朝E" panose="02020900000000000000" pitchFamily="18" charset="-128"/>
            </a:endParaRPr>
          </a:p>
        </p:txBody>
      </p:sp>
      <p:sp>
        <p:nvSpPr>
          <p:cNvPr id="18" name="下矢印 17"/>
          <p:cNvSpPr/>
          <p:nvPr/>
        </p:nvSpPr>
        <p:spPr>
          <a:xfrm rot="16200000">
            <a:off x="3989373" y="1014560"/>
            <a:ext cx="311731" cy="77261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916141" y="40907"/>
            <a:ext cx="1114996" cy="400110"/>
          </a:xfrm>
          <a:prstGeom prst="rect">
            <a:avLst/>
          </a:prstGeom>
          <a:solidFill>
            <a:schemeClr val="bg1"/>
          </a:solidFill>
          <a:ln>
            <a:solidFill>
              <a:schemeClr val="tx1"/>
            </a:solidFill>
          </a:ln>
        </p:spPr>
        <p:txBody>
          <a:bodyPr wrap="square" rtlCol="0">
            <a:spAutoFit/>
          </a:bodyPr>
          <a:lstStyle/>
          <a:p>
            <a:r>
              <a:rPr kumimoji="1" lang="ja-JP" altLang="en-US" sz="2000" dirty="0" smtClean="0"/>
              <a:t>資料</a:t>
            </a:r>
            <a:r>
              <a:rPr kumimoji="1" lang="en-US" altLang="ja-JP" sz="2000" dirty="0" smtClean="0"/>
              <a:t>2-4</a:t>
            </a:r>
            <a:endParaRPr kumimoji="1" lang="ja-JP" altLang="en-US" sz="2000" dirty="0"/>
          </a:p>
        </p:txBody>
      </p:sp>
    </p:spTree>
    <p:extLst>
      <p:ext uri="{BB962C8B-B14F-4D97-AF65-F5344CB8AC3E}">
        <p14:creationId xmlns:p14="http://schemas.microsoft.com/office/powerpoint/2010/main" val="42135075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G" val="ae33de73-91e1-4b9c-927a-1aaa09bdaa0b"/>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ファセット</Template>
  <TotalTime>2098</TotalTime>
  <Words>469</Words>
  <Application>Microsoft Office PowerPoint</Application>
  <PresentationFormat>画面に合わせる (4:3)</PresentationFormat>
  <Paragraphs>43</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HGP明朝E</vt:lpstr>
      <vt:lpstr>HGSｺﾞｼｯｸE</vt:lpstr>
      <vt:lpstr>ＭＳ Ｐゴシック</vt:lpstr>
      <vt:lpstr>游ゴシック</vt:lpstr>
      <vt:lpstr>游ゴシック Light</vt:lpstr>
      <vt:lpstr>Arial</vt:lpstr>
      <vt:lpstr>Calibri</vt:lpstr>
      <vt:lpstr>Calibri Light</vt:lpstr>
      <vt:lpstr>Wingdings 2</vt:lpstr>
      <vt:lpstr>HDOfficeLightV0</vt:lpstr>
      <vt:lpstr>Office テーマ</vt:lpstr>
      <vt:lpstr>府立知的障がい支援学校高等部における就労支援の充実について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平成34年度　就職率35％に向けて</dc:title>
  <dc:creator>HOSTNAME</dc:creator>
  <cp:lastModifiedBy>工藤　菜々美</cp:lastModifiedBy>
  <cp:revision>156</cp:revision>
  <cp:lastPrinted>2023-03-15T01:43:26Z</cp:lastPrinted>
  <dcterms:created xsi:type="dcterms:W3CDTF">2017-09-05T01:35:09Z</dcterms:created>
  <dcterms:modified xsi:type="dcterms:W3CDTF">2023-03-20T10:11:28Z</dcterms:modified>
</cp:coreProperties>
</file>