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5D5D3A"/>
    <a:srgbClr val="FFFFFF"/>
    <a:srgbClr val="99CCFF"/>
    <a:srgbClr val="009900"/>
    <a:srgbClr val="33CC33"/>
    <a:srgbClr val="006600"/>
    <a:srgbClr val="66FF99"/>
    <a:srgbClr val="99FF99"/>
    <a:srgbClr val="83B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9140" autoAdjust="0"/>
  </p:normalViewPr>
  <p:slideViewPr>
    <p:cSldViewPr>
      <p:cViewPr varScale="1">
        <p:scale>
          <a:sx n="53" d="100"/>
          <a:sy n="53" d="100"/>
        </p:scale>
        <p:origin x="1716"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418635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2023/3/20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2023/3/20</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47177" y="1044156"/>
            <a:ext cx="12443141" cy="1797928"/>
          </a:xfrm>
          <a:prstGeom prst="rect">
            <a:avLst/>
          </a:prstGeom>
          <a:noFill/>
          <a:ln>
            <a:noFill/>
          </a:ln>
        </p:spPr>
        <p:txBody>
          <a:bodyPr wrap="square" rtlCol="0" anchor="ctr">
            <a:spAutoFit/>
          </a:bodyPr>
          <a:lstStyle/>
          <a:p>
            <a:pPr defTabSz="1108075">
              <a:lnSpc>
                <a:spcPts val="1900"/>
              </a:lnSpc>
              <a:tabLst>
                <a:tab pos="3771900" algn="ctr"/>
              </a:tabLst>
            </a:pPr>
            <a:r>
              <a:rPr lang="ja-JP" altLang="en-US" sz="1400" dirty="0" smtClean="0">
                <a:solidFill>
                  <a:prstClr val="black"/>
                </a:solidFill>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大阪</a:t>
            </a:r>
            <a:r>
              <a:rPr lang="ja-JP" altLang="en-US" sz="1400" dirty="0">
                <a:latin typeface="Meiryo UI" panose="020B0604030504040204" pitchFamily="50" charset="-128"/>
                <a:ea typeface="Meiryo UI" panose="020B0604030504040204" pitchFamily="50" charset="-128"/>
              </a:rPr>
              <a:t>府内の民間事業主に雇用されている障がい者の数は、</a:t>
            </a:r>
            <a:r>
              <a:rPr lang="ja-JP" altLang="en-US" sz="1400" dirty="0" smtClean="0">
                <a:latin typeface="Meiryo UI" panose="020B0604030504040204" pitchFamily="50" charset="-128"/>
                <a:ea typeface="Meiryo UI" panose="020B0604030504040204" pitchFamily="50" charset="-128"/>
              </a:rPr>
              <a:t>令和４年</a:t>
            </a:r>
            <a:r>
              <a:rPr lang="en-US" altLang="ja-JP" sz="1400" dirty="0" smtClean="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日現在、前年</a:t>
            </a:r>
            <a:r>
              <a:rPr lang="ja-JP" altLang="en-US" sz="1400" dirty="0" smtClean="0">
                <a:latin typeface="Meiryo UI" panose="020B0604030504040204" pitchFamily="50" charset="-128"/>
                <a:ea typeface="Meiryo UI" panose="020B0604030504040204" pitchFamily="50" charset="-128"/>
              </a:rPr>
              <a:t>より</a:t>
            </a:r>
            <a:r>
              <a:rPr lang="en-US" altLang="ja-JP" sz="1400" dirty="0" smtClean="0">
                <a:latin typeface="Meiryo UI" panose="020B0604030504040204" pitchFamily="50" charset="-128"/>
                <a:ea typeface="Meiryo UI" panose="020B0604030504040204" pitchFamily="50" charset="-128"/>
              </a:rPr>
              <a:t>803.5</a:t>
            </a:r>
            <a:r>
              <a:rPr lang="ja-JP" altLang="en-US" sz="1400" dirty="0" smtClean="0">
                <a:latin typeface="Meiryo UI" panose="020B0604030504040204" pitchFamily="50" charset="-128"/>
                <a:ea typeface="Meiryo UI" panose="020B0604030504040204" pitchFamily="50" charset="-128"/>
              </a:rPr>
              <a:t>人増加</a:t>
            </a:r>
            <a:r>
              <a:rPr lang="ja-JP" altLang="en-US" sz="1400" dirty="0">
                <a:latin typeface="Meiryo UI" panose="020B0604030504040204" pitchFamily="50" charset="-128"/>
                <a:ea typeface="Meiryo UI" panose="020B0604030504040204" pitchFamily="50" charset="-128"/>
              </a:rPr>
              <a:t>の</a:t>
            </a:r>
            <a:r>
              <a:rPr lang="en-US" altLang="ja-JP" sz="1400" dirty="0">
                <a:latin typeface="Meiryo UI" panose="020B0604030504040204" pitchFamily="50" charset="-128"/>
                <a:ea typeface="Meiryo UI" panose="020B0604030504040204" pitchFamily="50" charset="-128"/>
              </a:rPr>
              <a:t>5</a:t>
            </a:r>
            <a:r>
              <a:rPr lang="ja-JP" altLang="en-US" sz="1400" dirty="0" smtClean="0">
                <a:latin typeface="Meiryo UI" panose="020B0604030504040204" pitchFamily="50" charset="-128"/>
                <a:ea typeface="Meiryo UI" panose="020B0604030504040204" pitchFamily="50" charset="-128"/>
              </a:rPr>
              <a:t>万</a:t>
            </a:r>
            <a:r>
              <a:rPr lang="en-US" altLang="ja-JP" sz="1400" dirty="0" smtClean="0">
                <a:latin typeface="Meiryo UI" panose="020B0604030504040204" pitchFamily="50" charset="-128"/>
                <a:ea typeface="Meiryo UI" panose="020B0604030504040204" pitchFamily="50" charset="-128"/>
              </a:rPr>
              <a:t>5,401.0</a:t>
            </a:r>
            <a:r>
              <a:rPr lang="ja-JP" altLang="en-US" sz="1400"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と過去最高を更新し</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19</a:t>
            </a:r>
            <a:r>
              <a:rPr lang="ja-JP" altLang="en-US" sz="1400" dirty="0" smtClean="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連続で増加</a:t>
            </a:r>
            <a:r>
              <a:rPr lang="ja-JP" altLang="en-US" sz="1400" dirty="0" smtClean="0">
                <a:latin typeface="Meiryo UI" panose="020B0604030504040204" pitchFamily="50" charset="-128"/>
                <a:ea typeface="Meiryo UI" panose="020B0604030504040204" pitchFamily="50" charset="-128"/>
              </a:rPr>
              <a:t>して</a:t>
            </a:r>
            <a:endParaRPr lang="en-US" altLang="ja-JP" sz="1400" dirty="0" smtClean="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latin typeface="Meiryo UI" panose="020B0604030504040204" pitchFamily="50" charset="-128"/>
                <a:ea typeface="Meiryo UI" panose="020B0604030504040204" pitchFamily="50" charset="-128"/>
              </a:rPr>
              <a:t>　 おり</a:t>
            </a:r>
            <a:r>
              <a:rPr lang="ja-JP" altLang="en-US" sz="1400" dirty="0">
                <a:latin typeface="Meiryo UI" panose="020B0604030504040204" pitchFamily="50" charset="-128"/>
                <a:ea typeface="Meiryo UI" panose="020B0604030504040204" pitchFamily="50" charset="-128"/>
              </a:rPr>
              <a:t>、実雇用率も過去最高</a:t>
            </a:r>
            <a:r>
              <a:rPr lang="ja-JP" altLang="en-US" sz="1400" dirty="0" smtClean="0">
                <a:latin typeface="Meiryo UI" panose="020B0604030504040204" pitchFamily="50" charset="-128"/>
                <a:ea typeface="Meiryo UI" panose="020B0604030504040204" pitchFamily="50" charset="-128"/>
              </a:rPr>
              <a:t>の</a:t>
            </a:r>
            <a:r>
              <a:rPr lang="en-US" altLang="ja-JP" sz="1400" dirty="0" smtClean="0">
                <a:latin typeface="Meiryo UI" panose="020B0604030504040204" pitchFamily="50" charset="-128"/>
                <a:ea typeface="Meiryo UI" panose="020B0604030504040204" pitchFamily="50" charset="-128"/>
              </a:rPr>
              <a:t>2.25%</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前年</a:t>
            </a:r>
            <a:r>
              <a:rPr lang="en-US" altLang="ja-JP" sz="1400" dirty="0" smtClean="0">
                <a:latin typeface="Meiryo UI" panose="020B0604030504040204" pitchFamily="50" charset="-128"/>
                <a:ea typeface="Meiryo UI" panose="020B0604030504040204" pitchFamily="50" charset="-128"/>
              </a:rPr>
              <a:t>2.21</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）となった。</a:t>
            </a:r>
            <a:endParaRPr lang="en-US" altLang="ja-JP" sz="1400" dirty="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latin typeface="Meiryo UI" panose="020B0604030504040204" pitchFamily="50" charset="-128"/>
                <a:ea typeface="Meiryo UI" panose="020B0604030504040204" pitchFamily="50" charset="-128"/>
              </a:rPr>
              <a:t>○ 規模</a:t>
            </a:r>
            <a:r>
              <a:rPr lang="ja-JP" altLang="en-US" sz="1400" dirty="0">
                <a:latin typeface="Meiryo UI" panose="020B0604030504040204" pitchFamily="50" charset="-128"/>
                <a:ea typeface="Meiryo UI" panose="020B0604030504040204" pitchFamily="50" charset="-128"/>
              </a:rPr>
              <a:t>別でみると</a:t>
            </a:r>
            <a:r>
              <a:rPr lang="ja-JP" altLang="en-US" sz="1400" dirty="0" smtClean="0">
                <a:latin typeface="Meiryo UI" panose="020B0604030504040204" pitchFamily="50" charset="-128"/>
                <a:ea typeface="Meiryo UI" panose="020B0604030504040204" pitchFamily="50" charset="-128"/>
              </a:rPr>
              <a:t>常用雇用労働者数</a:t>
            </a:r>
            <a:r>
              <a:rPr lang="en-US" altLang="ja-JP" sz="1400" dirty="0" smtClean="0">
                <a:latin typeface="Meiryo UI" panose="020B0604030504040204" pitchFamily="50" charset="-128"/>
                <a:ea typeface="Meiryo UI" panose="020B0604030504040204" pitchFamily="50" charset="-128"/>
              </a:rPr>
              <a:t>43.5</a:t>
            </a:r>
            <a:r>
              <a:rPr lang="ja-JP" altLang="en-US" sz="1400" dirty="0" smtClean="0">
                <a:latin typeface="Meiryo UI" panose="020B0604030504040204" pitchFamily="50" charset="-128"/>
                <a:ea typeface="Meiryo UI" panose="020B0604030504040204" pitchFamily="50" charset="-128"/>
              </a:rPr>
              <a:t>人以上</a:t>
            </a:r>
            <a:r>
              <a:rPr lang="en-US" altLang="ja-JP" sz="1400" dirty="0" smtClean="0">
                <a:latin typeface="Meiryo UI" panose="020B0604030504040204" pitchFamily="50" charset="-128"/>
                <a:ea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rPr>
              <a:t>人未満の中小事業主の実雇用率は</a:t>
            </a:r>
            <a:r>
              <a:rPr lang="en-US" altLang="ja-JP" sz="1400" dirty="0" smtClean="0">
                <a:latin typeface="Meiryo UI" panose="020B0604030504040204" pitchFamily="50" charset="-128"/>
                <a:ea typeface="Meiryo UI" panose="020B0604030504040204" pitchFamily="50" charset="-128"/>
              </a:rPr>
              <a:t>1.83</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（全体</a:t>
            </a:r>
            <a:r>
              <a:rPr lang="en-US" altLang="ja-JP" sz="1400" dirty="0" smtClean="0">
                <a:latin typeface="Meiryo UI" panose="020B0604030504040204" pitchFamily="50" charset="-128"/>
                <a:ea typeface="Meiryo UI" panose="020B0604030504040204" pitchFamily="50" charset="-128"/>
              </a:rPr>
              <a:t>2.25%</a:t>
            </a:r>
            <a:r>
              <a:rPr lang="ja-JP" altLang="en-US" sz="1400" dirty="0">
                <a:latin typeface="Meiryo UI" panose="020B0604030504040204" pitchFamily="50" charset="-128"/>
                <a:ea typeface="Meiryo UI" panose="020B0604030504040204" pitchFamily="50" charset="-128"/>
              </a:rPr>
              <a:t>）、法定雇用率達成割合は</a:t>
            </a:r>
            <a:r>
              <a:rPr lang="en-US" altLang="ja-JP" sz="1400" dirty="0" smtClean="0">
                <a:latin typeface="Meiryo UI" panose="020B0604030504040204" pitchFamily="50" charset="-128"/>
                <a:ea typeface="Meiryo UI" panose="020B0604030504040204" pitchFamily="50" charset="-128"/>
              </a:rPr>
              <a:t>41.5</a:t>
            </a:r>
            <a:r>
              <a:rPr lang="ja-JP" altLang="en-US" sz="1400" dirty="0" smtClean="0">
                <a:latin typeface="Meiryo UI" panose="020B0604030504040204" pitchFamily="50" charset="-128"/>
                <a:ea typeface="Meiryo UI" panose="020B0604030504040204" pitchFamily="50" charset="-128"/>
              </a:rPr>
              <a:t>％（全体</a:t>
            </a:r>
            <a:r>
              <a:rPr lang="en-US" altLang="ja-JP" sz="1400" dirty="0" smtClean="0">
                <a:latin typeface="Meiryo UI" panose="020B0604030504040204" pitchFamily="50" charset="-128"/>
                <a:ea typeface="Meiryo UI" panose="020B0604030504040204" pitchFamily="50" charset="-128"/>
              </a:rPr>
              <a:t>44.6</a:t>
            </a: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と</a:t>
            </a:r>
            <a:r>
              <a:rPr lang="ja-JP" altLang="en-US" sz="1400" dirty="0">
                <a:latin typeface="Meiryo UI" panose="020B0604030504040204" pitchFamily="50" charset="-128"/>
                <a:ea typeface="Meiryo UI" panose="020B0604030504040204" pitchFamily="50" charset="-128"/>
              </a:rPr>
              <a:t>、全体と比べて低位にある</a:t>
            </a:r>
            <a:r>
              <a:rPr lang="ja-JP" altLang="en-US" sz="1400" dirty="0" smtClean="0">
                <a:latin typeface="Meiryo UI" panose="020B0604030504040204" pitchFamily="50" charset="-128"/>
                <a:ea typeface="Meiryo UI" panose="020B0604030504040204" pitchFamily="50" charset="-128"/>
              </a:rPr>
              <a:t>。また、障害者雇用促進法の改正（令和５年４月より順次施行）により法定雇用率の引き上げ等が予定されていることを踏まえ、これら</a:t>
            </a:r>
            <a:r>
              <a:rPr lang="ja-JP" altLang="en-US" sz="1400" dirty="0">
                <a:latin typeface="Meiryo UI" panose="020B0604030504040204" pitchFamily="50" charset="-128"/>
                <a:ea typeface="Meiryo UI" panose="020B0604030504040204" pitchFamily="50" charset="-128"/>
              </a:rPr>
              <a:t>事業</a:t>
            </a:r>
            <a:r>
              <a:rPr lang="ja-JP" altLang="en-US" sz="1400" dirty="0" smtClean="0">
                <a:latin typeface="Meiryo UI" panose="020B0604030504040204" pitchFamily="50" charset="-128"/>
                <a:ea typeface="Meiryo UI" panose="020B0604030504040204" pitchFamily="50" charset="-128"/>
              </a:rPr>
              <a:t>主</a:t>
            </a:r>
            <a:endParaRPr lang="en-US" altLang="ja-JP" sz="1400" dirty="0" smtClean="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に</a:t>
            </a:r>
            <a:r>
              <a:rPr lang="ja-JP" altLang="en-US" sz="1400" dirty="0">
                <a:latin typeface="Meiryo UI" panose="020B0604030504040204" pitchFamily="50" charset="-128"/>
                <a:ea typeface="Meiryo UI" panose="020B0604030504040204" pitchFamily="50" charset="-128"/>
              </a:rPr>
              <a:t>対する障がい者雇用への意識啓発や個々の状況に応じた支援が引き続き必要である。</a:t>
            </a:r>
          </a:p>
          <a:p>
            <a:pPr defTabSz="1108075">
              <a:lnSpc>
                <a:spcPts val="1900"/>
              </a:lnSpc>
              <a:tabLst>
                <a:tab pos="3771900" algn="ctr"/>
              </a:tabLst>
            </a:pPr>
            <a:r>
              <a:rPr lang="ja-JP" altLang="en-US" sz="1400" dirty="0" smtClean="0">
                <a:latin typeface="Meiryo UI" panose="020B0604030504040204" pitchFamily="50" charset="-128"/>
                <a:ea typeface="Meiryo UI" panose="020B0604030504040204" pitchFamily="50" charset="-128"/>
              </a:rPr>
              <a:t>○ また</a:t>
            </a:r>
            <a:r>
              <a:rPr lang="ja-JP" altLang="en-US" sz="1400" dirty="0">
                <a:latin typeface="Meiryo UI" panose="020B0604030504040204" pitchFamily="50" charset="-128"/>
                <a:ea typeface="Meiryo UI" panose="020B0604030504040204" pitchFamily="50" charset="-128"/>
              </a:rPr>
              <a:t>、</a:t>
            </a:r>
            <a:r>
              <a:rPr lang="ja-JP" altLang="en-US" sz="1400" dirty="0" err="1">
                <a:latin typeface="Meiryo UI" panose="020B0604030504040204" pitchFamily="50" charset="-128"/>
                <a:ea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rPr>
              <a:t>別でみると、</a:t>
            </a:r>
            <a:r>
              <a:rPr lang="ja-JP" altLang="en-US" sz="1400" dirty="0" smtClean="0">
                <a:latin typeface="Meiryo UI" panose="020B0604030504040204" pitchFamily="50" charset="-128"/>
                <a:ea typeface="Meiryo UI" panose="020B0604030504040204" pitchFamily="50" charset="-128"/>
              </a:rPr>
              <a:t>令和４年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日現在、</a:t>
            </a:r>
            <a:r>
              <a:rPr lang="ja-JP" altLang="en-US" sz="1400" dirty="0" err="1">
                <a:latin typeface="Meiryo UI" panose="020B0604030504040204" pitchFamily="50" charset="-128"/>
                <a:ea typeface="Meiryo UI" panose="020B0604030504040204" pitchFamily="50" charset="-128"/>
              </a:rPr>
              <a:t>精神障がい</a:t>
            </a:r>
            <a:r>
              <a:rPr lang="ja-JP" altLang="en-US" sz="1400" dirty="0">
                <a:latin typeface="Meiryo UI" panose="020B0604030504040204" pitchFamily="50" charset="-128"/>
                <a:ea typeface="Meiryo UI" panose="020B0604030504040204" pitchFamily="50" charset="-128"/>
              </a:rPr>
              <a:t>者の雇用数</a:t>
            </a:r>
            <a:r>
              <a:rPr lang="ja-JP" altLang="en-US" sz="1400" dirty="0" smtClean="0">
                <a:latin typeface="Meiryo UI" panose="020B0604030504040204" pitchFamily="50" charset="-128"/>
                <a:ea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rPr>
              <a:t>9,724.0</a:t>
            </a:r>
            <a:r>
              <a:rPr lang="ja-JP" altLang="en-US" sz="1400" dirty="0">
                <a:latin typeface="Meiryo UI" panose="020B0604030504040204" pitchFamily="50" charset="-128"/>
                <a:ea typeface="Meiryo UI" panose="020B0604030504040204" pitchFamily="50" charset="-128"/>
              </a:rPr>
              <a:t>人で、雇用率制度の算定対象となる前の平成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(3,848.5</a:t>
            </a:r>
            <a:r>
              <a:rPr lang="ja-JP" altLang="en-US" sz="1400" dirty="0">
                <a:latin typeface="Meiryo UI" panose="020B0604030504040204" pitchFamily="50" charset="-128"/>
                <a:ea typeface="Meiryo UI" panose="020B0604030504040204" pitchFamily="50" charset="-128"/>
              </a:rPr>
              <a:t>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と比べ、約</a:t>
            </a:r>
            <a:r>
              <a:rPr lang="en-US" altLang="ja-JP" sz="1400" dirty="0" smtClean="0">
                <a:latin typeface="Meiryo UI" panose="020B0604030504040204" pitchFamily="50" charset="-128"/>
                <a:ea typeface="Meiryo UI" panose="020B0604030504040204" pitchFamily="50" charset="-128"/>
              </a:rPr>
              <a:t>2.53</a:t>
            </a:r>
            <a:r>
              <a:rPr lang="ja-JP" altLang="en-US" sz="1400" dirty="0" smtClean="0">
                <a:latin typeface="Meiryo UI" panose="020B0604030504040204" pitchFamily="50" charset="-128"/>
                <a:ea typeface="Meiryo UI" panose="020B0604030504040204" pitchFamily="50" charset="-128"/>
              </a:rPr>
              <a:t>倍</a:t>
            </a:r>
            <a:endParaRPr lang="en-US" altLang="ja-JP" sz="1400" dirty="0" smtClean="0">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と</a:t>
            </a:r>
            <a:r>
              <a:rPr lang="ja-JP" altLang="en-US" sz="1400" dirty="0">
                <a:latin typeface="Meiryo UI" panose="020B0604030504040204" pitchFamily="50" charset="-128"/>
                <a:ea typeface="Meiryo UI" panose="020B0604030504040204" pitchFamily="50" charset="-128"/>
              </a:rPr>
              <a:t>大幅に増加している。課題となっている職場定着を推進するため</a:t>
            </a:r>
            <a:r>
              <a:rPr lang="ja-JP" altLang="en-US" sz="1400" dirty="0" smtClean="0">
                <a:latin typeface="Meiryo UI" panose="020B0604030504040204" pitchFamily="50" charset="-128"/>
                <a:ea typeface="Meiryo UI" panose="020B0604030504040204" pitchFamily="50" charset="-128"/>
              </a:rPr>
              <a:t>、引き続き事業</a:t>
            </a:r>
            <a:r>
              <a:rPr lang="ja-JP" altLang="en-US" sz="1400" dirty="0">
                <a:latin typeface="Meiryo UI" panose="020B0604030504040204" pitchFamily="50" charset="-128"/>
                <a:ea typeface="Meiryo UI" panose="020B0604030504040204" pitchFamily="50" charset="-128"/>
              </a:rPr>
              <a:t>主の障がい特性等に対する理解を高め、職場環境の整備を促進していくこと</a:t>
            </a:r>
            <a:r>
              <a:rPr lang="ja-JP" altLang="en-US" sz="1400" dirty="0" smtClean="0">
                <a:latin typeface="Meiryo UI" panose="020B0604030504040204" pitchFamily="50" charset="-128"/>
                <a:ea typeface="Meiryo UI" panose="020B0604030504040204" pitchFamily="50" charset="-128"/>
              </a:rPr>
              <a:t>が必要</a:t>
            </a:r>
            <a:r>
              <a:rPr lang="ja-JP" altLang="en-US" sz="1400" dirty="0">
                <a:latin typeface="Meiryo UI" panose="020B0604030504040204" pitchFamily="50" charset="-128"/>
                <a:ea typeface="Meiryo UI" panose="020B0604030504040204" pitchFamily="50" charset="-128"/>
              </a:rPr>
              <a:t>である。</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80119" y="676399"/>
            <a:ext cx="2448273" cy="307777"/>
          </a:xfrm>
          <a:prstGeom prst="rect">
            <a:avLst/>
          </a:prstGeom>
          <a:solidFill>
            <a:srgbClr val="009900"/>
          </a:solidFill>
          <a:ln>
            <a:noFill/>
          </a:ln>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kumimoji="1" lang="ja-JP" altLang="en-US" sz="14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者雇用の現状等</a:t>
            </a:r>
          </a:p>
        </p:txBody>
      </p:sp>
      <p:sp>
        <p:nvSpPr>
          <p:cNvPr id="24" name="タイトル 1"/>
          <p:cNvSpPr txBox="1">
            <a:spLocks/>
          </p:cNvSpPr>
          <p:nvPr/>
        </p:nvSpPr>
        <p:spPr>
          <a:xfrm>
            <a:off x="208112" y="3033511"/>
            <a:ext cx="7449949" cy="277501"/>
          </a:xfrm>
          <a:prstGeom prst="rect">
            <a:avLst/>
          </a:prstGeom>
        </p:spPr>
        <p:txBody>
          <a:bodyPr vert="horz" lIns="95782" tIns="47891" rIns="95782" bIns="47891" rtlCol="0" anchor="ct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a:latin typeface="Meiryo UI" panose="020B0604030504040204" pitchFamily="50" charset="-128"/>
                <a:ea typeface="Meiryo UI" panose="020B0604030504040204" pitchFamily="50" charset="-128"/>
              </a:rPr>
              <a:t>■大阪府内の民間事業主における</a:t>
            </a:r>
            <a:r>
              <a:rPr lang="ja-JP" altLang="en-US" sz="1100" b="1" dirty="0" err="1">
                <a:latin typeface="Meiryo UI" panose="020B0604030504040204" pitchFamily="50" charset="-128"/>
                <a:ea typeface="Meiryo UI" panose="020B0604030504040204" pitchFamily="50" charset="-128"/>
              </a:rPr>
              <a:t>障がい</a:t>
            </a:r>
            <a:r>
              <a:rPr lang="ja-JP" altLang="en-US" sz="1100" b="1" dirty="0">
                <a:latin typeface="Meiryo UI" panose="020B0604030504040204" pitchFamily="50" charset="-128"/>
                <a:ea typeface="Meiryo UI" panose="020B0604030504040204" pitchFamily="50" charset="-128"/>
              </a:rPr>
              <a:t>者の雇用状況</a:t>
            </a:r>
            <a:r>
              <a:rPr lang="ja-JP" altLang="en-US" sz="900" dirty="0">
                <a:latin typeface="Meiryo UI" panose="020B0604030504040204" pitchFamily="50" charset="-128"/>
                <a:ea typeface="Meiryo UI" panose="020B0604030504040204" pitchFamily="50" charset="-128"/>
              </a:rPr>
              <a:t>（大阪労働局発表「平成</a:t>
            </a:r>
            <a:r>
              <a:rPr lang="en-US" altLang="ja-JP" sz="900" dirty="0">
                <a:latin typeface="Meiryo UI" panose="020B0604030504040204" pitchFamily="50" charset="-128"/>
                <a:ea typeface="Meiryo UI" panose="020B0604030504040204" pitchFamily="50" charset="-128"/>
              </a:rPr>
              <a:t>24</a:t>
            </a:r>
            <a:r>
              <a:rPr lang="ja-JP" altLang="en-US" sz="900" dirty="0">
                <a:latin typeface="Meiryo UI" panose="020B0604030504040204" pitchFamily="50" charset="-128"/>
                <a:ea typeface="Meiryo UI" panose="020B0604030504040204" pitchFamily="50" charset="-128"/>
              </a:rPr>
              <a:t>年、</a:t>
            </a:r>
            <a:r>
              <a:rPr lang="ja-JP" altLang="en-US" sz="900" dirty="0" smtClean="0">
                <a:latin typeface="Meiryo UI" panose="020B0604030504040204" pitchFamily="50" charset="-128"/>
                <a:ea typeface="Meiryo UI" panose="020B0604030504040204" pitchFamily="50" charset="-128"/>
              </a:rPr>
              <a:t>令和４年 </a:t>
            </a:r>
            <a:r>
              <a:rPr lang="ja-JP" altLang="en-US" sz="900" dirty="0">
                <a:latin typeface="Meiryo UI" panose="020B0604030504040204" pitchFamily="50" charset="-128"/>
                <a:ea typeface="Meiryo UI" panose="020B0604030504040204" pitchFamily="50" charset="-128"/>
              </a:rPr>
              <a:t>障害者雇用状況の集計結果」）</a:t>
            </a:r>
          </a:p>
        </p:txBody>
      </p:sp>
      <p:graphicFrame>
        <p:nvGraphicFramePr>
          <p:cNvPr id="19" name="表 18"/>
          <p:cNvGraphicFramePr>
            <a:graphicFrameLocks noGrp="1"/>
          </p:cNvGraphicFramePr>
          <p:nvPr>
            <p:extLst>
              <p:ext uri="{D42A27DB-BD31-4B8C-83A1-F6EECF244321}">
                <p14:modId xmlns:p14="http://schemas.microsoft.com/office/powerpoint/2010/main" val="1536434277"/>
              </p:ext>
            </p:extLst>
          </p:nvPr>
        </p:nvGraphicFramePr>
        <p:xfrm>
          <a:off x="8489032" y="3340791"/>
          <a:ext cx="3168352" cy="590351"/>
        </p:xfrm>
        <a:graphic>
          <a:graphicData uri="http://schemas.openxmlformats.org/drawingml/2006/table">
            <a:tbl>
              <a:tblPr firstRow="1" bandRow="1">
                <a:tableStyleId>{5940675A-B579-460E-94D1-54222C63F5DA}</a:tableStyleId>
              </a:tblPr>
              <a:tblGrid>
                <a:gridCol w="1026672">
                  <a:extLst>
                    <a:ext uri="{9D8B030D-6E8A-4147-A177-3AD203B41FA5}">
                      <a16:colId xmlns:a16="http://schemas.microsoft.com/office/drawing/2014/main" val="1169107148"/>
                    </a:ext>
                  </a:extLst>
                </a:gridCol>
                <a:gridCol w="1118962">
                  <a:extLst>
                    <a:ext uri="{9D8B030D-6E8A-4147-A177-3AD203B41FA5}">
                      <a16:colId xmlns:a16="http://schemas.microsoft.com/office/drawing/2014/main" val="2563965444"/>
                    </a:ext>
                  </a:extLst>
                </a:gridCol>
                <a:gridCol w="1022718">
                  <a:extLst>
                    <a:ext uri="{9D8B030D-6E8A-4147-A177-3AD203B41FA5}">
                      <a16:colId xmlns:a16="http://schemas.microsoft.com/office/drawing/2014/main" val="879573053"/>
                    </a:ext>
                  </a:extLst>
                </a:gridCol>
              </a:tblGrid>
              <a:tr h="227059">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H29</a:t>
                      </a:r>
                      <a:r>
                        <a:rPr lang="ja-JP" sz="1000" kern="100" dirty="0">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dirty="0" smtClean="0">
                          <a:solidFill>
                            <a:schemeClr val="tx1"/>
                          </a:solidFill>
                          <a:latin typeface="Meiryo UI" panose="020B0604030504040204" pitchFamily="50" charset="-128"/>
                          <a:ea typeface="Meiryo UI" panose="020B0604030504040204" pitchFamily="50" charset="-128"/>
                        </a:rPr>
                        <a:t>R</a:t>
                      </a:r>
                      <a:r>
                        <a:rPr lang="ja-JP" altLang="en-US" sz="1000" strike="noStrike" dirty="0" smtClean="0">
                          <a:solidFill>
                            <a:schemeClr val="tx1"/>
                          </a:solidFill>
                          <a:latin typeface="Meiryo UI" panose="020B0604030504040204" pitchFamily="50" charset="-128"/>
                          <a:ea typeface="Meiryo UI" panose="020B0604030504040204" pitchFamily="50" charset="-128"/>
                        </a:rPr>
                        <a:t>３</a:t>
                      </a:r>
                      <a:r>
                        <a:rPr lang="ja-JP" sz="1000" kern="100" dirty="0" smtClean="0">
                          <a:solidFill>
                            <a:schemeClr val="tx1"/>
                          </a:solidFill>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1227809401"/>
                  </a:ext>
                </a:extLst>
              </a:tr>
              <a:tr h="363292">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7,300</a:t>
                      </a:r>
                      <a:r>
                        <a:rPr lang="ja-JP" sz="1000" kern="100" dirty="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kern="100" baseline="0" dirty="0" smtClean="0">
                          <a:solidFill>
                            <a:schemeClr val="tx1"/>
                          </a:solidFill>
                          <a:effectLst/>
                          <a:latin typeface="Meiryo UI" panose="020B0604030504040204" pitchFamily="50" charset="-128"/>
                          <a:ea typeface="Meiryo UI" panose="020B0604030504040204" pitchFamily="50" charset="-128"/>
                        </a:rPr>
                        <a:t>7,762</a:t>
                      </a:r>
                      <a:r>
                        <a:rPr lang="ja-JP"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kern="100" baseline="0" dirty="0" smtClean="0">
                          <a:solidFill>
                            <a:schemeClr val="tx1"/>
                          </a:solidFill>
                          <a:effectLst/>
                          <a:latin typeface="Meiryo UI" panose="020B0604030504040204" pitchFamily="50" charset="-128"/>
                          <a:ea typeface="Meiryo UI" panose="020B0604030504040204" pitchFamily="50" charset="-128"/>
                        </a:rPr>
                        <a:t>+462</a:t>
                      </a:r>
                      <a:r>
                        <a:rPr lang="ja-JP" altLang="en-US"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984605038"/>
                  </a:ext>
                </a:extLst>
              </a:tr>
            </a:tbl>
          </a:graphicData>
        </a:graphic>
      </p:graphicFrame>
      <p:grpSp>
        <p:nvGrpSpPr>
          <p:cNvPr id="15" name="グループ化 14"/>
          <p:cNvGrpSpPr/>
          <p:nvPr/>
        </p:nvGrpSpPr>
        <p:grpSpPr>
          <a:xfrm>
            <a:off x="8204376" y="3046687"/>
            <a:ext cx="5042525" cy="1317781"/>
            <a:chOff x="8204376" y="3046687"/>
            <a:chExt cx="5042525" cy="1317781"/>
          </a:xfrm>
        </p:grpSpPr>
        <p:sp>
          <p:nvSpPr>
            <p:cNvPr id="3" name="テキスト ボックス 2"/>
            <p:cNvSpPr txBox="1"/>
            <p:nvPr/>
          </p:nvSpPr>
          <p:spPr>
            <a:xfrm>
              <a:off x="8204376" y="3046687"/>
              <a:ext cx="5042525" cy="253916"/>
            </a:xfrm>
            <a:prstGeom prst="rect">
              <a:avLst/>
            </a:prstGeom>
            <a:noFill/>
            <a:ln>
              <a:noFill/>
            </a:ln>
          </p:spPr>
          <p:txBody>
            <a:bodyPr wrap="square" rtlCol="0">
              <a:spAutoFit/>
            </a:bodyPr>
            <a:lstStyle/>
            <a:p>
              <a:pPr lvl="0" defTabSz="957816"/>
              <a:r>
                <a:rPr lang="ja-JP" altLang="en-US" sz="1050" b="1" dirty="0">
                  <a:solidFill>
                    <a:prstClr val="black"/>
                  </a:solidFill>
                  <a:latin typeface="Meiryo UI" panose="020B0604030504040204" pitchFamily="50" charset="-128"/>
                  <a:ea typeface="Meiryo UI" panose="020B0604030504040204" pitchFamily="50" charset="-128"/>
                </a:rPr>
                <a:t>■</a:t>
              </a:r>
              <a:r>
                <a:rPr lang="ja-JP" altLang="en-US" sz="1050" b="1" dirty="0" err="1">
                  <a:solidFill>
                    <a:prstClr val="black"/>
                  </a:solidFill>
                  <a:latin typeface="Meiryo UI" panose="020B0604030504040204" pitchFamily="50" charset="-128"/>
                  <a:ea typeface="Meiryo UI" panose="020B0604030504040204" pitchFamily="50" charset="-128"/>
                </a:rPr>
                <a:t>精神障がい</a:t>
              </a:r>
              <a:r>
                <a:rPr lang="ja-JP" altLang="en-US" sz="1050" b="1" dirty="0">
                  <a:solidFill>
                    <a:prstClr val="black"/>
                  </a:solidFill>
                  <a:latin typeface="Meiryo UI" panose="020B0604030504040204" pitchFamily="50" charset="-128"/>
                  <a:ea typeface="Meiryo UI" panose="020B0604030504040204" pitchFamily="50" charset="-128"/>
                </a:rPr>
                <a:t>者の新規求職者数</a:t>
              </a:r>
              <a:r>
                <a:rPr lang="ja-JP" altLang="en-US" sz="800" dirty="0">
                  <a:solidFill>
                    <a:prstClr val="black"/>
                  </a:solidFill>
                  <a:latin typeface="Meiryo UI" panose="020B0604030504040204" pitchFamily="50" charset="-128"/>
                  <a:ea typeface="Meiryo UI" panose="020B0604030504040204" pitchFamily="50" charset="-128"/>
                </a:rPr>
                <a:t>（大阪労働局管内ハローワークの職業紹介状況）</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8204376" y="4110552"/>
              <a:ext cx="4761246" cy="253916"/>
            </a:xfrm>
            <a:prstGeom prst="rect">
              <a:avLst/>
            </a:prstGeom>
            <a:noFill/>
            <a:ln>
              <a:noFill/>
            </a:ln>
          </p:spPr>
          <p:txBody>
            <a:bodyPr wrap="square" rtlCol="0">
              <a:spAutoFit/>
            </a:bodyPr>
            <a:lstStyle/>
            <a:p>
              <a:pPr defTabSz="957816"/>
              <a:r>
                <a:rPr lang="ja-JP" altLang="en-US" sz="1050" b="1" dirty="0">
                  <a:solidFill>
                    <a:prstClr val="black"/>
                  </a:solidFill>
                  <a:latin typeface="Meiryo UI" panose="020B0604030504040204" pitchFamily="50" charset="-128"/>
                  <a:ea typeface="Meiryo UI" panose="020B0604030504040204" pitchFamily="50" charset="-128"/>
                </a:rPr>
                <a:t>■</a:t>
              </a:r>
              <a:r>
                <a:rPr lang="ja-JP" altLang="en-US" sz="1050" b="1" dirty="0" err="1">
                  <a:solidFill>
                    <a:prstClr val="black"/>
                  </a:solidFill>
                  <a:latin typeface="Meiryo UI" panose="020B0604030504040204" pitchFamily="50" charset="-128"/>
                  <a:ea typeface="Meiryo UI" panose="020B0604030504040204" pitchFamily="50" charset="-128"/>
                </a:rPr>
                <a:t>精神障がい</a:t>
              </a:r>
              <a:r>
                <a:rPr lang="ja-JP" altLang="en-US" sz="1050" b="1" dirty="0">
                  <a:solidFill>
                    <a:prstClr val="black"/>
                  </a:solidFill>
                  <a:latin typeface="Meiryo UI" panose="020B0604030504040204" pitchFamily="50" charset="-128"/>
                  <a:ea typeface="Meiryo UI" panose="020B0604030504040204" pitchFamily="50" charset="-128"/>
                </a:rPr>
                <a:t>者の雇用状況</a:t>
              </a:r>
              <a:r>
                <a:rPr lang="ja-JP" altLang="en-US" sz="800" dirty="0">
                  <a:latin typeface="Meiryo UI" panose="020B0604030504040204" pitchFamily="50" charset="-128"/>
                  <a:ea typeface="Meiryo UI" panose="020B0604030504040204" pitchFamily="50" charset="-128"/>
                </a:rPr>
                <a:t>（大阪労働局発表「障害者雇用状況の集計結果」）</a:t>
              </a:r>
              <a:endParaRPr lang="ja-JP" altLang="en-US" sz="800" dirty="0">
                <a:solidFill>
                  <a:prstClr val="black"/>
                </a:solidFill>
                <a:latin typeface="Meiryo UI" panose="020B0604030504040204" pitchFamily="50" charset="-128"/>
                <a:ea typeface="Meiryo UI" panose="020B0604030504040204" pitchFamily="50" charset="-128"/>
              </a:endParaRPr>
            </a:p>
          </p:txBody>
        </p:sp>
      </p:grpSp>
      <p:graphicFrame>
        <p:nvGraphicFramePr>
          <p:cNvPr id="20" name="表 19"/>
          <p:cNvGraphicFramePr>
            <a:graphicFrameLocks noGrp="1"/>
          </p:cNvGraphicFramePr>
          <p:nvPr>
            <p:extLst>
              <p:ext uri="{D42A27DB-BD31-4B8C-83A1-F6EECF244321}">
                <p14:modId xmlns:p14="http://schemas.microsoft.com/office/powerpoint/2010/main" val="809312110"/>
              </p:ext>
            </p:extLst>
          </p:nvPr>
        </p:nvGraphicFramePr>
        <p:xfrm>
          <a:off x="8489032" y="4399263"/>
          <a:ext cx="3168352" cy="590351"/>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2413059232"/>
                    </a:ext>
                  </a:extLst>
                </a:gridCol>
                <a:gridCol w="1152128">
                  <a:extLst>
                    <a:ext uri="{9D8B030D-6E8A-4147-A177-3AD203B41FA5}">
                      <a16:colId xmlns:a16="http://schemas.microsoft.com/office/drawing/2014/main" val="904932704"/>
                    </a:ext>
                  </a:extLst>
                </a:gridCol>
                <a:gridCol w="1008112">
                  <a:extLst>
                    <a:ext uri="{9D8B030D-6E8A-4147-A177-3AD203B41FA5}">
                      <a16:colId xmlns:a16="http://schemas.microsoft.com/office/drawing/2014/main" val="197509935"/>
                    </a:ext>
                  </a:extLst>
                </a:gridCol>
              </a:tblGrid>
              <a:tr h="225567">
                <a:tc>
                  <a:txBody>
                    <a:bodyPr/>
                    <a:lstStyle/>
                    <a:p>
                      <a:pPr algn="ctr">
                        <a:spcAft>
                          <a:spcPts val="0"/>
                        </a:spcAft>
                      </a:pPr>
                      <a:r>
                        <a:rPr lang="en-US" altLang="ja-JP" sz="1000" kern="100" dirty="0">
                          <a:effectLst/>
                          <a:latin typeface="Meiryo UI" panose="020B0604030504040204" pitchFamily="50" charset="-128"/>
                          <a:ea typeface="Meiryo UI" panose="020B0604030504040204" pitchFamily="50" charset="-128"/>
                        </a:rPr>
                        <a:t>H29.6.1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strike="noStrike" baseline="0" dirty="0" smtClean="0">
                          <a:solidFill>
                            <a:schemeClr val="tx1"/>
                          </a:solidFill>
                          <a:latin typeface="Meiryo UI" panose="020B0604030504040204" pitchFamily="50" charset="-128"/>
                          <a:ea typeface="Meiryo UI" panose="020B0604030504040204" pitchFamily="50" charset="-128"/>
                        </a:rPr>
                        <a:t>R</a:t>
                      </a:r>
                      <a:r>
                        <a:rPr lang="en-US" altLang="ja-JP" sz="1000" strike="noStrike" baseline="0" dirty="0">
                          <a:solidFill>
                            <a:schemeClr val="tx1"/>
                          </a:solidFill>
                          <a:latin typeface="Meiryo UI" panose="020B0604030504040204" pitchFamily="50" charset="-128"/>
                          <a:ea typeface="Meiryo UI" panose="020B0604030504040204" pitchFamily="50" charset="-128"/>
                        </a:rPr>
                        <a:t>4</a:t>
                      </a:r>
                      <a:r>
                        <a:rPr lang="en-US" altLang="ja-JP" sz="1000" kern="100" dirty="0" smtClean="0">
                          <a:solidFill>
                            <a:schemeClr val="tx1"/>
                          </a:solidFill>
                          <a:effectLst/>
                          <a:latin typeface="Meiryo UI" panose="020B0604030504040204" pitchFamily="50" charset="-128"/>
                          <a:ea typeface="Meiryo UI" panose="020B0604030504040204" pitchFamily="50" charset="-128"/>
                        </a:rPr>
                        <a:t>.6.1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752276451"/>
                  </a:ext>
                </a:extLst>
              </a:tr>
              <a:tr h="364784">
                <a:tc>
                  <a:txBody>
                    <a:bodyPr/>
                    <a:lstStyle/>
                    <a:p>
                      <a:pPr marL="0" marR="0" lvl="0" indent="0" algn="ctr" defTabSz="1054113"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3,848.5</a:t>
                      </a:r>
                      <a:r>
                        <a:rPr lang="ja-JP" altLang="ja-JP" sz="1000" kern="100" dirty="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dirty="0" smtClean="0">
                          <a:solidFill>
                            <a:schemeClr val="tx1"/>
                          </a:solidFill>
                          <a:latin typeface="Meiryo UI" panose="020B0604030504040204" pitchFamily="50" charset="-128"/>
                          <a:ea typeface="Meiryo UI" panose="020B0604030504040204" pitchFamily="50" charset="-128"/>
                        </a:rPr>
                        <a:t>9,724.0</a:t>
                      </a:r>
                      <a:r>
                        <a:rPr lang="ja-JP" altLang="en-US" sz="1000" kern="100" dirty="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solidFill>
                            <a:schemeClr val="tx1"/>
                          </a:solidFill>
                          <a:effectLst/>
                          <a:latin typeface="Meiryo UI" panose="020B0604030504040204" pitchFamily="50" charset="-128"/>
                          <a:ea typeface="Meiryo UI" panose="020B0604030504040204" pitchFamily="50" charset="-128"/>
                        </a:rPr>
                        <a:t> </a:t>
                      </a:r>
                      <a:r>
                        <a:rPr lang="en-US" altLang="ja-JP" sz="1000" kern="100" dirty="0" smtClean="0">
                          <a:solidFill>
                            <a:schemeClr val="tx1"/>
                          </a:solidFill>
                          <a:effectLst/>
                          <a:latin typeface="Meiryo UI" panose="020B0604030504040204" pitchFamily="50" charset="-128"/>
                          <a:ea typeface="Meiryo UI" panose="020B0604030504040204" pitchFamily="50" charset="-128"/>
                        </a:rPr>
                        <a:t>+5,875.5</a:t>
                      </a:r>
                      <a:r>
                        <a:rPr lang="ja-JP" altLang="en-US" sz="1000" kern="100" dirty="0" smtClean="0">
                          <a:solidFill>
                            <a:schemeClr val="tx1"/>
                          </a:solidFill>
                          <a:effectLst/>
                          <a:latin typeface="Meiryo UI" panose="020B0604030504040204" pitchFamily="50" charset="-128"/>
                          <a:ea typeface="Meiryo UI" panose="020B0604030504040204" pitchFamily="50" charset="-128"/>
                        </a:rPr>
                        <a:t>人</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272890274"/>
                  </a:ext>
                </a:extLst>
              </a:tr>
            </a:tbl>
          </a:graphicData>
        </a:graphic>
      </p:graphicFrame>
      <p:sp>
        <p:nvSpPr>
          <p:cNvPr id="16" name="テキスト ボックス 15"/>
          <p:cNvSpPr txBox="1"/>
          <p:nvPr/>
        </p:nvSpPr>
        <p:spPr>
          <a:xfrm>
            <a:off x="247177" y="5114875"/>
            <a:ext cx="3852938" cy="307777"/>
          </a:xfrm>
          <a:prstGeom prst="rect">
            <a:avLst/>
          </a:prstGeom>
          <a:solidFill>
            <a:srgbClr val="009900"/>
          </a:solidFill>
        </p:spPr>
        <p:txBody>
          <a:bodyPr wrap="square" rtlCol="0">
            <a:spAutoFit/>
          </a:bodyP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２．第５次</a:t>
            </a:r>
            <a:r>
              <a:rPr kumimoji="1" lang="ja-JP" altLang="en-US" sz="14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者計画における主な取組み</a:t>
            </a:r>
          </a:p>
        </p:txBody>
      </p:sp>
      <p:graphicFrame>
        <p:nvGraphicFramePr>
          <p:cNvPr id="29" name="表 28"/>
          <p:cNvGraphicFramePr>
            <a:graphicFrameLocks noGrp="1"/>
          </p:cNvGraphicFramePr>
          <p:nvPr>
            <p:extLst>
              <p:ext uri="{D42A27DB-BD31-4B8C-83A1-F6EECF244321}">
                <p14:modId xmlns:p14="http://schemas.microsoft.com/office/powerpoint/2010/main" val="101433469"/>
              </p:ext>
            </p:extLst>
          </p:nvPr>
        </p:nvGraphicFramePr>
        <p:xfrm>
          <a:off x="477403" y="3340511"/>
          <a:ext cx="7579581" cy="1458168"/>
        </p:xfrm>
        <a:graphic>
          <a:graphicData uri="http://schemas.openxmlformats.org/drawingml/2006/table">
            <a:tbl>
              <a:tblPr firstRow="1" bandRow="1">
                <a:tableStyleId>{5940675A-B579-460E-94D1-54222C63F5DA}</a:tableStyleId>
              </a:tblPr>
              <a:tblGrid>
                <a:gridCol w="910390">
                  <a:extLst>
                    <a:ext uri="{9D8B030D-6E8A-4147-A177-3AD203B41FA5}">
                      <a16:colId xmlns:a16="http://schemas.microsoft.com/office/drawing/2014/main" val="1134517979"/>
                    </a:ext>
                  </a:extLst>
                </a:gridCol>
                <a:gridCol w="1124574">
                  <a:extLst>
                    <a:ext uri="{9D8B030D-6E8A-4147-A177-3AD203B41FA5}">
                      <a16:colId xmlns:a16="http://schemas.microsoft.com/office/drawing/2014/main" val="1048925604"/>
                    </a:ext>
                  </a:extLst>
                </a:gridCol>
                <a:gridCol w="1080120">
                  <a:extLst>
                    <a:ext uri="{9D8B030D-6E8A-4147-A177-3AD203B41FA5}">
                      <a16:colId xmlns:a16="http://schemas.microsoft.com/office/drawing/2014/main" val="829107681"/>
                    </a:ext>
                  </a:extLst>
                </a:gridCol>
                <a:gridCol w="1070432">
                  <a:extLst>
                    <a:ext uri="{9D8B030D-6E8A-4147-A177-3AD203B41FA5}">
                      <a16:colId xmlns:a16="http://schemas.microsoft.com/office/drawing/2014/main" val="1827958177"/>
                    </a:ext>
                  </a:extLst>
                </a:gridCol>
                <a:gridCol w="1234206">
                  <a:extLst>
                    <a:ext uri="{9D8B030D-6E8A-4147-A177-3AD203B41FA5}">
                      <a16:colId xmlns:a16="http://schemas.microsoft.com/office/drawing/2014/main" val="1582823958"/>
                    </a:ext>
                  </a:extLst>
                </a:gridCol>
                <a:gridCol w="1007730">
                  <a:extLst>
                    <a:ext uri="{9D8B030D-6E8A-4147-A177-3AD203B41FA5}">
                      <a16:colId xmlns:a16="http://schemas.microsoft.com/office/drawing/2014/main" val="2407580274"/>
                    </a:ext>
                  </a:extLst>
                </a:gridCol>
                <a:gridCol w="1152129">
                  <a:extLst>
                    <a:ext uri="{9D8B030D-6E8A-4147-A177-3AD203B41FA5}">
                      <a16:colId xmlns:a16="http://schemas.microsoft.com/office/drawing/2014/main" val="3956644372"/>
                    </a:ext>
                  </a:extLst>
                </a:gridCol>
              </a:tblGrid>
              <a:tr h="248199">
                <a:tc rowSpan="2">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lnTlToBr w="3175" cap="flat" cmpd="sng" algn="ctr">
                      <a:solidFill>
                        <a:schemeClr val="tx1"/>
                      </a:solidFill>
                      <a:prstDash val="solid"/>
                      <a:round/>
                      <a:headEnd type="none" w="med" len="med"/>
                      <a:tailEnd type="none" w="med" len="med"/>
                    </a:lnTlToBr>
                  </a:tcPr>
                </a:tc>
                <a:tc gridSpan="3">
                  <a:txBody>
                    <a:bodyPr/>
                    <a:lstStyle/>
                    <a:p>
                      <a:pPr algn="ctr"/>
                      <a:r>
                        <a:rPr kumimoji="1" lang="ja-JP" altLang="en-US" sz="1000" b="1" dirty="0">
                          <a:effectLst/>
                          <a:latin typeface="Meiryo UI" panose="020B0604030504040204" pitchFamily="50" charset="-128"/>
                          <a:ea typeface="Meiryo UI" panose="020B0604030504040204" pitchFamily="50" charset="-128"/>
                        </a:rPr>
                        <a:t>平成</a:t>
                      </a:r>
                      <a:r>
                        <a:rPr kumimoji="1" lang="en-US" altLang="ja-JP" sz="1000" b="1" dirty="0">
                          <a:effectLst/>
                          <a:latin typeface="Meiryo UI" panose="020B0604030504040204" pitchFamily="50" charset="-128"/>
                          <a:ea typeface="Meiryo UI" panose="020B0604030504040204" pitchFamily="50" charset="-128"/>
                        </a:rPr>
                        <a:t>24</a:t>
                      </a:r>
                      <a:r>
                        <a:rPr kumimoji="1" lang="ja-JP" altLang="en-US" sz="1000" b="1" dirty="0">
                          <a:effectLst/>
                          <a:latin typeface="Meiryo UI" panose="020B0604030504040204" pitchFamily="50" charset="-128"/>
                          <a:ea typeface="Meiryo UI" panose="020B0604030504040204" pitchFamily="50" charset="-128"/>
                        </a:rPr>
                        <a:t>年</a:t>
                      </a:r>
                      <a:r>
                        <a:rPr kumimoji="1" lang="en-US" altLang="ja-JP" sz="1000" b="1" dirty="0">
                          <a:effectLst/>
                          <a:latin typeface="Meiryo UI" panose="020B0604030504040204" pitchFamily="50" charset="-128"/>
                          <a:ea typeface="Meiryo UI" panose="020B0604030504040204" pitchFamily="50" charset="-128"/>
                        </a:rPr>
                        <a:t>6</a:t>
                      </a:r>
                      <a:r>
                        <a:rPr kumimoji="1" lang="ja-JP" altLang="en-US" sz="1000" b="1" dirty="0">
                          <a:effectLst/>
                          <a:latin typeface="Meiryo UI" panose="020B0604030504040204" pitchFamily="50" charset="-128"/>
                          <a:ea typeface="Meiryo UI" panose="020B0604030504040204" pitchFamily="50" charset="-128"/>
                        </a:rPr>
                        <a:t>月</a:t>
                      </a:r>
                      <a:r>
                        <a:rPr kumimoji="1" lang="en-US" altLang="ja-JP" sz="1000" b="1" dirty="0">
                          <a:effectLst/>
                          <a:latin typeface="Meiryo UI" panose="020B0604030504040204" pitchFamily="50" charset="-128"/>
                          <a:ea typeface="Meiryo UI" panose="020B0604030504040204" pitchFamily="50" charset="-128"/>
                        </a:rPr>
                        <a:t>1</a:t>
                      </a:r>
                      <a:r>
                        <a:rPr kumimoji="1" lang="ja-JP" altLang="en-US" sz="1000" b="1" dirty="0">
                          <a:effectLst/>
                          <a:latin typeface="Meiryo UI" panose="020B0604030504040204" pitchFamily="50" charset="-128"/>
                          <a:ea typeface="Meiryo UI" panose="020B0604030504040204" pitchFamily="50" charset="-128"/>
                        </a:rPr>
                        <a:t>日現在（法定雇用率</a:t>
                      </a:r>
                      <a:r>
                        <a:rPr kumimoji="1" lang="en-US" altLang="ja-JP" sz="1000" b="1" dirty="0">
                          <a:effectLst/>
                          <a:latin typeface="Meiryo UI" panose="020B0604030504040204" pitchFamily="50" charset="-128"/>
                          <a:ea typeface="Meiryo UI" panose="020B0604030504040204" pitchFamily="50" charset="-128"/>
                        </a:rPr>
                        <a:t>1.8</a:t>
                      </a:r>
                      <a:r>
                        <a:rPr kumimoji="1" lang="ja-JP" altLang="en-US" sz="1000" b="1" dirty="0">
                          <a:effectLst/>
                          <a:latin typeface="Meiryo UI" panose="020B0604030504040204" pitchFamily="50" charset="-128"/>
                          <a:ea typeface="Meiryo UI" panose="020B0604030504040204" pitchFamily="50" charset="-128"/>
                        </a:rPr>
                        <a:t>％）</a:t>
                      </a:r>
                      <a:r>
                        <a:rPr kumimoji="1" lang="en-US" altLang="ja-JP" sz="1000" b="1" dirty="0">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000" b="1" dirty="0">
                          <a:solidFill>
                            <a:schemeClr val="tx1"/>
                          </a:solidFill>
                          <a:effectLst/>
                          <a:latin typeface="Meiryo UI" panose="020B0604030504040204" pitchFamily="50" charset="-128"/>
                          <a:ea typeface="Meiryo UI" panose="020B0604030504040204" pitchFamily="50" charset="-128"/>
                        </a:rPr>
                        <a:t>令和４年</a:t>
                      </a:r>
                      <a:r>
                        <a:rPr kumimoji="1" lang="en-US" altLang="ja-JP" sz="1000" b="1" dirty="0">
                          <a:solidFill>
                            <a:schemeClr val="tx1"/>
                          </a:solidFill>
                          <a:effectLst/>
                          <a:latin typeface="Meiryo UI" panose="020B0604030504040204" pitchFamily="50" charset="-128"/>
                          <a:ea typeface="Meiryo UI" panose="020B0604030504040204" pitchFamily="50" charset="-128"/>
                        </a:rPr>
                        <a:t>6</a:t>
                      </a:r>
                      <a:r>
                        <a:rPr kumimoji="1" lang="ja-JP" altLang="en-US" sz="1000" b="1" dirty="0">
                          <a:solidFill>
                            <a:schemeClr val="tx1"/>
                          </a:solidFill>
                          <a:effectLst/>
                          <a:latin typeface="Meiryo UI" panose="020B0604030504040204" pitchFamily="50" charset="-128"/>
                          <a:ea typeface="Meiryo UI" panose="020B0604030504040204" pitchFamily="50" charset="-128"/>
                        </a:rPr>
                        <a:t>月</a:t>
                      </a:r>
                      <a:r>
                        <a:rPr kumimoji="1" lang="en-US" altLang="ja-JP" sz="1000" b="1" dirty="0">
                          <a:solidFill>
                            <a:schemeClr val="tx1"/>
                          </a:solidFill>
                          <a:effectLst/>
                          <a:latin typeface="Meiryo UI" panose="020B0604030504040204" pitchFamily="50" charset="-128"/>
                          <a:ea typeface="Meiryo UI" panose="020B0604030504040204" pitchFamily="50" charset="-128"/>
                        </a:rPr>
                        <a:t>1</a:t>
                      </a:r>
                      <a:r>
                        <a:rPr kumimoji="1" lang="ja-JP" altLang="en-US" sz="1000" b="1" dirty="0">
                          <a:solidFill>
                            <a:schemeClr val="tx1"/>
                          </a:solidFill>
                          <a:effectLst/>
                          <a:latin typeface="Meiryo UI" panose="020B0604030504040204" pitchFamily="50" charset="-128"/>
                          <a:ea typeface="Meiryo UI" panose="020B0604030504040204" pitchFamily="50" charset="-128"/>
                        </a:rPr>
                        <a:t>日現在（</a:t>
                      </a:r>
                      <a:r>
                        <a:rPr kumimoji="1" lang="en-US" altLang="ja-JP" sz="1000" b="1" dirty="0">
                          <a:solidFill>
                            <a:schemeClr val="tx1"/>
                          </a:solidFill>
                          <a:effectLst/>
                          <a:latin typeface="Meiryo UI" panose="020B0604030504040204" pitchFamily="50" charset="-128"/>
                          <a:ea typeface="Meiryo UI" panose="020B0604030504040204" pitchFamily="50" charset="-128"/>
                        </a:rPr>
                        <a:t>※</a:t>
                      </a:r>
                      <a:r>
                        <a:rPr kumimoji="1" lang="ja-JP" altLang="en-US" sz="1000" b="1" dirty="0">
                          <a:solidFill>
                            <a:schemeClr val="tx1"/>
                          </a:solidFill>
                          <a:effectLst/>
                          <a:latin typeface="Meiryo UI" panose="020B0604030504040204" pitchFamily="50" charset="-128"/>
                          <a:ea typeface="Meiryo UI" panose="020B0604030504040204" pitchFamily="50" charset="-128"/>
                        </a:rPr>
                        <a:t>法定雇用率</a:t>
                      </a:r>
                      <a:r>
                        <a:rPr kumimoji="1" lang="en-US" altLang="ja-JP" sz="1000" b="1" strike="noStrike" baseline="0" dirty="0">
                          <a:solidFill>
                            <a:schemeClr val="tx1"/>
                          </a:solidFill>
                          <a:effectLst/>
                          <a:latin typeface="Meiryo UI" panose="020B0604030504040204" pitchFamily="50" charset="-128"/>
                          <a:ea typeface="Meiryo UI" panose="020B0604030504040204" pitchFamily="50" charset="-128"/>
                        </a:rPr>
                        <a:t>2.3</a:t>
                      </a:r>
                      <a:r>
                        <a:rPr kumimoji="1" lang="ja-JP" altLang="en-US" sz="1000" b="1" dirty="0">
                          <a:solidFill>
                            <a:schemeClr val="tx1"/>
                          </a:solidFill>
                          <a:effectLst/>
                          <a:latin typeface="Meiryo UI" panose="020B0604030504040204" pitchFamily="50" charset="-128"/>
                          <a:ea typeface="Meiryo UI" panose="020B0604030504040204" pitchFamily="50" charset="-128"/>
                        </a:rPr>
                        <a:t>％）</a:t>
                      </a:r>
                      <a:r>
                        <a:rPr kumimoji="1" lang="en-US" altLang="ja-JP" sz="1000" b="1" dirty="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504958101"/>
                  </a:ext>
                </a:extLst>
              </a:tr>
              <a:tr h="403323">
                <a:tc vMerge="1">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事業主数</a:t>
                      </a:r>
                      <a:endParaRPr kumimoji="1" lang="en-US" altLang="ja-JP" sz="1000" dirty="0">
                        <a:effectLst/>
                        <a:latin typeface="Meiryo UI" panose="020B0604030504040204" pitchFamily="50" charset="-128"/>
                        <a:ea typeface="Meiryo UI" panose="020B0604030504040204" pitchFamily="50" charset="-128"/>
                      </a:endParaRPr>
                    </a:p>
                    <a:p>
                      <a:pPr algn="ctr"/>
                      <a:r>
                        <a:rPr kumimoji="1" lang="ja-JP" altLang="en-US" sz="1000" spc="0" dirty="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事業主数</a:t>
                      </a:r>
                      <a:endParaRPr kumimoji="1" lang="en-US" altLang="ja-JP" sz="1000" dirty="0">
                        <a:effectLst/>
                        <a:latin typeface="Meiryo UI" panose="020B0604030504040204" pitchFamily="50" charset="-128"/>
                        <a:ea typeface="Meiryo UI" panose="020B0604030504040204" pitchFamily="50" charset="-128"/>
                      </a:endParaRPr>
                    </a:p>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000" spc="0" dirty="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0573623"/>
                  </a:ext>
                </a:extLst>
              </a:tr>
              <a:tr h="403323">
                <a:tc>
                  <a:txBody>
                    <a:bodyPr/>
                    <a:lstStyle/>
                    <a:p>
                      <a:pPr algn="ctr"/>
                      <a:r>
                        <a:rPr kumimoji="1" lang="ja-JP" altLang="en-US" sz="1000" dirty="0">
                          <a:effectLst/>
                          <a:latin typeface="Meiryo UI" panose="020B0604030504040204" pitchFamily="50" charset="-128"/>
                          <a:ea typeface="Meiryo UI" panose="020B0604030504040204" pitchFamily="50" charset="-128"/>
                        </a:rPr>
                        <a:t>全  規  模</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6,273</a:t>
                      </a:r>
                    </a:p>
                    <a:p>
                      <a:pPr algn="ctr"/>
                      <a:r>
                        <a:rPr kumimoji="1" lang="ja-JP" altLang="en-US" sz="1000" dirty="0">
                          <a:effectLst/>
                          <a:latin typeface="Meiryo UI" panose="020B0604030504040204" pitchFamily="50" charset="-128"/>
                          <a:ea typeface="Meiryo UI" panose="020B0604030504040204" pitchFamily="50" charset="-128"/>
                        </a:rPr>
                        <a:t>（</a:t>
                      </a:r>
                      <a:r>
                        <a:rPr kumimoji="1" lang="en-US" altLang="ja-JP" sz="1000" dirty="0">
                          <a:effectLst/>
                          <a:latin typeface="Meiryo UI" panose="020B0604030504040204" pitchFamily="50" charset="-128"/>
                          <a:ea typeface="Meiryo UI" panose="020B0604030504040204" pitchFamily="50" charset="-128"/>
                        </a:rPr>
                        <a:t>3,456</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1.69</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44.9</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solidFill>
                            <a:schemeClr val="tx1"/>
                          </a:solidFill>
                          <a:effectLst/>
                          <a:latin typeface="Meiryo UI" panose="020B0604030504040204" pitchFamily="50" charset="-128"/>
                          <a:ea typeface="Meiryo UI" panose="020B0604030504040204" pitchFamily="50" charset="-128"/>
                        </a:rPr>
                        <a:t>8,691</a:t>
                      </a:r>
                      <a:endParaRPr kumimoji="1" lang="en-US" altLang="ja-JP" sz="1000" dirty="0">
                        <a:solidFill>
                          <a:schemeClr val="tx1"/>
                        </a:solidFill>
                        <a:effectLst/>
                        <a:latin typeface="Meiryo UI" panose="020B0604030504040204" pitchFamily="50" charset="-128"/>
                        <a:ea typeface="Meiryo UI" panose="020B0604030504040204" pitchFamily="50" charset="-128"/>
                      </a:endParaRPr>
                    </a:p>
                    <a:p>
                      <a:pPr algn="ctr"/>
                      <a:r>
                        <a:rPr kumimoji="1" lang="ja-JP" altLang="en-US" sz="1000" dirty="0">
                          <a:solidFill>
                            <a:schemeClr val="tx1"/>
                          </a:solidFill>
                          <a:effectLst/>
                          <a:latin typeface="Meiryo UI" panose="020B0604030504040204" pitchFamily="50" charset="-128"/>
                          <a:ea typeface="Meiryo UI" panose="020B0604030504040204" pitchFamily="50" charset="-128"/>
                        </a:rPr>
                        <a:t>（</a:t>
                      </a:r>
                      <a:r>
                        <a:rPr kumimoji="1" lang="en-US" altLang="ja-JP" sz="1000" dirty="0" smtClean="0">
                          <a:solidFill>
                            <a:schemeClr val="tx1"/>
                          </a:solidFill>
                          <a:effectLst/>
                          <a:latin typeface="Meiryo UI" panose="020B0604030504040204" pitchFamily="50" charset="-128"/>
                          <a:ea typeface="Meiryo UI" panose="020B0604030504040204" pitchFamily="50" charset="-128"/>
                        </a:rPr>
                        <a:t>4,817</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latin typeface="Meiryo UI" panose="020B0604030504040204" pitchFamily="50" charset="-128"/>
                          <a:ea typeface="Meiryo UI" panose="020B0604030504040204" pitchFamily="50" charset="-128"/>
                        </a:rPr>
                        <a:t>2.25%</a:t>
                      </a:r>
                      <a:endParaRPr kumimoji="1" lang="ja-JP" altLang="en-US" sz="1000" b="1"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latin typeface="Meiryo UI" panose="020B0604030504040204" pitchFamily="50" charset="-128"/>
                          <a:ea typeface="Meiryo UI" panose="020B0604030504040204" pitchFamily="50" charset="-128"/>
                        </a:rPr>
                        <a:t>44.6%</a:t>
                      </a:r>
                      <a:endParaRPr kumimoji="1" lang="ja-JP" altLang="en-US" sz="1000" b="1"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3363998"/>
                  </a:ext>
                </a:extLst>
              </a:tr>
              <a:tr h="403323">
                <a:tc>
                  <a:txBody>
                    <a:bodyPr/>
                    <a:lstStyle/>
                    <a:p>
                      <a:pPr algn="ctr"/>
                      <a:r>
                        <a:rPr kumimoji="1" lang="en-US" altLang="ja-JP" sz="1000" dirty="0">
                          <a:effectLst/>
                          <a:latin typeface="Meiryo UI" panose="020B0604030504040204" pitchFamily="50" charset="-128"/>
                          <a:ea typeface="Meiryo UI" panose="020B0604030504040204" pitchFamily="50" charset="-128"/>
                        </a:rPr>
                        <a:t>100</a:t>
                      </a:r>
                      <a:r>
                        <a:rPr kumimoji="1" lang="ja-JP" altLang="en-US" sz="1000" dirty="0">
                          <a:effectLst/>
                          <a:latin typeface="Meiryo UI" panose="020B0604030504040204" pitchFamily="50" charset="-128"/>
                          <a:ea typeface="Meiryo UI" panose="020B0604030504040204" pitchFamily="50" charset="-128"/>
                        </a:rPr>
                        <a:t>人未満</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2,255</a:t>
                      </a:r>
                    </a:p>
                    <a:p>
                      <a:pPr algn="ctr"/>
                      <a:r>
                        <a:rPr kumimoji="1" lang="ja-JP" altLang="en-US" sz="1000" dirty="0">
                          <a:effectLst/>
                          <a:latin typeface="Meiryo UI" panose="020B0604030504040204" pitchFamily="50" charset="-128"/>
                          <a:ea typeface="Meiryo UI" panose="020B0604030504040204" pitchFamily="50" charset="-128"/>
                        </a:rPr>
                        <a:t>（</a:t>
                      </a:r>
                      <a:r>
                        <a:rPr kumimoji="1" lang="en-US" altLang="ja-JP" sz="1000" dirty="0">
                          <a:effectLst/>
                          <a:latin typeface="Meiryo UI" panose="020B0604030504040204" pitchFamily="50" charset="-128"/>
                          <a:ea typeface="Meiryo UI" panose="020B0604030504040204" pitchFamily="50" charset="-128"/>
                        </a:rPr>
                        <a:t>1,304</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1.23</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effectLst/>
                          <a:latin typeface="Meiryo UI" panose="020B0604030504040204" pitchFamily="50" charset="-128"/>
                          <a:ea typeface="Meiryo UI" panose="020B0604030504040204" pitchFamily="50" charset="-128"/>
                        </a:rPr>
                        <a:t>42.2</a:t>
                      </a:r>
                      <a:r>
                        <a:rPr kumimoji="1" lang="ja-JP" altLang="en-US" sz="1000" dirty="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solidFill>
                            <a:schemeClr val="tx1"/>
                          </a:solidFill>
                          <a:effectLst/>
                          <a:latin typeface="Meiryo UI" panose="020B0604030504040204" pitchFamily="50" charset="-128"/>
                          <a:ea typeface="Meiryo UI" panose="020B0604030504040204" pitchFamily="50" charset="-128"/>
                        </a:rPr>
                        <a:t>4,282</a:t>
                      </a:r>
                      <a:endParaRPr kumimoji="1" lang="en-US" altLang="ja-JP" sz="1000" dirty="0">
                        <a:solidFill>
                          <a:schemeClr val="tx1"/>
                        </a:solidFill>
                        <a:effectLst/>
                        <a:latin typeface="Meiryo UI" panose="020B0604030504040204" pitchFamily="50" charset="-128"/>
                        <a:ea typeface="Meiryo UI" panose="020B0604030504040204" pitchFamily="50" charset="-128"/>
                      </a:endParaRPr>
                    </a:p>
                    <a:p>
                      <a:pPr algn="ctr"/>
                      <a:r>
                        <a:rPr kumimoji="1" lang="ja-JP" altLang="en-US" sz="1000" dirty="0">
                          <a:solidFill>
                            <a:schemeClr val="tx1"/>
                          </a:solidFill>
                          <a:effectLst/>
                          <a:latin typeface="Meiryo UI" panose="020B0604030504040204" pitchFamily="50" charset="-128"/>
                          <a:ea typeface="Meiryo UI" panose="020B0604030504040204" pitchFamily="50" charset="-128"/>
                        </a:rPr>
                        <a:t>（</a:t>
                      </a:r>
                      <a:r>
                        <a:rPr kumimoji="1" lang="en-US" altLang="ja-JP" sz="1000" dirty="0" smtClean="0">
                          <a:solidFill>
                            <a:schemeClr val="tx1"/>
                          </a:solidFill>
                          <a:effectLst/>
                          <a:latin typeface="Meiryo UI" panose="020B0604030504040204" pitchFamily="50" charset="-128"/>
                          <a:ea typeface="Meiryo UI" panose="020B0604030504040204" pitchFamily="50" charset="-128"/>
                        </a:rPr>
                        <a:t>2,505</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1.83</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a:txBody>
                    <a:bodyPr/>
                    <a:lstStyle/>
                    <a:p>
                      <a:pPr algn="ctr"/>
                      <a:r>
                        <a:rPr lang="en-US" altLang="ja-JP" sz="1000" dirty="0" smtClean="0">
                          <a:solidFill>
                            <a:schemeClr val="tx1"/>
                          </a:solidFill>
                          <a:latin typeface="Meiryo UI" panose="020B0604030504040204" pitchFamily="50" charset="-128"/>
                          <a:ea typeface="Meiryo UI" panose="020B0604030504040204" pitchFamily="50" charset="-128"/>
                        </a:rPr>
                        <a:t>41.5</a:t>
                      </a:r>
                      <a:r>
                        <a:rPr kumimoji="1" lang="ja-JP" altLang="en-US" sz="1000" dirty="0" smtClean="0">
                          <a:solidFill>
                            <a:schemeClr val="tx1"/>
                          </a:solidFill>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4243026"/>
                  </a:ext>
                </a:extLst>
              </a:tr>
            </a:tbl>
          </a:graphicData>
        </a:graphic>
      </p:graphicFrame>
      <p:sp>
        <p:nvSpPr>
          <p:cNvPr id="31" name="テキスト ボックス 30"/>
          <p:cNvSpPr txBox="1"/>
          <p:nvPr/>
        </p:nvSpPr>
        <p:spPr>
          <a:xfrm>
            <a:off x="269871" y="4813333"/>
            <a:ext cx="6871444" cy="230832"/>
          </a:xfrm>
          <a:prstGeom prst="rect">
            <a:avLst/>
          </a:prstGeom>
          <a:noFill/>
          <a:ln>
            <a:noFill/>
          </a:ln>
        </p:spPr>
        <p:txBody>
          <a:bodyPr wrap="square" rtlCol="0">
            <a:spAutoFit/>
          </a:bodyPr>
          <a:lstStyle/>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※H24.6.1</a:t>
            </a:r>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常用雇用労働者</a:t>
            </a:r>
            <a:r>
              <a:rPr lang="ja-JP" altLang="en-US" sz="900" dirty="0">
                <a:latin typeface="Meiryo UI" panose="020B0604030504040204" pitchFamily="50" charset="-128"/>
                <a:ea typeface="Meiryo UI" panose="020B0604030504040204" pitchFamily="50" charset="-128"/>
              </a:rPr>
              <a:t>数</a:t>
            </a:r>
            <a:r>
              <a:rPr lang="en-US" altLang="ja-JP" sz="900" dirty="0">
                <a:latin typeface="Meiryo UI" panose="020B0604030504040204" pitchFamily="50" charset="-128"/>
                <a:ea typeface="Meiryo UI" panose="020B0604030504040204" pitchFamily="50" charset="-128"/>
              </a:rPr>
              <a:t>56</a:t>
            </a:r>
            <a:r>
              <a:rPr lang="ja-JP" altLang="en-US" sz="900" dirty="0">
                <a:latin typeface="Meiryo UI" panose="020B0604030504040204" pitchFamily="50" charset="-128"/>
                <a:ea typeface="Meiryo UI" panose="020B0604030504040204" pitchFamily="50" charset="-128"/>
              </a:rPr>
              <a:t>人以上の事業主　　</a:t>
            </a:r>
            <a:r>
              <a:rPr lang="en-US" altLang="ja-JP" sz="900" dirty="0">
                <a:latin typeface="Meiryo UI" panose="020B0604030504040204" pitchFamily="50" charset="-128"/>
                <a:ea typeface="Meiryo UI" panose="020B0604030504040204" pitchFamily="50" charset="-128"/>
              </a:rPr>
              <a:t>R3.6.1</a:t>
            </a:r>
            <a:r>
              <a:rPr lang="ja-JP" altLang="en-US" sz="900" dirty="0">
                <a:latin typeface="Meiryo UI" panose="020B0604030504040204" pitchFamily="50" charset="-128"/>
                <a:ea typeface="Meiryo UI" panose="020B0604030504040204" pitchFamily="50" charset="-128"/>
              </a:rPr>
              <a:t>・・・同 </a:t>
            </a:r>
            <a:r>
              <a:rPr lang="en-US" altLang="ja-JP" sz="900" dirty="0">
                <a:latin typeface="Meiryo UI" panose="020B0604030504040204" pitchFamily="50" charset="-128"/>
                <a:ea typeface="Meiryo UI" panose="020B0604030504040204" pitchFamily="50" charset="-128"/>
              </a:rPr>
              <a:t>43.5</a:t>
            </a:r>
            <a:r>
              <a:rPr lang="ja-JP" altLang="en-US" sz="900" dirty="0">
                <a:latin typeface="Meiryo UI" panose="020B0604030504040204" pitchFamily="50" charset="-128"/>
                <a:ea typeface="Meiryo UI" panose="020B0604030504040204" pitchFamily="50" charset="-128"/>
              </a:rPr>
              <a:t>人以上の事業</a:t>
            </a:r>
            <a:r>
              <a:rPr lang="ja-JP" altLang="en-US" sz="900" dirty="0" smtClean="0">
                <a:latin typeface="Meiryo UI" panose="020B0604030504040204" pitchFamily="50" charset="-128"/>
                <a:ea typeface="Meiryo UI" panose="020B0604030504040204" pitchFamily="50" charset="-128"/>
              </a:rPr>
              <a:t>主</a:t>
            </a:r>
            <a:endParaRPr lang="ja-JP" altLang="en-US" sz="9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0663"/>
            <a:ext cx="12801600" cy="369332"/>
          </a:xfrm>
          <a:prstGeom prst="rect">
            <a:avLst/>
          </a:prstGeom>
          <a:solidFill>
            <a:srgbClr val="FF0000"/>
          </a:solidFill>
        </p:spPr>
        <p:txBody>
          <a:bodyPr wrap="square" rtlCol="0">
            <a:spAutoFit/>
          </a:bodyPr>
          <a:lstStyle/>
          <a:p>
            <a:pPr algn="ctr"/>
            <a:r>
              <a:rPr kumimoji="1" lang="ja-JP" altLang="en-US" sz="18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者雇用の促進について</a:t>
            </a:r>
          </a:p>
        </p:txBody>
      </p:sp>
      <p:grpSp>
        <p:nvGrpSpPr>
          <p:cNvPr id="12" name="グループ化 11"/>
          <p:cNvGrpSpPr/>
          <p:nvPr/>
        </p:nvGrpSpPr>
        <p:grpSpPr>
          <a:xfrm>
            <a:off x="76760" y="5507021"/>
            <a:ext cx="6133908" cy="3768102"/>
            <a:chOff x="319003" y="5733924"/>
            <a:chExt cx="6133908" cy="3768102"/>
          </a:xfrm>
        </p:grpSpPr>
        <p:sp>
          <p:nvSpPr>
            <p:cNvPr id="32" name="角丸四角形 31"/>
            <p:cNvSpPr/>
            <p:nvPr/>
          </p:nvSpPr>
          <p:spPr>
            <a:xfrm>
              <a:off x="319003" y="5880720"/>
              <a:ext cx="6133908" cy="3610173"/>
            </a:xfrm>
            <a:prstGeom prst="roundRect">
              <a:avLst>
                <a:gd name="adj" fmla="val 5273"/>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7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000200" y="5733924"/>
              <a:ext cx="4882461" cy="309777"/>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a:latin typeface="Meiryo UI" panose="020B0604030504040204" pitchFamily="50" charset="-128"/>
                  <a:ea typeface="Meiryo UI" panose="020B0604030504040204" pitchFamily="50" charset="-128"/>
                </a:rPr>
                <a:t>事業主に対する雇用機会の拡大の取組み</a:t>
              </a:r>
            </a:p>
          </p:txBody>
        </p:sp>
        <p:sp>
          <p:nvSpPr>
            <p:cNvPr id="11" name="テキスト ボックス 10"/>
            <p:cNvSpPr txBox="1"/>
            <p:nvPr/>
          </p:nvSpPr>
          <p:spPr>
            <a:xfrm>
              <a:off x="352128" y="6147261"/>
              <a:ext cx="6098144" cy="3354765"/>
            </a:xfrm>
            <a:prstGeom prst="rect">
              <a:avLst/>
            </a:prstGeom>
            <a:noFill/>
          </p:spPr>
          <p:txBody>
            <a:bodyPr wrap="non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者雇用促進センター誘導・支援事業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ハートフル条例に基づく</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者雇用の促進</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「契約の相手方等府と関係のある事業主」に対する誘導・支援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ハートフル</a:t>
              </a:r>
              <a:r>
                <a:rPr lang="ja-JP" altLang="en-US" sz="1100" dirty="0">
                  <a:solidFill>
                    <a:prstClr val="black"/>
                  </a:solidFill>
                  <a:latin typeface="Meiryo UI" panose="020B0604030504040204" pitchFamily="50" charset="-128"/>
                  <a:ea typeface="Meiryo UI" panose="020B0604030504040204" pitchFamily="50" charset="-128"/>
                </a:rPr>
                <a:t>条例の対象（義務規定）となる法定雇用率未達成事業主に対し、</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者雇入れ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計画書等の提出や雇入れ計画の達成に向けた誘導・支援を行う。</a:t>
              </a:r>
              <a:endParaRPr lang="en-US" altLang="ja-JP" sz="1100" b="1"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「特定中小</a:t>
              </a:r>
              <a:r>
                <a:rPr lang="ja-JP" altLang="en-US" sz="1600" b="1" dirty="0">
                  <a:latin typeface="Meiryo UI" panose="020B0604030504040204" pitchFamily="50" charset="-128"/>
                  <a:ea typeface="Meiryo UI" panose="020B0604030504040204" pitchFamily="50" charset="-128"/>
                </a:rPr>
                <a:t>事業主」に対する誘導・支援</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ハートフル</a:t>
              </a:r>
              <a:r>
                <a:rPr lang="ja-JP" altLang="en-US" sz="1100" dirty="0">
                  <a:latin typeface="Meiryo UI" panose="020B0604030504040204" pitchFamily="50" charset="-128"/>
                  <a:ea typeface="Meiryo UI" panose="020B0604030504040204" pitchFamily="50" charset="-128"/>
                </a:rPr>
                <a:t>条例</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年改正）</a:t>
              </a:r>
              <a:r>
                <a:rPr lang="ja-JP" altLang="en-US" sz="1100" dirty="0">
                  <a:latin typeface="Meiryo UI" panose="020B0604030504040204" pitchFamily="50" charset="-128"/>
                  <a:ea typeface="Meiryo UI" panose="020B0604030504040204" pitchFamily="50" charset="-128"/>
                </a:rPr>
                <a:t>の対象（努力義務規定）となる法定</a:t>
              </a:r>
              <a:r>
                <a:rPr lang="ja-JP" altLang="en-US" sz="1100" dirty="0" smtClean="0">
                  <a:latin typeface="Meiryo UI" panose="020B0604030504040204" pitchFamily="50" charset="-128"/>
                  <a:ea typeface="Meiryo UI" panose="020B0604030504040204" pitchFamily="50" charset="-128"/>
                </a:rPr>
                <a:t>雇用率未達成</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特定中</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小事業</a:t>
              </a:r>
              <a:r>
                <a:rPr lang="ja-JP" altLang="en-US" sz="1100" dirty="0">
                  <a:latin typeface="Meiryo UI" panose="020B0604030504040204" pitchFamily="50" charset="-128"/>
                  <a:ea typeface="Meiryo UI" panose="020B0604030504040204" pitchFamily="50" charset="-128"/>
                </a:rPr>
                <a:t>主</a:t>
              </a:r>
              <a:r>
                <a:rPr lang="ja-JP" altLang="en-US" sz="1000" dirty="0">
                  <a:latin typeface="Meiryo UI" panose="020B0604030504040204" pitchFamily="50" charset="-128"/>
                  <a:ea typeface="Meiryo UI" panose="020B0604030504040204" pitchFamily="50" charset="-128"/>
                </a:rPr>
                <a:t>（府内にのみ事務所・事業所を有する</a:t>
              </a:r>
              <a:r>
                <a:rPr lang="en-US" altLang="ja-JP" sz="1000" dirty="0">
                  <a:latin typeface="Meiryo UI" panose="020B0604030504040204" pitchFamily="50" charset="-128"/>
                  <a:ea typeface="Meiryo UI" panose="020B0604030504040204" pitchFamily="50" charset="-128"/>
                </a:rPr>
                <a:t>43.5</a:t>
              </a:r>
              <a:r>
                <a:rPr lang="ja-JP" altLang="en-US" sz="1000" dirty="0">
                  <a:latin typeface="Meiryo UI" panose="020B0604030504040204" pitchFamily="50" charset="-128"/>
                  <a:ea typeface="Meiryo UI" panose="020B0604030504040204" pitchFamily="50" charset="-128"/>
                </a:rPr>
                <a:t>人以上</a:t>
              </a:r>
              <a:r>
                <a:rPr lang="en-US" altLang="ja-JP" sz="1000" dirty="0">
                  <a:latin typeface="Meiryo UI" panose="020B0604030504040204" pitchFamily="50" charset="-128"/>
                  <a:ea typeface="Meiryo UI" panose="020B0604030504040204" pitchFamily="50" charset="-128"/>
                </a:rPr>
                <a:t>100</a:t>
              </a:r>
              <a:r>
                <a:rPr lang="ja-JP" altLang="en-US" sz="1000" dirty="0">
                  <a:latin typeface="Meiryo UI" panose="020B0604030504040204" pitchFamily="50" charset="-128"/>
                  <a:ea typeface="Meiryo UI" panose="020B0604030504040204" pitchFamily="50" charset="-128"/>
                </a:rPr>
                <a:t>人以下の事業主</a:t>
              </a:r>
              <a:r>
                <a:rPr lang="ja-JP" altLang="en-US" sz="10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rPr>
                <a:t>対し、</a:t>
              </a:r>
              <a:r>
                <a:rPr lang="ja-JP" altLang="en-US" sz="1100" dirty="0" err="1">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雇用</a:t>
              </a:r>
              <a:r>
                <a:rPr lang="ja-JP" altLang="en-US" sz="1100" dirty="0">
                  <a:latin typeface="Meiryo UI" panose="020B0604030504040204" pitchFamily="50" charset="-128"/>
                  <a:ea typeface="Meiryo UI" panose="020B0604030504040204" pitchFamily="50" charset="-128"/>
                </a:rPr>
                <a:t>推進計画書等の提出や雇用推進計画の達成に向けた誘導・支援を行う</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※R2.10</a:t>
              </a:r>
              <a:r>
                <a:rPr lang="ja-JP" altLang="en-US" sz="1100" dirty="0" smtClean="0">
                  <a:latin typeface="Meiryo UI" panose="020B0604030504040204" pitchFamily="50" charset="-128"/>
                  <a:ea typeface="Meiryo UI" panose="020B0604030504040204" pitchFamily="50" charset="-128"/>
                </a:rPr>
                <a:t>～外部委託→</a:t>
              </a:r>
              <a:r>
                <a:rPr lang="en-US" altLang="ja-JP" sz="1100" dirty="0" smtClean="0">
                  <a:latin typeface="Meiryo UI" panose="020B0604030504040204" pitchFamily="50" charset="-128"/>
                  <a:ea typeface="Meiryo UI" panose="020B0604030504040204" pitchFamily="50" charset="-128"/>
                </a:rPr>
                <a:t>R5.4</a:t>
              </a:r>
              <a:r>
                <a:rPr lang="ja-JP" altLang="en-US" sz="1100" dirty="0" smtClean="0">
                  <a:latin typeface="Meiryo UI" panose="020B0604030504040204" pitchFamily="50" charset="-128"/>
                  <a:ea typeface="Meiryo UI" panose="020B0604030504040204" pitchFamily="50" charset="-128"/>
                </a:rPr>
                <a:t>～直営化（専門支援員を配置）</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pPr lvl="0"/>
              <a:r>
                <a:rPr lang="ja-JP" altLang="en-US" sz="11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障がい者雇用促進センターにおける事業主支援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障</a:t>
              </a:r>
              <a:r>
                <a:rPr lang="ja-JP" altLang="en-US" sz="1100" dirty="0" err="1">
                  <a:solidFill>
                    <a:prstClr val="black"/>
                  </a:solidFill>
                  <a:latin typeface="Meiryo UI" panose="020B0604030504040204" pitchFamily="50" charset="-128"/>
                  <a:ea typeface="Meiryo UI" panose="020B0604030504040204" pitchFamily="50" charset="-128"/>
                </a:rPr>
                <a:t>がい</a:t>
              </a:r>
              <a:r>
                <a:rPr lang="ja-JP" altLang="en-US" sz="1100" dirty="0">
                  <a:solidFill>
                    <a:prstClr val="black"/>
                  </a:solidFill>
                  <a:latin typeface="Meiryo UI" panose="020B0604030504040204" pitchFamily="50" charset="-128"/>
                  <a:ea typeface="Meiryo UI" panose="020B0604030504040204" pitchFamily="50" charset="-128"/>
                </a:rPr>
                <a:t>者雇用に取り組もうとする事業主に対し、個々</a:t>
              </a:r>
              <a:r>
                <a:rPr lang="ja-JP" altLang="en-US" sz="1100" dirty="0" smtClean="0">
                  <a:solidFill>
                    <a:prstClr val="black"/>
                  </a:solidFill>
                  <a:latin typeface="Meiryo UI" panose="020B0604030504040204" pitchFamily="50" charset="-128"/>
                  <a:ea typeface="Meiryo UI" panose="020B0604030504040204" pitchFamily="50" charset="-128"/>
                </a:rPr>
                <a:t>のニーズ</a:t>
              </a:r>
              <a:r>
                <a:rPr lang="ja-JP" altLang="en-US" sz="1100" dirty="0">
                  <a:solidFill>
                    <a:prstClr val="black"/>
                  </a:solidFill>
                  <a:latin typeface="Meiryo UI" panose="020B0604030504040204" pitchFamily="50" charset="-128"/>
                  <a:ea typeface="Meiryo UI" panose="020B0604030504040204" pitchFamily="50" charset="-128"/>
                </a:rPr>
                <a:t>や状況に</a:t>
              </a:r>
              <a:r>
                <a:rPr lang="ja-JP" altLang="en-US" sz="1100" dirty="0" smtClean="0">
                  <a:solidFill>
                    <a:prstClr val="black"/>
                  </a:solidFill>
                  <a:latin typeface="Meiryo UI" panose="020B0604030504040204" pitchFamily="50" charset="-128"/>
                  <a:ea typeface="Meiryo UI" panose="020B0604030504040204" pitchFamily="50" charset="-128"/>
                </a:rPr>
                <a:t>応じた伴走支援</a:t>
              </a:r>
              <a:r>
                <a:rPr lang="ja-JP" altLang="en-US" sz="1100" dirty="0">
                  <a:solidFill>
                    <a:prstClr val="black"/>
                  </a:solidFill>
                  <a:latin typeface="Meiryo UI" panose="020B0604030504040204" pitchFamily="50" charset="-128"/>
                  <a:ea typeface="Meiryo UI" panose="020B0604030504040204" pitchFamily="50" charset="-128"/>
                </a:rPr>
                <a:t>を行う。</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 専門家による相談　○ セミナー・施設見学会の実施　○ 職場実習受入れのコーディネート　等</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grpSp>
      <p:grpSp>
        <p:nvGrpSpPr>
          <p:cNvPr id="2" name="グループ化 1">
            <a:extLst>
              <a:ext uri="{FF2B5EF4-FFF2-40B4-BE49-F238E27FC236}">
                <a16:creationId xmlns:a16="http://schemas.microsoft.com/office/drawing/2014/main" id="{511BA401-3DE7-4BE9-8342-A9BC4DB226E0}"/>
              </a:ext>
            </a:extLst>
          </p:cNvPr>
          <p:cNvGrpSpPr/>
          <p:nvPr/>
        </p:nvGrpSpPr>
        <p:grpSpPr>
          <a:xfrm>
            <a:off x="6310191" y="5505773"/>
            <a:ext cx="6380127" cy="3957474"/>
            <a:chOff x="6600899" y="5739236"/>
            <a:chExt cx="6072606" cy="3693344"/>
          </a:xfrm>
        </p:grpSpPr>
        <p:sp>
          <p:nvSpPr>
            <p:cNvPr id="27" name="角丸四角形 26"/>
            <p:cNvSpPr/>
            <p:nvPr/>
          </p:nvSpPr>
          <p:spPr>
            <a:xfrm>
              <a:off x="6600899" y="5880720"/>
              <a:ext cx="6072606" cy="3551860"/>
            </a:xfrm>
            <a:prstGeom prst="roundRect">
              <a:avLst>
                <a:gd name="adj" fmla="val 4865"/>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15328" y="5739236"/>
              <a:ext cx="4882461" cy="299152"/>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err="1">
                  <a:latin typeface="Meiryo UI" panose="020B0604030504040204" pitchFamily="50" charset="-128"/>
                  <a:ea typeface="Meiryo UI" panose="020B0604030504040204" pitchFamily="50" charset="-128"/>
                </a:rPr>
                <a:t>精神障がい</a:t>
              </a:r>
              <a:r>
                <a:rPr kumimoji="1" lang="ja-JP" altLang="en-US" sz="1600" b="1" dirty="0">
                  <a:latin typeface="Meiryo UI" panose="020B0604030504040204" pitchFamily="50" charset="-128"/>
                  <a:ea typeface="Meiryo UI" panose="020B0604030504040204" pitchFamily="50" charset="-128"/>
                </a:rPr>
                <a:t>者等の職場定着支援の取組み</a:t>
              </a:r>
            </a:p>
          </p:txBody>
        </p:sp>
        <p:sp>
          <p:nvSpPr>
            <p:cNvPr id="13" name="テキスト ボックス 12"/>
            <p:cNvSpPr txBox="1"/>
            <p:nvPr/>
          </p:nvSpPr>
          <p:spPr>
            <a:xfrm>
              <a:off x="6676792" y="6116846"/>
              <a:ext cx="5920820" cy="3217032"/>
            </a:xfrm>
            <a:prstGeom prst="rect">
              <a:avLst/>
            </a:prstGeom>
            <a:noFill/>
          </p:spPr>
          <p:txBody>
            <a:bodyPr wrap="square" rtlCol="0">
              <a:spAutoFit/>
            </a:bodyPr>
            <a:lstStyle/>
            <a:p>
              <a:pPr lvl="0"/>
              <a:r>
                <a:rPr lang="ja-JP" altLang="en-US" sz="1600" b="1" dirty="0" smtClean="0">
                  <a:solidFill>
                    <a:prstClr val="black"/>
                  </a:solidFill>
                  <a:latin typeface="Meiryo UI" panose="020B0604030504040204" pitchFamily="50" charset="-128"/>
                  <a:ea typeface="Meiryo UI" panose="020B0604030504040204" pitchFamily="50" charset="-128"/>
                </a:rPr>
                <a:t>◇精神</a:t>
              </a:r>
              <a:r>
                <a:rPr lang="ja-JP" altLang="en-US" sz="1600" b="1" dirty="0">
                  <a:solidFill>
                    <a:prstClr val="black"/>
                  </a:solidFill>
                  <a:latin typeface="Meiryo UI" panose="020B0604030504040204" pitchFamily="50" charset="-128"/>
                  <a:ea typeface="Meiryo UI" panose="020B0604030504040204" pitchFamily="50" charset="-128"/>
                </a:rPr>
                <a:t>・発達障がい者等</a:t>
              </a:r>
              <a:r>
                <a:rPr lang="ja-JP" altLang="en-US" sz="1600" b="1" dirty="0">
                  <a:latin typeface="Meiryo UI" panose="020B0604030504040204" pitchFamily="50" charset="-128"/>
                  <a:ea typeface="Meiryo UI" panose="020B0604030504040204" pitchFamily="50" charset="-128"/>
                </a:rPr>
                <a:t>理解促進・職</a:t>
              </a:r>
              <a:r>
                <a:rPr lang="ja-JP" altLang="en-US" sz="1600" b="1" dirty="0">
                  <a:solidFill>
                    <a:prstClr val="black"/>
                  </a:solidFill>
                  <a:latin typeface="Meiryo UI" panose="020B0604030504040204" pitchFamily="50" charset="-128"/>
                  <a:ea typeface="Meiryo UI" panose="020B0604030504040204" pitchFamily="50" charset="-128"/>
                </a:rPr>
                <a:t>場定着支援事業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人事担当者のためのアドバンス研修</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障</a:t>
              </a:r>
              <a:r>
                <a:rPr lang="ja-JP" altLang="en-US" sz="1100" dirty="0" err="1">
                  <a:solidFill>
                    <a:prstClr val="black"/>
                  </a:solidFill>
                  <a:latin typeface="Meiryo UI" panose="020B0604030504040204" pitchFamily="50" charset="-128"/>
                  <a:ea typeface="Meiryo UI" panose="020B0604030504040204" pitchFamily="50" charset="-128"/>
                </a:rPr>
                <a:t>がいに</a:t>
              </a:r>
              <a:r>
                <a:rPr lang="ja-JP" altLang="en-US" sz="1100" dirty="0">
                  <a:solidFill>
                    <a:prstClr val="black"/>
                  </a:solidFill>
                  <a:latin typeface="Meiryo UI" panose="020B0604030504040204" pitchFamily="50" charset="-128"/>
                  <a:ea typeface="Meiryo UI" panose="020B0604030504040204" pitchFamily="50" charset="-128"/>
                </a:rPr>
                <a:t>対する正しい理解と社内の職場環境を築く人材を育成するため、障がい特性等を学び、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精神・</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者と共に作業を体験する研修会を開催。</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4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職場体験受入れマッチング会</a:t>
              </a:r>
              <a:endParaRPr lang="en-US" altLang="ja-JP" sz="1600" b="1"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事業主に対する障がい特性に配慮した職場体験受入れを進めるため、雇用を検討または雇用経験の</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少ない事業主と求職者とのマッチング会を開催。</a:t>
              </a:r>
              <a:endParaRPr lang="en-US" altLang="ja-JP" sz="1100" dirty="0">
                <a:latin typeface="Meiryo UI" panose="020B0604030504040204" pitchFamily="50" charset="-128"/>
                <a:ea typeface="Meiryo UI" panose="020B0604030504040204" pitchFamily="50" charset="-128"/>
              </a:endParaRPr>
            </a:p>
            <a:p>
              <a:pPr lvl="0"/>
              <a:endParaRPr lang="en-US" altLang="ja-JP" sz="800" dirty="0">
                <a:solidFill>
                  <a:prstClr val="black"/>
                </a:solidFill>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err="1" smtClean="0">
                  <a:solidFill>
                    <a:prstClr val="black"/>
                  </a:solidFill>
                  <a:latin typeface="Meiryo UI" panose="020B0604030504040204" pitchFamily="50" charset="-128"/>
                  <a:ea typeface="Meiryo UI" panose="020B0604030504040204" pitchFamily="50" charset="-128"/>
                </a:rPr>
                <a:t>障</a:t>
              </a:r>
              <a:r>
                <a:rPr lang="ja-JP" altLang="en-US" sz="1600" b="1" dirty="0" err="1">
                  <a:solidFill>
                    <a:prstClr val="black"/>
                  </a:solidFill>
                  <a:latin typeface="Meiryo UI" panose="020B0604030504040204" pitchFamily="50" charset="-128"/>
                  <a:ea typeface="Meiryo UI" panose="020B0604030504040204" pitchFamily="50" charset="-128"/>
                </a:rPr>
                <a:t>がい</a:t>
              </a:r>
              <a:r>
                <a:rPr lang="ja-JP" altLang="en-US" sz="1600" b="1" dirty="0">
                  <a:solidFill>
                    <a:prstClr val="black"/>
                  </a:solidFill>
                  <a:latin typeface="Meiryo UI" panose="020B0604030504040204" pitchFamily="50" charset="-128"/>
                  <a:ea typeface="Meiryo UI" panose="020B0604030504040204" pitchFamily="50" charset="-128"/>
                </a:rPr>
                <a:t>者雇用の理解促進ツール（新規</a:t>
              </a:r>
              <a:r>
                <a:rPr lang="ja-JP" altLang="en-US" sz="1600" b="1" dirty="0" smtClean="0">
                  <a:solidFill>
                    <a:prstClr val="black"/>
                  </a:solidFill>
                  <a:latin typeface="Meiryo UI" panose="020B0604030504040204" pitchFamily="50" charset="-128"/>
                  <a:ea typeface="Meiryo UI" panose="020B0604030504040204" pitchFamily="50" charset="-128"/>
                </a:rPr>
                <a:t>）</a:t>
              </a:r>
              <a:endParaRPr lang="en-US" altLang="ja-JP" sz="1600" b="1" dirty="0" smtClean="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障</a:t>
              </a:r>
              <a:r>
                <a:rPr lang="ja-JP" altLang="en-US" sz="1100" dirty="0" err="1">
                  <a:solidFill>
                    <a:prstClr val="black"/>
                  </a:solidFill>
                  <a:latin typeface="Meiryo UI" panose="020B0604030504040204" pitchFamily="50" charset="-128"/>
                  <a:ea typeface="Meiryo UI" panose="020B0604030504040204" pitchFamily="50" charset="-128"/>
                </a:rPr>
                <a:t>がい</a:t>
              </a:r>
              <a:r>
                <a:rPr lang="ja-JP" altLang="en-US" sz="1100" dirty="0">
                  <a:solidFill>
                    <a:prstClr val="black"/>
                  </a:solidFill>
                  <a:latin typeface="Meiryo UI" panose="020B0604030504040204" pitchFamily="50" charset="-128"/>
                  <a:ea typeface="Meiryo UI" panose="020B0604030504040204" pitchFamily="50" charset="-128"/>
                </a:rPr>
                <a:t>者雇用経験のない事業主が障がい者雇用のイメージを持つことができ、具体の取組みに進むこ　　</a:t>
              </a:r>
            </a:p>
            <a:p>
              <a:pPr lvl="0"/>
              <a:r>
                <a:rPr lang="ja-JP" altLang="en-US" sz="1100" dirty="0" smtClean="0">
                  <a:solidFill>
                    <a:prstClr val="black"/>
                  </a:solidFill>
                  <a:latin typeface="Meiryo UI" panose="020B0604030504040204" pitchFamily="50" charset="-128"/>
                  <a:ea typeface="Meiryo UI" panose="020B0604030504040204" pitchFamily="50" charset="-128"/>
                </a:rPr>
                <a:t>　　　　　 と</a:t>
              </a:r>
              <a:r>
                <a:rPr lang="ja-JP" altLang="en-US" sz="1100" dirty="0">
                  <a:solidFill>
                    <a:prstClr val="black"/>
                  </a:solidFill>
                  <a:latin typeface="Meiryo UI" panose="020B0604030504040204" pitchFamily="50" charset="-128"/>
                  <a:ea typeface="Meiryo UI" panose="020B0604030504040204" pitchFamily="50" charset="-128"/>
                </a:rPr>
                <a:t>ができるよう、精神・発達障がい者など障がい種別毎の業務等を調査の上、業種・障がい種別のマト</a:t>
              </a:r>
            </a:p>
            <a:p>
              <a:pPr lvl="0"/>
              <a:r>
                <a:rPr lang="ja-JP" altLang="en-US" sz="1100" dirty="0" smtClean="0">
                  <a:solidFill>
                    <a:prstClr val="black"/>
                  </a:solidFill>
                  <a:latin typeface="Meiryo UI" panose="020B0604030504040204" pitchFamily="50" charset="-128"/>
                  <a:ea typeface="Meiryo UI" panose="020B0604030504040204" pitchFamily="50" charset="-128"/>
                </a:rPr>
                <a:t>　　　　　 リクス</a:t>
              </a:r>
              <a:r>
                <a:rPr lang="ja-JP" altLang="en-US" sz="1100" dirty="0">
                  <a:solidFill>
                    <a:prstClr val="black"/>
                  </a:solidFill>
                  <a:latin typeface="Meiryo UI" panose="020B0604030504040204" pitchFamily="50" charset="-128"/>
                  <a:ea typeface="Meiryo UI" panose="020B0604030504040204" pitchFamily="50" charset="-128"/>
                </a:rPr>
                <a:t>と</a:t>
              </a:r>
              <a:r>
                <a:rPr lang="ja-JP" altLang="en-US" sz="1100">
                  <a:solidFill>
                    <a:prstClr val="black"/>
                  </a:solidFill>
                  <a:latin typeface="Meiryo UI" panose="020B0604030504040204" pitchFamily="50" charset="-128"/>
                  <a:ea typeface="Meiryo UI" panose="020B0604030504040204" pitchFamily="50" charset="-128"/>
                </a:rPr>
                <a:t>して</a:t>
              </a:r>
              <a:r>
                <a:rPr lang="ja-JP" altLang="en-US" sz="1100" smtClean="0">
                  <a:solidFill>
                    <a:prstClr val="black"/>
                  </a:solidFill>
                  <a:latin typeface="Meiryo UI" panose="020B0604030504040204" pitchFamily="50" charset="-128"/>
                  <a:ea typeface="Meiryo UI" panose="020B0604030504040204" pitchFamily="50" charset="-128"/>
                </a:rPr>
                <a:t>とりまとめる</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精神障がい</a:t>
              </a:r>
              <a:r>
                <a:rPr lang="ja-JP" altLang="en-US" sz="1600" b="1" dirty="0">
                  <a:solidFill>
                    <a:prstClr val="black"/>
                  </a:solidFill>
                  <a:latin typeface="Meiryo UI" panose="020B0604030504040204" pitchFamily="50" charset="-128"/>
                  <a:ea typeface="Meiryo UI" panose="020B0604030504040204" pitchFamily="50" charset="-128"/>
                </a:rPr>
                <a:t>者</a:t>
              </a:r>
              <a:r>
                <a:rPr lang="ja-JP" altLang="en-US" sz="1600" b="1" dirty="0" smtClean="0">
                  <a:solidFill>
                    <a:prstClr val="black"/>
                  </a:solidFill>
                  <a:latin typeface="Meiryo UI" panose="020B0604030504040204" pitchFamily="50" charset="-128"/>
                  <a:ea typeface="Meiryo UI" panose="020B0604030504040204" pitchFamily="50" charset="-128"/>
                </a:rPr>
                <a:t>等の職場定着支援</a:t>
              </a:r>
              <a:endParaRPr lang="en-US" altLang="ja-JP" sz="2400"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精神障</a:t>
              </a:r>
              <a:r>
                <a:rPr lang="ja-JP" altLang="en-US" sz="1100" dirty="0" err="1">
                  <a:solidFill>
                    <a:prstClr val="black"/>
                  </a:solidFill>
                  <a:latin typeface="Meiryo UI" panose="020B0604030504040204" pitchFamily="50" charset="-128"/>
                  <a:ea typeface="Meiryo UI" panose="020B0604030504040204" pitchFamily="50" charset="-128"/>
                </a:rPr>
                <a:t>がい</a:t>
              </a:r>
              <a:r>
                <a:rPr lang="ja-JP" altLang="en-US" sz="1100" dirty="0">
                  <a:solidFill>
                    <a:prstClr val="black"/>
                  </a:solidFill>
                  <a:latin typeface="Meiryo UI" panose="020B0604030504040204" pitchFamily="50" charset="-128"/>
                  <a:ea typeface="Meiryo UI" panose="020B0604030504040204" pitchFamily="50" charset="-128"/>
                </a:rPr>
                <a:t>者等職場定着支援員</a:t>
              </a:r>
              <a:r>
                <a:rPr lang="ja-JP" altLang="en-US" sz="1100" dirty="0" smtClean="0">
                  <a:latin typeface="Meiryo UI" panose="020B0604030504040204" pitchFamily="50" charset="-128"/>
                  <a:ea typeface="Meiryo UI" panose="020B0604030504040204" pitchFamily="50" charset="-128"/>
                </a:rPr>
                <a:t>を</a:t>
              </a:r>
              <a:r>
                <a:rPr lang="ja-JP" altLang="en-US" sz="1100" dirty="0">
                  <a:solidFill>
                    <a:prstClr val="black"/>
                  </a:solidFill>
                  <a:latin typeface="Meiryo UI" panose="020B0604030504040204" pitchFamily="50" charset="-128"/>
                  <a:ea typeface="Meiryo UI" panose="020B0604030504040204" pitchFamily="50" charset="-128"/>
                </a:rPr>
                <a:t>障がい者雇用促進センターに</a:t>
              </a:r>
              <a:r>
                <a:rPr lang="ja-JP" altLang="en-US" sz="1100" dirty="0" smtClean="0">
                  <a:latin typeface="Meiryo UI" panose="020B0604030504040204" pitchFamily="50" charset="-128"/>
                  <a:ea typeface="Meiryo UI" panose="020B0604030504040204" pitchFamily="50" charset="-128"/>
                </a:rPr>
                <a:t>配置し、</a:t>
              </a:r>
              <a:r>
                <a:rPr lang="ja-JP" altLang="en-US" sz="1100" dirty="0" smtClean="0">
                  <a:solidFill>
                    <a:prstClr val="black"/>
                  </a:solidFill>
                  <a:latin typeface="Meiryo UI" panose="020B0604030504040204" pitchFamily="50" charset="-128"/>
                  <a:ea typeface="Meiryo UI" panose="020B0604030504040204" pitchFamily="50" charset="-128"/>
                </a:rPr>
                <a:t>障がい者の</a:t>
              </a:r>
              <a:r>
                <a:rPr lang="ja-JP" altLang="en-US" sz="1100" dirty="0">
                  <a:solidFill>
                    <a:prstClr val="black"/>
                  </a:solidFill>
                  <a:latin typeface="Meiryo UI" panose="020B0604030504040204" pitchFamily="50" charset="-128"/>
                  <a:ea typeface="Meiryo UI" panose="020B0604030504040204" pitchFamily="50" charset="-128"/>
                </a:rPr>
                <a:t>職場定着に</a:t>
              </a:r>
              <a:r>
                <a:rPr lang="ja-JP" altLang="en-US" sz="1100" dirty="0" smtClean="0">
                  <a:solidFill>
                    <a:prstClr val="black"/>
                  </a:solidFill>
                  <a:latin typeface="Meiryo UI" panose="020B0604030504040204" pitchFamily="50" charset="-128"/>
                  <a:ea typeface="Meiryo UI" panose="020B0604030504040204" pitchFamily="50" charset="-128"/>
                </a:rPr>
                <a:t>向</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け</a:t>
              </a:r>
              <a:r>
                <a:rPr lang="ja-JP" altLang="en-US" sz="1100" dirty="0">
                  <a:solidFill>
                    <a:prstClr val="black"/>
                  </a:solidFill>
                  <a:latin typeface="Meiryo UI" panose="020B0604030504040204" pitchFamily="50" charset="-128"/>
                  <a:ea typeface="Meiryo UI" panose="020B0604030504040204" pitchFamily="50" charset="-128"/>
                </a:rPr>
                <a:t>取り組む事業主訪問等を行い、個々の</a:t>
              </a:r>
              <a:r>
                <a:rPr lang="ja-JP" altLang="en-US" sz="1100" dirty="0" smtClean="0">
                  <a:solidFill>
                    <a:prstClr val="black"/>
                  </a:solidFill>
                  <a:latin typeface="Meiryo UI" panose="020B0604030504040204" pitchFamily="50" charset="-128"/>
                  <a:ea typeface="Meiryo UI" panose="020B0604030504040204" pitchFamily="50" charset="-128"/>
                </a:rPr>
                <a:t>状況</a:t>
              </a:r>
              <a:r>
                <a:rPr lang="ja-JP" altLang="en-US" sz="1100" dirty="0">
                  <a:solidFill>
                    <a:prstClr val="black"/>
                  </a:solidFill>
                  <a:latin typeface="Meiryo UI" panose="020B0604030504040204" pitchFamily="50" charset="-128"/>
                  <a:ea typeface="Meiryo UI" panose="020B0604030504040204" pitchFamily="50" charset="-128"/>
                </a:rPr>
                <a:t>に</a:t>
              </a:r>
              <a:r>
                <a:rPr lang="ja-JP" altLang="en-US" sz="1100" dirty="0" smtClean="0">
                  <a:solidFill>
                    <a:prstClr val="black"/>
                  </a:solidFill>
                  <a:latin typeface="Meiryo UI" panose="020B0604030504040204" pitchFamily="50" charset="-128"/>
                  <a:ea typeface="Meiryo UI" panose="020B0604030504040204" pitchFamily="50" charset="-128"/>
                </a:rPr>
                <a:t>応じ支援を行う。</a:t>
              </a:r>
              <a:endParaRPr lang="en-US" altLang="ja-JP" sz="1100" dirty="0">
                <a:latin typeface="Meiryo UI" panose="020B0604030504040204" pitchFamily="50" charset="-128"/>
                <a:ea typeface="Meiryo UI" panose="020B0604030504040204" pitchFamily="50" charset="-128"/>
              </a:endParaRPr>
            </a:p>
          </p:txBody>
        </p:sp>
      </p:grpSp>
      <p:sp>
        <p:nvSpPr>
          <p:cNvPr id="4" name="テキスト ボックス 3"/>
          <p:cNvSpPr txBox="1"/>
          <p:nvPr/>
        </p:nvSpPr>
        <p:spPr>
          <a:xfrm>
            <a:off x="10901300" y="135783"/>
            <a:ext cx="1512168" cy="523220"/>
          </a:xfrm>
          <a:prstGeom prst="rect">
            <a:avLst/>
          </a:prstGeom>
          <a:solidFill>
            <a:schemeClr val="bg1"/>
          </a:solidFill>
          <a:ln>
            <a:solidFill>
              <a:schemeClr val="tx1"/>
            </a:solidFill>
          </a:ln>
        </p:spPr>
        <p:txBody>
          <a:bodyPr wrap="square" rtlCol="0">
            <a:spAutoFit/>
          </a:bodyPr>
          <a:lstStyle/>
          <a:p>
            <a:r>
              <a:rPr kumimoji="1" lang="ja-JP" altLang="en-US" sz="2800" dirty="0" smtClean="0">
                <a:latin typeface="游ゴシック" panose="020B0400000000000000" pitchFamily="50" charset="-128"/>
                <a:ea typeface="游ゴシック" panose="020B0400000000000000" pitchFamily="50" charset="-128"/>
              </a:rPr>
              <a:t>資料</a:t>
            </a:r>
            <a:r>
              <a:rPr kumimoji="1" lang="en-US" altLang="ja-JP" sz="2800" dirty="0" smtClean="0">
                <a:latin typeface="游ゴシック" panose="020B0400000000000000" pitchFamily="50" charset="-128"/>
                <a:ea typeface="游ゴシック" panose="020B0400000000000000" pitchFamily="50" charset="-128"/>
              </a:rPr>
              <a:t>2-3</a:t>
            </a:r>
            <a:endParaRPr kumimoji="1" lang="ja-JP" altLang="en-US" sz="28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8793555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6275</TotalTime>
  <Words>1128</Words>
  <Application>Microsoft Office PowerPoint</Application>
  <PresentationFormat>A3 297x420 mm</PresentationFormat>
  <Paragraphs>98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游ゴシック</vt:lpstr>
      <vt:lpstr>Arial</vt:lpstr>
      <vt:lpstr>Calibri</vt:lpstr>
      <vt:lpstr>Times New Roman</vt:lpstr>
      <vt:lpstr>Trebuchet MS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工藤　菜々美</cp:lastModifiedBy>
  <cp:revision>664</cp:revision>
  <cp:lastPrinted>2023-02-24T05:21:20Z</cp:lastPrinted>
  <dcterms:created xsi:type="dcterms:W3CDTF">2011-09-28T05:32:25Z</dcterms:created>
  <dcterms:modified xsi:type="dcterms:W3CDTF">2023-03-20T10:11:02Z</dcterms:modified>
</cp:coreProperties>
</file>