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3"/>
  </p:notesMasterIdLst>
  <p:sldIdLst>
    <p:sldId id="258" r:id="rId2"/>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37" userDrawn="1">
          <p15:clr>
            <a:srgbClr val="A4A3A4"/>
          </p15:clr>
        </p15:guide>
        <p15:guide id="2" pos="3840" userDrawn="1">
          <p15:clr>
            <a:srgbClr val="A4A3A4"/>
          </p15:clr>
        </p15:guide>
        <p15:guide id="3"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544" autoAdjust="0"/>
    <p:restoredTop sz="94414" autoAdjust="0"/>
  </p:normalViewPr>
  <p:slideViewPr>
    <p:cSldViewPr snapToGrid="0" showGuides="1">
      <p:cViewPr varScale="1">
        <p:scale>
          <a:sx n="70" d="100"/>
          <a:sy n="70" d="100"/>
        </p:scale>
        <p:origin x="1344" y="72"/>
      </p:cViewPr>
      <p:guideLst>
        <p:guide orient="horz" pos="2137"/>
        <p:guide pos="384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9CE07D17-9E36-4C10-9886-6970E7D92FAA}" type="datetimeFigureOut">
              <a:rPr kumimoji="1" lang="ja-JP" altLang="en-US" smtClean="0"/>
              <a:t>2023/3/20</a:t>
            </a:fld>
            <a:endParaRPr kumimoji="1" lang="ja-JP" altLang="en-US"/>
          </a:p>
        </p:txBody>
      </p:sp>
      <p:sp>
        <p:nvSpPr>
          <p:cNvPr id="4" name="スライド イメージ プレースホルダー 3"/>
          <p:cNvSpPr>
            <a:spLocks noGrp="1" noRot="1" noChangeAspect="1"/>
          </p:cNvSpPr>
          <p:nvPr>
            <p:ph type="sldImg" idx="2"/>
          </p:nvPr>
        </p:nvSpPr>
        <p:spPr>
          <a:xfrm>
            <a:off x="1166813" y="1243013"/>
            <a:ext cx="4473575"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72D8C0F0-16C7-421A-887B-41D3D0011A82}" type="slidenum">
              <a:rPr kumimoji="1" lang="ja-JP" altLang="en-US" smtClean="0"/>
              <a:t>‹#›</a:t>
            </a:fld>
            <a:endParaRPr kumimoji="1" lang="ja-JP" altLang="en-US"/>
          </a:p>
        </p:txBody>
      </p:sp>
    </p:spTree>
    <p:extLst>
      <p:ext uri="{BB962C8B-B14F-4D97-AF65-F5344CB8AC3E}">
        <p14:creationId xmlns:p14="http://schemas.microsoft.com/office/powerpoint/2010/main" val="381691455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72D8C0F0-16C7-421A-887B-41D3D0011A82}" type="slidenum">
              <a:rPr kumimoji="1" lang="ja-JP" altLang="en-US" smtClean="0"/>
              <a:t>1</a:t>
            </a:fld>
            <a:endParaRPr kumimoji="1" lang="ja-JP" altLang="en-US"/>
          </a:p>
        </p:txBody>
      </p:sp>
    </p:spTree>
    <p:extLst>
      <p:ext uri="{BB962C8B-B14F-4D97-AF65-F5344CB8AC3E}">
        <p14:creationId xmlns:p14="http://schemas.microsoft.com/office/powerpoint/2010/main" val="36281080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43000" y="1122363"/>
            <a:ext cx="6858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6D876473-1BF8-4A81-85EE-292DCF12EEC7}" type="datetimeFigureOut">
              <a:rPr kumimoji="1" lang="ja-JP" altLang="en-US" smtClean="0"/>
              <a:t>2023/3/20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452387-2974-437A-B89E-20692E985910}" type="slidenum">
              <a:rPr kumimoji="1" lang="ja-JP" altLang="en-US" smtClean="0"/>
              <a:t>‹#›</a:t>
            </a:fld>
            <a:endParaRPr kumimoji="1" lang="ja-JP" altLang="en-US"/>
          </a:p>
        </p:txBody>
      </p:sp>
    </p:spTree>
    <p:extLst>
      <p:ext uri="{BB962C8B-B14F-4D97-AF65-F5344CB8AC3E}">
        <p14:creationId xmlns:p14="http://schemas.microsoft.com/office/powerpoint/2010/main" val="32849332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6D876473-1BF8-4A81-85EE-292DCF12EEC7}" type="datetimeFigureOut">
              <a:rPr kumimoji="1" lang="ja-JP" altLang="en-US" smtClean="0"/>
              <a:t>2023/3/20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452387-2974-437A-B89E-20692E985910}" type="slidenum">
              <a:rPr kumimoji="1" lang="ja-JP" altLang="en-US" smtClean="0"/>
              <a:t>‹#›</a:t>
            </a:fld>
            <a:endParaRPr kumimoji="1" lang="ja-JP" altLang="en-US"/>
          </a:p>
        </p:txBody>
      </p:sp>
    </p:spTree>
    <p:extLst>
      <p:ext uri="{BB962C8B-B14F-4D97-AF65-F5344CB8AC3E}">
        <p14:creationId xmlns:p14="http://schemas.microsoft.com/office/powerpoint/2010/main" val="42537103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43675" y="365125"/>
            <a:ext cx="1971675"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628650" y="365125"/>
            <a:ext cx="5800725"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6D876473-1BF8-4A81-85EE-292DCF12EEC7}" type="datetimeFigureOut">
              <a:rPr kumimoji="1" lang="ja-JP" altLang="en-US" smtClean="0"/>
              <a:t>2023/3/20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452387-2974-437A-B89E-20692E985910}" type="slidenum">
              <a:rPr kumimoji="1" lang="ja-JP" altLang="en-US" smtClean="0"/>
              <a:t>‹#›</a:t>
            </a:fld>
            <a:endParaRPr kumimoji="1" lang="ja-JP" altLang="en-US"/>
          </a:p>
        </p:txBody>
      </p:sp>
    </p:spTree>
    <p:extLst>
      <p:ext uri="{BB962C8B-B14F-4D97-AF65-F5344CB8AC3E}">
        <p14:creationId xmlns:p14="http://schemas.microsoft.com/office/powerpoint/2010/main" val="19754643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6D876473-1BF8-4A81-85EE-292DCF12EEC7}" type="datetimeFigureOut">
              <a:rPr kumimoji="1" lang="ja-JP" altLang="en-US" smtClean="0"/>
              <a:t>2023/3/20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452387-2974-437A-B89E-20692E985910}" type="slidenum">
              <a:rPr kumimoji="1" lang="ja-JP" altLang="en-US" smtClean="0"/>
              <a:t>‹#›</a:t>
            </a:fld>
            <a:endParaRPr kumimoji="1" lang="ja-JP" altLang="en-US"/>
          </a:p>
        </p:txBody>
      </p:sp>
    </p:spTree>
    <p:extLst>
      <p:ext uri="{BB962C8B-B14F-4D97-AF65-F5344CB8AC3E}">
        <p14:creationId xmlns:p14="http://schemas.microsoft.com/office/powerpoint/2010/main" val="28180370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23888" y="1709739"/>
            <a:ext cx="78867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623888" y="4589464"/>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6D876473-1BF8-4A81-85EE-292DCF12EEC7}" type="datetimeFigureOut">
              <a:rPr kumimoji="1" lang="ja-JP" altLang="en-US" smtClean="0"/>
              <a:t>2023/3/20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452387-2974-437A-B89E-20692E985910}" type="slidenum">
              <a:rPr kumimoji="1" lang="ja-JP" altLang="en-US" smtClean="0"/>
              <a:t>‹#›</a:t>
            </a:fld>
            <a:endParaRPr kumimoji="1" lang="ja-JP" altLang="en-US"/>
          </a:p>
        </p:txBody>
      </p:sp>
    </p:spTree>
    <p:extLst>
      <p:ext uri="{BB962C8B-B14F-4D97-AF65-F5344CB8AC3E}">
        <p14:creationId xmlns:p14="http://schemas.microsoft.com/office/powerpoint/2010/main" val="28248233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628650" y="1825625"/>
            <a:ext cx="38862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29150" y="1825625"/>
            <a:ext cx="38862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6D876473-1BF8-4A81-85EE-292DCF12EEC7}" type="datetimeFigureOut">
              <a:rPr kumimoji="1" lang="ja-JP" altLang="en-US" smtClean="0"/>
              <a:t>2023/3/20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1452387-2974-437A-B89E-20692E985910}" type="slidenum">
              <a:rPr kumimoji="1" lang="ja-JP" altLang="en-US" smtClean="0"/>
              <a:t>‹#›</a:t>
            </a:fld>
            <a:endParaRPr kumimoji="1" lang="ja-JP" altLang="en-US"/>
          </a:p>
        </p:txBody>
      </p:sp>
    </p:spTree>
    <p:extLst>
      <p:ext uri="{BB962C8B-B14F-4D97-AF65-F5344CB8AC3E}">
        <p14:creationId xmlns:p14="http://schemas.microsoft.com/office/powerpoint/2010/main" val="24963514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29841" y="365126"/>
            <a:ext cx="78867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629842" y="2505075"/>
            <a:ext cx="3868340"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29150" y="2505075"/>
            <a:ext cx="3887391"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6D876473-1BF8-4A81-85EE-292DCF12EEC7}" type="datetimeFigureOut">
              <a:rPr kumimoji="1" lang="ja-JP" altLang="en-US" smtClean="0"/>
              <a:t>2023/3/20</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E1452387-2974-437A-B89E-20692E985910}" type="slidenum">
              <a:rPr kumimoji="1" lang="ja-JP" altLang="en-US" smtClean="0"/>
              <a:t>‹#›</a:t>
            </a:fld>
            <a:endParaRPr kumimoji="1" lang="ja-JP" altLang="en-US"/>
          </a:p>
        </p:txBody>
      </p:sp>
    </p:spTree>
    <p:extLst>
      <p:ext uri="{BB962C8B-B14F-4D97-AF65-F5344CB8AC3E}">
        <p14:creationId xmlns:p14="http://schemas.microsoft.com/office/powerpoint/2010/main" val="17474978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6D876473-1BF8-4A81-85EE-292DCF12EEC7}" type="datetimeFigureOut">
              <a:rPr kumimoji="1" lang="ja-JP" altLang="en-US" smtClean="0"/>
              <a:t>2023/3/20</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E1452387-2974-437A-B89E-20692E985910}" type="slidenum">
              <a:rPr kumimoji="1" lang="ja-JP" altLang="en-US" smtClean="0"/>
              <a:t>‹#›</a:t>
            </a:fld>
            <a:endParaRPr kumimoji="1" lang="ja-JP" altLang="en-US"/>
          </a:p>
        </p:txBody>
      </p:sp>
    </p:spTree>
    <p:extLst>
      <p:ext uri="{BB962C8B-B14F-4D97-AF65-F5344CB8AC3E}">
        <p14:creationId xmlns:p14="http://schemas.microsoft.com/office/powerpoint/2010/main" val="25519678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6D876473-1BF8-4A81-85EE-292DCF12EEC7}" type="datetimeFigureOut">
              <a:rPr kumimoji="1" lang="ja-JP" altLang="en-US" smtClean="0"/>
              <a:t>2023/3/20</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E1452387-2974-437A-B89E-20692E985910}" type="slidenum">
              <a:rPr kumimoji="1" lang="ja-JP" altLang="en-US" smtClean="0"/>
              <a:t>‹#›</a:t>
            </a:fld>
            <a:endParaRPr kumimoji="1" lang="ja-JP" altLang="en-US"/>
          </a:p>
        </p:txBody>
      </p:sp>
    </p:spTree>
    <p:extLst>
      <p:ext uri="{BB962C8B-B14F-4D97-AF65-F5344CB8AC3E}">
        <p14:creationId xmlns:p14="http://schemas.microsoft.com/office/powerpoint/2010/main" val="32402649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29841" y="457200"/>
            <a:ext cx="2949178"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6D876473-1BF8-4A81-85EE-292DCF12EEC7}" type="datetimeFigureOut">
              <a:rPr kumimoji="1" lang="ja-JP" altLang="en-US" smtClean="0"/>
              <a:t>2023/3/20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1452387-2974-437A-B89E-20692E985910}" type="slidenum">
              <a:rPr kumimoji="1" lang="ja-JP" altLang="en-US" smtClean="0"/>
              <a:t>‹#›</a:t>
            </a:fld>
            <a:endParaRPr kumimoji="1" lang="ja-JP" altLang="en-US"/>
          </a:p>
        </p:txBody>
      </p:sp>
    </p:spTree>
    <p:extLst>
      <p:ext uri="{BB962C8B-B14F-4D97-AF65-F5344CB8AC3E}">
        <p14:creationId xmlns:p14="http://schemas.microsoft.com/office/powerpoint/2010/main" val="35932069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29841" y="457200"/>
            <a:ext cx="2949178"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3887391" y="987426"/>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6D876473-1BF8-4A81-85EE-292DCF12EEC7}" type="datetimeFigureOut">
              <a:rPr kumimoji="1" lang="ja-JP" altLang="en-US" smtClean="0"/>
              <a:t>2023/3/20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1452387-2974-437A-B89E-20692E985910}" type="slidenum">
              <a:rPr kumimoji="1" lang="ja-JP" altLang="en-US" smtClean="0"/>
              <a:t>‹#›</a:t>
            </a:fld>
            <a:endParaRPr kumimoji="1" lang="ja-JP" altLang="en-US"/>
          </a:p>
        </p:txBody>
      </p:sp>
    </p:spTree>
    <p:extLst>
      <p:ext uri="{BB962C8B-B14F-4D97-AF65-F5344CB8AC3E}">
        <p14:creationId xmlns:p14="http://schemas.microsoft.com/office/powerpoint/2010/main" val="4264953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D876473-1BF8-4A81-85EE-292DCF12EEC7}" type="datetimeFigureOut">
              <a:rPr kumimoji="1" lang="ja-JP" altLang="en-US" smtClean="0"/>
              <a:t>2023/3/20</a:t>
            </a:fld>
            <a:endParaRPr kumimoji="1" lang="ja-JP" altLang="en-US"/>
          </a:p>
        </p:txBody>
      </p:sp>
      <p:sp>
        <p:nvSpPr>
          <p:cNvPr id="5" name="フッター プレースホルダー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1452387-2974-437A-B89E-20692E985910}" type="slidenum">
              <a:rPr kumimoji="1" lang="ja-JP" altLang="en-US" smtClean="0"/>
              <a:t>‹#›</a:t>
            </a:fld>
            <a:endParaRPr kumimoji="1" lang="ja-JP" altLang="en-US"/>
          </a:p>
        </p:txBody>
      </p:sp>
    </p:spTree>
    <p:extLst>
      <p:ext uri="{BB962C8B-B14F-4D97-AF65-F5344CB8AC3E}">
        <p14:creationId xmlns:p14="http://schemas.microsoft.com/office/powerpoint/2010/main" val="1512062165"/>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テキスト ボックス 14"/>
          <p:cNvSpPr txBox="1"/>
          <p:nvPr/>
        </p:nvSpPr>
        <p:spPr>
          <a:xfrm>
            <a:off x="57150" y="813634"/>
            <a:ext cx="3869297" cy="1638910"/>
          </a:xfrm>
          <a:prstGeom prst="rect">
            <a:avLst/>
          </a:prstGeom>
          <a:solidFill>
            <a:schemeClr val="bg1"/>
          </a:solidFill>
          <a:ln>
            <a:solidFill>
              <a:schemeClr val="accent6">
                <a:lumMod val="60000"/>
                <a:lumOff val="40000"/>
              </a:schemeClr>
            </a:solidFill>
          </a:ln>
        </p:spPr>
        <p:txBody>
          <a:bodyPr wrap="square" rtlCol="0">
            <a:spAutoFit/>
          </a:bodyPr>
          <a:lstStyle/>
          <a:p>
            <a:pPr marL="268288" indent="-268288"/>
            <a:r>
              <a:rPr lang="ja-JP" altLang="en-US" sz="1050" dirty="0">
                <a:latin typeface="メイリオ" panose="020B0604030504040204" pitchFamily="50" charset="-128"/>
                <a:ea typeface="メイリオ" panose="020B0604030504040204" pitchFamily="50" charset="-128"/>
              </a:rPr>
              <a:t>○就労アセスメント強化事業（アドバイザー派遣）</a:t>
            </a:r>
            <a:endParaRPr lang="en-US" altLang="ja-JP" sz="1050" dirty="0">
              <a:latin typeface="メイリオ" panose="020B0604030504040204" pitchFamily="50" charset="-128"/>
              <a:ea typeface="メイリオ" panose="020B0604030504040204" pitchFamily="50" charset="-128"/>
            </a:endParaRPr>
          </a:p>
          <a:p>
            <a:pPr marL="268288" indent="-268288"/>
            <a:r>
              <a:rPr lang="ja-JP" altLang="en-US" sz="1050" dirty="0">
                <a:latin typeface="メイリオ" panose="020B0604030504040204" pitchFamily="50" charset="-128"/>
                <a:ea typeface="メイリオ" panose="020B0604030504040204" pitchFamily="50" charset="-128"/>
              </a:rPr>
              <a:t>　・就労移行支援事業所、就労継続</a:t>
            </a:r>
            <a:r>
              <a:rPr lang="ja-JP" altLang="en-US" sz="1050" dirty="0" smtClean="0">
                <a:latin typeface="メイリオ" panose="020B0604030504040204" pitchFamily="50" charset="-128"/>
                <a:ea typeface="メイリオ" panose="020B0604030504040204" pitchFamily="50" charset="-128"/>
              </a:rPr>
              <a:t>支援事業所（</a:t>
            </a:r>
            <a:r>
              <a:rPr lang="en-US" altLang="ja-JP" sz="1050" dirty="0" smtClean="0">
                <a:latin typeface="メイリオ" panose="020B0604030504040204" pitchFamily="50" charset="-128"/>
                <a:ea typeface="メイリオ" panose="020B0604030504040204" pitchFamily="50" charset="-128"/>
              </a:rPr>
              <a:t>A</a:t>
            </a:r>
            <a:r>
              <a:rPr lang="ja-JP" altLang="en-US" sz="1050" dirty="0">
                <a:latin typeface="メイリオ" panose="020B0604030504040204" pitchFamily="50" charset="-128"/>
                <a:ea typeface="メイリオ" panose="020B0604030504040204" pitchFamily="50" charset="-128"/>
              </a:rPr>
              <a:t>型</a:t>
            </a:r>
            <a:r>
              <a:rPr lang="ja-JP" altLang="en-US" sz="1050" dirty="0" smtClean="0">
                <a:latin typeface="メイリオ" panose="020B0604030504040204" pitchFamily="50" charset="-128"/>
                <a:ea typeface="メイリオ" panose="020B0604030504040204" pitchFamily="50" charset="-128"/>
              </a:rPr>
              <a:t>・</a:t>
            </a:r>
            <a:r>
              <a:rPr lang="en-US" altLang="ja-JP" sz="1050" dirty="0" smtClean="0">
                <a:latin typeface="メイリオ" panose="020B0604030504040204" pitchFamily="50" charset="-128"/>
                <a:ea typeface="メイリオ" panose="020B0604030504040204" pitchFamily="50" charset="-128"/>
              </a:rPr>
              <a:t>B</a:t>
            </a:r>
            <a:r>
              <a:rPr lang="ja-JP" altLang="en-US" sz="1050" dirty="0" smtClean="0">
                <a:latin typeface="メイリオ" panose="020B0604030504040204" pitchFamily="50" charset="-128"/>
                <a:ea typeface="メイリオ" panose="020B0604030504040204" pitchFamily="50" charset="-128"/>
              </a:rPr>
              <a:t>型）の</a:t>
            </a:r>
            <a:r>
              <a:rPr lang="ja-JP" altLang="en-US" sz="1050" dirty="0">
                <a:latin typeface="メイリオ" panose="020B0604030504040204" pitchFamily="50" charset="-128"/>
                <a:ea typeface="メイリオ" panose="020B0604030504040204" pitchFamily="50" charset="-128"/>
              </a:rPr>
              <a:t>就労アセスメント力・支援力の向上</a:t>
            </a:r>
            <a:endParaRPr lang="en-US" altLang="ja-JP" sz="1000" dirty="0">
              <a:latin typeface="メイリオ" panose="020B0604030504040204" pitchFamily="50" charset="-128"/>
              <a:ea typeface="メイリオ" panose="020B0604030504040204" pitchFamily="50" charset="-128"/>
            </a:endParaRPr>
          </a:p>
          <a:p>
            <a:pPr marL="268288" indent="-268288"/>
            <a:r>
              <a:rPr lang="ja-JP" altLang="en-US" sz="1050" dirty="0">
                <a:latin typeface="メイリオ" panose="020B0604030504040204" pitchFamily="50" charset="-128"/>
                <a:ea typeface="メイリオ" panose="020B0604030504040204" pitchFamily="50" charset="-128"/>
              </a:rPr>
              <a:t>○研修による人材育成</a:t>
            </a:r>
            <a:endParaRPr lang="en-US" altLang="ja-JP" sz="1050" dirty="0">
              <a:latin typeface="メイリオ" panose="020B0604030504040204" pitchFamily="50" charset="-128"/>
              <a:ea typeface="メイリオ" panose="020B0604030504040204" pitchFamily="50" charset="-128"/>
            </a:endParaRPr>
          </a:p>
          <a:p>
            <a:pPr marL="268288" indent="-268288"/>
            <a:r>
              <a:rPr lang="ja-JP" altLang="en-US" sz="1050" dirty="0">
                <a:latin typeface="メイリオ" panose="020B0604030504040204" pitchFamily="50" charset="-128"/>
                <a:ea typeface="メイリオ" panose="020B0604030504040204" pitchFamily="50" charset="-128"/>
              </a:rPr>
              <a:t>　・支援力の向上と好事例の横</a:t>
            </a:r>
            <a:r>
              <a:rPr lang="ja-JP" altLang="en-US" sz="1050" dirty="0" smtClean="0">
                <a:latin typeface="メイリオ" panose="020B0604030504040204" pitchFamily="50" charset="-128"/>
                <a:ea typeface="メイリオ" panose="020B0604030504040204" pitchFamily="50" charset="-128"/>
              </a:rPr>
              <a:t>展開</a:t>
            </a:r>
            <a:endParaRPr lang="en-US" altLang="ja-JP" sz="1050" dirty="0" smtClean="0">
              <a:latin typeface="メイリオ" panose="020B0604030504040204" pitchFamily="50" charset="-128"/>
              <a:ea typeface="メイリオ" panose="020B0604030504040204" pitchFamily="50" charset="-128"/>
            </a:endParaRPr>
          </a:p>
          <a:p>
            <a:pPr marL="268288" indent="-268288"/>
            <a:endParaRPr lang="en-US" altLang="ja-JP" sz="1050" dirty="0">
              <a:latin typeface="メイリオ" panose="020B0604030504040204" pitchFamily="50" charset="-128"/>
              <a:ea typeface="メイリオ" panose="020B0604030504040204" pitchFamily="50" charset="-128"/>
            </a:endParaRPr>
          </a:p>
          <a:p>
            <a:pPr marL="268288" indent="-268288"/>
            <a:endParaRPr lang="en-US" altLang="ja-JP" sz="1050" dirty="0">
              <a:latin typeface="メイリオ" panose="020B0604030504040204" pitchFamily="50" charset="-128"/>
              <a:ea typeface="メイリオ" panose="020B0604030504040204" pitchFamily="50" charset="-128"/>
            </a:endParaRPr>
          </a:p>
          <a:p>
            <a:pPr marL="268288" indent="-268288"/>
            <a:endParaRPr lang="en-US" altLang="ja-JP" sz="1050" dirty="0">
              <a:latin typeface="メイリオ" panose="020B0604030504040204" pitchFamily="50" charset="-128"/>
              <a:ea typeface="メイリオ" panose="020B0604030504040204" pitchFamily="50" charset="-128"/>
            </a:endParaRPr>
          </a:p>
          <a:p>
            <a:pPr marL="268288" indent="-268288"/>
            <a:endParaRPr lang="en-US" altLang="ja-JP" sz="1050" dirty="0">
              <a:latin typeface="メイリオ" panose="020B0604030504040204" pitchFamily="50" charset="-128"/>
              <a:ea typeface="メイリオ" panose="020B0604030504040204" pitchFamily="50" charset="-128"/>
            </a:endParaRPr>
          </a:p>
          <a:p>
            <a:pPr marL="268288" indent="-268288"/>
            <a:endParaRPr lang="en-US" altLang="ja-JP" sz="600" dirty="0">
              <a:latin typeface="メイリオ" panose="020B0604030504040204" pitchFamily="50" charset="-128"/>
              <a:ea typeface="メイリオ" panose="020B0604030504040204" pitchFamily="50" charset="-128"/>
            </a:endParaRPr>
          </a:p>
        </p:txBody>
      </p:sp>
      <p:sp>
        <p:nvSpPr>
          <p:cNvPr id="19" name="Rectangle 28"/>
          <p:cNvSpPr>
            <a:spLocks noChangeArrowheads="1"/>
          </p:cNvSpPr>
          <p:nvPr/>
        </p:nvSpPr>
        <p:spPr bwMode="auto">
          <a:xfrm>
            <a:off x="57150" y="558391"/>
            <a:ext cx="2353614" cy="230903"/>
          </a:xfrm>
          <a:prstGeom prst="rect">
            <a:avLst/>
          </a:prstGeom>
          <a:gradFill flip="none" rotWithShape="1">
            <a:gsLst>
              <a:gs pos="0">
                <a:srgbClr val="92D050"/>
              </a:gs>
              <a:gs pos="50000">
                <a:sysClr val="window" lastClr="FFFFFF"/>
              </a:gs>
              <a:gs pos="100000">
                <a:srgbClr val="92D050"/>
              </a:gs>
            </a:gsLst>
            <a:lin ang="5400000" scaled="1"/>
            <a:tileRect/>
          </a:gradFill>
          <a:ln>
            <a:noFill/>
          </a:ln>
          <a:effectLst/>
        </p:spPr>
        <p:txBody>
          <a:bodyPr wrap="none" lIns="91435" tIns="45717" rIns="91435" bIns="45717" anchor="ctr"/>
          <a:lstStyle/>
          <a:p>
            <a:pPr lvl="0" algn="ctr" fontAlgn="base">
              <a:spcBef>
                <a:spcPct val="0"/>
              </a:spcBef>
              <a:spcAft>
                <a:spcPct val="0"/>
              </a:spcAft>
              <a:defRPr/>
            </a:pPr>
            <a:r>
              <a:rPr kumimoji="0" lang="en-US" altLang="ja-JP" sz="1200" b="1" i="0" u="none" strike="noStrike" kern="0" cap="none" spc="0" normalizeH="0" baseline="0" noProof="0" dirty="0">
                <a:ln>
                  <a:noFill/>
                </a:ln>
                <a:solidFill>
                  <a:srgbClr val="000000"/>
                </a:solidFill>
                <a:effectLst/>
                <a:uLnTx/>
                <a:uFillTx/>
                <a:latin typeface="メイリオ" panose="020B0604030504040204" pitchFamily="50" charset="-128"/>
                <a:ea typeface="メイリオ" panose="020B0604030504040204" pitchFamily="50" charset="-128"/>
                <a:cs typeface="Meiryo UI" panose="020B0604030504040204" pitchFamily="50" charset="-128"/>
              </a:rPr>
              <a:t>【</a:t>
            </a:r>
            <a:r>
              <a:rPr kumimoji="0" lang="ja-JP" altLang="en-US" sz="1200" b="1" i="0" u="none" strike="noStrike" kern="0" cap="none" spc="0" normalizeH="0" baseline="0" noProof="0" dirty="0">
                <a:ln>
                  <a:noFill/>
                </a:ln>
                <a:solidFill>
                  <a:srgbClr val="000000"/>
                </a:solidFill>
                <a:effectLst/>
                <a:uLnTx/>
                <a:uFillTx/>
                <a:latin typeface="メイリオ" panose="020B0604030504040204" pitchFamily="50" charset="-128"/>
                <a:ea typeface="メイリオ" panose="020B0604030504040204" pitchFamily="50" charset="-128"/>
                <a:cs typeface="Meiryo UI" panose="020B0604030504040204" pitchFamily="50" charset="-128"/>
              </a:rPr>
              <a:t>これまでの</a:t>
            </a:r>
            <a:r>
              <a:rPr kumimoji="0" lang="ja-JP" altLang="en-US" sz="1200" b="1" i="0" u="none" strike="noStrike" kern="0" cap="none" spc="0" normalizeH="0" baseline="0" noProof="0" dirty="0" smtClean="0">
                <a:ln>
                  <a:noFill/>
                </a:ln>
                <a:solidFill>
                  <a:srgbClr val="000000"/>
                </a:solidFill>
                <a:effectLst/>
                <a:uLnTx/>
                <a:uFillTx/>
                <a:latin typeface="メイリオ" panose="020B0604030504040204" pitchFamily="50" charset="-128"/>
                <a:ea typeface="メイリオ" panose="020B0604030504040204" pitchFamily="50" charset="-128"/>
                <a:cs typeface="Meiryo UI" panose="020B0604030504040204" pitchFamily="50" charset="-128"/>
              </a:rPr>
              <a:t>取組み</a:t>
            </a:r>
            <a:r>
              <a:rPr kumimoji="0" lang="ja-JP" altLang="en-US" sz="1000" b="1" i="0" u="none" strike="noStrike" kern="0" cap="none" spc="0" normalizeH="0" baseline="0" noProof="0" dirty="0" smtClean="0">
                <a:ln>
                  <a:noFill/>
                </a:ln>
                <a:solidFill>
                  <a:srgbClr val="000000"/>
                </a:solidFill>
                <a:effectLst/>
                <a:uLnTx/>
                <a:uFillTx/>
                <a:latin typeface="メイリオ" panose="020B0604030504040204" pitchFamily="50" charset="-128"/>
                <a:ea typeface="メイリオ" panose="020B0604030504040204" pitchFamily="50" charset="-128"/>
                <a:cs typeface="Meiryo UI" panose="020B0604030504040204" pitchFamily="50" charset="-128"/>
              </a:rPr>
              <a:t>（</a:t>
            </a:r>
            <a:r>
              <a:rPr kumimoji="0" lang="en-US" altLang="ja-JP" sz="1000" b="1" kern="0" noProof="0" dirty="0" smtClean="0">
                <a:solidFill>
                  <a:srgbClr val="000000"/>
                </a:solidFill>
                <a:latin typeface="メイリオ" panose="020B0604030504040204" pitchFamily="50" charset="-128"/>
                <a:ea typeface="メイリオ" panose="020B0604030504040204" pitchFamily="50" charset="-128"/>
                <a:cs typeface="Meiryo UI" panose="020B0604030504040204" pitchFamily="50" charset="-128"/>
              </a:rPr>
              <a:t>H30</a:t>
            </a:r>
            <a:r>
              <a:rPr kumimoji="0" lang="ja-JP" altLang="en-US" sz="1000" b="1" kern="0" noProof="0" dirty="0">
                <a:solidFill>
                  <a:srgbClr val="000000"/>
                </a:solidFill>
                <a:latin typeface="メイリオ" panose="020B0604030504040204" pitchFamily="50" charset="-128"/>
                <a:ea typeface="メイリオ" panose="020B0604030504040204" pitchFamily="50" charset="-128"/>
                <a:cs typeface="Meiryo UI" panose="020B0604030504040204" pitchFamily="50" charset="-128"/>
              </a:rPr>
              <a:t>～</a:t>
            </a:r>
            <a:r>
              <a:rPr kumimoji="0" lang="en-US" altLang="ja-JP" sz="1000" b="1" kern="0" noProof="0" dirty="0" smtClean="0">
                <a:solidFill>
                  <a:srgbClr val="000000"/>
                </a:solidFill>
                <a:latin typeface="メイリオ" panose="020B0604030504040204" pitchFamily="50" charset="-128"/>
                <a:ea typeface="メイリオ" panose="020B0604030504040204" pitchFamily="50" charset="-128"/>
                <a:cs typeface="Meiryo UI" panose="020B0604030504040204" pitchFamily="50" charset="-128"/>
              </a:rPr>
              <a:t>R2</a:t>
            </a:r>
            <a:r>
              <a:rPr kumimoji="0" lang="ja-JP" altLang="en-US" sz="1000" b="1" kern="0" noProof="0" dirty="0" smtClean="0">
                <a:solidFill>
                  <a:srgbClr val="000000"/>
                </a:solidFill>
                <a:latin typeface="メイリオ" panose="020B0604030504040204" pitchFamily="50" charset="-128"/>
                <a:ea typeface="メイリオ" panose="020B0604030504040204" pitchFamily="50" charset="-128"/>
                <a:cs typeface="Meiryo UI" panose="020B0604030504040204" pitchFamily="50" charset="-128"/>
              </a:rPr>
              <a:t>）</a:t>
            </a:r>
            <a:r>
              <a:rPr kumimoji="0" lang="en-US" altLang="ja-JP" sz="1200" b="1" i="0" u="none" strike="noStrike" kern="0" cap="none" spc="0" normalizeH="0" baseline="0" noProof="0" dirty="0" smtClean="0">
                <a:ln>
                  <a:noFill/>
                </a:ln>
                <a:solidFill>
                  <a:srgbClr val="000000"/>
                </a:solidFill>
                <a:effectLst/>
                <a:uLnTx/>
                <a:uFillTx/>
                <a:latin typeface="メイリオ" panose="020B0604030504040204" pitchFamily="50" charset="-128"/>
                <a:ea typeface="メイリオ" panose="020B0604030504040204" pitchFamily="50" charset="-128"/>
                <a:cs typeface="Meiryo UI" panose="020B0604030504040204" pitchFamily="50" charset="-128"/>
              </a:rPr>
              <a:t>】</a:t>
            </a:r>
            <a:endParaRPr kumimoji="0" lang="ja-JP" altLang="en-US" sz="1400" b="1" i="0" u="none" strike="noStrike" kern="0" cap="none" spc="0" normalizeH="0" baseline="0" noProof="0" dirty="0">
              <a:ln>
                <a:noFill/>
              </a:ln>
              <a:solidFill>
                <a:srgbClr val="000000"/>
              </a:solidFill>
              <a:effectLst/>
              <a:uLnTx/>
              <a:uFillTx/>
              <a:latin typeface="メイリオ" panose="020B0604030504040204" pitchFamily="50" charset="-128"/>
              <a:ea typeface="メイリオ" panose="020B0604030504040204" pitchFamily="50" charset="-128"/>
              <a:cs typeface="Meiryo UI" panose="020B0604030504040204" pitchFamily="50" charset="-128"/>
            </a:endParaRPr>
          </a:p>
        </p:txBody>
      </p:sp>
      <p:sp>
        <p:nvSpPr>
          <p:cNvPr id="24" name="テキスト ボックス 23"/>
          <p:cNvSpPr txBox="1"/>
          <p:nvPr/>
        </p:nvSpPr>
        <p:spPr>
          <a:xfrm>
            <a:off x="243096" y="1747152"/>
            <a:ext cx="3497403" cy="584775"/>
          </a:xfrm>
          <a:prstGeom prst="rect">
            <a:avLst/>
          </a:prstGeom>
          <a:noFill/>
          <a:ln>
            <a:solidFill>
              <a:srgbClr val="92D050"/>
            </a:solidFill>
            <a:prstDash val="dash"/>
          </a:ln>
        </p:spPr>
        <p:txBody>
          <a:bodyPr wrap="square" rtlCol="0">
            <a:spAutoFit/>
          </a:bodyPr>
          <a:lstStyle/>
          <a:p>
            <a:pPr marL="268288" indent="-268288"/>
            <a:r>
              <a:rPr lang="en-US" altLang="ja-JP" sz="800" dirty="0">
                <a:latin typeface="メイリオ" panose="020B0604030504040204" pitchFamily="50" charset="-128"/>
                <a:ea typeface="メイリオ" panose="020B0604030504040204" pitchFamily="50" charset="-128"/>
              </a:rPr>
              <a:t>【R2</a:t>
            </a:r>
            <a:r>
              <a:rPr lang="ja-JP" altLang="en-US" sz="800" dirty="0" err="1">
                <a:latin typeface="メイリオ" panose="020B0604030504040204" pitchFamily="50" charset="-128"/>
                <a:ea typeface="メイリオ" panose="020B0604030504040204" pitchFamily="50" charset="-128"/>
              </a:rPr>
              <a:t>までの</a:t>
            </a:r>
            <a:r>
              <a:rPr lang="ja-JP" altLang="en-US" sz="800" dirty="0" smtClean="0">
                <a:latin typeface="メイリオ" panose="020B0604030504040204" pitchFamily="50" charset="-128"/>
                <a:ea typeface="メイリオ" panose="020B0604030504040204" pitchFamily="50" charset="-128"/>
              </a:rPr>
              <a:t>目標（主</a:t>
            </a:r>
            <a:r>
              <a:rPr lang="ja-JP" altLang="en-US" sz="800" dirty="0">
                <a:latin typeface="メイリオ" panose="020B0604030504040204" pitchFamily="50" charset="-128"/>
                <a:ea typeface="メイリオ" panose="020B0604030504040204" pitchFamily="50" charset="-128"/>
              </a:rPr>
              <a:t>な</a:t>
            </a:r>
            <a:r>
              <a:rPr lang="ja-JP" altLang="en-US" sz="800" dirty="0" smtClean="0">
                <a:latin typeface="メイリオ" panose="020B0604030504040204" pitchFamily="50" charset="-128"/>
                <a:ea typeface="メイリオ" panose="020B0604030504040204" pitchFamily="50" charset="-128"/>
              </a:rPr>
              <a:t>もの）</a:t>
            </a:r>
            <a:r>
              <a:rPr lang="en-US" altLang="ja-JP" sz="800" dirty="0" smtClean="0">
                <a:latin typeface="メイリオ" panose="020B0604030504040204" pitchFamily="50" charset="-128"/>
                <a:ea typeface="メイリオ" panose="020B0604030504040204" pitchFamily="50" charset="-128"/>
              </a:rPr>
              <a:t>】※</a:t>
            </a:r>
            <a:r>
              <a:rPr lang="ja-JP" altLang="en-US" sz="800" dirty="0">
                <a:latin typeface="メイリオ" panose="020B0604030504040204" pitchFamily="50" charset="-128"/>
                <a:ea typeface="メイリオ" panose="020B0604030504040204" pitchFamily="50" charset="-128"/>
              </a:rPr>
              <a:t>（）内は</a:t>
            </a:r>
            <a:r>
              <a:rPr lang="en-US" altLang="ja-JP" sz="800" dirty="0">
                <a:latin typeface="メイリオ" panose="020B0604030504040204" pitchFamily="50" charset="-128"/>
                <a:ea typeface="メイリオ" panose="020B0604030504040204" pitchFamily="50" charset="-128"/>
              </a:rPr>
              <a:t>R2</a:t>
            </a:r>
            <a:r>
              <a:rPr lang="ja-JP" altLang="en-US" sz="800" dirty="0">
                <a:latin typeface="メイリオ" panose="020B0604030504040204" pitchFamily="50" charset="-128"/>
                <a:ea typeface="メイリオ" panose="020B0604030504040204" pitchFamily="50" charset="-128"/>
              </a:rPr>
              <a:t>実績</a:t>
            </a:r>
            <a:endParaRPr lang="en-US" altLang="ja-JP" sz="800" dirty="0">
              <a:latin typeface="メイリオ" panose="020B0604030504040204" pitchFamily="50" charset="-128"/>
              <a:ea typeface="メイリオ" panose="020B0604030504040204" pitchFamily="50" charset="-128"/>
            </a:endParaRPr>
          </a:p>
          <a:p>
            <a:pPr marL="268288" indent="-268288"/>
            <a:r>
              <a:rPr lang="ja-JP" altLang="en-US" sz="800" dirty="0">
                <a:latin typeface="メイリオ" panose="020B0604030504040204" pitchFamily="50" charset="-128"/>
                <a:ea typeface="メイリオ" panose="020B0604030504040204" pitchFamily="50" charset="-128"/>
              </a:rPr>
              <a:t>○福祉施設からの一般就労者数 </a:t>
            </a:r>
            <a:r>
              <a:rPr lang="en-US" altLang="ja-JP" sz="800" dirty="0">
                <a:latin typeface="メイリオ" panose="020B0604030504040204" pitchFamily="50" charset="-128"/>
                <a:ea typeface="メイリオ" panose="020B0604030504040204" pitchFamily="50" charset="-128"/>
              </a:rPr>
              <a:t>R2</a:t>
            </a:r>
            <a:r>
              <a:rPr lang="ja-JP" altLang="en-US" sz="800" dirty="0">
                <a:latin typeface="メイリオ" panose="020B0604030504040204" pitchFamily="50" charset="-128"/>
                <a:ea typeface="メイリオ" panose="020B0604030504040204" pitchFamily="50" charset="-128"/>
              </a:rPr>
              <a:t>　</a:t>
            </a:r>
            <a:r>
              <a:rPr lang="en-US" altLang="ja-JP" sz="800" dirty="0">
                <a:latin typeface="メイリオ" panose="020B0604030504040204" pitchFamily="50" charset="-128"/>
                <a:ea typeface="メイリオ" panose="020B0604030504040204" pitchFamily="50" charset="-128"/>
              </a:rPr>
              <a:t>1,700</a:t>
            </a:r>
            <a:r>
              <a:rPr lang="ja-JP" altLang="en-US" sz="800" dirty="0">
                <a:latin typeface="メイリオ" panose="020B0604030504040204" pitchFamily="50" charset="-128"/>
                <a:ea typeface="メイリオ" panose="020B0604030504040204" pitchFamily="50" charset="-128"/>
              </a:rPr>
              <a:t>人（</a:t>
            </a:r>
            <a:r>
              <a:rPr lang="en-US" altLang="ja-JP" sz="800" dirty="0">
                <a:latin typeface="メイリオ" panose="020B0604030504040204" pitchFamily="50" charset="-128"/>
                <a:ea typeface="メイリオ" panose="020B0604030504040204" pitchFamily="50" charset="-128"/>
              </a:rPr>
              <a:t>2,015</a:t>
            </a:r>
            <a:r>
              <a:rPr lang="ja-JP" altLang="en-US" sz="800" dirty="0">
                <a:latin typeface="メイリオ" panose="020B0604030504040204" pitchFamily="50" charset="-128"/>
                <a:ea typeface="メイリオ" panose="020B0604030504040204" pitchFamily="50" charset="-128"/>
              </a:rPr>
              <a:t>人）</a:t>
            </a:r>
            <a:endParaRPr lang="en-US" altLang="ja-JP" sz="800" dirty="0">
              <a:latin typeface="メイリオ" panose="020B0604030504040204" pitchFamily="50" charset="-128"/>
              <a:ea typeface="メイリオ" panose="020B0604030504040204" pitchFamily="50" charset="-128"/>
            </a:endParaRPr>
          </a:p>
          <a:p>
            <a:pPr marL="268288" indent="-268288"/>
            <a:r>
              <a:rPr lang="ja-JP" altLang="en-US" sz="800" dirty="0">
                <a:latin typeface="メイリオ" panose="020B0604030504040204" pitchFamily="50" charset="-128"/>
                <a:ea typeface="メイリオ" panose="020B0604030504040204" pitchFamily="50" charset="-128"/>
              </a:rPr>
              <a:t>○開設から２年以上の就労実績のない移行事業所数</a:t>
            </a:r>
            <a:endParaRPr lang="en-US" altLang="ja-JP" sz="800" dirty="0">
              <a:latin typeface="メイリオ" panose="020B0604030504040204" pitchFamily="50" charset="-128"/>
              <a:ea typeface="メイリオ" panose="020B0604030504040204" pitchFamily="50" charset="-128"/>
            </a:endParaRPr>
          </a:p>
          <a:p>
            <a:pPr marL="268288" indent="-268288"/>
            <a:r>
              <a:rPr lang="ja-JP" altLang="en-US" sz="800" dirty="0">
                <a:latin typeface="メイリオ" panose="020B0604030504040204" pitchFamily="50" charset="-128"/>
                <a:ea typeface="メイリオ" panose="020B0604030504040204" pitchFamily="50" charset="-128"/>
              </a:rPr>
              <a:t>　</a:t>
            </a:r>
            <a:r>
              <a:rPr lang="en-US" altLang="ja-JP" sz="800" dirty="0">
                <a:latin typeface="メイリオ" panose="020B0604030504040204" pitchFamily="50" charset="-128"/>
                <a:ea typeface="メイリオ" panose="020B0604030504040204" pitchFamily="50" charset="-128"/>
              </a:rPr>
              <a:t>R2</a:t>
            </a:r>
            <a:r>
              <a:rPr lang="ja-JP" altLang="en-US" sz="800" dirty="0">
                <a:latin typeface="メイリオ" panose="020B0604030504040204" pitchFamily="50" charset="-128"/>
                <a:ea typeface="メイリオ" panose="020B0604030504040204" pitchFamily="50" charset="-128"/>
              </a:rPr>
              <a:t>　ゼロか所（</a:t>
            </a:r>
            <a:r>
              <a:rPr lang="en-US" altLang="ja-JP" sz="800" dirty="0">
                <a:latin typeface="メイリオ" panose="020B0604030504040204" pitchFamily="50" charset="-128"/>
                <a:ea typeface="メイリオ" panose="020B0604030504040204" pitchFamily="50" charset="-128"/>
              </a:rPr>
              <a:t>45</a:t>
            </a:r>
            <a:r>
              <a:rPr lang="ja-JP" altLang="en-US" sz="800" dirty="0">
                <a:latin typeface="メイリオ" panose="020B0604030504040204" pitchFamily="50" charset="-128"/>
                <a:ea typeface="メイリオ" panose="020B0604030504040204" pitchFamily="50" charset="-128"/>
              </a:rPr>
              <a:t>か所）　・・・二極化の解消</a:t>
            </a:r>
            <a:endParaRPr lang="en-US" altLang="ja-JP" sz="800" dirty="0">
              <a:latin typeface="メイリオ" panose="020B0604030504040204" pitchFamily="50" charset="-128"/>
              <a:ea typeface="メイリオ" panose="020B0604030504040204" pitchFamily="50" charset="-128"/>
            </a:endParaRPr>
          </a:p>
        </p:txBody>
      </p:sp>
      <p:sp>
        <p:nvSpPr>
          <p:cNvPr id="26" name="テキスト ボックス 25"/>
          <p:cNvSpPr txBox="1"/>
          <p:nvPr/>
        </p:nvSpPr>
        <p:spPr>
          <a:xfrm>
            <a:off x="1750549" y="6497743"/>
            <a:ext cx="7265080" cy="253916"/>
          </a:xfrm>
          <a:prstGeom prst="rect">
            <a:avLst/>
          </a:prstGeom>
          <a:noFill/>
          <a:ln>
            <a:solidFill>
              <a:schemeClr val="accent6">
                <a:lumMod val="60000"/>
                <a:lumOff val="40000"/>
              </a:schemeClr>
            </a:solidFill>
          </a:ln>
        </p:spPr>
        <p:txBody>
          <a:bodyPr wrap="square" rtlCol="0">
            <a:spAutoFit/>
          </a:bodyPr>
          <a:lstStyle/>
          <a:p>
            <a:r>
              <a:rPr lang="ja-JP" altLang="en-US" sz="1050" dirty="0" smtClean="0">
                <a:latin typeface="メイリオ" panose="020B0604030504040204" pitchFamily="50" charset="-128"/>
                <a:ea typeface="メイリオ" panose="020B0604030504040204" pitchFamily="50" charset="-128"/>
              </a:rPr>
              <a:t>質</a:t>
            </a:r>
            <a:r>
              <a:rPr lang="ja-JP" altLang="en-US" sz="1050" dirty="0">
                <a:latin typeface="メイリオ" panose="020B0604030504040204" pitchFamily="50" charset="-128"/>
                <a:ea typeface="メイリオ" panose="020B0604030504040204" pitchFamily="50" charset="-128"/>
              </a:rPr>
              <a:t>の高い就労支援の手引きの作成</a:t>
            </a:r>
            <a:r>
              <a:rPr lang="ja-JP" altLang="en-US" sz="1050" dirty="0" smtClean="0">
                <a:latin typeface="メイリオ" panose="020B0604030504040204" pitchFamily="50" charset="-128"/>
                <a:ea typeface="メイリオ" panose="020B0604030504040204" pitchFamily="50" charset="-128"/>
              </a:rPr>
              <a:t>・普及</a:t>
            </a:r>
            <a:r>
              <a:rPr lang="ja-JP" altLang="en-US" sz="1050" dirty="0">
                <a:latin typeface="メイリオ" panose="020B0604030504040204" pitchFamily="50" charset="-128"/>
                <a:ea typeface="メイリオ" panose="020B0604030504040204" pitchFamily="50" charset="-128"/>
              </a:rPr>
              <a:t>による事業所の支援力</a:t>
            </a:r>
            <a:r>
              <a:rPr lang="ja-JP" altLang="en-US" sz="1050" dirty="0" smtClean="0">
                <a:latin typeface="メイリオ" panose="020B0604030504040204" pitchFamily="50" charset="-128"/>
                <a:ea typeface="メイリオ" panose="020B0604030504040204" pitchFamily="50" charset="-128"/>
              </a:rPr>
              <a:t>向上 </a:t>
            </a:r>
            <a:r>
              <a:rPr lang="ja-JP" altLang="en-US" sz="1050" b="1" dirty="0" smtClean="0">
                <a:latin typeface="メイリオ" panose="020B0604030504040204" pitchFamily="50" charset="-128"/>
                <a:ea typeface="メイリオ" panose="020B0604030504040204" pitchFamily="50" charset="-128"/>
              </a:rPr>
              <a:t>➡ 府</a:t>
            </a:r>
            <a:r>
              <a:rPr lang="ja-JP" altLang="en-US" sz="1050" b="1" dirty="0">
                <a:latin typeface="メイリオ" panose="020B0604030504040204" pitchFamily="50" charset="-128"/>
                <a:ea typeface="メイリオ" panose="020B0604030504040204" pitchFamily="50" charset="-128"/>
              </a:rPr>
              <a:t>全域の一般就労人数の増加・就労定着の促進</a:t>
            </a:r>
            <a:endParaRPr lang="en-US" altLang="ja-JP" sz="1050" b="1" dirty="0">
              <a:latin typeface="メイリオ" panose="020B0604030504040204" pitchFamily="50" charset="-128"/>
              <a:ea typeface="メイリオ" panose="020B0604030504040204" pitchFamily="50" charset="-128"/>
            </a:endParaRPr>
          </a:p>
        </p:txBody>
      </p:sp>
      <p:sp>
        <p:nvSpPr>
          <p:cNvPr id="22" name="テキスト ボックス 21"/>
          <p:cNvSpPr txBox="1"/>
          <p:nvPr/>
        </p:nvSpPr>
        <p:spPr>
          <a:xfrm>
            <a:off x="57150" y="5698129"/>
            <a:ext cx="1585915" cy="561692"/>
          </a:xfrm>
          <a:prstGeom prst="rect">
            <a:avLst/>
          </a:prstGeom>
          <a:noFill/>
          <a:ln>
            <a:solidFill>
              <a:schemeClr val="accent6">
                <a:lumMod val="60000"/>
                <a:lumOff val="40000"/>
              </a:schemeClr>
            </a:solidFill>
          </a:ln>
        </p:spPr>
        <p:txBody>
          <a:bodyPr wrap="square" rtlCol="0">
            <a:spAutoFit/>
          </a:bodyPr>
          <a:lstStyle/>
          <a:p>
            <a:pPr marL="268288" indent="-268288"/>
            <a:r>
              <a:rPr lang="en-US" altLang="ja-JP" sz="1050" b="1" dirty="0">
                <a:latin typeface="メイリオ" panose="020B0604030504040204" pitchFamily="50" charset="-128"/>
                <a:ea typeface="メイリオ" panose="020B0604030504040204" pitchFamily="50" charset="-128"/>
              </a:rPr>
              <a:t>【R</a:t>
            </a:r>
            <a:r>
              <a:rPr lang="ja-JP" altLang="en-US" sz="1050" b="1" dirty="0">
                <a:latin typeface="メイリオ" panose="020B0604030504040204" pitchFamily="50" charset="-128"/>
                <a:ea typeface="メイリオ" panose="020B0604030504040204" pitchFamily="50" charset="-128"/>
              </a:rPr>
              <a:t>３</a:t>
            </a:r>
            <a:r>
              <a:rPr lang="en-US" altLang="ja-JP" sz="1050" b="1" dirty="0">
                <a:latin typeface="メイリオ" panose="020B0604030504040204" pitchFamily="50" charset="-128"/>
                <a:ea typeface="メイリオ" panose="020B0604030504040204" pitchFamily="50" charset="-128"/>
              </a:rPr>
              <a:t>】</a:t>
            </a:r>
          </a:p>
          <a:p>
            <a:r>
              <a:rPr lang="ja-JP" altLang="en-US" sz="1000" dirty="0">
                <a:latin typeface="メイリオ" panose="020B0604030504040204" pitchFamily="50" charset="-128"/>
                <a:ea typeface="メイリオ" panose="020B0604030504040204" pitchFamily="50" charset="-128"/>
              </a:rPr>
              <a:t>移行・定着</a:t>
            </a:r>
            <a:r>
              <a:rPr lang="ja-JP" altLang="en-US" sz="1000" dirty="0" smtClean="0">
                <a:latin typeface="メイリオ" panose="020B0604030504040204" pitchFamily="50" charset="-128"/>
                <a:ea typeface="メイリオ" panose="020B0604030504040204" pitchFamily="50" charset="-128"/>
              </a:rPr>
              <a:t>支援事業向け</a:t>
            </a:r>
            <a:endParaRPr lang="en-US" altLang="ja-JP" sz="1000" dirty="0" smtClean="0">
              <a:latin typeface="メイリオ" panose="020B0604030504040204" pitchFamily="50" charset="-128"/>
              <a:ea typeface="メイリオ" panose="020B0604030504040204" pitchFamily="50" charset="-128"/>
            </a:endParaRPr>
          </a:p>
          <a:p>
            <a:r>
              <a:rPr lang="ja-JP" altLang="en-US" sz="1000" dirty="0" smtClean="0">
                <a:latin typeface="メイリオ" panose="020B0604030504040204" pitchFamily="50" charset="-128"/>
                <a:ea typeface="メイリオ" panose="020B0604030504040204" pitchFamily="50" charset="-128"/>
              </a:rPr>
              <a:t>手引きの作成／普及</a:t>
            </a:r>
            <a:endParaRPr lang="en-US" altLang="ja-JP" sz="1000" dirty="0">
              <a:latin typeface="メイリオ" panose="020B0604030504040204" pitchFamily="50" charset="-128"/>
              <a:ea typeface="メイリオ" panose="020B0604030504040204" pitchFamily="50" charset="-128"/>
            </a:endParaRPr>
          </a:p>
        </p:txBody>
      </p:sp>
      <p:sp>
        <p:nvSpPr>
          <p:cNvPr id="27" name="フローチャート: 組合せ 26"/>
          <p:cNvSpPr/>
          <p:nvPr/>
        </p:nvSpPr>
        <p:spPr>
          <a:xfrm rot="16200000">
            <a:off x="1618197" y="5853895"/>
            <a:ext cx="588289" cy="245978"/>
          </a:xfrm>
          <a:prstGeom prst="flowChartMerge">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a:latin typeface="メイリオ" panose="020B0604030504040204" pitchFamily="50" charset="-128"/>
              <a:ea typeface="メイリオ" panose="020B0604030504040204" pitchFamily="50" charset="-128"/>
            </a:endParaRPr>
          </a:p>
        </p:txBody>
      </p:sp>
      <p:sp>
        <p:nvSpPr>
          <p:cNvPr id="30" name="テキスト ボックス 29"/>
          <p:cNvSpPr txBox="1"/>
          <p:nvPr/>
        </p:nvSpPr>
        <p:spPr>
          <a:xfrm>
            <a:off x="4680998" y="5619093"/>
            <a:ext cx="4390341" cy="715581"/>
          </a:xfrm>
          <a:prstGeom prst="rect">
            <a:avLst/>
          </a:prstGeom>
          <a:noFill/>
          <a:ln w="38100">
            <a:solidFill>
              <a:srgbClr val="FF0000"/>
            </a:solidFill>
            <a:prstDash val="solid"/>
          </a:ln>
        </p:spPr>
        <p:txBody>
          <a:bodyPr wrap="square" rtlCol="0">
            <a:spAutoFit/>
          </a:bodyPr>
          <a:lstStyle/>
          <a:p>
            <a:pPr marL="268288" indent="-268288"/>
            <a:r>
              <a:rPr lang="en-US" altLang="ja-JP" sz="1050" b="1" dirty="0">
                <a:latin typeface="メイリオ" panose="020B0604030504040204" pitchFamily="50" charset="-128"/>
                <a:ea typeface="メイリオ" panose="020B0604030504040204" pitchFamily="50" charset="-128"/>
              </a:rPr>
              <a:t>【R</a:t>
            </a:r>
            <a:r>
              <a:rPr lang="ja-JP" altLang="en-US" sz="1050" b="1" dirty="0">
                <a:latin typeface="メイリオ" panose="020B0604030504040204" pitchFamily="50" charset="-128"/>
                <a:ea typeface="メイリオ" panose="020B0604030504040204" pitchFamily="50" charset="-128"/>
              </a:rPr>
              <a:t>５</a:t>
            </a:r>
            <a:r>
              <a:rPr lang="en-US" altLang="ja-JP" sz="1050" b="1" dirty="0">
                <a:latin typeface="メイリオ" panose="020B0604030504040204" pitchFamily="50" charset="-128"/>
                <a:ea typeface="メイリオ" panose="020B0604030504040204" pitchFamily="50" charset="-128"/>
              </a:rPr>
              <a:t>】</a:t>
            </a:r>
          </a:p>
          <a:p>
            <a:r>
              <a:rPr lang="ja-JP" altLang="en-US" sz="1000" dirty="0">
                <a:latin typeface="メイリオ" panose="020B0604030504040204" pitchFamily="50" charset="-128"/>
                <a:ea typeface="メイリオ" panose="020B0604030504040204" pitchFamily="50" charset="-128"/>
              </a:rPr>
              <a:t>Ｒ３・Ｒ４作成の手引きを踏まえ、福祉圏域ごとに活用可能な連携体制モデルを作成し、自立支援協議会等を通じた普及を図る</a:t>
            </a:r>
            <a:r>
              <a:rPr lang="ja-JP" altLang="en-US" sz="1000" dirty="0" smtClean="0">
                <a:latin typeface="メイリオ" panose="020B0604030504040204" pitchFamily="50" charset="-128"/>
                <a:ea typeface="メイリオ" panose="020B0604030504040204" pitchFamily="50" charset="-128"/>
              </a:rPr>
              <a:t>。</a:t>
            </a:r>
            <a:endParaRPr lang="en-US" altLang="ja-JP" sz="1000" dirty="0" smtClean="0">
              <a:latin typeface="メイリオ" panose="020B0604030504040204" pitchFamily="50" charset="-128"/>
              <a:ea typeface="メイリオ" panose="020B0604030504040204" pitchFamily="50" charset="-128"/>
            </a:endParaRPr>
          </a:p>
          <a:p>
            <a:r>
              <a:rPr lang="ja-JP" altLang="en-US" sz="1000" dirty="0" smtClean="0">
                <a:latin typeface="メイリオ" panose="020B0604030504040204" pitchFamily="50" charset="-128"/>
                <a:ea typeface="メイリオ" panose="020B0604030504040204" pitchFamily="50" charset="-128"/>
              </a:rPr>
              <a:t>⇒</a:t>
            </a:r>
            <a:r>
              <a:rPr lang="ja-JP" altLang="en-US" sz="1000" dirty="0">
                <a:latin typeface="メイリオ" panose="020B0604030504040204" pitchFamily="50" charset="-128"/>
                <a:ea typeface="メイリオ" panose="020B0604030504040204" pitchFamily="50" charset="-128"/>
              </a:rPr>
              <a:t>　自発的な取組みに</a:t>
            </a:r>
            <a:r>
              <a:rPr lang="ja-JP" altLang="en-US" sz="1000" dirty="0" smtClean="0">
                <a:latin typeface="メイリオ" panose="020B0604030504040204" pitchFamily="50" charset="-128"/>
                <a:ea typeface="メイリオ" panose="020B0604030504040204" pitchFamily="50" charset="-128"/>
              </a:rPr>
              <a:t>つなげる。</a:t>
            </a:r>
            <a:endParaRPr lang="en-US" altLang="ja-JP" sz="1000" dirty="0">
              <a:latin typeface="メイリオ" panose="020B0604030504040204" pitchFamily="50" charset="-128"/>
              <a:ea typeface="メイリオ" panose="020B0604030504040204" pitchFamily="50" charset="-128"/>
            </a:endParaRPr>
          </a:p>
        </p:txBody>
      </p:sp>
      <p:sp>
        <p:nvSpPr>
          <p:cNvPr id="31" name="フローチャート: 組合せ 30"/>
          <p:cNvSpPr/>
          <p:nvPr/>
        </p:nvSpPr>
        <p:spPr>
          <a:xfrm rot="16200000">
            <a:off x="4139755" y="5869284"/>
            <a:ext cx="588289" cy="245978"/>
          </a:xfrm>
          <a:prstGeom prst="flowChartMerge">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a:latin typeface="メイリオ" panose="020B0604030504040204" pitchFamily="50" charset="-128"/>
              <a:ea typeface="メイリオ" panose="020B0604030504040204" pitchFamily="50" charset="-128"/>
            </a:endParaRPr>
          </a:p>
        </p:txBody>
      </p:sp>
      <p:sp>
        <p:nvSpPr>
          <p:cNvPr id="32" name="Rectangle 28"/>
          <p:cNvSpPr>
            <a:spLocks noChangeArrowheads="1"/>
          </p:cNvSpPr>
          <p:nvPr/>
        </p:nvSpPr>
        <p:spPr bwMode="auto">
          <a:xfrm>
            <a:off x="57150" y="5445155"/>
            <a:ext cx="1501754" cy="226515"/>
          </a:xfrm>
          <a:prstGeom prst="rect">
            <a:avLst/>
          </a:prstGeom>
          <a:gradFill flip="none" rotWithShape="1">
            <a:gsLst>
              <a:gs pos="0">
                <a:srgbClr val="92D050"/>
              </a:gs>
              <a:gs pos="50000">
                <a:sysClr val="window" lastClr="FFFFFF"/>
              </a:gs>
              <a:gs pos="100000">
                <a:srgbClr val="92D050"/>
              </a:gs>
            </a:gsLst>
            <a:lin ang="5400000" scaled="1"/>
            <a:tileRect/>
          </a:gradFill>
          <a:ln>
            <a:noFill/>
          </a:ln>
          <a:effectLst/>
        </p:spPr>
        <p:txBody>
          <a:bodyPr wrap="none" lIns="91435" tIns="45717" rIns="91435" bIns="45717" anchor="ctr"/>
          <a:lstStyle/>
          <a:p>
            <a:pPr lvl="0" algn="ctr" fontAlgn="base">
              <a:spcBef>
                <a:spcPct val="0"/>
              </a:spcBef>
              <a:spcAft>
                <a:spcPct val="0"/>
              </a:spcAft>
              <a:defRPr/>
            </a:pPr>
            <a:r>
              <a:rPr kumimoji="0" lang="en-US" altLang="ja-JP" sz="1200" b="1" i="0" u="none" strike="noStrike" kern="0" cap="none" spc="0" normalizeH="0" baseline="0" noProof="0" dirty="0">
                <a:ln>
                  <a:noFill/>
                </a:ln>
                <a:solidFill>
                  <a:srgbClr val="000000"/>
                </a:solidFill>
                <a:effectLst/>
                <a:uLnTx/>
                <a:uFillTx/>
                <a:latin typeface="メイリオ" panose="020B0604030504040204" pitchFamily="50" charset="-128"/>
                <a:ea typeface="メイリオ" panose="020B0604030504040204" pitchFamily="50" charset="-128"/>
                <a:cs typeface="Meiryo UI" panose="020B0604030504040204" pitchFamily="50" charset="-128"/>
              </a:rPr>
              <a:t>【</a:t>
            </a:r>
            <a:r>
              <a:rPr kumimoji="0" lang="en-US" altLang="ja-JP" sz="1200" b="1" kern="0" noProof="0" dirty="0">
                <a:solidFill>
                  <a:srgbClr val="000000"/>
                </a:solidFill>
                <a:latin typeface="メイリオ" panose="020B0604030504040204" pitchFamily="50" charset="-128"/>
                <a:ea typeface="メイリオ" panose="020B0604030504040204" pitchFamily="50" charset="-128"/>
                <a:cs typeface="Meiryo UI" panose="020B0604030504040204" pitchFamily="50" charset="-128"/>
              </a:rPr>
              <a:t>R</a:t>
            </a:r>
            <a:r>
              <a:rPr kumimoji="0" lang="ja-JP" altLang="en-US" sz="1200" b="1" kern="0" noProof="0" dirty="0">
                <a:solidFill>
                  <a:srgbClr val="000000"/>
                </a:solidFill>
                <a:latin typeface="メイリオ" panose="020B0604030504040204" pitchFamily="50" charset="-128"/>
                <a:ea typeface="メイリオ" panose="020B0604030504040204" pitchFamily="50" charset="-128"/>
                <a:cs typeface="Meiryo UI" panose="020B0604030504040204" pitchFamily="50" charset="-128"/>
              </a:rPr>
              <a:t>３～５の</a:t>
            </a:r>
            <a:r>
              <a:rPr kumimoji="0" lang="ja-JP" altLang="en-US" sz="1200" b="1" kern="0" dirty="0">
                <a:solidFill>
                  <a:srgbClr val="000000"/>
                </a:solidFill>
                <a:latin typeface="メイリオ" panose="020B0604030504040204" pitchFamily="50" charset="-128"/>
                <a:ea typeface="メイリオ" panose="020B0604030504040204" pitchFamily="50" charset="-128"/>
                <a:cs typeface="Meiryo UI" panose="020B0604030504040204" pitchFamily="50" charset="-128"/>
              </a:rPr>
              <a:t>展開</a:t>
            </a:r>
            <a:r>
              <a:rPr kumimoji="0" lang="en-US" altLang="ja-JP" sz="1200" b="1" i="0" u="none" strike="noStrike" kern="0" cap="none" spc="0" normalizeH="0" baseline="0" noProof="0" dirty="0">
                <a:ln>
                  <a:noFill/>
                </a:ln>
                <a:solidFill>
                  <a:srgbClr val="000000"/>
                </a:solidFill>
                <a:effectLst/>
                <a:uLnTx/>
                <a:uFillTx/>
                <a:latin typeface="メイリオ" panose="020B0604030504040204" pitchFamily="50" charset="-128"/>
                <a:ea typeface="メイリオ" panose="020B0604030504040204" pitchFamily="50" charset="-128"/>
                <a:cs typeface="Meiryo UI" panose="020B0604030504040204" pitchFamily="50" charset="-128"/>
              </a:rPr>
              <a:t>】</a:t>
            </a:r>
            <a:endParaRPr kumimoji="0" lang="ja-JP" altLang="en-US" sz="1200" b="1" i="0" u="none" strike="noStrike" kern="0" cap="none" spc="0" normalizeH="0" baseline="0" noProof="0" dirty="0">
              <a:ln>
                <a:noFill/>
              </a:ln>
              <a:solidFill>
                <a:srgbClr val="000000"/>
              </a:solidFill>
              <a:effectLst/>
              <a:uLnTx/>
              <a:uFillTx/>
              <a:latin typeface="メイリオ" panose="020B0604030504040204" pitchFamily="50" charset="-128"/>
              <a:ea typeface="メイリオ" panose="020B0604030504040204" pitchFamily="50" charset="-128"/>
              <a:cs typeface="Meiryo UI" panose="020B0604030504040204" pitchFamily="50" charset="-128"/>
            </a:endParaRPr>
          </a:p>
        </p:txBody>
      </p:sp>
      <p:sp>
        <p:nvSpPr>
          <p:cNvPr id="21" name="Rectangle 28"/>
          <p:cNvSpPr>
            <a:spLocks noChangeArrowheads="1"/>
          </p:cNvSpPr>
          <p:nvPr/>
        </p:nvSpPr>
        <p:spPr bwMode="auto">
          <a:xfrm>
            <a:off x="57150" y="2542829"/>
            <a:ext cx="1580295" cy="254821"/>
          </a:xfrm>
          <a:prstGeom prst="rect">
            <a:avLst/>
          </a:prstGeom>
          <a:gradFill flip="none" rotWithShape="1">
            <a:gsLst>
              <a:gs pos="0">
                <a:srgbClr val="92D050"/>
              </a:gs>
              <a:gs pos="50000">
                <a:sysClr val="window" lastClr="FFFFFF"/>
              </a:gs>
              <a:gs pos="100000">
                <a:srgbClr val="92D050"/>
              </a:gs>
            </a:gsLst>
            <a:lin ang="5400000" scaled="1"/>
            <a:tileRect/>
          </a:gradFill>
          <a:ln>
            <a:noFill/>
          </a:ln>
          <a:effectLst/>
        </p:spPr>
        <p:txBody>
          <a:bodyPr wrap="none" lIns="91435" tIns="45717" rIns="91435" bIns="45717" anchor="ctr"/>
          <a:lstStyle/>
          <a:p>
            <a:pPr lvl="0" algn="ctr" fontAlgn="base">
              <a:spcBef>
                <a:spcPct val="0"/>
              </a:spcBef>
              <a:spcAft>
                <a:spcPct val="0"/>
              </a:spcAft>
              <a:defRPr/>
            </a:pPr>
            <a:r>
              <a:rPr kumimoji="0" lang="en-US" altLang="ja-JP" sz="1200" b="1" i="0" u="none" strike="noStrike" kern="0" cap="none" spc="0" normalizeH="0" baseline="0" noProof="0" dirty="0" smtClean="0">
                <a:ln>
                  <a:noFill/>
                </a:ln>
                <a:solidFill>
                  <a:srgbClr val="000000"/>
                </a:solidFill>
                <a:effectLst/>
                <a:uLnTx/>
                <a:uFillTx/>
                <a:latin typeface="メイリオ" panose="020B0604030504040204" pitchFamily="50" charset="-128"/>
                <a:ea typeface="メイリオ" panose="020B0604030504040204" pitchFamily="50" charset="-128"/>
                <a:cs typeface="Meiryo UI" panose="020B0604030504040204" pitchFamily="50" charset="-128"/>
              </a:rPr>
              <a:t>【</a:t>
            </a:r>
            <a:r>
              <a:rPr kumimoji="0" lang="en-US" altLang="ja-JP" sz="1200" b="1" kern="0" dirty="0" smtClean="0">
                <a:solidFill>
                  <a:srgbClr val="000000"/>
                </a:solidFill>
                <a:latin typeface="メイリオ" panose="020B0604030504040204" pitchFamily="50" charset="-128"/>
                <a:ea typeface="メイリオ" panose="020B0604030504040204" pitchFamily="50" charset="-128"/>
                <a:cs typeface="Meiryo UI" panose="020B0604030504040204" pitchFamily="50" charset="-128"/>
              </a:rPr>
              <a:t>R</a:t>
            </a:r>
            <a:r>
              <a:rPr kumimoji="0" lang="en-US" altLang="ja-JP" sz="1200" b="1" kern="0" dirty="0">
                <a:solidFill>
                  <a:srgbClr val="000000"/>
                </a:solidFill>
                <a:latin typeface="メイリオ" panose="020B0604030504040204" pitchFamily="50" charset="-128"/>
                <a:ea typeface="メイリオ" panose="020B0604030504040204" pitchFamily="50" charset="-128"/>
                <a:cs typeface="Meiryo UI" panose="020B0604030504040204" pitchFamily="50" charset="-128"/>
              </a:rPr>
              <a:t>5</a:t>
            </a:r>
            <a:r>
              <a:rPr kumimoji="0" lang="ja-JP" altLang="en-US" sz="1200" b="1" kern="0" dirty="0" smtClean="0">
                <a:solidFill>
                  <a:srgbClr val="000000"/>
                </a:solidFill>
                <a:latin typeface="メイリオ" panose="020B0604030504040204" pitchFamily="50" charset="-128"/>
                <a:ea typeface="メイリオ" panose="020B0604030504040204" pitchFamily="50" charset="-128"/>
                <a:cs typeface="Meiryo UI" panose="020B0604030504040204" pitchFamily="50" charset="-128"/>
              </a:rPr>
              <a:t>事業</a:t>
            </a:r>
            <a:r>
              <a:rPr kumimoji="0" lang="ja-JP" altLang="en-US" sz="1200" b="1" kern="0" dirty="0">
                <a:solidFill>
                  <a:srgbClr val="000000"/>
                </a:solidFill>
                <a:latin typeface="メイリオ" panose="020B0604030504040204" pitchFamily="50" charset="-128"/>
                <a:ea typeface="メイリオ" panose="020B0604030504040204" pitchFamily="50" charset="-128"/>
                <a:cs typeface="Meiryo UI" panose="020B0604030504040204" pitchFamily="50" charset="-128"/>
              </a:rPr>
              <a:t>内容</a:t>
            </a:r>
            <a:r>
              <a:rPr kumimoji="0" lang="en-US" altLang="ja-JP" sz="1200" b="1" i="0" u="none" strike="noStrike" kern="0" cap="none" spc="0" normalizeH="0" baseline="0" noProof="0" dirty="0">
                <a:ln>
                  <a:noFill/>
                </a:ln>
                <a:solidFill>
                  <a:srgbClr val="000000"/>
                </a:solidFill>
                <a:effectLst/>
                <a:uLnTx/>
                <a:uFillTx/>
                <a:latin typeface="メイリオ" panose="020B0604030504040204" pitchFamily="50" charset="-128"/>
                <a:ea typeface="メイリオ" panose="020B0604030504040204" pitchFamily="50" charset="-128"/>
                <a:cs typeface="Meiryo UI" panose="020B0604030504040204" pitchFamily="50" charset="-128"/>
              </a:rPr>
              <a:t>】</a:t>
            </a:r>
            <a:endParaRPr kumimoji="0" lang="ja-JP" altLang="en-US" sz="1200" b="1" i="0" u="none" strike="noStrike" kern="0" cap="none" spc="0" normalizeH="0" baseline="0" noProof="0" dirty="0">
              <a:ln>
                <a:noFill/>
              </a:ln>
              <a:solidFill>
                <a:srgbClr val="000000"/>
              </a:solidFill>
              <a:effectLst/>
              <a:uLnTx/>
              <a:uFillTx/>
              <a:latin typeface="メイリオ" panose="020B0604030504040204" pitchFamily="50" charset="-128"/>
              <a:ea typeface="メイリオ" panose="020B0604030504040204" pitchFamily="50" charset="-128"/>
              <a:cs typeface="Meiryo UI" panose="020B0604030504040204" pitchFamily="50" charset="-128"/>
            </a:endParaRPr>
          </a:p>
        </p:txBody>
      </p:sp>
      <p:sp>
        <p:nvSpPr>
          <p:cNvPr id="41" name="テキスト ボックス 40"/>
          <p:cNvSpPr txBox="1"/>
          <p:nvPr/>
        </p:nvSpPr>
        <p:spPr>
          <a:xfrm>
            <a:off x="3994278" y="825330"/>
            <a:ext cx="5137022" cy="1614049"/>
          </a:xfrm>
          <a:prstGeom prst="rect">
            <a:avLst/>
          </a:prstGeom>
          <a:solidFill>
            <a:schemeClr val="bg1"/>
          </a:solidFill>
          <a:ln>
            <a:solidFill>
              <a:srgbClr val="92D050"/>
            </a:solidFill>
          </a:ln>
        </p:spPr>
        <p:txBody>
          <a:bodyPr wrap="square" rtlCol="0">
            <a:noAutofit/>
          </a:bodyPr>
          <a:lstStyle/>
          <a:p>
            <a:pPr marL="171450" indent="-171450">
              <a:buFont typeface="Arial" panose="020B0604020202020204" pitchFamily="34" charset="0"/>
              <a:buChar char="•"/>
            </a:pPr>
            <a:r>
              <a:rPr lang="ja-JP" altLang="en-US" sz="1050" dirty="0">
                <a:latin typeface="メイリオ" panose="020B0604030504040204" pitchFamily="50" charset="-128"/>
                <a:ea typeface="メイリオ" panose="020B0604030504040204" pitchFamily="50" charset="-128"/>
              </a:rPr>
              <a:t>国の基本指針に基づく障がい者計画では、今増加傾向にある一般就労への移行者</a:t>
            </a:r>
            <a:r>
              <a:rPr lang="ja-JP" altLang="en-US" sz="1050" dirty="0" smtClean="0">
                <a:latin typeface="メイリオ" panose="020B0604030504040204" pitchFamily="50" charset="-128"/>
                <a:ea typeface="メイリオ" panose="020B0604030504040204" pitchFamily="50" charset="-128"/>
              </a:rPr>
              <a:t>を</a:t>
            </a:r>
            <a:r>
              <a:rPr lang="en-US" altLang="ja-JP" sz="1050" dirty="0">
                <a:latin typeface="メイリオ" panose="020B0604030504040204" pitchFamily="50" charset="-128"/>
                <a:ea typeface="メイリオ" panose="020B0604030504040204" pitchFamily="50" charset="-128"/>
              </a:rPr>
              <a:t>R1</a:t>
            </a:r>
            <a:r>
              <a:rPr lang="ja-JP" altLang="en-US" sz="1050" dirty="0" smtClean="0">
                <a:latin typeface="メイリオ" panose="020B0604030504040204" pitchFamily="50" charset="-128"/>
                <a:ea typeface="メイリオ" panose="020B0604030504040204" pitchFamily="50" charset="-128"/>
              </a:rPr>
              <a:t>実績</a:t>
            </a:r>
            <a:r>
              <a:rPr lang="ja-JP" altLang="en-US" sz="1050" dirty="0">
                <a:latin typeface="メイリオ" panose="020B0604030504040204" pitchFamily="50" charset="-128"/>
                <a:ea typeface="メイリオ" panose="020B0604030504040204" pitchFamily="50" charset="-128"/>
              </a:rPr>
              <a:t>の</a:t>
            </a:r>
            <a:r>
              <a:rPr lang="en-US" altLang="ja-JP" sz="1050" dirty="0">
                <a:latin typeface="メイリオ" panose="020B0604030504040204" pitchFamily="50" charset="-128"/>
                <a:ea typeface="メイリオ" panose="020B0604030504040204" pitchFamily="50" charset="-128"/>
              </a:rPr>
              <a:t>1.27</a:t>
            </a:r>
            <a:r>
              <a:rPr lang="ja-JP" altLang="en-US" sz="1050" dirty="0">
                <a:latin typeface="メイリオ" panose="020B0604030504040204" pitchFamily="50" charset="-128"/>
                <a:ea typeface="メイリオ" panose="020B0604030504040204" pitchFamily="50" charset="-128"/>
              </a:rPr>
              <a:t>倍かつ各事業類型</a:t>
            </a:r>
            <a:r>
              <a:rPr lang="en-US" altLang="ja-JP" sz="1050" dirty="0">
                <a:latin typeface="メイリオ" panose="020B0604030504040204" pitchFamily="50" charset="-128"/>
                <a:ea typeface="メイリオ" panose="020B0604030504040204" pitchFamily="50" charset="-128"/>
              </a:rPr>
              <a:t>(</a:t>
            </a:r>
            <a:r>
              <a:rPr lang="ja-JP" altLang="en-US" sz="1050" dirty="0">
                <a:latin typeface="メイリオ" panose="020B0604030504040204" pitchFamily="50" charset="-128"/>
                <a:ea typeface="メイリオ" panose="020B0604030504040204" pitchFamily="50" charset="-128"/>
              </a:rPr>
              <a:t>移行・就Ａ・就Ｂ</a:t>
            </a:r>
            <a:r>
              <a:rPr lang="en-US" altLang="ja-JP" sz="1050" dirty="0">
                <a:latin typeface="メイリオ" panose="020B0604030504040204" pitchFamily="50" charset="-128"/>
                <a:ea typeface="メイリオ" panose="020B0604030504040204" pitchFamily="50" charset="-128"/>
              </a:rPr>
              <a:t>)</a:t>
            </a:r>
            <a:r>
              <a:rPr lang="ja-JP" altLang="en-US" sz="1050" dirty="0">
                <a:latin typeface="メイリオ" panose="020B0604030504040204" pitchFamily="50" charset="-128"/>
                <a:ea typeface="メイリオ" panose="020B0604030504040204" pitchFamily="50" charset="-128"/>
              </a:rPr>
              <a:t>ごとに達成する必要があり、現行の実績を維持するだけでは不十分</a:t>
            </a:r>
            <a:r>
              <a:rPr lang="en-US" altLang="ja-JP" sz="1050" b="1" dirty="0">
                <a:latin typeface="メイリオ" panose="020B0604030504040204" pitchFamily="50" charset="-128"/>
                <a:ea typeface="メイリオ" panose="020B0604030504040204" pitchFamily="50" charset="-128"/>
              </a:rPr>
              <a:t>【</a:t>
            </a:r>
            <a:r>
              <a:rPr lang="ja-JP" altLang="en-US" sz="1050" b="1" dirty="0">
                <a:latin typeface="メイリオ" panose="020B0604030504040204" pitchFamily="50" charset="-128"/>
                <a:ea typeface="メイリオ" panose="020B0604030504040204" pitchFamily="50" charset="-128"/>
              </a:rPr>
              <a:t>量拡大・質向上が必要</a:t>
            </a:r>
            <a:r>
              <a:rPr lang="en-US" altLang="ja-JP" sz="1050" b="1" dirty="0">
                <a:latin typeface="メイリオ" panose="020B0604030504040204" pitchFamily="50" charset="-128"/>
                <a:ea typeface="メイリオ" panose="020B0604030504040204" pitchFamily="50" charset="-128"/>
              </a:rPr>
              <a:t>】</a:t>
            </a:r>
          </a:p>
          <a:p>
            <a:pPr marL="171450" indent="-171450">
              <a:buFont typeface="Arial" panose="020B0604020202020204" pitchFamily="34" charset="0"/>
              <a:buChar char="•"/>
            </a:pPr>
            <a:r>
              <a:rPr lang="ja-JP" altLang="en-US" sz="1050" dirty="0">
                <a:latin typeface="メイリオ" panose="020B0604030504040204" pitchFamily="50" charset="-128"/>
                <a:ea typeface="メイリオ" panose="020B0604030504040204" pitchFamily="50" charset="-128"/>
              </a:rPr>
              <a:t>これまで個別に支援をしても、人事異動等による事業所全体の支援力の低下を防げず、結果的に事業所にノウハウが蓄積されていない</a:t>
            </a:r>
            <a:r>
              <a:rPr lang="en-US" altLang="ja-JP" sz="1050" b="1" dirty="0">
                <a:latin typeface="メイリオ" panose="020B0604030504040204" pitchFamily="50" charset="-128"/>
                <a:ea typeface="メイリオ" panose="020B0604030504040204" pitchFamily="50" charset="-128"/>
              </a:rPr>
              <a:t>【</a:t>
            </a:r>
            <a:r>
              <a:rPr lang="ja-JP" altLang="en-US" sz="1050" b="1" dirty="0">
                <a:latin typeface="メイリオ" panose="020B0604030504040204" pitchFamily="50" charset="-128"/>
                <a:ea typeface="メイリオ" panose="020B0604030504040204" pitchFamily="50" charset="-128"/>
              </a:rPr>
              <a:t>一般化が必要</a:t>
            </a:r>
            <a:r>
              <a:rPr lang="en-US" altLang="ja-JP" sz="1050" b="1" dirty="0">
                <a:latin typeface="メイリオ" panose="020B0604030504040204" pitchFamily="50" charset="-128"/>
                <a:ea typeface="メイリオ" panose="020B0604030504040204" pitchFamily="50" charset="-128"/>
              </a:rPr>
              <a:t>】</a:t>
            </a:r>
          </a:p>
        </p:txBody>
      </p:sp>
      <p:sp>
        <p:nvSpPr>
          <p:cNvPr id="44" name="Rectangle 28"/>
          <p:cNvSpPr>
            <a:spLocks noChangeArrowheads="1"/>
          </p:cNvSpPr>
          <p:nvPr/>
        </p:nvSpPr>
        <p:spPr bwMode="auto">
          <a:xfrm>
            <a:off x="3994278" y="553168"/>
            <a:ext cx="2282196" cy="233633"/>
          </a:xfrm>
          <a:prstGeom prst="rect">
            <a:avLst/>
          </a:prstGeom>
          <a:gradFill>
            <a:gsLst>
              <a:gs pos="0">
                <a:srgbClr val="92D050"/>
              </a:gs>
              <a:gs pos="50000">
                <a:sysClr val="window" lastClr="FFFFFF"/>
              </a:gs>
              <a:gs pos="100000">
                <a:srgbClr val="92D050"/>
              </a:gs>
            </a:gsLst>
            <a:lin ang="5400000" scaled="1"/>
          </a:gradFill>
          <a:ln>
            <a:noFill/>
          </a:ln>
          <a:effectLst/>
        </p:spPr>
        <p:txBody>
          <a:bodyPr wrap="none" lIns="91435" tIns="45717" rIns="91435" bIns="45717" anchor="ct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en-US" altLang="ja-JP" sz="1200" b="1" i="0" u="none" strike="noStrike" kern="0" cap="none" spc="0" normalizeH="0" baseline="0" noProof="0" dirty="0">
                <a:ln>
                  <a:noFill/>
                </a:ln>
                <a:solidFill>
                  <a:srgbClr val="000000"/>
                </a:solidFill>
                <a:effectLst/>
                <a:uLnTx/>
                <a:uFillTx/>
                <a:latin typeface="メイリオ" panose="020B0604030504040204" pitchFamily="50" charset="-128"/>
                <a:ea typeface="メイリオ" panose="020B0604030504040204" pitchFamily="50" charset="-128"/>
                <a:cs typeface="Meiryo UI" panose="020B0604030504040204" pitchFamily="50" charset="-128"/>
              </a:rPr>
              <a:t>【</a:t>
            </a:r>
            <a:r>
              <a:rPr kumimoji="0" lang="ja-JP" altLang="en-US" sz="1200" b="1" i="0" u="none" strike="noStrike" kern="0" cap="none" spc="0" normalizeH="0" baseline="0" noProof="0" dirty="0">
                <a:ln>
                  <a:noFill/>
                </a:ln>
                <a:solidFill>
                  <a:srgbClr val="000000"/>
                </a:solidFill>
                <a:effectLst/>
                <a:uLnTx/>
                <a:uFillTx/>
                <a:latin typeface="メイリオ" panose="020B0604030504040204" pitchFamily="50" charset="-128"/>
                <a:ea typeface="メイリオ" panose="020B0604030504040204" pitchFamily="50" charset="-128"/>
                <a:cs typeface="Meiryo UI" panose="020B0604030504040204" pitchFamily="50" charset="-128"/>
              </a:rPr>
              <a:t>計画目標達成に向けての</a:t>
            </a:r>
            <a:r>
              <a:rPr kumimoji="0" lang="ja-JP" altLang="en-US" sz="1200" b="1" kern="0" dirty="0">
                <a:solidFill>
                  <a:srgbClr val="000000"/>
                </a:solidFill>
                <a:latin typeface="メイリオ" panose="020B0604030504040204" pitchFamily="50" charset="-128"/>
                <a:ea typeface="メイリオ" panose="020B0604030504040204" pitchFamily="50" charset="-128"/>
                <a:cs typeface="Meiryo UI" panose="020B0604030504040204" pitchFamily="50" charset="-128"/>
              </a:rPr>
              <a:t>課題</a:t>
            </a:r>
            <a:r>
              <a:rPr kumimoji="0" lang="en-US" altLang="ja-JP" sz="1200" b="1" i="0" u="none" strike="noStrike" kern="0" cap="none" spc="0" normalizeH="0" baseline="0" noProof="0" dirty="0">
                <a:ln>
                  <a:noFill/>
                </a:ln>
                <a:solidFill>
                  <a:srgbClr val="000000"/>
                </a:solidFill>
                <a:effectLst/>
                <a:uLnTx/>
                <a:uFillTx/>
                <a:latin typeface="メイリオ" panose="020B0604030504040204" pitchFamily="50" charset="-128"/>
                <a:ea typeface="メイリオ" panose="020B0604030504040204" pitchFamily="50" charset="-128"/>
                <a:cs typeface="Meiryo UI" panose="020B0604030504040204" pitchFamily="50" charset="-128"/>
              </a:rPr>
              <a:t>】</a:t>
            </a:r>
            <a:endParaRPr kumimoji="0" lang="ja-JP" altLang="en-US" sz="1200" b="1" i="0" u="none" strike="noStrike" kern="0" cap="none" spc="0" normalizeH="0" baseline="0" noProof="0" dirty="0">
              <a:ln>
                <a:noFill/>
              </a:ln>
              <a:solidFill>
                <a:srgbClr val="000000"/>
              </a:solidFill>
              <a:effectLst/>
              <a:uLnTx/>
              <a:uFillTx/>
              <a:latin typeface="メイリオ" panose="020B0604030504040204" pitchFamily="50" charset="-128"/>
              <a:ea typeface="メイリオ" panose="020B0604030504040204" pitchFamily="50" charset="-128"/>
              <a:cs typeface="Meiryo UI" panose="020B0604030504040204" pitchFamily="50" charset="-128"/>
            </a:endParaRPr>
          </a:p>
        </p:txBody>
      </p:sp>
      <p:sp>
        <p:nvSpPr>
          <p:cNvPr id="13" name="テキスト ボックス 12"/>
          <p:cNvSpPr txBox="1"/>
          <p:nvPr/>
        </p:nvSpPr>
        <p:spPr>
          <a:xfrm>
            <a:off x="4087366" y="1689449"/>
            <a:ext cx="4983974" cy="707886"/>
          </a:xfrm>
          <a:prstGeom prst="rect">
            <a:avLst/>
          </a:prstGeom>
          <a:solidFill>
            <a:schemeClr val="bg1"/>
          </a:solidFill>
          <a:ln>
            <a:solidFill>
              <a:schemeClr val="accent6">
                <a:lumMod val="60000"/>
                <a:lumOff val="40000"/>
              </a:schemeClr>
            </a:solidFill>
          </a:ln>
        </p:spPr>
        <p:txBody>
          <a:bodyPr wrap="square" rtlCol="0">
            <a:spAutoFit/>
          </a:bodyPr>
          <a:lstStyle/>
          <a:p>
            <a:pPr marL="268288" indent="-268288"/>
            <a:r>
              <a:rPr lang="en-US" altLang="ja-JP" sz="800" dirty="0">
                <a:latin typeface="メイリオ" panose="020B0604030504040204" pitchFamily="50" charset="-128"/>
                <a:ea typeface="メイリオ" panose="020B0604030504040204" pitchFamily="50" charset="-128"/>
              </a:rPr>
              <a:t>【R5</a:t>
            </a:r>
            <a:r>
              <a:rPr lang="ja-JP" altLang="en-US" sz="800" dirty="0" err="1">
                <a:latin typeface="メイリオ" panose="020B0604030504040204" pitchFamily="50" charset="-128"/>
                <a:ea typeface="メイリオ" panose="020B0604030504040204" pitchFamily="50" charset="-128"/>
              </a:rPr>
              <a:t>までの</a:t>
            </a:r>
            <a:r>
              <a:rPr lang="ja-JP" altLang="en-US" sz="800" dirty="0" smtClean="0">
                <a:latin typeface="メイリオ" panose="020B0604030504040204" pitchFamily="50" charset="-128"/>
                <a:ea typeface="メイリオ" panose="020B0604030504040204" pitchFamily="50" charset="-128"/>
              </a:rPr>
              <a:t>目標（主</a:t>
            </a:r>
            <a:r>
              <a:rPr lang="ja-JP" altLang="en-US" sz="800" dirty="0">
                <a:latin typeface="メイリオ" panose="020B0604030504040204" pitchFamily="50" charset="-128"/>
                <a:ea typeface="メイリオ" panose="020B0604030504040204" pitchFamily="50" charset="-128"/>
              </a:rPr>
              <a:t>な</a:t>
            </a:r>
            <a:r>
              <a:rPr lang="ja-JP" altLang="en-US" sz="800" dirty="0" smtClean="0">
                <a:latin typeface="メイリオ" panose="020B0604030504040204" pitchFamily="50" charset="-128"/>
                <a:ea typeface="メイリオ" panose="020B0604030504040204" pitchFamily="50" charset="-128"/>
              </a:rPr>
              <a:t>もの）</a:t>
            </a:r>
            <a:r>
              <a:rPr lang="en-US" altLang="ja-JP" sz="800" dirty="0" smtClean="0">
                <a:latin typeface="メイリオ" panose="020B0604030504040204" pitchFamily="50" charset="-128"/>
                <a:ea typeface="メイリオ" panose="020B0604030504040204" pitchFamily="50" charset="-128"/>
              </a:rPr>
              <a:t>】</a:t>
            </a:r>
            <a:endParaRPr lang="en-US" altLang="ja-JP" sz="800" dirty="0">
              <a:latin typeface="メイリオ" panose="020B0604030504040204" pitchFamily="50" charset="-128"/>
              <a:ea typeface="メイリオ" panose="020B0604030504040204" pitchFamily="50" charset="-128"/>
            </a:endParaRPr>
          </a:p>
          <a:p>
            <a:pPr marL="268288" indent="-268288"/>
            <a:r>
              <a:rPr lang="ja-JP" altLang="en-US" sz="800" dirty="0">
                <a:latin typeface="メイリオ" panose="020B0604030504040204" pitchFamily="50" charset="-128"/>
                <a:ea typeface="メイリオ" panose="020B0604030504040204" pitchFamily="50" charset="-128"/>
              </a:rPr>
              <a:t>〇福祉施設からの一般就労者数　</a:t>
            </a:r>
            <a:r>
              <a:rPr lang="en-US" altLang="ja-JP" sz="800" dirty="0">
                <a:latin typeface="メイリオ" panose="020B0604030504040204" pitchFamily="50" charset="-128"/>
                <a:ea typeface="メイリオ" panose="020B0604030504040204" pitchFamily="50" charset="-128"/>
              </a:rPr>
              <a:t>R1</a:t>
            </a:r>
            <a:r>
              <a:rPr lang="ja-JP" altLang="en-US" sz="800" dirty="0">
                <a:latin typeface="メイリオ" panose="020B0604030504040204" pitchFamily="50" charset="-128"/>
                <a:ea typeface="メイリオ" panose="020B0604030504040204" pitchFamily="50" charset="-128"/>
              </a:rPr>
              <a:t>の</a:t>
            </a:r>
            <a:r>
              <a:rPr lang="en-US" altLang="ja-JP" sz="800" dirty="0">
                <a:latin typeface="メイリオ" panose="020B0604030504040204" pitchFamily="50" charset="-128"/>
                <a:ea typeface="メイリオ" panose="020B0604030504040204" pitchFamily="50" charset="-128"/>
              </a:rPr>
              <a:t>1.27</a:t>
            </a:r>
            <a:r>
              <a:rPr lang="ja-JP" altLang="en-US" sz="800" dirty="0">
                <a:latin typeface="メイリオ" panose="020B0604030504040204" pitchFamily="50" charset="-128"/>
                <a:ea typeface="メイリオ" panose="020B0604030504040204" pitchFamily="50" charset="-128"/>
              </a:rPr>
              <a:t>倍以上　</a:t>
            </a:r>
            <a:r>
              <a:rPr lang="en-US" altLang="ja-JP" sz="800" dirty="0">
                <a:latin typeface="メイリオ" panose="020B0604030504040204" pitchFamily="50" charset="-128"/>
                <a:ea typeface="メイリオ" panose="020B0604030504040204" pitchFamily="50" charset="-128"/>
              </a:rPr>
              <a:t> </a:t>
            </a:r>
            <a:r>
              <a:rPr lang="en-US" altLang="ja-JP" sz="800" dirty="0" smtClean="0">
                <a:latin typeface="メイリオ" panose="020B0604030504040204" pitchFamily="50" charset="-128"/>
                <a:ea typeface="メイリオ" panose="020B0604030504040204" pitchFamily="50" charset="-128"/>
              </a:rPr>
              <a:t>2,826</a:t>
            </a:r>
            <a:r>
              <a:rPr lang="ja-JP" altLang="en-US" sz="800" dirty="0" smtClean="0">
                <a:latin typeface="メイリオ" panose="020B0604030504040204" pitchFamily="50" charset="-128"/>
                <a:ea typeface="メイリオ" panose="020B0604030504040204" pitchFamily="50" charset="-128"/>
              </a:rPr>
              <a:t>人</a:t>
            </a:r>
            <a:endParaRPr lang="ja-JP" altLang="en-US" sz="800" dirty="0">
              <a:latin typeface="メイリオ" panose="020B0604030504040204" pitchFamily="50" charset="-128"/>
              <a:ea typeface="メイリオ" panose="020B0604030504040204" pitchFamily="50" charset="-128"/>
            </a:endParaRPr>
          </a:p>
          <a:p>
            <a:pPr marL="268288" indent="-268288"/>
            <a:r>
              <a:rPr lang="ja-JP" altLang="en-US" sz="800" dirty="0">
                <a:latin typeface="メイリオ" panose="020B0604030504040204" pitchFamily="50" charset="-128"/>
                <a:ea typeface="メイリオ" panose="020B0604030504040204" pitchFamily="50" charset="-128"/>
              </a:rPr>
              <a:t>　　内訳：移行から</a:t>
            </a:r>
            <a:r>
              <a:rPr lang="en-US" altLang="ja-JP" sz="800" dirty="0">
                <a:latin typeface="メイリオ" panose="020B0604030504040204" pitchFamily="50" charset="-128"/>
                <a:ea typeface="メイリオ" panose="020B0604030504040204" pitchFamily="50" charset="-128"/>
              </a:rPr>
              <a:t>R1</a:t>
            </a:r>
            <a:r>
              <a:rPr lang="ja-JP" altLang="en-US" sz="800" dirty="0">
                <a:latin typeface="メイリオ" panose="020B0604030504040204" pitchFamily="50" charset="-128"/>
                <a:ea typeface="メイリオ" panose="020B0604030504040204" pitchFamily="50" charset="-128"/>
              </a:rPr>
              <a:t>の</a:t>
            </a:r>
            <a:r>
              <a:rPr lang="en-US" altLang="ja-JP" sz="800" dirty="0">
                <a:latin typeface="メイリオ" panose="020B0604030504040204" pitchFamily="50" charset="-128"/>
                <a:ea typeface="メイリオ" panose="020B0604030504040204" pitchFamily="50" charset="-128"/>
              </a:rPr>
              <a:t>1.30</a:t>
            </a:r>
            <a:r>
              <a:rPr lang="ja-JP" altLang="en-US" sz="800" dirty="0">
                <a:latin typeface="メイリオ" panose="020B0604030504040204" pitchFamily="50" charset="-128"/>
                <a:ea typeface="メイリオ" panose="020B0604030504040204" pitchFamily="50" charset="-128"/>
              </a:rPr>
              <a:t>倍以上</a:t>
            </a:r>
            <a:r>
              <a:rPr lang="ja-JP" altLang="en-US" sz="800" dirty="0" smtClean="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a:t>
            </a:r>
            <a:r>
              <a:rPr lang="en-US" altLang="ja-JP" sz="800" dirty="0" smtClean="0">
                <a:latin typeface="メイリオ" panose="020B0604030504040204" pitchFamily="50" charset="-128"/>
                <a:ea typeface="メイリオ" panose="020B0604030504040204" pitchFamily="50" charset="-128"/>
              </a:rPr>
              <a:t>1,910</a:t>
            </a:r>
            <a:r>
              <a:rPr lang="ja-JP" altLang="en-US" sz="800" dirty="0">
                <a:latin typeface="メイリオ" panose="020B0604030504040204" pitchFamily="50" charset="-128"/>
                <a:ea typeface="メイリオ" panose="020B0604030504040204" pitchFamily="50" charset="-128"/>
              </a:rPr>
              <a:t>人</a:t>
            </a:r>
            <a:r>
              <a:rPr lang="ja-JP" altLang="en-US" sz="800"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a:t>
            </a:r>
            <a:r>
              <a:rPr lang="ja-JP" altLang="en-US" sz="800" dirty="0">
                <a:latin typeface="メイリオ" panose="020B0604030504040204" pitchFamily="50" charset="-128"/>
                <a:ea typeface="メイリオ" panose="020B0604030504040204" pitchFamily="50" charset="-128"/>
              </a:rPr>
              <a:t>就Ａから </a:t>
            </a:r>
            <a:r>
              <a:rPr lang="en-US" altLang="ja-JP" sz="800" dirty="0">
                <a:latin typeface="メイリオ" panose="020B0604030504040204" pitchFamily="50" charset="-128"/>
                <a:ea typeface="メイリオ" panose="020B0604030504040204" pitchFamily="50" charset="-128"/>
              </a:rPr>
              <a:t>R1</a:t>
            </a:r>
            <a:r>
              <a:rPr lang="ja-JP" altLang="en-US" sz="800" dirty="0">
                <a:latin typeface="メイリオ" panose="020B0604030504040204" pitchFamily="50" charset="-128"/>
                <a:ea typeface="メイリオ" panose="020B0604030504040204" pitchFamily="50" charset="-128"/>
              </a:rPr>
              <a:t>の</a:t>
            </a:r>
            <a:r>
              <a:rPr lang="en-US" altLang="ja-JP" sz="800" dirty="0">
                <a:latin typeface="メイリオ" panose="020B0604030504040204" pitchFamily="50" charset="-128"/>
                <a:ea typeface="メイリオ" panose="020B0604030504040204" pitchFamily="50" charset="-128"/>
              </a:rPr>
              <a:t>1.26</a:t>
            </a:r>
            <a:r>
              <a:rPr lang="ja-JP" altLang="en-US" sz="800" dirty="0">
                <a:latin typeface="メイリオ" panose="020B0604030504040204" pitchFamily="50" charset="-128"/>
                <a:ea typeface="メイリオ" panose="020B0604030504040204" pitchFamily="50" charset="-128"/>
              </a:rPr>
              <a:t>倍以上（</a:t>
            </a:r>
            <a:r>
              <a:rPr lang="en-US" altLang="ja-JP" sz="800" dirty="0" smtClean="0">
                <a:latin typeface="メイリオ" panose="020B0604030504040204" pitchFamily="50" charset="-128"/>
                <a:ea typeface="メイリオ" panose="020B0604030504040204" pitchFamily="50" charset="-128"/>
              </a:rPr>
              <a:t>508</a:t>
            </a:r>
            <a:r>
              <a:rPr lang="ja-JP" altLang="en-US" sz="800" dirty="0" smtClean="0">
                <a:latin typeface="メイリオ" panose="020B0604030504040204" pitchFamily="50" charset="-128"/>
                <a:ea typeface="メイリオ" panose="020B0604030504040204" pitchFamily="50" charset="-128"/>
              </a:rPr>
              <a:t>人</a:t>
            </a:r>
            <a:r>
              <a:rPr lang="ja-JP" altLang="en-US" sz="800" dirty="0">
                <a:latin typeface="メイリオ" panose="020B0604030504040204" pitchFamily="50" charset="-128"/>
                <a:ea typeface="メイリオ" panose="020B0604030504040204" pitchFamily="50" charset="-128"/>
              </a:rPr>
              <a:t>）、</a:t>
            </a:r>
            <a:endParaRPr lang="en-US" altLang="ja-JP" sz="800" dirty="0">
              <a:latin typeface="メイリオ" panose="020B0604030504040204" pitchFamily="50" charset="-128"/>
              <a:ea typeface="メイリオ" panose="020B0604030504040204" pitchFamily="50" charset="-128"/>
            </a:endParaRPr>
          </a:p>
          <a:p>
            <a:pPr marL="268288" indent="-268288"/>
            <a:r>
              <a:rPr lang="ja-JP" altLang="en-US" sz="800" dirty="0">
                <a:latin typeface="メイリオ" panose="020B0604030504040204" pitchFamily="50" charset="-128"/>
                <a:ea typeface="メイリオ" panose="020B0604030504040204" pitchFamily="50" charset="-128"/>
              </a:rPr>
              <a:t>　　　　　就Ｂから</a:t>
            </a:r>
            <a:r>
              <a:rPr lang="en-US" altLang="ja-JP" sz="800" dirty="0">
                <a:latin typeface="メイリオ" panose="020B0604030504040204" pitchFamily="50" charset="-128"/>
                <a:ea typeface="メイリオ" panose="020B0604030504040204" pitchFamily="50" charset="-128"/>
              </a:rPr>
              <a:t>R1</a:t>
            </a:r>
            <a:r>
              <a:rPr lang="ja-JP" altLang="en-US" sz="800" dirty="0">
                <a:latin typeface="メイリオ" panose="020B0604030504040204" pitchFamily="50" charset="-128"/>
                <a:ea typeface="メイリオ" panose="020B0604030504040204" pitchFamily="50" charset="-128"/>
              </a:rPr>
              <a:t>の</a:t>
            </a:r>
            <a:r>
              <a:rPr lang="en-US" altLang="ja-JP" sz="800" dirty="0">
                <a:latin typeface="メイリオ" panose="020B0604030504040204" pitchFamily="50" charset="-128"/>
                <a:ea typeface="メイリオ" panose="020B0604030504040204" pitchFamily="50" charset="-128"/>
              </a:rPr>
              <a:t>1.23</a:t>
            </a:r>
            <a:r>
              <a:rPr lang="ja-JP" altLang="en-US" sz="800" dirty="0">
                <a:latin typeface="メイリオ" panose="020B0604030504040204" pitchFamily="50" charset="-128"/>
                <a:ea typeface="メイリオ" panose="020B0604030504040204" pitchFamily="50" charset="-128"/>
              </a:rPr>
              <a:t>倍以上</a:t>
            </a:r>
            <a:r>
              <a:rPr lang="ja-JP" altLang="en-US" sz="800" dirty="0" smtClean="0">
                <a:latin typeface="メイリオ" panose="020B0604030504040204" pitchFamily="50" charset="-128"/>
                <a:ea typeface="メイリオ" panose="020B0604030504040204" pitchFamily="50" charset="-128"/>
              </a:rPr>
              <a:t>（</a:t>
            </a:r>
            <a:r>
              <a:rPr lang="en-US" altLang="ja-JP" sz="800" dirty="0" smtClean="0">
                <a:latin typeface="メイリオ" panose="020B0604030504040204" pitchFamily="50" charset="-128"/>
                <a:ea typeface="メイリオ" panose="020B0604030504040204" pitchFamily="50" charset="-128"/>
              </a:rPr>
              <a:t>286</a:t>
            </a:r>
            <a:r>
              <a:rPr lang="ja-JP" altLang="en-US" sz="800" dirty="0" smtClean="0">
                <a:latin typeface="メイリオ" panose="020B0604030504040204" pitchFamily="50" charset="-128"/>
                <a:ea typeface="メイリオ" panose="020B0604030504040204" pitchFamily="50" charset="-128"/>
              </a:rPr>
              <a:t>人）</a:t>
            </a:r>
            <a:r>
              <a:rPr lang="en-US" altLang="ja-JP" sz="800" dirty="0" smtClean="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 </a:t>
            </a:r>
            <a:endParaRPr lang="ja-JP" altLang="en-US" sz="800" dirty="0">
              <a:latin typeface="メイリオ" panose="020B0604030504040204" pitchFamily="50" charset="-128"/>
              <a:ea typeface="メイリオ" panose="020B0604030504040204" pitchFamily="50" charset="-128"/>
            </a:endParaRPr>
          </a:p>
          <a:p>
            <a:pPr marL="268288" indent="-268288"/>
            <a:r>
              <a:rPr lang="ja-JP" altLang="en-US" sz="800" dirty="0">
                <a:latin typeface="メイリオ" panose="020B0604030504040204" pitchFamily="50" charset="-128"/>
                <a:ea typeface="メイリオ" panose="020B0604030504040204" pitchFamily="50" charset="-128"/>
              </a:rPr>
              <a:t>〇就労定着支援事業の就労定着率</a:t>
            </a:r>
            <a:r>
              <a:rPr lang="en-US" altLang="ja-JP" sz="800" dirty="0">
                <a:latin typeface="メイリオ" panose="020B0604030504040204" pitchFamily="50" charset="-128"/>
                <a:ea typeface="メイリオ" panose="020B0604030504040204" pitchFamily="50" charset="-128"/>
              </a:rPr>
              <a:t>8</a:t>
            </a:r>
            <a:r>
              <a:rPr lang="ja-JP" altLang="en-US" sz="800" dirty="0">
                <a:latin typeface="メイリオ" panose="020B0604030504040204" pitchFamily="50" charset="-128"/>
                <a:ea typeface="メイリオ" panose="020B0604030504040204" pitchFamily="50" charset="-128"/>
              </a:rPr>
              <a:t>割以上の事業所</a:t>
            </a:r>
            <a:r>
              <a:rPr lang="en-US" altLang="ja-JP" sz="800" dirty="0">
                <a:latin typeface="メイリオ" panose="020B0604030504040204" pitchFamily="50" charset="-128"/>
                <a:ea typeface="メイリオ" panose="020B0604030504040204" pitchFamily="50" charset="-128"/>
              </a:rPr>
              <a:t>70</a:t>
            </a:r>
            <a:r>
              <a:rPr lang="ja-JP" altLang="en-US" sz="800" dirty="0">
                <a:latin typeface="メイリオ" panose="020B0604030504040204" pitchFamily="50" charset="-128"/>
                <a:ea typeface="メイリオ" panose="020B0604030504040204" pitchFamily="50" charset="-128"/>
              </a:rPr>
              <a:t>％</a:t>
            </a:r>
            <a:r>
              <a:rPr lang="ja-JP" altLang="en-US" sz="800" dirty="0" smtClean="0">
                <a:latin typeface="メイリオ" panose="020B0604030504040204" pitchFamily="50" charset="-128"/>
                <a:ea typeface="メイリオ" panose="020B0604030504040204" pitchFamily="50" charset="-128"/>
              </a:rPr>
              <a:t>以上</a:t>
            </a:r>
            <a:endParaRPr lang="en-US" altLang="ja-JP" sz="800"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endParaRPr>
          </a:p>
        </p:txBody>
      </p:sp>
      <p:sp>
        <p:nvSpPr>
          <p:cNvPr id="45" name="テキスト ボックス 44"/>
          <p:cNvSpPr txBox="1"/>
          <p:nvPr/>
        </p:nvSpPr>
        <p:spPr>
          <a:xfrm>
            <a:off x="57150" y="2817705"/>
            <a:ext cx="9014189" cy="2523768"/>
          </a:xfrm>
          <a:prstGeom prst="rect">
            <a:avLst/>
          </a:prstGeom>
          <a:solidFill>
            <a:schemeClr val="bg1"/>
          </a:solidFill>
          <a:ln>
            <a:solidFill>
              <a:schemeClr val="accent6">
                <a:lumMod val="60000"/>
                <a:lumOff val="40000"/>
              </a:schemeClr>
            </a:solidFill>
          </a:ln>
        </p:spPr>
        <p:txBody>
          <a:bodyPr wrap="square" rtlCol="0">
            <a:spAutoFit/>
          </a:bodyPr>
          <a:lstStyle/>
          <a:p>
            <a:r>
              <a:rPr lang="ja-JP" altLang="en-US" sz="1050" b="1" dirty="0">
                <a:latin typeface="メイリオ" panose="020B0604030504040204" pitchFamily="50" charset="-128"/>
                <a:ea typeface="メイリオ" panose="020B0604030504040204" pitchFamily="50" charset="-128"/>
              </a:rPr>
              <a:t>　</a:t>
            </a:r>
            <a:r>
              <a:rPr lang="en-US" altLang="ja-JP" sz="1050" dirty="0" smtClean="0">
                <a:latin typeface="メイリオ" panose="020B0604030504040204" pitchFamily="50" charset="-128"/>
                <a:ea typeface="メイリオ" panose="020B0604030504040204" pitchFamily="50" charset="-128"/>
              </a:rPr>
              <a:t>R3</a:t>
            </a:r>
            <a:r>
              <a:rPr lang="ja-JP" altLang="en-US" sz="1050" dirty="0" smtClean="0">
                <a:latin typeface="メイリオ" panose="020B0604030504040204" pitchFamily="50" charset="-128"/>
                <a:ea typeface="メイリオ" panose="020B0604030504040204" pitchFamily="50" charset="-128"/>
              </a:rPr>
              <a:t>・</a:t>
            </a:r>
            <a:r>
              <a:rPr lang="en-US" altLang="ja-JP" sz="1050" dirty="0" smtClean="0">
                <a:latin typeface="メイリオ" panose="020B0604030504040204" pitchFamily="50" charset="-128"/>
                <a:ea typeface="メイリオ" panose="020B0604030504040204" pitchFamily="50" charset="-128"/>
              </a:rPr>
              <a:t>R4</a:t>
            </a:r>
            <a:r>
              <a:rPr lang="ja-JP" altLang="en-US" sz="1050" dirty="0" smtClean="0">
                <a:latin typeface="メイリオ" panose="020B0604030504040204" pitchFamily="50" charset="-128"/>
                <a:ea typeface="メイリオ" panose="020B0604030504040204" pitchFamily="50" charset="-128"/>
              </a:rPr>
              <a:t>作成</a:t>
            </a:r>
            <a:r>
              <a:rPr lang="ja-JP" altLang="en-US" sz="1050" dirty="0">
                <a:latin typeface="メイリオ" panose="020B0604030504040204" pitchFamily="50" charset="-128"/>
                <a:ea typeface="メイリオ" panose="020B0604030504040204" pitchFamily="50" charset="-128"/>
              </a:rPr>
              <a:t>の手引きを地域の各事業所に浸透させるため、府のコーディネータが地域の課題・実情を踏まえた研修プログラムを作成し、市町村自立支援協議会等と共同で研修・報告会を開催するとともに、手引きに記載のある地域連携が実践されるよう、実践までの支援を行う。</a:t>
            </a:r>
            <a:endParaRPr lang="en-US" altLang="ja-JP" sz="1050" dirty="0">
              <a:latin typeface="メイリオ" panose="020B0604030504040204" pitchFamily="50" charset="-128"/>
              <a:ea typeface="メイリオ" panose="020B0604030504040204" pitchFamily="50" charset="-128"/>
            </a:endParaRPr>
          </a:p>
          <a:p>
            <a:r>
              <a:rPr lang="ja-JP" altLang="en-US" sz="1050" dirty="0">
                <a:latin typeface="メイリオ" panose="020B0604030504040204" pitchFamily="50" charset="-128"/>
                <a:ea typeface="メイリオ" panose="020B0604030504040204" pitchFamily="50" charset="-128"/>
              </a:rPr>
              <a:t>⇒　以降の各地域における自発的な取組みに</a:t>
            </a:r>
            <a:r>
              <a:rPr lang="ja-JP" altLang="en-US" sz="1050" dirty="0" smtClean="0">
                <a:latin typeface="メイリオ" panose="020B0604030504040204" pitchFamily="50" charset="-128"/>
                <a:ea typeface="メイリオ" panose="020B0604030504040204" pitchFamily="50" charset="-128"/>
              </a:rPr>
              <a:t>つなげる。</a:t>
            </a:r>
            <a:endParaRPr lang="en-US" altLang="ja-JP" sz="1050" dirty="0" smtClean="0">
              <a:latin typeface="メイリオ" panose="020B0604030504040204" pitchFamily="50" charset="-128"/>
              <a:ea typeface="メイリオ" panose="020B0604030504040204" pitchFamily="50" charset="-128"/>
            </a:endParaRPr>
          </a:p>
          <a:p>
            <a:endParaRPr lang="en-US" altLang="ja-JP" sz="500" dirty="0">
              <a:latin typeface="メイリオ" panose="020B0604030504040204" pitchFamily="50" charset="-128"/>
              <a:ea typeface="メイリオ" panose="020B0604030504040204" pitchFamily="50" charset="-128"/>
            </a:endParaRPr>
          </a:p>
          <a:p>
            <a:pPr marL="268288" indent="-268288"/>
            <a:r>
              <a:rPr lang="en-US" altLang="ja-JP" sz="1050" b="1" dirty="0">
                <a:latin typeface="メイリオ" panose="020B0604030504040204" pitchFamily="50" charset="-128"/>
                <a:ea typeface="メイリオ" panose="020B0604030504040204" pitchFamily="50" charset="-128"/>
              </a:rPr>
              <a:t>(</a:t>
            </a:r>
            <a:r>
              <a:rPr lang="ja-JP" altLang="en-US" sz="1050" b="1" dirty="0">
                <a:latin typeface="メイリオ" panose="020B0604030504040204" pitchFamily="50" charset="-128"/>
                <a:ea typeface="メイリオ" panose="020B0604030504040204" pitchFamily="50" charset="-128"/>
              </a:rPr>
              <a:t>１</a:t>
            </a:r>
            <a:r>
              <a:rPr lang="en-US" altLang="ja-JP" sz="1050" b="1" dirty="0">
                <a:latin typeface="メイリオ" panose="020B0604030504040204" pitchFamily="50" charset="-128"/>
                <a:ea typeface="メイリオ" panose="020B0604030504040204" pitchFamily="50" charset="-128"/>
              </a:rPr>
              <a:t>)</a:t>
            </a:r>
            <a:r>
              <a:rPr lang="ja-JP" altLang="en-US" sz="1050" b="1" dirty="0">
                <a:latin typeface="メイリオ" panose="020B0604030504040204" pitchFamily="50" charset="-128"/>
                <a:ea typeface="メイリオ" panose="020B0604030504040204" pitchFamily="50" charset="-128"/>
              </a:rPr>
              <a:t>地域の課題・実情を踏まえた研修プログラムの立案</a:t>
            </a:r>
          </a:p>
          <a:p>
            <a:pPr marL="268288" indent="-268288"/>
            <a:r>
              <a:rPr lang="ja-JP" altLang="en-US" sz="1000" dirty="0">
                <a:latin typeface="メイリオ" panose="020B0604030504040204" pitchFamily="50" charset="-128"/>
                <a:ea typeface="メイリオ" panose="020B0604030504040204" pitchFamily="50" charset="-128"/>
              </a:rPr>
              <a:t>　・府のコーディネータが、市町村自立支援協議会や事業所連絡会等へのヒアリング及びこれまでのアドバイザー派遣や研修等で把握した課題・実情を踏まえた、研修プログラムを作成</a:t>
            </a:r>
            <a:endParaRPr lang="en-US" altLang="ja-JP" sz="1000" dirty="0">
              <a:latin typeface="メイリオ" panose="020B0604030504040204" pitchFamily="50" charset="-128"/>
              <a:ea typeface="メイリオ" panose="020B0604030504040204" pitchFamily="50" charset="-128"/>
            </a:endParaRPr>
          </a:p>
          <a:p>
            <a:pPr marL="268288" indent="-268288"/>
            <a:r>
              <a:rPr lang="ja-JP" altLang="en-US" sz="1000" dirty="0">
                <a:latin typeface="メイリオ" panose="020B0604030504040204" pitchFamily="50" charset="-128"/>
                <a:ea typeface="メイリオ" panose="020B0604030504040204" pitchFamily="50" charset="-128"/>
              </a:rPr>
              <a:t>　・研修プログラムでは、事業所の支援員が手引きに記載のある地域連携を実践できるようになるためのアドバイスやワークを</a:t>
            </a:r>
            <a:r>
              <a:rPr lang="ja-JP" altLang="en-US" sz="1000" dirty="0" smtClean="0">
                <a:latin typeface="メイリオ" panose="020B0604030504040204" pitchFamily="50" charset="-128"/>
                <a:ea typeface="メイリオ" panose="020B0604030504040204" pitchFamily="50" charset="-128"/>
              </a:rPr>
              <a:t>盛り込む。</a:t>
            </a:r>
            <a:endParaRPr lang="en-US" altLang="ja-JP" sz="1000" dirty="0">
              <a:latin typeface="メイリオ" panose="020B0604030504040204" pitchFamily="50" charset="-128"/>
              <a:ea typeface="メイリオ" panose="020B0604030504040204" pitchFamily="50" charset="-128"/>
            </a:endParaRPr>
          </a:p>
          <a:p>
            <a:endParaRPr lang="en-US" altLang="ja-JP" sz="500" b="1" dirty="0" smtClean="0">
              <a:latin typeface="メイリオ" panose="020B0604030504040204" pitchFamily="50" charset="-128"/>
              <a:ea typeface="メイリオ" panose="020B0604030504040204" pitchFamily="50" charset="-128"/>
            </a:endParaRPr>
          </a:p>
          <a:p>
            <a:r>
              <a:rPr lang="en-US" altLang="ja-JP" sz="1050" b="1" dirty="0" smtClean="0">
                <a:latin typeface="メイリオ" panose="020B0604030504040204" pitchFamily="50" charset="-128"/>
                <a:ea typeface="メイリオ" panose="020B0604030504040204" pitchFamily="50" charset="-128"/>
              </a:rPr>
              <a:t>(</a:t>
            </a:r>
            <a:r>
              <a:rPr lang="ja-JP" altLang="en-US" sz="1050" b="1" dirty="0">
                <a:latin typeface="メイリオ" panose="020B0604030504040204" pitchFamily="50" charset="-128"/>
                <a:ea typeface="メイリオ" panose="020B0604030504040204" pitchFamily="50" charset="-128"/>
              </a:rPr>
              <a:t>２</a:t>
            </a:r>
            <a:r>
              <a:rPr lang="en-US" altLang="ja-JP" sz="1050" b="1" dirty="0">
                <a:latin typeface="メイリオ" panose="020B0604030504040204" pitchFamily="50" charset="-128"/>
                <a:ea typeface="メイリオ" panose="020B0604030504040204" pitchFamily="50" charset="-128"/>
              </a:rPr>
              <a:t>)</a:t>
            </a:r>
            <a:r>
              <a:rPr lang="ja-JP" altLang="en-US" sz="1050" b="1" dirty="0">
                <a:latin typeface="メイリオ" panose="020B0604030504040204" pitchFamily="50" charset="-128"/>
                <a:ea typeface="メイリオ" panose="020B0604030504040204" pitchFamily="50" charset="-128"/>
              </a:rPr>
              <a:t>地域連携の実践に</a:t>
            </a:r>
            <a:r>
              <a:rPr lang="ja-JP" altLang="en-US" sz="1050" b="1" dirty="0" smtClean="0">
                <a:latin typeface="メイリオ" panose="020B0604030504040204" pitchFamily="50" charset="-128"/>
                <a:ea typeface="メイリオ" panose="020B0604030504040204" pitchFamily="50" charset="-128"/>
              </a:rPr>
              <a:t>向けた個別</a:t>
            </a:r>
            <a:r>
              <a:rPr lang="ja-JP" altLang="en-US" sz="1050" b="1" dirty="0">
                <a:latin typeface="メイリオ" panose="020B0604030504040204" pitchFamily="50" charset="-128"/>
                <a:ea typeface="メイリオ" panose="020B0604030504040204" pitchFamily="50" charset="-128"/>
              </a:rPr>
              <a:t>支援</a:t>
            </a:r>
          </a:p>
          <a:p>
            <a:r>
              <a:rPr lang="ja-JP" altLang="en-US" sz="1000" dirty="0" smtClean="0">
                <a:latin typeface="メイリオ" panose="020B0604030504040204" pitchFamily="50" charset="-128"/>
                <a:ea typeface="メイリオ" panose="020B0604030504040204" pitchFamily="50" charset="-128"/>
              </a:rPr>
              <a:t>　（１）の研修プログラムをもとに、事業所</a:t>
            </a:r>
            <a:r>
              <a:rPr lang="ja-JP" altLang="en-US" sz="1000" dirty="0">
                <a:latin typeface="メイリオ" panose="020B0604030504040204" pitchFamily="50" charset="-128"/>
                <a:ea typeface="メイリオ" panose="020B0604030504040204" pitchFamily="50" charset="-128"/>
              </a:rPr>
              <a:t>利用者の一般就労や就労定着を見据え</a:t>
            </a:r>
            <a:r>
              <a:rPr lang="ja-JP" altLang="en-US" sz="1000" dirty="0" smtClean="0">
                <a:latin typeface="メイリオ" panose="020B0604030504040204" pitchFamily="50" charset="-128"/>
                <a:ea typeface="メイリオ" panose="020B0604030504040204" pitchFamily="50" charset="-128"/>
              </a:rPr>
              <a:t>、事業所</a:t>
            </a:r>
            <a:r>
              <a:rPr lang="ja-JP" altLang="en-US" sz="1000" dirty="0">
                <a:latin typeface="メイリオ" panose="020B0604030504040204" pitchFamily="50" charset="-128"/>
                <a:ea typeface="メイリオ" panose="020B0604030504040204" pitchFamily="50" charset="-128"/>
              </a:rPr>
              <a:t>とその関係機関との連携を実践できるよう個別支援を</a:t>
            </a:r>
            <a:r>
              <a:rPr lang="ja-JP" altLang="en-US" sz="1000" dirty="0" smtClean="0">
                <a:latin typeface="メイリオ" panose="020B0604030504040204" pitchFamily="50" charset="-128"/>
                <a:ea typeface="メイリオ" panose="020B0604030504040204" pitchFamily="50" charset="-128"/>
              </a:rPr>
              <a:t>行う。</a:t>
            </a:r>
            <a:endParaRPr lang="en-US" altLang="ja-JP" sz="1000" b="1" dirty="0">
              <a:latin typeface="メイリオ" panose="020B0604030504040204" pitchFamily="50" charset="-128"/>
              <a:ea typeface="メイリオ" panose="020B0604030504040204" pitchFamily="50" charset="-128"/>
            </a:endParaRPr>
          </a:p>
          <a:p>
            <a:endParaRPr lang="en-US" altLang="ja-JP" sz="500" b="1" dirty="0" smtClean="0">
              <a:latin typeface="メイリオ" panose="020B0604030504040204" pitchFamily="50" charset="-128"/>
              <a:ea typeface="メイリオ" panose="020B0604030504040204" pitchFamily="50" charset="-128"/>
            </a:endParaRPr>
          </a:p>
          <a:p>
            <a:r>
              <a:rPr lang="en-US" altLang="ja-JP" sz="1050" b="1" dirty="0" smtClean="0">
                <a:latin typeface="メイリオ" panose="020B0604030504040204" pitchFamily="50" charset="-128"/>
                <a:ea typeface="メイリオ" panose="020B0604030504040204" pitchFamily="50" charset="-128"/>
              </a:rPr>
              <a:t>(</a:t>
            </a:r>
            <a:r>
              <a:rPr lang="ja-JP" altLang="en-US" sz="1050" b="1" dirty="0">
                <a:latin typeface="メイリオ" panose="020B0604030504040204" pitchFamily="50" charset="-128"/>
                <a:ea typeface="メイリオ" panose="020B0604030504040204" pitchFamily="50" charset="-128"/>
              </a:rPr>
              <a:t>３</a:t>
            </a:r>
            <a:r>
              <a:rPr lang="en-US" altLang="ja-JP" sz="1050" b="1" dirty="0">
                <a:latin typeface="メイリオ" panose="020B0604030504040204" pitchFamily="50" charset="-128"/>
                <a:ea typeface="メイリオ" panose="020B0604030504040204" pitchFamily="50" charset="-128"/>
              </a:rPr>
              <a:t>)</a:t>
            </a:r>
            <a:r>
              <a:rPr lang="ja-JP" altLang="en-US" sz="1050" b="1" dirty="0">
                <a:latin typeface="メイリオ" panose="020B0604030504040204" pitchFamily="50" charset="-128"/>
                <a:ea typeface="メイリオ" panose="020B0604030504040204" pitchFamily="50" charset="-128"/>
              </a:rPr>
              <a:t>研修・報告会による「支援の手引き」を活用できる人材の育成とその普及</a:t>
            </a:r>
            <a:endParaRPr lang="en-US" altLang="ja-JP" sz="1050" b="1" dirty="0">
              <a:latin typeface="メイリオ" panose="020B0604030504040204" pitchFamily="50" charset="-128"/>
              <a:ea typeface="メイリオ" panose="020B0604030504040204" pitchFamily="50" charset="-128"/>
            </a:endParaRPr>
          </a:p>
          <a:p>
            <a:pPr marL="268288" indent="-268288"/>
            <a:r>
              <a:rPr lang="ja-JP" altLang="en-US" sz="1000" dirty="0">
                <a:latin typeface="メイリオ" panose="020B0604030504040204" pitchFamily="50" charset="-128"/>
                <a:ea typeface="メイリオ" panose="020B0604030504040204" pitchFamily="50" charset="-128"/>
              </a:rPr>
              <a:t>　・事業所の方針に大きな影響力を持つサービス管理責任者向けに、手引きを活用し利用者を一般就労につなげるための研修を実施</a:t>
            </a:r>
            <a:endParaRPr lang="en-US" altLang="ja-JP" sz="1000" dirty="0">
              <a:latin typeface="メイリオ" panose="020B0604030504040204" pitchFamily="50" charset="-128"/>
              <a:ea typeface="メイリオ" panose="020B0604030504040204" pitchFamily="50" charset="-128"/>
            </a:endParaRPr>
          </a:p>
          <a:p>
            <a:pPr marL="268288" indent="-268288"/>
            <a:r>
              <a:rPr lang="ja-JP" altLang="en-US" sz="1000" dirty="0">
                <a:latin typeface="メイリオ" panose="020B0604030504040204" pitchFamily="50" charset="-128"/>
                <a:ea typeface="メイリオ" panose="020B0604030504040204" pitchFamily="50" charset="-128"/>
              </a:rPr>
              <a:t>　・支援員の人事異動や事業所の開廃等に対応できるよう、初任者向けに就労支援の基礎的な研修を実施</a:t>
            </a:r>
            <a:endParaRPr lang="en-US" altLang="ja-JP" sz="1000" dirty="0">
              <a:latin typeface="メイリオ" panose="020B0604030504040204" pitchFamily="50" charset="-128"/>
              <a:ea typeface="メイリオ" panose="020B0604030504040204" pitchFamily="50" charset="-128"/>
            </a:endParaRPr>
          </a:p>
          <a:p>
            <a:pPr marL="268288" indent="-268288"/>
            <a:r>
              <a:rPr lang="ja-JP" altLang="en-US" sz="1000" b="1" dirty="0">
                <a:latin typeface="メイリオ" panose="020B0604030504040204" pitchFamily="50" charset="-128"/>
                <a:ea typeface="メイリオ" panose="020B0604030504040204" pitchFamily="50" charset="-128"/>
              </a:rPr>
              <a:t>　</a:t>
            </a:r>
            <a:r>
              <a:rPr lang="ja-JP" altLang="en-US" sz="1000" dirty="0">
                <a:latin typeface="メイリオ" panose="020B0604030504040204" pitchFamily="50" charset="-128"/>
                <a:ea typeface="メイリオ" panose="020B0604030504040204" pitchFamily="50" charset="-128"/>
              </a:rPr>
              <a:t>・報告会において、実際に手引きを取り入れ実現した効果や府のコーディネータによる個別支援について発表してもらうとともに（好事例の横展開）、関係機関との情報共有の場として活用</a:t>
            </a:r>
            <a:endParaRPr lang="en-US" altLang="ja-JP" sz="500" dirty="0">
              <a:latin typeface="メイリオ" panose="020B0604030504040204" pitchFamily="50" charset="-128"/>
              <a:ea typeface="メイリオ" panose="020B0604030504040204" pitchFamily="50" charset="-128"/>
            </a:endParaRPr>
          </a:p>
        </p:txBody>
      </p:sp>
      <p:sp>
        <p:nvSpPr>
          <p:cNvPr id="25" name="Rectangle 28"/>
          <p:cNvSpPr>
            <a:spLocks noChangeArrowheads="1"/>
          </p:cNvSpPr>
          <p:nvPr/>
        </p:nvSpPr>
        <p:spPr bwMode="auto">
          <a:xfrm>
            <a:off x="57150" y="6497743"/>
            <a:ext cx="1585915" cy="265321"/>
          </a:xfrm>
          <a:prstGeom prst="rect">
            <a:avLst/>
          </a:prstGeom>
          <a:gradFill flip="none" rotWithShape="1">
            <a:gsLst>
              <a:gs pos="0">
                <a:srgbClr val="92D050"/>
              </a:gs>
              <a:gs pos="50000">
                <a:sysClr val="window" lastClr="FFFFFF"/>
              </a:gs>
              <a:gs pos="100000">
                <a:srgbClr val="92D050"/>
              </a:gs>
            </a:gsLst>
            <a:lin ang="5400000" scaled="1"/>
            <a:tileRect/>
          </a:gradFill>
          <a:ln>
            <a:noFill/>
          </a:ln>
          <a:effectLst/>
        </p:spPr>
        <p:txBody>
          <a:bodyPr wrap="none" lIns="91435" tIns="45717" rIns="91435" bIns="45717" anchor="ctr"/>
          <a:lstStyle/>
          <a:p>
            <a:pPr lvl="0" algn="ctr" fontAlgn="base">
              <a:spcBef>
                <a:spcPct val="0"/>
              </a:spcBef>
              <a:spcAft>
                <a:spcPct val="0"/>
              </a:spcAft>
              <a:defRPr/>
            </a:pPr>
            <a:r>
              <a:rPr kumimoji="0" lang="en-US" altLang="ja-JP" sz="1200" b="1" i="0" u="none" strike="noStrike" kern="0" cap="none" spc="0" normalizeH="0" baseline="0" noProof="0" dirty="0">
                <a:ln>
                  <a:noFill/>
                </a:ln>
                <a:solidFill>
                  <a:srgbClr val="000000"/>
                </a:solidFill>
                <a:effectLst/>
                <a:uLnTx/>
                <a:uFillTx/>
                <a:latin typeface="メイリオ" panose="020B0604030504040204" pitchFamily="50" charset="-128"/>
                <a:ea typeface="メイリオ" panose="020B0604030504040204" pitchFamily="50" charset="-128"/>
                <a:cs typeface="Meiryo UI" panose="020B0604030504040204" pitchFamily="50" charset="-128"/>
              </a:rPr>
              <a:t>【</a:t>
            </a:r>
            <a:r>
              <a:rPr kumimoji="0" lang="ja-JP" altLang="en-US" sz="1200" b="1" i="0" u="none" strike="noStrike" kern="0" cap="none" spc="0" normalizeH="0" baseline="0" noProof="0" dirty="0">
                <a:ln>
                  <a:noFill/>
                </a:ln>
                <a:solidFill>
                  <a:srgbClr val="000000"/>
                </a:solidFill>
                <a:effectLst/>
                <a:uLnTx/>
                <a:uFillTx/>
                <a:latin typeface="メイリオ" panose="020B0604030504040204" pitchFamily="50" charset="-128"/>
                <a:ea typeface="メイリオ" panose="020B0604030504040204" pitchFamily="50" charset="-128"/>
                <a:cs typeface="Meiryo UI" panose="020B0604030504040204" pitchFamily="50" charset="-128"/>
              </a:rPr>
              <a:t>期待される効果</a:t>
            </a:r>
            <a:r>
              <a:rPr kumimoji="0" lang="en-US" altLang="ja-JP" sz="1200" b="1" i="0" u="none" strike="noStrike" kern="0" cap="none" spc="0" normalizeH="0" baseline="0" noProof="0" dirty="0">
                <a:ln>
                  <a:noFill/>
                </a:ln>
                <a:solidFill>
                  <a:srgbClr val="000000"/>
                </a:solidFill>
                <a:effectLst/>
                <a:uLnTx/>
                <a:uFillTx/>
                <a:latin typeface="メイリオ" panose="020B0604030504040204" pitchFamily="50" charset="-128"/>
                <a:ea typeface="メイリオ" panose="020B0604030504040204" pitchFamily="50" charset="-128"/>
                <a:cs typeface="Meiryo UI" panose="020B0604030504040204" pitchFamily="50" charset="-128"/>
              </a:rPr>
              <a:t>】</a:t>
            </a:r>
            <a:endParaRPr kumimoji="0" lang="ja-JP" altLang="en-US" sz="1200" b="1" i="0" u="none" strike="noStrike" kern="0" cap="none" spc="0" normalizeH="0" baseline="0" noProof="0" dirty="0">
              <a:ln>
                <a:noFill/>
              </a:ln>
              <a:solidFill>
                <a:srgbClr val="000000"/>
              </a:solidFill>
              <a:effectLst/>
              <a:uLnTx/>
              <a:uFillTx/>
              <a:latin typeface="メイリオ" panose="020B0604030504040204" pitchFamily="50" charset="-128"/>
              <a:ea typeface="メイリオ" panose="020B0604030504040204" pitchFamily="50" charset="-128"/>
              <a:cs typeface="Meiryo UI" panose="020B0604030504040204" pitchFamily="50" charset="-128"/>
            </a:endParaRPr>
          </a:p>
        </p:txBody>
      </p:sp>
      <p:sp>
        <p:nvSpPr>
          <p:cNvPr id="3" name="フローチャート: 組合せ 2"/>
          <p:cNvSpPr/>
          <p:nvPr/>
        </p:nvSpPr>
        <p:spPr>
          <a:xfrm>
            <a:off x="2940922" y="2525571"/>
            <a:ext cx="2760440" cy="247381"/>
          </a:xfrm>
          <a:prstGeom prst="flowChartMerge">
            <a:avLst/>
          </a:prstGeom>
          <a:gradFill flip="none" rotWithShape="1">
            <a:gsLst>
              <a:gs pos="0">
                <a:schemeClr val="accent5">
                  <a:lumMod val="0"/>
                  <a:lumOff val="100000"/>
                </a:schemeClr>
              </a:gs>
              <a:gs pos="100000">
                <a:srgbClr val="92D050"/>
              </a:gs>
            </a:gsLst>
            <a:lin ang="5400000" scaled="0"/>
            <a:tileRect/>
          </a:gra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a:latin typeface="メイリオ" panose="020B0604030504040204" pitchFamily="50" charset="-128"/>
              <a:ea typeface="メイリオ" panose="020B0604030504040204" pitchFamily="50" charset="-128"/>
            </a:endParaRPr>
          </a:p>
        </p:txBody>
      </p:sp>
      <p:sp>
        <p:nvSpPr>
          <p:cNvPr id="37" name="Rectangle 28"/>
          <p:cNvSpPr>
            <a:spLocks noChangeArrowheads="1"/>
          </p:cNvSpPr>
          <p:nvPr/>
        </p:nvSpPr>
        <p:spPr bwMode="auto">
          <a:xfrm>
            <a:off x="0" y="1"/>
            <a:ext cx="9144000" cy="505504"/>
          </a:xfrm>
          <a:prstGeom prst="rect">
            <a:avLst/>
          </a:prstGeom>
          <a:gradFill flip="none" rotWithShape="1">
            <a:gsLst>
              <a:gs pos="0">
                <a:srgbClr val="92D050"/>
              </a:gs>
              <a:gs pos="50000">
                <a:sysClr val="window" lastClr="FFFFFF"/>
              </a:gs>
              <a:gs pos="100000">
                <a:srgbClr val="92D050"/>
              </a:gs>
            </a:gsLst>
            <a:lin ang="5400000" scaled="1"/>
            <a:tileRect/>
          </a:gradFill>
          <a:ln>
            <a:noFill/>
          </a:ln>
          <a:effectLst/>
        </p:spPr>
        <p:txBody>
          <a:bodyPr wrap="none" lIns="91435" tIns="45717" rIns="91435" bIns="45717" anchor="ctr"/>
          <a:lstStyle/>
          <a:p>
            <a:pPr algn="ctr" defTabSz="914377" fontAlgn="base">
              <a:spcBef>
                <a:spcPct val="0"/>
              </a:spcBef>
              <a:spcAft>
                <a:spcPct val="0"/>
              </a:spcAft>
              <a:defRPr/>
            </a:pPr>
            <a:r>
              <a:rPr lang="ja-JP" altLang="en-US" sz="2000" b="1" kern="0" dirty="0" smtClean="0">
                <a:solidFill>
                  <a:srgbClr val="000000"/>
                </a:solidFill>
                <a:latin typeface="メイリオ" panose="020B0604030504040204" pitchFamily="50" charset="-128"/>
                <a:ea typeface="メイリオ" panose="020B0604030504040204" pitchFamily="50" charset="-128"/>
                <a:cs typeface="Meiryo UI" panose="020B0604030504040204" pitchFamily="50" charset="-128"/>
              </a:rPr>
              <a:t>令和５</a:t>
            </a:r>
            <a:r>
              <a:rPr kumimoji="0" lang="ja-JP" altLang="en-US" sz="2000" b="1" kern="0" dirty="0" smtClean="0">
                <a:solidFill>
                  <a:srgbClr val="000000"/>
                </a:solidFill>
                <a:latin typeface="メイリオ" panose="020B0604030504040204" pitchFamily="50" charset="-128"/>
                <a:ea typeface="メイリオ" panose="020B0604030504040204" pitchFamily="50" charset="-128"/>
                <a:cs typeface="Meiryo UI" panose="020B0604030504040204" pitchFamily="50" charset="-128"/>
              </a:rPr>
              <a:t>年度 就労</a:t>
            </a:r>
            <a:r>
              <a:rPr kumimoji="0" lang="ja-JP" altLang="en-US" sz="2000" b="1" kern="0" dirty="0">
                <a:solidFill>
                  <a:srgbClr val="000000"/>
                </a:solidFill>
                <a:latin typeface="メイリオ" panose="020B0604030504040204" pitchFamily="50" charset="-128"/>
                <a:ea typeface="メイリオ" panose="020B0604030504040204" pitchFamily="50" charset="-128"/>
                <a:cs typeface="Meiryo UI" panose="020B0604030504040204" pitchFamily="50" charset="-128"/>
              </a:rPr>
              <a:t>移行等連携調整事業</a:t>
            </a:r>
          </a:p>
        </p:txBody>
      </p:sp>
      <p:sp>
        <p:nvSpPr>
          <p:cNvPr id="35" name="テキスト ボックス 34"/>
          <p:cNvSpPr txBox="1"/>
          <p:nvPr/>
        </p:nvSpPr>
        <p:spPr>
          <a:xfrm>
            <a:off x="6985350" y="489511"/>
            <a:ext cx="2316480" cy="276999"/>
          </a:xfrm>
          <a:prstGeom prst="rect">
            <a:avLst/>
          </a:prstGeom>
          <a:noFill/>
        </p:spPr>
        <p:txBody>
          <a:bodyPr wrap="square" rtlCol="0">
            <a:spAutoFit/>
          </a:bodyPr>
          <a:lstStyle/>
          <a:p>
            <a:pPr algn="r"/>
            <a:r>
              <a:rPr kumimoji="1" lang="en-US" altLang="ja-JP" sz="1200" dirty="0">
                <a:latin typeface="メイリオ" panose="020B0604030504040204" pitchFamily="50" charset="-128"/>
                <a:ea typeface="メイリオ" panose="020B0604030504040204" pitchFamily="50" charset="-128"/>
              </a:rPr>
              <a:t>【</a:t>
            </a:r>
            <a:r>
              <a:rPr kumimoji="1" lang="ja-JP" altLang="en-US" sz="1200" dirty="0">
                <a:latin typeface="メイリオ" panose="020B0604030504040204" pitchFamily="50" charset="-128"/>
                <a:ea typeface="メイリオ" panose="020B0604030504040204" pitchFamily="50" charset="-128"/>
              </a:rPr>
              <a:t>予算要求額</a:t>
            </a:r>
            <a:r>
              <a:rPr kumimoji="1" lang="ja-JP" altLang="en-US" sz="1200" dirty="0" smtClean="0">
                <a:latin typeface="メイリオ" panose="020B0604030504040204" pitchFamily="50" charset="-128"/>
                <a:ea typeface="メイリオ" panose="020B0604030504040204" pitchFamily="50" charset="-128"/>
              </a:rPr>
              <a:t>：</a:t>
            </a:r>
            <a:r>
              <a:rPr lang="en-US" altLang="ja-JP" sz="1200" dirty="0">
                <a:latin typeface="メイリオ" panose="020B0604030504040204" pitchFamily="50" charset="-128"/>
                <a:ea typeface="メイリオ" panose="020B0604030504040204" pitchFamily="50" charset="-128"/>
              </a:rPr>
              <a:t>2,616</a:t>
            </a:r>
            <a:r>
              <a:rPr kumimoji="1" lang="ja-JP" altLang="en-US" sz="1200" dirty="0" smtClean="0">
                <a:latin typeface="メイリオ" panose="020B0604030504040204" pitchFamily="50" charset="-128"/>
                <a:ea typeface="メイリオ" panose="020B0604030504040204" pitchFamily="50" charset="-128"/>
              </a:rPr>
              <a:t>千円</a:t>
            </a:r>
            <a:r>
              <a:rPr kumimoji="1" lang="en-US" altLang="ja-JP" sz="1200" dirty="0">
                <a:latin typeface="メイリオ" panose="020B0604030504040204" pitchFamily="50" charset="-128"/>
                <a:ea typeface="メイリオ" panose="020B0604030504040204" pitchFamily="50" charset="-128"/>
              </a:rPr>
              <a:t>】</a:t>
            </a:r>
            <a:endParaRPr kumimoji="1" lang="ja-JP" altLang="en-US" sz="1200" dirty="0">
              <a:latin typeface="メイリオ" panose="020B0604030504040204" pitchFamily="50" charset="-128"/>
              <a:ea typeface="メイリオ" panose="020B0604030504040204" pitchFamily="50" charset="-128"/>
            </a:endParaRPr>
          </a:p>
        </p:txBody>
      </p:sp>
      <p:sp>
        <p:nvSpPr>
          <p:cNvPr id="38" name="テキスト ボックス 37"/>
          <p:cNvSpPr txBox="1"/>
          <p:nvPr/>
        </p:nvSpPr>
        <p:spPr>
          <a:xfrm>
            <a:off x="2159442" y="5675046"/>
            <a:ext cx="1998356" cy="561692"/>
          </a:xfrm>
          <a:prstGeom prst="rect">
            <a:avLst/>
          </a:prstGeom>
          <a:noFill/>
          <a:ln>
            <a:solidFill>
              <a:schemeClr val="accent6">
                <a:lumMod val="60000"/>
                <a:lumOff val="40000"/>
              </a:schemeClr>
            </a:solidFill>
          </a:ln>
        </p:spPr>
        <p:txBody>
          <a:bodyPr wrap="square" rtlCol="0">
            <a:spAutoFit/>
          </a:bodyPr>
          <a:lstStyle/>
          <a:p>
            <a:pPr marL="268288" indent="-268288"/>
            <a:r>
              <a:rPr lang="en-US" altLang="ja-JP" sz="1050" b="1" dirty="0">
                <a:latin typeface="メイリオ" panose="020B0604030504040204" pitchFamily="50" charset="-128"/>
                <a:ea typeface="メイリオ" panose="020B0604030504040204" pitchFamily="50" charset="-128"/>
              </a:rPr>
              <a:t>【R</a:t>
            </a:r>
            <a:r>
              <a:rPr lang="ja-JP" altLang="en-US" sz="1050" b="1" dirty="0">
                <a:latin typeface="メイリオ" panose="020B0604030504040204" pitchFamily="50" charset="-128"/>
                <a:ea typeface="メイリオ" panose="020B0604030504040204" pitchFamily="50" charset="-128"/>
              </a:rPr>
              <a:t>４</a:t>
            </a:r>
            <a:r>
              <a:rPr lang="en-US" altLang="ja-JP" sz="1050" b="1" dirty="0">
                <a:latin typeface="メイリオ" panose="020B0604030504040204" pitchFamily="50" charset="-128"/>
                <a:ea typeface="メイリオ" panose="020B0604030504040204" pitchFamily="50" charset="-128"/>
              </a:rPr>
              <a:t>】</a:t>
            </a:r>
          </a:p>
          <a:p>
            <a:r>
              <a:rPr lang="ja-JP" altLang="en-US" sz="1000" dirty="0">
                <a:latin typeface="メイリオ" panose="020B0604030504040204" pitchFamily="50" charset="-128"/>
                <a:ea typeface="メイリオ" panose="020B0604030504040204" pitchFamily="50" charset="-128"/>
              </a:rPr>
              <a:t>就労継続支援Ａ型・</a:t>
            </a:r>
            <a:r>
              <a:rPr lang="ja-JP" altLang="en-US" sz="1000" dirty="0" smtClean="0">
                <a:latin typeface="メイリオ" panose="020B0604030504040204" pitchFamily="50" charset="-128"/>
                <a:ea typeface="メイリオ" panose="020B0604030504040204" pitchFamily="50" charset="-128"/>
              </a:rPr>
              <a:t>Ｂ型向け</a:t>
            </a:r>
            <a:endParaRPr lang="en-US" altLang="ja-JP" sz="1000" dirty="0" smtClean="0">
              <a:latin typeface="メイリオ" panose="020B0604030504040204" pitchFamily="50" charset="-128"/>
              <a:ea typeface="メイリオ" panose="020B0604030504040204" pitchFamily="50" charset="-128"/>
            </a:endParaRPr>
          </a:p>
          <a:p>
            <a:r>
              <a:rPr lang="ja-JP" altLang="en-US" sz="1000" dirty="0" smtClean="0">
                <a:latin typeface="メイリオ" panose="020B0604030504040204" pitchFamily="50" charset="-128"/>
                <a:ea typeface="メイリオ" panose="020B0604030504040204" pitchFamily="50" charset="-128"/>
              </a:rPr>
              <a:t>手引きの作成／普及</a:t>
            </a:r>
            <a:endParaRPr lang="en-US" altLang="ja-JP" sz="1000" dirty="0">
              <a:latin typeface="メイリオ" panose="020B0604030504040204" pitchFamily="50" charset="-128"/>
              <a:ea typeface="メイリオ" panose="020B0604030504040204" pitchFamily="50" charset="-128"/>
            </a:endParaRPr>
          </a:p>
        </p:txBody>
      </p:sp>
      <p:sp>
        <p:nvSpPr>
          <p:cNvPr id="2" name="テキスト ボックス 1"/>
          <p:cNvSpPr txBox="1"/>
          <p:nvPr/>
        </p:nvSpPr>
        <p:spPr>
          <a:xfrm>
            <a:off x="7861313" y="38645"/>
            <a:ext cx="1038349" cy="369332"/>
          </a:xfrm>
          <a:prstGeom prst="rect">
            <a:avLst/>
          </a:prstGeom>
          <a:solidFill>
            <a:schemeClr val="bg1"/>
          </a:solidFill>
          <a:ln>
            <a:solidFill>
              <a:schemeClr val="tx1"/>
            </a:solidFill>
          </a:ln>
        </p:spPr>
        <p:txBody>
          <a:bodyPr wrap="square" rtlCol="0">
            <a:spAutoFit/>
          </a:bodyPr>
          <a:lstStyle/>
          <a:p>
            <a:r>
              <a:rPr kumimoji="1" lang="ja-JP" altLang="en-US" dirty="0" smtClean="0">
                <a:latin typeface="游ゴシック" panose="020B0400000000000000" pitchFamily="50" charset="-128"/>
                <a:ea typeface="游ゴシック" panose="020B0400000000000000" pitchFamily="50" charset="-128"/>
              </a:rPr>
              <a:t>資料</a:t>
            </a:r>
            <a:r>
              <a:rPr kumimoji="1" lang="en-US" altLang="ja-JP" dirty="0" smtClean="0">
                <a:latin typeface="游ゴシック" panose="020B0400000000000000" pitchFamily="50" charset="-128"/>
                <a:ea typeface="游ゴシック" panose="020B0400000000000000" pitchFamily="50" charset="-128"/>
              </a:rPr>
              <a:t>2-2</a:t>
            </a:r>
            <a:endParaRPr kumimoji="1" lang="ja-JP" altLang="en-US" dirty="0">
              <a:latin typeface="游ゴシック" panose="020B0400000000000000" pitchFamily="50" charset="-128"/>
              <a:ea typeface="游ゴシック" panose="020B0400000000000000" pitchFamily="50" charset="-128"/>
            </a:endParaRPr>
          </a:p>
        </p:txBody>
      </p:sp>
    </p:spTree>
    <p:extLst>
      <p:ext uri="{BB962C8B-B14F-4D97-AF65-F5344CB8AC3E}">
        <p14:creationId xmlns:p14="http://schemas.microsoft.com/office/powerpoint/2010/main" val="3308028899"/>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Ion Boardroom</Template>
  <TotalTime>6832</TotalTime>
  <Words>810</Words>
  <Application>Microsoft Office PowerPoint</Application>
  <PresentationFormat>画面に合わせる (4:3)</PresentationFormat>
  <Paragraphs>51</Paragraphs>
  <Slides>1</Slides>
  <Notes>1</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vt:i4>
      </vt:variant>
    </vt:vector>
  </HeadingPairs>
  <TitlesOfParts>
    <vt:vector size="9" baseType="lpstr">
      <vt:lpstr>Meiryo UI</vt:lpstr>
      <vt:lpstr>ＭＳ Ｐゴシック</vt:lpstr>
      <vt:lpstr>メイリオ</vt:lpstr>
      <vt:lpstr>游ゴシック</vt:lpstr>
      <vt:lpstr>Arial</vt:lpstr>
      <vt:lpstr>Calibri</vt:lpstr>
      <vt:lpstr>Calibri Light</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
  <cp:lastModifiedBy>工藤　菜々美</cp:lastModifiedBy>
  <cp:revision>198</cp:revision>
  <cp:lastPrinted>2021-03-18T06:09:33Z</cp:lastPrinted>
  <dcterms:created xsi:type="dcterms:W3CDTF">2016-11-23T21:18:12Z</dcterms:created>
  <dcterms:modified xsi:type="dcterms:W3CDTF">2023-03-20T10:10:48Z</dcterms:modified>
</cp:coreProperties>
</file>