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33CC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0" d="100"/>
          <a:sy n="70" d="100"/>
        </p:scale>
        <p:origin x="141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6941EC9-FAC0-4EBD-A193-1711457C7368}" type="datetimeFigureOut">
              <a:rPr kumimoji="1" lang="ja-JP" altLang="en-US" smtClean="0"/>
              <a:t>2023/3/14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60A2531-BF81-41BA-A58F-D321C98F42E8}" type="slidenum">
              <a:rPr kumimoji="1" lang="ja-JP" altLang="en-US" smtClean="0"/>
              <a:t>‹#›</a:t>
            </a:fld>
            <a:endParaRPr kumimoji="1" lang="ja-JP" altLang="en-US"/>
          </a:p>
        </p:txBody>
      </p:sp>
    </p:spTree>
    <p:extLst>
      <p:ext uri="{BB962C8B-B14F-4D97-AF65-F5344CB8AC3E}">
        <p14:creationId xmlns:p14="http://schemas.microsoft.com/office/powerpoint/2010/main" val="1735877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9450" y="811213"/>
            <a:ext cx="5399088" cy="4049712"/>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r>
              <a:rPr kumimoji="1" lang="ja-JP" altLang="en-US" smtClean="0"/>
              <a:t>平成</a:t>
            </a:r>
            <a:r>
              <a:rPr kumimoji="1" lang="en-US" altLang="ja-JP" smtClean="0"/>
              <a:t>30</a:t>
            </a:r>
            <a:r>
              <a:rPr kumimoji="1" lang="ja-JP" altLang="en-US" smtClean="0"/>
              <a:t>年</a:t>
            </a:r>
            <a:r>
              <a:rPr kumimoji="1" lang="en-US" altLang="ja-JP" smtClean="0"/>
              <a:t>3</a:t>
            </a:r>
            <a:r>
              <a:rPr kumimoji="1" lang="ja-JP" altLang="en-US" smtClean="0"/>
              <a:t>月</a:t>
            </a:r>
            <a:r>
              <a:rPr kumimoji="1" lang="en-US" altLang="ja-JP" smtClean="0"/>
              <a:t>2</a:t>
            </a:r>
            <a:r>
              <a:rPr kumimoji="1" lang="ja-JP" altLang="en-US" smtClean="0"/>
              <a:t>日時点</a:t>
            </a:r>
            <a:endParaRPr kumimoji="1" lang="ja-JP" altLang="en-US"/>
          </a:p>
        </p:txBody>
      </p:sp>
      <p:sp>
        <p:nvSpPr>
          <p:cNvPr id="6" name="ヘッダー プレースホルダー 5"/>
          <p:cNvSpPr>
            <a:spLocks noGrp="1"/>
          </p:cNvSpPr>
          <p:nvPr>
            <p:ph type="hdr" sz="quarter" idx="12"/>
          </p:nvPr>
        </p:nvSpPr>
        <p:spPr/>
        <p:txBody>
          <a:bodyPr/>
          <a:lstStyle/>
          <a:p>
            <a:endParaRPr kumimoji="1" lang="ja-JP" altLang="en-US"/>
          </a:p>
        </p:txBody>
      </p:sp>
    </p:spTree>
    <p:extLst>
      <p:ext uri="{BB962C8B-B14F-4D97-AF65-F5344CB8AC3E}">
        <p14:creationId xmlns:p14="http://schemas.microsoft.com/office/powerpoint/2010/main" val="4055708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2023/3/14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1303919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2023/3/14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8976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2023/3/14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4131823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2023/3/14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3380339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BE3FD7D-E052-4C1D-AEC2-E9381D800F86}" type="datetimeFigureOut">
              <a:rPr kumimoji="1" lang="ja-JP" altLang="en-US" smtClean="0"/>
              <a:t>2023/3/14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182778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BE3FD7D-E052-4C1D-AEC2-E9381D800F86}" type="datetimeFigureOut">
              <a:rPr kumimoji="1" lang="ja-JP" altLang="en-US" smtClean="0"/>
              <a:t>2023/3/14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601041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BE3FD7D-E052-4C1D-AEC2-E9381D800F86}" type="datetimeFigureOut">
              <a:rPr kumimoji="1" lang="ja-JP" altLang="en-US" smtClean="0"/>
              <a:t>2023/3/14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19859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BE3FD7D-E052-4C1D-AEC2-E9381D800F86}" type="datetimeFigureOut">
              <a:rPr kumimoji="1" lang="ja-JP" altLang="en-US" smtClean="0"/>
              <a:t>2023/3/14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3845949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3FD7D-E052-4C1D-AEC2-E9381D800F86}" type="datetimeFigureOut">
              <a:rPr kumimoji="1" lang="ja-JP" altLang="en-US" smtClean="0"/>
              <a:t>2023/3/14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511874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BE3FD7D-E052-4C1D-AEC2-E9381D800F86}" type="datetimeFigureOut">
              <a:rPr kumimoji="1" lang="ja-JP" altLang="en-US" smtClean="0"/>
              <a:t>2023/3/14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278451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BE3FD7D-E052-4C1D-AEC2-E9381D800F86}" type="datetimeFigureOut">
              <a:rPr kumimoji="1" lang="ja-JP" altLang="en-US" smtClean="0"/>
              <a:t>2023/3/14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2771310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3FD7D-E052-4C1D-AEC2-E9381D800F86}" type="datetimeFigureOut">
              <a:rPr kumimoji="1" lang="ja-JP" altLang="en-US" smtClean="0"/>
              <a:t>2023/3/14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E3CC34-EE6B-44F8-8E7A-AC86537A52B8}" type="slidenum">
              <a:rPr kumimoji="1" lang="ja-JP" altLang="en-US" smtClean="0"/>
              <a:t>‹#›</a:t>
            </a:fld>
            <a:endParaRPr kumimoji="1" lang="ja-JP" altLang="en-US"/>
          </a:p>
        </p:txBody>
      </p:sp>
    </p:spTree>
    <p:extLst>
      <p:ext uri="{BB962C8B-B14F-4D97-AF65-F5344CB8AC3E}">
        <p14:creationId xmlns:p14="http://schemas.microsoft.com/office/powerpoint/2010/main" val="703837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p:cNvGrpSpPr/>
          <p:nvPr/>
        </p:nvGrpSpPr>
        <p:grpSpPr>
          <a:xfrm>
            <a:off x="70846" y="855722"/>
            <a:ext cx="4160430" cy="1894403"/>
            <a:chOff x="70846" y="1360914"/>
            <a:chExt cx="4160430" cy="1817633"/>
          </a:xfrm>
        </p:grpSpPr>
        <p:sp>
          <p:nvSpPr>
            <p:cNvPr id="10" name="テキスト ボックス 8"/>
            <p:cNvSpPr txBox="1">
              <a:spLocks noChangeArrowheads="1"/>
            </p:cNvSpPr>
            <p:nvPr/>
          </p:nvSpPr>
          <p:spPr bwMode="auto">
            <a:xfrm>
              <a:off x="70846" y="1447170"/>
              <a:ext cx="4160430" cy="1731377"/>
            </a:xfrm>
            <a:prstGeom prst="rect">
              <a:avLst/>
            </a:prstGeom>
            <a:solidFill>
              <a:schemeClr val="bg1"/>
            </a:solidFill>
            <a:ln w="9525">
              <a:solidFill>
                <a:schemeClr val="accent1"/>
              </a:solidFill>
              <a:miter lim="800000"/>
              <a:headEnd/>
              <a:tailEnd/>
            </a:ln>
            <a:effectLst>
              <a:glow rad="63500">
                <a:schemeClr val="accent1">
                  <a:satMod val="175000"/>
                  <a:alpha val="40000"/>
                </a:schemeClr>
              </a:glow>
              <a:outerShdw blurRad="50800" dist="38100" dir="2700000" algn="tl" rotWithShape="0">
                <a:prstClr val="black">
                  <a:alpha val="40000"/>
                </a:prstClr>
              </a:outerShdw>
            </a:effectLst>
          </p:spPr>
          <p:txBody>
            <a:bodyPr wrap="square" lIns="21262" tIns="21262" rIns="21262" bIns="21262" anchor="t">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900"/>
                </a:lnSpc>
                <a:defRPr/>
              </a:pPr>
              <a:endParaRPr lang="en-US" altLang="ja-JP" sz="8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1000" b="1"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者雇用の拡大</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ハートフルオフィス推進事業</a:t>
              </a:r>
              <a: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t>【99,237</a:t>
              </a:r>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事務補助業務</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を全庁から集約し、専任指導員のもと、知的障がいのある非常勤職員が　</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作業を行う「</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ハートフルオフィス</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」を設置・運営するとともに、精神障がいのある非常勤職員を</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特性に合わせ各所属に配置し、そこでの業務経験を活かして一般就労移行を促進。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②</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企業等の</a:t>
              </a:r>
              <a:r>
                <a:rPr lang="ja-JP" altLang="en-US" sz="1000" b="1"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者雇用に関する理解促進</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者サポートカンパニー登録制度（福祉、商労、教育</a:t>
              </a:r>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障</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者の雇用や職場体験実習の受入れ、福祉施設への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商品発注</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などの就労支援</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積極的に実施</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する企業等を「障がい者</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サポートカンパニー</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」として登録し、府内の障がい</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者</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雇用の</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気運を</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高めるため</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、その取組みの周知や顕彰を行い、障がい者の雇用と</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就労支援</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113337" y="1360914"/>
              <a:ext cx="2664000" cy="17299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lnSpc>
                  <a:spcPts val="1000"/>
                </a:lnSpc>
              </a:pP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めざすべき</a:t>
              </a:r>
              <a:r>
                <a:rPr lang="ja-JP" altLang="en-US" sz="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姿（</a:t>
              </a:r>
              <a:r>
                <a:rPr lang="en-US" altLang="ja-JP" sz="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実際に多くの</a:t>
              </a:r>
              <a:r>
                <a:rPr lang="ja-JP" altLang="en-US" sz="800" b="1"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者が働いている</a:t>
              </a:r>
            </a:p>
          </p:txBody>
        </p:sp>
      </p:grpSp>
      <p:sp>
        <p:nvSpPr>
          <p:cNvPr id="41" name="額縁 40"/>
          <p:cNvSpPr/>
          <p:nvPr/>
        </p:nvSpPr>
        <p:spPr>
          <a:xfrm>
            <a:off x="0" y="14374"/>
            <a:ext cx="9144000" cy="297008"/>
          </a:xfrm>
          <a:prstGeom prst="bevel">
            <a:avLst/>
          </a:prstGeom>
          <a:solidFill>
            <a:srgbClr val="0000CC"/>
          </a:solidFill>
          <a:ln/>
        </p:spPr>
        <p:style>
          <a:lnRef idx="0">
            <a:schemeClr val="accent2"/>
          </a:lnRef>
          <a:fillRef idx="3">
            <a:schemeClr val="accent2"/>
          </a:fillRef>
          <a:effectRef idx="3">
            <a:schemeClr val="accent2"/>
          </a:effectRef>
          <a:fontRef idx="minor">
            <a:schemeClr val="lt1"/>
          </a:fontRef>
        </p:style>
        <p:txBody>
          <a:bodyPr lIns="53995" tIns="26998" rIns="53995" bIns="26998" anchor="ctr"/>
          <a:lstStyle/>
          <a:p>
            <a:pPr defTabSz="756006">
              <a:defRPr/>
            </a:pPr>
            <a:r>
              <a:rPr lang="ja-JP" altLang="en-US" sz="1890" b="1" dirty="0">
                <a:solidFill>
                  <a:schemeClr val="bg1"/>
                </a:solidFill>
                <a:latin typeface="Meiryo UI" panose="020B0604030504040204" pitchFamily="50" charset="-128"/>
                <a:ea typeface="Meiryo UI" panose="020B0604030504040204" pitchFamily="50" charset="-128"/>
              </a:rPr>
              <a:t>　　　　　　</a:t>
            </a:r>
            <a:r>
              <a:rPr lang="ja-JP" altLang="en-US" sz="1890" b="1" dirty="0" smtClean="0">
                <a:solidFill>
                  <a:schemeClr val="bg1"/>
                </a:solidFill>
                <a:latin typeface="Meiryo UI" panose="020B0604030504040204" pitchFamily="50" charset="-128"/>
                <a:ea typeface="Meiryo UI" panose="020B0604030504040204" pitchFamily="50" charset="-128"/>
              </a:rPr>
              <a:t>令和５年度</a:t>
            </a:r>
            <a:r>
              <a:rPr lang="ja-JP" altLang="en-US" sz="1890" b="1" dirty="0">
                <a:solidFill>
                  <a:schemeClr val="bg1"/>
                </a:solidFill>
                <a:latin typeface="Meiryo UI" panose="020B0604030504040204" pitchFamily="50" charset="-128"/>
                <a:ea typeface="Meiryo UI" panose="020B0604030504040204" pitchFamily="50" charset="-128"/>
              </a:rPr>
              <a:t>　</a:t>
            </a:r>
            <a:r>
              <a:rPr lang="ja-JP" altLang="en-US" b="1" dirty="0">
                <a:solidFill>
                  <a:schemeClr val="bg1"/>
                </a:solidFill>
                <a:latin typeface="Meiryo UI" panose="020B0604030504040204" pitchFamily="50" charset="-128"/>
                <a:ea typeface="Meiryo UI" panose="020B0604030504040204" pitchFamily="50" charset="-128"/>
              </a:rPr>
              <a:t>大阪府の</a:t>
            </a:r>
            <a:r>
              <a:rPr lang="ja-JP" altLang="en-US" b="1" dirty="0" err="1">
                <a:solidFill>
                  <a:schemeClr val="bg1"/>
                </a:solidFill>
                <a:latin typeface="Meiryo UI" panose="020B0604030504040204" pitchFamily="50" charset="-128"/>
                <a:ea typeface="Meiryo UI" panose="020B0604030504040204" pitchFamily="50" charset="-128"/>
              </a:rPr>
              <a:t>障がい</a:t>
            </a:r>
            <a:r>
              <a:rPr lang="ja-JP" altLang="en-US" b="1" dirty="0">
                <a:solidFill>
                  <a:schemeClr val="bg1"/>
                </a:solidFill>
                <a:latin typeface="Meiryo UI" panose="020B0604030504040204" pitchFamily="50" charset="-128"/>
                <a:ea typeface="Meiryo UI" panose="020B0604030504040204" pitchFamily="50" charset="-128"/>
              </a:rPr>
              <a:t>者就労支援に関する主な</a:t>
            </a:r>
            <a:r>
              <a:rPr lang="ja-JP" altLang="en-US" b="1" dirty="0" smtClean="0">
                <a:solidFill>
                  <a:schemeClr val="bg1"/>
                </a:solidFill>
                <a:latin typeface="Meiryo UI" panose="020B0604030504040204" pitchFamily="50" charset="-128"/>
                <a:ea typeface="Meiryo UI" panose="020B0604030504040204" pitchFamily="50" charset="-128"/>
              </a:rPr>
              <a:t>取組み</a:t>
            </a:r>
            <a:r>
              <a:rPr lang="ja-JP" altLang="en-US" sz="709" b="1" dirty="0" smtClean="0">
                <a:solidFill>
                  <a:schemeClr val="bg1"/>
                </a:solidFill>
                <a:latin typeface="Meiryo UI" panose="020B0604030504040204" pitchFamily="50" charset="-128"/>
                <a:ea typeface="Meiryo UI" panose="020B0604030504040204" pitchFamily="50" charset="-128"/>
              </a:rPr>
              <a:t>　自立支援課 就労</a:t>
            </a:r>
            <a:r>
              <a:rPr lang="ja-JP" altLang="en-US" sz="709" b="1" dirty="0">
                <a:solidFill>
                  <a:schemeClr val="bg1"/>
                </a:solidFill>
                <a:latin typeface="Meiryo UI" panose="020B0604030504040204" pitchFamily="50" charset="-128"/>
                <a:ea typeface="Meiryo UI" panose="020B0604030504040204" pitchFamily="50" charset="-128"/>
              </a:rPr>
              <a:t>・</a:t>
            </a:r>
            <a:r>
              <a:rPr lang="en-US" altLang="ja-JP" sz="709" b="1" dirty="0">
                <a:solidFill>
                  <a:schemeClr val="bg1"/>
                </a:solidFill>
                <a:latin typeface="Meiryo UI" panose="020B0604030504040204" pitchFamily="50" charset="-128"/>
                <a:ea typeface="Meiryo UI" panose="020B0604030504040204" pitchFamily="50" charset="-128"/>
              </a:rPr>
              <a:t>IT</a:t>
            </a:r>
            <a:r>
              <a:rPr lang="ja-JP" altLang="en-US" sz="709" b="1" dirty="0" smtClean="0">
                <a:solidFill>
                  <a:schemeClr val="bg1"/>
                </a:solidFill>
                <a:latin typeface="Meiryo UI" panose="020B0604030504040204" pitchFamily="50" charset="-128"/>
                <a:ea typeface="Meiryo UI" panose="020B0604030504040204" pitchFamily="50" charset="-128"/>
              </a:rPr>
              <a:t>支援</a:t>
            </a:r>
            <a:r>
              <a:rPr lang="en-US" altLang="ja-JP" sz="709" b="1" dirty="0" smtClean="0">
                <a:solidFill>
                  <a:schemeClr val="bg1"/>
                </a:solidFill>
                <a:latin typeface="Meiryo UI" panose="020B0604030504040204" pitchFamily="50" charset="-128"/>
                <a:ea typeface="Meiryo UI" panose="020B0604030504040204" pitchFamily="50" charset="-128"/>
              </a:rPr>
              <a:t>G</a:t>
            </a:r>
            <a:endParaRPr lang="ja-JP" altLang="en-US" sz="1654" b="1" dirty="0">
              <a:solidFill>
                <a:prstClr val="white"/>
              </a:solidFill>
              <a:latin typeface="Meiryo UI" panose="020B0604030504040204" pitchFamily="50" charset="-128"/>
              <a:ea typeface="Meiryo UI" panose="020B0604030504040204" pitchFamily="50" charset="-128"/>
            </a:endParaRPr>
          </a:p>
        </p:txBody>
      </p:sp>
      <p:sp>
        <p:nvSpPr>
          <p:cNvPr id="44" name="横巻き 43"/>
          <p:cNvSpPr/>
          <p:nvPr/>
        </p:nvSpPr>
        <p:spPr>
          <a:xfrm>
            <a:off x="63673" y="303164"/>
            <a:ext cx="9016654" cy="576000"/>
          </a:xfrm>
          <a:prstGeom prst="horizontalScroll">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54005" tIns="27003" rIns="54005" bIns="27003" anchor="ctr"/>
          <a:lstStyle/>
          <a:p>
            <a:pPr defTabSz="756006">
              <a:lnSpc>
                <a:spcPts val="1300"/>
              </a:lnSpc>
              <a:defRPr/>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第</a:t>
            </a:r>
            <a:r>
              <a:rPr lang="ja-JP" altLang="en-US" sz="1200" dirty="0">
                <a:solidFill>
                  <a:prstClr val="black"/>
                </a:solidFill>
                <a:latin typeface="Meiryo UI" panose="020B0604030504040204" pitchFamily="50" charset="-128"/>
                <a:ea typeface="Meiryo UI" panose="020B0604030504040204" pitchFamily="50" charset="-128"/>
              </a:rPr>
              <a:t>５</a:t>
            </a:r>
            <a:r>
              <a:rPr lang="ja-JP" altLang="en-US" sz="1200" dirty="0" smtClean="0">
                <a:solidFill>
                  <a:prstClr val="black"/>
                </a:solidFill>
                <a:latin typeface="Meiryo UI" panose="020B0604030504040204" pitchFamily="50" charset="-128"/>
                <a:ea typeface="Meiryo UI" panose="020B0604030504040204" pitchFamily="50" charset="-128"/>
              </a:rPr>
              <a:t>次</a:t>
            </a:r>
            <a:r>
              <a:rPr lang="ja-JP" altLang="en-US" sz="1200" dirty="0" err="1">
                <a:solidFill>
                  <a:prstClr val="black"/>
                </a:solidFill>
                <a:latin typeface="Meiryo UI" panose="020B0604030504040204" pitchFamily="50" charset="-128"/>
                <a:ea typeface="Meiryo UI" panose="020B0604030504040204" pitchFamily="50" charset="-128"/>
              </a:rPr>
              <a:t>大阪府障がい</a:t>
            </a:r>
            <a:r>
              <a:rPr lang="ja-JP" altLang="en-US" sz="1200" dirty="0">
                <a:solidFill>
                  <a:prstClr val="black"/>
                </a:solidFill>
                <a:latin typeface="Meiryo UI" panose="020B0604030504040204" pitchFamily="50" charset="-128"/>
                <a:ea typeface="Meiryo UI" panose="020B0604030504040204" pitchFamily="50" charset="-128"/>
              </a:rPr>
              <a:t>者</a:t>
            </a:r>
            <a:r>
              <a:rPr lang="ja-JP" altLang="en-US" sz="1200" dirty="0" smtClean="0">
                <a:solidFill>
                  <a:prstClr val="black"/>
                </a:solidFill>
                <a:latin typeface="Meiryo UI" panose="020B0604030504040204" pitchFamily="50" charset="-128"/>
                <a:ea typeface="Meiryo UI" panose="020B0604030504040204" pitchFamily="50" charset="-128"/>
              </a:rPr>
              <a:t>計画の</a:t>
            </a:r>
            <a:r>
              <a:rPr lang="ja-JP" altLang="en-US" sz="1200" dirty="0">
                <a:solidFill>
                  <a:prstClr val="black"/>
                </a:solidFill>
                <a:latin typeface="Meiryo UI" panose="020B0604030504040204" pitchFamily="50" charset="-128"/>
                <a:ea typeface="Meiryo UI" panose="020B0604030504040204" pitchFamily="50" charset="-128"/>
              </a:rPr>
              <a:t>最重点施策として、障がい種別や障がいの程度、特性、個々の</a:t>
            </a:r>
            <a:r>
              <a:rPr lang="ja-JP" altLang="en-US" sz="1200" dirty="0" smtClean="0">
                <a:solidFill>
                  <a:schemeClr val="tx1"/>
                </a:solidFill>
                <a:latin typeface="Meiryo UI" panose="020B0604030504040204" pitchFamily="50" charset="-128"/>
                <a:ea typeface="Meiryo UI" panose="020B0604030504040204" pitchFamily="50" charset="-128"/>
              </a:rPr>
              <a:t>適性、</a:t>
            </a:r>
            <a:r>
              <a:rPr lang="ja-JP" altLang="en-US" sz="1200" dirty="0">
                <a:solidFill>
                  <a:prstClr val="black"/>
                </a:solidFill>
                <a:latin typeface="Meiryo UI" panose="020B0604030504040204" pitchFamily="50" charset="-128"/>
                <a:ea typeface="Meiryo UI" panose="020B0604030504040204" pitchFamily="50" charset="-128"/>
              </a:rPr>
              <a:t>ニーズに応じたきめ細かな就労支援の強化を図る</a:t>
            </a:r>
            <a:r>
              <a:rPr lang="ja-JP" altLang="en-US" sz="1200" dirty="0" smtClean="0">
                <a:solidFill>
                  <a:prstClr val="black"/>
                </a:solidFill>
                <a:latin typeface="Meiryo UI" panose="020B0604030504040204" pitchFamily="50" charset="-128"/>
                <a:ea typeface="Meiryo UI" panose="020B0604030504040204" pitchFamily="50" charset="-128"/>
              </a:rPr>
              <a:t>。さらに</a:t>
            </a:r>
            <a:r>
              <a:rPr lang="ja-JP" altLang="en-US" sz="1200" dirty="0">
                <a:solidFill>
                  <a:prstClr val="black"/>
                </a:solidFill>
                <a:latin typeface="Meiryo UI" panose="020B0604030504040204" pitchFamily="50" charset="-128"/>
                <a:ea typeface="Meiryo UI" panose="020B0604030504040204" pitchFamily="50" charset="-128"/>
              </a:rPr>
              <a:t>、就労、就労への支援にとどまらず、安心して働き続けることができるよう、きめ細かく支援。</a:t>
            </a:r>
          </a:p>
        </p:txBody>
      </p:sp>
      <p:sp>
        <p:nvSpPr>
          <p:cNvPr id="34" name="テキスト ボックス 8"/>
          <p:cNvSpPr txBox="1">
            <a:spLocks noChangeArrowheads="1"/>
          </p:cNvSpPr>
          <p:nvPr/>
        </p:nvSpPr>
        <p:spPr bwMode="auto">
          <a:xfrm>
            <a:off x="63673" y="5805974"/>
            <a:ext cx="9006205" cy="995669"/>
          </a:xfrm>
          <a:prstGeom prst="rect">
            <a:avLst/>
          </a:prstGeom>
          <a:solidFill>
            <a:schemeClr val="bg1"/>
          </a:solidFill>
          <a:ln w="9525">
            <a:solidFill>
              <a:schemeClr val="accent1"/>
            </a:solidFill>
            <a:miter lim="800000"/>
            <a:headEnd/>
            <a:tailEnd/>
          </a:ln>
          <a:effectLst>
            <a:glow rad="63500">
              <a:schemeClr val="accent1">
                <a:satMod val="175000"/>
                <a:alpha val="40000"/>
              </a:schemeClr>
            </a:glow>
            <a:outerShdw blurRad="50800" dist="38100" dir="2700000" algn="tl" rotWithShape="0">
              <a:prstClr val="black">
                <a:alpha val="40000"/>
              </a:prstClr>
            </a:outerShdw>
          </a:effectLst>
        </p:spPr>
        <p:txBody>
          <a:bodyPr wrap="square" lIns="21262" tIns="21262" rIns="21262" bIns="21262" anchor="ctr">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200"/>
              </a:lnSpc>
              <a:defRPr/>
            </a:pPr>
            <a:r>
              <a:rPr lang="ja-JP" altLang="en-US" sz="827"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大阪府自立支援協議会就労支援部会</a:t>
            </a:r>
            <a:endParaRPr lang="en-US" altLang="ja-JP"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者自立支援協議会に就労支援部会を設置し、労働局をはじめとした国の関係機関や市町村と連携のもと、情報共有のしくみ</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ネットワーク</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づくりなど、実効的な連携方策をはじめ</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就労</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に関する</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等について協議・検討し、府内における雇用・就労促進のための取組みを推進。</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就労支援部会工賃委員会</a:t>
            </a:r>
            <a:endParaRPr lang="en-US" altLang="ja-JP"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就労支援部会の下に設置し、工賃</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向上計画支援事業（工賃向上計画の</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策定・評価等</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）及び優先調達法に基づく「大阪府優先調達推進方針」の策定に</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関する</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こと等、主</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に就労</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継続</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型事業所への</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方策を協議</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9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63673" y="2833410"/>
            <a:ext cx="4149323" cy="1417796"/>
            <a:chOff x="6096131" y="1327557"/>
            <a:chExt cx="4185103" cy="933192"/>
          </a:xfrm>
        </p:grpSpPr>
        <p:sp>
          <p:nvSpPr>
            <p:cNvPr id="29" name="テキスト ボックス 8"/>
            <p:cNvSpPr txBox="1">
              <a:spLocks noChangeArrowheads="1"/>
            </p:cNvSpPr>
            <p:nvPr/>
          </p:nvSpPr>
          <p:spPr bwMode="auto">
            <a:xfrm>
              <a:off x="6096131" y="1367728"/>
              <a:ext cx="4185103" cy="893021"/>
            </a:xfrm>
            <a:prstGeom prst="rect">
              <a:avLst/>
            </a:prstGeom>
            <a:solidFill>
              <a:schemeClr val="bg1"/>
            </a:solidFill>
            <a:ln w="9525">
              <a:solidFill>
                <a:schemeClr val="accent1"/>
              </a:solidFill>
              <a:miter lim="800000"/>
              <a:headEnd/>
              <a:tailEnd/>
            </a:ln>
            <a:effectLst>
              <a:glow rad="63500">
                <a:schemeClr val="accent1">
                  <a:satMod val="175000"/>
                  <a:alpha val="40000"/>
                </a:schemeClr>
              </a:glow>
              <a:outerShdw blurRad="50800" dist="38100" dir="2700000" algn="tl" rotWithShape="0">
                <a:prstClr val="black">
                  <a:alpha val="40000"/>
                </a:prstClr>
              </a:outerShdw>
            </a:effectLst>
          </p:spPr>
          <p:txBody>
            <a:bodyPr wrap="square" lIns="21262" tIns="21262" rIns="21262" bIns="21262" anchor="ctr">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200"/>
                </a:lnSpc>
                <a:spcBef>
                  <a:spcPts val="236"/>
                </a:spcBef>
                <a:defRPr/>
              </a:pP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spcBef>
                  <a:spcPts val="236"/>
                </a:spcBef>
                <a:defRPr/>
              </a:pP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者就労・生活支援の拠点づくり推進事業</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【112,518</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a:t>
              </a: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就業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及びそれに伴う日常生活の支援を必要とする</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者に</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対して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、府内</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18</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か所</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「障害者就業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生活支援センター」に</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、生活</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支援ワーカー</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名を配置し、</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別途国から配置</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される</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就業支援</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ワーカーとともに、生活面及び就労面を</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総合的に支援</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b="1" u="sng"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三障がい</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正規職員雇用に係る職場定着支援</a:t>
              </a:r>
              <a:r>
                <a:rPr lang="ja-JP" altLang="en-US" sz="9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ハートフルオフィス</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推進事業で蓄積したノウハウをもって、人事局と連携し、知的又</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は精</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神障</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いのある職員</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及び所属へのサポートや研修等、定着支援における技術的支援</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専門</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職が実施</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6138413" y="1327557"/>
              <a:ext cx="2664000" cy="106683"/>
            </a:xfrm>
            <a:prstGeom prst="roundRect">
              <a:avLst/>
            </a:prstGeom>
            <a:solidFill>
              <a:srgbClr val="00CC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lnSpc>
                  <a:spcPts val="1000"/>
                </a:lnSpc>
              </a:pP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めざすべき</a:t>
              </a:r>
              <a:r>
                <a:rPr lang="ja-JP" altLang="en-US" sz="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姿（</a:t>
              </a:r>
              <a:r>
                <a:rPr lang="en-US" altLang="ja-JP" sz="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者が長く働き続けることができる</a:t>
              </a:r>
            </a:p>
          </p:txBody>
        </p:sp>
      </p:grpSp>
      <p:grpSp>
        <p:nvGrpSpPr>
          <p:cNvPr id="18" name="グループ化 17"/>
          <p:cNvGrpSpPr/>
          <p:nvPr/>
        </p:nvGrpSpPr>
        <p:grpSpPr>
          <a:xfrm>
            <a:off x="4240800" y="867323"/>
            <a:ext cx="4907513" cy="3537288"/>
            <a:chOff x="4240800" y="1134023"/>
            <a:chExt cx="4907513" cy="3537288"/>
          </a:xfrm>
        </p:grpSpPr>
        <p:grpSp>
          <p:nvGrpSpPr>
            <p:cNvPr id="26" name="グループ化 25"/>
            <p:cNvGrpSpPr/>
            <p:nvPr/>
          </p:nvGrpSpPr>
          <p:grpSpPr>
            <a:xfrm>
              <a:off x="4240800" y="1134023"/>
              <a:ext cx="4818519" cy="3472898"/>
              <a:chOff x="4241398" y="1106185"/>
              <a:chExt cx="4814089" cy="3443268"/>
            </a:xfrm>
          </p:grpSpPr>
          <p:grpSp>
            <p:nvGrpSpPr>
              <p:cNvPr id="46" name="グループ化 45"/>
              <p:cNvGrpSpPr/>
              <p:nvPr/>
            </p:nvGrpSpPr>
            <p:grpSpPr>
              <a:xfrm>
                <a:off x="4271889" y="1106185"/>
                <a:ext cx="4783598" cy="3355013"/>
                <a:chOff x="3641311" y="1407668"/>
                <a:chExt cx="2214712" cy="4615206"/>
              </a:xfrm>
            </p:grpSpPr>
            <p:sp>
              <p:nvSpPr>
                <p:cNvPr id="48" name="テキスト ボックス 8"/>
                <p:cNvSpPr txBox="1">
                  <a:spLocks noChangeArrowheads="1"/>
                </p:cNvSpPr>
                <p:nvPr/>
              </p:nvSpPr>
              <p:spPr bwMode="auto">
                <a:xfrm>
                  <a:off x="3641311" y="1527445"/>
                  <a:ext cx="2214712" cy="4495429"/>
                </a:xfrm>
                <a:prstGeom prst="rect">
                  <a:avLst/>
                </a:prstGeom>
                <a:solidFill>
                  <a:schemeClr val="bg1"/>
                </a:solidFill>
                <a:ln w="9525">
                  <a:solidFill>
                    <a:schemeClr val="accent1"/>
                  </a:solidFill>
                  <a:miter lim="800000"/>
                  <a:headEnd/>
                  <a:tailEnd/>
                </a:ln>
                <a:effectLst>
                  <a:glow rad="63500">
                    <a:schemeClr val="accent1">
                      <a:satMod val="175000"/>
                      <a:alpha val="40000"/>
                    </a:schemeClr>
                  </a:glow>
                  <a:outerShdw blurRad="50800" dist="38100" dir="2700000" algn="tl" rotWithShape="0">
                    <a:prstClr val="black">
                      <a:alpha val="40000"/>
                    </a:prstClr>
                  </a:outerShdw>
                </a:effectLst>
              </p:spPr>
              <p:txBody>
                <a:bodyPr wrap="square" lIns="21262" tIns="21262" rIns="21262" bIns="21262">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000"/>
                    </a:lnSpc>
                    <a:defRPr/>
                  </a:pPr>
                  <a:endParaRPr lang="ja-JP" altLang="en-US" sz="80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3663276" y="1407668"/>
                  <a:ext cx="1235397" cy="247611"/>
                </a:xfrm>
                <a:prstGeom prst="round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lnSpc>
                      <a:spcPts val="1000"/>
                    </a:lnSpc>
                  </a:pP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めざすべき</a:t>
                  </a:r>
                  <a:r>
                    <a:rPr lang="ja-JP" altLang="en-US" sz="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姿（</a:t>
                  </a:r>
                  <a:r>
                    <a:rPr lang="en-US" altLang="ja-JP" sz="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いろいろな場で</a:t>
                  </a:r>
                  <a:r>
                    <a:rPr lang="ja-JP" altLang="en-US" sz="800" b="1" dirty="0" err="1">
                      <a:solidFill>
                        <a:prstClr val="white"/>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者が仕事をできる</a:t>
                  </a:r>
                </a:p>
              </p:txBody>
            </p:sp>
          </p:grpSp>
          <p:sp>
            <p:nvSpPr>
              <p:cNvPr id="50" name="テキスト ボックス 49"/>
              <p:cNvSpPr txBox="1"/>
              <p:nvPr/>
            </p:nvSpPr>
            <p:spPr>
              <a:xfrm>
                <a:off x="4241398" y="1330113"/>
                <a:ext cx="2555972" cy="3219340"/>
              </a:xfrm>
              <a:prstGeom prst="rect">
                <a:avLst/>
              </a:prstGeom>
              <a:noFill/>
            </p:spPr>
            <p:txBody>
              <a:bodyPr wrap="square" rtlCol="0">
                <a:spAutoFit/>
              </a:bodyPr>
              <a:lstStyle/>
              <a:p>
                <a:pPr>
                  <a:lnSpc>
                    <a:spcPts val="1100"/>
                  </a:lnSpc>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①就労移行支援・就労継続事業の機能強化</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100"/>
                  </a:lnSpc>
                  <a:spcBef>
                    <a:spcPts val="236"/>
                  </a:spcBef>
                  <a:buFont typeface="Arial" panose="020B0604020202020204" pitchFamily="34" charset="0"/>
                  <a:buChar char="•"/>
                  <a:defRPr/>
                </a:pPr>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就労</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移行等連携調整事業</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【2,616</a:t>
                </a:r>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R</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３・</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R</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４に作成した手引きを就労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系サービス事業所</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に浸透させるため、地域の課題・実情を踏まえた研修プログラムを策定し実践に向けた支援を行うことで、利用者</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のステップアップや</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一般就労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への移行を促進。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100"/>
                  </a:lnSpc>
                  <a:buFont typeface="Arial" panose="020B0604020202020204" pitchFamily="34" charset="0"/>
                  <a:buChar char="•"/>
                  <a:defRPr/>
                </a:pPr>
                <a:r>
                  <a:rPr lang="ja-JP" altLang="en-US" sz="900" b="1" u="sng" spc="-150" dirty="0" err="1" smtClean="0">
                    <a:latin typeface="Meiryo UI" panose="020B0604030504040204" pitchFamily="50" charset="-128"/>
                    <a:ea typeface="Meiryo UI" panose="020B0604030504040204" pitchFamily="50" charset="-128"/>
                    <a:cs typeface="Meiryo UI" panose="020B0604030504040204" pitchFamily="50" charset="-128"/>
                  </a:rPr>
                  <a:t>精神障</a:t>
                </a:r>
                <a:r>
                  <a:rPr lang="ja-JP" altLang="en-US" sz="900" b="1" u="sng" spc="-150"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900" b="1" u="sng" spc="-150" dirty="0">
                    <a:latin typeface="Meiryo UI" panose="020B0604030504040204" pitchFamily="50" charset="-128"/>
                    <a:ea typeface="Meiryo UI" panose="020B0604030504040204" pitchFamily="50" charset="-128"/>
                    <a:cs typeface="Meiryo UI" panose="020B0604030504040204" pitchFamily="50" charset="-128"/>
                  </a:rPr>
                  <a:t>者社会生活適応訓練</a:t>
                </a:r>
                <a:r>
                  <a:rPr lang="ja-JP" altLang="en-US" sz="900" b="1" u="sng" spc="-150"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900" b="1" u="sng" spc="-150" dirty="0" smtClean="0">
                    <a:latin typeface="Meiryo UI" panose="020B0604030504040204" pitchFamily="50" charset="-128"/>
                    <a:ea typeface="Meiryo UI" panose="020B0604030504040204" pitchFamily="50" charset="-128"/>
                    <a:cs typeface="Meiryo UI" panose="020B0604030504040204" pitchFamily="50" charset="-128"/>
                  </a:rPr>
                  <a:t>【6,892</a:t>
                </a:r>
                <a:r>
                  <a:rPr lang="ja-JP" altLang="en-US" sz="900" b="1" u="sng" spc="-15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spc="-150" dirty="0">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精神障</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者が一定期間、協力事業所に通い</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就労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訓練を</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通じて社会</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生活を送るための適応力</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養う</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ことより社会的自立を促進。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また</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、府民、企業、支援機関等に対して、</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精神</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社会参加や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就労への理解と協力が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得ら</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れるよう</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、精神障がい者雇用</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セミナー</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協力事業所</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育成</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講座</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等を開催</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②</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工賃水準の向上</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100"/>
                  </a:lnSpc>
                  <a:spcBef>
                    <a:spcPts val="236"/>
                  </a:spcBef>
                  <a:buFont typeface="Arial" panose="020B0604020202020204" pitchFamily="34" charset="0"/>
                  <a:buChar char="•"/>
                  <a:defRPr/>
                </a:pPr>
                <a:r>
                  <a:rPr lang="zh-TW" altLang="en-US" sz="900" b="1" u="sng" dirty="0" smtClean="0">
                    <a:latin typeface="Meiryo UI" panose="020B0604030504040204" pitchFamily="50" charset="-128"/>
                    <a:ea typeface="Meiryo UI" panose="020B0604030504040204" pitchFamily="50" charset="-128"/>
                    <a:cs typeface="Meiryo UI" panose="020B0604030504040204" pitchFamily="50" charset="-128"/>
                  </a:rPr>
                  <a:t>工賃</a:t>
                </a:r>
                <a:r>
                  <a:rPr lang="zh-TW" altLang="en-US" sz="900" b="1" u="sng" dirty="0">
                    <a:latin typeface="Meiryo UI" panose="020B0604030504040204" pitchFamily="50" charset="-128"/>
                    <a:ea typeface="Meiryo UI" panose="020B0604030504040204" pitchFamily="50" charset="-128"/>
                    <a:cs typeface="Meiryo UI" panose="020B0604030504040204" pitchFamily="50" charset="-128"/>
                  </a:rPr>
                  <a:t>向上計画支援事業</a:t>
                </a:r>
                <a: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t>26,926</a:t>
                </a:r>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福祉</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施設で働く</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者の工賃向上を図るため</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施設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の経営</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ノ</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ウハウや技術力向上等の支援を</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と</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ともに、大量受注にも対応</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できる</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よう、共同</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受注</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ネットワーク</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の構築などの支援を実施。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福祉</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のコンビニ「こさえたん」の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運営。</a:t>
                </a:r>
                <a:endParaRPr lang="ja-JP" altLang="en-US" sz="9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1" name="テキスト ボックス 50"/>
            <p:cNvSpPr txBox="1"/>
            <p:nvPr/>
          </p:nvSpPr>
          <p:spPr>
            <a:xfrm>
              <a:off x="6753225" y="1296028"/>
              <a:ext cx="2395088" cy="3375283"/>
            </a:xfrm>
            <a:prstGeom prst="rect">
              <a:avLst/>
            </a:prstGeom>
            <a:noFill/>
          </p:spPr>
          <p:txBody>
            <a:bodyPr wrap="square" rtlCol="0">
              <a:spAutoFit/>
            </a:bodyPr>
            <a:lstStyle/>
            <a:p>
              <a:pPr marL="88900" lvl="0" indent="-88900">
                <a:lnSpc>
                  <a:spcPts val="1200"/>
                </a:lnSpc>
                <a:buFont typeface="Arial" panose="020B0604020202020204" pitchFamily="34" charset="0"/>
                <a:buChar char="•"/>
                <a:defRPr/>
              </a:pPr>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優先</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調達法に基づく調達</a:t>
              </a:r>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900" b="1" u="sng" dirty="0">
                <a:latin typeface="Meiryo UI" panose="020B0604030504040204" pitchFamily="50" charset="-128"/>
                <a:ea typeface="Meiryo UI" panose="020B0604030504040204" pitchFamily="50" charset="-128"/>
                <a:cs typeface="Meiryo UI" panose="020B0604030504040204" pitchFamily="50" charset="-128"/>
              </a:endParaRPr>
            </a:p>
            <a:p>
              <a:pPr marL="88900" lvl="0" indent="-88900">
                <a:lnSpc>
                  <a:spcPts val="1200"/>
                </a:lnSpc>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優先</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調達法に基づく「大阪府調達方針」を策定し、庁内調達の</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増進</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を図るとともに、市町村や民間への働きかけを実施。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③</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企業等への雇用だけではなく多様な</a:t>
              </a:r>
              <a:r>
                <a:rPr lang="ja-JP" altLang="en-US" sz="1000" b="1"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者の働く場の拡大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8900" lvl="0" indent="-88900">
                <a:lnSpc>
                  <a:spcPts val="1200"/>
                </a:lnSpc>
                <a:spcBef>
                  <a:spcPts val="236"/>
                </a:spcBef>
                <a:buFont typeface="Arial" panose="020B0604020202020204" pitchFamily="34" charset="0"/>
                <a:buChar char="•"/>
                <a:defRPr/>
              </a:pPr>
              <a:r>
                <a:rPr lang="ja-JP" altLang="en-US" sz="900" b="1" u="sng" spc="-150" dirty="0" err="1" smtClean="0">
                  <a:latin typeface="Meiryo UI" panose="020B0604030504040204" pitchFamily="50" charset="-128"/>
                  <a:ea typeface="Meiryo UI" panose="020B0604030504040204" pitchFamily="50" charset="-128"/>
                  <a:cs typeface="Meiryo UI" panose="020B0604030504040204" pitchFamily="50" charset="-128"/>
                </a:rPr>
                <a:t>重度障がい</a:t>
              </a:r>
              <a:r>
                <a:rPr lang="ja-JP" altLang="en-US" sz="900" b="1" u="sng" spc="-150" dirty="0" smtClean="0">
                  <a:latin typeface="Meiryo UI" panose="020B0604030504040204" pitchFamily="50" charset="-128"/>
                  <a:ea typeface="Meiryo UI" panose="020B0604030504040204" pitchFamily="50" charset="-128"/>
                  <a:cs typeface="Meiryo UI" panose="020B0604030504040204" pitchFamily="50" charset="-128"/>
                </a:rPr>
                <a:t>者就業支援事業</a:t>
              </a:r>
              <a:endParaRPr lang="en-US" altLang="ja-JP" sz="900" b="1" u="sng" spc="-15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spcBef>
                  <a:spcPts val="236"/>
                </a:spcBef>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通勤時や就業中において、常時介護を必要とする</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重度障がい</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者の日常生活に係る支援を行い就労機会の拡大充実を図る（市町村事業）。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88900" lvl="0" indent="-88900">
                <a:lnSpc>
                  <a:spcPts val="1200"/>
                </a:lnSpc>
                <a:spcBef>
                  <a:spcPts val="236"/>
                </a:spcBef>
                <a:buFont typeface="Arial" panose="020B0604020202020204" pitchFamily="34" charset="0"/>
                <a:buChar char="•"/>
                <a:defRPr/>
              </a:pPr>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ＩＴステーション事業</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t>11,917</a:t>
              </a:r>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1200"/>
                </a:lnSpc>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ＩＴ</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を活用した就労に直接結びつく事業を</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展</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開</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する</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ＩＴ</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ステーション</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就労相談から企業</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と</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の</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就職マッチングまで総合的</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な支援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を行い、</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一</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般就労</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を見据えたトータルな取組みを実施。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88900" lvl="0" indent="-88900">
                <a:lnSpc>
                  <a:spcPts val="1200"/>
                </a:lnSpc>
                <a:buFont typeface="Arial" panose="020B0604020202020204" pitchFamily="34" charset="0"/>
                <a:buChar char="•"/>
                <a:defRPr/>
              </a:pPr>
              <a:r>
                <a:rPr lang="ja-JP" altLang="en-US" sz="900" b="1" u="sng" dirty="0" err="1" smtClean="0">
                  <a:latin typeface="Meiryo UI" panose="020B0604030504040204" pitchFamily="50" charset="-128"/>
                  <a:ea typeface="Meiryo UI" panose="020B0604030504040204" pitchFamily="50" charset="-128"/>
                  <a:cs typeface="Meiryo UI" panose="020B0604030504040204" pitchFamily="50" charset="-128"/>
                </a:rPr>
                <a:t>障</a:t>
              </a:r>
              <a:r>
                <a:rPr lang="ja-JP" altLang="en-US" sz="900" b="1" u="sng" dirty="0" err="1">
                  <a:latin typeface="Meiryo UI" panose="020B0604030504040204" pitchFamily="50" charset="-128"/>
                  <a:ea typeface="Meiryo UI" panose="020B0604030504040204" pitchFamily="50" charset="-128"/>
                  <a:cs typeface="Meiryo UI" panose="020B0604030504040204" pitchFamily="50" charset="-128"/>
                </a:rPr>
                <a:t>がい</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者ＩＴ就労支援事業</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【4,855</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a:t>
              </a:r>
            </a:p>
            <a:p>
              <a:pPr lvl="0">
                <a:lnSpc>
                  <a:spcPts val="1200"/>
                </a:lnSpc>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庁内</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で実施予定のＩＴ関連業務を、</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在宅</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就業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支援団体に</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委託</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することにより、</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者</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テレワーカー</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の在宅就労を支援。</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defRPr/>
              </a:pPr>
              <a:r>
                <a:rPr lang="ja-JP" altLang="en-US" sz="9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p>
          </p:txBody>
        </p:sp>
      </p:grpSp>
      <p:grpSp>
        <p:nvGrpSpPr>
          <p:cNvPr id="17" name="グループ化 16"/>
          <p:cNvGrpSpPr/>
          <p:nvPr/>
        </p:nvGrpSpPr>
        <p:grpSpPr>
          <a:xfrm>
            <a:off x="81952" y="4293436"/>
            <a:ext cx="8998373" cy="1487037"/>
            <a:chOff x="-214668" y="6972516"/>
            <a:chExt cx="8998373" cy="1487037"/>
          </a:xfrm>
        </p:grpSpPr>
        <p:grpSp>
          <p:nvGrpSpPr>
            <p:cNvPr id="14" name="グループ化 13"/>
            <p:cNvGrpSpPr/>
            <p:nvPr/>
          </p:nvGrpSpPr>
          <p:grpSpPr>
            <a:xfrm>
              <a:off x="-214668" y="6972516"/>
              <a:ext cx="8998373" cy="1487037"/>
              <a:chOff x="-214668" y="6972516"/>
              <a:chExt cx="8998373" cy="1487037"/>
            </a:xfrm>
          </p:grpSpPr>
          <p:sp>
            <p:nvSpPr>
              <p:cNvPr id="43" name="テキスト ボックス 8"/>
              <p:cNvSpPr txBox="1">
                <a:spLocks noChangeArrowheads="1"/>
              </p:cNvSpPr>
              <p:nvPr/>
            </p:nvSpPr>
            <p:spPr bwMode="auto">
              <a:xfrm>
                <a:off x="-214668" y="6972516"/>
                <a:ext cx="8998373" cy="1463054"/>
              </a:xfrm>
              <a:prstGeom prst="rect">
                <a:avLst/>
              </a:prstGeom>
              <a:solidFill>
                <a:schemeClr val="bg1"/>
              </a:solidFill>
              <a:ln w="9525">
                <a:solidFill>
                  <a:schemeClr val="accent1"/>
                </a:solidFill>
                <a:miter lim="800000"/>
                <a:headEnd/>
                <a:tailEnd/>
              </a:ln>
              <a:effectLst>
                <a:glow rad="63500">
                  <a:schemeClr val="accent1">
                    <a:satMod val="175000"/>
                    <a:alpha val="40000"/>
                  </a:schemeClr>
                </a:glow>
                <a:outerShdw blurRad="50800" dist="38100" dir="2700000" algn="tl" rotWithShape="0">
                  <a:prstClr val="black">
                    <a:alpha val="40000"/>
                  </a:prstClr>
                </a:outerShdw>
              </a:effectLst>
            </p:spPr>
            <p:txBody>
              <a:bodyPr wrap="square" lIns="21262" tIns="21262" rIns="21262" bIns="21262" anchor="ctr">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000"/>
                  </a:lnSpc>
                  <a:defRPr/>
                </a:pPr>
                <a:r>
                  <a:rPr lang="ja-JP" altLang="en-US" sz="82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2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288631" y="6991844"/>
                <a:ext cx="4464000" cy="1467709"/>
              </a:xfrm>
              <a:prstGeom prst="rect">
                <a:avLst/>
              </a:prstGeom>
              <a:noFill/>
            </p:spPr>
            <p:txBody>
              <a:bodyPr wrap="square" rtlCol="0">
                <a:spAutoFit/>
              </a:bodyPr>
              <a:lstStyle/>
              <a:p>
                <a:pPr marL="88900" indent="-88900">
                  <a:lnSpc>
                    <a:spcPts val="1200"/>
                  </a:lnSpc>
                  <a:buFont typeface="Arial" panose="020B0604020202020204" pitchFamily="34" charset="0"/>
                  <a:buChar char="•"/>
                  <a:defRPr/>
                </a:pPr>
                <a:r>
                  <a:rPr lang="ja-JP" altLang="en-US" sz="9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庁内</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職場実習の</a:t>
                </a:r>
                <a:r>
                  <a:rPr lang="ja-JP" altLang="en-US" sz="9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知的</a:t>
                </a:r>
                <a:r>
                  <a:rPr lang="ja-JP" altLang="en-US" sz="9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者、精神障がい者、難病患者を対象に府庁等での実習機会を提供。</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・三</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部局連携</a:t>
                </a:r>
                <a:r>
                  <a:rPr lang="en-US" altLang="ja-JP"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WG</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の運営（福祉、商労、教育）</a:t>
                </a:r>
                <a:endParaRPr lang="en-US" altLang="ja-JP"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障</a:t>
                </a:r>
                <a:r>
                  <a:rPr lang="ja-JP" altLang="en-US" sz="9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がい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福祉計画の目標達成に向けて、福祉部、商工労働部、教育庁で主に障がい者の就労等の</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支援に</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関わる者を対象とした障がい者雇用就労施策・制度勉強会等を開催。</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行政の福祉化推進会議公務労働検討チームの</a:t>
                </a:r>
                <a:r>
                  <a:rPr lang="ja-JP" altLang="en-US" sz="9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運営</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の公務労働内における知的</a:t>
                </a:r>
                <a:r>
                  <a:rPr lang="ja-JP" altLang="en-US" sz="9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者等の適職の調査研究、就労機会の確保方策</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大阪府の委託</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業務を活用した就労機会の確保方策の検討。知的障がい者、精神障がい者</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正規</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雇用に係る</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職場定着</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支援等の実施やあり方及び効果検証等を実施。</a:t>
                </a:r>
                <a:endParaRPr kumimoji="1" lang="ja-JP" altLang="en-US" sz="900" dirty="0"/>
              </a:p>
            </p:txBody>
          </p:sp>
          <p:sp>
            <p:nvSpPr>
              <p:cNvPr id="45" name="テキスト ボックス 44"/>
              <p:cNvSpPr txBox="1"/>
              <p:nvPr/>
            </p:nvSpPr>
            <p:spPr>
              <a:xfrm>
                <a:off x="-201738" y="7022000"/>
                <a:ext cx="4464000" cy="1323439"/>
              </a:xfrm>
              <a:prstGeom prst="rect">
                <a:avLst/>
              </a:prstGeom>
              <a:noFill/>
            </p:spPr>
            <p:txBody>
              <a:bodyPr wrap="square" rtlCol="0">
                <a:spAutoFit/>
              </a:bodyPr>
              <a:lstStyle/>
              <a:p>
                <a:pPr>
                  <a:defRPr/>
                </a:pPr>
                <a:r>
                  <a:rPr lang="ja-JP" altLang="en-US" sz="1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横断的な取組み</a:t>
                </a:r>
                <a:endParaRPr lang="en-US" altLang="ja-JP" sz="1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200"/>
                  </a:lnSpc>
                  <a:buFont typeface="Arial" panose="020B0604020202020204" pitchFamily="34" charset="0"/>
                  <a:buChar char="•"/>
                  <a:defRPr/>
                </a:pPr>
                <a:r>
                  <a:rPr lang="ja-JP" altLang="en-US" sz="9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契約における</a:t>
                </a:r>
                <a:r>
                  <a:rPr lang="ja-JP" altLang="en-US" sz="900" b="1" u="sng"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者雇用の創出と継続雇用に向けた</a:t>
                </a:r>
                <a:r>
                  <a:rPr lang="ja-JP" altLang="en-US" sz="9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総合</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評価一般総合入札制度や公の施設の指定管理者制において、</a:t>
                </a:r>
                <a:r>
                  <a:rPr lang="ja-JP" altLang="en-US" sz="9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者雇用や</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継続</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雇用</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対象とすることで雇用創出を図る他、 ハートフル条例に基づき「障がい者等</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の職</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場</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環境整備等</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支援組織</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を認定</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し、公契約において雇用された障がい者等の職場</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定着や継</a:t>
                </a: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続雇用</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を推進する組みを実施。</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200"/>
                  </a:lnSpc>
                  <a:buFont typeface="Arial" panose="020B0604020202020204" pitchFamily="34" charset="0"/>
                  <a:buChar char="•"/>
                  <a:defRPr/>
                </a:pPr>
                <a:r>
                  <a:rPr lang="ja-JP" altLang="en-US" sz="9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a:t>
                </a:r>
                <a:r>
                  <a:rPr lang="ja-JP" altLang="en-US" sz="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資源の福祉的</a:t>
                </a:r>
                <a:r>
                  <a:rPr lang="ja-JP" altLang="en-US" sz="9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defRPr/>
                </a:pP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府</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有施設を活用し、主に清掃業務を通じた就労訓練等を実施</a:t>
                </a: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6" name="グループ化 15"/>
            <p:cNvGrpSpPr/>
            <p:nvPr/>
          </p:nvGrpSpPr>
          <p:grpSpPr>
            <a:xfrm>
              <a:off x="1318241" y="7050764"/>
              <a:ext cx="6194322" cy="1067247"/>
              <a:chOff x="1318241" y="7050764"/>
              <a:chExt cx="6194322" cy="1067247"/>
            </a:xfrm>
          </p:grpSpPr>
          <p:grpSp>
            <p:nvGrpSpPr>
              <p:cNvPr id="47" name="グループ化 46"/>
              <p:cNvGrpSpPr/>
              <p:nvPr/>
            </p:nvGrpSpPr>
            <p:grpSpPr>
              <a:xfrm>
                <a:off x="3003263" y="7250884"/>
                <a:ext cx="811205" cy="110616"/>
                <a:chOff x="3240035" y="4315544"/>
                <a:chExt cx="811205" cy="110616"/>
              </a:xfrm>
            </p:grpSpPr>
            <p:sp>
              <p:nvSpPr>
                <p:cNvPr id="52" name="角丸四角形 51"/>
                <p:cNvSpPr/>
                <p:nvPr/>
              </p:nvSpPr>
              <p:spPr>
                <a:xfrm>
                  <a:off x="3240035" y="4318160"/>
                  <a:ext cx="255160" cy="108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spAutoFit/>
                </a:bodyPr>
                <a:lstStyle/>
                <a:p>
                  <a:pPr algn="ctr"/>
                  <a:r>
                    <a:rPr lang="en-US" altLang="ja-JP" sz="65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3516458" y="4315544"/>
                  <a:ext cx="255160" cy="108000"/>
                </a:xfrm>
                <a:prstGeom prst="round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3796080" y="4315544"/>
                  <a:ext cx="255160" cy="108000"/>
                </a:xfrm>
                <a:prstGeom prst="roundRect">
                  <a:avLst/>
                </a:prstGeom>
                <a:solidFill>
                  <a:srgbClr val="00CC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5" name="グループ化 54"/>
              <p:cNvGrpSpPr/>
              <p:nvPr/>
            </p:nvGrpSpPr>
            <p:grpSpPr>
              <a:xfrm>
                <a:off x="1318241" y="8007396"/>
                <a:ext cx="531584" cy="110615"/>
                <a:chOff x="1487583" y="4796254"/>
                <a:chExt cx="531584" cy="110615"/>
              </a:xfrm>
            </p:grpSpPr>
            <p:sp>
              <p:nvSpPr>
                <p:cNvPr id="56" name="角丸四角形 55"/>
                <p:cNvSpPr/>
                <p:nvPr/>
              </p:nvSpPr>
              <p:spPr>
                <a:xfrm>
                  <a:off x="1487583" y="4798869"/>
                  <a:ext cx="255160" cy="108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spAutoFit/>
                </a:bodyP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1764007" y="4796254"/>
                  <a:ext cx="255160" cy="108000"/>
                </a:xfrm>
                <a:prstGeom prst="round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8" name="グループ化 57"/>
              <p:cNvGrpSpPr/>
              <p:nvPr/>
            </p:nvGrpSpPr>
            <p:grpSpPr>
              <a:xfrm>
                <a:off x="5633743" y="7050764"/>
                <a:ext cx="531584" cy="110615"/>
                <a:chOff x="5882321" y="3592024"/>
                <a:chExt cx="531584" cy="110615"/>
              </a:xfrm>
            </p:grpSpPr>
            <p:sp>
              <p:nvSpPr>
                <p:cNvPr id="59" name="角丸四角形 58"/>
                <p:cNvSpPr/>
                <p:nvPr/>
              </p:nvSpPr>
              <p:spPr>
                <a:xfrm>
                  <a:off x="5882321" y="3594639"/>
                  <a:ext cx="255160" cy="108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spAutoFit/>
                </a:bodyP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角丸四角形 59"/>
                <p:cNvSpPr/>
                <p:nvPr/>
              </p:nvSpPr>
              <p:spPr>
                <a:xfrm>
                  <a:off x="6158745" y="3592024"/>
                  <a:ext cx="255160" cy="108000"/>
                </a:xfrm>
                <a:prstGeom prst="round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1" name="グループ化 60"/>
              <p:cNvGrpSpPr/>
              <p:nvPr/>
            </p:nvGrpSpPr>
            <p:grpSpPr>
              <a:xfrm>
                <a:off x="6573777" y="7358429"/>
                <a:ext cx="531584" cy="110615"/>
                <a:chOff x="1573308" y="4634329"/>
                <a:chExt cx="531584" cy="110615"/>
              </a:xfrm>
            </p:grpSpPr>
            <p:sp>
              <p:nvSpPr>
                <p:cNvPr id="62" name="角丸四角形 61"/>
                <p:cNvSpPr/>
                <p:nvPr/>
              </p:nvSpPr>
              <p:spPr>
                <a:xfrm>
                  <a:off x="1573308" y="4636944"/>
                  <a:ext cx="255160" cy="108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spAutoFit/>
                </a:bodyP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62"/>
                <p:cNvSpPr/>
                <p:nvPr/>
              </p:nvSpPr>
              <p:spPr>
                <a:xfrm>
                  <a:off x="1849732" y="4634329"/>
                  <a:ext cx="255160" cy="108000"/>
                </a:xfrm>
                <a:prstGeom prst="roundRect">
                  <a:avLst/>
                </a:prstGeom>
                <a:solidFill>
                  <a:srgbClr val="C000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4" name="グループ化 63"/>
              <p:cNvGrpSpPr/>
              <p:nvPr/>
            </p:nvGrpSpPr>
            <p:grpSpPr>
              <a:xfrm>
                <a:off x="6977781" y="7816896"/>
                <a:ext cx="534782" cy="113958"/>
                <a:chOff x="2788176" y="5425658"/>
                <a:chExt cx="534782" cy="113958"/>
              </a:xfrm>
            </p:grpSpPr>
            <p:sp>
              <p:nvSpPr>
                <p:cNvPr id="65" name="角丸四角形 64"/>
                <p:cNvSpPr/>
                <p:nvPr/>
              </p:nvSpPr>
              <p:spPr>
                <a:xfrm>
                  <a:off x="2788176" y="5425658"/>
                  <a:ext cx="255160" cy="108000"/>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spAutoFit/>
                </a:bodyP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角丸四角形 65"/>
                <p:cNvSpPr/>
                <p:nvPr/>
              </p:nvSpPr>
              <p:spPr>
                <a:xfrm>
                  <a:off x="3067798" y="5431616"/>
                  <a:ext cx="255160" cy="108000"/>
                </a:xfrm>
                <a:prstGeom prst="roundRect">
                  <a:avLst/>
                </a:prstGeom>
                <a:solidFill>
                  <a:srgbClr val="00CC00"/>
                </a:solidFill>
                <a:ln>
                  <a:noFill/>
                </a:ln>
              </p:spPr>
              <p:style>
                <a:lnRef idx="2">
                  <a:schemeClr val="accent5">
                    <a:shade val="50000"/>
                  </a:schemeClr>
                </a:lnRef>
                <a:fillRef idx="1">
                  <a:schemeClr val="accent5"/>
                </a:fillRef>
                <a:effectRef idx="0">
                  <a:schemeClr val="accent5"/>
                </a:effectRef>
                <a:fontRef idx="minor">
                  <a:schemeClr val="lt1"/>
                </a:fontRef>
              </p:style>
              <p:txBody>
                <a:bodyPr lIns="54005" tIns="27003" rIns="54005" bIns="27003" rtlCol="0" anchor="ctr"/>
                <a:lstStyle/>
                <a:p>
                  <a:pPr algn="ctr"/>
                  <a:r>
                    <a:rPr lang="en-US" altLang="ja-JP"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(3)</a:t>
                  </a:r>
                  <a:endParaRPr lang="ja-JP" altLang="en-US" sz="65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pSp>
      <p:sp>
        <p:nvSpPr>
          <p:cNvPr id="67" name="テキスト ボックス 9"/>
          <p:cNvSpPr txBox="1"/>
          <p:nvPr/>
        </p:nvSpPr>
        <p:spPr>
          <a:xfrm>
            <a:off x="8132135" y="25811"/>
            <a:ext cx="983379" cy="369332"/>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dirty="0" smtClean="0"/>
              <a:t>資料</a:t>
            </a:r>
            <a:r>
              <a:rPr kumimoji="1" lang="en-US" altLang="ja-JP" dirty="0" smtClean="0"/>
              <a:t>2-1</a:t>
            </a:r>
            <a:endParaRPr kumimoji="1" lang="ja-JP" altLang="en-US" dirty="0"/>
          </a:p>
        </p:txBody>
      </p:sp>
    </p:spTree>
    <p:extLst>
      <p:ext uri="{BB962C8B-B14F-4D97-AF65-F5344CB8AC3E}">
        <p14:creationId xmlns:p14="http://schemas.microsoft.com/office/powerpoint/2010/main" val="41012809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1523</TotalTime>
  <Words>1465</Words>
  <Application>Microsoft Office PowerPoint</Application>
  <PresentationFormat>画面に合わせる (4:3)</PresentationFormat>
  <Paragraphs>96</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工藤　菜々美</cp:lastModifiedBy>
  <cp:revision>53</cp:revision>
  <cp:lastPrinted>2022-03-10T01:51:45Z</cp:lastPrinted>
  <dcterms:created xsi:type="dcterms:W3CDTF">2020-03-18T04:38:49Z</dcterms:created>
  <dcterms:modified xsi:type="dcterms:W3CDTF">2023-03-14T09:52:54Z</dcterms:modified>
</cp:coreProperties>
</file>