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6"/>
  </p:notesMasterIdLst>
  <p:sldIdLst>
    <p:sldId id="273" r:id="rId2"/>
    <p:sldId id="271" r:id="rId3"/>
    <p:sldId id="267" r:id="rId4"/>
    <p:sldId id="269"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44" autoAdjust="0"/>
    <p:restoredTop sz="94075" autoAdjust="0"/>
  </p:normalViewPr>
  <p:slideViewPr>
    <p:cSldViewPr snapToGrid="0" showGuides="1">
      <p:cViewPr varScale="1">
        <p:scale>
          <a:sx n="70" d="100"/>
          <a:sy n="70" d="100"/>
        </p:scale>
        <p:origin x="1344" y="66"/>
      </p:cViewPr>
      <p:guideLst>
        <p:guide orient="horz" pos="2160"/>
        <p:guide pos="381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CE07D17-9E36-4C10-9886-6970E7D92FAA}" type="datetimeFigureOut">
              <a:rPr kumimoji="1" lang="ja-JP" altLang="en-US" smtClean="0"/>
              <a:t>2023/3/22</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2D8C0F0-16C7-421A-887B-41D3D0011A82}" type="slidenum">
              <a:rPr kumimoji="1" lang="ja-JP" altLang="en-US" smtClean="0"/>
              <a:t>‹#›</a:t>
            </a:fld>
            <a:endParaRPr kumimoji="1" lang="ja-JP" altLang="en-US"/>
          </a:p>
        </p:txBody>
      </p:sp>
    </p:spTree>
    <p:extLst>
      <p:ext uri="{BB962C8B-B14F-4D97-AF65-F5344CB8AC3E}">
        <p14:creationId xmlns:p14="http://schemas.microsoft.com/office/powerpoint/2010/main" val="38169145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110A069-527A-415E-9660-6E002C77B3D6}" type="slidenum">
              <a:rPr kumimoji="1" lang="ja-JP" altLang="en-US" smtClean="0"/>
              <a:t>1</a:t>
            </a:fld>
            <a:endParaRPr kumimoji="1" lang="ja-JP" altLang="en-US"/>
          </a:p>
        </p:txBody>
      </p:sp>
    </p:spTree>
    <p:extLst>
      <p:ext uri="{BB962C8B-B14F-4D97-AF65-F5344CB8AC3E}">
        <p14:creationId xmlns:p14="http://schemas.microsoft.com/office/powerpoint/2010/main" val="584402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110A069-527A-415E-9660-6E002C77B3D6}" type="slidenum">
              <a:rPr kumimoji="1" lang="ja-JP" altLang="en-US" smtClean="0"/>
              <a:t>2</a:t>
            </a:fld>
            <a:endParaRPr kumimoji="1" lang="ja-JP" altLang="en-US"/>
          </a:p>
        </p:txBody>
      </p:sp>
    </p:spTree>
    <p:extLst>
      <p:ext uri="{BB962C8B-B14F-4D97-AF65-F5344CB8AC3E}">
        <p14:creationId xmlns:p14="http://schemas.microsoft.com/office/powerpoint/2010/main" val="2091714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110A069-527A-415E-9660-6E002C77B3D6}" type="slidenum">
              <a:rPr kumimoji="1" lang="ja-JP" altLang="en-US" smtClean="0"/>
              <a:t>3</a:t>
            </a:fld>
            <a:endParaRPr kumimoji="1" lang="ja-JP" altLang="en-US"/>
          </a:p>
        </p:txBody>
      </p:sp>
    </p:spTree>
    <p:extLst>
      <p:ext uri="{BB962C8B-B14F-4D97-AF65-F5344CB8AC3E}">
        <p14:creationId xmlns:p14="http://schemas.microsoft.com/office/powerpoint/2010/main" val="1531350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110A069-527A-415E-9660-6E002C77B3D6}" type="slidenum">
              <a:rPr kumimoji="1" lang="ja-JP" altLang="en-US" smtClean="0"/>
              <a:t>4</a:t>
            </a:fld>
            <a:endParaRPr kumimoji="1" lang="ja-JP" altLang="en-US"/>
          </a:p>
        </p:txBody>
      </p:sp>
    </p:spTree>
    <p:extLst>
      <p:ext uri="{BB962C8B-B14F-4D97-AF65-F5344CB8AC3E}">
        <p14:creationId xmlns:p14="http://schemas.microsoft.com/office/powerpoint/2010/main" val="2333013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D293612-D382-4707-9473-63553796C302}" type="datetime1">
              <a:rPr kumimoji="1" lang="ja-JP" altLang="en-US" smtClean="0"/>
              <a:t>2023/3/22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84933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15593A-4AE5-4529-8A28-A736E89BEE6C}" type="datetime1">
              <a:rPr kumimoji="1" lang="ja-JP" altLang="en-US" smtClean="0"/>
              <a:t>2023/3/22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53710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6BD7CEC-AEBE-49DF-876F-DEAB5A0AE838}" type="datetime1">
              <a:rPr kumimoji="1" lang="ja-JP" altLang="en-US" smtClean="0"/>
              <a:t>2023/3/22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975464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98A6728-B4A7-4B23-A88F-C5BB3C01B606}" type="datetime1">
              <a:rPr kumimoji="1" lang="ja-JP" altLang="en-US" smtClean="0"/>
              <a:t>2023/3/22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1803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6F31B6C-A7AB-4C9C-A377-F1B65422D11A}" type="datetime1">
              <a:rPr kumimoji="1" lang="ja-JP" altLang="en-US" smtClean="0"/>
              <a:t>2023/3/22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2482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C23440B-DC85-4D19-865B-48FB9A95F1C0}" type="datetime1">
              <a:rPr kumimoji="1" lang="ja-JP" altLang="en-US" smtClean="0"/>
              <a:t>2023/3/22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496351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83854A8-3A6E-4227-BB5B-248415765181}" type="datetime1">
              <a:rPr kumimoji="1" lang="ja-JP" altLang="en-US" smtClean="0"/>
              <a:t>2023/3/22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74749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FB054D4-F558-40DC-84F1-452BA62096EB}" type="datetime1">
              <a:rPr kumimoji="1" lang="ja-JP" altLang="en-US" smtClean="0"/>
              <a:t>2023/3/22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551967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0D9D1FC-4C3E-4C32-B608-075817248F8E}" type="datetime1">
              <a:rPr kumimoji="1" lang="ja-JP" altLang="en-US" smtClean="0"/>
              <a:t>2023/3/22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40264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DAFACBB-9E9F-4F83-9499-5EEF23E06904}" type="datetime1">
              <a:rPr kumimoji="1" lang="ja-JP" altLang="en-US" smtClean="0"/>
              <a:t>2023/3/22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593206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E14DF96-EFB3-4607-A864-2FEFF4AF2A2D}" type="datetime1">
              <a:rPr kumimoji="1" lang="ja-JP" altLang="en-US" smtClean="0"/>
              <a:t>2023/3/22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6495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EBC413-2763-4EB6-8A21-F528EA7D7AAF}" type="datetime1">
              <a:rPr kumimoji="1" lang="ja-JP" altLang="en-US" smtClean="0"/>
              <a:t>2023/3/22</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5120621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8"/>
          <p:cNvSpPr>
            <a:spLocks noChangeArrowheads="1"/>
          </p:cNvSpPr>
          <p:nvPr/>
        </p:nvSpPr>
        <p:spPr bwMode="auto">
          <a:xfrm>
            <a:off x="0" y="1"/>
            <a:ext cx="9144000" cy="505504"/>
          </a:xfrm>
          <a:prstGeom prst="rect">
            <a:avLst/>
          </a:prstGeom>
          <a:gradFill flip="none" rotWithShape="1">
            <a:gsLst>
              <a:gs pos="0">
                <a:schemeClr val="accent2">
                  <a:lumMod val="20000"/>
                  <a:lumOff val="80000"/>
                </a:schemeClr>
              </a:gs>
              <a:gs pos="50000">
                <a:sysClr val="window" lastClr="FFFFFF"/>
              </a:gs>
              <a:gs pos="100000">
                <a:schemeClr val="accent2">
                  <a:lumMod val="20000"/>
                  <a:lumOff val="80000"/>
                </a:schemeClr>
              </a:gs>
            </a:gsLst>
            <a:lin ang="5400000" scaled="1"/>
            <a:tileRect/>
          </a:gradFill>
          <a:ln>
            <a:noFill/>
          </a:ln>
          <a:effectLst/>
        </p:spPr>
        <p:txBody>
          <a:bodyPr wrap="none" lIns="91435" tIns="45717" rIns="91435" bIns="45717" anchor="ctr"/>
          <a:lstStyle/>
          <a:p>
            <a:pPr algn="ctr" defTabSz="914377" fontAlgn="base">
              <a:spcBef>
                <a:spcPct val="0"/>
              </a:spcBef>
              <a:spcAft>
                <a:spcPct val="0"/>
              </a:spcAft>
              <a:defRPr/>
            </a:pPr>
            <a:r>
              <a:rPr lang="ja-JP" altLang="en-US" sz="2000" b="1" kern="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令和４</a:t>
            </a:r>
            <a:r>
              <a:rPr kumimoji="0" lang="ja-JP" altLang="en-US" sz="2000" b="1" kern="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年度 就労</a:t>
            </a:r>
            <a:r>
              <a:rPr kumimoji="0" lang="ja-JP" altLang="en-US" sz="2000" b="1" kern="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移行等連携調整事業</a:t>
            </a:r>
          </a:p>
        </p:txBody>
      </p:sp>
      <p:sp>
        <p:nvSpPr>
          <p:cNvPr id="40" name="テキスト ボックス 39"/>
          <p:cNvSpPr txBox="1"/>
          <p:nvPr/>
        </p:nvSpPr>
        <p:spPr>
          <a:xfrm>
            <a:off x="132114" y="1049181"/>
            <a:ext cx="8897586" cy="900246"/>
          </a:xfrm>
          <a:prstGeom prst="rect">
            <a:avLst/>
          </a:prstGeom>
          <a:noFill/>
        </p:spPr>
        <p:txBody>
          <a:bodyPr wrap="square" rtlCol="0">
            <a:spAutoFit/>
          </a:bodyPr>
          <a:lstStyle/>
          <a:p>
            <a:r>
              <a:rPr kumimoji="1" lang="ja-JP" altLang="en-US" sz="1050" dirty="0" smtClean="0">
                <a:latin typeface="メイリオ" panose="020B0604030504040204" pitchFamily="50" charset="-128"/>
                <a:ea typeface="メイリオ" panose="020B0604030504040204" pitchFamily="50" charset="-128"/>
              </a:rPr>
              <a:t>　第５次</a:t>
            </a:r>
            <a:r>
              <a:rPr kumimoji="1" lang="ja-JP" altLang="en-US" sz="1050" dirty="0">
                <a:latin typeface="メイリオ" panose="020B0604030504040204" pitchFamily="50" charset="-128"/>
                <a:ea typeface="メイリオ" panose="020B0604030504040204" pitchFamily="50" charset="-128"/>
              </a:rPr>
              <a:t>障がい者</a:t>
            </a:r>
            <a:r>
              <a:rPr kumimoji="1" lang="ja-JP" altLang="en-US" sz="1050" dirty="0" smtClean="0">
                <a:latin typeface="メイリオ" panose="020B0604030504040204" pitchFamily="50" charset="-128"/>
                <a:ea typeface="メイリオ" panose="020B0604030504040204" pitchFamily="50" charset="-128"/>
              </a:rPr>
              <a:t>計画では、就労</a:t>
            </a:r>
            <a:r>
              <a:rPr kumimoji="1" lang="ja-JP" altLang="en-US" sz="1050" dirty="0">
                <a:latin typeface="メイリオ" panose="020B0604030504040204" pitchFamily="50" charset="-128"/>
                <a:ea typeface="メイリオ" panose="020B0604030504040204" pitchFamily="50" charset="-128"/>
              </a:rPr>
              <a:t>継続支援事業所（Ａ型・Ｂ型</a:t>
            </a:r>
            <a:r>
              <a:rPr kumimoji="1" lang="ja-JP" altLang="en-US" sz="1050" dirty="0" smtClean="0">
                <a:latin typeface="メイリオ" panose="020B0604030504040204" pitchFamily="50" charset="-128"/>
                <a:ea typeface="メイリオ" panose="020B0604030504040204" pitchFamily="50" charset="-128"/>
              </a:rPr>
              <a:t>）から</a:t>
            </a:r>
            <a:r>
              <a:rPr kumimoji="1" lang="ja-JP" altLang="en-US" sz="1050" dirty="0">
                <a:latin typeface="メイリオ" panose="020B0604030504040204" pitchFamily="50" charset="-128"/>
                <a:ea typeface="メイリオ" panose="020B0604030504040204" pitchFamily="50" charset="-128"/>
              </a:rPr>
              <a:t>の一般就労者数の目標を新たに</a:t>
            </a:r>
            <a:r>
              <a:rPr kumimoji="1" lang="ja-JP" altLang="en-US" sz="1050" dirty="0" smtClean="0">
                <a:latin typeface="メイリオ" panose="020B0604030504040204" pitchFamily="50" charset="-128"/>
                <a:ea typeface="メイリオ" panose="020B0604030504040204" pitchFamily="50" charset="-128"/>
              </a:rPr>
              <a:t>位置付けており、就労を希望する障</a:t>
            </a:r>
            <a:r>
              <a:rPr kumimoji="1" lang="ja-JP" altLang="en-US" sz="1050" dirty="0">
                <a:latin typeface="メイリオ" panose="020B0604030504040204" pitchFamily="50" charset="-128"/>
                <a:ea typeface="メイリオ" panose="020B0604030504040204" pitchFamily="50" charset="-128"/>
              </a:rPr>
              <a:t>がい</a:t>
            </a:r>
            <a:r>
              <a:rPr kumimoji="1" lang="ja-JP" altLang="en-US" sz="1050" dirty="0" smtClean="0">
                <a:latin typeface="メイリオ" panose="020B0604030504040204" pitchFamily="50" charset="-128"/>
                <a:ea typeface="メイリオ" panose="020B0604030504040204" pitchFamily="50" charset="-128"/>
              </a:rPr>
              <a:t>者に対する一般</a:t>
            </a:r>
            <a:r>
              <a:rPr kumimoji="1" lang="ja-JP" altLang="en-US" sz="1050" dirty="0">
                <a:latin typeface="メイリオ" panose="020B0604030504040204" pitchFamily="50" charset="-128"/>
                <a:ea typeface="メイリオ" panose="020B0604030504040204" pitchFamily="50" charset="-128"/>
              </a:rPr>
              <a:t>就労への</a:t>
            </a:r>
            <a:r>
              <a:rPr kumimoji="1" lang="ja-JP" altLang="en-US" sz="1050" dirty="0" smtClean="0">
                <a:latin typeface="メイリオ" panose="020B0604030504040204" pitchFamily="50" charset="-128"/>
                <a:ea typeface="メイリオ" panose="020B0604030504040204" pitchFamily="50" charset="-128"/>
              </a:rPr>
              <a:t>移行</a:t>
            </a:r>
            <a:r>
              <a:rPr kumimoji="1" lang="ja-JP" altLang="en-US" sz="1050" dirty="0">
                <a:latin typeface="メイリオ" panose="020B0604030504040204" pitchFamily="50" charset="-128"/>
                <a:ea typeface="メイリオ" panose="020B0604030504040204" pitchFamily="50" charset="-128"/>
              </a:rPr>
              <a:t>の</a:t>
            </a:r>
            <a:r>
              <a:rPr kumimoji="1" lang="ja-JP" altLang="en-US" sz="1050" dirty="0" smtClean="0">
                <a:latin typeface="メイリオ" panose="020B0604030504040204" pitchFamily="50" charset="-128"/>
                <a:ea typeface="メイリオ" panose="020B0604030504040204" pitchFamily="50" charset="-128"/>
              </a:rPr>
              <a:t>支援が</a:t>
            </a:r>
            <a:r>
              <a:rPr kumimoji="1" lang="ja-JP" altLang="en-US" sz="1050" dirty="0">
                <a:latin typeface="メイリオ" panose="020B0604030504040204" pitchFamily="50" charset="-128"/>
                <a:ea typeface="メイリオ" panose="020B0604030504040204" pitchFamily="50" charset="-128"/>
              </a:rPr>
              <a:t>求められて</a:t>
            </a:r>
            <a:r>
              <a:rPr kumimoji="1" lang="ja-JP" altLang="en-US" sz="1050" dirty="0" smtClean="0">
                <a:latin typeface="メイリオ" panose="020B0604030504040204" pitchFamily="50" charset="-128"/>
                <a:ea typeface="メイリオ" panose="020B0604030504040204" pitchFamily="50" charset="-128"/>
              </a:rPr>
              <a:t>いる。</a:t>
            </a:r>
            <a:endParaRPr kumimoji="1" lang="ja-JP" altLang="en-US" sz="1050" dirty="0">
              <a:latin typeface="メイリオ" panose="020B0604030504040204" pitchFamily="50" charset="-128"/>
              <a:ea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rPr>
              <a:t>→　</a:t>
            </a:r>
            <a:r>
              <a:rPr lang="ja-JP" altLang="en-US" sz="1050" u="sng" dirty="0">
                <a:latin typeface="メイリオ" panose="020B0604030504040204" pitchFamily="50" charset="-128"/>
                <a:ea typeface="メイリオ" panose="020B0604030504040204" pitchFamily="50" charset="-128"/>
              </a:rPr>
              <a:t>就労継続支援事業所（Ａ型・Ｂ型）</a:t>
            </a:r>
            <a:r>
              <a:rPr kumimoji="1" lang="ja-JP" altLang="en-US" sz="1050" u="sng" dirty="0" smtClean="0">
                <a:latin typeface="メイリオ" panose="020B0604030504040204" pitchFamily="50" charset="-128"/>
                <a:ea typeface="メイリオ" panose="020B0604030504040204" pitchFamily="50" charset="-128"/>
              </a:rPr>
              <a:t>の</a:t>
            </a:r>
            <a:r>
              <a:rPr kumimoji="1" lang="ja-JP" altLang="en-US" sz="1050" u="sng" dirty="0">
                <a:latin typeface="メイリオ" panose="020B0604030504040204" pitchFamily="50" charset="-128"/>
                <a:ea typeface="メイリオ" panose="020B0604030504040204" pitchFamily="50" charset="-128"/>
              </a:rPr>
              <a:t>支援員を対象とした、就労支援力の向上のための「支援の手引き」を</a:t>
            </a:r>
            <a:r>
              <a:rPr kumimoji="1" lang="ja-JP" altLang="en-US" sz="1050" u="sng" dirty="0" smtClean="0">
                <a:latin typeface="メイリオ" panose="020B0604030504040204" pitchFamily="50" charset="-128"/>
                <a:ea typeface="メイリオ" panose="020B0604030504040204" pitchFamily="50" charset="-128"/>
              </a:rPr>
              <a:t>作成</a:t>
            </a:r>
            <a:endParaRPr kumimoji="1" lang="ja-JP" altLang="en-US" sz="1050" u="sng" dirty="0">
              <a:latin typeface="メイリオ" panose="020B0604030504040204" pitchFamily="50" charset="-128"/>
              <a:ea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rPr>
              <a:t>　　就労</a:t>
            </a:r>
            <a:r>
              <a:rPr kumimoji="1" lang="ja-JP" altLang="en-US" sz="1050" dirty="0">
                <a:latin typeface="メイリオ" panose="020B0604030504040204" pitchFamily="50" charset="-128"/>
                <a:ea typeface="メイリオ" panose="020B0604030504040204" pitchFamily="50" charset="-128"/>
              </a:rPr>
              <a:t>支援に必要となる知識やスキル、参考となる</a:t>
            </a:r>
            <a:r>
              <a:rPr kumimoji="1" lang="ja-JP" altLang="en-US" sz="1050" dirty="0" smtClean="0">
                <a:latin typeface="メイリオ" panose="020B0604030504040204" pitchFamily="50" charset="-128"/>
                <a:ea typeface="メイリオ" panose="020B0604030504040204" pitchFamily="50" charset="-128"/>
              </a:rPr>
              <a:t>事例</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err="1" smtClean="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活用できるツール等を盛り込む。</a:t>
            </a:r>
          </a:p>
          <a:p>
            <a:r>
              <a:rPr kumimoji="1" lang="ja-JP" altLang="en-US" sz="1050" dirty="0" smtClean="0">
                <a:latin typeface="メイリオ" panose="020B0604030504040204" pitchFamily="50" charset="-128"/>
                <a:ea typeface="メイリオ" panose="020B0604030504040204" pitchFamily="50" charset="-128"/>
              </a:rPr>
              <a:t>　　</a:t>
            </a:r>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rPr>
              <a:t>参考</a:t>
            </a:r>
            <a:r>
              <a:rPr kumimoji="1" lang="ja-JP" altLang="en-US" sz="1050" dirty="0">
                <a:latin typeface="メイリオ" panose="020B0604030504040204" pitchFamily="50" charset="-128"/>
                <a:ea typeface="メイリオ" panose="020B0604030504040204" pitchFamily="50" charset="-128"/>
              </a:rPr>
              <a:t>となる事例は、一般就労への移行の実績</a:t>
            </a:r>
            <a:r>
              <a:rPr kumimoji="1" lang="ja-JP" altLang="en-US" sz="1050" dirty="0" smtClean="0">
                <a:latin typeface="メイリオ" panose="020B0604030504040204" pitchFamily="50" charset="-128"/>
                <a:ea typeface="メイリオ" panose="020B0604030504040204" pitchFamily="50" charset="-128"/>
              </a:rPr>
              <a:t>がある事業所</a:t>
            </a:r>
            <a:r>
              <a:rPr kumimoji="1" lang="ja-JP" altLang="en-US" sz="1050" dirty="0">
                <a:latin typeface="メイリオ" panose="020B0604030504040204" pitchFamily="50" charset="-128"/>
                <a:ea typeface="メイリオ" panose="020B0604030504040204" pitchFamily="50" charset="-128"/>
              </a:rPr>
              <a:t>へのヒアリング等をもとに</a:t>
            </a:r>
            <a:r>
              <a:rPr kumimoji="1" lang="ja-JP" altLang="en-US" sz="1050" dirty="0" smtClean="0">
                <a:latin typeface="メイリオ" panose="020B0604030504040204" pitchFamily="50" charset="-128"/>
                <a:ea typeface="メイリオ" panose="020B0604030504040204" pitchFamily="50" charset="-128"/>
              </a:rPr>
              <a:t>作成</a:t>
            </a:r>
            <a:endParaRPr kumimoji="1" lang="en-US" altLang="ja-JP" sz="1050" dirty="0" smtClean="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132114" y="2029030"/>
            <a:ext cx="6946024" cy="307777"/>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400" b="1" u="sng" dirty="0">
                <a:latin typeface="メイリオ" panose="020B0604030504040204" pitchFamily="50" charset="-128"/>
                <a:ea typeface="メイリオ" panose="020B0604030504040204" pitchFamily="50" charset="-128"/>
              </a:rPr>
              <a:t>作成における視点</a:t>
            </a:r>
            <a:r>
              <a:rPr kumimoji="1" lang="ja-JP" altLang="en-US" sz="1400" b="1" u="sng" dirty="0" smtClean="0">
                <a:latin typeface="メイリオ" panose="020B0604030504040204" pitchFamily="50" charset="-128"/>
                <a:ea typeface="メイリオ" panose="020B0604030504040204" pitchFamily="50" charset="-128"/>
              </a:rPr>
              <a:t>・令和３年度支援</a:t>
            </a:r>
            <a:r>
              <a:rPr kumimoji="1" lang="ja-JP" altLang="en-US" sz="1400" b="1" u="sng" dirty="0">
                <a:latin typeface="メイリオ" panose="020B0604030504040204" pitchFamily="50" charset="-128"/>
                <a:ea typeface="メイリオ" panose="020B0604030504040204" pitchFamily="50" charset="-128"/>
              </a:rPr>
              <a:t>の手引き（移行・定着向け）との違い</a:t>
            </a:r>
          </a:p>
        </p:txBody>
      </p:sp>
      <p:sp>
        <p:nvSpPr>
          <p:cNvPr id="6" name="正方形/長方形 5"/>
          <p:cNvSpPr/>
          <p:nvPr/>
        </p:nvSpPr>
        <p:spPr>
          <a:xfrm>
            <a:off x="113329" y="776091"/>
            <a:ext cx="7557487" cy="116918"/>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32114" y="603864"/>
            <a:ext cx="7806519" cy="338554"/>
          </a:xfrm>
          <a:prstGeom prst="rect">
            <a:avLst/>
          </a:prstGeom>
          <a:no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取組</a:t>
            </a:r>
            <a:r>
              <a:rPr kumimoji="1" lang="ja-JP" altLang="en-US" sz="1600" b="1" dirty="0" smtClean="0">
                <a:latin typeface="メイリオ" panose="020B0604030504040204" pitchFamily="50" charset="-128"/>
                <a:ea typeface="メイリオ" panose="020B0604030504040204" pitchFamily="50" charset="-128"/>
              </a:rPr>
              <a:t>内容１：就労</a:t>
            </a:r>
            <a:r>
              <a:rPr kumimoji="1" lang="ja-JP" altLang="en-US" sz="1600" b="1" dirty="0">
                <a:latin typeface="メイリオ" panose="020B0604030504040204" pitchFamily="50" charset="-128"/>
                <a:ea typeface="メイリオ" panose="020B0604030504040204" pitchFamily="50" charset="-128"/>
              </a:rPr>
              <a:t>継続支援事業所（Ａ型・Ｂ型）向けの「支援の手引き」の作成</a:t>
            </a:r>
          </a:p>
        </p:txBody>
      </p:sp>
      <p:graphicFrame>
        <p:nvGraphicFramePr>
          <p:cNvPr id="11" name="表 10"/>
          <p:cNvGraphicFramePr>
            <a:graphicFrameLocks noGrp="1"/>
          </p:cNvGraphicFramePr>
          <p:nvPr>
            <p:extLst>
              <p:ext uri="{D42A27DB-BD31-4B8C-83A1-F6EECF244321}">
                <p14:modId xmlns:p14="http://schemas.microsoft.com/office/powerpoint/2010/main" val="2286810495"/>
              </p:ext>
            </p:extLst>
          </p:nvPr>
        </p:nvGraphicFramePr>
        <p:xfrm>
          <a:off x="341571" y="3318511"/>
          <a:ext cx="8460857" cy="3411798"/>
        </p:xfrm>
        <a:graphic>
          <a:graphicData uri="http://schemas.openxmlformats.org/drawingml/2006/table">
            <a:tbl>
              <a:tblPr>
                <a:tableStyleId>{BC89EF96-8CEA-46FF-86C4-4CE0E7609802}</a:tableStyleId>
              </a:tblPr>
              <a:tblGrid>
                <a:gridCol w="926624">
                  <a:extLst>
                    <a:ext uri="{9D8B030D-6E8A-4147-A177-3AD203B41FA5}">
                      <a16:colId xmlns:a16="http://schemas.microsoft.com/office/drawing/2014/main" val="3247332391"/>
                    </a:ext>
                  </a:extLst>
                </a:gridCol>
                <a:gridCol w="1710690">
                  <a:extLst>
                    <a:ext uri="{9D8B030D-6E8A-4147-A177-3AD203B41FA5}">
                      <a16:colId xmlns:a16="http://schemas.microsoft.com/office/drawing/2014/main" val="1247588265"/>
                    </a:ext>
                  </a:extLst>
                </a:gridCol>
                <a:gridCol w="4401661">
                  <a:extLst>
                    <a:ext uri="{9D8B030D-6E8A-4147-A177-3AD203B41FA5}">
                      <a16:colId xmlns:a16="http://schemas.microsoft.com/office/drawing/2014/main" val="2618601482"/>
                    </a:ext>
                  </a:extLst>
                </a:gridCol>
                <a:gridCol w="1421882">
                  <a:extLst>
                    <a:ext uri="{9D8B030D-6E8A-4147-A177-3AD203B41FA5}">
                      <a16:colId xmlns:a16="http://schemas.microsoft.com/office/drawing/2014/main" val="1102324237"/>
                    </a:ext>
                  </a:extLst>
                </a:gridCol>
              </a:tblGrid>
              <a:tr h="200694">
                <a:tc>
                  <a:txBody>
                    <a:bodyPr/>
                    <a:lstStyle/>
                    <a:p>
                      <a:pPr algn="ctr" fontAlgn="ctr"/>
                      <a:r>
                        <a:rPr lang="ja-JP" altLang="en-US" sz="1000" u="none" strike="noStrike" dirty="0">
                          <a:effectLst/>
                          <a:latin typeface="メイリオ" panose="020B0604030504040204" pitchFamily="50" charset="-128"/>
                          <a:ea typeface="メイリオ" panose="020B0604030504040204" pitchFamily="50" charset="-128"/>
                        </a:rPr>
                        <a:t>属性</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14"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solidFill>
                      <a:schemeClr val="accent2">
                        <a:lumMod val="20000"/>
                        <a:lumOff val="80000"/>
                      </a:schemeClr>
                    </a:solidFill>
                  </a:tcPr>
                </a:tc>
                <a:tc>
                  <a:txBody>
                    <a:bodyPr/>
                    <a:lstStyle/>
                    <a:p>
                      <a:pPr algn="ctr" fontAlgn="ctr">
                        <a:tabLst>
                          <a:tab pos="808038" algn="l"/>
                        </a:tabLst>
                      </a:pPr>
                      <a:r>
                        <a:rPr lang="ja-JP" altLang="en-US" sz="1000" u="none" strike="noStrike" dirty="0">
                          <a:effectLst/>
                          <a:latin typeface="メイリオ" panose="020B0604030504040204" pitchFamily="50" charset="-128"/>
                          <a:ea typeface="メイリオ" panose="020B0604030504040204" pitchFamily="50" charset="-128"/>
                        </a:rPr>
                        <a:t>分類</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14"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solidFill>
                      <a:schemeClr val="accent2">
                        <a:lumMod val="20000"/>
                        <a:lumOff val="80000"/>
                      </a:schemeClr>
                    </a:solidFill>
                  </a:tcPr>
                </a:tc>
                <a:tc>
                  <a:txBody>
                    <a:bodyPr/>
                    <a:lstStyle/>
                    <a:p>
                      <a:pPr algn="ctr" fontAlgn="ctr"/>
                      <a:r>
                        <a:rPr lang="ja-JP" altLang="en-US" sz="1000" u="none" strike="noStrike" dirty="0">
                          <a:effectLst/>
                          <a:latin typeface="メイリオ" panose="020B0604030504040204" pitchFamily="50" charset="-128"/>
                          <a:ea typeface="メイリオ" panose="020B0604030504040204" pitchFamily="50" charset="-128"/>
                        </a:rPr>
                        <a:t>所属</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14"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solidFill>
                      <a:schemeClr val="accent2">
                        <a:lumMod val="20000"/>
                        <a:lumOff val="80000"/>
                      </a:schemeClr>
                    </a:solidFill>
                  </a:tcPr>
                </a:tc>
                <a:tc>
                  <a:txBody>
                    <a:bodyPr/>
                    <a:lstStyle/>
                    <a:p>
                      <a:pPr algn="ctr" fontAlgn="ct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rPr>
                        <a:t>氏名</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14"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137062900"/>
                  </a:ext>
                </a:extLst>
              </a:tr>
              <a:tr h="200694">
                <a:tc rowSpan="5">
                  <a:txBody>
                    <a:bodyPr/>
                    <a:lstStyle/>
                    <a:p>
                      <a:pPr algn="ctr" fontAlgn="ctr"/>
                      <a:r>
                        <a:rPr lang="ja-JP" altLang="en-US" sz="1000" u="none" strike="noStrike" dirty="0">
                          <a:effectLst/>
                          <a:latin typeface="メイリオ" panose="020B0604030504040204" pitchFamily="50" charset="-128"/>
                          <a:ea typeface="メイリオ" panose="020B0604030504040204" pitchFamily="50" charset="-128"/>
                        </a:rPr>
                        <a:t>事業所</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14"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移行・就Ａ・定着</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en-US" altLang="ja-JP" sz="1000" u="none" strike="noStrike" dirty="0" smtClean="0">
                          <a:effectLst/>
                          <a:latin typeface="メイリオ" panose="020B0604030504040204" pitchFamily="50" charset="-128"/>
                          <a:ea typeface="メイリオ" panose="020B0604030504040204" pitchFamily="50" charset="-128"/>
                        </a:rPr>
                        <a:t>NPO</a:t>
                      </a:r>
                      <a:r>
                        <a:rPr lang="ja-JP" altLang="en-US" sz="1000" u="none" strike="noStrike" dirty="0" smtClean="0">
                          <a:effectLst/>
                          <a:latin typeface="メイリオ" panose="020B0604030504040204" pitchFamily="50" charset="-128"/>
                          <a:ea typeface="メイリオ" panose="020B0604030504040204" pitchFamily="50" charset="-128"/>
                        </a:rPr>
                        <a:t>法人 大阪</a:t>
                      </a:r>
                      <a:r>
                        <a:rPr lang="ja-JP" altLang="en-US" sz="1000" u="none" strike="noStrike" dirty="0">
                          <a:effectLst/>
                          <a:latin typeface="メイリオ" panose="020B0604030504040204" pitchFamily="50" charset="-128"/>
                          <a:ea typeface="メイリオ" panose="020B0604030504040204" pitchFamily="50" charset="-128"/>
                        </a:rPr>
                        <a:t>精神障害者就労支援ネットワーク（</a:t>
                      </a:r>
                      <a:r>
                        <a:rPr lang="en-US" altLang="ja-JP" sz="1000" u="none" strike="noStrike" dirty="0">
                          <a:effectLst/>
                          <a:latin typeface="メイリオ" panose="020B0604030504040204" pitchFamily="50" charset="-128"/>
                          <a:ea typeface="メイリオ" panose="020B0604030504040204" pitchFamily="50" charset="-128"/>
                        </a:rPr>
                        <a:t>JSN</a:t>
                      </a:r>
                      <a:r>
                        <a:rPr lang="ja-JP" altLang="en-US" sz="1000" u="none" strike="noStrike" dirty="0">
                          <a:effectLst/>
                          <a:latin typeface="メイリオ" panose="020B0604030504040204" pitchFamily="50" charset="-128"/>
                          <a:ea typeface="メイリオ" panose="020B0604030504040204" pitchFamily="50" charset="-128"/>
                        </a:rPr>
                        <a:t>）</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金塚 たかし</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401749126"/>
                  </a:ext>
                </a:extLst>
              </a:tr>
              <a:tr h="200694">
                <a:tc vMerge="1">
                  <a:txBody>
                    <a:bodyPr/>
                    <a:lstStyle/>
                    <a:p>
                      <a:endParaRPr kumimoji="1" lang="ja-JP" altLang="en-US"/>
                    </a:p>
                  </a:txBody>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移行・就Ａ・就Ｂ・定着</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zh-TW" altLang="en-US" sz="1000" u="none" strike="noStrike" dirty="0">
                          <a:effectLst/>
                          <a:latin typeface="メイリオ" panose="020B0604030504040204" pitchFamily="50" charset="-128"/>
                          <a:ea typeface="メイリオ" panose="020B0604030504040204" pitchFamily="50" charset="-128"/>
                        </a:rPr>
                        <a:t>全国就労移行支援事業所連絡協議会／社会福祉</a:t>
                      </a:r>
                      <a:r>
                        <a:rPr lang="zh-TW" altLang="en-US" sz="1000" u="none" strike="noStrike" dirty="0" smtClean="0">
                          <a:effectLst/>
                          <a:latin typeface="メイリオ" panose="020B0604030504040204" pitchFamily="50" charset="-128"/>
                          <a:ea typeface="メイリオ" panose="020B0604030504040204" pitchFamily="50" charset="-128"/>
                        </a:rPr>
                        <a:t>法人</a:t>
                      </a:r>
                      <a:r>
                        <a:rPr lang="ja-JP" altLang="en-US" sz="1000" u="none" strike="noStrike" baseline="0" dirty="0" smtClean="0">
                          <a:effectLst/>
                          <a:latin typeface="メイリオ" panose="020B0604030504040204" pitchFamily="50" charset="-128"/>
                          <a:ea typeface="メイリオ" panose="020B0604030504040204" pitchFamily="50" charset="-128"/>
                        </a:rPr>
                        <a:t> </a:t>
                      </a:r>
                      <a:r>
                        <a:rPr lang="zh-TW" altLang="en-US" sz="1000" u="none" strike="noStrike" dirty="0" smtClean="0">
                          <a:effectLst/>
                          <a:latin typeface="メイリオ" panose="020B0604030504040204" pitchFamily="50" charset="-128"/>
                          <a:ea typeface="メイリオ" panose="020B0604030504040204" pitchFamily="50" charset="-128"/>
                        </a:rPr>
                        <a:t>加島</a:t>
                      </a:r>
                      <a:r>
                        <a:rPr lang="zh-TW" altLang="en-US" sz="1000" u="none" strike="noStrike" dirty="0">
                          <a:effectLst/>
                          <a:latin typeface="メイリオ" panose="020B0604030504040204" pitchFamily="50" charset="-128"/>
                          <a:ea typeface="メイリオ" panose="020B0604030504040204" pitchFamily="50" charset="-128"/>
                        </a:rPr>
                        <a:t>友愛会</a:t>
                      </a:r>
                      <a:endParaRPr lang="zh-TW"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酒井</a:t>
                      </a:r>
                      <a:r>
                        <a:rPr lang="ja-JP" altLang="en-US" sz="1000" u="none" strike="noStrike" baseline="0" dirty="0" smtClean="0">
                          <a:effectLst/>
                          <a:latin typeface="メイリオ" panose="020B0604030504040204" pitchFamily="50" charset="-128"/>
                          <a:ea typeface="メイリオ" panose="020B0604030504040204" pitchFamily="50" charset="-128"/>
                        </a:rPr>
                        <a:t> </a:t>
                      </a:r>
                      <a:r>
                        <a:rPr lang="ja-JP" altLang="en-US" sz="1000" u="none" strike="noStrike" dirty="0" smtClean="0">
                          <a:effectLst/>
                          <a:latin typeface="メイリオ" panose="020B0604030504040204" pitchFamily="50" charset="-128"/>
                          <a:ea typeface="メイリオ" panose="020B0604030504040204" pitchFamily="50" charset="-128"/>
                        </a:rPr>
                        <a:t>大介</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4157657822"/>
                  </a:ext>
                </a:extLst>
              </a:tr>
              <a:tr h="200694">
                <a:tc vMerge="1">
                  <a:txBody>
                    <a:bodyPr/>
                    <a:lstStyle/>
                    <a:p>
                      <a:endParaRPr kumimoji="1" lang="ja-JP" altLang="en-US"/>
                    </a:p>
                  </a:txBody>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移行・就Ａ・就Ｂ・定着</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rPr>
                        <a:t>社会福祉</a:t>
                      </a:r>
                      <a:r>
                        <a:rPr lang="ja-JP" altLang="en-US" sz="1000" u="none" strike="noStrike" dirty="0" smtClean="0">
                          <a:effectLst/>
                          <a:latin typeface="メイリオ" panose="020B0604030504040204" pitchFamily="50" charset="-128"/>
                          <a:ea typeface="メイリオ" panose="020B0604030504040204" pitchFamily="50" charset="-128"/>
                        </a:rPr>
                        <a:t>法人 大阪手</a:t>
                      </a:r>
                      <a:r>
                        <a:rPr lang="ja-JP" altLang="en-US" sz="1000" u="none" strike="noStrike" dirty="0">
                          <a:effectLst/>
                          <a:latin typeface="メイリオ" panose="020B0604030504040204" pitchFamily="50" charset="-128"/>
                          <a:ea typeface="メイリオ" panose="020B0604030504040204" pitchFamily="50" charset="-128"/>
                        </a:rPr>
                        <a:t>をつなぐ育成会</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成</a:t>
                      </a:r>
                      <a:r>
                        <a:rPr lang="ja-JP" altLang="en-US" sz="1000" u="none" strike="noStrike" baseline="0" dirty="0" smtClean="0">
                          <a:effectLst/>
                          <a:latin typeface="メイリオ" panose="020B0604030504040204" pitchFamily="50" charset="-128"/>
                          <a:ea typeface="メイリオ" panose="020B0604030504040204" pitchFamily="50" charset="-128"/>
                        </a:rPr>
                        <a:t> </a:t>
                      </a:r>
                      <a:r>
                        <a:rPr lang="ja-JP" altLang="en-US" sz="1000" u="none" strike="noStrike" dirty="0" smtClean="0">
                          <a:effectLst/>
                          <a:latin typeface="メイリオ" panose="020B0604030504040204" pitchFamily="50" charset="-128"/>
                          <a:ea typeface="メイリオ" panose="020B0604030504040204" pitchFamily="50" charset="-128"/>
                        </a:rPr>
                        <a:t>慈恵</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1770669685"/>
                  </a:ext>
                </a:extLst>
              </a:tr>
              <a:tr h="200694">
                <a:tc vMerge="1">
                  <a:txBody>
                    <a:bodyPr/>
                    <a:lstStyle/>
                    <a:p>
                      <a:endParaRPr kumimoji="1" lang="ja-JP" altLang="en-US"/>
                    </a:p>
                  </a:txBody>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移行・就Ａ・就Ｂ</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rPr>
                        <a:t>プロスパー株式会社（ドルフィングループ）</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松井</a:t>
                      </a:r>
                      <a:r>
                        <a:rPr lang="ja-JP" altLang="en-US" sz="1000" u="none" strike="noStrike" baseline="0" dirty="0" smtClean="0">
                          <a:effectLst/>
                          <a:latin typeface="メイリオ" panose="020B0604030504040204" pitchFamily="50" charset="-128"/>
                          <a:ea typeface="メイリオ" panose="020B0604030504040204" pitchFamily="50" charset="-128"/>
                        </a:rPr>
                        <a:t> </a:t>
                      </a:r>
                      <a:r>
                        <a:rPr lang="ja-JP" altLang="en-US" sz="1000" u="none" strike="noStrike" dirty="0" smtClean="0">
                          <a:effectLst/>
                          <a:latin typeface="メイリオ" panose="020B0604030504040204" pitchFamily="50" charset="-128"/>
                          <a:ea typeface="メイリオ" panose="020B0604030504040204" pitchFamily="50" charset="-128"/>
                        </a:rPr>
                        <a:t>千恵・久田</a:t>
                      </a:r>
                      <a:r>
                        <a:rPr lang="ja-JP" altLang="en-US" sz="1000" u="none" strike="noStrike" baseline="0" dirty="0" smtClean="0">
                          <a:effectLst/>
                          <a:latin typeface="メイリオ" panose="020B0604030504040204" pitchFamily="50" charset="-128"/>
                          <a:ea typeface="メイリオ" panose="020B0604030504040204" pitchFamily="50" charset="-128"/>
                        </a:rPr>
                        <a:t> </a:t>
                      </a:r>
                      <a:r>
                        <a:rPr lang="ja-JP" altLang="en-US" sz="1000" u="none" strike="noStrike" dirty="0" smtClean="0">
                          <a:effectLst/>
                          <a:latin typeface="メイリオ" panose="020B0604030504040204" pitchFamily="50" charset="-128"/>
                          <a:ea typeface="メイリオ" panose="020B0604030504040204" pitchFamily="50" charset="-128"/>
                        </a:rPr>
                        <a:t>哲生</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4042958856"/>
                  </a:ext>
                </a:extLst>
              </a:tr>
              <a:tr h="200694">
                <a:tc vMerge="1">
                  <a:txBody>
                    <a:bodyPr/>
                    <a:lstStyle/>
                    <a:p>
                      <a:endParaRPr kumimoji="1" lang="ja-JP" altLang="en-US"/>
                    </a:p>
                  </a:txBody>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移行・就Ｂ</a:t>
                      </a:r>
                      <a:endParaRPr 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rPr>
                        <a:t>社会福祉</a:t>
                      </a:r>
                      <a:r>
                        <a:rPr lang="ja-JP" altLang="en-US" sz="1000" u="none" strike="noStrike" dirty="0" smtClean="0">
                          <a:effectLst/>
                          <a:latin typeface="メイリオ" panose="020B0604030504040204" pitchFamily="50" charset="-128"/>
                          <a:ea typeface="メイリオ" panose="020B0604030504040204" pitchFamily="50" charset="-128"/>
                        </a:rPr>
                        <a:t>法人 みつわ</a:t>
                      </a:r>
                      <a:r>
                        <a:rPr lang="ja-JP" altLang="en-US" sz="1000" u="none" strike="noStrike" dirty="0">
                          <a:effectLst/>
                          <a:latin typeface="メイリオ" panose="020B0604030504040204" pitchFamily="50" charset="-128"/>
                          <a:ea typeface="メイリオ" panose="020B0604030504040204" pitchFamily="50" charset="-128"/>
                        </a:rPr>
                        <a:t>会</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中木</a:t>
                      </a:r>
                      <a:r>
                        <a:rPr lang="ja-JP" altLang="en-US" sz="1000" u="none" strike="noStrike" baseline="0" dirty="0" smtClean="0">
                          <a:effectLst/>
                          <a:latin typeface="メイリオ" panose="020B0604030504040204" pitchFamily="50" charset="-128"/>
                          <a:ea typeface="メイリオ" panose="020B0604030504040204" pitchFamily="50" charset="-128"/>
                        </a:rPr>
                        <a:t> </a:t>
                      </a:r>
                      <a:r>
                        <a:rPr lang="ja-JP" altLang="en-US" sz="1000" u="none" strike="noStrike" dirty="0" smtClean="0">
                          <a:effectLst/>
                          <a:latin typeface="メイリオ" panose="020B0604030504040204" pitchFamily="50" charset="-128"/>
                          <a:ea typeface="メイリオ" panose="020B0604030504040204" pitchFamily="50" charset="-128"/>
                        </a:rPr>
                        <a:t>憲</a:t>
                      </a:r>
                      <a:r>
                        <a:rPr lang="ja-JP" altLang="en-US" sz="1000" u="none" strike="noStrike" dirty="0">
                          <a:effectLst/>
                          <a:latin typeface="メイリオ" panose="020B0604030504040204" pitchFamily="50" charset="-128"/>
                          <a:ea typeface="メイリオ" panose="020B0604030504040204" pitchFamily="50" charset="-128"/>
                        </a:rPr>
                        <a:t>吾</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1009839069"/>
                  </a:ext>
                </a:extLst>
              </a:tr>
              <a:tr h="200694">
                <a:tc>
                  <a:txBody>
                    <a:bodyPr/>
                    <a:lstStyle/>
                    <a:p>
                      <a:pPr algn="ctr" fontAlgn="ctr"/>
                      <a:r>
                        <a:rPr lang="ja-JP" altLang="en-US" sz="1000" u="none" strike="noStrike">
                          <a:effectLst/>
                          <a:latin typeface="メイリオ" panose="020B0604030504040204" pitchFamily="50" charset="-128"/>
                          <a:ea typeface="メイリオ" panose="020B0604030504040204" pitchFamily="50" charset="-128"/>
                        </a:rPr>
                        <a:t>支援機関</a:t>
                      </a:r>
                      <a:endParaRPr lang="ja-JP" altLang="en-US" sz="1000" b="0" i="0" u="none" strike="noStrike">
                        <a:solidFill>
                          <a:srgbClr val="000000"/>
                        </a:solidFill>
                        <a:effectLst/>
                        <a:latin typeface="メイリオ" panose="020B0604030504040204" pitchFamily="50" charset="-128"/>
                        <a:ea typeface="メイリオ" panose="020B0604030504040204" pitchFamily="50" charset="-128"/>
                      </a:endParaRPr>
                    </a:p>
                  </a:txBody>
                  <a:tcPr marL="7814"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zh-TW" altLang="en-US" sz="1000" u="none" strike="noStrike" dirty="0">
                          <a:effectLst/>
                          <a:latin typeface="メイリオ" panose="020B0604030504040204" pitchFamily="50" charset="-128"/>
                          <a:ea typeface="メイリオ" panose="020B0604030504040204" pitchFamily="50" charset="-128"/>
                        </a:rPr>
                        <a:t>中間支援組織</a:t>
                      </a:r>
                      <a:endParaRPr lang="zh-TW"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rPr>
                        <a:t>大阪知的障害者雇用促進建物サービス事業協同組合（</a:t>
                      </a:r>
                      <a:r>
                        <a:rPr lang="ja-JP" altLang="en-US" sz="1000" u="none" strike="noStrike" dirty="0" smtClean="0">
                          <a:effectLst/>
                          <a:latin typeface="メイリオ" panose="020B0604030504040204" pitchFamily="50" charset="-128"/>
                          <a:ea typeface="メイリオ" panose="020B0604030504040204" pitchFamily="50" charset="-128"/>
                        </a:rPr>
                        <a:t>エル・チャレンジ</a:t>
                      </a:r>
                      <a:r>
                        <a:rPr lang="ja-JP" altLang="en-US" sz="1000" u="none" strike="noStrike" dirty="0">
                          <a:effectLst/>
                          <a:latin typeface="メイリオ" panose="020B0604030504040204" pitchFamily="50" charset="-128"/>
                          <a:ea typeface="メイリオ" panose="020B0604030504040204" pitchFamily="50" charset="-128"/>
                        </a:rPr>
                        <a:t>）</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baseline="0" dirty="0" smtClean="0">
                          <a:effectLst/>
                          <a:latin typeface="メイリオ" panose="020B0604030504040204" pitchFamily="50" charset="-128"/>
                          <a:ea typeface="メイリオ" panose="020B0604030504040204" pitchFamily="50" charset="-128"/>
                        </a:rPr>
                        <a:t>上國料</a:t>
                      </a:r>
                      <a:r>
                        <a:rPr lang="zh-CN" altLang="en-US" sz="1000" u="none" strike="noStrike" baseline="0" dirty="0" smtClean="0">
                          <a:effectLst/>
                          <a:latin typeface="メイリオ" panose="020B0604030504040204" pitchFamily="50" charset="-128"/>
                          <a:ea typeface="メイリオ" panose="020B0604030504040204" pitchFamily="50" charset="-128"/>
                        </a:rPr>
                        <a:t> </a:t>
                      </a:r>
                      <a:r>
                        <a:rPr lang="zh-CN" altLang="en-US" sz="1000" u="none" strike="noStrike" dirty="0" smtClean="0">
                          <a:effectLst/>
                          <a:latin typeface="メイリオ" panose="020B0604030504040204" pitchFamily="50" charset="-128"/>
                          <a:ea typeface="メイリオ" panose="020B0604030504040204" pitchFamily="50" charset="-128"/>
                        </a:rPr>
                        <a:t>洋子</a:t>
                      </a:r>
                      <a:endParaRPr lang="zh-CN"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36643107"/>
                  </a:ext>
                </a:extLst>
              </a:tr>
              <a:tr h="200694">
                <a:tc rowSpan="6">
                  <a:txBody>
                    <a:bodyPr/>
                    <a:lstStyle/>
                    <a:p>
                      <a:pPr algn="ctr" fontAlgn="ctr"/>
                      <a:r>
                        <a:rPr lang="ja-JP" altLang="en-US" sz="1000" u="none" strike="noStrike">
                          <a:effectLst/>
                          <a:latin typeface="メイリオ" panose="020B0604030504040204" pitchFamily="50" charset="-128"/>
                          <a:ea typeface="メイリオ" panose="020B0604030504040204" pitchFamily="50" charset="-128"/>
                        </a:rPr>
                        <a:t>関係機関</a:t>
                      </a:r>
                      <a:endParaRPr lang="ja-JP" altLang="en-US" sz="1000" b="0" i="0" u="none" strike="noStrike">
                        <a:solidFill>
                          <a:srgbClr val="000000"/>
                        </a:solidFill>
                        <a:effectLst/>
                        <a:latin typeface="メイリオ" panose="020B0604030504040204" pitchFamily="50" charset="-128"/>
                        <a:ea typeface="メイリオ" panose="020B0604030504040204" pitchFamily="50" charset="-128"/>
                      </a:endParaRPr>
                    </a:p>
                  </a:txBody>
                  <a:tcPr marL="7814"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zh-TW" altLang="en-US" sz="1000" u="none" strike="noStrike" dirty="0">
                          <a:effectLst/>
                          <a:latin typeface="メイリオ" panose="020B0604030504040204" pitchFamily="50" charset="-128"/>
                          <a:ea typeface="メイリオ" panose="020B0604030504040204" pitchFamily="50" charset="-128"/>
                        </a:rPr>
                        <a:t>職業能力開発施設</a:t>
                      </a:r>
                      <a:endParaRPr lang="zh-TW"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大阪市</a:t>
                      </a:r>
                      <a:r>
                        <a:rPr lang="ja-JP" altLang="en-US" sz="1000" u="none" strike="noStrike" dirty="0">
                          <a:effectLst/>
                          <a:latin typeface="メイリオ" panose="020B0604030504040204" pitchFamily="50" charset="-128"/>
                          <a:ea typeface="メイリオ" panose="020B0604030504040204" pitchFamily="50" charset="-128"/>
                        </a:rPr>
                        <a:t>職業リハビリテーションセンター</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酒井 京子</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226286870"/>
                  </a:ext>
                </a:extLst>
              </a:tr>
              <a:tr h="200694">
                <a:tc vMerge="1">
                  <a:txBody>
                    <a:bodyPr/>
                    <a:lstStyle/>
                    <a:p>
                      <a:endParaRPr kumimoji="1" lang="ja-JP" altLang="en-US"/>
                    </a:p>
                  </a:txBody>
                  <a:tcPr/>
                </a:tc>
                <a:tc>
                  <a:txBody>
                    <a:bodyPr/>
                    <a:lstStyle/>
                    <a:p>
                      <a:pPr algn="l" fontAlgn="ctr"/>
                      <a:r>
                        <a:rPr lang="ja-JP" altLang="en-US" sz="1000" u="none" strike="noStrike">
                          <a:effectLst/>
                          <a:latin typeface="メイリオ" panose="020B0604030504040204" pitchFamily="50" charset="-128"/>
                          <a:ea typeface="メイリオ" panose="020B0604030504040204" pitchFamily="50" charset="-128"/>
                        </a:rPr>
                        <a:t>就ポツ</a:t>
                      </a:r>
                      <a:endParaRPr lang="ja-JP" altLang="en-US" sz="1000" b="0" i="0" u="none" strike="noStrike">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rPr>
                        <a:t>北河内東障害者</a:t>
                      </a:r>
                      <a:r>
                        <a:rPr lang="ja-JP" altLang="en-US" sz="1000" u="none" strike="noStrike" dirty="0" smtClean="0">
                          <a:effectLst/>
                          <a:latin typeface="メイリオ" panose="020B0604030504040204" pitchFamily="50" charset="-128"/>
                          <a:ea typeface="メイリオ" panose="020B0604030504040204" pitchFamily="50" charset="-128"/>
                        </a:rPr>
                        <a:t>就業・生活</a:t>
                      </a:r>
                      <a:r>
                        <a:rPr lang="ja-JP" altLang="en-US" sz="1000" u="none" strike="noStrike" dirty="0">
                          <a:effectLst/>
                          <a:latin typeface="メイリオ" panose="020B0604030504040204" pitchFamily="50" charset="-128"/>
                          <a:ea typeface="メイリオ" panose="020B0604030504040204" pitchFamily="50" charset="-128"/>
                        </a:rPr>
                        <a:t>支援センター</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北口 信二</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1760871266"/>
                  </a:ext>
                </a:extLst>
              </a:tr>
              <a:tr h="200694">
                <a:tc vMerge="1">
                  <a:txBody>
                    <a:bodyPr/>
                    <a:lstStyle/>
                    <a:p>
                      <a:endParaRPr kumimoji="1" lang="ja-JP" altLang="en-US"/>
                    </a:p>
                  </a:txBody>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rPr>
                        <a:t>相談支援</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en-US" altLang="ja-JP" sz="1000" u="none" strike="noStrike" dirty="0" smtClean="0">
                          <a:effectLst/>
                          <a:latin typeface="メイリオ" panose="020B0604030504040204" pitchFamily="50" charset="-128"/>
                          <a:ea typeface="メイリオ" panose="020B0604030504040204" pitchFamily="50" charset="-128"/>
                        </a:rPr>
                        <a:t>NPO</a:t>
                      </a:r>
                      <a:r>
                        <a:rPr lang="ja-JP" altLang="en-US" sz="1000" u="none" strike="noStrike" dirty="0" smtClean="0">
                          <a:effectLst/>
                          <a:latin typeface="メイリオ" panose="020B0604030504040204" pitchFamily="50" charset="-128"/>
                          <a:ea typeface="メイリオ" panose="020B0604030504040204" pitchFamily="50" charset="-128"/>
                        </a:rPr>
                        <a:t>法人</a:t>
                      </a:r>
                      <a:r>
                        <a:rPr lang="ja-JP" altLang="en-US" sz="1000" u="none" strike="noStrike" baseline="0" dirty="0" smtClean="0">
                          <a:effectLst/>
                          <a:latin typeface="メイリオ" panose="020B0604030504040204" pitchFamily="50" charset="-128"/>
                          <a:ea typeface="メイリオ" panose="020B0604030504040204" pitchFamily="50" charset="-128"/>
                        </a:rPr>
                        <a:t> </a:t>
                      </a:r>
                      <a:r>
                        <a:rPr lang="ja-JP" altLang="en-US" sz="1000" u="none" strike="noStrike" dirty="0" smtClean="0">
                          <a:effectLst/>
                          <a:latin typeface="メイリオ" panose="020B0604030504040204" pitchFamily="50" charset="-128"/>
                          <a:ea typeface="メイリオ" panose="020B0604030504040204" pitchFamily="50" charset="-128"/>
                        </a:rPr>
                        <a:t>障害者</a:t>
                      </a:r>
                      <a:r>
                        <a:rPr lang="ja-JP" altLang="en-US" sz="1000" u="none" strike="noStrike" dirty="0">
                          <a:effectLst/>
                          <a:latin typeface="メイリオ" panose="020B0604030504040204" pitchFamily="50" charset="-128"/>
                          <a:ea typeface="メイリオ" panose="020B0604030504040204" pitchFamily="50" charset="-128"/>
                        </a:rPr>
                        <a:t>自立生活支援</a:t>
                      </a:r>
                      <a:r>
                        <a:rPr lang="ja-JP" altLang="en-US" sz="1000" u="none" strike="noStrike" dirty="0" smtClean="0">
                          <a:effectLst/>
                          <a:latin typeface="メイリオ" panose="020B0604030504040204" pitchFamily="50" charset="-128"/>
                          <a:ea typeface="メイリオ" panose="020B0604030504040204" pitchFamily="50" charset="-128"/>
                        </a:rPr>
                        <a:t>センタースクラム</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姜</a:t>
                      </a:r>
                      <a:r>
                        <a:rPr lang="ja-JP" altLang="en-US" sz="1000" u="none" strike="noStrike" baseline="0" dirty="0" smtClean="0">
                          <a:effectLst/>
                          <a:latin typeface="メイリオ" panose="020B0604030504040204" pitchFamily="50" charset="-128"/>
                          <a:ea typeface="メイリオ" panose="020B0604030504040204" pitchFamily="50" charset="-128"/>
                        </a:rPr>
                        <a:t> </a:t>
                      </a:r>
                      <a:r>
                        <a:rPr lang="ja-JP" altLang="en-US" sz="1000" u="none" strike="noStrike" dirty="0" smtClean="0">
                          <a:effectLst/>
                          <a:latin typeface="メイリオ" panose="020B0604030504040204" pitchFamily="50" charset="-128"/>
                          <a:ea typeface="メイリオ" panose="020B0604030504040204" pitchFamily="50" charset="-128"/>
                        </a:rPr>
                        <a:t>博久</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4079521386"/>
                  </a:ext>
                </a:extLst>
              </a:tr>
              <a:tr h="200694">
                <a:tc vMerge="1">
                  <a:txBody>
                    <a:bodyPr/>
                    <a:lstStyle/>
                    <a:p>
                      <a:endParaRPr kumimoji="1" lang="ja-JP" altLang="en-US"/>
                    </a:p>
                  </a:txBody>
                  <a:tcPr/>
                </a:tc>
                <a:tc>
                  <a:txBody>
                    <a:bodyPr/>
                    <a:lstStyle/>
                    <a:p>
                      <a:pPr algn="l" fontAlgn="ctr"/>
                      <a:r>
                        <a:rPr lang="ja-JP" altLang="en-US" sz="1000" u="none" strike="noStrike">
                          <a:effectLst/>
                          <a:latin typeface="メイリオ" panose="020B0604030504040204" pitchFamily="50" charset="-128"/>
                          <a:ea typeface="メイリオ" panose="020B0604030504040204" pitchFamily="50" charset="-128"/>
                        </a:rPr>
                        <a:t>相談支援</a:t>
                      </a:r>
                      <a:endParaRPr lang="ja-JP" altLang="en-US" sz="1000" b="0" i="0" u="none" strike="noStrike">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rPr>
                        <a:t>合同</a:t>
                      </a:r>
                      <a:r>
                        <a:rPr lang="ja-JP" altLang="en-US" sz="1000" u="none" strike="noStrike" dirty="0" smtClean="0">
                          <a:effectLst/>
                          <a:latin typeface="メイリオ" panose="020B0604030504040204" pitchFamily="50" charset="-128"/>
                          <a:ea typeface="メイリオ" panose="020B0604030504040204" pitchFamily="50" charset="-128"/>
                        </a:rPr>
                        <a:t>会社</a:t>
                      </a:r>
                      <a:r>
                        <a:rPr lang="ja-JP" altLang="en-US" sz="1000" u="none" strike="noStrike" baseline="0" dirty="0" smtClean="0">
                          <a:effectLst/>
                          <a:latin typeface="メイリオ" panose="020B0604030504040204" pitchFamily="50" charset="-128"/>
                          <a:ea typeface="メイリオ" panose="020B0604030504040204" pitchFamily="50" charset="-128"/>
                        </a:rPr>
                        <a:t> </a:t>
                      </a:r>
                      <a:r>
                        <a:rPr lang="ja-JP" altLang="en-US" sz="1000" u="none" strike="noStrike" dirty="0" smtClean="0">
                          <a:effectLst/>
                          <a:latin typeface="メイリオ" panose="020B0604030504040204" pitchFamily="50" charset="-128"/>
                          <a:ea typeface="メイリオ" panose="020B0604030504040204" pitchFamily="50" charset="-128"/>
                        </a:rPr>
                        <a:t>まぁ～</a:t>
                      </a:r>
                      <a:r>
                        <a:rPr lang="ja-JP" altLang="en-US" sz="1000" u="none" strike="noStrike" dirty="0" err="1" smtClean="0">
                          <a:effectLst/>
                          <a:latin typeface="メイリオ" panose="020B0604030504040204" pitchFamily="50" charset="-128"/>
                          <a:ea typeface="メイリオ" panose="020B0604030504040204" pitchFamily="50" charset="-128"/>
                        </a:rPr>
                        <a:t>るい</a:t>
                      </a:r>
                      <a:r>
                        <a:rPr lang="ja-JP" altLang="en-US" sz="1000" u="none" strike="noStrike" dirty="0">
                          <a:effectLst/>
                          <a:latin typeface="メイリオ" panose="020B0604030504040204" pitchFamily="50" charset="-128"/>
                          <a:ea typeface="メイリオ" panose="020B0604030504040204" pitchFamily="50" charset="-128"/>
                        </a:rPr>
                        <a:t>心</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家坂 友之</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107704143"/>
                  </a:ext>
                </a:extLst>
              </a:tr>
              <a:tr h="200694">
                <a:tc vMerge="1">
                  <a:txBody>
                    <a:bodyPr/>
                    <a:lstStyle/>
                    <a:p>
                      <a:endParaRPr kumimoji="1" lang="ja-JP" altLang="en-US"/>
                    </a:p>
                  </a:txBody>
                  <a:tcPr/>
                </a:tc>
                <a:tc>
                  <a:txBody>
                    <a:bodyPr/>
                    <a:lstStyle/>
                    <a:p>
                      <a:pPr algn="l" fontAlgn="ctr"/>
                      <a:r>
                        <a:rPr lang="ja-JP" altLang="en-US" sz="1000" u="none" strike="noStrike">
                          <a:effectLst/>
                          <a:latin typeface="メイリオ" panose="020B0604030504040204" pitchFamily="50" charset="-128"/>
                          <a:ea typeface="メイリオ" panose="020B0604030504040204" pitchFamily="50" charset="-128"/>
                        </a:rPr>
                        <a:t>企業</a:t>
                      </a:r>
                      <a:endParaRPr lang="ja-JP" altLang="en-US" sz="1000" b="0" i="0" u="none" strike="noStrike">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rPr>
                        <a:t>公益社団</a:t>
                      </a:r>
                      <a:r>
                        <a:rPr lang="ja-JP" altLang="en-US" sz="1000" u="none" strike="noStrike" dirty="0" smtClean="0">
                          <a:effectLst/>
                          <a:latin typeface="メイリオ" panose="020B0604030504040204" pitchFamily="50" charset="-128"/>
                          <a:ea typeface="メイリオ" panose="020B0604030504040204" pitchFamily="50" charset="-128"/>
                        </a:rPr>
                        <a:t>法人</a:t>
                      </a:r>
                      <a:r>
                        <a:rPr lang="ja-JP" altLang="en-US" sz="1000" u="none" strike="noStrike" baseline="0" dirty="0" smtClean="0">
                          <a:effectLst/>
                          <a:latin typeface="メイリオ" panose="020B0604030504040204" pitchFamily="50" charset="-128"/>
                          <a:ea typeface="メイリオ" panose="020B0604030504040204" pitchFamily="50" charset="-128"/>
                        </a:rPr>
                        <a:t> </a:t>
                      </a:r>
                      <a:r>
                        <a:rPr lang="ja-JP" altLang="en-US" sz="1000" u="none" strike="noStrike" dirty="0" smtClean="0">
                          <a:effectLst/>
                          <a:latin typeface="メイリオ" panose="020B0604030504040204" pitchFamily="50" charset="-128"/>
                          <a:ea typeface="メイリオ" panose="020B0604030504040204" pitchFamily="50" charset="-128"/>
                        </a:rPr>
                        <a:t>全国</a:t>
                      </a:r>
                      <a:r>
                        <a:rPr lang="ja-JP" altLang="en-US" sz="1000" u="none" strike="noStrike" dirty="0">
                          <a:effectLst/>
                          <a:latin typeface="メイリオ" panose="020B0604030504040204" pitchFamily="50" charset="-128"/>
                          <a:ea typeface="メイリオ" panose="020B0604030504040204" pitchFamily="50" charset="-128"/>
                        </a:rPr>
                        <a:t>障害者雇用事業所協会／大阪府中小企業家同友会</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奥脇 学</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1022487734"/>
                  </a:ext>
                </a:extLst>
              </a:tr>
              <a:tr h="200694">
                <a:tc vMerge="1">
                  <a:txBody>
                    <a:bodyPr/>
                    <a:lstStyle/>
                    <a:p>
                      <a:endParaRPr kumimoji="1" lang="ja-JP" altLang="en-US"/>
                    </a:p>
                  </a:txBody>
                  <a:tcPr/>
                </a:tc>
                <a:tc>
                  <a:txBody>
                    <a:bodyPr/>
                    <a:lstStyle/>
                    <a:p>
                      <a:pPr algn="l" fontAlgn="ctr"/>
                      <a:r>
                        <a:rPr lang="ja-JP" altLang="en-US" sz="1000" u="none" strike="noStrike">
                          <a:effectLst/>
                          <a:latin typeface="メイリオ" panose="020B0604030504040204" pitchFamily="50" charset="-128"/>
                          <a:ea typeface="メイリオ" panose="020B0604030504040204" pitchFamily="50" charset="-128"/>
                        </a:rPr>
                        <a:t>支援学校</a:t>
                      </a:r>
                      <a:endParaRPr lang="ja-JP" altLang="en-US" sz="1000" b="0" i="0" u="none" strike="noStrike">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rPr>
                        <a:t>大阪府立支援学校校長会進路指導部会</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松浪 啓</a:t>
                      </a:r>
                      <a:r>
                        <a:rPr lang="ja-JP" altLang="en-US" sz="1000" u="none" strike="noStrike" dirty="0">
                          <a:effectLst/>
                          <a:latin typeface="メイリオ" panose="020B0604030504040204" pitchFamily="50" charset="-128"/>
                          <a:ea typeface="メイリオ" panose="020B0604030504040204" pitchFamily="50" charset="-128"/>
                        </a:rPr>
                        <a:t>介</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4011892231"/>
                  </a:ext>
                </a:extLst>
              </a:tr>
              <a:tr h="200694">
                <a:tc>
                  <a:txBody>
                    <a:bodyPr/>
                    <a:lstStyle/>
                    <a:p>
                      <a:pPr algn="ctr" fontAlgn="ctr"/>
                      <a:r>
                        <a:rPr lang="ja-JP" altLang="en-US" sz="1000" u="none" strike="noStrike">
                          <a:effectLst/>
                          <a:latin typeface="メイリオ" panose="020B0604030504040204" pitchFamily="50" charset="-128"/>
                          <a:ea typeface="メイリオ" panose="020B0604030504040204" pitchFamily="50" charset="-128"/>
                        </a:rPr>
                        <a:t>学識経験者</a:t>
                      </a:r>
                      <a:endParaRPr lang="ja-JP" altLang="en-US" sz="1000" b="0" i="0" u="none" strike="noStrike">
                        <a:solidFill>
                          <a:srgbClr val="000000"/>
                        </a:solidFill>
                        <a:effectLst/>
                        <a:latin typeface="メイリオ" panose="020B0604030504040204" pitchFamily="50" charset="-128"/>
                        <a:ea typeface="メイリオ" panose="020B0604030504040204" pitchFamily="50" charset="-128"/>
                      </a:endParaRPr>
                    </a:p>
                  </a:txBody>
                  <a:tcPr marL="7814"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a:effectLst/>
                          <a:latin typeface="メイリオ" panose="020B0604030504040204" pitchFamily="50" charset="-128"/>
                          <a:ea typeface="メイリオ" panose="020B0604030504040204" pitchFamily="50" charset="-128"/>
                        </a:rPr>
                        <a:t>学識経験者</a:t>
                      </a:r>
                      <a:endParaRPr lang="ja-JP" altLang="en-US" sz="1000" b="0" i="0" u="none" strike="noStrike">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rPr>
                        <a:t>兵庫教育大学</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池田 浩之</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1738616350"/>
                  </a:ext>
                </a:extLst>
              </a:tr>
              <a:tr h="200694">
                <a:tc rowSpan="3">
                  <a:txBody>
                    <a:bodyPr/>
                    <a:lstStyle/>
                    <a:p>
                      <a:pPr algn="ctr" fontAlgn="ctr"/>
                      <a:r>
                        <a:rPr lang="ja-JP" altLang="en-US" sz="1000" u="none" strike="noStrike">
                          <a:effectLst/>
                          <a:latin typeface="メイリオ" panose="020B0604030504040204" pitchFamily="50" charset="-128"/>
                          <a:ea typeface="メイリオ" panose="020B0604030504040204" pitchFamily="50" charset="-128"/>
                        </a:rPr>
                        <a:t>行政</a:t>
                      </a:r>
                      <a:endParaRPr lang="ja-JP" altLang="en-US" sz="1000" b="0" i="0" u="none" strike="noStrike">
                        <a:solidFill>
                          <a:srgbClr val="000000"/>
                        </a:solidFill>
                        <a:effectLst/>
                        <a:latin typeface="メイリオ" panose="020B0604030504040204" pitchFamily="50" charset="-128"/>
                        <a:ea typeface="メイリオ" panose="020B0604030504040204" pitchFamily="50" charset="-128"/>
                      </a:endParaRPr>
                    </a:p>
                  </a:txBody>
                  <a:tcPr marL="7814"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a:effectLst/>
                          <a:latin typeface="メイリオ" panose="020B0604030504040204" pitchFamily="50" charset="-128"/>
                          <a:ea typeface="メイリオ" panose="020B0604030504040204" pitchFamily="50" charset="-128"/>
                        </a:rPr>
                        <a:t>労働局</a:t>
                      </a:r>
                      <a:endParaRPr lang="ja-JP" altLang="en-US" sz="1000" b="0" i="0" u="none" strike="noStrike">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zh-TW" altLang="en-US" sz="1000" u="none" strike="noStrike" dirty="0">
                          <a:effectLst/>
                          <a:latin typeface="メイリオ" panose="020B0604030504040204" pitchFamily="50" charset="-128"/>
                          <a:ea typeface="メイリオ" panose="020B0604030504040204" pitchFamily="50" charset="-128"/>
                        </a:rPr>
                        <a:t>大阪労働局職業安定部職業対策課</a:t>
                      </a:r>
                      <a:endParaRPr lang="zh-TW"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zh-TW" altLang="en-US" sz="1000" u="none" strike="noStrike" dirty="0">
                          <a:effectLst/>
                          <a:latin typeface="メイリオ" panose="020B0604030504040204" pitchFamily="50" charset="-128"/>
                          <a:ea typeface="メイリオ" panose="020B0604030504040204" pitchFamily="50" charset="-128"/>
                        </a:rPr>
                        <a:t>職業対策課長</a:t>
                      </a:r>
                      <a:endParaRPr lang="zh-TW"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1326975495"/>
                  </a:ext>
                </a:extLst>
              </a:tr>
              <a:tr h="200694">
                <a:tc vMerge="1">
                  <a:txBody>
                    <a:bodyPr/>
                    <a:lstStyle/>
                    <a:p>
                      <a:endParaRPr kumimoji="1" lang="ja-JP" altLang="en-US"/>
                    </a:p>
                  </a:txBody>
                  <a:tcPr/>
                </a:tc>
                <a:tc>
                  <a:txBody>
                    <a:bodyPr/>
                    <a:lstStyle/>
                    <a:p>
                      <a:pPr algn="l" fontAlgn="ctr"/>
                      <a:r>
                        <a:rPr lang="ja-JP" altLang="en-US" sz="1000" u="none" strike="noStrike">
                          <a:effectLst/>
                          <a:latin typeface="メイリオ" panose="020B0604030504040204" pitchFamily="50" charset="-128"/>
                          <a:ea typeface="メイリオ" panose="020B0604030504040204" pitchFamily="50" charset="-128"/>
                        </a:rPr>
                        <a:t>市町村</a:t>
                      </a:r>
                      <a:endParaRPr lang="ja-JP" altLang="en-US" sz="1000" b="0" i="0" u="none" strike="noStrike">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rPr>
                        <a:t>大阪市障がい者施策部障がい支援課</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rPr>
                        <a:t>障がい支援課長</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3864557833"/>
                  </a:ext>
                </a:extLst>
              </a:tr>
              <a:tr h="200694">
                <a:tc vMerge="1">
                  <a:txBody>
                    <a:bodyPr/>
                    <a:lstStyle/>
                    <a:p>
                      <a:endParaRPr kumimoji="1" lang="ja-JP" altLang="en-US"/>
                    </a:p>
                  </a:txBody>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rPr>
                        <a:t>都道府県</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rPr>
                        <a:t>大阪府福祉部障がい福祉室自立支援課</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zh-TW" altLang="en-US" sz="1000" u="none" strike="noStrike" dirty="0">
                          <a:effectLst/>
                          <a:latin typeface="メイリオ" panose="020B0604030504040204" pitchFamily="50" charset="-128"/>
                          <a:ea typeface="メイリオ" panose="020B0604030504040204" pitchFamily="50" charset="-128"/>
                        </a:rPr>
                        <a:t>自立支援課長</a:t>
                      </a:r>
                      <a:endParaRPr lang="zh-TW"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145341513"/>
                  </a:ext>
                </a:extLst>
              </a:tr>
            </a:tbl>
          </a:graphicData>
        </a:graphic>
      </p:graphicFrame>
      <p:sp>
        <p:nvSpPr>
          <p:cNvPr id="12" name="テキスト ボックス 11"/>
          <p:cNvSpPr txBox="1"/>
          <p:nvPr/>
        </p:nvSpPr>
        <p:spPr>
          <a:xfrm>
            <a:off x="-1225" y="2931131"/>
            <a:ext cx="6946024" cy="307777"/>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400" b="1" u="sng" dirty="0" smtClean="0">
                <a:latin typeface="メイリオ" panose="020B0604030504040204" pitchFamily="50" charset="-128"/>
                <a:ea typeface="メイリオ" panose="020B0604030504040204" pitchFamily="50" charset="-128"/>
              </a:rPr>
              <a:t>支援の手引き 検討会委員</a:t>
            </a:r>
            <a:r>
              <a:rPr kumimoji="1" lang="ja-JP" altLang="en-US" sz="1200" b="1" dirty="0" smtClean="0">
                <a:latin typeface="メイリオ" panose="020B0604030504040204" pitchFamily="50" charset="-128"/>
                <a:ea typeface="メイリオ" panose="020B0604030504040204" pitchFamily="50" charset="-128"/>
              </a:rPr>
              <a:t>（全４回開催（７月、８月、</a:t>
            </a:r>
            <a:r>
              <a:rPr kumimoji="1" lang="en-US" altLang="ja-JP" sz="1200" b="1" dirty="0" smtClean="0">
                <a:latin typeface="メイリオ" panose="020B0604030504040204" pitchFamily="50" charset="-128"/>
                <a:ea typeface="メイリオ" panose="020B0604030504040204" pitchFamily="50" charset="-128"/>
              </a:rPr>
              <a:t>11</a:t>
            </a:r>
            <a:r>
              <a:rPr kumimoji="1" lang="ja-JP" altLang="en-US" sz="1200" b="1" dirty="0" smtClean="0">
                <a:latin typeface="メイリオ" panose="020B0604030504040204" pitchFamily="50" charset="-128"/>
                <a:ea typeface="メイリオ" panose="020B0604030504040204" pitchFamily="50" charset="-128"/>
              </a:rPr>
              <a:t>月、</a:t>
            </a:r>
            <a:r>
              <a:rPr lang="ja-JP" altLang="en-US" sz="1200" b="1" dirty="0" smtClean="0">
                <a:latin typeface="メイリオ" panose="020B0604030504040204" pitchFamily="50" charset="-128"/>
                <a:ea typeface="メイリオ" panose="020B0604030504040204" pitchFamily="50" charset="-128"/>
              </a:rPr>
              <a:t>１月））</a:t>
            </a:r>
            <a:endParaRPr kumimoji="1" lang="ja-JP" altLang="en-US" sz="1400" b="1"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277257" y="2336807"/>
            <a:ext cx="8752443" cy="415498"/>
          </a:xfrm>
          <a:prstGeom prst="rect">
            <a:avLst/>
          </a:prstGeom>
          <a:noFill/>
        </p:spPr>
        <p:txBody>
          <a:bodyPr wrap="square" rtlCol="0">
            <a:spAutoFit/>
          </a:bodyPr>
          <a:lstStyle/>
          <a:p>
            <a:r>
              <a:rPr kumimoji="1" lang="ja-JP" altLang="en-US" sz="1050" dirty="0" smtClean="0">
                <a:latin typeface="メイリオ" panose="020B0604030504040204" pitchFamily="50" charset="-128"/>
                <a:ea typeface="メイリオ" panose="020B0604030504040204" pitchFamily="50" charset="-128"/>
              </a:rPr>
              <a:t>・支援者への意識づけ（心構え）</a:t>
            </a:r>
            <a:r>
              <a:rPr kumimoji="1" lang="en-US" altLang="ja-JP" sz="1050" dirty="0" smtClean="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・就職活動に向けての</a:t>
            </a:r>
            <a:r>
              <a:rPr lang="ja-JP" altLang="en-US" sz="1050" dirty="0" smtClean="0">
                <a:latin typeface="メイリオ" panose="020B0604030504040204" pitchFamily="50" charset="-128"/>
                <a:ea typeface="メイリオ" panose="020B0604030504040204" pitchFamily="50" charset="-128"/>
              </a:rPr>
              <a:t>ステップ</a:t>
            </a:r>
            <a:r>
              <a:rPr lang="en-US" altLang="ja-JP" sz="1050" dirty="0" smtClean="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・事業所が活用できる制度</a:t>
            </a:r>
            <a:endParaRPr lang="en-US" altLang="ja-JP" sz="1050" dirty="0">
              <a:latin typeface="メイリオ" panose="020B0604030504040204" pitchFamily="50" charset="-128"/>
              <a:ea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rPr>
              <a:t>・利用者の就労意欲を高めるための取組み</a:t>
            </a:r>
            <a:r>
              <a:rPr kumimoji="1" lang="en-US" altLang="ja-JP" sz="1050" dirty="0" smtClean="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・就Ａ・就Ｂの役割を踏まえた地域の連携機関との</a:t>
            </a:r>
            <a:r>
              <a:rPr lang="ja-JP" altLang="en-US" sz="1050" dirty="0" smtClean="0">
                <a:latin typeface="メイリオ" panose="020B0604030504040204" pitchFamily="50" charset="-128"/>
                <a:ea typeface="メイリオ" panose="020B0604030504040204" pitchFamily="50" charset="-128"/>
              </a:rPr>
              <a:t>関わり</a:t>
            </a:r>
            <a:r>
              <a:rPr lang="en-US" altLang="ja-JP" sz="1050" dirty="0" smtClean="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・参考となる</a:t>
            </a:r>
            <a:r>
              <a:rPr lang="ja-JP" altLang="en-US" sz="1050" dirty="0" smtClean="0">
                <a:latin typeface="メイリオ" panose="020B0604030504040204" pitchFamily="50" charset="-128"/>
                <a:ea typeface="メイリオ" panose="020B0604030504040204" pitchFamily="50" charset="-128"/>
              </a:rPr>
              <a:t>事例</a:t>
            </a:r>
            <a:endParaRPr lang="en-US" altLang="ja-JP" sz="1050"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7792873" y="75122"/>
            <a:ext cx="1119116" cy="400110"/>
          </a:xfrm>
          <a:prstGeom prst="rect">
            <a:avLst/>
          </a:prstGeom>
          <a:solidFill>
            <a:schemeClr val="bg1"/>
          </a:solidFill>
          <a:ln>
            <a:solidFill>
              <a:schemeClr val="tx1"/>
            </a:solidFill>
          </a:ln>
        </p:spPr>
        <p:txBody>
          <a:bodyPr wrap="square" rtlCol="0">
            <a:spAutoFit/>
          </a:bodyPr>
          <a:lstStyle/>
          <a:p>
            <a:r>
              <a:rPr kumimoji="1" lang="ja-JP" altLang="en-US" sz="2000" dirty="0" smtClean="0">
                <a:latin typeface="游ゴシック" panose="020B0400000000000000" pitchFamily="50" charset="-128"/>
                <a:ea typeface="游ゴシック" panose="020B0400000000000000" pitchFamily="50" charset="-128"/>
              </a:rPr>
              <a:t>資料</a:t>
            </a:r>
            <a:r>
              <a:rPr kumimoji="1" lang="en-US" altLang="ja-JP" sz="2000" dirty="0" smtClean="0">
                <a:latin typeface="游ゴシック" panose="020B0400000000000000" pitchFamily="50" charset="-128"/>
                <a:ea typeface="游ゴシック" panose="020B0400000000000000" pitchFamily="50" charset="-128"/>
              </a:rPr>
              <a:t>1-1</a:t>
            </a:r>
            <a:endParaRPr kumimoji="1" lang="ja-JP" altLang="en-US" sz="2000" dirty="0">
              <a:latin typeface="游ゴシック" panose="020B0400000000000000" pitchFamily="50" charset="-128"/>
              <a:ea typeface="游ゴシック" panose="020B0400000000000000" pitchFamily="50" charset="-128"/>
            </a:endParaRPr>
          </a:p>
        </p:txBody>
      </p:sp>
      <p:sp>
        <p:nvSpPr>
          <p:cNvPr id="4" name="スライド番号プレースホルダー 3"/>
          <p:cNvSpPr>
            <a:spLocks noGrp="1"/>
          </p:cNvSpPr>
          <p:nvPr>
            <p:ph type="sldNum" sz="quarter" idx="12"/>
          </p:nvPr>
        </p:nvSpPr>
        <p:spPr>
          <a:xfrm>
            <a:off x="6457950" y="6356351"/>
            <a:ext cx="2686050" cy="365125"/>
          </a:xfrm>
        </p:spPr>
        <p:txBody>
          <a:bodyPr/>
          <a:lstStyle/>
          <a:p>
            <a:fld id="{E1452387-2974-437A-B89E-20692E985910}" type="slidenum">
              <a:rPr kumimoji="1" lang="ja-JP" altLang="en-US" smtClean="0"/>
              <a:t>1</a:t>
            </a:fld>
            <a:endParaRPr kumimoji="1" lang="ja-JP" altLang="en-US" dirty="0"/>
          </a:p>
        </p:txBody>
      </p:sp>
    </p:spTree>
    <p:extLst>
      <p:ext uri="{BB962C8B-B14F-4D97-AF65-F5344CB8AC3E}">
        <p14:creationId xmlns:p14="http://schemas.microsoft.com/office/powerpoint/2010/main" val="2460027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8"/>
          <p:cNvSpPr>
            <a:spLocks noChangeArrowheads="1"/>
          </p:cNvSpPr>
          <p:nvPr/>
        </p:nvSpPr>
        <p:spPr bwMode="auto">
          <a:xfrm>
            <a:off x="0" y="1"/>
            <a:ext cx="9144000" cy="505504"/>
          </a:xfrm>
          <a:prstGeom prst="rect">
            <a:avLst/>
          </a:prstGeom>
          <a:gradFill flip="none" rotWithShape="1">
            <a:gsLst>
              <a:gs pos="0">
                <a:schemeClr val="accent2">
                  <a:lumMod val="20000"/>
                  <a:lumOff val="80000"/>
                </a:schemeClr>
              </a:gs>
              <a:gs pos="50000">
                <a:sysClr val="window" lastClr="FFFFFF"/>
              </a:gs>
              <a:gs pos="100000">
                <a:schemeClr val="accent2">
                  <a:lumMod val="20000"/>
                  <a:lumOff val="80000"/>
                </a:schemeClr>
              </a:gs>
            </a:gsLst>
            <a:lin ang="5400000" scaled="1"/>
            <a:tileRect/>
          </a:gradFill>
          <a:ln>
            <a:noFill/>
          </a:ln>
          <a:effectLst/>
        </p:spPr>
        <p:txBody>
          <a:bodyPr wrap="none" lIns="91435" tIns="45717" rIns="91435" bIns="45717" anchor="ctr"/>
          <a:lstStyle/>
          <a:p>
            <a:pPr algn="ctr" defTabSz="914377" fontAlgn="base">
              <a:spcBef>
                <a:spcPct val="0"/>
              </a:spcBef>
              <a:spcAft>
                <a:spcPct val="0"/>
              </a:spcAft>
              <a:defRPr/>
            </a:pPr>
            <a:r>
              <a:rPr lang="ja-JP" altLang="en-US" sz="2000" b="1" kern="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令和４</a:t>
            </a:r>
            <a:r>
              <a:rPr kumimoji="0" lang="ja-JP" altLang="en-US" sz="2000" b="1" kern="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年度 就労</a:t>
            </a:r>
            <a:r>
              <a:rPr kumimoji="0" lang="ja-JP" altLang="en-US" sz="2000" b="1" kern="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移行等連携調整事業</a:t>
            </a:r>
          </a:p>
        </p:txBody>
      </p:sp>
      <p:sp>
        <p:nvSpPr>
          <p:cNvPr id="21" name="テキスト ボックス 20"/>
          <p:cNvSpPr txBox="1"/>
          <p:nvPr/>
        </p:nvSpPr>
        <p:spPr>
          <a:xfrm>
            <a:off x="175656" y="680193"/>
            <a:ext cx="6946024" cy="307777"/>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400" b="1" u="sng" dirty="0" smtClean="0">
                <a:latin typeface="メイリオ" panose="020B0604030504040204" pitchFamily="50" charset="-128"/>
                <a:ea typeface="メイリオ" panose="020B0604030504040204" pitchFamily="50" charset="-128"/>
              </a:rPr>
              <a:t>アドバイザー派遣</a:t>
            </a:r>
            <a:endParaRPr kumimoji="1" lang="ja-JP" altLang="en-US" sz="1400" b="1" dirty="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391747" y="987970"/>
            <a:ext cx="8360506" cy="415498"/>
          </a:xfrm>
          <a:prstGeom prst="rect">
            <a:avLst/>
          </a:prstGeom>
          <a:noFill/>
        </p:spPr>
        <p:txBody>
          <a:bodyPr wrap="square" rtlCol="0">
            <a:spAutoFit/>
          </a:bodyPr>
          <a:lstStyle/>
          <a:p>
            <a:r>
              <a:rPr lang="ja-JP" altLang="en-US" sz="1050" dirty="0" smtClean="0">
                <a:latin typeface="メイリオ" panose="020B0604030504040204" pitchFamily="50" charset="-128"/>
                <a:ea typeface="メイリオ" panose="020B0604030504040204" pitchFamily="50" charset="-128"/>
              </a:rPr>
              <a:t>「支援の手引き」を活用した専門的助言を行うとともに、一般就労につながった事例等についてヒアリングを行う。</a:t>
            </a:r>
            <a:endParaRPr lang="en-US" altLang="ja-JP" sz="1050" dirty="0" smtClean="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r>
              <a:rPr lang="ja-JP" altLang="en-US" sz="1050" b="1" u="sng" dirty="0" smtClean="0">
                <a:latin typeface="メイリオ" panose="020B0604030504040204" pitchFamily="50" charset="-128"/>
                <a:ea typeface="メイリオ" panose="020B0604030504040204" pitchFamily="50" charset="-128"/>
              </a:rPr>
              <a:t>→「支援の手引き」の「事例集」に盛り込む。</a:t>
            </a:r>
            <a:endParaRPr lang="en-US" altLang="ja-JP" sz="1050" b="1" u="sng" dirty="0" smtClean="0">
              <a:latin typeface="メイリオ" panose="020B0604030504040204" pitchFamily="50" charset="-128"/>
              <a:ea typeface="メイリオ" panose="020B0604030504040204" pitchFamily="50" charset="-128"/>
            </a:endParaRPr>
          </a:p>
        </p:txBody>
      </p:sp>
      <p:graphicFrame>
        <p:nvGraphicFramePr>
          <p:cNvPr id="23" name="表 22"/>
          <p:cNvGraphicFramePr>
            <a:graphicFrameLocks noGrp="1"/>
          </p:cNvGraphicFramePr>
          <p:nvPr>
            <p:extLst>
              <p:ext uri="{D42A27DB-BD31-4B8C-83A1-F6EECF244321}">
                <p14:modId xmlns:p14="http://schemas.microsoft.com/office/powerpoint/2010/main" val="2524996563"/>
              </p:ext>
            </p:extLst>
          </p:nvPr>
        </p:nvGraphicFramePr>
        <p:xfrm>
          <a:off x="602827" y="2803852"/>
          <a:ext cx="6834292" cy="2772000"/>
        </p:xfrm>
        <a:graphic>
          <a:graphicData uri="http://schemas.openxmlformats.org/drawingml/2006/table">
            <a:tbl>
              <a:tblPr>
                <a:tableStyleId>{BC89EF96-8CEA-46FF-86C4-4CE0E7609802}</a:tableStyleId>
              </a:tblPr>
              <a:tblGrid>
                <a:gridCol w="5347064">
                  <a:extLst>
                    <a:ext uri="{9D8B030D-6E8A-4147-A177-3AD203B41FA5}">
                      <a16:colId xmlns:a16="http://schemas.microsoft.com/office/drawing/2014/main" val="2618601482"/>
                    </a:ext>
                  </a:extLst>
                </a:gridCol>
                <a:gridCol w="1487228">
                  <a:extLst>
                    <a:ext uri="{9D8B030D-6E8A-4147-A177-3AD203B41FA5}">
                      <a16:colId xmlns:a16="http://schemas.microsoft.com/office/drawing/2014/main" val="1102324237"/>
                    </a:ext>
                  </a:extLst>
                </a:gridCol>
              </a:tblGrid>
              <a:tr h="252000">
                <a:tc>
                  <a:txBody>
                    <a:bodyPr/>
                    <a:lstStyle/>
                    <a:p>
                      <a:pPr algn="ctr" fontAlgn="ctr"/>
                      <a:r>
                        <a:rPr lang="ja-JP" altLang="en-US" sz="1000" u="none" strike="noStrike" dirty="0">
                          <a:effectLst/>
                          <a:latin typeface="メイリオ" panose="020B0604030504040204" pitchFamily="50" charset="-128"/>
                          <a:ea typeface="メイリオ" panose="020B0604030504040204" pitchFamily="50" charset="-128"/>
                        </a:rPr>
                        <a:t>所属</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14"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solidFill>
                      <a:schemeClr val="accent2">
                        <a:lumMod val="20000"/>
                        <a:lumOff val="80000"/>
                      </a:schemeClr>
                    </a:solidFill>
                  </a:tcPr>
                </a:tc>
                <a:tc>
                  <a:txBody>
                    <a:bodyPr/>
                    <a:lstStyle/>
                    <a:p>
                      <a:pPr algn="ctr" fontAlgn="ct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rPr>
                        <a:t>氏名</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14"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137062900"/>
                  </a:ext>
                </a:extLst>
              </a:tr>
              <a:tr h="252000">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rPr>
                        <a:t>合同</a:t>
                      </a:r>
                      <a:r>
                        <a:rPr lang="ja-JP" altLang="en-US" sz="1000" u="none" strike="noStrike" dirty="0" smtClean="0">
                          <a:effectLst/>
                          <a:latin typeface="メイリオ" panose="020B0604030504040204" pitchFamily="50" charset="-128"/>
                          <a:ea typeface="メイリオ" panose="020B0604030504040204" pitchFamily="50" charset="-128"/>
                        </a:rPr>
                        <a:t>会社</a:t>
                      </a:r>
                      <a:r>
                        <a:rPr lang="ja-JP" altLang="en-US" sz="1000" u="none" strike="noStrike" baseline="0" dirty="0" smtClean="0">
                          <a:effectLst/>
                          <a:latin typeface="メイリオ" panose="020B0604030504040204" pitchFamily="50" charset="-128"/>
                          <a:ea typeface="メイリオ" panose="020B0604030504040204" pitchFamily="50" charset="-128"/>
                        </a:rPr>
                        <a:t> </a:t>
                      </a:r>
                      <a:r>
                        <a:rPr lang="ja-JP" altLang="en-US" sz="1000" u="none" strike="noStrike" dirty="0" smtClean="0">
                          <a:effectLst/>
                          <a:latin typeface="メイリオ" panose="020B0604030504040204" pitchFamily="50" charset="-128"/>
                          <a:ea typeface="メイリオ" panose="020B0604030504040204" pitchFamily="50" charset="-128"/>
                        </a:rPr>
                        <a:t>まぁ</a:t>
                      </a:r>
                      <a:r>
                        <a:rPr lang="ja-JP" altLang="en-US" sz="1000" u="none" strike="noStrike" dirty="0">
                          <a:effectLst/>
                          <a:latin typeface="メイリオ" panose="020B0604030504040204" pitchFamily="50" charset="-128"/>
                          <a:ea typeface="メイリオ" panose="020B0604030504040204" pitchFamily="50" charset="-128"/>
                        </a:rPr>
                        <a:t>～</a:t>
                      </a:r>
                      <a:r>
                        <a:rPr lang="ja-JP" altLang="en-US" sz="1000" u="none" strike="noStrike" dirty="0" err="1" smtClean="0">
                          <a:effectLst/>
                          <a:latin typeface="メイリオ" panose="020B0604030504040204" pitchFamily="50" charset="-128"/>
                          <a:ea typeface="メイリオ" panose="020B0604030504040204" pitchFamily="50" charset="-128"/>
                        </a:rPr>
                        <a:t>るい</a:t>
                      </a:r>
                      <a:r>
                        <a:rPr lang="ja-JP" altLang="en-US" sz="1000" u="none" strike="noStrike" dirty="0">
                          <a:effectLst/>
                          <a:latin typeface="メイリオ" panose="020B0604030504040204" pitchFamily="50" charset="-128"/>
                          <a:ea typeface="メイリオ" panose="020B0604030504040204" pitchFamily="50" charset="-128"/>
                        </a:rPr>
                        <a:t>心</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家坂 友之</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3865145718"/>
                  </a:ext>
                </a:extLst>
              </a:tr>
              <a:tr h="252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000" u="none" strike="noStrike" dirty="0" smtClean="0">
                          <a:effectLst/>
                          <a:latin typeface="メイリオ" panose="020B0604030504040204" pitchFamily="50" charset="-128"/>
                          <a:ea typeface="メイリオ" panose="020B0604030504040204" pitchFamily="50" charset="-128"/>
                        </a:rPr>
                        <a:t>NPO</a:t>
                      </a:r>
                      <a:r>
                        <a:rPr lang="ja-JP" altLang="en-US" sz="1000" u="none" strike="noStrike" dirty="0" smtClean="0">
                          <a:effectLst/>
                          <a:latin typeface="メイリオ" panose="020B0604030504040204" pitchFamily="50" charset="-128"/>
                          <a:ea typeface="メイリオ" panose="020B0604030504040204" pitchFamily="50" charset="-128"/>
                        </a:rPr>
                        <a:t>法人 大阪精神障害者就労支援ネットワーク（</a:t>
                      </a:r>
                      <a:r>
                        <a:rPr lang="en-US" altLang="ja-JP" sz="1000" u="none" strike="noStrike" dirty="0" smtClean="0">
                          <a:effectLst/>
                          <a:latin typeface="メイリオ" panose="020B0604030504040204" pitchFamily="50" charset="-128"/>
                          <a:ea typeface="メイリオ" panose="020B0604030504040204" pitchFamily="50" charset="-128"/>
                        </a:rPr>
                        <a:t>JSN</a:t>
                      </a:r>
                      <a:r>
                        <a:rPr lang="ja-JP" altLang="en-US" sz="1000" u="none" strike="noStrike" dirty="0" smtClean="0">
                          <a:effectLst/>
                          <a:latin typeface="メイリオ" panose="020B0604030504040204" pitchFamily="50" charset="-128"/>
                          <a:ea typeface="メイリオ" panose="020B0604030504040204" pitchFamily="50" charset="-128"/>
                        </a:rPr>
                        <a:t>）アクアクララ北大阪</a:t>
                      </a:r>
                      <a:endPar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rPr>
                        <a:t>柿原 晋裕</a:t>
                      </a:r>
                      <a:endParaRPr lang="zh-CN"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1715564086"/>
                  </a:ext>
                </a:extLst>
              </a:tr>
              <a:tr h="252000">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rPr>
                        <a:t>大阪知的障害者雇用促進建物サービス事業協同組合（</a:t>
                      </a:r>
                      <a:r>
                        <a:rPr lang="ja-JP" altLang="en-US" sz="1000" u="none" strike="noStrike" dirty="0" smtClean="0">
                          <a:effectLst/>
                          <a:latin typeface="メイリオ" panose="020B0604030504040204" pitchFamily="50" charset="-128"/>
                          <a:ea typeface="メイリオ" panose="020B0604030504040204" pitchFamily="50" charset="-128"/>
                        </a:rPr>
                        <a:t>エル・チャレンジ</a:t>
                      </a:r>
                      <a:r>
                        <a:rPr lang="ja-JP" altLang="en-US" sz="1000" u="none" strike="noStrike" dirty="0">
                          <a:effectLst/>
                          <a:latin typeface="メイリオ" panose="020B0604030504040204" pitchFamily="50" charset="-128"/>
                          <a:ea typeface="メイリオ" panose="020B0604030504040204" pitchFamily="50" charset="-128"/>
                        </a:rPr>
                        <a:t>）</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baseline="0" dirty="0" smtClean="0">
                          <a:effectLst/>
                          <a:latin typeface="メイリオ" panose="020B0604030504040204" pitchFamily="50" charset="-128"/>
                          <a:ea typeface="メイリオ" panose="020B0604030504040204" pitchFamily="50" charset="-128"/>
                        </a:rPr>
                        <a:t>上國料</a:t>
                      </a:r>
                      <a:r>
                        <a:rPr lang="zh-CN" altLang="en-US" sz="1000" u="none" strike="noStrike" baseline="0" dirty="0" smtClean="0">
                          <a:effectLst/>
                          <a:latin typeface="メイリオ" panose="020B0604030504040204" pitchFamily="50" charset="-128"/>
                          <a:ea typeface="メイリオ" panose="020B0604030504040204" pitchFamily="50" charset="-128"/>
                        </a:rPr>
                        <a:t> </a:t>
                      </a:r>
                      <a:r>
                        <a:rPr lang="zh-CN" altLang="en-US" sz="1000" u="none" strike="noStrike" dirty="0" smtClean="0">
                          <a:effectLst/>
                          <a:latin typeface="メイリオ" panose="020B0604030504040204" pitchFamily="50" charset="-128"/>
                          <a:ea typeface="メイリオ" panose="020B0604030504040204" pitchFamily="50" charset="-128"/>
                        </a:rPr>
                        <a:t>洋子</a:t>
                      </a:r>
                      <a:endParaRPr lang="zh-CN"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906422377"/>
                  </a:ext>
                </a:extLst>
              </a:tr>
              <a:tr h="252000">
                <a:tc>
                  <a:txBody>
                    <a:bodyPr/>
                    <a:lstStyle/>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rPr>
                        <a:t>矢野紙器株式会社　ネクストステージエイブル</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rPr>
                        <a:t>川﨑</a:t>
                      </a:r>
                      <a:r>
                        <a:rPr lang="ja-JP" altLang="en-US" sz="1000" b="0" i="0" u="none" strike="noStrike" baseline="0" dirty="0" smtClean="0">
                          <a:solidFill>
                            <a:srgbClr val="000000"/>
                          </a:solidFill>
                          <a:effectLst/>
                          <a:latin typeface="メイリオ" panose="020B0604030504040204" pitchFamily="50" charset="-128"/>
                          <a:ea typeface="メイリオ" panose="020B0604030504040204" pitchFamily="50" charset="-128"/>
                        </a:rPr>
                        <a:t> 敏行</a:t>
                      </a:r>
                      <a:endParaRPr lang="zh-CN"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133080578"/>
                  </a:ext>
                </a:extLst>
              </a:tr>
              <a:tr h="252000">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rPr>
                        <a:t>社会福祉</a:t>
                      </a:r>
                      <a:r>
                        <a:rPr lang="ja-JP" altLang="en-US" sz="1000" u="none" strike="noStrike" dirty="0" smtClean="0">
                          <a:effectLst/>
                          <a:latin typeface="メイリオ" panose="020B0604030504040204" pitchFamily="50" charset="-128"/>
                          <a:ea typeface="メイリオ" panose="020B0604030504040204" pitchFamily="50" charset="-128"/>
                        </a:rPr>
                        <a:t>法人 大阪手</a:t>
                      </a:r>
                      <a:r>
                        <a:rPr lang="ja-JP" altLang="en-US" sz="1000" u="none" strike="noStrike" dirty="0">
                          <a:effectLst/>
                          <a:latin typeface="メイリオ" panose="020B0604030504040204" pitchFamily="50" charset="-128"/>
                          <a:ea typeface="メイリオ" panose="020B0604030504040204" pitchFamily="50" charset="-128"/>
                        </a:rPr>
                        <a:t>をつなぐ育成会</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成</a:t>
                      </a:r>
                      <a:r>
                        <a:rPr lang="ja-JP" altLang="en-US" sz="1000" u="none" strike="noStrike" baseline="0" dirty="0" smtClean="0">
                          <a:effectLst/>
                          <a:latin typeface="メイリオ" panose="020B0604030504040204" pitchFamily="50" charset="-128"/>
                          <a:ea typeface="メイリオ" panose="020B0604030504040204" pitchFamily="50" charset="-128"/>
                        </a:rPr>
                        <a:t> </a:t>
                      </a:r>
                      <a:r>
                        <a:rPr lang="ja-JP" altLang="en-US" sz="1000" u="none" strike="noStrike" dirty="0" smtClean="0">
                          <a:effectLst/>
                          <a:latin typeface="メイリオ" panose="020B0604030504040204" pitchFamily="50" charset="-128"/>
                          <a:ea typeface="メイリオ" panose="020B0604030504040204" pitchFamily="50" charset="-128"/>
                        </a:rPr>
                        <a:t>慈恵</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1770669685"/>
                  </a:ext>
                </a:extLst>
              </a:tr>
              <a:tr h="252000">
                <a:tc>
                  <a:txBody>
                    <a:bodyPr/>
                    <a:lstStyle/>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rPr>
                        <a:t>社会福祉法人</a:t>
                      </a:r>
                      <a:r>
                        <a:rPr lang="ja-JP" altLang="en-US" sz="1000" b="0" i="0" u="none" strike="noStrike" baseline="0" dirty="0" smtClean="0">
                          <a:solidFill>
                            <a:srgbClr val="000000"/>
                          </a:solidFill>
                          <a:effectLst/>
                          <a:latin typeface="メイリオ" panose="020B0604030504040204" pitchFamily="50" charset="-128"/>
                          <a:ea typeface="メイリオ" panose="020B0604030504040204" pitchFamily="50" charset="-128"/>
                        </a:rPr>
                        <a:t> 加島友愛会</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rPr>
                        <a:t>玉城</a:t>
                      </a:r>
                      <a:r>
                        <a:rPr lang="ja-JP" altLang="en-US" sz="1000" b="0" i="0" u="none" strike="noStrike" baseline="0" dirty="0" smtClean="0">
                          <a:solidFill>
                            <a:srgbClr val="000000"/>
                          </a:solidFill>
                          <a:effectLst/>
                          <a:latin typeface="メイリオ" panose="020B0604030504040204" pitchFamily="50" charset="-128"/>
                          <a:ea typeface="メイリオ" panose="020B0604030504040204" pitchFamily="50" charset="-128"/>
                        </a:rPr>
                        <a:t> 由美子</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2801806312"/>
                  </a:ext>
                </a:extLst>
              </a:tr>
              <a:tr h="252000">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rPr>
                        <a:t>社会福祉</a:t>
                      </a:r>
                      <a:r>
                        <a:rPr lang="ja-JP" altLang="en-US" sz="1000" u="none" strike="noStrike" dirty="0" smtClean="0">
                          <a:effectLst/>
                          <a:latin typeface="メイリオ" panose="020B0604030504040204" pitchFamily="50" charset="-128"/>
                          <a:ea typeface="メイリオ" panose="020B0604030504040204" pitchFamily="50" charset="-128"/>
                        </a:rPr>
                        <a:t>法人 みつわ</a:t>
                      </a:r>
                      <a:r>
                        <a:rPr lang="ja-JP" altLang="en-US" sz="1000" u="none" strike="noStrike" dirty="0">
                          <a:effectLst/>
                          <a:latin typeface="メイリオ" panose="020B0604030504040204" pitchFamily="50" charset="-128"/>
                          <a:ea typeface="メイリオ" panose="020B0604030504040204" pitchFamily="50" charset="-128"/>
                        </a:rPr>
                        <a:t>会</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中木</a:t>
                      </a:r>
                      <a:r>
                        <a:rPr lang="ja-JP" altLang="en-US" sz="1000" u="none" strike="noStrike" baseline="0" dirty="0" smtClean="0">
                          <a:effectLst/>
                          <a:latin typeface="メイリオ" panose="020B0604030504040204" pitchFamily="50" charset="-128"/>
                          <a:ea typeface="メイリオ" panose="020B0604030504040204" pitchFamily="50" charset="-128"/>
                        </a:rPr>
                        <a:t> </a:t>
                      </a:r>
                      <a:r>
                        <a:rPr lang="ja-JP" altLang="en-US" sz="1000" u="none" strike="noStrike" dirty="0" smtClean="0">
                          <a:effectLst/>
                          <a:latin typeface="メイリオ" panose="020B0604030504040204" pitchFamily="50" charset="-128"/>
                          <a:ea typeface="メイリオ" panose="020B0604030504040204" pitchFamily="50" charset="-128"/>
                        </a:rPr>
                        <a:t>憲</a:t>
                      </a:r>
                      <a:r>
                        <a:rPr lang="ja-JP" altLang="en-US" sz="1000" u="none" strike="noStrike" dirty="0">
                          <a:effectLst/>
                          <a:latin typeface="メイリオ" panose="020B0604030504040204" pitchFamily="50" charset="-128"/>
                          <a:ea typeface="メイリオ" panose="020B0604030504040204" pitchFamily="50" charset="-128"/>
                        </a:rPr>
                        <a:t>吾</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1009839069"/>
                  </a:ext>
                </a:extLst>
              </a:tr>
              <a:tr h="252000">
                <a:tc>
                  <a:txBody>
                    <a:bodyPr/>
                    <a:lstStyle/>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rPr>
                        <a:t>社会福祉法人</a:t>
                      </a:r>
                      <a:r>
                        <a:rPr lang="ja-JP" altLang="en-US" sz="1000" b="0" i="0" u="none" strike="noStrike" baseline="0" dirty="0" smtClean="0">
                          <a:solidFill>
                            <a:srgbClr val="000000"/>
                          </a:solidFill>
                          <a:effectLst/>
                          <a:latin typeface="メイリオ" panose="020B0604030504040204" pitchFamily="50" charset="-128"/>
                          <a:ea typeface="メイリオ" panose="020B0604030504040204" pitchFamily="50" charset="-128"/>
                        </a:rPr>
                        <a:t> 大阪市障害者福祉・スポーツ協会　サテライト・オフィス平野</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rPr>
                        <a:t>藤井 麗子</a:t>
                      </a:r>
                      <a:endParaRPr lang="zh-CN"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36643107"/>
                  </a:ext>
                </a:extLst>
              </a:tr>
              <a:tr h="252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rPr>
                        <a:t>社会福祉法人</a:t>
                      </a:r>
                      <a:r>
                        <a:rPr lang="ja-JP" altLang="en-US" sz="1000" b="0" i="0" u="none" strike="noStrike" baseline="0" dirty="0" smtClean="0">
                          <a:solidFill>
                            <a:srgbClr val="000000"/>
                          </a:solidFill>
                          <a:effectLst/>
                          <a:latin typeface="メイリオ" panose="020B0604030504040204" pitchFamily="50" charset="-128"/>
                          <a:ea typeface="メイリオ" panose="020B0604030504040204" pitchFamily="50" charset="-128"/>
                        </a:rPr>
                        <a:t> 大阪市障害者福祉・スポーツ協会　</a:t>
                      </a:r>
                      <a:r>
                        <a:rPr lang="ja-JP" altLang="en-US" sz="1000" u="none" strike="noStrike" dirty="0" smtClean="0">
                          <a:effectLst/>
                          <a:latin typeface="メイリオ" panose="020B0604030504040204" pitchFamily="50" charset="-128"/>
                          <a:ea typeface="メイリオ" panose="020B0604030504040204" pitchFamily="50" charset="-128"/>
                        </a:rPr>
                        <a:t>大阪市職業リハビリテーションセンター</a:t>
                      </a:r>
                      <a:endPar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rPr>
                        <a:t>安蔵</a:t>
                      </a:r>
                      <a:r>
                        <a:rPr lang="ja-JP" altLang="en-US" sz="1000" b="0" i="0" u="none" strike="noStrike" baseline="0" dirty="0" smtClean="0">
                          <a:solidFill>
                            <a:srgbClr val="000000"/>
                          </a:solidFill>
                          <a:effectLst/>
                          <a:latin typeface="メイリオ" panose="020B0604030504040204" pitchFamily="50" charset="-128"/>
                          <a:ea typeface="メイリオ" panose="020B0604030504040204" pitchFamily="50" charset="-128"/>
                        </a:rPr>
                        <a:t> 崇史</a:t>
                      </a:r>
                      <a:endPar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3564111337"/>
                  </a:ext>
                </a:extLst>
              </a:tr>
              <a:tr h="252000">
                <a:tc>
                  <a:txBody>
                    <a:bodyPr/>
                    <a:lstStyle/>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rPr>
                        <a:t>高槻市障害者就業・生活支援センター</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tc>
                  <a:txBody>
                    <a:bodyPr/>
                    <a:lstStyle/>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rPr>
                        <a:t>陸野</a:t>
                      </a:r>
                      <a:r>
                        <a:rPr lang="ja-JP" altLang="en-US" sz="1000" b="0" i="0" u="none" strike="noStrike" baseline="0" dirty="0" smtClean="0">
                          <a:solidFill>
                            <a:srgbClr val="000000"/>
                          </a:solidFill>
                          <a:effectLst/>
                          <a:latin typeface="メイリオ" panose="020B0604030504040204" pitchFamily="50" charset="-128"/>
                          <a:ea typeface="メイリオ" panose="020B0604030504040204" pitchFamily="50" charset="-128"/>
                        </a:rPr>
                        <a:t> 肇</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765" marR="7814" marT="7814" marB="0" anchor="ctr">
                    <a:lnL w="12700" cap="flat" cmpd="sng" algn="ctr">
                      <a:solidFill>
                        <a:srgbClr val="FFADA7"/>
                      </a:solidFill>
                      <a:prstDash val="solid"/>
                      <a:round/>
                      <a:headEnd type="none" w="med" len="med"/>
                      <a:tailEnd type="none" w="med" len="med"/>
                    </a:lnL>
                    <a:lnR w="12700" cap="flat" cmpd="sng" algn="ctr">
                      <a:solidFill>
                        <a:srgbClr val="FFADA7"/>
                      </a:solidFill>
                      <a:prstDash val="solid"/>
                      <a:round/>
                      <a:headEnd type="none" w="med" len="med"/>
                      <a:tailEnd type="none" w="med" len="med"/>
                    </a:lnR>
                    <a:lnT w="12700" cap="flat" cmpd="sng" algn="ctr">
                      <a:solidFill>
                        <a:srgbClr val="FFADA7"/>
                      </a:solidFill>
                      <a:prstDash val="solid"/>
                      <a:round/>
                      <a:headEnd type="none" w="med" len="med"/>
                      <a:tailEnd type="none" w="med" len="med"/>
                    </a:lnT>
                    <a:lnB w="12700" cap="flat" cmpd="sng" algn="ctr">
                      <a:solidFill>
                        <a:srgbClr val="FFADA7"/>
                      </a:solidFill>
                      <a:prstDash val="solid"/>
                      <a:round/>
                      <a:headEnd type="none" w="med" len="med"/>
                      <a:tailEnd type="none" w="med" len="med"/>
                    </a:lnB>
                  </a:tcPr>
                </a:tc>
                <a:extLst>
                  <a:ext uri="{0D108BD9-81ED-4DB2-BD59-A6C34878D82A}">
                    <a16:rowId xmlns:a16="http://schemas.microsoft.com/office/drawing/2014/main" val="107704143"/>
                  </a:ext>
                </a:extLst>
              </a:tr>
            </a:tbl>
          </a:graphicData>
        </a:graphic>
      </p:graphicFrame>
      <p:sp>
        <p:nvSpPr>
          <p:cNvPr id="24" name="テキスト ボックス 23"/>
          <p:cNvSpPr txBox="1"/>
          <p:nvPr/>
        </p:nvSpPr>
        <p:spPr>
          <a:xfrm>
            <a:off x="391747" y="1584287"/>
            <a:ext cx="8360506" cy="761747"/>
          </a:xfrm>
          <a:prstGeom prst="rect">
            <a:avLst/>
          </a:prstGeom>
          <a:noFill/>
        </p:spPr>
        <p:txBody>
          <a:bodyPr wrap="square" rtlCol="0">
            <a:spAutoFit/>
          </a:bodyPr>
          <a:lstStyle/>
          <a:p>
            <a:pPr marL="171450" indent="-171450">
              <a:buFont typeface="Wingdings" panose="05000000000000000000" pitchFamily="2" charset="2"/>
              <a:buChar char="n"/>
            </a:pPr>
            <a:r>
              <a:rPr lang="ja-JP" altLang="en-US" sz="1200" b="1" dirty="0" smtClean="0">
                <a:latin typeface="メイリオ" panose="020B0604030504040204" pitchFamily="50" charset="-128"/>
                <a:ea typeface="メイリオ" panose="020B0604030504040204" pitchFamily="50" charset="-128"/>
              </a:rPr>
              <a:t>実績</a:t>
            </a:r>
            <a:endParaRPr lang="en-US" altLang="ja-JP" sz="1200" b="1" dirty="0" smtClean="0">
              <a:latin typeface="メイリオ" panose="020B0604030504040204" pitchFamily="50" charset="-128"/>
              <a:ea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rPr>
              <a:t>　・　アドバイザー：</a:t>
            </a:r>
            <a:r>
              <a:rPr kumimoji="1" lang="en-US" altLang="ja-JP" sz="1050" dirty="0" smtClean="0">
                <a:latin typeface="メイリオ" panose="020B0604030504040204" pitchFamily="50" charset="-128"/>
                <a:ea typeface="メイリオ" panose="020B0604030504040204" pitchFamily="50" charset="-128"/>
              </a:rPr>
              <a:t>10</a:t>
            </a:r>
            <a:r>
              <a:rPr kumimoji="1" lang="ja-JP" altLang="en-US" sz="1050" dirty="0" smtClean="0">
                <a:latin typeface="メイリオ" panose="020B0604030504040204" pitchFamily="50" charset="-128"/>
                <a:ea typeface="メイリオ" panose="020B0604030504040204" pitchFamily="50" charset="-128"/>
              </a:rPr>
              <a:t>名</a:t>
            </a:r>
            <a:endParaRPr kumimoji="1" lang="en-US" altLang="ja-JP" sz="1050" dirty="0" smtClean="0">
              <a:latin typeface="メイリオ" panose="020B0604030504040204" pitchFamily="50" charset="-128"/>
              <a:ea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rPr>
              <a:t>　・　訪問地域：８地域ブロック・</a:t>
            </a:r>
            <a:r>
              <a:rPr lang="en-US" altLang="ja-JP" sz="1050" dirty="0">
                <a:latin typeface="メイリオ" panose="020B0604030504040204" pitchFamily="50" charset="-128"/>
                <a:ea typeface="メイリオ" panose="020B0604030504040204" pitchFamily="50" charset="-128"/>
              </a:rPr>
              <a:t>14</a:t>
            </a:r>
            <a:r>
              <a:rPr lang="ja-JP" altLang="en-US" sz="1050" dirty="0" smtClean="0">
                <a:latin typeface="メイリオ" panose="020B0604030504040204" pitchFamily="50" charset="-128"/>
                <a:ea typeface="メイリオ" panose="020B0604030504040204" pitchFamily="50" charset="-128"/>
              </a:rPr>
              <a:t>市</a:t>
            </a:r>
            <a:endParaRPr lang="en-US" altLang="ja-JP" sz="1050" dirty="0" smtClean="0">
              <a:latin typeface="メイリオ" panose="020B0604030504040204" pitchFamily="50" charset="-128"/>
              <a:ea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rPr>
              <a:t>　・　訪問事業所：</a:t>
            </a:r>
            <a:r>
              <a:rPr kumimoji="1" lang="en-US" altLang="ja-JP" sz="1050" dirty="0" smtClean="0">
                <a:latin typeface="メイリオ" panose="020B0604030504040204" pitchFamily="50" charset="-128"/>
                <a:ea typeface="メイリオ" panose="020B0604030504040204" pitchFamily="50" charset="-128"/>
              </a:rPr>
              <a:t>17</a:t>
            </a:r>
            <a:r>
              <a:rPr kumimoji="1" lang="ja-JP" altLang="en-US" sz="1050" dirty="0" smtClean="0">
                <a:latin typeface="メイリオ" panose="020B0604030504040204" pitchFamily="50" charset="-128"/>
                <a:ea typeface="メイリオ" panose="020B0604030504040204" pitchFamily="50" charset="-128"/>
              </a:rPr>
              <a:t>ヶ所</a:t>
            </a:r>
            <a:endParaRPr kumimoji="1" lang="en-US" altLang="ja-JP" sz="1050" dirty="0" smtClean="0">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391747" y="2526853"/>
            <a:ext cx="8360506" cy="276999"/>
          </a:xfrm>
          <a:prstGeom prst="rect">
            <a:avLst/>
          </a:prstGeom>
          <a:noFill/>
        </p:spPr>
        <p:txBody>
          <a:bodyPr wrap="square" rtlCol="0">
            <a:spAutoFit/>
          </a:bodyPr>
          <a:lstStyle/>
          <a:p>
            <a:pPr marL="171450" indent="-171450">
              <a:buFont typeface="Wingdings" panose="05000000000000000000" pitchFamily="2" charset="2"/>
              <a:buChar char="n"/>
            </a:pPr>
            <a:r>
              <a:rPr lang="ja-JP" altLang="en-US" sz="1200" b="1" dirty="0" smtClean="0">
                <a:latin typeface="メイリオ" panose="020B0604030504040204" pitchFamily="50" charset="-128"/>
                <a:ea typeface="メイリオ" panose="020B0604030504040204" pitchFamily="50" charset="-128"/>
              </a:rPr>
              <a:t>アドバイザー一覧</a:t>
            </a:r>
            <a:r>
              <a:rPr lang="ja-JP" altLang="en-US" sz="1100" dirty="0" smtClean="0">
                <a:latin typeface="メイリオ" panose="020B0604030504040204" pitchFamily="50" charset="-128"/>
                <a:ea typeface="メイリオ" panose="020B0604030504040204" pitchFamily="50" charset="-128"/>
              </a:rPr>
              <a:t>（五十音順）</a:t>
            </a:r>
            <a:endParaRPr kumimoji="1" lang="en-US" altLang="ja-JP" sz="1050" dirty="0" smtClean="0">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12"/>
          </p:nvPr>
        </p:nvSpPr>
        <p:spPr>
          <a:xfrm>
            <a:off x="6457950" y="6356351"/>
            <a:ext cx="2686050" cy="365125"/>
          </a:xfrm>
        </p:spPr>
        <p:txBody>
          <a:bodyPr/>
          <a:lstStyle/>
          <a:p>
            <a:fld id="{E1452387-2974-437A-B89E-20692E985910}" type="slidenum">
              <a:rPr kumimoji="1" lang="ja-JP" altLang="en-US" smtClean="0"/>
              <a:t>2</a:t>
            </a:fld>
            <a:endParaRPr kumimoji="1" lang="ja-JP" altLang="en-US" dirty="0"/>
          </a:p>
        </p:txBody>
      </p:sp>
    </p:spTree>
    <p:extLst>
      <p:ext uri="{BB962C8B-B14F-4D97-AF65-F5344CB8AC3E}">
        <p14:creationId xmlns:p14="http://schemas.microsoft.com/office/powerpoint/2010/main" val="13680096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23824" y="885081"/>
            <a:ext cx="4829175" cy="6024726"/>
          </a:xfrm>
          <a:prstGeom prst="rect">
            <a:avLst/>
          </a:prstGeom>
          <a:noFill/>
        </p:spPr>
        <p:txBody>
          <a:bodyPr wrap="square" rtlCol="0">
            <a:spAutoFit/>
          </a:bodyPr>
          <a:lstStyle/>
          <a:p>
            <a:r>
              <a:rPr kumimoji="1" lang="ja-JP" altLang="en-US" sz="1100" b="1" dirty="0" smtClean="0">
                <a:latin typeface="メイリオ" panose="020B0604030504040204" pitchFamily="50" charset="-128"/>
                <a:ea typeface="メイリオ" panose="020B0604030504040204" pitchFamily="50" charset="-128"/>
              </a:rPr>
              <a:t>■</a:t>
            </a:r>
            <a:r>
              <a:rPr kumimoji="1" lang="ja-JP" altLang="en-US" sz="1100" b="1" dirty="0">
                <a:latin typeface="メイリオ" panose="020B0604030504040204" pitchFamily="50" charset="-128"/>
                <a:ea typeface="メイリオ" panose="020B0604030504040204" pitchFamily="50" charset="-128"/>
              </a:rPr>
              <a:t> </a:t>
            </a:r>
            <a:r>
              <a:rPr kumimoji="1" lang="ja-JP" altLang="en-US" sz="1100" b="1" dirty="0" smtClean="0">
                <a:latin typeface="メイリオ" panose="020B0604030504040204" pitchFamily="50" charset="-128"/>
                <a:ea typeface="メイリオ" panose="020B0604030504040204" pitchFamily="50" charset="-128"/>
              </a:rPr>
              <a:t>第１章　就労継続支援事業所として</a:t>
            </a:r>
            <a:endParaRPr kumimoji="1" lang="en-US" altLang="ja-JP" sz="1100" b="1" dirty="0" smtClean="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kumimoji="1" lang="ja-JP" altLang="en-US" sz="1000" dirty="0" smtClean="0">
                <a:latin typeface="メイリオ" panose="020B0604030504040204" pitchFamily="50" charset="-128"/>
                <a:ea typeface="メイリオ" panose="020B0604030504040204" pitchFamily="50" charset="-128"/>
              </a:rPr>
              <a:t>はじめに</a:t>
            </a:r>
            <a:endParaRPr kumimoji="1" lang="en-US" altLang="ja-JP" sz="100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00" dirty="0">
                <a:latin typeface="メイリオ" panose="020B0604030504040204" pitchFamily="50" charset="-128"/>
                <a:ea typeface="メイリオ" panose="020B0604030504040204" pitchFamily="50" charset="-128"/>
              </a:rPr>
              <a:t>一般就労につなげるための</a:t>
            </a:r>
            <a:r>
              <a:rPr lang="ja-JP" altLang="en-US" sz="1000" dirty="0" smtClean="0">
                <a:latin typeface="メイリオ" panose="020B0604030504040204" pitchFamily="50" charset="-128"/>
                <a:ea typeface="メイリオ" panose="020B0604030504040204" pitchFamily="50" charset="-128"/>
              </a:rPr>
              <a:t>ポイント</a:t>
            </a:r>
            <a:endParaRPr lang="en-US" altLang="ja-JP" sz="1000" dirty="0" smtClean="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00" dirty="0" smtClean="0">
                <a:latin typeface="メイリオ" panose="020B0604030504040204" pitchFamily="50" charset="-128"/>
                <a:ea typeface="メイリオ" panose="020B0604030504040204" pitchFamily="50" charset="-128"/>
              </a:rPr>
              <a:t>就労</a:t>
            </a:r>
            <a:r>
              <a:rPr lang="ja-JP" altLang="en-US" sz="1000" dirty="0">
                <a:latin typeface="メイリオ" panose="020B0604030504040204" pitchFamily="50" charset="-128"/>
                <a:ea typeface="メイリオ" panose="020B0604030504040204" pitchFamily="50" charset="-128"/>
              </a:rPr>
              <a:t>支援を進める</a:t>
            </a:r>
            <a:r>
              <a:rPr lang="ja-JP" altLang="en-US" sz="1000" dirty="0" smtClean="0">
                <a:latin typeface="メイリオ" panose="020B0604030504040204" pitchFamily="50" charset="-128"/>
                <a:ea typeface="メイリオ" panose="020B0604030504040204" pitchFamily="50" charset="-128"/>
              </a:rPr>
              <a:t>ために「</a:t>
            </a:r>
            <a:r>
              <a:rPr kumimoji="1" lang="ja-JP" altLang="en-US" sz="1000" dirty="0" smtClean="0">
                <a:latin typeface="メイリオ" panose="020B0604030504040204" pitchFamily="50" charset="-128"/>
                <a:ea typeface="メイリオ" panose="020B0604030504040204" pitchFamily="50" charset="-128"/>
              </a:rPr>
              <a:t>流れ</a:t>
            </a:r>
            <a:r>
              <a:rPr lang="ja-JP" altLang="en-US" sz="1000" dirty="0">
                <a:latin typeface="メイリオ" panose="020B0604030504040204" pitchFamily="50" charset="-128"/>
                <a:ea typeface="メイリオ" panose="020B0604030504040204" pitchFamily="50" charset="-128"/>
              </a:rPr>
              <a:t>」</a:t>
            </a:r>
            <a:r>
              <a:rPr kumimoji="1" lang="ja-JP" altLang="en-US" sz="1000" dirty="0" smtClean="0">
                <a:latin typeface="メイリオ" panose="020B0604030504040204" pitchFamily="50" charset="-128"/>
                <a:ea typeface="メイリオ" panose="020B0604030504040204" pitchFamily="50" charset="-128"/>
              </a:rPr>
              <a:t>を知る</a:t>
            </a:r>
            <a:endParaRPr kumimoji="1" lang="en-US" altLang="ja-JP" sz="1000" dirty="0" smtClean="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kumimoji="1" lang="ja-JP" altLang="en-US" sz="1000" dirty="0" smtClean="0">
                <a:latin typeface="メイリオ" panose="020B0604030504040204" pitchFamily="50" charset="-128"/>
                <a:ea typeface="メイリオ" panose="020B0604030504040204" pitchFamily="50" charset="-128"/>
              </a:rPr>
              <a:t>地域</a:t>
            </a:r>
            <a:r>
              <a:rPr kumimoji="1" lang="ja-JP" altLang="en-US" sz="1000" dirty="0">
                <a:latin typeface="メイリオ" panose="020B0604030504040204" pitchFamily="50" charset="-128"/>
                <a:ea typeface="メイリオ" panose="020B0604030504040204" pitchFamily="50" charset="-128"/>
              </a:rPr>
              <a:t>全体で作り上げる、就労支援の輪 </a:t>
            </a:r>
            <a:r>
              <a:rPr kumimoji="1" lang="ja-JP" altLang="en-US" sz="1000" dirty="0" smtClean="0">
                <a:latin typeface="メイリオ" panose="020B0604030504040204" pitchFamily="50" charset="-128"/>
                <a:ea typeface="メイリオ" panose="020B0604030504040204" pitchFamily="50" charset="-128"/>
              </a:rPr>
              <a:t>！</a:t>
            </a:r>
            <a:endParaRPr kumimoji="1" lang="en-US" altLang="ja-JP" sz="1000" dirty="0" smtClean="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endParaRPr kumimoji="1" lang="en-US" altLang="ja-JP" sz="1050" dirty="0" smtClean="0">
              <a:latin typeface="メイリオ" panose="020B0604030504040204" pitchFamily="50" charset="-128"/>
              <a:ea typeface="メイリオ" panose="020B0604030504040204" pitchFamily="50" charset="-128"/>
            </a:endParaRPr>
          </a:p>
          <a:p>
            <a:r>
              <a:rPr kumimoji="1" lang="ja-JP" altLang="en-US" sz="1100" b="1" dirty="0" smtClean="0">
                <a:latin typeface="メイリオ" panose="020B0604030504040204" pitchFamily="50" charset="-128"/>
                <a:ea typeface="メイリオ" panose="020B0604030504040204" pitchFamily="50" charset="-128"/>
              </a:rPr>
              <a:t>■ 第２章　支援者</a:t>
            </a:r>
            <a:r>
              <a:rPr kumimoji="1" lang="ja-JP" altLang="en-US" sz="1100" b="1" dirty="0">
                <a:latin typeface="メイリオ" panose="020B0604030504040204" pitchFamily="50" charset="-128"/>
                <a:ea typeface="メイリオ" panose="020B0604030504040204" pitchFamily="50" charset="-128"/>
              </a:rPr>
              <a:t>としての心得</a:t>
            </a:r>
          </a:p>
          <a:p>
            <a:pPr marL="171450" indent="-171450">
              <a:buFont typeface="Arial" panose="020B0604020202020204" pitchFamily="34" charset="0"/>
              <a:buChar char="•"/>
            </a:pPr>
            <a:r>
              <a:rPr kumimoji="1" lang="ja-JP" altLang="en-US" sz="1000" dirty="0" smtClean="0">
                <a:latin typeface="メイリオ" panose="020B0604030504040204" pitchFamily="50" charset="-128"/>
                <a:ea typeface="メイリオ" panose="020B0604030504040204" pitchFamily="50" charset="-128"/>
              </a:rPr>
              <a:t>大切</a:t>
            </a:r>
            <a:r>
              <a:rPr kumimoji="1" lang="ja-JP" altLang="en-US" sz="1000" dirty="0">
                <a:latin typeface="メイリオ" panose="020B0604030504040204" pitchFamily="50" charset="-128"/>
                <a:ea typeface="メイリオ" panose="020B0604030504040204" pitchFamily="50" charset="-128"/>
              </a:rPr>
              <a:t>にしてほしい</a:t>
            </a:r>
            <a:r>
              <a:rPr kumimoji="1" lang="ja-JP" altLang="en-US" sz="1000" dirty="0" smtClean="0">
                <a:latin typeface="メイリオ" panose="020B0604030504040204" pitchFamily="50" charset="-128"/>
                <a:ea typeface="メイリオ" panose="020B0604030504040204" pitchFamily="50" charset="-128"/>
              </a:rPr>
              <a:t>思い</a:t>
            </a:r>
            <a:endParaRPr kumimoji="1" lang="en-US" altLang="ja-JP" sz="100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kumimoji="1" lang="ja-JP" altLang="en-US" sz="1000" dirty="0" smtClean="0">
                <a:latin typeface="メイリオ" panose="020B0604030504040204" pitchFamily="50" charset="-128"/>
                <a:ea typeface="メイリオ" panose="020B0604030504040204" pitchFamily="50" charset="-128"/>
              </a:rPr>
              <a:t>一般</a:t>
            </a:r>
            <a:r>
              <a:rPr kumimoji="1" lang="ja-JP" altLang="en-US" sz="1000" dirty="0">
                <a:latin typeface="メイリオ" panose="020B0604030504040204" pitchFamily="50" charset="-128"/>
                <a:ea typeface="メイリオ" panose="020B0604030504040204" pitchFamily="50" charset="-128"/>
              </a:rPr>
              <a:t>就労へのニーズの</a:t>
            </a:r>
            <a:r>
              <a:rPr kumimoji="1" lang="ja-JP" altLang="en-US" sz="1000" dirty="0" smtClean="0">
                <a:latin typeface="メイリオ" panose="020B0604030504040204" pitchFamily="50" charset="-128"/>
                <a:ea typeface="メイリオ" panose="020B0604030504040204" pitchFamily="50" charset="-128"/>
              </a:rPr>
              <a:t>掘り起こし</a:t>
            </a:r>
            <a:endParaRPr kumimoji="1" lang="en-US" altLang="ja-JP" sz="1000" dirty="0">
              <a:latin typeface="メイリオ" panose="020B0604030504040204" pitchFamily="50" charset="-128"/>
              <a:ea typeface="メイリオ" panose="020B0604030504040204" pitchFamily="50" charset="-128"/>
            </a:endParaRPr>
          </a:p>
          <a:p>
            <a:endParaRPr kumimoji="1" lang="en-US" altLang="ja-JP" sz="1050" b="1" dirty="0" smtClean="0">
              <a:latin typeface="メイリオ" panose="020B0604030504040204" pitchFamily="50" charset="-128"/>
              <a:ea typeface="メイリオ" panose="020B0604030504040204" pitchFamily="50" charset="-128"/>
            </a:endParaRPr>
          </a:p>
          <a:p>
            <a:r>
              <a:rPr kumimoji="1" lang="ja-JP" altLang="en-US" sz="1100" b="1" dirty="0" smtClean="0">
                <a:latin typeface="メイリオ" panose="020B0604030504040204" pitchFamily="50" charset="-128"/>
                <a:ea typeface="メイリオ" panose="020B0604030504040204" pitchFamily="50" charset="-128"/>
              </a:rPr>
              <a:t>■ 第３章　日中</a:t>
            </a:r>
            <a:r>
              <a:rPr kumimoji="1" lang="ja-JP" altLang="en-US" sz="1100" b="1" dirty="0">
                <a:latin typeface="メイリオ" panose="020B0604030504040204" pitchFamily="50" charset="-128"/>
                <a:ea typeface="メイリオ" panose="020B0604030504040204" pitchFamily="50" charset="-128"/>
              </a:rPr>
              <a:t>活動から</a:t>
            </a:r>
          </a:p>
          <a:p>
            <a:pPr marL="171450" indent="-171450">
              <a:buFont typeface="Arial" panose="020B0604020202020204" pitchFamily="34" charset="0"/>
              <a:buChar char="•"/>
            </a:pPr>
            <a:r>
              <a:rPr kumimoji="1" lang="ja-JP" altLang="en-US" sz="1000" dirty="0" smtClean="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自分らしい働き方」を見つけて</a:t>
            </a:r>
            <a:r>
              <a:rPr kumimoji="1" lang="ja-JP" altLang="en-US" sz="1000" dirty="0" smtClean="0">
                <a:latin typeface="メイリオ" panose="020B0604030504040204" pitchFamily="50" charset="-128"/>
                <a:ea typeface="メイリオ" panose="020B0604030504040204" pitchFamily="50" charset="-128"/>
              </a:rPr>
              <a:t>いく</a:t>
            </a:r>
            <a:endParaRPr kumimoji="1" lang="en-US" altLang="ja-JP" sz="100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00" dirty="0" smtClean="0">
                <a:latin typeface="メイリオ" panose="020B0604030504040204" pitchFamily="50" charset="-128"/>
                <a:ea typeface="メイリオ" panose="020B0604030504040204" pitchFamily="50" charset="-128"/>
              </a:rPr>
              <a:t>面談</a:t>
            </a:r>
            <a:r>
              <a:rPr kumimoji="1" lang="ja-JP" altLang="en-US" sz="1000" dirty="0" smtClean="0">
                <a:latin typeface="メイリオ" panose="020B0604030504040204" pitchFamily="50" charset="-128"/>
                <a:ea typeface="メイリオ" panose="020B0604030504040204" pitchFamily="50" charset="-128"/>
              </a:rPr>
              <a:t>のポイント</a:t>
            </a:r>
            <a:endParaRPr kumimoji="1" lang="en-US" altLang="ja-JP" sz="100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kumimoji="1" lang="ja-JP" altLang="en-US" sz="1000" dirty="0" smtClean="0">
                <a:latin typeface="メイリオ" panose="020B0604030504040204" pitchFamily="50" charset="-128"/>
                <a:ea typeface="メイリオ" panose="020B0604030504040204" pitchFamily="50" charset="-128"/>
              </a:rPr>
              <a:t>個別</a:t>
            </a:r>
            <a:r>
              <a:rPr kumimoji="1" lang="ja-JP" altLang="en-US" sz="1000" dirty="0">
                <a:latin typeface="メイリオ" panose="020B0604030504040204" pitchFamily="50" charset="-128"/>
                <a:ea typeface="メイリオ" panose="020B0604030504040204" pitchFamily="50" charset="-128"/>
              </a:rPr>
              <a:t>支援計画作成の</a:t>
            </a:r>
            <a:r>
              <a:rPr kumimoji="1" lang="ja-JP" altLang="en-US" sz="1000" dirty="0" smtClean="0">
                <a:latin typeface="メイリオ" panose="020B0604030504040204" pitchFamily="50" charset="-128"/>
                <a:ea typeface="メイリオ" panose="020B0604030504040204" pitchFamily="50" charset="-128"/>
              </a:rPr>
              <a:t>ポイント</a:t>
            </a:r>
            <a:endParaRPr kumimoji="1" lang="en-US" altLang="ja-JP" sz="100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00" dirty="0">
                <a:latin typeface="メイリオ" panose="020B0604030504040204" pitchFamily="50" charset="-128"/>
                <a:ea typeface="メイリオ" panose="020B0604030504040204" pitchFamily="50" charset="-128"/>
              </a:rPr>
              <a:t>アセスメント</a:t>
            </a:r>
            <a:r>
              <a:rPr kumimoji="1" lang="ja-JP" altLang="en-US" sz="1000" dirty="0" smtClean="0">
                <a:latin typeface="メイリオ" panose="020B0604030504040204" pitchFamily="50" charset="-128"/>
                <a:ea typeface="メイリオ" panose="020B0604030504040204" pitchFamily="50" charset="-128"/>
              </a:rPr>
              <a:t>のポイント</a:t>
            </a:r>
            <a:endParaRPr kumimoji="1" lang="en-US" altLang="ja-JP" sz="1000" dirty="0">
              <a:latin typeface="メイリオ" panose="020B0604030504040204" pitchFamily="50" charset="-128"/>
              <a:ea typeface="メイリオ" panose="020B0604030504040204" pitchFamily="50" charset="-128"/>
            </a:endParaRPr>
          </a:p>
          <a:p>
            <a:endParaRPr kumimoji="1" lang="en-US" altLang="ja-JP" sz="1050" dirty="0" smtClean="0">
              <a:latin typeface="メイリオ" panose="020B0604030504040204" pitchFamily="50" charset="-128"/>
              <a:ea typeface="メイリオ" panose="020B0604030504040204" pitchFamily="50" charset="-128"/>
            </a:endParaRPr>
          </a:p>
          <a:p>
            <a:r>
              <a:rPr kumimoji="1" lang="ja-JP" altLang="en-US" sz="1100" b="1" dirty="0" smtClean="0">
                <a:latin typeface="メイリオ" panose="020B0604030504040204" pitchFamily="50" charset="-128"/>
                <a:ea typeface="メイリオ" panose="020B0604030504040204" pitchFamily="50" charset="-128"/>
              </a:rPr>
              <a:t>■ 第４章　地域</a:t>
            </a:r>
            <a:r>
              <a:rPr kumimoji="1" lang="ja-JP" altLang="en-US" sz="1100" b="1" dirty="0">
                <a:latin typeface="メイリオ" panose="020B0604030504040204" pitchFamily="50" charset="-128"/>
                <a:ea typeface="メイリオ" panose="020B0604030504040204" pitchFamily="50" charset="-128"/>
              </a:rPr>
              <a:t>連携</a:t>
            </a:r>
          </a:p>
          <a:p>
            <a:pPr marL="171450" indent="-171450">
              <a:buFont typeface="Arial" panose="020B0604020202020204" pitchFamily="34" charset="0"/>
              <a:buChar char="•"/>
            </a:pPr>
            <a:r>
              <a:rPr kumimoji="1" lang="ja-JP" altLang="en-US" sz="1000" dirty="0" smtClean="0">
                <a:latin typeface="メイリオ" panose="020B0604030504040204" pitchFamily="50" charset="-128"/>
                <a:ea typeface="メイリオ" panose="020B0604030504040204" pitchFamily="50" charset="-128"/>
              </a:rPr>
              <a:t>地域</a:t>
            </a:r>
            <a:r>
              <a:rPr kumimoji="1" lang="ja-JP" altLang="en-US" sz="1000" dirty="0">
                <a:latin typeface="メイリオ" panose="020B0604030504040204" pitchFamily="50" charset="-128"/>
                <a:ea typeface="メイリオ" panose="020B0604030504040204" pitchFamily="50" charset="-128"/>
              </a:rPr>
              <a:t>における地域資源の活用</a:t>
            </a:r>
            <a:r>
              <a:rPr kumimoji="1" lang="ja-JP" altLang="en-US" sz="1000" dirty="0" smtClean="0">
                <a:latin typeface="メイリオ" panose="020B0604030504040204" pitchFamily="50" charset="-128"/>
                <a:ea typeface="メイリオ" panose="020B0604030504040204" pitchFamily="50" charset="-128"/>
              </a:rPr>
              <a:t>や連携</a:t>
            </a:r>
            <a:r>
              <a:rPr kumimoji="1" lang="ja-JP" altLang="en-US" sz="1000" dirty="0">
                <a:latin typeface="メイリオ" panose="020B0604030504040204" pitchFamily="50" charset="-128"/>
                <a:ea typeface="メイリオ" panose="020B0604030504040204" pitchFamily="50" charset="-128"/>
              </a:rPr>
              <a:t>方法に</a:t>
            </a:r>
            <a:r>
              <a:rPr kumimoji="1" lang="ja-JP" altLang="en-US" sz="1000" dirty="0" smtClean="0">
                <a:latin typeface="メイリオ" panose="020B0604030504040204" pitchFamily="50" charset="-128"/>
                <a:ea typeface="メイリオ" panose="020B0604030504040204" pitchFamily="50" charset="-128"/>
              </a:rPr>
              <a:t>ついて</a:t>
            </a:r>
            <a:endParaRPr kumimoji="1" lang="en-US" altLang="ja-JP" sz="100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kumimoji="1" lang="ja-JP" altLang="en-US" sz="1000" dirty="0" smtClean="0">
                <a:latin typeface="メイリオ" panose="020B0604030504040204" pitchFamily="50" charset="-128"/>
                <a:ea typeface="メイリオ" panose="020B0604030504040204" pitchFamily="50" charset="-128"/>
              </a:rPr>
              <a:t>就労</a:t>
            </a:r>
            <a:r>
              <a:rPr kumimoji="1" lang="ja-JP" altLang="en-US" sz="1000" dirty="0">
                <a:latin typeface="メイリオ" panose="020B0604030504040204" pitchFamily="50" charset="-128"/>
                <a:ea typeface="メイリオ" panose="020B0604030504040204" pitchFamily="50" charset="-128"/>
              </a:rPr>
              <a:t>支援の際に連携する可能性がある機関と</a:t>
            </a:r>
            <a:r>
              <a:rPr kumimoji="1" lang="ja-JP" altLang="en-US" sz="1000" dirty="0" smtClean="0">
                <a:latin typeface="メイリオ" panose="020B0604030504040204" pitchFamily="50" charset="-128"/>
                <a:ea typeface="メイリオ" panose="020B0604030504040204" pitchFamily="50" charset="-128"/>
              </a:rPr>
              <a:t>は</a:t>
            </a:r>
            <a:endParaRPr kumimoji="1" lang="en-US" altLang="ja-JP" sz="1000" dirty="0">
              <a:latin typeface="メイリオ" panose="020B0604030504040204" pitchFamily="50" charset="-128"/>
              <a:ea typeface="メイリオ" panose="020B0604030504040204" pitchFamily="50" charset="-128"/>
            </a:endParaRPr>
          </a:p>
          <a:p>
            <a:endParaRPr kumimoji="1" lang="en-US" altLang="ja-JP" sz="1050" dirty="0" smtClean="0">
              <a:latin typeface="メイリオ" panose="020B0604030504040204" pitchFamily="50" charset="-128"/>
              <a:ea typeface="メイリオ" panose="020B0604030504040204" pitchFamily="50" charset="-128"/>
            </a:endParaRPr>
          </a:p>
          <a:p>
            <a:r>
              <a:rPr kumimoji="1" lang="ja-JP" altLang="en-US" sz="1100" b="1" dirty="0" smtClean="0">
                <a:latin typeface="メイリオ" panose="020B0604030504040204" pitchFamily="50" charset="-128"/>
                <a:ea typeface="メイリオ" panose="020B0604030504040204" pitchFamily="50" charset="-128"/>
              </a:rPr>
              <a:t>■ 第５章　当事者・家族</a:t>
            </a:r>
            <a:r>
              <a:rPr kumimoji="1" lang="ja-JP" altLang="en-US" sz="1100" b="1" dirty="0">
                <a:latin typeface="メイリオ" panose="020B0604030504040204" pitchFamily="50" charset="-128"/>
                <a:ea typeface="メイリオ" panose="020B0604030504040204" pitchFamily="50" charset="-128"/>
              </a:rPr>
              <a:t>にとっての「就労</a:t>
            </a:r>
            <a:r>
              <a:rPr kumimoji="1" lang="ja-JP" altLang="en-US" sz="1100" b="1" dirty="0" smtClean="0">
                <a:latin typeface="メイリオ" panose="020B0604030504040204" pitchFamily="50" charset="-128"/>
                <a:ea typeface="メイリオ" panose="020B0604030504040204" pitchFamily="50" charset="-128"/>
              </a:rPr>
              <a:t>」</a:t>
            </a:r>
            <a:endParaRPr kumimoji="1" lang="en-US" altLang="ja-JP" sz="1100" b="1" dirty="0" smtClean="0">
              <a:latin typeface="メイリオ" panose="020B0604030504040204" pitchFamily="50" charset="-128"/>
              <a:ea typeface="メイリオ" panose="020B0604030504040204" pitchFamily="50" charset="-128"/>
            </a:endParaRPr>
          </a:p>
          <a:p>
            <a:endParaRPr kumimoji="1" lang="en-US" altLang="ja-JP" sz="105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 </a:t>
            </a:r>
            <a:r>
              <a:rPr kumimoji="1" lang="en-US" altLang="ja-JP" sz="1100" b="1" dirty="0">
                <a:latin typeface="メイリオ" panose="020B0604030504040204" pitchFamily="50" charset="-128"/>
                <a:ea typeface="メイリオ" panose="020B0604030504040204" pitchFamily="50" charset="-128"/>
              </a:rPr>
              <a:t>Q</a:t>
            </a:r>
            <a:r>
              <a:rPr kumimoji="1" lang="ja-JP" altLang="en-US" sz="1100" b="1" dirty="0">
                <a:latin typeface="メイリオ" panose="020B0604030504040204" pitchFamily="50" charset="-128"/>
                <a:ea typeface="メイリオ" panose="020B0604030504040204" pitchFamily="50" charset="-128"/>
              </a:rPr>
              <a:t>＆</a:t>
            </a:r>
            <a:r>
              <a:rPr kumimoji="1" lang="en-US" altLang="ja-JP" sz="1100" b="1" dirty="0">
                <a:latin typeface="メイリオ" panose="020B0604030504040204" pitchFamily="50" charset="-128"/>
                <a:ea typeface="メイリオ" panose="020B0604030504040204" pitchFamily="50" charset="-128"/>
              </a:rPr>
              <a:t>A</a:t>
            </a:r>
          </a:p>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利用者の就労への意欲をどのようにサポートしていますか</a:t>
            </a:r>
            <a:r>
              <a:rPr lang="ja-JP" altLang="en-US" sz="1050" dirty="0" smtClean="0">
                <a:latin typeface="メイリオ" panose="020B0604030504040204" pitchFamily="50" charset="-128"/>
                <a:ea typeface="メイリオ" panose="020B0604030504040204" pitchFamily="50" charset="-128"/>
              </a:rPr>
              <a:t>？</a:t>
            </a:r>
            <a:endParaRPr lang="en-US" altLang="ja-JP" sz="1050" dirty="0" smtClean="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50" dirty="0" smtClean="0">
                <a:latin typeface="メイリオ" panose="020B0604030504040204" pitchFamily="50" charset="-128"/>
                <a:ea typeface="メイリオ" panose="020B0604030504040204" pitchFamily="50" charset="-128"/>
              </a:rPr>
              <a:t>日中</a:t>
            </a:r>
            <a:r>
              <a:rPr kumimoji="1" lang="ja-JP" altLang="en-US" sz="1050" dirty="0">
                <a:latin typeface="メイリオ" panose="020B0604030504040204" pitchFamily="50" charset="-128"/>
                <a:ea typeface="メイリオ" panose="020B0604030504040204" pitchFamily="50" charset="-128"/>
              </a:rPr>
              <a:t>活動で精一杯です。求職活動はどうすればいいですか？</a:t>
            </a:r>
            <a:endParaRPr kumimoji="1" lang="en-US" altLang="ja-JP" sz="105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kumimoji="1" lang="ja-JP" altLang="en-US" sz="1050" dirty="0">
                <a:latin typeface="メイリオ" panose="020B0604030504040204" pitchFamily="50" charset="-128"/>
                <a:ea typeface="メイリオ" panose="020B0604030504040204" pitchFamily="50" charset="-128"/>
              </a:rPr>
              <a:t>支援者に就労支援の経験がありません</a:t>
            </a:r>
            <a:r>
              <a:rPr kumimoji="1" lang="ja-JP" altLang="en-US" sz="1050" dirty="0" smtClean="0">
                <a:latin typeface="メイリオ" panose="020B0604030504040204" pitchFamily="50" charset="-128"/>
                <a:ea typeface="メイリオ" panose="020B0604030504040204" pitchFamily="50" charset="-128"/>
              </a:rPr>
              <a:t>。どの</a:t>
            </a:r>
            <a:r>
              <a:rPr kumimoji="1" lang="ja-JP" altLang="en-US" sz="1050" dirty="0">
                <a:latin typeface="メイリオ" panose="020B0604030504040204" pitchFamily="50" charset="-128"/>
                <a:ea typeface="メイリオ" panose="020B0604030504040204" pitchFamily="50" charset="-128"/>
              </a:rPr>
              <a:t>ように支援を</a:t>
            </a:r>
            <a:r>
              <a:rPr kumimoji="1" lang="ja-JP" altLang="en-US" sz="1050" dirty="0" smtClean="0">
                <a:latin typeface="メイリオ" panose="020B0604030504040204" pitchFamily="50" charset="-128"/>
                <a:ea typeface="メイリオ" panose="020B0604030504040204" pitchFamily="50" charset="-128"/>
              </a:rPr>
              <a:t>すすめて</a:t>
            </a:r>
            <a:r>
              <a:rPr lang="ja-JP" altLang="en-US" sz="1050" dirty="0">
                <a:latin typeface="メイリオ" panose="020B0604030504040204" pitchFamily="50" charset="-128"/>
                <a:ea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rPr>
              <a:t>　　</a:t>
            </a:r>
            <a:r>
              <a:rPr kumimoji="1" lang="ja-JP" altLang="en-US" sz="1050" dirty="0" smtClean="0">
                <a:latin typeface="メイリオ" panose="020B0604030504040204" pitchFamily="50" charset="-128"/>
                <a:ea typeface="メイリオ" panose="020B0604030504040204" pitchFamily="50" charset="-128"/>
              </a:rPr>
              <a:t>いけば</a:t>
            </a:r>
            <a:r>
              <a:rPr kumimoji="1" lang="ja-JP" altLang="en-US" sz="1050" dirty="0">
                <a:latin typeface="メイリオ" panose="020B0604030504040204" pitchFamily="50" charset="-128"/>
                <a:ea typeface="メイリオ" panose="020B0604030504040204" pitchFamily="50" charset="-128"/>
              </a:rPr>
              <a:t>いいですか？</a:t>
            </a:r>
            <a:endParaRPr kumimoji="1" lang="en-US" altLang="ja-JP" sz="105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kumimoji="1" lang="ja-JP" altLang="en-US" sz="1050" dirty="0">
                <a:latin typeface="メイリオ" panose="020B0604030504040204" pitchFamily="50" charset="-128"/>
                <a:ea typeface="メイリオ" panose="020B0604030504040204" pitchFamily="50" charset="-128"/>
              </a:rPr>
              <a:t>家族に就職のことを話すタイミングはいつですか</a:t>
            </a:r>
            <a:r>
              <a:rPr kumimoji="1" lang="ja-JP" altLang="en-US" sz="1050" dirty="0" smtClean="0">
                <a:latin typeface="メイリオ" panose="020B0604030504040204" pitchFamily="50" charset="-128"/>
                <a:ea typeface="メイリオ" panose="020B0604030504040204" pitchFamily="50" charset="-128"/>
              </a:rPr>
              <a:t>？</a:t>
            </a:r>
            <a:endParaRPr kumimoji="1" lang="en-US" altLang="ja-JP" sz="1050" dirty="0" smtClean="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kumimoji="1" lang="ja-JP" altLang="en-US" sz="1050" dirty="0">
                <a:latin typeface="メイリオ" panose="020B0604030504040204" pitchFamily="50" charset="-128"/>
                <a:ea typeface="メイリオ" panose="020B0604030504040204" pitchFamily="50" charset="-128"/>
              </a:rPr>
              <a:t>自信を持ちにくい利用者への関わりはどうすればいいですか？</a:t>
            </a:r>
            <a:endParaRPr kumimoji="1" lang="en-US" altLang="ja-JP" sz="105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kumimoji="1" lang="ja-JP" altLang="en-US" sz="1050" dirty="0">
                <a:latin typeface="メイリオ" panose="020B0604030504040204" pitchFamily="50" charset="-128"/>
                <a:ea typeface="メイリオ" panose="020B0604030504040204" pitchFamily="50" charset="-128"/>
              </a:rPr>
              <a:t>利用者から就職したいと相談を受けました</a:t>
            </a:r>
            <a:r>
              <a:rPr kumimoji="1" lang="ja-JP" altLang="en-US" sz="1050" dirty="0" smtClean="0">
                <a:latin typeface="メイリオ" panose="020B0604030504040204" pitchFamily="50" charset="-128"/>
                <a:ea typeface="メイリオ" panose="020B0604030504040204" pitchFamily="50" charset="-128"/>
              </a:rPr>
              <a:t>。どうすればいいですか？</a:t>
            </a:r>
            <a:endParaRPr kumimoji="1" lang="en-US" altLang="ja-JP" sz="1050" dirty="0" smtClean="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就労支援に必要な資格や知識はありますか？</a:t>
            </a:r>
            <a:endParaRPr lang="en-US" altLang="ja-JP" sz="105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就職が難しそうな人への支援はどうしていますか？</a:t>
            </a:r>
            <a:endParaRPr lang="en-US" altLang="ja-JP" sz="105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一般就労につながれば利用者が減ります。運営はどうしたらいいですか？</a:t>
            </a:r>
            <a:endParaRPr lang="en-US" altLang="ja-JP" sz="105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企業開拓はどうしていますか？</a:t>
            </a:r>
            <a:endParaRPr lang="en-US" altLang="ja-JP" sz="105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職員の人材育成をどうしていますか？</a:t>
            </a:r>
            <a:endParaRPr lang="en-US" altLang="ja-JP" sz="105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就職後の定着支援はどんな方法がありますか</a:t>
            </a:r>
            <a:r>
              <a:rPr lang="ja-JP" altLang="en-US" sz="1050" dirty="0" smtClean="0">
                <a:latin typeface="メイリオ" panose="020B0604030504040204" pitchFamily="50" charset="-128"/>
                <a:ea typeface="メイリオ" panose="020B0604030504040204" pitchFamily="50" charset="-128"/>
              </a:rPr>
              <a:t>？</a:t>
            </a:r>
            <a:endParaRPr kumimoji="1" lang="en-US" altLang="ja-JP" sz="1050" dirty="0">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4686300" y="912299"/>
            <a:ext cx="4443663" cy="4016484"/>
          </a:xfrm>
          <a:prstGeom prst="rect">
            <a:avLst/>
          </a:prstGeom>
          <a:noFill/>
        </p:spPr>
        <p:txBody>
          <a:bodyPr wrap="square" rtlCol="0">
            <a:spAutoFit/>
          </a:bodyPr>
          <a:lstStyle/>
          <a:p>
            <a:r>
              <a:rPr kumimoji="1" lang="ja-JP" altLang="en-US" sz="1100" b="1" dirty="0" smtClean="0">
                <a:latin typeface="メイリオ" panose="020B0604030504040204" pitchFamily="50" charset="-128"/>
                <a:ea typeface="メイリオ" panose="020B0604030504040204" pitchFamily="50" charset="-128"/>
              </a:rPr>
              <a:t>■ 事例集</a:t>
            </a:r>
            <a:endParaRPr kumimoji="1" lang="en-US" altLang="ja-JP" sz="1100" b="1" dirty="0" smtClean="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kumimoji="1" lang="ja-JP" altLang="en-US" sz="1050" dirty="0">
                <a:latin typeface="メイリオ" panose="020B0604030504040204" pitchFamily="50" charset="-128"/>
                <a:ea typeface="メイリオ" panose="020B0604030504040204" pitchFamily="50" charset="-128"/>
              </a:rPr>
              <a:t>日中活動を通して再就職をサポートした事例</a:t>
            </a:r>
          </a:p>
          <a:p>
            <a:pPr marL="171450" indent="-171450">
              <a:buFont typeface="Arial" panose="020B0604020202020204" pitchFamily="34" charset="0"/>
              <a:buChar char="•"/>
            </a:pPr>
            <a:r>
              <a:rPr kumimoji="1" lang="ja-JP" altLang="en-US" sz="1050" dirty="0">
                <a:latin typeface="メイリオ" panose="020B0604030504040204" pitchFamily="50" charset="-128"/>
                <a:ea typeface="メイリオ" panose="020B0604030504040204" pitchFamily="50" charset="-128"/>
              </a:rPr>
              <a:t>就労継続支援Ｂ型事業所利用中の一般就労へのモチベーション維持</a:t>
            </a:r>
          </a:p>
          <a:p>
            <a:pPr marL="171450" indent="-171450">
              <a:buFont typeface="Arial" panose="020B0604020202020204" pitchFamily="34" charset="0"/>
              <a:buChar char="•"/>
            </a:pPr>
            <a:r>
              <a:rPr kumimoji="1" lang="ja-JP" altLang="en-US" sz="1050" dirty="0" smtClean="0">
                <a:latin typeface="メイリオ" panose="020B0604030504040204" pitchFamily="50" charset="-128"/>
                <a:ea typeface="メイリオ" panose="020B0604030504040204" pitchFamily="50" charset="-128"/>
              </a:rPr>
              <a:t>日常</a:t>
            </a:r>
            <a:r>
              <a:rPr kumimoji="1" lang="ja-JP" altLang="en-US" sz="1050" dirty="0">
                <a:latin typeface="メイリオ" panose="020B0604030504040204" pitchFamily="50" charset="-128"/>
                <a:ea typeface="メイリオ" panose="020B0604030504040204" pitchFamily="50" charset="-128"/>
              </a:rPr>
              <a:t>の中で丁寧なアセスメントをとったことで一般就労につながった重度障がい者の事例</a:t>
            </a:r>
          </a:p>
          <a:p>
            <a:pPr marL="171450" indent="-171450">
              <a:buFont typeface="Arial" panose="020B0604020202020204" pitchFamily="34" charset="0"/>
              <a:buChar char="•"/>
            </a:pPr>
            <a:r>
              <a:rPr kumimoji="1" lang="ja-JP" altLang="en-US" sz="1050" dirty="0">
                <a:latin typeface="メイリオ" panose="020B0604030504040204" pitchFamily="50" charset="-128"/>
                <a:ea typeface="メイリオ" panose="020B0604030504040204" pitchFamily="50" charset="-128"/>
              </a:rPr>
              <a:t>もう一度一般就労を目指して！</a:t>
            </a:r>
          </a:p>
          <a:p>
            <a:pPr marL="171450" indent="-171450">
              <a:buFont typeface="Arial" panose="020B0604020202020204" pitchFamily="34" charset="0"/>
              <a:buChar char="•"/>
            </a:pPr>
            <a:r>
              <a:rPr kumimoji="1" lang="ja-JP" altLang="en-US" sz="1050" dirty="0">
                <a:latin typeface="メイリオ" panose="020B0604030504040204" pitchFamily="50" charset="-128"/>
                <a:ea typeface="メイリオ" panose="020B0604030504040204" pitchFamily="50" charset="-128"/>
              </a:rPr>
              <a:t>「施設間支援」という可能性</a:t>
            </a:r>
          </a:p>
          <a:p>
            <a:pPr marL="171450" indent="-171450">
              <a:buFont typeface="Arial" panose="020B0604020202020204" pitchFamily="34" charset="0"/>
              <a:buChar char="•"/>
            </a:pPr>
            <a:r>
              <a:rPr kumimoji="1" lang="ja-JP" altLang="en-US" sz="1050" dirty="0">
                <a:latin typeface="メイリオ" panose="020B0604030504040204" pitchFamily="50" charset="-128"/>
                <a:ea typeface="メイリオ" panose="020B0604030504040204" pitchFamily="50" charset="-128"/>
              </a:rPr>
              <a:t>利用者同士のサポートによってエンパワメントされ一般就労に結びついた事例</a:t>
            </a:r>
          </a:p>
          <a:p>
            <a:pPr marL="171450" indent="-171450">
              <a:buFont typeface="Arial" panose="020B0604020202020204" pitchFamily="34" charset="0"/>
              <a:buChar char="•"/>
            </a:pPr>
            <a:r>
              <a:rPr lang="en-US" altLang="ja-JP" sz="1050" dirty="0" smtClean="0">
                <a:latin typeface="メイリオ" panose="020B0604030504040204" pitchFamily="50" charset="-128"/>
                <a:ea typeface="メイリオ" panose="020B0604030504040204" pitchFamily="50" charset="-128"/>
              </a:rPr>
              <a:t>H</a:t>
            </a:r>
            <a:r>
              <a:rPr lang="ja-JP" altLang="en-US" sz="1050" dirty="0" err="1" smtClean="0">
                <a:latin typeface="メイリオ" panose="020B0604030504040204" pitchFamily="50" charset="-128"/>
                <a:ea typeface="メイリオ" panose="020B0604030504040204" pitchFamily="50" charset="-128"/>
              </a:rPr>
              <a:t>さんの</a:t>
            </a:r>
            <a:r>
              <a:rPr kumimoji="1" lang="ja-JP" altLang="en-US" sz="1050" dirty="0" smtClean="0">
                <a:latin typeface="メイリオ" panose="020B0604030504040204" pitchFamily="50" charset="-128"/>
                <a:ea typeface="メイリオ" panose="020B0604030504040204" pitchFamily="50" charset="-128"/>
              </a:rPr>
              <a:t>社会</a:t>
            </a:r>
            <a:r>
              <a:rPr kumimoji="1" lang="ja-JP" altLang="en-US" sz="1050" dirty="0">
                <a:latin typeface="メイリオ" panose="020B0604030504040204" pitchFamily="50" charset="-128"/>
                <a:ea typeface="メイリオ" panose="020B0604030504040204" pitchFamily="50" charset="-128"/>
              </a:rPr>
              <a:t>復帰イメージを一緒に描いた個別支援</a:t>
            </a:r>
          </a:p>
          <a:p>
            <a:pPr marL="171450" indent="-171450">
              <a:buFont typeface="Arial" panose="020B0604020202020204" pitchFamily="34" charset="0"/>
              <a:buChar char="•"/>
            </a:pPr>
            <a:r>
              <a:rPr kumimoji="1" lang="ja-JP" altLang="en-US" sz="1050" dirty="0">
                <a:latin typeface="メイリオ" panose="020B0604030504040204" pitchFamily="50" charset="-128"/>
                <a:ea typeface="メイリオ" panose="020B0604030504040204" pitchFamily="50" charset="-128"/>
              </a:rPr>
              <a:t>就労継続支援Ｂ型事業所で働く基礎を培う支援</a:t>
            </a:r>
          </a:p>
          <a:p>
            <a:pPr marL="171450" indent="-171450">
              <a:buFont typeface="Arial" panose="020B0604020202020204" pitchFamily="34" charset="0"/>
              <a:buChar char="•"/>
            </a:pPr>
            <a:r>
              <a:rPr kumimoji="1" lang="en-US" altLang="ja-JP" sz="1050" dirty="0">
                <a:latin typeface="メイリオ" panose="020B0604030504040204" pitchFamily="50" charset="-128"/>
                <a:ea typeface="メイリオ" panose="020B0604030504040204" pitchFamily="50" charset="-128"/>
              </a:rPr>
              <a:t>50</a:t>
            </a:r>
            <a:r>
              <a:rPr kumimoji="1" lang="ja-JP" altLang="en-US" sz="1050" dirty="0">
                <a:latin typeface="メイリオ" panose="020B0604030504040204" pitchFamily="50" charset="-128"/>
                <a:ea typeface="メイリオ" panose="020B0604030504040204" pitchFamily="50" charset="-128"/>
              </a:rPr>
              <a:t>代目前にして初めての就職を実現！</a:t>
            </a:r>
            <a:r>
              <a:rPr kumimoji="1" lang="en-US" altLang="ja-JP" sz="1050" dirty="0">
                <a:latin typeface="メイリオ" panose="020B0604030504040204" pitchFamily="50" charset="-128"/>
                <a:ea typeface="メイリオ" panose="020B0604030504040204" pitchFamily="50" charset="-128"/>
              </a:rPr>
              <a:t>30</a:t>
            </a:r>
            <a:r>
              <a:rPr kumimoji="1" lang="ja-JP" altLang="en-US" sz="1050" dirty="0">
                <a:latin typeface="メイリオ" panose="020B0604030504040204" pitchFamily="50" charset="-128"/>
                <a:ea typeface="メイリオ" panose="020B0604030504040204" pitchFamily="50" charset="-128"/>
              </a:rPr>
              <a:t>年間の生活を変えた支援</a:t>
            </a:r>
          </a:p>
          <a:p>
            <a:pPr marL="171450" indent="-171450">
              <a:buFont typeface="Arial" panose="020B0604020202020204" pitchFamily="34" charset="0"/>
              <a:buChar char="•"/>
            </a:pPr>
            <a:r>
              <a:rPr kumimoji="1" lang="ja-JP" altLang="en-US" sz="1050" dirty="0">
                <a:latin typeface="メイリオ" panose="020B0604030504040204" pitchFamily="50" charset="-128"/>
                <a:ea typeface="メイリオ" panose="020B0604030504040204" pitchFamily="50" charset="-128"/>
              </a:rPr>
              <a:t>就労継続支援Ｂ型事業所から就労移行支援事業所、そして就労継続支援Ｂ型事業所から就職</a:t>
            </a:r>
          </a:p>
          <a:p>
            <a:pPr marL="171450" indent="-171450">
              <a:buFont typeface="Arial" panose="020B0604020202020204" pitchFamily="34" charset="0"/>
              <a:buChar char="•"/>
            </a:pPr>
            <a:r>
              <a:rPr kumimoji="1" lang="ja-JP" altLang="en-US" sz="1050" dirty="0">
                <a:latin typeface="メイリオ" panose="020B0604030504040204" pitchFamily="50" charset="-128"/>
                <a:ea typeface="メイリオ" panose="020B0604030504040204" pitchFamily="50" charset="-128"/>
              </a:rPr>
              <a:t>作業経験から自信を深め、一般企業で働くことに結びついた事例</a:t>
            </a:r>
          </a:p>
          <a:p>
            <a:pPr marL="171450" indent="-171450">
              <a:buFont typeface="Arial" panose="020B0604020202020204" pitchFamily="34" charset="0"/>
              <a:buChar char="•"/>
            </a:pPr>
            <a:r>
              <a:rPr kumimoji="1" lang="ja-JP" altLang="en-US" sz="1050" dirty="0">
                <a:latin typeface="メイリオ" panose="020B0604030504040204" pitchFamily="50" charset="-128"/>
                <a:ea typeface="メイリオ" panose="020B0604030504040204" pitchFamily="50" charset="-128"/>
              </a:rPr>
              <a:t>企業の立場に立ったアセスメントの必要性を学んだ事例</a:t>
            </a:r>
          </a:p>
          <a:p>
            <a:pPr marL="171450" indent="-171450">
              <a:buFont typeface="Arial" panose="020B0604020202020204" pitchFamily="34" charset="0"/>
              <a:buChar char="•"/>
            </a:pPr>
            <a:r>
              <a:rPr kumimoji="1" lang="ja-JP" altLang="en-US" sz="1050" dirty="0">
                <a:latin typeface="メイリオ" panose="020B0604030504040204" pitchFamily="50" charset="-128"/>
                <a:ea typeface="メイリオ" panose="020B0604030504040204" pitchFamily="50" charset="-128"/>
              </a:rPr>
              <a:t>これで良かったのか？という気持ちが残る事例</a:t>
            </a:r>
          </a:p>
          <a:p>
            <a:pPr marL="171450" indent="-171450">
              <a:buFont typeface="Arial" panose="020B0604020202020204" pitchFamily="34" charset="0"/>
              <a:buChar char="•"/>
            </a:pPr>
            <a:r>
              <a:rPr kumimoji="1" lang="ja-JP" altLang="en-US" sz="1050" dirty="0">
                <a:latin typeface="メイリオ" panose="020B0604030504040204" pitchFamily="50" charset="-128"/>
                <a:ea typeface="メイリオ" panose="020B0604030504040204" pitchFamily="50" charset="-128"/>
              </a:rPr>
              <a:t>コラム：ピアサポートとは？</a:t>
            </a:r>
            <a:endParaRPr kumimoji="1" lang="en-US" altLang="ja-JP" sz="1050" dirty="0" smtClean="0">
              <a:latin typeface="メイリオ" panose="020B0604030504040204" pitchFamily="50" charset="-128"/>
              <a:ea typeface="メイリオ" panose="020B0604030504040204" pitchFamily="50" charset="-128"/>
            </a:endParaRPr>
          </a:p>
          <a:p>
            <a:endParaRPr kumimoji="1" lang="en-US" altLang="ja-JP" sz="1050" dirty="0" smtClean="0">
              <a:latin typeface="メイリオ" panose="020B0604030504040204" pitchFamily="50" charset="-128"/>
              <a:ea typeface="メイリオ" panose="020B0604030504040204" pitchFamily="50" charset="-128"/>
            </a:endParaRPr>
          </a:p>
          <a:p>
            <a:r>
              <a:rPr kumimoji="1" lang="ja-JP" altLang="en-US" sz="1100" b="1" dirty="0" smtClean="0">
                <a:latin typeface="メイリオ" panose="020B0604030504040204" pitchFamily="50" charset="-128"/>
                <a:ea typeface="メイリオ" panose="020B0604030504040204" pitchFamily="50" charset="-128"/>
              </a:rPr>
              <a:t>■ 大阪府の取組み</a:t>
            </a:r>
            <a:endParaRPr kumimoji="1" lang="en-US" altLang="ja-JP" sz="1100" b="1" dirty="0" smtClean="0">
              <a:latin typeface="メイリオ" panose="020B0604030504040204" pitchFamily="50" charset="-128"/>
              <a:ea typeface="メイリオ" panose="020B0604030504040204" pitchFamily="50" charset="-128"/>
            </a:endParaRPr>
          </a:p>
          <a:p>
            <a:endParaRPr kumimoji="1" lang="en-US" altLang="ja-JP" sz="1100" b="1" dirty="0" smtClean="0">
              <a:latin typeface="メイリオ" panose="020B0604030504040204" pitchFamily="50" charset="-128"/>
              <a:ea typeface="メイリオ" panose="020B0604030504040204" pitchFamily="50" charset="-128"/>
            </a:endParaRPr>
          </a:p>
          <a:p>
            <a:r>
              <a:rPr kumimoji="1" lang="ja-JP" altLang="en-US" sz="1100" b="1" dirty="0" smtClean="0">
                <a:latin typeface="メイリオ" panose="020B0604030504040204" pitchFamily="50" charset="-128"/>
                <a:ea typeface="メイリオ" panose="020B0604030504040204" pitchFamily="50" charset="-128"/>
              </a:rPr>
              <a:t>■ 障害者総合支援法等の改正について（情報提供）</a:t>
            </a:r>
            <a:endParaRPr kumimoji="1" lang="en-US" altLang="ja-JP" sz="1100" b="1" dirty="0" smtClean="0">
              <a:latin typeface="メイリオ" panose="020B0604030504040204" pitchFamily="50" charset="-128"/>
              <a:ea typeface="メイリオ" panose="020B0604030504040204" pitchFamily="50" charset="-128"/>
            </a:endParaRPr>
          </a:p>
          <a:p>
            <a:endParaRPr kumimoji="1" lang="en-US" altLang="ja-JP" sz="1100" b="1" dirty="0" smtClean="0">
              <a:latin typeface="メイリオ" panose="020B0604030504040204" pitchFamily="50" charset="-128"/>
              <a:ea typeface="メイリオ" panose="020B0604030504040204" pitchFamily="50" charset="-128"/>
            </a:endParaRPr>
          </a:p>
          <a:p>
            <a:r>
              <a:rPr kumimoji="1" lang="ja-JP" altLang="en-US" sz="1100" b="1" dirty="0" smtClean="0">
                <a:latin typeface="メイリオ" panose="020B0604030504040204" pitchFamily="50" charset="-128"/>
                <a:ea typeface="メイリオ" panose="020B0604030504040204" pitchFamily="50" charset="-128"/>
              </a:rPr>
              <a:t>■ 参考資料</a:t>
            </a:r>
            <a:endParaRPr kumimoji="1" lang="en-US" altLang="ja-JP" sz="1100" b="1" dirty="0" smtClean="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0" y="604522"/>
            <a:ext cx="6946024" cy="307777"/>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400" b="1" u="sng" dirty="0" smtClean="0">
                <a:latin typeface="メイリオ" panose="020B0604030504040204" pitchFamily="50" charset="-128"/>
                <a:ea typeface="メイリオ" panose="020B0604030504040204" pitchFamily="50" charset="-128"/>
              </a:rPr>
              <a:t>目次</a:t>
            </a:r>
            <a:endParaRPr kumimoji="1" lang="ja-JP" altLang="en-US" sz="1400" b="1" u="sng" dirty="0">
              <a:latin typeface="メイリオ" panose="020B0604030504040204" pitchFamily="50" charset="-128"/>
              <a:ea typeface="メイリオ" panose="020B0604030504040204" pitchFamily="50" charset="-128"/>
            </a:endParaRPr>
          </a:p>
        </p:txBody>
      </p:sp>
      <p:sp>
        <p:nvSpPr>
          <p:cNvPr id="13" name="Rectangle 28"/>
          <p:cNvSpPr>
            <a:spLocks noChangeArrowheads="1"/>
          </p:cNvSpPr>
          <p:nvPr/>
        </p:nvSpPr>
        <p:spPr bwMode="auto">
          <a:xfrm>
            <a:off x="0" y="0"/>
            <a:ext cx="9144000" cy="505504"/>
          </a:xfrm>
          <a:prstGeom prst="rect">
            <a:avLst/>
          </a:prstGeom>
          <a:gradFill flip="none" rotWithShape="1">
            <a:gsLst>
              <a:gs pos="0">
                <a:schemeClr val="accent2">
                  <a:lumMod val="20000"/>
                  <a:lumOff val="80000"/>
                </a:schemeClr>
              </a:gs>
              <a:gs pos="50000">
                <a:sysClr val="window" lastClr="FFFFFF"/>
              </a:gs>
              <a:gs pos="100000">
                <a:schemeClr val="accent2">
                  <a:lumMod val="20000"/>
                  <a:lumOff val="80000"/>
                </a:schemeClr>
              </a:gs>
            </a:gsLst>
            <a:lin ang="5400000" scaled="1"/>
            <a:tileRect/>
          </a:gradFill>
          <a:ln>
            <a:noFill/>
          </a:ln>
          <a:effectLst/>
        </p:spPr>
        <p:txBody>
          <a:bodyPr wrap="none" lIns="91435" tIns="45717" rIns="91435" bIns="45717" anchor="ctr"/>
          <a:lstStyle/>
          <a:p>
            <a:pPr algn="ctr" defTabSz="914377" fontAlgn="base">
              <a:spcBef>
                <a:spcPct val="0"/>
              </a:spcBef>
              <a:spcAft>
                <a:spcPct val="0"/>
              </a:spcAft>
              <a:defRPr/>
            </a:pPr>
            <a:r>
              <a:rPr lang="ja-JP" altLang="en-US" sz="2000" b="1" kern="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令和４</a:t>
            </a:r>
            <a:r>
              <a:rPr kumimoji="0" lang="ja-JP" altLang="en-US" sz="2000" b="1" kern="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年度 就労継続支援事業所（Ａ型・Ｂ型）向け</a:t>
            </a:r>
            <a:r>
              <a:rPr lang="ja-JP" altLang="en-US" sz="2000" b="1" kern="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 </a:t>
            </a:r>
            <a:r>
              <a:rPr kumimoji="0" lang="ja-JP" altLang="en-US" sz="2000" b="1" kern="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支援の手引き</a:t>
            </a:r>
          </a:p>
        </p:txBody>
      </p:sp>
      <p:sp>
        <p:nvSpPr>
          <p:cNvPr id="2" name="スライド番号プレースホルダー 1"/>
          <p:cNvSpPr>
            <a:spLocks noGrp="1"/>
          </p:cNvSpPr>
          <p:nvPr>
            <p:ph type="sldNum" sz="quarter" idx="12"/>
          </p:nvPr>
        </p:nvSpPr>
        <p:spPr>
          <a:xfrm>
            <a:off x="6457950" y="6356351"/>
            <a:ext cx="2686050" cy="365125"/>
          </a:xfrm>
        </p:spPr>
        <p:txBody>
          <a:bodyPr/>
          <a:lstStyle/>
          <a:p>
            <a:fld id="{E1452387-2974-437A-B89E-20692E985910}" type="slidenum">
              <a:rPr kumimoji="1" lang="ja-JP" altLang="en-US" smtClean="0"/>
              <a:t>3</a:t>
            </a:fld>
            <a:endParaRPr kumimoji="1" lang="ja-JP" altLang="en-US" dirty="0"/>
          </a:p>
        </p:txBody>
      </p:sp>
    </p:spTree>
    <p:extLst>
      <p:ext uri="{BB962C8B-B14F-4D97-AF65-F5344CB8AC3E}">
        <p14:creationId xmlns:p14="http://schemas.microsoft.com/office/powerpoint/2010/main" val="1326855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8"/>
          <p:cNvSpPr>
            <a:spLocks noChangeArrowheads="1"/>
          </p:cNvSpPr>
          <p:nvPr/>
        </p:nvSpPr>
        <p:spPr bwMode="auto">
          <a:xfrm>
            <a:off x="0" y="1"/>
            <a:ext cx="9144000" cy="505504"/>
          </a:xfrm>
          <a:prstGeom prst="rect">
            <a:avLst/>
          </a:prstGeom>
          <a:gradFill flip="none" rotWithShape="1">
            <a:gsLst>
              <a:gs pos="0">
                <a:schemeClr val="accent2">
                  <a:lumMod val="20000"/>
                  <a:lumOff val="80000"/>
                </a:schemeClr>
              </a:gs>
              <a:gs pos="50000">
                <a:sysClr val="window" lastClr="FFFFFF"/>
              </a:gs>
              <a:gs pos="100000">
                <a:schemeClr val="accent2">
                  <a:lumMod val="20000"/>
                  <a:lumOff val="80000"/>
                </a:schemeClr>
              </a:gs>
            </a:gsLst>
            <a:lin ang="5400000" scaled="1"/>
            <a:tileRect/>
          </a:gradFill>
          <a:ln>
            <a:noFill/>
          </a:ln>
          <a:effectLst/>
        </p:spPr>
        <p:txBody>
          <a:bodyPr wrap="none" lIns="91435" tIns="45717" rIns="91435" bIns="45717" anchor="ctr"/>
          <a:lstStyle/>
          <a:p>
            <a:pPr algn="ctr" defTabSz="914377" fontAlgn="base">
              <a:spcBef>
                <a:spcPct val="0"/>
              </a:spcBef>
              <a:spcAft>
                <a:spcPct val="0"/>
              </a:spcAft>
              <a:defRPr/>
            </a:pPr>
            <a:r>
              <a:rPr lang="ja-JP" altLang="en-US" sz="2000" b="1" kern="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令和４</a:t>
            </a:r>
            <a:r>
              <a:rPr kumimoji="0" lang="ja-JP" altLang="en-US" sz="2000" b="1" kern="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年度 就労</a:t>
            </a:r>
            <a:r>
              <a:rPr kumimoji="0" lang="ja-JP" altLang="en-US" sz="2000" b="1" kern="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移行等連携調整事業</a:t>
            </a:r>
          </a:p>
        </p:txBody>
      </p:sp>
      <p:sp>
        <p:nvSpPr>
          <p:cNvPr id="40" name="テキスト ボックス 39"/>
          <p:cNvSpPr txBox="1"/>
          <p:nvPr/>
        </p:nvSpPr>
        <p:spPr>
          <a:xfrm>
            <a:off x="360927" y="1359219"/>
            <a:ext cx="8460856" cy="738664"/>
          </a:xfrm>
          <a:prstGeom prst="rect">
            <a:avLst/>
          </a:prstGeom>
          <a:noFill/>
        </p:spPr>
        <p:txBody>
          <a:bodyPr wrap="square" rtlCol="0">
            <a:spAutoFit/>
          </a:bodyPr>
          <a:lstStyle/>
          <a:p>
            <a:r>
              <a:rPr lang="ja-JP" altLang="en-US" sz="1050" dirty="0" smtClean="0">
                <a:latin typeface="メイリオ" panose="020B0604030504040204" pitchFamily="50" charset="-128"/>
                <a:ea typeface="メイリオ" panose="020B0604030504040204" pitchFamily="50" charset="-128"/>
              </a:rPr>
              <a:t>対象　：主に就労</a:t>
            </a:r>
            <a:r>
              <a:rPr lang="ja-JP" altLang="en-US" sz="1050" dirty="0">
                <a:latin typeface="メイリオ" panose="020B0604030504040204" pitchFamily="50" charset="-128"/>
                <a:ea typeface="メイリオ" panose="020B0604030504040204" pitchFamily="50" charset="-128"/>
              </a:rPr>
              <a:t>継続支援事業所（Ａ型・Ｂ型）の</a:t>
            </a:r>
            <a:r>
              <a:rPr lang="ja-JP" altLang="en-US" sz="1050" dirty="0" smtClean="0">
                <a:latin typeface="メイリオ" panose="020B0604030504040204" pitchFamily="50" charset="-128"/>
                <a:ea typeface="メイリオ" panose="020B0604030504040204" pitchFamily="50" charset="-128"/>
              </a:rPr>
              <a:t>支援者</a:t>
            </a:r>
            <a:endParaRPr kumimoji="1" lang="en-US" altLang="ja-JP" sz="1050" dirty="0" smtClean="0">
              <a:latin typeface="メイリオ" panose="020B0604030504040204" pitchFamily="50" charset="-128"/>
              <a:ea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rPr>
              <a:t>内容　：司会者、アドバイザー、アドバイザー派遣を受けた事業所の支援者によるディスカッション</a:t>
            </a:r>
            <a:endParaRPr kumimoji="1" lang="en-US" altLang="ja-JP" sz="1050" dirty="0" smtClean="0">
              <a:latin typeface="メイリオ" panose="020B0604030504040204" pitchFamily="50" charset="-128"/>
              <a:ea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rPr>
              <a:t>           令和</a:t>
            </a:r>
            <a:r>
              <a:rPr lang="ja-JP" altLang="en-US" sz="1050" dirty="0">
                <a:latin typeface="メイリオ" panose="020B0604030504040204" pitchFamily="50" charset="-128"/>
                <a:ea typeface="メイリオ" panose="020B0604030504040204" pitchFamily="50" charset="-128"/>
              </a:rPr>
              <a:t>４年度に作成した就労継続支援事業所（Ａ型・Ｂ型）向け「支援の手引き」の</a:t>
            </a:r>
            <a:r>
              <a:rPr lang="ja-JP" altLang="en-US" sz="1050" dirty="0" smtClean="0">
                <a:latin typeface="メイリオ" panose="020B0604030504040204" pitchFamily="50" charset="-128"/>
                <a:ea typeface="メイリオ" panose="020B0604030504040204" pitchFamily="50" charset="-128"/>
              </a:rPr>
              <a:t>普及</a:t>
            </a:r>
            <a:endParaRPr lang="en-US" altLang="ja-JP" sz="1050" dirty="0">
              <a:latin typeface="メイリオ" panose="020B0604030504040204" pitchFamily="50" charset="-128"/>
              <a:ea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rPr>
              <a:t>参加者：</a:t>
            </a:r>
            <a:r>
              <a:rPr lang="en-US" altLang="ja-JP" sz="1050" dirty="0" smtClean="0">
                <a:latin typeface="メイリオ" panose="020B0604030504040204" pitchFamily="50" charset="-128"/>
                <a:ea typeface="メイリオ" panose="020B0604030504040204" pitchFamily="50" charset="-128"/>
              </a:rPr>
              <a:t>41</a:t>
            </a:r>
            <a:r>
              <a:rPr lang="ja-JP" altLang="en-US" sz="1050" dirty="0" smtClean="0">
                <a:latin typeface="メイリオ" panose="020B0604030504040204" pitchFamily="50" charset="-128"/>
                <a:ea typeface="メイリオ" panose="020B0604030504040204" pitchFamily="50" charset="-128"/>
              </a:rPr>
              <a:t>人</a:t>
            </a:r>
            <a:endParaRPr lang="en-US" altLang="ja-JP" sz="1050" dirty="0" smtClean="0">
              <a:latin typeface="メイリオ" panose="020B0604030504040204" pitchFamily="50" charset="-128"/>
              <a:ea typeface="メイリオ" panose="020B0604030504040204" pitchFamily="50" charset="-128"/>
            </a:endParaRPr>
          </a:p>
        </p:txBody>
      </p:sp>
      <p:sp>
        <p:nvSpPr>
          <p:cNvPr id="6" name="正方形/長方形 5"/>
          <p:cNvSpPr/>
          <p:nvPr/>
        </p:nvSpPr>
        <p:spPr>
          <a:xfrm>
            <a:off x="175656" y="766783"/>
            <a:ext cx="8258481" cy="15029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94442" y="597506"/>
            <a:ext cx="8460857" cy="338554"/>
          </a:xfrm>
          <a:prstGeom prst="rect">
            <a:avLst/>
          </a:prstGeom>
          <a:noFill/>
        </p:spPr>
        <p:txBody>
          <a:bodyPr wrap="square" rtlCol="0">
            <a:spAutoFit/>
          </a:bodyPr>
          <a:lstStyle/>
          <a:p>
            <a:r>
              <a:rPr lang="ja-JP" altLang="en-US" sz="1600" b="1" dirty="0">
                <a:latin typeface="メイリオ" panose="020B0604030504040204" pitchFamily="50" charset="-128"/>
                <a:ea typeface="メイリオ" panose="020B0604030504040204" pitchFamily="50" charset="-128"/>
              </a:rPr>
              <a:t>取組内容２：研修・報告会による「支援の手引き」を活用できる人材の育成とその普及</a:t>
            </a:r>
          </a:p>
        </p:txBody>
      </p:sp>
      <p:sp>
        <p:nvSpPr>
          <p:cNvPr id="12" name="テキスト ボックス 11"/>
          <p:cNvSpPr txBox="1"/>
          <p:nvPr/>
        </p:nvSpPr>
        <p:spPr>
          <a:xfrm>
            <a:off x="194442" y="1024199"/>
            <a:ext cx="7985705" cy="307777"/>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400" b="1" u="sng" dirty="0" smtClean="0">
                <a:latin typeface="メイリオ" panose="020B0604030504040204" pitchFamily="50" charset="-128"/>
                <a:ea typeface="メイリオ" panose="020B0604030504040204" pitchFamily="50" charset="-128"/>
              </a:rPr>
              <a:t>就労移行等連携調整事業の報告会</a:t>
            </a:r>
            <a:endParaRPr kumimoji="1" lang="ja-JP" altLang="en-US" sz="1400" b="1" u="sng"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360927" y="4311213"/>
            <a:ext cx="8460856" cy="1061829"/>
          </a:xfrm>
          <a:prstGeom prst="rect">
            <a:avLst/>
          </a:prstGeom>
          <a:noFill/>
        </p:spPr>
        <p:txBody>
          <a:bodyPr wrap="square" rtlCol="0">
            <a:spAutoFit/>
          </a:bodyPr>
          <a:lstStyle/>
          <a:p>
            <a:r>
              <a:rPr kumimoji="1" lang="ja-JP" altLang="en-US" sz="1050" dirty="0" smtClean="0">
                <a:latin typeface="メイリオ" panose="020B0604030504040204" pitchFamily="50" charset="-128"/>
                <a:ea typeface="メイリオ" panose="020B0604030504040204" pitchFamily="50" charset="-128"/>
              </a:rPr>
              <a:t>対象　：主に就労移行支援事業所、就労定着支援事業所の</a:t>
            </a:r>
            <a:r>
              <a:rPr lang="ja-JP" altLang="en-US" sz="1050" dirty="0">
                <a:latin typeface="メイリオ" panose="020B0604030504040204" pitchFamily="50" charset="-128"/>
                <a:ea typeface="メイリオ" panose="020B0604030504040204" pitchFamily="50" charset="-128"/>
              </a:rPr>
              <a:t>支援者</a:t>
            </a:r>
            <a:endParaRPr lang="en-US" altLang="ja-JP" sz="1050" dirty="0">
              <a:latin typeface="メイリオ" panose="020B0604030504040204" pitchFamily="50" charset="-128"/>
              <a:ea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rPr>
              <a:t>内容　：就労支援の実践的なノウハウを学ぶための講義及びケーススタディ</a:t>
            </a:r>
            <a:endParaRPr lang="en-US" altLang="ja-JP" sz="1050" dirty="0">
              <a:latin typeface="メイリオ" panose="020B0604030504040204" pitchFamily="50" charset="-128"/>
              <a:ea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rPr>
              <a:t>　　　　令和</a:t>
            </a:r>
            <a:r>
              <a:rPr lang="ja-JP" altLang="en-US" sz="1050" dirty="0">
                <a:latin typeface="メイリオ" panose="020B0604030504040204" pitchFamily="50" charset="-128"/>
                <a:ea typeface="メイリオ" panose="020B0604030504040204" pitchFamily="50" charset="-128"/>
              </a:rPr>
              <a:t>３年度に作成した就労移行支援事業所・就労定着支援事業所向け「支援の手引き」の</a:t>
            </a:r>
            <a:r>
              <a:rPr lang="ja-JP" altLang="en-US" sz="1050" dirty="0" smtClean="0">
                <a:latin typeface="メイリオ" panose="020B0604030504040204" pitchFamily="50" charset="-128"/>
                <a:ea typeface="メイリオ" panose="020B0604030504040204" pitchFamily="50" charset="-128"/>
              </a:rPr>
              <a:t>普及</a:t>
            </a:r>
            <a:endParaRPr lang="en-US" altLang="ja-JP" sz="1050" dirty="0" smtClean="0">
              <a:latin typeface="メイリオ" panose="020B0604030504040204" pitchFamily="50" charset="-128"/>
              <a:ea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rPr>
              <a:t>　　　　講義：「就労支援の実践テクニック」</a:t>
            </a:r>
            <a:endParaRPr lang="en-US" altLang="ja-JP" sz="1050" dirty="0" smtClean="0">
              <a:latin typeface="メイリオ" panose="020B0604030504040204" pitchFamily="50" charset="-128"/>
              <a:ea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rPr>
              <a:t>　　　　ケーススタディ：「地域の関係機関との連携のポイント」</a:t>
            </a:r>
            <a:endParaRPr kumimoji="1" lang="en-US" altLang="ja-JP" sz="1050" dirty="0" smtClean="0">
              <a:latin typeface="メイリオ" panose="020B0604030504040204" pitchFamily="50" charset="-128"/>
              <a:ea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rPr>
              <a:t>参加者：</a:t>
            </a:r>
            <a:r>
              <a:rPr lang="en-US" altLang="ja-JP" sz="1050" dirty="0" smtClean="0">
                <a:latin typeface="メイリオ" panose="020B0604030504040204" pitchFamily="50" charset="-128"/>
                <a:ea typeface="メイリオ" panose="020B0604030504040204" pitchFamily="50" charset="-128"/>
              </a:rPr>
              <a:t>43</a:t>
            </a:r>
            <a:r>
              <a:rPr lang="ja-JP" altLang="en-US" sz="1050" dirty="0" smtClean="0">
                <a:latin typeface="メイリオ" panose="020B0604030504040204" pitchFamily="50" charset="-128"/>
                <a:ea typeface="メイリオ" panose="020B0604030504040204" pitchFamily="50" charset="-128"/>
              </a:rPr>
              <a:t>人</a:t>
            </a:r>
            <a:endParaRPr kumimoji="1" lang="en-US" altLang="ja-JP" sz="1050" dirty="0" smtClean="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175656" y="3984456"/>
            <a:ext cx="6946024" cy="307777"/>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400" b="1" u="sng" dirty="0" smtClean="0">
                <a:latin typeface="メイリオ" panose="020B0604030504040204" pitchFamily="50" charset="-128"/>
                <a:ea typeface="メイリオ" panose="020B0604030504040204" pitchFamily="50" charset="-128"/>
              </a:rPr>
              <a:t>就労支援力向上研修</a:t>
            </a:r>
            <a:endParaRPr kumimoji="1" lang="ja-JP" altLang="en-US" sz="1400" b="1" u="sng" dirty="0">
              <a:latin typeface="メイリオ" panose="020B0604030504040204" pitchFamily="50" charset="-128"/>
              <a:ea typeface="メイリオ" panose="020B0604030504040204" pitchFamily="50" charset="-128"/>
            </a:endParaRPr>
          </a:p>
        </p:txBody>
      </p:sp>
      <p:sp>
        <p:nvSpPr>
          <p:cNvPr id="3" name="角丸四角形 2"/>
          <p:cNvSpPr/>
          <p:nvPr/>
        </p:nvSpPr>
        <p:spPr>
          <a:xfrm>
            <a:off x="312317" y="2149011"/>
            <a:ext cx="8558077" cy="1548804"/>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0" indent="-171450">
              <a:buFont typeface="Wingdings" panose="05000000000000000000" pitchFamily="2" charset="2"/>
              <a:buChar char="n"/>
            </a:pPr>
            <a:r>
              <a:rPr lang="ja-JP" altLang="en-US" sz="1200" b="1" dirty="0">
                <a:solidFill>
                  <a:prstClr val="black"/>
                </a:solidFill>
                <a:latin typeface="メイリオ" panose="020B0604030504040204" pitchFamily="50" charset="-128"/>
                <a:ea typeface="メイリオ" panose="020B0604030504040204" pitchFamily="50" charset="-128"/>
              </a:rPr>
              <a:t>参加者の声</a:t>
            </a:r>
            <a:endParaRPr lang="en-US" altLang="ja-JP" sz="1050" b="1" dirty="0">
              <a:solidFill>
                <a:prstClr val="black"/>
              </a:solidFill>
              <a:latin typeface="メイリオ" panose="020B0604030504040204" pitchFamily="50" charset="-128"/>
              <a:ea typeface="メイリオ" panose="020B0604030504040204" pitchFamily="50" charset="-128"/>
            </a:endParaRPr>
          </a:p>
          <a:p>
            <a:pPr marL="171450" lvl="0" indent="-171450">
              <a:buFont typeface="Arial" panose="020B0604020202020204" pitchFamily="34" charset="0"/>
              <a:buChar char="•"/>
            </a:pPr>
            <a:r>
              <a:rPr lang="ja-JP" altLang="en-US" sz="1050" dirty="0">
                <a:solidFill>
                  <a:prstClr val="black"/>
                </a:solidFill>
                <a:latin typeface="メイリオ" panose="020B0604030504040204" pitchFamily="50" charset="-128"/>
                <a:ea typeface="メイリオ" panose="020B0604030504040204" pitchFamily="50" charset="-128"/>
              </a:rPr>
              <a:t>当事業所で今後就労を目指す利用者がいたときに、就労に向けて準備していくことや環境調整の大切さを実感できた。</a:t>
            </a:r>
            <a:endParaRPr lang="en-US" altLang="ja-JP" sz="1050" dirty="0">
              <a:solidFill>
                <a:prstClr val="black"/>
              </a:solidFill>
              <a:latin typeface="メイリオ" panose="020B0604030504040204" pitchFamily="50" charset="-128"/>
              <a:ea typeface="メイリオ" panose="020B0604030504040204" pitchFamily="50" charset="-128"/>
            </a:endParaRPr>
          </a:p>
          <a:p>
            <a:pPr marL="171450" lvl="0" indent="-171450">
              <a:buFont typeface="Arial" panose="020B0604020202020204" pitchFamily="34" charset="0"/>
              <a:buChar char="•"/>
            </a:pPr>
            <a:r>
              <a:rPr lang="ja-JP" altLang="en-US" sz="1050" dirty="0">
                <a:solidFill>
                  <a:prstClr val="black"/>
                </a:solidFill>
                <a:latin typeface="メイリオ" panose="020B0604030504040204" pitchFamily="50" charset="-128"/>
                <a:ea typeface="メイリオ" panose="020B0604030504040204" pitchFamily="50" charset="-128"/>
              </a:rPr>
              <a:t>本人の働きたい気持ちを大事にしないといけないと思った。</a:t>
            </a:r>
            <a:endParaRPr lang="en-US" altLang="ja-JP" sz="1050" dirty="0">
              <a:solidFill>
                <a:prstClr val="black"/>
              </a:solidFill>
              <a:latin typeface="メイリオ" panose="020B0604030504040204" pitchFamily="50" charset="-128"/>
              <a:ea typeface="メイリオ" panose="020B0604030504040204" pitchFamily="50" charset="-128"/>
            </a:endParaRPr>
          </a:p>
          <a:p>
            <a:pPr marL="171450" lvl="0" indent="-171450">
              <a:buFont typeface="Arial" panose="020B0604020202020204" pitchFamily="34" charset="0"/>
              <a:buChar char="•"/>
            </a:pPr>
            <a:r>
              <a:rPr lang="ja-JP" altLang="en-US" sz="1050" dirty="0">
                <a:solidFill>
                  <a:prstClr val="black"/>
                </a:solidFill>
                <a:latin typeface="メイリオ" panose="020B0604030504040204" pitchFamily="50" charset="-128"/>
                <a:ea typeface="メイリオ" panose="020B0604030504040204" pitchFamily="50" charset="-128"/>
              </a:rPr>
              <a:t>他事業所の就労に向けての工夫やアプローチの方法を知ることができる良い機会になった。</a:t>
            </a:r>
            <a:endParaRPr lang="en-US" altLang="ja-JP" sz="1050" dirty="0">
              <a:solidFill>
                <a:prstClr val="black"/>
              </a:solidFill>
              <a:latin typeface="メイリオ" panose="020B0604030504040204" pitchFamily="50" charset="-128"/>
              <a:ea typeface="メイリオ" panose="020B0604030504040204" pitchFamily="50" charset="-128"/>
            </a:endParaRPr>
          </a:p>
          <a:p>
            <a:pPr marL="171450" lvl="0" indent="-171450">
              <a:buFont typeface="Arial" panose="020B0604020202020204" pitchFamily="34" charset="0"/>
              <a:buChar char="•"/>
            </a:pPr>
            <a:r>
              <a:rPr lang="ja-JP" altLang="en-US" sz="1050" dirty="0">
                <a:solidFill>
                  <a:prstClr val="black"/>
                </a:solidFill>
                <a:latin typeface="メイリオ" panose="020B0604030504040204" pitchFamily="50" charset="-128"/>
                <a:ea typeface="メイリオ" panose="020B0604030504040204" pitchFamily="50" charset="-128"/>
              </a:rPr>
              <a:t>作業の</a:t>
            </a:r>
            <a:r>
              <a:rPr lang="ja-JP" altLang="en-US" sz="1050" dirty="0" smtClean="0">
                <a:solidFill>
                  <a:prstClr val="black"/>
                </a:solidFill>
                <a:latin typeface="メイリオ" panose="020B0604030504040204" pitchFamily="50" charset="-128"/>
                <a:ea typeface="メイリオ" panose="020B0604030504040204" pitchFamily="50" charset="-128"/>
              </a:rPr>
              <a:t>様子</a:t>
            </a:r>
            <a:r>
              <a:rPr lang="ja-JP" altLang="en-US" sz="1050" dirty="0">
                <a:solidFill>
                  <a:prstClr val="black"/>
                </a:solidFill>
                <a:latin typeface="メイリオ" panose="020B0604030504040204" pitchFamily="50" charset="-128"/>
                <a:ea typeface="メイリオ" panose="020B0604030504040204" pitchFamily="50" charset="-128"/>
              </a:rPr>
              <a:t>から</a:t>
            </a:r>
            <a:r>
              <a:rPr lang="ja-JP" altLang="en-US" sz="1050" dirty="0" smtClean="0">
                <a:solidFill>
                  <a:prstClr val="black"/>
                </a:solidFill>
                <a:latin typeface="メイリオ" panose="020B0604030504040204" pitchFamily="50" charset="-128"/>
                <a:ea typeface="メイリオ" panose="020B0604030504040204" pitchFamily="50" charset="-128"/>
              </a:rPr>
              <a:t>「</a:t>
            </a:r>
            <a:r>
              <a:rPr lang="ja-JP" altLang="en-US" sz="1050" dirty="0">
                <a:solidFill>
                  <a:prstClr val="black"/>
                </a:solidFill>
                <a:latin typeface="メイリオ" panose="020B0604030504040204" pitchFamily="50" charset="-128"/>
                <a:ea typeface="メイリオ" panose="020B0604030504040204" pitchFamily="50" charset="-128"/>
              </a:rPr>
              <a:t>一般就労できるのでは」と思われる利用者がいる。支援者の考え方や見立てを共有することがまず大事だと思った。</a:t>
            </a:r>
            <a:endParaRPr lang="en-US" altLang="ja-JP" sz="1050" dirty="0">
              <a:solidFill>
                <a:prstClr val="black"/>
              </a:solidFill>
              <a:latin typeface="メイリオ" panose="020B0604030504040204" pitchFamily="50" charset="-128"/>
              <a:ea typeface="メイリオ" panose="020B0604030504040204" pitchFamily="50" charset="-128"/>
            </a:endParaRPr>
          </a:p>
          <a:p>
            <a:pPr marL="171450" lvl="0" indent="-171450">
              <a:buFont typeface="Arial" panose="020B0604020202020204" pitchFamily="34" charset="0"/>
              <a:buChar char="•"/>
            </a:pPr>
            <a:r>
              <a:rPr lang="ja-JP" altLang="en-US" sz="1050" dirty="0">
                <a:solidFill>
                  <a:prstClr val="black"/>
                </a:solidFill>
                <a:latin typeface="メイリオ" panose="020B0604030504040204" pitchFamily="50" charset="-128"/>
                <a:ea typeface="メイリオ" panose="020B0604030504040204" pitchFamily="50" charset="-128"/>
              </a:rPr>
              <a:t>作業の上手い人が次のステップへ進んでいくときに、現場では「</a:t>
            </a:r>
            <a:r>
              <a:rPr lang="ja-JP" altLang="en-US" sz="1050" dirty="0" smtClean="0">
                <a:solidFill>
                  <a:prstClr val="black"/>
                </a:solidFill>
                <a:latin typeface="メイリオ" panose="020B0604030504040204" pitchFamily="50" charset="-128"/>
                <a:ea typeface="メイリオ" panose="020B0604030504040204" pitchFamily="50" charset="-128"/>
              </a:rPr>
              <a:t>作業ペース</a:t>
            </a:r>
            <a:r>
              <a:rPr lang="ja-JP" altLang="en-US" sz="1050" dirty="0">
                <a:solidFill>
                  <a:prstClr val="black"/>
                </a:solidFill>
                <a:latin typeface="メイリオ" panose="020B0604030504040204" pitchFamily="50" charset="-128"/>
                <a:ea typeface="メイリオ" panose="020B0604030504040204" pitchFamily="50" charset="-128"/>
              </a:rPr>
              <a:t>が遅くなる」等のネガティブな発言を聞くが</a:t>
            </a:r>
            <a:r>
              <a:rPr lang="ja-JP" altLang="en-US" sz="1050" dirty="0" smtClean="0">
                <a:solidFill>
                  <a:prstClr val="black"/>
                </a:solidFill>
                <a:latin typeface="メイリオ" panose="020B0604030504040204" pitchFamily="50" charset="-128"/>
                <a:ea typeface="メイリオ" panose="020B0604030504040204" pitchFamily="50" charset="-128"/>
              </a:rPr>
              <a:t>、他の事業所の</a:t>
            </a:r>
            <a:r>
              <a:rPr lang="ja-JP" altLang="en-US" sz="1050" dirty="0">
                <a:solidFill>
                  <a:prstClr val="black"/>
                </a:solidFill>
                <a:latin typeface="メイリオ" panose="020B0604030504040204" pitchFamily="50" charset="-128"/>
                <a:ea typeface="メイリオ" panose="020B0604030504040204" pitchFamily="50" charset="-128"/>
              </a:rPr>
              <a:t>話を聞き、どこの事業所でも同じようなことが起こるんだなと思った。それをそのままの状態にするのではなく、他の利用者の支援力を上げるきっかけ</a:t>
            </a:r>
            <a:r>
              <a:rPr lang="ja-JP" altLang="en-US" sz="1050" dirty="0" smtClean="0">
                <a:solidFill>
                  <a:prstClr val="black"/>
                </a:solidFill>
                <a:latin typeface="メイリオ" panose="020B0604030504040204" pitchFamily="50" charset="-128"/>
                <a:ea typeface="メイリオ" panose="020B0604030504040204" pitchFamily="50" charset="-128"/>
              </a:rPr>
              <a:t>につなげることができると</a:t>
            </a:r>
            <a:r>
              <a:rPr lang="ja-JP" altLang="en-US" sz="1050" dirty="0">
                <a:solidFill>
                  <a:prstClr val="black"/>
                </a:solidFill>
                <a:latin typeface="メイリオ" panose="020B0604030504040204" pitchFamily="50" charset="-128"/>
                <a:ea typeface="メイリオ" panose="020B0604030504040204" pitchFamily="50" charset="-128"/>
              </a:rPr>
              <a:t>いうことを改めて認識できた。</a:t>
            </a:r>
            <a:endParaRPr lang="en-US" altLang="ja-JP" sz="1050" dirty="0">
              <a:solidFill>
                <a:prstClr val="black"/>
              </a:solidFill>
              <a:latin typeface="メイリオ" panose="020B0604030504040204" pitchFamily="50" charset="-128"/>
              <a:ea typeface="メイリオ" panose="020B0604030504040204" pitchFamily="50" charset="-128"/>
            </a:endParaRPr>
          </a:p>
        </p:txBody>
      </p:sp>
      <p:sp>
        <p:nvSpPr>
          <p:cNvPr id="22" name="角丸四角形 21"/>
          <p:cNvSpPr/>
          <p:nvPr/>
        </p:nvSpPr>
        <p:spPr>
          <a:xfrm>
            <a:off x="312317" y="5392022"/>
            <a:ext cx="8558077" cy="1293893"/>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0" indent="-171450">
              <a:buFont typeface="Wingdings" panose="05000000000000000000" pitchFamily="2" charset="2"/>
              <a:buChar char="n"/>
            </a:pPr>
            <a:r>
              <a:rPr lang="ja-JP" altLang="en-US" sz="1200" b="1" dirty="0">
                <a:solidFill>
                  <a:prstClr val="black"/>
                </a:solidFill>
                <a:latin typeface="メイリオ" panose="020B0604030504040204" pitchFamily="50" charset="-128"/>
                <a:ea typeface="メイリオ" panose="020B0604030504040204" pitchFamily="50" charset="-128"/>
              </a:rPr>
              <a:t>参加者の声</a:t>
            </a:r>
            <a:endParaRPr lang="en-US" altLang="ja-JP" sz="1050" b="1" dirty="0">
              <a:solidFill>
                <a:prstClr val="black"/>
              </a:solidFill>
              <a:latin typeface="メイリオ" panose="020B0604030504040204" pitchFamily="50" charset="-128"/>
              <a:ea typeface="メイリオ" panose="020B0604030504040204" pitchFamily="50" charset="-128"/>
            </a:endParaRPr>
          </a:p>
          <a:p>
            <a:pPr marL="171450" lvl="0" indent="-171450">
              <a:buFont typeface="Arial" panose="020B0604020202020204" pitchFamily="34" charset="0"/>
              <a:buChar char="•"/>
            </a:pPr>
            <a:r>
              <a:rPr lang="ja-JP" altLang="en-US" sz="1050" dirty="0">
                <a:solidFill>
                  <a:prstClr val="black"/>
                </a:solidFill>
                <a:latin typeface="メイリオ" panose="020B0604030504040204" pitchFamily="50" charset="-128"/>
                <a:ea typeface="メイリオ" panose="020B0604030504040204" pitchFamily="50" charset="-128"/>
              </a:rPr>
              <a:t>アセスメントでの基本姿勢「共感</a:t>
            </a:r>
            <a:r>
              <a:rPr lang="ja-JP" altLang="en-US" sz="1050" dirty="0" smtClean="0">
                <a:solidFill>
                  <a:prstClr val="black"/>
                </a:solidFill>
                <a:latin typeface="メイリオ" panose="020B0604030504040204" pitchFamily="50" charset="-128"/>
                <a:ea typeface="メイリオ" panose="020B0604030504040204" pitchFamily="50" charset="-128"/>
              </a:rPr>
              <a:t>」の大切さ</a:t>
            </a:r>
            <a:r>
              <a:rPr lang="ja-JP" altLang="en-US" sz="1050" dirty="0">
                <a:solidFill>
                  <a:prstClr val="black"/>
                </a:solidFill>
                <a:latin typeface="メイリオ" panose="020B0604030504040204" pitchFamily="50" charset="-128"/>
                <a:ea typeface="メイリオ" panose="020B0604030504040204" pitchFamily="50" charset="-128"/>
              </a:rPr>
              <a:t>を再認識できた。</a:t>
            </a:r>
            <a:endParaRPr lang="en-US" altLang="ja-JP" sz="1050" dirty="0">
              <a:solidFill>
                <a:prstClr val="black"/>
              </a:solidFill>
              <a:latin typeface="メイリオ" panose="020B0604030504040204" pitchFamily="50" charset="-128"/>
              <a:ea typeface="メイリオ" panose="020B0604030504040204" pitchFamily="50" charset="-128"/>
            </a:endParaRPr>
          </a:p>
          <a:p>
            <a:pPr marL="171450" lvl="0" indent="-171450">
              <a:buFont typeface="Arial" panose="020B0604020202020204" pitchFamily="34" charset="0"/>
              <a:buChar char="•"/>
            </a:pPr>
            <a:r>
              <a:rPr lang="ja-JP" altLang="en-US" sz="1050" dirty="0">
                <a:solidFill>
                  <a:prstClr val="black"/>
                </a:solidFill>
                <a:latin typeface="メイリオ" panose="020B0604030504040204" pitchFamily="50" charset="-128"/>
                <a:ea typeface="メイリオ" panose="020B0604030504040204" pitchFamily="50" charset="-128"/>
              </a:rPr>
              <a:t>利用者との面談の目的は利用者が困っていることを聞き出すことだと思っていたが、面談を通して、利用者本人が相談力（自分から話せる力）をつけることが大事だということがよく分かった。</a:t>
            </a:r>
            <a:endParaRPr lang="en-US" altLang="ja-JP" sz="1050" dirty="0">
              <a:solidFill>
                <a:prstClr val="black"/>
              </a:solidFill>
              <a:latin typeface="メイリオ" panose="020B0604030504040204" pitchFamily="50" charset="-128"/>
              <a:ea typeface="メイリオ" panose="020B0604030504040204" pitchFamily="50" charset="-128"/>
            </a:endParaRPr>
          </a:p>
          <a:p>
            <a:pPr marL="171450" lvl="0" indent="-171450">
              <a:buFont typeface="Arial" panose="020B0604020202020204" pitchFamily="34" charset="0"/>
              <a:buChar char="•"/>
            </a:pPr>
            <a:r>
              <a:rPr lang="ja-JP" altLang="en-US" sz="1050" dirty="0">
                <a:solidFill>
                  <a:prstClr val="black"/>
                </a:solidFill>
                <a:latin typeface="メイリオ" panose="020B0604030504040204" pitchFamily="50" charset="-128"/>
                <a:ea typeface="メイリオ" panose="020B0604030504040204" pitchFamily="50" charset="-128"/>
              </a:rPr>
              <a:t>他の事業所からの参加者とのケーススタディ（グループワーク）で、色々な意見が聞けて勉強になった。</a:t>
            </a:r>
            <a:endParaRPr lang="en-US" altLang="ja-JP" sz="1050" dirty="0">
              <a:solidFill>
                <a:prstClr val="black"/>
              </a:solidFill>
              <a:latin typeface="メイリオ" panose="020B0604030504040204" pitchFamily="50" charset="-128"/>
              <a:ea typeface="メイリオ" panose="020B0604030504040204" pitchFamily="50" charset="-128"/>
            </a:endParaRPr>
          </a:p>
          <a:p>
            <a:pPr marL="171450" lvl="0" indent="-171450">
              <a:buFont typeface="Arial" panose="020B0604020202020204" pitchFamily="34" charset="0"/>
              <a:buChar char="•"/>
            </a:pPr>
            <a:r>
              <a:rPr lang="ja-JP" altLang="en-US" sz="1050" dirty="0">
                <a:solidFill>
                  <a:prstClr val="black"/>
                </a:solidFill>
                <a:latin typeface="メイリオ" panose="020B0604030504040204" pitchFamily="50" charset="-128"/>
                <a:ea typeface="メイリオ" panose="020B0604030504040204" pitchFamily="50" charset="-128"/>
              </a:rPr>
              <a:t>自事業所だけではできることが限られているので、これからは他機関とも連携し、支援の幅を広げていきたい。</a:t>
            </a:r>
            <a:endParaRPr lang="en-US" altLang="ja-JP" sz="1050" dirty="0">
              <a:solidFill>
                <a:prstClr val="black"/>
              </a:solidFill>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a:xfrm>
            <a:off x="6457950" y="6356351"/>
            <a:ext cx="2686050" cy="365125"/>
          </a:xfrm>
        </p:spPr>
        <p:txBody>
          <a:bodyPr/>
          <a:lstStyle/>
          <a:p>
            <a:fld id="{E1452387-2974-437A-B89E-20692E985910}" type="slidenum">
              <a:rPr kumimoji="1" lang="ja-JP" altLang="en-US" smtClean="0"/>
              <a:t>4</a:t>
            </a:fld>
            <a:endParaRPr kumimoji="1" lang="ja-JP" altLang="en-US" dirty="0"/>
          </a:p>
        </p:txBody>
      </p:sp>
    </p:spTree>
    <p:extLst>
      <p:ext uri="{BB962C8B-B14F-4D97-AF65-F5344CB8AC3E}">
        <p14:creationId xmlns:p14="http://schemas.microsoft.com/office/powerpoint/2010/main" val="23968898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7679</TotalTime>
  <Words>1718</Words>
  <Application>Microsoft Office PowerPoint</Application>
  <PresentationFormat>画面に合わせる (4:3)</PresentationFormat>
  <Paragraphs>190</Paragraphs>
  <Slides>4</Slides>
  <Notes>4</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Ｐゴシック</vt: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工藤　菜々美</cp:lastModifiedBy>
  <cp:revision>266</cp:revision>
  <cp:lastPrinted>2022-03-23T00:15:15Z</cp:lastPrinted>
  <dcterms:created xsi:type="dcterms:W3CDTF">2016-11-23T21:18:12Z</dcterms:created>
  <dcterms:modified xsi:type="dcterms:W3CDTF">2023-03-22T03:12:54Z</dcterms:modified>
</cp:coreProperties>
</file>