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6"/>
  </p:notesMasterIdLst>
  <p:sldIdLst>
    <p:sldId id="273" r:id="rId2"/>
    <p:sldId id="271" r:id="rId3"/>
    <p:sldId id="267" r:id="rId4"/>
    <p:sldId id="269"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94075" autoAdjust="0"/>
  </p:normalViewPr>
  <p:slideViewPr>
    <p:cSldViewPr snapToGrid="0" showGuides="1">
      <p:cViewPr varScale="1">
        <p:scale>
          <a:sx n="70" d="100"/>
          <a:sy n="70" d="100"/>
        </p:scale>
        <p:origin x="1344" y="66"/>
      </p:cViewPr>
      <p:guideLst>
        <p:guide orient="horz" pos="2160"/>
        <p:guide pos="381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9CE07D17-9E36-4C10-9886-6970E7D92FAA}"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2D8C0F0-16C7-421A-887B-41D3D0011A82}" type="slidenum">
              <a:rPr kumimoji="1" lang="ja-JP" altLang="en-US" smtClean="0"/>
              <a:t>‹#›</a:t>
            </a:fld>
            <a:endParaRPr kumimoji="1" lang="ja-JP" altLang="en-US"/>
          </a:p>
        </p:txBody>
      </p:sp>
    </p:spTree>
    <p:extLst>
      <p:ext uri="{BB962C8B-B14F-4D97-AF65-F5344CB8AC3E}">
        <p14:creationId xmlns:p14="http://schemas.microsoft.com/office/powerpoint/2010/main" val="38169145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10A069-527A-415E-9660-6E002C77B3D6}" type="slidenum">
              <a:rPr kumimoji="1" lang="ja-JP" altLang="en-US" smtClean="0"/>
              <a:t>1</a:t>
            </a:fld>
            <a:endParaRPr kumimoji="1" lang="ja-JP" altLang="en-US"/>
          </a:p>
        </p:txBody>
      </p:sp>
    </p:spTree>
    <p:extLst>
      <p:ext uri="{BB962C8B-B14F-4D97-AF65-F5344CB8AC3E}">
        <p14:creationId xmlns:p14="http://schemas.microsoft.com/office/powerpoint/2010/main" val="584402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10A069-527A-415E-9660-6E002C77B3D6}" type="slidenum">
              <a:rPr kumimoji="1" lang="ja-JP" altLang="en-US" smtClean="0"/>
              <a:t>2</a:t>
            </a:fld>
            <a:endParaRPr kumimoji="1" lang="ja-JP" altLang="en-US"/>
          </a:p>
        </p:txBody>
      </p:sp>
    </p:spTree>
    <p:extLst>
      <p:ext uri="{BB962C8B-B14F-4D97-AF65-F5344CB8AC3E}">
        <p14:creationId xmlns:p14="http://schemas.microsoft.com/office/powerpoint/2010/main" val="2091714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10A069-527A-415E-9660-6E002C77B3D6}" type="slidenum">
              <a:rPr kumimoji="1" lang="ja-JP" altLang="en-US" smtClean="0"/>
              <a:t>3</a:t>
            </a:fld>
            <a:endParaRPr kumimoji="1" lang="ja-JP" altLang="en-US"/>
          </a:p>
        </p:txBody>
      </p:sp>
    </p:spTree>
    <p:extLst>
      <p:ext uri="{BB962C8B-B14F-4D97-AF65-F5344CB8AC3E}">
        <p14:creationId xmlns:p14="http://schemas.microsoft.com/office/powerpoint/2010/main" val="153135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110A069-527A-415E-9660-6E002C77B3D6}" type="slidenum">
              <a:rPr kumimoji="1" lang="ja-JP" altLang="en-US" smtClean="0"/>
              <a:t>4</a:t>
            </a:fld>
            <a:endParaRPr kumimoji="1" lang="ja-JP" altLang="en-US"/>
          </a:p>
        </p:txBody>
      </p:sp>
    </p:spTree>
    <p:extLst>
      <p:ext uri="{BB962C8B-B14F-4D97-AF65-F5344CB8AC3E}">
        <p14:creationId xmlns:p14="http://schemas.microsoft.com/office/powerpoint/2010/main" val="2333013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D293612-D382-4707-9473-63553796C302}" type="datetime1">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84933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15593A-4AE5-4529-8A28-A736E89BEE6C}" type="datetime1">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5371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6BD7CEC-AEBE-49DF-876F-DEAB5A0AE838}" type="datetime1">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97546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98A6728-B4A7-4B23-A88F-C5BB3C01B606}" type="datetime1">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1803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6F31B6C-A7AB-4C9C-A377-F1B65422D11A}" type="datetime1">
              <a:rPr kumimoji="1" lang="ja-JP" altLang="en-US" smtClean="0"/>
              <a:t>2023/3/22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824823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C23440B-DC85-4D19-865B-48FB9A95F1C0}" type="datetime1">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9635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83854A8-3A6E-4227-BB5B-248415765181}" type="datetime1">
              <a:rPr kumimoji="1" lang="ja-JP" altLang="en-US" smtClean="0"/>
              <a:t>2023/3/22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74749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FB054D4-F558-40DC-84F1-452BA62096EB}" type="datetime1">
              <a:rPr kumimoji="1" lang="ja-JP" altLang="en-US" smtClean="0"/>
              <a:t>2023/3/22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55196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0D9D1FC-4C3E-4C32-B608-075817248F8E}" type="datetime1">
              <a:rPr kumimoji="1" lang="ja-JP" altLang="en-US" smtClean="0"/>
              <a:t>2023/3/22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24026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DAFACBB-9E9F-4F83-9499-5EEF23E06904}" type="datetime1">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359320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14DF96-EFB3-4607-A864-2FEFF4AF2A2D}" type="datetime1">
              <a:rPr kumimoji="1" lang="ja-JP" altLang="en-US" smtClean="0"/>
              <a:t>2023/3/22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26495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EBC413-2763-4EB6-8A21-F528EA7D7AAF}" type="datetime1">
              <a:rPr kumimoji="1" lang="ja-JP" altLang="en-US" smtClean="0"/>
              <a:t>2023/3/22</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512062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auto">
          <a:xfrm>
            <a:off x="0" y="1"/>
            <a:ext cx="9144000" cy="505504"/>
          </a:xfrm>
          <a:prstGeom prst="rect">
            <a:avLst/>
          </a:prstGeom>
          <a:gradFill flip="none" rotWithShape="1">
            <a:gsLst>
              <a:gs pos="0">
                <a:schemeClr val="accent2">
                  <a:lumMod val="20000"/>
                  <a:lumOff val="80000"/>
                </a:schemeClr>
              </a:gs>
              <a:gs pos="50000">
                <a:sysClr val="window" lastClr="FFFFFF"/>
              </a:gs>
              <a:gs pos="100000">
                <a:schemeClr val="accent2">
                  <a:lumMod val="20000"/>
                  <a:lumOff val="80000"/>
                </a:schemeClr>
              </a:gs>
            </a:gsLst>
            <a:lin ang="5400000" scaled="1"/>
            <a:tileRect/>
          </a:gradFill>
          <a:ln>
            <a:noFill/>
          </a:ln>
          <a:effectLst/>
        </p:spPr>
        <p:txBody>
          <a:bodyPr wrap="none" lIns="91435" tIns="45717" rIns="91435" bIns="45717" anchor="ctr"/>
          <a:lstStyle/>
          <a:p>
            <a:pPr algn="ctr" defTabSz="914377" fontAlgn="base">
              <a:spcBef>
                <a:spcPct val="0"/>
              </a:spcBef>
              <a:spcAft>
                <a:spcPct val="0"/>
              </a:spcAft>
              <a:defRPr/>
            </a:pPr>
            <a:r>
              <a:rPr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令和４</a:t>
            </a:r>
            <a:r>
              <a:rPr kumimoji="0"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年度 就労</a:t>
            </a:r>
            <a:r>
              <a:rPr kumimoji="0"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移行等連携調整事業</a:t>
            </a:r>
          </a:p>
        </p:txBody>
      </p:sp>
      <p:sp>
        <p:nvSpPr>
          <p:cNvPr id="40" name="テキスト ボックス 39"/>
          <p:cNvSpPr txBox="1"/>
          <p:nvPr/>
        </p:nvSpPr>
        <p:spPr>
          <a:xfrm>
            <a:off x="132114" y="1049181"/>
            <a:ext cx="8897586" cy="900246"/>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　第５次</a:t>
            </a:r>
            <a:r>
              <a:rPr kumimoji="1" lang="ja-JP" altLang="en-US" sz="1050" dirty="0">
                <a:latin typeface="メイリオ" panose="020B0604030504040204" pitchFamily="50" charset="-128"/>
                <a:ea typeface="メイリオ" panose="020B0604030504040204" pitchFamily="50" charset="-128"/>
              </a:rPr>
              <a:t>障がい者</a:t>
            </a:r>
            <a:r>
              <a:rPr kumimoji="1" lang="ja-JP" altLang="en-US" sz="1050" dirty="0" smtClean="0">
                <a:latin typeface="メイリオ" panose="020B0604030504040204" pitchFamily="50" charset="-128"/>
                <a:ea typeface="メイリオ" panose="020B0604030504040204" pitchFamily="50" charset="-128"/>
              </a:rPr>
              <a:t>計画では、就労</a:t>
            </a:r>
            <a:r>
              <a:rPr kumimoji="1" lang="ja-JP" altLang="en-US" sz="1050" dirty="0">
                <a:latin typeface="メイリオ" panose="020B0604030504040204" pitchFamily="50" charset="-128"/>
                <a:ea typeface="メイリオ" panose="020B0604030504040204" pitchFamily="50" charset="-128"/>
              </a:rPr>
              <a:t>継続支援事業所（Ａ型・Ｂ型</a:t>
            </a:r>
            <a:r>
              <a:rPr kumimoji="1" lang="ja-JP" altLang="en-US" sz="1050" dirty="0" smtClean="0">
                <a:latin typeface="メイリオ" panose="020B0604030504040204" pitchFamily="50" charset="-128"/>
                <a:ea typeface="メイリオ" panose="020B0604030504040204" pitchFamily="50" charset="-128"/>
              </a:rPr>
              <a:t>）から</a:t>
            </a:r>
            <a:r>
              <a:rPr kumimoji="1" lang="ja-JP" altLang="en-US" sz="1050" dirty="0">
                <a:latin typeface="メイリオ" panose="020B0604030504040204" pitchFamily="50" charset="-128"/>
                <a:ea typeface="メイリオ" panose="020B0604030504040204" pitchFamily="50" charset="-128"/>
              </a:rPr>
              <a:t>の一般就労者数の目標を新たに</a:t>
            </a:r>
            <a:r>
              <a:rPr kumimoji="1" lang="ja-JP" altLang="en-US" sz="1050" dirty="0" smtClean="0">
                <a:latin typeface="メイリオ" panose="020B0604030504040204" pitchFamily="50" charset="-128"/>
                <a:ea typeface="メイリオ" panose="020B0604030504040204" pitchFamily="50" charset="-128"/>
              </a:rPr>
              <a:t>位置付けており、就労を希望する障</a:t>
            </a:r>
            <a:r>
              <a:rPr kumimoji="1" lang="ja-JP" altLang="en-US" sz="1050" dirty="0">
                <a:latin typeface="メイリオ" panose="020B0604030504040204" pitchFamily="50" charset="-128"/>
                <a:ea typeface="メイリオ" panose="020B0604030504040204" pitchFamily="50" charset="-128"/>
              </a:rPr>
              <a:t>がい</a:t>
            </a:r>
            <a:r>
              <a:rPr kumimoji="1" lang="ja-JP" altLang="en-US" sz="1050" dirty="0" smtClean="0">
                <a:latin typeface="メイリオ" panose="020B0604030504040204" pitchFamily="50" charset="-128"/>
                <a:ea typeface="メイリオ" panose="020B0604030504040204" pitchFamily="50" charset="-128"/>
              </a:rPr>
              <a:t>者に対する一般</a:t>
            </a:r>
            <a:r>
              <a:rPr kumimoji="1" lang="ja-JP" altLang="en-US" sz="1050" dirty="0">
                <a:latin typeface="メイリオ" panose="020B0604030504040204" pitchFamily="50" charset="-128"/>
                <a:ea typeface="メイリオ" panose="020B0604030504040204" pitchFamily="50" charset="-128"/>
              </a:rPr>
              <a:t>就労への</a:t>
            </a:r>
            <a:r>
              <a:rPr kumimoji="1" lang="ja-JP" altLang="en-US" sz="1050" dirty="0" smtClean="0">
                <a:latin typeface="メイリオ" panose="020B0604030504040204" pitchFamily="50" charset="-128"/>
                <a:ea typeface="メイリオ" panose="020B0604030504040204" pitchFamily="50" charset="-128"/>
              </a:rPr>
              <a:t>移行</a:t>
            </a:r>
            <a:r>
              <a:rPr kumimoji="1" lang="ja-JP" altLang="en-US" sz="1050" dirty="0">
                <a:latin typeface="メイリオ" panose="020B0604030504040204" pitchFamily="50" charset="-128"/>
                <a:ea typeface="メイリオ" panose="020B0604030504040204" pitchFamily="50" charset="-128"/>
              </a:rPr>
              <a:t>の</a:t>
            </a:r>
            <a:r>
              <a:rPr kumimoji="1" lang="ja-JP" altLang="en-US" sz="1050" dirty="0" smtClean="0">
                <a:latin typeface="メイリオ" panose="020B0604030504040204" pitchFamily="50" charset="-128"/>
                <a:ea typeface="メイリオ" panose="020B0604030504040204" pitchFamily="50" charset="-128"/>
              </a:rPr>
              <a:t>支援が</a:t>
            </a:r>
            <a:r>
              <a:rPr kumimoji="1" lang="ja-JP" altLang="en-US" sz="1050" dirty="0">
                <a:latin typeface="メイリオ" panose="020B0604030504040204" pitchFamily="50" charset="-128"/>
                <a:ea typeface="メイリオ" panose="020B0604030504040204" pitchFamily="50" charset="-128"/>
              </a:rPr>
              <a:t>求められて</a:t>
            </a:r>
            <a:r>
              <a:rPr kumimoji="1" lang="ja-JP" altLang="en-US" sz="1050" dirty="0" smtClean="0">
                <a:latin typeface="メイリオ" panose="020B0604030504040204" pitchFamily="50" charset="-128"/>
                <a:ea typeface="メイリオ" panose="020B0604030504040204" pitchFamily="50" charset="-128"/>
              </a:rPr>
              <a:t>いる。</a:t>
            </a:r>
            <a:endParaRPr kumimoji="1" lang="ja-JP" altLang="en-US"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a:t>
            </a:r>
            <a:r>
              <a:rPr lang="ja-JP" altLang="en-US" sz="1050" u="sng" dirty="0">
                <a:latin typeface="メイリオ" panose="020B0604030504040204" pitchFamily="50" charset="-128"/>
                <a:ea typeface="メイリオ" panose="020B0604030504040204" pitchFamily="50" charset="-128"/>
              </a:rPr>
              <a:t>就労継続支援事業所（Ａ型・Ｂ型）</a:t>
            </a:r>
            <a:r>
              <a:rPr kumimoji="1" lang="ja-JP" altLang="en-US" sz="1050" u="sng" dirty="0" smtClean="0">
                <a:latin typeface="メイリオ" panose="020B0604030504040204" pitchFamily="50" charset="-128"/>
                <a:ea typeface="メイリオ" panose="020B0604030504040204" pitchFamily="50" charset="-128"/>
              </a:rPr>
              <a:t>の</a:t>
            </a:r>
            <a:r>
              <a:rPr kumimoji="1" lang="ja-JP" altLang="en-US" sz="1050" u="sng" dirty="0">
                <a:latin typeface="メイリオ" panose="020B0604030504040204" pitchFamily="50" charset="-128"/>
                <a:ea typeface="メイリオ" panose="020B0604030504040204" pitchFamily="50" charset="-128"/>
              </a:rPr>
              <a:t>支援員を対象とした、就労支援力の向上のための「支援の手引き」を</a:t>
            </a:r>
            <a:r>
              <a:rPr kumimoji="1" lang="ja-JP" altLang="en-US" sz="1050" u="sng" dirty="0" smtClean="0">
                <a:latin typeface="メイリオ" panose="020B0604030504040204" pitchFamily="50" charset="-128"/>
                <a:ea typeface="メイリオ" panose="020B0604030504040204" pitchFamily="50" charset="-128"/>
              </a:rPr>
              <a:t>作成</a:t>
            </a:r>
            <a:endParaRPr kumimoji="1" lang="ja-JP" altLang="en-US" sz="1050" u="sng"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就労</a:t>
            </a:r>
            <a:r>
              <a:rPr kumimoji="1" lang="ja-JP" altLang="en-US" sz="1050" dirty="0">
                <a:latin typeface="メイリオ" panose="020B0604030504040204" pitchFamily="50" charset="-128"/>
                <a:ea typeface="メイリオ" panose="020B0604030504040204" pitchFamily="50" charset="-128"/>
              </a:rPr>
              <a:t>支援に必要となる知識やスキル、参考となる</a:t>
            </a:r>
            <a:r>
              <a:rPr kumimoji="1" lang="ja-JP" altLang="en-US" sz="1050" dirty="0" smtClean="0">
                <a:latin typeface="メイリオ" panose="020B0604030504040204" pitchFamily="50" charset="-128"/>
                <a:ea typeface="メイリオ" panose="020B0604030504040204" pitchFamily="50" charset="-128"/>
              </a:rPr>
              <a:t>事例</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err="1" smtClean="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活用できるツール等を盛り込む。</a:t>
            </a:r>
          </a:p>
          <a:p>
            <a:r>
              <a:rPr kumimoji="1" lang="ja-JP" altLang="en-US" sz="1050" dirty="0" smtClean="0">
                <a:latin typeface="メイリオ" panose="020B0604030504040204" pitchFamily="50" charset="-128"/>
                <a:ea typeface="メイリオ" panose="020B0604030504040204" pitchFamily="50" charset="-128"/>
              </a:rPr>
              <a:t>　　</a:t>
            </a:r>
            <a:r>
              <a:rPr kumimoji="1" lang="en-US" altLang="ja-JP" sz="1050" dirty="0" smtClean="0">
                <a:latin typeface="メイリオ" panose="020B0604030504040204" pitchFamily="50" charset="-128"/>
                <a:ea typeface="メイリオ" panose="020B0604030504040204" pitchFamily="50" charset="-128"/>
              </a:rPr>
              <a:t>*</a:t>
            </a:r>
            <a:r>
              <a:rPr kumimoji="1" lang="ja-JP" altLang="en-US" sz="1050" dirty="0" smtClean="0">
                <a:latin typeface="メイリオ" panose="020B0604030504040204" pitchFamily="50" charset="-128"/>
                <a:ea typeface="メイリオ" panose="020B0604030504040204" pitchFamily="50" charset="-128"/>
              </a:rPr>
              <a:t>参考</a:t>
            </a:r>
            <a:r>
              <a:rPr kumimoji="1" lang="ja-JP" altLang="en-US" sz="1050" dirty="0">
                <a:latin typeface="メイリオ" panose="020B0604030504040204" pitchFamily="50" charset="-128"/>
                <a:ea typeface="メイリオ" panose="020B0604030504040204" pitchFamily="50" charset="-128"/>
              </a:rPr>
              <a:t>となる事例は、一般就労への移行の実績</a:t>
            </a:r>
            <a:r>
              <a:rPr kumimoji="1" lang="ja-JP" altLang="en-US" sz="1050" dirty="0" smtClean="0">
                <a:latin typeface="メイリオ" panose="020B0604030504040204" pitchFamily="50" charset="-128"/>
                <a:ea typeface="メイリオ" panose="020B0604030504040204" pitchFamily="50" charset="-128"/>
              </a:rPr>
              <a:t>がある事業所</a:t>
            </a:r>
            <a:r>
              <a:rPr kumimoji="1" lang="ja-JP" altLang="en-US" sz="1050" dirty="0">
                <a:latin typeface="メイリオ" panose="020B0604030504040204" pitchFamily="50" charset="-128"/>
                <a:ea typeface="メイリオ" panose="020B0604030504040204" pitchFamily="50" charset="-128"/>
              </a:rPr>
              <a:t>へのヒアリング等をもとに</a:t>
            </a:r>
            <a:r>
              <a:rPr kumimoji="1" lang="ja-JP" altLang="en-US" sz="1050" dirty="0" smtClean="0">
                <a:latin typeface="メイリオ" panose="020B0604030504040204" pitchFamily="50" charset="-128"/>
                <a:ea typeface="メイリオ" panose="020B0604030504040204" pitchFamily="50" charset="-128"/>
              </a:rPr>
              <a:t>作成</a:t>
            </a:r>
            <a:endParaRPr kumimoji="1" lang="en-US" altLang="ja-JP" sz="1050" dirty="0" smtClean="0">
              <a:latin typeface="メイリオ" panose="020B0604030504040204" pitchFamily="50" charset="-128"/>
              <a:ea typeface="メイリオ" panose="020B0604030504040204" pitchFamily="50" charset="-128"/>
            </a:endParaRPr>
          </a:p>
        </p:txBody>
      </p:sp>
      <p:sp>
        <p:nvSpPr>
          <p:cNvPr id="15" name="テキスト ボックス 14"/>
          <p:cNvSpPr txBox="1"/>
          <p:nvPr/>
        </p:nvSpPr>
        <p:spPr>
          <a:xfrm>
            <a:off x="132114" y="2029030"/>
            <a:ext cx="6946024" cy="30777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u="sng" dirty="0">
                <a:latin typeface="メイリオ" panose="020B0604030504040204" pitchFamily="50" charset="-128"/>
                <a:ea typeface="メイリオ" panose="020B0604030504040204" pitchFamily="50" charset="-128"/>
              </a:rPr>
              <a:t>作成における視点</a:t>
            </a:r>
            <a:r>
              <a:rPr kumimoji="1" lang="ja-JP" altLang="en-US" sz="1400" b="1" u="sng" dirty="0" smtClean="0">
                <a:latin typeface="メイリオ" panose="020B0604030504040204" pitchFamily="50" charset="-128"/>
                <a:ea typeface="メイリオ" panose="020B0604030504040204" pitchFamily="50" charset="-128"/>
              </a:rPr>
              <a:t>・令和３年度支援</a:t>
            </a:r>
            <a:r>
              <a:rPr kumimoji="1" lang="ja-JP" altLang="en-US" sz="1400" b="1" u="sng" dirty="0">
                <a:latin typeface="メイリオ" panose="020B0604030504040204" pitchFamily="50" charset="-128"/>
                <a:ea typeface="メイリオ" panose="020B0604030504040204" pitchFamily="50" charset="-128"/>
              </a:rPr>
              <a:t>の手引き（移行・定着向け）との違い</a:t>
            </a:r>
          </a:p>
        </p:txBody>
      </p:sp>
      <p:sp>
        <p:nvSpPr>
          <p:cNvPr id="6" name="正方形/長方形 5"/>
          <p:cNvSpPr/>
          <p:nvPr/>
        </p:nvSpPr>
        <p:spPr>
          <a:xfrm>
            <a:off x="113329" y="776091"/>
            <a:ext cx="7557487" cy="116918"/>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32114" y="603864"/>
            <a:ext cx="7806519" cy="338554"/>
          </a:xfrm>
          <a:prstGeom prst="rect">
            <a:avLst/>
          </a:prstGeom>
          <a:no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取組</a:t>
            </a:r>
            <a:r>
              <a:rPr kumimoji="1" lang="ja-JP" altLang="en-US" sz="1600" b="1" dirty="0" smtClean="0">
                <a:latin typeface="メイリオ" panose="020B0604030504040204" pitchFamily="50" charset="-128"/>
                <a:ea typeface="メイリオ" panose="020B0604030504040204" pitchFamily="50" charset="-128"/>
              </a:rPr>
              <a:t>内容１：就労</a:t>
            </a:r>
            <a:r>
              <a:rPr kumimoji="1" lang="ja-JP" altLang="en-US" sz="1600" b="1" dirty="0">
                <a:latin typeface="メイリオ" panose="020B0604030504040204" pitchFamily="50" charset="-128"/>
                <a:ea typeface="メイリオ" panose="020B0604030504040204" pitchFamily="50" charset="-128"/>
              </a:rPr>
              <a:t>継続支援事業所（Ａ型・Ｂ型）向けの「支援の手引き」の作成</a:t>
            </a:r>
          </a:p>
        </p:txBody>
      </p:sp>
      <p:graphicFrame>
        <p:nvGraphicFramePr>
          <p:cNvPr id="11" name="表 10"/>
          <p:cNvGraphicFramePr>
            <a:graphicFrameLocks noGrp="1"/>
          </p:cNvGraphicFramePr>
          <p:nvPr>
            <p:extLst>
              <p:ext uri="{D42A27DB-BD31-4B8C-83A1-F6EECF244321}">
                <p14:modId xmlns:p14="http://schemas.microsoft.com/office/powerpoint/2010/main" val="2286810495"/>
              </p:ext>
            </p:extLst>
          </p:nvPr>
        </p:nvGraphicFramePr>
        <p:xfrm>
          <a:off x="341571" y="3318511"/>
          <a:ext cx="8460857" cy="3411798"/>
        </p:xfrm>
        <a:graphic>
          <a:graphicData uri="http://schemas.openxmlformats.org/drawingml/2006/table">
            <a:tbl>
              <a:tblPr>
                <a:tableStyleId>{BC89EF96-8CEA-46FF-86C4-4CE0E7609802}</a:tableStyleId>
              </a:tblPr>
              <a:tblGrid>
                <a:gridCol w="926624">
                  <a:extLst>
                    <a:ext uri="{9D8B030D-6E8A-4147-A177-3AD203B41FA5}">
                      <a16:colId xmlns:a16="http://schemas.microsoft.com/office/drawing/2014/main" val="3247332391"/>
                    </a:ext>
                  </a:extLst>
                </a:gridCol>
                <a:gridCol w="1710690">
                  <a:extLst>
                    <a:ext uri="{9D8B030D-6E8A-4147-A177-3AD203B41FA5}">
                      <a16:colId xmlns:a16="http://schemas.microsoft.com/office/drawing/2014/main" val="1247588265"/>
                    </a:ext>
                  </a:extLst>
                </a:gridCol>
                <a:gridCol w="4401661">
                  <a:extLst>
                    <a:ext uri="{9D8B030D-6E8A-4147-A177-3AD203B41FA5}">
                      <a16:colId xmlns:a16="http://schemas.microsoft.com/office/drawing/2014/main" val="2618601482"/>
                    </a:ext>
                  </a:extLst>
                </a:gridCol>
                <a:gridCol w="1421882">
                  <a:extLst>
                    <a:ext uri="{9D8B030D-6E8A-4147-A177-3AD203B41FA5}">
                      <a16:colId xmlns:a16="http://schemas.microsoft.com/office/drawing/2014/main" val="1102324237"/>
                    </a:ext>
                  </a:extLst>
                </a:gridCol>
              </a:tblGrid>
              <a:tr h="200694">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属性</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solidFill>
                      <a:schemeClr val="accent2">
                        <a:lumMod val="20000"/>
                        <a:lumOff val="80000"/>
                      </a:schemeClr>
                    </a:solidFill>
                  </a:tcPr>
                </a:tc>
                <a:tc>
                  <a:txBody>
                    <a:bodyPr/>
                    <a:lstStyle/>
                    <a:p>
                      <a:pPr algn="ctr" fontAlgn="ctr">
                        <a:tabLst>
                          <a:tab pos="808038" algn="l"/>
                        </a:tabLst>
                      </a:pPr>
                      <a:r>
                        <a:rPr lang="ja-JP" altLang="en-US" sz="1000" u="none" strike="noStrike" dirty="0">
                          <a:effectLst/>
                          <a:latin typeface="メイリオ" panose="020B0604030504040204" pitchFamily="50" charset="-128"/>
                          <a:ea typeface="メイリオ" panose="020B0604030504040204" pitchFamily="50" charset="-128"/>
                        </a:rPr>
                        <a:t>分類</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所属</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氏名</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37062900"/>
                  </a:ext>
                </a:extLst>
              </a:tr>
              <a:tr h="200694">
                <a:tc rowSpan="5">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事業所</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移行・就Ａ・定着</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en-US" altLang="ja-JP" sz="1000" u="none" strike="noStrike" dirty="0" smtClean="0">
                          <a:effectLst/>
                          <a:latin typeface="メイリオ" panose="020B0604030504040204" pitchFamily="50" charset="-128"/>
                          <a:ea typeface="メイリオ" panose="020B0604030504040204" pitchFamily="50" charset="-128"/>
                        </a:rPr>
                        <a:t>NPO</a:t>
                      </a:r>
                      <a:r>
                        <a:rPr lang="ja-JP" altLang="en-US" sz="1000" u="none" strike="noStrike" dirty="0" smtClean="0">
                          <a:effectLst/>
                          <a:latin typeface="メイリオ" panose="020B0604030504040204" pitchFamily="50" charset="-128"/>
                          <a:ea typeface="メイリオ" panose="020B0604030504040204" pitchFamily="50" charset="-128"/>
                        </a:rPr>
                        <a:t>法人 大阪</a:t>
                      </a:r>
                      <a:r>
                        <a:rPr lang="ja-JP" altLang="en-US" sz="1000" u="none" strike="noStrike" dirty="0">
                          <a:effectLst/>
                          <a:latin typeface="メイリオ" panose="020B0604030504040204" pitchFamily="50" charset="-128"/>
                          <a:ea typeface="メイリオ" panose="020B0604030504040204" pitchFamily="50" charset="-128"/>
                        </a:rPr>
                        <a:t>精神障害者就労支援ネットワーク（</a:t>
                      </a:r>
                      <a:r>
                        <a:rPr lang="en-US" altLang="ja-JP" sz="1000" u="none" strike="noStrike" dirty="0">
                          <a:effectLst/>
                          <a:latin typeface="メイリオ" panose="020B0604030504040204" pitchFamily="50" charset="-128"/>
                          <a:ea typeface="メイリオ" panose="020B0604030504040204" pitchFamily="50" charset="-128"/>
                        </a:rPr>
                        <a:t>JSN</a:t>
                      </a:r>
                      <a:r>
                        <a:rPr lang="ja-JP" altLang="en-US"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金塚 たかし</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401749126"/>
                  </a:ext>
                </a:extLst>
              </a:tr>
              <a:tr h="200694">
                <a:tc vMerge="1">
                  <a:txBody>
                    <a:bodyPr/>
                    <a:lstStyle/>
                    <a:p>
                      <a:endParaRPr kumimoji="1" lang="ja-JP" altLang="en-US"/>
                    </a:p>
                  </a:txBody>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移行・就Ａ・就Ｂ・定着</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rPr>
                        <a:t>全国就労移行支援事業所連絡協議会／社会福祉</a:t>
                      </a:r>
                      <a:r>
                        <a:rPr lang="zh-TW" altLang="en-US" sz="1000" u="none" strike="noStrike" dirty="0" smtClean="0">
                          <a:effectLst/>
                          <a:latin typeface="メイリオ" panose="020B0604030504040204" pitchFamily="50" charset="-128"/>
                          <a:ea typeface="メイリオ" panose="020B0604030504040204" pitchFamily="50" charset="-128"/>
                        </a:rPr>
                        <a:t>法人</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zh-TW" altLang="en-US" sz="1000" u="none" strike="noStrike" dirty="0" smtClean="0">
                          <a:effectLst/>
                          <a:latin typeface="メイリオ" panose="020B0604030504040204" pitchFamily="50" charset="-128"/>
                          <a:ea typeface="メイリオ" panose="020B0604030504040204" pitchFamily="50" charset="-128"/>
                        </a:rPr>
                        <a:t>加島</a:t>
                      </a:r>
                      <a:r>
                        <a:rPr lang="zh-TW" altLang="en-US" sz="1000" u="none" strike="noStrike" dirty="0">
                          <a:effectLst/>
                          <a:latin typeface="メイリオ" panose="020B0604030504040204" pitchFamily="50" charset="-128"/>
                          <a:ea typeface="メイリオ" panose="020B0604030504040204" pitchFamily="50" charset="-128"/>
                        </a:rPr>
                        <a:t>友愛会</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酒井</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大介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4157657822"/>
                  </a:ext>
                </a:extLst>
              </a:tr>
              <a:tr h="200694">
                <a:tc vMerge="1">
                  <a:txBody>
                    <a:bodyPr/>
                    <a:lstStyle/>
                    <a:p>
                      <a:endParaRPr kumimoji="1" lang="ja-JP" altLang="en-US"/>
                    </a:p>
                  </a:txBody>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移行・就Ａ・就Ｂ・定着</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社会福祉</a:t>
                      </a:r>
                      <a:r>
                        <a:rPr lang="ja-JP" altLang="en-US" sz="1000" u="none" strike="noStrike" dirty="0" smtClean="0">
                          <a:effectLst/>
                          <a:latin typeface="メイリオ" panose="020B0604030504040204" pitchFamily="50" charset="-128"/>
                          <a:ea typeface="メイリオ" panose="020B0604030504040204" pitchFamily="50" charset="-128"/>
                        </a:rPr>
                        <a:t>法人 大阪手</a:t>
                      </a:r>
                      <a:r>
                        <a:rPr lang="ja-JP" altLang="en-US" sz="1000" u="none" strike="noStrike" dirty="0">
                          <a:effectLst/>
                          <a:latin typeface="メイリオ" panose="020B0604030504040204" pitchFamily="50" charset="-128"/>
                          <a:ea typeface="メイリオ" panose="020B0604030504040204" pitchFamily="50" charset="-128"/>
                        </a:rPr>
                        <a:t>をつなぐ育成会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成</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慈恵</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770669685"/>
                  </a:ext>
                </a:extLst>
              </a:tr>
              <a:tr h="200694">
                <a:tc vMerge="1">
                  <a:txBody>
                    <a:bodyPr/>
                    <a:lstStyle/>
                    <a:p>
                      <a:endParaRPr kumimoji="1" lang="ja-JP" altLang="en-US"/>
                    </a:p>
                  </a:txBody>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移行・就Ａ・就Ｂ</a:t>
                      </a:r>
                      <a:endParaRPr lang="en-US" altLang="ja-JP"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プロスパー株式会社（ドルフィングループ）</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松井</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千恵・久田</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哲生</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4042958856"/>
                  </a:ext>
                </a:extLst>
              </a:tr>
              <a:tr h="200694">
                <a:tc vMerge="1">
                  <a:txBody>
                    <a:bodyPr/>
                    <a:lstStyle/>
                    <a:p>
                      <a:endParaRPr kumimoji="1" lang="ja-JP" altLang="en-US"/>
                    </a:p>
                  </a:txBody>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移行・就Ｂ</a:t>
                      </a:r>
                      <a:endParaRPr 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社会福祉</a:t>
                      </a:r>
                      <a:r>
                        <a:rPr lang="ja-JP" altLang="en-US" sz="1000" u="none" strike="noStrike" dirty="0" smtClean="0">
                          <a:effectLst/>
                          <a:latin typeface="メイリオ" panose="020B0604030504040204" pitchFamily="50" charset="-128"/>
                          <a:ea typeface="メイリオ" panose="020B0604030504040204" pitchFamily="50" charset="-128"/>
                        </a:rPr>
                        <a:t>法人 みつわ</a:t>
                      </a:r>
                      <a:r>
                        <a:rPr lang="ja-JP" altLang="en-US" sz="1000" u="none" strike="noStrike" dirty="0">
                          <a:effectLst/>
                          <a:latin typeface="メイリオ" panose="020B0604030504040204" pitchFamily="50" charset="-128"/>
                          <a:ea typeface="メイリオ" panose="020B0604030504040204" pitchFamily="50" charset="-128"/>
                        </a:rPr>
                        <a:t>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中木</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憲</a:t>
                      </a:r>
                      <a:r>
                        <a:rPr lang="ja-JP" altLang="en-US" sz="1000" u="none" strike="noStrike" dirty="0">
                          <a:effectLst/>
                          <a:latin typeface="メイリオ" panose="020B0604030504040204" pitchFamily="50" charset="-128"/>
                          <a:ea typeface="メイリオ" panose="020B0604030504040204" pitchFamily="50" charset="-128"/>
                        </a:rPr>
                        <a:t>吾</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009839069"/>
                  </a:ext>
                </a:extLst>
              </a:tr>
              <a:tr h="200694">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支援機関</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rPr>
                        <a:t>中間支援組織</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大阪知的障害者雇用促進建物サービス事業協同組合（</a:t>
                      </a:r>
                      <a:r>
                        <a:rPr lang="ja-JP" altLang="en-US" sz="1000" u="none" strike="noStrike" dirty="0" smtClean="0">
                          <a:effectLst/>
                          <a:latin typeface="メイリオ" panose="020B0604030504040204" pitchFamily="50" charset="-128"/>
                          <a:ea typeface="メイリオ" panose="020B0604030504040204" pitchFamily="50" charset="-128"/>
                        </a:rPr>
                        <a:t>エル・チャレンジ</a:t>
                      </a:r>
                      <a:r>
                        <a:rPr lang="ja-JP" altLang="en-US"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baseline="0" dirty="0" smtClean="0">
                          <a:effectLst/>
                          <a:latin typeface="メイリオ" panose="020B0604030504040204" pitchFamily="50" charset="-128"/>
                          <a:ea typeface="メイリオ" panose="020B0604030504040204" pitchFamily="50" charset="-128"/>
                        </a:rPr>
                        <a:t>上國料</a:t>
                      </a:r>
                      <a:r>
                        <a:rPr lang="zh-CN" altLang="en-US" sz="1000" u="none" strike="noStrike" baseline="0" dirty="0" smtClean="0">
                          <a:effectLst/>
                          <a:latin typeface="メイリオ" panose="020B0604030504040204" pitchFamily="50" charset="-128"/>
                          <a:ea typeface="メイリオ" panose="020B0604030504040204" pitchFamily="50" charset="-128"/>
                        </a:rPr>
                        <a:t> </a:t>
                      </a:r>
                      <a:r>
                        <a:rPr lang="zh-CN" altLang="en-US" sz="1000" u="none" strike="noStrike" dirty="0" smtClean="0">
                          <a:effectLst/>
                          <a:latin typeface="メイリオ" panose="020B0604030504040204" pitchFamily="50" charset="-128"/>
                          <a:ea typeface="メイリオ" panose="020B0604030504040204" pitchFamily="50" charset="-128"/>
                        </a:rPr>
                        <a:t>洋子</a:t>
                      </a:r>
                      <a:endParaRPr lang="zh-CN"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36643107"/>
                  </a:ext>
                </a:extLst>
              </a:tr>
              <a:tr h="200694">
                <a:tc rowSpan="6">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関係機関</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rPr>
                        <a:t>職業能力開発施設</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大阪市</a:t>
                      </a:r>
                      <a:r>
                        <a:rPr lang="ja-JP" altLang="en-US" sz="1000" u="none" strike="noStrike" dirty="0">
                          <a:effectLst/>
                          <a:latin typeface="メイリオ" panose="020B0604030504040204" pitchFamily="50" charset="-128"/>
                          <a:ea typeface="メイリオ" panose="020B0604030504040204" pitchFamily="50" charset="-128"/>
                        </a:rPr>
                        <a:t>職業リハビリテーションセンター</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酒井 京子</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226286870"/>
                  </a:ext>
                </a:extLst>
              </a:tr>
              <a:tr h="200694">
                <a:tc vMerge="1">
                  <a:txBody>
                    <a:bodyPr/>
                    <a:lstStyle/>
                    <a:p>
                      <a:endParaRPr kumimoji="1" lang="ja-JP" altLang="en-US"/>
                    </a:p>
                  </a:txBody>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就ポツ</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北河内東障害者</a:t>
                      </a:r>
                      <a:r>
                        <a:rPr lang="ja-JP" altLang="en-US" sz="1000" u="none" strike="noStrike" dirty="0" smtClean="0">
                          <a:effectLst/>
                          <a:latin typeface="メイリオ" panose="020B0604030504040204" pitchFamily="50" charset="-128"/>
                          <a:ea typeface="メイリオ" panose="020B0604030504040204" pitchFamily="50" charset="-128"/>
                        </a:rPr>
                        <a:t>就業・生活</a:t>
                      </a:r>
                      <a:r>
                        <a:rPr lang="ja-JP" altLang="en-US" sz="1000" u="none" strike="noStrike" dirty="0">
                          <a:effectLst/>
                          <a:latin typeface="メイリオ" panose="020B0604030504040204" pitchFamily="50" charset="-128"/>
                          <a:ea typeface="メイリオ" panose="020B0604030504040204" pitchFamily="50" charset="-128"/>
                        </a:rPr>
                        <a:t>支援センター</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北口 信二</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760871266"/>
                  </a:ext>
                </a:extLst>
              </a:tr>
              <a:tr h="200694">
                <a:tc vMerge="1">
                  <a:txBody>
                    <a:bodyPr/>
                    <a:lstStyle/>
                    <a:p>
                      <a:endParaRPr kumimoji="1" lang="ja-JP" altLang="en-US"/>
                    </a:p>
                  </a:txBody>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相談支援</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en-US" altLang="ja-JP" sz="1000" u="none" strike="noStrike" dirty="0" smtClean="0">
                          <a:effectLst/>
                          <a:latin typeface="メイリオ" panose="020B0604030504040204" pitchFamily="50" charset="-128"/>
                          <a:ea typeface="メイリオ" panose="020B0604030504040204" pitchFamily="50" charset="-128"/>
                        </a:rPr>
                        <a:t>NPO</a:t>
                      </a:r>
                      <a:r>
                        <a:rPr lang="ja-JP" altLang="en-US" sz="1000" u="none" strike="noStrike" dirty="0" smtClean="0">
                          <a:effectLst/>
                          <a:latin typeface="メイリオ" panose="020B0604030504040204" pitchFamily="50" charset="-128"/>
                          <a:ea typeface="メイリオ" panose="020B0604030504040204" pitchFamily="50" charset="-128"/>
                        </a:rPr>
                        <a:t>法人</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障害者</a:t>
                      </a:r>
                      <a:r>
                        <a:rPr lang="ja-JP" altLang="en-US" sz="1000" u="none" strike="noStrike" dirty="0">
                          <a:effectLst/>
                          <a:latin typeface="メイリオ" panose="020B0604030504040204" pitchFamily="50" charset="-128"/>
                          <a:ea typeface="メイリオ" panose="020B0604030504040204" pitchFamily="50" charset="-128"/>
                        </a:rPr>
                        <a:t>自立生活支援</a:t>
                      </a:r>
                      <a:r>
                        <a:rPr lang="ja-JP" altLang="en-US" sz="1000" u="none" strike="noStrike" dirty="0" smtClean="0">
                          <a:effectLst/>
                          <a:latin typeface="メイリオ" panose="020B0604030504040204" pitchFamily="50" charset="-128"/>
                          <a:ea typeface="メイリオ" panose="020B0604030504040204" pitchFamily="50" charset="-128"/>
                        </a:rPr>
                        <a:t>センタースクラム</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姜</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博久</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4079521386"/>
                  </a:ext>
                </a:extLst>
              </a:tr>
              <a:tr h="200694">
                <a:tc vMerge="1">
                  <a:txBody>
                    <a:bodyPr/>
                    <a:lstStyle/>
                    <a:p>
                      <a:endParaRPr kumimoji="1" lang="ja-JP" altLang="en-US"/>
                    </a:p>
                  </a:txBody>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相談支援</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合同</a:t>
                      </a:r>
                      <a:r>
                        <a:rPr lang="ja-JP" altLang="en-US" sz="1000" u="none" strike="noStrike" dirty="0" smtClean="0">
                          <a:effectLst/>
                          <a:latin typeface="メイリオ" panose="020B0604030504040204" pitchFamily="50" charset="-128"/>
                          <a:ea typeface="メイリオ" panose="020B0604030504040204" pitchFamily="50" charset="-128"/>
                        </a:rPr>
                        <a:t>会社</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まぁ～</a:t>
                      </a:r>
                      <a:r>
                        <a:rPr lang="ja-JP" altLang="en-US" sz="1000" u="none" strike="noStrike" dirty="0" err="1" smtClean="0">
                          <a:effectLst/>
                          <a:latin typeface="メイリオ" panose="020B0604030504040204" pitchFamily="50" charset="-128"/>
                          <a:ea typeface="メイリオ" panose="020B0604030504040204" pitchFamily="50" charset="-128"/>
                        </a:rPr>
                        <a:t>るい</a:t>
                      </a:r>
                      <a:r>
                        <a:rPr lang="ja-JP" altLang="en-US" sz="1000" u="none" strike="noStrike" dirty="0">
                          <a:effectLst/>
                          <a:latin typeface="メイリオ" panose="020B0604030504040204" pitchFamily="50" charset="-128"/>
                          <a:ea typeface="メイリオ" panose="020B0604030504040204" pitchFamily="50" charset="-128"/>
                        </a:rPr>
                        <a:t>心</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家坂 友之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07704143"/>
                  </a:ext>
                </a:extLst>
              </a:tr>
              <a:tr h="200694">
                <a:tc vMerge="1">
                  <a:txBody>
                    <a:bodyPr/>
                    <a:lstStyle/>
                    <a:p>
                      <a:endParaRPr kumimoji="1" lang="ja-JP" altLang="en-US"/>
                    </a:p>
                  </a:txBody>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企業</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公益社団</a:t>
                      </a:r>
                      <a:r>
                        <a:rPr lang="ja-JP" altLang="en-US" sz="1000" u="none" strike="noStrike" dirty="0" smtClean="0">
                          <a:effectLst/>
                          <a:latin typeface="メイリオ" panose="020B0604030504040204" pitchFamily="50" charset="-128"/>
                          <a:ea typeface="メイリオ" panose="020B0604030504040204" pitchFamily="50" charset="-128"/>
                        </a:rPr>
                        <a:t>法人</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全国</a:t>
                      </a:r>
                      <a:r>
                        <a:rPr lang="ja-JP" altLang="en-US" sz="1000" u="none" strike="noStrike" dirty="0">
                          <a:effectLst/>
                          <a:latin typeface="メイリオ" panose="020B0604030504040204" pitchFamily="50" charset="-128"/>
                          <a:ea typeface="メイリオ" panose="020B0604030504040204" pitchFamily="50" charset="-128"/>
                        </a:rPr>
                        <a:t>障害者雇用事業所協会／大阪府中小企業家同友会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奥脇 学</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022487734"/>
                  </a:ext>
                </a:extLst>
              </a:tr>
              <a:tr h="200694">
                <a:tc vMerge="1">
                  <a:txBody>
                    <a:bodyPr/>
                    <a:lstStyle/>
                    <a:p>
                      <a:endParaRPr kumimoji="1" lang="ja-JP" altLang="en-US"/>
                    </a:p>
                  </a:txBody>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支援学校</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大阪府立支援学校校長会進路指導部会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松浪 啓</a:t>
                      </a:r>
                      <a:r>
                        <a:rPr lang="ja-JP" altLang="en-US" sz="1000" u="none" strike="noStrike" dirty="0">
                          <a:effectLst/>
                          <a:latin typeface="メイリオ" panose="020B0604030504040204" pitchFamily="50" charset="-128"/>
                          <a:ea typeface="メイリオ" panose="020B0604030504040204" pitchFamily="50" charset="-128"/>
                        </a:rPr>
                        <a:t>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4011892231"/>
                  </a:ext>
                </a:extLst>
              </a:tr>
              <a:tr h="200694">
                <a:tc>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学識経験者</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学識経験者</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兵庫教育大学</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池田 浩之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738616350"/>
                  </a:ext>
                </a:extLst>
              </a:tr>
              <a:tr h="200694">
                <a:tc rowSpan="3">
                  <a:txBody>
                    <a:bodyPr/>
                    <a:lstStyle/>
                    <a:p>
                      <a:pPr algn="ctr" fontAlgn="ctr"/>
                      <a:r>
                        <a:rPr lang="ja-JP" altLang="en-US" sz="1000" u="none" strike="noStrike">
                          <a:effectLst/>
                          <a:latin typeface="メイリオ" panose="020B0604030504040204" pitchFamily="50" charset="-128"/>
                          <a:ea typeface="メイリオ" panose="020B0604030504040204" pitchFamily="50" charset="-128"/>
                        </a:rPr>
                        <a:t>行政</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労働局</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rPr>
                        <a:t>大阪労働局職業安定部職業対策課</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rPr>
                        <a:t>職業対策課長</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326975495"/>
                  </a:ext>
                </a:extLst>
              </a:tr>
              <a:tr h="200694">
                <a:tc vMerge="1">
                  <a:txBody>
                    <a:bodyPr/>
                    <a:lstStyle/>
                    <a:p>
                      <a:endParaRPr kumimoji="1" lang="ja-JP" altLang="en-US"/>
                    </a:p>
                  </a:txBody>
                  <a:tcPr/>
                </a:tc>
                <a:tc>
                  <a:txBody>
                    <a:bodyPr/>
                    <a:lstStyle/>
                    <a:p>
                      <a:pPr algn="l" fontAlgn="ctr"/>
                      <a:r>
                        <a:rPr lang="ja-JP" altLang="en-US" sz="1000" u="none" strike="noStrike">
                          <a:effectLst/>
                          <a:latin typeface="メイリオ" panose="020B0604030504040204" pitchFamily="50" charset="-128"/>
                          <a:ea typeface="メイリオ" panose="020B0604030504040204" pitchFamily="50" charset="-128"/>
                        </a:rPr>
                        <a:t>市町村</a:t>
                      </a:r>
                      <a:endParaRPr lang="ja-JP" altLang="en-US" sz="1000" b="0" i="0" u="none" strike="noStrike">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大阪市障がい者施策部障がい支援課</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障がい支援課長</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3864557833"/>
                  </a:ext>
                </a:extLst>
              </a:tr>
              <a:tr h="200694">
                <a:tc vMerge="1">
                  <a:txBody>
                    <a:bodyPr/>
                    <a:lstStyle/>
                    <a:p>
                      <a:endParaRPr kumimoji="1" lang="ja-JP" altLang="en-US"/>
                    </a:p>
                  </a:txBody>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都道府県</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大阪府福祉部障がい福祉室自立支援課</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zh-TW" altLang="en-US" sz="1000" u="none" strike="noStrike" dirty="0">
                          <a:effectLst/>
                          <a:latin typeface="メイリオ" panose="020B0604030504040204" pitchFamily="50" charset="-128"/>
                          <a:ea typeface="メイリオ" panose="020B0604030504040204" pitchFamily="50" charset="-128"/>
                        </a:rPr>
                        <a:t>自立支援課長</a:t>
                      </a:r>
                      <a:endParaRPr lang="zh-TW"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45341513"/>
                  </a:ext>
                </a:extLst>
              </a:tr>
            </a:tbl>
          </a:graphicData>
        </a:graphic>
      </p:graphicFrame>
      <p:sp>
        <p:nvSpPr>
          <p:cNvPr id="12" name="テキスト ボックス 11"/>
          <p:cNvSpPr txBox="1"/>
          <p:nvPr/>
        </p:nvSpPr>
        <p:spPr>
          <a:xfrm>
            <a:off x="-1225" y="2931131"/>
            <a:ext cx="6946024" cy="30777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u="sng" dirty="0" smtClean="0">
                <a:latin typeface="メイリオ" panose="020B0604030504040204" pitchFamily="50" charset="-128"/>
                <a:ea typeface="メイリオ" panose="020B0604030504040204" pitchFamily="50" charset="-128"/>
              </a:rPr>
              <a:t>支援の手引き 検討会委員</a:t>
            </a:r>
            <a:r>
              <a:rPr kumimoji="1" lang="ja-JP" altLang="en-US" sz="1200" b="1" dirty="0" smtClean="0">
                <a:latin typeface="メイリオ" panose="020B0604030504040204" pitchFamily="50" charset="-128"/>
                <a:ea typeface="メイリオ" panose="020B0604030504040204" pitchFamily="50" charset="-128"/>
              </a:rPr>
              <a:t>（全４回開催（７月、８月、</a:t>
            </a:r>
            <a:r>
              <a:rPr kumimoji="1" lang="en-US" altLang="ja-JP" sz="1200" b="1" dirty="0" smtClean="0">
                <a:latin typeface="メイリオ" panose="020B0604030504040204" pitchFamily="50" charset="-128"/>
                <a:ea typeface="メイリオ" panose="020B0604030504040204" pitchFamily="50" charset="-128"/>
              </a:rPr>
              <a:t>11</a:t>
            </a:r>
            <a:r>
              <a:rPr kumimoji="1" lang="ja-JP" altLang="en-US" sz="1200" b="1" dirty="0" smtClean="0">
                <a:latin typeface="メイリオ" panose="020B0604030504040204" pitchFamily="50" charset="-128"/>
                <a:ea typeface="メイリオ" panose="020B0604030504040204" pitchFamily="50" charset="-128"/>
              </a:rPr>
              <a:t>月、</a:t>
            </a:r>
            <a:r>
              <a:rPr lang="ja-JP" altLang="en-US" sz="1200" b="1" dirty="0" smtClean="0">
                <a:latin typeface="メイリオ" panose="020B0604030504040204" pitchFamily="50" charset="-128"/>
                <a:ea typeface="メイリオ" panose="020B0604030504040204" pitchFamily="50" charset="-128"/>
              </a:rPr>
              <a:t>１月））</a:t>
            </a:r>
            <a:endParaRPr kumimoji="1" lang="ja-JP" altLang="en-US" sz="1400" b="1"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77257" y="2336807"/>
            <a:ext cx="8752443" cy="415498"/>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・支援者への意識づけ（心構え）</a:t>
            </a:r>
            <a:r>
              <a:rPr kumimoji="1" lang="en-US" altLang="ja-JP" sz="1050" dirty="0" smtClean="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・就職活動に向けての</a:t>
            </a:r>
            <a:r>
              <a:rPr lang="ja-JP" altLang="en-US" sz="1050" dirty="0" smtClean="0">
                <a:latin typeface="メイリオ" panose="020B0604030504040204" pitchFamily="50" charset="-128"/>
                <a:ea typeface="メイリオ" panose="020B0604030504040204" pitchFamily="50" charset="-128"/>
              </a:rPr>
              <a:t>ステップ</a:t>
            </a:r>
            <a:r>
              <a:rPr lang="en-US" altLang="ja-JP" sz="1050" dirty="0" smtClean="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・事業所が活用できる制度</a:t>
            </a:r>
            <a:endParaRPr lang="en-US" altLang="ja-JP" sz="1050" dirty="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・利用者の就労意欲を高めるための取組み</a:t>
            </a:r>
            <a:r>
              <a:rPr kumimoji="1" lang="en-US" altLang="ja-JP" sz="1050" dirty="0" smtClean="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・就Ａ・就Ｂの役割を踏まえた地域の連携機関との</a:t>
            </a:r>
            <a:r>
              <a:rPr lang="ja-JP" altLang="en-US" sz="1050" dirty="0" smtClean="0">
                <a:latin typeface="メイリオ" panose="020B0604030504040204" pitchFamily="50" charset="-128"/>
                <a:ea typeface="メイリオ" panose="020B0604030504040204" pitchFamily="50" charset="-128"/>
              </a:rPr>
              <a:t>関わり</a:t>
            </a:r>
            <a:r>
              <a:rPr lang="en-US" altLang="ja-JP" sz="1050" dirty="0" smtClean="0">
                <a:latin typeface="メイリオ" panose="020B0604030504040204" pitchFamily="50" charset="-128"/>
                <a:ea typeface="メイリオ" panose="020B0604030504040204" pitchFamily="50" charset="-128"/>
              </a:rPr>
              <a:t>	</a:t>
            </a:r>
            <a:r>
              <a:rPr lang="ja-JP" altLang="en-US" sz="1050" dirty="0">
                <a:latin typeface="メイリオ" panose="020B0604030504040204" pitchFamily="50" charset="-128"/>
                <a:ea typeface="メイリオ" panose="020B0604030504040204" pitchFamily="50" charset="-128"/>
              </a:rPr>
              <a:t>・参考となる</a:t>
            </a:r>
            <a:r>
              <a:rPr lang="ja-JP" altLang="en-US" sz="1050" dirty="0" smtClean="0">
                <a:latin typeface="メイリオ" panose="020B0604030504040204" pitchFamily="50" charset="-128"/>
                <a:ea typeface="メイリオ" panose="020B0604030504040204" pitchFamily="50" charset="-128"/>
              </a:rPr>
              <a:t>事例</a:t>
            </a:r>
            <a:endParaRPr lang="en-US" altLang="ja-JP" sz="1050" dirty="0">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7792873" y="75122"/>
            <a:ext cx="1119116" cy="400110"/>
          </a:xfrm>
          <a:prstGeom prst="rect">
            <a:avLst/>
          </a:prstGeom>
          <a:solidFill>
            <a:schemeClr val="bg1"/>
          </a:solidFill>
          <a:ln>
            <a:solidFill>
              <a:schemeClr val="tx1"/>
            </a:solidFill>
          </a:ln>
        </p:spPr>
        <p:txBody>
          <a:bodyPr wrap="square" rtlCol="0">
            <a:spAutoFit/>
          </a:bodyPr>
          <a:lstStyle/>
          <a:p>
            <a:r>
              <a:rPr kumimoji="1" lang="ja-JP" altLang="en-US" sz="2000" dirty="0" smtClean="0">
                <a:latin typeface="游ゴシック" panose="020B0400000000000000" pitchFamily="50" charset="-128"/>
                <a:ea typeface="游ゴシック" panose="020B0400000000000000" pitchFamily="50" charset="-128"/>
              </a:rPr>
              <a:t>資料</a:t>
            </a:r>
            <a:r>
              <a:rPr kumimoji="1" lang="en-US" altLang="ja-JP" sz="2000" dirty="0" smtClean="0">
                <a:latin typeface="游ゴシック" panose="020B0400000000000000" pitchFamily="50" charset="-128"/>
                <a:ea typeface="游ゴシック" panose="020B0400000000000000" pitchFamily="50" charset="-128"/>
              </a:rPr>
              <a:t>1-1</a:t>
            </a:r>
            <a:endParaRPr kumimoji="1" lang="ja-JP" altLang="en-US" sz="2000" dirty="0">
              <a:latin typeface="游ゴシック" panose="020B0400000000000000" pitchFamily="50" charset="-128"/>
              <a:ea typeface="游ゴシック" panose="020B0400000000000000" pitchFamily="50" charset="-128"/>
            </a:endParaRPr>
          </a:p>
        </p:txBody>
      </p:sp>
      <p:sp>
        <p:nvSpPr>
          <p:cNvPr id="4" name="スライド番号プレースホルダー 3"/>
          <p:cNvSpPr>
            <a:spLocks noGrp="1"/>
          </p:cNvSpPr>
          <p:nvPr>
            <p:ph type="sldNum" sz="quarter" idx="12"/>
          </p:nvPr>
        </p:nvSpPr>
        <p:spPr>
          <a:xfrm>
            <a:off x="6457950" y="6356351"/>
            <a:ext cx="2686050" cy="365125"/>
          </a:xfrm>
        </p:spPr>
        <p:txBody>
          <a:bodyPr/>
          <a:lstStyle/>
          <a:p>
            <a:fld id="{E1452387-2974-437A-B89E-20692E985910}" type="slidenum">
              <a:rPr kumimoji="1" lang="ja-JP" altLang="en-US" smtClean="0"/>
              <a:t>1</a:t>
            </a:fld>
            <a:endParaRPr kumimoji="1" lang="ja-JP" altLang="en-US" dirty="0"/>
          </a:p>
        </p:txBody>
      </p:sp>
    </p:spTree>
    <p:extLst>
      <p:ext uri="{BB962C8B-B14F-4D97-AF65-F5344CB8AC3E}">
        <p14:creationId xmlns:p14="http://schemas.microsoft.com/office/powerpoint/2010/main" val="24600270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auto">
          <a:xfrm>
            <a:off x="0" y="1"/>
            <a:ext cx="9144000" cy="505504"/>
          </a:xfrm>
          <a:prstGeom prst="rect">
            <a:avLst/>
          </a:prstGeom>
          <a:gradFill flip="none" rotWithShape="1">
            <a:gsLst>
              <a:gs pos="0">
                <a:schemeClr val="accent2">
                  <a:lumMod val="20000"/>
                  <a:lumOff val="80000"/>
                </a:schemeClr>
              </a:gs>
              <a:gs pos="50000">
                <a:sysClr val="window" lastClr="FFFFFF"/>
              </a:gs>
              <a:gs pos="100000">
                <a:schemeClr val="accent2">
                  <a:lumMod val="20000"/>
                  <a:lumOff val="80000"/>
                </a:schemeClr>
              </a:gs>
            </a:gsLst>
            <a:lin ang="5400000" scaled="1"/>
            <a:tileRect/>
          </a:gradFill>
          <a:ln>
            <a:noFill/>
          </a:ln>
          <a:effectLst/>
        </p:spPr>
        <p:txBody>
          <a:bodyPr wrap="none" lIns="91435" tIns="45717" rIns="91435" bIns="45717" anchor="ctr"/>
          <a:lstStyle/>
          <a:p>
            <a:pPr algn="ctr" defTabSz="914377" fontAlgn="base">
              <a:spcBef>
                <a:spcPct val="0"/>
              </a:spcBef>
              <a:spcAft>
                <a:spcPct val="0"/>
              </a:spcAft>
              <a:defRPr/>
            </a:pPr>
            <a:r>
              <a:rPr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令和４</a:t>
            </a:r>
            <a:r>
              <a:rPr kumimoji="0"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年度 就労</a:t>
            </a:r>
            <a:r>
              <a:rPr kumimoji="0"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移行等連携調整事業</a:t>
            </a:r>
          </a:p>
        </p:txBody>
      </p:sp>
      <p:sp>
        <p:nvSpPr>
          <p:cNvPr id="21" name="テキスト ボックス 20"/>
          <p:cNvSpPr txBox="1"/>
          <p:nvPr/>
        </p:nvSpPr>
        <p:spPr>
          <a:xfrm>
            <a:off x="175656" y="680193"/>
            <a:ext cx="6946024" cy="30777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u="sng" dirty="0" smtClean="0">
                <a:latin typeface="メイリオ" panose="020B0604030504040204" pitchFamily="50" charset="-128"/>
                <a:ea typeface="メイリオ" panose="020B0604030504040204" pitchFamily="50" charset="-128"/>
              </a:rPr>
              <a:t>アドバイザー派遣</a:t>
            </a:r>
            <a:endParaRPr kumimoji="1" lang="ja-JP" altLang="en-US" sz="140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91747" y="987970"/>
            <a:ext cx="8360506" cy="415498"/>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「支援の手引き」を活用した専門的助言を行うとともに、一般就労につながった事例等についてヒアリングを行う。</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b="1" u="sng" dirty="0" smtClean="0">
                <a:latin typeface="メイリオ" panose="020B0604030504040204" pitchFamily="50" charset="-128"/>
                <a:ea typeface="メイリオ" panose="020B0604030504040204" pitchFamily="50" charset="-128"/>
              </a:rPr>
              <a:t>→「支援の手引き」の「事例集」に盛り込む。</a:t>
            </a:r>
            <a:endParaRPr lang="en-US" altLang="ja-JP" sz="1050" b="1" u="sng" dirty="0" smtClean="0">
              <a:latin typeface="メイリオ" panose="020B0604030504040204" pitchFamily="50" charset="-128"/>
              <a:ea typeface="メイリオ" panose="020B0604030504040204" pitchFamily="50" charset="-128"/>
            </a:endParaRPr>
          </a:p>
        </p:txBody>
      </p:sp>
      <p:graphicFrame>
        <p:nvGraphicFramePr>
          <p:cNvPr id="23" name="表 22"/>
          <p:cNvGraphicFramePr>
            <a:graphicFrameLocks noGrp="1"/>
          </p:cNvGraphicFramePr>
          <p:nvPr>
            <p:extLst>
              <p:ext uri="{D42A27DB-BD31-4B8C-83A1-F6EECF244321}">
                <p14:modId xmlns:p14="http://schemas.microsoft.com/office/powerpoint/2010/main" val="2524996563"/>
              </p:ext>
            </p:extLst>
          </p:nvPr>
        </p:nvGraphicFramePr>
        <p:xfrm>
          <a:off x="602827" y="2803852"/>
          <a:ext cx="6834292" cy="2772000"/>
        </p:xfrm>
        <a:graphic>
          <a:graphicData uri="http://schemas.openxmlformats.org/drawingml/2006/table">
            <a:tbl>
              <a:tblPr>
                <a:tableStyleId>{BC89EF96-8CEA-46FF-86C4-4CE0E7609802}</a:tableStyleId>
              </a:tblPr>
              <a:tblGrid>
                <a:gridCol w="5347064">
                  <a:extLst>
                    <a:ext uri="{9D8B030D-6E8A-4147-A177-3AD203B41FA5}">
                      <a16:colId xmlns:a16="http://schemas.microsoft.com/office/drawing/2014/main" val="2618601482"/>
                    </a:ext>
                  </a:extLst>
                </a:gridCol>
                <a:gridCol w="1487228">
                  <a:extLst>
                    <a:ext uri="{9D8B030D-6E8A-4147-A177-3AD203B41FA5}">
                      <a16:colId xmlns:a16="http://schemas.microsoft.com/office/drawing/2014/main" val="1102324237"/>
                    </a:ext>
                  </a:extLst>
                </a:gridCol>
              </a:tblGrid>
              <a:tr h="252000">
                <a:tc>
                  <a:txBody>
                    <a:bodyPr/>
                    <a:lstStyle/>
                    <a:p>
                      <a:pPr algn="ctr" fontAlgn="ctr"/>
                      <a:r>
                        <a:rPr lang="ja-JP" altLang="en-US" sz="1000" u="none" strike="noStrike" dirty="0">
                          <a:effectLst/>
                          <a:latin typeface="メイリオ" panose="020B0604030504040204" pitchFamily="50" charset="-128"/>
                          <a:ea typeface="メイリオ" panose="020B0604030504040204" pitchFamily="50" charset="-128"/>
                        </a:rPr>
                        <a:t>所属</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solidFill>
                      <a:schemeClr val="accent2">
                        <a:lumMod val="20000"/>
                        <a:lumOff val="80000"/>
                      </a:schemeClr>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氏名</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7814"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37062900"/>
                  </a:ext>
                </a:extLst>
              </a:tr>
              <a:tr h="252000">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合同</a:t>
                      </a:r>
                      <a:r>
                        <a:rPr lang="ja-JP" altLang="en-US" sz="1000" u="none" strike="noStrike" dirty="0" smtClean="0">
                          <a:effectLst/>
                          <a:latin typeface="メイリオ" panose="020B0604030504040204" pitchFamily="50" charset="-128"/>
                          <a:ea typeface="メイリオ" panose="020B0604030504040204" pitchFamily="50" charset="-128"/>
                        </a:rPr>
                        <a:t>会社</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まぁ</a:t>
                      </a:r>
                      <a:r>
                        <a:rPr lang="ja-JP" altLang="en-US" sz="1000" u="none" strike="noStrike" dirty="0">
                          <a:effectLst/>
                          <a:latin typeface="メイリオ" panose="020B0604030504040204" pitchFamily="50" charset="-128"/>
                          <a:ea typeface="メイリオ" panose="020B0604030504040204" pitchFamily="50" charset="-128"/>
                        </a:rPr>
                        <a:t>～</a:t>
                      </a:r>
                      <a:r>
                        <a:rPr lang="ja-JP" altLang="en-US" sz="1000" u="none" strike="noStrike" dirty="0" err="1" smtClean="0">
                          <a:effectLst/>
                          <a:latin typeface="メイリオ" panose="020B0604030504040204" pitchFamily="50" charset="-128"/>
                          <a:ea typeface="メイリオ" panose="020B0604030504040204" pitchFamily="50" charset="-128"/>
                        </a:rPr>
                        <a:t>るい</a:t>
                      </a:r>
                      <a:r>
                        <a:rPr lang="ja-JP" altLang="en-US" sz="1000" u="none" strike="noStrike" dirty="0">
                          <a:effectLst/>
                          <a:latin typeface="メイリオ" panose="020B0604030504040204" pitchFamily="50" charset="-128"/>
                          <a:ea typeface="メイリオ" panose="020B0604030504040204" pitchFamily="50" charset="-128"/>
                        </a:rPr>
                        <a:t>心</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家坂 友之</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3865145718"/>
                  </a:ext>
                </a:extLst>
              </a:tr>
              <a:tr h="252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000" u="none" strike="noStrike" dirty="0" smtClean="0">
                          <a:effectLst/>
                          <a:latin typeface="メイリオ" panose="020B0604030504040204" pitchFamily="50" charset="-128"/>
                          <a:ea typeface="メイリオ" panose="020B0604030504040204" pitchFamily="50" charset="-128"/>
                        </a:rPr>
                        <a:t>NPO</a:t>
                      </a:r>
                      <a:r>
                        <a:rPr lang="ja-JP" altLang="en-US" sz="1000" u="none" strike="noStrike" dirty="0" smtClean="0">
                          <a:effectLst/>
                          <a:latin typeface="メイリオ" panose="020B0604030504040204" pitchFamily="50" charset="-128"/>
                          <a:ea typeface="メイリオ" panose="020B0604030504040204" pitchFamily="50" charset="-128"/>
                        </a:rPr>
                        <a:t>法人 大阪精神障害者就労支援ネットワーク（</a:t>
                      </a:r>
                      <a:r>
                        <a:rPr lang="en-US" altLang="ja-JP" sz="1000" u="none" strike="noStrike" dirty="0" smtClean="0">
                          <a:effectLst/>
                          <a:latin typeface="メイリオ" panose="020B0604030504040204" pitchFamily="50" charset="-128"/>
                          <a:ea typeface="メイリオ" panose="020B0604030504040204" pitchFamily="50" charset="-128"/>
                        </a:rPr>
                        <a:t>JSN</a:t>
                      </a:r>
                      <a:r>
                        <a:rPr lang="ja-JP" altLang="en-US" sz="1000" u="none" strike="noStrike" dirty="0" smtClean="0">
                          <a:effectLst/>
                          <a:latin typeface="メイリオ" panose="020B0604030504040204" pitchFamily="50" charset="-128"/>
                          <a:ea typeface="メイリオ" panose="020B0604030504040204" pitchFamily="50" charset="-128"/>
                        </a:rPr>
                        <a:t>）アクアクララ北大阪</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柿原 晋裕</a:t>
                      </a:r>
                      <a:endParaRPr lang="zh-CN"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715564086"/>
                  </a:ext>
                </a:extLst>
              </a:tr>
              <a:tr h="252000">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大阪知的障害者雇用促進建物サービス事業協同組合（</a:t>
                      </a:r>
                      <a:r>
                        <a:rPr lang="ja-JP" altLang="en-US" sz="1000" u="none" strike="noStrike" dirty="0" smtClean="0">
                          <a:effectLst/>
                          <a:latin typeface="メイリオ" panose="020B0604030504040204" pitchFamily="50" charset="-128"/>
                          <a:ea typeface="メイリオ" panose="020B0604030504040204" pitchFamily="50" charset="-128"/>
                        </a:rPr>
                        <a:t>エル・チャレンジ</a:t>
                      </a:r>
                      <a:r>
                        <a:rPr lang="ja-JP" altLang="en-US" sz="1000" u="none" strike="noStrike" dirty="0">
                          <a:effectLst/>
                          <a:latin typeface="メイリオ" panose="020B0604030504040204" pitchFamily="50" charset="-128"/>
                          <a:ea typeface="メイリオ" panose="020B0604030504040204" pitchFamily="50" charset="-128"/>
                        </a:rPr>
                        <a:t>）</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baseline="0" dirty="0" smtClean="0">
                          <a:effectLst/>
                          <a:latin typeface="メイリオ" panose="020B0604030504040204" pitchFamily="50" charset="-128"/>
                          <a:ea typeface="メイリオ" panose="020B0604030504040204" pitchFamily="50" charset="-128"/>
                        </a:rPr>
                        <a:t>上國料</a:t>
                      </a:r>
                      <a:r>
                        <a:rPr lang="zh-CN" altLang="en-US" sz="1000" u="none" strike="noStrike" baseline="0" dirty="0" smtClean="0">
                          <a:effectLst/>
                          <a:latin typeface="メイリオ" panose="020B0604030504040204" pitchFamily="50" charset="-128"/>
                          <a:ea typeface="メイリオ" panose="020B0604030504040204" pitchFamily="50" charset="-128"/>
                        </a:rPr>
                        <a:t> </a:t>
                      </a:r>
                      <a:r>
                        <a:rPr lang="zh-CN" altLang="en-US" sz="1000" u="none" strike="noStrike" dirty="0" smtClean="0">
                          <a:effectLst/>
                          <a:latin typeface="メイリオ" panose="020B0604030504040204" pitchFamily="50" charset="-128"/>
                          <a:ea typeface="メイリオ" panose="020B0604030504040204" pitchFamily="50" charset="-128"/>
                        </a:rPr>
                        <a:t>洋子</a:t>
                      </a:r>
                      <a:endParaRPr lang="zh-CN"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906422377"/>
                  </a:ext>
                </a:extLst>
              </a:tr>
              <a:tr h="252000">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矢野紙器株式会社　ネクストステージエイブル</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川﨑</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敏行</a:t>
                      </a:r>
                      <a:endParaRPr lang="zh-CN"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33080578"/>
                  </a:ext>
                </a:extLst>
              </a:tr>
              <a:tr h="252000">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社会福祉</a:t>
                      </a:r>
                      <a:r>
                        <a:rPr lang="ja-JP" altLang="en-US" sz="1000" u="none" strike="noStrike" dirty="0" smtClean="0">
                          <a:effectLst/>
                          <a:latin typeface="メイリオ" panose="020B0604030504040204" pitchFamily="50" charset="-128"/>
                          <a:ea typeface="メイリオ" panose="020B0604030504040204" pitchFamily="50" charset="-128"/>
                        </a:rPr>
                        <a:t>法人 大阪手</a:t>
                      </a:r>
                      <a:r>
                        <a:rPr lang="ja-JP" altLang="en-US" sz="1000" u="none" strike="noStrike" dirty="0">
                          <a:effectLst/>
                          <a:latin typeface="メイリオ" panose="020B0604030504040204" pitchFamily="50" charset="-128"/>
                          <a:ea typeface="メイリオ" panose="020B0604030504040204" pitchFamily="50" charset="-128"/>
                        </a:rPr>
                        <a:t>をつなぐ育成会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成</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慈恵</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770669685"/>
                  </a:ext>
                </a:extLst>
              </a:tr>
              <a:tr h="252000">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社会福祉法人</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加島友愛会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玉城</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由美子</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2801806312"/>
                  </a:ext>
                </a:extLst>
              </a:tr>
              <a:tr h="252000">
                <a:tc>
                  <a:txBody>
                    <a:bodyPr/>
                    <a:lstStyle/>
                    <a:p>
                      <a:pPr algn="l" fontAlgn="ctr"/>
                      <a:r>
                        <a:rPr lang="ja-JP" altLang="en-US" sz="1000" u="none" strike="noStrike" dirty="0">
                          <a:effectLst/>
                          <a:latin typeface="メイリオ" panose="020B0604030504040204" pitchFamily="50" charset="-128"/>
                          <a:ea typeface="メイリオ" panose="020B0604030504040204" pitchFamily="50" charset="-128"/>
                        </a:rPr>
                        <a:t>社会福祉</a:t>
                      </a:r>
                      <a:r>
                        <a:rPr lang="ja-JP" altLang="en-US" sz="1000" u="none" strike="noStrike" dirty="0" smtClean="0">
                          <a:effectLst/>
                          <a:latin typeface="メイリオ" panose="020B0604030504040204" pitchFamily="50" charset="-128"/>
                          <a:ea typeface="メイリオ" panose="020B0604030504040204" pitchFamily="50" charset="-128"/>
                        </a:rPr>
                        <a:t>法人 みつわ</a:t>
                      </a:r>
                      <a:r>
                        <a:rPr lang="ja-JP" altLang="en-US" sz="1000" u="none" strike="noStrike" dirty="0">
                          <a:effectLst/>
                          <a:latin typeface="メイリオ" panose="020B0604030504040204" pitchFamily="50" charset="-128"/>
                          <a:ea typeface="メイリオ" panose="020B0604030504040204" pitchFamily="50" charset="-128"/>
                        </a:rPr>
                        <a:t>会</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u="none" strike="noStrike" dirty="0" smtClean="0">
                          <a:effectLst/>
                          <a:latin typeface="メイリオ" panose="020B0604030504040204" pitchFamily="50" charset="-128"/>
                          <a:ea typeface="メイリオ" panose="020B0604030504040204" pitchFamily="50" charset="-128"/>
                        </a:rPr>
                        <a:t>中木</a:t>
                      </a:r>
                      <a:r>
                        <a:rPr lang="ja-JP" altLang="en-US" sz="1000" u="none" strike="noStrike" baseline="0" dirty="0" smtClean="0">
                          <a:effectLst/>
                          <a:latin typeface="メイリオ" panose="020B0604030504040204" pitchFamily="50" charset="-128"/>
                          <a:ea typeface="メイリオ" panose="020B0604030504040204" pitchFamily="50" charset="-128"/>
                        </a:rPr>
                        <a:t> </a:t>
                      </a:r>
                      <a:r>
                        <a:rPr lang="ja-JP" altLang="en-US" sz="1000" u="none" strike="noStrike" dirty="0" smtClean="0">
                          <a:effectLst/>
                          <a:latin typeface="メイリオ" panose="020B0604030504040204" pitchFamily="50" charset="-128"/>
                          <a:ea typeface="メイリオ" panose="020B0604030504040204" pitchFamily="50" charset="-128"/>
                        </a:rPr>
                        <a:t>憲</a:t>
                      </a:r>
                      <a:r>
                        <a:rPr lang="ja-JP" altLang="en-US" sz="1000" u="none" strike="noStrike" dirty="0">
                          <a:effectLst/>
                          <a:latin typeface="メイリオ" panose="020B0604030504040204" pitchFamily="50" charset="-128"/>
                          <a:ea typeface="メイリオ" panose="020B0604030504040204" pitchFamily="50" charset="-128"/>
                        </a:rPr>
                        <a:t>吾</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009839069"/>
                  </a:ext>
                </a:extLst>
              </a:tr>
              <a:tr h="252000">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社会福祉法人</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大阪市障害者福祉・スポーツ協会　サテライト・オフィス平野</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藤井 麗子</a:t>
                      </a:r>
                      <a:endParaRPr lang="zh-CN"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36643107"/>
                  </a:ext>
                </a:extLst>
              </a:tr>
              <a:tr h="2520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社会福祉法人</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大阪市障害者福祉・スポーツ協会　</a:t>
                      </a:r>
                      <a:r>
                        <a:rPr lang="ja-JP" altLang="en-US" sz="1000" u="none" strike="noStrike" dirty="0" smtClean="0">
                          <a:effectLst/>
                          <a:latin typeface="メイリオ" panose="020B0604030504040204" pitchFamily="50" charset="-128"/>
                          <a:ea typeface="メイリオ" panose="020B0604030504040204" pitchFamily="50" charset="-128"/>
                        </a:rPr>
                        <a:t>大阪市職業リハビリテーションセンター</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安蔵</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崇史</a:t>
                      </a:r>
                      <a:endPar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3564111337"/>
                  </a:ext>
                </a:extLst>
              </a:tr>
              <a:tr h="252000">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高槻市障害者就業・生活支援センター</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メイリオ" panose="020B0604030504040204" pitchFamily="50" charset="-128"/>
                          <a:ea typeface="メイリオ" panose="020B0604030504040204" pitchFamily="50" charset="-128"/>
                        </a:rPr>
                        <a:t>陸野</a:t>
                      </a:r>
                      <a:r>
                        <a:rPr lang="ja-JP" altLang="en-US" sz="1000" b="0" i="0" u="none" strike="noStrike" baseline="0" dirty="0" smtClean="0">
                          <a:solidFill>
                            <a:srgbClr val="000000"/>
                          </a:solidFill>
                          <a:effectLst/>
                          <a:latin typeface="メイリオ" panose="020B0604030504040204" pitchFamily="50" charset="-128"/>
                          <a:ea typeface="メイリオ" panose="020B0604030504040204" pitchFamily="50" charset="-128"/>
                        </a:rPr>
                        <a:t> 肇</a:t>
                      </a:r>
                      <a:endParaRPr lang="ja-JP" altLang="en-US" sz="10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3765" marR="7814" marT="7814" marB="0" anchor="ctr">
                    <a:lnL w="12700" cap="flat" cmpd="sng" algn="ctr">
                      <a:solidFill>
                        <a:srgbClr val="FFADA7"/>
                      </a:solidFill>
                      <a:prstDash val="solid"/>
                      <a:round/>
                      <a:headEnd type="none" w="med" len="med"/>
                      <a:tailEnd type="none" w="med" len="med"/>
                    </a:lnL>
                    <a:lnR w="12700" cap="flat" cmpd="sng" algn="ctr">
                      <a:solidFill>
                        <a:srgbClr val="FFADA7"/>
                      </a:solidFill>
                      <a:prstDash val="solid"/>
                      <a:round/>
                      <a:headEnd type="none" w="med" len="med"/>
                      <a:tailEnd type="none" w="med" len="med"/>
                    </a:lnR>
                    <a:lnT w="12700" cap="flat" cmpd="sng" algn="ctr">
                      <a:solidFill>
                        <a:srgbClr val="FFADA7"/>
                      </a:solidFill>
                      <a:prstDash val="solid"/>
                      <a:round/>
                      <a:headEnd type="none" w="med" len="med"/>
                      <a:tailEnd type="none" w="med" len="med"/>
                    </a:lnT>
                    <a:lnB w="12700" cap="flat" cmpd="sng" algn="ctr">
                      <a:solidFill>
                        <a:srgbClr val="FFADA7"/>
                      </a:solidFill>
                      <a:prstDash val="solid"/>
                      <a:round/>
                      <a:headEnd type="none" w="med" len="med"/>
                      <a:tailEnd type="none" w="med" len="med"/>
                    </a:lnB>
                  </a:tcPr>
                </a:tc>
                <a:extLst>
                  <a:ext uri="{0D108BD9-81ED-4DB2-BD59-A6C34878D82A}">
                    <a16:rowId xmlns:a16="http://schemas.microsoft.com/office/drawing/2014/main" val="107704143"/>
                  </a:ext>
                </a:extLst>
              </a:tr>
            </a:tbl>
          </a:graphicData>
        </a:graphic>
      </p:graphicFrame>
      <p:sp>
        <p:nvSpPr>
          <p:cNvPr id="24" name="テキスト ボックス 23"/>
          <p:cNvSpPr txBox="1"/>
          <p:nvPr/>
        </p:nvSpPr>
        <p:spPr>
          <a:xfrm>
            <a:off x="391747" y="1584287"/>
            <a:ext cx="8360506" cy="761747"/>
          </a:xfrm>
          <a:prstGeom prst="rect">
            <a:avLst/>
          </a:prstGeom>
          <a:noFill/>
        </p:spPr>
        <p:txBody>
          <a:bodyPr wrap="square" rtlCol="0">
            <a:spAutoFit/>
          </a:bodyPr>
          <a:lstStyle/>
          <a:p>
            <a:pPr marL="171450" indent="-171450">
              <a:buFont typeface="Wingdings" panose="05000000000000000000" pitchFamily="2" charset="2"/>
              <a:buChar char="n"/>
            </a:pPr>
            <a:r>
              <a:rPr lang="ja-JP" altLang="en-US" sz="1200" b="1" dirty="0" smtClean="0">
                <a:latin typeface="メイリオ" panose="020B0604030504040204" pitchFamily="50" charset="-128"/>
                <a:ea typeface="メイリオ" panose="020B0604030504040204" pitchFamily="50" charset="-128"/>
              </a:rPr>
              <a:t>実績</a:t>
            </a:r>
            <a:endParaRPr lang="en-US" altLang="ja-JP" sz="1200" b="1"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　アドバイザー：</a:t>
            </a:r>
            <a:r>
              <a:rPr kumimoji="1" lang="en-US" altLang="ja-JP" sz="1050" dirty="0" smtClean="0">
                <a:latin typeface="メイリオ" panose="020B0604030504040204" pitchFamily="50" charset="-128"/>
                <a:ea typeface="メイリオ" panose="020B0604030504040204" pitchFamily="50" charset="-128"/>
              </a:rPr>
              <a:t>10</a:t>
            </a:r>
            <a:r>
              <a:rPr kumimoji="1" lang="ja-JP" altLang="en-US" sz="1050" dirty="0" smtClean="0">
                <a:latin typeface="メイリオ" panose="020B0604030504040204" pitchFamily="50" charset="-128"/>
                <a:ea typeface="メイリオ" panose="020B0604030504040204" pitchFamily="50" charset="-128"/>
              </a:rPr>
              <a:t>名</a:t>
            </a:r>
            <a:endParaRPr kumimoji="1"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　訪問地域：８地域ブロック・</a:t>
            </a:r>
            <a:r>
              <a:rPr lang="en-US" altLang="ja-JP" sz="1050" dirty="0">
                <a:latin typeface="メイリオ" panose="020B0604030504040204" pitchFamily="50" charset="-128"/>
                <a:ea typeface="メイリオ" panose="020B0604030504040204" pitchFamily="50" charset="-128"/>
              </a:rPr>
              <a:t>14</a:t>
            </a:r>
            <a:r>
              <a:rPr lang="ja-JP" altLang="en-US" sz="1050" dirty="0" smtClean="0">
                <a:latin typeface="メイリオ" panose="020B0604030504040204" pitchFamily="50" charset="-128"/>
                <a:ea typeface="メイリオ" panose="020B0604030504040204" pitchFamily="50" charset="-128"/>
              </a:rPr>
              <a:t>市</a:t>
            </a:r>
            <a:endParaRPr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　訪問事業所：</a:t>
            </a:r>
            <a:r>
              <a:rPr kumimoji="1" lang="en-US" altLang="ja-JP" sz="1050" dirty="0" smtClean="0">
                <a:latin typeface="メイリオ" panose="020B0604030504040204" pitchFamily="50" charset="-128"/>
                <a:ea typeface="メイリオ" panose="020B0604030504040204" pitchFamily="50" charset="-128"/>
              </a:rPr>
              <a:t>17</a:t>
            </a:r>
            <a:r>
              <a:rPr kumimoji="1" lang="ja-JP" altLang="en-US" sz="1050" dirty="0" smtClean="0">
                <a:latin typeface="メイリオ" panose="020B0604030504040204" pitchFamily="50" charset="-128"/>
                <a:ea typeface="メイリオ" panose="020B0604030504040204" pitchFamily="50" charset="-128"/>
              </a:rPr>
              <a:t>ヶ所</a:t>
            </a:r>
            <a:endParaRPr kumimoji="1" lang="en-US" altLang="ja-JP" sz="1050" dirty="0" smtClean="0">
              <a:latin typeface="メイリオ" panose="020B0604030504040204" pitchFamily="50" charset="-128"/>
              <a:ea typeface="メイリオ" panose="020B0604030504040204" pitchFamily="50" charset="-128"/>
            </a:endParaRPr>
          </a:p>
        </p:txBody>
      </p:sp>
      <p:sp>
        <p:nvSpPr>
          <p:cNvPr id="25" name="テキスト ボックス 24"/>
          <p:cNvSpPr txBox="1"/>
          <p:nvPr/>
        </p:nvSpPr>
        <p:spPr>
          <a:xfrm>
            <a:off x="391747" y="2526853"/>
            <a:ext cx="8360506" cy="276999"/>
          </a:xfrm>
          <a:prstGeom prst="rect">
            <a:avLst/>
          </a:prstGeom>
          <a:noFill/>
        </p:spPr>
        <p:txBody>
          <a:bodyPr wrap="square" rtlCol="0">
            <a:spAutoFit/>
          </a:bodyPr>
          <a:lstStyle/>
          <a:p>
            <a:pPr marL="171450" indent="-171450">
              <a:buFont typeface="Wingdings" panose="05000000000000000000" pitchFamily="2" charset="2"/>
              <a:buChar char="n"/>
            </a:pPr>
            <a:r>
              <a:rPr lang="ja-JP" altLang="en-US" sz="1200" b="1" dirty="0" smtClean="0">
                <a:latin typeface="メイリオ" panose="020B0604030504040204" pitchFamily="50" charset="-128"/>
                <a:ea typeface="メイリオ" panose="020B0604030504040204" pitchFamily="50" charset="-128"/>
              </a:rPr>
              <a:t>アドバイザー一覧</a:t>
            </a:r>
            <a:r>
              <a:rPr lang="ja-JP" altLang="en-US" sz="1100" dirty="0" smtClean="0">
                <a:latin typeface="メイリオ" panose="020B0604030504040204" pitchFamily="50" charset="-128"/>
                <a:ea typeface="メイリオ" panose="020B0604030504040204" pitchFamily="50" charset="-128"/>
              </a:rPr>
              <a:t>（五十音順）</a:t>
            </a:r>
            <a:endParaRPr kumimoji="1" lang="en-US" altLang="ja-JP" sz="1050" dirty="0" smtClean="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a:xfrm>
            <a:off x="6457950" y="6356351"/>
            <a:ext cx="2686050" cy="365125"/>
          </a:xfrm>
        </p:spPr>
        <p:txBody>
          <a:bodyPr/>
          <a:lstStyle/>
          <a:p>
            <a:fld id="{E1452387-2974-437A-B89E-20692E985910}" type="slidenum">
              <a:rPr kumimoji="1" lang="ja-JP" altLang="en-US" smtClean="0"/>
              <a:t>2</a:t>
            </a:fld>
            <a:endParaRPr kumimoji="1" lang="ja-JP" altLang="en-US" dirty="0"/>
          </a:p>
        </p:txBody>
      </p:sp>
    </p:spTree>
    <p:extLst>
      <p:ext uri="{BB962C8B-B14F-4D97-AF65-F5344CB8AC3E}">
        <p14:creationId xmlns:p14="http://schemas.microsoft.com/office/powerpoint/2010/main" val="1368009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23824" y="885081"/>
            <a:ext cx="4829175" cy="6024726"/>
          </a:xfrm>
          <a:prstGeom prst="rect">
            <a:avLst/>
          </a:prstGeom>
          <a:noFill/>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 </a:t>
            </a:r>
            <a:r>
              <a:rPr kumimoji="1" lang="ja-JP" altLang="en-US" sz="1100" b="1" dirty="0" smtClean="0">
                <a:latin typeface="メイリオ" panose="020B0604030504040204" pitchFamily="50" charset="-128"/>
                <a:ea typeface="メイリオ" panose="020B0604030504040204" pitchFamily="50" charset="-128"/>
              </a:rPr>
              <a:t>第１章　就労継続支援事業所として</a:t>
            </a:r>
            <a:endParaRPr kumimoji="1" lang="en-US" altLang="ja-JP" sz="1100" b="1"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はじめに</a:t>
            </a:r>
            <a:endParaRPr kumimoji="1"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一般就労につなげるための</a:t>
            </a:r>
            <a:r>
              <a:rPr lang="ja-JP" altLang="en-US" sz="1000" dirty="0" smtClean="0">
                <a:latin typeface="メイリオ" panose="020B0604030504040204" pitchFamily="50" charset="-128"/>
                <a:ea typeface="メイリオ" panose="020B0604030504040204" pitchFamily="50" charset="-128"/>
              </a:rPr>
              <a:t>ポイント</a:t>
            </a:r>
            <a:endParaRPr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就労</a:t>
            </a:r>
            <a:r>
              <a:rPr lang="ja-JP" altLang="en-US" sz="1000" dirty="0">
                <a:latin typeface="メイリオ" panose="020B0604030504040204" pitchFamily="50" charset="-128"/>
                <a:ea typeface="メイリオ" panose="020B0604030504040204" pitchFamily="50" charset="-128"/>
              </a:rPr>
              <a:t>支援を進める</a:t>
            </a:r>
            <a:r>
              <a:rPr lang="ja-JP" altLang="en-US" sz="1000" dirty="0" smtClean="0">
                <a:latin typeface="メイリオ" panose="020B0604030504040204" pitchFamily="50" charset="-128"/>
                <a:ea typeface="メイリオ" panose="020B0604030504040204" pitchFamily="50" charset="-128"/>
              </a:rPr>
              <a:t>ために「</a:t>
            </a:r>
            <a:r>
              <a:rPr kumimoji="1" lang="ja-JP" altLang="en-US" sz="1000" dirty="0" smtClean="0">
                <a:latin typeface="メイリオ" panose="020B0604030504040204" pitchFamily="50" charset="-128"/>
                <a:ea typeface="メイリオ" panose="020B0604030504040204" pitchFamily="50" charset="-128"/>
              </a:rPr>
              <a:t>流れ</a:t>
            </a:r>
            <a:r>
              <a:rPr lang="ja-JP" altLang="en-US" sz="1000" dirty="0">
                <a:latin typeface="メイリオ" panose="020B0604030504040204" pitchFamily="50" charset="-128"/>
                <a:ea typeface="メイリオ" panose="020B0604030504040204" pitchFamily="50" charset="-128"/>
              </a:rPr>
              <a:t>」</a:t>
            </a:r>
            <a:r>
              <a:rPr kumimoji="1" lang="ja-JP" altLang="en-US" sz="1000" dirty="0" smtClean="0">
                <a:latin typeface="メイリオ" panose="020B0604030504040204" pitchFamily="50" charset="-128"/>
                <a:ea typeface="メイリオ" panose="020B0604030504040204" pitchFamily="50" charset="-128"/>
              </a:rPr>
              <a:t>を知る</a:t>
            </a:r>
            <a:endParaRPr kumimoji="1"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地域</a:t>
            </a:r>
            <a:r>
              <a:rPr kumimoji="1" lang="ja-JP" altLang="en-US" sz="1000" dirty="0">
                <a:latin typeface="メイリオ" panose="020B0604030504040204" pitchFamily="50" charset="-128"/>
                <a:ea typeface="メイリオ" panose="020B0604030504040204" pitchFamily="50" charset="-128"/>
              </a:rPr>
              <a:t>全体で作り上げる、就労支援の輪 </a:t>
            </a:r>
            <a:r>
              <a:rPr kumimoji="1" lang="ja-JP" altLang="en-US" sz="1000" dirty="0" smtClean="0">
                <a:latin typeface="メイリオ" panose="020B0604030504040204" pitchFamily="50" charset="-128"/>
                <a:ea typeface="メイリオ" panose="020B0604030504040204" pitchFamily="50" charset="-128"/>
              </a:rPr>
              <a:t>！</a:t>
            </a:r>
            <a:endParaRPr kumimoji="1" lang="en-US" altLang="ja-JP" sz="100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第２章　支援者</a:t>
            </a:r>
            <a:r>
              <a:rPr kumimoji="1" lang="ja-JP" altLang="en-US" sz="1100" b="1" dirty="0">
                <a:latin typeface="メイリオ" panose="020B0604030504040204" pitchFamily="50" charset="-128"/>
                <a:ea typeface="メイリオ" panose="020B0604030504040204" pitchFamily="50" charset="-128"/>
              </a:rPr>
              <a:t>としての心得</a:t>
            </a: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大切</a:t>
            </a:r>
            <a:r>
              <a:rPr kumimoji="1" lang="ja-JP" altLang="en-US" sz="1000" dirty="0">
                <a:latin typeface="メイリオ" panose="020B0604030504040204" pitchFamily="50" charset="-128"/>
                <a:ea typeface="メイリオ" panose="020B0604030504040204" pitchFamily="50" charset="-128"/>
              </a:rPr>
              <a:t>にしてほしい</a:t>
            </a:r>
            <a:r>
              <a:rPr kumimoji="1" lang="ja-JP" altLang="en-US" sz="1000" dirty="0" smtClean="0">
                <a:latin typeface="メイリオ" panose="020B0604030504040204" pitchFamily="50" charset="-128"/>
                <a:ea typeface="メイリオ" panose="020B0604030504040204" pitchFamily="50" charset="-128"/>
              </a:rPr>
              <a:t>思い</a:t>
            </a:r>
            <a:endParaRPr kumimoji="1"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一般</a:t>
            </a:r>
            <a:r>
              <a:rPr kumimoji="1" lang="ja-JP" altLang="en-US" sz="1000" dirty="0">
                <a:latin typeface="メイリオ" panose="020B0604030504040204" pitchFamily="50" charset="-128"/>
                <a:ea typeface="メイリオ" panose="020B0604030504040204" pitchFamily="50" charset="-128"/>
              </a:rPr>
              <a:t>就労へのニーズの</a:t>
            </a:r>
            <a:r>
              <a:rPr kumimoji="1" lang="ja-JP" altLang="en-US" sz="1000" dirty="0" smtClean="0">
                <a:latin typeface="メイリオ" panose="020B0604030504040204" pitchFamily="50" charset="-128"/>
                <a:ea typeface="メイリオ" panose="020B0604030504040204" pitchFamily="50" charset="-128"/>
              </a:rPr>
              <a:t>掘り起こし</a:t>
            </a:r>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5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第３章　日中</a:t>
            </a:r>
            <a:r>
              <a:rPr kumimoji="1" lang="ja-JP" altLang="en-US" sz="1100" b="1" dirty="0">
                <a:latin typeface="メイリオ" panose="020B0604030504040204" pitchFamily="50" charset="-128"/>
                <a:ea typeface="メイリオ" panose="020B0604030504040204" pitchFamily="50" charset="-128"/>
              </a:rPr>
              <a:t>活動から</a:t>
            </a: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a:t>
            </a:r>
            <a:r>
              <a:rPr kumimoji="1" lang="ja-JP" altLang="en-US" sz="1000" dirty="0">
                <a:latin typeface="メイリオ" panose="020B0604030504040204" pitchFamily="50" charset="-128"/>
                <a:ea typeface="メイリオ" panose="020B0604030504040204" pitchFamily="50" charset="-128"/>
              </a:rPr>
              <a:t>自分らしい働き方」を見つけて</a:t>
            </a:r>
            <a:r>
              <a:rPr kumimoji="1" lang="ja-JP" altLang="en-US" sz="1000" dirty="0" smtClean="0">
                <a:latin typeface="メイリオ" panose="020B0604030504040204" pitchFamily="50" charset="-128"/>
                <a:ea typeface="メイリオ" panose="020B0604030504040204" pitchFamily="50" charset="-128"/>
              </a:rPr>
              <a:t>いく</a:t>
            </a:r>
            <a:endParaRPr kumimoji="1"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smtClean="0">
                <a:latin typeface="メイリオ" panose="020B0604030504040204" pitchFamily="50" charset="-128"/>
                <a:ea typeface="メイリオ" panose="020B0604030504040204" pitchFamily="50" charset="-128"/>
              </a:rPr>
              <a:t>面談</a:t>
            </a:r>
            <a:r>
              <a:rPr kumimoji="1" lang="ja-JP" altLang="en-US" sz="1000" dirty="0" smtClean="0">
                <a:latin typeface="メイリオ" panose="020B0604030504040204" pitchFamily="50" charset="-128"/>
                <a:ea typeface="メイリオ" panose="020B0604030504040204" pitchFamily="50" charset="-128"/>
              </a:rPr>
              <a:t>のポイント</a:t>
            </a:r>
            <a:endParaRPr kumimoji="1"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個別</a:t>
            </a:r>
            <a:r>
              <a:rPr kumimoji="1" lang="ja-JP" altLang="en-US" sz="1000" dirty="0">
                <a:latin typeface="メイリオ" panose="020B0604030504040204" pitchFamily="50" charset="-128"/>
                <a:ea typeface="メイリオ" panose="020B0604030504040204" pitchFamily="50" charset="-128"/>
              </a:rPr>
              <a:t>支援計画作成の</a:t>
            </a:r>
            <a:r>
              <a:rPr kumimoji="1" lang="ja-JP" altLang="en-US" sz="1000" dirty="0" smtClean="0">
                <a:latin typeface="メイリオ" panose="020B0604030504040204" pitchFamily="50" charset="-128"/>
                <a:ea typeface="メイリオ" panose="020B0604030504040204" pitchFamily="50" charset="-128"/>
              </a:rPr>
              <a:t>ポイント</a:t>
            </a:r>
            <a:endParaRPr kumimoji="1"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00" dirty="0">
                <a:latin typeface="メイリオ" panose="020B0604030504040204" pitchFamily="50" charset="-128"/>
                <a:ea typeface="メイリオ" panose="020B0604030504040204" pitchFamily="50" charset="-128"/>
              </a:rPr>
              <a:t>アセスメント</a:t>
            </a:r>
            <a:r>
              <a:rPr kumimoji="1" lang="ja-JP" altLang="en-US" sz="1000" dirty="0" smtClean="0">
                <a:latin typeface="メイリオ" panose="020B0604030504040204" pitchFamily="50" charset="-128"/>
                <a:ea typeface="メイリオ" panose="020B0604030504040204" pitchFamily="50" charset="-128"/>
              </a:rPr>
              <a:t>のポイント</a:t>
            </a:r>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第４章　地域</a:t>
            </a:r>
            <a:r>
              <a:rPr kumimoji="1" lang="ja-JP" altLang="en-US" sz="1100" b="1" dirty="0">
                <a:latin typeface="メイリオ" panose="020B0604030504040204" pitchFamily="50" charset="-128"/>
                <a:ea typeface="メイリオ" panose="020B0604030504040204" pitchFamily="50" charset="-128"/>
              </a:rPr>
              <a:t>連携</a:t>
            </a: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地域</a:t>
            </a:r>
            <a:r>
              <a:rPr kumimoji="1" lang="ja-JP" altLang="en-US" sz="1000" dirty="0">
                <a:latin typeface="メイリオ" panose="020B0604030504040204" pitchFamily="50" charset="-128"/>
                <a:ea typeface="メイリオ" panose="020B0604030504040204" pitchFamily="50" charset="-128"/>
              </a:rPr>
              <a:t>における地域資源の活用</a:t>
            </a:r>
            <a:r>
              <a:rPr kumimoji="1" lang="ja-JP" altLang="en-US" sz="1000" dirty="0" smtClean="0">
                <a:latin typeface="メイリオ" panose="020B0604030504040204" pitchFamily="50" charset="-128"/>
                <a:ea typeface="メイリオ" panose="020B0604030504040204" pitchFamily="50" charset="-128"/>
              </a:rPr>
              <a:t>や連携</a:t>
            </a:r>
            <a:r>
              <a:rPr kumimoji="1" lang="ja-JP" altLang="en-US" sz="1000" dirty="0">
                <a:latin typeface="メイリオ" panose="020B0604030504040204" pitchFamily="50" charset="-128"/>
                <a:ea typeface="メイリオ" panose="020B0604030504040204" pitchFamily="50" charset="-128"/>
              </a:rPr>
              <a:t>方法に</a:t>
            </a:r>
            <a:r>
              <a:rPr kumimoji="1" lang="ja-JP" altLang="en-US" sz="1000" dirty="0" smtClean="0">
                <a:latin typeface="メイリオ" panose="020B0604030504040204" pitchFamily="50" charset="-128"/>
                <a:ea typeface="メイリオ" panose="020B0604030504040204" pitchFamily="50" charset="-128"/>
              </a:rPr>
              <a:t>ついて</a:t>
            </a:r>
            <a:endParaRPr kumimoji="1" lang="en-US" altLang="ja-JP" sz="100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00" dirty="0" smtClean="0">
                <a:latin typeface="メイリオ" panose="020B0604030504040204" pitchFamily="50" charset="-128"/>
                <a:ea typeface="メイリオ" panose="020B0604030504040204" pitchFamily="50" charset="-128"/>
              </a:rPr>
              <a:t>就労</a:t>
            </a:r>
            <a:r>
              <a:rPr kumimoji="1" lang="ja-JP" altLang="en-US" sz="1000" dirty="0">
                <a:latin typeface="メイリオ" panose="020B0604030504040204" pitchFamily="50" charset="-128"/>
                <a:ea typeface="メイリオ" panose="020B0604030504040204" pitchFamily="50" charset="-128"/>
              </a:rPr>
              <a:t>支援の際に連携する可能性がある機関と</a:t>
            </a:r>
            <a:r>
              <a:rPr kumimoji="1" lang="ja-JP" altLang="en-US" sz="1000" dirty="0" smtClean="0">
                <a:latin typeface="メイリオ" panose="020B0604030504040204" pitchFamily="50" charset="-128"/>
                <a:ea typeface="メイリオ" panose="020B0604030504040204" pitchFamily="50" charset="-128"/>
              </a:rPr>
              <a:t>は</a:t>
            </a:r>
            <a:endParaRPr kumimoji="1" lang="en-US" altLang="ja-JP" sz="1000" dirty="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第５章　当事者・家族</a:t>
            </a:r>
            <a:r>
              <a:rPr kumimoji="1" lang="ja-JP" altLang="en-US" sz="1100" b="1" dirty="0">
                <a:latin typeface="メイリオ" panose="020B0604030504040204" pitchFamily="50" charset="-128"/>
                <a:ea typeface="メイリオ" panose="020B0604030504040204" pitchFamily="50" charset="-128"/>
              </a:rPr>
              <a:t>にとっての「就労</a:t>
            </a:r>
            <a:r>
              <a:rPr kumimoji="1" lang="ja-JP" altLang="en-US" sz="1100" b="1" dirty="0" smtClean="0">
                <a:latin typeface="メイリオ" panose="020B0604030504040204" pitchFamily="50" charset="-128"/>
                <a:ea typeface="メイリオ" panose="020B0604030504040204" pitchFamily="50" charset="-128"/>
              </a:rPr>
              <a:t>」</a:t>
            </a:r>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050" b="1" dirty="0">
              <a:latin typeface="メイリオ" panose="020B0604030504040204" pitchFamily="50" charset="-128"/>
              <a:ea typeface="メイリオ" panose="020B0604030504040204" pitchFamily="50" charset="-128"/>
            </a:endParaRPr>
          </a:p>
          <a:p>
            <a:r>
              <a:rPr kumimoji="1" lang="ja-JP" altLang="en-US" sz="1100" b="1" dirty="0">
                <a:latin typeface="メイリオ" panose="020B0604030504040204" pitchFamily="50" charset="-128"/>
                <a:ea typeface="メイリオ" panose="020B0604030504040204" pitchFamily="50" charset="-128"/>
              </a:rPr>
              <a:t>■ </a:t>
            </a:r>
            <a:r>
              <a:rPr kumimoji="1" lang="en-US" altLang="ja-JP" sz="1100" b="1" dirty="0">
                <a:latin typeface="メイリオ" panose="020B0604030504040204" pitchFamily="50" charset="-128"/>
                <a:ea typeface="メイリオ" panose="020B0604030504040204" pitchFamily="50" charset="-128"/>
              </a:rPr>
              <a:t>Q</a:t>
            </a:r>
            <a:r>
              <a:rPr kumimoji="1" lang="ja-JP" altLang="en-US" sz="1100" b="1" dirty="0">
                <a:latin typeface="メイリオ" panose="020B0604030504040204" pitchFamily="50" charset="-128"/>
                <a:ea typeface="メイリオ" panose="020B0604030504040204" pitchFamily="50" charset="-128"/>
              </a:rPr>
              <a:t>＆</a:t>
            </a:r>
            <a:r>
              <a:rPr kumimoji="1" lang="en-US" altLang="ja-JP" sz="1100" b="1" dirty="0">
                <a:latin typeface="メイリオ" panose="020B0604030504040204" pitchFamily="50" charset="-128"/>
                <a:ea typeface="メイリオ" panose="020B0604030504040204" pitchFamily="50" charset="-128"/>
              </a:rPr>
              <a:t>A</a:t>
            </a: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利用者の就労への意欲をどのようにサポートしていますか</a:t>
            </a:r>
            <a:r>
              <a:rPr lang="ja-JP" altLang="en-US" sz="1050" dirty="0" smtClean="0">
                <a:latin typeface="メイリオ" panose="020B0604030504040204" pitchFamily="50" charset="-128"/>
                <a:ea typeface="メイリオ" panose="020B0604030504040204" pitchFamily="50" charset="-128"/>
              </a:rPr>
              <a:t>？</a:t>
            </a:r>
            <a:endParaRPr lang="en-US" altLang="ja-JP" sz="105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smtClean="0">
                <a:latin typeface="メイリオ" panose="020B0604030504040204" pitchFamily="50" charset="-128"/>
                <a:ea typeface="メイリオ" panose="020B0604030504040204" pitchFamily="50" charset="-128"/>
              </a:rPr>
              <a:t>日中</a:t>
            </a:r>
            <a:r>
              <a:rPr kumimoji="1" lang="ja-JP" altLang="en-US" sz="1050" dirty="0">
                <a:latin typeface="メイリオ" panose="020B0604030504040204" pitchFamily="50" charset="-128"/>
                <a:ea typeface="メイリオ" panose="020B0604030504040204" pitchFamily="50" charset="-128"/>
              </a:rPr>
              <a:t>活動で精一杯です。求職活動はどうすればいいですか？</a:t>
            </a:r>
            <a:endParaRPr kumimoji="1"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支援者に就労支援の経験がありません</a:t>
            </a:r>
            <a:r>
              <a:rPr kumimoji="1" lang="ja-JP" altLang="en-US" sz="1050" dirty="0" smtClean="0">
                <a:latin typeface="メイリオ" panose="020B0604030504040204" pitchFamily="50" charset="-128"/>
                <a:ea typeface="メイリオ" panose="020B0604030504040204" pitchFamily="50" charset="-128"/>
              </a:rPr>
              <a:t>。どの</a:t>
            </a:r>
            <a:r>
              <a:rPr kumimoji="1" lang="ja-JP" altLang="en-US" sz="1050" dirty="0">
                <a:latin typeface="メイリオ" panose="020B0604030504040204" pitchFamily="50" charset="-128"/>
                <a:ea typeface="メイリオ" panose="020B0604030504040204" pitchFamily="50" charset="-128"/>
              </a:rPr>
              <a:t>ように支援を</a:t>
            </a:r>
            <a:r>
              <a:rPr kumimoji="1" lang="ja-JP" altLang="en-US" sz="1050" dirty="0" smtClean="0">
                <a:latin typeface="メイリオ" panose="020B0604030504040204" pitchFamily="50" charset="-128"/>
                <a:ea typeface="メイリオ" panose="020B0604030504040204" pitchFamily="50" charset="-128"/>
              </a:rPr>
              <a:t>すすめて</a:t>
            </a:r>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　　</a:t>
            </a:r>
            <a:r>
              <a:rPr kumimoji="1" lang="ja-JP" altLang="en-US" sz="1050" dirty="0" smtClean="0">
                <a:latin typeface="メイリオ" panose="020B0604030504040204" pitchFamily="50" charset="-128"/>
                <a:ea typeface="メイリオ" panose="020B0604030504040204" pitchFamily="50" charset="-128"/>
              </a:rPr>
              <a:t>いけば</a:t>
            </a:r>
            <a:r>
              <a:rPr kumimoji="1" lang="ja-JP" altLang="en-US" sz="1050" dirty="0">
                <a:latin typeface="メイリオ" panose="020B0604030504040204" pitchFamily="50" charset="-128"/>
                <a:ea typeface="メイリオ" panose="020B0604030504040204" pitchFamily="50" charset="-128"/>
              </a:rPr>
              <a:t>いいですか？</a:t>
            </a:r>
            <a:endParaRPr kumimoji="1"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家族に就職のことを話すタイミングはいつですか</a:t>
            </a:r>
            <a:r>
              <a:rPr kumimoji="1" lang="ja-JP" altLang="en-US" sz="1050" dirty="0" smtClean="0">
                <a:latin typeface="メイリオ" panose="020B0604030504040204" pitchFamily="50" charset="-128"/>
                <a:ea typeface="メイリオ" panose="020B0604030504040204" pitchFamily="50" charset="-128"/>
              </a:rPr>
              <a:t>？</a:t>
            </a:r>
            <a:endParaRPr kumimoji="1" lang="en-US" altLang="ja-JP" sz="105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自信を持ちにくい利用者への関わりはどうすればいいですか？</a:t>
            </a:r>
            <a:endParaRPr kumimoji="1"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利用者から就職したいと相談を受けました</a:t>
            </a:r>
            <a:r>
              <a:rPr kumimoji="1" lang="ja-JP" altLang="en-US" sz="1050" dirty="0" smtClean="0">
                <a:latin typeface="メイリオ" panose="020B0604030504040204" pitchFamily="50" charset="-128"/>
                <a:ea typeface="メイリオ" panose="020B0604030504040204" pitchFamily="50" charset="-128"/>
              </a:rPr>
              <a:t>。どうすればいいですか？</a:t>
            </a:r>
            <a:endParaRPr kumimoji="1" lang="en-US" altLang="ja-JP" sz="1050"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就労支援に必要な資格や知識はありますか？</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就職が難しそうな人への支援はどうしていますか？</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一般就労につながれば利用者が減ります。運営はどうしたらいいですか？</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企業開拓はどうしていますか？</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職員の人材育成をどうしていますか？</a:t>
            </a:r>
            <a:endParaRPr lang="en-US" altLang="ja-JP" sz="1050" dirty="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lang="ja-JP" altLang="en-US" sz="1050" dirty="0">
                <a:latin typeface="メイリオ" panose="020B0604030504040204" pitchFamily="50" charset="-128"/>
                <a:ea typeface="メイリオ" panose="020B0604030504040204" pitchFamily="50" charset="-128"/>
              </a:rPr>
              <a:t>就職後の定着支援はどんな方法がありますか</a:t>
            </a:r>
            <a:r>
              <a:rPr lang="ja-JP" altLang="en-US" sz="1050" dirty="0" smtClean="0">
                <a:latin typeface="メイリオ" panose="020B0604030504040204" pitchFamily="50" charset="-128"/>
                <a:ea typeface="メイリオ" panose="020B0604030504040204" pitchFamily="50" charset="-128"/>
              </a:rPr>
              <a:t>？</a:t>
            </a:r>
            <a:endParaRPr kumimoji="1" lang="en-US" altLang="ja-JP" sz="1050" dirty="0">
              <a:latin typeface="メイリオ" panose="020B0604030504040204" pitchFamily="50" charset="-128"/>
              <a:ea typeface="メイリオ" panose="020B0604030504040204" pitchFamily="50" charset="-128"/>
            </a:endParaRPr>
          </a:p>
        </p:txBody>
      </p:sp>
      <p:sp>
        <p:nvSpPr>
          <p:cNvPr id="4" name="テキスト ボックス 3"/>
          <p:cNvSpPr txBox="1"/>
          <p:nvPr/>
        </p:nvSpPr>
        <p:spPr>
          <a:xfrm>
            <a:off x="4686300" y="912299"/>
            <a:ext cx="4443663" cy="4016484"/>
          </a:xfrm>
          <a:prstGeom prst="rect">
            <a:avLst/>
          </a:prstGeom>
          <a:noFill/>
        </p:spPr>
        <p:txBody>
          <a:bodyPr wrap="square" rtlCol="0">
            <a:spAutoFit/>
          </a:bodyPr>
          <a:lstStyle/>
          <a:p>
            <a:r>
              <a:rPr kumimoji="1" lang="ja-JP" altLang="en-US" sz="1100" b="1" dirty="0" smtClean="0">
                <a:latin typeface="メイリオ" panose="020B0604030504040204" pitchFamily="50" charset="-128"/>
                <a:ea typeface="メイリオ" panose="020B0604030504040204" pitchFamily="50" charset="-128"/>
              </a:rPr>
              <a:t>■ 事例集</a:t>
            </a:r>
            <a:endParaRPr kumimoji="1" lang="en-US" altLang="ja-JP" sz="1100" b="1" dirty="0" smtClean="0">
              <a:latin typeface="メイリオ" panose="020B0604030504040204" pitchFamily="50" charset="-128"/>
              <a:ea typeface="メイリオ" panose="020B0604030504040204" pitchFamily="50" charset="-128"/>
            </a:endParaRP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日中活動を通して再就職をサポートした事例</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就労継続支援Ｂ型事業所利用中の一般就労へのモチベーション維持</a:t>
            </a:r>
          </a:p>
          <a:p>
            <a:pPr marL="171450" indent="-171450">
              <a:buFont typeface="Arial" panose="020B0604020202020204" pitchFamily="34" charset="0"/>
              <a:buChar char="•"/>
            </a:pPr>
            <a:r>
              <a:rPr kumimoji="1" lang="ja-JP" altLang="en-US" sz="1050" dirty="0" smtClean="0">
                <a:latin typeface="メイリオ" panose="020B0604030504040204" pitchFamily="50" charset="-128"/>
                <a:ea typeface="メイリオ" panose="020B0604030504040204" pitchFamily="50" charset="-128"/>
              </a:rPr>
              <a:t>日常</a:t>
            </a:r>
            <a:r>
              <a:rPr kumimoji="1" lang="ja-JP" altLang="en-US" sz="1050" dirty="0">
                <a:latin typeface="メイリオ" panose="020B0604030504040204" pitchFamily="50" charset="-128"/>
                <a:ea typeface="メイリオ" panose="020B0604030504040204" pitchFamily="50" charset="-128"/>
              </a:rPr>
              <a:t>の中で丁寧なアセスメントをとったことで一般就労につながった重度障がい者の事例</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もう一度一般就労を目指して！</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「施設間支援」という可能性</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利用者同士のサポートによってエンパワメントされ一般就労に結びついた事例</a:t>
            </a:r>
          </a:p>
          <a:p>
            <a:pPr marL="171450" indent="-171450">
              <a:buFont typeface="Arial" panose="020B0604020202020204" pitchFamily="34" charset="0"/>
              <a:buChar char="•"/>
            </a:pPr>
            <a:r>
              <a:rPr lang="en-US" altLang="ja-JP" sz="1050" dirty="0" smtClean="0">
                <a:latin typeface="メイリオ" panose="020B0604030504040204" pitchFamily="50" charset="-128"/>
                <a:ea typeface="メイリオ" panose="020B0604030504040204" pitchFamily="50" charset="-128"/>
              </a:rPr>
              <a:t>H</a:t>
            </a:r>
            <a:r>
              <a:rPr lang="ja-JP" altLang="en-US" sz="1050" dirty="0" err="1" smtClean="0">
                <a:latin typeface="メイリオ" panose="020B0604030504040204" pitchFamily="50" charset="-128"/>
                <a:ea typeface="メイリオ" panose="020B0604030504040204" pitchFamily="50" charset="-128"/>
              </a:rPr>
              <a:t>さんの</a:t>
            </a:r>
            <a:r>
              <a:rPr kumimoji="1" lang="ja-JP" altLang="en-US" sz="1050" dirty="0" smtClean="0">
                <a:latin typeface="メイリオ" panose="020B0604030504040204" pitchFamily="50" charset="-128"/>
                <a:ea typeface="メイリオ" panose="020B0604030504040204" pitchFamily="50" charset="-128"/>
              </a:rPr>
              <a:t>社会</a:t>
            </a:r>
            <a:r>
              <a:rPr kumimoji="1" lang="ja-JP" altLang="en-US" sz="1050" dirty="0">
                <a:latin typeface="メイリオ" panose="020B0604030504040204" pitchFamily="50" charset="-128"/>
                <a:ea typeface="メイリオ" panose="020B0604030504040204" pitchFamily="50" charset="-128"/>
              </a:rPr>
              <a:t>復帰イメージを一緒に描いた個別支援</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就労継続支援Ｂ型事業所で働く基礎を培う支援</a:t>
            </a:r>
          </a:p>
          <a:p>
            <a:pPr marL="171450" indent="-171450">
              <a:buFont typeface="Arial" panose="020B0604020202020204" pitchFamily="34" charset="0"/>
              <a:buChar char="•"/>
            </a:pPr>
            <a:r>
              <a:rPr kumimoji="1" lang="en-US" altLang="ja-JP" sz="1050" dirty="0">
                <a:latin typeface="メイリオ" panose="020B0604030504040204" pitchFamily="50" charset="-128"/>
                <a:ea typeface="メイリオ" panose="020B0604030504040204" pitchFamily="50" charset="-128"/>
              </a:rPr>
              <a:t>50</a:t>
            </a:r>
            <a:r>
              <a:rPr kumimoji="1" lang="ja-JP" altLang="en-US" sz="1050" dirty="0">
                <a:latin typeface="メイリオ" panose="020B0604030504040204" pitchFamily="50" charset="-128"/>
                <a:ea typeface="メイリオ" panose="020B0604030504040204" pitchFamily="50" charset="-128"/>
              </a:rPr>
              <a:t>代目前にして初めての就職を実現！</a:t>
            </a:r>
            <a:r>
              <a:rPr kumimoji="1" lang="en-US" altLang="ja-JP" sz="1050" dirty="0">
                <a:latin typeface="メイリオ" panose="020B0604030504040204" pitchFamily="50" charset="-128"/>
                <a:ea typeface="メイリオ" panose="020B0604030504040204" pitchFamily="50" charset="-128"/>
              </a:rPr>
              <a:t>30</a:t>
            </a:r>
            <a:r>
              <a:rPr kumimoji="1" lang="ja-JP" altLang="en-US" sz="1050" dirty="0">
                <a:latin typeface="メイリオ" panose="020B0604030504040204" pitchFamily="50" charset="-128"/>
                <a:ea typeface="メイリオ" panose="020B0604030504040204" pitchFamily="50" charset="-128"/>
              </a:rPr>
              <a:t>年間の生活を変えた支援</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就労継続支援Ｂ型事業所から就労移行支援事業所、そして就労継続支援Ｂ型事業所から就職</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作業経験から自信を深め、一般企業で働くことに結びついた事例</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企業の立場に立ったアセスメントの必要性を学んだ事例</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これで良かったのか？という気持ちが残る事例</a:t>
            </a:r>
          </a:p>
          <a:p>
            <a:pPr marL="171450" indent="-171450">
              <a:buFont typeface="Arial" panose="020B0604020202020204" pitchFamily="34" charset="0"/>
              <a:buChar char="•"/>
            </a:pPr>
            <a:r>
              <a:rPr kumimoji="1" lang="ja-JP" altLang="en-US" sz="1050" dirty="0">
                <a:latin typeface="メイリオ" panose="020B0604030504040204" pitchFamily="50" charset="-128"/>
                <a:ea typeface="メイリオ" panose="020B0604030504040204" pitchFamily="50" charset="-128"/>
              </a:rPr>
              <a:t>コラム：ピアサポートとは？</a:t>
            </a:r>
            <a:endParaRPr kumimoji="1" lang="en-US" altLang="ja-JP" sz="1050" dirty="0" smtClean="0">
              <a:latin typeface="メイリオ" panose="020B0604030504040204" pitchFamily="50" charset="-128"/>
              <a:ea typeface="メイリオ" panose="020B0604030504040204" pitchFamily="50" charset="-128"/>
            </a:endParaRPr>
          </a:p>
          <a:p>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大阪府の取組み</a:t>
            </a:r>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障害者総合支援法等の改正について（情報提供）</a:t>
            </a:r>
            <a:endParaRPr kumimoji="1" lang="en-US" altLang="ja-JP" sz="1100" b="1" dirty="0" smtClean="0">
              <a:latin typeface="メイリオ" panose="020B0604030504040204" pitchFamily="50" charset="-128"/>
              <a:ea typeface="メイリオ" panose="020B0604030504040204" pitchFamily="50" charset="-128"/>
            </a:endParaRPr>
          </a:p>
          <a:p>
            <a:endParaRPr kumimoji="1" lang="en-US" altLang="ja-JP" sz="1100" b="1" dirty="0" smtClean="0">
              <a:latin typeface="メイリオ" panose="020B0604030504040204" pitchFamily="50" charset="-128"/>
              <a:ea typeface="メイリオ" panose="020B0604030504040204" pitchFamily="50" charset="-128"/>
            </a:endParaRPr>
          </a:p>
          <a:p>
            <a:r>
              <a:rPr kumimoji="1" lang="ja-JP" altLang="en-US" sz="1100" b="1" dirty="0" smtClean="0">
                <a:latin typeface="メイリオ" panose="020B0604030504040204" pitchFamily="50" charset="-128"/>
                <a:ea typeface="メイリオ" panose="020B0604030504040204" pitchFamily="50" charset="-128"/>
              </a:rPr>
              <a:t>■ 参考資料</a:t>
            </a:r>
            <a:endParaRPr kumimoji="1" lang="en-US" altLang="ja-JP" sz="1100" b="1" dirty="0" smtClean="0">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0" y="604522"/>
            <a:ext cx="6946024" cy="30777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u="sng" dirty="0" smtClean="0">
                <a:latin typeface="メイリオ" panose="020B0604030504040204" pitchFamily="50" charset="-128"/>
                <a:ea typeface="メイリオ" panose="020B0604030504040204" pitchFamily="50" charset="-128"/>
              </a:rPr>
              <a:t>目次</a:t>
            </a:r>
            <a:endParaRPr kumimoji="1" lang="ja-JP" altLang="en-US" sz="1400" b="1" u="sng" dirty="0">
              <a:latin typeface="メイリオ" panose="020B0604030504040204" pitchFamily="50" charset="-128"/>
              <a:ea typeface="メイリオ" panose="020B0604030504040204" pitchFamily="50" charset="-128"/>
            </a:endParaRPr>
          </a:p>
        </p:txBody>
      </p:sp>
      <p:sp>
        <p:nvSpPr>
          <p:cNvPr id="13" name="Rectangle 28"/>
          <p:cNvSpPr>
            <a:spLocks noChangeArrowheads="1"/>
          </p:cNvSpPr>
          <p:nvPr/>
        </p:nvSpPr>
        <p:spPr bwMode="auto">
          <a:xfrm>
            <a:off x="0" y="0"/>
            <a:ext cx="9144000" cy="505504"/>
          </a:xfrm>
          <a:prstGeom prst="rect">
            <a:avLst/>
          </a:prstGeom>
          <a:gradFill flip="none" rotWithShape="1">
            <a:gsLst>
              <a:gs pos="0">
                <a:schemeClr val="accent2">
                  <a:lumMod val="20000"/>
                  <a:lumOff val="80000"/>
                </a:schemeClr>
              </a:gs>
              <a:gs pos="50000">
                <a:sysClr val="window" lastClr="FFFFFF"/>
              </a:gs>
              <a:gs pos="100000">
                <a:schemeClr val="accent2">
                  <a:lumMod val="20000"/>
                  <a:lumOff val="80000"/>
                </a:schemeClr>
              </a:gs>
            </a:gsLst>
            <a:lin ang="5400000" scaled="1"/>
            <a:tileRect/>
          </a:gradFill>
          <a:ln>
            <a:noFill/>
          </a:ln>
          <a:effectLst/>
        </p:spPr>
        <p:txBody>
          <a:bodyPr wrap="none" lIns="91435" tIns="45717" rIns="91435" bIns="45717" anchor="ctr"/>
          <a:lstStyle/>
          <a:p>
            <a:pPr algn="ctr" defTabSz="914377" fontAlgn="base">
              <a:spcBef>
                <a:spcPct val="0"/>
              </a:spcBef>
              <a:spcAft>
                <a:spcPct val="0"/>
              </a:spcAft>
              <a:defRPr/>
            </a:pPr>
            <a:r>
              <a:rPr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令和４</a:t>
            </a:r>
            <a:r>
              <a:rPr kumimoji="0"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年度 就労継続支援事業所（Ａ型・Ｂ型）向け</a:t>
            </a:r>
            <a:r>
              <a:rPr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 </a:t>
            </a:r>
            <a:r>
              <a:rPr kumimoji="0"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支援の手引き</a:t>
            </a:r>
          </a:p>
        </p:txBody>
      </p:sp>
      <p:sp>
        <p:nvSpPr>
          <p:cNvPr id="2" name="スライド番号プレースホルダー 1"/>
          <p:cNvSpPr>
            <a:spLocks noGrp="1"/>
          </p:cNvSpPr>
          <p:nvPr>
            <p:ph type="sldNum" sz="quarter" idx="12"/>
          </p:nvPr>
        </p:nvSpPr>
        <p:spPr>
          <a:xfrm>
            <a:off x="6457950" y="6356351"/>
            <a:ext cx="2686050" cy="365125"/>
          </a:xfrm>
        </p:spPr>
        <p:txBody>
          <a:bodyPr/>
          <a:lstStyle/>
          <a:p>
            <a:fld id="{E1452387-2974-437A-B89E-20692E985910}" type="slidenum">
              <a:rPr kumimoji="1" lang="ja-JP" altLang="en-US" smtClean="0"/>
              <a:t>3</a:t>
            </a:fld>
            <a:endParaRPr kumimoji="1" lang="ja-JP" altLang="en-US" dirty="0"/>
          </a:p>
        </p:txBody>
      </p:sp>
    </p:spTree>
    <p:extLst>
      <p:ext uri="{BB962C8B-B14F-4D97-AF65-F5344CB8AC3E}">
        <p14:creationId xmlns:p14="http://schemas.microsoft.com/office/powerpoint/2010/main" val="1326855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auto">
          <a:xfrm>
            <a:off x="0" y="1"/>
            <a:ext cx="9144000" cy="505504"/>
          </a:xfrm>
          <a:prstGeom prst="rect">
            <a:avLst/>
          </a:prstGeom>
          <a:gradFill flip="none" rotWithShape="1">
            <a:gsLst>
              <a:gs pos="0">
                <a:schemeClr val="accent2">
                  <a:lumMod val="20000"/>
                  <a:lumOff val="80000"/>
                </a:schemeClr>
              </a:gs>
              <a:gs pos="50000">
                <a:sysClr val="window" lastClr="FFFFFF"/>
              </a:gs>
              <a:gs pos="100000">
                <a:schemeClr val="accent2">
                  <a:lumMod val="20000"/>
                  <a:lumOff val="80000"/>
                </a:schemeClr>
              </a:gs>
            </a:gsLst>
            <a:lin ang="5400000" scaled="1"/>
            <a:tileRect/>
          </a:gradFill>
          <a:ln>
            <a:noFill/>
          </a:ln>
          <a:effectLst/>
        </p:spPr>
        <p:txBody>
          <a:bodyPr wrap="none" lIns="91435" tIns="45717" rIns="91435" bIns="45717" anchor="ctr"/>
          <a:lstStyle/>
          <a:p>
            <a:pPr algn="ctr" defTabSz="914377" fontAlgn="base">
              <a:spcBef>
                <a:spcPct val="0"/>
              </a:spcBef>
              <a:spcAft>
                <a:spcPct val="0"/>
              </a:spcAft>
              <a:defRPr/>
            </a:pPr>
            <a:r>
              <a:rPr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令和４</a:t>
            </a:r>
            <a:r>
              <a:rPr kumimoji="0" lang="ja-JP" altLang="en-US" sz="2000" b="1" kern="0" dirty="0" smtClean="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年度 就労</a:t>
            </a:r>
            <a:r>
              <a:rPr kumimoji="0" lang="ja-JP" altLang="en-US" sz="2000" b="1" kern="0" dirty="0">
                <a:solidFill>
                  <a:srgbClr val="000000"/>
                </a:solidFill>
                <a:latin typeface="メイリオ" panose="020B0604030504040204" pitchFamily="50" charset="-128"/>
                <a:ea typeface="メイリオ" panose="020B0604030504040204" pitchFamily="50" charset="-128"/>
                <a:cs typeface="Meiryo UI" panose="020B0604030504040204" pitchFamily="50" charset="-128"/>
              </a:rPr>
              <a:t>移行等連携調整事業</a:t>
            </a:r>
          </a:p>
        </p:txBody>
      </p:sp>
      <p:sp>
        <p:nvSpPr>
          <p:cNvPr id="40" name="テキスト ボックス 39"/>
          <p:cNvSpPr txBox="1"/>
          <p:nvPr/>
        </p:nvSpPr>
        <p:spPr>
          <a:xfrm>
            <a:off x="360927" y="1359219"/>
            <a:ext cx="8460856" cy="738664"/>
          </a:xfrm>
          <a:prstGeom prst="rect">
            <a:avLst/>
          </a:prstGeom>
          <a:noFill/>
        </p:spPr>
        <p:txBody>
          <a:bodyPr wrap="square" rtlCol="0">
            <a:spAutoFit/>
          </a:bodyPr>
          <a:lstStyle/>
          <a:p>
            <a:r>
              <a:rPr lang="ja-JP" altLang="en-US" sz="1050" dirty="0" smtClean="0">
                <a:latin typeface="メイリオ" panose="020B0604030504040204" pitchFamily="50" charset="-128"/>
                <a:ea typeface="メイリオ" panose="020B0604030504040204" pitchFamily="50" charset="-128"/>
              </a:rPr>
              <a:t>対象　：主に就労</a:t>
            </a:r>
            <a:r>
              <a:rPr lang="ja-JP" altLang="en-US" sz="1050" dirty="0">
                <a:latin typeface="メイリオ" panose="020B0604030504040204" pitchFamily="50" charset="-128"/>
                <a:ea typeface="メイリオ" panose="020B0604030504040204" pitchFamily="50" charset="-128"/>
              </a:rPr>
              <a:t>継続支援事業所（Ａ型・Ｂ型）の</a:t>
            </a:r>
            <a:r>
              <a:rPr lang="ja-JP" altLang="en-US" sz="1050" dirty="0" smtClean="0">
                <a:latin typeface="メイリオ" panose="020B0604030504040204" pitchFamily="50" charset="-128"/>
                <a:ea typeface="メイリオ" panose="020B0604030504040204" pitchFamily="50" charset="-128"/>
              </a:rPr>
              <a:t>支援者</a:t>
            </a:r>
            <a:endParaRPr kumimoji="1"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内容　：司会者、アドバイザー、アドバイザー派遣を受けた事業所の支援者によるディスカッション</a:t>
            </a:r>
            <a:endParaRPr kumimoji="1"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令和</a:t>
            </a:r>
            <a:r>
              <a:rPr lang="ja-JP" altLang="en-US" sz="1050" dirty="0">
                <a:latin typeface="メイリオ" panose="020B0604030504040204" pitchFamily="50" charset="-128"/>
                <a:ea typeface="メイリオ" panose="020B0604030504040204" pitchFamily="50" charset="-128"/>
              </a:rPr>
              <a:t>４年度に作成した就労継続支援事業所（Ａ型・Ｂ型）向け「支援の手引き」の</a:t>
            </a:r>
            <a:r>
              <a:rPr lang="ja-JP" altLang="en-US" sz="1050" dirty="0" smtClean="0">
                <a:latin typeface="メイリオ" panose="020B0604030504040204" pitchFamily="50" charset="-128"/>
                <a:ea typeface="メイリオ" panose="020B0604030504040204" pitchFamily="50" charset="-128"/>
              </a:rPr>
              <a:t>普及</a:t>
            </a:r>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参加者：</a:t>
            </a:r>
            <a:r>
              <a:rPr lang="en-US" altLang="ja-JP" sz="1050" dirty="0" smtClean="0">
                <a:latin typeface="メイリオ" panose="020B0604030504040204" pitchFamily="50" charset="-128"/>
                <a:ea typeface="メイリオ" panose="020B0604030504040204" pitchFamily="50" charset="-128"/>
              </a:rPr>
              <a:t>41</a:t>
            </a:r>
            <a:r>
              <a:rPr lang="ja-JP" altLang="en-US" sz="1050" dirty="0" smtClean="0">
                <a:latin typeface="メイリオ" panose="020B0604030504040204" pitchFamily="50" charset="-128"/>
                <a:ea typeface="メイリオ" panose="020B0604030504040204" pitchFamily="50" charset="-128"/>
              </a:rPr>
              <a:t>人</a:t>
            </a:r>
            <a:endParaRPr lang="en-US" altLang="ja-JP" sz="1050" dirty="0" smtClean="0">
              <a:latin typeface="メイリオ" panose="020B0604030504040204" pitchFamily="50" charset="-128"/>
              <a:ea typeface="メイリオ" panose="020B0604030504040204" pitchFamily="50" charset="-128"/>
            </a:endParaRPr>
          </a:p>
        </p:txBody>
      </p:sp>
      <p:sp>
        <p:nvSpPr>
          <p:cNvPr id="6" name="正方形/長方形 5"/>
          <p:cNvSpPr/>
          <p:nvPr/>
        </p:nvSpPr>
        <p:spPr>
          <a:xfrm>
            <a:off x="175656" y="766783"/>
            <a:ext cx="8258481" cy="150296"/>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194442" y="597506"/>
            <a:ext cx="8460857" cy="338554"/>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取組内容２：研修・報告会による「支援の手引き」を活用できる人材の育成とその普及</a:t>
            </a:r>
          </a:p>
        </p:txBody>
      </p:sp>
      <p:sp>
        <p:nvSpPr>
          <p:cNvPr id="12" name="テキスト ボックス 11"/>
          <p:cNvSpPr txBox="1"/>
          <p:nvPr/>
        </p:nvSpPr>
        <p:spPr>
          <a:xfrm>
            <a:off x="194442" y="1024199"/>
            <a:ext cx="7985705" cy="30777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u="sng" dirty="0" smtClean="0">
                <a:latin typeface="メイリオ" panose="020B0604030504040204" pitchFamily="50" charset="-128"/>
                <a:ea typeface="メイリオ" panose="020B0604030504040204" pitchFamily="50" charset="-128"/>
              </a:rPr>
              <a:t>就労移行等連携調整事業の報告会</a:t>
            </a:r>
            <a:endParaRPr kumimoji="1" lang="ja-JP" altLang="en-US" sz="1400" b="1" u="sng"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360927" y="4311213"/>
            <a:ext cx="8460856" cy="1061829"/>
          </a:xfrm>
          <a:prstGeom prst="rect">
            <a:avLst/>
          </a:prstGeom>
          <a:noFill/>
        </p:spPr>
        <p:txBody>
          <a:bodyPr wrap="square" rtlCol="0">
            <a:spAutoFit/>
          </a:bodyPr>
          <a:lstStyle/>
          <a:p>
            <a:r>
              <a:rPr kumimoji="1" lang="ja-JP" altLang="en-US" sz="1050" dirty="0" smtClean="0">
                <a:latin typeface="メイリオ" panose="020B0604030504040204" pitchFamily="50" charset="-128"/>
                <a:ea typeface="メイリオ" panose="020B0604030504040204" pitchFamily="50" charset="-128"/>
              </a:rPr>
              <a:t>対象　：主に就労移行支援事業所、就労定着支援事業所の</a:t>
            </a:r>
            <a:r>
              <a:rPr lang="ja-JP" altLang="en-US" sz="1050" dirty="0">
                <a:latin typeface="メイリオ" panose="020B0604030504040204" pitchFamily="50" charset="-128"/>
                <a:ea typeface="メイリオ" panose="020B0604030504040204" pitchFamily="50" charset="-128"/>
              </a:rPr>
              <a:t>支援者</a:t>
            </a:r>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内容　：就労支援の実践的なノウハウを学ぶための講義及びケーススタディ</a:t>
            </a:r>
            <a:endParaRPr lang="en-US" altLang="ja-JP" sz="1050" dirty="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令和</a:t>
            </a:r>
            <a:r>
              <a:rPr lang="ja-JP" altLang="en-US" sz="1050" dirty="0">
                <a:latin typeface="メイリオ" panose="020B0604030504040204" pitchFamily="50" charset="-128"/>
                <a:ea typeface="メイリオ" panose="020B0604030504040204" pitchFamily="50" charset="-128"/>
              </a:rPr>
              <a:t>３年度に作成した就労移行支援事業所・就労定着支援事業所向け「支援の手引き」の</a:t>
            </a:r>
            <a:r>
              <a:rPr lang="ja-JP" altLang="en-US" sz="1050" dirty="0" smtClean="0">
                <a:latin typeface="メイリオ" panose="020B0604030504040204" pitchFamily="50" charset="-128"/>
                <a:ea typeface="メイリオ" panose="020B0604030504040204" pitchFamily="50" charset="-128"/>
              </a:rPr>
              <a:t>普及</a:t>
            </a:r>
            <a:endParaRPr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　　　　講義：「就労支援の実践テクニック」</a:t>
            </a:r>
            <a:endParaRPr lang="en-US" altLang="ja-JP"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　　　　ケーススタディ：「地域の関係機関との連携のポイント」</a:t>
            </a:r>
            <a:endParaRPr kumimoji="1" lang="en-US" altLang="ja-JP" sz="1050" dirty="0" smtClean="0">
              <a:latin typeface="メイリオ" panose="020B0604030504040204" pitchFamily="50" charset="-128"/>
              <a:ea typeface="メイリオ" panose="020B0604030504040204" pitchFamily="50" charset="-128"/>
            </a:endParaRPr>
          </a:p>
          <a:p>
            <a:r>
              <a:rPr lang="ja-JP" altLang="en-US" sz="1050" dirty="0" smtClean="0">
                <a:latin typeface="メイリオ" panose="020B0604030504040204" pitchFamily="50" charset="-128"/>
                <a:ea typeface="メイリオ" panose="020B0604030504040204" pitchFamily="50" charset="-128"/>
              </a:rPr>
              <a:t>参加者：</a:t>
            </a:r>
            <a:r>
              <a:rPr lang="en-US" altLang="ja-JP" sz="1050" dirty="0" smtClean="0">
                <a:latin typeface="メイリオ" panose="020B0604030504040204" pitchFamily="50" charset="-128"/>
                <a:ea typeface="メイリオ" panose="020B0604030504040204" pitchFamily="50" charset="-128"/>
              </a:rPr>
              <a:t>43</a:t>
            </a:r>
            <a:r>
              <a:rPr lang="ja-JP" altLang="en-US" sz="1050" dirty="0" smtClean="0">
                <a:latin typeface="メイリオ" panose="020B0604030504040204" pitchFamily="50" charset="-128"/>
                <a:ea typeface="メイリオ" panose="020B0604030504040204" pitchFamily="50" charset="-128"/>
              </a:rPr>
              <a:t>人</a:t>
            </a:r>
            <a:endParaRPr kumimoji="1" lang="en-US" altLang="ja-JP" sz="1050" dirty="0" smtClean="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175656" y="3984456"/>
            <a:ext cx="6946024" cy="30777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400" b="1" u="sng" dirty="0" smtClean="0">
                <a:latin typeface="メイリオ" panose="020B0604030504040204" pitchFamily="50" charset="-128"/>
                <a:ea typeface="メイリオ" panose="020B0604030504040204" pitchFamily="50" charset="-128"/>
              </a:rPr>
              <a:t>就労支援力向上研修</a:t>
            </a:r>
            <a:endParaRPr kumimoji="1" lang="ja-JP" altLang="en-US" sz="1400" b="1" u="sng" dirty="0">
              <a:latin typeface="メイリオ" panose="020B0604030504040204" pitchFamily="50" charset="-128"/>
              <a:ea typeface="メイリオ" panose="020B0604030504040204" pitchFamily="50" charset="-128"/>
            </a:endParaRPr>
          </a:p>
        </p:txBody>
      </p:sp>
      <p:sp>
        <p:nvSpPr>
          <p:cNvPr id="3" name="角丸四角形 2"/>
          <p:cNvSpPr/>
          <p:nvPr/>
        </p:nvSpPr>
        <p:spPr>
          <a:xfrm>
            <a:off x="312317" y="2149011"/>
            <a:ext cx="8558077" cy="1548804"/>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Wingdings" panose="05000000000000000000" pitchFamily="2" charset="2"/>
              <a:buChar char="n"/>
            </a:pPr>
            <a:r>
              <a:rPr lang="ja-JP" altLang="en-US" sz="1200" b="1" dirty="0">
                <a:solidFill>
                  <a:prstClr val="black"/>
                </a:solidFill>
                <a:latin typeface="メイリオ" panose="020B0604030504040204" pitchFamily="50" charset="-128"/>
                <a:ea typeface="メイリオ" panose="020B0604030504040204" pitchFamily="50" charset="-128"/>
              </a:rPr>
              <a:t>参加者の声</a:t>
            </a:r>
            <a:endParaRPr lang="en-US" altLang="ja-JP" sz="1050" b="1"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当事業所で今後就労を目指す利用者がいたときに、就労に向けて準備していくことや環境調整の大切さを実感できた。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本人の働きたい気持ちを大事にしないといけないと思った。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他事業所の就労に向けての工夫やアプローチの方法を知ることができる良い機会になった。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作業の</a:t>
            </a:r>
            <a:r>
              <a:rPr lang="ja-JP" altLang="en-US" sz="1050" dirty="0" smtClean="0">
                <a:solidFill>
                  <a:prstClr val="black"/>
                </a:solidFill>
                <a:latin typeface="メイリオ" panose="020B0604030504040204" pitchFamily="50" charset="-128"/>
                <a:ea typeface="メイリオ" panose="020B0604030504040204" pitchFamily="50" charset="-128"/>
              </a:rPr>
              <a:t>様子</a:t>
            </a:r>
            <a:r>
              <a:rPr lang="ja-JP" altLang="en-US" sz="1050" dirty="0">
                <a:solidFill>
                  <a:prstClr val="black"/>
                </a:solidFill>
                <a:latin typeface="メイリオ" panose="020B0604030504040204" pitchFamily="50" charset="-128"/>
                <a:ea typeface="メイリオ" panose="020B0604030504040204" pitchFamily="50" charset="-128"/>
              </a:rPr>
              <a:t>から</a:t>
            </a:r>
            <a:r>
              <a:rPr lang="ja-JP" altLang="en-US" sz="1050" dirty="0" smtClean="0">
                <a:solidFill>
                  <a:prstClr val="black"/>
                </a:solidFill>
                <a:latin typeface="メイリオ" panose="020B0604030504040204" pitchFamily="50" charset="-128"/>
                <a:ea typeface="メイリオ" panose="020B0604030504040204" pitchFamily="50" charset="-128"/>
              </a:rPr>
              <a:t>「</a:t>
            </a:r>
            <a:r>
              <a:rPr lang="ja-JP" altLang="en-US" sz="1050" dirty="0">
                <a:solidFill>
                  <a:prstClr val="black"/>
                </a:solidFill>
                <a:latin typeface="メイリオ" panose="020B0604030504040204" pitchFamily="50" charset="-128"/>
                <a:ea typeface="メイリオ" panose="020B0604030504040204" pitchFamily="50" charset="-128"/>
              </a:rPr>
              <a:t>一般就労できるのでは」と思われる利用者がいる。支援者の考え方や見立てを共有することがまず大事だと思った。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作業の上手い人が次のステップへ進んでいくときに、現場では「</a:t>
            </a:r>
            <a:r>
              <a:rPr lang="ja-JP" altLang="en-US" sz="1050" dirty="0" smtClean="0">
                <a:solidFill>
                  <a:prstClr val="black"/>
                </a:solidFill>
                <a:latin typeface="メイリオ" panose="020B0604030504040204" pitchFamily="50" charset="-128"/>
                <a:ea typeface="メイリオ" panose="020B0604030504040204" pitchFamily="50" charset="-128"/>
              </a:rPr>
              <a:t>作業ペース</a:t>
            </a:r>
            <a:r>
              <a:rPr lang="ja-JP" altLang="en-US" sz="1050" dirty="0">
                <a:solidFill>
                  <a:prstClr val="black"/>
                </a:solidFill>
                <a:latin typeface="メイリオ" panose="020B0604030504040204" pitchFamily="50" charset="-128"/>
                <a:ea typeface="メイリオ" panose="020B0604030504040204" pitchFamily="50" charset="-128"/>
              </a:rPr>
              <a:t>が遅くなる」等のネガティブな発言を聞くが</a:t>
            </a:r>
            <a:r>
              <a:rPr lang="ja-JP" altLang="en-US" sz="1050" dirty="0" smtClean="0">
                <a:solidFill>
                  <a:prstClr val="black"/>
                </a:solidFill>
                <a:latin typeface="メイリオ" panose="020B0604030504040204" pitchFamily="50" charset="-128"/>
                <a:ea typeface="メイリオ" panose="020B0604030504040204" pitchFamily="50" charset="-128"/>
              </a:rPr>
              <a:t>、他の事業所の</a:t>
            </a:r>
            <a:r>
              <a:rPr lang="ja-JP" altLang="en-US" sz="1050" dirty="0">
                <a:solidFill>
                  <a:prstClr val="black"/>
                </a:solidFill>
                <a:latin typeface="メイリオ" panose="020B0604030504040204" pitchFamily="50" charset="-128"/>
                <a:ea typeface="メイリオ" panose="020B0604030504040204" pitchFamily="50" charset="-128"/>
              </a:rPr>
              <a:t>話を聞き、どこの事業所でも同じようなことが起こるんだなと思った。それをそのままの状態にするのではなく、他の利用者の支援力を上げるきっかけ</a:t>
            </a:r>
            <a:r>
              <a:rPr lang="ja-JP" altLang="en-US" sz="1050" dirty="0" smtClean="0">
                <a:solidFill>
                  <a:prstClr val="black"/>
                </a:solidFill>
                <a:latin typeface="メイリオ" panose="020B0604030504040204" pitchFamily="50" charset="-128"/>
                <a:ea typeface="メイリオ" panose="020B0604030504040204" pitchFamily="50" charset="-128"/>
              </a:rPr>
              <a:t>につなげることができると</a:t>
            </a:r>
            <a:r>
              <a:rPr lang="ja-JP" altLang="en-US" sz="1050" dirty="0">
                <a:solidFill>
                  <a:prstClr val="black"/>
                </a:solidFill>
                <a:latin typeface="メイリオ" panose="020B0604030504040204" pitchFamily="50" charset="-128"/>
                <a:ea typeface="メイリオ" panose="020B0604030504040204" pitchFamily="50" charset="-128"/>
              </a:rPr>
              <a:t>いうことを改めて認識できた。</a:t>
            </a:r>
            <a:endParaRPr lang="en-US" altLang="ja-JP" sz="1050" dirty="0">
              <a:solidFill>
                <a:prstClr val="black"/>
              </a:solidFill>
              <a:latin typeface="メイリオ" panose="020B0604030504040204" pitchFamily="50" charset="-128"/>
              <a:ea typeface="メイリオ" panose="020B0604030504040204" pitchFamily="50" charset="-128"/>
            </a:endParaRPr>
          </a:p>
        </p:txBody>
      </p:sp>
      <p:sp>
        <p:nvSpPr>
          <p:cNvPr id="22" name="角丸四角形 21"/>
          <p:cNvSpPr/>
          <p:nvPr/>
        </p:nvSpPr>
        <p:spPr>
          <a:xfrm>
            <a:off x="312317" y="5392022"/>
            <a:ext cx="8558077" cy="1293893"/>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buFont typeface="Wingdings" panose="05000000000000000000" pitchFamily="2" charset="2"/>
              <a:buChar char="n"/>
            </a:pPr>
            <a:r>
              <a:rPr lang="ja-JP" altLang="en-US" sz="1200" b="1" dirty="0">
                <a:solidFill>
                  <a:prstClr val="black"/>
                </a:solidFill>
                <a:latin typeface="メイリオ" panose="020B0604030504040204" pitchFamily="50" charset="-128"/>
                <a:ea typeface="メイリオ" panose="020B0604030504040204" pitchFamily="50" charset="-128"/>
              </a:rPr>
              <a:t>参加者の声</a:t>
            </a:r>
            <a:endParaRPr lang="en-US" altLang="ja-JP" sz="1050" b="1"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アセスメントでの基本姿勢「共感</a:t>
            </a:r>
            <a:r>
              <a:rPr lang="ja-JP" altLang="en-US" sz="1050" dirty="0" smtClean="0">
                <a:solidFill>
                  <a:prstClr val="black"/>
                </a:solidFill>
                <a:latin typeface="メイリオ" panose="020B0604030504040204" pitchFamily="50" charset="-128"/>
                <a:ea typeface="メイリオ" panose="020B0604030504040204" pitchFamily="50" charset="-128"/>
              </a:rPr>
              <a:t>」の大切さ</a:t>
            </a:r>
            <a:r>
              <a:rPr lang="ja-JP" altLang="en-US" sz="1050" dirty="0">
                <a:solidFill>
                  <a:prstClr val="black"/>
                </a:solidFill>
                <a:latin typeface="メイリオ" panose="020B0604030504040204" pitchFamily="50" charset="-128"/>
                <a:ea typeface="メイリオ" panose="020B0604030504040204" pitchFamily="50" charset="-128"/>
              </a:rPr>
              <a:t>を再認識できた。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利用者との面談の目的は利用者が困っていることを聞き出すことだと思っていたが、面談を通して、利用者本人が相談力（自分から話せる力）をつけることが大事だということがよく分かった。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他の事業所からの参加者とのケーススタディ（グループワーク）で、色々な意見が聞けて勉強になった。</a:t>
            </a:r>
            <a:endParaRPr lang="en-US" altLang="ja-JP" sz="1050" dirty="0">
              <a:solidFill>
                <a:prstClr val="black"/>
              </a:solidFill>
              <a:latin typeface="メイリオ" panose="020B0604030504040204" pitchFamily="50" charset="-128"/>
              <a:ea typeface="メイリオ" panose="020B0604030504040204" pitchFamily="50" charset="-128"/>
            </a:endParaRPr>
          </a:p>
          <a:p>
            <a:pPr marL="171450" lvl="0" indent="-171450">
              <a:buFont typeface="Arial" panose="020B0604020202020204" pitchFamily="34" charset="0"/>
              <a:buChar char="•"/>
            </a:pPr>
            <a:r>
              <a:rPr lang="ja-JP" altLang="en-US" sz="1050" dirty="0">
                <a:solidFill>
                  <a:prstClr val="black"/>
                </a:solidFill>
                <a:latin typeface="メイリオ" panose="020B0604030504040204" pitchFamily="50" charset="-128"/>
                <a:ea typeface="メイリオ" panose="020B0604030504040204" pitchFamily="50" charset="-128"/>
              </a:rPr>
              <a:t>自事業所だけではできることが限られているので、これからは他機関とも連携し、支援の幅を広げていきたい。</a:t>
            </a:r>
            <a:endParaRPr lang="en-US" altLang="ja-JP" sz="1050" dirty="0">
              <a:solidFill>
                <a:prstClr val="black"/>
              </a:solidFill>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6457950" y="6356351"/>
            <a:ext cx="2686050" cy="365125"/>
          </a:xfrm>
        </p:spPr>
        <p:txBody>
          <a:bodyPr/>
          <a:lstStyle/>
          <a:p>
            <a:fld id="{E1452387-2974-437A-B89E-20692E985910}" type="slidenum">
              <a:rPr kumimoji="1" lang="ja-JP" altLang="en-US" smtClean="0"/>
              <a:t>4</a:t>
            </a:fld>
            <a:endParaRPr kumimoji="1" lang="ja-JP" altLang="en-US" dirty="0"/>
          </a:p>
        </p:txBody>
      </p:sp>
    </p:spTree>
    <p:extLst>
      <p:ext uri="{BB962C8B-B14F-4D97-AF65-F5344CB8AC3E}">
        <p14:creationId xmlns:p14="http://schemas.microsoft.com/office/powerpoint/2010/main" val="2396889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7679</TotalTime>
  <Words>1718</Words>
  <Application>Microsoft Office PowerPoint</Application>
  <PresentationFormat>画面に合わせる (4:3)</PresentationFormat>
  <Paragraphs>190</Paragraphs>
  <Slides>4</Slides>
  <Notes>4</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工藤　菜々美</cp:lastModifiedBy>
  <cp:revision>266</cp:revision>
  <cp:lastPrinted>2022-03-23T00:15:15Z</cp:lastPrinted>
  <dcterms:created xsi:type="dcterms:W3CDTF">2016-11-23T21:18:12Z</dcterms:created>
  <dcterms:modified xsi:type="dcterms:W3CDTF">2023-03-22T03:12:54Z</dcterms:modified>
</cp:coreProperties>
</file>