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4" r:id="rId4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21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80" y="36"/>
      </p:cViewPr>
      <p:guideLst>
        <p:guide orient="horz" pos="2160"/>
        <p:guide pos="2880"/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0D2-4AC2-BB0F-3BB0DEB243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0D2-4AC2-BB0F-3BB0DEB243E4}"/>
              </c:ext>
            </c:extLst>
          </c:dPt>
          <c:cat>
            <c:strRef>
              <c:f>Sheet1!$A$2:$A$3</c:f>
              <c:strCache>
                <c:ptCount val="2"/>
                <c:pt idx="0">
                  <c:v>ある</c:v>
                </c:pt>
                <c:pt idx="1">
                  <c:v>ない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118</c:v>
                </c:pt>
                <c:pt idx="1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D2-4AC2-BB0F-3BB0DEB243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20067296444185939"/>
          <c:y val="0.86383241264125887"/>
          <c:w val="0.59046363269578228"/>
          <c:h val="8.49214480629960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753910060056611E-2"/>
          <c:y val="0.16886443836165949"/>
          <c:w val="0.77864230122698264"/>
          <c:h val="0.543264501212684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思う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>
                  <a:alpha val="53000"/>
                </a:sysClr>
              </a:solidFill>
            </a:ln>
            <a:effectLst/>
          </c:spPr>
          <c:invertIfNegative val="0"/>
          <c:dLbls>
            <c:delete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39-401D-9BB1-AE765CB819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思わない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>
                  <a:alpha val="51000"/>
                </a:sysClr>
              </a:solidFill>
            </a:ln>
            <a:effectLst/>
          </c:spPr>
          <c:invertIfNegative val="0"/>
          <c:dLbls>
            <c:delete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39-401D-9BB1-AE765CB8197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942043039"/>
        <c:axId val="942051775"/>
      </c:barChart>
      <c:catAx>
        <c:axId val="9420430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42051775"/>
        <c:crosses val="autoZero"/>
        <c:auto val="1"/>
        <c:lblAlgn val="ctr"/>
        <c:lblOffset val="100"/>
        <c:noMultiLvlLbl val="0"/>
      </c:catAx>
      <c:valAx>
        <c:axId val="94205177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42043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1204092538127103"/>
          <c:y val="0.59443075967059844"/>
          <c:w val="0.48279629873764296"/>
          <c:h val="0.40246308021127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753910060056611E-2"/>
          <c:y val="0.16886443836165949"/>
          <c:w val="0.85609989073366088"/>
          <c:h val="0.543264501212684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ある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>
                  <a:alpha val="46000"/>
                </a:sysClr>
              </a:solidFill>
            </a:ln>
            <a:effectLst/>
          </c:spPr>
          <c:invertIfNegative val="0"/>
          <c:dLbls>
            <c:delete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B0-42ED-A95F-B6A3329710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ない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>
                  <a:alpha val="61000"/>
                </a:sysClr>
              </a:solidFill>
            </a:ln>
            <a:effectLst/>
          </c:spPr>
          <c:invertIfNegative val="0"/>
          <c:dLbls>
            <c:delete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B0-42ED-A95F-B6A3329710A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未回答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ysClr val="windowText" lastClr="000000">
                  <a:alpha val="48000"/>
                </a:sysClr>
              </a:solidFill>
            </a:ln>
            <a:effectLst/>
          </c:spPr>
          <c:invertIfNegative val="0"/>
          <c:dLbls>
            <c:delete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B0-42ED-A95F-B6A3329710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942043039"/>
        <c:axId val="942051775"/>
      </c:barChart>
      <c:catAx>
        <c:axId val="9420430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42051775"/>
        <c:crosses val="autoZero"/>
        <c:auto val="1"/>
        <c:lblAlgn val="ctr"/>
        <c:lblOffset val="100"/>
        <c:noMultiLvlLbl val="0"/>
      </c:catAx>
      <c:valAx>
        <c:axId val="94205177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42043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1204092538127103"/>
          <c:y val="0.59443075967059844"/>
          <c:w val="0.48279629873764296"/>
          <c:h val="0.40246308021127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F7486-08EA-48BF-8EB8-5811D3D4E74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67D4B-9350-4639-BF6A-ABDEFA46E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95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67D4B-9350-4639-BF6A-ABDEFA46E2D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8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EBB7-36B1-42D1-95F6-DA4E79544DE9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9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11E1-3D41-44E1-AFE8-639E04414A37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97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E2E9-70BD-4CF6-BFA0-3EF85449F04F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61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4BA3-933D-4BC6-BA5D-24F70950BDC0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296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4FAA-2A75-46F2-B177-C715B91F0285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971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AE58-D176-4014-96CE-543E3B9CEC7F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D7FF-5394-455C-BB0C-9B5E4D739E17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45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98FA-E636-4F42-BD83-230CD6C61950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79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AD50-ECC9-4D0A-AC65-29F221FF0182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20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A106-BF37-4296-9165-E03A6CCF63AF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659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855E-A4C9-4C97-BB44-6503D22753FB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3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tx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4B7F-F609-44F8-928B-31CDDD2A452A}" type="datetime1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2AB0E-980E-481D-A624-F3B6A8F5B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05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510911" y="9002181"/>
            <a:ext cx="2987040" cy="511175"/>
          </a:xfrm>
        </p:spPr>
        <p:txBody>
          <a:bodyPr/>
          <a:lstStyle/>
          <a:p>
            <a:fld id="{3D72AB0E-980E-481D-A624-F3B6A8F5BF6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64639" y="3529310"/>
            <a:ext cx="5699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Q.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あなたは、普段の日常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生活で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機器を操作することはありますか（支援機器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を利用した操作も含む）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319447" y="9080810"/>
            <a:ext cx="4178504" cy="260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未使用者のうち「操作できればよい」を選択した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名が対象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118182" y="10182332"/>
            <a:ext cx="5276292" cy="30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797908" y="6371147"/>
            <a:ext cx="5579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Q.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あなた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IT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機器を操作して、今できていないことが、できればよいと思うことを教えてください。（複数回答可）</a:t>
            </a:r>
            <a:endParaRPr lang="ja-JP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319253"/>
              </p:ext>
            </p:extLst>
          </p:nvPr>
        </p:nvGraphicFramePr>
        <p:xfrm>
          <a:off x="7286460" y="6928576"/>
          <a:ext cx="4656320" cy="160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204">
                  <a:extLst>
                    <a:ext uri="{9D8B030D-6E8A-4147-A177-3AD203B41FA5}">
                      <a16:colId xmlns:a16="http://schemas.microsoft.com/office/drawing/2014/main" val="229762247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264570321"/>
                    </a:ext>
                  </a:extLst>
                </a:gridCol>
                <a:gridCol w="1477948">
                  <a:extLst>
                    <a:ext uri="{9D8B030D-6E8A-4147-A177-3AD203B41FA5}">
                      <a16:colId xmlns:a16="http://schemas.microsoft.com/office/drawing/2014/main" val="3341769809"/>
                    </a:ext>
                  </a:extLst>
                </a:gridCol>
              </a:tblGrid>
              <a:tr h="28962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機器未使用者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kumimoji="1" lang="zh-TW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機器使用者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789483"/>
                  </a:ext>
                </a:extLst>
              </a:tr>
              <a:tr h="307704">
                <a:tc>
                  <a:txBody>
                    <a:bodyPr/>
                    <a:lstStyle/>
                    <a:p>
                      <a:r>
                        <a:rPr lang="ja-JP" altLang="ja-JP" sz="12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日常のコミュニケーション</a:t>
                      </a:r>
                      <a:endParaRPr lang="en-US" altLang="ja-JP" sz="12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r>
                        <a:rPr lang="ja-JP" altLang="ja-JP" sz="12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（意思表示・伝達）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２４</a:t>
                      </a:r>
                      <a:r>
                        <a:rPr lang="ja-JP" altLang="en-US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r>
                        <a:rPr lang="ja-JP" sz="12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８０％）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６８</a:t>
                      </a:r>
                      <a:r>
                        <a:rPr lang="ja-JP" altLang="en-US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r>
                        <a:rPr lang="ja-JP" sz="12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５７％）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229033"/>
                  </a:ext>
                </a:extLst>
              </a:tr>
              <a:tr h="290922">
                <a:tc>
                  <a:txBody>
                    <a:bodyPr/>
                    <a:lstStyle/>
                    <a:p>
                      <a:r>
                        <a:rPr kumimoji="1" lang="ja-JP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動画・音楽の視聴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２１</a:t>
                      </a:r>
                      <a:r>
                        <a:rPr lang="ja-JP" altLang="en-US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r>
                        <a:rPr lang="ja-JP" sz="12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７０％）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４３</a:t>
                      </a:r>
                      <a:r>
                        <a:rPr lang="ja-JP" altLang="en-US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r>
                        <a:rPr lang="ja-JP" sz="12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３６％）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33077"/>
                  </a:ext>
                </a:extLst>
              </a:tr>
              <a:tr h="202146">
                <a:tc>
                  <a:txBody>
                    <a:bodyPr/>
                    <a:lstStyle/>
                    <a:p>
                      <a:r>
                        <a:rPr kumimoji="1" lang="ja-JP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ゲーム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１８</a:t>
                      </a:r>
                      <a:r>
                        <a:rPr lang="ja-JP" altLang="en-US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r>
                        <a:rPr lang="ja-JP" sz="12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６０％）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４２</a:t>
                      </a:r>
                      <a:r>
                        <a:rPr lang="ja-JP" altLang="en-US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r>
                        <a:rPr lang="ja-JP" sz="12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３５％）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3502515"/>
                  </a:ext>
                </a:extLst>
              </a:tr>
              <a:tr h="271264">
                <a:tc>
                  <a:txBody>
                    <a:bodyPr/>
                    <a:lstStyle/>
                    <a:p>
                      <a:r>
                        <a:rPr kumimoji="1" lang="ja-JP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写真・動画撮影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１４</a:t>
                      </a:r>
                      <a:r>
                        <a:rPr lang="ja-JP" altLang="en-US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r>
                        <a:rPr lang="ja-JP" sz="12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４６％）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３３</a:t>
                      </a:r>
                      <a:r>
                        <a:rPr lang="ja-JP" altLang="en-US" sz="14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r>
                        <a:rPr lang="ja-JP" sz="1200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２７％）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839768"/>
                  </a:ext>
                </a:extLst>
              </a:tr>
            </a:tbl>
          </a:graphicData>
        </a:graphic>
      </p:graphicFrame>
      <p:sp>
        <p:nvSpPr>
          <p:cNvPr id="41" name="四角形吹き出し 40"/>
          <p:cNvSpPr/>
          <p:nvPr/>
        </p:nvSpPr>
        <p:spPr>
          <a:xfrm>
            <a:off x="7246021" y="8736431"/>
            <a:ext cx="4553742" cy="307917"/>
          </a:xfrm>
          <a:prstGeom prst="wedgeRectCallout">
            <a:avLst>
              <a:gd name="adj1" fmla="val -27957"/>
              <a:gd name="adj2" fmla="val -10099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IT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機器の使用状況にかかわらず上位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2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つは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同じ。余暇へのニーズが高い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587225" y="3155084"/>
            <a:ext cx="6151921" cy="6350462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36000" rIns="91434" bIns="36000" rtlCol="0" anchor="ctr"/>
          <a:lstStyle/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88697" y="7202937"/>
            <a:ext cx="6372000" cy="265128"/>
          </a:xfrm>
          <a:prstGeom prst="roundRect">
            <a:avLst>
              <a:gd name="adj" fmla="val 0"/>
            </a:avLst>
          </a:prstGeom>
          <a:solidFill>
            <a:srgbClr val="0000CC">
              <a:alpha val="78000"/>
            </a:srgbClr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今後の方向性等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6587225" y="3948978"/>
            <a:ext cx="2520280" cy="2275019"/>
            <a:chOff x="-155240" y="2426069"/>
            <a:chExt cx="2520280" cy="2281523"/>
          </a:xfrm>
        </p:grpSpPr>
        <p:graphicFrame>
          <p:nvGraphicFramePr>
            <p:cNvPr id="65" name="グラフ 64"/>
            <p:cNvGraphicFramePr/>
            <p:nvPr>
              <p:extLst>
                <p:ext uri="{D42A27DB-BD31-4B8C-83A1-F6EECF244321}">
                  <p14:modId xmlns:p14="http://schemas.microsoft.com/office/powerpoint/2010/main" val="498601388"/>
                </p:ext>
              </p:extLst>
            </p:nvPr>
          </p:nvGraphicFramePr>
          <p:xfrm>
            <a:off x="-155240" y="2426069"/>
            <a:ext cx="2520280" cy="22815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6" name="正方形/長方形 65"/>
            <p:cNvSpPr/>
            <p:nvPr/>
          </p:nvSpPr>
          <p:spPr>
            <a:xfrm>
              <a:off x="760429" y="2747420"/>
              <a:ext cx="1454150" cy="13335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8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ある</a:t>
              </a:r>
              <a:endParaRPr lang="ja-JP" sz="9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118</a:t>
              </a:r>
              <a:r>
                <a:rPr lang="ja-JP" sz="14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人</a:t>
              </a:r>
              <a:endParaRPr lang="ja-JP" sz="9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73281" y="2666809"/>
              <a:ext cx="659718" cy="74387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6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ない</a:t>
              </a:r>
              <a:endParaRPr lang="ja-JP" sz="9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46</a:t>
              </a:r>
              <a:r>
                <a:rPr lang="ja-JP" sz="14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人</a:t>
              </a:r>
              <a:endParaRPr lang="ja-JP" sz="9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865804" y="3737973"/>
              <a:ext cx="542925" cy="33337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05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７１</a:t>
              </a:r>
              <a:r>
                <a:rPr lang="en-US" sz="105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%</a:t>
              </a:r>
              <a:endParaRPr 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cxnSp>
        <p:nvCxnSpPr>
          <p:cNvPr id="63" name="直線矢印コネクタ 62"/>
          <p:cNvCxnSpPr/>
          <p:nvPr/>
        </p:nvCxnSpPr>
        <p:spPr>
          <a:xfrm flipV="1">
            <a:off x="8278243" y="4392219"/>
            <a:ext cx="660226" cy="260681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  <a:tailEnd type="triangle"/>
          </a:ln>
          <a:effectLst/>
        </p:spPr>
      </p:cxnSp>
      <p:cxnSp>
        <p:nvCxnSpPr>
          <p:cNvPr id="64" name="直線矢印コネクタ 63"/>
          <p:cNvCxnSpPr/>
          <p:nvPr/>
        </p:nvCxnSpPr>
        <p:spPr>
          <a:xfrm>
            <a:off x="7270397" y="4971641"/>
            <a:ext cx="1632662" cy="732449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  <a:tailEnd type="triangle"/>
          </a:ln>
          <a:effectLst/>
        </p:spPr>
      </p:cxnSp>
      <p:grpSp>
        <p:nvGrpSpPr>
          <p:cNvPr id="55" name="グループ化 54"/>
          <p:cNvGrpSpPr/>
          <p:nvPr/>
        </p:nvGrpSpPr>
        <p:grpSpPr>
          <a:xfrm>
            <a:off x="8928766" y="4085632"/>
            <a:ext cx="4262978" cy="2175036"/>
            <a:chOff x="2426917" y="2652698"/>
            <a:chExt cx="4262978" cy="2181254"/>
          </a:xfrm>
        </p:grpSpPr>
        <p:graphicFrame>
          <p:nvGraphicFramePr>
            <p:cNvPr id="56" name="グラフ 55"/>
            <p:cNvGraphicFramePr/>
            <p:nvPr>
              <p:extLst>
                <p:ext uri="{D42A27DB-BD31-4B8C-83A1-F6EECF244321}">
                  <p14:modId xmlns:p14="http://schemas.microsoft.com/office/powerpoint/2010/main" val="2521238321"/>
                </p:ext>
              </p:extLst>
            </p:nvPr>
          </p:nvGraphicFramePr>
          <p:xfrm>
            <a:off x="2455195" y="3717139"/>
            <a:ext cx="3993881" cy="111681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57" name="グラフ 56"/>
            <p:cNvGraphicFramePr/>
            <p:nvPr>
              <p:extLst>
                <p:ext uri="{D42A27DB-BD31-4B8C-83A1-F6EECF244321}">
                  <p14:modId xmlns:p14="http://schemas.microsoft.com/office/powerpoint/2010/main" val="947242872"/>
                </p:ext>
              </p:extLst>
            </p:nvPr>
          </p:nvGraphicFramePr>
          <p:xfrm>
            <a:off x="2426917" y="2652698"/>
            <a:ext cx="4262978" cy="111681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58" name="正方形/長方形 57"/>
            <p:cNvSpPr/>
            <p:nvPr/>
          </p:nvSpPr>
          <p:spPr>
            <a:xfrm>
              <a:off x="4702901" y="3006725"/>
              <a:ext cx="822422" cy="29554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altLang="ja-JP" sz="110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27</a:t>
              </a:r>
              <a:r>
                <a:rPr lang="ja-JP" altLang="en-US" sz="110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人</a:t>
              </a:r>
              <a:r>
                <a:rPr lang="ja-JP" altLang="en-US" sz="90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　</a:t>
              </a:r>
              <a:endParaRPr lang="en-US" altLang="ja-JP" sz="9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ja-JP" sz="90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23</a:t>
              </a:r>
              <a:r>
                <a:rPr lang="en-US" sz="900" kern="100" dirty="0" smtClean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%</a:t>
              </a:r>
              <a:endParaRPr 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085620" y="2965852"/>
              <a:ext cx="1187594" cy="333376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altLang="ja-JP" sz="140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90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人</a:t>
              </a:r>
              <a:r>
                <a:rPr lang="ja-JP" altLang="en-US" sz="105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en-US" sz="105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76</a:t>
              </a:r>
              <a:r>
                <a:rPr lang="en-US" sz="1050" kern="100" dirty="0" smtClean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%</a:t>
              </a:r>
              <a:endParaRPr 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021043" y="4040937"/>
              <a:ext cx="1199393" cy="32196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altLang="ja-JP" sz="1400" kern="100" dirty="0" smtClean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30</a:t>
              </a:r>
              <a:r>
                <a:rPr lang="ja-JP" altLang="en-US" sz="1400" kern="100" dirty="0" smtClean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人</a:t>
              </a:r>
              <a:r>
                <a:rPr lang="ja-JP" altLang="en-US" sz="1050" kern="100" dirty="0" smtClean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050" kern="100" dirty="0" smtClean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65</a:t>
              </a:r>
              <a:r>
                <a:rPr lang="en-US" sz="1050" kern="100" dirty="0" smtClean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%</a:t>
              </a:r>
              <a:endParaRPr 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4558406" y="4028148"/>
              <a:ext cx="958101" cy="33337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altLang="ja-JP" sz="140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16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人</a:t>
              </a:r>
              <a:r>
                <a:rPr lang="ja-JP" altLang="en-US" sz="120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en-US" sz="1000" kern="100" dirty="0" smtClean="0">
                  <a:solidFill>
                    <a:srgbClr val="000000"/>
                  </a:solidFill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35</a:t>
              </a:r>
              <a:r>
                <a:rPr lang="en-US" sz="1000" kern="100" dirty="0" smtClean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%</a:t>
              </a:r>
              <a:endParaRPr 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52" name="正方形/長方形 51"/>
          <p:cNvSpPr/>
          <p:nvPr/>
        </p:nvSpPr>
        <p:spPr>
          <a:xfrm>
            <a:off x="8989781" y="5127932"/>
            <a:ext cx="3350050" cy="287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あなたは、ＩＴ機器を操作できればよいと思いますか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8928766" y="4050591"/>
            <a:ext cx="3632448" cy="276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あなたは、ＩＴ機器を操作する際に困ることはありますか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F55E5CA-7413-476B-BAE6-DB6730385054}"/>
              </a:ext>
            </a:extLst>
          </p:cNvPr>
          <p:cNvSpPr txBox="1"/>
          <p:nvPr/>
        </p:nvSpPr>
        <p:spPr>
          <a:xfrm>
            <a:off x="71826" y="3155084"/>
            <a:ext cx="6382446" cy="3945696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取組状況</a:t>
            </a:r>
            <a:endParaRPr lang="en-US" altLang="ja-JP" sz="18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　就労移行支援事業所における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訓練実態調査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［対象］府内の就労移行支援事業所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［目的］就労移行支援事業所における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訓練の取り組み実態を把握し、既存の障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が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福祉サービスとの役割分担を明確化するため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実施期間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日～令和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　在宅</a:t>
            </a:r>
            <a:r>
              <a:rPr lang="ja-JP" altLang="en-US" sz="15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重度障がい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者の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機器支援ニーズ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対象］療育手帳の</a:t>
            </a:r>
            <a:r>
              <a:rPr lang="ja-JP" altLang="en-US" sz="1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程度が「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重度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かつ</a:t>
            </a:r>
            <a:r>
              <a:rPr lang="ja-JP" altLang="en-US" sz="1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身体障がい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者手帳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級または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級</a:t>
            </a:r>
          </a:p>
          <a:p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　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重度障</a:t>
            </a:r>
            <a:r>
              <a:rPr lang="ja-JP" altLang="en-US" sz="15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がい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者在宅介護支援給付金受給者　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3270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目的］在宅</a:t>
            </a:r>
            <a:r>
              <a:rPr lang="ja-JP" altLang="en-US" sz="1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重度障がい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機器利用時における支援ニーズを把握する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［実施期間］令和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日～令和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  回答数：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（インターネット申請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303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Fax46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回答率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10.6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               有効回答数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:334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（インターネット申請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303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Fax31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件）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年齢や</a:t>
            </a:r>
            <a:r>
              <a:rPr lang="ja-JP" altLang="en-US" sz="1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特性によりご本人の意思確認が難しい場合は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、介護    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がご本人の様子から判断し、回答を求めた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2" name="グループ化 71"/>
          <p:cNvGrpSpPr/>
          <p:nvPr/>
        </p:nvGrpSpPr>
        <p:grpSpPr>
          <a:xfrm>
            <a:off x="50400" y="145216"/>
            <a:ext cx="12751200" cy="403245"/>
            <a:chOff x="2022" y="619931"/>
            <a:chExt cx="9108000" cy="288032"/>
          </a:xfrm>
        </p:grpSpPr>
        <p:sp>
          <p:nvSpPr>
            <p:cNvPr id="73" name="正方形/長方形 72"/>
            <p:cNvSpPr/>
            <p:nvPr/>
          </p:nvSpPr>
          <p:spPr>
            <a:xfrm>
              <a:off x="23063" y="619931"/>
              <a:ext cx="8856984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</a:t>
              </a:r>
              <a:r>
                <a:rPr lang="en-US" altLang="ja-JP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IT</a:t>
              </a:r>
              <a:r>
                <a:rPr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ステーション</a:t>
              </a:r>
              <a:r>
                <a:rPr lang="ja-JP" altLang="en-US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事業について</a:t>
              </a:r>
              <a:endParaRPr lang="en-US" altLang="ja-JP" sz="3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74" name="直線コネクタ 73"/>
            <p:cNvCxnSpPr/>
            <p:nvPr/>
          </p:nvCxnSpPr>
          <p:spPr>
            <a:xfrm>
              <a:off x="2022" y="907963"/>
              <a:ext cx="9108000" cy="0"/>
            </a:xfrm>
            <a:prstGeom prst="line">
              <a:avLst/>
            </a:prstGeom>
            <a:ln cmpd="thickThin">
              <a:solidFill>
                <a:srgbClr val="0000CC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2F55E5CA-7413-476B-BAE6-DB6730385054}"/>
              </a:ext>
            </a:extLst>
          </p:cNvPr>
          <p:cNvSpPr txBox="1"/>
          <p:nvPr/>
        </p:nvSpPr>
        <p:spPr>
          <a:xfrm>
            <a:off x="98224" y="7468065"/>
            <a:ext cx="6351431" cy="2037481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lang="ja-JP" altLang="en-US" sz="15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福祉サービス（就労移行支援事業所等）との役割分担を意識し、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ステーションの専門性を活かした事業所等への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SV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や事業所では支援が難しい</a:t>
            </a:r>
            <a:r>
              <a:rPr lang="ja-JP" altLang="en-US" sz="15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特性への対応へシフトすることを検討。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28600" indent="-228600">
              <a:buFont typeface="+mj-ea"/>
              <a:buAutoNum type="circleNumDbPlain"/>
            </a:pP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在宅</a:t>
            </a:r>
            <a:r>
              <a:rPr lang="ja-JP" altLang="en-US" sz="15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重度障がい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者の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機器支援については、就労にだけではなく、広範な社会参加のニーズへの対応を検討。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→　本事業は指定管理者制度を導入して実施していることから、検討にあたって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は現指定管理者から運営の実態等を踏まえた意見も考慮。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2F55E5CA-7413-476B-BAE6-DB6730385054}"/>
              </a:ext>
            </a:extLst>
          </p:cNvPr>
          <p:cNvSpPr txBox="1"/>
          <p:nvPr/>
        </p:nvSpPr>
        <p:spPr>
          <a:xfrm>
            <a:off x="50400" y="560843"/>
            <a:ext cx="12690077" cy="246067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就労支援部会からのご意見（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R3.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.2</a:t>
            </a:r>
            <a:r>
              <a:rPr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37845" indent="-537845">
              <a:lnSpc>
                <a:spcPct val="150000"/>
              </a:lnSpc>
              <a:spcBef>
                <a:spcPts val="300"/>
              </a:spcBef>
            </a:pP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①就労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系指定サービス事業所への支援にシフト</a:t>
            </a:r>
            <a:endParaRPr lang="en-US" altLang="ja-JP" sz="1600" strike="dbl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9263" indent="-187325">
              <a:lnSpc>
                <a:spcPts val="15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ＩＴ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ステーション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の支援のうち、普通のパソコンで行うものならば、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就労移行支援事業所等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担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うことができるのではないか。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9263" indent="-187325">
              <a:lnSpc>
                <a:spcPts val="15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がい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者雇用を考える企業に対する支援等のニーズの減少や、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に関する一般的なビジネススキルの獲得を図る「就労移行支援事業所」や「就労継続支援事業所（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）」などの就労系指定サービス事業所の増加を踏まえ、これらの事業所への支援に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シフトすることも検討すべき。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37845" indent="-537845">
              <a:lnSpc>
                <a:spcPct val="150000"/>
              </a:lnSpc>
              <a:spcBef>
                <a:spcPts val="3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②在宅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重度障がい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者等への対応の充実</a:t>
            </a:r>
            <a:endParaRPr lang="en-US" altLang="ja-JP" sz="1600" strike="dbl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9263" indent="-187325">
              <a:lnSpc>
                <a:spcPts val="15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現代社会は、ネット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スマホ等がない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と、社会参加というのが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なかなか難しい状況。いわゆる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の活用、文章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でツイート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するなどだけ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では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なく、ネット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をつないで会話しながら同じゲーム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をするなど、見えない空間で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いろいろな社会的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つながりができている。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そのような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ことを特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に重度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の障がいがある方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などは、機器へのアクセスという面で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、体験できる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ような場所であっても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いいではないか。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56345D19-1116-4943-BDE6-B99FBA89F4E9}"/>
              </a:ext>
            </a:extLst>
          </p:cNvPr>
          <p:cNvSpPr/>
          <p:nvPr/>
        </p:nvSpPr>
        <p:spPr>
          <a:xfrm>
            <a:off x="9929192" y="197011"/>
            <a:ext cx="1209734" cy="319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r"/>
            <a:r>
              <a:rPr lang="en-US" altLang="ja-JP" sz="1700" dirty="0" smtClean="0">
                <a:solidFill>
                  <a:schemeClr val="tx1"/>
                </a:solidFill>
              </a:rPr>
              <a:t>R3.9.7</a:t>
            </a:r>
            <a:endParaRPr lang="ja-JP" altLang="en-US" sz="17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198694" y="4699416"/>
            <a:ext cx="542925" cy="3324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050" kern="100" dirty="0" smtClean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29</a:t>
            </a:r>
            <a:r>
              <a:rPr lang="en-US" sz="1050" kern="100" dirty="0" smtClean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%</a:t>
            </a:r>
            <a:endParaRPr 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1979178" y="4349784"/>
            <a:ext cx="822422" cy="29469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050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sz="1050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11951643" y="4458956"/>
            <a:ext cx="277978" cy="470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角丸四角形 38"/>
          <p:cNvSpPr/>
          <p:nvPr/>
        </p:nvSpPr>
        <p:spPr>
          <a:xfrm>
            <a:off x="6633676" y="3200171"/>
            <a:ext cx="6105469" cy="319593"/>
          </a:xfrm>
          <a:prstGeom prst="round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進捗状況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②在宅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重度障がい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者の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機器支援ニーズ調査結果（速報）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1398338" y="120080"/>
            <a:ext cx="119515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資料４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8574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0" y="636311"/>
            <a:ext cx="12801600" cy="860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68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○事業目的</a:t>
            </a:r>
            <a:endParaRPr lang="en-US" altLang="ja-JP" sz="2068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企業への就職をめざす訓練や、在宅での就労をめざす訓練など、障がい者のＩＣＴを活用した就労支援を包括的に行うとともに、障がい者雇用を考える企業に対する支援も行う「障がい者の雇用・就労支援拠点」として事業を展開。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なお、施設の有効活用の観点（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FM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）から令和元年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月に夕陽丘高等職業技術専門校内に移転。連携を深めることで、あらゆる</a:t>
            </a:r>
            <a:r>
              <a:rPr lang="ja-JP" altLang="en-US" sz="1809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者への就労支援拠点として、職業訓練や就労支援を効果的に実施。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68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○事業内容</a:t>
            </a:r>
            <a:endParaRPr lang="en-US" altLang="ja-JP" sz="2068" dirty="0"/>
          </a:p>
          <a:p>
            <a:r>
              <a:rPr lang="ja-JP" altLang="en-US" sz="206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・障がい特性を理解し、利用者を対象に総合支援を行う「就労支援コーディネーター」を配置し、障がい者の就労支援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の強化を図る。</a:t>
            </a: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・障がい者就労支援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講習・訓練事業として、就労現場で行われている実務を想定した講習・訓練を実施し利用者の就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労を推進。</a:t>
            </a: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・インターネットを活用した講座を実施することにより、在宅就労に必要なＩＴスキルと業務能力を養うとともに、訓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練修了者で在宅就業を希望する者には、在宅就業支援団体を案内し、登録を促進するなど連携を行う。</a:t>
            </a: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・市町村等が実施する初級クラスまでの基礎的な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講習会について、必要に応じて大阪府が養成した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サポーターを派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遣し、市町村での開催を支援。</a:t>
            </a: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・移動が困難で、かつＩＴ支援機器等を利用することにより、意思疎通が可能となる重度の障がい児者に対して、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サポーターを操作訓練等で派遣し、ＩＴ支援機器等の利用を促進を図り、意思疎通と就労準備性の向上を支援。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2068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夕陽丘高等職業技術専門校との役割分担と連携（検討状況）</a:t>
            </a:r>
            <a:endParaRPr lang="en-US" altLang="ja-JP" sz="2068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▼役割分担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・夕陽丘技専校：職業準備性が一定整った</a:t>
            </a:r>
            <a:r>
              <a:rPr lang="ja-JP" altLang="en-US" sz="1809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者が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HW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の紹介で応募し、選考試験により入学（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月、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月）。知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的</a:t>
            </a:r>
            <a:r>
              <a:rPr lang="ja-JP" altLang="en-US" sz="1809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、精神・</a:t>
            </a:r>
            <a:r>
              <a:rPr lang="ja-JP" altLang="en-US" sz="1809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発達障がい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者が対象。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ITS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：選考無し。職業準備性や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スキルは問わず、就労支援コーディネーターが本人の状態像と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スキルやニーズを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踏まえた講習メニューを作成。就労移行支援事業所等支援機関と連携した支援も実施。主に</a:t>
            </a:r>
            <a:r>
              <a:rPr lang="ja-JP" altLang="en-US" sz="1809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身体障がい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、精神・発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809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達障がい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者が利用。　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▼連携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・合同事業説明会及び見学会：夕陽丘校の職業訓練内容及び施設見学とＩＴＳ業務説明及び施設見学等（実施）</a:t>
            </a: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・企業実習受入先説明会、合同就職面接会（未）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ITS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が行うソーシャルスキルトレーニング、アンガーコントロール等の講習に夕陽丘技専校の教員が参加。技専校の</a:t>
            </a:r>
            <a:endParaRPr lang="en-US" altLang="ja-JP" sz="180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職業訓練の幅を広げることを目的に、</a:t>
            </a:r>
            <a:r>
              <a:rPr lang="en-US" altLang="ja-JP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ITS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が持つ</a:t>
            </a:r>
            <a:r>
              <a:rPr lang="ja-JP" altLang="en-US" sz="1809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180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者支援のスキルを共有。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EBCED-A45F-4C8A-8859-0706746491A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5"/>
          <p:cNvSpPr txBox="1"/>
          <p:nvPr/>
        </p:nvSpPr>
        <p:spPr>
          <a:xfrm>
            <a:off x="8282028" y="520001"/>
            <a:ext cx="4539670" cy="61821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551" dirty="0"/>
              <a:t>R3</a:t>
            </a:r>
            <a:r>
              <a:rPr lang="ja-JP" altLang="en-US" sz="1551" dirty="0"/>
              <a:t>当初予算：</a:t>
            </a:r>
            <a:r>
              <a:rPr lang="en-US" altLang="ja-JP" sz="1551" dirty="0"/>
              <a:t>83,602</a:t>
            </a:r>
            <a:r>
              <a:rPr lang="ja-JP" altLang="en-US" sz="1551" dirty="0"/>
              <a:t>千円（</a:t>
            </a:r>
            <a:r>
              <a:rPr lang="en-US" altLang="ja-JP" sz="1551" dirty="0"/>
              <a:t>R2</a:t>
            </a:r>
            <a:r>
              <a:rPr lang="ja-JP" altLang="en-US" sz="1551" dirty="0"/>
              <a:t>：</a:t>
            </a:r>
            <a:r>
              <a:rPr lang="en-US" altLang="ja-JP" sz="1551" dirty="0"/>
              <a:t>83,755</a:t>
            </a:r>
            <a:r>
              <a:rPr lang="ja-JP" altLang="en-US" sz="1551" dirty="0"/>
              <a:t>千円）</a:t>
            </a:r>
            <a:endParaRPr lang="en-US" altLang="ja-JP" sz="2585" dirty="0"/>
          </a:p>
        </p:txBody>
      </p:sp>
      <p:sp>
        <p:nvSpPr>
          <p:cNvPr id="8" name="対角する 2 つの角を切り取った四角形 7"/>
          <p:cNvSpPr/>
          <p:nvPr/>
        </p:nvSpPr>
        <p:spPr>
          <a:xfrm>
            <a:off x="0" y="365830"/>
            <a:ext cx="12801600" cy="306513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r>
              <a:rPr lang="ja-JP" altLang="en-US" sz="2585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ＩＴ</a:t>
            </a:r>
            <a:r>
              <a:rPr lang="ja-JP" altLang="en-US" sz="258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ステーション</a:t>
            </a:r>
            <a:r>
              <a:rPr lang="ja-JP" altLang="en-US" sz="2585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lang="ja-JP" altLang="en-US" sz="2585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441360" y="0"/>
            <a:ext cx="20882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参考１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803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EBCED-A45F-4C8A-8859-0706746491A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1298" y="910692"/>
            <a:ext cx="11513603" cy="8235463"/>
            <a:chOff x="488504" y="418952"/>
            <a:chExt cx="8909336" cy="6372680"/>
          </a:xfrm>
        </p:grpSpPr>
        <p:sp>
          <p:nvSpPr>
            <p:cNvPr id="75" name="正方形/長方形 74"/>
            <p:cNvSpPr/>
            <p:nvPr/>
          </p:nvSpPr>
          <p:spPr>
            <a:xfrm>
              <a:off x="3923730" y="498158"/>
              <a:ext cx="4845694" cy="3176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68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○利用者の状況（</a:t>
              </a:r>
              <a:r>
                <a:rPr lang="en-US" altLang="ja-JP" sz="2068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H29</a:t>
              </a:r>
              <a:r>
                <a:rPr lang="ja-JP" altLang="en-US" sz="2068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～、</a:t>
              </a:r>
              <a:r>
                <a:rPr lang="en-US" altLang="ja-JP" sz="2068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R1</a:t>
              </a:r>
              <a:r>
                <a:rPr lang="ja-JP" altLang="en-US" sz="2068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実績を基にしたイメージ）</a:t>
              </a:r>
              <a:endParaRPr lang="en-US" altLang="ja-JP" sz="2068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488504" y="418952"/>
              <a:ext cx="8909336" cy="6372680"/>
              <a:chOff x="488504" y="418952"/>
              <a:chExt cx="8909336" cy="6372680"/>
            </a:xfrm>
          </p:grpSpPr>
          <p:grpSp>
            <p:nvGrpSpPr>
              <p:cNvPr id="6" name="グループ化 5"/>
              <p:cNvGrpSpPr/>
              <p:nvPr/>
            </p:nvGrpSpPr>
            <p:grpSpPr>
              <a:xfrm>
                <a:off x="488504" y="677272"/>
                <a:ext cx="8909336" cy="6114360"/>
                <a:chOff x="488504" y="677272"/>
                <a:chExt cx="8909336" cy="6114360"/>
              </a:xfrm>
            </p:grpSpPr>
            <p:grpSp>
              <p:nvGrpSpPr>
                <p:cNvPr id="3" name="グループ化 2"/>
                <p:cNvGrpSpPr/>
                <p:nvPr/>
              </p:nvGrpSpPr>
              <p:grpSpPr>
                <a:xfrm>
                  <a:off x="488504" y="677272"/>
                  <a:ext cx="8909336" cy="6103355"/>
                  <a:chOff x="488504" y="677272"/>
                  <a:chExt cx="8909336" cy="6103355"/>
                </a:xfrm>
              </p:grpSpPr>
              <p:grpSp>
                <p:nvGrpSpPr>
                  <p:cNvPr id="2" name="グループ化 1"/>
                  <p:cNvGrpSpPr/>
                  <p:nvPr/>
                </p:nvGrpSpPr>
                <p:grpSpPr>
                  <a:xfrm>
                    <a:off x="488504" y="677272"/>
                    <a:ext cx="8909336" cy="6103355"/>
                    <a:chOff x="488504" y="677272"/>
                    <a:chExt cx="8909336" cy="6103355"/>
                  </a:xfrm>
                </p:grpSpPr>
                <p:grpSp>
                  <p:nvGrpSpPr>
                    <p:cNvPr id="74" name="グループ化 73"/>
                    <p:cNvGrpSpPr/>
                    <p:nvPr/>
                  </p:nvGrpSpPr>
                  <p:grpSpPr>
                    <a:xfrm>
                      <a:off x="488504" y="908721"/>
                      <a:ext cx="8909336" cy="5871906"/>
                      <a:chOff x="190988" y="936857"/>
                      <a:chExt cx="8909336" cy="5871906"/>
                    </a:xfrm>
                  </p:grpSpPr>
                  <p:grpSp>
                    <p:nvGrpSpPr>
                      <p:cNvPr id="61" name="グループ化 60"/>
                      <p:cNvGrpSpPr/>
                      <p:nvPr/>
                    </p:nvGrpSpPr>
                    <p:grpSpPr>
                      <a:xfrm>
                        <a:off x="3468968" y="6049424"/>
                        <a:ext cx="4406403" cy="733735"/>
                        <a:chOff x="2936440" y="6049424"/>
                        <a:chExt cx="4406403" cy="733735"/>
                      </a:xfrm>
                    </p:grpSpPr>
                    <p:sp>
                      <p:nvSpPr>
                        <p:cNvPr id="46" name="左右矢印 45"/>
                        <p:cNvSpPr/>
                        <p:nvPr/>
                      </p:nvSpPr>
                      <p:spPr>
                        <a:xfrm>
                          <a:off x="2950843" y="6049424"/>
                          <a:ext cx="4392000" cy="468000"/>
                        </a:xfrm>
                        <a:prstGeom prst="leftRightArrow">
                          <a:avLst>
                            <a:gd name="adj1" fmla="val 50000"/>
                            <a:gd name="adj2" fmla="val 37587"/>
                          </a:avLst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ja-JP" altLang="en-US" sz="1809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相談実施</a:t>
                          </a:r>
                          <a:r>
                            <a:rPr lang="en-US" altLang="ja-JP" sz="1809" b="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97</a:t>
                          </a:r>
                          <a:r>
                            <a:rPr lang="ja-JP" altLang="en-US" sz="1809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件</a:t>
                          </a:r>
                        </a:p>
                      </p:txBody>
                    </p:sp>
                    <p:sp>
                      <p:nvSpPr>
                        <p:cNvPr id="47" name="角丸四角形 46"/>
                        <p:cNvSpPr/>
                        <p:nvPr/>
                      </p:nvSpPr>
                      <p:spPr>
                        <a:xfrm>
                          <a:off x="2936440" y="6495159"/>
                          <a:ext cx="4392488" cy="288000"/>
                        </a:xfrm>
                        <a:prstGeom prst="roundRect">
                          <a:avLst/>
                        </a:prstGeom>
                        <a:solidFill>
                          <a:srgbClr val="FF33CC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ja-JP" altLang="en-US" sz="1809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在宅</a:t>
                          </a:r>
                          <a:r>
                            <a:rPr lang="ja-JP" altLang="en-US" sz="1809" dirty="0" err="1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重度障がい</a:t>
                          </a:r>
                          <a:r>
                            <a:rPr lang="ja-JP" altLang="en-US" sz="1809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者</a:t>
                          </a:r>
                          <a:r>
                            <a:rPr lang="en-US" altLang="ja-JP" sz="1809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IT</a:t>
                          </a:r>
                          <a:r>
                            <a:rPr lang="ja-JP" altLang="en-US" sz="1809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支援相談</a:t>
                          </a:r>
                          <a:r>
                            <a:rPr lang="en-US" altLang="ja-JP" sz="1809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9</a:t>
                          </a:r>
                          <a:r>
                            <a:rPr lang="ja-JP" altLang="en-US" sz="1809" dirty="0" err="1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、</a:t>
                          </a:r>
                          <a:r>
                            <a:rPr lang="ja-JP" altLang="en-US" sz="1809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支援</a:t>
                          </a:r>
                          <a:r>
                            <a:rPr lang="en-US" altLang="ja-JP" sz="1809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10</a:t>
                          </a:r>
                          <a:r>
                            <a:rPr lang="ja-JP" altLang="en-US" sz="1809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件</a:t>
                          </a:r>
                        </a:p>
                      </p:txBody>
                    </p:sp>
                  </p:grpSp>
                  <p:grpSp>
                    <p:nvGrpSpPr>
                      <p:cNvPr id="73" name="グループ化 72"/>
                      <p:cNvGrpSpPr/>
                      <p:nvPr/>
                    </p:nvGrpSpPr>
                    <p:grpSpPr>
                      <a:xfrm>
                        <a:off x="8037280" y="936857"/>
                        <a:ext cx="1063044" cy="5465858"/>
                        <a:chOff x="8037280" y="936857"/>
                        <a:chExt cx="1063044" cy="5465858"/>
                      </a:xfrm>
                    </p:grpSpPr>
                    <p:sp>
                      <p:nvSpPr>
                        <p:cNvPr id="49" name="角丸四角形 48"/>
                        <p:cNvSpPr/>
                        <p:nvPr/>
                      </p:nvSpPr>
                      <p:spPr>
                        <a:xfrm>
                          <a:off x="8769424" y="936857"/>
                          <a:ext cx="330900" cy="5465858"/>
                        </a:xfrm>
                        <a:prstGeom prst="roundRect">
                          <a:avLst/>
                        </a:prstGeom>
                        <a:solidFill>
                          <a:schemeClr val="bg2">
                            <a:lumMod val="90000"/>
                          </a:schemeClr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vert="eaVert" rtlCol="0" anchor="ctr"/>
                        <a:lstStyle/>
                        <a:p>
                          <a:pPr algn="ctr"/>
                          <a:r>
                            <a:rPr lang="ja-JP" altLang="en-US" sz="1809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その他の支援　</a:t>
                          </a:r>
                          <a:r>
                            <a:rPr lang="ja-JP" altLang="en-US" sz="1551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７人</a:t>
                          </a:r>
                        </a:p>
                      </p:txBody>
                    </p:sp>
                    <p:grpSp>
                      <p:nvGrpSpPr>
                        <p:cNvPr id="62" name="グループ化 61"/>
                        <p:cNvGrpSpPr/>
                        <p:nvPr/>
                      </p:nvGrpSpPr>
                      <p:grpSpPr>
                        <a:xfrm>
                          <a:off x="8037280" y="945239"/>
                          <a:ext cx="684000" cy="5457476"/>
                          <a:chOff x="7401272" y="945239"/>
                          <a:chExt cx="1020176" cy="5457476"/>
                        </a:xfrm>
                      </p:grpSpPr>
                      <p:sp>
                        <p:nvSpPr>
                          <p:cNvPr id="48" name="角丸四角形 47"/>
                          <p:cNvSpPr/>
                          <p:nvPr/>
                        </p:nvSpPr>
                        <p:spPr>
                          <a:xfrm>
                            <a:off x="7401272" y="1589651"/>
                            <a:ext cx="1008112" cy="4500000"/>
                          </a:xfrm>
                          <a:prstGeom prst="roundRect">
                            <a:avLst>
                              <a:gd name="adj" fmla="val 9875"/>
                            </a:avLst>
                          </a:prstGeom>
                          <a:solidFill>
                            <a:srgbClr val="92D050"/>
                          </a:solidFill>
                          <a:ln>
                            <a:solidFill>
                              <a:srgbClr val="00800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vert="eaVert" rtlCol="0" anchor="ctr"/>
                          <a:lstStyle/>
                          <a:p>
                            <a:r>
                              <a:rPr lang="ja-JP" altLang="en-US" sz="1809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rPr>
                              <a:t>　　　在宅就業支援講座　</a:t>
                            </a:r>
                            <a:r>
                              <a:rPr lang="en-US" altLang="ja-JP" sz="1809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rPr>
                              <a:t>8</a:t>
                            </a:r>
                            <a:r>
                              <a:rPr lang="ja-JP" altLang="en-US" sz="1422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rPr>
                              <a:t>人（支援機関不明）</a:t>
                            </a:r>
                            <a:endParaRPr lang="en-US" altLang="ja-JP" sz="1422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endParaRPr>
                          </a:p>
                        </p:txBody>
                      </p:sp>
                      <p:sp>
                        <p:nvSpPr>
                          <p:cNvPr id="50" name="角丸四角形 49"/>
                          <p:cNvSpPr/>
                          <p:nvPr/>
                        </p:nvSpPr>
                        <p:spPr>
                          <a:xfrm>
                            <a:off x="7401272" y="945239"/>
                            <a:ext cx="1008112" cy="574071"/>
                          </a:xfrm>
                          <a:prstGeom prst="roundRect">
                            <a:avLst/>
                          </a:prstGeom>
                          <a:solidFill>
                            <a:srgbClr val="92D050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ja-JP" altLang="en-US" sz="2068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rPr>
                              <a:t>登録</a:t>
                            </a:r>
                            <a:endParaRPr lang="en-US" altLang="ja-JP" sz="2068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endParaRPr>
                          </a:p>
                          <a:p>
                            <a:pPr algn="ctr"/>
                            <a:r>
                              <a:rPr lang="en-US" altLang="ja-JP" sz="2068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rPr>
                              <a:t>3</a:t>
                            </a:r>
                            <a:r>
                              <a:rPr lang="ja-JP" altLang="en-US" sz="2068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rPr>
                              <a:t>人</a:t>
                            </a:r>
                          </a:p>
                        </p:txBody>
                      </p:sp>
                      <p:sp>
                        <p:nvSpPr>
                          <p:cNvPr id="56" name="角丸四角形 55"/>
                          <p:cNvSpPr/>
                          <p:nvPr/>
                        </p:nvSpPr>
                        <p:spPr>
                          <a:xfrm>
                            <a:off x="7413336" y="6150715"/>
                            <a:ext cx="1008112" cy="252000"/>
                          </a:xfrm>
                          <a:prstGeom prst="roundRect">
                            <a:avLst/>
                          </a:prstGeom>
                          <a:solidFill>
                            <a:srgbClr val="92D050"/>
                          </a:solidFill>
                          <a:ln>
                            <a:solidFill>
                              <a:srgbClr val="00800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altLang="ja-JP" sz="2068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rPr>
                              <a:t>8</a:t>
                            </a:r>
                            <a:r>
                              <a:rPr lang="ja-JP" altLang="en-US" sz="2068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rPr>
                              <a:t>人</a:t>
                            </a:r>
                          </a:p>
                        </p:txBody>
                      </p:sp>
                    </p:grpSp>
                  </p:grpSp>
                  <p:grpSp>
                    <p:nvGrpSpPr>
                      <p:cNvPr id="65" name="グループ化 64"/>
                      <p:cNvGrpSpPr/>
                      <p:nvPr/>
                    </p:nvGrpSpPr>
                    <p:grpSpPr>
                      <a:xfrm>
                        <a:off x="190988" y="1218715"/>
                        <a:ext cx="496136" cy="5590048"/>
                        <a:chOff x="56486" y="1218715"/>
                        <a:chExt cx="640491" cy="5590048"/>
                      </a:xfrm>
                    </p:grpSpPr>
                    <p:sp>
                      <p:nvSpPr>
                        <p:cNvPr id="51" name="左右矢印 50"/>
                        <p:cNvSpPr/>
                        <p:nvPr/>
                      </p:nvSpPr>
                      <p:spPr>
                        <a:xfrm rot="16200000">
                          <a:off x="-1913023" y="3540715"/>
                          <a:ext cx="4932000" cy="288000"/>
                        </a:xfrm>
                        <a:prstGeom prst="leftRightArrow">
                          <a:avLst>
                            <a:gd name="adj1" fmla="val 100000"/>
                            <a:gd name="adj2" fmla="val 50000"/>
                          </a:avLst>
                        </a:prstGeom>
                        <a:gradFill flip="none" rotWithShape="1">
                          <a:gsLst>
                            <a:gs pos="0">
                              <a:schemeClr val="accent1">
                                <a:lumMod val="0"/>
                                <a:lumOff val="100000"/>
                              </a:schemeClr>
                            </a:gs>
                            <a:gs pos="35000">
                              <a:schemeClr val="accent1">
                                <a:lumMod val="0"/>
                                <a:lumOff val="100000"/>
                              </a:schemeClr>
                            </a:gs>
                            <a:gs pos="100000">
                              <a:schemeClr val="accent1">
                                <a:lumMod val="10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chemeClr val="accent1">
                              <a:shade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vert="eaVert" rtlCol="0" anchor="ctr"/>
                        <a:lstStyle/>
                        <a:p>
                          <a:pPr algn="ctr"/>
                          <a:r>
                            <a:rPr lang="ja-JP" altLang="en-US" sz="1551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高</a:t>
                          </a:r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r>
                            <a:rPr lang="ja-JP" altLang="en-US" sz="1551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職業</a:t>
                          </a:r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r>
                            <a:rPr lang="ja-JP" altLang="en-US" sz="1551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準備性</a:t>
                          </a:r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r>
                            <a:rPr lang="ja-JP" altLang="en-US" sz="1551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　</a:t>
                          </a:r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r>
                            <a:rPr lang="ja-JP" altLang="en-US" sz="1551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低</a:t>
                          </a:r>
                        </a:p>
                      </p:txBody>
                    </p:sp>
                    <p:sp>
                      <p:nvSpPr>
                        <p:cNvPr id="64" name="左右矢印 63"/>
                        <p:cNvSpPr/>
                        <p:nvPr/>
                      </p:nvSpPr>
                      <p:spPr>
                        <a:xfrm rot="16200000">
                          <a:off x="-2597708" y="3873429"/>
                          <a:ext cx="5589528" cy="281139"/>
                        </a:xfrm>
                        <a:prstGeom prst="leftRightArrow">
                          <a:avLst>
                            <a:gd name="adj1" fmla="val 100000"/>
                            <a:gd name="adj2" fmla="val 50000"/>
                          </a:avLst>
                        </a:prstGeom>
                        <a:gradFill flip="none" rotWithShape="1">
                          <a:gsLst>
                            <a:gs pos="0">
                              <a:schemeClr val="accent1">
                                <a:lumMod val="0"/>
                                <a:lumOff val="100000"/>
                              </a:schemeClr>
                            </a:gs>
                            <a:gs pos="35000">
                              <a:schemeClr val="accent1">
                                <a:lumMod val="0"/>
                                <a:lumOff val="100000"/>
                              </a:schemeClr>
                            </a:gs>
                            <a:gs pos="100000">
                              <a:srgbClr val="FF33CC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chemeClr val="accent1">
                              <a:shade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vert="eaVert" rtlCol="0" anchor="ctr"/>
                        <a:lstStyle/>
                        <a:p>
                          <a:pPr algn="ctr"/>
                          <a:r>
                            <a:rPr lang="ja-JP" altLang="en-US" sz="1551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軽</a:t>
                          </a:r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r>
                            <a:rPr lang="ja-JP" altLang="en-US" sz="1551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障がいの状態像</a:t>
                          </a:r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r>
                            <a:rPr lang="ja-JP" altLang="en-US" sz="1551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　</a:t>
                          </a:r>
                          <a:endParaRPr lang="en-US" altLang="ja-JP" sz="1551" dirty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r>
                            <a:rPr lang="ja-JP" altLang="en-US" sz="1551" dirty="0">
                              <a:solidFill>
                                <a:schemeClr val="tx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重</a:t>
                          </a:r>
                        </a:p>
                      </p:txBody>
                    </p:sp>
                  </p:grpSp>
                  <p:grpSp>
                    <p:nvGrpSpPr>
                      <p:cNvPr id="68" name="グループ化 67"/>
                      <p:cNvGrpSpPr/>
                      <p:nvPr/>
                    </p:nvGrpSpPr>
                    <p:grpSpPr>
                      <a:xfrm>
                        <a:off x="3518215" y="2431113"/>
                        <a:ext cx="4348229" cy="2366039"/>
                        <a:chOff x="3518215" y="2431113"/>
                        <a:chExt cx="4348229" cy="2366039"/>
                      </a:xfrm>
                    </p:grpSpPr>
                    <p:sp>
                      <p:nvSpPr>
                        <p:cNvPr id="66" name="ホームベース 65"/>
                        <p:cNvSpPr/>
                        <p:nvPr/>
                      </p:nvSpPr>
                      <p:spPr>
                        <a:xfrm rot="10800000">
                          <a:off x="3518215" y="2565152"/>
                          <a:ext cx="216000" cy="2232000"/>
                        </a:xfrm>
                        <a:prstGeom prst="homePlate">
                          <a:avLst>
                            <a:gd name="adj" fmla="val 100000"/>
                          </a:avLst>
                        </a:prstGeom>
                        <a:solidFill>
                          <a:srgbClr val="0033CC"/>
                        </a:solidFill>
                        <a:ln>
                          <a:solidFill>
                            <a:srgbClr val="0033CC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ja-JP" altLang="en-US" sz="3231"/>
                        </a:p>
                      </p:txBody>
                    </p:sp>
                    <p:sp>
                      <p:nvSpPr>
                        <p:cNvPr id="67" name="ホームベース 66"/>
                        <p:cNvSpPr/>
                        <p:nvPr/>
                      </p:nvSpPr>
                      <p:spPr>
                        <a:xfrm>
                          <a:off x="7650444" y="2431113"/>
                          <a:ext cx="216000" cy="2232000"/>
                        </a:xfrm>
                        <a:prstGeom prst="homePlate">
                          <a:avLst>
                            <a:gd name="adj" fmla="val 100000"/>
                          </a:avLst>
                        </a:prstGeom>
                        <a:solidFill>
                          <a:srgbClr val="006600"/>
                        </a:solidFill>
                        <a:ln>
                          <a:solidFill>
                            <a:srgbClr val="0066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ja-JP" altLang="en-US" sz="3231"/>
                        </a:p>
                      </p:txBody>
                    </p:sp>
                  </p:grpSp>
                  <p:grpSp>
                    <p:nvGrpSpPr>
                      <p:cNvPr id="60" name="グループ化 59"/>
                      <p:cNvGrpSpPr/>
                      <p:nvPr/>
                    </p:nvGrpSpPr>
                    <p:grpSpPr>
                      <a:xfrm>
                        <a:off x="646857" y="964896"/>
                        <a:ext cx="2856500" cy="5624568"/>
                        <a:chOff x="137313" y="964896"/>
                        <a:chExt cx="2856500" cy="5624568"/>
                      </a:xfrm>
                    </p:grpSpPr>
                    <p:sp>
                      <p:nvSpPr>
                        <p:cNvPr id="40" name="角丸四角形 39"/>
                        <p:cNvSpPr/>
                        <p:nvPr/>
                      </p:nvSpPr>
                      <p:spPr>
                        <a:xfrm>
                          <a:off x="228776" y="964896"/>
                          <a:ext cx="2664000" cy="216000"/>
                        </a:xfrm>
                        <a:prstGeom prst="roundRect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r>
                            <a:rPr lang="en-US" altLang="ja-JP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R1</a:t>
                          </a:r>
                          <a:r>
                            <a:rPr lang="ja-JP" altLang="en-US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　 </a:t>
                          </a:r>
                          <a:r>
                            <a:rPr lang="en-US" altLang="ja-JP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33</a:t>
                          </a:r>
                          <a:r>
                            <a:rPr lang="ja-JP" altLang="en-US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人　 就職　</a:t>
                          </a:r>
                          <a:r>
                            <a:rPr lang="en-US" altLang="ja-JP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60</a:t>
                          </a:r>
                          <a:r>
                            <a:rPr lang="ja-JP" altLang="en-US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人</a:t>
                          </a:r>
                          <a:r>
                            <a:rPr lang="ja-JP" altLang="en-US" sz="2068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  </a:t>
                          </a:r>
                          <a:r>
                            <a:rPr lang="ja-JP" altLang="en-US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　</a:t>
                          </a:r>
                          <a:r>
                            <a:rPr lang="en-US" altLang="ja-JP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27</a:t>
                          </a:r>
                          <a:r>
                            <a:rPr lang="ja-JP" altLang="en-US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人</a:t>
                          </a:r>
                        </a:p>
                      </p:txBody>
                    </p:sp>
                    <p:grpSp>
                      <p:nvGrpSpPr>
                        <p:cNvPr id="55" name="グループ化 54"/>
                        <p:cNvGrpSpPr/>
                        <p:nvPr/>
                      </p:nvGrpSpPr>
                      <p:grpSpPr>
                        <a:xfrm>
                          <a:off x="164762" y="1152880"/>
                          <a:ext cx="2829051" cy="4947742"/>
                          <a:chOff x="165169" y="1154633"/>
                          <a:chExt cx="2860804" cy="4839001"/>
                        </a:xfrm>
                      </p:grpSpPr>
                      <p:grpSp>
                        <p:nvGrpSpPr>
                          <p:cNvPr id="54" name="グループ化 53"/>
                          <p:cNvGrpSpPr/>
                          <p:nvPr/>
                        </p:nvGrpSpPr>
                        <p:grpSpPr>
                          <a:xfrm>
                            <a:off x="165169" y="1232631"/>
                            <a:ext cx="2860804" cy="4761003"/>
                            <a:chOff x="165169" y="1225920"/>
                            <a:chExt cx="2860804" cy="4970494"/>
                          </a:xfrm>
                        </p:grpSpPr>
                        <p:sp>
                          <p:nvSpPr>
                            <p:cNvPr id="37" name="角丸四角形 36"/>
                            <p:cNvSpPr/>
                            <p:nvPr/>
                          </p:nvSpPr>
                          <p:spPr>
                            <a:xfrm>
                              <a:off x="228776" y="1225920"/>
                              <a:ext cx="2702800" cy="4970494"/>
                            </a:xfrm>
                            <a:prstGeom prst="roundRect">
                              <a:avLst>
                                <a:gd name="adj" fmla="val 3127"/>
                              </a:avLst>
                            </a:prstGeom>
                            <a:solidFill>
                              <a:schemeClr val="tx2">
                                <a:lumMod val="40000"/>
                                <a:lumOff val="60000"/>
                              </a:schemeClr>
                            </a:solidFill>
                            <a:ln>
                              <a:solidFill>
                                <a:srgbClr val="0033CC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ja-JP" altLang="en-US" sz="3231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38" name="直角三角形 37"/>
                            <p:cNvSpPr/>
                            <p:nvPr/>
                          </p:nvSpPr>
                          <p:spPr>
                            <a:xfrm rot="5400000">
                              <a:off x="-623713" y="2726379"/>
                              <a:ext cx="4392489" cy="2142020"/>
                            </a:xfrm>
                            <a:prstGeom prst="rtTriangle">
                              <a:avLst/>
                            </a:prstGeom>
                            <a:gradFill flip="none" rotWithShape="1">
                              <a:gsLst>
                                <a:gs pos="0">
                                  <a:schemeClr val="tx2">
                                    <a:lumMod val="40000"/>
                                    <a:lumOff val="60000"/>
                                    <a:alpha val="0"/>
                                  </a:schemeClr>
                                </a:gs>
                                <a:gs pos="60000">
                                  <a:srgbClr val="0033CC">
                                    <a:alpha val="50000"/>
                                  </a:srgbClr>
                                </a:gs>
                                <a:gs pos="100000">
                                  <a:srgbClr val="0033CC"/>
                                </a:gs>
                              </a:gsLst>
                              <a:path path="rect">
                                <a:fillToRect l="100000" t="100000"/>
                              </a:path>
                              <a:tileRect r="-100000" b="-100000"/>
                            </a:gradFill>
                            <a:ln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vert="vert270" rtlCol="0" anchor="ctr"/>
                            <a:lstStyle/>
                            <a:p>
                              <a:pPr algn="ctr"/>
                              <a:endParaRPr lang="en-US" altLang="ja-JP" sz="3231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39" name="直角三角形 38"/>
                            <p:cNvSpPr/>
                            <p:nvPr/>
                          </p:nvSpPr>
                          <p:spPr>
                            <a:xfrm rot="16200000">
                              <a:off x="-452801" y="2753272"/>
                              <a:ext cx="4392488" cy="2088232"/>
                            </a:xfrm>
                            <a:prstGeom prst="rtTriangle">
                              <a:avLst/>
                            </a:prstGeom>
                            <a:gradFill flip="none" rotWithShape="1">
                              <a:gsLst>
                                <a:gs pos="0">
                                  <a:srgbClr val="0033CC"/>
                                </a:gs>
                                <a:gs pos="48000">
                                  <a:schemeClr val="accent1">
                                    <a:lumMod val="97000"/>
                                    <a:lumOff val="3000"/>
                                  </a:schemeClr>
                                </a:gs>
                                <a:gs pos="100000">
                                  <a:schemeClr val="accent1">
                                    <a:lumMod val="60000"/>
                                    <a:lumOff val="40000"/>
                                  </a:schemeClr>
                                </a:gs>
                              </a:gsLst>
                              <a:path path="circle">
                                <a:fillToRect l="100000" t="100000"/>
                              </a:path>
                              <a:tileRect r="-100000" b="-100000"/>
                            </a:gradFill>
                            <a:ln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ja-JP" altLang="en-US" sz="3231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43" name="テキスト ボックス 42"/>
                            <p:cNvSpPr txBox="1"/>
                            <p:nvPr/>
                          </p:nvSpPr>
                          <p:spPr>
                            <a:xfrm>
                              <a:off x="165169" y="1817168"/>
                              <a:ext cx="462150" cy="324036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vert="wordArtVertRtl" wrap="square" rtlCol="0">
                              <a:spAutoFit/>
                            </a:bodyPr>
                            <a:lstStyle/>
                            <a:p>
                              <a:r>
                                <a:rPr lang="en-US" altLang="ja-JP" sz="1809" dirty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IT</a:t>
                              </a:r>
                              <a:r>
                                <a:rPr lang="ja-JP" altLang="en-US" sz="1809" dirty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講習</a:t>
                              </a:r>
                            </a:p>
                          </p:txBody>
                        </p:sp>
                        <p:sp>
                          <p:nvSpPr>
                            <p:cNvPr id="44" name="テキスト ボックス 43"/>
                            <p:cNvSpPr txBox="1"/>
                            <p:nvPr/>
                          </p:nvSpPr>
                          <p:spPr>
                            <a:xfrm>
                              <a:off x="1345439" y="3864887"/>
                              <a:ext cx="1680534" cy="1832731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支援機関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無し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en-US" altLang="ja-JP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H29:70</a:t>
                              </a:r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人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↓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en-US" altLang="ja-JP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H30</a:t>
                              </a:r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 </a:t>
                              </a:r>
                              <a:r>
                                <a:rPr lang="en-US" altLang="ja-JP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:46</a:t>
                              </a:r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人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↓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en-US" altLang="ja-JP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R1:43</a:t>
                              </a:r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人</a:t>
                              </a:r>
                            </a:p>
                          </p:txBody>
                        </p:sp>
                        <p:sp>
                          <p:nvSpPr>
                            <p:cNvPr id="45" name="テキスト ボックス 44"/>
                            <p:cNvSpPr txBox="1"/>
                            <p:nvPr/>
                          </p:nvSpPr>
                          <p:spPr>
                            <a:xfrm>
                              <a:off x="186140" y="1630431"/>
                              <a:ext cx="1680534" cy="2492648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支援機関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就労移行</a:t>
                              </a:r>
                            </a:p>
                            <a:p>
                              <a:pPr algn="ctr"/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就ポツ</a:t>
                              </a:r>
                            </a:p>
                            <a:p>
                              <a:pPr algn="ctr"/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その他</a:t>
                              </a:r>
                            </a:p>
                            <a:p>
                              <a:pPr algn="ctr"/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en-US" altLang="ja-JP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H29:54</a:t>
                              </a:r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人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↓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en-US" altLang="ja-JP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H30:33</a:t>
                              </a:r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人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↓</a:t>
                              </a:r>
                              <a:endParaRPr lang="en-US" altLang="ja-JP" sz="1809" b="1" dirty="0">
                                <a:solidFill>
                                  <a:schemeClr val="bg1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</a:endParaRPr>
                            </a:p>
                            <a:p>
                              <a:pPr algn="ctr"/>
                              <a:r>
                                <a:rPr lang="en-US" altLang="ja-JP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R1:39</a:t>
                              </a:r>
                              <a:r>
                                <a:rPr lang="ja-JP" altLang="en-US" sz="1809" b="1" dirty="0">
                                  <a:solidFill>
                                    <a:schemeClr val="bg1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</a:rPr>
                                <a:t>人</a:t>
                              </a:r>
                            </a:p>
                          </p:txBody>
                        </p:sp>
                      </p:grpSp>
                      <p:cxnSp>
                        <p:nvCxnSpPr>
                          <p:cNvPr id="41" name="直線矢印コネクタ 40"/>
                          <p:cNvCxnSpPr/>
                          <p:nvPr/>
                        </p:nvCxnSpPr>
                        <p:spPr>
                          <a:xfrm flipV="1">
                            <a:off x="841486" y="1154633"/>
                            <a:ext cx="0" cy="584536"/>
                          </a:xfrm>
                          <a:prstGeom prst="straightConnector1">
                            <a:avLst/>
                          </a:prstGeom>
                          <a:ln w="41275">
                            <a:solidFill>
                              <a:srgbClr val="FF33CC"/>
                            </a:solidFill>
                            <a:prstDash val="sysDot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2" name="直線矢印コネクタ 41"/>
                          <p:cNvCxnSpPr/>
                          <p:nvPr/>
                        </p:nvCxnSpPr>
                        <p:spPr>
                          <a:xfrm flipV="1">
                            <a:off x="2677045" y="1154633"/>
                            <a:ext cx="0" cy="1880680"/>
                          </a:xfrm>
                          <a:prstGeom prst="straightConnector1">
                            <a:avLst/>
                          </a:prstGeom>
                          <a:ln w="41275">
                            <a:solidFill>
                              <a:srgbClr val="FF33CC"/>
                            </a:solidFill>
                            <a:prstDash val="sysDot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57" name="角丸四角形 56"/>
                        <p:cNvSpPr/>
                        <p:nvPr/>
                      </p:nvSpPr>
                      <p:spPr>
                        <a:xfrm>
                          <a:off x="137313" y="6409464"/>
                          <a:ext cx="2772000" cy="180000"/>
                        </a:xfrm>
                        <a:prstGeom prst="roundRect">
                          <a:avLst/>
                        </a:prstGeom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r>
                            <a:rPr lang="en-US" altLang="ja-JP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H29</a:t>
                          </a:r>
                          <a:r>
                            <a:rPr lang="ja-JP" altLang="en-US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  </a:t>
                          </a:r>
                          <a:r>
                            <a:rPr lang="en-US" altLang="ja-JP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79</a:t>
                          </a:r>
                          <a:r>
                            <a:rPr lang="ja-JP" altLang="en-US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人</a:t>
                          </a:r>
                          <a:r>
                            <a:rPr lang="en-US" altLang="ja-JP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(</a:t>
                          </a:r>
                          <a:r>
                            <a:rPr lang="ja-JP" altLang="en-US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うち身体</a:t>
                          </a:r>
                          <a:r>
                            <a:rPr lang="en-US" altLang="ja-JP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1,2</a:t>
                          </a:r>
                          <a:r>
                            <a:rPr lang="ja-JP" altLang="en-US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級：</a:t>
                          </a:r>
                          <a:r>
                            <a:rPr lang="en-US" altLang="ja-JP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49 </a:t>
                          </a:r>
                          <a:r>
                            <a:rPr lang="ja-JP" altLang="en-US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人</a:t>
                          </a:r>
                          <a:r>
                            <a:rPr lang="en-US" altLang="ja-JP" sz="155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)</a:t>
                          </a:r>
                          <a:endParaRPr lang="ja-JP" altLang="en-US" sz="1551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53" name="角丸四角形 52"/>
                    <p:cNvSpPr/>
                    <p:nvPr/>
                  </p:nvSpPr>
                  <p:spPr>
                    <a:xfrm>
                      <a:off x="1022000" y="677272"/>
                      <a:ext cx="2664000" cy="216000"/>
                    </a:xfrm>
                    <a:prstGeom prst="roundRect">
                      <a:avLst/>
                    </a:prstGeom>
                    <a:solidFill>
                      <a:schemeClr val="accent1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en-US" altLang="ja-JP" sz="155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H30</a:t>
                      </a:r>
                      <a:r>
                        <a:rPr lang="ja-JP" altLang="en-US" sz="155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55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55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　就職　</a:t>
                      </a:r>
                      <a:r>
                        <a:rPr lang="en-US" altLang="ja-JP" sz="155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lang="ja-JP" altLang="en-US" sz="155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　  </a:t>
                      </a:r>
                      <a:r>
                        <a:rPr lang="en-US" altLang="ja-JP" sz="155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</a:t>
                      </a:r>
                      <a:r>
                        <a:rPr lang="ja-JP" altLang="en-US" sz="155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p:txBody>
                </p:sp>
              </p:grpSp>
              <p:sp>
                <p:nvSpPr>
                  <p:cNvPr id="69" name="角丸四角形 68"/>
                  <p:cNvSpPr/>
                  <p:nvPr/>
                </p:nvSpPr>
                <p:spPr>
                  <a:xfrm>
                    <a:off x="944373" y="6150480"/>
                    <a:ext cx="2772000" cy="18000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altLang="ja-JP" sz="155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R1</a:t>
                    </a:r>
                    <a:r>
                      <a:rPr lang="ja-JP" altLang="en-US" sz="155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   </a:t>
                    </a:r>
                    <a:r>
                      <a:rPr lang="en-US" altLang="ja-JP" sz="155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82</a:t>
                    </a:r>
                    <a:r>
                      <a:rPr lang="ja-JP" altLang="en-US" sz="155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人（うち身体</a:t>
                    </a:r>
                    <a:r>
                      <a:rPr lang="en-US" altLang="ja-JP" sz="155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1,2</a:t>
                    </a:r>
                    <a:r>
                      <a:rPr lang="ja-JP" altLang="en-US" sz="155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級：</a:t>
                    </a:r>
                    <a:r>
                      <a:rPr lang="en-US" altLang="ja-JP" sz="155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50</a:t>
                    </a:r>
                    <a:r>
                      <a:rPr lang="ja-JP" altLang="en-US" sz="155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人）</a:t>
                    </a:r>
                  </a:p>
                </p:txBody>
              </p:sp>
            </p:grpSp>
            <p:sp>
              <p:nvSpPr>
                <p:cNvPr id="52" name="角丸四角形 51"/>
                <p:cNvSpPr/>
                <p:nvPr/>
              </p:nvSpPr>
              <p:spPr>
                <a:xfrm>
                  <a:off x="949128" y="6611632"/>
                  <a:ext cx="2772000" cy="180000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altLang="ja-JP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H30</a:t>
                  </a:r>
                  <a:r>
                    <a:rPr lang="ja-JP" altLang="en-US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 </a:t>
                  </a:r>
                  <a:r>
                    <a:rPr lang="en-US" altLang="ja-JP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124</a:t>
                  </a:r>
                  <a:r>
                    <a:rPr lang="ja-JP" altLang="en-US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人</a:t>
                  </a:r>
                  <a:r>
                    <a:rPr lang="en-US" altLang="ja-JP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(</a:t>
                  </a:r>
                  <a:r>
                    <a:rPr lang="ja-JP" altLang="en-US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うち身体</a:t>
                  </a:r>
                  <a:r>
                    <a:rPr lang="en-US" altLang="ja-JP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1,2</a:t>
                  </a:r>
                  <a:r>
                    <a:rPr lang="ja-JP" altLang="en-US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級：</a:t>
                  </a:r>
                  <a:r>
                    <a:rPr lang="en-US" altLang="ja-JP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77 </a:t>
                  </a:r>
                  <a:r>
                    <a:rPr lang="ja-JP" altLang="en-US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人</a:t>
                  </a:r>
                  <a:r>
                    <a:rPr lang="en-US" altLang="ja-JP" sz="155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)</a:t>
                  </a:r>
                  <a:endParaRPr lang="ja-JP" altLang="en-US" sz="155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70" name="角丸四角形 69"/>
              <p:cNvSpPr/>
              <p:nvPr/>
            </p:nvSpPr>
            <p:spPr>
              <a:xfrm>
                <a:off x="1021136" y="418952"/>
                <a:ext cx="2664000" cy="21600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ja-JP" sz="155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H29</a:t>
                </a:r>
                <a:r>
                  <a:rPr lang="ja-JP" altLang="en-US" sz="155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lang="en-US" altLang="ja-JP" sz="155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39</a:t>
                </a:r>
                <a:r>
                  <a:rPr lang="ja-JP" altLang="en-US" sz="155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　就職　</a:t>
                </a:r>
                <a:r>
                  <a:rPr lang="en-US" altLang="ja-JP" sz="155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82</a:t>
                </a:r>
                <a:r>
                  <a:rPr lang="ja-JP" altLang="en-US" sz="155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　  </a:t>
                </a:r>
                <a:r>
                  <a:rPr lang="en-US" altLang="ja-JP" sz="155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43</a:t>
                </a:r>
                <a:r>
                  <a:rPr lang="ja-JP" altLang="en-US" sz="155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</a:t>
                </a:r>
              </a:p>
            </p:txBody>
          </p:sp>
        </p:grpSp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29793" y="883873"/>
              <a:ext cx="3898800" cy="5176891"/>
            </a:xfrm>
            <a:prstGeom prst="rect">
              <a:avLst/>
            </a:prstGeom>
          </p:spPr>
        </p:pic>
      </p:grpSp>
      <p:sp>
        <p:nvSpPr>
          <p:cNvPr id="58" name="テキスト ボックス 57"/>
          <p:cNvSpPr txBox="1"/>
          <p:nvPr/>
        </p:nvSpPr>
        <p:spPr>
          <a:xfrm>
            <a:off x="11441360" y="0"/>
            <a:ext cx="20882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参考２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854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9483</TotalTime>
  <Words>1681</Words>
  <Application>Microsoft Office PowerPoint</Application>
  <PresentationFormat>A3 297x420 mm</PresentationFormat>
  <Paragraphs>172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5" baseType="lpstr">
      <vt:lpstr>BIZ UDPゴシック</vt:lpstr>
      <vt:lpstr>HGP創英角ﾎﾟｯﾌﾟ体</vt:lpstr>
      <vt:lpstr>HG丸ｺﾞｼｯｸM-PRO</vt:lpstr>
      <vt:lpstr>HG創英角ﾎﾟｯﾌﾟ体</vt:lpstr>
      <vt:lpstr>Meiryo UI</vt:lpstr>
      <vt:lpstr>ＭＳ Ｐゴシック</vt:lpstr>
      <vt:lpstr>メイリオ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塩田　尚子</cp:lastModifiedBy>
  <cp:revision>397</cp:revision>
  <cp:lastPrinted>2021-08-27T10:57:21Z</cp:lastPrinted>
  <dcterms:created xsi:type="dcterms:W3CDTF">2016-12-02T01:49:44Z</dcterms:created>
  <dcterms:modified xsi:type="dcterms:W3CDTF">2021-09-03T04:32:57Z</dcterms:modified>
</cp:coreProperties>
</file>