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6" r:id="rId1"/>
  </p:sldMasterIdLst>
  <p:notesMasterIdLst>
    <p:notesMasterId r:id="rId5"/>
  </p:notesMasterIdLst>
  <p:sldIdLst>
    <p:sldId id="475" r:id="rId2"/>
    <p:sldId id="476" r:id="rId3"/>
    <p:sldId id="477" r:id="rId4"/>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19F20065-EB80-4944-8555-CB4774B903AE}">
          <p14:sldIdLst>
            <p14:sldId id="475"/>
            <p14:sldId id="476"/>
            <p14:sldId id="477"/>
          </p14:sldIdLst>
        </p14:section>
      </p14:sectionLst>
    </p:ext>
    <p:ext uri="{EFAFB233-063F-42B5-8137-9DF3F51BA10A}">
      <p15:sldGuideLst xmlns:p15="http://schemas.microsoft.com/office/powerpoint/2012/main">
        <p15:guide id="1" orient="horz" pos="2205" userDrawn="1">
          <p15:clr>
            <a:srgbClr val="A4A3A4"/>
          </p15:clr>
        </p15:guide>
        <p15:guide id="2" pos="334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201" autoAdjust="0"/>
  </p:normalViewPr>
  <p:slideViewPr>
    <p:cSldViewPr>
      <p:cViewPr varScale="1">
        <p:scale>
          <a:sx n="71" d="100"/>
          <a:sy n="71" d="100"/>
        </p:scale>
        <p:origin x="1104" y="66"/>
      </p:cViewPr>
      <p:guideLst>
        <p:guide orient="horz" pos="2205"/>
        <p:guide pos="334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9E39B713-D880-4A3B-BC64-D1606EAE0817}" type="datetimeFigureOut">
              <a:rPr kumimoji="1" lang="ja-JP" altLang="en-US" smtClean="0"/>
              <a:t>2021/9/6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9D48037-39D8-441C-98F3-7DCD2F34C505}" type="slidenum">
              <a:rPr kumimoji="1" lang="ja-JP" altLang="en-US" smtClean="0"/>
              <a:t>‹#›</a:t>
            </a:fld>
            <a:endParaRPr kumimoji="1" lang="ja-JP" altLang="en-US"/>
          </a:p>
        </p:txBody>
      </p:sp>
    </p:spTree>
    <p:extLst>
      <p:ext uri="{BB962C8B-B14F-4D97-AF65-F5344CB8AC3E}">
        <p14:creationId xmlns:p14="http://schemas.microsoft.com/office/powerpoint/2010/main" val="2344760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1280160" rtl="0" eaLnBrk="1" fontAlgn="auto" latinLnBrk="0" hangingPunct="1">
              <a:lnSpc>
                <a:spcPct val="100000"/>
              </a:lnSpc>
              <a:spcBef>
                <a:spcPts val="0"/>
              </a:spcBef>
              <a:spcAft>
                <a:spcPts val="0"/>
              </a:spcAft>
              <a:buClrTx/>
              <a:buSzTx/>
              <a:buFontTx/>
              <a:buNone/>
              <a:tabLst/>
              <a:defRPr/>
            </a:pPr>
            <a:fld id="{49A67D4B-9350-4639-BF6A-ABDEFA46E2D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128016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35625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9" indent="0" algn="ctr">
              <a:buNone/>
              <a:defRPr>
                <a:solidFill>
                  <a:schemeClr val="tx1">
                    <a:tint val="75000"/>
                  </a:schemeClr>
                </a:solidFill>
              </a:defRPr>
            </a:lvl2pPr>
            <a:lvl3pPr marL="914418" indent="0" algn="ctr">
              <a:buNone/>
              <a:defRPr>
                <a:solidFill>
                  <a:schemeClr val="tx1">
                    <a:tint val="75000"/>
                  </a:schemeClr>
                </a:solidFill>
              </a:defRPr>
            </a:lvl3pPr>
            <a:lvl4pPr marL="1371627" indent="0" algn="ctr">
              <a:buNone/>
              <a:defRPr>
                <a:solidFill>
                  <a:schemeClr val="tx1">
                    <a:tint val="75000"/>
                  </a:schemeClr>
                </a:solidFill>
              </a:defRPr>
            </a:lvl4pPr>
            <a:lvl5pPr marL="1828837" indent="0" algn="ctr">
              <a:buNone/>
              <a:defRPr>
                <a:solidFill>
                  <a:schemeClr val="tx1">
                    <a:tint val="75000"/>
                  </a:schemeClr>
                </a:solidFill>
              </a:defRPr>
            </a:lvl5pPr>
            <a:lvl6pPr marL="2286046" indent="0" algn="ctr">
              <a:buNone/>
              <a:defRPr>
                <a:solidFill>
                  <a:schemeClr val="tx1">
                    <a:tint val="75000"/>
                  </a:schemeClr>
                </a:solidFill>
              </a:defRPr>
            </a:lvl6pPr>
            <a:lvl7pPr marL="2743255" indent="0" algn="ctr">
              <a:buNone/>
              <a:defRPr>
                <a:solidFill>
                  <a:schemeClr val="tx1">
                    <a:tint val="75000"/>
                  </a:schemeClr>
                </a:solidFill>
              </a:defRPr>
            </a:lvl7pPr>
            <a:lvl8pPr marL="3200464" indent="0" algn="ctr">
              <a:buNone/>
              <a:defRPr>
                <a:solidFill>
                  <a:schemeClr val="tx1">
                    <a:tint val="75000"/>
                  </a:schemeClr>
                </a:solidFill>
              </a:defRPr>
            </a:lvl8pPr>
            <a:lvl9pPr marL="3657673"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64EBB7-36B1-42D1-95F6-DA4E79544DE9}"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1366453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5CC11E1-3D41-44E1-AFE8-639E04414A37}"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3765514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C24E2E9-70BD-4CF6-BFA0-3EF85449F04F}"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992641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CC84BA3-933D-4BC6-BA5D-24F70950BDC0}"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1454080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209" indent="0">
              <a:buNone/>
              <a:defRPr sz="1786">
                <a:solidFill>
                  <a:schemeClr val="tx1">
                    <a:tint val="75000"/>
                  </a:schemeClr>
                </a:solidFill>
              </a:defRPr>
            </a:lvl2pPr>
            <a:lvl3pPr marL="914418" indent="0">
              <a:buNone/>
              <a:defRPr sz="1571">
                <a:solidFill>
                  <a:schemeClr val="tx1">
                    <a:tint val="75000"/>
                  </a:schemeClr>
                </a:solidFill>
              </a:defRPr>
            </a:lvl3pPr>
            <a:lvl4pPr marL="1371627" indent="0">
              <a:buNone/>
              <a:defRPr sz="1429">
                <a:solidFill>
                  <a:schemeClr val="tx1">
                    <a:tint val="75000"/>
                  </a:schemeClr>
                </a:solidFill>
              </a:defRPr>
            </a:lvl4pPr>
            <a:lvl5pPr marL="1828837" indent="0">
              <a:buNone/>
              <a:defRPr sz="1429">
                <a:solidFill>
                  <a:schemeClr val="tx1">
                    <a:tint val="75000"/>
                  </a:schemeClr>
                </a:solidFill>
              </a:defRPr>
            </a:lvl5pPr>
            <a:lvl6pPr marL="2286046" indent="0">
              <a:buNone/>
              <a:defRPr sz="1429">
                <a:solidFill>
                  <a:schemeClr val="tx1">
                    <a:tint val="75000"/>
                  </a:schemeClr>
                </a:solidFill>
              </a:defRPr>
            </a:lvl6pPr>
            <a:lvl7pPr marL="2743255" indent="0">
              <a:buNone/>
              <a:defRPr sz="1429">
                <a:solidFill>
                  <a:schemeClr val="tx1">
                    <a:tint val="75000"/>
                  </a:schemeClr>
                </a:solidFill>
              </a:defRPr>
            </a:lvl7pPr>
            <a:lvl8pPr marL="3200464" indent="0">
              <a:buNone/>
              <a:defRPr sz="1429">
                <a:solidFill>
                  <a:schemeClr val="tx1">
                    <a:tint val="75000"/>
                  </a:schemeClr>
                </a:solidFill>
              </a:defRPr>
            </a:lvl8pPr>
            <a:lvl9pPr marL="3657673" indent="0">
              <a:buNone/>
              <a:defRPr sz="1429">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4464FAA-2A75-46F2-B177-C715B91F0285}" type="datetime1">
              <a:rPr kumimoji="1" lang="ja-JP" altLang="en-US" smtClean="0"/>
              <a:t>2021/9/6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1780892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786"/>
            </a:lvl1pPr>
            <a:lvl2pPr>
              <a:defRPr sz="2429"/>
            </a:lvl2pPr>
            <a:lvl3pPr>
              <a:defRPr sz="2000"/>
            </a:lvl3pPr>
            <a:lvl4pPr>
              <a:defRPr sz="1786"/>
            </a:lvl4pPr>
            <a:lvl5pPr>
              <a:defRPr sz="1786"/>
            </a:lvl5pPr>
            <a:lvl6pPr>
              <a:defRPr sz="1786"/>
            </a:lvl6pPr>
            <a:lvl7pPr>
              <a:defRPr sz="1786"/>
            </a:lvl7pPr>
            <a:lvl8pPr>
              <a:defRPr sz="1786"/>
            </a:lvl8pPr>
            <a:lvl9pPr>
              <a:defRPr sz="178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BDBAE58-D176-4014-96CE-543E3B9CEC7F}" type="datetime1">
              <a:rPr kumimoji="1" lang="ja-JP" altLang="en-US" smtClean="0"/>
              <a:t>2021/9/6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263553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29" b="1"/>
            </a:lvl1pPr>
            <a:lvl2pPr marL="457209" indent="0">
              <a:buNone/>
              <a:defRPr sz="2000" b="1"/>
            </a:lvl2pPr>
            <a:lvl3pPr marL="914418" indent="0">
              <a:buNone/>
              <a:defRPr sz="1786" b="1"/>
            </a:lvl3pPr>
            <a:lvl4pPr marL="1371627" indent="0">
              <a:buNone/>
              <a:defRPr sz="1571" b="1"/>
            </a:lvl4pPr>
            <a:lvl5pPr marL="1828837" indent="0">
              <a:buNone/>
              <a:defRPr sz="1571" b="1"/>
            </a:lvl5pPr>
            <a:lvl6pPr marL="2286046" indent="0">
              <a:buNone/>
              <a:defRPr sz="1571" b="1"/>
            </a:lvl6pPr>
            <a:lvl7pPr marL="2743255" indent="0">
              <a:buNone/>
              <a:defRPr sz="1571" b="1"/>
            </a:lvl7pPr>
            <a:lvl8pPr marL="3200464" indent="0">
              <a:buNone/>
              <a:defRPr sz="1571" b="1"/>
            </a:lvl8pPr>
            <a:lvl9pPr marL="3657673" indent="0">
              <a:buNone/>
              <a:defRPr sz="157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29"/>
            </a:lvl1pPr>
            <a:lvl2pPr>
              <a:defRPr sz="2000"/>
            </a:lvl2pPr>
            <a:lvl3pPr>
              <a:defRPr sz="1786"/>
            </a:lvl3pPr>
            <a:lvl4pPr>
              <a:defRPr sz="1571"/>
            </a:lvl4pPr>
            <a:lvl5pPr>
              <a:defRPr sz="1571"/>
            </a:lvl5pPr>
            <a:lvl6pPr>
              <a:defRPr sz="1571"/>
            </a:lvl6pPr>
            <a:lvl7pPr>
              <a:defRPr sz="1571"/>
            </a:lvl7pPr>
            <a:lvl8pPr>
              <a:defRPr sz="1571"/>
            </a:lvl8pPr>
            <a:lvl9pPr>
              <a:defRPr sz="157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37DD7FF-5394-455C-BB0C-9B5E4D739E17}" type="datetime1">
              <a:rPr kumimoji="1" lang="ja-JP" altLang="en-US" smtClean="0"/>
              <a:t>2021/9/6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2573335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7EF98FA-E636-4F42-BD83-230CD6C61950}" type="datetime1">
              <a:rPr kumimoji="1" lang="ja-JP" altLang="en-US" smtClean="0"/>
              <a:t>2021/9/6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320500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91AD50-ECC9-4D0A-AC65-29F221FF0182}" type="datetime1">
              <a:rPr kumimoji="1" lang="ja-JP" altLang="en-US" smtClean="0"/>
              <a:t>2021/9/6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1453610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14"/>
            </a:lvl1pPr>
            <a:lvl2pPr>
              <a:defRPr sz="2786"/>
            </a:lvl2pPr>
            <a:lvl3pPr>
              <a:defRPr sz="2429"/>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17CA106-BF37-4296-9165-E03A6CCF63AF}" type="datetime1">
              <a:rPr kumimoji="1" lang="ja-JP" altLang="en-US" smtClean="0"/>
              <a:t>2021/9/6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280510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14"/>
            </a:lvl1pPr>
            <a:lvl2pPr marL="457209" indent="0">
              <a:buNone/>
              <a:defRPr sz="2786"/>
            </a:lvl2pPr>
            <a:lvl3pPr marL="914418" indent="0">
              <a:buNone/>
              <a:defRPr sz="2429"/>
            </a:lvl3pPr>
            <a:lvl4pPr marL="1371627" indent="0">
              <a:buNone/>
              <a:defRPr sz="2000"/>
            </a:lvl4pPr>
            <a:lvl5pPr marL="1828837" indent="0">
              <a:buNone/>
              <a:defRPr sz="2000"/>
            </a:lvl5pPr>
            <a:lvl6pPr marL="2286046" indent="0">
              <a:buNone/>
              <a:defRPr sz="2000"/>
            </a:lvl6pPr>
            <a:lvl7pPr marL="2743255" indent="0">
              <a:buNone/>
              <a:defRPr sz="2000"/>
            </a:lvl7pPr>
            <a:lvl8pPr marL="3200464" indent="0">
              <a:buNone/>
              <a:defRPr sz="2000"/>
            </a:lvl8pPr>
            <a:lvl9pPr marL="3657673"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29"/>
            </a:lvl1pPr>
            <a:lvl2pPr marL="457209" indent="0">
              <a:buNone/>
              <a:defRPr sz="1214"/>
            </a:lvl2pPr>
            <a:lvl3pPr marL="914418" indent="0">
              <a:buNone/>
              <a:defRPr sz="1000"/>
            </a:lvl3pPr>
            <a:lvl4pPr marL="1371627" indent="0">
              <a:buNone/>
              <a:defRPr sz="929"/>
            </a:lvl4pPr>
            <a:lvl5pPr marL="1828837" indent="0">
              <a:buNone/>
              <a:defRPr sz="929"/>
            </a:lvl5pPr>
            <a:lvl6pPr marL="2286046" indent="0">
              <a:buNone/>
              <a:defRPr sz="929"/>
            </a:lvl6pPr>
            <a:lvl7pPr marL="2743255" indent="0">
              <a:buNone/>
              <a:defRPr sz="929"/>
            </a:lvl7pPr>
            <a:lvl8pPr marL="3200464" indent="0">
              <a:buNone/>
              <a:defRPr sz="929"/>
            </a:lvl8pPr>
            <a:lvl9pPr marL="3657673" indent="0">
              <a:buNone/>
              <a:defRPr sz="929"/>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AEA855E-A4C9-4C97-BB44-6503D22753FB}" type="datetime1">
              <a:rPr kumimoji="1" lang="ja-JP" altLang="en-US" smtClean="0"/>
              <a:t>2021/9/6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1764499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Grid">
          <a:fgClr>
            <a:schemeClr val="tx2">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128016" tIns="64008" rIns="128016" bIns="64008" rtlCol="0" anchor="ctr"/>
          <a:lstStyle>
            <a:lvl1pPr algn="l">
              <a:defRPr sz="1214">
                <a:solidFill>
                  <a:schemeClr val="tx1">
                    <a:tint val="75000"/>
                  </a:schemeClr>
                </a:solidFill>
              </a:defRPr>
            </a:lvl1pPr>
          </a:lstStyle>
          <a:p>
            <a:fld id="{97404B7F-F609-44F8-928B-31CDDD2A452A}" type="datetime1">
              <a:rPr kumimoji="1" lang="ja-JP" altLang="en-US" smtClean="0"/>
              <a:t>2021/9/6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128016" tIns="64008" rIns="128016" bIns="64008" rtlCol="0" anchor="ctr"/>
          <a:lstStyle>
            <a:lvl1pPr algn="ctr">
              <a:defRPr sz="121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128016" tIns="64008" rIns="128016" bIns="64008" rtlCol="0" anchor="ctr"/>
          <a:lstStyle>
            <a:lvl1pPr algn="r">
              <a:defRPr sz="1214">
                <a:solidFill>
                  <a:schemeClr val="tx1">
                    <a:tint val="75000"/>
                  </a:schemeClr>
                </a:solidFill>
              </a:defRPr>
            </a:lvl1pPr>
          </a:lstStyle>
          <a:p>
            <a:fld id="{3D72AB0E-980E-481D-A624-F3B6A8F5BF62}" type="slidenum">
              <a:rPr kumimoji="1" lang="ja-JP" altLang="en-US" smtClean="0"/>
              <a:t>‹#›</a:t>
            </a:fld>
            <a:endParaRPr kumimoji="1" lang="ja-JP" altLang="en-US"/>
          </a:p>
        </p:txBody>
      </p:sp>
    </p:spTree>
    <p:extLst>
      <p:ext uri="{BB962C8B-B14F-4D97-AF65-F5344CB8AC3E}">
        <p14:creationId xmlns:p14="http://schemas.microsoft.com/office/powerpoint/2010/main" val="1072523726"/>
      </p:ext>
    </p:extLst>
  </p:cSld>
  <p:clrMap bg1="lt1" tx1="dk1" bg2="lt2" tx2="dk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Lst>
  <p:hf hdr="0" ftr="0" dt="0"/>
  <p:txStyles>
    <p:titleStyle>
      <a:lvl1pPr algn="ctr" defTabSz="914418" rtl="0" eaLnBrk="1" latinLnBrk="0" hangingPunct="1">
        <a:spcBef>
          <a:spcPct val="0"/>
        </a:spcBef>
        <a:buNone/>
        <a:defRPr kumimoji="1" sz="4429" kern="1200">
          <a:solidFill>
            <a:schemeClr val="tx1"/>
          </a:solidFill>
          <a:latin typeface="+mj-lt"/>
          <a:ea typeface="+mj-ea"/>
          <a:cs typeface="+mj-cs"/>
        </a:defRPr>
      </a:lvl1pPr>
    </p:titleStyle>
    <p:bodyStyle>
      <a:lvl1pPr marL="342907" indent="-342907" algn="l" defTabSz="914418" rtl="0" eaLnBrk="1" latinLnBrk="0" hangingPunct="1">
        <a:spcBef>
          <a:spcPct val="20000"/>
        </a:spcBef>
        <a:buFont typeface="Arial" panose="020B0604020202020204" pitchFamily="34" charset="0"/>
        <a:buChar char="•"/>
        <a:defRPr kumimoji="1" sz="3214" kern="1200">
          <a:solidFill>
            <a:schemeClr val="tx1"/>
          </a:solidFill>
          <a:latin typeface="+mn-lt"/>
          <a:ea typeface="+mn-ea"/>
          <a:cs typeface="+mn-cs"/>
        </a:defRPr>
      </a:lvl1pPr>
      <a:lvl2pPr marL="742965" indent="-285756" algn="l" defTabSz="914418" rtl="0" eaLnBrk="1" latinLnBrk="0" hangingPunct="1">
        <a:spcBef>
          <a:spcPct val="20000"/>
        </a:spcBef>
        <a:buFont typeface="Arial" panose="020B0604020202020204" pitchFamily="34" charset="0"/>
        <a:buChar char="–"/>
        <a:defRPr kumimoji="1" sz="2786" kern="1200">
          <a:solidFill>
            <a:schemeClr val="tx1"/>
          </a:solidFill>
          <a:latin typeface="+mn-lt"/>
          <a:ea typeface="+mn-ea"/>
          <a:cs typeface="+mn-cs"/>
        </a:defRPr>
      </a:lvl2pPr>
      <a:lvl3pPr marL="1143023" indent="-228605" algn="l" defTabSz="914418" rtl="0" eaLnBrk="1" latinLnBrk="0" hangingPunct="1">
        <a:spcBef>
          <a:spcPct val="20000"/>
        </a:spcBef>
        <a:buFont typeface="Arial" panose="020B0604020202020204" pitchFamily="34" charset="0"/>
        <a:buChar char="•"/>
        <a:defRPr kumimoji="1" sz="2429" kern="1200">
          <a:solidFill>
            <a:schemeClr val="tx1"/>
          </a:solidFill>
          <a:latin typeface="+mn-lt"/>
          <a:ea typeface="+mn-ea"/>
          <a:cs typeface="+mn-cs"/>
        </a:defRPr>
      </a:lvl3pPr>
      <a:lvl4pPr marL="1600232"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41"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50"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5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69"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78" indent="-228605" algn="l" defTabSz="91441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18" rtl="0" eaLnBrk="1" latinLnBrk="0" hangingPunct="1">
        <a:defRPr kumimoji="1" sz="1786" kern="1200">
          <a:solidFill>
            <a:schemeClr val="tx1"/>
          </a:solidFill>
          <a:latin typeface="+mn-lt"/>
          <a:ea typeface="+mn-ea"/>
          <a:cs typeface="+mn-cs"/>
        </a:defRPr>
      </a:lvl1pPr>
      <a:lvl2pPr marL="457209" algn="l" defTabSz="914418" rtl="0" eaLnBrk="1" latinLnBrk="0" hangingPunct="1">
        <a:defRPr kumimoji="1" sz="1786" kern="1200">
          <a:solidFill>
            <a:schemeClr val="tx1"/>
          </a:solidFill>
          <a:latin typeface="+mn-lt"/>
          <a:ea typeface="+mn-ea"/>
          <a:cs typeface="+mn-cs"/>
        </a:defRPr>
      </a:lvl2pPr>
      <a:lvl3pPr marL="914418" algn="l" defTabSz="914418" rtl="0" eaLnBrk="1" latinLnBrk="0" hangingPunct="1">
        <a:defRPr kumimoji="1" sz="1786" kern="1200">
          <a:solidFill>
            <a:schemeClr val="tx1"/>
          </a:solidFill>
          <a:latin typeface="+mn-lt"/>
          <a:ea typeface="+mn-ea"/>
          <a:cs typeface="+mn-cs"/>
        </a:defRPr>
      </a:lvl3pPr>
      <a:lvl4pPr marL="1371627" algn="l" defTabSz="914418" rtl="0" eaLnBrk="1" latinLnBrk="0" hangingPunct="1">
        <a:defRPr kumimoji="1" sz="1786" kern="1200">
          <a:solidFill>
            <a:schemeClr val="tx1"/>
          </a:solidFill>
          <a:latin typeface="+mn-lt"/>
          <a:ea typeface="+mn-ea"/>
          <a:cs typeface="+mn-cs"/>
        </a:defRPr>
      </a:lvl4pPr>
      <a:lvl5pPr marL="1828837" algn="l" defTabSz="914418" rtl="0" eaLnBrk="1" latinLnBrk="0" hangingPunct="1">
        <a:defRPr kumimoji="1" sz="1786" kern="1200">
          <a:solidFill>
            <a:schemeClr val="tx1"/>
          </a:solidFill>
          <a:latin typeface="+mn-lt"/>
          <a:ea typeface="+mn-ea"/>
          <a:cs typeface="+mn-cs"/>
        </a:defRPr>
      </a:lvl5pPr>
      <a:lvl6pPr marL="2286046" algn="l" defTabSz="914418" rtl="0" eaLnBrk="1" latinLnBrk="0" hangingPunct="1">
        <a:defRPr kumimoji="1" sz="1786" kern="1200">
          <a:solidFill>
            <a:schemeClr val="tx1"/>
          </a:solidFill>
          <a:latin typeface="+mn-lt"/>
          <a:ea typeface="+mn-ea"/>
          <a:cs typeface="+mn-cs"/>
        </a:defRPr>
      </a:lvl6pPr>
      <a:lvl7pPr marL="2743255" algn="l" defTabSz="914418" rtl="0" eaLnBrk="1" latinLnBrk="0" hangingPunct="1">
        <a:defRPr kumimoji="1" sz="1786" kern="1200">
          <a:solidFill>
            <a:schemeClr val="tx1"/>
          </a:solidFill>
          <a:latin typeface="+mn-lt"/>
          <a:ea typeface="+mn-ea"/>
          <a:cs typeface="+mn-cs"/>
        </a:defRPr>
      </a:lvl7pPr>
      <a:lvl8pPr marL="3200464" algn="l" defTabSz="914418" rtl="0" eaLnBrk="1" latinLnBrk="0" hangingPunct="1">
        <a:defRPr kumimoji="1" sz="1786" kern="1200">
          <a:solidFill>
            <a:schemeClr val="tx1"/>
          </a:solidFill>
          <a:latin typeface="+mn-lt"/>
          <a:ea typeface="+mn-ea"/>
          <a:cs typeface="+mn-cs"/>
        </a:defRPr>
      </a:lvl8pPr>
      <a:lvl9pPr marL="3657673" algn="l" defTabSz="914418" rtl="0" eaLnBrk="1" latinLnBrk="0" hangingPunct="1">
        <a:defRPr kumimoji="1"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3"/>
          <p:cNvSpPr>
            <a:spLocks noChangeArrowheads="1"/>
          </p:cNvSpPr>
          <p:nvPr/>
        </p:nvSpPr>
        <p:spPr bwMode="auto">
          <a:xfrm>
            <a:off x="381000" y="-315016"/>
            <a:ext cx="184731" cy="367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defTabSz="914418" fontAlgn="base">
              <a:spcBef>
                <a:spcPct val="0"/>
              </a:spcBef>
              <a:spcAft>
                <a:spcPct val="0"/>
              </a:spcAft>
            </a:pPr>
            <a:endParaRPr lang="ja-JP" altLang="ja-JP" sz="1786">
              <a:solidFill>
                <a:prstClr val="black"/>
              </a:solidFill>
              <a:latin typeface="Arial" pitchFamily="34" charset="0"/>
              <a:ea typeface="ＭＳ Ｐゴシック" pitchFamily="50" charset="-128"/>
              <a:cs typeface="ＭＳ Ｐゴシック" pitchFamily="50" charset="-128"/>
            </a:endParaRPr>
          </a:p>
        </p:txBody>
      </p:sp>
      <p:grpSp>
        <p:nvGrpSpPr>
          <p:cNvPr id="50" name="グループ化 49"/>
          <p:cNvGrpSpPr/>
          <p:nvPr/>
        </p:nvGrpSpPr>
        <p:grpSpPr>
          <a:xfrm>
            <a:off x="404569" y="99255"/>
            <a:ext cx="9108000" cy="288032"/>
            <a:chOff x="2022" y="619931"/>
            <a:chExt cx="9108000" cy="288032"/>
          </a:xfrm>
        </p:grpSpPr>
        <p:sp>
          <p:nvSpPr>
            <p:cNvPr id="51" name="正方形/長方形 50"/>
            <p:cNvSpPr/>
            <p:nvPr/>
          </p:nvSpPr>
          <p:spPr>
            <a:xfrm>
              <a:off x="23063" y="619931"/>
              <a:ext cx="885698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418"/>
              <a:r>
                <a:rPr lang="ja-JP" altLang="en-US" sz="178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大阪府精神障がい者社会生活適応訓練事業について</a:t>
              </a:r>
              <a:endParaRPr lang="en-US" altLang="ja-JP" sz="2429"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53" name="直線コネクタ 52"/>
            <p:cNvCxnSpPr/>
            <p:nvPr/>
          </p:nvCxnSpPr>
          <p:spPr>
            <a:xfrm>
              <a:off x="2022" y="907963"/>
              <a:ext cx="9108000" cy="0"/>
            </a:xfrm>
            <a:prstGeom prst="line">
              <a:avLst/>
            </a:prstGeom>
            <a:ln cmpd="thickThin">
              <a:solidFill>
                <a:srgbClr val="0000CC"/>
              </a:solidFill>
            </a:ln>
          </p:spPr>
          <p:style>
            <a:lnRef idx="3">
              <a:schemeClr val="accent1"/>
            </a:lnRef>
            <a:fillRef idx="0">
              <a:schemeClr val="accent1"/>
            </a:fillRef>
            <a:effectRef idx="2">
              <a:schemeClr val="accent1"/>
            </a:effectRef>
            <a:fontRef idx="minor">
              <a:schemeClr val="tx1"/>
            </a:fontRef>
          </p:style>
        </p:cxnSp>
      </p:grpSp>
      <p:sp>
        <p:nvSpPr>
          <p:cNvPr id="10" name="正方形/長方形 9">
            <a:extLst>
              <a:ext uri="{FF2B5EF4-FFF2-40B4-BE49-F238E27FC236}">
                <a16:creationId xmlns:a16="http://schemas.microsoft.com/office/drawing/2014/main" id="{56345D19-1116-4943-BDE6-B99FBA89F4E9}"/>
              </a:ext>
            </a:extLst>
          </p:cNvPr>
          <p:cNvSpPr/>
          <p:nvPr/>
        </p:nvSpPr>
        <p:spPr>
          <a:xfrm>
            <a:off x="7543474" y="124477"/>
            <a:ext cx="864096" cy="2283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r" defTabSz="914418"/>
            <a:r>
              <a:rPr lang="en-US" altLang="ja-JP" sz="1214" dirty="0">
                <a:solidFill>
                  <a:prstClr val="black"/>
                </a:solidFill>
                <a:latin typeface="Calibri"/>
                <a:ea typeface="ＭＳ Ｐゴシック" panose="020B0600070205080204" pitchFamily="50" charset="-128"/>
              </a:rPr>
              <a:t>R3.9.7</a:t>
            </a:r>
            <a:endParaRPr lang="ja-JP" altLang="en-US" sz="1214" dirty="0">
              <a:solidFill>
                <a:prstClr val="black"/>
              </a:solidFill>
              <a:latin typeface="Calibri"/>
              <a:ea typeface="ＭＳ Ｐゴシック" panose="020B0600070205080204" pitchFamily="50" charset="-128"/>
            </a:endParaRPr>
          </a:p>
        </p:txBody>
      </p:sp>
      <p:sp>
        <p:nvSpPr>
          <p:cNvPr id="15" name="テキスト ボックス 14">
            <a:extLst>
              <a:ext uri="{FF2B5EF4-FFF2-40B4-BE49-F238E27FC236}">
                <a16:creationId xmlns:a16="http://schemas.microsoft.com/office/drawing/2014/main" id="{2F55E5CA-7413-476B-BAE6-DB6730385054}"/>
              </a:ext>
            </a:extLst>
          </p:cNvPr>
          <p:cNvSpPr txBox="1"/>
          <p:nvPr/>
        </p:nvSpPr>
        <p:spPr>
          <a:xfrm>
            <a:off x="162372" y="2636912"/>
            <a:ext cx="9649072" cy="4108817"/>
          </a:xfrm>
          <a:prstGeom prst="rect">
            <a:avLst/>
          </a:prstGeom>
          <a:noFill/>
          <a:ln w="15875">
            <a:solidFill>
              <a:schemeClr val="tx2"/>
            </a:solidFill>
          </a:ln>
        </p:spPr>
        <p:txBody>
          <a:bodyPr wrap="square" lIns="91440" tIns="45720" rIns="91440" bIns="45720" rtlCol="0">
            <a:spAutoFit/>
          </a:bodyPr>
          <a:lstStyle/>
          <a:p>
            <a:pPr defTabSz="914418"/>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就労支援部会から</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の主なご意見</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R2.9.10</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u="sng" dirty="0">
              <a:latin typeface="Meiryo UI" panose="020B0604030504040204" pitchFamily="50" charset="-128"/>
              <a:ea typeface="Meiryo UI" panose="020B0604030504040204" pitchFamily="50" charset="-128"/>
              <a:cs typeface="Meiryo UI" panose="020B0604030504040204" pitchFamily="50" charset="-128"/>
            </a:endParaRPr>
          </a:p>
          <a:p>
            <a:pPr marL="228600" indent="-228600" defTabSz="914418">
              <a:buFont typeface="+mj-ea"/>
              <a:buAutoNum type="circleNumDbPlain"/>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対象者の再検討</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361950" indent="-95250" defTabSz="914418">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精神障害者の就労支援環境は過去から格段に充実しており、その中で社適訓練の役割を考えると、対象者は、企業での作業を通じてじっくり生活習慣を確立したい方、長期的にもみても企業就職の想定が難しい方など、就労系の一部、生活訓練・介護系福祉サービスやデイケアなど医療サービス対象者になるのではない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361950" indent="-95250" defTabSz="914418">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生活困窮者、ひきこもりなどの方も利用できるよう検討してはどうか。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28600" indent="-228600" defTabSz="914418">
              <a:buFont typeface="+mj-ea"/>
              <a:buAutoNum type="circleNumDbPlain" startAt="2"/>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既存事業・</a:t>
            </a:r>
            <a:r>
              <a:rPr lang="ja-JP" altLang="en-US" sz="13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福祉サービス等との役割分担</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355600" indent="-88900" defTabSz="914418">
              <a:buFont typeface="Arial" panose="020B0604020202020204" pitchFamily="34" charset="0"/>
              <a:buChar char="•"/>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さまざま</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な事業主体・ネットワーク・団体等で類似の、あるいは対象や目的が重なる事業・活動を展開している。相互に知ることが重要であり、市区町村域において重層的な展開、役割分担ができるように調整していく必要があるのではない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28600" indent="-228600" defTabSz="914418">
              <a:buFont typeface="+mj-ea"/>
              <a:buAutoNum type="circleNumDbPlain" startAt="3"/>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他</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機関との連携</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361950" indent="-95250" defTabSz="914418">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社会参加コースについては、地域に出るきっかけづくりとして、医療機関との連携を強化してはどうか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266700" defTabSz="914418"/>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送り出し機関を通じて医療との連携ができれば、当事者にとってより良い訓練プログラムができるのではないか</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pPr marL="361950" indent="-95250" defTabSz="914418">
              <a:buFont typeface="Arial" panose="020B0604020202020204" pitchFamily="34" charset="0"/>
              <a:buChar char="•"/>
              <a:tabLst>
                <a:tab pos="361950"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さまざまな事業主体・ネットワーク・団体等で類似の、あるいは対象や目的が重なる事業・活動を展開している。相互に知ることが重要であり、市区町村域において重層的な展開、役割分担ができるように調整していく必要があるのではない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228600" indent="-228600" defTabSz="914418">
              <a:buFont typeface="+mj-ea"/>
              <a:buAutoNum type="circleNumDbPlain" startAt="4"/>
            </a:pP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運用</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の改善</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361950" indent="-95250" defTabSz="914418">
              <a:buFont typeface="Arial" panose="020B0604020202020204" pitchFamily="34" charset="0"/>
              <a:buChar cha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参加コースの評価指標が立てにくいのであれば、計画相談のモニタリングにおける達成度を関係機関の間で確認することで評価する方法等が考えられる。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28600" indent="-228600" defTabSz="914418">
              <a:buFont typeface="+mj-ea"/>
              <a:buAutoNum type="circleNumDbPlain" startAt="5"/>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支援力</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向上</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61950" indent="-95250" defTabSz="914418">
              <a:buFont typeface="Arial" panose="020B0604020202020204" pitchFamily="34" charset="0"/>
              <a:buChar char="•"/>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の効果をあげるには訓練に関わるデイケアや福祉サービス実施機関のスタッフへの周知やスキル向上が必要であり、演習型、経験交流型の研修が効果的ではないか</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2F55E5CA-7413-476B-BAE6-DB6730385054}"/>
              </a:ext>
            </a:extLst>
          </p:cNvPr>
          <p:cNvSpPr txBox="1"/>
          <p:nvPr/>
        </p:nvSpPr>
        <p:spPr>
          <a:xfrm>
            <a:off x="161302" y="476672"/>
            <a:ext cx="9649072" cy="2108269"/>
          </a:xfrm>
          <a:prstGeom prst="rect">
            <a:avLst/>
          </a:prstGeom>
          <a:noFill/>
          <a:ln w="15875">
            <a:solidFill>
              <a:schemeClr val="tx2"/>
            </a:solidFill>
          </a:ln>
        </p:spPr>
        <p:txBody>
          <a:bodyPr wrap="square" lIns="91440" tIns="45720" rIns="91440" bIns="45720" rtlCol="0">
            <a:spAutoFit/>
          </a:bodyPr>
          <a:lstStyle/>
          <a:p>
            <a:pPr defTabSz="914418"/>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就労支援部会（</a:t>
            </a:r>
            <a:r>
              <a:rPr lang="en-US" altLang="ja-JP"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R2.9.10</a:t>
            </a:r>
            <a:r>
              <a:rPr lang="ja-JP" altLang="en-US" sz="14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提示した課題認識</a:t>
            </a:r>
            <a:endParaRPr lang="en-US" altLang="ja-JP" sz="1400"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a:latin typeface="HG丸ｺﾞｼｯｸM-PRO" panose="020F0600000000000000" pitchFamily="50" charset="-128"/>
                <a:ea typeface="HG丸ｺﾞｼｯｸM-PRO" panose="020F0600000000000000" pitchFamily="50" charset="-128"/>
              </a:rPr>
              <a:t>▼新規訓練生が年々減少傾向</a:t>
            </a: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・保健所機能の再構築により保健所</a:t>
            </a:r>
            <a:r>
              <a:rPr lang="ja-JP" altLang="en-US" sz="1300" dirty="0">
                <a:latin typeface="HG丸ｺﾞｼｯｸM-PRO" panose="020F0600000000000000" pitchFamily="50" charset="-128"/>
                <a:ea typeface="HG丸ｺﾞｼｯｸM-PRO" panose="020F0600000000000000" pitchFamily="50" charset="-128"/>
              </a:rPr>
              <a:t>の関与がなくなった</a:t>
            </a:r>
            <a:r>
              <a:rPr lang="en-US" altLang="ja-JP" sz="1300" dirty="0">
                <a:latin typeface="HG丸ｺﾞｼｯｸM-PRO" panose="020F0600000000000000" pitchFamily="50" charset="-128"/>
                <a:ea typeface="HG丸ｺﾞｼｯｸM-PRO" panose="020F0600000000000000" pitchFamily="50" charset="-128"/>
              </a:rPr>
              <a:t>H29 </a:t>
            </a:r>
            <a:r>
              <a:rPr lang="ja-JP" altLang="en-US" sz="1300" dirty="0">
                <a:latin typeface="HG丸ｺﾞｼｯｸM-PRO" panose="020F0600000000000000" pitchFamily="50" charset="-128"/>
                <a:ea typeface="HG丸ｺﾞｼｯｸM-PRO" panose="020F0600000000000000" pitchFamily="50" charset="-128"/>
              </a:rPr>
              <a:t>年度以降、以前の</a:t>
            </a:r>
            <a:r>
              <a:rPr lang="en-US" altLang="ja-JP" sz="1300" dirty="0">
                <a:latin typeface="HG丸ｺﾞｼｯｸM-PRO" panose="020F0600000000000000" pitchFamily="50" charset="-128"/>
                <a:ea typeface="HG丸ｺﾞｼｯｸM-PRO" panose="020F0600000000000000" pitchFamily="50" charset="-128"/>
              </a:rPr>
              <a:t>5</a:t>
            </a:r>
            <a:r>
              <a:rPr lang="ja-JP" altLang="en-US" sz="1300" dirty="0">
                <a:latin typeface="HG丸ｺﾞｼｯｸM-PRO" panose="020F0600000000000000" pitchFamily="50" charset="-128"/>
                <a:ea typeface="HG丸ｺﾞｼｯｸM-PRO" panose="020F0600000000000000" pitchFamily="50" charset="-128"/>
              </a:rPr>
              <a:t>～</a:t>
            </a:r>
            <a:r>
              <a:rPr lang="en-US" altLang="ja-JP" sz="1300" dirty="0">
                <a:latin typeface="HG丸ｺﾞｼｯｸM-PRO" panose="020F0600000000000000" pitchFamily="50" charset="-128"/>
                <a:ea typeface="HG丸ｺﾞｼｯｸM-PRO" panose="020F0600000000000000" pitchFamily="50" charset="-128"/>
              </a:rPr>
              <a:t>6</a:t>
            </a:r>
            <a:r>
              <a:rPr lang="ja-JP" altLang="en-US" sz="1300" dirty="0">
                <a:latin typeface="HG丸ｺﾞｼｯｸM-PRO" panose="020F0600000000000000" pitchFamily="50" charset="-128"/>
                <a:ea typeface="HG丸ｺﾞｼｯｸM-PRO" panose="020F0600000000000000" pitchFamily="50" charset="-128"/>
              </a:rPr>
              <a:t>割の訓練生で推移</a:t>
            </a: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長期にわたる訓練は、精神障がいの特性には有効なものの、訓練生の金銭的な負担は増加</a:t>
            </a:r>
          </a:p>
          <a:p>
            <a:r>
              <a:rPr lang="ja-JP" altLang="en-US" sz="1300" dirty="0">
                <a:latin typeface="HG丸ｺﾞｼｯｸM-PRO" panose="020F0600000000000000" pitchFamily="50" charset="-128"/>
                <a:ea typeface="HG丸ｺﾞｼｯｸM-PRO" panose="020F0600000000000000" pitchFamily="50" charset="-128"/>
              </a:rPr>
              <a:t>　・全体では供給過多だが、協力事業所が偏在しており、利用者のニーズとミスマッチ</a:t>
            </a:r>
          </a:p>
          <a:p>
            <a:r>
              <a:rPr lang="ja-JP" altLang="en-US" sz="1300" dirty="0" smtClean="0">
                <a:latin typeface="HG丸ｺﾞｼｯｸM-PRO" panose="020F0600000000000000" pitchFamily="50" charset="-128"/>
                <a:ea typeface="HG丸ｺﾞｼｯｸM-PRO" panose="020F0600000000000000" pitchFamily="50" charset="-128"/>
              </a:rPr>
              <a:t>▼</a:t>
            </a:r>
            <a:r>
              <a:rPr lang="ja-JP" altLang="en-US" sz="1300" dirty="0">
                <a:latin typeface="HG丸ｺﾞｼｯｸM-PRO" panose="020F0600000000000000" pitchFamily="50" charset="-128"/>
                <a:ea typeface="HG丸ｺﾞｼｯｸM-PRO" panose="020F0600000000000000" pitchFamily="50" charset="-128"/>
              </a:rPr>
              <a:t>既存事業との役割分担が不明確</a:t>
            </a:r>
          </a:p>
          <a:p>
            <a:r>
              <a:rPr lang="ja-JP" altLang="en-US" sz="1300" dirty="0">
                <a:latin typeface="HG丸ｺﾞｼｯｸM-PRO" panose="020F0600000000000000" pitchFamily="50" charset="-128"/>
                <a:ea typeface="HG丸ｺﾞｼｯｸM-PRO" panose="020F0600000000000000" pitchFamily="50" charset="-128"/>
              </a:rPr>
              <a:t>　・「社会参加から就労準備まで」広範な課題に対応する一方</a:t>
            </a:r>
            <a:r>
              <a:rPr lang="ja-JP" altLang="en-US" sz="1300" dirty="0" smtClean="0">
                <a:latin typeface="HG丸ｺﾞｼｯｸM-PRO" panose="020F0600000000000000" pitchFamily="50" charset="-128"/>
                <a:ea typeface="HG丸ｺﾞｼｯｸM-PRO" panose="020F0600000000000000" pitchFamily="50" charset="-128"/>
              </a:rPr>
              <a:t>、既存</a:t>
            </a:r>
            <a:r>
              <a:rPr lang="ja-JP" altLang="en-US" sz="1300" dirty="0">
                <a:latin typeface="HG丸ｺﾞｼｯｸM-PRO" panose="020F0600000000000000" pitchFamily="50" charset="-128"/>
                <a:ea typeface="HG丸ｺﾞｼｯｸM-PRO" panose="020F0600000000000000" pitchFamily="50" charset="-128"/>
              </a:rPr>
              <a:t>の支援（サービス）との役割分担が</a:t>
            </a:r>
            <a:r>
              <a:rPr lang="ja-JP" altLang="en-US" sz="1300" dirty="0" smtClean="0">
                <a:latin typeface="HG丸ｺﾞｼｯｸM-PRO" panose="020F0600000000000000" pitchFamily="50" charset="-128"/>
                <a:ea typeface="HG丸ｺﾞｼｯｸM-PRO" panose="020F0600000000000000" pitchFamily="50" charset="-128"/>
              </a:rPr>
              <a:t>不明確</a:t>
            </a:r>
            <a:endParaRPr lang="ja-JP" altLang="en-US" sz="1300" dirty="0">
              <a:latin typeface="HG丸ｺﾞｼｯｸM-PRO" panose="020F0600000000000000" pitchFamily="50" charset="-128"/>
              <a:ea typeface="HG丸ｺﾞｼｯｸM-PRO" panose="020F0600000000000000" pitchFamily="50" charset="-128"/>
            </a:endParaRPr>
          </a:p>
          <a:p>
            <a:r>
              <a:rPr lang="ja-JP" altLang="en-US" sz="1300" dirty="0">
                <a:latin typeface="HG丸ｺﾞｼｯｸM-PRO" panose="020F0600000000000000" pitchFamily="50" charset="-128"/>
                <a:ea typeface="HG丸ｺﾞｼｯｸM-PRO" panose="020F0600000000000000" pitchFamily="50" charset="-128"/>
              </a:rPr>
              <a:t>　</a:t>
            </a:r>
            <a:r>
              <a:rPr lang="ja-JP" altLang="en-US" sz="1300" dirty="0" smtClean="0">
                <a:latin typeface="HG丸ｺﾞｼｯｸM-PRO" panose="020F0600000000000000" pitchFamily="50" charset="-128"/>
                <a:ea typeface="HG丸ｺﾞｼｯｸM-PRO" panose="020F0600000000000000" pitchFamily="50" charset="-128"/>
              </a:rPr>
              <a:t>・利用申請に際して</a:t>
            </a:r>
            <a:r>
              <a:rPr lang="ja-JP" altLang="en-US" sz="1300" dirty="0">
                <a:latin typeface="HG丸ｺﾞｼｯｸM-PRO" panose="020F0600000000000000" pitchFamily="50" charset="-128"/>
                <a:ea typeface="HG丸ｺﾞｼｯｸM-PRO" panose="020F0600000000000000" pitchFamily="50" charset="-128"/>
              </a:rPr>
              <a:t>支援機関によるアセスメントが</a:t>
            </a:r>
            <a:r>
              <a:rPr lang="ja-JP" altLang="en-US" sz="1300" dirty="0" smtClean="0">
                <a:latin typeface="HG丸ｺﾞｼｯｸM-PRO" panose="020F0600000000000000" pitchFamily="50" charset="-128"/>
                <a:ea typeface="HG丸ｺﾞｼｯｸM-PRO" panose="020F0600000000000000" pitchFamily="50" charset="-128"/>
              </a:rPr>
              <a:t>不十分なことが多い</a:t>
            </a:r>
            <a:endParaRPr lang="ja-JP" altLang="en-US" sz="1300" dirty="0">
              <a:latin typeface="HG丸ｺﾞｼｯｸM-PRO" panose="020F0600000000000000" pitchFamily="50" charset="-128"/>
              <a:ea typeface="HG丸ｺﾞｼｯｸM-PRO" panose="020F0600000000000000" pitchFamily="50" charset="-128"/>
            </a:endParaRPr>
          </a:p>
          <a:p>
            <a:r>
              <a:rPr lang="ja-JP" altLang="en-US" sz="1300" dirty="0">
                <a:latin typeface="HG丸ｺﾞｼｯｸM-PRO" panose="020F0600000000000000" pitchFamily="50" charset="-128"/>
                <a:ea typeface="HG丸ｺﾞｼｯｸM-PRO" panose="020F0600000000000000" pitchFamily="50" charset="-128"/>
              </a:rPr>
              <a:t>▼事業の活用が一部の支援機関に偏って</a:t>
            </a:r>
            <a:r>
              <a:rPr lang="ja-JP" altLang="en-US" sz="1300" dirty="0" smtClean="0">
                <a:latin typeface="HG丸ｺﾞｼｯｸM-PRO" panose="020F0600000000000000" pitchFamily="50" charset="-128"/>
                <a:ea typeface="HG丸ｺﾞｼｯｸM-PRO" panose="020F0600000000000000" pitchFamily="50" charset="-128"/>
              </a:rPr>
              <a:t>いる</a:t>
            </a:r>
            <a:r>
              <a:rPr lang="ja-JP" altLang="en-US" sz="1300" dirty="0">
                <a:latin typeface="HG丸ｺﾞｼｯｸM-PRO" panose="020F0600000000000000" pitchFamily="50" charset="-128"/>
                <a:ea typeface="HG丸ｺﾞｼｯｸM-PRO" panose="020F0600000000000000" pitchFamily="50" charset="-128"/>
              </a:rPr>
              <a:t>傾向</a:t>
            </a:r>
            <a:r>
              <a:rPr lang="ja-JP" altLang="en-US" sz="1300" dirty="0" smtClean="0">
                <a:latin typeface="HG丸ｺﾞｼｯｸM-PRO" panose="020F0600000000000000" pitchFamily="50" charset="-128"/>
                <a:ea typeface="HG丸ｺﾞｼｯｸM-PRO" panose="020F0600000000000000" pitchFamily="50" charset="-128"/>
              </a:rPr>
              <a:t>がみられ</a:t>
            </a:r>
            <a:r>
              <a:rPr lang="ja-JP" altLang="en-US" sz="1300" dirty="0">
                <a:latin typeface="HG丸ｺﾞｼｯｸM-PRO" panose="020F0600000000000000" pitchFamily="50" charset="-128"/>
                <a:ea typeface="HG丸ｺﾞｼｯｸM-PRO" panose="020F0600000000000000" pitchFamily="50" charset="-128"/>
              </a:rPr>
              <a:t>る</a:t>
            </a:r>
          </a:p>
          <a:p>
            <a:r>
              <a:rPr lang="ja-JP" altLang="en-US" sz="1300" dirty="0">
                <a:latin typeface="HG丸ｺﾞｼｯｸM-PRO" panose="020F0600000000000000" pitchFamily="50" charset="-128"/>
                <a:ea typeface="HG丸ｺﾞｼｯｸM-PRO" panose="020F0600000000000000" pitchFamily="50" charset="-128"/>
              </a:rPr>
              <a:t>▼社会参加</a:t>
            </a:r>
            <a:r>
              <a:rPr lang="ja-JP" altLang="en-US" sz="1300" dirty="0" smtClean="0">
                <a:latin typeface="HG丸ｺﾞｼｯｸM-PRO" panose="020F0600000000000000" pitchFamily="50" charset="-128"/>
                <a:ea typeface="HG丸ｺﾞｼｯｸM-PRO" panose="020F0600000000000000" pitchFamily="50" charset="-128"/>
              </a:rPr>
              <a:t>コースでは、事業成果を客観的な指標で評価</a:t>
            </a:r>
            <a:r>
              <a:rPr lang="ja-JP" altLang="en-US" sz="1300" dirty="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提示することが困難</a:t>
            </a:r>
            <a:endParaRPr lang="en-US" altLang="ja-JP" sz="13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8566934" y="96887"/>
            <a:ext cx="1195150"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b="1" dirty="0" smtClean="0"/>
              <a:t>資料３</a:t>
            </a:r>
            <a:endParaRPr kumimoji="1" lang="ja-JP" altLang="en-US" sz="1400" b="1" dirty="0"/>
          </a:p>
        </p:txBody>
      </p:sp>
      <p:sp>
        <p:nvSpPr>
          <p:cNvPr id="11" name="スライド番号プレースホルダー 3"/>
          <p:cNvSpPr>
            <a:spLocks noGrp="1"/>
          </p:cNvSpPr>
          <p:nvPr>
            <p:ph type="sldNum" sz="quarter" idx="12"/>
          </p:nvPr>
        </p:nvSpPr>
        <p:spPr>
          <a:xfrm>
            <a:off x="7099300" y="6356351"/>
            <a:ext cx="2311400" cy="365125"/>
          </a:xfrm>
        </p:spPr>
        <p:txBody>
          <a:bodyPr/>
          <a:lstStyle/>
          <a:p>
            <a:fld id="{3D72AB0E-980E-481D-A624-F3B6A8F5BF62}" type="slidenum">
              <a:rPr kumimoji="1" lang="ja-JP" altLang="en-US" smtClean="0"/>
              <a:t>1</a:t>
            </a:fld>
            <a:endParaRPr kumimoji="1" lang="ja-JP" altLang="en-US"/>
          </a:p>
        </p:txBody>
      </p:sp>
    </p:spTree>
    <p:extLst>
      <p:ext uri="{BB962C8B-B14F-4D97-AF65-F5344CB8AC3E}">
        <p14:creationId xmlns:p14="http://schemas.microsoft.com/office/powerpoint/2010/main" val="17370710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3D72AB0E-980E-481D-A624-F3B6A8F5BF62}" type="slidenum">
              <a:rPr kumimoji="1" lang="ja-JP" altLang="en-US" smtClean="0"/>
              <a:t>2</a:t>
            </a:fld>
            <a:endParaRPr kumimoji="1" lang="ja-JP" altLang="en-US"/>
          </a:p>
        </p:txBody>
      </p:sp>
      <p:grpSp>
        <p:nvGrpSpPr>
          <p:cNvPr id="5" name="グループ化 4"/>
          <p:cNvGrpSpPr/>
          <p:nvPr/>
        </p:nvGrpSpPr>
        <p:grpSpPr>
          <a:xfrm>
            <a:off x="127394" y="4155031"/>
            <a:ext cx="9649072" cy="1944216"/>
            <a:chOff x="1946657" y="3743520"/>
            <a:chExt cx="2299558" cy="3646416"/>
          </a:xfrm>
        </p:grpSpPr>
        <p:sp>
          <p:nvSpPr>
            <p:cNvPr id="6" name="角丸四角形 5"/>
            <p:cNvSpPr/>
            <p:nvPr/>
          </p:nvSpPr>
          <p:spPr>
            <a:xfrm>
              <a:off x="1946657" y="4140121"/>
              <a:ext cx="2299558" cy="3249815"/>
            </a:xfrm>
            <a:prstGeom prst="roundRect">
              <a:avLst>
                <a:gd name="adj" fmla="val 0"/>
              </a:avLst>
            </a:prstGeom>
            <a:no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65310" tIns="25714" rIns="65310" bIns="25714" rtlCol="0" anchor="ctr"/>
            <a:lstStyle/>
            <a:p>
              <a:pPr marL="122467" indent="-122467" defTabSz="914418">
                <a:buFont typeface="Wingdings" panose="05000000000000000000" pitchFamily="2" charset="2"/>
                <a:buChar char="u"/>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イケアや地域活動支援センターにも就労や就労訓練を通じた社会参加のニーズは一定数存在。ただし、訓練生の支援機関としての役割を担うことは、支援スキルだけではなく、支援スタッフを増員させる必要もあることから難しいと考えられる。支援機関としての役割を担うことができる就労系サービス事業所や就業・生活支援センターと連携する事業スキームを検討していく。</a:t>
              </a:r>
              <a:endParaRPr lang="en-US" altLang="ja-JP"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22467" indent="-122467" defTabSz="914418">
                <a:buFont typeface="Wingdings" panose="05000000000000000000" pitchFamily="2" charset="2"/>
                <a:buChar char="u"/>
              </a:pPr>
              <a:r>
                <a:rPr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ニーズがある一方で、デイケア等に十分本事業が認知されていないことも明らかになったことから事業周知から</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実施していく。</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2467" indent="-122467" defTabSz="914418">
                <a:buFont typeface="Wingdings" panose="05000000000000000000" pitchFamily="2" charset="2"/>
                <a:buChar char="u"/>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困窮者やひきこもりの支援機関へのヒアリングにより、それぞれで就労や社会参加に向けた支援を展開しているものの、それぞれが連携しているとはいい難い状況であることから、今後情報共有を図り、各支援機関と連携してそれぞれの支援方策を活用していく。</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22467" indent="-122467" defTabSz="914418">
                <a:buFont typeface="Wingdings" panose="05000000000000000000" pitchFamily="2" charset="2"/>
                <a:buChar char="u"/>
              </a:pP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評価ツールを改訂し、本事業に関わる支援機関や協力企業が相互に事業効果を客観的に評価する仕組みを構築し、訓練目標の達成度を共有することで効果的な訓練の実施につなげる。</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946657" y="3743520"/>
              <a:ext cx="2299303" cy="396603"/>
            </a:xfrm>
            <a:prstGeom prst="roundRect">
              <a:avLst>
                <a:gd name="adj" fmla="val 0"/>
              </a:avLst>
            </a:prstGeom>
            <a:solidFill>
              <a:srgbClr val="0000CC">
                <a:alpha val="78000"/>
              </a:srgbClr>
            </a:solidFill>
            <a:ln w="952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18"/>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今後の方向性等</a:t>
              </a:r>
            </a:p>
          </p:txBody>
        </p:sp>
      </p:grpSp>
      <p:sp>
        <p:nvSpPr>
          <p:cNvPr id="10" name="テキスト ボックス 9">
            <a:extLst>
              <a:ext uri="{FF2B5EF4-FFF2-40B4-BE49-F238E27FC236}">
                <a16:creationId xmlns:a16="http://schemas.microsoft.com/office/drawing/2014/main" id="{2F55E5CA-7413-476B-BAE6-DB6730385054}"/>
              </a:ext>
            </a:extLst>
          </p:cNvPr>
          <p:cNvSpPr txBox="1"/>
          <p:nvPr/>
        </p:nvSpPr>
        <p:spPr>
          <a:xfrm>
            <a:off x="127394" y="404664"/>
            <a:ext cx="4752528" cy="3493264"/>
          </a:xfrm>
          <a:prstGeom prst="rect">
            <a:avLst/>
          </a:prstGeom>
          <a:noFill/>
          <a:ln w="15875">
            <a:solidFill>
              <a:schemeClr val="tx2"/>
            </a:solidFill>
          </a:ln>
        </p:spPr>
        <p:txBody>
          <a:bodyPr wrap="square" lIns="91440" tIns="45720" rIns="91440" bIns="45720" rtlCol="0">
            <a:spAutoFit/>
          </a:bodyPr>
          <a:lstStyle/>
          <a:p>
            <a:pPr defTabSz="914418"/>
            <a:r>
              <a:rPr lang="ja-JP" altLang="en-US"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取組状況</a:t>
            </a:r>
            <a:endParaRPr lang="en-US" altLang="ja-JP" sz="1300"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①②④</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・精神科デイケア及び地域活動支援センターに対する実態調査</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［対象］大阪デイケア連絡会加盟の精神科デイケア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55</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ヶ所</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精神障がい</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者を支援する地域活動支援センター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77</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ヶ所</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［目的］精神科デイケア及び地域活動支援センターにおける支援状</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況や潜在ニーズ、連携機関等を把握し、事業の活用促進に</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向けた対応策の検討を行う。</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①②④</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困窮者自立支援</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制度やひきこもり支援に関するヒアリング等</a:t>
            </a:r>
            <a:endPar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支援の実施主体や要支援者の実態把握、ニーズ</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等の整理及び</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要策の検討のため、関係機関への</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ヒアリングや</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文献（資料）調査</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を実施。</a:t>
            </a: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③　・既存の評価チェックシートの改訂</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本事業</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の評価・検証</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を十分に行う</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ことができるよう</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、既存の評価</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チェックシート等を改訂中。さらに、申請者（訓練生）のアセスメン</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トや効果測定及び課題整理につなげることができる</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よう</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、これまでの</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評価プロセスについても見直し、検証をおこなう。</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endPar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2F55E5CA-7413-476B-BAE6-DB6730385054}"/>
              </a:ext>
            </a:extLst>
          </p:cNvPr>
          <p:cNvSpPr txBox="1"/>
          <p:nvPr/>
        </p:nvSpPr>
        <p:spPr>
          <a:xfrm>
            <a:off x="4951930" y="404665"/>
            <a:ext cx="4824536" cy="3493264"/>
          </a:xfrm>
          <a:prstGeom prst="rect">
            <a:avLst/>
          </a:prstGeom>
          <a:noFill/>
          <a:ln w="15875">
            <a:solidFill>
              <a:schemeClr val="tx2"/>
            </a:solidFill>
          </a:ln>
        </p:spPr>
        <p:txBody>
          <a:bodyPr wrap="square" lIns="91440" tIns="45720" rIns="91440" bIns="45720" rtlCol="0">
            <a:spAutoFit/>
          </a:bodyPr>
          <a:lstStyle/>
          <a:p>
            <a:pPr defTabSz="914418"/>
            <a:r>
              <a:rPr lang="ja-JP" altLang="en-US"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進捗状況</a:t>
            </a:r>
            <a:endParaRPr lang="en-US" altLang="ja-JP" sz="13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①②④　・実態調査</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実施期間</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令和３年５月</a:t>
            </a:r>
            <a:r>
              <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日～令和３年７月</a:t>
            </a:r>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日</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回答</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デイケア：</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ヶ所（</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44.1</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％）地活</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C</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45</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ヶ所</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81.8</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①②④・ヒアリング等</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被保護者就労支援事業、生活保護受給者等就労自立促進事業、</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中間的就労・職業準備事業、若者サポートステーション事業等に</a:t>
            </a:r>
            <a:r>
              <a:rPr lang="ja-JP" altLang="en-US" sz="13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いて、支援対象者や実施主体等を調査。連携機関やネットワーク構</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築に関してヒアリングを実施。</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関係支援機関と合同勉強会の実施を検討。</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r" defTabSz="914418"/>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９</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月</a:t>
            </a:r>
            <a:r>
              <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頃を想定</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③ ・既存の評価チェックシートの改訂</a:t>
            </a:r>
            <a:endParaRPr lang="en-US" altLang="ja-JP"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評価チェックシート改訂案の策定作業。併せて、本事業に関わる</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a:t>
            </a:r>
            <a:r>
              <a:rPr lang="en-US" altLang="ja-JP" sz="1300" baseline="30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で情報共有できるスキームを検討。</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訓練生、支援機関、協力事業所、社適推進委員会、</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914418"/>
            <a:r>
              <a:rPr lang="ja-JP" altLang="en-US" sz="13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事務局（大阪府）</a:t>
            </a:r>
            <a:endParaRPr lang="en-US" altLang="ja-JP" sz="13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4881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69639433"/>
              </p:ext>
            </p:extLst>
          </p:nvPr>
        </p:nvGraphicFramePr>
        <p:xfrm>
          <a:off x="398999" y="941306"/>
          <a:ext cx="9108001" cy="2559701"/>
        </p:xfrm>
        <a:graphic>
          <a:graphicData uri="http://schemas.openxmlformats.org/drawingml/2006/table">
            <a:tbl>
              <a:tblPr firstRow="1" bandRow="1">
                <a:tableStyleId>{69CF1AB2-1976-4502-BF36-3FF5EA218861}</a:tableStyleId>
              </a:tblPr>
              <a:tblGrid>
                <a:gridCol w="881593">
                  <a:extLst>
                    <a:ext uri="{9D8B030D-6E8A-4147-A177-3AD203B41FA5}">
                      <a16:colId xmlns:a16="http://schemas.microsoft.com/office/drawing/2014/main" val="4013465482"/>
                    </a:ext>
                  </a:extLst>
                </a:gridCol>
                <a:gridCol w="8226408">
                  <a:extLst>
                    <a:ext uri="{9D8B030D-6E8A-4147-A177-3AD203B41FA5}">
                      <a16:colId xmlns:a16="http://schemas.microsoft.com/office/drawing/2014/main" val="3259017684"/>
                    </a:ext>
                  </a:extLst>
                </a:gridCol>
              </a:tblGrid>
              <a:tr h="596346">
                <a:tc>
                  <a:txBody>
                    <a:bodyPr/>
                    <a:lstStyle/>
                    <a:p>
                      <a:pPr algn="ctr"/>
                      <a:r>
                        <a:rPr kumimoji="1" lang="ja-JP" altLang="en-US" sz="1400" b="0" dirty="0">
                          <a:latin typeface="HG丸ｺﾞｼｯｸM-PRO" panose="020F0600000000000000" pitchFamily="50" charset="-128"/>
                          <a:ea typeface="HG丸ｺﾞｼｯｸM-PRO" panose="020F0600000000000000" pitchFamily="50" charset="-128"/>
                        </a:rPr>
                        <a:t>目的</a:t>
                      </a:r>
                    </a:p>
                  </a:txBody>
                  <a:tcPr marL="68580" marR="68580" marT="34290" marB="34290" anchor="ctr"/>
                </a:tc>
                <a:tc>
                  <a:txBody>
                    <a:bodyPr/>
                    <a:lstStyle/>
                    <a:p>
                      <a:pPr algn="l"/>
                      <a:r>
                        <a:rPr kumimoji="1" lang="ja-JP" altLang="en-US" sz="1400" b="0" dirty="0">
                          <a:latin typeface="HG丸ｺﾞｼｯｸM-PRO" panose="020F0600000000000000" pitchFamily="50" charset="-128"/>
                          <a:ea typeface="HG丸ｺﾞｼｯｸM-PRO" panose="020F0600000000000000" pitchFamily="50" charset="-128"/>
                        </a:rPr>
                        <a:t>精神障がいのある方が一定期間（原則６ヶ月、最長２年間）協力事業所に通い、就労訓練を通じて社会生活を送るための適応力を養い、社会的自立を促進する。</a:t>
                      </a:r>
                    </a:p>
                  </a:txBody>
                  <a:tcPr marL="68580" marR="68580" marT="34290" marB="34290" anchor="ctr"/>
                </a:tc>
                <a:extLst>
                  <a:ext uri="{0D108BD9-81ED-4DB2-BD59-A6C34878D82A}">
                    <a16:rowId xmlns:a16="http://schemas.microsoft.com/office/drawing/2014/main" val="3831106952"/>
                  </a:ext>
                </a:extLst>
              </a:tr>
              <a:tr h="1110121">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事業概要</a:t>
                      </a:r>
                    </a:p>
                  </a:txBody>
                  <a:tcPr marL="68580" marR="68580" marT="34290" marB="34290" anchor="ctr"/>
                </a:tc>
                <a:tc>
                  <a:txBody>
                    <a:bodyPr/>
                    <a:lstStyle/>
                    <a:p>
                      <a:pPr algn="l"/>
                      <a:r>
                        <a:rPr kumimoji="1" lang="ja-JP" altLang="en-US" sz="1400" dirty="0">
                          <a:latin typeface="HG丸ｺﾞｼｯｸM-PRO" panose="020F0600000000000000" pitchFamily="50" charset="-128"/>
                          <a:ea typeface="HG丸ｺﾞｼｯｸM-PRO" panose="020F0600000000000000" pitchFamily="50" charset="-128"/>
                        </a:rPr>
                        <a:t>精神障がい者に理解のある企業などを協力事業所として登録・委託し、回復途上にある精神障がい者に対し、企業などでの仕事を通じて、社会生活への適応に必要な訓練を行い、社会参加や就労を促進する。それぞれの方が希望する「なりたい自分」へのステップをサポートするため、２つのコースを準備している。</a:t>
                      </a:r>
                    </a:p>
                  </a:txBody>
                  <a:tcPr marL="68580" marR="68580" marT="34290" marB="34290" anchor="ctr"/>
                </a:tc>
                <a:extLst>
                  <a:ext uri="{0D108BD9-81ED-4DB2-BD59-A6C34878D82A}">
                    <a16:rowId xmlns:a16="http://schemas.microsoft.com/office/drawing/2014/main" val="1986546500"/>
                  </a:ext>
                </a:extLst>
              </a:tr>
              <a:tr h="853234">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対象者</a:t>
                      </a:r>
                    </a:p>
                  </a:txBody>
                  <a:tcPr marL="68580" marR="68580" marT="34290" marB="34290" anchor="ctr"/>
                </a:tc>
                <a:tc>
                  <a:txBody>
                    <a:bodyPr/>
                    <a:lstStyle/>
                    <a:p>
                      <a:pPr algn="l"/>
                      <a:r>
                        <a:rPr kumimoji="1" lang="ja-JP" altLang="en-US" sz="1400" dirty="0">
                          <a:latin typeface="HG丸ｺﾞｼｯｸM-PRO" panose="020F0600000000000000" pitchFamily="50" charset="-128"/>
                          <a:ea typeface="HG丸ｺﾞｼｯｸM-PRO" panose="020F0600000000000000" pitchFamily="50" charset="-128"/>
                        </a:rPr>
                        <a:t>次の①及び②に該当する方　</a:t>
                      </a:r>
                    </a:p>
                    <a:p>
                      <a:pPr algn="l"/>
                      <a:r>
                        <a:rPr kumimoji="1" lang="ja-JP" altLang="en-US" sz="1400" dirty="0">
                          <a:latin typeface="HG丸ｺﾞｼｯｸM-PRO" panose="020F0600000000000000" pitchFamily="50" charset="-128"/>
                          <a:ea typeface="HG丸ｺﾞｼｯｸM-PRO" panose="020F0600000000000000" pitchFamily="50" charset="-128"/>
                        </a:rPr>
                        <a:t>① 大阪府内在住の</a:t>
                      </a:r>
                      <a:r>
                        <a:rPr kumimoji="1" lang="ja-JP" altLang="en-US" sz="1400" dirty="0" err="1">
                          <a:latin typeface="HG丸ｺﾞｼｯｸM-PRO" panose="020F0600000000000000" pitchFamily="50" charset="-128"/>
                          <a:ea typeface="HG丸ｺﾞｼｯｸM-PRO" panose="020F0600000000000000" pitchFamily="50" charset="-128"/>
                        </a:rPr>
                        <a:t>精神障がい</a:t>
                      </a:r>
                      <a:r>
                        <a:rPr kumimoji="1" lang="ja-JP" altLang="en-US" sz="1400" dirty="0">
                          <a:latin typeface="HG丸ｺﾞｼｯｸM-PRO" panose="020F0600000000000000" pitchFamily="50" charset="-128"/>
                          <a:ea typeface="HG丸ｺﾞｼｯｸM-PRO" panose="020F0600000000000000" pitchFamily="50" charset="-128"/>
                        </a:rPr>
                        <a:t>者（大阪市・堺市を除く）</a:t>
                      </a:r>
                      <a:endParaRPr kumimoji="1" lang="en-US" altLang="ja-JP" sz="1400" dirty="0">
                        <a:latin typeface="HG丸ｺﾞｼｯｸM-PRO" panose="020F0600000000000000" pitchFamily="50" charset="-128"/>
                        <a:ea typeface="HG丸ｺﾞｼｯｸM-PRO" panose="020F0600000000000000" pitchFamily="50" charset="-128"/>
                      </a:endParaRPr>
                    </a:p>
                    <a:p>
                      <a:pPr algn="l"/>
                      <a:r>
                        <a:rPr kumimoji="1" lang="ja-JP" altLang="en-US" sz="1400" dirty="0">
                          <a:latin typeface="HG丸ｺﾞｼｯｸM-PRO" panose="020F0600000000000000" pitchFamily="50" charset="-128"/>
                          <a:ea typeface="HG丸ｺﾞｼｯｸM-PRO" panose="020F0600000000000000" pitchFamily="50" charset="-128"/>
                        </a:rPr>
                        <a:t>② 精神障害者保健福祉手帳を持っている、または自立支援医療が適用されている</a:t>
                      </a:r>
                    </a:p>
                  </a:txBody>
                  <a:tcPr marL="68580" marR="68580" marT="34290" marB="34290" anchor="ctr"/>
                </a:tc>
                <a:extLst>
                  <a:ext uri="{0D108BD9-81ED-4DB2-BD59-A6C34878D82A}">
                    <a16:rowId xmlns:a16="http://schemas.microsoft.com/office/drawing/2014/main" val="2473912327"/>
                  </a:ext>
                </a:extLst>
              </a:tr>
            </a:tbl>
          </a:graphicData>
        </a:graphic>
      </p:graphicFrame>
      <p:sp>
        <p:nvSpPr>
          <p:cNvPr id="35" name="テキスト ボックス 34"/>
          <p:cNvSpPr txBox="1"/>
          <p:nvPr/>
        </p:nvSpPr>
        <p:spPr>
          <a:xfrm>
            <a:off x="272480" y="478417"/>
            <a:ext cx="1495503"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○事業の概要</a:t>
            </a:r>
          </a:p>
        </p:txBody>
      </p:sp>
      <p:sp>
        <p:nvSpPr>
          <p:cNvPr id="38" name="対角する 2 つの角を切り取った四角形 37"/>
          <p:cNvSpPr/>
          <p:nvPr/>
        </p:nvSpPr>
        <p:spPr>
          <a:xfrm>
            <a:off x="0" y="-490"/>
            <a:ext cx="9906000" cy="354572"/>
          </a:xfrm>
          <a:prstGeom prst="snip2Diag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Arial" pitchFamily="34" charset="0"/>
              <a:buNone/>
              <a:defRPr/>
            </a:pPr>
            <a:r>
              <a:rPr lang="ja-JP" altLang="en-US" sz="1600" dirty="0" err="1">
                <a:latin typeface="Meiryo UI" panose="020B0604030504040204" pitchFamily="50" charset="-128"/>
                <a:ea typeface="Meiryo UI" panose="020B0604030504040204" pitchFamily="50" charset="-128"/>
                <a:cs typeface="Meiryo UI" panose="020B0604030504040204" pitchFamily="50" charset="-128"/>
              </a:rPr>
              <a:t>大阪府精神障がい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者社会生活適応訓練事業</a:t>
            </a:r>
          </a:p>
        </p:txBody>
      </p:sp>
      <p:graphicFrame>
        <p:nvGraphicFramePr>
          <p:cNvPr id="40" name="コンテンツ プレースホルダー 3">
            <a:extLst>
              <a:ext uri="{FF2B5EF4-FFF2-40B4-BE49-F238E27FC236}">
                <a16:creationId xmlns:a16="http://schemas.microsoft.com/office/drawing/2014/main" id="{CE7E4AF0-4AD7-4453-A9F1-4C7BECFB8D95}"/>
              </a:ext>
            </a:extLst>
          </p:cNvPr>
          <p:cNvGraphicFramePr>
            <a:graphicFrameLocks/>
          </p:cNvGraphicFramePr>
          <p:nvPr>
            <p:extLst>
              <p:ext uri="{D42A27DB-BD31-4B8C-83A1-F6EECF244321}">
                <p14:modId xmlns:p14="http://schemas.microsoft.com/office/powerpoint/2010/main" val="3713837531"/>
              </p:ext>
            </p:extLst>
          </p:nvPr>
        </p:nvGraphicFramePr>
        <p:xfrm>
          <a:off x="401327" y="4077072"/>
          <a:ext cx="9108001" cy="2164225"/>
        </p:xfrm>
        <a:graphic>
          <a:graphicData uri="http://schemas.openxmlformats.org/drawingml/2006/table">
            <a:tbl>
              <a:tblPr firstRow="1" bandRow="1">
                <a:tableStyleId>{5C22544A-7EE6-4342-B048-85BDC9FD1C3A}</a:tableStyleId>
              </a:tblPr>
              <a:tblGrid>
                <a:gridCol w="702343">
                  <a:extLst>
                    <a:ext uri="{9D8B030D-6E8A-4147-A177-3AD203B41FA5}">
                      <a16:colId xmlns:a16="http://schemas.microsoft.com/office/drawing/2014/main" val="2597787310"/>
                    </a:ext>
                  </a:extLst>
                </a:gridCol>
                <a:gridCol w="3849330">
                  <a:extLst>
                    <a:ext uri="{9D8B030D-6E8A-4147-A177-3AD203B41FA5}">
                      <a16:colId xmlns:a16="http://schemas.microsoft.com/office/drawing/2014/main" val="1712841494"/>
                    </a:ext>
                  </a:extLst>
                </a:gridCol>
                <a:gridCol w="4556328">
                  <a:extLst>
                    <a:ext uri="{9D8B030D-6E8A-4147-A177-3AD203B41FA5}">
                      <a16:colId xmlns:a16="http://schemas.microsoft.com/office/drawing/2014/main" val="3023027337"/>
                    </a:ext>
                  </a:extLst>
                </a:gridCol>
              </a:tblGrid>
              <a:tr h="330894">
                <a:tc>
                  <a:txBody>
                    <a:bodyPr/>
                    <a:lstStyle/>
                    <a:p>
                      <a:pPr algn="ctr"/>
                      <a:endParaRPr kumimoji="1" lang="ja-JP" altLang="en-US" sz="1400" b="1" dirty="0">
                        <a:solidFill>
                          <a:schemeClr val="bg1"/>
                        </a:solidFill>
                        <a:latin typeface="HG丸ｺﾞｼｯｸM-PRO" panose="020F0600000000000000" pitchFamily="50" charset="-128"/>
                        <a:ea typeface="HG丸ｺﾞｼｯｸM-PRO" panose="020F0600000000000000" pitchFamily="50" charset="-128"/>
                      </a:endParaRPr>
                    </a:p>
                  </a:txBody>
                  <a:tcPr marL="68580" marR="68580" marT="34290" marB="34290" anchor="ctr">
                    <a:solidFill>
                      <a:srgbClr val="0070C0"/>
                    </a:solidFill>
                  </a:tcPr>
                </a:tc>
                <a:tc>
                  <a:txBody>
                    <a:bodyP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社会参加コース</a:t>
                      </a:r>
                    </a:p>
                  </a:txBody>
                  <a:tcPr marL="68580" marR="68580" marT="34290" marB="34290" anchor="ctr">
                    <a:solidFill>
                      <a:srgbClr val="0070C0"/>
                    </a:solidFill>
                  </a:tcPr>
                </a:tc>
                <a:tc>
                  <a:txBody>
                    <a:bodyPr/>
                    <a:lstStyle/>
                    <a:p>
                      <a:pPr algn="ctr"/>
                      <a:r>
                        <a:rPr kumimoji="1" lang="ja-JP" altLang="en-US" sz="1400" b="1" dirty="0">
                          <a:solidFill>
                            <a:schemeClr val="bg1"/>
                          </a:solidFill>
                          <a:latin typeface="HG丸ｺﾞｼｯｸM-PRO" panose="020F0600000000000000" pitchFamily="50" charset="-128"/>
                          <a:ea typeface="HG丸ｺﾞｼｯｸM-PRO" panose="020F0600000000000000" pitchFamily="50" charset="-128"/>
                        </a:rPr>
                        <a:t>就労準備コース</a:t>
                      </a:r>
                    </a:p>
                  </a:txBody>
                  <a:tcPr marL="68580" marR="68580" marT="34290" marB="34290" anchor="ctr">
                    <a:solidFill>
                      <a:srgbClr val="0070C0"/>
                    </a:solidFill>
                  </a:tcPr>
                </a:tc>
                <a:extLst>
                  <a:ext uri="{0D108BD9-81ED-4DB2-BD59-A6C34878D82A}">
                    <a16:rowId xmlns:a16="http://schemas.microsoft.com/office/drawing/2014/main" val="1994739793"/>
                  </a:ext>
                </a:extLst>
              </a:tr>
              <a:tr h="1833331">
                <a:tc>
                  <a:txBody>
                    <a:bodyPr/>
                    <a:lstStyle/>
                    <a:p>
                      <a:pPr algn="ctr"/>
                      <a:r>
                        <a:rPr kumimoji="1" lang="ja-JP" altLang="en-US" sz="1400" dirty="0">
                          <a:latin typeface="HG丸ｺﾞｼｯｸM-PRO" panose="020F0600000000000000" pitchFamily="50" charset="-128"/>
                          <a:ea typeface="HG丸ｺﾞｼｯｸM-PRO" panose="020F0600000000000000" pitchFamily="50" charset="-128"/>
                        </a:rPr>
                        <a:t>コース</a:t>
                      </a:r>
                      <a:endParaRPr kumimoji="1" lang="en-US" altLang="ja-JP" sz="1400" dirty="0">
                        <a:latin typeface="HG丸ｺﾞｼｯｸM-PRO" panose="020F0600000000000000" pitchFamily="50" charset="-128"/>
                        <a:ea typeface="HG丸ｺﾞｼｯｸM-PRO" panose="020F0600000000000000" pitchFamily="50" charset="-128"/>
                      </a:endParaRPr>
                    </a:p>
                    <a:p>
                      <a:pPr algn="ctr"/>
                      <a:r>
                        <a:rPr kumimoji="1" lang="ja-JP" altLang="en-US" sz="1400" dirty="0">
                          <a:latin typeface="HG丸ｺﾞｼｯｸM-PRO" panose="020F0600000000000000" pitchFamily="50" charset="-128"/>
                          <a:ea typeface="HG丸ｺﾞｼｯｸM-PRO" panose="020F0600000000000000" pitchFamily="50" charset="-128"/>
                        </a:rPr>
                        <a:t>概要</a:t>
                      </a:r>
                    </a:p>
                  </a:txBody>
                  <a:tcPr marL="68580" marR="68580" marT="34290" marB="34290" anchor="ct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病院やデイケアなどに通いつつ、社会に出る一歩として、企業などでの仕事を通じて生活リズムを整えたり、社会に出てやっていけるのかを確かめ成功体験の積み上げを行ったり、失敗や気づきの機会とすることを目的に訓練を行う。</a:t>
                      </a:r>
                    </a:p>
                  </a:txBody>
                  <a:tcPr marL="68580" marR="68580" marT="34290" marB="34290" anchor="ctr"/>
                </a:tc>
                <a:tc>
                  <a:txBody>
                    <a:bodyPr/>
                    <a:lstStyle/>
                    <a:p>
                      <a:r>
                        <a:rPr kumimoji="1" lang="ja-JP" altLang="en-US" sz="1400" dirty="0">
                          <a:latin typeface="HG丸ｺﾞｼｯｸM-PRO" panose="020F0600000000000000" pitchFamily="50" charset="-128"/>
                          <a:ea typeface="HG丸ｺﾞｼｯｸM-PRO" panose="020F0600000000000000" pitchFamily="50" charset="-128"/>
                        </a:rPr>
                        <a:t>就労系障害福祉サービス事業所（就労移行支援事業所・就労継続支援Ｂ型事業所）などに通いつつ、企業などでの仕事を通じての一定期間に亘る訓練を行うことで、就労を目指す</a:t>
                      </a:r>
                      <a:r>
                        <a:rPr kumimoji="1" lang="ja-JP" altLang="en-US" sz="1400" dirty="0" err="1">
                          <a:latin typeface="HG丸ｺﾞｼｯｸM-PRO" panose="020F0600000000000000" pitchFamily="50" charset="-128"/>
                          <a:ea typeface="HG丸ｺﾞｼｯｸM-PRO" panose="020F0600000000000000" pitchFamily="50" charset="-128"/>
                        </a:rPr>
                        <a:t>精神障がい</a:t>
                      </a:r>
                      <a:r>
                        <a:rPr kumimoji="1" lang="ja-JP" altLang="en-US" sz="1400" dirty="0">
                          <a:latin typeface="HG丸ｺﾞｼｯｸM-PRO" panose="020F0600000000000000" pitchFamily="50" charset="-128"/>
                          <a:ea typeface="HG丸ｺﾞｼｯｸM-PRO" panose="020F0600000000000000" pitchFamily="50" charset="-128"/>
                        </a:rPr>
                        <a:t>者が、個々様々な課題を克服したり、特性を伸ばすことが、時間をかけて行え、就労準備性を着実に高めていくことで、企業等への就労を目指す。</a:t>
                      </a:r>
                    </a:p>
                  </a:txBody>
                  <a:tcPr marL="68580" marR="68580" marT="34290" marB="34290" anchor="ctr"/>
                </a:tc>
                <a:extLst>
                  <a:ext uri="{0D108BD9-81ED-4DB2-BD59-A6C34878D82A}">
                    <a16:rowId xmlns:a16="http://schemas.microsoft.com/office/drawing/2014/main" val="1681700543"/>
                  </a:ext>
                </a:extLst>
              </a:tr>
            </a:tbl>
          </a:graphicData>
        </a:graphic>
      </p:graphicFrame>
      <p:sp>
        <p:nvSpPr>
          <p:cNvPr id="41" name="テキスト ボックス 40">
            <a:extLst>
              <a:ext uri="{FF2B5EF4-FFF2-40B4-BE49-F238E27FC236}">
                <a16:creationId xmlns:a16="http://schemas.microsoft.com/office/drawing/2014/main" id="{9B66BCD4-0BC0-4C29-A4C7-73167CCE6AE6}"/>
              </a:ext>
            </a:extLst>
          </p:cNvPr>
          <p:cNvSpPr txBox="1"/>
          <p:nvPr/>
        </p:nvSpPr>
        <p:spPr>
          <a:xfrm>
            <a:off x="280136" y="3773285"/>
            <a:ext cx="2713044"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○各コースの概要</a:t>
            </a:r>
          </a:p>
        </p:txBody>
      </p:sp>
      <p:sp>
        <p:nvSpPr>
          <p:cNvPr id="8" name="スライド番号プレースホルダー 3"/>
          <p:cNvSpPr>
            <a:spLocks noGrp="1"/>
          </p:cNvSpPr>
          <p:nvPr>
            <p:ph type="sldNum" sz="quarter" idx="12"/>
          </p:nvPr>
        </p:nvSpPr>
        <p:spPr>
          <a:xfrm>
            <a:off x="7099300" y="6356351"/>
            <a:ext cx="2311400" cy="365125"/>
          </a:xfrm>
        </p:spPr>
        <p:txBody>
          <a:bodyPr/>
          <a:lstStyle/>
          <a:p>
            <a:fld id="{3D72AB0E-980E-481D-A624-F3B6A8F5BF62}" type="slidenum">
              <a:rPr kumimoji="1" lang="ja-JP" altLang="en-US" smtClean="0"/>
              <a:t>3</a:t>
            </a:fld>
            <a:endParaRPr kumimoji="1" lang="ja-JP" altLang="en-US"/>
          </a:p>
        </p:txBody>
      </p:sp>
    </p:spTree>
    <p:extLst>
      <p:ext uri="{BB962C8B-B14F-4D97-AF65-F5344CB8AC3E}">
        <p14:creationId xmlns:p14="http://schemas.microsoft.com/office/powerpoint/2010/main" val="18053810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16022</TotalTime>
  <Words>1610</Words>
  <Application>Microsoft Office PowerPoint</Application>
  <PresentationFormat>A4 210 x 297 mm</PresentationFormat>
  <Paragraphs>86</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HG丸ｺﾞｼｯｸM-PRO</vt:lpstr>
      <vt:lpstr>Meiryo UI</vt:lpstr>
      <vt:lpstr>ＭＳ Ｐゴシック</vt:lpstr>
      <vt:lpstr>Arial</vt:lpstr>
      <vt:lpstr>Calibri</vt:lpstr>
      <vt:lpstr>Wingdings</vt:lpstr>
      <vt:lpstr>Office ​​テーマ</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Ⅰ 常時介護を要する障害者等に対する支援について</dc:title>
  <dc:creator>厚生労働省ネットワークシステム</dc:creator>
  <cp:lastModifiedBy>塩田　尚子</cp:lastModifiedBy>
  <cp:revision>824</cp:revision>
  <cp:lastPrinted>2021-08-27T10:48:28Z</cp:lastPrinted>
  <dcterms:created xsi:type="dcterms:W3CDTF">2015-05-12T07:28:53Z</dcterms:created>
  <dcterms:modified xsi:type="dcterms:W3CDTF">2021-09-06T02:55:31Z</dcterms:modified>
</cp:coreProperties>
</file>