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66" r:id="rId2"/>
    <p:sldId id="26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7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4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73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6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15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09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0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74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39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70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76473-1BF8-4A81-85EE-292DCF12EEC7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85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0" y="185732"/>
            <a:ext cx="9144000" cy="55245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ysClr val="window" lastClr="FFFFFF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Ｒ３年度就労移行等連携調整事業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38125" y="1144056"/>
            <a:ext cx="8658225" cy="1277273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府全域の一般就労人数の増加・就労定着の促進を図るため、府として質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の高い就労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支援にかかる「支援の手引き」を作成。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Ｒ３年度に作成する手引きは、就労移行支援事業所・就労定着支援事業所の支援員、とりわけ経験の浅い支援員をターゲットとし、気軽に手に取り現場の実践につなげられることを主眼に置く。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H30~R2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年度まで実施した府内事業所へのアドバイザー派遣を通じて得た知見を踏まえ、培ってきたノウハウを見える化</a:t>
            </a:r>
            <a:endParaRPr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に必要となる基本的な技術や心構え、参考となる視点、実践的なツール等を盛り込む</a:t>
            </a:r>
            <a:endParaRPr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手引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きの作成については、以下委員による検討会を開催し、関係団体が協議の上内容を決定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素素案の段階から、アドバイザー派遣を活用して試行実施を行い、その結果を最終案に反映する予定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フローチャート: 組合せ 26"/>
          <p:cNvSpPr/>
          <p:nvPr/>
        </p:nvSpPr>
        <p:spPr>
          <a:xfrm rot="16200000">
            <a:off x="9063073" y="6128500"/>
            <a:ext cx="588289" cy="250049"/>
          </a:xfrm>
          <a:prstGeom prst="flowChartMerg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84788" y="5734980"/>
            <a:ext cx="2556815" cy="264363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50000">
                <a:sysClr val="window" lastClr="FFFFFF"/>
              </a:gs>
              <a:gs pos="100000">
                <a:srgbClr val="FFC000"/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Ｒ</a:t>
            </a:r>
            <a:r>
              <a:rPr kumimoji="0" lang="en-US" altLang="ja-JP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 </a:t>
            </a:r>
            <a:r>
              <a:rPr kumimoji="0" lang="ja-JP" altLang="en-US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</a:t>
            </a:r>
            <a:r>
              <a:rPr kumimoji="0" lang="en-US" altLang="ja-JP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103305" y="2542786"/>
            <a:ext cx="2604824" cy="279709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50000">
                <a:sysClr val="window" lastClr="FFFFFF"/>
              </a:gs>
              <a:gs pos="100000">
                <a:srgbClr val="FFC000"/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手引き</a:t>
            </a:r>
            <a:r>
              <a:rPr kumimoji="0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検討会委員</a:t>
            </a:r>
            <a:r>
              <a:rPr kumimoji="0" lang="en-US" altLang="ja-JP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Rectangle 28"/>
          <p:cNvSpPr>
            <a:spLocks noChangeArrowheads="1"/>
          </p:cNvSpPr>
          <p:nvPr/>
        </p:nvSpPr>
        <p:spPr bwMode="auto">
          <a:xfrm>
            <a:off x="113593" y="840974"/>
            <a:ext cx="4496507" cy="257907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ysClr val="window" lastClr="FFFFFF"/>
              </a:gs>
              <a:gs pos="100000">
                <a:srgbClr val="FFC000"/>
              </a:gs>
            </a:gsLst>
            <a:lin ang="5400000" scaled="1"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400" b="1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400" b="1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r>
              <a:rPr kumimoji="0" lang="ja-JP" altLang="en-US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　～移行・定着向け支援の手引き作成～</a:t>
            </a:r>
            <a:r>
              <a:rPr kumimoji="0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20900"/>
              </p:ext>
            </p:extLst>
          </p:nvPr>
        </p:nvGraphicFramePr>
        <p:xfrm>
          <a:off x="238125" y="2855069"/>
          <a:ext cx="8658225" cy="280999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659675">
                  <a:extLst>
                    <a:ext uri="{9D8B030D-6E8A-4147-A177-3AD203B41FA5}">
                      <a16:colId xmlns:a16="http://schemas.microsoft.com/office/drawing/2014/main" val="50960931"/>
                    </a:ext>
                  </a:extLst>
                </a:gridCol>
                <a:gridCol w="1766894">
                  <a:extLst>
                    <a:ext uri="{9D8B030D-6E8A-4147-A177-3AD203B41FA5}">
                      <a16:colId xmlns:a16="http://schemas.microsoft.com/office/drawing/2014/main" val="1021172826"/>
                    </a:ext>
                  </a:extLst>
                </a:gridCol>
                <a:gridCol w="4461798">
                  <a:extLst>
                    <a:ext uri="{9D8B030D-6E8A-4147-A177-3AD203B41FA5}">
                      <a16:colId xmlns:a16="http://schemas.microsoft.com/office/drawing/2014/main" val="3557607388"/>
                    </a:ext>
                  </a:extLst>
                </a:gridCol>
                <a:gridCol w="1769858">
                  <a:extLst>
                    <a:ext uri="{9D8B030D-6E8A-4147-A177-3AD203B41FA5}">
                      <a16:colId xmlns:a16="http://schemas.microsoft.com/office/drawing/2014/main" val="1680509057"/>
                    </a:ext>
                  </a:extLst>
                </a:gridCol>
              </a:tblGrid>
              <a:tr h="15440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属性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分類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名前（敬称略）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1153788565"/>
                  </a:ext>
                </a:extLst>
              </a:tr>
              <a:tr h="1582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</a:t>
                      </a: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・定着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ＮＰＯ法人大阪精神障害者就労支援ネットワーク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金塚　たかし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47878"/>
                  </a:ext>
                </a:extLst>
              </a:tr>
              <a:tr h="158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移行・就Ａ・就</a:t>
                      </a:r>
                      <a:r>
                        <a:rPr lang="en-US" altLang="ja-JP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・定着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社会福祉法人加島友愛会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酒井　大介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1396673753"/>
                  </a:ext>
                </a:extLst>
              </a:tr>
              <a:tr h="158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移行・就Ａ・就</a:t>
                      </a:r>
                      <a:r>
                        <a:rPr lang="en-US" altLang="ja-JP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・定着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社会福祉法人大阪市職業リハビリテーションセンター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酒井　京子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639451"/>
                  </a:ext>
                </a:extLst>
              </a:tr>
              <a:tr h="158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移行・就Ａ・就</a:t>
                      </a:r>
                      <a:r>
                        <a:rPr lang="en-US" altLang="ja-JP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・定着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社会福祉法人大阪手をつなぐ育成会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園部　勝彦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1409309976"/>
                  </a:ext>
                </a:extLst>
              </a:tr>
              <a:tr h="158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移行・就Ａ・定着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矢野紙器株式会社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川﨑　敏行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3471595"/>
                  </a:ext>
                </a:extLst>
              </a:tr>
              <a:tr h="154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移行・定着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ＮＰＯ法人クロスジョブ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濱田　和秀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2717580696"/>
                  </a:ext>
                </a:extLst>
              </a:tr>
              <a:tr h="1582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支援機関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中間支援組織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ＮＰＯ法人大阪精神障害者就労支援ネットワーク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茂木　省太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876631"/>
                  </a:ext>
                </a:extLst>
              </a:tr>
              <a:tr h="154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中間支援組織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大阪知的障害者雇用促進建物サービス事業協同組合（エルチャレンジ）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上国料　洋子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2801116127"/>
                  </a:ext>
                </a:extLst>
              </a:tr>
              <a:tr h="15440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関係機関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就ポツ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大阪市障害者就業・生活支援センター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前野　哲哉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213478"/>
                  </a:ext>
                </a:extLst>
              </a:tr>
              <a:tr h="154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就ポツ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高槻市障害者就業・生活支援センター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陸野　肇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3838994235"/>
                  </a:ext>
                </a:extLst>
              </a:tr>
              <a:tr h="158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職業センター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大阪障害者職業センター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永岡　靖子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930763"/>
                  </a:ext>
                </a:extLst>
              </a:tr>
              <a:tr h="158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</a:t>
                      </a:r>
                      <a:r>
                        <a:rPr lang="ja-JP" altLang="en-US" sz="9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ＮＰＯ法人障害者自立生活支援センター・スクラム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姜　博久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299129757"/>
                  </a:ext>
                </a:extLst>
              </a:tr>
              <a:tr h="154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相談支援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合同会社まぁー</a:t>
                      </a:r>
                      <a:r>
                        <a:rPr lang="ja-JP" altLang="en-US" sz="900" u="none" strike="noStrike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るい</a:t>
                      </a:r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家坂　友之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062222"/>
                  </a:ext>
                </a:extLst>
              </a:tr>
              <a:tr h="154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公益社団法人全国障害者雇用事業所協会／大阪府中小企業家同友会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奥脇　学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3440814230"/>
                  </a:ext>
                </a:extLst>
              </a:tr>
              <a:tr h="1544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労働局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大阪労働局職業安定部職業対策課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職業対策課長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636628"/>
                  </a:ext>
                </a:extLst>
              </a:tr>
              <a:tr h="154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</a:t>
                      </a:r>
                      <a:r>
                        <a:rPr lang="ja-JP" altLang="en-US" sz="900" u="none" strike="noStrike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</a:t>
                      </a:r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者施策部障がい支援課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</a:t>
                      </a:r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支援課長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/>
                </a:tc>
                <a:extLst>
                  <a:ext uri="{0D108BD9-81ED-4DB2-BD59-A6C34878D82A}">
                    <a16:rowId xmlns:a16="http://schemas.microsoft.com/office/drawing/2014/main" val="3281627789"/>
                  </a:ext>
                </a:extLst>
              </a:tr>
              <a:tr h="154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都道府県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大阪府福祉部障がい</a:t>
                      </a:r>
                      <a:r>
                        <a:rPr lang="ja-JP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福祉室自立支援課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9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自立支援課長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048" marR="8048" marT="804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50408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922354" y="2658338"/>
            <a:ext cx="3352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事務局：ＮＰＯ法人大阪障害者雇用支援ネットワーク</a:t>
            </a:r>
            <a:endParaRPr kumimoji="1" lang="ja-JP" altLang="en-US" sz="9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04545"/>
              </p:ext>
            </p:extLst>
          </p:nvPr>
        </p:nvGraphicFramePr>
        <p:xfrm>
          <a:off x="238125" y="6041438"/>
          <a:ext cx="8658224" cy="74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278">
                  <a:extLst>
                    <a:ext uri="{9D8B030D-6E8A-4147-A177-3AD203B41FA5}">
                      <a16:colId xmlns:a16="http://schemas.microsoft.com/office/drawing/2014/main" val="4124153740"/>
                    </a:ext>
                  </a:extLst>
                </a:gridCol>
                <a:gridCol w="1082278">
                  <a:extLst>
                    <a:ext uri="{9D8B030D-6E8A-4147-A177-3AD203B41FA5}">
                      <a16:colId xmlns:a16="http://schemas.microsoft.com/office/drawing/2014/main" val="2346975019"/>
                    </a:ext>
                  </a:extLst>
                </a:gridCol>
                <a:gridCol w="1082278">
                  <a:extLst>
                    <a:ext uri="{9D8B030D-6E8A-4147-A177-3AD203B41FA5}">
                      <a16:colId xmlns:a16="http://schemas.microsoft.com/office/drawing/2014/main" val="2817369139"/>
                    </a:ext>
                  </a:extLst>
                </a:gridCol>
                <a:gridCol w="1082278">
                  <a:extLst>
                    <a:ext uri="{9D8B030D-6E8A-4147-A177-3AD203B41FA5}">
                      <a16:colId xmlns:a16="http://schemas.microsoft.com/office/drawing/2014/main" val="3938511509"/>
                    </a:ext>
                  </a:extLst>
                </a:gridCol>
                <a:gridCol w="1082278">
                  <a:extLst>
                    <a:ext uri="{9D8B030D-6E8A-4147-A177-3AD203B41FA5}">
                      <a16:colId xmlns:a16="http://schemas.microsoft.com/office/drawing/2014/main" val="3680671181"/>
                    </a:ext>
                  </a:extLst>
                </a:gridCol>
                <a:gridCol w="1082278">
                  <a:extLst>
                    <a:ext uri="{9D8B030D-6E8A-4147-A177-3AD203B41FA5}">
                      <a16:colId xmlns:a16="http://schemas.microsoft.com/office/drawing/2014/main" val="2158499463"/>
                    </a:ext>
                  </a:extLst>
                </a:gridCol>
                <a:gridCol w="1082278">
                  <a:extLst>
                    <a:ext uri="{9D8B030D-6E8A-4147-A177-3AD203B41FA5}">
                      <a16:colId xmlns:a16="http://schemas.microsoft.com/office/drawing/2014/main" val="1597394750"/>
                    </a:ext>
                  </a:extLst>
                </a:gridCol>
                <a:gridCol w="1082278">
                  <a:extLst>
                    <a:ext uri="{9D8B030D-6E8A-4147-A177-3AD203B41FA5}">
                      <a16:colId xmlns:a16="http://schemas.microsoft.com/office/drawing/2014/main" val="31816583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869229"/>
                  </a:ext>
                </a:extLst>
              </a:tr>
              <a:tr h="488775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執筆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執筆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とりまとめ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素素案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素案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修正作業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最終案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修正⇒策定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公開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218128"/>
                  </a:ext>
                </a:extLst>
              </a:tr>
            </a:tbl>
          </a:graphicData>
        </a:graphic>
      </p:graphicFrame>
      <p:sp>
        <p:nvSpPr>
          <p:cNvPr id="10" name="右矢印 9"/>
          <p:cNvSpPr/>
          <p:nvPr/>
        </p:nvSpPr>
        <p:spPr>
          <a:xfrm>
            <a:off x="2238376" y="6480665"/>
            <a:ext cx="6557962" cy="30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アドバイザー派遣（手引きの試行実施・アセスメントの実践）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00452" y="105050"/>
            <a:ext cx="119515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資料２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719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0" y="185732"/>
            <a:ext cx="9144000" cy="55245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ysClr val="window" lastClr="FFFFFF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Ｒ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３年度　就労移行支援・定着支援事業所向け　支援の手引き　項目</a:t>
            </a:r>
            <a:endParaRPr kumimoji="0" lang="ja-JP" altLang="en-US" sz="20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11717"/>
              </p:ext>
            </p:extLst>
          </p:nvPr>
        </p:nvGraphicFramePr>
        <p:xfrm>
          <a:off x="19050" y="772517"/>
          <a:ext cx="9080105" cy="6067557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35604">
                  <a:extLst>
                    <a:ext uri="{9D8B030D-6E8A-4147-A177-3AD203B41FA5}">
                      <a16:colId xmlns:a16="http://schemas.microsoft.com/office/drawing/2014/main" val="3471757181"/>
                    </a:ext>
                  </a:extLst>
                </a:gridCol>
                <a:gridCol w="4340120">
                  <a:extLst>
                    <a:ext uri="{9D8B030D-6E8A-4147-A177-3AD203B41FA5}">
                      <a16:colId xmlns:a16="http://schemas.microsoft.com/office/drawing/2014/main" val="1797782559"/>
                    </a:ext>
                  </a:extLst>
                </a:gridCol>
                <a:gridCol w="290215">
                  <a:extLst>
                    <a:ext uri="{9D8B030D-6E8A-4147-A177-3AD203B41FA5}">
                      <a16:colId xmlns:a16="http://schemas.microsoft.com/office/drawing/2014/main" val="3156199245"/>
                    </a:ext>
                  </a:extLst>
                </a:gridCol>
                <a:gridCol w="4214166">
                  <a:extLst>
                    <a:ext uri="{9D8B030D-6E8A-4147-A177-3AD203B41FA5}">
                      <a16:colId xmlns:a16="http://schemas.microsoft.com/office/drawing/2014/main" val="1620074281"/>
                    </a:ext>
                  </a:extLst>
                </a:gridCol>
              </a:tblGrid>
              <a:tr h="6197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入所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・インテークの対応、利用に繋げるために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・初期アセスメントのポイント、障害種別による違い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・利用日数の決め方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⑩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就労・定着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・雇用が決まったら？（雇用契約書の確認等、支援機関がする事）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・雇用後に使える制度って何がある？（ジョブコーチ、定着支援事業　他）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・雇用後の支援について（</a:t>
                      </a:r>
                      <a:r>
                        <a:rPr lang="en-US" altLang="ja-JP" sz="800" u="none" strike="noStrike" dirty="0">
                          <a:effectLst/>
                        </a:rPr>
                        <a:t>6</a:t>
                      </a:r>
                      <a:r>
                        <a:rPr lang="ja-JP" altLang="en-US" sz="800" u="none" strike="noStrike" dirty="0">
                          <a:effectLst/>
                        </a:rPr>
                        <a:t>ヵ月定着、合理的配慮についての考え方、企業への伝え方）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・定着支援とは？（関わり方のコツやタイミングについて開設）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203726"/>
                  </a:ext>
                </a:extLst>
              </a:tr>
              <a:tr h="724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②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入所から就労実習まで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・個別支援計画　入所時の作成ポイント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・個別支援計画　所内訓練時の作成ポイント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・個別支援計画　体験実習時の作成ポイント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・個別支援計画　休職活動時の作成ポイント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・個別支援計画　就労前実習時の作成ポイント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⑪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3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利用者対応ケース　</a:t>
                      </a:r>
                      <a:r>
                        <a:rPr lang="en-US" altLang="ja-JP" sz="800" u="none" strike="noStrike" dirty="0">
                          <a:effectLst/>
                        </a:rPr>
                        <a:t>Q</a:t>
                      </a:r>
                      <a:r>
                        <a:rPr lang="ja-JP" altLang="en-US" sz="800" u="none" strike="noStrike" dirty="0">
                          <a:effectLst/>
                        </a:rPr>
                        <a:t>＆</a:t>
                      </a:r>
                      <a:r>
                        <a:rPr lang="en-US" altLang="ja-JP" sz="800" u="none" strike="noStrike" dirty="0">
                          <a:effectLst/>
                        </a:rPr>
                        <a:t>A</a:t>
                      </a:r>
                      <a:br>
                        <a:rPr lang="en-US" altLang="ja-JP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・利用期限が間近になった方の対応は？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・モチベーションってどうやって上げる？（利用者）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・早期就職を希望する方の対応は？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・ビジネスマナーが出来ていない方で「仕事なら出来る」と言われる方への対応は？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2012630"/>
                  </a:ext>
                </a:extLst>
              </a:tr>
              <a:tr h="724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③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所内訓練から就労前実習まで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・所内訓練時の面談ポイント、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コツ</a:t>
                      </a:r>
                      <a:br>
                        <a:rPr lang="ja-JP" altLang="en-US" sz="800" u="none" strike="noStrike" dirty="0" smtClean="0">
                          <a:effectLst/>
                        </a:rPr>
                      </a:br>
                      <a:r>
                        <a:rPr lang="ja-JP" altLang="en-US" sz="800" u="none" strike="noStrike" dirty="0" smtClean="0">
                          <a:effectLst/>
                        </a:rPr>
                        <a:t>・</a:t>
                      </a:r>
                      <a:r>
                        <a:rPr lang="ja-JP" altLang="en-US" sz="800" u="none" strike="noStrike" dirty="0">
                          <a:effectLst/>
                        </a:rPr>
                        <a:t>体験実習時の面談ポイント、コツ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・休職活動時の面談ポイント、コツ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・就労前実習時の面談ポイント、コツ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第３章　利用者対応ケース　</a:t>
                      </a:r>
                      <a:r>
                        <a:rPr lang="en-US" altLang="ja-JP" sz="800" u="none" strike="noStrike" dirty="0">
                          <a:effectLst/>
                        </a:rPr>
                        <a:t>Q</a:t>
                      </a:r>
                      <a:r>
                        <a:rPr lang="ja-JP" altLang="en-US" sz="800" u="none" strike="noStrike" dirty="0">
                          <a:effectLst/>
                        </a:rPr>
                        <a:t>＆</a:t>
                      </a:r>
                      <a:r>
                        <a:rPr lang="en-US" altLang="ja-JP" sz="800" u="none" strike="noStrike" dirty="0">
                          <a:effectLst/>
                        </a:rPr>
                        <a:t>A</a:t>
                      </a:r>
                      <a:br>
                        <a:rPr lang="en-US" altLang="ja-JP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</a:t>
                      </a:r>
                      <a:r>
                        <a:rPr lang="en-US" altLang="ja-JP" sz="800" u="none" strike="noStrike" dirty="0">
                          <a:effectLst/>
                        </a:rPr>
                        <a:t>64</a:t>
                      </a:r>
                      <a:r>
                        <a:rPr lang="ja-JP" altLang="en-US" sz="800" u="none" strike="noStrike" dirty="0">
                          <a:effectLst/>
                        </a:rPr>
                        <a:t>歳で利用を希望された方への対応は？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・やりたい仕事がコロコロ変わってしまう方への対応は？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・学習は積極的だが、自分と向き合わず、発信もせず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、</a:t>
                      </a:r>
                      <a:endParaRPr lang="en-US" altLang="ja-JP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</a:rPr>
                        <a:t>　嫌</a:t>
                      </a:r>
                      <a:r>
                        <a:rPr lang="ja-JP" altLang="en-US" sz="800" u="none" strike="noStrike" dirty="0">
                          <a:effectLst/>
                        </a:rPr>
                        <a:t>なことがあると休む方への対応は？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・要求、要望が多い方への対応は？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320673"/>
                  </a:ext>
                </a:extLst>
              </a:tr>
              <a:tr h="6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④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所内訓練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・所内訓練で大事なことは？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・プログラムは何をすればいい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？</a:t>
                      </a:r>
                      <a:endParaRPr lang="en-US" altLang="ja-JP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</a:rPr>
                        <a:t>　訓練</a:t>
                      </a:r>
                      <a:r>
                        <a:rPr lang="ja-JP" altLang="en-US" sz="800" u="none" strike="noStrike" dirty="0">
                          <a:effectLst/>
                        </a:rPr>
                        <a:t>の種類（授産や座学の種類について紹介、事業所や他事所の取組み紹介）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・作業はどこからもらえる？（作業の開拓方法について説明）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⑬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3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利用者対応ケース　</a:t>
                      </a:r>
                      <a:r>
                        <a:rPr lang="en-US" altLang="ja-JP" sz="800" u="none" strike="noStrike" dirty="0">
                          <a:effectLst/>
                        </a:rPr>
                        <a:t>Q</a:t>
                      </a:r>
                      <a:r>
                        <a:rPr lang="ja-JP" altLang="en-US" sz="800" u="none" strike="noStrike" dirty="0">
                          <a:effectLst/>
                        </a:rPr>
                        <a:t>＆</a:t>
                      </a:r>
                      <a:r>
                        <a:rPr lang="en-US" altLang="ja-JP" sz="800" u="none" strike="noStrike" dirty="0">
                          <a:effectLst/>
                        </a:rPr>
                        <a:t>A</a:t>
                      </a:r>
                      <a:br>
                        <a:rPr lang="en-US" altLang="ja-JP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・学習になかなか身が入らない方への対応は？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・やりたい事しかしない方への対応は？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・スタッフと距離が近い方への対応は？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506285"/>
                  </a:ext>
                </a:extLst>
              </a:tr>
              <a:tr h="8456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⑤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体験実習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・体験実習の目的は？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・企業開拓ってどうするの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？</a:t>
                      </a:r>
                      <a:endParaRPr lang="en-US" altLang="ja-JP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</a:rPr>
                        <a:t>　（</a:t>
                      </a:r>
                      <a:r>
                        <a:rPr lang="ja-JP" altLang="en-US" sz="800" u="none" strike="noStrike" dirty="0">
                          <a:effectLst/>
                        </a:rPr>
                        <a:t>開拓の進め方、体験実習の工賃について交渉術やルールなど解説）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・体験実習時の保険加入について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・実習の評価は誰がするの？（自己評価と他己評価、企業からのフィードバック）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・実習時に準備するもの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⑭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3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利用者対応ケース　</a:t>
                      </a:r>
                      <a:r>
                        <a:rPr lang="en-US" altLang="ja-JP" sz="800" u="none" strike="noStrike" dirty="0">
                          <a:effectLst/>
                        </a:rPr>
                        <a:t>Q&amp;A</a:t>
                      </a:r>
                      <a:br>
                        <a:rPr lang="en-US" altLang="ja-JP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・勝手に就職活動を行う方への対応は？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・利用日数が増えない方への対応は？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・クレームが多い方への対応は？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310894"/>
                  </a:ext>
                </a:extLst>
              </a:tr>
              <a:tr h="5462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体験実習、求職活動、就労・定着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・企業コラム　実習時に企業が求める事（本人、支援者）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・企業コラム　採用面接で企業が求める事（本人、支援者）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・企業コラム　雇用後に企業が求める事（本人、支援者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）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⑮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序章　福祉職員としての心構え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・利用者が置かれた背景を考える（支援者は様々な場面に遭遇する）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、</a:t>
                      </a:r>
                      <a:endParaRPr lang="en-US" altLang="ja-JP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</a:rPr>
                        <a:t>　本人</a:t>
                      </a:r>
                      <a:r>
                        <a:rPr lang="ja-JP" altLang="en-US" sz="800" u="none" strike="noStrike" dirty="0">
                          <a:effectLst/>
                        </a:rPr>
                        <a:t>ニーズの引き出し方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・福祉制度の歴史（変遷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）　・</a:t>
                      </a:r>
                      <a:r>
                        <a:rPr lang="ja-JP" altLang="en-US" sz="800" u="none" strike="noStrike" dirty="0">
                          <a:effectLst/>
                        </a:rPr>
                        <a:t>社会福祉と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は　・</a:t>
                      </a:r>
                      <a:r>
                        <a:rPr lang="ja-JP" altLang="en-US" sz="800" u="none" strike="noStrike" dirty="0">
                          <a:effectLst/>
                        </a:rPr>
                        <a:t>対人援助とは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2357610"/>
                  </a:ext>
                </a:extLst>
              </a:tr>
              <a:tr h="724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⑦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求職活動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・就職活動っていつするの？見極め（就活に入るタイミング）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・就職活動ってどうするの？就職活動の流れについて解説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・就職先はどう決める？これまでの訓練を振り返って（総括）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・支援者がすることって？（</a:t>
                      </a:r>
                      <a:r>
                        <a:rPr lang="en-US" altLang="ja-JP" sz="800" u="none" strike="noStrike" dirty="0">
                          <a:effectLst/>
                        </a:rPr>
                        <a:t>HW</a:t>
                      </a:r>
                      <a:r>
                        <a:rPr lang="ja-JP" altLang="en-US" sz="800" u="none" strike="noStrike" dirty="0">
                          <a:effectLst/>
                        </a:rPr>
                        <a:t>同行、面接で必要な準備物確認、面接練習等）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、</a:t>
                      </a:r>
                      <a:endParaRPr lang="en-US" altLang="ja-JP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</a:rPr>
                        <a:t>　本人</a:t>
                      </a:r>
                      <a:r>
                        <a:rPr lang="ja-JP" altLang="en-US" sz="800" u="none" strike="noStrike" dirty="0">
                          <a:effectLst/>
                        </a:rPr>
                        <a:t>のストレングス、ウィークネスを伝える際に使えるツールについて紹介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4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その他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・支援で使える書式集（実習生調書、実習評価表等）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69579"/>
                  </a:ext>
                </a:extLst>
              </a:tr>
              <a:tr h="48324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⑧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就労前実習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・マッチングって何？（業務内容、職場環境）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・支援者がすることは？（採用基準や会社が求めることについて確認）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・不採用だった時は？（その後の支援について解説）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⑰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4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その他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・大阪府の取組み（研修事業、支援組織など）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1455517"/>
                  </a:ext>
                </a:extLst>
              </a:tr>
              <a:tr h="7562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就労までの流れ　入所から就労前実習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・関係機関との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連携　・</a:t>
                      </a:r>
                      <a:r>
                        <a:rPr lang="ja-JP" altLang="en-US" sz="800" u="none" strike="noStrike" dirty="0">
                          <a:effectLst/>
                        </a:rPr>
                        <a:t>関係機関とタッグを組んで（企業訪問の同行、医療機関との関り）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第</a:t>
                      </a:r>
                      <a:r>
                        <a:rPr lang="en-US" altLang="ja-JP" sz="800" u="none" strike="noStrike" dirty="0">
                          <a:effectLst/>
                        </a:rPr>
                        <a:t>2</a:t>
                      </a:r>
                      <a:r>
                        <a:rPr lang="ja-JP" altLang="en-US" sz="800" u="none" strike="noStrike" dirty="0">
                          <a:effectLst/>
                        </a:rPr>
                        <a:t>章　地域連携について　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・就労支援を行う上で活用出来る社会資源は？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・上手く連携をとるためにどうすればいい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？　　・</a:t>
                      </a:r>
                      <a:r>
                        <a:rPr lang="ja-JP" altLang="en-US" sz="800" u="none" strike="noStrike" dirty="0">
                          <a:effectLst/>
                        </a:rPr>
                        <a:t>支援機関に繋ぐタイミングは？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05155"/>
                  </a:ext>
                </a:extLst>
              </a:tr>
            </a:tbl>
          </a:graphicData>
        </a:graphic>
      </p:graphicFrame>
      <p:sp>
        <p:nvSpPr>
          <p:cNvPr id="58" name="右大かっこ 57"/>
          <p:cNvSpPr/>
          <p:nvPr/>
        </p:nvSpPr>
        <p:spPr>
          <a:xfrm>
            <a:off x="2432073" y="1552576"/>
            <a:ext cx="238125" cy="50482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9" name="テキスト ボックス 2"/>
          <p:cNvSpPr txBox="1"/>
          <p:nvPr/>
        </p:nvSpPr>
        <p:spPr>
          <a:xfrm>
            <a:off x="2670198" y="1536972"/>
            <a:ext cx="744114" cy="33855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各時期の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ポイント解説</a:t>
            </a:r>
          </a:p>
        </p:txBody>
      </p:sp>
      <p:sp>
        <p:nvSpPr>
          <p:cNvPr id="61" name="右大かっこ 60"/>
          <p:cNvSpPr/>
          <p:nvPr/>
        </p:nvSpPr>
        <p:spPr>
          <a:xfrm>
            <a:off x="2171700" y="2350875"/>
            <a:ext cx="260373" cy="411375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2" name="右大かっこ 61"/>
          <p:cNvSpPr/>
          <p:nvPr/>
        </p:nvSpPr>
        <p:spPr>
          <a:xfrm>
            <a:off x="7013575" y="10583863"/>
            <a:ext cx="206375" cy="650875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3" name="テキスト ボックス 6"/>
          <p:cNvSpPr txBox="1"/>
          <p:nvPr/>
        </p:nvSpPr>
        <p:spPr>
          <a:xfrm>
            <a:off x="7331075" y="10460038"/>
            <a:ext cx="1303338" cy="6254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各場面の</a:t>
            </a:r>
            <a:endParaRPr kumimoji="1" lang="en-US" altLang="ja-JP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ポイント解説</a:t>
            </a:r>
          </a:p>
        </p:txBody>
      </p:sp>
      <p:sp>
        <p:nvSpPr>
          <p:cNvPr id="64" name="テキスト ボックス 2"/>
          <p:cNvSpPr txBox="1"/>
          <p:nvPr/>
        </p:nvSpPr>
        <p:spPr>
          <a:xfrm>
            <a:off x="2436435" y="2320477"/>
            <a:ext cx="744114" cy="33855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各時期の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ポイント解説</a:t>
            </a:r>
          </a:p>
        </p:txBody>
      </p:sp>
      <p:sp>
        <p:nvSpPr>
          <p:cNvPr id="65" name="右大かっこ 64"/>
          <p:cNvSpPr/>
          <p:nvPr/>
        </p:nvSpPr>
        <p:spPr>
          <a:xfrm>
            <a:off x="3050362" y="4495800"/>
            <a:ext cx="260373" cy="30853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6" name="テキスト ボックス 2"/>
          <p:cNvSpPr txBox="1"/>
          <p:nvPr/>
        </p:nvSpPr>
        <p:spPr>
          <a:xfrm>
            <a:off x="3342693" y="4447725"/>
            <a:ext cx="744114" cy="33855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各場面の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ポイント解説</a:t>
            </a:r>
          </a:p>
        </p:txBody>
      </p:sp>
    </p:spTree>
    <p:extLst>
      <p:ext uri="{BB962C8B-B14F-4D97-AF65-F5344CB8AC3E}">
        <p14:creationId xmlns:p14="http://schemas.microsoft.com/office/powerpoint/2010/main" val="226820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1613</Words>
  <Application>Microsoft Office PowerPoint</Application>
  <PresentationFormat>画面に合わせる (4:3)</PresentationFormat>
  <Paragraphs>137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塩田　尚子</dc:creator>
  <cp:lastModifiedBy>塩田　尚子</cp:lastModifiedBy>
  <cp:revision>21</cp:revision>
  <dcterms:created xsi:type="dcterms:W3CDTF">2021-08-11T07:28:34Z</dcterms:created>
  <dcterms:modified xsi:type="dcterms:W3CDTF">2021-09-03T04:44:36Z</dcterms:modified>
</cp:coreProperties>
</file>