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74" r:id="rId10"/>
    <p:sldId id="264" r:id="rId11"/>
    <p:sldId id="271" r:id="rId12"/>
    <p:sldId id="265" r:id="rId13"/>
    <p:sldId id="266" r:id="rId14"/>
    <p:sldId id="267" r:id="rId15"/>
    <p:sldId id="268" r:id="rId16"/>
    <p:sldId id="269" r:id="rId17"/>
    <p:sldId id="270" r:id="rId18"/>
    <p:sldId id="275" r:id="rId19"/>
    <p:sldId id="277" r:id="rId20"/>
    <p:sldId id="276" r:id="rId21"/>
    <p:sldId id="272" r:id="rId22"/>
    <p:sldId id="273"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snapToGrid="0">
      <p:cViewPr>
        <p:scale>
          <a:sx n="75" d="100"/>
          <a:sy n="75" d="100"/>
        </p:scale>
        <p:origin x="106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9734;&#12467;&#12500;&#12540;R2&#23601;&#21172;&#20154;&#25968;&#35519;&#26619;&#38598;&#35336;&#65288;&#31227;&#34892;&#12289;A&#12289;B&#12289;&#33258;&#31435;&#29983;&#27963;&#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23450;&#30528;&#12288;&#38598;&#35336;.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9734;&#12467;&#12500;&#12540;R2&#23601;&#21172;&#20154;&#25968;&#35519;&#26619;&#38598;&#35336;&#65288;&#31227;&#34892;&#12289;A&#12289;B&#12289;&#33258;&#31435;&#29983;&#27963;&#65289;.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23450;&#30528;&#65289;.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9734;&#12467;&#12500;&#12540;R2&#23601;&#21172;&#20154;&#25968;&#35519;&#26619;&#38598;&#35336;&#65288;&#31227;&#34892;&#12289;A&#12289;B&#12289;&#33258;&#31435;&#29983;&#27963;&#6528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R2&#23601;&#21172;&#20154;&#25968;&#35519;&#26619;&#38598;&#35336;&#65288;&#31227;&#34892;&#12289;A&#12289;B&#12289;&#33258;&#31435;&#29983;&#27963;&#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06_&#38598;&#35336;\&#9734;R2&#23601;&#21172;&#20154;&#25968;&#35519;&#26619;&#38598;&#35336;&#65288;&#31227;&#34892;&#12289;A&#12289;B&#12289;&#33258;&#31435;&#29983;&#27963;&#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9734;&#12467;&#12500;&#12540;R2&#23601;&#21172;&#20154;&#25968;&#35519;&#26619;&#38598;&#35336;&#65288;&#31227;&#34892;&#12289;A&#12289;B&#12289;&#33258;&#31435;&#29983;&#27963;&#6528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9734;&#12467;&#12500;&#12540;R2&#23601;&#21172;&#20154;&#25968;&#35519;&#26619;&#38598;&#35336;&#65288;&#31227;&#34892;&#12289;A&#12289;B&#12289;&#33258;&#31435;&#29983;&#27963;&#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3&#65288;R2&#24180;&#24230;&#23601;&#21172;&#20154;&#25968;&#35519;&#26619;&#65289;\&#9734;&#12467;&#12500;&#12540;R2&#23601;&#21172;&#20154;&#25968;&#35519;&#26619;&#38598;&#35336;&#65288;&#31227;&#34892;&#12289;A&#12289;B&#12289;&#33258;&#31435;&#29983;&#27963;&#6528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手帳保持者数!$A$2</c:f>
              <c:strCache>
                <c:ptCount val="1"/>
                <c:pt idx="0">
                  <c:v>身体障がい者手帳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手帳保持者数!$B$1:$F$1</c:f>
              <c:strCache>
                <c:ptCount val="4"/>
                <c:pt idx="0">
                  <c:v>H29</c:v>
                </c:pt>
                <c:pt idx="1">
                  <c:v>H30</c:v>
                </c:pt>
                <c:pt idx="2">
                  <c:v>R1</c:v>
                </c:pt>
                <c:pt idx="3">
                  <c:v>R2</c:v>
                </c:pt>
              </c:strCache>
              <c:extLst/>
            </c:strRef>
          </c:cat>
          <c:val>
            <c:numRef>
              <c:f>手帳保持者数!$B$2:$F$2</c:f>
              <c:numCache>
                <c:formatCode>#,##0_);[Red]\(#,##0\)</c:formatCode>
                <c:ptCount val="4"/>
                <c:pt idx="0">
                  <c:v>390642</c:v>
                </c:pt>
                <c:pt idx="1">
                  <c:v>389003</c:v>
                </c:pt>
                <c:pt idx="2">
                  <c:v>385134</c:v>
                </c:pt>
                <c:pt idx="3">
                  <c:v>380485</c:v>
                </c:pt>
              </c:numCache>
              <c:extLst/>
            </c:numRef>
          </c:val>
          <c:extLst>
            <c:ext xmlns:c16="http://schemas.microsoft.com/office/drawing/2014/chart" uri="{C3380CC4-5D6E-409C-BE32-E72D297353CC}">
              <c16:uniqueId val="{00000000-2BB2-44BC-9C51-83C8F41629C8}"/>
            </c:ext>
          </c:extLst>
        </c:ser>
        <c:dLbls>
          <c:dLblPos val="outEnd"/>
          <c:showLegendKey val="0"/>
          <c:showVal val="1"/>
          <c:showCatName val="0"/>
          <c:showSerName val="0"/>
          <c:showPercent val="0"/>
          <c:showBubbleSize val="0"/>
        </c:dLbls>
        <c:gapWidth val="219"/>
        <c:overlap val="-27"/>
        <c:axId val="551356111"/>
        <c:axId val="146404543"/>
      </c:barChart>
      <c:catAx>
        <c:axId val="55135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6404543"/>
        <c:crosses val="autoZero"/>
        <c:auto val="1"/>
        <c:lblAlgn val="ctr"/>
        <c:lblOffset val="100"/>
        <c:noMultiLvlLbl val="0"/>
      </c:catAx>
      <c:valAx>
        <c:axId val="146404543"/>
        <c:scaling>
          <c:orientation val="minMax"/>
          <c:min val="0"/>
        </c:scaling>
        <c:delete val="0"/>
        <c:axPos val="l"/>
        <c:majorGridlines>
          <c:spPr>
            <a:ln w="9525" cap="flat" cmpd="sng" algn="ctr">
              <a:noFill/>
              <a:round/>
            </a:ln>
            <a:effectLst/>
          </c:spPr>
        </c:majorGridlines>
        <c:numFmt formatCode="#,##0_);[Red]\(#,##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513561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a:t>就労移行支援</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1"/>
          <c:order val="1"/>
          <c:tx>
            <c:strRef>
              <c:f>事業所数×利用者数!$B$3</c:f>
              <c:strCache>
                <c:ptCount val="1"/>
                <c:pt idx="0">
                  <c:v>利用者数</c:v>
                </c:pt>
              </c:strCache>
            </c:strRef>
          </c:tx>
          <c:spPr>
            <a:pattFill prst="pct50">
              <a:fgClr>
                <a:schemeClr val="accent3">
                  <a:shade val="76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事業所数×利用者数!$C$3:$G$3</c:f>
              <c:numCache>
                <c:formatCode>#,##0_);[Red]\(#,##0\)</c:formatCode>
                <c:ptCount val="5"/>
                <c:pt idx="0">
                  <c:v>2836</c:v>
                </c:pt>
                <c:pt idx="1">
                  <c:v>3229</c:v>
                </c:pt>
                <c:pt idx="2">
                  <c:v>3390</c:v>
                </c:pt>
                <c:pt idx="3">
                  <c:v>3760</c:v>
                </c:pt>
                <c:pt idx="4">
                  <c:v>3841</c:v>
                </c:pt>
              </c:numCache>
            </c:numRef>
          </c:val>
          <c:extLst>
            <c:ext xmlns:c16="http://schemas.microsoft.com/office/drawing/2014/chart" uri="{C3380CC4-5D6E-409C-BE32-E72D297353CC}">
              <c16:uniqueId val="{00000000-D136-469E-A1B6-BDB852D0A3DF}"/>
            </c:ext>
          </c:extLst>
        </c:ser>
        <c:dLbls>
          <c:showLegendKey val="0"/>
          <c:showVal val="0"/>
          <c:showCatName val="0"/>
          <c:showSerName val="0"/>
          <c:showPercent val="0"/>
          <c:showBubbleSize val="0"/>
        </c:dLbls>
        <c:gapWidth val="150"/>
        <c:axId val="1921593055"/>
        <c:axId val="1436751455"/>
      </c:barChart>
      <c:lineChart>
        <c:grouping val="standard"/>
        <c:varyColors val="0"/>
        <c:ser>
          <c:idx val="0"/>
          <c:order val="0"/>
          <c:tx>
            <c:strRef>
              <c:f>事業所数×利用者数!$B$2</c:f>
              <c:strCache>
                <c:ptCount val="1"/>
                <c:pt idx="0">
                  <c:v>事業所数</c:v>
                </c:pt>
              </c:strCache>
            </c:strRef>
          </c:tx>
          <c:spPr>
            <a:ln w="28575" cap="rnd">
              <a:solidFill>
                <a:schemeClr val="accent3">
                  <a:shade val="76000"/>
                </a:schemeClr>
              </a:solidFill>
              <a:round/>
            </a:ln>
            <a:effectLst/>
          </c:spPr>
          <c:marker>
            <c:symbol val="circle"/>
            <c:size val="5"/>
            <c:spPr>
              <a:solidFill>
                <a:schemeClr val="accent3">
                  <a:shade val="76000"/>
                </a:schemeClr>
              </a:solidFill>
              <a:ln w="9525">
                <a:solidFill>
                  <a:schemeClr val="accent3">
                    <a:shade val="76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事業所数×利用者数!$C$2:$G$2</c:f>
              <c:numCache>
                <c:formatCode>#,##0_);[Red]\(#,##0\)</c:formatCode>
                <c:ptCount val="5"/>
                <c:pt idx="0">
                  <c:v>283</c:v>
                </c:pt>
                <c:pt idx="1">
                  <c:v>323</c:v>
                </c:pt>
                <c:pt idx="2">
                  <c:v>325</c:v>
                </c:pt>
                <c:pt idx="3">
                  <c:v>316</c:v>
                </c:pt>
                <c:pt idx="4">
                  <c:v>323</c:v>
                </c:pt>
              </c:numCache>
            </c:numRef>
          </c:val>
          <c:smooth val="0"/>
          <c:extLst>
            <c:ext xmlns:c16="http://schemas.microsoft.com/office/drawing/2014/chart" uri="{C3380CC4-5D6E-409C-BE32-E72D297353CC}">
              <c16:uniqueId val="{00000001-D136-469E-A1B6-BDB852D0A3DF}"/>
            </c:ext>
          </c:extLst>
        </c:ser>
        <c:dLbls>
          <c:showLegendKey val="0"/>
          <c:showVal val="0"/>
          <c:showCatName val="0"/>
          <c:showSerName val="0"/>
          <c:showPercent val="0"/>
          <c:showBubbleSize val="0"/>
        </c:dLbls>
        <c:marker val="1"/>
        <c:smooth val="0"/>
        <c:axId val="1623708831"/>
        <c:axId val="1874442767"/>
      </c:lineChart>
      <c:catAx>
        <c:axId val="192159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36751455"/>
        <c:crosses val="autoZero"/>
        <c:auto val="1"/>
        <c:lblAlgn val="ctr"/>
        <c:lblOffset val="100"/>
        <c:noMultiLvlLbl val="0"/>
      </c:catAx>
      <c:valAx>
        <c:axId val="1436751455"/>
        <c:scaling>
          <c:orientation val="minMax"/>
          <c:max val="8000"/>
        </c:scaling>
        <c:delete val="0"/>
        <c:axPos val="l"/>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利用者数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1593055"/>
        <c:crosses val="autoZero"/>
        <c:crossBetween val="between"/>
        <c:majorUnit val="1000"/>
      </c:valAx>
      <c:valAx>
        <c:axId val="1874442767"/>
        <c:scaling>
          <c:orientation val="minMax"/>
          <c:max val="400"/>
          <c:min val="0"/>
        </c:scaling>
        <c:delete val="0"/>
        <c:axPos val="r"/>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事業所数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23708831"/>
        <c:crosses val="max"/>
        <c:crossBetween val="between"/>
      </c:valAx>
      <c:catAx>
        <c:axId val="1623708831"/>
        <c:scaling>
          <c:orientation val="minMax"/>
        </c:scaling>
        <c:delete val="1"/>
        <c:axPos val="b"/>
        <c:numFmt formatCode="General" sourceLinked="1"/>
        <c:majorTickMark val="out"/>
        <c:minorTickMark val="none"/>
        <c:tickLblPos val="nextTo"/>
        <c:crossAx val="18744427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a:t>就労継続支援</a:t>
            </a:r>
            <a:r>
              <a:rPr lang="en-US" altLang="ja-JP" sz="1100"/>
              <a:t>A</a:t>
            </a:r>
            <a:r>
              <a:rPr lang="ja-JP" altLang="en-US" sz="1100"/>
              <a:t>型</a:t>
            </a:r>
            <a:endParaRPr lang="en-US" altLang="ja-JP"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1"/>
          <c:order val="1"/>
          <c:tx>
            <c:strRef>
              <c:f>事業所数×利用者数!$B$5</c:f>
              <c:strCache>
                <c:ptCount val="1"/>
                <c:pt idx="0">
                  <c:v>利用者数</c:v>
                </c:pt>
              </c:strCache>
            </c:strRef>
          </c:tx>
          <c:spPr>
            <a:pattFill prst="pct50">
              <a:fgClr>
                <a:schemeClr val="accent3">
                  <a:shade val="76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事業所数×利用者数!$C$5:$G$5</c:f>
              <c:numCache>
                <c:formatCode>#,##0_);[Red]\(#,##0\)</c:formatCode>
                <c:ptCount val="5"/>
                <c:pt idx="0">
                  <c:v>4418</c:v>
                </c:pt>
                <c:pt idx="1">
                  <c:v>5388</c:v>
                </c:pt>
                <c:pt idx="2">
                  <c:v>5750</c:v>
                </c:pt>
                <c:pt idx="3">
                  <c:v>6291</c:v>
                </c:pt>
                <c:pt idx="4">
                  <c:v>6904</c:v>
                </c:pt>
              </c:numCache>
            </c:numRef>
          </c:val>
          <c:extLst>
            <c:ext xmlns:c16="http://schemas.microsoft.com/office/drawing/2014/chart" uri="{C3380CC4-5D6E-409C-BE32-E72D297353CC}">
              <c16:uniqueId val="{00000000-626F-49F2-96A4-584B7CD572A9}"/>
            </c:ext>
          </c:extLst>
        </c:ser>
        <c:dLbls>
          <c:showLegendKey val="0"/>
          <c:showVal val="0"/>
          <c:showCatName val="0"/>
          <c:showSerName val="0"/>
          <c:showPercent val="0"/>
          <c:showBubbleSize val="0"/>
        </c:dLbls>
        <c:gapWidth val="150"/>
        <c:axId val="1921593055"/>
        <c:axId val="1436751455"/>
      </c:barChart>
      <c:lineChart>
        <c:grouping val="standard"/>
        <c:varyColors val="0"/>
        <c:ser>
          <c:idx val="0"/>
          <c:order val="0"/>
          <c:tx>
            <c:strRef>
              <c:f>事業所数×利用者数!$B$4</c:f>
              <c:strCache>
                <c:ptCount val="1"/>
                <c:pt idx="0">
                  <c:v>事業所数</c:v>
                </c:pt>
              </c:strCache>
            </c:strRef>
          </c:tx>
          <c:spPr>
            <a:ln w="28575" cap="rnd">
              <a:solidFill>
                <a:schemeClr val="accent3">
                  <a:shade val="76000"/>
                </a:schemeClr>
              </a:solidFill>
              <a:round/>
            </a:ln>
            <a:effectLst/>
          </c:spPr>
          <c:marker>
            <c:symbol val="circle"/>
            <c:size val="5"/>
            <c:spPr>
              <a:solidFill>
                <a:schemeClr val="accent3">
                  <a:shade val="76000"/>
                </a:schemeClr>
              </a:solidFill>
              <a:ln w="9525">
                <a:solidFill>
                  <a:schemeClr val="accent3">
                    <a:shade val="76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事業所数×利用者数!$C$4:$G$4</c:f>
              <c:numCache>
                <c:formatCode>#,##0_);[Red]\(#,##0\)</c:formatCode>
                <c:ptCount val="5"/>
                <c:pt idx="0">
                  <c:v>309</c:v>
                </c:pt>
                <c:pt idx="1">
                  <c:v>329</c:v>
                </c:pt>
                <c:pt idx="2">
                  <c:v>345</c:v>
                </c:pt>
                <c:pt idx="3">
                  <c:v>347</c:v>
                </c:pt>
                <c:pt idx="4">
                  <c:v>394</c:v>
                </c:pt>
              </c:numCache>
            </c:numRef>
          </c:val>
          <c:smooth val="0"/>
          <c:extLst>
            <c:ext xmlns:c16="http://schemas.microsoft.com/office/drawing/2014/chart" uri="{C3380CC4-5D6E-409C-BE32-E72D297353CC}">
              <c16:uniqueId val="{00000001-626F-49F2-96A4-584B7CD572A9}"/>
            </c:ext>
          </c:extLst>
        </c:ser>
        <c:dLbls>
          <c:showLegendKey val="0"/>
          <c:showVal val="0"/>
          <c:showCatName val="0"/>
          <c:showSerName val="0"/>
          <c:showPercent val="0"/>
          <c:showBubbleSize val="0"/>
        </c:dLbls>
        <c:marker val="1"/>
        <c:smooth val="0"/>
        <c:axId val="1623708831"/>
        <c:axId val="1874442767"/>
      </c:lineChart>
      <c:catAx>
        <c:axId val="192159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36751455"/>
        <c:crosses val="autoZero"/>
        <c:auto val="1"/>
        <c:lblAlgn val="ctr"/>
        <c:lblOffset val="100"/>
        <c:noMultiLvlLbl val="0"/>
      </c:catAx>
      <c:valAx>
        <c:axId val="1436751455"/>
        <c:scaling>
          <c:orientation val="minMax"/>
          <c:max val="8000"/>
        </c:scaling>
        <c:delete val="0"/>
        <c:axPos val="l"/>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利用者数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1593055"/>
        <c:crosses val="autoZero"/>
        <c:crossBetween val="between"/>
        <c:majorUnit val="1000"/>
      </c:valAx>
      <c:valAx>
        <c:axId val="1874442767"/>
        <c:scaling>
          <c:orientation val="minMax"/>
          <c:max val="400"/>
          <c:min val="0"/>
        </c:scaling>
        <c:delete val="0"/>
        <c:axPos val="r"/>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事業所数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23708831"/>
        <c:crosses val="max"/>
        <c:crossBetween val="between"/>
      </c:valAx>
      <c:catAx>
        <c:axId val="1623708831"/>
        <c:scaling>
          <c:orientation val="minMax"/>
        </c:scaling>
        <c:delete val="1"/>
        <c:axPos val="b"/>
        <c:numFmt formatCode="General" sourceLinked="1"/>
        <c:majorTickMark val="out"/>
        <c:minorTickMark val="none"/>
        <c:tickLblPos val="nextTo"/>
        <c:crossAx val="18744427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a:t>就労継続支援</a:t>
            </a:r>
            <a:r>
              <a:rPr lang="en-US" altLang="ja-JP" sz="1100"/>
              <a:t>B</a:t>
            </a:r>
            <a:r>
              <a:rPr lang="ja-JP" altLang="en-US" sz="1100"/>
              <a:t>型</a:t>
            </a:r>
            <a:endParaRPr lang="en-US" altLang="ja-JP"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1"/>
          <c:order val="1"/>
          <c:tx>
            <c:strRef>
              <c:f>事業所数×利用者数!$B$7</c:f>
              <c:strCache>
                <c:ptCount val="1"/>
                <c:pt idx="0">
                  <c:v>利用者数</c:v>
                </c:pt>
              </c:strCache>
            </c:strRef>
          </c:tx>
          <c:spPr>
            <a:pattFill prst="pct50">
              <a:fgClr>
                <a:schemeClr val="accent3">
                  <a:shade val="76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事業所数×利用者数!$C$7:$G$7</c:f>
              <c:numCache>
                <c:formatCode>#,##0_);[Red]\(#,##0\)</c:formatCode>
                <c:ptCount val="5"/>
                <c:pt idx="0">
                  <c:v>13277</c:v>
                </c:pt>
                <c:pt idx="1">
                  <c:v>14173</c:v>
                </c:pt>
                <c:pt idx="2">
                  <c:v>16564</c:v>
                </c:pt>
                <c:pt idx="3">
                  <c:v>17959</c:v>
                </c:pt>
                <c:pt idx="4">
                  <c:v>20436</c:v>
                </c:pt>
              </c:numCache>
            </c:numRef>
          </c:val>
          <c:extLst>
            <c:ext xmlns:c16="http://schemas.microsoft.com/office/drawing/2014/chart" uri="{C3380CC4-5D6E-409C-BE32-E72D297353CC}">
              <c16:uniqueId val="{00000000-1B23-4EDE-BB6E-18B62895B80F}"/>
            </c:ext>
          </c:extLst>
        </c:ser>
        <c:dLbls>
          <c:showLegendKey val="0"/>
          <c:showVal val="0"/>
          <c:showCatName val="0"/>
          <c:showSerName val="0"/>
          <c:showPercent val="0"/>
          <c:showBubbleSize val="0"/>
        </c:dLbls>
        <c:gapWidth val="150"/>
        <c:axId val="1921593055"/>
        <c:axId val="1436751455"/>
      </c:barChart>
      <c:lineChart>
        <c:grouping val="standard"/>
        <c:varyColors val="0"/>
        <c:ser>
          <c:idx val="0"/>
          <c:order val="0"/>
          <c:tx>
            <c:strRef>
              <c:f>事業所数×利用者数!$B$6</c:f>
              <c:strCache>
                <c:ptCount val="1"/>
                <c:pt idx="0">
                  <c:v>事業所数</c:v>
                </c:pt>
              </c:strCache>
            </c:strRef>
          </c:tx>
          <c:spPr>
            <a:ln w="28575" cap="rnd">
              <a:solidFill>
                <a:schemeClr val="accent3">
                  <a:shade val="76000"/>
                </a:schemeClr>
              </a:solidFill>
              <a:round/>
            </a:ln>
            <a:effectLst/>
          </c:spPr>
          <c:marker>
            <c:symbol val="circle"/>
            <c:size val="5"/>
            <c:spPr>
              <a:solidFill>
                <a:schemeClr val="accent3">
                  <a:shade val="76000"/>
                </a:schemeClr>
              </a:solidFill>
              <a:ln w="9525">
                <a:solidFill>
                  <a:schemeClr val="accent3">
                    <a:shade val="76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事業所数×利用者数!$C$6:$G$6</c:f>
              <c:numCache>
                <c:formatCode>#,##0_);[Red]\(#,##0\)</c:formatCode>
                <c:ptCount val="5"/>
                <c:pt idx="0">
                  <c:v>789</c:v>
                </c:pt>
                <c:pt idx="1">
                  <c:v>888</c:v>
                </c:pt>
                <c:pt idx="2">
                  <c:v>979</c:v>
                </c:pt>
                <c:pt idx="3">
                  <c:v>1066</c:v>
                </c:pt>
                <c:pt idx="4">
                  <c:v>1185</c:v>
                </c:pt>
              </c:numCache>
            </c:numRef>
          </c:val>
          <c:smooth val="0"/>
          <c:extLst>
            <c:ext xmlns:c16="http://schemas.microsoft.com/office/drawing/2014/chart" uri="{C3380CC4-5D6E-409C-BE32-E72D297353CC}">
              <c16:uniqueId val="{00000001-1B23-4EDE-BB6E-18B62895B80F}"/>
            </c:ext>
          </c:extLst>
        </c:ser>
        <c:dLbls>
          <c:showLegendKey val="0"/>
          <c:showVal val="0"/>
          <c:showCatName val="0"/>
          <c:showSerName val="0"/>
          <c:showPercent val="0"/>
          <c:showBubbleSize val="0"/>
        </c:dLbls>
        <c:marker val="1"/>
        <c:smooth val="0"/>
        <c:axId val="1623708831"/>
        <c:axId val="1874442767"/>
      </c:lineChart>
      <c:catAx>
        <c:axId val="192159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36751455"/>
        <c:crosses val="autoZero"/>
        <c:auto val="1"/>
        <c:lblAlgn val="ctr"/>
        <c:lblOffset val="100"/>
        <c:noMultiLvlLbl val="0"/>
      </c:catAx>
      <c:valAx>
        <c:axId val="1436751455"/>
        <c:scaling>
          <c:orientation val="minMax"/>
          <c:max val="22000"/>
          <c:min val="0"/>
        </c:scaling>
        <c:delete val="0"/>
        <c:axPos val="l"/>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利用者数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1593055"/>
        <c:crosses val="autoZero"/>
        <c:crossBetween val="between"/>
        <c:majorUnit val="2000"/>
      </c:valAx>
      <c:valAx>
        <c:axId val="1874442767"/>
        <c:scaling>
          <c:orientation val="minMax"/>
          <c:max val="1500"/>
          <c:min val="0"/>
        </c:scaling>
        <c:delete val="0"/>
        <c:axPos val="r"/>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事業所数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23708831"/>
        <c:crosses val="max"/>
        <c:crossBetween val="between"/>
      </c:valAx>
      <c:catAx>
        <c:axId val="1623708831"/>
        <c:scaling>
          <c:orientation val="minMax"/>
        </c:scaling>
        <c:delete val="1"/>
        <c:axPos val="b"/>
        <c:numFmt formatCode="General" sourceLinked="1"/>
        <c:majorTickMark val="out"/>
        <c:minorTickMark val="none"/>
        <c:tickLblPos val="nextTo"/>
        <c:crossAx val="18744427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a:t>就労定着支援</a:t>
            </a:r>
            <a:endParaRPr lang="en-US" altLang="ja-JP"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1"/>
          <c:order val="1"/>
          <c:tx>
            <c:strRef>
              <c:f>事業所数×利用者数!$B$9</c:f>
              <c:strCache>
                <c:ptCount val="1"/>
                <c:pt idx="0">
                  <c:v>利用者数</c:v>
                </c:pt>
              </c:strCache>
            </c:strRef>
          </c:tx>
          <c:spPr>
            <a:pattFill prst="pct50">
              <a:fgClr>
                <a:schemeClr val="bg1">
                  <a:lumMod val="65000"/>
                </a:schemeClr>
              </a:fgClr>
              <a:bgClr>
                <a:schemeClr val="bg1"/>
              </a:bgClr>
            </a:pattFill>
            <a:ln>
              <a:noFill/>
            </a:ln>
            <a:effectLst/>
          </c:spPr>
          <c:invertIfNegative val="0"/>
          <c:dLbls>
            <c:dLbl>
              <c:idx val="3"/>
              <c:layout>
                <c:manualLayout>
                  <c:x val="0"/>
                  <c:y val="8.33333333333332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4E-4CF7-8230-E255455B8B37}"/>
                </c:ext>
              </c:extLst>
            </c:dLbl>
            <c:dLbl>
              <c:idx val="4"/>
              <c:layout>
                <c:manualLayout>
                  <c:x val="0"/>
                  <c:y val="9.25925925925925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4E-4CF7-8230-E255455B8B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事業所数×利用者数!$C$1:$G$1</c:f>
              <c:strCache>
                <c:ptCount val="5"/>
                <c:pt idx="0">
                  <c:v>H29</c:v>
                </c:pt>
                <c:pt idx="1">
                  <c:v>H30</c:v>
                </c:pt>
                <c:pt idx="2">
                  <c:v>R1</c:v>
                </c:pt>
                <c:pt idx="3">
                  <c:v>R2</c:v>
                </c:pt>
                <c:pt idx="4">
                  <c:v>R3</c:v>
                </c:pt>
              </c:strCache>
            </c:strRef>
          </c:cat>
          <c:val>
            <c:numRef>
              <c:f>事業所数×利用者数!$C$9:$G$9</c:f>
              <c:numCache>
                <c:formatCode>General</c:formatCode>
                <c:ptCount val="5"/>
                <c:pt idx="3" formatCode="#,##0_);[Red]\(#,##0\)">
                  <c:v>1207</c:v>
                </c:pt>
                <c:pt idx="4" formatCode="#,##0_);[Red]\(#,##0\)">
                  <c:v>1410</c:v>
                </c:pt>
              </c:numCache>
            </c:numRef>
          </c:val>
          <c:extLst>
            <c:ext xmlns:c16="http://schemas.microsoft.com/office/drawing/2014/chart" uri="{C3380CC4-5D6E-409C-BE32-E72D297353CC}">
              <c16:uniqueId val="{00000002-854E-4CF7-8230-E255455B8B37}"/>
            </c:ext>
          </c:extLst>
        </c:ser>
        <c:dLbls>
          <c:dLblPos val="outEnd"/>
          <c:showLegendKey val="0"/>
          <c:showVal val="1"/>
          <c:showCatName val="0"/>
          <c:showSerName val="0"/>
          <c:showPercent val="0"/>
          <c:showBubbleSize val="0"/>
        </c:dLbls>
        <c:gapWidth val="150"/>
        <c:axId val="1921593055"/>
        <c:axId val="1436751455"/>
      </c:barChart>
      <c:lineChart>
        <c:grouping val="standard"/>
        <c:varyColors val="0"/>
        <c:ser>
          <c:idx val="0"/>
          <c:order val="0"/>
          <c:tx>
            <c:strRef>
              <c:f>事業所数×利用者数!$B$8</c:f>
              <c:strCache>
                <c:ptCount val="1"/>
                <c:pt idx="0">
                  <c:v>事業所数</c:v>
                </c:pt>
              </c:strCache>
            </c:strRef>
          </c:tx>
          <c:spPr>
            <a:ln w="28575" cap="rnd">
              <a:solidFill>
                <a:schemeClr val="accent3">
                  <a:shade val="76000"/>
                </a:schemeClr>
              </a:solidFill>
              <a:round/>
            </a:ln>
            <a:effectLst/>
          </c:spPr>
          <c:marker>
            <c:symbol val="circle"/>
            <c:size val="5"/>
            <c:spPr>
              <a:solidFill>
                <a:schemeClr val="accent3">
                  <a:shade val="76000"/>
                </a:schemeClr>
              </a:solidFill>
              <a:ln w="9525">
                <a:solidFill>
                  <a:schemeClr val="accent3">
                    <a:shade val="76000"/>
                  </a:schemeClr>
                </a:solidFill>
              </a:ln>
              <a:effectLst/>
            </c:spPr>
          </c:marker>
          <c:dLbls>
            <c:dLbl>
              <c:idx val="1"/>
              <c:layout>
                <c:manualLayout>
                  <c:x val="-6.161111111111111E-2"/>
                  <c:y val="-6.9444444444444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4E-4CF7-8230-E255455B8B37}"/>
                </c:ext>
              </c:extLst>
            </c:dLbl>
            <c:dLbl>
              <c:idx val="2"/>
              <c:layout>
                <c:manualLayout>
                  <c:x val="-5.2138888888888991E-2"/>
                  <c:y val="-6.9444444444444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4E-4CF7-8230-E255455B8B37}"/>
                </c:ext>
              </c:extLst>
            </c:dLbl>
            <c:dLbl>
              <c:idx val="3"/>
              <c:layout>
                <c:manualLayout>
                  <c:x val="-3.8249999999999999E-2"/>
                  <c:y val="-8.3333333333333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4E-4CF7-8230-E255455B8B37}"/>
                </c:ext>
              </c:extLst>
            </c:dLbl>
            <c:dLbl>
              <c:idx val="4"/>
              <c:layout>
                <c:manualLayout>
                  <c:x val="-5.2138888888888887E-2"/>
                  <c:y val="-7.407407407407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4E-4CF7-8230-E255455B8B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事業所数×利用者数!$C$1:$G$1</c:f>
              <c:strCache>
                <c:ptCount val="5"/>
                <c:pt idx="0">
                  <c:v>H29</c:v>
                </c:pt>
                <c:pt idx="1">
                  <c:v>H30</c:v>
                </c:pt>
                <c:pt idx="2">
                  <c:v>R1</c:v>
                </c:pt>
                <c:pt idx="3">
                  <c:v>R2</c:v>
                </c:pt>
                <c:pt idx="4">
                  <c:v>R3</c:v>
                </c:pt>
              </c:strCache>
            </c:strRef>
          </c:cat>
          <c:val>
            <c:numRef>
              <c:f>事業所数×利用者数!$C$8:$G$8</c:f>
              <c:numCache>
                <c:formatCode>#,##0_);[Red]\(#,##0\)</c:formatCode>
                <c:ptCount val="5"/>
                <c:pt idx="1">
                  <c:v>16</c:v>
                </c:pt>
                <c:pt idx="2">
                  <c:v>117</c:v>
                </c:pt>
                <c:pt idx="3">
                  <c:v>141</c:v>
                </c:pt>
                <c:pt idx="4">
                  <c:v>146</c:v>
                </c:pt>
              </c:numCache>
            </c:numRef>
          </c:val>
          <c:smooth val="0"/>
          <c:extLst>
            <c:ext xmlns:c16="http://schemas.microsoft.com/office/drawing/2014/chart" uri="{C3380CC4-5D6E-409C-BE32-E72D297353CC}">
              <c16:uniqueId val="{00000007-854E-4CF7-8230-E255455B8B37}"/>
            </c:ext>
          </c:extLst>
        </c:ser>
        <c:dLbls>
          <c:showLegendKey val="0"/>
          <c:showVal val="1"/>
          <c:showCatName val="0"/>
          <c:showSerName val="0"/>
          <c:showPercent val="0"/>
          <c:showBubbleSize val="0"/>
        </c:dLbls>
        <c:marker val="1"/>
        <c:smooth val="0"/>
        <c:axId val="1623708831"/>
        <c:axId val="1874442767"/>
      </c:lineChart>
      <c:catAx>
        <c:axId val="192159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36751455"/>
        <c:crosses val="autoZero"/>
        <c:auto val="1"/>
        <c:lblAlgn val="ctr"/>
        <c:lblOffset val="100"/>
        <c:noMultiLvlLbl val="0"/>
      </c:catAx>
      <c:valAx>
        <c:axId val="1436751455"/>
        <c:scaling>
          <c:orientation val="minMax"/>
          <c:max val="8000"/>
        </c:scaling>
        <c:delete val="0"/>
        <c:axPos val="l"/>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利用者数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out"/>
        <c:minorTickMark val="none"/>
        <c:tickLblPos val="nextTo"/>
        <c:spPr>
          <a:noFill/>
          <a:ln>
            <a:solidFill>
              <a:schemeClr val="bg1">
                <a:lumMod val="85000"/>
                <a:alpha val="99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1593055"/>
        <c:crosses val="autoZero"/>
        <c:crossBetween val="between"/>
        <c:majorUnit val="1000"/>
      </c:valAx>
      <c:valAx>
        <c:axId val="1874442767"/>
        <c:scaling>
          <c:orientation val="minMax"/>
          <c:max val="400"/>
          <c:min val="0"/>
        </c:scaling>
        <c:delete val="0"/>
        <c:axPos val="r"/>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事業所数</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23708831"/>
        <c:crosses val="max"/>
        <c:crossBetween val="between"/>
      </c:valAx>
      <c:catAx>
        <c:axId val="1623708831"/>
        <c:scaling>
          <c:orientation val="minMax"/>
        </c:scaling>
        <c:delete val="1"/>
        <c:axPos val="b"/>
        <c:numFmt formatCode="General" sourceLinked="1"/>
        <c:majorTickMark val="out"/>
        <c:minorTickMark val="none"/>
        <c:tickLblPos val="nextTo"/>
        <c:crossAx val="18744427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7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sz="700"/>
              <a:t>単位：人</a:t>
            </a:r>
          </a:p>
        </c:rich>
      </c:tx>
      <c:layout>
        <c:manualLayout>
          <c:xMode val="edge"/>
          <c:yMode val="edge"/>
          <c:x val="6.9492363848565738E-3"/>
          <c:y val="1.9462485140646594E-3"/>
        </c:manualLayout>
      </c:layout>
      <c:overlay val="0"/>
      <c:spPr>
        <a:noFill/>
        <a:ln>
          <a:noFill/>
        </a:ln>
        <a:effectLst/>
      </c:spPr>
      <c:txPr>
        <a:bodyPr rot="0" spcFirstLastPara="1" vertOverflow="ellipsis" vert="horz" wrap="square" anchor="ctr" anchorCtr="1"/>
        <a:lstStyle/>
        <a:p>
          <a:pPr>
            <a:defRPr sz="7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一般就労者!$A$2</c:f>
              <c:strCache>
                <c:ptCount val="1"/>
                <c:pt idx="0">
                  <c:v>目標値</c:v>
                </c:pt>
              </c:strCache>
            </c:strRef>
          </c:tx>
          <c:spPr>
            <a:pattFill prst="pct5">
              <a:fgClr>
                <a:schemeClr val="bg1">
                  <a:lumMod val="75000"/>
                </a:schemeClr>
              </a:fgClr>
              <a:bgClr>
                <a:schemeClr val="bg1"/>
              </a:bgClr>
            </a:patt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一般就労者!$B$1:$F$1</c:f>
              <c:strCache>
                <c:ptCount val="5"/>
                <c:pt idx="0">
                  <c:v>H28</c:v>
                </c:pt>
                <c:pt idx="1">
                  <c:v>H29</c:v>
                </c:pt>
                <c:pt idx="2">
                  <c:v>H30</c:v>
                </c:pt>
                <c:pt idx="3">
                  <c:v>R1</c:v>
                </c:pt>
                <c:pt idx="4">
                  <c:v>R2</c:v>
                </c:pt>
              </c:strCache>
            </c:strRef>
          </c:cat>
          <c:val>
            <c:numRef>
              <c:f>一般就労者!$B$2:$F$2</c:f>
              <c:numCache>
                <c:formatCode>#,##0_);[Red]\(#,##0\)</c:formatCode>
                <c:ptCount val="5"/>
                <c:pt idx="0">
                  <c:v>1350</c:v>
                </c:pt>
                <c:pt idx="1">
                  <c:v>1500</c:v>
                </c:pt>
                <c:pt idx="2">
                  <c:v>1550</c:v>
                </c:pt>
                <c:pt idx="3">
                  <c:v>1600</c:v>
                </c:pt>
                <c:pt idx="4">
                  <c:v>1700</c:v>
                </c:pt>
              </c:numCache>
            </c:numRef>
          </c:val>
          <c:extLst>
            <c:ext xmlns:c16="http://schemas.microsoft.com/office/drawing/2014/chart" uri="{C3380CC4-5D6E-409C-BE32-E72D297353CC}">
              <c16:uniqueId val="{00000000-C8AE-4952-98F7-E7B5E2BFF808}"/>
            </c:ext>
          </c:extLst>
        </c:ser>
        <c:ser>
          <c:idx val="1"/>
          <c:order val="1"/>
          <c:tx>
            <c:strRef>
              <c:f>一般就労者!$A$3</c:f>
              <c:strCache>
                <c:ptCount val="1"/>
                <c:pt idx="0">
                  <c:v>実績値</c:v>
                </c:pt>
              </c:strCache>
            </c:strRef>
          </c:tx>
          <c:spPr>
            <a:solidFill>
              <a:schemeClr val="tx1">
                <a:lumMod val="50000"/>
                <a:lumOff val="50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一般就労者!$B$1:$F$1</c:f>
              <c:strCache>
                <c:ptCount val="5"/>
                <c:pt idx="0">
                  <c:v>H28</c:v>
                </c:pt>
                <c:pt idx="1">
                  <c:v>H29</c:v>
                </c:pt>
                <c:pt idx="2">
                  <c:v>H30</c:v>
                </c:pt>
                <c:pt idx="3">
                  <c:v>R1</c:v>
                </c:pt>
                <c:pt idx="4">
                  <c:v>R2</c:v>
                </c:pt>
              </c:strCache>
            </c:strRef>
          </c:cat>
          <c:val>
            <c:numRef>
              <c:f>一般就労者!$B$3:$F$3</c:f>
              <c:numCache>
                <c:formatCode>#,##0_);[Red]\(#,##0\)</c:formatCode>
                <c:ptCount val="5"/>
                <c:pt idx="0">
                  <c:v>1276</c:v>
                </c:pt>
                <c:pt idx="1">
                  <c:v>1492</c:v>
                </c:pt>
                <c:pt idx="2">
                  <c:v>1838</c:v>
                </c:pt>
                <c:pt idx="3">
                  <c:v>2140</c:v>
                </c:pt>
                <c:pt idx="4">
                  <c:v>2015</c:v>
                </c:pt>
              </c:numCache>
            </c:numRef>
          </c:val>
          <c:extLst>
            <c:ext xmlns:c16="http://schemas.microsoft.com/office/drawing/2014/chart" uri="{C3380CC4-5D6E-409C-BE32-E72D297353CC}">
              <c16:uniqueId val="{00000001-C8AE-4952-98F7-E7B5E2BFF808}"/>
            </c:ext>
          </c:extLst>
        </c:ser>
        <c:dLbls>
          <c:dLblPos val="outEnd"/>
          <c:showLegendKey val="0"/>
          <c:showVal val="1"/>
          <c:showCatName val="0"/>
          <c:showSerName val="0"/>
          <c:showPercent val="0"/>
          <c:showBubbleSize val="0"/>
        </c:dLbls>
        <c:gapWidth val="219"/>
        <c:overlap val="-27"/>
        <c:axId val="1884613551"/>
        <c:axId val="1979141263"/>
      </c:barChart>
      <c:catAx>
        <c:axId val="188461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79141263"/>
        <c:crosses val="autoZero"/>
        <c:auto val="1"/>
        <c:lblAlgn val="ctr"/>
        <c:lblOffset val="100"/>
        <c:noMultiLvlLbl val="0"/>
      </c:catAx>
      <c:valAx>
        <c:axId val="1979141263"/>
        <c:scaling>
          <c:orientation val="minMax"/>
        </c:scaling>
        <c:delete val="0"/>
        <c:axPos val="l"/>
        <c:numFmt formatCode="#,##0_);[Red]\(#,##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8846135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1"/>
          <c:order val="1"/>
          <c:tx>
            <c:strRef>
              <c:f>'一般就労（障がい種別）'!$A$3</c:f>
              <c:strCache>
                <c:ptCount val="1"/>
                <c:pt idx="0">
                  <c:v>H28</c:v>
                </c:pt>
              </c:strCache>
            </c:strRef>
          </c:tx>
          <c:spPr>
            <a:pattFill prst="pct10">
              <a:fgClr>
                <a:schemeClr val="tx1">
                  <a:lumMod val="50000"/>
                  <a:lumOff val="50000"/>
                </a:schemeClr>
              </a:fgClr>
              <a:bgClr>
                <a:schemeClr val="bg1"/>
              </a:bgClr>
            </a:pattFill>
            <a:ln>
              <a:solidFill>
                <a:schemeClr val="tx1">
                  <a:lumMod val="50000"/>
                  <a:lumOff val="50000"/>
                </a:schemeClr>
              </a:solidFill>
            </a:ln>
            <a:effectLst/>
          </c:spPr>
          <c:invertIfNegative val="0"/>
          <c:dLbls>
            <c:dLbl>
              <c:idx val="2"/>
              <c:layout>
                <c:manualLayout>
                  <c:x val="-5.5341365566672725E-17"/>
                  <c:y val="-2.16248200148777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CE7-40E3-BDB4-E86E8852D9C7}"/>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'一般就労（障がい種別）'!$B$1:$G$1</c:f>
              <c:strCache>
                <c:ptCount val="6"/>
                <c:pt idx="0">
                  <c:v>身体障がい</c:v>
                </c:pt>
                <c:pt idx="1">
                  <c:v>知的障がい</c:v>
                </c:pt>
                <c:pt idx="2">
                  <c:v>精神障がい</c:v>
                </c:pt>
                <c:pt idx="3">
                  <c:v>発達障がい</c:v>
                </c:pt>
                <c:pt idx="4">
                  <c:v>高次脳機能障がい</c:v>
                </c:pt>
                <c:pt idx="5">
                  <c:v>難病</c:v>
                </c:pt>
              </c:strCache>
            </c:strRef>
          </c:cat>
          <c:val>
            <c:numRef>
              <c:f>'一般就労（障がい種別）'!$B$3:$G$3</c:f>
              <c:numCache>
                <c:formatCode>#,##0_);[Red]\(#,##0\)</c:formatCode>
                <c:ptCount val="6"/>
                <c:pt idx="0">
                  <c:v>106</c:v>
                </c:pt>
                <c:pt idx="1">
                  <c:v>394</c:v>
                </c:pt>
                <c:pt idx="2">
                  <c:v>567</c:v>
                </c:pt>
                <c:pt idx="3">
                  <c:v>181</c:v>
                </c:pt>
                <c:pt idx="4">
                  <c:v>24</c:v>
                </c:pt>
                <c:pt idx="5">
                  <c:v>4</c:v>
                </c:pt>
              </c:numCache>
            </c:numRef>
          </c:val>
          <c:extLst>
            <c:ext xmlns:c16="http://schemas.microsoft.com/office/drawing/2014/chart" uri="{C3380CC4-5D6E-409C-BE32-E72D297353CC}">
              <c16:uniqueId val="{00000000-1786-47C8-870D-EF9EC57EE871}"/>
            </c:ext>
          </c:extLst>
        </c:ser>
        <c:ser>
          <c:idx val="2"/>
          <c:order val="2"/>
          <c:tx>
            <c:strRef>
              <c:f>'一般就労（障がい種別）'!$A$4</c:f>
              <c:strCache>
                <c:ptCount val="1"/>
                <c:pt idx="0">
                  <c:v>H29</c:v>
                </c:pt>
              </c:strCache>
            </c:strRef>
          </c:tx>
          <c:spPr>
            <a:pattFill prst="dkUpDiag">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'一般就労（障がい種別）'!$B$1:$G$1</c:f>
              <c:strCache>
                <c:ptCount val="6"/>
                <c:pt idx="0">
                  <c:v>身体障がい</c:v>
                </c:pt>
                <c:pt idx="1">
                  <c:v>知的障がい</c:v>
                </c:pt>
                <c:pt idx="2">
                  <c:v>精神障がい</c:v>
                </c:pt>
                <c:pt idx="3">
                  <c:v>発達障がい</c:v>
                </c:pt>
                <c:pt idx="4">
                  <c:v>高次脳機能障がい</c:v>
                </c:pt>
                <c:pt idx="5">
                  <c:v>難病</c:v>
                </c:pt>
              </c:strCache>
            </c:strRef>
          </c:cat>
          <c:val>
            <c:numRef>
              <c:f>'一般就労（障がい種別）'!$B$4:$G$4</c:f>
              <c:numCache>
                <c:formatCode>#,##0_);[Red]\(#,##0\)</c:formatCode>
                <c:ptCount val="6"/>
                <c:pt idx="0">
                  <c:v>129</c:v>
                </c:pt>
                <c:pt idx="1">
                  <c:v>405</c:v>
                </c:pt>
                <c:pt idx="2">
                  <c:v>688</c:v>
                </c:pt>
                <c:pt idx="3">
                  <c:v>232</c:v>
                </c:pt>
                <c:pt idx="4">
                  <c:v>32</c:v>
                </c:pt>
                <c:pt idx="5">
                  <c:v>10</c:v>
                </c:pt>
              </c:numCache>
            </c:numRef>
          </c:val>
          <c:extLst>
            <c:ext xmlns:c16="http://schemas.microsoft.com/office/drawing/2014/chart" uri="{C3380CC4-5D6E-409C-BE32-E72D297353CC}">
              <c16:uniqueId val="{00000001-1786-47C8-870D-EF9EC57EE871}"/>
            </c:ext>
          </c:extLst>
        </c:ser>
        <c:ser>
          <c:idx val="3"/>
          <c:order val="3"/>
          <c:tx>
            <c:strRef>
              <c:f>'一般就労（障がい種別）'!$A$5</c:f>
              <c:strCache>
                <c:ptCount val="1"/>
                <c:pt idx="0">
                  <c:v>H30</c:v>
                </c:pt>
              </c:strCache>
            </c:strRef>
          </c:tx>
          <c:spPr>
            <a:pattFill prst="pct80">
              <a:fgClr>
                <a:schemeClr val="tx1">
                  <a:lumMod val="50000"/>
                  <a:lumOff val="50000"/>
                </a:schemeClr>
              </a:fgClr>
              <a:bgClr>
                <a:schemeClr val="bg1"/>
              </a:bgClr>
            </a:pattFill>
            <a:ln>
              <a:solidFill>
                <a:schemeClr val="tx1">
                  <a:lumMod val="50000"/>
                  <a:lumOff val="50000"/>
                </a:schemeClr>
              </a:solidFill>
            </a:ln>
            <a:effectLst/>
          </c:spPr>
          <c:invertIfNegative val="0"/>
          <c:dLbls>
            <c:dLbl>
              <c:idx val="0"/>
              <c:layout>
                <c:manualLayout>
                  <c:x val="0"/>
                  <c:y val="-8.109307505579138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CE7-40E3-BDB4-E86E8852D9C7}"/>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'一般就労（障がい種別）'!$B$1:$G$1</c:f>
              <c:strCache>
                <c:ptCount val="6"/>
                <c:pt idx="0">
                  <c:v>身体障がい</c:v>
                </c:pt>
                <c:pt idx="1">
                  <c:v>知的障がい</c:v>
                </c:pt>
                <c:pt idx="2">
                  <c:v>精神障がい</c:v>
                </c:pt>
                <c:pt idx="3">
                  <c:v>発達障がい</c:v>
                </c:pt>
                <c:pt idx="4">
                  <c:v>高次脳機能障がい</c:v>
                </c:pt>
                <c:pt idx="5">
                  <c:v>難病</c:v>
                </c:pt>
              </c:strCache>
            </c:strRef>
          </c:cat>
          <c:val>
            <c:numRef>
              <c:f>'一般就労（障がい種別）'!$B$5:$G$5</c:f>
              <c:numCache>
                <c:formatCode>#,##0_);[Red]\(#,##0\)</c:formatCode>
                <c:ptCount val="6"/>
                <c:pt idx="0">
                  <c:v>173</c:v>
                </c:pt>
                <c:pt idx="1">
                  <c:v>450</c:v>
                </c:pt>
                <c:pt idx="2">
                  <c:v>838</c:v>
                </c:pt>
                <c:pt idx="3">
                  <c:v>321</c:v>
                </c:pt>
                <c:pt idx="4">
                  <c:v>47</c:v>
                </c:pt>
                <c:pt idx="5">
                  <c:v>9</c:v>
                </c:pt>
              </c:numCache>
            </c:numRef>
          </c:val>
          <c:extLst>
            <c:ext xmlns:c16="http://schemas.microsoft.com/office/drawing/2014/chart" uri="{C3380CC4-5D6E-409C-BE32-E72D297353CC}">
              <c16:uniqueId val="{00000002-1786-47C8-870D-EF9EC57EE871}"/>
            </c:ext>
          </c:extLst>
        </c:ser>
        <c:ser>
          <c:idx val="4"/>
          <c:order val="4"/>
          <c:tx>
            <c:strRef>
              <c:f>'一般就労（障がい種別）'!$A$6</c:f>
              <c:strCache>
                <c:ptCount val="1"/>
                <c:pt idx="0">
                  <c:v>R1</c:v>
                </c:pt>
              </c:strCache>
            </c:strRef>
          </c:tx>
          <c:spPr>
            <a:pattFill prst="narHorz">
              <a:fgClr>
                <a:schemeClr val="tx1">
                  <a:lumMod val="50000"/>
                  <a:lumOff val="50000"/>
                </a:schemeClr>
              </a:fgClr>
              <a:bgClr>
                <a:schemeClr val="bg1"/>
              </a:bgClr>
            </a:pattFill>
            <a:ln>
              <a:solidFill>
                <a:schemeClr val="tx1">
                  <a:lumMod val="50000"/>
                  <a:lumOff val="50000"/>
                </a:schemeClr>
              </a:solidFill>
            </a:ln>
            <a:effectLst/>
          </c:spPr>
          <c:invertIfNegative val="0"/>
          <c:dLbls>
            <c:dLbl>
              <c:idx val="0"/>
              <c:layout>
                <c:manualLayout>
                  <c:x val="0"/>
                  <c:y val="-8.109307505579138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CE7-40E3-BDB4-E86E8852D9C7}"/>
                </c:ext>
              </c:extLst>
            </c:dLbl>
            <c:dLbl>
              <c:idx val="2"/>
              <c:layout>
                <c:manualLayout>
                  <c:x val="-4.5279822170332549E-3"/>
                  <c:y val="-1.2389076680519338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CE7-40E3-BDB4-E86E8852D9C7}"/>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'一般就労（障がい種別）'!$B$1:$G$1</c:f>
              <c:strCache>
                <c:ptCount val="6"/>
                <c:pt idx="0">
                  <c:v>身体障がい</c:v>
                </c:pt>
                <c:pt idx="1">
                  <c:v>知的障がい</c:v>
                </c:pt>
                <c:pt idx="2">
                  <c:v>精神障がい</c:v>
                </c:pt>
                <c:pt idx="3">
                  <c:v>発達障がい</c:v>
                </c:pt>
                <c:pt idx="4">
                  <c:v>高次脳機能障がい</c:v>
                </c:pt>
                <c:pt idx="5">
                  <c:v>難病</c:v>
                </c:pt>
              </c:strCache>
            </c:strRef>
          </c:cat>
          <c:val>
            <c:numRef>
              <c:f>'一般就労（障がい種別）'!$B$6:$G$6</c:f>
              <c:numCache>
                <c:formatCode>#,##0_);[Red]\(#,##0\)</c:formatCode>
                <c:ptCount val="6"/>
                <c:pt idx="0">
                  <c:v>166</c:v>
                </c:pt>
                <c:pt idx="1">
                  <c:v>446</c:v>
                </c:pt>
                <c:pt idx="2">
                  <c:v>1031</c:v>
                </c:pt>
                <c:pt idx="3">
                  <c:v>419</c:v>
                </c:pt>
                <c:pt idx="4">
                  <c:v>62</c:v>
                </c:pt>
                <c:pt idx="5">
                  <c:v>16</c:v>
                </c:pt>
              </c:numCache>
            </c:numRef>
          </c:val>
          <c:extLst>
            <c:ext xmlns:c16="http://schemas.microsoft.com/office/drawing/2014/chart" uri="{C3380CC4-5D6E-409C-BE32-E72D297353CC}">
              <c16:uniqueId val="{00000003-1786-47C8-870D-EF9EC57EE871}"/>
            </c:ext>
          </c:extLst>
        </c:ser>
        <c:ser>
          <c:idx val="5"/>
          <c:order val="5"/>
          <c:tx>
            <c:strRef>
              <c:f>'一般就労（障がい種別）'!$A$7</c:f>
              <c:strCache>
                <c:ptCount val="1"/>
                <c:pt idx="0">
                  <c:v>R2</c:v>
                </c:pt>
              </c:strCache>
            </c:strRef>
          </c:tx>
          <c:spPr>
            <a:solidFill>
              <a:schemeClr val="tx1">
                <a:lumMod val="50000"/>
                <a:lumOff val="50000"/>
              </a:schemeClr>
            </a:solidFill>
            <a:ln>
              <a:solidFill>
                <a:schemeClr val="tx1">
                  <a:lumMod val="50000"/>
                  <a:lumOff val="50000"/>
                </a:schemeClr>
              </a:solidFill>
            </a:ln>
            <a:effectLst/>
          </c:spPr>
          <c:invertIfNegative val="0"/>
          <c:dLbls>
            <c:dLbl>
              <c:idx val="2"/>
              <c:layout>
                <c:manualLayout>
                  <c:x val="7.5466370283886657E-3"/>
                  <c:y val="-8.109307505579138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E7-40E3-BDB4-E86E8852D9C7}"/>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'一般就労（障がい種別）'!$B$1:$G$1</c:f>
              <c:strCache>
                <c:ptCount val="6"/>
                <c:pt idx="0">
                  <c:v>身体障がい</c:v>
                </c:pt>
                <c:pt idx="1">
                  <c:v>知的障がい</c:v>
                </c:pt>
                <c:pt idx="2">
                  <c:v>精神障がい</c:v>
                </c:pt>
                <c:pt idx="3">
                  <c:v>発達障がい</c:v>
                </c:pt>
                <c:pt idx="4">
                  <c:v>高次脳機能障がい</c:v>
                </c:pt>
                <c:pt idx="5">
                  <c:v>難病</c:v>
                </c:pt>
              </c:strCache>
            </c:strRef>
          </c:cat>
          <c:val>
            <c:numRef>
              <c:f>'一般就労（障がい種別）'!$B$7:$G$7</c:f>
              <c:numCache>
                <c:formatCode>#,##0_);[Red]\(#,##0\)</c:formatCode>
                <c:ptCount val="6"/>
                <c:pt idx="0">
                  <c:v>156</c:v>
                </c:pt>
                <c:pt idx="1">
                  <c:v>386</c:v>
                </c:pt>
                <c:pt idx="2">
                  <c:v>1022</c:v>
                </c:pt>
                <c:pt idx="3">
                  <c:v>389</c:v>
                </c:pt>
                <c:pt idx="4">
                  <c:v>38</c:v>
                </c:pt>
                <c:pt idx="5">
                  <c:v>24</c:v>
                </c:pt>
              </c:numCache>
            </c:numRef>
          </c:val>
          <c:extLst>
            <c:ext xmlns:c16="http://schemas.microsoft.com/office/drawing/2014/chart" uri="{C3380CC4-5D6E-409C-BE32-E72D297353CC}">
              <c16:uniqueId val="{00000004-1786-47C8-870D-EF9EC57EE871}"/>
            </c:ext>
          </c:extLst>
        </c:ser>
        <c:dLbls>
          <c:dLblPos val="outEnd"/>
          <c:showLegendKey val="0"/>
          <c:showVal val="1"/>
          <c:showCatName val="0"/>
          <c:showSerName val="0"/>
          <c:showPercent val="0"/>
          <c:showBubbleSize val="0"/>
        </c:dLbls>
        <c:gapWidth val="219"/>
        <c:overlap val="-27"/>
        <c:axId val="148298415"/>
        <c:axId val="146373759"/>
        <c:extLst>
          <c:ext xmlns:c15="http://schemas.microsoft.com/office/drawing/2012/chart" uri="{02D57815-91ED-43cb-92C2-25804820EDAC}">
            <c15:filteredBarSeries>
              <c15:ser>
                <c:idx val="0"/>
                <c:order val="0"/>
                <c:tx>
                  <c:strRef>
                    <c:extLst>
                      <c:ext uri="{02D57815-91ED-43cb-92C2-25804820EDAC}">
                        <c15:formulaRef>
                          <c15:sqref>'一般就労（障がい種別）'!$A$2</c15:sqref>
                        </c15:formulaRef>
                      </c:ext>
                    </c:extLst>
                    <c:strCache>
                      <c:ptCount val="1"/>
                      <c:pt idx="0">
                        <c:v>H27</c:v>
                      </c:pt>
                    </c:strCache>
                  </c:strRef>
                </c:tx>
                <c:spPr>
                  <a:pattFill prst="pct5">
                    <a:fgClr>
                      <a:sysClr val="windowText" lastClr="000000"/>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'一般就労（障がい種別）'!$B$1:$G$1</c15:sqref>
                        </c15:formulaRef>
                      </c:ext>
                    </c:extLst>
                    <c:strCache>
                      <c:ptCount val="6"/>
                      <c:pt idx="0">
                        <c:v>身体障がい</c:v>
                      </c:pt>
                      <c:pt idx="1">
                        <c:v>知的障がい</c:v>
                      </c:pt>
                      <c:pt idx="2">
                        <c:v>精神障がい</c:v>
                      </c:pt>
                      <c:pt idx="3">
                        <c:v>発達障がい</c:v>
                      </c:pt>
                      <c:pt idx="4">
                        <c:v>高次脳機能障がい</c:v>
                      </c:pt>
                      <c:pt idx="5">
                        <c:v>難病</c:v>
                      </c:pt>
                    </c:strCache>
                  </c:strRef>
                </c:cat>
                <c:val>
                  <c:numRef>
                    <c:extLst>
                      <c:ext uri="{02D57815-91ED-43cb-92C2-25804820EDAC}">
                        <c15:formulaRef>
                          <c15:sqref>'一般就労（障がい種別）'!$B$2:$G$2</c15:sqref>
                        </c15:formulaRef>
                      </c:ext>
                    </c:extLst>
                    <c:numCache>
                      <c:formatCode>#,##0_);[Red]\(#,##0\)</c:formatCode>
                      <c:ptCount val="6"/>
                      <c:pt idx="0">
                        <c:v>96</c:v>
                      </c:pt>
                      <c:pt idx="1">
                        <c:v>424</c:v>
                      </c:pt>
                      <c:pt idx="2">
                        <c:v>507</c:v>
                      </c:pt>
                      <c:pt idx="3">
                        <c:v>162</c:v>
                      </c:pt>
                      <c:pt idx="4">
                        <c:v>19</c:v>
                      </c:pt>
                      <c:pt idx="5">
                        <c:v>5</c:v>
                      </c:pt>
                    </c:numCache>
                  </c:numRef>
                </c:val>
                <c:extLst>
                  <c:ext xmlns:c16="http://schemas.microsoft.com/office/drawing/2014/chart" uri="{C3380CC4-5D6E-409C-BE32-E72D297353CC}">
                    <c16:uniqueId val="{00000005-1786-47C8-870D-EF9EC57EE871}"/>
                  </c:ext>
                </c:extLst>
              </c15:ser>
            </c15:filteredBarSeries>
          </c:ext>
        </c:extLst>
      </c:barChart>
      <c:catAx>
        <c:axId val="14829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6373759"/>
        <c:crosses val="autoZero"/>
        <c:auto val="1"/>
        <c:lblAlgn val="ctr"/>
        <c:lblOffset val="100"/>
        <c:noMultiLvlLbl val="0"/>
      </c:catAx>
      <c:valAx>
        <c:axId val="146373759"/>
        <c:scaling>
          <c:orientation val="minMax"/>
        </c:scaling>
        <c:delete val="0"/>
        <c:axPos val="l"/>
        <c:title>
          <c:tx>
            <c:rich>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dirty="0"/>
                  <a:t>一般就労者数</a:t>
                </a:r>
              </a:p>
            </c:rich>
          </c:tx>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8298415"/>
        <c:crosses val="autoZero"/>
        <c:crossBetween val="between"/>
      </c:valAx>
      <c:spPr>
        <a:noFill/>
        <a:ln>
          <a:noFill/>
        </a:ln>
        <a:effectLst/>
      </c:spPr>
    </c:plotArea>
    <c:legend>
      <c:legendPos val="b"/>
      <c:layout>
        <c:manualLayout>
          <c:xMode val="edge"/>
          <c:yMode val="edge"/>
          <c:x val="0.34421839658563996"/>
          <c:y val="0.94037317713515833"/>
          <c:w val="0.28920325887534098"/>
          <c:h val="5.81547961416661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587199956575"/>
          <c:y val="0.11220199810048212"/>
          <c:w val="0.84023746532467669"/>
          <c:h val="0.66386006884750559"/>
        </c:manualLayout>
      </c:layout>
      <c:barChart>
        <c:barDir val="col"/>
        <c:grouping val="clustered"/>
        <c:varyColors val="0"/>
        <c:ser>
          <c:idx val="1"/>
          <c:order val="1"/>
          <c:tx>
            <c:strRef>
              <c:f>'一般就労（サービス種別）'!$C$1</c:f>
              <c:strCache>
                <c:ptCount val="1"/>
                <c:pt idx="0">
                  <c:v>H28 </c:v>
                </c:pt>
              </c:strCache>
            </c:strRef>
          </c:tx>
          <c:spPr>
            <a:pattFill prst="pct5">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'一般就労（サービス種別）'!$A$2:$A$5</c:f>
              <c:strCache>
                <c:ptCount val="4"/>
                <c:pt idx="0">
                  <c:v>就労移行支援</c:v>
                </c:pt>
                <c:pt idx="1">
                  <c:v>就労継続支援A型</c:v>
                </c:pt>
                <c:pt idx="2">
                  <c:v>就労継続支援B型</c:v>
                </c:pt>
                <c:pt idx="3">
                  <c:v>自立訓練・生活介護</c:v>
                </c:pt>
              </c:strCache>
            </c:strRef>
          </c:cat>
          <c:val>
            <c:numRef>
              <c:f>'一般就労（サービス種別）'!$C$2:$C$5</c:f>
              <c:numCache>
                <c:formatCode>#,##0_);[Red]\(#,##0\)</c:formatCode>
                <c:ptCount val="4"/>
                <c:pt idx="0">
                  <c:v>832</c:v>
                </c:pt>
                <c:pt idx="1">
                  <c:v>254</c:v>
                </c:pt>
                <c:pt idx="2">
                  <c:v>176</c:v>
                </c:pt>
                <c:pt idx="3">
                  <c:v>14</c:v>
                </c:pt>
              </c:numCache>
            </c:numRef>
          </c:val>
          <c:extLst>
            <c:ext xmlns:c16="http://schemas.microsoft.com/office/drawing/2014/chart" uri="{C3380CC4-5D6E-409C-BE32-E72D297353CC}">
              <c16:uniqueId val="{00000000-17A0-4749-84F3-95C1F8AE0E9D}"/>
            </c:ext>
          </c:extLst>
        </c:ser>
        <c:ser>
          <c:idx val="2"/>
          <c:order val="2"/>
          <c:tx>
            <c:strRef>
              <c:f>'一般就労（サービス種別）'!$D$1</c:f>
              <c:strCache>
                <c:ptCount val="1"/>
                <c:pt idx="0">
                  <c:v>H29</c:v>
                </c:pt>
              </c:strCache>
            </c:strRef>
          </c:tx>
          <c:spPr>
            <a:pattFill prst="ltUpDiag">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'一般就労（サービス種別）'!$A$2:$A$5</c:f>
              <c:strCache>
                <c:ptCount val="4"/>
                <c:pt idx="0">
                  <c:v>就労移行支援</c:v>
                </c:pt>
                <c:pt idx="1">
                  <c:v>就労継続支援A型</c:v>
                </c:pt>
                <c:pt idx="2">
                  <c:v>就労継続支援B型</c:v>
                </c:pt>
                <c:pt idx="3">
                  <c:v>自立訓練・生活介護</c:v>
                </c:pt>
              </c:strCache>
            </c:strRef>
          </c:cat>
          <c:val>
            <c:numRef>
              <c:f>'一般就労（サービス種別）'!$D$2:$D$5</c:f>
              <c:numCache>
                <c:formatCode>#,##0_);[Red]\(#,##0\)</c:formatCode>
                <c:ptCount val="4"/>
                <c:pt idx="0">
                  <c:v>990</c:v>
                </c:pt>
                <c:pt idx="1">
                  <c:v>297</c:v>
                </c:pt>
                <c:pt idx="2">
                  <c:v>188</c:v>
                </c:pt>
                <c:pt idx="3">
                  <c:v>17</c:v>
                </c:pt>
              </c:numCache>
            </c:numRef>
          </c:val>
          <c:extLst>
            <c:ext xmlns:c16="http://schemas.microsoft.com/office/drawing/2014/chart" uri="{C3380CC4-5D6E-409C-BE32-E72D297353CC}">
              <c16:uniqueId val="{00000001-17A0-4749-84F3-95C1F8AE0E9D}"/>
            </c:ext>
          </c:extLst>
        </c:ser>
        <c:ser>
          <c:idx val="3"/>
          <c:order val="3"/>
          <c:tx>
            <c:strRef>
              <c:f>'一般就労（サービス種別）'!$E$1</c:f>
              <c:strCache>
                <c:ptCount val="1"/>
                <c:pt idx="0">
                  <c:v>H30</c:v>
                </c:pt>
              </c:strCache>
            </c:strRef>
          </c:tx>
          <c:spPr>
            <a:pattFill prst="pct80">
              <a:fgClr>
                <a:schemeClr val="tx1">
                  <a:lumMod val="50000"/>
                  <a:lumOff val="50000"/>
                </a:schemeClr>
              </a:fgClr>
              <a:bgClr>
                <a:schemeClr val="bg1"/>
              </a:bgClr>
            </a:pattFill>
            <a:ln>
              <a:solidFill>
                <a:schemeClr val="bg1">
                  <a:lumMod val="50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'一般就労（サービス種別）'!$A$2:$A$5</c:f>
              <c:strCache>
                <c:ptCount val="4"/>
                <c:pt idx="0">
                  <c:v>就労移行支援</c:v>
                </c:pt>
                <c:pt idx="1">
                  <c:v>就労継続支援A型</c:v>
                </c:pt>
                <c:pt idx="2">
                  <c:v>就労継続支援B型</c:v>
                </c:pt>
                <c:pt idx="3">
                  <c:v>自立訓練・生活介護</c:v>
                </c:pt>
              </c:strCache>
            </c:strRef>
          </c:cat>
          <c:val>
            <c:numRef>
              <c:f>'一般就労（サービス種別）'!$E$2:$E$5</c:f>
              <c:numCache>
                <c:formatCode>#,##0_);[Red]\(#,##0\)</c:formatCode>
                <c:ptCount val="4"/>
                <c:pt idx="0">
                  <c:v>1164</c:v>
                </c:pt>
                <c:pt idx="1">
                  <c:v>398</c:v>
                </c:pt>
                <c:pt idx="2">
                  <c:v>224</c:v>
                </c:pt>
                <c:pt idx="3">
                  <c:v>52</c:v>
                </c:pt>
              </c:numCache>
            </c:numRef>
          </c:val>
          <c:extLst>
            <c:ext xmlns:c16="http://schemas.microsoft.com/office/drawing/2014/chart" uri="{C3380CC4-5D6E-409C-BE32-E72D297353CC}">
              <c16:uniqueId val="{00000002-17A0-4749-84F3-95C1F8AE0E9D}"/>
            </c:ext>
          </c:extLst>
        </c:ser>
        <c:ser>
          <c:idx val="4"/>
          <c:order val="4"/>
          <c:tx>
            <c:strRef>
              <c:f>'一般就労（サービス種別）'!$F$1</c:f>
              <c:strCache>
                <c:ptCount val="1"/>
                <c:pt idx="0">
                  <c:v>Ｒ1</c:v>
                </c:pt>
              </c:strCache>
            </c:strRef>
          </c:tx>
          <c:spPr>
            <a:pattFill prst="narHorz">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'一般就労（サービス種別）'!$A$2:$A$5</c:f>
              <c:strCache>
                <c:ptCount val="4"/>
                <c:pt idx="0">
                  <c:v>就労移行支援</c:v>
                </c:pt>
                <c:pt idx="1">
                  <c:v>就労継続支援A型</c:v>
                </c:pt>
                <c:pt idx="2">
                  <c:v>就労継続支援B型</c:v>
                </c:pt>
                <c:pt idx="3">
                  <c:v>自立訓練・生活介護</c:v>
                </c:pt>
              </c:strCache>
            </c:strRef>
          </c:cat>
          <c:val>
            <c:numRef>
              <c:f>'一般就労（サービス種別）'!$F$2:$F$5</c:f>
              <c:numCache>
                <c:formatCode>#,##0_);[Red]\(#,##0\)</c:formatCode>
                <c:ptCount val="4"/>
                <c:pt idx="0">
                  <c:v>1453</c:v>
                </c:pt>
                <c:pt idx="1">
                  <c:v>389</c:v>
                </c:pt>
                <c:pt idx="2">
                  <c:v>214</c:v>
                </c:pt>
                <c:pt idx="3">
                  <c:v>84</c:v>
                </c:pt>
              </c:numCache>
            </c:numRef>
          </c:val>
          <c:extLst>
            <c:ext xmlns:c16="http://schemas.microsoft.com/office/drawing/2014/chart" uri="{C3380CC4-5D6E-409C-BE32-E72D297353CC}">
              <c16:uniqueId val="{00000003-17A0-4749-84F3-95C1F8AE0E9D}"/>
            </c:ext>
          </c:extLst>
        </c:ser>
        <c:ser>
          <c:idx val="5"/>
          <c:order val="5"/>
          <c:tx>
            <c:strRef>
              <c:f>'一般就労（サービス種別）'!$G$1</c:f>
              <c:strCache>
                <c:ptCount val="1"/>
                <c:pt idx="0">
                  <c:v>Ｒ2</c:v>
                </c:pt>
              </c:strCache>
            </c:strRef>
          </c:tx>
          <c:spPr>
            <a:solidFill>
              <a:schemeClr val="tx1">
                <a:lumMod val="50000"/>
                <a:lumOff val="50000"/>
              </a:schemeClr>
            </a:solidFill>
            <a:ln>
              <a:solidFill>
                <a:schemeClr val="tx1">
                  <a:lumMod val="50000"/>
                  <a:lumOff val="50000"/>
                </a:schemeClr>
              </a:solidFill>
            </a:ln>
            <a:effectLst/>
          </c:spPr>
          <c:invertIfNegative val="0"/>
          <c:dLbls>
            <c:dLbl>
              <c:idx val="0"/>
              <c:layout>
                <c:manualLayout>
                  <c:x val="3.474703900347151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7A0-4749-84F3-95C1F8AE0E9D}"/>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'一般就労（サービス種別）'!$A$2:$A$5</c:f>
              <c:strCache>
                <c:ptCount val="4"/>
                <c:pt idx="0">
                  <c:v>就労移行支援</c:v>
                </c:pt>
                <c:pt idx="1">
                  <c:v>就労継続支援A型</c:v>
                </c:pt>
                <c:pt idx="2">
                  <c:v>就労継続支援B型</c:v>
                </c:pt>
                <c:pt idx="3">
                  <c:v>自立訓練・生活介護</c:v>
                </c:pt>
              </c:strCache>
            </c:strRef>
          </c:cat>
          <c:val>
            <c:numRef>
              <c:f>'一般就労（サービス種別）'!$G$2:$G$5</c:f>
              <c:numCache>
                <c:formatCode>#,##0_);[Red]\(#,##0\)</c:formatCode>
                <c:ptCount val="4"/>
                <c:pt idx="0">
                  <c:v>1299</c:v>
                </c:pt>
                <c:pt idx="1">
                  <c:v>434</c:v>
                </c:pt>
                <c:pt idx="2">
                  <c:v>221</c:v>
                </c:pt>
                <c:pt idx="3">
                  <c:v>61</c:v>
                </c:pt>
              </c:numCache>
            </c:numRef>
          </c:val>
          <c:extLst>
            <c:ext xmlns:c16="http://schemas.microsoft.com/office/drawing/2014/chart" uri="{C3380CC4-5D6E-409C-BE32-E72D297353CC}">
              <c16:uniqueId val="{00000005-17A0-4749-84F3-95C1F8AE0E9D}"/>
            </c:ext>
          </c:extLst>
        </c:ser>
        <c:dLbls>
          <c:dLblPos val="outEnd"/>
          <c:showLegendKey val="0"/>
          <c:showVal val="1"/>
          <c:showCatName val="0"/>
          <c:showSerName val="0"/>
          <c:showPercent val="0"/>
          <c:showBubbleSize val="0"/>
        </c:dLbls>
        <c:gapWidth val="219"/>
        <c:overlap val="-27"/>
        <c:axId val="215383775"/>
        <c:axId val="146432831"/>
        <c:extLst>
          <c:ext xmlns:c15="http://schemas.microsoft.com/office/drawing/2012/chart" uri="{02D57815-91ED-43cb-92C2-25804820EDAC}">
            <c15:filteredBarSeries>
              <c15:ser>
                <c:idx val="0"/>
                <c:order val="0"/>
                <c:tx>
                  <c:strRef>
                    <c:extLst>
                      <c:ext uri="{02D57815-91ED-43cb-92C2-25804820EDAC}">
                        <c15:formulaRef>
                          <c15:sqref>'一般就労（サービス種別）'!$B$1</c15:sqref>
                        </c15:formulaRef>
                      </c:ext>
                    </c:extLst>
                    <c:strCache>
                      <c:ptCount val="1"/>
                      <c:pt idx="0">
                        <c:v>H27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'一般就労（サービス種別）'!$A$2:$A$5</c15:sqref>
                        </c15:formulaRef>
                      </c:ext>
                    </c:extLst>
                    <c:strCache>
                      <c:ptCount val="4"/>
                      <c:pt idx="0">
                        <c:v>就労移行支援</c:v>
                      </c:pt>
                      <c:pt idx="1">
                        <c:v>就労継続支援A型</c:v>
                      </c:pt>
                      <c:pt idx="2">
                        <c:v>就労継続支援B型</c:v>
                      </c:pt>
                      <c:pt idx="3">
                        <c:v>自立訓練・生活介護</c:v>
                      </c:pt>
                    </c:strCache>
                  </c:strRef>
                </c:cat>
                <c:val>
                  <c:numRef>
                    <c:extLst>
                      <c:ext uri="{02D57815-91ED-43cb-92C2-25804820EDAC}">
                        <c15:formulaRef>
                          <c15:sqref>'一般就労（サービス種別）'!$B$2:$B$5</c15:sqref>
                        </c15:formulaRef>
                      </c:ext>
                    </c:extLst>
                    <c:numCache>
                      <c:formatCode>#,##0_);[Red]\(#,##0\)</c:formatCode>
                      <c:ptCount val="4"/>
                      <c:pt idx="0">
                        <c:v>777</c:v>
                      </c:pt>
                      <c:pt idx="1">
                        <c:v>187</c:v>
                      </c:pt>
                      <c:pt idx="2">
                        <c:v>203</c:v>
                      </c:pt>
                      <c:pt idx="3">
                        <c:v>46</c:v>
                      </c:pt>
                    </c:numCache>
                  </c:numRef>
                </c:val>
                <c:extLst>
                  <c:ext xmlns:c16="http://schemas.microsoft.com/office/drawing/2014/chart" uri="{C3380CC4-5D6E-409C-BE32-E72D297353CC}">
                    <c16:uniqueId val="{00000006-17A0-4749-84F3-95C1F8AE0E9D}"/>
                  </c:ext>
                </c:extLst>
              </c15:ser>
            </c15:filteredBarSeries>
          </c:ext>
        </c:extLst>
      </c:barChart>
      <c:catAx>
        <c:axId val="21538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6432831"/>
        <c:crosses val="autoZero"/>
        <c:auto val="1"/>
        <c:lblAlgn val="ctr"/>
        <c:lblOffset val="100"/>
        <c:noMultiLvlLbl val="0"/>
      </c:catAx>
      <c:valAx>
        <c:axId val="146432831"/>
        <c:scaling>
          <c:orientation val="minMax"/>
        </c:scaling>
        <c:delete val="0"/>
        <c:axPos val="l"/>
        <c:title>
          <c:tx>
            <c:rich>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t>一般就労者数</a:t>
                </a:r>
              </a:p>
            </c:rich>
          </c:tx>
          <c:layout>
            <c:manualLayout>
              <c:xMode val="edge"/>
              <c:yMode val="edge"/>
              <c:x val="3.2272514695586216E-2"/>
              <c:y val="0.35761169686258953"/>
            </c:manualLayout>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15383775"/>
        <c:crosses val="autoZero"/>
        <c:crossBetween val="between"/>
      </c:valAx>
      <c:spPr>
        <a:noFill/>
        <a:ln>
          <a:noFill/>
        </a:ln>
        <a:effectLst/>
      </c:spPr>
    </c:plotArea>
    <c:legend>
      <c:legendPos val="b"/>
      <c:layout>
        <c:manualLayout>
          <c:xMode val="edge"/>
          <c:yMode val="edge"/>
          <c:x val="0.3263183636482978"/>
          <c:y val="0.86043171954459641"/>
          <c:w val="0.33382279334932174"/>
          <c:h val="7.32935049785443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en-US" sz="900">
                <a:solidFill>
                  <a:schemeClr val="tx1"/>
                </a:solidFill>
              </a:rPr>
              <a:t>就労移行率</a:t>
            </a:r>
            <a:endParaRPr lang="ja-JP" sz="900">
              <a:solidFill>
                <a:schemeClr val="tx1"/>
              </a:solidFill>
            </a:endParaRPr>
          </a:p>
        </c:rich>
      </c:tx>
      <c:layout>
        <c:manualLayout>
          <c:xMode val="edge"/>
          <c:yMode val="edge"/>
          <c:x val="0.32916666666666666"/>
          <c:y val="0.88888888888888884"/>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percentStacked"/>
        <c:varyColors val="0"/>
        <c:ser>
          <c:idx val="0"/>
          <c:order val="0"/>
          <c:tx>
            <c:strRef>
              <c:f>就労移行率!$A$17</c:f>
              <c:strCache>
                <c:ptCount val="1"/>
                <c:pt idx="0">
                  <c:v>0%</c:v>
                </c:pt>
              </c:strCache>
            </c:strRef>
          </c:tx>
          <c:spPr>
            <a:solidFill>
              <a:schemeClr val="accent2">
                <a:lumMod val="60000"/>
                <a:lumOff val="40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就労移行率!$B$16:$F$16</c:f>
              <c:strCache>
                <c:ptCount val="5"/>
                <c:pt idx="0">
                  <c:v>H28</c:v>
                </c:pt>
                <c:pt idx="1">
                  <c:v>H29</c:v>
                </c:pt>
                <c:pt idx="2">
                  <c:v>H30</c:v>
                </c:pt>
                <c:pt idx="3">
                  <c:v>R1</c:v>
                </c:pt>
                <c:pt idx="4">
                  <c:v>R2</c:v>
                </c:pt>
              </c:strCache>
            </c:strRef>
          </c:cat>
          <c:val>
            <c:numRef>
              <c:f>就労移行率!$B$17:$F$17</c:f>
              <c:numCache>
                <c:formatCode>0.0%</c:formatCode>
                <c:ptCount val="5"/>
                <c:pt idx="0">
                  <c:v>0.307</c:v>
                </c:pt>
                <c:pt idx="1">
                  <c:v>0.26700000000000002</c:v>
                </c:pt>
                <c:pt idx="2">
                  <c:v>0.22461538461538461</c:v>
                </c:pt>
                <c:pt idx="3">
                  <c:v>0.2226027397260274</c:v>
                </c:pt>
                <c:pt idx="4">
                  <c:v>0.2847142857142857</c:v>
                </c:pt>
              </c:numCache>
            </c:numRef>
          </c:val>
          <c:extLst>
            <c:ext xmlns:c16="http://schemas.microsoft.com/office/drawing/2014/chart" uri="{C3380CC4-5D6E-409C-BE32-E72D297353CC}">
              <c16:uniqueId val="{00000000-0F1F-466D-BED0-7EEDE7716900}"/>
            </c:ext>
          </c:extLst>
        </c:ser>
        <c:ser>
          <c:idx val="1"/>
          <c:order val="1"/>
          <c:tx>
            <c:strRef>
              <c:f>就労移行率!$A$18</c:f>
              <c:strCache>
                <c:ptCount val="1"/>
                <c:pt idx="0">
                  <c:v>～29％</c:v>
                </c:pt>
              </c:strCache>
            </c:strRef>
          </c:tx>
          <c:spPr>
            <a:pattFill prst="pct50">
              <a:fgClr>
                <a:schemeClr val="accent2">
                  <a:lumMod val="60000"/>
                  <a:lumOff val="4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就労移行率!$B$16:$F$16</c:f>
              <c:strCache>
                <c:ptCount val="5"/>
                <c:pt idx="0">
                  <c:v>H28</c:v>
                </c:pt>
                <c:pt idx="1">
                  <c:v>H29</c:v>
                </c:pt>
                <c:pt idx="2">
                  <c:v>H30</c:v>
                </c:pt>
                <c:pt idx="3">
                  <c:v>R1</c:v>
                </c:pt>
                <c:pt idx="4">
                  <c:v>R2</c:v>
                </c:pt>
              </c:strCache>
            </c:strRef>
          </c:cat>
          <c:val>
            <c:numRef>
              <c:f>就労移行率!$B$18:$F$18</c:f>
              <c:numCache>
                <c:formatCode>0.0%</c:formatCode>
                <c:ptCount val="5"/>
                <c:pt idx="0">
                  <c:v>0.32499999999999996</c:v>
                </c:pt>
                <c:pt idx="1">
                  <c:v>0.35451505016722401</c:v>
                </c:pt>
                <c:pt idx="2">
                  <c:v>0.37230769230769228</c:v>
                </c:pt>
                <c:pt idx="3">
                  <c:v>0.23630136986301364</c:v>
                </c:pt>
                <c:pt idx="4">
                  <c:v>0.24929931972789116</c:v>
                </c:pt>
              </c:numCache>
            </c:numRef>
          </c:val>
          <c:extLst>
            <c:ext xmlns:c16="http://schemas.microsoft.com/office/drawing/2014/chart" uri="{C3380CC4-5D6E-409C-BE32-E72D297353CC}">
              <c16:uniqueId val="{00000001-0F1F-466D-BED0-7EEDE7716900}"/>
            </c:ext>
          </c:extLst>
        </c:ser>
        <c:ser>
          <c:idx val="2"/>
          <c:order val="2"/>
          <c:tx>
            <c:strRef>
              <c:f>就労移行率!$A$19</c:f>
              <c:strCache>
                <c:ptCount val="1"/>
                <c:pt idx="0">
                  <c:v>30%～</c:v>
                </c:pt>
              </c:strCache>
            </c:strRef>
          </c:tx>
          <c:spPr>
            <a:solidFill>
              <a:schemeClr val="bg1"/>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就労移行率!$B$16:$F$16</c:f>
              <c:strCache>
                <c:ptCount val="5"/>
                <c:pt idx="0">
                  <c:v>H28</c:v>
                </c:pt>
                <c:pt idx="1">
                  <c:v>H29</c:v>
                </c:pt>
                <c:pt idx="2">
                  <c:v>H30</c:v>
                </c:pt>
                <c:pt idx="3">
                  <c:v>R1</c:v>
                </c:pt>
                <c:pt idx="4">
                  <c:v>R2</c:v>
                </c:pt>
              </c:strCache>
            </c:strRef>
          </c:cat>
          <c:val>
            <c:numRef>
              <c:f>就労移行率!$B$19:$F$19</c:f>
              <c:numCache>
                <c:formatCode>0.0%</c:formatCode>
                <c:ptCount val="5"/>
                <c:pt idx="0">
                  <c:v>0.36799999999999999</c:v>
                </c:pt>
                <c:pt idx="1">
                  <c:v>0.37792642140468202</c:v>
                </c:pt>
                <c:pt idx="2">
                  <c:v>0.40307692307692305</c:v>
                </c:pt>
                <c:pt idx="3">
                  <c:v>0.54109589041095896</c:v>
                </c:pt>
                <c:pt idx="4">
                  <c:v>0.46598639455782315</c:v>
                </c:pt>
              </c:numCache>
            </c:numRef>
          </c:val>
          <c:extLst>
            <c:ext xmlns:c16="http://schemas.microsoft.com/office/drawing/2014/chart" uri="{C3380CC4-5D6E-409C-BE32-E72D297353CC}">
              <c16:uniqueId val="{00000002-0F1F-466D-BED0-7EEDE7716900}"/>
            </c:ext>
          </c:extLst>
        </c:ser>
        <c:dLbls>
          <c:dLblPos val="ctr"/>
          <c:showLegendKey val="0"/>
          <c:showVal val="1"/>
          <c:showCatName val="0"/>
          <c:showSerName val="0"/>
          <c:showPercent val="0"/>
          <c:showBubbleSize val="0"/>
        </c:dLbls>
        <c:gapWidth val="150"/>
        <c:overlap val="100"/>
        <c:axId val="551342111"/>
        <c:axId val="146435327"/>
      </c:barChart>
      <c:catAx>
        <c:axId val="55134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6435327"/>
        <c:crosses val="autoZero"/>
        <c:auto val="1"/>
        <c:lblAlgn val="ctr"/>
        <c:lblOffset val="100"/>
        <c:noMultiLvlLbl val="0"/>
      </c:catAx>
      <c:valAx>
        <c:axId val="146435327"/>
        <c:scaling>
          <c:orientation val="minMax"/>
        </c:scaling>
        <c:delete val="0"/>
        <c:axPos val="l"/>
        <c:title>
          <c:tx>
            <c:rich>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t>事業所割合</a:t>
                </a:r>
              </a:p>
            </c:rich>
          </c:tx>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51342111"/>
        <c:crosses val="autoZero"/>
        <c:crossBetween val="between"/>
      </c:valAx>
      <c:spPr>
        <a:noFill/>
        <a:ln>
          <a:noFill/>
        </a:ln>
        <a:effectLst/>
      </c:spPr>
    </c:plotArea>
    <c:legend>
      <c:legendPos val="b"/>
      <c:layout>
        <c:manualLayout>
          <c:xMode val="edge"/>
          <c:yMode val="edge"/>
          <c:x val="0.46768197725284338"/>
          <c:y val="0.89205745115193935"/>
          <c:w val="0.34796916010498685"/>
          <c:h val="8.01647710702828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就労移行率!$H$17</c:f>
              <c:strCache>
                <c:ptCount val="1"/>
                <c:pt idx="0">
                  <c:v>一般就労実績のない事業所</c:v>
                </c:pt>
              </c:strCache>
            </c:strRef>
          </c:tx>
          <c:spPr>
            <a:solidFill>
              <a:schemeClr val="accent2">
                <a:lumMod val="60000"/>
                <a:lumOff val="40000"/>
              </a:schemeClr>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就労移行率!$I$16:$M$16</c:f>
              <c:strCache>
                <c:ptCount val="5"/>
                <c:pt idx="0">
                  <c:v>H28</c:v>
                </c:pt>
                <c:pt idx="1">
                  <c:v>H29</c:v>
                </c:pt>
                <c:pt idx="2">
                  <c:v>H30</c:v>
                </c:pt>
                <c:pt idx="3">
                  <c:v>R1</c:v>
                </c:pt>
                <c:pt idx="4">
                  <c:v>R2</c:v>
                </c:pt>
              </c:strCache>
            </c:strRef>
          </c:cat>
          <c:val>
            <c:numRef>
              <c:f>就労移行率!$I$17:$M$17</c:f>
              <c:numCache>
                <c:formatCode>General</c:formatCode>
                <c:ptCount val="5"/>
                <c:pt idx="0">
                  <c:v>64</c:v>
                </c:pt>
                <c:pt idx="1">
                  <c:v>80</c:v>
                </c:pt>
                <c:pt idx="2">
                  <c:v>73</c:v>
                </c:pt>
                <c:pt idx="3">
                  <c:v>65</c:v>
                </c:pt>
                <c:pt idx="4">
                  <c:v>84</c:v>
                </c:pt>
              </c:numCache>
            </c:numRef>
          </c:val>
          <c:extLst>
            <c:ext xmlns:c16="http://schemas.microsoft.com/office/drawing/2014/chart" uri="{C3380CC4-5D6E-409C-BE32-E72D297353CC}">
              <c16:uniqueId val="{00000000-813F-4122-B809-66ACAA003903}"/>
            </c:ext>
          </c:extLst>
        </c:ser>
        <c:ser>
          <c:idx val="1"/>
          <c:order val="1"/>
          <c:tx>
            <c:strRef>
              <c:f>就労移行率!$H$18</c:f>
              <c:strCache>
                <c:ptCount val="1"/>
                <c:pt idx="0">
                  <c:v>うち、開設から2年以上</c:v>
                </c:pt>
              </c:strCache>
            </c:strRef>
          </c:tx>
          <c:spPr>
            <a:pattFill prst="ltDnDiag">
              <a:fgClr>
                <a:schemeClr val="accent2">
                  <a:lumMod val="40000"/>
                  <a:lumOff val="60000"/>
                </a:schemeClr>
              </a:fgClr>
              <a:bgClr>
                <a:schemeClr val="bg1"/>
              </a:bgClr>
            </a:patt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就労移行率!$I$16:$M$16</c:f>
              <c:strCache>
                <c:ptCount val="5"/>
                <c:pt idx="0">
                  <c:v>H28</c:v>
                </c:pt>
                <c:pt idx="1">
                  <c:v>H29</c:v>
                </c:pt>
                <c:pt idx="2">
                  <c:v>H30</c:v>
                </c:pt>
                <c:pt idx="3">
                  <c:v>R1</c:v>
                </c:pt>
                <c:pt idx="4">
                  <c:v>R2</c:v>
                </c:pt>
              </c:strCache>
            </c:strRef>
          </c:cat>
          <c:val>
            <c:numRef>
              <c:f>就労移行率!$I$18:$M$18</c:f>
              <c:numCache>
                <c:formatCode>General</c:formatCode>
                <c:ptCount val="5"/>
                <c:pt idx="0">
                  <c:v>14</c:v>
                </c:pt>
                <c:pt idx="1">
                  <c:v>28</c:v>
                </c:pt>
                <c:pt idx="2">
                  <c:v>27</c:v>
                </c:pt>
                <c:pt idx="3">
                  <c:v>36</c:v>
                </c:pt>
                <c:pt idx="4">
                  <c:v>45</c:v>
                </c:pt>
              </c:numCache>
            </c:numRef>
          </c:val>
          <c:extLst>
            <c:ext xmlns:c16="http://schemas.microsoft.com/office/drawing/2014/chart" uri="{C3380CC4-5D6E-409C-BE32-E72D297353CC}">
              <c16:uniqueId val="{00000001-813F-4122-B809-66ACAA003903}"/>
            </c:ext>
          </c:extLst>
        </c:ser>
        <c:dLbls>
          <c:dLblPos val="outEnd"/>
          <c:showLegendKey val="0"/>
          <c:showVal val="1"/>
          <c:showCatName val="0"/>
          <c:showSerName val="0"/>
          <c:showPercent val="0"/>
          <c:showBubbleSize val="0"/>
        </c:dLbls>
        <c:gapWidth val="219"/>
        <c:overlap val="-27"/>
        <c:axId val="451333711"/>
        <c:axId val="146415775"/>
      </c:barChart>
      <c:catAx>
        <c:axId val="45133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6415775"/>
        <c:crosses val="autoZero"/>
        <c:auto val="1"/>
        <c:lblAlgn val="ctr"/>
        <c:lblOffset val="100"/>
        <c:noMultiLvlLbl val="0"/>
      </c:catAx>
      <c:valAx>
        <c:axId val="146415775"/>
        <c:scaling>
          <c:orientation val="minMax"/>
        </c:scaling>
        <c:delete val="0"/>
        <c:axPos val="l"/>
        <c:title>
          <c:tx>
            <c:rich>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t>事業所数</a:t>
                </a:r>
              </a:p>
            </c:rich>
          </c:tx>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1333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職場定着率!$A$5</c:f>
              <c:strCache>
                <c:ptCount val="1"/>
                <c:pt idx="0">
                  <c:v>目標</c:v>
                </c:pt>
              </c:strCache>
            </c:strRef>
          </c:tx>
          <c:spPr>
            <a:pattFill prst="pct5">
              <a:fgClr>
                <a:schemeClr val="tx1">
                  <a:lumMod val="50000"/>
                  <a:lumOff val="50000"/>
                </a:schemeClr>
              </a:fgClr>
              <a:bgClr>
                <a:schemeClr val="bg1"/>
              </a:bgClr>
            </a:pattFill>
            <a:ln>
              <a:solidFill>
                <a:schemeClr val="dk1">
                  <a:shade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職場定着率!$B$4:$D$4</c:f>
              <c:strCache>
                <c:ptCount val="3"/>
                <c:pt idx="0">
                  <c:v>H30</c:v>
                </c:pt>
                <c:pt idx="1">
                  <c:v>R1</c:v>
                </c:pt>
                <c:pt idx="2">
                  <c:v>R2</c:v>
                </c:pt>
              </c:strCache>
            </c:strRef>
          </c:cat>
          <c:val>
            <c:numRef>
              <c:f>職場定着率!$B$5:$D$5</c:f>
              <c:numCache>
                <c:formatCode>0%</c:formatCode>
                <c:ptCount val="3"/>
                <c:pt idx="0">
                  <c:v>0.8</c:v>
                </c:pt>
                <c:pt idx="1">
                  <c:v>0.8</c:v>
                </c:pt>
                <c:pt idx="2">
                  <c:v>0.8</c:v>
                </c:pt>
              </c:numCache>
            </c:numRef>
          </c:val>
          <c:extLst>
            <c:ext xmlns:c16="http://schemas.microsoft.com/office/drawing/2014/chart" uri="{C3380CC4-5D6E-409C-BE32-E72D297353CC}">
              <c16:uniqueId val="{00000000-4637-4931-AA1F-6DD93E7B88EB}"/>
            </c:ext>
          </c:extLst>
        </c:ser>
        <c:ser>
          <c:idx val="1"/>
          <c:order val="1"/>
          <c:tx>
            <c:strRef>
              <c:f>職場定着率!$A$6</c:f>
              <c:strCache>
                <c:ptCount val="1"/>
                <c:pt idx="0">
                  <c:v>実績</c:v>
                </c:pt>
              </c:strCache>
            </c:strRef>
          </c:tx>
          <c:spPr>
            <a:solidFill>
              <a:schemeClr val="tx1">
                <a:lumMod val="50000"/>
                <a:lumOff val="50000"/>
              </a:schemeClr>
            </a:solidFill>
            <a:ln>
              <a:solidFill>
                <a:schemeClr val="dk1">
                  <a:shade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職場定着率!$B$4:$D$4</c:f>
              <c:strCache>
                <c:ptCount val="3"/>
                <c:pt idx="0">
                  <c:v>H30</c:v>
                </c:pt>
                <c:pt idx="1">
                  <c:v>R1</c:v>
                </c:pt>
                <c:pt idx="2">
                  <c:v>R2</c:v>
                </c:pt>
              </c:strCache>
            </c:strRef>
          </c:cat>
          <c:val>
            <c:numRef>
              <c:f>職場定着率!$B$6:$D$6</c:f>
              <c:numCache>
                <c:formatCode>0.0%</c:formatCode>
                <c:ptCount val="3"/>
                <c:pt idx="0">
                  <c:v>0.91900000000000004</c:v>
                </c:pt>
                <c:pt idx="1">
                  <c:v>0.97499999999999998</c:v>
                </c:pt>
                <c:pt idx="2">
                  <c:v>0.95169811320754716</c:v>
                </c:pt>
              </c:numCache>
            </c:numRef>
          </c:val>
          <c:extLst>
            <c:ext xmlns:c16="http://schemas.microsoft.com/office/drawing/2014/chart" uri="{C3380CC4-5D6E-409C-BE32-E72D297353CC}">
              <c16:uniqueId val="{00000001-4637-4931-AA1F-6DD93E7B88EB}"/>
            </c:ext>
          </c:extLst>
        </c:ser>
        <c:dLbls>
          <c:dLblPos val="outEnd"/>
          <c:showLegendKey val="0"/>
          <c:showVal val="1"/>
          <c:showCatName val="0"/>
          <c:showSerName val="0"/>
          <c:showPercent val="0"/>
          <c:showBubbleSize val="0"/>
        </c:dLbls>
        <c:gapWidth val="219"/>
        <c:overlap val="-27"/>
        <c:axId val="1701494384"/>
        <c:axId val="1701482320"/>
      </c:barChart>
      <c:catAx>
        <c:axId val="170149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01482320"/>
        <c:crosses val="autoZero"/>
        <c:auto val="1"/>
        <c:lblAlgn val="ctr"/>
        <c:lblOffset val="100"/>
        <c:noMultiLvlLbl val="0"/>
      </c:catAx>
      <c:valAx>
        <c:axId val="1701482320"/>
        <c:scaling>
          <c:orientation val="minMax"/>
          <c:max val="1"/>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01494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手帳保持者数!$A$3</c:f>
              <c:strCache>
                <c:ptCount val="1"/>
                <c:pt idx="0">
                  <c:v>療育手帳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手帳保持者数!$B$1:$F$1</c:f>
              <c:strCache>
                <c:ptCount val="4"/>
                <c:pt idx="0">
                  <c:v>H29</c:v>
                </c:pt>
                <c:pt idx="1">
                  <c:v>H30</c:v>
                </c:pt>
                <c:pt idx="2">
                  <c:v>R1</c:v>
                </c:pt>
                <c:pt idx="3">
                  <c:v>R2</c:v>
                </c:pt>
              </c:strCache>
              <c:extLst/>
            </c:strRef>
          </c:cat>
          <c:val>
            <c:numRef>
              <c:f>手帳保持者数!$B$3:$F$3</c:f>
              <c:numCache>
                <c:formatCode>#,##0_);[Red]\(#,##0\)</c:formatCode>
                <c:ptCount val="4"/>
                <c:pt idx="0">
                  <c:v>82028</c:v>
                </c:pt>
                <c:pt idx="1">
                  <c:v>85487</c:v>
                </c:pt>
                <c:pt idx="2">
                  <c:v>88930</c:v>
                </c:pt>
                <c:pt idx="3">
                  <c:v>91962</c:v>
                </c:pt>
              </c:numCache>
              <c:extLst/>
            </c:numRef>
          </c:val>
          <c:extLst>
            <c:ext xmlns:c16="http://schemas.microsoft.com/office/drawing/2014/chart" uri="{C3380CC4-5D6E-409C-BE32-E72D297353CC}">
              <c16:uniqueId val="{00000000-7E5C-4DC6-A196-0C3B3F50D311}"/>
            </c:ext>
          </c:extLst>
        </c:ser>
        <c:dLbls>
          <c:dLblPos val="outEnd"/>
          <c:showLegendKey val="0"/>
          <c:showVal val="1"/>
          <c:showCatName val="0"/>
          <c:showSerName val="0"/>
          <c:showPercent val="0"/>
          <c:showBubbleSize val="0"/>
        </c:dLbls>
        <c:gapWidth val="219"/>
        <c:overlap val="-27"/>
        <c:axId val="77289535"/>
        <c:axId val="146426175"/>
      </c:barChart>
      <c:catAx>
        <c:axId val="7728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6426175"/>
        <c:crosses val="autoZero"/>
        <c:auto val="1"/>
        <c:lblAlgn val="ctr"/>
        <c:lblOffset val="100"/>
        <c:noMultiLvlLbl val="0"/>
      </c:catAx>
      <c:valAx>
        <c:axId val="146426175"/>
        <c:scaling>
          <c:orientation val="minMax"/>
          <c:min val="0"/>
        </c:scaling>
        <c:delete val="0"/>
        <c:axPos val="l"/>
        <c:numFmt formatCode="#,##0_);[Red]\(#,##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72895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dirty="0">
              <a:solidFill>
                <a:schemeClr val="bg1"/>
              </a:solidFill>
            </a:endParaRPr>
          </a:p>
        </c:rich>
      </c:tx>
      <c:layout>
        <c:manualLayout>
          <c:xMode val="edge"/>
          <c:yMode val="edge"/>
          <c:x val="0.41973327100616703"/>
          <c:y val="1.81660448014715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'職場定着率（障がい種別）'!$A$16</c:f>
              <c:strCache>
                <c:ptCount val="1"/>
                <c:pt idx="0">
                  <c:v>H30</c:v>
                </c:pt>
              </c:strCache>
            </c:strRef>
          </c:tx>
          <c:spPr>
            <a:pattFill prst="pct5">
              <a:fgClr>
                <a:schemeClr val="tx1">
                  <a:lumMod val="50000"/>
                  <a:lumOff val="50000"/>
                </a:schemeClr>
              </a:fgClr>
              <a:bgClr>
                <a:schemeClr val="bg1"/>
              </a:bgClr>
            </a:pattFill>
            <a:ln>
              <a:solidFill>
                <a:schemeClr val="tx1">
                  <a:lumMod val="50000"/>
                  <a:lumOff val="50000"/>
                </a:schemeClr>
              </a:solidFill>
            </a:ln>
            <a:effectLst/>
          </c:spPr>
          <c:invertIfNegative val="0"/>
          <c:dLbls>
            <c:dLbl>
              <c:idx val="0"/>
              <c:layout>
                <c:manualLayout>
                  <c:x val="-3.0882271745110126E-2"/>
                  <c:y val="-3.027674133578598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5F2-4EA0-8651-87C7CB4E4788}"/>
                </c:ext>
              </c:extLst>
            </c:dLbl>
            <c:dLbl>
              <c:idx val="1"/>
              <c:layout>
                <c:manualLayout>
                  <c:x val="-3.633208440601190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F2-4EA0-8651-87C7CB4E4788}"/>
                </c:ext>
              </c:extLst>
            </c:dLbl>
            <c:dLbl>
              <c:idx val="3"/>
              <c:layout>
                <c:manualLayout>
                  <c:x val="-3.088227174511011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5F2-4EA0-8651-87C7CB4E47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'職場定着率（障がい種別）'!$B$15:$G$15</c:f>
              <c:strCache>
                <c:ptCount val="6"/>
                <c:pt idx="0">
                  <c:v>身体障がい</c:v>
                </c:pt>
                <c:pt idx="1">
                  <c:v>知的障がい</c:v>
                </c:pt>
                <c:pt idx="2">
                  <c:v>精神障がい</c:v>
                </c:pt>
                <c:pt idx="3">
                  <c:v>発達障がい</c:v>
                </c:pt>
                <c:pt idx="4">
                  <c:v>高次脳機能障がい</c:v>
                </c:pt>
                <c:pt idx="5">
                  <c:v>難病</c:v>
                </c:pt>
              </c:strCache>
            </c:strRef>
          </c:cat>
          <c:val>
            <c:numRef>
              <c:f>'職場定着率（障がい種別）'!$B$16:$G$16</c:f>
              <c:numCache>
                <c:formatCode>0.0%</c:formatCode>
                <c:ptCount val="6"/>
                <c:pt idx="0">
                  <c:v>1</c:v>
                </c:pt>
                <c:pt idx="1">
                  <c:v>0.95238095238095233</c:v>
                </c:pt>
                <c:pt idx="2">
                  <c:v>0.83333333333333337</c:v>
                </c:pt>
                <c:pt idx="3">
                  <c:v>1</c:v>
                </c:pt>
                <c:pt idx="4">
                  <c:v>0</c:v>
                </c:pt>
                <c:pt idx="5">
                  <c:v>0</c:v>
                </c:pt>
              </c:numCache>
            </c:numRef>
          </c:val>
          <c:extLst>
            <c:ext xmlns:c16="http://schemas.microsoft.com/office/drawing/2014/chart" uri="{C3380CC4-5D6E-409C-BE32-E72D297353CC}">
              <c16:uniqueId val="{00000000-A5F2-4EA0-8651-87C7CB4E4788}"/>
            </c:ext>
          </c:extLst>
        </c:ser>
        <c:ser>
          <c:idx val="1"/>
          <c:order val="1"/>
          <c:tx>
            <c:strRef>
              <c:f>'職場定着率（障がい種別）'!$A$17</c:f>
              <c:strCache>
                <c:ptCount val="1"/>
                <c:pt idx="0">
                  <c:v>R1</c:v>
                </c:pt>
              </c:strCache>
            </c:strRef>
          </c:tx>
          <c:spPr>
            <a:pattFill prst="narHorz">
              <a:fgClr>
                <a:schemeClr val="tx1">
                  <a:lumMod val="50000"/>
                  <a:lumOff val="50000"/>
                </a:schemeClr>
              </a:fgClr>
              <a:bgClr>
                <a:schemeClr val="bg1"/>
              </a:bgClr>
            </a:pattFill>
            <a:ln>
              <a:solidFill>
                <a:schemeClr val="tx1">
                  <a:lumMod val="50000"/>
                  <a:lumOff val="50000"/>
                </a:schemeClr>
              </a:solidFill>
            </a:ln>
            <a:effectLst/>
          </c:spPr>
          <c:invertIfNegative val="0"/>
          <c:dLbls>
            <c:dLbl>
              <c:idx val="4"/>
              <c:layout>
                <c:manualLayout>
                  <c:x val="-2.791667422285309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5F2-4EA0-8651-87C7CB4E4788}"/>
                </c:ext>
              </c:extLst>
            </c:dLbl>
            <c:dLbl>
              <c:idx val="5"/>
              <c:layout>
                <c:manualLayout>
                  <c:x val="-1.570312925035499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5F2-4EA0-8651-87C7CB4E47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'職場定着率（障がい種別）'!$B$15:$G$15</c:f>
              <c:strCache>
                <c:ptCount val="6"/>
                <c:pt idx="0">
                  <c:v>身体障がい</c:v>
                </c:pt>
                <c:pt idx="1">
                  <c:v>知的障がい</c:v>
                </c:pt>
                <c:pt idx="2">
                  <c:v>精神障がい</c:v>
                </c:pt>
                <c:pt idx="3">
                  <c:v>発達障がい</c:v>
                </c:pt>
                <c:pt idx="4">
                  <c:v>高次脳機能障がい</c:v>
                </c:pt>
                <c:pt idx="5">
                  <c:v>難病</c:v>
                </c:pt>
              </c:strCache>
            </c:strRef>
          </c:cat>
          <c:val>
            <c:numRef>
              <c:f>'職場定着率（障がい種別）'!$B$17:$G$17</c:f>
              <c:numCache>
                <c:formatCode>0.0%</c:formatCode>
                <c:ptCount val="6"/>
                <c:pt idx="0">
                  <c:v>0.95652173913043481</c:v>
                </c:pt>
                <c:pt idx="1">
                  <c:v>0.97594501718213056</c:v>
                </c:pt>
                <c:pt idx="2">
                  <c:v>0.96562499999999996</c:v>
                </c:pt>
                <c:pt idx="3">
                  <c:v>0.98712446351931327</c:v>
                </c:pt>
                <c:pt idx="4">
                  <c:v>1</c:v>
                </c:pt>
                <c:pt idx="5">
                  <c:v>1</c:v>
                </c:pt>
              </c:numCache>
            </c:numRef>
          </c:val>
          <c:extLst>
            <c:ext xmlns:c16="http://schemas.microsoft.com/office/drawing/2014/chart" uri="{C3380CC4-5D6E-409C-BE32-E72D297353CC}">
              <c16:uniqueId val="{00000001-A5F2-4EA0-8651-87C7CB4E4788}"/>
            </c:ext>
          </c:extLst>
        </c:ser>
        <c:ser>
          <c:idx val="2"/>
          <c:order val="2"/>
          <c:tx>
            <c:strRef>
              <c:f>'職場定着率（障がい種別）'!$A$18</c:f>
              <c:strCache>
                <c:ptCount val="1"/>
                <c:pt idx="0">
                  <c:v>R2</c:v>
                </c:pt>
              </c:strCache>
            </c:strRef>
          </c:tx>
          <c:spPr>
            <a:solidFill>
              <a:schemeClr val="tx1">
                <a:lumMod val="50000"/>
                <a:lumOff val="50000"/>
              </a:schemeClr>
            </a:solidFill>
            <a:ln>
              <a:solidFill>
                <a:schemeClr val="tx1">
                  <a:lumMod val="50000"/>
                  <a:lumOff val="50000"/>
                </a:schemeClr>
              </a:solidFill>
            </a:ln>
            <a:effectLst/>
          </c:spPr>
          <c:invertIfNegative val="0"/>
          <c:dLbls>
            <c:dLbl>
              <c:idx val="0"/>
              <c:layout>
                <c:manualLayout>
                  <c:x val="1.816604220300594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F2-4EA0-8651-87C7CB4E4788}"/>
                </c:ext>
              </c:extLst>
            </c:dLbl>
            <c:dLbl>
              <c:idx val="1"/>
              <c:layout>
                <c:manualLayout>
                  <c:x val="1.998271794315774E-2"/>
                  <c:y val="-6.0553482671571977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7.1210885435783314E-2"/>
                      <c:h val="3.288054109066358E-2"/>
                    </c:manualLayout>
                  </c15:layout>
                </c:ext>
                <c:ext xmlns:c16="http://schemas.microsoft.com/office/drawing/2014/chart" uri="{C3380CC4-5D6E-409C-BE32-E72D297353CC}">
                  <c16:uniqueId val="{00000007-A5F2-4EA0-8651-87C7CB4E4788}"/>
                </c:ext>
              </c:extLst>
            </c:dLbl>
            <c:dLbl>
              <c:idx val="2"/>
              <c:layout>
                <c:manualLayout>
                  <c:x val="1.8166042203005883E-2"/>
                  <c:y val="3.027674133578598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F2-4EA0-8651-87C7CB4E4788}"/>
                </c:ext>
              </c:extLst>
            </c:dLbl>
            <c:dLbl>
              <c:idx val="4"/>
              <c:layout>
                <c:manualLayout>
                  <c:x val="1.0468752833569911E-2"/>
                  <c:y val="-2.90798716455681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0F-4913-8026-D246E41EB5EF}"/>
                </c:ext>
              </c:extLst>
            </c:dLbl>
            <c:dLbl>
              <c:idx val="5"/>
              <c:layout>
                <c:manualLayout>
                  <c:x val="2.151205060611593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5F2-4EA0-8651-87C7CB4E47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'職場定着率（障がい種別）'!$B$15:$G$15</c:f>
              <c:strCache>
                <c:ptCount val="6"/>
                <c:pt idx="0">
                  <c:v>身体障がい</c:v>
                </c:pt>
                <c:pt idx="1">
                  <c:v>知的障がい</c:v>
                </c:pt>
                <c:pt idx="2">
                  <c:v>精神障がい</c:v>
                </c:pt>
                <c:pt idx="3">
                  <c:v>発達障がい</c:v>
                </c:pt>
                <c:pt idx="4">
                  <c:v>高次脳機能障がい</c:v>
                </c:pt>
                <c:pt idx="5">
                  <c:v>難病</c:v>
                </c:pt>
              </c:strCache>
            </c:strRef>
          </c:cat>
          <c:val>
            <c:numRef>
              <c:f>'職場定着率（障がい種別）'!$B$18:$G$18</c:f>
              <c:numCache>
                <c:formatCode>0.0%</c:formatCode>
                <c:ptCount val="6"/>
                <c:pt idx="0">
                  <c:v>1</c:v>
                </c:pt>
                <c:pt idx="1">
                  <c:v>0.92383292383292381</c:v>
                </c:pt>
                <c:pt idx="2">
                  <c:v>0.95625000000000004</c:v>
                </c:pt>
                <c:pt idx="3">
                  <c:v>0.96756756756756757</c:v>
                </c:pt>
                <c:pt idx="4">
                  <c:v>1</c:v>
                </c:pt>
                <c:pt idx="5">
                  <c:v>1</c:v>
                </c:pt>
              </c:numCache>
            </c:numRef>
          </c:val>
          <c:extLst>
            <c:ext xmlns:c16="http://schemas.microsoft.com/office/drawing/2014/chart" uri="{C3380CC4-5D6E-409C-BE32-E72D297353CC}">
              <c16:uniqueId val="{00000002-A5F2-4EA0-8651-87C7CB4E4788}"/>
            </c:ext>
          </c:extLst>
        </c:ser>
        <c:dLbls>
          <c:dLblPos val="outEnd"/>
          <c:showLegendKey val="0"/>
          <c:showVal val="1"/>
          <c:showCatName val="0"/>
          <c:showSerName val="0"/>
          <c:showPercent val="0"/>
          <c:showBubbleSize val="0"/>
        </c:dLbls>
        <c:gapWidth val="219"/>
        <c:overlap val="-27"/>
        <c:axId val="1942987263"/>
        <c:axId val="1942988511"/>
      </c:barChart>
      <c:catAx>
        <c:axId val="194298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42988511"/>
        <c:crosses val="autoZero"/>
        <c:auto val="1"/>
        <c:lblAlgn val="ctr"/>
        <c:lblOffset val="100"/>
        <c:noMultiLvlLbl val="0"/>
      </c:catAx>
      <c:valAx>
        <c:axId val="1942988511"/>
        <c:scaling>
          <c:orientation val="minMax"/>
          <c:max val="1"/>
          <c:min val="0.5"/>
        </c:scaling>
        <c:delete val="0"/>
        <c:axPos val="l"/>
        <c:numFmt formatCode="0.0%" sourceLinked="1"/>
        <c:majorTickMark val="out"/>
        <c:minorTickMark val="none"/>
        <c:tickLblPos val="nextTo"/>
        <c:spPr>
          <a:noFill/>
          <a:ln>
            <a:solidFill>
              <a:schemeClr val="accent3">
                <a:shade val="86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429872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0.15454964307198785"/>
          <c:y val="2.483109825517542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手帳保持者数!$A$4</c:f>
              <c:strCache>
                <c:ptCount val="1"/>
                <c:pt idx="0">
                  <c:v>精神障がい者保健福祉手帳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手帳保持者数!$B$1:$F$1</c:f>
              <c:strCache>
                <c:ptCount val="4"/>
                <c:pt idx="0">
                  <c:v>H29</c:v>
                </c:pt>
                <c:pt idx="1">
                  <c:v>H30</c:v>
                </c:pt>
                <c:pt idx="2">
                  <c:v>R1</c:v>
                </c:pt>
                <c:pt idx="3">
                  <c:v>R2</c:v>
                </c:pt>
              </c:strCache>
              <c:extLst/>
            </c:strRef>
          </c:cat>
          <c:val>
            <c:numRef>
              <c:f>手帳保持者数!$B$4:$F$4</c:f>
              <c:numCache>
                <c:formatCode>#,##0_);[Red]\(#,##0\)</c:formatCode>
                <c:ptCount val="4"/>
                <c:pt idx="0">
                  <c:v>87045</c:v>
                </c:pt>
                <c:pt idx="1">
                  <c:v>92637</c:v>
                </c:pt>
                <c:pt idx="2">
                  <c:v>100109</c:v>
                </c:pt>
                <c:pt idx="3">
                  <c:v>104629</c:v>
                </c:pt>
              </c:numCache>
              <c:extLst/>
            </c:numRef>
          </c:val>
          <c:extLst>
            <c:ext xmlns:c16="http://schemas.microsoft.com/office/drawing/2014/chart" uri="{C3380CC4-5D6E-409C-BE32-E72D297353CC}">
              <c16:uniqueId val="{00000000-0662-4DBF-B613-13F1514EAD53}"/>
            </c:ext>
          </c:extLst>
        </c:ser>
        <c:dLbls>
          <c:dLblPos val="outEnd"/>
          <c:showLegendKey val="0"/>
          <c:showVal val="1"/>
          <c:showCatName val="0"/>
          <c:showSerName val="0"/>
          <c:showPercent val="0"/>
          <c:showBubbleSize val="0"/>
        </c:dLbls>
        <c:gapWidth val="219"/>
        <c:overlap val="-27"/>
        <c:axId val="77293135"/>
        <c:axId val="146409119"/>
      </c:barChart>
      <c:catAx>
        <c:axId val="7729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6409119"/>
        <c:crosses val="autoZero"/>
        <c:auto val="1"/>
        <c:lblAlgn val="ctr"/>
        <c:lblOffset val="100"/>
        <c:noMultiLvlLbl val="0"/>
      </c:catAx>
      <c:valAx>
        <c:axId val="146409119"/>
        <c:scaling>
          <c:orientation val="minMax"/>
        </c:scaling>
        <c:delete val="0"/>
        <c:axPos val="l"/>
        <c:numFmt formatCode="#,##0_);[Red]\(#,##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72931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1819893481058"/>
          <c:y val="0.1625462962962963"/>
          <c:w val="0.83001544161818486"/>
          <c:h val="0.64300033391856348"/>
        </c:manualLayout>
      </c:layout>
      <c:barChart>
        <c:barDir val="col"/>
        <c:grouping val="clustered"/>
        <c:varyColors val="0"/>
        <c:ser>
          <c:idx val="1"/>
          <c:order val="1"/>
          <c:tx>
            <c:strRef>
              <c:f>'4.1利用者数'!$C$1</c:f>
              <c:strCache>
                <c:ptCount val="1"/>
                <c:pt idx="0">
                  <c:v>H29</c:v>
                </c:pt>
              </c:strCache>
            </c:strRef>
          </c:tx>
          <c:spPr>
            <a:pattFill prst="pct10">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'4.1利用者数'!$A$2:$A$5</c:f>
              <c:strCache>
                <c:ptCount val="4"/>
                <c:pt idx="0">
                  <c:v>就労移行支援</c:v>
                </c:pt>
                <c:pt idx="1">
                  <c:v>就労継続支援A型</c:v>
                </c:pt>
                <c:pt idx="2">
                  <c:v>就労継続支援B型</c:v>
                </c:pt>
                <c:pt idx="3">
                  <c:v>就労定着支援</c:v>
                </c:pt>
              </c:strCache>
            </c:strRef>
          </c:cat>
          <c:val>
            <c:numRef>
              <c:f>'4.1利用者数'!$C$2:$C$5</c:f>
              <c:numCache>
                <c:formatCode>#,##0_);[Red]\(#,##0\)</c:formatCode>
                <c:ptCount val="4"/>
                <c:pt idx="0">
                  <c:v>2836</c:v>
                </c:pt>
                <c:pt idx="1">
                  <c:v>4418</c:v>
                </c:pt>
                <c:pt idx="2">
                  <c:v>13277</c:v>
                </c:pt>
              </c:numCache>
            </c:numRef>
          </c:val>
          <c:extLst>
            <c:ext xmlns:c16="http://schemas.microsoft.com/office/drawing/2014/chart" uri="{C3380CC4-5D6E-409C-BE32-E72D297353CC}">
              <c16:uniqueId val="{00000000-D66B-4ED6-932C-CAB15EDC8FA7}"/>
            </c:ext>
          </c:extLst>
        </c:ser>
        <c:ser>
          <c:idx val="2"/>
          <c:order val="2"/>
          <c:tx>
            <c:strRef>
              <c:f>'4.1利用者数'!$D$1</c:f>
              <c:strCache>
                <c:ptCount val="1"/>
                <c:pt idx="0">
                  <c:v>H30</c:v>
                </c:pt>
              </c:strCache>
            </c:strRef>
          </c:tx>
          <c:spPr>
            <a:pattFill prst="dkUpDiag">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'4.1利用者数'!$A$2:$A$5</c:f>
              <c:strCache>
                <c:ptCount val="4"/>
                <c:pt idx="0">
                  <c:v>就労移行支援</c:v>
                </c:pt>
                <c:pt idx="1">
                  <c:v>就労継続支援A型</c:v>
                </c:pt>
                <c:pt idx="2">
                  <c:v>就労継続支援B型</c:v>
                </c:pt>
                <c:pt idx="3">
                  <c:v>就労定着支援</c:v>
                </c:pt>
              </c:strCache>
            </c:strRef>
          </c:cat>
          <c:val>
            <c:numRef>
              <c:f>'4.1利用者数'!$D$2:$D$5</c:f>
              <c:numCache>
                <c:formatCode>#,##0_);[Red]\(#,##0\)</c:formatCode>
                <c:ptCount val="4"/>
                <c:pt idx="0">
                  <c:v>3229</c:v>
                </c:pt>
                <c:pt idx="1">
                  <c:v>5388</c:v>
                </c:pt>
                <c:pt idx="2">
                  <c:v>14173</c:v>
                </c:pt>
              </c:numCache>
            </c:numRef>
          </c:val>
          <c:extLst>
            <c:ext xmlns:c16="http://schemas.microsoft.com/office/drawing/2014/chart" uri="{C3380CC4-5D6E-409C-BE32-E72D297353CC}">
              <c16:uniqueId val="{00000001-D66B-4ED6-932C-CAB15EDC8FA7}"/>
            </c:ext>
          </c:extLst>
        </c:ser>
        <c:ser>
          <c:idx val="3"/>
          <c:order val="3"/>
          <c:tx>
            <c:strRef>
              <c:f>'4.1利用者数'!$E$1</c:f>
              <c:strCache>
                <c:ptCount val="1"/>
                <c:pt idx="0">
                  <c:v>Ｒ1</c:v>
                </c:pt>
              </c:strCache>
            </c:strRef>
          </c:tx>
          <c:spPr>
            <a:pattFill prst="pct80">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'4.1利用者数'!$A$2:$A$5</c:f>
              <c:strCache>
                <c:ptCount val="4"/>
                <c:pt idx="0">
                  <c:v>就労移行支援</c:v>
                </c:pt>
                <c:pt idx="1">
                  <c:v>就労継続支援A型</c:v>
                </c:pt>
                <c:pt idx="2">
                  <c:v>就労継続支援B型</c:v>
                </c:pt>
                <c:pt idx="3">
                  <c:v>就労定着支援</c:v>
                </c:pt>
              </c:strCache>
            </c:strRef>
          </c:cat>
          <c:val>
            <c:numRef>
              <c:f>'4.1利用者数'!$E$2:$E$5</c:f>
              <c:numCache>
                <c:formatCode>#,##0_);[Red]\(#,##0\)</c:formatCode>
                <c:ptCount val="4"/>
                <c:pt idx="0">
                  <c:v>3390</c:v>
                </c:pt>
                <c:pt idx="1">
                  <c:v>5750</c:v>
                </c:pt>
                <c:pt idx="2">
                  <c:v>16564</c:v>
                </c:pt>
              </c:numCache>
            </c:numRef>
          </c:val>
          <c:extLst>
            <c:ext xmlns:c16="http://schemas.microsoft.com/office/drawing/2014/chart" uri="{C3380CC4-5D6E-409C-BE32-E72D297353CC}">
              <c16:uniqueId val="{00000002-D66B-4ED6-932C-CAB15EDC8FA7}"/>
            </c:ext>
          </c:extLst>
        </c:ser>
        <c:ser>
          <c:idx val="4"/>
          <c:order val="4"/>
          <c:tx>
            <c:strRef>
              <c:f>'4.1利用者数'!$F$1</c:f>
              <c:strCache>
                <c:ptCount val="1"/>
                <c:pt idx="0">
                  <c:v>Ｒ2</c:v>
                </c:pt>
              </c:strCache>
            </c:strRef>
          </c:tx>
          <c:spPr>
            <a:pattFill prst="narHorz">
              <a:fgClr>
                <a:schemeClr val="tx1">
                  <a:lumMod val="50000"/>
                  <a:lumOff val="50000"/>
                </a:schemeClr>
              </a:fgClr>
              <a:bgClr>
                <a:schemeClr val="bg1"/>
              </a:bgClr>
            </a:patt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'4.1利用者数'!$A$2:$A$5</c:f>
              <c:strCache>
                <c:ptCount val="4"/>
                <c:pt idx="0">
                  <c:v>就労移行支援</c:v>
                </c:pt>
                <c:pt idx="1">
                  <c:v>就労継続支援A型</c:v>
                </c:pt>
                <c:pt idx="2">
                  <c:v>就労継続支援B型</c:v>
                </c:pt>
                <c:pt idx="3">
                  <c:v>就労定着支援</c:v>
                </c:pt>
              </c:strCache>
            </c:strRef>
          </c:cat>
          <c:val>
            <c:numRef>
              <c:f>'4.1利用者数'!$F$2:$F$5</c:f>
              <c:numCache>
                <c:formatCode>#,##0_);[Red]\(#,##0\)</c:formatCode>
                <c:ptCount val="4"/>
                <c:pt idx="0">
                  <c:v>3760</c:v>
                </c:pt>
                <c:pt idx="1">
                  <c:v>6291</c:v>
                </c:pt>
                <c:pt idx="2">
                  <c:v>17959</c:v>
                </c:pt>
                <c:pt idx="3">
                  <c:v>1207</c:v>
                </c:pt>
              </c:numCache>
            </c:numRef>
          </c:val>
          <c:extLst>
            <c:ext xmlns:c16="http://schemas.microsoft.com/office/drawing/2014/chart" uri="{C3380CC4-5D6E-409C-BE32-E72D297353CC}">
              <c16:uniqueId val="{00000003-D66B-4ED6-932C-CAB15EDC8FA7}"/>
            </c:ext>
          </c:extLst>
        </c:ser>
        <c:ser>
          <c:idx val="5"/>
          <c:order val="5"/>
          <c:tx>
            <c:strRef>
              <c:f>'4.1利用者数'!$G$1</c:f>
              <c:strCache>
                <c:ptCount val="1"/>
                <c:pt idx="0">
                  <c:v>Ｒ3</c:v>
                </c:pt>
              </c:strCache>
            </c:strRef>
          </c:tx>
          <c:spPr>
            <a:solidFill>
              <a:schemeClr val="tx1">
                <a:lumMod val="50000"/>
                <a:lumOff val="50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'4.1利用者数'!$A$2:$A$5</c:f>
              <c:strCache>
                <c:ptCount val="4"/>
                <c:pt idx="0">
                  <c:v>就労移行支援</c:v>
                </c:pt>
                <c:pt idx="1">
                  <c:v>就労継続支援A型</c:v>
                </c:pt>
                <c:pt idx="2">
                  <c:v>就労継続支援B型</c:v>
                </c:pt>
                <c:pt idx="3">
                  <c:v>就労定着支援</c:v>
                </c:pt>
              </c:strCache>
            </c:strRef>
          </c:cat>
          <c:val>
            <c:numRef>
              <c:f>'4.1利用者数'!$G$2:$G$5</c:f>
              <c:numCache>
                <c:formatCode>#,##0_);[Red]\(#,##0\)</c:formatCode>
                <c:ptCount val="4"/>
                <c:pt idx="0">
                  <c:v>3841</c:v>
                </c:pt>
                <c:pt idx="1">
                  <c:v>6904</c:v>
                </c:pt>
                <c:pt idx="2">
                  <c:v>20436</c:v>
                </c:pt>
                <c:pt idx="3">
                  <c:v>1410</c:v>
                </c:pt>
              </c:numCache>
            </c:numRef>
          </c:val>
          <c:extLst>
            <c:ext xmlns:c16="http://schemas.microsoft.com/office/drawing/2014/chart" uri="{C3380CC4-5D6E-409C-BE32-E72D297353CC}">
              <c16:uniqueId val="{00000004-D66B-4ED6-932C-CAB15EDC8FA7}"/>
            </c:ext>
          </c:extLst>
        </c:ser>
        <c:dLbls>
          <c:dLblPos val="outEnd"/>
          <c:showLegendKey val="0"/>
          <c:showVal val="1"/>
          <c:showCatName val="0"/>
          <c:showSerName val="0"/>
          <c:showPercent val="0"/>
          <c:showBubbleSize val="0"/>
        </c:dLbls>
        <c:gapWidth val="219"/>
        <c:overlap val="-27"/>
        <c:axId val="393062191"/>
        <c:axId val="401272047"/>
        <c:extLst>
          <c:ext xmlns:c15="http://schemas.microsoft.com/office/drawing/2012/chart" uri="{02D57815-91ED-43cb-92C2-25804820EDAC}">
            <c15:filteredBarSeries>
              <c15:ser>
                <c:idx val="0"/>
                <c:order val="0"/>
                <c:tx>
                  <c:strRef>
                    <c:extLst>
                      <c:ext uri="{02D57815-91ED-43cb-92C2-25804820EDAC}">
                        <c15:formulaRef>
                          <c15:sqref>'4.1利用者数'!$B$1</c15:sqref>
                        </c15:formulaRef>
                      </c:ext>
                    </c:extLst>
                    <c:strCache>
                      <c:ptCount val="1"/>
                      <c:pt idx="0">
                        <c:v>H28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'4.1利用者数'!$A$2:$A$5</c15:sqref>
                        </c15:formulaRef>
                      </c:ext>
                    </c:extLst>
                    <c:strCache>
                      <c:ptCount val="4"/>
                      <c:pt idx="0">
                        <c:v>就労移行支援</c:v>
                      </c:pt>
                      <c:pt idx="1">
                        <c:v>就労継続支援A型</c:v>
                      </c:pt>
                      <c:pt idx="2">
                        <c:v>就労継続支援B型</c:v>
                      </c:pt>
                      <c:pt idx="3">
                        <c:v>就労定着支援</c:v>
                      </c:pt>
                    </c:strCache>
                  </c:strRef>
                </c:cat>
                <c:val>
                  <c:numRef>
                    <c:extLst>
                      <c:ext uri="{02D57815-91ED-43cb-92C2-25804820EDAC}">
                        <c15:formulaRef>
                          <c15:sqref>'4.1利用者数'!$B$2:$B$5</c15:sqref>
                        </c15:formulaRef>
                      </c:ext>
                    </c:extLst>
                    <c:numCache>
                      <c:formatCode>#,##0_);[Red]\(#,##0\)</c:formatCode>
                      <c:ptCount val="4"/>
                      <c:pt idx="0">
                        <c:v>2485</c:v>
                      </c:pt>
                      <c:pt idx="1">
                        <c:v>3516</c:v>
                      </c:pt>
                      <c:pt idx="2">
                        <c:v>12499</c:v>
                      </c:pt>
                    </c:numCache>
                  </c:numRef>
                </c:val>
                <c:extLst>
                  <c:ext xmlns:c16="http://schemas.microsoft.com/office/drawing/2014/chart" uri="{C3380CC4-5D6E-409C-BE32-E72D297353CC}">
                    <c16:uniqueId val="{00000005-D66B-4ED6-932C-CAB15EDC8FA7}"/>
                  </c:ext>
                </c:extLst>
              </c15:ser>
            </c15:filteredBarSeries>
          </c:ext>
        </c:extLst>
      </c:barChart>
      <c:catAx>
        <c:axId val="39306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1272047"/>
        <c:crosses val="autoZero"/>
        <c:auto val="1"/>
        <c:lblAlgn val="ctr"/>
        <c:lblOffset val="100"/>
        <c:noMultiLvlLbl val="0"/>
      </c:catAx>
      <c:valAx>
        <c:axId val="401272047"/>
        <c:scaling>
          <c:orientation val="minMax"/>
        </c:scaling>
        <c:delete val="0"/>
        <c:axPos val="l"/>
        <c:title>
          <c:tx>
            <c:rich>
              <a:bodyPr rot="0" spcFirstLastPara="1" vertOverflow="ellipsis" vert="eaVert"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dirty="0"/>
                  <a:t>利用者数</a:t>
                </a:r>
              </a:p>
            </c:rich>
          </c:tx>
          <c:overlay val="0"/>
          <c:spPr>
            <a:noFill/>
            <a:ln>
              <a:noFill/>
            </a:ln>
            <a:effectLst/>
          </c:spPr>
          <c:txPr>
            <a:bodyPr rot="0" spcFirstLastPara="1" vertOverflow="ellipsis" vert="eaVert"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93062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事業所数!$A$2</c:f>
              <c:strCache>
                <c:ptCount val="1"/>
                <c:pt idx="0">
                  <c:v>就労移行支援</c:v>
                </c:pt>
              </c:strCache>
            </c:strRef>
          </c:tx>
          <c:spPr>
            <a:ln w="28575" cap="rnd">
              <a:solidFill>
                <a:schemeClr val="accent3">
                  <a:shade val="58000"/>
                </a:schemeClr>
              </a:solidFill>
              <a:round/>
            </a:ln>
            <a:effectLst/>
          </c:spPr>
          <c:marker>
            <c:symbol val="diamond"/>
            <c:size val="7"/>
            <c:spPr>
              <a:solidFill>
                <a:schemeClr val="accent3">
                  <a:shade val="65000"/>
                </a:schemeClr>
              </a:solidFill>
              <a:ln w="9525">
                <a:solidFill>
                  <a:schemeClr val="bg1">
                    <a:lumMod val="50000"/>
                  </a:schemeClr>
                </a:solidFill>
              </a:ln>
              <a:effectLst/>
            </c:spPr>
          </c:marker>
          <c:dLbls>
            <c:dLbl>
              <c:idx val="0"/>
              <c:layout>
                <c:manualLayout>
                  <c:x val="-3.149997472263566E-2"/>
                  <c:y val="4.10534933628671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AA-4886-8BFB-BE98163E7922}"/>
                </c:ext>
              </c:extLst>
            </c:dLbl>
            <c:dLbl>
              <c:idx val="1"/>
              <c:layout>
                <c:manualLayout>
                  <c:x val="-3.2500188750922691E-2"/>
                  <c:y val="4.86457701214904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AA-4886-8BFB-BE98163E7922}"/>
                </c:ext>
              </c:extLst>
            </c:dLbl>
            <c:dLbl>
              <c:idx val="2"/>
              <c:layout>
                <c:manualLayout>
                  <c:x val="-3.3592754724511953E-2"/>
                  <c:y val="5.32753096532554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AA-4886-8BFB-BE98163E7922}"/>
                </c:ext>
              </c:extLst>
            </c:dLbl>
            <c:dLbl>
              <c:idx val="3"/>
              <c:layout>
                <c:manualLayout>
                  <c:x val="-3.1907597101900546E-2"/>
                  <c:y val="3.64237326817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CAA-4886-8BFB-BE98163E7922}"/>
                </c:ext>
              </c:extLst>
            </c:dLbl>
            <c:dLbl>
              <c:idx val="4"/>
              <c:layout>
                <c:manualLayout>
                  <c:x val="-3.9148334606489824E-2"/>
                  <c:y val="3.64237326817978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CAA-4886-8BFB-BE98163E792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事業所数!$B$1:$F$1</c:f>
              <c:strCache>
                <c:ptCount val="5"/>
                <c:pt idx="0">
                  <c:v>H29</c:v>
                </c:pt>
                <c:pt idx="1">
                  <c:v>H30</c:v>
                </c:pt>
                <c:pt idx="2">
                  <c:v>R1</c:v>
                </c:pt>
                <c:pt idx="3">
                  <c:v>R2</c:v>
                </c:pt>
                <c:pt idx="4">
                  <c:v>R3</c:v>
                </c:pt>
              </c:strCache>
            </c:strRef>
          </c:cat>
          <c:val>
            <c:numRef>
              <c:f>事業所数!$B$2:$F$2</c:f>
              <c:numCache>
                <c:formatCode>#,##0_);[Red]\(#,##0\)</c:formatCode>
                <c:ptCount val="5"/>
                <c:pt idx="0">
                  <c:v>283</c:v>
                </c:pt>
                <c:pt idx="1">
                  <c:v>323</c:v>
                </c:pt>
                <c:pt idx="2">
                  <c:v>325</c:v>
                </c:pt>
                <c:pt idx="3">
                  <c:v>316</c:v>
                </c:pt>
                <c:pt idx="4">
                  <c:v>323</c:v>
                </c:pt>
              </c:numCache>
            </c:numRef>
          </c:val>
          <c:smooth val="0"/>
          <c:extLst>
            <c:ext xmlns:c16="http://schemas.microsoft.com/office/drawing/2014/chart" uri="{C3380CC4-5D6E-409C-BE32-E72D297353CC}">
              <c16:uniqueId val="{00000005-1CAA-4886-8BFB-BE98163E7922}"/>
            </c:ext>
          </c:extLst>
        </c:ser>
        <c:ser>
          <c:idx val="1"/>
          <c:order val="1"/>
          <c:tx>
            <c:strRef>
              <c:f>事業所数!$A$3</c:f>
              <c:strCache>
                <c:ptCount val="1"/>
                <c:pt idx="0">
                  <c:v>就労移行支援A型</c:v>
                </c:pt>
              </c:strCache>
            </c:strRef>
          </c:tx>
          <c:spPr>
            <a:ln w="28575" cap="rnd">
              <a:solidFill>
                <a:schemeClr val="accent3">
                  <a:shade val="86000"/>
                </a:schemeClr>
              </a:solidFill>
              <a:prstDash val="sysDash"/>
              <a:round/>
            </a:ln>
            <a:effectLst/>
          </c:spPr>
          <c:marker>
            <c:symbol val="square"/>
            <c:size val="6"/>
            <c:spPr>
              <a:solidFill>
                <a:schemeClr val="accent3"/>
              </a:solidFill>
              <a:ln w="9525">
                <a:solidFill>
                  <a:schemeClr val="bg1">
                    <a:lumMod val="50000"/>
                  </a:schemeClr>
                </a:solidFill>
              </a:ln>
              <a:effectLst/>
            </c:spPr>
          </c:marker>
          <c:dLbls>
            <c:dLbl>
              <c:idx val="0"/>
              <c:layout>
                <c:manualLayout>
                  <c:x val="-4.5388888888888916E-2"/>
                  <c:y val="-5.32061096529600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CAA-4886-8BFB-BE98163E7922}"/>
                </c:ext>
              </c:extLst>
            </c:dLbl>
            <c:dLbl>
              <c:idx val="1"/>
              <c:layout>
                <c:manualLayout>
                  <c:x val="-4.5388888888888888E-2"/>
                  <c:y val="-7.17246281714786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CAA-4886-8BFB-BE98163E7922}"/>
                </c:ext>
              </c:extLst>
            </c:dLbl>
            <c:dLbl>
              <c:idx val="2"/>
              <c:layout>
                <c:manualLayout>
                  <c:x val="-3.15E-2"/>
                  <c:y val="-6.7094998541848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CAA-4886-8BFB-BE98163E7922}"/>
                </c:ext>
              </c:extLst>
            </c:dLbl>
            <c:dLbl>
              <c:idx val="3"/>
              <c:layout>
                <c:manualLayout>
                  <c:x val="-3.9833333333333332E-2"/>
                  <c:y val="-6.24653689122193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CAA-4886-8BFB-BE98163E792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事業所数!$B$1:$F$1</c:f>
              <c:strCache>
                <c:ptCount val="5"/>
                <c:pt idx="0">
                  <c:v>H29</c:v>
                </c:pt>
                <c:pt idx="1">
                  <c:v>H30</c:v>
                </c:pt>
                <c:pt idx="2">
                  <c:v>R1</c:v>
                </c:pt>
                <c:pt idx="3">
                  <c:v>R2</c:v>
                </c:pt>
                <c:pt idx="4">
                  <c:v>R3</c:v>
                </c:pt>
              </c:strCache>
            </c:strRef>
          </c:cat>
          <c:val>
            <c:numRef>
              <c:f>事業所数!$B$3:$F$3</c:f>
              <c:numCache>
                <c:formatCode>#,##0_);[Red]\(#,##0\)</c:formatCode>
                <c:ptCount val="5"/>
                <c:pt idx="0">
                  <c:v>309</c:v>
                </c:pt>
                <c:pt idx="1">
                  <c:v>329</c:v>
                </c:pt>
                <c:pt idx="2">
                  <c:v>345</c:v>
                </c:pt>
                <c:pt idx="3">
                  <c:v>347</c:v>
                </c:pt>
                <c:pt idx="4">
                  <c:v>394</c:v>
                </c:pt>
              </c:numCache>
            </c:numRef>
          </c:val>
          <c:smooth val="0"/>
          <c:extLst>
            <c:ext xmlns:c16="http://schemas.microsoft.com/office/drawing/2014/chart" uri="{C3380CC4-5D6E-409C-BE32-E72D297353CC}">
              <c16:uniqueId val="{0000000A-1CAA-4886-8BFB-BE98163E7922}"/>
            </c:ext>
          </c:extLst>
        </c:ser>
        <c:ser>
          <c:idx val="2"/>
          <c:order val="2"/>
          <c:tx>
            <c:strRef>
              <c:f>事業所数!$A$4</c:f>
              <c:strCache>
                <c:ptCount val="1"/>
                <c:pt idx="0">
                  <c:v>就労移行支援B型</c:v>
                </c:pt>
              </c:strCache>
            </c:strRef>
          </c:tx>
          <c:spPr>
            <a:ln w="28575" cap="rnd" cmpd="dbl">
              <a:solidFill>
                <a:schemeClr val="accent3">
                  <a:tint val="86000"/>
                </a:schemeClr>
              </a:solidFill>
              <a:round/>
            </a:ln>
            <a:effectLst/>
          </c:spPr>
          <c:marker>
            <c:symbol val="triangle"/>
            <c:size val="5"/>
            <c:spPr>
              <a:solidFill>
                <a:schemeClr val="accent3">
                  <a:tint val="65000"/>
                </a:schemeClr>
              </a:solidFill>
              <a:ln w="9525">
                <a:solidFill>
                  <a:schemeClr val="accent3">
                    <a:tint val="65000"/>
                  </a:schemeClr>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事業所数!$B$1:$F$1</c:f>
              <c:strCache>
                <c:ptCount val="5"/>
                <c:pt idx="0">
                  <c:v>H29</c:v>
                </c:pt>
                <c:pt idx="1">
                  <c:v>H30</c:v>
                </c:pt>
                <c:pt idx="2">
                  <c:v>R1</c:v>
                </c:pt>
                <c:pt idx="3">
                  <c:v>R2</c:v>
                </c:pt>
                <c:pt idx="4">
                  <c:v>R3</c:v>
                </c:pt>
              </c:strCache>
            </c:strRef>
          </c:cat>
          <c:val>
            <c:numRef>
              <c:f>事業所数!$B$4:$F$4</c:f>
              <c:numCache>
                <c:formatCode>#,##0_);[Red]\(#,##0\)</c:formatCode>
                <c:ptCount val="5"/>
                <c:pt idx="0">
                  <c:v>789</c:v>
                </c:pt>
                <c:pt idx="1">
                  <c:v>888</c:v>
                </c:pt>
                <c:pt idx="2">
                  <c:v>979</c:v>
                </c:pt>
                <c:pt idx="3">
                  <c:v>1066</c:v>
                </c:pt>
                <c:pt idx="4">
                  <c:v>1185</c:v>
                </c:pt>
              </c:numCache>
            </c:numRef>
          </c:val>
          <c:smooth val="0"/>
          <c:extLst>
            <c:ext xmlns:c16="http://schemas.microsoft.com/office/drawing/2014/chart" uri="{C3380CC4-5D6E-409C-BE32-E72D297353CC}">
              <c16:uniqueId val="{0000000B-1CAA-4886-8BFB-BE98163E7922}"/>
            </c:ext>
          </c:extLst>
        </c:ser>
        <c:ser>
          <c:idx val="3"/>
          <c:order val="3"/>
          <c:tx>
            <c:strRef>
              <c:f>事業所数!$A$5</c:f>
              <c:strCache>
                <c:ptCount val="1"/>
                <c:pt idx="0">
                  <c:v>就労定着支援</c:v>
                </c:pt>
              </c:strCache>
            </c:strRef>
          </c:tx>
          <c:spPr>
            <a:ln w="28575" cap="rnd">
              <a:solidFill>
                <a:schemeClr val="bg1">
                  <a:lumMod val="50000"/>
                </a:schemeClr>
              </a:solidFill>
              <a:prstDash val="lgDashDot"/>
              <a:round/>
            </a:ln>
            <a:effectLst/>
          </c:spPr>
          <c:marker>
            <c:symbol val="circle"/>
            <c:size val="7"/>
            <c:spPr>
              <a:solidFill>
                <a:schemeClr val="bg1">
                  <a:lumMod val="50000"/>
                </a:schemeClr>
              </a:solidFill>
              <a:ln w="9525">
                <a:solidFill>
                  <a:schemeClr val="bg1">
                    <a:lumMod val="50000"/>
                  </a:schemeClr>
                </a:solidFill>
              </a:ln>
              <a:effectLst/>
            </c:spPr>
          </c:marker>
          <c:dLbls>
            <c:dLbl>
              <c:idx val="1"/>
              <c:layout>
                <c:manualLayout>
                  <c:x val="-3.2169659015653052E-2"/>
                  <c:y val="-2.40696691075652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CAA-4886-8BFB-BE98163E79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noFill/>
                      <a:round/>
                    </a:ln>
                    <a:effectLst/>
                  </c:spPr>
                </c15:leaderLines>
              </c:ext>
            </c:extLst>
          </c:dLbls>
          <c:cat>
            <c:strRef>
              <c:f>事業所数!$B$1:$F$1</c:f>
              <c:strCache>
                <c:ptCount val="5"/>
                <c:pt idx="0">
                  <c:v>H29</c:v>
                </c:pt>
                <c:pt idx="1">
                  <c:v>H30</c:v>
                </c:pt>
                <c:pt idx="2">
                  <c:v>R1</c:v>
                </c:pt>
                <c:pt idx="3">
                  <c:v>R2</c:v>
                </c:pt>
                <c:pt idx="4">
                  <c:v>R3</c:v>
                </c:pt>
              </c:strCache>
            </c:strRef>
          </c:cat>
          <c:val>
            <c:numRef>
              <c:f>事業所数!$B$5:$F$5</c:f>
              <c:numCache>
                <c:formatCode>#,##0_);[Red]\(#,##0\)</c:formatCode>
                <c:ptCount val="5"/>
                <c:pt idx="1">
                  <c:v>16</c:v>
                </c:pt>
                <c:pt idx="2">
                  <c:v>117</c:v>
                </c:pt>
                <c:pt idx="3">
                  <c:v>141</c:v>
                </c:pt>
                <c:pt idx="4">
                  <c:v>146</c:v>
                </c:pt>
              </c:numCache>
            </c:numRef>
          </c:val>
          <c:smooth val="0"/>
          <c:extLst>
            <c:ext xmlns:c16="http://schemas.microsoft.com/office/drawing/2014/chart" uri="{C3380CC4-5D6E-409C-BE32-E72D297353CC}">
              <c16:uniqueId val="{0000000C-1CAA-4886-8BFB-BE98163E7922}"/>
            </c:ext>
          </c:extLst>
        </c:ser>
        <c:dLbls>
          <c:showLegendKey val="0"/>
          <c:showVal val="0"/>
          <c:showCatName val="0"/>
          <c:showSerName val="0"/>
          <c:showPercent val="0"/>
          <c:showBubbleSize val="0"/>
        </c:dLbls>
        <c:marker val="1"/>
        <c:smooth val="0"/>
        <c:axId val="2065435359"/>
        <c:axId val="549280383"/>
      </c:lineChart>
      <c:catAx>
        <c:axId val="206543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49280383"/>
        <c:crosses val="autoZero"/>
        <c:auto val="1"/>
        <c:lblAlgn val="ctr"/>
        <c:lblOffset val="100"/>
        <c:noMultiLvlLbl val="0"/>
      </c:catAx>
      <c:valAx>
        <c:axId val="549280383"/>
        <c:scaling>
          <c:orientation val="minMax"/>
        </c:scaling>
        <c:delete val="0"/>
        <c:axPos val="l"/>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事業所数</a:t>
                </a:r>
              </a:p>
            </c:rich>
          </c:tx>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54353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eiryo UI" panose="020B0604030504040204" pitchFamily="50" charset="-128"/>
                <a:ea typeface="Meiryo UI" panose="020B0604030504040204" pitchFamily="50" charset="-128"/>
                <a:cs typeface="+mn-cs"/>
              </a:defRPr>
            </a:pPr>
            <a:r>
              <a:rPr lang="ja-JP"/>
              <a:t>就労移行支援</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新規・廃止!$B$2</c:f>
              <c:strCache>
                <c:ptCount val="1"/>
                <c:pt idx="0">
                  <c:v>新規</c:v>
                </c:pt>
              </c:strCache>
            </c:strRef>
          </c:tx>
          <c:spPr>
            <a:solidFill>
              <a:schemeClr val="accent3">
                <a:shade val="76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新規・廃止!$C$2:$F$2</c:f>
              <c:numCache>
                <c:formatCode>General</c:formatCode>
                <c:ptCount val="4"/>
                <c:pt idx="0">
                  <c:v>77</c:v>
                </c:pt>
                <c:pt idx="1">
                  <c:v>53</c:v>
                </c:pt>
                <c:pt idx="2">
                  <c:v>41</c:v>
                </c:pt>
                <c:pt idx="3">
                  <c:v>46</c:v>
                </c:pt>
              </c:numCache>
            </c:numRef>
          </c:val>
          <c:extLst>
            <c:ext xmlns:c16="http://schemas.microsoft.com/office/drawing/2014/chart" uri="{C3380CC4-5D6E-409C-BE32-E72D297353CC}">
              <c16:uniqueId val="{00000000-4B69-4C82-B067-B909D311B0AE}"/>
            </c:ext>
          </c:extLst>
        </c:ser>
        <c:ser>
          <c:idx val="1"/>
          <c:order val="1"/>
          <c:tx>
            <c:strRef>
              <c:f>新規・廃止!$B$3</c:f>
              <c:strCache>
                <c:ptCount val="1"/>
                <c:pt idx="0">
                  <c:v>廃止</c:v>
                </c:pt>
              </c:strCache>
            </c:strRef>
          </c:tx>
          <c:spPr>
            <a:solidFill>
              <a:schemeClr val="bg1">
                <a:lumMod val="95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新規・廃止!$C$3:$F$3</c:f>
              <c:numCache>
                <c:formatCode>General</c:formatCode>
                <c:ptCount val="4"/>
                <c:pt idx="0">
                  <c:v>29</c:v>
                </c:pt>
                <c:pt idx="1">
                  <c:v>46</c:v>
                </c:pt>
                <c:pt idx="2">
                  <c:v>38</c:v>
                </c:pt>
                <c:pt idx="3">
                  <c:v>44</c:v>
                </c:pt>
              </c:numCache>
            </c:numRef>
          </c:val>
          <c:extLst>
            <c:ext xmlns:c16="http://schemas.microsoft.com/office/drawing/2014/chart" uri="{C3380CC4-5D6E-409C-BE32-E72D297353CC}">
              <c16:uniqueId val="{00000001-4B69-4C82-B067-B909D311B0AE}"/>
            </c:ext>
          </c:extLst>
        </c:ser>
        <c:dLbls>
          <c:dLblPos val="outEnd"/>
          <c:showLegendKey val="0"/>
          <c:showVal val="1"/>
          <c:showCatName val="0"/>
          <c:showSerName val="0"/>
          <c:showPercent val="0"/>
          <c:showBubbleSize val="0"/>
        </c:dLbls>
        <c:gapWidth val="219"/>
        <c:overlap val="-27"/>
        <c:axId val="1727344383"/>
        <c:axId val="1662310687"/>
      </c:barChart>
      <c:catAx>
        <c:axId val="172734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1662310687"/>
        <c:crosses val="autoZero"/>
        <c:auto val="1"/>
        <c:lblAlgn val="ctr"/>
        <c:lblOffset val="100"/>
        <c:noMultiLvlLbl val="0"/>
      </c:catAx>
      <c:valAx>
        <c:axId val="1662310687"/>
        <c:scaling>
          <c:orientation val="minMax"/>
          <c:max val="90"/>
          <c:min val="0"/>
        </c:scaling>
        <c:delete val="0"/>
        <c:axPos val="l"/>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172734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solidFill>
            <a:schemeClr val="tx1">
              <a:lumMod val="95000"/>
              <a:lumOff val="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eiryo UI" panose="020B0604030504040204" pitchFamily="50" charset="-128"/>
                <a:ea typeface="Meiryo UI" panose="020B0604030504040204" pitchFamily="50" charset="-128"/>
                <a:cs typeface="+mn-cs"/>
              </a:defRPr>
            </a:pPr>
            <a:r>
              <a:rPr lang="ja-JP"/>
              <a:t>就労継続支援</a:t>
            </a:r>
            <a:r>
              <a:rPr lang="en-US"/>
              <a:t>A</a:t>
            </a:r>
            <a:r>
              <a:rPr lang="ja-JP"/>
              <a:t>型</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新規・廃止!$B$4</c:f>
              <c:strCache>
                <c:ptCount val="1"/>
                <c:pt idx="0">
                  <c:v>新規</c:v>
                </c:pt>
              </c:strCache>
            </c:strRef>
          </c:tx>
          <c:spPr>
            <a:solidFill>
              <a:schemeClr val="accent3">
                <a:shade val="76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新規・廃止!$C$4:$F$4</c:f>
              <c:numCache>
                <c:formatCode>General</c:formatCode>
                <c:ptCount val="4"/>
                <c:pt idx="0">
                  <c:v>70</c:v>
                </c:pt>
                <c:pt idx="1">
                  <c:v>41</c:v>
                </c:pt>
                <c:pt idx="2">
                  <c:v>39</c:v>
                </c:pt>
                <c:pt idx="3">
                  <c:v>63</c:v>
                </c:pt>
              </c:numCache>
            </c:numRef>
          </c:val>
          <c:extLst>
            <c:ext xmlns:c16="http://schemas.microsoft.com/office/drawing/2014/chart" uri="{C3380CC4-5D6E-409C-BE32-E72D297353CC}">
              <c16:uniqueId val="{00000000-2E3D-4EBC-83BA-8D79F48B57E2}"/>
            </c:ext>
          </c:extLst>
        </c:ser>
        <c:ser>
          <c:idx val="1"/>
          <c:order val="1"/>
          <c:tx>
            <c:strRef>
              <c:f>新規・廃止!$B$5</c:f>
              <c:strCache>
                <c:ptCount val="1"/>
                <c:pt idx="0">
                  <c:v>廃止</c:v>
                </c:pt>
              </c:strCache>
            </c:strRef>
          </c:tx>
          <c:spPr>
            <a:solidFill>
              <a:schemeClr val="bg1">
                <a:lumMod val="95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新規・廃止!$C$5:$F$5</c:f>
              <c:numCache>
                <c:formatCode>General</c:formatCode>
                <c:ptCount val="4"/>
                <c:pt idx="0">
                  <c:v>41</c:v>
                </c:pt>
                <c:pt idx="1">
                  <c:v>23</c:v>
                </c:pt>
                <c:pt idx="2">
                  <c:v>30</c:v>
                </c:pt>
                <c:pt idx="3">
                  <c:v>19</c:v>
                </c:pt>
              </c:numCache>
            </c:numRef>
          </c:val>
          <c:extLst>
            <c:ext xmlns:c16="http://schemas.microsoft.com/office/drawing/2014/chart" uri="{C3380CC4-5D6E-409C-BE32-E72D297353CC}">
              <c16:uniqueId val="{00000001-2E3D-4EBC-83BA-8D79F48B57E2}"/>
            </c:ext>
          </c:extLst>
        </c:ser>
        <c:dLbls>
          <c:dLblPos val="outEnd"/>
          <c:showLegendKey val="0"/>
          <c:showVal val="1"/>
          <c:showCatName val="0"/>
          <c:showSerName val="0"/>
          <c:showPercent val="0"/>
          <c:showBubbleSize val="0"/>
        </c:dLbls>
        <c:gapWidth val="219"/>
        <c:overlap val="-27"/>
        <c:axId val="1727344383"/>
        <c:axId val="1662310687"/>
      </c:barChart>
      <c:catAx>
        <c:axId val="172734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1662310687"/>
        <c:crosses val="autoZero"/>
        <c:auto val="1"/>
        <c:lblAlgn val="ctr"/>
        <c:lblOffset val="100"/>
        <c:noMultiLvlLbl val="0"/>
      </c:catAx>
      <c:valAx>
        <c:axId val="1662310687"/>
        <c:scaling>
          <c:orientation val="minMax"/>
          <c:min val="0"/>
        </c:scaling>
        <c:delete val="0"/>
        <c:axPos val="l"/>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172734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solidFill>
            <a:schemeClr val="tx1">
              <a:lumMod val="95000"/>
              <a:lumOff val="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eiryo UI" panose="020B0604030504040204" pitchFamily="50" charset="-128"/>
                <a:ea typeface="Meiryo UI" panose="020B0604030504040204" pitchFamily="50" charset="-128"/>
                <a:cs typeface="+mn-cs"/>
              </a:defRPr>
            </a:pPr>
            <a:r>
              <a:rPr lang="ja-JP"/>
              <a:t>就労継続支援</a:t>
            </a:r>
            <a:r>
              <a:rPr lang="en-US"/>
              <a:t>B</a:t>
            </a:r>
            <a:r>
              <a:rPr lang="ja-JP"/>
              <a:t>型</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新規・廃止!$B$6</c:f>
              <c:strCache>
                <c:ptCount val="1"/>
                <c:pt idx="0">
                  <c:v>新規</c:v>
                </c:pt>
              </c:strCache>
            </c:strRef>
          </c:tx>
          <c:spPr>
            <a:solidFill>
              <a:schemeClr val="accent3">
                <a:shade val="76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新規・廃止!$C$6:$F$6</c:f>
              <c:numCache>
                <c:formatCode>General</c:formatCode>
                <c:ptCount val="4"/>
                <c:pt idx="0">
                  <c:v>132</c:v>
                </c:pt>
                <c:pt idx="1">
                  <c:v>141</c:v>
                </c:pt>
                <c:pt idx="2">
                  <c:v>159</c:v>
                </c:pt>
                <c:pt idx="3">
                  <c:v>159</c:v>
                </c:pt>
              </c:numCache>
            </c:numRef>
          </c:val>
          <c:extLst>
            <c:ext xmlns:c16="http://schemas.microsoft.com/office/drawing/2014/chart" uri="{C3380CC4-5D6E-409C-BE32-E72D297353CC}">
              <c16:uniqueId val="{00000000-4352-427B-8071-56AE26F4A194}"/>
            </c:ext>
          </c:extLst>
        </c:ser>
        <c:ser>
          <c:idx val="1"/>
          <c:order val="1"/>
          <c:tx>
            <c:strRef>
              <c:f>新規・廃止!$B$7</c:f>
              <c:strCache>
                <c:ptCount val="1"/>
                <c:pt idx="0">
                  <c:v>廃止</c:v>
                </c:pt>
              </c:strCache>
            </c:strRef>
          </c:tx>
          <c:spPr>
            <a:solidFill>
              <a:schemeClr val="bg1">
                <a:lumMod val="95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新規・廃止!$C$7:$F$7</c:f>
              <c:numCache>
                <c:formatCode>General</c:formatCode>
                <c:ptCount val="4"/>
                <c:pt idx="0">
                  <c:v>38</c:v>
                </c:pt>
                <c:pt idx="1">
                  <c:v>41</c:v>
                </c:pt>
                <c:pt idx="2">
                  <c:v>48</c:v>
                </c:pt>
                <c:pt idx="3">
                  <c:v>55</c:v>
                </c:pt>
              </c:numCache>
            </c:numRef>
          </c:val>
          <c:extLst>
            <c:ext xmlns:c16="http://schemas.microsoft.com/office/drawing/2014/chart" uri="{C3380CC4-5D6E-409C-BE32-E72D297353CC}">
              <c16:uniqueId val="{00000001-4352-427B-8071-56AE26F4A194}"/>
            </c:ext>
          </c:extLst>
        </c:ser>
        <c:dLbls>
          <c:dLblPos val="outEnd"/>
          <c:showLegendKey val="0"/>
          <c:showVal val="1"/>
          <c:showCatName val="0"/>
          <c:showSerName val="0"/>
          <c:showPercent val="0"/>
          <c:showBubbleSize val="0"/>
        </c:dLbls>
        <c:gapWidth val="219"/>
        <c:overlap val="-27"/>
        <c:axId val="1727344383"/>
        <c:axId val="1662310687"/>
      </c:barChart>
      <c:catAx>
        <c:axId val="172734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1662310687"/>
        <c:crosses val="autoZero"/>
        <c:auto val="1"/>
        <c:lblAlgn val="ctr"/>
        <c:lblOffset val="100"/>
        <c:noMultiLvlLbl val="0"/>
      </c:catAx>
      <c:valAx>
        <c:axId val="1662310687"/>
        <c:scaling>
          <c:orientation val="minMax"/>
        </c:scaling>
        <c:delete val="0"/>
        <c:axPos val="l"/>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crossAx val="172734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solidFill>
            <a:schemeClr val="tx1">
              <a:lumMod val="95000"/>
              <a:lumOff val="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就労定着支援</a:t>
            </a:r>
            <a:endParaRPr lang="en-US" alt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新規・廃止!$B$8</c:f>
              <c:strCache>
                <c:ptCount val="1"/>
                <c:pt idx="0">
                  <c:v>新規</c:v>
                </c:pt>
              </c:strCache>
            </c:strRef>
          </c:tx>
          <c:spPr>
            <a:solidFill>
              <a:schemeClr val="accent3">
                <a:shade val="76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新規・廃止!$C$8:$F$8</c:f>
              <c:numCache>
                <c:formatCode>General</c:formatCode>
                <c:ptCount val="4"/>
                <c:pt idx="1">
                  <c:v>107</c:v>
                </c:pt>
                <c:pt idx="2">
                  <c:v>31</c:v>
                </c:pt>
                <c:pt idx="3">
                  <c:v>11</c:v>
                </c:pt>
              </c:numCache>
            </c:numRef>
          </c:val>
          <c:extLst>
            <c:ext xmlns:c16="http://schemas.microsoft.com/office/drawing/2014/chart" uri="{C3380CC4-5D6E-409C-BE32-E72D297353CC}">
              <c16:uniqueId val="{00000000-AEF7-46A4-8AD3-F6292F2720A7}"/>
            </c:ext>
          </c:extLst>
        </c:ser>
        <c:ser>
          <c:idx val="1"/>
          <c:order val="1"/>
          <c:tx>
            <c:strRef>
              <c:f>新規・廃止!$B$9</c:f>
              <c:strCache>
                <c:ptCount val="1"/>
                <c:pt idx="0">
                  <c:v>廃止</c:v>
                </c:pt>
              </c:strCache>
            </c:strRef>
          </c:tx>
          <c:spPr>
            <a:solidFill>
              <a:schemeClr val="bg1">
                <a:lumMod val="95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新規・廃止!$C$1:$F$1</c:f>
              <c:strCache>
                <c:ptCount val="4"/>
                <c:pt idx="0">
                  <c:v>H29</c:v>
                </c:pt>
                <c:pt idx="1">
                  <c:v>H30</c:v>
                </c:pt>
                <c:pt idx="2">
                  <c:v>R1</c:v>
                </c:pt>
                <c:pt idx="3">
                  <c:v>R2</c:v>
                </c:pt>
              </c:strCache>
            </c:strRef>
          </c:cat>
          <c:val>
            <c:numRef>
              <c:f>新規・廃止!$C$9:$F$9</c:f>
              <c:numCache>
                <c:formatCode>General</c:formatCode>
                <c:ptCount val="4"/>
                <c:pt idx="1">
                  <c:v>0</c:v>
                </c:pt>
                <c:pt idx="2">
                  <c:v>1</c:v>
                </c:pt>
                <c:pt idx="3">
                  <c:v>5</c:v>
                </c:pt>
              </c:numCache>
            </c:numRef>
          </c:val>
          <c:extLst>
            <c:ext xmlns:c16="http://schemas.microsoft.com/office/drawing/2014/chart" uri="{C3380CC4-5D6E-409C-BE32-E72D297353CC}">
              <c16:uniqueId val="{00000001-AEF7-46A4-8AD3-F6292F2720A7}"/>
            </c:ext>
          </c:extLst>
        </c:ser>
        <c:dLbls>
          <c:dLblPos val="outEnd"/>
          <c:showLegendKey val="0"/>
          <c:showVal val="1"/>
          <c:showCatName val="0"/>
          <c:showSerName val="0"/>
          <c:showPercent val="0"/>
          <c:showBubbleSize val="0"/>
        </c:dLbls>
        <c:gapWidth val="219"/>
        <c:overlap val="-27"/>
        <c:axId val="1727344383"/>
        <c:axId val="1662310687"/>
      </c:barChart>
      <c:catAx>
        <c:axId val="172734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62310687"/>
        <c:crosses val="autoZero"/>
        <c:auto val="1"/>
        <c:lblAlgn val="ctr"/>
        <c:lblOffset val="100"/>
        <c:noMultiLvlLbl val="0"/>
      </c:catAx>
      <c:valAx>
        <c:axId val="1662310687"/>
        <c:scaling>
          <c:orientation val="minMax"/>
          <c:min val="0"/>
        </c:scaling>
        <c:delete val="0"/>
        <c:axPos val="l"/>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7344383"/>
        <c:crosses val="autoZero"/>
        <c:crossBetween val="between"/>
      </c:valAx>
      <c:spPr>
        <a:noFill/>
        <a:ln>
          <a:noFill/>
        </a:ln>
        <a:effectLst/>
      </c:spPr>
    </c:plotArea>
    <c:legend>
      <c:legendPos val="b"/>
      <c:layout>
        <c:manualLayout>
          <c:xMode val="edge"/>
          <c:yMode val="edge"/>
          <c:x val="0.33033236705662017"/>
          <c:y val="0.86338063103953511"/>
          <c:w val="0.33990541317824502"/>
          <c:h val="8.01647710702828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6">
  <a:schemeClr val="accent3"/>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r>
              <a:rPr kumimoji="1" lang="en-US" altLang="ja-JP" smtClean="0"/>
              <a:t>R3.9.7</a:t>
            </a:r>
            <a:r>
              <a:rPr kumimoji="1" lang="ja-JP" altLang="en-US" smtClean="0"/>
              <a:t>　就労支援部会</a:t>
            </a:r>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7A860B0-B60C-4DF2-9ACD-00034A1A0103}" type="slidenum">
              <a:rPr kumimoji="1" lang="ja-JP" altLang="en-US" smtClean="0"/>
              <a:t>‹#›</a:t>
            </a:fld>
            <a:endParaRPr kumimoji="1" lang="ja-JP" altLang="en-US"/>
          </a:p>
        </p:txBody>
      </p:sp>
    </p:spTree>
    <p:extLst>
      <p:ext uri="{BB962C8B-B14F-4D97-AF65-F5344CB8AC3E}">
        <p14:creationId xmlns:p14="http://schemas.microsoft.com/office/powerpoint/2010/main" val="223436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r>
              <a:rPr kumimoji="1" lang="en-US" altLang="ja-JP" smtClean="0"/>
              <a:t>R3.9.7</a:t>
            </a:r>
            <a:r>
              <a:rPr kumimoji="1" lang="ja-JP" altLang="en-US" smtClean="0"/>
              <a:t>　就労支援部会</a:t>
            </a:r>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183485C-33B2-4594-9947-E3CCBB9B3B20}" type="slidenum">
              <a:rPr kumimoji="1" lang="ja-JP" altLang="en-US" smtClean="0"/>
              <a:t>‹#›</a:t>
            </a:fld>
            <a:endParaRPr kumimoji="1" lang="ja-JP" altLang="en-US"/>
          </a:p>
        </p:txBody>
      </p:sp>
    </p:spTree>
    <p:extLst>
      <p:ext uri="{BB962C8B-B14F-4D97-AF65-F5344CB8AC3E}">
        <p14:creationId xmlns:p14="http://schemas.microsoft.com/office/powerpoint/2010/main" val="17223530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4</a:t>
            </a:fld>
            <a:endParaRPr kumimoji="1" lang="ja-JP" altLang="en-US" dirty="0"/>
          </a:p>
        </p:txBody>
      </p:sp>
    </p:spTree>
    <p:extLst>
      <p:ext uri="{BB962C8B-B14F-4D97-AF65-F5344CB8AC3E}">
        <p14:creationId xmlns:p14="http://schemas.microsoft.com/office/powerpoint/2010/main" val="288317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5</a:t>
            </a:fld>
            <a:endParaRPr kumimoji="1" lang="ja-JP" altLang="en-US"/>
          </a:p>
        </p:txBody>
      </p:sp>
    </p:spTree>
    <p:extLst>
      <p:ext uri="{BB962C8B-B14F-4D97-AF65-F5344CB8AC3E}">
        <p14:creationId xmlns:p14="http://schemas.microsoft.com/office/powerpoint/2010/main" val="58751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6</a:t>
            </a:fld>
            <a:endParaRPr kumimoji="1" lang="ja-JP" altLang="en-US"/>
          </a:p>
        </p:txBody>
      </p:sp>
    </p:spTree>
    <p:extLst>
      <p:ext uri="{BB962C8B-B14F-4D97-AF65-F5344CB8AC3E}">
        <p14:creationId xmlns:p14="http://schemas.microsoft.com/office/powerpoint/2010/main" val="227106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7</a:t>
            </a:fld>
            <a:endParaRPr kumimoji="1" lang="ja-JP" altLang="en-US"/>
          </a:p>
        </p:txBody>
      </p:sp>
    </p:spTree>
    <p:extLst>
      <p:ext uri="{BB962C8B-B14F-4D97-AF65-F5344CB8AC3E}">
        <p14:creationId xmlns:p14="http://schemas.microsoft.com/office/powerpoint/2010/main" val="258962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10</a:t>
            </a:fld>
            <a:endParaRPr kumimoji="1" lang="ja-JP" altLang="en-US"/>
          </a:p>
        </p:txBody>
      </p:sp>
    </p:spTree>
    <p:extLst>
      <p:ext uri="{BB962C8B-B14F-4D97-AF65-F5344CB8AC3E}">
        <p14:creationId xmlns:p14="http://schemas.microsoft.com/office/powerpoint/2010/main" val="61690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13</a:t>
            </a:fld>
            <a:endParaRPr kumimoji="1" lang="ja-JP" altLang="en-US"/>
          </a:p>
        </p:txBody>
      </p:sp>
    </p:spTree>
    <p:extLst>
      <p:ext uri="{BB962C8B-B14F-4D97-AF65-F5344CB8AC3E}">
        <p14:creationId xmlns:p14="http://schemas.microsoft.com/office/powerpoint/2010/main" val="30362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3485C-33B2-4594-9947-E3CCBB9B3B20}" type="slidenum">
              <a:rPr kumimoji="1" lang="ja-JP" altLang="en-US" smtClean="0"/>
              <a:t>20</a:t>
            </a:fld>
            <a:endParaRPr kumimoji="1" lang="ja-JP" altLang="en-US"/>
          </a:p>
        </p:txBody>
      </p:sp>
    </p:spTree>
    <p:extLst>
      <p:ext uri="{BB962C8B-B14F-4D97-AF65-F5344CB8AC3E}">
        <p14:creationId xmlns:p14="http://schemas.microsoft.com/office/powerpoint/2010/main" val="355010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A6449F9-90F9-44BC-A998-0E89A53E8E7A}" type="datetime1">
              <a:rPr kumimoji="1" lang="ja-JP" altLang="en-US" smtClean="0"/>
              <a:t>2021/9/3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392548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74A27F-0E69-4538-B635-E7B985A4A699}" type="datetime1">
              <a:rPr kumimoji="1" lang="ja-JP" altLang="en-US" smtClean="0"/>
              <a:t>2021/9/3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112629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0315BA-AD7D-4C77-B2E3-4A7F4BD9BE96}" type="datetime1">
              <a:rPr kumimoji="1" lang="ja-JP" altLang="en-US" smtClean="0"/>
              <a:t>2021/9/3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95323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CEFCA3-6C53-4DF1-AA33-28DA0E736BEA}" type="datetime1">
              <a:rPr kumimoji="1" lang="ja-JP" altLang="en-US" smtClean="0"/>
              <a:t>2021/9/3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211470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7D79E99-7D32-4679-B193-6E5E5036E4D7}" type="datetime1">
              <a:rPr kumimoji="1" lang="ja-JP" altLang="en-US" smtClean="0"/>
              <a:t>2021/9/3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402469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B6DE42F-5BDB-49D5-B7E5-BC2CB5136DE4}" type="datetime1">
              <a:rPr kumimoji="1" lang="ja-JP" altLang="en-US" smtClean="0"/>
              <a:t>2021/9/3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241293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881B5F-4F69-41D2-8521-17F305C6B2ED}" type="datetime1">
              <a:rPr kumimoji="1" lang="ja-JP" altLang="en-US" smtClean="0"/>
              <a:t>2021/9/3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88696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6F005D-8282-4DD8-B65D-3AB810205970}" type="datetime1">
              <a:rPr kumimoji="1" lang="ja-JP" altLang="en-US" smtClean="0"/>
              <a:t>2021/9/3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385445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F41C0D-876B-49F9-BD47-92A392FADF22}" type="datetime1">
              <a:rPr kumimoji="1" lang="ja-JP" altLang="en-US" smtClean="0"/>
              <a:t>2021/9/3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362898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B66F7C-BEDD-4D68-867D-8DA2F4307F88}" type="datetime1">
              <a:rPr kumimoji="1" lang="ja-JP" altLang="en-US" smtClean="0"/>
              <a:t>2021/9/3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41407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483259-C4E6-4E1B-8438-C4D100DE4F20}" type="datetime1">
              <a:rPr kumimoji="1" lang="ja-JP" altLang="en-US" smtClean="0"/>
              <a:t>2021/9/3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280603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F66A2-05A7-435E-85BE-12CF40E32506}" type="datetime1">
              <a:rPr kumimoji="1" lang="ja-JP" altLang="en-US" smtClean="0"/>
              <a:t>2021/9/3</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ABA0-2C79-4E71-91B6-07983140A210}" type="slidenum">
              <a:rPr kumimoji="1" lang="ja-JP" altLang="en-US" smtClean="0"/>
              <a:t>‹#›</a:t>
            </a:fld>
            <a:endParaRPr kumimoji="1" lang="ja-JP" altLang="en-US"/>
          </a:p>
        </p:txBody>
      </p:sp>
    </p:spTree>
    <p:extLst>
      <p:ext uri="{BB962C8B-B14F-4D97-AF65-F5344CB8AC3E}">
        <p14:creationId xmlns:p14="http://schemas.microsoft.com/office/powerpoint/2010/main" val="254233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4762" y="1927581"/>
            <a:ext cx="6858000" cy="2387600"/>
          </a:xfrm>
        </p:spPr>
        <p:txBody>
          <a:bodyPr>
            <a:normAutofit/>
          </a:bodyPr>
          <a:lstStyle/>
          <a:p>
            <a:r>
              <a:rPr lang="ja-JP" altLang="ja-JP" sz="4400" dirty="0">
                <a:latin typeface="Meiryo UI" panose="020B0604030504040204" pitchFamily="50" charset="-128"/>
                <a:ea typeface="Meiryo UI" panose="020B0604030504040204" pitchFamily="50" charset="-128"/>
              </a:rPr>
              <a:t>就労人数調査</a:t>
            </a:r>
            <a:r>
              <a:rPr lang="en-US" altLang="ja-JP" sz="4400" dirty="0">
                <a:latin typeface="Meiryo UI" panose="020B0604030504040204" pitchFamily="50" charset="-128"/>
                <a:ea typeface="Meiryo UI" panose="020B0604030504040204" pitchFamily="50" charset="-128"/>
              </a:rPr>
              <a:t/>
            </a:r>
            <a:br>
              <a:rPr lang="en-US" altLang="ja-JP" sz="4400" dirty="0">
                <a:latin typeface="Meiryo UI" panose="020B0604030504040204" pitchFamily="50" charset="-128"/>
                <a:ea typeface="Meiryo UI" panose="020B0604030504040204" pitchFamily="50" charset="-128"/>
              </a:rPr>
            </a:br>
            <a:r>
              <a:rPr lang="ja-JP" altLang="ja-JP" sz="4400" dirty="0">
                <a:latin typeface="Meiryo UI" panose="020B0604030504040204" pitchFamily="50" charset="-128"/>
                <a:ea typeface="Meiryo UI" panose="020B0604030504040204" pitchFamily="50" charset="-128"/>
              </a:rPr>
              <a:t>（</a:t>
            </a:r>
            <a:r>
              <a:rPr lang="ja-JP" altLang="en-US" sz="4400" dirty="0">
                <a:latin typeface="Meiryo UI" panose="020B0604030504040204" pitchFamily="50" charset="-128"/>
                <a:ea typeface="Meiryo UI" panose="020B0604030504040204" pitchFamily="50" charset="-128"/>
              </a:rPr>
              <a:t>令和２</a:t>
            </a:r>
            <a:r>
              <a:rPr lang="ja-JP" altLang="ja-JP" sz="4400" dirty="0">
                <a:latin typeface="Meiryo UI" panose="020B0604030504040204" pitchFamily="50" charset="-128"/>
                <a:ea typeface="Meiryo UI" panose="020B0604030504040204" pitchFamily="50" charset="-128"/>
              </a:rPr>
              <a:t>年度実績）</a:t>
            </a:r>
            <a:r>
              <a:rPr lang="en-US" altLang="ja-JP" sz="4400" dirty="0">
                <a:latin typeface="Meiryo UI" panose="020B0604030504040204" pitchFamily="50" charset="-128"/>
                <a:ea typeface="Meiryo UI" panose="020B0604030504040204" pitchFamily="50" charset="-128"/>
              </a:rPr>
              <a:t/>
            </a:r>
            <a:br>
              <a:rPr lang="en-US" altLang="ja-JP" sz="4400" dirty="0">
                <a:latin typeface="Meiryo UI" panose="020B0604030504040204" pitchFamily="50" charset="-128"/>
                <a:ea typeface="Meiryo UI" panose="020B0604030504040204" pitchFamily="50" charset="-128"/>
              </a:rPr>
            </a:br>
            <a:r>
              <a:rPr lang="ja-JP" altLang="ja-JP" sz="4400" dirty="0">
                <a:latin typeface="Meiryo UI" panose="020B0604030504040204" pitchFamily="50" charset="-128"/>
                <a:ea typeface="Meiryo UI" panose="020B0604030504040204" pitchFamily="50" charset="-128"/>
              </a:rPr>
              <a:t>調査結果</a:t>
            </a:r>
            <a:r>
              <a:rPr lang="ja-JP" altLang="en-US" sz="4400" dirty="0">
                <a:latin typeface="Meiryo UI" panose="020B0604030504040204" pitchFamily="50" charset="-128"/>
                <a:ea typeface="Meiryo UI" panose="020B0604030504040204" pitchFamily="50" charset="-128"/>
              </a:rPr>
              <a:t>等</a:t>
            </a:r>
            <a:endParaRPr kumimoji="1" lang="ja-JP" altLang="en-US" sz="4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7C2ABA0-2C79-4E71-91B6-07983140A210}" type="slidenum">
              <a:rPr kumimoji="1" lang="ja-JP" altLang="en-US" smtClean="0"/>
              <a:t>1</a:t>
            </a:fld>
            <a:endParaRPr kumimoji="1" lang="ja-JP" altLang="en-US" dirty="0"/>
          </a:p>
        </p:txBody>
      </p:sp>
      <p:sp>
        <p:nvSpPr>
          <p:cNvPr id="5" name="テキスト ボックス 4"/>
          <p:cNvSpPr txBox="1"/>
          <p:nvPr/>
        </p:nvSpPr>
        <p:spPr>
          <a:xfrm>
            <a:off x="7258050" y="268337"/>
            <a:ext cx="142375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t>資料１－２</a:t>
            </a:r>
            <a:endParaRPr kumimoji="1" lang="ja-JP" altLang="en-US" b="1" dirty="0"/>
          </a:p>
        </p:txBody>
      </p:sp>
    </p:spTree>
    <p:extLst>
      <p:ext uri="{BB962C8B-B14F-4D97-AF65-F5344CB8AC3E}">
        <p14:creationId xmlns:p14="http://schemas.microsoft.com/office/powerpoint/2010/main" val="239894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10</a:t>
            </a:fld>
            <a:endParaRPr kumimoji="1" lang="ja-JP" altLang="en-US" dirty="0"/>
          </a:p>
        </p:txBody>
      </p:sp>
      <p:sp>
        <p:nvSpPr>
          <p:cNvPr id="4" name="テキスト ボックス 3"/>
          <p:cNvSpPr txBox="1"/>
          <p:nvPr/>
        </p:nvSpPr>
        <p:spPr>
          <a:xfrm>
            <a:off x="1800782" y="962889"/>
            <a:ext cx="5445723" cy="338554"/>
          </a:xfrm>
          <a:prstGeom prst="rect">
            <a:avLst/>
          </a:prstGeom>
          <a:noFill/>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府内の就労移行支援事業所数の推移（各年４月１日時点）</a:t>
            </a:r>
          </a:p>
        </p:txBody>
      </p:sp>
      <p:sp>
        <p:nvSpPr>
          <p:cNvPr id="10" name="テキスト ボックス 9"/>
          <p:cNvSpPr txBox="1"/>
          <p:nvPr/>
        </p:nvSpPr>
        <p:spPr>
          <a:xfrm>
            <a:off x="7713635" y="1155236"/>
            <a:ext cx="160342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出典：国保連データ</a:t>
            </a:r>
            <a:endParaRPr lang="en-US" altLang="ja-JP" sz="9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351074250"/>
              </p:ext>
            </p:extLst>
          </p:nvPr>
        </p:nvGraphicFramePr>
        <p:xfrm>
          <a:off x="112279" y="1556462"/>
          <a:ext cx="4411363" cy="4351336"/>
        </p:xfrm>
        <a:graphic>
          <a:graphicData uri="http://schemas.openxmlformats.org/drawingml/2006/table">
            <a:tbl>
              <a:tblPr bandRow="1">
                <a:tableStyleId>{8799B23B-EC83-4686-B30A-512413B5E67A}</a:tableStyleId>
              </a:tblPr>
              <a:tblGrid>
                <a:gridCol w="843603">
                  <a:extLst>
                    <a:ext uri="{9D8B030D-6E8A-4147-A177-3AD203B41FA5}">
                      <a16:colId xmlns:a16="http://schemas.microsoft.com/office/drawing/2014/main" val="1520177582"/>
                    </a:ext>
                  </a:extLst>
                </a:gridCol>
                <a:gridCol w="658800">
                  <a:extLst>
                    <a:ext uri="{9D8B030D-6E8A-4147-A177-3AD203B41FA5}">
                      <a16:colId xmlns:a16="http://schemas.microsoft.com/office/drawing/2014/main" val="2605256500"/>
                    </a:ext>
                  </a:extLst>
                </a:gridCol>
                <a:gridCol w="581792">
                  <a:extLst>
                    <a:ext uri="{9D8B030D-6E8A-4147-A177-3AD203B41FA5}">
                      <a16:colId xmlns:a16="http://schemas.microsoft.com/office/drawing/2014/main" val="819799863"/>
                    </a:ext>
                  </a:extLst>
                </a:gridCol>
                <a:gridCol w="581792">
                  <a:extLst>
                    <a:ext uri="{9D8B030D-6E8A-4147-A177-3AD203B41FA5}">
                      <a16:colId xmlns:a16="http://schemas.microsoft.com/office/drawing/2014/main" val="3982958752"/>
                    </a:ext>
                  </a:extLst>
                </a:gridCol>
                <a:gridCol w="581792">
                  <a:extLst>
                    <a:ext uri="{9D8B030D-6E8A-4147-A177-3AD203B41FA5}">
                      <a16:colId xmlns:a16="http://schemas.microsoft.com/office/drawing/2014/main" val="1726097361"/>
                    </a:ext>
                  </a:extLst>
                </a:gridCol>
                <a:gridCol w="581792">
                  <a:extLst>
                    <a:ext uri="{9D8B030D-6E8A-4147-A177-3AD203B41FA5}">
                      <a16:colId xmlns:a16="http://schemas.microsoft.com/office/drawing/2014/main" val="4094890332"/>
                    </a:ext>
                  </a:extLst>
                </a:gridCol>
                <a:gridCol w="581792">
                  <a:extLst>
                    <a:ext uri="{9D8B030D-6E8A-4147-A177-3AD203B41FA5}">
                      <a16:colId xmlns:a16="http://schemas.microsoft.com/office/drawing/2014/main" val="1563483153"/>
                    </a:ext>
                  </a:extLst>
                </a:gridCol>
              </a:tblGrid>
              <a:tr h="197788">
                <a:tc>
                  <a:txBody>
                    <a:bodyPr/>
                    <a:lstStyle/>
                    <a:p>
                      <a:pPr algn="ctr" fontAlgn="ctr"/>
                      <a:r>
                        <a:rPr lang="ja-JP" altLang="en-US" sz="900" u="none" strike="noStrike" dirty="0" err="1">
                          <a:effectLst/>
                          <a:latin typeface="Meiryo UI" panose="020B0604030504040204" pitchFamily="50" charset="-128"/>
                          <a:ea typeface="Meiryo UI" panose="020B0604030504040204" pitchFamily="50" charset="-128"/>
                        </a:rPr>
                        <a:t>障がい</a:t>
                      </a:r>
                      <a:r>
                        <a:rPr lang="ja-JP" altLang="en-US" sz="900" u="none" strike="noStrike" dirty="0">
                          <a:effectLst/>
                          <a:latin typeface="Meiryo UI" panose="020B0604030504040204" pitchFamily="50" charset="-128"/>
                          <a:ea typeface="Meiryo UI" panose="020B0604030504040204" pitchFamily="50" charset="-128"/>
                        </a:rPr>
                        <a:t>福祉圏域</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市町村</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H29</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H30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R1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R2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R3</a:t>
                      </a:r>
                      <a:endParaRPr lang="zh-CN"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63078293"/>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124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151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158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157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171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21795928"/>
                  </a:ext>
                </a:extLst>
              </a:tr>
              <a:tr h="197788">
                <a:tc rowSpan="4">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池田市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91583785"/>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箕面市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3902044"/>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74452061"/>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能勢町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29868628"/>
                  </a:ext>
                </a:extLst>
              </a:tr>
              <a:tr h="197788">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豊能豊中</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豊中市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51305122"/>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豊能吹田</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吹田市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760201312"/>
                  </a:ext>
                </a:extLst>
              </a:tr>
              <a:tr h="197788">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三島</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茨木市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290740536"/>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摂津市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18880709"/>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島本町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684254931"/>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三島高槻</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高槻市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9</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656950178"/>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北河内枚方</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枚方市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82586446"/>
                  </a:ext>
                </a:extLst>
              </a:tr>
              <a:tr h="197788">
                <a:tc>
                  <a:txBody>
                    <a:bodyPr/>
                    <a:lstStyle/>
                    <a:p>
                      <a:pPr algn="ctr" fontAlgn="ctr"/>
                      <a:r>
                        <a:rPr lang="zh-CN" altLang="en-US" sz="900" u="none" strike="noStrike" dirty="0">
                          <a:effectLst/>
                          <a:latin typeface="Meiryo UI" panose="020B0604030504040204" pitchFamily="50" charset="-128"/>
                          <a:ea typeface="Meiryo UI" panose="020B0604030504040204" pitchFamily="50" charset="-128"/>
                        </a:rPr>
                        <a:t>北河内寝屋川</a:t>
                      </a:r>
                      <a:endParaRPr lang="zh-CN"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寝屋川市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98494599"/>
                  </a:ext>
                </a:extLst>
              </a:tr>
              <a:tr h="197788">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北河内西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守口市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9</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00623290"/>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門真市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15185919"/>
                  </a:ext>
                </a:extLst>
              </a:tr>
              <a:tr h="197788">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北河内東</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大東市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65474474"/>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四條畷市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736731738"/>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交野市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714507640"/>
                  </a:ext>
                </a:extLst>
              </a:tr>
              <a:tr h="197788">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中河内南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八尾市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35407577"/>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柏原市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41588947"/>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中河内東大阪</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東大阪市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88044652"/>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17585522"/>
              </p:ext>
            </p:extLst>
          </p:nvPr>
        </p:nvGraphicFramePr>
        <p:xfrm>
          <a:off x="4626592" y="1556462"/>
          <a:ext cx="4348853" cy="4666917"/>
        </p:xfrm>
        <a:graphic>
          <a:graphicData uri="http://schemas.openxmlformats.org/drawingml/2006/table">
            <a:tbl>
              <a:tblPr bandRow="1">
                <a:tableStyleId>{8799B23B-EC83-4686-B30A-512413B5E67A}</a:tableStyleId>
              </a:tblPr>
              <a:tblGrid>
                <a:gridCol w="842400">
                  <a:extLst>
                    <a:ext uri="{9D8B030D-6E8A-4147-A177-3AD203B41FA5}">
                      <a16:colId xmlns:a16="http://schemas.microsoft.com/office/drawing/2014/main" val="249974385"/>
                    </a:ext>
                  </a:extLst>
                </a:gridCol>
                <a:gridCol w="658853">
                  <a:extLst>
                    <a:ext uri="{9D8B030D-6E8A-4147-A177-3AD203B41FA5}">
                      <a16:colId xmlns:a16="http://schemas.microsoft.com/office/drawing/2014/main" val="1907875535"/>
                    </a:ext>
                  </a:extLst>
                </a:gridCol>
                <a:gridCol w="569520">
                  <a:extLst>
                    <a:ext uri="{9D8B030D-6E8A-4147-A177-3AD203B41FA5}">
                      <a16:colId xmlns:a16="http://schemas.microsoft.com/office/drawing/2014/main" val="3280682023"/>
                    </a:ext>
                  </a:extLst>
                </a:gridCol>
                <a:gridCol w="569520">
                  <a:extLst>
                    <a:ext uri="{9D8B030D-6E8A-4147-A177-3AD203B41FA5}">
                      <a16:colId xmlns:a16="http://schemas.microsoft.com/office/drawing/2014/main" val="3299304274"/>
                    </a:ext>
                  </a:extLst>
                </a:gridCol>
                <a:gridCol w="569520">
                  <a:extLst>
                    <a:ext uri="{9D8B030D-6E8A-4147-A177-3AD203B41FA5}">
                      <a16:colId xmlns:a16="http://schemas.microsoft.com/office/drawing/2014/main" val="1430067882"/>
                    </a:ext>
                  </a:extLst>
                </a:gridCol>
                <a:gridCol w="569520">
                  <a:extLst>
                    <a:ext uri="{9D8B030D-6E8A-4147-A177-3AD203B41FA5}">
                      <a16:colId xmlns:a16="http://schemas.microsoft.com/office/drawing/2014/main" val="2898843326"/>
                    </a:ext>
                  </a:extLst>
                </a:gridCol>
                <a:gridCol w="569520">
                  <a:extLst>
                    <a:ext uri="{9D8B030D-6E8A-4147-A177-3AD203B41FA5}">
                      <a16:colId xmlns:a16="http://schemas.microsoft.com/office/drawing/2014/main" val="1641322912"/>
                    </a:ext>
                  </a:extLst>
                </a:gridCol>
              </a:tblGrid>
              <a:tr h="189189">
                <a:tc>
                  <a:txBody>
                    <a:bodyPr/>
                    <a:lstStyle/>
                    <a:p>
                      <a:pPr algn="ctr" fontAlgn="ctr"/>
                      <a:r>
                        <a:rPr lang="ja-JP" altLang="en-US" sz="900" u="none" strike="noStrike" dirty="0" err="1">
                          <a:effectLst/>
                          <a:latin typeface="Meiryo UI" panose="020B0604030504040204" pitchFamily="50" charset="-128"/>
                          <a:ea typeface="Meiryo UI" panose="020B0604030504040204" pitchFamily="50" charset="-128"/>
                        </a:rPr>
                        <a:t>障がい</a:t>
                      </a:r>
                      <a:r>
                        <a:rPr lang="ja-JP" altLang="en-US" sz="900" u="none" strike="noStrike" dirty="0">
                          <a:effectLst/>
                          <a:latin typeface="Meiryo UI" panose="020B0604030504040204" pitchFamily="50" charset="-128"/>
                          <a:ea typeface="Meiryo UI" panose="020B0604030504040204" pitchFamily="50" charset="-128"/>
                        </a:rPr>
                        <a:t>福祉圏域</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市町村</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H29</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H30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R1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R2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R3</a:t>
                      </a:r>
                      <a:endParaRPr lang="zh-CN"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94323443"/>
                  </a:ext>
                </a:extLst>
              </a:tr>
              <a:tr h="189189">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南河内北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松原市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00073173"/>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羽曳野市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42972395"/>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藤井寺市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199221982"/>
                  </a:ext>
                </a:extLst>
              </a:tr>
              <a:tr h="189189">
                <a:tc rowSpan="6">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南河内南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41221262"/>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河内長野市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21722113"/>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大阪狭山市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495723943"/>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河南町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23040127"/>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太子町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29944359"/>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千早赤阪村</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29693190"/>
                  </a:ext>
                </a:extLst>
              </a:tr>
              <a:tr h="189189">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821816361"/>
                  </a:ext>
                </a:extLst>
              </a:tr>
              <a:tr h="189189">
                <a:tc rowSpan="4">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泉州北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泉大津市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685443294"/>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和泉市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55624093"/>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高石市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74810997"/>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忠岡町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485590723"/>
                  </a:ext>
                </a:extLst>
              </a:tr>
              <a:tr h="189189">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泉州中</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岸和田市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580919786"/>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貝塚市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71546909"/>
                  </a:ext>
                </a:extLst>
              </a:tr>
              <a:tr h="189189">
                <a:tc rowSpan="6">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泉州南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泉佐野市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698313584"/>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泉南市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92025654"/>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阪南市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17986038"/>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熊取町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980818586"/>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田尻町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1924317"/>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岬町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674728920"/>
                  </a:ext>
                </a:extLst>
              </a:tr>
              <a:tr h="315570">
                <a:tc gridSpan="2">
                  <a:txBody>
                    <a:bodyPr/>
                    <a:lstStyle/>
                    <a:p>
                      <a:pPr algn="ctr" fontAlgn="ctr"/>
                      <a:r>
                        <a:rPr lang="ja-JP" altLang="en-US" sz="900" b="1" u="none" strike="noStrike" dirty="0">
                          <a:effectLst/>
                          <a:latin typeface="Meiryo UI" panose="020B0604030504040204" pitchFamily="50" charset="-128"/>
                          <a:ea typeface="Meiryo UI" panose="020B0604030504040204" pitchFamily="50" charset="-128"/>
                        </a:rPr>
                        <a:t>合計</a:t>
                      </a: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283</a:t>
                      </a:r>
                    </a:p>
                  </a:txBody>
                  <a:tcPr marL="0" marR="0" marT="0" marB="0" anchor="ctr"/>
                </a:tc>
                <a:tc>
                  <a:txBody>
                    <a:bodyPr/>
                    <a:lstStyle/>
                    <a:p>
                      <a:pPr algn="ctr" fontAlgn="ct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323</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325</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316</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323</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87518266"/>
                  </a:ext>
                </a:extLst>
              </a:tr>
            </a:tbl>
          </a:graphicData>
        </a:graphic>
      </p:graphicFrame>
    </p:spTree>
    <p:extLst>
      <p:ext uri="{BB962C8B-B14F-4D97-AF65-F5344CB8AC3E}">
        <p14:creationId xmlns:p14="http://schemas.microsoft.com/office/powerpoint/2010/main" val="284569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11</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624485017"/>
              </p:ext>
            </p:extLst>
          </p:nvPr>
        </p:nvGraphicFramePr>
        <p:xfrm>
          <a:off x="193627" y="1556462"/>
          <a:ext cx="4312122" cy="4351336"/>
        </p:xfrm>
        <a:graphic>
          <a:graphicData uri="http://schemas.openxmlformats.org/drawingml/2006/table">
            <a:tbl>
              <a:tblPr bandRow="1">
                <a:tableStyleId>{8799B23B-EC83-4686-B30A-512413B5E67A}</a:tableStyleId>
              </a:tblPr>
              <a:tblGrid>
                <a:gridCol w="802660">
                  <a:extLst>
                    <a:ext uri="{9D8B030D-6E8A-4147-A177-3AD203B41FA5}">
                      <a16:colId xmlns:a16="http://schemas.microsoft.com/office/drawing/2014/main" val="1520177582"/>
                    </a:ext>
                  </a:extLst>
                </a:gridCol>
                <a:gridCol w="682102">
                  <a:extLst>
                    <a:ext uri="{9D8B030D-6E8A-4147-A177-3AD203B41FA5}">
                      <a16:colId xmlns:a16="http://schemas.microsoft.com/office/drawing/2014/main" val="2605256500"/>
                    </a:ext>
                  </a:extLst>
                </a:gridCol>
                <a:gridCol w="706840">
                  <a:extLst>
                    <a:ext uri="{9D8B030D-6E8A-4147-A177-3AD203B41FA5}">
                      <a16:colId xmlns:a16="http://schemas.microsoft.com/office/drawing/2014/main" val="819799863"/>
                    </a:ext>
                  </a:extLst>
                </a:gridCol>
                <a:gridCol w="706840">
                  <a:extLst>
                    <a:ext uri="{9D8B030D-6E8A-4147-A177-3AD203B41FA5}">
                      <a16:colId xmlns:a16="http://schemas.microsoft.com/office/drawing/2014/main" val="1726097361"/>
                    </a:ext>
                  </a:extLst>
                </a:gridCol>
                <a:gridCol w="706840">
                  <a:extLst>
                    <a:ext uri="{9D8B030D-6E8A-4147-A177-3AD203B41FA5}">
                      <a16:colId xmlns:a16="http://schemas.microsoft.com/office/drawing/2014/main" val="4094890332"/>
                    </a:ext>
                  </a:extLst>
                </a:gridCol>
                <a:gridCol w="706840">
                  <a:extLst>
                    <a:ext uri="{9D8B030D-6E8A-4147-A177-3AD203B41FA5}">
                      <a16:colId xmlns:a16="http://schemas.microsoft.com/office/drawing/2014/main" val="1563483153"/>
                    </a:ext>
                  </a:extLst>
                </a:gridCol>
              </a:tblGrid>
              <a:tr h="197788">
                <a:tc>
                  <a:txBody>
                    <a:bodyPr/>
                    <a:lstStyle/>
                    <a:p>
                      <a:pPr algn="ctr" fontAlgn="ctr"/>
                      <a:r>
                        <a:rPr lang="ja-JP" altLang="en-US" sz="900" u="none" strike="noStrike" dirty="0" err="1">
                          <a:effectLst/>
                          <a:latin typeface="Meiryo UI" panose="020B0604030504040204" pitchFamily="50" charset="-128"/>
                          <a:ea typeface="Meiryo UI" panose="020B0604030504040204" pitchFamily="50" charset="-128"/>
                        </a:rPr>
                        <a:t>障がい</a:t>
                      </a:r>
                      <a:r>
                        <a:rPr lang="ja-JP" altLang="en-US" sz="900" u="none" strike="noStrike" dirty="0">
                          <a:effectLst/>
                          <a:latin typeface="Meiryo UI" panose="020B0604030504040204" pitchFamily="50" charset="-128"/>
                          <a:ea typeface="Meiryo UI" panose="020B0604030504040204" pitchFamily="50" charset="-128"/>
                        </a:rPr>
                        <a:t>福祉圏域</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市町村</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就労移行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就</a:t>
                      </a:r>
                      <a:r>
                        <a:rPr lang="en-US" altLang="ja-JP" sz="900" u="none" strike="noStrike" dirty="0">
                          <a:effectLst/>
                          <a:latin typeface="Meiryo UI" panose="020B0604030504040204" pitchFamily="50" charset="-128"/>
                          <a:ea typeface="Meiryo UI" panose="020B0604030504040204" pitchFamily="50" charset="-128"/>
                        </a:rPr>
                        <a:t>A</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就</a:t>
                      </a:r>
                      <a:r>
                        <a:rPr lang="en-US" sz="900" u="none" strike="noStrike" dirty="0">
                          <a:effectLst/>
                          <a:latin typeface="Meiryo UI" panose="020B0604030504040204" pitchFamily="50" charset="-128"/>
                          <a:ea typeface="Meiryo UI" panose="020B0604030504040204" pitchFamily="50" charset="-128"/>
                        </a:rPr>
                        <a:t>B</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zh-CN" altLang="en-US" sz="900" u="none" strike="noStrike" dirty="0">
                          <a:effectLst/>
                          <a:latin typeface="Meiryo UI" panose="020B0604030504040204" pitchFamily="50" charset="-128"/>
                          <a:ea typeface="Meiryo UI" panose="020B0604030504040204" pitchFamily="50" charset="-128"/>
                        </a:rPr>
                        <a:t>就労定着</a:t>
                      </a:r>
                      <a:endParaRPr lang="zh-CN"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63078293"/>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171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216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411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68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21795928"/>
                  </a:ext>
                </a:extLst>
              </a:tr>
              <a:tr h="197788">
                <a:tc rowSpan="4">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池田市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9</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91583785"/>
                  </a:ext>
                </a:extLst>
              </a:tr>
              <a:tr h="197788">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箕面市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3902044"/>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豊能町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74452061"/>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能勢町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29868628"/>
                  </a:ext>
                </a:extLst>
              </a:tr>
              <a:tr h="197788">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豊能豊中</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豊中市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51305122"/>
                  </a:ext>
                </a:extLst>
              </a:tr>
              <a:tr h="197788">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豊能吹田</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吹田市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9</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19</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760201312"/>
                  </a:ext>
                </a:extLst>
              </a:tr>
              <a:tr h="197788">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三島</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茨木市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9</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290740536"/>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摂津市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18880709"/>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島本町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684254931"/>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三島高槻</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高槻市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656950178"/>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北河内枚方</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枚方市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82586446"/>
                  </a:ext>
                </a:extLst>
              </a:tr>
              <a:tr h="197788">
                <a:tc>
                  <a:txBody>
                    <a:bodyPr/>
                    <a:lstStyle/>
                    <a:p>
                      <a:pPr algn="ctr" fontAlgn="ctr"/>
                      <a:r>
                        <a:rPr lang="zh-CN" altLang="en-US" sz="900" u="none" strike="noStrike" dirty="0">
                          <a:effectLst/>
                          <a:latin typeface="Meiryo UI" panose="020B0604030504040204" pitchFamily="50" charset="-128"/>
                          <a:ea typeface="Meiryo UI" panose="020B0604030504040204" pitchFamily="50" charset="-128"/>
                        </a:rPr>
                        <a:t>北河内寝屋川</a:t>
                      </a:r>
                      <a:endParaRPr lang="zh-CN"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寝屋川市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98494599"/>
                  </a:ext>
                </a:extLst>
              </a:tr>
              <a:tr h="197788">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北河内西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守口市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00623290"/>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門真市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15185919"/>
                  </a:ext>
                </a:extLst>
              </a:tr>
              <a:tr h="197788">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北河内東</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大東市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65474474"/>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四條畷市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736731738"/>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交野市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714507640"/>
                  </a:ext>
                </a:extLst>
              </a:tr>
              <a:tr h="197788">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中河内南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八尾市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35407577"/>
                  </a:ext>
                </a:extLst>
              </a:tr>
              <a:tr h="197788">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柏原市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41588947"/>
                  </a:ext>
                </a:extLst>
              </a:tr>
              <a:tr h="197788">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中河内東大阪</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東大阪市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8804465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199805192"/>
              </p:ext>
            </p:extLst>
          </p:nvPr>
        </p:nvGraphicFramePr>
        <p:xfrm>
          <a:off x="4653887" y="1556462"/>
          <a:ext cx="4218576" cy="4666917"/>
        </p:xfrm>
        <a:graphic>
          <a:graphicData uri="http://schemas.openxmlformats.org/drawingml/2006/table">
            <a:tbl>
              <a:tblPr bandRow="1">
                <a:tableStyleId>{8799B23B-EC83-4686-B30A-512413B5E67A}</a:tableStyleId>
              </a:tblPr>
              <a:tblGrid>
                <a:gridCol w="810077">
                  <a:extLst>
                    <a:ext uri="{9D8B030D-6E8A-4147-A177-3AD203B41FA5}">
                      <a16:colId xmlns:a16="http://schemas.microsoft.com/office/drawing/2014/main" val="249974385"/>
                    </a:ext>
                  </a:extLst>
                </a:gridCol>
                <a:gridCol w="666439">
                  <a:extLst>
                    <a:ext uri="{9D8B030D-6E8A-4147-A177-3AD203B41FA5}">
                      <a16:colId xmlns:a16="http://schemas.microsoft.com/office/drawing/2014/main" val="1907875535"/>
                    </a:ext>
                  </a:extLst>
                </a:gridCol>
                <a:gridCol w="685515">
                  <a:extLst>
                    <a:ext uri="{9D8B030D-6E8A-4147-A177-3AD203B41FA5}">
                      <a16:colId xmlns:a16="http://schemas.microsoft.com/office/drawing/2014/main" val="3299304274"/>
                    </a:ext>
                  </a:extLst>
                </a:gridCol>
                <a:gridCol w="685515">
                  <a:extLst>
                    <a:ext uri="{9D8B030D-6E8A-4147-A177-3AD203B41FA5}">
                      <a16:colId xmlns:a16="http://schemas.microsoft.com/office/drawing/2014/main" val="1430067882"/>
                    </a:ext>
                  </a:extLst>
                </a:gridCol>
                <a:gridCol w="685515">
                  <a:extLst>
                    <a:ext uri="{9D8B030D-6E8A-4147-A177-3AD203B41FA5}">
                      <a16:colId xmlns:a16="http://schemas.microsoft.com/office/drawing/2014/main" val="2898843326"/>
                    </a:ext>
                  </a:extLst>
                </a:gridCol>
                <a:gridCol w="685515">
                  <a:extLst>
                    <a:ext uri="{9D8B030D-6E8A-4147-A177-3AD203B41FA5}">
                      <a16:colId xmlns:a16="http://schemas.microsoft.com/office/drawing/2014/main" val="1641322912"/>
                    </a:ext>
                  </a:extLst>
                </a:gridCol>
              </a:tblGrid>
              <a:tr h="189189">
                <a:tc>
                  <a:txBody>
                    <a:bodyPr/>
                    <a:lstStyle/>
                    <a:p>
                      <a:pPr algn="ctr" fontAlgn="ctr"/>
                      <a:r>
                        <a:rPr lang="ja-JP" altLang="en-US" sz="900" u="none" strike="noStrike" dirty="0" err="1">
                          <a:effectLst/>
                          <a:latin typeface="Meiryo UI" panose="020B0604030504040204" pitchFamily="50" charset="-128"/>
                          <a:ea typeface="Meiryo UI" panose="020B0604030504040204" pitchFamily="50" charset="-128"/>
                        </a:rPr>
                        <a:t>障がい</a:t>
                      </a:r>
                      <a:r>
                        <a:rPr lang="ja-JP" altLang="en-US" sz="900" u="none" strike="noStrike" dirty="0">
                          <a:effectLst/>
                          <a:latin typeface="Meiryo UI" panose="020B0604030504040204" pitchFamily="50" charset="-128"/>
                          <a:ea typeface="Meiryo UI" panose="020B0604030504040204" pitchFamily="50" charset="-128"/>
                        </a:rPr>
                        <a:t>福祉圏域</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市町村</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就労移行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就</a:t>
                      </a:r>
                      <a:r>
                        <a:rPr lang="en-US" altLang="ja-JP" sz="900" u="none" strike="noStrike" dirty="0">
                          <a:effectLst/>
                          <a:latin typeface="Meiryo UI" panose="020B0604030504040204" pitchFamily="50" charset="-128"/>
                          <a:ea typeface="Meiryo UI" panose="020B0604030504040204" pitchFamily="50" charset="-128"/>
                        </a:rPr>
                        <a:t>A</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就</a:t>
                      </a:r>
                      <a:r>
                        <a:rPr lang="en-US" sz="900" u="none" strike="noStrike" dirty="0">
                          <a:effectLst/>
                          <a:latin typeface="Meiryo UI" panose="020B0604030504040204" pitchFamily="50" charset="-128"/>
                          <a:ea typeface="Meiryo UI" panose="020B0604030504040204" pitchFamily="50" charset="-128"/>
                        </a:rPr>
                        <a:t>B</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zh-CN" altLang="en-US" sz="900" u="none" strike="noStrike" dirty="0">
                          <a:effectLst/>
                          <a:latin typeface="Meiryo UI" panose="020B0604030504040204" pitchFamily="50" charset="-128"/>
                          <a:ea typeface="Meiryo UI" panose="020B0604030504040204" pitchFamily="50" charset="-128"/>
                        </a:rPr>
                        <a:t>就労定着</a:t>
                      </a:r>
                      <a:endParaRPr lang="zh-CN"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94323443"/>
                  </a:ext>
                </a:extLst>
              </a:tr>
              <a:tr h="189189">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南河内北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松原市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00073173"/>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羽曳野市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42972395"/>
                  </a:ext>
                </a:extLst>
              </a:tr>
              <a:tr h="189189">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藤井寺市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199221982"/>
                  </a:ext>
                </a:extLst>
              </a:tr>
              <a:tr h="189189">
                <a:tc rowSpan="6">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南河内南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富田林市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41221262"/>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河内長野市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21722113"/>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大阪狭山市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495723943"/>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河南町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23040127"/>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太子町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29944359"/>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千早赤阪村</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29693190"/>
                  </a:ext>
                </a:extLst>
              </a:tr>
              <a:tr h="189189">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堺市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19</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133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821816361"/>
                  </a:ext>
                </a:extLst>
              </a:tr>
              <a:tr h="189189">
                <a:tc rowSpan="4">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泉州北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泉大津市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685443294"/>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和泉市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39</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55624093"/>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高石市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74810997"/>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忠岡町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485590723"/>
                  </a:ext>
                </a:extLst>
              </a:tr>
              <a:tr h="189189">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泉州中</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岸和田市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580919786"/>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貝塚市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71546909"/>
                  </a:ext>
                </a:extLst>
              </a:tr>
              <a:tr h="189189">
                <a:tc rowSpan="6">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泉州南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泉佐野市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698313584"/>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泉南市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17</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92025654"/>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阪南市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17986038"/>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熊取町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3</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980818586"/>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田尻町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1924317"/>
                  </a:ext>
                </a:extLst>
              </a:tr>
              <a:tr h="189189">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岬町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1</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2</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674728920"/>
                  </a:ext>
                </a:extLst>
              </a:tr>
              <a:tr h="315570">
                <a:tc gridSpan="2">
                  <a:txBody>
                    <a:bodyPr/>
                    <a:lstStyle/>
                    <a:p>
                      <a:pPr algn="ctr" fontAlgn="ctr"/>
                      <a:r>
                        <a:rPr lang="ja-JP" altLang="en-US" sz="900" b="1" u="none" strike="noStrike" dirty="0">
                          <a:effectLst/>
                          <a:latin typeface="Meiryo UI" panose="020B0604030504040204" pitchFamily="50" charset="-128"/>
                          <a:ea typeface="Meiryo UI" panose="020B0604030504040204" pitchFamily="50" charset="-128"/>
                        </a:rPr>
                        <a:t>合計</a:t>
                      </a: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900" b="1" u="none" strike="noStrike" dirty="0">
                          <a:effectLst/>
                          <a:latin typeface="Meiryo UI" panose="020B0604030504040204" pitchFamily="50" charset="-128"/>
                          <a:ea typeface="Meiryo UI" panose="020B0604030504040204" pitchFamily="50" charset="-128"/>
                        </a:rPr>
                        <a:t>323</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1" u="none" strike="noStrike">
                          <a:effectLst/>
                          <a:latin typeface="Meiryo UI" panose="020B0604030504040204" pitchFamily="50" charset="-128"/>
                          <a:ea typeface="Meiryo UI" panose="020B0604030504040204" pitchFamily="50" charset="-128"/>
                        </a:rPr>
                        <a:t>394</a:t>
                      </a:r>
                      <a:endParaRPr lang="en-US" altLang="ja-JP" sz="9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1" u="none" strike="noStrike" dirty="0">
                          <a:effectLst/>
                          <a:latin typeface="Meiryo UI" panose="020B0604030504040204" pitchFamily="50" charset="-128"/>
                          <a:ea typeface="Meiryo UI" panose="020B0604030504040204" pitchFamily="50" charset="-128"/>
                        </a:rPr>
                        <a:t>1,185</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1" u="none" strike="noStrike" dirty="0">
                          <a:effectLst/>
                          <a:latin typeface="Meiryo UI" panose="020B0604030504040204" pitchFamily="50" charset="-128"/>
                          <a:ea typeface="Meiryo UI" panose="020B0604030504040204" pitchFamily="50" charset="-128"/>
                        </a:rPr>
                        <a:t>146</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87518266"/>
                  </a:ext>
                </a:extLst>
              </a:tr>
            </a:tbl>
          </a:graphicData>
        </a:graphic>
      </p:graphicFrame>
      <p:sp>
        <p:nvSpPr>
          <p:cNvPr id="6" name="テキスト ボックス 5"/>
          <p:cNvSpPr txBox="1"/>
          <p:nvPr/>
        </p:nvSpPr>
        <p:spPr>
          <a:xfrm>
            <a:off x="1256028" y="962889"/>
            <a:ext cx="6631944"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府内市町村の就労系サービス</a:t>
            </a:r>
            <a:r>
              <a:rPr kumimoji="1" lang="ja-JP" altLang="en-US" dirty="0" smtClean="0">
                <a:latin typeface="Meiryo UI" panose="020B0604030504040204" pitchFamily="50" charset="-128"/>
                <a:ea typeface="Meiryo UI" panose="020B0604030504040204" pitchFamily="50" charset="-128"/>
              </a:rPr>
              <a:t>事業所</a:t>
            </a:r>
            <a:r>
              <a:rPr lang="ja-JP" altLang="en-US" dirty="0" smtClean="0">
                <a:latin typeface="Meiryo UI" panose="020B0604030504040204" pitchFamily="50" charset="-128"/>
                <a:ea typeface="Meiryo UI" panose="020B0604030504040204" pitchFamily="50" charset="-128"/>
              </a:rPr>
              <a:t>数（令和３年４月１日時点）</a:t>
            </a:r>
            <a:endParaRPr kumimoji="1" lang="en-US" altLang="ja-JP"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829430" y="1259144"/>
            <a:ext cx="160342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出典：国保連データ</a:t>
            </a:r>
            <a:endParaRPr lang="en-US" altLang="ja-JP" sz="9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09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12</a:t>
            </a:fld>
            <a:endParaRPr kumimoji="1" lang="ja-JP" altLang="en-US"/>
          </a:p>
        </p:txBody>
      </p:sp>
      <p:sp>
        <p:nvSpPr>
          <p:cNvPr id="3" name="テキスト ボックス 2"/>
          <p:cNvSpPr txBox="1"/>
          <p:nvPr/>
        </p:nvSpPr>
        <p:spPr>
          <a:xfrm>
            <a:off x="312821" y="328862"/>
            <a:ext cx="419217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１．福祉施設から一般就労への移行状況</a:t>
            </a:r>
          </a:p>
        </p:txBody>
      </p:sp>
      <p:sp>
        <p:nvSpPr>
          <p:cNvPr id="4" name="テキスト ボックス 3"/>
          <p:cNvSpPr txBox="1"/>
          <p:nvPr/>
        </p:nvSpPr>
        <p:spPr>
          <a:xfrm>
            <a:off x="2947311" y="1035076"/>
            <a:ext cx="329449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福祉施設からの一般就労者数の推移</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7" name="グラフ 6">
            <a:extLst>
              <a:ext uri="{FF2B5EF4-FFF2-40B4-BE49-F238E27FC236}">
                <a16:creationId xmlns:a16="http://schemas.microsoft.com/office/drawing/2014/main" id="{A4A47283-4EE6-4F4E-8A1E-4C76DAB9853F}"/>
              </a:ext>
            </a:extLst>
          </p:cNvPr>
          <p:cNvGraphicFramePr>
            <a:graphicFrameLocks/>
          </p:cNvGraphicFramePr>
          <p:nvPr>
            <p:extLst>
              <p:ext uri="{D42A27DB-BD31-4B8C-83A1-F6EECF244321}">
                <p14:modId xmlns:p14="http://schemas.microsoft.com/office/powerpoint/2010/main" val="2601947791"/>
              </p:ext>
            </p:extLst>
          </p:nvPr>
        </p:nvGraphicFramePr>
        <p:xfrm>
          <a:off x="673767" y="1373630"/>
          <a:ext cx="7841581" cy="4704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73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13</a:t>
            </a:fld>
            <a:endParaRPr kumimoji="1" lang="ja-JP" altLang="en-US"/>
          </a:p>
        </p:txBody>
      </p:sp>
      <p:graphicFrame>
        <p:nvGraphicFramePr>
          <p:cNvPr id="3" name="グラフ 2">
            <a:extLst>
              <a:ext uri="{FF2B5EF4-FFF2-40B4-BE49-F238E27FC236}">
                <a16:creationId xmlns:a16="http://schemas.microsoft.com/office/drawing/2014/main" id="{4BC08634-1C9D-4C4C-8DF1-FB1723FC21C7}"/>
              </a:ext>
            </a:extLst>
          </p:cNvPr>
          <p:cNvGraphicFramePr>
            <a:graphicFrameLocks/>
          </p:cNvGraphicFramePr>
          <p:nvPr>
            <p:extLst>
              <p:ext uri="{D42A27DB-BD31-4B8C-83A1-F6EECF244321}">
                <p14:modId xmlns:p14="http://schemas.microsoft.com/office/powerpoint/2010/main" val="2683769344"/>
              </p:ext>
            </p:extLst>
          </p:nvPr>
        </p:nvGraphicFramePr>
        <p:xfrm>
          <a:off x="327610" y="1658046"/>
          <a:ext cx="8414344" cy="4698305"/>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2870252" y="866636"/>
            <a:ext cx="3403496" cy="338554"/>
          </a:xfrm>
          <a:prstGeom prst="rect">
            <a:avLst/>
          </a:prstGeom>
          <a:noFill/>
        </p:spPr>
        <p:txBody>
          <a:bodyPr wrap="none" rtlCol="0">
            <a:spAutoFit/>
          </a:bodyPr>
          <a:lstStyle/>
          <a:p>
            <a:r>
              <a:rPr lang="ja-JP" altLang="en-US" sz="1600" dirty="0" err="1">
                <a:latin typeface="Meiryo UI" panose="020B0604030504040204" pitchFamily="50" charset="-128"/>
                <a:ea typeface="Meiryo UI" panose="020B0604030504040204" pitchFamily="50" charset="-128"/>
              </a:rPr>
              <a:t>障がい</a:t>
            </a:r>
            <a:r>
              <a:rPr lang="ja-JP" altLang="en-US" sz="1600" dirty="0">
                <a:latin typeface="Meiryo UI" panose="020B0604030504040204" pitchFamily="50" charset="-128"/>
                <a:ea typeface="Meiryo UI" panose="020B0604030504040204" pitchFamily="50" charset="-128"/>
              </a:rPr>
              <a:t>種別ごとの一般就労者数の推移</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78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14</a:t>
            </a:fld>
            <a:endParaRPr kumimoji="1" lang="ja-JP" altLang="en-US"/>
          </a:p>
        </p:txBody>
      </p:sp>
      <p:sp>
        <p:nvSpPr>
          <p:cNvPr id="4" name="テキスト ボックス 3"/>
          <p:cNvSpPr txBox="1"/>
          <p:nvPr/>
        </p:nvSpPr>
        <p:spPr>
          <a:xfrm>
            <a:off x="2821360" y="866636"/>
            <a:ext cx="350128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サービス種別ごとの一般就労者数の推移</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5" name="グラフ 4">
            <a:extLst>
              <a:ext uri="{FF2B5EF4-FFF2-40B4-BE49-F238E27FC236}">
                <a16:creationId xmlns:a16="http://schemas.microsoft.com/office/drawing/2014/main" id="{301A75D8-0DF0-486B-9C66-19C31903A880}"/>
              </a:ext>
            </a:extLst>
          </p:cNvPr>
          <p:cNvGraphicFramePr>
            <a:graphicFrameLocks/>
          </p:cNvGraphicFramePr>
          <p:nvPr>
            <p:extLst>
              <p:ext uri="{D42A27DB-BD31-4B8C-83A1-F6EECF244321}">
                <p14:modId xmlns:p14="http://schemas.microsoft.com/office/powerpoint/2010/main" val="1694802454"/>
              </p:ext>
            </p:extLst>
          </p:nvPr>
        </p:nvGraphicFramePr>
        <p:xfrm>
          <a:off x="184288" y="1365611"/>
          <a:ext cx="8775424" cy="4990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634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15</a:t>
            </a:fld>
            <a:endParaRPr kumimoji="1" lang="ja-JP" altLang="en-US"/>
          </a:p>
        </p:txBody>
      </p:sp>
      <p:sp>
        <p:nvSpPr>
          <p:cNvPr id="3" name="テキスト ボックス 2"/>
          <p:cNvSpPr txBox="1"/>
          <p:nvPr/>
        </p:nvSpPr>
        <p:spPr>
          <a:xfrm>
            <a:off x="2808888" y="687897"/>
            <a:ext cx="339387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一般就労者の６月以上の職場定着率</a:t>
            </a:r>
            <a:endParaRPr lang="en-US" altLang="ja-JP" sz="16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32823047"/>
              </p:ext>
            </p:extLst>
          </p:nvPr>
        </p:nvGraphicFramePr>
        <p:xfrm>
          <a:off x="1636295" y="1163349"/>
          <a:ext cx="5739064" cy="1060756"/>
        </p:xfrm>
        <a:graphic>
          <a:graphicData uri="http://schemas.openxmlformats.org/drawingml/2006/table">
            <a:tbl>
              <a:tblPr>
                <a:tableStyleId>{8799B23B-EC83-4686-B30A-512413B5E67A}</a:tableStyleId>
              </a:tblPr>
              <a:tblGrid>
                <a:gridCol w="1521676">
                  <a:extLst>
                    <a:ext uri="{9D8B030D-6E8A-4147-A177-3AD203B41FA5}">
                      <a16:colId xmlns:a16="http://schemas.microsoft.com/office/drawing/2014/main" val="167739684"/>
                    </a:ext>
                  </a:extLst>
                </a:gridCol>
                <a:gridCol w="1054347">
                  <a:extLst>
                    <a:ext uri="{9D8B030D-6E8A-4147-A177-3AD203B41FA5}">
                      <a16:colId xmlns:a16="http://schemas.microsoft.com/office/drawing/2014/main" val="4247746766"/>
                    </a:ext>
                  </a:extLst>
                </a:gridCol>
                <a:gridCol w="1054347">
                  <a:extLst>
                    <a:ext uri="{9D8B030D-6E8A-4147-A177-3AD203B41FA5}">
                      <a16:colId xmlns:a16="http://schemas.microsoft.com/office/drawing/2014/main" val="909752263"/>
                    </a:ext>
                  </a:extLst>
                </a:gridCol>
                <a:gridCol w="1054347">
                  <a:extLst>
                    <a:ext uri="{9D8B030D-6E8A-4147-A177-3AD203B41FA5}">
                      <a16:colId xmlns:a16="http://schemas.microsoft.com/office/drawing/2014/main" val="43460551"/>
                    </a:ext>
                  </a:extLst>
                </a:gridCol>
                <a:gridCol w="1054347">
                  <a:extLst>
                    <a:ext uri="{9D8B030D-6E8A-4147-A177-3AD203B41FA5}">
                      <a16:colId xmlns:a16="http://schemas.microsoft.com/office/drawing/2014/main" val="3048527453"/>
                    </a:ext>
                  </a:extLst>
                </a:gridCol>
              </a:tblGrid>
              <a:tr h="265189">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全体</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6</a:t>
                      </a:r>
                      <a:r>
                        <a:rPr lang="ja-JP" altLang="en-US" sz="1400" u="none" strike="noStrike" dirty="0">
                          <a:effectLst/>
                          <a:latin typeface="Meiryo UI" panose="020B0604030504040204" pitchFamily="50" charset="-128"/>
                          <a:ea typeface="Meiryo UI" panose="020B0604030504040204" pitchFamily="50" charset="-128"/>
                        </a:rPr>
                        <a:t>月以上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12</a:t>
                      </a:r>
                      <a:r>
                        <a:rPr lang="ja-JP" altLang="en-US" sz="1400" u="none" strike="noStrike">
                          <a:effectLst/>
                          <a:latin typeface="Meiryo UI" panose="020B0604030504040204" pitchFamily="50" charset="-128"/>
                          <a:ea typeface="Meiryo UI" panose="020B0604030504040204" pitchFamily="50" charset="-128"/>
                        </a:rPr>
                        <a:t>月以上</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24</a:t>
                      </a:r>
                      <a:r>
                        <a:rPr lang="ja-JP" altLang="en-US" sz="1400" u="none" strike="noStrike">
                          <a:effectLst/>
                          <a:latin typeface="Meiryo UI" panose="020B0604030504040204" pitchFamily="50" charset="-128"/>
                          <a:ea typeface="Meiryo UI" panose="020B0604030504040204" pitchFamily="50" charset="-128"/>
                        </a:rPr>
                        <a:t>月以上</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36</a:t>
                      </a:r>
                      <a:r>
                        <a:rPr lang="ja-JP" altLang="en-US" sz="1400" u="none" strike="noStrike" dirty="0">
                          <a:effectLst/>
                          <a:latin typeface="Meiryo UI" panose="020B0604030504040204" pitchFamily="50" charset="-128"/>
                          <a:ea typeface="Meiryo UI" panose="020B0604030504040204" pitchFamily="50" charset="-128"/>
                        </a:rPr>
                        <a:t>月以上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2906851832"/>
                  </a:ext>
                </a:extLst>
              </a:tr>
              <a:tr h="265189">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平成</a:t>
                      </a:r>
                      <a:r>
                        <a:rPr lang="en-US" altLang="ja-JP" sz="1400" u="none" strike="noStrike" dirty="0">
                          <a:effectLst/>
                          <a:latin typeface="Meiryo UI" panose="020B0604030504040204" pitchFamily="50" charset="-128"/>
                          <a:ea typeface="Meiryo UI" panose="020B0604030504040204" pitchFamily="50" charset="-128"/>
                        </a:rPr>
                        <a:t>29</a:t>
                      </a:r>
                      <a:r>
                        <a:rPr lang="ja-JP" altLang="en-US" sz="1400" u="none" strike="noStrike" dirty="0">
                          <a:effectLst/>
                          <a:latin typeface="Meiryo UI" panose="020B0604030504040204" pitchFamily="50" charset="-128"/>
                          <a:ea typeface="Meiryo UI" panose="020B0604030504040204" pitchFamily="50" charset="-128"/>
                        </a:rPr>
                        <a:t>年度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79.0%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69.6%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62.2%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51.1%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1555128"/>
                  </a:ext>
                </a:extLst>
              </a:tr>
              <a:tr h="265189">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平成</a:t>
                      </a:r>
                      <a:r>
                        <a:rPr lang="en-US" altLang="ja-JP" sz="1400" u="none" strike="noStrike" dirty="0">
                          <a:effectLst/>
                          <a:latin typeface="Meiryo UI" panose="020B0604030504040204" pitchFamily="50" charset="-128"/>
                          <a:ea typeface="Meiryo UI" panose="020B0604030504040204" pitchFamily="50" charset="-128"/>
                        </a:rPr>
                        <a:t>30</a:t>
                      </a:r>
                      <a:r>
                        <a:rPr lang="ja-JP" altLang="en-US" sz="1400" u="none" strike="noStrike" dirty="0">
                          <a:effectLst/>
                          <a:latin typeface="Meiryo UI" panose="020B0604030504040204" pitchFamily="50" charset="-128"/>
                          <a:ea typeface="Meiryo UI" panose="020B0604030504040204" pitchFamily="50" charset="-128"/>
                        </a:rPr>
                        <a:t>年度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78.8%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70.4%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55.5%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BlToTr w="1270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1915429645"/>
                  </a:ext>
                </a:extLst>
              </a:tr>
              <a:tr h="265189">
                <a:tc>
                  <a:txBody>
                    <a:bodyPr/>
                    <a:lstStyle/>
                    <a:p>
                      <a:pPr algn="ctr" fontAlgn="ctr"/>
                      <a:r>
                        <a:rPr lang="ja-JP" altLang="en-US" sz="1400" u="none" strike="noStrike">
                          <a:effectLst/>
                          <a:latin typeface="Meiryo UI" panose="020B0604030504040204" pitchFamily="50" charset="-128"/>
                          <a:ea typeface="Meiryo UI" panose="020B0604030504040204" pitchFamily="50" charset="-128"/>
                        </a:rPr>
                        <a:t>令和元年度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83.3%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68.2%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BlToTr w="12700" cap="flat" cmpd="sng" algn="ctr">
                      <a:solidFill>
                        <a:schemeClr val="bg1">
                          <a:lumMod val="50000"/>
                        </a:schemeClr>
                      </a:solidFill>
                      <a:prstDash val="solid"/>
                      <a:round/>
                      <a:headEnd type="none" w="med" len="med"/>
                      <a:tailEnd type="none" w="med" len="med"/>
                    </a:lnBlToTr>
                    <a:noFill/>
                  </a:tcPr>
                </a:tc>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BlToTr w="1270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229167994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690827892"/>
              </p:ext>
            </p:extLst>
          </p:nvPr>
        </p:nvGraphicFramePr>
        <p:xfrm>
          <a:off x="1636295" y="2497481"/>
          <a:ext cx="5739064" cy="1060756"/>
        </p:xfrm>
        <a:graphic>
          <a:graphicData uri="http://schemas.openxmlformats.org/drawingml/2006/table">
            <a:tbl>
              <a:tblPr>
                <a:tableStyleId>{8799B23B-EC83-4686-B30A-512413B5E67A}</a:tableStyleId>
              </a:tblPr>
              <a:tblGrid>
                <a:gridCol w="1521676">
                  <a:extLst>
                    <a:ext uri="{9D8B030D-6E8A-4147-A177-3AD203B41FA5}">
                      <a16:colId xmlns:a16="http://schemas.microsoft.com/office/drawing/2014/main" val="167739684"/>
                    </a:ext>
                  </a:extLst>
                </a:gridCol>
                <a:gridCol w="1054347">
                  <a:extLst>
                    <a:ext uri="{9D8B030D-6E8A-4147-A177-3AD203B41FA5}">
                      <a16:colId xmlns:a16="http://schemas.microsoft.com/office/drawing/2014/main" val="4247746766"/>
                    </a:ext>
                  </a:extLst>
                </a:gridCol>
                <a:gridCol w="1054347">
                  <a:extLst>
                    <a:ext uri="{9D8B030D-6E8A-4147-A177-3AD203B41FA5}">
                      <a16:colId xmlns:a16="http://schemas.microsoft.com/office/drawing/2014/main" val="909752263"/>
                    </a:ext>
                  </a:extLst>
                </a:gridCol>
                <a:gridCol w="1054347">
                  <a:extLst>
                    <a:ext uri="{9D8B030D-6E8A-4147-A177-3AD203B41FA5}">
                      <a16:colId xmlns:a16="http://schemas.microsoft.com/office/drawing/2014/main" val="43460551"/>
                    </a:ext>
                  </a:extLst>
                </a:gridCol>
                <a:gridCol w="1054347">
                  <a:extLst>
                    <a:ext uri="{9D8B030D-6E8A-4147-A177-3AD203B41FA5}">
                      <a16:colId xmlns:a16="http://schemas.microsoft.com/office/drawing/2014/main" val="3048527453"/>
                    </a:ext>
                  </a:extLst>
                </a:gridCol>
              </a:tblGrid>
              <a:tr h="265189">
                <a:tc>
                  <a:txBody>
                    <a:bodyPr/>
                    <a:lstStyle/>
                    <a:p>
                      <a:pPr algn="ct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就労移行支援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6</a:t>
                      </a:r>
                      <a:r>
                        <a:rPr lang="ja-JP" altLang="en-US" sz="1400" u="none" strike="noStrike" dirty="0">
                          <a:effectLst/>
                          <a:latin typeface="Meiryo UI" panose="020B0604030504040204" pitchFamily="50" charset="-128"/>
                          <a:ea typeface="Meiryo UI" panose="020B0604030504040204" pitchFamily="50" charset="-128"/>
                        </a:rPr>
                        <a:t>月以上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12</a:t>
                      </a:r>
                      <a:r>
                        <a:rPr lang="ja-JP" altLang="en-US" sz="1400" u="none" strike="noStrike">
                          <a:effectLst/>
                          <a:latin typeface="Meiryo UI" panose="020B0604030504040204" pitchFamily="50" charset="-128"/>
                          <a:ea typeface="Meiryo UI" panose="020B0604030504040204" pitchFamily="50" charset="-128"/>
                        </a:rPr>
                        <a:t>月以上</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24</a:t>
                      </a:r>
                      <a:r>
                        <a:rPr lang="ja-JP" altLang="en-US" sz="1400" u="none" strike="noStrike">
                          <a:effectLst/>
                          <a:latin typeface="Meiryo UI" panose="020B0604030504040204" pitchFamily="50" charset="-128"/>
                          <a:ea typeface="Meiryo UI" panose="020B0604030504040204" pitchFamily="50" charset="-128"/>
                        </a:rPr>
                        <a:t>月以上</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36</a:t>
                      </a:r>
                      <a:r>
                        <a:rPr lang="ja-JP" altLang="en-US" sz="1400" u="none" strike="noStrike" dirty="0">
                          <a:effectLst/>
                          <a:latin typeface="Meiryo UI" panose="020B0604030504040204" pitchFamily="50" charset="-128"/>
                          <a:ea typeface="Meiryo UI" panose="020B0604030504040204" pitchFamily="50" charset="-128"/>
                        </a:rPr>
                        <a:t>月以上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2906851832"/>
                  </a:ext>
                </a:extLst>
              </a:tr>
              <a:tr h="265189">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平成</a:t>
                      </a:r>
                      <a:r>
                        <a:rPr lang="en-US" altLang="ja-JP" sz="1400" u="none" strike="noStrike" dirty="0">
                          <a:effectLst/>
                          <a:latin typeface="Meiryo UI" panose="020B0604030504040204" pitchFamily="50" charset="-128"/>
                          <a:ea typeface="Meiryo UI" panose="020B0604030504040204" pitchFamily="50" charset="-128"/>
                        </a:rPr>
                        <a:t>29</a:t>
                      </a:r>
                      <a:r>
                        <a:rPr lang="ja-JP" altLang="en-US" sz="1400" u="none" strike="noStrike" dirty="0">
                          <a:effectLst/>
                          <a:latin typeface="Meiryo UI" panose="020B0604030504040204" pitchFamily="50" charset="-128"/>
                          <a:ea typeface="Meiryo UI" panose="020B0604030504040204" pitchFamily="50" charset="-128"/>
                        </a:rPr>
                        <a:t>年度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82.5%</a:t>
                      </a: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75.7%</a:t>
                      </a: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67.3%</a:t>
                      </a: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56.3%</a:t>
                      </a:r>
                    </a:p>
                  </a:txBody>
                  <a:tcPr marL="0" marR="0" marT="0" marB="0" anchor="ctr"/>
                </a:tc>
                <a:extLst>
                  <a:ext uri="{0D108BD9-81ED-4DB2-BD59-A6C34878D82A}">
                    <a16:rowId xmlns:a16="http://schemas.microsoft.com/office/drawing/2014/main" val="3061555128"/>
                  </a:ext>
                </a:extLst>
              </a:tr>
              <a:tr h="265189">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平成</a:t>
                      </a:r>
                      <a:r>
                        <a:rPr lang="en-US" altLang="ja-JP" sz="1400" u="none" strike="noStrike" dirty="0">
                          <a:effectLst/>
                          <a:latin typeface="Meiryo UI" panose="020B0604030504040204" pitchFamily="50" charset="-128"/>
                          <a:ea typeface="Meiryo UI" panose="020B0604030504040204" pitchFamily="50" charset="-128"/>
                        </a:rPr>
                        <a:t>30</a:t>
                      </a:r>
                      <a:r>
                        <a:rPr lang="ja-JP" altLang="en-US" sz="1400" u="none" strike="noStrike" dirty="0">
                          <a:effectLst/>
                          <a:latin typeface="Meiryo UI" panose="020B0604030504040204" pitchFamily="50" charset="-128"/>
                          <a:ea typeface="Meiryo UI" panose="020B0604030504040204" pitchFamily="50" charset="-128"/>
                        </a:rPr>
                        <a:t>年度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83.1%</a:t>
                      </a: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75.4%</a:t>
                      </a:r>
                    </a:p>
                  </a:txBody>
                  <a:tcPr marL="0" marR="0" marT="0" marB="0" anchor="ct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62.3%</a:t>
                      </a:r>
                    </a:p>
                  </a:txBody>
                  <a:tcPr marL="0" marR="0" marT="0" marB="0" anchor="ctr"/>
                </a:tc>
                <a:tc>
                  <a:txBody>
                    <a:bodyPr/>
                    <a:lstStyle/>
                    <a:p>
                      <a:pPr algn="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BlToTr w="1270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1915429645"/>
                  </a:ext>
                </a:extLst>
              </a:tr>
              <a:tr h="265189">
                <a:tc>
                  <a:txBody>
                    <a:bodyPr/>
                    <a:lstStyle/>
                    <a:p>
                      <a:pPr algn="ctr" fontAlgn="ctr"/>
                      <a:r>
                        <a:rPr lang="ja-JP" altLang="en-US" sz="1400" u="none" strike="noStrike">
                          <a:effectLst/>
                          <a:latin typeface="Meiryo UI" panose="020B0604030504040204" pitchFamily="50" charset="-128"/>
                          <a:ea typeface="Meiryo UI" panose="020B0604030504040204" pitchFamily="50" charset="-128"/>
                        </a:rPr>
                        <a:t>令和元年度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86.9%</a:t>
                      </a:r>
                    </a:p>
                  </a:txBody>
                  <a:tcPr marL="0" marR="0" marT="0"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73.2%</a:t>
                      </a:r>
                    </a:p>
                  </a:txBody>
                  <a:tcPr marL="0" marR="0" marT="0" marB="0" anchor="ctr"/>
                </a:tc>
                <a:tc>
                  <a:txBody>
                    <a:bodyPr/>
                    <a:lstStyle/>
                    <a:p>
                      <a:pPr algn="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BlToTr w="12700" cap="flat" cmpd="sng" algn="ctr">
                      <a:solidFill>
                        <a:schemeClr val="bg1">
                          <a:lumMod val="50000"/>
                        </a:schemeClr>
                      </a:solidFill>
                      <a:prstDash val="solid"/>
                      <a:round/>
                      <a:headEnd type="none" w="med" len="med"/>
                      <a:tailEnd type="none" w="med" len="med"/>
                    </a:lnBlToTr>
                    <a:noFill/>
                  </a:tcPr>
                </a:tc>
                <a:tc>
                  <a:txBody>
                    <a:bodyPr/>
                    <a:lstStyle/>
                    <a:p>
                      <a:pPr algn="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BlToTr w="1270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2291679943"/>
                  </a:ext>
                </a:extLst>
              </a:tr>
            </a:tbl>
          </a:graphicData>
        </a:graphic>
      </p:graphicFrame>
      <p:sp>
        <p:nvSpPr>
          <p:cNvPr id="9" name="テキスト ボックス 8"/>
          <p:cNvSpPr txBox="1"/>
          <p:nvPr/>
        </p:nvSpPr>
        <p:spPr>
          <a:xfrm>
            <a:off x="937862" y="4006556"/>
            <a:ext cx="7135930" cy="2031325"/>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新規学卒就職者（平成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年３月卒業）の離職率</a:t>
            </a:r>
          </a:p>
          <a:p>
            <a:r>
              <a:rPr lang="ja-JP" altLang="en-US" sz="1400" dirty="0">
                <a:latin typeface="Meiryo UI" panose="020B0604030504040204" pitchFamily="50" charset="-128"/>
                <a:ea typeface="Meiryo UI" panose="020B0604030504040204" pitchFamily="50" charset="-128"/>
              </a:rPr>
              <a:t>　高卒：就職後１年以内</a:t>
            </a:r>
            <a:r>
              <a:rPr lang="en-US" altLang="ja-JP" sz="1400" dirty="0">
                <a:latin typeface="Meiryo UI" panose="020B0604030504040204" pitchFamily="50" charset="-128"/>
                <a:ea typeface="Meiryo UI" panose="020B0604030504040204" pitchFamily="50" charset="-128"/>
              </a:rPr>
              <a:t>17.2</a:t>
            </a:r>
            <a:r>
              <a:rPr lang="ja-JP" altLang="en-US" sz="1400" dirty="0">
                <a:latin typeface="Meiryo UI" panose="020B0604030504040204" pitchFamily="50" charset="-128"/>
                <a:ea typeface="Meiryo UI" panose="020B0604030504040204" pitchFamily="50" charset="-128"/>
              </a:rPr>
              <a:t>％、就職後３年以内</a:t>
            </a:r>
            <a:r>
              <a:rPr lang="en-US" altLang="ja-JP" sz="1400" dirty="0">
                <a:latin typeface="Meiryo UI" panose="020B0604030504040204" pitchFamily="50" charset="-128"/>
                <a:ea typeface="Meiryo UI" panose="020B0604030504040204" pitchFamily="50" charset="-128"/>
              </a:rPr>
              <a:t>39.5</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大卒：就職後１年以内</a:t>
            </a:r>
            <a:r>
              <a:rPr lang="en-US" altLang="ja-JP" sz="1400" dirty="0">
                <a:latin typeface="Meiryo UI" panose="020B0604030504040204" pitchFamily="50" charset="-128"/>
                <a:ea typeface="Meiryo UI" panose="020B0604030504040204" pitchFamily="50" charset="-128"/>
              </a:rPr>
              <a:t>11.6</a:t>
            </a:r>
            <a:r>
              <a:rPr lang="ja-JP" altLang="en-US" sz="1400" dirty="0">
                <a:latin typeface="Meiryo UI" panose="020B0604030504040204" pitchFamily="50" charset="-128"/>
                <a:ea typeface="Meiryo UI" panose="020B0604030504040204" pitchFamily="50" charset="-128"/>
              </a:rPr>
              <a:t>％、就職後３年以内</a:t>
            </a:r>
            <a:r>
              <a:rPr lang="en-US" altLang="ja-JP" sz="1400" dirty="0">
                <a:latin typeface="Meiryo UI" panose="020B0604030504040204" pitchFamily="50" charset="-128"/>
                <a:ea typeface="Meiryo UI" panose="020B0604030504040204" pitchFamily="50" charset="-128"/>
              </a:rPr>
              <a:t>32.8</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（出典：厚生労働省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新規学卒就職者の離職状況（平成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年３月卒業者の状況）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令和元年の常用労働者　離職率</a:t>
            </a:r>
            <a:r>
              <a:rPr lang="en-US" altLang="ja-JP" sz="1400" dirty="0">
                <a:latin typeface="Meiryo UI" panose="020B0604030504040204" pitchFamily="50" charset="-128"/>
                <a:ea typeface="Meiryo UI" panose="020B0604030504040204" pitchFamily="50" charset="-128"/>
              </a:rPr>
              <a:t>15.6</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（令和</a:t>
            </a:r>
            <a:r>
              <a:rPr lang="ja-JP" altLang="en-US" sz="1400" dirty="0" smtClean="0">
                <a:latin typeface="Meiryo UI" panose="020B0604030504040204" pitchFamily="50" charset="-128"/>
                <a:ea typeface="Meiryo UI" panose="020B0604030504040204" pitchFamily="50" charset="-128"/>
              </a:rPr>
              <a:t>元年（</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年）１年間</a:t>
            </a:r>
            <a:r>
              <a:rPr lang="ja-JP" altLang="en-US" sz="1400" dirty="0">
                <a:latin typeface="Meiryo UI" panose="020B0604030504040204" pitchFamily="50" charset="-128"/>
                <a:ea typeface="Meiryo UI" panose="020B0604030504040204" pitchFamily="50" charset="-128"/>
              </a:rPr>
              <a:t>の離職者数／平成</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年１月１日の常用労働者数）</a:t>
            </a:r>
          </a:p>
          <a:p>
            <a:r>
              <a:rPr lang="ja-JP" altLang="en-US" sz="1400" dirty="0">
                <a:latin typeface="Meiryo UI" panose="020B0604030504040204" pitchFamily="50" charset="-128"/>
                <a:ea typeface="Meiryo UI" panose="020B0604030504040204" pitchFamily="50" charset="-128"/>
              </a:rPr>
              <a:t>　（出典：厚生労働省</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年（令和元年）雇用動向調査</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6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16</a:t>
            </a:fld>
            <a:endParaRPr kumimoji="1" lang="ja-JP" altLang="en-US"/>
          </a:p>
        </p:txBody>
      </p:sp>
      <p:sp>
        <p:nvSpPr>
          <p:cNvPr id="3" name="テキスト ボックス 2"/>
          <p:cNvSpPr txBox="1"/>
          <p:nvPr/>
        </p:nvSpPr>
        <p:spPr>
          <a:xfrm>
            <a:off x="312821" y="328862"/>
            <a:ext cx="516519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２．就労移行支援事業に</a:t>
            </a:r>
            <a:r>
              <a:rPr lang="ja-JP" altLang="en-US" b="1" dirty="0">
                <a:latin typeface="Meiryo UI" panose="020B0604030504040204" pitchFamily="50" charset="-128"/>
                <a:ea typeface="Meiryo UI" panose="020B0604030504040204" pitchFamily="50" charset="-128"/>
              </a:rPr>
              <a:t>おける就労移行率について</a:t>
            </a:r>
            <a:endParaRPr kumimoji="1" lang="ja-JP" altLang="en-US" b="1" dirty="0">
              <a:latin typeface="Meiryo UI" panose="020B0604030504040204" pitchFamily="50" charset="-128"/>
              <a:ea typeface="Meiryo UI" panose="020B0604030504040204" pitchFamily="50" charset="-128"/>
            </a:endParaRPr>
          </a:p>
        </p:txBody>
      </p:sp>
      <p:graphicFrame>
        <p:nvGraphicFramePr>
          <p:cNvPr id="4" name="グラフ 3">
            <a:extLst>
              <a:ext uri="{FF2B5EF4-FFF2-40B4-BE49-F238E27FC236}">
                <a16:creationId xmlns:a16="http://schemas.microsoft.com/office/drawing/2014/main" id="{1BD64995-7B2A-4C2C-B83E-94556B44E6D6}"/>
              </a:ext>
            </a:extLst>
          </p:cNvPr>
          <p:cNvGraphicFramePr>
            <a:graphicFrameLocks/>
          </p:cNvGraphicFramePr>
          <p:nvPr>
            <p:extLst>
              <p:ext uri="{D42A27DB-BD31-4B8C-83A1-F6EECF244321}">
                <p14:modId xmlns:p14="http://schemas.microsoft.com/office/powerpoint/2010/main" val="3750433695"/>
              </p:ext>
            </p:extLst>
          </p:nvPr>
        </p:nvGraphicFramePr>
        <p:xfrm>
          <a:off x="2013045" y="85224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504406" y="887241"/>
            <a:ext cx="2063385"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就労移行率ごとの事業所割合</a:t>
            </a:r>
            <a:endParaRPr kumimoji="1" lang="ja-JP" altLang="en-US" sz="1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380697" y="2639483"/>
            <a:ext cx="1242648"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一般就労実績なし</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373020" y="1529465"/>
            <a:ext cx="1396536"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就労移行率３割以上</a:t>
            </a:r>
          </a:p>
        </p:txBody>
      </p:sp>
      <p:graphicFrame>
        <p:nvGraphicFramePr>
          <p:cNvPr id="9" name="グラフ 8">
            <a:extLst>
              <a:ext uri="{FF2B5EF4-FFF2-40B4-BE49-F238E27FC236}">
                <a16:creationId xmlns:a16="http://schemas.microsoft.com/office/drawing/2014/main" id="{B09352E3-A5F3-4645-8886-641F7A2D9FEE}"/>
              </a:ext>
            </a:extLst>
          </p:cNvPr>
          <p:cNvGraphicFramePr>
            <a:graphicFrameLocks/>
          </p:cNvGraphicFramePr>
          <p:nvPr>
            <p:extLst>
              <p:ext uri="{D42A27DB-BD31-4B8C-83A1-F6EECF244321}">
                <p14:modId xmlns:p14="http://schemas.microsoft.com/office/powerpoint/2010/main" val="3025573867"/>
              </p:ext>
            </p:extLst>
          </p:nvPr>
        </p:nvGraphicFramePr>
        <p:xfrm>
          <a:off x="2250098" y="38373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3504406" y="3630441"/>
            <a:ext cx="2537874"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一般就労実績のない事業所数の推移</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084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17</a:t>
            </a:fld>
            <a:endParaRPr kumimoji="1" lang="ja-JP" altLang="en-US" dirty="0"/>
          </a:p>
        </p:txBody>
      </p:sp>
      <p:sp>
        <p:nvSpPr>
          <p:cNvPr id="3" name="テキスト ボックス 2"/>
          <p:cNvSpPr txBox="1"/>
          <p:nvPr/>
        </p:nvSpPr>
        <p:spPr>
          <a:xfrm>
            <a:off x="312821" y="328862"/>
            <a:ext cx="6564618"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３．就労移行支援事業における利用者の出入り（令和２年度中）</a:t>
            </a:r>
            <a:endParaRPr kumimoji="1" lang="ja-JP" altLang="en-US" b="1" dirty="0">
              <a:latin typeface="Meiryo UI" panose="020B0604030504040204" pitchFamily="50" charset="-128"/>
              <a:ea typeface="Meiryo UI" panose="020B0604030504040204" pitchFamily="50" charset="-128"/>
            </a:endParaRPr>
          </a:p>
        </p:txBody>
      </p:sp>
      <p:sp>
        <p:nvSpPr>
          <p:cNvPr id="7" name="角丸四角形 6"/>
          <p:cNvSpPr/>
          <p:nvPr/>
        </p:nvSpPr>
        <p:spPr>
          <a:xfrm>
            <a:off x="839435" y="2314230"/>
            <a:ext cx="668739" cy="382137"/>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就</a:t>
            </a:r>
            <a:r>
              <a:rPr kumimoji="1" lang="en-US" altLang="ja-JP" sz="1400" dirty="0">
                <a:solidFill>
                  <a:schemeClr val="tx1"/>
                </a:solidFill>
                <a:latin typeface="Meiryo UI" panose="020B0604030504040204" pitchFamily="50" charset="-128"/>
                <a:ea typeface="Meiryo UI" panose="020B0604030504040204" pitchFamily="50" charset="-128"/>
              </a:rPr>
              <a:t>A</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916905" y="1059456"/>
            <a:ext cx="1187355" cy="39083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b="1" dirty="0">
                <a:solidFill>
                  <a:schemeClr val="tx1"/>
                </a:solidFill>
                <a:latin typeface="Meiryo UI" panose="020B0604030504040204" pitchFamily="50" charset="-128"/>
                <a:ea typeface="Meiryo UI" panose="020B0604030504040204" pitchFamily="50" charset="-128"/>
              </a:rPr>
              <a:t>　　就労移行支援事業所</a:t>
            </a:r>
          </a:p>
        </p:txBody>
      </p:sp>
      <p:sp>
        <p:nvSpPr>
          <p:cNvPr id="9" name="右矢印 8"/>
          <p:cNvSpPr/>
          <p:nvPr/>
        </p:nvSpPr>
        <p:spPr>
          <a:xfrm>
            <a:off x="1972991" y="2423411"/>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 name="角丸四角形 9"/>
          <p:cNvSpPr/>
          <p:nvPr/>
        </p:nvSpPr>
        <p:spPr bwMode="white">
          <a:xfrm>
            <a:off x="2247650" y="2314230"/>
            <a:ext cx="906554"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44</a:t>
            </a:r>
            <a:r>
              <a:rPr lang="ja-JP" altLang="en-US" sz="1400" dirty="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839435" y="3008046"/>
            <a:ext cx="668739" cy="382137"/>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就</a:t>
            </a:r>
            <a:r>
              <a:rPr kumimoji="1" lang="en-US" altLang="ja-JP" sz="1400" dirty="0">
                <a:solidFill>
                  <a:schemeClr val="tx1"/>
                </a:solidFill>
                <a:latin typeface="Meiryo UI" panose="020B0604030504040204" pitchFamily="50" charset="-128"/>
                <a:ea typeface="Meiryo UI" panose="020B0604030504040204" pitchFamily="50" charset="-128"/>
              </a:rPr>
              <a:t>B</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2" name="右矢印 11"/>
          <p:cNvSpPr/>
          <p:nvPr/>
        </p:nvSpPr>
        <p:spPr>
          <a:xfrm>
            <a:off x="1972991" y="3117227"/>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3" name="角丸四角形 12"/>
          <p:cNvSpPr/>
          <p:nvPr/>
        </p:nvSpPr>
        <p:spPr bwMode="white">
          <a:xfrm>
            <a:off x="2247650" y="3008046"/>
            <a:ext cx="906554"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119</a:t>
            </a:r>
            <a:r>
              <a:rPr lang="ja-JP" altLang="en-US" sz="1400" dirty="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489974" y="3612050"/>
            <a:ext cx="1367661" cy="534422"/>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自立訓練</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生活介護</a:t>
            </a:r>
          </a:p>
        </p:txBody>
      </p:sp>
      <p:sp>
        <p:nvSpPr>
          <p:cNvPr id="15" name="右矢印 14"/>
          <p:cNvSpPr/>
          <p:nvPr/>
        </p:nvSpPr>
        <p:spPr>
          <a:xfrm>
            <a:off x="1972991" y="3797374"/>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 name="角丸四角形 15"/>
          <p:cNvSpPr/>
          <p:nvPr/>
        </p:nvSpPr>
        <p:spPr>
          <a:xfrm>
            <a:off x="4200612" y="4295411"/>
            <a:ext cx="668739" cy="382137"/>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rPr>
              <a:t>49</a:t>
            </a:r>
            <a:r>
              <a:rPr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752431" y="4334100"/>
            <a:ext cx="842747" cy="382137"/>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その他</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8" name="右矢印 17"/>
          <p:cNvSpPr/>
          <p:nvPr/>
        </p:nvSpPr>
        <p:spPr>
          <a:xfrm>
            <a:off x="1972991" y="4443281"/>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bwMode="white">
          <a:xfrm>
            <a:off x="2247650" y="4334100"/>
            <a:ext cx="907578"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2,108</a:t>
            </a:r>
            <a:r>
              <a:rPr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69067" y="3907944"/>
            <a:ext cx="430887" cy="657598"/>
          </a:xfrm>
          <a:prstGeom prst="rect">
            <a:avLst/>
          </a:prstGeom>
          <a:noFill/>
        </p:spPr>
        <p:txBody>
          <a:bodyPr vert="eaVert" wrap="square" rtlCol="0">
            <a:spAutoFit/>
          </a:bodyPr>
          <a:lstStyle/>
          <a:p>
            <a:r>
              <a:rPr kumimoji="1" lang="ja-JP" altLang="en-US" sz="1600" dirty="0">
                <a:latin typeface="Meiryo UI" panose="020B0604030504040204" pitchFamily="50" charset="-128"/>
                <a:ea typeface="Meiryo UI" panose="020B0604030504040204" pitchFamily="50" charset="-128"/>
              </a:rPr>
              <a:t>移行</a:t>
            </a:r>
            <a:endParaRPr kumimoji="1" lang="en-US" altLang="ja-JP" sz="16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987561" y="3907944"/>
            <a:ext cx="430887" cy="657598"/>
          </a:xfrm>
          <a:prstGeom prst="rect">
            <a:avLst/>
          </a:prstGeom>
          <a:noFill/>
        </p:spPr>
        <p:txBody>
          <a:bodyPr vert="eaVert" wrap="square" rtlCol="0">
            <a:spAutoFit/>
          </a:bodyPr>
          <a:lstStyle/>
          <a:p>
            <a:r>
              <a:rPr kumimoji="1" lang="ja-JP" altLang="en-US" sz="1600" dirty="0">
                <a:latin typeface="Meiryo UI" panose="020B0604030504040204" pitchFamily="50" charset="-128"/>
                <a:ea typeface="Meiryo UI" panose="020B0604030504040204" pitchFamily="50" charset="-128"/>
              </a:rPr>
              <a:t>移行</a:t>
            </a:r>
            <a:endParaRPr kumimoji="1" lang="en-US" altLang="ja-JP" sz="1600" dirty="0">
              <a:latin typeface="Meiryo UI" panose="020B0604030504040204" pitchFamily="50" charset="-128"/>
              <a:ea typeface="Meiryo UI" panose="020B0604030504040204" pitchFamily="50" charset="-128"/>
            </a:endParaRPr>
          </a:p>
        </p:txBody>
      </p:sp>
      <p:sp>
        <p:nvSpPr>
          <p:cNvPr id="24" name="左右矢印 23"/>
          <p:cNvSpPr/>
          <p:nvPr/>
        </p:nvSpPr>
        <p:spPr>
          <a:xfrm>
            <a:off x="4388330" y="4078097"/>
            <a:ext cx="258341" cy="120498"/>
          </a:xfrm>
          <a:prstGeom prst="lef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5" name="角丸四角形 24"/>
          <p:cNvSpPr/>
          <p:nvPr/>
        </p:nvSpPr>
        <p:spPr bwMode="white">
          <a:xfrm>
            <a:off x="2247650" y="3688193"/>
            <a:ext cx="906554"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8" name="右矢印 37"/>
          <p:cNvSpPr/>
          <p:nvPr/>
        </p:nvSpPr>
        <p:spPr>
          <a:xfrm>
            <a:off x="5257744" y="2423411"/>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9" name="角丸四角形 38"/>
          <p:cNvSpPr/>
          <p:nvPr/>
        </p:nvSpPr>
        <p:spPr bwMode="white">
          <a:xfrm>
            <a:off x="5511793" y="2314230"/>
            <a:ext cx="961761"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131</a:t>
            </a:r>
            <a:r>
              <a:rPr lang="ja-JP" altLang="en-US" sz="1400" dirty="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0" name="右矢印 39"/>
          <p:cNvSpPr/>
          <p:nvPr/>
        </p:nvSpPr>
        <p:spPr>
          <a:xfrm>
            <a:off x="5257744" y="3117227"/>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1" name="角丸四角形 40"/>
          <p:cNvSpPr/>
          <p:nvPr/>
        </p:nvSpPr>
        <p:spPr bwMode="white">
          <a:xfrm>
            <a:off x="5511794" y="3008046"/>
            <a:ext cx="961760"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195</a:t>
            </a:r>
            <a:r>
              <a:rPr lang="ja-JP" altLang="en-US" sz="1400" dirty="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2" name="右矢印 41"/>
          <p:cNvSpPr/>
          <p:nvPr/>
        </p:nvSpPr>
        <p:spPr>
          <a:xfrm>
            <a:off x="5257744" y="3797374"/>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3" name="右矢印 42"/>
          <p:cNvSpPr/>
          <p:nvPr/>
        </p:nvSpPr>
        <p:spPr>
          <a:xfrm>
            <a:off x="5257744" y="4404670"/>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4" name="角丸四角形 43"/>
          <p:cNvSpPr/>
          <p:nvPr/>
        </p:nvSpPr>
        <p:spPr bwMode="white">
          <a:xfrm>
            <a:off x="5511792" y="4295489"/>
            <a:ext cx="961761"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rPr>
              <a:t>528</a:t>
            </a:r>
            <a:r>
              <a:rPr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5" name="角丸四角形 44"/>
          <p:cNvSpPr/>
          <p:nvPr/>
        </p:nvSpPr>
        <p:spPr bwMode="white">
          <a:xfrm>
            <a:off x="5511793" y="3688193"/>
            <a:ext cx="961761"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56</a:t>
            </a:r>
            <a:r>
              <a:rPr lang="ja-JP" altLang="en-US" sz="1400" dirty="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6" name="角丸四角形 45"/>
          <p:cNvSpPr/>
          <p:nvPr/>
        </p:nvSpPr>
        <p:spPr>
          <a:xfrm>
            <a:off x="7320694" y="2314230"/>
            <a:ext cx="668739" cy="382137"/>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就</a:t>
            </a:r>
            <a:r>
              <a:rPr kumimoji="1" lang="en-US" altLang="ja-JP" sz="1400" dirty="0">
                <a:solidFill>
                  <a:schemeClr val="tx1"/>
                </a:solidFill>
                <a:latin typeface="Meiryo UI" panose="020B0604030504040204" pitchFamily="50" charset="-128"/>
                <a:ea typeface="Meiryo UI" panose="020B0604030504040204" pitchFamily="50" charset="-128"/>
              </a:rPr>
              <a:t>A</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7320694" y="3008046"/>
            <a:ext cx="668739" cy="382137"/>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就</a:t>
            </a:r>
            <a:r>
              <a:rPr kumimoji="1" lang="en-US" altLang="ja-JP" sz="1400" dirty="0">
                <a:solidFill>
                  <a:schemeClr val="tx1"/>
                </a:solidFill>
                <a:latin typeface="Meiryo UI" panose="020B0604030504040204" pitchFamily="50" charset="-128"/>
                <a:ea typeface="Meiryo UI" panose="020B0604030504040204" pitchFamily="50" charset="-128"/>
              </a:rPr>
              <a:t>B</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8" name="角丸四角形 47"/>
          <p:cNvSpPr/>
          <p:nvPr/>
        </p:nvSpPr>
        <p:spPr>
          <a:xfrm>
            <a:off x="6971233" y="3612050"/>
            <a:ext cx="1367661" cy="534422"/>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その他の</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福祉サービス</a:t>
            </a:r>
          </a:p>
        </p:txBody>
      </p:sp>
      <p:sp>
        <p:nvSpPr>
          <p:cNvPr id="49" name="角丸四角形 48"/>
          <p:cNvSpPr/>
          <p:nvPr/>
        </p:nvSpPr>
        <p:spPr>
          <a:xfrm>
            <a:off x="7233690" y="4295489"/>
            <a:ext cx="842747" cy="382137"/>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その他</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0" name="右矢印 49"/>
          <p:cNvSpPr/>
          <p:nvPr/>
        </p:nvSpPr>
        <p:spPr>
          <a:xfrm>
            <a:off x="5257744" y="1796936"/>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1" name="角丸四角形 50"/>
          <p:cNvSpPr/>
          <p:nvPr/>
        </p:nvSpPr>
        <p:spPr bwMode="white">
          <a:xfrm>
            <a:off x="5511793" y="1701201"/>
            <a:ext cx="961762"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rPr>
              <a:t>1,299</a:t>
            </a:r>
            <a:r>
              <a:rPr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2" name="角丸四角形 51"/>
          <p:cNvSpPr/>
          <p:nvPr/>
        </p:nvSpPr>
        <p:spPr>
          <a:xfrm>
            <a:off x="7092724" y="1701201"/>
            <a:ext cx="1124678" cy="382137"/>
          </a:xfrm>
          <a:prstGeom prst="round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一般就労</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6" name="角丸四角形 55"/>
          <p:cNvSpPr/>
          <p:nvPr/>
        </p:nvSpPr>
        <p:spPr>
          <a:xfrm>
            <a:off x="1446473" y="5509017"/>
            <a:ext cx="1965551" cy="955460"/>
          </a:xfrm>
          <a:prstGeom prst="round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R2.4.1</a:t>
            </a:r>
            <a:r>
              <a:rPr lang="ja-JP" altLang="en-US" sz="1400" dirty="0">
                <a:solidFill>
                  <a:schemeClr val="tx1"/>
                </a:solidFill>
                <a:latin typeface="Meiryo UI" panose="020B0604030504040204" pitchFamily="50" charset="-128"/>
                <a:ea typeface="Meiryo UI" panose="020B0604030504040204" pitchFamily="50" charset="-128"/>
              </a:rPr>
              <a:t>時点</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3,760</a:t>
            </a:r>
            <a:r>
              <a:rPr kumimoji="1" lang="ja-JP" altLang="en-US" sz="1600" b="1" dirty="0">
                <a:solidFill>
                  <a:schemeClr val="tx1"/>
                </a:solidFill>
                <a:latin typeface="Meiryo UI" panose="020B0604030504040204" pitchFamily="50" charset="-128"/>
                <a:ea typeface="Meiryo UI" panose="020B0604030504040204" pitchFamily="50" charset="-128"/>
              </a:rPr>
              <a:t>人</a:t>
            </a:r>
          </a:p>
        </p:txBody>
      </p:sp>
      <p:sp>
        <p:nvSpPr>
          <p:cNvPr id="57" name="角丸四角形 56"/>
          <p:cNvSpPr/>
          <p:nvPr/>
        </p:nvSpPr>
        <p:spPr>
          <a:xfrm>
            <a:off x="5283854" y="5509017"/>
            <a:ext cx="1965551" cy="955460"/>
          </a:xfrm>
          <a:prstGeom prst="round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R3.4.1</a:t>
            </a:r>
            <a:r>
              <a:rPr lang="ja-JP" altLang="en-US" sz="1400" dirty="0">
                <a:solidFill>
                  <a:schemeClr val="tx1"/>
                </a:solidFill>
                <a:latin typeface="Meiryo UI" panose="020B0604030504040204" pitchFamily="50" charset="-128"/>
                <a:ea typeface="Meiryo UI" panose="020B0604030504040204" pitchFamily="50" charset="-128"/>
              </a:rPr>
              <a:t>時点</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3,841</a:t>
            </a:r>
            <a:r>
              <a:rPr kumimoji="1" lang="ja-JP" altLang="en-US" sz="1600" b="1" dirty="0" smtClean="0">
                <a:solidFill>
                  <a:schemeClr val="tx1"/>
                </a:solidFill>
                <a:latin typeface="Meiryo UI" panose="020B0604030504040204" pitchFamily="50" charset="-128"/>
                <a:ea typeface="Meiryo UI" panose="020B0604030504040204" pitchFamily="50" charset="-128"/>
              </a:rPr>
              <a:t>人</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58" name="右矢印 57"/>
          <p:cNvSpPr/>
          <p:nvPr/>
        </p:nvSpPr>
        <p:spPr>
          <a:xfrm>
            <a:off x="3567132" y="5904860"/>
            <a:ext cx="1561614" cy="163774"/>
          </a:xfrm>
          <a:prstGeom prs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9" name="角丸四角形 58"/>
          <p:cNvSpPr/>
          <p:nvPr/>
        </p:nvSpPr>
        <p:spPr bwMode="white">
          <a:xfrm>
            <a:off x="3857710" y="6082340"/>
            <a:ext cx="907578" cy="382137"/>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rPr>
              <a:t>8</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rPr>
              <a:t>人増</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1132764" y="5223061"/>
            <a:ext cx="6864020" cy="1455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bwMode="white">
          <a:xfrm>
            <a:off x="3178326" y="5069172"/>
            <a:ext cx="2664512" cy="307777"/>
          </a:xfrm>
          <a:prstGeom prst="rect">
            <a:avLst/>
          </a:prstGeom>
          <a:solidFill>
            <a:schemeClr val="bg1"/>
          </a:solidFill>
          <a:ln>
            <a:solidFill>
              <a:schemeClr val="bg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rPr>
              <a:t>就労移行支援事業所の利用者数</a:t>
            </a:r>
            <a:endParaRPr kumimoji="1" lang="ja-JP" altLang="en-US" sz="1400" dirty="0">
              <a:latin typeface="Meiryo UI" panose="020B0604030504040204" pitchFamily="50" charset="-128"/>
              <a:ea typeface="Meiryo UI" panose="020B0604030504040204" pitchFamily="50" charset="-128"/>
            </a:endParaRPr>
          </a:p>
        </p:txBody>
      </p:sp>
      <p:sp>
        <p:nvSpPr>
          <p:cNvPr id="61" name="楕円 60"/>
          <p:cNvSpPr/>
          <p:nvPr/>
        </p:nvSpPr>
        <p:spPr>
          <a:xfrm>
            <a:off x="1289055" y="1033444"/>
            <a:ext cx="1847301" cy="44833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移行</a:t>
            </a:r>
            <a:r>
              <a:rPr lang="ja-JP" altLang="en-US" sz="1400" dirty="0" smtClean="0">
                <a:solidFill>
                  <a:schemeClr val="tx1"/>
                </a:solidFill>
                <a:latin typeface="Meiryo UI" panose="020B0604030504040204" pitchFamily="50" charset="-128"/>
                <a:ea typeface="Meiryo UI" panose="020B0604030504040204" pitchFamily="50" charset="-128"/>
              </a:rPr>
              <a:t>を利用</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2" name="楕円 61"/>
          <p:cNvSpPr/>
          <p:nvPr/>
        </p:nvSpPr>
        <p:spPr>
          <a:xfrm>
            <a:off x="5866961" y="969582"/>
            <a:ext cx="1847301" cy="44833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移行から退所</a:t>
            </a:r>
          </a:p>
        </p:txBody>
      </p:sp>
    </p:spTree>
    <p:extLst>
      <p:ext uri="{BB962C8B-B14F-4D97-AF65-F5344CB8AC3E}">
        <p14:creationId xmlns:p14="http://schemas.microsoft.com/office/powerpoint/2010/main" val="255903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18</a:t>
            </a:fld>
            <a:endParaRPr kumimoji="1" lang="ja-JP" altLang="en-US" dirty="0"/>
          </a:p>
        </p:txBody>
      </p:sp>
      <p:sp>
        <p:nvSpPr>
          <p:cNvPr id="3" name="テキスト ボックス 2"/>
          <p:cNvSpPr txBox="1"/>
          <p:nvPr/>
        </p:nvSpPr>
        <p:spPr>
          <a:xfrm>
            <a:off x="312821" y="328862"/>
            <a:ext cx="4528804"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４．就労定着支援事業における職場定着率</a:t>
            </a:r>
            <a:endParaRPr kumimoji="1" lang="ja-JP" altLang="en-US"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690573195"/>
              </p:ext>
            </p:extLst>
          </p:nvPr>
        </p:nvGraphicFramePr>
        <p:xfrm>
          <a:off x="2424212" y="1199388"/>
          <a:ext cx="4033738" cy="1021983"/>
        </p:xfrm>
        <a:graphic>
          <a:graphicData uri="http://schemas.openxmlformats.org/drawingml/2006/table">
            <a:tbl>
              <a:tblPr>
                <a:tableStyleId>{8799B23B-EC83-4686-B30A-512413B5E67A}</a:tableStyleId>
              </a:tblPr>
              <a:tblGrid>
                <a:gridCol w="1536196">
                  <a:extLst>
                    <a:ext uri="{9D8B030D-6E8A-4147-A177-3AD203B41FA5}">
                      <a16:colId xmlns:a16="http://schemas.microsoft.com/office/drawing/2014/main" val="929330783"/>
                    </a:ext>
                  </a:extLst>
                </a:gridCol>
                <a:gridCol w="832514">
                  <a:extLst>
                    <a:ext uri="{9D8B030D-6E8A-4147-A177-3AD203B41FA5}">
                      <a16:colId xmlns:a16="http://schemas.microsoft.com/office/drawing/2014/main" val="820164308"/>
                    </a:ext>
                  </a:extLst>
                </a:gridCol>
                <a:gridCol w="832514">
                  <a:extLst>
                    <a:ext uri="{9D8B030D-6E8A-4147-A177-3AD203B41FA5}">
                      <a16:colId xmlns:a16="http://schemas.microsoft.com/office/drawing/2014/main" val="2872168716"/>
                    </a:ext>
                  </a:extLst>
                </a:gridCol>
                <a:gridCol w="832514">
                  <a:extLst>
                    <a:ext uri="{9D8B030D-6E8A-4147-A177-3AD203B41FA5}">
                      <a16:colId xmlns:a16="http://schemas.microsoft.com/office/drawing/2014/main" val="3911502244"/>
                    </a:ext>
                  </a:extLst>
                </a:gridCol>
              </a:tblGrid>
              <a:tr h="340661">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H30</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R1</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R2</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625020255"/>
                  </a:ext>
                </a:extLst>
              </a:tr>
              <a:tr h="340661">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職場定着率</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91.9%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97.5%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95.2%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719155599"/>
                  </a:ext>
                </a:extLst>
              </a:tr>
              <a:tr h="340661">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目標</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80.0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80.0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80.0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059145077"/>
                  </a:ext>
                </a:extLst>
              </a:tr>
            </a:tbl>
          </a:graphicData>
        </a:graphic>
      </p:graphicFrame>
      <p:sp>
        <p:nvSpPr>
          <p:cNvPr id="5" name="テキスト ボックス 4"/>
          <p:cNvSpPr txBox="1"/>
          <p:nvPr/>
        </p:nvSpPr>
        <p:spPr>
          <a:xfrm>
            <a:off x="3647434" y="891611"/>
            <a:ext cx="1587294"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職場定着率の推移</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2343793523"/>
              </p:ext>
            </p:extLst>
          </p:nvPr>
        </p:nvGraphicFramePr>
        <p:xfrm>
          <a:off x="1468798" y="2529148"/>
          <a:ext cx="6093726" cy="326853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687198" y="5707685"/>
            <a:ext cx="5875326" cy="738664"/>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職場定着率＝就労定着支援の</a:t>
            </a:r>
            <a:r>
              <a:rPr lang="ja-JP" altLang="en-US" sz="1400" dirty="0" smtClean="0">
                <a:latin typeface="Meiryo UI" panose="020B0604030504040204" pitchFamily="50" charset="-128"/>
                <a:ea typeface="Meiryo UI" panose="020B0604030504040204" pitchFamily="50" charset="-128"/>
              </a:rPr>
              <a:t>利用開始日から</a:t>
            </a:r>
            <a:r>
              <a:rPr lang="ja-JP" altLang="en-US" sz="1400" dirty="0">
                <a:latin typeface="Meiryo UI" panose="020B0604030504040204" pitchFamily="50" charset="-128"/>
                <a:ea typeface="Meiryo UI" panose="020B0604030504040204" pitchFamily="50" charset="-128"/>
              </a:rPr>
              <a:t>１年以上経過した者のうち</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翌年４月１日時点で就労</a:t>
            </a:r>
            <a:r>
              <a:rPr lang="ja-JP" altLang="en-US" sz="1400" dirty="0">
                <a:latin typeface="Meiryo UI" panose="020B0604030504040204" pitchFamily="50" charset="-128"/>
                <a:ea typeface="Meiryo UI" panose="020B0604030504040204" pitchFamily="50" charset="-128"/>
              </a:rPr>
              <a:t>継続している者の</a:t>
            </a:r>
            <a:r>
              <a:rPr lang="ja-JP" altLang="en-US" sz="1400" dirty="0" smtClean="0">
                <a:latin typeface="Meiryo UI" panose="020B0604030504040204" pitchFamily="50" charset="-128"/>
                <a:ea typeface="Meiryo UI" panose="020B0604030504040204" pitchFamily="50" charset="-128"/>
              </a:rPr>
              <a:t>割合</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就労</a:t>
            </a:r>
            <a:r>
              <a:rPr lang="ja-JP" altLang="en-US" sz="1400" dirty="0">
                <a:latin typeface="Meiryo UI" panose="020B0604030504040204" pitchFamily="50" charset="-128"/>
                <a:ea typeface="Meiryo UI" panose="020B0604030504040204" pitchFamily="50" charset="-128"/>
              </a:rPr>
              <a:t>定着支援の利用が終了して</a:t>
            </a:r>
            <a:r>
              <a:rPr lang="ja-JP" altLang="en-US" sz="1400" dirty="0" smtClean="0">
                <a:latin typeface="Meiryo UI" panose="020B0604030504040204" pitchFamily="50" charset="-128"/>
                <a:ea typeface="Meiryo UI" panose="020B0604030504040204" pitchFamily="50" charset="-128"/>
              </a:rPr>
              <a:t>いる者を含む。）</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940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19</a:t>
            </a:fld>
            <a:endParaRPr kumimoji="1" lang="ja-JP" altLang="en-US"/>
          </a:p>
        </p:txBody>
      </p:sp>
      <p:sp>
        <p:nvSpPr>
          <p:cNvPr id="4" name="テキスト ボックス 3"/>
          <p:cNvSpPr txBox="1"/>
          <p:nvPr/>
        </p:nvSpPr>
        <p:spPr>
          <a:xfrm>
            <a:off x="2939864" y="850668"/>
            <a:ext cx="3198311" cy="338554"/>
          </a:xfrm>
          <a:prstGeom prst="rect">
            <a:avLst/>
          </a:prstGeom>
          <a:noFill/>
        </p:spPr>
        <p:txBody>
          <a:bodyPr wrap="none" rtlCol="0">
            <a:spAutoFit/>
          </a:bodyPr>
          <a:lstStyle/>
          <a:p>
            <a:r>
              <a:rPr kumimoji="1" lang="ja-JP" altLang="en-US" sz="1600" dirty="0" err="1" smtClean="0">
                <a:latin typeface="Meiryo UI" panose="020B0604030504040204" pitchFamily="50" charset="-128"/>
                <a:ea typeface="Meiryo UI" panose="020B0604030504040204" pitchFamily="50" charset="-128"/>
              </a:rPr>
              <a:t>障がい</a:t>
            </a:r>
            <a:r>
              <a:rPr kumimoji="1" lang="ja-JP" altLang="en-US" sz="1600" dirty="0" smtClean="0">
                <a:latin typeface="Meiryo UI" panose="020B0604030504040204" pitchFamily="50" charset="-128"/>
                <a:ea typeface="Meiryo UI" panose="020B0604030504040204" pitchFamily="50" charset="-128"/>
              </a:rPr>
              <a:t>種別ごとの職場定着率の推移</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1977310821"/>
              </p:ext>
            </p:extLst>
          </p:nvPr>
        </p:nvGraphicFramePr>
        <p:xfrm>
          <a:off x="899617" y="1392073"/>
          <a:ext cx="7278804" cy="4367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01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2263" y="518615"/>
            <a:ext cx="7503699" cy="372409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令和２年度就労人数調査の概要</a:t>
            </a:r>
            <a:endParaRPr lang="en-US" altLang="ja-JP" sz="2000"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調査対象事業所</a:t>
            </a:r>
            <a:r>
              <a:rPr lang="en-US" altLang="ja-JP"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令和３年４月１日時点で、就労移行支援、就労継続支援</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型及びＢ型</a:t>
            </a:r>
            <a:r>
              <a:rPr lang="ja-JP" altLang="en-US" dirty="0" smtClean="0">
                <a:latin typeface="Meiryo UI" panose="020B0604030504040204" pitchFamily="50" charset="-128"/>
                <a:ea typeface="Meiryo UI" panose="020B0604030504040204" pitchFamily="50" charset="-128"/>
              </a:rPr>
              <a:t>、就労</a:t>
            </a:r>
            <a:r>
              <a:rPr lang="ja-JP" altLang="en-US" dirty="0">
                <a:latin typeface="Meiryo UI" panose="020B0604030504040204" pitchFamily="50" charset="-128"/>
                <a:ea typeface="Meiryo UI" panose="020B0604030504040204" pitchFamily="50" charset="-128"/>
              </a:rPr>
              <a:t>定着支援の指定を受けている事業所</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令和３年４月１日時点で、生活介護、自立訓練（機能訓練・生活訓練）の指定を受けており、令和２年度中に一般就労者を輩出している事業所</a:t>
            </a:r>
          </a:p>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た</a:t>
            </a:r>
            <a:r>
              <a:rPr lang="ja-JP" altLang="en-US" dirty="0">
                <a:latin typeface="Meiryo UI" panose="020B0604030504040204" pitchFamily="50" charset="-128"/>
                <a:ea typeface="Meiryo UI" panose="020B0604030504040204" pitchFamily="50" charset="-128"/>
              </a:rPr>
              <a:t>だ</a:t>
            </a:r>
            <a:r>
              <a:rPr lang="ja-JP" altLang="en-US" dirty="0" smtClean="0">
                <a:latin typeface="Meiryo UI" panose="020B0604030504040204" pitchFamily="50" charset="-128"/>
                <a:ea typeface="Meiryo UI" panose="020B0604030504040204" pitchFamily="50" charset="-128"/>
              </a:rPr>
              <a:t>し</a:t>
            </a:r>
            <a:r>
              <a:rPr lang="ja-JP" altLang="en-US" dirty="0">
                <a:latin typeface="Meiryo UI" panose="020B0604030504040204" pitchFamily="50" charset="-128"/>
                <a:ea typeface="Meiryo UI" panose="020B0604030504040204" pitchFamily="50" charset="-128"/>
              </a:rPr>
              <a:t>、以下に該当する事業所は除く。</a:t>
            </a:r>
          </a:p>
          <a:p>
            <a:pPr marL="742950" lvl="1"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令和３年４月１日時点で当該サービスを休止及び廃止している事業所</a:t>
            </a:r>
          </a:p>
          <a:p>
            <a:pPr marL="742950" lvl="1"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令和３年４月１日開設（令和２年度中の活動実績がない）事業所</a:t>
            </a:r>
          </a:p>
          <a:p>
            <a:endParaRPr lang="en-US" altLang="ja-JP"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調査期間</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令和３年５月１０日から同年６月１１日</a:t>
            </a:r>
          </a:p>
        </p:txBody>
      </p:sp>
      <p:sp>
        <p:nvSpPr>
          <p:cNvPr id="4" name="スライド番号プレースホルダー 3"/>
          <p:cNvSpPr>
            <a:spLocks noGrp="1"/>
          </p:cNvSpPr>
          <p:nvPr>
            <p:ph type="sldNum" sz="quarter" idx="12"/>
          </p:nvPr>
        </p:nvSpPr>
        <p:spPr/>
        <p:txBody>
          <a:bodyPr/>
          <a:lstStyle/>
          <a:p>
            <a:fld id="{F7C2ABA0-2C79-4E71-91B6-07983140A210}" type="slidenum">
              <a:rPr kumimoji="1" lang="ja-JP" altLang="en-US" smtClean="0"/>
              <a:t>2</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218712547"/>
              </p:ext>
            </p:extLst>
          </p:nvPr>
        </p:nvGraphicFramePr>
        <p:xfrm>
          <a:off x="532263" y="4377181"/>
          <a:ext cx="8100749" cy="1640799"/>
        </p:xfrm>
        <a:graphic>
          <a:graphicData uri="http://schemas.openxmlformats.org/drawingml/2006/table">
            <a:tbl>
              <a:tblPr/>
              <a:tblGrid>
                <a:gridCol w="2198396">
                  <a:extLst>
                    <a:ext uri="{9D8B030D-6E8A-4147-A177-3AD203B41FA5}">
                      <a16:colId xmlns:a16="http://schemas.microsoft.com/office/drawing/2014/main" val="2044276602"/>
                    </a:ext>
                  </a:extLst>
                </a:gridCol>
                <a:gridCol w="1420863">
                  <a:extLst>
                    <a:ext uri="{9D8B030D-6E8A-4147-A177-3AD203B41FA5}">
                      <a16:colId xmlns:a16="http://schemas.microsoft.com/office/drawing/2014/main" val="2960376035"/>
                    </a:ext>
                  </a:extLst>
                </a:gridCol>
                <a:gridCol w="1696066">
                  <a:extLst>
                    <a:ext uri="{9D8B030D-6E8A-4147-A177-3AD203B41FA5}">
                      <a16:colId xmlns:a16="http://schemas.microsoft.com/office/drawing/2014/main" val="2646856919"/>
                    </a:ext>
                  </a:extLst>
                </a:gridCol>
                <a:gridCol w="1604740">
                  <a:extLst>
                    <a:ext uri="{9D8B030D-6E8A-4147-A177-3AD203B41FA5}">
                      <a16:colId xmlns:a16="http://schemas.microsoft.com/office/drawing/2014/main" val="2994961512"/>
                    </a:ext>
                  </a:extLst>
                </a:gridCol>
                <a:gridCol w="1180684">
                  <a:extLst>
                    <a:ext uri="{9D8B030D-6E8A-4147-A177-3AD203B41FA5}">
                      <a16:colId xmlns:a16="http://schemas.microsoft.com/office/drawing/2014/main" val="3552848510"/>
                    </a:ext>
                  </a:extLst>
                </a:gridCol>
              </a:tblGrid>
              <a:tr h="312533">
                <a:tc>
                  <a:txBody>
                    <a:bodyPr/>
                    <a:lstStyle/>
                    <a:p>
                      <a:pPr algn="ctr" fontAlgn="ctr"/>
                      <a:r>
                        <a:rPr lang="ja-JP" altLang="en-US" sz="1400" b="0" i="0" u="none" strike="noStrike" dirty="0">
                          <a:solidFill>
                            <a:srgbClr val="000000"/>
                          </a:solidFill>
                          <a:effectLst/>
                          <a:latin typeface="Arial" panose="020B0604020202020204" pitchFamily="34" charset="0"/>
                          <a:ea typeface="游ゴシック" panose="020B0400000000000000" pitchFamily="50" charset="-128"/>
                        </a:rPr>
                        <a:t>　</a:t>
                      </a:r>
                    </a:p>
                  </a:txBody>
                  <a:tcPr marL="9767" marR="9767" marT="97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指定事業所数</a:t>
                      </a:r>
                    </a:p>
                  </a:txBody>
                  <a:tcPr marL="9767" marR="9767" marT="97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調査対象事業所数</a:t>
                      </a:r>
                    </a:p>
                  </a:txBody>
                  <a:tcPr marL="9767" marR="9767" marT="97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回答事業所数</a:t>
                      </a:r>
                    </a:p>
                  </a:txBody>
                  <a:tcPr marL="9767" marR="9767" marT="97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回収率</a:t>
                      </a:r>
                    </a:p>
                  </a:txBody>
                  <a:tcPr marL="9767" marR="9767" marT="976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351350"/>
                  </a:ext>
                </a:extLst>
              </a:tr>
              <a:tr h="263700">
                <a:tc>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就労移行支援事業所</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323</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303</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294</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97.0%</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762743"/>
                  </a:ext>
                </a:extLst>
              </a:tr>
              <a:tr h="263700">
                <a:tc>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就労継続支援</a:t>
                      </a:r>
                      <a:r>
                        <a:rPr lang="en-US" altLang="zh-TW" sz="1400" b="0" i="0" u="none" strike="noStrike" dirty="0">
                          <a:solidFill>
                            <a:srgbClr val="000000"/>
                          </a:solidFill>
                          <a:effectLst/>
                          <a:latin typeface="Meiryo UI" panose="020B0604030504040204" pitchFamily="50" charset="-128"/>
                          <a:ea typeface="Meiryo UI" panose="020B0604030504040204" pitchFamily="50" charset="-128"/>
                        </a:rPr>
                        <a:t>A</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型事業所</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394</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368</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350</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95.1%</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996799"/>
                  </a:ext>
                </a:extLst>
              </a:tr>
              <a:tr h="263700">
                <a:tc>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就労継続支援</a:t>
                      </a:r>
                      <a:r>
                        <a:rPr lang="en-US" altLang="zh-TW" sz="1400" b="0" i="0" u="none" strike="noStrike" dirty="0">
                          <a:solidFill>
                            <a:srgbClr val="000000"/>
                          </a:solidFill>
                          <a:effectLst/>
                          <a:latin typeface="Meiryo UI" panose="020B0604030504040204" pitchFamily="50" charset="-128"/>
                          <a:ea typeface="Meiryo UI" panose="020B0604030504040204" pitchFamily="50" charset="-128"/>
                        </a:rPr>
                        <a:t>B</a:t>
                      </a:r>
                      <a:r>
                        <a:rPr lang="zh-TW" altLang="en-US" sz="1400" b="0" i="0" u="none" strike="noStrike">
                          <a:solidFill>
                            <a:srgbClr val="000000"/>
                          </a:solidFill>
                          <a:effectLst/>
                          <a:latin typeface="Meiryo UI" panose="020B0604030504040204" pitchFamily="50" charset="-128"/>
                          <a:ea typeface="Meiryo UI" panose="020B0604030504040204" pitchFamily="50" charset="-128"/>
                        </a:rPr>
                        <a:t>型事業所</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1,185</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1,138</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1,095</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96.2%</a:t>
                      </a:r>
                    </a:p>
                  </a:txBody>
                  <a:tcPr marL="9767" marR="9767" marT="9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347495"/>
                  </a:ext>
                </a:extLst>
              </a:tr>
              <a:tr h="263700">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就労定着支援事業所</a:t>
                      </a:r>
                    </a:p>
                  </a:txBody>
                  <a:tcPr marL="9767" marR="9767" marT="976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146</a:t>
                      </a:r>
                    </a:p>
                  </a:txBody>
                  <a:tcPr marL="9767" marR="9767" marT="976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143</a:t>
                      </a:r>
                    </a:p>
                  </a:txBody>
                  <a:tcPr marL="9767" marR="9767" marT="976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139</a:t>
                      </a:r>
                    </a:p>
                  </a:txBody>
                  <a:tcPr marL="9767" marR="9767" marT="976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97.2%</a:t>
                      </a:r>
                    </a:p>
                  </a:txBody>
                  <a:tcPr marL="9767" marR="9767" marT="976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57070386"/>
                  </a:ext>
                </a:extLst>
              </a:tr>
              <a:tr h="273466">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9767" marR="9767" marT="9767"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2,048</a:t>
                      </a:r>
                    </a:p>
                  </a:txBody>
                  <a:tcPr marL="9767" marR="9767" marT="9767"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1,952</a:t>
                      </a:r>
                    </a:p>
                  </a:txBody>
                  <a:tcPr marL="9767" marR="9767" marT="9767"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1,878</a:t>
                      </a:r>
                    </a:p>
                  </a:txBody>
                  <a:tcPr marL="9767" marR="9767" marT="9767"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96.2%</a:t>
                      </a:r>
                    </a:p>
                  </a:txBody>
                  <a:tcPr marL="9767" marR="9767" marT="9767"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488232"/>
                  </a:ext>
                </a:extLst>
              </a:tr>
            </a:tbl>
          </a:graphicData>
        </a:graphic>
      </p:graphicFrame>
    </p:spTree>
    <p:extLst>
      <p:ext uri="{BB962C8B-B14F-4D97-AF65-F5344CB8AC3E}">
        <p14:creationId xmlns:p14="http://schemas.microsoft.com/office/powerpoint/2010/main" val="201874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20</a:t>
            </a:fld>
            <a:endParaRPr kumimoji="1" lang="ja-JP" altLang="en-US" dirty="0"/>
          </a:p>
        </p:txBody>
      </p:sp>
      <p:sp>
        <p:nvSpPr>
          <p:cNvPr id="3" name="テキスト ボックス 2"/>
          <p:cNvSpPr txBox="1"/>
          <p:nvPr/>
        </p:nvSpPr>
        <p:spPr>
          <a:xfrm>
            <a:off x="260216" y="561455"/>
            <a:ext cx="4530148" cy="323165"/>
          </a:xfrm>
          <a:prstGeom prst="rect">
            <a:avLst/>
          </a:prstGeom>
          <a:noFill/>
        </p:spPr>
        <p:txBody>
          <a:bodyPr wrap="square" rtlCol="0">
            <a:spAutoFit/>
          </a:bodyPr>
          <a:lstStyle/>
          <a:p>
            <a:r>
              <a:rPr lang="ja-JP" altLang="en-US" sz="1500" b="1" dirty="0">
                <a:latin typeface="Meiryo UI" panose="020B0604030504040204" pitchFamily="50" charset="-128"/>
                <a:ea typeface="Meiryo UI" panose="020B0604030504040204" pitchFamily="50" charset="-128"/>
              </a:rPr>
              <a:t>就労定着支援事業の利用率（新計画関係）</a:t>
            </a:r>
            <a:endParaRPr lang="en-US" altLang="ja-JP" sz="15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95784744"/>
              </p:ext>
            </p:extLst>
          </p:nvPr>
        </p:nvGraphicFramePr>
        <p:xfrm>
          <a:off x="600501" y="868390"/>
          <a:ext cx="8297839" cy="1010920"/>
        </p:xfrm>
        <a:graphic>
          <a:graphicData uri="http://schemas.openxmlformats.org/drawingml/2006/table">
            <a:tbl>
              <a:tblPr firstRow="1">
                <a:tableStyleId>{8799B23B-EC83-4686-B30A-512413B5E67A}</a:tableStyleId>
              </a:tblPr>
              <a:tblGrid>
                <a:gridCol w="2860171">
                  <a:extLst>
                    <a:ext uri="{9D8B030D-6E8A-4147-A177-3AD203B41FA5}">
                      <a16:colId xmlns:a16="http://schemas.microsoft.com/office/drawing/2014/main" val="3067829550"/>
                    </a:ext>
                  </a:extLst>
                </a:gridCol>
                <a:gridCol w="2807293">
                  <a:extLst>
                    <a:ext uri="{9D8B030D-6E8A-4147-A177-3AD203B41FA5}">
                      <a16:colId xmlns:a16="http://schemas.microsoft.com/office/drawing/2014/main" val="3764717176"/>
                    </a:ext>
                  </a:extLst>
                </a:gridCol>
                <a:gridCol w="2630375">
                  <a:extLst>
                    <a:ext uri="{9D8B030D-6E8A-4147-A177-3AD203B41FA5}">
                      <a16:colId xmlns:a16="http://schemas.microsoft.com/office/drawing/2014/main" val="1365497121"/>
                    </a:ext>
                  </a:extLst>
                </a:gridCol>
              </a:tblGrid>
              <a:tr h="370840">
                <a:tc>
                  <a:txBody>
                    <a:bodyPr/>
                    <a:lstStyle/>
                    <a:p>
                      <a:pPr algn="ctr"/>
                      <a:r>
                        <a:rPr kumimoji="1" lang="en-US" altLang="ja-JP" sz="1200" b="0" dirty="0">
                          <a:latin typeface="Meiryo UI" panose="020B0604030504040204" pitchFamily="50" charset="-128"/>
                          <a:ea typeface="Meiryo UI" panose="020B0604030504040204" pitchFamily="50" charset="-128"/>
                        </a:rPr>
                        <a:t>R2.4.1</a:t>
                      </a: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9.30</a:t>
                      </a:r>
                      <a:r>
                        <a:rPr kumimoji="1" lang="ja-JP" altLang="en-US" sz="1200" b="0" dirty="0">
                          <a:latin typeface="Meiryo UI" panose="020B0604030504040204" pitchFamily="50" charset="-128"/>
                          <a:ea typeface="Meiryo UI" panose="020B0604030504040204" pitchFamily="50" charset="-128"/>
                        </a:rPr>
                        <a:t>に一般就労へ移行し</a:t>
                      </a:r>
                      <a:r>
                        <a:rPr kumimoji="1" lang="ja-JP" altLang="en-US" sz="1200" b="0" dirty="0" smtClean="0">
                          <a:latin typeface="Meiryo UI" panose="020B0604030504040204" pitchFamily="50" charset="-128"/>
                          <a:ea typeface="Meiryo UI" panose="020B0604030504040204" pitchFamily="50" charset="-128"/>
                        </a:rPr>
                        <a:t>、</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６か月</a:t>
                      </a:r>
                      <a:r>
                        <a:rPr kumimoji="1" lang="ja-JP" altLang="en-US" sz="1200" b="0" dirty="0">
                          <a:latin typeface="Meiryo UI" panose="020B0604030504040204" pitchFamily="50" charset="-128"/>
                          <a:ea typeface="Meiryo UI" panose="020B0604030504040204" pitchFamily="50" charset="-128"/>
                        </a:rPr>
                        <a:t>以上就労継続している者</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（ａ）</a:t>
                      </a:r>
                    </a:p>
                  </a:txBody>
                  <a:tcPr anchor="ctr">
                    <a:solidFill>
                      <a:schemeClr val="bg1">
                        <a:lumMod val="95000"/>
                      </a:schemeClr>
                    </a:solidFill>
                  </a:tcPr>
                </a:tc>
                <a:tc>
                  <a:txBody>
                    <a:bodyPr/>
                    <a:lstStyle/>
                    <a:p>
                      <a:pPr algn="ctr"/>
                      <a:r>
                        <a:rPr kumimoji="1" lang="ja-JP" altLang="en-US" sz="1200" b="0" dirty="0">
                          <a:latin typeface="Meiryo UI" panose="020B0604030504040204" pitchFamily="50" charset="-128"/>
                          <a:ea typeface="Meiryo UI" panose="020B0604030504040204" pitchFamily="50" charset="-128"/>
                        </a:rPr>
                        <a:t>ａのうち、</a:t>
                      </a:r>
                      <a:r>
                        <a:rPr kumimoji="1" lang="en-US" altLang="ja-JP" sz="1200" b="0" dirty="0">
                          <a:latin typeface="Meiryo UI" panose="020B0604030504040204" pitchFamily="50" charset="-128"/>
                          <a:ea typeface="Meiryo UI" panose="020B0604030504040204" pitchFamily="50" charset="-128"/>
                        </a:rPr>
                        <a:t>R3.4.1</a:t>
                      </a:r>
                      <a:r>
                        <a:rPr kumimoji="1" lang="ja-JP" altLang="en-US" sz="1200" b="0" dirty="0">
                          <a:latin typeface="Meiryo UI" panose="020B0604030504040204" pitchFamily="50" charset="-128"/>
                          <a:ea typeface="Meiryo UI" panose="020B0604030504040204" pitchFamily="50" charset="-128"/>
                        </a:rPr>
                        <a:t>時点で</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就労定着支援事業を利用している者</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（ｂ）</a:t>
                      </a:r>
                    </a:p>
                  </a:txBody>
                  <a:tcPr anchor="ctr">
                    <a:solidFill>
                      <a:schemeClr val="bg1">
                        <a:lumMod val="95000"/>
                      </a:schemeClr>
                    </a:solidFill>
                  </a:tcPr>
                </a:tc>
                <a:tc>
                  <a:txBody>
                    <a:bodyPr/>
                    <a:lstStyle/>
                    <a:p>
                      <a:pPr algn="ctr"/>
                      <a:r>
                        <a:rPr kumimoji="1" lang="ja-JP" altLang="en-US" sz="1200" b="0" dirty="0">
                          <a:latin typeface="Meiryo UI" panose="020B0604030504040204" pitchFamily="50" charset="-128"/>
                          <a:ea typeface="Meiryo UI" panose="020B0604030504040204" pitchFamily="50" charset="-128"/>
                        </a:rPr>
                        <a:t>就労定着支援事業の</a:t>
                      </a:r>
                      <a:r>
                        <a:rPr kumimoji="1" lang="ja-JP" altLang="en-US" sz="1200" b="0" dirty="0" smtClean="0">
                          <a:latin typeface="Meiryo UI" panose="020B0604030504040204" pitchFamily="50" charset="-128"/>
                          <a:ea typeface="Meiryo UI" panose="020B0604030504040204" pitchFamily="50" charset="-128"/>
                        </a:rPr>
                        <a:t>利用率</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a:t>
                      </a:r>
                      <a:r>
                        <a:rPr kumimoji="1" lang="ja-JP" altLang="en-US" sz="1200" b="0" dirty="0" err="1" smtClean="0">
                          <a:latin typeface="Meiryo UI" panose="020B0604030504040204" pitchFamily="50" charset="-128"/>
                          <a:ea typeface="Meiryo UI" panose="020B0604030504040204" pitchFamily="50" charset="-128"/>
                        </a:rPr>
                        <a:t>ｂ</a:t>
                      </a:r>
                      <a:r>
                        <a:rPr kumimoji="1" lang="en-US" altLang="ja-JP" sz="1200" b="0" dirty="0" smtClean="0">
                          <a:latin typeface="Meiryo UI" panose="020B0604030504040204" pitchFamily="50" charset="-128"/>
                          <a:ea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rPr>
                        <a:t>ａ）</a:t>
                      </a:r>
                      <a:endParaRPr kumimoji="1" lang="ja-JP" altLang="en-US" sz="1200" b="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3922733782"/>
                  </a:ext>
                </a:extLst>
              </a:tr>
              <a:tr h="370840">
                <a:tc>
                  <a:txBody>
                    <a:bodyPr/>
                    <a:lstStyle/>
                    <a:p>
                      <a:pPr algn="ctr"/>
                      <a:r>
                        <a:rPr kumimoji="1" lang="en-US" altLang="ja-JP" sz="1200" b="0" dirty="0">
                          <a:latin typeface="Meiryo UI" panose="020B0604030504040204" pitchFamily="50" charset="-128"/>
                          <a:ea typeface="Meiryo UI" panose="020B0604030504040204" pitchFamily="50" charset="-128"/>
                        </a:rPr>
                        <a:t>934</a:t>
                      </a:r>
                      <a:r>
                        <a:rPr kumimoji="1" lang="ja-JP" altLang="en-US" sz="1200" b="0" dirty="0">
                          <a:latin typeface="Meiryo UI" panose="020B0604030504040204" pitchFamily="50" charset="-128"/>
                          <a:ea typeface="Meiryo UI" panose="020B0604030504040204" pitchFamily="50" charset="-128"/>
                        </a:rPr>
                        <a:t>人</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554</a:t>
                      </a:r>
                      <a:r>
                        <a:rPr kumimoji="1" lang="ja-JP" altLang="en-US" sz="1200" b="0" dirty="0">
                          <a:latin typeface="Meiryo UI" panose="020B0604030504040204" pitchFamily="50" charset="-128"/>
                          <a:ea typeface="Meiryo UI" panose="020B0604030504040204" pitchFamily="50" charset="-128"/>
                        </a:rPr>
                        <a:t>人</a:t>
                      </a:r>
                    </a:p>
                  </a:txBody>
                  <a:tcPr anchor="ctr"/>
                </a:tc>
                <a:tc>
                  <a:txBody>
                    <a:bodyPr/>
                    <a:lstStyle/>
                    <a:p>
                      <a:pPr algn="ctr"/>
                      <a:r>
                        <a:rPr kumimoji="1" lang="en-US" altLang="ja-JP" sz="1200" b="1" u="sng" dirty="0">
                          <a:latin typeface="Meiryo UI" panose="020B0604030504040204" pitchFamily="50" charset="-128"/>
                          <a:ea typeface="Meiryo UI" panose="020B0604030504040204" pitchFamily="50" charset="-128"/>
                        </a:rPr>
                        <a:t>59.3</a:t>
                      </a:r>
                      <a:r>
                        <a:rPr kumimoji="1" lang="ja-JP" altLang="en-US" sz="1200" b="1" u="sng"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（目標：</a:t>
                      </a:r>
                      <a:r>
                        <a:rPr kumimoji="1" lang="en-US" altLang="ja-JP" sz="1200" b="0" dirty="0" smtClean="0">
                          <a:latin typeface="Meiryo UI" panose="020B0604030504040204" pitchFamily="50" charset="-128"/>
                          <a:ea typeface="Meiryo UI" panose="020B0604030504040204" pitchFamily="50" charset="-128"/>
                        </a:rPr>
                        <a:t>70.0</a:t>
                      </a:r>
                      <a:r>
                        <a:rPr kumimoji="1" lang="ja-JP" altLang="en-US" sz="1200" b="0" dirty="0" smtClean="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3048420973"/>
                  </a:ext>
                </a:extLst>
              </a:tr>
            </a:tbl>
          </a:graphicData>
        </a:graphic>
      </p:graphicFrame>
      <p:sp>
        <p:nvSpPr>
          <p:cNvPr id="5" name="テキスト ボックス 4"/>
          <p:cNvSpPr txBox="1"/>
          <p:nvPr/>
        </p:nvSpPr>
        <p:spPr>
          <a:xfrm>
            <a:off x="260216" y="1919687"/>
            <a:ext cx="6794420" cy="323165"/>
          </a:xfrm>
          <a:prstGeom prst="rect">
            <a:avLst/>
          </a:prstGeom>
          <a:noFill/>
        </p:spPr>
        <p:txBody>
          <a:bodyPr wrap="square" rtlCol="0">
            <a:spAutoFit/>
          </a:bodyPr>
          <a:lstStyle/>
          <a:p>
            <a:r>
              <a:rPr lang="ja-JP" altLang="en-US" sz="1500" b="1" dirty="0">
                <a:latin typeface="Meiryo UI" panose="020B0604030504040204" pitchFamily="50" charset="-128"/>
                <a:ea typeface="Meiryo UI" panose="020B0604030504040204" pitchFamily="50" charset="-128"/>
              </a:rPr>
              <a:t>就労定着支援の就労</a:t>
            </a:r>
            <a:r>
              <a:rPr lang="ja-JP" altLang="en-US" sz="1500" b="1" dirty="0" smtClean="0">
                <a:latin typeface="Meiryo UI" panose="020B0604030504040204" pitchFamily="50" charset="-128"/>
                <a:ea typeface="Meiryo UI" panose="020B0604030504040204" pitchFamily="50" charset="-128"/>
              </a:rPr>
              <a:t>定着率（</a:t>
            </a:r>
            <a:r>
              <a:rPr lang="en-US" altLang="ja-JP" sz="1500" b="1" dirty="0" smtClean="0">
                <a:latin typeface="Meiryo UI" panose="020B0604030504040204" pitchFamily="50" charset="-128"/>
                <a:ea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rPr>
              <a:t>）が</a:t>
            </a:r>
            <a:r>
              <a:rPr lang="ja-JP" altLang="en-US" sz="1500" b="1" dirty="0">
                <a:latin typeface="Meiryo UI" panose="020B0604030504040204" pitchFamily="50" charset="-128"/>
                <a:ea typeface="Meiryo UI" panose="020B0604030504040204" pitchFamily="50" charset="-128"/>
              </a:rPr>
              <a:t>８割以上の事業所の割合（新計画関係）</a:t>
            </a:r>
            <a:endParaRPr lang="en-US" altLang="ja-JP" sz="15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083464824"/>
              </p:ext>
            </p:extLst>
          </p:nvPr>
        </p:nvGraphicFramePr>
        <p:xfrm>
          <a:off x="600501" y="2278922"/>
          <a:ext cx="8297839" cy="828040"/>
        </p:xfrm>
        <a:graphic>
          <a:graphicData uri="http://schemas.openxmlformats.org/drawingml/2006/table">
            <a:tbl>
              <a:tblPr firstRow="1">
                <a:tableStyleId>{8799B23B-EC83-4686-B30A-512413B5E67A}</a:tableStyleId>
              </a:tblPr>
              <a:tblGrid>
                <a:gridCol w="2860171">
                  <a:extLst>
                    <a:ext uri="{9D8B030D-6E8A-4147-A177-3AD203B41FA5}">
                      <a16:colId xmlns:a16="http://schemas.microsoft.com/office/drawing/2014/main" val="3067829550"/>
                    </a:ext>
                  </a:extLst>
                </a:gridCol>
                <a:gridCol w="2807293">
                  <a:extLst>
                    <a:ext uri="{9D8B030D-6E8A-4147-A177-3AD203B41FA5}">
                      <a16:colId xmlns:a16="http://schemas.microsoft.com/office/drawing/2014/main" val="3764717176"/>
                    </a:ext>
                  </a:extLst>
                </a:gridCol>
                <a:gridCol w="2630375">
                  <a:extLst>
                    <a:ext uri="{9D8B030D-6E8A-4147-A177-3AD203B41FA5}">
                      <a16:colId xmlns:a16="http://schemas.microsoft.com/office/drawing/2014/main" val="1365497121"/>
                    </a:ext>
                  </a:extLst>
                </a:gridCol>
              </a:tblGrid>
              <a:tr h="370840">
                <a:tc>
                  <a:txBody>
                    <a:bodyPr/>
                    <a:lstStyle/>
                    <a:p>
                      <a:pPr algn="ctr"/>
                      <a:r>
                        <a:rPr kumimoji="1" lang="ja-JP" altLang="en-US" sz="1200" b="0" dirty="0">
                          <a:latin typeface="Meiryo UI" panose="020B0604030504040204" pitchFamily="50" charset="-128"/>
                          <a:ea typeface="Meiryo UI" panose="020B0604030504040204" pitchFamily="50" charset="-128"/>
                        </a:rPr>
                        <a:t>回答事業所数（ア）</a:t>
                      </a:r>
                    </a:p>
                  </a:txBody>
                  <a:tcPr anchor="ctr">
                    <a:solidFill>
                      <a:schemeClr val="bg1">
                        <a:lumMod val="95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就労</a:t>
                      </a:r>
                      <a:r>
                        <a:rPr kumimoji="1" lang="ja-JP" altLang="en-US" sz="1200" b="0" dirty="0">
                          <a:latin typeface="Meiryo UI" panose="020B0604030504040204" pitchFamily="50" charset="-128"/>
                          <a:ea typeface="Meiryo UI" panose="020B0604030504040204" pitchFamily="50" charset="-128"/>
                        </a:rPr>
                        <a:t>定着率</a:t>
                      </a:r>
                      <a:r>
                        <a:rPr kumimoji="1" lang="ja-JP" altLang="en-US" sz="1200" b="0" dirty="0" smtClean="0">
                          <a:latin typeface="Meiryo UI" panose="020B0604030504040204" pitchFamily="50" charset="-128"/>
                          <a:ea typeface="Meiryo UI" panose="020B0604030504040204" pitchFamily="50" charset="-128"/>
                        </a:rPr>
                        <a:t>が８割</a:t>
                      </a:r>
                      <a:r>
                        <a:rPr kumimoji="1" lang="ja-JP" altLang="en-US" sz="1200" b="0" dirty="0">
                          <a:latin typeface="Meiryo UI" panose="020B0604030504040204" pitchFamily="50" charset="-128"/>
                          <a:ea typeface="Meiryo UI" panose="020B0604030504040204" pitchFamily="50" charset="-128"/>
                        </a:rPr>
                        <a:t>以上</a:t>
                      </a:r>
                      <a:r>
                        <a:rPr kumimoji="1" lang="ja-JP" altLang="en-US" sz="1200" b="0" dirty="0" smtClean="0">
                          <a:latin typeface="Meiryo UI" panose="020B0604030504040204" pitchFamily="50" charset="-128"/>
                          <a:ea typeface="Meiryo UI" panose="020B0604030504040204" pitchFamily="50" charset="-128"/>
                        </a:rPr>
                        <a:t>の</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事業所数</a:t>
                      </a:r>
                      <a:r>
                        <a:rPr kumimoji="1" lang="ja-JP" altLang="en-US" sz="1200" b="0" dirty="0">
                          <a:latin typeface="Meiryo UI" panose="020B0604030504040204" pitchFamily="50" charset="-128"/>
                          <a:ea typeface="Meiryo UI" panose="020B0604030504040204" pitchFamily="50" charset="-128"/>
                        </a:rPr>
                        <a:t>（イ）</a:t>
                      </a:r>
                    </a:p>
                  </a:txBody>
                  <a:tcPr anchor="ctr">
                    <a:solidFill>
                      <a:schemeClr val="bg1">
                        <a:lumMod val="95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就労定着率が８割以上の</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事業所の割合（</a:t>
                      </a:r>
                      <a:r>
                        <a:rPr kumimoji="1" lang="ja-JP" altLang="en-US" sz="1200" b="0" dirty="0">
                          <a:latin typeface="Meiryo UI" panose="020B0604030504040204" pitchFamily="50" charset="-128"/>
                          <a:ea typeface="Meiryo UI" panose="020B0604030504040204" pitchFamily="50" charset="-128"/>
                        </a:rPr>
                        <a:t>イ</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ア）</a:t>
                      </a:r>
                    </a:p>
                  </a:txBody>
                  <a:tcPr anchor="ctr">
                    <a:solidFill>
                      <a:schemeClr val="bg1">
                        <a:lumMod val="95000"/>
                      </a:schemeClr>
                    </a:solidFill>
                  </a:tcPr>
                </a:tc>
                <a:extLst>
                  <a:ext uri="{0D108BD9-81ED-4DB2-BD59-A6C34878D82A}">
                    <a16:rowId xmlns:a16="http://schemas.microsoft.com/office/drawing/2014/main" val="3922733782"/>
                  </a:ext>
                </a:extLst>
              </a:tr>
              <a:tr h="370840">
                <a:tc>
                  <a:txBody>
                    <a:bodyPr/>
                    <a:lstStyle/>
                    <a:p>
                      <a:pPr algn="ctr"/>
                      <a:r>
                        <a:rPr kumimoji="1" lang="en-US" altLang="ja-JP" sz="1200" b="0" dirty="0" smtClean="0">
                          <a:latin typeface="Meiryo UI" panose="020B0604030504040204" pitchFamily="50" charset="-128"/>
                          <a:ea typeface="Meiryo UI" panose="020B0604030504040204" pitchFamily="50" charset="-128"/>
                        </a:rPr>
                        <a:t>139</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103</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u="sng" dirty="0" smtClean="0">
                          <a:latin typeface="Meiryo UI" panose="020B0604030504040204" pitchFamily="50" charset="-128"/>
                          <a:ea typeface="Meiryo UI" panose="020B0604030504040204" pitchFamily="50" charset="-128"/>
                        </a:rPr>
                        <a:t>74.1</a:t>
                      </a:r>
                      <a:r>
                        <a:rPr kumimoji="1" lang="ja-JP" altLang="en-US" sz="1200" b="1" u="sng" dirty="0" smtClean="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（目標：</a:t>
                      </a:r>
                      <a:r>
                        <a:rPr kumimoji="1" lang="en-US" altLang="ja-JP" sz="1200" b="0" dirty="0" smtClean="0">
                          <a:latin typeface="Meiryo UI" panose="020B0604030504040204" pitchFamily="50" charset="-128"/>
                          <a:ea typeface="Meiryo UI" panose="020B0604030504040204" pitchFamily="50" charset="-128"/>
                        </a:rPr>
                        <a:t>70.0</a:t>
                      </a:r>
                      <a:r>
                        <a:rPr kumimoji="1" lang="ja-JP" altLang="en-US" sz="1200" b="0" dirty="0" smtClean="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3048420973"/>
                  </a:ext>
                </a:extLst>
              </a:tr>
            </a:tbl>
          </a:graphicData>
        </a:graphic>
      </p:graphicFrame>
      <p:sp>
        <p:nvSpPr>
          <p:cNvPr id="8" name="テキスト ボックス 7"/>
          <p:cNvSpPr txBox="1"/>
          <p:nvPr/>
        </p:nvSpPr>
        <p:spPr>
          <a:xfrm>
            <a:off x="80704" y="3201823"/>
            <a:ext cx="9337431"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就労定着率＝過去３年間（</a:t>
            </a:r>
            <a:r>
              <a:rPr lang="en-US" altLang="ja-JP" sz="1200" dirty="0">
                <a:latin typeface="Meiryo UI" panose="020B0604030504040204" pitchFamily="50" charset="-128"/>
                <a:ea typeface="Meiryo UI" panose="020B0604030504040204" pitchFamily="50" charset="-128"/>
              </a:rPr>
              <a:t>H30.4.1</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R3.3.31</a:t>
            </a:r>
            <a:r>
              <a:rPr lang="ja-JP" altLang="en-US" sz="1200" dirty="0">
                <a:latin typeface="Meiryo UI" panose="020B0604030504040204" pitchFamily="50" charset="-128"/>
                <a:ea typeface="Meiryo UI" panose="020B0604030504040204" pitchFamily="50" charset="-128"/>
              </a:rPr>
              <a:t>）の就労定着支援の総利用者数の</a:t>
            </a:r>
            <a:r>
              <a:rPr lang="ja-JP" altLang="en-US" sz="1200" dirty="0" smtClean="0">
                <a:latin typeface="Meiryo UI" panose="020B0604030504040204" pitchFamily="50" charset="-128"/>
                <a:ea typeface="Meiryo UI" panose="020B0604030504040204" pitchFamily="50" charset="-128"/>
              </a:rPr>
              <a:t>うち、</a:t>
            </a:r>
            <a:r>
              <a:rPr lang="en-US" altLang="ja-JP" sz="1200" dirty="0" smtClean="0">
                <a:latin typeface="Meiryo UI" panose="020B0604030504040204" pitchFamily="50" charset="-128"/>
                <a:ea typeface="Meiryo UI" panose="020B0604030504040204" pitchFamily="50" charset="-128"/>
              </a:rPr>
              <a:t>R3.3.31</a:t>
            </a:r>
            <a:r>
              <a:rPr lang="ja-JP" altLang="en-US" sz="1200" dirty="0">
                <a:latin typeface="Meiryo UI" panose="020B0604030504040204" pitchFamily="50" charset="-128"/>
                <a:ea typeface="Meiryo UI" panose="020B0604030504040204" pitchFamily="50" charset="-128"/>
              </a:rPr>
              <a:t>時点の就労</a:t>
            </a:r>
            <a:r>
              <a:rPr lang="ja-JP" altLang="en-US" sz="1200" dirty="0" smtClean="0">
                <a:latin typeface="Meiryo UI" panose="020B0604030504040204" pitchFamily="50" charset="-128"/>
                <a:ea typeface="Meiryo UI" panose="020B0604030504040204" pitchFamily="50" charset="-128"/>
              </a:rPr>
              <a:t>定着者（＊）数</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割合</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（＊「就労定着</a:t>
            </a:r>
            <a:r>
              <a:rPr lang="ja-JP" altLang="en-US" sz="1200" dirty="0">
                <a:latin typeface="Meiryo UI" panose="020B0604030504040204" pitchFamily="50" charset="-128"/>
                <a:ea typeface="Meiryo UI" panose="020B0604030504040204" pitchFamily="50" charset="-128"/>
              </a:rPr>
              <a:t>支援の利用が終了しているが、就労継続している</a:t>
            </a:r>
            <a:r>
              <a:rPr lang="ja-JP" altLang="en-US" sz="1200" dirty="0" smtClean="0">
                <a:latin typeface="Meiryo UI" panose="020B0604030504040204" pitchFamily="50" charset="-128"/>
                <a:ea typeface="Meiryo UI" panose="020B0604030504040204" pitchFamily="50" charset="-128"/>
              </a:rPr>
              <a:t>者」、「利用中</a:t>
            </a:r>
            <a:r>
              <a:rPr lang="ja-JP" altLang="en-US" sz="1200" dirty="0">
                <a:latin typeface="Meiryo UI" panose="020B0604030504040204" pitchFamily="50" charset="-128"/>
                <a:ea typeface="Meiryo UI" panose="020B0604030504040204" pitchFamily="50" charset="-128"/>
              </a:rPr>
              <a:t>に離職した</a:t>
            </a:r>
            <a:r>
              <a:rPr lang="ja-JP" altLang="en-US" sz="1200" dirty="0" smtClean="0">
                <a:latin typeface="Meiryo UI" panose="020B0604030504040204" pitchFamily="50" charset="-128"/>
                <a:ea typeface="Meiryo UI" panose="020B0604030504040204" pitchFamily="50" charset="-128"/>
              </a:rPr>
              <a:t>後、１月</a:t>
            </a:r>
            <a:r>
              <a:rPr lang="ja-JP" altLang="en-US" sz="1200" dirty="0">
                <a:latin typeface="Meiryo UI" panose="020B0604030504040204" pitchFamily="50" charset="-128"/>
                <a:ea typeface="Meiryo UI" panose="020B0604030504040204" pitchFamily="50" charset="-128"/>
              </a:rPr>
              <a:t>以内に再就職した</a:t>
            </a:r>
            <a:r>
              <a:rPr lang="ja-JP" altLang="en-US" sz="1200" dirty="0" smtClean="0">
                <a:latin typeface="Meiryo UI" panose="020B0604030504040204" pitchFamily="50" charset="-128"/>
                <a:ea typeface="Meiryo UI" panose="020B0604030504040204" pitchFamily="50" charset="-128"/>
              </a:rPr>
              <a:t>者」を含む。）</a:t>
            </a:r>
            <a:endParaRPr lang="ja-JP" altLang="en-US" sz="12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60216" y="3846935"/>
            <a:ext cx="7100438" cy="323165"/>
          </a:xfrm>
          <a:prstGeom prst="rect">
            <a:avLst/>
          </a:prstGeom>
          <a:noFill/>
        </p:spPr>
        <p:txBody>
          <a:bodyPr wrap="square" rtlCol="0">
            <a:spAutoFit/>
          </a:bodyPr>
          <a:lstStyle/>
          <a:p>
            <a:r>
              <a:rPr lang="ja-JP" altLang="en-US" sz="1500" b="1" dirty="0">
                <a:latin typeface="Meiryo UI" panose="020B0604030504040204" pitchFamily="50" charset="-128"/>
                <a:ea typeface="Meiryo UI" panose="020B0604030504040204" pitchFamily="50" charset="-128"/>
              </a:rPr>
              <a:t>同一法人内の事業所から就労定着支援事業の利用を開始した者の割合（参考）</a:t>
            </a:r>
            <a:endParaRPr lang="en-US" altLang="ja-JP" sz="1500" b="1"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978358548"/>
              </p:ext>
            </p:extLst>
          </p:nvPr>
        </p:nvGraphicFramePr>
        <p:xfrm>
          <a:off x="524751" y="4194351"/>
          <a:ext cx="8297839" cy="903886"/>
        </p:xfrm>
        <a:graphic>
          <a:graphicData uri="http://schemas.openxmlformats.org/drawingml/2006/table">
            <a:tbl>
              <a:tblPr firstRow="1">
                <a:tableStyleId>{8799B23B-EC83-4686-B30A-512413B5E67A}</a:tableStyleId>
              </a:tblPr>
              <a:tblGrid>
                <a:gridCol w="2860171">
                  <a:extLst>
                    <a:ext uri="{9D8B030D-6E8A-4147-A177-3AD203B41FA5}">
                      <a16:colId xmlns:a16="http://schemas.microsoft.com/office/drawing/2014/main" val="3067829550"/>
                    </a:ext>
                  </a:extLst>
                </a:gridCol>
                <a:gridCol w="2807293">
                  <a:extLst>
                    <a:ext uri="{9D8B030D-6E8A-4147-A177-3AD203B41FA5}">
                      <a16:colId xmlns:a16="http://schemas.microsoft.com/office/drawing/2014/main" val="3764717176"/>
                    </a:ext>
                  </a:extLst>
                </a:gridCol>
                <a:gridCol w="2630375">
                  <a:extLst>
                    <a:ext uri="{9D8B030D-6E8A-4147-A177-3AD203B41FA5}">
                      <a16:colId xmlns:a16="http://schemas.microsoft.com/office/drawing/2014/main" val="1365497121"/>
                    </a:ext>
                  </a:extLst>
                </a:gridCol>
              </a:tblGrid>
              <a:tr h="499078">
                <a:tc>
                  <a:txBody>
                    <a:bodyPr/>
                    <a:lstStyle/>
                    <a:p>
                      <a:pPr algn="ctr"/>
                      <a:r>
                        <a:rPr kumimoji="1" lang="en-US" altLang="ja-JP" sz="1200" b="0" dirty="0">
                          <a:latin typeface="Meiryo UI" panose="020B0604030504040204" pitchFamily="50" charset="-128"/>
                          <a:ea typeface="Meiryo UI" panose="020B0604030504040204" pitchFamily="50" charset="-128"/>
                        </a:rPr>
                        <a:t>R3.4.1</a:t>
                      </a:r>
                      <a:r>
                        <a:rPr kumimoji="1" lang="ja-JP" altLang="en-US" sz="1200" b="0" dirty="0">
                          <a:latin typeface="Meiryo UI" panose="020B0604030504040204" pitchFamily="50" charset="-128"/>
                          <a:ea typeface="Meiryo UI" panose="020B0604030504040204" pitchFamily="50" charset="-128"/>
                        </a:rPr>
                        <a:t>時点の</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就労定着支援事業の</a:t>
                      </a:r>
                      <a:r>
                        <a:rPr kumimoji="1" lang="ja-JP" altLang="en-US" sz="1200" b="0" dirty="0" smtClean="0">
                          <a:latin typeface="Meiryo UI" panose="020B0604030504040204" pitchFamily="50" charset="-128"/>
                          <a:ea typeface="Meiryo UI" panose="020B0604030504040204" pitchFamily="50" charset="-128"/>
                        </a:rPr>
                        <a:t>利用者（</a:t>
                      </a:r>
                      <a:r>
                        <a:rPr kumimoji="1" lang="en-US" altLang="ja-JP" sz="1200" b="0" dirty="0">
                          <a:latin typeface="Meiryo UI" panose="020B0604030504040204" pitchFamily="50" charset="-128"/>
                          <a:ea typeface="Meiryo UI" panose="020B0604030504040204" pitchFamily="50" charset="-128"/>
                        </a:rPr>
                        <a:t>A</a:t>
                      </a:r>
                      <a:r>
                        <a:rPr kumimoji="1" lang="ja-JP" altLang="en-US" sz="1200" b="0" dirty="0">
                          <a:latin typeface="Meiryo UI" panose="020B0604030504040204" pitchFamily="50" charset="-128"/>
                          <a:ea typeface="Meiryo UI" panose="020B0604030504040204" pitchFamily="50" charset="-128"/>
                        </a:rPr>
                        <a:t>）</a:t>
                      </a:r>
                    </a:p>
                  </a:txBody>
                  <a:tcPr anchor="ctr">
                    <a:solidFill>
                      <a:schemeClr val="bg1">
                        <a:lumMod val="95000"/>
                      </a:schemeClr>
                    </a:solidFill>
                  </a:tcPr>
                </a:tc>
                <a:tc>
                  <a:txBody>
                    <a:bodyPr/>
                    <a:lstStyle/>
                    <a:p>
                      <a:pPr algn="ctr"/>
                      <a:r>
                        <a:rPr kumimoji="1" lang="en-US" altLang="ja-JP" sz="1200" b="0" dirty="0" smtClean="0">
                          <a:latin typeface="Meiryo UI" panose="020B0604030504040204" pitchFamily="50" charset="-128"/>
                          <a:ea typeface="Meiryo UI" panose="020B0604030504040204" pitchFamily="50" charset="-128"/>
                        </a:rPr>
                        <a:t>A</a:t>
                      </a:r>
                      <a:r>
                        <a:rPr kumimoji="1" lang="ja-JP" altLang="en-US" sz="1200" b="0" dirty="0" smtClean="0">
                          <a:latin typeface="Meiryo UI" panose="020B0604030504040204" pitchFamily="50" charset="-128"/>
                          <a:ea typeface="Meiryo UI" panose="020B0604030504040204" pitchFamily="50" charset="-128"/>
                        </a:rPr>
                        <a:t>のうち、送り出し機関と同じ法人が運営する就労定着支援事業所を利用している者</a:t>
                      </a:r>
                      <a:endParaRPr kumimoji="1" lang="ja-JP" altLang="en-US" sz="1200" b="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B/A</a:t>
                      </a:r>
                      <a:r>
                        <a:rPr kumimoji="1" lang="ja-JP" altLang="en-US" sz="1200" b="0" dirty="0">
                          <a:latin typeface="Meiryo UI" panose="020B0604030504040204" pitchFamily="50" charset="-128"/>
                          <a:ea typeface="Meiryo UI" panose="020B0604030504040204" pitchFamily="50" charset="-128"/>
                        </a:rPr>
                        <a:t>）</a:t>
                      </a:r>
                    </a:p>
                  </a:txBody>
                  <a:tcPr anchor="ctr">
                    <a:solidFill>
                      <a:schemeClr val="bg1">
                        <a:lumMod val="95000"/>
                      </a:schemeClr>
                    </a:solidFill>
                  </a:tcPr>
                </a:tc>
                <a:extLst>
                  <a:ext uri="{0D108BD9-81ED-4DB2-BD59-A6C34878D82A}">
                    <a16:rowId xmlns:a16="http://schemas.microsoft.com/office/drawing/2014/main" val="3922733782"/>
                  </a:ext>
                </a:extLst>
              </a:tr>
              <a:tr h="404808">
                <a:tc>
                  <a:txBody>
                    <a:bodyPr/>
                    <a:lstStyle/>
                    <a:p>
                      <a:pPr algn="ctr"/>
                      <a:r>
                        <a:rPr kumimoji="1" lang="en-US" altLang="ja-JP" sz="1200" b="0" dirty="0">
                          <a:latin typeface="Meiryo UI" panose="020B0604030504040204" pitchFamily="50" charset="-128"/>
                          <a:ea typeface="Meiryo UI" panose="020B0604030504040204" pitchFamily="50" charset="-128"/>
                        </a:rPr>
                        <a:t>1,410</a:t>
                      </a:r>
                      <a:r>
                        <a:rPr kumimoji="1" lang="ja-JP" altLang="en-US" sz="1200" b="0" dirty="0">
                          <a:latin typeface="Meiryo UI" panose="020B0604030504040204" pitchFamily="50" charset="-128"/>
                          <a:ea typeface="Meiryo UI" panose="020B0604030504040204" pitchFamily="50" charset="-128"/>
                        </a:rPr>
                        <a:t>人</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1,128</a:t>
                      </a:r>
                      <a:r>
                        <a:rPr kumimoji="1" lang="ja-JP" altLang="en-US" sz="1200" b="0" dirty="0">
                          <a:latin typeface="Meiryo UI" panose="020B0604030504040204" pitchFamily="50" charset="-128"/>
                          <a:ea typeface="Meiryo UI" panose="020B0604030504040204" pitchFamily="50" charset="-128"/>
                        </a:rPr>
                        <a:t>人</a:t>
                      </a: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80.0</a:t>
                      </a:r>
                      <a:r>
                        <a:rPr kumimoji="1" lang="ja-JP" altLang="en-US" sz="1200" b="0" u="none" dirty="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304842097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977845146"/>
              </p:ext>
            </p:extLst>
          </p:nvPr>
        </p:nvGraphicFramePr>
        <p:xfrm>
          <a:off x="524751" y="5281684"/>
          <a:ext cx="8297839" cy="1033008"/>
        </p:xfrm>
        <a:graphic>
          <a:graphicData uri="http://schemas.openxmlformats.org/drawingml/2006/table">
            <a:tbl>
              <a:tblPr firstRow="1">
                <a:tableStyleId>{8799B23B-EC83-4686-B30A-512413B5E67A}</a:tableStyleId>
              </a:tblPr>
              <a:tblGrid>
                <a:gridCol w="2860171">
                  <a:extLst>
                    <a:ext uri="{9D8B030D-6E8A-4147-A177-3AD203B41FA5}">
                      <a16:colId xmlns:a16="http://schemas.microsoft.com/office/drawing/2014/main" val="3067829550"/>
                    </a:ext>
                  </a:extLst>
                </a:gridCol>
                <a:gridCol w="2807293">
                  <a:extLst>
                    <a:ext uri="{9D8B030D-6E8A-4147-A177-3AD203B41FA5}">
                      <a16:colId xmlns:a16="http://schemas.microsoft.com/office/drawing/2014/main" val="3764717176"/>
                    </a:ext>
                  </a:extLst>
                </a:gridCol>
                <a:gridCol w="2630375">
                  <a:extLst>
                    <a:ext uri="{9D8B030D-6E8A-4147-A177-3AD203B41FA5}">
                      <a16:colId xmlns:a16="http://schemas.microsoft.com/office/drawing/2014/main" val="1365497121"/>
                    </a:ext>
                  </a:extLst>
                </a:gridCol>
              </a:tblGrid>
              <a:tr h="657451">
                <a:tc>
                  <a:txBody>
                    <a:bodyPr/>
                    <a:lstStyle/>
                    <a:p>
                      <a:pPr algn="ctr"/>
                      <a:r>
                        <a:rPr kumimoji="1" lang="en-US" altLang="ja-JP" sz="1200" b="0" dirty="0" smtClean="0">
                          <a:latin typeface="Meiryo UI" panose="020B0604030504040204" pitchFamily="50" charset="-128"/>
                          <a:ea typeface="Meiryo UI" panose="020B0604030504040204" pitchFamily="50" charset="-128"/>
                        </a:rPr>
                        <a:t>R2.4.1</a:t>
                      </a: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9.30</a:t>
                      </a:r>
                      <a:r>
                        <a:rPr kumimoji="1" lang="ja-JP" altLang="en-US" sz="1200" b="0" dirty="0" smtClean="0">
                          <a:latin typeface="Meiryo UI" panose="020B0604030504040204" pitchFamily="50" charset="-128"/>
                          <a:ea typeface="Meiryo UI" panose="020B0604030504040204" pitchFamily="50" charset="-128"/>
                        </a:rPr>
                        <a:t>に一般就労へ移行した者のうち、</a:t>
                      </a:r>
                      <a:r>
                        <a:rPr kumimoji="1" lang="en-US" altLang="ja-JP" sz="1200" b="0" dirty="0" smtClean="0">
                          <a:latin typeface="Meiryo UI" panose="020B0604030504040204" pitchFamily="50" charset="-128"/>
                          <a:ea typeface="Meiryo UI" panose="020B0604030504040204" pitchFamily="50" charset="-128"/>
                        </a:rPr>
                        <a:t>R3.4.1</a:t>
                      </a:r>
                      <a:r>
                        <a:rPr kumimoji="1" lang="ja-JP" altLang="en-US" sz="1200" b="0" dirty="0" smtClean="0">
                          <a:latin typeface="Meiryo UI" panose="020B0604030504040204" pitchFamily="50" charset="-128"/>
                          <a:ea typeface="Meiryo UI" panose="020B0604030504040204" pitchFamily="50" charset="-128"/>
                        </a:rPr>
                        <a:t>時点で就労定着支援事業を利用している者（①）</a:t>
                      </a:r>
                      <a:endParaRPr kumimoji="1" lang="ja-JP" altLang="en-US" sz="1200" b="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200" b="0" dirty="0">
                          <a:latin typeface="Meiryo UI" panose="020B0604030504040204" pitchFamily="50" charset="-128"/>
                          <a:ea typeface="Meiryo UI" panose="020B0604030504040204" pitchFamily="50" charset="-128"/>
                        </a:rPr>
                        <a:t>①のうち</a:t>
                      </a:r>
                      <a:r>
                        <a:rPr kumimoji="1" lang="ja-JP" altLang="en-US" sz="1200" b="0" dirty="0" smtClean="0">
                          <a:latin typeface="Meiryo UI" panose="020B0604030504040204" pitchFamily="50" charset="-128"/>
                          <a:ea typeface="Meiryo UI" panose="020B0604030504040204" pitchFamily="50" charset="-128"/>
                        </a:rPr>
                        <a:t>、送り出し機関と同じ</a:t>
                      </a:r>
                      <a:r>
                        <a:rPr kumimoji="1" lang="ja-JP" altLang="en-US" sz="1200" b="0" dirty="0">
                          <a:latin typeface="Meiryo UI" panose="020B0604030504040204" pitchFamily="50" charset="-128"/>
                          <a:ea typeface="Meiryo UI" panose="020B0604030504040204" pitchFamily="50" charset="-128"/>
                        </a:rPr>
                        <a:t>法人が</a:t>
                      </a:r>
                      <a:r>
                        <a:rPr kumimoji="1" lang="ja-JP" altLang="en-US" sz="1200" b="0" dirty="0" smtClean="0">
                          <a:latin typeface="Meiryo UI" panose="020B0604030504040204" pitchFamily="50" charset="-128"/>
                          <a:ea typeface="Meiryo UI" panose="020B0604030504040204" pitchFamily="50" charset="-128"/>
                        </a:rPr>
                        <a:t>運営する就労定着支援事業所を利用している者（②）</a:t>
                      </a:r>
                      <a:endParaRPr kumimoji="1" lang="ja-JP" altLang="en-US" sz="1200" b="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②</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①）</a:t>
                      </a:r>
                    </a:p>
                  </a:txBody>
                  <a:tcPr anchor="ctr">
                    <a:solidFill>
                      <a:schemeClr val="bg1">
                        <a:lumMod val="95000"/>
                      </a:schemeClr>
                    </a:solidFill>
                  </a:tcPr>
                </a:tc>
                <a:extLst>
                  <a:ext uri="{0D108BD9-81ED-4DB2-BD59-A6C34878D82A}">
                    <a16:rowId xmlns:a16="http://schemas.microsoft.com/office/drawing/2014/main" val="3922733782"/>
                  </a:ext>
                </a:extLst>
              </a:tr>
              <a:tr h="375557">
                <a:tc>
                  <a:txBody>
                    <a:bodyPr/>
                    <a:lstStyle/>
                    <a:p>
                      <a:pPr algn="ctr"/>
                      <a:r>
                        <a:rPr kumimoji="1" lang="en-US" altLang="ja-JP" sz="1200" b="0" dirty="0">
                          <a:latin typeface="Meiryo UI" panose="020B0604030504040204" pitchFamily="50" charset="-128"/>
                          <a:ea typeface="Meiryo UI" panose="020B0604030504040204" pitchFamily="50" charset="-128"/>
                        </a:rPr>
                        <a:t>554</a:t>
                      </a:r>
                      <a:r>
                        <a:rPr kumimoji="1" lang="ja-JP" altLang="en-US" sz="1200" b="0" dirty="0">
                          <a:latin typeface="Meiryo UI" panose="020B0604030504040204" pitchFamily="50" charset="-128"/>
                          <a:ea typeface="Meiryo UI" panose="020B0604030504040204" pitchFamily="50" charset="-128"/>
                        </a:rPr>
                        <a:t>人</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332</a:t>
                      </a:r>
                      <a:r>
                        <a:rPr kumimoji="1" lang="ja-JP" altLang="en-US" sz="1200" b="0" dirty="0">
                          <a:latin typeface="Meiryo UI" panose="020B0604030504040204" pitchFamily="50" charset="-128"/>
                          <a:ea typeface="Meiryo UI" panose="020B0604030504040204" pitchFamily="50" charset="-128"/>
                        </a:rPr>
                        <a:t>人</a:t>
                      </a: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59.9</a:t>
                      </a:r>
                      <a:r>
                        <a:rPr kumimoji="1" lang="ja-JP" altLang="en-US" sz="1200" b="0" u="none" dirty="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3048420973"/>
                  </a:ext>
                </a:extLst>
              </a:tr>
            </a:tbl>
          </a:graphicData>
        </a:graphic>
      </p:graphicFrame>
    </p:spTree>
    <p:extLst>
      <p:ext uri="{BB962C8B-B14F-4D97-AF65-F5344CB8AC3E}">
        <p14:creationId xmlns:p14="http://schemas.microsoft.com/office/powerpoint/2010/main" val="321759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21</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252166945"/>
              </p:ext>
            </p:extLst>
          </p:nvPr>
        </p:nvGraphicFramePr>
        <p:xfrm>
          <a:off x="368490" y="1077293"/>
          <a:ext cx="8447962" cy="4745781"/>
        </p:xfrm>
        <a:graphic>
          <a:graphicData uri="http://schemas.openxmlformats.org/drawingml/2006/table">
            <a:tbl>
              <a:tblPr bandRow="1">
                <a:tableStyleId>{8799B23B-EC83-4686-B30A-512413B5E67A}</a:tableStyleId>
              </a:tblPr>
              <a:tblGrid>
                <a:gridCol w="1026518">
                  <a:extLst>
                    <a:ext uri="{9D8B030D-6E8A-4147-A177-3AD203B41FA5}">
                      <a16:colId xmlns:a16="http://schemas.microsoft.com/office/drawing/2014/main" val="3055365590"/>
                    </a:ext>
                  </a:extLst>
                </a:gridCol>
                <a:gridCol w="726997">
                  <a:extLst>
                    <a:ext uri="{9D8B030D-6E8A-4147-A177-3AD203B41FA5}">
                      <a16:colId xmlns:a16="http://schemas.microsoft.com/office/drawing/2014/main" val="1616922843"/>
                    </a:ext>
                  </a:extLst>
                </a:gridCol>
                <a:gridCol w="833067">
                  <a:extLst>
                    <a:ext uri="{9D8B030D-6E8A-4147-A177-3AD203B41FA5}">
                      <a16:colId xmlns:a16="http://schemas.microsoft.com/office/drawing/2014/main" val="2641178384"/>
                    </a:ext>
                  </a:extLst>
                </a:gridCol>
                <a:gridCol w="837340">
                  <a:extLst>
                    <a:ext uri="{9D8B030D-6E8A-4147-A177-3AD203B41FA5}">
                      <a16:colId xmlns:a16="http://schemas.microsoft.com/office/drawing/2014/main" val="3428895591"/>
                    </a:ext>
                  </a:extLst>
                </a:gridCol>
                <a:gridCol w="837340">
                  <a:extLst>
                    <a:ext uri="{9D8B030D-6E8A-4147-A177-3AD203B41FA5}">
                      <a16:colId xmlns:a16="http://schemas.microsoft.com/office/drawing/2014/main" val="3475650453"/>
                    </a:ext>
                  </a:extLst>
                </a:gridCol>
                <a:gridCol w="837340">
                  <a:extLst>
                    <a:ext uri="{9D8B030D-6E8A-4147-A177-3AD203B41FA5}">
                      <a16:colId xmlns:a16="http://schemas.microsoft.com/office/drawing/2014/main" val="4202399202"/>
                    </a:ext>
                  </a:extLst>
                </a:gridCol>
                <a:gridCol w="837340">
                  <a:extLst>
                    <a:ext uri="{9D8B030D-6E8A-4147-A177-3AD203B41FA5}">
                      <a16:colId xmlns:a16="http://schemas.microsoft.com/office/drawing/2014/main" val="4136245828"/>
                    </a:ext>
                  </a:extLst>
                </a:gridCol>
                <a:gridCol w="837340">
                  <a:extLst>
                    <a:ext uri="{9D8B030D-6E8A-4147-A177-3AD203B41FA5}">
                      <a16:colId xmlns:a16="http://schemas.microsoft.com/office/drawing/2014/main" val="3817869501"/>
                    </a:ext>
                  </a:extLst>
                </a:gridCol>
                <a:gridCol w="837340">
                  <a:extLst>
                    <a:ext uri="{9D8B030D-6E8A-4147-A177-3AD203B41FA5}">
                      <a16:colId xmlns:a16="http://schemas.microsoft.com/office/drawing/2014/main" val="3714229522"/>
                    </a:ext>
                  </a:extLst>
                </a:gridCol>
                <a:gridCol w="837340">
                  <a:extLst>
                    <a:ext uri="{9D8B030D-6E8A-4147-A177-3AD203B41FA5}">
                      <a16:colId xmlns:a16="http://schemas.microsoft.com/office/drawing/2014/main" val="3767408154"/>
                    </a:ext>
                  </a:extLst>
                </a:gridCol>
              </a:tblGrid>
              <a:tr h="257542">
                <a:tc rowSpan="3">
                  <a:txBody>
                    <a:bodyPr/>
                    <a:lstStyle/>
                    <a:p>
                      <a:pPr algn="ctr" fontAlgn="ctr"/>
                      <a:r>
                        <a:rPr lang="ja-JP" altLang="en-US" sz="1000" b="0" i="0" u="none" strike="noStrike" dirty="0" err="1">
                          <a:effectLst/>
                          <a:latin typeface="Meiryo UI" panose="020B0604030504040204" pitchFamily="50" charset="-128"/>
                          <a:ea typeface="Meiryo UI" panose="020B0604030504040204" pitchFamily="50" charset="-128"/>
                        </a:rPr>
                        <a:t>障がい</a:t>
                      </a:r>
                      <a:r>
                        <a:rPr lang="ja-JP" altLang="en-US" sz="1000" b="0" i="0" u="none" strike="noStrike" dirty="0">
                          <a:effectLst/>
                          <a:latin typeface="Meiryo UI" panose="020B0604030504040204" pitchFamily="50" charset="-128"/>
                          <a:ea typeface="Meiryo UI" panose="020B0604030504040204" pitchFamily="50" charset="-128"/>
                        </a:rPr>
                        <a:t>福祉圏域</a:t>
                      </a:r>
                    </a:p>
                  </a:txBody>
                  <a:tcPr marL="0" marR="0" marT="0" marB="0" anchor="ctr">
                    <a:solidFill>
                      <a:schemeClr val="bg1">
                        <a:lumMod val="95000"/>
                      </a:schemeClr>
                    </a:solidFill>
                  </a:tcPr>
                </a:tc>
                <a:tc rowSpan="3">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市町村</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95000"/>
                      </a:schemeClr>
                    </a:solidFill>
                  </a:tcPr>
                </a:tc>
                <a:tc grid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合　　　計</a:t>
                      </a:r>
                      <a:endParaRPr lang="ja-JP" altLang="en-US" sz="10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95000"/>
                      </a:schemeClr>
                    </a:solidFill>
                  </a:tcPr>
                </a:tc>
                <a:tc hMerge="1">
                  <a:txBody>
                    <a:bodyPr/>
                    <a:lstStyle/>
                    <a:p>
                      <a:endParaRPr kumimoji="1" lang="ja-JP" altLang="en-US"/>
                    </a:p>
                  </a:txBody>
                  <a:tcPr/>
                </a:tc>
                <a:tc gridSpan="2">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身体障がい者</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bg1">
                        <a:lumMod val="95000"/>
                      </a:schemeClr>
                    </a:solidFill>
                  </a:tcPr>
                </a:tc>
                <a:tc hMerge="1">
                  <a:txBody>
                    <a:bodyPr/>
                    <a:lstStyle/>
                    <a:p>
                      <a:endParaRPr kumimoji="1" lang="ja-JP" altLang="en-US"/>
                    </a:p>
                  </a:txBody>
                  <a:tcPr/>
                </a:tc>
                <a:tc gridSpan="2">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知的障がい者</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bg1">
                        <a:lumMod val="95000"/>
                      </a:schemeClr>
                    </a:solidFill>
                  </a:tcPr>
                </a:tc>
                <a:tc hMerge="1">
                  <a:txBody>
                    <a:bodyPr/>
                    <a:lstStyle/>
                    <a:p>
                      <a:endParaRPr kumimoji="1" lang="ja-JP" altLang="en-US"/>
                    </a:p>
                  </a:txBody>
                  <a:tcPr/>
                </a:tc>
                <a:tc gridSpan="2">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精神障がい者</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3474924168"/>
                  </a:ext>
                </a:extLst>
              </a:tr>
              <a:tr h="45069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R2</a:t>
                      </a:r>
                      <a:r>
                        <a:rPr lang="ja-JP" altLang="en-US" sz="1000" u="none" strike="noStrike">
                          <a:effectLst/>
                          <a:latin typeface="Meiryo UI" panose="020B0604030504040204" pitchFamily="50" charset="-128"/>
                          <a:ea typeface="Meiryo UI" panose="020B0604030504040204" pitchFamily="50" charset="-128"/>
                        </a:rPr>
                        <a:t>年度</a:t>
                      </a:r>
                      <a:br>
                        <a:rPr lang="ja-JP" altLang="en-US" sz="1000" u="none" strike="noStrike">
                          <a:effectLst/>
                          <a:latin typeface="Meiryo UI" panose="020B0604030504040204" pitchFamily="50" charset="-128"/>
                          <a:ea typeface="Meiryo UI" panose="020B0604030504040204" pitchFamily="50" charset="-128"/>
                        </a:rPr>
                      </a:br>
                      <a:r>
                        <a:rPr lang="ja-JP" altLang="en-US" sz="1000" u="none" strike="noStrike">
                          <a:effectLst/>
                          <a:latin typeface="Meiryo UI" panose="020B0604030504040204" pitchFamily="50" charset="-128"/>
                          <a:ea typeface="Meiryo UI" panose="020B0604030504040204" pitchFamily="50" charset="-128"/>
                        </a:rPr>
                        <a:t>実績値</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実績値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R2</a:t>
                      </a:r>
                      <a:r>
                        <a:rPr lang="ja-JP" altLang="en-US" sz="1000" u="none" strike="noStrike">
                          <a:effectLst/>
                          <a:latin typeface="Meiryo UI" panose="020B0604030504040204" pitchFamily="50" charset="-128"/>
                          <a:ea typeface="Meiryo UI" panose="020B0604030504040204" pitchFamily="50" charset="-128"/>
                        </a:rPr>
                        <a:t>年度</a:t>
                      </a:r>
                      <a:br>
                        <a:rPr lang="ja-JP" altLang="en-US" sz="1000" u="none" strike="noStrike">
                          <a:effectLst/>
                          <a:latin typeface="Meiryo UI" panose="020B0604030504040204" pitchFamily="50" charset="-128"/>
                          <a:ea typeface="Meiryo UI" panose="020B0604030504040204" pitchFamily="50" charset="-128"/>
                        </a:rPr>
                      </a:br>
                      <a:r>
                        <a:rPr lang="ja-JP" altLang="en-US" sz="1000" u="none" strike="noStrike">
                          <a:effectLst/>
                          <a:latin typeface="Meiryo UI" panose="020B0604030504040204" pitchFamily="50" charset="-128"/>
                          <a:ea typeface="Meiryo UI" panose="020B0604030504040204" pitchFamily="50" charset="-128"/>
                        </a:rPr>
                        <a:t>実績値</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実績値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extLst>
                  <a:ext uri="{0D108BD9-81ED-4DB2-BD59-A6C34878D82A}">
                    <a16:rowId xmlns:a16="http://schemas.microsoft.com/office/drawing/2014/main" val="603118380"/>
                  </a:ext>
                </a:extLst>
              </a:tr>
              <a:tr h="25754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人／月</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人／月</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人／月</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solidFill>
                      <a:schemeClr val="bg1">
                        <a:lumMod val="95000"/>
                      </a:schemeClr>
                    </a:solidFill>
                  </a:tcPr>
                </a:tc>
                <a:extLst>
                  <a:ext uri="{0D108BD9-81ED-4DB2-BD59-A6C34878D82A}">
                    <a16:rowId xmlns:a16="http://schemas.microsoft.com/office/drawing/2014/main" val="123536522"/>
                  </a:ext>
                </a:extLst>
              </a:tr>
              <a:tr h="180000">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大阪市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大阪市</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1,504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389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192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492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174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820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184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610983217"/>
                  </a:ext>
                </a:extLst>
              </a:tr>
              <a:tr h="180000">
                <a:tc rowSpan="4">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豊能北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池田市</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052772100"/>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豊能町</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637112965"/>
                  </a:ext>
                </a:extLst>
              </a:tr>
              <a:tr h="180000">
                <a:tc vMerge="1">
                  <a:txBody>
                    <a:bodyPr/>
                    <a:lstStyle/>
                    <a:p>
                      <a:endParaRPr kumimoji="1" lang="ja-JP" altLang="en-US" dirty="0"/>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能勢町</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204477015"/>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箕面市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956810192"/>
                  </a:ext>
                </a:extLst>
              </a:tr>
              <a:tr h="180000">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豊能豊中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豊中市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131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29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15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35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545023168"/>
                  </a:ext>
                </a:extLst>
              </a:tr>
              <a:tr h="180000">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豊能吹田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吹田市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88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2543174525"/>
                  </a:ext>
                </a:extLst>
              </a:tr>
              <a:tr h="180000">
                <a:tc rowSpan="3">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三島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茨木市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47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153735019"/>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摂津市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626781774"/>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島本町</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953900898"/>
                  </a:ext>
                </a:extLst>
              </a:tr>
              <a:tr h="180000">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三島高槻</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高槻市</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36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15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51250759"/>
                  </a:ext>
                </a:extLst>
              </a:tr>
              <a:tr h="180000">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北河内枚方</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枚方市</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66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16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2779076821"/>
                  </a:ext>
                </a:extLst>
              </a:tr>
              <a:tr h="180000">
                <a:tc>
                  <a:txBody>
                    <a:bodyPr/>
                    <a:lstStyle/>
                    <a:p>
                      <a:pPr algn="ctr" fontAlgn="ctr"/>
                      <a:r>
                        <a:rPr lang="zh-CN" altLang="en-US" sz="1000" u="none" strike="noStrike" dirty="0">
                          <a:effectLst/>
                          <a:latin typeface="Meiryo UI" panose="020B0604030504040204" pitchFamily="50" charset="-128"/>
                          <a:ea typeface="Meiryo UI" panose="020B0604030504040204" pitchFamily="50" charset="-128"/>
                        </a:rPr>
                        <a:t>北河内寝屋川</a:t>
                      </a: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寝屋川市</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109111754"/>
                  </a:ext>
                </a:extLst>
              </a:tr>
              <a:tr h="180000">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北河内西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守口市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19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27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317630"/>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門真市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18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2979431201"/>
                  </a:ext>
                </a:extLst>
              </a:tr>
              <a:tr h="180000">
                <a:tc rowSpan="3">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北河内東</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大東市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17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196597820"/>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四條畷市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3898791493"/>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交野市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2171820739"/>
                  </a:ext>
                </a:extLst>
              </a:tr>
              <a:tr h="180000">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中河内南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八尾市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3527869018"/>
                  </a:ext>
                </a:extLst>
              </a:tr>
              <a:tr h="180000">
                <a:tc vMerge="1">
                  <a:txBody>
                    <a:bodyPr/>
                    <a:lstStyle/>
                    <a:p>
                      <a:endParaRPr kumimoji="1" lang="ja-JP" altLang="en-US" dirty="0"/>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柏原市</a:t>
                      </a:r>
                      <a:endParaRPr lang="ja-JP" altLang="en-US" sz="1000" b="0" i="0" u="none" strike="noStrike">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751963282"/>
                  </a:ext>
                </a:extLst>
              </a:tr>
              <a:tr h="180000">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中河内東大阪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東大阪市</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265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115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135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42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89 </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R w="12700" cap="flat" cmpd="sng" algn="ctr">
                      <a:solidFill>
                        <a:schemeClr val="bg1">
                          <a:lumMod val="50000"/>
                        </a:schemeClr>
                      </a:solidFill>
                      <a:prstDash val="sysDot"/>
                      <a:round/>
                      <a:headEnd type="none" w="med" len="med"/>
                      <a:tailEnd type="none" w="med" len="med"/>
                    </a:lnR>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69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376976734"/>
                  </a:ext>
                </a:extLst>
              </a:tr>
            </a:tbl>
          </a:graphicData>
        </a:graphic>
      </p:graphicFrame>
      <p:sp>
        <p:nvSpPr>
          <p:cNvPr id="5" name="テキスト ボックス 4"/>
          <p:cNvSpPr txBox="1"/>
          <p:nvPr/>
        </p:nvSpPr>
        <p:spPr>
          <a:xfrm>
            <a:off x="2755771" y="554685"/>
            <a:ext cx="3799438"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就労定着支援事業の利用</a:t>
            </a:r>
            <a:r>
              <a:rPr lang="ja-JP" altLang="en-US" sz="1400" dirty="0" smtClean="0">
                <a:latin typeface="Meiryo UI" panose="020B0604030504040204" pitchFamily="50" charset="-128"/>
                <a:ea typeface="Meiryo UI" panose="020B0604030504040204" pitchFamily="50" charset="-128"/>
              </a:rPr>
              <a:t>見込量</a:t>
            </a:r>
            <a:r>
              <a:rPr lang="ja-JP" altLang="en-US" sz="1400" dirty="0">
                <a:latin typeface="Meiryo UI" panose="020B0604030504040204" pitchFamily="50" charset="-128"/>
                <a:ea typeface="Meiryo UI" panose="020B0604030504040204" pitchFamily="50" charset="-128"/>
              </a:rPr>
              <a:t>と実績（</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483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22</a:t>
            </a:fld>
            <a:endParaRPr kumimoji="1" lang="ja-JP" altLang="en-US"/>
          </a:p>
        </p:txBody>
      </p:sp>
      <p:sp>
        <p:nvSpPr>
          <p:cNvPr id="5" name="テキスト ボックス 4"/>
          <p:cNvSpPr txBox="1"/>
          <p:nvPr/>
        </p:nvSpPr>
        <p:spPr>
          <a:xfrm>
            <a:off x="2742123" y="541036"/>
            <a:ext cx="3802003"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就労定着支援事業の利用</a:t>
            </a:r>
            <a:r>
              <a:rPr lang="ja-JP" altLang="en-US" sz="1400" dirty="0" smtClean="0">
                <a:latin typeface="Meiryo UI" panose="020B0604030504040204" pitchFamily="50" charset="-128"/>
                <a:ea typeface="Meiryo UI" panose="020B0604030504040204" pitchFamily="50" charset="-128"/>
              </a:rPr>
              <a:t>見込量</a:t>
            </a:r>
            <a:r>
              <a:rPr lang="ja-JP" altLang="en-US" sz="1400" dirty="0">
                <a:latin typeface="Meiryo UI" panose="020B0604030504040204" pitchFamily="50" charset="-128"/>
                <a:ea typeface="Meiryo UI" panose="020B0604030504040204" pitchFamily="50" charset="-128"/>
              </a:rPr>
              <a:t>と実績（</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829046595"/>
              </p:ext>
            </p:extLst>
          </p:nvPr>
        </p:nvGraphicFramePr>
        <p:xfrm>
          <a:off x="358719" y="1168324"/>
          <a:ext cx="8447961" cy="5059584"/>
        </p:xfrm>
        <a:graphic>
          <a:graphicData uri="http://schemas.openxmlformats.org/drawingml/2006/table">
            <a:tbl>
              <a:tblPr bandRow="1">
                <a:tableStyleId>{8799B23B-EC83-4686-B30A-512413B5E67A}</a:tableStyleId>
              </a:tblPr>
              <a:tblGrid>
                <a:gridCol w="977907">
                  <a:extLst>
                    <a:ext uri="{9D8B030D-6E8A-4147-A177-3AD203B41FA5}">
                      <a16:colId xmlns:a16="http://schemas.microsoft.com/office/drawing/2014/main" val="1791208206"/>
                    </a:ext>
                  </a:extLst>
                </a:gridCol>
                <a:gridCol w="830006">
                  <a:extLst>
                    <a:ext uri="{9D8B030D-6E8A-4147-A177-3AD203B41FA5}">
                      <a16:colId xmlns:a16="http://schemas.microsoft.com/office/drawing/2014/main" val="2241536121"/>
                    </a:ext>
                  </a:extLst>
                </a:gridCol>
                <a:gridCol w="830006">
                  <a:extLst>
                    <a:ext uri="{9D8B030D-6E8A-4147-A177-3AD203B41FA5}">
                      <a16:colId xmlns:a16="http://schemas.microsoft.com/office/drawing/2014/main" val="1509361741"/>
                    </a:ext>
                  </a:extLst>
                </a:gridCol>
                <a:gridCol w="830006">
                  <a:extLst>
                    <a:ext uri="{9D8B030D-6E8A-4147-A177-3AD203B41FA5}">
                      <a16:colId xmlns:a16="http://schemas.microsoft.com/office/drawing/2014/main" val="3250493820"/>
                    </a:ext>
                  </a:extLst>
                </a:gridCol>
                <a:gridCol w="830006">
                  <a:extLst>
                    <a:ext uri="{9D8B030D-6E8A-4147-A177-3AD203B41FA5}">
                      <a16:colId xmlns:a16="http://schemas.microsoft.com/office/drawing/2014/main" val="746447039"/>
                    </a:ext>
                  </a:extLst>
                </a:gridCol>
                <a:gridCol w="830006">
                  <a:extLst>
                    <a:ext uri="{9D8B030D-6E8A-4147-A177-3AD203B41FA5}">
                      <a16:colId xmlns:a16="http://schemas.microsoft.com/office/drawing/2014/main" val="2967547907"/>
                    </a:ext>
                  </a:extLst>
                </a:gridCol>
                <a:gridCol w="830006">
                  <a:extLst>
                    <a:ext uri="{9D8B030D-6E8A-4147-A177-3AD203B41FA5}">
                      <a16:colId xmlns:a16="http://schemas.microsoft.com/office/drawing/2014/main" val="870436961"/>
                    </a:ext>
                  </a:extLst>
                </a:gridCol>
                <a:gridCol w="830006">
                  <a:extLst>
                    <a:ext uri="{9D8B030D-6E8A-4147-A177-3AD203B41FA5}">
                      <a16:colId xmlns:a16="http://schemas.microsoft.com/office/drawing/2014/main" val="3606835973"/>
                    </a:ext>
                  </a:extLst>
                </a:gridCol>
                <a:gridCol w="830006">
                  <a:extLst>
                    <a:ext uri="{9D8B030D-6E8A-4147-A177-3AD203B41FA5}">
                      <a16:colId xmlns:a16="http://schemas.microsoft.com/office/drawing/2014/main" val="1639347227"/>
                    </a:ext>
                  </a:extLst>
                </a:gridCol>
                <a:gridCol w="830006">
                  <a:extLst>
                    <a:ext uri="{9D8B030D-6E8A-4147-A177-3AD203B41FA5}">
                      <a16:colId xmlns:a16="http://schemas.microsoft.com/office/drawing/2014/main" val="908280666"/>
                    </a:ext>
                  </a:extLst>
                </a:gridCol>
              </a:tblGrid>
              <a:tr h="222298">
                <a:tc rowSpan="3">
                  <a:txBody>
                    <a:bodyPr/>
                    <a:lstStyle/>
                    <a:p>
                      <a:pPr algn="ctr" fontAlgn="ctr"/>
                      <a:r>
                        <a:rPr lang="ja-JP" altLang="en-US" sz="1000" u="none" strike="noStrike" dirty="0" err="1">
                          <a:effectLst/>
                          <a:latin typeface="Meiryo UI" panose="020B0604030504040204" pitchFamily="50" charset="-128"/>
                          <a:ea typeface="Meiryo UI" panose="020B0604030504040204" pitchFamily="50" charset="-128"/>
                        </a:rPr>
                        <a:t>障がい</a:t>
                      </a:r>
                      <a:r>
                        <a:rPr lang="ja-JP" altLang="en-US" sz="1000" u="none" strike="noStrike" dirty="0">
                          <a:effectLst/>
                          <a:latin typeface="Meiryo UI" panose="020B0604030504040204" pitchFamily="50" charset="-128"/>
                          <a:ea typeface="Meiryo UI" panose="020B0604030504040204" pitchFamily="50" charset="-128"/>
                        </a:rPr>
                        <a:t>福祉圏域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rowSpan="3">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市町村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grid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合　　　計</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hMerge="1">
                  <a:txBody>
                    <a:bodyPr/>
                    <a:lstStyle/>
                    <a:p>
                      <a:endParaRPr kumimoji="1" lang="ja-JP" altLang="en-US"/>
                    </a:p>
                  </a:txBody>
                  <a:tcPr/>
                </a:tc>
                <a:tc grid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身体障がい者</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hMerge="1">
                  <a:txBody>
                    <a:bodyPr/>
                    <a:lstStyle/>
                    <a:p>
                      <a:endParaRPr kumimoji="1" lang="ja-JP" altLang="en-US"/>
                    </a:p>
                  </a:txBody>
                  <a:tcPr/>
                </a:tc>
                <a:tc grid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知的障がい者</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hMerge="1">
                  <a:txBody>
                    <a:bodyPr/>
                    <a:lstStyle/>
                    <a:p>
                      <a:endParaRPr kumimoji="1" lang="ja-JP" altLang="en-US"/>
                    </a:p>
                  </a:txBody>
                  <a:tcPr/>
                </a:tc>
                <a:tc gridSpan="2">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精神障がい者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1319808765"/>
                  </a:ext>
                </a:extLst>
              </a:tr>
              <a:tr h="39704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実績値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実績値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実績値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見込量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R2</a:t>
                      </a:r>
                      <a:r>
                        <a:rPr lang="ja-JP" altLang="en-US" sz="1000" u="none" strike="noStrike" dirty="0">
                          <a:effectLst/>
                          <a:latin typeface="Meiryo UI" panose="020B0604030504040204" pitchFamily="50" charset="-128"/>
                          <a:ea typeface="Meiryo UI" panose="020B0604030504040204" pitchFamily="50" charset="-128"/>
                        </a:rPr>
                        <a:t>年度</a:t>
                      </a:r>
                      <a:br>
                        <a:rPr lang="ja-JP" altLang="en-US" sz="1000" u="none" strike="noStrike" dirty="0">
                          <a:effectLst/>
                          <a:latin typeface="Meiryo UI" panose="020B0604030504040204" pitchFamily="50" charset="-128"/>
                          <a:ea typeface="Meiryo UI" panose="020B0604030504040204" pitchFamily="50" charset="-128"/>
                        </a:rPr>
                      </a:br>
                      <a:r>
                        <a:rPr lang="ja-JP" altLang="en-US" sz="1000" u="none" strike="noStrike" dirty="0">
                          <a:effectLst/>
                          <a:latin typeface="Meiryo UI" panose="020B0604030504040204" pitchFamily="50" charset="-128"/>
                          <a:ea typeface="Meiryo UI" panose="020B0604030504040204" pitchFamily="50" charset="-128"/>
                        </a:rPr>
                        <a:t>実績値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extLst>
                  <a:ext uri="{0D108BD9-81ED-4DB2-BD59-A6C34878D82A}">
                    <a16:rowId xmlns:a16="http://schemas.microsoft.com/office/drawing/2014/main" val="989081441"/>
                  </a:ext>
                </a:extLst>
              </a:tr>
              <a:tr h="6521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人／月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人／月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solidFill>
                      <a:schemeClr val="bg1">
                        <a:lumMod val="95000"/>
                      </a:schemeClr>
                    </a:solidFill>
                  </a:tcPr>
                </a:tc>
                <a:extLst>
                  <a:ext uri="{0D108BD9-81ED-4DB2-BD59-A6C34878D82A}">
                    <a16:rowId xmlns:a16="http://schemas.microsoft.com/office/drawing/2014/main" val="3732173644"/>
                  </a:ext>
                </a:extLst>
              </a:tr>
              <a:tr h="172476">
                <a:tc rowSpan="3">
                  <a:txBody>
                    <a:bodyPr/>
                    <a:lstStyle/>
                    <a:p>
                      <a:pPr algn="ctr" rtl="0" fontAlgn="ctr"/>
                      <a:r>
                        <a:rPr lang="ja-JP" altLang="en-US" sz="1000" u="none" strike="noStrike" dirty="0">
                          <a:effectLst/>
                          <a:latin typeface="Meiryo UI" panose="020B0604030504040204" pitchFamily="50" charset="-128"/>
                          <a:ea typeface="Meiryo UI" panose="020B0604030504040204" pitchFamily="50" charset="-128"/>
                        </a:rPr>
                        <a:t>南河内北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松原市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353220179"/>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羽曳野市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445628067"/>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藤井寺市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616685868"/>
                  </a:ext>
                </a:extLst>
              </a:tr>
              <a:tr h="180000">
                <a:tc rowSpan="6">
                  <a:txBody>
                    <a:bodyPr/>
                    <a:lstStyle/>
                    <a:p>
                      <a:pPr algn="ctr" rtl="0" fontAlgn="ctr"/>
                      <a:r>
                        <a:rPr lang="ja-JP" altLang="en-US" sz="1000" u="none" strike="noStrike" dirty="0">
                          <a:effectLst/>
                          <a:latin typeface="Meiryo UI" panose="020B0604030504040204" pitchFamily="50" charset="-128"/>
                          <a:ea typeface="Meiryo UI" panose="020B0604030504040204" pitchFamily="50" charset="-128"/>
                        </a:rPr>
                        <a:t>南河内南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no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富田林市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137318780"/>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河内長野市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1512754207"/>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大阪狭山市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85836877"/>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河南町</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286333253"/>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太子町</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126952835"/>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千早赤阪村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54865996"/>
                  </a:ext>
                </a:extLst>
              </a:tr>
              <a:tr h="180000">
                <a:tc>
                  <a:txBody>
                    <a:bodyPr/>
                    <a:lstStyle/>
                    <a:p>
                      <a:pPr algn="ctr" rtl="0" fontAlgn="ctr"/>
                      <a:r>
                        <a:rPr lang="ja-JP" altLang="en-US" sz="1000" u="none" strike="noStrike" dirty="0">
                          <a:effectLst/>
                          <a:latin typeface="Meiryo UI" panose="020B0604030504040204" pitchFamily="50" charset="-128"/>
                          <a:ea typeface="Meiryo UI" panose="020B0604030504040204" pitchFamily="50" charset="-128"/>
                        </a:rPr>
                        <a:t>堺市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no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堺市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146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74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748982867"/>
                  </a:ext>
                </a:extLst>
              </a:tr>
              <a:tr h="180000">
                <a:tc rowSpan="4">
                  <a:txBody>
                    <a:bodyPr/>
                    <a:lstStyle/>
                    <a:p>
                      <a:pPr algn="ctr" rtl="0" fontAlgn="ctr"/>
                      <a:r>
                        <a:rPr lang="ja-JP" altLang="en-US" sz="1000" u="none" strike="noStrike" dirty="0">
                          <a:effectLst/>
                          <a:latin typeface="Meiryo UI" panose="020B0604030504040204" pitchFamily="50" charset="-128"/>
                          <a:ea typeface="Meiryo UI" panose="020B0604030504040204" pitchFamily="50" charset="-128"/>
                        </a:rPr>
                        <a:t>泉州北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泉大津市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1894669533"/>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和泉市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450438932"/>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高石市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478544812"/>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忠岡町</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918036527"/>
                  </a:ext>
                </a:extLst>
              </a:tr>
              <a:tr h="180000">
                <a:tc rowSpan="2">
                  <a:txBody>
                    <a:bodyPr/>
                    <a:lstStyle/>
                    <a:p>
                      <a:pPr algn="ctr" rtl="0" fontAlgn="ctr"/>
                      <a:r>
                        <a:rPr lang="ja-JP" altLang="en-US" sz="1000" u="none" strike="noStrike" dirty="0">
                          <a:effectLst/>
                          <a:latin typeface="Meiryo UI" panose="020B0604030504040204" pitchFamily="50" charset="-128"/>
                          <a:ea typeface="Meiryo UI" panose="020B0604030504040204" pitchFamily="50" charset="-128"/>
                        </a:rPr>
                        <a:t>泉州中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岸和田市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1747754777"/>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貝塚市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820530147"/>
                  </a:ext>
                </a:extLst>
              </a:tr>
              <a:tr h="180000">
                <a:tc rowSpan="6">
                  <a:txBody>
                    <a:bodyPr/>
                    <a:lstStyle/>
                    <a:p>
                      <a:pPr algn="ctr" rtl="0" fontAlgn="ctr"/>
                      <a:r>
                        <a:rPr lang="ja-JP" altLang="en-US" sz="1000" u="none" strike="noStrike" dirty="0">
                          <a:effectLst/>
                          <a:latin typeface="Meiryo UI" panose="020B0604030504040204" pitchFamily="50" charset="-128"/>
                          <a:ea typeface="Meiryo UI" panose="020B0604030504040204" pitchFamily="50" charset="-128"/>
                        </a:rPr>
                        <a:t>泉州南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泉佐野市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886708398"/>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泉南市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3083410553"/>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阪南市</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1411280404"/>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熊取町</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582959304"/>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田尻町</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2415066453"/>
                  </a:ext>
                </a:extLst>
              </a:tr>
              <a:tr h="180000">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岬町</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extLst>
                  <a:ext uri="{0D108BD9-81ED-4DB2-BD59-A6C34878D82A}">
                    <a16:rowId xmlns:a16="http://schemas.microsoft.com/office/drawing/2014/main" val="1838080111"/>
                  </a:ext>
                </a:extLst>
              </a:tr>
              <a:tr h="329473">
                <a:tc gridSpan="2">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合計</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5895" marR="5895" marT="5895" marB="0" anchor="ctr"/>
                </a:tc>
                <a:tc hMerge="1">
                  <a:txBody>
                    <a:bodyPr/>
                    <a:lstStyle/>
                    <a:p>
                      <a:endParaRPr kumimoji="1" lang="ja-JP" altLang="en-US"/>
                    </a:p>
                  </a:txBody>
                  <a:tcPr/>
                </a:tc>
                <a:tc>
                  <a:txBody>
                    <a:bodyPr/>
                    <a:lstStyle/>
                    <a:p>
                      <a:pPr algn="ctr" fontAlgn="ctr"/>
                      <a:r>
                        <a:rPr lang="en-US" altLang="ja-JP" sz="1000" b="1" u="none" strike="noStrike" dirty="0">
                          <a:effectLst/>
                          <a:latin typeface="Meiryo UI" panose="020B0604030504040204" pitchFamily="50" charset="-128"/>
                          <a:ea typeface="Meiryo UI" panose="020B0604030504040204" pitchFamily="50" charset="-128"/>
                        </a:rPr>
                        <a:t>2,815 </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a:effectLst/>
                          <a:latin typeface="Meiryo UI" panose="020B0604030504040204" pitchFamily="50" charset="-128"/>
                          <a:ea typeface="Meiryo UI" panose="020B0604030504040204" pitchFamily="50" charset="-128"/>
                        </a:rPr>
                        <a:t>1,241 </a:t>
                      </a:r>
                      <a:endParaRPr lang="en-US" altLang="ja-JP" sz="10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a:effectLst/>
                          <a:latin typeface="Meiryo UI" panose="020B0604030504040204" pitchFamily="50" charset="-128"/>
                          <a:ea typeface="Meiryo UI" panose="020B0604030504040204" pitchFamily="50" charset="-128"/>
                        </a:rPr>
                        <a:t>418 </a:t>
                      </a:r>
                      <a:endParaRPr lang="en-US" altLang="ja-JP" sz="10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a:effectLst/>
                          <a:latin typeface="Meiryo UI" panose="020B0604030504040204" pitchFamily="50" charset="-128"/>
                          <a:ea typeface="Meiryo UI" panose="020B0604030504040204" pitchFamily="50" charset="-128"/>
                        </a:rPr>
                        <a:t>71 </a:t>
                      </a:r>
                      <a:endParaRPr lang="en-US" altLang="ja-JP" sz="10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a:effectLst/>
                          <a:latin typeface="Meiryo UI" panose="020B0604030504040204" pitchFamily="50" charset="-128"/>
                          <a:ea typeface="Meiryo UI" panose="020B0604030504040204" pitchFamily="50" charset="-128"/>
                        </a:rPr>
                        <a:t>1,146 </a:t>
                      </a:r>
                      <a:endParaRPr lang="en-US" altLang="ja-JP" sz="10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dirty="0">
                          <a:effectLst/>
                          <a:latin typeface="Meiryo UI" panose="020B0604030504040204" pitchFamily="50" charset="-128"/>
                          <a:ea typeface="Meiryo UI" panose="020B0604030504040204" pitchFamily="50" charset="-128"/>
                        </a:rPr>
                        <a:t>480 </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dirty="0">
                          <a:effectLst/>
                          <a:latin typeface="Meiryo UI" panose="020B0604030504040204" pitchFamily="50" charset="-128"/>
                          <a:ea typeface="Meiryo UI" panose="020B0604030504040204" pitchFamily="50" charset="-128"/>
                        </a:rPr>
                        <a:t>1,251 </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00" b="1" u="none" strike="noStrike" dirty="0">
                          <a:effectLst/>
                          <a:latin typeface="Meiryo UI" panose="020B0604030504040204" pitchFamily="50" charset="-128"/>
                          <a:ea typeface="Meiryo UI" panose="020B0604030504040204" pitchFamily="50" charset="-128"/>
                        </a:rPr>
                        <a:t>690 </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94368117"/>
                  </a:ext>
                </a:extLst>
              </a:tr>
            </a:tbl>
          </a:graphicData>
        </a:graphic>
      </p:graphicFrame>
    </p:spTree>
    <p:extLst>
      <p:ext uri="{BB962C8B-B14F-4D97-AF65-F5344CB8AC3E}">
        <p14:creationId xmlns:p14="http://schemas.microsoft.com/office/powerpoint/2010/main" val="201603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1917" y="2033518"/>
            <a:ext cx="8263719" cy="2893100"/>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令和２年度就労人数調査の調査結果</a:t>
            </a:r>
            <a:r>
              <a:rPr lang="ja-JP" altLang="en-US" sz="2400" dirty="0">
                <a:latin typeface="Meiryo UI" panose="020B0604030504040204" pitchFamily="50" charset="-128"/>
                <a:ea typeface="Meiryo UI" panose="020B0604030504040204" pitchFamily="50" charset="-128"/>
              </a:rPr>
              <a:t>（括弧内は目標値）</a:t>
            </a:r>
            <a:endParaRPr lang="en-US" altLang="ja-JP" sz="2400"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一般就労へ移行した者</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2,015</a:t>
            </a:r>
            <a:r>
              <a:rPr lang="ja-JP" altLang="en-US" sz="2400" dirty="0">
                <a:latin typeface="Meiryo UI" panose="020B0604030504040204" pitchFamily="50" charset="-128"/>
                <a:ea typeface="Meiryo UI" panose="020B0604030504040204" pitchFamily="50" charset="-128"/>
              </a:rPr>
              <a:t>人（</a:t>
            </a:r>
            <a:r>
              <a:rPr lang="en-US" altLang="ja-JP" sz="2400" dirty="0">
                <a:latin typeface="Meiryo UI" panose="020B0604030504040204" pitchFamily="50" charset="-128"/>
                <a:ea typeface="Meiryo UI" panose="020B0604030504040204" pitchFamily="50" charset="-128"/>
              </a:rPr>
              <a:t>1,700</a:t>
            </a:r>
            <a:r>
              <a:rPr lang="ja-JP" altLang="en-US" sz="2400" dirty="0">
                <a:latin typeface="Meiryo UI" panose="020B0604030504040204" pitchFamily="50" charset="-128"/>
                <a:ea typeface="Meiryo UI" panose="020B0604030504040204" pitchFamily="50" charset="-128"/>
              </a:rPr>
              <a:t>人）</a:t>
            </a:r>
            <a:endParaRPr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Ø"/>
            </a:pPr>
            <a:endParaRPr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職場定着率</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95.2</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80.0</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Ø"/>
            </a:pPr>
            <a:endParaRPr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就労定着支援の利用率</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59.3</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70.0</a:t>
            </a:r>
            <a:r>
              <a:rPr lang="ja-JP" altLang="en-US" sz="2400"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（新計画）</a:t>
            </a:r>
            <a:endParaRPr lang="en-US" altLang="ja-JP" sz="2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7C2ABA0-2C79-4E71-91B6-07983140A210}" type="slidenum">
              <a:rPr kumimoji="1" lang="ja-JP" altLang="en-US" smtClean="0"/>
              <a:t>3</a:t>
            </a:fld>
            <a:endParaRPr kumimoji="1" lang="ja-JP" altLang="en-US" dirty="0"/>
          </a:p>
        </p:txBody>
      </p:sp>
    </p:spTree>
    <p:extLst>
      <p:ext uri="{BB962C8B-B14F-4D97-AF65-F5344CB8AC3E}">
        <p14:creationId xmlns:p14="http://schemas.microsoft.com/office/powerpoint/2010/main" val="2766926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394185" y="753270"/>
            <a:ext cx="378497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各年度３月３１日時点の手帳保持者数</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273403" y="2234695"/>
            <a:ext cx="169022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出典：福祉行政の概要</a:t>
            </a:r>
            <a:endParaRPr lang="en-US" altLang="ja-JP" sz="11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F7C2ABA0-2C79-4E71-91B6-07983140A210}" type="slidenum">
              <a:rPr kumimoji="1" lang="ja-JP" altLang="en-US" smtClean="0"/>
              <a:t>4</a:t>
            </a:fld>
            <a:endParaRPr kumimoji="1" lang="ja-JP" altLang="en-US" dirty="0"/>
          </a:p>
        </p:txBody>
      </p:sp>
      <p:graphicFrame>
        <p:nvGraphicFramePr>
          <p:cNvPr id="10" name="グラフ 9">
            <a:extLst>
              <a:ext uri="{FF2B5EF4-FFF2-40B4-BE49-F238E27FC236}">
                <a16:creationId xmlns:a16="http://schemas.microsoft.com/office/drawing/2014/main" id="{AB447317-4226-4251-B2D2-018D263A8151}"/>
              </a:ext>
            </a:extLst>
          </p:cNvPr>
          <p:cNvGraphicFramePr>
            <a:graphicFrameLocks/>
          </p:cNvGraphicFramePr>
          <p:nvPr>
            <p:extLst>
              <p:ext uri="{D42A27DB-BD31-4B8C-83A1-F6EECF244321}">
                <p14:modId xmlns:p14="http://schemas.microsoft.com/office/powerpoint/2010/main" val="2259777718"/>
              </p:ext>
            </p:extLst>
          </p:nvPr>
        </p:nvGraphicFramePr>
        <p:xfrm>
          <a:off x="101759" y="2589591"/>
          <a:ext cx="2953956" cy="3580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D6FB4510-935B-4F04-945D-813E144CB3D2}"/>
              </a:ext>
            </a:extLst>
          </p:cNvPr>
          <p:cNvGraphicFramePr>
            <a:graphicFrameLocks/>
          </p:cNvGraphicFramePr>
          <p:nvPr>
            <p:extLst>
              <p:ext uri="{D42A27DB-BD31-4B8C-83A1-F6EECF244321}">
                <p14:modId xmlns:p14="http://schemas.microsoft.com/office/powerpoint/2010/main" val="1347151358"/>
              </p:ext>
            </p:extLst>
          </p:nvPr>
        </p:nvGraphicFramePr>
        <p:xfrm>
          <a:off x="3055715" y="2589591"/>
          <a:ext cx="2953956" cy="35801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AD15569A-1C8A-4324-BA02-6281723BE6B4}"/>
              </a:ext>
            </a:extLst>
          </p:cNvPr>
          <p:cNvGraphicFramePr>
            <a:graphicFrameLocks/>
          </p:cNvGraphicFramePr>
          <p:nvPr>
            <p:extLst>
              <p:ext uri="{D42A27DB-BD31-4B8C-83A1-F6EECF244321}">
                <p14:modId xmlns:p14="http://schemas.microsoft.com/office/powerpoint/2010/main" val="2071287489"/>
              </p:ext>
            </p:extLst>
          </p:nvPr>
        </p:nvGraphicFramePr>
        <p:xfrm>
          <a:off x="6009671" y="2589591"/>
          <a:ext cx="2953957" cy="35801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表 5"/>
          <p:cNvGraphicFramePr>
            <a:graphicFrameLocks noGrp="1"/>
          </p:cNvGraphicFramePr>
          <p:nvPr>
            <p:extLst>
              <p:ext uri="{D42A27DB-BD31-4B8C-83A1-F6EECF244321}">
                <p14:modId xmlns:p14="http://schemas.microsoft.com/office/powerpoint/2010/main" val="2340868933"/>
              </p:ext>
            </p:extLst>
          </p:nvPr>
        </p:nvGraphicFramePr>
        <p:xfrm>
          <a:off x="1755607" y="1122601"/>
          <a:ext cx="5517796" cy="1369378"/>
        </p:xfrm>
        <a:graphic>
          <a:graphicData uri="http://schemas.openxmlformats.org/drawingml/2006/table">
            <a:tbl>
              <a:tblPr/>
              <a:tblGrid>
                <a:gridCol w="2261392">
                  <a:extLst>
                    <a:ext uri="{9D8B030D-6E8A-4147-A177-3AD203B41FA5}">
                      <a16:colId xmlns:a16="http://schemas.microsoft.com/office/drawing/2014/main" val="163360081"/>
                    </a:ext>
                  </a:extLst>
                </a:gridCol>
                <a:gridCol w="814101">
                  <a:extLst>
                    <a:ext uri="{9D8B030D-6E8A-4147-A177-3AD203B41FA5}">
                      <a16:colId xmlns:a16="http://schemas.microsoft.com/office/drawing/2014/main" val="1339496362"/>
                    </a:ext>
                  </a:extLst>
                </a:gridCol>
                <a:gridCol w="814101">
                  <a:extLst>
                    <a:ext uri="{9D8B030D-6E8A-4147-A177-3AD203B41FA5}">
                      <a16:colId xmlns:a16="http://schemas.microsoft.com/office/drawing/2014/main" val="1597035685"/>
                    </a:ext>
                  </a:extLst>
                </a:gridCol>
                <a:gridCol w="814101">
                  <a:extLst>
                    <a:ext uri="{9D8B030D-6E8A-4147-A177-3AD203B41FA5}">
                      <a16:colId xmlns:a16="http://schemas.microsoft.com/office/drawing/2014/main" val="3492027111"/>
                    </a:ext>
                  </a:extLst>
                </a:gridCol>
                <a:gridCol w="814101">
                  <a:extLst>
                    <a:ext uri="{9D8B030D-6E8A-4147-A177-3AD203B41FA5}">
                      <a16:colId xmlns:a16="http://schemas.microsoft.com/office/drawing/2014/main" val="2825837211"/>
                    </a:ext>
                  </a:extLst>
                </a:gridCol>
              </a:tblGrid>
              <a:tr h="271785">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（単位：人）</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H29</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H30</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R1</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R2</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extLst>
                  <a:ext uri="{0D108BD9-81ED-4DB2-BD59-A6C34878D82A}">
                    <a16:rowId xmlns:a16="http://schemas.microsoft.com/office/drawing/2014/main" val="3394927242"/>
                  </a:ext>
                </a:extLst>
              </a:tr>
              <a:tr h="271785">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身体障がい者手帳</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390,642</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389,003</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385,134</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380,485</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34427933"/>
                  </a:ext>
                </a:extLst>
              </a:tr>
              <a:tr h="271785">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療育手帳</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82,028</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85,487</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88,930</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91,962</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61944157"/>
                  </a:ext>
                </a:extLst>
              </a:tr>
              <a:tr h="271785">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精神障がい者保健福祉手帳</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5400" cap="flat" cmpd="dbl"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87,045</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5400" cap="flat" cmpd="dbl"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92,637</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5400" cap="flat" cmpd="dbl"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100,109</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5400" cap="flat" cmpd="dbl"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104,629</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5400" cap="flat" cmpd="dbl" algn="ctr">
                      <a:solidFill>
                        <a:srgbClr val="A6A6A6"/>
                      </a:solidFill>
                      <a:prstDash val="solid"/>
                      <a:round/>
                      <a:headEnd type="none" w="med" len="med"/>
                      <a:tailEnd type="none" w="med" len="med"/>
                    </a:lnB>
                  </a:tcPr>
                </a:tc>
                <a:extLst>
                  <a:ext uri="{0D108BD9-81ED-4DB2-BD59-A6C34878D82A}">
                    <a16:rowId xmlns:a16="http://schemas.microsoft.com/office/drawing/2014/main" val="3380233106"/>
                  </a:ext>
                </a:extLst>
              </a:tr>
              <a:tr h="282238">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5400" cap="flat" cmpd="dbl"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559,715</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5400" cap="flat" cmpd="dbl"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567,127</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5400" cap="flat" cmpd="dbl"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574,173</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5400" cap="flat" cmpd="dbl"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577,076</a:t>
                      </a:r>
                    </a:p>
                  </a:txBody>
                  <a:tcPr marL="10453" marR="10453" marT="10453"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5400" cap="flat" cmpd="dbl"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80652800"/>
                  </a:ext>
                </a:extLst>
              </a:tr>
            </a:tbl>
          </a:graphicData>
        </a:graphic>
      </p:graphicFrame>
    </p:spTree>
    <p:extLst>
      <p:ext uri="{BB962C8B-B14F-4D97-AF65-F5344CB8AC3E}">
        <p14:creationId xmlns:p14="http://schemas.microsoft.com/office/powerpoint/2010/main" val="153926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12"/>
          </p:nvPr>
        </p:nvSpPr>
        <p:spPr/>
        <p:txBody>
          <a:bodyPr/>
          <a:lstStyle/>
          <a:p>
            <a:fld id="{F7C2ABA0-2C79-4E71-91B6-07983140A210}" type="slidenum">
              <a:rPr kumimoji="1" lang="ja-JP" altLang="en-US" smtClean="0"/>
              <a:t>5</a:t>
            </a:fld>
            <a:endParaRPr kumimoji="1" lang="ja-JP" altLang="en-US" dirty="0"/>
          </a:p>
        </p:txBody>
      </p:sp>
      <p:sp>
        <p:nvSpPr>
          <p:cNvPr id="13" name="テキスト ボックス 12"/>
          <p:cNvSpPr txBox="1"/>
          <p:nvPr/>
        </p:nvSpPr>
        <p:spPr>
          <a:xfrm>
            <a:off x="2207027" y="760592"/>
            <a:ext cx="4729946"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各年度４月１日時点での就労系サービスの利用者数</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8461805"/>
              </p:ext>
            </p:extLst>
          </p:nvPr>
        </p:nvGraphicFramePr>
        <p:xfrm>
          <a:off x="1987550" y="1129924"/>
          <a:ext cx="5168900" cy="1190625"/>
        </p:xfrm>
        <a:graphic>
          <a:graphicData uri="http://schemas.openxmlformats.org/drawingml/2006/table">
            <a:tbl>
              <a:tblPr>
                <a:tableStyleId>{8799B23B-EC83-4686-B30A-512413B5E67A}</a:tableStyleId>
              </a:tblPr>
              <a:tblGrid>
                <a:gridCol w="1739900">
                  <a:extLst>
                    <a:ext uri="{9D8B030D-6E8A-4147-A177-3AD203B41FA5}">
                      <a16:colId xmlns:a16="http://schemas.microsoft.com/office/drawing/2014/main" val="3407037387"/>
                    </a:ext>
                  </a:extLst>
                </a:gridCol>
                <a:gridCol w="685800">
                  <a:extLst>
                    <a:ext uri="{9D8B030D-6E8A-4147-A177-3AD203B41FA5}">
                      <a16:colId xmlns:a16="http://schemas.microsoft.com/office/drawing/2014/main" val="3470662358"/>
                    </a:ext>
                  </a:extLst>
                </a:gridCol>
                <a:gridCol w="685800">
                  <a:extLst>
                    <a:ext uri="{9D8B030D-6E8A-4147-A177-3AD203B41FA5}">
                      <a16:colId xmlns:a16="http://schemas.microsoft.com/office/drawing/2014/main" val="4041878673"/>
                    </a:ext>
                  </a:extLst>
                </a:gridCol>
                <a:gridCol w="685800">
                  <a:extLst>
                    <a:ext uri="{9D8B030D-6E8A-4147-A177-3AD203B41FA5}">
                      <a16:colId xmlns:a16="http://schemas.microsoft.com/office/drawing/2014/main" val="3830022278"/>
                    </a:ext>
                  </a:extLst>
                </a:gridCol>
                <a:gridCol w="685800">
                  <a:extLst>
                    <a:ext uri="{9D8B030D-6E8A-4147-A177-3AD203B41FA5}">
                      <a16:colId xmlns:a16="http://schemas.microsoft.com/office/drawing/2014/main" val="2091255463"/>
                    </a:ext>
                  </a:extLst>
                </a:gridCol>
                <a:gridCol w="685800">
                  <a:extLst>
                    <a:ext uri="{9D8B030D-6E8A-4147-A177-3AD203B41FA5}">
                      <a16:colId xmlns:a16="http://schemas.microsoft.com/office/drawing/2014/main" val="1443084757"/>
                    </a:ext>
                  </a:extLst>
                </a:gridCol>
              </a:tblGrid>
              <a:tr h="238125">
                <a:tc>
                  <a:txBody>
                    <a:bodyPr/>
                    <a:lstStyle/>
                    <a:p>
                      <a:pPr algn="ctr"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（単位：人）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H29</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H30</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Ｒ1</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Ｒ2</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Ｒ3</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481217741"/>
                  </a:ext>
                </a:extLst>
              </a:tr>
              <a:tr h="238125">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就労移行支援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2,836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3,229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3,390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3,760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3,841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4196108"/>
                  </a:ext>
                </a:extLst>
              </a:tr>
              <a:tr h="238125">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就労継続支援</a:t>
                      </a:r>
                      <a:r>
                        <a:rPr lang="en-US" sz="1100" u="none" strike="noStrike" dirty="0">
                          <a:effectLst/>
                          <a:latin typeface="Meiryo UI" panose="020B0604030504040204" pitchFamily="50" charset="-128"/>
                          <a:ea typeface="Meiryo UI" panose="020B0604030504040204" pitchFamily="50" charset="-128"/>
                        </a:rPr>
                        <a:t>A</a:t>
                      </a:r>
                      <a:r>
                        <a:rPr lang="ja-JP" altLang="en-US" sz="1100" u="none" strike="noStrike" dirty="0">
                          <a:effectLst/>
                          <a:latin typeface="Meiryo UI" panose="020B0604030504040204" pitchFamily="50" charset="-128"/>
                          <a:ea typeface="Meiryo UI" panose="020B0604030504040204" pitchFamily="50" charset="-128"/>
                        </a:rPr>
                        <a:t>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4,418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5,388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rPr>
                        <a:t>5,750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6,291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6,904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17246258"/>
                  </a:ext>
                </a:extLst>
              </a:tr>
              <a:tr h="238125">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就労継続支援</a:t>
                      </a:r>
                      <a:r>
                        <a:rPr lang="en-US" sz="1100" u="none" strike="noStrike" dirty="0">
                          <a:effectLst/>
                          <a:latin typeface="Meiryo UI" panose="020B0604030504040204" pitchFamily="50" charset="-128"/>
                          <a:ea typeface="Meiryo UI" panose="020B0604030504040204" pitchFamily="50" charset="-128"/>
                        </a:rPr>
                        <a:t>B</a:t>
                      </a:r>
                      <a:r>
                        <a:rPr lang="ja-JP" altLang="en-US" sz="1100" u="none" strike="noStrike" dirty="0">
                          <a:effectLst/>
                          <a:latin typeface="Meiryo UI" panose="020B0604030504040204" pitchFamily="50" charset="-128"/>
                          <a:ea typeface="Meiryo UI" panose="020B0604030504040204" pitchFamily="50" charset="-128"/>
                        </a:rPr>
                        <a:t>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13,277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14,173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rPr>
                        <a:t>16,564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17,959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20,436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61535792"/>
                  </a:ext>
                </a:extLst>
              </a:tr>
              <a:tr h="238125">
                <a:tc>
                  <a:txBody>
                    <a:bodyPr/>
                    <a:lstStyle/>
                    <a:p>
                      <a:pPr algn="ctr" fontAlgn="ctr"/>
                      <a:r>
                        <a:rPr lang="zh-CN" altLang="en-US" sz="1100" u="none" strike="noStrike" dirty="0">
                          <a:effectLst/>
                          <a:latin typeface="Meiryo UI" panose="020B0604030504040204" pitchFamily="50" charset="-128"/>
                          <a:ea typeface="Meiryo UI" panose="020B0604030504040204" pitchFamily="50" charset="-128"/>
                        </a:rPr>
                        <a:t>就労定着支援</a:t>
                      </a:r>
                      <a:endParaRPr lang="zh-CN"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a:t>
                      </a: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a:t>
                      </a: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a:t>
                      </a: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1,207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1,410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29514354"/>
                  </a:ext>
                </a:extLst>
              </a:tr>
            </a:tbl>
          </a:graphicData>
        </a:graphic>
      </p:graphicFrame>
      <p:graphicFrame>
        <p:nvGraphicFramePr>
          <p:cNvPr id="8" name="グラフ 7">
            <a:extLst>
              <a:ext uri="{FF2B5EF4-FFF2-40B4-BE49-F238E27FC236}">
                <a16:creationId xmlns:a16="http://schemas.microsoft.com/office/drawing/2014/main" id="{D80379BE-3C05-43D8-AB95-B3274CD268E9}"/>
              </a:ext>
            </a:extLst>
          </p:cNvPr>
          <p:cNvGraphicFramePr>
            <a:graphicFrameLocks/>
          </p:cNvGraphicFramePr>
          <p:nvPr>
            <p:extLst>
              <p:ext uri="{D42A27DB-BD31-4B8C-83A1-F6EECF244321}">
                <p14:modId xmlns:p14="http://schemas.microsoft.com/office/powerpoint/2010/main" val="556753130"/>
              </p:ext>
            </p:extLst>
          </p:nvPr>
        </p:nvGraphicFramePr>
        <p:xfrm>
          <a:off x="628155" y="2498812"/>
          <a:ext cx="7887691" cy="368362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825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12"/>
          </p:nvPr>
        </p:nvSpPr>
        <p:spPr/>
        <p:txBody>
          <a:bodyPr/>
          <a:lstStyle/>
          <a:p>
            <a:fld id="{F7C2ABA0-2C79-4E71-91B6-07983140A210}" type="slidenum">
              <a:rPr kumimoji="1" lang="ja-JP" altLang="en-US" smtClean="0"/>
              <a:t>6</a:t>
            </a:fld>
            <a:endParaRPr kumimoji="1" lang="ja-JP" altLang="en-US" dirty="0"/>
          </a:p>
        </p:txBody>
      </p:sp>
      <p:sp>
        <p:nvSpPr>
          <p:cNvPr id="13" name="テキスト ボックス 12"/>
          <p:cNvSpPr txBox="1"/>
          <p:nvPr/>
        </p:nvSpPr>
        <p:spPr>
          <a:xfrm>
            <a:off x="3032716" y="946276"/>
            <a:ext cx="307856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就労系サービスの事業所数の推移</a:t>
            </a:r>
            <a:endParaRPr lang="en-US" altLang="ja-JP"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350503" y="5914134"/>
            <a:ext cx="160342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出典：国保連データ</a:t>
            </a:r>
            <a:endParaRPr lang="en-US" altLang="ja-JP"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606167" y="2027860"/>
            <a:ext cx="1366080" cy="276999"/>
          </a:xfrm>
          <a:prstGeom prst="rect">
            <a:avLst/>
          </a:prstGeom>
          <a:solidFill>
            <a:schemeClr val="bg1"/>
          </a:solidFill>
          <a:ln w="50800" cmpd="dbl">
            <a:solidFill>
              <a:schemeClr val="tx1"/>
            </a:solid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就労継続支援</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型</a:t>
            </a:r>
          </a:p>
        </p:txBody>
      </p:sp>
      <p:sp>
        <p:nvSpPr>
          <p:cNvPr id="8" name="テキスト ボックス 7"/>
          <p:cNvSpPr txBox="1"/>
          <p:nvPr/>
        </p:nvSpPr>
        <p:spPr>
          <a:xfrm>
            <a:off x="7606167" y="3969380"/>
            <a:ext cx="1366080" cy="276999"/>
          </a:xfrm>
          <a:prstGeom prst="rect">
            <a:avLst/>
          </a:prstGeom>
          <a:solidFill>
            <a:schemeClr val="bg1"/>
          </a:solidFill>
          <a:ln w="31750" cmpd="sng">
            <a:solidFill>
              <a:schemeClr val="tx1"/>
            </a:solidFill>
            <a:prstDash val="sysDot"/>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就労継続支援</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型</a:t>
            </a:r>
          </a:p>
        </p:txBody>
      </p:sp>
      <p:sp>
        <p:nvSpPr>
          <p:cNvPr id="10" name="テキスト ボックス 9"/>
          <p:cNvSpPr txBox="1"/>
          <p:nvPr/>
        </p:nvSpPr>
        <p:spPr>
          <a:xfrm>
            <a:off x="7606167" y="4388103"/>
            <a:ext cx="1107996" cy="276999"/>
          </a:xfrm>
          <a:prstGeom prst="rect">
            <a:avLst/>
          </a:prstGeom>
          <a:solidFill>
            <a:schemeClr val="bg1"/>
          </a:solidFill>
          <a:ln w="25400" cmpd="sng">
            <a:solidFill>
              <a:schemeClr val="tx1"/>
            </a:solidFill>
            <a:prstDash val="solid"/>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就労移行支援</a:t>
            </a:r>
          </a:p>
        </p:txBody>
      </p:sp>
      <p:sp>
        <p:nvSpPr>
          <p:cNvPr id="12" name="テキスト ボックス 11"/>
          <p:cNvSpPr txBox="1"/>
          <p:nvPr/>
        </p:nvSpPr>
        <p:spPr>
          <a:xfrm>
            <a:off x="7659905" y="4815004"/>
            <a:ext cx="1107996" cy="276999"/>
          </a:xfrm>
          <a:prstGeom prst="rect">
            <a:avLst/>
          </a:prstGeom>
          <a:solidFill>
            <a:schemeClr val="bg1"/>
          </a:solidFill>
          <a:ln w="25400" cmpd="sng">
            <a:solidFill>
              <a:schemeClr val="tx1"/>
            </a:solidFill>
            <a:prstDash val="lgDashDot"/>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就労</a:t>
            </a:r>
            <a:r>
              <a:rPr lang="ja-JP" altLang="en-US" sz="1200" dirty="0">
                <a:latin typeface="Meiryo UI" panose="020B0604030504040204" pitchFamily="50" charset="-128"/>
                <a:ea typeface="Meiryo UI" panose="020B0604030504040204" pitchFamily="50" charset="-128"/>
              </a:rPr>
              <a:t>定着</a:t>
            </a:r>
            <a:r>
              <a:rPr kumimoji="1" lang="ja-JP" altLang="en-US" sz="1200" dirty="0">
                <a:latin typeface="Meiryo UI" panose="020B0604030504040204" pitchFamily="50" charset="-128"/>
                <a:ea typeface="Meiryo UI" panose="020B0604030504040204" pitchFamily="50" charset="-128"/>
              </a:rPr>
              <a:t>支援</a:t>
            </a:r>
          </a:p>
        </p:txBody>
      </p:sp>
      <p:graphicFrame>
        <p:nvGraphicFramePr>
          <p:cNvPr id="15" name="グラフ 14">
            <a:extLst>
              <a:ext uri="{FF2B5EF4-FFF2-40B4-BE49-F238E27FC236}">
                <a16:creationId xmlns:a16="http://schemas.microsoft.com/office/drawing/2014/main" id="{077A5C56-30BA-4AB0-BF1A-41963EDEEC3A}"/>
              </a:ext>
            </a:extLst>
          </p:cNvPr>
          <p:cNvGraphicFramePr>
            <a:graphicFrameLocks/>
          </p:cNvGraphicFramePr>
          <p:nvPr>
            <p:extLst>
              <p:ext uri="{D42A27DB-BD31-4B8C-83A1-F6EECF244321}">
                <p14:modId xmlns:p14="http://schemas.microsoft.com/office/powerpoint/2010/main" val="4187262726"/>
              </p:ext>
            </p:extLst>
          </p:nvPr>
        </p:nvGraphicFramePr>
        <p:xfrm>
          <a:off x="524992" y="1369516"/>
          <a:ext cx="7536387" cy="4521832"/>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839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898292" y="648570"/>
            <a:ext cx="3315330" cy="307777"/>
          </a:xfrm>
          <a:prstGeom prst="rect">
            <a:avLst/>
          </a:prstGeom>
          <a:noFill/>
        </p:spPr>
        <p:txBody>
          <a:bodyPr wrap="none" rtlCol="0">
            <a:spAutoFit/>
          </a:bodyPr>
          <a:lstStyle/>
          <a:p>
            <a:pPr algn="ctr"/>
            <a:r>
              <a:rPr lang="ja-JP" altLang="en-US" sz="1400" dirty="0">
                <a:latin typeface="Meiryo UI" panose="020B0604030504040204" pitchFamily="50" charset="-128"/>
                <a:ea typeface="Meiryo UI" panose="020B0604030504040204" pitchFamily="50" charset="-128"/>
              </a:rPr>
              <a:t>新規開設事業所数と廃止事業所数の推移</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402483473"/>
              </p:ext>
            </p:extLst>
          </p:nvPr>
        </p:nvGraphicFramePr>
        <p:xfrm>
          <a:off x="2336279" y="965045"/>
          <a:ext cx="4959869" cy="1594485"/>
        </p:xfrm>
        <a:graphic>
          <a:graphicData uri="http://schemas.openxmlformats.org/drawingml/2006/table">
            <a:tbl>
              <a:tblPr>
                <a:tableStyleId>{5940675A-B579-460E-94D1-54222C63F5DA}</a:tableStyleId>
              </a:tblPr>
              <a:tblGrid>
                <a:gridCol w="1736771">
                  <a:extLst>
                    <a:ext uri="{9D8B030D-6E8A-4147-A177-3AD203B41FA5}">
                      <a16:colId xmlns:a16="http://schemas.microsoft.com/office/drawing/2014/main" val="3988273297"/>
                    </a:ext>
                  </a:extLst>
                </a:gridCol>
                <a:gridCol w="901786">
                  <a:extLst>
                    <a:ext uri="{9D8B030D-6E8A-4147-A177-3AD203B41FA5}">
                      <a16:colId xmlns:a16="http://schemas.microsoft.com/office/drawing/2014/main" val="821972227"/>
                    </a:ext>
                  </a:extLst>
                </a:gridCol>
                <a:gridCol w="580328">
                  <a:extLst>
                    <a:ext uri="{9D8B030D-6E8A-4147-A177-3AD203B41FA5}">
                      <a16:colId xmlns:a16="http://schemas.microsoft.com/office/drawing/2014/main" val="3246852595"/>
                    </a:ext>
                  </a:extLst>
                </a:gridCol>
                <a:gridCol w="580328">
                  <a:extLst>
                    <a:ext uri="{9D8B030D-6E8A-4147-A177-3AD203B41FA5}">
                      <a16:colId xmlns:a16="http://schemas.microsoft.com/office/drawing/2014/main" val="3715609912"/>
                    </a:ext>
                  </a:extLst>
                </a:gridCol>
                <a:gridCol w="580328">
                  <a:extLst>
                    <a:ext uri="{9D8B030D-6E8A-4147-A177-3AD203B41FA5}">
                      <a16:colId xmlns:a16="http://schemas.microsoft.com/office/drawing/2014/main" val="1709234086"/>
                    </a:ext>
                  </a:extLst>
                </a:gridCol>
                <a:gridCol w="580328">
                  <a:extLst>
                    <a:ext uri="{9D8B030D-6E8A-4147-A177-3AD203B41FA5}">
                      <a16:colId xmlns:a16="http://schemas.microsoft.com/office/drawing/2014/main" val="2031412329"/>
                    </a:ext>
                  </a:extLst>
                </a:gridCol>
              </a:tblGrid>
              <a:tr h="162560">
                <a:tc>
                  <a:txBody>
                    <a:bodyPr/>
                    <a:lstStyle/>
                    <a:p>
                      <a:pPr algn="ctr" fontAlgn="ct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H29</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H30</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R1</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R2</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71050078"/>
                  </a:ext>
                </a:extLst>
              </a:tr>
              <a:tr h="162560">
                <a:tc rowSpan="2">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就労移行支援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新規</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77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53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169930136"/>
                  </a:ext>
                </a:extLst>
              </a:tr>
              <a:tr h="162560">
                <a:tc vMerge="1">
                  <a:txBody>
                    <a:bodyPr/>
                    <a:lstStyle/>
                    <a:p>
                      <a:endParaRPr kumimoji="1" lang="ja-JP" altLang="en-US"/>
                    </a:p>
                  </a:txBody>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廃止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46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38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88477179"/>
                  </a:ext>
                </a:extLst>
              </a:tr>
              <a:tr h="162560">
                <a:tc rowSpan="2">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就労継続支援</a:t>
                      </a:r>
                      <a:r>
                        <a:rPr lang="en-US" sz="1100" u="none" strike="noStrike" dirty="0">
                          <a:effectLst/>
                          <a:latin typeface="Meiryo UI" panose="020B0604030504040204" pitchFamily="50" charset="-128"/>
                          <a:ea typeface="Meiryo UI" panose="020B0604030504040204" pitchFamily="50" charset="-128"/>
                        </a:rPr>
                        <a:t>A</a:t>
                      </a:r>
                      <a:r>
                        <a:rPr lang="ja-JP" altLang="en-US" sz="1100" u="none" strike="noStrike" dirty="0">
                          <a:effectLst/>
                          <a:latin typeface="Meiryo UI" panose="020B0604030504040204" pitchFamily="50" charset="-128"/>
                          <a:ea typeface="Meiryo UI" panose="020B0604030504040204" pitchFamily="50" charset="-128"/>
                        </a:rPr>
                        <a:t>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新規</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70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39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63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962957471"/>
                  </a:ext>
                </a:extLst>
              </a:tr>
              <a:tr h="162560">
                <a:tc vMerge="1">
                  <a:txBody>
                    <a:bodyPr/>
                    <a:lstStyle/>
                    <a:p>
                      <a:endParaRPr kumimoji="1" lang="ja-JP" altLang="en-US"/>
                    </a:p>
                  </a:txBody>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廃止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41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23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30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37175"/>
                  </a:ext>
                </a:extLst>
              </a:tr>
              <a:tr h="162560">
                <a:tc rowSpan="2">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就労継続支援</a:t>
                      </a:r>
                      <a:r>
                        <a:rPr lang="en-US" sz="1100" u="none" strike="noStrike" dirty="0">
                          <a:effectLst/>
                          <a:latin typeface="Meiryo UI" panose="020B0604030504040204" pitchFamily="50" charset="-128"/>
                          <a:ea typeface="Meiryo UI" panose="020B0604030504040204" pitchFamily="50" charset="-128"/>
                        </a:rPr>
                        <a:t>B</a:t>
                      </a:r>
                      <a:r>
                        <a:rPr lang="ja-JP" altLang="en-US" sz="1100" u="none" strike="noStrike" dirty="0">
                          <a:effectLst/>
                          <a:latin typeface="Meiryo UI" panose="020B0604030504040204" pitchFamily="50" charset="-128"/>
                          <a:ea typeface="Meiryo UI" panose="020B0604030504040204" pitchFamily="50" charset="-128"/>
                        </a:rPr>
                        <a:t>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新規</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132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141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916593000"/>
                  </a:ext>
                </a:extLst>
              </a:tr>
              <a:tr h="162560">
                <a:tc vMerge="1">
                  <a:txBody>
                    <a:bodyPr/>
                    <a:lstStyle/>
                    <a:p>
                      <a:endParaRPr kumimoji="1" lang="ja-JP" altLang="en-US"/>
                    </a:p>
                  </a:txBody>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廃止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38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41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48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55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99284393"/>
                  </a:ext>
                </a:extLst>
              </a:tr>
              <a:tr h="162560">
                <a:tc rowSpan="2">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就労定着支援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新規</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107</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155104652"/>
                  </a:ext>
                </a:extLst>
              </a:tr>
              <a:tr h="162560">
                <a:tc vMerge="1">
                  <a:txBody>
                    <a:bodyPr/>
                    <a:lstStyle/>
                    <a:p>
                      <a:endParaRPr kumimoji="1" lang="ja-JP" altLang="en-US"/>
                    </a:p>
                  </a:txBody>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廃止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05054868"/>
                  </a:ext>
                </a:extLst>
              </a:tr>
            </a:tbl>
          </a:graphicData>
        </a:graphic>
      </p:graphicFrame>
      <p:graphicFrame>
        <p:nvGraphicFramePr>
          <p:cNvPr id="15" name="グラフ 14">
            <a:extLst>
              <a:ext uri="{FF2B5EF4-FFF2-40B4-BE49-F238E27FC236}">
                <a16:creationId xmlns:a16="http://schemas.microsoft.com/office/drawing/2014/main" id="{9330A020-070B-4988-9F1C-DC56F82BF8FF}"/>
              </a:ext>
            </a:extLst>
          </p:cNvPr>
          <p:cNvGraphicFramePr>
            <a:graphicFrameLocks/>
          </p:cNvGraphicFramePr>
          <p:nvPr>
            <p:extLst>
              <p:ext uri="{D42A27DB-BD31-4B8C-83A1-F6EECF244321}">
                <p14:modId xmlns:p14="http://schemas.microsoft.com/office/powerpoint/2010/main" val="1900473274"/>
              </p:ext>
            </p:extLst>
          </p:nvPr>
        </p:nvGraphicFramePr>
        <p:xfrm>
          <a:off x="1323980" y="2746142"/>
          <a:ext cx="3226311" cy="1959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4D031EF7-238C-4274-840C-75FED4679D96}"/>
              </a:ext>
            </a:extLst>
          </p:cNvPr>
          <p:cNvGraphicFramePr>
            <a:graphicFrameLocks/>
          </p:cNvGraphicFramePr>
          <p:nvPr>
            <p:extLst>
              <p:ext uri="{D42A27DB-BD31-4B8C-83A1-F6EECF244321}">
                <p14:modId xmlns:p14="http://schemas.microsoft.com/office/powerpoint/2010/main" val="1094040538"/>
              </p:ext>
            </p:extLst>
          </p:nvPr>
        </p:nvGraphicFramePr>
        <p:xfrm>
          <a:off x="4860409" y="2746141"/>
          <a:ext cx="3195082" cy="19443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BDC883D9-CF85-4E4A-9C84-593F96F6EC78}"/>
              </a:ext>
            </a:extLst>
          </p:cNvPr>
          <p:cNvGraphicFramePr>
            <a:graphicFrameLocks/>
          </p:cNvGraphicFramePr>
          <p:nvPr>
            <p:extLst>
              <p:ext uri="{D42A27DB-BD31-4B8C-83A1-F6EECF244321}">
                <p14:modId xmlns:p14="http://schemas.microsoft.com/office/powerpoint/2010/main" val="4288475978"/>
              </p:ext>
            </p:extLst>
          </p:nvPr>
        </p:nvGraphicFramePr>
        <p:xfrm>
          <a:off x="1323980" y="4758748"/>
          <a:ext cx="3226311" cy="1970113"/>
        </p:xfrm>
        <a:graphic>
          <a:graphicData uri="http://schemas.openxmlformats.org/drawingml/2006/chart">
            <c:chart xmlns:c="http://schemas.openxmlformats.org/drawingml/2006/chart" xmlns:r="http://schemas.openxmlformats.org/officeDocument/2006/relationships" r:id="rId5"/>
          </a:graphicData>
        </a:graphic>
      </p:graphicFrame>
      <p:sp>
        <p:nvSpPr>
          <p:cNvPr id="19" name="スライド番号プレースホルダー 8"/>
          <p:cNvSpPr>
            <a:spLocks noGrp="1"/>
          </p:cNvSpPr>
          <p:nvPr>
            <p:ph type="sldNum" sz="quarter" idx="12"/>
          </p:nvPr>
        </p:nvSpPr>
        <p:spPr>
          <a:xfrm>
            <a:off x="6457950" y="6356351"/>
            <a:ext cx="2057400" cy="365125"/>
          </a:xfrm>
        </p:spPr>
        <p:txBody>
          <a:bodyPr/>
          <a:lstStyle/>
          <a:p>
            <a:fld id="{F7C2ABA0-2C79-4E71-91B6-07983140A210}" type="slidenum">
              <a:rPr kumimoji="1" lang="ja-JP" altLang="en-US" smtClean="0"/>
              <a:t>7</a:t>
            </a:fld>
            <a:endParaRPr kumimoji="1" lang="ja-JP" altLang="en-US" dirty="0"/>
          </a:p>
        </p:txBody>
      </p:sp>
      <p:sp>
        <p:nvSpPr>
          <p:cNvPr id="20" name="テキスト ボックス 19"/>
          <p:cNvSpPr txBox="1"/>
          <p:nvPr/>
        </p:nvSpPr>
        <p:spPr>
          <a:xfrm>
            <a:off x="7377182" y="2346262"/>
            <a:ext cx="1603429" cy="261610"/>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出典：国保連データ</a:t>
            </a:r>
            <a:endParaRPr lang="en-US" altLang="ja-JP" sz="1050" dirty="0">
              <a:latin typeface="Meiryo UI" panose="020B0604030504040204" pitchFamily="50" charset="-128"/>
              <a:ea typeface="Meiryo UI" panose="020B0604030504040204" pitchFamily="50" charset="-128"/>
            </a:endParaRPr>
          </a:p>
        </p:txBody>
      </p:sp>
      <p:graphicFrame>
        <p:nvGraphicFramePr>
          <p:cNvPr id="12" name="グラフ 11">
            <a:extLst>
              <a:ext uri="{FF2B5EF4-FFF2-40B4-BE49-F238E27FC236}">
                <a16:creationId xmlns:a16="http://schemas.microsoft.com/office/drawing/2014/main" id="{9330A020-070B-4988-9F1C-DC56F82BF8FF}"/>
              </a:ext>
            </a:extLst>
          </p:cNvPr>
          <p:cNvGraphicFramePr>
            <a:graphicFrameLocks/>
          </p:cNvGraphicFramePr>
          <p:nvPr>
            <p:extLst>
              <p:ext uri="{D42A27DB-BD31-4B8C-83A1-F6EECF244321}">
                <p14:modId xmlns:p14="http://schemas.microsoft.com/office/powerpoint/2010/main" val="1976816733"/>
              </p:ext>
            </p:extLst>
          </p:nvPr>
        </p:nvGraphicFramePr>
        <p:xfrm>
          <a:off x="4860409" y="4766131"/>
          <a:ext cx="3195082" cy="1955345"/>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053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8</a:t>
            </a:fld>
            <a:endParaRPr kumimoji="1" lang="ja-JP" altLang="en-US"/>
          </a:p>
        </p:txBody>
      </p:sp>
      <p:sp>
        <p:nvSpPr>
          <p:cNvPr id="4" name="テキスト ボックス 3"/>
          <p:cNvSpPr txBox="1"/>
          <p:nvPr/>
        </p:nvSpPr>
        <p:spPr>
          <a:xfrm>
            <a:off x="2423806" y="722258"/>
            <a:ext cx="4264309" cy="338554"/>
          </a:xfrm>
          <a:prstGeom prst="rect">
            <a:avLst/>
          </a:prstGeom>
          <a:noFill/>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各就労系サービスの利用者数と事業所数の推移</a:t>
            </a:r>
          </a:p>
        </p:txBody>
      </p:sp>
      <p:graphicFrame>
        <p:nvGraphicFramePr>
          <p:cNvPr id="5" name="グラフ 4">
            <a:extLst>
              <a:ext uri="{FF2B5EF4-FFF2-40B4-BE49-F238E27FC236}">
                <a16:creationId xmlns:a16="http://schemas.microsoft.com/office/drawing/2014/main" id="{97E099BF-5717-4D17-8211-BB494C54FF32}"/>
              </a:ext>
            </a:extLst>
          </p:cNvPr>
          <p:cNvGraphicFramePr>
            <a:graphicFrameLocks/>
          </p:cNvGraphicFramePr>
          <p:nvPr>
            <p:extLst>
              <p:ext uri="{D42A27DB-BD31-4B8C-83A1-F6EECF244321}">
                <p14:modId xmlns:p14="http://schemas.microsoft.com/office/powerpoint/2010/main" val="122975442"/>
              </p:ext>
            </p:extLst>
          </p:nvPr>
        </p:nvGraphicFramePr>
        <p:xfrm>
          <a:off x="288757" y="1174433"/>
          <a:ext cx="4199022" cy="249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82BA08A1-E978-4246-BDE9-5082FC2F2018}"/>
              </a:ext>
            </a:extLst>
          </p:cNvPr>
          <p:cNvGraphicFramePr>
            <a:graphicFrameLocks/>
          </p:cNvGraphicFramePr>
          <p:nvPr>
            <p:extLst>
              <p:ext uri="{D42A27DB-BD31-4B8C-83A1-F6EECF244321}">
                <p14:modId xmlns:p14="http://schemas.microsoft.com/office/powerpoint/2010/main" val="2801584093"/>
              </p:ext>
            </p:extLst>
          </p:nvPr>
        </p:nvGraphicFramePr>
        <p:xfrm>
          <a:off x="4588604" y="1174433"/>
          <a:ext cx="4199022" cy="249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FBD58CE2-83CF-4DC8-9478-4D5F976D42C9}"/>
              </a:ext>
            </a:extLst>
          </p:cNvPr>
          <p:cNvGraphicFramePr>
            <a:graphicFrameLocks/>
          </p:cNvGraphicFramePr>
          <p:nvPr>
            <p:extLst>
              <p:ext uri="{D42A27DB-BD31-4B8C-83A1-F6EECF244321}">
                <p14:modId xmlns:p14="http://schemas.microsoft.com/office/powerpoint/2010/main" val="940793444"/>
              </p:ext>
            </p:extLst>
          </p:nvPr>
        </p:nvGraphicFramePr>
        <p:xfrm>
          <a:off x="288757" y="3817947"/>
          <a:ext cx="4199022" cy="249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82BA08A1-E978-4246-BDE9-5082FC2F2018}"/>
              </a:ext>
            </a:extLst>
          </p:cNvPr>
          <p:cNvGraphicFramePr>
            <a:graphicFrameLocks/>
          </p:cNvGraphicFramePr>
          <p:nvPr>
            <p:extLst>
              <p:ext uri="{D42A27DB-BD31-4B8C-83A1-F6EECF244321}">
                <p14:modId xmlns:p14="http://schemas.microsoft.com/office/powerpoint/2010/main" val="2818204"/>
              </p:ext>
            </p:extLst>
          </p:nvPr>
        </p:nvGraphicFramePr>
        <p:xfrm>
          <a:off x="4588604" y="3817947"/>
          <a:ext cx="4199022" cy="2495200"/>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314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C2ABA0-2C79-4E71-91B6-07983140A210}" type="slidenum">
              <a:rPr kumimoji="1" lang="ja-JP" altLang="en-US" smtClean="0"/>
              <a:t>9</a:t>
            </a:fld>
            <a:endParaRPr kumimoji="1" lang="ja-JP" altLang="en-US"/>
          </a:p>
        </p:txBody>
      </p:sp>
      <p:sp>
        <p:nvSpPr>
          <p:cNvPr id="4" name="テキスト ボックス 3"/>
          <p:cNvSpPr txBox="1"/>
          <p:nvPr/>
        </p:nvSpPr>
        <p:spPr>
          <a:xfrm>
            <a:off x="3280352" y="962889"/>
            <a:ext cx="2486579" cy="338554"/>
          </a:xfrm>
          <a:prstGeom prst="rect">
            <a:avLst/>
          </a:prstGeom>
          <a:noFill/>
        </p:spPr>
        <p:txBody>
          <a:bodyPr wrap="none" rtlCol="0">
            <a:spAutoFit/>
          </a:bodyPr>
          <a:lstStyle/>
          <a:p>
            <a:pPr algn="ctr"/>
            <a:r>
              <a:rPr kumimoji="1" lang="ja-JP" altLang="en-US" sz="1600" dirty="0" smtClean="0">
                <a:latin typeface="Meiryo UI" panose="020B0604030504040204" pitchFamily="50" charset="-128"/>
                <a:ea typeface="Meiryo UI" panose="020B0604030504040204" pitchFamily="50" charset="-128"/>
              </a:rPr>
              <a:t>支援学校の卒業生について</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954355222"/>
              </p:ext>
            </p:extLst>
          </p:nvPr>
        </p:nvGraphicFramePr>
        <p:xfrm>
          <a:off x="1019662" y="1599492"/>
          <a:ext cx="7007957" cy="2060128"/>
        </p:xfrm>
        <a:graphic>
          <a:graphicData uri="http://schemas.openxmlformats.org/drawingml/2006/table">
            <a:tbl>
              <a:tblPr/>
              <a:tblGrid>
                <a:gridCol w="1647393">
                  <a:extLst>
                    <a:ext uri="{9D8B030D-6E8A-4147-A177-3AD203B41FA5}">
                      <a16:colId xmlns:a16="http://schemas.microsoft.com/office/drawing/2014/main" val="3125740309"/>
                    </a:ext>
                  </a:extLst>
                </a:gridCol>
                <a:gridCol w="1229008">
                  <a:extLst>
                    <a:ext uri="{9D8B030D-6E8A-4147-A177-3AD203B41FA5}">
                      <a16:colId xmlns:a16="http://schemas.microsoft.com/office/drawing/2014/main" val="633326810"/>
                    </a:ext>
                  </a:extLst>
                </a:gridCol>
                <a:gridCol w="1032889">
                  <a:extLst>
                    <a:ext uri="{9D8B030D-6E8A-4147-A177-3AD203B41FA5}">
                      <a16:colId xmlns:a16="http://schemas.microsoft.com/office/drawing/2014/main" val="2164794134"/>
                    </a:ext>
                  </a:extLst>
                </a:gridCol>
                <a:gridCol w="1032889">
                  <a:extLst>
                    <a:ext uri="{9D8B030D-6E8A-4147-A177-3AD203B41FA5}">
                      <a16:colId xmlns:a16="http://schemas.microsoft.com/office/drawing/2014/main" val="2006215258"/>
                    </a:ext>
                  </a:extLst>
                </a:gridCol>
                <a:gridCol w="1032889">
                  <a:extLst>
                    <a:ext uri="{9D8B030D-6E8A-4147-A177-3AD203B41FA5}">
                      <a16:colId xmlns:a16="http://schemas.microsoft.com/office/drawing/2014/main" val="2813570045"/>
                    </a:ext>
                  </a:extLst>
                </a:gridCol>
                <a:gridCol w="1032889">
                  <a:extLst>
                    <a:ext uri="{9D8B030D-6E8A-4147-A177-3AD203B41FA5}">
                      <a16:colId xmlns:a16="http://schemas.microsoft.com/office/drawing/2014/main" val="4098363385"/>
                    </a:ext>
                  </a:extLst>
                </a:gridCol>
              </a:tblGrid>
              <a:tr h="292755">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rowSpan="3">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R3.4.1</a:t>
                      </a:r>
                    </a:p>
                    <a:p>
                      <a:pPr algn="ctr"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利用者数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（ａ</a:t>
                      </a:r>
                      <a:r>
                        <a:rPr 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rowSpan="2" gridSpan="2">
                  <a:txBody>
                    <a:bodyPr/>
                    <a:lstStyle/>
                    <a:p>
                      <a:pPr algn="ctr"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支援学校を卒業後に</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直接利用した者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rowSpan="2" hMerge="1">
                  <a:txBody>
                    <a:bodyPr/>
                    <a:lstStyle/>
                    <a:p>
                      <a:endParaRPr kumimoji="1" lang="ja-JP" altLang="en-US"/>
                    </a:p>
                  </a:txBody>
                  <a:tcPr/>
                </a:tc>
                <a:tc grid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2382480032"/>
                  </a:ext>
                </a:extLst>
              </a:tr>
              <a:tr h="292755">
                <a:tc vMerge="1">
                  <a:txBody>
                    <a:bodyPr/>
                    <a:lstStyle/>
                    <a:p>
                      <a:endParaRPr kumimoji="1" lang="ja-JP" altLang="en-US"/>
                    </a:p>
                  </a:txBody>
                  <a:tcPr/>
                </a:tc>
                <a:tc vMerge="1">
                  <a:txBody>
                    <a:bodyPr/>
                    <a:lstStyle/>
                    <a:p>
                      <a:pPr algn="ctr" rtl="0"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rtl="0" fontAlgn="ctr"/>
                      <a:r>
                        <a:rPr lang="en-US" sz="1400" b="0" i="0" u="none" strike="noStrike" dirty="0" smtClean="0">
                          <a:solidFill>
                            <a:srgbClr val="000000"/>
                          </a:solidFill>
                          <a:effectLst/>
                          <a:latin typeface="Meiryo UI" panose="020B0604030504040204" pitchFamily="50" charset="-128"/>
                          <a:ea typeface="Meiryo UI" panose="020B0604030504040204" pitchFamily="50" charset="-128"/>
                        </a:rPr>
                        <a:t>R</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3</a:t>
                      </a:r>
                      <a:r>
                        <a:rPr lang="en-US" sz="140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卒業生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3496896543"/>
                  </a:ext>
                </a:extLst>
              </a:tr>
              <a:tr h="292755">
                <a:tc vMerge="1">
                  <a:txBody>
                    <a:bodyPr/>
                    <a:lstStyle/>
                    <a:p>
                      <a:endParaRPr kumimoji="1" lang="ja-JP" altLang="en-US"/>
                    </a:p>
                  </a:txBody>
                  <a:tcPr/>
                </a:tc>
                <a:tc vMerge="1">
                  <a:txBody>
                    <a:bodyPr/>
                    <a:lstStyle/>
                    <a:p>
                      <a:pPr algn="ct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（ｂ）</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（ｂ/ａ）</a:t>
                      </a: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（ｃ）</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tc>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（ｃ/ａ）</a:t>
                      </a: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4440327"/>
                  </a:ext>
                </a:extLst>
              </a:tr>
              <a:tr h="292755">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就労移行支援</a:t>
                      </a: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3,841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98</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2.6%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55076673"/>
                  </a:ext>
                </a:extLst>
              </a:tr>
              <a:tr h="292755">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就労継続支援</a:t>
                      </a:r>
                      <a:r>
                        <a:rPr lang="en-US" sz="1400" b="0" i="0" u="none" strike="noStrike">
                          <a:solidFill>
                            <a:srgbClr val="000000"/>
                          </a:solidFill>
                          <a:effectLst/>
                          <a:latin typeface="Meiryo UI" panose="020B0604030504040204" pitchFamily="50" charset="-128"/>
                          <a:ea typeface="Meiryo UI" panose="020B0604030504040204" pitchFamily="50" charset="-128"/>
                        </a:rPr>
                        <a:t>A</a:t>
                      </a:r>
                      <a:r>
                        <a:rPr lang="ja-JP" altLang="en-US" sz="1400" b="0" i="0" u="none" strike="noStrike">
                          <a:solidFill>
                            <a:srgbClr val="000000"/>
                          </a:solidFill>
                          <a:effectLst/>
                          <a:latin typeface="Meiryo UI" panose="020B0604030504040204" pitchFamily="50" charset="-128"/>
                          <a:ea typeface="Meiryo UI" panose="020B0604030504040204" pitchFamily="50" charset="-128"/>
                        </a:rPr>
                        <a:t>型</a:t>
                      </a: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6,904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142</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2.1%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0.4%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59650789"/>
                  </a:ext>
                </a:extLst>
              </a:tr>
              <a:tr h="292755">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就労継続支援</a:t>
                      </a:r>
                      <a:r>
                        <a:rPr lang="en-US" sz="1400" b="0" i="0" u="none" strike="noStrike">
                          <a:solidFill>
                            <a:srgbClr val="000000"/>
                          </a:solidFill>
                          <a:effectLst/>
                          <a:latin typeface="Meiryo UI" panose="020B0604030504040204" pitchFamily="50" charset="-128"/>
                          <a:ea typeface="Meiryo UI" panose="020B0604030504040204" pitchFamily="50" charset="-128"/>
                        </a:rPr>
                        <a:t>B</a:t>
                      </a:r>
                      <a:r>
                        <a:rPr lang="ja-JP" altLang="en-US" sz="1400" b="0" i="0" u="none" strike="noStrike">
                          <a:solidFill>
                            <a:srgbClr val="000000"/>
                          </a:solidFill>
                          <a:effectLst/>
                          <a:latin typeface="Meiryo UI" panose="020B0604030504040204" pitchFamily="50" charset="-128"/>
                          <a:ea typeface="Meiryo UI" panose="020B0604030504040204" pitchFamily="50" charset="-128"/>
                        </a:rPr>
                        <a:t>型</a:t>
                      </a: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20,436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1,619</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7.9%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tcPr>
                </a:tc>
                <a:tc>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288</a:t>
                      </a: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12700" cap="flat" cmpd="sng"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tcPr>
                </a:tc>
                <a:extLst>
                  <a:ext uri="{0D108BD9-81ED-4DB2-BD59-A6C34878D82A}">
                    <a16:rowId xmlns:a16="http://schemas.microsoft.com/office/drawing/2014/main" val="1395574003"/>
                  </a:ext>
                </a:extLst>
              </a:tr>
              <a:tr h="303598">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合計</a:t>
                      </a: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5400"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31,181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5400"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1,983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25400"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6.4%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25400"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417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A5A5A5"/>
                      </a:solidFill>
                      <a:prstDash val="solid"/>
                      <a:round/>
                      <a:headEnd type="none" w="med" len="med"/>
                      <a:tailEnd type="none" w="med" len="med"/>
                    </a:lnL>
                    <a:lnR w="6350" cap="flat" cmpd="sng" algn="ctr">
                      <a:solidFill>
                        <a:srgbClr val="7F7F7F"/>
                      </a:solidFill>
                      <a:prstDash val="dot"/>
                      <a:round/>
                      <a:headEnd type="none" w="med" len="med"/>
                      <a:tailEnd type="none" w="med" len="med"/>
                    </a:lnR>
                    <a:lnT w="25400"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7F7F7F"/>
                      </a:solidFill>
                      <a:prstDash val="dot"/>
                      <a:round/>
                      <a:headEnd type="none" w="med" len="med"/>
                      <a:tailEnd type="none" w="med" len="med"/>
                    </a:lnL>
                    <a:lnR w="12700" cap="flat" cmpd="sng" algn="ctr">
                      <a:solidFill>
                        <a:srgbClr val="A5A5A5"/>
                      </a:solidFill>
                      <a:prstDash val="solid"/>
                      <a:round/>
                      <a:headEnd type="none" w="med" len="med"/>
                      <a:tailEnd type="none" w="med" len="med"/>
                    </a:lnR>
                    <a:lnT w="25400"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43953582"/>
                  </a:ext>
                </a:extLst>
              </a:tr>
            </a:tbl>
          </a:graphicData>
        </a:graphic>
      </p:graphicFrame>
      <p:sp>
        <p:nvSpPr>
          <p:cNvPr id="7" name="テキスト ボックス 6"/>
          <p:cNvSpPr txBox="1"/>
          <p:nvPr/>
        </p:nvSpPr>
        <p:spPr>
          <a:xfrm>
            <a:off x="469579" y="476271"/>
            <a:ext cx="12860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基礎データ</a:t>
            </a:r>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19662" y="3923073"/>
            <a:ext cx="7313220" cy="723275"/>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令和３年３月の支援学校卒業生のうち、就労系福祉サービスを利用している者の割合</a:t>
            </a:r>
            <a:endParaRPr lang="en-US" altLang="ja-JP" sz="1600" dirty="0" smtClean="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　</a:t>
            </a:r>
            <a:r>
              <a:rPr lang="en-US" altLang="ja-JP" sz="2000" b="1" dirty="0" smtClean="0">
                <a:latin typeface="Meiryo UI" panose="020B0604030504040204" pitchFamily="50" charset="-128"/>
                <a:ea typeface="Meiryo UI" panose="020B0604030504040204" pitchFamily="50" charset="-128"/>
              </a:rPr>
              <a:t>29.6</a:t>
            </a:r>
            <a:r>
              <a:rPr lang="ja-JP" altLang="en-US" sz="2000" b="1"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417</a:t>
            </a:r>
            <a:r>
              <a:rPr lang="ja-JP" altLang="en-US" sz="1600" dirty="0" smtClean="0">
                <a:latin typeface="Meiryo UI" panose="020B0604030504040204" pitchFamily="50" charset="-128"/>
                <a:ea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rPr>
              <a:t>/1,411</a:t>
            </a:r>
            <a:r>
              <a:rPr lang="ja-JP" altLang="en-US" sz="1600" dirty="0" smtClean="0">
                <a:latin typeface="Meiryo UI" panose="020B0604030504040204" pitchFamily="50" charset="-128"/>
                <a:ea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rPr>
              <a:t>R3.3</a:t>
            </a:r>
            <a:r>
              <a:rPr lang="ja-JP" altLang="en-US" sz="1600" dirty="0" smtClean="0">
                <a:latin typeface="Meiryo UI" panose="020B0604030504040204" pitchFamily="50" charset="-128"/>
                <a:ea typeface="Meiryo UI" panose="020B0604030504040204" pitchFamily="50" charset="-128"/>
              </a:rPr>
              <a:t>府内支援学校卒業生））</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19491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2781</Words>
  <Application>Microsoft Office PowerPoint</Application>
  <PresentationFormat>画面に合わせる (4:3)</PresentationFormat>
  <Paragraphs>1453</Paragraphs>
  <Slides>22</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Meiryo UI</vt:lpstr>
      <vt:lpstr>游ゴシック</vt:lpstr>
      <vt:lpstr>游ゴシック Light</vt:lpstr>
      <vt:lpstr>Arial</vt:lpstr>
      <vt:lpstr>Wingdings</vt:lpstr>
      <vt:lpstr>Office テーマ</vt:lpstr>
      <vt:lpstr>就労人数調査 （令和２年度実績） 調査結果等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就労人数調査 （令和２年度実績） 調査結果等</dc:title>
  <dc:creator>尾﨑　瑞穂</dc:creator>
  <cp:lastModifiedBy>塩田　尚子</cp:lastModifiedBy>
  <cp:revision>321</cp:revision>
  <cp:lastPrinted>2021-09-02T10:55:13Z</cp:lastPrinted>
  <dcterms:created xsi:type="dcterms:W3CDTF">2021-08-06T10:21:09Z</dcterms:created>
  <dcterms:modified xsi:type="dcterms:W3CDTF">2021-09-03T04:43:44Z</dcterms:modified>
</cp:coreProperties>
</file>