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3"/>
  </p:notesMasterIdLst>
  <p:sldIdLst>
    <p:sldId id="257" r:id="rId2"/>
    <p:sldId id="258" r:id="rId3"/>
    <p:sldId id="259" r:id="rId4"/>
    <p:sldId id="260" r:id="rId5"/>
    <p:sldId id="261" r:id="rId6"/>
    <p:sldId id="262" r:id="rId7"/>
    <p:sldId id="293" r:id="rId8"/>
    <p:sldId id="292" r:id="rId9"/>
    <p:sldId id="282" r:id="rId10"/>
    <p:sldId id="263" r:id="rId11"/>
    <p:sldId id="264" r:id="rId1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38" autoAdjust="0"/>
    <p:restoredTop sz="94660"/>
  </p:normalViewPr>
  <p:slideViewPr>
    <p:cSldViewPr snapToGrid="0">
      <p:cViewPr varScale="1">
        <p:scale>
          <a:sx n="71" d="100"/>
          <a:sy n="71" d="100"/>
        </p:scale>
        <p:origin x="153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9E349736-670C-4FFC-9D87-308EE836E51E}" type="datetimeFigureOut">
              <a:rPr kumimoji="1" lang="ja-JP" altLang="en-US" smtClean="0"/>
              <a:t>2021/3/24</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6D19C379-5A00-4E75-982F-E174BF42536E}" type="slidenum">
              <a:rPr kumimoji="1" lang="ja-JP" altLang="en-US" smtClean="0"/>
              <a:t>‹#›</a:t>
            </a:fld>
            <a:endParaRPr kumimoji="1" lang="ja-JP" altLang="en-US"/>
          </a:p>
        </p:txBody>
      </p:sp>
    </p:spTree>
    <p:extLst>
      <p:ext uri="{BB962C8B-B14F-4D97-AF65-F5344CB8AC3E}">
        <p14:creationId xmlns:p14="http://schemas.microsoft.com/office/powerpoint/2010/main" val="12263007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FB18458-CD9B-4967-BF94-7BEA8BE2BCD8}" type="datetime1">
              <a:rPr kumimoji="1" lang="ja-JP" altLang="en-US" smtClean="0"/>
              <a:t>2021/3/24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56072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64C00DD-FE10-479C-A637-92A99F55805F}" type="datetime1">
              <a:rPr kumimoji="1" lang="ja-JP" altLang="en-US" smtClean="0"/>
              <a:t>2021/3/24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070011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4A9645C-1F4A-41E9-9FC7-1BC2370813E8}" type="datetime1">
              <a:rPr kumimoji="1" lang="ja-JP" altLang="en-US" smtClean="0"/>
              <a:t>2021/3/24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50895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B57EDC7-553D-4DD2-ADF5-A41223636009}" type="datetime1">
              <a:rPr kumimoji="1" lang="ja-JP" altLang="en-US" smtClean="0"/>
              <a:t>2021/3/24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21005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3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A810630E-7C15-49FD-B753-70011A5F567D}" type="datetime1">
              <a:rPr kumimoji="1" lang="ja-JP" altLang="en-US" smtClean="0"/>
              <a:t>2021/3/24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81004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C127F2E6-2677-4675-98BF-541D37C1D367}" type="datetime1">
              <a:rPr kumimoji="1" lang="ja-JP" altLang="en-US" smtClean="0"/>
              <a:t>2021/3/24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38147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025FBF05-BE94-4A0C-B310-2996B45482DE}" type="datetime1">
              <a:rPr kumimoji="1" lang="ja-JP" altLang="en-US" smtClean="0"/>
              <a:t>2021/3/24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060203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89D60A96-9CF7-40B9-974F-808E58582878}" type="datetime1">
              <a:rPr kumimoji="1" lang="ja-JP" altLang="en-US" smtClean="0"/>
              <a:t>2021/3/24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955973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46B2B29-375A-40B3-A779-DF9F05AAF590}" type="datetime1">
              <a:rPr kumimoji="1" lang="ja-JP" altLang="en-US" smtClean="0"/>
              <a:t>2021/3/24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274905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15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8C26521-B41E-4581-9CC1-517D43D1530B}" type="datetime1">
              <a:rPr kumimoji="1" lang="ja-JP" altLang="en-US" smtClean="0"/>
              <a:t>2021/3/24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011859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5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DBEF1D5-35B3-4FE7-A42D-48BE10FCB9C7}" type="datetime1">
              <a:rPr kumimoji="1" lang="ja-JP" altLang="en-US" smtClean="0"/>
              <a:t>2021/3/24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100291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837F183-9A2E-47AB-B90B-DCB170E67334}" type="datetime1">
              <a:rPr kumimoji="1" lang="ja-JP" altLang="en-US" smtClean="0"/>
              <a:t>2021/3/24</a:t>
            </a:fld>
            <a:endParaRPr kumimoji="1" lang="ja-JP" altLang="en-US"/>
          </a:p>
        </p:txBody>
      </p:sp>
      <p:sp>
        <p:nvSpPr>
          <p:cNvPr id="5" name="フッター プレースホルダ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046658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685800" rtl="0" eaLnBrk="1" latinLnBrk="0" hangingPunct="1">
        <a:spcBef>
          <a:spcPct val="0"/>
        </a:spcBef>
        <a:buNone/>
        <a:defRPr kumimoji="1"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kumimoji="1"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725144"/>
            <a:ext cx="8229600" cy="864096"/>
          </a:xfrm>
        </p:spPr>
        <p:txBody>
          <a:bodyPr>
            <a:normAutofit fontScale="90000"/>
          </a:bodyPr>
          <a:lstStyle/>
          <a:p>
            <a:r>
              <a:rPr lang="zh-TW" altLang="en-US" dirty="0"/>
              <a:t/>
            </a:r>
            <a:br>
              <a:rPr lang="zh-TW" altLang="en-US" dirty="0"/>
            </a:br>
            <a:r>
              <a:rPr lang="zh-TW" altLang="en-US" dirty="0" smtClean="0">
                <a:latin typeface="UD デジタル 教科書体 NP-R" panose="02020400000000000000" pitchFamily="18" charset="-128"/>
                <a:ea typeface="UD デジタル 教科書体 NP-R" panose="02020400000000000000" pitchFamily="18" charset="-128"/>
              </a:rPr>
              <a:t>令和</a:t>
            </a:r>
            <a:r>
              <a:rPr lang="en-US" altLang="ja-JP" dirty="0" smtClean="0">
                <a:latin typeface="UD デジタル 教科書体 NP-R" panose="02020400000000000000" pitchFamily="18" charset="-128"/>
                <a:ea typeface="UD デジタル 教科書体 NP-R" panose="02020400000000000000" pitchFamily="18" charset="-128"/>
              </a:rPr>
              <a:t>3</a:t>
            </a:r>
            <a:r>
              <a:rPr lang="zh-TW" altLang="en-US" dirty="0" smtClean="0">
                <a:latin typeface="UD デジタル 教科書体 NP-R" panose="02020400000000000000" pitchFamily="18" charset="-128"/>
                <a:ea typeface="UD デジタル 教科書体 NP-R" panose="02020400000000000000" pitchFamily="18" charset="-128"/>
              </a:rPr>
              <a:t>年</a:t>
            </a:r>
            <a:r>
              <a:rPr lang="en-US" altLang="ja-JP" dirty="0" smtClean="0">
                <a:latin typeface="UD デジタル 教科書体 NP-R" panose="02020400000000000000" pitchFamily="18" charset="-128"/>
                <a:ea typeface="UD デジタル 教科書体 NP-R" panose="02020400000000000000" pitchFamily="18" charset="-128"/>
              </a:rPr>
              <a:t>3</a:t>
            </a:r>
            <a:r>
              <a:rPr lang="zh-TW" altLang="en-US" dirty="0" smtClean="0">
                <a:latin typeface="UD デジタル 教科書体 NP-R" panose="02020400000000000000" pitchFamily="18" charset="-128"/>
                <a:ea typeface="UD デジタル 教科書体 NP-R" panose="02020400000000000000" pitchFamily="18" charset="-128"/>
              </a:rPr>
              <a:t>月</a:t>
            </a:r>
            <a:r>
              <a:rPr lang="zh-TW" altLang="en-US" dirty="0">
                <a:latin typeface="UD デジタル 教科書体 NP-R" panose="02020400000000000000" pitchFamily="18" charset="-128"/>
                <a:ea typeface="UD デジタル 教科書体 NP-R" panose="02020400000000000000" pitchFamily="18" charset="-128"/>
              </a:rPr>
              <a:t/>
            </a:r>
            <a:br>
              <a:rPr lang="zh-TW" altLang="en-US" dirty="0">
                <a:latin typeface="UD デジタル 教科書体 NP-R" panose="02020400000000000000" pitchFamily="18" charset="-128"/>
                <a:ea typeface="UD デジタル 教科書体 NP-R" panose="02020400000000000000" pitchFamily="18" charset="-128"/>
              </a:rPr>
            </a:br>
            <a:r>
              <a:rPr lang="zh-TW" altLang="en-US" dirty="0">
                <a:latin typeface="UD デジタル 教科書体 NP-R" panose="02020400000000000000" pitchFamily="18" charset="-128"/>
                <a:ea typeface="UD デジタル 教科書体 NP-R" panose="02020400000000000000" pitchFamily="18" charset="-128"/>
              </a:rPr>
              <a:t>大　阪　府</a:t>
            </a:r>
            <a:br>
              <a:rPr lang="zh-TW" altLang="en-US" dirty="0">
                <a:latin typeface="UD デジタル 教科書体 NP-R" panose="02020400000000000000" pitchFamily="18" charset="-128"/>
                <a:ea typeface="UD デジタル 教科書体 NP-R" panose="02020400000000000000" pitchFamily="18" charset="-128"/>
              </a:rPr>
            </a:br>
            <a:endParaRPr kumimoji="1" lang="ja-JP" altLang="en-US" dirty="0">
              <a:latin typeface="UD デジタル 教科書体 NP-R" panose="02020400000000000000" pitchFamily="18" charset="-128"/>
              <a:ea typeface="UD デジタル 教科書体 NP-R" panose="02020400000000000000" pitchFamily="18" charset="-128"/>
            </a:endParaRPr>
          </a:p>
        </p:txBody>
      </p:sp>
      <p:sp>
        <p:nvSpPr>
          <p:cNvPr id="3" name="コンテンツ プレースホルダー 2"/>
          <p:cNvSpPr>
            <a:spLocks noGrp="1"/>
          </p:cNvSpPr>
          <p:nvPr>
            <p:ph idx="1"/>
          </p:nvPr>
        </p:nvSpPr>
        <p:spPr>
          <a:xfrm>
            <a:off x="966428" y="1988840"/>
            <a:ext cx="7211144" cy="1512168"/>
          </a:xfrm>
        </p:spPr>
        <p:txBody>
          <a:bodyPr>
            <a:normAutofit/>
          </a:bodyPr>
          <a:lstStyle/>
          <a:p>
            <a:pPr marL="0" indent="0" algn="dist">
              <a:buNone/>
            </a:pPr>
            <a:r>
              <a:rPr lang="zh-TW" altLang="en-US" sz="4800" dirty="0">
                <a:latin typeface="UD デジタル 教科書体 NP-R" panose="02020400000000000000" pitchFamily="18" charset="-128"/>
                <a:ea typeface="UD デジタル 教科書体 NP-R" panose="02020400000000000000" pitchFamily="18" charset="-128"/>
              </a:rPr>
              <a:t>大阪府工賃向上計画</a:t>
            </a:r>
          </a:p>
          <a:p>
            <a:pPr marL="0" indent="0" algn="ctr">
              <a:buNone/>
            </a:pPr>
            <a:r>
              <a:rPr lang="zh-TW" altLang="en-US" sz="3600" dirty="0">
                <a:latin typeface="UD デジタル 教科書体 NP-R" panose="02020400000000000000" pitchFamily="18" charset="-128"/>
                <a:ea typeface="UD デジタル 教科書体 NP-R" panose="02020400000000000000" pitchFamily="18" charset="-128"/>
              </a:rPr>
              <a:t>（令和</a:t>
            </a:r>
            <a:r>
              <a:rPr lang="en-US" altLang="zh-TW" sz="3600" dirty="0">
                <a:latin typeface="UD デジタル 教科書体 NP-R" panose="02020400000000000000" pitchFamily="18" charset="-128"/>
                <a:ea typeface="UD デジタル 教科書体 NP-R" panose="02020400000000000000" pitchFamily="18" charset="-128"/>
              </a:rPr>
              <a:t>3</a:t>
            </a:r>
            <a:r>
              <a:rPr lang="zh-TW" altLang="en-US" sz="3600" dirty="0">
                <a:latin typeface="UD デジタル 教科書体 NP-R" panose="02020400000000000000" pitchFamily="18" charset="-128"/>
                <a:ea typeface="UD デジタル 教科書体 NP-R" panose="02020400000000000000" pitchFamily="18" charset="-128"/>
              </a:rPr>
              <a:t>年度版）</a:t>
            </a:r>
          </a:p>
          <a:p>
            <a:pPr marL="0" indent="0">
              <a:buNone/>
            </a:pPr>
            <a:endParaRPr lang="en-US" altLang="zh-TW" sz="3600" dirty="0" smtClean="0">
              <a:latin typeface="UD デジタル 教科書体 NP-R" panose="02020400000000000000" pitchFamily="18" charset="-128"/>
              <a:ea typeface="UD デジタル 教科書体 NP-R" panose="02020400000000000000" pitchFamily="18" charset="-128"/>
            </a:endParaRP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7778" y="980728"/>
            <a:ext cx="1157300" cy="1157300"/>
          </a:xfrm>
          <a:prstGeom prst="rect">
            <a:avLst/>
          </a:prstGeom>
        </p:spPr>
      </p:pic>
      <p:sp>
        <p:nvSpPr>
          <p:cNvPr id="12" name="タイトル 1"/>
          <p:cNvSpPr txBox="1">
            <a:spLocks/>
          </p:cNvSpPr>
          <p:nvPr/>
        </p:nvSpPr>
        <p:spPr>
          <a:xfrm>
            <a:off x="2959648" y="3599386"/>
            <a:ext cx="3119889" cy="864096"/>
          </a:xfrm>
          <a:prstGeom prst="rect">
            <a:avLst/>
          </a:prstGeom>
        </p:spPr>
        <p:txBody>
          <a:bodyPr vert="horz" lIns="91440" tIns="45720" rIns="91440" bIns="45720" rtlCol="0" anchor="ctr">
            <a:normAutofit fontScale="97500"/>
          </a:bodyPr>
          <a:lstStyle>
            <a:lvl1pPr algn="ctr" defTabSz="685800" rtl="0" eaLnBrk="1" latinLnBrk="0" hangingPunct="1">
              <a:spcBef>
                <a:spcPct val="0"/>
              </a:spcBef>
              <a:buNone/>
              <a:defRPr kumimoji="1" sz="3300" kern="1200">
                <a:solidFill>
                  <a:schemeClr val="tx1"/>
                </a:solidFill>
                <a:latin typeface="+mj-lt"/>
                <a:ea typeface="+mj-ea"/>
                <a:cs typeface="+mj-cs"/>
              </a:defRPr>
            </a:lvl1pPr>
          </a:lstStyle>
          <a:p>
            <a:r>
              <a:rPr lang="ja-JP" altLang="en-US" dirty="0" smtClean="0"/>
              <a:t>（</a:t>
            </a:r>
            <a:r>
              <a:rPr lang="ja-JP" altLang="en-US" dirty="0"/>
              <a:t>抜粋</a:t>
            </a:r>
            <a:r>
              <a:rPr lang="ja-JP" altLang="en-US" dirty="0" smtClean="0"/>
              <a:t>）</a:t>
            </a:r>
            <a:endParaRPr lang="ja-JP" altLang="en-US" dirty="0">
              <a:latin typeface="UD デジタル 教科書体 NP-R" panose="02020400000000000000" pitchFamily="18" charset="-128"/>
              <a:ea typeface="UD デジタル 教科書体 NP-R" panose="02020400000000000000" pitchFamily="18" charset="-128"/>
            </a:endParaRPr>
          </a:p>
        </p:txBody>
      </p:sp>
      <p:sp>
        <p:nvSpPr>
          <p:cNvPr id="13" name="スライド番号プレースホルダー 12"/>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grpSp>
        <p:nvGrpSpPr>
          <p:cNvPr id="14" name="グループ化 13"/>
          <p:cNvGrpSpPr/>
          <p:nvPr/>
        </p:nvGrpSpPr>
        <p:grpSpPr>
          <a:xfrm>
            <a:off x="4926418" y="239219"/>
            <a:ext cx="3836898" cy="959801"/>
            <a:chOff x="4926418" y="239219"/>
            <a:chExt cx="3836898" cy="959801"/>
          </a:xfrm>
        </p:grpSpPr>
        <p:grpSp>
          <p:nvGrpSpPr>
            <p:cNvPr id="11" name="グループ化 10"/>
            <p:cNvGrpSpPr/>
            <p:nvPr/>
          </p:nvGrpSpPr>
          <p:grpSpPr>
            <a:xfrm>
              <a:off x="4926418" y="239219"/>
              <a:ext cx="3836898" cy="959801"/>
              <a:chOff x="4721009" y="719577"/>
              <a:chExt cx="3836898" cy="959801"/>
            </a:xfrm>
          </p:grpSpPr>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21009" y="925805"/>
                <a:ext cx="582048" cy="582048"/>
              </a:xfrm>
              <a:prstGeom prst="rect">
                <a:avLst/>
              </a:prstGeom>
            </p:spPr>
          </p:pic>
          <p:pic>
            <p:nvPicPr>
              <p:cNvPr id="7" name="図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9362" y="926630"/>
                <a:ext cx="582048" cy="582048"/>
              </a:xfrm>
              <a:prstGeom prst="rect">
                <a:avLst/>
              </a:prstGeom>
            </p:spPr>
          </p:pic>
          <p:pic>
            <p:nvPicPr>
              <p:cNvPr id="8" name="図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57616" y="924676"/>
                <a:ext cx="582048" cy="582048"/>
              </a:xfrm>
              <a:prstGeom prst="rect">
                <a:avLst/>
              </a:prstGeom>
            </p:spPr>
          </p:pic>
          <p:pic>
            <p:nvPicPr>
              <p:cNvPr id="9" name="図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5748" y="925136"/>
                <a:ext cx="582048" cy="582048"/>
              </a:xfrm>
              <a:prstGeom prst="rect">
                <a:avLst/>
              </a:prstGeom>
            </p:spPr>
          </p:pic>
          <p:pic>
            <p:nvPicPr>
              <p:cNvPr id="10" name="図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598106" y="719577"/>
                <a:ext cx="959801" cy="959801"/>
              </a:xfrm>
              <a:prstGeom prst="rect">
                <a:avLst/>
              </a:prstGeom>
            </p:spPr>
          </p:pic>
        </p:grpSp>
        <p:pic>
          <p:nvPicPr>
            <p:cNvPr id="4" name="図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774686" y="443742"/>
              <a:ext cx="583200" cy="583200"/>
            </a:xfrm>
            <a:prstGeom prst="rect">
              <a:avLst/>
            </a:prstGeom>
          </p:spPr>
        </p:pic>
      </p:grpSp>
      <p:sp>
        <p:nvSpPr>
          <p:cNvPr id="15" name="テキスト ボックス 14"/>
          <p:cNvSpPr txBox="1"/>
          <p:nvPr/>
        </p:nvSpPr>
        <p:spPr>
          <a:xfrm>
            <a:off x="1568051" y="534453"/>
            <a:ext cx="1391597" cy="369332"/>
          </a:xfrm>
          <a:prstGeom prst="rect">
            <a:avLst/>
          </a:prstGeom>
          <a:noFill/>
          <a:ln>
            <a:solidFill>
              <a:schemeClr val="tx1"/>
            </a:solidFill>
          </a:ln>
        </p:spPr>
        <p:txBody>
          <a:bodyPr wrap="square" rtlCol="0">
            <a:spAutoFit/>
          </a:bodyPr>
          <a:lstStyle/>
          <a:p>
            <a:r>
              <a:rPr lang="ja-JP" altLang="en-US" dirty="0" smtClean="0"/>
              <a:t>参考資料</a:t>
            </a:r>
            <a:r>
              <a:rPr lang="ja-JP" altLang="en-US" dirty="0"/>
              <a:t>２</a:t>
            </a:r>
            <a:endParaRPr kumimoji="1" lang="ja-JP" altLang="en-US" dirty="0"/>
          </a:p>
        </p:txBody>
      </p:sp>
    </p:spTree>
    <p:extLst>
      <p:ext uri="{BB962C8B-B14F-4D97-AF65-F5344CB8AC3E}">
        <p14:creationId xmlns:p14="http://schemas.microsoft.com/office/powerpoint/2010/main" val="3461563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0" y="-33190"/>
            <a:ext cx="9144000" cy="396000"/>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nchor="ctr" anchorCtr="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en-US" altLang="ja-JP"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Ⅲ</a:t>
            </a:r>
            <a:r>
              <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　官民</a:t>
            </a:r>
            <a:r>
              <a:rPr kumimoji="1" lang="ja-JP" altLang="en-US"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一体の取組みにおけるそれぞれ</a:t>
            </a:r>
            <a:r>
              <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の</a:t>
            </a:r>
            <a:r>
              <a:rPr kumimoji="1" lang="ja-JP" altLang="en-US"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役割</a:t>
            </a:r>
            <a:endPar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7" name="コンテンツ プレースホルダー 2"/>
          <p:cNvSpPr txBox="1">
            <a:spLocks/>
          </p:cNvSpPr>
          <p:nvPr/>
        </p:nvSpPr>
        <p:spPr>
          <a:xfrm>
            <a:off x="251520" y="362810"/>
            <a:ext cx="8640960" cy="6244806"/>
          </a:xfrm>
          <a:prstGeom prst="rect">
            <a:avLst/>
          </a:prstGeom>
        </p:spPr>
        <p:txBody>
          <a:bodyPr vert="horz" lIns="91440" tIns="45720" rIns="91440" bIns="45720" rtlCol="0">
            <a:noAutofit/>
          </a:bodyPr>
          <a:lstStyle>
            <a:lvl1pPr marL="257175" indent="-257175" algn="l" defTabSz="685800" rtl="0" eaLnBrk="1" latinLnBrk="0" hangingPunct="1">
              <a:spcBef>
                <a:spcPct val="20000"/>
              </a:spcBef>
              <a:buFont typeface="Arial" pitchFamily="34" charset="0"/>
              <a:buChar char="•"/>
              <a:defRPr kumimoji="1"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600" b="1"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１．大阪府の役割</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①　工賃</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向上計画支援事業の</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実施</a:t>
            </a:r>
            <a:r>
              <a:rPr kumimoji="1" lang="en-US" altLang="ja-JP"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本計画</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に基づき</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、各年度の予算に定めに</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より</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取組みます。</a:t>
            </a:r>
            <a:endPar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indent="0">
              <a:buNone/>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ａ</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工賃引上げ計画策定支援及び実行</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支援　　</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ｂ　共同受注窓口の運営、優先調達の促進</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ｃ</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製品（こさえたん）認知度向上に向けた情報</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発信</a:t>
            </a:r>
            <a:endParaRPr kumimoji="1" lang="en-US" altLang="ja-JP"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indent="0">
              <a:buNone/>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②　官公需</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の発注促進</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等</a:t>
            </a:r>
            <a:endParaRPr kumimoji="1" lang="en-US" altLang="ja-JP"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357188" marR="0" lvl="0" indent="185738"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平成</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２５年４月に「国等による障害者就労施設等からの物品等の調達の推進等に関する法律」（障害</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者優先調達</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推進法）が施行され、大阪府においても、毎年度、</a:t>
            </a:r>
            <a:r>
              <a:rPr kumimoji="1" lang="ja-JP" altLang="en-US" sz="1400" b="0" i="0" u="none" strike="noStrike" kern="1200" cap="none" spc="0" normalizeH="0" baseline="0" noProof="0" dirty="0" err="1">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障がい</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者就労施設等からの物品等の調達の推進を図るための方針を策定し、事業所からの物品等の調達の促進</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に取組みます。</a:t>
            </a:r>
            <a:endParaRPr kumimoji="1" lang="en-US" altLang="ja-JP"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357188" marR="0" lvl="0" indent="185738"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また</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、市町村はもとより企業等に対し、事業所からの物品等の調達の働きかけを</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行います。</a:t>
            </a:r>
            <a:endParaRPr kumimoji="1" lang="en-US" altLang="ja-JP"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③　関係</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機関等との連携</a:t>
            </a:r>
          </a:p>
          <a:p>
            <a:pPr marL="357188" marR="0" lvl="0" indent="185738"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計画を実効性のあるものとするため、市町村、</a:t>
            </a:r>
            <a:r>
              <a:rPr kumimoji="1" lang="ja-JP" altLang="en-US" sz="1400" b="0" i="0" u="none" strike="noStrike" kern="1200" cap="none" spc="0" normalizeH="0" baseline="0" noProof="0" dirty="0" err="1">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障がい</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者団体、経済団体も含めた企業等、関係機関との連携を図ります。</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④　大阪府</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工賃向上計画の検証</a:t>
            </a:r>
          </a:p>
          <a:p>
            <a:pPr marL="357188" marR="0" lvl="0" indent="185738"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毎年度、工賃向上計画の推進に関する専門委員会に計画の進捗状況等を報告し、有識者から意見聴取を行うとともに</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、進捗</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状況を</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点検します。また、委員意見を踏まえ、必要</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に応じて計画の見直しを行います</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endParaRPr kumimoji="1" lang="en-US" altLang="ja-JP"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357188" marR="0" lvl="0" indent="185738"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1" lang="en-US" altLang="ja-JP"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600" b="1"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２．</a:t>
            </a:r>
            <a:r>
              <a:rPr kumimoji="1" lang="ja-JP" altLang="en-US" sz="16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市町村の役割</a:t>
            </a:r>
            <a:endParaRPr kumimoji="1" lang="ja-JP" altLang="en-US" sz="14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185738" marR="0" lvl="0" indent="17145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工賃向上にあたっては、地域で</a:t>
            </a:r>
            <a:r>
              <a:rPr kumimoji="1" lang="ja-JP" altLang="en-US" sz="1400" b="0" i="0" u="none" strike="noStrike" kern="1200" cap="none" spc="0" normalizeH="0" baseline="0" noProof="0" dirty="0" err="1">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障がい</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者を支える仕組みが重要</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です。市町村</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においても</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、事業所</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に対する積極的な</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支援を進めるため、支援内容の検討が必要になります</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。また</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、「平均工賃月額」を基本報酬として選択した事業所は、「</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工賃引上げ計画シート」</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を指定権者</a:t>
            </a:r>
            <a:r>
              <a:rPr kumimoji="1" lang="en-US" altLang="ja-JP" sz="1400" b="0" i="0" u="none" strike="noStrike" kern="1200" cap="none" spc="0" normalizeH="0" baseline="3000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1" lang="ja-JP" altLang="en-US" sz="1400" b="0" i="0" u="none" strike="noStrike" kern="1200" cap="none" spc="0" normalizeH="0" baseline="0" noProof="0" dirty="0" err="1"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へ</a:t>
            </a:r>
            <a:r>
              <a:rPr kumimoji="1" lang="ja-JP" altLang="en-US" sz="1400" b="0" i="0" u="none" strike="noStrike" kern="1200" cap="none" spc="0" normalizeH="0" baseline="0" noProof="0" dirty="0" err="1">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提</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出しなければ</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なりません。</a:t>
            </a:r>
            <a:endPar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185738" marR="0" lvl="0" indent="17145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そのため、大阪府としては、これまでのように市町村に対して事業所に対する支援内容の検討や物品等の発注実績の報告を求めるだけではなく、府の支援状況等を共有するなど、市町村とより連携し、</a:t>
            </a:r>
            <a:r>
              <a:rPr kumimoji="1" lang="ja-JP" altLang="en-US" sz="1400" b="0" i="0" u="none" strike="noStrike" kern="1200" cap="none" spc="0" normalizeH="0" baseline="0" noProof="0" dirty="0" err="1">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障がい</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者の工賃水準の向上</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に取組みます。</a:t>
            </a:r>
            <a:endParaRPr lang="en-US" altLang="ja-JP" sz="1400" dirty="0">
              <a:solidFill>
                <a:prstClr val="black"/>
              </a:solidFill>
              <a:latin typeface="UD デジタル 教科書体 NP-R" panose="02020400000000000000" pitchFamily="18" charset="-128"/>
              <a:ea typeface="UD デジタル 教科書体 NP-R" panose="02020400000000000000" pitchFamily="18" charset="-128"/>
            </a:endParaRPr>
          </a:p>
          <a:p>
            <a:pPr marL="185738" lvl="0" indent="171450" defTabSz="914400">
              <a:spcBef>
                <a:spcPts val="0"/>
              </a:spcBef>
              <a:buNone/>
              <a:defRPr/>
            </a:pPr>
            <a:r>
              <a:rPr kumimoji="1" lang="en-US" altLang="ja-JP" sz="11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rPr>
              <a:t>※</a:t>
            </a:r>
            <a:r>
              <a:rPr lang="zh-TW" altLang="en-US" sz="1100" dirty="0" smtClean="0">
                <a:solidFill>
                  <a:prstClr val="black"/>
                </a:solidFill>
                <a:latin typeface="UD デジタル 教科書体 NP-R" panose="02020400000000000000" pitchFamily="18" charset="-128"/>
                <a:ea typeface="UD デジタル 教科書体 NP-R" panose="02020400000000000000" pitchFamily="18" charset="-128"/>
              </a:rPr>
              <a:t>大阪版</a:t>
            </a:r>
            <a:r>
              <a:rPr lang="zh-TW" altLang="en-US" sz="1100" dirty="0">
                <a:solidFill>
                  <a:prstClr val="black"/>
                </a:solidFill>
                <a:latin typeface="UD デジタル 教科書体 NP-R" panose="02020400000000000000" pitchFamily="18" charset="-128"/>
                <a:ea typeface="UD デジタル 教科書体 NP-R" panose="02020400000000000000" pitchFamily="18" charset="-128"/>
              </a:rPr>
              <a:t>地方分権推進制度</a:t>
            </a:r>
            <a:r>
              <a:rPr lang="ja-JP" altLang="en-US" sz="1100" dirty="0">
                <a:solidFill>
                  <a:prstClr val="black"/>
                </a:solidFill>
                <a:latin typeface="UD デジタル 教科書体 NP-R" panose="02020400000000000000" pitchFamily="18" charset="-128"/>
                <a:ea typeface="UD デジタル 教科書体 NP-R" panose="02020400000000000000" pitchFamily="18" charset="-128"/>
              </a:rPr>
              <a:t>に</a:t>
            </a:r>
            <a:r>
              <a:rPr lang="ja-JP" altLang="en-US" sz="1100" dirty="0" smtClean="0">
                <a:solidFill>
                  <a:prstClr val="black"/>
                </a:solidFill>
                <a:latin typeface="UD デジタル 教科書体 NP-R" panose="02020400000000000000" pitchFamily="18" charset="-128"/>
                <a:ea typeface="UD デジタル 教科書体 NP-R" panose="02020400000000000000" pitchFamily="18" charset="-128"/>
              </a:rPr>
              <a:t>より</a:t>
            </a:r>
            <a:r>
              <a:rPr lang="en-US" altLang="ja-JP" sz="1100" dirty="0" smtClean="0">
                <a:solidFill>
                  <a:prstClr val="black"/>
                </a:solidFill>
                <a:latin typeface="UD デジタル 教科書体 NP-R" panose="02020400000000000000" pitchFamily="18" charset="-128"/>
                <a:ea typeface="UD デジタル 教科書体 NP-R" panose="02020400000000000000" pitchFamily="18" charset="-128"/>
              </a:rPr>
              <a:t>25</a:t>
            </a:r>
            <a:r>
              <a:rPr lang="ja-JP" altLang="en-US" sz="1100" dirty="0" smtClean="0">
                <a:solidFill>
                  <a:prstClr val="black"/>
                </a:solidFill>
                <a:latin typeface="UD デジタル 教科書体 NP-R" panose="02020400000000000000" pitchFamily="18" charset="-128"/>
                <a:ea typeface="UD デジタル 教科書体 NP-R" panose="02020400000000000000" pitchFamily="18" charset="-128"/>
              </a:rPr>
              <a:t>市町村、</a:t>
            </a:r>
            <a:r>
              <a:rPr lang="ja-JP" altLang="en-US" sz="1100" dirty="0">
                <a:solidFill>
                  <a:prstClr val="black"/>
                </a:solidFill>
                <a:latin typeface="UD デジタル 教科書体 NP-R" panose="02020400000000000000" pitchFamily="18" charset="-128"/>
                <a:ea typeface="UD デジタル 教科書体 NP-R" panose="02020400000000000000" pitchFamily="18" charset="-128"/>
              </a:rPr>
              <a:t>政令市、中核市</a:t>
            </a:r>
            <a:r>
              <a:rPr lang="ja-JP" altLang="en-US" sz="1100" dirty="0" smtClean="0">
                <a:solidFill>
                  <a:prstClr val="black"/>
                </a:solidFill>
                <a:latin typeface="UD デジタル 教科書体 NP-R" panose="02020400000000000000" pitchFamily="18" charset="-128"/>
                <a:ea typeface="UD デジタル 教科書体 NP-R" panose="02020400000000000000" pitchFamily="18" charset="-128"/>
              </a:rPr>
              <a:t>を含むと府内</a:t>
            </a:r>
            <a:r>
              <a:rPr lang="en-US" altLang="ja-JP" sz="1100" dirty="0" smtClean="0">
                <a:solidFill>
                  <a:prstClr val="black"/>
                </a:solidFill>
                <a:latin typeface="UD デジタル 教科書体 NP-R" panose="02020400000000000000" pitchFamily="18" charset="-128"/>
                <a:ea typeface="UD デジタル 教科書体 NP-R" panose="02020400000000000000" pitchFamily="18" charset="-128"/>
              </a:rPr>
              <a:t>43</a:t>
            </a:r>
            <a:r>
              <a:rPr lang="ja-JP" altLang="en-US" sz="1100" dirty="0" smtClean="0">
                <a:solidFill>
                  <a:prstClr val="black"/>
                </a:solidFill>
                <a:latin typeface="UD デジタル 教科書体 NP-R" panose="02020400000000000000" pitchFamily="18" charset="-128"/>
                <a:ea typeface="UD デジタル 教科書体 NP-R" panose="02020400000000000000" pitchFamily="18" charset="-128"/>
              </a:rPr>
              <a:t>市町村のうち、</a:t>
            </a:r>
            <a:r>
              <a:rPr lang="en-US" altLang="ja-JP" sz="1100" dirty="0" smtClean="0">
                <a:solidFill>
                  <a:prstClr val="black"/>
                </a:solidFill>
                <a:latin typeface="UD デジタル 教科書体 NP-R" panose="02020400000000000000" pitchFamily="18" charset="-128"/>
                <a:ea typeface="UD デジタル 教科書体 NP-R" panose="02020400000000000000" pitchFamily="18" charset="-128"/>
              </a:rPr>
              <a:t>34</a:t>
            </a:r>
            <a:r>
              <a:rPr lang="ja-JP" altLang="en-US" sz="1100" dirty="0" smtClean="0">
                <a:solidFill>
                  <a:prstClr val="black"/>
                </a:solidFill>
                <a:latin typeface="UD デジタル 教科書体 NP-R" panose="02020400000000000000" pitchFamily="18" charset="-128"/>
                <a:ea typeface="UD デジタル 教科書体 NP-R" panose="02020400000000000000" pitchFamily="18" charset="-128"/>
              </a:rPr>
              <a:t>市町村が指定権者となります。</a:t>
            </a:r>
            <a:endParaRPr kumimoji="1" lang="ja-JP" altLang="en-US" sz="11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10</a:t>
            </a:fld>
            <a:endParaRPr kumimoji="1" lang="ja-JP" altLang="en-US"/>
          </a:p>
        </p:txBody>
      </p:sp>
    </p:spTree>
    <p:extLst>
      <p:ext uri="{BB962C8B-B14F-4D97-AF65-F5344CB8AC3E}">
        <p14:creationId xmlns:p14="http://schemas.microsoft.com/office/powerpoint/2010/main" val="1282660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2"/>
          <p:cNvSpPr txBox="1">
            <a:spLocks/>
          </p:cNvSpPr>
          <p:nvPr/>
        </p:nvSpPr>
        <p:spPr>
          <a:xfrm>
            <a:off x="251520" y="496562"/>
            <a:ext cx="8640960" cy="5859790"/>
          </a:xfrm>
          <a:prstGeom prst="rect">
            <a:avLst/>
          </a:prstGeom>
        </p:spPr>
        <p:txBody>
          <a:bodyPr vert="horz" lIns="91440" tIns="45720" rIns="91440" bIns="45720" rtlCol="0">
            <a:noAutofit/>
          </a:bodyPr>
          <a:lstStyle>
            <a:lvl1pPr marL="257175" indent="-257175" algn="l" defTabSz="685800" rtl="0" eaLnBrk="1" latinLnBrk="0" hangingPunct="1">
              <a:spcBef>
                <a:spcPct val="20000"/>
              </a:spcBef>
              <a:buFont typeface="Arial" pitchFamily="34" charset="0"/>
              <a:buChar char="•"/>
              <a:defRPr kumimoji="1"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600" b="1"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３．就労</a:t>
            </a:r>
            <a:r>
              <a:rPr kumimoji="1" lang="ja-JP" altLang="en-US" sz="16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継続支援Ｂ型事業所等の役割</a:t>
            </a:r>
            <a:endParaRPr kumimoji="1" lang="ja-JP" altLang="en-US" sz="14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①　「</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工賃引上げ計画シート」</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の作成</a:t>
            </a:r>
            <a:endPar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185738" lvl="0" indent="171450">
              <a:buNone/>
              <a:defRPr/>
            </a:pP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工賃水準を向上</a:t>
            </a:r>
            <a:r>
              <a:rPr lang="ja-JP" altLang="en-US" sz="1400" dirty="0" smtClean="0">
                <a:solidFill>
                  <a:prstClr val="black"/>
                </a:solidFill>
                <a:latin typeface="UD デジタル 教科書体 NP-R" panose="02020400000000000000" pitchFamily="18" charset="-128"/>
                <a:ea typeface="UD デジタル 教科書体 NP-R" panose="02020400000000000000" pitchFamily="18" charset="-128"/>
              </a:rPr>
              <a:t>させるため</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には、利用者のニーズや特性、運営実態などを踏まえた現実的かつ具体的な目標設定を行う必要があります</a:t>
            </a:r>
            <a:r>
              <a:rPr lang="ja-JP" altLang="en-US" sz="1400" dirty="0" smtClean="0">
                <a:solidFill>
                  <a:prstClr val="black"/>
                </a:solidFill>
                <a:latin typeface="UD デジタル 教科書体 NP-R" panose="02020400000000000000" pitchFamily="18" charset="-128"/>
                <a:ea typeface="UD デジタル 教科書体 NP-R" panose="02020400000000000000" pitchFamily="18" charset="-128"/>
              </a:rPr>
              <a:t>。さらに</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、設定</a:t>
            </a:r>
            <a:r>
              <a:rPr lang="ja-JP" altLang="en-US" sz="1400" dirty="0" smtClean="0">
                <a:solidFill>
                  <a:prstClr val="black"/>
                </a:solidFill>
                <a:latin typeface="UD デジタル 教科書体 NP-R" panose="02020400000000000000" pitchFamily="18" charset="-128"/>
                <a:ea typeface="UD デジタル 教科書体 NP-R" panose="02020400000000000000" pitchFamily="18" charset="-128"/>
              </a:rPr>
              <a:t>した</a:t>
            </a:r>
            <a:r>
              <a:rPr lang="ja-JP" altLang="en-US" sz="1400" dirty="0" smtClean="0">
                <a:solidFill>
                  <a:srgbClr val="FF0000"/>
                </a:solidFill>
                <a:latin typeface="UD デジタル 教科書体 NP-R" panose="02020400000000000000" pitchFamily="18" charset="-128"/>
                <a:ea typeface="UD デジタル 教科書体 NP-R" panose="02020400000000000000" pitchFamily="18" charset="-128"/>
              </a:rPr>
              <a:t>工賃目標</a:t>
            </a:r>
            <a:r>
              <a:rPr lang="ja-JP" altLang="en-US" sz="1400" dirty="0" smtClean="0">
                <a:solidFill>
                  <a:prstClr val="black"/>
                </a:solidFill>
                <a:latin typeface="UD デジタル 教科書体 NP-R" panose="02020400000000000000" pitchFamily="18" charset="-128"/>
                <a:ea typeface="UD デジタル 教科書体 NP-R" panose="02020400000000000000" pitchFamily="18" charset="-128"/>
              </a:rPr>
              <a:t>は</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、利用者、職員、家族を含め、</a:t>
            </a:r>
            <a:r>
              <a:rPr lang="ja-JP" altLang="en-US" sz="1400" dirty="0" smtClean="0">
                <a:solidFill>
                  <a:prstClr val="black"/>
                </a:solidFill>
                <a:latin typeface="UD デジタル 教科書体 NP-R" panose="02020400000000000000" pitchFamily="18" charset="-128"/>
                <a:ea typeface="UD デジタル 教科書体 NP-R" panose="02020400000000000000" pitchFamily="18" charset="-128"/>
              </a:rPr>
              <a:t>関係者で共有</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することが、今後取組みを進めるうえ</a:t>
            </a:r>
            <a:r>
              <a:rPr lang="ja-JP" altLang="en-US" sz="1400" dirty="0" smtClean="0">
                <a:solidFill>
                  <a:prstClr val="black"/>
                </a:solidFill>
                <a:latin typeface="UD デジタル 教科書体 NP-R" panose="02020400000000000000" pitchFamily="18" charset="-128"/>
                <a:ea typeface="UD デジタル 教科書体 NP-R" panose="02020400000000000000" pitchFamily="18" charset="-128"/>
              </a:rPr>
              <a:t>でも重要</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です。</a:t>
            </a:r>
          </a:p>
          <a:p>
            <a:pPr marL="185738" marR="0" lvl="0" indent="17145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よって、本計画</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で</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は、基本報酬の選択に関わらず、特別</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な事情（震災、風水害、火災その他これらに類する災害により、著しい損害を受けた等）がない</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限り、選択する基本報酬に関わらず、「</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工賃引上げ計画シート」</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を作成する</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こととします。</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②　「</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工賃引上げ計画シート」の実行</a:t>
            </a:r>
          </a:p>
          <a:p>
            <a:pPr marL="185738" marR="0" lvl="0" indent="17145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各事業所</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は</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、作成した</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「工賃引上げ計画シート」に基づき、具体的な方策を実行することにより、工賃水準向上を図るとともに、計画の進捗管理を行っていく必要があります</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endParaRPr kumimoji="1" lang="en-US" altLang="ja-JP"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185738" marR="0" lvl="0" indent="17145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その</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際には、国の指針（「工賃向上計画」を推進するための基本的な指針）に基づき、大阪府の支援策を活用するなど様々な手法を検討し、適切に対応していくことが必要となります</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endParaRPr kumimoji="1"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185738" marR="0" lvl="0" indent="17145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1" lang="en-US" altLang="ja-JP" sz="1400" b="1"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600" b="1"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４．企業等の役割</a:t>
            </a:r>
            <a:endParaRPr kumimoji="1" lang="en-US" altLang="ja-JP" sz="1600" b="1"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185738" marR="0" lvl="0" indent="17145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国</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の指針においても、工賃の向上に</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あたり、</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引き続き、産業界等の協力を求めながら、官民一体となった取組を推進することとされており、企業等においては、事業所の現状や工賃水準を理解いただくとともに、事業所を活用した発注の可能性の検討、その後の発注等、積極的</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な取組みが</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求められます。</a:t>
            </a:r>
          </a:p>
          <a:p>
            <a:pPr marL="185738" lvl="0" indent="171450">
              <a:buNone/>
              <a:defRPr/>
            </a:pP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なお、経済財政運営と改革の基本方針</a:t>
            </a:r>
            <a:r>
              <a:rPr lang="en-US" altLang="ja-JP" sz="1400" dirty="0">
                <a:solidFill>
                  <a:prstClr val="black"/>
                </a:solidFill>
                <a:latin typeface="UD デジタル 教科書体 NP-R" panose="02020400000000000000" pitchFamily="18" charset="-128"/>
                <a:ea typeface="UD デジタル 教科書体 NP-R" panose="02020400000000000000" pitchFamily="18" charset="-128"/>
              </a:rPr>
              <a:t>2020</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（令和</a:t>
            </a:r>
            <a:r>
              <a:rPr lang="en-US" altLang="ja-JP" sz="1400" dirty="0">
                <a:solidFill>
                  <a:prstClr val="black"/>
                </a:solidFill>
                <a:latin typeface="UD デジタル 教科書体 NP-R" panose="02020400000000000000" pitchFamily="18" charset="-128"/>
                <a:ea typeface="UD デジタル 教科書体 NP-R" panose="02020400000000000000" pitchFamily="18" charset="-128"/>
              </a:rPr>
              <a:t>2</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年</a:t>
            </a:r>
            <a:r>
              <a:rPr lang="en-US" altLang="ja-JP" sz="1400" dirty="0">
                <a:solidFill>
                  <a:prstClr val="black"/>
                </a:solidFill>
                <a:latin typeface="UD デジタル 教科書体 NP-R" panose="02020400000000000000" pitchFamily="18" charset="-128"/>
                <a:ea typeface="UD デジタル 教科書体 NP-R" panose="02020400000000000000" pitchFamily="18" charset="-128"/>
              </a:rPr>
              <a:t>2</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月閣議決定）においても、</a:t>
            </a:r>
            <a:r>
              <a:rPr lang="ja-JP" altLang="en-US" sz="1400" dirty="0" err="1">
                <a:solidFill>
                  <a:prstClr val="black"/>
                </a:solidFill>
                <a:latin typeface="UD デジタル 教科書体 NP-R" panose="02020400000000000000" pitchFamily="18" charset="-128"/>
                <a:ea typeface="UD デジタル 教科書体 NP-R" panose="02020400000000000000" pitchFamily="18" charset="-128"/>
              </a:rPr>
              <a:t>障がい</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者就労施設からの物品等の調達を着実に推進するとされています。</a:t>
            </a:r>
          </a:p>
          <a:p>
            <a:pPr marL="185738" marR="0" lvl="0" indent="17145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その</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ため、大阪府としては、企業等の意識啓発を図る観点から、企業訪問をはじめ様々な手法を活用し、理解・協力を求めます。特に府の施策に理解のある包括連携協定締結企業やサポートカンパニー制度登録企業には積極的な働きかけを行います。</a:t>
            </a:r>
          </a:p>
          <a:p>
            <a:pPr marL="185738" marR="0" lvl="0" indent="171450" algn="l" defTabSz="6858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また、障害者雇用促進法に基づき実施されている</a:t>
            </a:r>
            <a:r>
              <a:rPr kumimoji="1" lang="ja-JP" altLang="en-US" sz="1400" b="0" i="0" u="none" strike="noStrike" kern="1200" cap="none" spc="0" normalizeH="0" baseline="0" noProof="0" dirty="0" err="1">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在宅就業障がい</a:t>
            </a:r>
            <a:r>
              <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者に対する発注促進の仕組み（在宅就業障害者支援制度）の周知を行うなど、企業への積極的な広報活動・情報提供を行います</a:t>
            </a:r>
            <a:r>
              <a:rPr kumimoji="1" lang="ja-JP" altLang="en-US" sz="1400" b="0" i="0" u="none" strike="noStrike" kern="1200" cap="none" spc="0" normalizeH="0" baseline="0" noProof="0" dirty="0" smtClean="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endParaRPr kumimoji="1"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5" name="テキスト ボックス 4"/>
          <p:cNvSpPr txBox="1"/>
          <p:nvPr/>
        </p:nvSpPr>
        <p:spPr>
          <a:xfrm>
            <a:off x="0" y="30310"/>
            <a:ext cx="9144000" cy="396000"/>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nchor="ctr" anchorCtr="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en-US" altLang="ja-JP"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Ⅲ</a:t>
            </a:r>
            <a:r>
              <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　官民</a:t>
            </a:r>
            <a:r>
              <a:rPr kumimoji="1" lang="ja-JP" altLang="en-US"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一体の取組みにおけるそれぞれ</a:t>
            </a:r>
            <a:r>
              <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の</a:t>
            </a:r>
            <a:r>
              <a:rPr kumimoji="1" lang="ja-JP" altLang="en-US"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役割</a:t>
            </a:r>
            <a:endPar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11</a:t>
            </a:fld>
            <a:endParaRPr kumimoji="1" lang="ja-JP" altLang="en-US"/>
          </a:p>
        </p:txBody>
      </p:sp>
    </p:spTree>
    <p:extLst>
      <p:ext uri="{BB962C8B-B14F-4D97-AF65-F5344CB8AC3E}">
        <p14:creationId xmlns:p14="http://schemas.microsoft.com/office/powerpoint/2010/main" val="4194445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792324"/>
            <a:ext cx="8640960" cy="5411627"/>
          </a:xfrm>
        </p:spPr>
        <p:txBody>
          <a:bodyPr wrap="none" numCol="2" spcCol="180000">
            <a:noAutofit/>
          </a:bodyPr>
          <a:lstStyle/>
          <a:p>
            <a:pPr marL="0" indent="0">
              <a:buNone/>
            </a:pPr>
            <a:r>
              <a:rPr lang="en-US" altLang="ja-JP" sz="1600" b="1"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Ⅰ</a:t>
            </a:r>
            <a:r>
              <a:rPr lang="ja-JP" altLang="en-US" sz="1600" b="1"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計画策定の趣旨等</a:t>
            </a:r>
          </a:p>
          <a:p>
            <a:pPr marL="0" indent="0" algn="just">
              <a:buNone/>
              <a:tabLst>
                <a:tab pos="4253389" algn="r"/>
              </a:tabLst>
            </a:pP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１．計画策定の趣旨　</a:t>
            </a:r>
            <a:endParaRPr lang="en-US"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２．計画の</a:t>
            </a:r>
            <a:r>
              <a:rPr lang="ja-JP"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位置づけ</a:t>
            </a:r>
            <a:endParaRPr lang="en-US"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３</a:t>
            </a:r>
            <a:r>
              <a:rPr lang="ja-JP"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計画の基本的考え方</a:t>
            </a:r>
            <a:endParaRPr lang="en-US"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４</a:t>
            </a:r>
            <a:r>
              <a:rPr lang="ja-JP"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計画期間</a:t>
            </a:r>
            <a:endParaRPr lang="en-US"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５</a:t>
            </a: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計画</a:t>
            </a:r>
            <a:r>
              <a:rPr lang="ja-JP"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の対象</a:t>
            </a:r>
            <a:r>
              <a:rPr lang="ja-JP"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事業所</a:t>
            </a:r>
            <a:endParaRPr lang="en-US"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en-US" altLang="ja-JP" sz="1600" b="1"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Ⅱ</a:t>
            </a:r>
            <a:r>
              <a:rPr lang="ja-JP" altLang="en-US" sz="1600" b="1"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目標工賃</a:t>
            </a:r>
          </a:p>
          <a:p>
            <a:pPr marL="0" indent="0" algn="just">
              <a:spcBef>
                <a:spcPts val="450"/>
              </a:spcBef>
              <a:buNone/>
              <a:tabLst>
                <a:tab pos="4253389" algn="r"/>
              </a:tabLst>
            </a:pP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a:t>
            </a:r>
            <a:r>
              <a:rPr lang="ja-JP"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目標工賃設定の考え方</a:t>
            </a:r>
            <a:endParaRPr lang="en-US"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spcBef>
                <a:spcPts val="450"/>
              </a:spcBef>
              <a:buNone/>
              <a:tabLst>
                <a:tab pos="4253389" algn="r"/>
              </a:tabLst>
            </a:pP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２．大阪府の工賃目標</a:t>
            </a:r>
            <a:endParaRPr lang="en-US"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en-US" altLang="ja-JP" sz="1600" b="1"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Ⅲ</a:t>
            </a:r>
            <a:r>
              <a:rPr lang="ja-JP" altLang="en-US" sz="1600" b="1"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官民一体の</a:t>
            </a:r>
            <a:r>
              <a:rPr lang="ja-JP" altLang="en-US" sz="1600" b="1"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取組みにおける</a:t>
            </a:r>
            <a:r>
              <a:rPr lang="ja-JP" altLang="en-US" sz="1600" b="1"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それぞれの</a:t>
            </a:r>
            <a:r>
              <a:rPr lang="ja-JP" altLang="en-US" sz="1600" b="1"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役割</a:t>
            </a:r>
            <a:endParaRPr lang="en-US"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a:t>
            </a:r>
            <a:r>
              <a:rPr lang="ja-JP"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大阪府</a:t>
            </a: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の役割</a:t>
            </a:r>
            <a:endParaRPr lang="en-US"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２．市町村の役割</a:t>
            </a:r>
            <a:endParaRPr lang="en-US"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３．就労支援</a:t>
            </a:r>
            <a:r>
              <a:rPr lang="en-US"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B</a:t>
            </a: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型事業所等の役割</a:t>
            </a:r>
            <a:endParaRPr lang="en-US" altLang="ja-JP"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４</a:t>
            </a:r>
            <a:r>
              <a:rPr lang="ja-JP"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企業等の役割</a:t>
            </a:r>
            <a:endParaRPr lang="en-US"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en-US" altLang="ja-JP" sz="1600" b="1"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Ⅳ</a:t>
            </a:r>
            <a:r>
              <a:rPr lang="ja-JP" altLang="en-US" sz="1600" b="1"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今後の具体的</a:t>
            </a:r>
            <a:r>
              <a:rPr lang="ja-JP" altLang="en-US" sz="1600" b="1"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方策</a:t>
            </a:r>
            <a:endParaRPr lang="en-US" altLang="ja-JP" sz="1600" b="1"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b="1"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１．工賃引上げ計画シート策定及び実行支援</a:t>
            </a:r>
            <a:endParaRPr lang="en-US"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spc="4"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600" kern="100" spc="4"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２．共同受注窓口の運営、優先調達の促進</a:t>
            </a:r>
            <a:endParaRPr lang="en-US" altLang="ja-JP" sz="1600" kern="100" spc="4"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spc="4"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600" kern="100" spc="4"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３．優先調達制度の積極的活用</a:t>
            </a:r>
            <a:endParaRPr lang="en-US" altLang="ja-JP" sz="1600" kern="100" spc="4"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spc="4"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600" kern="100" spc="4"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４．</a:t>
            </a:r>
            <a:r>
              <a:rPr lang="ja-JP" altLang="en-US" sz="1400" kern="100" spc="4"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製品（こさえたん）認知度向上に向けた情報発信</a:t>
            </a:r>
            <a:endParaRPr lang="en-US" altLang="ja-JP" sz="1600" kern="100" spc="4"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spc="4"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600" kern="100" spc="4"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５．大阪府庁舎内アンテナショップの運営</a:t>
            </a:r>
            <a:endParaRPr lang="en-US" altLang="ja-JP" sz="1600" kern="100" spc="4"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indent="0" algn="just">
              <a:buNone/>
              <a:tabLst>
                <a:tab pos="4253389" algn="r"/>
              </a:tabLst>
            </a:pPr>
            <a:r>
              <a:rPr lang="ja-JP" altLang="en-US" sz="1600" kern="100" spc="4"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600" kern="100" spc="4"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６．農と福祉の連携の促進</a:t>
            </a:r>
            <a:endParaRPr lang="en-US" altLang="ja-JP" sz="1600" kern="100" spc="4"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tabLst>
                <a:tab pos="4253389" algn="r"/>
              </a:tabLst>
            </a:pPr>
            <a:r>
              <a:rPr lang="en-US" altLang="ja-JP" sz="1600" b="1"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Ⅴ</a:t>
            </a:r>
            <a:r>
              <a:rPr lang="ja-JP" altLang="en-US" sz="1600" b="1"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600" b="1"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資料編</a:t>
            </a:r>
            <a:endParaRPr lang="en-US" altLang="ja-JP" sz="1600" b="1"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tabLst>
                <a:tab pos="4253389" algn="r"/>
              </a:tabLst>
            </a:pPr>
            <a:r>
              <a:rPr kumimoji="1"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kumimoji="1"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１．大阪府内福祉事業所数の現状</a:t>
            </a:r>
            <a:endParaRPr kumimoji="1" lang="en-US"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tabLst>
                <a:tab pos="4253389" algn="r"/>
              </a:tabLst>
            </a:pPr>
            <a:r>
              <a:rPr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２．工賃の現状</a:t>
            </a:r>
            <a:endParaRPr lang="en-US"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tabLst>
                <a:tab pos="4253389" algn="r"/>
              </a:tabLst>
            </a:pPr>
            <a:r>
              <a:rPr kumimoji="1"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kumimoji="1"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３．工賃向上支援事業の進捗と評価</a:t>
            </a:r>
            <a:endParaRPr lang="en-US" altLang="ja-JP"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tabLst>
                <a:tab pos="4253389" algn="r"/>
              </a:tabLst>
            </a:pPr>
            <a:r>
              <a:rPr kumimoji="1" lang="ja-JP" altLang="en-US" sz="1600" kern="100" dirty="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kumimoji="1" lang="ja-JP" altLang="en-US" sz="1600" kern="100" dirty="0" smtClean="0">
                <a:solidFill>
                  <a:prstClr val="black"/>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４．工賃引上げ計画シート（様式）</a:t>
            </a:r>
            <a:endParaRPr kumimoji="1" lang="ja-JP" altLang="en-US" sz="1600" dirty="0">
              <a:latin typeface="UD デジタル 教科書体 NK-R" panose="02020400000000000000" pitchFamily="18" charset="-128"/>
              <a:ea typeface="UD デジタル 教科書体 NK-R" panose="02020400000000000000" pitchFamily="18" charset="-128"/>
            </a:endParaRPr>
          </a:p>
        </p:txBody>
      </p:sp>
      <p:sp>
        <p:nvSpPr>
          <p:cNvPr id="5" name="タイトル 1"/>
          <p:cNvSpPr>
            <a:spLocks noGrp="1"/>
          </p:cNvSpPr>
          <p:nvPr>
            <p:ph type="title"/>
          </p:nvPr>
        </p:nvSpPr>
        <p:spPr>
          <a:xfrm>
            <a:off x="467420" y="292844"/>
            <a:ext cx="8229600" cy="380256"/>
          </a:xfrm>
        </p:spPr>
        <p:txBody>
          <a:bodyPr>
            <a:normAutofit fontScale="90000"/>
          </a:bodyPr>
          <a:lstStyle/>
          <a:p>
            <a:r>
              <a:rPr lang="zh-TW" altLang="en-US" dirty="0">
                <a:latin typeface="UD デジタル 教科書体 NK-R" panose="02020400000000000000" pitchFamily="18" charset="-128"/>
                <a:ea typeface="UD デジタル 教科書体 NK-R" panose="02020400000000000000" pitchFamily="18" charset="-128"/>
              </a:rPr>
              <a:t/>
            </a:r>
            <a:br>
              <a:rPr lang="zh-TW" altLang="en-US" dirty="0">
                <a:latin typeface="UD デジタル 教科書体 NK-R" panose="02020400000000000000" pitchFamily="18" charset="-128"/>
                <a:ea typeface="UD デジタル 教科書体 NK-R" panose="02020400000000000000" pitchFamily="18" charset="-128"/>
              </a:rPr>
            </a:br>
            <a:r>
              <a:rPr lang="ja-JP" altLang="en-US" sz="2700" dirty="0" smtClean="0">
                <a:latin typeface="UD デジタル 教科書体 NK-R" panose="02020400000000000000" pitchFamily="18" charset="-128"/>
                <a:ea typeface="UD デジタル 教科書体 NK-R" panose="02020400000000000000" pitchFamily="18" charset="-128"/>
              </a:rPr>
              <a:t>目　　　　　次</a:t>
            </a:r>
            <a:r>
              <a:rPr lang="zh-TW" altLang="en-US" dirty="0">
                <a:latin typeface="UD デジタル 教科書体 NK-R" panose="02020400000000000000" pitchFamily="18" charset="-128"/>
                <a:ea typeface="UD デジタル 教科書体 NK-R" panose="02020400000000000000" pitchFamily="18" charset="-128"/>
              </a:rPr>
              <a:t/>
            </a:r>
            <a:br>
              <a:rPr lang="zh-TW" altLang="en-US" dirty="0">
                <a:latin typeface="UD デジタル 教科書体 NK-R" panose="02020400000000000000" pitchFamily="18" charset="-128"/>
                <a:ea typeface="UD デジタル 教科書体 NK-R" panose="02020400000000000000" pitchFamily="18" charset="-128"/>
              </a:rPr>
            </a:b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spTree>
    <p:extLst>
      <p:ext uri="{BB962C8B-B14F-4D97-AF65-F5344CB8AC3E}">
        <p14:creationId xmlns:p14="http://schemas.microsoft.com/office/powerpoint/2010/main" val="716406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548680"/>
            <a:ext cx="8640960" cy="3297179"/>
          </a:xfrm>
        </p:spPr>
        <p:txBody>
          <a:bodyPr>
            <a:noAutofit/>
          </a:bodyPr>
          <a:lstStyle/>
          <a:p>
            <a:pPr marL="0" indent="0" algn="just">
              <a:spcBef>
                <a:spcPts val="450"/>
              </a:spcBef>
              <a:spcAft>
                <a:spcPts val="900"/>
              </a:spcAft>
              <a:buNone/>
            </a:pPr>
            <a:r>
              <a:rPr lang="ja-JP" altLang="en-US" sz="1600" b="1" kern="100" dirty="0">
                <a:latin typeface="Century" panose="02040604050505020304" pitchFamily="18" charset="0"/>
                <a:ea typeface="UD デジタル 教科書体 NP-R" panose="02020400000000000000" pitchFamily="18" charset="-128"/>
                <a:cs typeface="Times New Roman" panose="02020603050405020304" pitchFamily="18" charset="0"/>
              </a:rPr>
              <a:t>１．計画策定の趣旨</a:t>
            </a:r>
          </a:p>
          <a:p>
            <a:pPr marL="266700" indent="180975" algn="just">
              <a:spcBef>
                <a:spcPts val="450"/>
              </a:spcBef>
              <a:spcAft>
                <a:spcPts val="900"/>
              </a:spcAft>
              <a:buNone/>
            </a:pPr>
            <a:r>
              <a:rPr lang="ja-JP" altLang="en-US" sz="1400" kern="100" dirty="0" err="1"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障</a:t>
            </a:r>
            <a:r>
              <a:rPr lang="ja-JP" altLang="en-US" sz="1400" kern="100" dirty="0" err="1">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がい</a:t>
            </a:r>
            <a:r>
              <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者が地域において自立した生活を営むためには、一般就労へのステップアップと併せて工賃向上に資する取組みを推進し、福祉的就労を充実していくことが必要です</a:t>
            </a: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400" dirty="0"/>
          </a:p>
          <a:p>
            <a:pPr marL="266700" indent="180975" algn="just">
              <a:spcBef>
                <a:spcPts val="450"/>
              </a:spcBef>
              <a:spcAft>
                <a:spcPts val="900"/>
              </a:spcAft>
              <a:buNone/>
            </a:pP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大阪府</a:t>
            </a:r>
            <a:r>
              <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では、平成２０年</a:t>
            </a: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３月から工賃向上計画を策定するとともに、</a:t>
            </a:r>
            <a:r>
              <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福祉</a:t>
            </a: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事業所等の</a:t>
            </a:r>
            <a:r>
              <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技術力の向上や経営に関する知識・ノウハウの習熟、販路開拓等の支援を中心とした「工賃倍増計画推進事業」を開始しました</a:t>
            </a: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66700" indent="180975" algn="just">
              <a:spcBef>
                <a:spcPts val="450"/>
              </a:spcBef>
              <a:spcAft>
                <a:spcPts val="900"/>
              </a:spcAft>
              <a:buNone/>
            </a:pP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これまでの取組み</a:t>
            </a:r>
            <a:r>
              <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で、大阪府</a:t>
            </a: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の月額</a:t>
            </a:r>
            <a:r>
              <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平均</a:t>
            </a: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工賃は着実に増加を続け、令和元年度では、</a:t>
            </a:r>
            <a:r>
              <a:rPr lang="en-US" altLang="ja-JP"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12,688</a:t>
            </a:r>
            <a:r>
              <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円と</a:t>
            </a: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、事業開始前の平成１８年度に比べ、</a:t>
            </a:r>
            <a:r>
              <a:rPr lang="en-US" altLang="ja-JP"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1.5</a:t>
            </a: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倍以上に向上しました。しかしながら</a:t>
            </a:r>
            <a:r>
              <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、全国では依然として低い水準にあり、自立した生活を営むには大変厳しい状況にあります</a:t>
            </a: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66700" indent="180975" algn="just">
              <a:spcBef>
                <a:spcPts val="450"/>
              </a:spcBef>
              <a:spcAft>
                <a:spcPts val="900"/>
              </a:spcAft>
              <a:buNone/>
            </a:pP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その</a:t>
            </a:r>
            <a:r>
              <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ため、大阪府においては、</a:t>
            </a:r>
            <a:r>
              <a:rPr lang="ja-JP" altLang="en-US" sz="1400" kern="100" dirty="0" err="1">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障がい</a:t>
            </a:r>
            <a:r>
              <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者や支援を担う地域及び指定サービス事業所の実態に即した観点で、就労継続支援Ｂ型事業所等のさらなる工賃向上を目指すとともに、一般就労への</a:t>
            </a: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移行や社会参加を促進するため、</a:t>
            </a:r>
            <a:r>
              <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令和３年度からの３年間を計画期間とした新たな「大阪府工賃向上計画」を策定することとしました</a:t>
            </a:r>
            <a:r>
              <a:rPr lang="ja-JP" altLang="en-US" sz="1400" kern="100" dirty="0" smtClean="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altLang="en-US" sz="14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5" name="テキスト ボックス 4"/>
          <p:cNvSpPr txBox="1"/>
          <p:nvPr/>
        </p:nvSpPr>
        <p:spPr>
          <a:xfrm>
            <a:off x="0" y="15480"/>
            <a:ext cx="9144000" cy="360000"/>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nchor="ctr" anchorCtr="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Ⅰ</a:t>
            </a:r>
            <a:r>
              <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　</a:t>
            </a:r>
            <a:r>
              <a:rPr kumimoji="1" lang="ja-JP" altLang="en-US"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計画策定の趣旨等</a:t>
            </a:r>
            <a:endPar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2" name="テキスト ボックス 1"/>
          <p:cNvSpPr txBox="1"/>
          <p:nvPr/>
        </p:nvSpPr>
        <p:spPr>
          <a:xfrm>
            <a:off x="403412" y="3953440"/>
            <a:ext cx="8354598" cy="2492990"/>
          </a:xfrm>
          <a:prstGeom prst="rect">
            <a:avLst/>
          </a:prstGeom>
          <a:noFill/>
          <a:ln w="12700">
            <a:solidFill>
              <a:srgbClr val="0070C0"/>
            </a:solidFill>
            <a:prstDash val="sysDash"/>
          </a:ln>
        </p:spPr>
        <p:txBody>
          <a:bodyPr wrap="square" rtlCol="0">
            <a:spAutoFit/>
          </a:bodyPr>
          <a:lstStyle/>
          <a:p>
            <a:r>
              <a:rPr kumimoji="1" lang="ja-JP" altLang="en-US" sz="1600" b="1" dirty="0" smtClean="0">
                <a:latin typeface="UD デジタル 教科書体 NK-R" panose="02020400000000000000" pitchFamily="18" charset="-128"/>
                <a:ea typeface="UD デジタル 教科書体 NK-R" panose="02020400000000000000" pitchFamily="18" charset="-128"/>
              </a:rPr>
              <a:t>◇　新計画策定に当たって踏まえるべき制度等の変化</a:t>
            </a:r>
            <a:endParaRPr kumimoji="1" lang="en-US" altLang="ja-JP" sz="1600" b="1" dirty="0" smtClean="0">
              <a:latin typeface="UD デジタル 教科書体 NK-R" panose="02020400000000000000" pitchFamily="18" charset="-128"/>
              <a:ea typeface="UD デジタル 教科書体 NK-R" panose="02020400000000000000" pitchFamily="18" charset="-128"/>
            </a:endParaRPr>
          </a:p>
          <a:p>
            <a:r>
              <a:rPr kumimoji="1" lang="ja-JP" altLang="en-US" sz="1400" b="1" dirty="0">
                <a:latin typeface="UD デジタル 教科書体 NK-R" panose="02020400000000000000" pitchFamily="18" charset="-128"/>
                <a:ea typeface="UD デジタル 教科書体 NK-R" panose="02020400000000000000" pitchFamily="18" charset="-128"/>
              </a:rPr>
              <a:t>　</a:t>
            </a:r>
            <a:endParaRPr kumimoji="1" lang="en-US" altLang="ja-JP" sz="1400" b="1" dirty="0" smtClean="0">
              <a:latin typeface="UD デジタル 教科書体 NK-R" panose="02020400000000000000" pitchFamily="18" charset="-128"/>
              <a:ea typeface="UD デジタル 教科書体 NK-R" panose="02020400000000000000" pitchFamily="18" charset="-128"/>
            </a:endParaRPr>
          </a:p>
          <a:p>
            <a:r>
              <a:rPr kumimoji="1" lang="ja-JP" altLang="en-US" sz="1400" dirty="0" smtClean="0">
                <a:latin typeface="UD デジタル 教科書体 NK-R" panose="02020400000000000000" pitchFamily="18" charset="-128"/>
                <a:ea typeface="UD デジタル 教科書体 NK-R" panose="02020400000000000000" pitchFamily="18" charset="-128"/>
              </a:rPr>
              <a:t>　令和３年度</a:t>
            </a:r>
            <a:r>
              <a:rPr kumimoji="1" lang="ja-JP" altLang="en-US" sz="1400" dirty="0" err="1" smtClean="0">
                <a:latin typeface="UD デジタル 教科書体 NK-R" panose="02020400000000000000" pitchFamily="18" charset="-128"/>
                <a:ea typeface="UD デジタル 教科書体 NK-R" panose="02020400000000000000" pitchFamily="18" charset="-128"/>
              </a:rPr>
              <a:t>障がい</a:t>
            </a:r>
            <a:r>
              <a:rPr kumimoji="1" lang="ja-JP" altLang="en-US" sz="1400" dirty="0" smtClean="0">
                <a:latin typeface="UD デジタル 教科書体 NK-R" panose="02020400000000000000" pitchFamily="18" charset="-128"/>
                <a:ea typeface="UD デジタル 教科書体 NK-R" panose="02020400000000000000" pitchFamily="18" charset="-128"/>
              </a:rPr>
              <a:t>福祉サービス等報酬改定では、就労継続支援</a:t>
            </a:r>
            <a:r>
              <a:rPr kumimoji="1" lang="en-US" altLang="ja-JP" sz="1400" dirty="0" smtClean="0">
                <a:latin typeface="UD デジタル 教科書体 NK-R" panose="02020400000000000000" pitchFamily="18" charset="-128"/>
                <a:ea typeface="UD デジタル 教科書体 NK-R" panose="02020400000000000000" pitchFamily="18" charset="-128"/>
              </a:rPr>
              <a:t>B</a:t>
            </a:r>
            <a:r>
              <a:rPr kumimoji="1" lang="ja-JP" altLang="en-US" sz="1400" dirty="0" smtClean="0">
                <a:latin typeface="UD デジタル 教科書体 NK-R" panose="02020400000000000000" pitchFamily="18" charset="-128"/>
                <a:ea typeface="UD デジタル 教科書体 NK-R" panose="02020400000000000000" pitchFamily="18" charset="-128"/>
              </a:rPr>
              <a:t>型の報酬体系について、地域における多様なニーズに対応する観点から、現行の「平均工賃月額」に応じて評価する報酬体系に加え、「利用者の就労や生産活動等への参加等」をもって評価する報酬体系が新設され、各事業所が選択できるようになりました。</a:t>
            </a:r>
            <a:endParaRPr kumimoji="1" lang="en-US" altLang="ja-JP" sz="1400" dirty="0" smtClean="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dirty="0" smtClean="0">
                <a:latin typeface="UD デジタル 教科書体 NK-R" panose="02020400000000000000" pitchFamily="18" charset="-128"/>
                <a:ea typeface="UD デジタル 教科書体 NK-R" panose="02020400000000000000" pitchFamily="18" charset="-128"/>
              </a:rPr>
              <a:t>社会参加から一般就労移行まで幅広い目的で利用する</a:t>
            </a:r>
            <a:r>
              <a:rPr kumimoji="1" lang="ja-JP" altLang="en-US" sz="1400" dirty="0" err="1" smtClean="0">
                <a:latin typeface="UD デジタル 教科書体 NK-R" panose="02020400000000000000" pitchFamily="18" charset="-128"/>
                <a:ea typeface="UD デジタル 教科書体 NK-R" panose="02020400000000000000" pitchFamily="18" charset="-128"/>
              </a:rPr>
              <a:t>障がい</a:t>
            </a:r>
            <a:r>
              <a:rPr kumimoji="1" lang="ja-JP" altLang="en-US" sz="1400" dirty="0" smtClean="0">
                <a:latin typeface="UD デジタル 教科書体 NK-R" panose="02020400000000000000" pitchFamily="18" charset="-128"/>
                <a:ea typeface="UD デジタル 教科書体 NK-R" panose="02020400000000000000" pitchFamily="18" charset="-128"/>
              </a:rPr>
              <a:t>者の実態に応じた支援がこれまで以上に評価されることになります。</a:t>
            </a:r>
            <a:endParaRPr kumimoji="1" lang="en-US" altLang="ja-JP" sz="1400" dirty="0" smtClean="0">
              <a:latin typeface="UD デジタル 教科書体 NK-R" panose="02020400000000000000" pitchFamily="18" charset="-128"/>
              <a:ea typeface="UD デジタル 教科書体 NK-R" panose="02020400000000000000" pitchFamily="18" charset="-128"/>
            </a:endParaRPr>
          </a:p>
          <a:p>
            <a:r>
              <a:rPr kumimoji="1" lang="ja-JP" altLang="en-US" sz="1400" dirty="0" smtClean="0">
                <a:latin typeface="UD デジタル 教科書体 NK-R" panose="02020400000000000000" pitchFamily="18" charset="-128"/>
                <a:ea typeface="UD デジタル 教科書体 NK-R" panose="02020400000000000000" pitchFamily="18" charset="-128"/>
              </a:rPr>
              <a:t>　今回の改正で報酬体系が類型化したことに伴い、「平均工賃月額」に応じて評価する報酬体系を選択した事業所</a:t>
            </a:r>
            <a:r>
              <a:rPr kumimoji="1" lang="ja-JP" altLang="en-US" sz="1400" dirty="0">
                <a:latin typeface="UD デジタル 教科書体 NK-R" panose="02020400000000000000" pitchFamily="18" charset="-128"/>
                <a:ea typeface="UD デジタル 教科書体 NK-R" panose="02020400000000000000" pitchFamily="18" charset="-128"/>
              </a:rPr>
              <a:t>に</a:t>
            </a:r>
            <a:r>
              <a:rPr kumimoji="1" lang="ja-JP" altLang="en-US" sz="1400" dirty="0" smtClean="0">
                <a:latin typeface="UD デジタル 教科書体 NK-R" panose="02020400000000000000" pitchFamily="18" charset="-128"/>
                <a:ea typeface="UD デジタル 教科書体 NK-R" panose="02020400000000000000" pitchFamily="18" charset="-128"/>
              </a:rPr>
              <a:t>は、「工賃</a:t>
            </a:r>
            <a:r>
              <a:rPr kumimoji="1" lang="ja-JP" altLang="en-US" sz="1400" dirty="0">
                <a:latin typeface="UD デジタル 教科書体 NK-R" panose="02020400000000000000" pitchFamily="18" charset="-128"/>
                <a:ea typeface="UD デジタル 教科書体 NK-R" panose="02020400000000000000" pitchFamily="18" charset="-128"/>
              </a:rPr>
              <a:t>引上げ計画</a:t>
            </a:r>
            <a:r>
              <a:rPr kumimoji="1" lang="ja-JP" altLang="en-US" sz="1400" dirty="0" smtClean="0">
                <a:latin typeface="UD デジタル 教科書体 NK-R" panose="02020400000000000000" pitchFamily="18" charset="-128"/>
                <a:ea typeface="UD デジタル 教科書体 NK-R" panose="02020400000000000000" pitchFamily="18" charset="-128"/>
              </a:rPr>
              <a:t>シート」の作成と府及び指定権者への提出義務が課せられることになります。</a:t>
            </a:r>
            <a:endParaRPr kumimoji="1" lang="en-US" altLang="ja-JP" sz="1400" dirty="0" smtClean="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dirty="0" smtClean="0">
                <a:latin typeface="UD デジタル 教科書体 NK-R" panose="02020400000000000000" pitchFamily="18" charset="-128"/>
                <a:ea typeface="UD デジタル 教科書体 NK-R" panose="02020400000000000000" pitchFamily="18" charset="-128"/>
              </a:rPr>
              <a:t>また、市町村が認めた在宅利用者に対しても一定の要件を満たした場合には、基本報酬の算定が可能となります。</a:t>
            </a:r>
            <a:r>
              <a:rPr kumimoji="1" lang="ja-JP" altLang="en-US" sz="1400" dirty="0">
                <a:latin typeface="UD デジタル 教科書体 NK-R" panose="02020400000000000000" pitchFamily="18" charset="-128"/>
                <a:ea typeface="UD デジタル 教科書体 NK-R" panose="02020400000000000000" pitchFamily="18" charset="-128"/>
              </a:rPr>
              <a:t>今後</a:t>
            </a:r>
            <a:r>
              <a:rPr kumimoji="1" lang="ja-JP" altLang="en-US" sz="1400" dirty="0" smtClean="0">
                <a:latin typeface="UD デジタル 教科書体 NK-R" panose="02020400000000000000" pitchFamily="18" charset="-128"/>
                <a:ea typeface="UD デジタル 教科書体 NK-R" panose="02020400000000000000" pitchFamily="18" charset="-128"/>
              </a:rPr>
              <a:t>は、在宅利用者に対する支援についても検討し、具体的な取組みを進める必要があります。</a:t>
            </a:r>
            <a:endParaRPr kumimoji="1" lang="en-US" altLang="ja-JP" sz="1400" dirty="0" smtClean="0">
              <a:latin typeface="UD デジタル 教科書体 NK-R" panose="02020400000000000000" pitchFamily="18" charset="-128"/>
              <a:ea typeface="UD デジタル 教科書体 NK-R" panose="02020400000000000000" pitchFamily="18" charset="-128"/>
            </a:endParaRPr>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795614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 name="グループ化 40"/>
          <p:cNvGrpSpPr/>
          <p:nvPr/>
        </p:nvGrpSpPr>
        <p:grpSpPr>
          <a:xfrm>
            <a:off x="253702" y="2137048"/>
            <a:ext cx="8638777" cy="4553519"/>
            <a:chOff x="253702" y="701598"/>
            <a:chExt cx="8641979" cy="5441852"/>
          </a:xfrm>
        </p:grpSpPr>
        <p:sp>
          <p:nvSpPr>
            <p:cNvPr id="31" name="下矢印 30"/>
            <p:cNvSpPr>
              <a:spLocks noChangeArrowheads="1"/>
            </p:cNvSpPr>
            <p:nvPr/>
          </p:nvSpPr>
          <p:spPr bwMode="auto">
            <a:xfrm>
              <a:off x="4054899" y="2503124"/>
              <a:ext cx="1034336" cy="172093"/>
            </a:xfrm>
            <a:prstGeom prst="downArrow">
              <a:avLst>
                <a:gd name="adj1" fmla="val 65601"/>
                <a:gd name="adj2" fmla="val 48628"/>
              </a:avLst>
            </a:prstGeom>
            <a:solidFill>
              <a:srgbClr val="FFFFFF"/>
            </a:solidFill>
            <a:ln w="9525" algn="ctr">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74295" tIns="8890" rIns="74295" bIns="889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0" name="グループ化 39"/>
            <p:cNvGrpSpPr/>
            <p:nvPr/>
          </p:nvGrpSpPr>
          <p:grpSpPr>
            <a:xfrm>
              <a:off x="253702" y="701598"/>
              <a:ext cx="8641979" cy="5441852"/>
              <a:chOff x="253702" y="701598"/>
              <a:chExt cx="8641979" cy="5441852"/>
            </a:xfrm>
          </p:grpSpPr>
          <p:grpSp>
            <p:nvGrpSpPr>
              <p:cNvPr id="4" name="グループ化 3"/>
              <p:cNvGrpSpPr/>
              <p:nvPr/>
            </p:nvGrpSpPr>
            <p:grpSpPr>
              <a:xfrm>
                <a:off x="253702" y="701598"/>
                <a:ext cx="8641979" cy="5441852"/>
                <a:chOff x="20220" y="187510"/>
                <a:chExt cx="6961044" cy="4418269"/>
              </a:xfrm>
            </p:grpSpPr>
            <p:grpSp>
              <p:nvGrpSpPr>
                <p:cNvPr id="5" name="グループ化 4"/>
                <p:cNvGrpSpPr/>
                <p:nvPr/>
              </p:nvGrpSpPr>
              <p:grpSpPr>
                <a:xfrm>
                  <a:off x="20220" y="1823357"/>
                  <a:ext cx="6949839" cy="1526256"/>
                  <a:chOff x="20220" y="1823357"/>
                  <a:chExt cx="6949839" cy="1526256"/>
                </a:xfrm>
              </p:grpSpPr>
              <p:sp>
                <p:nvSpPr>
                  <p:cNvPr id="29" name="角丸四角形 28"/>
                  <p:cNvSpPr>
                    <a:spLocks noChangeArrowheads="1"/>
                  </p:cNvSpPr>
                  <p:nvPr/>
                </p:nvSpPr>
                <p:spPr bwMode="auto">
                  <a:xfrm>
                    <a:off x="20220" y="1969712"/>
                    <a:ext cx="6949839" cy="1379901"/>
                  </a:xfrm>
                  <a:prstGeom prst="roundRect">
                    <a:avLst>
                      <a:gd name="adj" fmla="val 8947"/>
                    </a:avLst>
                  </a:prstGeom>
                  <a:solidFill>
                    <a:schemeClr val="bg1"/>
                  </a:solidFill>
                  <a:ln w="19050" algn="ctr">
                    <a:solidFill>
                      <a:schemeClr val="accent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74295" tIns="8890" rIns="74295" bIns="889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フローチャート: 処理 22"/>
                  <p:cNvSpPr>
                    <a:spLocks noChangeArrowheads="1"/>
                  </p:cNvSpPr>
                  <p:nvPr/>
                </p:nvSpPr>
                <p:spPr bwMode="auto">
                  <a:xfrm>
                    <a:off x="158899" y="2153587"/>
                    <a:ext cx="3240000" cy="288000"/>
                  </a:xfrm>
                  <a:prstGeom prst="flowChartProcess">
                    <a:avLst/>
                  </a:prstGeom>
                  <a:solidFill>
                    <a:srgbClr val="FFFFFF"/>
                  </a:solidFill>
                  <a:ln w="9525">
                    <a:solidFill>
                      <a:schemeClr val="accent1"/>
                    </a:solidFill>
                    <a:miter lim="800000"/>
                    <a:headEnd/>
                    <a:tailEnd/>
                  </a:ln>
                </p:spPr>
                <p:txBody>
                  <a:bodyPr rot="0" vert="horz" wrap="square" lIns="74295" tIns="8890" rIns="74295" bIns="8890" anchor="ctr"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生活場面</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Ⅰ </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「地域やまちで暮らす」</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24" name="フローチャート: 処理 23"/>
                  <p:cNvSpPr>
                    <a:spLocks noChangeArrowheads="1"/>
                  </p:cNvSpPr>
                  <p:nvPr/>
                </p:nvSpPr>
                <p:spPr bwMode="auto">
                  <a:xfrm>
                    <a:off x="158900" y="2499031"/>
                    <a:ext cx="3240000" cy="288000"/>
                  </a:xfrm>
                  <a:prstGeom prst="flowChartProcess">
                    <a:avLst/>
                  </a:prstGeom>
                  <a:solidFill>
                    <a:srgbClr val="FFFFFF"/>
                  </a:solidFill>
                  <a:ln w="9525">
                    <a:solidFill>
                      <a:schemeClr val="accent1"/>
                    </a:solidFill>
                    <a:miter lim="800000"/>
                    <a:headEnd/>
                    <a:tailEnd/>
                  </a:ln>
                </p:spPr>
                <p:txBody>
                  <a:bodyPr rot="0" vert="horz" wrap="square" lIns="74295" tIns="8890" rIns="74295" bIns="8890" anchor="ctr"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生活場面</a:t>
                    </a:r>
                    <a:r>
                      <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Ⅱ </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「学ぶ」</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25" name="フローチャート: 処理 24"/>
                  <p:cNvSpPr>
                    <a:spLocks noChangeArrowheads="1"/>
                  </p:cNvSpPr>
                  <p:nvPr/>
                </p:nvSpPr>
                <p:spPr bwMode="auto">
                  <a:xfrm>
                    <a:off x="168425" y="2913268"/>
                    <a:ext cx="3240000" cy="288000"/>
                  </a:xfrm>
                  <a:prstGeom prst="flowChartProcess">
                    <a:avLst/>
                  </a:prstGeom>
                  <a:solidFill>
                    <a:schemeClr val="accent1">
                      <a:lumMod val="60000"/>
                      <a:lumOff val="40000"/>
                    </a:schemeClr>
                  </a:solidFill>
                  <a:ln w="41275" cmpd="dbl">
                    <a:solidFill>
                      <a:schemeClr val="accent1"/>
                    </a:solidFill>
                    <a:miter lim="800000"/>
                    <a:headEnd/>
                    <a:tailEnd/>
                  </a:ln>
                </p:spPr>
                <p:txBody>
                  <a:bodyPr rot="0" vert="horz" wrap="square" lIns="74295" tIns="8890" rIns="74295" bIns="8890" anchor="ctr"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生活場面</a:t>
                    </a:r>
                    <a:r>
                      <a:rPr kumimoji="1" lang="en-US" altLang="ja-JP"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Ⅲ </a:t>
                    </a: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「働く」</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26" name="フローチャート: 処理 25"/>
                  <p:cNvSpPr>
                    <a:spLocks noChangeArrowheads="1"/>
                  </p:cNvSpPr>
                  <p:nvPr/>
                </p:nvSpPr>
                <p:spPr bwMode="auto">
                  <a:xfrm>
                    <a:off x="3541062" y="2140598"/>
                    <a:ext cx="3240000" cy="288000"/>
                  </a:xfrm>
                  <a:prstGeom prst="flowChartProcess">
                    <a:avLst/>
                  </a:prstGeom>
                  <a:solidFill>
                    <a:srgbClr val="FFFFFF"/>
                  </a:solidFill>
                  <a:ln w="9525">
                    <a:solidFill>
                      <a:schemeClr val="accent1"/>
                    </a:solidFill>
                    <a:miter lim="800000"/>
                    <a:headEnd/>
                    <a:tailEnd/>
                  </a:ln>
                </p:spPr>
                <p:txBody>
                  <a:bodyPr rot="0" vert="horz" wrap="square" lIns="74295" tIns="8890" rIns="74295" bIns="8890" anchor="ctr"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生活場面</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Ⅳ </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「心や体、命を大切にする」</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27" name="フローチャート: 処理 26"/>
                  <p:cNvSpPr>
                    <a:spLocks noChangeArrowheads="1"/>
                  </p:cNvSpPr>
                  <p:nvPr/>
                </p:nvSpPr>
                <p:spPr bwMode="auto">
                  <a:xfrm>
                    <a:off x="3540242" y="2507690"/>
                    <a:ext cx="3240000" cy="288000"/>
                  </a:xfrm>
                  <a:prstGeom prst="flowChartProcess">
                    <a:avLst/>
                  </a:prstGeom>
                  <a:solidFill>
                    <a:srgbClr val="FFFFFF"/>
                  </a:solidFill>
                  <a:ln w="9525">
                    <a:solidFill>
                      <a:schemeClr val="accent1"/>
                    </a:solidFill>
                    <a:miter lim="800000"/>
                    <a:headEnd/>
                    <a:tailEnd/>
                  </a:ln>
                </p:spPr>
                <p:txBody>
                  <a:bodyPr rot="0" vert="horz" wrap="square" lIns="74295" tIns="8890" rIns="74295" bIns="8890" anchor="ctr"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生活場面</a:t>
                    </a:r>
                    <a:r>
                      <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Ⅴ </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「楽しむ」</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28" name="フローチャート: 処理 27"/>
                  <p:cNvSpPr>
                    <a:spLocks noChangeArrowheads="1"/>
                  </p:cNvSpPr>
                  <p:nvPr/>
                </p:nvSpPr>
                <p:spPr bwMode="auto">
                  <a:xfrm>
                    <a:off x="3529203" y="2904003"/>
                    <a:ext cx="3240000" cy="288000"/>
                  </a:xfrm>
                  <a:prstGeom prst="flowChartProcess">
                    <a:avLst/>
                  </a:prstGeom>
                  <a:solidFill>
                    <a:srgbClr val="FFFFFF"/>
                  </a:solidFill>
                  <a:ln w="9525">
                    <a:solidFill>
                      <a:schemeClr val="accent1"/>
                    </a:solidFill>
                    <a:miter lim="800000"/>
                    <a:headEnd/>
                    <a:tailEnd/>
                  </a:ln>
                </p:spPr>
                <p:txBody>
                  <a:bodyPr rot="0" vert="horz" wrap="square" lIns="74295" tIns="8890" rIns="74295" bIns="8890" anchor="ctr"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生活場面</a:t>
                    </a:r>
                    <a:r>
                      <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Ⅵ </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「人間（ひと）としての尊厳を持って生きる</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30" name="角丸四角形 29"/>
                  <p:cNvSpPr>
                    <a:spLocks noChangeArrowheads="1"/>
                  </p:cNvSpPr>
                  <p:nvPr/>
                </p:nvSpPr>
                <p:spPr bwMode="auto">
                  <a:xfrm>
                    <a:off x="1630321" y="1823357"/>
                    <a:ext cx="3407595" cy="233829"/>
                  </a:xfrm>
                  <a:prstGeom prst="roundRect">
                    <a:avLst>
                      <a:gd name="adj" fmla="val 16667"/>
                    </a:avLst>
                  </a:prstGeom>
                  <a:solidFill>
                    <a:srgbClr val="FFFFFF"/>
                  </a:solidFill>
                  <a:ln w="38100" cmpd="dbl" algn="ctr">
                    <a:solidFill>
                      <a:schemeClr val="accent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74295" tIns="8890" rIns="74295" bIns="8890" anchor="ctr" anchorCtr="0" upright="1">
                    <a:noAutofit/>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生活場面に応じた施策の推進方向</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grpSp>
            <p:grpSp>
              <p:nvGrpSpPr>
                <p:cNvPr id="6" name="グループ化 5"/>
                <p:cNvGrpSpPr/>
                <p:nvPr/>
              </p:nvGrpSpPr>
              <p:grpSpPr>
                <a:xfrm>
                  <a:off x="68574" y="187510"/>
                  <a:ext cx="6887915" cy="474231"/>
                  <a:chOff x="68574" y="187510"/>
                  <a:chExt cx="6887915" cy="474231"/>
                </a:xfrm>
              </p:grpSpPr>
              <p:sp>
                <p:nvSpPr>
                  <p:cNvPr id="21" name="正方形/長方形 20"/>
                  <p:cNvSpPr>
                    <a:spLocks noChangeArrowheads="1"/>
                  </p:cNvSpPr>
                  <p:nvPr/>
                </p:nvSpPr>
                <p:spPr bwMode="auto">
                  <a:xfrm>
                    <a:off x="68574" y="187510"/>
                    <a:ext cx="6887915" cy="285117"/>
                  </a:xfrm>
                  <a:prstGeom prst="rect">
                    <a:avLst/>
                  </a:prstGeom>
                  <a:solidFill>
                    <a:srgbClr val="FFFFFF"/>
                  </a:solidFill>
                  <a:ln w="38100" algn="ctr">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74295" tIns="8890" rIns="74295" bIns="8890" anchor="ctr" anchorCtr="0" upright="1">
                    <a:noAutofit/>
                  </a:bodyPr>
                  <a:lstStyle/>
                  <a:p>
                    <a:pPr marL="0" marR="0" lvl="0" indent="0" algn="ctr" defTabSz="914400" rtl="0" eaLnBrk="1" fontAlgn="auto" latinLnBrk="0" hangingPunct="1">
                      <a:lnSpc>
                        <a:spcPts val="2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第５次</a:t>
                    </a:r>
                    <a:r>
                      <a:rPr kumimoji="1" lang="ja-JP" altLang="en-US" sz="1400" b="0"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大阪府障がい</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者計画（後期計画）</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22" name="下矢印 21"/>
                  <p:cNvSpPr>
                    <a:spLocks noChangeArrowheads="1"/>
                  </p:cNvSpPr>
                  <p:nvPr/>
                </p:nvSpPr>
                <p:spPr bwMode="auto">
                  <a:xfrm>
                    <a:off x="3089274" y="522018"/>
                    <a:ext cx="833149" cy="139723"/>
                  </a:xfrm>
                  <a:prstGeom prst="downArrow">
                    <a:avLst>
                      <a:gd name="adj1" fmla="val 65601"/>
                      <a:gd name="adj2" fmla="val 48628"/>
                    </a:avLst>
                  </a:prstGeom>
                  <a:solidFill>
                    <a:srgbClr val="FFFFFF"/>
                  </a:solidFill>
                  <a:ln w="9525" algn="ctr">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74295" tIns="8890" rIns="74295" bIns="889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grpSp>
              <p:nvGrpSpPr>
                <p:cNvPr id="14" name="グループ化 13"/>
                <p:cNvGrpSpPr/>
                <p:nvPr/>
              </p:nvGrpSpPr>
              <p:grpSpPr>
                <a:xfrm>
                  <a:off x="25313" y="689120"/>
                  <a:ext cx="6955951" cy="939173"/>
                  <a:chOff x="25313" y="689120"/>
                  <a:chExt cx="6955951" cy="939173"/>
                </a:xfrm>
              </p:grpSpPr>
              <p:sp>
                <p:nvSpPr>
                  <p:cNvPr id="19" name="角丸四角形 18"/>
                  <p:cNvSpPr>
                    <a:spLocks noChangeArrowheads="1"/>
                  </p:cNvSpPr>
                  <p:nvPr/>
                </p:nvSpPr>
                <p:spPr bwMode="auto">
                  <a:xfrm>
                    <a:off x="25313" y="883550"/>
                    <a:ext cx="6955951" cy="744743"/>
                  </a:xfrm>
                  <a:prstGeom prst="roundRect">
                    <a:avLst>
                      <a:gd name="adj" fmla="val 16667"/>
                    </a:avLst>
                  </a:prstGeom>
                  <a:noFill/>
                  <a:ln w="19050" algn="ctr">
                    <a:solidFill>
                      <a:schemeClr val="accent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74295" tIns="8890" rIns="74295" bIns="889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6" name="フローチャート: 処理 15"/>
                  <p:cNvSpPr>
                    <a:spLocks noChangeArrowheads="1"/>
                  </p:cNvSpPr>
                  <p:nvPr/>
                </p:nvSpPr>
                <p:spPr bwMode="auto">
                  <a:xfrm>
                    <a:off x="104174" y="989090"/>
                    <a:ext cx="2160000" cy="457779"/>
                  </a:xfrm>
                  <a:prstGeom prst="flowChartProcess">
                    <a:avLst/>
                  </a:prstGeom>
                  <a:solidFill>
                    <a:srgbClr val="FFFFFF"/>
                  </a:solidFill>
                  <a:ln w="9525">
                    <a:solidFill>
                      <a:schemeClr val="accent1"/>
                    </a:solidFill>
                    <a:miter lim="800000"/>
                    <a:headEnd/>
                    <a:tailEnd/>
                  </a:ln>
                </p:spPr>
                <p:txBody>
                  <a:bodyPr rot="0" vert="horz" wrap="square" lIns="74295" tIns="8890" rIns="74295" bIns="8890" anchor="ctr" anchorCtr="0" upright="1">
                    <a:noAutofit/>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入所施設や精神科病院から</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地域生活へ</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の移行の推進</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17" name="フローチャート: 処理 16"/>
                  <p:cNvSpPr>
                    <a:spLocks noChangeArrowheads="1"/>
                  </p:cNvSpPr>
                  <p:nvPr/>
                </p:nvSpPr>
                <p:spPr bwMode="auto">
                  <a:xfrm>
                    <a:off x="2366408" y="990440"/>
                    <a:ext cx="2282314" cy="459179"/>
                  </a:xfrm>
                  <a:prstGeom prst="flowChartProcess">
                    <a:avLst/>
                  </a:prstGeom>
                  <a:solidFill>
                    <a:schemeClr val="accent1">
                      <a:lumMod val="60000"/>
                      <a:lumOff val="40000"/>
                    </a:schemeClr>
                  </a:solidFill>
                  <a:ln w="41275" cmpd="dbl">
                    <a:solidFill>
                      <a:schemeClr val="accent1"/>
                    </a:solidFill>
                    <a:miter lim="800000"/>
                    <a:headEnd/>
                    <a:tailEnd/>
                  </a:ln>
                </p:spPr>
                <p:txBody>
                  <a:bodyPr rot="0" vert="horz" wrap="square" lIns="74295" tIns="8890" rIns="74295" bIns="8890" anchor="ctr" anchorCtr="0" upright="1">
                    <a:noAutofit/>
                  </a:bodyPr>
                  <a:lstStyle/>
                  <a:p>
                    <a:pPr marL="0" marR="0" lvl="0" indent="0" algn="ctr" defTabSz="914400" rtl="0" eaLnBrk="1" fontAlgn="auto" latinLnBrk="0" hangingPunct="1">
                      <a:lnSpc>
                        <a:spcPts val="25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障がい者の就労支援の強化</a:t>
                    </a:r>
                    <a:endPar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18" name="フローチャート: 処理 17"/>
                  <p:cNvSpPr>
                    <a:spLocks noChangeArrowheads="1"/>
                  </p:cNvSpPr>
                  <p:nvPr/>
                </p:nvSpPr>
                <p:spPr bwMode="auto">
                  <a:xfrm>
                    <a:off x="4760406" y="995427"/>
                    <a:ext cx="2160000" cy="457779"/>
                  </a:xfrm>
                  <a:prstGeom prst="flowChartProcess">
                    <a:avLst/>
                  </a:prstGeom>
                  <a:solidFill>
                    <a:srgbClr val="FFFFFF"/>
                  </a:solidFill>
                  <a:ln w="9525">
                    <a:solidFill>
                      <a:schemeClr val="accent1"/>
                    </a:solidFill>
                    <a:miter lim="800000"/>
                    <a:headEnd/>
                    <a:tailEnd/>
                  </a:ln>
                </p:spPr>
                <p:txBody>
                  <a:bodyPr rot="0" vert="horz" wrap="square" lIns="74295" tIns="8890" rIns="74295" bIns="8890" anchor="ctr" anchorCtr="0" upright="1">
                    <a:noAutofit/>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専門性の高い分野への</a:t>
                    </a:r>
                    <a:endPar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支援の充実</a:t>
                    </a:r>
                    <a:endPar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20" name="角丸四角形 19"/>
                  <p:cNvSpPr>
                    <a:spLocks noChangeArrowheads="1"/>
                  </p:cNvSpPr>
                  <p:nvPr/>
                </p:nvSpPr>
                <p:spPr bwMode="auto">
                  <a:xfrm>
                    <a:off x="2781665" y="689120"/>
                    <a:ext cx="1429049" cy="233829"/>
                  </a:xfrm>
                  <a:prstGeom prst="roundRect">
                    <a:avLst>
                      <a:gd name="adj" fmla="val 16667"/>
                    </a:avLst>
                  </a:prstGeom>
                  <a:solidFill>
                    <a:srgbClr val="FFFFFF"/>
                  </a:solidFill>
                  <a:ln w="38100" cmpd="dbl" algn="ctr">
                    <a:solidFill>
                      <a:schemeClr val="accent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74295" tIns="8890" rIns="74295" bIns="8890" anchor="ctr" anchorCtr="0" upright="1">
                    <a:noAutofit/>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最重点施策</a:t>
                    </a:r>
                    <a:endPar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grpSp>
            <p:grpSp>
              <p:nvGrpSpPr>
                <p:cNvPr id="8" name="グループ化 7"/>
                <p:cNvGrpSpPr/>
                <p:nvPr/>
              </p:nvGrpSpPr>
              <p:grpSpPr>
                <a:xfrm>
                  <a:off x="552393" y="3379412"/>
                  <a:ext cx="6417667" cy="1226367"/>
                  <a:chOff x="552393" y="3379412"/>
                  <a:chExt cx="6417667" cy="1226367"/>
                </a:xfrm>
              </p:grpSpPr>
              <p:sp>
                <p:nvSpPr>
                  <p:cNvPr id="12" name="正方形/長方形 11"/>
                  <p:cNvSpPr/>
                  <p:nvPr/>
                </p:nvSpPr>
                <p:spPr>
                  <a:xfrm>
                    <a:off x="3933256" y="3379412"/>
                    <a:ext cx="3036804" cy="1226367"/>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福祉</a:t>
                    </a:r>
                    <a:r>
                      <a:rPr kumimoji="1" lang="ja-JP" altLang="en-US" sz="14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施設での工賃について、 市町村とともに共同受注の取組みを強化する他、就労支援継続</a:t>
                    </a:r>
                    <a:r>
                      <a:rPr kumimoji="1" lang="en-US" sz="14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B</a:t>
                    </a:r>
                    <a:r>
                      <a:rPr kumimoji="1" lang="ja-JP" altLang="en-US" sz="14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型事業所の状況に応じた経営改善・技術力・支援力の向上などを支援し、工賃水準の向上を図ります。 </a:t>
                    </a:r>
                    <a:endPar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9" name="テキスト ボックス 45"/>
                  <p:cNvSpPr txBox="1">
                    <a:spLocks noChangeArrowheads="1"/>
                  </p:cNvSpPr>
                  <p:nvPr/>
                </p:nvSpPr>
                <p:spPr bwMode="auto">
                  <a:xfrm>
                    <a:off x="561140" y="3525477"/>
                    <a:ext cx="3044760" cy="258114"/>
                  </a:xfrm>
                  <a:prstGeom prst="rect">
                    <a:avLst/>
                  </a:prstGeom>
                  <a:solidFill>
                    <a:srgbClr val="FFFFFF"/>
                  </a:solidFill>
                  <a:ln w="12700">
                    <a:solidFill>
                      <a:schemeClr val="accent1"/>
                    </a:solidFill>
                    <a:miter lim="800000"/>
                    <a:headEnd/>
                    <a:tailEnd/>
                  </a:ln>
                </p:spPr>
                <p:txBody>
                  <a:bodyPr rot="0" vert="horz" wrap="square" lIns="74295" tIns="8890" rIns="74295" bIns="8890" anchor="ctr"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（１）実際に多くの</a:t>
                    </a:r>
                    <a:r>
                      <a:rPr kumimoji="1" lang="ja-JP" altLang="en-US" sz="1200" b="1"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障がい</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者が働いている</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10" name="テキスト ボックス 45"/>
                  <p:cNvSpPr txBox="1">
                    <a:spLocks noChangeArrowheads="1"/>
                  </p:cNvSpPr>
                  <p:nvPr/>
                </p:nvSpPr>
                <p:spPr bwMode="auto">
                  <a:xfrm>
                    <a:off x="563596" y="3887426"/>
                    <a:ext cx="3044760" cy="258114"/>
                  </a:xfrm>
                  <a:prstGeom prst="rect">
                    <a:avLst/>
                  </a:prstGeom>
                  <a:solidFill>
                    <a:schemeClr val="accent1">
                      <a:lumMod val="60000"/>
                      <a:lumOff val="40000"/>
                    </a:schemeClr>
                  </a:solidFill>
                  <a:ln w="41275" cmpd="dbl">
                    <a:solidFill>
                      <a:schemeClr val="accent1"/>
                    </a:solidFill>
                    <a:miter lim="800000"/>
                    <a:headEnd/>
                    <a:tailEnd/>
                  </a:ln>
                </p:spPr>
                <p:txBody>
                  <a:bodyPr rot="0" vert="horz" wrap="square" lIns="74295" tIns="8890" rIns="74295" bIns="8890" anchor="ctr"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（２）いろいろな場で</a:t>
                    </a:r>
                    <a:r>
                      <a:rPr kumimoji="1" lang="ja-JP" altLang="en-US" sz="1200" b="1"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障がい</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者が仕事をできる</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11" name="テキスト ボックス 45"/>
                  <p:cNvSpPr txBox="1">
                    <a:spLocks noChangeArrowheads="1"/>
                  </p:cNvSpPr>
                  <p:nvPr/>
                </p:nvSpPr>
                <p:spPr bwMode="auto">
                  <a:xfrm>
                    <a:off x="552393" y="4257219"/>
                    <a:ext cx="3044760" cy="258114"/>
                  </a:xfrm>
                  <a:prstGeom prst="rect">
                    <a:avLst/>
                  </a:prstGeom>
                  <a:solidFill>
                    <a:srgbClr val="FFFFFF"/>
                  </a:solidFill>
                  <a:ln w="12700">
                    <a:solidFill>
                      <a:schemeClr val="accent1"/>
                    </a:solidFill>
                    <a:miter lim="800000"/>
                    <a:headEnd/>
                    <a:tailEnd/>
                  </a:ln>
                </p:spPr>
                <p:txBody>
                  <a:bodyPr rot="0" vert="horz" wrap="square" lIns="74295" tIns="8890" rIns="74295" bIns="8890" anchor="ctr"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（３）障がい者がながく働き続けることができる</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13" name="右矢印 12"/>
                  <p:cNvSpPr/>
                  <p:nvPr/>
                </p:nvSpPr>
                <p:spPr>
                  <a:xfrm>
                    <a:off x="3664325" y="3831391"/>
                    <a:ext cx="216000" cy="360000"/>
                  </a:xfrm>
                  <a:prstGeom prst="righ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grpSp>
            <p:nvGrpSpPr>
              <p:cNvPr id="39" name="グループ化 38"/>
              <p:cNvGrpSpPr/>
              <p:nvPr/>
            </p:nvGrpSpPr>
            <p:grpSpPr>
              <a:xfrm>
                <a:off x="605118" y="4402143"/>
                <a:ext cx="324607" cy="1476000"/>
                <a:chOff x="605118" y="4402143"/>
                <a:chExt cx="324607" cy="1476000"/>
              </a:xfrm>
            </p:grpSpPr>
            <p:cxnSp>
              <p:nvCxnSpPr>
                <p:cNvPr id="34" name="直線矢印コネクタ 33"/>
                <p:cNvCxnSpPr/>
                <p:nvPr/>
              </p:nvCxnSpPr>
              <p:spPr>
                <a:xfrm>
                  <a:off x="605118" y="4402143"/>
                  <a:ext cx="0" cy="1476000"/>
                </a:xfrm>
                <a:prstGeom prst="straightConnector1">
                  <a:avLst/>
                </a:prstGeom>
                <a:ln w="34925" cmpd="sng">
                  <a:solidFill>
                    <a:schemeClr val="bg2">
                      <a:lumMod val="75000"/>
                    </a:schemeClr>
                  </a:solidFill>
                  <a:tailEnd type="none"/>
                </a:ln>
              </p:spPr>
              <p:style>
                <a:lnRef idx="2">
                  <a:schemeClr val="dk1"/>
                </a:lnRef>
                <a:fillRef idx="0">
                  <a:schemeClr val="dk1"/>
                </a:fillRef>
                <a:effectRef idx="1">
                  <a:schemeClr val="dk1"/>
                </a:effectRef>
                <a:fontRef idx="minor">
                  <a:schemeClr val="tx1"/>
                </a:fontRef>
              </p:style>
            </p:cxnSp>
            <p:cxnSp>
              <p:nvCxnSpPr>
                <p:cNvPr id="36" name="直線矢印コネクタ 35"/>
                <p:cNvCxnSpPr>
                  <a:endCxn id="9" idx="1"/>
                </p:cNvCxnSpPr>
                <p:nvPr/>
              </p:nvCxnSpPr>
              <p:spPr>
                <a:xfrm flipV="1">
                  <a:off x="605118" y="4971830"/>
                  <a:ext cx="320124" cy="0"/>
                </a:xfrm>
                <a:prstGeom prst="straightConnector1">
                  <a:avLst/>
                </a:prstGeom>
                <a:ln w="34925" cmpd="sng">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flipV="1">
                  <a:off x="609601" y="5393170"/>
                  <a:ext cx="320124" cy="0"/>
                </a:xfrm>
                <a:prstGeom prst="straightConnector1">
                  <a:avLst/>
                </a:prstGeom>
                <a:ln w="34925" cmpd="sng">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flipV="1">
                  <a:off x="609601" y="5863815"/>
                  <a:ext cx="320124" cy="0"/>
                </a:xfrm>
                <a:prstGeom prst="straightConnector1">
                  <a:avLst/>
                </a:prstGeom>
                <a:ln w="34925" cmpd="sng">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grpSp>
      <p:sp>
        <p:nvSpPr>
          <p:cNvPr id="35" name="コンテンツ プレースホルダー 2"/>
          <p:cNvSpPr txBox="1">
            <a:spLocks/>
          </p:cNvSpPr>
          <p:nvPr/>
        </p:nvSpPr>
        <p:spPr>
          <a:xfrm>
            <a:off x="253702" y="375469"/>
            <a:ext cx="8624872" cy="1729931"/>
          </a:xfrm>
          <a:prstGeom prst="rect">
            <a:avLst/>
          </a:prstGeom>
        </p:spPr>
        <p:txBody>
          <a:bodyPr vert="horz" lIns="91440" tIns="45720" rIns="91440" bIns="45720" rtlCol="0">
            <a:noAutofit/>
          </a:bodyPr>
          <a:lstStyle>
            <a:lvl1pPr marL="0" indent="0" algn="ctr" defTabSz="6858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1pPr>
            <a:lvl2pPr marL="342900" indent="0" algn="ctr" defTabSz="685800" rtl="0" eaLnBrk="1" latinLnBrk="0" hangingPunct="1">
              <a:spcBef>
                <a:spcPct val="20000"/>
              </a:spcBef>
              <a:buFont typeface="Arial" pitchFamily="34" charset="0"/>
              <a:buNone/>
              <a:defRPr kumimoji="1" sz="2100" kern="1200">
                <a:solidFill>
                  <a:schemeClr val="tx1">
                    <a:tint val="75000"/>
                  </a:schemeClr>
                </a:solidFill>
                <a:latin typeface="+mn-lt"/>
                <a:ea typeface="+mn-ea"/>
                <a:cs typeface="+mn-cs"/>
              </a:defRPr>
            </a:lvl2pPr>
            <a:lvl3pPr marL="685800" indent="0" algn="ctr" defTabSz="685800" rtl="0" eaLnBrk="1" latinLnBrk="0" hangingPunct="1">
              <a:spcBef>
                <a:spcPct val="20000"/>
              </a:spcBef>
              <a:buFont typeface="Arial" pitchFamily="34" charset="0"/>
              <a:buNone/>
              <a:defRPr kumimoji="1" sz="1800" kern="1200">
                <a:solidFill>
                  <a:schemeClr val="tx1">
                    <a:tint val="75000"/>
                  </a:schemeClr>
                </a:solidFill>
                <a:latin typeface="+mn-lt"/>
                <a:ea typeface="+mn-ea"/>
                <a:cs typeface="+mn-cs"/>
              </a:defRPr>
            </a:lvl3pPr>
            <a:lvl4pPr marL="1028700" indent="0" algn="ctr" defTabSz="685800" rtl="0" eaLnBrk="1" latinLnBrk="0" hangingPunct="1">
              <a:spcBef>
                <a:spcPct val="20000"/>
              </a:spcBef>
              <a:buFont typeface="Arial" pitchFamily="34" charset="0"/>
              <a:buNone/>
              <a:defRPr kumimoji="1" sz="1500" kern="1200">
                <a:solidFill>
                  <a:schemeClr val="tx1">
                    <a:tint val="75000"/>
                  </a:schemeClr>
                </a:solidFill>
                <a:latin typeface="+mn-lt"/>
                <a:ea typeface="+mn-ea"/>
                <a:cs typeface="+mn-cs"/>
              </a:defRPr>
            </a:lvl4pPr>
            <a:lvl5pPr marL="1371600" indent="0" algn="ctr" defTabSz="685800" rtl="0" eaLnBrk="1" latinLnBrk="0" hangingPunct="1">
              <a:spcBef>
                <a:spcPct val="20000"/>
              </a:spcBef>
              <a:buFont typeface="Arial" pitchFamily="34" charset="0"/>
              <a:buNone/>
              <a:defRPr kumimoji="1" sz="1500" kern="1200">
                <a:solidFill>
                  <a:schemeClr val="tx1">
                    <a:tint val="75000"/>
                  </a:schemeClr>
                </a:solidFill>
                <a:latin typeface="+mn-lt"/>
                <a:ea typeface="+mn-ea"/>
                <a:cs typeface="+mn-cs"/>
              </a:defRPr>
            </a:lvl5pPr>
            <a:lvl6pPr marL="1714500" indent="0" algn="ctr" defTabSz="685800" rtl="0" eaLnBrk="1" latinLnBrk="0" hangingPunct="1">
              <a:spcBef>
                <a:spcPct val="20000"/>
              </a:spcBef>
              <a:buFont typeface="Arial" pitchFamily="34" charset="0"/>
              <a:buNone/>
              <a:defRPr kumimoji="1" sz="1500" kern="1200">
                <a:solidFill>
                  <a:schemeClr val="tx1">
                    <a:tint val="75000"/>
                  </a:schemeClr>
                </a:solidFill>
                <a:latin typeface="+mn-lt"/>
                <a:ea typeface="+mn-ea"/>
                <a:cs typeface="+mn-cs"/>
              </a:defRPr>
            </a:lvl6pPr>
            <a:lvl7pPr marL="2057400" indent="0" algn="ctr" defTabSz="685800" rtl="0" eaLnBrk="1" latinLnBrk="0" hangingPunct="1">
              <a:spcBef>
                <a:spcPct val="20000"/>
              </a:spcBef>
              <a:buFont typeface="Arial" pitchFamily="34" charset="0"/>
              <a:buNone/>
              <a:defRPr kumimoji="1" sz="1500" kern="1200">
                <a:solidFill>
                  <a:schemeClr val="tx1">
                    <a:tint val="75000"/>
                  </a:schemeClr>
                </a:solidFill>
                <a:latin typeface="+mn-lt"/>
                <a:ea typeface="+mn-ea"/>
                <a:cs typeface="+mn-cs"/>
              </a:defRPr>
            </a:lvl7pPr>
            <a:lvl8pPr marL="2400300" indent="0" algn="ctr" defTabSz="685800" rtl="0" eaLnBrk="1" latinLnBrk="0" hangingPunct="1">
              <a:spcBef>
                <a:spcPct val="20000"/>
              </a:spcBef>
              <a:buFont typeface="Arial" pitchFamily="34" charset="0"/>
              <a:buNone/>
              <a:defRPr kumimoji="1" sz="1500" kern="1200">
                <a:solidFill>
                  <a:schemeClr val="tx1">
                    <a:tint val="75000"/>
                  </a:schemeClr>
                </a:solidFill>
                <a:latin typeface="+mn-lt"/>
                <a:ea typeface="+mn-ea"/>
                <a:cs typeface="+mn-cs"/>
              </a:defRPr>
            </a:lvl8pPr>
            <a:lvl9pPr marL="2743200" indent="0" algn="ctr" defTabSz="685800" rtl="0" eaLnBrk="1" latinLnBrk="0" hangingPunct="1">
              <a:spcBef>
                <a:spcPct val="20000"/>
              </a:spcBef>
              <a:buFont typeface="Arial" pitchFamily="34" charset="0"/>
              <a:buNone/>
              <a:defRPr kumimoji="1" sz="1500" kern="1200">
                <a:solidFill>
                  <a:schemeClr val="tx1">
                    <a:tint val="75000"/>
                  </a:schemeClr>
                </a:solidFill>
                <a:latin typeface="+mn-lt"/>
                <a:ea typeface="+mn-ea"/>
                <a:cs typeface="+mn-cs"/>
              </a:defRPr>
            </a:lvl9pPr>
          </a:lstStyle>
          <a:p>
            <a:pPr marL="0" marR="0" lvl="0" indent="0" algn="just" defTabSz="685800" rtl="0" eaLnBrk="1" fontAlgn="auto" latinLnBrk="0" hangingPunct="1">
              <a:lnSpc>
                <a:spcPct val="100000"/>
              </a:lnSpc>
              <a:spcBef>
                <a:spcPts val="450"/>
              </a:spcBef>
              <a:spcAft>
                <a:spcPts val="900"/>
              </a:spcAft>
              <a:buClrTx/>
              <a:buSzTx/>
              <a:buFont typeface="Arial" pitchFamily="34" charset="0"/>
              <a:buNone/>
              <a:tabLst/>
              <a:defRPr/>
            </a:pPr>
            <a:r>
              <a:rPr kumimoji="1" lang="ja-JP" altLang="en-US" sz="1600" b="1" i="0" u="none" strike="noStrike" kern="100" cap="none" spc="0" normalizeH="0" baseline="0" noProof="0" dirty="0" smtClean="0">
                <a:ln>
                  <a:noFill/>
                </a:ln>
                <a:solidFill>
                  <a:prstClr val="black"/>
                </a:solidFill>
                <a:effectLst/>
                <a:uLnTx/>
                <a:uFillTx/>
                <a:latin typeface="Century" panose="02040604050505020304" pitchFamily="18" charset="0"/>
                <a:ea typeface="UD デジタル 教科書体 NP-R" panose="02020400000000000000" pitchFamily="18" charset="-128"/>
                <a:cs typeface="Times New Roman" panose="02020603050405020304" pitchFamily="18" charset="0"/>
              </a:rPr>
              <a:t>２．計画の位置づけ</a:t>
            </a:r>
          </a:p>
          <a:p>
            <a:pPr marL="0" marR="0" lvl="0" indent="0" algn="just" defTabSz="685800" rtl="0" eaLnBrk="1" fontAlgn="auto" latinLnBrk="0" hangingPunct="1">
              <a:lnSpc>
                <a:spcPct val="100000"/>
              </a:lnSpc>
              <a:spcBef>
                <a:spcPts val="450"/>
              </a:spcBef>
              <a:spcAft>
                <a:spcPts val="900"/>
              </a:spcAft>
              <a:buClrTx/>
              <a:buSzTx/>
              <a:buFont typeface="Arial" pitchFamily="34" charset="0"/>
              <a:buNone/>
              <a:tabLst/>
              <a:defRPr/>
            </a:pPr>
            <a:r>
              <a:rPr kumimoji="1" lang="ja-JP" altLang="en-US" sz="1400" b="0" i="0" u="none" strike="noStrike" kern="100" cap="none" spc="0" normalizeH="0" baseline="0" noProof="0" dirty="0" smtClean="0">
                <a:ln>
                  <a:noFill/>
                </a:ln>
                <a:solidFill>
                  <a:prstClr val="black"/>
                </a:solidFill>
                <a:effectLst/>
                <a:uLnTx/>
                <a:uFillTx/>
                <a:latin typeface="Century" panose="02040604050505020304" pitchFamily="18" charset="0"/>
                <a:ea typeface="UD デジタル 教科書体 NP-R" panose="02020400000000000000" pitchFamily="18" charset="-128"/>
                <a:cs typeface="Times New Roman" panose="02020603050405020304" pitchFamily="18" charset="0"/>
              </a:rPr>
              <a:t>　令和３年３月に策定した「第５次</a:t>
            </a:r>
            <a:r>
              <a:rPr kumimoji="1" lang="ja-JP" altLang="en-US" sz="1400" b="0" i="0" u="none" strike="noStrike" kern="100" cap="none" spc="0" normalizeH="0" baseline="0" noProof="0" dirty="0" err="1" smtClean="0">
                <a:ln>
                  <a:noFill/>
                </a:ln>
                <a:solidFill>
                  <a:prstClr val="black"/>
                </a:solidFill>
                <a:effectLst/>
                <a:uLnTx/>
                <a:uFillTx/>
                <a:latin typeface="Century" panose="02040604050505020304" pitchFamily="18" charset="0"/>
                <a:ea typeface="UD デジタル 教科書体 NP-R" panose="02020400000000000000" pitchFamily="18" charset="-128"/>
                <a:cs typeface="Times New Roman" panose="02020603050405020304" pitchFamily="18" charset="0"/>
              </a:rPr>
              <a:t>大阪府障がい</a:t>
            </a:r>
            <a:r>
              <a:rPr kumimoji="1" lang="ja-JP" altLang="en-US" sz="1400" b="0" i="0" u="none" strike="noStrike" kern="100" cap="none" spc="0" normalizeH="0" baseline="0" noProof="0" dirty="0" smtClean="0">
                <a:ln>
                  <a:noFill/>
                </a:ln>
                <a:solidFill>
                  <a:prstClr val="black"/>
                </a:solidFill>
                <a:effectLst/>
                <a:uLnTx/>
                <a:uFillTx/>
                <a:latin typeface="Century" panose="02040604050505020304" pitchFamily="18" charset="0"/>
                <a:ea typeface="UD デジタル 教科書体 NP-R" panose="02020400000000000000" pitchFamily="18" charset="-128"/>
                <a:cs typeface="Times New Roman" panose="02020603050405020304" pitchFamily="18" charset="0"/>
              </a:rPr>
              <a:t>者計画」では、最重点施策の一つとして「障がい者の就労支援の強化」を定め、福祉的就労の活性化を図るための支援策をとりまとめ、工賃水準の向上に向けた基本的な考え方を定めています。</a:t>
            </a:r>
            <a:endParaRPr kumimoji="1" lang="en-US" altLang="ja-JP" sz="1400" b="0" i="0" u="none" strike="noStrike" kern="100" cap="none" spc="0" normalizeH="0" baseline="0" noProof="0" dirty="0" smtClean="0">
              <a:ln>
                <a:noFill/>
              </a:ln>
              <a:solidFill>
                <a:prstClr val="black"/>
              </a:solidFill>
              <a:effectLst/>
              <a:uLnTx/>
              <a:uFillTx/>
              <a:latin typeface="Century" panose="02040604050505020304" pitchFamily="18" charset="0"/>
              <a:ea typeface="UD デジタル 教科書体 NP-R" panose="02020400000000000000" pitchFamily="18" charset="-128"/>
              <a:cs typeface="Times New Roman" panose="02020603050405020304" pitchFamily="18" charset="0"/>
            </a:endParaRPr>
          </a:p>
          <a:p>
            <a:pPr marL="0" marR="0" lvl="0" indent="0" algn="just" defTabSz="685800" rtl="0" eaLnBrk="1" fontAlgn="auto" latinLnBrk="0" hangingPunct="1">
              <a:lnSpc>
                <a:spcPct val="100000"/>
              </a:lnSpc>
              <a:spcBef>
                <a:spcPts val="450"/>
              </a:spcBef>
              <a:spcAft>
                <a:spcPts val="900"/>
              </a:spcAft>
              <a:buClrTx/>
              <a:buSzTx/>
              <a:buFont typeface="Arial" pitchFamily="34" charset="0"/>
              <a:buNone/>
              <a:tabLst/>
              <a:defRPr/>
            </a:pPr>
            <a:r>
              <a:rPr kumimoji="1" lang="ja-JP" altLang="en-US" sz="1400" b="0" i="0" u="none" strike="noStrike" kern="100" cap="none" spc="0" normalizeH="0" baseline="0" noProof="0" dirty="0" smtClean="0">
                <a:ln>
                  <a:noFill/>
                </a:ln>
                <a:solidFill>
                  <a:prstClr val="black"/>
                </a:solidFill>
                <a:effectLst/>
                <a:uLnTx/>
                <a:uFillTx/>
                <a:latin typeface="Century" panose="02040604050505020304" pitchFamily="18" charset="0"/>
                <a:ea typeface="UD デジタル 教科書体 NP-R" panose="02020400000000000000" pitchFamily="18" charset="-128"/>
                <a:cs typeface="Times New Roman" panose="02020603050405020304" pitchFamily="18" charset="0"/>
              </a:rPr>
              <a:t>　本計画はこの考え方を受けて「工賃水準の向上」に向けた取組を具体的に推進するための個別の事業実施計画として策定しています。</a:t>
            </a:r>
            <a:endParaRPr kumimoji="1" lang="ja-JP" altLang="en-US" sz="1400" b="0" i="0" u="none" strike="noStrike" kern="100" cap="none" spc="0" normalizeH="0" baseline="0" noProof="0" dirty="0">
              <a:ln>
                <a:noFill/>
              </a:ln>
              <a:solidFill>
                <a:prstClr val="black"/>
              </a:solidFill>
              <a:effectLst/>
              <a:uLnTx/>
              <a:uFillTx/>
              <a:latin typeface="Century" panose="02040604050505020304" pitchFamily="18" charset="0"/>
              <a:ea typeface="UD デジタル 教科書体 NP-R" panose="02020400000000000000" pitchFamily="18" charset="-128"/>
              <a:cs typeface="Times New Roman" panose="02020603050405020304" pitchFamily="18" charset="0"/>
            </a:endParaRPr>
          </a:p>
        </p:txBody>
      </p:sp>
      <p:sp>
        <p:nvSpPr>
          <p:cNvPr id="42" name="テキスト ボックス 41"/>
          <p:cNvSpPr txBox="1"/>
          <p:nvPr/>
        </p:nvSpPr>
        <p:spPr>
          <a:xfrm>
            <a:off x="0" y="15480"/>
            <a:ext cx="9144000" cy="360000"/>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nchor="ctr" anchorCtr="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Ⅰ</a:t>
            </a:r>
            <a:r>
              <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　</a:t>
            </a:r>
            <a:r>
              <a:rPr kumimoji="1" lang="ja-JP" altLang="en-US"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計画策定の趣旨等</a:t>
            </a:r>
            <a:endPar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43" name="スライド番号プレースホルダー 1"/>
          <p:cNvSpPr>
            <a:spLocks noGrp="1"/>
          </p:cNvSpPr>
          <p:nvPr>
            <p:ph type="sldNum" sz="quarter" idx="12"/>
          </p:nvPr>
        </p:nvSpPr>
        <p:spPr>
          <a:xfrm>
            <a:off x="6553200" y="6356352"/>
            <a:ext cx="21336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2759676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446956"/>
            <a:ext cx="8640960" cy="5534744"/>
          </a:xfrm>
        </p:spPr>
        <p:txBody>
          <a:bodyPr>
            <a:noAutofit/>
          </a:bodyPr>
          <a:lstStyle/>
          <a:p>
            <a:pPr marL="0" indent="0">
              <a:buNone/>
            </a:pPr>
            <a:r>
              <a:rPr lang="ja-JP" altLang="en-US" sz="1600" b="1" dirty="0" smtClean="0">
                <a:latin typeface="UD デジタル 教科書体 NP-R" panose="02020400000000000000" pitchFamily="18" charset="-128"/>
                <a:ea typeface="UD デジタル 教科書体 NP-R" panose="02020400000000000000" pitchFamily="18" charset="-128"/>
              </a:rPr>
              <a:t>３．</a:t>
            </a:r>
            <a:r>
              <a:rPr lang="ja-JP" altLang="en-US" sz="1600" b="1" dirty="0">
                <a:latin typeface="UD デジタル 教科書体 NP-R" panose="02020400000000000000" pitchFamily="18" charset="-128"/>
                <a:ea typeface="UD デジタル 教科書体 NP-R" panose="02020400000000000000" pitchFamily="18" charset="-128"/>
              </a:rPr>
              <a:t>計画の基本的考え方</a:t>
            </a:r>
          </a:p>
          <a:p>
            <a:pPr marL="355600" indent="0">
              <a:buNone/>
            </a:pPr>
            <a:r>
              <a:rPr lang="ja-JP" altLang="en-US" sz="1400" dirty="0" smtClean="0">
                <a:latin typeface="UD デジタル 教科書体 NP-R" panose="02020400000000000000" pitchFamily="18" charset="-128"/>
                <a:ea typeface="UD デジタル 教科書体 NP-R" panose="02020400000000000000" pitchFamily="18" charset="-128"/>
              </a:rPr>
              <a:t>　本計画</a:t>
            </a:r>
            <a:r>
              <a:rPr lang="ja-JP" altLang="en-US" sz="1400" dirty="0">
                <a:latin typeface="UD デジタル 教科書体 NP-R" panose="02020400000000000000" pitchFamily="18" charset="-128"/>
                <a:ea typeface="UD デジタル 教科書体 NP-R" panose="02020400000000000000" pitchFamily="18" charset="-128"/>
              </a:rPr>
              <a:t>の主たる対象事業所である就労継続支援Ｂ型事業所においては、生産活動による就労機会の提供を行うものです。</a:t>
            </a:r>
            <a:r>
              <a:rPr lang="ja-JP" altLang="en-US" sz="1400" dirty="0" err="1">
                <a:latin typeface="UD デジタル 教科書体 NP-R" panose="02020400000000000000" pitchFamily="18" charset="-128"/>
                <a:ea typeface="UD デジタル 教科書体 NP-R" panose="02020400000000000000" pitchFamily="18" charset="-128"/>
              </a:rPr>
              <a:t>障がい</a:t>
            </a:r>
            <a:r>
              <a:rPr lang="ja-JP" altLang="en-US" sz="1400" dirty="0">
                <a:latin typeface="UD デジタル 教科書体 NP-R" panose="02020400000000000000" pitchFamily="18" charset="-128"/>
                <a:ea typeface="UD デジタル 教科書体 NP-R" panose="02020400000000000000" pitchFamily="18" charset="-128"/>
              </a:rPr>
              <a:t>者が地域において自立した生活を営むためには、これら事業所の工賃向上に</a:t>
            </a:r>
            <a:r>
              <a:rPr lang="ja-JP" altLang="en-US" sz="1400" dirty="0" smtClean="0">
                <a:latin typeface="UD デジタル 教科書体 NP-R" panose="02020400000000000000" pitchFamily="18" charset="-128"/>
                <a:ea typeface="UD デジタル 教科書体 NP-R" panose="02020400000000000000" pitchFamily="18" charset="-128"/>
              </a:rPr>
              <a:t>資する取組みを</a:t>
            </a:r>
            <a:r>
              <a:rPr lang="ja-JP" altLang="en-US" sz="1400" dirty="0">
                <a:latin typeface="UD デジタル 教科書体 NP-R" panose="02020400000000000000" pitchFamily="18" charset="-128"/>
                <a:ea typeface="UD デジタル 教科書体 NP-R" panose="02020400000000000000" pitchFamily="18" charset="-128"/>
              </a:rPr>
              <a:t>推進する必要があり、これまでも「障がい者の就労支援の強化」として取り組んできました</a:t>
            </a:r>
            <a:r>
              <a:rPr lang="ja-JP" altLang="en-US" sz="1400" dirty="0" smtClean="0">
                <a:latin typeface="UD デジタル 教科書体 NP-R" panose="02020400000000000000" pitchFamily="18" charset="-128"/>
                <a:ea typeface="UD デジタル 教科書体 NP-R" panose="02020400000000000000" pitchFamily="18" charset="-128"/>
              </a:rPr>
              <a:t>。</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355600" indent="0">
              <a:buNone/>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一方</a:t>
            </a:r>
            <a:r>
              <a:rPr lang="ja-JP" altLang="en-US" sz="1400" dirty="0">
                <a:latin typeface="UD デジタル 教科書体 NP-R" panose="02020400000000000000" pitchFamily="18" charset="-128"/>
                <a:ea typeface="UD デジタル 教科書体 NP-R" panose="02020400000000000000" pitchFamily="18" charset="-128"/>
              </a:rPr>
              <a:t>で大阪府には、重度の</a:t>
            </a:r>
            <a:r>
              <a:rPr lang="ja-JP" altLang="en-US" sz="1400" dirty="0" err="1">
                <a:latin typeface="UD デジタル 教科書体 NP-R" panose="02020400000000000000" pitchFamily="18" charset="-128"/>
                <a:ea typeface="UD デジタル 教科書体 NP-R" panose="02020400000000000000" pitchFamily="18" charset="-128"/>
              </a:rPr>
              <a:t>障がい</a:t>
            </a:r>
            <a:r>
              <a:rPr lang="ja-JP" altLang="en-US" sz="1400" dirty="0">
                <a:latin typeface="UD デジタル 教科書体 NP-R" panose="02020400000000000000" pitchFamily="18" charset="-128"/>
                <a:ea typeface="UD デジタル 教科書体 NP-R" panose="02020400000000000000" pitchFamily="18" charset="-128"/>
              </a:rPr>
              <a:t>者をはじめ、利用者にデイサービス的な日中活動を提供し、社会参加や生きがいづくりを支援すると</a:t>
            </a:r>
            <a:r>
              <a:rPr lang="ja-JP" altLang="en-US" sz="1400" dirty="0" smtClean="0">
                <a:latin typeface="UD デジタル 教科書体 NP-R" panose="02020400000000000000" pitchFamily="18" charset="-128"/>
                <a:ea typeface="UD デジタル 教科書体 NP-R" panose="02020400000000000000" pitchFamily="18" charset="-128"/>
              </a:rPr>
              <a:t>いう役割を担う就労継続支援</a:t>
            </a:r>
            <a:r>
              <a:rPr lang="en-US" altLang="ja-JP" sz="1400" dirty="0" smtClean="0">
                <a:latin typeface="UD デジタル 教科書体 NP-R" panose="02020400000000000000" pitchFamily="18" charset="-128"/>
                <a:ea typeface="UD デジタル 教科書体 NP-R" panose="02020400000000000000" pitchFamily="18" charset="-128"/>
              </a:rPr>
              <a:t>B</a:t>
            </a:r>
            <a:r>
              <a:rPr lang="ja-JP" altLang="en-US" sz="1400" dirty="0" smtClean="0">
                <a:latin typeface="UD デジタル 教科書体 NP-R" panose="02020400000000000000" pitchFamily="18" charset="-128"/>
                <a:ea typeface="UD デジタル 教科書体 NP-R" panose="02020400000000000000" pitchFamily="18" charset="-128"/>
              </a:rPr>
              <a:t>型事業所</a:t>
            </a:r>
            <a:r>
              <a:rPr lang="ja-JP" altLang="en-US" sz="1400" dirty="0">
                <a:latin typeface="UD デジタル 教科書体 NP-R" panose="02020400000000000000" pitchFamily="18" charset="-128"/>
                <a:ea typeface="UD デジタル 教科書体 NP-R" panose="02020400000000000000" pitchFamily="18" charset="-128"/>
              </a:rPr>
              <a:t>も多数存在</a:t>
            </a:r>
            <a:r>
              <a:rPr lang="ja-JP" altLang="en-US" sz="1400" dirty="0" smtClean="0">
                <a:latin typeface="UD デジタル 教科書体 NP-R" panose="02020400000000000000" pitchFamily="18" charset="-128"/>
                <a:ea typeface="UD デジタル 教科書体 NP-R" panose="02020400000000000000" pitchFamily="18" charset="-128"/>
              </a:rPr>
              <a:t>しています。</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355600" indent="0">
              <a:buNone/>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このように、大阪府内の全ての事業所が、それぞれ担っている役割に応じて「がんばりを見せることができる」支援策が必要です。</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355600" indent="0">
              <a:buNone/>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そのため、新た</a:t>
            </a:r>
            <a:r>
              <a:rPr lang="ja-JP" altLang="en-US" sz="1400" dirty="0">
                <a:latin typeface="UD デジタル 教科書体 NP-R" panose="02020400000000000000" pitchFamily="18" charset="-128"/>
                <a:ea typeface="UD デジタル 教科書体 NP-R" panose="02020400000000000000" pitchFamily="18" charset="-128"/>
              </a:rPr>
              <a:t>な「大阪府工賃向上計画</a:t>
            </a:r>
            <a:r>
              <a:rPr lang="ja-JP" altLang="en-US" sz="1400" dirty="0" smtClean="0">
                <a:latin typeface="UD デジタル 教科書体 NP-R" panose="02020400000000000000" pitchFamily="18" charset="-128"/>
                <a:ea typeface="UD デジタル 教科書体 NP-R" panose="02020400000000000000" pitchFamily="18" charset="-128"/>
              </a:rPr>
              <a:t>」では、地域で様々な役割を担う就労</a:t>
            </a:r>
            <a:r>
              <a:rPr lang="ja-JP" altLang="en-US" sz="1400" dirty="0">
                <a:latin typeface="UD デジタル 教科書体 NP-R" panose="02020400000000000000" pitchFamily="18" charset="-128"/>
                <a:ea typeface="UD デジタル 教科書体 NP-R" panose="02020400000000000000" pitchFamily="18" charset="-128"/>
              </a:rPr>
              <a:t>継続支援Ｂ型</a:t>
            </a:r>
            <a:r>
              <a:rPr lang="ja-JP" altLang="en-US" sz="1400" dirty="0" smtClean="0">
                <a:latin typeface="UD デジタル 教科書体 NP-R" panose="02020400000000000000" pitchFamily="18" charset="-128"/>
                <a:ea typeface="UD デジタル 教科書体 NP-R" panose="02020400000000000000" pitchFamily="18" charset="-128"/>
              </a:rPr>
              <a:t>事業所の実態を踏まえ、</a:t>
            </a:r>
            <a:r>
              <a:rPr lang="ja-JP" altLang="en-US" sz="1400" dirty="0">
                <a:latin typeface="UD デジタル 教科書体 NP-R" panose="02020400000000000000" pitchFamily="18" charset="-128"/>
                <a:ea typeface="UD デジタル 教科書体 NP-R" panose="02020400000000000000" pitchFamily="18" charset="-128"/>
              </a:rPr>
              <a:t>今後３年間で工賃向上を図るための具体的方策を提示していきます。</a:t>
            </a:r>
          </a:p>
          <a:p>
            <a:pPr marL="0" indent="0">
              <a:buNone/>
            </a:pPr>
            <a:endParaRPr lang="en-US" altLang="ja-JP" sz="1600" b="1"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600" b="1" dirty="0">
                <a:latin typeface="UD デジタル 教科書体 NP-R" panose="02020400000000000000" pitchFamily="18" charset="-128"/>
                <a:ea typeface="UD デジタル 教科書体 NP-R" panose="02020400000000000000" pitchFamily="18" charset="-128"/>
              </a:rPr>
              <a:t>４</a:t>
            </a:r>
            <a:r>
              <a:rPr lang="ja-JP" altLang="en-US" sz="1600" b="1" dirty="0" smtClean="0">
                <a:latin typeface="UD デジタル 教科書体 NP-R" panose="02020400000000000000" pitchFamily="18" charset="-128"/>
                <a:ea typeface="UD デジタル 教科書体 NP-R" panose="02020400000000000000" pitchFamily="18" charset="-128"/>
              </a:rPr>
              <a:t>．</a:t>
            </a:r>
            <a:r>
              <a:rPr lang="ja-JP" altLang="en-US" sz="1600" b="1" dirty="0">
                <a:latin typeface="UD デジタル 教科書体 NP-R" panose="02020400000000000000" pitchFamily="18" charset="-128"/>
                <a:ea typeface="UD デジタル 教科書体 NP-R" panose="02020400000000000000" pitchFamily="18" charset="-128"/>
              </a:rPr>
              <a:t>計画期間</a:t>
            </a:r>
          </a:p>
          <a:p>
            <a:pPr marL="0" indent="0">
              <a:buNone/>
            </a:pPr>
            <a:r>
              <a:rPr lang="ja-JP" altLang="en-US" sz="1400" dirty="0" smtClean="0">
                <a:latin typeface="UD デジタル 教科書体 NP-R" panose="02020400000000000000" pitchFamily="18" charset="-128"/>
                <a:ea typeface="UD デジタル 教科書体 NP-R" panose="02020400000000000000" pitchFamily="18" charset="-128"/>
              </a:rPr>
              <a:t>　　</a:t>
            </a: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計画</a:t>
            </a:r>
            <a:r>
              <a:rPr lang="ja-JP" altLang="en-US" sz="1400" dirty="0">
                <a:latin typeface="UD デジタル 教科書体 NP-R" panose="02020400000000000000" pitchFamily="18" charset="-128"/>
                <a:ea typeface="UD デジタル 教科書体 NP-R" panose="02020400000000000000" pitchFamily="18" charset="-128"/>
              </a:rPr>
              <a:t>期間は、</a:t>
            </a:r>
            <a:r>
              <a:rPr lang="ja-JP" altLang="en-US" sz="1400" dirty="0" smtClean="0">
                <a:latin typeface="UD デジタル 教科書体 NP-R" panose="02020400000000000000" pitchFamily="18" charset="-128"/>
                <a:ea typeface="UD デジタル 教科書体 NP-R" panose="02020400000000000000" pitchFamily="18" charset="-128"/>
              </a:rPr>
              <a:t>２０２１年度（令和</a:t>
            </a:r>
            <a:r>
              <a:rPr lang="en-US" altLang="ja-JP" sz="1400" dirty="0" smtClean="0">
                <a:latin typeface="UD デジタル 教科書体 NP-R" panose="02020400000000000000" pitchFamily="18" charset="-128"/>
                <a:ea typeface="UD デジタル 教科書体 NP-R" panose="02020400000000000000" pitchFamily="18" charset="-128"/>
              </a:rPr>
              <a:t>3</a:t>
            </a:r>
            <a:r>
              <a:rPr lang="ja-JP" altLang="en-US" sz="1400" dirty="0" smtClean="0">
                <a:latin typeface="UD デジタル 教科書体 NP-R" panose="02020400000000000000" pitchFamily="18" charset="-128"/>
                <a:ea typeface="UD デジタル 教科書体 NP-R" panose="02020400000000000000" pitchFamily="18" charset="-128"/>
              </a:rPr>
              <a:t>年度）</a:t>
            </a:r>
            <a:r>
              <a:rPr lang="ja-JP" altLang="en-US" sz="1400" dirty="0">
                <a:latin typeface="UD デジタル 教科書体 NP-R" panose="02020400000000000000" pitchFamily="18" charset="-128"/>
                <a:ea typeface="UD デジタル 教科書体 NP-R" panose="02020400000000000000" pitchFamily="18" charset="-128"/>
              </a:rPr>
              <a:t>から</a:t>
            </a:r>
            <a:r>
              <a:rPr lang="ja-JP" altLang="en-US" sz="1400" dirty="0" smtClean="0">
                <a:latin typeface="UD デジタル 教科書体 NP-R" panose="02020400000000000000" pitchFamily="18" charset="-128"/>
                <a:ea typeface="UD デジタル 教科書体 NP-R" panose="02020400000000000000" pitchFamily="18" charset="-128"/>
              </a:rPr>
              <a:t>２０２３年度</a:t>
            </a:r>
            <a:r>
              <a:rPr lang="ja-JP" altLang="en-US" sz="1400" dirty="0">
                <a:latin typeface="UD デジタル 教科書体 NP-R" panose="02020400000000000000" pitchFamily="18" charset="-128"/>
                <a:ea typeface="UD デジタル 教科書体 NP-R" panose="02020400000000000000" pitchFamily="18" charset="-128"/>
              </a:rPr>
              <a:t>までの３年間と</a:t>
            </a:r>
            <a:r>
              <a:rPr lang="ja-JP" altLang="en-US" sz="1400" dirty="0" smtClean="0">
                <a:latin typeface="UD デジタル 教科書体 NP-R" panose="02020400000000000000" pitchFamily="18" charset="-128"/>
                <a:ea typeface="UD デジタル 教科書体 NP-R" panose="02020400000000000000" pitchFamily="18" charset="-128"/>
              </a:rPr>
              <a:t>します。</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600" b="1" dirty="0" smtClean="0">
                <a:latin typeface="UD デジタル 教科書体 NP-R" panose="02020400000000000000" pitchFamily="18" charset="-128"/>
                <a:ea typeface="UD デジタル 教科書体 NP-R" panose="02020400000000000000" pitchFamily="18" charset="-128"/>
              </a:rPr>
              <a:t>５．</a:t>
            </a:r>
            <a:r>
              <a:rPr lang="ja-JP" altLang="en-US" sz="1600" b="1" dirty="0">
                <a:latin typeface="UD デジタル 教科書体 NP-R" panose="02020400000000000000" pitchFamily="18" charset="-128"/>
                <a:ea typeface="UD デジタル 教科書体 NP-R" panose="02020400000000000000" pitchFamily="18" charset="-128"/>
              </a:rPr>
              <a:t>計画の対象事業所</a:t>
            </a:r>
          </a:p>
          <a:p>
            <a:pPr marL="0" indent="0">
              <a:buNone/>
            </a:pPr>
            <a:r>
              <a:rPr lang="ja-JP" altLang="en-US" sz="1400" dirty="0" smtClean="0">
                <a:latin typeface="UD デジタル 教科書体 NP-R" panose="02020400000000000000" pitchFamily="18" charset="-128"/>
                <a:ea typeface="UD デジタル 教科書体 NP-R" panose="02020400000000000000" pitchFamily="18" charset="-128"/>
              </a:rPr>
              <a:t>　（</a:t>
            </a:r>
            <a:r>
              <a:rPr lang="en-US" altLang="ja-JP" sz="1400" dirty="0">
                <a:latin typeface="UD デジタル 教科書体 NP-R" panose="02020400000000000000" pitchFamily="18" charset="-128"/>
                <a:ea typeface="UD デジタル 教科書体 NP-R" panose="02020400000000000000" pitchFamily="18" charset="-128"/>
              </a:rPr>
              <a:t>1</a:t>
            </a:r>
            <a:r>
              <a:rPr lang="ja-JP" altLang="en-US" sz="1400" dirty="0">
                <a:latin typeface="UD デジタル 教科書体 NP-R" panose="02020400000000000000" pitchFamily="18" charset="-128"/>
                <a:ea typeface="UD デジタル 教科書体 NP-R" panose="02020400000000000000" pitchFamily="18" charset="-128"/>
              </a:rPr>
              <a:t>）就労継続支援Ｂ型事業所</a:t>
            </a:r>
          </a:p>
          <a:p>
            <a:pPr marL="0" indent="0">
              <a:buNone/>
            </a:pPr>
            <a:r>
              <a:rPr lang="ja-JP" altLang="en-US" sz="1400" dirty="0" smtClean="0">
                <a:latin typeface="UD デジタル 教科書体 NP-R" panose="02020400000000000000" pitchFamily="18" charset="-128"/>
                <a:ea typeface="UD デジタル 教科書体 NP-R" panose="02020400000000000000" pitchFamily="18" charset="-128"/>
              </a:rPr>
              <a:t>　（</a:t>
            </a:r>
            <a:r>
              <a:rPr lang="en-US" altLang="ja-JP" sz="1400" dirty="0">
                <a:latin typeface="UD デジタル 教科書体 NP-R" panose="02020400000000000000" pitchFamily="18" charset="-128"/>
                <a:ea typeface="UD デジタル 教科書体 NP-R" panose="02020400000000000000" pitchFamily="18" charset="-128"/>
              </a:rPr>
              <a:t>2</a:t>
            </a:r>
            <a:r>
              <a:rPr lang="ja-JP" altLang="en-US" sz="1400" dirty="0">
                <a:latin typeface="UD デジタル 教科書体 NP-R" panose="02020400000000000000" pitchFamily="18" charset="-128"/>
                <a:ea typeface="UD デジタル 教科書体 NP-R" panose="02020400000000000000" pitchFamily="18" charset="-128"/>
              </a:rPr>
              <a:t>）就労継続支援Ａ型事業所</a:t>
            </a:r>
            <a:r>
              <a:rPr lang="ja-JP" altLang="en-US" sz="1400" dirty="0" smtClean="0">
                <a:latin typeface="UD デジタル 教科書体 NP-R" panose="02020400000000000000" pitchFamily="18" charset="-128"/>
                <a:ea typeface="UD デジタル 教科書体 NP-R" panose="02020400000000000000" pitchFamily="18" charset="-128"/>
              </a:rPr>
              <a:t>、生活</a:t>
            </a:r>
            <a:r>
              <a:rPr lang="ja-JP" altLang="en-US" sz="1400" dirty="0">
                <a:latin typeface="UD デジタル 教科書体 NP-R" panose="02020400000000000000" pitchFamily="18" charset="-128"/>
                <a:ea typeface="UD デジタル 教科書体 NP-R" panose="02020400000000000000" pitchFamily="18" charset="-128"/>
              </a:rPr>
              <a:t>介護事業所</a:t>
            </a:r>
            <a:r>
              <a:rPr lang="ja-JP" altLang="en-US" sz="1400" dirty="0" smtClean="0">
                <a:latin typeface="UD デジタル 教科書体 NP-R" panose="02020400000000000000" pitchFamily="18" charset="-128"/>
                <a:ea typeface="UD デジタル 教科書体 NP-R" panose="02020400000000000000" pitchFamily="18" charset="-128"/>
              </a:rPr>
              <a:t>（ただし、生産活動の実施を要する）</a:t>
            </a:r>
            <a:r>
              <a:rPr lang="ja-JP" altLang="en-US" sz="1400" dirty="0">
                <a:latin typeface="UD デジタル 教科書体 NP-R" panose="02020400000000000000" pitchFamily="18" charset="-128"/>
                <a:ea typeface="UD デジタル 教科書体 NP-R" panose="02020400000000000000" pitchFamily="18" charset="-128"/>
              </a:rPr>
              <a:t>、地域活動</a:t>
            </a:r>
            <a:r>
              <a:rPr lang="ja-JP" altLang="en-US" sz="1400" dirty="0" smtClean="0">
                <a:latin typeface="UD デジタル 教科書体 NP-R" panose="02020400000000000000" pitchFamily="18" charset="-128"/>
                <a:ea typeface="UD デジタル 教科書体 NP-R" panose="02020400000000000000" pitchFamily="18" charset="-128"/>
              </a:rPr>
              <a:t>支援</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　　センターのうち、「</a:t>
            </a:r>
            <a:r>
              <a:rPr lang="ja-JP" altLang="en-US" sz="1400" dirty="0">
                <a:latin typeface="UD デジタル 教科書体 NP-R" panose="02020400000000000000" pitchFamily="18" charset="-128"/>
                <a:ea typeface="UD デジタル 教科書体 NP-R" panose="02020400000000000000" pitchFamily="18" charset="-128"/>
              </a:rPr>
              <a:t>工賃向上計画」を作成し、積極的な取組を行っており、</a:t>
            </a:r>
            <a:r>
              <a:rPr lang="ja-JP" altLang="en-US" sz="1400" dirty="0" smtClean="0">
                <a:latin typeface="UD デジタル 教科書体 NP-R" panose="02020400000000000000" pitchFamily="18" charset="-128"/>
                <a:ea typeface="UD デジタル 教科書体 NP-R" panose="02020400000000000000" pitchFamily="18" charset="-128"/>
              </a:rPr>
              <a:t>工賃向上</a:t>
            </a:r>
            <a:r>
              <a:rPr lang="ja-JP" altLang="en-US" sz="1400" dirty="0">
                <a:latin typeface="UD デジタル 教科書体 NP-R" panose="02020400000000000000" pitchFamily="18" charset="-128"/>
                <a:ea typeface="UD デジタル 教科書体 NP-R" panose="02020400000000000000" pitchFamily="18" charset="-128"/>
              </a:rPr>
              <a:t>に意欲的</a:t>
            </a:r>
            <a:r>
              <a:rPr lang="ja-JP" altLang="en-US" sz="1400" dirty="0" smtClean="0">
                <a:latin typeface="UD デジタル 教科書体 NP-R" panose="02020400000000000000" pitchFamily="18" charset="-128"/>
                <a:ea typeface="UD デジタル 教科書体 NP-R" panose="02020400000000000000" pitchFamily="18" charset="-128"/>
              </a:rPr>
              <a:t>に</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　　取組む事業所</a:t>
            </a:r>
            <a:endParaRPr lang="ja-JP" altLang="en-US" sz="1400" dirty="0">
              <a:latin typeface="UD デジタル 教科書体 NP-R" panose="02020400000000000000" pitchFamily="18" charset="-128"/>
              <a:ea typeface="UD デジタル 教科書体 NP-R" panose="02020400000000000000" pitchFamily="18" charset="-128"/>
            </a:endParaRPr>
          </a:p>
        </p:txBody>
      </p:sp>
      <p:sp>
        <p:nvSpPr>
          <p:cNvPr id="5" name="テキスト ボックス 4"/>
          <p:cNvSpPr txBox="1"/>
          <p:nvPr/>
        </p:nvSpPr>
        <p:spPr>
          <a:xfrm>
            <a:off x="0" y="15480"/>
            <a:ext cx="9144000" cy="360000"/>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nchor="ctr" anchorCtr="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Ⅰ</a:t>
            </a:r>
            <a:r>
              <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　</a:t>
            </a:r>
            <a:r>
              <a:rPr kumimoji="1" lang="ja-JP" altLang="en-US"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計画策定の趣旨等</a:t>
            </a:r>
            <a:endPar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5</a:t>
            </a:fld>
            <a:endParaRPr kumimoji="1" lang="ja-JP" altLang="en-US"/>
          </a:p>
        </p:txBody>
      </p:sp>
    </p:spTree>
    <p:extLst>
      <p:ext uri="{BB962C8B-B14F-4D97-AF65-F5344CB8AC3E}">
        <p14:creationId xmlns:p14="http://schemas.microsoft.com/office/powerpoint/2010/main" val="4206114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2512154"/>
            <a:ext cx="8640960" cy="3660046"/>
          </a:xfrm>
        </p:spPr>
        <p:txBody>
          <a:bodyPr>
            <a:noAutofit/>
          </a:bodyPr>
          <a:lstStyle/>
          <a:p>
            <a:pPr marL="0" indent="0">
              <a:buNone/>
            </a:pPr>
            <a:r>
              <a:rPr lang="ja-JP" altLang="en-US" sz="1600" b="1" dirty="0" smtClean="0">
                <a:latin typeface="UD デジタル 教科書体 NP-R" panose="02020400000000000000" pitchFamily="18" charset="-128"/>
                <a:ea typeface="UD デジタル 教科書体 NP-R" panose="02020400000000000000" pitchFamily="18" charset="-128"/>
              </a:rPr>
              <a:t>１．目標</a:t>
            </a:r>
            <a:r>
              <a:rPr lang="ja-JP" altLang="en-US" sz="1600" b="1" dirty="0">
                <a:latin typeface="UD デジタル 教科書体 NP-R" panose="02020400000000000000" pitchFamily="18" charset="-128"/>
                <a:ea typeface="UD デジタル 教科書体 NP-R" panose="02020400000000000000" pitchFamily="18" charset="-128"/>
              </a:rPr>
              <a:t>工賃設定の</a:t>
            </a:r>
            <a:r>
              <a:rPr lang="ja-JP" altLang="en-US" sz="1600" b="1" dirty="0" smtClean="0">
                <a:latin typeface="UD デジタル 教科書体 NP-R" panose="02020400000000000000" pitchFamily="18" charset="-128"/>
                <a:ea typeface="UD デジタル 教科書体 NP-R" panose="02020400000000000000" pitchFamily="18" charset="-128"/>
              </a:rPr>
              <a:t>考え方</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400" dirty="0" smtClean="0">
                <a:latin typeface="UD デジタル 教科書体 NP-R" panose="02020400000000000000" pitchFamily="18" charset="-128"/>
                <a:ea typeface="UD デジタル 教科書体 NP-R" panose="02020400000000000000" pitchFamily="18" charset="-128"/>
              </a:rPr>
              <a:t>　大阪府内事業所の月額</a:t>
            </a:r>
            <a:r>
              <a:rPr lang="ja-JP" altLang="en-US" sz="1400" dirty="0">
                <a:latin typeface="UD デジタル 教科書体 NP-R" panose="02020400000000000000" pitchFamily="18" charset="-128"/>
                <a:ea typeface="UD デジタル 教科書体 NP-R" panose="02020400000000000000" pitchFamily="18" charset="-128"/>
              </a:rPr>
              <a:t>平均</a:t>
            </a:r>
            <a:r>
              <a:rPr lang="ja-JP" altLang="en-US" sz="1400" dirty="0" smtClean="0">
                <a:latin typeface="UD デジタル 教科書体 NP-R" panose="02020400000000000000" pitchFamily="18" charset="-128"/>
                <a:ea typeface="UD デジタル 教科書体 NP-R" panose="02020400000000000000" pitchFamily="18" charset="-128"/>
              </a:rPr>
              <a:t>工賃は、約</a:t>
            </a:r>
            <a:r>
              <a:rPr lang="en-US" altLang="ja-JP" sz="1400" dirty="0">
                <a:latin typeface="UD デジタル 教科書体 NP-R" panose="02020400000000000000" pitchFamily="18" charset="-128"/>
                <a:ea typeface="UD デジタル 教科書体 NP-R" panose="02020400000000000000" pitchFamily="18" charset="-128"/>
              </a:rPr>
              <a:t>3,000</a:t>
            </a:r>
            <a:r>
              <a:rPr lang="ja-JP" altLang="en-US" sz="1400" dirty="0">
                <a:latin typeface="UD デジタル 教科書体 NP-R" panose="02020400000000000000" pitchFamily="18" charset="-128"/>
                <a:ea typeface="UD デジタル 教科書体 NP-R" panose="02020400000000000000" pitchFamily="18" charset="-128"/>
              </a:rPr>
              <a:t>円</a:t>
            </a:r>
            <a:r>
              <a:rPr lang="ja-JP" altLang="en-US" sz="1400" dirty="0" smtClean="0">
                <a:latin typeface="UD デジタル 教科書体 NP-R" panose="02020400000000000000" pitchFamily="18" charset="-128"/>
                <a:ea typeface="UD デジタル 教科書体 NP-R" panose="02020400000000000000" pitchFamily="18" charset="-128"/>
              </a:rPr>
              <a:t>から約</a:t>
            </a:r>
            <a:r>
              <a:rPr lang="en-US" altLang="ja-JP" sz="1400" dirty="0" smtClean="0">
                <a:latin typeface="UD デジタル 教科書体 NP-R" panose="02020400000000000000" pitchFamily="18" charset="-128"/>
                <a:ea typeface="UD デジタル 教科書体 NP-R" panose="02020400000000000000" pitchFamily="18" charset="-128"/>
              </a:rPr>
              <a:t>100,000</a:t>
            </a:r>
            <a:r>
              <a:rPr lang="ja-JP" altLang="en-US" sz="1400" dirty="0" smtClean="0">
                <a:latin typeface="UD デジタル 教科書体 NP-R" panose="02020400000000000000" pitchFamily="18" charset="-128"/>
                <a:ea typeface="UD デジタル 教科書体 NP-R" panose="02020400000000000000" pitchFamily="18" charset="-128"/>
              </a:rPr>
              <a:t>円まで、幅広い</a:t>
            </a:r>
            <a:r>
              <a:rPr lang="ja-JP" altLang="en-US" sz="1400" dirty="0">
                <a:latin typeface="UD デジタル 教科書体 NP-R" panose="02020400000000000000" pitchFamily="18" charset="-128"/>
                <a:ea typeface="UD デジタル 教科書体 NP-R" panose="02020400000000000000" pitchFamily="18" charset="-128"/>
              </a:rPr>
              <a:t>範囲で分布しています</a:t>
            </a:r>
            <a:r>
              <a:rPr lang="ja-JP" altLang="en-US" sz="1400" dirty="0" smtClean="0">
                <a:latin typeface="UD デジタル 教科書体 NP-R" panose="02020400000000000000" pitchFamily="18" charset="-128"/>
                <a:ea typeface="UD デジタル 教科書体 NP-R" panose="02020400000000000000" pitchFamily="18" charset="-128"/>
              </a:rPr>
              <a:t>。各事業所</a:t>
            </a:r>
            <a:r>
              <a:rPr lang="ja-JP" altLang="en-US" sz="1400" dirty="0">
                <a:latin typeface="UD デジタル 教科書体 NP-R" panose="02020400000000000000" pitchFamily="18" charset="-128"/>
                <a:ea typeface="UD デジタル 教科書体 NP-R" panose="02020400000000000000" pitchFamily="18" charset="-128"/>
              </a:rPr>
              <a:t>の目標設定</a:t>
            </a:r>
            <a:r>
              <a:rPr lang="ja-JP" altLang="en-US" sz="1400" dirty="0" smtClean="0">
                <a:latin typeface="UD デジタル 教科書体 NP-R" panose="02020400000000000000" pitchFamily="18" charset="-128"/>
                <a:ea typeface="UD デジタル 教科書体 NP-R" panose="02020400000000000000" pitchFamily="18" charset="-128"/>
              </a:rPr>
              <a:t>を調査する</a:t>
            </a:r>
            <a:r>
              <a:rPr lang="ja-JP" altLang="en-US" sz="1400" dirty="0">
                <a:latin typeface="UD デジタル 教科書体 NP-R" panose="02020400000000000000" pitchFamily="18" charset="-128"/>
                <a:ea typeface="UD デジタル 教科書体 NP-R" panose="02020400000000000000" pitchFamily="18" charset="-128"/>
              </a:rPr>
              <a:t>と、前年比</a:t>
            </a:r>
            <a:r>
              <a:rPr lang="en-US" altLang="ja-JP" sz="1400" dirty="0">
                <a:latin typeface="UD デジタル 教科書体 NP-R" panose="02020400000000000000" pitchFamily="18" charset="-128"/>
                <a:ea typeface="UD デジタル 教科書体 NP-R" panose="02020400000000000000" pitchFamily="18" charset="-128"/>
              </a:rPr>
              <a:t>1</a:t>
            </a:r>
            <a:r>
              <a:rPr lang="ja-JP" altLang="en-US" sz="1400" dirty="0" smtClean="0">
                <a:latin typeface="UD デジタル 教科書体 NP-R" panose="02020400000000000000" pitchFamily="18" charset="-128"/>
                <a:ea typeface="UD デジタル 教科書体 NP-R" panose="02020400000000000000" pitchFamily="18" charset="-128"/>
              </a:rPr>
              <a:t>割増で着実</a:t>
            </a:r>
            <a:r>
              <a:rPr lang="ja-JP" altLang="en-US" sz="1400" dirty="0">
                <a:latin typeface="UD デジタル 教科書体 NP-R" panose="02020400000000000000" pitchFamily="18" charset="-128"/>
                <a:ea typeface="UD デジタル 教科書体 NP-R" panose="02020400000000000000" pitchFamily="18" charset="-128"/>
              </a:rPr>
              <a:t>に向上させるものから、一気に</a:t>
            </a:r>
            <a:r>
              <a:rPr lang="en-US" altLang="ja-JP" sz="1400" dirty="0">
                <a:latin typeface="UD デジタル 教科書体 NP-R" panose="02020400000000000000" pitchFamily="18" charset="-128"/>
                <a:ea typeface="UD デジタル 教科書体 NP-R" panose="02020400000000000000" pitchFamily="18" charset="-128"/>
              </a:rPr>
              <a:t>5</a:t>
            </a:r>
            <a:r>
              <a:rPr lang="ja-JP" altLang="en-US" sz="1400" dirty="0">
                <a:latin typeface="UD デジタル 教科書体 NP-R" panose="02020400000000000000" pitchFamily="18" charset="-128"/>
                <a:ea typeface="UD デジタル 教科書体 NP-R" panose="02020400000000000000" pitchFamily="18" charset="-128"/>
              </a:rPr>
              <a:t>倍程度向上</a:t>
            </a:r>
            <a:r>
              <a:rPr lang="ja-JP" altLang="en-US" sz="1400" dirty="0" smtClean="0">
                <a:latin typeface="UD デジタル 教科書体 NP-R" panose="02020400000000000000" pitchFamily="18" charset="-128"/>
                <a:ea typeface="UD デジタル 教科書体 NP-R" panose="02020400000000000000" pitchFamily="18" charset="-128"/>
              </a:rPr>
              <a:t>させるものなど</a:t>
            </a:r>
            <a:r>
              <a:rPr lang="ja-JP" altLang="en-US" sz="1400" dirty="0">
                <a:latin typeface="UD デジタル 教科書体 NP-R" panose="02020400000000000000" pitchFamily="18" charset="-128"/>
                <a:ea typeface="UD デジタル 教科書体 NP-R" panose="02020400000000000000" pitchFamily="18" charset="-128"/>
              </a:rPr>
              <a:t>、様々</a:t>
            </a:r>
            <a:r>
              <a:rPr lang="ja-JP" altLang="en-US" sz="1400" dirty="0" smtClean="0">
                <a:latin typeface="UD デジタル 教科書体 NP-R" panose="02020400000000000000" pitchFamily="18" charset="-128"/>
                <a:ea typeface="UD デジタル 教科書体 NP-R" panose="02020400000000000000" pitchFamily="18" charset="-128"/>
              </a:rPr>
              <a:t>な目標設定</a:t>
            </a:r>
            <a:r>
              <a:rPr lang="ja-JP" altLang="en-US" sz="1400" dirty="0">
                <a:latin typeface="UD デジタル 教科書体 NP-R" panose="02020400000000000000" pitchFamily="18" charset="-128"/>
                <a:ea typeface="UD デジタル 教科書体 NP-R" panose="02020400000000000000" pitchFamily="18" charset="-128"/>
              </a:rPr>
              <a:t>がなされています</a:t>
            </a:r>
            <a:r>
              <a:rPr lang="ja-JP" altLang="en-US" sz="1400" dirty="0" smtClean="0">
                <a:latin typeface="UD デジタル 教科書体 NP-R" panose="02020400000000000000" pitchFamily="18" charset="-128"/>
                <a:ea typeface="UD デジタル 教科書体 NP-R" panose="02020400000000000000" pitchFamily="18" charset="-128"/>
              </a:rPr>
              <a:t>。</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400" dirty="0" smtClean="0">
                <a:latin typeface="UD デジタル 教科書体 NP-R" panose="02020400000000000000" pitchFamily="18" charset="-128"/>
                <a:ea typeface="UD デジタル 教科書体 NP-R" panose="02020400000000000000" pitchFamily="18" charset="-128"/>
              </a:rPr>
              <a:t>　それら</a:t>
            </a:r>
            <a:r>
              <a:rPr lang="ja-JP" altLang="en-US" sz="1400" dirty="0">
                <a:latin typeface="UD デジタル 教科書体 NP-R" panose="02020400000000000000" pitchFamily="18" charset="-128"/>
                <a:ea typeface="UD デジタル 教科書体 NP-R" panose="02020400000000000000" pitchFamily="18" charset="-128"/>
              </a:rPr>
              <a:t>を分析すると、概ね１割増までの目標を設定している事業所の工賃向上実績が良く、さらに事業所の満足度が</a:t>
            </a:r>
            <a:r>
              <a:rPr lang="ja-JP" altLang="en-US" sz="1400" dirty="0" smtClean="0">
                <a:latin typeface="UD デジタル 教科書体 NP-R" panose="02020400000000000000" pitchFamily="18" charset="-128"/>
                <a:ea typeface="UD デジタル 教科書体 NP-R" panose="02020400000000000000" pitchFamily="18" charset="-128"/>
              </a:rPr>
              <a:t>高い</a:t>
            </a:r>
            <a:r>
              <a:rPr lang="en-US" altLang="ja-JP" sz="1400" baseline="30000" dirty="0" smtClean="0">
                <a:latin typeface="UD デジタル 教科書体 NP-R" panose="02020400000000000000" pitchFamily="18" charset="-128"/>
                <a:ea typeface="UD デジタル 教科書体 NP-R" panose="02020400000000000000" pitchFamily="18" charset="-128"/>
              </a:rPr>
              <a:t>※</a:t>
            </a:r>
            <a:r>
              <a:rPr lang="ja-JP" altLang="en-US" sz="1400" dirty="0" smtClean="0">
                <a:latin typeface="UD デジタル 教科書体 NP-R" panose="02020400000000000000" pitchFamily="18" charset="-128"/>
                <a:ea typeface="UD デジタル 教科書体 NP-R" panose="02020400000000000000" pitchFamily="18" charset="-128"/>
              </a:rPr>
              <a:t>と</a:t>
            </a:r>
            <a:r>
              <a:rPr lang="ja-JP" altLang="en-US" sz="1400" dirty="0">
                <a:latin typeface="UD デジタル 教科書体 NP-R" panose="02020400000000000000" pitchFamily="18" charset="-128"/>
                <a:ea typeface="UD デジタル 教科書体 NP-R" panose="02020400000000000000" pitchFamily="18" charset="-128"/>
              </a:rPr>
              <a:t>いうことが</a:t>
            </a:r>
            <a:r>
              <a:rPr lang="ja-JP" altLang="en-US" sz="1400" dirty="0" smtClean="0">
                <a:latin typeface="UD デジタル 教科書体 NP-R" panose="02020400000000000000" pitchFamily="18" charset="-128"/>
                <a:ea typeface="UD デジタル 教科書体 NP-R" panose="02020400000000000000" pitchFamily="18" charset="-128"/>
              </a:rPr>
              <a:t>わかりました（</a:t>
            </a:r>
            <a:r>
              <a:rPr lang="en-US" altLang="ja-JP" sz="1400" dirty="0" smtClean="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利用者</a:t>
            </a:r>
            <a:r>
              <a:rPr lang="ja-JP" altLang="en-US" sz="1400" dirty="0" smtClean="0">
                <a:latin typeface="UD デジタル 教科書体 NP-R" panose="02020400000000000000" pitchFamily="18" charset="-128"/>
                <a:ea typeface="UD デジタル 教科書体 NP-R" panose="02020400000000000000" pitchFamily="18" charset="-128"/>
              </a:rPr>
              <a:t>ではなく、あくまで事業所の満足度です）。</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lgn="r">
              <a:buNone/>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⇒８、９ページ</a:t>
            </a:r>
            <a:r>
              <a:rPr lang="ja-JP" altLang="en-US" sz="1400" dirty="0">
                <a:latin typeface="UD デジタル 教科書体 NP-R" panose="02020400000000000000" pitchFamily="18" charset="-128"/>
                <a:ea typeface="UD デジタル 教科書体 NP-R" panose="02020400000000000000" pitchFamily="18" charset="-128"/>
              </a:rPr>
              <a:t>参照</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400" dirty="0" smtClean="0">
                <a:latin typeface="UD デジタル 教科書体 NP-R" panose="02020400000000000000" pitchFamily="18" charset="-128"/>
                <a:ea typeface="UD デジタル 教科書体 NP-R" panose="02020400000000000000" pitchFamily="18" charset="-128"/>
              </a:rPr>
              <a:t>　工賃向上の成果を出し、満足度も高い事業所の目標設定の平均は、前年度実績の８％の向上でした。</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そのため、本計画では、結果を出すことができ、かつ、満足度も高い目標設定を参考に、その平均を採用することで、様々な役割を担う全ての事業所が、目標達成や満足度の向上につなげてもらいたいと考えています。</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なお、令和元年度の実績は、前年度比</a:t>
            </a:r>
            <a:r>
              <a:rPr lang="en-US" altLang="ja-JP" sz="1400" dirty="0" smtClean="0">
                <a:latin typeface="UD デジタル 教科書体 NP-R" panose="02020400000000000000" pitchFamily="18" charset="-128"/>
                <a:ea typeface="UD デジタル 教科書体 NP-R" panose="02020400000000000000" pitchFamily="18" charset="-128"/>
              </a:rPr>
              <a:t>6%</a:t>
            </a:r>
            <a:r>
              <a:rPr lang="ja-JP" altLang="en-US" sz="1400" dirty="0" smtClean="0">
                <a:latin typeface="UD デジタル 教科書体 NP-R" panose="02020400000000000000" pitchFamily="18" charset="-128"/>
                <a:ea typeface="UD デジタル 教科書体 NP-R" panose="02020400000000000000" pitchFamily="18" charset="-128"/>
              </a:rPr>
              <a:t>の向上となっており、全国で</a:t>
            </a:r>
            <a:r>
              <a:rPr lang="en-US" altLang="ja-JP" sz="1400" dirty="0" smtClean="0">
                <a:latin typeface="UD デジタル 教科書体 NP-R" panose="02020400000000000000" pitchFamily="18" charset="-128"/>
                <a:ea typeface="UD デジタル 教科書体 NP-R" panose="02020400000000000000" pitchFamily="18" charset="-128"/>
              </a:rPr>
              <a:t>4</a:t>
            </a:r>
            <a:r>
              <a:rPr lang="ja-JP" altLang="en-US" sz="1400" dirty="0" smtClean="0">
                <a:latin typeface="UD デジタル 教科書体 NP-R" panose="02020400000000000000" pitchFamily="18" charset="-128"/>
                <a:ea typeface="UD デジタル 教科書体 NP-R" panose="02020400000000000000" pitchFamily="18" charset="-128"/>
              </a:rPr>
              <a:t>番目に高い向上率となっていることから、今回の目標設定は高いレベルの設定といえます。</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400" dirty="0" smtClean="0">
                <a:latin typeface="UD デジタル 教科書体 NP-R" panose="02020400000000000000" pitchFamily="18" charset="-128"/>
                <a:ea typeface="UD デジタル 教科書体 NP-R" panose="02020400000000000000" pitchFamily="18" charset="-128"/>
              </a:rPr>
              <a:t>　また、事業所</a:t>
            </a:r>
            <a:r>
              <a:rPr lang="ja-JP" altLang="en-US" sz="1400" dirty="0">
                <a:latin typeface="UD デジタル 教科書体 NP-R" panose="02020400000000000000" pitchFamily="18" charset="-128"/>
                <a:ea typeface="UD デジタル 教科書体 NP-R" panose="02020400000000000000" pitchFamily="18" charset="-128"/>
              </a:rPr>
              <a:t>が独自に設定する目標工賃については、本計画の目標設定の考え方を踏まえて、月額により算出する方法を基本としますが、事業所及び利用者により、一日、一月の利用時間や一月の利用日数に違いがあることを考慮し、時間額による算出も行うこととします</a:t>
            </a:r>
            <a:r>
              <a:rPr lang="ja-JP" altLang="en-US" sz="1400" dirty="0" smtClean="0">
                <a:latin typeface="UD デジタル 教科書体 NP-R" panose="02020400000000000000" pitchFamily="18" charset="-128"/>
                <a:ea typeface="UD デジタル 教科書体 NP-R" panose="02020400000000000000" pitchFamily="18" charset="-128"/>
              </a:rPr>
              <a:t>。</a:t>
            </a:r>
            <a:endParaRPr lang="ja-JP" altLang="en-US" sz="1400" dirty="0">
              <a:latin typeface="UD デジタル 教科書体 NP-R" panose="02020400000000000000" pitchFamily="18" charset="-128"/>
              <a:ea typeface="UD デジタル 教科書体 NP-R" panose="02020400000000000000" pitchFamily="18" charset="-128"/>
            </a:endParaRPr>
          </a:p>
        </p:txBody>
      </p:sp>
      <p:sp>
        <p:nvSpPr>
          <p:cNvPr id="5" name="テキスト ボックス 4"/>
          <p:cNvSpPr txBox="1"/>
          <p:nvPr/>
        </p:nvSpPr>
        <p:spPr>
          <a:xfrm>
            <a:off x="0" y="15227"/>
            <a:ext cx="9144000" cy="360000"/>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nchor="ctr" anchorCtr="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en-US" altLang="ja-JP"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Ⅱ</a:t>
            </a:r>
            <a:r>
              <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　</a:t>
            </a:r>
            <a:r>
              <a:rPr kumimoji="1" lang="ja-JP" altLang="en-US"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目標工賃</a:t>
            </a:r>
            <a:endPar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6" name="正方形/長方形 5"/>
          <p:cNvSpPr/>
          <p:nvPr/>
        </p:nvSpPr>
        <p:spPr>
          <a:xfrm>
            <a:off x="251520" y="743372"/>
            <a:ext cx="8640960" cy="1400638"/>
          </a:xfrm>
          <a:prstGeom prst="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00" cap="none" spc="0" normalizeH="0" baseline="0" noProof="0" dirty="0" smtClean="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それぞれ</a:t>
            </a:r>
            <a:r>
              <a:rPr kumimoji="1" lang="ja-JP" altLang="en-US" sz="2000" b="0" i="0" u="none" strike="noStrike" kern="1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の事業所が</a:t>
            </a:r>
            <a:r>
              <a:rPr kumimoji="1" lang="ja-JP" altLang="en-US" sz="2400" b="1" i="0" u="sng" strike="noStrike" kern="100" cap="none" spc="0" normalizeH="0" baseline="0" noProof="0" dirty="0">
                <a:ln>
                  <a:noFill/>
                </a:ln>
                <a:solidFill>
                  <a:srgbClr val="FF0066"/>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前年度実績から８％以上の向上</a:t>
            </a:r>
            <a:r>
              <a:rPr kumimoji="1" lang="ja-JP" altLang="en-US" sz="2000" b="0" i="0" u="none" strike="noStrike" kern="1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を図ること</a:t>
            </a:r>
            <a:r>
              <a:rPr kumimoji="1" lang="ja-JP" altLang="en-US" sz="2000" b="0" i="0" u="none" strike="noStrike" kern="100" cap="none" spc="0" normalizeH="0" baseline="0" noProof="0" dirty="0" smtClean="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a:t>
            </a:r>
            <a:endParaRPr kumimoji="1" lang="en-US" altLang="ja-JP" sz="2000" b="0" i="0" u="none" strike="noStrike" kern="100" cap="none" spc="0" normalizeH="0" baseline="0" noProof="0" dirty="0" smtClean="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00" cap="none" spc="0" normalizeH="0" baseline="0" noProof="0" dirty="0" smtClean="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本計画の工賃目標設定</a:t>
            </a:r>
            <a:r>
              <a:rPr kumimoji="1" lang="ja-JP" altLang="en-US" sz="2000" b="0" i="0" u="none" strike="noStrike" kern="1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とします。</a:t>
            </a:r>
            <a:endParaRPr kumimoji="1" lang="ja-JP" altLang="en-US" sz="1800" b="0" i="0" u="none" strike="noStrike" kern="1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41910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00" cap="none" spc="0" normalizeH="0" baseline="0" noProof="0" dirty="0" smtClean="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41910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smtClean="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例えば、月額</a:t>
            </a:r>
            <a:r>
              <a:rPr kumimoji="1" lang="ja-JP" altLang="en-US" sz="1400" b="0" i="0" u="none" strike="noStrike" kern="1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平均工賃が</a:t>
            </a:r>
            <a:r>
              <a:rPr kumimoji="1" lang="en-US" sz="1400" b="0" i="0" u="none" strike="noStrike" kern="1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5,000</a:t>
            </a:r>
            <a:r>
              <a:rPr kumimoji="1" lang="ja-JP" altLang="en-US" sz="1400" b="0" i="0" u="none" strike="noStrike" kern="1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円ならば、次年度は</a:t>
            </a:r>
            <a:r>
              <a:rPr kumimoji="1" lang="en-US" sz="1400" b="0" i="0" u="none" strike="noStrike" kern="1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5,400</a:t>
            </a:r>
            <a:r>
              <a:rPr kumimoji="1" lang="ja-JP" altLang="en-US" sz="1400" b="0" i="0" u="none" strike="noStrike" kern="100" cap="none" spc="0" normalizeH="0" baseline="0" noProof="0" dirty="0" smtClean="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円以上を</a:t>
            </a:r>
            <a:endParaRPr kumimoji="1" lang="ja-JP" altLang="en-US" sz="1600" b="0" i="0" u="none" strike="noStrike" kern="1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41910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00" cap="none" spc="0" normalizeH="0" baseline="0" noProof="0" dirty="0" smtClean="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月額</a:t>
            </a:r>
            <a:r>
              <a:rPr kumimoji="1" lang="ja-JP" altLang="en-US" sz="1400" b="0" i="0" u="none" strike="noStrike" kern="1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平均工賃が</a:t>
            </a:r>
            <a:r>
              <a:rPr kumimoji="1" lang="en-US" sz="1400" b="0" i="0" u="none" strike="noStrike" kern="1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13,000</a:t>
            </a:r>
            <a:r>
              <a:rPr kumimoji="1" lang="ja-JP" altLang="en-US" sz="1400" b="0" i="0" u="none" strike="noStrike" kern="1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円ならば、次年度は</a:t>
            </a:r>
            <a:r>
              <a:rPr kumimoji="1" lang="en-US" sz="1400" b="0" i="0" u="none" strike="noStrike" kern="1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14,040</a:t>
            </a:r>
            <a:r>
              <a:rPr kumimoji="1" lang="ja-JP" altLang="en-US" sz="1400" b="0" i="0" u="none" strike="noStrike" kern="100" cap="none" spc="0" normalizeH="0" baseline="0" noProof="0" dirty="0" smtClean="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円以上をめざします。</a:t>
            </a:r>
            <a:endParaRPr kumimoji="1" lang="ja-JP" altLang="en-US" sz="1600" b="0" i="0" u="none" strike="noStrike" kern="1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6</a:t>
            </a:fld>
            <a:endParaRPr kumimoji="1" lang="ja-JP" altLang="en-US"/>
          </a:p>
        </p:txBody>
      </p:sp>
    </p:spTree>
    <p:extLst>
      <p:ext uri="{BB962C8B-B14F-4D97-AF65-F5344CB8AC3E}">
        <p14:creationId xmlns:p14="http://schemas.microsoft.com/office/powerpoint/2010/main" val="1710888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78323" y="907382"/>
            <a:ext cx="8994729" cy="942848"/>
            <a:chOff x="199027" y="66843"/>
            <a:chExt cx="11992972" cy="1257130"/>
          </a:xfrm>
        </p:grpSpPr>
        <p:cxnSp>
          <p:nvCxnSpPr>
            <p:cNvPr id="7" name="直線コネクタ 6"/>
            <p:cNvCxnSpPr/>
            <p:nvPr/>
          </p:nvCxnSpPr>
          <p:spPr>
            <a:xfrm>
              <a:off x="199027" y="768160"/>
              <a:ext cx="11992972" cy="37347"/>
            </a:xfrm>
            <a:prstGeom prst="line">
              <a:avLst/>
            </a:prstGeom>
            <a:noFill/>
            <a:ln w="38100" cap="flat" cmpd="sng" algn="ctr">
              <a:solidFill>
                <a:srgbClr val="4F81BD"/>
              </a:solidFill>
              <a:prstDash val="solid"/>
            </a:ln>
            <a:effectLst>
              <a:outerShdw blurRad="40000" dist="23000" dir="5400000" rotWithShape="0">
                <a:srgbClr val="000000">
                  <a:alpha val="35000"/>
                </a:srgbClr>
              </a:outerShdw>
            </a:effectLst>
          </p:spPr>
        </p:cxnSp>
        <p:sp>
          <p:nvSpPr>
            <p:cNvPr id="8" name="正方形/長方形 7"/>
            <p:cNvSpPr/>
            <p:nvPr/>
          </p:nvSpPr>
          <p:spPr>
            <a:xfrm>
              <a:off x="199028" y="66843"/>
              <a:ext cx="11829840" cy="769441"/>
            </a:xfrm>
            <a:prstGeom prst="rect">
              <a:avLst/>
            </a:prstGeom>
          </p:spPr>
          <p:txBody>
            <a:bodyPr wrap="square">
              <a:spAutoFit/>
            </a:bodyPr>
            <a:lstStyle/>
            <a:p>
              <a:pPr algn="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目標工賃額設定に向けた分析　（</a:t>
              </a: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dirty="0">
                  <a:solidFill>
                    <a:srgbClr val="000000"/>
                  </a:solidFill>
                  <a:latin typeface="Meiryo UI" panose="020B0604030504040204" pitchFamily="50" charset="-128"/>
                  <a:ea typeface="Meiryo UI" panose="020B0604030504040204" pitchFamily="50" charset="-128"/>
                </a:rPr>
                <a:t> ◆</a:t>
              </a:r>
              <a:r>
                <a:rPr lang="ja-JP" altLang="en-US" sz="1350" dirty="0">
                  <a:solidFill>
                    <a:srgbClr val="000000"/>
                  </a:solidFill>
                  <a:latin typeface="Meiryo UI" panose="020B0604030504040204" pitchFamily="50" charset="-128"/>
                  <a:ea typeface="Meiryo UI" panose="020B0604030504040204" pitchFamily="50" charset="-128"/>
                </a:rPr>
                <a:t>実績に満足している又は、目標を達成している事業所は前年に比して、どの程度の割合の目標設定となっているか？　　　　　</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p:cNvSpPr/>
            <p:nvPr/>
          </p:nvSpPr>
          <p:spPr>
            <a:xfrm>
              <a:off x="924020" y="893086"/>
              <a:ext cx="10537511" cy="430887"/>
            </a:xfrm>
            <a:prstGeom prst="rect">
              <a:avLst/>
            </a:prstGeom>
          </p:spPr>
          <p:txBody>
            <a:bodyPr wrap="square">
              <a:spAutoFit/>
            </a:bodyPr>
            <a:lstStyle/>
            <a:p>
              <a:r>
                <a:rPr lang="ja-JP" altLang="en-US" sz="1500" dirty="0">
                  <a:solidFill>
                    <a:srgbClr val="000000"/>
                  </a:solidFill>
                  <a:latin typeface="Meiryo UI" panose="020B0604030504040204" pitchFamily="50" charset="-128"/>
                  <a:ea typeface="Meiryo UI" panose="020B0604030504040204" pitchFamily="50" charset="-128"/>
                </a:rPr>
                <a:t>　</a:t>
              </a:r>
              <a:r>
                <a:rPr lang="en-US" altLang="ja-JP" sz="1050" dirty="0">
                  <a:solidFill>
                    <a:srgbClr val="000000"/>
                  </a:solidFill>
                  <a:latin typeface="Meiryo UI" panose="020B0604030504040204" pitchFamily="50" charset="-128"/>
                  <a:ea typeface="Meiryo UI" panose="020B0604030504040204" pitchFamily="50" charset="-128"/>
                </a:rPr>
                <a:t>477</a:t>
              </a:r>
              <a:r>
                <a:rPr lang="ja-JP" altLang="en-US" sz="1050" dirty="0">
                  <a:solidFill>
                    <a:srgbClr val="000000"/>
                  </a:solidFill>
                  <a:latin typeface="Meiryo UI" panose="020B0604030504040204" pitchFamily="50" charset="-128"/>
                  <a:ea typeface="Meiryo UI" panose="020B0604030504040204" pitchFamily="50" charset="-128"/>
                </a:rPr>
                <a:t>事業所のうち、</a:t>
              </a:r>
              <a:r>
                <a:rPr lang="en-US" altLang="ja-JP" sz="1050" dirty="0">
                  <a:solidFill>
                    <a:srgbClr val="000000"/>
                  </a:solidFill>
                  <a:latin typeface="Meiryo UI" panose="020B0604030504040204" pitchFamily="50" charset="-128"/>
                  <a:ea typeface="Meiryo UI" panose="020B0604030504040204" pitchFamily="50" charset="-128"/>
                </a:rPr>
                <a:t>R1</a:t>
              </a:r>
              <a:r>
                <a:rPr lang="ja-JP" altLang="en-US" sz="1050" dirty="0">
                  <a:solidFill>
                    <a:srgbClr val="000000"/>
                  </a:solidFill>
                  <a:latin typeface="Meiryo UI" panose="020B0604030504040204" pitchFamily="50" charset="-128"/>
                  <a:ea typeface="Meiryo UI" panose="020B0604030504040204" pitchFamily="50" charset="-128"/>
                </a:rPr>
                <a:t>実績の評価を「わからない・どちらでもない」と答えた事業所を除き、</a:t>
              </a:r>
              <a:r>
                <a:rPr lang="en-US" altLang="ja-JP" sz="1050" dirty="0">
                  <a:solidFill>
                    <a:srgbClr val="000000"/>
                  </a:solidFill>
                  <a:latin typeface="Meiryo UI" panose="020B0604030504040204" pitchFamily="50" charset="-128"/>
                  <a:ea typeface="Meiryo UI" panose="020B0604030504040204" pitchFamily="50" charset="-128"/>
                </a:rPr>
                <a:t>333</a:t>
              </a:r>
              <a:r>
                <a:rPr lang="ja-JP" altLang="en-US" sz="1050" dirty="0">
                  <a:solidFill>
                    <a:srgbClr val="000000"/>
                  </a:solidFill>
                  <a:latin typeface="Meiryo UI" panose="020B0604030504040204" pitchFamily="50" charset="-128"/>
                  <a:ea typeface="Meiryo UI" panose="020B0604030504040204" pitchFamily="50" charset="-128"/>
                </a:rPr>
                <a:t>事業所の目標設定を満足度と目標達成別に検証</a:t>
              </a:r>
              <a:endParaRPr lang="en-US" altLang="ja-JP" sz="1500" dirty="0">
                <a:solidFill>
                  <a:srgbClr val="000000"/>
                </a:solidFill>
                <a:latin typeface="Meiryo UI" panose="020B0604030504040204" pitchFamily="50" charset="-128"/>
                <a:ea typeface="Meiryo UI" panose="020B0604030504040204" pitchFamily="50" charset="-128"/>
              </a:endParaRPr>
            </a:p>
          </p:txBody>
        </p:sp>
      </p:grpSp>
      <p:sp>
        <p:nvSpPr>
          <p:cNvPr id="10" name="正方形/長方形 9"/>
          <p:cNvSpPr/>
          <p:nvPr/>
        </p:nvSpPr>
        <p:spPr>
          <a:xfrm>
            <a:off x="0" y="3890224"/>
            <a:ext cx="9144000" cy="2110526"/>
          </a:xfrm>
          <a:prstGeom prst="rect">
            <a:avLst/>
          </a:prstGeom>
          <a:ln w="38100">
            <a:solidFill>
              <a:srgbClr val="FF0000"/>
            </a:solidFill>
          </a:ln>
        </p:spPr>
        <p:txBody>
          <a:bodyPr wrap="square" anchor="ctr" anchorCtr="0">
            <a:noAutofit/>
          </a:bodyPr>
          <a:lstStyle/>
          <a:p>
            <a:pPr algn="just"/>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R1</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実績を満足としている事業所は、前年比</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108%</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の目標を設定していた。</a:t>
            </a:r>
            <a:endParaRPr lang="en-US" altLang="ja-JP" sz="1500" kern="100" dirty="0">
              <a:latin typeface="Meiryo UI" panose="020B0604030504040204" pitchFamily="50" charset="-128"/>
              <a:ea typeface="Meiryo UI" panose="020B0604030504040204" pitchFamily="50" charset="-128"/>
              <a:cs typeface="Courier New" panose="02070309020205020404" pitchFamily="49" charset="0"/>
            </a:endParaRPr>
          </a:p>
          <a:p>
            <a:pPr algn="just"/>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R1</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実績を不満としている事業所は、前年比</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127%</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の目標を設定していた。</a:t>
            </a:r>
            <a:endParaRPr lang="en-US" altLang="ja-JP" sz="1500" kern="100" dirty="0">
              <a:latin typeface="Meiryo UI" panose="020B0604030504040204" pitchFamily="50" charset="-128"/>
              <a:ea typeface="Meiryo UI" panose="020B0604030504040204" pitchFamily="50" charset="-128"/>
              <a:cs typeface="Courier New" panose="02070309020205020404" pitchFamily="49" charset="0"/>
            </a:endParaRPr>
          </a:p>
          <a:p>
            <a:pPr algn="just"/>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R1</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目標を達成した事業所の目標設定率は、</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H30</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年度実績比</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99%</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であった。</a:t>
            </a:r>
            <a:endParaRPr lang="en-US" altLang="ja-JP" sz="1500" kern="100" dirty="0">
              <a:latin typeface="Meiryo UI" panose="020B0604030504040204" pitchFamily="50" charset="-128"/>
              <a:ea typeface="Meiryo UI" panose="020B0604030504040204" pitchFamily="50" charset="-128"/>
              <a:cs typeface="Courier New" panose="02070309020205020404" pitchFamily="49" charset="0"/>
            </a:endParaRPr>
          </a:p>
          <a:p>
            <a:pPr algn="just"/>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R1</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目標を達成できなかった事業所の目標設定率は、</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H30</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年度実績比</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142%</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であった。</a:t>
            </a:r>
            <a:endParaRPr lang="en-US" altLang="ja-JP" sz="1500" kern="100" dirty="0">
              <a:latin typeface="Meiryo UI" panose="020B0604030504040204" pitchFamily="50" charset="-128"/>
              <a:ea typeface="Meiryo UI" panose="020B0604030504040204" pitchFamily="50" charset="-128"/>
              <a:cs typeface="Courier New" panose="02070309020205020404" pitchFamily="49" charset="0"/>
            </a:endParaRPr>
          </a:p>
          <a:p>
            <a:pPr algn="just"/>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◇目標を達成しており、且つ、実績を満足としている事業所は目標設定を</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H30</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年度実績比</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101</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％であった。</a:t>
            </a:r>
            <a:endParaRPr lang="en-US" altLang="ja-JP" sz="1500" kern="100" dirty="0">
              <a:latin typeface="Meiryo UI" panose="020B0604030504040204" pitchFamily="50" charset="-128"/>
              <a:ea typeface="Meiryo UI" panose="020B0604030504040204" pitchFamily="50" charset="-128"/>
              <a:cs typeface="Courier New" panose="02070309020205020404" pitchFamily="49" charset="0"/>
            </a:endParaRPr>
          </a:p>
          <a:p>
            <a:pPr algn="just"/>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◇目標達成を優先した場合の目標設定の範囲は、前年度比</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98~101%</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となる。ただし、現状維持では工賃向上計画の趣旨にそぐわない（目標工賃額が現状よりも下がっていれば工賃向上のインセンティブが働かない）。</a:t>
            </a:r>
            <a:endParaRPr lang="en-US" altLang="ja-JP" sz="1500" kern="100" dirty="0">
              <a:latin typeface="Meiryo UI" panose="020B0604030504040204" pitchFamily="50" charset="-128"/>
              <a:ea typeface="Meiryo UI" panose="020B0604030504040204" pitchFamily="50" charset="-128"/>
              <a:cs typeface="Courier New" panose="02070309020205020404" pitchFamily="49" charset="0"/>
            </a:endParaRPr>
          </a:p>
          <a:p>
            <a:pPr algn="just"/>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◇満足できることを優先した場合には、前年度実績比の</a:t>
            </a:r>
            <a:r>
              <a:rPr lang="en-US" altLang="ja-JP" sz="1500" kern="100" dirty="0">
                <a:latin typeface="Meiryo UI" panose="020B0604030504040204" pitchFamily="50" charset="-128"/>
                <a:ea typeface="Meiryo UI" panose="020B0604030504040204" pitchFamily="50" charset="-128"/>
                <a:cs typeface="Courier New" panose="02070309020205020404" pitchFamily="49" charset="0"/>
              </a:rPr>
              <a:t>101~127</a:t>
            </a:r>
            <a:r>
              <a:rPr lang="ja-JP" altLang="en-US" sz="1500" kern="100" dirty="0">
                <a:latin typeface="Meiryo UI" panose="020B0604030504040204" pitchFamily="50" charset="-128"/>
                <a:ea typeface="Meiryo UI" panose="020B0604030504040204" pitchFamily="50" charset="-128"/>
                <a:cs typeface="Courier New" panose="02070309020205020404" pitchFamily="49" charset="0"/>
              </a:rPr>
              <a:t>％の範囲で目標を設定している。</a:t>
            </a:r>
            <a:endParaRPr lang="ja-JP" altLang="ja-JP" sz="900" kern="100" dirty="0">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3" name="表 2"/>
          <p:cNvGraphicFramePr>
            <a:graphicFrameLocks noGrp="1"/>
          </p:cNvGraphicFramePr>
          <p:nvPr>
            <p:extLst/>
          </p:nvPr>
        </p:nvGraphicFramePr>
        <p:xfrm>
          <a:off x="826440" y="1827147"/>
          <a:ext cx="7640391" cy="2050150"/>
        </p:xfrm>
        <a:graphic>
          <a:graphicData uri="http://schemas.openxmlformats.org/drawingml/2006/table">
            <a:tbl>
              <a:tblPr/>
              <a:tblGrid>
                <a:gridCol w="1220273">
                  <a:extLst>
                    <a:ext uri="{9D8B030D-6E8A-4147-A177-3AD203B41FA5}">
                      <a16:colId xmlns:a16="http://schemas.microsoft.com/office/drawing/2014/main" val="3542409053"/>
                    </a:ext>
                  </a:extLst>
                </a:gridCol>
                <a:gridCol w="1220273">
                  <a:extLst>
                    <a:ext uri="{9D8B030D-6E8A-4147-A177-3AD203B41FA5}">
                      <a16:colId xmlns:a16="http://schemas.microsoft.com/office/drawing/2014/main" val="2724464091"/>
                    </a:ext>
                  </a:extLst>
                </a:gridCol>
                <a:gridCol w="1220273">
                  <a:extLst>
                    <a:ext uri="{9D8B030D-6E8A-4147-A177-3AD203B41FA5}">
                      <a16:colId xmlns:a16="http://schemas.microsoft.com/office/drawing/2014/main" val="1839806963"/>
                    </a:ext>
                  </a:extLst>
                </a:gridCol>
                <a:gridCol w="1220273">
                  <a:extLst>
                    <a:ext uri="{9D8B030D-6E8A-4147-A177-3AD203B41FA5}">
                      <a16:colId xmlns:a16="http://schemas.microsoft.com/office/drawing/2014/main" val="3198284126"/>
                    </a:ext>
                  </a:extLst>
                </a:gridCol>
                <a:gridCol w="1220273">
                  <a:extLst>
                    <a:ext uri="{9D8B030D-6E8A-4147-A177-3AD203B41FA5}">
                      <a16:colId xmlns:a16="http://schemas.microsoft.com/office/drawing/2014/main" val="771502418"/>
                    </a:ext>
                  </a:extLst>
                </a:gridCol>
                <a:gridCol w="1539026">
                  <a:extLst>
                    <a:ext uri="{9D8B030D-6E8A-4147-A177-3AD203B41FA5}">
                      <a16:colId xmlns:a16="http://schemas.microsoft.com/office/drawing/2014/main" val="2756442549"/>
                    </a:ext>
                  </a:extLst>
                </a:gridCol>
              </a:tblGrid>
              <a:tr h="384995">
                <a:tc rowSpan="2" gridSpan="2">
                  <a:txBody>
                    <a:bodyPr/>
                    <a:lstStyle/>
                    <a:p>
                      <a:pPr algn="ctr" fontAlgn="ctr"/>
                      <a:r>
                        <a:rPr lang="en-US" altLang="ja-JP" sz="1200" b="0" i="0" u="none" strike="noStrike" dirty="0" smtClean="0">
                          <a:effectLst/>
                          <a:latin typeface="Meiryo UI" panose="020B0604030504040204" pitchFamily="50" charset="-128"/>
                          <a:ea typeface="Meiryo UI" panose="020B0604030504040204" pitchFamily="50" charset="-128"/>
                        </a:rPr>
                        <a:t>N=333</a:t>
                      </a:r>
                      <a:r>
                        <a:rPr lang="ja-JP" altLang="en-US" sz="1200" b="0" i="0" u="none" strike="noStrike" dirty="0">
                          <a:effectLst/>
                          <a:latin typeface="Meiryo UI" panose="020B0604030504040204" pitchFamily="50" charset="-128"/>
                          <a:ea typeface="Meiryo UI" panose="020B0604030504040204" pitchFamily="50" charset="-128"/>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pPr algn="l" fontAlgn="ctr"/>
                      <a:endParaRPr lang="ja-JP" altLang="en-US" sz="1600" b="0" i="0" u="none" strike="noStrike" dirty="0">
                        <a:effectLst/>
                        <a:latin typeface="Meiryo UI" panose="020B0604030504040204" pitchFamily="50" charset="-128"/>
                        <a:ea typeface="Meiryo UI" panose="020B0604030504040204" pitchFamily="50" charset="-128"/>
                      </a:endParaRPr>
                    </a:p>
                  </a:txBody>
                  <a:tcPr marL="0" marR="0" marT="0"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3">
                  <a:txBody>
                    <a:bodyPr/>
                    <a:lstStyle/>
                    <a:p>
                      <a:pPr algn="ctr" fontAlgn="ctr"/>
                      <a:r>
                        <a:rPr lang="en-US" altLang="ja-JP" sz="1200" b="0" i="0" u="none" strike="noStrike" dirty="0" smtClean="0">
                          <a:effectLst/>
                          <a:latin typeface="Meiryo UI" panose="020B0604030504040204" pitchFamily="50" charset="-128"/>
                          <a:ea typeface="Meiryo UI" panose="020B0604030504040204" pitchFamily="50" charset="-128"/>
                        </a:rPr>
                        <a:t>R</a:t>
                      </a:r>
                      <a:r>
                        <a:rPr lang="ja-JP" altLang="en-US" sz="1200" b="0" i="0" u="none" strike="noStrike" dirty="0" smtClean="0">
                          <a:effectLst/>
                          <a:latin typeface="Meiryo UI" panose="020B0604030504040204" pitchFamily="50" charset="-128"/>
                          <a:ea typeface="Meiryo UI" panose="020B0604030504040204" pitchFamily="50" charset="-128"/>
                        </a:rPr>
                        <a:t>１の目標を達成したか</a:t>
                      </a:r>
                      <a:endParaRPr lang="ja-JP" altLang="en-US" sz="1200" b="0" i="0" u="none" strike="noStrike" dirty="0">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1200" b="0" i="0" u="none" strike="noStrike" dirty="0">
                          <a:effectLst/>
                          <a:latin typeface="Meiryo UI" panose="020B0604030504040204" pitchFamily="50" charset="-128"/>
                          <a:ea typeface="Meiryo UI" panose="020B0604030504040204" pitchFamily="50" charset="-128"/>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8026807"/>
                  </a:ext>
                </a:extLst>
              </a:tr>
              <a:tr h="384995">
                <a:tc gridSpan="2" vMerge="1">
                  <a:txBody>
                    <a:bodyPr/>
                    <a:lstStyle/>
                    <a:p>
                      <a:pPr algn="l" fontAlgn="ctr"/>
                      <a:endParaRPr lang="ja-JP" altLang="en-US" sz="1600" b="0" i="0" u="none" strike="noStrike" dirty="0">
                        <a:effectLst/>
                        <a:latin typeface="Meiryo UI" panose="020B0604030504040204" pitchFamily="50" charset="-128"/>
                        <a:ea typeface="Meiryo UI" panose="020B0604030504040204" pitchFamily="50" charset="-128"/>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vMerge="1">
                  <a:txBody>
                    <a:bodyPr/>
                    <a:lstStyle/>
                    <a:p>
                      <a:pPr algn="l" fontAlgn="ctr"/>
                      <a:endParaRPr lang="ja-JP" altLang="en-US" sz="1600" b="0" i="0" u="none" strike="noStrike" dirty="0">
                        <a:effectLst/>
                        <a:latin typeface="Meiryo UI" panose="020B0604030504040204" pitchFamily="50" charset="-128"/>
                        <a:ea typeface="Meiryo UI" panose="020B0604030504040204" pitchFamily="50" charset="-128"/>
                      </a:endParaRP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ja-JP" altLang="en-US" sz="1200" b="1" i="0" u="none" strike="noStrike" dirty="0">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1" i="0" u="none" strike="noStrike">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effectLst/>
                          <a:latin typeface="Meiryo UI" panose="020B0604030504040204" pitchFamily="50" charset="-128"/>
                          <a:ea typeface="Meiryo UI" panose="020B0604030504040204" pitchFamily="50" charset="-128"/>
                        </a:rPr>
                        <a:t>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369351485"/>
                  </a:ext>
                </a:extLst>
              </a:tr>
              <a:tr h="205740">
                <a:tc rowSpan="6">
                  <a:txBody>
                    <a:bodyPr/>
                    <a:lstStyle/>
                    <a:p>
                      <a:pPr algn="ctr" fontAlgn="ctr"/>
                      <a:r>
                        <a:rPr lang="en-US" altLang="ja-JP" sz="1200" b="0" i="0" u="none" strike="noStrike" dirty="0" smtClean="0">
                          <a:effectLst/>
                          <a:latin typeface="Meiryo UI" panose="020B0604030504040204" pitchFamily="50" charset="-128"/>
                          <a:ea typeface="Meiryo UI" panose="020B0604030504040204" pitchFamily="50" charset="-128"/>
                        </a:rPr>
                        <a:t>R1</a:t>
                      </a:r>
                      <a:r>
                        <a:rPr lang="ja-JP" altLang="en-US" sz="1200" b="0" i="0" u="none" strike="noStrike" dirty="0" smtClean="0">
                          <a:effectLst/>
                          <a:latin typeface="Meiryo UI" panose="020B0604030504040204" pitchFamily="50" charset="-128"/>
                          <a:ea typeface="Meiryo UI" panose="020B0604030504040204" pitchFamily="50" charset="-128"/>
                        </a:rPr>
                        <a:t>実績の</a:t>
                      </a:r>
                      <a:endParaRPr lang="en-US" altLang="ja-JP" sz="1200" b="0" i="0" u="none" strike="noStrike" dirty="0" smtClean="0">
                        <a:effectLst/>
                        <a:latin typeface="Meiryo UI" panose="020B0604030504040204" pitchFamily="50" charset="-128"/>
                        <a:ea typeface="Meiryo UI" panose="020B0604030504040204" pitchFamily="50" charset="-128"/>
                      </a:endParaRPr>
                    </a:p>
                    <a:p>
                      <a:pPr algn="ctr" fontAlgn="ctr"/>
                      <a:r>
                        <a:rPr lang="ja-JP" altLang="en-US" sz="1200" b="0" i="0" u="none" strike="noStrike" dirty="0" smtClean="0">
                          <a:effectLst/>
                          <a:latin typeface="Meiryo UI" panose="020B0604030504040204" pitchFamily="50" charset="-128"/>
                          <a:ea typeface="Meiryo UI" panose="020B0604030504040204" pitchFamily="50" charset="-128"/>
                        </a:rPr>
                        <a:t>満足度</a:t>
                      </a:r>
                      <a:endParaRPr lang="ja-JP" altLang="en-US" sz="1200" b="0" i="0" u="none" strike="noStrike" dirty="0">
                        <a:effectLst/>
                        <a:latin typeface="Meiryo UI" panose="020B0604030504040204" pitchFamily="50" charset="-128"/>
                        <a:ea typeface="Meiryo UI" panose="020B0604030504040204" pitchFamily="50" charset="-128"/>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altLang="en-US" sz="1200" b="0" i="0" u="none" strike="noStrike" dirty="0" smtClean="0">
                          <a:effectLst/>
                          <a:latin typeface="Meiryo UI" panose="020B0604030504040204" pitchFamily="50" charset="-128"/>
                          <a:ea typeface="Meiryo UI" panose="020B0604030504040204" pitchFamily="50" charset="-128"/>
                        </a:rPr>
                        <a:t>満足・大いに満足</a:t>
                      </a:r>
                      <a:endParaRPr lang="ja-JP" altLang="en-US" sz="1200" b="0" i="0" u="none" strike="noStrike" dirty="0">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79</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ctr"/>
                      <a:r>
                        <a:rPr lang="en-US" altLang="ja-JP" sz="1400" b="0" i="0" u="none" strike="noStrike">
                          <a:effectLst/>
                          <a:latin typeface="Meiryo UI" panose="020B0604030504040204" pitchFamily="50" charset="-128"/>
                          <a:ea typeface="Meiryo UI" panose="020B0604030504040204" pitchFamily="50" charset="-128"/>
                        </a:rPr>
                        <a:t>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a:effectLst/>
                          <a:latin typeface="Meiryo UI" panose="020B0604030504040204" pitchFamily="50" charset="-128"/>
                          <a:ea typeface="Meiryo UI" panose="020B0604030504040204" pitchFamily="50" charset="-128"/>
                        </a:rPr>
                        <a:t>109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effectLst/>
                          <a:latin typeface="Meiryo UI" panose="020B0604030504040204" pitchFamily="50" charset="-128"/>
                          <a:ea typeface="Meiryo UI" panose="020B0604030504040204" pitchFamily="50" charset="-128"/>
                        </a:rPr>
                        <a:t>事業所数</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1711248"/>
                  </a:ext>
                </a:extLst>
              </a:tr>
              <a:tr h="205740">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101%</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D9F1"/>
                    </a:solidFill>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127%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a:effectLst/>
                          <a:latin typeface="Meiryo UI" panose="020B0604030504040204" pitchFamily="50" charset="-128"/>
                          <a:ea typeface="Meiryo UI" panose="020B0604030504040204" pitchFamily="50" charset="-128"/>
                        </a:rPr>
                        <a:t>108%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smtClean="0">
                          <a:effectLst/>
                          <a:latin typeface="Meiryo UI" panose="020B0604030504040204" pitchFamily="50" charset="-128"/>
                          <a:ea typeface="Meiryo UI" panose="020B0604030504040204" pitchFamily="50" charset="-128"/>
                        </a:rPr>
                        <a:t>目標設定の平均値（対前年度）</a:t>
                      </a:r>
                      <a:endParaRPr lang="ja-JP" altLang="en-US" sz="800" b="0" i="0" u="none" strike="noStrike" dirty="0">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1042496"/>
                  </a:ext>
                </a:extLst>
              </a:tr>
              <a:tr h="205740">
                <a:tc vMerge="1">
                  <a:txBody>
                    <a:bodyPr/>
                    <a:lstStyle/>
                    <a:p>
                      <a:endParaRPr kumimoji="1" lang="ja-JP" altLang="en-US"/>
                    </a:p>
                  </a:txBody>
                  <a:tcPr/>
                </a:tc>
                <a:tc rowSpan="2">
                  <a:txBody>
                    <a:bodyPr/>
                    <a:lstStyle/>
                    <a:p>
                      <a:pPr algn="ctr" fontAlgn="ctr"/>
                      <a:r>
                        <a:rPr lang="ja-JP" altLang="en-US" sz="1200" b="0" i="0" u="none" strike="noStrike" dirty="0" smtClean="0">
                          <a:effectLst/>
                          <a:latin typeface="Meiryo UI" panose="020B0604030504040204" pitchFamily="50" charset="-128"/>
                          <a:ea typeface="Meiryo UI" panose="020B0604030504040204" pitchFamily="50" charset="-128"/>
                        </a:rPr>
                        <a:t>不満・やや不満</a:t>
                      </a:r>
                      <a:endParaRPr lang="ja-JP" altLang="en-US" sz="1200" b="0" i="0" u="none" strike="noStrike" dirty="0">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137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224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effectLst/>
                          <a:latin typeface="Meiryo UI" panose="020B0604030504040204" pitchFamily="50" charset="-128"/>
                          <a:ea typeface="Meiryo UI" panose="020B0604030504040204" pitchFamily="50" charset="-128"/>
                        </a:rPr>
                        <a:t>事業所数</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4821192"/>
                  </a:ext>
                </a:extLst>
              </a:tr>
              <a:tr h="205740">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145%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127%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smtClean="0">
                          <a:effectLst/>
                          <a:latin typeface="Meiryo UI" panose="020B0604030504040204" pitchFamily="50" charset="-128"/>
                          <a:ea typeface="Meiryo UI" panose="020B0604030504040204" pitchFamily="50" charset="-128"/>
                        </a:rPr>
                        <a:t>目標設定の平均値（対前年度）</a:t>
                      </a:r>
                      <a:endParaRPr lang="ja-JP" altLang="en-US" sz="800" b="0" i="0" u="none" strike="noStrike" dirty="0">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7650822"/>
                  </a:ext>
                </a:extLst>
              </a:tr>
              <a:tr h="205740">
                <a:tc vMerge="1">
                  <a:txBody>
                    <a:bodyPr/>
                    <a:lstStyle/>
                    <a:p>
                      <a:endParaRPr kumimoji="1" lang="ja-JP" altLang="en-US"/>
                    </a:p>
                  </a:txBody>
                  <a:tcPr/>
                </a:tc>
                <a:tc rowSpan="2">
                  <a:txBody>
                    <a:bodyPr/>
                    <a:lstStyle/>
                    <a:p>
                      <a:pPr algn="ctr" fontAlgn="ctr"/>
                      <a:r>
                        <a:rPr lang="ja-JP" altLang="en-US" sz="1200" b="0" i="0" u="none" strike="noStrike" dirty="0">
                          <a:effectLst/>
                          <a:latin typeface="Meiryo UI" panose="020B0604030504040204" pitchFamily="50" charset="-128"/>
                          <a:ea typeface="Meiryo UI" panose="020B0604030504040204" pitchFamily="50" charset="-128"/>
                        </a:rPr>
                        <a:t>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166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167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333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effectLst/>
                          <a:latin typeface="Meiryo UI" panose="020B0604030504040204" pitchFamily="50" charset="-128"/>
                          <a:ea typeface="Meiryo UI" panose="020B0604030504040204" pitchFamily="50" charset="-128"/>
                        </a:rPr>
                        <a:t>事業所数</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4317936"/>
                  </a:ext>
                </a:extLst>
              </a:tr>
              <a:tr h="205740">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142%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effectLst/>
                          <a:latin typeface="Meiryo UI" panose="020B0604030504040204" pitchFamily="50" charset="-128"/>
                          <a:ea typeface="Meiryo UI" panose="020B0604030504040204" pitchFamily="50" charset="-128"/>
                        </a:rPr>
                        <a:t>121%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smtClean="0">
                          <a:effectLst/>
                          <a:latin typeface="Meiryo UI" panose="020B0604030504040204" pitchFamily="50" charset="-128"/>
                          <a:ea typeface="Meiryo UI" panose="020B0604030504040204" pitchFamily="50" charset="-128"/>
                        </a:rPr>
                        <a:t>目標設定の平均値（対前年度）</a:t>
                      </a:r>
                      <a:endParaRPr lang="ja-JP" altLang="en-US" sz="800" b="0" i="0" u="none" strike="noStrike" dirty="0">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5394073"/>
                  </a:ext>
                </a:extLst>
              </a:tr>
            </a:tbl>
          </a:graphicData>
        </a:graphic>
      </p:graphicFrame>
      <p:sp>
        <p:nvSpPr>
          <p:cNvPr id="11" name="スライド番号プレースホルダー 1"/>
          <p:cNvSpPr>
            <a:spLocks noGrp="1"/>
          </p:cNvSpPr>
          <p:nvPr>
            <p:ph type="sldNum" sz="quarter" idx="12"/>
          </p:nvPr>
        </p:nvSpPr>
        <p:spPr>
          <a:xfrm>
            <a:off x="7015418" y="6283058"/>
            <a:ext cx="2057400" cy="273844"/>
          </a:xfrm>
        </p:spPr>
        <p:txBody>
          <a:bodyPr/>
          <a:lstStyle/>
          <a:p>
            <a:fld id="{00B90DFF-2327-4A71-8B67-9668A02A1B14}" type="slidenum">
              <a:rPr kumimoji="1" lang="ja-JP" altLang="en-US" sz="1350"/>
              <a:t>7</a:t>
            </a:fld>
            <a:endParaRPr kumimoji="1" lang="ja-JP" altLang="en-US" sz="1350"/>
          </a:p>
        </p:txBody>
      </p:sp>
      <p:sp>
        <p:nvSpPr>
          <p:cNvPr id="2" name="テキスト ボックス 1"/>
          <p:cNvSpPr txBox="1"/>
          <p:nvPr/>
        </p:nvSpPr>
        <p:spPr>
          <a:xfrm>
            <a:off x="3348818" y="470583"/>
            <a:ext cx="5724000" cy="276999"/>
          </a:xfrm>
          <a:prstGeom prst="rect">
            <a:avLst/>
          </a:prstGeom>
          <a:noFill/>
          <a:ln>
            <a:solidFill>
              <a:schemeClr val="accent2"/>
            </a:solidFill>
            <a:prstDash val="dash"/>
          </a:ln>
        </p:spPr>
        <p:txBody>
          <a:bodyPr wrap="square" rtlCol="0">
            <a:spAutoFit/>
          </a:bodyPr>
          <a:lstStyle/>
          <a:p>
            <a:pPr algn="ctr"/>
            <a:r>
              <a:rPr kumimoji="1" lang="ja-JP" altLang="en-US" sz="1200" dirty="0" smtClean="0">
                <a:latin typeface="Meiryo UI" panose="020B0604030504040204" pitchFamily="50" charset="-128"/>
                <a:ea typeface="Meiryo UI" panose="020B0604030504040204" pitchFamily="50" charset="-128"/>
              </a:rPr>
              <a:t>令和</a:t>
            </a:r>
            <a:r>
              <a:rPr kumimoji="1" lang="en-US" altLang="ja-JP" sz="1200" dirty="0">
                <a:latin typeface="Meiryo UI" panose="020B0604030504040204" pitchFamily="50" charset="-128"/>
                <a:ea typeface="Meiryo UI" panose="020B0604030504040204" pitchFamily="50" charset="-128"/>
              </a:rPr>
              <a:t>2</a:t>
            </a:r>
            <a:r>
              <a:rPr kumimoji="1" lang="ja-JP" altLang="en-US" sz="1200" dirty="0" smtClean="0">
                <a:latin typeface="Meiryo UI" panose="020B0604030504040204" pitchFamily="50" charset="-128"/>
                <a:ea typeface="Meiryo UI" panose="020B0604030504040204" pitchFamily="50" charset="-128"/>
              </a:rPr>
              <a:t>年度第</a:t>
            </a:r>
            <a:r>
              <a:rPr kumimoji="1" lang="en-US" altLang="ja-JP" sz="1200" dirty="0" smtClean="0">
                <a:latin typeface="Meiryo UI" panose="020B0604030504040204" pitchFamily="50" charset="-128"/>
                <a:ea typeface="Meiryo UI" panose="020B0604030504040204" pitchFamily="50" charset="-128"/>
              </a:rPr>
              <a:t>2</a:t>
            </a:r>
            <a:r>
              <a:rPr kumimoji="1" lang="ja-JP" altLang="en-US" sz="1200" dirty="0" smtClean="0">
                <a:latin typeface="Meiryo UI" panose="020B0604030504040204" pitchFamily="50" charset="-128"/>
                <a:ea typeface="Meiryo UI" panose="020B0604030504040204" pitchFamily="50" charset="-128"/>
              </a:rPr>
              <a:t>回工賃向上計画の推進に関する専門委員会</a:t>
            </a:r>
            <a:r>
              <a:rPr kumimoji="1" lang="en-US" altLang="ja-JP" sz="1200" dirty="0" smtClean="0">
                <a:latin typeface="Meiryo UI" panose="020B0604030504040204" pitchFamily="50" charset="-128"/>
                <a:ea typeface="Meiryo UI" panose="020B0604030504040204" pitchFamily="50" charset="-128"/>
              </a:rPr>
              <a:t>2.12.21</a:t>
            </a:r>
            <a:r>
              <a:rPr kumimoji="1" lang="ja-JP" altLang="en-US" sz="1200" dirty="0" smtClean="0">
                <a:latin typeface="Meiryo UI" panose="020B0604030504040204" pitchFamily="50" charset="-128"/>
                <a:ea typeface="Meiryo UI" panose="020B0604030504040204" pitchFamily="50" charset="-128"/>
              </a:rPr>
              <a:t>［資料</a:t>
            </a:r>
            <a:r>
              <a:rPr kumimoji="1" lang="en-US" altLang="ja-JP" sz="1200" dirty="0" smtClean="0">
                <a:latin typeface="Meiryo UI" panose="020B0604030504040204" pitchFamily="50" charset="-128"/>
                <a:ea typeface="Meiryo UI" panose="020B0604030504040204" pitchFamily="50" charset="-128"/>
              </a:rPr>
              <a:t>2</a:t>
            </a:r>
            <a:r>
              <a:rPr kumimoji="1" lang="ja-JP" altLang="en-US" sz="1200" dirty="0" smtClean="0">
                <a:latin typeface="Meiryo UI" panose="020B0604030504040204" pitchFamily="50" charset="-128"/>
                <a:ea typeface="Meiryo UI" panose="020B0604030504040204" pitchFamily="50" charset="-128"/>
              </a:rPr>
              <a:t>］より抜粋</a:t>
            </a:r>
            <a:endParaRPr kumimoji="1" lang="ja-JP" altLang="en-US" sz="12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8044118" y="215657"/>
            <a:ext cx="972000" cy="276999"/>
          </a:xfrm>
          <a:prstGeom prst="rect">
            <a:avLst/>
          </a:prstGeom>
          <a:noFill/>
          <a:ln>
            <a:noFill/>
            <a:prstDash val="dash"/>
          </a:ln>
        </p:spPr>
        <p:txBody>
          <a:bodyPr wrap="square" rtlCol="0">
            <a:spAutoFit/>
          </a:bodyPr>
          <a:lstStyle/>
          <a:p>
            <a:pPr algn="ctr"/>
            <a:r>
              <a:rPr kumimoji="1" lang="en-US" altLang="ja-JP" sz="1200" dirty="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参　考</a:t>
            </a:r>
            <a:r>
              <a:rPr kumimoji="1" lang="en-US" altLang="ja-JP"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61832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149271" y="907383"/>
            <a:ext cx="8994729" cy="369332"/>
            <a:chOff x="199028" y="66843"/>
            <a:chExt cx="11992972" cy="492442"/>
          </a:xfrm>
        </p:grpSpPr>
        <p:cxnSp>
          <p:nvCxnSpPr>
            <p:cNvPr id="5" name="直線コネクタ 4"/>
            <p:cNvCxnSpPr/>
            <p:nvPr/>
          </p:nvCxnSpPr>
          <p:spPr>
            <a:xfrm>
              <a:off x="199028" y="483153"/>
              <a:ext cx="11992972" cy="37347"/>
            </a:xfrm>
            <a:prstGeom prst="line">
              <a:avLst/>
            </a:prstGeom>
            <a:noFill/>
            <a:ln w="38100" cap="flat" cmpd="sng" algn="ctr">
              <a:solidFill>
                <a:srgbClr val="4F81BD"/>
              </a:solidFill>
              <a:prstDash val="solid"/>
            </a:ln>
            <a:effectLst>
              <a:outerShdw blurRad="40000" dist="23000" dir="5400000" rotWithShape="0">
                <a:srgbClr val="000000">
                  <a:alpha val="35000"/>
                </a:srgbClr>
              </a:outerShdw>
            </a:effectLst>
          </p:spPr>
        </p:cxnSp>
        <p:sp>
          <p:nvSpPr>
            <p:cNvPr id="6" name="正方形/長方形 5"/>
            <p:cNvSpPr/>
            <p:nvPr/>
          </p:nvSpPr>
          <p:spPr>
            <a:xfrm>
              <a:off x="199028" y="66843"/>
              <a:ext cx="7596429" cy="49244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具体的な目標工賃額設定に</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ついて</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9" name="正方形/長方形 8"/>
          <p:cNvSpPr/>
          <p:nvPr/>
        </p:nvSpPr>
        <p:spPr>
          <a:xfrm>
            <a:off x="149271" y="1439413"/>
            <a:ext cx="8702899" cy="2859757"/>
          </a:xfrm>
          <a:prstGeom prst="rect">
            <a:avLst/>
          </a:prstGeom>
          <a:ln>
            <a:solidFill>
              <a:schemeClr val="accent1"/>
            </a:solidFill>
          </a:ln>
        </p:spPr>
        <p:txBody>
          <a:bodyPr wrap="square">
            <a:spAutoFit/>
          </a:bodyPr>
          <a:lstStyle/>
          <a:p>
            <a:pPr marL="214313" indent="-214313" algn="just">
              <a:lnSpc>
                <a:spcPts val="1350"/>
              </a:lnSpc>
              <a:buFont typeface="Wingdings" panose="05000000000000000000" pitchFamily="2" charset="2"/>
              <a:buChar char="u"/>
            </a:pP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a:p>
            <a:pPr marL="214313" indent="-214313" algn="just">
              <a:lnSpc>
                <a:spcPts val="1350"/>
              </a:lnSpc>
              <a:buFont typeface="Wingdings" panose="05000000000000000000" pitchFamily="2" charset="2"/>
              <a:buChar char="u"/>
            </a:pP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金額での目標を設定する場合、平均月額工賃が</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20,000</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円以上、または前年度比</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1,000</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円以上で、満足とする事業所の割合が増加していく。ただし、</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10,000</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円未満が</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4</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割以上を占める府の現状では、</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20,000</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円を超える目標は現実的ではないのではないか。また、増加額</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1,000</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円以上を目標とした場合には、</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1,000</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円の意味が、事業所の平均工賃により大きく異なることになる。</a:t>
            </a: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a:p>
            <a:pPr marL="214313" indent="-214313" algn="just">
              <a:buFont typeface="Wingdings" panose="05000000000000000000" pitchFamily="2" charset="2"/>
              <a:buChar char="u"/>
            </a:pP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実績額について、評価できない（わからない・どちらでもない）とする約</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3</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割の事業所は、目標設定の意図が十分理解できていないのではないか。そのために、非現実的な目標設定となってている事業所も多いのではないか。</a:t>
            </a: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a:p>
            <a:pPr marL="214313" indent="-214313" algn="just">
              <a:buFont typeface="Wingdings" panose="05000000000000000000" pitchFamily="2" charset="2"/>
              <a:buChar char="u"/>
            </a:pP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あるいは、評価できないのではなく、社会参加や生きがいづく</a:t>
            </a:r>
            <a:r>
              <a:rPr lang="ja-JP" altLang="en-US" sz="1350" kern="100" dirty="0" err="1">
                <a:latin typeface="Meiryo UI" panose="020B0604030504040204" pitchFamily="50" charset="-128"/>
                <a:ea typeface="Meiryo UI" panose="020B0604030504040204" pitchFamily="50" charset="-128"/>
                <a:cs typeface="Times New Roman" panose="02020603050405020304" pitchFamily="18" charset="0"/>
              </a:rPr>
              <a:t>りのための</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日中活動の場として運営しているため、あえて、実績額について、自己評価しないことも考えられるのではないか。</a:t>
            </a: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a:p>
            <a:pPr marL="214313" indent="-214313" algn="just">
              <a:buFont typeface="Wingdings" panose="05000000000000000000" pitchFamily="2" charset="2"/>
              <a:buChar char="u"/>
            </a:pP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前年度実績比で目標を設定する場合、事業所の満足と目標達成の双方を踏まえると、前年度と同等あるいは、やや低い割合での目標設定となり、工賃向上計画のインセンティブが機能しないことになる（目標達成のみを優先した場合も同様）。</a:t>
            </a: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a:p>
            <a:pPr marL="214313" indent="-214313" algn="just">
              <a:buFont typeface="Wingdings" panose="05000000000000000000" pitchFamily="2" charset="2"/>
              <a:buChar char="u"/>
            </a:pP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一方で、前年比</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120</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％以上の高い目標設定をした場合には、目標達成に苦戦する傾向がみられ、未達成→満足度が低い→高い目標設の悪循環を繰り返す可能性が高くなるのではないか。</a:t>
            </a: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a:p>
            <a:pPr marL="214313" indent="-214313" algn="just">
              <a:buFont typeface="Wingdings" panose="05000000000000000000" pitchFamily="2" charset="2"/>
              <a:buChar char="u"/>
            </a:pP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実績に満足している事業所が次の目標として設定している、前年度実績比を次期計画の目標設定のベースにしてはどうか。</a:t>
            </a: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1" name="右矢印 10"/>
          <p:cNvSpPr/>
          <p:nvPr/>
        </p:nvSpPr>
        <p:spPr>
          <a:xfrm>
            <a:off x="147713" y="1321482"/>
            <a:ext cx="3672000" cy="243000"/>
          </a:xfrm>
          <a:prstGeom prst="rightArrow">
            <a:avLst>
              <a:gd name="adj1" fmla="val 100000"/>
              <a:gd name="adj2" fmla="val 1241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50" b="1" dirty="0">
                <a:latin typeface="Meiryo UI" panose="020B0604030504040204" pitchFamily="50" charset="-128"/>
                <a:ea typeface="Meiryo UI" panose="020B0604030504040204" pitchFamily="50" charset="-128"/>
              </a:rPr>
              <a:t>工賃実績調査から</a:t>
            </a:r>
          </a:p>
        </p:txBody>
      </p:sp>
      <p:sp>
        <p:nvSpPr>
          <p:cNvPr id="12" name="正方形/長方形 11"/>
          <p:cNvSpPr/>
          <p:nvPr/>
        </p:nvSpPr>
        <p:spPr>
          <a:xfrm>
            <a:off x="149271" y="4422129"/>
            <a:ext cx="8702899" cy="1641475"/>
          </a:xfrm>
          <a:prstGeom prst="rect">
            <a:avLst/>
          </a:prstGeom>
          <a:ln>
            <a:solidFill>
              <a:schemeClr val="accent1"/>
            </a:solidFill>
          </a:ln>
        </p:spPr>
        <p:txBody>
          <a:bodyPr wrap="square">
            <a:spAutoFit/>
          </a:bodyPr>
          <a:lstStyle/>
          <a:p>
            <a:pPr marL="214313" indent="-214313" algn="just">
              <a:lnSpc>
                <a:spcPts val="1350"/>
              </a:lnSpc>
              <a:buFont typeface="Wingdings" panose="05000000000000000000" pitchFamily="2" charset="2"/>
              <a:buChar char="u"/>
            </a:pP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a:p>
            <a:pPr marL="214313" indent="-214313" algn="just">
              <a:lnSpc>
                <a:spcPts val="1350"/>
              </a:lnSpc>
              <a:buFont typeface="Wingdings" panose="05000000000000000000" pitchFamily="2" charset="2"/>
              <a:buChar char="u"/>
            </a:pP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R1</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実績に満足している事業所が設定した目標の対前年度比平均は</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108</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％。府の直近の対前年度伸び率が</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105.7</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％、全国平均が</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101.6%</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であることから、高い目標せっていであるが、達成が困難な</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110</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％までに収まっているため過剰な目標設定ではないといえる。</a:t>
            </a: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a:p>
            <a:pPr marL="214313" indent="-214313" algn="just">
              <a:buFont typeface="Wingdings" panose="05000000000000000000" pitchFamily="2" charset="2"/>
              <a:buChar char="u"/>
            </a:pP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その場合、次期計画</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年目となる</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R3</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年度は、</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R2</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年度推計値</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13,224</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円</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×108%</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14,200</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円</a:t>
            </a: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a:p>
            <a:pPr marL="214313" indent="-214313" algn="just">
              <a:buFont typeface="Wingdings" panose="05000000000000000000" pitchFamily="2" charset="2"/>
              <a:buChar char="u"/>
            </a:pP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様々な役割を担う事業所が大阪府の工賃計画目標を意識できるよう、額の区分ごとに目標額を計画内で提示</a:t>
            </a: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a:p>
            <a:pPr marL="214313" indent="-214313" algn="just">
              <a:buFont typeface="Wingdings" panose="05000000000000000000" pitchFamily="2" charset="2"/>
              <a:buChar char="u"/>
            </a:pP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併せて、目標達成事業所を</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8</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割（現在約</a:t>
            </a:r>
            <a:r>
              <a:rPr lang="en-US" altLang="ja-JP" sz="1350" kern="100" dirty="0">
                <a:latin typeface="Meiryo UI" panose="020B0604030504040204" pitchFamily="50" charset="-128"/>
                <a:ea typeface="Meiryo UI" panose="020B0604030504040204" pitchFamily="50" charset="-128"/>
                <a:cs typeface="Times New Roman" panose="02020603050405020304" pitchFamily="18" charset="0"/>
              </a:rPr>
              <a:t>5</a:t>
            </a:r>
            <a:r>
              <a:rPr lang="ja-JP" altLang="en-US" sz="1350" kern="100" dirty="0">
                <a:latin typeface="Meiryo UI" panose="020B0604030504040204" pitchFamily="50" charset="-128"/>
                <a:ea typeface="Meiryo UI" panose="020B0604030504040204" pitchFamily="50" charset="-128"/>
                <a:cs typeface="Times New Roman" panose="02020603050405020304" pitchFamily="18" charset="0"/>
              </a:rPr>
              <a:t>割）とするなど、目標を付加し、目標未達成の事業所や平均工賃より低い区分の事業所の支援を強化したい。</a:t>
            </a:r>
            <a:endParaRPr lang="en-US" altLang="ja-JP" sz="135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3" name="右矢印 12"/>
          <p:cNvSpPr/>
          <p:nvPr/>
        </p:nvSpPr>
        <p:spPr>
          <a:xfrm>
            <a:off x="147713" y="4296689"/>
            <a:ext cx="3672000" cy="243000"/>
          </a:xfrm>
          <a:prstGeom prst="rightArrow">
            <a:avLst>
              <a:gd name="adj1" fmla="val 100000"/>
              <a:gd name="adj2" fmla="val 1241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b="1" dirty="0">
                <a:latin typeface="Meiryo UI" panose="020B0604030504040204" pitchFamily="50" charset="-128"/>
                <a:ea typeface="Meiryo UI" panose="020B0604030504040204" pitchFamily="50" charset="-128"/>
              </a:rPr>
              <a:t>目標</a:t>
            </a:r>
            <a:r>
              <a:rPr kumimoji="1" lang="ja-JP" altLang="en-US" sz="1350" b="1" dirty="0">
                <a:latin typeface="Meiryo UI" panose="020B0604030504040204" pitchFamily="50" charset="-128"/>
                <a:ea typeface="Meiryo UI" panose="020B0604030504040204" pitchFamily="50" charset="-128"/>
              </a:rPr>
              <a:t>工賃額の考え方</a:t>
            </a:r>
          </a:p>
        </p:txBody>
      </p:sp>
      <p:sp>
        <p:nvSpPr>
          <p:cNvPr id="10" name="スライド番号プレースホルダー 1"/>
          <p:cNvSpPr>
            <a:spLocks noGrp="1"/>
          </p:cNvSpPr>
          <p:nvPr>
            <p:ph type="sldNum" sz="quarter" idx="12"/>
          </p:nvPr>
        </p:nvSpPr>
        <p:spPr>
          <a:xfrm>
            <a:off x="6906640" y="6186563"/>
            <a:ext cx="2057400" cy="273844"/>
          </a:xfrm>
        </p:spPr>
        <p:txBody>
          <a:bodyPr/>
          <a:lstStyle/>
          <a:p>
            <a:fld id="{00B90DFF-2327-4A71-8B67-9668A02A1B14}" type="slidenum">
              <a:rPr kumimoji="1" lang="ja-JP" altLang="en-US" sz="1350"/>
              <a:t>8</a:t>
            </a:fld>
            <a:endParaRPr kumimoji="1" lang="ja-JP" altLang="en-US" sz="1350" dirty="0"/>
          </a:p>
        </p:txBody>
      </p:sp>
      <p:sp>
        <p:nvSpPr>
          <p:cNvPr id="15" name="テキスト ボックス 14"/>
          <p:cNvSpPr txBox="1"/>
          <p:nvPr/>
        </p:nvSpPr>
        <p:spPr>
          <a:xfrm>
            <a:off x="3348818" y="470583"/>
            <a:ext cx="5724000" cy="276999"/>
          </a:xfrm>
          <a:prstGeom prst="rect">
            <a:avLst/>
          </a:prstGeom>
          <a:noFill/>
          <a:ln>
            <a:solidFill>
              <a:schemeClr val="accent2"/>
            </a:solidFill>
            <a:prstDash val="dash"/>
          </a:ln>
        </p:spPr>
        <p:txBody>
          <a:bodyPr wrap="square" rtlCol="0">
            <a:spAutoFit/>
          </a:bodyPr>
          <a:lstStyle/>
          <a:p>
            <a:pPr algn="ctr"/>
            <a:r>
              <a:rPr kumimoji="1" lang="ja-JP" altLang="en-US" sz="1200" dirty="0" smtClean="0">
                <a:latin typeface="Meiryo UI" panose="020B0604030504040204" pitchFamily="50" charset="-128"/>
                <a:ea typeface="Meiryo UI" panose="020B0604030504040204" pitchFamily="50" charset="-128"/>
              </a:rPr>
              <a:t>令和</a:t>
            </a:r>
            <a:r>
              <a:rPr kumimoji="1" lang="en-US" altLang="ja-JP" sz="1200" dirty="0">
                <a:latin typeface="Meiryo UI" panose="020B0604030504040204" pitchFamily="50" charset="-128"/>
                <a:ea typeface="Meiryo UI" panose="020B0604030504040204" pitchFamily="50" charset="-128"/>
              </a:rPr>
              <a:t>2</a:t>
            </a:r>
            <a:r>
              <a:rPr kumimoji="1" lang="ja-JP" altLang="en-US" sz="1200" dirty="0" smtClean="0">
                <a:latin typeface="Meiryo UI" panose="020B0604030504040204" pitchFamily="50" charset="-128"/>
                <a:ea typeface="Meiryo UI" panose="020B0604030504040204" pitchFamily="50" charset="-128"/>
              </a:rPr>
              <a:t>年度第</a:t>
            </a:r>
            <a:r>
              <a:rPr kumimoji="1" lang="en-US" altLang="ja-JP" sz="1200" dirty="0" smtClean="0">
                <a:latin typeface="Meiryo UI" panose="020B0604030504040204" pitchFamily="50" charset="-128"/>
                <a:ea typeface="Meiryo UI" panose="020B0604030504040204" pitchFamily="50" charset="-128"/>
              </a:rPr>
              <a:t>2</a:t>
            </a:r>
            <a:r>
              <a:rPr kumimoji="1" lang="ja-JP" altLang="en-US" sz="1200" dirty="0" smtClean="0">
                <a:latin typeface="Meiryo UI" panose="020B0604030504040204" pitchFamily="50" charset="-128"/>
                <a:ea typeface="Meiryo UI" panose="020B0604030504040204" pitchFamily="50" charset="-128"/>
              </a:rPr>
              <a:t>回工賃向上計画の推進に関する専門委員会</a:t>
            </a:r>
            <a:r>
              <a:rPr kumimoji="1" lang="en-US" altLang="ja-JP" sz="1200" dirty="0" smtClean="0">
                <a:latin typeface="Meiryo UI" panose="020B0604030504040204" pitchFamily="50" charset="-128"/>
                <a:ea typeface="Meiryo UI" panose="020B0604030504040204" pitchFamily="50" charset="-128"/>
              </a:rPr>
              <a:t>2.12.21</a:t>
            </a:r>
            <a:r>
              <a:rPr kumimoji="1" lang="ja-JP" altLang="en-US" sz="1200" dirty="0" smtClean="0">
                <a:latin typeface="Meiryo UI" panose="020B0604030504040204" pitchFamily="50" charset="-128"/>
                <a:ea typeface="Meiryo UI" panose="020B0604030504040204" pitchFamily="50" charset="-128"/>
              </a:rPr>
              <a:t>［資料</a:t>
            </a:r>
            <a:r>
              <a:rPr kumimoji="1" lang="en-US" altLang="ja-JP" sz="1200" dirty="0" smtClean="0">
                <a:latin typeface="Meiryo UI" panose="020B0604030504040204" pitchFamily="50" charset="-128"/>
                <a:ea typeface="Meiryo UI" panose="020B0604030504040204" pitchFamily="50" charset="-128"/>
              </a:rPr>
              <a:t>2</a:t>
            </a:r>
            <a:r>
              <a:rPr kumimoji="1" lang="ja-JP" altLang="en-US" sz="1200" dirty="0" smtClean="0">
                <a:latin typeface="Meiryo UI" panose="020B0604030504040204" pitchFamily="50" charset="-128"/>
                <a:ea typeface="Meiryo UI" panose="020B0604030504040204" pitchFamily="50" charset="-128"/>
              </a:rPr>
              <a:t>］より抜粋</a:t>
            </a:r>
            <a:endParaRPr kumimoji="1" lang="ja-JP" altLang="en-US" sz="1200" dirty="0">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8044118" y="215657"/>
            <a:ext cx="972000" cy="276999"/>
          </a:xfrm>
          <a:prstGeom prst="rect">
            <a:avLst/>
          </a:prstGeom>
          <a:noFill/>
          <a:ln>
            <a:noFill/>
            <a:prstDash val="dash"/>
          </a:ln>
        </p:spPr>
        <p:txBody>
          <a:bodyPr wrap="square" rtlCol="0">
            <a:spAutoFit/>
          </a:bodyPr>
          <a:lstStyle/>
          <a:p>
            <a:pPr algn="ctr"/>
            <a:r>
              <a:rPr kumimoji="1" lang="en-US" altLang="ja-JP" sz="1200" dirty="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参　考</a:t>
            </a:r>
            <a:r>
              <a:rPr kumimoji="1" lang="en-US" altLang="ja-JP"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93810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768686"/>
            <a:ext cx="8640960" cy="4668616"/>
          </a:xfrm>
        </p:spPr>
        <p:txBody>
          <a:bodyPr>
            <a:noAutofit/>
          </a:bodyPr>
          <a:lstStyle/>
          <a:p>
            <a:pPr marL="0" indent="0">
              <a:buNone/>
            </a:pPr>
            <a:r>
              <a:rPr lang="ja-JP" altLang="en-US" sz="1600" b="1" dirty="0" smtClean="0">
                <a:latin typeface="UD デジタル 教科書体 NP-R" panose="02020400000000000000" pitchFamily="18" charset="-128"/>
                <a:ea typeface="UD デジタル 教科書体 NP-R" panose="02020400000000000000" pitchFamily="18" charset="-128"/>
              </a:rPr>
              <a:t>２．大阪府の工賃目標</a:t>
            </a:r>
            <a:endParaRPr lang="en-US" altLang="ja-JP" sz="1400" b="1" dirty="0" smtClean="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400" dirty="0" smtClean="0">
                <a:latin typeface="UD デジタル 教科書体 NP-R" panose="02020400000000000000" pitchFamily="18" charset="-128"/>
                <a:ea typeface="UD デジタル 教科書体 NP-R" panose="02020400000000000000" pitchFamily="18" charset="-128"/>
              </a:rPr>
              <a:t>　全ての事業所が、前年度</a:t>
            </a:r>
            <a:r>
              <a:rPr lang="ja-JP" altLang="en-US" sz="1400" dirty="0">
                <a:latin typeface="UD デジタル 教科書体 NP-R" panose="02020400000000000000" pitchFamily="18" charset="-128"/>
                <a:ea typeface="UD デジタル 教科書体 NP-R" panose="02020400000000000000" pitchFamily="18" charset="-128"/>
              </a:rPr>
              <a:t>実績</a:t>
            </a:r>
            <a:r>
              <a:rPr lang="ja-JP" altLang="en-US" sz="1400" dirty="0" smtClean="0">
                <a:latin typeface="UD デジタル 教科書体 NP-R" panose="02020400000000000000" pitchFamily="18" charset="-128"/>
                <a:ea typeface="UD デジタル 教科書体 NP-R" panose="02020400000000000000" pitchFamily="18" charset="-128"/>
              </a:rPr>
              <a:t>の８％の向上を目標とした場合、府内</a:t>
            </a:r>
            <a:r>
              <a:rPr lang="ja-JP" altLang="en-US" sz="1400" dirty="0">
                <a:latin typeface="UD デジタル 教科書体 NP-R" panose="02020400000000000000" pitchFamily="18" charset="-128"/>
                <a:ea typeface="UD デジタル 教科書体 NP-R" panose="02020400000000000000" pitchFamily="18" charset="-128"/>
              </a:rPr>
              <a:t>全事業所の</a:t>
            </a:r>
            <a:r>
              <a:rPr lang="ja-JP" altLang="en-US" sz="1400" dirty="0" smtClean="0">
                <a:latin typeface="UD デジタル 教科書体 NP-R" panose="02020400000000000000" pitchFamily="18" charset="-128"/>
                <a:ea typeface="UD デジタル 教科書体 NP-R" panose="02020400000000000000" pitchFamily="18" charset="-128"/>
              </a:rPr>
              <a:t>平均を試算すると、以下の通りになります。</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endParaRPr lang="ja-JP" altLang="en-US" sz="1400" dirty="0">
              <a:latin typeface="UD デジタル 教科書体 NP-R" panose="02020400000000000000" pitchFamily="18" charset="-128"/>
              <a:ea typeface="UD デジタル 教科書体 NP-R" panose="02020400000000000000" pitchFamily="18" charset="-128"/>
            </a:endParaRPr>
          </a:p>
          <a:p>
            <a:pPr>
              <a:buFont typeface="UD デジタル 教科書体 NP-R" panose="02020400000000000000" pitchFamily="18" charset="-128"/>
              <a:buChar char="○"/>
            </a:pPr>
            <a:r>
              <a:rPr lang="ja-JP" altLang="en-US" sz="1400" dirty="0">
                <a:latin typeface="UD デジタル 教科書体 NP-R" panose="02020400000000000000" pitchFamily="18" charset="-128"/>
                <a:ea typeface="UD デジタル 教科書体 NP-R" panose="02020400000000000000" pitchFamily="18" charset="-128"/>
              </a:rPr>
              <a:t>令和３年度（</a:t>
            </a:r>
            <a:r>
              <a:rPr lang="en-US" altLang="ja-JP" sz="1400" dirty="0">
                <a:latin typeface="UD デジタル 教科書体 NP-R" panose="02020400000000000000" pitchFamily="18" charset="-128"/>
                <a:ea typeface="UD デジタル 教科書体 NP-R" panose="02020400000000000000" pitchFamily="18" charset="-128"/>
              </a:rPr>
              <a:t>2021</a:t>
            </a:r>
            <a:r>
              <a:rPr lang="ja-JP" altLang="en-US" sz="1400" dirty="0">
                <a:latin typeface="UD デジタル 教科書体 NP-R" panose="02020400000000000000" pitchFamily="18" charset="-128"/>
                <a:ea typeface="UD デジタル 教科書体 NP-R" panose="02020400000000000000" pitchFamily="18" charset="-128"/>
              </a:rPr>
              <a:t>年度）	</a:t>
            </a:r>
            <a:r>
              <a:rPr lang="ja-JP" altLang="en-US" sz="1400" b="1" i="1" dirty="0" smtClean="0">
                <a:latin typeface="UD デジタル 教科書体 NP-R" panose="02020400000000000000" pitchFamily="18" charset="-128"/>
                <a:ea typeface="UD デジタル 教科書体 NP-R" panose="02020400000000000000" pitchFamily="18" charset="-128"/>
              </a:rPr>
              <a:t>１４，２００円</a:t>
            </a:r>
            <a:endParaRPr lang="en-US" altLang="ja-JP" sz="1400" b="1" i="1" dirty="0" smtClean="0">
              <a:latin typeface="UD デジタル 教科書体 NP-R" panose="02020400000000000000" pitchFamily="18" charset="-128"/>
              <a:ea typeface="UD デジタル 教科書体 NP-R" panose="02020400000000000000" pitchFamily="18" charset="-128"/>
            </a:endParaRPr>
          </a:p>
          <a:p>
            <a:pPr>
              <a:buFont typeface="UD デジタル 教科書体 NP-R" panose="02020400000000000000" pitchFamily="18" charset="-128"/>
              <a:buChar char="○"/>
            </a:pPr>
            <a:r>
              <a:rPr lang="ja-JP" altLang="en-US" sz="1400" dirty="0" smtClean="0">
                <a:latin typeface="UD デジタル 教科書体 NP-R" panose="02020400000000000000" pitchFamily="18" charset="-128"/>
                <a:ea typeface="UD デジタル 教科書体 NP-R" panose="02020400000000000000" pitchFamily="18" charset="-128"/>
              </a:rPr>
              <a:t>令和</a:t>
            </a:r>
            <a:r>
              <a:rPr lang="ja-JP" altLang="en-US" sz="1400" dirty="0">
                <a:latin typeface="UD デジタル 教科書体 NP-R" panose="02020400000000000000" pitchFamily="18" charset="-128"/>
                <a:ea typeface="UD デジタル 教科書体 NP-R" panose="02020400000000000000" pitchFamily="18" charset="-128"/>
              </a:rPr>
              <a:t>４年度（</a:t>
            </a:r>
            <a:r>
              <a:rPr lang="en-US" altLang="ja-JP" sz="1400" dirty="0">
                <a:latin typeface="UD デジタル 教科書体 NP-R" panose="02020400000000000000" pitchFamily="18" charset="-128"/>
                <a:ea typeface="UD デジタル 教科書体 NP-R" panose="02020400000000000000" pitchFamily="18" charset="-128"/>
              </a:rPr>
              <a:t>2022</a:t>
            </a:r>
            <a:r>
              <a:rPr lang="ja-JP" altLang="en-US" sz="1400" dirty="0">
                <a:latin typeface="UD デジタル 教科書体 NP-R" panose="02020400000000000000" pitchFamily="18" charset="-128"/>
                <a:ea typeface="UD デジタル 教科書体 NP-R" panose="02020400000000000000" pitchFamily="18" charset="-128"/>
              </a:rPr>
              <a:t>年度）	</a:t>
            </a:r>
            <a:r>
              <a:rPr lang="ja-JP" altLang="en-US" sz="1400" b="1" i="1" dirty="0" smtClean="0">
                <a:latin typeface="UD デジタル 教科書体 NP-R" panose="02020400000000000000" pitchFamily="18" charset="-128"/>
                <a:ea typeface="UD デジタル 教科書体 NP-R" panose="02020400000000000000" pitchFamily="18" charset="-128"/>
              </a:rPr>
              <a:t>１５，３００円</a:t>
            </a:r>
            <a:endParaRPr lang="en-US" altLang="ja-JP" sz="1400" b="1" i="1" dirty="0" smtClean="0">
              <a:latin typeface="UD デジタル 教科書体 NP-R" panose="02020400000000000000" pitchFamily="18" charset="-128"/>
              <a:ea typeface="UD デジタル 教科書体 NP-R" panose="02020400000000000000" pitchFamily="18" charset="-128"/>
            </a:endParaRPr>
          </a:p>
          <a:p>
            <a:pPr>
              <a:buFont typeface="UD デジタル 教科書体 NP-R" panose="02020400000000000000" pitchFamily="18" charset="-128"/>
              <a:buChar char="○"/>
            </a:pPr>
            <a:r>
              <a:rPr lang="ja-JP" altLang="en-US" sz="1400" dirty="0" smtClean="0">
                <a:latin typeface="UD デジタル 教科書体 NP-R" panose="02020400000000000000" pitchFamily="18" charset="-128"/>
                <a:ea typeface="UD デジタル 教科書体 NP-R" panose="02020400000000000000" pitchFamily="18" charset="-128"/>
              </a:rPr>
              <a:t>令和</a:t>
            </a:r>
            <a:r>
              <a:rPr lang="ja-JP" altLang="en-US" sz="1400" dirty="0">
                <a:latin typeface="UD デジタル 教科書体 NP-R" panose="02020400000000000000" pitchFamily="18" charset="-128"/>
                <a:ea typeface="UD デジタル 教科書体 NP-R" panose="02020400000000000000" pitchFamily="18" charset="-128"/>
              </a:rPr>
              <a:t>５年度（</a:t>
            </a:r>
            <a:r>
              <a:rPr lang="en-US" altLang="ja-JP" sz="1400" dirty="0">
                <a:latin typeface="UD デジタル 教科書体 NP-R" panose="02020400000000000000" pitchFamily="18" charset="-128"/>
                <a:ea typeface="UD デジタル 教科書体 NP-R" panose="02020400000000000000" pitchFamily="18" charset="-128"/>
              </a:rPr>
              <a:t>2023</a:t>
            </a:r>
            <a:r>
              <a:rPr lang="ja-JP" altLang="en-US" sz="1400" dirty="0">
                <a:latin typeface="UD デジタル 教科書体 NP-R" panose="02020400000000000000" pitchFamily="18" charset="-128"/>
                <a:ea typeface="UD デジタル 教科書体 NP-R" panose="02020400000000000000" pitchFamily="18" charset="-128"/>
              </a:rPr>
              <a:t>年度）	</a:t>
            </a:r>
            <a:r>
              <a:rPr lang="ja-JP" altLang="en-US" sz="1400" b="1" i="1" dirty="0" smtClean="0">
                <a:latin typeface="UD デジタル 教科書体 NP-R" panose="02020400000000000000" pitchFamily="18" charset="-128"/>
                <a:ea typeface="UD デジタル 教科書体 NP-R" panose="02020400000000000000" pitchFamily="18" charset="-128"/>
              </a:rPr>
              <a:t>１６，５００円</a:t>
            </a:r>
            <a:r>
              <a:rPr lang="en-US" altLang="ja-JP" sz="1400" baseline="30000" dirty="0" smtClean="0">
                <a:latin typeface="UD デジタル 教科書体 NP-R" panose="02020400000000000000" pitchFamily="18" charset="-128"/>
                <a:ea typeface="UD デジタル 教科書体 NP-R" panose="02020400000000000000" pitchFamily="18" charset="-128"/>
              </a:rPr>
              <a:t>※</a:t>
            </a:r>
            <a:r>
              <a:rPr lang="ja-JP" altLang="en-US" sz="1400" baseline="30000" dirty="0" smtClean="0">
                <a:latin typeface="UD デジタル 教科書体 NP-R" panose="02020400000000000000" pitchFamily="18" charset="-128"/>
                <a:ea typeface="UD デジタル 教科書体 NP-R" panose="02020400000000000000" pitchFamily="18" charset="-128"/>
              </a:rPr>
              <a:t>　</a:t>
            </a:r>
            <a:r>
              <a:rPr lang="en-US" altLang="ja-JP" sz="1400" dirty="0" smtClean="0">
                <a:latin typeface="UD デジタル 教科書体 NP-R" panose="02020400000000000000" pitchFamily="18" charset="-128"/>
                <a:ea typeface="UD デジタル 教科書体 NP-R" panose="02020400000000000000" pitchFamily="18" charset="-128"/>
              </a:rPr>
              <a:t>※</a:t>
            </a:r>
            <a:r>
              <a:rPr lang="ja-JP" altLang="en-US" sz="1400" dirty="0" smtClean="0">
                <a:latin typeface="UD デジタル 教科書体 NP-R" panose="02020400000000000000" pitchFamily="18" charset="-128"/>
                <a:ea typeface="UD デジタル 教科書体 NP-R" panose="02020400000000000000" pitchFamily="18" charset="-128"/>
              </a:rPr>
              <a:t>第５次</a:t>
            </a:r>
            <a:r>
              <a:rPr lang="ja-JP" altLang="en-US" sz="1400" dirty="0" err="1">
                <a:latin typeface="UD デジタル 教科書体 NP-R" panose="02020400000000000000" pitchFamily="18" charset="-128"/>
                <a:ea typeface="UD デジタル 教科書体 NP-R" panose="02020400000000000000" pitchFamily="18" charset="-128"/>
              </a:rPr>
              <a:t>大阪府障がい</a:t>
            </a:r>
            <a:r>
              <a:rPr lang="ja-JP" altLang="en-US" sz="1400" dirty="0">
                <a:latin typeface="UD デジタル 教科書体 NP-R" panose="02020400000000000000" pitchFamily="18" charset="-128"/>
                <a:ea typeface="UD デジタル 教科書体 NP-R" panose="02020400000000000000" pitchFamily="18" charset="-128"/>
              </a:rPr>
              <a:t>者</a:t>
            </a:r>
            <a:r>
              <a:rPr lang="ja-JP" altLang="en-US" sz="1400" dirty="0" smtClean="0">
                <a:latin typeface="UD デジタル 教科書体 NP-R" panose="02020400000000000000" pitchFamily="18" charset="-128"/>
                <a:ea typeface="UD デジタル 教科書体 NP-R" panose="02020400000000000000" pitchFamily="18" charset="-128"/>
              </a:rPr>
              <a:t>計画の数値目標です。</a:t>
            </a:r>
            <a:endParaRPr lang="en-US" altLang="ja-JP" sz="1400" dirty="0" smtClean="0">
              <a:latin typeface="UD デジタル 教科書体 NP-R" panose="02020400000000000000" pitchFamily="18" charset="-128"/>
              <a:ea typeface="UD デジタル 教科書体 NP-R" panose="02020400000000000000" pitchFamily="18" charset="-128"/>
            </a:endParaRPr>
          </a:p>
          <a:p>
            <a:pPr marL="0" indent="0">
              <a:buNone/>
            </a:pPr>
            <a:endParaRPr lang="ja-JP" altLang="en-US"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1600" b="1" dirty="0" smtClean="0">
                <a:latin typeface="UD デジタル 教科書体 NP-R" panose="02020400000000000000" pitchFamily="18" charset="-128"/>
                <a:ea typeface="UD デジタル 教科書体 NP-R" panose="02020400000000000000" pitchFamily="18" charset="-128"/>
              </a:rPr>
              <a:t>３．</a:t>
            </a:r>
            <a:r>
              <a:rPr lang="ja-JP" altLang="en-US" sz="1600" dirty="0" smtClean="0">
                <a:latin typeface="UD デジタル 教科書体 NP-R" panose="02020400000000000000" pitchFamily="18" charset="-128"/>
                <a:ea typeface="UD デジタル 教科書体 NP-R" panose="02020400000000000000" pitchFamily="18" charset="-128"/>
              </a:rPr>
              <a:t>目標</a:t>
            </a:r>
            <a:r>
              <a:rPr lang="ja-JP" altLang="en-US" sz="1600" dirty="0">
                <a:latin typeface="UD デジタル 教科書体 NP-R" panose="02020400000000000000" pitchFamily="18" charset="-128"/>
                <a:ea typeface="UD デジタル 教科書体 NP-R" panose="02020400000000000000" pitchFamily="18" charset="-128"/>
              </a:rPr>
              <a:t>工賃の達成状況の把握・公表の方法</a:t>
            </a:r>
          </a:p>
          <a:p>
            <a:pPr marL="0" indent="0">
              <a:buNone/>
            </a:pPr>
            <a:r>
              <a:rPr lang="ja-JP" altLang="en-US" sz="1400" dirty="0">
                <a:latin typeface="UD デジタル 教科書体 NP-R" panose="02020400000000000000" pitchFamily="18" charset="-128"/>
                <a:ea typeface="UD デジタル 教科書体 NP-R" panose="02020400000000000000" pitchFamily="18" charset="-128"/>
              </a:rPr>
              <a:t>　目標工賃の達成に向け、毎年度、達成可否の状況を把握し、その結果について、府ホームページへの掲載等により公表します。</a:t>
            </a:r>
          </a:p>
          <a:p>
            <a:pPr marL="0" indent="0">
              <a:buNone/>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dirty="0" smtClean="0">
                <a:latin typeface="UD デジタル 教科書体 NP-R" panose="02020400000000000000" pitchFamily="18" charset="-128"/>
                <a:ea typeface="UD デジタル 教科書体 NP-R" panose="02020400000000000000" pitchFamily="18" charset="-128"/>
              </a:rPr>
              <a:t>また、各年度</a:t>
            </a:r>
            <a:r>
              <a:rPr lang="ja-JP" altLang="en-US" sz="1400" dirty="0">
                <a:latin typeface="UD デジタル 教科書体 NP-R" panose="02020400000000000000" pitchFamily="18" charset="-128"/>
                <a:ea typeface="UD デジタル 教科書体 NP-R" panose="02020400000000000000" pitchFamily="18" charset="-128"/>
              </a:rPr>
              <a:t>において前年度の実績を踏まえ、達成状況を点検・評価し、見直し等所要の対策を講じます</a:t>
            </a:r>
            <a:r>
              <a:rPr lang="ja-JP" altLang="en-US" sz="1400" dirty="0" smtClean="0">
                <a:latin typeface="UD デジタル 教科書体 NP-R" panose="02020400000000000000" pitchFamily="18" charset="-128"/>
                <a:ea typeface="UD デジタル 教科書体 NP-R" panose="02020400000000000000" pitchFamily="18" charset="-128"/>
              </a:rPr>
              <a:t>。</a:t>
            </a:r>
            <a:endParaRPr lang="ja-JP" altLang="en-US" sz="1400" dirty="0">
              <a:latin typeface="UD デジタル 教科書体 NP-R" panose="02020400000000000000" pitchFamily="18" charset="-128"/>
              <a:ea typeface="UD デジタル 教科書体 NP-R" panose="02020400000000000000" pitchFamily="18" charset="-128"/>
            </a:endParaRPr>
          </a:p>
        </p:txBody>
      </p:sp>
      <p:sp>
        <p:nvSpPr>
          <p:cNvPr id="5" name="テキスト ボックス 4"/>
          <p:cNvSpPr txBox="1"/>
          <p:nvPr/>
        </p:nvSpPr>
        <p:spPr>
          <a:xfrm>
            <a:off x="0" y="15227"/>
            <a:ext cx="9144000" cy="360000"/>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nchor="ctr" anchorCtr="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en-US" altLang="ja-JP"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Ⅱ</a:t>
            </a:r>
            <a:r>
              <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　</a:t>
            </a:r>
            <a:r>
              <a:rPr kumimoji="1" lang="ja-JP" altLang="en-US" sz="1600" b="1" i="0" u="none" strike="noStrike" kern="1200" cap="none" spc="0" normalizeH="0" baseline="0" noProof="0" dirty="0" smtClean="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目標工賃</a:t>
            </a:r>
            <a:endParaRPr kumimoji="1" lang="ja-JP" altLang="en-US" sz="1600" b="1"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9</a:t>
            </a:fld>
            <a:endParaRPr kumimoji="1" lang="ja-JP" altLang="en-US"/>
          </a:p>
        </p:txBody>
      </p:sp>
    </p:spTree>
    <p:extLst>
      <p:ext uri="{BB962C8B-B14F-4D97-AF65-F5344CB8AC3E}">
        <p14:creationId xmlns:p14="http://schemas.microsoft.com/office/powerpoint/2010/main" val="540116397"/>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1674</TotalTime>
  <Words>3811</Words>
  <Application>Microsoft Office PowerPoint</Application>
  <PresentationFormat>画面に合わせる (4:3)</PresentationFormat>
  <Paragraphs>211</Paragraphs>
  <Slides>11</Slides>
  <Notes>0</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11</vt:i4>
      </vt:variant>
    </vt:vector>
  </HeadingPairs>
  <TitlesOfParts>
    <vt:vector size="25" baseType="lpstr">
      <vt:lpstr>Meiryo UI</vt:lpstr>
      <vt:lpstr>ＭＳ Ｐゴシック</vt:lpstr>
      <vt:lpstr>新細明體</vt:lpstr>
      <vt:lpstr>UD デジタル 教科書体 NK-R</vt:lpstr>
      <vt:lpstr>UD デジタル 教科書体 NP-R</vt:lpstr>
      <vt:lpstr>メイリオ</vt:lpstr>
      <vt:lpstr>游ゴシック</vt:lpstr>
      <vt:lpstr>Arial</vt:lpstr>
      <vt:lpstr>Calibri</vt:lpstr>
      <vt:lpstr>Century</vt:lpstr>
      <vt:lpstr>Courier New</vt:lpstr>
      <vt:lpstr>Times New Roman</vt:lpstr>
      <vt:lpstr>Wingdings</vt:lpstr>
      <vt:lpstr>1_Office テーマ</vt:lpstr>
      <vt:lpstr> 令和3年3月 大　阪　府 </vt:lpstr>
      <vt:lpstr> 目　　　　　次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令和３年○月 大　阪　府</dc:title>
  <dc:creator>岡本　勝之</dc:creator>
  <cp:lastModifiedBy>塩田　尚子</cp:lastModifiedBy>
  <cp:revision>94</cp:revision>
  <cp:lastPrinted>2021-03-22T09:47:50Z</cp:lastPrinted>
  <dcterms:created xsi:type="dcterms:W3CDTF">2021-03-08T11:03:13Z</dcterms:created>
  <dcterms:modified xsi:type="dcterms:W3CDTF">2021-03-24T02:15:42Z</dcterms:modified>
</cp:coreProperties>
</file>