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1" r:id="rId1"/>
  </p:sldMasterIdLst>
  <p:notesMasterIdLst>
    <p:notesMasterId r:id="rId6"/>
  </p:notesMasterIdLst>
  <p:sldIdLst>
    <p:sldId id="451" r:id="rId2"/>
    <p:sldId id="452" r:id="rId3"/>
    <p:sldId id="462" r:id="rId4"/>
    <p:sldId id="463"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19F20065-EB80-4944-8555-CB4774B903AE}">
          <p14:sldIdLst>
            <p14:sldId id="451"/>
            <p14:sldId id="452"/>
            <p14:sldId id="462"/>
            <p14:sldId id="463"/>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33CC"/>
    <a:srgbClr val="006600"/>
    <a:srgbClr val="FF33CC"/>
    <a:srgbClr val="00CC99"/>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p:cViewPr varScale="1">
        <p:scale>
          <a:sx n="67" d="100"/>
          <a:sy n="67" d="100"/>
        </p:scale>
        <p:origin x="1236"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6"/>
          </a:xfrm>
          <a:prstGeom prst="rect">
            <a:avLst/>
          </a:prstGeom>
        </p:spPr>
        <p:txBody>
          <a:bodyPr vert="horz" lIns="91434" tIns="45716" rIns="91434"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6"/>
          </a:xfrm>
          <a:prstGeom prst="rect">
            <a:avLst/>
          </a:prstGeom>
        </p:spPr>
        <p:txBody>
          <a:bodyPr vert="horz" lIns="91434" tIns="45716" rIns="91434" bIns="45716" rtlCol="0"/>
          <a:lstStyle>
            <a:lvl1pPr algn="r">
              <a:defRPr sz="1200"/>
            </a:lvl1pPr>
          </a:lstStyle>
          <a:p>
            <a:fld id="{9E39B713-D880-4A3B-BC64-D1606EAE0817}" type="datetimeFigureOut">
              <a:rPr kumimoji="1" lang="ja-JP" altLang="en-US" smtClean="0"/>
              <a:t>2021/3/25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34" tIns="45716" rIns="91434" bIns="45716"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3"/>
          </a:xfrm>
          <a:prstGeom prst="rect">
            <a:avLst/>
          </a:prstGeom>
        </p:spPr>
        <p:txBody>
          <a:bodyPr vert="horz" lIns="91434" tIns="45716" rIns="91434"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6"/>
          </a:xfrm>
          <a:prstGeom prst="rect">
            <a:avLst/>
          </a:prstGeom>
        </p:spPr>
        <p:txBody>
          <a:bodyPr vert="horz" lIns="91434" tIns="45716" rIns="91434"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6"/>
          </a:xfrm>
          <a:prstGeom prst="rect">
            <a:avLst/>
          </a:prstGeom>
        </p:spPr>
        <p:txBody>
          <a:bodyPr vert="horz" lIns="91434" tIns="45716" rIns="91434" bIns="45716" rtlCol="0" anchor="b"/>
          <a:lstStyle>
            <a:lvl1pPr algn="r">
              <a:defRPr sz="1200"/>
            </a:lvl1pPr>
          </a:lstStyle>
          <a:p>
            <a:fld id="{59D48037-39D8-441C-98F3-7DCD2F34C505}" type="slidenum">
              <a:rPr kumimoji="1" lang="ja-JP" altLang="en-US" smtClean="0"/>
              <a:t>‹#›</a:t>
            </a:fld>
            <a:endParaRPr kumimoji="1" lang="ja-JP" altLang="en-US"/>
          </a:p>
        </p:txBody>
      </p:sp>
    </p:spTree>
    <p:extLst>
      <p:ext uri="{BB962C8B-B14F-4D97-AF65-F5344CB8AC3E}">
        <p14:creationId xmlns:p14="http://schemas.microsoft.com/office/powerpoint/2010/main" val="23447603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27"/>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5970" indent="0" algn="ctr">
              <a:buNone/>
              <a:defRPr>
                <a:solidFill>
                  <a:schemeClr val="tx1">
                    <a:tint val="75000"/>
                  </a:schemeClr>
                </a:solidFill>
              </a:defRPr>
            </a:lvl2pPr>
            <a:lvl3pPr marL="911945" indent="0" algn="ctr">
              <a:buNone/>
              <a:defRPr>
                <a:solidFill>
                  <a:schemeClr val="tx1">
                    <a:tint val="75000"/>
                  </a:schemeClr>
                </a:solidFill>
              </a:defRPr>
            </a:lvl3pPr>
            <a:lvl4pPr marL="1367920" indent="0" algn="ctr">
              <a:buNone/>
              <a:defRPr>
                <a:solidFill>
                  <a:schemeClr val="tx1">
                    <a:tint val="75000"/>
                  </a:schemeClr>
                </a:solidFill>
              </a:defRPr>
            </a:lvl4pPr>
            <a:lvl5pPr marL="1823892" indent="0" algn="ctr">
              <a:buNone/>
              <a:defRPr>
                <a:solidFill>
                  <a:schemeClr val="tx1">
                    <a:tint val="75000"/>
                  </a:schemeClr>
                </a:solidFill>
              </a:defRPr>
            </a:lvl5pPr>
            <a:lvl6pPr marL="2279865" indent="0" algn="ctr">
              <a:buNone/>
              <a:defRPr>
                <a:solidFill>
                  <a:schemeClr val="tx1">
                    <a:tint val="75000"/>
                  </a:schemeClr>
                </a:solidFill>
              </a:defRPr>
            </a:lvl6pPr>
            <a:lvl7pPr marL="2735838" indent="0" algn="ctr">
              <a:buNone/>
              <a:defRPr>
                <a:solidFill>
                  <a:schemeClr val="tx1">
                    <a:tint val="75000"/>
                  </a:schemeClr>
                </a:solidFill>
              </a:defRPr>
            </a:lvl7pPr>
            <a:lvl8pPr marL="3191811" indent="0" algn="ctr">
              <a:buNone/>
              <a:defRPr>
                <a:solidFill>
                  <a:schemeClr val="tx1">
                    <a:tint val="75000"/>
                  </a:schemeClr>
                </a:solidFill>
              </a:defRPr>
            </a:lvl8pPr>
            <a:lvl9pPr marL="3647784"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9273509" y="6669369"/>
            <a:ext cx="621365" cy="188640"/>
          </a:xfrm>
        </p:spPr>
        <p:txBody>
          <a:bodyPr/>
          <a:lstStyle>
            <a:lvl1pPr>
              <a:defRPr>
                <a:solidFill>
                  <a:schemeClr val="tx1"/>
                </a:solidFill>
              </a:defRPr>
            </a:lvl1pPr>
          </a:lstStyle>
          <a:p>
            <a:pPr>
              <a:defRPr/>
            </a:pPr>
            <a:fld id="{16735597-C299-4861-9B69-23882E971DD7}"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299988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9345488" y="6669369"/>
            <a:ext cx="560512" cy="188640"/>
          </a:xfrm>
        </p:spPr>
        <p:txBody>
          <a:bodyPr/>
          <a:lstStyle>
            <a:lvl1pPr>
              <a:defRPr>
                <a:solidFill>
                  <a:schemeClr val="tx1"/>
                </a:solidFill>
              </a:defRPr>
            </a:lvl1pPr>
          </a:lstStyle>
          <a:p>
            <a:pPr>
              <a:defRPr/>
            </a:pPr>
            <a:fld id="{294EBCED-A45F-4C8A-8859-0706746491A4}" type="slidenum">
              <a:rPr lang="en-US" altLang="ja-JP" smtClean="0">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2983069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53"/>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95" tIns="45596" rIns="91195" bIns="45596"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24"/>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195" tIns="45596" rIns="91195" bIns="4559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549"/>
            <a:ext cx="2311400" cy="365125"/>
          </a:xfrm>
          <a:prstGeom prst="rect">
            <a:avLst/>
          </a:prstGeom>
        </p:spPr>
        <p:txBody>
          <a:bodyPr vert="horz" lIns="91195" tIns="45596" rIns="91195" bIns="45596" rtlCol="0" anchor="ctr"/>
          <a:lstStyle>
            <a:lvl1pPr algn="l">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549"/>
            <a:ext cx="3136900" cy="365125"/>
          </a:xfrm>
          <a:prstGeom prst="rect">
            <a:avLst/>
          </a:prstGeom>
        </p:spPr>
        <p:txBody>
          <a:bodyPr vert="horz" lIns="91195" tIns="45596" rIns="91195" bIns="45596" rtlCol="0" anchor="ctr"/>
          <a:lstStyle>
            <a:lvl1pPr algn="ctr">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594600" y="6493074"/>
            <a:ext cx="2311400" cy="365125"/>
          </a:xfrm>
          <a:prstGeom prst="rect">
            <a:avLst/>
          </a:prstGeom>
        </p:spPr>
        <p:txBody>
          <a:bodyPr vert="horz" lIns="91195" tIns="45596" rIns="91195" bIns="45596" rtlCol="0" anchor="ctr"/>
          <a:lstStyle>
            <a:lvl1pPr algn="r">
              <a:defRPr sz="1200">
                <a:solidFill>
                  <a:schemeClr val="tx1"/>
                </a:solidFill>
                <a:latin typeface="Arial" charset="0"/>
                <a:ea typeface="ＭＳ Ｐゴシック" charset="-128"/>
              </a:defRPr>
            </a:lvl1pPr>
          </a:lstStyle>
          <a:p>
            <a:pPr fontAlgn="base">
              <a:spcBef>
                <a:spcPct val="0"/>
              </a:spcBef>
              <a:spcAft>
                <a:spcPct val="0"/>
              </a:spcAft>
              <a:defRPr/>
            </a:pPr>
            <a:fld id="{3D2F4F96-EEAA-46F7-8DC7-6CE3FAA95D67}" type="slidenum">
              <a:rPr lang="ja-JP" altLang="en-US" smtClean="0">
                <a:solidFill>
                  <a:prstClr val="black"/>
                </a:solidFill>
              </a:rPr>
              <a:pPr fontAlgn="base">
                <a:spcBef>
                  <a:spcPct val="0"/>
                </a:spcBef>
                <a:spcAft>
                  <a:spcPct val="0"/>
                </a:spcAft>
                <a:defRPr/>
              </a:pPr>
              <a:t>‹#›</a:t>
            </a:fld>
            <a:endParaRPr lang="ja-JP" altLang="en-US" dirty="0">
              <a:solidFill>
                <a:prstClr val="black"/>
              </a:solidFill>
            </a:endParaRPr>
          </a:p>
        </p:txBody>
      </p:sp>
    </p:spTree>
    <p:extLst>
      <p:ext uri="{BB962C8B-B14F-4D97-AF65-F5344CB8AC3E}">
        <p14:creationId xmlns:p14="http://schemas.microsoft.com/office/powerpoint/2010/main" val="3130663376"/>
      </p:ext>
    </p:extLst>
  </p:cSld>
  <p:clrMap bg1="lt1" tx1="dk1" bg2="lt2" tx2="dk2" accent1="accent1" accent2="accent2" accent3="accent3" accent4="accent4" accent5="accent5" accent6="accent6" hlink="hlink" folHlink="folHlink"/>
  <p:sldLayoutIdLst>
    <p:sldLayoutId id="2147484002" r:id="rId1"/>
    <p:sldLayoutId id="2147484003" r:id="rId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5970" algn="ctr" rtl="0" fontAlgn="base">
        <a:spcBef>
          <a:spcPct val="0"/>
        </a:spcBef>
        <a:spcAft>
          <a:spcPct val="0"/>
        </a:spcAft>
        <a:defRPr kumimoji="1" sz="4400">
          <a:solidFill>
            <a:schemeClr val="tx1"/>
          </a:solidFill>
          <a:latin typeface="Calibri" pitchFamily="34" charset="0"/>
          <a:ea typeface="ＭＳ Ｐゴシック" charset="-128"/>
        </a:defRPr>
      </a:lvl6pPr>
      <a:lvl7pPr marL="911945" algn="ctr" rtl="0" fontAlgn="base">
        <a:spcBef>
          <a:spcPct val="0"/>
        </a:spcBef>
        <a:spcAft>
          <a:spcPct val="0"/>
        </a:spcAft>
        <a:defRPr kumimoji="1" sz="4400">
          <a:solidFill>
            <a:schemeClr val="tx1"/>
          </a:solidFill>
          <a:latin typeface="Calibri" pitchFamily="34" charset="0"/>
          <a:ea typeface="ＭＳ Ｐゴシック" charset="-128"/>
        </a:defRPr>
      </a:lvl7pPr>
      <a:lvl8pPr marL="1367920" algn="ctr" rtl="0" fontAlgn="base">
        <a:spcBef>
          <a:spcPct val="0"/>
        </a:spcBef>
        <a:spcAft>
          <a:spcPct val="0"/>
        </a:spcAft>
        <a:defRPr kumimoji="1" sz="4400">
          <a:solidFill>
            <a:schemeClr val="tx1"/>
          </a:solidFill>
          <a:latin typeface="Calibri" pitchFamily="34" charset="0"/>
          <a:ea typeface="ＭＳ Ｐゴシック" charset="-128"/>
        </a:defRPr>
      </a:lvl8pPr>
      <a:lvl9pPr marL="1823892"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1979" indent="-341979"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0957" indent="-284984"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39934" indent="-227986"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595905" indent="-227986"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1876" indent="-227986"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07852"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3828"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19798"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75772" indent="-227986" algn="l" defTabSz="91194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1945" rtl="0" eaLnBrk="1" latinLnBrk="0" hangingPunct="1">
        <a:defRPr kumimoji="1" sz="1800" kern="1200">
          <a:solidFill>
            <a:schemeClr val="tx1"/>
          </a:solidFill>
          <a:latin typeface="+mn-lt"/>
          <a:ea typeface="+mn-ea"/>
          <a:cs typeface="+mn-cs"/>
        </a:defRPr>
      </a:lvl1pPr>
      <a:lvl2pPr marL="455970" algn="l" defTabSz="911945" rtl="0" eaLnBrk="1" latinLnBrk="0" hangingPunct="1">
        <a:defRPr kumimoji="1" sz="1800" kern="1200">
          <a:solidFill>
            <a:schemeClr val="tx1"/>
          </a:solidFill>
          <a:latin typeface="+mn-lt"/>
          <a:ea typeface="+mn-ea"/>
          <a:cs typeface="+mn-cs"/>
        </a:defRPr>
      </a:lvl2pPr>
      <a:lvl3pPr marL="911945" algn="l" defTabSz="911945" rtl="0" eaLnBrk="1" latinLnBrk="0" hangingPunct="1">
        <a:defRPr kumimoji="1" sz="1800" kern="1200">
          <a:solidFill>
            <a:schemeClr val="tx1"/>
          </a:solidFill>
          <a:latin typeface="+mn-lt"/>
          <a:ea typeface="+mn-ea"/>
          <a:cs typeface="+mn-cs"/>
        </a:defRPr>
      </a:lvl3pPr>
      <a:lvl4pPr marL="1367920" algn="l" defTabSz="911945" rtl="0" eaLnBrk="1" latinLnBrk="0" hangingPunct="1">
        <a:defRPr kumimoji="1" sz="1800" kern="1200">
          <a:solidFill>
            <a:schemeClr val="tx1"/>
          </a:solidFill>
          <a:latin typeface="+mn-lt"/>
          <a:ea typeface="+mn-ea"/>
          <a:cs typeface="+mn-cs"/>
        </a:defRPr>
      </a:lvl4pPr>
      <a:lvl5pPr marL="1823892" algn="l" defTabSz="911945" rtl="0" eaLnBrk="1" latinLnBrk="0" hangingPunct="1">
        <a:defRPr kumimoji="1" sz="1800" kern="1200">
          <a:solidFill>
            <a:schemeClr val="tx1"/>
          </a:solidFill>
          <a:latin typeface="+mn-lt"/>
          <a:ea typeface="+mn-ea"/>
          <a:cs typeface="+mn-cs"/>
        </a:defRPr>
      </a:lvl5pPr>
      <a:lvl6pPr marL="2279865" algn="l" defTabSz="911945" rtl="0" eaLnBrk="1" latinLnBrk="0" hangingPunct="1">
        <a:defRPr kumimoji="1" sz="1800" kern="1200">
          <a:solidFill>
            <a:schemeClr val="tx1"/>
          </a:solidFill>
          <a:latin typeface="+mn-lt"/>
          <a:ea typeface="+mn-ea"/>
          <a:cs typeface="+mn-cs"/>
        </a:defRPr>
      </a:lvl6pPr>
      <a:lvl7pPr marL="2735838" algn="l" defTabSz="911945" rtl="0" eaLnBrk="1" latinLnBrk="0" hangingPunct="1">
        <a:defRPr kumimoji="1" sz="1800" kern="1200">
          <a:solidFill>
            <a:schemeClr val="tx1"/>
          </a:solidFill>
          <a:latin typeface="+mn-lt"/>
          <a:ea typeface="+mn-ea"/>
          <a:cs typeface="+mn-cs"/>
        </a:defRPr>
      </a:lvl7pPr>
      <a:lvl8pPr marL="3191811" algn="l" defTabSz="911945" rtl="0" eaLnBrk="1" latinLnBrk="0" hangingPunct="1">
        <a:defRPr kumimoji="1" sz="1800" kern="1200">
          <a:solidFill>
            <a:schemeClr val="tx1"/>
          </a:solidFill>
          <a:latin typeface="+mn-lt"/>
          <a:ea typeface="+mn-ea"/>
          <a:cs typeface="+mn-cs"/>
        </a:defRPr>
      </a:lvl8pPr>
      <a:lvl9pPr marL="3647784" algn="l" defTabSz="91194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0" y="692696"/>
            <a:ext cx="9906000" cy="5909310"/>
          </a:xfrm>
          <a:prstGeom prst="rect">
            <a:avLst/>
          </a:prstGeom>
          <a:noFill/>
        </p:spPr>
        <p:txBody>
          <a:bodyPr wrap="square" rtlCol="0">
            <a:spAutoFit/>
          </a:bodyPr>
          <a:lstStyle/>
          <a:p>
            <a:r>
              <a:rPr kumimoji="1" lang="ja-JP" altLang="en-US" sz="1600" dirty="0">
                <a:latin typeface="HGP創英角ﾎﾟｯﾌﾟ体" panose="040B0A00000000000000" pitchFamily="50" charset="-128"/>
                <a:ea typeface="HGP創英角ﾎﾟｯﾌﾟ体" panose="040B0A00000000000000" pitchFamily="50" charset="-128"/>
              </a:rPr>
              <a:t>○事業目的</a:t>
            </a:r>
            <a:endParaRPr kumimoji="1" lang="en-US" altLang="ja-JP" sz="1600" dirty="0">
              <a:latin typeface="HGP創英角ﾎﾟｯﾌﾟ体" panose="040B0A00000000000000" pitchFamily="50" charset="-128"/>
              <a:ea typeface="HGP創英角ﾎﾟｯﾌﾟ体" panose="040B0A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企業への就職をめざす訓練や、在宅での就労をめざす訓練など、障がい者のＩＣＴを活用した就労支援を包括的に行うとともに、障がい者雇用を考える</a:t>
            </a:r>
            <a:r>
              <a:rPr lang="ja-JP" altLang="en-US" sz="1400" dirty="0" smtClean="0">
                <a:latin typeface="HG丸ｺﾞｼｯｸM-PRO" panose="020F0600000000000000" pitchFamily="50" charset="-128"/>
                <a:ea typeface="HG丸ｺﾞｼｯｸM-PRO" panose="020F0600000000000000" pitchFamily="50" charset="-128"/>
              </a:rPr>
              <a:t>企業に対する支援も行う「</a:t>
            </a:r>
            <a:r>
              <a:rPr lang="ja-JP" altLang="en-US" sz="1400" dirty="0">
                <a:latin typeface="HG丸ｺﾞｼｯｸM-PRO" panose="020F0600000000000000" pitchFamily="50" charset="-128"/>
                <a:ea typeface="HG丸ｺﾞｼｯｸM-PRO" panose="020F0600000000000000" pitchFamily="50" charset="-128"/>
              </a:rPr>
              <a:t>障がい者の雇用・就労支援拠点」として事業を展開。</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P創英角ﾎﾟｯﾌﾟ体" panose="040B0A00000000000000" pitchFamily="50" charset="-128"/>
                <a:ea typeface="HGP創英角ﾎﾟｯﾌﾟ体" panose="040B0A00000000000000" pitchFamily="50" charset="-128"/>
              </a:rPr>
              <a:t>○事業内容</a:t>
            </a:r>
            <a:endParaRPr lang="en-US" altLang="ja-JP" sz="1600" dirty="0"/>
          </a:p>
          <a:p>
            <a:r>
              <a:rPr lang="ja-JP" altLang="en-US" sz="16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・障がい特性を理解し、利用者を対象に総合支援を行う「就労支援コーディネーター</a:t>
            </a:r>
            <a:r>
              <a:rPr lang="ja-JP" altLang="en-US" sz="1400" dirty="0" smtClean="0">
                <a:latin typeface="HG丸ｺﾞｼｯｸM-PRO" panose="020F0600000000000000" pitchFamily="50" charset="-128"/>
                <a:ea typeface="HG丸ｺﾞｼｯｸM-PRO" panose="020F0600000000000000" pitchFamily="50" charset="-128"/>
              </a:rPr>
              <a:t>」を配置し、</a:t>
            </a:r>
            <a:r>
              <a:rPr lang="ja-JP" altLang="en-US" sz="1400" dirty="0">
                <a:latin typeface="HG丸ｺﾞｼｯｸM-PRO" panose="020F0600000000000000" pitchFamily="50" charset="-128"/>
                <a:ea typeface="HG丸ｺﾞｼｯｸM-PRO" panose="020F0600000000000000" pitchFamily="50" charset="-128"/>
              </a:rPr>
              <a:t>障がい者の就労</a:t>
            </a:r>
            <a:r>
              <a:rPr lang="ja-JP" altLang="en-US" sz="1400" dirty="0" smtClean="0">
                <a:latin typeface="HG丸ｺﾞｼｯｸM-PRO" panose="020F0600000000000000" pitchFamily="50" charset="-128"/>
                <a:ea typeface="HG丸ｺﾞｼｯｸM-PRO" panose="020F0600000000000000" pitchFamily="50" charset="-128"/>
              </a:rPr>
              <a:t>支援</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の</a:t>
            </a:r>
            <a:r>
              <a:rPr lang="ja-JP" altLang="en-US" sz="1400" dirty="0">
                <a:latin typeface="HG丸ｺﾞｼｯｸM-PRO" panose="020F0600000000000000" pitchFamily="50" charset="-128"/>
                <a:ea typeface="HG丸ｺﾞｼｯｸM-PRO" panose="020F0600000000000000" pitchFamily="50" charset="-128"/>
              </a:rPr>
              <a:t>強化を図る。</a:t>
            </a:r>
          </a:p>
          <a:p>
            <a:r>
              <a:rPr lang="ja-JP" altLang="en-US" sz="1400" dirty="0">
                <a:latin typeface="HG丸ｺﾞｼｯｸM-PRO" panose="020F0600000000000000" pitchFamily="50" charset="-128"/>
                <a:ea typeface="HG丸ｺﾞｼｯｸM-PRO" panose="020F0600000000000000" pitchFamily="50" charset="-128"/>
              </a:rPr>
              <a:t>　・障がい者就労支援</a:t>
            </a:r>
            <a:r>
              <a:rPr lang="en-US" altLang="ja-JP" sz="1400" dirty="0">
                <a:latin typeface="HG丸ｺﾞｼｯｸM-PRO" panose="020F0600000000000000" pitchFamily="50" charset="-128"/>
                <a:ea typeface="HG丸ｺﾞｼｯｸM-PRO" panose="020F0600000000000000" pitchFamily="50" charset="-128"/>
              </a:rPr>
              <a:t>IT</a:t>
            </a:r>
            <a:r>
              <a:rPr lang="ja-JP" altLang="en-US" sz="1400" dirty="0">
                <a:latin typeface="HG丸ｺﾞｼｯｸM-PRO" panose="020F0600000000000000" pitchFamily="50" charset="-128"/>
                <a:ea typeface="HG丸ｺﾞｼｯｸM-PRO" panose="020F0600000000000000" pitchFamily="50" charset="-128"/>
              </a:rPr>
              <a:t>講習・訓練事業として、就労現場で行われている実務を想定</a:t>
            </a:r>
            <a:r>
              <a:rPr lang="ja-JP" altLang="en-US" sz="1400" dirty="0" smtClean="0">
                <a:latin typeface="HG丸ｺﾞｼｯｸM-PRO" panose="020F0600000000000000" pitchFamily="50" charset="-128"/>
                <a:ea typeface="HG丸ｺﾞｼｯｸM-PRO" panose="020F0600000000000000" pitchFamily="50" charset="-128"/>
              </a:rPr>
              <a:t>した講習</a:t>
            </a:r>
            <a:r>
              <a:rPr lang="ja-JP" altLang="en-US" sz="1400" dirty="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訓練を実施</a:t>
            </a:r>
            <a:r>
              <a:rPr lang="ja-JP" altLang="en-US" sz="1400" dirty="0">
                <a:latin typeface="HG丸ｺﾞｼｯｸM-PRO" panose="020F0600000000000000" pitchFamily="50" charset="-128"/>
                <a:ea typeface="HG丸ｺﾞｼｯｸM-PRO" panose="020F0600000000000000" pitchFamily="50" charset="-128"/>
              </a:rPr>
              <a:t>し利用者の</a:t>
            </a:r>
            <a:r>
              <a:rPr lang="ja-JP" altLang="en-US" sz="1400" dirty="0" smtClean="0">
                <a:latin typeface="HG丸ｺﾞｼｯｸM-PRO" panose="020F0600000000000000" pitchFamily="50" charset="-128"/>
                <a:ea typeface="HG丸ｺﾞｼｯｸM-PRO" panose="020F0600000000000000" pitchFamily="50" charset="-128"/>
              </a:rPr>
              <a:t>就</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労</a:t>
            </a:r>
            <a:r>
              <a:rPr lang="ja-JP" altLang="en-US" sz="1400" dirty="0">
                <a:latin typeface="HG丸ｺﾞｼｯｸM-PRO" panose="020F0600000000000000" pitchFamily="50" charset="-128"/>
                <a:ea typeface="HG丸ｺﾞｼｯｸM-PRO" panose="020F0600000000000000" pitchFamily="50" charset="-128"/>
              </a:rPr>
              <a:t>を推進。</a:t>
            </a:r>
          </a:p>
          <a:p>
            <a:r>
              <a:rPr lang="ja-JP" altLang="en-US" sz="1400" dirty="0">
                <a:latin typeface="HG丸ｺﾞｼｯｸM-PRO" panose="020F0600000000000000" pitchFamily="50" charset="-128"/>
                <a:ea typeface="HG丸ｺﾞｼｯｸM-PRO" panose="020F0600000000000000" pitchFamily="50" charset="-128"/>
              </a:rPr>
              <a:t>　・インターネットを活用した講座を実施することにより、在宅</a:t>
            </a:r>
            <a:r>
              <a:rPr lang="ja-JP" altLang="en-US" sz="1400" dirty="0" smtClean="0">
                <a:latin typeface="HG丸ｺﾞｼｯｸM-PRO" panose="020F0600000000000000" pitchFamily="50" charset="-128"/>
                <a:ea typeface="HG丸ｺﾞｼｯｸM-PRO" panose="020F0600000000000000" pitchFamily="50" charset="-128"/>
              </a:rPr>
              <a:t>就労に必要なＩＴスキルと業務能力を養うとともに、訓</a:t>
            </a:r>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練修了者で在宅就業を希望する者には、在宅</a:t>
            </a:r>
            <a:r>
              <a:rPr lang="ja-JP" altLang="en-US" sz="1400" dirty="0">
                <a:latin typeface="HG丸ｺﾞｼｯｸM-PRO" panose="020F0600000000000000" pitchFamily="50" charset="-128"/>
                <a:ea typeface="HG丸ｺﾞｼｯｸM-PRO" panose="020F0600000000000000" pitchFamily="50" charset="-128"/>
              </a:rPr>
              <a:t>就業支援</a:t>
            </a:r>
            <a:r>
              <a:rPr lang="ja-JP" altLang="en-US" sz="1400" dirty="0" smtClean="0">
                <a:latin typeface="HG丸ｺﾞｼｯｸM-PRO" panose="020F0600000000000000" pitchFamily="50" charset="-128"/>
                <a:ea typeface="HG丸ｺﾞｼｯｸM-PRO" panose="020F0600000000000000" pitchFamily="50" charset="-128"/>
              </a:rPr>
              <a:t>団体を案内し、登録を促進するなど連携を行う。</a:t>
            </a:r>
            <a:endParaRPr lang="ja-JP" altLang="en-US"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・市町村等が実施する初級クラスまでの基礎的な</a:t>
            </a:r>
            <a:r>
              <a:rPr lang="en-US" altLang="ja-JP" sz="1400" dirty="0">
                <a:latin typeface="HG丸ｺﾞｼｯｸM-PRO" panose="020F0600000000000000" pitchFamily="50" charset="-128"/>
                <a:ea typeface="HG丸ｺﾞｼｯｸM-PRO" panose="020F0600000000000000" pitchFamily="50" charset="-128"/>
              </a:rPr>
              <a:t>IT</a:t>
            </a:r>
            <a:r>
              <a:rPr lang="ja-JP" altLang="en-US" sz="1400" dirty="0">
                <a:latin typeface="HG丸ｺﾞｼｯｸM-PRO" panose="020F0600000000000000" pitchFamily="50" charset="-128"/>
                <a:ea typeface="HG丸ｺﾞｼｯｸM-PRO" panose="020F0600000000000000" pitchFamily="50" charset="-128"/>
              </a:rPr>
              <a:t>講習会について、必要に応じて大阪府が養成した</a:t>
            </a:r>
            <a:r>
              <a:rPr lang="en-US" altLang="ja-JP" sz="1400" dirty="0">
                <a:latin typeface="HG丸ｺﾞｼｯｸM-PRO" panose="020F0600000000000000" pitchFamily="50" charset="-128"/>
                <a:ea typeface="HG丸ｺﾞｼｯｸM-PRO" panose="020F0600000000000000" pitchFamily="50" charset="-128"/>
              </a:rPr>
              <a:t>IT</a:t>
            </a:r>
            <a:r>
              <a:rPr lang="ja-JP" altLang="en-US" sz="1400" dirty="0">
                <a:latin typeface="HG丸ｺﾞｼｯｸM-PRO" panose="020F0600000000000000" pitchFamily="50" charset="-128"/>
                <a:ea typeface="HG丸ｺﾞｼｯｸM-PRO" panose="020F0600000000000000" pitchFamily="50" charset="-128"/>
              </a:rPr>
              <a:t>サポーターを派</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遣し、市町村での開催を支援。</a:t>
            </a:r>
          </a:p>
          <a:p>
            <a:r>
              <a:rPr lang="ja-JP" altLang="en-US" sz="1400" dirty="0">
                <a:latin typeface="HG丸ｺﾞｼｯｸM-PRO" panose="020F0600000000000000" pitchFamily="50" charset="-128"/>
                <a:ea typeface="HG丸ｺﾞｼｯｸM-PRO" panose="020F0600000000000000" pitchFamily="50" charset="-128"/>
              </a:rPr>
              <a:t>　・移動が困難で、</a:t>
            </a:r>
            <a:r>
              <a:rPr lang="ja-JP" altLang="en-US" sz="1400" dirty="0" smtClean="0">
                <a:latin typeface="HG丸ｺﾞｼｯｸM-PRO" panose="020F0600000000000000" pitchFamily="50" charset="-128"/>
                <a:ea typeface="HG丸ｺﾞｼｯｸM-PRO" panose="020F0600000000000000" pitchFamily="50" charset="-128"/>
              </a:rPr>
              <a:t>かつＩＴ</a:t>
            </a:r>
            <a:r>
              <a:rPr lang="ja-JP" altLang="en-US" sz="1400" dirty="0">
                <a:latin typeface="HG丸ｺﾞｼｯｸM-PRO" panose="020F0600000000000000" pitchFamily="50" charset="-128"/>
                <a:ea typeface="HG丸ｺﾞｼｯｸM-PRO" panose="020F0600000000000000" pitchFamily="50" charset="-128"/>
              </a:rPr>
              <a:t>支援機器等を利用することにより、意思疎通が可能となる重度の障がい児者に対して、</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IT</a:t>
            </a:r>
            <a:r>
              <a:rPr lang="ja-JP" altLang="en-US" sz="1400" dirty="0">
                <a:latin typeface="HG丸ｺﾞｼｯｸM-PRO" panose="020F0600000000000000" pitchFamily="50" charset="-128"/>
                <a:ea typeface="HG丸ｺﾞｼｯｸM-PRO" panose="020F0600000000000000" pitchFamily="50" charset="-128"/>
              </a:rPr>
              <a:t>サポーターを操作訓練等で派遣し、ＩＴ支援機器等の利用を促進を</a:t>
            </a:r>
            <a:r>
              <a:rPr lang="ja-JP" altLang="en-US" sz="1400" dirty="0" smtClean="0">
                <a:latin typeface="HG丸ｺﾞｼｯｸM-PRO" panose="020F0600000000000000" pitchFamily="50" charset="-128"/>
                <a:ea typeface="HG丸ｺﾞｼｯｸM-PRO" panose="020F0600000000000000" pitchFamily="50" charset="-128"/>
              </a:rPr>
              <a:t>図り、</a:t>
            </a:r>
            <a:r>
              <a:rPr lang="ja-JP" altLang="en-US" sz="1400" dirty="0">
                <a:latin typeface="HG丸ｺﾞｼｯｸM-PRO" panose="020F0600000000000000" pitchFamily="50" charset="-128"/>
                <a:ea typeface="HG丸ｺﾞｼｯｸM-PRO" panose="020F0600000000000000" pitchFamily="50" charset="-128"/>
              </a:rPr>
              <a:t>意思疎通と就労</a:t>
            </a:r>
            <a:r>
              <a:rPr lang="ja-JP" altLang="en-US" sz="1400" dirty="0" smtClean="0">
                <a:latin typeface="HG丸ｺﾞｼｯｸM-PRO" panose="020F0600000000000000" pitchFamily="50" charset="-128"/>
                <a:ea typeface="HG丸ｺﾞｼｯｸM-PRO" panose="020F0600000000000000" pitchFamily="50" charset="-128"/>
              </a:rPr>
              <a:t>準備性の</a:t>
            </a:r>
            <a:r>
              <a:rPr lang="ja-JP" altLang="en-US" sz="1400" dirty="0">
                <a:latin typeface="HG丸ｺﾞｼｯｸM-PRO" panose="020F0600000000000000" pitchFamily="50" charset="-128"/>
                <a:ea typeface="HG丸ｺﾞｼｯｸM-PRO" panose="020F0600000000000000" pitchFamily="50" charset="-128"/>
              </a:rPr>
              <a:t>向上を支援。</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400" dirty="0">
              <a:latin typeface="HG丸ｺﾞｼｯｸM-PRO" panose="020F0600000000000000" pitchFamily="50" charset="-128"/>
              <a:ea typeface="HG丸ｺﾞｼｯｸM-PRO" panose="020F0600000000000000" pitchFamily="50" charset="-128"/>
            </a:endParaRPr>
          </a:p>
          <a:p>
            <a:r>
              <a:rPr lang="ja-JP" altLang="en-US" sz="1600" dirty="0">
                <a:latin typeface="HGP創英角ﾎﾟｯﾌﾟ体" panose="040B0A00000000000000" pitchFamily="50" charset="-128"/>
                <a:ea typeface="HGP創英角ﾎﾟｯﾌﾟ体" panose="040B0A00000000000000" pitchFamily="50" charset="-128"/>
              </a:rPr>
              <a:t>○就労支援の流れ</a:t>
            </a:r>
            <a:endParaRPr lang="en-US" altLang="ja-JP" sz="1600" dirty="0">
              <a:latin typeface="HGP創英角ﾎﾟｯﾌﾟ体" panose="040B0A00000000000000" pitchFamily="50" charset="-128"/>
              <a:ea typeface="HGP創英角ﾎﾟｯﾌﾟ体" panose="040B0A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①利用相談予約　⇒　②就労支援相談、スキルチェック　⇒　③利用説明　⇒　④ＩＴ講習等　⇒　⑤就労・定着支援</a:t>
            </a:r>
            <a:endParaRPr lang="en-US" altLang="ja-JP" sz="1400" dirty="0">
              <a:latin typeface="HG丸ｺﾞｼｯｸM-PRO" panose="020F0600000000000000" pitchFamily="50" charset="-128"/>
              <a:ea typeface="HG丸ｺﾞｼｯｸM-PRO" panose="020F0600000000000000" pitchFamily="50" charset="-128"/>
            </a:endParaRPr>
          </a:p>
          <a:p>
            <a:endParaRPr lang="en-US" altLang="ja-JP" sz="1600" dirty="0">
              <a:latin typeface="HG丸ｺﾞｼｯｸM-PRO" panose="020F0600000000000000" pitchFamily="50" charset="-128"/>
              <a:ea typeface="HG丸ｺﾞｼｯｸM-PRO" panose="020F0600000000000000" pitchFamily="50" charset="-128"/>
            </a:endParaRPr>
          </a:p>
          <a:p>
            <a:r>
              <a:rPr lang="ja-JP" altLang="en-US" sz="1600" dirty="0">
                <a:latin typeface="HGP創英角ﾎﾟｯﾌﾟ体" panose="040B0A00000000000000" pitchFamily="50" charset="-128"/>
                <a:ea typeface="HGP創英角ﾎﾟｯﾌﾟ体" panose="040B0A00000000000000" pitchFamily="50" charset="-128"/>
              </a:rPr>
              <a:t>○受講者要件</a:t>
            </a:r>
            <a:endParaRPr lang="en-US" altLang="ja-JP" sz="1600" dirty="0">
              <a:latin typeface="HGP創英角ﾎﾟｯﾌﾟ体" panose="040B0A00000000000000" pitchFamily="50" charset="-128"/>
              <a:ea typeface="HGP創英角ﾎﾟｯﾌﾟ体" panose="040B0A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①</a:t>
            </a:r>
            <a:r>
              <a:rPr lang="en-US" altLang="ja-JP" sz="1400" dirty="0">
                <a:latin typeface="HG丸ｺﾞｼｯｸM-PRO" panose="020F0600000000000000" pitchFamily="50" charset="-128"/>
                <a:ea typeface="HG丸ｺﾞｼｯｸM-PRO" panose="020F0600000000000000" pitchFamily="50" charset="-128"/>
              </a:rPr>
              <a:t>IT</a:t>
            </a:r>
            <a:r>
              <a:rPr lang="ja-JP" altLang="en-US" sz="1400" dirty="0">
                <a:latin typeface="HG丸ｺﾞｼｯｸM-PRO" panose="020F0600000000000000" pitchFamily="50" charset="-128"/>
                <a:ea typeface="HG丸ｺﾞｼｯｸM-PRO" panose="020F0600000000000000" pitchFamily="50" charset="-128"/>
              </a:rPr>
              <a:t>を利用した就労を希望し、</a:t>
            </a:r>
            <a:r>
              <a:rPr lang="en-US" altLang="ja-JP" sz="1400" dirty="0">
                <a:latin typeface="HG丸ｺﾞｼｯｸM-PRO" panose="020F0600000000000000" pitchFamily="50" charset="-128"/>
                <a:ea typeface="HG丸ｺﾞｼｯｸM-PRO" panose="020F0600000000000000" pitchFamily="50" charset="-128"/>
              </a:rPr>
              <a:t>IT</a:t>
            </a:r>
            <a:r>
              <a:rPr lang="ja-JP" altLang="en-US" sz="1400" dirty="0">
                <a:latin typeface="HG丸ｺﾞｼｯｸM-PRO" panose="020F0600000000000000" pitchFamily="50" charset="-128"/>
                <a:ea typeface="HG丸ｺﾞｼｯｸM-PRO" panose="020F0600000000000000" pitchFamily="50" charset="-128"/>
              </a:rPr>
              <a:t>講習を受ける能力が</a:t>
            </a:r>
            <a:r>
              <a:rPr lang="ja-JP" altLang="en-US" sz="1400" dirty="0" smtClean="0">
                <a:latin typeface="HG丸ｺﾞｼｯｸM-PRO" panose="020F0600000000000000" pitchFamily="50" charset="-128"/>
                <a:ea typeface="HG丸ｺﾞｼｯｸM-PRO" panose="020F0600000000000000" pitchFamily="50" charset="-128"/>
              </a:rPr>
              <a:t>ある（スキルチェック</a:t>
            </a:r>
            <a:r>
              <a:rPr lang="ja-JP" altLang="en-US" sz="1400" dirty="0">
                <a:latin typeface="HG丸ｺﾞｼｯｸM-PRO" panose="020F0600000000000000" pitchFamily="50" charset="-128"/>
                <a:ea typeface="HG丸ｺﾞｼｯｸM-PRO" panose="020F0600000000000000" pitchFamily="50" charset="-128"/>
              </a:rPr>
              <a:t>、利用相談、初回受講等で総合的に</a:t>
            </a:r>
            <a:r>
              <a:rPr lang="ja-JP" altLang="en-US" sz="1400" dirty="0" smtClean="0">
                <a:latin typeface="HG丸ｺﾞｼｯｸM-PRO" panose="020F0600000000000000" pitchFamily="50" charset="-128"/>
                <a:ea typeface="HG丸ｺﾞｼｯｸM-PRO" panose="020F0600000000000000" pitchFamily="50" charset="-128"/>
              </a:rPr>
              <a:t>判断）。</a:t>
            </a:r>
            <a:endParaRPr lang="ja-JP" altLang="en-US"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②大阪府</a:t>
            </a:r>
            <a:r>
              <a:rPr lang="ja-JP" altLang="en-US" sz="1400" dirty="0" smtClean="0">
                <a:latin typeface="HG丸ｺﾞｼｯｸM-PRO" panose="020F0600000000000000" pitchFamily="50" charset="-128"/>
                <a:ea typeface="HG丸ｺﾞｼｯｸM-PRO" panose="020F0600000000000000" pitchFamily="50" charset="-128"/>
              </a:rPr>
              <a:t>在住者の満</a:t>
            </a:r>
            <a:r>
              <a:rPr lang="en-US" altLang="ja-JP" sz="1400" dirty="0" smtClean="0">
                <a:latin typeface="HG丸ｺﾞｼｯｸM-PRO" panose="020F0600000000000000" pitchFamily="50" charset="-128"/>
                <a:ea typeface="HG丸ｺﾞｼｯｸM-PRO" panose="020F0600000000000000" pitchFamily="50" charset="-128"/>
              </a:rPr>
              <a:t>15</a:t>
            </a:r>
            <a:r>
              <a:rPr lang="ja-JP" altLang="en-US" sz="1400" dirty="0" smtClean="0">
                <a:latin typeface="HG丸ｺﾞｼｯｸM-PRO" panose="020F0600000000000000" pitchFamily="50" charset="-128"/>
                <a:ea typeface="HG丸ｺﾞｼｯｸM-PRO" panose="020F0600000000000000" pitchFamily="50" charset="-128"/>
              </a:rPr>
              <a:t>歳以上で、</a:t>
            </a:r>
            <a:r>
              <a:rPr lang="ja-JP" altLang="en-US" sz="1400" dirty="0">
                <a:latin typeface="HG丸ｺﾞｼｯｸM-PRO" panose="020F0600000000000000" pitchFamily="50" charset="-128"/>
                <a:ea typeface="HG丸ｺﾞｼｯｸM-PRO" panose="020F0600000000000000" pitchFamily="50" charset="-128"/>
              </a:rPr>
              <a:t>身体障がい者手帳、療育手帳、精神保健福祉手帳を</a:t>
            </a:r>
            <a:r>
              <a:rPr lang="ja-JP" altLang="en-US" sz="1400" dirty="0" smtClean="0">
                <a:latin typeface="HG丸ｺﾞｼｯｸM-PRO" panose="020F0600000000000000" pitchFamily="50" charset="-128"/>
                <a:ea typeface="HG丸ｺﾞｼｯｸM-PRO" panose="020F0600000000000000" pitchFamily="50" charset="-128"/>
              </a:rPr>
              <a:t>所持している。</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（ただし、精神</a:t>
            </a:r>
            <a:r>
              <a:rPr lang="ja-JP" altLang="en-US" sz="1400" dirty="0">
                <a:latin typeface="HG丸ｺﾞｼｯｸM-PRO" panose="020F0600000000000000" pitchFamily="50" charset="-128"/>
                <a:ea typeface="HG丸ｺﾞｼｯｸM-PRO" panose="020F0600000000000000" pitchFamily="50" charset="-128"/>
              </a:rPr>
              <a:t>保健福祉</a:t>
            </a:r>
            <a:r>
              <a:rPr lang="ja-JP" altLang="en-US" sz="1400" dirty="0" smtClean="0">
                <a:latin typeface="HG丸ｺﾞｼｯｸM-PRO" panose="020F0600000000000000" pitchFamily="50" charset="-128"/>
                <a:ea typeface="HG丸ｺﾞｼｯｸM-PRO" panose="020F0600000000000000" pitchFamily="50" charset="-128"/>
              </a:rPr>
              <a:t>手帳を所持している場合は「</a:t>
            </a:r>
            <a:r>
              <a:rPr lang="ja-JP" altLang="en-US" sz="1400" dirty="0">
                <a:latin typeface="HG丸ｺﾞｼｯｸM-PRO" panose="020F0600000000000000" pitchFamily="50" charset="-128"/>
                <a:ea typeface="HG丸ｺﾞｼｯｸM-PRO" panose="020F0600000000000000" pitchFamily="50" charset="-128"/>
              </a:rPr>
              <a:t>主治医の意見書」が必要。）</a:t>
            </a:r>
          </a:p>
          <a:p>
            <a:r>
              <a:rPr lang="ja-JP" altLang="en-US" sz="1400" dirty="0">
                <a:latin typeface="HG丸ｺﾞｼｯｸM-PRO" panose="020F0600000000000000" pitchFamily="50" charset="-128"/>
                <a:ea typeface="HG丸ｺﾞｼｯｸM-PRO" panose="020F0600000000000000" pitchFamily="50" charset="-128"/>
              </a:rPr>
              <a:t>　③上記①、②の要件を満たし、現在</a:t>
            </a:r>
            <a:r>
              <a:rPr lang="ja-JP" altLang="en-US" sz="1400" dirty="0" smtClean="0">
                <a:latin typeface="HG丸ｺﾞｼｯｸM-PRO" panose="020F0600000000000000" pitchFamily="50" charset="-128"/>
                <a:ea typeface="HG丸ｺﾞｼｯｸM-PRO" panose="020F0600000000000000" pitchFamily="50" charset="-128"/>
              </a:rPr>
              <a:t>未就労である（就労</a:t>
            </a:r>
            <a:r>
              <a:rPr lang="ja-JP" altLang="en-US" sz="1400" dirty="0">
                <a:latin typeface="HG丸ｺﾞｼｯｸM-PRO" panose="020F0600000000000000" pitchFamily="50" charset="-128"/>
                <a:ea typeface="HG丸ｺﾞｼｯｸM-PRO" panose="020F0600000000000000" pitchFamily="50" charset="-128"/>
              </a:rPr>
              <a:t>継続</a:t>
            </a:r>
            <a:r>
              <a:rPr lang="ja-JP" altLang="en-US" sz="1400" dirty="0" smtClean="0">
                <a:latin typeface="HG丸ｺﾞｼｯｸM-PRO" panose="020F0600000000000000" pitchFamily="50" charset="-128"/>
                <a:ea typeface="HG丸ｺﾞｼｯｸM-PRO" panose="020F0600000000000000" pitchFamily="50" charset="-128"/>
              </a:rPr>
              <a:t>支援事業所の場合、</a:t>
            </a:r>
            <a:r>
              <a:rPr lang="en-US" altLang="ja-JP" sz="1400" dirty="0" smtClean="0">
                <a:latin typeface="HG丸ｺﾞｼｯｸM-PRO" panose="020F0600000000000000" pitchFamily="50" charset="-128"/>
                <a:ea typeface="HG丸ｺﾞｼｯｸM-PRO" panose="020F0600000000000000" pitchFamily="50" charset="-128"/>
              </a:rPr>
              <a:t>A</a:t>
            </a:r>
            <a:r>
              <a:rPr lang="ja-JP" altLang="en-US" sz="1400" dirty="0" smtClean="0">
                <a:latin typeface="HG丸ｺﾞｼｯｸM-PRO" panose="020F0600000000000000" pitchFamily="50" charset="-128"/>
                <a:ea typeface="HG丸ｺﾞｼｯｸM-PRO" panose="020F0600000000000000" pitchFamily="50" charset="-128"/>
              </a:rPr>
              <a:t>型利用者</a:t>
            </a:r>
            <a:r>
              <a:rPr lang="ja-JP" altLang="en-US" sz="1400" dirty="0">
                <a:latin typeface="HG丸ｺﾞｼｯｸM-PRO" panose="020F0600000000000000" pitchFamily="50" charset="-128"/>
                <a:ea typeface="HG丸ｺﾞｼｯｸM-PRO" panose="020F0600000000000000" pitchFamily="50" charset="-128"/>
              </a:rPr>
              <a:t>は就労と</a:t>
            </a:r>
            <a:r>
              <a:rPr lang="ja-JP" altLang="en-US" sz="1400" dirty="0" smtClean="0">
                <a:latin typeface="HG丸ｺﾞｼｯｸM-PRO" panose="020F0600000000000000" pitchFamily="50" charset="-128"/>
                <a:ea typeface="HG丸ｺﾞｼｯｸM-PRO" panose="020F0600000000000000" pitchFamily="50" charset="-128"/>
              </a:rPr>
              <a:t>見なす）。</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a:t>
            </a:r>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福祉サービス機関（就労移行支援事業所等）に登録されている方は、原則として支援員の方の同行が必須。</a:t>
            </a:r>
          </a:p>
        </p:txBody>
      </p:sp>
      <p:sp>
        <p:nvSpPr>
          <p:cNvPr id="4" name="スライド番号プレースホルダー 3"/>
          <p:cNvSpPr>
            <a:spLocks noGrp="1"/>
          </p:cNvSpPr>
          <p:nvPr>
            <p:ph type="sldNum" sz="quarter" idx="12"/>
          </p:nvPr>
        </p:nvSpPr>
        <p:spPr/>
        <p:txBody>
          <a:bodyPr/>
          <a:lstStyle/>
          <a:p>
            <a:pPr>
              <a:defRPr/>
            </a:pPr>
            <a:fld id="{294EBCED-A45F-4C8A-8859-0706746491A4}" type="slidenum">
              <a:rPr lang="en-US" altLang="ja-JP" smtClean="0">
                <a:solidFill>
                  <a:prstClr val="black"/>
                </a:solidFill>
              </a:rPr>
              <a:pPr>
                <a:defRPr/>
              </a:pPr>
              <a:t>1</a:t>
            </a:fld>
            <a:endParaRPr lang="en-US" altLang="ja-JP" dirty="0">
              <a:solidFill>
                <a:prstClr val="black"/>
              </a:solidFill>
            </a:endParaRPr>
          </a:p>
        </p:txBody>
      </p:sp>
      <p:sp>
        <p:nvSpPr>
          <p:cNvPr id="5" name="テキスト ボックス 5"/>
          <p:cNvSpPr txBox="1"/>
          <p:nvPr/>
        </p:nvSpPr>
        <p:spPr>
          <a:xfrm>
            <a:off x="0" y="332656"/>
            <a:ext cx="9906000" cy="382094"/>
          </a:xfrm>
          <a:prstGeom prst="rect">
            <a:avLst/>
          </a:prstGeom>
          <a:solidFill>
            <a:schemeClr val="bg1">
              <a:lumMod val="85000"/>
            </a:schemeClr>
          </a:solidFill>
          <a:ln>
            <a:noFill/>
          </a:ln>
        </p:spPr>
        <p:txBody>
          <a:bodyPr wrap="square"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2000" b="1" dirty="0">
                <a:latin typeface="Meiryo UI" panose="020B0604030504040204" pitchFamily="50" charset="-128"/>
                <a:ea typeface="Meiryo UI" panose="020B0604030504040204" pitchFamily="50" charset="-128"/>
                <a:cs typeface="Meiryo UI" panose="020B0604030504040204" pitchFamily="50" charset="-128"/>
              </a:rPr>
              <a:t>大阪府ＩＴ</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ステーション事業</a:t>
            </a:r>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t>R3</a:t>
            </a:r>
            <a:r>
              <a:rPr lang="ja-JP" altLang="en-US" sz="1400" dirty="0"/>
              <a:t>当初予算：</a:t>
            </a:r>
            <a:r>
              <a:rPr lang="en-US" altLang="ja-JP" sz="1400" dirty="0"/>
              <a:t>83,602</a:t>
            </a:r>
            <a:r>
              <a:rPr lang="ja-JP" altLang="en-US" sz="1400" dirty="0"/>
              <a:t>千円（</a:t>
            </a:r>
            <a:r>
              <a:rPr lang="en-US" altLang="ja-JP" sz="1400" dirty="0"/>
              <a:t>R2</a:t>
            </a:r>
            <a:r>
              <a:rPr lang="ja-JP" altLang="en-US" sz="1400" dirty="0"/>
              <a:t>：</a:t>
            </a:r>
            <a:r>
              <a:rPr lang="en-US" altLang="ja-JP" sz="1400" dirty="0"/>
              <a:t>83,755</a:t>
            </a:r>
            <a:r>
              <a:rPr lang="ja-JP" altLang="en-US" sz="1400" dirty="0"/>
              <a:t>千円</a:t>
            </a:r>
            <a:r>
              <a:rPr lang="ja-JP" altLang="en-US" sz="1400" dirty="0" smtClean="0"/>
              <a:t>）</a:t>
            </a:r>
            <a:endParaRPr lang="en-US" altLang="ja-JP" sz="2400" dirty="0"/>
          </a:p>
        </p:txBody>
      </p:sp>
      <p:sp>
        <p:nvSpPr>
          <p:cNvPr id="8" name="対角する 2 つの角を切り取った四角形 7"/>
          <p:cNvSpPr/>
          <p:nvPr/>
        </p:nvSpPr>
        <p:spPr>
          <a:xfrm>
            <a:off x="0" y="-2668"/>
            <a:ext cx="9906000" cy="382597"/>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ＩＴステーション事業の取組状況と課題</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45"/>
          <p:cNvSpPr txBox="1"/>
          <p:nvPr/>
        </p:nvSpPr>
        <p:spPr>
          <a:xfrm>
            <a:off x="9057456" y="73214"/>
            <a:ext cx="530915" cy="230832"/>
          </a:xfrm>
          <a:prstGeom prst="rect">
            <a:avLst/>
          </a:prstGeom>
          <a:solidFill>
            <a:schemeClr val="bg1"/>
          </a:solid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900" dirty="0" smtClean="0">
                <a:latin typeface="Meiryo UI" panose="020B0604030504040204" pitchFamily="50" charset="-128"/>
                <a:ea typeface="Meiryo UI" panose="020B0604030504040204" pitchFamily="50" charset="-128"/>
              </a:rPr>
              <a:t>資料</a:t>
            </a:r>
            <a:r>
              <a:rPr lang="ja-JP" altLang="en-US" sz="900" dirty="0">
                <a:latin typeface="Meiryo UI" panose="020B0604030504040204" pitchFamily="50" charset="-128"/>
                <a:ea typeface="Meiryo UI" panose="020B0604030504040204" pitchFamily="50" charset="-128"/>
              </a:rPr>
              <a:t>２</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91344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2"/>
          <a:stretch>
            <a:fillRect/>
          </a:stretch>
        </p:blipFill>
        <p:spPr>
          <a:xfrm>
            <a:off x="4924565" y="22321"/>
            <a:ext cx="4981436" cy="6741368"/>
          </a:xfrm>
          <a:prstGeom prst="rect">
            <a:avLst/>
          </a:prstGeom>
        </p:spPr>
      </p:pic>
      <p:sp>
        <p:nvSpPr>
          <p:cNvPr id="4" name="スライド番号プレースホルダー 3"/>
          <p:cNvSpPr>
            <a:spLocks noGrp="1"/>
          </p:cNvSpPr>
          <p:nvPr>
            <p:ph type="sldNum" sz="quarter" idx="12"/>
          </p:nvPr>
        </p:nvSpPr>
        <p:spPr/>
        <p:txBody>
          <a:bodyPr/>
          <a:lstStyle/>
          <a:p>
            <a:pPr>
              <a:defRPr/>
            </a:pPr>
            <a:fld id="{294EBCED-A45F-4C8A-8859-0706746491A4}" type="slidenum">
              <a:rPr lang="en-US" altLang="ja-JP" smtClean="0">
                <a:solidFill>
                  <a:prstClr val="black"/>
                </a:solidFill>
              </a:rPr>
              <a:pPr>
                <a:defRPr/>
              </a:pPr>
              <a:t>2</a:t>
            </a:fld>
            <a:endParaRPr lang="en-US" altLang="ja-JP" dirty="0">
              <a:solidFill>
                <a:prstClr val="black"/>
              </a:solidFill>
            </a:endParaRPr>
          </a:p>
        </p:txBody>
      </p:sp>
      <p:sp>
        <p:nvSpPr>
          <p:cNvPr id="9" name="正方形/長方形 8"/>
          <p:cNvSpPr/>
          <p:nvPr/>
        </p:nvSpPr>
        <p:spPr>
          <a:xfrm>
            <a:off x="-12485" y="190392"/>
            <a:ext cx="4559352" cy="769441"/>
          </a:xfrm>
          <a:prstGeom prst="rect">
            <a:avLst/>
          </a:prstGeom>
        </p:spPr>
        <p:txBody>
          <a:bodyPr wrap="square">
            <a:spAutoFit/>
          </a:bodyPr>
          <a:lstStyle/>
          <a:p>
            <a:r>
              <a:rPr lang="ja-JP" altLang="en-US" sz="1600" dirty="0">
                <a:latin typeface="HGP創英角ﾎﾟｯﾌﾟ体" panose="040B0A00000000000000" pitchFamily="50" charset="-128"/>
                <a:ea typeface="HGP創英角ﾎﾟｯﾌﾟ体" panose="040B0A00000000000000" pitchFamily="50" charset="-128"/>
              </a:rPr>
              <a:t>○所在地</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大阪市天王寺区上汐４丁目４－１</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（夕陽丘高等職業技術専門校内１階の一部及び２階</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600"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15425" y="908720"/>
            <a:ext cx="4559352" cy="769441"/>
          </a:xfrm>
          <a:prstGeom prst="rect">
            <a:avLst/>
          </a:prstGeom>
        </p:spPr>
        <p:txBody>
          <a:bodyPr wrap="square">
            <a:spAutoFit/>
          </a:bodyPr>
          <a:lstStyle/>
          <a:p>
            <a:r>
              <a:rPr lang="ja-JP" altLang="en-US" sz="1600" dirty="0">
                <a:latin typeface="HGP創英角ﾎﾟｯﾌﾟ体" panose="040B0A00000000000000" pitchFamily="50" charset="-128"/>
                <a:ea typeface="HGP創英角ﾎﾟｯﾌﾟ体" panose="040B0A00000000000000" pitchFamily="50" charset="-128"/>
              </a:rPr>
              <a:t>○開館時間</a:t>
            </a:r>
            <a:endParaRPr lang="en-US" altLang="ja-JP" sz="1600" dirty="0">
              <a:latin typeface="HGP創英角ﾎﾟｯﾌﾟ体" panose="040B0A00000000000000" pitchFamily="50" charset="-128"/>
              <a:ea typeface="HGP創英角ﾎﾟｯﾌﾟ体" panose="040B0A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月曜から金曜の</a:t>
            </a:r>
            <a:r>
              <a:rPr lang="en-US" altLang="ja-JP" sz="1400" dirty="0">
                <a:latin typeface="HG丸ｺﾞｼｯｸM-PRO" panose="020F0600000000000000" pitchFamily="50" charset="-128"/>
                <a:ea typeface="HG丸ｺﾞｼｯｸM-PRO" panose="020F0600000000000000" pitchFamily="50" charset="-128"/>
              </a:rPr>
              <a:t>9</a:t>
            </a:r>
            <a:r>
              <a:rPr lang="ja-JP" altLang="en-US" sz="1400" dirty="0">
                <a:latin typeface="HG丸ｺﾞｼｯｸM-PRO" panose="020F0600000000000000" pitchFamily="50" charset="-128"/>
                <a:ea typeface="HG丸ｺﾞｼｯｸM-PRO" panose="020F0600000000000000" pitchFamily="50" charset="-128"/>
              </a:rPr>
              <a:t>時から</a:t>
            </a:r>
            <a:r>
              <a:rPr lang="en-US" altLang="ja-JP" sz="1400" dirty="0">
                <a:latin typeface="HG丸ｺﾞｼｯｸM-PRO" panose="020F0600000000000000" pitchFamily="50" charset="-128"/>
                <a:ea typeface="HG丸ｺﾞｼｯｸM-PRO" panose="020F0600000000000000" pitchFamily="50" charset="-128"/>
              </a:rPr>
              <a:t>17</a:t>
            </a:r>
            <a:r>
              <a:rPr lang="ja-JP" altLang="en-US" sz="1400" dirty="0">
                <a:latin typeface="HG丸ｺﾞｼｯｸM-PRO" panose="020F0600000000000000" pitchFamily="50" charset="-128"/>
                <a:ea typeface="HG丸ｺﾞｼｯｸM-PRO" panose="020F0600000000000000" pitchFamily="50" charset="-128"/>
              </a:rPr>
              <a:t>時</a:t>
            </a:r>
            <a:r>
              <a:rPr lang="en-US" altLang="ja-JP" sz="1400" dirty="0">
                <a:latin typeface="HG丸ｺﾞｼｯｸM-PRO" panose="020F0600000000000000" pitchFamily="50" charset="-128"/>
                <a:ea typeface="HG丸ｺﾞｼｯｸM-PRO" panose="020F0600000000000000" pitchFamily="50" charset="-128"/>
              </a:rPr>
              <a:t>30</a:t>
            </a:r>
            <a:r>
              <a:rPr lang="ja-JP" altLang="en-US" sz="1400" dirty="0">
                <a:latin typeface="HG丸ｺﾞｼｯｸM-PRO" panose="020F0600000000000000" pitchFamily="50" charset="-128"/>
                <a:ea typeface="HG丸ｺﾞｼｯｸM-PRO" panose="020F0600000000000000" pitchFamily="50" charset="-128"/>
              </a:rPr>
              <a:t>分</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（休館：土曜・日曜・祝日・年末年始</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400" dirty="0">
              <a:latin typeface="HGP創英角ﾎﾟｯﾌﾟ体" panose="040B0A00000000000000" pitchFamily="50" charset="-128"/>
              <a:ea typeface="HGP創英角ﾎﾟｯﾌﾟ体" panose="040B0A00000000000000" pitchFamily="50" charset="-128"/>
            </a:endParaRPr>
          </a:p>
        </p:txBody>
      </p:sp>
      <p:sp>
        <p:nvSpPr>
          <p:cNvPr id="14" name="正方形/長方形 13"/>
          <p:cNvSpPr/>
          <p:nvPr/>
        </p:nvSpPr>
        <p:spPr>
          <a:xfrm>
            <a:off x="0" y="1578278"/>
            <a:ext cx="4559352" cy="338554"/>
          </a:xfrm>
          <a:prstGeom prst="rect">
            <a:avLst/>
          </a:prstGeom>
        </p:spPr>
        <p:txBody>
          <a:bodyPr wrap="square">
            <a:spAutoFit/>
          </a:bodyPr>
          <a:lstStyle/>
          <a:p>
            <a:r>
              <a:rPr lang="ja-JP" altLang="en-US" sz="1600" dirty="0">
                <a:latin typeface="HGP創英角ﾎﾟｯﾌﾟ体" panose="040B0A00000000000000" pitchFamily="50" charset="-128"/>
                <a:ea typeface="HGP創英角ﾎﾟｯﾌﾟ体" panose="040B0A00000000000000" pitchFamily="50" charset="-128"/>
              </a:rPr>
              <a:t>○事業</a:t>
            </a:r>
            <a:r>
              <a:rPr lang="ja-JP" altLang="en-US" sz="1600" dirty="0" smtClean="0">
                <a:latin typeface="HGP創英角ﾎﾟｯﾌﾟ体" panose="040B0A00000000000000" pitchFamily="50" charset="-128"/>
                <a:ea typeface="HGP創英角ﾎﾟｯﾌﾟ体" panose="040B0A00000000000000" pitchFamily="50" charset="-128"/>
              </a:rPr>
              <a:t>実績</a:t>
            </a:r>
            <a:endParaRPr lang="en-US" altLang="ja-JP" sz="1400" dirty="0">
              <a:latin typeface="HGP創英角ﾎﾟｯﾌﾟ体" panose="040B0A00000000000000" pitchFamily="50" charset="-128"/>
              <a:ea typeface="HGP創英角ﾎﾟｯﾌﾟ体" panose="040B0A00000000000000" pitchFamily="50" charset="-128"/>
            </a:endParaRPr>
          </a:p>
        </p:txBody>
      </p:sp>
      <p:pic>
        <p:nvPicPr>
          <p:cNvPr id="6" name="図 5"/>
          <p:cNvPicPr>
            <a:picLocks noChangeAspect="1"/>
          </p:cNvPicPr>
          <p:nvPr/>
        </p:nvPicPr>
        <p:blipFill>
          <a:blip r:embed="rId3"/>
          <a:stretch>
            <a:fillRect/>
          </a:stretch>
        </p:blipFill>
        <p:spPr>
          <a:xfrm>
            <a:off x="139226" y="1916832"/>
            <a:ext cx="4772391" cy="2232248"/>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3474557173"/>
              </p:ext>
            </p:extLst>
          </p:nvPr>
        </p:nvGraphicFramePr>
        <p:xfrm>
          <a:off x="128462" y="4269060"/>
          <a:ext cx="4783154" cy="2400300"/>
        </p:xfrm>
        <a:graphic>
          <a:graphicData uri="http://schemas.openxmlformats.org/drawingml/2006/table">
            <a:tbl>
              <a:tblPr firstRow="1" firstCol="1" bandRow="1"/>
              <a:tblGrid>
                <a:gridCol w="457859">
                  <a:extLst>
                    <a:ext uri="{9D8B030D-6E8A-4147-A177-3AD203B41FA5}">
                      <a16:colId xmlns:a16="http://schemas.microsoft.com/office/drawing/2014/main" val="3043299279"/>
                    </a:ext>
                  </a:extLst>
                </a:gridCol>
                <a:gridCol w="467053">
                  <a:extLst>
                    <a:ext uri="{9D8B030D-6E8A-4147-A177-3AD203B41FA5}">
                      <a16:colId xmlns:a16="http://schemas.microsoft.com/office/drawing/2014/main" val="2150346371"/>
                    </a:ext>
                  </a:extLst>
                </a:gridCol>
                <a:gridCol w="467053">
                  <a:extLst>
                    <a:ext uri="{9D8B030D-6E8A-4147-A177-3AD203B41FA5}">
                      <a16:colId xmlns:a16="http://schemas.microsoft.com/office/drawing/2014/main" val="2798598209"/>
                    </a:ext>
                  </a:extLst>
                </a:gridCol>
                <a:gridCol w="467053">
                  <a:extLst>
                    <a:ext uri="{9D8B030D-6E8A-4147-A177-3AD203B41FA5}">
                      <a16:colId xmlns:a16="http://schemas.microsoft.com/office/drawing/2014/main" val="2361709901"/>
                    </a:ext>
                  </a:extLst>
                </a:gridCol>
                <a:gridCol w="392122">
                  <a:extLst>
                    <a:ext uri="{9D8B030D-6E8A-4147-A177-3AD203B41FA5}">
                      <a16:colId xmlns:a16="http://schemas.microsoft.com/office/drawing/2014/main" val="290079588"/>
                    </a:ext>
                  </a:extLst>
                </a:gridCol>
                <a:gridCol w="392122">
                  <a:extLst>
                    <a:ext uri="{9D8B030D-6E8A-4147-A177-3AD203B41FA5}">
                      <a16:colId xmlns:a16="http://schemas.microsoft.com/office/drawing/2014/main" val="2003491646"/>
                    </a:ext>
                  </a:extLst>
                </a:gridCol>
                <a:gridCol w="382928">
                  <a:extLst>
                    <a:ext uri="{9D8B030D-6E8A-4147-A177-3AD203B41FA5}">
                      <a16:colId xmlns:a16="http://schemas.microsoft.com/office/drawing/2014/main" val="2205392667"/>
                    </a:ext>
                  </a:extLst>
                </a:gridCol>
                <a:gridCol w="457859">
                  <a:extLst>
                    <a:ext uri="{9D8B030D-6E8A-4147-A177-3AD203B41FA5}">
                      <a16:colId xmlns:a16="http://schemas.microsoft.com/office/drawing/2014/main" val="2768279042"/>
                    </a:ext>
                  </a:extLst>
                </a:gridCol>
                <a:gridCol w="457859">
                  <a:extLst>
                    <a:ext uri="{9D8B030D-6E8A-4147-A177-3AD203B41FA5}">
                      <a16:colId xmlns:a16="http://schemas.microsoft.com/office/drawing/2014/main" val="1245061007"/>
                    </a:ext>
                  </a:extLst>
                </a:gridCol>
                <a:gridCol w="420623">
                  <a:extLst>
                    <a:ext uri="{9D8B030D-6E8A-4147-A177-3AD203B41FA5}">
                      <a16:colId xmlns:a16="http://schemas.microsoft.com/office/drawing/2014/main" val="3518665828"/>
                    </a:ext>
                  </a:extLst>
                </a:gridCol>
                <a:gridCol w="420623">
                  <a:extLst>
                    <a:ext uri="{9D8B030D-6E8A-4147-A177-3AD203B41FA5}">
                      <a16:colId xmlns:a16="http://schemas.microsoft.com/office/drawing/2014/main" val="2942126689"/>
                    </a:ext>
                  </a:extLst>
                </a:gridCol>
              </a:tblGrid>
              <a:tr h="119042">
                <a:tc gridSpan="3">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kumimoji="1" lang="ja-JP" altLang="en-US"/>
                    </a:p>
                  </a:txBody>
                  <a:tcPr/>
                </a:tc>
                <a:tc hMerge="1">
                  <a:txBody>
                    <a:bodyPr/>
                    <a:lstStyle/>
                    <a:p>
                      <a:endParaRPr kumimoji="1" lang="ja-JP" altLang="en-US"/>
                    </a:p>
                  </a:txBody>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H24</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H25</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H26</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H27</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H28</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H29</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H30</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R</a:t>
                      </a:r>
                      <a:r>
                        <a:rPr lang="ja-JP" sz="1050" kern="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元</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373551587"/>
                  </a:ext>
                </a:extLst>
              </a:tr>
              <a:tr h="119042">
                <a:tc rowSpan="2" gridSpan="2">
                  <a:txBody>
                    <a:bodyPr/>
                    <a:lstStyle/>
                    <a:p>
                      <a:pPr algn="ctr">
                        <a:spcAft>
                          <a:spcPts val="0"/>
                        </a:spcAft>
                      </a:pPr>
                      <a:r>
                        <a:rPr lang="ja-JP" sz="1050" kern="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養成研修会開催数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rowSpan="2" hMerge="1">
                  <a:txBody>
                    <a:bodyPr/>
                    <a:lstStyle/>
                    <a:p>
                      <a:endParaRPr kumimoji="1" lang="ja-JP" altLang="en-US"/>
                    </a:p>
                  </a:txBody>
                  <a:tcPr/>
                </a:tc>
                <a:tc>
                  <a:txBody>
                    <a:bodyPr/>
                    <a:lstStyle/>
                    <a:p>
                      <a:pPr algn="ctr">
                        <a:spcAft>
                          <a:spcPts val="0"/>
                        </a:spcAft>
                      </a:pPr>
                      <a:r>
                        <a:rPr lang="ja-JP" sz="1050" kern="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目標</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FBFBF"/>
                    </a:solidFill>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3</a:t>
                      </a:r>
                      <a:r>
                        <a:rPr lang="ja-JP" sz="1050" kern="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回以上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70346069"/>
                  </a:ext>
                </a:extLst>
              </a:tr>
              <a:tr h="119042">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ja-JP" sz="1050" kern="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実績</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4</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5</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7</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8</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5</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0" dirty="0">
                          <a:solidFill>
                            <a:srgbClr val="FF0000"/>
                          </a:solidFill>
                          <a:effectLst/>
                          <a:latin typeface="HGｺﾞｼｯｸM" panose="020B0609000000000000" pitchFamily="49" charset="-128"/>
                          <a:ea typeface="ＭＳ 明朝" panose="02020609040205080304" pitchFamily="17" charset="-128"/>
                          <a:cs typeface="Times New Roman" panose="02020603050405020304" pitchFamily="18" charset="0"/>
                        </a:rPr>
                        <a:t>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8760202"/>
                  </a:ext>
                </a:extLst>
              </a:tr>
              <a:tr h="119042">
                <a:tc rowSpan="2" gridSpan="2">
                  <a:txBody>
                    <a:bodyPr/>
                    <a:lstStyle/>
                    <a:p>
                      <a:pPr algn="ctr">
                        <a:spcAft>
                          <a:spcPts val="0"/>
                        </a:spcAft>
                      </a:pPr>
                      <a:r>
                        <a:rPr lang="ja-JP" sz="1050" kern="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講習会実施市町村数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rowSpan="2" hMerge="1">
                  <a:txBody>
                    <a:bodyPr/>
                    <a:lstStyle/>
                    <a:p>
                      <a:endParaRPr kumimoji="1" lang="ja-JP" altLang="en-US"/>
                    </a:p>
                  </a:txBody>
                  <a:tcPr/>
                </a:tc>
                <a:tc>
                  <a:txBody>
                    <a:bodyPr/>
                    <a:lstStyle/>
                    <a:p>
                      <a:pPr algn="ctr">
                        <a:spcAft>
                          <a:spcPts val="0"/>
                        </a:spcAft>
                      </a:pPr>
                      <a:r>
                        <a:rPr lang="ja-JP" sz="1050" kern="10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目標</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FBFBF"/>
                    </a:solidFill>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30</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33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43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43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43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063712421"/>
                  </a:ext>
                </a:extLst>
              </a:tr>
              <a:tr h="119042">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ja-JP" sz="1050" kern="10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実績</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050" kern="100" dirty="0" smtClean="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21</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33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43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43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43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43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19</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0" dirty="0">
                          <a:solidFill>
                            <a:srgbClr val="FF0000"/>
                          </a:solidFill>
                          <a:effectLst/>
                          <a:latin typeface="HGｺﾞｼｯｸM" panose="020B0609000000000000" pitchFamily="49" charset="-128"/>
                          <a:ea typeface="ＭＳ 明朝" panose="02020609040205080304" pitchFamily="17" charset="-128"/>
                          <a:cs typeface="Times New Roman" panose="02020603050405020304" pitchFamily="18" charset="0"/>
                        </a:rPr>
                        <a:t>18</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0632948"/>
                  </a:ext>
                </a:extLst>
              </a:tr>
              <a:tr h="238083">
                <a:tc rowSpan="2" gridSpan="2">
                  <a:txBody>
                    <a:bodyPr/>
                    <a:lstStyle/>
                    <a:p>
                      <a:pPr algn="ctr">
                        <a:spcAft>
                          <a:spcPts val="0"/>
                        </a:spcAft>
                      </a:pPr>
                      <a:r>
                        <a:rPr lang="ja-JP" sz="1050" kern="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ｻﾎﾟｰﾀｰ養成</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rowSpan="2" hMerge="1">
                  <a:txBody>
                    <a:bodyPr/>
                    <a:lstStyle/>
                    <a:p>
                      <a:endParaRPr kumimoji="1" lang="ja-JP" altLang="en-US"/>
                    </a:p>
                  </a:txBody>
                  <a:tcPr/>
                </a:tc>
                <a:tc>
                  <a:txBody>
                    <a:bodyPr/>
                    <a:lstStyle/>
                    <a:p>
                      <a:pPr algn="ctr">
                        <a:spcAft>
                          <a:spcPts val="0"/>
                        </a:spcAft>
                      </a:pPr>
                      <a:r>
                        <a:rPr lang="ja-JP" sz="1050" kern="10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目標</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FBFBF"/>
                    </a:solidFill>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50</a:t>
                      </a:r>
                      <a:r>
                        <a:rPr lang="ja-JP" sz="1050" kern="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名以上</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50</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50</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30</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30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657439154"/>
                  </a:ext>
                </a:extLst>
              </a:tr>
              <a:tr h="119042">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ja-JP" sz="1050" kern="10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実績</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51</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59</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53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51</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37</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20</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26</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0" dirty="0">
                          <a:solidFill>
                            <a:srgbClr val="FF0000"/>
                          </a:solidFill>
                          <a:effectLst/>
                          <a:latin typeface="HGｺﾞｼｯｸM" panose="020B0609000000000000" pitchFamily="49" charset="-128"/>
                          <a:ea typeface="ＭＳ 明朝" panose="02020609040205080304" pitchFamily="17" charset="-128"/>
                          <a:cs typeface="Times New Roman" panose="02020603050405020304" pitchFamily="18" charset="0"/>
                        </a:rPr>
                        <a:t>25</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9913448"/>
                  </a:ext>
                </a:extLst>
              </a:tr>
              <a:tr h="119042">
                <a:tc rowSpan="2">
                  <a:txBody>
                    <a:bodyPr/>
                    <a:lstStyle/>
                    <a:p>
                      <a:pPr algn="ctr">
                        <a:spcAft>
                          <a:spcPts val="0"/>
                        </a:spcAft>
                      </a:pPr>
                      <a:r>
                        <a:rPr lang="ja-JP" sz="1050" kern="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ｻﾎﾟｰﾀｰ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2">
                  <a:txBody>
                    <a:bodyPr/>
                    <a:lstStyle/>
                    <a:p>
                      <a:pPr algn="ctr">
                        <a:spcAft>
                          <a:spcPts val="0"/>
                        </a:spcAft>
                      </a:pPr>
                      <a:r>
                        <a:rPr lang="ja-JP" sz="1050" kern="10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登録者数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FBFBF"/>
                    </a:solidFill>
                  </a:tcPr>
                </a:tc>
                <a:tc hMerge="1">
                  <a:txBody>
                    <a:bodyPr/>
                    <a:lstStyle/>
                    <a:p>
                      <a:endParaRPr kumimoji="1" lang="ja-JP" altLang="en-US"/>
                    </a:p>
                  </a:txBody>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167</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147</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135</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126</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98</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93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dirty="0">
                          <a:solidFill>
                            <a:srgbClr val="FF0000"/>
                          </a:solidFill>
                          <a:effectLst/>
                          <a:latin typeface="HGｺﾞｼｯｸM" panose="020B0609000000000000" pitchFamily="49" charset="-128"/>
                          <a:ea typeface="ＭＳ 明朝" panose="02020609040205080304" pitchFamily="17" charset="-128"/>
                          <a:cs typeface="Times New Roman" panose="02020603050405020304" pitchFamily="18" charset="0"/>
                        </a:rPr>
                        <a:t>79</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083277103"/>
                  </a:ext>
                </a:extLst>
              </a:tr>
              <a:tr h="127992">
                <a:tc vMerge="1">
                  <a:txBody>
                    <a:bodyPr/>
                    <a:lstStyle/>
                    <a:p>
                      <a:endParaRPr kumimoji="1" lang="ja-JP" altLang="en-US"/>
                    </a:p>
                  </a:txBody>
                  <a:tcPr/>
                </a:tc>
                <a:tc gridSpan="2">
                  <a:txBody>
                    <a:bodyPr/>
                    <a:lstStyle/>
                    <a:p>
                      <a:pPr algn="ctr">
                        <a:spcAft>
                          <a:spcPts val="0"/>
                        </a:spcAft>
                      </a:pPr>
                      <a:r>
                        <a:rPr lang="ja-JP" sz="1050" kern="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実活動者数</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kumimoji="1" lang="ja-JP" altLang="en-US"/>
                    </a:p>
                  </a:txBody>
                  <a:tcPr/>
                </a:tc>
                <a:tc>
                  <a:txBody>
                    <a:bodyPr/>
                    <a:lstStyle/>
                    <a:p>
                      <a:pPr algn="ctr">
                        <a:spcAft>
                          <a:spcPts val="0"/>
                        </a:spcAft>
                      </a:pPr>
                      <a:r>
                        <a:rPr lang="ja-JP" sz="1050" kern="0" dirty="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延べ</a:t>
                      </a: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1133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2,541</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2,164</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9068266"/>
                  </a:ext>
                </a:extLst>
              </a:tr>
              <a:tr h="238083">
                <a:tc rowSpan="2" gridSpan="8">
                  <a:txBody>
                    <a:bodyPr/>
                    <a:lstStyle/>
                    <a:p>
                      <a:pPr algn="ctr">
                        <a:spcAft>
                          <a:spcPts val="0"/>
                        </a:spcAft>
                      </a:pPr>
                      <a:r>
                        <a:rPr lang="ja-JP" sz="1050" kern="100" dirty="0" err="1">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重度障がい</a:t>
                      </a:r>
                      <a:r>
                        <a:rPr lang="ja-JP" sz="1050" kern="10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者に対する</a:t>
                      </a:r>
                      <a:r>
                        <a:rPr lang="en-US" sz="1050" kern="10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IT</a:t>
                      </a:r>
                      <a:r>
                        <a:rPr lang="ja-JP" sz="1050" kern="10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支援</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ctr">
                        <a:spcAft>
                          <a:spcPts val="0"/>
                        </a:spcAft>
                      </a:pPr>
                      <a:r>
                        <a:rPr lang="ja-JP" sz="1050" kern="10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目標</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solidFill>
                      <a:srgbClr val="BFBFBF"/>
                    </a:solidFill>
                  </a:tcPr>
                </a:tc>
                <a:tc>
                  <a:txBody>
                    <a:bodyPr/>
                    <a:lstStyle/>
                    <a:p>
                      <a:pPr algn="ctr">
                        <a:spcAft>
                          <a:spcPts val="0"/>
                        </a:spcAft>
                      </a:pPr>
                      <a:r>
                        <a:rPr lang="en-US" sz="1050" kern="10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10</a:t>
                      </a:r>
                      <a:r>
                        <a:rPr lang="ja-JP" sz="1050" kern="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件以上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ctr">
                        <a:spcAft>
                          <a:spcPts val="0"/>
                        </a:spcAft>
                      </a:pPr>
                      <a:r>
                        <a:rPr lang="en-US" sz="1050" kern="10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10</a:t>
                      </a:r>
                      <a:r>
                        <a:rPr lang="ja-JP" sz="1050" kern="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件以上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309115367"/>
                  </a:ext>
                </a:extLst>
              </a:tr>
              <a:tr h="56219">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ja-JP" sz="1050" kern="100">
                          <a:solidFill>
                            <a:srgbClr val="000000"/>
                          </a:solidFill>
                          <a:effectLst/>
                          <a:latin typeface="Century" panose="02040604050505020304" pitchFamily="18" charset="0"/>
                          <a:ea typeface="HGｺﾞｼｯｸM" panose="020B0609000000000000" pitchFamily="49" charset="-128"/>
                          <a:cs typeface="Times New Roman" panose="02020603050405020304" pitchFamily="18" charset="0"/>
                        </a:rPr>
                        <a:t>実績</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050" kern="100">
                          <a:solidFill>
                            <a:srgbClr val="000000"/>
                          </a:solidFill>
                          <a:effectLst/>
                          <a:latin typeface="HGｺﾞｼｯｸM" panose="020B0609000000000000" pitchFamily="49" charset="-128"/>
                          <a:ea typeface="ＭＳ 明朝" panose="02020609040205080304" pitchFamily="17" charset="-128"/>
                          <a:cs typeface="Times New Roman" panose="02020603050405020304" pitchFamily="18" charset="0"/>
                        </a:rPr>
                        <a:t>11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0" dirty="0">
                          <a:solidFill>
                            <a:srgbClr val="FF0000"/>
                          </a:solidFill>
                          <a:effectLst/>
                          <a:latin typeface="HGｺﾞｼｯｸM" panose="020B0609000000000000" pitchFamily="49" charset="-128"/>
                          <a:ea typeface="ＭＳ 明朝" panose="02020609040205080304" pitchFamily="17" charset="-128"/>
                          <a:cs typeface="Times New Roman" panose="02020603050405020304" pitchFamily="18" charset="0"/>
                        </a:rPr>
                        <a:t>10</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2129646"/>
                  </a:ext>
                </a:extLst>
              </a:tr>
            </a:tbl>
          </a:graphicData>
        </a:graphic>
      </p:graphicFrame>
    </p:spTree>
    <p:extLst>
      <p:ext uri="{BB962C8B-B14F-4D97-AF65-F5344CB8AC3E}">
        <p14:creationId xmlns:p14="http://schemas.microsoft.com/office/powerpoint/2010/main" val="2849244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294EBCED-A45F-4C8A-8859-0706746491A4}" type="slidenum">
              <a:rPr lang="en-US" altLang="ja-JP" smtClean="0">
                <a:solidFill>
                  <a:prstClr val="black"/>
                </a:solidFill>
              </a:rPr>
              <a:pPr>
                <a:defRPr/>
              </a:pPr>
              <a:t>3</a:t>
            </a:fld>
            <a:endParaRPr lang="en-US" altLang="ja-JP" dirty="0">
              <a:solidFill>
                <a:prstClr val="black"/>
              </a:solidFill>
            </a:endParaRPr>
          </a:p>
        </p:txBody>
      </p:sp>
      <p:sp>
        <p:nvSpPr>
          <p:cNvPr id="75" name="正方形/長方形 74"/>
          <p:cNvSpPr/>
          <p:nvPr/>
        </p:nvSpPr>
        <p:spPr>
          <a:xfrm>
            <a:off x="3923730" y="498158"/>
            <a:ext cx="4845694" cy="338554"/>
          </a:xfrm>
          <a:prstGeom prst="rect">
            <a:avLst/>
          </a:prstGeom>
        </p:spPr>
        <p:txBody>
          <a:bodyPr wrap="square">
            <a:spAutoFit/>
          </a:bodyPr>
          <a:lstStyle/>
          <a:p>
            <a:r>
              <a:rPr lang="ja-JP" altLang="en-US" sz="1600" dirty="0" smtClean="0">
                <a:latin typeface="HGP創英角ﾎﾟｯﾌﾟ体" panose="040B0A00000000000000" pitchFamily="50" charset="-128"/>
                <a:ea typeface="HGP創英角ﾎﾟｯﾌﾟ体" panose="040B0A00000000000000" pitchFamily="50" charset="-128"/>
              </a:rPr>
              <a:t>○利用者の状況（</a:t>
            </a:r>
            <a:r>
              <a:rPr lang="en-US" altLang="ja-JP" sz="1600" dirty="0" smtClean="0">
                <a:latin typeface="HGP創英角ﾎﾟｯﾌﾟ体" panose="040B0A00000000000000" pitchFamily="50" charset="-128"/>
                <a:ea typeface="HGP創英角ﾎﾟｯﾌﾟ体" panose="040B0A00000000000000" pitchFamily="50" charset="-128"/>
              </a:rPr>
              <a:t>H29</a:t>
            </a:r>
            <a:r>
              <a:rPr lang="ja-JP" altLang="en-US" sz="1600" dirty="0" smtClean="0">
                <a:latin typeface="HGP創英角ﾎﾟｯﾌﾟ体" panose="040B0A00000000000000" pitchFamily="50" charset="-128"/>
                <a:ea typeface="HGP創英角ﾎﾟｯﾌﾟ体" panose="040B0A00000000000000" pitchFamily="50" charset="-128"/>
              </a:rPr>
              <a:t>～、</a:t>
            </a:r>
            <a:r>
              <a:rPr lang="en-US" altLang="ja-JP" sz="1600" dirty="0" smtClean="0">
                <a:latin typeface="HGP創英角ﾎﾟｯﾌﾟ体" panose="040B0A00000000000000" pitchFamily="50" charset="-128"/>
                <a:ea typeface="HGP創英角ﾎﾟｯﾌﾟ体" panose="040B0A00000000000000" pitchFamily="50" charset="-128"/>
              </a:rPr>
              <a:t>R1</a:t>
            </a:r>
            <a:r>
              <a:rPr lang="ja-JP" altLang="en-US" sz="1600" dirty="0" smtClean="0">
                <a:latin typeface="HGP創英角ﾎﾟｯﾌﾟ体" panose="040B0A00000000000000" pitchFamily="50" charset="-128"/>
                <a:ea typeface="HGP創英角ﾎﾟｯﾌﾟ体" panose="040B0A00000000000000" pitchFamily="50" charset="-128"/>
              </a:rPr>
              <a:t>実績を基にしたイメージ）</a:t>
            </a:r>
            <a:endParaRPr lang="en-US" altLang="ja-JP" sz="1600" dirty="0">
              <a:latin typeface="HGP創英角ﾎﾟｯﾌﾟ体" panose="040B0A00000000000000" pitchFamily="50" charset="-128"/>
              <a:ea typeface="HGP創英角ﾎﾟｯﾌﾟ体" panose="040B0A00000000000000" pitchFamily="50" charset="-128"/>
            </a:endParaRPr>
          </a:p>
        </p:txBody>
      </p:sp>
      <p:grpSp>
        <p:nvGrpSpPr>
          <p:cNvPr id="7" name="グループ化 6"/>
          <p:cNvGrpSpPr/>
          <p:nvPr/>
        </p:nvGrpSpPr>
        <p:grpSpPr>
          <a:xfrm>
            <a:off x="488504" y="418952"/>
            <a:ext cx="8909336" cy="6372680"/>
            <a:chOff x="488504" y="418952"/>
            <a:chExt cx="8909336" cy="6372680"/>
          </a:xfrm>
        </p:grpSpPr>
        <p:grpSp>
          <p:nvGrpSpPr>
            <p:cNvPr id="6" name="グループ化 5"/>
            <p:cNvGrpSpPr/>
            <p:nvPr/>
          </p:nvGrpSpPr>
          <p:grpSpPr>
            <a:xfrm>
              <a:off x="488504" y="677272"/>
              <a:ext cx="8909336" cy="6114360"/>
              <a:chOff x="488504" y="677272"/>
              <a:chExt cx="8909336" cy="6114360"/>
            </a:xfrm>
          </p:grpSpPr>
          <p:grpSp>
            <p:nvGrpSpPr>
              <p:cNvPr id="3" name="グループ化 2"/>
              <p:cNvGrpSpPr/>
              <p:nvPr/>
            </p:nvGrpSpPr>
            <p:grpSpPr>
              <a:xfrm>
                <a:off x="488504" y="677272"/>
                <a:ext cx="8909336" cy="6103355"/>
                <a:chOff x="488504" y="677272"/>
                <a:chExt cx="8909336" cy="6103355"/>
              </a:xfrm>
            </p:grpSpPr>
            <p:grpSp>
              <p:nvGrpSpPr>
                <p:cNvPr id="2" name="グループ化 1"/>
                <p:cNvGrpSpPr/>
                <p:nvPr/>
              </p:nvGrpSpPr>
              <p:grpSpPr>
                <a:xfrm>
                  <a:off x="488504" y="677272"/>
                  <a:ext cx="8909336" cy="6103355"/>
                  <a:chOff x="488504" y="677272"/>
                  <a:chExt cx="8909336" cy="6103355"/>
                </a:xfrm>
              </p:grpSpPr>
              <p:grpSp>
                <p:nvGrpSpPr>
                  <p:cNvPr id="74" name="グループ化 73"/>
                  <p:cNvGrpSpPr/>
                  <p:nvPr/>
                </p:nvGrpSpPr>
                <p:grpSpPr>
                  <a:xfrm>
                    <a:off x="488504" y="908721"/>
                    <a:ext cx="8909336" cy="5871906"/>
                    <a:chOff x="190988" y="936857"/>
                    <a:chExt cx="8909336" cy="5871906"/>
                  </a:xfrm>
                </p:grpSpPr>
                <p:grpSp>
                  <p:nvGrpSpPr>
                    <p:cNvPr id="61" name="グループ化 60"/>
                    <p:cNvGrpSpPr/>
                    <p:nvPr/>
                  </p:nvGrpSpPr>
                  <p:grpSpPr>
                    <a:xfrm>
                      <a:off x="3468968" y="6049424"/>
                      <a:ext cx="4406403" cy="733735"/>
                      <a:chOff x="2936440" y="6049424"/>
                      <a:chExt cx="4406403" cy="733735"/>
                    </a:xfrm>
                  </p:grpSpPr>
                  <p:sp>
                    <p:nvSpPr>
                      <p:cNvPr id="46" name="左右矢印 45"/>
                      <p:cNvSpPr/>
                      <p:nvPr/>
                    </p:nvSpPr>
                    <p:spPr>
                      <a:xfrm>
                        <a:off x="2950843" y="6049424"/>
                        <a:ext cx="4392000" cy="468000"/>
                      </a:xfrm>
                      <a:prstGeom prst="leftRightArrow">
                        <a:avLst>
                          <a:gd name="adj1" fmla="val 50000"/>
                          <a:gd name="adj2" fmla="val 3758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メイリオ" panose="020B0604030504040204" pitchFamily="50" charset="-128"/>
                            <a:ea typeface="メイリオ" panose="020B0604030504040204" pitchFamily="50" charset="-128"/>
                          </a:rPr>
                          <a:t>相談実施</a:t>
                        </a:r>
                        <a:r>
                          <a:rPr kumimoji="1" lang="en-US" altLang="ja-JP" sz="1400" b="1" dirty="0" smtClean="0">
                            <a:latin typeface="メイリオ" panose="020B0604030504040204" pitchFamily="50" charset="-128"/>
                            <a:ea typeface="メイリオ" panose="020B0604030504040204" pitchFamily="50" charset="-128"/>
                          </a:rPr>
                          <a:t>97</a:t>
                        </a:r>
                        <a:r>
                          <a:rPr kumimoji="1" lang="ja-JP" altLang="en-US" sz="1400" dirty="0" smtClean="0">
                            <a:latin typeface="メイリオ" panose="020B0604030504040204" pitchFamily="50" charset="-128"/>
                            <a:ea typeface="メイリオ" panose="020B0604030504040204" pitchFamily="50" charset="-128"/>
                          </a:rPr>
                          <a:t>件</a:t>
                        </a:r>
                        <a:endParaRPr kumimoji="1" lang="ja-JP" altLang="en-US" sz="1400" dirty="0">
                          <a:latin typeface="メイリオ" panose="020B0604030504040204" pitchFamily="50" charset="-128"/>
                          <a:ea typeface="メイリオ" panose="020B0604030504040204" pitchFamily="50" charset="-128"/>
                        </a:endParaRPr>
                      </a:p>
                    </p:txBody>
                  </p:sp>
                  <p:sp>
                    <p:nvSpPr>
                      <p:cNvPr id="47" name="角丸四角形 46"/>
                      <p:cNvSpPr/>
                      <p:nvPr/>
                    </p:nvSpPr>
                    <p:spPr>
                      <a:xfrm>
                        <a:off x="2936440" y="6495159"/>
                        <a:ext cx="4392488" cy="288000"/>
                      </a:xfrm>
                      <a:prstGeom prst="roundRect">
                        <a:avLst/>
                      </a:prstGeom>
                      <a:solidFill>
                        <a:srgbClr val="FF33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メイリオ" panose="020B0604030504040204" pitchFamily="50" charset="-128"/>
                            <a:ea typeface="メイリオ" panose="020B0604030504040204" pitchFamily="50" charset="-128"/>
                          </a:rPr>
                          <a:t>在宅</a:t>
                        </a:r>
                        <a:r>
                          <a:rPr kumimoji="1" lang="ja-JP" altLang="en-US" sz="1400" dirty="0" err="1" smtClean="0">
                            <a:latin typeface="メイリオ" panose="020B0604030504040204" pitchFamily="50" charset="-128"/>
                            <a:ea typeface="メイリオ" panose="020B0604030504040204" pitchFamily="50" charset="-128"/>
                          </a:rPr>
                          <a:t>重度障がい</a:t>
                        </a:r>
                        <a:r>
                          <a:rPr kumimoji="1" lang="ja-JP" altLang="en-US" sz="1400" dirty="0" smtClean="0">
                            <a:latin typeface="メイリオ" panose="020B0604030504040204" pitchFamily="50" charset="-128"/>
                            <a:ea typeface="メイリオ" panose="020B0604030504040204" pitchFamily="50" charset="-128"/>
                          </a:rPr>
                          <a:t>者</a:t>
                        </a:r>
                        <a:r>
                          <a:rPr kumimoji="1" lang="en-US" altLang="ja-JP" sz="1400" dirty="0" smtClean="0">
                            <a:latin typeface="メイリオ" panose="020B0604030504040204" pitchFamily="50" charset="-128"/>
                            <a:ea typeface="メイリオ" panose="020B0604030504040204" pitchFamily="50" charset="-128"/>
                          </a:rPr>
                          <a:t>IT</a:t>
                        </a:r>
                        <a:r>
                          <a:rPr kumimoji="1" lang="ja-JP" altLang="en-US" sz="1400" dirty="0" smtClean="0">
                            <a:latin typeface="メイリオ" panose="020B0604030504040204" pitchFamily="50" charset="-128"/>
                            <a:ea typeface="メイリオ" panose="020B0604030504040204" pitchFamily="50" charset="-128"/>
                          </a:rPr>
                          <a:t>支援相談</a:t>
                        </a:r>
                        <a:r>
                          <a:rPr kumimoji="1" lang="en-US" altLang="ja-JP" sz="1400" dirty="0" smtClean="0">
                            <a:latin typeface="メイリオ" panose="020B0604030504040204" pitchFamily="50" charset="-128"/>
                            <a:ea typeface="メイリオ" panose="020B0604030504040204" pitchFamily="50" charset="-128"/>
                          </a:rPr>
                          <a:t>9</a:t>
                        </a:r>
                        <a:r>
                          <a:rPr kumimoji="1" lang="ja-JP" altLang="en-US" sz="1400" dirty="0" err="1"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支援</a:t>
                        </a:r>
                        <a:r>
                          <a:rPr kumimoji="1" lang="en-US" altLang="ja-JP" sz="1400" dirty="0" smtClean="0">
                            <a:latin typeface="メイリオ" panose="020B0604030504040204" pitchFamily="50" charset="-128"/>
                            <a:ea typeface="メイリオ" panose="020B0604030504040204" pitchFamily="50" charset="-128"/>
                          </a:rPr>
                          <a:t>10</a:t>
                        </a:r>
                        <a:r>
                          <a:rPr kumimoji="1" lang="ja-JP" altLang="en-US" sz="1400" dirty="0" smtClean="0">
                            <a:latin typeface="メイリオ" panose="020B0604030504040204" pitchFamily="50" charset="-128"/>
                            <a:ea typeface="メイリオ" panose="020B0604030504040204" pitchFamily="50" charset="-128"/>
                          </a:rPr>
                          <a:t>件</a:t>
                        </a:r>
                        <a:endParaRPr kumimoji="1" lang="ja-JP" altLang="en-US" sz="1400" dirty="0">
                          <a:latin typeface="メイリオ" panose="020B0604030504040204" pitchFamily="50" charset="-128"/>
                          <a:ea typeface="メイリオ" panose="020B0604030504040204" pitchFamily="50" charset="-128"/>
                        </a:endParaRPr>
                      </a:p>
                    </p:txBody>
                  </p:sp>
                </p:grpSp>
                <p:grpSp>
                  <p:nvGrpSpPr>
                    <p:cNvPr id="73" name="グループ化 72"/>
                    <p:cNvGrpSpPr/>
                    <p:nvPr/>
                  </p:nvGrpSpPr>
                  <p:grpSpPr>
                    <a:xfrm>
                      <a:off x="8037280" y="936857"/>
                      <a:ext cx="1063044" cy="5465858"/>
                      <a:chOff x="8037280" y="936857"/>
                      <a:chExt cx="1063044" cy="5465858"/>
                    </a:xfrm>
                  </p:grpSpPr>
                  <p:sp>
                    <p:nvSpPr>
                      <p:cNvPr id="49" name="角丸四角形 48"/>
                      <p:cNvSpPr/>
                      <p:nvPr/>
                    </p:nvSpPr>
                    <p:spPr>
                      <a:xfrm>
                        <a:off x="8769424" y="936857"/>
                        <a:ext cx="330900" cy="5465858"/>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rPr>
                          <a:t>その他の支援</a:t>
                        </a:r>
                        <a:r>
                          <a:rPr lang="ja-JP" altLang="en-US" sz="1400" dirty="0">
                            <a:solidFill>
                              <a:schemeClr val="tx1"/>
                            </a:solidFill>
                            <a:latin typeface="メイリオ" panose="020B0604030504040204" pitchFamily="50" charset="-128"/>
                            <a:ea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rPr>
                          <a:t>７人</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grpSp>
                    <p:nvGrpSpPr>
                      <p:cNvPr id="62" name="グループ化 61"/>
                      <p:cNvGrpSpPr/>
                      <p:nvPr/>
                    </p:nvGrpSpPr>
                    <p:grpSpPr>
                      <a:xfrm>
                        <a:off x="8037280" y="945239"/>
                        <a:ext cx="684000" cy="5457476"/>
                        <a:chOff x="7401272" y="945239"/>
                        <a:chExt cx="1020176" cy="5457476"/>
                      </a:xfrm>
                    </p:grpSpPr>
                    <p:sp>
                      <p:nvSpPr>
                        <p:cNvPr id="48" name="角丸四角形 47"/>
                        <p:cNvSpPr/>
                        <p:nvPr/>
                      </p:nvSpPr>
                      <p:spPr>
                        <a:xfrm>
                          <a:off x="7401272" y="1589651"/>
                          <a:ext cx="1008112" cy="4500000"/>
                        </a:xfrm>
                        <a:prstGeom prst="roundRect">
                          <a:avLst>
                            <a:gd name="adj" fmla="val 9875"/>
                          </a:avLst>
                        </a:prstGeom>
                        <a:solidFill>
                          <a:srgbClr val="92D05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在宅就業支援講座　</a:t>
                          </a:r>
                          <a:r>
                            <a:rPr kumimoji="1" lang="en-US" altLang="ja-JP" sz="1400" dirty="0" smtClean="0">
                              <a:latin typeface="メイリオ" panose="020B0604030504040204" pitchFamily="50" charset="-128"/>
                              <a:ea typeface="メイリオ" panose="020B0604030504040204" pitchFamily="50" charset="-128"/>
                            </a:rPr>
                            <a:t>8</a:t>
                          </a:r>
                          <a:r>
                            <a:rPr lang="ja-JP" altLang="en-US" sz="1100" dirty="0" smtClean="0">
                              <a:latin typeface="メイリオ" panose="020B0604030504040204" pitchFamily="50" charset="-128"/>
                              <a:ea typeface="メイリオ" panose="020B0604030504040204" pitchFamily="50" charset="-128"/>
                            </a:rPr>
                            <a:t>人（支援機関不明）</a:t>
                          </a:r>
                          <a:endParaRPr lang="en-US" altLang="ja-JP" sz="1100" dirty="0" smtClean="0">
                            <a:latin typeface="メイリオ" panose="020B0604030504040204" pitchFamily="50" charset="-128"/>
                            <a:ea typeface="メイリオ" panose="020B0604030504040204" pitchFamily="50" charset="-128"/>
                          </a:endParaRPr>
                        </a:p>
                      </p:txBody>
                    </p:sp>
                    <p:sp>
                      <p:nvSpPr>
                        <p:cNvPr id="50" name="角丸四角形 49"/>
                        <p:cNvSpPr/>
                        <p:nvPr/>
                      </p:nvSpPr>
                      <p:spPr>
                        <a:xfrm>
                          <a:off x="7401272" y="945239"/>
                          <a:ext cx="1008112" cy="57407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メイリオ" panose="020B0604030504040204" pitchFamily="50" charset="-128"/>
                              <a:ea typeface="メイリオ" panose="020B0604030504040204" pitchFamily="50" charset="-128"/>
                            </a:rPr>
                            <a:t>登録</a:t>
                          </a:r>
                          <a:endParaRPr kumimoji="1" lang="en-US" altLang="ja-JP" sz="1600" dirty="0" smtClean="0">
                            <a:latin typeface="メイリオ" panose="020B0604030504040204" pitchFamily="50" charset="-128"/>
                            <a:ea typeface="メイリオ" panose="020B0604030504040204" pitchFamily="50" charset="-128"/>
                          </a:endParaRPr>
                        </a:p>
                        <a:p>
                          <a:pPr algn="ctr"/>
                          <a:r>
                            <a:rPr kumimoji="1" lang="en-US" altLang="ja-JP" sz="1600" dirty="0" smtClean="0">
                              <a:latin typeface="メイリオ" panose="020B0604030504040204" pitchFamily="50" charset="-128"/>
                              <a:ea typeface="メイリオ" panose="020B0604030504040204" pitchFamily="50" charset="-128"/>
                            </a:rPr>
                            <a:t>3</a:t>
                          </a:r>
                          <a:r>
                            <a:rPr kumimoji="1" lang="ja-JP" altLang="en-US" sz="1600" dirty="0" smtClean="0">
                              <a:latin typeface="メイリオ" panose="020B0604030504040204" pitchFamily="50" charset="-128"/>
                              <a:ea typeface="メイリオ" panose="020B0604030504040204" pitchFamily="50" charset="-128"/>
                            </a:rPr>
                            <a:t>人</a:t>
                          </a:r>
                          <a:endParaRPr kumimoji="1" lang="ja-JP" altLang="en-US" sz="1600" dirty="0">
                            <a:latin typeface="メイリオ" panose="020B0604030504040204" pitchFamily="50" charset="-128"/>
                            <a:ea typeface="メイリオ" panose="020B0604030504040204" pitchFamily="50" charset="-128"/>
                          </a:endParaRPr>
                        </a:p>
                      </p:txBody>
                    </p:sp>
                    <p:sp>
                      <p:nvSpPr>
                        <p:cNvPr id="56" name="角丸四角形 55"/>
                        <p:cNvSpPr/>
                        <p:nvPr/>
                      </p:nvSpPr>
                      <p:spPr>
                        <a:xfrm>
                          <a:off x="7413336" y="6150715"/>
                          <a:ext cx="1008112" cy="252000"/>
                        </a:xfrm>
                        <a:prstGeom prst="roundRect">
                          <a:avLst/>
                        </a:prstGeom>
                        <a:solidFill>
                          <a:srgbClr val="92D05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latin typeface="メイリオ" panose="020B0604030504040204" pitchFamily="50" charset="-128"/>
                              <a:ea typeface="メイリオ" panose="020B0604030504040204" pitchFamily="50" charset="-128"/>
                            </a:rPr>
                            <a:t>8</a:t>
                          </a:r>
                          <a:r>
                            <a:rPr kumimoji="1" lang="ja-JP" altLang="en-US" sz="1600" dirty="0" smtClean="0">
                              <a:latin typeface="メイリオ" panose="020B0604030504040204" pitchFamily="50" charset="-128"/>
                              <a:ea typeface="メイリオ" panose="020B0604030504040204" pitchFamily="50" charset="-128"/>
                            </a:rPr>
                            <a:t>人</a:t>
                          </a:r>
                          <a:endParaRPr kumimoji="1" lang="ja-JP" altLang="en-US" sz="1600" dirty="0">
                            <a:latin typeface="メイリオ" panose="020B0604030504040204" pitchFamily="50" charset="-128"/>
                            <a:ea typeface="メイリオ" panose="020B0604030504040204" pitchFamily="50" charset="-128"/>
                          </a:endParaRPr>
                        </a:p>
                      </p:txBody>
                    </p:sp>
                  </p:grpSp>
                </p:grpSp>
                <p:grpSp>
                  <p:nvGrpSpPr>
                    <p:cNvPr id="65" name="グループ化 64"/>
                    <p:cNvGrpSpPr/>
                    <p:nvPr/>
                  </p:nvGrpSpPr>
                  <p:grpSpPr>
                    <a:xfrm>
                      <a:off x="190988" y="1218715"/>
                      <a:ext cx="496136" cy="5590048"/>
                      <a:chOff x="56486" y="1218715"/>
                      <a:chExt cx="640491" cy="5590048"/>
                    </a:xfrm>
                  </p:grpSpPr>
                  <p:sp>
                    <p:nvSpPr>
                      <p:cNvPr id="51" name="左右矢印 50"/>
                      <p:cNvSpPr/>
                      <p:nvPr/>
                    </p:nvSpPr>
                    <p:spPr>
                      <a:xfrm rot="16200000">
                        <a:off x="-1913023" y="3540715"/>
                        <a:ext cx="4932000" cy="288000"/>
                      </a:xfrm>
                      <a:prstGeom prst="leftRightArrow">
                        <a:avLst>
                          <a:gd name="adj1" fmla="val 100000"/>
                          <a:gd name="adj2" fmla="val 50000"/>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高</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職業</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準備性</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　</a:t>
                        </a: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低</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64" name="左右矢印 63"/>
                      <p:cNvSpPr/>
                      <p:nvPr/>
                    </p:nvSpPr>
                    <p:spPr>
                      <a:xfrm rot="16200000">
                        <a:off x="-2597708" y="3873429"/>
                        <a:ext cx="5589528" cy="281139"/>
                      </a:xfrm>
                      <a:prstGeom prst="leftRightArrow">
                        <a:avLst>
                          <a:gd name="adj1" fmla="val 100000"/>
                          <a:gd name="adj2" fmla="val 50000"/>
                        </a:avLst>
                      </a:prstGeom>
                      <a:gradFill flip="none" rotWithShape="1">
                        <a:gsLst>
                          <a:gs pos="0">
                            <a:schemeClr val="accent1">
                              <a:lumMod val="0"/>
                              <a:lumOff val="100000"/>
                            </a:schemeClr>
                          </a:gs>
                          <a:gs pos="35000">
                            <a:schemeClr val="accent1">
                              <a:lumMod val="0"/>
                              <a:lumOff val="100000"/>
                            </a:schemeClr>
                          </a:gs>
                          <a:gs pos="100000">
                            <a:srgbClr val="FF33CC"/>
                          </a:gs>
                        </a:gsLst>
                        <a:path path="circle">
                          <a:fillToRect l="50000" t="-80000" r="50000" b="180000"/>
                        </a:path>
                        <a:tileRect/>
                      </a:gra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軽</a:t>
                        </a: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障がいの状態像</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endParaRPr lang="en-US" altLang="ja-JP" sz="1200" dirty="0">
                          <a:solidFill>
                            <a:schemeClr val="tx1"/>
                          </a:solidFill>
                          <a:latin typeface="メイリオ" panose="020B0604030504040204" pitchFamily="50" charset="-128"/>
                          <a:ea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rPr>
                          <a:t>　</a:t>
                        </a: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重</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grpSp>
                <p:grpSp>
                  <p:nvGrpSpPr>
                    <p:cNvPr id="68" name="グループ化 67"/>
                    <p:cNvGrpSpPr/>
                    <p:nvPr/>
                  </p:nvGrpSpPr>
                  <p:grpSpPr>
                    <a:xfrm>
                      <a:off x="3518215" y="2431113"/>
                      <a:ext cx="4348229" cy="2366039"/>
                      <a:chOff x="3518215" y="2431113"/>
                      <a:chExt cx="4348229" cy="2366039"/>
                    </a:xfrm>
                  </p:grpSpPr>
                  <p:sp>
                    <p:nvSpPr>
                      <p:cNvPr id="66" name="ホームベース 65"/>
                      <p:cNvSpPr/>
                      <p:nvPr/>
                    </p:nvSpPr>
                    <p:spPr>
                      <a:xfrm rot="10800000">
                        <a:off x="3518215" y="2565152"/>
                        <a:ext cx="216000" cy="2232000"/>
                      </a:xfrm>
                      <a:prstGeom prst="homePlate">
                        <a:avLst>
                          <a:gd name="adj" fmla="val 100000"/>
                        </a:avLst>
                      </a:prstGeom>
                      <a:solidFill>
                        <a:srgbClr val="0033CC"/>
                      </a:solid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ホームベース 66"/>
                      <p:cNvSpPr/>
                      <p:nvPr/>
                    </p:nvSpPr>
                    <p:spPr>
                      <a:xfrm>
                        <a:off x="7650444" y="2431113"/>
                        <a:ext cx="216000" cy="2232000"/>
                      </a:xfrm>
                      <a:prstGeom prst="homePlate">
                        <a:avLst>
                          <a:gd name="adj" fmla="val 100000"/>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 name="グループ化 59"/>
                    <p:cNvGrpSpPr/>
                    <p:nvPr/>
                  </p:nvGrpSpPr>
                  <p:grpSpPr>
                    <a:xfrm>
                      <a:off x="638008" y="964896"/>
                      <a:ext cx="2865349" cy="5624568"/>
                      <a:chOff x="128464" y="964896"/>
                      <a:chExt cx="2865349" cy="5624568"/>
                    </a:xfrm>
                  </p:grpSpPr>
                  <p:sp>
                    <p:nvSpPr>
                      <p:cNvPr id="40" name="角丸四角形 39"/>
                      <p:cNvSpPr/>
                      <p:nvPr/>
                    </p:nvSpPr>
                    <p:spPr>
                      <a:xfrm>
                        <a:off x="228776" y="964896"/>
                        <a:ext cx="2664000" cy="216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latin typeface="メイリオ" panose="020B0604030504040204" pitchFamily="50" charset="-128"/>
                            <a:ea typeface="メイリオ" panose="020B0604030504040204" pitchFamily="50" charset="-128"/>
                          </a:rPr>
                          <a:t>R1</a:t>
                        </a:r>
                        <a:r>
                          <a:rPr kumimoji="1" lang="ja-JP" altLang="en-US" sz="1200" dirty="0" smtClean="0">
                            <a:latin typeface="メイリオ" panose="020B0604030504040204" pitchFamily="50" charset="-128"/>
                            <a:ea typeface="メイリオ" panose="020B0604030504040204" pitchFamily="50" charset="-128"/>
                          </a:rPr>
                          <a:t>　 </a:t>
                        </a:r>
                        <a:r>
                          <a:rPr kumimoji="1" lang="en-US" altLang="ja-JP" sz="1200" dirty="0" smtClean="0">
                            <a:latin typeface="メイリオ" panose="020B0604030504040204" pitchFamily="50" charset="-128"/>
                            <a:ea typeface="メイリオ" panose="020B0604030504040204" pitchFamily="50" charset="-128"/>
                          </a:rPr>
                          <a:t>33</a:t>
                        </a:r>
                        <a:r>
                          <a:rPr kumimoji="1" lang="ja-JP" altLang="en-US" sz="1200" dirty="0" smtClean="0">
                            <a:latin typeface="メイリオ" panose="020B0604030504040204" pitchFamily="50" charset="-128"/>
                            <a:ea typeface="メイリオ" panose="020B0604030504040204" pitchFamily="50" charset="-128"/>
                          </a:rPr>
                          <a:t>人　 就職　</a:t>
                        </a:r>
                        <a:r>
                          <a:rPr kumimoji="1" lang="en-US" altLang="ja-JP" sz="1200" dirty="0" smtClean="0">
                            <a:latin typeface="メイリオ" panose="020B0604030504040204" pitchFamily="50" charset="-128"/>
                            <a:ea typeface="メイリオ" panose="020B0604030504040204" pitchFamily="50" charset="-128"/>
                          </a:rPr>
                          <a:t>60</a:t>
                        </a:r>
                        <a:r>
                          <a:rPr kumimoji="1" lang="ja-JP" altLang="en-US" sz="1200" dirty="0" smtClean="0">
                            <a:latin typeface="メイリオ" panose="020B0604030504040204" pitchFamily="50" charset="-128"/>
                            <a:ea typeface="メイリオ" panose="020B0604030504040204" pitchFamily="50" charset="-128"/>
                          </a:rPr>
                          <a:t>人</a:t>
                        </a:r>
                        <a:r>
                          <a:rPr kumimoji="1" lang="ja-JP" altLang="en-US" sz="1600" dirty="0" smtClean="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27</a:t>
                        </a:r>
                        <a:r>
                          <a:rPr lang="ja-JP" altLang="en-US" sz="1200" dirty="0" smtClean="0">
                            <a:latin typeface="メイリオ" panose="020B0604030504040204" pitchFamily="50" charset="-128"/>
                            <a:ea typeface="メイリオ" panose="020B0604030504040204" pitchFamily="50" charset="-128"/>
                          </a:rPr>
                          <a:t>人</a:t>
                        </a:r>
                        <a:endParaRPr kumimoji="1" lang="ja-JP" altLang="en-US" sz="1200" dirty="0">
                          <a:latin typeface="メイリオ" panose="020B0604030504040204" pitchFamily="50" charset="-128"/>
                          <a:ea typeface="メイリオ" panose="020B0604030504040204" pitchFamily="50" charset="-128"/>
                        </a:endParaRPr>
                      </a:p>
                    </p:txBody>
                  </p:sp>
                  <p:grpSp>
                    <p:nvGrpSpPr>
                      <p:cNvPr id="55" name="グループ化 54"/>
                      <p:cNvGrpSpPr/>
                      <p:nvPr/>
                    </p:nvGrpSpPr>
                    <p:grpSpPr>
                      <a:xfrm>
                        <a:off x="128464" y="1152880"/>
                        <a:ext cx="2865349" cy="4947742"/>
                        <a:chOff x="128464" y="1154633"/>
                        <a:chExt cx="2897509" cy="4839001"/>
                      </a:xfrm>
                    </p:grpSpPr>
                    <p:grpSp>
                      <p:nvGrpSpPr>
                        <p:cNvPr id="54" name="グループ化 53"/>
                        <p:cNvGrpSpPr/>
                        <p:nvPr/>
                      </p:nvGrpSpPr>
                      <p:grpSpPr>
                        <a:xfrm>
                          <a:off x="128464" y="1232631"/>
                          <a:ext cx="2897509" cy="4761003"/>
                          <a:chOff x="128464" y="1225920"/>
                          <a:chExt cx="2897509" cy="4970494"/>
                        </a:xfrm>
                      </p:grpSpPr>
                      <p:sp>
                        <p:nvSpPr>
                          <p:cNvPr id="37" name="角丸四角形 36"/>
                          <p:cNvSpPr/>
                          <p:nvPr/>
                        </p:nvSpPr>
                        <p:spPr>
                          <a:xfrm>
                            <a:off x="228776" y="1225920"/>
                            <a:ext cx="2702800" cy="4970494"/>
                          </a:xfrm>
                          <a:prstGeom prst="roundRect">
                            <a:avLst>
                              <a:gd name="adj" fmla="val 3127"/>
                            </a:avLst>
                          </a:prstGeom>
                          <a:solidFill>
                            <a:schemeClr val="tx2">
                              <a:lumMod val="40000"/>
                              <a:lumOff val="60000"/>
                            </a:schemeClr>
                          </a:solidFill>
                          <a:ln>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38" name="直角三角形 37"/>
                          <p:cNvSpPr/>
                          <p:nvPr/>
                        </p:nvSpPr>
                        <p:spPr>
                          <a:xfrm rot="5400000">
                            <a:off x="-623713" y="2726379"/>
                            <a:ext cx="4392489" cy="2142020"/>
                          </a:xfrm>
                          <a:prstGeom prst="rtTriangle">
                            <a:avLst/>
                          </a:prstGeom>
                          <a:gradFill flip="none" rotWithShape="1">
                            <a:gsLst>
                              <a:gs pos="0">
                                <a:schemeClr val="tx2">
                                  <a:lumMod val="40000"/>
                                  <a:lumOff val="60000"/>
                                  <a:alpha val="0"/>
                                </a:schemeClr>
                              </a:gs>
                              <a:gs pos="60000">
                                <a:srgbClr val="0033CC">
                                  <a:alpha val="50000"/>
                                </a:srgbClr>
                              </a:gs>
                              <a:gs pos="100000">
                                <a:srgbClr val="0033CC"/>
                              </a:gs>
                            </a:gsLst>
                            <a:path path="rect">
                              <a:fillToRect l="100000" t="100000"/>
                            </a:path>
                            <a:tileRect r="-100000" b="-10000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kumimoji="1" lang="en-US" altLang="ja-JP" dirty="0" smtClean="0">
                              <a:latin typeface="メイリオ" panose="020B0604030504040204" pitchFamily="50" charset="-128"/>
                              <a:ea typeface="メイリオ" panose="020B0604030504040204" pitchFamily="50" charset="-128"/>
                            </a:endParaRPr>
                          </a:p>
                        </p:txBody>
                      </p:sp>
                      <p:sp>
                        <p:nvSpPr>
                          <p:cNvPr id="39" name="直角三角形 38"/>
                          <p:cNvSpPr/>
                          <p:nvPr/>
                        </p:nvSpPr>
                        <p:spPr>
                          <a:xfrm rot="16200000">
                            <a:off x="-452801" y="2753272"/>
                            <a:ext cx="4392488" cy="2088232"/>
                          </a:xfrm>
                          <a:prstGeom prst="rtTriangle">
                            <a:avLst/>
                          </a:prstGeom>
                          <a:gradFill flip="none" rotWithShape="1">
                            <a:gsLst>
                              <a:gs pos="0">
                                <a:srgbClr val="0033CC"/>
                              </a:gs>
                              <a:gs pos="48000">
                                <a:schemeClr val="accent1">
                                  <a:lumMod val="97000"/>
                                  <a:lumOff val="3000"/>
                                </a:schemeClr>
                              </a:gs>
                              <a:gs pos="100000">
                                <a:schemeClr val="accent1">
                                  <a:lumMod val="60000"/>
                                  <a:lumOff val="40000"/>
                                </a:schemeClr>
                              </a:gs>
                            </a:gsLst>
                            <a:path path="circle">
                              <a:fillToRect l="100000" t="100000"/>
                            </a:path>
                            <a:tileRect r="-100000" b="-10000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28464" y="1817168"/>
                            <a:ext cx="498855" cy="3240360"/>
                          </a:xfrm>
                          <a:prstGeom prst="rect">
                            <a:avLst/>
                          </a:prstGeom>
                          <a:noFill/>
                        </p:spPr>
                        <p:txBody>
                          <a:bodyPr vert="wordArtVertRtl" wrap="square" rtlCol="0">
                            <a:spAutoFit/>
                          </a:bodyPr>
                          <a:lstStyle/>
                          <a:p>
                            <a:r>
                              <a:rPr kumimoji="1" lang="en-US" altLang="ja-JP" sz="1400" dirty="0" smtClean="0">
                                <a:latin typeface="メイリオ" panose="020B0604030504040204" pitchFamily="50" charset="-128"/>
                                <a:ea typeface="メイリオ" panose="020B0604030504040204" pitchFamily="50" charset="-128"/>
                              </a:rPr>
                              <a:t>IT</a:t>
                            </a:r>
                            <a:r>
                              <a:rPr kumimoji="1" lang="ja-JP" altLang="en-US" sz="1400" dirty="0" smtClean="0">
                                <a:latin typeface="メイリオ" panose="020B0604030504040204" pitchFamily="50" charset="-128"/>
                                <a:ea typeface="メイリオ" panose="020B0604030504040204" pitchFamily="50" charset="-128"/>
                              </a:rPr>
                              <a:t>講習</a:t>
                            </a:r>
                            <a:endParaRPr kumimoji="1" lang="ja-JP" altLang="en-US" sz="1400"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345439" y="3864887"/>
                            <a:ext cx="1680534" cy="1854118"/>
                          </a:xfrm>
                          <a:prstGeom prst="rect">
                            <a:avLst/>
                          </a:prstGeom>
                          <a:noFill/>
                        </p:spPr>
                        <p:txBody>
                          <a:bodyPr wrap="square" rtlCol="0">
                            <a:spAutoFit/>
                          </a:bodyP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rPr>
                              <a:t>支援機関</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400" b="1" dirty="0" smtClean="0">
                                <a:solidFill>
                                  <a:schemeClr val="bg1"/>
                                </a:solidFill>
                                <a:latin typeface="メイリオ" panose="020B0604030504040204" pitchFamily="50" charset="-128"/>
                                <a:ea typeface="メイリオ" panose="020B0604030504040204" pitchFamily="50" charset="-128"/>
                              </a:rPr>
                              <a:t>無し</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en-US" altLang="ja-JP" sz="1400" b="1" dirty="0" smtClean="0">
                                <a:solidFill>
                                  <a:schemeClr val="bg1"/>
                                </a:solidFill>
                                <a:latin typeface="メイリオ" panose="020B0604030504040204" pitchFamily="50" charset="-128"/>
                                <a:ea typeface="メイリオ" panose="020B0604030504040204" pitchFamily="50" charset="-128"/>
                              </a:rPr>
                              <a:t>H29:70</a:t>
                            </a:r>
                            <a:r>
                              <a:rPr lang="ja-JP" altLang="en-US" sz="1400" b="1" dirty="0" smtClean="0">
                                <a:solidFill>
                                  <a:schemeClr val="bg1"/>
                                </a:solidFill>
                                <a:latin typeface="メイリオ" panose="020B0604030504040204" pitchFamily="50" charset="-128"/>
                                <a:ea typeface="メイリオ" panose="020B0604030504040204" pitchFamily="50" charset="-128"/>
                              </a:rPr>
                              <a:t>人</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400" b="1" dirty="0" smtClean="0">
                                <a:solidFill>
                                  <a:schemeClr val="bg1"/>
                                </a:solidFill>
                                <a:latin typeface="メイリオ" panose="020B0604030504040204" pitchFamily="50" charset="-128"/>
                                <a:ea typeface="メイリオ" panose="020B0604030504040204" pitchFamily="50" charset="-128"/>
                              </a:rPr>
                              <a:t>↓</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en-US" altLang="ja-JP" sz="1400" b="1" dirty="0" smtClean="0">
                                <a:solidFill>
                                  <a:schemeClr val="bg1"/>
                                </a:solidFill>
                                <a:latin typeface="メイリオ" panose="020B0604030504040204" pitchFamily="50" charset="-128"/>
                                <a:ea typeface="メイリオ" panose="020B0604030504040204" pitchFamily="50" charset="-128"/>
                              </a:rPr>
                              <a:t>H30</a:t>
                            </a:r>
                            <a:r>
                              <a:rPr lang="ja-JP" altLang="en-US" sz="1400" b="1" dirty="0" smtClean="0">
                                <a:solidFill>
                                  <a:schemeClr val="bg1"/>
                                </a:solidFill>
                                <a:latin typeface="メイリオ" panose="020B0604030504040204" pitchFamily="50" charset="-128"/>
                                <a:ea typeface="メイリオ" panose="020B0604030504040204" pitchFamily="50" charset="-128"/>
                              </a:rPr>
                              <a:t> </a:t>
                            </a:r>
                            <a:r>
                              <a:rPr lang="en-US" altLang="ja-JP" sz="1400" b="1" dirty="0" smtClean="0">
                                <a:solidFill>
                                  <a:schemeClr val="bg1"/>
                                </a:solidFill>
                                <a:latin typeface="メイリオ" panose="020B0604030504040204" pitchFamily="50" charset="-128"/>
                                <a:ea typeface="メイリオ" panose="020B0604030504040204" pitchFamily="50" charset="-128"/>
                              </a:rPr>
                              <a:t>:46</a:t>
                            </a:r>
                            <a:r>
                              <a:rPr lang="ja-JP" altLang="en-US" sz="1400" b="1" dirty="0" smtClean="0">
                                <a:solidFill>
                                  <a:schemeClr val="bg1"/>
                                </a:solidFill>
                                <a:latin typeface="メイリオ" panose="020B0604030504040204" pitchFamily="50" charset="-128"/>
                                <a:ea typeface="メイリオ" panose="020B0604030504040204" pitchFamily="50" charset="-128"/>
                              </a:rPr>
                              <a:t>人</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400" b="1" dirty="0" smtClean="0">
                                <a:solidFill>
                                  <a:schemeClr val="bg1"/>
                                </a:solidFill>
                                <a:latin typeface="メイリオ" panose="020B0604030504040204" pitchFamily="50" charset="-128"/>
                                <a:ea typeface="メイリオ" panose="020B0604030504040204" pitchFamily="50" charset="-128"/>
                              </a:rPr>
                              <a:t>↓</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en-US" altLang="ja-JP" sz="1400" b="1" dirty="0" smtClean="0">
                                <a:solidFill>
                                  <a:schemeClr val="bg1"/>
                                </a:solidFill>
                                <a:latin typeface="メイリオ" panose="020B0604030504040204" pitchFamily="50" charset="-128"/>
                                <a:ea typeface="メイリオ" panose="020B0604030504040204" pitchFamily="50" charset="-128"/>
                              </a:rPr>
                              <a:t>R1:43</a:t>
                            </a:r>
                            <a:r>
                              <a:rPr lang="ja-JP" altLang="en-US" sz="1400" b="1" dirty="0" smtClean="0">
                                <a:solidFill>
                                  <a:schemeClr val="bg1"/>
                                </a:solidFill>
                                <a:latin typeface="メイリオ" panose="020B0604030504040204" pitchFamily="50" charset="-128"/>
                                <a:ea typeface="メイリオ" panose="020B0604030504040204" pitchFamily="50" charset="-128"/>
                              </a:rPr>
                              <a:t>人</a:t>
                            </a:r>
                            <a:endParaRPr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5" name="テキスト ボックス 44"/>
                          <p:cNvSpPr txBox="1"/>
                          <p:nvPr/>
                        </p:nvSpPr>
                        <p:spPr>
                          <a:xfrm>
                            <a:off x="186140" y="1630431"/>
                            <a:ext cx="1680534" cy="2514059"/>
                          </a:xfrm>
                          <a:prstGeom prst="rect">
                            <a:avLst/>
                          </a:prstGeom>
                          <a:noFill/>
                        </p:spPr>
                        <p:txBody>
                          <a:bodyPr wrap="square" rtlCol="0">
                            <a:spAutoFit/>
                          </a:bodyP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rPr>
                              <a:t>支援機関</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400" b="1" dirty="0" smtClean="0">
                                <a:solidFill>
                                  <a:schemeClr val="bg1"/>
                                </a:solidFill>
                                <a:latin typeface="メイリオ" panose="020B0604030504040204" pitchFamily="50" charset="-128"/>
                                <a:ea typeface="メイリオ" panose="020B0604030504040204" pitchFamily="50" charset="-128"/>
                              </a:rPr>
                              <a:t>就労移行</a:t>
                            </a:r>
                            <a:endParaRPr lang="ja-JP" altLang="en-US" sz="1400" b="1" dirty="0">
                              <a:solidFill>
                                <a:schemeClr val="bg1"/>
                              </a:solidFill>
                              <a:latin typeface="メイリオ" panose="020B0604030504040204" pitchFamily="50" charset="-128"/>
                              <a:ea typeface="メイリオ" panose="020B0604030504040204" pitchFamily="50" charset="-128"/>
                            </a:endParaRPr>
                          </a:p>
                          <a:p>
                            <a:pPr algn="ctr"/>
                            <a:r>
                              <a:rPr lang="ja-JP" altLang="en-US" sz="1400" b="1" dirty="0">
                                <a:solidFill>
                                  <a:schemeClr val="bg1"/>
                                </a:solidFill>
                                <a:latin typeface="メイリオ" panose="020B0604030504040204" pitchFamily="50" charset="-128"/>
                                <a:ea typeface="メイリオ" panose="020B0604030504040204" pitchFamily="50" charset="-128"/>
                              </a:rPr>
                              <a:t>就</a:t>
                            </a:r>
                            <a:r>
                              <a:rPr lang="ja-JP" altLang="en-US" sz="1400" b="1" dirty="0" smtClean="0">
                                <a:solidFill>
                                  <a:schemeClr val="bg1"/>
                                </a:solidFill>
                                <a:latin typeface="メイリオ" panose="020B0604030504040204" pitchFamily="50" charset="-128"/>
                                <a:ea typeface="メイリオ" panose="020B0604030504040204" pitchFamily="50" charset="-128"/>
                              </a:rPr>
                              <a:t>ポツ</a:t>
                            </a:r>
                            <a:endParaRPr lang="ja-JP" altLang="en-US" sz="1400" b="1" dirty="0">
                              <a:solidFill>
                                <a:schemeClr val="bg1"/>
                              </a:solidFill>
                              <a:latin typeface="メイリオ" panose="020B0604030504040204" pitchFamily="50" charset="-128"/>
                              <a:ea typeface="メイリオ" panose="020B0604030504040204" pitchFamily="50" charset="-128"/>
                            </a:endParaRPr>
                          </a:p>
                          <a:p>
                            <a:pPr algn="ctr"/>
                            <a:r>
                              <a:rPr lang="ja-JP" altLang="en-US" sz="1400" b="1" dirty="0">
                                <a:solidFill>
                                  <a:schemeClr val="bg1"/>
                                </a:solidFill>
                                <a:latin typeface="メイリオ" panose="020B0604030504040204" pitchFamily="50" charset="-128"/>
                                <a:ea typeface="メイリオ" panose="020B0604030504040204" pitchFamily="50" charset="-128"/>
                              </a:rPr>
                              <a:t>その他</a:t>
                            </a:r>
                          </a:p>
                          <a:p>
                            <a:pPr algn="ct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en-US" altLang="ja-JP" sz="1400" b="1" dirty="0" smtClean="0">
                                <a:solidFill>
                                  <a:schemeClr val="bg1"/>
                                </a:solidFill>
                                <a:latin typeface="メイリオ" panose="020B0604030504040204" pitchFamily="50" charset="-128"/>
                                <a:ea typeface="メイリオ" panose="020B0604030504040204" pitchFamily="50" charset="-128"/>
                              </a:rPr>
                              <a:t>H29:54</a:t>
                            </a:r>
                            <a:r>
                              <a:rPr lang="ja-JP" altLang="en-US" sz="1400" b="1" dirty="0" smtClean="0">
                                <a:solidFill>
                                  <a:schemeClr val="bg1"/>
                                </a:solidFill>
                                <a:latin typeface="メイリオ" panose="020B0604030504040204" pitchFamily="50" charset="-128"/>
                                <a:ea typeface="メイリオ" panose="020B0604030504040204" pitchFamily="50" charset="-128"/>
                              </a:rPr>
                              <a:t>人</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400" b="1" dirty="0" smtClean="0">
                                <a:solidFill>
                                  <a:schemeClr val="bg1"/>
                                </a:solidFill>
                                <a:latin typeface="メイリオ" panose="020B0604030504040204" pitchFamily="50" charset="-128"/>
                                <a:ea typeface="メイリオ" panose="020B0604030504040204" pitchFamily="50" charset="-128"/>
                              </a:rPr>
                              <a:t>↓</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en-US" altLang="ja-JP" sz="1400" b="1" dirty="0" smtClean="0">
                                <a:solidFill>
                                  <a:schemeClr val="bg1"/>
                                </a:solidFill>
                                <a:latin typeface="メイリオ" panose="020B0604030504040204" pitchFamily="50" charset="-128"/>
                                <a:ea typeface="メイリオ" panose="020B0604030504040204" pitchFamily="50" charset="-128"/>
                              </a:rPr>
                              <a:t>H30:33</a:t>
                            </a:r>
                            <a:r>
                              <a:rPr lang="ja-JP" altLang="en-US" sz="1400" b="1" dirty="0" smtClean="0">
                                <a:solidFill>
                                  <a:schemeClr val="bg1"/>
                                </a:solidFill>
                                <a:latin typeface="メイリオ" panose="020B0604030504040204" pitchFamily="50" charset="-128"/>
                                <a:ea typeface="メイリオ" panose="020B0604030504040204" pitchFamily="50" charset="-128"/>
                              </a:rPr>
                              <a:t>人</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400" b="1" dirty="0" smtClean="0">
                                <a:solidFill>
                                  <a:schemeClr val="bg1"/>
                                </a:solidFill>
                                <a:latin typeface="メイリオ" panose="020B0604030504040204" pitchFamily="50" charset="-128"/>
                                <a:ea typeface="メイリオ" panose="020B0604030504040204" pitchFamily="50" charset="-128"/>
                              </a:rPr>
                              <a:t>↓</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pPr algn="ctr"/>
                            <a:r>
                              <a:rPr lang="en-US" altLang="ja-JP" sz="1400" b="1" dirty="0" smtClean="0">
                                <a:solidFill>
                                  <a:schemeClr val="bg1"/>
                                </a:solidFill>
                                <a:latin typeface="メイリオ" panose="020B0604030504040204" pitchFamily="50" charset="-128"/>
                                <a:ea typeface="メイリオ" panose="020B0604030504040204" pitchFamily="50" charset="-128"/>
                              </a:rPr>
                              <a:t>R1:39</a:t>
                            </a:r>
                            <a:r>
                              <a:rPr lang="ja-JP" altLang="en-US" sz="1400" b="1" dirty="0">
                                <a:solidFill>
                                  <a:schemeClr val="bg1"/>
                                </a:solidFill>
                                <a:latin typeface="メイリオ" panose="020B0604030504040204" pitchFamily="50" charset="-128"/>
                                <a:ea typeface="メイリオ" panose="020B0604030504040204" pitchFamily="50" charset="-128"/>
                              </a:rPr>
                              <a:t>人</a:t>
                            </a:r>
                          </a:p>
                        </p:txBody>
                      </p:sp>
                    </p:grpSp>
                    <p:cxnSp>
                      <p:nvCxnSpPr>
                        <p:cNvPr id="41" name="直線矢印コネクタ 40"/>
                        <p:cNvCxnSpPr/>
                        <p:nvPr/>
                      </p:nvCxnSpPr>
                      <p:spPr>
                        <a:xfrm flipV="1">
                          <a:off x="841486" y="1154633"/>
                          <a:ext cx="0" cy="584536"/>
                        </a:xfrm>
                        <a:prstGeom prst="straightConnector1">
                          <a:avLst/>
                        </a:prstGeom>
                        <a:ln w="41275">
                          <a:solidFill>
                            <a:srgbClr val="FF33CC"/>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V="1">
                          <a:off x="2677045" y="1154633"/>
                          <a:ext cx="0" cy="1880680"/>
                        </a:xfrm>
                        <a:prstGeom prst="straightConnector1">
                          <a:avLst/>
                        </a:prstGeom>
                        <a:ln w="41275">
                          <a:solidFill>
                            <a:srgbClr val="FF33CC"/>
                          </a:solidFill>
                          <a:prstDash val="sysDot"/>
                          <a:tailEnd type="triangle"/>
                        </a:ln>
                      </p:spPr>
                      <p:style>
                        <a:lnRef idx="1">
                          <a:schemeClr val="accent1"/>
                        </a:lnRef>
                        <a:fillRef idx="0">
                          <a:schemeClr val="accent1"/>
                        </a:fillRef>
                        <a:effectRef idx="0">
                          <a:schemeClr val="accent1"/>
                        </a:effectRef>
                        <a:fontRef idx="minor">
                          <a:schemeClr val="tx1"/>
                        </a:fontRef>
                      </p:style>
                    </p:cxnSp>
                  </p:grpSp>
                  <p:sp>
                    <p:nvSpPr>
                      <p:cNvPr id="57" name="角丸四角形 56"/>
                      <p:cNvSpPr/>
                      <p:nvPr/>
                    </p:nvSpPr>
                    <p:spPr>
                      <a:xfrm>
                        <a:off x="137313" y="6409464"/>
                        <a:ext cx="2772000" cy="180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latin typeface="メイリオ" panose="020B0604030504040204" pitchFamily="50" charset="-128"/>
                            <a:ea typeface="メイリオ" panose="020B0604030504040204" pitchFamily="50" charset="-128"/>
                          </a:rPr>
                          <a:t>H29</a:t>
                        </a:r>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79</a:t>
                        </a:r>
                        <a:r>
                          <a:rPr kumimoji="1" lang="ja-JP" altLang="en-US" sz="1200" dirty="0" smtClean="0">
                            <a:latin typeface="メイリオ" panose="020B0604030504040204" pitchFamily="50" charset="-128"/>
                            <a:ea typeface="メイリオ" panose="020B0604030504040204" pitchFamily="50" charset="-128"/>
                          </a:rPr>
                          <a:t>人</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うち身体</a:t>
                        </a:r>
                        <a:r>
                          <a:rPr kumimoji="1" lang="en-US" altLang="ja-JP" sz="1200" dirty="0" smtClean="0">
                            <a:latin typeface="メイリオ" panose="020B0604030504040204" pitchFamily="50" charset="-128"/>
                            <a:ea typeface="メイリオ" panose="020B0604030504040204" pitchFamily="50" charset="-128"/>
                          </a:rPr>
                          <a:t>1</a:t>
                        </a:r>
                        <a:r>
                          <a:rPr lang="en-US" altLang="ja-JP" sz="1200" dirty="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2</a:t>
                        </a:r>
                        <a:r>
                          <a:rPr kumimoji="1" lang="ja-JP" altLang="en-US" sz="1200" dirty="0" smtClean="0">
                            <a:latin typeface="メイリオ" panose="020B0604030504040204" pitchFamily="50" charset="-128"/>
                            <a:ea typeface="メイリオ" panose="020B0604030504040204" pitchFamily="50" charset="-128"/>
                          </a:rPr>
                          <a:t>級：</a:t>
                        </a:r>
                        <a:r>
                          <a:rPr kumimoji="1" lang="en-US" altLang="ja-JP" sz="1200" dirty="0" smtClean="0">
                            <a:latin typeface="メイリオ" panose="020B0604030504040204" pitchFamily="50" charset="-128"/>
                            <a:ea typeface="メイリオ" panose="020B0604030504040204" pitchFamily="50" charset="-128"/>
                          </a:rPr>
                          <a:t>49 </a:t>
                        </a:r>
                        <a:r>
                          <a:rPr lang="ja-JP" altLang="en-US" sz="1200" dirty="0">
                            <a:latin typeface="メイリオ" panose="020B0604030504040204" pitchFamily="50" charset="-128"/>
                            <a:ea typeface="メイリオ" panose="020B0604030504040204" pitchFamily="50" charset="-128"/>
                          </a:rPr>
                          <a:t>人</a:t>
                        </a:r>
                        <a:r>
                          <a:rPr kumimoji="1" lang="en-US" altLang="ja-JP"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grpSp>
              </p:grpSp>
              <p:sp>
                <p:nvSpPr>
                  <p:cNvPr id="53" name="角丸四角形 52"/>
                  <p:cNvSpPr/>
                  <p:nvPr/>
                </p:nvSpPr>
                <p:spPr>
                  <a:xfrm>
                    <a:off x="1022000" y="677272"/>
                    <a:ext cx="2664000" cy="216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latin typeface="メイリオ" panose="020B0604030504040204" pitchFamily="50" charset="-128"/>
                        <a:ea typeface="メイリオ" panose="020B0604030504040204" pitchFamily="50" charset="-128"/>
                      </a:rPr>
                      <a:t>H30</a:t>
                    </a:r>
                    <a:r>
                      <a:rPr kumimoji="1" lang="ja-JP" altLang="en-US" sz="1200" dirty="0" smtClean="0">
                        <a:latin typeface="メイリオ" panose="020B0604030504040204" pitchFamily="50" charset="-128"/>
                        <a:ea typeface="メイリオ" panose="020B0604030504040204" pitchFamily="50" charset="-128"/>
                      </a:rPr>
                      <a:t>　</a:t>
                    </a:r>
                    <a:r>
                      <a:rPr kumimoji="1" lang="en-US" altLang="ja-JP" sz="1200" dirty="0" smtClean="0">
                        <a:latin typeface="メイリオ" panose="020B0604030504040204" pitchFamily="50" charset="-128"/>
                        <a:ea typeface="メイリオ" panose="020B0604030504040204" pitchFamily="50" charset="-128"/>
                      </a:rPr>
                      <a:t>25</a:t>
                    </a:r>
                    <a:r>
                      <a:rPr kumimoji="1" lang="ja-JP" altLang="en-US" sz="1200" dirty="0" smtClean="0">
                        <a:latin typeface="メイリオ" panose="020B0604030504040204" pitchFamily="50" charset="-128"/>
                        <a:ea typeface="メイリオ" panose="020B0604030504040204" pitchFamily="50" charset="-128"/>
                      </a:rPr>
                      <a:t>人　就職　</a:t>
                    </a:r>
                    <a:r>
                      <a:rPr lang="en-US" altLang="ja-JP" sz="1200" dirty="0" smtClean="0">
                        <a:latin typeface="メイリオ" panose="020B0604030504040204" pitchFamily="50" charset="-128"/>
                        <a:ea typeface="メイリオ" panose="020B0604030504040204" pitchFamily="50" charset="-128"/>
                      </a:rPr>
                      <a:t>70</a:t>
                    </a:r>
                    <a:r>
                      <a:rPr lang="ja-JP" altLang="en-US" sz="1200" dirty="0" smtClean="0">
                        <a:latin typeface="メイリオ" panose="020B0604030504040204" pitchFamily="50" charset="-128"/>
                        <a:ea typeface="メイリオ" panose="020B0604030504040204" pitchFamily="50" charset="-128"/>
                      </a:rPr>
                      <a:t>人　  </a:t>
                    </a:r>
                    <a:r>
                      <a:rPr kumimoji="1" lang="en-US" altLang="ja-JP" sz="1200" dirty="0" smtClean="0">
                        <a:latin typeface="メイリオ" panose="020B0604030504040204" pitchFamily="50" charset="-128"/>
                        <a:ea typeface="メイリオ" panose="020B0604030504040204" pitchFamily="50" charset="-128"/>
                      </a:rPr>
                      <a:t>45</a:t>
                    </a:r>
                    <a:r>
                      <a:rPr lang="ja-JP" altLang="en-US" sz="1200" dirty="0" smtClean="0">
                        <a:latin typeface="メイリオ" panose="020B0604030504040204" pitchFamily="50" charset="-128"/>
                        <a:ea typeface="メイリオ" panose="020B0604030504040204" pitchFamily="50" charset="-128"/>
                      </a:rPr>
                      <a:t>人</a:t>
                    </a:r>
                    <a:endParaRPr kumimoji="1" lang="ja-JP" altLang="en-US" sz="1200" dirty="0">
                      <a:latin typeface="メイリオ" panose="020B0604030504040204" pitchFamily="50" charset="-128"/>
                      <a:ea typeface="メイリオ" panose="020B0604030504040204" pitchFamily="50" charset="-128"/>
                    </a:endParaRPr>
                  </a:p>
                </p:txBody>
              </p:sp>
            </p:grpSp>
            <p:sp>
              <p:nvSpPr>
                <p:cNvPr id="69" name="角丸四角形 68"/>
                <p:cNvSpPr/>
                <p:nvPr/>
              </p:nvSpPr>
              <p:spPr>
                <a:xfrm>
                  <a:off x="944373" y="6150480"/>
                  <a:ext cx="2772000" cy="18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latin typeface="メイリオ" panose="020B0604030504040204" pitchFamily="50" charset="-128"/>
                      <a:ea typeface="メイリオ" panose="020B0604030504040204" pitchFamily="50" charset="-128"/>
                    </a:rPr>
                    <a:t>R1</a:t>
                  </a: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82</a:t>
                  </a:r>
                  <a:r>
                    <a:rPr kumimoji="1" lang="ja-JP" altLang="en-US" sz="1200" dirty="0" smtClean="0">
                      <a:latin typeface="メイリオ" panose="020B0604030504040204" pitchFamily="50" charset="-128"/>
                      <a:ea typeface="メイリオ" panose="020B0604030504040204" pitchFamily="50" charset="-128"/>
                    </a:rPr>
                    <a:t>人（うち身体</a:t>
                  </a:r>
                  <a:r>
                    <a:rPr kumimoji="1" lang="en-US" altLang="ja-JP" sz="1200" dirty="0" smtClean="0">
                      <a:latin typeface="メイリオ" panose="020B0604030504040204" pitchFamily="50" charset="-128"/>
                      <a:ea typeface="メイリオ" panose="020B0604030504040204" pitchFamily="50" charset="-128"/>
                    </a:rPr>
                    <a:t>1</a:t>
                  </a:r>
                  <a:r>
                    <a:rPr lang="en-US" altLang="ja-JP" sz="1200" dirty="0" smtClean="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2</a:t>
                  </a:r>
                  <a:r>
                    <a:rPr kumimoji="1" lang="ja-JP" altLang="en-US" sz="1200" dirty="0" smtClean="0">
                      <a:latin typeface="メイリオ" panose="020B0604030504040204" pitchFamily="50" charset="-128"/>
                      <a:ea typeface="メイリオ" panose="020B0604030504040204" pitchFamily="50" charset="-128"/>
                    </a:rPr>
                    <a:t>級：</a:t>
                  </a:r>
                  <a:r>
                    <a:rPr kumimoji="1" lang="en-US" altLang="ja-JP" sz="1200" dirty="0" smtClean="0">
                      <a:latin typeface="メイリオ" panose="020B0604030504040204" pitchFamily="50" charset="-128"/>
                      <a:ea typeface="メイリオ" panose="020B0604030504040204" pitchFamily="50" charset="-128"/>
                    </a:rPr>
                    <a:t>50</a:t>
                  </a:r>
                  <a:r>
                    <a:rPr kumimoji="1" lang="ja-JP" altLang="en-US" sz="1200" dirty="0" smtClean="0">
                      <a:latin typeface="メイリオ" panose="020B0604030504040204" pitchFamily="50" charset="-128"/>
                      <a:ea typeface="メイリオ" panose="020B0604030504040204" pitchFamily="50" charset="-128"/>
                    </a:rPr>
                    <a:t>人）</a:t>
                  </a:r>
                  <a:endParaRPr kumimoji="1" lang="ja-JP" altLang="en-US" sz="1200" dirty="0">
                    <a:latin typeface="メイリオ" panose="020B0604030504040204" pitchFamily="50" charset="-128"/>
                    <a:ea typeface="メイリオ" panose="020B0604030504040204" pitchFamily="50" charset="-128"/>
                  </a:endParaRPr>
                </a:p>
              </p:txBody>
            </p:sp>
          </p:grpSp>
          <p:sp>
            <p:nvSpPr>
              <p:cNvPr id="52" name="角丸四角形 51"/>
              <p:cNvSpPr/>
              <p:nvPr/>
            </p:nvSpPr>
            <p:spPr>
              <a:xfrm>
                <a:off x="949128" y="6611632"/>
                <a:ext cx="2772000" cy="180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latin typeface="メイリオ" panose="020B0604030504040204" pitchFamily="50" charset="-128"/>
                    <a:ea typeface="メイリオ" panose="020B0604030504040204" pitchFamily="50" charset="-128"/>
                  </a:rPr>
                  <a:t>H30</a:t>
                </a:r>
                <a:r>
                  <a:rPr lang="ja-JP" altLang="en-US" sz="1200" dirty="0" smtClean="0">
                    <a:latin typeface="メイリオ" panose="020B0604030504040204" pitchFamily="50" charset="-128"/>
                    <a:ea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rPr>
                  <a:t>124</a:t>
                </a:r>
                <a:r>
                  <a:rPr kumimoji="1" lang="ja-JP" altLang="en-US" sz="1200" dirty="0" smtClean="0">
                    <a:latin typeface="メイリオ" panose="020B0604030504040204" pitchFamily="50" charset="-128"/>
                    <a:ea typeface="メイリオ" panose="020B0604030504040204" pitchFamily="50" charset="-128"/>
                  </a:rPr>
                  <a:t>人</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うち身体</a:t>
                </a:r>
                <a:r>
                  <a:rPr kumimoji="1" lang="en-US" altLang="ja-JP" sz="1200" dirty="0" smtClean="0">
                    <a:latin typeface="メイリオ" panose="020B0604030504040204" pitchFamily="50" charset="-128"/>
                    <a:ea typeface="メイリオ" panose="020B0604030504040204" pitchFamily="50" charset="-128"/>
                  </a:rPr>
                  <a:t>1</a:t>
                </a:r>
                <a:r>
                  <a:rPr lang="en-US" altLang="ja-JP" sz="1200" dirty="0">
                    <a:latin typeface="メイリオ" panose="020B0604030504040204" pitchFamily="50" charset="-128"/>
                    <a:ea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rPr>
                  <a:t>2</a:t>
                </a:r>
                <a:r>
                  <a:rPr kumimoji="1" lang="ja-JP" altLang="en-US" sz="1200" dirty="0" smtClean="0">
                    <a:latin typeface="メイリオ" panose="020B0604030504040204" pitchFamily="50" charset="-128"/>
                    <a:ea typeface="メイリオ" panose="020B0604030504040204" pitchFamily="50" charset="-128"/>
                  </a:rPr>
                  <a:t>級：</a:t>
                </a:r>
                <a:r>
                  <a:rPr kumimoji="1" lang="en-US" altLang="ja-JP" sz="1200" dirty="0" smtClean="0">
                    <a:latin typeface="メイリオ" panose="020B0604030504040204" pitchFamily="50" charset="-128"/>
                    <a:ea typeface="メイリオ" panose="020B0604030504040204" pitchFamily="50" charset="-128"/>
                  </a:rPr>
                  <a:t>77 </a:t>
                </a:r>
                <a:r>
                  <a:rPr lang="ja-JP" altLang="en-US" sz="1200" dirty="0">
                    <a:latin typeface="メイリオ" panose="020B0604030504040204" pitchFamily="50" charset="-128"/>
                    <a:ea typeface="メイリオ" panose="020B0604030504040204" pitchFamily="50" charset="-128"/>
                  </a:rPr>
                  <a:t>人</a:t>
                </a:r>
                <a:r>
                  <a:rPr kumimoji="1" lang="en-US" altLang="ja-JP"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grpSp>
        <p:sp>
          <p:nvSpPr>
            <p:cNvPr id="70" name="角丸四角形 69"/>
            <p:cNvSpPr/>
            <p:nvPr/>
          </p:nvSpPr>
          <p:spPr>
            <a:xfrm>
              <a:off x="1021136" y="418952"/>
              <a:ext cx="2664000" cy="2160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latin typeface="メイリオ" panose="020B0604030504040204" pitchFamily="50" charset="-128"/>
                  <a:ea typeface="メイリオ" panose="020B0604030504040204" pitchFamily="50" charset="-128"/>
                </a:rPr>
                <a:t>H29</a:t>
              </a:r>
              <a:r>
                <a:rPr kumimoji="1" lang="ja-JP" altLang="en-US" sz="1200" dirty="0" smtClean="0">
                  <a:latin typeface="メイリオ" panose="020B0604030504040204" pitchFamily="50" charset="-128"/>
                  <a:ea typeface="メイリオ" panose="020B0604030504040204" pitchFamily="50" charset="-128"/>
                </a:rPr>
                <a:t>　</a:t>
              </a:r>
              <a:r>
                <a:rPr kumimoji="1" lang="en-US" altLang="ja-JP" sz="1200" dirty="0" smtClean="0">
                  <a:latin typeface="メイリオ" panose="020B0604030504040204" pitchFamily="50" charset="-128"/>
                  <a:ea typeface="メイリオ" panose="020B0604030504040204" pitchFamily="50" charset="-128"/>
                </a:rPr>
                <a:t>39</a:t>
              </a:r>
              <a:r>
                <a:rPr kumimoji="1" lang="ja-JP" altLang="en-US" sz="1200" dirty="0" smtClean="0">
                  <a:latin typeface="メイリオ" panose="020B0604030504040204" pitchFamily="50" charset="-128"/>
                  <a:ea typeface="メイリオ" panose="020B0604030504040204" pitchFamily="50" charset="-128"/>
                </a:rPr>
                <a:t>人　就職　</a:t>
              </a:r>
              <a:r>
                <a:rPr kumimoji="1" lang="en-US" altLang="ja-JP" sz="1200" dirty="0" smtClean="0">
                  <a:latin typeface="メイリオ" panose="020B0604030504040204" pitchFamily="50" charset="-128"/>
                  <a:ea typeface="メイリオ" panose="020B0604030504040204" pitchFamily="50" charset="-128"/>
                </a:rPr>
                <a:t>82</a:t>
              </a:r>
              <a:r>
                <a:rPr lang="ja-JP" altLang="en-US" sz="1200" dirty="0" smtClean="0">
                  <a:latin typeface="メイリオ" panose="020B0604030504040204" pitchFamily="50" charset="-128"/>
                  <a:ea typeface="メイリオ" panose="020B0604030504040204" pitchFamily="50" charset="-128"/>
                </a:rPr>
                <a:t>人　  </a:t>
              </a:r>
              <a:r>
                <a:rPr kumimoji="1" lang="en-US" altLang="ja-JP" sz="1200" dirty="0" smtClean="0">
                  <a:latin typeface="メイリオ" panose="020B0604030504040204" pitchFamily="50" charset="-128"/>
                  <a:ea typeface="メイリオ" panose="020B0604030504040204" pitchFamily="50" charset="-128"/>
                </a:rPr>
                <a:t>43</a:t>
              </a:r>
              <a:r>
                <a:rPr lang="ja-JP" altLang="en-US" sz="1200" dirty="0" smtClean="0">
                  <a:latin typeface="メイリオ" panose="020B0604030504040204" pitchFamily="50" charset="-128"/>
                  <a:ea typeface="メイリオ" panose="020B0604030504040204" pitchFamily="50" charset="-128"/>
                </a:rPr>
                <a:t>人</a:t>
              </a:r>
              <a:endParaRPr kumimoji="1" lang="ja-JP" altLang="en-US" sz="1200" dirty="0">
                <a:latin typeface="メイリオ" panose="020B0604030504040204" pitchFamily="50" charset="-128"/>
                <a:ea typeface="メイリオ" panose="020B0604030504040204" pitchFamily="50" charset="-128"/>
              </a:endParaRPr>
            </a:p>
          </p:txBody>
        </p:sp>
      </p:grpSp>
      <p:pic>
        <p:nvPicPr>
          <p:cNvPr id="9" name="図 8"/>
          <p:cNvPicPr>
            <a:picLocks noChangeAspect="1"/>
          </p:cNvPicPr>
          <p:nvPr/>
        </p:nvPicPr>
        <p:blipFill>
          <a:blip r:embed="rId2"/>
          <a:stretch>
            <a:fillRect/>
          </a:stretch>
        </p:blipFill>
        <p:spPr>
          <a:xfrm>
            <a:off x="4029793" y="883873"/>
            <a:ext cx="3898800" cy="5176891"/>
          </a:xfrm>
          <a:prstGeom prst="rect">
            <a:avLst/>
          </a:prstGeom>
        </p:spPr>
      </p:pic>
    </p:spTree>
    <p:extLst>
      <p:ext uri="{BB962C8B-B14F-4D97-AF65-F5344CB8AC3E}">
        <p14:creationId xmlns:p14="http://schemas.microsoft.com/office/powerpoint/2010/main" val="39397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294EBCED-A45F-4C8A-8859-0706746491A4}" type="slidenum">
              <a:rPr lang="en-US" altLang="ja-JP" smtClean="0">
                <a:solidFill>
                  <a:prstClr val="black"/>
                </a:solidFill>
              </a:rPr>
              <a:pPr>
                <a:defRPr/>
              </a:pPr>
              <a:t>4</a:t>
            </a:fld>
            <a:endParaRPr lang="en-US" altLang="ja-JP" dirty="0">
              <a:solidFill>
                <a:prstClr val="black"/>
              </a:solidFill>
            </a:endParaRPr>
          </a:p>
        </p:txBody>
      </p:sp>
      <p:sp>
        <p:nvSpPr>
          <p:cNvPr id="10" name="テキスト ボックス 9"/>
          <p:cNvSpPr txBox="1"/>
          <p:nvPr/>
        </p:nvSpPr>
        <p:spPr>
          <a:xfrm>
            <a:off x="129544" y="332656"/>
            <a:ext cx="9720000" cy="3731791"/>
          </a:xfrm>
          <a:prstGeom prst="rect">
            <a:avLst/>
          </a:prstGeom>
          <a:solidFill>
            <a:srgbClr val="0070C0">
              <a:alpha val="10000"/>
            </a:srgbClr>
          </a:solidFill>
          <a:ln>
            <a:solidFill>
              <a:schemeClr val="accent1"/>
            </a:solidFill>
          </a:ln>
        </p:spPr>
        <p:txBody>
          <a:bodyPr wrap="square" rtlCol="0">
            <a:spAutoFit/>
          </a:bodyPr>
          <a:lstStyle/>
          <a:p>
            <a:pPr>
              <a:spcBef>
                <a:spcPts val="600"/>
              </a:spcBef>
            </a:pPr>
            <a:r>
              <a:rPr lang="ja-JP" altLang="en-US" sz="1400" dirty="0" smtClean="0">
                <a:latin typeface="HG丸ｺﾞｼｯｸM-PRO" panose="020F0600000000000000" pitchFamily="50" charset="-128"/>
                <a:ea typeface="HG丸ｺﾞｼｯｸM-PRO" panose="020F0600000000000000" pitchFamily="50" charset="-128"/>
              </a:rPr>
              <a:t>○現状と課題</a:t>
            </a:r>
            <a:endParaRPr lang="en-US" altLang="ja-JP" sz="1400" dirty="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400" dirty="0">
                <a:solidFill>
                  <a:srgbClr val="FF0000"/>
                </a:solidFill>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▼既存サービスとの役割分担</a:t>
            </a:r>
            <a:endParaRPr lang="en-US" altLang="ja-JP" sz="1300" dirty="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・大阪府ＩＴステーションは、</a:t>
            </a:r>
            <a:r>
              <a:rPr lang="ja-JP" altLang="en-US" sz="1300" dirty="0" err="1">
                <a:latin typeface="HG丸ｺﾞｼｯｸM-PRO" panose="020F0600000000000000" pitchFamily="50" charset="-128"/>
                <a:ea typeface="HG丸ｺﾞｼｯｸM-PRO" panose="020F0600000000000000" pitchFamily="50" charset="-128"/>
              </a:rPr>
              <a:t>障がい</a:t>
            </a:r>
            <a:r>
              <a:rPr lang="ja-JP" altLang="en-US" sz="1300" dirty="0">
                <a:latin typeface="HG丸ｺﾞｼｯｸM-PRO" panose="020F0600000000000000" pitchFamily="50" charset="-128"/>
                <a:ea typeface="HG丸ｺﾞｼｯｸM-PRO" panose="020F0600000000000000" pitchFamily="50" charset="-128"/>
              </a:rPr>
              <a:t>者のデジタルデバイド解消を主な役割として平成１６年に開設。平成２４年にはその役割に、障がい者がＩＴを活用して就労できるよう就労支援相談や職業訓練を付加するなど、就労をめざす障がい者と障がい者雇用を考えている企業の双方を支援する「障がい者の雇用・就労支援拠点」として支援事業を実施</a:t>
            </a:r>
            <a:r>
              <a:rPr lang="ja-JP" altLang="en-US" sz="1300" dirty="0" smtClean="0">
                <a:latin typeface="HG丸ｺﾞｼｯｸM-PRO" panose="020F0600000000000000" pitchFamily="50" charset="-128"/>
                <a:ea typeface="HG丸ｺﾞｼｯｸM-PRO" panose="020F0600000000000000" pitchFamily="50" charset="-128"/>
              </a:rPr>
              <a:t>。</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・就労</a:t>
            </a:r>
            <a:r>
              <a:rPr lang="ja-JP" altLang="en-US" sz="1300" dirty="0">
                <a:latin typeface="HG丸ｺﾞｼｯｸM-PRO" panose="020F0600000000000000" pitchFamily="50" charset="-128"/>
                <a:ea typeface="HG丸ｺﾞｼｯｸM-PRO" panose="020F0600000000000000" pitchFamily="50" charset="-128"/>
              </a:rPr>
              <a:t>に必要なワードやエクセル</a:t>
            </a:r>
            <a:r>
              <a:rPr lang="ja-JP" altLang="en-US" sz="1300" dirty="0" smtClean="0">
                <a:latin typeface="HG丸ｺﾞｼｯｸM-PRO" panose="020F0600000000000000" pitchFamily="50" charset="-128"/>
                <a:ea typeface="HG丸ｺﾞｼｯｸM-PRO" panose="020F0600000000000000" pitchFamily="50" charset="-128"/>
              </a:rPr>
              <a:t>など、</a:t>
            </a:r>
            <a:r>
              <a:rPr lang="en-US" altLang="ja-JP" sz="1300" dirty="0" smtClean="0">
                <a:latin typeface="HG丸ｺﾞｼｯｸM-PRO" panose="020F0600000000000000" pitchFamily="50" charset="-128"/>
                <a:ea typeface="HG丸ｺﾞｼｯｸM-PRO" panose="020F0600000000000000" pitchFamily="50" charset="-128"/>
              </a:rPr>
              <a:t>IT</a:t>
            </a:r>
            <a:r>
              <a:rPr lang="ja-JP" altLang="en-US" sz="1300" dirty="0" smtClean="0">
                <a:latin typeface="HG丸ｺﾞｼｯｸM-PRO" panose="020F0600000000000000" pitchFamily="50" charset="-128"/>
                <a:ea typeface="HG丸ｺﾞｼｯｸM-PRO" panose="020F0600000000000000" pitchFamily="50" charset="-128"/>
              </a:rPr>
              <a:t>に関する一般的なビジネススキルの獲得を図る「</a:t>
            </a:r>
            <a:r>
              <a:rPr lang="ja-JP" altLang="en-US" sz="1300" dirty="0">
                <a:latin typeface="HG丸ｺﾞｼｯｸM-PRO" panose="020F0600000000000000" pitchFamily="50" charset="-128"/>
                <a:ea typeface="HG丸ｺﾞｼｯｸM-PRO" panose="020F0600000000000000" pitchFamily="50" charset="-128"/>
              </a:rPr>
              <a:t>就労移行支援事業所」や「就労継続支援事業所（</a:t>
            </a:r>
            <a:r>
              <a:rPr lang="en-US" altLang="ja-JP" sz="1300" dirty="0" smtClean="0">
                <a:latin typeface="HG丸ｺﾞｼｯｸM-PRO" panose="020F0600000000000000" pitchFamily="50" charset="-128"/>
                <a:ea typeface="HG丸ｺﾞｼｯｸM-PRO" panose="020F0600000000000000" pitchFamily="50" charset="-128"/>
              </a:rPr>
              <a:t>A</a:t>
            </a:r>
            <a:r>
              <a:rPr lang="ja-JP" altLang="en-US" sz="1300" dirty="0" smtClean="0">
                <a:latin typeface="HG丸ｺﾞｼｯｸM-PRO" panose="020F0600000000000000" pitchFamily="50" charset="-128"/>
                <a:ea typeface="HG丸ｺﾞｼｯｸM-PRO" panose="020F0600000000000000" pitchFamily="50" charset="-128"/>
              </a:rPr>
              <a:t>･</a:t>
            </a:r>
            <a:r>
              <a:rPr lang="en-US" altLang="ja-JP" sz="1300" dirty="0" smtClean="0">
                <a:latin typeface="HG丸ｺﾞｼｯｸM-PRO" panose="020F0600000000000000" pitchFamily="50" charset="-128"/>
                <a:ea typeface="HG丸ｺﾞｼｯｸM-PRO" panose="020F0600000000000000" pitchFamily="50" charset="-128"/>
              </a:rPr>
              <a:t>B</a:t>
            </a:r>
            <a:r>
              <a:rPr lang="ja-JP" altLang="en-US" sz="1300" dirty="0">
                <a:latin typeface="HG丸ｺﾞｼｯｸM-PRO" panose="020F0600000000000000" pitchFamily="50" charset="-128"/>
                <a:ea typeface="HG丸ｺﾞｼｯｸM-PRO" panose="020F0600000000000000" pitchFamily="50" charset="-128"/>
              </a:rPr>
              <a:t>）」などの就労系指定サービス事業所の増加に伴い</a:t>
            </a:r>
            <a:r>
              <a:rPr lang="ja-JP" altLang="en-US" sz="1300" dirty="0" smtClean="0">
                <a:latin typeface="HG丸ｺﾞｼｯｸM-PRO" panose="020F0600000000000000" pitchFamily="50" charset="-128"/>
                <a:ea typeface="HG丸ｺﾞｼｯｸM-PRO" panose="020F0600000000000000" pitchFamily="50" charset="-128"/>
              </a:rPr>
              <a:t>、約</a:t>
            </a:r>
            <a:r>
              <a:rPr lang="en-US" altLang="ja-JP" sz="1300" dirty="0" smtClean="0">
                <a:latin typeface="HG丸ｺﾞｼｯｸM-PRO" panose="020F0600000000000000" pitchFamily="50" charset="-128"/>
                <a:ea typeface="HG丸ｺﾞｼｯｸM-PRO" panose="020F0600000000000000" pitchFamily="50" charset="-128"/>
              </a:rPr>
              <a:t>10</a:t>
            </a:r>
            <a:r>
              <a:rPr lang="ja-JP" altLang="en-US" sz="1300" dirty="0" smtClean="0">
                <a:latin typeface="HG丸ｺﾞｼｯｸM-PRO" panose="020F0600000000000000" pitchFamily="50" charset="-128"/>
                <a:ea typeface="HG丸ｺﾞｼｯｸM-PRO" panose="020F0600000000000000" pitchFamily="50" charset="-128"/>
              </a:rPr>
              <a:t>年前に付加した役割を改めて見直す必要。</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▼企業支援・連携</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a:t>
            </a:r>
            <a:r>
              <a:rPr lang="ja-JP" altLang="en-US" sz="1300" dirty="0" err="1" smtClean="0">
                <a:latin typeface="HG丸ｺﾞｼｯｸM-PRO" panose="020F0600000000000000" pitchFamily="50" charset="-128"/>
                <a:ea typeface="HG丸ｺﾞｼｯｸM-PRO" panose="020F0600000000000000" pitchFamily="50" charset="-128"/>
              </a:rPr>
              <a:t>障がい</a:t>
            </a:r>
            <a:r>
              <a:rPr lang="ja-JP" altLang="en-US" sz="1300" dirty="0" smtClean="0">
                <a:latin typeface="HG丸ｺﾞｼｯｸM-PRO" panose="020F0600000000000000" pitchFamily="50" charset="-128"/>
                <a:ea typeface="HG丸ｺﾞｼｯｸM-PRO" panose="020F0600000000000000" pitchFamily="50" charset="-128"/>
              </a:rPr>
              <a:t>者雇用を考える企業に対する支援等のニーズは減少。一方、連携を求める就労移行支援事業所等のニーズが増加。</a:t>
            </a:r>
            <a:r>
              <a:rPr lang="ja-JP" altLang="en-US" sz="1300" dirty="0">
                <a:latin typeface="HG丸ｺﾞｼｯｸM-PRO" panose="020F0600000000000000" pitchFamily="50" charset="-128"/>
                <a:ea typeface="HG丸ｺﾞｼｯｸM-PRO" panose="020F0600000000000000" pitchFamily="50" charset="-128"/>
              </a:rPr>
              <a:t>　</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smtClean="0">
                <a:latin typeface="HG丸ｺﾞｼｯｸM-PRO" panose="020F0600000000000000" pitchFamily="50" charset="-128"/>
                <a:ea typeface="HG丸ｺﾞｼｯｸM-PRO" panose="020F0600000000000000" pitchFamily="50" charset="-128"/>
              </a:rPr>
              <a:t>　▼デジタルデバイドの解消</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・就労系指定サービス事業所だけではなく、支援学校でも</a:t>
            </a:r>
            <a:r>
              <a:rPr lang="en-US" altLang="ja-JP" sz="1300" dirty="0" smtClean="0">
                <a:latin typeface="HG丸ｺﾞｼｯｸM-PRO" panose="020F0600000000000000" pitchFamily="50" charset="-128"/>
                <a:ea typeface="HG丸ｺﾞｼｯｸM-PRO" panose="020F0600000000000000" pitchFamily="50" charset="-128"/>
              </a:rPr>
              <a:t>IT</a:t>
            </a:r>
            <a:r>
              <a:rPr lang="ja-JP" altLang="en-US" sz="1300" dirty="0" smtClean="0">
                <a:latin typeface="HG丸ｺﾞｼｯｸM-PRO" panose="020F0600000000000000" pitchFamily="50" charset="-128"/>
                <a:ea typeface="HG丸ｺﾞｼｯｸM-PRO" panose="020F0600000000000000" pitchFamily="50" charset="-128"/>
              </a:rPr>
              <a:t>や</a:t>
            </a:r>
            <a:r>
              <a:rPr lang="en-US" altLang="ja-JP" sz="1300" dirty="0" smtClean="0">
                <a:latin typeface="HG丸ｺﾞｼｯｸM-PRO" panose="020F0600000000000000" pitchFamily="50" charset="-128"/>
                <a:ea typeface="HG丸ｺﾞｼｯｸM-PRO" panose="020F0600000000000000" pitchFamily="50" charset="-128"/>
              </a:rPr>
              <a:t>ICT</a:t>
            </a:r>
            <a:r>
              <a:rPr lang="ja-JP" altLang="en-US" sz="1300" dirty="0" smtClean="0">
                <a:latin typeface="HG丸ｺﾞｼｯｸM-PRO" panose="020F0600000000000000" pitchFamily="50" charset="-128"/>
                <a:ea typeface="HG丸ｺﾞｼｯｸM-PRO" panose="020F0600000000000000" pitchFamily="50" charset="-128"/>
              </a:rPr>
              <a:t>を取り入れた授業が展開されおり、</a:t>
            </a:r>
            <a:r>
              <a:rPr lang="ja-JP" altLang="en-US" sz="1300" dirty="0">
                <a:latin typeface="HG丸ｺﾞｼｯｸM-PRO" panose="020F0600000000000000" pitchFamily="50" charset="-128"/>
                <a:ea typeface="HG丸ｺﾞｼｯｸM-PRO" panose="020F0600000000000000" pitchFamily="50" charset="-128"/>
              </a:rPr>
              <a:t>開設</a:t>
            </a:r>
            <a:r>
              <a:rPr lang="ja-JP" altLang="en-US" sz="1300" dirty="0" smtClean="0">
                <a:latin typeface="HG丸ｺﾞｼｯｸM-PRO" panose="020F0600000000000000" pitchFamily="50" charset="-128"/>
                <a:ea typeface="HG丸ｺﾞｼｯｸM-PRO" panose="020F0600000000000000" pitchFamily="50" charset="-128"/>
              </a:rPr>
              <a:t>当時は単に「</a:t>
            </a:r>
            <a:r>
              <a:rPr lang="ja-JP" altLang="en-US" sz="1300" dirty="0" err="1">
                <a:latin typeface="HG丸ｺﾞｼｯｸM-PRO" panose="020F0600000000000000" pitchFamily="50" charset="-128"/>
                <a:ea typeface="HG丸ｺﾞｼｯｸM-PRO" panose="020F0600000000000000" pitchFamily="50" charset="-128"/>
              </a:rPr>
              <a:t>障がい</a:t>
            </a:r>
            <a:r>
              <a:rPr lang="ja-JP" altLang="en-US" sz="1300" dirty="0">
                <a:latin typeface="HG丸ｺﾞｼｯｸM-PRO" panose="020F0600000000000000" pitchFamily="50" charset="-128"/>
                <a:ea typeface="HG丸ｺﾞｼｯｸM-PRO" panose="020F0600000000000000" pitchFamily="50" charset="-128"/>
              </a:rPr>
              <a:t>者のデジタルデバイド</a:t>
            </a:r>
            <a:r>
              <a:rPr lang="ja-JP" altLang="en-US" sz="1300" dirty="0" smtClean="0">
                <a:latin typeface="HG丸ｺﾞｼｯｸM-PRO" panose="020F0600000000000000" pitchFamily="50" charset="-128"/>
                <a:ea typeface="HG丸ｺﾞｼｯｸM-PRO" panose="020F0600000000000000" pitchFamily="50" charset="-128"/>
              </a:rPr>
              <a:t>」の解消としていたが、現在</a:t>
            </a:r>
            <a:r>
              <a:rPr lang="ja-JP" altLang="en-US" sz="1300" dirty="0">
                <a:latin typeface="HG丸ｺﾞｼｯｸM-PRO" panose="020F0600000000000000" pitchFamily="50" charset="-128"/>
                <a:ea typeface="HG丸ｺﾞｼｯｸM-PRO" panose="020F0600000000000000" pitchFamily="50" charset="-128"/>
              </a:rPr>
              <a:t>では、その意味・対象が</a:t>
            </a:r>
            <a:r>
              <a:rPr lang="ja-JP" altLang="en-US" sz="1300" dirty="0" smtClean="0">
                <a:latin typeface="HG丸ｺﾞｼｯｸM-PRO" panose="020F0600000000000000" pitchFamily="50" charset="-128"/>
                <a:ea typeface="HG丸ｺﾞｼｯｸM-PRO" panose="020F0600000000000000" pitchFamily="50" charset="-128"/>
              </a:rPr>
              <a:t>異なり、重度障がい者のデジタルデバイドの解消が求められている。</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・府内の</a:t>
            </a:r>
            <a:r>
              <a:rPr lang="en-US" altLang="ja-JP" sz="1300" dirty="0" smtClean="0">
                <a:latin typeface="HG丸ｺﾞｼｯｸM-PRO" panose="020F0600000000000000" pitchFamily="50" charset="-128"/>
                <a:ea typeface="HG丸ｺﾞｼｯｸM-PRO" panose="020F0600000000000000" pitchFamily="50" charset="-128"/>
              </a:rPr>
              <a:t>7</a:t>
            </a:r>
            <a:r>
              <a:rPr lang="ja-JP" altLang="en-US" sz="1300" dirty="0" smtClean="0">
                <a:latin typeface="HG丸ｺﾞｼｯｸM-PRO" panose="020F0600000000000000" pitchFamily="50" charset="-128"/>
                <a:ea typeface="HG丸ｺﾞｼｯｸM-PRO" panose="020F0600000000000000" pitchFamily="50" charset="-128"/>
              </a:rPr>
              <a:t>歳から</a:t>
            </a:r>
            <a:r>
              <a:rPr lang="en-US" altLang="ja-JP" sz="1300" dirty="0" smtClean="0">
                <a:latin typeface="HG丸ｺﾞｼｯｸM-PRO" panose="020F0600000000000000" pitchFamily="50" charset="-128"/>
                <a:ea typeface="HG丸ｺﾞｼｯｸM-PRO" panose="020F0600000000000000" pitchFamily="50" charset="-128"/>
              </a:rPr>
              <a:t>19</a:t>
            </a:r>
            <a:r>
              <a:rPr lang="ja-JP" altLang="en-US" sz="1300" dirty="0" smtClean="0">
                <a:latin typeface="HG丸ｺﾞｼｯｸM-PRO" panose="020F0600000000000000" pitchFamily="50" charset="-128"/>
                <a:ea typeface="HG丸ｺﾞｼｯｸM-PRO" panose="020F0600000000000000" pitchFamily="50" charset="-128"/>
              </a:rPr>
              <a:t>歳の医療的ケア児（者）は、</a:t>
            </a:r>
            <a:r>
              <a:rPr lang="en-US" altLang="ja-JP" sz="1300" dirty="0" smtClean="0">
                <a:latin typeface="HG丸ｺﾞｼｯｸM-PRO" panose="020F0600000000000000" pitchFamily="50" charset="-128"/>
                <a:ea typeface="HG丸ｺﾞｼｯｸM-PRO" panose="020F0600000000000000" pitchFamily="50" charset="-128"/>
              </a:rPr>
              <a:t>1,032</a:t>
            </a:r>
            <a:r>
              <a:rPr lang="ja-JP" altLang="en-US" sz="1300" dirty="0" smtClean="0">
                <a:latin typeface="HG丸ｺﾞｼｯｸM-PRO" panose="020F0600000000000000" pitchFamily="50" charset="-128"/>
                <a:ea typeface="HG丸ｺﾞｼｯｸM-PRO" panose="020F0600000000000000" pitchFamily="50" charset="-128"/>
              </a:rPr>
              <a:t>人、重症心身障が</a:t>
            </a:r>
            <a:r>
              <a:rPr lang="ja-JP" altLang="en-US" sz="1300" dirty="0" err="1" smtClean="0">
                <a:latin typeface="HG丸ｺﾞｼｯｸM-PRO" panose="020F0600000000000000" pitchFamily="50" charset="-128"/>
                <a:ea typeface="HG丸ｺﾞｼｯｸM-PRO" panose="020F0600000000000000" pitchFamily="50" charset="-128"/>
              </a:rPr>
              <a:t>い</a:t>
            </a:r>
            <a:r>
              <a:rPr lang="ja-JP" altLang="en-US" sz="1300" dirty="0" smtClean="0">
                <a:latin typeface="HG丸ｺﾞｼｯｸM-PRO" panose="020F0600000000000000" pitchFamily="50" charset="-128"/>
                <a:ea typeface="HG丸ｺﾞｼｯｸM-PRO" panose="020F0600000000000000" pitchFamily="50" charset="-128"/>
              </a:rPr>
              <a:t>児（者）は、</a:t>
            </a:r>
            <a:r>
              <a:rPr lang="en-US" altLang="ja-JP" sz="1300" dirty="0" smtClean="0">
                <a:latin typeface="HG丸ｺﾞｼｯｸM-PRO" panose="020F0600000000000000" pitchFamily="50" charset="-128"/>
                <a:ea typeface="HG丸ｺﾞｼｯｸM-PRO" panose="020F0600000000000000" pitchFamily="50" charset="-128"/>
              </a:rPr>
              <a:t>2,326</a:t>
            </a:r>
            <a:r>
              <a:rPr lang="ja-JP" altLang="en-US" sz="1300" dirty="0" smtClean="0">
                <a:latin typeface="HG丸ｺﾞｼｯｸM-PRO" panose="020F0600000000000000" pitchFamily="50" charset="-128"/>
                <a:ea typeface="HG丸ｺﾞｼｯｸM-PRO" panose="020F0600000000000000" pitchFamily="50" charset="-128"/>
              </a:rPr>
              <a:t>人という現状</a:t>
            </a:r>
            <a:r>
              <a:rPr lang="en-US" altLang="ja-JP" sz="1300" baseline="30000" dirty="0" smtClean="0">
                <a:latin typeface="HG丸ｺﾞｼｯｸM-PRO" panose="020F0600000000000000" pitchFamily="50" charset="-128"/>
                <a:ea typeface="HG丸ｺﾞｼｯｸM-PRO" panose="020F0600000000000000" pitchFamily="50" charset="-128"/>
              </a:rPr>
              <a:t>※</a:t>
            </a:r>
            <a:r>
              <a:rPr lang="ja-JP" altLang="en-US" sz="1300" dirty="0" smtClean="0">
                <a:latin typeface="HG丸ｺﾞｼｯｸM-PRO" panose="020F0600000000000000" pitchFamily="50" charset="-128"/>
                <a:ea typeface="HG丸ｺﾞｼｯｸM-PRO" panose="020F0600000000000000" pitchFamily="50" charset="-128"/>
              </a:rPr>
              <a:t>を踏まえると、在宅</a:t>
            </a:r>
            <a:r>
              <a:rPr lang="ja-JP" altLang="en-US" sz="1300" dirty="0" err="1">
                <a:latin typeface="HG丸ｺﾞｼｯｸM-PRO" panose="020F0600000000000000" pitchFamily="50" charset="-128"/>
                <a:ea typeface="HG丸ｺﾞｼｯｸM-PRO" panose="020F0600000000000000" pitchFamily="50" charset="-128"/>
              </a:rPr>
              <a:t>重度障がい</a:t>
            </a:r>
            <a:r>
              <a:rPr lang="ja-JP" altLang="en-US" sz="1300" dirty="0">
                <a:latin typeface="HG丸ｺﾞｼｯｸM-PRO" panose="020F0600000000000000" pitchFamily="50" charset="-128"/>
                <a:ea typeface="HG丸ｺﾞｼｯｸM-PRO" panose="020F0600000000000000" pitchFamily="50" charset="-128"/>
              </a:rPr>
              <a:t>者</a:t>
            </a:r>
            <a:r>
              <a:rPr lang="en-US" altLang="ja-JP" sz="1300" dirty="0">
                <a:latin typeface="HG丸ｺﾞｼｯｸM-PRO" panose="020F0600000000000000" pitchFamily="50" charset="-128"/>
                <a:ea typeface="HG丸ｺﾞｼｯｸM-PRO" panose="020F0600000000000000" pitchFamily="50" charset="-128"/>
              </a:rPr>
              <a:t>IT</a:t>
            </a:r>
            <a:r>
              <a:rPr lang="ja-JP" altLang="en-US" sz="1300" dirty="0">
                <a:latin typeface="HG丸ｺﾞｼｯｸM-PRO" panose="020F0600000000000000" pitchFamily="50" charset="-128"/>
                <a:ea typeface="HG丸ｺﾞｼｯｸM-PRO" panose="020F0600000000000000" pitchFamily="50" charset="-128"/>
              </a:rPr>
              <a:t>支援</a:t>
            </a:r>
            <a:r>
              <a:rPr lang="ja-JP" altLang="en-US" sz="1300" dirty="0" smtClean="0">
                <a:latin typeface="HG丸ｺﾞｼｯｸM-PRO" panose="020F0600000000000000" pitchFamily="50" charset="-128"/>
                <a:ea typeface="HG丸ｺﾞｼｯｸM-PRO" panose="020F0600000000000000" pitchFamily="50" charset="-128"/>
              </a:rPr>
              <a:t>の相談</a:t>
            </a:r>
            <a:r>
              <a:rPr lang="en-US" altLang="ja-JP" sz="1300" dirty="0">
                <a:latin typeface="HG丸ｺﾞｼｯｸM-PRO" panose="020F0600000000000000" pitchFamily="50" charset="-128"/>
                <a:ea typeface="HG丸ｺﾞｼｯｸM-PRO" panose="020F0600000000000000" pitchFamily="50" charset="-128"/>
              </a:rPr>
              <a:t>9</a:t>
            </a:r>
            <a:r>
              <a:rPr lang="ja-JP" altLang="en-US" sz="1300" dirty="0">
                <a:latin typeface="HG丸ｺﾞｼｯｸM-PRO" panose="020F0600000000000000" pitchFamily="50" charset="-128"/>
                <a:ea typeface="HG丸ｺﾞｼｯｸM-PRO" panose="020F0600000000000000" pitchFamily="50" charset="-128"/>
              </a:rPr>
              <a:t>件、支援</a:t>
            </a:r>
            <a:r>
              <a:rPr lang="en-US" altLang="ja-JP" sz="1300" dirty="0">
                <a:latin typeface="HG丸ｺﾞｼｯｸM-PRO" panose="020F0600000000000000" pitchFamily="50" charset="-128"/>
                <a:ea typeface="HG丸ｺﾞｼｯｸM-PRO" panose="020F0600000000000000" pitchFamily="50" charset="-128"/>
              </a:rPr>
              <a:t>10</a:t>
            </a:r>
            <a:r>
              <a:rPr lang="ja-JP" altLang="en-US" sz="1300" dirty="0">
                <a:latin typeface="HG丸ｺﾞｼｯｸM-PRO" panose="020F0600000000000000" pitchFamily="50" charset="-128"/>
                <a:ea typeface="HG丸ｺﾞｼｯｸM-PRO" panose="020F0600000000000000" pitchFamily="50" charset="-128"/>
              </a:rPr>
              <a:t>件</a:t>
            </a:r>
            <a:r>
              <a:rPr lang="ja-JP" altLang="en-US" sz="1300" dirty="0" smtClean="0">
                <a:latin typeface="HG丸ｺﾞｼｯｸM-PRO" panose="020F0600000000000000" pitchFamily="50" charset="-128"/>
                <a:ea typeface="HG丸ｺﾞｼｯｸM-PRO" panose="020F0600000000000000" pitchFamily="50" charset="-128"/>
              </a:rPr>
              <a:t>という実績は決して</a:t>
            </a:r>
            <a:r>
              <a:rPr lang="ja-JP" altLang="en-US" sz="1300" dirty="0">
                <a:latin typeface="HG丸ｺﾞｼｯｸM-PRO" panose="020F0600000000000000" pitchFamily="50" charset="-128"/>
                <a:ea typeface="HG丸ｺﾞｼｯｸM-PRO" panose="020F0600000000000000" pitchFamily="50" charset="-128"/>
              </a:rPr>
              <a:t>多い実績とは評価できない</a:t>
            </a:r>
            <a:r>
              <a:rPr lang="ja-JP" altLang="en-US" sz="1300" dirty="0" smtClean="0">
                <a:latin typeface="HG丸ｺﾞｼｯｸM-PRO" panose="020F0600000000000000" pitchFamily="50" charset="-128"/>
                <a:ea typeface="HG丸ｺﾞｼｯｸM-PRO" panose="020F0600000000000000" pitchFamily="50" charset="-128"/>
              </a:rPr>
              <a:t>。</a:t>
            </a:r>
            <a:endParaRPr lang="en-US" altLang="ja-JP" sz="1300" dirty="0" smtClean="0">
              <a:latin typeface="HG丸ｺﾞｼｯｸM-PRO" panose="020F0600000000000000" pitchFamily="50" charset="-128"/>
              <a:ea typeface="HG丸ｺﾞｼｯｸM-PRO" panose="020F0600000000000000" pitchFamily="50" charset="-128"/>
            </a:endParaRPr>
          </a:p>
          <a:p>
            <a:pPr marL="538163" indent="-538163" algn="r">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　　</a:t>
            </a:r>
            <a:r>
              <a:rPr lang="en-US" altLang="ja-JP" sz="1100" baseline="300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令和</a:t>
            </a:r>
            <a:r>
              <a:rPr lang="en-US" altLang="ja-JP" sz="1100" dirty="0" smtClean="0">
                <a:latin typeface="HG丸ｺﾞｼｯｸM-PRO" panose="020F0600000000000000" pitchFamily="50" charset="-128"/>
                <a:ea typeface="HG丸ｺﾞｼｯｸM-PRO" panose="020F0600000000000000" pitchFamily="50" charset="-128"/>
              </a:rPr>
              <a:t>2</a:t>
            </a:r>
            <a:r>
              <a:rPr lang="ja-JP" altLang="en-US" sz="1100" dirty="0" smtClean="0">
                <a:latin typeface="HG丸ｺﾞｼｯｸM-PRO" panose="020F0600000000000000" pitchFamily="50" charset="-128"/>
                <a:ea typeface="HG丸ｺﾞｼｯｸM-PRO" panose="020F0600000000000000" pitchFamily="50" charset="-128"/>
              </a:rPr>
              <a:t>年度　地域生活支援課　調</a:t>
            </a:r>
            <a:endParaRPr lang="en-US" altLang="ja-JP" sz="1100" dirty="0" smtClean="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006D7711-1330-4D6A-BBE9-166882F81972}"/>
              </a:ext>
            </a:extLst>
          </p:cNvPr>
          <p:cNvSpPr txBox="1"/>
          <p:nvPr/>
        </p:nvSpPr>
        <p:spPr>
          <a:xfrm>
            <a:off x="129544" y="4149080"/>
            <a:ext cx="9720000" cy="2616101"/>
          </a:xfrm>
          <a:prstGeom prst="rect">
            <a:avLst/>
          </a:prstGeom>
          <a:solidFill>
            <a:srgbClr val="0070C0">
              <a:alpha val="10000"/>
            </a:srgbClr>
          </a:solidFill>
          <a:ln>
            <a:solidFill>
              <a:schemeClr val="accent1"/>
            </a:solidFill>
          </a:ln>
        </p:spPr>
        <p:txBody>
          <a:bodyPr wrap="square" rtlCol="0">
            <a:spAutoFit/>
          </a:bodyPr>
          <a:lstStyle/>
          <a:p>
            <a:pPr>
              <a:spcBef>
                <a:spcPts val="600"/>
              </a:spcBef>
            </a:pPr>
            <a:r>
              <a:rPr lang="ja-JP" altLang="en-US" sz="1400" dirty="0">
                <a:latin typeface="HG丸ｺﾞｼｯｸM-PRO" panose="020F0600000000000000" pitchFamily="50" charset="-128"/>
                <a:ea typeface="HG丸ｺﾞｼｯｸM-PRO" panose="020F0600000000000000" pitchFamily="50" charset="-128"/>
              </a:rPr>
              <a:t>○課題解決に</a:t>
            </a:r>
            <a:r>
              <a:rPr lang="ja-JP" altLang="en-US" sz="1400" dirty="0" smtClean="0">
                <a:latin typeface="HG丸ｺﾞｼｯｸM-PRO" panose="020F0600000000000000" pitchFamily="50" charset="-128"/>
                <a:ea typeface="HG丸ｺﾞｼｯｸM-PRO" panose="020F0600000000000000" pitchFamily="50" charset="-128"/>
              </a:rPr>
              <a:t>向けた論点、取組みの方向性</a:t>
            </a:r>
            <a:endParaRPr lang="en-US" altLang="ja-JP" sz="1400" dirty="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・就労に向けた一般的なビジネススキルの獲得は、</a:t>
            </a:r>
            <a:r>
              <a:rPr lang="ja-JP" altLang="en-US" sz="1400" dirty="0" err="1" smtClean="0">
                <a:latin typeface="HG丸ｺﾞｼｯｸM-PRO" panose="020F0600000000000000" pitchFamily="50" charset="-128"/>
                <a:ea typeface="HG丸ｺﾞｼｯｸM-PRO" panose="020F0600000000000000" pitchFamily="50" charset="-128"/>
              </a:rPr>
              <a:t>指定</a:t>
            </a:r>
            <a:r>
              <a:rPr lang="ja-JP" altLang="en-US" sz="1300" dirty="0" err="1" smtClean="0">
                <a:latin typeface="HG丸ｺﾞｼｯｸM-PRO" panose="020F0600000000000000" pitchFamily="50" charset="-128"/>
                <a:ea typeface="HG丸ｺﾞｼｯｸM-PRO" panose="020F0600000000000000" pitchFamily="50" charset="-128"/>
              </a:rPr>
              <a:t>障がい</a:t>
            </a:r>
            <a:r>
              <a:rPr lang="ja-JP" altLang="en-US" sz="1300" dirty="0" smtClean="0">
                <a:latin typeface="HG丸ｺﾞｼｯｸM-PRO" panose="020F0600000000000000" pitchFamily="50" charset="-128"/>
                <a:ea typeface="HG丸ｺﾞｼｯｸM-PRO" panose="020F0600000000000000" pitchFamily="50" charset="-128"/>
              </a:rPr>
              <a:t>福祉サービス事業所に委ね、</a:t>
            </a:r>
            <a:r>
              <a:rPr lang="en-US" altLang="ja-JP" sz="1300" dirty="0" smtClean="0">
                <a:latin typeface="HG丸ｺﾞｼｯｸM-PRO" panose="020F0600000000000000" pitchFamily="50" charset="-128"/>
                <a:ea typeface="HG丸ｺﾞｼｯｸM-PRO" panose="020F0600000000000000" pitchFamily="50" charset="-128"/>
              </a:rPr>
              <a:t>IT</a:t>
            </a:r>
            <a:r>
              <a:rPr lang="ja-JP" altLang="en-US" sz="1300" dirty="0" smtClean="0">
                <a:latin typeface="HG丸ｺﾞｼｯｸM-PRO" panose="020F0600000000000000" pitchFamily="50" charset="-128"/>
                <a:ea typeface="HG丸ｺﾞｼｯｸM-PRO" panose="020F0600000000000000" pitchFamily="50" charset="-128"/>
              </a:rPr>
              <a:t>ステーションが担うべき対象を重度障がいや重複障がい等、専門性の高い支援を要する障がい者に特化していくべきではないか（既に構築されている視覚・聴覚障</a:t>
            </a:r>
            <a:r>
              <a:rPr lang="ja-JP" altLang="en-US" sz="1300" dirty="0">
                <a:latin typeface="HG丸ｺﾞｼｯｸM-PRO" panose="020F0600000000000000" pitchFamily="50" charset="-128"/>
                <a:ea typeface="HG丸ｺﾞｼｯｸM-PRO" panose="020F0600000000000000" pitchFamily="50" charset="-128"/>
              </a:rPr>
              <a:t>がい者等に対する</a:t>
            </a:r>
            <a:r>
              <a:rPr lang="en-US" altLang="ja-JP" sz="1300" dirty="0">
                <a:latin typeface="HG丸ｺﾞｼｯｸM-PRO" panose="020F0600000000000000" pitchFamily="50" charset="-128"/>
                <a:ea typeface="HG丸ｺﾞｼｯｸM-PRO" panose="020F0600000000000000" pitchFamily="50" charset="-128"/>
              </a:rPr>
              <a:t>IT</a:t>
            </a:r>
            <a:r>
              <a:rPr lang="ja-JP" altLang="en-US" sz="1300" dirty="0">
                <a:latin typeface="HG丸ｺﾞｼｯｸM-PRO" panose="020F0600000000000000" pitchFamily="50" charset="-128"/>
                <a:ea typeface="HG丸ｺﾞｼｯｸM-PRO" panose="020F0600000000000000" pitchFamily="50" charset="-128"/>
              </a:rPr>
              <a:t>支援の</a:t>
            </a:r>
            <a:r>
              <a:rPr lang="ja-JP" altLang="en-US" sz="1300" dirty="0" smtClean="0">
                <a:latin typeface="HG丸ｺﾞｼｯｸM-PRO" panose="020F0600000000000000" pitchFamily="50" charset="-128"/>
                <a:ea typeface="HG丸ｺﾞｼｯｸM-PRO" panose="020F0600000000000000" pitchFamily="50" charset="-128"/>
              </a:rPr>
              <a:t>ノウハウを</a:t>
            </a:r>
            <a:r>
              <a:rPr lang="ja-JP" altLang="en-US" sz="1300" dirty="0">
                <a:latin typeface="HG丸ｺﾞｼｯｸM-PRO" panose="020F0600000000000000" pitchFamily="50" charset="-128"/>
                <a:ea typeface="HG丸ｺﾞｼｯｸM-PRO" panose="020F0600000000000000" pitchFamily="50" charset="-128"/>
              </a:rPr>
              <a:t>十分に</a:t>
            </a:r>
            <a:r>
              <a:rPr lang="ja-JP" altLang="en-US" sz="1300" dirty="0" smtClean="0">
                <a:latin typeface="HG丸ｺﾞｼｯｸM-PRO" panose="020F0600000000000000" pitchFamily="50" charset="-128"/>
                <a:ea typeface="HG丸ｺﾞｼｯｸM-PRO" panose="020F0600000000000000" pitchFamily="50" charset="-128"/>
              </a:rPr>
              <a:t>活用）。</a:t>
            </a:r>
            <a:endParaRPr lang="en-US" altLang="ja-JP" sz="1300" dirty="0" smtClean="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・ただし、第</a:t>
            </a:r>
            <a:r>
              <a:rPr lang="en-US" altLang="ja-JP" sz="1300" dirty="0" smtClean="0">
                <a:latin typeface="HG丸ｺﾞｼｯｸM-PRO" panose="020F0600000000000000" pitchFamily="50" charset="-128"/>
                <a:ea typeface="HG丸ｺﾞｼｯｸM-PRO" panose="020F0600000000000000" pitchFamily="50" charset="-128"/>
              </a:rPr>
              <a:t>5</a:t>
            </a:r>
            <a:r>
              <a:rPr lang="ja-JP" altLang="en-US" sz="1300" dirty="0" err="1" smtClean="0">
                <a:latin typeface="HG丸ｺﾞｼｯｸM-PRO" panose="020F0600000000000000" pitchFamily="50" charset="-128"/>
                <a:ea typeface="HG丸ｺﾞｼｯｸM-PRO" panose="020F0600000000000000" pitchFamily="50" charset="-128"/>
              </a:rPr>
              <a:t>次障がい</a:t>
            </a:r>
            <a:r>
              <a:rPr lang="ja-JP" altLang="en-US" sz="1300" dirty="0" smtClean="0">
                <a:latin typeface="HG丸ｺﾞｼｯｸM-PRO" panose="020F0600000000000000" pitchFamily="50" charset="-128"/>
                <a:ea typeface="HG丸ｺﾞｼｯｸM-PRO" panose="020F0600000000000000" pitchFamily="50" charset="-128"/>
              </a:rPr>
              <a:t>者計画で新たに一般就労移行の具体的数値目標を定めることになった就労継続支援事業所に対しては、障がいの軽重を問わず、一般就労に向けた</a:t>
            </a:r>
            <a:r>
              <a:rPr lang="en-US" altLang="ja-JP" sz="1300" dirty="0" smtClean="0">
                <a:latin typeface="HG丸ｺﾞｼｯｸM-PRO" panose="020F0600000000000000" pitchFamily="50" charset="-128"/>
                <a:ea typeface="HG丸ｺﾞｼｯｸM-PRO" panose="020F0600000000000000" pitchFamily="50" charset="-128"/>
              </a:rPr>
              <a:t>IT</a:t>
            </a:r>
            <a:r>
              <a:rPr lang="ja-JP" altLang="en-US" sz="1300" dirty="0" smtClean="0">
                <a:latin typeface="HG丸ｺﾞｼｯｸM-PRO" panose="020F0600000000000000" pitchFamily="50" charset="-128"/>
                <a:ea typeface="HG丸ｺﾞｼｯｸM-PRO" panose="020F0600000000000000" pitchFamily="50" charset="-128"/>
              </a:rPr>
              <a:t>スキル獲得のための</a:t>
            </a:r>
            <a:r>
              <a:rPr lang="en-US" altLang="ja-JP" sz="1300" dirty="0" smtClean="0">
                <a:latin typeface="HG丸ｺﾞｼｯｸM-PRO" panose="020F0600000000000000" pitchFamily="50" charset="-128"/>
                <a:ea typeface="HG丸ｺﾞｼｯｸM-PRO" panose="020F0600000000000000" pitchFamily="50" charset="-128"/>
              </a:rPr>
              <a:t>SV</a:t>
            </a:r>
            <a:r>
              <a:rPr lang="ja-JP" altLang="en-US" sz="1300" dirty="0" smtClean="0">
                <a:latin typeface="HG丸ｺﾞｼｯｸM-PRO" panose="020F0600000000000000" pitchFamily="50" charset="-128"/>
                <a:ea typeface="HG丸ｺﾞｼｯｸM-PRO" panose="020F0600000000000000" pitchFamily="50" charset="-128"/>
              </a:rPr>
              <a:t>が必要ではないか。</a:t>
            </a:r>
            <a:endParaRPr lang="en-US" altLang="ja-JP" sz="1300" dirty="0" smtClean="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・企業支援・連携について、企業</a:t>
            </a:r>
            <a:r>
              <a:rPr lang="ja-JP" altLang="en-US" sz="1300" dirty="0">
                <a:latin typeface="HG丸ｺﾞｼｯｸM-PRO" panose="020F0600000000000000" pitchFamily="50" charset="-128"/>
                <a:ea typeface="HG丸ｺﾞｼｯｸM-PRO" panose="020F0600000000000000" pitchFamily="50" charset="-128"/>
              </a:rPr>
              <a:t>支援</a:t>
            </a:r>
            <a:r>
              <a:rPr lang="ja-JP" altLang="en-US" sz="1300" dirty="0" smtClean="0">
                <a:latin typeface="HG丸ｺﾞｼｯｸM-PRO" panose="020F0600000000000000" pitchFamily="50" charset="-128"/>
                <a:ea typeface="HG丸ｺﾞｼｯｸM-PRO" panose="020F0600000000000000" pitchFamily="50" charset="-128"/>
              </a:rPr>
              <a:t>のニーズの減少は、</a:t>
            </a:r>
            <a:r>
              <a:rPr lang="ja-JP" altLang="en-US" sz="1300" dirty="0">
                <a:latin typeface="HG丸ｺﾞｼｯｸM-PRO" panose="020F0600000000000000" pitchFamily="50" charset="-128"/>
                <a:ea typeface="HG丸ｺﾞｼｯｸM-PRO" panose="020F0600000000000000" pitchFamily="50" charset="-128"/>
              </a:rPr>
              <a:t>企業の</a:t>
            </a:r>
            <a:r>
              <a:rPr lang="ja-JP" altLang="en-US" sz="1300" dirty="0" err="1">
                <a:latin typeface="HG丸ｺﾞｼｯｸM-PRO" panose="020F0600000000000000" pitchFamily="50" charset="-128"/>
                <a:ea typeface="HG丸ｺﾞｼｯｸM-PRO" panose="020F0600000000000000" pitchFamily="50" charset="-128"/>
              </a:rPr>
              <a:t>障がい</a:t>
            </a:r>
            <a:r>
              <a:rPr lang="ja-JP" altLang="en-US" sz="1300" dirty="0">
                <a:latin typeface="HG丸ｺﾞｼｯｸM-PRO" panose="020F0600000000000000" pitchFamily="50" charset="-128"/>
                <a:ea typeface="HG丸ｺﾞｼｯｸM-PRO" panose="020F0600000000000000" pitchFamily="50" charset="-128"/>
              </a:rPr>
              <a:t>理解や雇用が進んだ結果と考えられる</a:t>
            </a:r>
            <a:r>
              <a:rPr lang="ja-JP" altLang="en-US" sz="1300" dirty="0" smtClean="0">
                <a:latin typeface="HG丸ｺﾞｼｯｸM-PRO" panose="020F0600000000000000" pitchFamily="50" charset="-128"/>
                <a:ea typeface="HG丸ｺﾞｼｯｸM-PRO" panose="020F0600000000000000" pitchFamily="50" charset="-128"/>
              </a:rPr>
              <a:t>。さらに、企業支援は労働施策が担っているため、障がい者支援や就労移行支援事業所等の支援に特化する必要があるのではないか。</a:t>
            </a:r>
            <a:endParaRPr lang="en-US" altLang="ja-JP" sz="1300" dirty="0" smtClean="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・在宅</a:t>
            </a:r>
            <a:r>
              <a:rPr lang="ja-JP" altLang="en-US" sz="1300" dirty="0" err="1" smtClean="0">
                <a:latin typeface="HG丸ｺﾞｼｯｸM-PRO" panose="020F0600000000000000" pitchFamily="50" charset="-128"/>
                <a:ea typeface="HG丸ｺﾞｼｯｸM-PRO" panose="020F0600000000000000" pitchFamily="50" charset="-128"/>
              </a:rPr>
              <a:t>重度障がい</a:t>
            </a:r>
            <a:r>
              <a:rPr lang="ja-JP" altLang="en-US" sz="1300" dirty="0" smtClean="0">
                <a:latin typeface="HG丸ｺﾞｼｯｸM-PRO" panose="020F0600000000000000" pitchFamily="50" charset="-128"/>
                <a:ea typeface="HG丸ｺﾞｼｯｸM-PRO" panose="020F0600000000000000" pitchFamily="50" charset="-128"/>
              </a:rPr>
              <a:t>者の</a:t>
            </a:r>
            <a:r>
              <a:rPr lang="en-US" altLang="ja-JP" sz="1300" dirty="0" smtClean="0">
                <a:latin typeface="HG丸ｺﾞｼｯｸM-PRO" panose="020F0600000000000000" pitchFamily="50" charset="-128"/>
                <a:ea typeface="HG丸ｺﾞｼｯｸM-PRO" panose="020F0600000000000000" pitchFamily="50" charset="-128"/>
              </a:rPr>
              <a:t>IT</a:t>
            </a:r>
            <a:r>
              <a:rPr lang="ja-JP" altLang="en-US" sz="1300" dirty="0" smtClean="0">
                <a:latin typeface="HG丸ｺﾞｼｯｸM-PRO" panose="020F0600000000000000" pitchFamily="50" charset="-128"/>
                <a:ea typeface="HG丸ｺﾞｼｯｸM-PRO" panose="020F0600000000000000" pitchFamily="50" charset="-128"/>
              </a:rPr>
              <a:t>スキル獲得のニーズを把握する必要があるのではないか（その際</a:t>
            </a:r>
            <a:r>
              <a:rPr lang="ja-JP" altLang="en-US" sz="1300" dirty="0">
                <a:latin typeface="HG丸ｺﾞｼｯｸM-PRO" panose="020F0600000000000000" pitchFamily="50" charset="-128"/>
                <a:ea typeface="HG丸ｺﾞｼｯｸM-PRO" panose="020F0600000000000000" pitchFamily="50" charset="-128"/>
              </a:rPr>
              <a:t>、対象者の</a:t>
            </a:r>
            <a:r>
              <a:rPr lang="ja-JP" altLang="en-US" sz="1300" dirty="0" err="1">
                <a:latin typeface="HG丸ｺﾞｼｯｸM-PRO" panose="020F0600000000000000" pitchFamily="50" charset="-128"/>
                <a:ea typeface="HG丸ｺﾞｼｯｸM-PRO" panose="020F0600000000000000" pitchFamily="50" charset="-128"/>
              </a:rPr>
              <a:t>障がい</a:t>
            </a:r>
            <a:r>
              <a:rPr lang="ja-JP" altLang="en-US" sz="1300" dirty="0">
                <a:latin typeface="HG丸ｺﾞｼｯｸM-PRO" panose="020F0600000000000000" pitchFamily="50" charset="-128"/>
                <a:ea typeface="HG丸ｺﾞｼｯｸM-PRO" panose="020F0600000000000000" pitchFamily="50" charset="-128"/>
              </a:rPr>
              <a:t>特性を踏まえると、 </a:t>
            </a:r>
            <a:r>
              <a:rPr lang="en-US" altLang="ja-JP" sz="1300" dirty="0" smtClean="0">
                <a:latin typeface="HG丸ｺﾞｼｯｸM-PRO" panose="020F0600000000000000" pitchFamily="50" charset="-128"/>
                <a:ea typeface="HG丸ｺﾞｼｯｸM-PRO" panose="020F0600000000000000" pitchFamily="50" charset="-128"/>
              </a:rPr>
              <a:t>IT</a:t>
            </a:r>
            <a:r>
              <a:rPr lang="ja-JP" altLang="en-US" sz="1300" dirty="0" smtClean="0">
                <a:latin typeface="HG丸ｺﾞｼｯｸM-PRO" panose="020F0600000000000000" pitchFamily="50" charset="-128"/>
                <a:ea typeface="HG丸ｺﾞｼｯｸM-PRO" panose="020F0600000000000000" pitchFamily="50" charset="-128"/>
              </a:rPr>
              <a:t>スキル獲得の目的を就労に特化するのではなく、社会参加や知識等の習得も</a:t>
            </a:r>
            <a:r>
              <a:rPr lang="ja-JP" altLang="en-US" sz="1300" dirty="0">
                <a:latin typeface="HG丸ｺﾞｼｯｸM-PRO" panose="020F0600000000000000" pitchFamily="50" charset="-128"/>
                <a:ea typeface="HG丸ｺﾞｼｯｸM-PRO" panose="020F0600000000000000" pitchFamily="50" charset="-128"/>
              </a:rPr>
              <a:t>含め、自立に</a:t>
            </a:r>
            <a:r>
              <a:rPr lang="ja-JP" altLang="en-US" sz="1300" dirty="0" smtClean="0">
                <a:latin typeface="HG丸ｺﾞｼｯｸM-PRO" panose="020F0600000000000000" pitchFamily="50" charset="-128"/>
                <a:ea typeface="HG丸ｺﾞｼｯｸM-PRO" panose="020F0600000000000000" pitchFamily="50" charset="-128"/>
              </a:rPr>
              <a:t>向けたものに広げる必要があるのではないか）。</a:t>
            </a:r>
            <a:endParaRPr lang="en-US" altLang="ja-JP" sz="1300" dirty="0" smtClean="0">
              <a:latin typeface="HG丸ｺﾞｼｯｸM-PRO" panose="020F0600000000000000" pitchFamily="50" charset="-128"/>
              <a:ea typeface="HG丸ｺﾞｼｯｸM-PRO" panose="020F0600000000000000" pitchFamily="50" charset="-128"/>
            </a:endParaRPr>
          </a:p>
          <a:p>
            <a:pPr marL="360000" indent="-538163">
              <a:lnSpc>
                <a:spcPts val="1500"/>
              </a:lnSpc>
              <a:spcBef>
                <a:spcPts val="300"/>
              </a:spcBef>
            </a:pPr>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・上記で把握した在宅</a:t>
            </a:r>
            <a:r>
              <a:rPr lang="ja-JP" altLang="en-US" sz="1300" dirty="0" err="1" smtClean="0">
                <a:latin typeface="HG丸ｺﾞｼｯｸM-PRO" panose="020F0600000000000000" pitchFamily="50" charset="-128"/>
                <a:ea typeface="HG丸ｺﾞｼｯｸM-PRO" panose="020F0600000000000000" pitchFamily="50" charset="-128"/>
              </a:rPr>
              <a:t>重度障がい</a:t>
            </a:r>
            <a:r>
              <a:rPr lang="ja-JP" altLang="en-US" sz="1300" dirty="0" smtClean="0">
                <a:latin typeface="HG丸ｺﾞｼｯｸM-PRO" panose="020F0600000000000000" pitchFamily="50" charset="-128"/>
                <a:ea typeface="HG丸ｺﾞｼｯｸM-PRO" panose="020F0600000000000000" pitchFamily="50" charset="-128"/>
              </a:rPr>
              <a:t>者の支援のために、重点的に</a:t>
            </a:r>
            <a:r>
              <a:rPr lang="en-US" altLang="ja-JP" sz="1300" dirty="0" smtClean="0">
                <a:latin typeface="HG丸ｺﾞｼｯｸM-PRO" panose="020F0600000000000000" pitchFamily="50" charset="-128"/>
                <a:ea typeface="HG丸ｺﾞｼｯｸM-PRO" panose="020F0600000000000000" pitchFamily="50" charset="-128"/>
              </a:rPr>
              <a:t>IT</a:t>
            </a:r>
            <a:r>
              <a:rPr lang="ja-JP" altLang="en-US" sz="1300" dirty="0" smtClean="0">
                <a:latin typeface="HG丸ｺﾞｼｯｸM-PRO" panose="020F0600000000000000" pitchFamily="50" charset="-128"/>
                <a:ea typeface="HG丸ｺﾞｼｯｸM-PRO" panose="020F0600000000000000" pitchFamily="50" charset="-128"/>
              </a:rPr>
              <a:t>サポーターを活用することはできないか。</a:t>
            </a:r>
            <a:endParaRPr lang="en-US" altLang="ja-JP" sz="13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48560277"/>
      </p:ext>
    </p:extLst>
  </p:cSld>
  <p:clrMapOvr>
    <a:masterClrMapping/>
  </p:clrMapOvr>
</p:sld>
</file>

<file path=ppt/theme/theme1.xml><?xml version="1.0" encoding="utf-8"?>
<a:theme xmlns:a="http://schemas.openxmlformats.org/drawingml/2006/main" name="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12681</TotalTime>
  <Words>1576</Words>
  <Application>Microsoft Office PowerPoint</Application>
  <PresentationFormat>A4 210 x 297 mm</PresentationFormat>
  <Paragraphs>216</Paragraphs>
  <Slides>4</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vt:i4>
      </vt:variant>
    </vt:vector>
  </HeadingPairs>
  <TitlesOfParts>
    <vt:vector size="16" baseType="lpstr">
      <vt:lpstr>HGP創英角ﾎﾟｯﾌﾟ体</vt:lpstr>
      <vt:lpstr>HGｺﾞｼｯｸM</vt:lpstr>
      <vt:lpstr>HG丸ｺﾞｼｯｸM-PRO</vt:lpstr>
      <vt:lpstr>Meiryo UI</vt:lpstr>
      <vt:lpstr>ＭＳ Ｐゴシック</vt:lpstr>
      <vt:lpstr>ＭＳ 明朝</vt:lpstr>
      <vt:lpstr>メイリオ</vt:lpstr>
      <vt:lpstr>Arial</vt:lpstr>
      <vt:lpstr>Calibri</vt:lpstr>
      <vt:lpstr>Century</vt:lpstr>
      <vt:lpstr>Times New Roman</vt:lpstr>
      <vt:lpstr>6_Office テーマ</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Ⅰ 常時介護を要する障害者等に対する支援について</dc:title>
  <dc:creator>厚生労働省ネットワークシステム</dc:creator>
  <cp:lastModifiedBy>塔本　翔太</cp:lastModifiedBy>
  <cp:revision>630</cp:revision>
  <cp:lastPrinted>2021-03-25T08:03:41Z</cp:lastPrinted>
  <dcterms:created xsi:type="dcterms:W3CDTF">2015-05-12T07:28:53Z</dcterms:created>
  <dcterms:modified xsi:type="dcterms:W3CDTF">2021-03-25T08:04:56Z</dcterms:modified>
</cp:coreProperties>
</file>