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0" r:id="rId1"/>
    <p:sldMasterId id="2147483982" r:id="rId2"/>
  </p:sldMasterIdLst>
  <p:notesMasterIdLst>
    <p:notesMasterId r:id="rId4"/>
  </p:notesMasterIdLst>
  <p:sldIdLst>
    <p:sldId id="257" r:id="rId3"/>
  </p:sldIdLst>
  <p:sldSz cx="9144000" cy="6858000" type="screen4x3"/>
  <p:notesSz cx="6807200" cy="9939338"/>
  <p:custDataLst>
    <p:tags r:id="rId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33"/>
    <a:srgbClr val="FF99FF"/>
    <a:srgbClr val="FF9999"/>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92" y="12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4C5E10E4-A848-4123-8B15-AECF6EBE2878}" type="datetimeFigureOut">
              <a:rPr kumimoji="1" lang="ja-JP" altLang="en-US" smtClean="0"/>
              <a:t>2021/3/17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097705A-773D-4724-89A3-12E4A79A4A62}" type="slidenum">
              <a:rPr kumimoji="1" lang="ja-JP" altLang="en-US" smtClean="0"/>
              <a:t>‹#›</a:t>
            </a:fld>
            <a:endParaRPr kumimoji="1" lang="ja-JP" altLang="en-US"/>
          </a:p>
        </p:txBody>
      </p:sp>
    </p:spTree>
    <p:extLst>
      <p:ext uri="{BB962C8B-B14F-4D97-AF65-F5344CB8AC3E}">
        <p14:creationId xmlns:p14="http://schemas.microsoft.com/office/powerpoint/2010/main" val="28510881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097705A-773D-4724-89A3-12E4A79A4A62}" type="slidenum">
              <a:rPr kumimoji="1" lang="ja-JP" altLang="en-US" smtClean="0"/>
              <a:t>1</a:t>
            </a:fld>
            <a:endParaRPr kumimoji="1" lang="ja-JP" altLang="en-US"/>
          </a:p>
        </p:txBody>
      </p:sp>
    </p:spTree>
    <p:extLst>
      <p:ext uri="{BB962C8B-B14F-4D97-AF65-F5344CB8AC3E}">
        <p14:creationId xmlns:p14="http://schemas.microsoft.com/office/powerpoint/2010/main" val="3496636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3E6A4F2-94AF-4B1F-B5A3-EE4C3389DC96}" type="datetimeFigureOut">
              <a:rPr kumimoji="1" lang="ja-JP" altLang="en-US" smtClean="0"/>
              <a:t>2021/3/17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806727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3E6A4F2-94AF-4B1F-B5A3-EE4C3389DC96}" type="datetimeFigureOut">
              <a:rPr kumimoji="1" lang="ja-JP" altLang="en-US" smtClean="0"/>
              <a:t>2021/3/17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790460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03E6A4F2-94AF-4B1F-B5A3-EE4C3389DC96}" type="datetimeFigureOut">
              <a:rPr kumimoji="1" lang="ja-JP" altLang="en-US" smtClean="0"/>
              <a:t>2021/3/17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8041776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3E6A4F2-94AF-4B1F-B5A3-EE4C3389DC96}" type="datetimeFigureOut">
              <a:rPr kumimoji="1" lang="ja-JP" altLang="en-US" smtClean="0"/>
              <a:t>2021/3/17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5829085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E6A4F2-94AF-4B1F-B5A3-EE4C3389DC96}" type="datetimeFigureOut">
              <a:rPr kumimoji="1" lang="ja-JP" altLang="en-US" smtClean="0"/>
              <a:t>2021/3/17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18685276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3E6A4F2-94AF-4B1F-B5A3-EE4C3389DC96}" type="datetimeFigureOut">
              <a:rPr kumimoji="1" lang="ja-JP" altLang="en-US" smtClean="0"/>
              <a:t>2021/3/17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41639547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3E6A4F2-94AF-4B1F-B5A3-EE4C3389DC96}" type="datetimeFigureOut">
              <a:rPr kumimoji="1" lang="ja-JP" altLang="en-US" smtClean="0"/>
              <a:t>2021/3/17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317080380"/>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3E6A4F2-94AF-4B1F-B5A3-EE4C3389DC96}" type="datetimeFigureOut">
              <a:rPr kumimoji="1" lang="ja-JP" altLang="en-US" smtClean="0"/>
              <a:t>2021/3/17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2538761593"/>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3E6A4F2-94AF-4B1F-B5A3-EE4C3389DC96}" type="datetimeFigureOut">
              <a:rPr kumimoji="1" lang="ja-JP" altLang="en-US" smtClean="0"/>
              <a:t>2021/3/17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37313671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E6A4F2-94AF-4B1F-B5A3-EE4C3389DC96}" type="datetimeFigureOut">
              <a:rPr kumimoji="1" lang="ja-JP" altLang="en-US" smtClean="0"/>
              <a:t>2021/3/17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16237839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3E6A4F2-94AF-4B1F-B5A3-EE4C3389DC96}" type="datetimeFigureOut">
              <a:rPr kumimoji="1" lang="ja-JP" altLang="en-US" smtClean="0"/>
              <a:t>2021/3/17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432125241"/>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3E6A4F2-94AF-4B1F-B5A3-EE4C3389DC96}" type="datetimeFigureOut">
              <a:rPr kumimoji="1" lang="ja-JP" altLang="en-US" smtClean="0"/>
              <a:t>2021/3/17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21203081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3E6A4F2-94AF-4B1F-B5A3-EE4C3389DC96}" type="datetimeFigureOut">
              <a:rPr kumimoji="1" lang="ja-JP" altLang="en-US" smtClean="0"/>
              <a:t>2021/3/17</a:t>
            </a:fld>
            <a:endParaRPr kumimoji="1" lang="ja-JP" altLang="en-US"/>
          </a:p>
        </p:txBody>
      </p:sp>
      <p:sp>
        <p:nvSpPr>
          <p:cNvPr id="6" name="フッター プレースホルダー 5"/>
          <p:cNvSpPr>
            <a:spLocks noGrp="1"/>
          </p:cNvSpPr>
          <p:nvPr>
            <p:ph type="ftr" sz="quarter" idx="11"/>
          </p:nvPr>
        </p:nvSpPr>
        <p:spPr/>
        <p:txBody>
          <a:bodyPr/>
          <a:lstStyle/>
          <a:p>
            <a:endParaRPr lang="en-US" dirty="0"/>
          </a:p>
        </p:txBody>
      </p:sp>
      <p:sp>
        <p:nvSpPr>
          <p:cNvPr id="7" name="スライド番号プレースホルダー 6"/>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31639455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E6A4F2-94AF-4B1F-B5A3-EE4C3389DC96}" type="datetimeFigureOut">
              <a:rPr kumimoji="1" lang="ja-JP" altLang="en-US" smtClean="0"/>
              <a:t>2021/3/17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35550682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E6A4F2-94AF-4B1F-B5A3-EE4C3389DC96}" type="datetimeFigureOut">
              <a:rPr kumimoji="1" lang="ja-JP" altLang="en-US" smtClean="0"/>
              <a:t>2021/3/17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918390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3E6A4F2-94AF-4B1F-B5A3-EE4C3389DC96}" type="datetimeFigureOut">
              <a:rPr kumimoji="1" lang="ja-JP" altLang="en-US" smtClean="0"/>
              <a:t>2021/3/17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2270247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3E6A4F2-94AF-4B1F-B5A3-EE4C3389DC96}" type="datetimeFigureOut">
              <a:rPr kumimoji="1" lang="ja-JP" altLang="en-US" smtClean="0"/>
              <a:t>2021/3/17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318115295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633845" y="2507551"/>
            <a:ext cx="3867150"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7551"/>
            <a:ext cx="3886201"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03E6A4F2-94AF-4B1F-B5A3-EE4C3389DC96}" type="datetimeFigureOut">
              <a:rPr kumimoji="1" lang="ja-JP" altLang="en-US" smtClean="0"/>
              <a:t>2021/3/17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383921756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3E6A4F2-94AF-4B1F-B5A3-EE4C3389DC96}" type="datetimeFigureOut">
              <a:rPr kumimoji="1" lang="ja-JP" altLang="en-US" smtClean="0"/>
              <a:t>2021/3/17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2111166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6A4F2-94AF-4B1F-B5A3-EE4C3389DC96}" type="datetimeFigureOut">
              <a:rPr kumimoji="1" lang="ja-JP" altLang="en-US" smtClean="0"/>
              <a:t>2021/3/17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2539577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3E6A4F2-94AF-4B1F-B5A3-EE4C3389DC96}" type="datetimeFigureOut">
              <a:rPr kumimoji="1" lang="ja-JP" altLang="en-US" smtClean="0"/>
              <a:t>2021/3/17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120190402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3E6A4F2-94AF-4B1F-B5A3-EE4C3389DC96}" type="datetimeFigureOut">
              <a:rPr kumimoji="1" lang="ja-JP" altLang="en-US" smtClean="0"/>
              <a:t>2021/3/17</a:t>
            </a:fld>
            <a:endParaRPr kumimoji="1" lang="ja-JP" alt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335674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03E6A4F2-94AF-4B1F-B5A3-EE4C3389DC96}" type="datetimeFigureOut">
              <a:rPr kumimoji="1" lang="ja-JP" altLang="en-US" smtClean="0"/>
              <a:t>2021/3/17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876691190"/>
      </p:ext>
    </p:extLst>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 id="2147483975" r:id="rId5"/>
    <p:sldLayoutId id="2147483976" r:id="rId6"/>
    <p:sldLayoutId id="2147483977" r:id="rId7"/>
    <p:sldLayoutId id="2147483978" r:id="rId8"/>
    <p:sldLayoutId id="2147483979" r:id="rId9"/>
    <p:sldLayoutId id="2147483980" r:id="rId10"/>
    <p:sldLayoutId id="214748398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3E6A4F2-94AF-4B1F-B5A3-EE4C3389DC96}" type="datetimeFigureOut">
              <a:rPr kumimoji="1" lang="ja-JP" altLang="en-US" smtClean="0"/>
              <a:t>2021/3/17</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2950628539"/>
      </p:ext>
    </p:extLst>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 id="2147483988" r:id="rId6"/>
    <p:sldLayoutId id="2147483989" r:id="rId7"/>
    <p:sldLayoutId id="2147483990" r:id="rId8"/>
    <p:sldLayoutId id="2147483991" r:id="rId9"/>
    <p:sldLayoutId id="2147483992" r:id="rId10"/>
    <p:sldLayoutId id="214748399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ホームベース 4"/>
          <p:cNvSpPr/>
          <p:nvPr/>
        </p:nvSpPr>
        <p:spPr>
          <a:xfrm>
            <a:off x="104106" y="1041247"/>
            <a:ext cx="4536504" cy="719244"/>
          </a:xfrm>
          <a:custGeom>
            <a:avLst/>
            <a:gdLst>
              <a:gd name="connsiteX0" fmla="*/ 0 w 4464496"/>
              <a:gd name="connsiteY0" fmla="*/ 0 h 1147936"/>
              <a:gd name="connsiteX1" fmla="*/ 3757379 w 4464496"/>
              <a:gd name="connsiteY1" fmla="*/ 0 h 1147936"/>
              <a:gd name="connsiteX2" fmla="*/ 4464496 w 4464496"/>
              <a:gd name="connsiteY2" fmla="*/ 573968 h 1147936"/>
              <a:gd name="connsiteX3" fmla="*/ 3757379 w 4464496"/>
              <a:gd name="connsiteY3" fmla="*/ 1147936 h 1147936"/>
              <a:gd name="connsiteX4" fmla="*/ 0 w 4464496"/>
              <a:gd name="connsiteY4" fmla="*/ 1147936 h 1147936"/>
              <a:gd name="connsiteX5" fmla="*/ 0 w 4464496"/>
              <a:gd name="connsiteY5" fmla="*/ 0 h 1147936"/>
              <a:gd name="connsiteX0" fmla="*/ 0 w 3757379"/>
              <a:gd name="connsiteY0" fmla="*/ 0 h 1147936"/>
              <a:gd name="connsiteX1" fmla="*/ 3757379 w 3757379"/>
              <a:gd name="connsiteY1" fmla="*/ 0 h 1147936"/>
              <a:gd name="connsiteX2" fmla="*/ 3754812 w 3757379"/>
              <a:gd name="connsiteY2" fmla="*/ 587615 h 1147936"/>
              <a:gd name="connsiteX3" fmla="*/ 3757379 w 3757379"/>
              <a:gd name="connsiteY3" fmla="*/ 1147936 h 1147936"/>
              <a:gd name="connsiteX4" fmla="*/ 0 w 3757379"/>
              <a:gd name="connsiteY4" fmla="*/ 1147936 h 1147936"/>
              <a:gd name="connsiteX5" fmla="*/ 0 w 3757379"/>
              <a:gd name="connsiteY5" fmla="*/ 0 h 1147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7379" h="1147936">
                <a:moveTo>
                  <a:pt x="0" y="0"/>
                </a:moveTo>
                <a:lnTo>
                  <a:pt x="3757379" y="0"/>
                </a:lnTo>
                <a:cubicBezTo>
                  <a:pt x="3756523" y="195872"/>
                  <a:pt x="3755668" y="391743"/>
                  <a:pt x="3754812" y="587615"/>
                </a:cubicBezTo>
                <a:cubicBezTo>
                  <a:pt x="3755668" y="774389"/>
                  <a:pt x="3756523" y="961162"/>
                  <a:pt x="3757379" y="1147936"/>
                </a:cubicBezTo>
                <a:lnTo>
                  <a:pt x="0" y="1147936"/>
                </a:lnTo>
                <a:lnTo>
                  <a:pt x="0" y="0"/>
                </a:lnTo>
                <a:close/>
              </a:path>
            </a:pathLst>
          </a:cu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HGP明朝E" panose="02020900000000000000" pitchFamily="18" charset="-128"/>
                <a:ea typeface="HGP明朝E" panose="02020900000000000000" pitchFamily="18" charset="-128"/>
              </a:rPr>
              <a:t>令和元年度卒業生</a:t>
            </a:r>
            <a:r>
              <a:rPr lang="ja-JP" altLang="en-US" sz="1400" dirty="0" smtClean="0">
                <a:solidFill>
                  <a:schemeClr val="tx1"/>
                </a:solidFill>
                <a:latin typeface="HGP明朝E" panose="02020900000000000000" pitchFamily="18" charset="-128"/>
                <a:ea typeface="HGP明朝E" panose="02020900000000000000" pitchFamily="18" charset="-128"/>
              </a:rPr>
              <a:t>就職率 ２８．</a:t>
            </a:r>
            <a:r>
              <a:rPr lang="ja-JP" altLang="en-US" sz="1400" dirty="0">
                <a:solidFill>
                  <a:schemeClr val="tx1"/>
                </a:solidFill>
                <a:latin typeface="HGP明朝E" panose="02020900000000000000" pitchFamily="18" charset="-128"/>
                <a:ea typeface="HGP明朝E" panose="02020900000000000000" pitchFamily="18" charset="-128"/>
              </a:rPr>
              <a:t>５</a:t>
            </a:r>
            <a:r>
              <a:rPr lang="ja-JP" altLang="en-US" sz="1400" dirty="0" smtClean="0">
                <a:solidFill>
                  <a:schemeClr val="tx1"/>
                </a:solidFill>
                <a:latin typeface="HGP明朝E" panose="02020900000000000000" pitchFamily="18" charset="-128"/>
                <a:ea typeface="HGP明朝E" panose="02020900000000000000" pitchFamily="18" charset="-128"/>
              </a:rPr>
              <a:t>％</a:t>
            </a:r>
            <a:r>
              <a:rPr kumimoji="1" lang="ja-JP" altLang="en-US" sz="1400" dirty="0">
                <a:solidFill>
                  <a:schemeClr val="tx1"/>
                </a:solidFill>
                <a:latin typeface="HGP明朝E" panose="02020900000000000000" pitchFamily="18" charset="-128"/>
                <a:ea typeface="HGP明朝E" panose="02020900000000000000" pitchFamily="18" charset="-128"/>
              </a:rPr>
              <a:t>（全国確定値</a:t>
            </a:r>
            <a:r>
              <a:rPr kumimoji="1" lang="ja-JP" altLang="en-US" sz="1400" dirty="0" smtClean="0">
                <a:solidFill>
                  <a:schemeClr val="tx1"/>
                </a:solidFill>
                <a:latin typeface="HGP明朝E" panose="02020900000000000000" pitchFamily="18" charset="-128"/>
                <a:ea typeface="HGP明朝E" panose="02020900000000000000" pitchFamily="18" charset="-128"/>
              </a:rPr>
              <a:t>３４．９％</a:t>
            </a:r>
            <a:r>
              <a:rPr kumimoji="1" lang="ja-JP" altLang="en-US" sz="1400" dirty="0">
                <a:solidFill>
                  <a:schemeClr val="tx1"/>
                </a:solidFill>
                <a:latin typeface="HGP明朝E" panose="02020900000000000000" pitchFamily="18" charset="-128"/>
                <a:ea typeface="HGP明朝E" panose="02020900000000000000" pitchFamily="18" charset="-128"/>
              </a:rPr>
              <a:t>）</a:t>
            </a:r>
            <a:endParaRPr kumimoji="1" lang="en-US" altLang="ja-JP" sz="1400" dirty="0">
              <a:solidFill>
                <a:schemeClr val="tx1"/>
              </a:solidFill>
              <a:latin typeface="HGP明朝E" panose="02020900000000000000" pitchFamily="18" charset="-128"/>
              <a:ea typeface="HGP明朝E" panose="02020900000000000000" pitchFamily="18" charset="-128"/>
            </a:endParaRPr>
          </a:p>
          <a:p>
            <a:r>
              <a:rPr lang="ja-JP" altLang="en-US" sz="1400" dirty="0" smtClean="0">
                <a:solidFill>
                  <a:schemeClr val="tx1"/>
                </a:solidFill>
                <a:latin typeface="HGP明朝E" panose="02020900000000000000" pitchFamily="18" charset="-128"/>
                <a:ea typeface="HGP明朝E" panose="02020900000000000000" pitchFamily="18" charset="-128"/>
              </a:rPr>
              <a:t>　＊就職希望率　３０．</a:t>
            </a:r>
            <a:r>
              <a:rPr lang="ja-JP" altLang="en-US" sz="1400" dirty="0">
                <a:solidFill>
                  <a:schemeClr val="tx1"/>
                </a:solidFill>
                <a:latin typeface="HGP明朝E" panose="02020900000000000000" pitchFamily="18" charset="-128"/>
                <a:ea typeface="HGP明朝E" panose="02020900000000000000" pitchFamily="18" charset="-128"/>
              </a:rPr>
              <a:t>０</a:t>
            </a:r>
            <a:r>
              <a:rPr lang="ja-JP" altLang="en-US" sz="1400" dirty="0" smtClean="0">
                <a:solidFill>
                  <a:schemeClr val="tx1"/>
                </a:solidFill>
                <a:latin typeface="HGP明朝E" panose="02020900000000000000" pitchFamily="18" charset="-128"/>
                <a:ea typeface="HGP明朝E" panose="02020900000000000000" pitchFamily="18" charset="-128"/>
              </a:rPr>
              <a:t>％</a:t>
            </a:r>
            <a:endParaRPr lang="en-US" altLang="ja-JP" sz="1400" dirty="0">
              <a:solidFill>
                <a:schemeClr val="tx1"/>
              </a:solidFill>
              <a:latin typeface="HGP明朝E" panose="02020900000000000000" pitchFamily="18" charset="-128"/>
              <a:ea typeface="HGP明朝E" panose="02020900000000000000" pitchFamily="18" charset="-128"/>
            </a:endParaRPr>
          </a:p>
          <a:p>
            <a:r>
              <a:rPr lang="ja-JP" altLang="en-US" sz="1400" dirty="0" smtClean="0">
                <a:solidFill>
                  <a:schemeClr val="tx1"/>
                </a:solidFill>
                <a:latin typeface="HGP明朝E" panose="02020900000000000000" pitchFamily="18" charset="-128"/>
                <a:ea typeface="HGP明朝E" panose="02020900000000000000" pitchFamily="18" charset="-128"/>
              </a:rPr>
              <a:t>　＊就職希望者の就職率　</a:t>
            </a:r>
            <a:r>
              <a:rPr lang="ja-JP" altLang="en-US" sz="1400" dirty="0" smtClean="0">
                <a:solidFill>
                  <a:srgbClr val="FF0000"/>
                </a:solidFill>
                <a:latin typeface="HGP明朝E" panose="02020900000000000000" pitchFamily="18" charset="-128"/>
                <a:ea typeface="HGP明朝E" panose="02020900000000000000" pitchFamily="18" charset="-128"/>
              </a:rPr>
              <a:t>９２．６％</a:t>
            </a:r>
            <a:endParaRPr lang="en-US" altLang="ja-JP" sz="1400" dirty="0" smtClean="0">
              <a:solidFill>
                <a:srgbClr val="FF0000"/>
              </a:solidFill>
              <a:latin typeface="HGP明朝E" panose="02020900000000000000" pitchFamily="18" charset="-128"/>
              <a:ea typeface="HGP明朝E" panose="02020900000000000000" pitchFamily="18" charset="-128"/>
            </a:endParaRPr>
          </a:p>
        </p:txBody>
      </p:sp>
      <p:sp>
        <p:nvSpPr>
          <p:cNvPr id="3" name="角丸四角形 2"/>
          <p:cNvSpPr/>
          <p:nvPr/>
        </p:nvSpPr>
        <p:spPr>
          <a:xfrm>
            <a:off x="112863" y="2368894"/>
            <a:ext cx="8918274" cy="162035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300" dirty="0" smtClean="0">
                <a:solidFill>
                  <a:schemeClr val="tx1"/>
                </a:solidFill>
                <a:latin typeface="HGP明朝E" panose="02020900000000000000" pitchFamily="18" charset="-128"/>
                <a:ea typeface="HGP明朝E" panose="02020900000000000000" pitchFamily="18" charset="-128"/>
              </a:rPr>
              <a:t>①　企業との連携（事業連携協定の締結</a:t>
            </a:r>
            <a:r>
              <a:rPr lang="ja-JP" altLang="en-US" sz="1300" dirty="0">
                <a:solidFill>
                  <a:schemeClr val="tx1"/>
                </a:solidFill>
                <a:latin typeface="HGP明朝E" panose="02020900000000000000" pitchFamily="18" charset="-128"/>
                <a:ea typeface="HGP明朝E" panose="02020900000000000000" pitchFamily="18" charset="-128"/>
              </a:rPr>
              <a:t>、テレワーク実習の</a:t>
            </a:r>
            <a:r>
              <a:rPr lang="ja-JP" altLang="en-US" sz="1300" dirty="0" smtClean="0">
                <a:solidFill>
                  <a:schemeClr val="tx1"/>
                </a:solidFill>
                <a:latin typeface="HGP明朝E" panose="02020900000000000000" pitchFamily="18" charset="-128"/>
                <a:ea typeface="HGP明朝E" panose="02020900000000000000" pitchFamily="18" charset="-128"/>
              </a:rPr>
              <a:t>開催）</a:t>
            </a:r>
            <a:endParaRPr lang="en-US" altLang="ja-JP" sz="1300" dirty="0" smtClean="0">
              <a:solidFill>
                <a:schemeClr val="tx1"/>
              </a:solidFill>
              <a:latin typeface="HGP明朝E" panose="02020900000000000000" pitchFamily="18" charset="-128"/>
              <a:ea typeface="HGP明朝E" panose="02020900000000000000" pitchFamily="18" charset="-128"/>
            </a:endParaRPr>
          </a:p>
          <a:p>
            <a:r>
              <a:rPr lang="ja-JP" altLang="en-US" sz="1300" dirty="0" smtClean="0">
                <a:solidFill>
                  <a:schemeClr val="tx1"/>
                </a:solidFill>
                <a:latin typeface="HGP明朝E" panose="02020900000000000000" pitchFamily="18" charset="-128"/>
                <a:ea typeface="HGP明朝E" panose="02020900000000000000" pitchFamily="18" charset="-128"/>
              </a:rPr>
              <a:t>②　府立知的</a:t>
            </a:r>
            <a:r>
              <a:rPr lang="ja-JP" altLang="en-US" sz="1300" dirty="0" err="1" smtClean="0">
                <a:solidFill>
                  <a:schemeClr val="tx1"/>
                </a:solidFill>
                <a:latin typeface="HGP明朝E" panose="02020900000000000000" pitchFamily="18" charset="-128"/>
                <a:ea typeface="HGP明朝E" panose="02020900000000000000" pitchFamily="18" charset="-128"/>
              </a:rPr>
              <a:t>障がい</a:t>
            </a:r>
            <a:r>
              <a:rPr lang="ja-JP" altLang="en-US" sz="1300" dirty="0" smtClean="0">
                <a:solidFill>
                  <a:schemeClr val="tx1"/>
                </a:solidFill>
                <a:latin typeface="HGP明朝E" panose="02020900000000000000" pitchFamily="18" charset="-128"/>
                <a:ea typeface="HGP明朝E" panose="02020900000000000000" pitchFamily="18" charset="-128"/>
              </a:rPr>
              <a:t>支援学校高等部に設置する職業コースの取組み強化</a:t>
            </a:r>
            <a:endParaRPr lang="en-US" altLang="ja-JP" sz="1300" dirty="0">
              <a:solidFill>
                <a:schemeClr val="tx1"/>
              </a:solidFill>
              <a:latin typeface="HGP明朝E" panose="02020900000000000000" pitchFamily="18" charset="-128"/>
              <a:ea typeface="HGP明朝E" panose="02020900000000000000" pitchFamily="18" charset="-128"/>
            </a:endParaRPr>
          </a:p>
          <a:p>
            <a:r>
              <a:rPr lang="ja-JP" altLang="en-US" sz="1300" dirty="0" smtClean="0">
                <a:solidFill>
                  <a:schemeClr val="tx1"/>
                </a:solidFill>
                <a:latin typeface="HGP明朝E" panose="02020900000000000000" pitchFamily="18" charset="-128"/>
                <a:ea typeface="HGP明朝E" panose="02020900000000000000" pitchFamily="18" charset="-128"/>
              </a:rPr>
              <a:t>③　府立高等学校進路指導研究会支援学校部会における就労支援等の情報共有及び研修の実施</a:t>
            </a:r>
            <a:endParaRPr lang="en-US" altLang="ja-JP" sz="1300" dirty="0" smtClean="0">
              <a:solidFill>
                <a:schemeClr val="tx1"/>
              </a:solidFill>
              <a:latin typeface="HGP明朝E" panose="02020900000000000000" pitchFamily="18" charset="-128"/>
              <a:ea typeface="HGP明朝E" panose="02020900000000000000" pitchFamily="18" charset="-128"/>
            </a:endParaRPr>
          </a:p>
          <a:p>
            <a:r>
              <a:rPr lang="ja-JP" altLang="en-US" sz="1300" dirty="0">
                <a:solidFill>
                  <a:schemeClr val="tx1"/>
                </a:solidFill>
                <a:latin typeface="HGP明朝E" panose="02020900000000000000" pitchFamily="18" charset="-128"/>
                <a:ea typeface="HGP明朝E" panose="02020900000000000000" pitchFamily="18" charset="-128"/>
              </a:rPr>
              <a:t>④</a:t>
            </a:r>
            <a:r>
              <a:rPr lang="ja-JP" altLang="en-US" sz="1300" dirty="0" smtClean="0">
                <a:solidFill>
                  <a:schemeClr val="tx1"/>
                </a:solidFill>
                <a:latin typeface="HGP明朝E" panose="02020900000000000000" pitchFamily="18" charset="-128"/>
                <a:ea typeface="HGP明朝E" panose="02020900000000000000" pitchFamily="18" charset="-128"/>
              </a:rPr>
              <a:t>　ブロック</a:t>
            </a:r>
            <a:r>
              <a:rPr lang="ja-JP" altLang="en-US" sz="1300" dirty="0">
                <a:solidFill>
                  <a:schemeClr val="tx1"/>
                </a:solidFill>
                <a:latin typeface="HGP明朝E" panose="02020900000000000000" pitchFamily="18" charset="-128"/>
                <a:ea typeface="HGP明朝E" panose="02020900000000000000" pitchFamily="18" charset="-128"/>
              </a:rPr>
              <a:t>別進路指導関係連携会議を活用した研修会のネットワークづくり</a:t>
            </a:r>
            <a:endParaRPr lang="en-US" altLang="ja-JP" sz="1300" dirty="0">
              <a:solidFill>
                <a:schemeClr val="tx1"/>
              </a:solidFill>
              <a:latin typeface="HGP明朝E" panose="02020900000000000000" pitchFamily="18" charset="-128"/>
              <a:ea typeface="HGP明朝E" panose="02020900000000000000" pitchFamily="18" charset="-128"/>
            </a:endParaRPr>
          </a:p>
          <a:p>
            <a:r>
              <a:rPr lang="ja-JP" altLang="en-US" sz="1300" dirty="0" smtClean="0">
                <a:solidFill>
                  <a:schemeClr val="tx1"/>
                </a:solidFill>
                <a:latin typeface="HGP明朝E" panose="02020900000000000000" pitchFamily="18" charset="-128"/>
                <a:ea typeface="HGP明朝E" panose="02020900000000000000" pitchFamily="18" charset="-128"/>
              </a:rPr>
              <a:t>⑤　教員</a:t>
            </a:r>
            <a:r>
              <a:rPr lang="ja-JP" altLang="en-US" sz="1300" dirty="0">
                <a:solidFill>
                  <a:schemeClr val="tx1"/>
                </a:solidFill>
                <a:latin typeface="HGP明朝E" panose="02020900000000000000" pitchFamily="18" charset="-128"/>
                <a:ea typeface="HGP明朝E" panose="02020900000000000000" pitchFamily="18" charset="-128"/>
              </a:rPr>
              <a:t>の就労スキルの</a:t>
            </a:r>
            <a:r>
              <a:rPr lang="ja-JP" altLang="en-US" sz="1300" dirty="0" smtClean="0">
                <a:solidFill>
                  <a:schemeClr val="tx1"/>
                </a:solidFill>
                <a:latin typeface="HGP明朝E" panose="02020900000000000000" pitchFamily="18" charset="-128"/>
                <a:ea typeface="HGP明朝E" panose="02020900000000000000" pitchFamily="18" charset="-128"/>
              </a:rPr>
              <a:t>向上（就労支援研修の実施、農業大学校と連携のもとハートフル農業講座への参加促進）</a:t>
            </a:r>
            <a:endParaRPr lang="en-US" altLang="ja-JP" sz="1300" dirty="0" smtClean="0">
              <a:solidFill>
                <a:schemeClr val="tx1"/>
              </a:solidFill>
              <a:latin typeface="HGP明朝E" panose="02020900000000000000" pitchFamily="18" charset="-128"/>
              <a:ea typeface="HGP明朝E" panose="02020900000000000000" pitchFamily="18" charset="-128"/>
            </a:endParaRPr>
          </a:p>
          <a:p>
            <a:r>
              <a:rPr lang="ja-JP" altLang="en-US" sz="1300" dirty="0" smtClean="0">
                <a:solidFill>
                  <a:srgbClr val="FF0000"/>
                </a:solidFill>
                <a:latin typeface="HGP明朝E" panose="02020900000000000000" pitchFamily="18" charset="-128"/>
                <a:ea typeface="HGP明朝E" panose="02020900000000000000" pitchFamily="18" charset="-128"/>
              </a:rPr>
              <a:t>⑥　</a:t>
            </a:r>
            <a:r>
              <a:rPr lang="ja-JP" altLang="en-US" sz="1300" u="sng" dirty="0" smtClean="0">
                <a:solidFill>
                  <a:srgbClr val="FF0000"/>
                </a:solidFill>
                <a:latin typeface="HGP明朝E" panose="02020900000000000000" pitchFamily="18" charset="-128"/>
                <a:ea typeface="HGP明朝E" panose="02020900000000000000" pitchFamily="18" charset="-128"/>
              </a:rPr>
              <a:t>キャリア教育支援体制強化事業</a:t>
            </a:r>
            <a:endParaRPr lang="en-US" altLang="ja-JP" sz="1300" u="sng" dirty="0" smtClean="0">
              <a:solidFill>
                <a:srgbClr val="FF0000"/>
              </a:solidFill>
              <a:latin typeface="HGP明朝E" panose="02020900000000000000" pitchFamily="18" charset="-128"/>
              <a:ea typeface="HGP明朝E" panose="02020900000000000000" pitchFamily="18" charset="-128"/>
            </a:endParaRPr>
          </a:p>
          <a:p>
            <a:r>
              <a:rPr lang="ja-JP" altLang="en-US" sz="1300" u="sng" dirty="0" smtClean="0">
                <a:solidFill>
                  <a:srgbClr val="FF0000"/>
                </a:solidFill>
                <a:latin typeface="HGP明朝E" panose="02020900000000000000" pitchFamily="18" charset="-128"/>
                <a:ea typeface="HGP明朝E" panose="02020900000000000000" pitchFamily="18" charset="-128"/>
              </a:rPr>
              <a:t>⑦　府立学校スマートスクール推進事業</a:t>
            </a:r>
            <a:endParaRPr lang="en-US" altLang="ja-JP" sz="1300" u="sng" dirty="0">
              <a:solidFill>
                <a:srgbClr val="FF0000"/>
              </a:solidFill>
              <a:latin typeface="HGP明朝E" panose="02020900000000000000" pitchFamily="18" charset="-128"/>
              <a:ea typeface="HGP明朝E" panose="02020900000000000000" pitchFamily="18" charset="-128"/>
            </a:endParaRPr>
          </a:p>
        </p:txBody>
      </p:sp>
      <p:sp>
        <p:nvSpPr>
          <p:cNvPr id="4" name="タイトル 1"/>
          <p:cNvSpPr>
            <a:spLocks noGrp="1"/>
          </p:cNvSpPr>
          <p:nvPr>
            <p:ph type="title"/>
          </p:nvPr>
        </p:nvSpPr>
        <p:spPr>
          <a:xfrm>
            <a:off x="107504" y="470812"/>
            <a:ext cx="8928992" cy="446306"/>
          </a:xfrm>
          <a:solidFill>
            <a:schemeClr val="accent1">
              <a:lumMod val="20000"/>
              <a:lumOff val="80000"/>
            </a:schemeClr>
          </a:solidFill>
          <a:ln>
            <a:solidFill>
              <a:schemeClr val="tx1"/>
            </a:solidFill>
          </a:ln>
        </p:spPr>
        <p:txBody>
          <a:bodyPr>
            <a:normAutofit/>
          </a:bodyPr>
          <a:lstStyle/>
          <a:p>
            <a:pPr algn="ctr"/>
            <a:r>
              <a:rPr lang="ja-JP" altLang="en-US" sz="2000" dirty="0" smtClean="0">
                <a:latin typeface="HGP明朝E" panose="02020900000000000000" pitchFamily="18" charset="-128"/>
                <a:ea typeface="HGP明朝E" panose="02020900000000000000" pitchFamily="18" charset="-128"/>
              </a:rPr>
              <a:t>府立</a:t>
            </a:r>
            <a:r>
              <a:rPr lang="ja-JP" altLang="en-US" sz="2000" dirty="0">
                <a:latin typeface="HGP明朝E" panose="02020900000000000000" pitchFamily="18" charset="-128"/>
                <a:ea typeface="HGP明朝E" panose="02020900000000000000" pitchFamily="18" charset="-128"/>
              </a:rPr>
              <a:t>知的</a:t>
            </a:r>
            <a:r>
              <a:rPr lang="ja-JP" altLang="en-US" sz="2000" dirty="0" err="1">
                <a:latin typeface="HGP明朝E" panose="02020900000000000000" pitchFamily="18" charset="-128"/>
                <a:ea typeface="HGP明朝E" panose="02020900000000000000" pitchFamily="18" charset="-128"/>
              </a:rPr>
              <a:t>障がい</a:t>
            </a:r>
            <a:r>
              <a:rPr lang="ja-JP" altLang="en-US" sz="2000" dirty="0">
                <a:latin typeface="HGP明朝E" panose="02020900000000000000" pitchFamily="18" charset="-128"/>
                <a:ea typeface="HGP明朝E" panose="02020900000000000000" pitchFamily="18" charset="-128"/>
              </a:rPr>
              <a:t>支援</a:t>
            </a:r>
            <a:r>
              <a:rPr lang="ja-JP" altLang="en-US" sz="2000" dirty="0" smtClean="0">
                <a:latin typeface="HGP明朝E" panose="02020900000000000000" pitchFamily="18" charset="-128"/>
                <a:ea typeface="HGP明朝E" panose="02020900000000000000" pitchFamily="18" charset="-128"/>
              </a:rPr>
              <a:t>学校高等部における就労支援の充実について</a:t>
            </a:r>
            <a:endParaRPr kumimoji="1" lang="ja-JP" altLang="en-US" sz="2000" dirty="0">
              <a:latin typeface="HGP明朝E" panose="02020900000000000000" pitchFamily="18" charset="-128"/>
              <a:ea typeface="HGP明朝E" panose="02020900000000000000" pitchFamily="18" charset="-128"/>
            </a:endParaRPr>
          </a:p>
        </p:txBody>
      </p:sp>
      <p:sp>
        <p:nvSpPr>
          <p:cNvPr id="17" name="波線 16"/>
          <p:cNvSpPr/>
          <p:nvPr/>
        </p:nvSpPr>
        <p:spPr>
          <a:xfrm>
            <a:off x="104106" y="2218442"/>
            <a:ext cx="1587574" cy="260485"/>
          </a:xfrm>
          <a:prstGeom prst="wave">
            <a:avLst>
              <a:gd name="adj1" fmla="val 0"/>
              <a:gd name="adj2" fmla="val 0"/>
            </a:avLst>
          </a:prstGeom>
          <a:solidFill>
            <a:schemeClr val="accent1">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smtClean="0">
                <a:latin typeface="HGP明朝E" panose="02020900000000000000" pitchFamily="18" charset="-128"/>
                <a:ea typeface="HGP明朝E" panose="02020900000000000000" pitchFamily="18" charset="-128"/>
              </a:rPr>
              <a:t>Ｒ２年度の取組み</a:t>
            </a:r>
            <a:endParaRPr kumimoji="1" lang="ja-JP" altLang="en-US" sz="1400" dirty="0">
              <a:latin typeface="HGP明朝E" panose="02020900000000000000" pitchFamily="18" charset="-128"/>
              <a:ea typeface="HGP明朝E" panose="02020900000000000000" pitchFamily="18" charset="-128"/>
            </a:endParaRPr>
          </a:p>
        </p:txBody>
      </p:sp>
      <p:sp>
        <p:nvSpPr>
          <p:cNvPr id="19" name="角丸四角形 18"/>
          <p:cNvSpPr/>
          <p:nvPr/>
        </p:nvSpPr>
        <p:spPr>
          <a:xfrm>
            <a:off x="112863" y="4131401"/>
            <a:ext cx="4956153" cy="2537959"/>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endParaRPr lang="en-US" altLang="ja-JP" sz="1300" u="sng" dirty="0" smtClean="0">
              <a:solidFill>
                <a:srgbClr val="FF0000"/>
              </a:solidFill>
              <a:latin typeface="HGSｺﾞｼｯｸE" panose="020B0900000000000000" pitchFamily="50" charset="-128"/>
              <a:ea typeface="HGSｺﾞｼｯｸE" panose="020B0900000000000000" pitchFamily="50" charset="-128"/>
            </a:endParaRPr>
          </a:p>
          <a:p>
            <a:r>
              <a:rPr lang="ja-JP" altLang="en-US" sz="1300" dirty="0" smtClean="0">
                <a:solidFill>
                  <a:schemeClr val="tx1"/>
                </a:solidFill>
                <a:latin typeface="HGSｺﾞｼｯｸE" panose="020B0900000000000000" pitchFamily="50" charset="-128"/>
                <a:ea typeface="HGSｺﾞｼｯｸE" panose="020B0900000000000000" pitchFamily="50" charset="-128"/>
              </a:rPr>
              <a:t>◆①～⑤の確実な実施</a:t>
            </a:r>
            <a:endParaRPr lang="en-US" altLang="ja-JP" sz="1300" dirty="0" smtClean="0">
              <a:solidFill>
                <a:schemeClr val="tx1"/>
              </a:solidFill>
              <a:latin typeface="HGSｺﾞｼｯｸE" panose="020B0900000000000000" pitchFamily="50" charset="-128"/>
              <a:ea typeface="HGSｺﾞｼｯｸE" panose="020B0900000000000000" pitchFamily="50" charset="-128"/>
            </a:endParaRPr>
          </a:p>
          <a:p>
            <a:r>
              <a:rPr lang="ja-JP" altLang="en-US" sz="1300" dirty="0" smtClean="0">
                <a:solidFill>
                  <a:srgbClr val="FF0000"/>
                </a:solidFill>
                <a:latin typeface="HGSｺﾞｼｯｸE" panose="020B0900000000000000" pitchFamily="50" charset="-128"/>
                <a:ea typeface="HGSｺﾞｼｯｸE" panose="020B0900000000000000" pitchFamily="50" charset="-128"/>
              </a:rPr>
              <a:t>◆⑥</a:t>
            </a:r>
            <a:r>
              <a:rPr lang="ja-JP" altLang="en-US" sz="1300" u="sng" dirty="0" smtClean="0">
                <a:solidFill>
                  <a:srgbClr val="FF0000"/>
                </a:solidFill>
                <a:latin typeface="HGSｺﾞｼｯｸE" panose="020B0900000000000000" pitchFamily="50" charset="-128"/>
                <a:ea typeface="HGSｺﾞｼｯｸE" panose="020B0900000000000000" pitchFamily="50" charset="-128"/>
              </a:rPr>
              <a:t>キャリア</a:t>
            </a:r>
            <a:r>
              <a:rPr lang="ja-JP" altLang="en-US" sz="1300" u="sng" dirty="0">
                <a:solidFill>
                  <a:srgbClr val="FF0000"/>
                </a:solidFill>
                <a:latin typeface="HGSｺﾞｼｯｸE" panose="020B0900000000000000" pitchFamily="50" charset="-128"/>
                <a:ea typeface="HGSｺﾞｼｯｸE" panose="020B0900000000000000" pitchFamily="50" charset="-128"/>
              </a:rPr>
              <a:t>教育支援体制強化事業</a:t>
            </a:r>
            <a:endParaRPr lang="en-US" altLang="ja-JP" sz="1300" u="sng" dirty="0">
              <a:solidFill>
                <a:srgbClr val="FF0000"/>
              </a:solidFill>
              <a:latin typeface="HGSｺﾞｼｯｸE" panose="020B0900000000000000" pitchFamily="50" charset="-128"/>
              <a:ea typeface="HGSｺﾞｼｯｸE" panose="020B0900000000000000" pitchFamily="50" charset="-128"/>
            </a:endParaRPr>
          </a:p>
          <a:p>
            <a:r>
              <a:rPr lang="ja-JP" altLang="en-US" sz="1300" dirty="0">
                <a:solidFill>
                  <a:srgbClr val="FF0000"/>
                </a:solidFill>
                <a:latin typeface="HGSｺﾞｼｯｸE" panose="020B0900000000000000" pitchFamily="50" charset="-128"/>
                <a:ea typeface="HGSｺﾞｼｯｸE" panose="020B0900000000000000" pitchFamily="50" charset="-128"/>
              </a:rPr>
              <a:t>　　</a:t>
            </a:r>
            <a:r>
              <a:rPr lang="ja-JP" altLang="en-US" sz="1300" u="sng" dirty="0" smtClean="0">
                <a:solidFill>
                  <a:srgbClr val="FF0000"/>
                </a:solidFill>
                <a:latin typeface="HGSｺﾞｼｯｸE" panose="020B0900000000000000" pitchFamily="50" charset="-128"/>
                <a:ea typeface="HGSｺﾞｼｯｸE" panose="020B0900000000000000" pitchFamily="50" charset="-128"/>
              </a:rPr>
              <a:t>（</a:t>
            </a:r>
            <a:r>
              <a:rPr lang="ja-JP" altLang="en-US" sz="1300" u="sng" dirty="0">
                <a:solidFill>
                  <a:srgbClr val="FF0000"/>
                </a:solidFill>
                <a:latin typeface="HGSｺﾞｼｯｸE" panose="020B0900000000000000" pitchFamily="50" charset="-128"/>
                <a:ea typeface="HGSｺﾞｼｯｸE" panose="020B0900000000000000" pitchFamily="50" charset="-128"/>
              </a:rPr>
              <a:t>Ｒ２～Ｒ４年度計画</a:t>
            </a:r>
            <a:r>
              <a:rPr lang="ja-JP" altLang="en-US" sz="1300" u="sng" dirty="0" smtClean="0">
                <a:solidFill>
                  <a:srgbClr val="FF0000"/>
                </a:solidFill>
                <a:latin typeface="HGSｺﾞｼｯｸE" panose="020B0900000000000000" pitchFamily="50" charset="-128"/>
                <a:ea typeface="HGSｺﾞｼｯｸE" panose="020B0900000000000000" pitchFamily="50" charset="-128"/>
              </a:rPr>
              <a:t>、Ｒ３事業費</a:t>
            </a:r>
            <a:r>
              <a:rPr lang="ja-JP" altLang="en-US" sz="1300" u="sng" dirty="0">
                <a:solidFill>
                  <a:srgbClr val="FF0000"/>
                </a:solidFill>
                <a:latin typeface="HGSｺﾞｼｯｸE" panose="020B0900000000000000" pitchFamily="50" charset="-128"/>
                <a:ea typeface="HGSｺﾞｼｯｸE" panose="020B0900000000000000" pitchFamily="50" charset="-128"/>
              </a:rPr>
              <a:t>：</a:t>
            </a:r>
            <a:r>
              <a:rPr lang="ja-JP" altLang="en-US" sz="1300" u="sng" dirty="0" smtClean="0">
                <a:solidFill>
                  <a:srgbClr val="FF0000"/>
                </a:solidFill>
                <a:latin typeface="HGSｺﾞｼｯｸE" panose="020B0900000000000000" pitchFamily="50" charset="-128"/>
                <a:ea typeface="HGSｺﾞｼｯｸE" panose="020B0900000000000000" pitchFamily="50" charset="-128"/>
              </a:rPr>
              <a:t>６２万２千円</a:t>
            </a:r>
            <a:r>
              <a:rPr lang="ja-JP" altLang="en-US" sz="1300" u="sng" dirty="0">
                <a:solidFill>
                  <a:srgbClr val="FF0000"/>
                </a:solidFill>
                <a:latin typeface="HGSｺﾞｼｯｸE" panose="020B0900000000000000" pitchFamily="50" charset="-128"/>
                <a:ea typeface="HGSｺﾞｼｯｸE" panose="020B0900000000000000" pitchFamily="50" charset="-128"/>
              </a:rPr>
              <a:t>）</a:t>
            </a:r>
            <a:endParaRPr lang="en-US" altLang="ja-JP" sz="1300" u="sng" dirty="0">
              <a:solidFill>
                <a:srgbClr val="FF0000"/>
              </a:solidFill>
              <a:latin typeface="HGSｺﾞｼｯｸE" panose="020B0900000000000000" pitchFamily="50" charset="-128"/>
              <a:ea typeface="HGSｺﾞｼｯｸE" panose="020B0900000000000000" pitchFamily="50" charset="-128"/>
            </a:endParaRPr>
          </a:p>
          <a:p>
            <a:r>
              <a:rPr kumimoji="1" lang="ja-JP" altLang="en-US" sz="1200" dirty="0">
                <a:solidFill>
                  <a:srgbClr val="FF0000"/>
                </a:solidFill>
                <a:latin typeface="HGP明朝E" panose="02020900000000000000" pitchFamily="18" charset="-128"/>
                <a:ea typeface="HGP明朝E" panose="02020900000000000000" pitchFamily="18" charset="-128"/>
              </a:rPr>
              <a:t>　</a:t>
            </a:r>
            <a:r>
              <a:rPr kumimoji="1" lang="ja-JP" altLang="en-US" sz="1200" dirty="0" smtClean="0">
                <a:solidFill>
                  <a:schemeClr val="tx1"/>
                </a:solidFill>
                <a:latin typeface="HGP明朝E" panose="02020900000000000000" pitchFamily="18" charset="-128"/>
                <a:ea typeface="HGP明朝E" panose="02020900000000000000" pitchFamily="18" charset="-128"/>
              </a:rPr>
              <a:t>府立知的</a:t>
            </a:r>
            <a:r>
              <a:rPr kumimoji="1" lang="ja-JP" altLang="en-US" sz="1200" dirty="0" err="1" smtClean="0">
                <a:solidFill>
                  <a:schemeClr val="tx1"/>
                </a:solidFill>
                <a:latin typeface="HGP明朝E" panose="02020900000000000000" pitchFamily="18" charset="-128"/>
                <a:ea typeface="HGP明朝E" panose="02020900000000000000" pitchFamily="18" charset="-128"/>
              </a:rPr>
              <a:t>障がい</a:t>
            </a:r>
            <a:r>
              <a:rPr kumimoji="1" lang="ja-JP" altLang="en-US" sz="1200" dirty="0" smtClean="0">
                <a:solidFill>
                  <a:schemeClr val="tx1"/>
                </a:solidFill>
                <a:latin typeface="HGP明朝E" panose="02020900000000000000" pitchFamily="18" charset="-128"/>
                <a:ea typeface="HGP明朝E" panose="02020900000000000000" pitchFamily="18" charset="-128"/>
              </a:rPr>
              <a:t>支援学校モデル２校において、さらなる就職率向上</a:t>
            </a:r>
            <a:endParaRPr kumimoji="1" lang="en-US" altLang="ja-JP" sz="1200" dirty="0" smtClean="0">
              <a:solidFill>
                <a:schemeClr val="tx1"/>
              </a:solidFill>
              <a:latin typeface="HGP明朝E" panose="02020900000000000000" pitchFamily="18" charset="-128"/>
              <a:ea typeface="HGP明朝E" panose="02020900000000000000" pitchFamily="18" charset="-128"/>
            </a:endParaRPr>
          </a:p>
          <a:p>
            <a:r>
              <a:rPr kumimoji="1" lang="ja-JP" altLang="en-US" sz="1200" dirty="0">
                <a:solidFill>
                  <a:schemeClr val="tx1"/>
                </a:solidFill>
                <a:latin typeface="HGP明朝E" panose="02020900000000000000" pitchFamily="18" charset="-128"/>
                <a:ea typeface="HGP明朝E" panose="02020900000000000000" pitchFamily="18" charset="-128"/>
              </a:rPr>
              <a:t>　</a:t>
            </a:r>
            <a:r>
              <a:rPr kumimoji="1" lang="ja-JP" altLang="en-US" sz="1200" dirty="0" smtClean="0">
                <a:solidFill>
                  <a:schemeClr val="tx1"/>
                </a:solidFill>
                <a:latin typeface="HGP明朝E" panose="02020900000000000000" pitchFamily="18" charset="-128"/>
                <a:ea typeface="HGP明朝E" panose="02020900000000000000" pitchFamily="18" charset="-128"/>
              </a:rPr>
              <a:t>とそれに向けた授業改善、授業力向上、関係機関とのネットワーク化</a:t>
            </a:r>
            <a:endParaRPr kumimoji="1" lang="en-US" altLang="ja-JP" sz="1200" dirty="0" smtClean="0">
              <a:solidFill>
                <a:schemeClr val="tx1"/>
              </a:solidFill>
              <a:latin typeface="HGP明朝E" panose="02020900000000000000" pitchFamily="18" charset="-128"/>
              <a:ea typeface="HGP明朝E" panose="02020900000000000000" pitchFamily="18" charset="-128"/>
            </a:endParaRPr>
          </a:p>
          <a:p>
            <a:r>
              <a:rPr kumimoji="1" lang="ja-JP" altLang="en-US" sz="1200" dirty="0">
                <a:solidFill>
                  <a:schemeClr val="tx1"/>
                </a:solidFill>
                <a:latin typeface="HGP明朝E" panose="02020900000000000000" pitchFamily="18" charset="-128"/>
                <a:ea typeface="HGP明朝E" panose="02020900000000000000" pitchFamily="18" charset="-128"/>
              </a:rPr>
              <a:t>　</a:t>
            </a:r>
            <a:r>
              <a:rPr kumimoji="1" lang="ja-JP" altLang="en-US" sz="1200" dirty="0" smtClean="0">
                <a:solidFill>
                  <a:schemeClr val="tx1"/>
                </a:solidFill>
                <a:latin typeface="HGP明朝E" panose="02020900000000000000" pitchFamily="18" charset="-128"/>
                <a:ea typeface="HGP明朝E" panose="02020900000000000000" pitchFamily="18" charset="-128"/>
              </a:rPr>
              <a:t>等の課題解決のため、入学から卒業後まで、切れ目ないキャリア教育　</a:t>
            </a:r>
            <a:endParaRPr kumimoji="1" lang="en-US" altLang="ja-JP" sz="1200" dirty="0" smtClean="0">
              <a:solidFill>
                <a:schemeClr val="tx1"/>
              </a:solidFill>
              <a:latin typeface="HGP明朝E" panose="02020900000000000000" pitchFamily="18" charset="-128"/>
              <a:ea typeface="HGP明朝E" panose="02020900000000000000" pitchFamily="18" charset="-128"/>
            </a:endParaRPr>
          </a:p>
          <a:p>
            <a:r>
              <a:rPr kumimoji="1" lang="ja-JP" altLang="en-US" sz="1200" dirty="0">
                <a:solidFill>
                  <a:schemeClr val="tx1"/>
                </a:solidFill>
                <a:latin typeface="HGP明朝E" panose="02020900000000000000" pitchFamily="18" charset="-128"/>
                <a:ea typeface="HGP明朝E" panose="02020900000000000000" pitchFamily="18" charset="-128"/>
              </a:rPr>
              <a:t>　</a:t>
            </a:r>
            <a:r>
              <a:rPr kumimoji="1" lang="ja-JP" altLang="en-US" sz="1200" dirty="0" smtClean="0">
                <a:solidFill>
                  <a:schemeClr val="tx1"/>
                </a:solidFill>
                <a:latin typeface="HGP明朝E" panose="02020900000000000000" pitchFamily="18" charset="-128"/>
                <a:ea typeface="HGP明朝E" panose="02020900000000000000" pitchFamily="18" charset="-128"/>
              </a:rPr>
              <a:t>支援体制の整備を行う。</a:t>
            </a:r>
            <a:endParaRPr kumimoji="1" lang="en-US" altLang="ja-JP" sz="1200" dirty="0" smtClean="0">
              <a:solidFill>
                <a:schemeClr val="tx1"/>
              </a:solidFill>
              <a:latin typeface="HGP明朝E" panose="02020900000000000000" pitchFamily="18" charset="-128"/>
              <a:ea typeface="HGP明朝E" panose="02020900000000000000" pitchFamily="18" charset="-128"/>
            </a:endParaRPr>
          </a:p>
          <a:p>
            <a:r>
              <a:rPr kumimoji="1" lang="ja-JP" altLang="en-US" sz="1300" u="sng" dirty="0" smtClean="0">
                <a:solidFill>
                  <a:srgbClr val="FF0000"/>
                </a:solidFill>
                <a:latin typeface="HGSｺﾞｼｯｸE" panose="020B0900000000000000" pitchFamily="50" charset="-128"/>
                <a:ea typeface="HGSｺﾞｼｯｸE" panose="020B0900000000000000" pitchFamily="50" charset="-128"/>
              </a:rPr>
              <a:t>◆⑦府立</a:t>
            </a:r>
            <a:r>
              <a:rPr kumimoji="1" lang="ja-JP" altLang="en-US" sz="1300" u="sng" dirty="0">
                <a:solidFill>
                  <a:srgbClr val="FF0000"/>
                </a:solidFill>
                <a:latin typeface="HGSｺﾞｼｯｸE" panose="020B0900000000000000" pitchFamily="50" charset="-128"/>
                <a:ea typeface="HGSｺﾞｼｯｸE" panose="020B0900000000000000" pitchFamily="50" charset="-128"/>
              </a:rPr>
              <a:t>学校スマートスクール推進</a:t>
            </a:r>
            <a:r>
              <a:rPr kumimoji="1" lang="ja-JP" altLang="en-US" sz="1300" u="sng" dirty="0" smtClean="0">
                <a:solidFill>
                  <a:srgbClr val="FF0000"/>
                </a:solidFill>
                <a:latin typeface="HGSｺﾞｼｯｸE" panose="020B0900000000000000" pitchFamily="50" charset="-128"/>
                <a:ea typeface="HGSｺﾞｼｯｸE" panose="020B0900000000000000" pitchFamily="50" charset="-128"/>
              </a:rPr>
              <a:t>事業</a:t>
            </a:r>
            <a:endParaRPr kumimoji="1" lang="en-US" altLang="ja-JP" sz="1300" u="sng" dirty="0">
              <a:solidFill>
                <a:srgbClr val="FF0000"/>
              </a:solidFill>
              <a:latin typeface="HGSｺﾞｼｯｸE" panose="020B0900000000000000" pitchFamily="50" charset="-128"/>
              <a:ea typeface="HGSｺﾞｼｯｸE" panose="020B0900000000000000" pitchFamily="50" charset="-128"/>
            </a:endParaRPr>
          </a:p>
          <a:p>
            <a:r>
              <a:rPr kumimoji="1" lang="ja-JP" altLang="en-US" sz="1300" dirty="0">
                <a:solidFill>
                  <a:srgbClr val="FF0000"/>
                </a:solidFill>
                <a:latin typeface="HGSｺﾞｼｯｸE" panose="020B0900000000000000" pitchFamily="50" charset="-128"/>
                <a:ea typeface="HGSｺﾞｼｯｸE" panose="020B0900000000000000" pitchFamily="50" charset="-128"/>
              </a:rPr>
              <a:t>　</a:t>
            </a:r>
            <a:r>
              <a:rPr kumimoji="1" lang="ja-JP" altLang="en-US" sz="1300" dirty="0" smtClean="0">
                <a:solidFill>
                  <a:srgbClr val="FF0000"/>
                </a:solidFill>
                <a:latin typeface="HGSｺﾞｼｯｸE" panose="020B0900000000000000" pitchFamily="50" charset="-128"/>
                <a:ea typeface="HGSｺﾞｼｯｸE" panose="020B0900000000000000" pitchFamily="50" charset="-128"/>
              </a:rPr>
              <a:t>　　　</a:t>
            </a:r>
            <a:r>
              <a:rPr kumimoji="1" lang="ja-JP" altLang="en-US" sz="1300" dirty="0">
                <a:solidFill>
                  <a:srgbClr val="FF0000"/>
                </a:solidFill>
                <a:latin typeface="HGSｺﾞｼｯｸE" panose="020B0900000000000000" pitchFamily="50" charset="-128"/>
                <a:ea typeface="HGSｺﾞｼｯｸE" panose="020B0900000000000000" pitchFamily="50" charset="-128"/>
              </a:rPr>
              <a:t>　　　　　　</a:t>
            </a:r>
            <a:r>
              <a:rPr kumimoji="1" lang="ja-JP" altLang="en-US" sz="1300" u="sng" dirty="0" smtClean="0">
                <a:solidFill>
                  <a:srgbClr val="FF0000"/>
                </a:solidFill>
                <a:latin typeface="HGSｺﾞｼｯｸE" panose="020B0900000000000000" pitchFamily="50" charset="-128"/>
                <a:ea typeface="HGSｺﾞｼｯｸE" panose="020B0900000000000000" pitchFamily="50" charset="-128"/>
              </a:rPr>
              <a:t>（Ｒ３事業費：５９８万２千円</a:t>
            </a:r>
            <a:r>
              <a:rPr kumimoji="1" lang="ja-JP" altLang="en-US" sz="1300" u="sng" dirty="0">
                <a:solidFill>
                  <a:srgbClr val="FF0000"/>
                </a:solidFill>
                <a:latin typeface="HGSｺﾞｼｯｸE" panose="020B0900000000000000" pitchFamily="50" charset="-128"/>
                <a:ea typeface="HGSｺﾞｼｯｸE" panose="020B0900000000000000" pitchFamily="50" charset="-128"/>
              </a:rPr>
              <a:t>）</a:t>
            </a:r>
            <a:endParaRPr kumimoji="1" lang="en-US" altLang="ja-JP" sz="1300" u="sng" dirty="0">
              <a:solidFill>
                <a:srgbClr val="FF0000"/>
              </a:solidFill>
              <a:latin typeface="HGSｺﾞｼｯｸE" panose="020B0900000000000000" pitchFamily="50" charset="-128"/>
              <a:ea typeface="HGSｺﾞｼｯｸE" panose="020B0900000000000000" pitchFamily="50" charset="-128"/>
            </a:endParaRPr>
          </a:p>
          <a:p>
            <a:r>
              <a:rPr kumimoji="1" lang="ja-JP" altLang="en-US" sz="1200" dirty="0" smtClean="0">
                <a:solidFill>
                  <a:schemeClr val="tx1"/>
                </a:solidFill>
                <a:latin typeface="HGP明朝E" panose="02020900000000000000" pitchFamily="18" charset="-128"/>
                <a:ea typeface="HGP明朝E" panose="02020900000000000000" pitchFamily="18" charset="-128"/>
              </a:rPr>
              <a:t>　府立知的</a:t>
            </a:r>
            <a:r>
              <a:rPr kumimoji="1" lang="ja-JP" altLang="en-US" sz="1200" dirty="0" err="1">
                <a:solidFill>
                  <a:schemeClr val="tx1"/>
                </a:solidFill>
                <a:latin typeface="HGP明朝E" panose="02020900000000000000" pitchFamily="18" charset="-128"/>
                <a:ea typeface="HGP明朝E" panose="02020900000000000000" pitchFamily="18" charset="-128"/>
              </a:rPr>
              <a:t>障がい</a:t>
            </a:r>
            <a:r>
              <a:rPr kumimoji="1" lang="ja-JP" altLang="en-US" sz="1200" dirty="0">
                <a:solidFill>
                  <a:schemeClr val="tx1"/>
                </a:solidFill>
                <a:latin typeface="HGP明朝E" panose="02020900000000000000" pitchFamily="18" charset="-128"/>
                <a:ea typeface="HGP明朝E" panose="02020900000000000000" pitchFamily="18" charset="-128"/>
              </a:rPr>
              <a:t>支援学校モデル校</a:t>
            </a:r>
            <a:r>
              <a:rPr kumimoji="1" lang="ja-JP" altLang="en-US" sz="1200" dirty="0" smtClean="0">
                <a:solidFill>
                  <a:schemeClr val="tx1"/>
                </a:solidFill>
                <a:latin typeface="HGP明朝E" panose="02020900000000000000" pitchFamily="18" charset="-128"/>
                <a:ea typeface="HGP明朝E" panose="02020900000000000000" pitchFamily="18" charset="-128"/>
              </a:rPr>
              <a:t>１校において、</a:t>
            </a:r>
            <a:r>
              <a:rPr kumimoji="1" lang="en-US" altLang="ja-JP" sz="1200" dirty="0" smtClean="0">
                <a:solidFill>
                  <a:schemeClr val="tx1"/>
                </a:solidFill>
                <a:latin typeface="HGP明朝E" panose="02020900000000000000" pitchFamily="18" charset="-128"/>
                <a:ea typeface="HGP明朝E" panose="02020900000000000000" pitchFamily="18" charset="-128"/>
              </a:rPr>
              <a:t>ICT</a:t>
            </a:r>
            <a:r>
              <a:rPr kumimoji="1" lang="ja-JP" altLang="en-US" sz="1200" dirty="0" smtClean="0">
                <a:solidFill>
                  <a:schemeClr val="tx1"/>
                </a:solidFill>
                <a:latin typeface="HGP明朝E" panose="02020900000000000000" pitchFamily="18" charset="-128"/>
                <a:ea typeface="HGP明朝E" panose="02020900000000000000" pitchFamily="18" charset="-128"/>
              </a:rPr>
              <a:t>機器を活用</a:t>
            </a:r>
            <a:endParaRPr kumimoji="1" lang="en-US" altLang="ja-JP" sz="1200" dirty="0" smtClean="0">
              <a:solidFill>
                <a:schemeClr val="tx1"/>
              </a:solidFill>
              <a:latin typeface="HGP明朝E" panose="02020900000000000000" pitchFamily="18" charset="-128"/>
              <a:ea typeface="HGP明朝E" panose="02020900000000000000" pitchFamily="18" charset="-128"/>
            </a:endParaRPr>
          </a:p>
          <a:p>
            <a:r>
              <a:rPr kumimoji="1" lang="ja-JP" altLang="en-US" sz="1200" dirty="0">
                <a:solidFill>
                  <a:schemeClr val="tx1"/>
                </a:solidFill>
                <a:latin typeface="HGP明朝E" panose="02020900000000000000" pitchFamily="18" charset="-128"/>
                <a:ea typeface="HGP明朝E" panose="02020900000000000000" pitchFamily="18" charset="-128"/>
              </a:rPr>
              <a:t>　</a:t>
            </a:r>
            <a:r>
              <a:rPr kumimoji="1" lang="ja-JP" altLang="en-US" sz="1200" dirty="0" smtClean="0">
                <a:solidFill>
                  <a:schemeClr val="tx1"/>
                </a:solidFill>
                <a:latin typeface="HGP明朝E" panose="02020900000000000000" pitchFamily="18" charset="-128"/>
                <a:ea typeface="HGP明朝E" panose="02020900000000000000" pitchFamily="18" charset="-128"/>
              </a:rPr>
              <a:t>し、就労支援の充実を図る。</a:t>
            </a:r>
            <a:endParaRPr lang="en-US" altLang="ja-JP" sz="1600" dirty="0">
              <a:solidFill>
                <a:schemeClr val="tx1"/>
              </a:solidFill>
              <a:latin typeface="HGP明朝E" panose="02020900000000000000" pitchFamily="18" charset="-128"/>
              <a:ea typeface="HGP明朝E" panose="02020900000000000000" pitchFamily="18" charset="-128"/>
            </a:endParaRPr>
          </a:p>
        </p:txBody>
      </p:sp>
      <p:sp>
        <p:nvSpPr>
          <p:cNvPr id="20" name="波線 19"/>
          <p:cNvSpPr/>
          <p:nvPr/>
        </p:nvSpPr>
        <p:spPr>
          <a:xfrm>
            <a:off x="112863" y="4010951"/>
            <a:ext cx="1578817" cy="292601"/>
          </a:xfrm>
          <a:prstGeom prst="wave">
            <a:avLst>
              <a:gd name="adj1" fmla="val 0"/>
              <a:gd name="adj2" fmla="val 0"/>
            </a:avLst>
          </a:prstGeom>
          <a:solidFill>
            <a:schemeClr val="accent1">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smtClean="0">
                <a:latin typeface="HGP明朝E" panose="02020900000000000000" pitchFamily="18" charset="-128"/>
                <a:ea typeface="HGP明朝E" panose="02020900000000000000" pitchFamily="18" charset="-128"/>
              </a:rPr>
              <a:t>Ｒ３年度の取組み</a:t>
            </a:r>
            <a:endParaRPr kumimoji="1" lang="ja-JP" altLang="en-US" sz="1400" dirty="0">
              <a:latin typeface="HGP明朝E" panose="02020900000000000000" pitchFamily="18" charset="-128"/>
              <a:ea typeface="HGP明朝E" panose="02020900000000000000" pitchFamily="18" charset="-128"/>
            </a:endParaRPr>
          </a:p>
        </p:txBody>
      </p:sp>
      <p:sp>
        <p:nvSpPr>
          <p:cNvPr id="7" name="下矢印 6"/>
          <p:cNvSpPr/>
          <p:nvPr/>
        </p:nvSpPr>
        <p:spPr>
          <a:xfrm>
            <a:off x="3563888" y="3779448"/>
            <a:ext cx="548887" cy="621736"/>
          </a:xfrm>
          <a:prstGeom prst="down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611560" y="1876326"/>
            <a:ext cx="8064895" cy="278406"/>
          </a:xfrm>
          <a:prstGeom prst="roundRect">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dirty="0">
                <a:solidFill>
                  <a:srgbClr val="FF0000"/>
                </a:solidFill>
                <a:latin typeface="HGSｺﾞｼｯｸE" panose="020B0900000000000000" pitchFamily="50" charset="-128"/>
                <a:ea typeface="HGSｺﾞｼｯｸE" panose="020B0900000000000000" pitchFamily="50" charset="-128"/>
              </a:rPr>
              <a:t>早期からの就労に対する理解啓発の</a:t>
            </a:r>
            <a:r>
              <a:rPr kumimoji="1" lang="ja-JP" altLang="en-US" sz="1500" dirty="0" smtClean="0">
                <a:solidFill>
                  <a:srgbClr val="FF0000"/>
                </a:solidFill>
                <a:latin typeface="HGSｺﾞｼｯｸE" panose="020B0900000000000000" pitchFamily="50" charset="-128"/>
                <a:ea typeface="HGSｺﾞｼｯｸE" panose="020B0900000000000000" pitchFamily="50" charset="-128"/>
              </a:rPr>
              <a:t>必要性</a:t>
            </a:r>
            <a:endParaRPr kumimoji="1" lang="en-US" altLang="ja-JP" sz="1500" dirty="0">
              <a:solidFill>
                <a:srgbClr val="FF0000"/>
              </a:solidFill>
              <a:latin typeface="HGSｺﾞｼｯｸE" panose="020B0900000000000000" pitchFamily="50" charset="-128"/>
              <a:ea typeface="HGSｺﾞｼｯｸE" panose="020B0900000000000000" pitchFamily="50" charset="-128"/>
            </a:endParaRPr>
          </a:p>
        </p:txBody>
      </p:sp>
      <p:sp>
        <p:nvSpPr>
          <p:cNvPr id="28" name="フローチャート: 表示 27"/>
          <p:cNvSpPr/>
          <p:nvPr/>
        </p:nvSpPr>
        <p:spPr>
          <a:xfrm>
            <a:off x="4507578" y="4138512"/>
            <a:ext cx="4587977" cy="1042695"/>
          </a:xfrm>
          <a:prstGeom prst="flowChartDisplay">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rgbClr val="FF0000"/>
              </a:solidFill>
              <a:latin typeface="HGP明朝E" panose="02020900000000000000" pitchFamily="18" charset="-128"/>
              <a:ea typeface="HGP明朝E" panose="02020900000000000000" pitchFamily="18" charset="-128"/>
            </a:endParaRPr>
          </a:p>
        </p:txBody>
      </p:sp>
      <p:sp>
        <p:nvSpPr>
          <p:cNvPr id="16" name="テキスト ボックス 15"/>
          <p:cNvSpPr txBox="1"/>
          <p:nvPr/>
        </p:nvSpPr>
        <p:spPr>
          <a:xfrm>
            <a:off x="5141074" y="4138512"/>
            <a:ext cx="3237696" cy="1061829"/>
          </a:xfrm>
          <a:prstGeom prst="rect">
            <a:avLst/>
          </a:prstGeom>
          <a:noFill/>
        </p:spPr>
        <p:txBody>
          <a:bodyPr wrap="square" rtlCol="0">
            <a:spAutoFit/>
          </a:bodyPr>
          <a:lstStyle/>
          <a:p>
            <a:r>
              <a:rPr lang="ja-JP" altLang="en-US" sz="1050" dirty="0">
                <a:latin typeface="HGP明朝E" panose="02020900000000000000" pitchFamily="18" charset="-128"/>
                <a:ea typeface="HGP明朝E" panose="02020900000000000000" pitchFamily="18" charset="-128"/>
              </a:rPr>
              <a:t>　</a:t>
            </a:r>
            <a:r>
              <a:rPr lang="ja-JP" altLang="en-US" sz="1050" dirty="0" smtClean="0">
                <a:latin typeface="HGP明朝E" panose="02020900000000000000" pitchFamily="18" charset="-128"/>
                <a:ea typeface="HGP明朝E" panose="02020900000000000000" pitchFamily="18" charset="-128"/>
              </a:rPr>
              <a:t>・　モデル校</a:t>
            </a:r>
            <a:r>
              <a:rPr lang="ja-JP" altLang="en-US" sz="1050" dirty="0">
                <a:latin typeface="HGP明朝E" panose="02020900000000000000" pitchFamily="18" charset="-128"/>
                <a:ea typeface="HGP明朝E" panose="02020900000000000000" pitchFamily="18" charset="-128"/>
              </a:rPr>
              <a:t>（２校）の指定</a:t>
            </a:r>
            <a:endParaRPr lang="en-US" altLang="ja-JP" sz="1050" dirty="0">
              <a:latin typeface="HGP明朝E" panose="02020900000000000000" pitchFamily="18" charset="-128"/>
              <a:ea typeface="HGP明朝E" panose="02020900000000000000" pitchFamily="18" charset="-128"/>
            </a:endParaRPr>
          </a:p>
          <a:p>
            <a:r>
              <a:rPr lang="ja-JP" altLang="en-US" sz="1050" dirty="0">
                <a:latin typeface="HGP明朝E" panose="02020900000000000000" pitchFamily="18" charset="-128"/>
                <a:ea typeface="HGP明朝E" panose="02020900000000000000" pitchFamily="18" charset="-128"/>
              </a:rPr>
              <a:t>　</a:t>
            </a:r>
            <a:r>
              <a:rPr lang="ja-JP" altLang="en-US" sz="1050" dirty="0" smtClean="0">
                <a:latin typeface="HGP明朝E" panose="02020900000000000000" pitchFamily="18" charset="-128"/>
                <a:ea typeface="HGP明朝E" panose="02020900000000000000" pitchFamily="18" charset="-128"/>
              </a:rPr>
              <a:t>・　</a:t>
            </a:r>
            <a:r>
              <a:rPr lang="en-US" altLang="ja-JP" sz="1050" dirty="0" smtClean="0">
                <a:latin typeface="HGP明朝E" panose="02020900000000000000" pitchFamily="18" charset="-128"/>
                <a:ea typeface="HGP明朝E" panose="02020900000000000000" pitchFamily="18" charset="-128"/>
              </a:rPr>
              <a:t>『</a:t>
            </a:r>
            <a:r>
              <a:rPr lang="ja-JP" altLang="en-US" sz="1050" dirty="0">
                <a:latin typeface="HGP明朝E" panose="02020900000000000000" pitchFamily="18" charset="-128"/>
                <a:ea typeface="HGP明朝E" panose="02020900000000000000" pitchFamily="18" charset="-128"/>
              </a:rPr>
              <a:t>キャリア教育課程研修・会議</a:t>
            </a:r>
            <a:r>
              <a:rPr lang="en-US" altLang="ja-JP" sz="1050" dirty="0">
                <a:latin typeface="HGP明朝E" panose="02020900000000000000" pitchFamily="18" charset="-128"/>
                <a:ea typeface="HGP明朝E" panose="02020900000000000000" pitchFamily="18" charset="-128"/>
              </a:rPr>
              <a:t>』</a:t>
            </a:r>
            <a:r>
              <a:rPr lang="ja-JP" altLang="en-US" sz="1050" dirty="0">
                <a:latin typeface="HGP明朝E" panose="02020900000000000000" pitchFamily="18" charset="-128"/>
                <a:ea typeface="HGP明朝E" panose="02020900000000000000" pitchFamily="18" charset="-128"/>
              </a:rPr>
              <a:t>の設置開催</a:t>
            </a:r>
            <a:endParaRPr lang="en-US" altLang="ja-JP" sz="1050" dirty="0">
              <a:latin typeface="HGP明朝E" panose="02020900000000000000" pitchFamily="18" charset="-128"/>
              <a:ea typeface="HGP明朝E" panose="02020900000000000000" pitchFamily="18" charset="-128"/>
            </a:endParaRPr>
          </a:p>
          <a:p>
            <a:r>
              <a:rPr lang="ja-JP" altLang="en-US" sz="1050" dirty="0">
                <a:latin typeface="HGP明朝E" panose="02020900000000000000" pitchFamily="18" charset="-128"/>
                <a:ea typeface="HGP明朝E" panose="02020900000000000000" pitchFamily="18" charset="-128"/>
              </a:rPr>
              <a:t>　</a:t>
            </a:r>
            <a:r>
              <a:rPr lang="ja-JP" altLang="en-US" sz="1050" dirty="0" smtClean="0">
                <a:latin typeface="HGP明朝E" panose="02020900000000000000" pitchFamily="18" charset="-128"/>
                <a:ea typeface="HGP明朝E" panose="02020900000000000000" pitchFamily="18" charset="-128"/>
              </a:rPr>
              <a:t>・　</a:t>
            </a:r>
            <a:r>
              <a:rPr lang="en-US" altLang="ja-JP" sz="1050" dirty="0" smtClean="0">
                <a:latin typeface="HGP明朝E" panose="02020900000000000000" pitchFamily="18" charset="-128"/>
                <a:ea typeface="HGP明朝E" panose="02020900000000000000" pitchFamily="18" charset="-128"/>
              </a:rPr>
              <a:t>『</a:t>
            </a:r>
            <a:r>
              <a:rPr lang="ja-JP" altLang="en-US" sz="1050" dirty="0">
                <a:latin typeface="HGP明朝E" panose="02020900000000000000" pitchFamily="18" charset="-128"/>
                <a:ea typeface="HGP明朝E" panose="02020900000000000000" pitchFamily="18" charset="-128"/>
              </a:rPr>
              <a:t>キャリア教育支援アドバイザー</a:t>
            </a:r>
            <a:r>
              <a:rPr lang="en-US" altLang="ja-JP" sz="1050" dirty="0">
                <a:latin typeface="HGP明朝E" panose="02020900000000000000" pitchFamily="18" charset="-128"/>
                <a:ea typeface="HGP明朝E" panose="02020900000000000000" pitchFamily="18" charset="-128"/>
              </a:rPr>
              <a:t>』</a:t>
            </a:r>
            <a:r>
              <a:rPr lang="ja-JP" altLang="en-US" sz="1050" dirty="0">
                <a:latin typeface="HGP明朝E" panose="02020900000000000000" pitchFamily="18" charset="-128"/>
                <a:ea typeface="HGP明朝E" panose="02020900000000000000" pitchFamily="18" charset="-128"/>
              </a:rPr>
              <a:t>の派遣</a:t>
            </a:r>
            <a:endParaRPr lang="en-US" altLang="ja-JP" sz="1050" dirty="0">
              <a:latin typeface="HGP明朝E" panose="02020900000000000000" pitchFamily="18" charset="-128"/>
              <a:ea typeface="HGP明朝E" panose="02020900000000000000" pitchFamily="18" charset="-128"/>
            </a:endParaRPr>
          </a:p>
          <a:p>
            <a:r>
              <a:rPr lang="ja-JP" altLang="en-US" sz="1050" dirty="0">
                <a:latin typeface="HGP明朝E" panose="02020900000000000000" pitchFamily="18" charset="-128"/>
                <a:ea typeface="HGP明朝E" panose="02020900000000000000" pitchFamily="18" charset="-128"/>
              </a:rPr>
              <a:t>　</a:t>
            </a:r>
            <a:r>
              <a:rPr lang="ja-JP" altLang="en-US" sz="1050" dirty="0" smtClean="0">
                <a:latin typeface="HGP明朝E" panose="02020900000000000000" pitchFamily="18" charset="-128"/>
                <a:ea typeface="HGP明朝E" panose="02020900000000000000" pitchFamily="18" charset="-128"/>
              </a:rPr>
              <a:t>・　早期</a:t>
            </a:r>
            <a:r>
              <a:rPr lang="ja-JP" altLang="en-US" sz="1050" dirty="0">
                <a:latin typeface="HGP明朝E" panose="02020900000000000000" pitchFamily="18" charset="-128"/>
                <a:ea typeface="HGP明朝E" panose="02020900000000000000" pitchFamily="18" charset="-128"/>
              </a:rPr>
              <a:t>からの就労に対する理解啓発</a:t>
            </a:r>
            <a:endParaRPr lang="en-US" altLang="ja-JP" sz="1050" dirty="0">
              <a:latin typeface="HGP明朝E" panose="02020900000000000000" pitchFamily="18" charset="-128"/>
              <a:ea typeface="HGP明朝E" panose="02020900000000000000" pitchFamily="18" charset="-128"/>
            </a:endParaRPr>
          </a:p>
          <a:p>
            <a:r>
              <a:rPr lang="ja-JP" altLang="en-US" sz="1050" dirty="0">
                <a:latin typeface="HGP明朝E" panose="02020900000000000000" pitchFamily="18" charset="-128"/>
                <a:ea typeface="HGP明朝E" panose="02020900000000000000" pitchFamily="18" charset="-128"/>
              </a:rPr>
              <a:t>　</a:t>
            </a:r>
            <a:r>
              <a:rPr lang="ja-JP" altLang="en-US" sz="1050" dirty="0" smtClean="0">
                <a:latin typeface="HGP明朝E" panose="02020900000000000000" pitchFamily="18" charset="-128"/>
                <a:ea typeface="HGP明朝E" panose="02020900000000000000" pitchFamily="18" charset="-128"/>
              </a:rPr>
              <a:t>・　各学部間</a:t>
            </a:r>
            <a:r>
              <a:rPr lang="ja-JP" altLang="en-US" sz="1050" dirty="0">
                <a:latin typeface="HGP明朝E" panose="02020900000000000000" pitchFamily="18" charset="-128"/>
                <a:ea typeface="HGP明朝E" panose="02020900000000000000" pitchFamily="18" charset="-128"/>
              </a:rPr>
              <a:t>の系統的な指導・支援の</a:t>
            </a:r>
            <a:r>
              <a:rPr lang="ja-JP" altLang="en-US" sz="1050" dirty="0" smtClean="0">
                <a:latin typeface="HGP明朝E" panose="02020900000000000000" pitchFamily="18" charset="-128"/>
                <a:ea typeface="HGP明朝E" panose="02020900000000000000" pitchFamily="18" charset="-128"/>
              </a:rPr>
              <a:t>充実</a:t>
            </a:r>
            <a:endParaRPr lang="en-US" altLang="ja-JP" sz="1050" dirty="0" smtClean="0">
              <a:latin typeface="HGP明朝E" panose="02020900000000000000" pitchFamily="18" charset="-128"/>
              <a:ea typeface="HGP明朝E" panose="02020900000000000000" pitchFamily="18" charset="-128"/>
            </a:endParaRPr>
          </a:p>
          <a:p>
            <a:r>
              <a:rPr lang="ja-JP" altLang="en-US" sz="1050" dirty="0">
                <a:latin typeface="HGP明朝E" panose="02020900000000000000" pitchFamily="18" charset="-128"/>
                <a:ea typeface="HGP明朝E" panose="02020900000000000000" pitchFamily="18" charset="-128"/>
              </a:rPr>
              <a:t>　</a:t>
            </a:r>
            <a:r>
              <a:rPr lang="ja-JP" altLang="en-US" sz="1050" dirty="0" smtClean="0">
                <a:latin typeface="HGP明朝E" panose="02020900000000000000" pitchFamily="18" charset="-128"/>
                <a:ea typeface="HGP明朝E" panose="02020900000000000000" pitchFamily="18" charset="-128"/>
              </a:rPr>
              <a:t>・　関係機関との連携体制の強化</a:t>
            </a:r>
            <a:endParaRPr lang="en-US" altLang="ja-JP" sz="1050" dirty="0">
              <a:latin typeface="HGP明朝E" panose="02020900000000000000" pitchFamily="18" charset="-128"/>
              <a:ea typeface="HGP明朝E" panose="02020900000000000000" pitchFamily="18" charset="-128"/>
            </a:endParaRPr>
          </a:p>
        </p:txBody>
      </p:sp>
      <p:sp>
        <p:nvSpPr>
          <p:cNvPr id="2" name="雲 1"/>
          <p:cNvSpPr/>
          <p:nvPr/>
        </p:nvSpPr>
        <p:spPr>
          <a:xfrm>
            <a:off x="4950321" y="943781"/>
            <a:ext cx="3993502" cy="816709"/>
          </a:xfrm>
          <a:prstGeom prst="cloud">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i="1" dirty="0">
                <a:solidFill>
                  <a:srgbClr val="FF0000"/>
                </a:solidFill>
              </a:rPr>
              <a:t>就職希望者の割合を</a:t>
            </a:r>
            <a:endParaRPr kumimoji="1" lang="en-US" altLang="ja-JP" sz="1600" b="1" i="1" dirty="0">
              <a:solidFill>
                <a:srgbClr val="FF0000"/>
              </a:solidFill>
            </a:endParaRPr>
          </a:p>
          <a:p>
            <a:pPr algn="ctr"/>
            <a:r>
              <a:rPr kumimoji="1" lang="ja-JP" altLang="en-US" sz="1600" b="1" i="1" dirty="0">
                <a:solidFill>
                  <a:srgbClr val="FF0000"/>
                </a:solidFill>
              </a:rPr>
              <a:t>高めていくことが重要！</a:t>
            </a:r>
            <a:endParaRPr kumimoji="1" lang="ja-JP" altLang="en-US" sz="1600" dirty="0"/>
          </a:p>
        </p:txBody>
      </p:sp>
      <p:sp>
        <p:nvSpPr>
          <p:cNvPr id="26" name="下矢印 25"/>
          <p:cNvSpPr/>
          <p:nvPr/>
        </p:nvSpPr>
        <p:spPr>
          <a:xfrm>
            <a:off x="6355559" y="1569326"/>
            <a:ext cx="808729" cy="434377"/>
          </a:xfrm>
          <a:prstGeom prst="down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フローチャート: 表示 20"/>
          <p:cNvSpPr/>
          <p:nvPr/>
        </p:nvSpPr>
        <p:spPr>
          <a:xfrm>
            <a:off x="4451920" y="5284908"/>
            <a:ext cx="4643635" cy="1573092"/>
          </a:xfrm>
          <a:prstGeom prst="flowChartDisplay">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rgbClr val="FF0000"/>
              </a:solidFill>
              <a:latin typeface="HGP明朝E" panose="02020900000000000000" pitchFamily="18" charset="-128"/>
              <a:ea typeface="HGP明朝E" panose="02020900000000000000" pitchFamily="18" charset="-128"/>
            </a:endParaRPr>
          </a:p>
        </p:txBody>
      </p:sp>
      <p:sp>
        <p:nvSpPr>
          <p:cNvPr id="23" name="テキスト ボックス 22"/>
          <p:cNvSpPr txBox="1"/>
          <p:nvPr/>
        </p:nvSpPr>
        <p:spPr>
          <a:xfrm>
            <a:off x="5209831" y="5300191"/>
            <a:ext cx="3607882" cy="577081"/>
          </a:xfrm>
          <a:prstGeom prst="rect">
            <a:avLst/>
          </a:prstGeom>
          <a:noFill/>
        </p:spPr>
        <p:txBody>
          <a:bodyPr wrap="square" rtlCol="0">
            <a:spAutoFit/>
          </a:bodyPr>
          <a:lstStyle/>
          <a:p>
            <a:r>
              <a:rPr kumimoji="1" lang="ja-JP" altLang="en-US" sz="1050" dirty="0" smtClean="0">
                <a:latin typeface="HGP明朝E" panose="02020900000000000000" pitchFamily="18" charset="-128"/>
                <a:ea typeface="HGP明朝E" panose="02020900000000000000" pitchFamily="18" charset="-128"/>
              </a:rPr>
              <a:t>・　生徒の適切</a:t>
            </a:r>
            <a:r>
              <a:rPr kumimoji="1" lang="ja-JP" altLang="en-US" sz="1050" dirty="0">
                <a:latin typeface="HGP明朝E" panose="02020900000000000000" pitchFamily="18" charset="-128"/>
                <a:ea typeface="HGP明朝E" panose="02020900000000000000" pitchFamily="18" charset="-128"/>
              </a:rPr>
              <a:t>な言葉遣いや人間関係の構築など</a:t>
            </a:r>
            <a:r>
              <a:rPr kumimoji="1" lang="ja-JP" altLang="en-US" sz="1050" dirty="0" smtClean="0">
                <a:latin typeface="HGP明朝E" panose="02020900000000000000" pitchFamily="18" charset="-128"/>
                <a:ea typeface="HGP明朝E" panose="02020900000000000000" pitchFamily="18" charset="-128"/>
              </a:rPr>
              <a:t>、</a:t>
            </a:r>
            <a:endParaRPr kumimoji="1" lang="en-US" altLang="ja-JP" sz="1050" dirty="0" smtClean="0">
              <a:latin typeface="HGP明朝E" panose="02020900000000000000" pitchFamily="18" charset="-128"/>
              <a:ea typeface="HGP明朝E" panose="02020900000000000000" pitchFamily="18" charset="-128"/>
            </a:endParaRPr>
          </a:p>
          <a:p>
            <a:r>
              <a:rPr kumimoji="1" lang="ja-JP" altLang="en-US" sz="1050" dirty="0">
                <a:latin typeface="HGP明朝E" panose="02020900000000000000" pitchFamily="18" charset="-128"/>
                <a:ea typeface="HGP明朝E" panose="02020900000000000000" pitchFamily="18" charset="-128"/>
              </a:rPr>
              <a:t>　</a:t>
            </a:r>
            <a:r>
              <a:rPr kumimoji="1" lang="ja-JP" altLang="en-US" sz="1050" dirty="0" smtClean="0">
                <a:latin typeface="HGP明朝E" panose="02020900000000000000" pitchFamily="18" charset="-128"/>
                <a:ea typeface="HGP明朝E" panose="02020900000000000000" pitchFamily="18" charset="-128"/>
              </a:rPr>
              <a:t>社会</a:t>
            </a:r>
            <a:r>
              <a:rPr kumimoji="1" lang="ja-JP" altLang="en-US" sz="1050" dirty="0">
                <a:latin typeface="HGP明朝E" panose="02020900000000000000" pitchFamily="18" charset="-128"/>
                <a:ea typeface="HGP明朝E" panose="02020900000000000000" pitchFamily="18" charset="-128"/>
              </a:rPr>
              <a:t>生活に必要</a:t>
            </a:r>
            <a:r>
              <a:rPr kumimoji="1" lang="ja-JP" altLang="en-US" sz="1050" dirty="0" smtClean="0">
                <a:latin typeface="HGP明朝E" panose="02020900000000000000" pitchFamily="18" charset="-128"/>
                <a:ea typeface="HGP明朝E" panose="02020900000000000000" pitchFamily="18" charset="-128"/>
              </a:rPr>
              <a:t>なコミュニケーション</a:t>
            </a:r>
            <a:r>
              <a:rPr kumimoji="1" lang="ja-JP" altLang="en-US" sz="1050" dirty="0">
                <a:latin typeface="HGP明朝E" panose="02020900000000000000" pitchFamily="18" charset="-128"/>
                <a:ea typeface="HGP明朝E" panose="02020900000000000000" pitchFamily="18" charset="-128"/>
              </a:rPr>
              <a:t>能力の</a:t>
            </a:r>
            <a:r>
              <a:rPr kumimoji="1" lang="ja-JP" altLang="en-US" sz="1050" dirty="0" smtClean="0">
                <a:latin typeface="HGP明朝E" panose="02020900000000000000" pitchFamily="18" charset="-128"/>
                <a:ea typeface="HGP明朝E" panose="02020900000000000000" pitchFamily="18" charset="-128"/>
              </a:rPr>
              <a:t>育成</a:t>
            </a:r>
            <a:endParaRPr kumimoji="1" lang="en-US" altLang="ja-JP" sz="1050" dirty="0" smtClean="0">
              <a:latin typeface="HGP明朝E" panose="02020900000000000000" pitchFamily="18" charset="-128"/>
              <a:ea typeface="HGP明朝E" panose="02020900000000000000" pitchFamily="18" charset="-128"/>
            </a:endParaRPr>
          </a:p>
          <a:p>
            <a:r>
              <a:rPr kumimoji="1" lang="ja-JP" altLang="en-US" sz="1050" dirty="0" smtClean="0">
                <a:latin typeface="HGP明朝E" panose="02020900000000000000" pitchFamily="18" charset="-128"/>
                <a:ea typeface="HGP明朝E" panose="02020900000000000000" pitchFamily="18" charset="-128"/>
              </a:rPr>
              <a:t>・　就職率</a:t>
            </a:r>
            <a:r>
              <a:rPr kumimoji="1" lang="ja-JP" altLang="en-US" sz="1050" dirty="0">
                <a:latin typeface="HGP明朝E" panose="02020900000000000000" pitchFamily="18" charset="-128"/>
                <a:ea typeface="HGP明朝E" panose="02020900000000000000" pitchFamily="18" charset="-128"/>
              </a:rPr>
              <a:t>・就職後の定着率の向上</a:t>
            </a:r>
            <a:r>
              <a:rPr kumimoji="1" lang="ja-JP" altLang="en-US" sz="1050" dirty="0">
                <a:solidFill>
                  <a:srgbClr val="FF0000"/>
                </a:solidFill>
                <a:latin typeface="HGP明朝E" panose="02020900000000000000" pitchFamily="18" charset="-128"/>
                <a:ea typeface="HGP明朝E" panose="02020900000000000000" pitchFamily="18" charset="-128"/>
              </a:rPr>
              <a:t>　</a:t>
            </a:r>
            <a:endParaRPr kumimoji="1" lang="en-US" altLang="ja-JP" sz="1050" dirty="0" smtClean="0">
              <a:solidFill>
                <a:srgbClr val="FF0000"/>
              </a:solidFill>
              <a:latin typeface="HGP明朝E" panose="02020900000000000000" pitchFamily="18" charset="-128"/>
              <a:ea typeface="HGP明朝E" panose="02020900000000000000" pitchFamily="18" charset="-128"/>
            </a:endParaRPr>
          </a:p>
        </p:txBody>
      </p:sp>
      <p:sp>
        <p:nvSpPr>
          <p:cNvPr id="27" name="テキスト ボックス 26"/>
          <p:cNvSpPr txBox="1"/>
          <p:nvPr/>
        </p:nvSpPr>
        <p:spPr>
          <a:xfrm>
            <a:off x="4942681" y="5751547"/>
            <a:ext cx="4080816" cy="1061829"/>
          </a:xfrm>
          <a:prstGeom prst="rect">
            <a:avLst/>
          </a:prstGeom>
          <a:noFill/>
        </p:spPr>
        <p:txBody>
          <a:bodyPr wrap="square" rtlCol="0">
            <a:spAutoFit/>
          </a:bodyPr>
          <a:lstStyle/>
          <a:p>
            <a:r>
              <a:rPr kumimoji="1" lang="ja-JP" altLang="en-US" sz="1050" dirty="0" smtClean="0">
                <a:solidFill>
                  <a:srgbClr val="FF0000"/>
                </a:solidFill>
                <a:latin typeface="HGP明朝E" panose="02020900000000000000" pitchFamily="18" charset="-128"/>
                <a:ea typeface="HGP明朝E" panose="02020900000000000000" pitchFamily="18" charset="-128"/>
              </a:rPr>
              <a:t>（活用例）</a:t>
            </a:r>
            <a:endParaRPr kumimoji="1" lang="en-US" altLang="ja-JP" sz="1050" dirty="0" smtClean="0">
              <a:solidFill>
                <a:srgbClr val="FF0000"/>
              </a:solidFill>
              <a:latin typeface="HGP明朝E" panose="02020900000000000000" pitchFamily="18" charset="-128"/>
              <a:ea typeface="HGP明朝E" panose="02020900000000000000" pitchFamily="18" charset="-128"/>
            </a:endParaRPr>
          </a:p>
          <a:p>
            <a:r>
              <a:rPr kumimoji="1" lang="ja-JP" altLang="en-US" sz="1050" dirty="0">
                <a:solidFill>
                  <a:srgbClr val="FF0000"/>
                </a:solidFill>
                <a:latin typeface="HGP明朝E" panose="02020900000000000000" pitchFamily="18" charset="-128"/>
                <a:ea typeface="HGP明朝E" panose="02020900000000000000" pitchFamily="18" charset="-128"/>
              </a:rPr>
              <a:t>　・</a:t>
            </a:r>
            <a:r>
              <a:rPr kumimoji="1" lang="ja-JP" altLang="en-US" sz="1050" dirty="0" smtClean="0">
                <a:solidFill>
                  <a:srgbClr val="FF0000"/>
                </a:solidFill>
                <a:latin typeface="HGP明朝E" panose="02020900000000000000" pitchFamily="18" charset="-128"/>
                <a:ea typeface="HGP明朝E" panose="02020900000000000000" pitchFamily="18" charset="-128"/>
              </a:rPr>
              <a:t>ＶＲを活用し、様々な社会空間や生活場面を体験する。　</a:t>
            </a:r>
            <a:endParaRPr kumimoji="1" lang="en-US" altLang="ja-JP" sz="1050" dirty="0" smtClean="0">
              <a:solidFill>
                <a:srgbClr val="FF0000"/>
              </a:solidFill>
              <a:latin typeface="HGP明朝E" panose="02020900000000000000" pitchFamily="18" charset="-128"/>
              <a:ea typeface="HGP明朝E" panose="02020900000000000000" pitchFamily="18" charset="-128"/>
            </a:endParaRPr>
          </a:p>
          <a:p>
            <a:r>
              <a:rPr kumimoji="1" lang="ja-JP" altLang="en-US" sz="1050" dirty="0">
                <a:solidFill>
                  <a:srgbClr val="FF0000"/>
                </a:solidFill>
                <a:latin typeface="HGP明朝E" panose="02020900000000000000" pitchFamily="18" charset="-128"/>
                <a:ea typeface="HGP明朝E" panose="02020900000000000000" pitchFamily="18" charset="-128"/>
              </a:rPr>
              <a:t>　・</a:t>
            </a:r>
            <a:r>
              <a:rPr kumimoji="1" lang="ja-JP" altLang="en-US" sz="1050" dirty="0" smtClean="0">
                <a:solidFill>
                  <a:srgbClr val="FF0000"/>
                </a:solidFill>
                <a:latin typeface="HGP明朝E" panose="02020900000000000000" pitchFamily="18" charset="-128"/>
                <a:ea typeface="HGP明朝E" panose="02020900000000000000" pitchFamily="18" charset="-128"/>
              </a:rPr>
              <a:t>模擬面接や実際の就労場面を実体験する</a:t>
            </a:r>
            <a:r>
              <a:rPr lang="ja-JP" altLang="en-US" sz="1050" dirty="0" smtClean="0">
                <a:solidFill>
                  <a:srgbClr val="FF0000"/>
                </a:solidFill>
                <a:latin typeface="HGP明朝E" panose="02020900000000000000" pitchFamily="18" charset="-128"/>
                <a:ea typeface="HGP明朝E" panose="02020900000000000000" pitchFamily="18" charset="-128"/>
              </a:rPr>
              <a:t>。</a:t>
            </a:r>
            <a:endParaRPr lang="en-US" altLang="ja-JP" sz="1050" dirty="0" smtClean="0">
              <a:solidFill>
                <a:srgbClr val="FF0000"/>
              </a:solidFill>
              <a:latin typeface="HGP明朝E" panose="02020900000000000000" pitchFamily="18" charset="-128"/>
              <a:ea typeface="HGP明朝E" panose="02020900000000000000" pitchFamily="18" charset="-128"/>
            </a:endParaRPr>
          </a:p>
          <a:p>
            <a:r>
              <a:rPr kumimoji="1" lang="ja-JP" altLang="en-US" sz="1050" dirty="0">
                <a:solidFill>
                  <a:srgbClr val="FF0000"/>
                </a:solidFill>
                <a:latin typeface="HGP明朝E" panose="02020900000000000000" pitchFamily="18" charset="-128"/>
                <a:ea typeface="HGP明朝E" panose="02020900000000000000" pitchFamily="18" charset="-128"/>
              </a:rPr>
              <a:t>　・</a:t>
            </a:r>
            <a:r>
              <a:rPr kumimoji="1" lang="ja-JP" altLang="en-US" sz="1050" dirty="0" smtClean="0">
                <a:solidFill>
                  <a:srgbClr val="FF0000"/>
                </a:solidFill>
                <a:latin typeface="HGP明朝E" panose="02020900000000000000" pitchFamily="18" charset="-128"/>
                <a:ea typeface="HGP明朝E" panose="02020900000000000000" pitchFamily="18" charset="-128"/>
              </a:rPr>
              <a:t>ＡＩドリルを開発し、</a:t>
            </a:r>
            <a:r>
              <a:rPr kumimoji="1" lang="ja-JP" altLang="en-US" sz="1050" dirty="0">
                <a:solidFill>
                  <a:srgbClr val="FF0000"/>
                </a:solidFill>
                <a:latin typeface="HGP明朝E" panose="02020900000000000000" pitchFamily="18" charset="-128"/>
                <a:ea typeface="HGP明朝E" panose="02020900000000000000" pitchFamily="18" charset="-128"/>
              </a:rPr>
              <a:t>個々</a:t>
            </a:r>
            <a:r>
              <a:rPr kumimoji="1" lang="ja-JP" altLang="en-US" sz="1050" dirty="0" smtClean="0">
                <a:solidFill>
                  <a:srgbClr val="FF0000"/>
                </a:solidFill>
                <a:latin typeface="HGP明朝E" panose="02020900000000000000" pitchFamily="18" charset="-128"/>
                <a:ea typeface="HGP明朝E" panose="02020900000000000000" pitchFamily="18" charset="-128"/>
              </a:rPr>
              <a:t>に応じた課題を分析することにより　　</a:t>
            </a:r>
            <a:endParaRPr kumimoji="1" lang="en-US" altLang="ja-JP" sz="1050" dirty="0" smtClean="0">
              <a:solidFill>
                <a:srgbClr val="FF0000"/>
              </a:solidFill>
              <a:latin typeface="HGP明朝E" panose="02020900000000000000" pitchFamily="18" charset="-128"/>
              <a:ea typeface="HGP明朝E" panose="02020900000000000000" pitchFamily="18" charset="-128"/>
            </a:endParaRPr>
          </a:p>
          <a:p>
            <a:r>
              <a:rPr kumimoji="1" lang="ja-JP" altLang="en-US" sz="1050" dirty="0">
                <a:solidFill>
                  <a:srgbClr val="FF0000"/>
                </a:solidFill>
                <a:latin typeface="HGP明朝E" panose="02020900000000000000" pitchFamily="18" charset="-128"/>
                <a:ea typeface="HGP明朝E" panose="02020900000000000000" pitchFamily="18" charset="-128"/>
              </a:rPr>
              <a:t>　</a:t>
            </a:r>
            <a:r>
              <a:rPr kumimoji="1" lang="ja-JP" altLang="en-US" sz="1050" dirty="0" smtClean="0">
                <a:solidFill>
                  <a:srgbClr val="FF0000"/>
                </a:solidFill>
                <a:latin typeface="HGP明朝E" panose="02020900000000000000" pitchFamily="18" charset="-128"/>
                <a:ea typeface="HGP明朝E" panose="02020900000000000000" pitchFamily="18" charset="-128"/>
              </a:rPr>
              <a:t>　得意分野を伸ばす</a:t>
            </a:r>
            <a:endParaRPr kumimoji="1" lang="en-US" altLang="ja-JP" sz="1050" dirty="0" smtClean="0">
              <a:solidFill>
                <a:srgbClr val="FF0000"/>
              </a:solidFill>
              <a:latin typeface="HGP明朝E" panose="02020900000000000000" pitchFamily="18" charset="-128"/>
              <a:ea typeface="HGP明朝E" panose="02020900000000000000" pitchFamily="18" charset="-128"/>
            </a:endParaRPr>
          </a:p>
          <a:p>
            <a:r>
              <a:rPr kumimoji="1" lang="ja-JP" altLang="en-US" sz="1050" dirty="0">
                <a:solidFill>
                  <a:srgbClr val="FF0000"/>
                </a:solidFill>
                <a:latin typeface="HGP明朝E" panose="02020900000000000000" pitchFamily="18" charset="-128"/>
                <a:ea typeface="HGP明朝E" panose="02020900000000000000" pitchFamily="18" charset="-128"/>
              </a:rPr>
              <a:t>　</a:t>
            </a:r>
            <a:r>
              <a:rPr kumimoji="1" lang="ja-JP" altLang="en-US" sz="1050" dirty="0" smtClean="0">
                <a:solidFill>
                  <a:srgbClr val="FF0000"/>
                </a:solidFill>
                <a:latin typeface="HGP明朝E" panose="02020900000000000000" pitchFamily="18" charset="-128"/>
                <a:ea typeface="HGP明朝E" panose="02020900000000000000" pitchFamily="18" charset="-128"/>
              </a:rPr>
              <a:t>　　　　　　　　　　　⇒　キャリア教育就労支援の充実へ</a:t>
            </a:r>
            <a:endParaRPr kumimoji="1" lang="en-US" altLang="ja-JP" sz="1050" dirty="0" smtClean="0">
              <a:solidFill>
                <a:srgbClr val="FF0000"/>
              </a:solidFill>
              <a:latin typeface="HGP明朝E" panose="02020900000000000000" pitchFamily="18" charset="-128"/>
              <a:ea typeface="HGP明朝E" panose="02020900000000000000" pitchFamily="18" charset="-128"/>
            </a:endParaRPr>
          </a:p>
        </p:txBody>
      </p:sp>
      <p:sp>
        <p:nvSpPr>
          <p:cNvPr id="18" name="下矢印 17"/>
          <p:cNvSpPr/>
          <p:nvPr/>
        </p:nvSpPr>
        <p:spPr>
          <a:xfrm rot="16200000">
            <a:off x="4786816" y="1001804"/>
            <a:ext cx="311731" cy="772617"/>
          </a:xfrm>
          <a:prstGeom prst="down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7785998" y="20725"/>
            <a:ext cx="1185545" cy="394335"/>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400"/>
              </a:lnSpc>
              <a:spcAft>
                <a:spcPts val="0"/>
              </a:spcAft>
            </a:pPr>
            <a:r>
              <a:rPr lang="ja-JP" sz="1400" kern="1200" dirty="0" smtClean="0">
                <a:solidFill>
                  <a:srgbClr val="000000"/>
                </a:solidFill>
                <a:effectLst/>
                <a:latin typeface="Century" panose="02040604050505020304" pitchFamily="18" charset="0"/>
                <a:ea typeface="ＭＳ 明朝" panose="02020609040205080304" pitchFamily="17" charset="-128"/>
              </a:rPr>
              <a:t>資料</a:t>
            </a:r>
            <a:r>
              <a:rPr lang="ja-JP" altLang="en-US" sz="1400" dirty="0" smtClean="0">
                <a:solidFill>
                  <a:srgbClr val="000000"/>
                </a:solidFill>
                <a:latin typeface="Century" panose="02040604050505020304" pitchFamily="18" charset="0"/>
                <a:ea typeface="ＭＳ 明朝" panose="02020609040205080304" pitchFamily="17" charset="-128"/>
              </a:rPr>
              <a:t>１</a:t>
            </a:r>
            <a:r>
              <a:rPr lang="ja-JP" sz="1400" kern="1200" dirty="0" smtClean="0">
                <a:solidFill>
                  <a:srgbClr val="000000"/>
                </a:solidFill>
                <a:effectLst/>
                <a:latin typeface="Century" panose="02040604050505020304" pitchFamily="18" charset="0"/>
                <a:ea typeface="ＭＳ 明朝" panose="02020609040205080304" pitchFamily="17" charset="-128"/>
              </a:rPr>
              <a:t>－</a:t>
            </a:r>
            <a:r>
              <a:rPr lang="ja-JP" altLang="en-US" sz="1400" kern="1200" dirty="0" smtClean="0">
                <a:solidFill>
                  <a:srgbClr val="000000"/>
                </a:solidFill>
                <a:effectLst/>
                <a:latin typeface="Century" panose="02040604050505020304" pitchFamily="18" charset="0"/>
                <a:ea typeface="ＭＳ 明朝" panose="02020609040205080304" pitchFamily="17" charset="-128"/>
              </a:rPr>
              <a:t>３</a:t>
            </a:r>
            <a:endParaRPr lang="ja-JP" sz="1200" kern="100" dirty="0">
              <a:effectLst/>
              <a:latin typeface="Times New Roman" panose="02020603050405020304" pitchFamily="18" charset="0"/>
              <a:ea typeface="游明朝" panose="02020400000000000000" pitchFamily="18" charset="-128"/>
            </a:endParaRPr>
          </a:p>
        </p:txBody>
      </p:sp>
    </p:spTree>
    <p:extLst>
      <p:ext uri="{BB962C8B-B14F-4D97-AF65-F5344CB8AC3E}">
        <p14:creationId xmlns:p14="http://schemas.microsoft.com/office/powerpoint/2010/main" val="421350751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G" val="ae33de73-91e1-4b9c-927a-1aaa09bdaa0b"/>
</p:tagLst>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ファセット</Template>
  <TotalTime>1986</TotalTime>
  <Words>508</Words>
  <Application>Microsoft Office PowerPoint</Application>
  <PresentationFormat>画面に合わせる (4:3)</PresentationFormat>
  <Paragraphs>45</Paragraphs>
  <Slides>1</Slides>
  <Notes>1</Notes>
  <HiddenSlides>0</HiddenSlides>
  <MMClips>0</MMClips>
  <ScaleCrop>false</ScaleCrop>
  <HeadingPairs>
    <vt:vector size="6" baseType="variant">
      <vt:variant>
        <vt:lpstr>使用されているフォント</vt:lpstr>
      </vt:variant>
      <vt:variant>
        <vt:i4>13</vt:i4>
      </vt:variant>
      <vt:variant>
        <vt:lpstr>テーマ</vt:lpstr>
      </vt:variant>
      <vt:variant>
        <vt:i4>2</vt:i4>
      </vt:variant>
      <vt:variant>
        <vt:lpstr>スライド タイトル</vt:lpstr>
      </vt:variant>
      <vt:variant>
        <vt:i4>1</vt:i4>
      </vt:variant>
    </vt:vector>
  </HeadingPairs>
  <TitlesOfParts>
    <vt:vector size="16" baseType="lpstr">
      <vt:lpstr>HGP明朝E</vt:lpstr>
      <vt:lpstr>HGSｺﾞｼｯｸE</vt:lpstr>
      <vt:lpstr>ＭＳ Ｐゴシック</vt:lpstr>
      <vt:lpstr>ＭＳ 明朝</vt:lpstr>
      <vt:lpstr>游ゴシック</vt:lpstr>
      <vt:lpstr>游ゴシック Light</vt:lpstr>
      <vt:lpstr>游明朝</vt:lpstr>
      <vt:lpstr>Arial</vt:lpstr>
      <vt:lpstr>Calibri</vt:lpstr>
      <vt:lpstr>Calibri Light</vt:lpstr>
      <vt:lpstr>Century</vt:lpstr>
      <vt:lpstr>Times New Roman</vt:lpstr>
      <vt:lpstr>Wingdings 2</vt:lpstr>
      <vt:lpstr>HDOfficeLightV0</vt:lpstr>
      <vt:lpstr>Office テーマ</vt:lpstr>
      <vt:lpstr>府立知的障がい支援学校高等部における就労支援の充実について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平成34年度　就職率35％に向けて</dc:title>
  <dc:creator>HOSTNAME</dc:creator>
  <cp:lastModifiedBy>塩田　尚子</cp:lastModifiedBy>
  <cp:revision>142</cp:revision>
  <cp:lastPrinted>2021-03-09T00:38:36Z</cp:lastPrinted>
  <dcterms:created xsi:type="dcterms:W3CDTF">2017-09-05T01:35:09Z</dcterms:created>
  <dcterms:modified xsi:type="dcterms:W3CDTF">2021-03-17T05:08:44Z</dcterms:modified>
</cp:coreProperties>
</file>