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7"/>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009900"/>
    <a:srgbClr val="FF0000"/>
    <a:srgbClr val="33CC33"/>
    <a:srgbClr val="006600"/>
    <a:srgbClr val="66FF99"/>
    <a:srgbClr val="99FF99"/>
    <a:srgbClr val="83BDEC"/>
    <a:srgbClr val="4CC488"/>
    <a:srgbClr val="FFB9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9140" autoAdjust="0"/>
  </p:normalViewPr>
  <p:slideViewPr>
    <p:cSldViewPr>
      <p:cViewPr varScale="1">
        <p:scale>
          <a:sx n="51" d="100"/>
          <a:sy n="51" d="100"/>
        </p:scale>
        <p:origin x="1722" y="11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6" cy="340360"/>
          </a:xfrm>
          <a:prstGeom prst="rect">
            <a:avLst/>
          </a:prstGeom>
        </p:spPr>
        <p:txBody>
          <a:bodyPr vert="horz" lIns="95607" tIns="47803" rIns="95607" bIns="47803"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6" cy="340360"/>
          </a:xfrm>
          <a:prstGeom prst="rect">
            <a:avLst/>
          </a:prstGeom>
        </p:spPr>
        <p:txBody>
          <a:bodyPr vert="horz" lIns="95607" tIns="47803" rIns="95607" bIns="47803" rtlCol="0"/>
          <a:lstStyle>
            <a:lvl1pPr algn="r">
              <a:defRPr sz="1300"/>
            </a:lvl1pPr>
          </a:lstStyle>
          <a:p>
            <a:fld id="{9EC1DDB3-66DD-4233-B270-AC8C06FA98D0}"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5607" tIns="47803" rIns="95607" bIns="47803" rtlCol="0" anchor="ctr"/>
          <a:lstStyle/>
          <a:p>
            <a:endParaRPr lang="ja-JP" altLang="en-US"/>
          </a:p>
        </p:txBody>
      </p:sp>
      <p:sp>
        <p:nvSpPr>
          <p:cNvPr id="5" name="ノート プレースホルダー 4"/>
          <p:cNvSpPr>
            <a:spLocks noGrp="1"/>
          </p:cNvSpPr>
          <p:nvPr>
            <p:ph type="body" sz="quarter" idx="3"/>
          </p:nvPr>
        </p:nvSpPr>
        <p:spPr>
          <a:xfrm>
            <a:off x="993935" y="3233421"/>
            <a:ext cx="7951470" cy="3063239"/>
          </a:xfrm>
          <a:prstGeom prst="rect">
            <a:avLst/>
          </a:prstGeom>
        </p:spPr>
        <p:txBody>
          <a:bodyPr vert="horz" lIns="95607" tIns="47803" rIns="95607" bIns="478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65664"/>
            <a:ext cx="4307046" cy="340360"/>
          </a:xfrm>
          <a:prstGeom prst="rect">
            <a:avLst/>
          </a:prstGeom>
        </p:spPr>
        <p:txBody>
          <a:bodyPr vert="horz" lIns="95607" tIns="47803" rIns="95607" bIns="478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4"/>
            <a:ext cx="4307046" cy="340360"/>
          </a:xfrm>
          <a:prstGeom prst="rect">
            <a:avLst/>
          </a:prstGeom>
        </p:spPr>
        <p:txBody>
          <a:bodyPr vert="horz" lIns="95607" tIns="47803" rIns="95607" bIns="47803"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68663" y="511175"/>
            <a:ext cx="34020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418635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9"/>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79"/>
            <a:ext cx="8961120" cy="2453641"/>
          </a:xfrm>
        </p:spPr>
        <p:txBody>
          <a:bodyPr/>
          <a:lstStyle>
            <a:lvl1pPr marL="0" indent="0" algn="ctr">
              <a:buNone/>
              <a:defRPr>
                <a:solidFill>
                  <a:schemeClr val="tx1">
                    <a:tint val="75000"/>
                  </a:schemeClr>
                </a:solidFill>
              </a:defRPr>
            </a:lvl1pPr>
            <a:lvl2pPr marL="527056" indent="0" algn="ctr">
              <a:buNone/>
              <a:defRPr>
                <a:solidFill>
                  <a:schemeClr val="tx1">
                    <a:tint val="75000"/>
                  </a:schemeClr>
                </a:solidFill>
              </a:defRPr>
            </a:lvl2pPr>
            <a:lvl3pPr marL="1054113" indent="0" algn="ctr">
              <a:buNone/>
              <a:defRPr>
                <a:solidFill>
                  <a:schemeClr val="tx1">
                    <a:tint val="75000"/>
                  </a:schemeClr>
                </a:solidFill>
              </a:defRPr>
            </a:lvl3pPr>
            <a:lvl4pPr marL="1581169" indent="0" algn="ctr">
              <a:buNone/>
              <a:defRPr>
                <a:solidFill>
                  <a:schemeClr val="tx1">
                    <a:tint val="75000"/>
                  </a:schemeClr>
                </a:solidFill>
              </a:defRPr>
            </a:lvl4pPr>
            <a:lvl5pPr marL="2108225" indent="0" algn="ctr">
              <a:buNone/>
              <a:defRPr>
                <a:solidFill>
                  <a:schemeClr val="tx1">
                    <a:tint val="75000"/>
                  </a:schemeClr>
                </a:solidFill>
              </a:defRPr>
            </a:lvl5pPr>
            <a:lvl6pPr marL="2635281" indent="0" algn="ctr">
              <a:buNone/>
              <a:defRPr>
                <a:solidFill>
                  <a:schemeClr val="tx1">
                    <a:tint val="75000"/>
                  </a:schemeClr>
                </a:solidFill>
              </a:defRPr>
            </a:lvl6pPr>
            <a:lvl7pPr marL="3162338" indent="0" algn="ctr">
              <a:buNone/>
              <a:defRPr>
                <a:solidFill>
                  <a:schemeClr val="tx1">
                    <a:tint val="75000"/>
                  </a:schemeClr>
                </a:solidFill>
              </a:defRPr>
            </a:lvl7pPr>
            <a:lvl8pPr marL="3689394" indent="0" algn="ctr">
              <a:buNone/>
              <a:defRPr>
                <a:solidFill>
                  <a:schemeClr val="tx1">
                    <a:tint val="75000"/>
                  </a:schemeClr>
                </a:solidFill>
              </a:defRPr>
            </a:lvl8pPr>
            <a:lvl9pPr marL="421645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62" y="537846"/>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9" y="537846"/>
            <a:ext cx="11885929"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465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286">
                <a:solidFill>
                  <a:schemeClr val="tx1">
                    <a:tint val="75000"/>
                  </a:schemeClr>
                </a:solidFill>
              </a:defRPr>
            </a:lvl1pPr>
            <a:lvl2pPr marL="527056" indent="0">
              <a:buNone/>
              <a:defRPr sz="2032">
                <a:solidFill>
                  <a:schemeClr val="tx1">
                    <a:tint val="75000"/>
                  </a:schemeClr>
                </a:solidFill>
              </a:defRPr>
            </a:lvl2pPr>
            <a:lvl3pPr marL="1054113" indent="0">
              <a:buNone/>
              <a:defRPr sz="1862">
                <a:solidFill>
                  <a:schemeClr val="tx1">
                    <a:tint val="75000"/>
                  </a:schemeClr>
                </a:solidFill>
              </a:defRPr>
            </a:lvl3pPr>
            <a:lvl4pPr marL="1581169" indent="0">
              <a:buNone/>
              <a:defRPr sz="1608">
                <a:solidFill>
                  <a:schemeClr val="tx1">
                    <a:tint val="75000"/>
                  </a:schemeClr>
                </a:solidFill>
              </a:defRPr>
            </a:lvl4pPr>
            <a:lvl5pPr marL="2108225" indent="0">
              <a:buNone/>
              <a:defRPr sz="1608">
                <a:solidFill>
                  <a:schemeClr val="tx1">
                    <a:tint val="75000"/>
                  </a:schemeClr>
                </a:solidFill>
              </a:defRPr>
            </a:lvl5pPr>
            <a:lvl6pPr marL="2635281" indent="0">
              <a:buNone/>
              <a:defRPr sz="1608">
                <a:solidFill>
                  <a:schemeClr val="tx1">
                    <a:tint val="75000"/>
                  </a:schemeClr>
                </a:solidFill>
              </a:defRPr>
            </a:lvl6pPr>
            <a:lvl7pPr marL="3162338" indent="0">
              <a:buNone/>
              <a:defRPr sz="1608">
                <a:solidFill>
                  <a:schemeClr val="tx1">
                    <a:tint val="75000"/>
                  </a:schemeClr>
                </a:solidFill>
              </a:defRPr>
            </a:lvl7pPr>
            <a:lvl8pPr marL="3689394" indent="0">
              <a:buNone/>
              <a:defRPr sz="1608">
                <a:solidFill>
                  <a:schemeClr val="tx1">
                    <a:tint val="75000"/>
                  </a:schemeClr>
                </a:solidFill>
              </a:defRPr>
            </a:lvl8pPr>
            <a:lvl9pPr marL="4216450" indent="0">
              <a:buNone/>
              <a:defRPr sz="160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70"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2" y="3135947"/>
            <a:ext cx="7958772" cy="8872220"/>
          </a:xfrm>
        </p:spPr>
        <p:txBody>
          <a:bodyPr/>
          <a:lstStyle>
            <a:lvl1pPr>
              <a:defRPr sz="3217"/>
            </a:lvl1pPr>
            <a:lvl2pPr>
              <a:defRPr sz="2793"/>
            </a:lvl2pPr>
            <a:lvl3pPr>
              <a:defRPr sz="2286"/>
            </a:lvl3pPr>
            <a:lvl4pPr>
              <a:defRPr sz="2032"/>
            </a:lvl4pPr>
            <a:lvl5pPr>
              <a:defRPr sz="2032"/>
            </a:lvl5pPr>
            <a:lvl6pPr>
              <a:defRPr sz="2032"/>
            </a:lvl6pPr>
            <a:lvl7pPr>
              <a:defRPr sz="2032"/>
            </a:lvl7pPr>
            <a:lvl8pPr>
              <a:defRPr sz="2032"/>
            </a:lvl8pPr>
            <a:lvl9pPr>
              <a:defRPr sz="203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4494"/>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4" y="2149160"/>
            <a:ext cx="5656263"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4" y="3044826"/>
            <a:ext cx="5656263"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60"/>
            <a:ext cx="5658485" cy="895667"/>
          </a:xfrm>
        </p:spPr>
        <p:txBody>
          <a:bodyPr anchor="b"/>
          <a:lstStyle>
            <a:lvl1pPr marL="0" indent="0">
              <a:buNone/>
              <a:defRPr sz="2793" b="1"/>
            </a:lvl1pPr>
            <a:lvl2pPr marL="527056" indent="0">
              <a:buNone/>
              <a:defRPr sz="2286" b="1"/>
            </a:lvl2pPr>
            <a:lvl3pPr marL="1054113" indent="0">
              <a:buNone/>
              <a:defRPr sz="2032" b="1"/>
            </a:lvl3pPr>
            <a:lvl4pPr marL="1581169" indent="0">
              <a:buNone/>
              <a:defRPr sz="1862" b="1"/>
            </a:lvl4pPr>
            <a:lvl5pPr marL="2108225" indent="0">
              <a:buNone/>
              <a:defRPr sz="1862" b="1"/>
            </a:lvl5pPr>
            <a:lvl6pPr marL="2635281" indent="0">
              <a:buNone/>
              <a:defRPr sz="1862" b="1"/>
            </a:lvl6pPr>
            <a:lvl7pPr marL="3162338" indent="0">
              <a:buNone/>
              <a:defRPr sz="1862" b="1"/>
            </a:lvl7pPr>
            <a:lvl8pPr marL="3689394" indent="0">
              <a:buNone/>
              <a:defRPr sz="1862" b="1"/>
            </a:lvl8pPr>
            <a:lvl9pPr marL="4216450" indent="0">
              <a:buNone/>
              <a:defRPr sz="186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2793"/>
            </a:lvl1pPr>
            <a:lvl2pPr>
              <a:defRPr sz="2286"/>
            </a:lvl2pPr>
            <a:lvl3pPr>
              <a:defRPr sz="2032"/>
            </a:lvl3pPr>
            <a:lvl4pPr>
              <a:defRPr sz="1862"/>
            </a:lvl4pPr>
            <a:lvl5pPr>
              <a:defRPr sz="1862"/>
            </a:lvl5pPr>
            <a:lvl6pPr>
              <a:defRPr sz="1862"/>
            </a:lvl6pPr>
            <a:lvl7pPr>
              <a:defRPr sz="1862"/>
            </a:lvl7pPr>
            <a:lvl8pPr>
              <a:defRPr sz="1862"/>
            </a:lvl8pPr>
            <a:lvl9pPr>
              <a:defRPr sz="18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4" y="382272"/>
            <a:ext cx="4211639" cy="1626869"/>
          </a:xfrm>
        </p:spPr>
        <p:txBody>
          <a:bodyPr anchor="b"/>
          <a:lstStyle>
            <a:lvl1pPr algn="l">
              <a:defRPr sz="228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3"/>
            <a:ext cx="7156451" cy="8194359"/>
          </a:xfrm>
        </p:spPr>
        <p:txBody>
          <a:bodyPr/>
          <a:lstStyle>
            <a:lvl1pPr>
              <a:defRPr sz="3640"/>
            </a:lvl1pPr>
            <a:lvl2pPr>
              <a:defRPr sz="3217"/>
            </a:lvl2pPr>
            <a:lvl3pPr>
              <a:defRPr sz="2793"/>
            </a:lvl3pPr>
            <a:lvl4pPr>
              <a:defRPr sz="2286"/>
            </a:lvl4pPr>
            <a:lvl5pPr>
              <a:defRPr sz="2286"/>
            </a:lvl5pPr>
            <a:lvl6pPr>
              <a:defRPr sz="2286"/>
            </a:lvl6pPr>
            <a:lvl7pPr>
              <a:defRPr sz="2286"/>
            </a:lvl7pPr>
            <a:lvl8pPr>
              <a:defRPr sz="2286"/>
            </a:lvl8pPr>
            <a:lvl9pPr>
              <a:defRPr sz="22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4" y="2009142"/>
            <a:ext cx="4211639" cy="6567488"/>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6" y="6720842"/>
            <a:ext cx="7680960" cy="793434"/>
          </a:xfrm>
        </p:spPr>
        <p:txBody>
          <a:bodyPr anchor="b"/>
          <a:lstStyle>
            <a:lvl1pPr algn="l">
              <a:defRPr sz="2286"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6" y="857886"/>
            <a:ext cx="7680960" cy="5760720"/>
          </a:xfrm>
        </p:spPr>
        <p:txBody>
          <a:bodyPr/>
          <a:lstStyle>
            <a:lvl1pPr marL="0" indent="0">
              <a:buNone/>
              <a:defRPr sz="3640"/>
            </a:lvl1pPr>
            <a:lvl2pPr marL="527056" indent="0">
              <a:buNone/>
              <a:defRPr sz="3217"/>
            </a:lvl2pPr>
            <a:lvl3pPr marL="1054113" indent="0">
              <a:buNone/>
              <a:defRPr sz="2793"/>
            </a:lvl3pPr>
            <a:lvl4pPr marL="1581169" indent="0">
              <a:buNone/>
              <a:defRPr sz="2286"/>
            </a:lvl4pPr>
            <a:lvl5pPr marL="2108225" indent="0">
              <a:buNone/>
              <a:defRPr sz="2286"/>
            </a:lvl5pPr>
            <a:lvl6pPr marL="2635281" indent="0">
              <a:buNone/>
              <a:defRPr sz="2286"/>
            </a:lvl6pPr>
            <a:lvl7pPr marL="3162338" indent="0">
              <a:buNone/>
              <a:defRPr sz="2286"/>
            </a:lvl7pPr>
            <a:lvl8pPr marL="3689394" indent="0">
              <a:buNone/>
              <a:defRPr sz="2286"/>
            </a:lvl8pPr>
            <a:lvl9pPr marL="4216450" indent="0">
              <a:buNone/>
              <a:defRPr sz="2286"/>
            </a:lvl9pPr>
          </a:lstStyle>
          <a:p>
            <a:endParaRPr kumimoji="1" lang="ja-JP" altLang="en-US"/>
          </a:p>
        </p:txBody>
      </p:sp>
      <p:sp>
        <p:nvSpPr>
          <p:cNvPr id="4" name="テキスト プレースホルダー 3"/>
          <p:cNvSpPr>
            <a:spLocks noGrp="1"/>
          </p:cNvSpPr>
          <p:nvPr>
            <p:ph type="body" sz="half" idx="2"/>
          </p:nvPr>
        </p:nvSpPr>
        <p:spPr>
          <a:xfrm>
            <a:off x="2509206" y="7514275"/>
            <a:ext cx="7680960" cy="1126806"/>
          </a:xfrm>
        </p:spPr>
        <p:txBody>
          <a:bodyPr/>
          <a:lstStyle>
            <a:lvl1pPr marL="0" indent="0">
              <a:buNone/>
              <a:defRPr sz="1608"/>
            </a:lvl1pPr>
            <a:lvl2pPr marL="527056" indent="0">
              <a:buNone/>
              <a:defRPr sz="1354"/>
            </a:lvl2pPr>
            <a:lvl3pPr marL="1054113" indent="0">
              <a:buNone/>
              <a:defRPr sz="1185"/>
            </a:lvl3pPr>
            <a:lvl4pPr marL="1581169" indent="0">
              <a:buNone/>
              <a:defRPr sz="1100"/>
            </a:lvl4pPr>
            <a:lvl5pPr marL="2108225" indent="0">
              <a:buNone/>
              <a:defRPr sz="1100"/>
            </a:lvl5pPr>
            <a:lvl6pPr marL="2635281" indent="0">
              <a:buNone/>
              <a:defRPr sz="1100"/>
            </a:lvl6pPr>
            <a:lvl7pPr marL="3162338" indent="0">
              <a:buNone/>
              <a:defRPr sz="1100"/>
            </a:lvl7pPr>
            <a:lvl8pPr marL="3689394" indent="0">
              <a:buNone/>
              <a:defRPr sz="1100"/>
            </a:lvl8pPr>
            <a:lvl9pPr marL="4216450" indent="0">
              <a:buNone/>
              <a:defRPr sz="11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2" y="384494"/>
            <a:ext cx="11521440" cy="1600200"/>
          </a:xfrm>
          <a:prstGeom prst="rect">
            <a:avLst/>
          </a:prstGeom>
        </p:spPr>
        <p:txBody>
          <a:bodyPr vert="horz" lIns="124526" tIns="62263" rIns="124526" bIns="622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240282"/>
            <a:ext cx="11521440" cy="6336347"/>
          </a:xfrm>
          <a:prstGeom prst="rect">
            <a:avLst/>
          </a:prstGeom>
        </p:spPr>
        <p:txBody>
          <a:bodyPr vert="horz" lIns="124526" tIns="62263" rIns="124526" bIns="622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3" y="8898893"/>
            <a:ext cx="2987040" cy="511174"/>
          </a:xfrm>
          <a:prstGeom prst="rect">
            <a:avLst/>
          </a:prstGeom>
        </p:spPr>
        <p:txBody>
          <a:bodyPr vert="horz" lIns="124526" tIns="62263" rIns="124526" bIns="62263" rtlCol="0" anchor="ctr"/>
          <a:lstStyle>
            <a:lvl1pPr algn="l">
              <a:defRPr sz="1185">
                <a:solidFill>
                  <a:schemeClr val="tx1">
                    <a:tint val="75000"/>
                  </a:schemeClr>
                </a:solidFill>
              </a:defRPr>
            </a:lvl1pPr>
          </a:lstStyle>
          <a:p>
            <a:fld id="{CA76501D-94FE-45B2-B51F-724B78294B2E}" type="datetimeFigureOut">
              <a:rPr lang="ja-JP" altLang="en-US" smtClean="0"/>
              <a:pPr/>
              <a:t>2021/3/18</a:t>
            </a:fld>
            <a:endParaRPr lang="ja-JP" altLang="en-US"/>
          </a:p>
        </p:txBody>
      </p:sp>
      <p:sp>
        <p:nvSpPr>
          <p:cNvPr id="5" name="フッター プレースホルダー 4"/>
          <p:cNvSpPr>
            <a:spLocks noGrp="1"/>
          </p:cNvSpPr>
          <p:nvPr>
            <p:ph type="ftr" sz="quarter" idx="3"/>
          </p:nvPr>
        </p:nvSpPr>
        <p:spPr>
          <a:xfrm>
            <a:off x="4373880" y="8898893"/>
            <a:ext cx="4053840" cy="511174"/>
          </a:xfrm>
          <a:prstGeom prst="rect">
            <a:avLst/>
          </a:prstGeom>
        </p:spPr>
        <p:txBody>
          <a:bodyPr vert="horz" lIns="124526" tIns="62263" rIns="124526" bIns="62263" rtlCol="0" anchor="ctr"/>
          <a:lstStyle>
            <a:lvl1pPr algn="ctr">
              <a:defRPr sz="118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9174482" y="8898893"/>
            <a:ext cx="2987040" cy="511174"/>
          </a:xfrm>
          <a:prstGeom prst="rect">
            <a:avLst/>
          </a:prstGeom>
        </p:spPr>
        <p:txBody>
          <a:bodyPr vert="horz" lIns="124526" tIns="62263" rIns="124526" bIns="62263" rtlCol="0" anchor="ctr"/>
          <a:lstStyle>
            <a:lvl1pPr algn="r">
              <a:defRPr sz="118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54113" rtl="0" eaLnBrk="1" latinLnBrk="0" hangingPunct="1">
        <a:spcBef>
          <a:spcPct val="0"/>
        </a:spcBef>
        <a:buNone/>
        <a:defRPr kumimoji="1" sz="1185" kern="1200">
          <a:solidFill>
            <a:schemeClr val="tx1"/>
          </a:solidFill>
          <a:latin typeface="+mj-lt"/>
          <a:ea typeface="+mj-ea"/>
          <a:cs typeface="+mj-cs"/>
        </a:defRPr>
      </a:lvl1pPr>
    </p:titleStyle>
    <p:bodyStyle>
      <a:lvl1pPr marL="395293" indent="-395293"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1pPr>
      <a:lvl2pPr marL="856467" indent="-329410"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2pPr>
      <a:lvl3pPr marL="1317641"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3pPr>
      <a:lvl4pPr marL="1844697"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4pPr>
      <a:lvl5pPr marL="2371753" indent="-263528" algn="l" defTabSz="1054113" rtl="0" eaLnBrk="1" latinLnBrk="0" hangingPunct="1">
        <a:spcBef>
          <a:spcPct val="20000"/>
        </a:spcBef>
        <a:buFont typeface="Arial" pitchFamily="34" charset="0"/>
        <a:buChar char="»"/>
        <a:defRPr kumimoji="1" sz="1185" kern="1200">
          <a:solidFill>
            <a:schemeClr val="tx1"/>
          </a:solidFill>
          <a:latin typeface="+mn-lt"/>
          <a:ea typeface="+mn-ea"/>
          <a:cs typeface="+mn-cs"/>
        </a:defRPr>
      </a:lvl5pPr>
      <a:lvl6pPr marL="2898810"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6pPr>
      <a:lvl7pPr marL="3425866"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7pPr>
      <a:lvl8pPr marL="3952922"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8pPr>
      <a:lvl9pPr marL="4479979" indent="-263528" algn="l" defTabSz="1054113" rtl="0" eaLnBrk="1" latinLnBrk="0" hangingPunct="1">
        <a:spcBef>
          <a:spcPct val="20000"/>
        </a:spcBef>
        <a:buFont typeface="Arial" pitchFamily="34" charset="0"/>
        <a:buChar char="•"/>
        <a:defRPr kumimoji="1" sz="2286" kern="1200">
          <a:solidFill>
            <a:schemeClr val="tx1"/>
          </a:solidFill>
          <a:latin typeface="+mn-lt"/>
          <a:ea typeface="+mn-ea"/>
          <a:cs typeface="+mn-cs"/>
        </a:defRPr>
      </a:lvl9pPr>
    </p:bodyStyle>
    <p:otherStyle>
      <a:defPPr>
        <a:defRPr lang="ja-JP"/>
      </a:defPPr>
      <a:lvl1pPr marL="0" algn="l" defTabSz="1054113" rtl="0" eaLnBrk="1" latinLnBrk="0" hangingPunct="1">
        <a:defRPr kumimoji="1" sz="2032" kern="1200">
          <a:solidFill>
            <a:schemeClr val="tx1"/>
          </a:solidFill>
          <a:latin typeface="+mn-lt"/>
          <a:ea typeface="+mn-ea"/>
          <a:cs typeface="+mn-cs"/>
        </a:defRPr>
      </a:lvl1pPr>
      <a:lvl2pPr marL="527056" algn="l" defTabSz="1054113" rtl="0" eaLnBrk="1" latinLnBrk="0" hangingPunct="1">
        <a:defRPr kumimoji="1" sz="2032" kern="1200">
          <a:solidFill>
            <a:schemeClr val="tx1"/>
          </a:solidFill>
          <a:latin typeface="+mn-lt"/>
          <a:ea typeface="+mn-ea"/>
          <a:cs typeface="+mn-cs"/>
        </a:defRPr>
      </a:lvl2pPr>
      <a:lvl3pPr marL="1054113" algn="l" defTabSz="1054113" rtl="0" eaLnBrk="1" latinLnBrk="0" hangingPunct="1">
        <a:defRPr kumimoji="1" sz="2032" kern="1200">
          <a:solidFill>
            <a:schemeClr val="tx1"/>
          </a:solidFill>
          <a:latin typeface="+mn-lt"/>
          <a:ea typeface="+mn-ea"/>
          <a:cs typeface="+mn-cs"/>
        </a:defRPr>
      </a:lvl3pPr>
      <a:lvl4pPr marL="1581169" algn="l" defTabSz="1054113" rtl="0" eaLnBrk="1" latinLnBrk="0" hangingPunct="1">
        <a:defRPr kumimoji="1" sz="2032" kern="1200">
          <a:solidFill>
            <a:schemeClr val="tx1"/>
          </a:solidFill>
          <a:latin typeface="+mn-lt"/>
          <a:ea typeface="+mn-ea"/>
          <a:cs typeface="+mn-cs"/>
        </a:defRPr>
      </a:lvl4pPr>
      <a:lvl5pPr marL="2108225" algn="l" defTabSz="1054113" rtl="0" eaLnBrk="1" latinLnBrk="0" hangingPunct="1">
        <a:defRPr kumimoji="1" sz="2032" kern="1200">
          <a:solidFill>
            <a:schemeClr val="tx1"/>
          </a:solidFill>
          <a:latin typeface="+mn-lt"/>
          <a:ea typeface="+mn-ea"/>
          <a:cs typeface="+mn-cs"/>
        </a:defRPr>
      </a:lvl5pPr>
      <a:lvl6pPr marL="2635281" algn="l" defTabSz="1054113" rtl="0" eaLnBrk="1" latinLnBrk="0" hangingPunct="1">
        <a:defRPr kumimoji="1" sz="2032" kern="1200">
          <a:solidFill>
            <a:schemeClr val="tx1"/>
          </a:solidFill>
          <a:latin typeface="+mn-lt"/>
          <a:ea typeface="+mn-ea"/>
          <a:cs typeface="+mn-cs"/>
        </a:defRPr>
      </a:lvl6pPr>
      <a:lvl7pPr marL="3162338" algn="l" defTabSz="1054113" rtl="0" eaLnBrk="1" latinLnBrk="0" hangingPunct="1">
        <a:defRPr kumimoji="1" sz="2032" kern="1200">
          <a:solidFill>
            <a:schemeClr val="tx1"/>
          </a:solidFill>
          <a:latin typeface="+mn-lt"/>
          <a:ea typeface="+mn-ea"/>
          <a:cs typeface="+mn-cs"/>
        </a:defRPr>
      </a:lvl7pPr>
      <a:lvl8pPr marL="3689394" algn="l" defTabSz="1054113" rtl="0" eaLnBrk="1" latinLnBrk="0" hangingPunct="1">
        <a:defRPr kumimoji="1" sz="2032" kern="1200">
          <a:solidFill>
            <a:schemeClr val="tx1"/>
          </a:solidFill>
          <a:latin typeface="+mn-lt"/>
          <a:ea typeface="+mn-ea"/>
          <a:cs typeface="+mn-cs"/>
        </a:defRPr>
      </a:lvl8pPr>
      <a:lvl9pPr marL="4216450" algn="l" defTabSz="1054113" rtl="0" eaLnBrk="1" latinLnBrk="0" hangingPunct="1">
        <a:defRPr kumimoji="1"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47177" y="1044156"/>
            <a:ext cx="12398897" cy="1797928"/>
          </a:xfrm>
          <a:prstGeom prst="rect">
            <a:avLst/>
          </a:prstGeom>
          <a:noFill/>
          <a:ln>
            <a:noFill/>
          </a:ln>
        </p:spPr>
        <p:txBody>
          <a:bodyPr wrap="square" rtlCol="0" anchor="ctr">
            <a:spAutoFit/>
          </a:bodyPr>
          <a:lstStyle/>
          <a:p>
            <a:pPr defTabSz="1108075">
              <a:lnSpc>
                <a:spcPts val="1900"/>
              </a:lnSpc>
              <a:tabLst>
                <a:tab pos="3771900" algn="ctr"/>
              </a:tabLst>
            </a:pPr>
            <a:r>
              <a:rPr lang="ja-JP" altLang="en-US" sz="1400" dirty="0" smtClean="0">
                <a:solidFill>
                  <a:prstClr val="black"/>
                </a:solidFill>
                <a:latin typeface="Meiryo UI" panose="020B0604030504040204" pitchFamily="50" charset="-128"/>
                <a:ea typeface="Meiryo UI" panose="020B0604030504040204" pitchFamily="50" charset="-128"/>
              </a:rPr>
              <a:t>○　大阪府内の民間</a:t>
            </a:r>
            <a:r>
              <a:rPr lang="ja-JP" altLang="en-US" sz="1400" dirty="0">
                <a:solidFill>
                  <a:prstClr val="black"/>
                </a:solidFill>
                <a:latin typeface="Meiryo UI" panose="020B0604030504040204" pitchFamily="50" charset="-128"/>
                <a:ea typeface="Meiryo UI" panose="020B0604030504040204" pitchFamily="50" charset="-128"/>
              </a:rPr>
              <a:t>事業主に雇用されている</a:t>
            </a:r>
            <a:r>
              <a:rPr lang="ja-JP" altLang="en-US" sz="1400" dirty="0" err="1">
                <a:solidFill>
                  <a:prstClr val="black"/>
                </a:solidFill>
                <a:latin typeface="Meiryo UI" panose="020B0604030504040204" pitchFamily="50" charset="-128"/>
                <a:ea typeface="Meiryo UI" panose="020B0604030504040204" pitchFamily="50" charset="-128"/>
              </a:rPr>
              <a:t>障がい</a:t>
            </a:r>
            <a:r>
              <a:rPr lang="ja-JP" altLang="en-US" sz="1400" dirty="0" smtClean="0">
                <a:solidFill>
                  <a:prstClr val="black"/>
                </a:solidFill>
                <a:latin typeface="Meiryo UI" panose="020B0604030504040204" pitchFamily="50" charset="-128"/>
                <a:ea typeface="Meiryo UI" panose="020B0604030504040204" pitchFamily="50" charset="-128"/>
              </a:rPr>
              <a:t>者</a:t>
            </a:r>
            <a:r>
              <a:rPr lang="ja-JP" altLang="en-US" sz="1400" dirty="0">
                <a:solidFill>
                  <a:prstClr val="black"/>
                </a:solidFill>
                <a:latin typeface="Meiryo UI" panose="020B0604030504040204" pitchFamily="50" charset="-128"/>
                <a:ea typeface="Meiryo UI" panose="020B0604030504040204" pitchFamily="50" charset="-128"/>
              </a:rPr>
              <a:t>の</a:t>
            </a:r>
            <a:r>
              <a:rPr lang="ja-JP" altLang="en-US" sz="1400" dirty="0" smtClean="0">
                <a:solidFill>
                  <a:prstClr val="black"/>
                </a:solidFill>
                <a:latin typeface="Meiryo UI" panose="020B0604030504040204" pitchFamily="50" charset="-128"/>
                <a:ea typeface="Meiryo UI" panose="020B0604030504040204" pitchFamily="50" charset="-128"/>
              </a:rPr>
              <a:t>数</a:t>
            </a:r>
            <a:r>
              <a:rPr lang="ja-JP" altLang="en-US" sz="1400" dirty="0">
                <a:solidFill>
                  <a:prstClr val="black"/>
                </a:solidFill>
                <a:latin typeface="Meiryo UI" panose="020B0604030504040204" pitchFamily="50" charset="-128"/>
                <a:ea typeface="Meiryo UI" panose="020B0604030504040204" pitchFamily="50" charset="-128"/>
              </a:rPr>
              <a:t>は、</a:t>
            </a:r>
            <a:r>
              <a:rPr lang="ja-JP" altLang="en-US" sz="1400" dirty="0" smtClean="0">
                <a:solidFill>
                  <a:prstClr val="black"/>
                </a:solidFill>
                <a:latin typeface="Meiryo UI" panose="020B0604030504040204" pitchFamily="50" charset="-128"/>
                <a:ea typeface="Meiryo UI" panose="020B0604030504040204" pitchFamily="50" charset="-128"/>
              </a:rPr>
              <a:t>令和</a:t>
            </a:r>
            <a:r>
              <a:rPr lang="en-US" altLang="ja-JP" sz="1400" dirty="0" smtClean="0">
                <a:solidFill>
                  <a:prstClr val="black"/>
                </a:solidFill>
                <a:latin typeface="Meiryo UI" panose="020B0604030504040204" pitchFamily="50" charset="-128"/>
                <a:ea typeface="Meiryo UI" panose="020B0604030504040204" pitchFamily="50" charset="-128"/>
              </a:rPr>
              <a:t>2</a:t>
            </a:r>
            <a:r>
              <a:rPr lang="ja-JP" altLang="en-US" sz="1400" dirty="0" smtClean="0">
                <a:solidFill>
                  <a:prstClr val="black"/>
                </a:solidFill>
                <a:latin typeface="Meiryo UI" panose="020B0604030504040204" pitchFamily="50" charset="-128"/>
                <a:ea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rPr>
              <a:t>6</a:t>
            </a:r>
            <a:r>
              <a:rPr lang="ja-JP" altLang="en-US" sz="1400" dirty="0" smtClean="0">
                <a:solidFill>
                  <a:prstClr val="black"/>
                </a:solidFill>
                <a:latin typeface="Meiryo UI" panose="020B0604030504040204" pitchFamily="50" charset="-128"/>
                <a:ea typeface="Meiryo UI" panose="020B0604030504040204" pitchFamily="50" charset="-128"/>
              </a:rPr>
              <a:t>月</a:t>
            </a:r>
            <a:r>
              <a:rPr lang="en-US" altLang="ja-JP" sz="1400" dirty="0" smtClean="0">
                <a:solidFill>
                  <a:prstClr val="black"/>
                </a:solidFill>
                <a:latin typeface="Meiryo UI" panose="020B0604030504040204" pitchFamily="50" charset="-128"/>
                <a:ea typeface="Meiryo UI" panose="020B0604030504040204" pitchFamily="50" charset="-128"/>
              </a:rPr>
              <a:t>1</a:t>
            </a:r>
            <a:r>
              <a:rPr lang="ja-JP" altLang="en-US" sz="1400" dirty="0" smtClean="0">
                <a:solidFill>
                  <a:prstClr val="black"/>
                </a:solidFill>
                <a:latin typeface="Meiryo UI" panose="020B0604030504040204" pitchFamily="50" charset="-128"/>
                <a:ea typeface="Meiryo UI" panose="020B0604030504040204" pitchFamily="50" charset="-128"/>
              </a:rPr>
              <a:t>日</a:t>
            </a:r>
            <a:r>
              <a:rPr lang="ja-JP" altLang="en-US" sz="1400" dirty="0">
                <a:solidFill>
                  <a:prstClr val="black"/>
                </a:solidFill>
                <a:latin typeface="Meiryo UI" panose="020B0604030504040204" pitchFamily="50" charset="-128"/>
                <a:ea typeface="Meiryo UI" panose="020B0604030504040204" pitchFamily="50" charset="-128"/>
              </a:rPr>
              <a:t>現在、前年</a:t>
            </a:r>
            <a:r>
              <a:rPr lang="ja-JP" altLang="en-US" sz="1400" dirty="0" smtClean="0">
                <a:solidFill>
                  <a:prstClr val="black"/>
                </a:solidFill>
                <a:latin typeface="Meiryo UI" panose="020B0604030504040204" pitchFamily="50" charset="-128"/>
                <a:ea typeface="Meiryo UI" panose="020B0604030504040204" pitchFamily="50" charset="-128"/>
              </a:rPr>
              <a:t>より</a:t>
            </a:r>
            <a:r>
              <a:rPr lang="en-US" altLang="ja-JP" sz="1400" dirty="0" smtClean="0">
                <a:solidFill>
                  <a:prstClr val="black"/>
                </a:solidFill>
                <a:latin typeface="Meiryo UI" panose="020B0604030504040204" pitchFamily="50" charset="-128"/>
                <a:ea typeface="Meiryo UI" panose="020B0604030504040204" pitchFamily="50" charset="-128"/>
              </a:rPr>
              <a:t>1,846.5</a:t>
            </a:r>
            <a:r>
              <a:rPr lang="ja-JP" altLang="en-US" sz="1400" dirty="0" smtClean="0">
                <a:solidFill>
                  <a:prstClr val="black"/>
                </a:solidFill>
                <a:latin typeface="Meiryo UI" panose="020B0604030504040204" pitchFamily="50" charset="-128"/>
                <a:ea typeface="Meiryo UI" panose="020B0604030504040204" pitchFamily="50" charset="-128"/>
              </a:rPr>
              <a:t>人増加の </a:t>
            </a:r>
            <a:r>
              <a:rPr lang="en-US" altLang="ja-JP" sz="1400" dirty="0" smtClean="0">
                <a:solidFill>
                  <a:prstClr val="black"/>
                </a:solidFill>
                <a:latin typeface="Meiryo UI" panose="020B0604030504040204" pitchFamily="50" charset="-128"/>
                <a:ea typeface="Meiryo UI" panose="020B0604030504040204" pitchFamily="50" charset="-128"/>
              </a:rPr>
              <a:t>5</a:t>
            </a:r>
            <a:r>
              <a:rPr lang="ja-JP" altLang="en-US" sz="1400" dirty="0">
                <a:solidFill>
                  <a:prstClr val="black"/>
                </a:solidFill>
                <a:latin typeface="Meiryo UI" panose="020B0604030504040204" pitchFamily="50" charset="-128"/>
                <a:ea typeface="Meiryo UI" panose="020B0604030504040204" pitchFamily="50" charset="-128"/>
              </a:rPr>
              <a:t>万</a:t>
            </a:r>
            <a:r>
              <a:rPr lang="en-US" altLang="ja-JP" sz="1400" dirty="0">
                <a:solidFill>
                  <a:prstClr val="black"/>
                </a:solidFill>
                <a:latin typeface="Meiryo UI" panose="020B0604030504040204" pitchFamily="50" charset="-128"/>
                <a:ea typeface="Meiryo UI" panose="020B0604030504040204" pitchFamily="50" charset="-128"/>
              </a:rPr>
              <a:t>2,038.5</a:t>
            </a:r>
            <a:r>
              <a:rPr lang="ja-JP" altLang="en-US" sz="1400" dirty="0" smtClean="0">
                <a:solidFill>
                  <a:prstClr val="black"/>
                </a:solidFill>
                <a:latin typeface="Meiryo UI" panose="020B0604030504040204" pitchFamily="50" charset="-128"/>
                <a:ea typeface="Meiryo UI" panose="020B0604030504040204" pitchFamily="50" charset="-128"/>
              </a:rPr>
              <a:t>人 と</a:t>
            </a:r>
            <a:r>
              <a:rPr lang="ja-JP" altLang="en-US" sz="1400" dirty="0">
                <a:solidFill>
                  <a:prstClr val="black"/>
                </a:solidFill>
                <a:latin typeface="Meiryo UI" panose="020B0604030504040204" pitchFamily="50" charset="-128"/>
                <a:ea typeface="Meiryo UI" panose="020B0604030504040204" pitchFamily="50" charset="-128"/>
              </a:rPr>
              <a:t>過去</a:t>
            </a:r>
            <a:r>
              <a:rPr lang="ja-JP" altLang="en-US" sz="1400" dirty="0" smtClean="0">
                <a:solidFill>
                  <a:prstClr val="black"/>
                </a:solidFill>
                <a:latin typeface="Meiryo UI" panose="020B0604030504040204" pitchFamily="50" charset="-128"/>
                <a:ea typeface="Meiryo UI" panose="020B0604030504040204" pitchFamily="50" charset="-128"/>
              </a:rPr>
              <a:t>最高を更新し、</a:t>
            </a:r>
            <a:r>
              <a:rPr lang="en-US" altLang="ja-JP" sz="1400" dirty="0" smtClean="0">
                <a:solidFill>
                  <a:prstClr val="black"/>
                </a:solidFill>
                <a:latin typeface="Meiryo UI" panose="020B0604030504040204" pitchFamily="50" charset="-128"/>
                <a:ea typeface="Meiryo UI" panose="020B0604030504040204" pitchFamily="50" charset="-128"/>
              </a:rPr>
              <a:t>17</a:t>
            </a:r>
            <a:r>
              <a:rPr lang="ja-JP" altLang="en-US" sz="1400" dirty="0" smtClean="0">
                <a:solidFill>
                  <a:prstClr val="black"/>
                </a:solidFill>
                <a:latin typeface="Meiryo UI" panose="020B0604030504040204" pitchFamily="50" charset="-128"/>
                <a:ea typeface="Meiryo UI" panose="020B0604030504040204" pitchFamily="50" charset="-128"/>
              </a:rPr>
              <a:t>年連続で増加</a:t>
            </a:r>
            <a:endParaRPr lang="en-US" altLang="ja-JP" sz="1400" dirty="0" smtClean="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しており、実雇用率も過去最高の</a:t>
            </a:r>
            <a:r>
              <a:rPr lang="en-US" altLang="ja-JP" sz="1400" dirty="0" smtClean="0">
                <a:solidFill>
                  <a:prstClr val="black"/>
                </a:solidFill>
                <a:latin typeface="Meiryo UI" panose="020B0604030504040204" pitchFamily="50" charset="-128"/>
                <a:ea typeface="Meiryo UI" panose="020B0604030504040204" pitchFamily="50" charset="-128"/>
              </a:rPr>
              <a:t>2.12%</a:t>
            </a:r>
            <a:r>
              <a:rPr lang="ja-JP" altLang="en-US" sz="1400" dirty="0" smtClean="0">
                <a:solidFill>
                  <a:prstClr val="black"/>
                </a:solidFill>
                <a:latin typeface="Meiryo UI" panose="020B0604030504040204" pitchFamily="50" charset="-128"/>
                <a:ea typeface="Meiryo UI" panose="020B0604030504040204" pitchFamily="50" charset="-128"/>
              </a:rPr>
              <a:t>（前年</a:t>
            </a:r>
            <a:r>
              <a:rPr lang="en-US" altLang="ja-JP" sz="1400" dirty="0" smtClean="0">
                <a:solidFill>
                  <a:prstClr val="black"/>
                </a:solidFill>
                <a:latin typeface="Meiryo UI" panose="020B0604030504040204" pitchFamily="50" charset="-128"/>
                <a:ea typeface="Meiryo UI" panose="020B0604030504040204" pitchFamily="50" charset="-128"/>
              </a:rPr>
              <a:t>2.08</a:t>
            </a:r>
            <a:r>
              <a:rPr lang="ja-JP" altLang="en-US" sz="1400" dirty="0" smtClean="0">
                <a:solidFill>
                  <a:prstClr val="black"/>
                </a:solidFill>
                <a:latin typeface="Meiryo UI" panose="020B0604030504040204" pitchFamily="50" charset="-128"/>
                <a:ea typeface="Meiryo UI" panose="020B0604030504040204" pitchFamily="50" charset="-128"/>
              </a:rPr>
              <a:t>％）となった。</a:t>
            </a:r>
            <a:endParaRPr lang="en-US" altLang="ja-JP" sz="1400" dirty="0" smtClean="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規模別でみると常用</a:t>
            </a:r>
            <a:r>
              <a:rPr lang="ja-JP" altLang="en-US" sz="1400" dirty="0">
                <a:solidFill>
                  <a:prstClr val="black"/>
                </a:solidFill>
                <a:latin typeface="Meiryo UI" panose="020B0604030504040204" pitchFamily="50" charset="-128"/>
                <a:ea typeface="Meiryo UI" panose="020B0604030504040204" pitchFamily="50" charset="-128"/>
              </a:rPr>
              <a:t>労働者数</a:t>
            </a:r>
            <a:r>
              <a:rPr lang="en-US" altLang="ja-JP" sz="1400" dirty="0">
                <a:solidFill>
                  <a:prstClr val="black"/>
                </a:solidFill>
                <a:latin typeface="Meiryo UI" panose="020B0604030504040204" pitchFamily="50" charset="-128"/>
                <a:ea typeface="Meiryo UI" panose="020B0604030504040204" pitchFamily="50" charset="-128"/>
              </a:rPr>
              <a:t>100</a:t>
            </a:r>
            <a:r>
              <a:rPr lang="ja-JP" altLang="en-US" sz="1400" dirty="0">
                <a:solidFill>
                  <a:prstClr val="black"/>
                </a:solidFill>
                <a:latin typeface="Meiryo UI" panose="020B0604030504040204" pitchFamily="50" charset="-128"/>
                <a:ea typeface="Meiryo UI" panose="020B0604030504040204" pitchFamily="50" charset="-128"/>
              </a:rPr>
              <a:t>人未満の中小事業主の実雇用率は</a:t>
            </a:r>
            <a:r>
              <a:rPr lang="en-US" altLang="ja-JP" sz="1400" dirty="0">
                <a:solidFill>
                  <a:prstClr val="black"/>
                </a:solidFill>
                <a:latin typeface="Meiryo UI" panose="020B0604030504040204" pitchFamily="50" charset="-128"/>
                <a:ea typeface="Meiryo UI" panose="020B0604030504040204" pitchFamily="50" charset="-128"/>
              </a:rPr>
              <a:t>1.66</a:t>
            </a:r>
            <a:r>
              <a:rPr lang="ja-JP" altLang="en-US" sz="1400" dirty="0" smtClean="0">
                <a:solidFill>
                  <a:prstClr val="black"/>
                </a:solidFill>
                <a:latin typeface="Meiryo UI" panose="020B0604030504040204" pitchFamily="50" charset="-128"/>
                <a:ea typeface="Meiryo UI" panose="020B0604030504040204" pitchFamily="50" charset="-128"/>
              </a:rPr>
              <a:t>％（全体</a:t>
            </a:r>
            <a:r>
              <a:rPr lang="en-US" altLang="ja-JP" sz="1400" dirty="0" smtClean="0">
                <a:solidFill>
                  <a:prstClr val="black"/>
                </a:solidFill>
                <a:latin typeface="Meiryo UI" panose="020B0604030504040204" pitchFamily="50" charset="-128"/>
                <a:ea typeface="Meiryo UI" panose="020B0604030504040204" pitchFamily="50" charset="-128"/>
              </a:rPr>
              <a:t>2.12%</a:t>
            </a:r>
            <a:r>
              <a:rPr lang="ja-JP" altLang="en-US" sz="1400" dirty="0" smtClean="0">
                <a:solidFill>
                  <a:prstClr val="black"/>
                </a:solidFill>
                <a:latin typeface="Meiryo UI" panose="020B0604030504040204" pitchFamily="50" charset="-128"/>
                <a:ea typeface="Meiryo UI" panose="020B0604030504040204" pitchFamily="50" charset="-128"/>
              </a:rPr>
              <a:t>）、法定雇用率達成</a:t>
            </a:r>
            <a:r>
              <a:rPr lang="ja-JP" altLang="en-US" sz="1400" dirty="0">
                <a:solidFill>
                  <a:prstClr val="black"/>
                </a:solidFill>
                <a:latin typeface="Meiryo UI" panose="020B0604030504040204" pitchFamily="50" charset="-128"/>
                <a:ea typeface="Meiryo UI" panose="020B0604030504040204" pitchFamily="50" charset="-128"/>
              </a:rPr>
              <a:t>割合は</a:t>
            </a:r>
            <a:r>
              <a:rPr lang="en-US" altLang="ja-JP" sz="1400" dirty="0">
                <a:solidFill>
                  <a:prstClr val="black"/>
                </a:solidFill>
                <a:latin typeface="Meiryo UI" panose="020B0604030504040204" pitchFamily="50" charset="-128"/>
                <a:ea typeface="Meiryo UI" panose="020B0604030504040204" pitchFamily="50" charset="-128"/>
              </a:rPr>
              <a:t>41.3</a:t>
            </a:r>
            <a:r>
              <a:rPr lang="ja-JP" altLang="en-US" sz="1400" dirty="0" smtClean="0">
                <a:solidFill>
                  <a:prstClr val="black"/>
                </a:solidFill>
                <a:latin typeface="Meiryo UI" panose="020B0604030504040204" pitchFamily="50" charset="-128"/>
                <a:ea typeface="Meiryo UI" panose="020B0604030504040204" pitchFamily="50" charset="-128"/>
              </a:rPr>
              <a:t>％（全体</a:t>
            </a:r>
            <a:r>
              <a:rPr lang="en-US" altLang="ja-JP" sz="1400" dirty="0" smtClean="0">
                <a:solidFill>
                  <a:prstClr val="black"/>
                </a:solidFill>
                <a:latin typeface="Meiryo UI" panose="020B0604030504040204" pitchFamily="50" charset="-128"/>
                <a:ea typeface="Meiryo UI" panose="020B0604030504040204" pitchFamily="50" charset="-128"/>
              </a:rPr>
              <a:t>43.8%</a:t>
            </a:r>
            <a:r>
              <a:rPr lang="ja-JP" altLang="en-US" sz="1400" dirty="0" smtClean="0">
                <a:solidFill>
                  <a:prstClr val="black"/>
                </a:solidFill>
                <a:latin typeface="Meiryo UI" panose="020B0604030504040204" pitchFamily="50" charset="-128"/>
                <a:ea typeface="Meiryo UI" panose="020B0604030504040204" pitchFamily="50" charset="-128"/>
              </a:rPr>
              <a:t>）と、全体と比べて</a:t>
            </a:r>
            <a:endParaRPr lang="en-US" altLang="ja-JP" sz="1400" dirty="0" smtClean="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en-US" altLang="ja-JP" sz="1400" dirty="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低位にある。本年</a:t>
            </a:r>
            <a:r>
              <a:rPr lang="en-US" altLang="ja-JP" sz="1400" dirty="0" smtClean="0">
                <a:solidFill>
                  <a:prstClr val="black"/>
                </a:solidFill>
                <a:latin typeface="Meiryo UI" panose="020B0604030504040204" pitchFamily="50" charset="-128"/>
                <a:ea typeface="Meiryo UI" panose="020B0604030504040204" pitchFamily="50" charset="-128"/>
              </a:rPr>
              <a:t>3</a:t>
            </a:r>
            <a:r>
              <a:rPr lang="ja-JP" altLang="en-US" sz="1400" dirty="0">
                <a:solidFill>
                  <a:prstClr val="black"/>
                </a:solidFill>
                <a:latin typeface="Meiryo UI" panose="020B0604030504040204" pitchFamily="50" charset="-128"/>
                <a:ea typeface="Meiryo UI" panose="020B0604030504040204" pitchFamily="50" charset="-128"/>
              </a:rPr>
              <a:t>月</a:t>
            </a:r>
            <a:r>
              <a:rPr lang="ja-JP" altLang="en-US" sz="1400" dirty="0" smtClean="0">
                <a:solidFill>
                  <a:prstClr val="black"/>
                </a:solidFill>
                <a:latin typeface="Meiryo UI" panose="020B0604030504040204" pitchFamily="50" charset="-128"/>
                <a:ea typeface="Meiryo UI" panose="020B0604030504040204" pitchFamily="50" charset="-128"/>
              </a:rPr>
              <a:t>からの法定雇用率の引上げ（</a:t>
            </a:r>
            <a:r>
              <a:rPr lang="en-US" altLang="ja-JP" sz="1400" dirty="0" smtClean="0">
                <a:solidFill>
                  <a:prstClr val="black"/>
                </a:solidFill>
                <a:latin typeface="Meiryo UI" panose="020B0604030504040204" pitchFamily="50" charset="-128"/>
                <a:ea typeface="Meiryo UI" panose="020B0604030504040204" pitchFamily="50" charset="-128"/>
              </a:rPr>
              <a:t>2.2%</a:t>
            </a:r>
            <a:r>
              <a:rPr lang="ja-JP" altLang="en-US" sz="1400" dirty="0" smtClean="0">
                <a:solidFill>
                  <a:prstClr val="black"/>
                </a:solidFill>
                <a:latin typeface="Meiryo UI" panose="020B0604030504040204" pitchFamily="50" charset="-128"/>
                <a:ea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rPr>
              <a:t>2.3%</a:t>
            </a:r>
            <a:r>
              <a:rPr lang="ja-JP" altLang="en-US" sz="1400" dirty="0" smtClean="0">
                <a:solidFill>
                  <a:prstClr val="black"/>
                </a:solidFill>
                <a:latin typeface="Meiryo UI" panose="020B0604030504040204" pitchFamily="50" charset="-128"/>
                <a:ea typeface="Meiryo UI" panose="020B0604030504040204" pitchFamily="50" charset="-128"/>
              </a:rPr>
              <a:t>）により、対象</a:t>
            </a:r>
            <a:r>
              <a:rPr lang="ja-JP" altLang="en-US" sz="1400" dirty="0">
                <a:solidFill>
                  <a:prstClr val="black"/>
                </a:solidFill>
                <a:latin typeface="Meiryo UI" panose="020B0604030504040204" pitchFamily="50" charset="-128"/>
                <a:ea typeface="Meiryo UI" panose="020B0604030504040204" pitchFamily="50" charset="-128"/>
              </a:rPr>
              <a:t>となる</a:t>
            </a:r>
            <a:r>
              <a:rPr lang="en-US" altLang="ja-JP" sz="1400" dirty="0">
                <a:solidFill>
                  <a:prstClr val="black"/>
                </a:solidFill>
                <a:latin typeface="Meiryo UI" panose="020B0604030504040204" pitchFamily="50" charset="-128"/>
                <a:ea typeface="Meiryo UI" panose="020B0604030504040204" pitchFamily="50" charset="-128"/>
              </a:rPr>
              <a:t>100</a:t>
            </a:r>
            <a:r>
              <a:rPr lang="ja-JP" altLang="en-US" sz="1400" dirty="0">
                <a:solidFill>
                  <a:prstClr val="black"/>
                </a:solidFill>
                <a:latin typeface="Meiryo UI" panose="020B0604030504040204" pitchFamily="50" charset="-128"/>
                <a:ea typeface="Meiryo UI" panose="020B0604030504040204" pitchFamily="50" charset="-128"/>
              </a:rPr>
              <a:t>人未満の中小事業主</a:t>
            </a:r>
            <a:r>
              <a:rPr lang="ja-JP" altLang="en-US" sz="1400" dirty="0" smtClean="0">
                <a:solidFill>
                  <a:prstClr val="black"/>
                </a:solidFill>
                <a:latin typeface="Meiryo UI" panose="020B0604030504040204" pitchFamily="50" charset="-128"/>
                <a:ea typeface="Meiryo UI" panose="020B0604030504040204" pitchFamily="50" charset="-128"/>
              </a:rPr>
              <a:t>が増加</a:t>
            </a:r>
            <a:r>
              <a:rPr lang="ja-JP" altLang="en-US" sz="1400" dirty="0">
                <a:solidFill>
                  <a:prstClr val="black"/>
                </a:solidFill>
                <a:latin typeface="Meiryo UI" panose="020B0604030504040204" pitchFamily="50" charset="-128"/>
                <a:ea typeface="Meiryo UI" panose="020B0604030504040204" pitchFamily="50" charset="-128"/>
              </a:rPr>
              <a:t>する</a:t>
            </a:r>
            <a:r>
              <a:rPr lang="ja-JP" altLang="en-US" sz="1400" dirty="0" smtClean="0">
                <a:solidFill>
                  <a:prstClr val="black"/>
                </a:solidFill>
                <a:latin typeface="Meiryo UI" panose="020B0604030504040204" pitchFamily="50" charset="-128"/>
                <a:ea typeface="Meiryo UI" panose="020B0604030504040204" pitchFamily="50" charset="-128"/>
              </a:rPr>
              <a:t>ことと合わせ、これら事業主に対する</a:t>
            </a:r>
            <a:r>
              <a:rPr lang="ja-JP" altLang="en-US" sz="1400" dirty="0" err="1" smtClean="0">
                <a:solidFill>
                  <a:prstClr val="black"/>
                </a:solidFill>
                <a:latin typeface="Meiryo UI" panose="020B0604030504040204" pitchFamily="50" charset="-128"/>
                <a:ea typeface="Meiryo UI" panose="020B0604030504040204" pitchFamily="50" charset="-128"/>
              </a:rPr>
              <a:t>障がい</a:t>
            </a:r>
            <a:r>
              <a:rPr lang="ja-JP" altLang="en-US" sz="1400" dirty="0" smtClean="0">
                <a:solidFill>
                  <a:prstClr val="black"/>
                </a:solidFill>
                <a:latin typeface="Meiryo UI" panose="020B0604030504040204" pitchFamily="50" charset="-128"/>
                <a:ea typeface="Meiryo UI" panose="020B0604030504040204" pitchFamily="50" charset="-128"/>
              </a:rPr>
              <a:t>者</a:t>
            </a:r>
            <a:endParaRPr lang="en-US" altLang="ja-JP" sz="1400" dirty="0" smtClean="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en-US" altLang="ja-JP" sz="1400" dirty="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雇用への意識啓発や個々の状況に応じた支援が必要である。</a:t>
            </a:r>
            <a:endParaRPr lang="ja-JP" altLang="en-US" sz="1400" dirty="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ja-JP" altLang="en-US" sz="1400" dirty="0" smtClean="0">
                <a:solidFill>
                  <a:prstClr val="black"/>
                </a:solidFill>
                <a:latin typeface="Meiryo UI" panose="020B0604030504040204" pitchFamily="50" charset="-128"/>
                <a:ea typeface="Meiryo UI" panose="020B0604030504040204" pitchFamily="50" charset="-128"/>
              </a:rPr>
              <a:t>○　また、</a:t>
            </a:r>
            <a:r>
              <a:rPr lang="ja-JP" altLang="en-US" sz="1400" dirty="0" err="1" smtClean="0">
                <a:solidFill>
                  <a:prstClr val="black"/>
                </a:solidFill>
                <a:latin typeface="Meiryo UI" panose="020B0604030504040204" pitchFamily="50" charset="-128"/>
                <a:ea typeface="Meiryo UI" panose="020B0604030504040204" pitchFamily="50" charset="-128"/>
              </a:rPr>
              <a:t>障がい</a:t>
            </a:r>
            <a:r>
              <a:rPr lang="ja-JP" altLang="en-US" sz="1400" dirty="0" smtClean="0">
                <a:solidFill>
                  <a:prstClr val="black"/>
                </a:solidFill>
                <a:latin typeface="Meiryo UI" panose="020B0604030504040204" pitchFamily="50" charset="-128"/>
                <a:ea typeface="Meiryo UI" panose="020B0604030504040204" pitchFamily="50" charset="-128"/>
              </a:rPr>
              <a:t>別でみると、令和</a:t>
            </a:r>
            <a:r>
              <a:rPr lang="en-US" altLang="ja-JP" sz="1400" dirty="0" smtClean="0">
                <a:solidFill>
                  <a:prstClr val="black"/>
                </a:solidFill>
                <a:latin typeface="Meiryo UI" panose="020B0604030504040204" pitchFamily="50" charset="-128"/>
                <a:ea typeface="Meiryo UI" panose="020B0604030504040204" pitchFamily="50" charset="-128"/>
              </a:rPr>
              <a:t>2</a:t>
            </a:r>
            <a:r>
              <a:rPr lang="ja-JP" altLang="en-US" sz="1400" dirty="0" smtClean="0">
                <a:solidFill>
                  <a:prstClr val="black"/>
                </a:solidFill>
                <a:latin typeface="Meiryo UI" panose="020B0604030504040204" pitchFamily="50" charset="-128"/>
                <a:ea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rPr>
              <a:t>6</a:t>
            </a:r>
            <a:r>
              <a:rPr lang="ja-JP" altLang="en-US" sz="1400" dirty="0" smtClean="0">
                <a:solidFill>
                  <a:prstClr val="black"/>
                </a:solidFill>
                <a:latin typeface="Meiryo UI" panose="020B0604030504040204" pitchFamily="50" charset="-128"/>
                <a:ea typeface="Meiryo UI" panose="020B0604030504040204" pitchFamily="50" charset="-128"/>
              </a:rPr>
              <a:t>月</a:t>
            </a:r>
            <a:r>
              <a:rPr lang="en-US" altLang="ja-JP" sz="1400" dirty="0" smtClean="0">
                <a:solidFill>
                  <a:prstClr val="black"/>
                </a:solidFill>
                <a:latin typeface="Meiryo UI" panose="020B0604030504040204" pitchFamily="50" charset="-128"/>
                <a:ea typeface="Meiryo UI" panose="020B0604030504040204" pitchFamily="50" charset="-128"/>
              </a:rPr>
              <a:t>1</a:t>
            </a:r>
            <a:r>
              <a:rPr lang="ja-JP" altLang="en-US" sz="1400" dirty="0" smtClean="0">
                <a:solidFill>
                  <a:prstClr val="black"/>
                </a:solidFill>
                <a:latin typeface="Meiryo UI" panose="020B0604030504040204" pitchFamily="50" charset="-128"/>
                <a:ea typeface="Meiryo UI" panose="020B0604030504040204" pitchFamily="50" charset="-128"/>
              </a:rPr>
              <a:t>日現在、</a:t>
            </a:r>
            <a:r>
              <a:rPr lang="ja-JP" altLang="en-US" sz="1400" dirty="0" err="1" smtClean="0">
                <a:solidFill>
                  <a:prstClr val="black"/>
                </a:solidFill>
                <a:latin typeface="Meiryo UI" panose="020B0604030504040204" pitchFamily="50" charset="-128"/>
                <a:ea typeface="Meiryo UI" panose="020B0604030504040204" pitchFamily="50" charset="-128"/>
              </a:rPr>
              <a:t>精神障がい</a:t>
            </a:r>
            <a:r>
              <a:rPr lang="ja-JP" altLang="en-US" sz="1400" dirty="0" smtClean="0">
                <a:solidFill>
                  <a:prstClr val="black"/>
                </a:solidFill>
                <a:latin typeface="Meiryo UI" panose="020B0604030504040204" pitchFamily="50" charset="-128"/>
                <a:ea typeface="Meiryo UI" panose="020B0604030504040204" pitchFamily="50" charset="-128"/>
              </a:rPr>
              <a:t>者の雇用数は</a:t>
            </a:r>
            <a:r>
              <a:rPr lang="en-US" altLang="ja-JP" sz="1400" dirty="0" smtClean="0">
                <a:solidFill>
                  <a:prstClr val="black"/>
                </a:solidFill>
                <a:latin typeface="Meiryo UI" panose="020B0604030504040204" pitchFamily="50" charset="-128"/>
                <a:ea typeface="Meiryo UI" panose="020B0604030504040204" pitchFamily="50" charset="-128"/>
              </a:rPr>
              <a:t>7,388.5</a:t>
            </a:r>
            <a:r>
              <a:rPr lang="ja-JP" altLang="en-US" sz="1400" dirty="0" smtClean="0">
                <a:solidFill>
                  <a:prstClr val="black"/>
                </a:solidFill>
                <a:latin typeface="Meiryo UI" panose="020B0604030504040204" pitchFamily="50" charset="-128"/>
                <a:ea typeface="Meiryo UI" panose="020B0604030504040204" pitchFamily="50" charset="-128"/>
              </a:rPr>
              <a:t>人で、雇用率制度の算定対象となる前の平成</a:t>
            </a:r>
            <a:r>
              <a:rPr lang="en-US" altLang="ja-JP" sz="1400" dirty="0" smtClean="0">
                <a:solidFill>
                  <a:prstClr val="black"/>
                </a:solidFill>
                <a:latin typeface="Meiryo UI" panose="020B0604030504040204" pitchFamily="50" charset="-128"/>
                <a:ea typeface="Meiryo UI" panose="020B0604030504040204" pitchFamily="50" charset="-128"/>
              </a:rPr>
              <a:t>29</a:t>
            </a:r>
            <a:r>
              <a:rPr lang="ja-JP" altLang="en-US" sz="1400" dirty="0" smtClean="0">
                <a:solidFill>
                  <a:prstClr val="black"/>
                </a:solidFill>
                <a:latin typeface="Meiryo UI" panose="020B0604030504040204" pitchFamily="50" charset="-128"/>
                <a:ea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rPr>
              <a:t>(3,848.5</a:t>
            </a:r>
            <a:r>
              <a:rPr lang="ja-JP" altLang="en-US" sz="1400" dirty="0" smtClean="0">
                <a:solidFill>
                  <a:prstClr val="black"/>
                </a:solidFill>
                <a:latin typeface="Meiryo UI" panose="020B0604030504040204" pitchFamily="50" charset="-128"/>
                <a:ea typeface="Meiryo UI" panose="020B0604030504040204" pitchFamily="50" charset="-128"/>
              </a:rPr>
              <a:t>人</a:t>
            </a:r>
            <a:r>
              <a:rPr lang="en-US" altLang="ja-JP" sz="1400" dirty="0" smtClean="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と比べ、約</a:t>
            </a:r>
            <a:r>
              <a:rPr lang="en-US" altLang="ja-JP" sz="1400" dirty="0" smtClean="0">
                <a:solidFill>
                  <a:prstClr val="black"/>
                </a:solidFill>
                <a:latin typeface="Meiryo UI" panose="020B0604030504040204" pitchFamily="50" charset="-128"/>
                <a:ea typeface="Meiryo UI" panose="020B0604030504040204" pitchFamily="50" charset="-128"/>
              </a:rPr>
              <a:t>1.92</a:t>
            </a:r>
            <a:r>
              <a:rPr lang="ja-JP" altLang="en-US" sz="1400" dirty="0" smtClean="0">
                <a:solidFill>
                  <a:prstClr val="black"/>
                </a:solidFill>
                <a:latin typeface="Meiryo UI" panose="020B0604030504040204" pitchFamily="50" charset="-128"/>
                <a:ea typeface="Meiryo UI" panose="020B0604030504040204" pitchFamily="50" charset="-128"/>
              </a:rPr>
              <a:t>倍</a:t>
            </a:r>
            <a:endParaRPr lang="en-US" altLang="ja-JP" sz="1400" dirty="0" smtClean="0">
              <a:solidFill>
                <a:prstClr val="black"/>
              </a:solidFill>
              <a:latin typeface="Meiryo UI" panose="020B0604030504040204" pitchFamily="50" charset="-128"/>
              <a:ea typeface="Meiryo UI" panose="020B0604030504040204" pitchFamily="50" charset="-128"/>
            </a:endParaRPr>
          </a:p>
          <a:p>
            <a:pPr defTabSz="1108075">
              <a:lnSpc>
                <a:spcPts val="1900"/>
              </a:lnSpc>
              <a:tabLst>
                <a:tab pos="3771900" algn="ctr"/>
              </a:tabLst>
            </a:pPr>
            <a:r>
              <a:rPr lang="en-US" altLang="ja-JP" sz="1400" dirty="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と大幅に増加して</a:t>
            </a:r>
            <a:r>
              <a:rPr lang="ja-JP" altLang="en-US" sz="1400" smtClean="0">
                <a:solidFill>
                  <a:prstClr val="black"/>
                </a:solidFill>
                <a:latin typeface="Meiryo UI" panose="020B0604030504040204" pitchFamily="50" charset="-128"/>
                <a:ea typeface="Meiryo UI" panose="020B0604030504040204" pitchFamily="50" charset="-128"/>
              </a:rPr>
              <a:t>いる。課題</a:t>
            </a:r>
            <a:r>
              <a:rPr lang="ja-JP" altLang="en-US" sz="1400" dirty="0" smtClean="0">
                <a:solidFill>
                  <a:prstClr val="black"/>
                </a:solidFill>
                <a:latin typeface="Meiryo UI" panose="020B0604030504040204" pitchFamily="50" charset="-128"/>
                <a:ea typeface="Meiryo UI" panose="020B0604030504040204" pitchFamily="50" charset="-128"/>
              </a:rPr>
              <a:t>となっている職場定着を推進する</a:t>
            </a:r>
            <a:r>
              <a:rPr lang="ja-JP" altLang="en-US" sz="1400" smtClean="0">
                <a:solidFill>
                  <a:prstClr val="black"/>
                </a:solidFill>
                <a:latin typeface="Meiryo UI" panose="020B0604030504040204" pitchFamily="50" charset="-128"/>
                <a:ea typeface="Meiryo UI" panose="020B0604030504040204" pitchFamily="50" charset="-128"/>
              </a:rPr>
              <a:t>ため、事業</a:t>
            </a:r>
            <a:r>
              <a:rPr lang="ja-JP" altLang="en-US" sz="1400" dirty="0">
                <a:solidFill>
                  <a:prstClr val="black"/>
                </a:solidFill>
                <a:latin typeface="Meiryo UI" panose="020B0604030504040204" pitchFamily="50" charset="-128"/>
                <a:ea typeface="Meiryo UI" panose="020B0604030504040204" pitchFamily="50" charset="-128"/>
              </a:rPr>
              <a:t>主</a:t>
            </a:r>
            <a:r>
              <a:rPr lang="ja-JP" altLang="en-US" sz="1400" dirty="0" smtClean="0">
                <a:solidFill>
                  <a:prstClr val="black"/>
                </a:solidFill>
                <a:latin typeface="Meiryo UI" panose="020B0604030504040204" pitchFamily="50" charset="-128"/>
                <a:ea typeface="Meiryo UI" panose="020B0604030504040204" pitchFamily="50" charset="-128"/>
              </a:rPr>
              <a:t>の障がい特性等に対する理解を高め、職場環境の整備を促進していくことが必要である。</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80119" y="676399"/>
            <a:ext cx="2448273" cy="307777"/>
          </a:xfrm>
          <a:prstGeom prst="rect">
            <a:avLst/>
          </a:prstGeom>
          <a:solidFill>
            <a:srgbClr val="009900"/>
          </a:solidFill>
          <a:ln>
            <a:noFill/>
          </a:ln>
        </p:spPr>
        <p:txBody>
          <a:bodyPr wrap="square" rtlCol="0">
            <a:spAutoFit/>
          </a:bodyPr>
          <a:lstStyle/>
          <a:p>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kumimoji="1" lang="ja-JP" altLang="en-US" sz="1400" b="1" dirty="0" err="1"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者雇用の現状等</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4" name="タイトル 1"/>
          <p:cNvSpPr txBox="1">
            <a:spLocks/>
          </p:cNvSpPr>
          <p:nvPr/>
        </p:nvSpPr>
        <p:spPr>
          <a:xfrm>
            <a:off x="208112" y="3033511"/>
            <a:ext cx="7449949" cy="277501"/>
          </a:xfrm>
          <a:prstGeom prst="rect">
            <a:avLst/>
          </a:prstGeom>
        </p:spPr>
        <p:txBody>
          <a:bodyPr vert="horz" lIns="95782" tIns="47891" rIns="95782" bIns="47891" rtlCol="0" anchor="ctr">
            <a:noAutofit/>
          </a:bodyPr>
          <a:lstStyle>
            <a:lvl1pPr algn="ctr" defTabSz="957816" rtl="0" eaLnBrk="1" latinLnBrk="0" hangingPunct="1">
              <a:spcBef>
                <a:spcPct val="0"/>
              </a:spcBef>
              <a:buNone/>
              <a:defRPr kumimoji="1" sz="4600" kern="1200">
                <a:solidFill>
                  <a:schemeClr val="tx1"/>
                </a:solidFill>
                <a:latin typeface="+mj-lt"/>
                <a:ea typeface="+mj-ea"/>
                <a:cs typeface="+mj-cs"/>
              </a:defRPr>
            </a:lvl1pPr>
          </a:lstStyle>
          <a:p>
            <a:pPr algn="l"/>
            <a:r>
              <a:rPr lang="ja-JP" altLang="en-US" sz="1100" b="1" dirty="0" smtClean="0">
                <a:latin typeface="Meiryo UI" panose="020B0604030504040204" pitchFamily="50" charset="-128"/>
                <a:ea typeface="Meiryo UI" panose="020B0604030504040204" pitchFamily="50" charset="-128"/>
              </a:rPr>
              <a:t>■大阪府内の民間事業主における</a:t>
            </a:r>
            <a:r>
              <a:rPr lang="ja-JP" altLang="en-US" sz="1100" b="1" dirty="0" err="1" smtClean="0">
                <a:latin typeface="Meiryo UI" panose="020B0604030504040204" pitchFamily="50" charset="-128"/>
                <a:ea typeface="Meiryo UI" panose="020B0604030504040204" pitchFamily="50" charset="-128"/>
              </a:rPr>
              <a:t>障がい</a:t>
            </a:r>
            <a:r>
              <a:rPr lang="ja-JP" altLang="en-US" sz="1100" b="1" dirty="0" smtClean="0">
                <a:latin typeface="Meiryo UI" panose="020B0604030504040204" pitchFamily="50" charset="-128"/>
                <a:ea typeface="Meiryo UI" panose="020B0604030504040204" pitchFamily="50" charset="-128"/>
              </a:rPr>
              <a:t>者の雇用状況</a:t>
            </a:r>
            <a:r>
              <a:rPr lang="ja-JP" altLang="en-US" sz="900" dirty="0" smtClean="0">
                <a:latin typeface="Meiryo UI" panose="020B0604030504040204" pitchFamily="50" charset="-128"/>
                <a:ea typeface="Meiryo UI" panose="020B0604030504040204" pitchFamily="50" charset="-128"/>
              </a:rPr>
              <a:t>（大阪労働局発表「平成</a:t>
            </a:r>
            <a:r>
              <a:rPr lang="en-US" altLang="ja-JP" sz="900" dirty="0" smtClean="0">
                <a:latin typeface="Meiryo UI" panose="020B0604030504040204" pitchFamily="50" charset="-128"/>
                <a:ea typeface="Meiryo UI" panose="020B0604030504040204" pitchFamily="50" charset="-128"/>
              </a:rPr>
              <a:t>24</a:t>
            </a:r>
            <a:r>
              <a:rPr lang="ja-JP" altLang="en-US" sz="900" dirty="0" smtClean="0">
                <a:latin typeface="Meiryo UI" panose="020B0604030504040204" pitchFamily="50" charset="-128"/>
                <a:ea typeface="Meiryo UI" panose="020B0604030504040204" pitchFamily="50" charset="-128"/>
              </a:rPr>
              <a:t>年、令和</a:t>
            </a:r>
            <a:r>
              <a:rPr lang="en-US" altLang="ja-JP" sz="900" dirty="0" smtClean="0">
                <a:latin typeface="Meiryo UI" panose="020B0604030504040204" pitchFamily="50" charset="-128"/>
                <a:ea typeface="Meiryo UI" panose="020B0604030504040204" pitchFamily="50" charset="-128"/>
              </a:rPr>
              <a:t>2</a:t>
            </a:r>
            <a:r>
              <a:rPr lang="ja-JP" altLang="en-US" sz="900" dirty="0" smtClean="0">
                <a:latin typeface="Meiryo UI" panose="020B0604030504040204" pitchFamily="50" charset="-128"/>
                <a:ea typeface="Meiryo UI" panose="020B0604030504040204" pitchFamily="50" charset="-128"/>
              </a:rPr>
              <a:t>年 障害者雇用状況の集計結果」）</a:t>
            </a:r>
            <a:endParaRPr lang="ja-JP" altLang="en-US" sz="900" dirty="0">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258189594"/>
              </p:ext>
            </p:extLst>
          </p:nvPr>
        </p:nvGraphicFramePr>
        <p:xfrm>
          <a:off x="8489032" y="3340791"/>
          <a:ext cx="3168352" cy="590351"/>
        </p:xfrm>
        <a:graphic>
          <a:graphicData uri="http://schemas.openxmlformats.org/drawingml/2006/table">
            <a:tbl>
              <a:tblPr firstRow="1" bandRow="1">
                <a:tableStyleId>{5940675A-B579-460E-94D1-54222C63F5DA}</a:tableStyleId>
              </a:tblPr>
              <a:tblGrid>
                <a:gridCol w="1026672">
                  <a:extLst>
                    <a:ext uri="{9D8B030D-6E8A-4147-A177-3AD203B41FA5}">
                      <a16:colId xmlns:a16="http://schemas.microsoft.com/office/drawing/2014/main" val="1169107148"/>
                    </a:ext>
                  </a:extLst>
                </a:gridCol>
                <a:gridCol w="1118962">
                  <a:extLst>
                    <a:ext uri="{9D8B030D-6E8A-4147-A177-3AD203B41FA5}">
                      <a16:colId xmlns:a16="http://schemas.microsoft.com/office/drawing/2014/main" val="2563965444"/>
                    </a:ext>
                  </a:extLst>
                </a:gridCol>
                <a:gridCol w="1022718">
                  <a:extLst>
                    <a:ext uri="{9D8B030D-6E8A-4147-A177-3AD203B41FA5}">
                      <a16:colId xmlns:a16="http://schemas.microsoft.com/office/drawing/2014/main" val="879573053"/>
                    </a:ext>
                  </a:extLst>
                </a:gridCol>
              </a:tblGrid>
              <a:tr h="227059">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H29</a:t>
                      </a:r>
                      <a:r>
                        <a:rPr lang="ja-JP" sz="1000" kern="100" dirty="0" smtClean="0">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R1</a:t>
                      </a:r>
                      <a:r>
                        <a:rPr lang="ja-JP" sz="1000" kern="100" dirty="0" smtClean="0">
                          <a:effectLst/>
                          <a:latin typeface="Meiryo UI" panose="020B0604030504040204" pitchFamily="50" charset="-128"/>
                          <a:ea typeface="Meiryo UI" panose="020B0604030504040204" pitchFamily="50" charset="-128"/>
                        </a:rPr>
                        <a:t>年度</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smtClean="0">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1227809401"/>
                  </a:ext>
                </a:extLst>
              </a:tr>
              <a:tr h="363292">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7,300</a:t>
                      </a:r>
                      <a:r>
                        <a:rPr lang="ja-JP"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smtClean="0">
                          <a:effectLst/>
                          <a:latin typeface="Meiryo UI" panose="020B0604030504040204" pitchFamily="50" charset="-128"/>
                          <a:ea typeface="Meiryo UI" panose="020B0604030504040204" pitchFamily="50" charset="-128"/>
                        </a:rPr>
                        <a:t>8,775</a:t>
                      </a:r>
                      <a:r>
                        <a:rPr lang="ja-JP"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+1,475</a:t>
                      </a:r>
                      <a:r>
                        <a:rPr lang="ja-JP" altLang="en-US"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984605038"/>
                  </a:ext>
                </a:extLst>
              </a:tr>
            </a:tbl>
          </a:graphicData>
        </a:graphic>
      </p:graphicFrame>
      <p:grpSp>
        <p:nvGrpSpPr>
          <p:cNvPr id="15" name="グループ化 14"/>
          <p:cNvGrpSpPr/>
          <p:nvPr/>
        </p:nvGrpSpPr>
        <p:grpSpPr>
          <a:xfrm>
            <a:off x="8204376" y="3046687"/>
            <a:ext cx="5042525" cy="1317781"/>
            <a:chOff x="8204376" y="3046687"/>
            <a:chExt cx="5042525" cy="1317781"/>
          </a:xfrm>
        </p:grpSpPr>
        <p:sp>
          <p:nvSpPr>
            <p:cNvPr id="3" name="テキスト ボックス 2"/>
            <p:cNvSpPr txBox="1"/>
            <p:nvPr/>
          </p:nvSpPr>
          <p:spPr>
            <a:xfrm>
              <a:off x="8204376" y="3046687"/>
              <a:ext cx="5042525" cy="253916"/>
            </a:xfrm>
            <a:prstGeom prst="rect">
              <a:avLst/>
            </a:prstGeom>
            <a:noFill/>
            <a:ln>
              <a:noFill/>
            </a:ln>
          </p:spPr>
          <p:txBody>
            <a:bodyPr wrap="square" rtlCol="0">
              <a:spAutoFit/>
            </a:bodyPr>
            <a:lstStyle/>
            <a:p>
              <a:pPr lvl="0" defTabSz="957816"/>
              <a:r>
                <a:rPr lang="ja-JP" altLang="en-US" sz="1050" b="1" dirty="0" smtClean="0">
                  <a:solidFill>
                    <a:prstClr val="black"/>
                  </a:solidFill>
                  <a:latin typeface="Meiryo UI" panose="020B0604030504040204" pitchFamily="50" charset="-128"/>
                  <a:ea typeface="Meiryo UI" panose="020B0604030504040204" pitchFamily="50" charset="-128"/>
                </a:rPr>
                <a:t>■</a:t>
              </a:r>
              <a:r>
                <a:rPr lang="ja-JP" altLang="en-US" sz="1050" b="1" dirty="0" err="1" smtClean="0">
                  <a:solidFill>
                    <a:prstClr val="black"/>
                  </a:solidFill>
                  <a:latin typeface="Meiryo UI" panose="020B0604030504040204" pitchFamily="50" charset="-128"/>
                  <a:ea typeface="Meiryo UI" panose="020B0604030504040204" pitchFamily="50" charset="-128"/>
                </a:rPr>
                <a:t>精神障</a:t>
              </a:r>
              <a:r>
                <a:rPr lang="ja-JP" altLang="en-US" sz="1050" b="1" dirty="0" err="1">
                  <a:solidFill>
                    <a:prstClr val="black"/>
                  </a:solidFill>
                  <a:latin typeface="Meiryo UI" panose="020B0604030504040204" pitchFamily="50" charset="-128"/>
                  <a:ea typeface="Meiryo UI" panose="020B0604030504040204" pitchFamily="50" charset="-128"/>
                </a:rPr>
                <a:t>がい</a:t>
              </a:r>
              <a:r>
                <a:rPr lang="ja-JP" altLang="en-US" sz="1050" b="1" dirty="0" smtClean="0">
                  <a:solidFill>
                    <a:prstClr val="black"/>
                  </a:solidFill>
                  <a:latin typeface="Meiryo UI" panose="020B0604030504040204" pitchFamily="50" charset="-128"/>
                  <a:ea typeface="Meiryo UI" panose="020B0604030504040204" pitchFamily="50" charset="-128"/>
                </a:rPr>
                <a:t>者</a:t>
              </a:r>
              <a:r>
                <a:rPr lang="ja-JP" altLang="en-US" sz="1050" b="1" dirty="0">
                  <a:solidFill>
                    <a:prstClr val="black"/>
                  </a:solidFill>
                  <a:latin typeface="Meiryo UI" panose="020B0604030504040204" pitchFamily="50" charset="-128"/>
                  <a:ea typeface="Meiryo UI" panose="020B0604030504040204" pitchFamily="50" charset="-128"/>
                </a:rPr>
                <a:t>の</a:t>
              </a:r>
              <a:r>
                <a:rPr lang="ja-JP" altLang="en-US" sz="1050" b="1" dirty="0" smtClean="0">
                  <a:solidFill>
                    <a:prstClr val="black"/>
                  </a:solidFill>
                  <a:latin typeface="Meiryo UI" panose="020B0604030504040204" pitchFamily="50" charset="-128"/>
                  <a:ea typeface="Meiryo UI" panose="020B0604030504040204" pitchFamily="50" charset="-128"/>
                </a:rPr>
                <a:t>新規</a:t>
              </a:r>
              <a:r>
                <a:rPr lang="ja-JP" altLang="en-US" sz="1050" b="1" dirty="0">
                  <a:solidFill>
                    <a:prstClr val="black"/>
                  </a:solidFill>
                  <a:latin typeface="Meiryo UI" panose="020B0604030504040204" pitchFamily="50" charset="-128"/>
                  <a:ea typeface="Meiryo UI" panose="020B0604030504040204" pitchFamily="50" charset="-128"/>
                </a:rPr>
                <a:t>求職者数</a:t>
              </a:r>
              <a:r>
                <a:rPr lang="ja-JP" altLang="en-US" sz="800" dirty="0">
                  <a:solidFill>
                    <a:prstClr val="black"/>
                  </a:solidFill>
                  <a:latin typeface="Meiryo UI" panose="020B0604030504040204" pitchFamily="50" charset="-128"/>
                  <a:ea typeface="Meiryo UI" panose="020B0604030504040204" pitchFamily="50" charset="-128"/>
                </a:rPr>
                <a:t>（大阪労働局管内</a:t>
              </a:r>
              <a:r>
                <a:rPr lang="ja-JP" altLang="en-US" sz="800" dirty="0" smtClean="0">
                  <a:solidFill>
                    <a:prstClr val="black"/>
                  </a:solidFill>
                  <a:latin typeface="Meiryo UI" panose="020B0604030504040204" pitchFamily="50" charset="-128"/>
                  <a:ea typeface="Meiryo UI" panose="020B0604030504040204" pitchFamily="50" charset="-128"/>
                </a:rPr>
                <a:t>ハローワークの職業紹介状況）</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8204376" y="4110552"/>
              <a:ext cx="4761246" cy="253916"/>
            </a:xfrm>
            <a:prstGeom prst="rect">
              <a:avLst/>
            </a:prstGeom>
            <a:noFill/>
            <a:ln>
              <a:noFill/>
            </a:ln>
          </p:spPr>
          <p:txBody>
            <a:bodyPr wrap="square" rtlCol="0">
              <a:spAutoFit/>
            </a:bodyPr>
            <a:lstStyle/>
            <a:p>
              <a:pPr defTabSz="957816"/>
              <a:r>
                <a:rPr lang="ja-JP" altLang="en-US" sz="1050" b="1" dirty="0" smtClean="0">
                  <a:solidFill>
                    <a:prstClr val="black"/>
                  </a:solidFill>
                  <a:latin typeface="Meiryo UI" panose="020B0604030504040204" pitchFamily="50" charset="-128"/>
                  <a:ea typeface="Meiryo UI" panose="020B0604030504040204" pitchFamily="50" charset="-128"/>
                </a:rPr>
                <a:t>■</a:t>
              </a:r>
              <a:r>
                <a:rPr lang="ja-JP" altLang="en-US" sz="1050" b="1" dirty="0" err="1" smtClean="0">
                  <a:solidFill>
                    <a:prstClr val="black"/>
                  </a:solidFill>
                  <a:latin typeface="Meiryo UI" panose="020B0604030504040204" pitchFamily="50" charset="-128"/>
                  <a:ea typeface="Meiryo UI" panose="020B0604030504040204" pitchFamily="50" charset="-128"/>
                </a:rPr>
                <a:t>精神障</a:t>
              </a:r>
              <a:r>
                <a:rPr lang="ja-JP" altLang="en-US" sz="1050" b="1" dirty="0" err="1">
                  <a:solidFill>
                    <a:prstClr val="black"/>
                  </a:solidFill>
                  <a:latin typeface="Meiryo UI" panose="020B0604030504040204" pitchFamily="50" charset="-128"/>
                  <a:ea typeface="Meiryo UI" panose="020B0604030504040204" pitchFamily="50" charset="-128"/>
                </a:rPr>
                <a:t>がい</a:t>
              </a:r>
              <a:r>
                <a:rPr lang="ja-JP" altLang="en-US" sz="1050" b="1" dirty="0" smtClean="0">
                  <a:solidFill>
                    <a:prstClr val="black"/>
                  </a:solidFill>
                  <a:latin typeface="Meiryo UI" panose="020B0604030504040204" pitchFamily="50" charset="-128"/>
                  <a:ea typeface="Meiryo UI" panose="020B0604030504040204" pitchFamily="50" charset="-128"/>
                </a:rPr>
                <a:t>者の雇用状況</a:t>
              </a: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大阪労働局発表「障害者雇用状況の集計結果」</a:t>
              </a:r>
              <a:r>
                <a:rPr lang="ja-JP" altLang="en-US" sz="800" dirty="0" smtClean="0">
                  <a:latin typeface="Meiryo UI" panose="020B0604030504040204" pitchFamily="50" charset="-128"/>
                  <a:ea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endParaRPr>
            </a:p>
          </p:txBody>
        </p:sp>
      </p:grpSp>
      <p:graphicFrame>
        <p:nvGraphicFramePr>
          <p:cNvPr id="20" name="表 19"/>
          <p:cNvGraphicFramePr>
            <a:graphicFrameLocks noGrp="1"/>
          </p:cNvGraphicFramePr>
          <p:nvPr>
            <p:extLst>
              <p:ext uri="{D42A27DB-BD31-4B8C-83A1-F6EECF244321}">
                <p14:modId xmlns:p14="http://schemas.microsoft.com/office/powerpoint/2010/main" val="4244077171"/>
              </p:ext>
            </p:extLst>
          </p:nvPr>
        </p:nvGraphicFramePr>
        <p:xfrm>
          <a:off x="8489032" y="4399263"/>
          <a:ext cx="3168352" cy="590351"/>
        </p:xfrm>
        <a:graphic>
          <a:graphicData uri="http://schemas.openxmlformats.org/drawingml/2006/table">
            <a:tbl>
              <a:tblPr firstRow="1" bandRow="1">
                <a:tableStyleId>{5940675A-B579-460E-94D1-54222C63F5DA}</a:tableStyleId>
              </a:tblPr>
              <a:tblGrid>
                <a:gridCol w="1008112">
                  <a:extLst>
                    <a:ext uri="{9D8B030D-6E8A-4147-A177-3AD203B41FA5}">
                      <a16:colId xmlns:a16="http://schemas.microsoft.com/office/drawing/2014/main" val="2413059232"/>
                    </a:ext>
                  </a:extLst>
                </a:gridCol>
                <a:gridCol w="1152128">
                  <a:extLst>
                    <a:ext uri="{9D8B030D-6E8A-4147-A177-3AD203B41FA5}">
                      <a16:colId xmlns:a16="http://schemas.microsoft.com/office/drawing/2014/main" val="904932704"/>
                    </a:ext>
                  </a:extLst>
                </a:gridCol>
                <a:gridCol w="1008112">
                  <a:extLst>
                    <a:ext uri="{9D8B030D-6E8A-4147-A177-3AD203B41FA5}">
                      <a16:colId xmlns:a16="http://schemas.microsoft.com/office/drawing/2014/main" val="197509935"/>
                    </a:ext>
                  </a:extLst>
                </a:gridCol>
              </a:tblGrid>
              <a:tr h="225567">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H29.6.1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R2.6.1</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kern="100" dirty="0" smtClean="0">
                          <a:effectLst/>
                          <a:latin typeface="Meiryo UI" panose="020B0604030504040204" pitchFamily="50" charset="-128"/>
                          <a:ea typeface="Meiryo UI" panose="020B0604030504040204" pitchFamily="50" charset="-128"/>
                        </a:rPr>
                        <a:t>増減</a:t>
                      </a:r>
                      <a:endParaRPr 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752276451"/>
                  </a:ext>
                </a:extLst>
              </a:tr>
              <a:tr h="364784">
                <a:tc>
                  <a:txBody>
                    <a:bodyPr/>
                    <a:lstStyle/>
                    <a:p>
                      <a:pPr marL="0" marR="0" lvl="0" indent="0" algn="ctr" defTabSz="1054113" rtl="0" eaLnBrk="1" fontAlgn="auto" latinLnBrk="0" hangingPunct="1">
                        <a:lnSpc>
                          <a:spcPct val="100000"/>
                        </a:lnSpc>
                        <a:spcBef>
                          <a:spcPts val="0"/>
                        </a:spcBef>
                        <a:spcAft>
                          <a:spcPts val="0"/>
                        </a:spcAft>
                        <a:buClrTx/>
                        <a:buSzTx/>
                        <a:buFontTx/>
                        <a:buNone/>
                        <a:tabLst/>
                        <a:defRPr/>
                      </a:pPr>
                      <a:r>
                        <a:rPr lang="en-US" altLang="ja-JP" sz="1000" kern="100" dirty="0" smtClean="0">
                          <a:effectLst/>
                          <a:latin typeface="Meiryo UI" panose="020B0604030504040204" pitchFamily="50" charset="-128"/>
                          <a:ea typeface="Meiryo UI" panose="020B0604030504040204" pitchFamily="50" charset="-128"/>
                        </a:rPr>
                        <a:t> 3,848.5</a:t>
                      </a:r>
                      <a:r>
                        <a:rPr lang="ja-JP" altLang="ja-JP"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altLang="ja-JP" sz="1000" kern="100" dirty="0" smtClean="0">
                          <a:effectLst/>
                          <a:latin typeface="Meiryo UI" panose="020B0604030504040204" pitchFamily="50" charset="-128"/>
                          <a:ea typeface="Meiryo UI" panose="020B0604030504040204" pitchFamily="50" charset="-128"/>
                        </a:rPr>
                        <a:t>7,388.5</a:t>
                      </a:r>
                      <a:r>
                        <a:rPr lang="ja-JP" altLang="en-US"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1000" kern="100" dirty="0">
                          <a:effectLst/>
                          <a:latin typeface="Meiryo UI" panose="020B0604030504040204" pitchFamily="50" charset="-128"/>
                          <a:ea typeface="Meiryo UI" panose="020B0604030504040204" pitchFamily="50" charset="-128"/>
                        </a:rPr>
                        <a:t> </a:t>
                      </a:r>
                      <a:r>
                        <a:rPr lang="en-US" altLang="ja-JP" sz="1000" kern="100" dirty="0" smtClean="0">
                          <a:effectLst/>
                          <a:latin typeface="Meiryo UI" panose="020B0604030504040204" pitchFamily="50" charset="-128"/>
                          <a:ea typeface="Meiryo UI" panose="020B0604030504040204" pitchFamily="50" charset="-128"/>
                        </a:rPr>
                        <a:t>+3,540</a:t>
                      </a:r>
                      <a:r>
                        <a:rPr lang="ja-JP" altLang="en-US" sz="1000" kern="100" dirty="0" smtClean="0">
                          <a:effectLst/>
                          <a:latin typeface="Meiryo UI" panose="020B0604030504040204" pitchFamily="50" charset="-128"/>
                          <a:ea typeface="Meiryo UI" panose="020B0604030504040204" pitchFamily="50" charset="-128"/>
                        </a:rPr>
                        <a:t>人</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195" marR="36195" marT="0" marB="0" anchor="ctr"/>
                </a:tc>
                <a:extLst>
                  <a:ext uri="{0D108BD9-81ED-4DB2-BD59-A6C34878D82A}">
                    <a16:rowId xmlns:a16="http://schemas.microsoft.com/office/drawing/2014/main" val="2272890274"/>
                  </a:ext>
                </a:extLst>
              </a:tr>
            </a:tbl>
          </a:graphicData>
        </a:graphic>
      </p:graphicFrame>
      <p:sp>
        <p:nvSpPr>
          <p:cNvPr id="16" name="テキスト ボックス 15"/>
          <p:cNvSpPr txBox="1"/>
          <p:nvPr/>
        </p:nvSpPr>
        <p:spPr>
          <a:xfrm>
            <a:off x="243606" y="5237849"/>
            <a:ext cx="3852938" cy="307777"/>
          </a:xfrm>
          <a:prstGeom prst="rect">
            <a:avLst/>
          </a:prstGeom>
          <a:solidFill>
            <a:srgbClr val="009900"/>
          </a:solidFill>
        </p:spPr>
        <p:txBody>
          <a:bodyPr wrap="square" rtlCol="0">
            <a:spAutoFit/>
          </a:bodyPr>
          <a:lstStyle/>
          <a:p>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２．第５次</a:t>
            </a:r>
            <a:r>
              <a:rPr kumimoji="1" lang="ja-JP" altLang="en-US" sz="1400" b="1" dirty="0" err="1"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者計画における主な取組み</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7" name="角丸四角形 26"/>
          <p:cNvSpPr/>
          <p:nvPr/>
        </p:nvSpPr>
        <p:spPr>
          <a:xfrm>
            <a:off x="6620256" y="5880720"/>
            <a:ext cx="6072606" cy="3610173"/>
          </a:xfrm>
          <a:prstGeom prst="roundRect">
            <a:avLst>
              <a:gd name="adj" fmla="val 4865"/>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100" b="1" dirty="0" smtClean="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7215328" y="5739236"/>
            <a:ext cx="4882461" cy="299152"/>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err="1" smtClean="0">
                <a:latin typeface="Meiryo UI" panose="020B0604030504040204" pitchFamily="50" charset="-128"/>
                <a:ea typeface="Meiryo UI" panose="020B0604030504040204" pitchFamily="50" charset="-128"/>
              </a:rPr>
              <a:t>精神障がい</a:t>
            </a:r>
            <a:r>
              <a:rPr kumimoji="1" lang="ja-JP" altLang="en-US" sz="1600" b="1" dirty="0" smtClean="0">
                <a:latin typeface="Meiryo UI" panose="020B0604030504040204" pitchFamily="50" charset="-128"/>
                <a:ea typeface="Meiryo UI" panose="020B0604030504040204" pitchFamily="50" charset="-128"/>
              </a:rPr>
              <a:t>者等の職場定着支援の取組み</a:t>
            </a:r>
            <a:endParaRPr kumimoji="1" lang="ja-JP" altLang="en-US" sz="1600" b="1" dirty="0">
              <a:latin typeface="Meiryo UI" panose="020B0604030504040204" pitchFamily="50" charset="-128"/>
              <a:ea typeface="Meiryo UI"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1672937454"/>
              </p:ext>
            </p:extLst>
          </p:nvPr>
        </p:nvGraphicFramePr>
        <p:xfrm>
          <a:off x="392013" y="3340511"/>
          <a:ext cx="7579581" cy="1458168"/>
        </p:xfrm>
        <a:graphic>
          <a:graphicData uri="http://schemas.openxmlformats.org/drawingml/2006/table">
            <a:tbl>
              <a:tblPr firstRow="1" bandRow="1">
                <a:tableStyleId>{5940675A-B579-460E-94D1-54222C63F5DA}</a:tableStyleId>
              </a:tblPr>
              <a:tblGrid>
                <a:gridCol w="910390">
                  <a:extLst>
                    <a:ext uri="{9D8B030D-6E8A-4147-A177-3AD203B41FA5}">
                      <a16:colId xmlns:a16="http://schemas.microsoft.com/office/drawing/2014/main" val="1134517979"/>
                    </a:ext>
                  </a:extLst>
                </a:gridCol>
                <a:gridCol w="1124574">
                  <a:extLst>
                    <a:ext uri="{9D8B030D-6E8A-4147-A177-3AD203B41FA5}">
                      <a16:colId xmlns:a16="http://schemas.microsoft.com/office/drawing/2014/main" val="1048925604"/>
                    </a:ext>
                  </a:extLst>
                </a:gridCol>
                <a:gridCol w="1080120">
                  <a:extLst>
                    <a:ext uri="{9D8B030D-6E8A-4147-A177-3AD203B41FA5}">
                      <a16:colId xmlns:a16="http://schemas.microsoft.com/office/drawing/2014/main" val="829107681"/>
                    </a:ext>
                  </a:extLst>
                </a:gridCol>
                <a:gridCol w="1070432">
                  <a:extLst>
                    <a:ext uri="{9D8B030D-6E8A-4147-A177-3AD203B41FA5}">
                      <a16:colId xmlns:a16="http://schemas.microsoft.com/office/drawing/2014/main" val="1827958177"/>
                    </a:ext>
                  </a:extLst>
                </a:gridCol>
                <a:gridCol w="1234206">
                  <a:extLst>
                    <a:ext uri="{9D8B030D-6E8A-4147-A177-3AD203B41FA5}">
                      <a16:colId xmlns:a16="http://schemas.microsoft.com/office/drawing/2014/main" val="1582823958"/>
                    </a:ext>
                  </a:extLst>
                </a:gridCol>
                <a:gridCol w="1007730">
                  <a:extLst>
                    <a:ext uri="{9D8B030D-6E8A-4147-A177-3AD203B41FA5}">
                      <a16:colId xmlns:a16="http://schemas.microsoft.com/office/drawing/2014/main" val="2407580274"/>
                    </a:ext>
                  </a:extLst>
                </a:gridCol>
                <a:gridCol w="1152129">
                  <a:extLst>
                    <a:ext uri="{9D8B030D-6E8A-4147-A177-3AD203B41FA5}">
                      <a16:colId xmlns:a16="http://schemas.microsoft.com/office/drawing/2014/main" val="3956644372"/>
                    </a:ext>
                  </a:extLst>
                </a:gridCol>
              </a:tblGrid>
              <a:tr h="248199">
                <a:tc rowSpan="2">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lnTlToBr w="3175" cap="flat" cmpd="sng" algn="ctr">
                      <a:solidFill>
                        <a:schemeClr val="tx1"/>
                      </a:solidFill>
                      <a:prstDash val="solid"/>
                      <a:round/>
                      <a:headEnd type="none" w="med" len="med"/>
                      <a:tailEnd type="none" w="med" len="med"/>
                    </a:lnTlToBr>
                  </a:tcPr>
                </a:tc>
                <a:tc gridSpan="3">
                  <a:txBody>
                    <a:bodyPr/>
                    <a:lstStyle/>
                    <a:p>
                      <a:pPr algn="ctr"/>
                      <a:r>
                        <a:rPr kumimoji="1" lang="ja-JP" altLang="en-US" sz="1000" b="1" dirty="0" smtClean="0">
                          <a:effectLst/>
                          <a:latin typeface="Meiryo UI" panose="020B0604030504040204" pitchFamily="50" charset="-128"/>
                          <a:ea typeface="Meiryo UI" panose="020B0604030504040204" pitchFamily="50" charset="-128"/>
                        </a:rPr>
                        <a:t>平成</a:t>
                      </a:r>
                      <a:r>
                        <a:rPr kumimoji="1" lang="en-US" altLang="ja-JP" sz="1000" b="1" dirty="0" smtClean="0">
                          <a:effectLst/>
                          <a:latin typeface="Meiryo UI" panose="020B0604030504040204" pitchFamily="50" charset="-128"/>
                          <a:ea typeface="Meiryo UI" panose="020B0604030504040204" pitchFamily="50" charset="-128"/>
                        </a:rPr>
                        <a:t>24</a:t>
                      </a:r>
                      <a:r>
                        <a:rPr kumimoji="1" lang="ja-JP" altLang="en-US" sz="1000" b="1" dirty="0" smtClean="0">
                          <a:effectLst/>
                          <a:latin typeface="Meiryo UI" panose="020B0604030504040204" pitchFamily="50" charset="-128"/>
                          <a:ea typeface="Meiryo UI" panose="020B0604030504040204" pitchFamily="50" charset="-128"/>
                        </a:rPr>
                        <a:t>年</a:t>
                      </a:r>
                      <a:r>
                        <a:rPr kumimoji="1" lang="en-US" altLang="ja-JP" sz="1000" b="1" dirty="0" smtClean="0">
                          <a:effectLst/>
                          <a:latin typeface="Meiryo UI" panose="020B0604030504040204" pitchFamily="50" charset="-128"/>
                          <a:ea typeface="Meiryo UI" panose="020B0604030504040204" pitchFamily="50" charset="-128"/>
                        </a:rPr>
                        <a:t>6</a:t>
                      </a:r>
                      <a:r>
                        <a:rPr kumimoji="1" lang="ja-JP" altLang="en-US" sz="1000" b="1" dirty="0" smtClean="0">
                          <a:effectLst/>
                          <a:latin typeface="Meiryo UI" panose="020B0604030504040204" pitchFamily="50" charset="-128"/>
                          <a:ea typeface="Meiryo UI" panose="020B0604030504040204" pitchFamily="50" charset="-128"/>
                        </a:rPr>
                        <a:t>月</a:t>
                      </a:r>
                      <a:r>
                        <a:rPr kumimoji="1" lang="en-US" altLang="ja-JP" sz="1000" b="1" dirty="0" smtClean="0">
                          <a:effectLst/>
                          <a:latin typeface="Meiryo UI" panose="020B0604030504040204" pitchFamily="50" charset="-128"/>
                          <a:ea typeface="Meiryo UI" panose="020B0604030504040204" pitchFamily="50" charset="-128"/>
                        </a:rPr>
                        <a:t>1</a:t>
                      </a:r>
                      <a:r>
                        <a:rPr kumimoji="1" lang="ja-JP" altLang="en-US" sz="1000" b="1" dirty="0" smtClean="0">
                          <a:effectLst/>
                          <a:latin typeface="Meiryo UI" panose="020B0604030504040204" pitchFamily="50" charset="-128"/>
                          <a:ea typeface="Meiryo UI" panose="020B0604030504040204" pitchFamily="50" charset="-128"/>
                        </a:rPr>
                        <a:t>日現在（法定雇用率</a:t>
                      </a:r>
                      <a:r>
                        <a:rPr kumimoji="1" lang="en-US" altLang="ja-JP" sz="1000" b="1" dirty="0" smtClean="0">
                          <a:effectLst/>
                          <a:latin typeface="Meiryo UI" panose="020B0604030504040204" pitchFamily="50" charset="-128"/>
                          <a:ea typeface="Meiryo UI" panose="020B0604030504040204" pitchFamily="50" charset="-128"/>
                        </a:rPr>
                        <a:t>1.8</a:t>
                      </a:r>
                      <a:r>
                        <a:rPr kumimoji="1" lang="ja-JP" altLang="en-US" sz="1000" b="1" dirty="0" smtClean="0">
                          <a:effectLst/>
                          <a:latin typeface="Meiryo UI" panose="020B0604030504040204" pitchFamily="50" charset="-128"/>
                          <a:ea typeface="Meiryo UI" panose="020B0604030504040204" pitchFamily="50" charset="-128"/>
                        </a:rPr>
                        <a:t>％）</a:t>
                      </a:r>
                      <a:r>
                        <a:rPr kumimoji="1" lang="en-US" altLang="ja-JP" sz="1000" b="1" dirty="0" smtClean="0">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sz="1000" b="1" dirty="0" smtClean="0">
                          <a:effectLst/>
                          <a:latin typeface="Meiryo UI" panose="020B0604030504040204" pitchFamily="50" charset="-128"/>
                          <a:ea typeface="Meiryo UI" panose="020B0604030504040204" pitchFamily="50" charset="-128"/>
                        </a:rPr>
                        <a:t>令和</a:t>
                      </a:r>
                      <a:r>
                        <a:rPr kumimoji="1" lang="en-US" altLang="ja-JP" sz="1000" b="1" dirty="0" smtClean="0">
                          <a:effectLst/>
                          <a:latin typeface="Meiryo UI" panose="020B0604030504040204" pitchFamily="50" charset="-128"/>
                          <a:ea typeface="Meiryo UI" panose="020B0604030504040204" pitchFamily="50" charset="-128"/>
                        </a:rPr>
                        <a:t>2</a:t>
                      </a:r>
                      <a:r>
                        <a:rPr kumimoji="1" lang="ja-JP" altLang="en-US" sz="1000" b="1" dirty="0" smtClean="0">
                          <a:effectLst/>
                          <a:latin typeface="Meiryo UI" panose="020B0604030504040204" pitchFamily="50" charset="-128"/>
                          <a:ea typeface="Meiryo UI" panose="020B0604030504040204" pitchFamily="50" charset="-128"/>
                        </a:rPr>
                        <a:t>年</a:t>
                      </a:r>
                      <a:r>
                        <a:rPr kumimoji="1" lang="en-US" altLang="ja-JP" sz="1000" b="1" dirty="0" smtClean="0">
                          <a:effectLst/>
                          <a:latin typeface="Meiryo UI" panose="020B0604030504040204" pitchFamily="50" charset="-128"/>
                          <a:ea typeface="Meiryo UI" panose="020B0604030504040204" pitchFamily="50" charset="-128"/>
                        </a:rPr>
                        <a:t>6</a:t>
                      </a:r>
                      <a:r>
                        <a:rPr kumimoji="1" lang="ja-JP" altLang="en-US" sz="1000" b="1" dirty="0" smtClean="0">
                          <a:effectLst/>
                          <a:latin typeface="Meiryo UI" panose="020B0604030504040204" pitchFamily="50" charset="-128"/>
                          <a:ea typeface="Meiryo UI" panose="020B0604030504040204" pitchFamily="50" charset="-128"/>
                        </a:rPr>
                        <a:t>月</a:t>
                      </a:r>
                      <a:r>
                        <a:rPr kumimoji="1" lang="en-US" altLang="ja-JP" sz="1000" b="1" dirty="0" smtClean="0">
                          <a:effectLst/>
                          <a:latin typeface="Meiryo UI" panose="020B0604030504040204" pitchFamily="50" charset="-128"/>
                          <a:ea typeface="Meiryo UI" panose="020B0604030504040204" pitchFamily="50" charset="-128"/>
                        </a:rPr>
                        <a:t>1</a:t>
                      </a:r>
                      <a:r>
                        <a:rPr kumimoji="1" lang="ja-JP" altLang="en-US" sz="1000" b="1" dirty="0" smtClean="0">
                          <a:effectLst/>
                          <a:latin typeface="Meiryo UI" panose="020B0604030504040204" pitchFamily="50" charset="-128"/>
                          <a:ea typeface="Meiryo UI" panose="020B0604030504040204" pitchFamily="50" charset="-128"/>
                        </a:rPr>
                        <a:t>日現在（</a:t>
                      </a:r>
                      <a:r>
                        <a:rPr kumimoji="1" lang="en-US" altLang="ja-JP" sz="1000" b="1" dirty="0" smtClean="0">
                          <a:effectLst/>
                          <a:latin typeface="Meiryo UI" panose="020B0604030504040204" pitchFamily="50" charset="-128"/>
                          <a:ea typeface="Meiryo UI" panose="020B0604030504040204" pitchFamily="50" charset="-128"/>
                        </a:rPr>
                        <a:t>※</a:t>
                      </a:r>
                      <a:r>
                        <a:rPr kumimoji="1" lang="ja-JP" altLang="en-US" sz="1000" b="1" dirty="0" smtClean="0">
                          <a:effectLst/>
                          <a:latin typeface="Meiryo UI" panose="020B0604030504040204" pitchFamily="50" charset="-128"/>
                          <a:ea typeface="Meiryo UI" panose="020B0604030504040204" pitchFamily="50" charset="-128"/>
                        </a:rPr>
                        <a:t>法定雇用率</a:t>
                      </a:r>
                      <a:r>
                        <a:rPr kumimoji="1" lang="en-US" altLang="ja-JP" sz="1000" b="1" dirty="0" smtClean="0">
                          <a:effectLst/>
                          <a:latin typeface="Meiryo UI" panose="020B0604030504040204" pitchFamily="50" charset="-128"/>
                          <a:ea typeface="Meiryo UI" panose="020B0604030504040204" pitchFamily="50" charset="-128"/>
                        </a:rPr>
                        <a:t>2.2</a:t>
                      </a:r>
                      <a:r>
                        <a:rPr kumimoji="1" lang="ja-JP" altLang="en-US" sz="1000" b="1" dirty="0" smtClean="0">
                          <a:effectLst/>
                          <a:latin typeface="Meiryo UI" panose="020B0604030504040204" pitchFamily="50" charset="-128"/>
                          <a:ea typeface="Meiryo UI" panose="020B0604030504040204" pitchFamily="50" charset="-128"/>
                        </a:rPr>
                        <a:t>％）</a:t>
                      </a:r>
                      <a:r>
                        <a:rPr kumimoji="1" lang="en-US" altLang="ja-JP" sz="1000" b="1" dirty="0" smtClean="0">
                          <a:effectLst/>
                          <a:latin typeface="Meiryo UI" panose="020B0604030504040204" pitchFamily="50" charset="-128"/>
                          <a:ea typeface="Meiryo UI" panose="020B0604030504040204" pitchFamily="50" charset="-128"/>
                        </a:rPr>
                        <a:t>※</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504958101"/>
                  </a:ext>
                </a:extLst>
              </a:tr>
              <a:tr h="403323">
                <a:tc vMerge="1">
                  <a:txBody>
                    <a:bodyPr/>
                    <a:lstStyle/>
                    <a:p>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事業主数</a:t>
                      </a:r>
                      <a:endParaRPr kumimoji="1" lang="en-US" altLang="ja-JP" sz="1000" dirty="0" smtClean="0">
                        <a:effectLst/>
                        <a:latin typeface="Meiryo UI" panose="020B0604030504040204" pitchFamily="50" charset="-128"/>
                        <a:ea typeface="Meiryo UI" panose="020B0604030504040204" pitchFamily="50" charset="-128"/>
                      </a:endParaRPr>
                    </a:p>
                    <a:p>
                      <a:pPr algn="ctr"/>
                      <a:r>
                        <a:rPr kumimoji="1" lang="ja-JP" altLang="en-US" sz="1000" spc="0" dirty="0" smtClean="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事業主数</a:t>
                      </a:r>
                      <a:endParaRPr kumimoji="1" lang="en-US" altLang="ja-JP" sz="1000" dirty="0" smtClean="0">
                        <a:effectLst/>
                        <a:latin typeface="Meiryo UI" panose="020B0604030504040204" pitchFamily="50" charset="-128"/>
                        <a:ea typeface="Meiryo UI" panose="020B0604030504040204" pitchFamily="50" charset="-128"/>
                      </a:endParaRPr>
                    </a:p>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000" spc="0" dirty="0" smtClean="0">
                          <a:effectLst/>
                          <a:latin typeface="Meiryo UI" panose="020B0604030504040204" pitchFamily="50" charset="-128"/>
                          <a:ea typeface="Meiryo UI" panose="020B0604030504040204" pitchFamily="50" charset="-128"/>
                        </a:rPr>
                        <a:t>（うち未達成）</a:t>
                      </a:r>
                      <a:endParaRPr kumimoji="1" lang="ja-JP" altLang="en-US" sz="1000" b="1" spc="0"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実雇用率</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000" dirty="0" smtClean="0">
                          <a:effectLst/>
                          <a:latin typeface="Meiryo UI" panose="020B0604030504040204" pitchFamily="50" charset="-128"/>
                          <a:ea typeface="Meiryo UI" panose="020B0604030504040204" pitchFamily="50" charset="-128"/>
                        </a:rPr>
                        <a:t>達成割合</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70573623"/>
                  </a:ext>
                </a:extLst>
              </a:tr>
              <a:tr h="403323">
                <a:tc>
                  <a:txBody>
                    <a:bodyPr/>
                    <a:lstStyle/>
                    <a:p>
                      <a:pPr algn="ctr"/>
                      <a:r>
                        <a:rPr kumimoji="1" lang="ja-JP" altLang="en-US" sz="1000" dirty="0" smtClean="0">
                          <a:effectLst/>
                          <a:latin typeface="Meiryo UI" panose="020B0604030504040204" pitchFamily="50" charset="-128"/>
                          <a:ea typeface="Meiryo UI" panose="020B0604030504040204" pitchFamily="50" charset="-128"/>
                        </a:rPr>
                        <a:t>全  規  模</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6,273</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3,456</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1.69</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44.9</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8,396</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4,719</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2.12</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43.8</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73363998"/>
                  </a:ext>
                </a:extLst>
              </a:tr>
              <a:tr h="403323">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100</a:t>
                      </a:r>
                      <a:r>
                        <a:rPr kumimoji="1" lang="ja-JP" altLang="en-US" sz="1000" dirty="0" smtClean="0">
                          <a:effectLst/>
                          <a:latin typeface="Meiryo UI" panose="020B0604030504040204" pitchFamily="50" charset="-128"/>
                          <a:ea typeface="Meiryo UI" panose="020B0604030504040204" pitchFamily="50" charset="-128"/>
                        </a:rPr>
                        <a:t>人未満</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2,255</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1,304</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1.23</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42.2</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3,936</a:t>
                      </a:r>
                    </a:p>
                    <a:p>
                      <a:pPr algn="ctr"/>
                      <a:r>
                        <a:rPr kumimoji="1" lang="ja-JP" altLang="en-US" sz="1000" dirty="0" smtClean="0">
                          <a:effectLst/>
                          <a:latin typeface="Meiryo UI" panose="020B0604030504040204" pitchFamily="50" charset="-128"/>
                          <a:ea typeface="Meiryo UI" panose="020B0604030504040204" pitchFamily="50" charset="-128"/>
                        </a:rPr>
                        <a:t>（</a:t>
                      </a:r>
                      <a:r>
                        <a:rPr kumimoji="1" lang="en-US" altLang="ja-JP" sz="1000" dirty="0" smtClean="0">
                          <a:effectLst/>
                          <a:latin typeface="Meiryo UI" panose="020B0604030504040204" pitchFamily="50" charset="-128"/>
                          <a:ea typeface="Meiryo UI" panose="020B0604030504040204" pitchFamily="50" charset="-128"/>
                        </a:rPr>
                        <a:t>2,311</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1.66</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smtClean="0">
                          <a:effectLst/>
                          <a:latin typeface="Meiryo UI" panose="020B0604030504040204" pitchFamily="50" charset="-128"/>
                          <a:ea typeface="Meiryo UI" panose="020B0604030504040204" pitchFamily="50" charset="-128"/>
                        </a:rPr>
                        <a:t>41.3</a:t>
                      </a:r>
                      <a:r>
                        <a:rPr kumimoji="1" lang="ja-JP" altLang="en-US" sz="1000" dirty="0" smtClean="0">
                          <a:effectLst/>
                          <a:latin typeface="Meiryo UI" panose="020B0604030504040204" pitchFamily="50" charset="-128"/>
                          <a:ea typeface="Meiryo UI" panose="020B0604030504040204" pitchFamily="50" charset="-128"/>
                        </a:rPr>
                        <a:t>％</a:t>
                      </a:r>
                      <a:endParaRPr kumimoji="1" lang="ja-JP" altLang="en-US" sz="1000" b="1" dirty="0">
                        <a:effectLst/>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64243026"/>
                  </a:ext>
                </a:extLst>
              </a:tr>
            </a:tbl>
          </a:graphicData>
        </a:graphic>
      </p:graphicFrame>
      <p:sp>
        <p:nvSpPr>
          <p:cNvPr id="31" name="テキスト ボックス 30"/>
          <p:cNvSpPr txBox="1"/>
          <p:nvPr/>
        </p:nvSpPr>
        <p:spPr>
          <a:xfrm>
            <a:off x="269871" y="4813333"/>
            <a:ext cx="6871444" cy="230832"/>
          </a:xfrm>
          <a:prstGeom prst="rect">
            <a:avLst/>
          </a:prstGeom>
          <a:noFill/>
          <a:ln>
            <a:noFill/>
          </a:ln>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※H24.6.1</a:t>
            </a:r>
            <a:r>
              <a:rPr lang="ja-JP" altLang="en-US" sz="900" dirty="0" smtClean="0">
                <a:latin typeface="Meiryo UI" panose="020B0604030504040204" pitchFamily="50" charset="-128"/>
                <a:ea typeface="Meiryo UI" panose="020B0604030504040204" pitchFamily="50" charset="-128"/>
              </a:rPr>
              <a:t>・・・常用労働者数</a:t>
            </a:r>
            <a:r>
              <a:rPr lang="en-US" altLang="ja-JP" sz="900" dirty="0" smtClean="0">
                <a:latin typeface="Meiryo UI" panose="020B0604030504040204" pitchFamily="50" charset="-128"/>
                <a:ea typeface="Meiryo UI" panose="020B0604030504040204" pitchFamily="50" charset="-128"/>
              </a:rPr>
              <a:t>56</a:t>
            </a:r>
            <a:r>
              <a:rPr lang="ja-JP" altLang="en-US" sz="900" dirty="0" smtClean="0">
                <a:latin typeface="Meiryo UI" panose="020B0604030504040204" pitchFamily="50" charset="-128"/>
                <a:ea typeface="Meiryo UI" panose="020B0604030504040204" pitchFamily="50" charset="-128"/>
              </a:rPr>
              <a:t>人以上の事業主　　</a:t>
            </a:r>
            <a:r>
              <a:rPr lang="en-US" altLang="ja-JP" sz="900" dirty="0" smtClean="0">
                <a:latin typeface="Meiryo UI" panose="020B0604030504040204" pitchFamily="50" charset="-128"/>
                <a:ea typeface="Meiryo UI" panose="020B0604030504040204" pitchFamily="50" charset="-128"/>
              </a:rPr>
              <a:t>R2.6.1</a:t>
            </a:r>
            <a:r>
              <a:rPr lang="ja-JP" altLang="en-US" sz="900" dirty="0" smtClean="0">
                <a:latin typeface="Meiryo UI" panose="020B0604030504040204" pitchFamily="50" charset="-128"/>
                <a:ea typeface="Meiryo UI" panose="020B0604030504040204" pitchFamily="50" charset="-128"/>
              </a:rPr>
              <a:t>・・・同 </a:t>
            </a:r>
            <a:r>
              <a:rPr lang="en-US" altLang="ja-JP" sz="900" dirty="0" smtClean="0">
                <a:latin typeface="Meiryo UI" panose="020B0604030504040204" pitchFamily="50" charset="-128"/>
                <a:ea typeface="Meiryo UI" panose="020B0604030504040204" pitchFamily="50" charset="-128"/>
              </a:rPr>
              <a:t>45.5</a:t>
            </a:r>
            <a:r>
              <a:rPr lang="ja-JP" altLang="en-US" sz="900" dirty="0" smtClean="0">
                <a:latin typeface="Meiryo UI" panose="020B0604030504040204" pitchFamily="50" charset="-128"/>
                <a:ea typeface="Meiryo UI" panose="020B0604030504040204" pitchFamily="50" charset="-128"/>
              </a:rPr>
              <a:t>人以上の事業主）</a:t>
            </a:r>
            <a:endParaRPr lang="ja-JP" altLang="en-US" sz="900"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0" y="10663"/>
            <a:ext cx="12801600" cy="369332"/>
            <a:chOff x="0" y="10663"/>
            <a:chExt cx="12801600" cy="369332"/>
          </a:xfrm>
        </p:grpSpPr>
        <p:sp>
          <p:nvSpPr>
            <p:cNvPr id="6" name="テキスト ボックス 5"/>
            <p:cNvSpPr txBox="1"/>
            <p:nvPr/>
          </p:nvSpPr>
          <p:spPr>
            <a:xfrm>
              <a:off x="0" y="10663"/>
              <a:ext cx="12801600" cy="369332"/>
            </a:xfrm>
            <a:prstGeom prst="rect">
              <a:avLst/>
            </a:prstGeom>
            <a:solidFill>
              <a:srgbClr val="FF0000"/>
            </a:solidFill>
          </p:spPr>
          <p:txBody>
            <a:bodyPr wrap="square" rtlCol="0">
              <a:spAutoFit/>
            </a:bodyPr>
            <a:lstStyle/>
            <a:p>
              <a:pPr algn="ctr"/>
              <a:r>
                <a:rPr kumimoji="1" lang="ja-JP" altLang="en-US" sz="1800" b="1" dirty="0" err="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障がい</a:t>
              </a:r>
              <a:r>
                <a:rPr kumimoji="1" lang="ja-JP" altLang="en-US" sz="18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者雇用の促進について</a:t>
              </a:r>
              <a:endParaRPr kumimoji="1" lang="ja-JP" altLang="en-US" sz="1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1655156" y="46620"/>
              <a:ext cx="1082348" cy="307777"/>
            </a:xfrm>
            <a:prstGeom prst="rect">
              <a:avLst/>
            </a:prstGeom>
            <a:solidFill>
              <a:schemeClr val="bg1"/>
            </a:solid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資料１－２</a:t>
              </a:r>
              <a:endParaRPr kumimoji="1" lang="ja-JP" altLang="en-US" sz="1400" dirty="0">
                <a:latin typeface="Meiryo UI" panose="020B0604030504040204" pitchFamily="50" charset="-128"/>
                <a:ea typeface="Meiryo UI" panose="020B0604030504040204" pitchFamily="50" charset="-128"/>
              </a:endParaRPr>
            </a:p>
          </p:txBody>
        </p:sp>
      </p:grpSp>
      <p:grpSp>
        <p:nvGrpSpPr>
          <p:cNvPr id="12" name="グループ化 11"/>
          <p:cNvGrpSpPr/>
          <p:nvPr/>
        </p:nvGrpSpPr>
        <p:grpSpPr>
          <a:xfrm>
            <a:off x="319003" y="5733924"/>
            <a:ext cx="6272334" cy="3891212"/>
            <a:chOff x="319003" y="5733924"/>
            <a:chExt cx="6272334" cy="3891212"/>
          </a:xfrm>
        </p:grpSpPr>
        <p:sp>
          <p:nvSpPr>
            <p:cNvPr id="32" name="角丸四角形 31"/>
            <p:cNvSpPr/>
            <p:nvPr/>
          </p:nvSpPr>
          <p:spPr>
            <a:xfrm>
              <a:off x="319003" y="5880720"/>
              <a:ext cx="6133908" cy="3610173"/>
            </a:xfrm>
            <a:prstGeom prst="roundRect">
              <a:avLst>
                <a:gd name="adj" fmla="val 5273"/>
              </a:avLst>
            </a:prstGeom>
            <a:ln w="12700">
              <a:solidFill>
                <a:srgbClr val="0070C0"/>
              </a:solid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700" b="1" dirty="0" smtClean="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endParaRPr lang="en-US" altLang="ja-JP" sz="1400" b="1" dirty="0" smtClean="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000200" y="5733924"/>
              <a:ext cx="4882461" cy="309777"/>
            </a:xfrm>
            <a:prstGeom prst="roundRect">
              <a:avLst>
                <a:gd name="adj" fmla="val 50000"/>
              </a:avLst>
            </a:prstGeom>
            <a:solidFill>
              <a:srgbClr val="99CCFF"/>
            </a:solidFill>
            <a:ln>
              <a:solidFill>
                <a:srgbClr val="0070C0"/>
              </a:solidFill>
              <a:prstDash val="solid"/>
            </a:ln>
          </p:spPr>
          <p:txBody>
            <a:bodyPr wrap="square" lIns="0" tIns="0" rIns="0" bIns="0" rtlCol="0" anchor="ctr" anchorCtr="1">
              <a:noAutofit/>
            </a:bodyPr>
            <a:lstStyle/>
            <a:p>
              <a:r>
                <a:rPr kumimoji="1" lang="ja-JP" altLang="en-US" sz="1600" b="1" dirty="0" smtClean="0">
                  <a:latin typeface="Meiryo UI" panose="020B0604030504040204" pitchFamily="50" charset="-128"/>
                  <a:ea typeface="Meiryo UI" panose="020B0604030504040204" pitchFamily="50" charset="-128"/>
                </a:rPr>
                <a:t>事業主に対する雇用機会の拡大の取組み</a:t>
              </a:r>
              <a:endParaRPr kumimoji="1" lang="ja-JP" altLang="en-US" sz="16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52128" y="6147261"/>
              <a:ext cx="6239209" cy="3477875"/>
            </a:xfrm>
            <a:prstGeom prst="rect">
              <a:avLst/>
            </a:prstGeom>
            <a:noFill/>
          </p:spPr>
          <p:txBody>
            <a:bodyPr wrap="none" rtlCol="0">
              <a:spAutoFit/>
            </a:bodyPr>
            <a:lstStyle/>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err="1" smtClean="0">
                  <a:solidFill>
                    <a:prstClr val="black"/>
                  </a:solidFill>
                  <a:latin typeface="Meiryo UI" panose="020B0604030504040204" pitchFamily="50" charset="-128"/>
                  <a:ea typeface="Meiryo UI" panose="020B0604030504040204" pitchFamily="50" charset="-128"/>
                </a:rPr>
                <a:t>障</a:t>
              </a:r>
              <a:r>
                <a:rPr lang="ja-JP" altLang="en-US" sz="1600" b="1" dirty="0" err="1">
                  <a:solidFill>
                    <a:prstClr val="black"/>
                  </a:solidFill>
                  <a:latin typeface="Meiryo UI" panose="020B0604030504040204" pitchFamily="50" charset="-128"/>
                  <a:ea typeface="Meiryo UI" panose="020B0604030504040204" pitchFamily="50" charset="-128"/>
                </a:rPr>
                <a:t>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者雇用促進センター誘導・支援事業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smtClean="0">
                <a:solidFill>
                  <a:prstClr val="black"/>
                </a:solidFill>
                <a:latin typeface="Meiryo UI" panose="020B0604030504040204" pitchFamily="50" charset="-128"/>
                <a:ea typeface="Meiryo UI" panose="020B0604030504040204" pitchFamily="50" charset="-128"/>
              </a:endParaRPr>
            </a:p>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ハートフル条例に基づく</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者雇用の促進</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 「契約の相手方等府</a:t>
              </a:r>
              <a:r>
                <a:rPr lang="ja-JP" altLang="en-US" sz="1600" b="1" dirty="0">
                  <a:solidFill>
                    <a:prstClr val="black"/>
                  </a:solidFill>
                  <a:latin typeface="Meiryo UI" panose="020B0604030504040204" pitchFamily="50" charset="-128"/>
                  <a:ea typeface="Meiryo UI" panose="020B0604030504040204" pitchFamily="50" charset="-128"/>
                </a:rPr>
                <a:t>と関係のある事業</a:t>
              </a:r>
              <a:r>
                <a:rPr lang="ja-JP" altLang="en-US" sz="1600" b="1" dirty="0" smtClean="0">
                  <a:solidFill>
                    <a:prstClr val="black"/>
                  </a:solidFill>
                  <a:latin typeface="Meiryo UI" panose="020B0604030504040204" pitchFamily="50" charset="-128"/>
                  <a:ea typeface="Meiryo UI" panose="020B0604030504040204" pitchFamily="50" charset="-128"/>
                </a:rPr>
                <a:t>主」に</a:t>
              </a:r>
              <a:r>
                <a:rPr lang="ja-JP" altLang="en-US" sz="1600" b="1" dirty="0">
                  <a:solidFill>
                    <a:prstClr val="black"/>
                  </a:solidFill>
                  <a:latin typeface="Meiryo UI" panose="020B0604030504040204" pitchFamily="50" charset="-128"/>
                  <a:ea typeface="Meiryo UI" panose="020B0604030504040204" pitchFamily="50" charset="-128"/>
                </a:rPr>
                <a:t>対する誘導・</a:t>
              </a:r>
              <a:r>
                <a:rPr lang="ja-JP" altLang="en-US" sz="1600" b="1" dirty="0" smtClean="0">
                  <a:solidFill>
                    <a:prstClr val="black"/>
                  </a:solidFill>
                  <a:latin typeface="Meiryo UI" panose="020B0604030504040204" pitchFamily="50" charset="-128"/>
                  <a:ea typeface="Meiryo UI" panose="020B0604030504040204" pitchFamily="50" charset="-128"/>
                </a:rPr>
                <a:t>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ハートフル</a:t>
              </a:r>
              <a:r>
                <a:rPr lang="ja-JP" altLang="en-US" sz="1100" dirty="0">
                  <a:solidFill>
                    <a:prstClr val="black"/>
                  </a:solidFill>
                  <a:latin typeface="Meiryo UI" panose="020B0604030504040204" pitchFamily="50" charset="-128"/>
                  <a:ea typeface="Meiryo UI" panose="020B0604030504040204" pitchFamily="50" charset="-128"/>
                </a:rPr>
                <a:t>条例の</a:t>
              </a:r>
              <a:r>
                <a:rPr lang="ja-JP" altLang="en-US" sz="1100" dirty="0" smtClean="0">
                  <a:solidFill>
                    <a:prstClr val="black"/>
                  </a:solidFill>
                  <a:latin typeface="Meiryo UI" panose="020B0604030504040204" pitchFamily="50" charset="-128"/>
                  <a:ea typeface="Meiryo UI" panose="020B0604030504040204" pitchFamily="50" charset="-128"/>
                </a:rPr>
                <a:t>対象（義務規定）と</a:t>
              </a:r>
              <a:r>
                <a:rPr lang="ja-JP" altLang="en-US" sz="1100" dirty="0">
                  <a:solidFill>
                    <a:prstClr val="black"/>
                  </a:solidFill>
                  <a:latin typeface="Meiryo UI" panose="020B0604030504040204" pitchFamily="50" charset="-128"/>
                  <a:ea typeface="Meiryo UI" panose="020B0604030504040204" pitchFamily="50" charset="-128"/>
                </a:rPr>
                <a:t>なる法定雇用率未達成事業主に</a:t>
              </a:r>
              <a:r>
                <a:rPr lang="ja-JP" altLang="en-US" sz="1100" dirty="0" smtClean="0">
                  <a:solidFill>
                    <a:prstClr val="black"/>
                  </a:solidFill>
                  <a:latin typeface="Meiryo UI" panose="020B0604030504040204" pitchFamily="50" charset="-128"/>
                  <a:ea typeface="Meiryo UI" panose="020B0604030504040204" pitchFamily="50" charset="-128"/>
                </a:rPr>
                <a:t>対し、</a:t>
              </a:r>
              <a:r>
                <a:rPr lang="ja-JP" altLang="en-US" sz="1100" dirty="0" err="1" smtClean="0">
                  <a:solidFill>
                    <a:prstClr val="black"/>
                  </a:solidFill>
                  <a:latin typeface="Meiryo UI" panose="020B0604030504040204" pitchFamily="50" charset="-128"/>
                  <a:ea typeface="Meiryo UI" panose="020B0604030504040204" pitchFamily="50" charset="-128"/>
                </a:rPr>
                <a:t>障がい</a:t>
              </a:r>
              <a:r>
                <a:rPr lang="ja-JP" altLang="en-US" sz="1100" dirty="0" smtClean="0">
                  <a:solidFill>
                    <a:prstClr val="black"/>
                  </a:solidFill>
                  <a:latin typeface="Meiryo UI" panose="020B0604030504040204" pitchFamily="50" charset="-128"/>
                  <a:ea typeface="Meiryo UI" panose="020B0604030504040204" pitchFamily="50" charset="-128"/>
                </a:rPr>
                <a:t>者雇入れ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計画書</a:t>
              </a:r>
              <a:r>
                <a:rPr lang="ja-JP" altLang="en-US" sz="1100" dirty="0">
                  <a:solidFill>
                    <a:prstClr val="black"/>
                  </a:solidFill>
                  <a:latin typeface="Meiryo UI" panose="020B0604030504040204" pitchFamily="50" charset="-128"/>
                  <a:ea typeface="Meiryo UI" panose="020B0604030504040204" pitchFamily="50" charset="-128"/>
                </a:rPr>
                <a:t>等の提出や雇入れ計画の達成に向けた誘導・支援を行う。</a:t>
              </a:r>
              <a:endParaRPr lang="en-US" altLang="ja-JP" sz="1100" b="1"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 「特定</a:t>
              </a:r>
              <a:r>
                <a:rPr lang="ja-JP" altLang="en-US" sz="1600" b="1" dirty="0">
                  <a:solidFill>
                    <a:prstClr val="black"/>
                  </a:solidFill>
                  <a:latin typeface="Meiryo UI" panose="020B0604030504040204" pitchFamily="50" charset="-128"/>
                  <a:ea typeface="Meiryo UI" panose="020B0604030504040204" pitchFamily="50" charset="-128"/>
                </a:rPr>
                <a:t>中小事業</a:t>
              </a:r>
              <a:r>
                <a:rPr lang="ja-JP" altLang="en-US" sz="1600" b="1" dirty="0" smtClean="0">
                  <a:solidFill>
                    <a:prstClr val="black"/>
                  </a:solidFill>
                  <a:latin typeface="Meiryo UI" panose="020B0604030504040204" pitchFamily="50" charset="-128"/>
                  <a:ea typeface="Meiryo UI" panose="020B0604030504040204" pitchFamily="50" charset="-128"/>
                </a:rPr>
                <a:t>主」に</a:t>
              </a:r>
              <a:r>
                <a:rPr lang="ja-JP" altLang="en-US" sz="1600" b="1" dirty="0">
                  <a:solidFill>
                    <a:prstClr val="black"/>
                  </a:solidFill>
                  <a:latin typeface="Meiryo UI" panose="020B0604030504040204" pitchFamily="50" charset="-128"/>
                  <a:ea typeface="Meiryo UI" panose="020B0604030504040204" pitchFamily="50" charset="-128"/>
                </a:rPr>
                <a:t>対する誘導・支援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改正ハートフル条例</a:t>
              </a:r>
              <a:r>
                <a:rPr lang="ja-JP" altLang="en-US" sz="1000" dirty="0" smtClean="0">
                  <a:solidFill>
                    <a:prstClr val="black"/>
                  </a:solidFill>
                  <a:latin typeface="Meiryo UI" panose="020B0604030504040204" pitchFamily="50" charset="-128"/>
                  <a:ea typeface="Meiryo UI" panose="020B0604030504040204" pitchFamily="50" charset="-128"/>
                </a:rPr>
                <a:t>（令和</a:t>
              </a:r>
              <a:r>
                <a:rPr lang="en-US" altLang="ja-JP" sz="1000" dirty="0" smtClean="0">
                  <a:solidFill>
                    <a:prstClr val="black"/>
                  </a:solidFill>
                  <a:latin typeface="Meiryo UI" panose="020B0604030504040204" pitchFamily="50" charset="-128"/>
                  <a:ea typeface="Meiryo UI" panose="020B0604030504040204" pitchFamily="50" charset="-128"/>
                </a:rPr>
                <a:t>2</a:t>
              </a:r>
              <a:r>
                <a:rPr lang="ja-JP" altLang="en-US" sz="1000" dirty="0" smtClean="0">
                  <a:solidFill>
                    <a:prstClr val="black"/>
                  </a:solidFill>
                  <a:latin typeface="Meiryo UI" panose="020B0604030504040204" pitchFamily="50" charset="-128"/>
                  <a:ea typeface="Meiryo UI" panose="020B0604030504040204" pitchFamily="50" charset="-128"/>
                </a:rPr>
                <a:t>年</a:t>
              </a:r>
              <a:r>
                <a:rPr lang="en-US" altLang="ja-JP" sz="1000" dirty="0" smtClean="0">
                  <a:solidFill>
                    <a:prstClr val="black"/>
                  </a:solidFill>
                  <a:latin typeface="Meiryo UI" panose="020B0604030504040204" pitchFamily="50" charset="-128"/>
                  <a:ea typeface="Meiryo UI" panose="020B0604030504040204" pitchFamily="50" charset="-128"/>
                </a:rPr>
                <a:t>9</a:t>
              </a:r>
              <a:r>
                <a:rPr lang="ja-JP" altLang="en-US" sz="1000" dirty="0" smtClean="0">
                  <a:solidFill>
                    <a:prstClr val="black"/>
                  </a:solidFill>
                  <a:latin typeface="Meiryo UI" panose="020B0604030504040204" pitchFamily="50" charset="-128"/>
                  <a:ea typeface="Meiryo UI" panose="020B0604030504040204" pitchFamily="50" charset="-128"/>
                </a:rPr>
                <a:t>月</a:t>
              </a:r>
              <a:r>
                <a:rPr lang="en-US" altLang="ja-JP" sz="1000" dirty="0" smtClean="0">
                  <a:solidFill>
                    <a:prstClr val="black"/>
                  </a:solidFill>
                  <a:latin typeface="Meiryo UI" panose="020B0604030504040204" pitchFamily="50" charset="-128"/>
                  <a:ea typeface="Meiryo UI" panose="020B0604030504040204" pitchFamily="50" charset="-128"/>
                </a:rPr>
                <a:t>1</a:t>
              </a:r>
              <a:r>
                <a:rPr lang="ja-JP" altLang="en-US" sz="1000" dirty="0" smtClean="0">
                  <a:solidFill>
                    <a:prstClr val="black"/>
                  </a:solidFill>
                  <a:latin typeface="Meiryo UI" panose="020B0604030504040204" pitchFamily="50" charset="-128"/>
                  <a:ea typeface="Meiryo UI" panose="020B0604030504040204" pitchFamily="50" charset="-128"/>
                </a:rPr>
                <a:t>日施行）</a:t>
              </a:r>
              <a:r>
                <a:rPr lang="ja-JP" altLang="en-US" sz="1100" dirty="0" smtClean="0">
                  <a:solidFill>
                    <a:prstClr val="black"/>
                  </a:solidFill>
                  <a:latin typeface="Meiryo UI" panose="020B0604030504040204" pitchFamily="50" charset="-128"/>
                  <a:ea typeface="Meiryo UI" panose="020B0604030504040204" pitchFamily="50" charset="-128"/>
                </a:rPr>
                <a:t>の対象（努力義務規定）となる法定雇用率</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未達成</a:t>
              </a:r>
              <a:r>
                <a:rPr lang="ja-JP" altLang="en-US" sz="1100" dirty="0">
                  <a:solidFill>
                    <a:prstClr val="black"/>
                  </a:solidFill>
                  <a:latin typeface="Meiryo UI" panose="020B0604030504040204" pitchFamily="50" charset="-128"/>
                  <a:ea typeface="Meiryo UI" panose="020B0604030504040204" pitchFamily="50" charset="-128"/>
                </a:rPr>
                <a:t>の</a:t>
              </a:r>
              <a:r>
                <a:rPr lang="ja-JP" altLang="en-US" sz="1100" dirty="0" smtClean="0">
                  <a:solidFill>
                    <a:prstClr val="black"/>
                  </a:solidFill>
                  <a:latin typeface="Meiryo UI" panose="020B0604030504040204" pitchFamily="50" charset="-128"/>
                  <a:ea typeface="Meiryo UI" panose="020B0604030504040204" pitchFamily="50" charset="-128"/>
                </a:rPr>
                <a:t>特定中小</a:t>
              </a:r>
              <a:r>
                <a:rPr lang="ja-JP" altLang="en-US" sz="1100" dirty="0">
                  <a:solidFill>
                    <a:prstClr val="black"/>
                  </a:solidFill>
                  <a:latin typeface="Meiryo UI" panose="020B0604030504040204" pitchFamily="50" charset="-128"/>
                  <a:ea typeface="Meiryo UI" panose="020B0604030504040204" pitchFamily="50" charset="-128"/>
                </a:rPr>
                <a:t>事業主</a:t>
              </a:r>
              <a:r>
                <a:rPr lang="ja-JP" altLang="en-US" sz="1000" dirty="0">
                  <a:solidFill>
                    <a:prstClr val="black"/>
                  </a:solidFill>
                  <a:latin typeface="Meiryo UI" panose="020B0604030504040204" pitchFamily="50" charset="-128"/>
                  <a:ea typeface="Meiryo UI" panose="020B0604030504040204" pitchFamily="50" charset="-128"/>
                </a:rPr>
                <a:t>（府内にのみ事務所・事業所を有する</a:t>
              </a:r>
              <a:r>
                <a:rPr lang="en-US" altLang="ja-JP" sz="1000" dirty="0">
                  <a:solidFill>
                    <a:prstClr val="black"/>
                  </a:solidFill>
                  <a:latin typeface="Meiryo UI" panose="020B0604030504040204" pitchFamily="50" charset="-128"/>
                  <a:ea typeface="Meiryo UI" panose="020B0604030504040204" pitchFamily="50" charset="-128"/>
                </a:rPr>
                <a:t>43.5</a:t>
              </a:r>
              <a:r>
                <a:rPr lang="ja-JP" altLang="en-US" sz="1000" dirty="0">
                  <a:solidFill>
                    <a:prstClr val="black"/>
                  </a:solidFill>
                  <a:latin typeface="Meiryo UI" panose="020B0604030504040204" pitchFamily="50" charset="-128"/>
                  <a:ea typeface="Meiryo UI" panose="020B0604030504040204" pitchFamily="50" charset="-128"/>
                </a:rPr>
                <a:t>人以上</a:t>
              </a:r>
              <a:r>
                <a:rPr lang="en-US" altLang="ja-JP" sz="1000" dirty="0">
                  <a:solidFill>
                    <a:prstClr val="black"/>
                  </a:solidFill>
                  <a:latin typeface="Meiryo UI" panose="020B0604030504040204" pitchFamily="50" charset="-128"/>
                  <a:ea typeface="Meiryo UI" panose="020B0604030504040204" pitchFamily="50" charset="-128"/>
                </a:rPr>
                <a:t>100</a:t>
              </a:r>
              <a:r>
                <a:rPr lang="ja-JP" altLang="en-US" sz="1000" dirty="0">
                  <a:solidFill>
                    <a:prstClr val="black"/>
                  </a:solidFill>
                  <a:latin typeface="Meiryo UI" panose="020B0604030504040204" pitchFamily="50" charset="-128"/>
                  <a:ea typeface="Meiryo UI" panose="020B0604030504040204" pitchFamily="50" charset="-128"/>
                </a:rPr>
                <a:t>人以下の</a:t>
              </a:r>
              <a:r>
                <a:rPr lang="ja-JP" altLang="en-US" sz="1000" dirty="0" smtClean="0">
                  <a:solidFill>
                    <a:prstClr val="black"/>
                  </a:solidFill>
                  <a:latin typeface="Meiryo UI" panose="020B0604030504040204" pitchFamily="50" charset="-128"/>
                  <a:ea typeface="Meiryo UI" panose="020B0604030504040204" pitchFamily="50" charset="-128"/>
                </a:rPr>
                <a:t>事業主）</a:t>
              </a:r>
              <a:endParaRPr lang="en-US" altLang="ja-JP" sz="1000" dirty="0" smtClean="0">
                <a:solidFill>
                  <a:prstClr val="black"/>
                </a:solidFill>
                <a:latin typeface="Meiryo UI" panose="020B0604030504040204" pitchFamily="50" charset="-128"/>
                <a:ea typeface="Meiryo UI" panose="020B0604030504040204" pitchFamily="50" charset="-128"/>
              </a:endParaRPr>
            </a:p>
            <a:p>
              <a:pPr lvl="0"/>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に対し、</a:t>
              </a:r>
              <a:r>
                <a:rPr lang="ja-JP" altLang="en-US" sz="1100" dirty="0" err="1" smtClean="0">
                  <a:solidFill>
                    <a:prstClr val="black"/>
                  </a:solidFill>
                  <a:latin typeface="Meiryo UI" panose="020B0604030504040204" pitchFamily="50" charset="-128"/>
                  <a:ea typeface="Meiryo UI" panose="020B0604030504040204" pitchFamily="50" charset="-128"/>
                </a:rPr>
                <a:t>障がい</a:t>
              </a:r>
              <a:r>
                <a:rPr lang="ja-JP" altLang="en-US" sz="1100" dirty="0" smtClean="0">
                  <a:solidFill>
                    <a:prstClr val="black"/>
                  </a:solidFill>
                  <a:latin typeface="Meiryo UI" panose="020B0604030504040204" pitchFamily="50" charset="-128"/>
                  <a:ea typeface="Meiryo UI" panose="020B0604030504040204" pitchFamily="50" charset="-128"/>
                </a:rPr>
                <a:t>者雇用推進</a:t>
              </a:r>
              <a:r>
                <a:rPr lang="ja-JP" altLang="en-US" sz="1100" dirty="0">
                  <a:solidFill>
                    <a:prstClr val="black"/>
                  </a:solidFill>
                  <a:latin typeface="Meiryo UI" panose="020B0604030504040204" pitchFamily="50" charset="-128"/>
                  <a:ea typeface="Meiryo UI" panose="020B0604030504040204" pitchFamily="50" charset="-128"/>
                </a:rPr>
                <a:t>計画書等の</a:t>
              </a:r>
              <a:r>
                <a:rPr lang="ja-JP" altLang="en-US" sz="1100" dirty="0" smtClean="0">
                  <a:solidFill>
                    <a:prstClr val="black"/>
                  </a:solidFill>
                  <a:latin typeface="Meiryo UI" panose="020B0604030504040204" pitchFamily="50" charset="-128"/>
                  <a:ea typeface="Meiryo UI" panose="020B0604030504040204" pitchFamily="50" charset="-128"/>
                </a:rPr>
                <a:t>提出や雇用推進計画の達成</a:t>
              </a:r>
              <a:r>
                <a:rPr lang="ja-JP" altLang="en-US" sz="1100" dirty="0">
                  <a:solidFill>
                    <a:prstClr val="black"/>
                  </a:solidFill>
                  <a:latin typeface="Meiryo UI" panose="020B0604030504040204" pitchFamily="50" charset="-128"/>
                  <a:ea typeface="Meiryo UI" panose="020B0604030504040204" pitchFamily="50" charset="-128"/>
                </a:rPr>
                <a:t>に向けた誘導・</a:t>
              </a:r>
              <a:r>
                <a:rPr lang="ja-JP" altLang="en-US" sz="1100" dirty="0" smtClean="0">
                  <a:solidFill>
                    <a:prstClr val="black"/>
                  </a:solidFill>
                  <a:latin typeface="Meiryo UI" panose="020B0604030504040204" pitchFamily="50" charset="-128"/>
                  <a:ea typeface="Meiryo UI" panose="020B0604030504040204" pitchFamily="50" charset="-128"/>
                </a:rPr>
                <a:t>支援を</a:t>
              </a:r>
              <a:r>
                <a:rPr lang="ja-JP" altLang="en-US" sz="1100" dirty="0">
                  <a:solidFill>
                    <a:prstClr val="black"/>
                  </a:solidFill>
                  <a:latin typeface="Meiryo UI" panose="020B0604030504040204" pitchFamily="50" charset="-128"/>
                  <a:ea typeface="Meiryo UI" panose="020B0604030504040204" pitchFamily="50" charset="-128"/>
                </a:rPr>
                <a:t>行う</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中小企業障がい</a:t>
              </a:r>
              <a:r>
                <a:rPr lang="ja-JP" altLang="en-US" sz="1100" dirty="0" smtClean="0">
                  <a:solidFill>
                    <a:prstClr val="black"/>
                  </a:solidFill>
                  <a:latin typeface="Meiryo UI" panose="020B0604030504040204" pitchFamily="50" charset="-128"/>
                  <a:ea typeface="Meiryo UI" panose="020B0604030504040204" pitchFamily="50" charset="-128"/>
                </a:rPr>
                <a:t>者雇用ステップアップ支援事業（令和</a:t>
              </a:r>
              <a:r>
                <a:rPr lang="en-US" altLang="ja-JP" sz="1100" dirty="0" smtClean="0">
                  <a:solidFill>
                    <a:prstClr val="black"/>
                  </a:solidFill>
                  <a:latin typeface="Meiryo UI" panose="020B0604030504040204" pitchFamily="50" charset="-128"/>
                  <a:ea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rPr>
                <a:t>月開始）</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 戸別訪問等による特定中小事業主への意識啓発と段階的な取組支援</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800" b="1" dirty="0">
                  <a:solidFill>
                    <a:prstClr val="black"/>
                  </a:solidFill>
                  <a:latin typeface="Meiryo UI" panose="020B0604030504040204" pitchFamily="50" charset="-128"/>
                  <a:ea typeface="Meiryo UI" panose="020B0604030504040204" pitchFamily="50" charset="-128"/>
                </a:rPr>
                <a:t> </a:t>
              </a:r>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障がい</a:t>
              </a:r>
              <a:r>
                <a:rPr lang="ja-JP" altLang="en-US" sz="1600" b="1" dirty="0">
                  <a:solidFill>
                    <a:prstClr val="black"/>
                  </a:solidFill>
                  <a:latin typeface="Meiryo UI" panose="020B0604030504040204" pitchFamily="50" charset="-128"/>
                  <a:ea typeface="Meiryo UI" panose="020B0604030504040204" pitchFamily="50" charset="-128"/>
                </a:rPr>
                <a:t>者雇用促進センターにおける事業主支援</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者雇用に取り組もうとする事業主に対し、個々の事業主のニーズや状況に応じた支援を行う。</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専門家による相談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セミナー・施設見学会の</a:t>
              </a:r>
              <a:r>
                <a:rPr lang="ja-JP" altLang="en-US" sz="1100" dirty="0" smtClean="0">
                  <a:solidFill>
                    <a:prstClr val="black"/>
                  </a:solidFill>
                  <a:latin typeface="Meiryo UI" panose="020B0604030504040204" pitchFamily="50" charset="-128"/>
                  <a:ea typeface="Meiryo UI" panose="020B0604030504040204" pitchFamily="50" charset="-128"/>
                </a:rPr>
                <a:t>実施　○ </a:t>
              </a:r>
              <a:r>
                <a:rPr lang="ja-JP" altLang="en-US" sz="1100" dirty="0">
                  <a:solidFill>
                    <a:prstClr val="black"/>
                  </a:solidFill>
                  <a:latin typeface="Meiryo UI" panose="020B0604030504040204" pitchFamily="50" charset="-128"/>
                  <a:ea typeface="Meiryo UI" panose="020B0604030504040204" pitchFamily="50" charset="-128"/>
                </a:rPr>
                <a:t>職場実習受入れの</a:t>
              </a:r>
              <a:r>
                <a:rPr lang="ja-JP" altLang="en-US" sz="1100" dirty="0" smtClean="0">
                  <a:solidFill>
                    <a:prstClr val="black"/>
                  </a:solidFill>
                  <a:latin typeface="Meiryo UI" panose="020B0604030504040204" pitchFamily="50" charset="-128"/>
                  <a:ea typeface="Meiryo UI" panose="020B0604030504040204" pitchFamily="50" charset="-128"/>
                </a:rPr>
                <a:t>コーディネート　等</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p:txBody>
        </p:sp>
      </p:grpSp>
      <p:sp>
        <p:nvSpPr>
          <p:cNvPr id="13" name="テキスト ボックス 12"/>
          <p:cNvSpPr txBox="1"/>
          <p:nvPr/>
        </p:nvSpPr>
        <p:spPr>
          <a:xfrm>
            <a:off x="6673154" y="6187088"/>
            <a:ext cx="5920820" cy="3031599"/>
          </a:xfrm>
          <a:prstGeom prst="rect">
            <a:avLst/>
          </a:prstGeom>
          <a:noFill/>
        </p:spPr>
        <p:txBody>
          <a:bodyPr wrap="square" rtlCol="0">
            <a:spAutoFit/>
          </a:bodyPr>
          <a:lstStyle/>
          <a:p>
            <a:pPr lvl="0"/>
            <a:r>
              <a:rPr lang="ja-JP" altLang="en-US" sz="1600" b="1" dirty="0">
                <a:solidFill>
                  <a:prstClr val="black"/>
                </a:solidFill>
                <a:latin typeface="Meiryo UI" panose="020B0604030504040204" pitchFamily="50" charset="-128"/>
                <a:ea typeface="Meiryo UI" panose="020B0604030504040204" pitchFamily="50" charset="-128"/>
              </a:rPr>
              <a:t>◇ 精神・</a:t>
            </a:r>
            <a:r>
              <a:rPr lang="ja-JP" altLang="en-US" sz="1600" b="1" dirty="0" err="1">
                <a:solidFill>
                  <a:prstClr val="black"/>
                </a:solidFill>
                <a:latin typeface="Meiryo UI" panose="020B0604030504040204" pitchFamily="50" charset="-128"/>
                <a:ea typeface="Meiryo UI" panose="020B0604030504040204" pitchFamily="50" charset="-128"/>
              </a:rPr>
              <a:t>発達障がい</a:t>
            </a:r>
            <a:r>
              <a:rPr lang="ja-JP" altLang="en-US" sz="1600" b="1" dirty="0">
                <a:solidFill>
                  <a:prstClr val="black"/>
                </a:solidFill>
                <a:latin typeface="Meiryo UI" panose="020B0604030504040204" pitchFamily="50" charset="-128"/>
                <a:ea typeface="Meiryo UI" panose="020B0604030504040204" pitchFamily="50" charset="-128"/>
              </a:rPr>
              <a:t>者等職場定着支援事業</a:t>
            </a:r>
            <a:endParaRPr lang="en-US" altLang="ja-JP" sz="1600" b="1" dirty="0">
              <a:solidFill>
                <a:prstClr val="black"/>
              </a:solidFill>
              <a:latin typeface="Meiryo UI" panose="020B0604030504040204" pitchFamily="50" charset="-128"/>
              <a:ea typeface="Meiryo UI" panose="020B0604030504040204" pitchFamily="50" charset="-128"/>
            </a:endParaRPr>
          </a:p>
          <a:p>
            <a:pPr lvl="0"/>
            <a:endParaRPr lang="en-US" altLang="ja-JP" sz="800" b="1"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 人事担当者のため</a:t>
            </a:r>
            <a:r>
              <a:rPr lang="ja-JP" altLang="en-US" sz="1600" b="1" dirty="0" smtClean="0">
                <a:solidFill>
                  <a:prstClr val="black"/>
                </a:solidFill>
                <a:latin typeface="Meiryo UI" panose="020B0604030504040204" pitchFamily="50" charset="-128"/>
                <a:ea typeface="Meiryo UI" panose="020B0604030504040204" pitchFamily="50" charset="-128"/>
              </a:rPr>
              <a:t>のアドバンス</a:t>
            </a:r>
            <a:r>
              <a:rPr lang="ja-JP" altLang="en-US" sz="1600" b="1" dirty="0">
                <a:solidFill>
                  <a:prstClr val="black"/>
                </a:solidFill>
                <a:latin typeface="Meiryo UI" panose="020B0604030504040204" pitchFamily="50" charset="-128"/>
                <a:ea typeface="Meiryo UI" panose="020B0604030504040204" pitchFamily="50" charset="-128"/>
              </a:rPr>
              <a:t>研修</a:t>
            </a:r>
            <a:endParaRPr lang="en-US" altLang="ja-JP" sz="1100" b="1"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障がいに</a:t>
            </a:r>
            <a:r>
              <a:rPr lang="ja-JP" altLang="en-US" sz="1100" dirty="0">
                <a:solidFill>
                  <a:prstClr val="black"/>
                </a:solidFill>
                <a:latin typeface="Meiryo UI" panose="020B0604030504040204" pitchFamily="50" charset="-128"/>
                <a:ea typeface="Meiryo UI" panose="020B0604030504040204" pitchFamily="50" charset="-128"/>
              </a:rPr>
              <a:t>対する正しい理解と社内の職場環境を築く人材を育成するため、障がい特性等を学び、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精神・</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者と共に作業を体験する研修会を開催。</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400" b="1" dirty="0">
              <a:solidFill>
                <a:prstClr val="black"/>
              </a:solidFill>
              <a:latin typeface="Meiryo UI" panose="020B0604030504040204" pitchFamily="50" charset="-128"/>
              <a:ea typeface="Meiryo UI" panose="020B0604030504040204" pitchFamily="50" charset="-128"/>
            </a:endParaRPr>
          </a:p>
          <a:p>
            <a:pPr lvl="0"/>
            <a:r>
              <a:rPr lang="ja-JP" altLang="en-US" sz="14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職場</a:t>
            </a:r>
            <a:r>
              <a:rPr lang="ja-JP" altLang="en-US" sz="1600" b="1" dirty="0">
                <a:solidFill>
                  <a:prstClr val="black"/>
                </a:solidFill>
                <a:latin typeface="Meiryo UI" panose="020B0604030504040204" pitchFamily="50" charset="-128"/>
                <a:ea typeface="Meiryo UI" panose="020B0604030504040204" pitchFamily="50" charset="-128"/>
              </a:rPr>
              <a:t>体験受入れ</a:t>
            </a:r>
            <a:r>
              <a:rPr lang="ja-JP" altLang="en-US" sz="1600" b="1" dirty="0" smtClean="0">
                <a:solidFill>
                  <a:prstClr val="black"/>
                </a:solidFill>
                <a:latin typeface="Meiryo UI" panose="020B0604030504040204" pitchFamily="50" charset="-128"/>
                <a:ea typeface="Meiryo UI" panose="020B0604030504040204" pitchFamily="50" charset="-128"/>
              </a:rPr>
              <a:t>マッチング会</a:t>
            </a:r>
            <a:endParaRPr lang="en-US" altLang="ja-JP" sz="1600" b="1" dirty="0">
              <a:solidFill>
                <a:prstClr val="black"/>
              </a:solidFill>
              <a:latin typeface="Meiryo UI" panose="020B0604030504040204" pitchFamily="50" charset="-128"/>
              <a:ea typeface="Meiryo UI" panose="020B0604030504040204" pitchFamily="50" charset="-128"/>
            </a:endParaRPr>
          </a:p>
          <a:p>
            <a:pPr lvl="0"/>
            <a:r>
              <a:rPr lang="ja-JP" altLang="en-US" sz="1100" dirty="0" smtClean="0">
                <a:solidFill>
                  <a:prstClr val="black"/>
                </a:solidFill>
                <a:latin typeface="Meiryo UI" panose="020B0604030504040204" pitchFamily="50" charset="-128"/>
                <a:ea typeface="Meiryo UI" panose="020B0604030504040204" pitchFamily="50" charset="-128"/>
              </a:rPr>
              <a:t>　　　　　　次の取組みを通じ、職場環境の整備を推進し、精神障がい者等の職場定着を支援。</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smtClean="0">
                <a:solidFill>
                  <a:prstClr val="black"/>
                </a:solidFill>
                <a:latin typeface="Meiryo UI" panose="020B0604030504040204" pitchFamily="50" charset="-128"/>
                <a:ea typeface="Meiryo UI" panose="020B0604030504040204" pitchFamily="50" charset="-128"/>
              </a:rPr>
              <a:t>　　　　　＊　精神</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者等</a:t>
            </a:r>
            <a:r>
              <a:rPr lang="ja-JP" altLang="en-US" sz="1100" dirty="0" smtClean="0">
                <a:solidFill>
                  <a:prstClr val="black"/>
                </a:solidFill>
                <a:latin typeface="Meiryo UI" panose="020B0604030504040204" pitchFamily="50" charset="-128"/>
                <a:ea typeface="Meiryo UI" panose="020B0604030504040204" pitchFamily="50" charset="-128"/>
              </a:rPr>
              <a:t>の職場体験受入れの準備性を高めるため、事業主や支援機関向け</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に受入れのための説明会を開催。</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　雇用を検討または雇用</a:t>
            </a:r>
            <a:r>
              <a:rPr lang="ja-JP" altLang="en-US" sz="1100" dirty="0">
                <a:solidFill>
                  <a:prstClr val="black"/>
                </a:solidFill>
                <a:latin typeface="Meiryo UI" panose="020B0604030504040204" pitchFamily="50" charset="-128"/>
                <a:ea typeface="Meiryo UI" panose="020B0604030504040204" pitchFamily="50" charset="-128"/>
              </a:rPr>
              <a:t>経験の少ない事業</a:t>
            </a:r>
            <a:r>
              <a:rPr lang="ja-JP" altLang="en-US" sz="1100" dirty="0" smtClean="0">
                <a:solidFill>
                  <a:prstClr val="black"/>
                </a:solidFill>
                <a:latin typeface="Meiryo UI" panose="020B0604030504040204" pitchFamily="50" charset="-128"/>
                <a:ea typeface="Meiryo UI" panose="020B0604030504040204" pitchFamily="50" charset="-128"/>
              </a:rPr>
              <a:t>主と求職者とのマッチング会を開催し、成立後、</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事業主が</a:t>
            </a:r>
            <a:r>
              <a:rPr lang="ja-JP" altLang="en-US" sz="1100" dirty="0" err="1" smtClean="0">
                <a:solidFill>
                  <a:prstClr val="black"/>
                </a:solidFill>
                <a:latin typeface="Meiryo UI" panose="020B0604030504040204" pitchFamily="50" charset="-128"/>
                <a:ea typeface="Meiryo UI" panose="020B0604030504040204" pitchFamily="50" charset="-128"/>
              </a:rPr>
              <a:t>障がい</a:t>
            </a:r>
            <a:r>
              <a:rPr lang="ja-JP" altLang="en-US" sz="1100" dirty="0" smtClean="0">
                <a:solidFill>
                  <a:prstClr val="black"/>
                </a:solidFill>
                <a:latin typeface="Meiryo UI" panose="020B0604030504040204" pitchFamily="50" charset="-128"/>
                <a:ea typeface="Meiryo UI" panose="020B0604030504040204" pitchFamily="50" charset="-128"/>
              </a:rPr>
              <a:t>者の実習を受入れ。</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a:p>
            <a:pPr lvl="0"/>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err="1">
                <a:solidFill>
                  <a:prstClr val="black"/>
                </a:solidFill>
                <a:latin typeface="Meiryo UI" panose="020B0604030504040204" pitchFamily="50" charset="-128"/>
                <a:ea typeface="Meiryo UI" panose="020B0604030504040204" pitchFamily="50" charset="-128"/>
              </a:rPr>
              <a:t>精神障がい</a:t>
            </a:r>
            <a:r>
              <a:rPr lang="ja-JP" altLang="en-US" sz="1600" b="1" dirty="0">
                <a:solidFill>
                  <a:prstClr val="black"/>
                </a:solidFill>
                <a:latin typeface="Meiryo UI" panose="020B0604030504040204" pitchFamily="50" charset="-128"/>
                <a:ea typeface="Meiryo UI" panose="020B0604030504040204" pitchFamily="50" charset="-128"/>
              </a:rPr>
              <a:t>者等職場定着支援員の配置</a:t>
            </a:r>
            <a:endParaRPr lang="en-US" altLang="ja-JP" sz="2400" b="1" dirty="0">
              <a:solidFill>
                <a:prstClr val="black"/>
              </a:solidFill>
              <a:latin typeface="Meiryo UI" panose="020B0604030504040204" pitchFamily="50" charset="-128"/>
              <a:ea typeface="Meiryo UI" panose="020B0604030504040204" pitchFamily="50" charset="-128"/>
            </a:endParaRPr>
          </a:p>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障</a:t>
            </a:r>
            <a:r>
              <a:rPr lang="ja-JP" altLang="en-US" sz="1100" dirty="0" err="1">
                <a:solidFill>
                  <a:prstClr val="black"/>
                </a:solidFill>
                <a:latin typeface="Meiryo UI" panose="020B0604030504040204" pitchFamily="50" charset="-128"/>
                <a:ea typeface="Meiryo UI" panose="020B0604030504040204" pitchFamily="50" charset="-128"/>
              </a:rPr>
              <a:t>がい</a:t>
            </a:r>
            <a:r>
              <a:rPr lang="ja-JP" altLang="en-US" sz="1100" dirty="0">
                <a:solidFill>
                  <a:prstClr val="black"/>
                </a:solidFill>
                <a:latin typeface="Meiryo UI" panose="020B0604030504040204" pitchFamily="50" charset="-128"/>
                <a:ea typeface="Meiryo UI" panose="020B0604030504040204" pitchFamily="50" charset="-128"/>
              </a:rPr>
              <a:t>者の職場定着に</a:t>
            </a:r>
            <a:r>
              <a:rPr lang="ja-JP" altLang="en-US" sz="1100" dirty="0" smtClean="0">
                <a:solidFill>
                  <a:prstClr val="black"/>
                </a:solidFill>
                <a:latin typeface="Meiryo UI" panose="020B0604030504040204" pitchFamily="50" charset="-128"/>
                <a:ea typeface="Meiryo UI" panose="020B0604030504040204" pitchFamily="50" charset="-128"/>
              </a:rPr>
              <a:t>向け取り組む</a:t>
            </a:r>
            <a:r>
              <a:rPr lang="ja-JP" altLang="en-US" sz="1100" dirty="0">
                <a:solidFill>
                  <a:prstClr val="black"/>
                </a:solidFill>
                <a:latin typeface="Meiryo UI" panose="020B0604030504040204" pitchFamily="50" charset="-128"/>
                <a:ea typeface="Meiryo UI" panose="020B0604030504040204" pitchFamily="50" charset="-128"/>
              </a:rPr>
              <a:t>事業</a:t>
            </a:r>
            <a:r>
              <a:rPr lang="ja-JP" altLang="en-US" sz="1100" dirty="0" smtClean="0">
                <a:solidFill>
                  <a:prstClr val="black"/>
                </a:solidFill>
                <a:latin typeface="Meiryo UI" panose="020B0604030504040204" pitchFamily="50" charset="-128"/>
                <a:ea typeface="Meiryo UI" panose="020B0604030504040204" pitchFamily="50" charset="-128"/>
              </a:rPr>
              <a:t>主訪問等を行い</a:t>
            </a:r>
            <a:r>
              <a:rPr lang="ja-JP" altLang="en-US" sz="1100" dirty="0">
                <a:solidFill>
                  <a:prstClr val="black"/>
                </a:solidFill>
                <a:latin typeface="Meiryo UI" panose="020B0604030504040204" pitchFamily="50" charset="-128"/>
                <a:ea typeface="Meiryo UI" panose="020B0604030504040204" pitchFamily="50" charset="-128"/>
              </a:rPr>
              <a:t>、個々の状況に</a:t>
            </a:r>
            <a:r>
              <a:rPr lang="ja-JP" altLang="en-US" sz="1100" dirty="0" smtClean="0">
                <a:solidFill>
                  <a:prstClr val="black"/>
                </a:solidFill>
                <a:latin typeface="Meiryo UI" panose="020B0604030504040204" pitchFamily="50" charset="-128"/>
                <a:ea typeface="Meiryo UI" panose="020B0604030504040204" pitchFamily="50" charset="-128"/>
              </a:rPr>
              <a:t>応じ支援に取り組む</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err="1" smtClean="0">
                <a:solidFill>
                  <a:prstClr val="black"/>
                </a:solidFill>
                <a:latin typeface="Meiryo UI" panose="020B0604030504040204" pitchFamily="50" charset="-128"/>
                <a:ea typeface="Meiryo UI" panose="020B0604030504040204" pitchFamily="50" charset="-128"/>
              </a:rPr>
              <a:t>精神障がい</a:t>
            </a:r>
            <a:r>
              <a:rPr lang="ja-JP" altLang="en-US" sz="1100" dirty="0" smtClean="0">
                <a:solidFill>
                  <a:prstClr val="black"/>
                </a:solidFill>
                <a:latin typeface="Meiryo UI" panose="020B0604030504040204" pitchFamily="50" charset="-128"/>
                <a:ea typeface="Meiryo UI" panose="020B0604030504040204" pitchFamily="50" charset="-128"/>
              </a:rPr>
              <a:t>者等職場定着支援員を新たに配置。</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79355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6045</TotalTime>
  <Words>1142</Words>
  <Application>Microsoft Office PowerPoint</Application>
  <PresentationFormat>A3 297x420 mm</PresentationFormat>
  <Paragraphs>97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Arial</vt:lpstr>
      <vt:lpstr>Calibri</vt:lpstr>
      <vt:lpstr>Times New Roman</vt:lpstr>
      <vt:lpstr>Trebuchet MS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上中　理恵子</dc:creator>
  <cp:lastModifiedBy>塩田　尚子</cp:lastModifiedBy>
  <cp:revision>639</cp:revision>
  <cp:lastPrinted>2021-03-18T08:01:15Z</cp:lastPrinted>
  <dcterms:created xsi:type="dcterms:W3CDTF">2011-09-28T05:32:25Z</dcterms:created>
  <dcterms:modified xsi:type="dcterms:W3CDTF">2021-03-18T09:14:25Z</dcterms:modified>
</cp:coreProperties>
</file>