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61" r:id="rId2"/>
    <p:sldId id="262" r:id="rId3"/>
    <p:sldId id="260" r:id="rId4"/>
    <p:sldId id="256" r:id="rId5"/>
    <p:sldId id="257" r:id="rId6"/>
    <p:sldId id="258" r:id="rId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414" autoAdjust="0"/>
  </p:normalViewPr>
  <p:slideViewPr>
    <p:cSldViewPr snapToGrid="0" showGuides="1">
      <p:cViewPr varScale="1">
        <p:scale>
          <a:sx n="67" d="100"/>
          <a:sy n="67" d="100"/>
        </p:scale>
        <p:origin x="1356" y="60"/>
      </p:cViewPr>
      <p:guideLst>
        <p:guide orient="horz" pos="2160"/>
        <p:guide pos="38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45003494060098"/>
          <c:y val="0.17609512526171617"/>
          <c:w val="0.86454996505939907"/>
          <c:h val="0.57882298203151838"/>
        </c:manualLayout>
      </c:layout>
      <c:barChart>
        <c:barDir val="col"/>
        <c:grouping val="clustered"/>
        <c:varyColors val="0"/>
        <c:ser>
          <c:idx val="2"/>
          <c:order val="2"/>
          <c:tx>
            <c:strRef>
              <c:f>予算用!$D$50</c:f>
              <c:strCache>
                <c:ptCount val="1"/>
                <c:pt idx="0">
                  <c:v>就労目標値</c:v>
                </c:pt>
              </c:strCache>
            </c:strRef>
          </c:tx>
          <c:invertIfNegative val="0"/>
          <c:dLbls>
            <c:dLbl>
              <c:idx val="0"/>
              <c:layout>
                <c:manualLayout>
                  <c:x val="3.5791152145369571E-3"/>
                  <c:y val="0.11039972793386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277-45BB-A8BE-C3D276F70798}"/>
                </c:ext>
              </c:extLst>
            </c:dLbl>
            <c:dLbl>
              <c:idx val="1"/>
              <c:layout>
                <c:manualLayout>
                  <c:x val="-3.5791152145369571E-3"/>
                  <c:y val="0.1483482446502379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277-45BB-A8BE-C3D276F70798}"/>
                </c:ext>
              </c:extLst>
            </c:dLbl>
            <c:dLbl>
              <c:idx val="2"/>
              <c:layout>
                <c:manualLayout>
                  <c:x val="-7.2991404768903297E-5"/>
                  <c:y val="0.1671956260137079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3F2-43EA-9D3B-68A9F453BCA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予算用!$A$51:$A$56</c:f>
              <c:strCache>
                <c:ptCount val="6"/>
                <c:pt idx="0">
                  <c:v>H27</c:v>
                </c:pt>
                <c:pt idx="1">
                  <c:v>H28</c:v>
                </c:pt>
                <c:pt idx="2">
                  <c:v>H29</c:v>
                </c:pt>
                <c:pt idx="3">
                  <c:v>H30</c:v>
                </c:pt>
                <c:pt idx="4">
                  <c:v>R1</c:v>
                </c:pt>
                <c:pt idx="5">
                  <c:v>R2</c:v>
                </c:pt>
              </c:strCache>
            </c:strRef>
          </c:cat>
          <c:val>
            <c:numRef>
              <c:f>予算用!$D$51:$D$56</c:f>
              <c:numCache>
                <c:formatCode>General</c:formatCode>
                <c:ptCount val="6"/>
                <c:pt idx="0">
                  <c:v>1200</c:v>
                </c:pt>
                <c:pt idx="1">
                  <c:v>1350</c:v>
                </c:pt>
                <c:pt idx="2">
                  <c:v>1500</c:v>
                </c:pt>
                <c:pt idx="3">
                  <c:v>1550</c:v>
                </c:pt>
                <c:pt idx="4">
                  <c:v>1600</c:v>
                </c:pt>
                <c:pt idx="5">
                  <c:v>1700</c:v>
                </c:pt>
              </c:numCache>
            </c:numRef>
          </c:val>
          <c:extLst>
            <c:ext xmlns:c16="http://schemas.microsoft.com/office/drawing/2014/chart" uri="{C3380CC4-5D6E-409C-BE32-E72D297353CC}">
              <c16:uniqueId val="{00000002-A3F2-43EA-9D3B-68A9F453BCAF}"/>
            </c:ext>
          </c:extLst>
        </c:ser>
        <c:ser>
          <c:idx val="3"/>
          <c:order val="3"/>
          <c:tx>
            <c:strRef>
              <c:f>予算用!$E$50</c:f>
              <c:strCache>
                <c:ptCount val="1"/>
              </c:strCache>
            </c:strRef>
          </c:tx>
          <c:invertIfNegative val="0"/>
          <c:dLbls>
            <c:dLbl>
              <c:idx val="2"/>
              <c:layout>
                <c:manualLayout>
                  <c:x val="2.9458100838557935E-3"/>
                  <c:y val="0.1682431686512680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F2-43EA-9D3B-68A9F453BCAF}"/>
                </c:ext>
              </c:extLst>
            </c:dLbl>
            <c:dLbl>
              <c:idx val="3"/>
              <c:layout>
                <c:manualLayout>
                  <c:x val="2.9458100838558473E-3"/>
                  <c:y val="0.1806148593181914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F2-43EA-9D3B-68A9F453BCAF}"/>
                </c:ext>
              </c:extLst>
            </c:dLbl>
            <c:dLbl>
              <c:idx val="4"/>
              <c:layout>
                <c:manualLayout>
                  <c:x val="-1.0801178864664829E-16"/>
                  <c:y val="0.1996317687604084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F2-43EA-9D3B-68A9F453BCAF}"/>
                </c:ext>
              </c:extLst>
            </c:dLbl>
            <c:dLbl>
              <c:idx val="5"/>
              <c:layout>
                <c:manualLayout>
                  <c:x val="2.9458100838557393E-3"/>
                  <c:y val="0.245323206887043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F2-43EA-9D3B-68A9F453BCA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予算用!$A$51:$A$56</c:f>
              <c:strCache>
                <c:ptCount val="6"/>
                <c:pt idx="0">
                  <c:v>H27</c:v>
                </c:pt>
                <c:pt idx="1">
                  <c:v>H28</c:v>
                </c:pt>
                <c:pt idx="2">
                  <c:v>H29</c:v>
                </c:pt>
                <c:pt idx="3">
                  <c:v>H30</c:v>
                </c:pt>
                <c:pt idx="4">
                  <c:v>R1</c:v>
                </c:pt>
                <c:pt idx="5">
                  <c:v>R2</c:v>
                </c:pt>
              </c:strCache>
            </c:strRef>
          </c:cat>
          <c:val>
            <c:numRef>
              <c:f>予算用!$E$51:$E$56</c:f>
              <c:numCache>
                <c:formatCode>General</c:formatCode>
                <c:ptCount val="6"/>
              </c:numCache>
            </c:numRef>
          </c:val>
          <c:extLst>
            <c:ext xmlns:c16="http://schemas.microsoft.com/office/drawing/2014/chart" uri="{C3380CC4-5D6E-409C-BE32-E72D297353CC}">
              <c16:uniqueId val="{00000003-A3F2-43EA-9D3B-68A9F453BCAF}"/>
            </c:ext>
          </c:extLst>
        </c:ser>
        <c:dLbls>
          <c:showLegendKey val="0"/>
          <c:showVal val="0"/>
          <c:showCatName val="0"/>
          <c:showSerName val="0"/>
          <c:showPercent val="0"/>
          <c:showBubbleSize val="0"/>
        </c:dLbls>
        <c:gapWidth val="150"/>
        <c:axId val="41605760"/>
        <c:axId val="41619840"/>
      </c:barChart>
      <c:lineChart>
        <c:grouping val="standard"/>
        <c:varyColors val="0"/>
        <c:ser>
          <c:idx val="0"/>
          <c:order val="0"/>
          <c:tx>
            <c:strRef>
              <c:f>予算用!$B$50</c:f>
              <c:strCache>
                <c:ptCount val="1"/>
                <c:pt idx="0">
                  <c:v>就労人数</c:v>
                </c:pt>
              </c:strCache>
            </c:strRef>
          </c:tx>
          <c:spPr>
            <a:ln>
              <a:solidFill>
                <a:schemeClr val="tx1"/>
              </a:solidFill>
              <a:prstDash val="sysDash"/>
            </a:ln>
          </c:spPr>
          <c:marker>
            <c:symbol val="none"/>
          </c:marker>
          <c:dLbls>
            <c:dLbl>
              <c:idx val="2"/>
              <c:layout>
                <c:manualLayout>
                  <c:x val="-7.7335943363179019E-2"/>
                  <c:y val="-7.89556846125673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277-45BB-A8BE-C3D276F70798}"/>
                </c:ext>
              </c:extLst>
            </c:dLbl>
            <c:dLbl>
              <c:idx val="3"/>
              <c:layout>
                <c:manualLayout>
                  <c:x val="-6.3019482505031199E-2"/>
                  <c:y val="-5.237691623502334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277-45BB-A8BE-C3D276F70798}"/>
                </c:ext>
              </c:extLst>
            </c:dLbl>
            <c:dLbl>
              <c:idx val="4"/>
              <c:layout>
                <c:manualLayout>
                  <c:x val="-8.8073289006789887E-2"/>
                  <c:y val="-7.89556846125673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277-45BB-A8BE-C3D276F70798}"/>
                </c:ext>
              </c:extLst>
            </c:dLbl>
            <c:spPr>
              <a:solidFill>
                <a:schemeClr val="bg1"/>
              </a:solidFill>
              <a:ln>
                <a:solidFill>
                  <a:schemeClr val="tx1"/>
                </a:solidFill>
              </a:ln>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予算用!$A$51:$A$56</c:f>
              <c:strCache>
                <c:ptCount val="6"/>
                <c:pt idx="0">
                  <c:v>H27</c:v>
                </c:pt>
                <c:pt idx="1">
                  <c:v>H28</c:v>
                </c:pt>
                <c:pt idx="2">
                  <c:v>H29</c:v>
                </c:pt>
                <c:pt idx="3">
                  <c:v>H30</c:v>
                </c:pt>
                <c:pt idx="4">
                  <c:v>R1</c:v>
                </c:pt>
                <c:pt idx="5">
                  <c:v>R2</c:v>
                </c:pt>
              </c:strCache>
            </c:strRef>
          </c:cat>
          <c:val>
            <c:numRef>
              <c:f>予算用!$B$51:$B$56</c:f>
              <c:numCache>
                <c:formatCode>#,##0_ </c:formatCode>
                <c:ptCount val="6"/>
                <c:pt idx="0">
                  <c:v>1213</c:v>
                </c:pt>
                <c:pt idx="1">
                  <c:v>1276</c:v>
                </c:pt>
                <c:pt idx="2">
                  <c:v>1492</c:v>
                </c:pt>
                <c:pt idx="3">
                  <c:v>1838</c:v>
                </c:pt>
                <c:pt idx="4">
                  <c:v>2140</c:v>
                </c:pt>
              </c:numCache>
            </c:numRef>
          </c:val>
          <c:smooth val="0"/>
          <c:extLst>
            <c:ext xmlns:c16="http://schemas.microsoft.com/office/drawing/2014/chart" uri="{C3380CC4-5D6E-409C-BE32-E72D297353CC}">
              <c16:uniqueId val="{00000000-072C-4686-8BD7-811487BD7FF9}"/>
            </c:ext>
          </c:extLst>
        </c:ser>
        <c:ser>
          <c:idx val="1"/>
          <c:order val="1"/>
          <c:tx>
            <c:strRef>
              <c:f>予算用!$C$50</c:f>
              <c:strCache>
                <c:ptCount val="1"/>
              </c:strCache>
            </c:strRef>
          </c:tx>
          <c:spPr>
            <a:ln>
              <a:solidFill>
                <a:schemeClr val="tx1"/>
              </a:solidFill>
            </a:ln>
          </c:spPr>
          <c:marker>
            <c:symbol val="none"/>
          </c:marker>
          <c:dLbls>
            <c:spPr>
              <a:solidFill>
                <a:schemeClr val="bg1"/>
              </a:solidFill>
              <a:ln>
                <a:solidFill>
                  <a:schemeClr val="tx1"/>
                </a:solidFill>
              </a:ln>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予算用!$A$51:$A$56</c:f>
              <c:strCache>
                <c:ptCount val="6"/>
                <c:pt idx="0">
                  <c:v>H27</c:v>
                </c:pt>
                <c:pt idx="1">
                  <c:v>H28</c:v>
                </c:pt>
                <c:pt idx="2">
                  <c:v>H29</c:v>
                </c:pt>
                <c:pt idx="3">
                  <c:v>H30</c:v>
                </c:pt>
                <c:pt idx="4">
                  <c:v>R1</c:v>
                </c:pt>
                <c:pt idx="5">
                  <c:v>R2</c:v>
                </c:pt>
              </c:strCache>
            </c:strRef>
          </c:cat>
          <c:val>
            <c:numRef>
              <c:f>予算用!$C$51:$C$56</c:f>
              <c:numCache>
                <c:formatCode>General</c:formatCode>
                <c:ptCount val="6"/>
              </c:numCache>
            </c:numRef>
          </c:val>
          <c:smooth val="0"/>
          <c:extLst>
            <c:ext xmlns:c16="http://schemas.microsoft.com/office/drawing/2014/chart" uri="{C3380CC4-5D6E-409C-BE32-E72D297353CC}">
              <c16:uniqueId val="{00000001-072C-4686-8BD7-811487BD7FF9}"/>
            </c:ext>
          </c:extLst>
        </c:ser>
        <c:dLbls>
          <c:dLblPos val="ctr"/>
          <c:showLegendKey val="0"/>
          <c:showVal val="1"/>
          <c:showCatName val="0"/>
          <c:showSerName val="0"/>
          <c:showPercent val="0"/>
          <c:showBubbleSize val="0"/>
        </c:dLbls>
        <c:marker val="1"/>
        <c:smooth val="0"/>
        <c:axId val="41605760"/>
        <c:axId val="41619840"/>
      </c:lineChart>
      <c:catAx>
        <c:axId val="41605760"/>
        <c:scaling>
          <c:orientation val="minMax"/>
        </c:scaling>
        <c:delete val="0"/>
        <c:axPos val="b"/>
        <c:numFmt formatCode="General" sourceLinked="0"/>
        <c:majorTickMark val="out"/>
        <c:minorTickMark val="none"/>
        <c:tickLblPos val="nextTo"/>
        <c:crossAx val="41619840"/>
        <c:crosses val="autoZero"/>
        <c:auto val="1"/>
        <c:lblAlgn val="ctr"/>
        <c:lblOffset val="100"/>
        <c:noMultiLvlLbl val="0"/>
      </c:catAx>
      <c:valAx>
        <c:axId val="41619840"/>
        <c:scaling>
          <c:orientation val="minMax"/>
          <c:max val="2500"/>
          <c:min val="1000"/>
        </c:scaling>
        <c:delete val="0"/>
        <c:axPos val="l"/>
        <c:majorGridlines/>
        <c:numFmt formatCode="General" sourceLinked="1"/>
        <c:majorTickMark val="out"/>
        <c:minorTickMark val="none"/>
        <c:tickLblPos val="nextTo"/>
        <c:txPr>
          <a:bodyPr/>
          <a:lstStyle/>
          <a:p>
            <a:pPr>
              <a:defRPr sz="700"/>
            </a:pPr>
            <a:endParaRPr lang="ja-JP"/>
          </a:p>
        </c:txPr>
        <c:crossAx val="41605760"/>
        <c:crosses val="autoZero"/>
        <c:crossBetween val="between"/>
        <c:majorUnit val="500"/>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90416527155498"/>
          <c:y val="0.22925246128418425"/>
          <c:w val="0.86454996505939907"/>
          <c:h val="0.57882298203151838"/>
        </c:manualLayout>
      </c:layout>
      <c:barChart>
        <c:barDir val="col"/>
        <c:grouping val="clustered"/>
        <c:varyColors val="0"/>
        <c:ser>
          <c:idx val="2"/>
          <c:order val="2"/>
          <c:tx>
            <c:strRef>
              <c:f>予算用!$D$50</c:f>
              <c:strCache>
                <c:ptCount val="1"/>
              </c:strCache>
            </c:strRef>
          </c:tx>
          <c:invertIfNegative val="0"/>
          <c:dLbls>
            <c:dLbl>
              <c:idx val="2"/>
              <c:layout>
                <c:manualLayout>
                  <c:x val="-2.9458100838558529E-2"/>
                  <c:y val="1.00894731802820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E8-4FBE-87D3-CA311E7784C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予算用!$A$51:$A$56</c:f>
              <c:strCache>
                <c:ptCount val="6"/>
                <c:pt idx="0">
                  <c:v>H27</c:v>
                </c:pt>
                <c:pt idx="1">
                  <c:v>H28</c:v>
                </c:pt>
                <c:pt idx="2">
                  <c:v>H29</c:v>
                </c:pt>
                <c:pt idx="3">
                  <c:v>H30</c:v>
                </c:pt>
                <c:pt idx="4">
                  <c:v>R1</c:v>
                </c:pt>
                <c:pt idx="5">
                  <c:v>R2</c:v>
                </c:pt>
              </c:strCache>
            </c:strRef>
          </c:cat>
          <c:val>
            <c:numRef>
              <c:f>予算用!$D$51:$D$56</c:f>
              <c:numCache>
                <c:formatCode>General</c:formatCode>
                <c:ptCount val="6"/>
              </c:numCache>
            </c:numRef>
          </c:val>
          <c:extLst>
            <c:ext xmlns:c16="http://schemas.microsoft.com/office/drawing/2014/chart" uri="{C3380CC4-5D6E-409C-BE32-E72D297353CC}">
              <c16:uniqueId val="{00000001-FBE8-4FBE-87D3-CA311E7784C5}"/>
            </c:ext>
          </c:extLst>
        </c:ser>
        <c:ser>
          <c:idx val="3"/>
          <c:order val="3"/>
          <c:tx>
            <c:strRef>
              <c:f>予算用!$E$50</c:f>
              <c:strCache>
                <c:ptCount val="1"/>
                <c:pt idx="0">
                  <c:v>移行利用目標値</c:v>
                </c:pt>
              </c:strCache>
            </c:strRef>
          </c:tx>
          <c:invertIfNegative val="0"/>
          <c:dLbls>
            <c:dLbl>
              <c:idx val="2"/>
              <c:layout>
                <c:manualLayout>
                  <c:x val="2.9458100838557935E-3"/>
                  <c:y val="0.1682431686512680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BE8-4FBE-87D3-CA311E7784C5}"/>
                </c:ext>
              </c:extLst>
            </c:dLbl>
            <c:dLbl>
              <c:idx val="3"/>
              <c:layout>
                <c:manualLayout>
                  <c:x val="2.9458100838558473E-3"/>
                  <c:y val="0.18061485931819146"/>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BE8-4FBE-87D3-CA311E7784C5}"/>
                </c:ext>
              </c:extLst>
            </c:dLbl>
            <c:dLbl>
              <c:idx val="4"/>
              <c:layout>
                <c:manualLayout>
                  <c:x val="-1.0801178864664829E-16"/>
                  <c:y val="0.1996317687604084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BE8-4FBE-87D3-CA311E7784C5}"/>
                </c:ext>
              </c:extLst>
            </c:dLbl>
            <c:dLbl>
              <c:idx val="5"/>
              <c:layout>
                <c:manualLayout>
                  <c:x val="2.9458100838557393E-3"/>
                  <c:y val="0.2453232068870438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BE8-4FBE-87D3-CA311E7784C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予算用!$A$51:$A$56</c:f>
              <c:strCache>
                <c:ptCount val="6"/>
                <c:pt idx="0">
                  <c:v>H27</c:v>
                </c:pt>
                <c:pt idx="1">
                  <c:v>H28</c:v>
                </c:pt>
                <c:pt idx="2">
                  <c:v>H29</c:v>
                </c:pt>
                <c:pt idx="3">
                  <c:v>H30</c:v>
                </c:pt>
                <c:pt idx="4">
                  <c:v>R1</c:v>
                </c:pt>
                <c:pt idx="5">
                  <c:v>R2</c:v>
                </c:pt>
              </c:strCache>
            </c:strRef>
          </c:cat>
          <c:val>
            <c:numRef>
              <c:f>予算用!$E$51:$E$56</c:f>
              <c:numCache>
                <c:formatCode>General</c:formatCode>
                <c:ptCount val="6"/>
                <c:pt idx="2">
                  <c:v>2978</c:v>
                </c:pt>
                <c:pt idx="3">
                  <c:v>3244</c:v>
                </c:pt>
                <c:pt idx="4">
                  <c:v>3510</c:v>
                </c:pt>
                <c:pt idx="5">
                  <c:v>3777</c:v>
                </c:pt>
              </c:numCache>
            </c:numRef>
          </c:val>
          <c:extLst>
            <c:ext xmlns:c16="http://schemas.microsoft.com/office/drawing/2014/chart" uri="{C3380CC4-5D6E-409C-BE32-E72D297353CC}">
              <c16:uniqueId val="{00000006-FBE8-4FBE-87D3-CA311E7784C5}"/>
            </c:ext>
          </c:extLst>
        </c:ser>
        <c:dLbls>
          <c:showLegendKey val="0"/>
          <c:showVal val="0"/>
          <c:showCatName val="0"/>
          <c:showSerName val="0"/>
          <c:showPercent val="0"/>
          <c:showBubbleSize val="0"/>
        </c:dLbls>
        <c:gapWidth val="150"/>
        <c:axId val="188961152"/>
        <c:axId val="188962688"/>
      </c:barChart>
      <c:lineChart>
        <c:grouping val="standard"/>
        <c:varyColors val="0"/>
        <c:ser>
          <c:idx val="0"/>
          <c:order val="0"/>
          <c:tx>
            <c:strRef>
              <c:f>予算用!$B$50</c:f>
              <c:strCache>
                <c:ptCount val="1"/>
              </c:strCache>
            </c:strRef>
          </c:tx>
          <c:spPr>
            <a:ln>
              <a:solidFill>
                <a:schemeClr val="tx1"/>
              </a:solidFill>
              <a:prstDash val="sysDash"/>
            </a:ln>
          </c:spPr>
          <c:marker>
            <c:symbol val="none"/>
          </c:marker>
          <c:dLbls>
            <c:spPr>
              <a:solidFill>
                <a:schemeClr val="bg1"/>
              </a:solidFill>
              <a:ln>
                <a:solidFill>
                  <a:schemeClr val="tx1"/>
                </a:solidFill>
              </a:ln>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予算用!$A$51:$A$56</c:f>
              <c:strCache>
                <c:ptCount val="6"/>
                <c:pt idx="0">
                  <c:v>H27</c:v>
                </c:pt>
                <c:pt idx="1">
                  <c:v>H28</c:v>
                </c:pt>
                <c:pt idx="2">
                  <c:v>H29</c:v>
                </c:pt>
                <c:pt idx="3">
                  <c:v>H30</c:v>
                </c:pt>
                <c:pt idx="4">
                  <c:v>R1</c:v>
                </c:pt>
                <c:pt idx="5">
                  <c:v>R2</c:v>
                </c:pt>
              </c:strCache>
            </c:strRef>
          </c:cat>
          <c:val>
            <c:numRef>
              <c:f>予算用!$B$51:$B$56</c:f>
              <c:numCache>
                <c:formatCode>General</c:formatCode>
                <c:ptCount val="6"/>
              </c:numCache>
            </c:numRef>
          </c:val>
          <c:smooth val="0"/>
          <c:extLst>
            <c:ext xmlns:c16="http://schemas.microsoft.com/office/drawing/2014/chart" uri="{C3380CC4-5D6E-409C-BE32-E72D297353CC}">
              <c16:uniqueId val="{00000007-FBE8-4FBE-87D3-CA311E7784C5}"/>
            </c:ext>
          </c:extLst>
        </c:ser>
        <c:ser>
          <c:idx val="1"/>
          <c:order val="1"/>
          <c:tx>
            <c:strRef>
              <c:f>予算用!$C$50</c:f>
              <c:strCache>
                <c:ptCount val="1"/>
                <c:pt idx="0">
                  <c:v>移行利用者数</c:v>
                </c:pt>
              </c:strCache>
            </c:strRef>
          </c:tx>
          <c:spPr>
            <a:ln>
              <a:solidFill>
                <a:schemeClr val="tx1"/>
              </a:solidFill>
            </a:ln>
          </c:spPr>
          <c:marker>
            <c:symbol val="none"/>
          </c:marker>
          <c:dLbls>
            <c:spPr>
              <a:solidFill>
                <a:schemeClr val="bg1"/>
              </a:solidFill>
              <a:ln>
                <a:solidFill>
                  <a:schemeClr val="tx1"/>
                </a:solidFill>
              </a:ln>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予算用!$A$51:$A$56</c:f>
              <c:strCache>
                <c:ptCount val="6"/>
                <c:pt idx="0">
                  <c:v>H27</c:v>
                </c:pt>
                <c:pt idx="1">
                  <c:v>H28</c:v>
                </c:pt>
                <c:pt idx="2">
                  <c:v>H29</c:v>
                </c:pt>
                <c:pt idx="3">
                  <c:v>H30</c:v>
                </c:pt>
                <c:pt idx="4">
                  <c:v>R1</c:v>
                </c:pt>
                <c:pt idx="5">
                  <c:v>R2</c:v>
                </c:pt>
              </c:strCache>
            </c:strRef>
          </c:cat>
          <c:val>
            <c:numRef>
              <c:f>予算用!$C$51:$C$56</c:f>
              <c:numCache>
                <c:formatCode>#,##0_ </c:formatCode>
                <c:ptCount val="6"/>
                <c:pt idx="0">
                  <c:v>2605</c:v>
                </c:pt>
                <c:pt idx="1">
                  <c:v>2799</c:v>
                </c:pt>
                <c:pt idx="2">
                  <c:v>3237</c:v>
                </c:pt>
                <c:pt idx="3">
                  <c:v>3390</c:v>
                </c:pt>
                <c:pt idx="4">
                  <c:v>3760</c:v>
                </c:pt>
              </c:numCache>
            </c:numRef>
          </c:val>
          <c:smooth val="0"/>
          <c:extLst>
            <c:ext xmlns:c16="http://schemas.microsoft.com/office/drawing/2014/chart" uri="{C3380CC4-5D6E-409C-BE32-E72D297353CC}">
              <c16:uniqueId val="{00000008-FBE8-4FBE-87D3-CA311E7784C5}"/>
            </c:ext>
          </c:extLst>
        </c:ser>
        <c:dLbls>
          <c:dLblPos val="ctr"/>
          <c:showLegendKey val="0"/>
          <c:showVal val="1"/>
          <c:showCatName val="0"/>
          <c:showSerName val="0"/>
          <c:showPercent val="0"/>
          <c:showBubbleSize val="0"/>
        </c:dLbls>
        <c:marker val="1"/>
        <c:smooth val="0"/>
        <c:axId val="188961152"/>
        <c:axId val="188962688"/>
      </c:lineChart>
      <c:catAx>
        <c:axId val="188961152"/>
        <c:scaling>
          <c:orientation val="minMax"/>
        </c:scaling>
        <c:delete val="0"/>
        <c:axPos val="b"/>
        <c:numFmt formatCode="General" sourceLinked="0"/>
        <c:majorTickMark val="out"/>
        <c:minorTickMark val="none"/>
        <c:tickLblPos val="nextTo"/>
        <c:crossAx val="188962688"/>
        <c:crosses val="autoZero"/>
        <c:auto val="1"/>
        <c:lblAlgn val="ctr"/>
        <c:lblOffset val="100"/>
        <c:noMultiLvlLbl val="0"/>
      </c:catAx>
      <c:valAx>
        <c:axId val="188962688"/>
        <c:scaling>
          <c:orientation val="minMax"/>
          <c:min val="2000"/>
        </c:scaling>
        <c:delete val="0"/>
        <c:axPos val="l"/>
        <c:majorGridlines/>
        <c:numFmt formatCode="General" sourceLinked="1"/>
        <c:majorTickMark val="out"/>
        <c:minorTickMark val="none"/>
        <c:tickLblPos val="nextTo"/>
        <c:txPr>
          <a:bodyPr/>
          <a:lstStyle/>
          <a:p>
            <a:pPr>
              <a:defRPr sz="700"/>
            </a:pPr>
            <a:endParaRPr lang="ja-JP"/>
          </a:p>
        </c:txPr>
        <c:crossAx val="188961152"/>
        <c:crosses val="autoZero"/>
        <c:crossBetween val="between"/>
        <c:majorUnit val="500"/>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0.79095</cdr:x>
      <cdr:y>0.12283</cdr:y>
    </cdr:from>
    <cdr:to>
      <cdr:x>0.98557</cdr:x>
      <cdr:y>0.32627</cdr:y>
    </cdr:to>
    <cdr:sp macro="" textlink="">
      <cdr:nvSpPr>
        <cdr:cNvPr id="2" name="正方形/長方形 1"/>
        <cdr:cNvSpPr/>
      </cdr:nvSpPr>
      <cdr:spPr>
        <a:xfrm xmlns:a="http://schemas.openxmlformats.org/drawingml/2006/main">
          <a:off x="2806589" y="234767"/>
          <a:ext cx="690583" cy="38883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ja-JP" altLang="en-US" sz="1050" dirty="0">
              <a:solidFill>
                <a:srgbClr val="000000"/>
              </a:solidFill>
              <a:latin typeface="Meiryo UI" panose="020B0604030504040204" pitchFamily="50" charset="-128"/>
              <a:ea typeface="Meiryo UI" panose="020B0604030504040204" pitchFamily="50" charset="-128"/>
            </a:rPr>
            <a:t>実績</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CE07D17-9E36-4C10-9886-6970E7D92FAA}" type="datetimeFigureOut">
              <a:rPr kumimoji="1" lang="ja-JP" altLang="en-US" smtClean="0"/>
              <a:t>2021/3/25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72D8C0F0-16C7-421A-887B-41D3D0011A82}" type="slidenum">
              <a:rPr kumimoji="1" lang="ja-JP" altLang="en-US" smtClean="0"/>
              <a:t>‹#›</a:t>
            </a:fld>
            <a:endParaRPr kumimoji="1" lang="ja-JP" altLang="en-US"/>
          </a:p>
        </p:txBody>
      </p:sp>
    </p:spTree>
    <p:extLst>
      <p:ext uri="{BB962C8B-B14F-4D97-AF65-F5344CB8AC3E}">
        <p14:creationId xmlns:p14="http://schemas.microsoft.com/office/powerpoint/2010/main" val="38169145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p:cNvSpPr>
            <a:spLocks noGrp="1"/>
          </p:cNvSpPr>
          <p:nvPr>
            <p:ph type="dt" idx="11"/>
          </p:nvPr>
        </p:nvSpPr>
        <p:spPr/>
        <p:txBody>
          <a:bodyPr/>
          <a:lstStyle/>
          <a:p>
            <a:r>
              <a:rPr kumimoji="1" lang="ja-JP" altLang="en-US" smtClean="0"/>
              <a:t>平成</a:t>
            </a:r>
            <a:r>
              <a:rPr kumimoji="1" lang="en-US" altLang="ja-JP" smtClean="0"/>
              <a:t>30</a:t>
            </a:r>
            <a:r>
              <a:rPr kumimoji="1" lang="ja-JP" altLang="en-US" smtClean="0"/>
              <a:t>年</a:t>
            </a:r>
            <a:r>
              <a:rPr kumimoji="1" lang="en-US" altLang="ja-JP" smtClean="0"/>
              <a:t>3</a:t>
            </a:r>
            <a:r>
              <a:rPr kumimoji="1" lang="ja-JP" altLang="en-US" smtClean="0"/>
              <a:t>月</a:t>
            </a:r>
            <a:r>
              <a:rPr kumimoji="1" lang="en-US" altLang="ja-JP" smtClean="0"/>
              <a:t>2</a:t>
            </a:r>
            <a:r>
              <a:rPr kumimoji="1" lang="ja-JP" altLang="en-US" smtClean="0"/>
              <a:t>日時点</a:t>
            </a:r>
            <a:endParaRPr kumimoji="1" lang="ja-JP" altLang="en-US"/>
          </a:p>
        </p:txBody>
      </p:sp>
      <p:sp>
        <p:nvSpPr>
          <p:cNvPr id="6" name="ヘッダー プレースホルダー 5"/>
          <p:cNvSpPr>
            <a:spLocks noGrp="1"/>
          </p:cNvSpPr>
          <p:nvPr>
            <p:ph type="hdr" sz="quarter" idx="12"/>
          </p:nvPr>
        </p:nvSpPr>
        <p:spPr/>
        <p:txBody>
          <a:bodyPr/>
          <a:lstStyle/>
          <a:p>
            <a:endParaRPr kumimoji="1" lang="ja-JP" altLang="en-US"/>
          </a:p>
        </p:txBody>
      </p:sp>
    </p:spTree>
    <p:extLst>
      <p:ext uri="{BB962C8B-B14F-4D97-AF65-F5344CB8AC3E}">
        <p14:creationId xmlns:p14="http://schemas.microsoft.com/office/powerpoint/2010/main" val="14111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D876473-1BF8-4A81-85EE-292DCF12EEC7}" type="datetimeFigureOut">
              <a:rPr kumimoji="1" lang="ja-JP" altLang="en-US" smtClean="0"/>
              <a:t>2021/3/25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452387-2974-437A-B89E-20692E985910}" type="slidenum">
              <a:rPr kumimoji="1" lang="ja-JP" altLang="en-US" smtClean="0"/>
              <a:t>‹#›</a:t>
            </a:fld>
            <a:endParaRPr kumimoji="1" lang="ja-JP" altLang="en-US"/>
          </a:p>
        </p:txBody>
      </p:sp>
    </p:spTree>
    <p:extLst>
      <p:ext uri="{BB962C8B-B14F-4D97-AF65-F5344CB8AC3E}">
        <p14:creationId xmlns:p14="http://schemas.microsoft.com/office/powerpoint/2010/main" val="3284933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D876473-1BF8-4A81-85EE-292DCF12EEC7}" type="datetimeFigureOut">
              <a:rPr kumimoji="1" lang="ja-JP" altLang="en-US" smtClean="0"/>
              <a:t>2021/3/25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452387-2974-437A-B89E-20692E985910}" type="slidenum">
              <a:rPr kumimoji="1" lang="ja-JP" altLang="en-US" smtClean="0"/>
              <a:t>‹#›</a:t>
            </a:fld>
            <a:endParaRPr kumimoji="1" lang="ja-JP" altLang="en-US"/>
          </a:p>
        </p:txBody>
      </p:sp>
    </p:spTree>
    <p:extLst>
      <p:ext uri="{BB962C8B-B14F-4D97-AF65-F5344CB8AC3E}">
        <p14:creationId xmlns:p14="http://schemas.microsoft.com/office/powerpoint/2010/main" val="4253710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D876473-1BF8-4A81-85EE-292DCF12EEC7}" type="datetimeFigureOut">
              <a:rPr kumimoji="1" lang="ja-JP" altLang="en-US" smtClean="0"/>
              <a:t>2021/3/25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452387-2974-437A-B89E-20692E985910}" type="slidenum">
              <a:rPr kumimoji="1" lang="ja-JP" altLang="en-US" smtClean="0"/>
              <a:t>‹#›</a:t>
            </a:fld>
            <a:endParaRPr kumimoji="1" lang="ja-JP" altLang="en-US"/>
          </a:p>
        </p:txBody>
      </p:sp>
    </p:spTree>
    <p:extLst>
      <p:ext uri="{BB962C8B-B14F-4D97-AF65-F5344CB8AC3E}">
        <p14:creationId xmlns:p14="http://schemas.microsoft.com/office/powerpoint/2010/main" val="197546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D876473-1BF8-4A81-85EE-292DCF12EEC7}" type="datetimeFigureOut">
              <a:rPr kumimoji="1" lang="ja-JP" altLang="en-US" smtClean="0"/>
              <a:t>2021/3/25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452387-2974-437A-B89E-20692E985910}" type="slidenum">
              <a:rPr kumimoji="1" lang="ja-JP" altLang="en-US" smtClean="0"/>
              <a:t>‹#›</a:t>
            </a:fld>
            <a:endParaRPr kumimoji="1" lang="ja-JP" altLang="en-US"/>
          </a:p>
        </p:txBody>
      </p:sp>
    </p:spTree>
    <p:extLst>
      <p:ext uri="{BB962C8B-B14F-4D97-AF65-F5344CB8AC3E}">
        <p14:creationId xmlns:p14="http://schemas.microsoft.com/office/powerpoint/2010/main" val="28180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D876473-1BF8-4A81-85EE-292DCF12EEC7}" type="datetimeFigureOut">
              <a:rPr kumimoji="1" lang="ja-JP" altLang="en-US" smtClean="0"/>
              <a:t>2021/3/25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452387-2974-437A-B89E-20692E985910}" type="slidenum">
              <a:rPr kumimoji="1" lang="ja-JP" altLang="en-US" smtClean="0"/>
              <a:t>‹#›</a:t>
            </a:fld>
            <a:endParaRPr kumimoji="1" lang="ja-JP" altLang="en-US"/>
          </a:p>
        </p:txBody>
      </p:sp>
    </p:spTree>
    <p:extLst>
      <p:ext uri="{BB962C8B-B14F-4D97-AF65-F5344CB8AC3E}">
        <p14:creationId xmlns:p14="http://schemas.microsoft.com/office/powerpoint/2010/main" val="282482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D876473-1BF8-4A81-85EE-292DCF12EEC7}" type="datetimeFigureOut">
              <a:rPr kumimoji="1" lang="ja-JP" altLang="en-US" smtClean="0"/>
              <a:t>2021/3/25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452387-2974-437A-B89E-20692E985910}" type="slidenum">
              <a:rPr kumimoji="1" lang="ja-JP" altLang="en-US" smtClean="0"/>
              <a:t>‹#›</a:t>
            </a:fld>
            <a:endParaRPr kumimoji="1" lang="ja-JP" altLang="en-US"/>
          </a:p>
        </p:txBody>
      </p:sp>
    </p:spTree>
    <p:extLst>
      <p:ext uri="{BB962C8B-B14F-4D97-AF65-F5344CB8AC3E}">
        <p14:creationId xmlns:p14="http://schemas.microsoft.com/office/powerpoint/2010/main" val="249635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D876473-1BF8-4A81-85EE-292DCF12EEC7}" type="datetimeFigureOut">
              <a:rPr kumimoji="1" lang="ja-JP" altLang="en-US" smtClean="0"/>
              <a:t>2021/3/25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1452387-2974-437A-B89E-20692E985910}" type="slidenum">
              <a:rPr kumimoji="1" lang="ja-JP" altLang="en-US" smtClean="0"/>
              <a:t>‹#›</a:t>
            </a:fld>
            <a:endParaRPr kumimoji="1" lang="ja-JP" altLang="en-US"/>
          </a:p>
        </p:txBody>
      </p:sp>
    </p:spTree>
    <p:extLst>
      <p:ext uri="{BB962C8B-B14F-4D97-AF65-F5344CB8AC3E}">
        <p14:creationId xmlns:p14="http://schemas.microsoft.com/office/powerpoint/2010/main" val="174749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D876473-1BF8-4A81-85EE-292DCF12EEC7}" type="datetimeFigureOut">
              <a:rPr kumimoji="1" lang="ja-JP" altLang="en-US" smtClean="0"/>
              <a:t>2021/3/25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1452387-2974-437A-B89E-20692E985910}" type="slidenum">
              <a:rPr kumimoji="1" lang="ja-JP" altLang="en-US" smtClean="0"/>
              <a:t>‹#›</a:t>
            </a:fld>
            <a:endParaRPr kumimoji="1" lang="ja-JP" altLang="en-US"/>
          </a:p>
        </p:txBody>
      </p:sp>
    </p:spTree>
    <p:extLst>
      <p:ext uri="{BB962C8B-B14F-4D97-AF65-F5344CB8AC3E}">
        <p14:creationId xmlns:p14="http://schemas.microsoft.com/office/powerpoint/2010/main" val="255196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D876473-1BF8-4A81-85EE-292DCF12EEC7}" type="datetimeFigureOut">
              <a:rPr kumimoji="1" lang="ja-JP" altLang="en-US" smtClean="0"/>
              <a:t>2021/3/25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1452387-2974-437A-B89E-20692E985910}" type="slidenum">
              <a:rPr kumimoji="1" lang="ja-JP" altLang="en-US" smtClean="0"/>
              <a:t>‹#›</a:t>
            </a:fld>
            <a:endParaRPr kumimoji="1" lang="ja-JP" altLang="en-US"/>
          </a:p>
        </p:txBody>
      </p:sp>
    </p:spTree>
    <p:extLst>
      <p:ext uri="{BB962C8B-B14F-4D97-AF65-F5344CB8AC3E}">
        <p14:creationId xmlns:p14="http://schemas.microsoft.com/office/powerpoint/2010/main" val="324026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D876473-1BF8-4A81-85EE-292DCF12EEC7}" type="datetimeFigureOut">
              <a:rPr kumimoji="1" lang="ja-JP" altLang="en-US" smtClean="0"/>
              <a:t>2021/3/25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452387-2974-437A-B89E-20692E985910}" type="slidenum">
              <a:rPr kumimoji="1" lang="ja-JP" altLang="en-US" smtClean="0"/>
              <a:t>‹#›</a:t>
            </a:fld>
            <a:endParaRPr kumimoji="1" lang="ja-JP" altLang="en-US"/>
          </a:p>
        </p:txBody>
      </p:sp>
    </p:spTree>
    <p:extLst>
      <p:ext uri="{BB962C8B-B14F-4D97-AF65-F5344CB8AC3E}">
        <p14:creationId xmlns:p14="http://schemas.microsoft.com/office/powerpoint/2010/main" val="359320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D876473-1BF8-4A81-85EE-292DCF12EEC7}" type="datetimeFigureOut">
              <a:rPr kumimoji="1" lang="ja-JP" altLang="en-US" smtClean="0"/>
              <a:t>2021/3/25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452387-2974-437A-B89E-20692E985910}" type="slidenum">
              <a:rPr kumimoji="1" lang="ja-JP" altLang="en-US" smtClean="0"/>
              <a:t>‹#›</a:t>
            </a:fld>
            <a:endParaRPr kumimoji="1" lang="ja-JP" altLang="en-US"/>
          </a:p>
        </p:txBody>
      </p:sp>
    </p:spTree>
    <p:extLst>
      <p:ext uri="{BB962C8B-B14F-4D97-AF65-F5344CB8AC3E}">
        <p14:creationId xmlns:p14="http://schemas.microsoft.com/office/powerpoint/2010/main" val="42649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76473-1BF8-4A81-85EE-292DCF12EEC7}" type="datetimeFigureOut">
              <a:rPr kumimoji="1" lang="ja-JP" altLang="en-US" smtClean="0"/>
              <a:t>2021/3/25</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52387-2974-437A-B89E-20692E985910}" type="slidenum">
              <a:rPr kumimoji="1" lang="ja-JP" altLang="en-US" smtClean="0"/>
              <a:t>‹#›</a:t>
            </a:fld>
            <a:endParaRPr kumimoji="1" lang="ja-JP" altLang="en-US"/>
          </a:p>
        </p:txBody>
      </p:sp>
    </p:spTree>
    <p:extLst>
      <p:ext uri="{BB962C8B-B14F-4D97-AF65-F5344CB8AC3E}">
        <p14:creationId xmlns:p14="http://schemas.microsoft.com/office/powerpoint/2010/main" val="15120621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p:cNvGrpSpPr/>
          <p:nvPr/>
        </p:nvGrpSpPr>
        <p:grpSpPr>
          <a:xfrm>
            <a:off x="31916" y="864059"/>
            <a:ext cx="9093034" cy="5993941"/>
            <a:chOff x="31916" y="940259"/>
            <a:chExt cx="9093034" cy="5993941"/>
          </a:xfrm>
        </p:grpSpPr>
        <p:grpSp>
          <p:nvGrpSpPr>
            <p:cNvPr id="9" name="グループ化 8"/>
            <p:cNvGrpSpPr/>
            <p:nvPr/>
          </p:nvGrpSpPr>
          <p:grpSpPr>
            <a:xfrm>
              <a:off x="31916" y="940259"/>
              <a:ext cx="9079442" cy="5993941"/>
              <a:chOff x="31916" y="1038974"/>
              <a:chExt cx="9079442" cy="5993941"/>
            </a:xfrm>
          </p:grpSpPr>
          <p:sp>
            <p:nvSpPr>
              <p:cNvPr id="8" name="角丸四角形 7"/>
              <p:cNvSpPr/>
              <p:nvPr/>
            </p:nvSpPr>
            <p:spPr>
              <a:xfrm>
                <a:off x="31916" y="1150811"/>
                <a:ext cx="9079442" cy="5882104"/>
              </a:xfrm>
              <a:prstGeom prst="roundRect">
                <a:avLst>
                  <a:gd name="adj" fmla="val 0"/>
                </a:avLst>
              </a:prstGeom>
              <a:solidFill>
                <a:schemeClr val="accent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54005" tIns="27003" rIns="54005" bIns="27003" rtlCol="0" anchor="ctr"/>
              <a:lstStyle/>
              <a:p>
                <a:pPr algn="ctr"/>
                <a:endParaRPr lang="ja-JP" altLang="en-US" sz="1063" dirty="0">
                  <a:solidFill>
                    <a:prstClr val="white"/>
                  </a:solidFill>
                </a:endParaRPr>
              </a:p>
            </p:txBody>
          </p:sp>
          <p:sp>
            <p:nvSpPr>
              <p:cNvPr id="2" name="角丸四角形 1"/>
              <p:cNvSpPr/>
              <p:nvPr/>
            </p:nvSpPr>
            <p:spPr>
              <a:xfrm>
                <a:off x="204994" y="1038974"/>
                <a:ext cx="3615168" cy="19143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black"/>
                    </a:solidFill>
                    <a:latin typeface="Meiryo UI" panose="020B0604030504040204" pitchFamily="50" charset="-128"/>
                    <a:ea typeface="Meiryo UI" panose="020B0604030504040204" pitchFamily="50" charset="-128"/>
                  </a:rPr>
                  <a:t>第</a:t>
                </a:r>
                <a:r>
                  <a:rPr lang="ja-JP" altLang="en-US" sz="1050" dirty="0">
                    <a:solidFill>
                      <a:schemeClr val="tx1"/>
                    </a:solidFill>
                    <a:latin typeface="Meiryo UI" panose="020B0604030504040204" pitchFamily="50" charset="-128"/>
                    <a:ea typeface="Meiryo UI" panose="020B0604030504040204" pitchFamily="50" charset="-128"/>
                  </a:rPr>
                  <a:t>５</a:t>
                </a:r>
                <a:r>
                  <a:rPr lang="ja-JP" altLang="en-US" sz="1050" dirty="0" smtClean="0">
                    <a:solidFill>
                      <a:prstClr val="black"/>
                    </a:solidFill>
                    <a:latin typeface="Meiryo UI" panose="020B0604030504040204" pitchFamily="50" charset="-128"/>
                    <a:ea typeface="Meiryo UI" panose="020B0604030504040204" pitchFamily="50" charset="-128"/>
                  </a:rPr>
                  <a:t>次</a:t>
                </a:r>
                <a:r>
                  <a:rPr lang="ja-JP" altLang="en-US" sz="1050" dirty="0" err="1">
                    <a:solidFill>
                      <a:prstClr val="black"/>
                    </a:solidFill>
                    <a:latin typeface="Meiryo UI" panose="020B0604030504040204" pitchFamily="50" charset="-128"/>
                    <a:ea typeface="Meiryo UI" panose="020B0604030504040204" pitchFamily="50" charset="-128"/>
                  </a:rPr>
                  <a:t>大阪府障がい</a:t>
                </a:r>
                <a:r>
                  <a:rPr lang="ja-JP" altLang="en-US" sz="1050" dirty="0">
                    <a:solidFill>
                      <a:prstClr val="black"/>
                    </a:solidFill>
                    <a:latin typeface="Meiryo UI" panose="020B0604030504040204" pitchFamily="50" charset="-128"/>
                    <a:ea typeface="Meiryo UI" panose="020B0604030504040204" pitchFamily="50" charset="-128"/>
                  </a:rPr>
                  <a:t>者</a:t>
                </a:r>
                <a:r>
                  <a:rPr lang="ja-JP" altLang="en-US" sz="1050" dirty="0" smtClean="0">
                    <a:solidFill>
                      <a:prstClr val="black"/>
                    </a:solidFill>
                    <a:latin typeface="Meiryo UI" panose="020B0604030504040204" pitchFamily="50" charset="-128"/>
                    <a:ea typeface="Meiryo UI" panose="020B0604030504040204" pitchFamily="50" charset="-128"/>
                  </a:rPr>
                  <a:t>計画　</a:t>
                </a:r>
                <a:r>
                  <a:rPr lang="en-US" altLang="ja-JP" sz="1050" dirty="0" smtClean="0">
                    <a:solidFill>
                      <a:prstClr val="black"/>
                    </a:solidFill>
                    <a:latin typeface="Meiryo UI" panose="020B0604030504040204" pitchFamily="50" charset="-128"/>
                    <a:ea typeface="Meiryo UI" panose="020B0604030504040204" pitchFamily="50" charset="-128"/>
                  </a:rPr>
                  <a:t>Ⅲ</a:t>
                </a:r>
                <a:r>
                  <a:rPr lang="ja-JP" altLang="en-US" sz="1050" dirty="0">
                    <a:solidFill>
                      <a:prstClr val="black"/>
                    </a:solidFill>
                    <a:latin typeface="Meiryo UI" panose="020B0604030504040204" pitchFamily="50" charset="-128"/>
                    <a:ea typeface="Meiryo UI" panose="020B0604030504040204" pitchFamily="50" charset="-128"/>
                  </a:rPr>
                  <a:t>生活場面「働く」</a:t>
                </a:r>
                <a:endParaRPr kumimoji="1" lang="ja-JP" altLang="en-US" sz="1050" dirty="0"/>
              </a:p>
            </p:txBody>
          </p:sp>
        </p:grpSp>
        <p:sp>
          <p:nvSpPr>
            <p:cNvPr id="22" name="テキスト ボックス 21"/>
            <p:cNvSpPr txBox="1"/>
            <p:nvPr/>
          </p:nvSpPr>
          <p:spPr>
            <a:xfrm>
              <a:off x="6559897" y="1065703"/>
              <a:ext cx="2565053" cy="184666"/>
            </a:xfrm>
            <a:prstGeom prst="rect">
              <a:avLst/>
            </a:prstGeom>
            <a:noFill/>
          </p:spPr>
          <p:txBody>
            <a:bodyPr wrap="square" rtlCol="0">
              <a:spAutoFit/>
            </a:bodyPr>
            <a:lstStyle/>
            <a:p>
              <a:r>
                <a:rPr kumimoji="1" lang="ja-JP" altLang="en-US" sz="600" b="1" dirty="0" smtClean="0"/>
                <a:t>注）</a:t>
              </a:r>
              <a:r>
                <a:rPr kumimoji="1" lang="en-US" altLang="ja-JP" sz="600" b="1" dirty="0" smtClean="0"/>
                <a:t>【】</a:t>
              </a:r>
              <a:r>
                <a:rPr kumimoji="1" lang="ja-JP" altLang="en-US" sz="600" b="1" dirty="0" smtClean="0"/>
                <a:t>内は、令和</a:t>
              </a:r>
              <a:r>
                <a:rPr kumimoji="1" lang="ja-JP" altLang="en-US" sz="600" b="1" dirty="0" smtClean="0">
                  <a:solidFill>
                    <a:srgbClr val="FF0000"/>
                  </a:solidFill>
                </a:rPr>
                <a:t>３</a:t>
              </a:r>
              <a:r>
                <a:rPr kumimoji="1" lang="ja-JP" altLang="en-US" sz="600" b="1" dirty="0" smtClean="0"/>
                <a:t>年度</a:t>
              </a:r>
              <a:r>
                <a:rPr kumimoji="1" lang="ja-JP" altLang="en-US" sz="600" b="1" dirty="0"/>
                <a:t>当初予算</a:t>
              </a:r>
              <a:r>
                <a:rPr kumimoji="1" lang="ja-JP" altLang="en-US" sz="600" b="1" dirty="0" smtClean="0"/>
                <a:t>額、◆は、行政の福祉化の取組み</a:t>
              </a:r>
              <a:endParaRPr kumimoji="1" lang="ja-JP" altLang="en-US" sz="600" b="1" dirty="0"/>
            </a:p>
          </p:txBody>
        </p:sp>
      </p:grpSp>
      <p:sp>
        <p:nvSpPr>
          <p:cNvPr id="25" name="正方形/長方形 24"/>
          <p:cNvSpPr/>
          <p:nvPr/>
        </p:nvSpPr>
        <p:spPr>
          <a:xfrm>
            <a:off x="6130021" y="2620446"/>
            <a:ext cx="3013979" cy="1365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70846" y="1124327"/>
            <a:ext cx="2962888" cy="2937238"/>
            <a:chOff x="70846" y="1360914"/>
            <a:chExt cx="2900927" cy="2818208"/>
          </a:xfrm>
        </p:grpSpPr>
        <p:sp>
          <p:nvSpPr>
            <p:cNvPr id="10" name="テキスト ボックス 8"/>
            <p:cNvSpPr txBox="1">
              <a:spLocks noChangeArrowheads="1"/>
            </p:cNvSpPr>
            <p:nvPr/>
          </p:nvSpPr>
          <p:spPr bwMode="auto">
            <a:xfrm>
              <a:off x="70846" y="1447169"/>
              <a:ext cx="2900927" cy="2731953"/>
            </a:xfrm>
            <a:prstGeom prst="rect">
              <a:avLst/>
            </a:prstGeom>
            <a:solidFill>
              <a:schemeClr val="bg1"/>
            </a:solidFill>
            <a:ln w="9525">
              <a:solidFill>
                <a:schemeClr val="accent1"/>
              </a:solid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wrap="square" lIns="21262" tIns="21262" rIns="21262" bIns="21262" anchor="ctr">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lnSpc>
                  <a:spcPts val="900"/>
                </a:lnSpc>
                <a:defRPr/>
              </a:pP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900"/>
                </a:lnSpc>
                <a:defRPr/>
              </a:pP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8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者雇用の拡大</a:t>
              </a:r>
              <a:endPar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精神障がい</a:t>
              </a:r>
              <a:r>
                <a:rPr lang="ja-JP" altLang="en-US"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者社会生活適応訓練事業</a:t>
              </a:r>
              <a:r>
                <a:rPr lang="en-US" altLang="ja-JP" sz="8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u="sng" dirty="0" smtClean="0">
                  <a:latin typeface="Meiryo UI" panose="020B0604030504040204" pitchFamily="50" charset="-128"/>
                  <a:ea typeface="Meiryo UI" panose="020B0604030504040204" pitchFamily="50" charset="-128"/>
                  <a:cs typeface="Meiryo UI" panose="020B0604030504040204" pitchFamily="50" charset="-128"/>
                </a:rPr>
                <a:t>6,892</a:t>
              </a:r>
              <a:r>
                <a:rPr lang="ja-JP" altLang="en-US" sz="8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精神障がい</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者が一定</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期間、協力事業所に通い、就労訓練を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通</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じて</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社会生活を送るための適応力を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養うことより</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社会的自立</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また、府民、企業、支援機関等に対して、精神障がい者の社会</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参加や就労への理解と協力が得られるよう、精神障がい者雇用セ</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ミナー</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協力事業所育成講座</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等を開催。</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ハートフルオフィス推進事業</a:t>
              </a:r>
              <a:r>
                <a:rPr lang="en-US" altLang="ja-JP" sz="8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u="sng" dirty="0" smtClean="0">
                  <a:latin typeface="Meiryo UI" panose="020B0604030504040204" pitchFamily="50" charset="-128"/>
                  <a:ea typeface="Meiryo UI" panose="020B0604030504040204" pitchFamily="50" charset="-128"/>
                  <a:cs typeface="Meiryo UI" panose="020B0604030504040204" pitchFamily="50" charset="-128"/>
                </a:rPr>
                <a:t>90,540</a:t>
              </a:r>
              <a:r>
                <a:rPr lang="ja-JP" altLang="en-US" sz="8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8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軽易な事務作業を全庁から集約し、専任指導員のもと、知的障が</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いのある非常勤職員が作業を行う「ハートフルオフィス」設置・運営する</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とともに、精神障がいのある非常勤職員を</a:t>
              </a:r>
              <a:r>
                <a:rPr lang="ja-JP" altLang="en-US" sz="8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特性に合わせ各所</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属に配置し、そこでの業務経験を活かして一般就労移行を促進。</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b="1" dirty="0">
                  <a:latin typeface="Meiryo UI" panose="020B0604030504040204" pitchFamily="50" charset="-128"/>
                  <a:ea typeface="Meiryo UI" panose="020B0604030504040204" pitchFamily="50" charset="-128"/>
                  <a:cs typeface="Meiryo UI" panose="020B0604030504040204" pitchFamily="50" charset="-128"/>
                </a:rPr>
                <a:t>②企業等の</a:t>
              </a:r>
              <a:r>
                <a:rPr lang="ja-JP" altLang="en-US" sz="800" b="1"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者雇用に関する理解促進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者サポートカンパニー登録制度（福祉、商労、教育</a:t>
              </a:r>
              <a:r>
                <a:rPr lang="ja-JP" altLang="en-US" sz="8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者の雇用や職場体験実習の受入れ、福祉施設への商品</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発注などの就労支援を積極的に実施する企業等を「障がい者サ</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ポートカンパニー」として登録し、府内の障がい者雇用の気運を高め</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るため、その取組みの周知や顕彰を行い、障がい者の雇用と就労</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支援を推進。</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113337" y="1360914"/>
              <a:ext cx="2664000" cy="172990"/>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lstStyle/>
            <a:p>
              <a:pPr algn="ctr">
                <a:lnSpc>
                  <a:spcPts val="1000"/>
                </a:lnSpc>
              </a:pPr>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めざすべき</a:t>
              </a:r>
              <a:r>
                <a:rPr lang="ja-JP" altLang="en-US" sz="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姿（</a:t>
              </a:r>
              <a:r>
                <a:rPr lang="en-US" altLang="ja-JP" sz="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実際に多くの</a:t>
              </a:r>
              <a:r>
                <a:rPr lang="ja-JP" altLang="en-US" sz="800" b="1" dirty="0" err="1">
                  <a:solidFill>
                    <a:prstClr val="white"/>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者が働いている</a:t>
              </a:r>
            </a:p>
          </p:txBody>
        </p:sp>
      </p:grpSp>
      <p:sp>
        <p:nvSpPr>
          <p:cNvPr id="41" name="額縁 40"/>
          <p:cNvSpPr/>
          <p:nvPr/>
        </p:nvSpPr>
        <p:spPr>
          <a:xfrm>
            <a:off x="0" y="14374"/>
            <a:ext cx="9144000" cy="297008"/>
          </a:xfrm>
          <a:prstGeom prst="bevel">
            <a:avLst/>
          </a:prstGeom>
          <a:solidFill>
            <a:srgbClr val="0000CC"/>
          </a:solidFill>
          <a:ln/>
        </p:spPr>
        <p:style>
          <a:lnRef idx="0">
            <a:schemeClr val="accent2"/>
          </a:lnRef>
          <a:fillRef idx="3">
            <a:schemeClr val="accent2"/>
          </a:fillRef>
          <a:effectRef idx="3">
            <a:schemeClr val="accent2"/>
          </a:effectRef>
          <a:fontRef idx="minor">
            <a:schemeClr val="lt1"/>
          </a:fontRef>
        </p:style>
        <p:txBody>
          <a:bodyPr lIns="53995" tIns="26998" rIns="53995" bIns="26998" anchor="ctr"/>
          <a:lstStyle/>
          <a:p>
            <a:pPr defTabSz="756006">
              <a:defRPr/>
            </a:pPr>
            <a:r>
              <a:rPr lang="ja-JP" altLang="en-US" b="1" dirty="0" smtClean="0">
                <a:solidFill>
                  <a:schemeClr val="bg1"/>
                </a:solidFill>
                <a:latin typeface="Meiryo UI" panose="020B0604030504040204" pitchFamily="50" charset="-128"/>
                <a:ea typeface="Meiryo UI" panose="020B0604030504040204" pitchFamily="50" charset="-128"/>
              </a:rPr>
              <a:t>第５次</a:t>
            </a:r>
            <a:r>
              <a:rPr lang="ja-JP" altLang="en-US" b="1" dirty="0" err="1" smtClean="0">
                <a:solidFill>
                  <a:schemeClr val="bg1"/>
                </a:solidFill>
                <a:latin typeface="Meiryo UI" panose="020B0604030504040204" pitchFamily="50" charset="-128"/>
                <a:ea typeface="Meiryo UI" panose="020B0604030504040204" pitchFamily="50" charset="-128"/>
              </a:rPr>
              <a:t>大阪府障がい</a:t>
            </a:r>
            <a:r>
              <a:rPr lang="ja-JP" altLang="en-US" b="1" dirty="0" smtClean="0">
                <a:solidFill>
                  <a:schemeClr val="bg1"/>
                </a:solidFill>
                <a:latin typeface="Meiryo UI" panose="020B0604030504040204" pitchFamily="50" charset="-128"/>
                <a:ea typeface="Meiryo UI" panose="020B0604030504040204" pitchFamily="50" charset="-128"/>
              </a:rPr>
              <a:t>者計画（</a:t>
            </a:r>
            <a:r>
              <a:rPr lang="en-US" altLang="ja-JP" b="1" dirty="0" smtClean="0">
                <a:solidFill>
                  <a:schemeClr val="bg1"/>
                </a:solidFill>
                <a:latin typeface="Meiryo UI" panose="020B0604030504040204" pitchFamily="50" charset="-128"/>
                <a:ea typeface="Meiryo UI" panose="020B0604030504040204" pitchFamily="50" charset="-128"/>
              </a:rPr>
              <a:t>R3</a:t>
            </a:r>
            <a:r>
              <a:rPr lang="ja-JP" altLang="en-US" b="1" dirty="0" smtClean="0">
                <a:solidFill>
                  <a:schemeClr val="bg1"/>
                </a:solidFill>
                <a:latin typeface="Meiryo UI" panose="020B0604030504040204" pitchFamily="50" charset="-128"/>
                <a:ea typeface="Meiryo UI" panose="020B0604030504040204" pitchFamily="50" charset="-128"/>
              </a:rPr>
              <a:t>～</a:t>
            </a:r>
            <a:r>
              <a:rPr lang="en-US" altLang="ja-JP" b="1" dirty="0" smtClean="0">
                <a:solidFill>
                  <a:schemeClr val="bg1"/>
                </a:solidFill>
                <a:latin typeface="Meiryo UI" panose="020B0604030504040204" pitchFamily="50" charset="-128"/>
                <a:ea typeface="Meiryo UI" panose="020B0604030504040204" pitchFamily="50" charset="-128"/>
              </a:rPr>
              <a:t>R8</a:t>
            </a:r>
            <a:r>
              <a:rPr lang="ja-JP" altLang="en-US" b="1" dirty="0" smtClean="0">
                <a:solidFill>
                  <a:schemeClr val="bg1"/>
                </a:solidFill>
                <a:latin typeface="Meiryo UI" panose="020B0604030504040204" pitchFamily="50" charset="-128"/>
                <a:ea typeface="Meiryo UI" panose="020B0604030504040204" pitchFamily="50" charset="-128"/>
              </a:rPr>
              <a:t>）</a:t>
            </a:r>
            <a:r>
              <a:rPr lang="ja-JP" altLang="en-US" b="1" dirty="0" err="1" smtClean="0">
                <a:solidFill>
                  <a:schemeClr val="bg1"/>
                </a:solidFill>
                <a:latin typeface="Meiryo UI" panose="020B0604030504040204" pitchFamily="50" charset="-128"/>
                <a:ea typeface="Meiryo UI" panose="020B0604030504040204" pitchFamily="50" charset="-128"/>
              </a:rPr>
              <a:t>障</a:t>
            </a:r>
            <a:r>
              <a:rPr lang="ja-JP" altLang="en-US" b="1" dirty="0" err="1">
                <a:solidFill>
                  <a:schemeClr val="bg1"/>
                </a:solidFill>
                <a:latin typeface="Meiryo UI" panose="020B0604030504040204" pitchFamily="50" charset="-128"/>
                <a:ea typeface="Meiryo UI" panose="020B0604030504040204" pitchFamily="50" charset="-128"/>
              </a:rPr>
              <a:t>がい</a:t>
            </a:r>
            <a:r>
              <a:rPr lang="ja-JP" altLang="en-US" b="1" dirty="0">
                <a:solidFill>
                  <a:schemeClr val="bg1"/>
                </a:solidFill>
                <a:latin typeface="Meiryo UI" panose="020B0604030504040204" pitchFamily="50" charset="-128"/>
                <a:ea typeface="Meiryo UI" panose="020B0604030504040204" pitchFamily="50" charset="-128"/>
              </a:rPr>
              <a:t>者就労支援に関する主な</a:t>
            </a:r>
            <a:r>
              <a:rPr lang="ja-JP" altLang="en-US" b="1" dirty="0" smtClean="0">
                <a:solidFill>
                  <a:schemeClr val="bg1"/>
                </a:solidFill>
                <a:latin typeface="Meiryo UI" panose="020B0604030504040204" pitchFamily="50" charset="-128"/>
                <a:ea typeface="Meiryo UI" panose="020B0604030504040204" pitchFamily="50" charset="-128"/>
              </a:rPr>
              <a:t>取組み</a:t>
            </a:r>
            <a:r>
              <a:rPr lang="ja-JP" altLang="en-US" sz="709" b="1" dirty="0">
                <a:solidFill>
                  <a:schemeClr val="bg1"/>
                </a:solidFill>
                <a:latin typeface="Meiryo UI" panose="020B0604030504040204" pitchFamily="50" charset="-128"/>
                <a:ea typeface="Meiryo UI" panose="020B0604030504040204" pitchFamily="50" charset="-128"/>
              </a:rPr>
              <a:t>　</a:t>
            </a:r>
            <a:endParaRPr lang="ja-JP" altLang="en-US" sz="1654" b="1" dirty="0">
              <a:solidFill>
                <a:prstClr val="white"/>
              </a:solidFill>
              <a:latin typeface="Meiryo UI" panose="020B0604030504040204" pitchFamily="50" charset="-128"/>
              <a:ea typeface="Meiryo UI" panose="020B0604030504040204" pitchFamily="50" charset="-128"/>
            </a:endParaRPr>
          </a:p>
        </p:txBody>
      </p:sp>
      <p:sp>
        <p:nvSpPr>
          <p:cNvPr id="44" name="横巻き 43"/>
          <p:cNvSpPr/>
          <p:nvPr/>
        </p:nvSpPr>
        <p:spPr>
          <a:xfrm>
            <a:off x="63673" y="312689"/>
            <a:ext cx="9016654" cy="57600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4005" tIns="27003" rIns="54005" bIns="27003" anchor="ctr"/>
          <a:lstStyle/>
          <a:p>
            <a:pPr defTabSz="756006">
              <a:lnSpc>
                <a:spcPts val="1300"/>
              </a:lnSpc>
              <a:defRPr/>
            </a:pPr>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第</a:t>
            </a:r>
            <a:r>
              <a:rPr lang="ja-JP" altLang="en-US" sz="1100" dirty="0">
                <a:solidFill>
                  <a:schemeClr val="tx1"/>
                </a:solidFill>
                <a:latin typeface="Meiryo UI" panose="020B0604030504040204" pitchFamily="50" charset="-128"/>
                <a:ea typeface="Meiryo UI" panose="020B0604030504040204" pitchFamily="50" charset="-128"/>
              </a:rPr>
              <a:t>５</a:t>
            </a:r>
            <a:r>
              <a:rPr lang="ja-JP" altLang="en-US" sz="1100" dirty="0" smtClean="0">
                <a:solidFill>
                  <a:prstClr val="black"/>
                </a:solidFill>
                <a:latin typeface="Meiryo UI" panose="020B0604030504040204" pitchFamily="50" charset="-128"/>
                <a:ea typeface="Meiryo UI" panose="020B0604030504040204" pitchFamily="50" charset="-128"/>
              </a:rPr>
              <a:t>次</a:t>
            </a:r>
            <a:r>
              <a:rPr lang="ja-JP" altLang="en-US" sz="1100" dirty="0" err="1">
                <a:solidFill>
                  <a:prstClr val="black"/>
                </a:solidFill>
                <a:latin typeface="Meiryo UI" panose="020B0604030504040204" pitchFamily="50" charset="-128"/>
                <a:ea typeface="Meiryo UI" panose="020B0604030504040204" pitchFamily="50" charset="-128"/>
              </a:rPr>
              <a:t>大阪府障がい</a:t>
            </a:r>
            <a:r>
              <a:rPr lang="ja-JP" altLang="en-US" sz="1100" dirty="0">
                <a:solidFill>
                  <a:prstClr val="black"/>
                </a:solidFill>
                <a:latin typeface="Meiryo UI" panose="020B0604030504040204" pitchFamily="50" charset="-128"/>
                <a:ea typeface="Meiryo UI" panose="020B0604030504040204" pitchFamily="50" charset="-128"/>
              </a:rPr>
              <a:t>者</a:t>
            </a:r>
            <a:r>
              <a:rPr lang="ja-JP" altLang="en-US" sz="1100" dirty="0" smtClean="0">
                <a:solidFill>
                  <a:prstClr val="black"/>
                </a:solidFill>
                <a:latin typeface="Meiryo UI" panose="020B0604030504040204" pitchFamily="50" charset="-128"/>
                <a:ea typeface="Meiryo UI" panose="020B0604030504040204" pitchFamily="50" charset="-128"/>
              </a:rPr>
              <a:t>計画</a:t>
            </a:r>
            <a:r>
              <a:rPr lang="en-US" altLang="ja-JP" sz="1100" dirty="0" smtClean="0">
                <a:solidFill>
                  <a:prstClr val="black"/>
                </a:solidFill>
                <a:latin typeface="Meiryo UI" panose="020B0604030504040204" pitchFamily="50" charset="-128"/>
                <a:ea typeface="Meiryo UI" panose="020B0604030504040204" pitchFamily="50" charset="-128"/>
              </a:rPr>
              <a:t>(R3</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R8)</a:t>
            </a:r>
            <a:r>
              <a:rPr lang="ja-JP" altLang="en-US" sz="1100" dirty="0" smtClean="0">
                <a:solidFill>
                  <a:prstClr val="black"/>
                </a:solidFill>
                <a:latin typeface="Meiryo UI" panose="020B0604030504040204" pitchFamily="50" charset="-128"/>
                <a:ea typeface="Meiryo UI" panose="020B0604030504040204" pitchFamily="50" charset="-128"/>
              </a:rPr>
              <a:t>の</a:t>
            </a:r>
            <a:r>
              <a:rPr lang="ja-JP" altLang="en-US" sz="1100" dirty="0">
                <a:solidFill>
                  <a:prstClr val="black"/>
                </a:solidFill>
                <a:latin typeface="Meiryo UI" panose="020B0604030504040204" pitchFamily="50" charset="-128"/>
                <a:ea typeface="Meiryo UI" panose="020B0604030504040204" pitchFamily="50" charset="-128"/>
              </a:rPr>
              <a:t>最重点施策として、障がい種別や障がいの程度、特性、個々の適正、ニーズに応じたきめ細かな就労支援の強化を図る。さらに、就労、就労への支援にとどまらず、安心して働き続けることができるよう、きめ細かく支援。</a:t>
            </a:r>
          </a:p>
        </p:txBody>
      </p:sp>
      <p:sp>
        <p:nvSpPr>
          <p:cNvPr id="34" name="テキスト ボックス 8"/>
          <p:cNvSpPr txBox="1">
            <a:spLocks noChangeArrowheads="1"/>
          </p:cNvSpPr>
          <p:nvPr/>
        </p:nvSpPr>
        <p:spPr bwMode="auto">
          <a:xfrm>
            <a:off x="81953" y="5963043"/>
            <a:ext cx="8987925" cy="864000"/>
          </a:xfrm>
          <a:prstGeom prst="rect">
            <a:avLst/>
          </a:prstGeom>
          <a:solidFill>
            <a:schemeClr val="bg1"/>
          </a:solidFill>
          <a:ln w="9525">
            <a:solidFill>
              <a:schemeClr val="accent1"/>
            </a:solidFill>
            <a:miter lim="800000"/>
            <a:headEnd/>
            <a:tailEnd/>
          </a:ln>
          <a:effectLst>
            <a:glow rad="63500">
              <a:schemeClr val="accent1">
                <a:satMod val="175000"/>
                <a:alpha val="40000"/>
              </a:schemeClr>
            </a:glow>
          </a:effectLst>
        </p:spPr>
        <p:txBody>
          <a:bodyPr wrap="square" lIns="21262" tIns="21262" rIns="21262" bIns="21262" anchor="ctr">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defRPr/>
            </a:pPr>
            <a:r>
              <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関係機関との連携</a:t>
            </a:r>
            <a:endParaRPr lang="en-US" altLang="ja-JP"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945"/>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27"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大阪府自立支援協議会就労支援部会</a:t>
            </a:r>
            <a:endParaRPr lang="en-US" altLang="ja-JP" sz="827"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945"/>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27"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大阪府障がい</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者自立支援協議会に就労支援部会を設置し、労働局をはじめとした国の関係機関や市町村と連携のもと、情報共有のしくみ</a:t>
            </a:r>
            <a:r>
              <a:rPr lang="en-US" altLang="ja-JP"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en-US" altLang="ja-JP"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づくりなど、実効的な連携方策をはじめ、就労に関する課</a:t>
            </a:r>
            <a:endParaRPr lang="en-US" altLang="ja-JP"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945"/>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題等について協議・検討し、府内における雇用・就労促進のための取組みを推進。</a:t>
            </a:r>
            <a:endParaRPr lang="en-US" altLang="ja-JP"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945"/>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27"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就労支援部会工賃委員会</a:t>
            </a:r>
            <a:endParaRPr lang="en-US" altLang="ja-JP" sz="827"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945"/>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就労支援部会の下に設置し、工賃</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向上計画支援事業（工賃向上計画の策定</a:t>
            </a:r>
            <a:r>
              <a:rPr lang="ja-JP" altLang="en-US" sz="827" dirty="0" smtClean="0">
                <a:latin typeface="Meiryo UI" panose="020B0604030504040204" pitchFamily="50" charset="-128"/>
                <a:ea typeface="Meiryo UI" panose="020B0604030504040204" pitchFamily="50" charset="-128"/>
                <a:cs typeface="Meiryo UI" panose="020B0604030504040204" pitchFamily="50" charset="-128"/>
              </a:rPr>
              <a:t>、委託先事</a:t>
            </a:r>
            <a:r>
              <a:rPr lang="ja-JP" altLang="en-US" sz="827" dirty="0">
                <a:latin typeface="Meiryo UI" panose="020B0604030504040204" pitchFamily="50" charset="-128"/>
                <a:ea typeface="Meiryo UI" panose="020B0604030504040204" pitchFamily="50" charset="-128"/>
                <a:cs typeface="Meiryo UI" panose="020B0604030504040204" pitchFamily="50" charset="-128"/>
              </a:rPr>
              <a:t>業者</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選定等）及び優先調達法に基づく「大阪府優先調達推進方針」の策定に関すること等、主</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に就労</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継続</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945"/>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型事業所</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方策を協議</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82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3083727" y="1118586"/>
            <a:ext cx="2934340" cy="2936977"/>
            <a:chOff x="3083727" y="1363467"/>
            <a:chExt cx="2934340" cy="2800182"/>
          </a:xfrm>
        </p:grpSpPr>
        <p:sp>
          <p:nvSpPr>
            <p:cNvPr id="14" name="テキスト ボックス 8"/>
            <p:cNvSpPr txBox="1">
              <a:spLocks noChangeArrowheads="1"/>
            </p:cNvSpPr>
            <p:nvPr/>
          </p:nvSpPr>
          <p:spPr bwMode="auto">
            <a:xfrm>
              <a:off x="3083727" y="1448681"/>
              <a:ext cx="2934340" cy="2714968"/>
            </a:xfrm>
            <a:prstGeom prst="rect">
              <a:avLst/>
            </a:prstGeom>
            <a:solidFill>
              <a:schemeClr val="bg1"/>
            </a:solidFill>
            <a:ln w="9525">
              <a:solidFill>
                <a:schemeClr val="accent1"/>
              </a:solid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wrap="square" lIns="21262" tIns="21262" rIns="21262" bIns="21262">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lnSpc>
                  <a:spcPts val="800"/>
                </a:lnSpc>
                <a:defRPr/>
              </a:pPr>
              <a:endParaRPr lang="en-US" altLang="ja-JP"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800"/>
                </a:lnSpc>
                <a:defRPr/>
              </a:pP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就労移行支援・就労継続事業の機能強化</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spcBef>
                  <a:spcPts val="236"/>
                </a:spcBef>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800" u="sng" dirty="0" smtClean="0">
                  <a:latin typeface="Meiryo UI" panose="020B0604030504040204" pitchFamily="50" charset="-128"/>
                  <a:ea typeface="Meiryo UI" panose="020B0604030504040204" pitchFamily="50" charset="-128"/>
                  <a:cs typeface="Meiryo UI" panose="020B0604030504040204" pitchFamily="50" charset="-128"/>
                </a:rPr>
                <a:t>【3,796</a:t>
              </a:r>
              <a:r>
                <a:rPr lang="ja-JP" altLang="en-US" sz="800" u="sng" dirty="0" smtClean="0">
                  <a:latin typeface="Meiryo UI" panose="020B0604030504040204" pitchFamily="50" charset="-128"/>
                  <a:ea typeface="Meiryo UI" panose="020B0604030504040204" pitchFamily="50" charset="-128"/>
                  <a:cs typeface="Meiryo UI" panose="020B0604030504040204" pitchFamily="50" charset="-128"/>
                </a:rPr>
                <a:t>千円</a:t>
              </a:r>
              <a:r>
                <a:rPr lang="en-US" altLang="ja-JP" sz="800" u="sng" dirty="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000"/>
                </a:lnSpc>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就労系サービス事業所に対し</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、支援の手引きの作成・普及や研修</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を行うことで</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、利用者のステップアップや一般就労への移行を促進。</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工賃水準の向上</a:t>
              </a:r>
              <a:endParaRPr lang="en-US" altLang="ja-JP"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spcBef>
                  <a:spcPts val="236"/>
                </a:spcBef>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工賃向上計画支援事業</a:t>
              </a:r>
              <a:r>
                <a:rPr lang="en-US" altLang="ja-JP" sz="8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u="sng" dirty="0" smtClean="0">
                  <a:latin typeface="Meiryo UI" panose="020B0604030504040204" pitchFamily="50" charset="-128"/>
                  <a:ea typeface="Meiryo UI" panose="020B0604030504040204" pitchFamily="50" charset="-128"/>
                  <a:cs typeface="Meiryo UI" panose="020B0604030504040204" pitchFamily="50" charset="-128"/>
                </a:rPr>
                <a:t>27,414</a:t>
              </a:r>
              <a:r>
                <a:rPr lang="ja-JP" altLang="en-US" sz="8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福祉施設で働く</a:t>
              </a:r>
              <a:r>
                <a:rPr lang="ja-JP" altLang="en-US" sz="8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者の工賃向上を図るため、施設の経営ノ</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ウハウや技術力向上等の支援を行うとともに、大量受注にも対応で</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きるよう、共同受注ネットワークの構築などの支援を実施</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福祉のコンビニ「こさえたん」の運営。</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優先調達法に基づく調達促進</a:t>
              </a:r>
              <a:endParaRPr lang="en-US" altLang="ja-JP" sz="8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優先調達法に基づく「大阪府調達方針」を策定し、庁内調達の増</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進を図るとともに、市町村や民間への働きかけを実施。</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③企業等への雇用だけではなく多様な</a:t>
              </a:r>
              <a:r>
                <a:rPr lang="ja-JP" altLang="en-US" sz="8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者の働く場の拡大</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spcBef>
                  <a:spcPts val="236"/>
                </a:spcBef>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a:latin typeface="Meiryo UI" panose="020B0604030504040204" pitchFamily="50" charset="-128"/>
                  <a:ea typeface="Meiryo UI" panose="020B0604030504040204" pitchFamily="50" charset="-128"/>
                  <a:cs typeface="Meiryo UI" panose="020B0604030504040204" pitchFamily="50" charset="-128"/>
                </a:rPr>
                <a:t>大阪府ＩＴステーション事業</a:t>
              </a:r>
              <a:r>
                <a:rPr lang="en-US" altLang="ja-JP" sz="800"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00" u="sng" dirty="0">
                  <a:latin typeface="Meiryo UI" panose="020B0604030504040204" pitchFamily="50" charset="-128"/>
                  <a:ea typeface="Meiryo UI" panose="020B0604030504040204" pitchFamily="50" charset="-128"/>
                  <a:cs typeface="Meiryo UI" panose="020B0604030504040204" pitchFamily="50" charset="-128"/>
                </a:rPr>
                <a:t>83,602</a:t>
              </a:r>
              <a:r>
                <a:rPr lang="ja-JP" altLang="en-US" sz="800" u="sng" dirty="0" smtClean="0">
                  <a:latin typeface="Meiryo UI" panose="020B0604030504040204" pitchFamily="50" charset="-128"/>
                  <a:ea typeface="Meiryo UI" panose="020B0604030504040204" pitchFamily="50" charset="-128"/>
                  <a:cs typeface="Meiryo UI" panose="020B0604030504040204" pitchFamily="50" charset="-128"/>
                </a:rPr>
                <a:t>千円</a:t>
              </a:r>
              <a:r>
                <a:rPr lang="en-US" altLang="ja-JP" sz="800" u="sng" dirty="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000"/>
                </a:lnSpc>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ＩＴを活用した就労に直接結びつく事業を展開するＩＴステー</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ションにおいて、就労相談から企業との就職マッチングまで総合的な</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支援を行い、一般就労を見据えたトータルな取組みを実施。</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u="sng" dirty="0">
                  <a:latin typeface="Meiryo UI" panose="020B0604030504040204" pitchFamily="50" charset="-128"/>
                  <a:ea typeface="Meiryo UI" panose="020B0604030504040204" pitchFamily="50" charset="-128"/>
                  <a:cs typeface="Meiryo UI" panose="020B0604030504040204" pitchFamily="50" charset="-128"/>
                </a:rPr>
                <a:t>者ＩＴ就労支援事業</a:t>
              </a:r>
              <a:r>
                <a:rPr lang="en-US" altLang="ja-JP" sz="800" u="sng" dirty="0" smtClean="0">
                  <a:latin typeface="Meiryo UI" panose="020B0604030504040204" pitchFamily="50" charset="-128"/>
                  <a:ea typeface="Meiryo UI" panose="020B0604030504040204" pitchFamily="50" charset="-128"/>
                  <a:cs typeface="Meiryo UI" panose="020B0604030504040204" pitchFamily="50" charset="-128"/>
                </a:rPr>
                <a:t>【4,855</a:t>
              </a:r>
              <a:r>
                <a:rPr lang="ja-JP" altLang="en-US" sz="800" u="sng" dirty="0" smtClean="0">
                  <a:latin typeface="Meiryo UI" panose="020B0604030504040204" pitchFamily="50" charset="-128"/>
                  <a:ea typeface="Meiryo UI" panose="020B0604030504040204" pitchFamily="50" charset="-128"/>
                  <a:cs typeface="Meiryo UI" panose="020B0604030504040204" pitchFamily="50" charset="-128"/>
                </a:rPr>
                <a:t>千円</a:t>
              </a:r>
              <a:r>
                <a:rPr lang="en-US" altLang="ja-JP" sz="800" u="sng" dirty="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000"/>
                </a:lnSpc>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庁内で実施予定のＩＴ関連業務を、在宅就業支援団体に委</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託することにより、</a:t>
              </a:r>
              <a:r>
                <a:rPr lang="ja-JP" altLang="en-US" sz="8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者テレワーカーの在宅就労を支援。</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118902" y="1363467"/>
              <a:ext cx="2664000" cy="170107"/>
            </a:xfrm>
            <a:prstGeom prst="roundRect">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lstStyle/>
            <a:p>
              <a:pPr algn="ctr">
                <a:lnSpc>
                  <a:spcPts val="1000"/>
                </a:lnSpc>
              </a:pPr>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めざすべき</a:t>
              </a:r>
              <a:r>
                <a:rPr lang="ja-JP" altLang="en-US" sz="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姿（</a:t>
              </a:r>
              <a:r>
                <a:rPr lang="en-US" altLang="ja-JP" sz="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いろいろな場で</a:t>
              </a:r>
              <a:r>
                <a:rPr lang="ja-JP" altLang="en-US" sz="800" b="1" dirty="0" err="1">
                  <a:solidFill>
                    <a:prstClr val="white"/>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者が仕事をできる</a:t>
              </a:r>
            </a:p>
          </p:txBody>
        </p:sp>
      </p:grpSp>
      <p:grpSp>
        <p:nvGrpSpPr>
          <p:cNvPr id="20" name="グループ化 19"/>
          <p:cNvGrpSpPr/>
          <p:nvPr/>
        </p:nvGrpSpPr>
        <p:grpSpPr>
          <a:xfrm>
            <a:off x="6096132" y="1141731"/>
            <a:ext cx="2984195" cy="1387086"/>
            <a:chOff x="6096132" y="1361847"/>
            <a:chExt cx="2984195" cy="1387086"/>
          </a:xfrm>
        </p:grpSpPr>
        <p:sp>
          <p:nvSpPr>
            <p:cNvPr id="29" name="テキスト ボックス 8"/>
            <p:cNvSpPr txBox="1">
              <a:spLocks noChangeArrowheads="1"/>
            </p:cNvSpPr>
            <p:nvPr/>
          </p:nvSpPr>
          <p:spPr bwMode="auto">
            <a:xfrm>
              <a:off x="6096132" y="1430175"/>
              <a:ext cx="2984195" cy="1318758"/>
            </a:xfrm>
            <a:prstGeom prst="rect">
              <a:avLst/>
            </a:prstGeom>
            <a:solidFill>
              <a:schemeClr val="bg1"/>
            </a:solidFill>
            <a:ln w="9525">
              <a:solidFill>
                <a:schemeClr val="accent1"/>
              </a:solid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wrap="square" lIns="21262" tIns="21262" rIns="21262" bIns="21262" anchor="ctr">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lnSpc>
                  <a:spcPts val="1000"/>
                </a:lnSpc>
                <a:spcBef>
                  <a:spcPts val="236"/>
                </a:spcBef>
                <a:defRPr/>
              </a:pPr>
              <a:r>
                <a:rPr lang="ja-JP" altLang="en-US" sz="8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者就労・生活支援の拠点づくり推進事業</a:t>
              </a:r>
              <a:r>
                <a:rPr lang="en-US" altLang="ja-JP"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u="sng" dirty="0">
                  <a:latin typeface="Meiryo UI" panose="020B0604030504040204" pitchFamily="50" charset="-128"/>
                  <a:ea typeface="Meiryo UI" panose="020B0604030504040204" pitchFamily="50" charset="-128"/>
                  <a:cs typeface="Meiryo UI" panose="020B0604030504040204" pitchFamily="50" charset="-128"/>
                </a:rPr>
                <a:t>112,518</a:t>
              </a:r>
              <a:r>
                <a:rPr lang="ja-JP" altLang="en-US"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就業及びそれに伴う日常生活の支援を必要とする</a:t>
              </a:r>
              <a:r>
                <a:rPr lang="ja-JP" altLang="en-US" sz="8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者に対</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して、府内</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か所の障害者就業・生活支援センターに、生活支援</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ワーカー</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名を配置し、</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別途国から配置</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される就業支援</a:t>
              </a:r>
              <a:r>
                <a:rPr lang="ja-JP" altLang="en-US" sz="8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ワーカーとと</a:t>
              </a:r>
              <a:r>
                <a:rPr lang="ja-JP" altLang="en-US" sz="8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に、生活面及び就労面を</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総合的に支援</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800" u="sng" dirty="0" smtClean="0">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800" u="sng" dirty="0">
                  <a:latin typeface="Meiryo UI" panose="020B0604030504040204" pitchFamily="50" charset="-128"/>
                  <a:ea typeface="Meiryo UI" panose="020B0604030504040204" pitchFamily="50" charset="-128"/>
                  <a:cs typeface="Meiryo UI" panose="020B0604030504040204" pitchFamily="50" charset="-128"/>
                </a:rPr>
                <a:t>【 3,796</a:t>
              </a:r>
              <a:r>
                <a:rPr lang="ja-JP" altLang="en-US" sz="800" u="sng" dirty="0" smtClean="0">
                  <a:latin typeface="Meiryo UI" panose="020B0604030504040204" pitchFamily="50" charset="-128"/>
                  <a:ea typeface="Meiryo UI" panose="020B0604030504040204" pitchFamily="50" charset="-128"/>
                  <a:cs typeface="Meiryo UI" panose="020B0604030504040204" pitchFamily="50" charset="-128"/>
                </a:rPr>
                <a:t>千円</a:t>
              </a:r>
              <a:r>
                <a:rPr lang="en-US" altLang="ja-JP" sz="800"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00"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u="sng" dirty="0" smtClean="0">
                  <a:latin typeface="Meiryo UI" panose="020B0604030504040204" pitchFamily="50" charset="-128"/>
                  <a:ea typeface="Meiryo UI" panose="020B0604030504040204" pitchFamily="50" charset="-128"/>
                  <a:cs typeface="Meiryo UI" panose="020B0604030504040204" pitchFamily="50" charset="-128"/>
                </a:rPr>
                <a:t>再掲</a:t>
              </a:r>
              <a:r>
                <a:rPr lang="en-US" altLang="ja-JP" sz="800" u="sng" dirty="0" smtClean="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000"/>
                </a:lnSpc>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就労移行事業所等から一般就労した</a:t>
              </a:r>
              <a:r>
                <a:rPr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者の職場定着に向け、</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就労定着支援事業所に対し、支援の手引きの普及等を図る。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6130793" y="1361847"/>
              <a:ext cx="2664000" cy="180000"/>
            </a:xfrm>
            <a:prstGeom prst="roundRect">
              <a:avLst/>
            </a:prstGeom>
            <a:solidFill>
              <a:srgbClr val="00CC00"/>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lstStyle/>
            <a:p>
              <a:pPr algn="ctr">
                <a:lnSpc>
                  <a:spcPts val="1000"/>
                </a:lnSpc>
              </a:pPr>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めざすべき</a:t>
              </a:r>
              <a:r>
                <a:rPr lang="ja-JP" altLang="en-US" sz="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姿（</a:t>
              </a:r>
              <a:r>
                <a:rPr lang="en-US" altLang="ja-JP" sz="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err="1">
                  <a:solidFill>
                    <a:prstClr val="white"/>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者が長く働き続けることができる</a:t>
              </a:r>
            </a:p>
          </p:txBody>
        </p:sp>
      </p:grpSp>
      <p:sp>
        <p:nvSpPr>
          <p:cNvPr id="17" name="テキスト ボックス 8"/>
          <p:cNvSpPr txBox="1">
            <a:spLocks noChangeArrowheads="1"/>
          </p:cNvSpPr>
          <p:nvPr/>
        </p:nvSpPr>
        <p:spPr bwMode="auto">
          <a:xfrm>
            <a:off x="6210896" y="2776197"/>
            <a:ext cx="2815294" cy="1095939"/>
          </a:xfrm>
          <a:prstGeom prst="rect">
            <a:avLst/>
          </a:prstGeom>
          <a:solidFill>
            <a:schemeClr val="bg1"/>
          </a:solidFill>
          <a:ln w="9525">
            <a:solidFill>
              <a:schemeClr val="accent1"/>
            </a:solid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wrap="square" lIns="21262" tIns="21262" rIns="21262" bIns="21262" anchor="ctr">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lnSpc>
                <a:spcPts val="1000"/>
              </a:lnSpc>
              <a:defRPr/>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触法障がい</a:t>
            </a:r>
            <a:r>
              <a:rPr lang="ja-JP" altLang="en-US"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者就労</a:t>
            </a:r>
            <a:r>
              <a:rPr lang="ja-JP" altLang="en-US" sz="8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支援事業</a:t>
            </a:r>
            <a:r>
              <a:rPr lang="en-US" altLang="ja-JP" sz="8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【6,000</a:t>
            </a:r>
            <a:r>
              <a:rPr lang="ja-JP" altLang="en-US" sz="8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8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000"/>
              </a:lnSpc>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起訴猶予または有罪判決を受けたものの、矯正施設に収容</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さ</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れ</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なかった障がい者等に対し、司法や市町村等と連携し、</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拘留</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中</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から釈放後まで一貫した相談支援を実施するとともに、</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地域</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の</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人材育成・理解啓発を促進</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8"/>
          <p:cNvSpPr txBox="1">
            <a:spLocks noChangeArrowheads="1"/>
          </p:cNvSpPr>
          <p:nvPr/>
        </p:nvSpPr>
        <p:spPr bwMode="auto">
          <a:xfrm>
            <a:off x="81954" y="4117887"/>
            <a:ext cx="8998373" cy="1801811"/>
          </a:xfrm>
          <a:prstGeom prst="rect">
            <a:avLst/>
          </a:prstGeom>
          <a:solidFill>
            <a:schemeClr val="bg1"/>
          </a:solidFill>
          <a:ln w="9525">
            <a:solidFill>
              <a:schemeClr val="accent1"/>
            </a:solidFill>
            <a:miter lim="800000"/>
            <a:headEnd/>
            <a:tailEnd/>
          </a:ln>
          <a:effectLst>
            <a:glow rad="63500">
              <a:schemeClr val="accent1">
                <a:satMod val="175000"/>
                <a:alpha val="40000"/>
              </a:schemeClr>
            </a:glow>
          </a:effectLst>
        </p:spPr>
        <p:txBody>
          <a:bodyPr wrap="square" lIns="21262" tIns="21262" rIns="21262" bIns="21262" anchor="ctr">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defRPr/>
            </a:pPr>
            <a:r>
              <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横断的</a:t>
            </a:r>
            <a:r>
              <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な取組み</a:t>
            </a:r>
            <a:endParaRPr lang="en-US" altLang="ja-JP"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27"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公契約における</a:t>
            </a:r>
            <a:r>
              <a:rPr lang="ja-JP" altLang="en-US" sz="827" u="sng"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27"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者雇用の創出と継続雇用に向けた</a:t>
            </a:r>
            <a:r>
              <a:rPr lang="ja-JP" altLang="en-US" sz="827"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評価一般総合入札制度や公の施設の指定</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管理者制において、</a:t>
            </a:r>
            <a:r>
              <a:rPr lang="ja-JP" altLang="en-US" sz="827"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障</a:t>
            </a:r>
            <a:r>
              <a:rPr lang="ja-JP" altLang="en-US" sz="827"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がい</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者雇用や継続雇用を評価対象</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とすることで雇用創出を図る他、 ハートフル条例に基づき「</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障がい者等の職場環境整備等支援組織</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認定し、公契約において雇用された障がい者等の職場定着や継続雇用を推進する組み</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27"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既存資源の福祉的</a:t>
            </a:r>
            <a:r>
              <a:rPr lang="ja-JP" altLang="en-US" sz="827"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府有施設を活用し、主に清掃業務を通じた就労訓練等を実施。</a:t>
            </a:r>
            <a:endParaRPr lang="en-US" altLang="ja-JP"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27"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庁内職場実習の</a:t>
            </a:r>
            <a:r>
              <a:rPr lang="ja-JP" altLang="en-US" sz="827"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a:t>
            </a:r>
            <a:r>
              <a:rPr lang="ja-JP" altLang="en-US" sz="827"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者、精神障がい者、難病患者を対象</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に府庁等での実習</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機会を提供。</a:t>
            </a:r>
            <a:endParaRPr lang="en-US" altLang="ja-JP"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27"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三部局連携</a:t>
            </a:r>
            <a:r>
              <a:rPr lang="en-US" altLang="ja-JP" sz="827"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WG</a:t>
            </a:r>
            <a:r>
              <a:rPr lang="ja-JP" altLang="en-US" sz="827"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の運営（福祉、商労、教育）</a:t>
            </a:r>
            <a:endParaRPr lang="en-US" altLang="ja-JP" sz="827"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27"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福祉計画の目標達成に向けて</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、福祉部、商工労働部、教育庁で主に障がい者の就労等の支援に関わる者</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を対象とした障がい者雇用就労施策・制度勉強会等を開催。</a:t>
            </a:r>
            <a:endParaRPr lang="en-US" altLang="ja-JP"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27"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行政の福祉化推進会議公務労働検討チームの</a:t>
            </a:r>
            <a:r>
              <a:rPr lang="ja-JP" altLang="en-US" sz="827"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大阪府の公務労働内における知的</a:t>
            </a:r>
            <a:r>
              <a:rPr lang="ja-JP" altLang="en-US" sz="827"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者等の適職の調査研究、就労機会の確保</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方策や大阪府</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の委託業務を活用した就労機会の確保方策の検討。知的障がい者、精神障がい者の正規雇用に係る</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職場</a:t>
            </a:r>
            <a:endParaRPr lang="en-US" altLang="ja-JP"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定着</a:t>
            </a:r>
            <a:r>
              <a:rPr lang="ja-JP" altLang="en-US" sz="82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支援等の実施やあり方及び効果検証等を実施</a:t>
            </a:r>
            <a:r>
              <a:rPr lang="ja-JP" altLang="en-US" sz="827"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27"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sz="827" dirty="0" err="1">
                <a:latin typeface="Meiryo UI" panose="020B0604030504040204" pitchFamily="50" charset="-128"/>
                <a:ea typeface="Meiryo UI" panose="020B0604030504040204" pitchFamily="50" charset="-128"/>
                <a:cs typeface="Meiryo UI" panose="020B0604030504040204" pitchFamily="50" charset="-128"/>
              </a:rPr>
              <a:t>三障がい</a:t>
            </a:r>
            <a:r>
              <a:rPr lang="ja-JP" altLang="en-US" sz="827" dirty="0">
                <a:latin typeface="Meiryo UI" panose="020B0604030504040204" pitchFamily="50" charset="-128"/>
                <a:ea typeface="Meiryo UI" panose="020B0604030504040204" pitchFamily="50" charset="-128"/>
                <a:cs typeface="Meiryo UI" panose="020B0604030504040204" pitchFamily="50" charset="-128"/>
              </a:rPr>
              <a:t>正規職員雇用に係る職場定着支援</a:t>
            </a:r>
            <a:r>
              <a:rPr lang="ja-JP" altLang="en-US" sz="827" dirty="0" smtClean="0">
                <a:latin typeface="Meiryo UI" panose="020B0604030504040204" pitchFamily="50" charset="-128"/>
                <a:ea typeface="Meiryo UI" panose="020B0604030504040204" pitchFamily="50" charset="-128"/>
                <a:cs typeface="Meiryo UI" panose="020B0604030504040204" pitchFamily="50" charset="-128"/>
              </a:rPr>
              <a:t>等の取組みとして、ハートフルオフィス</a:t>
            </a:r>
            <a:r>
              <a:rPr lang="ja-JP" altLang="en-US" sz="827" dirty="0">
                <a:latin typeface="Meiryo UI" panose="020B0604030504040204" pitchFamily="50" charset="-128"/>
                <a:ea typeface="Meiryo UI" panose="020B0604030504040204" pitchFamily="50" charset="-128"/>
                <a:cs typeface="Meiryo UI" panose="020B0604030504040204" pitchFamily="50" charset="-128"/>
              </a:rPr>
              <a:t>推進事業で蓄積したノウハウをもって、人事局</a:t>
            </a:r>
            <a:r>
              <a:rPr lang="ja-JP" altLang="en-US" sz="827" dirty="0" smtClean="0">
                <a:latin typeface="Meiryo UI" panose="020B0604030504040204" pitchFamily="50" charset="-128"/>
                <a:ea typeface="Meiryo UI" panose="020B0604030504040204" pitchFamily="50" charset="-128"/>
                <a:cs typeface="Meiryo UI" panose="020B0604030504040204" pitchFamily="50" charset="-128"/>
              </a:rPr>
              <a:t>と連携</a:t>
            </a:r>
            <a:r>
              <a:rPr lang="ja-JP" altLang="en-US" sz="827" dirty="0">
                <a:latin typeface="Meiryo UI" panose="020B0604030504040204" pitchFamily="50" charset="-128"/>
                <a:ea typeface="Meiryo UI" panose="020B0604030504040204" pitchFamily="50" charset="-128"/>
                <a:cs typeface="Meiryo UI" panose="020B0604030504040204" pitchFamily="50" charset="-128"/>
              </a:rPr>
              <a:t>し、知的又は</a:t>
            </a:r>
            <a:r>
              <a:rPr lang="ja-JP" altLang="en-US" sz="827" dirty="0" smtClean="0">
                <a:latin typeface="Meiryo UI" panose="020B0604030504040204" pitchFamily="50" charset="-128"/>
                <a:ea typeface="Meiryo UI" panose="020B0604030504040204" pitchFamily="50" charset="-128"/>
                <a:cs typeface="Meiryo UI" panose="020B0604030504040204" pitchFamily="50" charset="-128"/>
              </a:rPr>
              <a:t>精</a:t>
            </a:r>
            <a:endParaRPr lang="en-US" altLang="ja-JP" sz="827"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0"/>
              </a:lnSpc>
              <a:defRPr/>
            </a:pPr>
            <a:r>
              <a:rPr lang="ja-JP" altLang="en-US" sz="827" dirty="0">
                <a:latin typeface="Meiryo UI" panose="020B0604030504040204" pitchFamily="50" charset="-128"/>
                <a:ea typeface="Meiryo UI" panose="020B0604030504040204" pitchFamily="50" charset="-128"/>
                <a:cs typeface="Meiryo UI" panose="020B0604030504040204" pitchFamily="50" charset="-128"/>
              </a:rPr>
              <a:t>　</a:t>
            </a:r>
            <a:r>
              <a:rPr lang="ja-JP" altLang="en-US" sz="827" dirty="0" smtClean="0">
                <a:latin typeface="Meiryo UI" panose="020B0604030504040204" pitchFamily="50" charset="-128"/>
                <a:ea typeface="Meiryo UI" panose="020B0604030504040204" pitchFamily="50" charset="-128"/>
                <a:cs typeface="Meiryo UI" panose="020B0604030504040204" pitchFamily="50" charset="-128"/>
              </a:rPr>
              <a:t>　神障</a:t>
            </a:r>
            <a:r>
              <a:rPr lang="ja-JP" altLang="en-US" sz="827" dirty="0">
                <a:latin typeface="Meiryo UI" panose="020B0604030504040204" pitchFamily="50" charset="-128"/>
                <a:ea typeface="Meiryo UI" panose="020B0604030504040204" pitchFamily="50" charset="-128"/>
                <a:cs typeface="Meiryo UI" panose="020B0604030504040204" pitchFamily="50" charset="-128"/>
              </a:rPr>
              <a:t>がいのある職員及び所属へのサポートや</a:t>
            </a:r>
            <a:r>
              <a:rPr lang="ja-JP" altLang="en-US" sz="827" dirty="0" smtClean="0">
                <a:latin typeface="Meiryo UI" panose="020B0604030504040204" pitchFamily="50" charset="-128"/>
                <a:ea typeface="Meiryo UI" panose="020B0604030504040204" pitchFamily="50" charset="-128"/>
                <a:cs typeface="Meiryo UI" panose="020B0604030504040204" pitchFamily="50" charset="-128"/>
              </a:rPr>
              <a:t>研修</a:t>
            </a:r>
            <a:r>
              <a:rPr lang="ja-JP" altLang="en-US" sz="827" dirty="0">
                <a:latin typeface="Meiryo UI" panose="020B0604030504040204" pitchFamily="50" charset="-128"/>
                <a:ea typeface="Meiryo UI" panose="020B0604030504040204" pitchFamily="50" charset="-128"/>
                <a:cs typeface="Meiryo UI" panose="020B0604030504040204" pitchFamily="50" charset="-128"/>
              </a:rPr>
              <a:t>等、定着支援</a:t>
            </a:r>
            <a:r>
              <a:rPr lang="ja-JP" altLang="en-US" sz="827" dirty="0" smtClean="0">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827" dirty="0">
                <a:latin typeface="Meiryo UI" panose="020B0604030504040204" pitchFamily="50" charset="-128"/>
                <a:ea typeface="Meiryo UI" panose="020B0604030504040204" pitchFamily="50" charset="-128"/>
                <a:cs typeface="Meiryo UI" panose="020B0604030504040204" pitchFamily="50" charset="-128"/>
              </a:rPr>
              <a:t>技術的支援を専門職が実施</a:t>
            </a:r>
            <a:r>
              <a:rPr lang="ja-JP" altLang="en-US" sz="827"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27"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971773" y="4256710"/>
            <a:ext cx="811205" cy="97266"/>
            <a:chOff x="2849510" y="4286969"/>
            <a:chExt cx="811205" cy="110616"/>
          </a:xfrm>
        </p:grpSpPr>
        <p:sp>
          <p:nvSpPr>
            <p:cNvPr id="19" name="角丸四角形 18"/>
            <p:cNvSpPr/>
            <p:nvPr/>
          </p:nvSpPr>
          <p:spPr>
            <a:xfrm>
              <a:off x="2849510" y="4289585"/>
              <a:ext cx="255160" cy="108000"/>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spAutoFit/>
            </a:bodyPr>
            <a:lstStyle/>
            <a:p>
              <a:pPr algn="ctr"/>
              <a:r>
                <a:rPr lang="en-US" altLang="ja-JP" sz="65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3125933" y="4286969"/>
              <a:ext cx="255160" cy="108000"/>
            </a:xfrm>
            <a:prstGeom prst="roundRect">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lstStyle/>
            <a:p>
              <a:pPr algn="ctr"/>
              <a:r>
                <a:rPr lang="en-US" altLang="ja-JP"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3405555" y="4286969"/>
              <a:ext cx="255160" cy="108000"/>
            </a:xfrm>
            <a:prstGeom prst="roundRect">
              <a:avLst/>
            </a:prstGeom>
            <a:solidFill>
              <a:srgbClr val="00CC00"/>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lstStyle/>
            <a:p>
              <a:pPr algn="ctr"/>
              <a:r>
                <a:rPr lang="en-US" altLang="ja-JP"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 name="グループ化 3"/>
          <p:cNvGrpSpPr/>
          <p:nvPr/>
        </p:nvGrpSpPr>
        <p:grpSpPr>
          <a:xfrm>
            <a:off x="1412253" y="4655779"/>
            <a:ext cx="531584" cy="97265"/>
            <a:chOff x="1297083" y="4529554"/>
            <a:chExt cx="531584" cy="110615"/>
          </a:xfrm>
        </p:grpSpPr>
        <p:sp>
          <p:nvSpPr>
            <p:cNvPr id="31" name="角丸四角形 30"/>
            <p:cNvSpPr/>
            <p:nvPr/>
          </p:nvSpPr>
          <p:spPr>
            <a:xfrm>
              <a:off x="1297083" y="4532169"/>
              <a:ext cx="255160" cy="108000"/>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spAutoFit/>
            </a:bodyPr>
            <a:lstStyle/>
            <a:p>
              <a:pPr algn="ctr"/>
              <a:r>
                <a:rPr lang="en-US" altLang="ja-JP"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1573507" y="4529554"/>
              <a:ext cx="255160" cy="108000"/>
            </a:xfrm>
            <a:prstGeom prst="roundRect">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lstStyle/>
            <a:p>
              <a:pPr algn="ctr"/>
              <a:r>
                <a:rPr lang="en-US" altLang="ja-JP"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p:cNvGrpSpPr/>
          <p:nvPr/>
        </p:nvGrpSpPr>
        <p:grpSpPr>
          <a:xfrm>
            <a:off x="1314297" y="4879940"/>
            <a:ext cx="540156" cy="97265"/>
            <a:chOff x="1190814" y="4804745"/>
            <a:chExt cx="540156" cy="110615"/>
          </a:xfrm>
        </p:grpSpPr>
        <p:sp>
          <p:nvSpPr>
            <p:cNvPr id="35" name="角丸四角形 34"/>
            <p:cNvSpPr/>
            <p:nvPr/>
          </p:nvSpPr>
          <p:spPr>
            <a:xfrm>
              <a:off x="1190814" y="4807360"/>
              <a:ext cx="255160" cy="108000"/>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spAutoFit/>
            </a:bodyPr>
            <a:lstStyle/>
            <a:p>
              <a:pPr algn="ctr"/>
              <a:r>
                <a:rPr lang="en-US" altLang="ja-JP"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1475810" y="4804745"/>
              <a:ext cx="255160" cy="108000"/>
            </a:xfrm>
            <a:prstGeom prst="roundRect">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lstStyle/>
            <a:p>
              <a:pPr algn="ctr"/>
              <a:r>
                <a:rPr lang="en-US" altLang="ja-JP"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2169036" y="5138865"/>
            <a:ext cx="540156" cy="100204"/>
            <a:chOff x="2169036" y="5008255"/>
            <a:chExt cx="540156" cy="113958"/>
          </a:xfrm>
        </p:grpSpPr>
        <p:sp>
          <p:nvSpPr>
            <p:cNvPr id="38" name="角丸四角形 37"/>
            <p:cNvSpPr/>
            <p:nvPr/>
          </p:nvSpPr>
          <p:spPr>
            <a:xfrm>
              <a:off x="2169036" y="5008255"/>
              <a:ext cx="255160" cy="108000"/>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spAutoFit/>
            </a:bodyPr>
            <a:lstStyle/>
            <a:p>
              <a:pPr algn="ctr"/>
              <a:r>
                <a:rPr lang="en-US" altLang="ja-JP"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2454032" y="5014213"/>
              <a:ext cx="255160" cy="108000"/>
            </a:xfrm>
            <a:prstGeom prst="roundRect">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lstStyle/>
            <a:p>
              <a:pPr algn="ctr"/>
              <a:r>
                <a:rPr lang="en-US" altLang="ja-JP"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 name="グループ化 6"/>
          <p:cNvGrpSpPr/>
          <p:nvPr/>
        </p:nvGrpSpPr>
        <p:grpSpPr>
          <a:xfrm>
            <a:off x="2592135" y="5393796"/>
            <a:ext cx="534782" cy="100204"/>
            <a:chOff x="2488914" y="5246630"/>
            <a:chExt cx="534782" cy="113958"/>
          </a:xfrm>
        </p:grpSpPr>
        <p:sp>
          <p:nvSpPr>
            <p:cNvPr id="40" name="角丸四角形 39"/>
            <p:cNvSpPr/>
            <p:nvPr/>
          </p:nvSpPr>
          <p:spPr>
            <a:xfrm>
              <a:off x="2488914" y="5246630"/>
              <a:ext cx="255160" cy="108000"/>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spAutoFit/>
            </a:bodyPr>
            <a:lstStyle/>
            <a:p>
              <a:pPr algn="ctr"/>
              <a:r>
                <a:rPr lang="en-US" altLang="ja-JP"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2768536" y="5252588"/>
              <a:ext cx="255160" cy="108000"/>
            </a:xfrm>
            <a:prstGeom prst="roundRect">
              <a:avLst/>
            </a:prstGeom>
            <a:solidFill>
              <a:srgbClr val="00CC00"/>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lstStyle/>
            <a:p>
              <a:pPr algn="ctr"/>
              <a:r>
                <a:rPr lang="en-US" altLang="ja-JP"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6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3" name="テキスト ボックス 42"/>
          <p:cNvSpPr txBox="1"/>
          <p:nvPr/>
        </p:nvSpPr>
        <p:spPr>
          <a:xfrm>
            <a:off x="8764900" y="6494124"/>
            <a:ext cx="651984" cy="381821"/>
          </a:xfrm>
          <a:prstGeom prst="rect">
            <a:avLst/>
          </a:prstGeom>
          <a:noFill/>
        </p:spPr>
        <p:txBody>
          <a:bodyPr wrap="square" rtlCol="0">
            <a:spAutoFit/>
          </a:bodyPr>
          <a:lstStyle/>
          <a:p>
            <a:r>
              <a:rPr lang="ja-JP" altLang="en-US" dirty="0"/>
              <a:t>１</a:t>
            </a:r>
            <a:endParaRPr kumimoji="1" lang="ja-JP" altLang="en-US" dirty="0"/>
          </a:p>
        </p:txBody>
      </p:sp>
      <p:sp>
        <p:nvSpPr>
          <p:cNvPr id="45" name="角丸四角形 44"/>
          <p:cNvSpPr/>
          <p:nvPr/>
        </p:nvSpPr>
        <p:spPr>
          <a:xfrm>
            <a:off x="6204546" y="2679305"/>
            <a:ext cx="1785796" cy="19881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black"/>
                </a:solidFill>
                <a:latin typeface="Meiryo UI" panose="020B0604030504040204" pitchFamily="50" charset="-128"/>
                <a:ea typeface="Meiryo UI" panose="020B0604030504040204" pitchFamily="50" charset="-128"/>
              </a:rPr>
              <a:t>共通場面「地域を育む」</a:t>
            </a:r>
            <a:endParaRPr kumimoji="1" lang="ja-JP" altLang="en-US" sz="1050" dirty="0"/>
          </a:p>
        </p:txBody>
      </p:sp>
      <p:sp>
        <p:nvSpPr>
          <p:cNvPr id="46" name="テキスト ボックス 45"/>
          <p:cNvSpPr txBox="1"/>
          <p:nvPr/>
        </p:nvSpPr>
        <p:spPr>
          <a:xfrm>
            <a:off x="8284990" y="61238"/>
            <a:ext cx="761747" cy="230832"/>
          </a:xfrm>
          <a:prstGeom prst="rect">
            <a:avLst/>
          </a:prstGeom>
          <a:solidFill>
            <a:schemeClr val="bg1"/>
          </a:solid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資料１－１</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5390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8"/>
          <p:cNvSpPr>
            <a:spLocks noChangeArrowheads="1"/>
          </p:cNvSpPr>
          <p:nvPr/>
        </p:nvSpPr>
        <p:spPr bwMode="auto">
          <a:xfrm>
            <a:off x="0" y="281890"/>
            <a:ext cx="9144000" cy="552450"/>
          </a:xfrm>
          <a:prstGeom prst="rect">
            <a:avLst/>
          </a:prstGeom>
          <a:solidFill>
            <a:schemeClr val="accent1"/>
          </a:solidFill>
          <a:ln>
            <a:noFill/>
          </a:ln>
          <a:effectLst/>
        </p:spPr>
        <p:txBody>
          <a:bodyPr wrap="none" lIns="91435" tIns="45717" rIns="91435" bIns="45717" anchor="ctr"/>
          <a:lstStyle/>
          <a:p>
            <a:pPr algn="ctr"/>
            <a:r>
              <a:rPr lang="ja-JP" altLang="en-US" sz="2000" b="1" dirty="0" err="1" smtClean="0"/>
              <a:t>障がい</a:t>
            </a:r>
            <a:r>
              <a:rPr lang="ja-JP" altLang="en-US" sz="2000" b="1" dirty="0" smtClean="0"/>
              <a:t>福祉計画　成果指標（抜粋）</a:t>
            </a:r>
            <a:endPar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636638" y="6427169"/>
            <a:ext cx="651984" cy="381821"/>
          </a:xfrm>
          <a:prstGeom prst="rect">
            <a:avLst/>
          </a:prstGeom>
          <a:noFill/>
        </p:spPr>
        <p:txBody>
          <a:bodyPr wrap="square" rtlCol="0">
            <a:spAutoFit/>
          </a:bodyPr>
          <a:lstStyle/>
          <a:p>
            <a:r>
              <a:rPr lang="ja-JP" altLang="en-US" dirty="0"/>
              <a:t>２</a:t>
            </a:r>
            <a:endParaRPr kumimoji="1" lang="ja-JP" altLang="en-US"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596138479"/>
              </p:ext>
            </p:extLst>
          </p:nvPr>
        </p:nvGraphicFramePr>
        <p:xfrm>
          <a:off x="233418" y="1289735"/>
          <a:ext cx="8677163" cy="4824413"/>
        </p:xfrm>
        <a:graphic>
          <a:graphicData uri="http://schemas.openxmlformats.org/presentationml/2006/ole">
            <mc:AlternateContent xmlns:mc="http://schemas.openxmlformats.org/markup-compatibility/2006">
              <mc:Choice xmlns:v="urn:schemas-microsoft-com:vml" Requires="v">
                <p:oleObj spid="_x0000_s4157" name="ワークシート" r:id="rId3" imgW="17078269" imgH="9496562" progId="Excel.Sheet.12">
                  <p:embed/>
                </p:oleObj>
              </mc:Choice>
              <mc:Fallback>
                <p:oleObj name="ワークシート" r:id="rId3" imgW="17078269" imgH="9496562" progId="Excel.Sheet.12">
                  <p:embed/>
                  <p:pic>
                    <p:nvPicPr>
                      <p:cNvPr id="0" name=""/>
                      <p:cNvPicPr/>
                      <p:nvPr/>
                    </p:nvPicPr>
                    <p:blipFill>
                      <a:blip r:embed="rId4"/>
                      <a:stretch>
                        <a:fillRect/>
                      </a:stretch>
                    </p:blipFill>
                    <p:spPr>
                      <a:xfrm>
                        <a:off x="233418" y="1289735"/>
                        <a:ext cx="8677163" cy="4824413"/>
                      </a:xfrm>
                      <a:prstGeom prst="rect">
                        <a:avLst/>
                      </a:prstGeom>
                    </p:spPr>
                  </p:pic>
                </p:oleObj>
              </mc:Fallback>
            </mc:AlternateContent>
          </a:graphicData>
        </a:graphic>
      </p:graphicFrame>
    </p:spTree>
    <p:extLst>
      <p:ext uri="{BB962C8B-B14F-4D97-AF65-F5344CB8AC3E}">
        <p14:creationId xmlns:p14="http://schemas.microsoft.com/office/powerpoint/2010/main" val="113063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34634" y="693678"/>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11" name="角丸四角形 55">
            <a:extLst>
              <a:ext uri="{FF2B5EF4-FFF2-40B4-BE49-F238E27FC236}">
                <a16:creationId xmlns:a16="http://schemas.microsoft.com/office/drawing/2014/main" id="{23215386-69E4-4AC2-AC65-2D4F05FF0B63}"/>
              </a:ext>
            </a:extLst>
          </p:cNvPr>
          <p:cNvSpPr/>
          <p:nvPr/>
        </p:nvSpPr>
        <p:spPr>
          <a:xfrm>
            <a:off x="142876" y="824325"/>
            <a:ext cx="2412354" cy="22345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指標に対する進捗</a:t>
            </a:r>
          </a:p>
        </p:txBody>
      </p:sp>
      <p:graphicFrame>
        <p:nvGraphicFramePr>
          <p:cNvPr id="22" name="グラフ 21"/>
          <p:cNvGraphicFramePr>
            <a:graphicFrameLocks/>
          </p:cNvGraphicFramePr>
          <p:nvPr>
            <p:extLst/>
          </p:nvPr>
        </p:nvGraphicFramePr>
        <p:xfrm>
          <a:off x="363968" y="1404070"/>
          <a:ext cx="3548363" cy="1911300"/>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235804" y="1066661"/>
            <a:ext cx="4165202" cy="423193"/>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⑴福祉施設からの一般就労者数</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　令和２年度に福祉施設からの一般就労者数を</a:t>
            </a:r>
            <a:r>
              <a:rPr lang="en-US" altLang="ja-JP" sz="1050" dirty="0">
                <a:solidFill>
                  <a:prstClr val="black"/>
                </a:solidFill>
                <a:latin typeface="Meiryo UI" panose="020B0604030504040204" pitchFamily="50" charset="-128"/>
                <a:ea typeface="Meiryo UI" panose="020B0604030504040204" pitchFamily="50" charset="-128"/>
              </a:rPr>
              <a:t>1,700</a:t>
            </a:r>
            <a:r>
              <a:rPr lang="ja-JP" altLang="en-US" sz="1050" dirty="0">
                <a:solidFill>
                  <a:prstClr val="black"/>
                </a:solidFill>
                <a:latin typeface="Meiryo UI" panose="020B0604030504040204" pitchFamily="50" charset="-128"/>
                <a:ea typeface="Meiryo UI" panose="020B0604030504040204" pitchFamily="50" charset="-128"/>
              </a:rPr>
              <a:t>人以上　　</a:t>
            </a:r>
            <a:endParaRPr lang="ja-JP" altLang="en-US" sz="1050" dirty="0"/>
          </a:p>
        </p:txBody>
      </p:sp>
      <p:sp>
        <p:nvSpPr>
          <p:cNvPr id="42" name="正方形/長方形 41">
            <a:extLst>
              <a:ext uri="{FF2B5EF4-FFF2-40B4-BE49-F238E27FC236}">
                <a16:creationId xmlns:a16="http://schemas.microsoft.com/office/drawing/2014/main" id="{53A43A83-E9C8-45EF-8B65-A9E2754A0758}"/>
              </a:ext>
            </a:extLst>
          </p:cNvPr>
          <p:cNvSpPr/>
          <p:nvPr/>
        </p:nvSpPr>
        <p:spPr>
          <a:xfrm>
            <a:off x="4564981" y="3092087"/>
            <a:ext cx="3719331" cy="400436"/>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100" dirty="0">
                <a:solidFill>
                  <a:prstClr val="black"/>
                </a:solidFill>
                <a:latin typeface="Meiryo UI" panose="020B0604030504040204" pitchFamily="50" charset="-128"/>
                <a:ea typeface="Meiryo UI" panose="020B0604030504040204" pitchFamily="50" charset="-128"/>
              </a:rPr>
              <a:t>⑷就労実績のない就労移行支援事業所数</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令和</a:t>
            </a:r>
            <a:r>
              <a:rPr lang="en-US" altLang="ja-JP" sz="1100" dirty="0">
                <a:solidFill>
                  <a:prstClr val="black"/>
                </a:solidFill>
                <a:latin typeface="Meiryo UI" panose="020B0604030504040204" pitchFamily="50" charset="-128"/>
                <a:ea typeface="Meiryo UI" panose="020B0604030504040204" pitchFamily="50" charset="-128"/>
              </a:rPr>
              <a:t>2</a:t>
            </a:r>
            <a:r>
              <a:rPr lang="ja-JP" altLang="en-US" sz="1100" dirty="0">
                <a:solidFill>
                  <a:prstClr val="black"/>
                </a:solidFill>
                <a:latin typeface="Meiryo UI" panose="020B0604030504040204" pitchFamily="50" charset="-128"/>
                <a:ea typeface="Meiryo UI" panose="020B0604030504040204" pitchFamily="50" charset="-128"/>
              </a:rPr>
              <a:t>年度にゼロ</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開設から</a:t>
            </a:r>
            <a:r>
              <a:rPr lang="en-US" altLang="ja-JP" sz="1100" dirty="0">
                <a:solidFill>
                  <a:prstClr val="black"/>
                </a:solidFill>
                <a:latin typeface="Meiryo UI" panose="020B0604030504040204" pitchFamily="50" charset="-128"/>
                <a:ea typeface="Meiryo UI" panose="020B0604030504040204" pitchFamily="50" charset="-128"/>
              </a:rPr>
              <a:t>2</a:t>
            </a:r>
            <a:r>
              <a:rPr lang="ja-JP" altLang="en-US" sz="1100" dirty="0">
                <a:solidFill>
                  <a:prstClr val="black"/>
                </a:solidFill>
                <a:latin typeface="Meiryo UI" panose="020B0604030504040204" pitchFamily="50" charset="-128"/>
                <a:ea typeface="Meiryo UI" panose="020B0604030504040204" pitchFamily="50" charset="-128"/>
              </a:rPr>
              <a:t>年以内の事業所を除く</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endParaRPr>
          </a:p>
        </p:txBody>
      </p:sp>
      <p:graphicFrame>
        <p:nvGraphicFramePr>
          <p:cNvPr id="17" name="グラフ 16"/>
          <p:cNvGraphicFramePr>
            <a:graphicFrameLocks/>
          </p:cNvGraphicFramePr>
          <p:nvPr>
            <p:extLst/>
          </p:nvPr>
        </p:nvGraphicFramePr>
        <p:xfrm>
          <a:off x="4652334" y="1326458"/>
          <a:ext cx="3837805" cy="1911299"/>
        </p:xfrm>
        <a:graphic>
          <a:graphicData uri="http://schemas.openxmlformats.org/drawingml/2006/chart">
            <c:chart xmlns:c="http://schemas.openxmlformats.org/drawingml/2006/chart" xmlns:r="http://schemas.openxmlformats.org/officeDocument/2006/relationships" r:id="rId3"/>
          </a:graphicData>
        </a:graphic>
      </p:graphicFrame>
      <p:sp>
        <p:nvSpPr>
          <p:cNvPr id="20" name="正方形/長方形 19"/>
          <p:cNvSpPr/>
          <p:nvPr/>
        </p:nvSpPr>
        <p:spPr>
          <a:xfrm>
            <a:off x="4589634" y="1036479"/>
            <a:ext cx="4098156" cy="423193"/>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⑵就労移行支援事業所の利用者数</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令和２年度末時点で就労移行支援事業所の利用者数が</a:t>
            </a:r>
            <a:r>
              <a:rPr lang="en-US" altLang="ja-JP" sz="1050" dirty="0">
                <a:solidFill>
                  <a:prstClr val="black"/>
                </a:solidFill>
                <a:latin typeface="Meiryo UI" panose="020B0604030504040204" pitchFamily="50" charset="-128"/>
                <a:ea typeface="Meiryo UI" panose="020B0604030504040204" pitchFamily="50" charset="-128"/>
              </a:rPr>
              <a:t>3,777</a:t>
            </a:r>
            <a:r>
              <a:rPr lang="ja-JP" altLang="en-US" sz="1050" dirty="0">
                <a:solidFill>
                  <a:prstClr val="black"/>
                </a:solidFill>
                <a:latin typeface="Meiryo UI" panose="020B0604030504040204" pitchFamily="50" charset="-128"/>
                <a:ea typeface="Meiryo UI" panose="020B0604030504040204" pitchFamily="50" charset="-128"/>
              </a:rPr>
              <a:t>人以上</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7641284" y="1459672"/>
            <a:ext cx="690598"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Meiryo UI" panose="020B0604030504040204" pitchFamily="50" charset="-128"/>
                <a:ea typeface="Meiryo UI" panose="020B0604030504040204" pitchFamily="50" charset="-128"/>
              </a:rPr>
              <a:t>実績</a:t>
            </a:r>
          </a:p>
        </p:txBody>
      </p:sp>
      <p:sp>
        <p:nvSpPr>
          <p:cNvPr id="27" name="正方形/長方形 26"/>
          <p:cNvSpPr/>
          <p:nvPr/>
        </p:nvSpPr>
        <p:spPr>
          <a:xfrm>
            <a:off x="8356941" y="2010510"/>
            <a:ext cx="690598"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Meiryo UI" panose="020B0604030504040204" pitchFamily="50" charset="-128"/>
                <a:ea typeface="Meiryo UI" panose="020B0604030504040204" pitchFamily="50" charset="-128"/>
              </a:rPr>
              <a:t>目標値</a:t>
            </a:r>
          </a:p>
        </p:txBody>
      </p:sp>
      <p:sp>
        <p:nvSpPr>
          <p:cNvPr id="29" name="正方形/長方形 28"/>
          <p:cNvSpPr/>
          <p:nvPr/>
        </p:nvSpPr>
        <p:spPr>
          <a:xfrm>
            <a:off x="2146163" y="766517"/>
            <a:ext cx="270439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000000"/>
                </a:solidFill>
                <a:latin typeface="Meiryo UI" panose="020B0604030504040204" pitchFamily="50" charset="-128"/>
                <a:ea typeface="Meiryo UI" panose="020B0604030504040204" pitchFamily="50" charset="-128"/>
              </a:rPr>
              <a:t>出典：大阪府　就労人数調査</a:t>
            </a:r>
          </a:p>
        </p:txBody>
      </p:sp>
      <p:pic>
        <p:nvPicPr>
          <p:cNvPr id="30" name="図 29"/>
          <p:cNvPicPr>
            <a:picLocks noChangeAspect="1"/>
          </p:cNvPicPr>
          <p:nvPr/>
        </p:nvPicPr>
        <p:blipFill>
          <a:blip r:embed="rId4"/>
          <a:stretch>
            <a:fillRect/>
          </a:stretch>
        </p:blipFill>
        <p:spPr>
          <a:xfrm>
            <a:off x="537246" y="3468661"/>
            <a:ext cx="3577676" cy="1843922"/>
          </a:xfrm>
          <a:prstGeom prst="rect">
            <a:avLst/>
          </a:prstGeom>
        </p:spPr>
      </p:pic>
      <p:pic>
        <p:nvPicPr>
          <p:cNvPr id="31" name="図 30"/>
          <p:cNvPicPr>
            <a:picLocks noChangeAspect="1"/>
          </p:cNvPicPr>
          <p:nvPr/>
        </p:nvPicPr>
        <p:blipFill>
          <a:blip r:embed="rId5"/>
          <a:stretch>
            <a:fillRect/>
          </a:stretch>
        </p:blipFill>
        <p:spPr>
          <a:xfrm>
            <a:off x="4657391" y="3505888"/>
            <a:ext cx="3483309" cy="1964984"/>
          </a:xfrm>
          <a:prstGeom prst="rect">
            <a:avLst/>
          </a:prstGeom>
        </p:spPr>
      </p:pic>
      <p:sp>
        <p:nvSpPr>
          <p:cNvPr id="32" name="正方形/長方形 31">
            <a:extLst>
              <a:ext uri="{FF2B5EF4-FFF2-40B4-BE49-F238E27FC236}">
                <a16:creationId xmlns:a16="http://schemas.microsoft.com/office/drawing/2014/main" id="{53A43A83-E9C8-45EF-8B65-A9E2754A0758}"/>
              </a:ext>
            </a:extLst>
          </p:cNvPr>
          <p:cNvSpPr/>
          <p:nvPr/>
        </p:nvSpPr>
        <p:spPr>
          <a:xfrm>
            <a:off x="256165" y="3079387"/>
            <a:ext cx="3916802" cy="400436"/>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100" dirty="0">
                <a:solidFill>
                  <a:prstClr val="black"/>
                </a:solidFill>
                <a:latin typeface="Meiryo UI" panose="020B0604030504040204" pitchFamily="50" charset="-128"/>
                <a:ea typeface="Meiryo UI" panose="020B0604030504040204" pitchFamily="50" charset="-128"/>
              </a:rPr>
              <a:t>⑶就労移行支援事業所ごとの就労移行率</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３割以上の事業所が全事業所の５割以上</a:t>
            </a:r>
            <a:endParaRPr lang="en-US" altLang="ja-JP" sz="1100" dirty="0">
              <a:solidFill>
                <a:prstClr val="black"/>
              </a:solidFill>
              <a:latin typeface="Meiryo UI" panose="020B0604030504040204" pitchFamily="50" charset="-128"/>
              <a:ea typeface="Meiryo UI" panose="020B0604030504040204" pitchFamily="50" charset="-128"/>
            </a:endParaRPr>
          </a:p>
        </p:txBody>
      </p:sp>
      <p:graphicFrame>
        <p:nvGraphicFramePr>
          <p:cNvPr id="23" name="表 22"/>
          <p:cNvGraphicFramePr>
            <a:graphicFrameLocks noGrp="1"/>
          </p:cNvGraphicFramePr>
          <p:nvPr>
            <p:extLst/>
          </p:nvPr>
        </p:nvGraphicFramePr>
        <p:xfrm>
          <a:off x="97573" y="5384979"/>
          <a:ext cx="3302120" cy="640080"/>
        </p:xfrm>
        <a:graphic>
          <a:graphicData uri="http://schemas.openxmlformats.org/drawingml/2006/table">
            <a:tbl>
              <a:tblPr firstRow="1" firstCol="1" bandRow="1">
                <a:tableStyleId>{5C22544A-7EE6-4342-B048-85BDC9FD1C3A}</a:tableStyleId>
              </a:tblPr>
              <a:tblGrid>
                <a:gridCol w="1578827">
                  <a:extLst>
                    <a:ext uri="{9D8B030D-6E8A-4147-A177-3AD203B41FA5}">
                      <a16:colId xmlns:a16="http://schemas.microsoft.com/office/drawing/2014/main" val="2913733555"/>
                    </a:ext>
                  </a:extLst>
                </a:gridCol>
                <a:gridCol w="574431">
                  <a:extLst>
                    <a:ext uri="{9D8B030D-6E8A-4147-A177-3AD203B41FA5}">
                      <a16:colId xmlns:a16="http://schemas.microsoft.com/office/drawing/2014/main" val="2714465650"/>
                    </a:ext>
                  </a:extLst>
                </a:gridCol>
                <a:gridCol w="574431">
                  <a:extLst>
                    <a:ext uri="{9D8B030D-6E8A-4147-A177-3AD203B41FA5}">
                      <a16:colId xmlns:a16="http://schemas.microsoft.com/office/drawing/2014/main" val="3655134788"/>
                    </a:ext>
                  </a:extLst>
                </a:gridCol>
                <a:gridCol w="574431">
                  <a:extLst>
                    <a:ext uri="{9D8B030D-6E8A-4147-A177-3AD203B41FA5}">
                      <a16:colId xmlns:a16="http://schemas.microsoft.com/office/drawing/2014/main" val="2256738774"/>
                    </a:ext>
                  </a:extLst>
                </a:gridCol>
              </a:tblGrid>
              <a:tr h="0">
                <a:tc>
                  <a:txBody>
                    <a:bodyPr/>
                    <a:lstStyle/>
                    <a:p>
                      <a:pPr algn="just">
                        <a:spcAft>
                          <a:spcPts val="0"/>
                        </a:spcAft>
                      </a:pPr>
                      <a:r>
                        <a:rPr lang="ja-JP" altLang="en-US" sz="1050" kern="100" dirty="0">
                          <a:solidFill>
                            <a:schemeClr val="tx1"/>
                          </a:solidFill>
                          <a:effectLst>
                            <a:outerShdw blurRad="38100" dist="38100" dir="2700000" algn="tl">
                              <a:srgbClr val="000000">
                                <a:alpha val="43137"/>
                              </a:srgbClr>
                            </a:outerShdw>
                          </a:effectLst>
                        </a:rPr>
                        <a:t>アセスメント強化事業</a:t>
                      </a:r>
                      <a:endParaRPr lang="ja-JP" sz="1050" kern="100" dirty="0">
                        <a:solidFill>
                          <a:schemeClr val="tx1"/>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050" kern="100" dirty="0">
                          <a:effectLst/>
                        </a:rPr>
                        <a:t>移行</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050" kern="100" dirty="0">
                          <a:effectLst/>
                        </a:rPr>
                        <a:t>就Ａ</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050" kern="100" dirty="0">
                          <a:effectLst/>
                        </a:rPr>
                        <a:t>就Ｂ</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843538213"/>
                  </a:ext>
                </a:extLst>
              </a:tr>
              <a:tr h="0">
                <a:tc>
                  <a:txBody>
                    <a:bodyPr/>
                    <a:lstStyle/>
                    <a:p>
                      <a:pPr algn="just">
                        <a:spcAft>
                          <a:spcPts val="0"/>
                        </a:spcAft>
                      </a:pPr>
                      <a:r>
                        <a:rPr lang="en-US" sz="1050" kern="100" dirty="0">
                          <a:effectLst/>
                        </a:rPr>
                        <a:t>H30</a:t>
                      </a:r>
                      <a:r>
                        <a:rPr lang="ja-JP" sz="1050" kern="100" dirty="0">
                          <a:effectLst/>
                        </a:rPr>
                        <a:t>派遣実績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ja-JP" altLang="en-US" sz="1050" kern="100" dirty="0">
                          <a:effectLst/>
                          <a:latin typeface="Meiryo UI" panose="020B0604030504040204" pitchFamily="50" charset="-128"/>
                          <a:ea typeface="Meiryo UI" panose="020B0604030504040204" pitchFamily="50" charset="-128"/>
                          <a:cs typeface="+mn-cs"/>
                        </a:rPr>
                        <a:t>８</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ja-JP" altLang="en-US" sz="1050" kern="100" dirty="0">
                          <a:effectLst/>
                          <a:latin typeface="Meiryo UI" panose="020B0604030504040204" pitchFamily="50" charset="-128"/>
                          <a:ea typeface="Meiryo UI" panose="020B0604030504040204" pitchFamily="50" charset="-128"/>
                        </a:rPr>
                        <a:t>２</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ja-JP" altLang="en-US" sz="1050" kern="100" dirty="0">
                          <a:effectLst/>
                          <a:latin typeface="Meiryo UI" panose="020B0604030504040204" pitchFamily="50" charset="-128"/>
                          <a:ea typeface="Meiryo UI" panose="020B0604030504040204" pitchFamily="50" charset="-128"/>
                        </a:rPr>
                        <a:t>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622042232"/>
                  </a:ext>
                </a:extLst>
              </a:tr>
              <a:tr h="0">
                <a:tc>
                  <a:txBody>
                    <a:bodyPr/>
                    <a:lstStyle/>
                    <a:p>
                      <a:pPr algn="just">
                        <a:spcAft>
                          <a:spcPts val="0"/>
                        </a:spcAft>
                      </a:pPr>
                      <a:r>
                        <a:rPr lang="en-US" sz="1050" kern="100" dirty="0">
                          <a:effectLst/>
                        </a:rPr>
                        <a:t>R1</a:t>
                      </a:r>
                      <a:r>
                        <a:rPr lang="ja-JP" sz="1050" kern="100" dirty="0">
                          <a:effectLst/>
                        </a:rPr>
                        <a:t>派遣実績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13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rPr>
                        <a:t>7</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13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512956164"/>
                  </a:ext>
                </a:extLst>
              </a:tr>
              <a:tr h="0">
                <a:tc>
                  <a:txBody>
                    <a:bodyPr/>
                    <a:lstStyle/>
                    <a:p>
                      <a:pPr algn="just">
                        <a:spcAft>
                          <a:spcPts val="0"/>
                        </a:spcAft>
                      </a:pPr>
                      <a:r>
                        <a:rPr lang="en-US" sz="1050" kern="100" dirty="0">
                          <a:effectLst/>
                        </a:rPr>
                        <a:t>R2</a:t>
                      </a:r>
                      <a:r>
                        <a:rPr lang="ja-JP" sz="1050" kern="100" dirty="0">
                          <a:effectLst/>
                        </a:rPr>
                        <a:t>派遣目標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10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gridSpan="2">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24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hMerge="1">
                  <a:txBody>
                    <a:bodyPr/>
                    <a:lstStyle/>
                    <a:p>
                      <a:endParaRPr kumimoji="1" lang="ja-JP" altLang="en-US"/>
                    </a:p>
                  </a:txBody>
                  <a:tcPr/>
                </a:tc>
                <a:extLst>
                  <a:ext uri="{0D108BD9-81ED-4DB2-BD59-A6C34878D82A}">
                    <a16:rowId xmlns:a16="http://schemas.microsoft.com/office/drawing/2014/main" val="226920686"/>
                  </a:ext>
                </a:extLst>
              </a:tr>
            </a:tbl>
          </a:graphicData>
        </a:graphic>
      </p:graphicFrame>
      <p:graphicFrame>
        <p:nvGraphicFramePr>
          <p:cNvPr id="24" name="表 23"/>
          <p:cNvGraphicFramePr>
            <a:graphicFrameLocks noGrp="1"/>
          </p:cNvGraphicFramePr>
          <p:nvPr>
            <p:extLst/>
          </p:nvPr>
        </p:nvGraphicFramePr>
        <p:xfrm>
          <a:off x="103425" y="6148461"/>
          <a:ext cx="3284442" cy="640080"/>
        </p:xfrm>
        <a:graphic>
          <a:graphicData uri="http://schemas.openxmlformats.org/drawingml/2006/table">
            <a:tbl>
              <a:tblPr firstRow="1" firstCol="1" bandRow="1">
                <a:tableStyleId>{5C22544A-7EE6-4342-B048-85BDC9FD1C3A}</a:tableStyleId>
              </a:tblPr>
              <a:tblGrid>
                <a:gridCol w="1090375">
                  <a:extLst>
                    <a:ext uri="{9D8B030D-6E8A-4147-A177-3AD203B41FA5}">
                      <a16:colId xmlns:a16="http://schemas.microsoft.com/office/drawing/2014/main" val="2913733555"/>
                    </a:ext>
                  </a:extLst>
                </a:gridCol>
                <a:gridCol w="939800">
                  <a:extLst>
                    <a:ext uri="{9D8B030D-6E8A-4147-A177-3AD203B41FA5}">
                      <a16:colId xmlns:a16="http://schemas.microsoft.com/office/drawing/2014/main" val="2714465650"/>
                    </a:ext>
                  </a:extLst>
                </a:gridCol>
                <a:gridCol w="1254267">
                  <a:extLst>
                    <a:ext uri="{9D8B030D-6E8A-4147-A177-3AD203B41FA5}">
                      <a16:colId xmlns:a16="http://schemas.microsoft.com/office/drawing/2014/main" val="3655134788"/>
                    </a:ext>
                  </a:extLst>
                </a:gridCol>
              </a:tblGrid>
              <a:tr h="123385">
                <a:tc>
                  <a:txBody>
                    <a:bodyPr/>
                    <a:lstStyle/>
                    <a:p>
                      <a:pPr algn="ctr">
                        <a:spcAft>
                          <a:spcPts val="0"/>
                        </a:spcAft>
                      </a:pPr>
                      <a:r>
                        <a:rPr lang="ja-JP" altLang="en-US" sz="1050" kern="100" dirty="0">
                          <a:solidFill>
                            <a:schemeClr val="tx1"/>
                          </a:solidFill>
                          <a:effectLst>
                            <a:outerShdw blurRad="38100" dist="38100" dir="2700000" algn="tl">
                              <a:srgbClr val="000000">
                                <a:alpha val="43137"/>
                              </a:srgbClr>
                            </a:outerShdw>
                          </a:effectLst>
                        </a:rPr>
                        <a:t>研修事業</a:t>
                      </a:r>
                      <a:r>
                        <a:rPr lang="en-US" sz="1050" kern="100" dirty="0">
                          <a:solidFill>
                            <a:schemeClr val="tx1"/>
                          </a:solidFill>
                          <a:effectLst>
                            <a:outerShdw blurRad="38100" dist="38100" dir="2700000" algn="tl">
                              <a:srgbClr val="000000">
                                <a:alpha val="43137"/>
                              </a:srgbClr>
                            </a:outerShdw>
                          </a:effectLst>
                        </a:rPr>
                        <a:t> </a:t>
                      </a:r>
                      <a:endParaRPr lang="ja-JP" sz="1050" kern="100" dirty="0">
                        <a:solidFill>
                          <a:schemeClr val="tx1"/>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050" kern="100" dirty="0">
                          <a:effectLst/>
                        </a:rPr>
                        <a:t>研修等回数</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050" kern="100" dirty="0">
                          <a:effectLst/>
                          <a:latin typeface="+mn-lt"/>
                          <a:ea typeface="+mn-ea"/>
                          <a:cs typeface="+mn-cs"/>
                        </a:rPr>
                        <a:t>延べ参加事業所数</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43538213"/>
                  </a:ext>
                </a:extLst>
              </a:tr>
              <a:tr h="70339">
                <a:tc>
                  <a:txBody>
                    <a:bodyPr/>
                    <a:lstStyle/>
                    <a:p>
                      <a:pPr algn="just">
                        <a:spcAft>
                          <a:spcPts val="0"/>
                        </a:spcAft>
                      </a:pPr>
                      <a:r>
                        <a:rPr lang="en-US" sz="1050" kern="100" dirty="0">
                          <a:effectLst/>
                        </a:rPr>
                        <a:t>H30</a:t>
                      </a:r>
                      <a:r>
                        <a:rPr lang="ja-JP" sz="1050" kern="100" dirty="0">
                          <a:effectLst/>
                        </a:rPr>
                        <a:t>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9</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402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22042232"/>
                  </a:ext>
                </a:extLst>
              </a:tr>
              <a:tr h="62719">
                <a:tc>
                  <a:txBody>
                    <a:bodyPr/>
                    <a:lstStyle/>
                    <a:p>
                      <a:pPr algn="just">
                        <a:spcAft>
                          <a:spcPts val="0"/>
                        </a:spcAft>
                      </a:pPr>
                      <a:r>
                        <a:rPr lang="en-US" sz="1050" kern="100" dirty="0">
                          <a:effectLst/>
                        </a:rPr>
                        <a:t>R1</a:t>
                      </a:r>
                      <a:r>
                        <a:rPr lang="ja-JP" sz="1050" kern="100" dirty="0">
                          <a:effectLst/>
                        </a:rPr>
                        <a:t>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10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271</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12956164"/>
                  </a:ext>
                </a:extLst>
              </a:tr>
              <a:tr h="0">
                <a:tc>
                  <a:txBody>
                    <a:bodyPr/>
                    <a:lstStyle/>
                    <a:p>
                      <a:pPr algn="just">
                        <a:spcAft>
                          <a:spcPts val="0"/>
                        </a:spcAft>
                      </a:pPr>
                      <a:r>
                        <a:rPr lang="en-US" sz="1050" kern="100" dirty="0">
                          <a:effectLst/>
                        </a:rPr>
                        <a:t>R2</a:t>
                      </a:r>
                      <a:r>
                        <a:rPr lang="ja-JP" sz="1050" kern="100" dirty="0">
                          <a:effectLst/>
                        </a:rPr>
                        <a:t>目標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16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6920686"/>
                  </a:ext>
                </a:extLst>
              </a:tr>
            </a:tbl>
          </a:graphicData>
        </a:graphic>
      </p:graphicFrame>
      <p:sp>
        <p:nvSpPr>
          <p:cNvPr id="25" name="正方形/長方形 24">
            <a:extLst>
              <a:ext uri="{FF2B5EF4-FFF2-40B4-BE49-F238E27FC236}">
                <a16:creationId xmlns:a16="http://schemas.microsoft.com/office/drawing/2014/main" id="{53A43A83-E9C8-45EF-8B65-A9E2754A0758}"/>
              </a:ext>
            </a:extLst>
          </p:cNvPr>
          <p:cNvSpPr/>
          <p:nvPr/>
        </p:nvSpPr>
        <p:spPr>
          <a:xfrm>
            <a:off x="3498359" y="5296132"/>
            <a:ext cx="5464271" cy="1512857"/>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1000"/>
              </a:lnSpc>
            </a:pP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・アドバイザー派遣は、２年間で</a:t>
            </a:r>
            <a:r>
              <a:rPr lang="en-US" altLang="ja-JP" sz="1200" dirty="0">
                <a:solidFill>
                  <a:prstClr val="black"/>
                </a:solidFill>
                <a:latin typeface="Meiryo UI" panose="020B0604030504040204" pitchFamily="50" charset="-128"/>
                <a:ea typeface="Meiryo UI" panose="020B0604030504040204" pitchFamily="50" charset="-128"/>
              </a:rPr>
              <a:t>49</a:t>
            </a:r>
            <a:r>
              <a:rPr lang="ja-JP" altLang="en-US" sz="1200" dirty="0">
                <a:solidFill>
                  <a:prstClr val="black"/>
                </a:solidFill>
                <a:latin typeface="Meiryo UI" panose="020B0604030504040204" pitchFamily="50" charset="-128"/>
                <a:ea typeface="Meiryo UI" panose="020B0604030504040204" pitchFamily="50" charset="-128"/>
              </a:rPr>
              <a:t>事業所（移行：</a:t>
            </a:r>
            <a:r>
              <a:rPr lang="en-US" altLang="ja-JP" sz="1200" dirty="0">
                <a:solidFill>
                  <a:prstClr val="black"/>
                </a:solidFill>
                <a:latin typeface="Meiryo UI" panose="020B0604030504040204" pitchFamily="50" charset="-128"/>
                <a:ea typeface="Meiryo UI" panose="020B0604030504040204" pitchFamily="50" charset="-128"/>
              </a:rPr>
              <a:t>21</a:t>
            </a:r>
            <a:r>
              <a:rPr lang="ja-JP" altLang="en-US" sz="1200" dirty="0" err="1">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就</a:t>
            </a:r>
            <a:r>
              <a:rPr lang="en-US" altLang="ja-JP" sz="1200" dirty="0">
                <a:solidFill>
                  <a:prstClr val="black"/>
                </a:solidFill>
                <a:latin typeface="Meiryo UI" panose="020B0604030504040204" pitchFamily="50" charset="-128"/>
                <a:ea typeface="Meiryo UI" panose="020B0604030504040204" pitchFamily="50" charset="-128"/>
              </a:rPr>
              <a:t>AB</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28</a:t>
            </a:r>
            <a:r>
              <a:rPr lang="ja-JP" altLang="en-US" sz="1200" dirty="0">
                <a:solidFill>
                  <a:prstClr val="black"/>
                </a:solidFill>
                <a:latin typeface="Meiryo UI" panose="020B0604030504040204" pitchFamily="50" charset="-128"/>
                <a:ea typeface="Meiryo UI" panose="020B0604030504040204" pitchFamily="50" charset="-128"/>
              </a:rPr>
              <a:t>）に対して実施。</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・研修事業は、基礎研修、実習、アドバイザー派遣報告会等延べ</a:t>
            </a:r>
            <a:r>
              <a:rPr lang="en-US" altLang="ja-JP" sz="1200" dirty="0">
                <a:solidFill>
                  <a:prstClr val="black"/>
                </a:solidFill>
                <a:latin typeface="Meiryo UI" panose="020B0604030504040204" pitchFamily="50" charset="-128"/>
                <a:ea typeface="Meiryo UI" panose="020B0604030504040204" pitchFamily="50" charset="-128"/>
              </a:rPr>
              <a:t>673</a:t>
            </a:r>
            <a:r>
              <a:rPr lang="ja-JP" altLang="en-US" sz="1200" dirty="0">
                <a:solidFill>
                  <a:prstClr val="black"/>
                </a:solidFill>
                <a:latin typeface="Meiryo UI" panose="020B0604030504040204" pitchFamily="50" charset="-128"/>
                <a:ea typeface="Meiryo UI" panose="020B0604030504040204" pitchFamily="50" charset="-128"/>
              </a:rPr>
              <a:t>事業所が受講。</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年間で全事業所の概ね</a:t>
            </a:r>
            <a:r>
              <a:rPr lang="en-US" altLang="ja-JP" sz="1200" dirty="0">
                <a:solidFill>
                  <a:prstClr val="black"/>
                </a:solidFill>
                <a:latin typeface="Meiryo UI" panose="020B0604030504040204" pitchFamily="50" charset="-128"/>
                <a:ea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rPr>
              <a:t>割が何らかの形で本事業を活用し支援力の向上を図った。</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・一般就労移行者数は事業実施前の平成</a:t>
            </a:r>
            <a:r>
              <a:rPr lang="en-US" altLang="ja-JP" sz="1200" dirty="0">
                <a:solidFill>
                  <a:prstClr val="black"/>
                </a:solidFill>
                <a:latin typeface="Meiryo UI" panose="020B0604030504040204" pitchFamily="50" charset="-128"/>
                <a:ea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rPr>
              <a:t>年度に比して、平成</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年度、令和元年度とも大幅に増加。</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本事業の実施により就労系事業所の支援力の向上が一定図られた。</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ただし、実績のない事業所は依然一定数残存。</a:t>
            </a:r>
            <a:r>
              <a:rPr lang="en-US" altLang="ja-JP" sz="1200" dirty="0">
                <a:solidFill>
                  <a:prstClr val="black"/>
                </a:solidFill>
                <a:latin typeface="Meiryo UI" panose="020B0604030504040204" pitchFamily="50" charset="-128"/>
                <a:ea typeface="Meiryo UI" panose="020B0604030504040204" pitchFamily="50" charset="-128"/>
              </a:rPr>
              <a:t>R2</a:t>
            </a:r>
            <a:r>
              <a:rPr lang="ja-JP" altLang="en-US" sz="1200" dirty="0">
                <a:solidFill>
                  <a:prstClr val="black"/>
                </a:solidFill>
                <a:latin typeface="Meiryo UI" panose="020B0604030504040204" pitchFamily="50" charset="-128"/>
                <a:ea typeface="Meiryo UI" panose="020B0604030504040204" pitchFamily="50" charset="-128"/>
              </a:rPr>
              <a:t>の結果を見て考察する必要。</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8636638" y="6427169"/>
            <a:ext cx="651984" cy="381821"/>
          </a:xfrm>
          <a:prstGeom prst="rect">
            <a:avLst/>
          </a:prstGeom>
          <a:noFill/>
        </p:spPr>
        <p:txBody>
          <a:bodyPr wrap="square" rtlCol="0">
            <a:spAutoFit/>
          </a:bodyPr>
          <a:lstStyle/>
          <a:p>
            <a:r>
              <a:rPr kumimoji="1" lang="ja-JP" altLang="en-US" dirty="0"/>
              <a:t>３</a:t>
            </a:r>
          </a:p>
        </p:txBody>
      </p:sp>
      <p:sp>
        <p:nvSpPr>
          <p:cNvPr id="28" name="正方形/長方形 27"/>
          <p:cNvSpPr/>
          <p:nvPr/>
        </p:nvSpPr>
        <p:spPr>
          <a:xfrm>
            <a:off x="3802591" y="2411926"/>
            <a:ext cx="690598"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Meiryo UI" panose="020B0604030504040204" pitchFamily="50" charset="-128"/>
                <a:ea typeface="Meiryo UI" panose="020B0604030504040204" pitchFamily="50" charset="-128"/>
              </a:rPr>
              <a:t>目標値</a:t>
            </a:r>
          </a:p>
        </p:txBody>
      </p:sp>
      <p:grpSp>
        <p:nvGrpSpPr>
          <p:cNvPr id="6" name="グループ化 5"/>
          <p:cNvGrpSpPr/>
          <p:nvPr/>
        </p:nvGrpSpPr>
        <p:grpSpPr>
          <a:xfrm>
            <a:off x="2064076" y="3547606"/>
            <a:ext cx="782659" cy="1617686"/>
            <a:chOff x="-1" y="3455957"/>
            <a:chExt cx="782659" cy="1365598"/>
          </a:xfrm>
        </p:grpSpPr>
        <p:sp>
          <p:nvSpPr>
            <p:cNvPr id="33" name="フリーフォーム 32"/>
            <p:cNvSpPr/>
            <p:nvPr/>
          </p:nvSpPr>
          <p:spPr>
            <a:xfrm rot="16200000" flipV="1">
              <a:off x="-333631" y="4207178"/>
              <a:ext cx="1183035"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3" name="右矢印 2"/>
            <p:cNvSpPr/>
            <p:nvPr/>
          </p:nvSpPr>
          <p:spPr>
            <a:xfrm>
              <a:off x="256497" y="3839687"/>
              <a:ext cx="178872" cy="267198"/>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1" y="3455957"/>
              <a:ext cx="782659"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rgbClr val="3333FF"/>
                  </a:solidFill>
                  <a:latin typeface="Meiryo UI" panose="020B0604030504040204" pitchFamily="50" charset="-128"/>
                  <a:ea typeface="Meiryo UI" panose="020B0604030504040204" pitchFamily="50" charset="-128"/>
                </a:rPr>
                <a:t>事業</a:t>
              </a:r>
              <a:endParaRPr lang="en-US" altLang="ja-JP" sz="1000" dirty="0">
                <a:solidFill>
                  <a:srgbClr val="3333FF"/>
                </a:solidFill>
                <a:latin typeface="Meiryo UI" panose="020B0604030504040204" pitchFamily="50" charset="-128"/>
                <a:ea typeface="Meiryo UI" panose="020B0604030504040204" pitchFamily="50" charset="-128"/>
              </a:endParaRPr>
            </a:p>
            <a:p>
              <a:pPr algn="ctr"/>
              <a:r>
                <a:rPr lang="ja-JP" altLang="en-US" sz="800" dirty="0">
                  <a:solidFill>
                    <a:srgbClr val="3333FF"/>
                  </a:solidFill>
                  <a:latin typeface="Meiryo UI" panose="020B0604030504040204" pitchFamily="50" charset="-128"/>
                  <a:ea typeface="Meiryo UI" panose="020B0604030504040204" pitchFamily="50" charset="-128"/>
                </a:rPr>
                <a:t>実施</a:t>
              </a:r>
              <a:endParaRPr lang="ja-JP" altLang="en-US" sz="1000" dirty="0">
                <a:solidFill>
                  <a:srgbClr val="3333FF"/>
                </a:solidFill>
                <a:latin typeface="Meiryo UI" panose="020B0604030504040204" pitchFamily="50" charset="-128"/>
                <a:ea typeface="Meiryo UI" panose="020B0604030504040204" pitchFamily="50" charset="-128"/>
              </a:endParaRPr>
            </a:p>
          </p:txBody>
        </p:sp>
      </p:grpSp>
      <p:grpSp>
        <p:nvGrpSpPr>
          <p:cNvPr id="35" name="グループ化 34"/>
          <p:cNvGrpSpPr/>
          <p:nvPr/>
        </p:nvGrpSpPr>
        <p:grpSpPr>
          <a:xfrm>
            <a:off x="2183572" y="1349910"/>
            <a:ext cx="818173" cy="1582360"/>
            <a:chOff x="100052" y="3508162"/>
            <a:chExt cx="818173" cy="1484928"/>
          </a:xfrm>
        </p:grpSpPr>
        <p:sp>
          <p:nvSpPr>
            <p:cNvPr id="36" name="フリーフォーム 35"/>
            <p:cNvSpPr/>
            <p:nvPr/>
          </p:nvSpPr>
          <p:spPr>
            <a:xfrm rot="16200000" flipV="1">
              <a:off x="-409501" y="4340944"/>
              <a:ext cx="1258573"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37" name="右矢印 36"/>
            <p:cNvSpPr/>
            <p:nvPr/>
          </p:nvSpPr>
          <p:spPr>
            <a:xfrm>
              <a:off x="244814" y="3812322"/>
              <a:ext cx="269200" cy="190874"/>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100052" y="3508162"/>
              <a:ext cx="81817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3333FF"/>
                  </a:solidFill>
                  <a:latin typeface="Meiryo UI" panose="020B0604030504040204" pitchFamily="50" charset="-128"/>
                  <a:ea typeface="Meiryo UI" panose="020B0604030504040204" pitchFamily="50" charset="-128"/>
                </a:rPr>
                <a:t>事業実施</a:t>
              </a:r>
            </a:p>
          </p:txBody>
        </p:sp>
      </p:grpSp>
      <p:grpSp>
        <p:nvGrpSpPr>
          <p:cNvPr id="39" name="グループ化 38"/>
          <p:cNvGrpSpPr/>
          <p:nvPr/>
        </p:nvGrpSpPr>
        <p:grpSpPr>
          <a:xfrm>
            <a:off x="6468437" y="1335668"/>
            <a:ext cx="1247603" cy="1602294"/>
            <a:chOff x="-121365" y="3390797"/>
            <a:chExt cx="1247603" cy="1602294"/>
          </a:xfrm>
        </p:grpSpPr>
        <p:sp>
          <p:nvSpPr>
            <p:cNvPr id="40" name="フリーフォーム 39"/>
            <p:cNvSpPr/>
            <p:nvPr/>
          </p:nvSpPr>
          <p:spPr>
            <a:xfrm rot="16200000" flipV="1">
              <a:off x="-472832" y="4277613"/>
              <a:ext cx="1385236"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1" name="右矢印 40"/>
            <p:cNvSpPr/>
            <p:nvPr/>
          </p:nvSpPr>
          <p:spPr>
            <a:xfrm>
              <a:off x="232858" y="3684190"/>
              <a:ext cx="269200" cy="190874"/>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121365" y="3390797"/>
              <a:ext cx="124760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3333FF"/>
                  </a:solidFill>
                  <a:latin typeface="Meiryo UI" panose="020B0604030504040204" pitchFamily="50" charset="-128"/>
                  <a:ea typeface="Meiryo UI" panose="020B0604030504040204" pitchFamily="50" charset="-128"/>
                </a:rPr>
                <a:t>事業実施</a:t>
              </a:r>
            </a:p>
          </p:txBody>
        </p:sp>
      </p:grpSp>
      <p:grpSp>
        <p:nvGrpSpPr>
          <p:cNvPr id="44" name="グループ化 43"/>
          <p:cNvGrpSpPr/>
          <p:nvPr/>
        </p:nvGrpSpPr>
        <p:grpSpPr>
          <a:xfrm>
            <a:off x="6455737" y="3587942"/>
            <a:ext cx="1247603" cy="1580226"/>
            <a:chOff x="-115674" y="3412865"/>
            <a:chExt cx="1247603" cy="1580226"/>
          </a:xfrm>
        </p:grpSpPr>
        <p:sp>
          <p:nvSpPr>
            <p:cNvPr id="45" name="フリーフォーム 44"/>
            <p:cNvSpPr/>
            <p:nvPr/>
          </p:nvSpPr>
          <p:spPr>
            <a:xfrm rot="16200000" flipV="1">
              <a:off x="-472832" y="4277613"/>
              <a:ext cx="1385236"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6" name="右矢印 45"/>
            <p:cNvSpPr/>
            <p:nvPr/>
          </p:nvSpPr>
          <p:spPr>
            <a:xfrm>
              <a:off x="222834" y="3676258"/>
              <a:ext cx="216155" cy="184326"/>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115674" y="3412865"/>
              <a:ext cx="124760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3333FF"/>
                  </a:solidFill>
                  <a:latin typeface="Meiryo UI" panose="020B0604030504040204" pitchFamily="50" charset="-128"/>
                  <a:ea typeface="Meiryo UI" panose="020B0604030504040204" pitchFamily="50" charset="-128"/>
                </a:rPr>
                <a:t>事業実施</a:t>
              </a:r>
            </a:p>
          </p:txBody>
        </p:sp>
      </p:grpSp>
      <p:sp>
        <p:nvSpPr>
          <p:cNvPr id="48" name="角丸四角形 55">
            <a:extLst>
              <a:ext uri="{FF2B5EF4-FFF2-40B4-BE49-F238E27FC236}">
                <a16:creationId xmlns:a16="http://schemas.microsoft.com/office/drawing/2014/main" id="{23215386-69E4-4AC2-AC65-2D4F05FF0B63}"/>
              </a:ext>
            </a:extLst>
          </p:cNvPr>
          <p:cNvSpPr/>
          <p:nvPr/>
        </p:nvSpPr>
        <p:spPr>
          <a:xfrm>
            <a:off x="3497486" y="5166857"/>
            <a:ext cx="1654063" cy="20147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400" b="1" dirty="0">
                <a:solidFill>
                  <a:prstClr val="white"/>
                </a:solidFill>
                <a:latin typeface="Meiryo UI" panose="020B0604030504040204" pitchFamily="50" charset="-128"/>
                <a:ea typeface="Meiryo UI" panose="020B0604030504040204" pitchFamily="50" charset="-128"/>
              </a:rPr>
              <a:t>【</a:t>
            </a:r>
            <a:r>
              <a:rPr lang="ja-JP" altLang="en-US" sz="1400" b="1" dirty="0">
                <a:solidFill>
                  <a:prstClr val="white"/>
                </a:solidFill>
                <a:latin typeface="Meiryo UI" panose="020B0604030504040204" pitchFamily="50" charset="-128"/>
                <a:ea typeface="Meiryo UI" panose="020B0604030504040204" pitchFamily="50" charset="-128"/>
              </a:rPr>
              <a:t>中間評価</a:t>
            </a:r>
            <a:r>
              <a:rPr lang="en-US" altLang="ja-JP" sz="1400" b="1" dirty="0">
                <a:solidFill>
                  <a:prstClr val="white"/>
                </a:solidFill>
                <a:latin typeface="Meiryo UI" panose="020B0604030504040204" pitchFamily="50" charset="-128"/>
                <a:ea typeface="Meiryo UI" panose="020B0604030504040204" pitchFamily="50" charset="-128"/>
              </a:rPr>
              <a:t>(</a:t>
            </a:r>
            <a:r>
              <a:rPr lang="ja-JP" altLang="en-US" sz="1400" b="1" dirty="0">
                <a:solidFill>
                  <a:prstClr val="white"/>
                </a:solidFill>
                <a:latin typeface="Meiryo UI" panose="020B0604030504040204" pitchFamily="50" charset="-128"/>
                <a:ea typeface="Meiryo UI" panose="020B0604030504040204" pitchFamily="50" charset="-128"/>
              </a:rPr>
              <a:t>総論</a:t>
            </a:r>
            <a:r>
              <a:rPr lang="en-US" altLang="ja-JP" sz="1400" b="1" dirty="0">
                <a:solidFill>
                  <a:prstClr val="white"/>
                </a:solidFill>
                <a:latin typeface="Meiryo UI" panose="020B0604030504040204" pitchFamily="50" charset="-128"/>
                <a:ea typeface="Meiryo UI" panose="020B0604030504040204" pitchFamily="50" charset="-128"/>
              </a:rPr>
              <a:t>)】</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7477327" y="3248966"/>
            <a:ext cx="1217950" cy="1862048"/>
          </a:xfrm>
          <a:prstGeom prst="rect">
            <a:avLst/>
          </a:prstGeom>
          <a:noFill/>
        </p:spPr>
        <p:txBody>
          <a:bodyPr wrap="square" rtlCol="0">
            <a:spAutoFit/>
          </a:bodyPr>
          <a:lstStyle/>
          <a:p>
            <a:r>
              <a:rPr kumimoji="1" lang="en-US" altLang="ja-JP" sz="11500" b="1" dirty="0">
                <a:solidFill>
                  <a:schemeClr val="bg1">
                    <a:lumMod val="65000"/>
                  </a:schemeClr>
                </a:solidFill>
              </a:rPr>
              <a:t>×</a:t>
            </a:r>
            <a:endParaRPr kumimoji="1" lang="ja-JP" altLang="en-US" sz="2800" b="1" dirty="0">
              <a:solidFill>
                <a:schemeClr val="bg1">
                  <a:lumMod val="65000"/>
                </a:schemeClr>
              </a:solidFill>
            </a:endParaRPr>
          </a:p>
        </p:txBody>
      </p:sp>
      <p:sp>
        <p:nvSpPr>
          <p:cNvPr id="49" name="Rectangle 28"/>
          <p:cNvSpPr>
            <a:spLocks noChangeArrowheads="1"/>
          </p:cNvSpPr>
          <p:nvPr/>
        </p:nvSpPr>
        <p:spPr bwMode="auto">
          <a:xfrm>
            <a:off x="-7019" y="170994"/>
            <a:ext cx="9144000" cy="552450"/>
          </a:xfrm>
          <a:prstGeom prst="rect">
            <a:avLst/>
          </a:prstGeom>
          <a:solidFill>
            <a:schemeClr val="accent1"/>
          </a:solidFill>
          <a:ln>
            <a:noFill/>
          </a:ln>
          <a:effectLst/>
        </p:spPr>
        <p:txBody>
          <a:bodyPr wrap="none" lIns="91435" tIns="45717" rIns="91435" bIns="45717" anchor="ctr"/>
          <a:lstStyle/>
          <a:p>
            <a:pPr algn="ctr"/>
            <a:r>
              <a:rPr lang="ja-JP" altLang="en-US" sz="2000" b="1" dirty="0" err="1" smtClean="0"/>
              <a:t>障がい</a:t>
            </a:r>
            <a:r>
              <a:rPr lang="ja-JP" altLang="en-US" sz="2000" b="1" dirty="0" smtClean="0"/>
              <a:t>福祉計画</a:t>
            </a:r>
            <a:r>
              <a:rPr lang="en-US" altLang="ja-JP" sz="2000" dirty="0">
                <a:solidFill>
                  <a:prstClr val="black"/>
                </a:solidFill>
                <a:latin typeface="Meiryo UI" panose="020B0604030504040204" pitchFamily="50" charset="-128"/>
                <a:ea typeface="Meiryo UI" panose="020B0604030504040204" pitchFamily="50" charset="-128"/>
              </a:rPr>
              <a:t>(</a:t>
            </a:r>
            <a:r>
              <a:rPr lang="en-US" altLang="ja-JP" sz="2000" b="1" u="sng" dirty="0">
                <a:solidFill>
                  <a:prstClr val="black"/>
                </a:solidFill>
                <a:latin typeface="Meiryo UI" panose="020B0604030504040204" pitchFamily="50" charset="-128"/>
                <a:ea typeface="Meiryo UI" panose="020B0604030504040204" pitchFamily="50" charset="-128"/>
              </a:rPr>
              <a:t>H30</a:t>
            </a:r>
            <a:r>
              <a:rPr lang="ja-JP" altLang="en-US" sz="2000" b="1" u="sng" dirty="0">
                <a:solidFill>
                  <a:prstClr val="black"/>
                </a:solidFill>
                <a:latin typeface="Meiryo UI" panose="020B0604030504040204" pitchFamily="50" charset="-128"/>
                <a:ea typeface="Meiryo UI" panose="020B0604030504040204" pitchFamily="50" charset="-128"/>
              </a:rPr>
              <a:t>～</a:t>
            </a:r>
            <a:r>
              <a:rPr lang="en-US" altLang="ja-JP" sz="2000" b="1" u="sng" dirty="0">
                <a:solidFill>
                  <a:prstClr val="black"/>
                </a:solidFill>
                <a:latin typeface="Meiryo UI" panose="020B0604030504040204" pitchFamily="50" charset="-128"/>
                <a:ea typeface="Meiryo UI" panose="020B0604030504040204" pitchFamily="50" charset="-128"/>
              </a:rPr>
              <a:t>R2</a:t>
            </a:r>
            <a:r>
              <a:rPr lang="en-US" altLang="ja-JP" sz="2000" dirty="0">
                <a:solidFill>
                  <a:prstClr val="black"/>
                </a:solidFill>
                <a:latin typeface="Meiryo UI" panose="020B0604030504040204" pitchFamily="50" charset="-128"/>
                <a:ea typeface="Meiryo UI" panose="020B0604030504040204" pitchFamily="50" charset="-128"/>
              </a:rPr>
              <a:t>) </a:t>
            </a:r>
            <a:r>
              <a:rPr lang="ja-JP" altLang="en-US" sz="2000" b="1" dirty="0"/>
              <a:t>　成果指標達成状況（抜粋）</a:t>
            </a:r>
            <a:endPar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99379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8"/>
          <p:cNvSpPr>
            <a:spLocks noChangeArrowheads="1"/>
          </p:cNvSpPr>
          <p:nvPr/>
        </p:nvSpPr>
        <p:spPr bwMode="auto">
          <a:xfrm>
            <a:off x="0" y="185731"/>
            <a:ext cx="9144000" cy="552450"/>
          </a:xfrm>
          <a:prstGeom prst="rect">
            <a:avLst/>
          </a:prstGeom>
          <a:gradFill flip="none" rotWithShape="1">
            <a:gsLst>
              <a:gs pos="0">
                <a:schemeClr val="accent5">
                  <a:lumMod val="40000"/>
                  <a:lumOff val="60000"/>
                </a:schemeClr>
              </a:gs>
              <a:gs pos="50000">
                <a:sysClr val="window" lastClr="FFFFFF"/>
              </a:gs>
              <a:gs pos="100000">
                <a:schemeClr val="accent5">
                  <a:lumMod val="40000"/>
                  <a:lumOff val="60000"/>
                </a:schemeClr>
              </a:gs>
            </a:gsLst>
            <a:lin ang="5400000" scaled="1"/>
            <a:tileRect/>
          </a:gradFill>
          <a:ln>
            <a:noFill/>
          </a:ln>
          <a:effectLst/>
        </p:spPr>
        <p:txBody>
          <a:bodyPr wrap="none" lIns="91435" tIns="45717" rIns="91435" bIns="45717"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1" kern="0" noProof="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Ｒ３年度就労移行等連携調整事業</a:t>
            </a:r>
            <a:endParaRPr kumimoji="0" lang="ja-JP" altLang="en-US" sz="2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154" y="832166"/>
            <a:ext cx="3869297" cy="1807926"/>
            <a:chOff x="9497535" y="799277"/>
            <a:chExt cx="3982257" cy="1840227"/>
          </a:xfrm>
        </p:grpSpPr>
        <p:sp>
          <p:nvSpPr>
            <p:cNvPr id="15" name="テキスト ボックス 14"/>
            <p:cNvSpPr txBox="1"/>
            <p:nvPr/>
          </p:nvSpPr>
          <p:spPr>
            <a:xfrm>
              <a:off x="9497535" y="1057464"/>
              <a:ext cx="3982257" cy="1582040"/>
            </a:xfrm>
            <a:prstGeom prst="rect">
              <a:avLst/>
            </a:prstGeom>
            <a:solidFill>
              <a:schemeClr val="bg1"/>
            </a:solidFill>
            <a:ln>
              <a:solidFill>
                <a:schemeClr val="accent6">
                  <a:lumMod val="60000"/>
                  <a:lumOff val="40000"/>
                </a:schemeClr>
              </a:solidFill>
            </a:ln>
          </p:spPr>
          <p:txBody>
            <a:bodyPr wrap="square" rtlCol="0">
              <a:spAutoFit/>
            </a:bodyPr>
            <a:lstStyle/>
            <a:p>
              <a:pPr marL="268288" indent="-268288"/>
              <a:r>
                <a:rPr lang="ja-JP" altLang="en-US" sz="1100" dirty="0">
                  <a:latin typeface="メイリオ" panose="020B0604030504040204" pitchFamily="50" charset="-128"/>
                  <a:ea typeface="メイリオ" panose="020B0604030504040204" pitchFamily="50" charset="-128"/>
                </a:rPr>
                <a:t>○就労アセスメント強化事業（アドバイザー派遣）</a:t>
              </a:r>
              <a:endParaRPr lang="en-US" altLang="ja-JP" sz="1100" dirty="0">
                <a:latin typeface="メイリオ" panose="020B0604030504040204" pitchFamily="50" charset="-128"/>
                <a:ea typeface="メイリオ" panose="020B0604030504040204" pitchFamily="50" charset="-128"/>
              </a:endParaRPr>
            </a:p>
            <a:p>
              <a:pPr marL="268288" indent="-268288"/>
              <a:r>
                <a:rPr lang="ja-JP" altLang="en-US" sz="1100" dirty="0">
                  <a:latin typeface="メイリオ" panose="020B0604030504040204" pitchFamily="50" charset="-128"/>
                  <a:ea typeface="メイリオ" panose="020B0604030504040204" pitchFamily="50" charset="-128"/>
                </a:rPr>
                <a:t>　・就労移行支援事業所、就労継続支援</a:t>
              </a: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型・就労継続</a:t>
              </a:r>
              <a:endParaRPr lang="en-US" altLang="ja-JP" sz="1100" dirty="0">
                <a:latin typeface="メイリオ" panose="020B0604030504040204" pitchFamily="50" charset="-128"/>
                <a:ea typeface="メイリオ" panose="020B0604030504040204" pitchFamily="50" charset="-128"/>
              </a:endParaRPr>
            </a:p>
            <a:p>
              <a:pPr marL="268288" indent="-268288"/>
              <a:r>
                <a:rPr lang="ja-JP" altLang="en-US" sz="1100" dirty="0">
                  <a:latin typeface="メイリオ" panose="020B0604030504040204" pitchFamily="50" charset="-128"/>
                  <a:ea typeface="メイリオ" panose="020B0604030504040204" pitchFamily="50" charset="-128"/>
                </a:rPr>
                <a:t>　　支援</a:t>
              </a:r>
              <a:r>
                <a:rPr lang="en-US" altLang="ja-JP" sz="1100" dirty="0">
                  <a:latin typeface="メイリオ" panose="020B0604030504040204" pitchFamily="50" charset="-128"/>
                  <a:ea typeface="メイリオ" panose="020B0604030504040204" pitchFamily="50" charset="-128"/>
                </a:rPr>
                <a:t>B</a:t>
              </a:r>
              <a:r>
                <a:rPr lang="ja-JP" altLang="en-US" sz="1100" dirty="0">
                  <a:latin typeface="メイリオ" panose="020B0604030504040204" pitchFamily="50" charset="-128"/>
                  <a:ea typeface="メイリオ" panose="020B0604030504040204" pitchFamily="50" charset="-128"/>
                </a:rPr>
                <a:t>型事業所の就労アセスメント力・支援力の向上</a:t>
              </a:r>
              <a:endParaRPr lang="en-US" altLang="ja-JP" sz="1050" dirty="0">
                <a:latin typeface="メイリオ" panose="020B0604030504040204" pitchFamily="50" charset="-128"/>
                <a:ea typeface="メイリオ" panose="020B0604030504040204" pitchFamily="50" charset="-128"/>
              </a:endParaRPr>
            </a:p>
            <a:p>
              <a:pPr marL="268288" indent="-268288"/>
              <a:r>
                <a:rPr lang="ja-JP" altLang="en-US" sz="1100" dirty="0">
                  <a:latin typeface="メイリオ" panose="020B0604030504040204" pitchFamily="50" charset="-128"/>
                  <a:ea typeface="メイリオ" panose="020B0604030504040204" pitchFamily="50" charset="-128"/>
                </a:rPr>
                <a:t>○研修による人材育成</a:t>
              </a:r>
              <a:endParaRPr lang="en-US" altLang="ja-JP" sz="1100" dirty="0">
                <a:latin typeface="メイリオ" panose="020B0604030504040204" pitchFamily="50" charset="-128"/>
                <a:ea typeface="メイリオ" panose="020B0604030504040204" pitchFamily="50" charset="-128"/>
              </a:endParaRPr>
            </a:p>
            <a:p>
              <a:pPr marL="268288" indent="-268288"/>
              <a:r>
                <a:rPr lang="ja-JP" altLang="en-US" sz="1100" dirty="0">
                  <a:latin typeface="メイリオ" panose="020B0604030504040204" pitchFamily="50" charset="-128"/>
                  <a:ea typeface="メイリオ" panose="020B0604030504040204" pitchFamily="50" charset="-128"/>
                </a:rPr>
                <a:t>　・支援力の向上と好事例の横展開</a:t>
              </a:r>
              <a:endParaRPr lang="en-US" altLang="ja-JP" sz="1100" dirty="0">
                <a:latin typeface="メイリオ" panose="020B0604030504040204" pitchFamily="50" charset="-128"/>
                <a:ea typeface="メイリオ" panose="020B0604030504040204" pitchFamily="50" charset="-128"/>
              </a:endParaRPr>
            </a:p>
            <a:p>
              <a:pPr marL="268288" indent="-268288"/>
              <a:endParaRPr lang="en-US" altLang="ja-JP" sz="1100" dirty="0">
                <a:latin typeface="メイリオ" panose="020B0604030504040204" pitchFamily="50" charset="-128"/>
                <a:ea typeface="メイリオ" panose="020B0604030504040204" pitchFamily="50" charset="-128"/>
              </a:endParaRPr>
            </a:p>
            <a:p>
              <a:pPr marL="268288" indent="-268288"/>
              <a:endParaRPr lang="en-US" altLang="ja-JP" sz="1100" dirty="0">
                <a:latin typeface="メイリオ" panose="020B0604030504040204" pitchFamily="50" charset="-128"/>
                <a:ea typeface="メイリオ" panose="020B0604030504040204" pitchFamily="50" charset="-128"/>
              </a:endParaRPr>
            </a:p>
            <a:p>
              <a:pPr marL="268288" indent="-268288"/>
              <a:endParaRPr lang="en-US" altLang="ja-JP" sz="1100" dirty="0">
                <a:latin typeface="メイリオ" panose="020B0604030504040204" pitchFamily="50" charset="-128"/>
                <a:ea typeface="メイリオ" panose="020B0604030504040204" pitchFamily="50" charset="-128"/>
              </a:endParaRPr>
            </a:p>
            <a:p>
              <a:pPr marL="268288" indent="-268288"/>
              <a:endParaRPr lang="en-US" altLang="ja-JP" sz="700" dirty="0">
                <a:latin typeface="メイリオ" panose="020B0604030504040204" pitchFamily="50" charset="-128"/>
                <a:ea typeface="メイリオ" panose="020B0604030504040204" pitchFamily="50" charset="-128"/>
              </a:endParaRPr>
            </a:p>
          </p:txBody>
        </p:sp>
        <p:sp>
          <p:nvSpPr>
            <p:cNvPr id="19" name="Rectangle 28"/>
            <p:cNvSpPr>
              <a:spLocks noChangeArrowheads="1"/>
            </p:cNvSpPr>
            <p:nvPr/>
          </p:nvSpPr>
          <p:spPr bwMode="auto">
            <a:xfrm>
              <a:off x="9505184" y="799277"/>
              <a:ext cx="3367159" cy="260035"/>
            </a:xfrm>
            <a:prstGeom prst="rect">
              <a:avLst/>
            </a:prstGeom>
            <a:gradFill flip="none" rotWithShape="1">
              <a:gsLst>
                <a:gs pos="0">
                  <a:srgbClr val="FFC000"/>
                </a:gs>
                <a:gs pos="50000">
                  <a:sysClr val="window" lastClr="FFFFFF"/>
                </a:gs>
                <a:gs pos="100000">
                  <a:srgbClr val="FFC000"/>
                </a:gs>
              </a:gsLst>
              <a:lin ang="5400000" scaled="1"/>
              <a:tileRect/>
            </a:gradFill>
            <a:ln>
              <a:noFill/>
            </a:ln>
            <a:effectLst/>
          </p:spPr>
          <p:txBody>
            <a:bodyPr wrap="none" lIns="91435" tIns="45717" rIns="91435" bIns="45717" anchor="ctr"/>
            <a:lstStyle/>
            <a:p>
              <a:pPr lvl="0" algn="ctr" fontAlgn="base">
                <a:spcBef>
                  <a:spcPct val="0"/>
                </a:spcBef>
                <a:spcAft>
                  <a:spcPct val="0"/>
                </a:spcAft>
                <a:defRPr/>
              </a:pP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1" kern="0" noProof="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既存施策</a:t>
              </a:r>
              <a:r>
                <a:rPr kumimoji="0" lang="en-US" altLang="ja-JP" sz="1050" b="1" kern="0" noProof="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H30</a:t>
              </a:r>
              <a:r>
                <a:rPr kumimoji="0" lang="ja-JP" altLang="en-US" sz="1050" b="1" kern="0" noProof="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50" b="1" kern="0" noProof="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R2</a:t>
              </a: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9700264" y="1981260"/>
              <a:ext cx="3599506" cy="657878"/>
            </a:xfrm>
            <a:prstGeom prst="rect">
              <a:avLst/>
            </a:prstGeom>
            <a:noFill/>
            <a:ln>
              <a:solidFill>
                <a:schemeClr val="tx1"/>
              </a:solidFill>
              <a:prstDash val="dash"/>
            </a:ln>
          </p:spPr>
          <p:txBody>
            <a:bodyPr wrap="square" rtlCol="0">
              <a:spAutoFit/>
            </a:bodyPr>
            <a:lstStyle/>
            <a:p>
              <a:pPr marL="268288" indent="-268288"/>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現行目標　主なもの</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（）内は</a:t>
              </a:r>
              <a:r>
                <a:rPr lang="en-US" altLang="ja-JP" sz="900" dirty="0">
                  <a:latin typeface="メイリオ" panose="020B0604030504040204" pitchFamily="50" charset="-128"/>
                  <a:ea typeface="メイリオ" panose="020B0604030504040204" pitchFamily="50" charset="-128"/>
                </a:rPr>
                <a:t>R1</a:t>
              </a:r>
              <a:r>
                <a:rPr lang="ja-JP" altLang="en-US" sz="900" dirty="0">
                  <a:latin typeface="メイリオ" panose="020B0604030504040204" pitchFamily="50" charset="-128"/>
                  <a:ea typeface="メイリオ" panose="020B0604030504040204" pitchFamily="50" charset="-128"/>
                </a:rPr>
                <a:t>時点</a:t>
              </a:r>
              <a:endParaRPr lang="en-US" altLang="ja-JP" sz="900" dirty="0">
                <a:latin typeface="メイリオ" panose="020B0604030504040204" pitchFamily="50" charset="-128"/>
                <a:ea typeface="メイリオ" panose="020B0604030504040204" pitchFamily="50" charset="-128"/>
              </a:endParaRPr>
            </a:p>
            <a:p>
              <a:pPr marL="268288" indent="-268288"/>
              <a:r>
                <a:rPr lang="ja-JP" altLang="en-US" sz="900" dirty="0">
                  <a:latin typeface="メイリオ" panose="020B0604030504040204" pitchFamily="50" charset="-128"/>
                  <a:ea typeface="メイリオ" panose="020B0604030504040204" pitchFamily="50" charset="-128"/>
                </a:rPr>
                <a:t>○福祉施設からの一般就労者数 </a:t>
              </a:r>
              <a:r>
                <a:rPr lang="en-US" altLang="ja-JP" sz="900" dirty="0">
                  <a:latin typeface="メイリオ" panose="020B0604030504040204" pitchFamily="50" charset="-128"/>
                  <a:ea typeface="メイリオ" panose="020B0604030504040204" pitchFamily="50" charset="-128"/>
                </a:rPr>
                <a:t>R2</a:t>
              </a:r>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1,700</a:t>
              </a:r>
              <a:r>
                <a:rPr lang="ja-JP" altLang="en-US" sz="900" dirty="0">
                  <a:latin typeface="メイリオ" panose="020B0604030504040204" pitchFamily="50" charset="-128"/>
                  <a:ea typeface="メイリオ" panose="020B0604030504040204" pitchFamily="50" charset="-128"/>
                </a:rPr>
                <a:t>人（</a:t>
              </a:r>
              <a:r>
                <a:rPr lang="en-US" altLang="ja-JP" sz="900" dirty="0">
                  <a:latin typeface="メイリオ" panose="020B0604030504040204" pitchFamily="50" charset="-128"/>
                  <a:ea typeface="メイリオ" panose="020B0604030504040204" pitchFamily="50" charset="-128"/>
                </a:rPr>
                <a:t>2,140</a:t>
              </a:r>
              <a:r>
                <a:rPr lang="ja-JP" altLang="en-US" sz="900" dirty="0">
                  <a:latin typeface="メイリオ" panose="020B0604030504040204" pitchFamily="50" charset="-128"/>
                  <a:ea typeface="メイリオ" panose="020B0604030504040204" pitchFamily="50" charset="-128"/>
                </a:rPr>
                <a:t>人）</a:t>
              </a:r>
              <a:endParaRPr lang="en-US" altLang="ja-JP" sz="900" dirty="0">
                <a:latin typeface="メイリオ" panose="020B0604030504040204" pitchFamily="50" charset="-128"/>
                <a:ea typeface="メイリオ" panose="020B0604030504040204" pitchFamily="50" charset="-128"/>
              </a:endParaRPr>
            </a:p>
            <a:p>
              <a:pPr marL="268288" indent="-268288"/>
              <a:r>
                <a:rPr lang="ja-JP" altLang="en-US" sz="900" dirty="0">
                  <a:latin typeface="メイリオ" panose="020B0604030504040204" pitchFamily="50" charset="-128"/>
                  <a:ea typeface="メイリオ" panose="020B0604030504040204" pitchFamily="50" charset="-128"/>
                </a:rPr>
                <a:t>○就労実績のない移行事業所数 </a:t>
              </a:r>
              <a:r>
                <a:rPr lang="en-US" altLang="ja-JP" sz="900" dirty="0">
                  <a:latin typeface="メイリオ" panose="020B0604030504040204" pitchFamily="50" charset="-128"/>
                  <a:ea typeface="メイリオ" panose="020B0604030504040204" pitchFamily="50" charset="-128"/>
                </a:rPr>
                <a:t>R2</a:t>
              </a:r>
              <a:r>
                <a:rPr lang="ja-JP" altLang="en-US" sz="900" dirty="0">
                  <a:latin typeface="メイリオ" panose="020B0604030504040204" pitchFamily="50" charset="-128"/>
                  <a:ea typeface="メイリオ" panose="020B0604030504040204" pitchFamily="50" charset="-128"/>
                </a:rPr>
                <a:t>　ゼロか所（</a:t>
              </a:r>
              <a:r>
                <a:rPr lang="en-US" altLang="ja-JP" sz="900" dirty="0">
                  <a:latin typeface="メイリオ" panose="020B0604030504040204" pitchFamily="50" charset="-128"/>
                  <a:ea typeface="メイリオ" panose="020B0604030504040204" pitchFamily="50" charset="-128"/>
                </a:rPr>
                <a:t>65</a:t>
              </a:r>
              <a:r>
                <a:rPr lang="ja-JP" altLang="en-US" sz="900" dirty="0">
                  <a:latin typeface="メイリオ" panose="020B0604030504040204" pitchFamily="50" charset="-128"/>
                  <a:ea typeface="メイリオ" panose="020B0604030504040204" pitchFamily="50" charset="-128"/>
                </a:rPr>
                <a:t>か所）</a:t>
              </a:r>
              <a:endParaRPr lang="en-US" altLang="ja-JP" sz="900" dirty="0">
                <a:latin typeface="メイリオ" panose="020B0604030504040204" pitchFamily="50" charset="-128"/>
                <a:ea typeface="メイリオ" panose="020B0604030504040204" pitchFamily="50" charset="-128"/>
              </a:endParaRPr>
            </a:p>
            <a:p>
              <a:pPr marL="268288" indent="-268288"/>
              <a:r>
                <a:rPr lang="ja-JP" altLang="en-US" sz="900" dirty="0">
                  <a:latin typeface="メイリオ" panose="020B0604030504040204" pitchFamily="50" charset="-128"/>
                  <a:ea typeface="メイリオ" panose="020B0604030504040204" pitchFamily="50" charset="-128"/>
                </a:rPr>
                <a:t>　・・・二極化の解消</a:t>
              </a:r>
              <a:endParaRPr lang="en-US" altLang="ja-JP" sz="900" dirty="0">
                <a:latin typeface="メイリオ" panose="020B0604030504040204" pitchFamily="50" charset="-128"/>
                <a:ea typeface="メイリオ" panose="020B0604030504040204" pitchFamily="50" charset="-128"/>
              </a:endParaRPr>
            </a:p>
          </p:txBody>
        </p:sp>
      </p:grpSp>
      <p:sp>
        <p:nvSpPr>
          <p:cNvPr id="26" name="テキスト ボックス 25"/>
          <p:cNvSpPr txBox="1"/>
          <p:nvPr/>
        </p:nvSpPr>
        <p:spPr>
          <a:xfrm>
            <a:off x="6447458" y="5792277"/>
            <a:ext cx="2623881" cy="938719"/>
          </a:xfrm>
          <a:prstGeom prst="rect">
            <a:avLst/>
          </a:prstGeom>
          <a:noFill/>
          <a:ln>
            <a:solidFill>
              <a:schemeClr val="accent6">
                <a:lumMod val="60000"/>
                <a:lumOff val="40000"/>
              </a:schemeClr>
            </a:solidFill>
          </a:ln>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質の高い就労支援の手引きの作成・</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普及による事業所の支援力向上</a:t>
            </a:r>
            <a:endParaRPr lang="en-US" altLang="ja-JP" sz="1100" dirty="0">
              <a:latin typeface="メイリオ" panose="020B0604030504040204" pitchFamily="50" charset="-128"/>
              <a:ea typeface="メイリオ" panose="020B0604030504040204" pitchFamily="50" charset="-128"/>
            </a:endParaRPr>
          </a:p>
          <a:p>
            <a:endParaRPr lang="en-US" altLang="ja-JP" sz="1100" b="1"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府全域の一般就労人数の増加・就労定着の促進</a:t>
            </a:r>
            <a:endParaRPr lang="en-US" altLang="ja-JP" sz="1100" b="1"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86414" y="5984437"/>
            <a:ext cx="1431530" cy="746358"/>
          </a:xfrm>
          <a:prstGeom prst="rect">
            <a:avLst/>
          </a:prstGeom>
          <a:noFill/>
          <a:ln>
            <a:solidFill>
              <a:schemeClr val="accent6">
                <a:lumMod val="60000"/>
                <a:lumOff val="40000"/>
              </a:schemeClr>
            </a:solidFill>
          </a:ln>
        </p:spPr>
        <p:txBody>
          <a:bodyPr wrap="square" rtlCol="0">
            <a:spAutoFit/>
          </a:bodyPr>
          <a:lstStyle/>
          <a:p>
            <a:pPr marL="268288" indent="-268288"/>
            <a:r>
              <a:rPr lang="en-US" altLang="ja-JP" sz="1100" b="1" dirty="0">
                <a:latin typeface="メイリオ" panose="020B0604030504040204" pitchFamily="50" charset="-128"/>
                <a:ea typeface="メイリオ" panose="020B0604030504040204" pitchFamily="50" charset="-128"/>
              </a:rPr>
              <a:t>【R</a:t>
            </a:r>
            <a:r>
              <a:rPr lang="ja-JP" altLang="en-US" sz="1100" b="1" dirty="0">
                <a:latin typeface="メイリオ" panose="020B0604030504040204" pitchFamily="50" charset="-128"/>
                <a:ea typeface="メイリオ" panose="020B0604030504040204" pitchFamily="50" charset="-128"/>
              </a:rPr>
              <a:t>３</a:t>
            </a:r>
            <a:r>
              <a:rPr lang="en-US" altLang="ja-JP" sz="1100" b="1"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移行・定着支援</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事業向け手引きの</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作成／普及</a:t>
            </a:r>
            <a:endParaRPr lang="en-US" altLang="ja-JP" sz="1050" dirty="0">
              <a:latin typeface="メイリオ" panose="020B0604030504040204" pitchFamily="50" charset="-128"/>
              <a:ea typeface="メイリオ" panose="020B0604030504040204" pitchFamily="50" charset="-128"/>
            </a:endParaRPr>
          </a:p>
        </p:txBody>
      </p:sp>
      <p:sp>
        <p:nvSpPr>
          <p:cNvPr id="27" name="フローチャート: 組合せ 26"/>
          <p:cNvSpPr/>
          <p:nvPr/>
        </p:nvSpPr>
        <p:spPr>
          <a:xfrm rot="16200000">
            <a:off x="1392808" y="6242116"/>
            <a:ext cx="588289" cy="250049"/>
          </a:xfrm>
          <a:prstGeom prst="flowChartMer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831027" y="5985474"/>
            <a:ext cx="1386965" cy="746358"/>
          </a:xfrm>
          <a:prstGeom prst="rect">
            <a:avLst/>
          </a:prstGeom>
          <a:noFill/>
          <a:ln>
            <a:solidFill>
              <a:schemeClr val="accent6">
                <a:lumMod val="60000"/>
                <a:lumOff val="40000"/>
              </a:schemeClr>
            </a:solidFill>
          </a:ln>
        </p:spPr>
        <p:txBody>
          <a:bodyPr wrap="square" rtlCol="0">
            <a:spAutoFit/>
          </a:bodyPr>
          <a:lstStyle/>
          <a:p>
            <a:pPr marL="268288" indent="-268288"/>
            <a:r>
              <a:rPr lang="en-US" altLang="ja-JP" sz="1100" b="1" dirty="0">
                <a:latin typeface="メイリオ" panose="020B0604030504040204" pitchFamily="50" charset="-128"/>
                <a:ea typeface="メイリオ" panose="020B0604030504040204" pitchFamily="50" charset="-128"/>
              </a:rPr>
              <a:t>【R</a:t>
            </a:r>
            <a:r>
              <a:rPr lang="ja-JP" altLang="en-US" sz="1100" b="1" dirty="0">
                <a:latin typeface="メイリオ" panose="020B0604030504040204" pitchFamily="50" charset="-128"/>
                <a:ea typeface="メイリオ" panose="020B0604030504040204" pitchFamily="50" charset="-128"/>
              </a:rPr>
              <a:t>４</a:t>
            </a:r>
            <a:r>
              <a:rPr lang="en-US" altLang="ja-JP" sz="1100" b="1"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就労継続支援Ａ型・Ｂ型向け手引きの</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作成／普及</a:t>
            </a:r>
            <a:endParaRPr lang="en-US" altLang="ja-JP" sz="1050" dirty="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3550332" y="5823891"/>
            <a:ext cx="2729317" cy="907941"/>
          </a:xfrm>
          <a:prstGeom prst="rect">
            <a:avLst/>
          </a:prstGeom>
          <a:noFill/>
          <a:ln>
            <a:solidFill>
              <a:schemeClr val="accent6">
                <a:lumMod val="60000"/>
                <a:lumOff val="40000"/>
              </a:schemeClr>
            </a:solidFill>
          </a:ln>
        </p:spPr>
        <p:txBody>
          <a:bodyPr wrap="square" rtlCol="0">
            <a:spAutoFit/>
          </a:bodyPr>
          <a:lstStyle/>
          <a:p>
            <a:pPr marL="268288" indent="-268288"/>
            <a:r>
              <a:rPr lang="en-US" altLang="ja-JP" sz="1100" b="1" dirty="0">
                <a:latin typeface="メイリオ" panose="020B0604030504040204" pitchFamily="50" charset="-128"/>
                <a:ea typeface="メイリオ" panose="020B0604030504040204" pitchFamily="50" charset="-128"/>
              </a:rPr>
              <a:t>【R</a:t>
            </a:r>
            <a:r>
              <a:rPr lang="ja-JP" altLang="en-US" sz="1100" b="1" dirty="0">
                <a:latin typeface="メイリオ" panose="020B0604030504040204" pitchFamily="50" charset="-128"/>
                <a:ea typeface="メイリオ" panose="020B0604030504040204" pitchFamily="50" charset="-128"/>
              </a:rPr>
              <a:t>５</a:t>
            </a:r>
            <a:r>
              <a:rPr lang="en-US" altLang="ja-JP" sz="1100" b="1"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Ｒ３・Ｒ４作成の手引きを踏まえ、福祉圏域ごとに活用可能な連携体制モデルを作成し、自立支援協議会等を通じた普及を図る。　⇒　自発的な取組みにつなげる</a:t>
            </a:r>
            <a:endParaRPr lang="en-US" altLang="ja-JP" sz="1050" dirty="0">
              <a:latin typeface="メイリオ" panose="020B0604030504040204" pitchFamily="50" charset="-128"/>
              <a:ea typeface="メイリオ" panose="020B0604030504040204" pitchFamily="50" charset="-128"/>
            </a:endParaRPr>
          </a:p>
        </p:txBody>
      </p:sp>
      <p:sp>
        <p:nvSpPr>
          <p:cNvPr id="31" name="フローチャート: 組合せ 30"/>
          <p:cNvSpPr/>
          <p:nvPr/>
        </p:nvSpPr>
        <p:spPr>
          <a:xfrm rot="16200000">
            <a:off x="3094780" y="6233872"/>
            <a:ext cx="588289" cy="250049"/>
          </a:xfrm>
          <a:prstGeom prst="flowChartMerg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Rectangle 28"/>
          <p:cNvSpPr>
            <a:spLocks noChangeArrowheads="1"/>
          </p:cNvSpPr>
          <p:nvPr/>
        </p:nvSpPr>
        <p:spPr bwMode="auto">
          <a:xfrm>
            <a:off x="84785" y="5715930"/>
            <a:ext cx="2556815" cy="264362"/>
          </a:xfrm>
          <a:prstGeom prst="rect">
            <a:avLst/>
          </a:prstGeom>
          <a:gradFill flip="none" rotWithShape="1">
            <a:gsLst>
              <a:gs pos="0">
                <a:srgbClr val="FFC000"/>
              </a:gs>
              <a:gs pos="50000">
                <a:sysClr val="window" lastClr="FFFFFF"/>
              </a:gs>
              <a:gs pos="100000">
                <a:srgbClr val="FFC000"/>
              </a:gs>
            </a:gsLst>
            <a:lin ang="5400000" scaled="1"/>
            <a:tileRect/>
          </a:gradFill>
          <a:ln>
            <a:noFill/>
          </a:ln>
          <a:effectLst/>
        </p:spPr>
        <p:txBody>
          <a:bodyPr wrap="none" lIns="91435" tIns="45717" rIns="91435" bIns="45717" anchor="ctr"/>
          <a:lstStyle/>
          <a:p>
            <a:pPr lvl="0" algn="ctr" fontAlgn="base">
              <a:spcBef>
                <a:spcPct val="0"/>
              </a:spcBef>
              <a:spcAft>
                <a:spcPct val="0"/>
              </a:spcAft>
              <a:defRPr/>
            </a:pP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今後の展開</a:t>
            </a: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0" y="2676175"/>
            <a:ext cx="9144000" cy="2954072"/>
            <a:chOff x="5150" y="2784970"/>
            <a:chExt cx="9144000" cy="3250350"/>
          </a:xfrm>
        </p:grpSpPr>
        <p:sp>
          <p:nvSpPr>
            <p:cNvPr id="2" name="正方形/長方形 1"/>
            <p:cNvSpPr/>
            <p:nvPr/>
          </p:nvSpPr>
          <p:spPr>
            <a:xfrm>
              <a:off x="5150" y="2986290"/>
              <a:ext cx="9144000" cy="30490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Rectangle 28"/>
            <p:cNvSpPr>
              <a:spLocks noChangeArrowheads="1"/>
            </p:cNvSpPr>
            <p:nvPr/>
          </p:nvSpPr>
          <p:spPr bwMode="auto">
            <a:xfrm>
              <a:off x="108455" y="2784970"/>
              <a:ext cx="2604824" cy="307762"/>
            </a:xfrm>
            <a:prstGeom prst="rect">
              <a:avLst/>
            </a:prstGeom>
            <a:gradFill flip="none" rotWithShape="1">
              <a:gsLst>
                <a:gs pos="0">
                  <a:srgbClr val="FFC000"/>
                </a:gs>
                <a:gs pos="50000">
                  <a:sysClr val="window" lastClr="FFFFFF"/>
                </a:gs>
                <a:gs pos="100000">
                  <a:srgbClr val="FFC000"/>
                </a:gs>
              </a:gsLst>
              <a:lin ang="5400000" scaled="1"/>
              <a:tileRect/>
            </a:gradFill>
            <a:ln>
              <a:noFill/>
            </a:ln>
            <a:effectLst/>
          </p:spPr>
          <p:txBody>
            <a:bodyPr wrap="none" lIns="91435" tIns="45717" rIns="91435" bIns="45717" anchor="ctr"/>
            <a:lstStyle/>
            <a:p>
              <a:pPr lvl="0" algn="ctr" fontAlgn="base">
                <a:spcBef>
                  <a:spcPct val="0"/>
                </a:spcBef>
                <a:spcAft>
                  <a:spcPct val="0"/>
                </a:spcAft>
                <a:defRPr/>
              </a:pP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事業内容</a:t>
              </a: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4" name="フローチャート: 組合せ 33"/>
          <p:cNvSpPr/>
          <p:nvPr/>
        </p:nvSpPr>
        <p:spPr>
          <a:xfrm>
            <a:off x="7002762" y="6185474"/>
            <a:ext cx="1359282" cy="120072"/>
          </a:xfrm>
          <a:prstGeom prst="flowChartMerge">
            <a:avLst/>
          </a:prstGeom>
          <a:gradFill flip="none" rotWithShape="1">
            <a:gsLst>
              <a:gs pos="0">
                <a:schemeClr val="accent5">
                  <a:lumMod val="0"/>
                  <a:lumOff val="100000"/>
                </a:schemeClr>
              </a:gs>
              <a:gs pos="100000">
                <a:schemeClr val="accent5">
                  <a:lumMod val="10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583750" y="350432"/>
            <a:ext cx="2316480" cy="276999"/>
          </a:xfrm>
          <a:prstGeom prst="rect">
            <a:avLst/>
          </a:prstGeom>
          <a:noFill/>
        </p:spPr>
        <p:txBody>
          <a:bodyPr wrap="square" rtlCol="0">
            <a:spAutoFit/>
          </a:bodyPr>
          <a:lstStyle/>
          <a:p>
            <a:pPr algn="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予算要求額：</a:t>
            </a:r>
            <a:r>
              <a:rPr kumimoji="1" lang="en-US" altLang="ja-JP" sz="1200" dirty="0">
                <a:latin typeface="メイリオ" panose="020B0604030504040204" pitchFamily="50" charset="-128"/>
                <a:ea typeface="メイリオ" panose="020B0604030504040204" pitchFamily="50" charset="-128"/>
              </a:rPr>
              <a:t>3,796</a:t>
            </a:r>
            <a:r>
              <a:rPr kumimoji="1" lang="ja-JP" altLang="en-US" sz="1200" dirty="0">
                <a:latin typeface="メイリオ" panose="020B0604030504040204" pitchFamily="50" charset="-128"/>
                <a:ea typeface="メイリオ" panose="020B0604030504040204" pitchFamily="50" charset="-128"/>
              </a:rPr>
              <a:t>千円</a:t>
            </a:r>
            <a:r>
              <a:rPr kumimoji="1" lang="en-US" altLang="ja-JP" sz="1200" dirty="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3994278" y="827540"/>
            <a:ext cx="5137022" cy="1906856"/>
            <a:chOff x="4006978" y="941844"/>
            <a:chExt cx="5137022" cy="1906856"/>
          </a:xfrm>
        </p:grpSpPr>
        <p:sp>
          <p:nvSpPr>
            <p:cNvPr id="41" name="テキスト ボックス 40"/>
            <p:cNvSpPr txBox="1"/>
            <p:nvPr/>
          </p:nvSpPr>
          <p:spPr>
            <a:xfrm>
              <a:off x="4006978" y="1199751"/>
              <a:ext cx="5137022" cy="1646837"/>
            </a:xfrm>
            <a:prstGeom prst="rect">
              <a:avLst/>
            </a:prstGeom>
            <a:solidFill>
              <a:schemeClr val="bg1"/>
            </a:solidFill>
            <a:ln>
              <a:solidFill>
                <a:srgbClr val="92D050"/>
              </a:solidFill>
            </a:ln>
          </p:spPr>
          <p:txBody>
            <a:bodyPr wrap="square" rtlCol="0">
              <a:noAutofit/>
            </a:bodyPr>
            <a:lstStyle/>
            <a:p>
              <a:pPr marL="171450" indent="-171450">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国の基本指針に基づく</a:t>
              </a:r>
              <a:r>
                <a:rPr lang="ja-JP" altLang="en-US" sz="1050" dirty="0" err="1">
                  <a:latin typeface="メイリオ" panose="020B0604030504040204" pitchFamily="50" charset="-128"/>
                  <a:ea typeface="メイリオ" panose="020B0604030504040204" pitchFamily="50" charset="-128"/>
                </a:rPr>
                <a:t>次期障がい</a:t>
              </a:r>
              <a:r>
                <a:rPr lang="ja-JP" altLang="en-US" sz="1050" dirty="0">
                  <a:latin typeface="メイリオ" panose="020B0604030504040204" pitchFamily="50" charset="-128"/>
                  <a:ea typeface="メイリオ" panose="020B0604030504040204" pitchFamily="50" charset="-128"/>
                </a:rPr>
                <a:t>者計画では、今増加傾向にある一般就労への移行者をＲ１実績の</a:t>
              </a:r>
              <a:r>
                <a:rPr lang="en-US" altLang="ja-JP" sz="1050" dirty="0">
                  <a:latin typeface="メイリオ" panose="020B0604030504040204" pitchFamily="50" charset="-128"/>
                  <a:ea typeface="メイリオ" panose="020B0604030504040204" pitchFamily="50" charset="-128"/>
                </a:rPr>
                <a:t>1.27</a:t>
              </a:r>
              <a:r>
                <a:rPr lang="ja-JP" altLang="en-US" sz="1050" dirty="0">
                  <a:latin typeface="メイリオ" panose="020B0604030504040204" pitchFamily="50" charset="-128"/>
                  <a:ea typeface="メイリオ" panose="020B0604030504040204" pitchFamily="50" charset="-128"/>
                </a:rPr>
                <a:t>倍かつ各事業類型</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移行・就Ａ・就Ｂ</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ごとに達成する必要があり、現行の実績を維持するだけでは不十分</a:t>
              </a: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量拡大・質向上が必要</a:t>
              </a:r>
              <a:r>
                <a:rPr lang="en-US" altLang="ja-JP" sz="1100" b="1" dirty="0">
                  <a:latin typeface="メイリオ" panose="020B0604030504040204" pitchFamily="50" charset="-128"/>
                  <a:ea typeface="メイリオ" panose="020B0604030504040204" pitchFamily="50" charset="-128"/>
                </a:rPr>
                <a:t>】</a:t>
              </a:r>
              <a:endParaRPr lang="en-US" altLang="ja-JP" sz="1050" b="1" dirty="0">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これまで個別に支援をしても、人事異動等による事業所全体の支援力の低下を防げず、結果的に事業所にノウハウが蓄積されていない</a:t>
              </a: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一般化が必要</a:t>
              </a:r>
              <a:r>
                <a:rPr lang="en-US" altLang="ja-JP" sz="1100" b="1" dirty="0">
                  <a:latin typeface="メイリオ" panose="020B0604030504040204" pitchFamily="50" charset="-128"/>
                  <a:ea typeface="メイリオ" panose="020B0604030504040204" pitchFamily="50" charset="-128"/>
                </a:rPr>
                <a:t>】</a:t>
              </a:r>
              <a:endParaRPr lang="en-US" altLang="ja-JP" sz="1050" b="1" dirty="0">
                <a:latin typeface="メイリオ" panose="020B0604030504040204" pitchFamily="50" charset="-128"/>
                <a:ea typeface="メイリオ" panose="020B0604030504040204" pitchFamily="50" charset="-128"/>
              </a:endParaRPr>
            </a:p>
          </p:txBody>
        </p:sp>
        <p:sp>
          <p:nvSpPr>
            <p:cNvPr id="44" name="Rectangle 28"/>
            <p:cNvSpPr>
              <a:spLocks noChangeArrowheads="1"/>
            </p:cNvSpPr>
            <p:nvPr/>
          </p:nvSpPr>
          <p:spPr bwMode="auto">
            <a:xfrm>
              <a:off x="4010153" y="941844"/>
              <a:ext cx="3600322" cy="257907"/>
            </a:xfrm>
            <a:prstGeom prst="rect">
              <a:avLst/>
            </a:prstGeom>
            <a:gradFill>
              <a:gsLst>
                <a:gs pos="0">
                  <a:srgbClr val="FFC000"/>
                </a:gs>
                <a:gs pos="50000">
                  <a:sysClr val="window" lastClr="FFFFFF"/>
                </a:gs>
                <a:gs pos="100000">
                  <a:srgbClr val="FFC000"/>
                </a:gs>
              </a:gsLst>
              <a:lin ang="5400000" scaled="1"/>
            </a:gradFill>
            <a:ln>
              <a:noFill/>
            </a:ln>
            <a:effectLst/>
          </p:spPr>
          <p:txBody>
            <a:bodyPr wrap="none" lIns="91435" tIns="45717" rIns="91435" bIns="45717"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次期計画目標達成に向けての</a:t>
              </a:r>
              <a:r>
                <a:rPr kumimoji="0" lang="ja-JP" altLang="en-US" sz="14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課題</a:t>
              </a: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100066" y="2063870"/>
              <a:ext cx="4983974" cy="784830"/>
            </a:xfrm>
            <a:prstGeom prst="rect">
              <a:avLst/>
            </a:prstGeom>
            <a:solidFill>
              <a:schemeClr val="bg1"/>
            </a:solidFill>
            <a:ln>
              <a:solidFill>
                <a:schemeClr val="accent6">
                  <a:lumMod val="60000"/>
                  <a:lumOff val="40000"/>
                </a:schemeClr>
              </a:solidFill>
            </a:ln>
          </p:spPr>
          <p:txBody>
            <a:bodyPr wrap="square" rtlCol="0">
              <a:spAutoFit/>
            </a:bodyPr>
            <a:lstStyle/>
            <a:p>
              <a:pPr marL="268288" indent="-268288"/>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次期目標　主なもの</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いずれも</a:t>
              </a:r>
              <a:r>
                <a:rPr lang="en-US" altLang="ja-JP" sz="900" dirty="0">
                  <a:latin typeface="メイリオ" panose="020B0604030504040204" pitchFamily="50" charset="-128"/>
                  <a:ea typeface="メイリオ" panose="020B0604030504040204" pitchFamily="50" charset="-128"/>
                </a:rPr>
                <a:t>R5</a:t>
              </a:r>
              <a:r>
                <a:rPr lang="ja-JP" altLang="en-US" sz="900" dirty="0">
                  <a:latin typeface="メイリオ" panose="020B0604030504040204" pitchFamily="50" charset="-128"/>
                  <a:ea typeface="メイリオ" panose="020B0604030504040204" pitchFamily="50" charset="-128"/>
                </a:rPr>
                <a:t>目標</a:t>
              </a:r>
              <a:endParaRPr lang="en-US" altLang="ja-JP" sz="900" dirty="0">
                <a:latin typeface="メイリオ" panose="020B0604030504040204" pitchFamily="50" charset="-128"/>
                <a:ea typeface="メイリオ" panose="020B0604030504040204" pitchFamily="50" charset="-128"/>
              </a:endParaRPr>
            </a:p>
            <a:p>
              <a:pPr marL="268288" indent="-268288"/>
              <a:r>
                <a:rPr lang="ja-JP" altLang="en-US" sz="900" dirty="0">
                  <a:latin typeface="メイリオ" panose="020B0604030504040204" pitchFamily="50" charset="-128"/>
                  <a:ea typeface="メイリオ" panose="020B0604030504040204" pitchFamily="50" charset="-128"/>
                </a:rPr>
                <a:t>〇</a:t>
              </a:r>
              <a:r>
                <a:rPr lang="ja-JP" altLang="en-US" sz="900" dirty="0">
                  <a:solidFill>
                    <a:srgbClr val="FF0000"/>
                  </a:solidFill>
                  <a:latin typeface="メイリオ" panose="020B0604030504040204" pitchFamily="50" charset="-128"/>
                  <a:ea typeface="メイリオ" panose="020B0604030504040204" pitchFamily="50" charset="-128"/>
                </a:rPr>
                <a:t>福祉施設からの一般就労者数　</a:t>
              </a:r>
              <a:r>
                <a:rPr lang="en-US" altLang="ja-JP" sz="900" dirty="0">
                  <a:solidFill>
                    <a:srgbClr val="FF0000"/>
                  </a:solidFill>
                  <a:latin typeface="メイリオ" panose="020B0604030504040204" pitchFamily="50" charset="-128"/>
                  <a:ea typeface="メイリオ" panose="020B0604030504040204" pitchFamily="50" charset="-128"/>
                </a:rPr>
                <a:t>R1</a:t>
              </a:r>
              <a:r>
                <a:rPr lang="ja-JP" altLang="en-US" sz="900" dirty="0">
                  <a:solidFill>
                    <a:srgbClr val="FF0000"/>
                  </a:solidFill>
                  <a:latin typeface="メイリオ" panose="020B0604030504040204" pitchFamily="50" charset="-128"/>
                  <a:ea typeface="メイリオ" panose="020B0604030504040204" pitchFamily="50" charset="-128"/>
                </a:rPr>
                <a:t>の</a:t>
              </a:r>
              <a:r>
                <a:rPr lang="en-US" altLang="ja-JP" sz="900" dirty="0">
                  <a:solidFill>
                    <a:srgbClr val="FF0000"/>
                  </a:solidFill>
                  <a:latin typeface="メイリオ" panose="020B0604030504040204" pitchFamily="50" charset="-128"/>
                  <a:ea typeface="メイリオ" panose="020B0604030504040204" pitchFamily="50" charset="-128"/>
                </a:rPr>
                <a:t>1.27</a:t>
              </a:r>
              <a:r>
                <a:rPr lang="ja-JP" altLang="en-US" sz="900" dirty="0">
                  <a:solidFill>
                    <a:srgbClr val="FF0000"/>
                  </a:solidFill>
                  <a:latin typeface="メイリオ" panose="020B0604030504040204" pitchFamily="50" charset="-128"/>
                  <a:ea typeface="メイリオ" panose="020B0604030504040204" pitchFamily="50" charset="-128"/>
                </a:rPr>
                <a:t>倍以上　</a:t>
              </a:r>
              <a:r>
                <a:rPr lang="en-US" altLang="ja-JP" sz="900" dirty="0">
                  <a:solidFill>
                    <a:srgbClr val="FF0000"/>
                  </a:solidFill>
                  <a:latin typeface="メイリオ" panose="020B0604030504040204" pitchFamily="50" charset="-128"/>
                  <a:ea typeface="メイリオ" panose="020B0604030504040204" pitchFamily="50" charset="-128"/>
                </a:rPr>
                <a:t> </a:t>
              </a:r>
              <a:r>
                <a:rPr lang="en-US" altLang="ja-JP" sz="900" dirty="0" smtClean="0">
                  <a:solidFill>
                    <a:srgbClr val="FF0000"/>
                  </a:solidFill>
                  <a:latin typeface="メイリオ" panose="020B0604030504040204" pitchFamily="50" charset="-128"/>
                  <a:ea typeface="メイリオ" panose="020B0604030504040204" pitchFamily="50" charset="-128"/>
                </a:rPr>
                <a:t>2,824</a:t>
              </a:r>
              <a:r>
                <a:rPr lang="ja-JP" altLang="en-US" sz="900" dirty="0" smtClean="0">
                  <a:solidFill>
                    <a:srgbClr val="FF0000"/>
                  </a:solidFill>
                  <a:latin typeface="メイリオ" panose="020B0604030504040204" pitchFamily="50" charset="-128"/>
                  <a:ea typeface="メイリオ" panose="020B0604030504040204" pitchFamily="50" charset="-128"/>
                </a:rPr>
                <a:t>人</a:t>
              </a:r>
              <a:endParaRPr lang="ja-JP" altLang="en-US" sz="900" dirty="0">
                <a:solidFill>
                  <a:srgbClr val="FF0000"/>
                </a:solidFill>
                <a:latin typeface="メイリオ" panose="020B0604030504040204" pitchFamily="50" charset="-128"/>
                <a:ea typeface="メイリオ" panose="020B0604030504040204" pitchFamily="50" charset="-128"/>
              </a:endParaRPr>
            </a:p>
            <a:p>
              <a:pPr marL="268288" indent="-268288"/>
              <a:r>
                <a:rPr lang="ja-JP" altLang="en-US" sz="900" dirty="0">
                  <a:solidFill>
                    <a:srgbClr val="FF0000"/>
                  </a:solidFill>
                  <a:latin typeface="メイリオ" panose="020B0604030504040204" pitchFamily="50" charset="-128"/>
                  <a:ea typeface="メイリオ" panose="020B0604030504040204" pitchFamily="50" charset="-128"/>
                </a:rPr>
                <a:t>　　内訳：移行から</a:t>
              </a:r>
              <a:r>
                <a:rPr lang="en-US" altLang="ja-JP" sz="900" dirty="0">
                  <a:solidFill>
                    <a:srgbClr val="FF0000"/>
                  </a:solidFill>
                  <a:latin typeface="メイリオ" panose="020B0604030504040204" pitchFamily="50" charset="-128"/>
                  <a:ea typeface="メイリオ" panose="020B0604030504040204" pitchFamily="50" charset="-128"/>
                </a:rPr>
                <a:t>R1</a:t>
              </a:r>
              <a:r>
                <a:rPr lang="ja-JP" altLang="en-US" sz="900" dirty="0">
                  <a:solidFill>
                    <a:srgbClr val="FF0000"/>
                  </a:solidFill>
                  <a:latin typeface="メイリオ" panose="020B0604030504040204" pitchFamily="50" charset="-128"/>
                  <a:ea typeface="メイリオ" panose="020B0604030504040204" pitchFamily="50" charset="-128"/>
                </a:rPr>
                <a:t>の</a:t>
              </a:r>
              <a:r>
                <a:rPr lang="en-US" altLang="ja-JP" sz="900" dirty="0">
                  <a:solidFill>
                    <a:srgbClr val="FF0000"/>
                  </a:solidFill>
                  <a:latin typeface="メイリオ" panose="020B0604030504040204" pitchFamily="50" charset="-128"/>
                  <a:ea typeface="メイリオ" panose="020B0604030504040204" pitchFamily="50" charset="-128"/>
                </a:rPr>
                <a:t>1.30</a:t>
              </a:r>
              <a:r>
                <a:rPr lang="ja-JP" altLang="en-US" sz="900" dirty="0">
                  <a:solidFill>
                    <a:srgbClr val="FF0000"/>
                  </a:solidFill>
                  <a:latin typeface="メイリオ" panose="020B0604030504040204" pitchFamily="50" charset="-128"/>
                  <a:ea typeface="メイリオ" panose="020B0604030504040204" pitchFamily="50" charset="-128"/>
                </a:rPr>
                <a:t>倍以上</a:t>
              </a:r>
              <a:r>
                <a:rPr lang="ja-JP" altLang="en-US" sz="9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en-US" altLang="ja-JP" sz="900" dirty="0">
                  <a:solidFill>
                    <a:srgbClr val="FF0000"/>
                  </a:solidFill>
                  <a:latin typeface="メイリオ" panose="020B0604030504040204" pitchFamily="50" charset="-128"/>
                  <a:ea typeface="メイリオ" panose="020B0604030504040204" pitchFamily="50" charset="-128"/>
                </a:rPr>
                <a:t> </a:t>
              </a:r>
              <a:r>
                <a:rPr lang="en-US" altLang="ja-JP" sz="900" dirty="0" smtClean="0">
                  <a:solidFill>
                    <a:srgbClr val="FF0000"/>
                  </a:solidFill>
                  <a:latin typeface="メイリオ" panose="020B0604030504040204" pitchFamily="50" charset="-128"/>
                  <a:ea typeface="メイリオ" panose="020B0604030504040204" pitchFamily="50" charset="-128"/>
                </a:rPr>
                <a:t>1,910</a:t>
              </a:r>
              <a:r>
                <a:rPr lang="ja-JP" altLang="en-US" sz="900" dirty="0" smtClean="0">
                  <a:solidFill>
                    <a:srgbClr val="FF0000"/>
                  </a:solidFill>
                  <a:latin typeface="メイリオ" panose="020B0604030504040204" pitchFamily="50" charset="-128"/>
                  <a:ea typeface="メイリオ" panose="020B0604030504040204" pitchFamily="50" charset="-128"/>
                </a:rPr>
                <a:t>人</a:t>
              </a:r>
              <a:r>
                <a:rPr lang="ja-JP" altLang="en-US" sz="9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900" dirty="0">
                  <a:solidFill>
                    <a:srgbClr val="FF0000"/>
                  </a:solidFill>
                  <a:latin typeface="メイリオ" panose="020B0604030504040204" pitchFamily="50" charset="-128"/>
                  <a:ea typeface="メイリオ" panose="020B0604030504040204" pitchFamily="50" charset="-128"/>
                </a:rPr>
                <a:t>就Ａから </a:t>
              </a:r>
              <a:r>
                <a:rPr lang="en-US" altLang="ja-JP" sz="900" dirty="0">
                  <a:solidFill>
                    <a:srgbClr val="FF0000"/>
                  </a:solidFill>
                  <a:latin typeface="メイリオ" panose="020B0604030504040204" pitchFamily="50" charset="-128"/>
                  <a:ea typeface="メイリオ" panose="020B0604030504040204" pitchFamily="50" charset="-128"/>
                </a:rPr>
                <a:t>R1</a:t>
              </a:r>
              <a:r>
                <a:rPr lang="ja-JP" altLang="en-US" sz="900" dirty="0">
                  <a:solidFill>
                    <a:srgbClr val="FF0000"/>
                  </a:solidFill>
                  <a:latin typeface="メイリオ" panose="020B0604030504040204" pitchFamily="50" charset="-128"/>
                  <a:ea typeface="メイリオ" panose="020B0604030504040204" pitchFamily="50" charset="-128"/>
                </a:rPr>
                <a:t>の</a:t>
              </a:r>
              <a:r>
                <a:rPr lang="en-US" altLang="ja-JP" sz="900" dirty="0">
                  <a:solidFill>
                    <a:srgbClr val="FF0000"/>
                  </a:solidFill>
                  <a:latin typeface="メイリオ" panose="020B0604030504040204" pitchFamily="50" charset="-128"/>
                  <a:ea typeface="メイリオ" panose="020B0604030504040204" pitchFamily="50" charset="-128"/>
                </a:rPr>
                <a:t>1.26</a:t>
              </a:r>
              <a:r>
                <a:rPr lang="ja-JP" altLang="en-US" sz="900" dirty="0">
                  <a:solidFill>
                    <a:srgbClr val="FF0000"/>
                  </a:solidFill>
                  <a:latin typeface="メイリオ" panose="020B0604030504040204" pitchFamily="50" charset="-128"/>
                  <a:ea typeface="メイリオ" panose="020B0604030504040204" pitchFamily="50" charset="-128"/>
                </a:rPr>
                <a:t>倍以上（</a:t>
              </a:r>
              <a:r>
                <a:rPr lang="en-US" altLang="ja-JP" sz="900" dirty="0" smtClean="0">
                  <a:solidFill>
                    <a:srgbClr val="FF0000"/>
                  </a:solidFill>
                  <a:latin typeface="メイリオ" panose="020B0604030504040204" pitchFamily="50" charset="-128"/>
                  <a:ea typeface="メイリオ" panose="020B0604030504040204" pitchFamily="50" charset="-128"/>
                </a:rPr>
                <a:t>507</a:t>
              </a:r>
              <a:r>
                <a:rPr lang="ja-JP" altLang="en-US" sz="900" dirty="0" smtClean="0">
                  <a:solidFill>
                    <a:srgbClr val="FF0000"/>
                  </a:solidFill>
                  <a:latin typeface="メイリオ" panose="020B0604030504040204" pitchFamily="50" charset="-128"/>
                  <a:ea typeface="メイリオ" panose="020B0604030504040204" pitchFamily="50" charset="-128"/>
                </a:rPr>
                <a:t>人</a:t>
              </a:r>
              <a:r>
                <a:rPr lang="ja-JP" altLang="en-US" sz="900" dirty="0">
                  <a:solidFill>
                    <a:srgbClr val="FF0000"/>
                  </a:solidFill>
                  <a:latin typeface="メイリオ" panose="020B0604030504040204" pitchFamily="50" charset="-128"/>
                  <a:ea typeface="メイリオ" panose="020B0604030504040204" pitchFamily="50" charset="-128"/>
                </a:rPr>
                <a:t>）、</a:t>
              </a:r>
              <a:endParaRPr lang="en-US" altLang="ja-JP" sz="900" dirty="0">
                <a:solidFill>
                  <a:srgbClr val="FF0000"/>
                </a:solidFill>
                <a:latin typeface="メイリオ" panose="020B0604030504040204" pitchFamily="50" charset="-128"/>
                <a:ea typeface="メイリオ" panose="020B0604030504040204" pitchFamily="50" charset="-128"/>
              </a:endParaRPr>
            </a:p>
            <a:p>
              <a:pPr marL="268288" indent="-268288"/>
              <a:r>
                <a:rPr lang="ja-JP" altLang="en-US" sz="900" dirty="0">
                  <a:solidFill>
                    <a:srgbClr val="FF0000"/>
                  </a:solidFill>
                  <a:latin typeface="メイリオ" panose="020B0604030504040204" pitchFamily="50" charset="-128"/>
                  <a:ea typeface="メイリオ" panose="020B0604030504040204" pitchFamily="50" charset="-128"/>
                </a:rPr>
                <a:t>　　　　　就Ｂから</a:t>
              </a:r>
              <a:r>
                <a:rPr lang="en-US" altLang="ja-JP" sz="900" dirty="0">
                  <a:solidFill>
                    <a:srgbClr val="FF0000"/>
                  </a:solidFill>
                  <a:latin typeface="メイリオ" panose="020B0604030504040204" pitchFamily="50" charset="-128"/>
                  <a:ea typeface="メイリオ" panose="020B0604030504040204" pitchFamily="50" charset="-128"/>
                </a:rPr>
                <a:t>R1</a:t>
              </a:r>
              <a:r>
                <a:rPr lang="ja-JP" altLang="en-US" sz="900" dirty="0">
                  <a:solidFill>
                    <a:srgbClr val="FF0000"/>
                  </a:solidFill>
                  <a:latin typeface="メイリオ" panose="020B0604030504040204" pitchFamily="50" charset="-128"/>
                  <a:ea typeface="メイリオ" panose="020B0604030504040204" pitchFamily="50" charset="-128"/>
                </a:rPr>
                <a:t>の</a:t>
              </a:r>
              <a:r>
                <a:rPr lang="en-US" altLang="ja-JP" sz="900" dirty="0">
                  <a:solidFill>
                    <a:srgbClr val="FF0000"/>
                  </a:solidFill>
                  <a:latin typeface="メイリオ" panose="020B0604030504040204" pitchFamily="50" charset="-128"/>
                  <a:ea typeface="メイリオ" panose="020B0604030504040204" pitchFamily="50" charset="-128"/>
                </a:rPr>
                <a:t>1.23</a:t>
              </a:r>
              <a:r>
                <a:rPr lang="ja-JP" altLang="en-US" sz="900" dirty="0">
                  <a:solidFill>
                    <a:srgbClr val="FF0000"/>
                  </a:solidFill>
                  <a:latin typeface="メイリオ" panose="020B0604030504040204" pitchFamily="50" charset="-128"/>
                  <a:ea typeface="メイリオ" panose="020B0604030504040204" pitchFamily="50" charset="-128"/>
                </a:rPr>
                <a:t>倍以上（   </a:t>
              </a:r>
              <a:r>
                <a:rPr lang="en-US" altLang="ja-JP" sz="900" dirty="0">
                  <a:solidFill>
                    <a:srgbClr val="FF0000"/>
                  </a:solidFill>
                  <a:latin typeface="メイリオ" panose="020B0604030504040204" pitchFamily="50" charset="-128"/>
                  <a:ea typeface="メイリオ" panose="020B0604030504040204" pitchFamily="50" charset="-128"/>
                </a:rPr>
                <a:t>285</a:t>
              </a:r>
              <a:r>
                <a:rPr lang="ja-JP" altLang="en-US" sz="900" dirty="0" smtClean="0">
                  <a:solidFill>
                    <a:srgbClr val="FF0000"/>
                  </a:solidFill>
                  <a:latin typeface="メイリオ" panose="020B0604030504040204" pitchFamily="50" charset="-128"/>
                  <a:ea typeface="メイリオ" panose="020B0604030504040204" pitchFamily="50" charset="-128"/>
                </a:rPr>
                <a:t>人</a:t>
              </a:r>
              <a:r>
                <a:rPr lang="ja-JP" altLang="en-US" sz="900" dirty="0">
                  <a:solidFill>
                    <a:srgbClr val="FF0000"/>
                  </a:solidFill>
                  <a:latin typeface="メイリオ" panose="020B0604030504040204" pitchFamily="50" charset="-128"/>
                  <a:ea typeface="メイリオ" panose="020B0604030504040204" pitchFamily="50" charset="-128"/>
                </a:rPr>
                <a:t>）</a:t>
              </a:r>
              <a:r>
                <a:rPr lang="en-US" altLang="ja-JP" sz="9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NEW</a:t>
              </a:r>
              <a:endParaRPr lang="ja-JP" altLang="en-US" sz="900" dirty="0">
                <a:solidFill>
                  <a:srgbClr val="FF0000"/>
                </a:solidFill>
                <a:latin typeface="メイリオ" panose="020B0604030504040204" pitchFamily="50" charset="-128"/>
                <a:ea typeface="メイリオ" panose="020B0604030504040204" pitchFamily="50" charset="-128"/>
              </a:endParaRPr>
            </a:p>
            <a:p>
              <a:pPr marL="268288" indent="-268288"/>
              <a:r>
                <a:rPr lang="ja-JP" altLang="en-US" sz="900" dirty="0">
                  <a:solidFill>
                    <a:srgbClr val="FF0000"/>
                  </a:solidFill>
                  <a:latin typeface="メイリオ" panose="020B0604030504040204" pitchFamily="50" charset="-128"/>
                  <a:ea typeface="メイリオ" panose="020B0604030504040204" pitchFamily="50" charset="-128"/>
                </a:rPr>
                <a:t>〇就労定着支援事業の就労定着率</a:t>
              </a:r>
              <a:r>
                <a:rPr lang="en-US" altLang="ja-JP" sz="900" dirty="0">
                  <a:solidFill>
                    <a:srgbClr val="FF0000"/>
                  </a:solidFill>
                  <a:latin typeface="メイリオ" panose="020B0604030504040204" pitchFamily="50" charset="-128"/>
                  <a:ea typeface="メイリオ" panose="020B0604030504040204" pitchFamily="50" charset="-128"/>
                </a:rPr>
                <a:t>8</a:t>
              </a:r>
              <a:r>
                <a:rPr lang="ja-JP" altLang="en-US" sz="900" dirty="0">
                  <a:solidFill>
                    <a:srgbClr val="FF0000"/>
                  </a:solidFill>
                  <a:latin typeface="メイリオ" panose="020B0604030504040204" pitchFamily="50" charset="-128"/>
                  <a:ea typeface="メイリオ" panose="020B0604030504040204" pitchFamily="50" charset="-128"/>
                </a:rPr>
                <a:t>割以上の事業所</a:t>
              </a:r>
              <a:r>
                <a:rPr lang="en-US" altLang="ja-JP" sz="900" dirty="0">
                  <a:solidFill>
                    <a:srgbClr val="FF0000"/>
                  </a:solidFill>
                  <a:latin typeface="メイリオ" panose="020B0604030504040204" pitchFamily="50" charset="-128"/>
                  <a:ea typeface="メイリオ" panose="020B0604030504040204" pitchFamily="50" charset="-128"/>
                </a:rPr>
                <a:t>70</a:t>
              </a:r>
              <a:r>
                <a:rPr lang="ja-JP" altLang="en-US" sz="900" dirty="0">
                  <a:solidFill>
                    <a:srgbClr val="FF0000"/>
                  </a:solidFill>
                  <a:latin typeface="メイリオ" panose="020B0604030504040204" pitchFamily="50" charset="-128"/>
                  <a:ea typeface="メイリオ" panose="020B0604030504040204" pitchFamily="50" charset="-128"/>
                </a:rPr>
                <a:t>％以上　</a:t>
              </a:r>
              <a:r>
                <a:rPr lang="en-US" altLang="ja-JP" sz="9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NEW</a:t>
              </a:r>
            </a:p>
          </p:txBody>
        </p:sp>
      </p:grpSp>
      <p:sp>
        <p:nvSpPr>
          <p:cNvPr id="45" name="テキスト ボックス 44"/>
          <p:cNvSpPr txBox="1"/>
          <p:nvPr/>
        </p:nvSpPr>
        <p:spPr>
          <a:xfrm>
            <a:off x="57150" y="2956581"/>
            <a:ext cx="9014189" cy="2554545"/>
          </a:xfrm>
          <a:prstGeom prst="rect">
            <a:avLst/>
          </a:prstGeom>
          <a:solidFill>
            <a:schemeClr val="bg1"/>
          </a:solidFill>
          <a:ln>
            <a:solidFill>
              <a:schemeClr val="accent6">
                <a:lumMod val="60000"/>
                <a:lumOff val="40000"/>
              </a:schemeClr>
            </a:solidFill>
          </a:ln>
        </p:spPr>
        <p:txBody>
          <a:bodyPr wrap="square" rtlCol="0">
            <a:spAutoFit/>
          </a:bodyPr>
          <a:lstStyle/>
          <a:p>
            <a:r>
              <a:rPr lang="ja-JP" altLang="en-US" sz="1100" b="1" dirty="0">
                <a:latin typeface="メイリオ" panose="020B0604030504040204" pitchFamily="50" charset="-128"/>
                <a:ea typeface="メイリオ" panose="020B0604030504040204" pitchFamily="50" charset="-128"/>
              </a:rPr>
              <a:t>　就労系障害福祉サービス事業所を対象とした、</a:t>
            </a:r>
            <a:r>
              <a:rPr lang="ja-JP" altLang="en-US" sz="1100" b="1" u="sng" dirty="0">
                <a:latin typeface="メイリオ" panose="020B0604030504040204" pitchFamily="50" charset="-128"/>
                <a:ea typeface="メイリオ" panose="020B0604030504040204" pitchFamily="50" charset="-128"/>
              </a:rPr>
              <a:t>府として質の高い就労支援にかかる「支援の手引き」を作成。これを事業所で実際に活用するために、アドバイザーの派遣による実地支援を行うとともに、併せて研修・報告会を開催することで、各事業所の支援力をより強化し、「福祉施設から一般就労への移行」及び「就労定着」を促進</a:t>
            </a:r>
            <a:r>
              <a:rPr lang="ja-JP" altLang="en-US" sz="1100" b="1" dirty="0">
                <a:latin typeface="メイリオ" panose="020B0604030504040204" pitchFamily="50" charset="-128"/>
                <a:ea typeface="メイリオ" panose="020B0604030504040204" pitchFamily="50" charset="-128"/>
              </a:rPr>
              <a:t>する。</a:t>
            </a:r>
            <a:endParaRPr lang="en-US" altLang="ja-JP" sz="1100" b="1" dirty="0">
              <a:latin typeface="メイリオ" panose="020B0604030504040204" pitchFamily="50" charset="-128"/>
              <a:ea typeface="メイリオ" panose="020B0604030504040204" pitchFamily="50" charset="-128"/>
            </a:endParaRPr>
          </a:p>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１</a:t>
            </a: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質の高い就労支援にかかる各事業類型ごとの「支援の手引き」を作成</a:t>
            </a:r>
            <a:endParaRPr lang="en-US" altLang="ja-JP" sz="1100" b="1" dirty="0">
              <a:latin typeface="メイリオ" panose="020B0604030504040204" pitchFamily="50" charset="-128"/>
              <a:ea typeface="メイリオ" panose="020B0604030504040204" pitchFamily="50" charset="-128"/>
            </a:endParaRPr>
          </a:p>
          <a:p>
            <a:pPr marL="268288" indent="-268288"/>
            <a:r>
              <a:rPr lang="ja-JP" altLang="en-US" sz="1050" b="1"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➀ これまでのアドバイザー派遣を通じて得た知見を踏まえ、培ってきたノウハウを見える化。</a:t>
            </a:r>
            <a:endParaRPr lang="en-US" altLang="ja-JP" sz="1050" dirty="0">
              <a:latin typeface="メイリオ" panose="020B0604030504040204" pitchFamily="50" charset="-128"/>
              <a:ea typeface="メイリオ" panose="020B0604030504040204" pitchFamily="50" charset="-128"/>
            </a:endParaRPr>
          </a:p>
          <a:p>
            <a:pPr marL="268288" indent="-268288"/>
            <a:r>
              <a:rPr lang="ja-JP" altLang="en-US" sz="1050" dirty="0">
                <a:latin typeface="メイリオ" panose="020B0604030504040204" pitchFamily="50" charset="-128"/>
                <a:ea typeface="メイリオ" panose="020B0604030504040204" pitchFamily="50" charset="-128"/>
              </a:rPr>
              <a:t>　　　（アセスメント・モニタリングといったプロセスごとの注意点等）</a:t>
            </a:r>
            <a:endParaRPr lang="en-US" altLang="ja-JP" sz="1050" dirty="0">
              <a:latin typeface="メイリオ" panose="020B0604030504040204" pitchFamily="50" charset="-128"/>
              <a:ea typeface="メイリオ" panose="020B0604030504040204" pitchFamily="50" charset="-128"/>
            </a:endParaRPr>
          </a:p>
          <a:p>
            <a:pPr marL="268288" indent="-268288"/>
            <a:r>
              <a:rPr lang="ja-JP" altLang="en-US" sz="1050" dirty="0">
                <a:latin typeface="メイリオ" panose="020B0604030504040204" pitchFamily="50" charset="-128"/>
                <a:ea typeface="メイリオ" panose="020B0604030504040204" pitchFamily="50" charset="-128"/>
              </a:rPr>
              <a:t>　　➁ 就労支援に必要となる基本的な技術や、参考となる事例、実践的なツール等を、➀で見える化したノウハウと統合。</a:t>
            </a:r>
            <a:endParaRPr lang="en-US" altLang="ja-JP" sz="1050" dirty="0">
              <a:latin typeface="メイリオ" panose="020B0604030504040204" pitchFamily="50" charset="-128"/>
              <a:ea typeface="メイリオ" panose="020B0604030504040204" pitchFamily="50" charset="-128"/>
            </a:endParaRPr>
          </a:p>
          <a:p>
            <a:pPr marL="268288" indent="-268288"/>
            <a:r>
              <a:rPr lang="ja-JP" altLang="en-US" sz="1050" dirty="0">
                <a:latin typeface="メイリオ" panose="020B0604030504040204" pitchFamily="50" charset="-128"/>
                <a:ea typeface="メイリオ" panose="020B0604030504040204" pitchFamily="50" charset="-128"/>
              </a:rPr>
              <a:t>　　➂ 各事業類型や</a:t>
            </a:r>
            <a:r>
              <a:rPr lang="ja-JP" altLang="en-US" sz="1050" dirty="0" err="1">
                <a:latin typeface="メイリオ" panose="020B0604030504040204" pitchFamily="50" charset="-128"/>
                <a:ea typeface="メイリオ" panose="020B0604030504040204" pitchFamily="50" charset="-128"/>
              </a:rPr>
              <a:t>障がい</a:t>
            </a:r>
            <a:r>
              <a:rPr lang="ja-JP" altLang="en-US" sz="1050" dirty="0">
                <a:latin typeface="メイリオ" panose="020B0604030504040204" pitchFamily="50" charset="-128"/>
                <a:ea typeface="メイリオ" panose="020B0604030504040204" pitchFamily="50" charset="-128"/>
              </a:rPr>
              <a:t>種別に応じて項目を分けるなど、現場の支援員が理解しやすいよう体系化し、現場の手本となる手引きを作成。</a:t>
            </a:r>
            <a:endParaRPr lang="en-US" altLang="ja-JP" sz="1050" dirty="0">
              <a:latin typeface="メイリオ" panose="020B0604030504040204" pitchFamily="50" charset="-128"/>
              <a:ea typeface="メイリオ" panose="020B0604030504040204" pitchFamily="50" charset="-128"/>
            </a:endParaRPr>
          </a:p>
          <a:p>
            <a:pPr marL="268288" indent="-268288"/>
            <a:r>
              <a:rPr lang="ja-JP" altLang="en-US" sz="105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就労実績のよい事業所や企業・行政等の関係機関で構成する会議体において検討。</a:t>
            </a:r>
            <a:endParaRPr lang="en-US" altLang="ja-JP" sz="1000" dirty="0">
              <a:latin typeface="メイリオ" panose="020B0604030504040204" pitchFamily="50" charset="-128"/>
              <a:ea typeface="メイリオ" panose="020B0604030504040204" pitchFamily="50" charset="-128"/>
            </a:endParaRPr>
          </a:p>
          <a:p>
            <a:pPr marL="268288" indent="-268288"/>
            <a:r>
              <a:rPr lang="ja-JP" altLang="en-US" sz="1050" b="1" dirty="0">
                <a:latin typeface="メイリオ" panose="020B0604030504040204" pitchFamily="50" charset="-128"/>
                <a:ea typeface="メイリオ" panose="020B0604030504040204" pitchFamily="50" charset="-128"/>
              </a:rPr>
              <a:t>　</a:t>
            </a:r>
            <a:r>
              <a:rPr lang="ja-JP" altLang="en-US" sz="1050" b="1" dirty="0" smtClean="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④ 事業所</a:t>
            </a:r>
            <a:r>
              <a:rPr lang="ja-JP" altLang="en-US" sz="1050" dirty="0">
                <a:latin typeface="メイリオ" panose="020B0604030504040204" pitchFamily="50" charset="-128"/>
                <a:ea typeface="メイリオ" panose="020B0604030504040204" pitchFamily="50" charset="-128"/>
              </a:rPr>
              <a:t>において手引き</a:t>
            </a:r>
            <a:r>
              <a:rPr lang="ja-JP" altLang="en-US" sz="1050" dirty="0" smtClean="0">
                <a:latin typeface="メイリオ" panose="020B0604030504040204" pitchFamily="50" charset="-128"/>
                <a:ea typeface="メイリオ" panose="020B0604030504040204" pitchFamily="50" charset="-128"/>
              </a:rPr>
              <a:t>を試行的に活用した就労</a:t>
            </a:r>
            <a:r>
              <a:rPr lang="ja-JP" altLang="en-US" sz="1050" dirty="0">
                <a:latin typeface="メイリオ" panose="020B0604030504040204" pitchFamily="50" charset="-128"/>
                <a:ea typeface="メイリオ" panose="020B0604030504040204" pitchFamily="50" charset="-128"/>
              </a:rPr>
              <a:t>支援を実践する</a:t>
            </a:r>
            <a:r>
              <a:rPr lang="ja-JP" altLang="en-US" sz="1050" dirty="0" smtClean="0">
                <a:latin typeface="メイリオ" panose="020B0604030504040204" pitchFamily="50" charset="-128"/>
                <a:ea typeface="メイリオ" panose="020B0604030504040204" pitchFamily="50" charset="-128"/>
              </a:rPr>
              <a:t>ため、各地域ブロックあたり１事業所（府内全８地域ブロック</a:t>
            </a:r>
            <a:r>
              <a:rPr lang="en-US" altLang="ja-JP" sz="80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）にアドバイ</a:t>
            </a:r>
            <a:endParaRPr lang="en-US" altLang="ja-JP" sz="1050" dirty="0" smtClean="0">
              <a:latin typeface="メイリオ" panose="020B0604030504040204" pitchFamily="50" charset="-128"/>
              <a:ea typeface="メイリオ" panose="020B0604030504040204" pitchFamily="50" charset="-128"/>
            </a:endParaRPr>
          </a:p>
          <a:p>
            <a:pPr marL="268288" indent="-268288"/>
            <a:r>
              <a:rPr lang="ja-JP" altLang="en-US" sz="1050" dirty="0" smtClean="0">
                <a:latin typeface="メイリオ" panose="020B0604030504040204" pitchFamily="50" charset="-128"/>
                <a:ea typeface="メイリオ" panose="020B0604030504040204" pitchFamily="50" charset="-128"/>
              </a:rPr>
              <a:t>　　　ザーが介入し技術的な指導助言を行い、就労アセスメント力や支援スキルの向上を図る</a:t>
            </a:r>
            <a:r>
              <a:rPr lang="en-US" altLang="ja-JP" sz="1050" b="1" dirty="0" smtClean="0">
                <a:latin typeface="メイリオ" panose="020B0604030504040204" pitchFamily="50" charset="-128"/>
                <a:ea typeface="メイリオ" panose="020B0604030504040204" pitchFamily="50" charset="-128"/>
              </a:rPr>
              <a:t>【</a:t>
            </a:r>
            <a:r>
              <a:rPr lang="ja-JP" altLang="en-US" sz="1050" b="1" dirty="0" smtClean="0">
                <a:latin typeface="メイリオ" panose="020B0604030504040204" pitchFamily="50" charset="-128"/>
                <a:ea typeface="メイリオ" panose="020B0604030504040204" pitchFamily="50" charset="-128"/>
              </a:rPr>
              <a:t>アドバイザー派遣</a:t>
            </a:r>
            <a:r>
              <a:rPr lang="en-US" altLang="ja-JP" sz="1050" b="1" dirty="0" smtClean="0">
                <a:latin typeface="メイリオ" panose="020B0604030504040204" pitchFamily="50" charset="-128"/>
                <a:ea typeface="メイリオ" panose="020B0604030504040204" pitchFamily="50" charset="-128"/>
              </a:rPr>
              <a:t>】</a:t>
            </a:r>
          </a:p>
          <a:p>
            <a:pPr marL="268288" indent="-268288"/>
            <a:r>
              <a:rPr lang="ja-JP" altLang="en-US" sz="1050" b="1" dirty="0">
                <a:latin typeface="メイリオ" panose="020B0604030504040204" pitchFamily="50" charset="-128"/>
                <a:ea typeface="メイリオ" panose="020B0604030504040204" pitchFamily="50" charset="-128"/>
              </a:rPr>
              <a:t>　</a:t>
            </a:r>
            <a:r>
              <a:rPr lang="ja-JP" altLang="en-US" sz="1050" b="1" dirty="0" smtClean="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⑤ ④で試行</a:t>
            </a:r>
            <a:r>
              <a:rPr lang="ja-JP" altLang="en-US" sz="1050" dirty="0">
                <a:latin typeface="メイリオ" panose="020B0604030504040204" pitchFamily="50" charset="-128"/>
                <a:ea typeface="メイリオ" panose="020B0604030504040204" pitchFamily="50" charset="-128"/>
              </a:rPr>
              <a:t>実施した</a:t>
            </a:r>
            <a:r>
              <a:rPr lang="ja-JP" altLang="en-US" sz="1050" dirty="0" smtClean="0">
                <a:latin typeface="メイリオ" panose="020B0604030504040204" pitchFamily="50" charset="-128"/>
                <a:ea typeface="メイリオ" panose="020B0604030504040204" pitchFamily="50" charset="-128"/>
              </a:rPr>
              <a:t>結果及び研修・報告会で得られた事業所からの反応を</a:t>
            </a:r>
            <a:r>
              <a:rPr lang="ja-JP" altLang="en-US" sz="1050" dirty="0">
                <a:latin typeface="メイリオ" panose="020B0604030504040204" pitchFamily="50" charset="-128"/>
                <a:ea typeface="メイリオ" panose="020B0604030504040204" pitchFamily="50" charset="-128"/>
              </a:rPr>
              <a:t>手引きへ反映</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アップデート</a:t>
            </a:r>
            <a:r>
              <a:rPr lang="en-US" altLang="ja-JP" sz="1050" b="1" dirty="0">
                <a:latin typeface="メイリオ" panose="020B0604030504040204" pitchFamily="50" charset="-128"/>
                <a:ea typeface="メイリオ" panose="020B0604030504040204" pitchFamily="50" charset="-128"/>
              </a:rPr>
              <a:t>】</a:t>
            </a:r>
          </a:p>
          <a:p>
            <a:pPr marL="268288" indent="-268288"/>
            <a:r>
              <a:rPr lang="en-US" altLang="ja-JP" sz="1100" b="1" dirty="0" smtClean="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２</a:t>
            </a:r>
            <a:r>
              <a:rPr lang="en-US" altLang="ja-JP" sz="1100" b="1" dirty="0" smtClean="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研修・報告会による「支援の手引き」を活用できる人材の育成とその普及</a:t>
            </a:r>
          </a:p>
          <a:p>
            <a:pPr marL="268288" indent="-268288"/>
            <a:r>
              <a:rPr lang="ja-JP" altLang="en-US" sz="1050" dirty="0">
                <a:latin typeface="メイリオ" panose="020B0604030504040204" pitchFamily="50" charset="-128"/>
                <a:ea typeface="メイリオ" panose="020B0604030504040204" pitchFamily="50" charset="-128"/>
              </a:rPr>
              <a:t>　・実際に手引きを取り入れて実現した効果を報告会で発表してもらう（好事例の横展開）</a:t>
            </a:r>
            <a:endParaRPr lang="en-US" altLang="ja-JP" sz="1050" dirty="0">
              <a:latin typeface="メイリオ" panose="020B0604030504040204" pitchFamily="50" charset="-128"/>
              <a:ea typeface="メイリオ" panose="020B0604030504040204" pitchFamily="50" charset="-128"/>
            </a:endParaRPr>
          </a:p>
          <a:p>
            <a:pPr marL="268288" indent="-268288"/>
            <a:r>
              <a:rPr lang="ja-JP" altLang="en-US" sz="1050" dirty="0">
                <a:latin typeface="メイリオ" panose="020B0604030504040204" pitchFamily="50" charset="-128"/>
                <a:ea typeface="メイリオ" panose="020B0604030504040204" pitchFamily="50" charset="-128"/>
              </a:rPr>
              <a:t>　・支援員の人事異動や事業所の開廃等に対応するため、初任者向けに就労支援の基礎的な研修を実施</a:t>
            </a:r>
            <a:endParaRPr lang="en-US" altLang="ja-JP" sz="600" dirty="0">
              <a:latin typeface="メイリオ" panose="020B0604030504040204" pitchFamily="50" charset="-128"/>
              <a:ea typeface="メイリオ" panose="020B0604030504040204" pitchFamily="50" charset="-128"/>
            </a:endParaRPr>
          </a:p>
        </p:txBody>
      </p:sp>
      <p:sp>
        <p:nvSpPr>
          <p:cNvPr id="25" name="Rectangle 28"/>
          <p:cNvSpPr>
            <a:spLocks noChangeArrowheads="1"/>
          </p:cNvSpPr>
          <p:nvPr/>
        </p:nvSpPr>
        <p:spPr bwMode="auto">
          <a:xfrm>
            <a:off x="6447458" y="5517258"/>
            <a:ext cx="1921683" cy="281417"/>
          </a:xfrm>
          <a:prstGeom prst="rect">
            <a:avLst/>
          </a:prstGeom>
          <a:gradFill flip="none" rotWithShape="1">
            <a:gsLst>
              <a:gs pos="0">
                <a:srgbClr val="FFC000"/>
              </a:gs>
              <a:gs pos="50000">
                <a:sysClr val="window" lastClr="FFFFFF"/>
              </a:gs>
              <a:gs pos="100000">
                <a:srgbClr val="FFC000"/>
              </a:gs>
            </a:gsLst>
            <a:lin ang="5400000" scaled="1"/>
            <a:tileRect/>
          </a:gradFill>
          <a:ln>
            <a:noFill/>
          </a:ln>
          <a:effectLst/>
        </p:spPr>
        <p:txBody>
          <a:bodyPr wrap="none" lIns="91435" tIns="45717" rIns="91435" bIns="45717" anchor="ctr"/>
          <a:lstStyle/>
          <a:p>
            <a:pPr lvl="0" algn="ctr" fontAlgn="base">
              <a:spcBef>
                <a:spcPct val="0"/>
              </a:spcBef>
              <a:spcAft>
                <a:spcPct val="0"/>
              </a:spcAft>
              <a:defRPr/>
            </a:pP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期待される効果</a:t>
            </a: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フローチャート: 組合せ 2"/>
          <p:cNvSpPr/>
          <p:nvPr/>
        </p:nvSpPr>
        <p:spPr>
          <a:xfrm>
            <a:off x="2857500" y="2706657"/>
            <a:ext cx="2760440" cy="247381"/>
          </a:xfrm>
          <a:prstGeom prst="flowChartMerge">
            <a:avLst/>
          </a:prstGeom>
          <a:gradFill flip="none" rotWithShape="1">
            <a:gsLst>
              <a:gs pos="0">
                <a:schemeClr val="accent5">
                  <a:lumMod val="0"/>
                  <a:lumOff val="100000"/>
                </a:schemeClr>
              </a:gs>
              <a:gs pos="100000">
                <a:schemeClr val="accent5">
                  <a:lumMod val="10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308320" y="4831296"/>
            <a:ext cx="1993147" cy="461665"/>
          </a:xfrm>
          <a:prstGeom prst="rect">
            <a:avLst/>
          </a:prstGeom>
          <a:noFill/>
        </p:spPr>
        <p:txBody>
          <a:bodyPr wrap="square" rtlCol="0">
            <a:spAutoFit/>
          </a:bodyPr>
          <a:lstStyle/>
          <a:p>
            <a:r>
              <a:rPr kumimoji="1" lang="en-US" altLang="ja-JP" sz="800" dirty="0" smtClean="0">
                <a:latin typeface="メイリオ" panose="020B0604030504040204" pitchFamily="50" charset="-128"/>
                <a:ea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rPr>
              <a:t>８地域ブロック</a:t>
            </a:r>
            <a:endParaRPr kumimoji="1" lang="en-US" altLang="ja-JP" sz="800" dirty="0" smtClean="0">
              <a:latin typeface="メイリオ" panose="020B0604030504040204" pitchFamily="50" charset="-128"/>
              <a:ea typeface="メイリオ" panose="020B0604030504040204" pitchFamily="50" charset="-128"/>
            </a:endParaRPr>
          </a:p>
          <a:p>
            <a:r>
              <a:rPr kumimoji="1" lang="ja-JP" altLang="en-US" sz="800" dirty="0" smtClean="0">
                <a:latin typeface="メイリオ" panose="020B0604030504040204" pitchFamily="50" charset="-128"/>
                <a:ea typeface="メイリオ" panose="020B0604030504040204" pitchFamily="50" charset="-128"/>
              </a:rPr>
              <a:t>　大阪市・豊能・三島・北河内・</a:t>
            </a:r>
            <a:endParaRPr kumimoji="1" lang="en-US" altLang="ja-JP" sz="800" dirty="0" smtClean="0">
              <a:latin typeface="メイリオ" panose="020B0604030504040204" pitchFamily="50" charset="-128"/>
              <a:ea typeface="メイリオ" panose="020B0604030504040204" pitchFamily="50" charset="-128"/>
            </a:endParaRPr>
          </a:p>
          <a:p>
            <a:r>
              <a:rPr kumimoji="1" lang="ja-JP" altLang="en-US" sz="800" dirty="0" smtClean="0">
                <a:latin typeface="メイリオ" panose="020B0604030504040204" pitchFamily="50" charset="-128"/>
                <a:ea typeface="メイリオ" panose="020B0604030504040204" pitchFamily="50" charset="-128"/>
              </a:rPr>
              <a:t>　中河内・南河内・泉北・泉南</a:t>
            </a:r>
            <a:endParaRPr kumimoji="1" lang="ja-JP" altLang="en-US" sz="800" dirty="0">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8636638" y="6427169"/>
            <a:ext cx="651984" cy="381821"/>
          </a:xfrm>
          <a:prstGeom prst="rect">
            <a:avLst/>
          </a:prstGeom>
          <a:noFill/>
        </p:spPr>
        <p:txBody>
          <a:bodyPr wrap="square" rtlCol="0">
            <a:spAutoFit/>
          </a:bodyPr>
          <a:lstStyle/>
          <a:p>
            <a:r>
              <a:rPr kumimoji="1" lang="ja-JP" altLang="en-US" dirty="0" smtClean="0"/>
              <a:t>５</a:t>
            </a:r>
            <a:endParaRPr kumimoji="1" lang="ja-JP" altLang="en-US" dirty="0"/>
          </a:p>
        </p:txBody>
      </p:sp>
    </p:spTree>
    <p:extLst>
      <p:ext uri="{BB962C8B-B14F-4D97-AF65-F5344CB8AC3E}">
        <p14:creationId xmlns:p14="http://schemas.microsoft.com/office/powerpoint/2010/main" val="29730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8"/>
          <p:cNvSpPr>
            <a:spLocks noChangeArrowheads="1"/>
          </p:cNvSpPr>
          <p:nvPr/>
        </p:nvSpPr>
        <p:spPr bwMode="auto">
          <a:xfrm>
            <a:off x="0" y="185731"/>
            <a:ext cx="9144000" cy="552450"/>
          </a:xfrm>
          <a:prstGeom prst="rect">
            <a:avLst/>
          </a:prstGeom>
          <a:gradFill flip="none" rotWithShape="1">
            <a:gsLst>
              <a:gs pos="0">
                <a:schemeClr val="accent5">
                  <a:lumMod val="40000"/>
                  <a:lumOff val="60000"/>
                </a:schemeClr>
              </a:gs>
              <a:gs pos="50000">
                <a:sysClr val="window" lastClr="FFFFFF"/>
              </a:gs>
              <a:gs pos="100000">
                <a:schemeClr val="accent5">
                  <a:lumMod val="40000"/>
                  <a:lumOff val="60000"/>
                </a:schemeClr>
              </a:gs>
            </a:gsLst>
            <a:lin ang="5400000" scaled="1"/>
            <a:tileRect/>
          </a:gradFill>
          <a:ln>
            <a:noFill/>
          </a:ln>
          <a:effectLst/>
        </p:spPr>
        <p:txBody>
          <a:bodyPr wrap="none" lIns="91435" tIns="45717" rIns="91435" bIns="45717" anchor="ctr"/>
          <a:lstStyle/>
          <a:p>
            <a:pPr lvl="0" algn="ctr" fontAlgn="base">
              <a:spcBef>
                <a:spcPct val="0"/>
              </a:spcBef>
              <a:spcAft>
                <a:spcPct val="0"/>
              </a:spcAft>
              <a:defRPr/>
            </a:pPr>
            <a:r>
              <a:rPr kumimoji="0" lang="ja-JP" altLang="en-US" sz="2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a:t>
            </a:r>
            <a:r>
              <a:rPr kumimoji="0" lang="en-US" altLang="ja-JP" sz="2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2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　就労移行等連携調整</a:t>
            </a:r>
            <a:r>
              <a:rPr kumimoji="0" lang="ja-JP" altLang="en-US" sz="2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事業「支援</a:t>
            </a:r>
            <a:r>
              <a:rPr kumimoji="0" lang="ja-JP" altLang="en-US" sz="2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kumimoji="0" lang="ja-JP" altLang="en-US" sz="20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手引き」（イメージ）</a:t>
            </a:r>
            <a:endParaRPr kumimoji="0" lang="ja-JP" altLang="en-US" sz="2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810751"/>
            <a:ext cx="9144000" cy="1231106"/>
          </a:xfrm>
          <a:prstGeom prst="rect">
            <a:avLst/>
          </a:prstGeom>
          <a:ln>
            <a:solidFill>
              <a:srgbClr val="0070C0"/>
            </a:solidFill>
          </a:ln>
        </p:spPr>
        <p:txBody>
          <a:bodyPr wrap="square">
            <a:spAutoFit/>
          </a:bodyPr>
          <a:lstStyle/>
          <a:p>
            <a:r>
              <a:rPr lang="ja-JP" altLang="en-US" sz="1400" b="1" dirty="0">
                <a:effectLst>
                  <a:outerShdw blurRad="38100" dist="38100" dir="2700000" algn="tl">
                    <a:srgbClr val="000000">
                      <a:alpha val="43137"/>
                    </a:srgbClr>
                  </a:outerShdw>
                </a:effectLst>
              </a:rPr>
              <a:t>これまでの事業で顕在化した課題（「中間まとめ」より抜粋</a:t>
            </a:r>
            <a:r>
              <a:rPr lang="ja-JP" altLang="en-US" sz="1400" b="1" dirty="0" smtClean="0">
                <a:effectLst>
                  <a:outerShdw blurRad="38100" dist="38100" dir="2700000" algn="tl">
                    <a:srgbClr val="000000">
                      <a:alpha val="43137"/>
                    </a:srgbClr>
                  </a:outerShdw>
                </a:effectLst>
              </a:rPr>
              <a:t>）</a:t>
            </a:r>
            <a:endParaRPr lang="ja-JP" altLang="en-US" sz="1400" b="1" dirty="0">
              <a:effectLst>
                <a:outerShdw blurRad="38100" dist="38100" dir="2700000" algn="tl">
                  <a:srgbClr val="000000">
                    <a:alpha val="43137"/>
                  </a:srgbClr>
                </a:outerShdw>
              </a:effectLst>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地域連携のネットワーク構築は、時間を要するため、アドバイザー派遣の実施中のみならず、継続的な働きかけが必要</a:t>
            </a:r>
            <a:r>
              <a:rPr lang="ja-JP" altLang="en-US" sz="1200" dirty="0" smtClean="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支援方法や就労アセスメント等、アドバイス実践の内容を標準化できておらず、アドバイザーによってばらつきがある</a:t>
            </a:r>
            <a:r>
              <a:rPr lang="ja-JP" altLang="en-US" sz="1200" dirty="0" smtClean="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事業所へのアドバイスを尽くしても、事業所内全ての支援者の支援力向上には繋がらないことや、人事異動等によってノウハウが蓄積されないことにより、事業所の支援力が低下することも多い</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a:t>
            </a: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アドバイスの内容を可視化して提示を希望する派遣先が多い</a:t>
            </a:r>
            <a:r>
              <a:rPr lang="ja-JP" altLang="en-US" sz="1200" dirty="0" smtClean="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0" y="2123177"/>
            <a:ext cx="9144000" cy="861774"/>
          </a:xfrm>
          <a:prstGeom prst="rect">
            <a:avLst/>
          </a:prstGeom>
          <a:ln>
            <a:solidFill>
              <a:srgbClr val="0070C0"/>
            </a:solidFill>
          </a:ln>
        </p:spPr>
        <p:txBody>
          <a:bodyPr wrap="square">
            <a:spAutoFit/>
          </a:bodyPr>
          <a:lstStyle/>
          <a:p>
            <a:r>
              <a:rPr lang="ja-JP" altLang="en-US" sz="1400" b="1" dirty="0">
                <a:effectLst>
                  <a:outerShdw blurRad="38100" dist="38100" dir="2700000" algn="tl">
                    <a:srgbClr val="000000">
                      <a:alpha val="43137"/>
                    </a:srgbClr>
                  </a:outerShdw>
                </a:effectLst>
              </a:rPr>
              <a:t>今後の方向性（「中間まとめ」より抜粋</a:t>
            </a:r>
            <a:r>
              <a:rPr lang="ja-JP" altLang="en-US" sz="1400" b="1" dirty="0" smtClean="0">
                <a:effectLst>
                  <a:outerShdw blurRad="38100" dist="38100" dir="2700000" algn="tl">
                    <a:srgbClr val="000000">
                      <a:alpha val="43137"/>
                    </a:srgbClr>
                  </a:outerShdw>
                </a:effectLst>
              </a:rPr>
              <a:t>）</a:t>
            </a:r>
            <a:endParaRPr lang="ja-JP" altLang="en-US" sz="1400" b="1" dirty="0">
              <a:effectLst>
                <a:outerShdw blurRad="38100" dist="38100" dir="2700000" algn="tl">
                  <a:srgbClr val="000000">
                    <a:alpha val="43137"/>
                  </a:srgbClr>
                </a:outerShdw>
              </a:effectLst>
            </a:endParaRPr>
          </a:p>
          <a:p>
            <a:r>
              <a:rPr lang="ja-JP" altLang="en-US" sz="1200" dirty="0">
                <a:latin typeface="メイリオ" panose="020B0604030504040204" pitchFamily="50" charset="-128"/>
                <a:ea typeface="メイリオ" panose="020B0604030504040204" pitchFamily="50" charset="-128"/>
              </a:rPr>
              <a:t>今後、各事業所内で支援力向上の取組みの効果を十分に引き継いでいくためには、</a:t>
            </a:r>
            <a:r>
              <a:rPr lang="ja-JP" altLang="en-US" sz="1200" dirty="0" err="1">
                <a:latin typeface="メイリオ" panose="020B0604030504040204" pitchFamily="50" charset="-128"/>
                <a:ea typeface="メイリオ" panose="020B0604030504040204" pitchFamily="50" charset="-128"/>
              </a:rPr>
              <a:t>障がい</a:t>
            </a:r>
            <a:r>
              <a:rPr lang="ja-JP" altLang="en-US" sz="1200" dirty="0">
                <a:latin typeface="メイリオ" panose="020B0604030504040204" pitchFamily="50" charset="-128"/>
                <a:ea typeface="メイリオ" panose="020B0604030504040204" pitchFamily="50" charset="-128"/>
              </a:rPr>
              <a:t>種別ごとの支援ツールの標準化や可視化を進めるとともに、就職後の職場定着支援にかかる事例集を作るなど、具現化された媒体の使用とその普及が有効であると考えられる（派遣を受けた事業所だけではなく、アドバイザーからも同様の意見が多い）</a:t>
            </a:r>
            <a:r>
              <a:rPr lang="ja-JP" altLang="en-US" sz="1200" dirty="0" smtClean="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3194808" y="3445093"/>
            <a:ext cx="2409827" cy="2100263"/>
            <a:chOff x="2490787" y="3400425"/>
            <a:chExt cx="2409827" cy="2100263"/>
          </a:xfrm>
        </p:grpSpPr>
        <p:sp>
          <p:nvSpPr>
            <p:cNvPr id="8" name="フローチャート: データ 7"/>
            <p:cNvSpPr/>
            <p:nvPr/>
          </p:nvSpPr>
          <p:spPr>
            <a:xfrm>
              <a:off x="2555806" y="4448175"/>
              <a:ext cx="2344808" cy="1052513"/>
            </a:xfrm>
            <a:prstGeom prst="flowChartInputOutput">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en-US" altLang="ja-JP" sz="1100"/>
            </a:p>
            <a:p>
              <a:pPr algn="l"/>
              <a:endParaRPr kumimoji="1" lang="en-US" altLang="ja-JP" sz="1100"/>
            </a:p>
            <a:p>
              <a:pPr algn="l"/>
              <a:endParaRPr kumimoji="1" lang="en-US" altLang="ja-JP" sz="1100"/>
            </a:p>
            <a:p>
              <a:pPr algn="l"/>
              <a:endParaRPr kumimoji="1" lang="en-US" altLang="ja-JP" sz="1100"/>
            </a:p>
            <a:p>
              <a:pPr algn="l"/>
              <a:endParaRPr kumimoji="1" lang="en-US" altLang="ja-JP" sz="1100"/>
            </a:p>
            <a:p>
              <a:pPr algn="l"/>
              <a:r>
                <a:rPr kumimoji="1" lang="ja-JP" altLang="en-US" sz="1100" i="1"/>
                <a:t>　　</a:t>
              </a:r>
              <a:endParaRPr kumimoji="1" lang="ja-JP" altLang="en-US" sz="1100"/>
            </a:p>
          </p:txBody>
        </p:sp>
        <p:sp>
          <p:nvSpPr>
            <p:cNvPr id="9" name="フローチャート: データ 8"/>
            <p:cNvSpPr/>
            <p:nvPr/>
          </p:nvSpPr>
          <p:spPr>
            <a:xfrm>
              <a:off x="2555806" y="4191000"/>
              <a:ext cx="2344808" cy="1052513"/>
            </a:xfrm>
            <a:prstGeom prst="flowChartInputOutput">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en-US" altLang="ja-JP" sz="1100"/>
            </a:p>
            <a:p>
              <a:pPr algn="l"/>
              <a:endParaRPr kumimoji="1" lang="en-US" altLang="ja-JP" sz="1100"/>
            </a:p>
            <a:p>
              <a:pPr algn="l"/>
              <a:endParaRPr kumimoji="1" lang="en-US" altLang="ja-JP" sz="1100"/>
            </a:p>
            <a:p>
              <a:pPr algn="l"/>
              <a:endParaRPr kumimoji="1" lang="en-US" altLang="ja-JP" sz="1100"/>
            </a:p>
            <a:p>
              <a:pPr algn="l"/>
              <a:endParaRPr kumimoji="1" lang="en-US" altLang="ja-JP" sz="1100"/>
            </a:p>
            <a:p>
              <a:pPr algn="l"/>
              <a:r>
                <a:rPr kumimoji="1" lang="ja-JP" altLang="en-US" sz="1100" i="1"/>
                <a:t>　　</a:t>
              </a:r>
              <a:endParaRPr kumimoji="1" lang="ja-JP" altLang="en-US" sz="1100"/>
            </a:p>
          </p:txBody>
        </p:sp>
        <p:sp>
          <p:nvSpPr>
            <p:cNvPr id="10" name="フローチャート: データ 9"/>
            <p:cNvSpPr/>
            <p:nvPr/>
          </p:nvSpPr>
          <p:spPr>
            <a:xfrm>
              <a:off x="2555806" y="3914775"/>
              <a:ext cx="2344808" cy="1052513"/>
            </a:xfrm>
            <a:prstGeom prst="flowChartInputOutput">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en-US" altLang="ja-JP" sz="1100"/>
            </a:p>
            <a:p>
              <a:pPr algn="l"/>
              <a:endParaRPr kumimoji="1" lang="en-US" altLang="ja-JP" sz="1100"/>
            </a:p>
            <a:p>
              <a:pPr algn="l"/>
              <a:endParaRPr kumimoji="1" lang="en-US" altLang="ja-JP" sz="1100"/>
            </a:p>
            <a:p>
              <a:pPr algn="l"/>
              <a:endParaRPr kumimoji="1" lang="en-US" altLang="ja-JP" sz="1100"/>
            </a:p>
            <a:p>
              <a:pPr algn="l"/>
              <a:endParaRPr kumimoji="1" lang="en-US" altLang="ja-JP" sz="1100"/>
            </a:p>
            <a:p>
              <a:pPr algn="l"/>
              <a:r>
                <a:rPr kumimoji="1" lang="ja-JP" altLang="en-US" sz="1100" i="1"/>
                <a:t>　　</a:t>
              </a:r>
              <a:endParaRPr kumimoji="1" lang="ja-JP" altLang="en-US" sz="1100"/>
            </a:p>
          </p:txBody>
        </p:sp>
        <p:sp>
          <p:nvSpPr>
            <p:cNvPr id="11" name="フローチャート: データ 10"/>
            <p:cNvSpPr/>
            <p:nvPr/>
          </p:nvSpPr>
          <p:spPr>
            <a:xfrm>
              <a:off x="2555806" y="3648075"/>
              <a:ext cx="2344808" cy="1052513"/>
            </a:xfrm>
            <a:prstGeom prst="flowChartInputOutput">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en-US" altLang="ja-JP" sz="1100"/>
            </a:p>
            <a:p>
              <a:pPr algn="l"/>
              <a:endParaRPr kumimoji="1" lang="en-US" altLang="ja-JP" sz="1100"/>
            </a:p>
            <a:p>
              <a:pPr algn="l"/>
              <a:endParaRPr kumimoji="1" lang="en-US" altLang="ja-JP" sz="1100"/>
            </a:p>
            <a:p>
              <a:pPr algn="l"/>
              <a:endParaRPr kumimoji="1" lang="en-US" altLang="ja-JP" sz="1100"/>
            </a:p>
            <a:p>
              <a:pPr algn="l"/>
              <a:endParaRPr kumimoji="1" lang="en-US" altLang="ja-JP" sz="1100"/>
            </a:p>
            <a:p>
              <a:pPr algn="l"/>
              <a:r>
                <a:rPr kumimoji="1" lang="ja-JP" altLang="en-US" sz="1100" i="1"/>
                <a:t>　　</a:t>
              </a:r>
              <a:endParaRPr kumimoji="1" lang="ja-JP" altLang="en-US" sz="1100"/>
            </a:p>
          </p:txBody>
        </p:sp>
        <p:sp>
          <p:nvSpPr>
            <p:cNvPr id="12" name="フローチャート: データ 11"/>
            <p:cNvSpPr/>
            <p:nvPr/>
          </p:nvSpPr>
          <p:spPr>
            <a:xfrm>
              <a:off x="2490787" y="3400425"/>
              <a:ext cx="2343833" cy="1052513"/>
            </a:xfrm>
            <a:prstGeom prst="flowChartInputOutpu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en-US" altLang="ja-JP" sz="1100" dirty="0"/>
            </a:p>
            <a:p>
              <a:pPr algn="l"/>
              <a:r>
                <a:rPr kumimoji="1" lang="ja-JP" altLang="en-US" sz="1400" b="1" i="1" dirty="0" smtClean="0">
                  <a:latin typeface="HG丸ｺﾞｼｯｸM-PRO" panose="020F0600000000000000" pitchFamily="50" charset="-128"/>
                  <a:ea typeface="HG丸ｺﾞｼｯｸM-PRO" panose="020F0600000000000000" pitchFamily="50" charset="-128"/>
                </a:rPr>
                <a:t>支援の手引き</a:t>
              </a:r>
              <a:endParaRPr kumimoji="1" lang="en-US" altLang="ja-JP" sz="1400" b="1" i="1" dirty="0" smtClean="0">
                <a:latin typeface="HG丸ｺﾞｼｯｸM-PRO" panose="020F0600000000000000" pitchFamily="50" charset="-128"/>
                <a:ea typeface="HG丸ｺﾞｼｯｸM-PRO" panose="020F0600000000000000" pitchFamily="50" charset="-128"/>
              </a:endParaRPr>
            </a:p>
            <a:p>
              <a:pPr algn="l"/>
              <a:endParaRPr kumimoji="1" lang="en-US" altLang="ja-JP" sz="1100" b="1" i="1" dirty="0">
                <a:latin typeface="HG丸ｺﾞｼｯｸM-PRO" panose="020F0600000000000000" pitchFamily="50" charset="-128"/>
                <a:ea typeface="HG丸ｺﾞｼｯｸM-PRO" panose="020F0600000000000000" pitchFamily="50" charset="-128"/>
              </a:endParaRPr>
            </a:p>
            <a:p>
              <a:r>
                <a:rPr lang="ja-JP" altLang="en-US" b="1" i="1" dirty="0">
                  <a:latin typeface="HG丸ｺﾞｼｯｸM-PRO" panose="020F0600000000000000" pitchFamily="50" charset="-128"/>
                  <a:ea typeface="HG丸ｺﾞｼｯｸM-PRO" panose="020F0600000000000000" pitchFamily="50" charset="-128"/>
                </a:rPr>
                <a:t>令和</a:t>
              </a:r>
              <a:r>
                <a:rPr lang="en-US" altLang="ja-JP" b="1" i="1" dirty="0">
                  <a:latin typeface="HG丸ｺﾞｼｯｸM-PRO" panose="020F0600000000000000" pitchFamily="50" charset="-128"/>
                  <a:ea typeface="HG丸ｺﾞｼｯｸM-PRO" panose="020F0600000000000000" pitchFamily="50" charset="-128"/>
                </a:rPr>
                <a:t>3</a:t>
              </a:r>
              <a:r>
                <a:rPr lang="ja-JP" altLang="en-US" b="1" i="1" dirty="0">
                  <a:latin typeface="HG丸ｺﾞｼｯｸM-PRO" panose="020F0600000000000000" pitchFamily="50" charset="-128"/>
                  <a:ea typeface="HG丸ｺﾞｼｯｸM-PRO" panose="020F0600000000000000" pitchFamily="50" charset="-128"/>
                </a:rPr>
                <a:t>年度　大阪府</a:t>
              </a:r>
              <a:endParaRPr lang="en-US" altLang="ja-JP" b="1" i="1" dirty="0">
                <a:latin typeface="HG丸ｺﾞｼｯｸM-PRO" panose="020F0600000000000000" pitchFamily="50" charset="-128"/>
                <a:ea typeface="HG丸ｺﾞｼｯｸM-PRO" panose="020F0600000000000000" pitchFamily="50" charset="-128"/>
              </a:endParaRPr>
            </a:p>
            <a:p>
              <a:pPr algn="l"/>
              <a:endParaRPr kumimoji="1" lang="en-US" altLang="ja-JP" sz="1100" dirty="0"/>
            </a:p>
            <a:p>
              <a:pPr algn="l"/>
              <a:endParaRPr kumimoji="1" lang="ja-JP" altLang="en-US" sz="1100" dirty="0"/>
            </a:p>
          </p:txBody>
        </p:sp>
      </p:grpSp>
      <p:sp>
        <p:nvSpPr>
          <p:cNvPr id="14" name="フローチャート: 組合せ 13"/>
          <p:cNvSpPr/>
          <p:nvPr/>
        </p:nvSpPr>
        <p:spPr>
          <a:xfrm>
            <a:off x="3019502" y="3084902"/>
            <a:ext cx="2760440" cy="247381"/>
          </a:xfrm>
          <a:prstGeom prst="flowChartMerge">
            <a:avLst/>
          </a:prstGeom>
          <a:gradFill flip="none" rotWithShape="1">
            <a:gsLst>
              <a:gs pos="0">
                <a:schemeClr val="accent5">
                  <a:lumMod val="0"/>
                  <a:lumOff val="100000"/>
                </a:schemeClr>
              </a:gs>
              <a:gs pos="100000">
                <a:schemeClr val="accent5">
                  <a:lumMod val="10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235520" y="3642681"/>
            <a:ext cx="2881992" cy="1049844"/>
          </a:xfrm>
          <a:prstGeom prst="wedgeRoundRectCallout">
            <a:avLst>
              <a:gd name="adj1" fmla="val 61014"/>
              <a:gd name="adj2" fmla="val -20131"/>
              <a:gd name="adj3" fmla="val 16667"/>
            </a:avLst>
          </a:prstGeom>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ja-JP" sz="1100" dirty="0">
                <a:solidFill>
                  <a:schemeClr val="dk1"/>
                </a:solidFill>
                <a:effectLst/>
                <a:latin typeface="+mn-lt"/>
                <a:ea typeface="+mn-ea"/>
                <a:cs typeface="+mn-cs"/>
              </a:rPr>
              <a:t>第１章　就労支援の基本に</a:t>
            </a:r>
            <a:r>
              <a:rPr lang="ja-JP" altLang="ja-JP" sz="1100" dirty="0" smtClean="0">
                <a:solidFill>
                  <a:schemeClr val="dk1"/>
                </a:solidFill>
                <a:effectLst/>
                <a:latin typeface="+mn-lt"/>
                <a:ea typeface="+mn-ea"/>
                <a:cs typeface="+mn-cs"/>
              </a:rPr>
              <a:t>ついて</a:t>
            </a:r>
            <a:endParaRPr lang="en-US" altLang="ja-JP" dirty="0"/>
          </a:p>
          <a:p>
            <a:r>
              <a:rPr lang="ja-JP" altLang="en-US" dirty="0" smtClean="0"/>
              <a:t>・</a:t>
            </a:r>
            <a:r>
              <a:rPr lang="ja-JP" altLang="en-US" dirty="0"/>
              <a:t>就労支援とは</a:t>
            </a:r>
          </a:p>
          <a:p>
            <a:r>
              <a:rPr lang="ja-JP" altLang="en-US" dirty="0" smtClean="0"/>
              <a:t>・</a:t>
            </a:r>
            <a:r>
              <a:rPr lang="ja-JP" altLang="en-US" dirty="0"/>
              <a:t>就労支援のプロセス</a:t>
            </a:r>
          </a:p>
          <a:p>
            <a:r>
              <a:rPr lang="ja-JP" altLang="en-US" dirty="0" smtClean="0"/>
              <a:t>・</a:t>
            </a:r>
            <a:r>
              <a:rPr lang="ja-JP" altLang="en-US" dirty="0"/>
              <a:t>関係機関とのネットワーク</a:t>
            </a:r>
          </a:p>
          <a:p>
            <a:r>
              <a:rPr lang="ja-JP" altLang="en-US" dirty="0" smtClean="0"/>
              <a:t>・</a:t>
            </a:r>
            <a:r>
              <a:rPr lang="ja-JP" altLang="en-US" dirty="0"/>
              <a:t>企業目線における就労</a:t>
            </a:r>
            <a:r>
              <a:rPr lang="ja-JP" altLang="en-US" dirty="0" smtClean="0"/>
              <a:t>支援</a:t>
            </a:r>
            <a:endParaRPr lang="ja-JP" altLang="en-US" dirty="0"/>
          </a:p>
        </p:txBody>
      </p:sp>
      <p:sp>
        <p:nvSpPr>
          <p:cNvPr id="16" name="角丸四角形吹き出し 15"/>
          <p:cNvSpPr/>
          <p:nvPr/>
        </p:nvSpPr>
        <p:spPr>
          <a:xfrm>
            <a:off x="223243" y="4869530"/>
            <a:ext cx="2881992" cy="961450"/>
          </a:xfrm>
          <a:prstGeom prst="wedgeRoundRectCallout">
            <a:avLst>
              <a:gd name="adj1" fmla="val 58413"/>
              <a:gd name="adj2" fmla="val -67918"/>
              <a:gd name="adj3" fmla="val 16667"/>
            </a:avLst>
          </a:prstGeom>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ja-JP" sz="1100" dirty="0">
                <a:solidFill>
                  <a:schemeClr val="dk1"/>
                </a:solidFill>
                <a:effectLst/>
                <a:latin typeface="+mn-lt"/>
                <a:ea typeface="+mn-ea"/>
                <a:cs typeface="+mn-cs"/>
              </a:rPr>
              <a:t>第２章　就労支援の手法に</a:t>
            </a:r>
            <a:r>
              <a:rPr lang="ja-JP" altLang="ja-JP" sz="1100" dirty="0" smtClean="0">
                <a:solidFill>
                  <a:schemeClr val="dk1"/>
                </a:solidFill>
                <a:effectLst/>
                <a:latin typeface="+mn-lt"/>
                <a:ea typeface="+mn-ea"/>
                <a:cs typeface="+mn-cs"/>
              </a:rPr>
              <a:t>ついて</a:t>
            </a:r>
            <a:endParaRPr lang="en-US" altLang="ja-JP" sz="1100" dirty="0" smtClean="0">
              <a:solidFill>
                <a:schemeClr val="dk1"/>
              </a:solidFill>
              <a:effectLst/>
              <a:latin typeface="+mn-lt"/>
              <a:ea typeface="+mn-ea"/>
              <a:cs typeface="+mn-cs"/>
            </a:endParaRPr>
          </a:p>
          <a:p>
            <a:r>
              <a:rPr lang="ja-JP" altLang="en-US" dirty="0"/>
              <a:t>・職業相談編</a:t>
            </a:r>
            <a:r>
              <a:rPr lang="en-US" altLang="ja-JP" dirty="0"/>
              <a:t>【</a:t>
            </a:r>
            <a:r>
              <a:rPr lang="ja-JP" altLang="en-US" dirty="0"/>
              <a:t>移行</a:t>
            </a:r>
            <a:r>
              <a:rPr lang="en-US" altLang="ja-JP" dirty="0" smtClean="0"/>
              <a:t>】</a:t>
            </a:r>
            <a:endParaRPr lang="ja-JP" altLang="en-US" dirty="0"/>
          </a:p>
          <a:p>
            <a:r>
              <a:rPr lang="ja-JP" altLang="en-US" dirty="0"/>
              <a:t>・職業訓練編</a:t>
            </a:r>
            <a:r>
              <a:rPr lang="en-US" altLang="ja-JP" dirty="0"/>
              <a:t>【</a:t>
            </a:r>
            <a:r>
              <a:rPr lang="ja-JP" altLang="en-US" dirty="0"/>
              <a:t>移行</a:t>
            </a:r>
            <a:r>
              <a:rPr lang="en-US" altLang="ja-JP" dirty="0" smtClean="0"/>
              <a:t>】</a:t>
            </a:r>
            <a:endParaRPr lang="ja-JP" altLang="en-US" dirty="0"/>
          </a:p>
          <a:p>
            <a:r>
              <a:rPr lang="ja-JP" altLang="en-US" dirty="0"/>
              <a:t>・求職活動編</a:t>
            </a:r>
            <a:r>
              <a:rPr lang="en-US" altLang="ja-JP" dirty="0"/>
              <a:t>【</a:t>
            </a:r>
            <a:r>
              <a:rPr lang="ja-JP" altLang="en-US" dirty="0"/>
              <a:t>移行</a:t>
            </a:r>
            <a:r>
              <a:rPr lang="en-US" altLang="ja-JP" dirty="0" smtClean="0"/>
              <a:t>】</a:t>
            </a:r>
            <a:endParaRPr lang="ja-JP" altLang="en-US" dirty="0"/>
          </a:p>
          <a:p>
            <a:r>
              <a:rPr lang="ja-JP" altLang="en-US" dirty="0"/>
              <a:t>・定着支援編</a:t>
            </a:r>
            <a:r>
              <a:rPr lang="en-US" altLang="ja-JP" dirty="0"/>
              <a:t>【</a:t>
            </a:r>
            <a:r>
              <a:rPr lang="ja-JP" altLang="en-US" dirty="0"/>
              <a:t>移行・定着</a:t>
            </a:r>
            <a:r>
              <a:rPr lang="en-US" altLang="ja-JP" dirty="0"/>
              <a:t>】</a:t>
            </a:r>
          </a:p>
          <a:p>
            <a:endParaRPr lang="ja-JP" altLang="ja-JP" sz="1100" dirty="0">
              <a:solidFill>
                <a:schemeClr val="dk1"/>
              </a:solidFill>
              <a:effectLst/>
              <a:latin typeface="+mn-lt"/>
              <a:ea typeface="+mn-ea"/>
              <a:cs typeface="+mn-cs"/>
            </a:endParaRPr>
          </a:p>
        </p:txBody>
      </p:sp>
      <p:sp>
        <p:nvSpPr>
          <p:cNvPr id="17" name="角丸四角形吹き出し 16"/>
          <p:cNvSpPr/>
          <p:nvPr/>
        </p:nvSpPr>
        <p:spPr>
          <a:xfrm>
            <a:off x="5913818" y="3160061"/>
            <a:ext cx="3073019" cy="1321442"/>
          </a:xfrm>
          <a:prstGeom prst="wedgeRoundRectCallout">
            <a:avLst>
              <a:gd name="adj1" fmla="val -70238"/>
              <a:gd name="adj2" fmla="val 52426"/>
              <a:gd name="adj3" fmla="val 16667"/>
            </a:avLst>
          </a:prstGeom>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ja-JP" sz="1100" dirty="0">
                <a:solidFill>
                  <a:schemeClr val="dk1"/>
                </a:solidFill>
                <a:effectLst/>
                <a:latin typeface="+mn-lt"/>
                <a:ea typeface="+mn-ea"/>
                <a:cs typeface="+mn-cs"/>
              </a:rPr>
              <a:t>第３章　就労支援の実践</a:t>
            </a:r>
            <a:r>
              <a:rPr lang="ja-JP" altLang="ja-JP" sz="1100" dirty="0" smtClean="0">
                <a:solidFill>
                  <a:schemeClr val="dk1"/>
                </a:solidFill>
                <a:effectLst/>
                <a:latin typeface="+mn-lt"/>
                <a:ea typeface="+mn-ea"/>
                <a:cs typeface="+mn-cs"/>
              </a:rPr>
              <a:t>ツール集</a:t>
            </a:r>
            <a:endParaRPr lang="en-US" altLang="ja-JP" sz="1100" dirty="0" smtClean="0">
              <a:solidFill>
                <a:schemeClr val="dk1"/>
              </a:solidFill>
              <a:effectLst/>
              <a:latin typeface="+mn-lt"/>
              <a:ea typeface="+mn-ea"/>
              <a:cs typeface="+mn-cs"/>
            </a:endParaRPr>
          </a:p>
          <a:p>
            <a:r>
              <a:rPr lang="ja-JP" altLang="en-US" dirty="0"/>
              <a:t>・チェックリスト経過記録表（アセスメント</a:t>
            </a:r>
            <a:r>
              <a:rPr lang="ja-JP" altLang="en-US" dirty="0" smtClean="0"/>
              <a:t>）</a:t>
            </a:r>
            <a:endParaRPr lang="ja-JP" altLang="en-US" dirty="0"/>
          </a:p>
          <a:p>
            <a:r>
              <a:rPr lang="ja-JP" altLang="en-US" dirty="0"/>
              <a:t>・職業リハビリテーション計画記入例（プランニング）</a:t>
            </a:r>
          </a:p>
          <a:p>
            <a:r>
              <a:rPr lang="ja-JP" altLang="en-US" dirty="0" smtClean="0"/>
              <a:t>・</a:t>
            </a:r>
            <a:r>
              <a:rPr lang="ja-JP" altLang="en-US" dirty="0"/>
              <a:t>職務整理表（モニタリング</a:t>
            </a:r>
            <a:r>
              <a:rPr lang="ja-JP" altLang="en-US" dirty="0" smtClean="0"/>
              <a:t>）</a:t>
            </a:r>
            <a:endParaRPr lang="ja-JP" altLang="en-US" dirty="0"/>
          </a:p>
          <a:p>
            <a:r>
              <a:rPr lang="ja-JP" altLang="en-US" dirty="0"/>
              <a:t>・職務分析シート（</a:t>
            </a:r>
            <a:r>
              <a:rPr lang="ja-JP" altLang="en-US" dirty="0" smtClean="0"/>
              <a:t>モニタリング）</a:t>
            </a:r>
            <a:endParaRPr lang="en-US" altLang="ja-JP" dirty="0" smtClean="0"/>
          </a:p>
          <a:p>
            <a:r>
              <a:rPr lang="ja-JP" altLang="en-US" dirty="0"/>
              <a:t>・疲労セルフチェック表（インテーク）</a:t>
            </a:r>
          </a:p>
          <a:p>
            <a:endParaRPr lang="ja-JP" altLang="ja-JP" sz="1100" dirty="0">
              <a:solidFill>
                <a:schemeClr val="dk1"/>
              </a:solidFill>
              <a:effectLst/>
              <a:latin typeface="+mn-lt"/>
              <a:ea typeface="+mn-ea"/>
              <a:cs typeface="+mn-cs"/>
            </a:endParaRPr>
          </a:p>
        </p:txBody>
      </p:sp>
      <p:sp>
        <p:nvSpPr>
          <p:cNvPr id="18" name="角丸四角形吹き出し 17"/>
          <p:cNvSpPr/>
          <p:nvPr/>
        </p:nvSpPr>
        <p:spPr>
          <a:xfrm>
            <a:off x="5913818" y="4588093"/>
            <a:ext cx="3073019" cy="847726"/>
          </a:xfrm>
          <a:prstGeom prst="wedgeRoundRectCallout">
            <a:avLst>
              <a:gd name="adj1" fmla="val -70831"/>
              <a:gd name="adj2" fmla="val -13031"/>
              <a:gd name="adj3" fmla="val 16667"/>
            </a:avLst>
          </a:prstGeom>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ja-JP" sz="1100" dirty="0">
                <a:solidFill>
                  <a:schemeClr val="dk1"/>
                </a:solidFill>
                <a:effectLst/>
                <a:latin typeface="+mn-lt"/>
                <a:ea typeface="+mn-ea"/>
                <a:cs typeface="+mn-cs"/>
              </a:rPr>
              <a:t>第４章　ツールを活用した就労支援の実践</a:t>
            </a:r>
            <a:r>
              <a:rPr lang="ja-JP" altLang="ja-JP" sz="1100" dirty="0" smtClean="0">
                <a:solidFill>
                  <a:schemeClr val="dk1"/>
                </a:solidFill>
                <a:effectLst/>
                <a:latin typeface="+mn-lt"/>
                <a:ea typeface="+mn-ea"/>
                <a:cs typeface="+mn-cs"/>
              </a:rPr>
              <a:t>事例</a:t>
            </a:r>
            <a:endParaRPr lang="en-US" altLang="ja-JP" sz="1100" dirty="0" smtClean="0">
              <a:solidFill>
                <a:schemeClr val="dk1"/>
              </a:solidFill>
              <a:effectLst/>
              <a:latin typeface="+mn-lt"/>
              <a:ea typeface="+mn-ea"/>
              <a:cs typeface="+mn-cs"/>
            </a:endParaRPr>
          </a:p>
          <a:p>
            <a:r>
              <a:rPr lang="en-US" altLang="ja-JP" dirty="0"/>
              <a:t>※</a:t>
            </a:r>
            <a:r>
              <a:rPr lang="ja-JP" altLang="en-US" dirty="0"/>
              <a:t>インテークからモニタリングまでの全てのプロセスについて網羅</a:t>
            </a:r>
          </a:p>
          <a:p>
            <a:r>
              <a:rPr lang="ja-JP" altLang="en-US" dirty="0"/>
              <a:t>（例）</a:t>
            </a:r>
            <a:r>
              <a:rPr lang="en-US" altLang="ja-JP" dirty="0"/>
              <a:t>4</a:t>
            </a:r>
            <a:r>
              <a:rPr lang="ja-JP" altLang="en-US" dirty="0"/>
              <a:t>パターン</a:t>
            </a:r>
            <a:r>
              <a:rPr lang="ja-JP" altLang="en-US" dirty="0" smtClean="0"/>
              <a:t>程度</a:t>
            </a:r>
            <a:endParaRPr lang="ja-JP" altLang="ja-JP" sz="1100" dirty="0">
              <a:solidFill>
                <a:schemeClr val="dk1"/>
              </a:solidFill>
              <a:effectLst/>
              <a:latin typeface="+mn-lt"/>
              <a:ea typeface="+mn-ea"/>
              <a:cs typeface="+mn-cs"/>
            </a:endParaRPr>
          </a:p>
        </p:txBody>
      </p:sp>
      <p:sp>
        <p:nvSpPr>
          <p:cNvPr id="19" name="角丸四角形吹き出し 18"/>
          <p:cNvSpPr/>
          <p:nvPr/>
        </p:nvSpPr>
        <p:spPr>
          <a:xfrm>
            <a:off x="5913818" y="5545025"/>
            <a:ext cx="3073019" cy="998650"/>
          </a:xfrm>
          <a:prstGeom prst="wedgeRoundRectCallout">
            <a:avLst>
              <a:gd name="adj1" fmla="val -74655"/>
              <a:gd name="adj2" fmla="val -64249"/>
              <a:gd name="adj3" fmla="val 16667"/>
            </a:avLst>
          </a:prstGeom>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第</a:t>
            </a:r>
            <a:r>
              <a:rPr lang="en-US" altLang="ja-JP" dirty="0"/>
              <a:t>5</a:t>
            </a:r>
            <a:r>
              <a:rPr lang="ja-JP" altLang="en-US" dirty="0"/>
              <a:t>章　参考</a:t>
            </a:r>
            <a:r>
              <a:rPr lang="ja-JP" altLang="en-US" dirty="0" smtClean="0"/>
              <a:t>資料</a:t>
            </a:r>
            <a:endParaRPr lang="en-US" altLang="ja-JP" dirty="0" smtClean="0"/>
          </a:p>
          <a:p>
            <a:r>
              <a:rPr lang="ja-JP" altLang="en-US" dirty="0"/>
              <a:t>・</a:t>
            </a:r>
            <a:r>
              <a:rPr lang="ja-JP" altLang="en-US" dirty="0" err="1"/>
              <a:t>障がい</a:t>
            </a:r>
            <a:r>
              <a:rPr lang="ja-JP" altLang="en-US" dirty="0"/>
              <a:t>者雇用促進関係制度の概要</a:t>
            </a:r>
          </a:p>
          <a:p>
            <a:r>
              <a:rPr lang="ja-JP" altLang="en-US" dirty="0"/>
              <a:t>・労働関係法規の概要</a:t>
            </a:r>
          </a:p>
          <a:p>
            <a:r>
              <a:rPr lang="ja-JP" altLang="en-US" dirty="0"/>
              <a:t>・</a:t>
            </a:r>
            <a:r>
              <a:rPr lang="ja-JP" altLang="en-US" dirty="0" err="1"/>
              <a:t>障がい</a:t>
            </a:r>
            <a:r>
              <a:rPr lang="ja-JP" altLang="en-US" dirty="0"/>
              <a:t>者雇用に関する各種補助金の概要</a:t>
            </a:r>
          </a:p>
          <a:p>
            <a:r>
              <a:rPr lang="ja-JP" altLang="en-US" dirty="0"/>
              <a:t>・</a:t>
            </a:r>
            <a:r>
              <a:rPr lang="ja-JP" altLang="en-US" dirty="0" err="1"/>
              <a:t>障がい</a:t>
            </a:r>
            <a:r>
              <a:rPr lang="ja-JP" altLang="en-US" dirty="0"/>
              <a:t>者雇用に関する関係機関の概要</a:t>
            </a:r>
          </a:p>
          <a:p>
            <a:endParaRPr lang="ja-JP" altLang="ja-JP" sz="1100" dirty="0">
              <a:solidFill>
                <a:schemeClr val="dk1"/>
              </a:solidFill>
              <a:effectLst/>
              <a:latin typeface="+mn-lt"/>
              <a:ea typeface="+mn-ea"/>
              <a:cs typeface="+mn-cs"/>
            </a:endParaRPr>
          </a:p>
        </p:txBody>
      </p:sp>
      <p:sp>
        <p:nvSpPr>
          <p:cNvPr id="20" name="テキスト ボックス 19"/>
          <p:cNvSpPr txBox="1"/>
          <p:nvPr/>
        </p:nvSpPr>
        <p:spPr>
          <a:xfrm>
            <a:off x="118726" y="3234800"/>
            <a:ext cx="2942206" cy="307777"/>
          </a:xfrm>
          <a:prstGeom prst="rect">
            <a:avLst/>
          </a:prstGeom>
          <a:noFill/>
          <a:ln>
            <a:solidFill>
              <a:schemeClr val="tx1"/>
            </a:solidFill>
            <a:prstDash val="solid"/>
          </a:ln>
        </p:spPr>
        <p:txBody>
          <a:bodyPr wrap="square" rtlCol="0">
            <a:spAutoFit/>
          </a:bodyPr>
          <a:lstStyle/>
          <a:p>
            <a:pPr marL="268288" indent="-268288"/>
            <a:r>
              <a:rPr lang="ja-JP" altLang="en-US" sz="1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「支援の手引き」内容イメージ</a:t>
            </a:r>
            <a:endParaRPr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118726" y="5988260"/>
            <a:ext cx="5661216" cy="830997"/>
          </a:xfrm>
          <a:prstGeom prst="rect">
            <a:avLst/>
          </a:prstGeom>
          <a:solidFill>
            <a:schemeClr val="bg1">
              <a:lumMod val="75000"/>
            </a:schemeClr>
          </a:solidFill>
          <a:ln>
            <a:solidFill>
              <a:schemeClr val="tx1"/>
            </a:solidFill>
            <a:prstDash val="solid"/>
          </a:ln>
        </p:spPr>
        <p:txBody>
          <a:bodyPr wrap="square" rtlCol="0">
            <a:spAutoFit/>
          </a:bodyPr>
          <a:lstStyle/>
          <a:p>
            <a:pPr marL="268288" indent="-268288"/>
            <a:r>
              <a:rPr lang="ja-JP" altLang="en-US" sz="1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「支援の手引き」作成にあたっては、検討会を開催し、関係団体が協議の上内</a:t>
            </a:r>
            <a:endParaRPr lang="en-US" altLang="ja-JP" sz="1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268288" indent="-268288"/>
            <a:r>
              <a:rPr lang="ja-JP" altLang="en-US" sz="1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容を決定する。また、試作品を作成し、試行実施及び利用者に対する実践を行</a:t>
            </a:r>
            <a:endParaRPr lang="en-US" altLang="ja-JP" sz="1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268288" indent="-268288"/>
            <a:r>
              <a:rPr lang="ja-JP" altLang="en-US" sz="1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いつつ、更新をする。</a:t>
            </a:r>
            <a:r>
              <a:rPr lang="en-US" altLang="ja-JP" sz="1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1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作成形式は紙媒体及び電子データとし、普及しやすい</a:t>
            </a:r>
            <a:endParaRPr lang="en-US" altLang="ja-JP" sz="1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268288" indent="-268288"/>
            <a:r>
              <a:rPr lang="ja-JP" altLang="en-US" sz="1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よう「動画配信」</a:t>
            </a:r>
            <a:r>
              <a:rPr lang="ja-JP" altLang="en-US" sz="1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等</a:t>
            </a:r>
            <a:r>
              <a:rPr lang="ja-JP" altLang="en-US" sz="1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の普及方法を検討する。</a:t>
            </a:r>
            <a:endParaRPr lang="en-US" altLang="ja-JP" sz="1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8636638" y="6427169"/>
            <a:ext cx="651984" cy="381821"/>
          </a:xfrm>
          <a:prstGeom prst="rect">
            <a:avLst/>
          </a:prstGeom>
          <a:noFill/>
        </p:spPr>
        <p:txBody>
          <a:bodyPr wrap="square" rtlCol="0">
            <a:spAutoFit/>
          </a:bodyPr>
          <a:lstStyle/>
          <a:p>
            <a:r>
              <a:rPr kumimoji="1" lang="ja-JP" altLang="en-US" dirty="0" smtClean="0"/>
              <a:t>６</a:t>
            </a:r>
            <a:endParaRPr kumimoji="1" lang="ja-JP" altLang="en-US" dirty="0"/>
          </a:p>
        </p:txBody>
      </p:sp>
    </p:spTree>
    <p:extLst>
      <p:ext uri="{BB962C8B-B14F-4D97-AF65-F5344CB8AC3E}">
        <p14:creationId xmlns:p14="http://schemas.microsoft.com/office/powerpoint/2010/main" val="803714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8"/>
          <p:cNvSpPr>
            <a:spLocks noChangeArrowheads="1"/>
          </p:cNvSpPr>
          <p:nvPr/>
        </p:nvSpPr>
        <p:spPr bwMode="auto">
          <a:xfrm>
            <a:off x="0" y="185731"/>
            <a:ext cx="9144000" cy="552450"/>
          </a:xfrm>
          <a:prstGeom prst="rect">
            <a:avLst/>
          </a:prstGeom>
          <a:gradFill flip="none" rotWithShape="1">
            <a:gsLst>
              <a:gs pos="0">
                <a:schemeClr val="accent5">
                  <a:lumMod val="40000"/>
                  <a:lumOff val="60000"/>
                </a:schemeClr>
              </a:gs>
              <a:gs pos="50000">
                <a:sysClr val="window" lastClr="FFFFFF"/>
              </a:gs>
              <a:gs pos="100000">
                <a:schemeClr val="accent5">
                  <a:lumMod val="40000"/>
                  <a:lumOff val="60000"/>
                </a:schemeClr>
              </a:gs>
            </a:gsLst>
            <a:lin ang="5400000" scaled="1"/>
            <a:tileRect/>
          </a:gradFill>
          <a:ln>
            <a:noFill/>
          </a:ln>
          <a:effectLst/>
        </p:spPr>
        <p:txBody>
          <a:bodyPr wrap="none" lIns="91435" tIns="45717" rIns="91435" bIns="45717" anchor="ctr"/>
          <a:lstStyle/>
          <a:p>
            <a:pPr lvl="0" algn="ctr" fontAlgn="base">
              <a:spcBef>
                <a:spcPct val="0"/>
              </a:spcBef>
              <a:spcAft>
                <a:spcPct val="0"/>
              </a:spcAft>
              <a:defRPr/>
            </a:pPr>
            <a:r>
              <a:rPr kumimoji="0" lang="ja-JP" altLang="en-US" sz="2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a:t>
            </a:r>
            <a:r>
              <a:rPr kumimoji="0" lang="en-US" altLang="ja-JP" sz="2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20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　就労移行等連携調整事業</a:t>
            </a:r>
            <a:r>
              <a:rPr kumimoji="0" lang="ja-JP" altLang="en-US"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（アドバイザー派遣件数・</a:t>
            </a:r>
            <a:r>
              <a:rPr kumimoji="0" lang="ja-JP" altLang="en-US" sz="16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スケジュール等の比較）</a:t>
            </a:r>
            <a:endParaRPr kumimoji="0" lang="en-US" altLang="ja-JP" sz="16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85738" y="819019"/>
            <a:ext cx="5143500" cy="1477328"/>
          </a:xfrm>
          <a:prstGeom prst="rect">
            <a:avLst/>
          </a:prstGeom>
        </p:spPr>
        <p:txBody>
          <a:bodyPr wrap="square">
            <a:spAutoFit/>
          </a:bodyPr>
          <a:lstStyle/>
          <a:p>
            <a:r>
              <a:rPr lang="en-US" altLang="ja-JP" sz="2000" dirty="0">
                <a:effectLst>
                  <a:outerShdw blurRad="38100" dist="38100" dir="2700000" algn="tl">
                    <a:srgbClr val="000000">
                      <a:alpha val="43137"/>
                    </a:srgbClr>
                  </a:outerShdw>
                </a:effectLst>
              </a:rPr>
              <a:t>H30</a:t>
            </a:r>
            <a:r>
              <a:rPr lang="ja-JP" altLang="en-US" sz="2000" dirty="0">
                <a:effectLst>
                  <a:outerShdw blurRad="38100" dist="38100" dir="2700000" algn="tl">
                    <a:srgbClr val="000000">
                      <a:alpha val="43137"/>
                    </a:srgbClr>
                  </a:outerShdw>
                </a:effectLst>
              </a:rPr>
              <a:t>～</a:t>
            </a:r>
            <a:r>
              <a:rPr lang="en-US" altLang="ja-JP" sz="2000" dirty="0" smtClean="0">
                <a:effectLst>
                  <a:outerShdw blurRad="38100" dist="38100" dir="2700000" algn="tl">
                    <a:srgbClr val="000000">
                      <a:alpha val="43137"/>
                    </a:srgbClr>
                  </a:outerShdw>
                </a:effectLst>
              </a:rPr>
              <a:t>R2</a:t>
            </a:r>
            <a:r>
              <a:rPr lang="en-US" altLang="ja-JP" dirty="0"/>
              <a:t>		</a:t>
            </a:r>
          </a:p>
          <a:p>
            <a:r>
              <a:rPr lang="ja-JP" altLang="en-US" sz="1400" dirty="0" smtClean="0"/>
              <a:t>事業委託仕様書内容</a:t>
            </a:r>
            <a:endParaRPr lang="en-US" altLang="ja-JP" sz="1400" dirty="0" smtClean="0"/>
          </a:p>
          <a:p>
            <a:r>
              <a:rPr lang="ja-JP" altLang="en-US" sz="1400" dirty="0" smtClean="0"/>
              <a:t>（委託先：特定非営利活動法人大阪障害者雇用支援ネットワーク）</a:t>
            </a:r>
            <a:endParaRPr lang="en-US" altLang="ja-JP" sz="1400" dirty="0" smtClean="0"/>
          </a:p>
          <a:p>
            <a:r>
              <a:rPr lang="ja-JP" altLang="en-US" sz="1400" dirty="0" smtClean="0"/>
              <a:t>①アドバイザー派遣（移行）　　　</a:t>
            </a:r>
            <a:r>
              <a:rPr lang="en-US" altLang="ja-JP" sz="1400" dirty="0" smtClean="0"/>
              <a:t>10</a:t>
            </a:r>
            <a:r>
              <a:rPr lang="ja-JP" altLang="en-US" sz="1400" dirty="0" smtClean="0"/>
              <a:t>か所以上</a:t>
            </a:r>
            <a:endParaRPr lang="en-US" altLang="ja-JP" sz="1400" dirty="0" smtClean="0"/>
          </a:p>
          <a:p>
            <a:r>
              <a:rPr lang="ja-JP" altLang="en-US" sz="1400" dirty="0" smtClean="0"/>
              <a:t>②アドバイザー派遣（Ａ，Ｂ）　　　</a:t>
            </a:r>
            <a:r>
              <a:rPr lang="en-US" altLang="ja-JP" sz="1400" dirty="0" smtClean="0"/>
              <a:t>24</a:t>
            </a:r>
            <a:r>
              <a:rPr lang="ja-JP" altLang="en-US" sz="1400" dirty="0" smtClean="0"/>
              <a:t>か所以上</a:t>
            </a:r>
          </a:p>
          <a:p>
            <a:r>
              <a:rPr lang="ja-JP" altLang="en-US" sz="1400" dirty="0" smtClean="0"/>
              <a:t>③</a:t>
            </a:r>
            <a:r>
              <a:rPr lang="ja-JP" altLang="en-US" sz="1400" dirty="0"/>
              <a:t>派遣先利用者の</a:t>
            </a:r>
            <a:r>
              <a:rPr lang="ja-JP" altLang="en-US" sz="1400" dirty="0" smtClean="0"/>
              <a:t>アセスメント　</a:t>
            </a:r>
            <a:r>
              <a:rPr lang="en-US" altLang="ja-JP" sz="1400" dirty="0" smtClean="0"/>
              <a:t>40</a:t>
            </a:r>
            <a:r>
              <a:rPr lang="ja-JP" altLang="en-US" sz="1400" dirty="0"/>
              <a:t>人</a:t>
            </a:r>
            <a:r>
              <a:rPr lang="ja-JP" altLang="en-US" sz="1400" dirty="0" smtClean="0"/>
              <a:t>以上</a:t>
            </a:r>
            <a:endParaRPr lang="ja-JP" altLang="en-US" sz="1400" dirty="0"/>
          </a:p>
        </p:txBody>
      </p:sp>
      <p:graphicFrame>
        <p:nvGraphicFramePr>
          <p:cNvPr id="14" name="表 13"/>
          <p:cNvGraphicFramePr>
            <a:graphicFrameLocks noGrp="1"/>
          </p:cNvGraphicFramePr>
          <p:nvPr>
            <p:extLst>
              <p:ext uri="{D42A27DB-BD31-4B8C-83A1-F6EECF244321}">
                <p14:modId xmlns:p14="http://schemas.microsoft.com/office/powerpoint/2010/main" val="2468233852"/>
              </p:ext>
            </p:extLst>
          </p:nvPr>
        </p:nvGraphicFramePr>
        <p:xfrm>
          <a:off x="314325" y="2248398"/>
          <a:ext cx="8572503" cy="1316028"/>
        </p:xfrm>
        <a:graphic>
          <a:graphicData uri="http://schemas.openxmlformats.org/drawingml/2006/table">
            <a:tbl>
              <a:tblPr/>
              <a:tblGrid>
                <a:gridCol w="709825">
                  <a:extLst>
                    <a:ext uri="{9D8B030D-6E8A-4147-A177-3AD203B41FA5}">
                      <a16:colId xmlns:a16="http://schemas.microsoft.com/office/drawing/2014/main" val="809111644"/>
                    </a:ext>
                  </a:extLst>
                </a:gridCol>
                <a:gridCol w="709825">
                  <a:extLst>
                    <a:ext uri="{9D8B030D-6E8A-4147-A177-3AD203B41FA5}">
                      <a16:colId xmlns:a16="http://schemas.microsoft.com/office/drawing/2014/main" val="2137777906"/>
                    </a:ext>
                  </a:extLst>
                </a:gridCol>
                <a:gridCol w="709825">
                  <a:extLst>
                    <a:ext uri="{9D8B030D-6E8A-4147-A177-3AD203B41FA5}">
                      <a16:colId xmlns:a16="http://schemas.microsoft.com/office/drawing/2014/main" val="1165179304"/>
                    </a:ext>
                  </a:extLst>
                </a:gridCol>
                <a:gridCol w="715892">
                  <a:extLst>
                    <a:ext uri="{9D8B030D-6E8A-4147-A177-3AD203B41FA5}">
                      <a16:colId xmlns:a16="http://schemas.microsoft.com/office/drawing/2014/main" val="3772088713"/>
                    </a:ext>
                  </a:extLst>
                </a:gridCol>
                <a:gridCol w="715892">
                  <a:extLst>
                    <a:ext uri="{9D8B030D-6E8A-4147-A177-3AD203B41FA5}">
                      <a16:colId xmlns:a16="http://schemas.microsoft.com/office/drawing/2014/main" val="2348012483"/>
                    </a:ext>
                  </a:extLst>
                </a:gridCol>
                <a:gridCol w="715892">
                  <a:extLst>
                    <a:ext uri="{9D8B030D-6E8A-4147-A177-3AD203B41FA5}">
                      <a16:colId xmlns:a16="http://schemas.microsoft.com/office/drawing/2014/main" val="964983714"/>
                    </a:ext>
                  </a:extLst>
                </a:gridCol>
                <a:gridCol w="715892">
                  <a:extLst>
                    <a:ext uri="{9D8B030D-6E8A-4147-A177-3AD203B41FA5}">
                      <a16:colId xmlns:a16="http://schemas.microsoft.com/office/drawing/2014/main" val="2897127877"/>
                    </a:ext>
                  </a:extLst>
                </a:gridCol>
                <a:gridCol w="715892">
                  <a:extLst>
                    <a:ext uri="{9D8B030D-6E8A-4147-A177-3AD203B41FA5}">
                      <a16:colId xmlns:a16="http://schemas.microsoft.com/office/drawing/2014/main" val="967533089"/>
                    </a:ext>
                  </a:extLst>
                </a:gridCol>
                <a:gridCol w="715892">
                  <a:extLst>
                    <a:ext uri="{9D8B030D-6E8A-4147-A177-3AD203B41FA5}">
                      <a16:colId xmlns:a16="http://schemas.microsoft.com/office/drawing/2014/main" val="4106661708"/>
                    </a:ext>
                  </a:extLst>
                </a:gridCol>
                <a:gridCol w="715892">
                  <a:extLst>
                    <a:ext uri="{9D8B030D-6E8A-4147-A177-3AD203B41FA5}">
                      <a16:colId xmlns:a16="http://schemas.microsoft.com/office/drawing/2014/main" val="1419479754"/>
                    </a:ext>
                  </a:extLst>
                </a:gridCol>
                <a:gridCol w="715892">
                  <a:extLst>
                    <a:ext uri="{9D8B030D-6E8A-4147-A177-3AD203B41FA5}">
                      <a16:colId xmlns:a16="http://schemas.microsoft.com/office/drawing/2014/main" val="4029405563"/>
                    </a:ext>
                  </a:extLst>
                </a:gridCol>
                <a:gridCol w="715892">
                  <a:extLst>
                    <a:ext uri="{9D8B030D-6E8A-4147-A177-3AD203B41FA5}">
                      <a16:colId xmlns:a16="http://schemas.microsoft.com/office/drawing/2014/main" val="221633120"/>
                    </a:ext>
                  </a:extLst>
                </a:gridCol>
              </a:tblGrid>
              <a:tr h="212263">
                <a:tc gridSpan="3">
                  <a:txBody>
                    <a:bodyPr/>
                    <a:lstStyle/>
                    <a:p>
                      <a:pPr algn="l" fontAlgn="b"/>
                      <a:r>
                        <a:rPr lang="en-US" altLang="ja-JP" sz="1000" b="0" i="0" u="sng" strike="noStrike">
                          <a:solidFill>
                            <a:srgbClr val="000000"/>
                          </a:solidFill>
                          <a:effectLst/>
                          <a:latin typeface="Yu Gothic" panose="020B0400000000000000" pitchFamily="50" charset="-128"/>
                          <a:ea typeface="Yu Gothic" panose="020B0400000000000000" pitchFamily="50" charset="-128"/>
                        </a:rPr>
                        <a:t>H30</a:t>
                      </a:r>
                      <a:r>
                        <a:rPr lang="ja-JP" altLang="en-US" sz="1000" b="0" i="0" u="sng" strike="noStrike">
                          <a:solidFill>
                            <a:srgbClr val="000000"/>
                          </a:solidFill>
                          <a:effectLst/>
                          <a:latin typeface="Yu Gothic" panose="020B0400000000000000" pitchFamily="50" charset="-128"/>
                          <a:ea typeface="Yu Gothic" panose="020B0400000000000000" pitchFamily="50" charset="-128"/>
                        </a:rPr>
                        <a:t>～</a:t>
                      </a:r>
                      <a:r>
                        <a:rPr lang="en-US" altLang="ja-JP" sz="1000" b="0" i="0" u="sng" strike="noStrike">
                          <a:solidFill>
                            <a:srgbClr val="000000"/>
                          </a:solidFill>
                          <a:effectLst/>
                          <a:latin typeface="Yu Gothic" panose="020B0400000000000000" pitchFamily="50" charset="-128"/>
                          <a:ea typeface="Yu Gothic" panose="020B0400000000000000" pitchFamily="50" charset="-128"/>
                        </a:rPr>
                        <a:t>R2  </a:t>
                      </a:r>
                      <a:r>
                        <a:rPr lang="ja-JP" altLang="en-US" sz="1000" b="0" i="0" u="sng" strike="noStrike">
                          <a:solidFill>
                            <a:srgbClr val="000000"/>
                          </a:solidFill>
                          <a:effectLst/>
                          <a:latin typeface="Yu Gothic" panose="020B0400000000000000" pitchFamily="50" charset="-128"/>
                          <a:ea typeface="Yu Gothic" panose="020B0400000000000000" pitchFamily="50" charset="-128"/>
                        </a:rPr>
                        <a:t>スケジュール</a:t>
                      </a:r>
                    </a:p>
                  </a:txBody>
                  <a:tcPr marL="8355" marR="8355" marT="835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8355" marR="8355" marT="83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8355" marR="8355" marT="83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8355" marR="8355" marT="83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8355" marR="8355" marT="83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8355" marR="8355" marT="83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8355" marR="8355" marT="83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8355" marR="8355" marT="83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8355" marR="8355" marT="835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8355" marR="8355" marT="835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1184487"/>
                  </a:ext>
                </a:extLst>
              </a:tr>
              <a:tr h="212263">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４月</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５月</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６月</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７月</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８月</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９月</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１０月</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１１月</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１２月</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１月</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２月</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３月</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492742"/>
                  </a:ext>
                </a:extLst>
              </a:tr>
              <a:tr h="891502">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　</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　</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　</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　</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　</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8355" marR="8355" marT="8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540481"/>
                  </a:ext>
                </a:extLst>
              </a:tr>
            </a:tbl>
          </a:graphicData>
        </a:graphic>
      </p:graphicFrame>
      <p:pic>
        <p:nvPicPr>
          <p:cNvPr id="15" name="図 14"/>
          <p:cNvPicPr>
            <a:picLocks noChangeAspect="1"/>
          </p:cNvPicPr>
          <p:nvPr/>
        </p:nvPicPr>
        <p:blipFill>
          <a:blip r:embed="rId2"/>
          <a:stretch>
            <a:fillRect/>
          </a:stretch>
        </p:blipFill>
        <p:spPr>
          <a:xfrm>
            <a:off x="314327" y="2756378"/>
            <a:ext cx="8572498" cy="300067"/>
          </a:xfrm>
          <a:prstGeom prst="rect">
            <a:avLst/>
          </a:prstGeom>
        </p:spPr>
      </p:pic>
      <p:pic>
        <p:nvPicPr>
          <p:cNvPr id="16" name="図 15"/>
          <p:cNvPicPr>
            <a:picLocks noChangeAspect="1"/>
          </p:cNvPicPr>
          <p:nvPr/>
        </p:nvPicPr>
        <p:blipFill>
          <a:blip r:embed="rId3"/>
          <a:stretch>
            <a:fillRect/>
          </a:stretch>
        </p:blipFill>
        <p:spPr>
          <a:xfrm>
            <a:off x="7424816" y="3156381"/>
            <a:ext cx="1462007" cy="308109"/>
          </a:xfrm>
          <a:prstGeom prst="rect">
            <a:avLst/>
          </a:prstGeom>
        </p:spPr>
      </p:pic>
      <p:sp>
        <p:nvSpPr>
          <p:cNvPr id="8" name="正方形/長方形 7"/>
          <p:cNvSpPr/>
          <p:nvPr/>
        </p:nvSpPr>
        <p:spPr>
          <a:xfrm>
            <a:off x="185738" y="3694948"/>
            <a:ext cx="5143500" cy="1208023"/>
          </a:xfrm>
          <a:prstGeom prst="rect">
            <a:avLst/>
          </a:prstGeom>
        </p:spPr>
        <p:txBody>
          <a:bodyPr wrap="square">
            <a:spAutoFit/>
          </a:bodyPr>
          <a:lstStyle/>
          <a:p>
            <a:r>
              <a:rPr lang="en-US" altLang="ja-JP" sz="2000" dirty="0" smtClean="0">
                <a:effectLst>
                  <a:outerShdw blurRad="38100" dist="38100" dir="2700000" algn="tl">
                    <a:srgbClr val="000000">
                      <a:alpha val="43137"/>
                    </a:srgbClr>
                  </a:outerShdw>
                </a:effectLst>
              </a:rPr>
              <a:t>R3</a:t>
            </a:r>
            <a:r>
              <a:rPr lang="ja-JP" altLang="en-US" sz="1600" dirty="0" smtClean="0">
                <a:effectLst>
                  <a:outerShdw blurRad="38100" dist="38100" dir="2700000" algn="tl">
                    <a:srgbClr val="000000">
                      <a:alpha val="43137"/>
                    </a:srgbClr>
                  </a:outerShdw>
                </a:effectLst>
              </a:rPr>
              <a:t>（予定）</a:t>
            </a:r>
            <a:r>
              <a:rPr lang="en-US" altLang="ja-JP" dirty="0"/>
              <a:t>		</a:t>
            </a:r>
            <a:endParaRPr lang="en-US" altLang="ja-JP" dirty="0" smtClean="0"/>
          </a:p>
          <a:p>
            <a:r>
              <a:rPr lang="ja-JP" altLang="en-US" sz="1400" dirty="0" smtClean="0"/>
              <a:t>事業委託仕様書内容</a:t>
            </a:r>
            <a:endParaRPr lang="en-US" altLang="ja-JP" sz="1400" dirty="0" smtClean="0"/>
          </a:p>
          <a:p>
            <a:endParaRPr lang="en-US" altLang="ja-JP" sz="900" dirty="0" smtClean="0"/>
          </a:p>
          <a:p>
            <a:r>
              <a:rPr lang="ja-JP" altLang="en-US" sz="1400" dirty="0" smtClean="0"/>
              <a:t>①アドバイザー派遣（移行・定着）　　　　　　　　　　　　　 </a:t>
            </a:r>
            <a:r>
              <a:rPr lang="en-US" altLang="ja-JP" sz="1400" dirty="0" smtClean="0"/>
              <a:t>8</a:t>
            </a:r>
            <a:r>
              <a:rPr lang="ja-JP" altLang="en-US" sz="1400" dirty="0" smtClean="0"/>
              <a:t>か所以上</a:t>
            </a:r>
            <a:endParaRPr lang="en-US" altLang="ja-JP" sz="1400" dirty="0" smtClean="0"/>
          </a:p>
          <a:p>
            <a:r>
              <a:rPr lang="ja-JP" altLang="en-US" sz="1400" dirty="0" smtClean="0"/>
              <a:t>②支援の手引きの</a:t>
            </a:r>
            <a:r>
              <a:rPr lang="ja-JP" altLang="en-US" sz="1400" dirty="0"/>
              <a:t>実践（派遣先利用者の</a:t>
            </a:r>
            <a:r>
              <a:rPr lang="ja-JP" altLang="en-US" sz="1400" dirty="0" smtClean="0"/>
              <a:t>アセスメント）</a:t>
            </a:r>
            <a:r>
              <a:rPr lang="en-US" altLang="ja-JP" sz="1400" dirty="0" smtClean="0"/>
              <a:t>8</a:t>
            </a:r>
            <a:r>
              <a:rPr lang="ja-JP" altLang="en-US" sz="1400" dirty="0" smtClean="0"/>
              <a:t>人程度</a:t>
            </a:r>
            <a:endParaRPr lang="ja-JP" altLang="en-US" sz="1400" dirty="0"/>
          </a:p>
        </p:txBody>
      </p:sp>
      <p:graphicFrame>
        <p:nvGraphicFramePr>
          <p:cNvPr id="2" name="表 1"/>
          <p:cNvGraphicFramePr>
            <a:graphicFrameLocks noGrp="1"/>
          </p:cNvGraphicFramePr>
          <p:nvPr>
            <p:extLst>
              <p:ext uri="{D42A27DB-BD31-4B8C-83A1-F6EECF244321}">
                <p14:modId xmlns:p14="http://schemas.microsoft.com/office/powerpoint/2010/main" val="3409874452"/>
              </p:ext>
            </p:extLst>
          </p:nvPr>
        </p:nvGraphicFramePr>
        <p:xfrm>
          <a:off x="314325" y="4926054"/>
          <a:ext cx="8572494" cy="1294956"/>
        </p:xfrm>
        <a:graphic>
          <a:graphicData uri="http://schemas.openxmlformats.org/drawingml/2006/table">
            <a:tbl>
              <a:tblPr/>
              <a:tblGrid>
                <a:gridCol w="709322">
                  <a:extLst>
                    <a:ext uri="{9D8B030D-6E8A-4147-A177-3AD203B41FA5}">
                      <a16:colId xmlns:a16="http://schemas.microsoft.com/office/drawing/2014/main" val="2432072128"/>
                    </a:ext>
                  </a:extLst>
                </a:gridCol>
                <a:gridCol w="709322">
                  <a:extLst>
                    <a:ext uri="{9D8B030D-6E8A-4147-A177-3AD203B41FA5}">
                      <a16:colId xmlns:a16="http://schemas.microsoft.com/office/drawing/2014/main" val="2819794489"/>
                    </a:ext>
                  </a:extLst>
                </a:gridCol>
                <a:gridCol w="715385">
                  <a:extLst>
                    <a:ext uri="{9D8B030D-6E8A-4147-A177-3AD203B41FA5}">
                      <a16:colId xmlns:a16="http://schemas.microsoft.com/office/drawing/2014/main" val="409290447"/>
                    </a:ext>
                  </a:extLst>
                </a:gridCol>
                <a:gridCol w="715385">
                  <a:extLst>
                    <a:ext uri="{9D8B030D-6E8A-4147-A177-3AD203B41FA5}">
                      <a16:colId xmlns:a16="http://schemas.microsoft.com/office/drawing/2014/main" val="3229540019"/>
                    </a:ext>
                  </a:extLst>
                </a:gridCol>
                <a:gridCol w="715385">
                  <a:extLst>
                    <a:ext uri="{9D8B030D-6E8A-4147-A177-3AD203B41FA5}">
                      <a16:colId xmlns:a16="http://schemas.microsoft.com/office/drawing/2014/main" val="572432075"/>
                    </a:ext>
                  </a:extLst>
                </a:gridCol>
                <a:gridCol w="715385">
                  <a:extLst>
                    <a:ext uri="{9D8B030D-6E8A-4147-A177-3AD203B41FA5}">
                      <a16:colId xmlns:a16="http://schemas.microsoft.com/office/drawing/2014/main" val="2404060066"/>
                    </a:ext>
                  </a:extLst>
                </a:gridCol>
                <a:gridCol w="715385">
                  <a:extLst>
                    <a:ext uri="{9D8B030D-6E8A-4147-A177-3AD203B41FA5}">
                      <a16:colId xmlns:a16="http://schemas.microsoft.com/office/drawing/2014/main" val="730824929"/>
                    </a:ext>
                  </a:extLst>
                </a:gridCol>
                <a:gridCol w="715385">
                  <a:extLst>
                    <a:ext uri="{9D8B030D-6E8A-4147-A177-3AD203B41FA5}">
                      <a16:colId xmlns:a16="http://schemas.microsoft.com/office/drawing/2014/main" val="258013489"/>
                    </a:ext>
                  </a:extLst>
                </a:gridCol>
                <a:gridCol w="715385">
                  <a:extLst>
                    <a:ext uri="{9D8B030D-6E8A-4147-A177-3AD203B41FA5}">
                      <a16:colId xmlns:a16="http://schemas.microsoft.com/office/drawing/2014/main" val="3911010328"/>
                    </a:ext>
                  </a:extLst>
                </a:gridCol>
                <a:gridCol w="715385">
                  <a:extLst>
                    <a:ext uri="{9D8B030D-6E8A-4147-A177-3AD203B41FA5}">
                      <a16:colId xmlns:a16="http://schemas.microsoft.com/office/drawing/2014/main" val="2130960526"/>
                    </a:ext>
                  </a:extLst>
                </a:gridCol>
                <a:gridCol w="715385">
                  <a:extLst>
                    <a:ext uri="{9D8B030D-6E8A-4147-A177-3AD203B41FA5}">
                      <a16:colId xmlns:a16="http://schemas.microsoft.com/office/drawing/2014/main" val="2462282238"/>
                    </a:ext>
                  </a:extLst>
                </a:gridCol>
                <a:gridCol w="715385">
                  <a:extLst>
                    <a:ext uri="{9D8B030D-6E8A-4147-A177-3AD203B41FA5}">
                      <a16:colId xmlns:a16="http://schemas.microsoft.com/office/drawing/2014/main" val="3564053669"/>
                    </a:ext>
                  </a:extLst>
                </a:gridCol>
              </a:tblGrid>
              <a:tr h="208864">
                <a:tc gridSpan="2">
                  <a:txBody>
                    <a:bodyPr/>
                    <a:lstStyle/>
                    <a:p>
                      <a:pPr algn="l" fontAlgn="b"/>
                      <a:r>
                        <a:rPr lang="en-US" altLang="ja-JP" sz="1000" b="0" i="0" u="sng" strike="noStrike">
                          <a:solidFill>
                            <a:srgbClr val="000000"/>
                          </a:solidFill>
                          <a:effectLst/>
                          <a:latin typeface="Yu Gothic" panose="020B0400000000000000" pitchFamily="50" charset="-128"/>
                          <a:ea typeface="Yu Gothic" panose="020B0400000000000000" pitchFamily="50" charset="-128"/>
                        </a:rPr>
                        <a:t>R3  </a:t>
                      </a:r>
                      <a:r>
                        <a:rPr lang="ja-JP" altLang="en-US" sz="1000" b="0" i="0" u="sng" strike="noStrike">
                          <a:solidFill>
                            <a:srgbClr val="000000"/>
                          </a:solidFill>
                          <a:effectLst/>
                          <a:latin typeface="Yu Gothic" panose="020B0400000000000000" pitchFamily="50" charset="-128"/>
                          <a:ea typeface="Yu Gothic" panose="020B0400000000000000" pitchFamily="50" charset="-128"/>
                        </a:rPr>
                        <a:t>スケジュール</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b"/>
                      <a:endParaRPr lang="ja-JP" altLang="en-US" sz="1000" b="0" i="0" u="none" strike="noStrike" dirty="0">
                        <a:solidFill>
                          <a:srgbClr val="000000"/>
                        </a:solidFill>
                        <a:effectLst/>
                        <a:latin typeface="Yu Gothic" panose="020B0400000000000000" pitchFamily="50" charset="-128"/>
                        <a:ea typeface="Yu Gothic" panose="020B0400000000000000" pitchFamily="50" charset="-128"/>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000" b="0" i="0" u="none" strike="noStrike" dirty="0">
                        <a:solidFill>
                          <a:srgbClr val="000000"/>
                        </a:solidFill>
                        <a:effectLst/>
                        <a:latin typeface="Yu Gothic" panose="020B0400000000000000" pitchFamily="50" charset="-128"/>
                        <a:ea typeface="Yu Gothic" panose="020B0400000000000000" pitchFamily="50" charset="-128"/>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000" b="0" i="0" u="none" strike="noStrike" dirty="0">
                        <a:solidFill>
                          <a:srgbClr val="000000"/>
                        </a:solidFill>
                        <a:effectLst/>
                        <a:latin typeface="Yu Gothic" panose="020B0400000000000000" pitchFamily="50" charset="-128"/>
                        <a:ea typeface="Yu Gothic" panose="020B0400000000000000" pitchFamily="50" charset="-128"/>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000" b="0" i="0" u="none" strike="noStrike" dirty="0">
                        <a:solidFill>
                          <a:srgbClr val="000000"/>
                        </a:solidFill>
                        <a:effectLst/>
                        <a:latin typeface="Yu Gothic" panose="020B0400000000000000" pitchFamily="50" charset="-128"/>
                        <a:ea typeface="Yu Gothic" panose="020B0400000000000000" pitchFamily="50" charset="-128"/>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184403"/>
                  </a:ext>
                </a:extLst>
              </a:tr>
              <a:tr h="208864">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４月</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５月</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６月</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７月</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８月</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９月</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１０月</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１１月</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１２月</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１月</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２月</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３月</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931679"/>
                  </a:ext>
                </a:extLst>
              </a:tr>
              <a:tr h="877228">
                <a:tc>
                  <a:txBody>
                    <a:bodyPr/>
                    <a:lstStyle/>
                    <a:p>
                      <a:pPr algn="ctr" fontAlgn="b"/>
                      <a:r>
                        <a:rPr lang="ja-JP" altLang="en-US" sz="1000" b="0" i="0" u="none" strike="noStrike" dirty="0" smtClean="0">
                          <a:solidFill>
                            <a:srgbClr val="000000"/>
                          </a:solidFill>
                          <a:effectLst/>
                          <a:latin typeface="Yu Gothic" panose="020B0400000000000000" pitchFamily="50" charset="-128"/>
                          <a:ea typeface="Yu Gothic" panose="020B0400000000000000" pitchFamily="50" charset="-128"/>
                        </a:rPr>
                        <a:t>　</a:t>
                      </a:r>
                      <a:endParaRPr lang="ja-JP" altLang="en-US" sz="1000" b="0" i="0" u="none" strike="noStrike" dirty="0">
                        <a:solidFill>
                          <a:srgbClr val="000000"/>
                        </a:solidFill>
                        <a:effectLst/>
                        <a:latin typeface="Yu Gothic" panose="020B0400000000000000" pitchFamily="50" charset="-128"/>
                        <a:ea typeface="Yu Gothic" panose="020B0400000000000000" pitchFamily="50" charset="-128"/>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Yu Gothic" panose="020B0400000000000000" pitchFamily="50" charset="-128"/>
                          <a:ea typeface="Yu Gothic"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73746"/>
                  </a:ext>
                </a:extLst>
              </a:tr>
            </a:tbl>
          </a:graphicData>
        </a:graphic>
      </p:graphicFrame>
      <p:cxnSp>
        <p:nvCxnSpPr>
          <p:cNvPr id="9" name="直線コネクタ 8"/>
          <p:cNvCxnSpPr/>
          <p:nvPr/>
        </p:nvCxnSpPr>
        <p:spPr>
          <a:xfrm>
            <a:off x="0" y="369494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4"/>
          <a:stretch>
            <a:fillRect/>
          </a:stretch>
        </p:blipFill>
        <p:spPr>
          <a:xfrm>
            <a:off x="4277456" y="3585523"/>
            <a:ext cx="646232" cy="615749"/>
          </a:xfrm>
          <a:prstGeom prst="rect">
            <a:avLst/>
          </a:prstGeom>
        </p:spPr>
      </p:pic>
      <p:sp>
        <p:nvSpPr>
          <p:cNvPr id="13" name="四角形吹き出し 12"/>
          <p:cNvSpPr/>
          <p:nvPr/>
        </p:nvSpPr>
        <p:spPr>
          <a:xfrm>
            <a:off x="5614051" y="3893397"/>
            <a:ext cx="3286125" cy="1032657"/>
          </a:xfrm>
          <a:prstGeom prst="wedgeRectCallout">
            <a:avLst>
              <a:gd name="adj1" fmla="val -62572"/>
              <a:gd name="adj2" fmla="val 22377"/>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rtlCol="0" anchor="ctr"/>
          <a:lstStyle/>
          <a:p>
            <a:r>
              <a:rPr lang="en-US" altLang="ja-JP" sz="1400" dirty="0"/>
              <a:t>【</a:t>
            </a:r>
            <a:r>
              <a:rPr lang="ja-JP" altLang="en-US" sz="1400" dirty="0"/>
              <a:t>アドバイザー派遣の目的</a:t>
            </a:r>
            <a:r>
              <a:rPr lang="en-US" altLang="ja-JP" sz="1400" dirty="0"/>
              <a:t>】</a:t>
            </a:r>
          </a:p>
          <a:p>
            <a:r>
              <a:rPr kumimoji="1" lang="ja-JP" altLang="en-US" sz="1400" dirty="0" smtClean="0"/>
              <a:t>「支援の手引き」の試行実施及び派遣先の利用者に対しての実践的活用（アセスメント）</a:t>
            </a:r>
            <a:endParaRPr kumimoji="1" lang="ja-JP" altLang="en-US" sz="1400" dirty="0"/>
          </a:p>
        </p:txBody>
      </p:sp>
      <p:sp>
        <p:nvSpPr>
          <p:cNvPr id="17" name="テキスト ボックス 16"/>
          <p:cNvSpPr txBox="1"/>
          <p:nvPr/>
        </p:nvSpPr>
        <p:spPr>
          <a:xfrm>
            <a:off x="8636638" y="6427169"/>
            <a:ext cx="651984" cy="381821"/>
          </a:xfrm>
          <a:prstGeom prst="rect">
            <a:avLst/>
          </a:prstGeom>
          <a:noFill/>
        </p:spPr>
        <p:txBody>
          <a:bodyPr wrap="square" rtlCol="0">
            <a:spAutoFit/>
          </a:bodyPr>
          <a:lstStyle/>
          <a:p>
            <a:r>
              <a:rPr lang="ja-JP" altLang="en-US" dirty="0"/>
              <a:t>７</a:t>
            </a:r>
            <a:endParaRPr kumimoji="1" lang="ja-JP" altLang="en-US" dirty="0"/>
          </a:p>
        </p:txBody>
      </p:sp>
      <p:sp>
        <p:nvSpPr>
          <p:cNvPr id="18" name="四角形吹き出し 17"/>
          <p:cNvSpPr/>
          <p:nvPr/>
        </p:nvSpPr>
        <p:spPr>
          <a:xfrm>
            <a:off x="5614051" y="1091067"/>
            <a:ext cx="3286125" cy="1032657"/>
          </a:xfrm>
          <a:prstGeom prst="wedgeRectCallout">
            <a:avLst>
              <a:gd name="adj1" fmla="val -62572"/>
              <a:gd name="adj2" fmla="val 22377"/>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dirty="0" smtClean="0"/>
              <a:t>【</a:t>
            </a:r>
            <a:r>
              <a:rPr kumimoji="1" lang="ja-JP" altLang="en-US" sz="1400" dirty="0" smtClean="0"/>
              <a:t>アドバイザー派遣の目的</a:t>
            </a:r>
            <a:r>
              <a:rPr kumimoji="1" lang="en-US" altLang="ja-JP" sz="1400" dirty="0" smtClean="0"/>
              <a:t>】</a:t>
            </a:r>
          </a:p>
          <a:p>
            <a:r>
              <a:rPr kumimoji="1" lang="ja-JP" altLang="en-US" sz="1400" dirty="0" smtClean="0">
                <a:solidFill>
                  <a:schemeClr val="tx1"/>
                </a:solidFill>
              </a:rPr>
              <a:t>実績の低い事業所に対し、ＯＪＴによる個別課題の解決及び、支援ノウハウの伝達等</a:t>
            </a:r>
            <a:endParaRPr kumimoji="1" lang="ja-JP" altLang="en-US" sz="1400" dirty="0">
              <a:solidFill>
                <a:schemeClr val="tx1"/>
              </a:solidFill>
            </a:endParaRPr>
          </a:p>
        </p:txBody>
      </p:sp>
      <p:sp>
        <p:nvSpPr>
          <p:cNvPr id="26" name="フローチャート: 結合子 25"/>
          <p:cNvSpPr/>
          <p:nvPr/>
        </p:nvSpPr>
        <p:spPr>
          <a:xfrm>
            <a:off x="1688023" y="4925247"/>
            <a:ext cx="87437" cy="8714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 name="テキスト ボックス 2"/>
          <p:cNvSpPr txBox="1"/>
          <p:nvPr/>
        </p:nvSpPr>
        <p:spPr>
          <a:xfrm>
            <a:off x="1708785" y="4850990"/>
            <a:ext cx="2301240" cy="253916"/>
          </a:xfrm>
          <a:prstGeom prst="rect">
            <a:avLst/>
          </a:prstGeom>
          <a:noFill/>
        </p:spPr>
        <p:txBody>
          <a:bodyPr wrap="square" rtlCol="0">
            <a:spAutoFit/>
          </a:bodyPr>
          <a:lstStyle/>
          <a:p>
            <a:r>
              <a:rPr lang="ja-JP" altLang="en-US" sz="1050"/>
              <a:t>は</a:t>
            </a:r>
            <a:r>
              <a:rPr kumimoji="1" lang="ja-JP" altLang="en-US" sz="1050" smtClean="0"/>
              <a:t>作成検討会を</a:t>
            </a:r>
            <a:r>
              <a:rPr kumimoji="1" lang="ja-JP" altLang="en-US" sz="1050" dirty="0" smtClean="0"/>
              <a:t>表す（５回を想定）</a:t>
            </a:r>
            <a:endParaRPr kumimoji="1" lang="ja-JP" altLang="en-US" sz="1050" dirty="0"/>
          </a:p>
        </p:txBody>
      </p:sp>
      <p:grpSp>
        <p:nvGrpSpPr>
          <p:cNvPr id="21" name="グループ化 20"/>
          <p:cNvGrpSpPr/>
          <p:nvPr/>
        </p:nvGrpSpPr>
        <p:grpSpPr>
          <a:xfrm>
            <a:off x="314325" y="5394172"/>
            <a:ext cx="7153277" cy="284563"/>
            <a:chOff x="314325" y="6573437"/>
            <a:chExt cx="7153277" cy="284563"/>
          </a:xfrm>
        </p:grpSpPr>
        <p:grpSp>
          <p:nvGrpSpPr>
            <p:cNvPr id="7" name="グループ化 6"/>
            <p:cNvGrpSpPr/>
            <p:nvPr/>
          </p:nvGrpSpPr>
          <p:grpSpPr>
            <a:xfrm>
              <a:off x="314325" y="6573437"/>
              <a:ext cx="7153277" cy="284563"/>
              <a:chOff x="314325" y="5637604"/>
              <a:chExt cx="7153277" cy="284563"/>
            </a:xfrm>
          </p:grpSpPr>
          <p:sp>
            <p:nvSpPr>
              <p:cNvPr id="4" name="正方形/長方形 3"/>
              <p:cNvSpPr/>
              <p:nvPr/>
            </p:nvSpPr>
            <p:spPr>
              <a:xfrm>
                <a:off x="314325" y="5637604"/>
                <a:ext cx="7153277" cy="284563"/>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ローチャート: 結合子 18"/>
              <p:cNvSpPr/>
              <p:nvPr/>
            </p:nvSpPr>
            <p:spPr>
              <a:xfrm>
                <a:off x="1307261" y="5720164"/>
                <a:ext cx="94612" cy="998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7" name="フローチャート: 結合子 26"/>
              <p:cNvSpPr/>
              <p:nvPr/>
            </p:nvSpPr>
            <p:spPr>
              <a:xfrm>
                <a:off x="2757488" y="5720164"/>
                <a:ext cx="94612" cy="998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8" name="フローチャート: 結合子 27"/>
              <p:cNvSpPr/>
              <p:nvPr/>
            </p:nvSpPr>
            <p:spPr>
              <a:xfrm>
                <a:off x="4207715" y="5720164"/>
                <a:ext cx="94612" cy="998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9" name="フローチャート: 結合子 28"/>
              <p:cNvSpPr/>
              <p:nvPr/>
            </p:nvSpPr>
            <p:spPr>
              <a:xfrm>
                <a:off x="5610636" y="5720164"/>
                <a:ext cx="94612" cy="998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0" name="フローチャート: 結合子 29"/>
              <p:cNvSpPr/>
              <p:nvPr/>
            </p:nvSpPr>
            <p:spPr>
              <a:xfrm>
                <a:off x="7070799" y="5720164"/>
                <a:ext cx="94612" cy="998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5" name="テキスト ボックス 4"/>
            <p:cNvSpPr txBox="1"/>
            <p:nvPr/>
          </p:nvSpPr>
          <p:spPr>
            <a:xfrm>
              <a:off x="2859448" y="6594438"/>
              <a:ext cx="1674452" cy="261610"/>
            </a:xfrm>
            <a:prstGeom prst="rect">
              <a:avLst/>
            </a:prstGeom>
            <a:noFill/>
          </p:spPr>
          <p:txBody>
            <a:bodyPr wrap="square" rtlCol="0">
              <a:spAutoFit/>
            </a:bodyPr>
            <a:lstStyle/>
            <a:p>
              <a:r>
                <a:rPr kumimoji="1" lang="ja-JP" altLang="en-US" sz="1100" dirty="0" smtClean="0">
                  <a:latin typeface="游ゴシック" panose="020B0400000000000000" pitchFamily="50" charset="-128"/>
                  <a:ea typeface="游ゴシック" panose="020B0400000000000000" pitchFamily="50" charset="-128"/>
                </a:rPr>
                <a:t>支援の手引き作成</a:t>
              </a:r>
              <a:endParaRPr kumimoji="1" lang="ja-JP" altLang="en-US" sz="1100" dirty="0">
                <a:latin typeface="游ゴシック" panose="020B0400000000000000" pitchFamily="50" charset="-128"/>
                <a:ea typeface="游ゴシック" panose="020B0400000000000000" pitchFamily="50" charset="-128"/>
              </a:endParaRPr>
            </a:p>
          </p:txBody>
        </p:sp>
      </p:grpSp>
      <p:pic>
        <p:nvPicPr>
          <p:cNvPr id="22" name="図 21"/>
          <p:cNvPicPr>
            <a:picLocks noChangeAspect="1"/>
          </p:cNvPicPr>
          <p:nvPr/>
        </p:nvPicPr>
        <p:blipFill>
          <a:blip r:embed="rId5"/>
          <a:stretch>
            <a:fillRect/>
          </a:stretch>
        </p:blipFill>
        <p:spPr>
          <a:xfrm>
            <a:off x="3249236" y="5625581"/>
            <a:ext cx="5650940" cy="295242"/>
          </a:xfrm>
          <a:prstGeom prst="rect">
            <a:avLst/>
          </a:prstGeom>
        </p:spPr>
      </p:pic>
      <p:pic>
        <p:nvPicPr>
          <p:cNvPr id="23" name="図 22"/>
          <p:cNvPicPr>
            <a:picLocks noChangeAspect="1"/>
          </p:cNvPicPr>
          <p:nvPr/>
        </p:nvPicPr>
        <p:blipFill>
          <a:blip r:embed="rId6"/>
          <a:stretch>
            <a:fillRect/>
          </a:stretch>
        </p:blipFill>
        <p:spPr>
          <a:xfrm>
            <a:off x="6674943" y="5887470"/>
            <a:ext cx="2225233" cy="310923"/>
          </a:xfrm>
          <a:prstGeom prst="rect">
            <a:avLst/>
          </a:prstGeom>
        </p:spPr>
      </p:pic>
    </p:spTree>
    <p:extLst>
      <p:ext uri="{BB962C8B-B14F-4D97-AF65-F5344CB8AC3E}">
        <p14:creationId xmlns:p14="http://schemas.microsoft.com/office/powerpoint/2010/main" val="1440111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6090</TotalTime>
  <Words>3631</Words>
  <Application>Microsoft Office PowerPoint</Application>
  <PresentationFormat>画面に合わせる (4:3)</PresentationFormat>
  <Paragraphs>358</Paragraphs>
  <Slides>6</Slides>
  <Notes>1</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6</vt:i4>
      </vt:variant>
    </vt:vector>
  </HeadingPairs>
  <TitlesOfParts>
    <vt:vector size="20" baseType="lpstr">
      <vt:lpstr>HG丸ｺﾞｼｯｸM-PRO</vt:lpstr>
      <vt:lpstr>Meiryo UI</vt:lpstr>
      <vt:lpstr>ＭＳ Ｐゴシック</vt:lpstr>
      <vt:lpstr>ＭＳ 明朝</vt:lpstr>
      <vt:lpstr>メイリオ</vt:lpstr>
      <vt:lpstr>Yu Gothic</vt:lpstr>
      <vt:lpstr>Yu Gothic</vt:lpstr>
      <vt:lpstr>Arial</vt:lpstr>
      <vt:lpstr>Calibri</vt:lpstr>
      <vt:lpstr>Calibri Light</vt:lpstr>
      <vt:lpstr>Century</vt:lpstr>
      <vt:lpstr>Times New Roman</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塩田　尚子</dc:creator>
  <cp:lastModifiedBy>塔本　翔太</cp:lastModifiedBy>
  <cp:revision>158</cp:revision>
  <cp:lastPrinted>2021-03-18T06:09:33Z</cp:lastPrinted>
  <dcterms:created xsi:type="dcterms:W3CDTF">2016-11-23T21:18:12Z</dcterms:created>
  <dcterms:modified xsi:type="dcterms:W3CDTF">2021-03-25T07:40:55Z</dcterms:modified>
</cp:coreProperties>
</file>