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33CC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941EC9-FAC0-4EBD-A193-1711457C7368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0A2531-BF81-41BA-A58F-D321C98F42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87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79450" y="811213"/>
            <a:ext cx="5399088" cy="404971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30</a:t>
            </a:r>
            <a:r>
              <a:rPr kumimoji="1" lang="ja-JP" altLang="en-US" smtClean="0"/>
              <a:t>年</a:t>
            </a:r>
            <a:r>
              <a:rPr kumimoji="1" lang="en-US" altLang="ja-JP" smtClean="0"/>
              <a:t>3</a:t>
            </a:r>
            <a:r>
              <a:rPr kumimoji="1" lang="ja-JP" altLang="en-US" smtClean="0"/>
              <a:t>月</a:t>
            </a:r>
            <a:r>
              <a:rPr kumimoji="1" lang="en-US" altLang="ja-JP" smtClean="0"/>
              <a:t>2</a:t>
            </a:r>
            <a:r>
              <a:rPr kumimoji="1" lang="ja-JP" altLang="en-US" smtClean="0"/>
              <a:t>日時点</a:t>
            </a:r>
            <a:endParaRPr kumimoji="1" lang="ja-JP" altLang="en-US"/>
          </a:p>
        </p:txBody>
      </p:sp>
      <p:sp>
        <p:nvSpPr>
          <p:cNvPr id="6" name="ヘッダー プレースホルダー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5708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FD7D-E052-4C1D-AEC2-E9381D800F86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CC34-EE6B-44F8-8E7A-AC86537A52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3919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FD7D-E052-4C1D-AEC2-E9381D800F86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CC34-EE6B-44F8-8E7A-AC86537A52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6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FD7D-E052-4C1D-AEC2-E9381D800F86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CC34-EE6B-44F8-8E7A-AC86537A52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1823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FD7D-E052-4C1D-AEC2-E9381D800F86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CC34-EE6B-44F8-8E7A-AC86537A52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033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FD7D-E052-4C1D-AEC2-E9381D800F86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CC34-EE6B-44F8-8E7A-AC86537A52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78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FD7D-E052-4C1D-AEC2-E9381D800F86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CC34-EE6B-44F8-8E7A-AC86537A52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041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FD7D-E052-4C1D-AEC2-E9381D800F86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CC34-EE6B-44F8-8E7A-AC86537A52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599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FD7D-E052-4C1D-AEC2-E9381D800F86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CC34-EE6B-44F8-8E7A-AC86537A52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5949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FD7D-E052-4C1D-AEC2-E9381D800F86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CC34-EE6B-44F8-8E7A-AC86537A52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1874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FD7D-E052-4C1D-AEC2-E9381D800F86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CC34-EE6B-44F8-8E7A-AC86537A52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8451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FD7D-E052-4C1D-AEC2-E9381D800F86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CC34-EE6B-44F8-8E7A-AC86537A52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310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3FD7D-E052-4C1D-AEC2-E9381D800F86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3CC34-EE6B-44F8-8E7A-AC86537A52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837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グループ化 22"/>
          <p:cNvGrpSpPr/>
          <p:nvPr/>
        </p:nvGrpSpPr>
        <p:grpSpPr>
          <a:xfrm>
            <a:off x="31916" y="914859"/>
            <a:ext cx="9093034" cy="5943141"/>
            <a:chOff x="31916" y="991059"/>
            <a:chExt cx="9093034" cy="5943141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31916" y="991059"/>
              <a:ext cx="9079442" cy="5943141"/>
              <a:chOff x="31916" y="1089774"/>
              <a:chExt cx="9079442" cy="5943141"/>
            </a:xfrm>
          </p:grpSpPr>
          <p:sp>
            <p:nvSpPr>
              <p:cNvPr id="8" name="角丸四角形 7"/>
              <p:cNvSpPr/>
              <p:nvPr/>
            </p:nvSpPr>
            <p:spPr>
              <a:xfrm>
                <a:off x="31916" y="1150811"/>
                <a:ext cx="9079442" cy="5882104"/>
              </a:xfrm>
              <a:prstGeom prst="roundRect">
                <a:avLst>
                  <a:gd name="adj" fmla="val 0"/>
                </a:avLst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54005" tIns="27003" rIns="54005" bIns="27003" rtlCol="0" anchor="ctr"/>
              <a:lstStyle/>
              <a:p>
                <a:pPr algn="ctr"/>
                <a:endParaRPr lang="ja-JP" altLang="en-US" sz="1063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" name="角丸四角形 1"/>
              <p:cNvSpPr/>
              <p:nvPr/>
            </p:nvSpPr>
            <p:spPr>
              <a:xfrm>
                <a:off x="204994" y="1089774"/>
                <a:ext cx="3615168" cy="191436"/>
              </a:xfrm>
              <a:prstGeom prst="roundRect">
                <a:avLst/>
              </a:prstGeom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05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第</a:t>
                </a:r>
                <a:r>
                  <a:rPr lang="en-US" altLang="ja-JP" sz="105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4</a:t>
                </a:r>
                <a:r>
                  <a:rPr lang="ja-JP" altLang="en-US" sz="105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次</a:t>
                </a:r>
                <a:r>
                  <a:rPr lang="ja-JP" altLang="en-US" sz="1050" dirty="0" err="1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大阪府障がい</a:t>
                </a:r>
                <a:r>
                  <a:rPr lang="ja-JP" altLang="en-US" sz="105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者計画（後期計画）</a:t>
                </a:r>
                <a:r>
                  <a:rPr lang="en-US" altLang="ja-JP" sz="105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Ⅲ</a:t>
                </a:r>
                <a:r>
                  <a:rPr lang="ja-JP" altLang="en-US" sz="105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生活場面「働く」</a:t>
                </a:r>
                <a:endParaRPr kumimoji="1" lang="ja-JP" altLang="en-US" sz="1050" dirty="0"/>
              </a:p>
            </p:txBody>
          </p:sp>
        </p:grpSp>
        <p:sp>
          <p:nvSpPr>
            <p:cNvPr id="22" name="テキスト ボックス 21"/>
            <p:cNvSpPr txBox="1"/>
            <p:nvPr/>
          </p:nvSpPr>
          <p:spPr>
            <a:xfrm>
              <a:off x="6559897" y="1065703"/>
              <a:ext cx="256505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00" b="1" dirty="0" smtClean="0"/>
                <a:t>注）</a:t>
              </a:r>
              <a:r>
                <a:rPr kumimoji="1" lang="en-US" altLang="ja-JP" sz="600" b="1" dirty="0" smtClean="0"/>
                <a:t>【】</a:t>
              </a:r>
              <a:r>
                <a:rPr kumimoji="1" lang="ja-JP" altLang="en-US" sz="600" b="1" dirty="0" smtClean="0"/>
                <a:t>内は、</a:t>
              </a:r>
              <a:r>
                <a:rPr kumimoji="1" lang="ja-JP" altLang="en-US" sz="600" b="1" dirty="0"/>
                <a:t>令和</a:t>
              </a:r>
              <a:r>
                <a:rPr kumimoji="1" lang="en-US" altLang="ja-JP" sz="600" b="1" dirty="0"/>
                <a:t>2</a:t>
              </a:r>
              <a:r>
                <a:rPr kumimoji="1" lang="ja-JP" altLang="en-US" sz="600" b="1" dirty="0"/>
                <a:t>年度当初予算</a:t>
              </a:r>
              <a:r>
                <a:rPr kumimoji="1" lang="ja-JP" altLang="en-US" sz="600" b="1" dirty="0" smtClean="0"/>
                <a:t>額、◆は、行政の福祉化の取組み</a:t>
              </a:r>
              <a:endParaRPr kumimoji="1" lang="ja-JP" altLang="en-US" sz="600" b="1" dirty="0"/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70846" y="1131947"/>
            <a:ext cx="2934340" cy="2937238"/>
            <a:chOff x="70846" y="1360914"/>
            <a:chExt cx="2934340" cy="2818208"/>
          </a:xfrm>
        </p:grpSpPr>
        <p:sp>
          <p:nvSpPr>
            <p:cNvPr id="10" name="テキスト ボックス 8"/>
            <p:cNvSpPr txBox="1">
              <a:spLocks noChangeArrowheads="1"/>
            </p:cNvSpPr>
            <p:nvPr/>
          </p:nvSpPr>
          <p:spPr bwMode="auto">
            <a:xfrm>
              <a:off x="70846" y="1447169"/>
              <a:ext cx="2934340" cy="27319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  <a:effectLst>
              <a:glow rad="63500">
                <a:schemeClr val="accent1">
                  <a:satMod val="175000"/>
                  <a:alpha val="40000"/>
                </a:schemeClr>
              </a:glow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lIns="21262" tIns="21262" rIns="21262" bIns="21262" anchor="ctr">
              <a:noAutofit/>
            </a:bodyPr>
            <a:lstStyle>
              <a:lvl1pPr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eaLnBrk="1" hangingPunct="1">
                <a:lnSpc>
                  <a:spcPts val="900"/>
                </a:lnSpc>
                <a:defRPr/>
              </a:pPr>
              <a:endParaRPr lang="en-US" altLang="ja-JP" sz="8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900"/>
                </a:lnSpc>
                <a:defRPr/>
              </a:pPr>
              <a:r>
                <a:rPr lang="ja-JP" altLang="en-US" sz="8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①</a:t>
              </a:r>
              <a:r>
                <a:rPr lang="ja-JP" altLang="en-US" sz="800" b="1" dirty="0" err="1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障がい</a:t>
              </a:r>
              <a:r>
                <a:rPr lang="ja-JP" altLang="en-US" sz="8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者雇用の拡大</a:t>
              </a:r>
              <a:endParaRPr lang="en-US" altLang="ja-JP" sz="8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　</a:t>
              </a:r>
              <a:r>
                <a:rPr lang="ja-JP" altLang="en-US" sz="800" u="sng" dirty="0" err="1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精神障がい</a:t>
              </a:r>
              <a:r>
                <a:rPr lang="ja-JP" altLang="en-US" sz="800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者社会生活適応訓練事業</a:t>
              </a:r>
              <a:r>
                <a:rPr lang="en-US" altLang="ja-JP" sz="800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【7,482</a:t>
              </a:r>
              <a:r>
                <a:rPr lang="ja-JP" altLang="en-US" sz="800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千円</a:t>
              </a:r>
              <a:r>
                <a:rPr lang="en-US" altLang="ja-JP" sz="800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</a:t>
              </a:r>
              <a:r>
                <a:rPr lang="ja-JP" altLang="en-US" sz="800" dirty="0" err="1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精神障がい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者が一定</a:t>
              </a: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期間、協力事業所に通い、就労訓練を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通</a:t>
              </a:r>
              <a:endParaRPr lang="en-US" altLang="ja-JP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800" dirty="0" err="1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じて</a:t>
              </a: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社会生活を送るための適応力を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養うことより</a:t>
              </a: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社会的自立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を促進</a:t>
              </a: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。</a:t>
              </a:r>
              <a:endPara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また、府民、企業、支援機関等に対して、精神障がい者の社会</a:t>
              </a:r>
              <a:endPara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参加や就労への理解と協力が得られるよう、精神障がい者雇用セ</a:t>
              </a:r>
              <a:endPara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ミナー</a:t>
              </a:r>
              <a:r>
                <a:rPr lang="en-US" altLang="ja-JP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協力事業所育成講座</a:t>
              </a:r>
              <a:r>
                <a:rPr lang="en-US" altLang="ja-JP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等を開催。</a:t>
              </a:r>
              <a:endPara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　</a:t>
              </a:r>
              <a:r>
                <a:rPr lang="ja-JP" altLang="en-US" sz="800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ハートフルオフィス推進事業</a:t>
              </a:r>
              <a:r>
                <a:rPr lang="en-US" altLang="ja-JP" sz="800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【87,028</a:t>
              </a:r>
              <a:r>
                <a:rPr lang="ja-JP" altLang="en-US" sz="800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千円</a:t>
              </a:r>
              <a:r>
                <a:rPr lang="en-US" altLang="ja-JP" sz="800" u="sng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r>
                <a:rPr lang="ja-JP" altLang="en-US" sz="800" u="sng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</a:t>
              </a:r>
              <a:endParaRPr lang="en-US" altLang="ja-JP" sz="8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軽易な事務作業を全庁から集約し、専任指導員のもと、知的障が</a:t>
              </a:r>
              <a:endParaRPr lang="en-US" altLang="ja-JP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いのある非常勤職員が作業を行う「</a:t>
              </a: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ハートフルオフィス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」設置・運営する</a:t>
              </a:r>
              <a:endParaRPr lang="en-US" altLang="ja-JP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とともに、精神障がいのある非常勤職員を</a:t>
              </a:r>
              <a:r>
                <a:rPr lang="ja-JP" altLang="en-US" sz="800" dirty="0" err="1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障がい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特性に合わせ各所</a:t>
              </a:r>
              <a:endParaRPr lang="en-US" altLang="ja-JP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属に配置し、そこでの業務経験を活かして一般就労移行を促進。</a:t>
              </a:r>
              <a:endPara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000"/>
                </a:lnSpc>
                <a:defRPr/>
              </a:pPr>
              <a:endPara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②企業等の</a:t>
              </a:r>
              <a:r>
                <a:rPr lang="ja-JP" altLang="en-US" sz="800" b="1" dirty="0" err="1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障がい</a:t>
              </a:r>
              <a:r>
                <a:rPr lang="ja-JP" altLang="en-US" sz="8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者雇用に関する理解促進　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</a:t>
              </a:r>
              <a:r>
                <a:rPr lang="ja-JP" altLang="en-US" sz="8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　</a:t>
              </a:r>
              <a:r>
                <a:rPr lang="ja-JP" altLang="en-US" sz="800" u="sng" dirty="0" err="1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障がい</a:t>
              </a:r>
              <a:r>
                <a:rPr lang="ja-JP" altLang="en-US" sz="800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者サポートカンパニー登録制度（福祉、商労、教育</a:t>
              </a:r>
              <a:r>
                <a:rPr lang="ja-JP" altLang="en-US" sz="800" u="sng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）◆</a:t>
              </a:r>
              <a:endParaRPr lang="en-US" altLang="ja-JP" sz="8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</a:t>
              </a:r>
              <a:r>
                <a:rPr lang="ja-JP" altLang="en-US" sz="800" dirty="0" err="1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障がい</a:t>
              </a: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者の雇用や職場体験実習の受入れ、福祉施設への商品</a:t>
              </a:r>
              <a:endPara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発注などの就労支援を積極的に実施する企業等を「障がい者サ</a:t>
              </a:r>
              <a:endPara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ポートカンパニー」として登録し、府内の障がい者雇用の気運を高め</a:t>
              </a:r>
              <a:endPara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るため、その取組みの周知や顕彰を行い、障がい者の雇用と就労</a:t>
              </a:r>
              <a:endPara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支援を推進。</a:t>
              </a:r>
              <a:endPara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1" name="角丸四角形 10"/>
            <p:cNvSpPr/>
            <p:nvPr/>
          </p:nvSpPr>
          <p:spPr>
            <a:xfrm>
              <a:off x="113337" y="1360914"/>
              <a:ext cx="2664000" cy="172990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54005" tIns="27003" rIns="54005" bIns="27003" rtlCol="0" anchor="ctr"/>
            <a:lstStyle/>
            <a:p>
              <a:pPr algn="ctr">
                <a:lnSpc>
                  <a:spcPts val="1000"/>
                </a:lnSpc>
              </a:pPr>
              <a:r>
                <a:rPr lang="ja-JP" altLang="en-US" sz="8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めざすべき</a:t>
              </a:r>
              <a:r>
                <a:rPr lang="ja-JP" altLang="en-US" sz="8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姿（</a:t>
              </a:r>
              <a:r>
                <a:rPr lang="en-US" altLang="ja-JP" sz="8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</a:t>
              </a:r>
              <a:r>
                <a:rPr lang="ja-JP" altLang="en-US" sz="8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）：</a:t>
              </a:r>
              <a:r>
                <a:rPr lang="ja-JP" altLang="en-US" sz="8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実際に多くの</a:t>
              </a:r>
              <a:r>
                <a:rPr lang="ja-JP" altLang="en-US" sz="800" b="1" dirty="0" err="1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障がい</a:t>
              </a:r>
              <a:r>
                <a:rPr lang="ja-JP" altLang="en-US" sz="8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者が働いている</a:t>
              </a:r>
            </a:p>
          </p:txBody>
        </p:sp>
      </p:grpSp>
      <p:sp>
        <p:nvSpPr>
          <p:cNvPr id="41" name="額縁 40"/>
          <p:cNvSpPr/>
          <p:nvPr/>
        </p:nvSpPr>
        <p:spPr>
          <a:xfrm>
            <a:off x="0" y="14374"/>
            <a:ext cx="9144000" cy="297008"/>
          </a:xfrm>
          <a:prstGeom prst="bevel">
            <a:avLst/>
          </a:prstGeom>
          <a:solidFill>
            <a:srgbClr val="0000CC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53995" tIns="26998" rIns="53995" bIns="26998" anchor="ctr"/>
          <a:lstStyle/>
          <a:p>
            <a:pPr algn="ctr" defTabSz="756006">
              <a:defRPr/>
            </a:pP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b="1" dirty="0" err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障がい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者就労支援に関する主な取組み</a:t>
            </a:r>
            <a:r>
              <a:rPr lang="ja-JP" altLang="en-US" sz="189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</a:t>
            </a:r>
            <a:endParaRPr lang="ja-JP" altLang="en-US" sz="1654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横巻き 43"/>
          <p:cNvSpPr/>
          <p:nvPr/>
        </p:nvSpPr>
        <p:spPr>
          <a:xfrm>
            <a:off x="63673" y="341264"/>
            <a:ext cx="9016654" cy="576000"/>
          </a:xfrm>
          <a:prstGeom prst="horizont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5" tIns="27003" rIns="54005" bIns="27003" anchor="ctr"/>
          <a:lstStyle/>
          <a:p>
            <a:pPr defTabSz="756006">
              <a:lnSpc>
                <a:spcPts val="1300"/>
              </a:lnSpc>
              <a:defRPr/>
            </a:pP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「第</a:t>
            </a:r>
            <a: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</a:t>
            </a:r>
            <a:r>
              <a:rPr lang="ja-JP" altLang="en-US" sz="1100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大阪府障がい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者計画（後期計画）の最重点施策として、障がい種別や障がいの程度、特性、個々の適正、ニーズに応じたきめ細かな就労支援の強化を図る。さらに、就労、就労への支援にとどまらず、安心して働き続けることができるよう、きめ細かく支援。</a:t>
            </a:r>
          </a:p>
        </p:txBody>
      </p:sp>
      <p:sp>
        <p:nvSpPr>
          <p:cNvPr id="34" name="テキスト ボックス 8"/>
          <p:cNvSpPr txBox="1">
            <a:spLocks noChangeArrowheads="1"/>
          </p:cNvSpPr>
          <p:nvPr/>
        </p:nvSpPr>
        <p:spPr bwMode="auto">
          <a:xfrm>
            <a:off x="81953" y="5937643"/>
            <a:ext cx="8987925" cy="86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1262" tIns="21262" rIns="21262" bIns="21262" anchor="ctr">
            <a:noAutofit/>
          </a:bodyPr>
          <a:lstStyle>
            <a:lvl1pPr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0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　関係機関との連携</a:t>
            </a:r>
            <a:endParaRPr lang="en-US" altLang="ja-JP" sz="10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lnSpc>
                <a:spcPts val="945"/>
              </a:lnSpc>
              <a:defRPr/>
            </a:pPr>
            <a:r>
              <a:rPr lang="ja-JP" altLang="en-US" sz="8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ja-JP" altLang="en-US" sz="827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大阪府自立支援協議会就労支援部会</a:t>
            </a:r>
            <a:endParaRPr lang="en-US" altLang="ja-JP" sz="827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lnSpc>
                <a:spcPts val="945"/>
              </a:lnSpc>
              <a:defRPr/>
            </a:pPr>
            <a:r>
              <a:rPr lang="ja-JP" altLang="en-US" sz="8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827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大阪府障がい</a:t>
            </a:r>
            <a:r>
              <a:rPr lang="ja-JP" altLang="en-US" sz="8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者自立支援協議会に就労支援部会を設置し、労働局をはじめとした国の関係機関や市町村と連携のもと、情報共有のしくみ</a:t>
            </a:r>
            <a:r>
              <a:rPr lang="en-US" altLang="ja-JP" sz="8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8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ネットワーク</a:t>
            </a:r>
            <a:r>
              <a:rPr lang="en-US" altLang="ja-JP" sz="8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8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づくりなど、実効的な連携方策をはじめ、就労に関する課</a:t>
            </a:r>
            <a:endParaRPr lang="en-US" altLang="ja-JP" sz="827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lnSpc>
                <a:spcPts val="945"/>
              </a:lnSpc>
              <a:defRPr/>
            </a:pPr>
            <a:r>
              <a:rPr lang="ja-JP" altLang="en-US" sz="8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題等について協議・検討し、府内における雇用・就労促進のための取組みを推進。</a:t>
            </a:r>
            <a:endParaRPr lang="en-US" altLang="ja-JP" sz="827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lnSpc>
                <a:spcPts val="945"/>
              </a:lnSpc>
              <a:defRPr/>
            </a:pPr>
            <a:r>
              <a:rPr lang="ja-JP" altLang="en-US" sz="8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ja-JP" altLang="en-US" sz="827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就労支援部会工賃委員会</a:t>
            </a:r>
            <a:endParaRPr lang="en-US" altLang="ja-JP" sz="827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lnSpc>
                <a:spcPts val="945"/>
              </a:lnSpc>
              <a:defRPr/>
            </a:pPr>
            <a:r>
              <a:rPr lang="ja-JP" altLang="en-US" sz="8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827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就労支援部会の下に設置し、工賃</a:t>
            </a:r>
            <a:r>
              <a:rPr lang="ja-JP" altLang="en-US" sz="8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向上計画支援事業（工賃向上計画の策定、福祉のコンビニこさえたんの事業者選定等）及び優先調達法に基づく「大阪府優先調達推進方針」の策定に関すること等、主</a:t>
            </a:r>
            <a:r>
              <a:rPr lang="ja-JP" altLang="en-US" sz="827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endParaRPr lang="en-US" altLang="ja-JP" sz="827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lnSpc>
                <a:spcPts val="945"/>
              </a:lnSpc>
              <a:defRPr/>
            </a:pPr>
            <a:r>
              <a:rPr lang="ja-JP" altLang="en-US" sz="8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27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就労</a:t>
            </a:r>
            <a:r>
              <a:rPr lang="ja-JP" altLang="en-US" sz="8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継続支援</a:t>
            </a:r>
            <a:r>
              <a:rPr lang="en-US" altLang="ja-JP" sz="8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</a:t>
            </a:r>
            <a:r>
              <a:rPr lang="ja-JP" altLang="en-US" sz="8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型事業所</a:t>
            </a:r>
            <a:r>
              <a:rPr lang="ja-JP" altLang="en-US" sz="827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への</a:t>
            </a:r>
            <a:r>
              <a:rPr lang="ja-JP" altLang="en-US" sz="8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</a:t>
            </a:r>
            <a:r>
              <a:rPr lang="ja-JP" altLang="en-US" sz="827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方策を協議</a:t>
            </a:r>
            <a:r>
              <a:rPr lang="ja-JP" altLang="en-US" sz="8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・検討。</a:t>
            </a:r>
            <a:endParaRPr lang="en-US" altLang="ja-JP" sz="827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3083727" y="1133826"/>
            <a:ext cx="2934340" cy="2936977"/>
            <a:chOff x="3083727" y="1363467"/>
            <a:chExt cx="2934340" cy="2800182"/>
          </a:xfrm>
        </p:grpSpPr>
        <p:sp>
          <p:nvSpPr>
            <p:cNvPr id="14" name="テキスト ボックス 8"/>
            <p:cNvSpPr txBox="1">
              <a:spLocks noChangeArrowheads="1"/>
            </p:cNvSpPr>
            <p:nvPr/>
          </p:nvSpPr>
          <p:spPr bwMode="auto">
            <a:xfrm>
              <a:off x="3083727" y="1448681"/>
              <a:ext cx="2934340" cy="271496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  <a:effectLst>
              <a:glow rad="63500">
                <a:schemeClr val="accent1">
                  <a:satMod val="175000"/>
                  <a:alpha val="40000"/>
                </a:schemeClr>
              </a:glow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lIns="21262" tIns="21262" rIns="21262" bIns="21262">
              <a:noAutofit/>
            </a:bodyPr>
            <a:lstStyle>
              <a:lvl1pPr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eaLnBrk="1" hangingPunct="1">
                <a:lnSpc>
                  <a:spcPts val="800"/>
                </a:lnSpc>
                <a:defRPr/>
              </a:pPr>
              <a:endParaRPr lang="en-US" altLang="ja-JP" sz="8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800"/>
                </a:lnSpc>
                <a:defRPr/>
              </a:pPr>
              <a:r>
                <a:rPr lang="ja-JP" altLang="en-US" sz="800" b="1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①</a:t>
              </a:r>
              <a:r>
                <a:rPr lang="ja-JP" altLang="en-US" sz="800" b="1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就労移行支援・就労継続事業の機能強化</a:t>
              </a:r>
              <a:endParaRPr lang="en-US" altLang="ja-JP" sz="8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000"/>
                </a:lnSpc>
                <a:spcBef>
                  <a:spcPts val="236"/>
                </a:spcBef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　</a:t>
              </a:r>
              <a:r>
                <a:rPr lang="ja-JP" altLang="en-US" sz="800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就労移行等連携調整事業</a:t>
              </a:r>
              <a:r>
                <a:rPr lang="en-US" altLang="ja-JP" sz="800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【4,000</a:t>
              </a:r>
              <a:r>
                <a:rPr lang="ja-JP" altLang="en-US" sz="800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千円</a:t>
              </a:r>
              <a:r>
                <a:rPr lang="en-US" altLang="ja-JP" sz="800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就労系サービス事業所に対し、アドバイザー派遣や研修を行うこと</a:t>
              </a:r>
              <a:endPara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で、利用者のステップアップや一般就労への移行を促進。</a:t>
              </a:r>
              <a:endPara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b="1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②</a:t>
              </a:r>
              <a:r>
                <a:rPr lang="ja-JP" altLang="en-US" sz="800" b="1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工賃水準の向上</a:t>
              </a:r>
              <a:endParaRPr lang="en-US" altLang="ja-JP" sz="8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000"/>
                </a:lnSpc>
                <a:spcBef>
                  <a:spcPts val="236"/>
                </a:spcBef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　</a:t>
              </a:r>
              <a:r>
                <a:rPr lang="zh-TW" altLang="en-US" sz="800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工賃向上計画支援事業</a:t>
              </a:r>
              <a:r>
                <a:rPr lang="en-US" altLang="ja-JP" sz="800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【29,423</a:t>
              </a:r>
              <a:r>
                <a:rPr lang="ja-JP" altLang="en-US" sz="800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千円</a:t>
              </a:r>
              <a:r>
                <a:rPr lang="en-US" altLang="ja-JP" sz="800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福祉施設で働く</a:t>
              </a:r>
              <a:r>
                <a:rPr lang="ja-JP" altLang="en-US" sz="800" dirty="0" err="1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障がい</a:t>
              </a: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者の工賃向上を図るため、施設の経営ノ</a:t>
              </a:r>
              <a:endPara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ウハウや技術力向上等の支援を行うとともに、大量受注にも対応で</a:t>
              </a:r>
              <a:endPara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きるよう、共同受注ネットワークの構築などの支援を実施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。</a:t>
              </a:r>
              <a:endParaRPr lang="en-US" altLang="ja-JP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福祉のコンビニ「こさえたん」の運営。</a:t>
              </a:r>
              <a:endPara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　</a:t>
              </a:r>
              <a:r>
                <a:rPr lang="ja-JP" altLang="en-US" sz="800" u="sng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優先調達法に基づく調達促進</a:t>
              </a:r>
              <a:endParaRPr lang="en-US" altLang="ja-JP" sz="8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優先調達法に基づく「大阪府調達方針」を策定し、庁内調達の増</a:t>
              </a:r>
              <a:endParaRPr lang="en-US" altLang="ja-JP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進を図るとともに、市町村や民間への働きかけを実施。</a:t>
              </a:r>
              <a:endPara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b="1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③企業等への雇用だけではなく多様な</a:t>
              </a:r>
              <a:r>
                <a:rPr lang="ja-JP" altLang="en-US" sz="800" b="1" dirty="0" err="1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障がい</a:t>
              </a:r>
              <a:r>
                <a:rPr lang="ja-JP" altLang="en-US" sz="800" b="1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者の働く場の拡大</a:t>
              </a:r>
              <a:endParaRPr lang="en-US" altLang="ja-JP" sz="8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000"/>
                </a:lnSpc>
                <a:spcBef>
                  <a:spcPts val="236"/>
                </a:spcBef>
                <a:defRPr/>
              </a:pP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　</a:t>
              </a:r>
              <a:r>
                <a:rPr lang="ja-JP" altLang="en-US" sz="800" u="sng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大阪府ＩＴステーション事業</a:t>
              </a:r>
              <a:r>
                <a:rPr lang="en-US" altLang="ja-JP" sz="800" u="sng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【83,755</a:t>
              </a:r>
              <a:r>
                <a:rPr lang="ja-JP" altLang="en-US" sz="800" u="sng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千円</a:t>
              </a:r>
              <a:r>
                <a:rPr lang="en-US" altLang="ja-JP" sz="800" u="sng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ＩＴを活用した就労に直接結びつく事業を展開するＩＴステー</a:t>
              </a:r>
              <a:endPara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ションにおいて、就労相談から企業との就職マッチングまで総合的な</a:t>
              </a:r>
              <a:endPara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支援を行い、一般就労を見据えたトータルな取組みを実施。</a:t>
              </a:r>
              <a:endPara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　</a:t>
              </a:r>
              <a:r>
                <a:rPr lang="ja-JP" altLang="en-US" sz="800" u="sng" dirty="0" err="1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障がい</a:t>
              </a:r>
              <a:r>
                <a:rPr lang="ja-JP" altLang="en-US" sz="800" u="sng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者ＩＴ就労支援事業</a:t>
              </a:r>
              <a:r>
                <a:rPr lang="en-US" altLang="ja-JP" sz="800" u="sng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【5,109</a:t>
              </a:r>
              <a:r>
                <a:rPr lang="ja-JP" altLang="en-US" sz="800" u="sng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千円</a:t>
              </a:r>
              <a:r>
                <a:rPr lang="en-US" altLang="ja-JP" sz="800" u="sng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庁内で実施予定のＩＴ関連業務を、在宅就業支援団体に委</a:t>
              </a:r>
              <a:endPara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託することにより、</a:t>
              </a:r>
              <a:r>
                <a:rPr lang="ja-JP" altLang="en-US" sz="800" dirty="0" err="1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障がい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者テレワーカーの在宅就労を支援。</a:t>
              </a:r>
              <a:endPara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6" name="角丸四角形 15"/>
            <p:cNvSpPr/>
            <p:nvPr/>
          </p:nvSpPr>
          <p:spPr>
            <a:xfrm>
              <a:off x="3118902" y="1363467"/>
              <a:ext cx="2664000" cy="170107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54005" tIns="27003" rIns="54005" bIns="27003" rtlCol="0" anchor="ctr"/>
            <a:lstStyle/>
            <a:p>
              <a:pPr algn="ctr">
                <a:lnSpc>
                  <a:spcPts val="1000"/>
                </a:lnSpc>
              </a:pPr>
              <a:r>
                <a:rPr lang="ja-JP" altLang="en-US" sz="8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めざすべき</a:t>
              </a:r>
              <a:r>
                <a:rPr lang="ja-JP" altLang="en-US" sz="8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姿（</a:t>
              </a:r>
              <a:r>
                <a:rPr lang="en-US" altLang="ja-JP" sz="8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</a:t>
              </a:r>
              <a:r>
                <a:rPr lang="ja-JP" altLang="en-US" sz="8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）：</a:t>
              </a:r>
              <a:r>
                <a:rPr lang="ja-JP" altLang="en-US" sz="8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いろいろな場で</a:t>
              </a:r>
              <a:r>
                <a:rPr lang="ja-JP" altLang="en-US" sz="800" b="1" dirty="0" err="1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障がい</a:t>
              </a:r>
              <a:r>
                <a:rPr lang="ja-JP" altLang="en-US" sz="8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者が仕事をできる</a:t>
              </a:r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6096132" y="1164591"/>
            <a:ext cx="2984195" cy="1089468"/>
            <a:chOff x="6096132" y="1384707"/>
            <a:chExt cx="2984195" cy="1089468"/>
          </a:xfrm>
        </p:grpSpPr>
        <p:sp>
          <p:nvSpPr>
            <p:cNvPr id="29" name="テキスト ボックス 8"/>
            <p:cNvSpPr txBox="1">
              <a:spLocks noChangeArrowheads="1"/>
            </p:cNvSpPr>
            <p:nvPr/>
          </p:nvSpPr>
          <p:spPr bwMode="auto">
            <a:xfrm>
              <a:off x="6096132" y="1430175"/>
              <a:ext cx="2984195" cy="1044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  <a:effectLst>
              <a:glow rad="63500">
                <a:schemeClr val="accent1">
                  <a:satMod val="175000"/>
                  <a:alpha val="40000"/>
                </a:schemeClr>
              </a:glow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lIns="21262" tIns="21262" rIns="21262" bIns="21262" anchor="ctr">
              <a:noAutofit/>
            </a:bodyPr>
            <a:lstStyle>
              <a:lvl1pPr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eaLnBrk="1" hangingPunct="1">
                <a:lnSpc>
                  <a:spcPts val="1000"/>
                </a:lnSpc>
                <a:spcBef>
                  <a:spcPts val="236"/>
                </a:spcBef>
                <a:defRPr/>
              </a:pPr>
              <a:r>
                <a:rPr lang="ja-JP" altLang="en-US" sz="800" b="1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</a:t>
              </a: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800" u="sng" dirty="0" err="1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障がい</a:t>
              </a:r>
              <a:r>
                <a:rPr lang="ja-JP" altLang="en-US" sz="800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者就労・生活支援の拠点づくり推進事業</a:t>
              </a:r>
              <a:r>
                <a:rPr lang="en-US" altLang="ja-JP" sz="800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【112,518</a:t>
              </a:r>
              <a:r>
                <a:rPr lang="ja-JP" altLang="en-US" sz="800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千円</a:t>
              </a:r>
              <a:r>
                <a:rPr lang="en-US" altLang="ja-JP" sz="800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就業及びそれに伴う日常生活の支援を必要とする</a:t>
              </a:r>
              <a:r>
                <a:rPr lang="ja-JP" altLang="en-US" sz="800" dirty="0" err="1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障がい</a:t>
              </a: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者に対</a:t>
              </a:r>
              <a:endPara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して、府内</a:t>
              </a:r>
              <a:r>
                <a:rPr lang="en-US" altLang="ja-JP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18</a:t>
              </a: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か所の障害者就業・生活支援センターに、生活支援</a:t>
              </a:r>
              <a:endPara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ワーカー</a:t>
              </a:r>
              <a:r>
                <a:rPr lang="en-US" altLang="ja-JP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</a:t>
              </a: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名を配置し、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別途国から配置</a:t>
              </a: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される就業支援</a:t>
              </a:r>
              <a:r>
                <a:rPr lang="ja-JP" altLang="en-US" sz="800" dirty="0" err="1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ワーカーとと</a:t>
              </a:r>
              <a:r>
                <a:rPr lang="ja-JP" altLang="en-US" sz="800" dirty="0" err="1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も</a:t>
              </a:r>
              <a:endParaRPr lang="en-US" altLang="ja-JP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に、生活面及び就労面を</a:t>
              </a: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総合的に支援。</a:t>
              </a:r>
              <a:endPara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6" name="角丸四角形 35"/>
            <p:cNvSpPr/>
            <p:nvPr/>
          </p:nvSpPr>
          <p:spPr>
            <a:xfrm>
              <a:off x="6138413" y="1384707"/>
              <a:ext cx="2664000" cy="180000"/>
            </a:xfrm>
            <a:prstGeom prst="roundRect">
              <a:avLst/>
            </a:prstGeom>
            <a:solidFill>
              <a:srgbClr val="00CC00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54005" tIns="27003" rIns="54005" bIns="27003" rtlCol="0" anchor="ctr"/>
            <a:lstStyle/>
            <a:p>
              <a:pPr algn="ctr">
                <a:lnSpc>
                  <a:spcPts val="1000"/>
                </a:lnSpc>
              </a:pPr>
              <a:r>
                <a:rPr lang="ja-JP" altLang="en-US" sz="8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めざすべき</a:t>
              </a:r>
              <a:r>
                <a:rPr lang="ja-JP" altLang="en-US" sz="8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姿（</a:t>
              </a:r>
              <a:r>
                <a:rPr lang="en-US" altLang="ja-JP" sz="8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</a:t>
              </a:r>
              <a:r>
                <a:rPr lang="ja-JP" altLang="en-US" sz="8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）：</a:t>
              </a:r>
              <a:r>
                <a:rPr lang="ja-JP" altLang="en-US" sz="800" b="1" dirty="0" err="1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障がい</a:t>
              </a:r>
              <a:r>
                <a:rPr lang="ja-JP" altLang="en-US" sz="8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者が長く働き続けることができる</a:t>
              </a:r>
            </a:p>
          </p:txBody>
        </p:sp>
      </p:grpSp>
      <p:sp>
        <p:nvSpPr>
          <p:cNvPr id="15" name="テキスト ボックス 8"/>
          <p:cNvSpPr txBox="1">
            <a:spLocks noChangeArrowheads="1"/>
          </p:cNvSpPr>
          <p:nvPr/>
        </p:nvSpPr>
        <p:spPr bwMode="auto">
          <a:xfrm>
            <a:off x="81954" y="4127817"/>
            <a:ext cx="8998373" cy="175163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1262" tIns="21262" rIns="21262" bIns="21262" anchor="ctr">
            <a:noAutofit/>
          </a:bodyPr>
          <a:lstStyle>
            <a:lvl1pPr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0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　</a:t>
            </a:r>
            <a:r>
              <a:rPr lang="ja-JP" altLang="en-US" sz="10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横断的</a:t>
            </a:r>
            <a:r>
              <a:rPr lang="ja-JP" altLang="en-US" sz="10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な取組み</a:t>
            </a:r>
            <a:endParaRPr lang="en-US" altLang="ja-JP" sz="10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lnSpc>
                <a:spcPts val="1000"/>
              </a:lnSpc>
              <a:defRPr/>
            </a:pPr>
            <a:r>
              <a:rPr lang="ja-JP" altLang="en-US" sz="8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ja-JP" altLang="en-US" sz="827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公契約における</a:t>
            </a:r>
            <a:r>
              <a:rPr lang="ja-JP" altLang="en-US" sz="827" u="sng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827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者雇用の創出と継続雇用に向けた</a:t>
            </a:r>
            <a:r>
              <a:rPr lang="ja-JP" altLang="en-US" sz="827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支援◆</a:t>
            </a:r>
            <a:r>
              <a:rPr lang="ja-JP" altLang="en-US" sz="8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en-US" altLang="ja-JP" sz="827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lnSpc>
                <a:spcPts val="1000"/>
              </a:lnSpc>
              <a:defRPr/>
            </a:pPr>
            <a:r>
              <a:rPr lang="ja-JP" altLang="en-US" sz="8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827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総合</a:t>
            </a:r>
            <a:r>
              <a:rPr lang="ja-JP" altLang="en-US" sz="8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評価一般総合入札制度や公の施設の指定</a:t>
            </a:r>
            <a:r>
              <a:rPr lang="ja-JP" altLang="en-US" sz="827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管理者制において、</a:t>
            </a:r>
            <a:r>
              <a:rPr lang="ja-JP" altLang="en-US" sz="827" dirty="0" err="1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</a:t>
            </a:r>
            <a:r>
              <a:rPr lang="ja-JP" altLang="en-US" sz="827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がい</a:t>
            </a:r>
            <a:r>
              <a:rPr lang="ja-JP" altLang="en-US" sz="8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者雇用や継続雇用を評価対象</a:t>
            </a:r>
            <a:r>
              <a:rPr lang="ja-JP" altLang="en-US" sz="827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とすることで雇用創出を図る他、 ハートフル条例に基づき「</a:t>
            </a:r>
            <a:r>
              <a:rPr lang="ja-JP" altLang="en-US" sz="8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障がい者等の職場環境整備等支援組織</a:t>
            </a:r>
            <a:r>
              <a:rPr lang="ja-JP" altLang="en-US" sz="827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」を</a:t>
            </a:r>
            <a:endParaRPr lang="en-US" altLang="ja-JP" sz="827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lnSpc>
                <a:spcPts val="1000"/>
              </a:lnSpc>
              <a:defRPr/>
            </a:pPr>
            <a:r>
              <a:rPr lang="ja-JP" altLang="en-US" sz="8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27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認定し、公契約において雇用された障がい者等の職場定着や継続雇用を</a:t>
            </a:r>
            <a:r>
              <a:rPr lang="ja-JP" altLang="en-US" sz="827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推進する取組み</a:t>
            </a:r>
            <a:r>
              <a:rPr lang="ja-JP" altLang="en-US" sz="8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を実施。</a:t>
            </a:r>
            <a:endParaRPr lang="en-US" altLang="ja-JP" sz="827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lnSpc>
                <a:spcPts val="1000"/>
              </a:lnSpc>
              <a:defRPr/>
            </a:pPr>
            <a:r>
              <a:rPr lang="ja-JP" altLang="en-US" sz="8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ja-JP" altLang="en-US" sz="827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既存資源の福祉的</a:t>
            </a:r>
            <a:r>
              <a:rPr lang="ja-JP" altLang="en-US" sz="827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活用◆</a:t>
            </a:r>
            <a:r>
              <a:rPr lang="ja-JP" altLang="en-US" sz="8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en-US" altLang="ja-JP" sz="827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lnSpc>
                <a:spcPts val="1000"/>
              </a:lnSpc>
              <a:defRPr/>
            </a:pPr>
            <a:r>
              <a:rPr lang="ja-JP" altLang="en-US" sz="8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府有施設を活用し、主に清掃業務を通じた就労訓練等を実施。</a:t>
            </a:r>
            <a:endParaRPr lang="en-US" altLang="ja-JP" sz="827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lnSpc>
                <a:spcPts val="1000"/>
              </a:lnSpc>
              <a:defRPr/>
            </a:pPr>
            <a:r>
              <a:rPr lang="ja-JP" altLang="en-US" sz="8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ja-JP" altLang="en-US" sz="827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庁内職場実習の</a:t>
            </a:r>
            <a:r>
              <a:rPr lang="ja-JP" altLang="en-US" sz="827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実施◆</a:t>
            </a:r>
            <a:r>
              <a:rPr lang="ja-JP" altLang="en-US" sz="8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827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lnSpc>
                <a:spcPts val="1000"/>
              </a:lnSpc>
              <a:defRPr/>
            </a:pPr>
            <a:r>
              <a:rPr lang="ja-JP" altLang="en-US" sz="8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知的</a:t>
            </a:r>
            <a:r>
              <a:rPr lang="ja-JP" altLang="en-US" sz="827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8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者、精神障がい者、難病患者を対象</a:t>
            </a:r>
            <a:r>
              <a:rPr lang="ja-JP" altLang="en-US" sz="827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に府庁等での実習</a:t>
            </a:r>
            <a:r>
              <a:rPr lang="ja-JP" altLang="en-US" sz="8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機会を提供。</a:t>
            </a:r>
            <a:endParaRPr lang="en-US" altLang="ja-JP" sz="827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lnSpc>
                <a:spcPts val="1000"/>
              </a:lnSpc>
              <a:defRPr/>
            </a:pPr>
            <a:r>
              <a:rPr lang="ja-JP" altLang="en-US" sz="8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ja-JP" altLang="en-US" sz="827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三部局連携</a:t>
            </a:r>
            <a:r>
              <a:rPr lang="en-US" altLang="ja-JP" sz="827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WG</a:t>
            </a:r>
            <a:r>
              <a:rPr lang="ja-JP" altLang="en-US" sz="827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の運営（福祉、商労、教育）</a:t>
            </a:r>
            <a:endParaRPr lang="en-US" altLang="ja-JP" sz="827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lnSpc>
                <a:spcPts val="1000"/>
              </a:lnSpc>
              <a:defRPr/>
            </a:pPr>
            <a:r>
              <a:rPr lang="ja-JP" altLang="en-US" sz="8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827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8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福祉計画の目標達成に向けて</a:t>
            </a:r>
            <a:r>
              <a:rPr lang="ja-JP" altLang="en-US" sz="827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、福祉部、商工労働部、教育庁で主に障がい者の就労等の支援に関わる者</a:t>
            </a:r>
            <a:r>
              <a:rPr lang="ja-JP" altLang="en-US" sz="8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を対象とした障がい者雇用就労施策・制度勉強会等を開催。</a:t>
            </a:r>
            <a:endParaRPr lang="en-US" altLang="ja-JP" sz="827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lnSpc>
                <a:spcPts val="1000"/>
              </a:lnSpc>
              <a:defRPr/>
            </a:pPr>
            <a:r>
              <a:rPr lang="ja-JP" altLang="en-US" sz="8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ja-JP" altLang="en-US" sz="827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行政の福祉化推進会議公務労働検討チームの</a:t>
            </a:r>
            <a:r>
              <a:rPr lang="ja-JP" altLang="en-US" sz="827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運営◆</a:t>
            </a:r>
            <a:r>
              <a:rPr lang="ja-JP" altLang="en-US" sz="8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827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lnSpc>
                <a:spcPts val="1000"/>
              </a:lnSpc>
              <a:defRPr/>
            </a:pPr>
            <a:r>
              <a:rPr lang="ja-JP" altLang="en-US" sz="8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大阪府の公務労働内における知的</a:t>
            </a:r>
            <a:r>
              <a:rPr lang="ja-JP" altLang="en-US" sz="827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8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者等の適職の調査研究、就労機会の確保</a:t>
            </a:r>
            <a:r>
              <a:rPr lang="ja-JP" altLang="en-US" sz="827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方策や大阪府</a:t>
            </a:r>
            <a:r>
              <a:rPr lang="ja-JP" altLang="en-US" sz="8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の委託業務を活用した就労機会の確保方策の検討。知的障がい者、精神障がい者の正規雇用に係る</a:t>
            </a:r>
            <a:r>
              <a:rPr lang="ja-JP" altLang="en-US" sz="827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職場</a:t>
            </a:r>
            <a:endParaRPr lang="en-US" altLang="ja-JP" sz="827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lnSpc>
                <a:spcPts val="1000"/>
              </a:lnSpc>
              <a:defRPr/>
            </a:pPr>
            <a:r>
              <a:rPr lang="ja-JP" altLang="en-US" sz="8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27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定着</a:t>
            </a:r>
            <a:r>
              <a:rPr lang="ja-JP" altLang="en-US" sz="8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支援等の実施やあり方及び効果検証等を実施。</a:t>
            </a:r>
            <a:endParaRPr lang="en-US" altLang="ja-JP" sz="827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6103130" y="2333269"/>
            <a:ext cx="2976866" cy="1731600"/>
            <a:chOff x="6103130" y="2562911"/>
            <a:chExt cx="2976866" cy="1580587"/>
          </a:xfrm>
        </p:grpSpPr>
        <p:sp>
          <p:nvSpPr>
            <p:cNvPr id="17" name="テキスト ボックス 8"/>
            <p:cNvSpPr txBox="1">
              <a:spLocks noChangeArrowheads="1"/>
            </p:cNvSpPr>
            <p:nvPr/>
          </p:nvSpPr>
          <p:spPr bwMode="auto">
            <a:xfrm>
              <a:off x="6103130" y="2631498"/>
              <a:ext cx="2976866" cy="1512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  <a:effectLst>
              <a:glow rad="63500">
                <a:schemeClr val="accent1">
                  <a:satMod val="175000"/>
                  <a:alpha val="40000"/>
                </a:schemeClr>
              </a:glow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lIns="21262" tIns="21262" rIns="21262" bIns="21262" anchor="ctr">
              <a:noAutofit/>
            </a:bodyPr>
            <a:lstStyle>
              <a:lvl1pPr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</a:t>
              </a: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800" u="sng" dirty="0" err="1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触法障がい</a:t>
              </a:r>
              <a:r>
                <a:rPr lang="ja-JP" altLang="en-US" sz="800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者就労支援モデル事業</a:t>
              </a:r>
              <a:r>
                <a:rPr lang="en-US" altLang="ja-JP" sz="800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【4,575</a:t>
              </a:r>
              <a:r>
                <a:rPr lang="ja-JP" altLang="en-US" sz="800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千円</a:t>
              </a:r>
              <a:r>
                <a:rPr lang="en-US" altLang="ja-JP" sz="800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起訴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猶予または</a:t>
              </a: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有罪判決を受けたもの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の、矯正</a:t>
              </a: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施設に収容されな</a:t>
              </a:r>
              <a:endPara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かった</a:t>
              </a:r>
              <a:r>
                <a:rPr lang="ja-JP" altLang="en-US" sz="800" dirty="0" err="1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障がい</a:t>
              </a: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者等に対し、大阪地方検察庁や大阪保護観察所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等と</a:t>
              </a:r>
              <a:endParaRPr lang="en-US" altLang="ja-JP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連携</a:t>
              </a: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の上、就労移行支援事業所等の利用を促すとともに、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地域で対</a:t>
              </a:r>
              <a:endParaRPr lang="en-US" altLang="ja-JP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象者</a:t>
              </a: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を受け入れる事業所を拡大。</a:t>
              </a:r>
              <a:endPara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　</a:t>
              </a:r>
              <a:r>
                <a:rPr lang="ja-JP" altLang="en-US" sz="800" u="sng" dirty="0" err="1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三障がい</a:t>
              </a:r>
              <a:r>
                <a:rPr lang="ja-JP" altLang="en-US" sz="800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正規職員雇用に係る職場定着支援</a:t>
              </a:r>
              <a:r>
                <a:rPr lang="ja-JP" altLang="en-US" sz="800" u="sng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等◆</a:t>
              </a:r>
              <a:endParaRPr lang="en-US" altLang="ja-JP" sz="8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ハートフルオフィス推進事業で蓄積したノウハウをもって、人事局と</a:t>
              </a:r>
              <a:endPara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連携し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、知的又は精神障</a:t>
              </a: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がいのある職員及び所属へのサポートや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研</a:t>
              </a:r>
              <a:endParaRPr lang="en-US" altLang="ja-JP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lnSpc>
                  <a:spcPts val="1000"/>
                </a:lnSpc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修</a:t>
              </a: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等、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定着支援</a:t>
              </a: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における技術的支援を専門職が実施。</a:t>
              </a:r>
              <a:endPara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8" name="角丸四角形 17"/>
            <p:cNvSpPr/>
            <p:nvPr/>
          </p:nvSpPr>
          <p:spPr>
            <a:xfrm>
              <a:off x="6145412" y="2562911"/>
              <a:ext cx="1339590" cy="180000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54005" tIns="27003" rIns="54005" bIns="27003" rtlCol="0" anchor="ctr"/>
            <a:lstStyle/>
            <a:p>
              <a:pPr algn="ctr">
                <a:lnSpc>
                  <a:spcPts val="1000"/>
                </a:lnSpc>
              </a:pPr>
              <a:r>
                <a:rPr lang="ja-JP" altLang="en-US" sz="8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計画策定後の新たな取組み</a:t>
              </a:r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2971773" y="4320392"/>
            <a:ext cx="811205" cy="110616"/>
            <a:chOff x="2849510" y="4286969"/>
            <a:chExt cx="811205" cy="110616"/>
          </a:xfrm>
        </p:grpSpPr>
        <p:sp>
          <p:nvSpPr>
            <p:cNvPr id="19" name="角丸四角形 18"/>
            <p:cNvSpPr/>
            <p:nvPr/>
          </p:nvSpPr>
          <p:spPr>
            <a:xfrm>
              <a:off x="2849510" y="4289585"/>
              <a:ext cx="255160" cy="108000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54005" tIns="27003" rIns="54005" bIns="27003" rtlCol="0" anchor="ctr">
              <a:spAutoFit/>
            </a:bodyPr>
            <a:lstStyle/>
            <a:p>
              <a:pPr algn="ctr"/>
              <a:r>
                <a:rPr lang="en-US" altLang="ja-JP" sz="650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(1)</a:t>
              </a:r>
              <a:endParaRPr lang="ja-JP" altLang="en-US" sz="65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7" name="角丸四角形 26"/>
            <p:cNvSpPr/>
            <p:nvPr/>
          </p:nvSpPr>
          <p:spPr>
            <a:xfrm>
              <a:off x="3125933" y="4286969"/>
              <a:ext cx="255160" cy="108000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54005" tIns="27003" rIns="54005" bIns="27003" rtlCol="0" anchor="ctr"/>
            <a:lstStyle/>
            <a:p>
              <a:pPr algn="ctr"/>
              <a:r>
                <a:rPr lang="en-US" altLang="ja-JP" sz="650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(2)</a:t>
              </a:r>
              <a:endParaRPr lang="ja-JP" altLang="en-US" sz="65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8" name="角丸四角形 27"/>
            <p:cNvSpPr/>
            <p:nvPr/>
          </p:nvSpPr>
          <p:spPr>
            <a:xfrm>
              <a:off x="3405555" y="4286969"/>
              <a:ext cx="255160" cy="108000"/>
            </a:xfrm>
            <a:prstGeom prst="roundRect">
              <a:avLst/>
            </a:prstGeom>
            <a:solidFill>
              <a:srgbClr val="00CC00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54005" tIns="27003" rIns="54005" bIns="27003" rtlCol="0" anchor="ctr"/>
            <a:lstStyle/>
            <a:p>
              <a:pPr algn="ctr"/>
              <a:r>
                <a:rPr lang="en-US" altLang="ja-JP" sz="650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(3)</a:t>
              </a:r>
              <a:endParaRPr lang="ja-JP" altLang="en-US" sz="65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1412253" y="4698409"/>
            <a:ext cx="531584" cy="110615"/>
            <a:chOff x="1297083" y="4529554"/>
            <a:chExt cx="531584" cy="110615"/>
          </a:xfrm>
        </p:grpSpPr>
        <p:sp>
          <p:nvSpPr>
            <p:cNvPr id="31" name="角丸四角形 30"/>
            <p:cNvSpPr/>
            <p:nvPr/>
          </p:nvSpPr>
          <p:spPr>
            <a:xfrm>
              <a:off x="1297083" y="4532169"/>
              <a:ext cx="255160" cy="108000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54005" tIns="27003" rIns="54005" bIns="27003" rtlCol="0" anchor="ctr">
              <a:spAutoFit/>
            </a:bodyPr>
            <a:lstStyle/>
            <a:p>
              <a:pPr algn="ctr"/>
              <a:r>
                <a:rPr lang="en-US" altLang="ja-JP" sz="650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(1)</a:t>
              </a:r>
              <a:endParaRPr lang="ja-JP" altLang="en-US" sz="65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2" name="角丸四角形 31"/>
            <p:cNvSpPr/>
            <p:nvPr/>
          </p:nvSpPr>
          <p:spPr>
            <a:xfrm>
              <a:off x="1573507" y="4529554"/>
              <a:ext cx="255160" cy="108000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54005" tIns="27003" rIns="54005" bIns="27003" rtlCol="0" anchor="ctr"/>
            <a:lstStyle/>
            <a:p>
              <a:pPr algn="ctr"/>
              <a:r>
                <a:rPr lang="en-US" altLang="ja-JP" sz="650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(2)</a:t>
              </a:r>
              <a:endParaRPr lang="ja-JP" altLang="en-US" sz="65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1314297" y="4953338"/>
            <a:ext cx="540156" cy="110615"/>
            <a:chOff x="1190814" y="4804745"/>
            <a:chExt cx="540156" cy="110615"/>
          </a:xfrm>
        </p:grpSpPr>
        <p:sp>
          <p:nvSpPr>
            <p:cNvPr id="35" name="角丸四角形 34"/>
            <p:cNvSpPr/>
            <p:nvPr/>
          </p:nvSpPr>
          <p:spPr>
            <a:xfrm>
              <a:off x="1190814" y="4807360"/>
              <a:ext cx="255160" cy="108000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54005" tIns="27003" rIns="54005" bIns="27003" rtlCol="0" anchor="ctr">
              <a:spAutoFit/>
            </a:bodyPr>
            <a:lstStyle/>
            <a:p>
              <a:pPr algn="ctr"/>
              <a:r>
                <a:rPr lang="en-US" altLang="ja-JP" sz="650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(1)</a:t>
              </a:r>
              <a:endParaRPr lang="ja-JP" altLang="en-US" sz="65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7" name="角丸四角形 36"/>
            <p:cNvSpPr/>
            <p:nvPr/>
          </p:nvSpPr>
          <p:spPr>
            <a:xfrm>
              <a:off x="1475810" y="4804745"/>
              <a:ext cx="255160" cy="108000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54005" tIns="27003" rIns="54005" bIns="27003" rtlCol="0" anchor="ctr"/>
            <a:lstStyle/>
            <a:p>
              <a:pPr algn="ctr"/>
              <a:r>
                <a:rPr lang="en-US" altLang="ja-JP" sz="650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(2)</a:t>
              </a:r>
              <a:endParaRPr lang="ja-JP" altLang="en-US" sz="65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2169036" y="5204473"/>
            <a:ext cx="540156" cy="113958"/>
            <a:chOff x="2169036" y="5008255"/>
            <a:chExt cx="540156" cy="113958"/>
          </a:xfrm>
        </p:grpSpPr>
        <p:sp>
          <p:nvSpPr>
            <p:cNvPr id="38" name="角丸四角形 37"/>
            <p:cNvSpPr/>
            <p:nvPr/>
          </p:nvSpPr>
          <p:spPr>
            <a:xfrm>
              <a:off x="2169036" y="5008255"/>
              <a:ext cx="255160" cy="108000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54005" tIns="27003" rIns="54005" bIns="27003" rtlCol="0" anchor="ctr">
              <a:spAutoFit/>
            </a:bodyPr>
            <a:lstStyle/>
            <a:p>
              <a:pPr algn="ctr"/>
              <a:r>
                <a:rPr lang="en-US" altLang="ja-JP" sz="650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(1)</a:t>
              </a:r>
              <a:endParaRPr lang="ja-JP" altLang="en-US" sz="65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9" name="角丸四角形 38"/>
            <p:cNvSpPr/>
            <p:nvPr/>
          </p:nvSpPr>
          <p:spPr>
            <a:xfrm>
              <a:off x="2454032" y="5014213"/>
              <a:ext cx="255160" cy="108000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54005" tIns="27003" rIns="54005" bIns="27003" rtlCol="0" anchor="ctr"/>
            <a:lstStyle/>
            <a:p>
              <a:pPr algn="ctr"/>
              <a:r>
                <a:rPr lang="en-US" altLang="ja-JP" sz="650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(2)</a:t>
              </a:r>
              <a:endParaRPr lang="ja-JP" altLang="en-US" sz="65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2592135" y="5461898"/>
            <a:ext cx="534782" cy="113958"/>
            <a:chOff x="2488914" y="5246630"/>
            <a:chExt cx="534782" cy="113958"/>
          </a:xfrm>
        </p:grpSpPr>
        <p:sp>
          <p:nvSpPr>
            <p:cNvPr id="40" name="角丸四角形 39"/>
            <p:cNvSpPr/>
            <p:nvPr/>
          </p:nvSpPr>
          <p:spPr>
            <a:xfrm>
              <a:off x="2488914" y="5246630"/>
              <a:ext cx="255160" cy="108000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54005" tIns="27003" rIns="54005" bIns="27003" rtlCol="0" anchor="ctr">
              <a:spAutoFit/>
            </a:bodyPr>
            <a:lstStyle/>
            <a:p>
              <a:pPr algn="ctr"/>
              <a:r>
                <a:rPr lang="en-US" altLang="ja-JP" sz="650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(1)</a:t>
              </a:r>
              <a:endParaRPr lang="ja-JP" altLang="en-US" sz="65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2" name="角丸四角形 41"/>
            <p:cNvSpPr/>
            <p:nvPr/>
          </p:nvSpPr>
          <p:spPr>
            <a:xfrm>
              <a:off x="2768536" y="5252588"/>
              <a:ext cx="255160" cy="108000"/>
            </a:xfrm>
            <a:prstGeom prst="roundRect">
              <a:avLst/>
            </a:prstGeom>
            <a:solidFill>
              <a:srgbClr val="00CC00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54005" tIns="27003" rIns="54005" bIns="27003" rtlCol="0" anchor="ctr"/>
            <a:lstStyle/>
            <a:p>
              <a:pPr algn="ctr"/>
              <a:r>
                <a:rPr lang="en-US" altLang="ja-JP" sz="650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(3)</a:t>
              </a:r>
              <a:endParaRPr lang="ja-JP" altLang="en-US" sz="65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43" name="テキスト ボックス 1"/>
          <p:cNvSpPr txBox="1">
            <a:spLocks noChangeArrowheads="1"/>
          </p:cNvSpPr>
          <p:nvPr/>
        </p:nvSpPr>
        <p:spPr bwMode="auto">
          <a:xfrm>
            <a:off x="7429338" y="47968"/>
            <a:ext cx="1640540" cy="33855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/>
              <a:t>参考</a:t>
            </a:r>
            <a:r>
              <a:rPr lang="ja-JP" altLang="en-US" sz="1600" dirty="0" smtClean="0"/>
              <a:t>資料１－１</a:t>
            </a:r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410128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1600</Words>
  <Application>Microsoft Office PowerPoint</Application>
  <PresentationFormat>画面に合わせる (4:3)</PresentationFormat>
  <Paragraphs>98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2020-09-25T03:10:42Z</dcterms:created>
  <dcterms:modified xsi:type="dcterms:W3CDTF">2020-09-25T03:10:49Z</dcterms:modified>
</cp:coreProperties>
</file>