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8"/>
  </p:notesMasterIdLst>
  <p:sldIdLst>
    <p:sldId id="256" r:id="rId2"/>
    <p:sldId id="265" r:id="rId3"/>
    <p:sldId id="267" r:id="rId4"/>
    <p:sldId id="273" r:id="rId5"/>
    <p:sldId id="268" r:id="rId6"/>
    <p:sldId id="272" r:id="rId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71" d="100"/>
          <a:sy n="71" d="100"/>
        </p:scale>
        <p:origin x="116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2(R1&#24180;&#24230;&#23601;&#21172;&#20154;&#25968;&#35519;&#26619;)\0831&#30906;&#23450;&#29256;&#12288;&#12304;&#12414;&#12392;&#12417;&#12305;&#12300;&#20196;&#21644;&#20803;&#24180;&#24230;&#23601;&#21172;&#20154;&#25968;&#35519;&#26619;&#1230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2(R1&#24180;&#24230;&#23601;&#21172;&#20154;&#25968;&#35519;&#26619;)\0831&#30906;&#23450;&#29256;&#12288;&#12304;&#12414;&#12392;&#12417;&#12305;&#12300;&#20196;&#21644;&#20803;&#24180;&#24230;&#23601;&#21172;&#20154;&#25968;&#35519;&#26619;&#12301;.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______3.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______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45003494060098"/>
          <c:y val="0.17609512526171617"/>
          <c:w val="0.86454996505939907"/>
          <c:h val="0.57882298203151838"/>
        </c:manualLayout>
      </c:layout>
      <c:barChart>
        <c:barDir val="col"/>
        <c:grouping val="clustered"/>
        <c:varyColors val="0"/>
        <c:ser>
          <c:idx val="2"/>
          <c:order val="2"/>
          <c:invertIfNegative val="0"/>
          <c:dLbls>
            <c:dLbl>
              <c:idx val="0"/>
              <c:layout>
                <c:manualLayout>
                  <c:x val="3.5791152145369571E-3"/>
                  <c:y val="0.11039972793386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277-45BB-A8BE-C3D276F70798}"/>
                </c:ext>
              </c:extLst>
            </c:dLbl>
            <c:dLbl>
              <c:idx val="1"/>
              <c:layout>
                <c:manualLayout>
                  <c:x val="-3.5791152145369571E-3"/>
                  <c:y val="0.1483482446502379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277-45BB-A8BE-C3D276F70798}"/>
                </c:ext>
              </c:extLst>
            </c:dLbl>
            <c:dLbl>
              <c:idx val="2"/>
              <c:layout>
                <c:manualLayout>
                  <c:x val="-7.2991404768903297E-5"/>
                  <c:y val="0.1671956260137079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3F2-43EA-9D3B-68A9F453BCA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予算用!$D$51:$D$56</c:f>
              <c:numCache>
                <c:formatCode>General</c:formatCode>
                <c:ptCount val="6"/>
                <c:pt idx="0">
                  <c:v>1200</c:v>
                </c:pt>
                <c:pt idx="1">
                  <c:v>1350</c:v>
                </c:pt>
                <c:pt idx="2">
                  <c:v>1500</c:v>
                </c:pt>
                <c:pt idx="3">
                  <c:v>1550</c:v>
                </c:pt>
                <c:pt idx="4">
                  <c:v>1600</c:v>
                </c:pt>
                <c:pt idx="5">
                  <c:v>1700</c:v>
                </c:pt>
              </c:numCache>
            </c:numRef>
          </c:val>
          <c:extLst>
            <c:ext xmlns:c15="http://schemas.microsoft.com/office/drawing/2012/chart" uri="{02D57815-91ED-43cb-92C2-25804820EDAC}">
              <c15:filteredSeriesTitle>
                <c15:tx>
                  <c:strRef>
                    <c:extLst>
                      <c:ext uri="{02D57815-91ED-43cb-92C2-25804820EDAC}">
                        <c15:formulaRef>
                          <c15:sqref>予算用!$D$50</c15:sqref>
                        </c15:formulaRef>
                      </c:ext>
                    </c:extLst>
                    <c:strCache>
                      <c:ptCount val="1"/>
                      <c:pt idx="0">
                        <c:v>就労目標値</c:v>
                      </c:pt>
                    </c:strCache>
                  </c:strRef>
                </c15:tx>
              </c15:filteredSeriesTitle>
            </c:ext>
            <c:ext xmlns:c15="http://schemas.microsoft.com/office/drawing/2012/chart" uri="{02D57815-91ED-43cb-92C2-25804820EDAC}">
              <c15:filteredCategoryTitle>
                <c15:cat>
                  <c:strRef>
                    <c:extLst>
                      <c:ext uri="{02D57815-91ED-43cb-92C2-25804820EDAC}">
                        <c15:formulaRef>
                          <c15:sqref>予算用!$A$51:$A$56</c15:sqref>
                        </c15:formulaRef>
                      </c:ext>
                    </c:extLst>
                    <c:strCache>
                      <c:ptCount val="6"/>
                      <c:pt idx="0">
                        <c:v>H27</c:v>
                      </c:pt>
                      <c:pt idx="1">
                        <c:v>H28</c:v>
                      </c:pt>
                      <c:pt idx="2">
                        <c:v>H29</c:v>
                      </c:pt>
                      <c:pt idx="3">
                        <c:v>H30</c:v>
                      </c:pt>
                      <c:pt idx="4">
                        <c:v>R1</c:v>
                      </c:pt>
                      <c:pt idx="5">
                        <c:v>R2</c:v>
                      </c:pt>
                    </c:strCache>
                  </c:strRef>
                </c15:cat>
              </c15:filteredCategoryTitle>
            </c:ext>
            <c:ext xmlns:c16="http://schemas.microsoft.com/office/drawing/2014/chart" uri="{C3380CC4-5D6E-409C-BE32-E72D297353CC}">
              <c16:uniqueId val="{00000002-A3F2-43EA-9D3B-68A9F453BCAF}"/>
            </c:ext>
          </c:extLst>
        </c:ser>
        <c:ser>
          <c:idx val="3"/>
          <c:order val="3"/>
          <c:invertIfNegative val="0"/>
          <c:dLbls>
            <c:dLbl>
              <c:idx val="2"/>
              <c:layout>
                <c:manualLayout>
                  <c:x val="2.9458100838557935E-3"/>
                  <c:y val="0.1682431686512680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F2-43EA-9D3B-68A9F453BCAF}"/>
                </c:ext>
              </c:extLst>
            </c:dLbl>
            <c:dLbl>
              <c:idx val="3"/>
              <c:layout>
                <c:manualLayout>
                  <c:x val="2.9458100838558473E-3"/>
                  <c:y val="0.1806148593181914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F2-43EA-9D3B-68A9F453BCAF}"/>
                </c:ext>
              </c:extLst>
            </c:dLbl>
            <c:dLbl>
              <c:idx val="4"/>
              <c:layout>
                <c:manualLayout>
                  <c:x val="-1.0801178864664829E-16"/>
                  <c:y val="0.1996317687604084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F2-43EA-9D3B-68A9F453BCAF}"/>
                </c:ext>
              </c:extLst>
            </c:dLbl>
            <c:dLbl>
              <c:idx val="5"/>
              <c:layout>
                <c:manualLayout>
                  <c:x val="2.9458100838557393E-3"/>
                  <c:y val="0.245323206887043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F2-43EA-9D3B-68A9F453BCA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予算用!$E$51:$E$56</c:f>
              <c:numCache>
                <c:formatCode>General</c:formatCode>
                <c:ptCount val="6"/>
              </c:numCache>
            </c:numRef>
          </c:val>
          <c:extLst>
            <c:ext xmlns:c15="http://schemas.microsoft.com/office/drawing/2012/chart" uri="{02D57815-91ED-43cb-92C2-25804820EDAC}">
              <c15:filteredSeriesTitle>
                <c15:tx>
                  <c:strRef>
                    <c:extLst>
                      <c:ext uri="{02D57815-91ED-43cb-92C2-25804820EDAC}">
                        <c15:formulaRef>
                          <c15:sqref>予算用!$E$50</c15:sqref>
                        </c15:formulaRef>
                      </c:ext>
                    </c:extLst>
                    <c:strCache>
                      <c:ptCount val="1"/>
                    </c:strCache>
                  </c:strRef>
                </c15:tx>
              </c15:filteredSeriesTitle>
            </c:ext>
            <c:ext xmlns:c15="http://schemas.microsoft.com/office/drawing/2012/chart" uri="{02D57815-91ED-43cb-92C2-25804820EDAC}">
              <c15:filteredCategoryTitle>
                <c15:cat>
                  <c:strRef>
                    <c:extLst>
                      <c:ext uri="{02D57815-91ED-43cb-92C2-25804820EDAC}">
                        <c15:formulaRef>
                          <c15:sqref>予算用!$A$51:$A$56</c15:sqref>
                        </c15:formulaRef>
                      </c:ext>
                    </c:extLst>
                    <c:strCache>
                      <c:ptCount val="6"/>
                      <c:pt idx="0">
                        <c:v>H27</c:v>
                      </c:pt>
                      <c:pt idx="1">
                        <c:v>H28</c:v>
                      </c:pt>
                      <c:pt idx="2">
                        <c:v>H29</c:v>
                      </c:pt>
                      <c:pt idx="3">
                        <c:v>H30</c:v>
                      </c:pt>
                      <c:pt idx="4">
                        <c:v>R1</c:v>
                      </c:pt>
                      <c:pt idx="5">
                        <c:v>R2</c:v>
                      </c:pt>
                    </c:strCache>
                  </c:strRef>
                </c15:cat>
              </c15:filteredCategoryTitle>
            </c:ext>
            <c:ext xmlns:c16="http://schemas.microsoft.com/office/drawing/2014/chart" uri="{C3380CC4-5D6E-409C-BE32-E72D297353CC}">
              <c16:uniqueId val="{00000003-A3F2-43EA-9D3B-68A9F453BCAF}"/>
            </c:ext>
          </c:extLst>
        </c:ser>
        <c:dLbls>
          <c:showLegendKey val="0"/>
          <c:showVal val="0"/>
          <c:showCatName val="0"/>
          <c:showSerName val="0"/>
          <c:showPercent val="0"/>
          <c:showBubbleSize val="0"/>
        </c:dLbls>
        <c:gapWidth val="150"/>
        <c:axId val="41605760"/>
        <c:axId val="41619840"/>
      </c:barChart>
      <c:lineChart>
        <c:grouping val="standard"/>
        <c:varyColors val="0"/>
        <c:ser>
          <c:idx val="0"/>
          <c:order val="0"/>
          <c:spPr>
            <a:ln>
              <a:solidFill>
                <a:schemeClr val="tx1"/>
              </a:solidFill>
              <a:prstDash val="sysDash"/>
            </a:ln>
          </c:spPr>
          <c:marker>
            <c:symbol val="none"/>
          </c:marker>
          <c:dLbls>
            <c:dLbl>
              <c:idx val="2"/>
              <c:layout>
                <c:manualLayout>
                  <c:x val="-7.7335943363179019E-2"/>
                  <c:y val="-7.89556846125673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277-45BB-A8BE-C3D276F70798}"/>
                </c:ext>
              </c:extLst>
            </c:dLbl>
            <c:dLbl>
              <c:idx val="3"/>
              <c:layout>
                <c:manualLayout>
                  <c:x val="-6.3019482505031199E-2"/>
                  <c:y val="-5.237691623502334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277-45BB-A8BE-C3D276F70798}"/>
                </c:ext>
              </c:extLst>
            </c:dLbl>
            <c:dLbl>
              <c:idx val="4"/>
              <c:layout>
                <c:manualLayout>
                  <c:x val="-8.8073289006789887E-2"/>
                  <c:y val="-7.89556846125673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277-45BB-A8BE-C3D276F70798}"/>
                </c:ext>
              </c:extLst>
            </c:dLbl>
            <c:spPr>
              <a:solidFill>
                <a:schemeClr val="bg1"/>
              </a:solidFill>
              <a:ln>
                <a:solidFill>
                  <a:schemeClr val="tx1"/>
                </a:solidFill>
              </a:ln>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予算用!$B$51:$B$56</c:f>
              <c:numCache>
                <c:formatCode>#,##0_ </c:formatCode>
                <c:ptCount val="6"/>
                <c:pt idx="0">
                  <c:v>1213</c:v>
                </c:pt>
                <c:pt idx="1">
                  <c:v>1276</c:v>
                </c:pt>
                <c:pt idx="2">
                  <c:v>1492</c:v>
                </c:pt>
                <c:pt idx="3">
                  <c:v>1838</c:v>
                </c:pt>
                <c:pt idx="4">
                  <c:v>2140</c:v>
                </c:pt>
              </c:numCache>
            </c:numRef>
          </c:val>
          <c:smooth val="0"/>
          <c:extLst>
            <c:ext xmlns:c15="http://schemas.microsoft.com/office/drawing/2012/chart" uri="{02D57815-91ED-43cb-92C2-25804820EDAC}">
              <c15:filteredSeriesTitle>
                <c15:tx>
                  <c:strRef>
                    <c:extLst>
                      <c:ext uri="{02D57815-91ED-43cb-92C2-25804820EDAC}">
                        <c15:formulaRef>
                          <c15:sqref>予算用!$B$50</c15:sqref>
                        </c15:formulaRef>
                      </c:ext>
                    </c:extLst>
                    <c:strCache>
                      <c:ptCount val="1"/>
                      <c:pt idx="0">
                        <c:v>就労人数</c:v>
                      </c:pt>
                    </c:strCache>
                  </c:strRef>
                </c15:tx>
              </c15:filteredSeriesTitle>
            </c:ext>
            <c:ext xmlns:c15="http://schemas.microsoft.com/office/drawing/2012/chart" uri="{02D57815-91ED-43cb-92C2-25804820EDAC}">
              <c15:filteredCategoryTitle>
                <c15:cat>
                  <c:strRef>
                    <c:extLst>
                      <c:ext uri="{02D57815-91ED-43cb-92C2-25804820EDAC}">
                        <c15:formulaRef>
                          <c15:sqref>予算用!$A$51:$A$56</c15:sqref>
                        </c15:formulaRef>
                      </c:ext>
                    </c:extLst>
                    <c:strCache>
                      <c:ptCount val="6"/>
                      <c:pt idx="0">
                        <c:v>H27</c:v>
                      </c:pt>
                      <c:pt idx="1">
                        <c:v>H28</c:v>
                      </c:pt>
                      <c:pt idx="2">
                        <c:v>H29</c:v>
                      </c:pt>
                      <c:pt idx="3">
                        <c:v>H30</c:v>
                      </c:pt>
                      <c:pt idx="4">
                        <c:v>R1</c:v>
                      </c:pt>
                      <c:pt idx="5">
                        <c:v>R2</c:v>
                      </c:pt>
                    </c:strCache>
                  </c:strRef>
                </c15:cat>
              </c15:filteredCategoryTitle>
            </c:ext>
            <c:ext xmlns:c16="http://schemas.microsoft.com/office/drawing/2014/chart" uri="{C3380CC4-5D6E-409C-BE32-E72D297353CC}">
              <c16:uniqueId val="{00000000-072C-4686-8BD7-811487BD7FF9}"/>
            </c:ext>
          </c:extLst>
        </c:ser>
        <c:ser>
          <c:idx val="1"/>
          <c:order val="1"/>
          <c:spPr>
            <a:ln>
              <a:solidFill>
                <a:schemeClr val="tx1"/>
              </a:solidFill>
            </a:ln>
          </c:spPr>
          <c:marker>
            <c:symbol val="none"/>
          </c:marker>
          <c:dLbls>
            <c:spPr>
              <a:solidFill>
                <a:schemeClr val="bg1"/>
              </a:solidFill>
              <a:ln>
                <a:solidFill>
                  <a:schemeClr val="tx1"/>
                </a:solidFill>
              </a:ln>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予算用!$C$51:$C$56</c:f>
              <c:numCache>
                <c:formatCode>General</c:formatCode>
                <c:ptCount val="6"/>
              </c:numCache>
            </c:numRef>
          </c:val>
          <c:smooth val="0"/>
          <c:extLst>
            <c:ext xmlns:c15="http://schemas.microsoft.com/office/drawing/2012/chart" uri="{02D57815-91ED-43cb-92C2-25804820EDAC}">
              <c15:filteredSeriesTitle>
                <c15:tx>
                  <c:strRef>
                    <c:extLst>
                      <c:ext uri="{02D57815-91ED-43cb-92C2-25804820EDAC}">
                        <c15:formulaRef>
                          <c15:sqref>予算用!$C$50</c15:sqref>
                        </c15:formulaRef>
                      </c:ext>
                    </c:extLst>
                    <c:strCache>
                      <c:ptCount val="1"/>
                    </c:strCache>
                  </c:strRef>
                </c15:tx>
              </c15:filteredSeriesTitle>
            </c:ext>
            <c:ext xmlns:c15="http://schemas.microsoft.com/office/drawing/2012/chart" uri="{02D57815-91ED-43cb-92C2-25804820EDAC}">
              <c15:filteredCategoryTitle>
                <c15:cat>
                  <c:strRef>
                    <c:extLst>
                      <c:ext uri="{02D57815-91ED-43cb-92C2-25804820EDAC}">
                        <c15:formulaRef>
                          <c15:sqref>予算用!$A$51:$A$56</c15:sqref>
                        </c15:formulaRef>
                      </c:ext>
                    </c:extLst>
                    <c:strCache>
                      <c:ptCount val="6"/>
                      <c:pt idx="0">
                        <c:v>H27</c:v>
                      </c:pt>
                      <c:pt idx="1">
                        <c:v>H28</c:v>
                      </c:pt>
                      <c:pt idx="2">
                        <c:v>H29</c:v>
                      </c:pt>
                      <c:pt idx="3">
                        <c:v>H30</c:v>
                      </c:pt>
                      <c:pt idx="4">
                        <c:v>R1</c:v>
                      </c:pt>
                      <c:pt idx="5">
                        <c:v>R2</c:v>
                      </c:pt>
                    </c:strCache>
                  </c:strRef>
                </c15:cat>
              </c15:filteredCategoryTitle>
            </c:ext>
            <c:ext xmlns:c16="http://schemas.microsoft.com/office/drawing/2014/chart" uri="{C3380CC4-5D6E-409C-BE32-E72D297353CC}">
              <c16:uniqueId val="{00000001-072C-4686-8BD7-811487BD7FF9}"/>
            </c:ext>
          </c:extLst>
        </c:ser>
        <c:dLbls>
          <c:dLblPos val="ctr"/>
          <c:showLegendKey val="0"/>
          <c:showVal val="1"/>
          <c:showCatName val="0"/>
          <c:showSerName val="0"/>
          <c:showPercent val="0"/>
          <c:showBubbleSize val="0"/>
        </c:dLbls>
        <c:marker val="1"/>
        <c:smooth val="0"/>
        <c:axId val="41605760"/>
        <c:axId val="41619840"/>
      </c:lineChart>
      <c:catAx>
        <c:axId val="41605760"/>
        <c:scaling>
          <c:orientation val="minMax"/>
        </c:scaling>
        <c:delete val="0"/>
        <c:axPos val="b"/>
        <c:numFmt formatCode="General" sourceLinked="0"/>
        <c:majorTickMark val="out"/>
        <c:minorTickMark val="none"/>
        <c:tickLblPos val="nextTo"/>
        <c:crossAx val="41619840"/>
        <c:crosses val="autoZero"/>
        <c:auto val="1"/>
        <c:lblAlgn val="ctr"/>
        <c:lblOffset val="100"/>
        <c:noMultiLvlLbl val="0"/>
      </c:catAx>
      <c:valAx>
        <c:axId val="41619840"/>
        <c:scaling>
          <c:orientation val="minMax"/>
          <c:max val="2500"/>
          <c:min val="1000"/>
        </c:scaling>
        <c:delete val="0"/>
        <c:axPos val="l"/>
        <c:majorGridlines/>
        <c:numFmt formatCode="General" sourceLinked="1"/>
        <c:majorTickMark val="out"/>
        <c:minorTickMark val="none"/>
        <c:tickLblPos val="nextTo"/>
        <c:txPr>
          <a:bodyPr/>
          <a:lstStyle/>
          <a:p>
            <a:pPr>
              <a:defRPr sz="700"/>
            </a:pPr>
            <a:endParaRPr lang="ja-JP"/>
          </a:p>
        </c:txPr>
        <c:crossAx val="41605760"/>
        <c:crosses val="autoZero"/>
        <c:crossBetween val="between"/>
        <c:majorUnit val="500"/>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90416527155498"/>
          <c:y val="0.22925246128418425"/>
          <c:w val="0.86454996505939907"/>
          <c:h val="0.57882298203151838"/>
        </c:manualLayout>
      </c:layout>
      <c:barChart>
        <c:barDir val="col"/>
        <c:grouping val="clustered"/>
        <c:varyColors val="0"/>
        <c:ser>
          <c:idx val="2"/>
          <c:order val="2"/>
          <c:invertIfNegative val="0"/>
          <c:dLbls>
            <c:dLbl>
              <c:idx val="2"/>
              <c:layout>
                <c:manualLayout>
                  <c:x val="-2.9458100838558529E-2"/>
                  <c:y val="1.00894731802820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E8-4FBE-87D3-CA311E7784C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予算用!$D$51:$D$56</c:f>
              <c:numCache>
                <c:formatCode>General</c:formatCode>
                <c:ptCount val="6"/>
              </c:numCache>
            </c:numRef>
          </c:val>
          <c:extLst>
            <c:ext xmlns:c15="http://schemas.microsoft.com/office/drawing/2012/chart" uri="{02D57815-91ED-43cb-92C2-25804820EDAC}">
              <c15:filteredSeriesTitle>
                <c15:tx>
                  <c:strRef>
                    <c:extLst>
                      <c:ext uri="{02D57815-91ED-43cb-92C2-25804820EDAC}">
                        <c15:formulaRef>
                          <c15:sqref>予算用!$D$50</c15:sqref>
                        </c15:formulaRef>
                      </c:ext>
                    </c:extLst>
                    <c:strCache>
                      <c:ptCount val="1"/>
                    </c:strCache>
                  </c:strRef>
                </c15:tx>
              </c15:filteredSeriesTitle>
            </c:ext>
            <c:ext xmlns:c15="http://schemas.microsoft.com/office/drawing/2012/chart" uri="{02D57815-91ED-43cb-92C2-25804820EDAC}">
              <c15:filteredCategoryTitle>
                <c15:cat>
                  <c:strRef>
                    <c:extLst>
                      <c:ext uri="{02D57815-91ED-43cb-92C2-25804820EDAC}">
                        <c15:formulaRef>
                          <c15:sqref>予算用!$A$51:$A$56</c15:sqref>
                        </c15:formulaRef>
                      </c:ext>
                    </c:extLst>
                    <c:strCache>
                      <c:ptCount val="6"/>
                      <c:pt idx="0">
                        <c:v>H27</c:v>
                      </c:pt>
                      <c:pt idx="1">
                        <c:v>H28</c:v>
                      </c:pt>
                      <c:pt idx="2">
                        <c:v>H29</c:v>
                      </c:pt>
                      <c:pt idx="3">
                        <c:v>H30</c:v>
                      </c:pt>
                      <c:pt idx="4">
                        <c:v>R1</c:v>
                      </c:pt>
                      <c:pt idx="5">
                        <c:v>R2</c:v>
                      </c:pt>
                    </c:strCache>
                  </c:strRef>
                </c15:cat>
              </c15:filteredCategoryTitle>
            </c:ext>
            <c:ext xmlns:c16="http://schemas.microsoft.com/office/drawing/2014/chart" uri="{C3380CC4-5D6E-409C-BE32-E72D297353CC}">
              <c16:uniqueId val="{00000001-FBE8-4FBE-87D3-CA311E7784C5}"/>
            </c:ext>
          </c:extLst>
        </c:ser>
        <c:ser>
          <c:idx val="3"/>
          <c:order val="3"/>
          <c:invertIfNegative val="0"/>
          <c:dLbls>
            <c:dLbl>
              <c:idx val="2"/>
              <c:layout>
                <c:manualLayout>
                  <c:x val="2.9458100838557935E-3"/>
                  <c:y val="0.1682431686512680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BE8-4FBE-87D3-CA311E7784C5}"/>
                </c:ext>
              </c:extLst>
            </c:dLbl>
            <c:dLbl>
              <c:idx val="3"/>
              <c:layout>
                <c:manualLayout>
                  <c:x val="2.9458100838558473E-3"/>
                  <c:y val="0.18061485931819146"/>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BE8-4FBE-87D3-CA311E7784C5}"/>
                </c:ext>
              </c:extLst>
            </c:dLbl>
            <c:dLbl>
              <c:idx val="4"/>
              <c:layout>
                <c:manualLayout>
                  <c:x val="-1.0801178864664829E-16"/>
                  <c:y val="0.1996317687604084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BE8-4FBE-87D3-CA311E7784C5}"/>
                </c:ext>
              </c:extLst>
            </c:dLbl>
            <c:dLbl>
              <c:idx val="5"/>
              <c:layout>
                <c:manualLayout>
                  <c:x val="2.9458100838557393E-3"/>
                  <c:y val="0.2453232068870438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BE8-4FBE-87D3-CA311E7784C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予算用!$E$51:$E$56</c:f>
              <c:numCache>
                <c:formatCode>General</c:formatCode>
                <c:ptCount val="6"/>
                <c:pt idx="2">
                  <c:v>2978</c:v>
                </c:pt>
                <c:pt idx="3">
                  <c:v>3244</c:v>
                </c:pt>
                <c:pt idx="4">
                  <c:v>3510</c:v>
                </c:pt>
                <c:pt idx="5">
                  <c:v>3777</c:v>
                </c:pt>
              </c:numCache>
            </c:numRef>
          </c:val>
          <c:extLst>
            <c:ext xmlns:c15="http://schemas.microsoft.com/office/drawing/2012/chart" uri="{02D57815-91ED-43cb-92C2-25804820EDAC}">
              <c15:filteredSeriesTitle>
                <c15:tx>
                  <c:strRef>
                    <c:extLst>
                      <c:ext uri="{02D57815-91ED-43cb-92C2-25804820EDAC}">
                        <c15:formulaRef>
                          <c15:sqref>予算用!$E$50</c15:sqref>
                        </c15:formulaRef>
                      </c:ext>
                    </c:extLst>
                    <c:strCache>
                      <c:ptCount val="1"/>
                      <c:pt idx="0">
                        <c:v>移行利用目標値</c:v>
                      </c:pt>
                    </c:strCache>
                  </c:strRef>
                </c15:tx>
              </c15:filteredSeriesTitle>
            </c:ext>
            <c:ext xmlns:c15="http://schemas.microsoft.com/office/drawing/2012/chart" uri="{02D57815-91ED-43cb-92C2-25804820EDAC}">
              <c15:filteredCategoryTitle>
                <c15:cat>
                  <c:strRef>
                    <c:extLst>
                      <c:ext uri="{02D57815-91ED-43cb-92C2-25804820EDAC}">
                        <c15:formulaRef>
                          <c15:sqref>予算用!$A$51:$A$56</c15:sqref>
                        </c15:formulaRef>
                      </c:ext>
                    </c:extLst>
                    <c:strCache>
                      <c:ptCount val="6"/>
                      <c:pt idx="0">
                        <c:v>H27</c:v>
                      </c:pt>
                      <c:pt idx="1">
                        <c:v>H28</c:v>
                      </c:pt>
                      <c:pt idx="2">
                        <c:v>H29</c:v>
                      </c:pt>
                      <c:pt idx="3">
                        <c:v>H30</c:v>
                      </c:pt>
                      <c:pt idx="4">
                        <c:v>R1</c:v>
                      </c:pt>
                      <c:pt idx="5">
                        <c:v>R2</c:v>
                      </c:pt>
                    </c:strCache>
                  </c:strRef>
                </c15:cat>
              </c15:filteredCategoryTitle>
            </c:ext>
            <c:ext xmlns:c16="http://schemas.microsoft.com/office/drawing/2014/chart" uri="{C3380CC4-5D6E-409C-BE32-E72D297353CC}">
              <c16:uniqueId val="{00000006-FBE8-4FBE-87D3-CA311E7784C5}"/>
            </c:ext>
          </c:extLst>
        </c:ser>
        <c:dLbls>
          <c:showLegendKey val="0"/>
          <c:showVal val="0"/>
          <c:showCatName val="0"/>
          <c:showSerName val="0"/>
          <c:showPercent val="0"/>
          <c:showBubbleSize val="0"/>
        </c:dLbls>
        <c:gapWidth val="150"/>
        <c:axId val="188961152"/>
        <c:axId val="188962688"/>
      </c:barChart>
      <c:lineChart>
        <c:grouping val="standard"/>
        <c:varyColors val="0"/>
        <c:ser>
          <c:idx val="0"/>
          <c:order val="0"/>
          <c:spPr>
            <a:ln>
              <a:solidFill>
                <a:schemeClr val="tx1"/>
              </a:solidFill>
              <a:prstDash val="sysDash"/>
            </a:ln>
          </c:spPr>
          <c:marker>
            <c:symbol val="none"/>
          </c:marker>
          <c:dLbls>
            <c:spPr>
              <a:solidFill>
                <a:schemeClr val="bg1"/>
              </a:solidFill>
              <a:ln>
                <a:solidFill>
                  <a:schemeClr val="tx1"/>
                </a:solidFill>
              </a:ln>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予算用!$B$51:$B$56</c:f>
              <c:numCache>
                <c:formatCode>General</c:formatCode>
                <c:ptCount val="6"/>
              </c:numCache>
            </c:numRef>
          </c:val>
          <c:smooth val="0"/>
          <c:extLst>
            <c:ext xmlns:c15="http://schemas.microsoft.com/office/drawing/2012/chart" uri="{02D57815-91ED-43cb-92C2-25804820EDAC}">
              <c15:filteredSeriesTitle>
                <c15:tx>
                  <c:strRef>
                    <c:extLst>
                      <c:ext uri="{02D57815-91ED-43cb-92C2-25804820EDAC}">
                        <c15:formulaRef>
                          <c15:sqref>予算用!$B$50</c15:sqref>
                        </c15:formulaRef>
                      </c:ext>
                    </c:extLst>
                    <c:strCache>
                      <c:ptCount val="1"/>
                    </c:strCache>
                  </c:strRef>
                </c15:tx>
              </c15:filteredSeriesTitle>
            </c:ext>
            <c:ext xmlns:c15="http://schemas.microsoft.com/office/drawing/2012/chart" uri="{02D57815-91ED-43cb-92C2-25804820EDAC}">
              <c15:filteredCategoryTitle>
                <c15:cat>
                  <c:strRef>
                    <c:extLst>
                      <c:ext uri="{02D57815-91ED-43cb-92C2-25804820EDAC}">
                        <c15:formulaRef>
                          <c15:sqref>予算用!$A$51:$A$56</c15:sqref>
                        </c15:formulaRef>
                      </c:ext>
                    </c:extLst>
                    <c:strCache>
                      <c:ptCount val="6"/>
                      <c:pt idx="0">
                        <c:v>H27</c:v>
                      </c:pt>
                      <c:pt idx="1">
                        <c:v>H28</c:v>
                      </c:pt>
                      <c:pt idx="2">
                        <c:v>H29</c:v>
                      </c:pt>
                      <c:pt idx="3">
                        <c:v>H30</c:v>
                      </c:pt>
                      <c:pt idx="4">
                        <c:v>R1</c:v>
                      </c:pt>
                      <c:pt idx="5">
                        <c:v>R2</c:v>
                      </c:pt>
                    </c:strCache>
                  </c:strRef>
                </c15:cat>
              </c15:filteredCategoryTitle>
            </c:ext>
            <c:ext xmlns:c16="http://schemas.microsoft.com/office/drawing/2014/chart" uri="{C3380CC4-5D6E-409C-BE32-E72D297353CC}">
              <c16:uniqueId val="{00000007-FBE8-4FBE-87D3-CA311E7784C5}"/>
            </c:ext>
          </c:extLst>
        </c:ser>
        <c:ser>
          <c:idx val="1"/>
          <c:order val="1"/>
          <c:spPr>
            <a:ln>
              <a:solidFill>
                <a:schemeClr val="tx1"/>
              </a:solidFill>
            </a:ln>
          </c:spPr>
          <c:marker>
            <c:symbol val="none"/>
          </c:marker>
          <c:dLbls>
            <c:spPr>
              <a:solidFill>
                <a:schemeClr val="bg1"/>
              </a:solidFill>
              <a:ln>
                <a:solidFill>
                  <a:schemeClr val="tx1"/>
                </a:solidFill>
              </a:ln>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予算用!$C$51:$C$56</c:f>
              <c:numCache>
                <c:formatCode>#,##0_ </c:formatCode>
                <c:ptCount val="6"/>
                <c:pt idx="0">
                  <c:v>2605</c:v>
                </c:pt>
                <c:pt idx="1">
                  <c:v>2799</c:v>
                </c:pt>
                <c:pt idx="2">
                  <c:v>3237</c:v>
                </c:pt>
                <c:pt idx="3">
                  <c:v>3390</c:v>
                </c:pt>
                <c:pt idx="4">
                  <c:v>3760</c:v>
                </c:pt>
              </c:numCache>
            </c:numRef>
          </c:val>
          <c:smooth val="0"/>
          <c:extLst>
            <c:ext xmlns:c15="http://schemas.microsoft.com/office/drawing/2012/chart" uri="{02D57815-91ED-43cb-92C2-25804820EDAC}">
              <c15:filteredSeriesTitle>
                <c15:tx>
                  <c:strRef>
                    <c:extLst>
                      <c:ext uri="{02D57815-91ED-43cb-92C2-25804820EDAC}">
                        <c15:formulaRef>
                          <c15:sqref>予算用!$C$50</c15:sqref>
                        </c15:formulaRef>
                      </c:ext>
                    </c:extLst>
                    <c:strCache>
                      <c:ptCount val="1"/>
                      <c:pt idx="0">
                        <c:v>移行利用者数</c:v>
                      </c:pt>
                    </c:strCache>
                  </c:strRef>
                </c15:tx>
              </c15:filteredSeriesTitle>
            </c:ext>
            <c:ext xmlns:c15="http://schemas.microsoft.com/office/drawing/2012/chart" uri="{02D57815-91ED-43cb-92C2-25804820EDAC}">
              <c15:filteredCategoryTitle>
                <c15:cat>
                  <c:strRef>
                    <c:extLst>
                      <c:ext uri="{02D57815-91ED-43cb-92C2-25804820EDAC}">
                        <c15:formulaRef>
                          <c15:sqref>予算用!$A$51:$A$56</c15:sqref>
                        </c15:formulaRef>
                      </c:ext>
                    </c:extLst>
                    <c:strCache>
                      <c:ptCount val="6"/>
                      <c:pt idx="0">
                        <c:v>H27</c:v>
                      </c:pt>
                      <c:pt idx="1">
                        <c:v>H28</c:v>
                      </c:pt>
                      <c:pt idx="2">
                        <c:v>H29</c:v>
                      </c:pt>
                      <c:pt idx="3">
                        <c:v>H30</c:v>
                      </c:pt>
                      <c:pt idx="4">
                        <c:v>R1</c:v>
                      </c:pt>
                      <c:pt idx="5">
                        <c:v>R2</c:v>
                      </c:pt>
                    </c:strCache>
                  </c:strRef>
                </c15:cat>
              </c15:filteredCategoryTitle>
            </c:ext>
            <c:ext xmlns:c16="http://schemas.microsoft.com/office/drawing/2014/chart" uri="{C3380CC4-5D6E-409C-BE32-E72D297353CC}">
              <c16:uniqueId val="{00000008-FBE8-4FBE-87D3-CA311E7784C5}"/>
            </c:ext>
          </c:extLst>
        </c:ser>
        <c:dLbls>
          <c:dLblPos val="ctr"/>
          <c:showLegendKey val="0"/>
          <c:showVal val="1"/>
          <c:showCatName val="0"/>
          <c:showSerName val="0"/>
          <c:showPercent val="0"/>
          <c:showBubbleSize val="0"/>
        </c:dLbls>
        <c:marker val="1"/>
        <c:smooth val="0"/>
        <c:axId val="188961152"/>
        <c:axId val="188962688"/>
      </c:lineChart>
      <c:catAx>
        <c:axId val="188961152"/>
        <c:scaling>
          <c:orientation val="minMax"/>
        </c:scaling>
        <c:delete val="0"/>
        <c:axPos val="b"/>
        <c:numFmt formatCode="General" sourceLinked="0"/>
        <c:majorTickMark val="out"/>
        <c:minorTickMark val="none"/>
        <c:tickLblPos val="nextTo"/>
        <c:crossAx val="188962688"/>
        <c:crosses val="autoZero"/>
        <c:auto val="1"/>
        <c:lblAlgn val="ctr"/>
        <c:lblOffset val="100"/>
        <c:noMultiLvlLbl val="0"/>
      </c:catAx>
      <c:valAx>
        <c:axId val="188962688"/>
        <c:scaling>
          <c:orientation val="minMax"/>
          <c:min val="2000"/>
        </c:scaling>
        <c:delete val="0"/>
        <c:axPos val="l"/>
        <c:majorGridlines/>
        <c:numFmt formatCode="General" sourceLinked="1"/>
        <c:majorTickMark val="out"/>
        <c:minorTickMark val="none"/>
        <c:tickLblPos val="nextTo"/>
        <c:txPr>
          <a:bodyPr/>
          <a:lstStyle/>
          <a:p>
            <a:pPr>
              <a:defRPr sz="700"/>
            </a:pPr>
            <a:endParaRPr lang="ja-JP"/>
          </a:p>
        </c:txPr>
        <c:crossAx val="188961152"/>
        <c:crosses val="autoZero"/>
        <c:crossBetween val="between"/>
        <c:majorUnit val="50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ja-JP" altLang="en-US" sz="1200" b="1" dirty="0">
                <a:solidFill>
                  <a:sysClr val="windowText" lastClr="000000"/>
                </a:solidFill>
              </a:rPr>
              <a:t>就労移行率ごとの事業所割合</a:t>
            </a:r>
            <a:endParaRPr lang="ja-JP" sz="1200" b="1"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ja-JP"/>
        </a:p>
      </c:txPr>
    </c:title>
    <c:autoTitleDeleted val="0"/>
    <c:plotArea>
      <c:layout>
        <c:manualLayout>
          <c:layoutTarget val="inner"/>
          <c:xMode val="edge"/>
          <c:yMode val="edge"/>
          <c:x val="0.13208036456978819"/>
          <c:y val="0.15811129729871998"/>
          <c:w val="0.71238458100524338"/>
          <c:h val="0.73284632969265939"/>
        </c:manualLayout>
      </c:layout>
      <c:barChart>
        <c:barDir val="col"/>
        <c:grouping val="percentStacked"/>
        <c:varyColors val="0"/>
        <c:ser>
          <c:idx val="0"/>
          <c:order val="0"/>
          <c:spPr>
            <a:pattFill prst="ltHorz">
              <a:fgClr>
                <a:schemeClr val="bg2">
                  <a:lumMod val="50000"/>
                </a:schemeClr>
              </a:fgClr>
              <a:bgClr>
                <a:schemeClr val="bg1"/>
              </a:bgClr>
            </a:patt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計画関係!$D$56:$F$56</c:f>
              <c:numCache>
                <c:formatCode>0.0%</c:formatCode>
                <c:ptCount val="3"/>
                <c:pt idx="0">
                  <c:v>0.76923076923076927</c:v>
                </c:pt>
                <c:pt idx="1">
                  <c:v>0.625</c:v>
                </c:pt>
                <c:pt idx="2">
                  <c:v>0.42105263157894735</c:v>
                </c:pt>
              </c:numCache>
            </c:numRef>
          </c:val>
          <c:extLst>
            <c:ext xmlns:c15="http://schemas.microsoft.com/office/drawing/2012/chart" uri="{02D57815-91ED-43cb-92C2-25804820EDAC}">
              <c15:filteredCategoryTitle>
                <c15:cat>
                  <c:strRef>
                    <c:extLst>
                      <c:ext uri="{02D57815-91ED-43cb-92C2-25804820EDAC}">
                        <c15:formulaRef>
                          <c15:sqref>計画関係!$D$55:$F$55</c15:sqref>
                        </c15:formulaRef>
                      </c:ext>
                    </c:extLst>
                    <c:strCache>
                      <c:ptCount val="3"/>
                      <c:pt idx="0">
                        <c:v>H29年度</c:v>
                      </c:pt>
                      <c:pt idx="1">
                        <c:v>H30年度</c:v>
                      </c:pt>
                      <c:pt idx="2">
                        <c:v>令和元年度</c:v>
                      </c:pt>
                    </c:strCache>
                  </c:strRef>
                </c15:cat>
              </c15:filteredCategoryTitle>
            </c:ext>
            <c:ext xmlns:c16="http://schemas.microsoft.com/office/drawing/2014/chart" uri="{C3380CC4-5D6E-409C-BE32-E72D297353CC}">
              <c16:uniqueId val="{00000000-764C-4E58-97EE-31292198FE54}"/>
            </c:ext>
          </c:extLst>
        </c:ser>
        <c:ser>
          <c:idx val="1"/>
          <c:order val="1"/>
          <c:spPr>
            <a:solidFill>
              <a:schemeClr val="bg2">
                <a:lumMod val="50000"/>
              </a:schemeClr>
            </a:solid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計画関係!$D$57:$F$57</c:f>
              <c:numCache>
                <c:formatCode>0.0%</c:formatCode>
                <c:ptCount val="3"/>
                <c:pt idx="0">
                  <c:v>0.1538461538461538</c:v>
                </c:pt>
                <c:pt idx="1">
                  <c:v>6.25E-2</c:v>
                </c:pt>
                <c:pt idx="2">
                  <c:v>0.15789473684210531</c:v>
                </c:pt>
              </c:numCache>
            </c:numRef>
          </c:val>
          <c:extLst>
            <c:ext xmlns:c15="http://schemas.microsoft.com/office/drawing/2012/chart" uri="{02D57815-91ED-43cb-92C2-25804820EDAC}">
              <c15:filteredCategoryTitle>
                <c15:cat>
                  <c:strRef>
                    <c:extLst>
                      <c:ext uri="{02D57815-91ED-43cb-92C2-25804820EDAC}">
                        <c15:formulaRef>
                          <c15:sqref>計画関係!$D$55:$F$55</c15:sqref>
                        </c15:formulaRef>
                      </c:ext>
                    </c:extLst>
                    <c:strCache>
                      <c:ptCount val="3"/>
                      <c:pt idx="0">
                        <c:v>H29年度</c:v>
                      </c:pt>
                      <c:pt idx="1">
                        <c:v>H30年度</c:v>
                      </c:pt>
                      <c:pt idx="2">
                        <c:v>令和元年度</c:v>
                      </c:pt>
                    </c:strCache>
                  </c:strRef>
                </c15:cat>
              </c15:filteredCategoryTitle>
            </c:ext>
            <c:ext xmlns:c16="http://schemas.microsoft.com/office/drawing/2014/chart" uri="{C3380CC4-5D6E-409C-BE32-E72D297353CC}">
              <c16:uniqueId val="{00000001-764C-4E58-97EE-31292198FE54}"/>
            </c:ext>
          </c:extLst>
        </c:ser>
        <c:ser>
          <c:idx val="2"/>
          <c:order val="2"/>
          <c:spPr>
            <a:pattFill prst="pct5">
              <a:fgClr>
                <a:schemeClr val="tx1">
                  <a:lumMod val="50000"/>
                  <a:lumOff val="50000"/>
                </a:schemeClr>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計画関係!$D$58:$F$58</c:f>
              <c:numCache>
                <c:formatCode>0.0%</c:formatCode>
                <c:ptCount val="3"/>
                <c:pt idx="0">
                  <c:v>7.6923076923076927E-2</c:v>
                </c:pt>
                <c:pt idx="1">
                  <c:v>0.3125</c:v>
                </c:pt>
                <c:pt idx="2">
                  <c:v>0.42105263157894735</c:v>
                </c:pt>
              </c:numCache>
            </c:numRef>
          </c:val>
          <c:extLst>
            <c:ext xmlns:c15="http://schemas.microsoft.com/office/drawing/2012/chart" uri="{02D57815-91ED-43cb-92C2-25804820EDAC}">
              <c15:filteredCategoryTitle>
                <c15:cat>
                  <c:strRef>
                    <c:extLst>
                      <c:ext uri="{02D57815-91ED-43cb-92C2-25804820EDAC}">
                        <c15:formulaRef>
                          <c15:sqref>計画関係!$D$55:$F$55</c15:sqref>
                        </c15:formulaRef>
                      </c:ext>
                    </c:extLst>
                    <c:strCache>
                      <c:ptCount val="3"/>
                      <c:pt idx="0">
                        <c:v>H29年度</c:v>
                      </c:pt>
                      <c:pt idx="1">
                        <c:v>H30年度</c:v>
                      </c:pt>
                      <c:pt idx="2">
                        <c:v>令和元年度</c:v>
                      </c:pt>
                    </c:strCache>
                  </c:strRef>
                </c15:cat>
              </c15:filteredCategoryTitle>
            </c:ext>
            <c:ext xmlns:c16="http://schemas.microsoft.com/office/drawing/2014/chart" uri="{C3380CC4-5D6E-409C-BE32-E72D297353CC}">
              <c16:uniqueId val="{00000002-764C-4E58-97EE-31292198FE54}"/>
            </c:ext>
          </c:extLst>
        </c:ser>
        <c:dLbls>
          <c:dLblPos val="ctr"/>
          <c:showLegendKey val="0"/>
          <c:showVal val="1"/>
          <c:showCatName val="0"/>
          <c:showSerName val="0"/>
          <c:showPercent val="0"/>
          <c:showBubbleSize val="0"/>
        </c:dLbls>
        <c:gapWidth val="150"/>
        <c:overlap val="100"/>
        <c:serLines>
          <c:spPr>
            <a:ln w="12700" cap="flat" cmpd="sng" algn="ctr">
              <a:solidFill>
                <a:schemeClr val="tx1"/>
              </a:solidFill>
              <a:round/>
            </a:ln>
            <a:effectLst/>
          </c:spPr>
        </c:serLines>
        <c:axId val="268833008"/>
        <c:axId val="268833424"/>
      </c:barChart>
      <c:catAx>
        <c:axId val="2688330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268833424"/>
        <c:crosses val="autoZero"/>
        <c:auto val="1"/>
        <c:lblAlgn val="ctr"/>
        <c:lblOffset val="100"/>
        <c:noMultiLvlLbl val="0"/>
      </c:catAx>
      <c:valAx>
        <c:axId val="268833424"/>
        <c:scaling>
          <c:orientation val="minMax"/>
        </c:scaling>
        <c:delete val="0"/>
        <c:axPos val="l"/>
        <c:title>
          <c:tx>
            <c:rich>
              <a:bodyPr rot="0" spcFirstLastPara="1" vertOverflow="ellipsis" vert="wordArtVertRtl" wrap="square" anchor="ctr" anchorCtr="1"/>
              <a:lstStyle/>
              <a:p>
                <a:pPr>
                  <a:defRPr sz="1000" b="0" i="0" u="none" strike="noStrike" kern="1200" baseline="0">
                    <a:solidFill>
                      <a:sysClr val="windowText" lastClr="000000"/>
                    </a:solidFill>
                    <a:latin typeface="+mn-lt"/>
                    <a:ea typeface="+mn-ea"/>
                    <a:cs typeface="+mn-cs"/>
                  </a:defRPr>
                </a:pPr>
                <a:r>
                  <a:rPr lang="ja-JP" altLang="en-US">
                    <a:solidFill>
                      <a:sysClr val="windowText" lastClr="000000"/>
                    </a:solidFill>
                  </a:rPr>
                  <a:t>事業所割合</a:t>
                </a:r>
              </a:p>
            </c:rich>
          </c:tx>
          <c:layout/>
          <c:overlay val="0"/>
          <c:spPr>
            <a:noFill/>
            <a:ln>
              <a:noFill/>
            </a:ln>
            <a:effectLst/>
          </c:spPr>
          <c:txPr>
            <a:bodyPr rot="0" spcFirstLastPara="1" vertOverflow="ellipsis" vert="wordArtVertRtl" wrap="square" anchor="ctr" anchorCtr="1"/>
            <a:lstStyle/>
            <a:p>
              <a:pPr>
                <a:defRPr sz="1000" b="0" i="0" u="none" strike="noStrike" kern="1200" baseline="0">
                  <a:solidFill>
                    <a:sysClr val="windowText" lastClr="000000"/>
                  </a:solidFill>
                  <a:latin typeface="+mn-lt"/>
                  <a:ea typeface="+mn-ea"/>
                  <a:cs typeface="+mn-cs"/>
                </a:defRPr>
              </a:pPr>
              <a:endParaRPr lang="ja-JP"/>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2688330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ja-JP" altLang="en-US" sz="1200" b="1" dirty="0">
                <a:solidFill>
                  <a:sysClr val="windowText" lastClr="000000"/>
                </a:solidFill>
              </a:rPr>
              <a:t>一般就労実績のない事業所数の推移</a:t>
            </a:r>
          </a:p>
        </c:rich>
      </c:tx>
      <c:layout>
        <c:manualLayout>
          <c:xMode val="edge"/>
          <c:yMode val="edge"/>
          <c:x val="0.20027985334397155"/>
          <c:y val="9.312784913777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ja-JP"/>
        </a:p>
      </c:txPr>
    </c:title>
    <c:autoTitleDeleted val="0"/>
    <c:plotArea>
      <c:layout/>
      <c:barChart>
        <c:barDir val="col"/>
        <c:grouping val="clustered"/>
        <c:varyColors val="0"/>
        <c:ser>
          <c:idx val="0"/>
          <c:order val="0"/>
          <c:spPr>
            <a:pattFill prst="pct5">
              <a:fgClr>
                <a:schemeClr val="bg2">
                  <a:lumMod val="50000"/>
                </a:schemeClr>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計画関係!$K$56:$M$56</c:f>
              <c:numCache>
                <c:formatCode>General</c:formatCode>
                <c:ptCount val="3"/>
                <c:pt idx="0">
                  <c:v>10</c:v>
                </c:pt>
                <c:pt idx="1">
                  <c:v>10</c:v>
                </c:pt>
                <c:pt idx="2">
                  <c:v>8</c:v>
                </c:pt>
              </c:numCache>
            </c:numRef>
          </c:val>
          <c:extLst>
            <c:ext xmlns:c15="http://schemas.microsoft.com/office/drawing/2012/chart" uri="{02D57815-91ED-43cb-92C2-25804820EDAC}">
              <c15:filteredSeriesTitle>
                <c15:tx>
                  <c:strRef>
                    <c:extLst>
                      <c:ext uri="{02D57815-91ED-43cb-92C2-25804820EDAC}">
                        <c15:formulaRef>
                          <c15:sqref>計画関係!$H$56</c15:sqref>
                        </c15:formulaRef>
                      </c:ext>
                    </c:extLst>
                    <c:strCache>
                      <c:ptCount val="1"/>
                      <c:pt idx="0">
                        <c:v>一般就労実績のない事業所数</c:v>
                      </c:pt>
                    </c:strCache>
                  </c:strRef>
                </c15:tx>
              </c15:filteredSeriesTitle>
            </c:ext>
            <c:ext xmlns:c15="http://schemas.microsoft.com/office/drawing/2012/chart" uri="{02D57815-91ED-43cb-92C2-25804820EDAC}">
              <c15:filteredCategoryTitle>
                <c15:cat>
                  <c:strRef>
                    <c:extLst>
                      <c:ext uri="{02D57815-91ED-43cb-92C2-25804820EDAC}">
                        <c15:formulaRef>
                          <c15:sqref>計画関係!$K$55:$M$55</c15:sqref>
                        </c15:formulaRef>
                      </c:ext>
                    </c:extLst>
                    <c:strCache>
                      <c:ptCount val="3"/>
                      <c:pt idx="0">
                        <c:v>H29年度</c:v>
                      </c:pt>
                      <c:pt idx="1">
                        <c:v>H30年度</c:v>
                      </c:pt>
                      <c:pt idx="2">
                        <c:v>令和元年度</c:v>
                      </c:pt>
                    </c:strCache>
                  </c:strRef>
                </c15:cat>
              </c15:filteredCategoryTitle>
            </c:ext>
            <c:ext xmlns:c16="http://schemas.microsoft.com/office/drawing/2014/chart" uri="{C3380CC4-5D6E-409C-BE32-E72D297353CC}">
              <c16:uniqueId val="{00000000-4F01-456E-88C8-B7655DE355DF}"/>
            </c:ext>
          </c:extLst>
        </c:ser>
        <c:ser>
          <c:idx val="1"/>
          <c:order val="1"/>
          <c:spPr>
            <a:solidFill>
              <a:schemeClr val="bg2">
                <a:lumMod val="7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計画関係!$K$57:$M$57</c:f>
              <c:numCache>
                <c:formatCode>General</c:formatCode>
                <c:ptCount val="3"/>
                <c:pt idx="0">
                  <c:v>8</c:v>
                </c:pt>
                <c:pt idx="1">
                  <c:v>7</c:v>
                </c:pt>
                <c:pt idx="2">
                  <c:v>5</c:v>
                </c:pt>
              </c:numCache>
            </c:numRef>
          </c:val>
          <c:extLst>
            <c:ext xmlns:c15="http://schemas.microsoft.com/office/drawing/2012/chart" uri="{02D57815-91ED-43cb-92C2-25804820EDAC}">
              <c15:filteredSeriesTitle>
                <c15:tx>
                  <c:strRef>
                    <c:extLst>
                      <c:ext uri="{02D57815-91ED-43cb-92C2-25804820EDAC}">
                        <c15:formulaRef>
                          <c15:sqref>計画関係!$H$57</c15:sqref>
                        </c15:formulaRef>
                      </c:ext>
                    </c:extLst>
                    <c:strCache>
                      <c:ptCount val="1"/>
                      <c:pt idx="0">
                        <c:v>うち、開設から2年以上</c:v>
                      </c:pt>
                    </c:strCache>
                  </c:strRef>
                </c15:tx>
              </c15:filteredSeriesTitle>
            </c:ext>
            <c:ext xmlns:c15="http://schemas.microsoft.com/office/drawing/2012/chart" uri="{02D57815-91ED-43cb-92C2-25804820EDAC}">
              <c15:filteredCategoryTitle>
                <c15:cat>
                  <c:strRef>
                    <c:extLst>
                      <c:ext uri="{02D57815-91ED-43cb-92C2-25804820EDAC}">
                        <c15:formulaRef>
                          <c15:sqref>計画関係!$K$55:$M$55</c15:sqref>
                        </c15:formulaRef>
                      </c:ext>
                    </c:extLst>
                    <c:strCache>
                      <c:ptCount val="3"/>
                      <c:pt idx="0">
                        <c:v>H29年度</c:v>
                      </c:pt>
                      <c:pt idx="1">
                        <c:v>H30年度</c:v>
                      </c:pt>
                      <c:pt idx="2">
                        <c:v>令和元年度</c:v>
                      </c:pt>
                    </c:strCache>
                  </c:strRef>
                </c15:cat>
              </c15:filteredCategoryTitle>
            </c:ext>
            <c:ext xmlns:c16="http://schemas.microsoft.com/office/drawing/2014/chart" uri="{C3380CC4-5D6E-409C-BE32-E72D297353CC}">
              <c16:uniqueId val="{00000001-4F01-456E-88C8-B7655DE355DF}"/>
            </c:ext>
          </c:extLst>
        </c:ser>
        <c:dLbls>
          <c:dLblPos val="outEnd"/>
          <c:showLegendKey val="0"/>
          <c:showVal val="1"/>
          <c:showCatName val="0"/>
          <c:showSerName val="0"/>
          <c:showPercent val="0"/>
          <c:showBubbleSize val="0"/>
        </c:dLbls>
        <c:gapWidth val="219"/>
        <c:overlap val="-27"/>
        <c:axId val="401122784"/>
        <c:axId val="401130688"/>
      </c:barChart>
      <c:catAx>
        <c:axId val="4011227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401130688"/>
        <c:crosses val="autoZero"/>
        <c:auto val="1"/>
        <c:lblAlgn val="ctr"/>
        <c:lblOffset val="100"/>
        <c:noMultiLvlLbl val="0"/>
      </c:catAx>
      <c:valAx>
        <c:axId val="401130688"/>
        <c:scaling>
          <c:orientation val="minMax"/>
          <c:max val="20"/>
        </c:scaling>
        <c:delete val="0"/>
        <c:axPos val="l"/>
        <c:title>
          <c:tx>
            <c:rich>
              <a:bodyPr rot="0" spcFirstLastPara="1" vertOverflow="ellipsis" vert="wordArtVertRtl" wrap="square" anchor="ctr" anchorCtr="1"/>
              <a:lstStyle/>
              <a:p>
                <a:pPr>
                  <a:defRPr sz="1000" b="0" i="0" u="none" strike="noStrike" kern="1200" baseline="0">
                    <a:solidFill>
                      <a:sysClr val="windowText" lastClr="000000"/>
                    </a:solidFill>
                    <a:latin typeface="+mn-lt"/>
                    <a:ea typeface="+mn-ea"/>
                    <a:cs typeface="+mn-cs"/>
                  </a:defRPr>
                </a:pPr>
                <a:r>
                  <a:rPr lang="ja-JP" altLang="en-US">
                    <a:solidFill>
                      <a:sysClr val="windowText" lastClr="000000"/>
                    </a:solidFill>
                  </a:rPr>
                  <a:t>事業所数</a:t>
                </a:r>
              </a:p>
            </c:rich>
          </c:tx>
          <c:layout/>
          <c:overlay val="0"/>
          <c:spPr>
            <a:noFill/>
            <a:ln>
              <a:noFill/>
            </a:ln>
            <a:effectLst/>
          </c:spPr>
          <c:txPr>
            <a:bodyPr rot="0" spcFirstLastPara="1" vertOverflow="ellipsis" vert="wordArtVertRtl" wrap="square" anchor="ctr" anchorCtr="1"/>
            <a:lstStyle/>
            <a:p>
              <a:pPr>
                <a:defRPr sz="1000" b="0" i="0" u="none" strike="noStrike" kern="1200" baseline="0">
                  <a:solidFill>
                    <a:sysClr val="windowText" lastClr="000000"/>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401122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31626571540435"/>
          <c:y val="0.12979661794443945"/>
          <c:w val="0.73459781615695829"/>
          <c:h val="0.62794300018598603"/>
        </c:manualLayout>
      </c:layout>
      <c:lineChart>
        <c:grouping val="standard"/>
        <c:varyColors val="0"/>
        <c:ser>
          <c:idx val="0"/>
          <c:order val="0"/>
          <c:spPr>
            <a:ln w="12700"/>
            <a:effectLst>
              <a:outerShdw blurRad="50800" dist="76200" dir="5400000" sx="103000" sy="103000" algn="ctr" rotWithShape="0">
                <a:srgbClr val="000000">
                  <a:alpha val="40000"/>
                </a:srgbClr>
              </a:outerShdw>
            </a:effectLst>
          </c:spPr>
          <c:marker>
            <c:spPr>
              <a:solidFill>
                <a:schemeClr val="accent3"/>
              </a:solidFill>
              <a:ln>
                <a:solidFill>
                  <a:schemeClr val="tx1"/>
                </a:solidFill>
              </a:ln>
              <a:effectLst>
                <a:outerShdw blurRad="50800" dist="76200" dir="5400000" sx="103000" sy="103000" algn="ctr" rotWithShape="0">
                  <a:srgbClr val="000000">
                    <a:alpha val="40000"/>
                  </a:srgbClr>
                </a:outerShdw>
              </a:effectLst>
            </c:spPr>
          </c:marker>
          <c:dPt>
            <c:idx val="0"/>
            <c:marker>
              <c:spPr>
                <a:solidFill>
                  <a:schemeClr val="accent3"/>
                </a:solidFill>
                <a:ln>
                  <a:solidFill>
                    <a:schemeClr val="tx1"/>
                  </a:solidFill>
                </a:ln>
                <a:effectLst/>
              </c:spPr>
            </c:marker>
            <c:bubble3D val="0"/>
            <c:spPr>
              <a:ln w="12700"/>
              <a:effectLst/>
            </c:spPr>
            <c:extLst>
              <c:ext xmlns:c16="http://schemas.microsoft.com/office/drawing/2014/chart" uri="{C3380CC4-5D6E-409C-BE32-E72D297353CC}">
                <c16:uniqueId val="{00000001-B923-4B9D-A156-CF9DAD1B7BC7}"/>
              </c:ext>
            </c:extLst>
          </c:dPt>
          <c:dPt>
            <c:idx val="1"/>
            <c:marker>
              <c:spPr>
                <a:solidFill>
                  <a:schemeClr val="accent3"/>
                </a:solidFill>
                <a:ln>
                  <a:solidFill>
                    <a:schemeClr val="tx1"/>
                  </a:solidFill>
                </a:ln>
                <a:effectLst/>
              </c:spPr>
            </c:marker>
            <c:bubble3D val="0"/>
            <c:spPr>
              <a:ln w="12700"/>
              <a:effectLst/>
            </c:spPr>
            <c:extLst>
              <c:ext xmlns:c16="http://schemas.microsoft.com/office/drawing/2014/chart" uri="{C3380CC4-5D6E-409C-BE32-E72D297353CC}">
                <c16:uniqueId val="{00000003-B923-4B9D-A156-CF9DAD1B7BC7}"/>
              </c:ext>
            </c:extLst>
          </c:dPt>
          <c:dPt>
            <c:idx val="2"/>
            <c:marker>
              <c:spPr>
                <a:solidFill>
                  <a:schemeClr val="accent3"/>
                </a:solidFill>
                <a:ln>
                  <a:solidFill>
                    <a:schemeClr val="tx1"/>
                  </a:solidFill>
                </a:ln>
                <a:effectLst/>
              </c:spPr>
            </c:marker>
            <c:bubble3D val="0"/>
            <c:spPr>
              <a:ln w="12700"/>
              <a:effectLst/>
            </c:spPr>
            <c:extLst>
              <c:ext xmlns:c16="http://schemas.microsoft.com/office/drawing/2014/chart" uri="{C3380CC4-5D6E-409C-BE32-E72D297353CC}">
                <c16:uniqueId val="{00000005-B923-4B9D-A156-CF9DAD1B7BC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'推移01 (2)'!$E$69:$G$69</c:f>
              <c:numCache>
                <c:formatCode>#,##0.0_ </c:formatCode>
                <c:ptCount val="3"/>
                <c:pt idx="0">
                  <c:v>2.2857142857142856</c:v>
                </c:pt>
                <c:pt idx="1">
                  <c:v>3.6666666666666665</c:v>
                </c:pt>
                <c:pt idx="2">
                  <c:v>3.2857142857142856</c:v>
                </c:pt>
              </c:numCache>
            </c:numRef>
          </c:val>
          <c:smooth val="0"/>
          <c:extLst>
            <c:ext xmlns:c15="http://schemas.microsoft.com/office/drawing/2012/chart" uri="{02D57815-91ED-43cb-92C2-25804820EDAC}">
              <c15:filteredSeriesTitle>
                <c15:tx>
                  <c:strRef>
                    <c:extLst>
                      <c:ext uri="{02D57815-91ED-43cb-92C2-25804820EDAC}">
                        <c15:formulaRef>
                          <c15:sqref>'推移01 (2)'!$A$65</c15:sqref>
                        </c15:formulaRef>
                      </c:ext>
                    </c:extLst>
                    <c:strCache>
                      <c:ptCount val="1"/>
                      <c:pt idx="0">
                        <c:v>H30実施</c:v>
                      </c:pt>
                    </c:strCache>
                  </c:strRef>
                </c15:tx>
              </c15:filteredSeriesTitle>
            </c:ext>
            <c:ext xmlns:c15="http://schemas.microsoft.com/office/drawing/2012/chart" uri="{02D57815-91ED-43cb-92C2-25804820EDAC}">
              <c15:filteredCategoryTitle>
                <c15:cat>
                  <c:strRef>
                    <c:extLst>
                      <c:ext uri="{02D57815-91ED-43cb-92C2-25804820EDAC}">
                        <c15:formulaRef>
                          <c15:sqref>'推移01 (2)'!$E$65:$G$65</c15:sqref>
                        </c15:formulaRef>
                      </c:ext>
                    </c:extLst>
                    <c:strCache>
                      <c:ptCount val="3"/>
                      <c:pt idx="0">
                        <c:v>H29</c:v>
                      </c:pt>
                      <c:pt idx="1">
                        <c:v>H30</c:v>
                      </c:pt>
                      <c:pt idx="2">
                        <c:v>R1</c:v>
                      </c:pt>
                    </c:strCache>
                  </c:strRef>
                </c15:cat>
              </c15:filteredCategoryTitle>
            </c:ext>
            <c:ext xmlns:c16="http://schemas.microsoft.com/office/drawing/2014/chart" uri="{C3380CC4-5D6E-409C-BE32-E72D297353CC}">
              <c16:uniqueId val="{00000006-B923-4B9D-A156-CF9DAD1B7BC7}"/>
            </c:ext>
          </c:extLst>
        </c:ser>
        <c:ser>
          <c:idx val="1"/>
          <c:order val="1"/>
          <c:spPr>
            <a:ln w="12700" cap="sq"/>
          </c:spPr>
          <c:marker>
            <c:spPr>
              <a:ln>
                <a:solidFill>
                  <a:schemeClr val="tx1"/>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'推移01 (2)'!$E$81:$G$81</c:f>
              <c:numCache>
                <c:formatCode>#,##0.0_ </c:formatCode>
                <c:ptCount val="3"/>
                <c:pt idx="0">
                  <c:v>9</c:v>
                </c:pt>
                <c:pt idx="1">
                  <c:v>8.5</c:v>
                </c:pt>
                <c:pt idx="2">
                  <c:v>12.416666666666666</c:v>
                </c:pt>
              </c:numCache>
            </c:numRef>
          </c:val>
          <c:smooth val="0"/>
          <c:extLst>
            <c:ext xmlns:c15="http://schemas.microsoft.com/office/drawing/2012/chart" uri="{02D57815-91ED-43cb-92C2-25804820EDAC}">
              <c15:filteredSeriesTitle>
                <c15:tx>
                  <c:strRef>
                    <c:extLst>
                      <c:ext uri="{02D57815-91ED-43cb-92C2-25804820EDAC}">
                        <c15:formulaRef>
                          <c15:sqref>'推移01 (2)'!$A$77</c15:sqref>
                        </c15:formulaRef>
                      </c:ext>
                    </c:extLst>
                    <c:strCache>
                      <c:ptCount val="1"/>
                      <c:pt idx="0">
                        <c:v>R1実施</c:v>
                      </c:pt>
                    </c:strCache>
                  </c:strRef>
                </c15:tx>
              </c15:filteredSeriesTitle>
            </c:ext>
            <c:ext xmlns:c15="http://schemas.microsoft.com/office/drawing/2012/chart" uri="{02D57815-91ED-43cb-92C2-25804820EDAC}">
              <c15:filteredCategoryTitle>
                <c15:cat>
                  <c:strRef>
                    <c:extLst>
                      <c:ext uri="{02D57815-91ED-43cb-92C2-25804820EDAC}">
                        <c15:formulaRef>
                          <c15:sqref>'推移01 (2)'!$E$65:$G$65</c15:sqref>
                        </c15:formulaRef>
                      </c:ext>
                    </c:extLst>
                    <c:strCache>
                      <c:ptCount val="3"/>
                      <c:pt idx="0">
                        <c:v>H29</c:v>
                      </c:pt>
                      <c:pt idx="1">
                        <c:v>H30</c:v>
                      </c:pt>
                      <c:pt idx="2">
                        <c:v>R1</c:v>
                      </c:pt>
                    </c:strCache>
                  </c:strRef>
                </c15:cat>
              </c15:filteredCategoryTitle>
            </c:ext>
            <c:ext xmlns:c16="http://schemas.microsoft.com/office/drawing/2014/chart" uri="{C3380CC4-5D6E-409C-BE32-E72D297353CC}">
              <c16:uniqueId val="{00000007-B923-4B9D-A156-CF9DAD1B7BC7}"/>
            </c:ext>
          </c:extLst>
        </c:ser>
        <c:ser>
          <c:idx val="2"/>
          <c:order val="2"/>
          <c:spPr>
            <a:ln w="12700"/>
          </c:spPr>
          <c:marker>
            <c:spPr>
              <a:ln>
                <a:solidFill>
                  <a:schemeClr val="tx1"/>
                </a:solidFill>
              </a:ln>
            </c:spPr>
          </c:marker>
          <c:dLbls>
            <c:dLbl>
              <c:idx val="2"/>
              <c:layout>
                <c:manualLayout>
                  <c:x val="-1.3515339380411933E-16"/>
                  <c:y val="3.23536544853883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923-4B9D-A156-CF9DAD1B7BC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'推移01 (2)'!$E$37:$G$37</c:f>
              <c:numCache>
                <c:formatCode>#,##0.0_ </c:formatCode>
                <c:ptCount val="3"/>
                <c:pt idx="0">
                  <c:v>9.9969040247678027</c:v>
                </c:pt>
                <c:pt idx="1">
                  <c:v>10.430769230769231</c:v>
                </c:pt>
                <c:pt idx="2">
                  <c:v>11.898734177215189</c:v>
                </c:pt>
              </c:numCache>
            </c:numRef>
          </c:val>
          <c:smooth val="0"/>
          <c:extLst>
            <c:ext xmlns:c15="http://schemas.microsoft.com/office/drawing/2012/chart" uri="{02D57815-91ED-43cb-92C2-25804820EDAC}">
              <c15:filteredSeriesTitle>
                <c15:tx>
                  <c:strRef>
                    <c:extLst>
                      <c:ext uri="{02D57815-91ED-43cb-92C2-25804820EDAC}">
                        <c15:formulaRef>
                          <c15:sqref>'推移01 (2)'!$A$33</c15:sqref>
                        </c15:formulaRef>
                      </c:ext>
                    </c:extLst>
                    <c:strCache>
                      <c:ptCount val="1"/>
                      <c:pt idx="0">
                        <c:v>全体数</c:v>
                      </c:pt>
                    </c:strCache>
                  </c:strRef>
                </c15:tx>
              </c15:filteredSeriesTitle>
            </c:ext>
            <c:ext xmlns:c15="http://schemas.microsoft.com/office/drawing/2012/chart" uri="{02D57815-91ED-43cb-92C2-25804820EDAC}">
              <c15:filteredCategoryTitle>
                <c15:cat>
                  <c:strRef>
                    <c:extLst>
                      <c:ext uri="{02D57815-91ED-43cb-92C2-25804820EDAC}">
                        <c15:formulaRef>
                          <c15:sqref>'推移01 (2)'!$E$65:$G$65</c15:sqref>
                        </c15:formulaRef>
                      </c:ext>
                    </c:extLst>
                    <c:strCache>
                      <c:ptCount val="3"/>
                      <c:pt idx="0">
                        <c:v>H29</c:v>
                      </c:pt>
                      <c:pt idx="1">
                        <c:v>H30</c:v>
                      </c:pt>
                      <c:pt idx="2">
                        <c:v>R1</c:v>
                      </c:pt>
                    </c:strCache>
                  </c:strRef>
                </c15:cat>
              </c15:filteredCategoryTitle>
            </c:ext>
            <c:ext xmlns:c16="http://schemas.microsoft.com/office/drawing/2014/chart" uri="{C3380CC4-5D6E-409C-BE32-E72D297353CC}">
              <c16:uniqueId val="{00000008-B923-4B9D-A156-CF9DAD1B7BC7}"/>
            </c:ext>
          </c:extLst>
        </c:ser>
        <c:dLbls>
          <c:showLegendKey val="0"/>
          <c:showVal val="0"/>
          <c:showCatName val="0"/>
          <c:showSerName val="0"/>
          <c:showPercent val="0"/>
          <c:showBubbleSize val="0"/>
        </c:dLbls>
        <c:marker val="1"/>
        <c:smooth val="0"/>
        <c:axId val="535832255"/>
        <c:axId val="535823519"/>
      </c:lineChart>
      <c:valAx>
        <c:axId val="535823519"/>
        <c:scaling>
          <c:orientation val="minMax"/>
        </c:scaling>
        <c:delete val="0"/>
        <c:axPos val="l"/>
        <c:numFmt formatCode="#,##0.0_ " sourceLinked="1"/>
        <c:majorTickMark val="out"/>
        <c:minorTickMark val="none"/>
        <c:tickLblPos val="nextTo"/>
        <c:crossAx val="535832255"/>
        <c:crosses val="autoZero"/>
        <c:crossBetween val="between"/>
      </c:valAx>
      <c:catAx>
        <c:axId val="535832255"/>
        <c:scaling>
          <c:orientation val="minMax"/>
        </c:scaling>
        <c:delete val="1"/>
        <c:axPos val="b"/>
        <c:numFmt formatCode="General" sourceLinked="1"/>
        <c:majorTickMark val="out"/>
        <c:minorTickMark val="none"/>
        <c:tickLblPos val="nextTo"/>
        <c:crossAx val="535823519"/>
        <c:crosses val="autoZero"/>
        <c:auto val="1"/>
        <c:lblAlgn val="ctr"/>
        <c:lblOffset val="100"/>
        <c:noMultiLvlLbl val="0"/>
      </c:catAx>
      <c:spPr>
        <a:pattFill prst="ltHorz">
          <a:fgClr>
            <a:schemeClr val="bg1">
              <a:lumMod val="85000"/>
            </a:schemeClr>
          </a:fgClr>
          <a:bgClr>
            <a:schemeClr val="bg1"/>
          </a:bgClr>
        </a:pattFill>
        <a:ln>
          <a:solidFill>
            <a:srgbClr val="FF0000">
              <a:alpha val="97000"/>
            </a:srgbClr>
          </a:solidFill>
        </a:ln>
      </c:spPr>
    </c:plotArea>
    <c:legend>
      <c:legendPos val="r"/>
      <c:layout>
        <c:manualLayout>
          <c:xMode val="edge"/>
          <c:yMode val="edge"/>
          <c:x val="2.3033422843257781E-3"/>
          <c:y val="0.82741439783480175"/>
          <c:w val="0.85819521178637204"/>
          <c:h val="0.1178872635002586"/>
        </c:manualLayout>
      </c:layout>
      <c:overlay val="0"/>
    </c:legend>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31626571540435"/>
          <c:y val="0.12979661794443945"/>
          <c:w val="0.73459781615695829"/>
          <c:h val="0.62794300018598603"/>
        </c:manualLayout>
      </c:layout>
      <c:lineChart>
        <c:grouping val="standard"/>
        <c:varyColors val="0"/>
        <c:ser>
          <c:idx val="0"/>
          <c:order val="0"/>
          <c:spPr>
            <a:ln w="12700"/>
          </c:spPr>
          <c:marker>
            <c:spPr>
              <a:solidFill>
                <a:schemeClr val="accent3"/>
              </a:solidFill>
              <a:ln>
                <a:solidFill>
                  <a:schemeClr val="tx1"/>
                </a:solidFill>
              </a:ln>
            </c:spPr>
          </c:marker>
          <c:dLbls>
            <c:dLbl>
              <c:idx val="0"/>
              <c:layout>
                <c:manualLayout>
                  <c:x val="-3.6061995966167599E-3"/>
                  <c:y val="2.69507745164511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7D4-4426-BA6C-155B5FE517C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'推移01 (2)'!$E$70:$G$70</c:f>
              <c:numCache>
                <c:formatCode>0.0</c:formatCode>
                <c:ptCount val="3"/>
                <c:pt idx="0">
                  <c:v>0.14285714285714285</c:v>
                </c:pt>
                <c:pt idx="1">
                  <c:v>0.66666666666666663</c:v>
                </c:pt>
                <c:pt idx="2">
                  <c:v>1.4285714285714286</c:v>
                </c:pt>
              </c:numCache>
            </c:numRef>
          </c:val>
          <c:smooth val="0"/>
          <c:extLst>
            <c:ext xmlns:c15="http://schemas.microsoft.com/office/drawing/2012/chart" uri="{02D57815-91ED-43cb-92C2-25804820EDAC}">
              <c15:filteredSeriesTitle>
                <c15:tx>
                  <c:strRef>
                    <c:extLst>
                      <c:ext uri="{02D57815-91ED-43cb-92C2-25804820EDAC}">
                        <c15:formulaRef>
                          <c15:sqref>'推移01 (2)'!$A$65</c15:sqref>
                        </c15:formulaRef>
                      </c:ext>
                    </c:extLst>
                    <c:strCache>
                      <c:ptCount val="1"/>
                      <c:pt idx="0">
                        <c:v>H30実施</c:v>
                      </c:pt>
                    </c:strCache>
                  </c:strRef>
                </c15:tx>
              </c15:filteredSeriesTitle>
            </c:ext>
            <c:ext xmlns:c15="http://schemas.microsoft.com/office/drawing/2012/chart" uri="{02D57815-91ED-43cb-92C2-25804820EDAC}">
              <c15:filteredCategoryTitle>
                <c15:cat>
                  <c:strRef>
                    <c:extLst>
                      <c:ext uri="{02D57815-91ED-43cb-92C2-25804820EDAC}">
                        <c15:formulaRef>
                          <c15:sqref>'推移01 (2)'!$E$65:$G$65</c15:sqref>
                        </c15:formulaRef>
                      </c:ext>
                    </c:extLst>
                    <c:strCache>
                      <c:ptCount val="3"/>
                      <c:pt idx="0">
                        <c:v>H29</c:v>
                      </c:pt>
                      <c:pt idx="1">
                        <c:v>H30</c:v>
                      </c:pt>
                      <c:pt idx="2">
                        <c:v>R1</c:v>
                      </c:pt>
                    </c:strCache>
                  </c:strRef>
                </c15:cat>
              </c15:filteredCategoryTitle>
            </c:ext>
            <c:ext xmlns:c16="http://schemas.microsoft.com/office/drawing/2014/chart" uri="{C3380CC4-5D6E-409C-BE32-E72D297353CC}">
              <c16:uniqueId val="{00000000-67D4-4426-BA6C-155B5FE517CF}"/>
            </c:ext>
          </c:extLst>
        </c:ser>
        <c:ser>
          <c:idx val="1"/>
          <c:order val="1"/>
          <c:spPr>
            <a:ln w="12700"/>
          </c:spPr>
          <c:marker>
            <c:spPr>
              <a:ln>
                <a:solidFill>
                  <a:schemeClr val="tx1"/>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'推移01 (2)'!$E$82:$G$82</c:f>
              <c:numCache>
                <c:formatCode>0.0</c:formatCode>
                <c:ptCount val="3"/>
                <c:pt idx="0">
                  <c:v>0.5</c:v>
                </c:pt>
                <c:pt idx="1">
                  <c:v>1.3</c:v>
                </c:pt>
                <c:pt idx="2">
                  <c:v>3.5833333333333335</c:v>
                </c:pt>
              </c:numCache>
            </c:numRef>
          </c:val>
          <c:smooth val="0"/>
          <c:extLst>
            <c:ext xmlns:c15="http://schemas.microsoft.com/office/drawing/2012/chart" uri="{02D57815-91ED-43cb-92C2-25804820EDAC}">
              <c15:filteredSeriesTitle>
                <c15:tx>
                  <c:strRef>
                    <c:extLst>
                      <c:ext uri="{02D57815-91ED-43cb-92C2-25804820EDAC}">
                        <c15:formulaRef>
                          <c15:sqref>'推移01 (2)'!$A$77</c15:sqref>
                        </c15:formulaRef>
                      </c:ext>
                    </c:extLst>
                    <c:strCache>
                      <c:ptCount val="1"/>
                      <c:pt idx="0">
                        <c:v>R1実施</c:v>
                      </c:pt>
                    </c:strCache>
                  </c:strRef>
                </c15:tx>
              </c15:filteredSeriesTitle>
            </c:ext>
            <c:ext xmlns:c15="http://schemas.microsoft.com/office/drawing/2012/chart" uri="{02D57815-91ED-43cb-92C2-25804820EDAC}">
              <c15:filteredCategoryTitle>
                <c15:cat>
                  <c:strRef>
                    <c:extLst>
                      <c:ext uri="{02D57815-91ED-43cb-92C2-25804820EDAC}">
                        <c15:formulaRef>
                          <c15:sqref>'推移01 (2)'!$E$65:$G$65</c15:sqref>
                        </c15:formulaRef>
                      </c:ext>
                    </c:extLst>
                    <c:strCache>
                      <c:ptCount val="3"/>
                      <c:pt idx="0">
                        <c:v>H29</c:v>
                      </c:pt>
                      <c:pt idx="1">
                        <c:v>H30</c:v>
                      </c:pt>
                      <c:pt idx="2">
                        <c:v>R1</c:v>
                      </c:pt>
                    </c:strCache>
                  </c:strRef>
                </c15:cat>
              </c15:filteredCategoryTitle>
            </c:ext>
            <c:ext xmlns:c16="http://schemas.microsoft.com/office/drawing/2014/chart" uri="{C3380CC4-5D6E-409C-BE32-E72D297353CC}">
              <c16:uniqueId val="{00000001-67D4-4426-BA6C-155B5FE517CF}"/>
            </c:ext>
          </c:extLst>
        </c:ser>
        <c:ser>
          <c:idx val="2"/>
          <c:order val="2"/>
          <c:spPr>
            <a:ln w="12700"/>
          </c:spPr>
          <c:marker>
            <c:spPr>
              <a:ln>
                <a:solidFill>
                  <a:schemeClr val="tx1"/>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'推移01 (2)'!$E$38:$G$38</c:f>
              <c:numCache>
                <c:formatCode>0.0</c:formatCode>
                <c:ptCount val="3"/>
                <c:pt idx="0">
                  <c:v>3.0650154798761609</c:v>
                </c:pt>
                <c:pt idx="1">
                  <c:v>3.5815384615384613</c:v>
                </c:pt>
                <c:pt idx="2">
                  <c:v>4.5981012658227849</c:v>
                </c:pt>
              </c:numCache>
            </c:numRef>
          </c:val>
          <c:smooth val="0"/>
          <c:extLst>
            <c:ext xmlns:c15="http://schemas.microsoft.com/office/drawing/2012/chart" uri="{02D57815-91ED-43cb-92C2-25804820EDAC}">
              <c15:filteredSeriesTitle>
                <c15:tx>
                  <c:strRef>
                    <c:extLst>
                      <c:ext uri="{02D57815-91ED-43cb-92C2-25804820EDAC}">
                        <c15:formulaRef>
                          <c15:sqref>'推移01 (2)'!$A$33</c15:sqref>
                        </c15:formulaRef>
                      </c:ext>
                    </c:extLst>
                    <c:strCache>
                      <c:ptCount val="1"/>
                      <c:pt idx="0">
                        <c:v>全体数</c:v>
                      </c:pt>
                    </c:strCache>
                  </c:strRef>
                </c15:tx>
              </c15:filteredSeriesTitle>
            </c:ext>
            <c:ext xmlns:c15="http://schemas.microsoft.com/office/drawing/2012/chart" uri="{02D57815-91ED-43cb-92C2-25804820EDAC}">
              <c15:filteredCategoryTitle>
                <c15:cat>
                  <c:strRef>
                    <c:extLst>
                      <c:ext uri="{02D57815-91ED-43cb-92C2-25804820EDAC}">
                        <c15:formulaRef>
                          <c15:sqref>'推移01 (2)'!$E$65:$G$65</c15:sqref>
                        </c15:formulaRef>
                      </c:ext>
                    </c:extLst>
                    <c:strCache>
                      <c:ptCount val="3"/>
                      <c:pt idx="0">
                        <c:v>H29</c:v>
                      </c:pt>
                      <c:pt idx="1">
                        <c:v>H30</c:v>
                      </c:pt>
                      <c:pt idx="2">
                        <c:v>R1</c:v>
                      </c:pt>
                    </c:strCache>
                  </c:strRef>
                </c15:cat>
              </c15:filteredCategoryTitle>
            </c:ext>
            <c:ext xmlns:c16="http://schemas.microsoft.com/office/drawing/2014/chart" uri="{C3380CC4-5D6E-409C-BE32-E72D297353CC}">
              <c16:uniqueId val="{00000002-67D4-4426-BA6C-155B5FE517CF}"/>
            </c:ext>
          </c:extLst>
        </c:ser>
        <c:dLbls>
          <c:showLegendKey val="0"/>
          <c:showVal val="0"/>
          <c:showCatName val="0"/>
          <c:showSerName val="0"/>
          <c:showPercent val="0"/>
          <c:showBubbleSize val="0"/>
        </c:dLbls>
        <c:marker val="1"/>
        <c:smooth val="0"/>
        <c:axId val="535832255"/>
        <c:axId val="535823519"/>
      </c:lineChart>
      <c:valAx>
        <c:axId val="535823519"/>
        <c:scaling>
          <c:orientation val="minMax"/>
        </c:scaling>
        <c:delete val="0"/>
        <c:axPos val="l"/>
        <c:numFmt formatCode="0.0" sourceLinked="1"/>
        <c:majorTickMark val="out"/>
        <c:minorTickMark val="none"/>
        <c:tickLblPos val="nextTo"/>
        <c:crossAx val="535832255"/>
        <c:crosses val="autoZero"/>
        <c:crossBetween val="between"/>
      </c:valAx>
      <c:catAx>
        <c:axId val="535832255"/>
        <c:scaling>
          <c:orientation val="minMax"/>
        </c:scaling>
        <c:delete val="1"/>
        <c:axPos val="b"/>
        <c:numFmt formatCode="General" sourceLinked="1"/>
        <c:majorTickMark val="out"/>
        <c:minorTickMark val="none"/>
        <c:tickLblPos val="nextTo"/>
        <c:crossAx val="535823519"/>
        <c:crosses val="autoZero"/>
        <c:auto val="1"/>
        <c:lblAlgn val="ctr"/>
        <c:lblOffset val="100"/>
        <c:noMultiLvlLbl val="0"/>
      </c:catAx>
      <c:spPr>
        <a:pattFill prst="ltHorz">
          <a:fgClr>
            <a:schemeClr val="bg1">
              <a:lumMod val="85000"/>
            </a:schemeClr>
          </a:fgClr>
          <a:bgClr>
            <a:schemeClr val="bg1"/>
          </a:bgClr>
        </a:pattFill>
        <a:ln>
          <a:solidFill>
            <a:srgbClr val="FF0000">
              <a:alpha val="92000"/>
            </a:srgbClr>
          </a:solidFill>
        </a:ln>
      </c:spPr>
    </c:plotArea>
    <c:legend>
      <c:legendPos val="r"/>
      <c:layout>
        <c:manualLayout>
          <c:xMode val="edge"/>
          <c:yMode val="edge"/>
          <c:x val="2.0733458041501736E-2"/>
          <c:y val="0.8532973760185697"/>
          <c:w val="0.85819521178637204"/>
          <c:h val="0.1178872635002586"/>
        </c:manualLayout>
      </c:layout>
      <c:overlay val="0"/>
    </c:legend>
    <c:plotVisOnly val="1"/>
    <c:dispBlanksAs val="gap"/>
    <c:showDLblsOverMax val="0"/>
  </c:chart>
  <c:spPr>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31626571540435"/>
          <c:y val="0.12979661794443945"/>
          <c:w val="0.73459781615695829"/>
          <c:h val="0.62794300018598603"/>
        </c:manualLayout>
      </c:layout>
      <c:lineChart>
        <c:grouping val="standard"/>
        <c:varyColors val="0"/>
        <c:ser>
          <c:idx val="0"/>
          <c:order val="0"/>
          <c:spPr>
            <a:ln w="12700"/>
          </c:spPr>
          <c:marker>
            <c:spPr>
              <a:solidFill>
                <a:schemeClr val="accent3"/>
              </a:solidFill>
              <a:ln>
                <a:solidFill>
                  <a:schemeClr val="tx1"/>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'推移01 (2)'!$E$71:$G$71</c:f>
              <c:numCache>
                <c:formatCode>0.0%</c:formatCode>
                <c:ptCount val="3"/>
                <c:pt idx="0">
                  <c:v>6.25E-2</c:v>
                </c:pt>
                <c:pt idx="1">
                  <c:v>0.18181818181818182</c:v>
                </c:pt>
                <c:pt idx="2">
                  <c:v>0.43478260869565216</c:v>
                </c:pt>
              </c:numCache>
            </c:numRef>
          </c:val>
          <c:smooth val="0"/>
          <c:extLst>
            <c:ext xmlns:c15="http://schemas.microsoft.com/office/drawing/2012/chart" uri="{02D57815-91ED-43cb-92C2-25804820EDAC}">
              <c15:filteredSeriesTitle>
                <c15:tx>
                  <c:strRef>
                    <c:extLst>
                      <c:ext uri="{02D57815-91ED-43cb-92C2-25804820EDAC}">
                        <c15:formulaRef>
                          <c15:sqref>'推移01 (2)'!$A$65</c15:sqref>
                        </c15:formulaRef>
                      </c:ext>
                    </c:extLst>
                    <c:strCache>
                      <c:ptCount val="1"/>
                      <c:pt idx="0">
                        <c:v>H30実施</c:v>
                      </c:pt>
                    </c:strCache>
                  </c:strRef>
                </c15:tx>
              </c15:filteredSeriesTitle>
            </c:ext>
            <c:ext xmlns:c15="http://schemas.microsoft.com/office/drawing/2012/chart" uri="{02D57815-91ED-43cb-92C2-25804820EDAC}">
              <c15:filteredCategoryTitle>
                <c15:cat>
                  <c:strRef>
                    <c:extLst>
                      <c:ext uri="{02D57815-91ED-43cb-92C2-25804820EDAC}">
                        <c15:formulaRef>
                          <c15:sqref>'推移01 (2)'!$E$33:$G$33</c15:sqref>
                        </c15:formulaRef>
                      </c:ext>
                    </c:extLst>
                    <c:strCache>
                      <c:ptCount val="3"/>
                      <c:pt idx="0">
                        <c:v>H29</c:v>
                      </c:pt>
                      <c:pt idx="1">
                        <c:v>H30</c:v>
                      </c:pt>
                      <c:pt idx="2">
                        <c:v>R1</c:v>
                      </c:pt>
                    </c:strCache>
                  </c:strRef>
                </c15:cat>
              </c15:filteredCategoryTitle>
            </c:ext>
            <c:ext xmlns:c16="http://schemas.microsoft.com/office/drawing/2014/chart" uri="{C3380CC4-5D6E-409C-BE32-E72D297353CC}">
              <c16:uniqueId val="{00000000-9333-4590-80D3-A6020375756D}"/>
            </c:ext>
          </c:extLst>
        </c:ser>
        <c:ser>
          <c:idx val="1"/>
          <c:order val="1"/>
          <c:spPr>
            <a:ln w="12700"/>
          </c:spPr>
          <c:marker>
            <c:spPr>
              <a:ln>
                <a:solidFill>
                  <a:schemeClr val="tx1"/>
                </a:solidFill>
              </a:ln>
            </c:spPr>
          </c:marker>
          <c:dLbls>
            <c:dLbl>
              <c:idx val="0"/>
              <c:layout>
                <c:manualLayout>
                  <c:x val="-3.6738670603972509E-3"/>
                  <c:y val="4.13486833537363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333-4590-80D3-A6020375756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'推移01 (2)'!$E$83:$G$83</c:f>
              <c:numCache>
                <c:formatCode>0.0%</c:formatCode>
                <c:ptCount val="3"/>
                <c:pt idx="0">
                  <c:v>5.5555555555555552E-2</c:v>
                </c:pt>
                <c:pt idx="1">
                  <c:v>0.15294117647058825</c:v>
                </c:pt>
                <c:pt idx="2">
                  <c:v>0.28859060402684567</c:v>
                </c:pt>
              </c:numCache>
            </c:numRef>
          </c:val>
          <c:smooth val="0"/>
          <c:extLst>
            <c:ext xmlns:c15="http://schemas.microsoft.com/office/drawing/2012/chart" uri="{02D57815-91ED-43cb-92C2-25804820EDAC}">
              <c15:filteredSeriesTitle>
                <c15:tx>
                  <c:strRef>
                    <c:extLst>
                      <c:ext uri="{02D57815-91ED-43cb-92C2-25804820EDAC}">
                        <c15:formulaRef>
                          <c15:sqref>'推移01 (2)'!$A$77</c15:sqref>
                        </c15:formulaRef>
                      </c:ext>
                    </c:extLst>
                    <c:strCache>
                      <c:ptCount val="1"/>
                      <c:pt idx="0">
                        <c:v>R1実施</c:v>
                      </c:pt>
                    </c:strCache>
                  </c:strRef>
                </c15:tx>
              </c15:filteredSeriesTitle>
            </c:ext>
            <c:ext xmlns:c15="http://schemas.microsoft.com/office/drawing/2012/chart" uri="{02D57815-91ED-43cb-92C2-25804820EDAC}">
              <c15:filteredCategoryTitle>
                <c15:cat>
                  <c:strRef>
                    <c:extLst>
                      <c:ext uri="{02D57815-91ED-43cb-92C2-25804820EDAC}">
                        <c15:formulaRef>
                          <c15:sqref>'推移01 (2)'!$E$33:$G$33</c15:sqref>
                        </c15:formulaRef>
                      </c:ext>
                    </c:extLst>
                    <c:strCache>
                      <c:ptCount val="3"/>
                      <c:pt idx="0">
                        <c:v>H29</c:v>
                      </c:pt>
                      <c:pt idx="1">
                        <c:v>H30</c:v>
                      </c:pt>
                      <c:pt idx="2">
                        <c:v>R1</c:v>
                      </c:pt>
                    </c:strCache>
                  </c:strRef>
                </c15:cat>
              </c15:filteredCategoryTitle>
            </c:ext>
            <c:ext xmlns:c16="http://schemas.microsoft.com/office/drawing/2014/chart" uri="{C3380CC4-5D6E-409C-BE32-E72D297353CC}">
              <c16:uniqueId val="{00000001-9333-4590-80D3-A6020375756D}"/>
            </c:ext>
          </c:extLst>
        </c:ser>
        <c:ser>
          <c:idx val="2"/>
          <c:order val="2"/>
          <c:spPr>
            <a:ln w="12700"/>
          </c:spPr>
          <c:marker>
            <c:spPr>
              <a:ln>
                <a:solidFill>
                  <a:schemeClr val="tx1"/>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'推移01 (2)'!$E$39:$G$39</c:f>
              <c:numCache>
                <c:formatCode>0.0%</c:formatCode>
                <c:ptCount val="3"/>
                <c:pt idx="0">
                  <c:v>0.30659646949519975</c:v>
                </c:pt>
                <c:pt idx="1">
                  <c:v>0.3433628318584071</c:v>
                </c:pt>
                <c:pt idx="2">
                  <c:v>0.38643617021276594</c:v>
                </c:pt>
              </c:numCache>
            </c:numRef>
          </c:val>
          <c:smooth val="0"/>
          <c:extLst>
            <c:ext xmlns:c15="http://schemas.microsoft.com/office/drawing/2012/chart" uri="{02D57815-91ED-43cb-92C2-25804820EDAC}">
              <c15:filteredSeriesTitle>
                <c15:tx>
                  <c:strRef>
                    <c:extLst>
                      <c:ext uri="{02D57815-91ED-43cb-92C2-25804820EDAC}">
                        <c15:formulaRef>
                          <c15:sqref>'推移01 (2)'!$A$33</c15:sqref>
                        </c15:formulaRef>
                      </c:ext>
                    </c:extLst>
                    <c:strCache>
                      <c:ptCount val="1"/>
                      <c:pt idx="0">
                        <c:v>全体数</c:v>
                      </c:pt>
                    </c:strCache>
                  </c:strRef>
                </c15:tx>
              </c15:filteredSeriesTitle>
            </c:ext>
            <c:ext xmlns:c15="http://schemas.microsoft.com/office/drawing/2012/chart" uri="{02D57815-91ED-43cb-92C2-25804820EDAC}">
              <c15:filteredCategoryTitle>
                <c15:cat>
                  <c:strRef>
                    <c:extLst>
                      <c:ext uri="{02D57815-91ED-43cb-92C2-25804820EDAC}">
                        <c15:formulaRef>
                          <c15:sqref>'推移01 (2)'!$E$33:$G$33</c15:sqref>
                        </c15:formulaRef>
                      </c:ext>
                    </c:extLst>
                    <c:strCache>
                      <c:ptCount val="3"/>
                      <c:pt idx="0">
                        <c:v>H29</c:v>
                      </c:pt>
                      <c:pt idx="1">
                        <c:v>H30</c:v>
                      </c:pt>
                      <c:pt idx="2">
                        <c:v>R1</c:v>
                      </c:pt>
                    </c:strCache>
                  </c:strRef>
                </c15:cat>
              </c15:filteredCategoryTitle>
            </c:ext>
            <c:ext xmlns:c16="http://schemas.microsoft.com/office/drawing/2014/chart" uri="{C3380CC4-5D6E-409C-BE32-E72D297353CC}">
              <c16:uniqueId val="{00000002-9333-4590-80D3-A6020375756D}"/>
            </c:ext>
          </c:extLst>
        </c:ser>
        <c:dLbls>
          <c:showLegendKey val="0"/>
          <c:showVal val="0"/>
          <c:showCatName val="0"/>
          <c:showSerName val="0"/>
          <c:showPercent val="0"/>
          <c:showBubbleSize val="0"/>
        </c:dLbls>
        <c:marker val="1"/>
        <c:smooth val="0"/>
        <c:axId val="535832255"/>
        <c:axId val="535823519"/>
      </c:lineChart>
      <c:valAx>
        <c:axId val="535823519"/>
        <c:scaling>
          <c:orientation val="minMax"/>
        </c:scaling>
        <c:delete val="0"/>
        <c:axPos val="l"/>
        <c:numFmt formatCode="0.0%" sourceLinked="1"/>
        <c:majorTickMark val="out"/>
        <c:minorTickMark val="none"/>
        <c:tickLblPos val="nextTo"/>
        <c:crossAx val="535832255"/>
        <c:crosses val="autoZero"/>
        <c:crossBetween val="between"/>
      </c:valAx>
      <c:catAx>
        <c:axId val="535832255"/>
        <c:scaling>
          <c:orientation val="minMax"/>
        </c:scaling>
        <c:delete val="1"/>
        <c:axPos val="b"/>
        <c:numFmt formatCode="General" sourceLinked="1"/>
        <c:majorTickMark val="out"/>
        <c:minorTickMark val="none"/>
        <c:tickLblPos val="nextTo"/>
        <c:crossAx val="535823519"/>
        <c:crosses val="autoZero"/>
        <c:auto val="1"/>
        <c:lblAlgn val="ctr"/>
        <c:lblOffset val="100"/>
        <c:noMultiLvlLbl val="0"/>
      </c:catAx>
      <c:spPr>
        <a:pattFill prst="ltHorz">
          <a:fgClr>
            <a:schemeClr val="bg1">
              <a:lumMod val="85000"/>
            </a:schemeClr>
          </a:fgClr>
          <a:bgClr>
            <a:schemeClr val="bg1"/>
          </a:bgClr>
        </a:pattFill>
        <a:ln>
          <a:solidFill>
            <a:srgbClr val="FF0000">
              <a:alpha val="92000"/>
            </a:srgbClr>
          </a:solidFill>
        </a:ln>
      </c:spPr>
    </c:plotArea>
    <c:legend>
      <c:legendPos val="r"/>
      <c:layout>
        <c:manualLayout>
          <c:xMode val="edge"/>
          <c:yMode val="edge"/>
          <c:x val="2.0733458041501736E-2"/>
          <c:y val="0.8532973760185697"/>
          <c:w val="0.85819521178637204"/>
          <c:h val="0.1178872635002586"/>
        </c:manualLayout>
      </c:layout>
      <c:overlay val="0"/>
    </c:legend>
    <c:plotVisOnly val="1"/>
    <c:dispBlanksAs val="gap"/>
    <c:showDLblsOverMax val="0"/>
  </c:chart>
  <c:spPr>
    <a:ln>
      <a:noFill/>
    </a:ln>
  </c:sp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0.79095</cdr:x>
      <cdr:y>0.12283</cdr:y>
    </cdr:from>
    <cdr:to>
      <cdr:x>0.98557</cdr:x>
      <cdr:y>0.32627</cdr:y>
    </cdr:to>
    <cdr:sp macro="" textlink="">
      <cdr:nvSpPr>
        <cdr:cNvPr id="2" name="正方形/長方形 1"/>
        <cdr:cNvSpPr/>
      </cdr:nvSpPr>
      <cdr:spPr>
        <a:xfrm xmlns:a="http://schemas.openxmlformats.org/drawingml/2006/main">
          <a:off x="2806589" y="234767"/>
          <a:ext cx="690583" cy="38883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ja-JP" altLang="en-US" sz="1050" dirty="0">
              <a:solidFill>
                <a:srgbClr val="000000"/>
              </a:solidFill>
              <a:latin typeface="Meiryo UI" panose="020B0604030504040204" pitchFamily="50" charset="-128"/>
              <a:ea typeface="Meiryo UI" panose="020B0604030504040204" pitchFamily="50" charset="-128"/>
            </a:rPr>
            <a:t>実績</a:t>
          </a:r>
        </a:p>
      </cdr:txBody>
    </cdr:sp>
  </cdr:relSizeAnchor>
</c:userShapes>
</file>

<file path=ppt/drawings/drawing2.xml><?xml version="1.0" encoding="utf-8"?>
<c:userShapes xmlns:c="http://schemas.openxmlformats.org/drawingml/2006/chart">
  <cdr:relSizeAnchor xmlns:cdr="http://schemas.openxmlformats.org/drawingml/2006/chartDrawing">
    <cdr:from>
      <cdr:x>0.19562</cdr:x>
      <cdr:y>0.0274</cdr:y>
    </cdr:from>
    <cdr:to>
      <cdr:x>0.82913</cdr:x>
      <cdr:y>0.13372</cdr:y>
    </cdr:to>
    <cdr:sp macro="" textlink="">
      <cdr:nvSpPr>
        <cdr:cNvPr id="2" name="正方形/長方形 1"/>
        <cdr:cNvSpPr/>
      </cdr:nvSpPr>
      <cdr:spPr>
        <a:xfrm xmlns:a="http://schemas.openxmlformats.org/drawingml/2006/main">
          <a:off x="924860" y="84418"/>
          <a:ext cx="2995163" cy="3275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事業所あたりの利用者数</a:t>
          </a:r>
        </a:p>
      </cdr:txBody>
    </cdr:sp>
  </cdr:relSizeAnchor>
  <cdr:relSizeAnchor xmlns:cdr="http://schemas.openxmlformats.org/drawingml/2006/chartDrawing">
    <cdr:from>
      <cdr:x>0.2051</cdr:x>
      <cdr:y>0.75608</cdr:y>
    </cdr:from>
    <cdr:to>
      <cdr:x>0.83861</cdr:x>
      <cdr:y>0.8624</cdr:y>
    </cdr:to>
    <cdr:sp macro="" textlink="">
      <cdr:nvSpPr>
        <cdr:cNvPr id="3" name="正方形/長方形 2"/>
        <cdr:cNvSpPr/>
      </cdr:nvSpPr>
      <cdr:spPr>
        <a:xfrm xmlns:a="http://schemas.openxmlformats.org/drawingml/2006/main">
          <a:off x="969683" y="1787712"/>
          <a:ext cx="2995163" cy="25137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0.19562</cdr:x>
      <cdr:y>0.0274</cdr:y>
    </cdr:from>
    <cdr:to>
      <cdr:x>0.82913</cdr:x>
      <cdr:y>0.13372</cdr:y>
    </cdr:to>
    <cdr:sp macro="" textlink="">
      <cdr:nvSpPr>
        <cdr:cNvPr id="2" name="正方形/長方形 1"/>
        <cdr:cNvSpPr/>
      </cdr:nvSpPr>
      <cdr:spPr>
        <a:xfrm xmlns:a="http://schemas.openxmlformats.org/drawingml/2006/main">
          <a:off x="924860" y="84418"/>
          <a:ext cx="2995163" cy="3275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事業所あたりの就労者数</a:t>
          </a:r>
        </a:p>
      </cdr:txBody>
    </cdr:sp>
  </cdr:relSizeAnchor>
  <cdr:relSizeAnchor xmlns:cdr="http://schemas.openxmlformats.org/drawingml/2006/chartDrawing">
    <cdr:from>
      <cdr:x>0.21221</cdr:x>
      <cdr:y>0.76711</cdr:y>
    </cdr:from>
    <cdr:to>
      <cdr:x>0.84572</cdr:x>
      <cdr:y>0.86685</cdr:y>
    </cdr:to>
    <cdr:sp macro="" textlink="">
      <cdr:nvSpPr>
        <cdr:cNvPr id="3" name="正方形/長方形 2"/>
        <cdr:cNvSpPr/>
      </cdr:nvSpPr>
      <cdr:spPr>
        <a:xfrm xmlns:a="http://schemas.openxmlformats.org/drawingml/2006/main">
          <a:off x="1003307" y="1933391"/>
          <a:ext cx="2995167" cy="2513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0.19562</cdr:x>
      <cdr:y>0.0274</cdr:y>
    </cdr:from>
    <cdr:to>
      <cdr:x>0.82913</cdr:x>
      <cdr:y>0.13372</cdr:y>
    </cdr:to>
    <cdr:sp macro="" textlink="">
      <cdr:nvSpPr>
        <cdr:cNvPr id="2" name="正方形/長方形 1"/>
        <cdr:cNvSpPr/>
      </cdr:nvSpPr>
      <cdr:spPr>
        <a:xfrm xmlns:a="http://schemas.openxmlformats.org/drawingml/2006/main">
          <a:off x="924860" y="84418"/>
          <a:ext cx="2995163" cy="3275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事業所ごとの就労移行率</a:t>
          </a:r>
        </a:p>
      </cdr:txBody>
    </cdr:sp>
  </cdr:relSizeAnchor>
  <cdr:relSizeAnchor xmlns:cdr="http://schemas.openxmlformats.org/drawingml/2006/chartDrawing">
    <cdr:from>
      <cdr:x>0.20036</cdr:x>
      <cdr:y>0.75946</cdr:y>
    </cdr:from>
    <cdr:to>
      <cdr:x>0.83387</cdr:x>
      <cdr:y>0.86054</cdr:y>
    </cdr:to>
    <cdr:sp macro="" textlink="">
      <cdr:nvSpPr>
        <cdr:cNvPr id="3" name="正方形/長方形 2"/>
        <cdr:cNvSpPr/>
      </cdr:nvSpPr>
      <cdr:spPr>
        <a:xfrm xmlns:a="http://schemas.openxmlformats.org/drawingml/2006/main">
          <a:off x="947270" y="1888565"/>
          <a:ext cx="2995163" cy="25137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38" tIns="45718" rIns="91438"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38" tIns="45718" rIns="91438" bIns="45718" rtlCol="0"/>
          <a:lstStyle>
            <a:lvl1pPr algn="r">
              <a:defRPr sz="1200"/>
            </a:lvl1pPr>
          </a:lstStyle>
          <a:p>
            <a:fld id="{62831E30-BE32-4299-81EA-E2C25620E1F0}" type="datetimeFigureOut">
              <a:rPr kumimoji="1" lang="ja-JP" altLang="en-US" smtClean="0"/>
              <a:t>2020/9/25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8" tIns="45718" rIns="91438" bIns="45718"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8" tIns="45718" rIns="91438"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8" tIns="45718" rIns="91438"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38" tIns="45718" rIns="91438" bIns="45718" rtlCol="0" anchor="b"/>
          <a:lstStyle>
            <a:lvl1pPr algn="r">
              <a:defRPr sz="1200"/>
            </a:lvl1pPr>
          </a:lstStyle>
          <a:p>
            <a:fld id="{D0015433-6A61-4ED9-B611-FEDDEF17865D}" type="slidenum">
              <a:rPr kumimoji="1" lang="ja-JP" altLang="en-US" smtClean="0"/>
              <a:t>‹#›</a:t>
            </a:fld>
            <a:endParaRPr kumimoji="1" lang="ja-JP" altLang="en-US"/>
          </a:p>
        </p:txBody>
      </p:sp>
    </p:spTree>
    <p:extLst>
      <p:ext uri="{BB962C8B-B14F-4D97-AF65-F5344CB8AC3E}">
        <p14:creationId xmlns:p14="http://schemas.microsoft.com/office/powerpoint/2010/main" val="38778979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B3644F3A-BCC0-4FC8-99E4-4B76C6BD1ED9}" type="datetimeFigureOut">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25971387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644F3A-BCC0-4FC8-99E4-4B76C6BD1ED9}" type="datetimeFigureOut">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66548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644F3A-BCC0-4FC8-99E4-4B76C6BD1ED9}" type="datetimeFigureOut">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147406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644F3A-BCC0-4FC8-99E4-4B76C6BD1ED9}" type="datetimeFigureOut">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26093436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644F3A-BCC0-4FC8-99E4-4B76C6BD1ED9}" type="datetimeFigureOut">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40107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644F3A-BCC0-4FC8-99E4-4B76C6BD1ED9}" type="datetimeFigureOut">
              <a:rPr kumimoji="1" lang="ja-JP" altLang="en-US" smtClean="0"/>
              <a:t>2020/9/25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3136630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3644F3A-BCC0-4FC8-99E4-4B76C6BD1ED9}" type="datetimeFigureOut">
              <a:rPr kumimoji="1" lang="ja-JP" altLang="en-US" smtClean="0"/>
              <a:t>2020/9/25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131130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3644F3A-BCC0-4FC8-99E4-4B76C6BD1ED9}" type="datetimeFigureOut">
              <a:rPr kumimoji="1" lang="ja-JP" altLang="en-US" smtClean="0"/>
              <a:t>2020/9/25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425373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4F3A-BCC0-4FC8-99E4-4B76C6BD1ED9}" type="datetimeFigureOut">
              <a:rPr kumimoji="1" lang="ja-JP" altLang="en-US" smtClean="0"/>
              <a:t>2020/9/25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374153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644F3A-BCC0-4FC8-99E4-4B76C6BD1ED9}" type="datetimeFigureOut">
              <a:rPr kumimoji="1" lang="ja-JP" altLang="en-US" smtClean="0"/>
              <a:t>2020/9/25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113927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644F3A-BCC0-4FC8-99E4-4B76C6BD1ED9}" type="datetimeFigureOut">
              <a:rPr kumimoji="1" lang="ja-JP" altLang="en-US" smtClean="0"/>
              <a:t>2020/9/25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292012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4F3A-BCC0-4FC8-99E4-4B76C6BD1ED9}" type="datetimeFigureOut">
              <a:rPr kumimoji="1" lang="ja-JP" altLang="en-US" smtClean="0"/>
              <a:t>2020/9/25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2814066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2450416"/>
            <a:ext cx="6858000" cy="775537"/>
          </a:xfrm>
        </p:spPr>
        <p:txBody>
          <a:bodyPr>
            <a:normAutofit fontScale="90000"/>
          </a:bodyPr>
          <a:lstStyle/>
          <a:p>
            <a:r>
              <a:rPr lang="ja-JP" altLang="en-US" sz="3000" dirty="0">
                <a:latin typeface="Meiryo UI" panose="020B0604030504040204" pitchFamily="50" charset="-128"/>
                <a:ea typeface="Meiryo UI" panose="020B0604030504040204" pitchFamily="50" charset="-128"/>
              </a:rPr>
              <a:t>就労移行等連携調整事業中間まとめ（案）</a:t>
            </a:r>
          </a:p>
        </p:txBody>
      </p:sp>
      <p:sp>
        <p:nvSpPr>
          <p:cNvPr id="3" name="サブタイトル 2"/>
          <p:cNvSpPr>
            <a:spLocks noGrp="1"/>
          </p:cNvSpPr>
          <p:nvPr>
            <p:ph type="subTitle" idx="1"/>
          </p:nvPr>
        </p:nvSpPr>
        <p:spPr>
          <a:xfrm>
            <a:off x="1143000" y="3295010"/>
            <a:ext cx="6858000" cy="358195"/>
          </a:xfrm>
        </p:spPr>
        <p:txBody>
          <a:bodyPr>
            <a:normAutofit fontScale="70000" lnSpcReduction="20000"/>
          </a:bodyPr>
          <a:lstStyle/>
          <a:p>
            <a:r>
              <a:rPr kumimoji="1" lang="ja-JP" altLang="en-US" dirty="0">
                <a:latin typeface="Meiryo UI" panose="020B0604030504040204" pitchFamily="50" charset="-128"/>
                <a:ea typeface="Meiryo UI" panose="020B0604030504040204" pitchFamily="50" charset="-128"/>
              </a:rPr>
              <a:t>（</a:t>
            </a:r>
            <a:r>
              <a:rPr kumimoji="1" lang="ja-JP" altLang="en-US" dirty="0" err="1">
                <a:latin typeface="Meiryo UI" panose="020B0604030504040204" pitchFamily="50" charset="-128"/>
                <a:ea typeface="Meiryo UI" panose="020B0604030504040204" pitchFamily="50" charset="-128"/>
              </a:rPr>
              <a:t>障がい</a:t>
            </a:r>
            <a:r>
              <a:rPr kumimoji="1" lang="ja-JP" altLang="en-US" dirty="0">
                <a:latin typeface="Meiryo UI" panose="020B0604030504040204" pitchFamily="50" charset="-128"/>
                <a:ea typeface="Meiryo UI" panose="020B0604030504040204" pitchFamily="50" charset="-128"/>
              </a:rPr>
              <a:t>福祉計画における目標値及び活動指標にかかる進捗と評価）</a:t>
            </a:r>
          </a:p>
        </p:txBody>
      </p:sp>
      <p:sp>
        <p:nvSpPr>
          <p:cNvPr id="4" name="正方形/長方形 3"/>
          <p:cNvSpPr/>
          <p:nvPr/>
        </p:nvSpPr>
        <p:spPr>
          <a:xfrm>
            <a:off x="780758" y="4584763"/>
            <a:ext cx="7586003" cy="1054135"/>
          </a:xfrm>
          <a:prstGeom prst="rect">
            <a:avLst/>
          </a:prstGeom>
        </p:spPr>
        <p:txBody>
          <a:bodyPr wrap="square">
            <a:spAutoFit/>
          </a:bodyPr>
          <a:lstStyle/>
          <a:p>
            <a:pPr algn="ctr">
              <a:lnSpc>
                <a:spcPts val="2475"/>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475"/>
              </a:lnSpc>
            </a:pPr>
            <a:r>
              <a:rPr lang="ja-JP" altLang="en-US" sz="15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大阪府障がい</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者自立支援協議会</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475"/>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就労支援部会</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7597587" y="363070"/>
            <a:ext cx="1116107" cy="297517"/>
          </a:xfrm>
          <a:prstGeom prst="rect">
            <a:avLst/>
          </a:prstGeom>
          <a:noFill/>
          <a:ln>
            <a:solidFill>
              <a:schemeClr val="tx1"/>
            </a:solidFill>
          </a:ln>
        </p:spPr>
        <p:txBody>
          <a:bodyPr wrap="square" rtlCol="0">
            <a:spAutoFit/>
          </a:bodyPr>
          <a:lstStyle/>
          <a:p>
            <a:pPr>
              <a:lnSpc>
                <a:spcPts val="1600"/>
              </a:lnSpc>
            </a:pP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資料３</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２</a:t>
            </a:r>
          </a:p>
        </p:txBody>
      </p:sp>
      <p:sp>
        <p:nvSpPr>
          <p:cNvPr id="6" name="テキスト ボックス 5"/>
          <p:cNvSpPr txBox="1"/>
          <p:nvPr/>
        </p:nvSpPr>
        <p:spPr>
          <a:xfrm>
            <a:off x="8636638" y="6427169"/>
            <a:ext cx="651984" cy="381821"/>
          </a:xfrm>
          <a:prstGeom prst="rect">
            <a:avLst/>
          </a:prstGeom>
          <a:noFill/>
        </p:spPr>
        <p:txBody>
          <a:bodyPr wrap="square" rtlCol="0">
            <a:spAutoFit/>
          </a:bodyPr>
          <a:lstStyle>
            <a:defPPr>
              <a:defRPr lang="en-US"/>
            </a:defPPr>
            <a:lvl1pPr>
              <a:defRPr kumimoji="1"/>
            </a:lvl1pPr>
          </a:lstStyle>
          <a:p>
            <a:r>
              <a:rPr lang="ja-JP" altLang="en-US" dirty="0"/>
              <a:t>１</a:t>
            </a:r>
          </a:p>
        </p:txBody>
      </p:sp>
    </p:spTree>
    <p:extLst>
      <p:ext uri="{BB962C8B-B14F-4D97-AF65-F5344CB8AC3E}">
        <p14:creationId xmlns:p14="http://schemas.microsoft.com/office/powerpoint/2010/main" val="806978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80846" y="4283985"/>
            <a:ext cx="3586279" cy="261610"/>
          </a:xfrm>
          <a:prstGeom prst="rect">
            <a:avLst/>
          </a:prstGeom>
          <a:solidFill>
            <a:schemeClr val="bg1"/>
          </a:solidFill>
        </p:spPr>
        <p:txBody>
          <a:bodyPr wrap="square" rtlCol="0">
            <a:spAutoFit/>
          </a:bodyPr>
          <a:lstStyle/>
          <a:p>
            <a:r>
              <a:rPr kumimoji="1" lang="en-US" altLang="ja-JP" sz="1100" dirty="0">
                <a:solidFill>
                  <a:prstClr val="black"/>
                </a:solidFill>
                <a:latin typeface="Meiryo UI" panose="020B0604030504040204" pitchFamily="50" charset="-128"/>
                <a:ea typeface="Meiryo UI" panose="020B0604030504040204" pitchFamily="50" charset="-128"/>
              </a:rPr>
              <a:t>【</a:t>
            </a:r>
            <a:r>
              <a:rPr kumimoji="1" lang="ja-JP" altLang="en-US" sz="1100" dirty="0">
                <a:solidFill>
                  <a:prstClr val="black"/>
                </a:solidFill>
                <a:latin typeface="Meiryo UI" panose="020B0604030504040204" pitchFamily="50" charset="-128"/>
                <a:ea typeface="Meiryo UI" panose="020B0604030504040204" pitchFamily="50" charset="-128"/>
              </a:rPr>
              <a:t>就労アセスメント強化事業（アドバイザー派遣）スキーム</a:t>
            </a:r>
            <a:r>
              <a:rPr kumimoji="1" lang="en-US" altLang="ja-JP" sz="1100" dirty="0">
                <a:solidFill>
                  <a:prstClr val="black"/>
                </a:solidFill>
                <a:latin typeface="Meiryo UI" panose="020B0604030504040204" pitchFamily="50" charset="-128"/>
                <a:ea typeface="Meiryo UI" panose="020B0604030504040204" pitchFamily="50" charset="-128"/>
              </a:rPr>
              <a:t>】</a:t>
            </a:r>
            <a:endParaRPr kumimoji="1" lang="ja-JP" altLang="en-US" sz="1100" dirty="0"/>
          </a:p>
        </p:txBody>
      </p:sp>
      <p:sp>
        <p:nvSpPr>
          <p:cNvPr id="4" name="正方形/長方形 3"/>
          <p:cNvSpPr/>
          <p:nvPr/>
        </p:nvSpPr>
        <p:spPr>
          <a:xfrm>
            <a:off x="242646" y="143113"/>
            <a:ext cx="7596429" cy="461665"/>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）の概要</a:t>
            </a:r>
          </a:p>
        </p:txBody>
      </p:sp>
      <p:sp>
        <p:nvSpPr>
          <p:cNvPr id="3" name="正方形/長方形 2"/>
          <p:cNvSpPr/>
          <p:nvPr/>
        </p:nvSpPr>
        <p:spPr>
          <a:xfrm>
            <a:off x="152219" y="4505012"/>
            <a:ext cx="8810410" cy="1959094"/>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endParaRPr kumimoji="1" lang="ja-JP" altLang="en-US" sz="1000" dirty="0">
              <a:solidFill>
                <a:prstClr val="black"/>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134634" y="693678"/>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7" name="コンテンツ プレースホルダー 2"/>
          <p:cNvSpPr txBox="1">
            <a:spLocks/>
          </p:cNvSpPr>
          <p:nvPr/>
        </p:nvSpPr>
        <p:spPr>
          <a:xfrm>
            <a:off x="134634" y="2149741"/>
            <a:ext cx="3876674" cy="121949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85763" indent="-385763">
              <a:lnSpc>
                <a:spcPts val="2250"/>
              </a:lnSpc>
              <a:buFont typeface="+mj-lt"/>
              <a:buAutoNum type="arabicPeriod"/>
            </a:pPr>
            <a:endParaRPr lang="ja-JP" altLang="en-US" sz="21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3A43A83-E9C8-45EF-8B65-A9E2754A0758}"/>
              </a:ext>
            </a:extLst>
          </p:cNvPr>
          <p:cNvSpPr/>
          <p:nvPr/>
        </p:nvSpPr>
        <p:spPr>
          <a:xfrm>
            <a:off x="155576" y="1007298"/>
            <a:ext cx="8807054" cy="481533"/>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ja-JP" altLang="en-US" sz="1100" dirty="0">
                <a:solidFill>
                  <a:prstClr val="black"/>
                </a:solidFill>
                <a:latin typeface="Meiryo UI" panose="020B0604030504040204" pitchFamily="50" charset="-128"/>
                <a:ea typeface="Meiryo UI" panose="020B0604030504040204" pitchFamily="50" charset="-128"/>
              </a:rPr>
              <a:t>就労系サービスの利用者に対し、本人のニーズを踏まえながら、第三者評価による就労アセスメントを実施するとともに、事業所の就労支援力を強化することにより、「就労継続事業所から就労移行事業所へのステップアップ」「就労継続支援事業所及び就労移行支援事業所から一般就労への移行」を促進する。</a:t>
            </a:r>
          </a:p>
        </p:txBody>
      </p:sp>
      <p:sp>
        <p:nvSpPr>
          <p:cNvPr id="15" name="正方形/長方形 14">
            <a:extLst>
              <a:ext uri="{FF2B5EF4-FFF2-40B4-BE49-F238E27FC236}">
                <a16:creationId xmlns:a16="http://schemas.microsoft.com/office/drawing/2014/main" id="{53A43A83-E9C8-45EF-8B65-A9E2754A0758}"/>
              </a:ext>
            </a:extLst>
          </p:cNvPr>
          <p:cNvSpPr/>
          <p:nvPr/>
        </p:nvSpPr>
        <p:spPr>
          <a:xfrm>
            <a:off x="152219" y="1798523"/>
            <a:ext cx="3645212" cy="2380608"/>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600" dirty="0">
                <a:latin typeface="Meiryo UI" panose="020B0604030504040204" pitchFamily="50" charset="-128"/>
                <a:ea typeface="Meiryo UI" panose="020B0604030504040204" pitchFamily="50" charset="-128"/>
              </a:rPr>
              <a:t>１．就労アセスメント強化事業</a:t>
            </a: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就労移行率の低い就労移行支援事業所に対し実績の高い事業所等からアドバイザーを派遣、就労アセスメントのノウハウに加え、地域の支援機関との連携体制構築、企業へのアプローチ法を</a:t>
            </a:r>
            <a:r>
              <a:rPr lang="en-US" altLang="ja-JP" sz="1200" dirty="0">
                <a:solidFill>
                  <a:prstClr val="black"/>
                </a:solidFill>
                <a:latin typeface="Meiryo UI" panose="020B0604030504040204" pitchFamily="50" charset="-128"/>
                <a:ea typeface="Meiryo UI" panose="020B0604030504040204" pitchFamily="50" charset="-128"/>
              </a:rPr>
              <a:t>OJT</a:t>
            </a:r>
            <a:r>
              <a:rPr lang="ja-JP" altLang="en-US" sz="1200" dirty="0">
                <a:solidFill>
                  <a:prstClr val="black"/>
                </a:solidFill>
                <a:latin typeface="Meiryo UI" panose="020B0604030504040204" pitchFamily="50" charset="-128"/>
                <a:ea typeface="Meiryo UI" panose="020B0604030504040204" pitchFamily="50" charset="-128"/>
              </a:rPr>
              <a:t>により伝達</a:t>
            </a:r>
          </a:p>
          <a:p>
            <a:pPr marL="171450" indent="-171450">
              <a:buFont typeface="Arial" panose="020B0604020202020204" pitchFamily="34" charset="0"/>
              <a:buChar char="•"/>
            </a:pP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在宅に戻る者が多い就労継続支援事業所の利用者に対してもアドバイザーを派遣、就労アセスメントによる再評価を行う</a:t>
            </a:r>
            <a:endParaRPr lang="en-US" altLang="ja-JP" sz="1200" dirty="0">
              <a:solidFill>
                <a:prstClr val="black"/>
              </a:solidFill>
              <a:latin typeface="Meiryo UI" panose="020B0604030504040204" pitchFamily="50" charset="-128"/>
              <a:ea typeface="Meiryo UI" panose="020B0604030504040204" pitchFamily="50" charset="-128"/>
            </a:endParaRPr>
          </a:p>
          <a:p>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アドバイザーの属性</a:t>
            </a:r>
            <a:r>
              <a:rPr lang="en-US" altLang="ja-JP" sz="1200" dirty="0">
                <a:solidFill>
                  <a:prstClr val="black"/>
                </a:solidFill>
                <a:latin typeface="Meiryo UI" panose="020B0604030504040204" pitchFamily="50" charset="-128"/>
                <a:ea typeface="Meiryo UI" panose="020B0604030504040204" pitchFamily="50" charset="-128"/>
              </a:rPr>
              <a:t>】</a:t>
            </a:r>
          </a:p>
          <a:p>
            <a:r>
              <a:rPr lang="ja-JP" altLang="en-US" sz="1200" dirty="0">
                <a:solidFill>
                  <a:prstClr val="black"/>
                </a:solidFill>
                <a:latin typeface="Meiryo UI" panose="020B0604030504040204" pitchFamily="50" charset="-128"/>
                <a:ea typeface="Meiryo UI" panose="020B0604030504040204" pitchFamily="50" charset="-128"/>
              </a:rPr>
              <a:t>　過去３年にわたり所属する事業所の就労移行率が</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％以上、半年間の職場定着率が８割以上</a:t>
            </a:r>
            <a:endParaRPr lang="en-US" altLang="ja-JP" sz="1200" dirty="0">
              <a:solidFill>
                <a:prstClr val="black"/>
              </a:solidFill>
              <a:latin typeface="Meiryo UI" panose="020B0604030504040204" pitchFamily="50" charset="-128"/>
              <a:ea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53A43A83-E9C8-45EF-8B65-A9E2754A0758}"/>
              </a:ext>
            </a:extLst>
          </p:cNvPr>
          <p:cNvSpPr/>
          <p:nvPr/>
        </p:nvSpPr>
        <p:spPr>
          <a:xfrm>
            <a:off x="5410018" y="1800646"/>
            <a:ext cx="3561955" cy="2396216"/>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600" dirty="0">
                <a:latin typeface="Meiryo UI" panose="020B0604030504040204" pitchFamily="50" charset="-128"/>
                <a:ea typeface="Meiryo UI" panose="020B0604030504040204" pitchFamily="50" charset="-128"/>
              </a:rPr>
              <a:t>２．研修事業</a:t>
            </a: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就労移行支援事業所等の職員を対象とした研修・報告会を開催、府内の就労系サービス全体の資質向上を図る</a:t>
            </a:r>
          </a:p>
          <a:p>
            <a:pPr marL="171450" indent="-171450">
              <a:buFont typeface="Arial" panose="020B0604020202020204" pitchFamily="34" charset="0"/>
              <a:buChar char="•"/>
            </a:pP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研修会の主なテーマとしては、「実績の高い事業所からの好事例紹介」「地域のネットワーク構築」など</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就労アセスメント強化事業の取組みの普及のため、就労系サービス事業所及び関係機関向けに報告会を開催し、地域の就労支援体制の強化を図る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7" name="右矢印 23">
            <a:extLst>
              <a:ext uri="{FF2B5EF4-FFF2-40B4-BE49-F238E27FC236}">
                <a16:creationId xmlns:a16="http://schemas.microsoft.com/office/drawing/2014/main" id="{65BCC8D5-06B4-437E-A4D6-26CEA7DF4862}"/>
              </a:ext>
            </a:extLst>
          </p:cNvPr>
          <p:cNvSpPr/>
          <p:nvPr/>
        </p:nvSpPr>
        <p:spPr>
          <a:xfrm>
            <a:off x="3885314" y="2703180"/>
            <a:ext cx="1370182" cy="170620"/>
          </a:xfrm>
          <a:prstGeom prst="right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34">
            <a:extLst>
              <a:ext uri="{FF2B5EF4-FFF2-40B4-BE49-F238E27FC236}">
                <a16:creationId xmlns:a16="http://schemas.microsoft.com/office/drawing/2014/main" id="{061FF8C3-5A3B-4A76-80F3-7854B4C683C2}"/>
              </a:ext>
            </a:extLst>
          </p:cNvPr>
          <p:cNvSpPr/>
          <p:nvPr/>
        </p:nvSpPr>
        <p:spPr>
          <a:xfrm rot="10800000">
            <a:off x="3885314" y="2965827"/>
            <a:ext cx="1370182" cy="170620"/>
          </a:xfrm>
          <a:prstGeom prst="right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吹き出し 28">
            <a:extLst>
              <a:ext uri="{FF2B5EF4-FFF2-40B4-BE49-F238E27FC236}">
                <a16:creationId xmlns:a16="http://schemas.microsoft.com/office/drawing/2014/main" id="{6D4084DA-D4A2-4B68-8FCF-40F922E7EAD3}"/>
              </a:ext>
            </a:extLst>
          </p:cNvPr>
          <p:cNvSpPr/>
          <p:nvPr/>
        </p:nvSpPr>
        <p:spPr>
          <a:xfrm>
            <a:off x="3922523" y="3242120"/>
            <a:ext cx="1313770" cy="876357"/>
          </a:xfrm>
          <a:prstGeom prst="wedgeRectCallout">
            <a:avLst>
              <a:gd name="adj1" fmla="val 4764"/>
              <a:gd name="adj2" fmla="val -6940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就労アセスメント強化事業ではまかないきれない事業所に対し、研修を通じてノウハウを普及</a:t>
            </a:r>
          </a:p>
        </p:txBody>
      </p:sp>
      <p:sp>
        <p:nvSpPr>
          <p:cNvPr id="20" name="四角形吹き出し 36">
            <a:extLst>
              <a:ext uri="{FF2B5EF4-FFF2-40B4-BE49-F238E27FC236}">
                <a16:creationId xmlns:a16="http://schemas.microsoft.com/office/drawing/2014/main" id="{F95464ED-385C-495B-8E0B-E5B700F56DD2}"/>
              </a:ext>
            </a:extLst>
          </p:cNvPr>
          <p:cNvSpPr/>
          <p:nvPr/>
        </p:nvSpPr>
        <p:spPr>
          <a:xfrm>
            <a:off x="3913756" y="1819127"/>
            <a:ext cx="1313298" cy="802969"/>
          </a:xfrm>
          <a:prstGeom prst="wedgeRectCallout">
            <a:avLst>
              <a:gd name="adj1" fmla="val -2935"/>
              <a:gd name="adj2" fmla="val 6613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研修では解決しきれない課題等を就労アセスメント強化事業で発見、解決</a:t>
            </a:r>
          </a:p>
        </p:txBody>
      </p:sp>
      <p:grpSp>
        <p:nvGrpSpPr>
          <p:cNvPr id="23" name="グループ化 22"/>
          <p:cNvGrpSpPr/>
          <p:nvPr/>
        </p:nvGrpSpPr>
        <p:grpSpPr>
          <a:xfrm>
            <a:off x="460797" y="4637350"/>
            <a:ext cx="8348352" cy="1673444"/>
            <a:chOff x="19050" y="2"/>
            <a:chExt cx="4290942" cy="2158997"/>
          </a:xfrm>
        </p:grpSpPr>
        <p:grpSp>
          <p:nvGrpSpPr>
            <p:cNvPr id="24" name="グループ化 23"/>
            <p:cNvGrpSpPr/>
            <p:nvPr/>
          </p:nvGrpSpPr>
          <p:grpSpPr>
            <a:xfrm>
              <a:off x="19050" y="2"/>
              <a:ext cx="4290942" cy="1410758"/>
              <a:chOff x="19050" y="2"/>
              <a:chExt cx="4290942" cy="1410758"/>
            </a:xfrm>
          </p:grpSpPr>
          <p:sp>
            <p:nvSpPr>
              <p:cNvPr id="34" name="正方形/長方形 33">
                <a:extLst>
                  <a:ext uri="{FF2B5EF4-FFF2-40B4-BE49-F238E27FC236}">
                    <a16:creationId xmlns:a16="http://schemas.microsoft.com/office/drawing/2014/main" id="{10893C03-3997-45AA-9909-4D6959AA2509}"/>
                  </a:ext>
                </a:extLst>
              </p:cNvPr>
              <p:cNvSpPr/>
              <p:nvPr/>
            </p:nvSpPr>
            <p:spPr>
              <a:xfrm>
                <a:off x="19050" y="840317"/>
                <a:ext cx="1282700" cy="478367"/>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200" dirty="0">
                    <a:solidFill>
                      <a:prstClr val="black"/>
                    </a:solidFill>
                    <a:latin typeface="Meiryo UI" panose="020B0604030504040204" pitchFamily="50" charset="-128"/>
                    <a:ea typeface="Meiryo UI" panose="020B0604030504040204" pitchFamily="50" charset="-128"/>
                  </a:rPr>
                  <a:t>事業受託法人</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10893C03-3997-45AA-9909-4D6959AA2509}"/>
                  </a:ext>
                </a:extLst>
              </p:cNvPr>
              <p:cNvSpPr/>
              <p:nvPr/>
            </p:nvSpPr>
            <p:spPr>
              <a:xfrm>
                <a:off x="2616200" y="861485"/>
                <a:ext cx="1346685" cy="478367"/>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8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実績の低い就労移行</a:t>
                </a:r>
                <a:endParaRPr lang="en-US" altLang="ja-JP" sz="1000" dirty="0">
                  <a:solidFill>
                    <a:prstClr val="black"/>
                  </a:solidFill>
                  <a:latin typeface="Meiryo UI" panose="020B0604030504040204" pitchFamily="50" charset="-128"/>
                  <a:ea typeface="Meiryo UI" panose="020B0604030504040204" pitchFamily="50" charset="-128"/>
                </a:endParaRPr>
              </a:p>
              <a:p>
                <a:pPr algn="ctr"/>
                <a:r>
                  <a:rPr lang="ja-JP" altLang="en-US" sz="1000" dirty="0">
                    <a:solidFill>
                      <a:prstClr val="black"/>
                    </a:solidFill>
                    <a:latin typeface="Meiryo UI" panose="020B0604030504040204" pitchFamily="50" charset="-128"/>
                    <a:ea typeface="Meiryo UI" panose="020B0604030504040204" pitchFamily="50" charset="-128"/>
                  </a:rPr>
                  <a:t>・就労継続支援</a:t>
                </a:r>
                <a:r>
                  <a:rPr lang="en-US" altLang="ja-JP" sz="1000" dirty="0">
                    <a:solidFill>
                      <a:prstClr val="black"/>
                    </a:solidFill>
                    <a:latin typeface="Meiryo UI" panose="020B0604030504040204" pitchFamily="50" charset="-128"/>
                    <a:ea typeface="Meiryo UI" panose="020B0604030504040204" pitchFamily="50" charset="-128"/>
                  </a:rPr>
                  <a:t>A</a:t>
                </a:r>
                <a:r>
                  <a:rPr lang="ja-JP" altLang="en-US" sz="1000" dirty="0">
                    <a:solidFill>
                      <a:prstClr val="black"/>
                    </a:solidFill>
                    <a:latin typeface="Meiryo UI" panose="020B0604030504040204" pitchFamily="50" charset="-128"/>
                    <a:ea typeface="Meiryo UI" panose="020B0604030504040204" pitchFamily="50" charset="-128"/>
                  </a:rPr>
                  <a:t>型、</a:t>
                </a:r>
                <a:r>
                  <a:rPr lang="en-US" altLang="ja-JP" sz="1000" dirty="0">
                    <a:solidFill>
                      <a:prstClr val="black"/>
                    </a:solidFill>
                    <a:latin typeface="Meiryo UI" panose="020B0604030504040204" pitchFamily="50" charset="-128"/>
                    <a:ea typeface="Meiryo UI" panose="020B0604030504040204" pitchFamily="50" charset="-128"/>
                  </a:rPr>
                  <a:t>B</a:t>
                </a:r>
                <a:r>
                  <a:rPr lang="ja-JP" altLang="en-US" sz="1000" dirty="0">
                    <a:solidFill>
                      <a:prstClr val="black"/>
                    </a:solidFill>
                    <a:latin typeface="Meiryo UI" panose="020B0604030504040204" pitchFamily="50" charset="-128"/>
                    <a:ea typeface="Meiryo UI" panose="020B0604030504040204" pitchFamily="50" charset="-128"/>
                  </a:rPr>
                  <a:t>型</a:t>
                </a:r>
                <a:endParaRPr lang="en-US" altLang="ja-JP" sz="1000" dirty="0">
                  <a:solidFill>
                    <a:prstClr val="black"/>
                  </a:solidFill>
                  <a:latin typeface="Meiryo UI" panose="020B0604030504040204" pitchFamily="50" charset="-128"/>
                  <a:ea typeface="Meiryo UI" panose="020B0604030504040204" pitchFamily="50" charset="-128"/>
                </a:endParaRPr>
              </a:p>
            </p:txBody>
          </p:sp>
          <p:cxnSp>
            <p:nvCxnSpPr>
              <p:cNvPr id="36" name="直線矢印コネクタ 35">
                <a:extLst>
                  <a:ext uri="{FF2B5EF4-FFF2-40B4-BE49-F238E27FC236}">
                    <a16:creationId xmlns:a16="http://schemas.microsoft.com/office/drawing/2014/main" id="{89B40D40-B050-48A7-87F0-36853E7B73D5}"/>
                  </a:ext>
                </a:extLst>
              </p:cNvPr>
              <p:cNvCxnSpPr>
                <a:cxnSpLocks/>
              </p:cNvCxnSpPr>
              <p:nvPr/>
            </p:nvCxnSpPr>
            <p:spPr>
              <a:xfrm flipV="1">
                <a:off x="650875" y="364067"/>
                <a:ext cx="611717" cy="459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89B40D40-B050-48A7-87F0-36853E7B73D5}"/>
                  </a:ext>
                </a:extLst>
              </p:cNvPr>
              <p:cNvCxnSpPr>
                <a:cxnSpLocks/>
              </p:cNvCxnSpPr>
              <p:nvPr/>
            </p:nvCxnSpPr>
            <p:spPr>
              <a:xfrm>
                <a:off x="2577042" y="133350"/>
                <a:ext cx="874183" cy="670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89B40D40-B050-48A7-87F0-36853E7B73D5}"/>
                  </a:ext>
                </a:extLst>
              </p:cNvPr>
              <p:cNvCxnSpPr>
                <a:cxnSpLocks/>
              </p:cNvCxnSpPr>
              <p:nvPr/>
            </p:nvCxnSpPr>
            <p:spPr>
              <a:xfrm flipH="1">
                <a:off x="401109" y="121355"/>
                <a:ext cx="925335" cy="709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10893C03-3997-45AA-9909-4D6959AA2509}"/>
                  </a:ext>
                </a:extLst>
              </p:cNvPr>
              <p:cNvSpPr/>
              <p:nvPr/>
            </p:nvSpPr>
            <p:spPr>
              <a:xfrm>
                <a:off x="1301750" y="2"/>
                <a:ext cx="1301750" cy="445575"/>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dirty="0">
                    <a:solidFill>
                      <a:prstClr val="black"/>
                    </a:solidFill>
                    <a:latin typeface="Meiryo UI" panose="020B0604030504040204" pitchFamily="50" charset="-128"/>
                    <a:ea typeface="Meiryo UI" panose="020B0604030504040204" pitchFamily="50" charset="-128"/>
                  </a:rPr>
                  <a:t>大阪府</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827664" y="542781"/>
                <a:ext cx="1042626" cy="348193"/>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latin typeface="Century"/>
                    <a:ea typeface="Meiryo UI"/>
                    <a:cs typeface="Times New Roman"/>
                  </a:rPr>
                  <a:t>⑧</a:t>
                </a:r>
                <a:r>
                  <a:rPr lang="ja-JP" sz="1000" kern="100" dirty="0">
                    <a:solidFill>
                      <a:srgbClr val="000000"/>
                    </a:solidFill>
                    <a:effectLst/>
                    <a:latin typeface="Century"/>
                    <a:ea typeface="Meiryo UI"/>
                    <a:cs typeface="Times New Roman"/>
                  </a:rPr>
                  <a:t>実施状況の報告</a:t>
                </a:r>
                <a:endParaRPr lang="ja-JP" sz="1000" kern="100" dirty="0">
                  <a:effectLst/>
                  <a:latin typeface="Century"/>
                  <a:ea typeface="ＭＳ 明朝"/>
                  <a:cs typeface="Times New Roman"/>
                </a:endParaRPr>
              </a:p>
            </p:txBody>
          </p:sp>
          <p:cxnSp>
            <p:nvCxnSpPr>
              <p:cNvPr id="41" name="直線矢印コネクタ 40">
                <a:extLst>
                  <a:ext uri="{FF2B5EF4-FFF2-40B4-BE49-F238E27FC236}">
                    <a16:creationId xmlns:a16="http://schemas.microsoft.com/office/drawing/2014/main" id="{89B40D40-B050-48A7-87F0-36853E7B73D5}"/>
                  </a:ext>
                </a:extLst>
              </p:cNvPr>
              <p:cNvCxnSpPr>
                <a:cxnSpLocks/>
              </p:cNvCxnSpPr>
              <p:nvPr/>
            </p:nvCxnSpPr>
            <p:spPr>
              <a:xfrm>
                <a:off x="1319389" y="1003301"/>
                <a:ext cx="1218848" cy="3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89B40D40-B050-48A7-87F0-36853E7B73D5}"/>
                  </a:ext>
                </a:extLst>
              </p:cNvPr>
              <p:cNvCxnSpPr>
                <a:cxnSpLocks/>
              </p:cNvCxnSpPr>
              <p:nvPr/>
            </p:nvCxnSpPr>
            <p:spPr>
              <a:xfrm flipH="1">
                <a:off x="1329972" y="1165578"/>
                <a:ext cx="1215320" cy="7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69688" y="236024"/>
                <a:ext cx="1275655" cy="34819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③事業所の情報提供</a:t>
                </a:r>
                <a:endParaRPr lang="en-US" altLang="ja-JP" sz="1000" kern="100" dirty="0">
                  <a:solidFill>
                    <a:srgbClr val="000000"/>
                  </a:solidFill>
                  <a:effectLst/>
                  <a:latin typeface="Century"/>
                  <a:ea typeface="Meiryo UI"/>
                  <a:cs typeface="Times New Roman"/>
                </a:endParaRPr>
              </a:p>
            </p:txBody>
          </p:sp>
          <p:sp>
            <p:nvSpPr>
              <p:cNvPr id="44" name="正方形/長方形 43"/>
              <p:cNvSpPr/>
              <p:nvPr/>
            </p:nvSpPr>
            <p:spPr>
              <a:xfrm>
                <a:off x="3188841" y="43890"/>
                <a:ext cx="1121151" cy="631793"/>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①事業所の実態把握（調査）</a:t>
                </a:r>
                <a:endParaRPr lang="en-US" altLang="ja-JP" sz="1000" kern="100" dirty="0">
                  <a:solidFill>
                    <a:srgbClr val="000000"/>
                  </a:solidFill>
                  <a:effectLst/>
                  <a:latin typeface="Century"/>
                  <a:ea typeface="Meiryo UI"/>
                  <a:cs typeface="Times New Roman"/>
                </a:endParaRPr>
              </a:p>
              <a:p>
                <a:pPr algn="just">
                  <a:lnSpc>
                    <a:spcPts val="1000"/>
                  </a:lnSpc>
                  <a:spcAft>
                    <a:spcPts val="0"/>
                  </a:spcAft>
                </a:pPr>
                <a:r>
                  <a:rPr lang="ja-JP" altLang="en-US" sz="1000" kern="100" dirty="0">
                    <a:solidFill>
                      <a:srgbClr val="000000"/>
                    </a:solidFill>
                    <a:effectLst/>
                    <a:latin typeface="Century"/>
                    <a:ea typeface="Meiryo UI"/>
                    <a:cs typeface="Times New Roman"/>
                  </a:rPr>
                  <a:t>②就労移行支援事業所へのヒアリング</a:t>
                </a:r>
                <a:endParaRPr lang="en-US" altLang="ja-JP" sz="1000" kern="100" dirty="0">
                  <a:solidFill>
                    <a:srgbClr val="000000"/>
                  </a:solidFill>
                  <a:effectLst/>
                  <a:latin typeface="Century"/>
                  <a:ea typeface="Meiryo UI"/>
                  <a:cs typeface="Times New Roman"/>
                </a:endParaRPr>
              </a:p>
              <a:p>
                <a:pPr algn="just">
                  <a:lnSpc>
                    <a:spcPts val="1000"/>
                  </a:lnSpc>
                  <a:spcAft>
                    <a:spcPts val="0"/>
                  </a:spcAft>
                </a:pPr>
                <a:r>
                  <a:rPr lang="ja-JP" altLang="en-US" sz="1000" kern="100" dirty="0">
                    <a:solidFill>
                      <a:srgbClr val="000000"/>
                    </a:solidFill>
                    <a:effectLst/>
                    <a:latin typeface="Century"/>
                    <a:ea typeface="Meiryo UI"/>
                    <a:cs typeface="Times New Roman"/>
                  </a:rPr>
                  <a:t>　</a:t>
                </a:r>
                <a:r>
                  <a:rPr lang="ja-JP" altLang="en-US" sz="1000" kern="100" baseline="0" dirty="0">
                    <a:solidFill>
                      <a:srgbClr val="000000"/>
                    </a:solidFill>
                    <a:effectLst/>
                    <a:latin typeface="Century"/>
                    <a:ea typeface="Meiryo UI"/>
                    <a:cs typeface="Times New Roman"/>
                  </a:rPr>
                  <a:t> </a:t>
                </a:r>
                <a:r>
                  <a:rPr lang="ja-JP" altLang="en-US" sz="1000" kern="100" dirty="0">
                    <a:solidFill>
                      <a:srgbClr val="000000"/>
                    </a:solidFill>
                    <a:effectLst/>
                    <a:latin typeface="Century"/>
                    <a:ea typeface="Meiryo UI"/>
                    <a:cs typeface="Times New Roman"/>
                  </a:rPr>
                  <a:t>事業の利用案内</a:t>
                </a:r>
                <a:r>
                  <a:rPr lang="ja-JP" altLang="en-US" sz="1000" kern="100" dirty="0">
                    <a:solidFill>
                      <a:srgbClr val="000000"/>
                    </a:solidFill>
                    <a:latin typeface="Century"/>
                    <a:ea typeface="Meiryo UI"/>
                    <a:cs typeface="Times New Roman"/>
                  </a:rPr>
                  <a:t>、広報</a:t>
                </a:r>
                <a:endParaRPr lang="ja-JP" sz="1000" kern="100" dirty="0">
                  <a:effectLst/>
                  <a:latin typeface="Century"/>
                  <a:ea typeface="ＭＳ 明朝"/>
                  <a:cs typeface="Times New Roman"/>
                </a:endParaRPr>
              </a:p>
            </p:txBody>
          </p:sp>
          <p:sp>
            <p:nvSpPr>
              <p:cNvPr id="45" name="正方形/長方形 44"/>
              <p:cNvSpPr/>
              <p:nvPr/>
            </p:nvSpPr>
            <p:spPr>
              <a:xfrm>
                <a:off x="1534412" y="1179690"/>
                <a:ext cx="963071" cy="23107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⑤事業の利用申請</a:t>
                </a:r>
                <a:endParaRPr lang="en-US" altLang="ja-JP" sz="1000" kern="100" dirty="0">
                  <a:solidFill>
                    <a:srgbClr val="000000"/>
                  </a:solidFill>
                  <a:effectLst/>
                  <a:latin typeface="Century"/>
                  <a:ea typeface="Meiryo UI"/>
                  <a:cs typeface="Times New Roman"/>
                </a:endParaRPr>
              </a:p>
            </p:txBody>
          </p:sp>
          <p:sp>
            <p:nvSpPr>
              <p:cNvPr id="46" name="正方形/長方形 45"/>
              <p:cNvSpPr/>
              <p:nvPr/>
            </p:nvSpPr>
            <p:spPr>
              <a:xfrm>
                <a:off x="1441000" y="722843"/>
                <a:ext cx="1206503" cy="371106"/>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④事業利用のアプローチ</a:t>
                </a:r>
                <a:endParaRPr lang="ja-JP" sz="1000" kern="100" dirty="0">
                  <a:effectLst/>
                  <a:latin typeface="Century"/>
                  <a:ea typeface="ＭＳ 明朝"/>
                  <a:cs typeface="Times New Roman"/>
                </a:endParaRPr>
              </a:p>
            </p:txBody>
          </p:sp>
        </p:grpSp>
        <p:sp>
          <p:nvSpPr>
            <p:cNvPr id="25" name="正方形/長方形 24">
              <a:extLst>
                <a:ext uri="{FF2B5EF4-FFF2-40B4-BE49-F238E27FC236}">
                  <a16:creationId xmlns:a16="http://schemas.microsoft.com/office/drawing/2014/main" id="{10893C03-3997-45AA-9909-4D6959AA2509}"/>
                </a:ext>
              </a:extLst>
            </p:cNvPr>
            <p:cNvSpPr/>
            <p:nvPr/>
          </p:nvSpPr>
          <p:spPr>
            <a:xfrm>
              <a:off x="1296457" y="1680632"/>
              <a:ext cx="1296459" cy="478367"/>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dirty="0">
                  <a:solidFill>
                    <a:prstClr val="black"/>
                  </a:solidFill>
                  <a:latin typeface="Meiryo UI" panose="020B0604030504040204" pitchFamily="50" charset="-128"/>
                  <a:ea typeface="Meiryo UI" panose="020B0604030504040204" pitchFamily="50" charset="-128"/>
                </a:rPr>
                <a:t>実績の高い</a:t>
              </a:r>
              <a:endParaRPr lang="en-US" altLang="ja-JP" sz="1000" dirty="0">
                <a:solidFill>
                  <a:prstClr val="black"/>
                </a:solidFill>
                <a:latin typeface="Meiryo UI" panose="020B0604030504040204" pitchFamily="50" charset="-128"/>
                <a:ea typeface="Meiryo UI" panose="020B0604030504040204" pitchFamily="50" charset="-128"/>
              </a:endParaRPr>
            </a:p>
            <a:p>
              <a:pPr algn="ctr"/>
              <a:r>
                <a:rPr lang="ja-JP" altLang="en-US" sz="1000" dirty="0">
                  <a:solidFill>
                    <a:prstClr val="black"/>
                  </a:solidFill>
                  <a:latin typeface="Meiryo UI" panose="020B0604030504040204" pitchFamily="50" charset="-128"/>
                  <a:ea typeface="Meiryo UI" panose="020B0604030504040204" pitchFamily="50" charset="-128"/>
                </a:rPr>
                <a:t>就労移行支援事業所等</a:t>
              </a:r>
              <a:endParaRPr lang="en-US" altLang="ja-JP" sz="1000" dirty="0">
                <a:solidFill>
                  <a:prstClr val="black"/>
                </a:solidFill>
                <a:latin typeface="Meiryo UI" panose="020B0604030504040204" pitchFamily="50" charset="-128"/>
                <a:ea typeface="Meiryo UI" panose="020B0604030504040204" pitchFamily="50" charset="-128"/>
              </a:endParaRPr>
            </a:p>
          </p:txBody>
        </p:sp>
        <p:cxnSp>
          <p:nvCxnSpPr>
            <p:cNvPr id="26" name="直線矢印コネクタ 25">
              <a:extLst>
                <a:ext uri="{FF2B5EF4-FFF2-40B4-BE49-F238E27FC236}">
                  <a16:creationId xmlns:a16="http://schemas.microsoft.com/office/drawing/2014/main" id="{89B40D40-B050-48A7-87F0-36853E7B73D5}"/>
                </a:ext>
              </a:extLst>
            </p:cNvPr>
            <p:cNvCxnSpPr>
              <a:cxnSpLocks/>
            </p:cNvCxnSpPr>
            <p:nvPr/>
          </p:nvCxnSpPr>
          <p:spPr>
            <a:xfrm flipV="1">
              <a:off x="2608792" y="1336675"/>
              <a:ext cx="857251" cy="698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89B40D40-B050-48A7-87F0-36853E7B73D5}"/>
                </a:ext>
              </a:extLst>
            </p:cNvPr>
            <p:cNvCxnSpPr>
              <a:cxnSpLocks/>
              <a:stCxn id="35" idx="2"/>
            </p:cNvCxnSpPr>
            <p:nvPr/>
          </p:nvCxnSpPr>
          <p:spPr>
            <a:xfrm flipH="1">
              <a:off x="2582333" y="1339852"/>
              <a:ext cx="707210" cy="536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89B40D40-B050-48A7-87F0-36853E7B73D5}"/>
                </a:ext>
              </a:extLst>
            </p:cNvPr>
            <p:cNvCxnSpPr>
              <a:cxnSpLocks/>
            </p:cNvCxnSpPr>
            <p:nvPr/>
          </p:nvCxnSpPr>
          <p:spPr>
            <a:xfrm>
              <a:off x="645584" y="1326092"/>
              <a:ext cx="613833" cy="492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89B40D40-B050-48A7-87F0-36853E7B73D5}"/>
                </a:ext>
              </a:extLst>
            </p:cNvPr>
            <p:cNvCxnSpPr>
              <a:cxnSpLocks/>
            </p:cNvCxnSpPr>
            <p:nvPr/>
          </p:nvCxnSpPr>
          <p:spPr>
            <a:xfrm flipH="1" flipV="1">
              <a:off x="428625" y="1315509"/>
              <a:ext cx="846667" cy="724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121689" y="1694601"/>
              <a:ext cx="920750" cy="34819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latin typeface="Century"/>
                  <a:ea typeface="Meiryo UI"/>
                  <a:cs typeface="Times New Roman"/>
                </a:rPr>
                <a:t>・</a:t>
              </a:r>
              <a:r>
                <a:rPr lang="ja-JP" altLang="en-US" sz="1000" kern="100" dirty="0">
                  <a:solidFill>
                    <a:srgbClr val="000000"/>
                  </a:solidFill>
                  <a:effectLst/>
                  <a:latin typeface="Century"/>
                  <a:ea typeface="Meiryo UI"/>
                  <a:cs typeface="Times New Roman"/>
                </a:rPr>
                <a:t>アドバイザー登録</a:t>
              </a:r>
              <a:endParaRPr lang="ja-JP" sz="1000" kern="100" dirty="0">
                <a:effectLst/>
                <a:latin typeface="Century"/>
                <a:ea typeface="ＭＳ 明朝"/>
                <a:cs typeface="Times New Roman"/>
              </a:endParaRPr>
            </a:p>
          </p:txBody>
        </p:sp>
        <p:sp>
          <p:nvSpPr>
            <p:cNvPr id="31" name="正方形/長方形 30"/>
            <p:cNvSpPr/>
            <p:nvPr/>
          </p:nvSpPr>
          <p:spPr>
            <a:xfrm>
              <a:off x="827663" y="1431780"/>
              <a:ext cx="908402" cy="23636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⑥派遣要請</a:t>
              </a:r>
              <a:endParaRPr lang="en-US" altLang="ja-JP" sz="1000" kern="100" dirty="0">
                <a:solidFill>
                  <a:srgbClr val="000000"/>
                </a:solidFill>
                <a:effectLst/>
                <a:latin typeface="Century"/>
                <a:ea typeface="Meiryo UI"/>
                <a:cs typeface="Times New Roman"/>
              </a:endParaRPr>
            </a:p>
          </p:txBody>
        </p:sp>
        <p:sp>
          <p:nvSpPr>
            <p:cNvPr id="32" name="正方形/長方形 31"/>
            <p:cNvSpPr/>
            <p:nvPr/>
          </p:nvSpPr>
          <p:spPr>
            <a:xfrm>
              <a:off x="3021541" y="1670049"/>
              <a:ext cx="908402" cy="401233"/>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⑦アドバイザー派遣</a:t>
              </a:r>
              <a:endParaRPr lang="en-US" altLang="ja-JP" sz="1000" kern="100" dirty="0">
                <a:solidFill>
                  <a:srgbClr val="000000"/>
                </a:solidFill>
                <a:effectLst/>
                <a:latin typeface="Century"/>
                <a:ea typeface="Meiryo UI"/>
                <a:cs typeface="Times New Roman"/>
              </a:endParaRPr>
            </a:p>
          </p:txBody>
        </p:sp>
        <p:sp>
          <p:nvSpPr>
            <p:cNvPr id="33" name="正方形/長方形 32"/>
            <p:cNvSpPr/>
            <p:nvPr/>
          </p:nvSpPr>
          <p:spPr>
            <a:xfrm>
              <a:off x="2492388" y="1410759"/>
              <a:ext cx="529166" cy="401233"/>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⑦相談</a:t>
              </a:r>
              <a:endParaRPr lang="en-US" altLang="ja-JP" sz="1000" kern="100" dirty="0">
                <a:solidFill>
                  <a:srgbClr val="000000"/>
                </a:solidFill>
                <a:effectLst/>
                <a:latin typeface="Century"/>
                <a:ea typeface="Meiryo UI"/>
                <a:cs typeface="Times New Roman"/>
              </a:endParaRPr>
            </a:p>
          </p:txBody>
        </p:sp>
      </p:grpSp>
      <p:sp>
        <p:nvSpPr>
          <p:cNvPr id="2" name="テキスト ボックス 1"/>
          <p:cNvSpPr txBox="1"/>
          <p:nvPr/>
        </p:nvSpPr>
        <p:spPr>
          <a:xfrm>
            <a:off x="8636638" y="6427169"/>
            <a:ext cx="651984" cy="381821"/>
          </a:xfrm>
          <a:prstGeom prst="rect">
            <a:avLst/>
          </a:prstGeom>
          <a:noFill/>
        </p:spPr>
        <p:txBody>
          <a:bodyPr wrap="square" rtlCol="0">
            <a:spAutoFit/>
          </a:bodyPr>
          <a:lstStyle>
            <a:defPPr>
              <a:defRPr lang="en-US"/>
            </a:defPPr>
            <a:lvl1pPr>
              <a:defRPr kumimoji="1"/>
            </a:lvl1pPr>
          </a:lstStyle>
          <a:p>
            <a:r>
              <a:rPr lang="ja-JP" altLang="en-US" dirty="0"/>
              <a:t>２</a:t>
            </a:r>
          </a:p>
        </p:txBody>
      </p:sp>
      <p:sp>
        <p:nvSpPr>
          <p:cNvPr id="11" name="角丸四角形 55">
            <a:extLst>
              <a:ext uri="{FF2B5EF4-FFF2-40B4-BE49-F238E27FC236}">
                <a16:creationId xmlns:a16="http://schemas.microsoft.com/office/drawing/2014/main" id="{23215386-69E4-4AC2-AC65-2D4F05FF0B63}"/>
              </a:ext>
            </a:extLst>
          </p:cNvPr>
          <p:cNvSpPr/>
          <p:nvPr/>
        </p:nvSpPr>
        <p:spPr>
          <a:xfrm>
            <a:off x="152219" y="1573460"/>
            <a:ext cx="2412354" cy="22345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実施内容</a:t>
            </a:r>
          </a:p>
        </p:txBody>
      </p:sp>
      <p:sp>
        <p:nvSpPr>
          <p:cNvPr id="8" name="角丸四角形 55">
            <a:extLst>
              <a:ext uri="{FF2B5EF4-FFF2-40B4-BE49-F238E27FC236}">
                <a16:creationId xmlns:a16="http://schemas.microsoft.com/office/drawing/2014/main" id="{23215386-69E4-4AC2-AC65-2D4F05FF0B63}"/>
              </a:ext>
            </a:extLst>
          </p:cNvPr>
          <p:cNvSpPr/>
          <p:nvPr/>
        </p:nvSpPr>
        <p:spPr>
          <a:xfrm>
            <a:off x="155576" y="789835"/>
            <a:ext cx="2412354" cy="22345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事業目的</a:t>
            </a:r>
          </a:p>
        </p:txBody>
      </p:sp>
    </p:spTree>
    <p:extLst>
      <p:ext uri="{BB962C8B-B14F-4D97-AF65-F5344CB8AC3E}">
        <p14:creationId xmlns:p14="http://schemas.microsoft.com/office/powerpoint/2010/main" val="1213279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2646" y="143113"/>
            <a:ext cx="8393992" cy="461665"/>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）の進捗と中間評価➀</a:t>
            </a:r>
          </a:p>
        </p:txBody>
      </p:sp>
      <p:cxnSp>
        <p:nvCxnSpPr>
          <p:cNvPr id="5" name="直線コネクタ 4"/>
          <p:cNvCxnSpPr/>
          <p:nvPr/>
        </p:nvCxnSpPr>
        <p:spPr>
          <a:xfrm>
            <a:off x="134634" y="693678"/>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11" name="角丸四角形 55">
            <a:extLst>
              <a:ext uri="{FF2B5EF4-FFF2-40B4-BE49-F238E27FC236}">
                <a16:creationId xmlns:a16="http://schemas.microsoft.com/office/drawing/2014/main" id="{23215386-69E4-4AC2-AC65-2D4F05FF0B63}"/>
              </a:ext>
            </a:extLst>
          </p:cNvPr>
          <p:cNvSpPr/>
          <p:nvPr/>
        </p:nvSpPr>
        <p:spPr>
          <a:xfrm>
            <a:off x="142876" y="824325"/>
            <a:ext cx="2412354" cy="22345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指標に対する進捗</a:t>
            </a:r>
          </a:p>
        </p:txBody>
      </p:sp>
      <p:graphicFrame>
        <p:nvGraphicFramePr>
          <p:cNvPr id="22" name="グラフ 21"/>
          <p:cNvGraphicFramePr>
            <a:graphicFrameLocks/>
          </p:cNvGraphicFramePr>
          <p:nvPr>
            <p:extLst>
              <p:ext uri="{D42A27DB-BD31-4B8C-83A1-F6EECF244321}">
                <p14:modId xmlns:p14="http://schemas.microsoft.com/office/powerpoint/2010/main" val="3771701168"/>
              </p:ext>
            </p:extLst>
          </p:nvPr>
        </p:nvGraphicFramePr>
        <p:xfrm>
          <a:off x="363968" y="1404070"/>
          <a:ext cx="3548363" cy="1911300"/>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235804" y="1066661"/>
            <a:ext cx="4165202" cy="423193"/>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⑴福祉施設からの一般就労者数</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　令和２年度に福祉施設からの一般就労者数を</a:t>
            </a:r>
            <a:r>
              <a:rPr lang="en-US" altLang="ja-JP" sz="1050" dirty="0">
                <a:solidFill>
                  <a:prstClr val="black"/>
                </a:solidFill>
                <a:latin typeface="Meiryo UI" panose="020B0604030504040204" pitchFamily="50" charset="-128"/>
                <a:ea typeface="Meiryo UI" panose="020B0604030504040204" pitchFamily="50" charset="-128"/>
              </a:rPr>
              <a:t>1,700</a:t>
            </a:r>
            <a:r>
              <a:rPr lang="ja-JP" altLang="en-US" sz="1050" dirty="0">
                <a:solidFill>
                  <a:prstClr val="black"/>
                </a:solidFill>
                <a:latin typeface="Meiryo UI" panose="020B0604030504040204" pitchFamily="50" charset="-128"/>
                <a:ea typeface="Meiryo UI" panose="020B0604030504040204" pitchFamily="50" charset="-128"/>
              </a:rPr>
              <a:t>人以上　　</a:t>
            </a:r>
            <a:endParaRPr lang="ja-JP" altLang="en-US" sz="1050" dirty="0"/>
          </a:p>
        </p:txBody>
      </p:sp>
      <p:sp>
        <p:nvSpPr>
          <p:cNvPr id="42" name="正方形/長方形 41">
            <a:extLst>
              <a:ext uri="{FF2B5EF4-FFF2-40B4-BE49-F238E27FC236}">
                <a16:creationId xmlns:a16="http://schemas.microsoft.com/office/drawing/2014/main" id="{53A43A83-E9C8-45EF-8B65-A9E2754A0758}"/>
              </a:ext>
            </a:extLst>
          </p:cNvPr>
          <p:cNvSpPr/>
          <p:nvPr/>
        </p:nvSpPr>
        <p:spPr>
          <a:xfrm>
            <a:off x="4564981" y="3092087"/>
            <a:ext cx="3719331" cy="400436"/>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100" dirty="0">
                <a:solidFill>
                  <a:prstClr val="black"/>
                </a:solidFill>
                <a:latin typeface="Meiryo UI" panose="020B0604030504040204" pitchFamily="50" charset="-128"/>
                <a:ea typeface="Meiryo UI" panose="020B0604030504040204" pitchFamily="50" charset="-128"/>
              </a:rPr>
              <a:t>⑷就労実績のない就労移行支援事業所数</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令和</a:t>
            </a:r>
            <a:r>
              <a:rPr lang="en-US" altLang="ja-JP" sz="1100" dirty="0">
                <a:solidFill>
                  <a:prstClr val="black"/>
                </a:solidFill>
                <a:latin typeface="Meiryo UI" panose="020B0604030504040204" pitchFamily="50" charset="-128"/>
                <a:ea typeface="Meiryo UI" panose="020B0604030504040204" pitchFamily="50" charset="-128"/>
              </a:rPr>
              <a:t>2</a:t>
            </a:r>
            <a:r>
              <a:rPr lang="ja-JP" altLang="en-US" sz="1100" dirty="0">
                <a:solidFill>
                  <a:prstClr val="black"/>
                </a:solidFill>
                <a:latin typeface="Meiryo UI" panose="020B0604030504040204" pitchFamily="50" charset="-128"/>
                <a:ea typeface="Meiryo UI" panose="020B0604030504040204" pitchFamily="50" charset="-128"/>
              </a:rPr>
              <a:t>年度にゼロ</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開設から</a:t>
            </a:r>
            <a:r>
              <a:rPr lang="en-US" altLang="ja-JP" sz="1100" dirty="0">
                <a:solidFill>
                  <a:prstClr val="black"/>
                </a:solidFill>
                <a:latin typeface="Meiryo UI" panose="020B0604030504040204" pitchFamily="50" charset="-128"/>
                <a:ea typeface="Meiryo UI" panose="020B0604030504040204" pitchFamily="50" charset="-128"/>
              </a:rPr>
              <a:t>2</a:t>
            </a:r>
            <a:r>
              <a:rPr lang="ja-JP" altLang="en-US" sz="1100" dirty="0">
                <a:solidFill>
                  <a:prstClr val="black"/>
                </a:solidFill>
                <a:latin typeface="Meiryo UI" panose="020B0604030504040204" pitchFamily="50" charset="-128"/>
                <a:ea typeface="Meiryo UI" panose="020B0604030504040204" pitchFamily="50" charset="-128"/>
              </a:rPr>
              <a:t>年以内の事業所を除く</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644200551"/>
              </p:ext>
            </p:extLst>
          </p:nvPr>
        </p:nvGraphicFramePr>
        <p:xfrm>
          <a:off x="4652334" y="1326458"/>
          <a:ext cx="3837805" cy="1911299"/>
        </p:xfrm>
        <a:graphic>
          <a:graphicData uri="http://schemas.openxmlformats.org/drawingml/2006/chart">
            <c:chart xmlns:c="http://schemas.openxmlformats.org/drawingml/2006/chart" xmlns:r="http://schemas.openxmlformats.org/officeDocument/2006/relationships" r:id="rId3"/>
          </a:graphicData>
        </a:graphic>
      </p:graphicFrame>
      <p:sp>
        <p:nvSpPr>
          <p:cNvPr id="20" name="正方形/長方形 19"/>
          <p:cNvSpPr/>
          <p:nvPr/>
        </p:nvSpPr>
        <p:spPr>
          <a:xfrm>
            <a:off x="4589634" y="1036479"/>
            <a:ext cx="4098156" cy="423193"/>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⑵就労移行支援事業所の利用者数</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令和２年度末時点で就労移行支援事業所の利用者数が</a:t>
            </a:r>
            <a:r>
              <a:rPr lang="en-US" altLang="ja-JP" sz="1050" dirty="0">
                <a:solidFill>
                  <a:prstClr val="black"/>
                </a:solidFill>
                <a:latin typeface="Meiryo UI" panose="020B0604030504040204" pitchFamily="50" charset="-128"/>
                <a:ea typeface="Meiryo UI" panose="020B0604030504040204" pitchFamily="50" charset="-128"/>
              </a:rPr>
              <a:t>3,777</a:t>
            </a:r>
            <a:r>
              <a:rPr lang="ja-JP" altLang="en-US" sz="1050" dirty="0">
                <a:solidFill>
                  <a:prstClr val="black"/>
                </a:solidFill>
                <a:latin typeface="Meiryo UI" panose="020B0604030504040204" pitchFamily="50" charset="-128"/>
                <a:ea typeface="Meiryo UI" panose="020B0604030504040204" pitchFamily="50" charset="-128"/>
              </a:rPr>
              <a:t>人以上</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7641284" y="1459672"/>
            <a:ext cx="690598"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Meiryo UI" panose="020B0604030504040204" pitchFamily="50" charset="-128"/>
                <a:ea typeface="Meiryo UI" panose="020B0604030504040204" pitchFamily="50" charset="-128"/>
              </a:rPr>
              <a:t>実績</a:t>
            </a:r>
          </a:p>
        </p:txBody>
      </p:sp>
      <p:sp>
        <p:nvSpPr>
          <p:cNvPr id="27" name="正方形/長方形 26"/>
          <p:cNvSpPr/>
          <p:nvPr/>
        </p:nvSpPr>
        <p:spPr>
          <a:xfrm>
            <a:off x="8356941" y="2010510"/>
            <a:ext cx="690598"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Meiryo UI" panose="020B0604030504040204" pitchFamily="50" charset="-128"/>
                <a:ea typeface="Meiryo UI" panose="020B0604030504040204" pitchFamily="50" charset="-128"/>
              </a:rPr>
              <a:t>目標値</a:t>
            </a:r>
          </a:p>
        </p:txBody>
      </p:sp>
      <p:sp>
        <p:nvSpPr>
          <p:cNvPr id="29" name="正方形/長方形 28"/>
          <p:cNvSpPr/>
          <p:nvPr/>
        </p:nvSpPr>
        <p:spPr>
          <a:xfrm>
            <a:off x="2146163" y="766517"/>
            <a:ext cx="270439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000000"/>
                </a:solidFill>
                <a:latin typeface="Meiryo UI" panose="020B0604030504040204" pitchFamily="50" charset="-128"/>
                <a:ea typeface="Meiryo UI" panose="020B0604030504040204" pitchFamily="50" charset="-128"/>
              </a:rPr>
              <a:t>出典：大阪府　就労人数調査</a:t>
            </a:r>
          </a:p>
        </p:txBody>
      </p:sp>
      <p:pic>
        <p:nvPicPr>
          <p:cNvPr id="30" name="図 29"/>
          <p:cNvPicPr>
            <a:picLocks noChangeAspect="1"/>
          </p:cNvPicPr>
          <p:nvPr/>
        </p:nvPicPr>
        <p:blipFill>
          <a:blip r:embed="rId4"/>
          <a:stretch>
            <a:fillRect/>
          </a:stretch>
        </p:blipFill>
        <p:spPr>
          <a:xfrm>
            <a:off x="537246" y="3468661"/>
            <a:ext cx="3577676" cy="1843922"/>
          </a:xfrm>
          <a:prstGeom prst="rect">
            <a:avLst/>
          </a:prstGeom>
        </p:spPr>
      </p:pic>
      <p:pic>
        <p:nvPicPr>
          <p:cNvPr id="31" name="図 30"/>
          <p:cNvPicPr>
            <a:picLocks noChangeAspect="1"/>
          </p:cNvPicPr>
          <p:nvPr/>
        </p:nvPicPr>
        <p:blipFill>
          <a:blip r:embed="rId5"/>
          <a:stretch>
            <a:fillRect/>
          </a:stretch>
        </p:blipFill>
        <p:spPr>
          <a:xfrm>
            <a:off x="4657391" y="3505888"/>
            <a:ext cx="3483309" cy="1964984"/>
          </a:xfrm>
          <a:prstGeom prst="rect">
            <a:avLst/>
          </a:prstGeom>
        </p:spPr>
      </p:pic>
      <p:sp>
        <p:nvSpPr>
          <p:cNvPr id="32" name="正方形/長方形 31">
            <a:extLst>
              <a:ext uri="{FF2B5EF4-FFF2-40B4-BE49-F238E27FC236}">
                <a16:creationId xmlns:a16="http://schemas.microsoft.com/office/drawing/2014/main" id="{53A43A83-E9C8-45EF-8B65-A9E2754A0758}"/>
              </a:ext>
            </a:extLst>
          </p:cNvPr>
          <p:cNvSpPr/>
          <p:nvPr/>
        </p:nvSpPr>
        <p:spPr>
          <a:xfrm>
            <a:off x="256165" y="3079387"/>
            <a:ext cx="3916802" cy="400436"/>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100" dirty="0">
                <a:solidFill>
                  <a:prstClr val="black"/>
                </a:solidFill>
                <a:latin typeface="Meiryo UI" panose="020B0604030504040204" pitchFamily="50" charset="-128"/>
                <a:ea typeface="Meiryo UI" panose="020B0604030504040204" pitchFamily="50" charset="-128"/>
              </a:rPr>
              <a:t>⑶就労移行支援事業所ごとの就労移行率</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３割以上の事業所が全事業所の５割以上</a:t>
            </a:r>
            <a:endParaRPr lang="en-US" altLang="ja-JP" sz="1100" dirty="0">
              <a:solidFill>
                <a:prstClr val="black"/>
              </a:solidFill>
              <a:latin typeface="Meiryo UI" panose="020B0604030504040204" pitchFamily="50" charset="-128"/>
              <a:ea typeface="Meiryo UI" panose="020B0604030504040204"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2627592435"/>
              </p:ext>
            </p:extLst>
          </p:nvPr>
        </p:nvGraphicFramePr>
        <p:xfrm>
          <a:off x="97573" y="5384979"/>
          <a:ext cx="3302120" cy="640080"/>
        </p:xfrm>
        <a:graphic>
          <a:graphicData uri="http://schemas.openxmlformats.org/drawingml/2006/table">
            <a:tbl>
              <a:tblPr firstRow="1" firstCol="1" bandRow="1">
                <a:tableStyleId>{5C22544A-7EE6-4342-B048-85BDC9FD1C3A}</a:tableStyleId>
              </a:tblPr>
              <a:tblGrid>
                <a:gridCol w="1578827">
                  <a:extLst>
                    <a:ext uri="{9D8B030D-6E8A-4147-A177-3AD203B41FA5}">
                      <a16:colId xmlns:a16="http://schemas.microsoft.com/office/drawing/2014/main" val="2913733555"/>
                    </a:ext>
                  </a:extLst>
                </a:gridCol>
                <a:gridCol w="574431">
                  <a:extLst>
                    <a:ext uri="{9D8B030D-6E8A-4147-A177-3AD203B41FA5}">
                      <a16:colId xmlns:a16="http://schemas.microsoft.com/office/drawing/2014/main" val="2714465650"/>
                    </a:ext>
                  </a:extLst>
                </a:gridCol>
                <a:gridCol w="574431">
                  <a:extLst>
                    <a:ext uri="{9D8B030D-6E8A-4147-A177-3AD203B41FA5}">
                      <a16:colId xmlns:a16="http://schemas.microsoft.com/office/drawing/2014/main" val="3655134788"/>
                    </a:ext>
                  </a:extLst>
                </a:gridCol>
                <a:gridCol w="574431">
                  <a:extLst>
                    <a:ext uri="{9D8B030D-6E8A-4147-A177-3AD203B41FA5}">
                      <a16:colId xmlns:a16="http://schemas.microsoft.com/office/drawing/2014/main" val="2256738774"/>
                    </a:ext>
                  </a:extLst>
                </a:gridCol>
              </a:tblGrid>
              <a:tr h="0">
                <a:tc>
                  <a:txBody>
                    <a:bodyPr/>
                    <a:lstStyle/>
                    <a:p>
                      <a:pPr algn="just">
                        <a:spcAft>
                          <a:spcPts val="0"/>
                        </a:spcAft>
                      </a:pPr>
                      <a:r>
                        <a:rPr lang="ja-JP" altLang="en-US" sz="1050" kern="100" dirty="0">
                          <a:solidFill>
                            <a:schemeClr val="tx1"/>
                          </a:solidFill>
                          <a:effectLst>
                            <a:outerShdw blurRad="38100" dist="38100" dir="2700000" algn="tl">
                              <a:srgbClr val="000000">
                                <a:alpha val="43137"/>
                              </a:srgbClr>
                            </a:outerShdw>
                          </a:effectLst>
                        </a:rPr>
                        <a:t>アセスメント強化事業</a:t>
                      </a:r>
                      <a:endParaRPr lang="ja-JP" sz="1050" kern="100" dirty="0">
                        <a:solidFill>
                          <a:schemeClr val="tx1"/>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050" kern="100" dirty="0">
                          <a:effectLst/>
                        </a:rPr>
                        <a:t>移行</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050" kern="100" dirty="0">
                          <a:effectLst/>
                        </a:rPr>
                        <a:t>就Ａ</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050" kern="100" dirty="0">
                          <a:effectLst/>
                        </a:rPr>
                        <a:t>就Ｂ</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843538213"/>
                  </a:ext>
                </a:extLst>
              </a:tr>
              <a:tr h="0">
                <a:tc>
                  <a:txBody>
                    <a:bodyPr/>
                    <a:lstStyle/>
                    <a:p>
                      <a:pPr algn="just">
                        <a:spcAft>
                          <a:spcPts val="0"/>
                        </a:spcAft>
                      </a:pPr>
                      <a:r>
                        <a:rPr lang="en-US" sz="1050" kern="100" dirty="0">
                          <a:effectLst/>
                        </a:rPr>
                        <a:t>H30</a:t>
                      </a:r>
                      <a:r>
                        <a:rPr lang="ja-JP" sz="1050" kern="100" dirty="0">
                          <a:effectLst/>
                        </a:rPr>
                        <a:t>派遣実績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ja-JP" altLang="en-US" sz="1050" kern="100" dirty="0">
                          <a:effectLst/>
                          <a:latin typeface="Meiryo UI" panose="020B0604030504040204" pitchFamily="50" charset="-128"/>
                          <a:ea typeface="Meiryo UI" panose="020B0604030504040204" pitchFamily="50" charset="-128"/>
                          <a:cs typeface="+mn-cs"/>
                        </a:rPr>
                        <a:t>８</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ja-JP" altLang="en-US" sz="1050" kern="100" dirty="0">
                          <a:effectLst/>
                          <a:latin typeface="Meiryo UI" panose="020B0604030504040204" pitchFamily="50" charset="-128"/>
                          <a:ea typeface="Meiryo UI" panose="020B0604030504040204" pitchFamily="50" charset="-128"/>
                        </a:rPr>
                        <a:t>２</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ja-JP" altLang="en-US" sz="1050" kern="100" dirty="0">
                          <a:effectLst/>
                          <a:latin typeface="Meiryo UI" panose="020B0604030504040204" pitchFamily="50" charset="-128"/>
                          <a:ea typeface="Meiryo UI" panose="020B0604030504040204" pitchFamily="50" charset="-128"/>
                        </a:rPr>
                        <a:t>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622042232"/>
                  </a:ext>
                </a:extLst>
              </a:tr>
              <a:tr h="0">
                <a:tc>
                  <a:txBody>
                    <a:bodyPr/>
                    <a:lstStyle/>
                    <a:p>
                      <a:pPr algn="just">
                        <a:spcAft>
                          <a:spcPts val="0"/>
                        </a:spcAft>
                      </a:pPr>
                      <a:r>
                        <a:rPr lang="en-US" sz="1050" kern="100" dirty="0">
                          <a:effectLst/>
                        </a:rPr>
                        <a:t>R1</a:t>
                      </a:r>
                      <a:r>
                        <a:rPr lang="ja-JP" sz="1050" kern="100" dirty="0">
                          <a:effectLst/>
                        </a:rPr>
                        <a:t>派遣実績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13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rPr>
                        <a:t>7</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13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512956164"/>
                  </a:ext>
                </a:extLst>
              </a:tr>
              <a:tr h="0">
                <a:tc>
                  <a:txBody>
                    <a:bodyPr/>
                    <a:lstStyle/>
                    <a:p>
                      <a:pPr algn="just">
                        <a:spcAft>
                          <a:spcPts val="0"/>
                        </a:spcAft>
                      </a:pPr>
                      <a:r>
                        <a:rPr lang="en-US" sz="1050" kern="100" dirty="0">
                          <a:effectLst/>
                        </a:rPr>
                        <a:t>R2</a:t>
                      </a:r>
                      <a:r>
                        <a:rPr lang="ja-JP" sz="1050" kern="100" dirty="0">
                          <a:effectLst/>
                        </a:rPr>
                        <a:t>派遣目標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10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gridSpan="2">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24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hMerge="1">
                  <a:txBody>
                    <a:bodyPr/>
                    <a:lstStyle/>
                    <a:p>
                      <a:endParaRPr kumimoji="1" lang="ja-JP" altLang="en-US"/>
                    </a:p>
                  </a:txBody>
                  <a:tcPr/>
                </a:tc>
                <a:extLst>
                  <a:ext uri="{0D108BD9-81ED-4DB2-BD59-A6C34878D82A}">
                    <a16:rowId xmlns:a16="http://schemas.microsoft.com/office/drawing/2014/main" val="226920686"/>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729924405"/>
              </p:ext>
            </p:extLst>
          </p:nvPr>
        </p:nvGraphicFramePr>
        <p:xfrm>
          <a:off x="103425" y="6148461"/>
          <a:ext cx="3284442" cy="640080"/>
        </p:xfrm>
        <a:graphic>
          <a:graphicData uri="http://schemas.openxmlformats.org/drawingml/2006/table">
            <a:tbl>
              <a:tblPr firstRow="1" firstCol="1" bandRow="1">
                <a:tableStyleId>{5C22544A-7EE6-4342-B048-85BDC9FD1C3A}</a:tableStyleId>
              </a:tblPr>
              <a:tblGrid>
                <a:gridCol w="1090375">
                  <a:extLst>
                    <a:ext uri="{9D8B030D-6E8A-4147-A177-3AD203B41FA5}">
                      <a16:colId xmlns:a16="http://schemas.microsoft.com/office/drawing/2014/main" val="2913733555"/>
                    </a:ext>
                  </a:extLst>
                </a:gridCol>
                <a:gridCol w="939800">
                  <a:extLst>
                    <a:ext uri="{9D8B030D-6E8A-4147-A177-3AD203B41FA5}">
                      <a16:colId xmlns:a16="http://schemas.microsoft.com/office/drawing/2014/main" val="2714465650"/>
                    </a:ext>
                  </a:extLst>
                </a:gridCol>
                <a:gridCol w="1254267">
                  <a:extLst>
                    <a:ext uri="{9D8B030D-6E8A-4147-A177-3AD203B41FA5}">
                      <a16:colId xmlns:a16="http://schemas.microsoft.com/office/drawing/2014/main" val="3655134788"/>
                    </a:ext>
                  </a:extLst>
                </a:gridCol>
              </a:tblGrid>
              <a:tr h="123385">
                <a:tc>
                  <a:txBody>
                    <a:bodyPr/>
                    <a:lstStyle/>
                    <a:p>
                      <a:pPr algn="ctr">
                        <a:spcAft>
                          <a:spcPts val="0"/>
                        </a:spcAft>
                      </a:pPr>
                      <a:r>
                        <a:rPr lang="ja-JP" altLang="en-US" sz="1050" kern="100" dirty="0">
                          <a:solidFill>
                            <a:schemeClr val="tx1"/>
                          </a:solidFill>
                          <a:effectLst>
                            <a:outerShdw blurRad="38100" dist="38100" dir="2700000" algn="tl">
                              <a:srgbClr val="000000">
                                <a:alpha val="43137"/>
                              </a:srgbClr>
                            </a:outerShdw>
                          </a:effectLst>
                        </a:rPr>
                        <a:t>研修事業</a:t>
                      </a:r>
                      <a:r>
                        <a:rPr lang="en-US" sz="1050" kern="100" dirty="0">
                          <a:solidFill>
                            <a:schemeClr val="tx1"/>
                          </a:solidFill>
                          <a:effectLst>
                            <a:outerShdw blurRad="38100" dist="38100" dir="2700000" algn="tl">
                              <a:srgbClr val="000000">
                                <a:alpha val="43137"/>
                              </a:srgbClr>
                            </a:outerShdw>
                          </a:effectLst>
                        </a:rPr>
                        <a:t> </a:t>
                      </a:r>
                      <a:endParaRPr lang="ja-JP" sz="1050" kern="100" dirty="0">
                        <a:solidFill>
                          <a:schemeClr val="tx1"/>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050" kern="100" dirty="0">
                          <a:effectLst/>
                        </a:rPr>
                        <a:t>研修等回数</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050" kern="100" dirty="0">
                          <a:effectLst/>
                          <a:latin typeface="+mn-lt"/>
                          <a:ea typeface="+mn-ea"/>
                          <a:cs typeface="+mn-cs"/>
                        </a:rPr>
                        <a:t>延べ参加事業所数</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43538213"/>
                  </a:ext>
                </a:extLst>
              </a:tr>
              <a:tr h="70339">
                <a:tc>
                  <a:txBody>
                    <a:bodyPr/>
                    <a:lstStyle/>
                    <a:p>
                      <a:pPr algn="just">
                        <a:spcAft>
                          <a:spcPts val="0"/>
                        </a:spcAft>
                      </a:pPr>
                      <a:r>
                        <a:rPr lang="en-US" sz="1050" kern="100" dirty="0">
                          <a:effectLst/>
                        </a:rPr>
                        <a:t>H30</a:t>
                      </a:r>
                      <a:r>
                        <a:rPr lang="ja-JP" sz="1050" kern="100" dirty="0">
                          <a:effectLst/>
                        </a:rPr>
                        <a:t>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9</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402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22042232"/>
                  </a:ext>
                </a:extLst>
              </a:tr>
              <a:tr h="62719">
                <a:tc>
                  <a:txBody>
                    <a:bodyPr/>
                    <a:lstStyle/>
                    <a:p>
                      <a:pPr algn="just">
                        <a:spcAft>
                          <a:spcPts val="0"/>
                        </a:spcAft>
                      </a:pPr>
                      <a:r>
                        <a:rPr lang="en-US" sz="1050" kern="100" dirty="0">
                          <a:effectLst/>
                        </a:rPr>
                        <a:t>R1</a:t>
                      </a:r>
                      <a:r>
                        <a:rPr lang="ja-JP" sz="1050" kern="100" dirty="0">
                          <a:effectLst/>
                        </a:rPr>
                        <a:t>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10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271</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12956164"/>
                  </a:ext>
                </a:extLst>
              </a:tr>
              <a:tr h="0">
                <a:tc>
                  <a:txBody>
                    <a:bodyPr/>
                    <a:lstStyle/>
                    <a:p>
                      <a:pPr algn="just">
                        <a:spcAft>
                          <a:spcPts val="0"/>
                        </a:spcAft>
                      </a:pPr>
                      <a:r>
                        <a:rPr lang="en-US" sz="1050" kern="100" dirty="0">
                          <a:effectLst/>
                        </a:rPr>
                        <a:t>R2</a:t>
                      </a:r>
                      <a:r>
                        <a:rPr lang="ja-JP" sz="1050" kern="100" dirty="0">
                          <a:effectLst/>
                        </a:rPr>
                        <a:t>目標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16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6920686"/>
                  </a:ext>
                </a:extLst>
              </a:tr>
            </a:tbl>
          </a:graphicData>
        </a:graphic>
      </p:graphicFrame>
      <p:sp>
        <p:nvSpPr>
          <p:cNvPr id="25" name="正方形/長方形 24">
            <a:extLst>
              <a:ext uri="{FF2B5EF4-FFF2-40B4-BE49-F238E27FC236}">
                <a16:creationId xmlns:a16="http://schemas.microsoft.com/office/drawing/2014/main" id="{53A43A83-E9C8-45EF-8B65-A9E2754A0758}"/>
              </a:ext>
            </a:extLst>
          </p:cNvPr>
          <p:cNvSpPr/>
          <p:nvPr/>
        </p:nvSpPr>
        <p:spPr>
          <a:xfrm>
            <a:off x="3498359" y="5296132"/>
            <a:ext cx="5464271" cy="1512857"/>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1000"/>
              </a:lnSpc>
            </a:pP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・アドバイザー派遣は、２年間で</a:t>
            </a:r>
            <a:r>
              <a:rPr lang="en-US" altLang="ja-JP" sz="1200" dirty="0">
                <a:solidFill>
                  <a:prstClr val="black"/>
                </a:solidFill>
                <a:latin typeface="Meiryo UI" panose="020B0604030504040204" pitchFamily="50" charset="-128"/>
                <a:ea typeface="Meiryo UI" panose="020B0604030504040204" pitchFamily="50" charset="-128"/>
              </a:rPr>
              <a:t>49</a:t>
            </a:r>
            <a:r>
              <a:rPr lang="ja-JP" altLang="en-US" sz="1200" dirty="0">
                <a:solidFill>
                  <a:prstClr val="black"/>
                </a:solidFill>
                <a:latin typeface="Meiryo UI" panose="020B0604030504040204" pitchFamily="50" charset="-128"/>
                <a:ea typeface="Meiryo UI" panose="020B0604030504040204" pitchFamily="50" charset="-128"/>
              </a:rPr>
              <a:t>事業所（移行：</a:t>
            </a:r>
            <a:r>
              <a:rPr lang="en-US" altLang="ja-JP" sz="1200" dirty="0">
                <a:solidFill>
                  <a:prstClr val="black"/>
                </a:solidFill>
                <a:latin typeface="Meiryo UI" panose="020B0604030504040204" pitchFamily="50" charset="-128"/>
                <a:ea typeface="Meiryo UI" panose="020B0604030504040204" pitchFamily="50" charset="-128"/>
              </a:rPr>
              <a:t>21</a:t>
            </a:r>
            <a:r>
              <a:rPr lang="ja-JP" altLang="en-US" sz="1200" dirty="0" err="1">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就</a:t>
            </a:r>
            <a:r>
              <a:rPr lang="en-US" altLang="ja-JP" sz="1200" dirty="0">
                <a:solidFill>
                  <a:prstClr val="black"/>
                </a:solidFill>
                <a:latin typeface="Meiryo UI" panose="020B0604030504040204" pitchFamily="50" charset="-128"/>
                <a:ea typeface="Meiryo UI" panose="020B0604030504040204" pitchFamily="50" charset="-128"/>
              </a:rPr>
              <a:t>AB</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28</a:t>
            </a:r>
            <a:r>
              <a:rPr lang="ja-JP" altLang="en-US" sz="1200" dirty="0">
                <a:solidFill>
                  <a:prstClr val="black"/>
                </a:solidFill>
                <a:latin typeface="Meiryo UI" panose="020B0604030504040204" pitchFamily="50" charset="-128"/>
                <a:ea typeface="Meiryo UI" panose="020B0604030504040204" pitchFamily="50" charset="-128"/>
              </a:rPr>
              <a:t>）に対して実施。</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・研修事業は、基礎研修、実習、アドバイザー派遣報告会等延べ</a:t>
            </a:r>
            <a:r>
              <a:rPr lang="en-US" altLang="ja-JP" sz="1200" dirty="0">
                <a:solidFill>
                  <a:prstClr val="black"/>
                </a:solidFill>
                <a:latin typeface="Meiryo UI" panose="020B0604030504040204" pitchFamily="50" charset="-128"/>
                <a:ea typeface="Meiryo UI" panose="020B0604030504040204" pitchFamily="50" charset="-128"/>
              </a:rPr>
              <a:t>673</a:t>
            </a:r>
            <a:r>
              <a:rPr lang="ja-JP" altLang="en-US" sz="1200" dirty="0">
                <a:solidFill>
                  <a:prstClr val="black"/>
                </a:solidFill>
                <a:latin typeface="Meiryo UI" panose="020B0604030504040204" pitchFamily="50" charset="-128"/>
                <a:ea typeface="Meiryo UI" panose="020B0604030504040204" pitchFamily="50" charset="-128"/>
              </a:rPr>
              <a:t>事業所が受講。</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年間で全事業所の概ね</a:t>
            </a:r>
            <a:r>
              <a:rPr lang="en-US" altLang="ja-JP" sz="1200" dirty="0">
                <a:solidFill>
                  <a:prstClr val="black"/>
                </a:solidFill>
                <a:latin typeface="Meiryo UI" panose="020B0604030504040204" pitchFamily="50" charset="-128"/>
                <a:ea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rPr>
              <a:t>割が何らかの形で本事業を活用し支援力の向上を図った。</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・一般就労移行者数は事業実施前の平成</a:t>
            </a:r>
            <a:r>
              <a:rPr lang="en-US" altLang="ja-JP" sz="1200" dirty="0">
                <a:solidFill>
                  <a:prstClr val="black"/>
                </a:solidFill>
                <a:latin typeface="Meiryo UI" panose="020B0604030504040204" pitchFamily="50" charset="-128"/>
                <a:ea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rPr>
              <a:t>年度に比して、平成</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年度、令和元年度とも大幅に増加。</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本事業の実施により就労系事業所の支援力の向上が一定図られた。</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ただし、実績のない事業所は依然一定数残存。</a:t>
            </a:r>
            <a:r>
              <a:rPr lang="en-US" altLang="ja-JP" sz="1200" dirty="0">
                <a:solidFill>
                  <a:prstClr val="black"/>
                </a:solidFill>
                <a:latin typeface="Meiryo UI" panose="020B0604030504040204" pitchFamily="50" charset="-128"/>
                <a:ea typeface="Meiryo UI" panose="020B0604030504040204" pitchFamily="50" charset="-128"/>
              </a:rPr>
              <a:t>R2</a:t>
            </a:r>
            <a:r>
              <a:rPr lang="ja-JP" altLang="en-US" sz="1200" dirty="0">
                <a:solidFill>
                  <a:prstClr val="black"/>
                </a:solidFill>
                <a:latin typeface="Meiryo UI" panose="020B0604030504040204" pitchFamily="50" charset="-128"/>
                <a:ea typeface="Meiryo UI" panose="020B0604030504040204" pitchFamily="50" charset="-128"/>
              </a:rPr>
              <a:t>の結果を見て考察する必要。</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8636638" y="6427169"/>
            <a:ext cx="651984" cy="381821"/>
          </a:xfrm>
          <a:prstGeom prst="rect">
            <a:avLst/>
          </a:prstGeom>
          <a:noFill/>
        </p:spPr>
        <p:txBody>
          <a:bodyPr wrap="square" rtlCol="0">
            <a:spAutoFit/>
          </a:bodyPr>
          <a:lstStyle/>
          <a:p>
            <a:r>
              <a:rPr kumimoji="1" lang="ja-JP" altLang="en-US" dirty="0"/>
              <a:t>３</a:t>
            </a:r>
          </a:p>
        </p:txBody>
      </p:sp>
      <p:sp>
        <p:nvSpPr>
          <p:cNvPr id="28" name="正方形/長方形 27"/>
          <p:cNvSpPr/>
          <p:nvPr/>
        </p:nvSpPr>
        <p:spPr>
          <a:xfrm>
            <a:off x="3802591" y="2411926"/>
            <a:ext cx="690598"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Meiryo UI" panose="020B0604030504040204" pitchFamily="50" charset="-128"/>
                <a:ea typeface="Meiryo UI" panose="020B0604030504040204" pitchFamily="50" charset="-128"/>
              </a:rPr>
              <a:t>目標値</a:t>
            </a:r>
          </a:p>
        </p:txBody>
      </p:sp>
      <p:grpSp>
        <p:nvGrpSpPr>
          <p:cNvPr id="6" name="グループ化 5"/>
          <p:cNvGrpSpPr/>
          <p:nvPr/>
        </p:nvGrpSpPr>
        <p:grpSpPr>
          <a:xfrm>
            <a:off x="2064076" y="3547606"/>
            <a:ext cx="782659" cy="1617686"/>
            <a:chOff x="-1" y="3455957"/>
            <a:chExt cx="782659" cy="1365598"/>
          </a:xfrm>
        </p:grpSpPr>
        <p:sp>
          <p:nvSpPr>
            <p:cNvPr id="33" name="フリーフォーム 32"/>
            <p:cNvSpPr/>
            <p:nvPr/>
          </p:nvSpPr>
          <p:spPr>
            <a:xfrm rot="16200000" flipV="1">
              <a:off x="-333631" y="4207178"/>
              <a:ext cx="1183035"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3" name="右矢印 2"/>
            <p:cNvSpPr/>
            <p:nvPr/>
          </p:nvSpPr>
          <p:spPr>
            <a:xfrm>
              <a:off x="256497" y="3839687"/>
              <a:ext cx="178872" cy="267198"/>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1" y="3455957"/>
              <a:ext cx="782659"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rgbClr val="3333FF"/>
                  </a:solidFill>
                  <a:latin typeface="Meiryo UI" panose="020B0604030504040204" pitchFamily="50" charset="-128"/>
                  <a:ea typeface="Meiryo UI" panose="020B0604030504040204" pitchFamily="50" charset="-128"/>
                </a:rPr>
                <a:t>事業</a:t>
              </a:r>
              <a:endParaRPr lang="en-US" altLang="ja-JP" sz="1000" dirty="0">
                <a:solidFill>
                  <a:srgbClr val="3333FF"/>
                </a:solidFill>
                <a:latin typeface="Meiryo UI" panose="020B0604030504040204" pitchFamily="50" charset="-128"/>
                <a:ea typeface="Meiryo UI" panose="020B0604030504040204" pitchFamily="50" charset="-128"/>
              </a:endParaRPr>
            </a:p>
            <a:p>
              <a:pPr algn="ctr"/>
              <a:r>
                <a:rPr lang="ja-JP" altLang="en-US" sz="800" dirty="0">
                  <a:solidFill>
                    <a:srgbClr val="3333FF"/>
                  </a:solidFill>
                  <a:latin typeface="Meiryo UI" panose="020B0604030504040204" pitchFamily="50" charset="-128"/>
                  <a:ea typeface="Meiryo UI" panose="020B0604030504040204" pitchFamily="50" charset="-128"/>
                </a:rPr>
                <a:t>実施</a:t>
              </a:r>
              <a:endParaRPr lang="ja-JP" altLang="en-US" sz="1000" dirty="0">
                <a:solidFill>
                  <a:srgbClr val="3333FF"/>
                </a:solidFill>
                <a:latin typeface="Meiryo UI" panose="020B0604030504040204" pitchFamily="50" charset="-128"/>
                <a:ea typeface="Meiryo UI" panose="020B0604030504040204" pitchFamily="50" charset="-128"/>
              </a:endParaRPr>
            </a:p>
          </p:txBody>
        </p:sp>
      </p:grpSp>
      <p:grpSp>
        <p:nvGrpSpPr>
          <p:cNvPr id="35" name="グループ化 34"/>
          <p:cNvGrpSpPr/>
          <p:nvPr/>
        </p:nvGrpSpPr>
        <p:grpSpPr>
          <a:xfrm>
            <a:off x="2183572" y="1349910"/>
            <a:ext cx="818173" cy="1582360"/>
            <a:chOff x="100052" y="3508162"/>
            <a:chExt cx="818173" cy="1484928"/>
          </a:xfrm>
        </p:grpSpPr>
        <p:sp>
          <p:nvSpPr>
            <p:cNvPr id="36" name="フリーフォーム 35"/>
            <p:cNvSpPr/>
            <p:nvPr/>
          </p:nvSpPr>
          <p:spPr>
            <a:xfrm rot="16200000" flipV="1">
              <a:off x="-409501" y="4340944"/>
              <a:ext cx="1258573"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37" name="右矢印 36"/>
            <p:cNvSpPr/>
            <p:nvPr/>
          </p:nvSpPr>
          <p:spPr>
            <a:xfrm>
              <a:off x="244814" y="3812322"/>
              <a:ext cx="269200" cy="190874"/>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100052" y="3508162"/>
              <a:ext cx="81817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3333FF"/>
                  </a:solidFill>
                  <a:latin typeface="Meiryo UI" panose="020B0604030504040204" pitchFamily="50" charset="-128"/>
                  <a:ea typeface="Meiryo UI" panose="020B0604030504040204" pitchFamily="50" charset="-128"/>
                </a:rPr>
                <a:t>事業実施</a:t>
              </a:r>
            </a:p>
          </p:txBody>
        </p:sp>
      </p:grpSp>
      <p:grpSp>
        <p:nvGrpSpPr>
          <p:cNvPr id="39" name="グループ化 38"/>
          <p:cNvGrpSpPr/>
          <p:nvPr/>
        </p:nvGrpSpPr>
        <p:grpSpPr>
          <a:xfrm>
            <a:off x="6468437" y="1335668"/>
            <a:ext cx="1247603" cy="1602294"/>
            <a:chOff x="-121365" y="3390797"/>
            <a:chExt cx="1247603" cy="1602294"/>
          </a:xfrm>
        </p:grpSpPr>
        <p:sp>
          <p:nvSpPr>
            <p:cNvPr id="40" name="フリーフォーム 39"/>
            <p:cNvSpPr/>
            <p:nvPr/>
          </p:nvSpPr>
          <p:spPr>
            <a:xfrm rot="16200000" flipV="1">
              <a:off x="-472832" y="4277613"/>
              <a:ext cx="1385236"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1" name="右矢印 40"/>
            <p:cNvSpPr/>
            <p:nvPr/>
          </p:nvSpPr>
          <p:spPr>
            <a:xfrm>
              <a:off x="232858" y="3684190"/>
              <a:ext cx="269200" cy="190874"/>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121365" y="3390797"/>
              <a:ext cx="124760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3333FF"/>
                  </a:solidFill>
                  <a:latin typeface="Meiryo UI" panose="020B0604030504040204" pitchFamily="50" charset="-128"/>
                  <a:ea typeface="Meiryo UI" panose="020B0604030504040204" pitchFamily="50" charset="-128"/>
                </a:rPr>
                <a:t>事業実施</a:t>
              </a:r>
            </a:p>
          </p:txBody>
        </p:sp>
      </p:grpSp>
      <p:grpSp>
        <p:nvGrpSpPr>
          <p:cNvPr id="44" name="グループ化 43"/>
          <p:cNvGrpSpPr/>
          <p:nvPr/>
        </p:nvGrpSpPr>
        <p:grpSpPr>
          <a:xfrm>
            <a:off x="6455737" y="3587942"/>
            <a:ext cx="1247603" cy="1580226"/>
            <a:chOff x="-115674" y="3412865"/>
            <a:chExt cx="1247603" cy="1580226"/>
          </a:xfrm>
        </p:grpSpPr>
        <p:sp>
          <p:nvSpPr>
            <p:cNvPr id="45" name="フリーフォーム 44"/>
            <p:cNvSpPr/>
            <p:nvPr/>
          </p:nvSpPr>
          <p:spPr>
            <a:xfrm rot="16200000" flipV="1">
              <a:off x="-472832" y="4277613"/>
              <a:ext cx="1385236"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6" name="右矢印 45"/>
            <p:cNvSpPr/>
            <p:nvPr/>
          </p:nvSpPr>
          <p:spPr>
            <a:xfrm>
              <a:off x="222834" y="3676258"/>
              <a:ext cx="216155" cy="184326"/>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115674" y="3412865"/>
              <a:ext cx="124760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3333FF"/>
                  </a:solidFill>
                  <a:latin typeface="Meiryo UI" panose="020B0604030504040204" pitchFamily="50" charset="-128"/>
                  <a:ea typeface="Meiryo UI" panose="020B0604030504040204" pitchFamily="50" charset="-128"/>
                </a:rPr>
                <a:t>事業実施</a:t>
              </a:r>
            </a:p>
          </p:txBody>
        </p:sp>
      </p:grpSp>
      <p:sp>
        <p:nvSpPr>
          <p:cNvPr id="48" name="角丸四角形 55">
            <a:extLst>
              <a:ext uri="{FF2B5EF4-FFF2-40B4-BE49-F238E27FC236}">
                <a16:creationId xmlns:a16="http://schemas.microsoft.com/office/drawing/2014/main" id="{23215386-69E4-4AC2-AC65-2D4F05FF0B63}"/>
              </a:ext>
            </a:extLst>
          </p:cNvPr>
          <p:cNvSpPr/>
          <p:nvPr/>
        </p:nvSpPr>
        <p:spPr>
          <a:xfrm>
            <a:off x="3497486" y="5166857"/>
            <a:ext cx="1654063" cy="20147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400" b="1" dirty="0">
                <a:solidFill>
                  <a:prstClr val="white"/>
                </a:solidFill>
                <a:latin typeface="Meiryo UI" panose="020B0604030504040204" pitchFamily="50" charset="-128"/>
                <a:ea typeface="Meiryo UI" panose="020B0604030504040204" pitchFamily="50" charset="-128"/>
              </a:rPr>
              <a:t>【</a:t>
            </a:r>
            <a:r>
              <a:rPr lang="ja-JP" altLang="en-US" sz="1400" b="1" dirty="0">
                <a:solidFill>
                  <a:prstClr val="white"/>
                </a:solidFill>
                <a:latin typeface="Meiryo UI" panose="020B0604030504040204" pitchFamily="50" charset="-128"/>
                <a:ea typeface="Meiryo UI" panose="020B0604030504040204" pitchFamily="50" charset="-128"/>
              </a:rPr>
              <a:t>中間評価</a:t>
            </a:r>
            <a:r>
              <a:rPr lang="en-US" altLang="ja-JP" sz="1400" b="1" dirty="0">
                <a:solidFill>
                  <a:prstClr val="white"/>
                </a:solidFill>
                <a:latin typeface="Meiryo UI" panose="020B0604030504040204" pitchFamily="50" charset="-128"/>
                <a:ea typeface="Meiryo UI" panose="020B0604030504040204" pitchFamily="50" charset="-128"/>
              </a:rPr>
              <a:t>(</a:t>
            </a:r>
            <a:r>
              <a:rPr lang="ja-JP" altLang="en-US" sz="1400" b="1" dirty="0">
                <a:solidFill>
                  <a:prstClr val="white"/>
                </a:solidFill>
                <a:latin typeface="Meiryo UI" panose="020B0604030504040204" pitchFamily="50" charset="-128"/>
                <a:ea typeface="Meiryo UI" panose="020B0604030504040204" pitchFamily="50" charset="-128"/>
              </a:rPr>
              <a:t>総論</a:t>
            </a:r>
            <a:r>
              <a:rPr lang="en-US" altLang="ja-JP" sz="1400" b="1" dirty="0">
                <a:solidFill>
                  <a:prstClr val="white"/>
                </a:solidFill>
                <a:latin typeface="Meiryo UI" panose="020B0604030504040204" pitchFamily="50" charset="-128"/>
                <a:ea typeface="Meiryo UI" panose="020B0604030504040204" pitchFamily="50" charset="-128"/>
              </a:rPr>
              <a:t>)】</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7477327" y="3248966"/>
            <a:ext cx="1217950" cy="1862048"/>
          </a:xfrm>
          <a:prstGeom prst="rect">
            <a:avLst/>
          </a:prstGeom>
          <a:noFill/>
        </p:spPr>
        <p:txBody>
          <a:bodyPr wrap="square" rtlCol="0">
            <a:spAutoFit/>
          </a:bodyPr>
          <a:lstStyle/>
          <a:p>
            <a:r>
              <a:rPr kumimoji="1" lang="en-US" altLang="ja-JP" sz="11500" b="1" dirty="0">
                <a:solidFill>
                  <a:schemeClr val="bg1">
                    <a:lumMod val="65000"/>
                  </a:schemeClr>
                </a:solidFill>
              </a:rPr>
              <a:t>×</a:t>
            </a:r>
            <a:endParaRPr kumimoji="1" lang="ja-JP" altLang="en-US" sz="2800" b="1" dirty="0">
              <a:solidFill>
                <a:schemeClr val="bg1">
                  <a:lumMod val="65000"/>
                </a:schemeClr>
              </a:solidFill>
            </a:endParaRPr>
          </a:p>
        </p:txBody>
      </p:sp>
    </p:spTree>
    <p:extLst>
      <p:ext uri="{BB962C8B-B14F-4D97-AF65-F5344CB8AC3E}">
        <p14:creationId xmlns:p14="http://schemas.microsoft.com/office/powerpoint/2010/main" val="3294722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2646" y="143113"/>
            <a:ext cx="8393992" cy="461665"/>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）の進捗と中間評価②</a:t>
            </a:r>
          </a:p>
        </p:txBody>
      </p:sp>
      <p:cxnSp>
        <p:nvCxnSpPr>
          <p:cNvPr id="5" name="直線コネクタ 4"/>
          <p:cNvCxnSpPr/>
          <p:nvPr/>
        </p:nvCxnSpPr>
        <p:spPr>
          <a:xfrm>
            <a:off x="134634" y="616404"/>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11" name="角丸四角形 55">
            <a:extLst>
              <a:ext uri="{FF2B5EF4-FFF2-40B4-BE49-F238E27FC236}">
                <a16:creationId xmlns:a16="http://schemas.microsoft.com/office/drawing/2014/main" id="{23215386-69E4-4AC2-AC65-2D4F05FF0B63}"/>
              </a:ext>
            </a:extLst>
          </p:cNvPr>
          <p:cNvSpPr/>
          <p:nvPr/>
        </p:nvSpPr>
        <p:spPr>
          <a:xfrm>
            <a:off x="142876" y="719085"/>
            <a:ext cx="4025712" cy="2256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アドバイザー派遣による就労移行事業所への効果</a:t>
            </a:r>
            <a:endParaRPr lang="en-US" altLang="ja-JP" sz="1200" b="1" dirty="0">
              <a:solidFill>
                <a:prstClr val="white"/>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3736894" y="751587"/>
            <a:ext cx="5225736"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rPr>
              <a:t>アドバイザー派遣を受けた就労移行事業所（合計</a:t>
            </a:r>
            <a:r>
              <a:rPr lang="en-US" altLang="ja-JP" sz="1000" dirty="0">
                <a:solidFill>
                  <a:prstClr val="black"/>
                </a:solidFill>
                <a:latin typeface="Meiryo UI" panose="020B0604030504040204" pitchFamily="50" charset="-128"/>
                <a:ea typeface="Meiryo UI" panose="020B0604030504040204" pitchFamily="50" charset="-128"/>
              </a:rPr>
              <a:t>21</a:t>
            </a:r>
            <a:r>
              <a:rPr lang="ja-JP" altLang="en-US" sz="1000" dirty="0">
                <a:solidFill>
                  <a:prstClr val="black"/>
                </a:solidFill>
                <a:latin typeface="Meiryo UI" panose="020B0604030504040204" pitchFamily="50" charset="-128"/>
                <a:ea typeface="Meiryo UI" panose="020B0604030504040204" pitchFamily="50" charset="-128"/>
              </a:rPr>
              <a:t>事業所）について分析。</a:t>
            </a:r>
            <a:endParaRPr lang="en-US" altLang="ja-JP" sz="1000" dirty="0">
              <a:solidFill>
                <a:prstClr val="black"/>
              </a:solidFill>
              <a:latin typeface="Meiryo UI" panose="020B0604030504040204" pitchFamily="50" charset="-128"/>
              <a:ea typeface="Meiryo UI" panose="020B0604030504040204" pitchFamily="50" charset="-128"/>
            </a:endParaRPr>
          </a:p>
          <a:p>
            <a:pPr algn="ctr"/>
            <a:r>
              <a:rPr lang="ja-JP" altLang="en-US" sz="1000" dirty="0">
                <a:solidFill>
                  <a:srgbClr val="000000"/>
                </a:solidFill>
                <a:latin typeface="Meiryo UI" panose="020B0604030504040204" pitchFamily="50" charset="-128"/>
                <a:ea typeface="Meiryo UI" panose="020B0604030504040204" pitchFamily="50" charset="-128"/>
              </a:rPr>
              <a:t>出典：大阪府　就労人数調査</a:t>
            </a:r>
          </a:p>
        </p:txBody>
      </p:sp>
      <p:sp>
        <p:nvSpPr>
          <p:cNvPr id="25" name="正方形/長方形 24">
            <a:extLst>
              <a:ext uri="{FF2B5EF4-FFF2-40B4-BE49-F238E27FC236}">
                <a16:creationId xmlns:a16="http://schemas.microsoft.com/office/drawing/2014/main" id="{53A43A83-E9C8-45EF-8B65-A9E2754A0758}"/>
              </a:ext>
            </a:extLst>
          </p:cNvPr>
          <p:cNvSpPr/>
          <p:nvPr/>
        </p:nvSpPr>
        <p:spPr>
          <a:xfrm>
            <a:off x="156382" y="5410413"/>
            <a:ext cx="8819754" cy="1383033"/>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・実績の伴わない</a:t>
            </a:r>
            <a:r>
              <a:rPr lang="en-US" altLang="ja-JP" sz="1200" dirty="0">
                <a:solidFill>
                  <a:prstClr val="black"/>
                </a:solidFill>
                <a:latin typeface="Meiryo UI" panose="020B0604030504040204" pitchFamily="50" charset="-128"/>
                <a:ea typeface="Meiryo UI" panose="020B0604030504040204" pitchFamily="50" charset="-128"/>
              </a:rPr>
              <a:t>21</a:t>
            </a:r>
            <a:r>
              <a:rPr lang="ja-JP" altLang="en-US" sz="1200" dirty="0">
                <a:solidFill>
                  <a:prstClr val="black"/>
                </a:solidFill>
                <a:latin typeface="Meiryo UI" panose="020B0604030504040204" pitchFamily="50" charset="-128"/>
                <a:ea typeface="Meiryo UI" panose="020B0604030504040204" pitchFamily="50" charset="-128"/>
              </a:rPr>
              <a:t>事業所にアドバイザーを派遣した結果、実績ゼロの事業所割合が</a:t>
            </a:r>
            <a:r>
              <a:rPr lang="en-US" altLang="ja-JP" sz="1200" dirty="0">
                <a:solidFill>
                  <a:prstClr val="black"/>
                </a:solidFill>
                <a:latin typeface="Meiryo UI" panose="020B0604030504040204" pitchFamily="50" charset="-128"/>
                <a:ea typeface="Meiryo UI" panose="020B0604030504040204" pitchFamily="50" charset="-128"/>
              </a:rPr>
              <a:t>76.9%</a:t>
            </a:r>
            <a:r>
              <a:rPr lang="ja-JP" altLang="en-US" sz="1200" dirty="0">
                <a:solidFill>
                  <a:prstClr val="black"/>
                </a:solidFill>
                <a:latin typeface="Meiryo UI" panose="020B0604030504040204" pitchFamily="50" charset="-128"/>
                <a:ea typeface="Meiryo UI" panose="020B0604030504040204" pitchFamily="50" charset="-128"/>
              </a:rPr>
              <a:t>から</a:t>
            </a:r>
            <a:r>
              <a:rPr lang="en-US" altLang="ja-JP" sz="1200" dirty="0">
                <a:solidFill>
                  <a:prstClr val="black"/>
                </a:solidFill>
                <a:latin typeface="Meiryo UI" panose="020B0604030504040204" pitchFamily="50" charset="-128"/>
                <a:ea typeface="Meiryo UI" panose="020B0604030504040204" pitchFamily="50" charset="-128"/>
              </a:rPr>
              <a:t>42.1%</a:t>
            </a:r>
            <a:r>
              <a:rPr lang="ja-JP" altLang="en-US" sz="1200" dirty="0">
                <a:solidFill>
                  <a:prstClr val="black"/>
                </a:solidFill>
                <a:latin typeface="Meiryo UI" panose="020B0604030504040204" pitchFamily="50" charset="-128"/>
                <a:ea typeface="Meiryo UI" panose="020B0604030504040204" pitchFamily="50" charset="-128"/>
              </a:rPr>
              <a:t>に改善、また、移行率</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以上の実績を残した事業所の割合も、</a:t>
            </a:r>
            <a:r>
              <a:rPr lang="en-US" altLang="ja-JP" sz="1200" dirty="0">
                <a:solidFill>
                  <a:prstClr val="black"/>
                </a:solidFill>
                <a:latin typeface="Meiryo UI" panose="020B0604030504040204" pitchFamily="50" charset="-128"/>
                <a:ea typeface="Meiryo UI" panose="020B0604030504040204" pitchFamily="50" charset="-128"/>
              </a:rPr>
              <a:t>7.1</a:t>
            </a:r>
            <a:r>
              <a:rPr lang="ja-JP" altLang="en-US" sz="1200" dirty="0">
                <a:solidFill>
                  <a:prstClr val="black"/>
                </a:solidFill>
                <a:latin typeface="Meiryo UI" panose="020B0604030504040204" pitchFamily="50" charset="-128"/>
                <a:ea typeface="Meiryo UI" panose="020B0604030504040204" pitchFamily="50" charset="-128"/>
              </a:rPr>
              <a:t>％から</a:t>
            </a:r>
            <a:r>
              <a:rPr lang="en-US" altLang="ja-JP" sz="1200" dirty="0">
                <a:solidFill>
                  <a:prstClr val="black"/>
                </a:solidFill>
                <a:latin typeface="Meiryo UI" panose="020B0604030504040204" pitchFamily="50" charset="-128"/>
                <a:ea typeface="Meiryo UI" panose="020B0604030504040204" pitchFamily="50" charset="-128"/>
              </a:rPr>
              <a:t>42.1</a:t>
            </a:r>
            <a:r>
              <a:rPr lang="ja-JP" altLang="en-US" sz="1200" dirty="0">
                <a:solidFill>
                  <a:prstClr val="black"/>
                </a:solidFill>
                <a:latin typeface="Meiryo UI" panose="020B0604030504040204" pitchFamily="50" charset="-128"/>
                <a:ea typeface="Meiryo UI" panose="020B0604030504040204" pitchFamily="50" charset="-128"/>
              </a:rPr>
              <a:t>％と改善された。</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・利用者数には全体の傾向と大きな差異は見られないが、移行者数・移行率については、全体の傾向以上に大きな幅で伸びを示している。</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⇒アドバイザーを派遣した事業所の平均値は、府内事業所の平均値以上の伸びを示しており、移行者数等の目標達成に貢献した。</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⇒ただし、今回は平均値を比べたのみであり、事業所単位では、依然実績の伴わない事業所もあることから、詳細については、今後詳しく検証する必要がある。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8636638" y="6427169"/>
            <a:ext cx="651984" cy="381821"/>
          </a:xfrm>
          <a:prstGeom prst="rect">
            <a:avLst/>
          </a:prstGeom>
          <a:noFill/>
        </p:spPr>
        <p:txBody>
          <a:bodyPr wrap="square" rtlCol="0">
            <a:spAutoFit/>
          </a:bodyPr>
          <a:lstStyle/>
          <a:p>
            <a:r>
              <a:rPr kumimoji="1" lang="ja-JP" altLang="en-US" dirty="0"/>
              <a:t>４</a:t>
            </a:r>
          </a:p>
        </p:txBody>
      </p:sp>
      <p:sp>
        <p:nvSpPr>
          <p:cNvPr id="49" name="正方形/長方形 48"/>
          <p:cNvSpPr/>
          <p:nvPr/>
        </p:nvSpPr>
        <p:spPr>
          <a:xfrm>
            <a:off x="187736" y="966208"/>
            <a:ext cx="5062337" cy="261610"/>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⑴アドバイザー派遣先就労移行事業所の就労移行率について</a:t>
            </a:r>
            <a:endParaRPr lang="ja-JP" altLang="en-US" sz="1050" dirty="0"/>
          </a:p>
        </p:txBody>
      </p:sp>
      <p:sp>
        <p:nvSpPr>
          <p:cNvPr id="50" name="正方形/長方形 49"/>
          <p:cNvSpPr/>
          <p:nvPr/>
        </p:nvSpPr>
        <p:spPr>
          <a:xfrm>
            <a:off x="117476" y="3217201"/>
            <a:ext cx="4165202" cy="261610"/>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⑵アドバイザー派遣実施年度別の状況</a:t>
            </a:r>
            <a:endParaRPr lang="ja-JP" altLang="en-US" sz="1050" dirty="0"/>
          </a:p>
        </p:txBody>
      </p:sp>
      <p:sp>
        <p:nvSpPr>
          <p:cNvPr id="48" name="角丸四角形 55">
            <a:extLst>
              <a:ext uri="{FF2B5EF4-FFF2-40B4-BE49-F238E27FC236}">
                <a16:creationId xmlns:a16="http://schemas.microsoft.com/office/drawing/2014/main" id="{23215386-69E4-4AC2-AC65-2D4F05FF0B63}"/>
              </a:ext>
            </a:extLst>
          </p:cNvPr>
          <p:cNvSpPr/>
          <p:nvPr/>
        </p:nvSpPr>
        <p:spPr>
          <a:xfrm>
            <a:off x="142876" y="5280077"/>
            <a:ext cx="3500214" cy="23681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400" b="1" dirty="0">
                <a:solidFill>
                  <a:prstClr val="white"/>
                </a:solidFill>
                <a:latin typeface="Meiryo UI" panose="020B0604030504040204" pitchFamily="50" charset="-128"/>
                <a:ea typeface="Meiryo UI" panose="020B0604030504040204" pitchFamily="50" charset="-128"/>
              </a:rPr>
              <a:t>【</a:t>
            </a:r>
            <a:r>
              <a:rPr lang="ja-JP" altLang="en-US" sz="1400" b="1" dirty="0">
                <a:solidFill>
                  <a:prstClr val="white"/>
                </a:solidFill>
                <a:latin typeface="Meiryo UI" panose="020B0604030504040204" pitchFamily="50" charset="-128"/>
                <a:ea typeface="Meiryo UI" panose="020B0604030504040204" pitchFamily="50" charset="-128"/>
              </a:rPr>
              <a:t>中間評価</a:t>
            </a:r>
            <a:r>
              <a:rPr lang="en-US" altLang="ja-JP" sz="1400" b="1" dirty="0">
                <a:solidFill>
                  <a:prstClr val="white"/>
                </a:solidFill>
                <a:latin typeface="Meiryo UI" panose="020B0604030504040204" pitchFamily="50" charset="-128"/>
                <a:ea typeface="Meiryo UI" panose="020B0604030504040204" pitchFamily="50" charset="-128"/>
              </a:rPr>
              <a:t>(</a:t>
            </a:r>
            <a:r>
              <a:rPr lang="ja-JP" altLang="en-US" sz="1400" b="1" dirty="0">
                <a:solidFill>
                  <a:prstClr val="white"/>
                </a:solidFill>
                <a:latin typeface="Meiryo UI" panose="020B0604030504040204" pitchFamily="50" charset="-128"/>
                <a:ea typeface="Meiryo UI" panose="020B0604030504040204" pitchFamily="50" charset="-128"/>
              </a:rPr>
              <a:t>アドバイザー派遣）</a:t>
            </a:r>
            <a:r>
              <a:rPr lang="en-US" altLang="ja-JP" sz="1400" b="1" dirty="0">
                <a:solidFill>
                  <a:prstClr val="white"/>
                </a:solidFill>
                <a:latin typeface="Meiryo UI" panose="020B0604030504040204" pitchFamily="50" charset="-128"/>
                <a:ea typeface="Meiryo UI" panose="020B0604030504040204" pitchFamily="50" charset="-128"/>
              </a:rPr>
              <a:t>】</a:t>
            </a:r>
            <a:endParaRPr lang="ja-JP" altLang="en-US" sz="1400" b="1" dirty="0">
              <a:solidFill>
                <a:prstClr val="white"/>
              </a:solidFill>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527460" y="1156787"/>
            <a:ext cx="4510058" cy="2051694"/>
            <a:chOff x="-76063" y="0"/>
            <a:chExt cx="5389551" cy="2977962"/>
          </a:xfrm>
          <a:solidFill>
            <a:schemeClr val="bg1"/>
          </a:solidFill>
        </p:grpSpPr>
        <p:grpSp>
          <p:nvGrpSpPr>
            <p:cNvPr id="18" name="グループ化 17">
              <a:extLst>
                <a:ext uri="{FF2B5EF4-FFF2-40B4-BE49-F238E27FC236}">
                  <a16:creationId xmlns:a16="http://schemas.microsoft.com/office/drawing/2014/main" id="{00000000-0008-0000-0500-000005000000}"/>
                </a:ext>
              </a:extLst>
            </p:cNvPr>
            <p:cNvGrpSpPr/>
            <p:nvPr/>
          </p:nvGrpSpPr>
          <p:grpSpPr>
            <a:xfrm>
              <a:off x="-76063" y="0"/>
              <a:ext cx="4891627" cy="2977962"/>
              <a:chOff x="-56866" y="0"/>
              <a:chExt cx="3657054" cy="2743200"/>
            </a:xfrm>
            <a:grpFill/>
          </p:grpSpPr>
          <p:graphicFrame>
            <p:nvGraphicFramePr>
              <p:cNvPr id="21" name="グラフ 20">
                <a:extLst>
                  <a:ext uri="{FF2B5EF4-FFF2-40B4-BE49-F238E27FC236}">
                    <a16:creationId xmlns:a16="http://schemas.microsoft.com/office/drawing/2014/main" id="{00000000-0008-0000-0500-000002000000}"/>
                  </a:ext>
                </a:extLst>
              </p:cNvPr>
              <p:cNvGraphicFramePr/>
              <p:nvPr/>
            </p:nvGraphicFramePr>
            <p:xfrm>
              <a:off x="1" y="0"/>
              <a:ext cx="3600187"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17">
                <a:extLst>
                  <a:ext uri="{FF2B5EF4-FFF2-40B4-BE49-F238E27FC236}">
                    <a16:creationId xmlns:a16="http://schemas.microsoft.com/office/drawing/2014/main" id="{00000000-0008-0000-0500-000003000000}"/>
                  </a:ext>
                </a:extLst>
              </p:cNvPr>
              <p:cNvSpPr txBox="1"/>
              <p:nvPr/>
            </p:nvSpPr>
            <p:spPr>
              <a:xfrm>
                <a:off x="-56866" y="99083"/>
                <a:ext cx="543739" cy="225703"/>
              </a:xfrm>
              <a:prstGeom prst="rect">
                <a:avLst/>
              </a:prstGeom>
              <a:grp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単位：％</a:t>
                </a:r>
              </a:p>
            </p:txBody>
          </p:sp>
        </p:grpSp>
        <p:sp>
          <p:nvSpPr>
            <p:cNvPr id="19" name="テキスト ボックス 14">
              <a:extLst>
                <a:ext uri="{FF2B5EF4-FFF2-40B4-BE49-F238E27FC236}">
                  <a16:creationId xmlns:a16="http://schemas.microsoft.com/office/drawing/2014/main" id="{00000000-0008-0000-0500-000006000000}"/>
                </a:ext>
              </a:extLst>
            </p:cNvPr>
            <p:cNvSpPr txBox="1"/>
            <p:nvPr/>
          </p:nvSpPr>
          <p:spPr>
            <a:xfrm>
              <a:off x="3753807" y="769848"/>
              <a:ext cx="1559681" cy="357381"/>
            </a:xfrm>
            <a:prstGeom prst="rect">
              <a:avLst/>
            </a:prstGeom>
            <a:grp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就労移行率</a:t>
              </a:r>
              <a:r>
                <a:rPr kumimoji="1" lang="en-US" altLang="ja-JP" sz="10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30%</a:t>
              </a:r>
              <a:r>
                <a:rPr kumimoji="1" lang="ja-JP" altLang="en-US" sz="10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以上</a:t>
              </a:r>
            </a:p>
          </p:txBody>
        </p:sp>
        <p:sp>
          <p:nvSpPr>
            <p:cNvPr id="20" name="テキスト ボックス 15">
              <a:extLst>
                <a:ext uri="{FF2B5EF4-FFF2-40B4-BE49-F238E27FC236}">
                  <a16:creationId xmlns:a16="http://schemas.microsoft.com/office/drawing/2014/main" id="{00000000-0008-0000-0500-000008000000}"/>
                </a:ext>
              </a:extLst>
            </p:cNvPr>
            <p:cNvSpPr txBox="1"/>
            <p:nvPr/>
          </p:nvSpPr>
          <p:spPr>
            <a:xfrm>
              <a:off x="3761651" y="2043954"/>
              <a:ext cx="1394940" cy="357381"/>
            </a:xfrm>
            <a:prstGeom prst="rect">
              <a:avLst/>
            </a:prstGeom>
            <a:grp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一般就労実績なし</a:t>
              </a:r>
            </a:p>
          </p:txBody>
        </p:sp>
      </p:grpSp>
      <p:grpSp>
        <p:nvGrpSpPr>
          <p:cNvPr id="23" name="グループ化 22">
            <a:extLst>
              <a:ext uri="{FF2B5EF4-FFF2-40B4-BE49-F238E27FC236}">
                <a16:creationId xmlns:a16="http://schemas.microsoft.com/office/drawing/2014/main" id="{00000000-0008-0000-0500-00000C000000}"/>
              </a:ext>
            </a:extLst>
          </p:cNvPr>
          <p:cNvGrpSpPr/>
          <p:nvPr/>
        </p:nvGrpSpPr>
        <p:grpSpPr>
          <a:xfrm>
            <a:off x="5073237" y="1171004"/>
            <a:ext cx="3934579" cy="2045575"/>
            <a:chOff x="0" y="0"/>
            <a:chExt cx="4595812" cy="2743200"/>
          </a:xfrm>
          <a:solidFill>
            <a:schemeClr val="bg1"/>
          </a:solidFill>
        </p:grpSpPr>
        <p:graphicFrame>
          <p:nvGraphicFramePr>
            <p:cNvPr id="24" name="グラフ 23">
              <a:extLst>
                <a:ext uri="{FF2B5EF4-FFF2-40B4-BE49-F238E27FC236}">
                  <a16:creationId xmlns:a16="http://schemas.microsoft.com/office/drawing/2014/main" id="{00000000-0008-0000-0500-00000A000000}"/>
                </a:ext>
              </a:extLst>
            </p:cNvPr>
            <p:cNvGraphicFramePr/>
            <p:nvPr/>
          </p:nvGraphicFramePr>
          <p:xfrm>
            <a:off x="23812" y="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6" name="テキスト ボックス 20">
              <a:extLst>
                <a:ext uri="{FF2B5EF4-FFF2-40B4-BE49-F238E27FC236}">
                  <a16:creationId xmlns:a16="http://schemas.microsoft.com/office/drawing/2014/main" id="{00000000-0008-0000-0500-00000B000000}"/>
                </a:ext>
              </a:extLst>
            </p:cNvPr>
            <p:cNvSpPr txBox="1"/>
            <p:nvPr/>
          </p:nvSpPr>
          <p:spPr>
            <a:xfrm>
              <a:off x="0" y="200025"/>
              <a:ext cx="619478" cy="242944"/>
            </a:xfrm>
            <a:prstGeom prst="rect">
              <a:avLst/>
            </a:prstGeom>
            <a:grp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単位：事業所</a:t>
              </a:r>
            </a:p>
          </p:txBody>
        </p:sp>
      </p:grpSp>
      <p:graphicFrame>
        <p:nvGraphicFramePr>
          <p:cNvPr id="34" name="グラフ 33"/>
          <p:cNvGraphicFramePr>
            <a:graphicFrameLocks/>
          </p:cNvGraphicFramePr>
          <p:nvPr>
            <p:extLst>
              <p:ext uri="{D42A27DB-BD31-4B8C-83A1-F6EECF244321}">
                <p14:modId xmlns:p14="http://schemas.microsoft.com/office/powerpoint/2010/main" val="3147186813"/>
              </p:ext>
            </p:extLst>
          </p:nvPr>
        </p:nvGraphicFramePr>
        <p:xfrm>
          <a:off x="-77456" y="3352109"/>
          <a:ext cx="3445428" cy="19626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グラフ 34"/>
          <p:cNvGraphicFramePr>
            <a:graphicFrameLocks/>
          </p:cNvGraphicFramePr>
          <p:nvPr/>
        </p:nvGraphicFramePr>
        <p:xfrm>
          <a:off x="2828357" y="3372882"/>
          <a:ext cx="3521713" cy="18849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グラフ 35"/>
          <p:cNvGraphicFramePr>
            <a:graphicFrameLocks/>
          </p:cNvGraphicFramePr>
          <p:nvPr/>
        </p:nvGraphicFramePr>
        <p:xfrm>
          <a:off x="5898788" y="3372226"/>
          <a:ext cx="3456848" cy="18428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91349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134633" y="857479"/>
            <a:ext cx="9000000" cy="4466667"/>
          </a:xfrm>
          <a:prstGeom prst="rect">
            <a:avLst/>
          </a:prstGeom>
          <a:solidFill>
            <a:schemeClr val="accent1">
              <a:lumMod val="20000"/>
              <a:lumOff val="80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4" name="正方形/長方形 3"/>
          <p:cNvSpPr/>
          <p:nvPr/>
        </p:nvSpPr>
        <p:spPr>
          <a:xfrm>
            <a:off x="134633" y="143113"/>
            <a:ext cx="8858605" cy="461665"/>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）の進捗と中間評価</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総括</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34634" y="693678"/>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7" name="コンテンツ プレースホルダー 2"/>
          <p:cNvSpPr txBox="1">
            <a:spLocks/>
          </p:cNvSpPr>
          <p:nvPr/>
        </p:nvSpPr>
        <p:spPr>
          <a:xfrm>
            <a:off x="312022" y="2149740"/>
            <a:ext cx="3876674" cy="121949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85763" indent="-385763">
              <a:lnSpc>
                <a:spcPts val="2250"/>
              </a:lnSpc>
              <a:buFont typeface="+mj-lt"/>
              <a:buAutoNum type="arabicPeriod"/>
            </a:pPr>
            <a:endParaRPr lang="ja-JP" altLang="en-US" sz="2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8636638" y="6427169"/>
            <a:ext cx="651984" cy="381821"/>
          </a:xfrm>
          <a:prstGeom prst="rect">
            <a:avLst/>
          </a:prstGeom>
          <a:noFill/>
        </p:spPr>
        <p:txBody>
          <a:bodyPr wrap="square" rtlCol="0">
            <a:spAutoFit/>
          </a:bodyPr>
          <a:lstStyle/>
          <a:p>
            <a:r>
              <a:rPr kumimoji="1" lang="ja-JP" altLang="en-US" dirty="0"/>
              <a:t>５</a:t>
            </a:r>
          </a:p>
        </p:txBody>
      </p:sp>
      <p:grpSp>
        <p:nvGrpSpPr>
          <p:cNvPr id="10" name="グループ化 9"/>
          <p:cNvGrpSpPr/>
          <p:nvPr/>
        </p:nvGrpSpPr>
        <p:grpSpPr>
          <a:xfrm>
            <a:off x="77274" y="5454282"/>
            <a:ext cx="8999999" cy="1265816"/>
            <a:chOff x="173456" y="5117784"/>
            <a:chExt cx="8805738" cy="1265816"/>
          </a:xfrm>
        </p:grpSpPr>
        <p:sp>
          <p:nvSpPr>
            <p:cNvPr id="28" name="正方形/長方形 27">
              <a:extLst>
                <a:ext uri="{FF2B5EF4-FFF2-40B4-BE49-F238E27FC236}">
                  <a16:creationId xmlns:a16="http://schemas.microsoft.com/office/drawing/2014/main" id="{53A43A83-E9C8-45EF-8B65-A9E2754A0758}"/>
                </a:ext>
              </a:extLst>
            </p:cNvPr>
            <p:cNvSpPr/>
            <p:nvPr/>
          </p:nvSpPr>
          <p:spPr>
            <a:xfrm>
              <a:off x="173456" y="5342239"/>
              <a:ext cx="2943231" cy="1041361"/>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en-US" altLang="ja-JP" sz="1200" b="1" dirty="0">
                  <a:solidFill>
                    <a:prstClr val="black"/>
                  </a:solidFill>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一般就労への移行</a:t>
              </a:r>
              <a:r>
                <a:rPr lang="en-US" altLang="ja-JP" sz="1200" b="1" dirty="0">
                  <a:solidFill>
                    <a:prstClr val="black"/>
                  </a:solidFill>
                  <a:latin typeface="Meiryo UI" panose="020B0604030504040204" pitchFamily="50" charset="-128"/>
                  <a:ea typeface="Meiryo UI" panose="020B0604030504040204" pitchFamily="50" charset="-128"/>
                </a:rPr>
                <a:t>】</a:t>
              </a:r>
            </a:p>
            <a:p>
              <a:r>
                <a:rPr lang="ja-JP" altLang="en-US" sz="1200" dirty="0">
                  <a:solidFill>
                    <a:prstClr val="black"/>
                  </a:solidFill>
                  <a:latin typeface="Meiryo UI" panose="020B0604030504040204" pitchFamily="50" charset="-128"/>
                  <a:ea typeface="Meiryo UI" panose="020B0604030504040204" pitchFamily="50" charset="-128"/>
                </a:rPr>
                <a:t>・</a:t>
              </a:r>
              <a:r>
                <a:rPr lang="zh-CN" altLang="en-US" sz="1200" dirty="0">
                  <a:solidFill>
                    <a:prstClr val="black"/>
                  </a:solidFill>
                  <a:latin typeface="Meiryo UI" panose="020B0604030504040204" pitchFamily="50" charset="-128"/>
                  <a:ea typeface="Meiryo UI" panose="020B0604030504040204" pitchFamily="50" charset="-128"/>
                </a:rPr>
                <a:t>一般就労者数</a:t>
              </a:r>
              <a:r>
                <a:rPr lang="en-US" altLang="ja-JP" sz="1200" dirty="0">
                  <a:solidFill>
                    <a:prstClr val="black"/>
                  </a:solidFill>
                  <a:latin typeface="Meiryo UI" panose="020B0604030504040204" pitchFamily="50" charset="-128"/>
                  <a:ea typeface="Meiryo UI" panose="020B0604030504040204" pitchFamily="50" charset="-128"/>
                </a:rPr>
                <a:t>2,768</a:t>
              </a:r>
              <a:r>
                <a:rPr lang="zh-CN" altLang="en-US" sz="1200" dirty="0">
                  <a:solidFill>
                    <a:prstClr val="black"/>
                  </a:solidFill>
                  <a:latin typeface="Meiryo UI" panose="020B0604030504040204" pitchFamily="50" charset="-128"/>
                  <a:ea typeface="Meiryo UI" panose="020B0604030504040204" pitchFamily="50" charset="-128"/>
                </a:rPr>
                <a:t>人以上</a:t>
              </a:r>
              <a:endParaRPr lang="en-US" altLang="zh-CN" sz="1200" dirty="0">
                <a:solidFill>
                  <a:prstClr val="black"/>
                </a:solidFill>
                <a:latin typeface="Meiryo UI" panose="020B0604030504040204" pitchFamily="50" charset="-128"/>
                <a:ea typeface="Meiryo UI" panose="020B0604030504040204" pitchFamily="50" charset="-128"/>
              </a:endParaRPr>
            </a:p>
            <a:p>
              <a:r>
                <a:rPr lang="zh-CN" altLang="en-US" sz="12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a:t>
              </a:r>
              <a:r>
                <a:rPr lang="zh-CN" altLang="en-US" sz="1200" dirty="0">
                  <a:solidFill>
                    <a:prstClr val="black"/>
                  </a:solidFill>
                  <a:latin typeface="Meiryo UI" panose="020B0604030504040204" pitchFamily="50" charset="-128"/>
                  <a:ea typeface="Meiryo UI" panose="020B0604030504040204" pitchFamily="50" charset="-128"/>
                </a:rPr>
                <a:t>移行支援支援　　 ：</a:t>
              </a:r>
              <a:r>
                <a:rPr lang="en-US" altLang="ja-JP" sz="1200" dirty="0">
                  <a:solidFill>
                    <a:prstClr val="black"/>
                  </a:solidFill>
                  <a:latin typeface="Meiryo UI" panose="020B0604030504040204" pitchFamily="50" charset="-128"/>
                  <a:ea typeface="Meiryo UI" panose="020B0604030504040204" pitchFamily="50" charset="-128"/>
                </a:rPr>
                <a:t>1,978</a:t>
              </a:r>
              <a:r>
                <a:rPr lang="zh-CN" altLang="en-US" sz="1200" dirty="0">
                  <a:solidFill>
                    <a:prstClr val="black"/>
                  </a:solidFill>
                  <a:latin typeface="Meiryo UI" panose="020B0604030504040204" pitchFamily="50" charset="-128"/>
                  <a:ea typeface="Meiryo UI" panose="020B0604030504040204" pitchFamily="50" charset="-128"/>
                </a:rPr>
                <a:t>人</a:t>
              </a:r>
            </a:p>
            <a:p>
              <a:r>
                <a:rPr lang="zh-CN" altLang="en-US" sz="12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a:t>
              </a:r>
              <a:r>
                <a:rPr lang="zh-CN" altLang="en-US" sz="1200" dirty="0">
                  <a:solidFill>
                    <a:prstClr val="black"/>
                  </a:solidFill>
                  <a:latin typeface="Meiryo UI" panose="020B0604030504040204" pitchFamily="50" charset="-128"/>
                  <a:ea typeface="Meiryo UI" panose="020B0604030504040204" pitchFamily="50" charset="-128"/>
                </a:rPr>
                <a:t>就労継続支援</a:t>
              </a:r>
              <a:r>
                <a:rPr lang="en-US" altLang="zh-CN" sz="1200" dirty="0">
                  <a:solidFill>
                    <a:prstClr val="black"/>
                  </a:solidFill>
                  <a:latin typeface="Meiryo UI" panose="020B0604030504040204" pitchFamily="50" charset="-128"/>
                  <a:ea typeface="Meiryo UI" panose="020B0604030504040204" pitchFamily="50" charset="-128"/>
                </a:rPr>
                <a:t>A</a:t>
              </a:r>
              <a:r>
                <a:rPr lang="zh-CN" altLang="en-US" sz="1200" dirty="0">
                  <a:solidFill>
                    <a:prstClr val="black"/>
                  </a:solidFill>
                  <a:latin typeface="Meiryo UI" panose="020B0604030504040204" pitchFamily="50" charset="-128"/>
                  <a:ea typeface="Meiryo UI" panose="020B0604030504040204" pitchFamily="50" charset="-128"/>
                </a:rPr>
                <a:t>型：   </a:t>
              </a:r>
              <a:r>
                <a:rPr lang="en-US" altLang="ja-JP" sz="1200" dirty="0">
                  <a:solidFill>
                    <a:prstClr val="black"/>
                  </a:solidFill>
                  <a:latin typeface="Meiryo UI" panose="020B0604030504040204" pitchFamily="50" charset="-128"/>
                  <a:ea typeface="Meiryo UI" panose="020B0604030504040204" pitchFamily="50" charset="-128"/>
                </a:rPr>
                <a:t>504</a:t>
              </a:r>
              <a:r>
                <a:rPr lang="zh-CN" altLang="en-US" sz="1200" dirty="0">
                  <a:solidFill>
                    <a:prstClr val="black"/>
                  </a:solidFill>
                  <a:latin typeface="Meiryo UI" panose="020B0604030504040204" pitchFamily="50" charset="-128"/>
                  <a:ea typeface="Meiryo UI" panose="020B0604030504040204" pitchFamily="50" charset="-128"/>
                </a:rPr>
                <a:t>人</a:t>
              </a:r>
            </a:p>
            <a:p>
              <a:r>
                <a:rPr lang="zh-CN" altLang="en-US" sz="12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a:t>
              </a:r>
              <a:r>
                <a:rPr lang="zh-CN" altLang="en-US" sz="1200" dirty="0">
                  <a:solidFill>
                    <a:prstClr val="black"/>
                  </a:solidFill>
                  <a:latin typeface="Meiryo UI" panose="020B0604030504040204" pitchFamily="50" charset="-128"/>
                  <a:ea typeface="Meiryo UI" panose="020B0604030504040204" pitchFamily="50" charset="-128"/>
                </a:rPr>
                <a:t>就労継続支援</a:t>
              </a:r>
              <a:r>
                <a:rPr lang="en-US" altLang="zh-CN" sz="1200" dirty="0">
                  <a:solidFill>
                    <a:prstClr val="black"/>
                  </a:solidFill>
                  <a:latin typeface="Meiryo UI" panose="020B0604030504040204" pitchFamily="50" charset="-128"/>
                  <a:ea typeface="Meiryo UI" panose="020B0604030504040204" pitchFamily="50" charset="-128"/>
                </a:rPr>
                <a:t>B</a:t>
              </a:r>
              <a:r>
                <a:rPr lang="zh-CN" altLang="en-US" sz="1200" dirty="0">
                  <a:solidFill>
                    <a:prstClr val="black"/>
                  </a:solidFill>
                  <a:latin typeface="Meiryo UI" panose="020B0604030504040204" pitchFamily="50" charset="-128"/>
                  <a:ea typeface="Meiryo UI" panose="020B0604030504040204" pitchFamily="50" charset="-128"/>
                </a:rPr>
                <a:t>型：   </a:t>
              </a:r>
              <a:r>
                <a:rPr lang="en-US" altLang="ja-JP" sz="1200" dirty="0">
                  <a:solidFill>
                    <a:prstClr val="black"/>
                  </a:solidFill>
                  <a:latin typeface="Meiryo UI" panose="020B0604030504040204" pitchFamily="50" charset="-128"/>
                  <a:ea typeface="Meiryo UI" panose="020B0604030504040204" pitchFamily="50" charset="-128"/>
                </a:rPr>
                <a:t>286</a:t>
              </a:r>
              <a:r>
                <a:rPr lang="zh-CN" altLang="en-US" sz="1200" dirty="0">
                  <a:solidFill>
                    <a:prstClr val="black"/>
                  </a:solidFill>
                  <a:latin typeface="Meiryo UI" panose="020B0604030504040204" pitchFamily="50" charset="-128"/>
                  <a:ea typeface="Meiryo UI" panose="020B0604030504040204" pitchFamily="50" charset="-128"/>
                </a:rPr>
                <a:t>人</a:t>
              </a:r>
            </a:p>
          </p:txBody>
        </p:sp>
        <p:sp>
          <p:nvSpPr>
            <p:cNvPr id="6" name="大かっこ 5"/>
            <p:cNvSpPr/>
            <p:nvPr/>
          </p:nvSpPr>
          <p:spPr>
            <a:xfrm>
              <a:off x="294162" y="5743977"/>
              <a:ext cx="2294491" cy="57954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53A43A83-E9C8-45EF-8B65-A9E2754A0758}"/>
                </a:ext>
              </a:extLst>
            </p:cNvPr>
            <p:cNvSpPr/>
            <p:nvPr/>
          </p:nvSpPr>
          <p:spPr>
            <a:xfrm>
              <a:off x="3116688" y="5342239"/>
              <a:ext cx="5862506" cy="1041361"/>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en-US" altLang="ja-JP" sz="1200" b="1" dirty="0">
                  <a:solidFill>
                    <a:prstClr val="black"/>
                  </a:solidFill>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就労定着支援</a:t>
              </a:r>
              <a:r>
                <a:rPr lang="en-US" altLang="ja-JP" sz="1200" b="1" dirty="0">
                  <a:solidFill>
                    <a:prstClr val="black"/>
                  </a:solidFill>
                  <a:latin typeface="Meiryo UI" panose="020B0604030504040204" pitchFamily="50" charset="-128"/>
                  <a:ea typeface="Meiryo UI" panose="020B0604030504040204" pitchFamily="50" charset="-128"/>
                </a:rPr>
                <a:t>】</a:t>
              </a: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就労移行支援事業所等を通じた一般就労への移行者</a:t>
              </a:r>
              <a:r>
                <a:rPr lang="en-US" altLang="ja-JP" sz="1200" dirty="0">
                  <a:solidFill>
                    <a:prstClr val="black"/>
                  </a:solidFill>
                  <a:latin typeface="Meiryo UI" panose="020B0604030504040204" pitchFamily="50" charset="-128"/>
                  <a:ea typeface="Meiryo UI" panose="020B0604030504040204" pitchFamily="50" charset="-128"/>
                </a:rPr>
                <a:t>【2,768</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のうち７割</a:t>
              </a:r>
              <a:r>
                <a:rPr lang="en-US" altLang="ja-JP" sz="1200" dirty="0">
                  <a:solidFill>
                    <a:prstClr val="black"/>
                  </a:solidFill>
                  <a:latin typeface="Meiryo UI" panose="020B0604030504040204" pitchFamily="50" charset="-128"/>
                  <a:ea typeface="Meiryo UI" panose="020B0604030504040204" pitchFamily="50" charset="-128"/>
                </a:rPr>
                <a:t>【1,938</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が就労定着支援事業所を利用</a:t>
              </a:r>
              <a:endParaRPr lang="en-US" altLang="zh-CN"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就労定着支援事業所のうち、就労定着率が８割以上の事業所を全体の７割以上</a:t>
              </a:r>
            </a:p>
          </p:txBody>
        </p:sp>
        <p:sp>
          <p:nvSpPr>
            <p:cNvPr id="27" name="角丸四角形 55">
              <a:extLst>
                <a:ext uri="{FF2B5EF4-FFF2-40B4-BE49-F238E27FC236}">
                  <a16:creationId xmlns:a16="http://schemas.microsoft.com/office/drawing/2014/main" id="{23215386-69E4-4AC2-AC65-2D4F05FF0B63}"/>
                </a:ext>
              </a:extLst>
            </p:cNvPr>
            <p:cNvSpPr/>
            <p:nvPr/>
          </p:nvSpPr>
          <p:spPr>
            <a:xfrm>
              <a:off x="173456" y="5117784"/>
              <a:ext cx="3350793" cy="23059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次期計画の主な成果目標</a:t>
              </a:r>
              <a:r>
                <a:rPr lang="ja-JP" altLang="en-US" sz="1000" b="1" dirty="0">
                  <a:solidFill>
                    <a:prstClr val="white"/>
                  </a:solidFill>
                  <a:latin typeface="Meiryo UI" panose="020B0604030504040204" pitchFamily="50" charset="-128"/>
                  <a:ea typeface="Meiryo UI" panose="020B0604030504040204" pitchFamily="50" charset="-128"/>
                </a:rPr>
                <a:t>（</a:t>
              </a:r>
              <a:r>
                <a:rPr lang="en-US" altLang="ja-JP" sz="1000" b="1" dirty="0">
                  <a:solidFill>
                    <a:prstClr val="white"/>
                  </a:solidFill>
                  <a:latin typeface="Meiryo UI" panose="020B0604030504040204" pitchFamily="50" charset="-128"/>
                  <a:ea typeface="Meiryo UI" panose="020B0604030504040204" pitchFamily="50" charset="-128"/>
                </a:rPr>
                <a:t>R5</a:t>
              </a:r>
              <a:r>
                <a:rPr lang="ja-JP" altLang="en-US" sz="1000" b="1" dirty="0">
                  <a:solidFill>
                    <a:prstClr val="white"/>
                  </a:solidFill>
                  <a:latin typeface="Meiryo UI" panose="020B0604030504040204" pitchFamily="50" charset="-128"/>
                  <a:ea typeface="Meiryo UI" panose="020B0604030504040204" pitchFamily="50" charset="-128"/>
                </a:rPr>
                <a:t>年度）</a:t>
              </a:r>
            </a:p>
          </p:txBody>
        </p:sp>
      </p:grpSp>
      <p:grpSp>
        <p:nvGrpSpPr>
          <p:cNvPr id="8" name="グループ化 7"/>
          <p:cNvGrpSpPr/>
          <p:nvPr/>
        </p:nvGrpSpPr>
        <p:grpSpPr>
          <a:xfrm>
            <a:off x="134633" y="924483"/>
            <a:ext cx="3782544" cy="4206427"/>
            <a:chOff x="134633" y="829233"/>
            <a:chExt cx="3782544" cy="4206427"/>
          </a:xfrm>
        </p:grpSpPr>
        <p:grpSp>
          <p:nvGrpSpPr>
            <p:cNvPr id="2" name="グループ化 1"/>
            <p:cNvGrpSpPr/>
            <p:nvPr/>
          </p:nvGrpSpPr>
          <p:grpSpPr>
            <a:xfrm>
              <a:off x="134633" y="829233"/>
              <a:ext cx="3782544" cy="4206427"/>
              <a:chOff x="59693" y="779536"/>
              <a:chExt cx="3060002" cy="4206427"/>
            </a:xfrm>
          </p:grpSpPr>
          <p:sp>
            <p:nvSpPr>
              <p:cNvPr id="24" name="正方形/長方形 23">
                <a:extLst>
                  <a:ext uri="{FF2B5EF4-FFF2-40B4-BE49-F238E27FC236}">
                    <a16:creationId xmlns:a16="http://schemas.microsoft.com/office/drawing/2014/main" id="{53A43A83-E9C8-45EF-8B65-A9E2754A0758}"/>
                  </a:ext>
                </a:extLst>
              </p:cNvPr>
              <p:cNvSpPr/>
              <p:nvPr/>
            </p:nvSpPr>
            <p:spPr>
              <a:xfrm>
                <a:off x="59694" y="2043251"/>
                <a:ext cx="3060000" cy="832774"/>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ja-JP" altLang="en-US" sz="1150" dirty="0">
                    <a:solidFill>
                      <a:prstClr val="black"/>
                    </a:solidFill>
                    <a:latin typeface="Meiryo UI" panose="020B0604030504040204" pitchFamily="50" charset="-128"/>
                    <a:ea typeface="Meiryo UI" panose="020B0604030504040204" pitchFamily="50" charset="-128"/>
                  </a:rPr>
                  <a:t>・アドバイザー派遣：</a:t>
                </a:r>
                <a:r>
                  <a:rPr lang="en-US" altLang="ja-JP" sz="1150" dirty="0">
                    <a:solidFill>
                      <a:prstClr val="black"/>
                    </a:solidFill>
                    <a:latin typeface="Meiryo UI" panose="020B0604030504040204" pitchFamily="50" charset="-128"/>
                    <a:ea typeface="Meiryo UI" panose="020B0604030504040204" pitchFamily="50" charset="-128"/>
                  </a:rPr>
                  <a:t>49</a:t>
                </a:r>
                <a:r>
                  <a:rPr lang="ja-JP" altLang="en-US" sz="1150" dirty="0">
                    <a:solidFill>
                      <a:prstClr val="black"/>
                    </a:solidFill>
                    <a:latin typeface="Meiryo UI" panose="020B0604030504040204" pitchFamily="50" charset="-128"/>
                    <a:ea typeface="Meiryo UI" panose="020B0604030504040204" pitchFamily="50" charset="-128"/>
                  </a:rPr>
                  <a:t>事業所</a:t>
                </a:r>
                <a:endParaRPr lang="en-US" altLang="ja-JP" sz="1150" dirty="0">
                  <a:solidFill>
                    <a:prstClr val="black"/>
                  </a:solidFill>
                  <a:latin typeface="Meiryo UI" panose="020B0604030504040204" pitchFamily="50" charset="-128"/>
                  <a:ea typeface="Meiryo UI" panose="020B0604030504040204" pitchFamily="50" charset="-128"/>
                </a:endParaRPr>
              </a:p>
              <a:p>
                <a:pPr marL="809625" indent="-809625"/>
                <a:r>
                  <a:rPr lang="ja-JP" altLang="en-US" sz="1150" dirty="0">
                    <a:solidFill>
                      <a:prstClr val="black"/>
                    </a:solidFill>
                    <a:latin typeface="Meiryo UI" panose="020B0604030504040204" pitchFamily="50" charset="-128"/>
                    <a:ea typeface="Meiryo UI" panose="020B0604030504040204" pitchFamily="50" charset="-128"/>
                  </a:rPr>
                  <a:t>・研修事業：</a:t>
                </a:r>
                <a:r>
                  <a:rPr lang="en-US" altLang="zh-TW" sz="1150" dirty="0">
                    <a:solidFill>
                      <a:prstClr val="black"/>
                    </a:solidFill>
                    <a:latin typeface="Meiryo UI" panose="020B0604030504040204" pitchFamily="50" charset="-128"/>
                    <a:ea typeface="Meiryo UI" panose="020B0604030504040204" pitchFamily="50" charset="-128"/>
                  </a:rPr>
                  <a:t>673</a:t>
                </a:r>
                <a:r>
                  <a:rPr lang="zh-TW" altLang="en-US" sz="1150" dirty="0">
                    <a:solidFill>
                      <a:prstClr val="black"/>
                    </a:solidFill>
                    <a:latin typeface="Meiryo UI" panose="020B0604030504040204" pitchFamily="50" charset="-128"/>
                    <a:ea typeface="Meiryo UI" panose="020B0604030504040204" pitchFamily="50" charset="-128"/>
                  </a:rPr>
                  <a:t>事業所受講</a:t>
                </a:r>
                <a:r>
                  <a:rPr lang="ja-JP" altLang="en-US" sz="1150" dirty="0">
                    <a:solidFill>
                      <a:prstClr val="black"/>
                    </a:solidFill>
                    <a:latin typeface="Meiryo UI" panose="020B0604030504040204" pitchFamily="50" charset="-128"/>
                    <a:ea typeface="Meiryo UI" panose="020B0604030504040204" pitchFamily="50" charset="-128"/>
                  </a:rPr>
                  <a:t>　基礎研修、実習、アドバイザー派遣報告会等</a:t>
                </a:r>
                <a:endParaRPr lang="en-US" altLang="ja-JP" sz="1150" dirty="0">
                  <a:solidFill>
                    <a:prstClr val="black"/>
                  </a:solidFill>
                  <a:latin typeface="Meiryo UI" panose="020B0604030504040204" pitchFamily="50" charset="-128"/>
                  <a:ea typeface="Meiryo UI" panose="020B0604030504040204" pitchFamily="50" charset="-128"/>
                </a:endParaRPr>
              </a:p>
              <a:p>
                <a:r>
                  <a:rPr lang="ja-JP" altLang="en-US" sz="1150" dirty="0">
                    <a:solidFill>
                      <a:prstClr val="black"/>
                    </a:solidFill>
                    <a:latin typeface="Meiryo UI" panose="020B0604030504040204" pitchFamily="50" charset="-128"/>
                    <a:ea typeface="Meiryo UI" panose="020B0604030504040204" pitchFamily="50" charset="-128"/>
                  </a:rPr>
                  <a:t>全事業所の概ね</a:t>
                </a:r>
                <a:r>
                  <a:rPr lang="en-US" altLang="ja-JP" sz="1150" dirty="0">
                    <a:solidFill>
                      <a:prstClr val="black"/>
                    </a:solidFill>
                    <a:latin typeface="Meiryo UI" panose="020B0604030504040204" pitchFamily="50" charset="-128"/>
                    <a:ea typeface="Meiryo UI" panose="020B0604030504040204" pitchFamily="50" charset="-128"/>
                  </a:rPr>
                  <a:t>4</a:t>
                </a:r>
                <a:r>
                  <a:rPr lang="ja-JP" altLang="en-US" sz="1150" dirty="0">
                    <a:solidFill>
                      <a:prstClr val="black"/>
                    </a:solidFill>
                    <a:latin typeface="Meiryo UI" panose="020B0604030504040204" pitchFamily="50" charset="-128"/>
                    <a:ea typeface="Meiryo UI" panose="020B0604030504040204" pitchFamily="50" charset="-128"/>
                  </a:rPr>
                  <a:t>割に何らかの支援力向上の取組みを実施</a:t>
                </a:r>
                <a:endParaRPr lang="en-US" altLang="ja-JP" sz="1150" dirty="0">
                  <a:solidFill>
                    <a:prstClr val="black"/>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3A43A83-E9C8-45EF-8B65-A9E2754A0758}"/>
                  </a:ext>
                </a:extLst>
              </p:cNvPr>
              <p:cNvSpPr/>
              <p:nvPr/>
            </p:nvSpPr>
            <p:spPr>
              <a:xfrm>
                <a:off x="59694" y="973325"/>
                <a:ext cx="3060000" cy="792000"/>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200" dirty="0">
                    <a:solidFill>
                      <a:prstClr val="black"/>
                    </a:solidFill>
                    <a:latin typeface="Meiryo UI" panose="020B0604030504040204" pitchFamily="50" charset="-128"/>
                    <a:ea typeface="Meiryo UI" panose="020B0604030504040204" pitchFamily="50" charset="-128"/>
                  </a:rPr>
                  <a:t>⑴福祉施設からの一般就労者数</a:t>
                </a:r>
                <a:r>
                  <a:rPr lang="en-US" altLang="ja-JP" sz="1200" dirty="0">
                    <a:solidFill>
                      <a:prstClr val="black"/>
                    </a:solidFill>
                    <a:latin typeface="Meiryo UI" panose="020B0604030504040204" pitchFamily="50" charset="-128"/>
                    <a:ea typeface="Meiryo UI" panose="020B0604030504040204" pitchFamily="50" charset="-128"/>
                  </a:rPr>
                  <a:t>1,700</a:t>
                </a:r>
                <a:r>
                  <a:rPr lang="ja-JP" altLang="en-US" sz="1200" dirty="0">
                    <a:solidFill>
                      <a:prstClr val="black"/>
                    </a:solidFill>
                    <a:latin typeface="Meiryo UI" panose="020B0604030504040204" pitchFamily="50" charset="-128"/>
                    <a:ea typeface="Meiryo UI" panose="020B0604030504040204" pitchFamily="50" charset="-128"/>
                  </a:rPr>
                  <a:t>人以上</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⑵就労移行支援事業所の利用者数</a:t>
                </a:r>
                <a:r>
                  <a:rPr lang="en-US" altLang="ja-JP" sz="1200" dirty="0">
                    <a:solidFill>
                      <a:prstClr val="black"/>
                    </a:solidFill>
                    <a:latin typeface="Meiryo UI" panose="020B0604030504040204" pitchFamily="50" charset="-128"/>
                    <a:ea typeface="Meiryo UI" panose="020B0604030504040204" pitchFamily="50" charset="-128"/>
                  </a:rPr>
                  <a:t>3,777</a:t>
                </a:r>
                <a:r>
                  <a:rPr lang="ja-JP" altLang="en-US" sz="1200" dirty="0">
                    <a:solidFill>
                      <a:prstClr val="black"/>
                    </a:solidFill>
                    <a:latin typeface="Meiryo UI" panose="020B0604030504040204" pitchFamily="50" charset="-128"/>
                    <a:ea typeface="Meiryo UI" panose="020B0604030504040204" pitchFamily="50" charset="-128"/>
                  </a:rPr>
                  <a:t>人以上</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⑶就労移行支援事業所毎の移行率</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割以上を</a:t>
                </a:r>
                <a:r>
                  <a:rPr lang="en-US" altLang="ja-JP" sz="1200" dirty="0">
                    <a:solidFill>
                      <a:prstClr val="black"/>
                    </a:solidFill>
                    <a:latin typeface="Meiryo UI" panose="020B0604030504040204" pitchFamily="50" charset="-128"/>
                    <a:ea typeface="Meiryo UI" panose="020B0604030504040204" pitchFamily="50" charset="-128"/>
                  </a:rPr>
                  <a:t>50</a:t>
                </a:r>
                <a:r>
                  <a:rPr lang="ja-JP" altLang="en-US" sz="1200" dirty="0">
                    <a:solidFill>
                      <a:prstClr val="black"/>
                    </a:solidFill>
                    <a:latin typeface="Meiryo UI" panose="020B0604030504040204" pitchFamily="50" charset="-128"/>
                    <a:ea typeface="Meiryo UI" panose="020B0604030504040204" pitchFamily="50" charset="-128"/>
                  </a:rPr>
                  <a:t>％以上</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⑷就労実績のない就労移行支援事業所を「０」　</a:t>
                </a:r>
              </a:p>
            </p:txBody>
          </p:sp>
          <p:sp>
            <p:nvSpPr>
              <p:cNvPr id="21" name="二等辺三角形 20"/>
              <p:cNvSpPr/>
              <p:nvPr/>
            </p:nvSpPr>
            <p:spPr>
              <a:xfrm rot="10800000">
                <a:off x="1665749" y="1815938"/>
                <a:ext cx="1319937" cy="180000"/>
              </a:xfrm>
              <a:prstGeom prst="triangle">
                <a:avLst/>
              </a:prstGeom>
              <a:solidFill>
                <a:srgbClr val="3333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角丸四角形 55">
                <a:extLst>
                  <a:ext uri="{FF2B5EF4-FFF2-40B4-BE49-F238E27FC236}">
                    <a16:creationId xmlns:a16="http://schemas.microsoft.com/office/drawing/2014/main" id="{23215386-69E4-4AC2-AC65-2D4F05FF0B63}"/>
                  </a:ext>
                </a:extLst>
              </p:cNvPr>
              <p:cNvSpPr/>
              <p:nvPr/>
            </p:nvSpPr>
            <p:spPr>
              <a:xfrm>
                <a:off x="59693" y="779536"/>
                <a:ext cx="2742130" cy="18963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solidFill>
                      <a:prstClr val="white"/>
                    </a:solidFill>
                    <a:latin typeface="Meiryo UI" panose="020B0604030504040204" pitchFamily="50" charset="-128"/>
                    <a:ea typeface="Meiryo UI" panose="020B0604030504040204" pitchFamily="50" charset="-128"/>
                  </a:rPr>
                  <a:t>現行計画における成果目標（</a:t>
                </a:r>
                <a:r>
                  <a:rPr lang="en-US" altLang="ja-JP" sz="1200" b="1" dirty="0">
                    <a:solidFill>
                      <a:prstClr val="white"/>
                    </a:solidFill>
                    <a:latin typeface="Meiryo UI" panose="020B0604030504040204" pitchFamily="50" charset="-128"/>
                    <a:ea typeface="Meiryo UI" panose="020B0604030504040204" pitchFamily="50" charset="-128"/>
                  </a:rPr>
                  <a:t>R2</a:t>
                </a:r>
                <a:r>
                  <a:rPr lang="ja-JP" altLang="en-US" sz="1200" b="1" dirty="0">
                    <a:solidFill>
                      <a:prstClr val="white"/>
                    </a:solidFill>
                    <a:latin typeface="Meiryo UI" panose="020B0604030504040204" pitchFamily="50" charset="-128"/>
                    <a:ea typeface="Meiryo UI" panose="020B0604030504040204" pitchFamily="50" charset="-128"/>
                  </a:rPr>
                  <a:t>年度）</a:t>
                </a:r>
              </a:p>
            </p:txBody>
          </p:sp>
          <p:sp>
            <p:nvSpPr>
              <p:cNvPr id="22" name="正方形/長方形 21">
                <a:extLst>
                  <a:ext uri="{FF2B5EF4-FFF2-40B4-BE49-F238E27FC236}">
                    <a16:creationId xmlns:a16="http://schemas.microsoft.com/office/drawing/2014/main" id="{53A43A83-E9C8-45EF-8B65-A9E2754A0758}"/>
                  </a:ext>
                </a:extLst>
              </p:cNvPr>
              <p:cNvSpPr/>
              <p:nvPr/>
            </p:nvSpPr>
            <p:spPr>
              <a:xfrm>
                <a:off x="68226" y="3181660"/>
                <a:ext cx="3051469" cy="1804303"/>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ja-JP" altLang="en-US" sz="1400" dirty="0">
                    <a:solidFill>
                      <a:prstClr val="black"/>
                    </a:solidFill>
                    <a:latin typeface="Meiryo UI" panose="020B0604030504040204" pitchFamily="50" charset="-128"/>
                    <a:ea typeface="Meiryo UI" panose="020B0604030504040204" pitchFamily="50" charset="-128"/>
                  </a:rPr>
                  <a:t>⑴福祉施設からの一般就労者数</a:t>
                </a:r>
                <a:endParaRPr lang="en-US" altLang="ja-JP" sz="1400" dirty="0">
                  <a:solidFill>
                    <a:prstClr val="black"/>
                  </a:solidFill>
                  <a:latin typeface="Meiryo UI" panose="020B0604030504040204" pitchFamily="50" charset="-128"/>
                  <a:ea typeface="Meiryo UI" panose="020B0604030504040204" pitchFamily="50" charset="-128"/>
                </a:endParaRPr>
              </a:p>
              <a:p>
                <a:pPr algn="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rPr>
                  <a:t>2,140</a:t>
                </a:r>
                <a:r>
                  <a:rPr lang="ja-JP" altLang="en-US" sz="1400" b="1" dirty="0">
                    <a:solidFill>
                      <a:prstClr val="black"/>
                    </a:solidFill>
                    <a:latin typeface="Meiryo UI" panose="020B0604030504040204" pitchFamily="50" charset="-128"/>
                    <a:ea typeface="Meiryo UI" panose="020B0604030504040204" pitchFamily="50" charset="-128"/>
                  </a:rPr>
                  <a:t>人　達成</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⑵就労移行支援事業所の利用者数</a:t>
                </a:r>
                <a:endParaRPr lang="en-US" altLang="ja-JP" sz="1400" dirty="0">
                  <a:solidFill>
                    <a:prstClr val="black"/>
                  </a:solidFill>
                  <a:latin typeface="Meiryo UI" panose="020B0604030504040204" pitchFamily="50" charset="-128"/>
                  <a:ea typeface="Meiryo UI" panose="020B0604030504040204" pitchFamily="50" charset="-128"/>
                </a:endParaRPr>
              </a:p>
              <a:p>
                <a:pPr algn="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rPr>
                  <a:t>3,760</a:t>
                </a:r>
                <a:r>
                  <a:rPr lang="ja-JP" altLang="en-US" sz="1400" b="1" dirty="0">
                    <a:solidFill>
                      <a:prstClr val="black"/>
                    </a:solidFill>
                    <a:latin typeface="Meiryo UI" panose="020B0604030504040204" pitchFamily="50" charset="-128"/>
                    <a:ea typeface="Meiryo UI" panose="020B0604030504040204" pitchFamily="50" charset="-128"/>
                  </a:rPr>
                  <a:t>人　達成</a:t>
                </a:r>
                <a:endParaRPr lang="en-US" altLang="ja-JP" sz="1400" b="1"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⑶就労移行支援事業所毎の移行率</a:t>
                </a:r>
                <a:r>
                  <a:rPr lang="en-US" altLang="ja-JP" sz="1400" dirty="0">
                    <a:solidFill>
                      <a:prstClr val="black"/>
                    </a:solidFill>
                    <a:latin typeface="Meiryo UI" panose="020B0604030504040204" pitchFamily="50" charset="-128"/>
                    <a:ea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rPr>
                  <a:t>割以上</a:t>
                </a:r>
                <a:endParaRPr lang="en-US" altLang="ja-JP" sz="1400" dirty="0">
                  <a:solidFill>
                    <a:prstClr val="black"/>
                  </a:solidFill>
                  <a:latin typeface="Meiryo UI" panose="020B0604030504040204" pitchFamily="50" charset="-128"/>
                  <a:ea typeface="Meiryo UI" panose="020B0604030504040204" pitchFamily="50" charset="-128"/>
                </a:endParaRPr>
              </a:p>
              <a:p>
                <a:pPr algn="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rPr>
                  <a:t>54.1%</a:t>
                </a:r>
                <a:r>
                  <a:rPr lang="ja-JP" altLang="en-US" sz="1400" b="1" dirty="0">
                    <a:solidFill>
                      <a:prstClr val="black"/>
                    </a:solidFill>
                    <a:latin typeface="Meiryo UI" panose="020B0604030504040204" pitchFamily="50" charset="-128"/>
                    <a:ea typeface="Meiryo UI" panose="020B0604030504040204" pitchFamily="50" charset="-128"/>
                  </a:rPr>
                  <a:t>　達成</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⑷就労実績のない就労移行支援事業所「０」</a:t>
                </a:r>
                <a:endParaRPr lang="en-US" altLang="ja-JP" sz="1400" dirty="0">
                  <a:solidFill>
                    <a:prstClr val="black"/>
                  </a:solidFill>
                  <a:latin typeface="Meiryo UI" panose="020B0604030504040204" pitchFamily="50" charset="-128"/>
                  <a:ea typeface="Meiryo UI" panose="020B0604030504040204" pitchFamily="50" charset="-128"/>
                </a:endParaRPr>
              </a:p>
              <a:p>
                <a:pPr algn="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rPr>
                  <a:t>65</a:t>
                </a:r>
                <a:r>
                  <a:rPr lang="ja-JP" altLang="en-US" sz="1400" b="1" dirty="0">
                    <a:solidFill>
                      <a:prstClr val="black"/>
                    </a:solidFill>
                    <a:latin typeface="Meiryo UI" panose="020B0604030504040204" pitchFamily="50" charset="-128"/>
                    <a:ea typeface="Meiryo UI" panose="020B0604030504040204" pitchFamily="50" charset="-128"/>
                  </a:rPr>
                  <a:t>カ所　未達</a:t>
                </a:r>
              </a:p>
            </p:txBody>
          </p:sp>
          <p:sp>
            <p:nvSpPr>
              <p:cNvPr id="23" name="角丸四角形 55">
                <a:extLst>
                  <a:ext uri="{FF2B5EF4-FFF2-40B4-BE49-F238E27FC236}">
                    <a16:creationId xmlns:a16="http://schemas.microsoft.com/office/drawing/2014/main" id="{23215386-69E4-4AC2-AC65-2D4F05FF0B63}"/>
                  </a:ext>
                </a:extLst>
              </p:cNvPr>
              <p:cNvSpPr/>
              <p:nvPr/>
            </p:nvSpPr>
            <p:spPr>
              <a:xfrm>
                <a:off x="68226" y="2988777"/>
                <a:ext cx="1467190" cy="18807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prstClr val="white"/>
                    </a:solidFill>
                    <a:latin typeface="Meiryo UI" panose="020B0604030504040204" pitchFamily="50" charset="-128"/>
                    <a:ea typeface="Meiryo UI" panose="020B0604030504040204" pitchFamily="50" charset="-128"/>
                  </a:rPr>
                  <a:t>R1</a:t>
                </a:r>
                <a:r>
                  <a:rPr lang="ja-JP" altLang="en-US" sz="1200" b="1" dirty="0">
                    <a:solidFill>
                      <a:prstClr val="white"/>
                    </a:solidFill>
                    <a:latin typeface="Meiryo UI" panose="020B0604030504040204" pitchFamily="50" charset="-128"/>
                    <a:ea typeface="Meiryo UI" panose="020B0604030504040204" pitchFamily="50" charset="-128"/>
                  </a:rPr>
                  <a:t>年度実績</a:t>
                </a:r>
              </a:p>
            </p:txBody>
          </p:sp>
          <p:sp>
            <p:nvSpPr>
              <p:cNvPr id="25" name="角丸四角形 55">
                <a:extLst>
                  <a:ext uri="{FF2B5EF4-FFF2-40B4-BE49-F238E27FC236}">
                    <a16:creationId xmlns:a16="http://schemas.microsoft.com/office/drawing/2014/main" id="{23215386-69E4-4AC2-AC65-2D4F05FF0B63}"/>
                  </a:ext>
                </a:extLst>
              </p:cNvPr>
              <p:cNvSpPr/>
              <p:nvPr/>
            </p:nvSpPr>
            <p:spPr>
              <a:xfrm>
                <a:off x="75579" y="1866702"/>
                <a:ext cx="1459838" cy="19256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solidFill>
                      <a:prstClr val="white"/>
                    </a:solidFill>
                    <a:latin typeface="Meiryo UI" panose="020B0604030504040204" pitchFamily="50" charset="-128"/>
                    <a:ea typeface="Meiryo UI" panose="020B0604030504040204" pitchFamily="50" charset="-128"/>
                  </a:rPr>
                  <a:t>進捗（</a:t>
                </a:r>
                <a:r>
                  <a:rPr lang="en-US" altLang="ja-JP" sz="1200" b="1" dirty="0">
                    <a:solidFill>
                      <a:prstClr val="white"/>
                    </a:solidFill>
                    <a:latin typeface="Meiryo UI" panose="020B0604030504040204" pitchFamily="50" charset="-128"/>
                    <a:ea typeface="Meiryo UI" panose="020B0604030504040204" pitchFamily="50" charset="-128"/>
                  </a:rPr>
                  <a:t>2</a:t>
                </a:r>
                <a:r>
                  <a:rPr lang="ja-JP" altLang="en-US" sz="1200" b="1" dirty="0">
                    <a:solidFill>
                      <a:prstClr val="white"/>
                    </a:solidFill>
                    <a:latin typeface="Meiryo UI" panose="020B0604030504040204" pitchFamily="50" charset="-128"/>
                    <a:ea typeface="Meiryo UI" panose="020B0604030504040204" pitchFamily="50" charset="-128"/>
                  </a:rPr>
                  <a:t>年間の取組み）</a:t>
                </a:r>
              </a:p>
            </p:txBody>
          </p:sp>
        </p:grpSp>
        <p:sp>
          <p:nvSpPr>
            <p:cNvPr id="31" name="二等辺三角形 30"/>
            <p:cNvSpPr/>
            <p:nvPr/>
          </p:nvSpPr>
          <p:spPr>
            <a:xfrm rot="10800000">
              <a:off x="2056893" y="2995563"/>
              <a:ext cx="1631607" cy="180000"/>
            </a:xfrm>
            <a:prstGeom prst="triangle">
              <a:avLst/>
            </a:prstGeom>
            <a:solidFill>
              <a:srgbClr val="3333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33" name="グループ化 32"/>
          <p:cNvGrpSpPr/>
          <p:nvPr/>
        </p:nvGrpSpPr>
        <p:grpSpPr>
          <a:xfrm>
            <a:off x="3998516" y="972216"/>
            <a:ext cx="4994722" cy="4176098"/>
            <a:chOff x="3998516" y="886491"/>
            <a:chExt cx="4994722" cy="4176098"/>
          </a:xfrm>
        </p:grpSpPr>
        <p:sp>
          <p:nvSpPr>
            <p:cNvPr id="15" name="正方形/長方形 14">
              <a:extLst>
                <a:ext uri="{FF2B5EF4-FFF2-40B4-BE49-F238E27FC236}">
                  <a16:creationId xmlns:a16="http://schemas.microsoft.com/office/drawing/2014/main" id="{53A43A83-E9C8-45EF-8B65-A9E2754A0758}"/>
                </a:ext>
              </a:extLst>
            </p:cNvPr>
            <p:cNvSpPr/>
            <p:nvPr/>
          </p:nvSpPr>
          <p:spPr>
            <a:xfrm>
              <a:off x="4241238" y="3374985"/>
              <a:ext cx="4752000" cy="1687604"/>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実績のない事業所の一部は、基本的な就労支援能力が備わっておらず、アドバイザー介入による実践的なアドバイスが有効でない場合がある（基礎的な支援方法から学ぶ必要のある事業所も多い）。</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地域連携のネットワーク構築は、時間を要するため、アドバイザー派遣の実施中のみならず、継続的な働きかけが必要。</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rPr>
                <a:t>支援</a:t>
              </a:r>
              <a:r>
                <a:rPr lang="ja-JP" altLang="en-US" sz="1200" dirty="0">
                  <a:solidFill>
                    <a:prstClr val="black"/>
                  </a:solidFill>
                  <a:latin typeface="Meiryo UI" panose="020B0604030504040204" pitchFamily="50" charset="-128"/>
                  <a:ea typeface="Meiryo UI" panose="020B0604030504040204" pitchFamily="50" charset="-128"/>
                </a:rPr>
                <a:t>方法や就労アセスメント等、</a:t>
              </a:r>
              <a:r>
                <a:rPr lang="ja-JP" altLang="en-US" sz="1200" dirty="0" smtClean="0">
                  <a:solidFill>
                    <a:prstClr val="black"/>
                  </a:solidFill>
                  <a:latin typeface="Meiryo UI" panose="020B0604030504040204" pitchFamily="50" charset="-128"/>
                  <a:ea typeface="Meiryo UI" panose="020B0604030504040204" pitchFamily="50" charset="-128"/>
                </a:rPr>
                <a:t>アドバイス実践の内容</a:t>
              </a:r>
              <a:r>
                <a:rPr lang="ja-JP" altLang="en-US" sz="1200" dirty="0">
                  <a:solidFill>
                    <a:prstClr val="black"/>
                  </a:solidFill>
                  <a:latin typeface="Meiryo UI" panose="020B0604030504040204" pitchFamily="50" charset="-128"/>
                  <a:ea typeface="Meiryo UI" panose="020B0604030504040204" pitchFamily="50" charset="-128"/>
                </a:rPr>
                <a:t>を</a:t>
              </a:r>
              <a:r>
                <a:rPr lang="ja-JP" altLang="en-US" sz="1200" dirty="0" smtClean="0">
                  <a:solidFill>
                    <a:prstClr val="black"/>
                  </a:solidFill>
                  <a:latin typeface="Meiryo UI" panose="020B0604030504040204" pitchFamily="50" charset="-128"/>
                  <a:ea typeface="Meiryo UI" panose="020B0604030504040204" pitchFamily="50" charset="-128"/>
                </a:rPr>
                <a:t>標準化できておらず、アドバイザーによってばらつきがある。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rPr>
                <a:t>人事異動等があるため、アドバイス</a:t>
              </a:r>
              <a:r>
                <a:rPr lang="ja-JP" altLang="en-US" sz="1200" dirty="0">
                  <a:solidFill>
                    <a:prstClr val="black"/>
                  </a:solidFill>
                  <a:latin typeface="Meiryo UI" panose="020B0604030504040204" pitchFamily="50" charset="-128"/>
                  <a:ea typeface="Meiryo UI" panose="020B0604030504040204" pitchFamily="50" charset="-128"/>
                </a:rPr>
                <a:t>の内容を可視化して提示を希望する派遣先が</a:t>
              </a:r>
              <a:r>
                <a:rPr lang="ja-JP" altLang="en-US" sz="1200" dirty="0" smtClean="0">
                  <a:solidFill>
                    <a:prstClr val="black"/>
                  </a:solidFill>
                  <a:latin typeface="Meiryo UI" panose="020B0604030504040204" pitchFamily="50" charset="-128"/>
                  <a:ea typeface="Meiryo UI" panose="020B0604030504040204" pitchFamily="50" charset="-128"/>
                </a:rPr>
                <a:t>多い</a:t>
              </a:r>
              <a:r>
                <a:rPr lang="ja-JP" altLang="en-US" sz="1200" dirty="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53A43A83-E9C8-45EF-8B65-A9E2754A0758}"/>
                </a:ext>
              </a:extLst>
            </p:cNvPr>
            <p:cNvSpPr/>
            <p:nvPr/>
          </p:nvSpPr>
          <p:spPr>
            <a:xfrm>
              <a:off x="4227193" y="1088784"/>
              <a:ext cx="4752000" cy="1969171"/>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就労アセスメントの取り方（視点）や地域ネットワークの構築についてのアドバイスで支援に対する視野が広がった。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実際に事業所内を確認したうえで、実践的なアドバイスがあるので、すぐに改善に取り組むことが出来た。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利用者や受注の確保等、営業活動の課題についても解決策を示してもらえたことが改善につながった。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（アドバイザーの）事業所を見学させてもらうことにより、就労支援のプロセスや事業所運営について学ぶことができ、スタッフの良い刺激になった。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アドバイザーの仲介により、就ポツとの連携や実習先の企業の開拓が実現し、地域ネットワークに広がりが出来た。</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9" name="左中かっこ 8"/>
            <p:cNvSpPr/>
            <p:nvPr/>
          </p:nvSpPr>
          <p:spPr>
            <a:xfrm>
              <a:off x="3998516" y="917495"/>
              <a:ext cx="242722" cy="4118165"/>
            </a:xfrm>
            <a:prstGeom prst="leftBrace">
              <a:avLst>
                <a:gd name="adj1" fmla="val 95875"/>
                <a:gd name="adj2" fmla="val 38811"/>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20" name="角丸四角形 55">
              <a:extLst>
                <a:ext uri="{FF2B5EF4-FFF2-40B4-BE49-F238E27FC236}">
                  <a16:creationId xmlns:a16="http://schemas.microsoft.com/office/drawing/2014/main" id="{23215386-69E4-4AC2-AC65-2D4F05FF0B63}"/>
                </a:ext>
              </a:extLst>
            </p:cNvPr>
            <p:cNvSpPr/>
            <p:nvPr/>
          </p:nvSpPr>
          <p:spPr>
            <a:xfrm>
              <a:off x="4227192" y="886491"/>
              <a:ext cx="2888683" cy="20076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アドバイザー派遣先の意見</a:t>
              </a:r>
            </a:p>
          </p:txBody>
        </p:sp>
        <p:sp>
          <p:nvSpPr>
            <p:cNvPr id="14" name="角丸四角形 55">
              <a:extLst>
                <a:ext uri="{FF2B5EF4-FFF2-40B4-BE49-F238E27FC236}">
                  <a16:creationId xmlns:a16="http://schemas.microsoft.com/office/drawing/2014/main" id="{23215386-69E4-4AC2-AC65-2D4F05FF0B63}"/>
                </a:ext>
              </a:extLst>
            </p:cNvPr>
            <p:cNvSpPr/>
            <p:nvPr/>
          </p:nvSpPr>
          <p:spPr>
            <a:xfrm>
              <a:off x="4241239" y="3155244"/>
              <a:ext cx="2874636" cy="20158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派遣を通して顕在化した課題</a:t>
              </a:r>
            </a:p>
          </p:txBody>
        </p:sp>
      </p:grpSp>
    </p:spTree>
    <p:extLst>
      <p:ext uri="{BB962C8B-B14F-4D97-AF65-F5344CB8AC3E}">
        <p14:creationId xmlns:p14="http://schemas.microsoft.com/office/powerpoint/2010/main" val="1537628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4089" y="143113"/>
            <a:ext cx="8825432" cy="461665"/>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）の進捗と中間評価</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総括</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34634" y="693678"/>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7" name="コンテンツ プレースホルダー 2"/>
          <p:cNvSpPr txBox="1">
            <a:spLocks/>
          </p:cNvSpPr>
          <p:nvPr/>
        </p:nvSpPr>
        <p:spPr>
          <a:xfrm>
            <a:off x="312022" y="2149740"/>
            <a:ext cx="3876674" cy="121949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85763" indent="-385763">
              <a:lnSpc>
                <a:spcPts val="2250"/>
              </a:lnSpc>
              <a:buFont typeface="+mj-lt"/>
              <a:buAutoNum type="arabicPeriod"/>
            </a:pPr>
            <a:endParaRPr lang="ja-JP" altLang="en-US" sz="2100" dirty="0">
              <a:latin typeface="Meiryo UI" panose="020B0604030504040204" pitchFamily="50" charset="-128"/>
              <a:ea typeface="Meiryo UI" panose="020B0604030504040204" pitchFamily="50" charset="-128"/>
            </a:endParaRPr>
          </a:p>
        </p:txBody>
      </p:sp>
      <p:sp>
        <p:nvSpPr>
          <p:cNvPr id="16" name="正方形/長方形 15"/>
          <p:cNvSpPr/>
          <p:nvPr/>
        </p:nvSpPr>
        <p:spPr>
          <a:xfrm>
            <a:off x="51516" y="1224928"/>
            <a:ext cx="9044634" cy="2316760"/>
          </a:xfrm>
          <a:prstGeom prst="rect">
            <a:avLst/>
          </a:prstGeom>
          <a:solidFill>
            <a:srgbClr val="00B0F0">
              <a:alpha val="49000"/>
            </a:srgbClr>
          </a:solidFill>
          <a:ln w="31750"/>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本事業は平成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年度から実施し、</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年間で府内</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1729</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事業所中約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割に当たる</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673</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事業所が本事業を活用し、支援力の向上を図っている。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事業開始の</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年度以降、事業所全体の移行率や移行者数は総じて上昇している。また、現行計画期間</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年を残して、ほぼ成果目標を達成した。</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以上のことから、本事業の目的である、</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福祉計画の目標達成に概ね寄与したといえる。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一方で、就労移行支援事業所の「</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極化の解消」については、就労実績のない事業所が依然として全事業所の</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割程度存在し、目的を達成することができなかった。今年度の事業成果を踏まえる必要があるものの、実施手法も含めた「２極化の解消」への対応を再検討する必要がある。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なお、今回の評価は、</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年間の中間評価であることや、特にアドバイザー派遣先の事業所については、経年で移行者の推移を見る必要があることから、今年度以降に改めて効果検証をすべきである。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35000" indent="-342900"/>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二等辺三角形 16"/>
          <p:cNvSpPr/>
          <p:nvPr/>
        </p:nvSpPr>
        <p:spPr>
          <a:xfrm rot="10800000">
            <a:off x="2511130" y="835885"/>
            <a:ext cx="4157005" cy="291739"/>
          </a:xfrm>
          <a:prstGeom prst="triangle">
            <a:avLst/>
          </a:prstGeom>
          <a:solidFill>
            <a:srgbClr val="3333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テキスト ボックス 11"/>
          <p:cNvSpPr txBox="1"/>
          <p:nvPr/>
        </p:nvSpPr>
        <p:spPr>
          <a:xfrm>
            <a:off x="8636638" y="6427169"/>
            <a:ext cx="651984" cy="381821"/>
          </a:xfrm>
          <a:prstGeom prst="rect">
            <a:avLst/>
          </a:prstGeom>
          <a:noFill/>
        </p:spPr>
        <p:txBody>
          <a:bodyPr wrap="square" rtlCol="0">
            <a:spAutoFit/>
          </a:bodyPr>
          <a:lstStyle/>
          <a:p>
            <a:r>
              <a:rPr kumimoji="1" lang="ja-JP" altLang="en-US" dirty="0"/>
              <a:t>６</a:t>
            </a:r>
          </a:p>
        </p:txBody>
      </p:sp>
      <p:sp>
        <p:nvSpPr>
          <p:cNvPr id="18" name="角丸四角形 55">
            <a:extLst>
              <a:ext uri="{FF2B5EF4-FFF2-40B4-BE49-F238E27FC236}">
                <a16:creationId xmlns:a16="http://schemas.microsoft.com/office/drawing/2014/main" id="{23215386-69E4-4AC2-AC65-2D4F05FF0B63}"/>
              </a:ext>
            </a:extLst>
          </p:cNvPr>
          <p:cNvSpPr/>
          <p:nvPr/>
        </p:nvSpPr>
        <p:spPr>
          <a:xfrm>
            <a:off x="45648" y="993252"/>
            <a:ext cx="1912764" cy="242899"/>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prstClr val="white"/>
                </a:solidFill>
                <a:latin typeface="Meiryo UI" panose="020B0604030504040204" pitchFamily="50" charset="-128"/>
                <a:ea typeface="Meiryo UI" panose="020B0604030504040204" pitchFamily="50" charset="-128"/>
              </a:rPr>
              <a:t>本事業の評価（案）</a:t>
            </a:r>
          </a:p>
        </p:txBody>
      </p:sp>
      <p:sp>
        <p:nvSpPr>
          <p:cNvPr id="28" name="正方形/長方形 27"/>
          <p:cNvSpPr/>
          <p:nvPr/>
        </p:nvSpPr>
        <p:spPr>
          <a:xfrm>
            <a:off x="51516" y="3875828"/>
            <a:ext cx="9042486" cy="2933162"/>
          </a:xfrm>
          <a:prstGeom prst="rect">
            <a:avLst/>
          </a:prstGeom>
          <a:solidFill>
            <a:srgbClr val="00B0F0">
              <a:alpha val="49000"/>
            </a:srgbClr>
          </a:solidFill>
          <a:ln w="31750"/>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就労移行支援事業所については、過去</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年間の推移から、今後も</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310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カ所前後で推移、そのうち約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割以上が新規開所、廃止で入れ替わるものと考えられる（この入れ替わりが</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極化の解消を妨げる一要因と推量）。</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上記事業所数の推移を前提として、次期計画の成果目標</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移行者数</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1,978</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を達成するためには、就労移行支援事業所で</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事業所あたり</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平均</a:t>
            </a:r>
            <a:r>
              <a:rPr lang="en-US" altLang="ja-JP" sz="1400" b="1">
                <a:latin typeface="Meiryo UI" panose="020B0604030504040204" pitchFamily="50" charset="-128"/>
                <a:ea typeface="Meiryo UI" panose="020B0604030504040204" pitchFamily="50" charset="-128"/>
                <a:cs typeface="Meiryo UI" panose="020B0604030504040204" pitchFamily="50" charset="-128"/>
              </a:rPr>
              <a:t>6.3</a:t>
            </a:r>
            <a:r>
              <a:rPr lang="ja-JP" altLang="en-US" sz="1400" b="1"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年以上の移行者を輩出する必要がある（</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R1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平均：</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4.6</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さらに、就労継続支援事業所（</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B</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）でも個別に成果目標を設定することとなったため、各事業のスキームにあった支援力向上の手法を検討する必要がある。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今後、各事業所内で支援力向上の取組みを効果を十分に引き継いでいくためには、支援ツールの標準化や可視化を進めることが重要である（派遣を受けた事業所だけではなく、アドバイザーからも同様の意見が多い）。</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就労定着支援事業については、全国的な傾向と同様に事業所及び利用者の増加が進んでいない状況であり、次期計画で就労定着支援の成果目標を設定する必要があることや、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年間で約半数の</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者が離職していることからも、受け入れ企業側の実態も踏まえた充実方策を検討し実行していくべきである。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なお、充実方策の検討にあたっては、既存の職場定着の資源（ジョブコーチ、障がい者就業・生活支援センター）との連携や役割分担を十分に踏まえる必要がある。</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55">
            <a:extLst>
              <a:ext uri="{FF2B5EF4-FFF2-40B4-BE49-F238E27FC236}">
                <a16:creationId xmlns:a16="http://schemas.microsoft.com/office/drawing/2014/main" id="{23215386-69E4-4AC2-AC65-2D4F05FF0B63}"/>
              </a:ext>
            </a:extLst>
          </p:cNvPr>
          <p:cNvSpPr/>
          <p:nvPr/>
        </p:nvSpPr>
        <p:spPr>
          <a:xfrm>
            <a:off x="56379" y="3615579"/>
            <a:ext cx="1912764" cy="26025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prstClr val="white"/>
                </a:solidFill>
                <a:latin typeface="Meiryo UI" panose="020B0604030504040204" pitchFamily="50" charset="-128"/>
                <a:ea typeface="Meiryo UI" panose="020B0604030504040204" pitchFamily="50" charset="-128"/>
              </a:rPr>
              <a:t>今後</a:t>
            </a:r>
            <a:r>
              <a:rPr lang="ja-JP" altLang="en-US" sz="1400" b="1">
                <a:solidFill>
                  <a:prstClr val="white"/>
                </a:solidFill>
                <a:latin typeface="Meiryo UI" panose="020B0604030504040204" pitchFamily="50" charset="-128"/>
                <a:ea typeface="Meiryo UI" panose="020B0604030504040204" pitchFamily="50" charset="-128"/>
              </a:rPr>
              <a:t>の方向性（案）</a:t>
            </a:r>
            <a:endParaRPr lang="ja-JP" altLang="en-US" sz="1400"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0457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a:solidFill>
            <a:schemeClr val="tx1"/>
          </a:solidFill>
        </a:ln>
      </a:spPr>
      <a:bodyPr rtlCol="0" anchor="t" anchorCtr="0"/>
      <a:lstStyle>
        <a:defPPr>
          <a:defRPr sz="1000" dirty="0" smtClean="0">
            <a:solidFill>
              <a:prstClr val="black"/>
            </a:solidFill>
            <a:latin typeface="Meiryo UI" panose="020B0604030504040204" pitchFamily="50" charset="-128"/>
            <a:ea typeface="Meiryo UI" panose="020B0604030504040204" pitchFamily="50" charset="-128"/>
          </a:defRPr>
        </a:defPPr>
      </a:lstStyle>
      <a:style>
        <a:lnRef idx="2">
          <a:schemeClr val="accent1"/>
        </a:lnRef>
        <a:fillRef idx="1">
          <a:schemeClr val="lt1"/>
        </a:fillRef>
        <a:effectRef idx="0">
          <a:schemeClr val="accent1"/>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2274</Words>
  <Application>Microsoft Office PowerPoint</Application>
  <PresentationFormat>画面に合わせる (4:3)</PresentationFormat>
  <Paragraphs>197</Paragraphs>
  <Slides>6</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vt:i4>
      </vt:variant>
    </vt:vector>
  </HeadingPairs>
  <TitlesOfParts>
    <vt:vector size="17" baseType="lpstr">
      <vt:lpstr>Meiryo UI</vt:lpstr>
      <vt:lpstr>ＭＳ Ｐゴシック</vt:lpstr>
      <vt:lpstr>ＭＳ 明朝</vt:lpstr>
      <vt:lpstr>游ゴシック</vt:lpstr>
      <vt:lpstr>游ゴシック Light</vt:lpstr>
      <vt:lpstr>Arial</vt:lpstr>
      <vt:lpstr>Calibri</vt:lpstr>
      <vt:lpstr>Calibri Light</vt:lpstr>
      <vt:lpstr>Century</vt:lpstr>
      <vt:lpstr>Times New Roman</vt:lpstr>
      <vt:lpstr>Office テーマ</vt:lpstr>
      <vt:lpstr>就労移行等連携調整事業中間まとめ（案）</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2020-09-25T03:10:17Z</dcterms:created>
  <dcterms:modified xsi:type="dcterms:W3CDTF">2020-09-25T03:10:29Z</dcterms:modified>
</cp:coreProperties>
</file>