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style4.xml" ContentType="application/vnd.ms-office.chartstyle+xml"/>
  <Override PartName="/ppt/charts/colors4.xml" ContentType="application/vnd.ms-office.chartcolorstyle+xml"/>
  <Override PartName="/ppt/charts/chart7.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1.xml" ContentType="application/vnd.openxmlformats-officedocument.drawingml.chartshapes+xml"/>
  <Override PartName="/ppt/charts/chart8.xml" ContentType="application/vnd.openxmlformats-officedocument.drawingml.chart+xml"/>
  <Override PartName="/ppt/charts/chart9.xml" ContentType="application/vnd.openxmlformats-officedocument.drawingml.chart+xml"/>
  <Override PartName="/ppt/charts/style6.xml" ContentType="application/vnd.ms-office.chartstyle+xml"/>
  <Override PartName="/ppt/charts/colors6.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26"/>
  </p:notesMasterIdLst>
  <p:handoutMasterIdLst>
    <p:handoutMasterId r:id="rId27"/>
  </p:handoutMasterIdLst>
  <p:sldIdLst>
    <p:sldId id="269" r:id="rId2"/>
    <p:sldId id="273" r:id="rId3"/>
    <p:sldId id="284" r:id="rId4"/>
    <p:sldId id="257" r:id="rId5"/>
    <p:sldId id="258" r:id="rId6"/>
    <p:sldId id="267" r:id="rId7"/>
    <p:sldId id="259" r:id="rId8"/>
    <p:sldId id="271" r:id="rId9"/>
    <p:sldId id="260" r:id="rId10"/>
    <p:sldId id="261" r:id="rId11"/>
    <p:sldId id="272" r:id="rId12"/>
    <p:sldId id="262" r:id="rId13"/>
    <p:sldId id="264" r:id="rId14"/>
    <p:sldId id="268" r:id="rId15"/>
    <p:sldId id="274" r:id="rId16"/>
    <p:sldId id="275" r:id="rId17"/>
    <p:sldId id="276" r:id="rId18"/>
    <p:sldId id="277" r:id="rId19"/>
    <p:sldId id="278" r:id="rId20"/>
    <p:sldId id="279" r:id="rId21"/>
    <p:sldId id="280" r:id="rId22"/>
    <p:sldId id="281" r:id="rId23"/>
    <p:sldId id="282" r:id="rId24"/>
    <p:sldId id="283" r:id="rId25"/>
  </p:sldIdLst>
  <p:sldSz cx="9144000" cy="6858000" type="screen4x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D7AC3CCA-C797-4891-BE02-D94E43425B78}" styleName="スタイル (中間)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1" d="100"/>
          <a:sy n="71" d="100"/>
        </p:scale>
        <p:origin x="129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G0000sv0ns101\d11263$\doc\02%20&#33258;&#31435;&#25903;&#25588;&#35506;\&#23601;&#21172;&#12539;IT&#25903;&#25588;&#12464;&#12523;&#12540;&#12503;&#65288;&#20491;&#20154;&#24773;&#22577;&#12487;&#12540;&#12479;&#21547;&#12416;&#65289;\004_&#38556;&#12364;&#12356;&#32773;&#23601;&#21172;&#25903;&#25588;&#38306;&#20418;&#31561;\&#9733;01&#23601;&#21172;&#20154;&#25968;&#35519;&#26619;&#9733;\&#9733;&#23601;&#21172;&#20154;&#25968;&#35519;&#26619;&#9733;\R2(R1&#24180;&#24230;&#23601;&#21172;&#20154;&#25968;&#35519;&#26619;)\0831&#30906;&#23450;&#29256;&#12288;&#12304;&#12414;&#12392;&#12417;&#12305;&#12300;&#20196;&#21644;&#20803;&#24180;&#24230;&#23601;&#21172;&#20154;&#25968;&#35519;&#26619;&#12301;.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G0000sv0ns101\d11263$\doc\02%20&#33258;&#31435;&#25903;&#25588;&#35506;\&#23601;&#21172;&#12539;IT&#25903;&#25588;&#12464;&#12523;&#12540;&#12503;&#65288;&#20491;&#20154;&#24773;&#22577;&#12487;&#12540;&#12479;&#21547;&#12416;&#65289;\004_&#38556;&#12364;&#12356;&#32773;&#23601;&#21172;&#25903;&#25588;&#38306;&#20418;&#31561;\&#9733;01&#23601;&#21172;&#20154;&#25968;&#35519;&#26619;&#9733;\&#9733;&#23601;&#21172;&#20154;&#25968;&#35519;&#26619;&#9733;\R2(R1&#24180;&#24230;&#23601;&#21172;&#20154;&#25968;&#35519;&#26619;)\0831&#30906;&#23450;&#29256;&#12288;&#12304;&#12414;&#12392;&#12417;&#12305;&#12300;&#20196;&#21644;&#20803;&#24180;&#24230;&#23601;&#21172;&#20154;&#25968;&#35519;&#26619;&#12301;.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G0000sv0ns101\d11263$\doc\02%20&#33258;&#31435;&#25903;&#25588;&#35506;\&#23601;&#21172;&#12539;IT&#25903;&#25588;&#12464;&#12523;&#12540;&#12503;&#65288;&#20491;&#20154;&#24773;&#22577;&#12487;&#12540;&#12479;&#21547;&#12416;&#65289;\004_&#38556;&#12364;&#12356;&#32773;&#23601;&#21172;&#25903;&#25588;&#38306;&#20418;&#31561;\&#9733;01&#23601;&#21172;&#20154;&#25968;&#35519;&#26619;&#9733;\&#9733;&#23601;&#21172;&#20154;&#25968;&#35519;&#26619;&#9733;\R2(R1&#24180;&#24230;&#23601;&#21172;&#20154;&#25968;&#35519;&#26619;)\0831&#30906;&#23450;&#29256;&#12288;&#12304;&#12414;&#12392;&#12417;&#12305;&#12300;&#20196;&#21644;&#20803;&#24180;&#24230;&#23601;&#21172;&#20154;&#25968;&#35519;&#26619;&#12301;.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1" Type="http://schemas.openxmlformats.org/officeDocument/2006/relationships/oleObject" Target="file:///\\G0000sv0ns101\d11263$\doc\02%20&#33258;&#31435;&#25903;&#25588;&#35506;\&#23601;&#21172;&#12539;IT&#25903;&#25588;&#12464;&#12523;&#12540;&#12503;&#65288;&#20491;&#20154;&#24773;&#22577;&#12487;&#12540;&#12479;&#21547;&#12416;&#65289;\004_&#38556;&#12364;&#12356;&#32773;&#23601;&#21172;&#25903;&#25588;&#38306;&#20418;&#31561;\&#9733;01&#23601;&#21172;&#20154;&#25968;&#35519;&#26619;&#9733;\&#9733;&#23601;&#21172;&#20154;&#25968;&#35519;&#26619;&#9733;\R2(R1&#24180;&#24230;&#23601;&#21172;&#20154;&#25968;&#35519;&#26619;)\0831&#30906;&#23450;&#29256;&#12288;&#12304;&#12414;&#12392;&#12417;&#12305;&#12300;&#20196;&#21644;&#20803;&#24180;&#24230;&#23601;&#21172;&#20154;&#25968;&#35519;&#26619;&#12301;.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G0000sv0ns101\d11263$\doc\02%20&#33258;&#31435;&#25903;&#25588;&#35506;\&#23601;&#21172;&#12539;IT&#25903;&#25588;&#12464;&#12523;&#12540;&#12503;&#65288;&#20491;&#20154;&#24773;&#22577;&#12487;&#12540;&#12479;&#21547;&#12416;&#65289;\004_&#38556;&#12364;&#12356;&#32773;&#23601;&#21172;&#25903;&#25588;&#38306;&#20418;&#31561;\&#9733;01&#23601;&#21172;&#20154;&#25968;&#35519;&#26619;&#9733;\&#9733;&#23601;&#21172;&#20154;&#25968;&#35519;&#26619;&#9733;\R2(R1&#24180;&#24230;&#23601;&#21172;&#20154;&#25968;&#35519;&#26619;)\0831&#30906;&#23450;&#29256;&#12288;&#12304;&#12414;&#12392;&#12417;&#12305;&#12300;&#20196;&#21644;&#20803;&#24180;&#24230;&#23601;&#21172;&#20154;&#25968;&#35519;&#26619;&#12301;.xlsx" TargetMode="External"/></Relationships>
</file>

<file path=ppt/charts/_rels/chart6.xml.rels><?xml version="1.0" encoding="UTF-8" standalone="yes"?>
<Relationships xmlns="http://schemas.openxmlformats.org/package/2006/relationships"><Relationship Id="rId3" Type="http://schemas.openxmlformats.org/officeDocument/2006/relationships/oleObject" Target="file:///\\G0000sv0ns101\d11263$\doc\02%20&#33258;&#31435;&#25903;&#25588;&#35506;\&#23601;&#21172;&#12539;IT&#25903;&#25588;&#12464;&#12523;&#12540;&#12503;&#65288;&#20491;&#20154;&#24773;&#22577;&#12487;&#12540;&#12479;&#21547;&#12416;&#65289;\004_&#38556;&#12364;&#12356;&#32773;&#23601;&#21172;&#25903;&#25588;&#38306;&#20418;&#31561;\&#9733;01&#23601;&#21172;&#20154;&#25968;&#35519;&#26619;&#9733;\&#9733;&#23601;&#21172;&#20154;&#25968;&#35519;&#26619;&#9733;\R2(R1&#24180;&#24230;&#23601;&#21172;&#20154;&#25968;&#35519;&#26619;)\0909&#30906;&#23450;&#29256;&#12288;&#12304;&#12414;&#12392;&#12417;&#12305;&#12300;&#20196;&#21644;&#20803;&#24180;&#24230;&#23601;&#21172;&#20154;&#25968;&#35519;&#26619;&#12301;.xlsx" TargetMode="External"/><Relationship Id="rId2" Type="http://schemas.microsoft.com/office/2011/relationships/chartColorStyle" Target="colors4.xml"/><Relationship Id="rId1" Type="http://schemas.microsoft.com/office/2011/relationships/chartStyle" Target="style4.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______.xlsx"/><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1.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______1.xlsx"/></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______2.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ysClr val="windowText" lastClr="000000"/>
                </a:solidFill>
                <a:latin typeface="+mn-lt"/>
                <a:ea typeface="+mn-ea"/>
                <a:cs typeface="+mn-cs"/>
              </a:defRPr>
            </a:pPr>
            <a:r>
              <a:rPr lang="ja-JP" altLang="en-US" b="1">
                <a:solidFill>
                  <a:sysClr val="windowText" lastClr="000000"/>
                </a:solidFill>
              </a:rPr>
              <a:t>身体障がい者手帳</a:t>
            </a:r>
            <a:endParaRPr lang="ja-JP" b="1">
              <a:solidFill>
                <a:sysClr val="windowText" lastClr="000000"/>
              </a:solidFill>
            </a:endParaRPr>
          </a:p>
        </c:rich>
      </c:tx>
      <c:layout/>
      <c:overlay val="0"/>
      <c:spPr>
        <a:noFill/>
        <a:ln>
          <a:noFill/>
        </a:ln>
        <a:effectLst/>
      </c:spPr>
      <c:txPr>
        <a:bodyPr rot="0" spcFirstLastPara="1" vertOverflow="ellipsis" vert="horz" wrap="square" anchor="ctr" anchorCtr="1"/>
        <a:lstStyle/>
        <a:p>
          <a:pPr>
            <a:defRPr sz="1400" b="1" i="0" u="none" strike="noStrike" kern="1200" spc="0" baseline="0">
              <a:solidFill>
                <a:sysClr val="windowText" lastClr="000000"/>
              </a:solidFill>
              <a:latin typeface="+mn-lt"/>
              <a:ea typeface="+mn-ea"/>
              <a:cs typeface="+mn-cs"/>
            </a:defRPr>
          </a:pPr>
          <a:endParaRPr lang="ja-JP"/>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ysClr val="windowText" lastClr="000000"/>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val>
            <c:numRef>
              <c:f>手帳所持者数!$D$4:$G$4</c:f>
              <c:numCache>
                <c:formatCode>#,##0</c:formatCode>
                <c:ptCount val="4"/>
                <c:pt idx="0">
                  <c:v>389795</c:v>
                </c:pt>
                <c:pt idx="1">
                  <c:v>390642</c:v>
                </c:pt>
                <c:pt idx="2">
                  <c:v>389003</c:v>
                </c:pt>
                <c:pt idx="3">
                  <c:v>385134</c:v>
                </c:pt>
              </c:numCache>
            </c:numRef>
          </c:val>
          <c:extLst>
            <c:ext xmlns:c15="http://schemas.microsoft.com/office/drawing/2012/chart" uri="{02D57815-91ED-43cb-92C2-25804820EDAC}">
              <c15:filteredCategoryTitle>
                <c15:cat>
                  <c:strRef>
                    <c:extLst>
                      <c:ext uri="{02D57815-91ED-43cb-92C2-25804820EDAC}">
                        <c15:formulaRef>
                          <c15:sqref>手帳所持者数!$D$3:$G$3</c15:sqref>
                        </c15:formulaRef>
                      </c:ext>
                    </c:extLst>
                    <c:strCache>
                      <c:ptCount val="4"/>
                      <c:pt idx="0">
                        <c:v>H28年度</c:v>
                      </c:pt>
                      <c:pt idx="1">
                        <c:v>H29年度</c:v>
                      </c:pt>
                      <c:pt idx="2">
                        <c:v>H30年度</c:v>
                      </c:pt>
                      <c:pt idx="3">
                        <c:v>令和元年度</c:v>
                      </c:pt>
                    </c:strCache>
                  </c:strRef>
                </c15:cat>
              </c15:filteredCategoryTitle>
            </c:ext>
            <c:ext xmlns:c16="http://schemas.microsoft.com/office/drawing/2014/chart" uri="{C3380CC4-5D6E-409C-BE32-E72D297353CC}">
              <c16:uniqueId val="{00000000-A565-4F10-A484-AACC2479BD0B}"/>
            </c:ext>
          </c:extLst>
        </c:ser>
        <c:dLbls>
          <c:showLegendKey val="0"/>
          <c:showVal val="0"/>
          <c:showCatName val="0"/>
          <c:showSerName val="0"/>
          <c:showPercent val="0"/>
          <c:showBubbleSize val="0"/>
        </c:dLbls>
        <c:gapWidth val="90"/>
        <c:axId val="115070960"/>
        <c:axId val="115072624"/>
      </c:barChart>
      <c:catAx>
        <c:axId val="115070960"/>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ja-JP"/>
          </a:p>
        </c:txPr>
        <c:crossAx val="115072624"/>
        <c:crosses val="autoZero"/>
        <c:auto val="1"/>
        <c:lblAlgn val="ctr"/>
        <c:lblOffset val="100"/>
        <c:noMultiLvlLbl val="0"/>
      </c:catAx>
      <c:valAx>
        <c:axId val="115072624"/>
        <c:scaling>
          <c:orientation val="minMax"/>
          <c:min val="370000"/>
        </c:scaling>
        <c:delete val="0"/>
        <c:axPos val="l"/>
        <c:numFmt formatCode="#,##0"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ja-JP"/>
          </a:p>
        </c:txPr>
        <c:crossAx val="115070960"/>
        <c:crosses val="autoZero"/>
        <c:crossBetween val="between"/>
        <c:majorUnit val="5000"/>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ysClr val="windowText" lastClr="000000"/>
                </a:solidFill>
                <a:latin typeface="+mn-lt"/>
                <a:ea typeface="+mn-ea"/>
                <a:cs typeface="+mn-cs"/>
              </a:defRPr>
            </a:pPr>
            <a:r>
              <a:rPr lang="ja-JP" altLang="en-US" b="1">
                <a:solidFill>
                  <a:sysClr val="windowText" lastClr="000000"/>
                </a:solidFill>
              </a:rPr>
              <a:t>療育手帳</a:t>
            </a:r>
          </a:p>
        </c:rich>
      </c:tx>
      <c:layout/>
      <c:overlay val="0"/>
      <c:spPr>
        <a:noFill/>
        <a:ln>
          <a:noFill/>
        </a:ln>
        <a:effectLst/>
      </c:spPr>
      <c:txPr>
        <a:bodyPr rot="0" spcFirstLastPara="1" vertOverflow="ellipsis" vert="horz" wrap="square" anchor="ctr" anchorCtr="1"/>
        <a:lstStyle/>
        <a:p>
          <a:pPr>
            <a:defRPr sz="1400" b="1" i="0" u="none" strike="noStrike" kern="1200" spc="0" baseline="0">
              <a:solidFill>
                <a:sysClr val="windowText" lastClr="000000"/>
              </a:solidFill>
              <a:latin typeface="+mn-lt"/>
              <a:ea typeface="+mn-ea"/>
              <a:cs typeface="+mn-cs"/>
            </a:defRPr>
          </a:pPr>
          <a:endParaRPr lang="ja-JP"/>
        </a:p>
      </c:txPr>
    </c:title>
    <c:autoTitleDeleted val="0"/>
    <c:plotArea>
      <c:layout>
        <c:manualLayout>
          <c:layoutTarget val="inner"/>
          <c:xMode val="edge"/>
          <c:yMode val="edge"/>
          <c:x val="0.23388769692543021"/>
          <c:y val="0.18365862121094065"/>
          <c:w val="0.72053968161798787"/>
          <c:h val="0.59103598644905775"/>
        </c:manualLayout>
      </c:layout>
      <c:barChart>
        <c:barDir val="col"/>
        <c:grouping val="clustered"/>
        <c:varyColors val="0"/>
        <c:ser>
          <c:idx val="0"/>
          <c:order val="0"/>
          <c:spPr>
            <a:solidFill>
              <a:schemeClr val="accent1"/>
            </a:solidFill>
            <a:ln>
              <a:solidFill>
                <a:schemeClr val="accent1"/>
              </a:solidFill>
            </a:ln>
            <a:effectLst/>
          </c:spPr>
          <c:invertIfNegative val="0"/>
          <c:dPt>
            <c:idx val="0"/>
            <c:invertIfNegative val="0"/>
            <c:bubble3D val="0"/>
            <c:spPr>
              <a:solidFill>
                <a:schemeClr val="accent3">
                  <a:lumMod val="75000"/>
                </a:schemeClr>
              </a:solidFill>
              <a:ln>
                <a:noFill/>
              </a:ln>
              <a:effectLst/>
            </c:spPr>
            <c:extLst>
              <c:ext xmlns:c16="http://schemas.microsoft.com/office/drawing/2014/chart" uri="{C3380CC4-5D6E-409C-BE32-E72D297353CC}">
                <c16:uniqueId val="{00000001-5E9D-45E5-8771-8A7FE1D6B09C}"/>
              </c:ext>
            </c:extLst>
          </c:dPt>
          <c:dPt>
            <c:idx val="1"/>
            <c:invertIfNegative val="0"/>
            <c:bubble3D val="0"/>
            <c:spPr>
              <a:solidFill>
                <a:schemeClr val="accent3">
                  <a:lumMod val="75000"/>
                </a:schemeClr>
              </a:solidFill>
              <a:ln>
                <a:noFill/>
              </a:ln>
              <a:effectLst/>
            </c:spPr>
            <c:extLst>
              <c:ext xmlns:c16="http://schemas.microsoft.com/office/drawing/2014/chart" uri="{C3380CC4-5D6E-409C-BE32-E72D297353CC}">
                <c16:uniqueId val="{00000003-5E9D-45E5-8771-8A7FE1D6B09C}"/>
              </c:ext>
            </c:extLst>
          </c:dPt>
          <c:dPt>
            <c:idx val="2"/>
            <c:invertIfNegative val="0"/>
            <c:bubble3D val="0"/>
            <c:spPr>
              <a:solidFill>
                <a:schemeClr val="accent3">
                  <a:lumMod val="75000"/>
                </a:schemeClr>
              </a:solidFill>
              <a:ln>
                <a:noFill/>
              </a:ln>
              <a:effectLst/>
            </c:spPr>
            <c:extLst>
              <c:ext xmlns:c16="http://schemas.microsoft.com/office/drawing/2014/chart" uri="{C3380CC4-5D6E-409C-BE32-E72D297353CC}">
                <c16:uniqueId val="{00000005-5E9D-45E5-8771-8A7FE1D6B09C}"/>
              </c:ext>
            </c:extLst>
          </c:dPt>
          <c:dPt>
            <c:idx val="3"/>
            <c:invertIfNegative val="0"/>
            <c:bubble3D val="0"/>
            <c:spPr>
              <a:solidFill>
                <a:schemeClr val="accent3">
                  <a:lumMod val="75000"/>
                </a:schemeClr>
              </a:solidFill>
              <a:ln>
                <a:noFill/>
              </a:ln>
              <a:effectLst/>
            </c:spPr>
            <c:extLst>
              <c:ext xmlns:c16="http://schemas.microsoft.com/office/drawing/2014/chart" uri="{C3380CC4-5D6E-409C-BE32-E72D297353CC}">
                <c16:uniqueId val="{00000007-5E9D-45E5-8771-8A7FE1D6B09C}"/>
              </c:ext>
            </c:extLst>
          </c:dPt>
          <c:dPt>
            <c:idx val="4"/>
            <c:invertIfNegative val="0"/>
            <c:bubble3D val="0"/>
            <c:spPr>
              <a:solidFill>
                <a:schemeClr val="accent3">
                  <a:lumMod val="75000"/>
                </a:schemeClr>
              </a:solidFill>
              <a:ln>
                <a:solidFill>
                  <a:schemeClr val="accent1"/>
                </a:solidFill>
              </a:ln>
              <a:effectLst/>
            </c:spPr>
            <c:extLst>
              <c:ext xmlns:c16="http://schemas.microsoft.com/office/drawing/2014/chart" uri="{C3380CC4-5D6E-409C-BE32-E72D297353CC}">
                <c16:uniqueId val="{00000009-5E9D-45E5-8771-8A7FE1D6B09C}"/>
              </c:ext>
            </c:extLst>
          </c:dPt>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ysClr val="windowText" lastClr="000000"/>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val>
            <c:numRef>
              <c:f>手帳所持者数!$D$5:$G$5</c:f>
              <c:numCache>
                <c:formatCode>#,##0</c:formatCode>
                <c:ptCount val="4"/>
                <c:pt idx="0">
                  <c:v>78557</c:v>
                </c:pt>
                <c:pt idx="1">
                  <c:v>82028</c:v>
                </c:pt>
                <c:pt idx="2">
                  <c:v>85487</c:v>
                </c:pt>
                <c:pt idx="3">
                  <c:v>88930</c:v>
                </c:pt>
              </c:numCache>
            </c:numRef>
          </c:val>
          <c:extLst>
            <c:ext xmlns:c15="http://schemas.microsoft.com/office/drawing/2012/chart" uri="{02D57815-91ED-43cb-92C2-25804820EDAC}">
              <c15:filteredCategoryTitle>
                <c15:cat>
                  <c:strRef>
                    <c:extLst>
                      <c:ext uri="{02D57815-91ED-43cb-92C2-25804820EDAC}">
                        <c15:formulaRef>
                          <c15:sqref>手帳所持者数!$D$3:$G$3</c15:sqref>
                        </c15:formulaRef>
                      </c:ext>
                    </c:extLst>
                    <c:strCache>
                      <c:ptCount val="4"/>
                      <c:pt idx="0">
                        <c:v>H28年度</c:v>
                      </c:pt>
                      <c:pt idx="1">
                        <c:v>H29年度</c:v>
                      </c:pt>
                      <c:pt idx="2">
                        <c:v>H30年度</c:v>
                      </c:pt>
                      <c:pt idx="3">
                        <c:v>令和元年度</c:v>
                      </c:pt>
                    </c:strCache>
                  </c:strRef>
                </c15:cat>
              </c15:filteredCategoryTitle>
            </c:ext>
            <c:ext xmlns:c16="http://schemas.microsoft.com/office/drawing/2014/chart" uri="{C3380CC4-5D6E-409C-BE32-E72D297353CC}">
              <c16:uniqueId val="{0000000A-5E9D-45E5-8771-8A7FE1D6B09C}"/>
            </c:ext>
          </c:extLst>
        </c:ser>
        <c:dLbls>
          <c:dLblPos val="outEnd"/>
          <c:showLegendKey val="0"/>
          <c:showVal val="1"/>
          <c:showCatName val="0"/>
          <c:showSerName val="0"/>
          <c:showPercent val="0"/>
          <c:showBubbleSize val="0"/>
        </c:dLbls>
        <c:gapWidth val="90"/>
        <c:overlap val="-27"/>
        <c:axId val="1856293248"/>
        <c:axId val="1923691040"/>
      </c:barChart>
      <c:catAx>
        <c:axId val="1856293248"/>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ja-JP"/>
          </a:p>
        </c:txPr>
        <c:crossAx val="1923691040"/>
        <c:crosses val="autoZero"/>
        <c:auto val="1"/>
        <c:lblAlgn val="ctr"/>
        <c:lblOffset val="100"/>
        <c:noMultiLvlLbl val="0"/>
      </c:catAx>
      <c:valAx>
        <c:axId val="1923691040"/>
        <c:scaling>
          <c:orientation val="minMax"/>
          <c:max val="120000"/>
          <c:min val="0"/>
        </c:scaling>
        <c:delete val="0"/>
        <c:axPos val="l"/>
        <c:numFmt formatCode="#,##0"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ja-JP"/>
          </a:p>
        </c:txPr>
        <c:crossAx val="1856293248"/>
        <c:crosses val="autoZero"/>
        <c:crossBetween val="between"/>
        <c:majorUnit val="20000"/>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ysClr val="windowText" lastClr="000000"/>
                </a:solidFill>
                <a:latin typeface="+mn-lt"/>
                <a:ea typeface="+mn-ea"/>
                <a:cs typeface="+mn-cs"/>
              </a:defRPr>
            </a:pPr>
            <a:r>
              <a:rPr lang="ja-JP" altLang="en-US" b="1">
                <a:solidFill>
                  <a:sysClr val="windowText" lastClr="000000"/>
                </a:solidFill>
              </a:rPr>
              <a:t>精神障がい者保健福祉手帳</a:t>
            </a:r>
            <a:endParaRPr lang="ja-JP" b="1">
              <a:solidFill>
                <a:sysClr val="windowText" lastClr="000000"/>
              </a:solidFill>
            </a:endParaRPr>
          </a:p>
        </c:rich>
      </c:tx>
      <c:layout>
        <c:manualLayout>
          <c:xMode val="edge"/>
          <c:yMode val="edge"/>
          <c:x val="0.25847900262467194"/>
          <c:y val="3.7037037037037035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ysClr val="windowText" lastClr="000000"/>
              </a:solidFill>
              <a:latin typeface="+mn-lt"/>
              <a:ea typeface="+mn-ea"/>
              <a:cs typeface="+mn-cs"/>
            </a:defRPr>
          </a:pPr>
          <a:endParaRPr lang="ja-JP"/>
        </a:p>
      </c:txPr>
    </c:title>
    <c:autoTitleDeleted val="0"/>
    <c:plotArea>
      <c:layout/>
      <c:barChart>
        <c:barDir val="col"/>
        <c:grouping val="clustered"/>
        <c:varyColors val="0"/>
        <c:ser>
          <c:idx val="0"/>
          <c:order val="0"/>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ysClr val="windowText" lastClr="000000"/>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val>
            <c:numRef>
              <c:f>手帳所持者数!$D$6:$G$6</c:f>
              <c:numCache>
                <c:formatCode>#,##0</c:formatCode>
                <c:ptCount val="4"/>
                <c:pt idx="0">
                  <c:v>81386</c:v>
                </c:pt>
                <c:pt idx="1">
                  <c:v>87045</c:v>
                </c:pt>
                <c:pt idx="2">
                  <c:v>92637</c:v>
                </c:pt>
                <c:pt idx="3">
                  <c:v>100109</c:v>
                </c:pt>
              </c:numCache>
            </c:numRef>
          </c:val>
          <c:extLst>
            <c:ext xmlns:c15="http://schemas.microsoft.com/office/drawing/2012/chart" uri="{02D57815-91ED-43cb-92C2-25804820EDAC}">
              <c15:filteredCategoryTitle>
                <c15:cat>
                  <c:strRef>
                    <c:extLst>
                      <c:ext uri="{02D57815-91ED-43cb-92C2-25804820EDAC}">
                        <c15:formulaRef>
                          <c15:sqref>手帳所持者数!$D$3:$G$3</c15:sqref>
                        </c15:formulaRef>
                      </c:ext>
                    </c:extLst>
                    <c:strCache>
                      <c:ptCount val="4"/>
                      <c:pt idx="0">
                        <c:v>H28年度</c:v>
                      </c:pt>
                      <c:pt idx="1">
                        <c:v>H29年度</c:v>
                      </c:pt>
                      <c:pt idx="2">
                        <c:v>H30年度</c:v>
                      </c:pt>
                      <c:pt idx="3">
                        <c:v>令和元年度</c:v>
                      </c:pt>
                    </c:strCache>
                  </c:strRef>
                </c15:cat>
              </c15:filteredCategoryTitle>
            </c:ext>
            <c:ext xmlns:c16="http://schemas.microsoft.com/office/drawing/2014/chart" uri="{C3380CC4-5D6E-409C-BE32-E72D297353CC}">
              <c16:uniqueId val="{00000000-F2F7-451D-83B3-64DB07027A4F}"/>
            </c:ext>
          </c:extLst>
        </c:ser>
        <c:dLbls>
          <c:dLblPos val="outEnd"/>
          <c:showLegendKey val="0"/>
          <c:showVal val="1"/>
          <c:showCatName val="0"/>
          <c:showSerName val="0"/>
          <c:showPercent val="0"/>
          <c:showBubbleSize val="0"/>
        </c:dLbls>
        <c:gapWidth val="90"/>
        <c:overlap val="-27"/>
        <c:axId val="368077792"/>
        <c:axId val="368078208"/>
      </c:barChart>
      <c:catAx>
        <c:axId val="368077792"/>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ja-JP"/>
          </a:p>
        </c:txPr>
        <c:crossAx val="368078208"/>
        <c:crosses val="autoZero"/>
        <c:auto val="1"/>
        <c:lblAlgn val="ctr"/>
        <c:lblOffset val="100"/>
        <c:noMultiLvlLbl val="0"/>
      </c:catAx>
      <c:valAx>
        <c:axId val="368078208"/>
        <c:scaling>
          <c:orientation val="minMax"/>
        </c:scaling>
        <c:delete val="0"/>
        <c:axPos val="l"/>
        <c:numFmt formatCode="#,##0"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ja-JP"/>
          </a:p>
        </c:txPr>
        <c:crossAx val="368077792"/>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ja-JP"/>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bg2">
                <a:lumMod val="75000"/>
              </a:schemeClr>
            </a:solidFill>
            <a:ln>
              <a:solidFill>
                <a:schemeClr val="tx1"/>
              </a:solidFill>
            </a:ln>
          </c:spPr>
          <c:invertIfNegative val="0"/>
          <c:dLbls>
            <c:dLbl>
              <c:idx val="1"/>
              <c:layout>
                <c:manualLayout>
                  <c:x val="-5.3908348167561859E-3"/>
                  <c:y val="0"/>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E414-4CA7-A828-939A42FF279B}"/>
                </c:ext>
              </c:extLst>
            </c:dLbl>
            <c:dLbl>
              <c:idx val="2"/>
              <c:layout>
                <c:manualLayout>
                  <c:x val="-8.9847246945937761E-3"/>
                  <c:y val="1.5944192814253532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E414-4CA7-A828-939A42FF279B}"/>
                </c:ext>
              </c:extLst>
            </c:dLbl>
            <c:spPr>
              <a:noFill/>
              <a:ln>
                <a:noFill/>
              </a:ln>
              <a:effectLst/>
            </c:spPr>
            <c:txPr>
              <a:bodyPr wrap="square" lIns="38100" tIns="19050" rIns="38100" bIns="19050" anchor="ctr">
                <a:spAutoFit/>
              </a:bodyPr>
              <a:lstStyle/>
              <a:p>
                <a:pPr>
                  <a:defRPr sz="1100"/>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val>
            <c:numRef>
              <c:f>'４月１日時点利用者数'!$B$2:$B$4</c:f>
              <c:numCache>
                <c:formatCode>General</c:formatCode>
                <c:ptCount val="3"/>
                <c:pt idx="0">
                  <c:v>2076</c:v>
                </c:pt>
                <c:pt idx="1">
                  <c:v>2074</c:v>
                </c:pt>
                <c:pt idx="2">
                  <c:v>11254</c:v>
                </c:pt>
              </c:numCache>
            </c:numRef>
          </c:val>
          <c:extLst>
            <c:ext xmlns:c15="http://schemas.microsoft.com/office/drawing/2012/chart" uri="{02D57815-91ED-43cb-92C2-25804820EDAC}">
              <c15:filteredSeriesTitle>
                <c15:tx>
                  <c:strRef>
                    <c:extLst>
                      <c:ext uri="{02D57815-91ED-43cb-92C2-25804820EDAC}">
                        <c15:formulaRef>
                          <c15:sqref>'４月１日時点利用者数'!$B$1</c15:sqref>
                        </c15:formulaRef>
                      </c:ext>
                    </c:extLst>
                    <c:strCache>
                      <c:ptCount val="1"/>
                      <c:pt idx="0">
                        <c:v>H27</c:v>
                      </c:pt>
                    </c:strCache>
                  </c:strRef>
                </c15:tx>
              </c15:filteredSeriesTitle>
            </c:ext>
            <c:ext xmlns:c15="http://schemas.microsoft.com/office/drawing/2012/chart" uri="{02D57815-91ED-43cb-92C2-25804820EDAC}">
              <c15:filteredCategoryTitle>
                <c15:cat>
                  <c:strRef>
                    <c:extLst>
                      <c:ext uri="{02D57815-91ED-43cb-92C2-25804820EDAC}">
                        <c15:formulaRef>
                          <c15:sqref>'４月１日時点利用者数'!$A$2:$A$4</c15:sqref>
                        </c15:formulaRef>
                      </c:ext>
                    </c:extLst>
                    <c:strCache>
                      <c:ptCount val="3"/>
                      <c:pt idx="0">
                        <c:v>就労移行支援</c:v>
                      </c:pt>
                      <c:pt idx="1">
                        <c:v>就労継続支援A型</c:v>
                      </c:pt>
                      <c:pt idx="2">
                        <c:v>就労継続支援B型</c:v>
                      </c:pt>
                    </c:strCache>
                  </c:strRef>
                </c15:cat>
              </c15:filteredCategoryTitle>
            </c:ext>
            <c:ext xmlns:c16="http://schemas.microsoft.com/office/drawing/2014/chart" uri="{C3380CC4-5D6E-409C-BE32-E72D297353CC}">
              <c16:uniqueId val="{00000002-E414-4CA7-A828-939A42FF279B}"/>
            </c:ext>
          </c:extLst>
        </c:ser>
        <c:ser>
          <c:idx val="1"/>
          <c:order val="1"/>
          <c:spPr>
            <a:pattFill prst="pct5">
              <a:fgClr>
                <a:schemeClr val="tx1"/>
              </a:fgClr>
              <a:bgClr>
                <a:schemeClr val="bg1"/>
              </a:bgClr>
            </a:pattFill>
            <a:ln>
              <a:solidFill>
                <a:schemeClr val="tx1"/>
              </a:solidFill>
            </a:ln>
          </c:spPr>
          <c:invertIfNegative val="0"/>
          <c:dLbls>
            <c:dLbl>
              <c:idx val="2"/>
              <c:layout>
                <c:manualLayout>
                  <c:x val="-8.9847246945936442E-3"/>
                  <c:y val="1.1958144610690205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E414-4CA7-A828-939A42FF279B}"/>
                </c:ext>
              </c:extLst>
            </c:dLbl>
            <c:spPr>
              <a:noFill/>
              <a:ln>
                <a:noFill/>
              </a:ln>
              <a:effectLst/>
            </c:spPr>
            <c:txPr>
              <a:bodyPr wrap="square" lIns="38100" tIns="19050" rIns="38100" bIns="19050" anchor="ctr">
                <a:spAutoFit/>
              </a:bodyPr>
              <a:lstStyle/>
              <a:p>
                <a:pPr>
                  <a:defRPr sz="1100"/>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val>
            <c:numRef>
              <c:f>'４月１日時点利用者数'!$C$2:$C$4</c:f>
              <c:numCache>
                <c:formatCode>General</c:formatCode>
                <c:ptCount val="3"/>
                <c:pt idx="0">
                  <c:v>2485</c:v>
                </c:pt>
                <c:pt idx="1">
                  <c:v>3516</c:v>
                </c:pt>
                <c:pt idx="2">
                  <c:v>12499</c:v>
                </c:pt>
              </c:numCache>
            </c:numRef>
          </c:val>
          <c:extLst>
            <c:ext xmlns:c15="http://schemas.microsoft.com/office/drawing/2012/chart" uri="{02D57815-91ED-43cb-92C2-25804820EDAC}">
              <c15:filteredSeriesTitle>
                <c15:tx>
                  <c:strRef>
                    <c:extLst>
                      <c:ext uri="{02D57815-91ED-43cb-92C2-25804820EDAC}">
                        <c15:formulaRef>
                          <c15:sqref>'４月１日時点利用者数'!$C$1</c15:sqref>
                        </c15:formulaRef>
                      </c:ext>
                    </c:extLst>
                    <c:strCache>
                      <c:ptCount val="1"/>
                      <c:pt idx="0">
                        <c:v>H28 </c:v>
                      </c:pt>
                    </c:strCache>
                  </c:strRef>
                </c15:tx>
              </c15:filteredSeriesTitle>
            </c:ext>
            <c:ext xmlns:c15="http://schemas.microsoft.com/office/drawing/2012/chart" uri="{02D57815-91ED-43cb-92C2-25804820EDAC}">
              <c15:filteredCategoryTitle>
                <c15:cat>
                  <c:strRef>
                    <c:extLst>
                      <c:ext uri="{02D57815-91ED-43cb-92C2-25804820EDAC}">
                        <c15:formulaRef>
                          <c15:sqref>'４月１日時点利用者数'!$A$2:$A$4</c15:sqref>
                        </c15:formulaRef>
                      </c:ext>
                    </c:extLst>
                    <c:strCache>
                      <c:ptCount val="3"/>
                      <c:pt idx="0">
                        <c:v>就労移行支援</c:v>
                      </c:pt>
                      <c:pt idx="1">
                        <c:v>就労継続支援A型</c:v>
                      </c:pt>
                      <c:pt idx="2">
                        <c:v>就労継続支援B型</c:v>
                      </c:pt>
                    </c:strCache>
                  </c:strRef>
                </c15:cat>
              </c15:filteredCategoryTitle>
            </c:ext>
            <c:ext xmlns:c16="http://schemas.microsoft.com/office/drawing/2014/chart" uri="{C3380CC4-5D6E-409C-BE32-E72D297353CC}">
              <c16:uniqueId val="{00000004-E414-4CA7-A828-939A42FF279B}"/>
            </c:ext>
          </c:extLst>
        </c:ser>
        <c:ser>
          <c:idx val="2"/>
          <c:order val="2"/>
          <c:spPr>
            <a:pattFill prst="wdDnDiag">
              <a:fgClr>
                <a:schemeClr val="tx1"/>
              </a:fgClr>
              <a:bgClr>
                <a:schemeClr val="bg1"/>
              </a:bgClr>
            </a:pattFill>
            <a:ln>
              <a:solidFill>
                <a:schemeClr val="tx1"/>
              </a:solidFill>
            </a:ln>
          </c:spPr>
          <c:invertIfNegative val="0"/>
          <c:dLbls>
            <c:dLbl>
              <c:idx val="2"/>
              <c:layout>
                <c:manualLayout>
                  <c:x val="-5.3908348167563177E-3"/>
                  <c:y val="0"/>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E414-4CA7-A828-939A42FF279B}"/>
                </c:ext>
              </c:extLst>
            </c:dLbl>
            <c:spPr>
              <a:noFill/>
              <a:ln>
                <a:noFill/>
              </a:ln>
              <a:effectLst/>
            </c:spPr>
            <c:txPr>
              <a:bodyPr wrap="square" lIns="38100" tIns="19050" rIns="38100" bIns="19050" anchor="ctr">
                <a:spAutoFit/>
              </a:bodyPr>
              <a:lstStyle/>
              <a:p>
                <a:pPr>
                  <a:defRPr sz="1100"/>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val>
            <c:numRef>
              <c:f>'４月１日時点利用者数'!$D$2:$D$4</c:f>
              <c:numCache>
                <c:formatCode>General</c:formatCode>
                <c:ptCount val="3"/>
                <c:pt idx="0">
                  <c:v>2836</c:v>
                </c:pt>
                <c:pt idx="1">
                  <c:v>4418</c:v>
                </c:pt>
                <c:pt idx="2">
                  <c:v>13277</c:v>
                </c:pt>
              </c:numCache>
            </c:numRef>
          </c:val>
          <c:extLst>
            <c:ext xmlns:c15="http://schemas.microsoft.com/office/drawing/2012/chart" uri="{02D57815-91ED-43cb-92C2-25804820EDAC}">
              <c15:filteredSeriesTitle>
                <c15:tx>
                  <c:strRef>
                    <c:extLst>
                      <c:ext uri="{02D57815-91ED-43cb-92C2-25804820EDAC}">
                        <c15:formulaRef>
                          <c15:sqref>'４月１日時点利用者数'!$D$1</c15:sqref>
                        </c15:formulaRef>
                      </c:ext>
                    </c:extLst>
                    <c:strCache>
                      <c:ptCount val="1"/>
                      <c:pt idx="0">
                        <c:v>H29</c:v>
                      </c:pt>
                    </c:strCache>
                  </c:strRef>
                </c15:tx>
              </c15:filteredSeriesTitle>
            </c:ext>
            <c:ext xmlns:c15="http://schemas.microsoft.com/office/drawing/2012/chart" uri="{02D57815-91ED-43cb-92C2-25804820EDAC}">
              <c15:filteredCategoryTitle>
                <c15:cat>
                  <c:strRef>
                    <c:extLst>
                      <c:ext uri="{02D57815-91ED-43cb-92C2-25804820EDAC}">
                        <c15:formulaRef>
                          <c15:sqref>'４月１日時点利用者数'!$A$2:$A$4</c15:sqref>
                        </c15:formulaRef>
                      </c:ext>
                    </c:extLst>
                    <c:strCache>
                      <c:ptCount val="3"/>
                      <c:pt idx="0">
                        <c:v>就労移行支援</c:v>
                      </c:pt>
                      <c:pt idx="1">
                        <c:v>就労継続支援A型</c:v>
                      </c:pt>
                      <c:pt idx="2">
                        <c:v>就労継続支援B型</c:v>
                      </c:pt>
                    </c:strCache>
                  </c:strRef>
                </c15:cat>
              </c15:filteredCategoryTitle>
            </c:ext>
            <c:ext xmlns:c16="http://schemas.microsoft.com/office/drawing/2014/chart" uri="{C3380CC4-5D6E-409C-BE32-E72D297353CC}">
              <c16:uniqueId val="{00000006-E414-4CA7-A828-939A42FF279B}"/>
            </c:ext>
          </c:extLst>
        </c:ser>
        <c:ser>
          <c:idx val="3"/>
          <c:order val="3"/>
          <c:spPr>
            <a:pattFill prst="pct90">
              <a:fgClr>
                <a:schemeClr val="tx1"/>
              </a:fgClr>
              <a:bgClr>
                <a:schemeClr val="bg1"/>
              </a:bgClr>
            </a:pattFill>
            <a:ln>
              <a:solidFill>
                <a:schemeClr val="tx1"/>
              </a:solidFill>
            </a:ln>
          </c:spPr>
          <c:invertIfNegative val="0"/>
          <c:dLbls>
            <c:dLbl>
              <c:idx val="2"/>
              <c:layout>
                <c:manualLayout>
                  <c:x val="-5.3908348167561859E-3"/>
                  <c:y val="0"/>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E414-4CA7-A828-939A42FF279B}"/>
                </c:ext>
              </c:extLst>
            </c:dLbl>
            <c:spPr>
              <a:noFill/>
              <a:ln>
                <a:noFill/>
              </a:ln>
              <a:effectLst/>
            </c:spPr>
            <c:txPr>
              <a:bodyPr wrap="square" lIns="38100" tIns="19050" rIns="38100" bIns="19050" anchor="ctr">
                <a:spAutoFit/>
              </a:bodyPr>
              <a:lstStyle/>
              <a:p>
                <a:pPr>
                  <a:defRPr sz="1100"/>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val>
            <c:numRef>
              <c:f>'４月１日時点利用者数'!$E$2:$E$4</c:f>
              <c:numCache>
                <c:formatCode>General</c:formatCode>
                <c:ptCount val="3"/>
                <c:pt idx="0">
                  <c:v>3229</c:v>
                </c:pt>
                <c:pt idx="1">
                  <c:v>5388</c:v>
                </c:pt>
                <c:pt idx="2">
                  <c:v>14173</c:v>
                </c:pt>
              </c:numCache>
            </c:numRef>
          </c:val>
          <c:extLst>
            <c:ext xmlns:c15="http://schemas.microsoft.com/office/drawing/2012/chart" uri="{02D57815-91ED-43cb-92C2-25804820EDAC}">
              <c15:filteredSeriesTitle>
                <c15:tx>
                  <c:strRef>
                    <c:extLst>
                      <c:ext uri="{02D57815-91ED-43cb-92C2-25804820EDAC}">
                        <c15:formulaRef>
                          <c15:sqref>'４月１日時点利用者数'!$E$1</c15:sqref>
                        </c15:formulaRef>
                      </c:ext>
                    </c:extLst>
                    <c:strCache>
                      <c:ptCount val="1"/>
                      <c:pt idx="0">
                        <c:v>H30</c:v>
                      </c:pt>
                    </c:strCache>
                  </c:strRef>
                </c15:tx>
              </c15:filteredSeriesTitle>
            </c:ext>
            <c:ext xmlns:c15="http://schemas.microsoft.com/office/drawing/2012/chart" uri="{02D57815-91ED-43cb-92C2-25804820EDAC}">
              <c15:filteredCategoryTitle>
                <c15:cat>
                  <c:strRef>
                    <c:extLst>
                      <c:ext uri="{02D57815-91ED-43cb-92C2-25804820EDAC}">
                        <c15:formulaRef>
                          <c15:sqref>'４月１日時点利用者数'!$A$2:$A$4</c15:sqref>
                        </c15:formulaRef>
                      </c:ext>
                    </c:extLst>
                    <c:strCache>
                      <c:ptCount val="3"/>
                      <c:pt idx="0">
                        <c:v>就労移行支援</c:v>
                      </c:pt>
                      <c:pt idx="1">
                        <c:v>就労継続支援A型</c:v>
                      </c:pt>
                      <c:pt idx="2">
                        <c:v>就労継続支援B型</c:v>
                      </c:pt>
                    </c:strCache>
                  </c:strRef>
                </c15:cat>
              </c15:filteredCategoryTitle>
            </c:ext>
            <c:ext xmlns:c16="http://schemas.microsoft.com/office/drawing/2014/chart" uri="{C3380CC4-5D6E-409C-BE32-E72D297353CC}">
              <c16:uniqueId val="{00000008-E414-4CA7-A828-939A42FF279B}"/>
            </c:ext>
          </c:extLst>
        </c:ser>
        <c:ser>
          <c:idx val="4"/>
          <c:order val="4"/>
          <c:spPr>
            <a:pattFill prst="ltHorz">
              <a:fgClr>
                <a:schemeClr val="tx1"/>
              </a:fgClr>
              <a:bgClr>
                <a:schemeClr val="bg1"/>
              </a:bgClr>
            </a:pattFill>
            <a:ln>
              <a:solidFill>
                <a:schemeClr val="tx1"/>
              </a:solidFill>
            </a:ln>
          </c:spPr>
          <c:invertIfNegative val="0"/>
          <c:dLbls>
            <c:spPr>
              <a:noFill/>
              <a:ln>
                <a:noFill/>
              </a:ln>
              <a:effectLst/>
            </c:spPr>
            <c:txPr>
              <a:bodyPr wrap="square" lIns="38100" tIns="19050" rIns="38100" bIns="19050" anchor="ctr">
                <a:spAutoFit/>
              </a:bodyPr>
              <a:lstStyle/>
              <a:p>
                <a:pPr>
                  <a:defRPr sz="1100"/>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val>
            <c:numRef>
              <c:f>'４月１日時点利用者数'!$F$2:$F$4</c:f>
              <c:numCache>
                <c:formatCode>General</c:formatCode>
                <c:ptCount val="3"/>
                <c:pt idx="0">
                  <c:v>3390</c:v>
                </c:pt>
                <c:pt idx="1">
                  <c:v>5724</c:v>
                </c:pt>
                <c:pt idx="2">
                  <c:v>16579</c:v>
                </c:pt>
              </c:numCache>
            </c:numRef>
          </c:val>
          <c:extLst>
            <c:ext xmlns:c15="http://schemas.microsoft.com/office/drawing/2012/chart" uri="{02D57815-91ED-43cb-92C2-25804820EDAC}">
              <c15:filteredSeriesTitle>
                <c15:tx>
                  <c:strRef>
                    <c:extLst>
                      <c:ext uri="{02D57815-91ED-43cb-92C2-25804820EDAC}">
                        <c15:formulaRef>
                          <c15:sqref>'４月１日時点利用者数'!$F$1</c15:sqref>
                        </c15:formulaRef>
                      </c:ext>
                    </c:extLst>
                    <c:strCache>
                      <c:ptCount val="1"/>
                      <c:pt idx="0">
                        <c:v>Ｒ1</c:v>
                      </c:pt>
                    </c:strCache>
                  </c:strRef>
                </c15:tx>
              </c15:filteredSeriesTitle>
            </c:ext>
            <c:ext xmlns:c15="http://schemas.microsoft.com/office/drawing/2012/chart" uri="{02D57815-91ED-43cb-92C2-25804820EDAC}">
              <c15:filteredCategoryTitle>
                <c15:cat>
                  <c:strRef>
                    <c:extLst>
                      <c:ext uri="{02D57815-91ED-43cb-92C2-25804820EDAC}">
                        <c15:formulaRef>
                          <c15:sqref>'４月１日時点利用者数'!$A$2:$A$4</c15:sqref>
                        </c15:formulaRef>
                      </c:ext>
                    </c:extLst>
                    <c:strCache>
                      <c:ptCount val="3"/>
                      <c:pt idx="0">
                        <c:v>就労移行支援</c:v>
                      </c:pt>
                      <c:pt idx="1">
                        <c:v>就労継続支援A型</c:v>
                      </c:pt>
                      <c:pt idx="2">
                        <c:v>就労継続支援B型</c:v>
                      </c:pt>
                    </c:strCache>
                  </c:strRef>
                </c15:cat>
              </c15:filteredCategoryTitle>
            </c:ext>
            <c:ext xmlns:c16="http://schemas.microsoft.com/office/drawing/2014/chart" uri="{C3380CC4-5D6E-409C-BE32-E72D297353CC}">
              <c16:uniqueId val="{00000009-E414-4CA7-A828-939A42FF279B}"/>
            </c:ext>
          </c:extLst>
        </c:ser>
        <c:ser>
          <c:idx val="5"/>
          <c:order val="5"/>
          <c:spPr>
            <a:solidFill>
              <a:schemeClr val="tx1"/>
            </a:solidFill>
          </c:spPr>
          <c:invertIfNegative val="0"/>
          <c:dLbls>
            <c:spPr>
              <a:noFill/>
              <a:ln>
                <a:noFill/>
              </a:ln>
              <a:effectLst/>
            </c:spPr>
            <c:txPr>
              <a:bodyPr wrap="square" lIns="38100" tIns="19050" rIns="38100" bIns="19050" anchor="ctr">
                <a:spAutoFit/>
              </a:bodyPr>
              <a:lstStyle/>
              <a:p>
                <a:pPr>
                  <a:defRPr sz="1100"/>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val>
            <c:numRef>
              <c:f>'４月１日時点利用者数'!$G$2:$G$4</c:f>
              <c:numCache>
                <c:formatCode>General</c:formatCode>
                <c:ptCount val="3"/>
                <c:pt idx="0">
                  <c:v>3760</c:v>
                </c:pt>
                <c:pt idx="1">
                  <c:v>6389</c:v>
                </c:pt>
                <c:pt idx="2">
                  <c:v>17959</c:v>
                </c:pt>
              </c:numCache>
            </c:numRef>
          </c:val>
          <c:extLst>
            <c:ext xmlns:c15="http://schemas.microsoft.com/office/drawing/2012/chart" uri="{02D57815-91ED-43cb-92C2-25804820EDAC}">
              <c15:filteredSeriesTitle>
                <c15:tx>
                  <c:strRef>
                    <c:extLst>
                      <c:ext uri="{02D57815-91ED-43cb-92C2-25804820EDAC}">
                        <c15:formulaRef>
                          <c15:sqref>'４月１日時点利用者数'!$G$1</c15:sqref>
                        </c15:formulaRef>
                      </c:ext>
                    </c:extLst>
                    <c:strCache>
                      <c:ptCount val="1"/>
                      <c:pt idx="0">
                        <c:v>Ｒ2</c:v>
                      </c:pt>
                    </c:strCache>
                  </c:strRef>
                </c15:tx>
              </c15:filteredSeriesTitle>
            </c:ext>
            <c:ext xmlns:c15="http://schemas.microsoft.com/office/drawing/2012/chart" uri="{02D57815-91ED-43cb-92C2-25804820EDAC}">
              <c15:filteredCategoryTitle>
                <c15:cat>
                  <c:strRef>
                    <c:extLst>
                      <c:ext uri="{02D57815-91ED-43cb-92C2-25804820EDAC}">
                        <c15:formulaRef>
                          <c15:sqref>'４月１日時点利用者数'!$A$2:$A$4</c15:sqref>
                        </c15:formulaRef>
                      </c:ext>
                    </c:extLst>
                    <c:strCache>
                      <c:ptCount val="3"/>
                      <c:pt idx="0">
                        <c:v>就労移行支援</c:v>
                      </c:pt>
                      <c:pt idx="1">
                        <c:v>就労継続支援A型</c:v>
                      </c:pt>
                      <c:pt idx="2">
                        <c:v>就労継続支援B型</c:v>
                      </c:pt>
                    </c:strCache>
                  </c:strRef>
                </c15:cat>
              </c15:filteredCategoryTitle>
            </c:ext>
            <c:ext xmlns:c16="http://schemas.microsoft.com/office/drawing/2014/chart" uri="{C3380CC4-5D6E-409C-BE32-E72D297353CC}">
              <c16:uniqueId val="{0000000A-E414-4CA7-A828-939A42FF279B}"/>
            </c:ext>
          </c:extLst>
        </c:ser>
        <c:dLbls>
          <c:dLblPos val="outEnd"/>
          <c:showLegendKey val="0"/>
          <c:showVal val="1"/>
          <c:showCatName val="0"/>
          <c:showSerName val="0"/>
          <c:showPercent val="0"/>
          <c:showBubbleSize val="0"/>
        </c:dLbls>
        <c:gapWidth val="150"/>
        <c:axId val="166304768"/>
        <c:axId val="166322944"/>
      </c:barChart>
      <c:catAx>
        <c:axId val="166304768"/>
        <c:scaling>
          <c:orientation val="minMax"/>
        </c:scaling>
        <c:delete val="0"/>
        <c:axPos val="b"/>
        <c:numFmt formatCode="General" sourceLinked="0"/>
        <c:majorTickMark val="none"/>
        <c:minorTickMark val="none"/>
        <c:tickLblPos val="nextTo"/>
        <c:spPr>
          <a:ln>
            <a:solidFill>
              <a:schemeClr val="tx1"/>
            </a:solidFill>
          </a:ln>
        </c:spPr>
        <c:txPr>
          <a:bodyPr/>
          <a:lstStyle/>
          <a:p>
            <a:pPr>
              <a:defRPr sz="1100"/>
            </a:pPr>
            <a:endParaRPr lang="ja-JP"/>
          </a:p>
        </c:txPr>
        <c:crossAx val="166322944"/>
        <c:crosses val="autoZero"/>
        <c:auto val="1"/>
        <c:lblAlgn val="ctr"/>
        <c:lblOffset val="100"/>
        <c:noMultiLvlLbl val="0"/>
      </c:catAx>
      <c:valAx>
        <c:axId val="166322944"/>
        <c:scaling>
          <c:orientation val="minMax"/>
        </c:scaling>
        <c:delete val="0"/>
        <c:axPos val="l"/>
        <c:title>
          <c:tx>
            <c:rich>
              <a:bodyPr rot="0" vert="wordArtVertRtl"/>
              <a:lstStyle/>
              <a:p>
                <a:pPr>
                  <a:defRPr b="0"/>
                </a:pPr>
                <a:r>
                  <a:rPr lang="ja-JP" altLang="en-US" b="0"/>
                  <a:t>利用者数</a:t>
                </a:r>
              </a:p>
            </c:rich>
          </c:tx>
          <c:layout/>
          <c:overlay val="0"/>
        </c:title>
        <c:numFmt formatCode="General" sourceLinked="1"/>
        <c:majorTickMark val="out"/>
        <c:minorTickMark val="none"/>
        <c:tickLblPos val="nextTo"/>
        <c:spPr>
          <a:ln>
            <a:solidFill>
              <a:schemeClr val="tx1"/>
            </a:solidFill>
          </a:ln>
        </c:spPr>
        <c:crossAx val="166304768"/>
        <c:crosses val="autoZero"/>
        <c:crossBetween val="between"/>
      </c:valAx>
    </c:plotArea>
    <c:legend>
      <c:legendPos val="r"/>
      <c:layout>
        <c:manualLayout>
          <c:xMode val="edge"/>
          <c:yMode val="edge"/>
          <c:x val="0.91084549655177582"/>
          <c:y val="0.31661275039523079"/>
          <c:w val="6.3997274303361953E-2"/>
          <c:h val="0.43247618650060432"/>
        </c:manualLayout>
      </c:layout>
      <c:overlay val="0"/>
    </c:legend>
    <c:plotVisOnly val="1"/>
    <c:dispBlanksAs val="gap"/>
    <c:showDLblsOverMax val="0"/>
  </c:chart>
  <c:spPr>
    <a:ln>
      <a:noFill/>
    </a:ln>
  </c:sp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232351906451383"/>
          <c:y val="0.16031858086704681"/>
          <c:w val="0.68265121956127572"/>
          <c:h val="0.7333049283958869"/>
        </c:manualLayout>
      </c:layout>
      <c:lineChart>
        <c:grouping val="standard"/>
        <c:varyColors val="0"/>
        <c:ser>
          <c:idx val="0"/>
          <c:order val="0"/>
          <c:dLbls>
            <c:dLbl>
              <c:idx val="1"/>
              <c:layout>
                <c:manualLayout>
                  <c:x val="-4.2069990423742876E-2"/>
                  <c:y val="4.6273801762040892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E749-489F-85D3-4A4E87D73271}"/>
                </c:ext>
              </c:extLst>
            </c:dLbl>
            <c:dLbl>
              <c:idx val="2"/>
              <c:layout>
                <c:manualLayout>
                  <c:x val="-3.7665917800932106E-2"/>
                  <c:y val="4.2027517260979322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E749-489F-85D3-4A4E87D73271}"/>
                </c:ext>
              </c:extLst>
            </c:dLbl>
            <c:dLbl>
              <c:idx val="3"/>
              <c:layout>
                <c:manualLayout>
                  <c:x val="-3.7665917800932106E-2"/>
                  <c:y val="5.4766370764164109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E749-489F-85D3-4A4E87D73271}"/>
                </c:ext>
              </c:extLst>
            </c:dLbl>
            <c:dLbl>
              <c:idx val="4"/>
              <c:layout>
                <c:manualLayout>
                  <c:x val="-3.0510650370649192E-2"/>
                  <c:y val="5.2687817205873136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E749-489F-85D3-4A4E87D73271}"/>
                </c:ext>
              </c:extLst>
            </c:dLbl>
            <c:spPr>
              <a:solidFill>
                <a:schemeClr val="bg2">
                  <a:lumMod val="90000"/>
                </a:schemeClr>
              </a:solid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val>
            <c:numRef>
              <c:f>'４月１日時点事業所数'!$B$2:$F$2</c:f>
              <c:numCache>
                <c:formatCode>General</c:formatCode>
                <c:ptCount val="5"/>
                <c:pt idx="0">
                  <c:v>234</c:v>
                </c:pt>
                <c:pt idx="1">
                  <c:v>283</c:v>
                </c:pt>
                <c:pt idx="2">
                  <c:v>323</c:v>
                </c:pt>
                <c:pt idx="3">
                  <c:v>325</c:v>
                </c:pt>
                <c:pt idx="4">
                  <c:v>316</c:v>
                </c:pt>
              </c:numCache>
            </c:numRef>
          </c:val>
          <c:smooth val="0"/>
          <c:extLst>
            <c:ext xmlns:c15="http://schemas.microsoft.com/office/drawing/2012/chart" uri="{02D57815-91ED-43cb-92C2-25804820EDAC}">
              <c15:filteredSeriesTitle>
                <c15:tx>
                  <c:strRef>
                    <c:extLst>
                      <c:ext uri="{02D57815-91ED-43cb-92C2-25804820EDAC}">
                        <c15:formulaRef>
                          <c15:sqref>'４月１日時点事業所数'!$A$2</c15:sqref>
                        </c15:formulaRef>
                      </c:ext>
                    </c:extLst>
                    <c:strCache>
                      <c:ptCount val="1"/>
                      <c:pt idx="0">
                        <c:v>就労移行支援</c:v>
                      </c:pt>
                    </c:strCache>
                  </c:strRef>
                </c15:tx>
              </c15:filteredSeriesTitle>
            </c:ext>
            <c:ext xmlns:c15="http://schemas.microsoft.com/office/drawing/2012/chart" uri="{02D57815-91ED-43cb-92C2-25804820EDAC}">
              <c15:filteredCategoryTitle>
                <c15:cat>
                  <c:strRef>
                    <c:extLst>
                      <c:ext uri="{02D57815-91ED-43cb-92C2-25804820EDAC}">
                        <c15:formulaRef>
                          <c15:sqref>'４月１日時点事業所数'!$B$1:$F$1</c15:sqref>
                        </c15:formulaRef>
                      </c:ext>
                    </c:extLst>
                    <c:strCache>
                      <c:ptCount val="5"/>
                      <c:pt idx="0">
                        <c:v>H28</c:v>
                      </c:pt>
                      <c:pt idx="1">
                        <c:v>H29</c:v>
                      </c:pt>
                      <c:pt idx="2">
                        <c:v>H30</c:v>
                      </c:pt>
                      <c:pt idx="3">
                        <c:v>Ｒ1</c:v>
                      </c:pt>
                      <c:pt idx="4">
                        <c:v>Ｒ2</c:v>
                      </c:pt>
                    </c:strCache>
                  </c:strRef>
                </c15:cat>
              </c15:filteredCategoryTitle>
            </c:ext>
            <c:ext xmlns:c16="http://schemas.microsoft.com/office/drawing/2014/chart" uri="{C3380CC4-5D6E-409C-BE32-E72D297353CC}">
              <c16:uniqueId val="{00000004-E749-489F-85D3-4A4E87D73271}"/>
            </c:ext>
          </c:extLst>
        </c:ser>
        <c:ser>
          <c:idx val="1"/>
          <c:order val="1"/>
          <c:dLbls>
            <c:dLbl>
              <c:idx val="0"/>
              <c:layout>
                <c:manualLayout>
                  <c:x val="-4.2069990423742917E-2"/>
                  <c:y val="5.052008626310231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E749-489F-85D3-4A4E87D73271}"/>
                </c:ext>
              </c:extLst>
            </c:dLbl>
            <c:dLbl>
              <c:idx val="1"/>
              <c:layout>
                <c:manualLayout>
                  <c:x val="-3.7665917800932106E-2"/>
                  <c:y val="-4.7144457261313673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E749-489F-85D3-4A4E87D73271}"/>
                </c:ext>
              </c:extLst>
            </c:dLbl>
            <c:dLbl>
              <c:idx val="2"/>
              <c:layout>
                <c:manualLayout>
                  <c:x val="-3.9867954112337491E-2"/>
                  <c:y val="-5.9883310764498383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E749-489F-85D3-4A4E87D73271}"/>
                </c:ext>
              </c:extLst>
            </c:dLbl>
            <c:dLbl>
              <c:idx val="3"/>
              <c:layout>
                <c:manualLayout>
                  <c:x val="-4.2069990423742876E-2"/>
                  <c:y val="-5.1390741762375243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E749-489F-85D3-4A4E87D73271}"/>
                </c:ext>
              </c:extLst>
            </c:dLbl>
            <c:dLbl>
              <c:idx val="4"/>
              <c:layout>
                <c:manualLayout>
                  <c:x val="-4.1212987749896769E-2"/>
                  <c:y val="-6.4023058125691854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E749-489F-85D3-4A4E87D73271}"/>
                </c:ext>
              </c:extLst>
            </c:dLbl>
            <c:spPr>
              <a:noFill/>
              <a:ln>
                <a:solidFill>
                  <a:schemeClr val="tx1"/>
                </a:solid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'４月１日時点事業所数'!$B$3:$F$3</c:f>
              <c:numCache>
                <c:formatCode>General</c:formatCode>
                <c:ptCount val="5"/>
                <c:pt idx="0">
                  <c:v>233</c:v>
                </c:pt>
                <c:pt idx="1">
                  <c:v>309</c:v>
                </c:pt>
                <c:pt idx="2">
                  <c:v>329</c:v>
                </c:pt>
                <c:pt idx="3">
                  <c:v>345</c:v>
                </c:pt>
                <c:pt idx="4">
                  <c:v>347</c:v>
                </c:pt>
              </c:numCache>
            </c:numRef>
          </c:val>
          <c:smooth val="0"/>
          <c:extLst>
            <c:ext xmlns:c15="http://schemas.microsoft.com/office/drawing/2012/chart" uri="{02D57815-91ED-43cb-92C2-25804820EDAC}">
              <c15:filteredSeriesTitle>
                <c15:tx>
                  <c:strRef>
                    <c:extLst>
                      <c:ext uri="{02D57815-91ED-43cb-92C2-25804820EDAC}">
                        <c15:formulaRef>
                          <c15:sqref>'４月１日時点事業所数'!$A$3</c15:sqref>
                        </c15:formulaRef>
                      </c:ext>
                    </c:extLst>
                    <c:strCache>
                      <c:ptCount val="1"/>
                      <c:pt idx="0">
                        <c:v>就労移行支援A型</c:v>
                      </c:pt>
                    </c:strCache>
                  </c:strRef>
                </c15:tx>
              </c15:filteredSeriesTitle>
            </c:ext>
            <c:ext xmlns:c15="http://schemas.microsoft.com/office/drawing/2012/chart" uri="{02D57815-91ED-43cb-92C2-25804820EDAC}">
              <c15:filteredCategoryTitle>
                <c15:cat>
                  <c:strRef>
                    <c:extLst>
                      <c:ext uri="{02D57815-91ED-43cb-92C2-25804820EDAC}">
                        <c15:formulaRef>
                          <c15:sqref>'４月１日時点事業所数'!$B$1:$F$1</c15:sqref>
                        </c15:formulaRef>
                      </c:ext>
                    </c:extLst>
                    <c:strCache>
                      <c:ptCount val="5"/>
                      <c:pt idx="0">
                        <c:v>H28</c:v>
                      </c:pt>
                      <c:pt idx="1">
                        <c:v>H29</c:v>
                      </c:pt>
                      <c:pt idx="2">
                        <c:v>H30</c:v>
                      </c:pt>
                      <c:pt idx="3">
                        <c:v>Ｒ1</c:v>
                      </c:pt>
                      <c:pt idx="4">
                        <c:v>Ｒ2</c:v>
                      </c:pt>
                    </c:strCache>
                  </c:strRef>
                </c15:cat>
              </c15:filteredCategoryTitle>
            </c:ext>
            <c:ext xmlns:c16="http://schemas.microsoft.com/office/drawing/2014/chart" uri="{C3380CC4-5D6E-409C-BE32-E72D297353CC}">
              <c16:uniqueId val="{0000000A-E749-489F-85D3-4A4E87D73271}"/>
            </c:ext>
          </c:extLst>
        </c:ser>
        <c:ser>
          <c:idx val="2"/>
          <c:order val="2"/>
          <c:dLbls>
            <c:spPr>
              <a:solidFill>
                <a:schemeClr val="bg1"/>
              </a:solidFill>
              <a:ln w="22225">
                <a:solidFill>
                  <a:schemeClr val="tx1"/>
                </a:solidFill>
                <a:prstDash val="sysDot"/>
              </a:ln>
              <a:effectLst/>
            </c:sp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val>
            <c:numRef>
              <c:f>'４月１日時点事業所数'!$B$4:$F$4</c:f>
              <c:numCache>
                <c:formatCode>General</c:formatCode>
                <c:ptCount val="5"/>
                <c:pt idx="0">
                  <c:v>721</c:v>
                </c:pt>
                <c:pt idx="1">
                  <c:v>789</c:v>
                </c:pt>
                <c:pt idx="2">
                  <c:v>888</c:v>
                </c:pt>
                <c:pt idx="3">
                  <c:v>979</c:v>
                </c:pt>
                <c:pt idx="4">
                  <c:v>1066</c:v>
                </c:pt>
              </c:numCache>
            </c:numRef>
          </c:val>
          <c:smooth val="0"/>
          <c:extLst>
            <c:ext xmlns:c15="http://schemas.microsoft.com/office/drawing/2012/chart" uri="{02D57815-91ED-43cb-92C2-25804820EDAC}">
              <c15:filteredSeriesTitle>
                <c15:tx>
                  <c:strRef>
                    <c:extLst>
                      <c:ext uri="{02D57815-91ED-43cb-92C2-25804820EDAC}">
                        <c15:formulaRef>
                          <c15:sqref>'４月１日時点事業所数'!$A$4</c15:sqref>
                        </c15:formulaRef>
                      </c:ext>
                    </c:extLst>
                    <c:strCache>
                      <c:ptCount val="1"/>
                      <c:pt idx="0">
                        <c:v>就労移行支援B型</c:v>
                      </c:pt>
                    </c:strCache>
                  </c:strRef>
                </c15:tx>
              </c15:filteredSeriesTitle>
            </c:ext>
            <c:ext xmlns:c15="http://schemas.microsoft.com/office/drawing/2012/chart" uri="{02D57815-91ED-43cb-92C2-25804820EDAC}">
              <c15:filteredCategoryTitle>
                <c15:cat>
                  <c:strRef>
                    <c:extLst>
                      <c:ext uri="{02D57815-91ED-43cb-92C2-25804820EDAC}">
                        <c15:formulaRef>
                          <c15:sqref>'４月１日時点事業所数'!$B$1:$F$1</c15:sqref>
                        </c15:formulaRef>
                      </c:ext>
                    </c:extLst>
                    <c:strCache>
                      <c:ptCount val="5"/>
                      <c:pt idx="0">
                        <c:v>H28</c:v>
                      </c:pt>
                      <c:pt idx="1">
                        <c:v>H29</c:v>
                      </c:pt>
                      <c:pt idx="2">
                        <c:v>H30</c:v>
                      </c:pt>
                      <c:pt idx="3">
                        <c:v>Ｒ1</c:v>
                      </c:pt>
                      <c:pt idx="4">
                        <c:v>Ｒ2</c:v>
                      </c:pt>
                    </c:strCache>
                  </c:strRef>
                </c15:cat>
              </c15:filteredCategoryTitle>
            </c:ext>
            <c:ext xmlns:c16="http://schemas.microsoft.com/office/drawing/2014/chart" uri="{C3380CC4-5D6E-409C-BE32-E72D297353CC}">
              <c16:uniqueId val="{0000000B-E749-489F-85D3-4A4E87D73271}"/>
            </c:ext>
          </c:extLst>
        </c:ser>
        <c:dLbls>
          <c:dLblPos val="t"/>
          <c:showLegendKey val="0"/>
          <c:showVal val="1"/>
          <c:showCatName val="0"/>
          <c:showSerName val="0"/>
          <c:showPercent val="0"/>
          <c:showBubbleSize val="0"/>
        </c:dLbls>
        <c:marker val="1"/>
        <c:smooth val="0"/>
        <c:axId val="166203776"/>
        <c:axId val="166205312"/>
      </c:lineChart>
      <c:catAx>
        <c:axId val="166203776"/>
        <c:scaling>
          <c:orientation val="minMax"/>
        </c:scaling>
        <c:delete val="0"/>
        <c:axPos val="b"/>
        <c:numFmt formatCode="General" sourceLinked="0"/>
        <c:majorTickMark val="none"/>
        <c:minorTickMark val="none"/>
        <c:tickLblPos val="nextTo"/>
        <c:spPr>
          <a:ln>
            <a:solidFill>
              <a:schemeClr val="tx1"/>
            </a:solidFill>
          </a:ln>
        </c:spPr>
        <c:crossAx val="166205312"/>
        <c:crosses val="autoZero"/>
        <c:auto val="1"/>
        <c:lblAlgn val="ctr"/>
        <c:lblOffset val="100"/>
        <c:noMultiLvlLbl val="0"/>
      </c:catAx>
      <c:valAx>
        <c:axId val="166205312"/>
        <c:scaling>
          <c:orientation val="minMax"/>
        </c:scaling>
        <c:delete val="0"/>
        <c:axPos val="l"/>
        <c:majorGridlines>
          <c:spPr>
            <a:ln>
              <a:noFill/>
            </a:ln>
          </c:spPr>
        </c:majorGridlines>
        <c:title>
          <c:tx>
            <c:rich>
              <a:bodyPr rot="0" vert="wordArtVertRtl"/>
              <a:lstStyle/>
              <a:p>
                <a:pPr>
                  <a:defRPr sz="1100" b="0"/>
                </a:pPr>
                <a:r>
                  <a:rPr lang="ja-JP" altLang="en-US" sz="1100" b="0"/>
                  <a:t>事業所数</a:t>
                </a:r>
              </a:p>
            </c:rich>
          </c:tx>
          <c:layout/>
          <c:overlay val="0"/>
        </c:title>
        <c:numFmt formatCode="General" sourceLinked="1"/>
        <c:majorTickMark val="out"/>
        <c:minorTickMark val="none"/>
        <c:tickLblPos val="nextTo"/>
        <c:spPr>
          <a:ln>
            <a:solidFill>
              <a:schemeClr val="tx1"/>
            </a:solidFill>
          </a:ln>
        </c:spPr>
        <c:crossAx val="166203776"/>
        <c:crosses val="autoZero"/>
        <c:crossBetween val="between"/>
      </c:valAx>
    </c:plotArea>
    <c:plotVisOnly val="1"/>
    <c:dispBlanksAs val="gap"/>
    <c:showDLblsOverMax val="0"/>
  </c:chart>
  <c:spPr>
    <a:ln>
      <a:noFill/>
    </a:ln>
  </c:sp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ysClr val="windowText" lastClr="000000"/>
                </a:solidFill>
                <a:latin typeface="+mn-lt"/>
                <a:ea typeface="+mn-ea"/>
                <a:cs typeface="+mn-cs"/>
              </a:defRPr>
            </a:pPr>
            <a:r>
              <a:rPr lang="ja-JP" altLang="en-US" b="1">
                <a:solidFill>
                  <a:sysClr val="windowText" lastClr="000000"/>
                </a:solidFill>
              </a:rPr>
              <a:t>各年度の障がい種別ごとの一般就労者数の推移</a:t>
            </a:r>
          </a:p>
        </c:rich>
      </c:tx>
      <c:layout/>
      <c:overlay val="0"/>
      <c:spPr>
        <a:noFill/>
        <a:ln>
          <a:noFill/>
        </a:ln>
        <a:effectLst/>
      </c:spPr>
      <c:txPr>
        <a:bodyPr rot="0" spcFirstLastPara="1" vertOverflow="ellipsis" vert="horz" wrap="square" anchor="ctr" anchorCtr="1"/>
        <a:lstStyle/>
        <a:p>
          <a:pPr>
            <a:defRPr sz="1400" b="1" i="0" u="none" strike="noStrike" kern="1200" spc="0" baseline="0">
              <a:solidFill>
                <a:sysClr val="windowText" lastClr="000000"/>
              </a:solidFill>
              <a:latin typeface="+mn-lt"/>
              <a:ea typeface="+mn-ea"/>
              <a:cs typeface="+mn-cs"/>
            </a:defRPr>
          </a:pPr>
          <a:endParaRPr lang="ja-JP"/>
        </a:p>
      </c:txPr>
    </c:title>
    <c:autoTitleDeleted val="0"/>
    <c:plotArea>
      <c:layout/>
      <c:barChart>
        <c:barDir val="col"/>
        <c:grouping val="clustered"/>
        <c:varyColors val="0"/>
        <c:ser>
          <c:idx val="0"/>
          <c:order val="0"/>
          <c:spPr>
            <a:solidFill>
              <a:schemeClr val="tx1">
                <a:lumMod val="50000"/>
                <a:lumOff val="50000"/>
              </a:schemeClr>
            </a:solidFill>
            <a:ln>
              <a:solidFill>
                <a:schemeClr val="tx1"/>
              </a:solidFill>
            </a:ln>
            <a:effectLst/>
          </c:spPr>
          <c:invertIfNegative val="0"/>
          <c:dLbls>
            <c:dLbl>
              <c:idx val="0"/>
              <c:layout>
                <c:manualLayout>
                  <c:x val="-7.92235962802962E-3"/>
                  <c:y val="0"/>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AE4D-42C4-AE49-231B4A013117}"/>
                </c:ext>
              </c:extLst>
            </c:dLbl>
            <c:dLbl>
              <c:idx val="1"/>
              <c:layout>
                <c:manualLayout>
                  <c:x val="-1.782530916306661E-2"/>
                  <c:y val="3.6771465342893914E-3"/>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AE4D-42C4-AE49-231B4A013117}"/>
                </c:ext>
              </c:extLst>
            </c:dLbl>
            <c:dLbl>
              <c:idx val="2"/>
              <c:layout>
                <c:manualLayout>
                  <c:x val="-5.9417697210222154E-3"/>
                  <c:y val="0"/>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AE4D-42C4-AE49-231B4A013117}"/>
                </c:ext>
              </c:extLst>
            </c:dLbl>
            <c:dLbl>
              <c:idx val="3"/>
              <c:layout>
                <c:manualLayout>
                  <c:x val="-5.9417697210222154E-3"/>
                  <c:y val="0"/>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AE4D-42C4-AE49-231B4A013117}"/>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val>
            <c:numRef>
              <c:f>障がい種別ごと!$B$17:$G$17</c:f>
              <c:numCache>
                <c:formatCode>General</c:formatCode>
                <c:ptCount val="6"/>
                <c:pt idx="0">
                  <c:v>83</c:v>
                </c:pt>
                <c:pt idx="1">
                  <c:v>396</c:v>
                </c:pt>
                <c:pt idx="2">
                  <c:v>428</c:v>
                </c:pt>
                <c:pt idx="3">
                  <c:v>89</c:v>
                </c:pt>
                <c:pt idx="4">
                  <c:v>27</c:v>
                </c:pt>
                <c:pt idx="5">
                  <c:v>2</c:v>
                </c:pt>
              </c:numCache>
            </c:numRef>
          </c:val>
          <c:extLst>
            <c:ext xmlns:c15="http://schemas.microsoft.com/office/drawing/2012/chart" uri="{02D57815-91ED-43cb-92C2-25804820EDAC}">
              <c15:filteredSeriesTitle>
                <c15:tx>
                  <c:strRef>
                    <c:extLst>
                      <c:ext uri="{02D57815-91ED-43cb-92C2-25804820EDAC}">
                        <c15:formulaRef>
                          <c15:sqref>障がい種別ごと!$A$17</c15:sqref>
                        </c15:formulaRef>
                      </c:ext>
                    </c:extLst>
                    <c:strCache>
                      <c:ptCount val="1"/>
                      <c:pt idx="0">
                        <c:v>H26</c:v>
                      </c:pt>
                    </c:strCache>
                  </c:strRef>
                </c15:tx>
              </c15:filteredSeriesTitle>
            </c:ext>
            <c:ext xmlns:c15="http://schemas.microsoft.com/office/drawing/2012/chart" uri="{02D57815-91ED-43cb-92C2-25804820EDAC}">
              <c15:filteredCategoryTitle>
                <c15:cat>
                  <c:strRef>
                    <c:extLst>
                      <c:ext uri="{02D57815-91ED-43cb-92C2-25804820EDAC}">
                        <c15:formulaRef>
                          <c15:sqref>障がい種別ごと!$B$16:$G$16</c15:sqref>
                        </c15:formulaRef>
                      </c:ext>
                    </c:extLst>
                    <c:strCache>
                      <c:ptCount val="6"/>
                      <c:pt idx="0">
                        <c:v>身体障がい</c:v>
                      </c:pt>
                      <c:pt idx="1">
                        <c:v>知的障がい</c:v>
                      </c:pt>
                      <c:pt idx="2">
                        <c:v>精神障がい</c:v>
                      </c:pt>
                      <c:pt idx="3">
                        <c:v>発達障がい</c:v>
                      </c:pt>
                      <c:pt idx="4">
                        <c:v>高次脳機能障がい</c:v>
                      </c:pt>
                      <c:pt idx="5">
                        <c:v>難病</c:v>
                      </c:pt>
                    </c:strCache>
                  </c:strRef>
                </c15:cat>
              </c15:filteredCategoryTitle>
            </c:ext>
            <c:ext xmlns:c16="http://schemas.microsoft.com/office/drawing/2014/chart" uri="{C3380CC4-5D6E-409C-BE32-E72D297353CC}">
              <c16:uniqueId val="{00000004-AE4D-42C4-AE49-231B4A013117}"/>
            </c:ext>
          </c:extLst>
        </c:ser>
        <c:ser>
          <c:idx val="1"/>
          <c:order val="1"/>
          <c:spPr>
            <a:pattFill prst="pct5">
              <a:fgClr>
                <a:schemeClr val="tx1"/>
              </a:fgClr>
              <a:bgClr>
                <a:schemeClr val="bg1"/>
              </a:bgClr>
            </a:pattFill>
            <a:ln>
              <a:solidFill>
                <a:schemeClr val="tx1"/>
              </a:solidFill>
            </a:ln>
            <a:effectLst/>
          </c:spPr>
          <c:invertIfNegative val="0"/>
          <c:dLbls>
            <c:dLbl>
              <c:idx val="0"/>
              <c:layout>
                <c:manualLayout>
                  <c:x val="-7.9223596280296391E-3"/>
                  <c:y val="-1.3482714872255039E-16"/>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AE4D-42C4-AE49-231B4A013117}"/>
                </c:ext>
              </c:extLst>
            </c:dLbl>
            <c:dLbl>
              <c:idx val="2"/>
              <c:layout>
                <c:manualLayout>
                  <c:x val="-5.9417697210222154E-3"/>
                  <c:y val="0"/>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AE4D-42C4-AE49-231B4A013117}"/>
                </c:ext>
              </c:extLst>
            </c:dLbl>
            <c:dLbl>
              <c:idx val="3"/>
              <c:layout>
                <c:manualLayout>
                  <c:x val="-1.9805899070074779E-3"/>
                  <c:y val="1.8385732671447025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AE4D-42C4-AE49-231B4A013117}"/>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val>
            <c:numRef>
              <c:f>障がい種別ごと!$B$18:$G$18</c:f>
              <c:numCache>
                <c:formatCode>General</c:formatCode>
                <c:ptCount val="6"/>
                <c:pt idx="0">
                  <c:v>96</c:v>
                </c:pt>
                <c:pt idx="1">
                  <c:v>424</c:v>
                </c:pt>
                <c:pt idx="2">
                  <c:v>507</c:v>
                </c:pt>
                <c:pt idx="3">
                  <c:v>162</c:v>
                </c:pt>
                <c:pt idx="4">
                  <c:v>19</c:v>
                </c:pt>
                <c:pt idx="5">
                  <c:v>5</c:v>
                </c:pt>
              </c:numCache>
            </c:numRef>
          </c:val>
          <c:extLst>
            <c:ext xmlns:c15="http://schemas.microsoft.com/office/drawing/2012/chart" uri="{02D57815-91ED-43cb-92C2-25804820EDAC}">
              <c15:filteredSeriesTitle>
                <c15:tx>
                  <c:strRef>
                    <c:extLst>
                      <c:ext uri="{02D57815-91ED-43cb-92C2-25804820EDAC}">
                        <c15:formulaRef>
                          <c15:sqref>障がい種別ごと!$A$18</c15:sqref>
                        </c15:formulaRef>
                      </c:ext>
                    </c:extLst>
                    <c:strCache>
                      <c:ptCount val="1"/>
                      <c:pt idx="0">
                        <c:v>H27</c:v>
                      </c:pt>
                    </c:strCache>
                  </c:strRef>
                </c15:tx>
              </c15:filteredSeriesTitle>
            </c:ext>
            <c:ext xmlns:c15="http://schemas.microsoft.com/office/drawing/2012/chart" uri="{02D57815-91ED-43cb-92C2-25804820EDAC}">
              <c15:filteredCategoryTitle>
                <c15:cat>
                  <c:strRef>
                    <c:extLst>
                      <c:ext uri="{02D57815-91ED-43cb-92C2-25804820EDAC}">
                        <c15:formulaRef>
                          <c15:sqref>障がい種別ごと!$B$16:$G$16</c15:sqref>
                        </c15:formulaRef>
                      </c:ext>
                    </c:extLst>
                    <c:strCache>
                      <c:ptCount val="6"/>
                      <c:pt idx="0">
                        <c:v>身体障がい</c:v>
                      </c:pt>
                      <c:pt idx="1">
                        <c:v>知的障がい</c:v>
                      </c:pt>
                      <c:pt idx="2">
                        <c:v>精神障がい</c:v>
                      </c:pt>
                      <c:pt idx="3">
                        <c:v>発達障がい</c:v>
                      </c:pt>
                      <c:pt idx="4">
                        <c:v>高次脳機能障がい</c:v>
                      </c:pt>
                      <c:pt idx="5">
                        <c:v>難病</c:v>
                      </c:pt>
                    </c:strCache>
                  </c:strRef>
                </c15:cat>
              </c15:filteredCategoryTitle>
            </c:ext>
            <c:ext xmlns:c16="http://schemas.microsoft.com/office/drawing/2014/chart" uri="{C3380CC4-5D6E-409C-BE32-E72D297353CC}">
              <c16:uniqueId val="{00000008-AE4D-42C4-AE49-231B4A013117}"/>
            </c:ext>
          </c:extLst>
        </c:ser>
        <c:ser>
          <c:idx val="2"/>
          <c:order val="2"/>
          <c:spPr>
            <a:pattFill prst="wdDnDiag">
              <a:fgClr>
                <a:schemeClr val="tx1"/>
              </a:fgClr>
              <a:bgClr>
                <a:schemeClr val="bg1"/>
              </a:bgClr>
            </a:pattFill>
            <a:ln>
              <a:solidFill>
                <a:schemeClr val="tx1"/>
              </a:solidFill>
            </a:ln>
            <a:effectLst/>
          </c:spPr>
          <c:invertIfNegative val="0"/>
          <c:dLbls>
            <c:dLbl>
              <c:idx val="0"/>
              <c:layout>
                <c:manualLayout>
                  <c:x val="-3.96117981401481E-3"/>
                  <c:y val="0"/>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AE4D-42C4-AE49-231B4A013117}"/>
                </c:ext>
              </c:extLst>
            </c:dLbl>
            <c:dLbl>
              <c:idx val="1"/>
              <c:layout>
                <c:manualLayout>
                  <c:x val="3.9611798140147736E-3"/>
                  <c:y val="1.1031439602868174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A-AE4D-42C4-AE49-231B4A013117}"/>
                </c:ext>
              </c:extLst>
            </c:dLbl>
            <c:dLbl>
              <c:idx val="2"/>
              <c:layout>
                <c:manualLayout>
                  <c:x val="-5.9417697210222154E-3"/>
                  <c:y val="-3.3706787180637597E-17"/>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B-AE4D-42C4-AE49-231B4A013117}"/>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val>
            <c:numRef>
              <c:f>障がい種別ごと!$B$19:$G$19</c:f>
              <c:numCache>
                <c:formatCode>General</c:formatCode>
                <c:ptCount val="6"/>
                <c:pt idx="0">
                  <c:v>106</c:v>
                </c:pt>
                <c:pt idx="1">
                  <c:v>394</c:v>
                </c:pt>
                <c:pt idx="2">
                  <c:v>567</c:v>
                </c:pt>
                <c:pt idx="3">
                  <c:v>181</c:v>
                </c:pt>
                <c:pt idx="4">
                  <c:v>24</c:v>
                </c:pt>
                <c:pt idx="5">
                  <c:v>4</c:v>
                </c:pt>
              </c:numCache>
            </c:numRef>
          </c:val>
          <c:extLst>
            <c:ext xmlns:c15="http://schemas.microsoft.com/office/drawing/2012/chart" uri="{02D57815-91ED-43cb-92C2-25804820EDAC}">
              <c15:filteredSeriesTitle>
                <c15:tx>
                  <c:strRef>
                    <c:extLst>
                      <c:ext uri="{02D57815-91ED-43cb-92C2-25804820EDAC}">
                        <c15:formulaRef>
                          <c15:sqref>障がい種別ごと!$A$19</c15:sqref>
                        </c15:formulaRef>
                      </c:ext>
                    </c:extLst>
                    <c:strCache>
                      <c:ptCount val="1"/>
                      <c:pt idx="0">
                        <c:v>H28</c:v>
                      </c:pt>
                    </c:strCache>
                  </c:strRef>
                </c15:tx>
              </c15:filteredSeriesTitle>
            </c:ext>
            <c:ext xmlns:c15="http://schemas.microsoft.com/office/drawing/2012/chart" uri="{02D57815-91ED-43cb-92C2-25804820EDAC}">
              <c15:filteredCategoryTitle>
                <c15:cat>
                  <c:strRef>
                    <c:extLst>
                      <c:ext uri="{02D57815-91ED-43cb-92C2-25804820EDAC}">
                        <c15:formulaRef>
                          <c15:sqref>障がい種別ごと!$B$16:$G$16</c15:sqref>
                        </c15:formulaRef>
                      </c:ext>
                    </c:extLst>
                    <c:strCache>
                      <c:ptCount val="6"/>
                      <c:pt idx="0">
                        <c:v>身体障がい</c:v>
                      </c:pt>
                      <c:pt idx="1">
                        <c:v>知的障がい</c:v>
                      </c:pt>
                      <c:pt idx="2">
                        <c:v>精神障がい</c:v>
                      </c:pt>
                      <c:pt idx="3">
                        <c:v>発達障がい</c:v>
                      </c:pt>
                      <c:pt idx="4">
                        <c:v>高次脳機能障がい</c:v>
                      </c:pt>
                      <c:pt idx="5">
                        <c:v>難病</c:v>
                      </c:pt>
                    </c:strCache>
                  </c:strRef>
                </c15:cat>
              </c15:filteredCategoryTitle>
            </c:ext>
            <c:ext xmlns:c16="http://schemas.microsoft.com/office/drawing/2014/chart" uri="{C3380CC4-5D6E-409C-BE32-E72D297353CC}">
              <c16:uniqueId val="{0000000C-AE4D-42C4-AE49-231B4A013117}"/>
            </c:ext>
          </c:extLst>
        </c:ser>
        <c:ser>
          <c:idx val="3"/>
          <c:order val="3"/>
          <c:spPr>
            <a:pattFill prst="pct90">
              <a:fgClr>
                <a:schemeClr val="tx1"/>
              </a:fgClr>
              <a:bgClr>
                <a:schemeClr val="bg1"/>
              </a:bgClr>
            </a:pattFill>
            <a:ln>
              <a:noFill/>
            </a:ln>
            <a:effectLst/>
          </c:spPr>
          <c:invertIfNegative val="0"/>
          <c:dLbls>
            <c:dLbl>
              <c:idx val="1"/>
              <c:layout>
                <c:manualLayout>
                  <c:x val="0"/>
                  <c:y val="-1.4708586137157566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D-AE4D-42C4-AE49-231B4A013117}"/>
                </c:ext>
              </c:extLst>
            </c:dLbl>
            <c:dLbl>
              <c:idx val="2"/>
              <c:layout>
                <c:manualLayout>
                  <c:x val="-5.9417697210222154E-3"/>
                  <c:y val="0"/>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E-AE4D-42C4-AE49-231B4A013117}"/>
                </c:ext>
              </c:extLst>
            </c:dLbl>
            <c:dLbl>
              <c:idx val="3"/>
              <c:layout>
                <c:manualLayout>
                  <c:x val="-3.96117981401481E-3"/>
                  <c:y val="-6.7413574361275193E-17"/>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F-AE4D-42C4-AE49-231B4A013117}"/>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val>
            <c:numRef>
              <c:f>障がい種別ごと!$B$20:$G$20</c:f>
              <c:numCache>
                <c:formatCode>General</c:formatCode>
                <c:ptCount val="6"/>
                <c:pt idx="0">
                  <c:v>129</c:v>
                </c:pt>
                <c:pt idx="1">
                  <c:v>405</c:v>
                </c:pt>
                <c:pt idx="2">
                  <c:v>688</c:v>
                </c:pt>
                <c:pt idx="3">
                  <c:v>232</c:v>
                </c:pt>
                <c:pt idx="4">
                  <c:v>32</c:v>
                </c:pt>
                <c:pt idx="5">
                  <c:v>10</c:v>
                </c:pt>
              </c:numCache>
            </c:numRef>
          </c:val>
          <c:extLst>
            <c:ext xmlns:c15="http://schemas.microsoft.com/office/drawing/2012/chart" uri="{02D57815-91ED-43cb-92C2-25804820EDAC}">
              <c15:filteredSeriesTitle>
                <c15:tx>
                  <c:strRef>
                    <c:extLst>
                      <c:ext uri="{02D57815-91ED-43cb-92C2-25804820EDAC}">
                        <c15:formulaRef>
                          <c15:sqref>障がい種別ごと!$A$20</c15:sqref>
                        </c15:formulaRef>
                      </c:ext>
                    </c:extLst>
                    <c:strCache>
                      <c:ptCount val="1"/>
                      <c:pt idx="0">
                        <c:v>H29</c:v>
                      </c:pt>
                    </c:strCache>
                  </c:strRef>
                </c15:tx>
              </c15:filteredSeriesTitle>
            </c:ext>
            <c:ext xmlns:c15="http://schemas.microsoft.com/office/drawing/2012/chart" uri="{02D57815-91ED-43cb-92C2-25804820EDAC}">
              <c15:filteredCategoryTitle>
                <c15:cat>
                  <c:strRef>
                    <c:extLst>
                      <c:ext uri="{02D57815-91ED-43cb-92C2-25804820EDAC}">
                        <c15:formulaRef>
                          <c15:sqref>障がい種別ごと!$B$16:$G$16</c15:sqref>
                        </c15:formulaRef>
                      </c:ext>
                    </c:extLst>
                    <c:strCache>
                      <c:ptCount val="6"/>
                      <c:pt idx="0">
                        <c:v>身体障がい</c:v>
                      </c:pt>
                      <c:pt idx="1">
                        <c:v>知的障がい</c:v>
                      </c:pt>
                      <c:pt idx="2">
                        <c:v>精神障がい</c:v>
                      </c:pt>
                      <c:pt idx="3">
                        <c:v>発達障がい</c:v>
                      </c:pt>
                      <c:pt idx="4">
                        <c:v>高次脳機能障がい</c:v>
                      </c:pt>
                      <c:pt idx="5">
                        <c:v>難病</c:v>
                      </c:pt>
                    </c:strCache>
                  </c:strRef>
                </c15:cat>
              </c15:filteredCategoryTitle>
            </c:ext>
            <c:ext xmlns:c16="http://schemas.microsoft.com/office/drawing/2014/chart" uri="{C3380CC4-5D6E-409C-BE32-E72D297353CC}">
              <c16:uniqueId val="{00000010-AE4D-42C4-AE49-231B4A013117}"/>
            </c:ext>
          </c:extLst>
        </c:ser>
        <c:ser>
          <c:idx val="4"/>
          <c:order val="4"/>
          <c:spPr>
            <a:pattFill prst="ltHorz">
              <a:fgClr>
                <a:schemeClr val="tx1"/>
              </a:fgClr>
              <a:bgClr>
                <a:schemeClr val="bg1"/>
              </a:bgClr>
            </a:pattFill>
            <a:ln>
              <a:solidFill>
                <a:schemeClr val="tx1"/>
              </a:solidFill>
            </a:ln>
            <a:effectLst/>
          </c:spPr>
          <c:invertIfNegative val="0"/>
          <c:dLbls>
            <c:dLbl>
              <c:idx val="0"/>
              <c:layout>
                <c:manualLayout>
                  <c:x val="5.9417697210222154E-3"/>
                  <c:y val="-6.7413574361275193E-17"/>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1-AE4D-42C4-AE49-231B4A013117}"/>
                </c:ext>
              </c:extLst>
            </c:dLbl>
            <c:dLbl>
              <c:idx val="1"/>
              <c:layout>
                <c:manualLayout>
                  <c:x val="7.92235962802962E-3"/>
                  <c:y val="0"/>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2-AE4D-42C4-AE49-231B4A013117}"/>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val>
            <c:numRef>
              <c:f>障がい種別ごと!$B$21:$G$21</c:f>
              <c:numCache>
                <c:formatCode>General</c:formatCode>
                <c:ptCount val="6"/>
                <c:pt idx="0">
                  <c:v>173</c:v>
                </c:pt>
                <c:pt idx="1">
                  <c:v>450</c:v>
                </c:pt>
                <c:pt idx="2">
                  <c:v>838</c:v>
                </c:pt>
                <c:pt idx="3">
                  <c:v>321</c:v>
                </c:pt>
                <c:pt idx="4">
                  <c:v>47</c:v>
                </c:pt>
                <c:pt idx="5">
                  <c:v>9</c:v>
                </c:pt>
              </c:numCache>
            </c:numRef>
          </c:val>
          <c:extLst>
            <c:ext xmlns:c15="http://schemas.microsoft.com/office/drawing/2012/chart" uri="{02D57815-91ED-43cb-92C2-25804820EDAC}">
              <c15:filteredSeriesTitle>
                <c15:tx>
                  <c:strRef>
                    <c:extLst>
                      <c:ext uri="{02D57815-91ED-43cb-92C2-25804820EDAC}">
                        <c15:formulaRef>
                          <c15:sqref>障がい種別ごと!$A$21</c15:sqref>
                        </c15:formulaRef>
                      </c:ext>
                    </c:extLst>
                    <c:strCache>
                      <c:ptCount val="1"/>
                      <c:pt idx="0">
                        <c:v>H30</c:v>
                      </c:pt>
                    </c:strCache>
                  </c:strRef>
                </c15:tx>
              </c15:filteredSeriesTitle>
            </c:ext>
            <c:ext xmlns:c15="http://schemas.microsoft.com/office/drawing/2012/chart" uri="{02D57815-91ED-43cb-92C2-25804820EDAC}">
              <c15:filteredCategoryTitle>
                <c15:cat>
                  <c:strRef>
                    <c:extLst>
                      <c:ext uri="{02D57815-91ED-43cb-92C2-25804820EDAC}">
                        <c15:formulaRef>
                          <c15:sqref>障がい種別ごと!$B$16:$G$16</c15:sqref>
                        </c15:formulaRef>
                      </c:ext>
                    </c:extLst>
                    <c:strCache>
                      <c:ptCount val="6"/>
                      <c:pt idx="0">
                        <c:v>身体障がい</c:v>
                      </c:pt>
                      <c:pt idx="1">
                        <c:v>知的障がい</c:v>
                      </c:pt>
                      <c:pt idx="2">
                        <c:v>精神障がい</c:v>
                      </c:pt>
                      <c:pt idx="3">
                        <c:v>発達障がい</c:v>
                      </c:pt>
                      <c:pt idx="4">
                        <c:v>高次脳機能障がい</c:v>
                      </c:pt>
                      <c:pt idx="5">
                        <c:v>難病</c:v>
                      </c:pt>
                    </c:strCache>
                  </c:strRef>
                </c15:cat>
              </c15:filteredCategoryTitle>
            </c:ext>
            <c:ext xmlns:c16="http://schemas.microsoft.com/office/drawing/2014/chart" uri="{C3380CC4-5D6E-409C-BE32-E72D297353CC}">
              <c16:uniqueId val="{00000013-AE4D-42C4-AE49-231B4A013117}"/>
            </c:ext>
          </c:extLst>
        </c:ser>
        <c:ser>
          <c:idx val="5"/>
          <c:order val="5"/>
          <c:spPr>
            <a:solidFill>
              <a:schemeClr val="tx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val>
            <c:numRef>
              <c:f>障がい種別ごと!$B$22:$G$22</c:f>
              <c:numCache>
                <c:formatCode>General</c:formatCode>
                <c:ptCount val="6"/>
                <c:pt idx="0">
                  <c:v>166</c:v>
                </c:pt>
                <c:pt idx="1">
                  <c:v>446</c:v>
                </c:pt>
                <c:pt idx="2">
                  <c:v>1031</c:v>
                </c:pt>
                <c:pt idx="3">
                  <c:v>419</c:v>
                </c:pt>
                <c:pt idx="4">
                  <c:v>62</c:v>
                </c:pt>
                <c:pt idx="5">
                  <c:v>16</c:v>
                </c:pt>
              </c:numCache>
            </c:numRef>
          </c:val>
          <c:extLst>
            <c:ext xmlns:c15="http://schemas.microsoft.com/office/drawing/2012/chart" uri="{02D57815-91ED-43cb-92C2-25804820EDAC}">
              <c15:filteredSeriesTitle>
                <c15:tx>
                  <c:strRef>
                    <c:extLst>
                      <c:ext uri="{02D57815-91ED-43cb-92C2-25804820EDAC}">
                        <c15:formulaRef>
                          <c15:sqref>障がい種別ごと!$A$22</c15:sqref>
                        </c15:formulaRef>
                      </c:ext>
                    </c:extLst>
                    <c:strCache>
                      <c:ptCount val="1"/>
                      <c:pt idx="0">
                        <c:v>R1</c:v>
                      </c:pt>
                    </c:strCache>
                  </c:strRef>
                </c15:tx>
              </c15:filteredSeriesTitle>
            </c:ext>
            <c:ext xmlns:c15="http://schemas.microsoft.com/office/drawing/2012/chart" uri="{02D57815-91ED-43cb-92C2-25804820EDAC}">
              <c15:filteredCategoryTitle>
                <c15:cat>
                  <c:strRef>
                    <c:extLst>
                      <c:ext uri="{02D57815-91ED-43cb-92C2-25804820EDAC}">
                        <c15:formulaRef>
                          <c15:sqref>障がい種別ごと!$B$16:$G$16</c15:sqref>
                        </c15:formulaRef>
                      </c:ext>
                    </c:extLst>
                    <c:strCache>
                      <c:ptCount val="6"/>
                      <c:pt idx="0">
                        <c:v>身体障がい</c:v>
                      </c:pt>
                      <c:pt idx="1">
                        <c:v>知的障がい</c:v>
                      </c:pt>
                      <c:pt idx="2">
                        <c:v>精神障がい</c:v>
                      </c:pt>
                      <c:pt idx="3">
                        <c:v>発達障がい</c:v>
                      </c:pt>
                      <c:pt idx="4">
                        <c:v>高次脳機能障がい</c:v>
                      </c:pt>
                      <c:pt idx="5">
                        <c:v>難病</c:v>
                      </c:pt>
                    </c:strCache>
                  </c:strRef>
                </c15:cat>
              </c15:filteredCategoryTitle>
            </c:ext>
            <c:ext xmlns:c16="http://schemas.microsoft.com/office/drawing/2014/chart" uri="{C3380CC4-5D6E-409C-BE32-E72D297353CC}">
              <c16:uniqueId val="{00000014-AE4D-42C4-AE49-231B4A013117}"/>
            </c:ext>
          </c:extLst>
        </c:ser>
        <c:dLbls>
          <c:dLblPos val="outEnd"/>
          <c:showLegendKey val="0"/>
          <c:showVal val="1"/>
          <c:showCatName val="0"/>
          <c:showSerName val="0"/>
          <c:showPercent val="0"/>
          <c:showBubbleSize val="0"/>
        </c:dLbls>
        <c:gapWidth val="219"/>
        <c:overlap val="-27"/>
        <c:axId val="168128896"/>
        <c:axId val="168130432"/>
      </c:barChart>
      <c:catAx>
        <c:axId val="168128896"/>
        <c:scaling>
          <c:orientation val="minMax"/>
        </c:scaling>
        <c:delete val="0"/>
        <c:axPos val="b"/>
        <c:title>
          <c:tx>
            <c:rich>
              <a:bodyPr rot="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r>
                  <a:rPr lang="ja-JP" altLang="en-US">
                    <a:solidFill>
                      <a:sysClr val="windowText" lastClr="000000"/>
                    </a:solidFill>
                  </a:rPr>
                  <a:t>障がい種別</a:t>
                </a:r>
              </a:p>
            </c:rich>
          </c:tx>
          <c:layout/>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ja-JP"/>
            </a:p>
          </c:txPr>
        </c:title>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ja-JP"/>
          </a:p>
        </c:txPr>
        <c:crossAx val="168130432"/>
        <c:crosses val="autoZero"/>
        <c:auto val="1"/>
        <c:lblAlgn val="ctr"/>
        <c:lblOffset val="100"/>
        <c:noMultiLvlLbl val="0"/>
      </c:catAx>
      <c:valAx>
        <c:axId val="168130432"/>
        <c:scaling>
          <c:orientation val="minMax"/>
        </c:scaling>
        <c:delete val="0"/>
        <c:axPos val="l"/>
        <c:title>
          <c:tx>
            <c:rich>
              <a:bodyPr rot="0" spcFirstLastPara="1" vertOverflow="ellipsis" vert="wordArtVertRtl" wrap="square" anchor="ctr" anchorCtr="1"/>
              <a:lstStyle/>
              <a:p>
                <a:pPr>
                  <a:defRPr sz="1000" b="0" i="0" u="none" strike="noStrike" kern="1200" baseline="0">
                    <a:solidFill>
                      <a:sysClr val="windowText" lastClr="000000"/>
                    </a:solidFill>
                    <a:latin typeface="+mn-lt"/>
                    <a:ea typeface="+mn-ea"/>
                    <a:cs typeface="+mn-cs"/>
                  </a:defRPr>
                </a:pPr>
                <a:r>
                  <a:rPr lang="ja-JP" altLang="en-US">
                    <a:solidFill>
                      <a:sysClr val="windowText" lastClr="000000"/>
                    </a:solidFill>
                  </a:rPr>
                  <a:t>一般就労者数</a:t>
                </a:r>
              </a:p>
            </c:rich>
          </c:tx>
          <c:layout/>
          <c:overlay val="0"/>
          <c:spPr>
            <a:noFill/>
            <a:ln>
              <a:noFill/>
            </a:ln>
            <a:effectLst/>
          </c:spPr>
          <c:txPr>
            <a:bodyPr rot="0" spcFirstLastPara="1" vertOverflow="ellipsis" vert="wordArtVertRtl" wrap="square" anchor="ctr" anchorCtr="1"/>
            <a:lstStyle/>
            <a:p>
              <a:pPr>
                <a:defRPr sz="1000" b="0" i="0" u="none" strike="noStrike" kern="1200" baseline="0">
                  <a:solidFill>
                    <a:sysClr val="windowText" lastClr="000000"/>
                  </a:solidFill>
                  <a:latin typeface="+mn-lt"/>
                  <a:ea typeface="+mn-ea"/>
                  <a:cs typeface="+mn-cs"/>
                </a:defRPr>
              </a:pPr>
              <a:endParaRPr lang="ja-JP"/>
            </a:p>
          </c:txPr>
        </c:title>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ja-JP"/>
          </a:p>
        </c:txPr>
        <c:crossAx val="168128896"/>
        <c:crosses val="autoZero"/>
        <c:crossBetween val="between"/>
      </c:valAx>
      <c:spPr>
        <a:noFill/>
        <a:ln>
          <a:noFill/>
        </a:ln>
        <a:effectLst/>
      </c:spPr>
    </c:plotArea>
    <c:legend>
      <c:legendPos val="b"/>
      <c:layout>
        <c:manualLayout>
          <c:xMode val="edge"/>
          <c:yMode val="edge"/>
          <c:x val="0.23294762774454011"/>
          <c:y val="0.88646766644516928"/>
          <c:w val="0.35096708150408179"/>
          <c:h val="6.2052282074779273E-2"/>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a:pPr>
      <a:endParaRPr lang="ja-JP"/>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ja-JP" altLang="en-US" b="1">
                <a:solidFill>
                  <a:schemeClr val="tx1"/>
                </a:solidFill>
              </a:rPr>
              <a:t>サービス種別ごとの一般就労者数</a:t>
            </a:r>
          </a:p>
        </c:rich>
      </c:tx>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ja-JP"/>
        </a:p>
      </c:txPr>
    </c:title>
    <c:autoTitleDeleted val="0"/>
    <c:plotArea>
      <c:layout/>
      <c:barChart>
        <c:barDir val="col"/>
        <c:grouping val="clustered"/>
        <c:varyColors val="0"/>
        <c:ser>
          <c:idx val="0"/>
          <c:order val="0"/>
          <c:spPr>
            <a:solidFill>
              <a:schemeClr val="accent3">
                <a:lumMod val="75000"/>
              </a:schemeClr>
            </a:solidFill>
            <a:ln>
              <a:solidFill>
                <a:schemeClr val="accent3">
                  <a:lumMod val="50000"/>
                </a:schemeClr>
              </a:solidFill>
            </a:ln>
            <a:effectLst/>
          </c:spPr>
          <c:invertIfNegative val="0"/>
          <c:dLbls>
            <c:dLbl>
              <c:idx val="0"/>
              <c:layout>
                <c:manualLayout>
                  <c:x val="-4.9751234036268651E-3"/>
                  <c:y val="-7.521280634891811E-17"/>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DB74-4881-B24E-117BFC0FCB53}"/>
                </c:ext>
              </c:extLst>
            </c:dLbl>
            <c:dLbl>
              <c:idx val="1"/>
              <c:layout>
                <c:manualLayout>
                  <c:x val="-2.4875617018134781E-3"/>
                  <c:y val="1.2307692307692233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DB74-4881-B24E-117BFC0FCB53}"/>
                </c:ext>
              </c:extLst>
            </c:dLbl>
            <c:dLbl>
              <c:idx val="2"/>
              <c:layout>
                <c:manualLayout>
                  <c:x val="-7.4626851054402973E-3"/>
                  <c:y val="-1.2307692307692308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DB74-4881-B24E-117BFC0FCB5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val>
            <c:numRef>
              <c:f>数値分析!$O$30:$O$33</c:f>
              <c:numCache>
                <c:formatCode>General</c:formatCode>
                <c:ptCount val="4"/>
                <c:pt idx="0">
                  <c:v>629</c:v>
                </c:pt>
                <c:pt idx="1">
                  <c:v>120</c:v>
                </c:pt>
                <c:pt idx="2">
                  <c:v>230</c:v>
                </c:pt>
                <c:pt idx="3">
                  <c:v>46</c:v>
                </c:pt>
              </c:numCache>
            </c:numRef>
          </c:val>
          <c:extLst>
            <c:ext xmlns:c15="http://schemas.microsoft.com/office/drawing/2012/chart" uri="{02D57815-91ED-43cb-92C2-25804820EDAC}">
              <c15:filteredSeriesTitle>
                <c15:tx>
                  <c:strRef>
                    <c:extLst>
                      <c:ext uri="{02D57815-91ED-43cb-92C2-25804820EDAC}">
                        <c15:formulaRef>
                          <c15:sqref>数値分析!$O$29</c15:sqref>
                        </c15:formulaRef>
                      </c:ext>
                    </c:extLst>
                    <c:strCache>
                      <c:ptCount val="1"/>
                      <c:pt idx="0">
                        <c:v>H26</c:v>
                      </c:pt>
                    </c:strCache>
                  </c:strRef>
                </c15:tx>
              </c15:filteredSeriesTitle>
            </c:ext>
            <c:ext xmlns:c15="http://schemas.microsoft.com/office/drawing/2012/chart" uri="{02D57815-91ED-43cb-92C2-25804820EDAC}">
              <c15:filteredCategoryTitle>
                <c15:cat>
                  <c:strRef>
                    <c:extLst>
                      <c:ext uri="{02D57815-91ED-43cb-92C2-25804820EDAC}">
                        <c15:formulaRef>
                          <c15:sqref>数値分析!$N$30:$N$33</c15:sqref>
                        </c15:formulaRef>
                      </c:ext>
                    </c:extLst>
                    <c:strCache>
                      <c:ptCount val="4"/>
                      <c:pt idx="0">
                        <c:v>就労移行支援</c:v>
                      </c:pt>
                      <c:pt idx="1">
                        <c:v>就労継続支援A型</c:v>
                      </c:pt>
                      <c:pt idx="2">
                        <c:v>就労継続支援B型</c:v>
                      </c:pt>
                      <c:pt idx="3">
                        <c:v>自立訓練・生活介護</c:v>
                      </c:pt>
                    </c:strCache>
                  </c:strRef>
                </c15:cat>
              </c15:filteredCategoryTitle>
            </c:ext>
            <c:ext xmlns:c16="http://schemas.microsoft.com/office/drawing/2014/chart" uri="{C3380CC4-5D6E-409C-BE32-E72D297353CC}">
              <c16:uniqueId val="{00000003-DB74-4881-B24E-117BFC0FCB53}"/>
            </c:ext>
          </c:extLst>
        </c:ser>
        <c:ser>
          <c:idx val="1"/>
          <c:order val="1"/>
          <c:spPr>
            <a:pattFill prst="pct5">
              <a:fgClr>
                <a:schemeClr val="accent3">
                  <a:lumMod val="75000"/>
                </a:schemeClr>
              </a:fgClr>
              <a:bgClr>
                <a:schemeClr val="bg1"/>
              </a:bgClr>
            </a:pattFill>
            <a:ln>
              <a:solidFill>
                <a:schemeClr val="accent3">
                  <a:lumMod val="50000"/>
                </a:schemeClr>
              </a:solidFill>
            </a:ln>
            <a:effectLst/>
          </c:spPr>
          <c:invertIfNegative val="0"/>
          <c:dLbls>
            <c:dLbl>
              <c:idx val="0"/>
              <c:layout>
                <c:manualLayout>
                  <c:x val="-2.2802385518186487E-17"/>
                  <c:y val="1.2307692307692308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DB74-4881-B24E-117BFC0FCB53}"/>
                </c:ext>
              </c:extLst>
            </c:dLbl>
            <c:dLbl>
              <c:idx val="1"/>
              <c:layout>
                <c:manualLayout>
                  <c:x val="-4.9751234036268651E-3"/>
                  <c:y val="4.1025641025641026E-3"/>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DB74-4881-B24E-117BFC0FCB53}"/>
                </c:ext>
              </c:extLst>
            </c:dLbl>
            <c:dLbl>
              <c:idx val="2"/>
              <c:layout>
                <c:manualLayout>
                  <c:x val="-7.4626851054402973E-3"/>
                  <c:y val="1.2307692307692308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DB74-4881-B24E-117BFC0FCB5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val>
            <c:numRef>
              <c:f>数値分析!$P$30:$P$33</c:f>
              <c:numCache>
                <c:formatCode>General</c:formatCode>
                <c:ptCount val="4"/>
                <c:pt idx="0">
                  <c:v>777</c:v>
                </c:pt>
                <c:pt idx="1">
                  <c:v>187</c:v>
                </c:pt>
                <c:pt idx="2">
                  <c:v>203</c:v>
                </c:pt>
                <c:pt idx="3">
                  <c:v>46</c:v>
                </c:pt>
              </c:numCache>
            </c:numRef>
          </c:val>
          <c:extLst>
            <c:ext xmlns:c15="http://schemas.microsoft.com/office/drawing/2012/chart" uri="{02D57815-91ED-43cb-92C2-25804820EDAC}">
              <c15:filteredSeriesTitle>
                <c15:tx>
                  <c:strRef>
                    <c:extLst>
                      <c:ext uri="{02D57815-91ED-43cb-92C2-25804820EDAC}">
                        <c15:formulaRef>
                          <c15:sqref>数値分析!$P$29</c15:sqref>
                        </c15:formulaRef>
                      </c:ext>
                    </c:extLst>
                    <c:strCache>
                      <c:ptCount val="1"/>
                      <c:pt idx="0">
                        <c:v>H27</c:v>
                      </c:pt>
                    </c:strCache>
                  </c:strRef>
                </c15:tx>
              </c15:filteredSeriesTitle>
            </c:ext>
            <c:ext xmlns:c15="http://schemas.microsoft.com/office/drawing/2012/chart" uri="{02D57815-91ED-43cb-92C2-25804820EDAC}">
              <c15:filteredCategoryTitle>
                <c15:cat>
                  <c:strRef>
                    <c:extLst>
                      <c:ext uri="{02D57815-91ED-43cb-92C2-25804820EDAC}">
                        <c15:formulaRef>
                          <c15:sqref>数値分析!$N$30:$N$33</c15:sqref>
                        </c15:formulaRef>
                      </c:ext>
                    </c:extLst>
                    <c:strCache>
                      <c:ptCount val="4"/>
                      <c:pt idx="0">
                        <c:v>就労移行支援</c:v>
                      </c:pt>
                      <c:pt idx="1">
                        <c:v>就労継続支援A型</c:v>
                      </c:pt>
                      <c:pt idx="2">
                        <c:v>就労継続支援B型</c:v>
                      </c:pt>
                      <c:pt idx="3">
                        <c:v>自立訓練・生活介護</c:v>
                      </c:pt>
                    </c:strCache>
                  </c:strRef>
                </c15:cat>
              </c15:filteredCategoryTitle>
            </c:ext>
            <c:ext xmlns:c16="http://schemas.microsoft.com/office/drawing/2014/chart" uri="{C3380CC4-5D6E-409C-BE32-E72D297353CC}">
              <c16:uniqueId val="{00000007-DB74-4881-B24E-117BFC0FCB53}"/>
            </c:ext>
          </c:extLst>
        </c:ser>
        <c:ser>
          <c:idx val="2"/>
          <c:order val="2"/>
          <c:spPr>
            <a:pattFill prst="wdDnDiag">
              <a:fgClr>
                <a:schemeClr val="accent3">
                  <a:lumMod val="75000"/>
                </a:schemeClr>
              </a:fgClr>
              <a:bgClr>
                <a:schemeClr val="bg1"/>
              </a:bgClr>
            </a:pattFill>
            <a:ln>
              <a:solidFill>
                <a:schemeClr val="accent3">
                  <a:lumMod val="50000"/>
                </a:schemeClr>
              </a:solidFill>
            </a:ln>
            <a:effectLst/>
          </c:spPr>
          <c:invertIfNegative val="0"/>
          <c:dLbls>
            <c:dLbl>
              <c:idx val="1"/>
              <c:layout>
                <c:manualLayout>
                  <c:x val="-2.4875617018134326E-3"/>
                  <c:y val="-4.1025641025641026E-3"/>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DB74-4881-B24E-117BFC0FCB53}"/>
                </c:ext>
              </c:extLst>
            </c:dLbl>
            <c:dLbl>
              <c:idx val="2"/>
              <c:layout>
                <c:manualLayout>
                  <c:x val="-9.1209542072745948E-17"/>
                  <c:y val="8.2051282051281305E-3"/>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DB74-4881-B24E-117BFC0FCB5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val>
            <c:numRef>
              <c:f>数値分析!$Q$30:$Q$33</c:f>
              <c:numCache>
                <c:formatCode>General</c:formatCode>
                <c:ptCount val="4"/>
                <c:pt idx="0">
                  <c:v>832</c:v>
                </c:pt>
                <c:pt idx="1">
                  <c:v>254</c:v>
                </c:pt>
                <c:pt idx="2">
                  <c:v>176</c:v>
                </c:pt>
                <c:pt idx="3">
                  <c:v>14</c:v>
                </c:pt>
              </c:numCache>
            </c:numRef>
          </c:val>
          <c:extLst>
            <c:ext xmlns:c15="http://schemas.microsoft.com/office/drawing/2012/chart" uri="{02D57815-91ED-43cb-92C2-25804820EDAC}">
              <c15:filteredSeriesTitle>
                <c15:tx>
                  <c:strRef>
                    <c:extLst>
                      <c:ext uri="{02D57815-91ED-43cb-92C2-25804820EDAC}">
                        <c15:formulaRef>
                          <c15:sqref>数値分析!$Q$29</c15:sqref>
                        </c15:formulaRef>
                      </c:ext>
                    </c:extLst>
                    <c:strCache>
                      <c:ptCount val="1"/>
                      <c:pt idx="0">
                        <c:v>H28</c:v>
                      </c:pt>
                    </c:strCache>
                  </c:strRef>
                </c15:tx>
              </c15:filteredSeriesTitle>
            </c:ext>
            <c:ext xmlns:c15="http://schemas.microsoft.com/office/drawing/2012/chart" uri="{02D57815-91ED-43cb-92C2-25804820EDAC}">
              <c15:filteredCategoryTitle>
                <c15:cat>
                  <c:strRef>
                    <c:extLst>
                      <c:ext uri="{02D57815-91ED-43cb-92C2-25804820EDAC}">
                        <c15:formulaRef>
                          <c15:sqref>数値分析!$N$30:$N$33</c15:sqref>
                        </c15:formulaRef>
                      </c:ext>
                    </c:extLst>
                    <c:strCache>
                      <c:ptCount val="4"/>
                      <c:pt idx="0">
                        <c:v>就労移行支援</c:v>
                      </c:pt>
                      <c:pt idx="1">
                        <c:v>就労継続支援A型</c:v>
                      </c:pt>
                      <c:pt idx="2">
                        <c:v>就労継続支援B型</c:v>
                      </c:pt>
                      <c:pt idx="3">
                        <c:v>自立訓練・生活介護</c:v>
                      </c:pt>
                    </c:strCache>
                  </c:strRef>
                </c15:cat>
              </c15:filteredCategoryTitle>
            </c:ext>
            <c:ext xmlns:c16="http://schemas.microsoft.com/office/drawing/2014/chart" uri="{C3380CC4-5D6E-409C-BE32-E72D297353CC}">
              <c16:uniqueId val="{0000000A-DB74-4881-B24E-117BFC0FCB53}"/>
            </c:ext>
          </c:extLst>
        </c:ser>
        <c:ser>
          <c:idx val="3"/>
          <c:order val="3"/>
          <c:spPr>
            <a:pattFill prst="pct80">
              <a:fgClr>
                <a:schemeClr val="accent3">
                  <a:lumMod val="50000"/>
                </a:schemeClr>
              </a:fgClr>
              <a:bgClr>
                <a:schemeClr val="bg1"/>
              </a:bgClr>
            </a:pattFill>
            <a:ln>
              <a:solidFill>
                <a:schemeClr val="accent3">
                  <a:lumMod val="50000"/>
                </a:schemeClr>
              </a:solidFill>
            </a:ln>
            <a:effectLst/>
          </c:spPr>
          <c:invertIfNegative val="0"/>
          <c:dLbls>
            <c:dLbl>
              <c:idx val="0"/>
              <c:layout>
                <c:manualLayout>
                  <c:x val="-7.4626851054402973E-3"/>
                  <c:y val="-3.7606403174459055E-17"/>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B-DB74-4881-B24E-117BFC0FCB53}"/>
                </c:ext>
              </c:extLst>
            </c:dLbl>
            <c:dLbl>
              <c:idx val="1"/>
              <c:layout>
                <c:manualLayout>
                  <c:x val="0"/>
                  <c:y val="-1.2307692307692382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C-DB74-4881-B24E-117BFC0FCB53}"/>
                </c:ext>
              </c:extLst>
            </c:dLbl>
            <c:dLbl>
              <c:idx val="2"/>
              <c:layout>
                <c:manualLayout>
                  <c:x val="-9.1209542072745948E-17"/>
                  <c:y val="-1.641025641025641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D-DB74-4881-B24E-117BFC0FCB5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val>
            <c:numRef>
              <c:f>数値分析!$R$30:$R$33</c:f>
              <c:numCache>
                <c:formatCode>General</c:formatCode>
                <c:ptCount val="4"/>
                <c:pt idx="0">
                  <c:v>990</c:v>
                </c:pt>
                <c:pt idx="1">
                  <c:v>297</c:v>
                </c:pt>
                <c:pt idx="2">
                  <c:v>188</c:v>
                </c:pt>
                <c:pt idx="3">
                  <c:v>17</c:v>
                </c:pt>
              </c:numCache>
            </c:numRef>
          </c:val>
          <c:extLst>
            <c:ext xmlns:c15="http://schemas.microsoft.com/office/drawing/2012/chart" uri="{02D57815-91ED-43cb-92C2-25804820EDAC}">
              <c15:filteredSeriesTitle>
                <c15:tx>
                  <c:strRef>
                    <c:extLst>
                      <c:ext uri="{02D57815-91ED-43cb-92C2-25804820EDAC}">
                        <c15:formulaRef>
                          <c15:sqref>数値分析!$R$29</c15:sqref>
                        </c15:formulaRef>
                      </c:ext>
                    </c:extLst>
                    <c:strCache>
                      <c:ptCount val="1"/>
                      <c:pt idx="0">
                        <c:v>H29</c:v>
                      </c:pt>
                    </c:strCache>
                  </c:strRef>
                </c15:tx>
              </c15:filteredSeriesTitle>
            </c:ext>
            <c:ext xmlns:c15="http://schemas.microsoft.com/office/drawing/2012/chart" uri="{02D57815-91ED-43cb-92C2-25804820EDAC}">
              <c15:filteredCategoryTitle>
                <c15:cat>
                  <c:strRef>
                    <c:extLst>
                      <c:ext uri="{02D57815-91ED-43cb-92C2-25804820EDAC}">
                        <c15:formulaRef>
                          <c15:sqref>数値分析!$N$30:$N$33</c15:sqref>
                        </c15:formulaRef>
                      </c:ext>
                    </c:extLst>
                    <c:strCache>
                      <c:ptCount val="4"/>
                      <c:pt idx="0">
                        <c:v>就労移行支援</c:v>
                      </c:pt>
                      <c:pt idx="1">
                        <c:v>就労継続支援A型</c:v>
                      </c:pt>
                      <c:pt idx="2">
                        <c:v>就労継続支援B型</c:v>
                      </c:pt>
                      <c:pt idx="3">
                        <c:v>自立訓練・生活介護</c:v>
                      </c:pt>
                    </c:strCache>
                  </c:strRef>
                </c15:cat>
              </c15:filteredCategoryTitle>
            </c:ext>
            <c:ext xmlns:c16="http://schemas.microsoft.com/office/drawing/2014/chart" uri="{C3380CC4-5D6E-409C-BE32-E72D297353CC}">
              <c16:uniqueId val="{0000000E-DB74-4881-B24E-117BFC0FCB53}"/>
            </c:ext>
          </c:extLst>
        </c:ser>
        <c:ser>
          <c:idx val="4"/>
          <c:order val="4"/>
          <c:spPr>
            <a:pattFill prst="ltHorz">
              <a:fgClr>
                <a:schemeClr val="accent3">
                  <a:lumMod val="50000"/>
                </a:schemeClr>
              </a:fgClr>
              <a:bgClr>
                <a:schemeClr val="bg1"/>
              </a:bgClr>
            </a:pattFill>
            <a:ln>
              <a:solidFill>
                <a:schemeClr val="accent3">
                  <a:lumMod val="50000"/>
                </a:schemeClr>
              </a:solidFill>
            </a:ln>
            <a:effectLst/>
          </c:spPr>
          <c:invertIfNegative val="0"/>
          <c:dLbls>
            <c:dLbl>
              <c:idx val="2"/>
              <c:layout>
                <c:manualLayout>
                  <c:x val="9.1209542072745948E-17"/>
                  <c:y val="-3.6923076923076927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F-DB74-4881-B24E-117BFC0FCB5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val>
            <c:numRef>
              <c:f>数値分析!$S$30:$S$33</c:f>
              <c:numCache>
                <c:formatCode>General</c:formatCode>
                <c:ptCount val="4"/>
                <c:pt idx="0">
                  <c:v>1164</c:v>
                </c:pt>
                <c:pt idx="1">
                  <c:v>398</c:v>
                </c:pt>
                <c:pt idx="2">
                  <c:v>224</c:v>
                </c:pt>
                <c:pt idx="3">
                  <c:v>52</c:v>
                </c:pt>
              </c:numCache>
            </c:numRef>
          </c:val>
          <c:extLst>
            <c:ext xmlns:c15="http://schemas.microsoft.com/office/drawing/2012/chart" uri="{02D57815-91ED-43cb-92C2-25804820EDAC}">
              <c15:filteredSeriesTitle>
                <c15:tx>
                  <c:strRef>
                    <c:extLst>
                      <c:ext uri="{02D57815-91ED-43cb-92C2-25804820EDAC}">
                        <c15:formulaRef>
                          <c15:sqref>数値分析!$S$29</c15:sqref>
                        </c15:formulaRef>
                      </c:ext>
                    </c:extLst>
                    <c:strCache>
                      <c:ptCount val="1"/>
                      <c:pt idx="0">
                        <c:v>H30</c:v>
                      </c:pt>
                    </c:strCache>
                  </c:strRef>
                </c15:tx>
              </c15:filteredSeriesTitle>
            </c:ext>
            <c:ext xmlns:c15="http://schemas.microsoft.com/office/drawing/2012/chart" uri="{02D57815-91ED-43cb-92C2-25804820EDAC}">
              <c15:filteredCategoryTitle>
                <c15:cat>
                  <c:strRef>
                    <c:extLst>
                      <c:ext uri="{02D57815-91ED-43cb-92C2-25804820EDAC}">
                        <c15:formulaRef>
                          <c15:sqref>数値分析!$N$30:$N$33</c15:sqref>
                        </c15:formulaRef>
                      </c:ext>
                    </c:extLst>
                    <c:strCache>
                      <c:ptCount val="4"/>
                      <c:pt idx="0">
                        <c:v>就労移行支援</c:v>
                      </c:pt>
                      <c:pt idx="1">
                        <c:v>就労継続支援A型</c:v>
                      </c:pt>
                      <c:pt idx="2">
                        <c:v>就労継続支援B型</c:v>
                      </c:pt>
                      <c:pt idx="3">
                        <c:v>自立訓練・生活介護</c:v>
                      </c:pt>
                    </c:strCache>
                  </c:strRef>
                </c15:cat>
              </c15:filteredCategoryTitle>
            </c:ext>
            <c:ext xmlns:c16="http://schemas.microsoft.com/office/drawing/2014/chart" uri="{C3380CC4-5D6E-409C-BE32-E72D297353CC}">
              <c16:uniqueId val="{00000010-DB74-4881-B24E-117BFC0FCB53}"/>
            </c:ext>
          </c:extLst>
        </c:ser>
        <c:ser>
          <c:idx val="5"/>
          <c:order val="5"/>
          <c:spPr>
            <a:solidFill>
              <a:schemeClr val="accent3">
                <a:lumMod val="50000"/>
              </a:schemeClr>
            </a:solidFill>
            <a:ln>
              <a:gradFill>
                <a:gsLst>
                  <a:gs pos="0">
                    <a:schemeClr val="accent1">
                      <a:lumMod val="5000"/>
                      <a:lumOff val="95000"/>
                      <a:alpha val="99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c:spPr>
          <c:invertIfNegative val="0"/>
          <c:dLbls>
            <c:dLbl>
              <c:idx val="1"/>
              <c:layout>
                <c:manualLayout>
                  <c:x val="1.2411630655672242E-2"/>
                  <c:y val="4.0736803681324001E-3"/>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1-DB74-4881-B24E-117BFC0FCB5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val>
            <c:numRef>
              <c:f>数値分析!$T$30:$T$33</c:f>
              <c:numCache>
                <c:formatCode>General</c:formatCode>
                <c:ptCount val="4"/>
                <c:pt idx="0">
                  <c:v>1453</c:v>
                </c:pt>
                <c:pt idx="1">
                  <c:v>389</c:v>
                </c:pt>
                <c:pt idx="2">
                  <c:v>214</c:v>
                </c:pt>
                <c:pt idx="3">
                  <c:v>84</c:v>
                </c:pt>
              </c:numCache>
            </c:numRef>
          </c:val>
          <c:extLst>
            <c:ext xmlns:c15="http://schemas.microsoft.com/office/drawing/2012/chart" uri="{02D57815-91ED-43cb-92C2-25804820EDAC}">
              <c15:filteredSeriesTitle>
                <c15:tx>
                  <c:strRef>
                    <c:extLst>
                      <c:ext uri="{02D57815-91ED-43cb-92C2-25804820EDAC}">
                        <c15:formulaRef>
                          <c15:sqref>数値分析!$T$29</c15:sqref>
                        </c15:formulaRef>
                      </c:ext>
                    </c:extLst>
                    <c:strCache>
                      <c:ptCount val="1"/>
                      <c:pt idx="0">
                        <c:v>R1</c:v>
                      </c:pt>
                    </c:strCache>
                  </c:strRef>
                </c15:tx>
              </c15:filteredSeriesTitle>
            </c:ext>
            <c:ext xmlns:c15="http://schemas.microsoft.com/office/drawing/2012/chart" uri="{02D57815-91ED-43cb-92C2-25804820EDAC}">
              <c15:filteredCategoryTitle>
                <c15:cat>
                  <c:strRef>
                    <c:extLst>
                      <c:ext uri="{02D57815-91ED-43cb-92C2-25804820EDAC}">
                        <c15:formulaRef>
                          <c15:sqref>数値分析!$N$30:$N$33</c15:sqref>
                        </c15:formulaRef>
                      </c:ext>
                    </c:extLst>
                    <c:strCache>
                      <c:ptCount val="4"/>
                      <c:pt idx="0">
                        <c:v>就労移行支援</c:v>
                      </c:pt>
                      <c:pt idx="1">
                        <c:v>就労継続支援A型</c:v>
                      </c:pt>
                      <c:pt idx="2">
                        <c:v>就労継続支援B型</c:v>
                      </c:pt>
                      <c:pt idx="3">
                        <c:v>自立訓練・生活介護</c:v>
                      </c:pt>
                    </c:strCache>
                  </c:strRef>
                </c15:cat>
              </c15:filteredCategoryTitle>
            </c:ext>
            <c:ext xmlns:c16="http://schemas.microsoft.com/office/drawing/2014/chart" uri="{C3380CC4-5D6E-409C-BE32-E72D297353CC}">
              <c16:uniqueId val="{00000012-DB74-4881-B24E-117BFC0FCB53}"/>
            </c:ext>
          </c:extLst>
        </c:ser>
        <c:dLbls>
          <c:dLblPos val="outEnd"/>
          <c:showLegendKey val="0"/>
          <c:showVal val="1"/>
          <c:showCatName val="0"/>
          <c:showSerName val="0"/>
          <c:showPercent val="0"/>
          <c:showBubbleSize val="0"/>
        </c:dLbls>
        <c:gapWidth val="219"/>
        <c:overlap val="-27"/>
        <c:axId val="910522239"/>
        <c:axId val="910509759"/>
      </c:barChart>
      <c:catAx>
        <c:axId val="910522239"/>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ja-JP" altLang="en-US">
                    <a:solidFill>
                      <a:schemeClr val="tx1"/>
                    </a:solidFill>
                  </a:rPr>
                  <a:t>サービス種別</a:t>
                </a:r>
              </a:p>
            </c:rich>
          </c:tx>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ja-JP"/>
            </a:p>
          </c:txPr>
        </c:title>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ja-JP"/>
          </a:p>
        </c:txPr>
        <c:crossAx val="910509759"/>
        <c:crosses val="autoZero"/>
        <c:auto val="1"/>
        <c:lblAlgn val="ctr"/>
        <c:lblOffset val="100"/>
        <c:noMultiLvlLbl val="0"/>
      </c:catAx>
      <c:valAx>
        <c:axId val="910509759"/>
        <c:scaling>
          <c:orientation val="minMax"/>
        </c:scaling>
        <c:delete val="0"/>
        <c:axPos val="l"/>
        <c:title>
          <c:tx>
            <c:rich>
              <a:bodyPr rot="0" spcFirstLastPara="1" vertOverflow="ellipsis" vert="wordArtVertRtl" wrap="square" anchor="ctr" anchorCtr="1"/>
              <a:lstStyle/>
              <a:p>
                <a:pPr>
                  <a:defRPr sz="1000" b="0" i="0" u="none" strike="noStrike" kern="1200" baseline="0">
                    <a:solidFill>
                      <a:schemeClr val="tx1"/>
                    </a:solidFill>
                    <a:latin typeface="+mn-lt"/>
                    <a:ea typeface="+mn-ea"/>
                    <a:cs typeface="+mn-cs"/>
                  </a:defRPr>
                </a:pPr>
                <a:r>
                  <a:rPr lang="ja-JP" altLang="en-US">
                    <a:solidFill>
                      <a:schemeClr val="tx1"/>
                    </a:solidFill>
                  </a:rPr>
                  <a:t>一般就労者数</a:t>
                </a:r>
              </a:p>
            </c:rich>
          </c:tx>
          <c:layout/>
          <c:overlay val="0"/>
          <c:spPr>
            <a:noFill/>
            <a:ln>
              <a:noFill/>
            </a:ln>
            <a:effectLst/>
          </c:spPr>
          <c:txPr>
            <a:bodyPr rot="0" spcFirstLastPara="1" vertOverflow="ellipsis" vert="wordArtVertRtl" wrap="square" anchor="ctr" anchorCtr="1"/>
            <a:lstStyle/>
            <a:p>
              <a:pPr>
                <a:defRPr sz="1000" b="0" i="0" u="none" strike="noStrike" kern="1200" baseline="0">
                  <a:solidFill>
                    <a:schemeClr val="tx1"/>
                  </a:solidFill>
                  <a:latin typeface="+mn-lt"/>
                  <a:ea typeface="+mn-ea"/>
                  <a:cs typeface="+mn-cs"/>
                </a:defRPr>
              </a:pPr>
              <a:endParaRPr lang="ja-JP"/>
            </a:p>
          </c:txPr>
        </c:title>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ja-JP"/>
          </a:p>
        </c:txPr>
        <c:crossAx val="910522239"/>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a:pPr>
      <a:endParaRPr lang="ja-JP"/>
    </a:p>
  </c:txPr>
  <c:externalData r:id="rId3">
    <c:autoUpdate val="0"/>
  </c:externalData>
  <c:userShapes r:id="rId4"/>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ysClr val="windowText" lastClr="000000"/>
                </a:solidFill>
                <a:latin typeface="+mn-lt"/>
                <a:ea typeface="+mn-ea"/>
                <a:cs typeface="+mn-cs"/>
              </a:defRPr>
            </a:pPr>
            <a:r>
              <a:rPr lang="ja-JP" altLang="en-US" sz="1200" b="1" dirty="0">
                <a:solidFill>
                  <a:sysClr val="windowText" lastClr="000000"/>
                </a:solidFill>
              </a:rPr>
              <a:t>各年度の福祉施設からの一般就労者数の推移</a:t>
            </a:r>
          </a:p>
        </c:rich>
      </c:tx>
      <c:layout/>
      <c:overlay val="0"/>
      <c:spPr>
        <a:noFill/>
        <a:ln>
          <a:noFill/>
        </a:ln>
        <a:effectLst/>
      </c:spPr>
    </c:title>
    <c:autoTitleDeleted val="0"/>
    <c:plotArea>
      <c:layout/>
      <c:barChart>
        <c:barDir val="col"/>
        <c:grouping val="clustered"/>
        <c:varyColors val="0"/>
        <c:ser>
          <c:idx val="0"/>
          <c:order val="0"/>
          <c:spPr>
            <a:solidFill>
              <a:schemeClr val="bg2">
                <a:lumMod val="90000"/>
              </a:schemeClr>
            </a:solidFill>
            <a:ln>
              <a:solidFill>
                <a:schemeClr val="tx1"/>
              </a:solidFill>
            </a:ln>
            <a:effectLst/>
          </c:spPr>
          <c:invertIfNegative val="0"/>
          <c:dLbls>
            <c:spPr>
              <a:noFill/>
              <a:ln>
                <a:noFill/>
              </a:ln>
              <a:effectLst/>
            </c:spPr>
            <c:txPr>
              <a:bodyPr rot="0" spcFirstLastPara="1" vertOverflow="ellipsis" vert="horz" wrap="square" lIns="38100" tIns="19050" rIns="72000" bIns="19050" anchor="ctr" anchorCtr="1">
                <a:spAutoFit/>
              </a:bodyPr>
              <a:lstStyle/>
              <a:p>
                <a:pPr>
                  <a:defRPr sz="900" b="0" i="0" u="none" strike="noStrike" kern="1200" baseline="0">
                    <a:solidFill>
                      <a:sysClr val="windowText" lastClr="000000"/>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layout/>
                <c15:showLeaderLines val="1"/>
                <c15:leaderLines>
                  <c:spPr>
                    <a:ln w="9525" cap="flat" cmpd="sng" algn="ctr">
                      <a:solidFill>
                        <a:schemeClr val="tx1">
                          <a:lumMod val="35000"/>
                          <a:lumOff val="65000"/>
                        </a:schemeClr>
                      </a:solidFill>
                      <a:round/>
                    </a:ln>
                    <a:effectLst/>
                  </c:spPr>
                </c15:leaderLines>
              </c:ext>
            </c:extLst>
          </c:dLbls>
          <c:val>
            <c:numRef>
              <c:f>各年度の福祉施設からの一般就労者数!$B$6:$G$6</c:f>
              <c:numCache>
                <c:formatCode>General</c:formatCode>
                <c:ptCount val="6"/>
                <c:pt idx="0">
                  <c:v>1100</c:v>
                </c:pt>
                <c:pt idx="1">
                  <c:v>1200</c:v>
                </c:pt>
                <c:pt idx="2">
                  <c:v>1350</c:v>
                </c:pt>
                <c:pt idx="3">
                  <c:v>1500</c:v>
                </c:pt>
                <c:pt idx="4">
                  <c:v>1550</c:v>
                </c:pt>
                <c:pt idx="5">
                  <c:v>1600</c:v>
                </c:pt>
              </c:numCache>
            </c:numRef>
          </c:val>
          <c:extLst>
            <c:ext xmlns:c15="http://schemas.microsoft.com/office/drawing/2012/chart" uri="{02D57815-91ED-43cb-92C2-25804820EDAC}">
              <c15:filteredSeriesTitle>
                <c15:tx>
                  <c:strRef>
                    <c:extLst>
                      <c:ext uri="{02D57815-91ED-43cb-92C2-25804820EDAC}">
                        <c15:formulaRef>
                          <c15:sqref>各年度の福祉施設からの一般就労者数!$A$6</c15:sqref>
                        </c15:formulaRef>
                      </c:ext>
                    </c:extLst>
                    <c:strCache>
                      <c:ptCount val="1"/>
                      <c:pt idx="0">
                        <c:v>目標値</c:v>
                      </c:pt>
                    </c:strCache>
                  </c:strRef>
                </c15:tx>
              </c15:filteredSeriesTitle>
            </c:ext>
            <c:ext xmlns:c15="http://schemas.microsoft.com/office/drawing/2012/chart" uri="{02D57815-91ED-43cb-92C2-25804820EDAC}">
              <c15:filteredCategoryTitle>
                <c15:cat>
                  <c:strRef>
                    <c:extLst>
                      <c:ext uri="{02D57815-91ED-43cb-92C2-25804820EDAC}">
                        <c15:formulaRef>
                          <c15:sqref>各年度の福祉施設からの一般就労者数!$B$5:$G$5</c15:sqref>
                        </c15:formulaRef>
                      </c:ext>
                    </c:extLst>
                    <c:strCache>
                      <c:ptCount val="6"/>
                      <c:pt idx="0">
                        <c:v>H26年度</c:v>
                      </c:pt>
                      <c:pt idx="1">
                        <c:v>H27年度</c:v>
                      </c:pt>
                      <c:pt idx="2">
                        <c:v>H28年度</c:v>
                      </c:pt>
                      <c:pt idx="3">
                        <c:v>H29年度</c:v>
                      </c:pt>
                      <c:pt idx="4">
                        <c:v>H30年度</c:v>
                      </c:pt>
                      <c:pt idx="5">
                        <c:v>令和元年度</c:v>
                      </c:pt>
                    </c:strCache>
                  </c:strRef>
                </c15:cat>
              </c15:filteredCategoryTitle>
            </c:ext>
            <c:ext xmlns:c16="http://schemas.microsoft.com/office/drawing/2014/chart" uri="{C3380CC4-5D6E-409C-BE32-E72D297353CC}">
              <c16:uniqueId val="{00000000-86E9-42EC-9C3E-3EB5B2A12126}"/>
            </c:ext>
          </c:extLst>
        </c:ser>
        <c:ser>
          <c:idx val="1"/>
          <c:order val="1"/>
          <c:spPr>
            <a:solidFill>
              <a:schemeClr val="accent5">
                <a:lumMod val="50000"/>
              </a:schemeClr>
            </a:solidFill>
            <a:ln>
              <a:noFill/>
            </a:ln>
            <a:effectLst/>
          </c:spPr>
          <c:invertIfNegative val="0"/>
          <c:dLbls>
            <c:dLbl>
              <c:idx val="0"/>
              <c:layout>
                <c:manualLayout>
                  <c:x val="3.0598582972394535E-3"/>
                  <c:y val="-3.2682135352934946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D046-4DC2-98CD-565F5EA5D375}"/>
                </c:ext>
              </c:extLst>
            </c:dLbl>
            <c:dLbl>
              <c:idx val="1"/>
              <c:layout>
                <c:manualLayout>
                  <c:x val="3.0598582972393975E-3"/>
                  <c:y val="-3.2682135352934898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D046-4DC2-98CD-565F5EA5D375}"/>
                </c:ext>
              </c:extLst>
            </c:dLbl>
            <c:dLbl>
              <c:idx val="2"/>
              <c:layout>
                <c:manualLayout>
                  <c:x val="9.1795748917183617E-3"/>
                  <c:y val="-5.4470225588224876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D046-4DC2-98CD-565F5EA5D375}"/>
                </c:ext>
              </c:extLst>
            </c:dLbl>
            <c:dLbl>
              <c:idx val="3"/>
              <c:layout>
                <c:manualLayout>
                  <c:x val="-3.0598582972395658E-3"/>
                  <c:y val="-5.9917248147047332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D046-4DC2-98CD-565F5EA5D375}"/>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val>
            <c:numRef>
              <c:f>各年度の福祉施設からの一般就労者数!$B$7:$G$7</c:f>
              <c:numCache>
                <c:formatCode>General</c:formatCode>
                <c:ptCount val="6"/>
                <c:pt idx="0">
                  <c:v>1025</c:v>
                </c:pt>
                <c:pt idx="1">
                  <c:v>1213</c:v>
                </c:pt>
                <c:pt idx="2">
                  <c:v>1276</c:v>
                </c:pt>
                <c:pt idx="3">
                  <c:v>1492</c:v>
                </c:pt>
                <c:pt idx="4">
                  <c:v>1838</c:v>
                </c:pt>
                <c:pt idx="5">
                  <c:v>2140</c:v>
                </c:pt>
              </c:numCache>
            </c:numRef>
          </c:val>
          <c:extLst>
            <c:ext xmlns:c15="http://schemas.microsoft.com/office/drawing/2012/chart" uri="{02D57815-91ED-43cb-92C2-25804820EDAC}">
              <c15:filteredSeriesTitle>
                <c15:tx>
                  <c:strRef>
                    <c:extLst>
                      <c:ext uri="{02D57815-91ED-43cb-92C2-25804820EDAC}">
                        <c15:formulaRef>
                          <c15:sqref>各年度の福祉施設からの一般就労者数!$A$7</c15:sqref>
                        </c15:formulaRef>
                      </c:ext>
                    </c:extLst>
                    <c:strCache>
                      <c:ptCount val="1"/>
                      <c:pt idx="0">
                        <c:v>実績値</c:v>
                      </c:pt>
                    </c:strCache>
                  </c:strRef>
                </c15:tx>
              </c15:filteredSeriesTitle>
            </c:ext>
            <c:ext xmlns:c15="http://schemas.microsoft.com/office/drawing/2012/chart" uri="{02D57815-91ED-43cb-92C2-25804820EDAC}">
              <c15:filteredCategoryTitle>
                <c15:cat>
                  <c:strRef>
                    <c:extLst>
                      <c:ext uri="{02D57815-91ED-43cb-92C2-25804820EDAC}">
                        <c15:formulaRef>
                          <c15:sqref>各年度の福祉施設からの一般就労者数!$B$5:$G$5</c15:sqref>
                        </c15:formulaRef>
                      </c:ext>
                    </c:extLst>
                    <c:strCache>
                      <c:ptCount val="6"/>
                      <c:pt idx="0">
                        <c:v>H26年度</c:v>
                      </c:pt>
                      <c:pt idx="1">
                        <c:v>H27年度</c:v>
                      </c:pt>
                      <c:pt idx="2">
                        <c:v>H28年度</c:v>
                      </c:pt>
                      <c:pt idx="3">
                        <c:v>H29年度</c:v>
                      </c:pt>
                      <c:pt idx="4">
                        <c:v>H30年度</c:v>
                      </c:pt>
                      <c:pt idx="5">
                        <c:v>令和元年度</c:v>
                      </c:pt>
                    </c:strCache>
                  </c:strRef>
                </c15:cat>
              </c15:filteredCategoryTitle>
            </c:ext>
            <c:ext xmlns:c16="http://schemas.microsoft.com/office/drawing/2014/chart" uri="{C3380CC4-5D6E-409C-BE32-E72D297353CC}">
              <c16:uniqueId val="{00000001-86E9-42EC-9C3E-3EB5B2A12126}"/>
            </c:ext>
          </c:extLst>
        </c:ser>
        <c:dLbls>
          <c:dLblPos val="outEnd"/>
          <c:showLegendKey val="0"/>
          <c:showVal val="1"/>
          <c:showCatName val="0"/>
          <c:showSerName val="0"/>
          <c:showPercent val="0"/>
          <c:showBubbleSize val="0"/>
        </c:dLbls>
        <c:gapWidth val="219"/>
        <c:overlap val="-27"/>
        <c:axId val="401121536"/>
        <c:axId val="401123200"/>
      </c:barChart>
      <c:catAx>
        <c:axId val="401121536"/>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ja-JP"/>
          </a:p>
        </c:txPr>
        <c:crossAx val="401123200"/>
        <c:crosses val="autoZero"/>
        <c:auto val="1"/>
        <c:lblAlgn val="ctr"/>
        <c:lblOffset val="100"/>
        <c:noMultiLvlLbl val="0"/>
      </c:catAx>
      <c:valAx>
        <c:axId val="401123200"/>
        <c:scaling>
          <c:orientation val="minMax"/>
        </c:scaling>
        <c:delete val="0"/>
        <c:axPos val="l"/>
        <c:title>
          <c:tx>
            <c:rich>
              <a:bodyPr rot="0" spcFirstLastPara="1" vertOverflow="ellipsis" vert="wordArtVertRtl" wrap="square" anchor="ctr" anchorCtr="1"/>
              <a:lstStyle/>
              <a:p>
                <a:pPr>
                  <a:defRPr sz="1000" b="0" i="0" u="none" strike="noStrike" kern="1200" baseline="0">
                    <a:solidFill>
                      <a:sysClr val="windowText" lastClr="000000"/>
                    </a:solidFill>
                    <a:latin typeface="+mn-lt"/>
                    <a:ea typeface="+mn-ea"/>
                    <a:cs typeface="+mn-cs"/>
                  </a:defRPr>
                </a:pPr>
                <a:r>
                  <a:rPr lang="ja-JP" altLang="en-US" dirty="0">
                    <a:solidFill>
                      <a:sysClr val="windowText" lastClr="000000"/>
                    </a:solidFill>
                  </a:rPr>
                  <a:t>福祉施設から</a:t>
                </a:r>
                <a:r>
                  <a:rPr lang="ja-JP" altLang="en-US" dirty="0" smtClean="0">
                    <a:solidFill>
                      <a:sysClr val="windowText" lastClr="000000"/>
                    </a:solidFill>
                  </a:rPr>
                  <a:t>の</a:t>
                </a:r>
                <a:endParaRPr lang="en-US" altLang="ja-JP" dirty="0" smtClean="0">
                  <a:solidFill>
                    <a:sysClr val="windowText" lastClr="000000"/>
                  </a:solidFill>
                </a:endParaRPr>
              </a:p>
              <a:p>
                <a:pPr>
                  <a:defRPr sz="1000" b="0" i="0" u="none" strike="noStrike" kern="1200" baseline="0">
                    <a:solidFill>
                      <a:sysClr val="windowText" lastClr="000000"/>
                    </a:solidFill>
                    <a:latin typeface="+mn-lt"/>
                    <a:ea typeface="+mn-ea"/>
                    <a:cs typeface="+mn-cs"/>
                  </a:defRPr>
                </a:pPr>
                <a:r>
                  <a:rPr lang="ja-JP" altLang="en-US" dirty="0" smtClean="0">
                    <a:solidFill>
                      <a:sysClr val="windowText" lastClr="000000"/>
                    </a:solidFill>
                  </a:rPr>
                  <a:t>一般</a:t>
                </a:r>
                <a:r>
                  <a:rPr lang="ja-JP" altLang="en-US" dirty="0">
                    <a:solidFill>
                      <a:sysClr val="windowText" lastClr="000000"/>
                    </a:solidFill>
                  </a:rPr>
                  <a:t>就労者数</a:t>
                </a:r>
                <a:endParaRPr lang="en-US" altLang="ja-JP" dirty="0">
                  <a:solidFill>
                    <a:sysClr val="windowText" lastClr="000000"/>
                  </a:solidFill>
                </a:endParaRPr>
              </a:p>
            </c:rich>
          </c:tx>
          <c:layout>
            <c:manualLayout>
              <c:xMode val="edge"/>
              <c:yMode val="edge"/>
              <c:x val="2.0654044750430294E-2"/>
              <c:y val="0.13216069489685126"/>
            </c:manualLayout>
          </c:layout>
          <c:overlay val="0"/>
          <c:spPr>
            <a:noFill/>
            <a:ln>
              <a:noFill/>
            </a:ln>
            <a:effectLst/>
          </c:spPr>
        </c:title>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ja-JP"/>
          </a:p>
        </c:txPr>
        <c:crossAx val="40112153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a:pPr>
      <a:endParaRPr lang="ja-JP"/>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9692071601173485E-2"/>
          <c:y val="0.10453020970469212"/>
          <c:w val="0.91335648352944643"/>
          <c:h val="0.7790529409630248"/>
        </c:manualLayout>
      </c:layout>
      <c:lineChart>
        <c:grouping val="standard"/>
        <c:varyColors val="0"/>
        <c:ser>
          <c:idx val="0"/>
          <c:order val="0"/>
          <c:spPr>
            <a:ln w="25400" cap="rnd">
              <a:solidFill>
                <a:schemeClr val="accent1"/>
              </a:solidFill>
              <a:prstDash val="lgDash"/>
              <a:round/>
            </a:ln>
            <a:effectLst/>
          </c:spPr>
          <c:marker>
            <c:symbol val="diamond"/>
            <c:size val="6"/>
            <c:spPr>
              <a:solidFill>
                <a:schemeClr val="accent1"/>
              </a:solidFill>
              <a:ln w="57150">
                <a:solidFill>
                  <a:schemeClr val="accent1"/>
                </a:solidFill>
                <a:prstDash val="lgDash"/>
                <a:round/>
              </a:ln>
              <a:effectLst/>
            </c:spPr>
          </c:marker>
          <c:dLbls>
            <c:dLbl>
              <c:idx val="0"/>
              <c:layout>
                <c:manualLayout>
                  <c:x val="-3.3408239700374529E-2"/>
                  <c:y val="3.3934248608005542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60E2-4CFC-998E-279F166FB306}"/>
                </c:ext>
              </c:extLst>
            </c:dLbl>
            <c:dLbl>
              <c:idx val="1"/>
              <c:layout>
                <c:manualLayout>
                  <c:x val="-2.9662921348314674E-2"/>
                  <c:y val="2.8278540506671182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60E2-4CFC-998E-279F166FB306}"/>
                </c:ext>
              </c:extLst>
            </c:dLbl>
            <c:dLbl>
              <c:idx val="2"/>
              <c:layout>
                <c:manualLayout>
                  <c:x val="-3.1535580524344707E-2"/>
                  <c:y val="3.1106394557338414E-2"/>
                </c:manualLayout>
              </c:layout>
              <c:tx>
                <c:rich>
                  <a:bodyPr/>
                  <a:lstStyle/>
                  <a:p>
                    <a:r>
                      <a:rPr lang="en-US" altLang="ja-JP" dirty="0" smtClean="0"/>
                      <a:t>316</a:t>
                    </a:r>
                    <a:endParaRPr lang="en-US" altLang="ja-JP" dirty="0"/>
                  </a:p>
                </c:rich>
              </c:tx>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60E2-4CFC-998E-279F166FB306}"/>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val>
            <c:numRef>
              <c:f>Sheet1!$B$8:$D$8</c:f>
              <c:numCache>
                <c:formatCode>General</c:formatCode>
                <c:ptCount val="3"/>
                <c:pt idx="0">
                  <c:v>323</c:v>
                </c:pt>
                <c:pt idx="1">
                  <c:v>325</c:v>
                </c:pt>
                <c:pt idx="2">
                  <c:v>318</c:v>
                </c:pt>
              </c:numCache>
            </c:numRef>
          </c:val>
          <c:smooth val="0"/>
          <c:extLst>
            <c:ext xmlns:c15="http://schemas.microsoft.com/office/drawing/2012/chart" uri="{02D57815-91ED-43cb-92C2-25804820EDAC}">
              <c15:filteredSeriesTitle>
                <c15:tx>
                  <c:strRef>
                    <c:extLst>
                      <c:ext uri="{02D57815-91ED-43cb-92C2-25804820EDAC}">
                        <c15:formulaRef>
                          <c15:sqref>Sheet1!$A$8</c15:sqref>
                        </c15:formulaRef>
                      </c:ext>
                    </c:extLst>
                    <c:strCache>
                      <c:ptCount val="1"/>
                      <c:pt idx="0">
                        <c:v>就労移行支援事業所</c:v>
                      </c:pt>
                    </c:strCache>
                  </c:strRef>
                </c15:tx>
              </c15:filteredSeriesTitle>
            </c:ext>
            <c:ext xmlns:c15="http://schemas.microsoft.com/office/drawing/2012/chart" uri="{02D57815-91ED-43cb-92C2-25804820EDAC}">
              <c15:filteredCategoryTitle>
                <c15:cat>
                  <c:strRef>
                    <c:extLst>
                      <c:ext uri="{02D57815-91ED-43cb-92C2-25804820EDAC}">
                        <c15:formulaRef>
                          <c15:sqref>Sheet1!$B$7:$D$7</c15:sqref>
                        </c15:formulaRef>
                      </c:ext>
                    </c:extLst>
                    <c:strCache>
                      <c:ptCount val="3"/>
                      <c:pt idx="0">
                        <c:v>平成30年4月1日時点</c:v>
                      </c:pt>
                      <c:pt idx="1">
                        <c:v>平成31年4月1日時点</c:v>
                      </c:pt>
                      <c:pt idx="2">
                        <c:v>令和2年4月1日時点</c:v>
                      </c:pt>
                    </c:strCache>
                  </c:strRef>
                </c15:cat>
              </c15:filteredCategoryTitle>
            </c:ext>
            <c:ext xmlns:c16="http://schemas.microsoft.com/office/drawing/2014/chart" uri="{C3380CC4-5D6E-409C-BE32-E72D297353CC}">
              <c16:uniqueId val="{00000003-60E2-4CFC-998E-279F166FB306}"/>
            </c:ext>
          </c:extLst>
        </c:ser>
        <c:ser>
          <c:idx val="1"/>
          <c:order val="1"/>
          <c:spPr>
            <a:ln w="25400" cap="rnd">
              <a:solidFill>
                <a:schemeClr val="accent2"/>
              </a:solidFill>
              <a:prstDash val="sysDot"/>
              <a:round/>
            </a:ln>
            <a:effectLst/>
          </c:spPr>
          <c:marker>
            <c:symbol val="square"/>
            <c:size val="6"/>
            <c:spPr>
              <a:solidFill>
                <a:schemeClr val="accent2"/>
              </a:solidFill>
              <a:ln w="57150">
                <a:solidFill>
                  <a:schemeClr val="accent2"/>
                </a:solidFill>
                <a:prstDash val="sysDot"/>
                <a:round/>
              </a:ln>
              <a:effectLst/>
            </c:spPr>
          </c:marker>
          <c:dLbls>
            <c:dLbl>
              <c:idx val="0"/>
              <c:layout>
                <c:manualLayout>
                  <c:x val="-3.1535654251083782E-2"/>
                  <c:y val="-3.5348064300502573E-2"/>
                </c:manualLayout>
              </c:layout>
              <c:spPr>
                <a:noFill/>
                <a:ln>
                  <a:noFill/>
                </a:ln>
                <a:effectLst/>
              </c:spPr>
              <c:txPr>
                <a:bodyPr rot="0" spcFirstLastPara="1" vertOverflow="ellipsis" vert="horz" wrap="square" lIns="38100" tIns="19050" rIns="38100" bIns="19050" anchor="ctr" anchorCtr="1">
                  <a:noAutofit/>
                </a:bodyPr>
                <a:lstStyle/>
                <a:p>
                  <a:pPr>
                    <a:defRPr sz="1100" b="0" i="0" u="none" strike="noStrike" kern="1200" baseline="0">
                      <a:solidFill>
                        <a:schemeClr val="tx1"/>
                      </a:solidFill>
                      <a:latin typeface="+mn-lt"/>
                      <a:ea typeface="+mn-ea"/>
                      <a:cs typeface="+mn-cs"/>
                    </a:defRPr>
                  </a:pPr>
                  <a:endParaRPr lang="ja-JP"/>
                </a:p>
              </c:txPr>
              <c:dLblPos val="r"/>
              <c:showLegendKey val="0"/>
              <c:showVal val="1"/>
              <c:showCatName val="0"/>
              <c:showSerName val="0"/>
              <c:showPercent val="0"/>
              <c:showBubbleSize val="0"/>
              <c:extLst>
                <c:ext xmlns:c15="http://schemas.microsoft.com/office/drawing/2012/chart" uri="{CE6537A1-D6FC-4f65-9D91-7224C49458BB}">
                  <c15:layout>
                    <c:manualLayout>
                      <c:w val="3.6853932584269659E-2"/>
                      <c:h val="3.6719796180749296E-2"/>
                    </c:manualLayout>
                  </c15:layout>
                </c:ext>
                <c:ext xmlns:c16="http://schemas.microsoft.com/office/drawing/2014/chart" uri="{C3380CC4-5D6E-409C-BE32-E72D297353CC}">
                  <c16:uniqueId val="{00000004-60E2-4CFC-998E-279F166FB306}"/>
                </c:ext>
              </c:extLst>
            </c:dLbl>
            <c:dLbl>
              <c:idx val="1"/>
              <c:layout>
                <c:manualLayout>
                  <c:x val="-2.9662921348314674E-2"/>
                  <c:y val="-3.3934248608005542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60E2-4CFC-998E-279F166FB306}"/>
                </c:ext>
              </c:extLst>
            </c:dLbl>
            <c:dLbl>
              <c:idx val="2"/>
              <c:layout>
                <c:manualLayout>
                  <c:x val="-2.9662921348314608E-2"/>
                  <c:y val="-3.1106394557338414E-2"/>
                </c:manualLayout>
              </c:layout>
              <c:tx>
                <c:rich>
                  <a:bodyPr/>
                  <a:lstStyle/>
                  <a:p>
                    <a:r>
                      <a:rPr lang="en-US" altLang="ja-JP" dirty="0" smtClean="0"/>
                      <a:t>347</a:t>
                    </a:r>
                    <a:endParaRPr lang="en-US" altLang="ja-JP" dirty="0"/>
                  </a:p>
                </c:rich>
              </c:tx>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60E2-4CFC-998E-279F166FB306}"/>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val>
            <c:numRef>
              <c:f>Sheet1!$B$9:$D$9</c:f>
              <c:numCache>
                <c:formatCode>General</c:formatCode>
                <c:ptCount val="3"/>
                <c:pt idx="0">
                  <c:v>334</c:v>
                </c:pt>
                <c:pt idx="1">
                  <c:v>345</c:v>
                </c:pt>
                <c:pt idx="2">
                  <c:v>349</c:v>
                </c:pt>
              </c:numCache>
            </c:numRef>
          </c:val>
          <c:smooth val="0"/>
          <c:extLst>
            <c:ext xmlns:c15="http://schemas.microsoft.com/office/drawing/2012/chart" uri="{02D57815-91ED-43cb-92C2-25804820EDAC}">
              <c15:filteredSeriesTitle>
                <c15:tx>
                  <c:strRef>
                    <c:extLst>
                      <c:ext uri="{02D57815-91ED-43cb-92C2-25804820EDAC}">
                        <c15:formulaRef>
                          <c15:sqref>Sheet1!$A$9</c15:sqref>
                        </c15:formulaRef>
                      </c:ext>
                    </c:extLst>
                    <c:strCache>
                      <c:ptCount val="1"/>
                      <c:pt idx="0">
                        <c:v>就労継続支援A型事業所</c:v>
                      </c:pt>
                    </c:strCache>
                  </c:strRef>
                </c15:tx>
              </c15:filteredSeriesTitle>
            </c:ext>
            <c:ext xmlns:c15="http://schemas.microsoft.com/office/drawing/2012/chart" uri="{02D57815-91ED-43cb-92C2-25804820EDAC}">
              <c15:filteredCategoryTitle>
                <c15:cat>
                  <c:strRef>
                    <c:extLst>
                      <c:ext uri="{02D57815-91ED-43cb-92C2-25804820EDAC}">
                        <c15:formulaRef>
                          <c15:sqref>Sheet1!$B$7:$D$7</c15:sqref>
                        </c15:formulaRef>
                      </c:ext>
                    </c:extLst>
                    <c:strCache>
                      <c:ptCount val="3"/>
                      <c:pt idx="0">
                        <c:v>平成30年4月1日時点</c:v>
                      </c:pt>
                      <c:pt idx="1">
                        <c:v>平成31年4月1日時点</c:v>
                      </c:pt>
                      <c:pt idx="2">
                        <c:v>令和2年4月1日時点</c:v>
                      </c:pt>
                    </c:strCache>
                  </c:strRef>
                </c15:cat>
              </c15:filteredCategoryTitle>
            </c:ext>
            <c:ext xmlns:c16="http://schemas.microsoft.com/office/drawing/2014/chart" uri="{C3380CC4-5D6E-409C-BE32-E72D297353CC}">
              <c16:uniqueId val="{00000007-60E2-4CFC-998E-279F166FB306}"/>
            </c:ext>
          </c:extLst>
        </c:ser>
        <c:ser>
          <c:idx val="2"/>
          <c:order val="2"/>
          <c:spPr>
            <a:ln w="25400" cap="rnd">
              <a:solidFill>
                <a:schemeClr val="accent3"/>
              </a:solidFill>
              <a:prstDash val="sysDash"/>
              <a:round/>
            </a:ln>
            <a:effectLst/>
          </c:spPr>
          <c:marker>
            <c:symbol val="triangle"/>
            <c:size val="6"/>
            <c:spPr>
              <a:solidFill>
                <a:schemeClr val="accent3"/>
              </a:solidFill>
              <a:ln w="57150">
                <a:solidFill>
                  <a:schemeClr val="accent3"/>
                </a:solidFill>
                <a:prstDash val="sysDash"/>
                <a:round/>
              </a:ln>
              <a:effectLst/>
            </c:spPr>
          </c:marker>
          <c:dLbls>
            <c:dLbl>
              <c:idx val="0"/>
              <c:layout>
                <c:manualLayout>
                  <c:x val="-2.9662921348314639E-2"/>
                  <c:y val="3.9589956709339749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60E2-4CFC-998E-279F166FB306}"/>
                </c:ext>
              </c:extLst>
            </c:dLbl>
            <c:dLbl>
              <c:idx val="1"/>
              <c:layout>
                <c:manualLayout>
                  <c:x val="-2.9662921348314674E-2"/>
                  <c:y val="3.676210265867267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60E2-4CFC-998E-279F166FB306}"/>
                </c:ext>
              </c:extLst>
            </c:dLbl>
            <c:dLbl>
              <c:idx val="2"/>
              <c:layout>
                <c:manualLayout>
                  <c:x val="-3.7677902621722985E-2"/>
                  <c:y val="4.2417810760006933E-2"/>
                </c:manualLayout>
              </c:layout>
              <c:tx>
                <c:rich>
                  <a:bodyPr/>
                  <a:lstStyle/>
                  <a:p>
                    <a:r>
                      <a:rPr lang="en-US" altLang="ja-JP" dirty="0" smtClean="0"/>
                      <a:t>1066</a:t>
                    </a:r>
                  </a:p>
                </c:rich>
              </c:tx>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A-60E2-4CFC-998E-279F166FB306}"/>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val>
            <c:numRef>
              <c:f>Sheet1!$B$10:$D$10</c:f>
              <c:numCache>
                <c:formatCode>General</c:formatCode>
                <c:ptCount val="3"/>
                <c:pt idx="0">
                  <c:v>888</c:v>
                </c:pt>
                <c:pt idx="1">
                  <c:v>979</c:v>
                </c:pt>
                <c:pt idx="2">
                  <c:v>1072</c:v>
                </c:pt>
              </c:numCache>
            </c:numRef>
          </c:val>
          <c:smooth val="0"/>
          <c:extLst>
            <c:ext xmlns:c15="http://schemas.microsoft.com/office/drawing/2012/chart" uri="{02D57815-91ED-43cb-92C2-25804820EDAC}">
              <c15:filteredSeriesTitle>
                <c15:tx>
                  <c:strRef>
                    <c:extLst>
                      <c:ext uri="{02D57815-91ED-43cb-92C2-25804820EDAC}">
                        <c15:formulaRef>
                          <c15:sqref>Sheet1!$A$10</c15:sqref>
                        </c15:formulaRef>
                      </c:ext>
                    </c:extLst>
                    <c:strCache>
                      <c:ptCount val="1"/>
                      <c:pt idx="0">
                        <c:v>就労継続支援B型事業所</c:v>
                      </c:pt>
                    </c:strCache>
                  </c:strRef>
                </c15:tx>
              </c15:filteredSeriesTitle>
            </c:ext>
            <c:ext xmlns:c15="http://schemas.microsoft.com/office/drawing/2012/chart" uri="{02D57815-91ED-43cb-92C2-25804820EDAC}">
              <c15:filteredCategoryTitle>
                <c15:cat>
                  <c:strRef>
                    <c:extLst>
                      <c:ext uri="{02D57815-91ED-43cb-92C2-25804820EDAC}">
                        <c15:formulaRef>
                          <c15:sqref>Sheet1!$B$7:$D$7</c15:sqref>
                        </c15:formulaRef>
                      </c:ext>
                    </c:extLst>
                    <c:strCache>
                      <c:ptCount val="3"/>
                      <c:pt idx="0">
                        <c:v>平成30年4月1日時点</c:v>
                      </c:pt>
                      <c:pt idx="1">
                        <c:v>平成31年4月1日時点</c:v>
                      </c:pt>
                      <c:pt idx="2">
                        <c:v>令和2年4月1日時点</c:v>
                      </c:pt>
                    </c:strCache>
                  </c:strRef>
                </c15:cat>
              </c15:filteredCategoryTitle>
            </c:ext>
            <c:ext xmlns:c16="http://schemas.microsoft.com/office/drawing/2014/chart" uri="{C3380CC4-5D6E-409C-BE32-E72D297353CC}">
              <c16:uniqueId val="{0000000B-60E2-4CFC-998E-279F166FB306}"/>
            </c:ext>
          </c:extLst>
        </c:ser>
        <c:ser>
          <c:idx val="3"/>
          <c:order val="3"/>
          <c:spPr>
            <a:ln w="25400" cap="rnd">
              <a:solidFill>
                <a:schemeClr val="accent4"/>
              </a:solidFill>
              <a:round/>
            </a:ln>
            <a:effectLst/>
          </c:spPr>
          <c:marker>
            <c:symbol val="x"/>
            <c:size val="6"/>
            <c:spPr>
              <a:noFill/>
              <a:ln w="57150">
                <a:solidFill>
                  <a:schemeClr val="accent4"/>
                </a:solidFill>
                <a:round/>
              </a:ln>
              <a:effectLst/>
            </c:spPr>
          </c:marker>
          <c:dLbls>
            <c:dLbl>
              <c:idx val="0"/>
              <c:layout>
                <c:manualLayout>
                  <c:x val="-2.9138576779026218E-2"/>
                  <c:y val="-2.8278540506671182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C-60E2-4CFC-998E-279F166FB306}"/>
                </c:ext>
              </c:extLst>
            </c:dLbl>
            <c:dLbl>
              <c:idx val="1"/>
              <c:layout>
                <c:manualLayout>
                  <c:x val="-2.1107853205835032E-2"/>
                  <c:y val="2.7977161858161927E-2"/>
                </c:manualLayout>
              </c:layout>
              <c:spPr>
                <a:noFill/>
                <a:ln>
                  <a:noFill/>
                </a:ln>
                <a:effectLst/>
              </c:spPr>
              <c:txPr>
                <a:bodyPr rot="0" spcFirstLastPara="1" vertOverflow="ellipsis" vert="horz" wrap="square" lIns="38100" tIns="19050" rIns="38100" bIns="19050" anchor="ctr" anchorCtr="1">
                  <a:noAutofit/>
                </a:bodyPr>
                <a:lstStyle/>
                <a:p>
                  <a:pPr>
                    <a:defRPr sz="1100" b="0" i="0" u="none" strike="noStrike" kern="1200" baseline="0">
                      <a:solidFill>
                        <a:schemeClr val="tx1"/>
                      </a:solidFill>
                      <a:latin typeface="+mn-lt"/>
                      <a:ea typeface="+mn-ea"/>
                      <a:cs typeface="+mn-cs"/>
                    </a:defRPr>
                  </a:pPr>
                  <a:endParaRPr lang="ja-JP"/>
                </a:p>
              </c:txPr>
              <c:dLblPos val="r"/>
              <c:showLegendKey val="0"/>
              <c:showVal val="1"/>
              <c:showCatName val="0"/>
              <c:showSerName val="0"/>
              <c:showPercent val="0"/>
              <c:showBubbleSize val="0"/>
              <c:extLst>
                <c:ext xmlns:c15="http://schemas.microsoft.com/office/drawing/2012/chart" uri="{CE6537A1-D6FC-4f65-9D91-7224C49458BB}">
                  <c15:layout>
                    <c:manualLayout>
                      <c:w val="5.7709239767810443E-2"/>
                      <c:h val="3.6116816218057506E-2"/>
                    </c:manualLayout>
                  </c15:layout>
                </c:ext>
                <c:ext xmlns:c16="http://schemas.microsoft.com/office/drawing/2014/chart" uri="{C3380CC4-5D6E-409C-BE32-E72D297353CC}">
                  <c16:uniqueId val="{0000000D-60E2-4CFC-998E-279F166FB306}"/>
                </c:ext>
              </c:extLst>
            </c:dLbl>
            <c:dLbl>
              <c:idx val="2"/>
              <c:layout>
                <c:manualLayout>
                  <c:x val="-2.9662921348314608E-2"/>
                  <c:y val="3.6762102658672566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E-60E2-4CFC-998E-279F166FB306}"/>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val>
            <c:numRef>
              <c:f>Sheet1!$B$11:$D$11</c:f>
              <c:numCache>
                <c:formatCode>General</c:formatCode>
                <c:ptCount val="3"/>
                <c:pt idx="0">
                  <c:v>16</c:v>
                </c:pt>
                <c:pt idx="1">
                  <c:v>117</c:v>
                </c:pt>
                <c:pt idx="2">
                  <c:v>141</c:v>
                </c:pt>
              </c:numCache>
            </c:numRef>
          </c:val>
          <c:smooth val="0"/>
          <c:extLst>
            <c:ext xmlns:c15="http://schemas.microsoft.com/office/drawing/2012/chart" uri="{02D57815-91ED-43cb-92C2-25804820EDAC}">
              <c15:filteredSeriesTitle>
                <c15:tx>
                  <c:strRef>
                    <c:extLst>
                      <c:ext uri="{02D57815-91ED-43cb-92C2-25804820EDAC}">
                        <c15:formulaRef>
                          <c15:sqref>Sheet1!$A$11</c15:sqref>
                        </c15:formulaRef>
                      </c:ext>
                    </c:extLst>
                    <c:strCache>
                      <c:ptCount val="1"/>
                      <c:pt idx="0">
                        <c:v>就労定着支援事業所</c:v>
                      </c:pt>
                    </c:strCache>
                  </c:strRef>
                </c15:tx>
              </c15:filteredSeriesTitle>
            </c:ext>
            <c:ext xmlns:c15="http://schemas.microsoft.com/office/drawing/2012/chart" uri="{02D57815-91ED-43cb-92C2-25804820EDAC}">
              <c15:filteredCategoryTitle>
                <c15:cat>
                  <c:strRef>
                    <c:extLst>
                      <c:ext uri="{02D57815-91ED-43cb-92C2-25804820EDAC}">
                        <c15:formulaRef>
                          <c15:sqref>Sheet1!$B$7:$D$7</c15:sqref>
                        </c15:formulaRef>
                      </c:ext>
                    </c:extLst>
                    <c:strCache>
                      <c:ptCount val="3"/>
                      <c:pt idx="0">
                        <c:v>平成30年4月1日時点</c:v>
                      </c:pt>
                      <c:pt idx="1">
                        <c:v>平成31年4月1日時点</c:v>
                      </c:pt>
                      <c:pt idx="2">
                        <c:v>令和2年4月1日時点</c:v>
                      </c:pt>
                    </c:strCache>
                  </c:strRef>
                </c15:cat>
              </c15:filteredCategoryTitle>
            </c:ext>
            <c:ext xmlns:c16="http://schemas.microsoft.com/office/drawing/2014/chart" uri="{C3380CC4-5D6E-409C-BE32-E72D297353CC}">
              <c16:uniqueId val="{0000000F-60E2-4CFC-998E-279F166FB306}"/>
            </c:ext>
          </c:extLst>
        </c:ser>
        <c:dLbls>
          <c:dLblPos val="ctr"/>
          <c:showLegendKey val="0"/>
          <c:showVal val="1"/>
          <c:showCatName val="0"/>
          <c:showSerName val="0"/>
          <c:showPercent val="0"/>
          <c:showBubbleSize val="0"/>
        </c:dLbls>
        <c:marker val="1"/>
        <c:smooth val="0"/>
        <c:axId val="807589695"/>
        <c:axId val="807594687"/>
      </c:lineChart>
      <c:catAx>
        <c:axId val="807589695"/>
        <c:scaling>
          <c:orientation val="minMax"/>
        </c:scaling>
        <c:delete val="0"/>
        <c:axPos val="b"/>
        <c:majorGridlines>
          <c:spPr>
            <a:ln w="9525" cap="flat" cmpd="sng" algn="ctr">
              <a:no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cap="all" spc="120" normalizeH="0" baseline="0">
                <a:solidFill>
                  <a:schemeClr val="tx1"/>
                </a:solidFill>
                <a:latin typeface="+mn-lt"/>
                <a:ea typeface="+mn-ea"/>
                <a:cs typeface="+mn-cs"/>
              </a:defRPr>
            </a:pPr>
            <a:endParaRPr lang="ja-JP"/>
          </a:p>
        </c:txPr>
        <c:crossAx val="807594687"/>
        <c:crosses val="autoZero"/>
        <c:auto val="1"/>
        <c:lblAlgn val="ctr"/>
        <c:lblOffset val="100"/>
        <c:noMultiLvlLbl val="0"/>
      </c:catAx>
      <c:valAx>
        <c:axId val="807594687"/>
        <c:scaling>
          <c:orientation val="minMax"/>
        </c:scaling>
        <c:delete val="0"/>
        <c:axPos val="l"/>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ja-JP"/>
          </a:p>
        </c:txPr>
        <c:crossAx val="807589695"/>
        <c:crosses val="autoZero"/>
        <c:crossBetween val="between"/>
      </c:valAx>
      <c:spPr>
        <a:noFill/>
        <a:ln w="57150">
          <a:noFill/>
        </a:ln>
        <a:effectLst/>
      </c:spPr>
    </c:plotArea>
    <c:plotVisOnly val="1"/>
    <c:dispBlanksAs val="gap"/>
    <c:showDLblsOverMax val="0"/>
  </c:chart>
  <c:spPr>
    <a:noFill/>
    <a:ln w="57150">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3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drawings/drawing1.xml><?xml version="1.0" encoding="utf-8"?>
<c:userShapes xmlns:c="http://schemas.openxmlformats.org/drawingml/2006/chart">
  <cdr:relSizeAnchor xmlns:cdr="http://schemas.openxmlformats.org/drawingml/2006/chartDrawing">
    <cdr:from>
      <cdr:x>0.03201</cdr:x>
      <cdr:y>0.0413</cdr:y>
    </cdr:from>
    <cdr:to>
      <cdr:x>0.09727</cdr:x>
      <cdr:y>0.091</cdr:y>
    </cdr:to>
    <cdr:sp macro="" textlink="">
      <cdr:nvSpPr>
        <cdr:cNvPr id="2" name="テキスト ボックス 5">
          <a:extLst xmlns:a="http://schemas.openxmlformats.org/drawingml/2006/main">
            <a:ext uri="{FF2B5EF4-FFF2-40B4-BE49-F238E27FC236}">
              <a16:creationId xmlns:a16="http://schemas.microsoft.com/office/drawing/2014/main" id="{00000000-0008-0000-0600-000006000000}"/>
            </a:ext>
          </a:extLst>
        </cdr:cNvPr>
        <cdr:cNvSpPr txBox="1"/>
      </cdr:nvSpPr>
      <cdr:spPr>
        <a:xfrm xmlns:a="http://schemas.openxmlformats.org/drawingml/2006/main">
          <a:off x="266700" y="189282"/>
          <a:ext cx="543739" cy="227774"/>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none" rtlCol="0" anchor="t">
          <a:no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r>
            <a:rPr kumimoji="1" lang="ja-JP" altLang="en-US" sz="800"/>
            <a:t>単位：人</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2263" tIns="46131" rIns="92263" bIns="46131"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5838" y="0"/>
            <a:ext cx="2949787" cy="498693"/>
          </a:xfrm>
          <a:prstGeom prst="rect">
            <a:avLst/>
          </a:prstGeom>
        </p:spPr>
        <p:txBody>
          <a:bodyPr vert="horz" lIns="92263" tIns="46131" rIns="92263" bIns="46131" rtlCol="0"/>
          <a:lstStyle>
            <a:lvl1pPr algn="r">
              <a:defRPr sz="1200"/>
            </a:lvl1pPr>
          </a:lstStyle>
          <a:p>
            <a:fld id="{470071F9-26B3-4778-B68C-5E132A1B4CB4}" type="datetimeFigureOut">
              <a:rPr kumimoji="1" lang="ja-JP" altLang="en-US" smtClean="0"/>
              <a:t>2020/9/25</a:t>
            </a:fld>
            <a:endParaRPr kumimoji="1" lang="ja-JP" altLang="en-US"/>
          </a:p>
        </p:txBody>
      </p:sp>
      <p:sp>
        <p:nvSpPr>
          <p:cNvPr id="4" name="フッター プレースホルダー 3"/>
          <p:cNvSpPr>
            <a:spLocks noGrp="1"/>
          </p:cNvSpPr>
          <p:nvPr>
            <p:ph type="ftr" sz="quarter" idx="2"/>
          </p:nvPr>
        </p:nvSpPr>
        <p:spPr>
          <a:xfrm>
            <a:off x="0" y="9440647"/>
            <a:ext cx="2949787" cy="498692"/>
          </a:xfrm>
          <a:prstGeom prst="rect">
            <a:avLst/>
          </a:prstGeom>
        </p:spPr>
        <p:txBody>
          <a:bodyPr vert="horz" lIns="92263" tIns="46131" rIns="92263" bIns="46131"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5838" y="9440647"/>
            <a:ext cx="2949787" cy="498692"/>
          </a:xfrm>
          <a:prstGeom prst="rect">
            <a:avLst/>
          </a:prstGeom>
        </p:spPr>
        <p:txBody>
          <a:bodyPr vert="horz" lIns="92263" tIns="46131" rIns="92263" bIns="46131" rtlCol="0" anchor="b"/>
          <a:lstStyle>
            <a:lvl1pPr algn="r">
              <a:defRPr sz="1200"/>
            </a:lvl1pPr>
          </a:lstStyle>
          <a:p>
            <a:fld id="{8AD5B0C5-49F0-4640-A8A0-28F647D4D164}" type="slidenum">
              <a:rPr kumimoji="1" lang="ja-JP" altLang="en-US" smtClean="0"/>
              <a:t>‹#›</a:t>
            </a:fld>
            <a:endParaRPr kumimoji="1" lang="ja-JP" altLang="en-US"/>
          </a:p>
        </p:txBody>
      </p:sp>
    </p:spTree>
    <p:extLst>
      <p:ext uri="{BB962C8B-B14F-4D97-AF65-F5344CB8AC3E}">
        <p14:creationId xmlns:p14="http://schemas.microsoft.com/office/powerpoint/2010/main" val="289278596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2263" tIns="46131" rIns="92263" bIns="46131"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2263" tIns="46131" rIns="92263" bIns="46131" rtlCol="0"/>
          <a:lstStyle>
            <a:lvl1pPr algn="r">
              <a:defRPr sz="1200"/>
            </a:lvl1pPr>
          </a:lstStyle>
          <a:p>
            <a:fld id="{F94B70DA-9D0C-453F-8ACE-A512D779B02C}" type="datetimeFigureOut">
              <a:rPr kumimoji="1" lang="ja-JP" altLang="en-US" smtClean="0"/>
              <a:t>2020/9/25</a:t>
            </a:fld>
            <a:endParaRPr kumimoji="1" lang="ja-JP" altLang="en-US"/>
          </a:p>
        </p:txBody>
      </p:sp>
      <p:sp>
        <p:nvSpPr>
          <p:cNvPr id="4" name="スライド イメージ プレースホルダー 3"/>
          <p:cNvSpPr>
            <a:spLocks noGrp="1" noRot="1" noChangeAspect="1"/>
          </p:cNvSpPr>
          <p:nvPr>
            <p:ph type="sldImg" idx="2"/>
          </p:nvPr>
        </p:nvSpPr>
        <p:spPr>
          <a:xfrm>
            <a:off x="1166813" y="1243013"/>
            <a:ext cx="4473575" cy="3354387"/>
          </a:xfrm>
          <a:prstGeom prst="rect">
            <a:avLst/>
          </a:prstGeom>
          <a:noFill/>
          <a:ln w="12700">
            <a:solidFill>
              <a:prstClr val="black"/>
            </a:solidFill>
          </a:ln>
        </p:spPr>
        <p:txBody>
          <a:bodyPr vert="horz" lIns="92263" tIns="46131" rIns="92263" bIns="46131" rtlCol="0" anchor="ctr"/>
          <a:lstStyle/>
          <a:p>
            <a:endParaRPr lang="ja-JP" altLang="en-US"/>
          </a:p>
        </p:txBody>
      </p:sp>
      <p:sp>
        <p:nvSpPr>
          <p:cNvPr id="5" name="ノート プレースホルダー 4"/>
          <p:cNvSpPr>
            <a:spLocks noGrp="1"/>
          </p:cNvSpPr>
          <p:nvPr>
            <p:ph type="body" sz="quarter" idx="3"/>
          </p:nvPr>
        </p:nvSpPr>
        <p:spPr>
          <a:xfrm>
            <a:off x="680720" y="4783306"/>
            <a:ext cx="5445760" cy="3913615"/>
          </a:xfrm>
          <a:prstGeom prst="rect">
            <a:avLst/>
          </a:prstGeom>
        </p:spPr>
        <p:txBody>
          <a:bodyPr vert="horz" lIns="92263" tIns="46131" rIns="92263" bIns="46131"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2263" tIns="46131" rIns="92263" bIns="46131"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2263" tIns="46131" rIns="92263" bIns="46131" rtlCol="0" anchor="b"/>
          <a:lstStyle>
            <a:lvl1pPr algn="r">
              <a:defRPr sz="1200"/>
            </a:lvl1pPr>
          </a:lstStyle>
          <a:p>
            <a:fld id="{7A3565AB-9E27-4C2C-AB8E-65DA0C47FE4A}" type="slidenum">
              <a:rPr kumimoji="1" lang="ja-JP" altLang="en-US" smtClean="0"/>
              <a:t>‹#›</a:t>
            </a:fld>
            <a:endParaRPr kumimoji="1" lang="ja-JP" altLang="en-US"/>
          </a:p>
        </p:txBody>
      </p:sp>
    </p:spTree>
    <p:extLst>
      <p:ext uri="{BB962C8B-B14F-4D97-AF65-F5344CB8AC3E}">
        <p14:creationId xmlns:p14="http://schemas.microsoft.com/office/powerpoint/2010/main" val="69537963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D2CCA0EF-CC24-4CC5-AB86-7F02007407E9}" type="datetime1">
              <a:rPr kumimoji="1" lang="ja-JP" altLang="en-US" smtClean="0"/>
              <a:t>2020/9/25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A20EF62-1989-46A5-8471-5306A6237E22}" type="slidenum">
              <a:rPr kumimoji="1" lang="ja-JP" altLang="en-US" smtClean="0"/>
              <a:t>‹#›</a:t>
            </a:fld>
            <a:endParaRPr kumimoji="1" lang="ja-JP" altLang="en-US"/>
          </a:p>
        </p:txBody>
      </p:sp>
    </p:spTree>
    <p:extLst>
      <p:ext uri="{BB962C8B-B14F-4D97-AF65-F5344CB8AC3E}">
        <p14:creationId xmlns:p14="http://schemas.microsoft.com/office/powerpoint/2010/main" val="7665203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C2D4AA8-F0AC-41BF-AE9A-0478F81E9FFE}" type="datetime1">
              <a:rPr kumimoji="1" lang="ja-JP" altLang="en-US" smtClean="0"/>
              <a:t>2020/9/25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A20EF62-1989-46A5-8471-5306A6237E22}" type="slidenum">
              <a:rPr kumimoji="1" lang="ja-JP" altLang="en-US" smtClean="0"/>
              <a:t>‹#›</a:t>
            </a:fld>
            <a:endParaRPr kumimoji="1" lang="ja-JP" altLang="en-US"/>
          </a:p>
        </p:txBody>
      </p:sp>
    </p:spTree>
    <p:extLst>
      <p:ext uri="{BB962C8B-B14F-4D97-AF65-F5344CB8AC3E}">
        <p14:creationId xmlns:p14="http://schemas.microsoft.com/office/powerpoint/2010/main" val="26688972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618DAE4-E625-48FB-9E4D-7585927581CD}" type="datetime1">
              <a:rPr kumimoji="1" lang="ja-JP" altLang="en-US" smtClean="0"/>
              <a:t>2020/9/25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A20EF62-1989-46A5-8471-5306A6237E22}" type="slidenum">
              <a:rPr kumimoji="1" lang="ja-JP" altLang="en-US" smtClean="0"/>
              <a:t>‹#›</a:t>
            </a:fld>
            <a:endParaRPr kumimoji="1" lang="ja-JP" altLang="en-US"/>
          </a:p>
        </p:txBody>
      </p:sp>
    </p:spTree>
    <p:extLst>
      <p:ext uri="{BB962C8B-B14F-4D97-AF65-F5344CB8AC3E}">
        <p14:creationId xmlns:p14="http://schemas.microsoft.com/office/powerpoint/2010/main" val="2397058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F9CFAE1-6056-4D9B-B207-291735CF01CA}" type="datetime1">
              <a:rPr kumimoji="1" lang="ja-JP" altLang="en-US" smtClean="0"/>
              <a:t>2020/9/25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A20EF62-1989-46A5-8471-5306A6237E22}" type="slidenum">
              <a:rPr kumimoji="1" lang="ja-JP" altLang="en-US" smtClean="0"/>
              <a:t>‹#›</a:t>
            </a:fld>
            <a:endParaRPr kumimoji="1" lang="ja-JP" altLang="en-US"/>
          </a:p>
        </p:txBody>
      </p:sp>
    </p:spTree>
    <p:extLst>
      <p:ext uri="{BB962C8B-B14F-4D97-AF65-F5344CB8AC3E}">
        <p14:creationId xmlns:p14="http://schemas.microsoft.com/office/powerpoint/2010/main" val="42145997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40CEA8F9-68A4-4B51-A6B2-9B352DE278C9}" type="datetime1">
              <a:rPr kumimoji="1" lang="ja-JP" altLang="en-US" smtClean="0"/>
              <a:t>2020/9/25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A20EF62-1989-46A5-8471-5306A6237E22}" type="slidenum">
              <a:rPr kumimoji="1" lang="ja-JP" altLang="en-US" smtClean="0"/>
              <a:t>‹#›</a:t>
            </a:fld>
            <a:endParaRPr kumimoji="1" lang="ja-JP" altLang="en-US"/>
          </a:p>
        </p:txBody>
      </p:sp>
    </p:spTree>
    <p:extLst>
      <p:ext uri="{BB962C8B-B14F-4D97-AF65-F5344CB8AC3E}">
        <p14:creationId xmlns:p14="http://schemas.microsoft.com/office/powerpoint/2010/main" val="34009493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98CB4D94-D5C4-44DB-920D-848EC2058AE8}" type="datetime1">
              <a:rPr kumimoji="1" lang="ja-JP" altLang="en-US" smtClean="0"/>
              <a:t>2020/9/25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A20EF62-1989-46A5-8471-5306A6237E22}" type="slidenum">
              <a:rPr kumimoji="1" lang="ja-JP" altLang="en-US" smtClean="0"/>
              <a:t>‹#›</a:t>
            </a:fld>
            <a:endParaRPr kumimoji="1" lang="ja-JP" altLang="en-US"/>
          </a:p>
        </p:txBody>
      </p:sp>
    </p:spTree>
    <p:extLst>
      <p:ext uri="{BB962C8B-B14F-4D97-AF65-F5344CB8AC3E}">
        <p14:creationId xmlns:p14="http://schemas.microsoft.com/office/powerpoint/2010/main" val="30649675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F3E97AA5-5A0E-43BE-962A-DDE500D91DDB}" type="datetime1">
              <a:rPr kumimoji="1" lang="ja-JP" altLang="en-US" smtClean="0"/>
              <a:t>2020/9/25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AA20EF62-1989-46A5-8471-5306A6237E22}" type="slidenum">
              <a:rPr kumimoji="1" lang="ja-JP" altLang="en-US" smtClean="0"/>
              <a:t>‹#›</a:t>
            </a:fld>
            <a:endParaRPr kumimoji="1" lang="ja-JP" altLang="en-US"/>
          </a:p>
        </p:txBody>
      </p:sp>
    </p:spTree>
    <p:extLst>
      <p:ext uri="{BB962C8B-B14F-4D97-AF65-F5344CB8AC3E}">
        <p14:creationId xmlns:p14="http://schemas.microsoft.com/office/powerpoint/2010/main" val="16777141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13255CA8-D36D-45D8-9567-FC94EDF73068}" type="datetime1">
              <a:rPr kumimoji="1" lang="ja-JP" altLang="en-US" smtClean="0"/>
              <a:t>2020/9/25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AA20EF62-1989-46A5-8471-5306A6237E22}" type="slidenum">
              <a:rPr kumimoji="1" lang="ja-JP" altLang="en-US" smtClean="0"/>
              <a:t>‹#›</a:t>
            </a:fld>
            <a:endParaRPr kumimoji="1" lang="ja-JP" altLang="en-US"/>
          </a:p>
        </p:txBody>
      </p:sp>
    </p:spTree>
    <p:extLst>
      <p:ext uri="{BB962C8B-B14F-4D97-AF65-F5344CB8AC3E}">
        <p14:creationId xmlns:p14="http://schemas.microsoft.com/office/powerpoint/2010/main" val="24540320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A78EFC-3AC1-4CDC-85D4-245AFCEEC1E6}" type="datetime1">
              <a:rPr kumimoji="1" lang="ja-JP" altLang="en-US" smtClean="0"/>
              <a:t>2020/9/25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AA20EF62-1989-46A5-8471-5306A6237E22}" type="slidenum">
              <a:rPr kumimoji="1" lang="ja-JP" altLang="en-US" smtClean="0"/>
              <a:t>‹#›</a:t>
            </a:fld>
            <a:endParaRPr kumimoji="1" lang="ja-JP" altLang="en-US"/>
          </a:p>
        </p:txBody>
      </p:sp>
    </p:spTree>
    <p:extLst>
      <p:ext uri="{BB962C8B-B14F-4D97-AF65-F5344CB8AC3E}">
        <p14:creationId xmlns:p14="http://schemas.microsoft.com/office/powerpoint/2010/main" val="982554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A8576478-2022-4431-8971-77880D6BA9E2}" type="datetime1">
              <a:rPr kumimoji="1" lang="ja-JP" altLang="en-US" smtClean="0"/>
              <a:t>2020/9/25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A20EF62-1989-46A5-8471-5306A6237E22}" type="slidenum">
              <a:rPr kumimoji="1" lang="ja-JP" altLang="en-US" smtClean="0"/>
              <a:t>‹#›</a:t>
            </a:fld>
            <a:endParaRPr kumimoji="1" lang="ja-JP" altLang="en-US"/>
          </a:p>
        </p:txBody>
      </p:sp>
    </p:spTree>
    <p:extLst>
      <p:ext uri="{BB962C8B-B14F-4D97-AF65-F5344CB8AC3E}">
        <p14:creationId xmlns:p14="http://schemas.microsoft.com/office/powerpoint/2010/main" val="7221867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62771778-6383-4A38-A155-A95C581E5DFA}" type="datetime1">
              <a:rPr kumimoji="1" lang="ja-JP" altLang="en-US" smtClean="0"/>
              <a:t>2020/9/25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A20EF62-1989-46A5-8471-5306A6237E22}" type="slidenum">
              <a:rPr kumimoji="1" lang="ja-JP" altLang="en-US" smtClean="0"/>
              <a:t>‹#›</a:t>
            </a:fld>
            <a:endParaRPr kumimoji="1" lang="ja-JP" altLang="en-US"/>
          </a:p>
        </p:txBody>
      </p:sp>
    </p:spTree>
    <p:extLst>
      <p:ext uri="{BB962C8B-B14F-4D97-AF65-F5344CB8AC3E}">
        <p14:creationId xmlns:p14="http://schemas.microsoft.com/office/powerpoint/2010/main" val="20751154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00F02F-9456-43D3-9B45-3BA5D200B3EF}" type="datetime1">
              <a:rPr kumimoji="1" lang="ja-JP" altLang="en-US" smtClean="0"/>
              <a:t>2020/9/25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20EF62-1989-46A5-8471-5306A6237E22}" type="slidenum">
              <a:rPr kumimoji="1" lang="ja-JP" altLang="en-US" smtClean="0"/>
              <a:t>‹#›</a:t>
            </a:fld>
            <a:endParaRPr kumimoji="1" lang="ja-JP" altLang="en-US"/>
          </a:p>
        </p:txBody>
      </p:sp>
    </p:spTree>
    <p:extLst>
      <p:ext uri="{BB962C8B-B14F-4D97-AF65-F5344CB8AC3E}">
        <p14:creationId xmlns:p14="http://schemas.microsoft.com/office/powerpoint/2010/main" val="15581562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emf"/><Relationship Id="rId1" Type="http://schemas.openxmlformats.org/officeDocument/2006/relationships/slideLayout" Target="../slideLayouts/slideLayout7.xml"/><Relationship Id="rId5" Type="http://schemas.openxmlformats.org/officeDocument/2006/relationships/chart" Target="../charts/chart3.xml"/><Relationship Id="rId4" Type="http://schemas.openxmlformats.org/officeDocument/2006/relationships/chart" Target="../charts/chart2.xml"/></Relationships>
</file>

<file path=ppt/slides/_rels/slide4.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901521" y="2826564"/>
            <a:ext cx="7795937" cy="1200329"/>
          </a:xfrm>
          <a:prstGeom prst="rect">
            <a:avLst/>
          </a:prstGeom>
        </p:spPr>
        <p:txBody>
          <a:bodyPr wrap="square">
            <a:spAutoFit/>
          </a:bodyPr>
          <a:lstStyle/>
          <a:p>
            <a:r>
              <a:rPr lang="ja-JP" altLang="ja-JP" sz="3600" b="1" dirty="0"/>
              <a:t>就労人数調査（</a:t>
            </a:r>
            <a:r>
              <a:rPr lang="ja-JP" altLang="en-US" sz="3600" b="1" dirty="0"/>
              <a:t>令和元</a:t>
            </a:r>
            <a:r>
              <a:rPr lang="ja-JP" altLang="ja-JP" sz="3600" b="1" dirty="0"/>
              <a:t>年度実績）</a:t>
            </a:r>
            <a:r>
              <a:rPr lang="en-US" altLang="ja-JP" sz="3600" b="1" dirty="0"/>
              <a:t/>
            </a:r>
            <a:br>
              <a:rPr lang="en-US" altLang="ja-JP" sz="3600" b="1" dirty="0"/>
            </a:br>
            <a:r>
              <a:rPr lang="ja-JP" altLang="ja-JP" sz="3600" b="1" dirty="0"/>
              <a:t>調査結果</a:t>
            </a:r>
            <a:r>
              <a:rPr lang="ja-JP" altLang="en-US" sz="3600" b="1" dirty="0"/>
              <a:t>等</a:t>
            </a:r>
          </a:p>
        </p:txBody>
      </p:sp>
      <p:sp>
        <p:nvSpPr>
          <p:cNvPr id="4" name="テキスト ボックス 3"/>
          <p:cNvSpPr txBox="1"/>
          <p:nvPr/>
        </p:nvSpPr>
        <p:spPr>
          <a:xfrm>
            <a:off x="6664817" y="689825"/>
            <a:ext cx="1723549" cy="461665"/>
          </a:xfrm>
          <a:prstGeom prst="rect">
            <a:avLst/>
          </a:prstGeom>
          <a:noFill/>
          <a:ln w="38100">
            <a:solidFill>
              <a:schemeClr val="tx1"/>
            </a:solidFill>
          </a:ln>
        </p:spPr>
        <p:txBody>
          <a:bodyPr wrap="none" rtlCol="0">
            <a:spAutoFit/>
          </a:bodyPr>
          <a:lstStyle/>
          <a:p>
            <a:r>
              <a:rPr lang="ja-JP" altLang="en-US" sz="2400" b="1" dirty="0" smtClean="0"/>
              <a:t>資料２－２</a:t>
            </a:r>
            <a:endParaRPr lang="ja-JP" altLang="en-US" sz="2400" b="1" dirty="0"/>
          </a:p>
        </p:txBody>
      </p:sp>
    </p:spTree>
    <p:extLst>
      <p:ext uri="{BB962C8B-B14F-4D97-AF65-F5344CB8AC3E}">
        <p14:creationId xmlns:p14="http://schemas.microsoft.com/office/powerpoint/2010/main" val="33730779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r>
              <a:rPr lang="ja-JP" altLang="en-US" sz="2400" dirty="0">
                <a:solidFill>
                  <a:schemeClr val="tx1"/>
                </a:solidFill>
              </a:rPr>
              <a:t>８</a:t>
            </a:r>
            <a:endParaRPr lang="en-US" altLang="ja-JP" sz="2400" dirty="0">
              <a:solidFill>
                <a:schemeClr val="tx1"/>
              </a:solidFill>
            </a:endParaRPr>
          </a:p>
        </p:txBody>
      </p:sp>
      <p:sp>
        <p:nvSpPr>
          <p:cNvPr id="7" name="テキスト ボックス 6"/>
          <p:cNvSpPr txBox="1"/>
          <p:nvPr/>
        </p:nvSpPr>
        <p:spPr>
          <a:xfrm>
            <a:off x="761865" y="978091"/>
            <a:ext cx="5155579" cy="338554"/>
          </a:xfrm>
          <a:prstGeom prst="rect">
            <a:avLst/>
          </a:prstGeom>
          <a:noFill/>
        </p:spPr>
        <p:txBody>
          <a:bodyPr wrap="none" rtlCol="0">
            <a:spAutoFit/>
          </a:bodyPr>
          <a:lstStyle/>
          <a:p>
            <a:r>
              <a:rPr lang="ja-JP" altLang="en-US" sz="1600" dirty="0"/>
              <a:t>② </a:t>
            </a:r>
            <a:r>
              <a:rPr lang="ja-JP" altLang="en-US" sz="1600" dirty="0" err="1"/>
              <a:t>障がい</a:t>
            </a:r>
            <a:r>
              <a:rPr lang="ja-JP" altLang="en-US" sz="1600" dirty="0"/>
              <a:t>種別ごとの一般就労者数の推移（</a:t>
            </a:r>
            <a:r>
              <a:rPr lang="ja-JP" altLang="en-US" sz="1600" dirty="0" smtClean="0"/>
              <a:t>過去６年</a:t>
            </a:r>
            <a:r>
              <a:rPr lang="ja-JP" altLang="en-US" sz="1600" dirty="0"/>
              <a:t>）</a:t>
            </a:r>
          </a:p>
        </p:txBody>
      </p:sp>
      <p:grpSp>
        <p:nvGrpSpPr>
          <p:cNvPr id="9" name="グループ化 8">
            <a:extLst>
              <a:ext uri="{FF2B5EF4-FFF2-40B4-BE49-F238E27FC236}">
                <a16:creationId xmlns:a16="http://schemas.microsoft.com/office/drawing/2014/main" id="{00000000-0008-0000-0E00-000005000000}"/>
              </a:ext>
            </a:extLst>
          </p:cNvPr>
          <p:cNvGrpSpPr/>
          <p:nvPr/>
        </p:nvGrpSpPr>
        <p:grpSpPr>
          <a:xfrm>
            <a:off x="337184" y="1575117"/>
            <a:ext cx="8387716" cy="4622483"/>
            <a:chOff x="0" y="0"/>
            <a:chExt cx="6412231" cy="3453765"/>
          </a:xfrm>
        </p:grpSpPr>
        <p:graphicFrame>
          <p:nvGraphicFramePr>
            <p:cNvPr id="10" name="グラフ 9">
              <a:extLst>
                <a:ext uri="{FF2B5EF4-FFF2-40B4-BE49-F238E27FC236}">
                  <a16:creationId xmlns:a16="http://schemas.microsoft.com/office/drawing/2014/main" id="{00000000-0008-0000-0E00-000002000000}"/>
                </a:ext>
              </a:extLst>
            </p:cNvPr>
            <p:cNvGraphicFramePr>
              <a:graphicFrameLocks/>
            </p:cNvGraphicFramePr>
            <p:nvPr>
              <p:extLst>
                <p:ext uri="{D42A27DB-BD31-4B8C-83A1-F6EECF244321}">
                  <p14:modId xmlns:p14="http://schemas.microsoft.com/office/powerpoint/2010/main" val="1119259050"/>
                </p:ext>
              </p:extLst>
            </p:nvPr>
          </p:nvGraphicFramePr>
          <p:xfrm>
            <a:off x="0" y="0"/>
            <a:ext cx="6412231" cy="3453765"/>
          </p:xfrm>
          <a:graphic>
            <a:graphicData uri="http://schemas.openxmlformats.org/drawingml/2006/chart">
              <c:chart xmlns:c="http://schemas.openxmlformats.org/drawingml/2006/chart" xmlns:r="http://schemas.openxmlformats.org/officeDocument/2006/relationships" r:id="rId2"/>
            </a:graphicData>
          </a:graphic>
        </p:graphicFrame>
        <p:sp>
          <p:nvSpPr>
            <p:cNvPr id="11" name="テキスト ボックス 3">
              <a:extLst>
                <a:ext uri="{FF2B5EF4-FFF2-40B4-BE49-F238E27FC236}">
                  <a16:creationId xmlns:a16="http://schemas.microsoft.com/office/drawing/2014/main" id="{00000000-0008-0000-0E00-000004000000}"/>
                </a:ext>
              </a:extLst>
            </p:cNvPr>
            <p:cNvSpPr txBox="1"/>
            <p:nvPr/>
          </p:nvSpPr>
          <p:spPr>
            <a:xfrm>
              <a:off x="230506" y="180975"/>
              <a:ext cx="558642" cy="276097"/>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kumimoji="1" lang="ja-JP" altLang="en-US" sz="800"/>
                <a:t>単位：人</a:t>
              </a:r>
            </a:p>
          </p:txBody>
        </p:sp>
      </p:grpSp>
    </p:spTree>
    <p:extLst>
      <p:ext uri="{BB962C8B-B14F-4D97-AF65-F5344CB8AC3E}">
        <p14:creationId xmlns:p14="http://schemas.microsoft.com/office/powerpoint/2010/main" val="1158227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r>
              <a:rPr kumimoji="1" lang="ja-JP" altLang="en-US" sz="2400" dirty="0">
                <a:solidFill>
                  <a:schemeClr val="tx1"/>
                </a:solidFill>
              </a:rPr>
              <a:t>９</a:t>
            </a:r>
          </a:p>
        </p:txBody>
      </p:sp>
      <p:sp>
        <p:nvSpPr>
          <p:cNvPr id="6" name="テキスト ボックス 5"/>
          <p:cNvSpPr txBox="1"/>
          <p:nvPr/>
        </p:nvSpPr>
        <p:spPr>
          <a:xfrm>
            <a:off x="788831" y="1029607"/>
            <a:ext cx="5360763" cy="338554"/>
          </a:xfrm>
          <a:prstGeom prst="rect">
            <a:avLst/>
          </a:prstGeom>
          <a:noFill/>
        </p:spPr>
        <p:txBody>
          <a:bodyPr wrap="none" rtlCol="0">
            <a:spAutoFit/>
          </a:bodyPr>
          <a:lstStyle/>
          <a:p>
            <a:r>
              <a:rPr lang="ja-JP" altLang="en-US" sz="1600" dirty="0"/>
              <a:t>③ サービス種別ごとの一般就労者数の推移（過去</a:t>
            </a:r>
            <a:r>
              <a:rPr lang="en-US" altLang="ja-JP" sz="1600" dirty="0"/>
              <a:t>6</a:t>
            </a:r>
            <a:r>
              <a:rPr lang="ja-JP" altLang="en-US" sz="1600" dirty="0"/>
              <a:t>年）</a:t>
            </a:r>
          </a:p>
        </p:txBody>
      </p:sp>
      <p:graphicFrame>
        <p:nvGraphicFramePr>
          <p:cNvPr id="7" name="グラフ 6">
            <a:extLst>
              <a:ext uri="{FF2B5EF4-FFF2-40B4-BE49-F238E27FC236}">
                <a16:creationId xmlns:a16="http://schemas.microsoft.com/office/drawing/2014/main" id="{00000000-0008-0000-0600-000002000000}"/>
              </a:ext>
            </a:extLst>
          </p:cNvPr>
          <p:cNvGraphicFramePr>
            <a:graphicFrameLocks/>
          </p:cNvGraphicFramePr>
          <p:nvPr>
            <p:extLst>
              <p:ext uri="{D42A27DB-BD31-4B8C-83A1-F6EECF244321}">
                <p14:modId xmlns:p14="http://schemas.microsoft.com/office/powerpoint/2010/main" val="1561087920"/>
              </p:ext>
            </p:extLst>
          </p:nvPr>
        </p:nvGraphicFramePr>
        <p:xfrm>
          <a:off x="392805" y="1589156"/>
          <a:ext cx="8332095" cy="458304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45291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r>
              <a:rPr lang="en-US" altLang="ja-JP" sz="2400" dirty="0">
                <a:solidFill>
                  <a:schemeClr val="tx1"/>
                </a:solidFill>
                <a:latin typeface="+mn-ea"/>
              </a:rPr>
              <a:t>10</a:t>
            </a:r>
            <a:endParaRPr lang="ja-JP" altLang="en-US" sz="2400" dirty="0">
              <a:solidFill>
                <a:schemeClr val="tx1"/>
              </a:solidFill>
              <a:latin typeface="+mn-ea"/>
            </a:endParaRPr>
          </a:p>
        </p:txBody>
      </p:sp>
      <p:sp>
        <p:nvSpPr>
          <p:cNvPr id="6" name="正方形/長方形 5"/>
          <p:cNvSpPr/>
          <p:nvPr/>
        </p:nvSpPr>
        <p:spPr>
          <a:xfrm>
            <a:off x="866098" y="1235144"/>
            <a:ext cx="7311980" cy="315100"/>
          </a:xfrm>
          <a:prstGeom prst="rect">
            <a:avLst/>
          </a:prstGeom>
          <a:ln w="31750"/>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600" b="1" dirty="0"/>
              <a:t>一般就労者の６月以上の職場定着率</a:t>
            </a:r>
          </a:p>
        </p:txBody>
      </p:sp>
      <p:sp>
        <p:nvSpPr>
          <p:cNvPr id="11" name="テキスト ボックス 10"/>
          <p:cNvSpPr txBox="1"/>
          <p:nvPr/>
        </p:nvSpPr>
        <p:spPr>
          <a:xfrm>
            <a:off x="711916" y="792322"/>
            <a:ext cx="3924471" cy="338554"/>
          </a:xfrm>
          <a:prstGeom prst="rect">
            <a:avLst/>
          </a:prstGeom>
          <a:noFill/>
        </p:spPr>
        <p:txBody>
          <a:bodyPr wrap="none" rtlCol="0">
            <a:spAutoFit/>
          </a:bodyPr>
          <a:lstStyle/>
          <a:p>
            <a:r>
              <a:rPr lang="ja-JP" altLang="en-US" sz="1600" dirty="0"/>
              <a:t>④ 一般就労者の職場定着率（過去３年）</a:t>
            </a:r>
          </a:p>
        </p:txBody>
      </p:sp>
      <p:pic>
        <p:nvPicPr>
          <p:cNvPr id="3" name="図 2">
            <a:extLst>
              <a:ext uri="{FF2B5EF4-FFF2-40B4-BE49-F238E27FC236}">
                <a16:creationId xmlns:a16="http://schemas.microsoft.com/office/drawing/2014/main" id="{60F0892C-85FF-4A66-A9F4-106B6615DE5C}"/>
              </a:ext>
            </a:extLst>
          </p:cNvPr>
          <p:cNvPicPr>
            <a:picLocks noChangeAspect="1"/>
          </p:cNvPicPr>
          <p:nvPr/>
        </p:nvPicPr>
        <p:blipFill>
          <a:blip r:embed="rId2"/>
          <a:stretch>
            <a:fillRect/>
          </a:stretch>
        </p:blipFill>
        <p:spPr>
          <a:xfrm>
            <a:off x="897848" y="1654512"/>
            <a:ext cx="7159316" cy="1631257"/>
          </a:xfrm>
          <a:prstGeom prst="rect">
            <a:avLst/>
          </a:prstGeom>
        </p:spPr>
      </p:pic>
      <p:pic>
        <p:nvPicPr>
          <p:cNvPr id="4" name="図 3">
            <a:extLst>
              <a:ext uri="{FF2B5EF4-FFF2-40B4-BE49-F238E27FC236}">
                <a16:creationId xmlns:a16="http://schemas.microsoft.com/office/drawing/2014/main" id="{BE85500E-A28D-45EA-BA80-695E50B0DBA7}"/>
              </a:ext>
            </a:extLst>
          </p:cNvPr>
          <p:cNvPicPr>
            <a:picLocks noChangeAspect="1"/>
          </p:cNvPicPr>
          <p:nvPr/>
        </p:nvPicPr>
        <p:blipFill>
          <a:blip r:embed="rId3"/>
          <a:stretch>
            <a:fillRect/>
          </a:stretch>
        </p:blipFill>
        <p:spPr>
          <a:xfrm>
            <a:off x="897848" y="3390037"/>
            <a:ext cx="7159316" cy="1709926"/>
          </a:xfrm>
          <a:prstGeom prst="rect">
            <a:avLst/>
          </a:prstGeom>
        </p:spPr>
      </p:pic>
      <p:sp>
        <p:nvSpPr>
          <p:cNvPr id="5" name="テキスト ボックス 4"/>
          <p:cNvSpPr txBox="1"/>
          <p:nvPr/>
        </p:nvSpPr>
        <p:spPr>
          <a:xfrm>
            <a:off x="493955" y="5153970"/>
            <a:ext cx="7684123" cy="1600438"/>
          </a:xfrm>
          <a:prstGeom prst="rect">
            <a:avLst/>
          </a:prstGeom>
          <a:noFill/>
        </p:spPr>
        <p:txBody>
          <a:bodyPr wrap="square" rtlCol="0">
            <a:spAutoFit/>
          </a:bodyPr>
          <a:lstStyle/>
          <a:p>
            <a:r>
              <a:rPr kumimoji="1" lang="en-US" altLang="ja-JP" sz="1400" dirty="0"/>
              <a:t>【</a:t>
            </a:r>
            <a:r>
              <a:rPr kumimoji="1" lang="ja-JP" altLang="en-US" sz="1400" dirty="0"/>
              <a:t>参考</a:t>
            </a:r>
            <a:r>
              <a:rPr kumimoji="1" lang="en-US" altLang="ja-JP" sz="1400" dirty="0"/>
              <a:t>】</a:t>
            </a:r>
            <a:r>
              <a:rPr kumimoji="1" lang="ja-JP" altLang="en-US" sz="1400" dirty="0"/>
              <a:t>◆新規学卒就職者（平成</a:t>
            </a:r>
            <a:r>
              <a:rPr kumimoji="1" lang="en-US" altLang="ja-JP" sz="1400" dirty="0"/>
              <a:t>28 </a:t>
            </a:r>
            <a:r>
              <a:rPr kumimoji="1" lang="ja-JP" altLang="en-US" sz="1400" dirty="0"/>
              <a:t>年３月卒業）の離職率</a:t>
            </a:r>
            <a:endParaRPr kumimoji="1" lang="en-US" altLang="ja-JP" sz="1400" dirty="0"/>
          </a:p>
          <a:p>
            <a:r>
              <a:rPr kumimoji="1" lang="ja-JP" altLang="en-US" sz="1400" dirty="0"/>
              <a:t>　　　　</a:t>
            </a:r>
            <a:r>
              <a:rPr kumimoji="1" lang="ja-JP" altLang="en-US" sz="1400" dirty="0" smtClean="0"/>
              <a:t>　　高卒：</a:t>
            </a:r>
            <a:r>
              <a:rPr kumimoji="1" lang="ja-JP" altLang="en-US" sz="1400" dirty="0"/>
              <a:t>就職後１年以内</a:t>
            </a:r>
            <a:r>
              <a:rPr kumimoji="1" lang="en-US" altLang="ja-JP" sz="1400" dirty="0"/>
              <a:t>17.4</a:t>
            </a:r>
            <a:r>
              <a:rPr kumimoji="1" lang="ja-JP" altLang="en-US" sz="1400" dirty="0" smtClean="0"/>
              <a:t>％、就職</a:t>
            </a:r>
            <a:r>
              <a:rPr kumimoji="1" lang="ja-JP" altLang="en-US" sz="1400" dirty="0"/>
              <a:t>後３年以内</a:t>
            </a:r>
            <a:r>
              <a:rPr kumimoji="1" lang="en-US" altLang="ja-JP" sz="1400" dirty="0"/>
              <a:t>39.2</a:t>
            </a:r>
            <a:r>
              <a:rPr kumimoji="1" lang="ja-JP" altLang="en-US" sz="1400" dirty="0" smtClean="0"/>
              <a:t>％</a:t>
            </a:r>
            <a:endParaRPr kumimoji="1" lang="en-US" altLang="ja-JP" sz="1400" dirty="0" smtClean="0"/>
          </a:p>
          <a:p>
            <a:r>
              <a:rPr kumimoji="1" lang="ja-JP" altLang="en-US" sz="1400" dirty="0"/>
              <a:t>　</a:t>
            </a:r>
            <a:r>
              <a:rPr kumimoji="1" lang="ja-JP" altLang="en-US" sz="1400" dirty="0" smtClean="0"/>
              <a:t>　　　　　大卒：</a:t>
            </a:r>
            <a:r>
              <a:rPr kumimoji="1" lang="ja-JP" altLang="en-US" sz="1400" dirty="0"/>
              <a:t>就職後１年以内</a:t>
            </a:r>
            <a:r>
              <a:rPr kumimoji="1" lang="en-US" altLang="ja-JP" sz="1400" dirty="0"/>
              <a:t>11.4</a:t>
            </a:r>
            <a:r>
              <a:rPr kumimoji="1" lang="ja-JP" altLang="en-US" sz="1400" dirty="0" smtClean="0"/>
              <a:t>％、就職</a:t>
            </a:r>
            <a:r>
              <a:rPr kumimoji="1" lang="ja-JP" altLang="en-US" sz="1400" dirty="0"/>
              <a:t>後３年以内</a:t>
            </a:r>
            <a:r>
              <a:rPr kumimoji="1" lang="en-US" altLang="ja-JP" sz="1400" dirty="0"/>
              <a:t>32.0</a:t>
            </a:r>
            <a:r>
              <a:rPr kumimoji="1" lang="ja-JP" altLang="en-US" sz="1400" dirty="0" smtClean="0"/>
              <a:t>％</a:t>
            </a:r>
            <a:endParaRPr kumimoji="1" lang="en-US" altLang="ja-JP" sz="1400" dirty="0"/>
          </a:p>
          <a:p>
            <a:r>
              <a:rPr kumimoji="1" lang="ja-JP" altLang="en-US" sz="1400" dirty="0"/>
              <a:t>　　　　　</a:t>
            </a:r>
            <a:r>
              <a:rPr kumimoji="1" lang="ja-JP" altLang="en-US" sz="1200" dirty="0" smtClean="0"/>
              <a:t>出典</a:t>
            </a:r>
            <a:r>
              <a:rPr kumimoji="1" lang="ja-JP" altLang="en-US" sz="1200" dirty="0"/>
              <a:t>　厚生労働省</a:t>
            </a:r>
            <a:r>
              <a:rPr kumimoji="1" lang="en-US" altLang="ja-JP" sz="1200" dirty="0"/>
              <a:t>『</a:t>
            </a:r>
            <a:r>
              <a:rPr kumimoji="1" lang="ja-JP" altLang="en-US" sz="1200" dirty="0"/>
              <a:t>新規学卒就職者の離職状況（平成</a:t>
            </a:r>
            <a:r>
              <a:rPr kumimoji="1" lang="en-US" altLang="ja-JP" sz="1200" dirty="0"/>
              <a:t>28 </a:t>
            </a:r>
            <a:r>
              <a:rPr kumimoji="1" lang="ja-JP" altLang="en-US" sz="1200" dirty="0"/>
              <a:t>年３月卒業者の状況）</a:t>
            </a:r>
            <a:r>
              <a:rPr kumimoji="1" lang="en-US" altLang="ja-JP" sz="1200" dirty="0"/>
              <a:t>』</a:t>
            </a:r>
          </a:p>
          <a:p>
            <a:r>
              <a:rPr kumimoji="1" lang="ja-JP" altLang="en-US" sz="1400" dirty="0"/>
              <a:t>　　　　</a:t>
            </a:r>
            <a:r>
              <a:rPr kumimoji="1" lang="ja-JP" altLang="en-US" sz="1400" dirty="0" smtClean="0"/>
              <a:t>◆</a:t>
            </a:r>
            <a:r>
              <a:rPr kumimoji="1" lang="ja-JP" altLang="en-US" sz="1400" dirty="0"/>
              <a:t>平成</a:t>
            </a:r>
            <a:r>
              <a:rPr kumimoji="1" lang="en-US" altLang="ja-JP" sz="1400" dirty="0"/>
              <a:t>30</a:t>
            </a:r>
            <a:r>
              <a:rPr kumimoji="1" lang="ja-JP" altLang="en-US" sz="1400" dirty="0"/>
              <a:t>年の常用労働者　離職率</a:t>
            </a:r>
            <a:r>
              <a:rPr kumimoji="1" lang="en-US" altLang="ja-JP" sz="1400" dirty="0"/>
              <a:t>14.6</a:t>
            </a:r>
            <a:r>
              <a:rPr kumimoji="1" lang="ja-JP" altLang="en-US" sz="1400" dirty="0"/>
              <a:t>％</a:t>
            </a:r>
            <a:endParaRPr kumimoji="1" lang="en-US" altLang="ja-JP" sz="1400" dirty="0"/>
          </a:p>
          <a:p>
            <a:r>
              <a:rPr kumimoji="1" lang="ja-JP" altLang="en-US" sz="1400" dirty="0"/>
              <a:t>　　　　　（平成</a:t>
            </a:r>
            <a:r>
              <a:rPr kumimoji="1" lang="en-US" altLang="ja-JP" sz="1400" dirty="0"/>
              <a:t>30</a:t>
            </a:r>
            <a:r>
              <a:rPr kumimoji="1" lang="ja-JP" altLang="en-US" sz="1400" dirty="0"/>
              <a:t>年１年間の離職者数／平成</a:t>
            </a:r>
            <a:r>
              <a:rPr kumimoji="1" lang="en-US" altLang="ja-JP" sz="1400" dirty="0"/>
              <a:t>30</a:t>
            </a:r>
            <a:r>
              <a:rPr kumimoji="1" lang="ja-JP" altLang="en-US" sz="1400" dirty="0"/>
              <a:t>年１月１日</a:t>
            </a:r>
            <a:r>
              <a:rPr kumimoji="1" lang="ja-JP" altLang="en-US" sz="1400" dirty="0" smtClean="0"/>
              <a:t>の常用労働者数</a:t>
            </a:r>
            <a:r>
              <a:rPr kumimoji="1" lang="ja-JP" altLang="en-US" sz="1400" dirty="0"/>
              <a:t>）</a:t>
            </a:r>
            <a:endParaRPr kumimoji="1" lang="en-US" altLang="ja-JP" sz="1400" dirty="0"/>
          </a:p>
          <a:p>
            <a:r>
              <a:rPr kumimoji="1" lang="ja-JP" altLang="en-US" sz="1400" dirty="0"/>
              <a:t>　　　　　</a:t>
            </a:r>
            <a:r>
              <a:rPr kumimoji="1" lang="ja-JP" altLang="en-US" sz="1200" dirty="0"/>
              <a:t>出典　厚生</a:t>
            </a:r>
            <a:r>
              <a:rPr kumimoji="1" lang="ja-JP" altLang="en-US" sz="1200" dirty="0">
                <a:latin typeface="+mn-ea"/>
              </a:rPr>
              <a:t>労働省</a:t>
            </a:r>
            <a:r>
              <a:rPr kumimoji="1" lang="en-US" altLang="ja-JP" sz="1200" dirty="0">
                <a:latin typeface="+mn-ea"/>
              </a:rPr>
              <a:t>『</a:t>
            </a:r>
            <a:r>
              <a:rPr kumimoji="1" lang="zh-TW" altLang="en-US" sz="1200" dirty="0">
                <a:latin typeface="游ゴシック" panose="020B0400000000000000" pitchFamily="50" charset="-128"/>
                <a:ea typeface="游ゴシック" panose="020B0400000000000000" pitchFamily="50" charset="-128"/>
              </a:rPr>
              <a:t>平成</a:t>
            </a:r>
            <a:r>
              <a:rPr kumimoji="1" lang="en-US" altLang="zh-TW" sz="1200" dirty="0">
                <a:latin typeface="游ゴシック" panose="020B0400000000000000" pitchFamily="50" charset="-128"/>
                <a:ea typeface="游ゴシック" panose="020B0400000000000000" pitchFamily="50" charset="-128"/>
              </a:rPr>
              <a:t>30</a:t>
            </a:r>
            <a:r>
              <a:rPr kumimoji="1" lang="zh-TW" altLang="en-US" sz="1200" dirty="0">
                <a:latin typeface="游ゴシック" panose="020B0400000000000000" pitchFamily="50" charset="-128"/>
                <a:ea typeface="游ゴシック" panose="020B0400000000000000" pitchFamily="50" charset="-128"/>
              </a:rPr>
              <a:t>年雇用動向調査</a:t>
            </a:r>
            <a:r>
              <a:rPr kumimoji="1" lang="en-US" altLang="ja-JP" sz="1200" dirty="0">
                <a:latin typeface="+mn-ea"/>
              </a:rPr>
              <a:t>』</a:t>
            </a:r>
            <a:endParaRPr kumimoji="1" lang="ja-JP" altLang="en-US" sz="1200" dirty="0">
              <a:latin typeface="+mn-ea"/>
            </a:endParaRPr>
          </a:p>
        </p:txBody>
      </p:sp>
    </p:spTree>
    <p:extLst>
      <p:ext uri="{BB962C8B-B14F-4D97-AF65-F5344CB8AC3E}">
        <p14:creationId xmlns:p14="http://schemas.microsoft.com/office/powerpoint/2010/main" val="27556495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r>
              <a:rPr lang="en-US" altLang="ja-JP" sz="2400" dirty="0">
                <a:solidFill>
                  <a:schemeClr val="tx1"/>
                </a:solidFill>
                <a:latin typeface="+mn-ea"/>
              </a:rPr>
              <a:t>11</a:t>
            </a:r>
            <a:endParaRPr lang="ja-JP" altLang="en-US" sz="2400" dirty="0">
              <a:solidFill>
                <a:schemeClr val="tx1"/>
              </a:solidFill>
              <a:latin typeface="+mn-ea"/>
            </a:endParaRPr>
          </a:p>
        </p:txBody>
      </p:sp>
      <p:sp>
        <p:nvSpPr>
          <p:cNvPr id="3" name="テキスト ボックス 2"/>
          <p:cNvSpPr txBox="1"/>
          <p:nvPr/>
        </p:nvSpPr>
        <p:spPr>
          <a:xfrm>
            <a:off x="263877" y="436347"/>
            <a:ext cx="4903907" cy="338554"/>
          </a:xfrm>
          <a:prstGeom prst="rect">
            <a:avLst/>
          </a:prstGeom>
          <a:noFill/>
        </p:spPr>
        <p:txBody>
          <a:bodyPr wrap="none" rtlCol="0">
            <a:spAutoFit/>
          </a:bodyPr>
          <a:lstStyle/>
          <a:p>
            <a:r>
              <a:rPr lang="ja-JP" altLang="en-US" sz="1600" b="1" dirty="0"/>
              <a:t>２</a:t>
            </a:r>
            <a:r>
              <a:rPr lang="ja-JP" altLang="en-US" sz="1600" b="1" dirty="0" smtClean="0"/>
              <a:t>．</a:t>
            </a:r>
            <a:r>
              <a:rPr lang="ja-JP" altLang="en-US" sz="1600" b="1" dirty="0"/>
              <a:t>就労移行支援事業における就労移行率について</a:t>
            </a:r>
            <a:endParaRPr lang="en-US" altLang="ja-JP" sz="1600" b="1" dirty="0"/>
          </a:p>
        </p:txBody>
      </p:sp>
      <p:pic>
        <p:nvPicPr>
          <p:cNvPr id="4" name="図 3"/>
          <p:cNvPicPr>
            <a:picLocks noChangeAspect="1"/>
          </p:cNvPicPr>
          <p:nvPr/>
        </p:nvPicPr>
        <p:blipFill>
          <a:blip r:embed="rId2"/>
          <a:stretch>
            <a:fillRect/>
          </a:stretch>
        </p:blipFill>
        <p:spPr>
          <a:xfrm>
            <a:off x="156300" y="866573"/>
            <a:ext cx="6194073" cy="2975106"/>
          </a:xfrm>
          <a:prstGeom prst="rect">
            <a:avLst/>
          </a:prstGeom>
        </p:spPr>
      </p:pic>
      <p:pic>
        <p:nvPicPr>
          <p:cNvPr id="5" name="図 4"/>
          <p:cNvPicPr>
            <a:picLocks noChangeAspect="1"/>
          </p:cNvPicPr>
          <p:nvPr/>
        </p:nvPicPr>
        <p:blipFill>
          <a:blip r:embed="rId3"/>
          <a:stretch>
            <a:fillRect/>
          </a:stretch>
        </p:blipFill>
        <p:spPr>
          <a:xfrm>
            <a:off x="2205969" y="3841679"/>
            <a:ext cx="4901609" cy="2944623"/>
          </a:xfrm>
          <a:prstGeom prst="rect">
            <a:avLst/>
          </a:prstGeom>
        </p:spPr>
      </p:pic>
      <p:sp>
        <p:nvSpPr>
          <p:cNvPr id="7" name="テキスト ボックス 6"/>
          <p:cNvSpPr txBox="1"/>
          <p:nvPr/>
        </p:nvSpPr>
        <p:spPr>
          <a:xfrm>
            <a:off x="5167784" y="2183300"/>
            <a:ext cx="3879588" cy="830997"/>
          </a:xfrm>
          <a:prstGeom prst="rect">
            <a:avLst/>
          </a:prstGeom>
          <a:noFill/>
        </p:spPr>
        <p:txBody>
          <a:bodyPr wrap="none" rtlCol="0">
            <a:spAutoFit/>
          </a:bodyPr>
          <a:lstStyle/>
          <a:p>
            <a:r>
              <a:rPr lang="en-US" altLang="ja-JP" sz="1600" b="1" dirty="0"/>
              <a:t>※</a:t>
            </a:r>
            <a:r>
              <a:rPr lang="ja-JP" altLang="en-US" sz="1600" b="1" dirty="0"/>
              <a:t>分母は就労人数調査の調査対象事業所</a:t>
            </a:r>
            <a:endParaRPr lang="en-US" altLang="ja-JP" sz="1600" b="1" dirty="0"/>
          </a:p>
          <a:p>
            <a:r>
              <a:rPr lang="ja-JP" altLang="en-US" sz="1600" b="1" dirty="0"/>
              <a:t>（令和元</a:t>
            </a:r>
            <a:r>
              <a:rPr lang="ja-JP" altLang="en-US" sz="1600" b="1" dirty="0" smtClean="0"/>
              <a:t>年度時点では</a:t>
            </a:r>
            <a:r>
              <a:rPr lang="en-US" altLang="ja-JP" sz="1600" b="1" dirty="0"/>
              <a:t>299</a:t>
            </a:r>
            <a:r>
              <a:rPr lang="ja-JP" altLang="en-US" sz="1600" b="1" dirty="0" smtClean="0"/>
              <a:t>事業所、</a:t>
            </a:r>
            <a:endParaRPr lang="en-US" altLang="ja-JP" sz="1600" b="1" dirty="0" smtClean="0"/>
          </a:p>
          <a:p>
            <a:r>
              <a:rPr lang="ja-JP" altLang="en-US" sz="1600" b="1" dirty="0"/>
              <a:t>　</a:t>
            </a:r>
            <a:r>
              <a:rPr lang="ja-JP" altLang="en-US" sz="1600" b="1" dirty="0" smtClean="0"/>
              <a:t>内未回答</a:t>
            </a:r>
            <a:r>
              <a:rPr lang="en-US" altLang="ja-JP" sz="1600" b="1" dirty="0" smtClean="0"/>
              <a:t>7</a:t>
            </a:r>
            <a:r>
              <a:rPr lang="ja-JP" altLang="en-US" sz="1600" b="1" dirty="0" smtClean="0"/>
              <a:t>事業所</a:t>
            </a:r>
            <a:r>
              <a:rPr lang="ja-JP" altLang="en-US" sz="1600" b="1" dirty="0"/>
              <a:t>）</a:t>
            </a:r>
          </a:p>
        </p:txBody>
      </p:sp>
    </p:spTree>
    <p:extLst>
      <p:ext uri="{BB962C8B-B14F-4D97-AF65-F5344CB8AC3E}">
        <p14:creationId xmlns:p14="http://schemas.microsoft.com/office/powerpoint/2010/main" val="32286522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楕円 24"/>
          <p:cNvSpPr/>
          <p:nvPr/>
        </p:nvSpPr>
        <p:spPr>
          <a:xfrm>
            <a:off x="2395025" y="2987092"/>
            <a:ext cx="4304715" cy="1139483"/>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dirty="0"/>
          </a:p>
        </p:txBody>
      </p:sp>
      <p:sp>
        <p:nvSpPr>
          <p:cNvPr id="2" name="スライド番号プレースホルダー 1"/>
          <p:cNvSpPr>
            <a:spLocks noGrp="1"/>
          </p:cNvSpPr>
          <p:nvPr>
            <p:ph type="sldNum" sz="quarter" idx="12"/>
          </p:nvPr>
        </p:nvSpPr>
        <p:spPr/>
        <p:txBody>
          <a:bodyPr/>
          <a:lstStyle/>
          <a:p>
            <a:r>
              <a:rPr lang="en-US" altLang="ja-JP" sz="2400" dirty="0">
                <a:solidFill>
                  <a:schemeClr val="tx1"/>
                </a:solidFill>
                <a:latin typeface="+mn-ea"/>
              </a:rPr>
              <a:t>12</a:t>
            </a:r>
            <a:endParaRPr lang="ja-JP" altLang="en-US" sz="2400" dirty="0">
              <a:solidFill>
                <a:schemeClr val="tx1"/>
              </a:solidFill>
              <a:latin typeface="+mn-ea"/>
            </a:endParaRPr>
          </a:p>
        </p:txBody>
      </p:sp>
      <p:sp>
        <p:nvSpPr>
          <p:cNvPr id="4" name="正方形/長方形 3"/>
          <p:cNvSpPr/>
          <p:nvPr/>
        </p:nvSpPr>
        <p:spPr>
          <a:xfrm>
            <a:off x="256520" y="2474060"/>
            <a:ext cx="1845130" cy="1913873"/>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t>就労移行支援事業所</a:t>
            </a:r>
            <a:endParaRPr lang="en-US" altLang="ja-JP" sz="1400" b="1" dirty="0"/>
          </a:p>
          <a:p>
            <a:pPr algn="ctr"/>
            <a:endParaRPr lang="en-US" altLang="ja-JP" sz="1400" b="1" dirty="0"/>
          </a:p>
          <a:p>
            <a:pPr algn="ctr"/>
            <a:r>
              <a:rPr lang="en-US" altLang="ja-JP" b="1" dirty="0"/>
              <a:t>H31.4.1</a:t>
            </a:r>
            <a:r>
              <a:rPr lang="ja-JP" altLang="en-US" b="1" dirty="0"/>
              <a:t>時点</a:t>
            </a:r>
            <a:endParaRPr lang="en-US" altLang="ja-JP" b="1" dirty="0"/>
          </a:p>
          <a:p>
            <a:pPr algn="ctr"/>
            <a:r>
              <a:rPr lang="ja-JP" altLang="en-US" b="1" dirty="0" err="1"/>
              <a:t>での</a:t>
            </a:r>
            <a:r>
              <a:rPr lang="ja-JP" altLang="en-US" b="1" dirty="0"/>
              <a:t>利用者数</a:t>
            </a:r>
            <a:endParaRPr lang="en-US" altLang="ja-JP" b="1" dirty="0"/>
          </a:p>
          <a:p>
            <a:pPr algn="ctr"/>
            <a:endParaRPr lang="en-US" altLang="ja-JP" b="1" dirty="0"/>
          </a:p>
          <a:p>
            <a:pPr algn="ctr"/>
            <a:r>
              <a:rPr lang="en-US" altLang="ja-JP" b="1" dirty="0"/>
              <a:t>3390</a:t>
            </a:r>
            <a:r>
              <a:rPr lang="ja-JP" altLang="en-US" b="1" dirty="0"/>
              <a:t>人</a:t>
            </a:r>
          </a:p>
        </p:txBody>
      </p:sp>
      <p:sp>
        <p:nvSpPr>
          <p:cNvPr id="19" name="正方形/長方形 18"/>
          <p:cNvSpPr/>
          <p:nvPr/>
        </p:nvSpPr>
        <p:spPr>
          <a:xfrm>
            <a:off x="7112878" y="2487927"/>
            <a:ext cx="1787575" cy="1900006"/>
          </a:xfrm>
          <a:prstGeom prst="rect">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tx1"/>
                </a:solidFill>
              </a:rPr>
              <a:t>就労移行支援事業所</a:t>
            </a:r>
            <a:endParaRPr lang="en-US" altLang="ja-JP" sz="1400" b="1" dirty="0">
              <a:solidFill>
                <a:schemeClr val="tx1"/>
              </a:solidFill>
            </a:endParaRPr>
          </a:p>
          <a:p>
            <a:pPr algn="ctr"/>
            <a:endParaRPr lang="en-US" altLang="ja-JP" sz="1400" b="1" dirty="0">
              <a:solidFill>
                <a:schemeClr val="tx1"/>
              </a:solidFill>
            </a:endParaRPr>
          </a:p>
          <a:p>
            <a:pPr algn="ctr"/>
            <a:r>
              <a:rPr lang="en-US" altLang="ja-JP" b="1" dirty="0">
                <a:solidFill>
                  <a:schemeClr val="tx1"/>
                </a:solidFill>
              </a:rPr>
              <a:t>R2.4.1</a:t>
            </a:r>
            <a:r>
              <a:rPr lang="ja-JP" altLang="en-US" b="1" dirty="0">
                <a:solidFill>
                  <a:schemeClr val="tx1"/>
                </a:solidFill>
              </a:rPr>
              <a:t>時点</a:t>
            </a:r>
            <a:endParaRPr lang="en-US" altLang="ja-JP" b="1" dirty="0">
              <a:solidFill>
                <a:schemeClr val="tx1"/>
              </a:solidFill>
            </a:endParaRPr>
          </a:p>
          <a:p>
            <a:pPr algn="ctr"/>
            <a:r>
              <a:rPr lang="ja-JP" altLang="en-US" b="1" dirty="0" err="1">
                <a:solidFill>
                  <a:schemeClr val="tx1"/>
                </a:solidFill>
              </a:rPr>
              <a:t>での</a:t>
            </a:r>
            <a:r>
              <a:rPr lang="ja-JP" altLang="en-US" b="1" dirty="0">
                <a:solidFill>
                  <a:schemeClr val="tx1"/>
                </a:solidFill>
              </a:rPr>
              <a:t>利用者数</a:t>
            </a:r>
            <a:endParaRPr lang="en-US" altLang="ja-JP" b="1" dirty="0">
              <a:solidFill>
                <a:schemeClr val="tx1"/>
              </a:solidFill>
            </a:endParaRPr>
          </a:p>
          <a:p>
            <a:pPr algn="ctr"/>
            <a:endParaRPr lang="en-US" altLang="ja-JP" b="1" dirty="0">
              <a:solidFill>
                <a:schemeClr val="tx1"/>
              </a:solidFill>
            </a:endParaRPr>
          </a:p>
          <a:p>
            <a:pPr algn="ctr"/>
            <a:r>
              <a:rPr lang="en-US" altLang="ja-JP" b="1" dirty="0">
                <a:solidFill>
                  <a:schemeClr val="tx1"/>
                </a:solidFill>
              </a:rPr>
              <a:t>3760</a:t>
            </a:r>
            <a:r>
              <a:rPr lang="ja-JP" altLang="en-US" b="1" dirty="0">
                <a:solidFill>
                  <a:schemeClr val="tx1"/>
                </a:solidFill>
              </a:rPr>
              <a:t>人</a:t>
            </a:r>
          </a:p>
        </p:txBody>
      </p:sp>
      <p:cxnSp>
        <p:nvCxnSpPr>
          <p:cNvPr id="21" name="直線矢印コネクタ 20"/>
          <p:cNvCxnSpPr/>
          <p:nvPr/>
        </p:nvCxnSpPr>
        <p:spPr>
          <a:xfrm>
            <a:off x="4009293" y="2197196"/>
            <a:ext cx="0" cy="821546"/>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cxnSp>
        <p:nvCxnSpPr>
          <p:cNvPr id="40" name="直線矢印コネクタ 39"/>
          <p:cNvCxnSpPr/>
          <p:nvPr/>
        </p:nvCxnSpPr>
        <p:spPr>
          <a:xfrm>
            <a:off x="6169563" y="2383351"/>
            <a:ext cx="0" cy="821546"/>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cxnSp>
        <p:nvCxnSpPr>
          <p:cNvPr id="42" name="直線矢印コネクタ 41"/>
          <p:cNvCxnSpPr/>
          <p:nvPr/>
        </p:nvCxnSpPr>
        <p:spPr>
          <a:xfrm>
            <a:off x="5166361" y="2197196"/>
            <a:ext cx="0" cy="821546"/>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sp>
        <p:nvSpPr>
          <p:cNvPr id="43" name="テキスト ボックス 42"/>
          <p:cNvSpPr txBox="1"/>
          <p:nvPr/>
        </p:nvSpPr>
        <p:spPr>
          <a:xfrm>
            <a:off x="2253942" y="2241721"/>
            <a:ext cx="1050288" cy="507831"/>
          </a:xfrm>
          <a:prstGeom prst="rect">
            <a:avLst/>
          </a:prstGeom>
          <a:noFill/>
        </p:spPr>
        <p:txBody>
          <a:bodyPr wrap="none" rtlCol="0">
            <a:spAutoFit/>
          </a:bodyPr>
          <a:lstStyle/>
          <a:p>
            <a:r>
              <a:rPr lang="ja-JP" altLang="en-US" sz="1350" b="1" dirty="0">
                <a:solidFill>
                  <a:srgbClr val="FF0000"/>
                </a:solidFill>
              </a:rPr>
              <a:t>その他から</a:t>
            </a:r>
            <a:endParaRPr lang="en-US" altLang="ja-JP" sz="1350" b="1" dirty="0">
              <a:solidFill>
                <a:srgbClr val="FF0000"/>
              </a:solidFill>
            </a:endParaRPr>
          </a:p>
          <a:p>
            <a:r>
              <a:rPr lang="en-US" altLang="ja-JP" sz="1350" b="1" dirty="0">
                <a:solidFill>
                  <a:srgbClr val="FF0000"/>
                </a:solidFill>
              </a:rPr>
              <a:t>2,672</a:t>
            </a:r>
            <a:r>
              <a:rPr lang="ja-JP" altLang="en-US" sz="1350" b="1" dirty="0">
                <a:solidFill>
                  <a:srgbClr val="FF0000"/>
                </a:solidFill>
              </a:rPr>
              <a:t>人</a:t>
            </a:r>
          </a:p>
        </p:txBody>
      </p:sp>
      <p:grpSp>
        <p:nvGrpSpPr>
          <p:cNvPr id="53" name="グループ化 52"/>
          <p:cNvGrpSpPr/>
          <p:nvPr/>
        </p:nvGrpSpPr>
        <p:grpSpPr>
          <a:xfrm>
            <a:off x="3576335" y="4090853"/>
            <a:ext cx="1057838" cy="1312823"/>
            <a:chOff x="4826027" y="1930253"/>
            <a:chExt cx="1410450" cy="1750431"/>
          </a:xfrm>
        </p:grpSpPr>
        <p:cxnSp>
          <p:nvCxnSpPr>
            <p:cNvPr id="49" name="直線矢印コネクタ 48"/>
            <p:cNvCxnSpPr/>
            <p:nvPr/>
          </p:nvCxnSpPr>
          <p:spPr>
            <a:xfrm flipH="1">
              <a:off x="4826027" y="1930253"/>
              <a:ext cx="207265" cy="1268106"/>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cxnSp>
          <p:nvCxnSpPr>
            <p:cNvPr id="52" name="直線矢印コネクタ 51"/>
            <p:cNvCxnSpPr/>
            <p:nvPr/>
          </p:nvCxnSpPr>
          <p:spPr>
            <a:xfrm>
              <a:off x="6219789" y="1971140"/>
              <a:ext cx="16688" cy="1709544"/>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grpSp>
      <p:sp>
        <p:nvSpPr>
          <p:cNvPr id="54" name="テキスト ボックス 53"/>
          <p:cNvSpPr txBox="1"/>
          <p:nvPr/>
        </p:nvSpPr>
        <p:spPr>
          <a:xfrm>
            <a:off x="2086942" y="4717133"/>
            <a:ext cx="877163" cy="507831"/>
          </a:xfrm>
          <a:prstGeom prst="rect">
            <a:avLst/>
          </a:prstGeom>
          <a:noFill/>
        </p:spPr>
        <p:txBody>
          <a:bodyPr wrap="none" rtlCol="0">
            <a:spAutoFit/>
          </a:bodyPr>
          <a:lstStyle/>
          <a:p>
            <a:r>
              <a:rPr lang="ja-JP" altLang="en-US" sz="1350" b="1" dirty="0"/>
              <a:t>一般就労</a:t>
            </a:r>
            <a:endParaRPr lang="en-US" altLang="ja-JP" sz="1350" b="1" dirty="0"/>
          </a:p>
          <a:p>
            <a:r>
              <a:rPr lang="en-US" altLang="ja-JP" sz="1350" b="1" dirty="0"/>
              <a:t>1453</a:t>
            </a:r>
            <a:r>
              <a:rPr lang="ja-JP" altLang="en-US" sz="1350" b="1" dirty="0"/>
              <a:t>人</a:t>
            </a:r>
          </a:p>
        </p:txBody>
      </p:sp>
      <p:sp>
        <p:nvSpPr>
          <p:cNvPr id="55" name="テキスト ボックス 54"/>
          <p:cNvSpPr txBox="1"/>
          <p:nvPr/>
        </p:nvSpPr>
        <p:spPr>
          <a:xfrm>
            <a:off x="3443967" y="1759630"/>
            <a:ext cx="808235" cy="507831"/>
          </a:xfrm>
          <a:prstGeom prst="rect">
            <a:avLst/>
          </a:prstGeom>
          <a:noFill/>
        </p:spPr>
        <p:txBody>
          <a:bodyPr wrap="none" rtlCol="0">
            <a:spAutoFit/>
          </a:bodyPr>
          <a:lstStyle/>
          <a:p>
            <a:r>
              <a:rPr lang="en-US" altLang="ja-JP" sz="1350" b="1" dirty="0"/>
              <a:t>A</a:t>
            </a:r>
            <a:r>
              <a:rPr lang="ja-JP" altLang="en-US" sz="1350" b="1" dirty="0"/>
              <a:t>型から</a:t>
            </a:r>
            <a:endParaRPr lang="en-US" altLang="ja-JP" sz="1350" b="1" dirty="0"/>
          </a:p>
          <a:p>
            <a:r>
              <a:rPr lang="en-US" altLang="ja-JP" sz="1350" b="1" dirty="0"/>
              <a:t>45</a:t>
            </a:r>
            <a:r>
              <a:rPr lang="ja-JP" altLang="en-US" sz="1350" b="1" dirty="0"/>
              <a:t>人</a:t>
            </a:r>
          </a:p>
        </p:txBody>
      </p:sp>
      <p:sp>
        <p:nvSpPr>
          <p:cNvPr id="56" name="テキスト ボックス 55"/>
          <p:cNvSpPr txBox="1"/>
          <p:nvPr/>
        </p:nvSpPr>
        <p:spPr>
          <a:xfrm>
            <a:off x="4746230" y="1754383"/>
            <a:ext cx="801823" cy="507831"/>
          </a:xfrm>
          <a:prstGeom prst="rect">
            <a:avLst/>
          </a:prstGeom>
          <a:noFill/>
        </p:spPr>
        <p:txBody>
          <a:bodyPr wrap="none" rtlCol="0">
            <a:spAutoFit/>
          </a:bodyPr>
          <a:lstStyle/>
          <a:p>
            <a:r>
              <a:rPr lang="en-US" altLang="ja-JP" sz="1350" b="1" dirty="0"/>
              <a:t>B</a:t>
            </a:r>
            <a:r>
              <a:rPr lang="ja-JP" altLang="en-US" sz="1350" b="1" dirty="0"/>
              <a:t>型から</a:t>
            </a:r>
            <a:endParaRPr lang="en-US" altLang="ja-JP" sz="1350" b="1" dirty="0"/>
          </a:p>
          <a:p>
            <a:r>
              <a:rPr lang="en-US" altLang="ja-JP" sz="1350" b="1" dirty="0"/>
              <a:t>138</a:t>
            </a:r>
            <a:r>
              <a:rPr lang="ja-JP" altLang="en-US" sz="1350" b="1" dirty="0"/>
              <a:t>人</a:t>
            </a:r>
          </a:p>
        </p:txBody>
      </p:sp>
      <p:sp>
        <p:nvSpPr>
          <p:cNvPr id="57" name="テキスト ボックス 56"/>
          <p:cNvSpPr txBox="1"/>
          <p:nvPr/>
        </p:nvSpPr>
        <p:spPr>
          <a:xfrm>
            <a:off x="5890089" y="1966229"/>
            <a:ext cx="2262158" cy="507831"/>
          </a:xfrm>
          <a:prstGeom prst="rect">
            <a:avLst/>
          </a:prstGeom>
          <a:noFill/>
        </p:spPr>
        <p:txBody>
          <a:bodyPr wrap="none" rtlCol="0">
            <a:spAutoFit/>
          </a:bodyPr>
          <a:lstStyle/>
          <a:p>
            <a:r>
              <a:rPr lang="ja-JP" altLang="en-US" sz="1350" b="1" dirty="0"/>
              <a:t>自立訓練及び生活介護から</a:t>
            </a:r>
            <a:endParaRPr lang="en-US" altLang="ja-JP" sz="1350" b="1" dirty="0"/>
          </a:p>
          <a:p>
            <a:r>
              <a:rPr lang="en-US" altLang="ja-JP" sz="1350" b="1" dirty="0"/>
              <a:t>23</a:t>
            </a:r>
            <a:r>
              <a:rPr lang="ja-JP" altLang="en-US" sz="1350" b="1" dirty="0"/>
              <a:t>人</a:t>
            </a:r>
          </a:p>
        </p:txBody>
      </p:sp>
      <p:sp>
        <p:nvSpPr>
          <p:cNvPr id="58" name="テキスト ボックス 57"/>
          <p:cNvSpPr txBox="1"/>
          <p:nvPr/>
        </p:nvSpPr>
        <p:spPr>
          <a:xfrm>
            <a:off x="3249920" y="5075157"/>
            <a:ext cx="635110" cy="507831"/>
          </a:xfrm>
          <a:prstGeom prst="rect">
            <a:avLst/>
          </a:prstGeom>
          <a:noFill/>
        </p:spPr>
        <p:txBody>
          <a:bodyPr wrap="none" rtlCol="0">
            <a:spAutoFit/>
          </a:bodyPr>
          <a:lstStyle/>
          <a:p>
            <a:r>
              <a:rPr lang="en-US" altLang="ja-JP" sz="1350" b="1" dirty="0"/>
              <a:t>A</a:t>
            </a:r>
            <a:r>
              <a:rPr lang="ja-JP" altLang="en-US" sz="1350" b="1" dirty="0"/>
              <a:t>型へ</a:t>
            </a:r>
            <a:endParaRPr lang="en-US" altLang="ja-JP" sz="1350" b="1" dirty="0"/>
          </a:p>
          <a:p>
            <a:r>
              <a:rPr lang="en-US" altLang="ja-JP" sz="1350" b="1" dirty="0"/>
              <a:t>113</a:t>
            </a:r>
            <a:r>
              <a:rPr lang="ja-JP" altLang="en-US" sz="1350" b="1" dirty="0"/>
              <a:t>人</a:t>
            </a:r>
          </a:p>
        </p:txBody>
      </p:sp>
      <p:sp>
        <p:nvSpPr>
          <p:cNvPr id="59" name="テキスト ボックス 58"/>
          <p:cNvSpPr txBox="1"/>
          <p:nvPr/>
        </p:nvSpPr>
        <p:spPr>
          <a:xfrm>
            <a:off x="4169299" y="5403676"/>
            <a:ext cx="628698" cy="507831"/>
          </a:xfrm>
          <a:prstGeom prst="rect">
            <a:avLst/>
          </a:prstGeom>
          <a:noFill/>
        </p:spPr>
        <p:txBody>
          <a:bodyPr wrap="none" rtlCol="0">
            <a:spAutoFit/>
          </a:bodyPr>
          <a:lstStyle/>
          <a:p>
            <a:r>
              <a:rPr lang="en-US" altLang="ja-JP" sz="1350" b="1" dirty="0"/>
              <a:t>B</a:t>
            </a:r>
            <a:r>
              <a:rPr lang="ja-JP" altLang="en-US" sz="1350" b="1" dirty="0"/>
              <a:t>型へ</a:t>
            </a:r>
            <a:endParaRPr lang="en-US" altLang="ja-JP" sz="1350" b="1" dirty="0"/>
          </a:p>
          <a:p>
            <a:r>
              <a:rPr lang="en-US" altLang="ja-JP" sz="1350" b="1" dirty="0"/>
              <a:t>222</a:t>
            </a:r>
            <a:r>
              <a:rPr lang="ja-JP" altLang="en-US" sz="1350" b="1" dirty="0"/>
              <a:t>人</a:t>
            </a:r>
          </a:p>
        </p:txBody>
      </p:sp>
      <p:sp>
        <p:nvSpPr>
          <p:cNvPr id="60" name="テキスト ボックス 59"/>
          <p:cNvSpPr txBox="1"/>
          <p:nvPr/>
        </p:nvSpPr>
        <p:spPr>
          <a:xfrm>
            <a:off x="5214904" y="5057427"/>
            <a:ext cx="1396536" cy="715581"/>
          </a:xfrm>
          <a:prstGeom prst="rect">
            <a:avLst/>
          </a:prstGeom>
          <a:noFill/>
        </p:spPr>
        <p:txBody>
          <a:bodyPr wrap="none" rtlCol="0">
            <a:spAutoFit/>
          </a:bodyPr>
          <a:lstStyle/>
          <a:p>
            <a:r>
              <a:rPr lang="ja-JP" altLang="en-US" sz="1350" b="1" dirty="0"/>
              <a:t>その他</a:t>
            </a:r>
            <a:endParaRPr lang="en-US" altLang="ja-JP" sz="1350" b="1" dirty="0"/>
          </a:p>
          <a:p>
            <a:r>
              <a:rPr lang="ja-JP" altLang="en-US" sz="1350" b="1" dirty="0"/>
              <a:t>福祉サービスへ</a:t>
            </a:r>
            <a:endParaRPr lang="en-US" altLang="ja-JP" sz="1350" b="1" dirty="0"/>
          </a:p>
          <a:p>
            <a:r>
              <a:rPr lang="en-US" altLang="ja-JP" sz="1350" b="1" dirty="0"/>
              <a:t>74</a:t>
            </a:r>
            <a:r>
              <a:rPr lang="ja-JP" altLang="en-US" sz="1350" b="1" dirty="0"/>
              <a:t>人</a:t>
            </a:r>
          </a:p>
        </p:txBody>
      </p:sp>
      <p:cxnSp>
        <p:nvCxnSpPr>
          <p:cNvPr id="72" name="直線矢印コネクタ 71"/>
          <p:cNvCxnSpPr/>
          <p:nvPr/>
        </p:nvCxnSpPr>
        <p:spPr>
          <a:xfrm>
            <a:off x="5447253" y="4076671"/>
            <a:ext cx="208382" cy="980756"/>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cxnSp>
        <p:nvCxnSpPr>
          <p:cNvPr id="73" name="直線矢印コネクタ 72"/>
          <p:cNvCxnSpPr/>
          <p:nvPr/>
        </p:nvCxnSpPr>
        <p:spPr>
          <a:xfrm>
            <a:off x="6165168" y="3941050"/>
            <a:ext cx="400106" cy="830462"/>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sp>
        <p:nvSpPr>
          <p:cNvPr id="74" name="テキスト ボックス 73"/>
          <p:cNvSpPr txBox="1"/>
          <p:nvPr/>
        </p:nvSpPr>
        <p:spPr>
          <a:xfrm>
            <a:off x="6416935" y="4785378"/>
            <a:ext cx="877163" cy="507831"/>
          </a:xfrm>
          <a:prstGeom prst="rect">
            <a:avLst/>
          </a:prstGeom>
          <a:noFill/>
        </p:spPr>
        <p:txBody>
          <a:bodyPr wrap="none" rtlCol="0">
            <a:spAutoFit/>
          </a:bodyPr>
          <a:lstStyle/>
          <a:p>
            <a:r>
              <a:rPr lang="ja-JP" altLang="en-US" sz="1350" b="1" dirty="0"/>
              <a:t>その他へ</a:t>
            </a:r>
            <a:endParaRPr lang="en-US" altLang="ja-JP" sz="1350" b="1" dirty="0"/>
          </a:p>
          <a:p>
            <a:r>
              <a:rPr lang="en-US" altLang="ja-JP" sz="1350" b="1" dirty="0" smtClean="0"/>
              <a:t>646</a:t>
            </a:r>
            <a:r>
              <a:rPr lang="ja-JP" altLang="en-US" sz="1350" b="1" dirty="0" smtClean="0"/>
              <a:t>人</a:t>
            </a:r>
            <a:endParaRPr lang="ja-JP" altLang="en-US" sz="1350" b="1" dirty="0"/>
          </a:p>
        </p:txBody>
      </p:sp>
      <p:cxnSp>
        <p:nvCxnSpPr>
          <p:cNvPr id="80" name="直線矢印コネクタ 79"/>
          <p:cNvCxnSpPr/>
          <p:nvPr/>
        </p:nvCxnSpPr>
        <p:spPr>
          <a:xfrm flipH="1">
            <a:off x="2682381" y="3941051"/>
            <a:ext cx="270406" cy="776082"/>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grpSp>
        <p:nvGrpSpPr>
          <p:cNvPr id="85" name="グループ化 84"/>
          <p:cNvGrpSpPr/>
          <p:nvPr/>
        </p:nvGrpSpPr>
        <p:grpSpPr>
          <a:xfrm>
            <a:off x="3731784" y="3192959"/>
            <a:ext cx="1215976" cy="685800"/>
            <a:chOff x="4587742" y="3142244"/>
            <a:chExt cx="1621301" cy="914400"/>
          </a:xfrm>
        </p:grpSpPr>
        <p:sp>
          <p:nvSpPr>
            <p:cNvPr id="48" name="円弧 47"/>
            <p:cNvSpPr/>
            <p:nvPr/>
          </p:nvSpPr>
          <p:spPr>
            <a:xfrm>
              <a:off x="4587742" y="3142244"/>
              <a:ext cx="1621301" cy="914400"/>
            </a:xfrm>
            <a:prstGeom prst="arc">
              <a:avLst>
                <a:gd name="adj1" fmla="val 16938481"/>
                <a:gd name="adj2" fmla="val 15454910"/>
              </a:avLst>
            </a:prstGeom>
            <a:ln w="38100" cap="rnd">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1350"/>
            </a:p>
          </p:txBody>
        </p:sp>
        <p:sp>
          <p:nvSpPr>
            <p:cNvPr id="82" name="テキスト ボックス 81"/>
            <p:cNvSpPr txBox="1"/>
            <p:nvPr/>
          </p:nvSpPr>
          <p:spPr>
            <a:xfrm>
              <a:off x="4757673" y="3276279"/>
              <a:ext cx="1400384" cy="677108"/>
            </a:xfrm>
            <a:prstGeom prst="rect">
              <a:avLst/>
            </a:prstGeom>
            <a:noFill/>
          </p:spPr>
          <p:txBody>
            <a:bodyPr wrap="none" rtlCol="0">
              <a:spAutoFit/>
            </a:bodyPr>
            <a:lstStyle/>
            <a:p>
              <a:r>
                <a:rPr lang="ja-JP" altLang="en-US" sz="1350" b="1" dirty="0"/>
                <a:t>他の移行へ</a:t>
              </a:r>
              <a:endParaRPr lang="en-US" altLang="ja-JP" sz="1350" b="1" dirty="0"/>
            </a:p>
            <a:p>
              <a:pPr algn="ctr"/>
              <a:r>
                <a:rPr lang="en-US" altLang="ja-JP" sz="1350" b="1" dirty="0"/>
                <a:t>77</a:t>
              </a:r>
              <a:r>
                <a:rPr lang="ja-JP" altLang="en-US" sz="1350" b="1" dirty="0"/>
                <a:t>人</a:t>
              </a:r>
              <a:endParaRPr lang="en-US" altLang="ja-JP" sz="1350" b="1" dirty="0"/>
            </a:p>
          </p:txBody>
        </p:sp>
      </p:grpSp>
      <p:sp>
        <p:nvSpPr>
          <p:cNvPr id="83" name="正方形/長方形 82"/>
          <p:cNvSpPr/>
          <p:nvPr/>
        </p:nvSpPr>
        <p:spPr>
          <a:xfrm>
            <a:off x="7448099" y="4268136"/>
            <a:ext cx="1214597" cy="596511"/>
          </a:xfrm>
          <a:prstGeom prst="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500" b="1" dirty="0"/>
              <a:t>利用者数：</a:t>
            </a:r>
            <a:endParaRPr lang="en-US" altLang="ja-JP" sz="1500" b="1" dirty="0"/>
          </a:p>
          <a:p>
            <a:pPr algn="ctr"/>
            <a:r>
              <a:rPr lang="en-US" altLang="ja-JP" sz="1500" b="1" dirty="0"/>
              <a:t>370</a:t>
            </a:r>
            <a:r>
              <a:rPr lang="ja-JP" altLang="en-US" sz="1500" b="1" dirty="0"/>
              <a:t>人増加</a:t>
            </a:r>
          </a:p>
        </p:txBody>
      </p:sp>
      <p:sp>
        <p:nvSpPr>
          <p:cNvPr id="84" name="テキスト ボックス 83"/>
          <p:cNvSpPr txBox="1"/>
          <p:nvPr/>
        </p:nvSpPr>
        <p:spPr>
          <a:xfrm>
            <a:off x="487012" y="690951"/>
            <a:ext cx="4493538" cy="338554"/>
          </a:xfrm>
          <a:prstGeom prst="rect">
            <a:avLst/>
          </a:prstGeom>
          <a:noFill/>
        </p:spPr>
        <p:txBody>
          <a:bodyPr wrap="none" rtlCol="0">
            <a:spAutoFit/>
          </a:bodyPr>
          <a:lstStyle/>
          <a:p>
            <a:r>
              <a:rPr lang="ja-JP" altLang="en-US" sz="1600" b="1" dirty="0"/>
              <a:t>３</a:t>
            </a:r>
            <a:r>
              <a:rPr lang="ja-JP" altLang="en-US" sz="1600" b="1" dirty="0" smtClean="0"/>
              <a:t>．</a:t>
            </a:r>
            <a:r>
              <a:rPr lang="ja-JP" altLang="en-US" sz="1600" b="1" dirty="0"/>
              <a:t>就労移行支援事業における利用者の出入り</a:t>
            </a:r>
            <a:endParaRPr lang="en-US" altLang="ja-JP" sz="1600" b="1" dirty="0"/>
          </a:p>
        </p:txBody>
      </p:sp>
      <p:cxnSp>
        <p:nvCxnSpPr>
          <p:cNvPr id="32" name="直線矢印コネクタ 31">
            <a:extLst>
              <a:ext uri="{FF2B5EF4-FFF2-40B4-BE49-F238E27FC236}">
                <a16:creationId xmlns:a16="http://schemas.microsoft.com/office/drawing/2014/main" id="{BC00ED88-134C-41E5-A43A-BAEFE2FA2C9E}"/>
              </a:ext>
            </a:extLst>
          </p:cNvPr>
          <p:cNvCxnSpPr>
            <a:cxnSpLocks/>
          </p:cNvCxnSpPr>
          <p:nvPr/>
        </p:nvCxnSpPr>
        <p:spPr>
          <a:xfrm>
            <a:off x="2790675" y="2776920"/>
            <a:ext cx="314176" cy="331329"/>
          </a:xfrm>
          <a:prstGeom prst="straightConnector1">
            <a:avLst/>
          </a:prstGeom>
          <a:ln w="38100">
            <a:solidFill>
              <a:srgbClr val="FF0000"/>
            </a:solidFill>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7057967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453981" y="2880582"/>
            <a:ext cx="8258578" cy="923330"/>
          </a:xfrm>
          <a:prstGeom prst="rect">
            <a:avLst/>
          </a:prstGeom>
        </p:spPr>
        <p:txBody>
          <a:bodyPr wrap="square">
            <a:spAutoFit/>
          </a:bodyPr>
          <a:lstStyle/>
          <a:p>
            <a:pPr algn="ctr"/>
            <a:r>
              <a:rPr lang="ja-JP" altLang="en-US" sz="2700" b="1" dirty="0"/>
              <a:t>就労定着支援事業の概要と</a:t>
            </a:r>
            <a:endParaRPr lang="en-US" altLang="ja-JP" sz="2700" b="1" dirty="0"/>
          </a:p>
          <a:p>
            <a:pPr algn="ctr"/>
            <a:r>
              <a:rPr lang="ja-JP" altLang="en-US" sz="2700" b="1" dirty="0"/>
              <a:t>大阪府における現状について</a:t>
            </a:r>
          </a:p>
        </p:txBody>
      </p:sp>
      <p:sp>
        <p:nvSpPr>
          <p:cNvPr id="5" name="スライド番号プレースホルダー 1"/>
          <p:cNvSpPr txBox="1">
            <a:spLocks/>
          </p:cNvSpPr>
          <p:nvPr/>
        </p:nvSpPr>
        <p:spPr>
          <a:xfrm>
            <a:off x="6511738" y="6141198"/>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ja-JP" sz="2400" dirty="0" smtClean="0">
                <a:solidFill>
                  <a:schemeClr val="tx1"/>
                </a:solidFill>
                <a:latin typeface="+mn-ea"/>
              </a:rPr>
              <a:t>13</a:t>
            </a:r>
            <a:endParaRPr lang="ja-JP" altLang="en-US" sz="2400" dirty="0">
              <a:solidFill>
                <a:schemeClr val="tx1"/>
              </a:solidFill>
              <a:latin typeface="+mn-ea"/>
            </a:endParaRPr>
          </a:p>
        </p:txBody>
      </p:sp>
    </p:spTree>
    <p:extLst>
      <p:ext uri="{BB962C8B-B14F-4D97-AF65-F5344CB8AC3E}">
        <p14:creationId xmlns:p14="http://schemas.microsoft.com/office/powerpoint/2010/main" val="17251657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398981" y="1098560"/>
            <a:ext cx="1160860" cy="307777"/>
          </a:xfrm>
          <a:prstGeom prst="rect">
            <a:avLst/>
          </a:prstGeom>
          <a:noFill/>
          <a:ln w="9525">
            <a:noFill/>
            <a:miter lim="800000"/>
            <a:headEnd/>
            <a:tailEnd/>
          </a:ln>
        </p:spPr>
        <p:txBody>
          <a:bodyPr>
            <a:spAutoFit/>
          </a:bodyPr>
          <a:lstStyle/>
          <a:p>
            <a:pPr>
              <a:spcBef>
                <a:spcPct val="50000"/>
              </a:spcBef>
            </a:pPr>
            <a:r>
              <a:rPr lang="ja-JP" altLang="en-US" sz="1400" b="1" u="sng" dirty="0">
                <a:ea typeface="ＤＨＰ特太ゴシック体" pitchFamily="2" charset="-128"/>
              </a:rPr>
              <a:t>○ 対象者</a:t>
            </a:r>
            <a:endParaRPr lang="en-US" altLang="ja-JP" sz="1400" b="1" u="sng" dirty="0">
              <a:ea typeface="ＤＨＰ特太ゴシック体" pitchFamily="2" charset="-128"/>
            </a:endParaRPr>
          </a:p>
        </p:txBody>
      </p:sp>
      <p:sp>
        <p:nvSpPr>
          <p:cNvPr id="19460" name="Text Box 2"/>
          <p:cNvSpPr txBox="1">
            <a:spLocks noChangeArrowheads="1"/>
          </p:cNvSpPr>
          <p:nvPr/>
        </p:nvSpPr>
        <p:spPr bwMode="auto">
          <a:xfrm>
            <a:off x="398981" y="1800689"/>
            <a:ext cx="1683247" cy="307777"/>
          </a:xfrm>
          <a:prstGeom prst="rect">
            <a:avLst/>
          </a:prstGeom>
          <a:noFill/>
          <a:ln w="9525">
            <a:noFill/>
            <a:miter lim="800000"/>
            <a:headEnd/>
            <a:tailEnd/>
          </a:ln>
        </p:spPr>
        <p:txBody>
          <a:bodyPr>
            <a:spAutoFit/>
          </a:bodyPr>
          <a:lstStyle/>
          <a:p>
            <a:pPr>
              <a:spcBef>
                <a:spcPct val="50000"/>
              </a:spcBef>
            </a:pPr>
            <a:r>
              <a:rPr lang="ja-JP" altLang="en-US" sz="1400" b="1" u="sng" dirty="0">
                <a:ea typeface="ＤＨＰ特太ゴシック体" pitchFamily="2" charset="-128"/>
              </a:rPr>
              <a:t>○ サービス内容</a:t>
            </a:r>
            <a:endParaRPr lang="en-US" altLang="ja-JP" sz="1400" b="1" u="sng" dirty="0">
              <a:ea typeface="ＤＨＰ特太ゴシック体" pitchFamily="2" charset="-128"/>
            </a:endParaRPr>
          </a:p>
        </p:txBody>
      </p:sp>
      <p:sp>
        <p:nvSpPr>
          <p:cNvPr id="19461" name="Text Box 2"/>
          <p:cNvSpPr txBox="1">
            <a:spLocks noChangeArrowheads="1"/>
          </p:cNvSpPr>
          <p:nvPr/>
        </p:nvSpPr>
        <p:spPr bwMode="auto">
          <a:xfrm>
            <a:off x="6299739" y="1800688"/>
            <a:ext cx="1481516" cy="307777"/>
          </a:xfrm>
          <a:prstGeom prst="rect">
            <a:avLst/>
          </a:prstGeom>
          <a:noFill/>
          <a:ln w="9525">
            <a:noFill/>
            <a:miter lim="800000"/>
            <a:headEnd/>
            <a:tailEnd/>
          </a:ln>
        </p:spPr>
        <p:txBody>
          <a:bodyPr wrap="square">
            <a:spAutoFit/>
          </a:bodyPr>
          <a:lstStyle/>
          <a:p>
            <a:pPr>
              <a:spcBef>
                <a:spcPct val="50000"/>
              </a:spcBef>
            </a:pPr>
            <a:r>
              <a:rPr lang="ja-JP" altLang="en-US" sz="1400" b="1" u="sng" dirty="0">
                <a:ea typeface="ＤＨＰ特太ゴシック体" pitchFamily="2" charset="-128"/>
              </a:rPr>
              <a:t>○ 主な人員配置</a:t>
            </a:r>
            <a:endParaRPr lang="en-US" altLang="ja-JP" sz="1400" b="1" u="sng" dirty="0">
              <a:ea typeface="ＤＨＰ特太ゴシック体" pitchFamily="2" charset="-128"/>
            </a:endParaRPr>
          </a:p>
        </p:txBody>
      </p:sp>
      <p:sp>
        <p:nvSpPr>
          <p:cNvPr id="22" name="正方形/長方形 21"/>
          <p:cNvSpPr/>
          <p:nvPr/>
        </p:nvSpPr>
        <p:spPr>
          <a:xfrm>
            <a:off x="398981" y="1365968"/>
            <a:ext cx="8314713" cy="432047"/>
          </a:xfrm>
          <a:prstGeom prst="rect">
            <a:avLst/>
          </a:prstGeom>
          <a:solidFill>
            <a:srgbClr val="FFFFCC"/>
          </a:solidFill>
          <a:ln w="3175">
            <a:solidFill>
              <a:schemeClr val="accent4"/>
            </a:solidFill>
            <a:prstDash val="solid"/>
          </a:ln>
        </p:spPr>
        <p:style>
          <a:lnRef idx="2">
            <a:schemeClr val="accent1"/>
          </a:lnRef>
          <a:fillRef idx="1">
            <a:schemeClr val="lt1"/>
          </a:fillRef>
          <a:effectRef idx="0">
            <a:schemeClr val="accent1"/>
          </a:effectRef>
          <a:fontRef idx="minor">
            <a:schemeClr val="dk1"/>
          </a:fontRef>
        </p:style>
        <p:txBody>
          <a:bodyPr anchor="ctr"/>
          <a:lstStyle/>
          <a:p>
            <a:pPr>
              <a:defRPr/>
            </a:pPr>
            <a:r>
              <a:rPr lang="ja-JP" altLang="en-US" sz="1100" dirty="0">
                <a:solidFill>
                  <a:schemeClr val="tx1"/>
                </a:solidFill>
                <a:latin typeface="HGPｺﾞｼｯｸM" pitchFamily="50" charset="-128"/>
                <a:ea typeface="HGPｺﾞｼｯｸM" pitchFamily="50" charset="-128"/>
              </a:rPr>
              <a:t>■　就労移行支援、就労継続支援、生活介護、自立訓練の利用を経て一般就労へ移行した障害者で、就労に伴う環境変化により生活面・</a:t>
            </a:r>
            <a:r>
              <a:rPr lang="ja-JP" altLang="en-US" sz="1100" dirty="0" smtClean="0">
                <a:solidFill>
                  <a:schemeClr val="tx1"/>
                </a:solidFill>
                <a:latin typeface="HGPｺﾞｼｯｸM" pitchFamily="50" charset="-128"/>
                <a:ea typeface="HGPｺﾞｼｯｸM" pitchFamily="50" charset="-128"/>
              </a:rPr>
              <a:t>就業面の課題</a:t>
            </a:r>
            <a:r>
              <a:rPr lang="ja-JP" altLang="en-US" sz="1100" dirty="0">
                <a:solidFill>
                  <a:schemeClr val="tx1"/>
                </a:solidFill>
                <a:latin typeface="HGPｺﾞｼｯｸM" pitchFamily="50" charset="-128"/>
                <a:ea typeface="HGPｺﾞｼｯｸM" pitchFamily="50" charset="-128"/>
              </a:rPr>
              <a:t>が生じている者であって、一般就労後６月を経過した者</a:t>
            </a:r>
          </a:p>
        </p:txBody>
      </p:sp>
      <p:sp>
        <p:nvSpPr>
          <p:cNvPr id="19463" name="Rectangle 4"/>
          <p:cNvSpPr>
            <a:spLocks noChangeArrowheads="1"/>
          </p:cNvSpPr>
          <p:nvPr/>
        </p:nvSpPr>
        <p:spPr bwMode="auto">
          <a:xfrm>
            <a:off x="398982" y="2058896"/>
            <a:ext cx="5679090" cy="1068847"/>
          </a:xfrm>
          <a:prstGeom prst="rect">
            <a:avLst/>
          </a:prstGeom>
          <a:solidFill>
            <a:srgbClr val="9EF9FE">
              <a:alpha val="49803"/>
            </a:srgbClr>
          </a:solidFill>
          <a:ln w="3175" algn="ctr">
            <a:solidFill>
              <a:schemeClr val="tx1"/>
            </a:solidFill>
            <a:miter lim="800000"/>
            <a:headEnd/>
            <a:tailEnd/>
          </a:ln>
        </p:spPr>
        <p:txBody>
          <a:bodyPr anchor="ctr"/>
          <a:lstStyle/>
          <a:p>
            <a:r>
              <a:rPr lang="ja-JP" altLang="en-US" sz="1100" dirty="0">
                <a:latin typeface="HGPｺﾞｼｯｸM" pitchFamily="50" charset="-128"/>
                <a:ea typeface="HGPｺﾞｼｯｸM" pitchFamily="50" charset="-128"/>
              </a:rPr>
              <a:t>■　障害者との相談を通じて日常生活面及び社会生活面の課題を把握するとともに、企業や関係機関等（指定障害福祉サービス、医療機関等）との連絡調整やそれに伴う課題解決に向けて必要となる支援を実施</a:t>
            </a:r>
          </a:p>
          <a:p>
            <a:r>
              <a:rPr lang="ja-JP" altLang="en-US" sz="1100" dirty="0">
                <a:latin typeface="HGPｺﾞｼｯｸM" pitchFamily="50" charset="-128"/>
                <a:ea typeface="HGPｺﾞｼｯｸM" pitchFamily="50" charset="-128"/>
              </a:rPr>
              <a:t>■　利用者の自宅・企業等を訪問することにより、月１回以上は障害者との対面支援</a:t>
            </a:r>
            <a:endParaRPr lang="en-US" altLang="ja-JP" sz="1100" dirty="0">
              <a:latin typeface="HGPｺﾞｼｯｸM" pitchFamily="50" charset="-128"/>
              <a:ea typeface="HGPｺﾞｼｯｸM" pitchFamily="50" charset="-128"/>
            </a:endParaRPr>
          </a:p>
          <a:p>
            <a:r>
              <a:rPr lang="ja-JP" altLang="en-US" sz="1100" dirty="0">
                <a:latin typeface="HGPｺﾞｼｯｸM" pitchFamily="50" charset="-128"/>
                <a:ea typeface="HGPｺﾞｼｯｸM" pitchFamily="50" charset="-128"/>
              </a:rPr>
              <a:t>■　月１回以上は企業訪問を行うよう努める</a:t>
            </a:r>
          </a:p>
          <a:p>
            <a:r>
              <a:rPr lang="ja-JP" altLang="en-US" sz="1100" dirty="0">
                <a:latin typeface="HGPｺﾞｼｯｸM" pitchFamily="50" charset="-128"/>
                <a:ea typeface="HGPｺﾞｼｯｸM" pitchFamily="50" charset="-128"/>
              </a:rPr>
              <a:t>■　利用期間は</a:t>
            </a:r>
            <a:r>
              <a:rPr lang="en-US" altLang="ja-JP" sz="1100" dirty="0">
                <a:latin typeface="HGPｺﾞｼｯｸM" pitchFamily="50" charset="-128"/>
                <a:ea typeface="HGPｺﾞｼｯｸM" pitchFamily="50" charset="-128"/>
              </a:rPr>
              <a:t>3</a:t>
            </a:r>
            <a:r>
              <a:rPr lang="ja-JP" altLang="en-US" sz="1100" dirty="0">
                <a:latin typeface="HGPｺﾞｼｯｸM" pitchFamily="50" charset="-128"/>
                <a:ea typeface="HGPｺﾞｼｯｸM" pitchFamily="50" charset="-128"/>
              </a:rPr>
              <a:t>年間</a:t>
            </a:r>
            <a:r>
              <a:rPr lang="en-US" altLang="ja-JP" sz="1100" dirty="0">
                <a:latin typeface="HGPｺﾞｼｯｸM" pitchFamily="50" charset="-128"/>
                <a:ea typeface="HGPｺﾞｼｯｸM" pitchFamily="50" charset="-128"/>
              </a:rPr>
              <a:t>(</a:t>
            </a:r>
            <a:r>
              <a:rPr lang="ja-JP" altLang="en-US" sz="1100" dirty="0">
                <a:latin typeface="HGPｺﾞｼｯｸM" pitchFamily="50" charset="-128"/>
                <a:ea typeface="HGPｺﾞｼｯｸM" pitchFamily="50" charset="-128"/>
              </a:rPr>
              <a:t>経過後は必要に応じて障害者就業・生活支援センター等へ引き継ぐ）</a:t>
            </a:r>
          </a:p>
        </p:txBody>
      </p:sp>
      <p:sp>
        <p:nvSpPr>
          <p:cNvPr id="16" name="正方形/長方形 15"/>
          <p:cNvSpPr/>
          <p:nvPr/>
        </p:nvSpPr>
        <p:spPr>
          <a:xfrm>
            <a:off x="4943293" y="3707850"/>
            <a:ext cx="3770401" cy="378042"/>
          </a:xfrm>
          <a:prstGeom prst="rect">
            <a:avLst/>
          </a:prstGeom>
          <a:noFill/>
          <a:ln w="3175">
            <a:solidFill>
              <a:schemeClr val="tx1"/>
            </a:solidFill>
          </a:ln>
          <a:effectLst/>
        </p:spPr>
        <p:style>
          <a:lnRef idx="1">
            <a:schemeClr val="accent4"/>
          </a:lnRef>
          <a:fillRef idx="2">
            <a:schemeClr val="accent4"/>
          </a:fillRef>
          <a:effectRef idx="1">
            <a:schemeClr val="accent4"/>
          </a:effectRef>
          <a:fontRef idx="minor">
            <a:schemeClr val="dk1"/>
          </a:fontRef>
        </p:style>
        <p:txBody>
          <a:bodyPr rtlCol="0" anchor="ctr"/>
          <a:lstStyle/>
          <a:p>
            <a:r>
              <a:rPr lang="ja-JP" altLang="en-US" sz="1000" b="1" dirty="0">
                <a:solidFill>
                  <a:schemeClr val="tx1"/>
                </a:solidFill>
                <a:latin typeface="HGPｺﾞｼｯｸM" panose="020B0600000000000000" pitchFamily="50" charset="-128"/>
                <a:ea typeface="HGPｺﾞｼｯｸM" panose="020B0600000000000000" pitchFamily="50" charset="-128"/>
              </a:rPr>
              <a:t>職場適応援助者養成研修修了者配置体制加算</a:t>
            </a:r>
            <a:r>
              <a:rPr lang="ja-JP" altLang="en-US" sz="1000" dirty="0">
                <a:solidFill>
                  <a:schemeClr val="tx1"/>
                </a:solidFill>
                <a:latin typeface="HGPｺﾞｼｯｸM" panose="020B0600000000000000" pitchFamily="50" charset="-128"/>
                <a:ea typeface="HGPｺﾞｼｯｸM" panose="020B0600000000000000" pitchFamily="50" charset="-128"/>
              </a:rPr>
              <a:t>　</a:t>
            </a:r>
            <a:r>
              <a:rPr lang="ja-JP" altLang="en-US" sz="1000" b="1" dirty="0">
                <a:solidFill>
                  <a:schemeClr val="tx1"/>
                </a:solidFill>
                <a:latin typeface="HGPｺﾞｼｯｸM" panose="020B0600000000000000" pitchFamily="50" charset="-128"/>
                <a:ea typeface="HGPｺﾞｼｯｸM" panose="020B0600000000000000" pitchFamily="50" charset="-128"/>
              </a:rPr>
              <a:t>　</a:t>
            </a:r>
            <a:r>
              <a:rPr lang="en-US" altLang="ja-JP" sz="1000" b="1" dirty="0">
                <a:solidFill>
                  <a:schemeClr val="tx1"/>
                </a:solidFill>
                <a:latin typeface="HGPｺﾞｼｯｸM" panose="020B0600000000000000" pitchFamily="50" charset="-128"/>
                <a:ea typeface="HGPｺﾞｼｯｸM" panose="020B0600000000000000" pitchFamily="50" charset="-128"/>
              </a:rPr>
              <a:t>120</a:t>
            </a:r>
            <a:r>
              <a:rPr lang="ja-JP" altLang="en-US" sz="1000" b="1" dirty="0">
                <a:solidFill>
                  <a:schemeClr val="tx1"/>
                </a:solidFill>
                <a:latin typeface="HGPｺﾞｼｯｸM" panose="020B0600000000000000" pitchFamily="50" charset="-128"/>
                <a:ea typeface="HGPｺﾞｼｯｸM" panose="020B0600000000000000" pitchFamily="50" charset="-128"/>
              </a:rPr>
              <a:t>単位／月</a:t>
            </a:r>
            <a:endParaRPr lang="en-US" altLang="ja-JP" sz="1000" b="1" dirty="0">
              <a:solidFill>
                <a:schemeClr val="tx1"/>
              </a:solidFill>
              <a:latin typeface="HGPｺﾞｼｯｸM" panose="020B0600000000000000" pitchFamily="50" charset="-128"/>
              <a:ea typeface="HGPｺﾞｼｯｸM" panose="020B0600000000000000" pitchFamily="50" charset="-128"/>
            </a:endParaRPr>
          </a:p>
          <a:p>
            <a:r>
              <a:rPr lang="ja-JP" altLang="en-US" sz="800" dirty="0">
                <a:solidFill>
                  <a:schemeClr val="tx1"/>
                </a:solidFill>
                <a:latin typeface="HGPｺﾞｼｯｸM" panose="020B0600000000000000" pitchFamily="50" charset="-128"/>
                <a:ea typeface="HGPｺﾞｼｯｸM" panose="020B0600000000000000" pitchFamily="50" charset="-128"/>
              </a:rPr>
              <a:t>⇒　職場適応援助者（ジョブコーチ）養成研修を修了した者を就労定着支援員として</a:t>
            </a:r>
            <a:r>
              <a:rPr lang="ja-JP" altLang="en-US" sz="800" dirty="0" smtClean="0">
                <a:solidFill>
                  <a:schemeClr val="tx1"/>
                </a:solidFill>
                <a:latin typeface="HGPｺﾞｼｯｸM" panose="020B0600000000000000" pitchFamily="50" charset="-128"/>
                <a:ea typeface="HGPｺﾞｼｯｸM" panose="020B0600000000000000" pitchFamily="50" charset="-128"/>
              </a:rPr>
              <a:t>配置 </a:t>
            </a:r>
            <a:r>
              <a:rPr lang="ja-JP" altLang="en-US" sz="800" dirty="0">
                <a:solidFill>
                  <a:schemeClr val="tx1"/>
                </a:solidFill>
                <a:latin typeface="HGPｺﾞｼｯｸM" panose="020B0600000000000000" pitchFamily="50" charset="-128"/>
                <a:ea typeface="HGPｺﾞｼｯｸM" panose="020B0600000000000000" pitchFamily="50" charset="-128"/>
              </a:rPr>
              <a:t>している場合</a:t>
            </a:r>
          </a:p>
        </p:txBody>
      </p:sp>
      <p:sp>
        <p:nvSpPr>
          <p:cNvPr id="17" name="正方形/長方形 16"/>
          <p:cNvSpPr/>
          <p:nvPr/>
        </p:nvSpPr>
        <p:spPr>
          <a:xfrm>
            <a:off x="4943292" y="4124289"/>
            <a:ext cx="3770402" cy="318188"/>
          </a:xfrm>
          <a:prstGeom prst="rect">
            <a:avLst/>
          </a:prstGeom>
          <a:noFill/>
          <a:ln w="3175">
            <a:solidFill>
              <a:schemeClr val="tx1"/>
            </a:solidFill>
          </a:ln>
          <a:effectLst/>
        </p:spPr>
        <p:style>
          <a:lnRef idx="1">
            <a:schemeClr val="accent4"/>
          </a:lnRef>
          <a:fillRef idx="2">
            <a:schemeClr val="accent4"/>
          </a:fillRef>
          <a:effectRef idx="1">
            <a:schemeClr val="accent4"/>
          </a:effectRef>
          <a:fontRef idx="minor">
            <a:schemeClr val="dk1"/>
          </a:fontRef>
        </p:style>
        <p:txBody>
          <a:bodyPr rtlCol="0" anchor="ctr"/>
          <a:lstStyle/>
          <a:p>
            <a:r>
              <a:rPr lang="ja-JP" altLang="en-US" sz="1000" b="1" dirty="0">
                <a:solidFill>
                  <a:schemeClr val="tx1"/>
                </a:solidFill>
                <a:latin typeface="HGPｺﾞｼｯｸM" panose="020B0600000000000000" pitchFamily="50" charset="-128"/>
                <a:ea typeface="HGPｺﾞｼｯｸM" panose="020B0600000000000000" pitchFamily="50" charset="-128"/>
              </a:rPr>
              <a:t>特別地域加算　　　　</a:t>
            </a:r>
            <a:r>
              <a:rPr lang="en-US" altLang="ja-JP" sz="1000" b="1" dirty="0">
                <a:solidFill>
                  <a:schemeClr val="tx1"/>
                </a:solidFill>
                <a:latin typeface="HGPｺﾞｼｯｸM" panose="020B0600000000000000" pitchFamily="50" charset="-128"/>
                <a:ea typeface="HGPｺﾞｼｯｸM" panose="020B0600000000000000" pitchFamily="50" charset="-128"/>
              </a:rPr>
              <a:t>240</a:t>
            </a:r>
            <a:r>
              <a:rPr lang="ja-JP" altLang="en-US" sz="1000" b="1" dirty="0">
                <a:solidFill>
                  <a:schemeClr val="tx1"/>
                </a:solidFill>
                <a:latin typeface="HGPｺﾞｼｯｸM" panose="020B0600000000000000" pitchFamily="50" charset="-128"/>
                <a:ea typeface="HGPｺﾞｼｯｸM" panose="020B0600000000000000" pitchFamily="50" charset="-128"/>
              </a:rPr>
              <a:t>単位／月</a:t>
            </a:r>
            <a:endParaRPr lang="en-US" altLang="ja-JP" sz="1000" b="1" dirty="0">
              <a:solidFill>
                <a:schemeClr val="tx1"/>
              </a:solidFill>
              <a:latin typeface="HGPｺﾞｼｯｸM" panose="020B0600000000000000" pitchFamily="50" charset="-128"/>
              <a:ea typeface="HGPｺﾞｼｯｸM" panose="020B0600000000000000" pitchFamily="50" charset="-128"/>
            </a:endParaRPr>
          </a:p>
          <a:p>
            <a:r>
              <a:rPr lang="ja-JP" altLang="en-US" sz="800" dirty="0">
                <a:solidFill>
                  <a:schemeClr val="tx1"/>
                </a:solidFill>
                <a:latin typeface="HGPｺﾞｼｯｸM" panose="020B0600000000000000" pitchFamily="50" charset="-128"/>
                <a:ea typeface="HGPｺﾞｼｯｸM" panose="020B0600000000000000" pitchFamily="50" charset="-128"/>
              </a:rPr>
              <a:t>⇒　中山間地域等の居住する利用者に支援した場合</a:t>
            </a:r>
            <a:endParaRPr lang="en-US" altLang="ja-JP" sz="800" dirty="0">
              <a:solidFill>
                <a:schemeClr val="tx1"/>
              </a:solidFill>
              <a:latin typeface="HGPｺﾞｼｯｸM" panose="020B0600000000000000" pitchFamily="50" charset="-128"/>
              <a:ea typeface="HGPｺﾞｼｯｸM" panose="020B0600000000000000" pitchFamily="50" charset="-128"/>
            </a:endParaRPr>
          </a:p>
        </p:txBody>
      </p:sp>
      <p:sp>
        <p:nvSpPr>
          <p:cNvPr id="18" name="正方形/長方形 17"/>
          <p:cNvSpPr/>
          <p:nvPr/>
        </p:nvSpPr>
        <p:spPr>
          <a:xfrm>
            <a:off x="4943292" y="4487934"/>
            <a:ext cx="3770402" cy="322996"/>
          </a:xfrm>
          <a:prstGeom prst="rect">
            <a:avLst/>
          </a:prstGeom>
          <a:noFill/>
          <a:ln w="3175">
            <a:solidFill>
              <a:schemeClr val="tx1"/>
            </a:solidFill>
          </a:ln>
          <a:effectLst/>
        </p:spPr>
        <p:style>
          <a:lnRef idx="1">
            <a:schemeClr val="accent4"/>
          </a:lnRef>
          <a:fillRef idx="2">
            <a:schemeClr val="accent4"/>
          </a:fillRef>
          <a:effectRef idx="1">
            <a:schemeClr val="accent4"/>
          </a:effectRef>
          <a:fontRef idx="minor">
            <a:schemeClr val="dk1"/>
          </a:fontRef>
        </p:style>
        <p:txBody>
          <a:bodyPr rtlCol="0" anchor="ctr"/>
          <a:lstStyle/>
          <a:p>
            <a:r>
              <a:rPr lang="ja-JP" altLang="en-US" sz="1000" b="1" dirty="0">
                <a:solidFill>
                  <a:schemeClr val="tx1"/>
                </a:solidFill>
                <a:latin typeface="HGPｺﾞｼｯｸM" panose="020B0600000000000000" pitchFamily="50" charset="-128"/>
                <a:ea typeface="HGPｺﾞｼｯｸM" panose="020B0600000000000000" pitchFamily="50" charset="-128"/>
              </a:rPr>
              <a:t>初期加算　　</a:t>
            </a:r>
            <a:r>
              <a:rPr lang="en-US" altLang="ja-JP" sz="1000" b="1" dirty="0">
                <a:solidFill>
                  <a:schemeClr val="tx1"/>
                </a:solidFill>
                <a:latin typeface="HGPｺﾞｼｯｸM" panose="020B0600000000000000" pitchFamily="50" charset="-128"/>
                <a:ea typeface="HGPｺﾞｼｯｸM" panose="020B0600000000000000" pitchFamily="50" charset="-128"/>
              </a:rPr>
              <a:t>900</a:t>
            </a:r>
            <a:r>
              <a:rPr lang="ja-JP" altLang="en-US" sz="1000" b="1" dirty="0">
                <a:solidFill>
                  <a:schemeClr val="tx1"/>
                </a:solidFill>
                <a:latin typeface="HGPｺﾞｼｯｸM" panose="020B0600000000000000" pitchFamily="50" charset="-128"/>
                <a:ea typeface="HGPｺﾞｼｯｸM" panose="020B0600000000000000" pitchFamily="50" charset="-128"/>
              </a:rPr>
              <a:t>単位／月（</a:t>
            </a:r>
            <a:r>
              <a:rPr lang="en-US" altLang="ja-JP" sz="1000" b="1" dirty="0">
                <a:solidFill>
                  <a:schemeClr val="tx1"/>
                </a:solidFill>
                <a:latin typeface="HGPｺﾞｼｯｸM" panose="020B0600000000000000" pitchFamily="50" charset="-128"/>
                <a:ea typeface="HGPｺﾞｼｯｸM" panose="020B0600000000000000" pitchFamily="50" charset="-128"/>
              </a:rPr>
              <a:t>1</a:t>
            </a:r>
            <a:r>
              <a:rPr lang="ja-JP" altLang="en-US" sz="1000" b="1" dirty="0">
                <a:solidFill>
                  <a:schemeClr val="tx1"/>
                </a:solidFill>
                <a:latin typeface="HGPｺﾞｼｯｸM" panose="020B0600000000000000" pitchFamily="50" charset="-128"/>
                <a:ea typeface="HGPｺﾞｼｯｸM" panose="020B0600000000000000" pitchFamily="50" charset="-128"/>
              </a:rPr>
              <a:t>回限り）</a:t>
            </a:r>
            <a:endParaRPr lang="en-US" altLang="ja-JP" sz="1000" b="1" dirty="0">
              <a:solidFill>
                <a:schemeClr val="tx1"/>
              </a:solidFill>
              <a:latin typeface="HGPｺﾞｼｯｸM" panose="020B0600000000000000" pitchFamily="50" charset="-128"/>
              <a:ea typeface="HGPｺﾞｼｯｸM" panose="020B0600000000000000" pitchFamily="50" charset="-128"/>
            </a:endParaRPr>
          </a:p>
          <a:p>
            <a:r>
              <a:rPr lang="ja-JP" altLang="en-US" sz="800" dirty="0">
                <a:solidFill>
                  <a:schemeClr val="tx1"/>
                </a:solidFill>
                <a:latin typeface="HGPｺﾞｼｯｸM" panose="020B0600000000000000" pitchFamily="50" charset="-128"/>
                <a:ea typeface="HGPｺﾞｼｯｸM" panose="020B0600000000000000" pitchFamily="50" charset="-128"/>
              </a:rPr>
              <a:t>⇒　一体的に運営する移行支援事業所等以外の事業所から利用者を受け入れた場合</a:t>
            </a:r>
            <a:endParaRPr lang="en-US" altLang="ja-JP" sz="800" dirty="0">
              <a:solidFill>
                <a:schemeClr val="tx1"/>
              </a:solidFill>
              <a:latin typeface="HGPｺﾞｼｯｸM" panose="020B0600000000000000" pitchFamily="50" charset="-128"/>
              <a:ea typeface="HGPｺﾞｼｯｸM" panose="020B0600000000000000" pitchFamily="50" charset="-128"/>
            </a:endParaRPr>
          </a:p>
        </p:txBody>
      </p:sp>
      <p:sp>
        <p:nvSpPr>
          <p:cNvPr id="23" name="角丸四角形 22"/>
          <p:cNvSpPr/>
          <p:nvPr/>
        </p:nvSpPr>
        <p:spPr>
          <a:xfrm>
            <a:off x="4088577" y="3687734"/>
            <a:ext cx="918102" cy="189000"/>
          </a:xfrm>
          <a:prstGeom prst="roundRect">
            <a:avLst/>
          </a:prstGeom>
          <a:solidFill>
            <a:schemeClr val="accent2">
              <a:lumMod val="75000"/>
            </a:schemeClr>
          </a:solidFill>
          <a:ln>
            <a:solidFill>
              <a:schemeClr val="accent4"/>
            </a:solid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ja-JP" altLang="en-US" sz="1000" b="1" dirty="0">
                <a:solidFill>
                  <a:schemeClr val="tx1"/>
                </a:solidFill>
              </a:rPr>
              <a:t>主な加算</a:t>
            </a:r>
          </a:p>
        </p:txBody>
      </p:sp>
      <p:sp>
        <p:nvSpPr>
          <p:cNvPr id="24" name="十字形 23"/>
          <p:cNvSpPr/>
          <p:nvPr/>
        </p:nvSpPr>
        <p:spPr>
          <a:xfrm>
            <a:off x="4403232" y="4295745"/>
            <a:ext cx="243000" cy="243000"/>
          </a:xfrm>
          <a:prstGeom prst="plus">
            <a:avLst>
              <a:gd name="adj" fmla="val 44791"/>
            </a:avLst>
          </a:prstGeom>
          <a:noFill/>
        </p:spPr>
        <p:style>
          <a:lnRef idx="1">
            <a:schemeClr val="accent4"/>
          </a:lnRef>
          <a:fillRef idx="2">
            <a:schemeClr val="accent4"/>
          </a:fillRef>
          <a:effectRef idx="1">
            <a:schemeClr val="accent4"/>
          </a:effectRef>
          <a:fontRef idx="minor">
            <a:schemeClr val="dk1"/>
          </a:fontRef>
        </p:style>
        <p:txBody>
          <a:bodyPr rtlCol="0" anchor="ctr"/>
          <a:lstStyle/>
          <a:p>
            <a:pPr algn="ctr"/>
            <a:endParaRPr lang="ja-JP" altLang="en-US" sz="1400" dirty="0">
              <a:solidFill>
                <a:srgbClr val="FF0000"/>
              </a:solidFill>
            </a:endParaRPr>
          </a:p>
        </p:txBody>
      </p:sp>
      <p:sp>
        <p:nvSpPr>
          <p:cNvPr id="25" name="正方形/長方形 24"/>
          <p:cNvSpPr/>
          <p:nvPr/>
        </p:nvSpPr>
        <p:spPr>
          <a:xfrm>
            <a:off x="4943292" y="5194388"/>
            <a:ext cx="3770402" cy="421102"/>
          </a:xfrm>
          <a:prstGeom prst="rect">
            <a:avLst/>
          </a:prstGeom>
          <a:noFill/>
          <a:ln w="3175">
            <a:solidFill>
              <a:schemeClr val="tx1"/>
            </a:solidFill>
          </a:ln>
          <a:effectLst/>
        </p:spPr>
        <p:style>
          <a:lnRef idx="1">
            <a:schemeClr val="accent4"/>
          </a:lnRef>
          <a:fillRef idx="2">
            <a:schemeClr val="accent4"/>
          </a:fillRef>
          <a:effectRef idx="1">
            <a:schemeClr val="accent4"/>
          </a:effectRef>
          <a:fontRef idx="minor">
            <a:schemeClr val="dk1"/>
          </a:fontRef>
        </p:style>
        <p:txBody>
          <a:bodyPr rtlCol="0" anchor="ctr"/>
          <a:lstStyle/>
          <a:p>
            <a:r>
              <a:rPr lang="ja-JP" altLang="en-US" sz="1000" b="1" dirty="0">
                <a:solidFill>
                  <a:schemeClr val="tx1"/>
                </a:solidFill>
                <a:latin typeface="HGPｺﾞｼｯｸM" panose="020B0600000000000000" pitchFamily="50" charset="-128"/>
                <a:ea typeface="HGPｺﾞｼｯｸM" panose="020B0600000000000000" pitchFamily="50" charset="-128"/>
              </a:rPr>
              <a:t>就労定着実績体制加算　　</a:t>
            </a:r>
            <a:r>
              <a:rPr lang="en-US" altLang="ja-JP" sz="1000" b="1" dirty="0">
                <a:solidFill>
                  <a:schemeClr val="tx1"/>
                </a:solidFill>
                <a:latin typeface="HGPｺﾞｼｯｸM" panose="020B0600000000000000" pitchFamily="50" charset="-128"/>
                <a:ea typeface="HGPｺﾞｼｯｸM" panose="020B0600000000000000" pitchFamily="50" charset="-128"/>
              </a:rPr>
              <a:t>300</a:t>
            </a:r>
            <a:r>
              <a:rPr lang="ja-JP" altLang="en-US" sz="1000" b="1" dirty="0">
                <a:solidFill>
                  <a:schemeClr val="tx1"/>
                </a:solidFill>
                <a:latin typeface="HGPｺﾞｼｯｸM" panose="020B0600000000000000" pitchFamily="50" charset="-128"/>
                <a:ea typeface="HGPｺﾞｼｯｸM" panose="020B0600000000000000" pitchFamily="50" charset="-128"/>
              </a:rPr>
              <a:t>単位／月</a:t>
            </a:r>
            <a:endParaRPr lang="en-US" altLang="ja-JP" sz="1000" b="1" dirty="0">
              <a:solidFill>
                <a:schemeClr val="tx1"/>
              </a:solidFill>
              <a:latin typeface="HGPｺﾞｼｯｸM" panose="020B0600000000000000" pitchFamily="50" charset="-128"/>
              <a:ea typeface="HGPｺﾞｼｯｸM" panose="020B0600000000000000" pitchFamily="50" charset="-128"/>
            </a:endParaRPr>
          </a:p>
          <a:p>
            <a:r>
              <a:rPr lang="ja-JP" altLang="en-US" sz="800" dirty="0">
                <a:solidFill>
                  <a:schemeClr val="tx1"/>
                </a:solidFill>
                <a:latin typeface="HGPｺﾞｼｯｸM" panose="020B0600000000000000" pitchFamily="50" charset="-128"/>
                <a:ea typeface="HGPｺﾞｼｯｸM" panose="020B0600000000000000" pitchFamily="50" charset="-128"/>
              </a:rPr>
              <a:t>⇒　就労定着支援利用終了者のうち、雇用された事業所に</a:t>
            </a:r>
            <a:r>
              <a:rPr lang="en-US" altLang="ja-JP" sz="800" dirty="0">
                <a:solidFill>
                  <a:schemeClr val="tx1"/>
                </a:solidFill>
                <a:latin typeface="HGPｺﾞｼｯｸM" panose="020B0600000000000000" pitchFamily="50" charset="-128"/>
                <a:ea typeface="HGPｺﾞｼｯｸM" panose="020B0600000000000000" pitchFamily="50" charset="-128"/>
              </a:rPr>
              <a:t>42</a:t>
            </a:r>
            <a:r>
              <a:rPr lang="ja-JP" altLang="en-US" sz="800" dirty="0">
                <a:solidFill>
                  <a:schemeClr val="tx1"/>
                </a:solidFill>
                <a:latin typeface="HGPｺﾞｼｯｸM" panose="020B0600000000000000" pitchFamily="50" charset="-128"/>
                <a:ea typeface="HGPｺﾞｼｯｸM" panose="020B0600000000000000" pitchFamily="50" charset="-128"/>
              </a:rPr>
              <a:t>月以上</a:t>
            </a:r>
            <a:r>
              <a:rPr lang="en-US" altLang="ja-JP" sz="800" dirty="0">
                <a:solidFill>
                  <a:schemeClr val="tx1"/>
                </a:solidFill>
                <a:latin typeface="HGPｺﾞｼｯｸM" panose="020B0600000000000000" pitchFamily="50" charset="-128"/>
                <a:ea typeface="HGPｺﾞｼｯｸM" panose="020B0600000000000000" pitchFamily="50" charset="-128"/>
              </a:rPr>
              <a:t>78</a:t>
            </a:r>
            <a:r>
              <a:rPr lang="ja-JP" altLang="en-US" sz="800" dirty="0">
                <a:solidFill>
                  <a:schemeClr val="tx1"/>
                </a:solidFill>
                <a:latin typeface="HGPｺﾞｼｯｸM" panose="020B0600000000000000" pitchFamily="50" charset="-128"/>
                <a:ea typeface="HGPｺﾞｼｯｸM" panose="020B0600000000000000" pitchFamily="50" charset="-128"/>
              </a:rPr>
              <a:t>月未満の期間</a:t>
            </a:r>
            <a:r>
              <a:rPr lang="ja-JP" altLang="en-US" sz="800" dirty="0" smtClean="0">
                <a:solidFill>
                  <a:schemeClr val="tx1"/>
                </a:solidFill>
                <a:latin typeface="HGPｺﾞｼｯｸM" panose="020B0600000000000000" pitchFamily="50" charset="-128"/>
                <a:ea typeface="HGPｺﾞｼｯｸM" panose="020B0600000000000000" pitchFamily="50" charset="-128"/>
              </a:rPr>
              <a:t>継続</a:t>
            </a:r>
            <a:r>
              <a:rPr lang="ja-JP" altLang="en-US" sz="800" dirty="0">
                <a:solidFill>
                  <a:schemeClr val="tx1"/>
                </a:solidFill>
                <a:latin typeface="HGPｺﾞｼｯｸM" panose="020B0600000000000000" pitchFamily="50" charset="-128"/>
                <a:ea typeface="HGPｺﾞｼｯｸM" panose="020B0600000000000000" pitchFamily="50" charset="-128"/>
              </a:rPr>
              <a:t>して就労している者の割合が</a:t>
            </a:r>
            <a:r>
              <a:rPr lang="en-US" altLang="ja-JP" sz="800" dirty="0">
                <a:solidFill>
                  <a:schemeClr val="tx1"/>
                </a:solidFill>
                <a:latin typeface="HGPｺﾞｼｯｸM" panose="020B0600000000000000" pitchFamily="50" charset="-128"/>
                <a:ea typeface="HGPｺﾞｼｯｸM" panose="020B0600000000000000" pitchFamily="50" charset="-128"/>
              </a:rPr>
              <a:t>7</a:t>
            </a:r>
            <a:r>
              <a:rPr lang="ja-JP" altLang="en-US" sz="800" dirty="0">
                <a:solidFill>
                  <a:schemeClr val="tx1"/>
                </a:solidFill>
                <a:latin typeface="HGPｺﾞｼｯｸM" panose="020B0600000000000000" pitchFamily="50" charset="-128"/>
                <a:ea typeface="HGPｺﾞｼｯｸM" panose="020B0600000000000000" pitchFamily="50" charset="-128"/>
              </a:rPr>
              <a:t>割以上の事業所を評価する</a:t>
            </a:r>
            <a:endParaRPr lang="en-US" altLang="ja-JP" sz="800" b="1" dirty="0">
              <a:solidFill>
                <a:schemeClr val="tx1"/>
              </a:solidFill>
              <a:latin typeface="HGPｺﾞｼｯｸM" panose="020B0600000000000000" pitchFamily="50" charset="-128"/>
              <a:ea typeface="HGPｺﾞｼｯｸM" panose="020B0600000000000000" pitchFamily="50" charset="-128"/>
            </a:endParaRPr>
          </a:p>
        </p:txBody>
      </p:sp>
      <p:sp>
        <p:nvSpPr>
          <p:cNvPr id="28" name="Rectangle 4"/>
          <p:cNvSpPr>
            <a:spLocks noChangeArrowheads="1"/>
          </p:cNvSpPr>
          <p:nvPr/>
        </p:nvSpPr>
        <p:spPr bwMode="auto">
          <a:xfrm>
            <a:off x="6299739" y="2054579"/>
            <a:ext cx="2413955" cy="1073164"/>
          </a:xfrm>
          <a:prstGeom prst="rect">
            <a:avLst/>
          </a:prstGeom>
          <a:solidFill>
            <a:srgbClr val="9EF9FE">
              <a:alpha val="49803"/>
            </a:srgbClr>
          </a:solidFill>
          <a:ln w="3175" algn="ctr">
            <a:solidFill>
              <a:schemeClr val="tx1"/>
            </a:solidFill>
            <a:miter lim="800000"/>
            <a:headEnd/>
            <a:tailEnd/>
          </a:ln>
        </p:spPr>
        <p:txBody>
          <a:bodyPr anchor="ctr"/>
          <a:lstStyle/>
          <a:p>
            <a:pPr fontAlgn="base">
              <a:spcBef>
                <a:spcPct val="0"/>
              </a:spcBef>
              <a:spcAft>
                <a:spcPct val="0"/>
              </a:spcAft>
            </a:pPr>
            <a:r>
              <a:rPr lang="ja-JP" altLang="en-US" sz="1000" dirty="0">
                <a:latin typeface="HGPｺﾞｼｯｸM" pitchFamily="50" charset="-128"/>
                <a:ea typeface="HGPｺﾞｼｯｸM" pitchFamily="50" charset="-128"/>
              </a:rPr>
              <a:t>■　サービス管理責任者　６０：１</a:t>
            </a:r>
            <a:endParaRPr lang="en-US" altLang="ja-JP" sz="1000" dirty="0">
              <a:latin typeface="HGPｺﾞｼｯｸM" pitchFamily="50" charset="-128"/>
              <a:ea typeface="HGPｺﾞｼｯｸM" pitchFamily="50" charset="-128"/>
            </a:endParaRPr>
          </a:p>
          <a:p>
            <a:pPr fontAlgn="base">
              <a:spcBef>
                <a:spcPct val="0"/>
              </a:spcBef>
              <a:spcAft>
                <a:spcPct val="0"/>
              </a:spcAft>
            </a:pPr>
            <a:r>
              <a:rPr lang="ja-JP" altLang="en-US" sz="1000" dirty="0">
                <a:latin typeface="HGPｺﾞｼｯｸM" pitchFamily="50" charset="-128"/>
                <a:ea typeface="HGPｺﾞｼｯｸM" pitchFamily="50" charset="-128"/>
              </a:rPr>
              <a:t>（利用者が</a:t>
            </a:r>
            <a:r>
              <a:rPr lang="en-US" altLang="ja-JP" sz="1000" dirty="0">
                <a:latin typeface="HGPｺﾞｼｯｸM" pitchFamily="50" charset="-128"/>
                <a:ea typeface="HGPｺﾞｼｯｸM" pitchFamily="50" charset="-128"/>
              </a:rPr>
              <a:t>60</a:t>
            </a:r>
            <a:r>
              <a:rPr lang="ja-JP" altLang="en-US" sz="1000" dirty="0">
                <a:latin typeface="HGPｺﾞｼｯｸM" pitchFamily="50" charset="-128"/>
                <a:ea typeface="HGPｺﾞｼｯｸM" pitchFamily="50" charset="-128"/>
              </a:rPr>
              <a:t>人を超えて</a:t>
            </a:r>
            <a:r>
              <a:rPr lang="en-US" altLang="ja-JP" sz="1000" dirty="0">
                <a:latin typeface="HGPｺﾞｼｯｸM" pitchFamily="50" charset="-128"/>
                <a:ea typeface="HGPｺﾞｼｯｸM" pitchFamily="50" charset="-128"/>
              </a:rPr>
              <a:t>40</a:t>
            </a:r>
            <a:r>
              <a:rPr lang="ja-JP" altLang="en-US" sz="1000" dirty="0">
                <a:latin typeface="HGPｺﾞｼｯｸM" pitchFamily="50" charset="-128"/>
                <a:ea typeface="HGPｺﾞｼｯｸM" pitchFamily="50" charset="-128"/>
              </a:rPr>
              <a:t>又はその端数を増すごとに１人を加えて得た数以上）</a:t>
            </a:r>
            <a:endParaRPr lang="en-US" altLang="ja-JP" sz="1000" dirty="0">
              <a:latin typeface="HGPｺﾞｼｯｸM" pitchFamily="50" charset="-128"/>
              <a:ea typeface="HGPｺﾞｼｯｸM" pitchFamily="50" charset="-128"/>
            </a:endParaRPr>
          </a:p>
          <a:p>
            <a:pPr fontAlgn="base">
              <a:spcBef>
                <a:spcPct val="0"/>
              </a:spcBef>
              <a:spcAft>
                <a:spcPct val="0"/>
              </a:spcAft>
            </a:pPr>
            <a:endParaRPr lang="en-US" altLang="ja-JP" sz="1000" dirty="0">
              <a:solidFill>
                <a:srgbClr val="FF0000"/>
              </a:solidFill>
              <a:latin typeface="HGPｺﾞｼｯｸM" pitchFamily="50" charset="-128"/>
              <a:ea typeface="HGPｺﾞｼｯｸM" pitchFamily="50" charset="-128"/>
            </a:endParaRPr>
          </a:p>
          <a:p>
            <a:pPr fontAlgn="base">
              <a:spcBef>
                <a:spcPct val="0"/>
              </a:spcBef>
              <a:spcAft>
                <a:spcPct val="0"/>
              </a:spcAft>
            </a:pPr>
            <a:r>
              <a:rPr lang="ja-JP" altLang="en-US" sz="1000" dirty="0">
                <a:latin typeface="HGPｺﾞｼｯｸM" pitchFamily="50" charset="-128"/>
                <a:ea typeface="HGPｺﾞｼｯｸM" pitchFamily="50" charset="-128"/>
              </a:rPr>
              <a:t>■　就労定着支援員　</a:t>
            </a:r>
            <a:r>
              <a:rPr lang="ja-JP" altLang="en-US" sz="800" dirty="0">
                <a:latin typeface="HGPｺﾞｼｯｸM" pitchFamily="50" charset="-128"/>
                <a:ea typeface="HGPｺﾞｼｯｸM" pitchFamily="50" charset="-128"/>
              </a:rPr>
              <a:t>　</a:t>
            </a:r>
            <a:r>
              <a:rPr lang="ja-JP" altLang="en-US" sz="1000" dirty="0">
                <a:latin typeface="HGPｺﾞｼｯｸM" pitchFamily="50" charset="-128"/>
                <a:ea typeface="HGPｺﾞｼｯｸM" pitchFamily="50" charset="-128"/>
              </a:rPr>
              <a:t>４０：１</a:t>
            </a:r>
            <a:r>
              <a:rPr lang="en-US" altLang="ja-JP" sz="1000" dirty="0">
                <a:latin typeface="HGPｺﾞｼｯｸM" pitchFamily="50" charset="-128"/>
                <a:ea typeface="HGPｺﾞｼｯｸM" pitchFamily="50" charset="-128"/>
              </a:rPr>
              <a:t>(</a:t>
            </a:r>
            <a:r>
              <a:rPr lang="ja-JP" altLang="en-US" sz="1000" dirty="0">
                <a:latin typeface="HGPｺﾞｼｯｸM" pitchFamily="50" charset="-128"/>
                <a:ea typeface="HGPｺﾞｼｯｸM" pitchFamily="50" charset="-128"/>
              </a:rPr>
              <a:t>常勤換算</a:t>
            </a:r>
            <a:r>
              <a:rPr lang="en-US" altLang="ja-JP" sz="1000" dirty="0">
                <a:latin typeface="HGPｺﾞｼｯｸM" pitchFamily="50" charset="-128"/>
                <a:ea typeface="HGPｺﾞｼｯｸM" pitchFamily="50" charset="-128"/>
              </a:rPr>
              <a:t>)</a:t>
            </a:r>
            <a:endParaRPr lang="ja-JP" altLang="en-US" sz="1000" dirty="0">
              <a:latin typeface="HGPｺﾞｼｯｸM" pitchFamily="50" charset="-128"/>
              <a:ea typeface="HGPｺﾞｼｯｸM" pitchFamily="50" charset="-128"/>
            </a:endParaRPr>
          </a:p>
        </p:txBody>
      </p:sp>
      <p:sp>
        <p:nvSpPr>
          <p:cNvPr id="31" name="正方形/長方形 30"/>
          <p:cNvSpPr/>
          <p:nvPr/>
        </p:nvSpPr>
        <p:spPr>
          <a:xfrm>
            <a:off x="4943292" y="4859920"/>
            <a:ext cx="3770402" cy="291666"/>
          </a:xfrm>
          <a:prstGeom prst="rect">
            <a:avLst/>
          </a:prstGeom>
          <a:noFill/>
          <a:ln w="3175">
            <a:solidFill>
              <a:schemeClr val="tx1"/>
            </a:solidFill>
          </a:ln>
          <a:effectLst/>
        </p:spPr>
        <p:style>
          <a:lnRef idx="1">
            <a:schemeClr val="accent4"/>
          </a:lnRef>
          <a:fillRef idx="2">
            <a:schemeClr val="accent4"/>
          </a:fillRef>
          <a:effectRef idx="1">
            <a:schemeClr val="accent4"/>
          </a:effectRef>
          <a:fontRef idx="minor">
            <a:schemeClr val="dk1"/>
          </a:fontRef>
        </p:style>
        <p:txBody>
          <a:bodyPr rtlCol="0" anchor="ctr"/>
          <a:lstStyle/>
          <a:p>
            <a:r>
              <a:rPr lang="ja-JP" altLang="en-US" sz="1000" b="1" dirty="0">
                <a:solidFill>
                  <a:schemeClr val="tx1"/>
                </a:solidFill>
                <a:latin typeface="HGPｺﾞｼｯｸM" panose="020B0600000000000000" pitchFamily="50" charset="-128"/>
                <a:ea typeface="HGPｺﾞｼｯｸM" panose="020B0600000000000000" pitchFamily="50" charset="-128"/>
              </a:rPr>
              <a:t>企業連携等調整特別加算　</a:t>
            </a:r>
            <a:r>
              <a:rPr lang="en-US" altLang="ja-JP" sz="1000" b="1" dirty="0">
                <a:solidFill>
                  <a:schemeClr val="tx1"/>
                </a:solidFill>
                <a:latin typeface="HGPｺﾞｼｯｸM" panose="020B0600000000000000" pitchFamily="50" charset="-128"/>
                <a:ea typeface="HGPｺﾞｼｯｸM" panose="020B0600000000000000" pitchFamily="50" charset="-128"/>
              </a:rPr>
              <a:t>240</a:t>
            </a:r>
            <a:r>
              <a:rPr lang="ja-JP" altLang="en-US" sz="1000" b="1" dirty="0">
                <a:solidFill>
                  <a:schemeClr val="tx1"/>
                </a:solidFill>
                <a:latin typeface="HGPｺﾞｼｯｸM" panose="020B0600000000000000" pitchFamily="50" charset="-128"/>
                <a:ea typeface="HGPｺﾞｼｯｸM" panose="020B0600000000000000" pitchFamily="50" charset="-128"/>
              </a:rPr>
              <a:t>単位／月</a:t>
            </a:r>
            <a:endParaRPr lang="en-US" altLang="ja-JP" sz="1000" b="1" dirty="0">
              <a:solidFill>
                <a:schemeClr val="tx1"/>
              </a:solidFill>
              <a:latin typeface="HGPｺﾞｼｯｸM" panose="020B0600000000000000" pitchFamily="50" charset="-128"/>
              <a:ea typeface="HGPｺﾞｼｯｸM" panose="020B0600000000000000" pitchFamily="50" charset="-128"/>
            </a:endParaRPr>
          </a:p>
          <a:p>
            <a:r>
              <a:rPr lang="ja-JP" altLang="en-US" sz="800" dirty="0">
                <a:solidFill>
                  <a:schemeClr val="tx1"/>
                </a:solidFill>
                <a:latin typeface="HGPｺﾞｼｯｸM" panose="020B0600000000000000" pitchFamily="50" charset="-128"/>
                <a:ea typeface="HGPｺﾞｼｯｸM" panose="020B0600000000000000" pitchFamily="50" charset="-128"/>
              </a:rPr>
              <a:t>⇒　支援開始</a:t>
            </a:r>
            <a:r>
              <a:rPr lang="en-US" altLang="ja-JP" sz="800" dirty="0">
                <a:solidFill>
                  <a:schemeClr val="tx1"/>
                </a:solidFill>
                <a:latin typeface="HGPｺﾞｼｯｸM" panose="020B0600000000000000" pitchFamily="50" charset="-128"/>
                <a:ea typeface="HGPｺﾞｼｯｸM" panose="020B0600000000000000" pitchFamily="50" charset="-128"/>
              </a:rPr>
              <a:t>1</a:t>
            </a:r>
            <a:r>
              <a:rPr lang="ja-JP" altLang="en-US" sz="800" dirty="0">
                <a:solidFill>
                  <a:schemeClr val="tx1"/>
                </a:solidFill>
                <a:latin typeface="HGPｺﾞｼｯｸM" panose="020B0600000000000000" pitchFamily="50" charset="-128"/>
                <a:ea typeface="HGPｺﾞｼｯｸM" panose="020B0600000000000000" pitchFamily="50" charset="-128"/>
              </a:rPr>
              <a:t>年以内の利用者に対する評価</a:t>
            </a:r>
            <a:endParaRPr lang="en-US" altLang="ja-JP" sz="800" dirty="0">
              <a:solidFill>
                <a:schemeClr val="tx1"/>
              </a:solidFill>
              <a:latin typeface="HGPｺﾞｼｯｸM" panose="020B0600000000000000" pitchFamily="50" charset="-128"/>
              <a:ea typeface="HGPｺﾞｼｯｸM" panose="020B0600000000000000" pitchFamily="50" charset="-128"/>
            </a:endParaRPr>
          </a:p>
        </p:txBody>
      </p:sp>
      <p:sp>
        <p:nvSpPr>
          <p:cNvPr id="32" name="テキスト ボックス 31"/>
          <p:cNvSpPr txBox="1"/>
          <p:nvPr/>
        </p:nvSpPr>
        <p:spPr>
          <a:xfrm>
            <a:off x="707831" y="3584739"/>
            <a:ext cx="2329842" cy="246221"/>
          </a:xfrm>
          <a:prstGeom prst="rect">
            <a:avLst/>
          </a:prstGeom>
          <a:noFill/>
        </p:spPr>
        <p:txBody>
          <a:bodyPr wrap="square" rtlCol="0">
            <a:spAutoFit/>
          </a:bodyPr>
          <a:lstStyle/>
          <a:p>
            <a:pPr algn="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＜利用者数</a:t>
            </a:r>
            <a:r>
              <a:rPr lang="en-US" altLang="ja-JP" sz="1000" dirty="0">
                <a:latin typeface="メイリオ" panose="020B0604030504040204" pitchFamily="50" charset="-128"/>
                <a:ea typeface="メイリオ" panose="020B0604030504040204" pitchFamily="50" charset="-128"/>
                <a:cs typeface="メイリオ" panose="020B0604030504040204" pitchFamily="50" charset="-128"/>
              </a:rPr>
              <a:t>20</a:t>
            </a: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人以下の場合＞</a:t>
            </a:r>
            <a:endParaRPr lang="ja-JP" altLang="en-US" sz="1000" strike="sngStrike"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3" name="テキスト ボックス 32"/>
          <p:cNvSpPr txBox="1"/>
          <p:nvPr/>
        </p:nvSpPr>
        <p:spPr>
          <a:xfrm>
            <a:off x="4904764" y="5571659"/>
            <a:ext cx="3266100" cy="461665"/>
          </a:xfrm>
          <a:prstGeom prst="rect">
            <a:avLst/>
          </a:prstGeom>
          <a:noFill/>
        </p:spPr>
        <p:txBody>
          <a:bodyPr wrap="square" rtlCol="0">
            <a:spAutoFit/>
          </a:bodyPr>
          <a:lstStyle/>
          <a:p>
            <a:pPr marL="133350" indent="-133350">
              <a:tabLst>
                <a:tab pos="471488" algn="l"/>
              </a:tabLst>
            </a:pPr>
            <a:r>
              <a:rPr lang="en-US" altLang="ja-JP" sz="800" dirty="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800" dirty="0">
                <a:latin typeface="ＭＳ Ｐゴシック" panose="020B0600070205080204" pitchFamily="50" charset="-128"/>
                <a:ea typeface="ＭＳ Ｐゴシック" panose="020B0600070205080204" pitchFamily="50" charset="-128"/>
                <a:cs typeface="メイリオ" panose="020B0604030504040204" pitchFamily="50" charset="-128"/>
              </a:rPr>
              <a:t>　自立生活援助、自立訓練（生活訓練）との併給調整を行う。</a:t>
            </a:r>
            <a:endParaRPr lang="en-US" altLang="ja-JP" sz="800" dirty="0">
              <a:latin typeface="ＭＳ Ｐゴシック" panose="020B0600070205080204" pitchFamily="50" charset="-128"/>
              <a:ea typeface="ＭＳ Ｐゴシック" panose="020B0600070205080204" pitchFamily="50" charset="-128"/>
              <a:cs typeface="メイリオ" panose="020B0604030504040204" pitchFamily="50" charset="-128"/>
            </a:endParaRPr>
          </a:p>
          <a:p>
            <a:pPr marL="133350" indent="-133350">
              <a:tabLst>
                <a:tab pos="471488" algn="l"/>
              </a:tabLst>
            </a:pPr>
            <a:r>
              <a:rPr lang="en-US" altLang="ja-JP" sz="800" dirty="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800" dirty="0">
                <a:latin typeface="ＭＳ Ｐゴシック" panose="020B0600070205080204" pitchFamily="50" charset="-128"/>
                <a:ea typeface="ＭＳ Ｐゴシック" panose="020B0600070205080204" pitchFamily="50" charset="-128"/>
                <a:cs typeface="メイリオ" panose="020B0604030504040204" pitchFamily="50" charset="-128"/>
              </a:rPr>
              <a:t>　職場適応援助者に係る助成金との併給調整を行う。</a:t>
            </a:r>
            <a:endParaRPr lang="en-US" altLang="ja-JP" sz="800" dirty="0">
              <a:latin typeface="ＭＳ Ｐゴシック" panose="020B0600070205080204" pitchFamily="50" charset="-128"/>
              <a:ea typeface="ＭＳ Ｐゴシック" panose="020B0600070205080204" pitchFamily="50" charset="-128"/>
              <a:cs typeface="メイリオ" panose="020B0604030504040204" pitchFamily="50" charset="-128"/>
            </a:endParaRPr>
          </a:p>
          <a:p>
            <a:pPr marL="133350" indent="-133350">
              <a:tabLst>
                <a:tab pos="471488" algn="l"/>
              </a:tabLst>
            </a:pPr>
            <a:endParaRPr lang="en-US" altLang="ja-JP" sz="800" dirty="0">
              <a:solidFill>
                <a:srgbClr val="FF0000"/>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27" name="Text Box 2"/>
          <p:cNvSpPr txBox="1">
            <a:spLocks noChangeArrowheads="1"/>
          </p:cNvSpPr>
          <p:nvPr/>
        </p:nvSpPr>
        <p:spPr bwMode="auto">
          <a:xfrm>
            <a:off x="356550" y="3162269"/>
            <a:ext cx="7290810" cy="523220"/>
          </a:xfrm>
          <a:prstGeom prst="rect">
            <a:avLst/>
          </a:prstGeom>
          <a:noFill/>
          <a:ln w="9525">
            <a:noFill/>
            <a:miter lim="800000"/>
            <a:headEnd/>
            <a:tailEnd/>
          </a:ln>
        </p:spPr>
        <p:txBody>
          <a:bodyPr wrap="square">
            <a:spAutoFit/>
          </a:bodyPr>
          <a:lstStyle/>
          <a:p>
            <a:pPr marL="133350" indent="-133350">
              <a:tabLst>
                <a:tab pos="471488" algn="l"/>
              </a:tabLst>
            </a:pPr>
            <a:r>
              <a:rPr lang="ja-JP" altLang="en-US" sz="1400" b="1" u="sng" dirty="0">
                <a:latin typeface="ＤＨＰ特太ゴシック体" panose="020B0500000000000000" pitchFamily="50" charset="-128"/>
                <a:ea typeface="ＤＨＰ特太ゴシック体" panose="020B0500000000000000" pitchFamily="50" charset="-128"/>
              </a:rPr>
              <a:t>○ 報酬単価（</a:t>
            </a:r>
            <a:r>
              <a:rPr lang="ja-JP" altLang="en-US" sz="1400" b="1" u="sng" dirty="0">
                <a:latin typeface="ＤＨＰ特太ゴシック体" panose="020B0500000000000000" pitchFamily="50" charset="-128"/>
                <a:ea typeface="ＤＨＰ特太ゴシック体" panose="020B0500000000000000" pitchFamily="50" charset="-128"/>
                <a:cs typeface="メイリオ" panose="020B0604030504040204" pitchFamily="50" charset="-128"/>
              </a:rPr>
              <a:t>利用者数規模別に加え、就労定着率（過去３年間の就労定着支援の総利用者数のうち前年度末時点の就労定着者数）が高いほど高い基本</a:t>
            </a:r>
            <a:r>
              <a:rPr lang="ja-JP" altLang="ja-JP" sz="1400" b="1" u="sng" dirty="0">
                <a:latin typeface="ＤＨＰ特太ゴシック体" panose="020B0500000000000000" pitchFamily="50" charset="-128"/>
                <a:ea typeface="ＤＨＰ特太ゴシック体" panose="020B0500000000000000" pitchFamily="50" charset="-128"/>
                <a:cs typeface="メイリオ" panose="020B0604030504040204" pitchFamily="50" charset="-128"/>
              </a:rPr>
              <a:t>報酬</a:t>
            </a:r>
            <a:r>
              <a:rPr lang="ja-JP" altLang="en-US" sz="1400" b="1" u="sng" dirty="0">
                <a:latin typeface="ＤＨＰ特太ゴシック体" panose="020B0500000000000000" pitchFamily="50" charset="-128"/>
                <a:ea typeface="ＤＨＰ特太ゴシック体" panose="020B0500000000000000" pitchFamily="50" charset="-128"/>
              </a:rPr>
              <a:t>）</a:t>
            </a:r>
            <a:endParaRPr lang="en-US" altLang="ja-JP" sz="1400" b="1" u="sng" dirty="0">
              <a:latin typeface="ＤＨＰ特太ゴシック体" panose="020B0500000000000000" pitchFamily="50" charset="-128"/>
              <a:ea typeface="ＤＨＰ特太ゴシック体" panose="020B0500000000000000" pitchFamily="50" charset="-128"/>
            </a:endParaRPr>
          </a:p>
        </p:txBody>
      </p:sp>
      <p:sp>
        <p:nvSpPr>
          <p:cNvPr id="26" name="テキスト ボックス 25"/>
          <p:cNvSpPr txBox="1"/>
          <p:nvPr/>
        </p:nvSpPr>
        <p:spPr>
          <a:xfrm>
            <a:off x="287729" y="5537974"/>
            <a:ext cx="4353186" cy="400110"/>
          </a:xfrm>
          <a:prstGeom prst="rect">
            <a:avLst/>
          </a:prstGeom>
          <a:noFill/>
        </p:spPr>
        <p:txBody>
          <a:bodyPr wrap="square" rtlCol="0">
            <a:spAutoFit/>
          </a:bodyPr>
          <a:lstStyle/>
          <a:p>
            <a:r>
              <a:rPr lang="en-US" altLang="ja-JP" sz="10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上表以外に、利用者数に応じた設定あり（</a:t>
            </a:r>
            <a:r>
              <a:rPr lang="en-US" altLang="ja-JP" sz="1000" dirty="0">
                <a:latin typeface="メイリオ" panose="020B0604030504040204" pitchFamily="50" charset="-128"/>
                <a:ea typeface="メイリオ" panose="020B0604030504040204" pitchFamily="50" charset="-128"/>
                <a:cs typeface="メイリオ" panose="020B0604030504040204" pitchFamily="50" charset="-128"/>
              </a:rPr>
              <a:t>21</a:t>
            </a: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人以上</a:t>
            </a:r>
            <a:r>
              <a:rPr lang="en-US" altLang="ja-JP" sz="1000" dirty="0">
                <a:latin typeface="メイリオ" panose="020B0604030504040204" pitchFamily="50" charset="-128"/>
                <a:ea typeface="メイリオ" panose="020B0604030504040204" pitchFamily="50" charset="-128"/>
                <a:cs typeface="メイリオ" panose="020B0604030504040204" pitchFamily="50" charset="-128"/>
              </a:rPr>
              <a:t>40</a:t>
            </a: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人以下、</a:t>
            </a:r>
            <a:r>
              <a:rPr lang="en-US" altLang="ja-JP" sz="1000" dirty="0">
                <a:latin typeface="メイリオ" panose="020B0604030504040204" pitchFamily="50" charset="-128"/>
                <a:ea typeface="メイリオ" panose="020B0604030504040204" pitchFamily="50" charset="-128"/>
                <a:cs typeface="メイリオ" panose="020B0604030504040204" pitchFamily="50" charset="-128"/>
              </a:rPr>
              <a:t>41</a:t>
            </a: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人以上）</a:t>
            </a:r>
          </a:p>
        </p:txBody>
      </p:sp>
      <p:graphicFrame>
        <p:nvGraphicFramePr>
          <p:cNvPr id="29" name="表 28"/>
          <p:cNvGraphicFramePr>
            <a:graphicFrameLocks noGrp="1"/>
          </p:cNvGraphicFramePr>
          <p:nvPr>
            <p:extLst>
              <p:ext uri="{D42A27DB-BD31-4B8C-83A1-F6EECF244321}">
                <p14:modId xmlns:p14="http://schemas.microsoft.com/office/powerpoint/2010/main" val="2576119869"/>
              </p:ext>
            </p:extLst>
          </p:nvPr>
        </p:nvGraphicFramePr>
        <p:xfrm>
          <a:off x="1132103" y="3752722"/>
          <a:ext cx="2869852" cy="1730664"/>
        </p:xfrm>
        <a:graphic>
          <a:graphicData uri="http://schemas.openxmlformats.org/drawingml/2006/table">
            <a:tbl>
              <a:tblPr firstRow="1" bandRow="1">
                <a:tableStyleId>{5940675A-B579-460E-94D1-54222C63F5DA}</a:tableStyleId>
              </a:tblPr>
              <a:tblGrid>
                <a:gridCol w="1652444">
                  <a:extLst>
                    <a:ext uri="{9D8B030D-6E8A-4147-A177-3AD203B41FA5}">
                      <a16:colId xmlns:a16="http://schemas.microsoft.com/office/drawing/2014/main" val="20000"/>
                    </a:ext>
                  </a:extLst>
                </a:gridCol>
                <a:gridCol w="1217408">
                  <a:extLst>
                    <a:ext uri="{9D8B030D-6E8A-4147-A177-3AD203B41FA5}">
                      <a16:colId xmlns:a16="http://schemas.microsoft.com/office/drawing/2014/main" val="20001"/>
                    </a:ext>
                  </a:extLst>
                </a:gridCol>
              </a:tblGrid>
              <a:tr h="192296">
                <a:tc gridSpan="2">
                  <a:txBody>
                    <a:bodyPr/>
                    <a:lstStyle/>
                    <a:p>
                      <a:pPr algn="ctr"/>
                      <a:r>
                        <a:rPr kumimoji="1" lang="ja-JP" altLang="en-US" sz="900" dirty="0">
                          <a:latin typeface="メイリオ" panose="020B0604030504040204" pitchFamily="50" charset="-128"/>
                          <a:ea typeface="メイリオ" panose="020B0604030504040204" pitchFamily="50" charset="-128"/>
                          <a:cs typeface="メイリオ" panose="020B0604030504040204" pitchFamily="50" charset="-128"/>
                        </a:rPr>
                        <a:t>新設</a:t>
                      </a:r>
                    </a:p>
                  </a:txBody>
                  <a:tcPr marL="27000" marR="27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CC"/>
                    </a:solidFill>
                  </a:tcPr>
                </a:tc>
                <a:tc hMerge="1">
                  <a:txBody>
                    <a:bodyPr/>
                    <a:lstStyle/>
                    <a:p>
                      <a:pPr algn="ct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0" marB="0" anchor="ctr">
                    <a:lnT w="12700" cap="flat" cmpd="sng" algn="ctr">
                      <a:solidFill>
                        <a:schemeClr val="tx1"/>
                      </a:solidFill>
                      <a:prstDash val="solid"/>
                      <a:round/>
                      <a:headEnd type="none" w="med" len="med"/>
                      <a:tailEnd type="none" w="med" len="med"/>
                    </a:lnT>
                    <a:solidFill>
                      <a:srgbClr val="FFFF99"/>
                    </a:solidFill>
                  </a:tcPr>
                </a:tc>
                <a:extLst>
                  <a:ext uri="{0D108BD9-81ED-4DB2-BD59-A6C34878D82A}">
                    <a16:rowId xmlns:a16="http://schemas.microsoft.com/office/drawing/2014/main" val="10000"/>
                  </a:ext>
                </a:extLst>
              </a:tr>
              <a:tr h="192296">
                <a:tc>
                  <a:txBody>
                    <a:bodyPr/>
                    <a:lstStyle/>
                    <a:p>
                      <a:pPr algn="ctr"/>
                      <a:r>
                        <a:rPr kumimoji="1" lang="ja-JP" altLang="en-US" sz="900" dirty="0">
                          <a:latin typeface="メイリオ" panose="020B0604030504040204" pitchFamily="50" charset="-128"/>
                          <a:ea typeface="メイリオ" panose="020B0604030504040204" pitchFamily="50" charset="-128"/>
                          <a:cs typeface="メイリオ" panose="020B0604030504040204" pitchFamily="50" charset="-128"/>
                        </a:rPr>
                        <a:t>就労定着率</a:t>
                      </a:r>
                    </a:p>
                  </a:txBody>
                  <a:tcPr marL="27000" marR="27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CC"/>
                    </a:solidFill>
                  </a:tcPr>
                </a:tc>
                <a:tc>
                  <a:txBody>
                    <a:bodyPr/>
                    <a:lstStyle/>
                    <a:p>
                      <a:pPr algn="ctr"/>
                      <a:r>
                        <a:rPr kumimoji="1" lang="ja-JP" altLang="en-US" sz="900" dirty="0">
                          <a:latin typeface="メイリオ" panose="020B0604030504040204" pitchFamily="50" charset="-128"/>
                          <a:ea typeface="メイリオ" panose="020B0604030504040204" pitchFamily="50" charset="-128"/>
                          <a:cs typeface="メイリオ" panose="020B0604030504040204" pitchFamily="50" charset="-128"/>
                        </a:rPr>
                        <a:t>基本報酬</a:t>
                      </a:r>
                    </a:p>
                  </a:txBody>
                  <a:tcPr marL="27000" marR="27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10001"/>
                  </a:ext>
                </a:extLst>
              </a:tr>
              <a:tr h="192296">
                <a:tc>
                  <a:txBody>
                    <a:bodyPr/>
                    <a:lstStyle/>
                    <a:p>
                      <a:pPr algn="ctr"/>
                      <a:r>
                        <a:rPr kumimoji="1" lang="ja-JP" altLang="en-US" sz="900" dirty="0">
                          <a:latin typeface="メイリオ" panose="020B0604030504040204" pitchFamily="50" charset="-128"/>
                          <a:ea typeface="メイリオ" panose="020B0604030504040204" pitchFamily="50" charset="-128"/>
                          <a:cs typeface="メイリオ" panose="020B0604030504040204" pitchFamily="50" charset="-128"/>
                        </a:rPr>
                        <a:t>９割以上</a:t>
                      </a:r>
                    </a:p>
                  </a:txBody>
                  <a:tcPr marL="27000" marR="27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kumimoji="1" lang="en-US" altLang="ja-JP" sz="900" dirty="0">
                          <a:latin typeface="メイリオ" panose="020B0604030504040204" pitchFamily="50" charset="-128"/>
                          <a:ea typeface="メイリオ" panose="020B0604030504040204" pitchFamily="50" charset="-128"/>
                          <a:cs typeface="メイリオ" panose="020B0604030504040204" pitchFamily="50" charset="-128"/>
                        </a:rPr>
                        <a:t>3,215</a:t>
                      </a:r>
                      <a:r>
                        <a:rPr kumimoji="1" lang="ja-JP" altLang="en-US" sz="900" dirty="0">
                          <a:latin typeface="メイリオ" panose="020B0604030504040204" pitchFamily="50" charset="-128"/>
                          <a:ea typeface="メイリオ" panose="020B0604030504040204" pitchFamily="50" charset="-128"/>
                          <a:cs typeface="メイリオ" panose="020B0604030504040204" pitchFamily="50" charset="-128"/>
                        </a:rPr>
                        <a:t>単位／月</a:t>
                      </a:r>
                    </a:p>
                  </a:txBody>
                  <a:tcPr marL="27000" marR="27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192296">
                <a:tc>
                  <a:txBody>
                    <a:bodyPr/>
                    <a:lstStyle/>
                    <a:p>
                      <a:pPr algn="ctr"/>
                      <a:r>
                        <a:rPr kumimoji="1" lang="ja-JP" altLang="en-US" sz="900" dirty="0">
                          <a:latin typeface="メイリオ" panose="020B0604030504040204" pitchFamily="50" charset="-128"/>
                          <a:ea typeface="メイリオ" panose="020B0604030504040204" pitchFamily="50" charset="-128"/>
                          <a:cs typeface="メイリオ" panose="020B0604030504040204" pitchFamily="50" charset="-128"/>
                        </a:rPr>
                        <a:t>８割以上９割未満</a:t>
                      </a:r>
                    </a:p>
                  </a:txBody>
                  <a:tcPr marL="27000" marR="27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kumimoji="1" lang="en-US" altLang="ja-JP" sz="900" dirty="0">
                          <a:latin typeface="メイリオ" panose="020B0604030504040204" pitchFamily="50" charset="-128"/>
                          <a:ea typeface="メイリオ" panose="020B0604030504040204" pitchFamily="50" charset="-128"/>
                          <a:cs typeface="メイリオ" panose="020B0604030504040204" pitchFamily="50" charset="-128"/>
                        </a:rPr>
                        <a:t>2,652</a:t>
                      </a:r>
                      <a:r>
                        <a:rPr kumimoji="1" lang="ja-JP" altLang="en-US" sz="900" dirty="0">
                          <a:latin typeface="メイリオ" panose="020B0604030504040204" pitchFamily="50" charset="-128"/>
                          <a:ea typeface="メイリオ" panose="020B0604030504040204" pitchFamily="50" charset="-128"/>
                          <a:cs typeface="メイリオ" panose="020B0604030504040204" pitchFamily="50" charset="-128"/>
                        </a:rPr>
                        <a:t>単位／月</a:t>
                      </a:r>
                    </a:p>
                  </a:txBody>
                  <a:tcPr marL="27000" marR="27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192296">
                <a:tc>
                  <a:txBody>
                    <a:bodyPr/>
                    <a:lstStyle/>
                    <a:p>
                      <a:pPr algn="ctr"/>
                      <a:r>
                        <a:rPr kumimoji="1" lang="ja-JP" altLang="en-US" sz="900" dirty="0">
                          <a:latin typeface="メイリオ" panose="020B0604030504040204" pitchFamily="50" charset="-128"/>
                          <a:ea typeface="メイリオ" panose="020B0604030504040204" pitchFamily="50" charset="-128"/>
                          <a:cs typeface="メイリオ" panose="020B0604030504040204" pitchFamily="50" charset="-128"/>
                        </a:rPr>
                        <a:t>７割以上８割未満</a:t>
                      </a:r>
                    </a:p>
                  </a:txBody>
                  <a:tcPr marL="27000" marR="27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kumimoji="1" lang="en-US" altLang="ja-JP" sz="900" dirty="0">
                          <a:latin typeface="メイリオ" panose="020B0604030504040204" pitchFamily="50" charset="-128"/>
                          <a:ea typeface="メイリオ" panose="020B0604030504040204" pitchFamily="50" charset="-128"/>
                          <a:cs typeface="メイリオ" panose="020B0604030504040204" pitchFamily="50" charset="-128"/>
                        </a:rPr>
                        <a:t>2,130</a:t>
                      </a:r>
                      <a:r>
                        <a:rPr kumimoji="1" lang="ja-JP" altLang="en-US" sz="900" dirty="0">
                          <a:latin typeface="メイリオ" panose="020B0604030504040204" pitchFamily="50" charset="-128"/>
                          <a:ea typeface="メイリオ" panose="020B0604030504040204" pitchFamily="50" charset="-128"/>
                          <a:cs typeface="メイリオ" panose="020B0604030504040204" pitchFamily="50" charset="-128"/>
                        </a:rPr>
                        <a:t>単位／月</a:t>
                      </a:r>
                    </a:p>
                  </a:txBody>
                  <a:tcPr marL="27000" marR="27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192296">
                <a:tc>
                  <a:txBody>
                    <a:bodyPr/>
                    <a:lstStyle/>
                    <a:p>
                      <a:pPr algn="ctr"/>
                      <a:r>
                        <a:rPr kumimoji="1" lang="ja-JP" altLang="en-US" sz="900" dirty="0">
                          <a:latin typeface="メイリオ" panose="020B0604030504040204" pitchFamily="50" charset="-128"/>
                          <a:ea typeface="メイリオ" panose="020B0604030504040204" pitchFamily="50" charset="-128"/>
                          <a:cs typeface="メイリオ" panose="020B0604030504040204" pitchFamily="50" charset="-128"/>
                        </a:rPr>
                        <a:t>５割以上７割未満</a:t>
                      </a:r>
                    </a:p>
                  </a:txBody>
                  <a:tcPr marL="27000" marR="27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r>
                        <a:rPr kumimoji="1" lang="en-US" altLang="ja-JP" sz="900" dirty="0">
                          <a:latin typeface="メイリオ" panose="020B0604030504040204" pitchFamily="50" charset="-128"/>
                          <a:ea typeface="メイリオ" panose="020B0604030504040204" pitchFamily="50" charset="-128"/>
                          <a:cs typeface="メイリオ" panose="020B0604030504040204" pitchFamily="50" charset="-128"/>
                        </a:rPr>
                        <a:t>1,607</a:t>
                      </a:r>
                      <a:r>
                        <a:rPr kumimoji="1" lang="ja-JP" altLang="en-US" sz="900" dirty="0">
                          <a:latin typeface="メイリオ" panose="020B0604030504040204" pitchFamily="50" charset="-128"/>
                          <a:ea typeface="メイリオ" panose="020B0604030504040204" pitchFamily="50" charset="-128"/>
                          <a:cs typeface="メイリオ" panose="020B0604030504040204" pitchFamily="50" charset="-128"/>
                        </a:rPr>
                        <a:t>単位／月</a:t>
                      </a:r>
                    </a:p>
                  </a:txBody>
                  <a:tcPr marL="27000" marR="27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192296">
                <a:tc>
                  <a:txBody>
                    <a:bodyPr/>
                    <a:lstStyle/>
                    <a:p>
                      <a:pPr algn="ctr"/>
                      <a:r>
                        <a:rPr kumimoji="1" lang="ja-JP" altLang="en-US" sz="900" dirty="0">
                          <a:latin typeface="メイリオ" panose="020B0604030504040204" pitchFamily="50" charset="-128"/>
                          <a:ea typeface="メイリオ" panose="020B0604030504040204" pitchFamily="50" charset="-128"/>
                          <a:cs typeface="メイリオ" panose="020B0604030504040204" pitchFamily="50" charset="-128"/>
                        </a:rPr>
                        <a:t>３割以上５割未満</a:t>
                      </a:r>
                    </a:p>
                  </a:txBody>
                  <a:tcPr marL="27000" marR="27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r>
                        <a:rPr kumimoji="1" lang="en-US" altLang="ja-JP" sz="900" dirty="0">
                          <a:latin typeface="メイリオ" panose="020B0604030504040204" pitchFamily="50" charset="-128"/>
                          <a:ea typeface="メイリオ" panose="020B0604030504040204" pitchFamily="50" charset="-128"/>
                          <a:cs typeface="メイリオ" panose="020B0604030504040204" pitchFamily="50" charset="-128"/>
                        </a:rPr>
                        <a:t>1,366</a:t>
                      </a:r>
                      <a:r>
                        <a:rPr kumimoji="1" lang="ja-JP" altLang="en-US" sz="900" dirty="0">
                          <a:latin typeface="メイリオ" panose="020B0604030504040204" pitchFamily="50" charset="-128"/>
                          <a:ea typeface="メイリオ" panose="020B0604030504040204" pitchFamily="50" charset="-128"/>
                          <a:cs typeface="メイリオ" panose="020B0604030504040204" pitchFamily="50" charset="-128"/>
                        </a:rPr>
                        <a:t>単位／月</a:t>
                      </a:r>
                    </a:p>
                  </a:txBody>
                  <a:tcPr marL="27000" marR="27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192296">
                <a:tc>
                  <a:txBody>
                    <a:bodyPr/>
                    <a:lstStyle/>
                    <a:p>
                      <a:pPr algn="ctr"/>
                      <a:r>
                        <a:rPr kumimoji="1" lang="ja-JP" altLang="en-US" sz="900" dirty="0">
                          <a:latin typeface="メイリオ" panose="020B0604030504040204" pitchFamily="50" charset="-128"/>
                          <a:ea typeface="メイリオ" panose="020B0604030504040204" pitchFamily="50" charset="-128"/>
                          <a:cs typeface="メイリオ" panose="020B0604030504040204" pitchFamily="50" charset="-128"/>
                        </a:rPr>
                        <a:t>１割以上３割未満</a:t>
                      </a:r>
                    </a:p>
                  </a:txBody>
                  <a:tcPr marL="27000" marR="27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r>
                        <a:rPr kumimoji="1" lang="en-US" altLang="ja-JP" sz="900" dirty="0">
                          <a:latin typeface="メイリオ" panose="020B0604030504040204" pitchFamily="50" charset="-128"/>
                          <a:ea typeface="メイリオ" panose="020B0604030504040204" pitchFamily="50" charset="-128"/>
                          <a:cs typeface="メイリオ" panose="020B0604030504040204" pitchFamily="50" charset="-128"/>
                        </a:rPr>
                        <a:t>1,206</a:t>
                      </a:r>
                      <a:r>
                        <a:rPr kumimoji="1" lang="ja-JP" altLang="en-US" sz="900" dirty="0">
                          <a:latin typeface="メイリオ" panose="020B0604030504040204" pitchFamily="50" charset="-128"/>
                          <a:ea typeface="メイリオ" panose="020B0604030504040204" pitchFamily="50" charset="-128"/>
                          <a:cs typeface="メイリオ" panose="020B0604030504040204" pitchFamily="50" charset="-128"/>
                        </a:rPr>
                        <a:t>単位／月</a:t>
                      </a:r>
                      <a:endParaRPr kumimoji="1" lang="en-US" altLang="ja-JP" sz="900" baseline="0" dirty="0">
                        <a:latin typeface="メイリオ" panose="020B0604030504040204" pitchFamily="50" charset="-128"/>
                        <a:ea typeface="メイリオ" panose="020B0604030504040204" pitchFamily="50" charset="-128"/>
                        <a:cs typeface="メイリオ" panose="020B0604030504040204" pitchFamily="50" charset="-128"/>
                      </a:endParaRPr>
                    </a:p>
                  </a:txBody>
                  <a:tcPr marL="27000" marR="27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192296">
                <a:tc>
                  <a:txBody>
                    <a:bodyPr/>
                    <a:lstStyle/>
                    <a:p>
                      <a:pPr algn="ctr"/>
                      <a:r>
                        <a:rPr kumimoji="1" lang="ja-JP" altLang="en-US" sz="900" dirty="0">
                          <a:latin typeface="メイリオ" panose="020B0604030504040204" pitchFamily="50" charset="-128"/>
                          <a:ea typeface="メイリオ" panose="020B0604030504040204" pitchFamily="50" charset="-128"/>
                          <a:cs typeface="メイリオ" panose="020B0604030504040204" pitchFamily="50" charset="-128"/>
                        </a:rPr>
                        <a:t>１割未満</a:t>
                      </a:r>
                    </a:p>
                  </a:txBody>
                  <a:tcPr marL="27000" marR="27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r>
                        <a:rPr kumimoji="1" lang="en-US" altLang="ja-JP" sz="900" dirty="0">
                          <a:latin typeface="メイリオ" panose="020B0604030504040204" pitchFamily="50" charset="-128"/>
                          <a:ea typeface="メイリオ" panose="020B0604030504040204" pitchFamily="50" charset="-128"/>
                          <a:cs typeface="メイリオ" panose="020B0604030504040204" pitchFamily="50" charset="-128"/>
                        </a:rPr>
                        <a:t>1,045</a:t>
                      </a:r>
                      <a:r>
                        <a:rPr kumimoji="1" lang="ja-JP" altLang="en-US" sz="900" dirty="0">
                          <a:latin typeface="メイリオ" panose="020B0604030504040204" pitchFamily="50" charset="-128"/>
                          <a:ea typeface="メイリオ" panose="020B0604030504040204" pitchFamily="50" charset="-128"/>
                          <a:cs typeface="メイリオ" panose="020B0604030504040204" pitchFamily="50" charset="-128"/>
                        </a:rPr>
                        <a:t>単位／月</a:t>
                      </a:r>
                      <a:endParaRPr kumimoji="1" lang="en-US" altLang="ja-JP" sz="900" baseline="0" dirty="0">
                        <a:latin typeface="メイリオ" panose="020B0604030504040204" pitchFamily="50" charset="-128"/>
                        <a:ea typeface="メイリオ" panose="020B0604030504040204" pitchFamily="50" charset="-128"/>
                        <a:cs typeface="メイリオ" panose="020B0604030504040204" pitchFamily="50" charset="-128"/>
                      </a:endParaRPr>
                    </a:p>
                  </a:txBody>
                  <a:tcPr marL="27000" marR="27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bl>
          </a:graphicData>
        </a:graphic>
      </p:graphicFrame>
      <p:sp>
        <p:nvSpPr>
          <p:cNvPr id="42" name="Text Box 3">
            <a:extLst>
              <a:ext uri="{FF2B5EF4-FFF2-40B4-BE49-F238E27FC236}">
                <a16:creationId xmlns:a16="http://schemas.microsoft.com/office/drawing/2014/main" id="{18E2736D-80FC-4EA7-9619-EC29891EE02C}"/>
              </a:ext>
            </a:extLst>
          </p:cNvPr>
          <p:cNvSpPr txBox="1">
            <a:spLocks noChangeArrowheads="1"/>
          </p:cNvSpPr>
          <p:nvPr/>
        </p:nvSpPr>
        <p:spPr bwMode="auto">
          <a:xfrm>
            <a:off x="866109" y="602307"/>
            <a:ext cx="7429500" cy="369332"/>
          </a:xfrm>
          <a:prstGeom prst="rect">
            <a:avLst/>
          </a:prstGeom>
          <a:noFill/>
          <a:ln w="9525" algn="ctr">
            <a:noFill/>
            <a:miter lim="800000"/>
            <a:headEnd/>
            <a:tailEnd/>
          </a:ln>
          <a:effectLst/>
        </p:spPr>
        <p:txBody>
          <a:bodyPr>
            <a:spAutoFit/>
          </a:bodyPr>
          <a:lstStyle/>
          <a:p>
            <a:pPr lvl="0" algn="ct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zh-TW"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就労</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定着支援</a:t>
            </a:r>
            <a:r>
              <a:rPr lang="zh-TW"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事業</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30</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月から開始）の概要</a:t>
            </a:r>
          </a:p>
        </p:txBody>
      </p:sp>
      <p:sp>
        <p:nvSpPr>
          <p:cNvPr id="30" name="テキスト ボックス 29"/>
          <p:cNvSpPr txBox="1"/>
          <p:nvPr/>
        </p:nvSpPr>
        <p:spPr>
          <a:xfrm>
            <a:off x="224261" y="5913352"/>
            <a:ext cx="8833309" cy="253916"/>
          </a:xfrm>
          <a:prstGeom prst="rect">
            <a:avLst/>
          </a:prstGeom>
          <a:noFill/>
        </p:spPr>
        <p:txBody>
          <a:bodyPr wrap="square" rtlCol="0">
            <a:spAutoFit/>
          </a:bodyPr>
          <a:lstStyle/>
          <a:p>
            <a:r>
              <a:rPr lang="ja-JP" altLang="en-US" sz="1050" dirty="0"/>
              <a:t>出典</a:t>
            </a:r>
            <a:r>
              <a:rPr kumimoji="1" lang="ja-JP" altLang="en-US" sz="1050" dirty="0"/>
              <a:t>：</a:t>
            </a:r>
            <a:r>
              <a:rPr lang="ja-JP" altLang="en-US" sz="1050" dirty="0"/>
              <a:t>就労定着支援の円滑な実施について（平成</a:t>
            </a:r>
            <a:r>
              <a:rPr lang="en-US" altLang="ja-JP" sz="1050" dirty="0"/>
              <a:t>31</a:t>
            </a:r>
            <a:r>
              <a:rPr lang="ja-JP" altLang="en-US" sz="1050" dirty="0"/>
              <a:t>年３月</a:t>
            </a:r>
            <a:r>
              <a:rPr lang="en-US" altLang="ja-JP" sz="1050" dirty="0"/>
              <a:t>29</a:t>
            </a:r>
            <a:r>
              <a:rPr lang="ja-JP" altLang="en-US" sz="1050" dirty="0"/>
              <a:t>日 厚生労働省 社会・援護局 障害保健福祉部 </a:t>
            </a:r>
            <a:r>
              <a:rPr lang="ja-JP" altLang="en-US" sz="1050" dirty="0" err="1"/>
              <a:t>障がい</a:t>
            </a:r>
            <a:r>
              <a:rPr lang="ja-JP" altLang="en-US" sz="1050" dirty="0"/>
              <a:t>福祉課 就労支援係）一部加工</a:t>
            </a:r>
            <a:endParaRPr kumimoji="1" lang="ja-JP" altLang="en-US" sz="1050" dirty="0"/>
          </a:p>
        </p:txBody>
      </p:sp>
      <p:sp>
        <p:nvSpPr>
          <p:cNvPr id="34" name="スライド番号プレースホルダー 1"/>
          <p:cNvSpPr txBox="1">
            <a:spLocks/>
          </p:cNvSpPr>
          <p:nvPr/>
        </p:nvSpPr>
        <p:spPr>
          <a:xfrm>
            <a:off x="6511738" y="6141198"/>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ja-JP" sz="2400" dirty="0" smtClean="0">
                <a:solidFill>
                  <a:schemeClr val="tx1"/>
                </a:solidFill>
                <a:latin typeface="+mn-ea"/>
              </a:rPr>
              <a:t>14</a:t>
            </a:r>
            <a:endParaRPr lang="ja-JP" altLang="en-US" sz="2400" dirty="0">
              <a:solidFill>
                <a:schemeClr val="tx1"/>
              </a:solidFill>
              <a:latin typeface="+mn-ea"/>
            </a:endParaRPr>
          </a:p>
        </p:txBody>
      </p:sp>
      <p:sp>
        <p:nvSpPr>
          <p:cNvPr id="21" name="角丸四角形 20"/>
          <p:cNvSpPr/>
          <p:nvPr/>
        </p:nvSpPr>
        <p:spPr>
          <a:xfrm>
            <a:off x="381562" y="3675206"/>
            <a:ext cx="804081" cy="189000"/>
          </a:xfrm>
          <a:prstGeom prst="roundRect">
            <a:avLst/>
          </a:prstGeom>
          <a:solidFill>
            <a:schemeClr val="accent2">
              <a:lumMod val="75000"/>
            </a:schemeClr>
          </a:solidFill>
          <a:ln>
            <a:solidFill>
              <a:schemeClr val="accent4"/>
            </a:solid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ja-JP" altLang="en-US" sz="1000" b="1" dirty="0">
                <a:solidFill>
                  <a:schemeClr val="tx1"/>
                </a:solidFill>
              </a:rPr>
              <a:t>基本報酬</a:t>
            </a:r>
          </a:p>
        </p:txBody>
      </p:sp>
    </p:spTree>
    <p:extLst>
      <p:ext uri="{BB962C8B-B14F-4D97-AF65-F5344CB8AC3E}">
        <p14:creationId xmlns:p14="http://schemas.microsoft.com/office/powerpoint/2010/main" val="36734593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右矢印 4"/>
          <p:cNvSpPr/>
          <p:nvPr/>
        </p:nvSpPr>
        <p:spPr>
          <a:xfrm>
            <a:off x="1855693" y="4384637"/>
            <a:ext cx="7161985" cy="399051"/>
          </a:xfrm>
          <a:prstGeom prst="rightArrow">
            <a:avLst>
              <a:gd name="adj1" fmla="val 50000"/>
              <a:gd name="adj2" fmla="val 120195"/>
            </a:avLst>
          </a:prstGeom>
          <a:solidFill>
            <a:srgbClr val="00B050"/>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ctr"/>
            <a:endParaRPr kumimoji="1" lang="ja-JP" altLang="en-US" sz="1350"/>
          </a:p>
        </p:txBody>
      </p:sp>
      <p:sp>
        <p:nvSpPr>
          <p:cNvPr id="4" name="Text Box 3">
            <a:extLst>
              <a:ext uri="{FF2B5EF4-FFF2-40B4-BE49-F238E27FC236}">
                <a16:creationId xmlns:a16="http://schemas.microsoft.com/office/drawing/2014/main" id="{18E2736D-80FC-4EA7-9619-EC29891EE02C}"/>
              </a:ext>
            </a:extLst>
          </p:cNvPr>
          <p:cNvSpPr txBox="1">
            <a:spLocks noChangeArrowheads="1"/>
          </p:cNvSpPr>
          <p:nvPr/>
        </p:nvSpPr>
        <p:spPr bwMode="auto">
          <a:xfrm>
            <a:off x="847646" y="987238"/>
            <a:ext cx="7429500" cy="338554"/>
          </a:xfrm>
          <a:prstGeom prst="rect">
            <a:avLst/>
          </a:prstGeom>
          <a:noFill/>
          <a:ln w="9525" algn="ctr">
            <a:noFill/>
            <a:miter lim="800000"/>
            <a:headEnd/>
            <a:tailEnd/>
          </a:ln>
          <a:effectLst/>
        </p:spPr>
        <p:txBody>
          <a:bodyPr>
            <a:spAutoFit/>
          </a:bodyPr>
          <a:lstStyle/>
          <a:p>
            <a:pPr lvl="0" algn="ctr"/>
            <a:r>
              <a:rPr lang="zh-TW"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就労</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定着支援事業の流れ</a:t>
            </a:r>
          </a:p>
        </p:txBody>
      </p:sp>
      <p:grpSp>
        <p:nvGrpSpPr>
          <p:cNvPr id="8" name="グループ化 7"/>
          <p:cNvGrpSpPr/>
          <p:nvPr/>
        </p:nvGrpSpPr>
        <p:grpSpPr>
          <a:xfrm>
            <a:off x="2088333" y="4011260"/>
            <a:ext cx="2246893" cy="1145804"/>
            <a:chOff x="26907" y="0"/>
            <a:chExt cx="2010891" cy="789055"/>
          </a:xfrm>
        </p:grpSpPr>
        <p:sp>
          <p:nvSpPr>
            <p:cNvPr id="9" name="二等辺三角形 8"/>
            <p:cNvSpPr/>
            <p:nvPr/>
          </p:nvSpPr>
          <p:spPr>
            <a:xfrm>
              <a:off x="894142" y="0"/>
              <a:ext cx="288032" cy="275108"/>
            </a:xfrm>
            <a:prstGeom prst="triangle">
              <a:avLst/>
            </a:prstGeom>
            <a:solidFill>
              <a:srgbClr val="5B9BD5"/>
            </a:solidFill>
            <a:ln w="12700" cap="flat" cmpd="sng" algn="ctr">
              <a:solidFill>
                <a:srgbClr val="5B9BD5">
                  <a:shade val="50000"/>
                </a:srgbClr>
              </a:solidFill>
              <a:prstDash val="solid"/>
              <a:miter lim="800000"/>
            </a:ln>
            <a:effectLst/>
          </p:spPr>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685800">
                <a:defRPr/>
              </a:pPr>
              <a:endParaRPr kumimoji="1" lang="ja-JP" altLang="en-US" sz="1200" kern="0">
                <a:solidFill>
                  <a:sysClr val="window" lastClr="FFFFFF"/>
                </a:solidFill>
                <a:latin typeface="Calibri" panose="020F0502020204030204"/>
                <a:ea typeface="游ゴシック" panose="020B0400000000000000" pitchFamily="50" charset="-128"/>
              </a:endParaRPr>
            </a:p>
          </p:txBody>
        </p:sp>
        <p:sp>
          <p:nvSpPr>
            <p:cNvPr id="10" name="正方形/長方形 9"/>
            <p:cNvSpPr/>
            <p:nvPr/>
          </p:nvSpPr>
          <p:spPr>
            <a:xfrm>
              <a:off x="26907" y="357007"/>
              <a:ext cx="2010891" cy="432048"/>
            </a:xfrm>
            <a:prstGeom prst="rect">
              <a:avLst/>
            </a:prstGeom>
            <a:noFill/>
            <a:ln w="12700" cap="flat" cmpd="sng" algn="ctr">
              <a:noFill/>
              <a:prstDash val="solid"/>
              <a:miter lim="800000"/>
            </a:ln>
            <a:effectLst/>
          </p:spPr>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685800">
                <a:defRPr/>
              </a:pPr>
              <a:r>
                <a:rPr lang="ja-JP" altLang="en-US" sz="1200" b="1"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就職後</a:t>
              </a:r>
              <a:r>
                <a:rPr lang="en-US" altLang="ja-JP" sz="1200" b="1"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6</a:t>
              </a:r>
              <a:r>
                <a:rPr lang="ja-JP" altLang="en-US" sz="1200" b="1"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か月</a:t>
              </a:r>
              <a:endParaRPr kumimoji="1" lang="ja-JP" altLang="en-US" sz="1200" b="1"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25" name="角丸四角形吹き出し 24"/>
          <p:cNvSpPr/>
          <p:nvPr/>
        </p:nvSpPr>
        <p:spPr>
          <a:xfrm>
            <a:off x="902522" y="5192582"/>
            <a:ext cx="2030010" cy="644732"/>
          </a:xfrm>
          <a:prstGeom prst="wedgeRoundRectCallout">
            <a:avLst>
              <a:gd name="adj1" fmla="val 56407"/>
              <a:gd name="adj2" fmla="val -78526"/>
              <a:gd name="adj3" fmla="val 16667"/>
            </a:avLst>
          </a:prstGeom>
          <a:solidFill>
            <a:srgbClr val="70AD47">
              <a:lumMod val="20000"/>
              <a:lumOff val="80000"/>
            </a:srgbClr>
          </a:solidFill>
          <a:ln w="12700" cap="flat" cmpd="sng" algn="ctr">
            <a:solidFill>
              <a:sysClr val="windowText" lastClr="000000"/>
            </a:solidFill>
            <a:prstDash val="solid"/>
            <a:miter lim="800000"/>
          </a:ln>
          <a:effectLst/>
        </p:spPr>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685800">
              <a:defRPr/>
            </a:pPr>
            <a:r>
              <a:rPr kumimoji="1" lang="ja-JP" altLang="en-US" sz="12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このタイミングで</a:t>
            </a:r>
            <a:endParaRPr kumimoji="1" lang="en-US" altLang="ja-JP" sz="12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pPr algn="ctr" defTabSz="685800">
              <a:defRPr/>
            </a:pPr>
            <a:r>
              <a:rPr lang="ja-JP" altLang="en-US" sz="12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支給決定</a:t>
            </a:r>
            <a:endParaRPr kumimoji="1" lang="ja-JP" altLang="en-US" sz="12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26" name="グループ化 25"/>
          <p:cNvGrpSpPr/>
          <p:nvPr/>
        </p:nvGrpSpPr>
        <p:grpSpPr>
          <a:xfrm>
            <a:off x="4190555" y="4011352"/>
            <a:ext cx="2160449" cy="1151019"/>
            <a:chOff x="-2" y="-83724"/>
            <a:chExt cx="1878013" cy="804843"/>
          </a:xfrm>
        </p:grpSpPr>
        <p:sp>
          <p:nvSpPr>
            <p:cNvPr id="27" name="二等辺三角形 26"/>
            <p:cNvSpPr/>
            <p:nvPr/>
          </p:nvSpPr>
          <p:spPr>
            <a:xfrm>
              <a:off x="799752" y="-83724"/>
              <a:ext cx="278507" cy="288032"/>
            </a:xfrm>
            <a:prstGeom prst="triangle">
              <a:avLst/>
            </a:prstGeom>
            <a:solidFill>
              <a:srgbClr val="5B9BD5"/>
            </a:solidFill>
            <a:ln w="12700" cap="flat" cmpd="sng" algn="ctr">
              <a:solidFill>
                <a:srgbClr val="5B9BD5">
                  <a:shade val="50000"/>
                </a:srgbClr>
              </a:solidFill>
              <a:prstDash val="solid"/>
              <a:miter lim="800000"/>
            </a:ln>
            <a:effectLst/>
          </p:spPr>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685800">
                <a:defRPr/>
              </a:pPr>
              <a:endParaRPr kumimoji="1" lang="ja-JP" altLang="en-US" sz="1200" kern="0">
                <a:solidFill>
                  <a:sysClr val="window" lastClr="FFFFFF"/>
                </a:solidFill>
                <a:latin typeface="Calibri" panose="020F0502020204030204"/>
                <a:ea typeface="游ゴシック" panose="020B0400000000000000" pitchFamily="50" charset="-128"/>
              </a:endParaRPr>
            </a:p>
          </p:txBody>
        </p:sp>
        <p:sp>
          <p:nvSpPr>
            <p:cNvPr id="28" name="正方形/長方形 27"/>
            <p:cNvSpPr/>
            <p:nvPr/>
          </p:nvSpPr>
          <p:spPr>
            <a:xfrm>
              <a:off x="-2" y="289071"/>
              <a:ext cx="1878013" cy="432048"/>
            </a:xfrm>
            <a:prstGeom prst="rect">
              <a:avLst/>
            </a:prstGeom>
            <a:noFill/>
            <a:ln w="12700" cap="flat" cmpd="sng" algn="ctr">
              <a:noFill/>
              <a:prstDash val="solid"/>
              <a:miter lim="800000"/>
            </a:ln>
            <a:effectLst/>
          </p:spPr>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685800">
                <a:defRPr/>
              </a:pPr>
              <a:r>
                <a:rPr lang="ja-JP" altLang="en-US" sz="1200" b="1"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就職後</a:t>
              </a:r>
              <a:r>
                <a:rPr lang="en-US" altLang="ja-JP" sz="1200" b="1"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200" b="1"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200" b="1"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6</a:t>
              </a:r>
              <a:r>
                <a:rPr lang="ja-JP" altLang="en-US" sz="1200" b="1"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か月</a:t>
              </a:r>
              <a:endParaRPr kumimoji="1" lang="ja-JP" altLang="en-US" sz="1200" b="1"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12" name="テキスト ボックス 11"/>
          <p:cNvSpPr txBox="1"/>
          <p:nvPr/>
        </p:nvSpPr>
        <p:spPr>
          <a:xfrm>
            <a:off x="1649473" y="4744219"/>
            <a:ext cx="492443" cy="276999"/>
          </a:xfrm>
          <a:prstGeom prst="rect">
            <a:avLst/>
          </a:prstGeom>
          <a:noFill/>
        </p:spPr>
        <p:txBody>
          <a:bodyPr wrap="none" rtlCol="0">
            <a:spAutoFit/>
          </a:bodyPr>
          <a:lstStyle/>
          <a:p>
            <a:r>
              <a:rPr kumimoji="1" lang="ja-JP" altLang="en-US" sz="1200" b="1" dirty="0"/>
              <a:t>就職</a:t>
            </a:r>
          </a:p>
        </p:txBody>
      </p:sp>
      <p:graphicFrame>
        <p:nvGraphicFramePr>
          <p:cNvPr id="6" name="表 5"/>
          <p:cNvGraphicFramePr>
            <a:graphicFrameLocks noGrp="1"/>
          </p:cNvGraphicFramePr>
          <p:nvPr>
            <p:extLst>
              <p:ext uri="{D42A27DB-BD31-4B8C-83A1-F6EECF244321}">
                <p14:modId xmlns:p14="http://schemas.microsoft.com/office/powerpoint/2010/main" val="2559404363"/>
              </p:ext>
            </p:extLst>
          </p:nvPr>
        </p:nvGraphicFramePr>
        <p:xfrm>
          <a:off x="125569" y="2033566"/>
          <a:ext cx="8892111" cy="1942176"/>
        </p:xfrm>
        <a:graphic>
          <a:graphicData uri="http://schemas.openxmlformats.org/drawingml/2006/table">
            <a:tbl>
              <a:tblPr/>
              <a:tblGrid>
                <a:gridCol w="1730125">
                  <a:extLst>
                    <a:ext uri="{9D8B030D-6E8A-4147-A177-3AD203B41FA5}">
                      <a16:colId xmlns:a16="http://schemas.microsoft.com/office/drawing/2014/main" val="1746667579"/>
                    </a:ext>
                  </a:extLst>
                </a:gridCol>
                <a:gridCol w="1351740">
                  <a:extLst>
                    <a:ext uri="{9D8B030D-6E8A-4147-A177-3AD203B41FA5}">
                      <a16:colId xmlns:a16="http://schemas.microsoft.com/office/drawing/2014/main" val="2762482784"/>
                    </a:ext>
                  </a:extLst>
                </a:gridCol>
                <a:gridCol w="2076125">
                  <a:extLst>
                    <a:ext uri="{9D8B030D-6E8A-4147-A177-3AD203B41FA5}">
                      <a16:colId xmlns:a16="http://schemas.microsoft.com/office/drawing/2014/main" val="3205891541"/>
                    </a:ext>
                  </a:extLst>
                </a:gridCol>
                <a:gridCol w="3734121">
                  <a:extLst>
                    <a:ext uri="{9D8B030D-6E8A-4147-A177-3AD203B41FA5}">
                      <a16:colId xmlns:a16="http://schemas.microsoft.com/office/drawing/2014/main" val="3288724099"/>
                    </a:ext>
                  </a:extLst>
                </a:gridCol>
              </a:tblGrid>
              <a:tr h="530711">
                <a:tc>
                  <a:txBody>
                    <a:bodyPr/>
                    <a:lstStyle/>
                    <a:p>
                      <a:pPr algn="l" fontAlgn="ct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就労定着支援事業の指定を受けているサービス種別</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kumimoji="1" lang="ja-JP" altLang="en-US" sz="1100" b="0" i="0" u="none" strike="noStrike" kern="1200" dirty="0">
                          <a:solidFill>
                            <a:srgbClr val="000000"/>
                          </a:solidFill>
                          <a:effectLst/>
                          <a:latin typeface="游ゴシック" panose="020B0400000000000000" pitchFamily="50" charset="-128"/>
                          <a:ea typeface="游ゴシック" panose="020B0400000000000000" pitchFamily="50" charset="-128"/>
                          <a:cs typeface="+mn-cs"/>
                        </a:rPr>
                        <a:t>６カ月</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最大３年間</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その後</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828643337"/>
                  </a:ext>
                </a:extLst>
              </a:tr>
              <a:tr h="282293">
                <a:tc>
                  <a:txBody>
                    <a:bodyPr/>
                    <a:lstStyle/>
                    <a:p>
                      <a:pPr algn="l" fontAlgn="ct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就労移行支援</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TW" altLang="en-US" sz="1100" b="0" i="0" u="none" strike="noStrike">
                          <a:solidFill>
                            <a:srgbClr val="000000"/>
                          </a:solidFill>
                          <a:effectLst/>
                          <a:latin typeface="游ゴシック" panose="020B0400000000000000" pitchFamily="50" charset="-128"/>
                          <a:ea typeface="游ゴシック" panose="020B0400000000000000" pitchFamily="50" charset="-128"/>
                        </a:rPr>
                        <a:t>職場定着支援義務</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5">
                  <a:txBody>
                    <a:bodyPr/>
                    <a:lstStyle/>
                    <a:p>
                      <a:pPr algn="ctr"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就労定着支援事業の支援期間</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5">
                  <a:txBody>
                    <a:bodyPr/>
                    <a:lstStyle/>
                    <a:p>
                      <a:pPr algn="ctr" fontAlgn="ct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必要に応じて就業・生活支援センター等</a:t>
                      </a:r>
                      <a:r>
                        <a:rPr lang="ja-JP" altLang="en-US" sz="1100" b="0" i="0" u="none" strike="noStrike" dirty="0" smtClean="0">
                          <a:solidFill>
                            <a:srgbClr val="000000"/>
                          </a:solidFill>
                          <a:effectLst/>
                          <a:latin typeface="游ゴシック" panose="020B0400000000000000" pitchFamily="50" charset="-128"/>
                          <a:ea typeface="游ゴシック" panose="020B0400000000000000" pitchFamily="50" charset="-128"/>
                        </a:rPr>
                        <a:t>に</a:t>
                      </a:r>
                      <a:endParaRPr lang="en-US" altLang="ja-JP" sz="1100" b="0" i="0" u="none" strike="noStrike" dirty="0" smtClean="0">
                        <a:solidFill>
                          <a:srgbClr val="000000"/>
                        </a:solidFill>
                        <a:effectLst/>
                        <a:latin typeface="游ゴシック" panose="020B0400000000000000" pitchFamily="50" charset="-128"/>
                        <a:ea typeface="游ゴシック" panose="020B0400000000000000" pitchFamily="50" charset="-128"/>
                      </a:endParaRPr>
                    </a:p>
                    <a:p>
                      <a:pPr algn="ctr" fontAlgn="ctr"/>
                      <a:r>
                        <a:rPr lang="ja-JP" altLang="en-US" sz="1100" b="0" i="0" u="none" strike="noStrike" dirty="0" smtClean="0">
                          <a:solidFill>
                            <a:srgbClr val="000000"/>
                          </a:solidFill>
                          <a:effectLst/>
                          <a:latin typeface="游ゴシック" panose="020B0400000000000000" pitchFamily="50" charset="-128"/>
                          <a:ea typeface="游ゴシック" panose="020B0400000000000000" pitchFamily="50" charset="-128"/>
                        </a:rPr>
                        <a:t>引継ぎ、定着</a:t>
                      </a: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支援</a:t>
                      </a:r>
                      <a:endPar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endParaRPr>
                    </a:p>
                    <a:p>
                      <a:pPr algn="ctr" fontAlgn="ct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
                      </a:r>
                      <a:b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b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
                      </a:r>
                      <a:b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br>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 </a:t>
                      </a: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就労定着実績体制加算の対象となる期間</a:t>
                      </a:r>
                      <a:endPar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endParaRPr>
                    </a:p>
                    <a:p>
                      <a:pPr algn="ctr" fontAlgn="ct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（３年６か月から６年６か月）</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73751606"/>
                  </a:ext>
                </a:extLst>
              </a:tr>
              <a:tr h="282293">
                <a:tc>
                  <a:txBody>
                    <a:bodyPr/>
                    <a:lstStyle/>
                    <a:p>
                      <a:pPr algn="l" fontAlgn="ct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就労継続支援</a:t>
                      </a:r>
                      <a:r>
                        <a:rPr lang="en-US" sz="1100" b="0" i="0" u="none" strike="noStrike" dirty="0">
                          <a:solidFill>
                            <a:srgbClr val="000000"/>
                          </a:solidFill>
                          <a:effectLst/>
                          <a:latin typeface="游ゴシック" panose="020B0400000000000000" pitchFamily="50" charset="-128"/>
                          <a:ea typeface="游ゴシック" panose="020B0400000000000000" pitchFamily="50" charset="-128"/>
                        </a:rPr>
                        <a:t>A</a:t>
                      </a: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型</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a:txBody>
                    <a:bodyPr/>
                    <a:lstStyle/>
                    <a:p>
                      <a:pPr algn="ctr" fontAlgn="ctr"/>
                      <a:r>
                        <a:rPr lang="zh-TW" altLang="en-US" sz="1100" b="0" i="0" u="none" strike="noStrike" dirty="0">
                          <a:solidFill>
                            <a:srgbClr val="000000"/>
                          </a:solidFill>
                          <a:effectLst/>
                          <a:latin typeface="游ゴシック" panose="020B0400000000000000" pitchFamily="50" charset="-128"/>
                          <a:ea typeface="游ゴシック" panose="020B0400000000000000" pitchFamily="50" charset="-128"/>
                        </a:rPr>
                        <a:t>職場定着支援努力義務</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583770599"/>
                  </a:ext>
                </a:extLst>
              </a:tr>
              <a:tr h="282293">
                <a:tc>
                  <a:txBody>
                    <a:bodyPr/>
                    <a:lstStyle/>
                    <a:p>
                      <a:pPr algn="l" fontAlgn="ct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就労継続支援</a:t>
                      </a:r>
                      <a:r>
                        <a:rPr lang="en-US" sz="1100" b="0" i="0" u="none" strike="noStrike" dirty="0">
                          <a:solidFill>
                            <a:srgbClr val="000000"/>
                          </a:solidFill>
                          <a:effectLst/>
                          <a:latin typeface="游ゴシック" panose="020B0400000000000000" pitchFamily="50" charset="-128"/>
                          <a:ea typeface="游ゴシック" panose="020B0400000000000000" pitchFamily="50" charset="-128"/>
                        </a:rPr>
                        <a:t>B</a:t>
                      </a: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型</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2677463631"/>
                  </a:ext>
                </a:extLst>
              </a:tr>
              <a:tr h="282293">
                <a:tc>
                  <a:txBody>
                    <a:bodyPr/>
                    <a:lstStyle/>
                    <a:p>
                      <a:pPr algn="l" fontAlgn="ct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生活介護</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2005851722"/>
                  </a:ext>
                </a:extLst>
              </a:tr>
              <a:tr h="282293">
                <a:tc>
                  <a:txBody>
                    <a:bodyPr/>
                    <a:lstStyle/>
                    <a:p>
                      <a:pPr algn="l" fontAlgn="ct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自立訓練</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83854007"/>
                  </a:ext>
                </a:extLst>
              </a:tr>
            </a:tbl>
          </a:graphicData>
        </a:graphic>
      </p:graphicFrame>
      <p:sp>
        <p:nvSpPr>
          <p:cNvPr id="14" name="スライド番号プレースホルダー 1"/>
          <p:cNvSpPr txBox="1">
            <a:spLocks/>
          </p:cNvSpPr>
          <p:nvPr/>
        </p:nvSpPr>
        <p:spPr>
          <a:xfrm>
            <a:off x="6511738" y="6141198"/>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ja-JP" sz="2400" dirty="0" smtClean="0">
                <a:solidFill>
                  <a:schemeClr val="tx1"/>
                </a:solidFill>
                <a:latin typeface="+mn-ea"/>
              </a:rPr>
              <a:t>15</a:t>
            </a:r>
            <a:endParaRPr lang="ja-JP" altLang="en-US" sz="2400" dirty="0">
              <a:solidFill>
                <a:schemeClr val="tx1"/>
              </a:solidFill>
              <a:latin typeface="+mn-ea"/>
            </a:endParaRPr>
          </a:p>
        </p:txBody>
      </p:sp>
    </p:spTree>
    <p:extLst>
      <p:ext uri="{BB962C8B-B14F-4D97-AF65-F5344CB8AC3E}">
        <p14:creationId xmlns:p14="http://schemas.microsoft.com/office/powerpoint/2010/main" val="36941367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p:cNvGraphicFramePr>
            <a:graphicFrameLocks noGrp="1"/>
          </p:cNvGraphicFramePr>
          <p:nvPr>
            <p:extLst/>
          </p:nvPr>
        </p:nvGraphicFramePr>
        <p:xfrm>
          <a:off x="4452569" y="1682981"/>
          <a:ext cx="4472190" cy="3119907"/>
        </p:xfrm>
        <a:graphic>
          <a:graphicData uri="http://schemas.openxmlformats.org/drawingml/2006/table">
            <a:tbl>
              <a:tblPr/>
              <a:tblGrid>
                <a:gridCol w="1376058">
                  <a:extLst>
                    <a:ext uri="{9D8B030D-6E8A-4147-A177-3AD203B41FA5}">
                      <a16:colId xmlns:a16="http://schemas.microsoft.com/office/drawing/2014/main" val="1478239982"/>
                    </a:ext>
                  </a:extLst>
                </a:gridCol>
                <a:gridCol w="791568">
                  <a:extLst>
                    <a:ext uri="{9D8B030D-6E8A-4147-A177-3AD203B41FA5}">
                      <a16:colId xmlns:a16="http://schemas.microsoft.com/office/drawing/2014/main" val="1192292784"/>
                    </a:ext>
                  </a:extLst>
                </a:gridCol>
                <a:gridCol w="791568">
                  <a:extLst>
                    <a:ext uri="{9D8B030D-6E8A-4147-A177-3AD203B41FA5}">
                      <a16:colId xmlns:a16="http://schemas.microsoft.com/office/drawing/2014/main" val="3551141883"/>
                    </a:ext>
                  </a:extLst>
                </a:gridCol>
                <a:gridCol w="791568">
                  <a:extLst>
                    <a:ext uri="{9D8B030D-6E8A-4147-A177-3AD203B41FA5}">
                      <a16:colId xmlns:a16="http://schemas.microsoft.com/office/drawing/2014/main" val="488988740"/>
                    </a:ext>
                  </a:extLst>
                </a:gridCol>
                <a:gridCol w="721428">
                  <a:extLst>
                    <a:ext uri="{9D8B030D-6E8A-4147-A177-3AD203B41FA5}">
                      <a16:colId xmlns:a16="http://schemas.microsoft.com/office/drawing/2014/main" val="3490368328"/>
                    </a:ext>
                  </a:extLst>
                </a:gridCol>
              </a:tblGrid>
              <a:tr h="348144">
                <a:tc>
                  <a:txBody>
                    <a:bodyPr/>
                    <a:lstStyle/>
                    <a:p>
                      <a:pPr algn="ctr"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全体</a:t>
                      </a:r>
                    </a:p>
                  </a:txBody>
                  <a:tcPr marL="0" marR="0" marT="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6</a:t>
                      </a: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月以上</a:t>
                      </a:r>
                    </a:p>
                  </a:txBody>
                  <a:tcPr marL="0" marR="0" marT="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altLang="ja-JP" sz="1200" b="0" i="0" u="none" strike="noStrike">
                          <a:solidFill>
                            <a:srgbClr val="000000"/>
                          </a:solidFill>
                          <a:effectLst/>
                          <a:latin typeface="Meiryo UI" panose="020B0604030504040204" pitchFamily="50" charset="-128"/>
                          <a:ea typeface="Meiryo UI" panose="020B0604030504040204" pitchFamily="50" charset="-128"/>
                        </a:rPr>
                        <a:t>12</a:t>
                      </a:r>
                      <a:r>
                        <a:rPr lang="ja-JP" altLang="en-US" sz="1200" b="0" i="0" u="none" strike="noStrike">
                          <a:solidFill>
                            <a:srgbClr val="000000"/>
                          </a:solidFill>
                          <a:effectLst/>
                          <a:latin typeface="Meiryo UI" panose="020B0604030504040204" pitchFamily="50" charset="-128"/>
                          <a:ea typeface="Meiryo UI" panose="020B0604030504040204" pitchFamily="50" charset="-128"/>
                        </a:rPr>
                        <a:t>月以上</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altLang="ja-JP" sz="1200" b="0" i="0" u="none" strike="noStrike">
                          <a:solidFill>
                            <a:srgbClr val="000000"/>
                          </a:solidFill>
                          <a:effectLst/>
                          <a:latin typeface="Meiryo UI" panose="020B0604030504040204" pitchFamily="50" charset="-128"/>
                          <a:ea typeface="Meiryo UI" panose="020B0604030504040204" pitchFamily="50" charset="-128"/>
                        </a:rPr>
                        <a:t>24</a:t>
                      </a:r>
                      <a:r>
                        <a:rPr lang="ja-JP" altLang="en-US" sz="1200" b="0" i="0" u="none" strike="noStrike">
                          <a:solidFill>
                            <a:srgbClr val="000000"/>
                          </a:solidFill>
                          <a:effectLst/>
                          <a:latin typeface="Meiryo UI" panose="020B0604030504040204" pitchFamily="50" charset="-128"/>
                          <a:ea typeface="Meiryo UI" panose="020B0604030504040204" pitchFamily="50" charset="-128"/>
                        </a:rPr>
                        <a:t>月以上</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altLang="ja-JP" sz="1200" b="0" i="0" u="none" strike="noStrike">
                          <a:solidFill>
                            <a:srgbClr val="000000"/>
                          </a:solidFill>
                          <a:effectLst/>
                          <a:latin typeface="Meiryo UI" panose="020B0604030504040204" pitchFamily="50" charset="-128"/>
                          <a:ea typeface="Meiryo UI" panose="020B0604030504040204" pitchFamily="50" charset="-128"/>
                        </a:rPr>
                        <a:t>36</a:t>
                      </a:r>
                      <a:r>
                        <a:rPr lang="ja-JP" altLang="en-US" sz="1200" b="0" i="0" u="none" strike="noStrike">
                          <a:solidFill>
                            <a:srgbClr val="000000"/>
                          </a:solidFill>
                          <a:effectLst/>
                          <a:latin typeface="Meiryo UI" panose="020B0604030504040204" pitchFamily="50" charset="-128"/>
                          <a:ea typeface="Meiryo UI" panose="020B0604030504040204" pitchFamily="50" charset="-128"/>
                        </a:rPr>
                        <a:t>月以上</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1679711132"/>
                  </a:ext>
                </a:extLst>
              </a:tr>
              <a:tr h="348144">
                <a:tc>
                  <a:txBody>
                    <a:bodyPr/>
                    <a:lstStyle/>
                    <a:p>
                      <a:pPr algn="ctr"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平成</a:t>
                      </a:r>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28</a:t>
                      </a: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年</a:t>
                      </a:r>
                    </a:p>
                  </a:txBody>
                  <a:tcPr marL="0" marR="0" marT="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Meiryo UI" panose="020B0604030504040204" pitchFamily="50" charset="-128"/>
                          <a:ea typeface="Meiryo UI" panose="020B0604030504040204" pitchFamily="50" charset="-128"/>
                        </a:rPr>
                        <a:t>75.3%</a:t>
                      </a:r>
                    </a:p>
                  </a:txBody>
                  <a:tcPr marL="0" marR="0" marT="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Meiryo UI" panose="020B0604030504040204" pitchFamily="50" charset="-128"/>
                          <a:ea typeface="Meiryo UI" panose="020B0604030504040204" pitchFamily="50" charset="-128"/>
                        </a:rPr>
                        <a:t>69.0%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Meiryo UI" panose="020B0604030504040204" pitchFamily="50" charset="-128"/>
                          <a:ea typeface="Meiryo UI" panose="020B0604030504040204" pitchFamily="50" charset="-128"/>
                        </a:rPr>
                        <a:t>60.8%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Meiryo UI" panose="020B0604030504040204" pitchFamily="50" charset="-128"/>
                          <a:ea typeface="Meiryo UI" panose="020B0604030504040204" pitchFamily="50" charset="-128"/>
                        </a:rPr>
                        <a:t>51.9%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18189960"/>
                  </a:ext>
                </a:extLst>
              </a:tr>
              <a:tr h="334754">
                <a:tc>
                  <a:txBody>
                    <a:bodyPr/>
                    <a:lstStyle/>
                    <a:p>
                      <a:pPr algn="ctr"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平成</a:t>
                      </a:r>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29</a:t>
                      </a: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年</a:t>
                      </a:r>
                    </a:p>
                  </a:txBody>
                  <a:tcPr marL="0" marR="0" marT="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82.6%</a:t>
                      </a:r>
                    </a:p>
                  </a:txBody>
                  <a:tcPr marL="0" marR="0" marT="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Meiryo UI" panose="020B0604030504040204" pitchFamily="50" charset="-128"/>
                          <a:ea typeface="Meiryo UI" panose="020B0604030504040204" pitchFamily="50" charset="-128"/>
                        </a:rPr>
                        <a:t>74.1%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Meiryo UI" panose="020B0604030504040204" pitchFamily="50" charset="-128"/>
                          <a:ea typeface="Meiryo UI" panose="020B0604030504040204" pitchFamily="50" charset="-128"/>
                        </a:rPr>
                        <a:t>59.3%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200" b="0" i="0" u="none" strike="noStrike">
                          <a:solidFill>
                            <a:srgbClr val="000000"/>
                          </a:solidFill>
                          <a:effectLst/>
                          <a:latin typeface="Meiryo UI" panose="020B0604030504040204" pitchFamily="50" charset="-128"/>
                          <a:ea typeface="Meiryo UI"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extLst>
                  <a:ext uri="{0D108BD9-81ED-4DB2-BD59-A6C34878D82A}">
                    <a16:rowId xmlns:a16="http://schemas.microsoft.com/office/drawing/2014/main" val="3249569537"/>
                  </a:ext>
                </a:extLst>
              </a:tr>
              <a:tr h="334754">
                <a:tc>
                  <a:txBody>
                    <a:bodyPr/>
                    <a:lstStyle/>
                    <a:p>
                      <a:pPr algn="ctr"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平成</a:t>
                      </a: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rPr>
                        <a:t>30</a:t>
                      </a:r>
                      <a:r>
                        <a:rPr lang="ja-JP" altLang="en-US" sz="1200" b="0" i="0" u="none" strike="noStrike" dirty="0" smtClean="0">
                          <a:solidFill>
                            <a:srgbClr val="000000"/>
                          </a:solidFill>
                          <a:effectLst/>
                          <a:latin typeface="Meiryo UI" panose="020B0604030504040204" pitchFamily="50" charset="-128"/>
                          <a:ea typeface="Meiryo UI" panose="020B0604030504040204" pitchFamily="50" charset="-128"/>
                        </a:rPr>
                        <a:t>年</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1" i="0" u="none" strike="noStrike" dirty="0">
                          <a:solidFill>
                            <a:srgbClr val="000000"/>
                          </a:solidFill>
                          <a:effectLst/>
                          <a:latin typeface="Meiryo UI" panose="020B0604030504040204" pitchFamily="50" charset="-128"/>
                          <a:ea typeface="Meiryo UI" panose="020B0604030504040204" pitchFamily="50" charset="-128"/>
                        </a:rPr>
                        <a:t>79.8%</a:t>
                      </a:r>
                    </a:p>
                  </a:txBody>
                  <a:tcPr marL="0" marR="0" marT="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1" i="0" u="none" strike="noStrike" dirty="0">
                          <a:solidFill>
                            <a:srgbClr val="000000"/>
                          </a:solidFill>
                          <a:effectLst/>
                          <a:latin typeface="Meiryo UI" panose="020B0604030504040204" pitchFamily="50" charset="-128"/>
                          <a:ea typeface="Meiryo UI" panose="020B0604030504040204" pitchFamily="50" charset="-128"/>
                        </a:rPr>
                        <a:t>62.8%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200" b="0" i="0" u="none" strike="noStrike">
                          <a:solidFill>
                            <a:srgbClr val="FF0000"/>
                          </a:solidFill>
                          <a:effectLst/>
                          <a:latin typeface="Meiryo UI" panose="020B0604030504040204" pitchFamily="50" charset="-128"/>
                          <a:ea typeface="Meiryo UI"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l" fontAlgn="ctr"/>
                      <a:r>
                        <a:rPr lang="ja-JP" altLang="en-US" sz="1200" b="0" i="0" u="none" strike="noStrike">
                          <a:solidFill>
                            <a:srgbClr val="FF0000"/>
                          </a:solidFill>
                          <a:effectLst/>
                          <a:latin typeface="Meiryo UI" panose="020B0604030504040204" pitchFamily="50" charset="-128"/>
                          <a:ea typeface="Meiryo UI"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extLst>
                  <a:ext uri="{0D108BD9-81ED-4DB2-BD59-A6C34878D82A}">
                    <a16:rowId xmlns:a16="http://schemas.microsoft.com/office/drawing/2014/main" val="4215147525"/>
                  </a:ext>
                </a:extLst>
              </a:tr>
              <a:tr h="348144">
                <a:tc>
                  <a:txBody>
                    <a:bodyPr/>
                    <a:lstStyle/>
                    <a:p>
                      <a:pPr algn="ctr" fontAlgn="ctr"/>
                      <a:endParaRPr lang="ja-JP" altLang="en-US" sz="1200" b="0" i="0" u="none" strike="noStrike">
                        <a:solidFill>
                          <a:srgbClr val="FF0000"/>
                        </a:solidFill>
                        <a:effectLst/>
                        <a:latin typeface="Meiryo UI" panose="020B0604030504040204" pitchFamily="50" charset="-128"/>
                        <a:ea typeface="Meiryo UI" panose="020B0604030504040204" pitchFamily="50" charset="-128"/>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200" b="0" i="0" u="none" strike="noStrike" dirty="0">
                        <a:solidFill>
                          <a:srgbClr val="FF0000"/>
                        </a:solidFill>
                        <a:effectLst/>
                        <a:latin typeface="Meiryo UI" panose="020B0604030504040204" pitchFamily="50" charset="-128"/>
                        <a:ea typeface="Meiryo UI" panose="020B0604030504040204" pitchFamily="50" charset="-128"/>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200" b="0" i="0" u="none" strike="noStrike" dirty="0">
                        <a:solidFill>
                          <a:srgbClr val="FF0000"/>
                        </a:solidFill>
                        <a:effectLst/>
                        <a:latin typeface="Meiryo UI" panose="020B0604030504040204" pitchFamily="50" charset="-128"/>
                        <a:ea typeface="Meiryo UI" panose="020B0604030504040204" pitchFamily="50" charset="-128"/>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200" b="0" i="0" u="none" strike="noStrike">
                        <a:solidFill>
                          <a:srgbClr val="FF0000"/>
                        </a:solidFill>
                        <a:effectLst/>
                        <a:latin typeface="Meiryo UI" panose="020B0604030504040204" pitchFamily="50" charset="-128"/>
                        <a:ea typeface="Meiryo UI" panose="020B0604030504040204" pitchFamily="50" charset="-128"/>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200" b="0" i="0" u="none" strike="noStrike">
                        <a:solidFill>
                          <a:srgbClr val="FF0000"/>
                        </a:solidFill>
                        <a:effectLst/>
                        <a:latin typeface="Meiryo UI" panose="020B0604030504040204" pitchFamily="50" charset="-128"/>
                        <a:ea typeface="Meiryo UI" panose="020B0604030504040204" pitchFamily="50" charset="-128"/>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94598287"/>
                  </a:ext>
                </a:extLst>
              </a:tr>
              <a:tr h="348144">
                <a:tc>
                  <a:txBody>
                    <a:bodyPr/>
                    <a:lstStyle/>
                    <a:p>
                      <a:pPr algn="ctr" fontAlgn="ctr"/>
                      <a:r>
                        <a:rPr lang="ja-JP" altLang="en-US" sz="1200" b="0" i="0" u="none" strike="noStrike">
                          <a:solidFill>
                            <a:srgbClr val="000000"/>
                          </a:solidFill>
                          <a:effectLst/>
                          <a:latin typeface="Meiryo UI" panose="020B0604030504040204" pitchFamily="50" charset="-128"/>
                          <a:ea typeface="Meiryo UI" panose="020B0604030504040204" pitchFamily="50" charset="-128"/>
                        </a:rPr>
                        <a:t>就労移行支援</a:t>
                      </a:r>
                    </a:p>
                  </a:txBody>
                  <a:tcPr marL="0" marR="0" marT="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6</a:t>
                      </a: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月以上</a:t>
                      </a:r>
                    </a:p>
                  </a:txBody>
                  <a:tcPr marL="0" marR="0" marT="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12</a:t>
                      </a: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月以上</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altLang="ja-JP" sz="1200" b="0" i="0" u="none" strike="noStrike">
                          <a:solidFill>
                            <a:srgbClr val="000000"/>
                          </a:solidFill>
                          <a:effectLst/>
                          <a:latin typeface="Meiryo UI" panose="020B0604030504040204" pitchFamily="50" charset="-128"/>
                          <a:ea typeface="Meiryo UI" panose="020B0604030504040204" pitchFamily="50" charset="-128"/>
                        </a:rPr>
                        <a:t>24</a:t>
                      </a:r>
                      <a:r>
                        <a:rPr lang="ja-JP" altLang="en-US" sz="1200" b="0" i="0" u="none" strike="noStrike">
                          <a:solidFill>
                            <a:srgbClr val="000000"/>
                          </a:solidFill>
                          <a:effectLst/>
                          <a:latin typeface="Meiryo UI" panose="020B0604030504040204" pitchFamily="50" charset="-128"/>
                          <a:ea typeface="Meiryo UI" panose="020B0604030504040204" pitchFamily="50" charset="-128"/>
                        </a:rPr>
                        <a:t>月以上</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altLang="ja-JP" sz="1200" b="0" i="0" u="none" strike="noStrike">
                          <a:solidFill>
                            <a:srgbClr val="000000"/>
                          </a:solidFill>
                          <a:effectLst/>
                          <a:latin typeface="Meiryo UI" panose="020B0604030504040204" pitchFamily="50" charset="-128"/>
                          <a:ea typeface="Meiryo UI" panose="020B0604030504040204" pitchFamily="50" charset="-128"/>
                        </a:rPr>
                        <a:t>36</a:t>
                      </a:r>
                      <a:r>
                        <a:rPr lang="ja-JP" altLang="en-US" sz="1200" b="0" i="0" u="none" strike="noStrike">
                          <a:solidFill>
                            <a:srgbClr val="000000"/>
                          </a:solidFill>
                          <a:effectLst/>
                          <a:latin typeface="Meiryo UI" panose="020B0604030504040204" pitchFamily="50" charset="-128"/>
                          <a:ea typeface="Meiryo UI" panose="020B0604030504040204" pitchFamily="50" charset="-128"/>
                        </a:rPr>
                        <a:t>月以上</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1364840905"/>
                  </a:ext>
                </a:extLst>
              </a:tr>
              <a:tr h="348144">
                <a:tc>
                  <a:txBody>
                    <a:bodyPr/>
                    <a:lstStyle/>
                    <a:p>
                      <a:pPr algn="ctr" fontAlgn="ctr"/>
                      <a:r>
                        <a:rPr lang="ja-JP" altLang="en-US" sz="1200" b="0" i="0" u="none" strike="noStrike">
                          <a:solidFill>
                            <a:srgbClr val="000000"/>
                          </a:solidFill>
                          <a:effectLst/>
                          <a:latin typeface="Meiryo UI" panose="020B0604030504040204" pitchFamily="50" charset="-128"/>
                          <a:ea typeface="Meiryo UI" panose="020B0604030504040204" pitchFamily="50" charset="-128"/>
                        </a:rPr>
                        <a:t>平成</a:t>
                      </a:r>
                      <a:r>
                        <a:rPr lang="en-US" altLang="ja-JP" sz="1200" b="0" i="0" u="none" strike="noStrike">
                          <a:solidFill>
                            <a:srgbClr val="000000"/>
                          </a:solidFill>
                          <a:effectLst/>
                          <a:latin typeface="Meiryo UI" panose="020B0604030504040204" pitchFamily="50" charset="-128"/>
                          <a:ea typeface="Meiryo UI" panose="020B0604030504040204" pitchFamily="50" charset="-128"/>
                        </a:rPr>
                        <a:t>28</a:t>
                      </a:r>
                      <a:r>
                        <a:rPr lang="ja-JP" altLang="en-US" sz="1200" b="0" i="0" u="none" strike="noStrike">
                          <a:solidFill>
                            <a:srgbClr val="000000"/>
                          </a:solidFill>
                          <a:effectLst/>
                          <a:latin typeface="Meiryo UI" panose="020B0604030504040204" pitchFamily="50" charset="-128"/>
                          <a:ea typeface="Meiryo UI" panose="020B0604030504040204" pitchFamily="50" charset="-128"/>
                        </a:rPr>
                        <a:t>年</a:t>
                      </a:r>
                    </a:p>
                  </a:txBody>
                  <a:tcPr marL="0" marR="0" marT="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79.1%</a:t>
                      </a:r>
                    </a:p>
                  </a:txBody>
                  <a:tcPr marL="0" marR="0" marT="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72.9%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65.0%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Meiryo UI" panose="020B0604030504040204" pitchFamily="50" charset="-128"/>
                          <a:ea typeface="Meiryo UI" panose="020B0604030504040204" pitchFamily="50" charset="-128"/>
                        </a:rPr>
                        <a:t>56.1%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41466732"/>
                  </a:ext>
                </a:extLst>
              </a:tr>
              <a:tr h="348144">
                <a:tc>
                  <a:txBody>
                    <a:bodyPr/>
                    <a:lstStyle/>
                    <a:p>
                      <a:pPr algn="ctr" fontAlgn="ctr"/>
                      <a:r>
                        <a:rPr lang="ja-JP" altLang="en-US" sz="1200" b="0" i="0" u="none" strike="noStrike">
                          <a:solidFill>
                            <a:srgbClr val="000000"/>
                          </a:solidFill>
                          <a:effectLst/>
                          <a:latin typeface="Meiryo UI" panose="020B0604030504040204" pitchFamily="50" charset="-128"/>
                          <a:ea typeface="Meiryo UI" panose="020B0604030504040204" pitchFamily="50" charset="-128"/>
                        </a:rPr>
                        <a:t>平成</a:t>
                      </a:r>
                      <a:r>
                        <a:rPr lang="en-US" altLang="ja-JP" sz="1200" b="0" i="0" u="none" strike="noStrike">
                          <a:solidFill>
                            <a:srgbClr val="000000"/>
                          </a:solidFill>
                          <a:effectLst/>
                          <a:latin typeface="Meiryo UI" panose="020B0604030504040204" pitchFamily="50" charset="-128"/>
                          <a:ea typeface="Meiryo UI" panose="020B0604030504040204" pitchFamily="50" charset="-128"/>
                        </a:rPr>
                        <a:t>29</a:t>
                      </a:r>
                      <a:r>
                        <a:rPr lang="ja-JP" altLang="en-US" sz="1200" b="0" i="0" u="none" strike="noStrike">
                          <a:solidFill>
                            <a:srgbClr val="000000"/>
                          </a:solidFill>
                          <a:effectLst/>
                          <a:latin typeface="Meiryo UI" panose="020B0604030504040204" pitchFamily="50" charset="-128"/>
                          <a:ea typeface="Meiryo UI" panose="020B0604030504040204" pitchFamily="50" charset="-128"/>
                        </a:rPr>
                        <a:t>年</a:t>
                      </a:r>
                    </a:p>
                  </a:txBody>
                  <a:tcPr marL="0" marR="0" marT="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Meiryo UI" panose="020B0604030504040204" pitchFamily="50" charset="-128"/>
                          <a:ea typeface="Meiryo UI" panose="020B0604030504040204" pitchFamily="50" charset="-128"/>
                        </a:rPr>
                        <a:t>86.0%</a:t>
                      </a:r>
                    </a:p>
                  </a:txBody>
                  <a:tcPr marL="0" marR="0" marT="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78.6%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64.4%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200" b="0" i="0" u="none" strike="noStrike">
                          <a:solidFill>
                            <a:srgbClr val="000000"/>
                          </a:solidFill>
                          <a:effectLst/>
                          <a:latin typeface="Meiryo UI" panose="020B0604030504040204" pitchFamily="50" charset="-128"/>
                          <a:ea typeface="Meiryo UI"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extLst>
                  <a:ext uri="{0D108BD9-81ED-4DB2-BD59-A6C34878D82A}">
                    <a16:rowId xmlns:a16="http://schemas.microsoft.com/office/drawing/2014/main" val="1938622577"/>
                  </a:ext>
                </a:extLst>
              </a:tr>
              <a:tr h="361535">
                <a:tc>
                  <a:txBody>
                    <a:bodyPr/>
                    <a:lstStyle/>
                    <a:p>
                      <a:pPr algn="ctr" fontAlgn="ctr"/>
                      <a:r>
                        <a:rPr lang="ja-JP" altLang="en-US" sz="1200" b="0" i="0" u="none" strike="noStrike">
                          <a:solidFill>
                            <a:srgbClr val="000000"/>
                          </a:solidFill>
                          <a:effectLst/>
                          <a:latin typeface="Meiryo UI" panose="020B0604030504040204" pitchFamily="50" charset="-128"/>
                          <a:ea typeface="Meiryo UI" panose="020B0604030504040204" pitchFamily="50" charset="-128"/>
                        </a:rPr>
                        <a:t>平成</a:t>
                      </a:r>
                      <a:r>
                        <a:rPr lang="en-US" altLang="ja-JP" sz="1200" b="0" i="0" u="none" strike="noStrike">
                          <a:solidFill>
                            <a:srgbClr val="000000"/>
                          </a:solidFill>
                          <a:effectLst/>
                          <a:latin typeface="Meiryo UI" panose="020B0604030504040204" pitchFamily="50" charset="-128"/>
                          <a:ea typeface="Meiryo UI" panose="020B0604030504040204" pitchFamily="50" charset="-128"/>
                        </a:rPr>
                        <a:t>30</a:t>
                      </a:r>
                      <a:r>
                        <a:rPr lang="ja-JP" altLang="en-US" sz="1200" b="0" i="0" u="none" strike="noStrike">
                          <a:solidFill>
                            <a:srgbClr val="000000"/>
                          </a:solidFill>
                          <a:effectLst/>
                          <a:latin typeface="Meiryo UI" panose="020B0604030504040204" pitchFamily="50" charset="-128"/>
                          <a:ea typeface="Meiryo UI" panose="020B0604030504040204" pitchFamily="50" charset="-128"/>
                        </a:rPr>
                        <a:t>年</a:t>
                      </a:r>
                    </a:p>
                  </a:txBody>
                  <a:tcPr marL="0" marR="0" marT="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1" i="0" u="none" strike="noStrike" dirty="0">
                          <a:solidFill>
                            <a:srgbClr val="000000"/>
                          </a:solidFill>
                          <a:effectLst/>
                          <a:latin typeface="Meiryo UI" panose="020B0604030504040204" pitchFamily="50" charset="-128"/>
                          <a:ea typeface="Meiryo UI" panose="020B0604030504040204" pitchFamily="50" charset="-128"/>
                        </a:rPr>
                        <a:t>83.0%</a:t>
                      </a:r>
                    </a:p>
                  </a:txBody>
                  <a:tcPr marL="0" marR="0" marT="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1" i="0" u="none" strike="noStrike" dirty="0">
                          <a:solidFill>
                            <a:srgbClr val="000000"/>
                          </a:solidFill>
                          <a:effectLst/>
                          <a:latin typeface="Meiryo UI" panose="020B0604030504040204" pitchFamily="50" charset="-128"/>
                          <a:ea typeface="Meiryo UI" panose="020B0604030504040204" pitchFamily="50" charset="-128"/>
                        </a:rPr>
                        <a:t>68.4%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extLst>
                  <a:ext uri="{0D108BD9-81ED-4DB2-BD59-A6C34878D82A}">
                    <a16:rowId xmlns:a16="http://schemas.microsoft.com/office/drawing/2014/main" val="1444761175"/>
                  </a:ext>
                </a:extLst>
              </a:tr>
            </a:tbl>
          </a:graphicData>
        </a:graphic>
      </p:graphicFrame>
      <p:sp>
        <p:nvSpPr>
          <p:cNvPr id="4" name="Text Box 3">
            <a:extLst>
              <a:ext uri="{FF2B5EF4-FFF2-40B4-BE49-F238E27FC236}">
                <a16:creationId xmlns:a16="http://schemas.microsoft.com/office/drawing/2014/main" id="{18E2736D-80FC-4EA7-9619-EC29891EE02C}"/>
              </a:ext>
            </a:extLst>
          </p:cNvPr>
          <p:cNvSpPr txBox="1">
            <a:spLocks noChangeArrowheads="1"/>
          </p:cNvSpPr>
          <p:nvPr/>
        </p:nvSpPr>
        <p:spPr bwMode="auto">
          <a:xfrm>
            <a:off x="847646" y="987238"/>
            <a:ext cx="7429500" cy="338554"/>
          </a:xfrm>
          <a:prstGeom prst="rect">
            <a:avLst/>
          </a:prstGeom>
          <a:noFill/>
          <a:ln w="9525" algn="ctr">
            <a:noFill/>
            <a:miter lim="800000"/>
            <a:headEnd/>
            <a:tailEnd/>
          </a:ln>
          <a:effectLst/>
        </p:spPr>
        <p:txBody>
          <a:bodyPr>
            <a:spAutoFit/>
          </a:bodyPr>
          <a:lstStyle/>
          <a:p>
            <a:pPr lvl="0" algn="ct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大阪府における福祉施設からの一般就労者数の推移と職場定着率</a:t>
            </a:r>
          </a:p>
        </p:txBody>
      </p:sp>
      <p:sp>
        <p:nvSpPr>
          <p:cNvPr id="5" name="右中かっこ 4"/>
          <p:cNvSpPr/>
          <p:nvPr/>
        </p:nvSpPr>
        <p:spPr>
          <a:xfrm rot="7065060">
            <a:off x="3143598" y="3765409"/>
            <a:ext cx="419083" cy="1537439"/>
          </a:xfrm>
          <a:prstGeom prst="rightBrace">
            <a:avLst>
              <a:gd name="adj1" fmla="val 25150"/>
              <a:gd name="adj2" fmla="val 55555"/>
            </a:avLst>
          </a:prstGeom>
          <a:ln w="349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1350"/>
          </a:p>
        </p:txBody>
      </p:sp>
      <p:sp>
        <p:nvSpPr>
          <p:cNvPr id="6" name="テキスト ボックス 5"/>
          <p:cNvSpPr txBox="1"/>
          <p:nvPr/>
        </p:nvSpPr>
        <p:spPr>
          <a:xfrm>
            <a:off x="5428751" y="1429066"/>
            <a:ext cx="2800767" cy="276999"/>
          </a:xfrm>
          <a:prstGeom prst="rect">
            <a:avLst/>
          </a:prstGeom>
          <a:noFill/>
        </p:spPr>
        <p:txBody>
          <a:bodyPr wrap="none" rtlCol="0">
            <a:spAutoFit/>
          </a:bodyPr>
          <a:lstStyle/>
          <a:p>
            <a:r>
              <a:rPr lang="ja-JP" altLang="en-US" sz="1200" b="1" dirty="0"/>
              <a:t>一般就労者の職場定着率（過去３年）</a:t>
            </a:r>
          </a:p>
        </p:txBody>
      </p:sp>
      <p:sp>
        <p:nvSpPr>
          <p:cNvPr id="7" name="正方形/長方形 6"/>
          <p:cNvSpPr/>
          <p:nvPr/>
        </p:nvSpPr>
        <p:spPr>
          <a:xfrm>
            <a:off x="879358" y="4985174"/>
            <a:ext cx="2953676" cy="830997"/>
          </a:xfrm>
          <a:prstGeom prst="rect">
            <a:avLst/>
          </a:prstGeom>
          <a:ln>
            <a:solidFill>
              <a:srgbClr val="FF0000"/>
            </a:solidFill>
          </a:ln>
        </p:spPr>
        <p:style>
          <a:lnRef idx="2">
            <a:schemeClr val="accent1"/>
          </a:lnRef>
          <a:fillRef idx="1">
            <a:schemeClr val="lt1"/>
          </a:fillRef>
          <a:effectRef idx="0">
            <a:schemeClr val="accent1"/>
          </a:effectRef>
          <a:fontRef idx="minor">
            <a:schemeClr val="dk1"/>
          </a:fontRef>
        </p:style>
        <p:txBody>
          <a:bodyPr wrap="square">
            <a:spAutoFit/>
          </a:bodyPr>
          <a:lstStyle/>
          <a:p>
            <a:r>
              <a:rPr lang="ja-JP" altLang="en-US" sz="1200" b="1" kern="0" dirty="0">
                <a:ea typeface="HG丸ｺﾞｼｯｸM-PRO" panose="020F0600000000000000" pitchFamily="50" charset="-128"/>
                <a:cs typeface="Times New Roman" panose="02020603050405020304" pitchFamily="18" charset="0"/>
              </a:rPr>
              <a:t>福祉施設からの一般就労者数は年々増加している。</a:t>
            </a:r>
            <a:endParaRPr lang="en-US" altLang="ja-JP" sz="1200" b="1" kern="0" dirty="0">
              <a:ea typeface="HG丸ｺﾞｼｯｸM-PRO" panose="020F0600000000000000" pitchFamily="50" charset="-128"/>
              <a:cs typeface="Times New Roman" panose="02020603050405020304" pitchFamily="18" charset="0"/>
            </a:endParaRPr>
          </a:p>
          <a:p>
            <a:r>
              <a:rPr lang="ja-JP" altLang="en-US" sz="1200" b="1" kern="0" dirty="0">
                <a:ea typeface="HG丸ｺﾞｼｯｸM-PRO" panose="020F0600000000000000" pitchFamily="50" charset="-128"/>
                <a:cs typeface="Times New Roman" panose="02020603050405020304" pitchFamily="18" charset="0"/>
              </a:rPr>
              <a:t>また、職場定着率は就労後の期間が長くなるにつれて低下している。</a:t>
            </a:r>
            <a:endParaRPr lang="en-US" altLang="ja-JP" sz="1200" b="1" kern="0" dirty="0">
              <a:ea typeface="HG丸ｺﾞｼｯｸM-PRO" panose="020F0600000000000000" pitchFamily="50" charset="-128"/>
              <a:cs typeface="Times New Roman" panose="02020603050405020304" pitchFamily="18" charset="0"/>
            </a:endParaRPr>
          </a:p>
        </p:txBody>
      </p:sp>
      <p:sp>
        <p:nvSpPr>
          <p:cNvPr id="8" name="テキスト ボックス 7"/>
          <p:cNvSpPr txBox="1"/>
          <p:nvPr/>
        </p:nvSpPr>
        <p:spPr>
          <a:xfrm>
            <a:off x="5984723" y="4950548"/>
            <a:ext cx="3368225" cy="253916"/>
          </a:xfrm>
          <a:prstGeom prst="rect">
            <a:avLst/>
          </a:prstGeom>
          <a:noFill/>
        </p:spPr>
        <p:txBody>
          <a:bodyPr wrap="square" rtlCol="0">
            <a:spAutoFit/>
          </a:bodyPr>
          <a:lstStyle/>
          <a:p>
            <a:r>
              <a:rPr kumimoji="1" lang="ja-JP" altLang="en-US" sz="1050" dirty="0"/>
              <a:t>出典：</a:t>
            </a:r>
            <a:r>
              <a:rPr kumimoji="1" lang="zh-TW" altLang="en-US" sz="1050" dirty="0"/>
              <a:t>就労人数調査（</a:t>
            </a:r>
            <a:r>
              <a:rPr kumimoji="1" lang="ja-JP" altLang="en-US" sz="1050" dirty="0"/>
              <a:t>令和元年度実績</a:t>
            </a:r>
            <a:r>
              <a:rPr kumimoji="1" lang="zh-TW" altLang="en-US" sz="1050" dirty="0"/>
              <a:t>）調査結果</a:t>
            </a:r>
            <a:endParaRPr kumimoji="1" lang="ja-JP" altLang="en-US" sz="1050" dirty="0"/>
          </a:p>
        </p:txBody>
      </p:sp>
      <p:sp>
        <p:nvSpPr>
          <p:cNvPr id="14" name="テキスト ボックス 13">
            <a:extLst>
              <a:ext uri="{FF2B5EF4-FFF2-40B4-BE49-F238E27FC236}">
                <a16:creationId xmlns:a16="http://schemas.microsoft.com/office/drawing/2014/main" id="{EE444A1C-5802-4B88-AC49-52DABD2FFFD3}"/>
              </a:ext>
            </a:extLst>
          </p:cNvPr>
          <p:cNvSpPr txBox="1"/>
          <p:nvPr/>
        </p:nvSpPr>
        <p:spPr>
          <a:xfrm>
            <a:off x="246105" y="977936"/>
            <a:ext cx="595035" cy="338554"/>
          </a:xfrm>
          <a:prstGeom prst="rect">
            <a:avLst/>
          </a:prstGeom>
          <a:noFill/>
        </p:spPr>
        <p:txBody>
          <a:bodyPr wrap="none" rtlCol="0">
            <a:spAutoFit/>
          </a:bodyPr>
          <a:lstStyle/>
          <a:p>
            <a:r>
              <a:rPr lang="ja-JP" altLang="en-US" sz="1600" b="1" dirty="0"/>
              <a:t>参考</a:t>
            </a:r>
          </a:p>
        </p:txBody>
      </p:sp>
      <p:graphicFrame>
        <p:nvGraphicFramePr>
          <p:cNvPr id="12" name="グラフ 11">
            <a:extLst>
              <a:ext uri="{FF2B5EF4-FFF2-40B4-BE49-F238E27FC236}">
                <a16:creationId xmlns:a16="http://schemas.microsoft.com/office/drawing/2014/main" id="{00000000-0008-0000-0D00-000002000000}"/>
              </a:ext>
            </a:extLst>
          </p:cNvPr>
          <p:cNvGraphicFramePr>
            <a:graphicFrameLocks/>
          </p:cNvGraphicFramePr>
          <p:nvPr>
            <p:extLst>
              <p:ext uri="{D42A27DB-BD31-4B8C-83A1-F6EECF244321}">
                <p14:modId xmlns:p14="http://schemas.microsoft.com/office/powerpoint/2010/main" val="2714687872"/>
              </p:ext>
            </p:extLst>
          </p:nvPr>
        </p:nvGraphicFramePr>
        <p:xfrm>
          <a:off x="151026" y="1682982"/>
          <a:ext cx="4150519" cy="2331549"/>
        </p:xfrm>
        <a:graphic>
          <a:graphicData uri="http://schemas.openxmlformats.org/drawingml/2006/chart">
            <c:chart xmlns:c="http://schemas.openxmlformats.org/drawingml/2006/chart" xmlns:r="http://schemas.openxmlformats.org/officeDocument/2006/relationships" r:id="rId2"/>
          </a:graphicData>
        </a:graphic>
      </p:graphicFrame>
      <p:sp>
        <p:nvSpPr>
          <p:cNvPr id="10" name="テキスト ボックス 9"/>
          <p:cNvSpPr txBox="1"/>
          <p:nvPr/>
        </p:nvSpPr>
        <p:spPr>
          <a:xfrm>
            <a:off x="695547" y="1961394"/>
            <a:ext cx="530915" cy="196208"/>
          </a:xfrm>
          <a:prstGeom prst="rect">
            <a:avLst/>
          </a:prstGeom>
          <a:noFill/>
        </p:spPr>
        <p:txBody>
          <a:bodyPr wrap="none" rtlCol="0">
            <a:spAutoFit/>
          </a:bodyPr>
          <a:lstStyle/>
          <a:p>
            <a:r>
              <a:rPr kumimoji="1" lang="ja-JP" altLang="en-US" sz="675" dirty="0"/>
              <a:t>単位：</a:t>
            </a:r>
            <a:r>
              <a:rPr lang="ja-JP" altLang="en-US" sz="675" dirty="0"/>
              <a:t>人</a:t>
            </a:r>
            <a:endParaRPr kumimoji="1" lang="ja-JP" altLang="en-US" sz="675" dirty="0"/>
          </a:p>
        </p:txBody>
      </p:sp>
      <p:sp>
        <p:nvSpPr>
          <p:cNvPr id="13" name="スライド番号プレースホルダー 1"/>
          <p:cNvSpPr txBox="1">
            <a:spLocks/>
          </p:cNvSpPr>
          <p:nvPr/>
        </p:nvSpPr>
        <p:spPr>
          <a:xfrm>
            <a:off x="6511738" y="6141198"/>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ja-JP" sz="2400" dirty="0" smtClean="0">
                <a:solidFill>
                  <a:schemeClr val="tx1"/>
                </a:solidFill>
                <a:latin typeface="+mn-ea"/>
              </a:rPr>
              <a:t>16</a:t>
            </a:r>
            <a:endParaRPr lang="ja-JP" altLang="en-US" sz="2400" dirty="0">
              <a:solidFill>
                <a:schemeClr val="tx1"/>
              </a:solidFill>
              <a:latin typeface="+mn-ea"/>
            </a:endParaRPr>
          </a:p>
        </p:txBody>
      </p:sp>
      <p:sp>
        <p:nvSpPr>
          <p:cNvPr id="16" name="テキスト ボックス 15"/>
          <p:cNvSpPr txBox="1"/>
          <p:nvPr/>
        </p:nvSpPr>
        <p:spPr>
          <a:xfrm>
            <a:off x="3564093" y="4949556"/>
            <a:ext cx="7684123" cy="1446550"/>
          </a:xfrm>
          <a:prstGeom prst="rect">
            <a:avLst/>
          </a:prstGeom>
          <a:noFill/>
        </p:spPr>
        <p:txBody>
          <a:bodyPr wrap="square" rtlCol="0">
            <a:spAutoFit/>
          </a:bodyPr>
          <a:lstStyle/>
          <a:p>
            <a:r>
              <a:rPr kumimoji="1" lang="ja-JP" altLang="en-US" sz="1100" dirty="0" smtClean="0"/>
              <a:t>　　　</a:t>
            </a:r>
            <a:r>
              <a:rPr kumimoji="1" lang="en-US" altLang="ja-JP" sz="1100" dirty="0" smtClean="0"/>
              <a:t>【</a:t>
            </a:r>
            <a:r>
              <a:rPr kumimoji="1" lang="ja-JP" altLang="en-US" sz="1100" dirty="0"/>
              <a:t>参考</a:t>
            </a:r>
            <a:r>
              <a:rPr kumimoji="1" lang="en-US" altLang="ja-JP" sz="1100" dirty="0" smtClean="0"/>
              <a:t>】</a:t>
            </a:r>
          </a:p>
          <a:p>
            <a:r>
              <a:rPr kumimoji="1" lang="ja-JP" altLang="en-US" sz="1100" dirty="0"/>
              <a:t>　</a:t>
            </a:r>
            <a:r>
              <a:rPr kumimoji="1" lang="ja-JP" altLang="en-US" sz="1100" dirty="0" smtClean="0"/>
              <a:t>　　　◆</a:t>
            </a:r>
            <a:r>
              <a:rPr kumimoji="1" lang="ja-JP" altLang="en-US" sz="1100" dirty="0"/>
              <a:t>新規学卒就職者（平成</a:t>
            </a:r>
            <a:r>
              <a:rPr kumimoji="1" lang="en-US" altLang="ja-JP" sz="1100" dirty="0"/>
              <a:t>28 </a:t>
            </a:r>
            <a:r>
              <a:rPr kumimoji="1" lang="ja-JP" altLang="en-US" sz="1100" dirty="0"/>
              <a:t>年３月卒業）の離職率</a:t>
            </a:r>
            <a:endParaRPr kumimoji="1" lang="en-US" altLang="ja-JP" sz="1100" dirty="0"/>
          </a:p>
          <a:p>
            <a:r>
              <a:rPr kumimoji="1" lang="ja-JP" altLang="en-US" sz="1100" dirty="0"/>
              <a:t>　　　　</a:t>
            </a:r>
            <a:r>
              <a:rPr kumimoji="1" lang="ja-JP" altLang="en-US" sz="1100" dirty="0" smtClean="0"/>
              <a:t>　　高卒：</a:t>
            </a:r>
            <a:r>
              <a:rPr kumimoji="1" lang="ja-JP" altLang="en-US" sz="1100" dirty="0"/>
              <a:t>就職後１年以内</a:t>
            </a:r>
            <a:r>
              <a:rPr kumimoji="1" lang="en-US" altLang="ja-JP" sz="1100" dirty="0"/>
              <a:t>17.4</a:t>
            </a:r>
            <a:r>
              <a:rPr kumimoji="1" lang="ja-JP" altLang="en-US" sz="1100" dirty="0" smtClean="0"/>
              <a:t>％、就職</a:t>
            </a:r>
            <a:r>
              <a:rPr kumimoji="1" lang="ja-JP" altLang="en-US" sz="1100" dirty="0"/>
              <a:t>後３年以内</a:t>
            </a:r>
            <a:r>
              <a:rPr kumimoji="1" lang="en-US" altLang="ja-JP" sz="1100" dirty="0"/>
              <a:t>39.2</a:t>
            </a:r>
            <a:r>
              <a:rPr kumimoji="1" lang="ja-JP" altLang="en-US" sz="1100" dirty="0" smtClean="0"/>
              <a:t>％</a:t>
            </a:r>
            <a:endParaRPr kumimoji="1" lang="en-US" altLang="ja-JP" sz="1100" dirty="0" smtClean="0"/>
          </a:p>
          <a:p>
            <a:r>
              <a:rPr kumimoji="1" lang="ja-JP" altLang="en-US" sz="1100" dirty="0"/>
              <a:t>　</a:t>
            </a:r>
            <a:r>
              <a:rPr kumimoji="1" lang="ja-JP" altLang="en-US" sz="1100" dirty="0" smtClean="0"/>
              <a:t>　　　　　大卒：</a:t>
            </a:r>
            <a:r>
              <a:rPr kumimoji="1" lang="ja-JP" altLang="en-US" sz="1100" dirty="0"/>
              <a:t>就職後１年以内</a:t>
            </a:r>
            <a:r>
              <a:rPr kumimoji="1" lang="en-US" altLang="ja-JP" sz="1100" dirty="0"/>
              <a:t>11.4</a:t>
            </a:r>
            <a:r>
              <a:rPr kumimoji="1" lang="ja-JP" altLang="en-US" sz="1100" dirty="0" smtClean="0"/>
              <a:t>％、就職</a:t>
            </a:r>
            <a:r>
              <a:rPr kumimoji="1" lang="ja-JP" altLang="en-US" sz="1100" dirty="0"/>
              <a:t>後３年以内</a:t>
            </a:r>
            <a:r>
              <a:rPr kumimoji="1" lang="en-US" altLang="ja-JP" sz="1100" dirty="0"/>
              <a:t>32.0</a:t>
            </a:r>
            <a:r>
              <a:rPr kumimoji="1" lang="ja-JP" altLang="en-US" sz="1100" dirty="0" smtClean="0"/>
              <a:t>％</a:t>
            </a:r>
            <a:endParaRPr kumimoji="1" lang="en-US" altLang="ja-JP" sz="1100" dirty="0"/>
          </a:p>
          <a:p>
            <a:r>
              <a:rPr kumimoji="1" lang="ja-JP" altLang="en-US" sz="1100" dirty="0"/>
              <a:t>　　　　　</a:t>
            </a:r>
            <a:r>
              <a:rPr kumimoji="1" lang="ja-JP" altLang="en-US" sz="1050" dirty="0" smtClean="0"/>
              <a:t>出典</a:t>
            </a:r>
            <a:r>
              <a:rPr kumimoji="1" lang="ja-JP" altLang="en-US" sz="1050" dirty="0"/>
              <a:t>　厚生労働省</a:t>
            </a:r>
            <a:r>
              <a:rPr kumimoji="1" lang="en-US" altLang="ja-JP" sz="1050" dirty="0"/>
              <a:t>『</a:t>
            </a:r>
            <a:r>
              <a:rPr kumimoji="1" lang="ja-JP" altLang="en-US" sz="1050" dirty="0"/>
              <a:t>新規学卒就職者の離職状況（平成</a:t>
            </a:r>
            <a:r>
              <a:rPr kumimoji="1" lang="en-US" altLang="ja-JP" sz="1050" dirty="0"/>
              <a:t>28 </a:t>
            </a:r>
            <a:r>
              <a:rPr kumimoji="1" lang="ja-JP" altLang="en-US" sz="1050" dirty="0"/>
              <a:t>年３月卒業者の状況）</a:t>
            </a:r>
            <a:r>
              <a:rPr kumimoji="1" lang="en-US" altLang="ja-JP" sz="1050" dirty="0"/>
              <a:t>』</a:t>
            </a:r>
          </a:p>
          <a:p>
            <a:r>
              <a:rPr kumimoji="1" lang="ja-JP" altLang="en-US" sz="1100" dirty="0"/>
              <a:t>　　　　</a:t>
            </a:r>
            <a:r>
              <a:rPr kumimoji="1" lang="ja-JP" altLang="en-US" sz="1100" dirty="0" smtClean="0"/>
              <a:t>◆</a:t>
            </a:r>
            <a:r>
              <a:rPr kumimoji="1" lang="ja-JP" altLang="en-US" sz="1100" dirty="0"/>
              <a:t>平成</a:t>
            </a:r>
            <a:r>
              <a:rPr kumimoji="1" lang="en-US" altLang="ja-JP" sz="1100" dirty="0"/>
              <a:t>30</a:t>
            </a:r>
            <a:r>
              <a:rPr kumimoji="1" lang="ja-JP" altLang="en-US" sz="1100" dirty="0"/>
              <a:t>年の常用労働者　離職率</a:t>
            </a:r>
            <a:r>
              <a:rPr kumimoji="1" lang="en-US" altLang="ja-JP" sz="1100" dirty="0"/>
              <a:t>14.6</a:t>
            </a:r>
            <a:r>
              <a:rPr kumimoji="1" lang="ja-JP" altLang="en-US" sz="1100" dirty="0"/>
              <a:t>％</a:t>
            </a:r>
            <a:endParaRPr kumimoji="1" lang="en-US" altLang="ja-JP" sz="1100" dirty="0"/>
          </a:p>
          <a:p>
            <a:r>
              <a:rPr kumimoji="1" lang="ja-JP" altLang="en-US" sz="1100" dirty="0"/>
              <a:t>　　　　　（平成</a:t>
            </a:r>
            <a:r>
              <a:rPr kumimoji="1" lang="en-US" altLang="ja-JP" sz="1100" dirty="0"/>
              <a:t>30</a:t>
            </a:r>
            <a:r>
              <a:rPr kumimoji="1" lang="ja-JP" altLang="en-US" sz="1100" dirty="0"/>
              <a:t>年１年間の離職者数／平成</a:t>
            </a:r>
            <a:r>
              <a:rPr kumimoji="1" lang="en-US" altLang="ja-JP" sz="1100" dirty="0"/>
              <a:t>30</a:t>
            </a:r>
            <a:r>
              <a:rPr kumimoji="1" lang="ja-JP" altLang="en-US" sz="1100" dirty="0"/>
              <a:t>年１月１日</a:t>
            </a:r>
            <a:r>
              <a:rPr kumimoji="1" lang="ja-JP" altLang="en-US" sz="1100" dirty="0" smtClean="0"/>
              <a:t>の常用労働者数</a:t>
            </a:r>
            <a:r>
              <a:rPr kumimoji="1" lang="ja-JP" altLang="en-US" sz="1100" dirty="0"/>
              <a:t>）</a:t>
            </a:r>
            <a:endParaRPr kumimoji="1" lang="en-US" altLang="ja-JP" sz="1100" dirty="0"/>
          </a:p>
          <a:p>
            <a:r>
              <a:rPr kumimoji="1" lang="ja-JP" altLang="en-US" sz="1100" dirty="0"/>
              <a:t>　　　　　</a:t>
            </a:r>
            <a:r>
              <a:rPr kumimoji="1" lang="ja-JP" altLang="en-US" sz="1050" dirty="0"/>
              <a:t>出典　厚生</a:t>
            </a:r>
            <a:r>
              <a:rPr kumimoji="1" lang="ja-JP" altLang="en-US" sz="1050" dirty="0">
                <a:latin typeface="+mn-ea"/>
              </a:rPr>
              <a:t>労働省</a:t>
            </a:r>
            <a:r>
              <a:rPr kumimoji="1" lang="en-US" altLang="ja-JP" sz="1050" dirty="0">
                <a:latin typeface="+mn-ea"/>
              </a:rPr>
              <a:t>『</a:t>
            </a:r>
            <a:r>
              <a:rPr kumimoji="1" lang="zh-TW" altLang="en-US" sz="1050" dirty="0">
                <a:latin typeface="游ゴシック" panose="020B0400000000000000" pitchFamily="50" charset="-128"/>
                <a:ea typeface="游ゴシック" panose="020B0400000000000000" pitchFamily="50" charset="-128"/>
              </a:rPr>
              <a:t>平成</a:t>
            </a:r>
            <a:r>
              <a:rPr kumimoji="1" lang="en-US" altLang="zh-TW" sz="1050" dirty="0">
                <a:latin typeface="游ゴシック" panose="020B0400000000000000" pitchFamily="50" charset="-128"/>
                <a:ea typeface="游ゴシック" panose="020B0400000000000000" pitchFamily="50" charset="-128"/>
              </a:rPr>
              <a:t>30</a:t>
            </a:r>
            <a:r>
              <a:rPr kumimoji="1" lang="zh-TW" altLang="en-US" sz="1050" dirty="0">
                <a:latin typeface="游ゴシック" panose="020B0400000000000000" pitchFamily="50" charset="-128"/>
                <a:ea typeface="游ゴシック" panose="020B0400000000000000" pitchFamily="50" charset="-128"/>
              </a:rPr>
              <a:t>年雇用動向調査</a:t>
            </a:r>
            <a:r>
              <a:rPr kumimoji="1" lang="en-US" altLang="ja-JP" sz="1050" dirty="0">
                <a:latin typeface="+mn-ea"/>
              </a:rPr>
              <a:t>』</a:t>
            </a:r>
            <a:endParaRPr kumimoji="1" lang="ja-JP" altLang="en-US" sz="1050" dirty="0">
              <a:latin typeface="+mn-ea"/>
            </a:endParaRPr>
          </a:p>
        </p:txBody>
      </p:sp>
    </p:spTree>
    <p:extLst>
      <p:ext uri="{BB962C8B-B14F-4D97-AF65-F5344CB8AC3E}">
        <p14:creationId xmlns:p14="http://schemas.microsoft.com/office/powerpoint/2010/main" val="633702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3">
            <a:extLst>
              <a:ext uri="{FF2B5EF4-FFF2-40B4-BE49-F238E27FC236}">
                <a16:creationId xmlns:a16="http://schemas.microsoft.com/office/drawing/2014/main" id="{18E2736D-80FC-4EA7-9619-EC29891EE02C}"/>
              </a:ext>
            </a:extLst>
          </p:cNvPr>
          <p:cNvSpPr txBox="1">
            <a:spLocks noChangeArrowheads="1"/>
          </p:cNvSpPr>
          <p:nvPr/>
        </p:nvSpPr>
        <p:spPr bwMode="auto">
          <a:xfrm>
            <a:off x="753746" y="1338532"/>
            <a:ext cx="7429500" cy="338554"/>
          </a:xfrm>
          <a:prstGeom prst="rect">
            <a:avLst/>
          </a:prstGeom>
          <a:noFill/>
          <a:ln w="9525" algn="ctr">
            <a:noFill/>
            <a:miter lim="800000"/>
            <a:headEnd/>
            <a:tailEnd/>
          </a:ln>
          <a:effectLst/>
        </p:spPr>
        <p:txBody>
          <a:bodyPr>
            <a:spAutoFit/>
          </a:bodyPr>
          <a:lstStyle/>
          <a:p>
            <a:pPr lvl="0" algn="ct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就労系サービス事業所数の推移</a:t>
            </a:r>
          </a:p>
        </p:txBody>
      </p:sp>
      <p:sp>
        <p:nvSpPr>
          <p:cNvPr id="3" name="テキスト ボックス 2"/>
          <p:cNvSpPr txBox="1"/>
          <p:nvPr/>
        </p:nvSpPr>
        <p:spPr>
          <a:xfrm>
            <a:off x="6695404" y="2294803"/>
            <a:ext cx="1799799" cy="276999"/>
          </a:xfrm>
          <a:prstGeom prst="rect">
            <a:avLst/>
          </a:prstGeom>
          <a:noFill/>
          <a:ln w="25400">
            <a:solidFill>
              <a:schemeClr val="bg1">
                <a:lumMod val="65000"/>
              </a:schemeClr>
            </a:solidFill>
            <a:prstDash val="sysDash"/>
          </a:ln>
        </p:spPr>
        <p:txBody>
          <a:bodyPr wrap="square" rtlCol="0">
            <a:spAutoFit/>
          </a:bodyPr>
          <a:lstStyle/>
          <a:p>
            <a:r>
              <a:rPr kumimoji="1" lang="ja-JP" altLang="en-US" sz="1200" b="1" dirty="0"/>
              <a:t>就労継続支援</a:t>
            </a:r>
            <a:r>
              <a:rPr kumimoji="1" lang="en-US" altLang="ja-JP" sz="1200" b="1" dirty="0"/>
              <a:t>B</a:t>
            </a:r>
            <a:r>
              <a:rPr kumimoji="1" lang="ja-JP" altLang="en-US" sz="1200" b="1" dirty="0"/>
              <a:t>型事業所</a:t>
            </a:r>
          </a:p>
        </p:txBody>
      </p:sp>
      <p:sp>
        <p:nvSpPr>
          <p:cNvPr id="4" name="テキスト ボックス 3"/>
          <p:cNvSpPr txBox="1"/>
          <p:nvPr/>
        </p:nvSpPr>
        <p:spPr>
          <a:xfrm>
            <a:off x="6712023" y="3912373"/>
            <a:ext cx="1816523" cy="276999"/>
          </a:xfrm>
          <a:prstGeom prst="rect">
            <a:avLst/>
          </a:prstGeom>
          <a:noFill/>
          <a:ln w="25400">
            <a:solidFill>
              <a:schemeClr val="accent2"/>
            </a:solidFill>
            <a:prstDash val="sysDot"/>
          </a:ln>
        </p:spPr>
        <p:txBody>
          <a:bodyPr wrap="none" rtlCol="0">
            <a:spAutoFit/>
          </a:bodyPr>
          <a:lstStyle/>
          <a:p>
            <a:r>
              <a:rPr kumimoji="1" lang="ja-JP" altLang="en-US" sz="1200" b="1" dirty="0"/>
              <a:t>就労継続支援</a:t>
            </a:r>
            <a:r>
              <a:rPr kumimoji="1" lang="en-US" altLang="ja-JP" sz="1200" b="1" dirty="0"/>
              <a:t>A</a:t>
            </a:r>
            <a:r>
              <a:rPr kumimoji="1" lang="ja-JP" altLang="en-US" sz="1200" b="1" dirty="0"/>
              <a:t>型事業所</a:t>
            </a:r>
          </a:p>
        </p:txBody>
      </p:sp>
      <p:sp>
        <p:nvSpPr>
          <p:cNvPr id="5" name="テキスト ボックス 4"/>
          <p:cNvSpPr txBox="1"/>
          <p:nvPr/>
        </p:nvSpPr>
        <p:spPr>
          <a:xfrm>
            <a:off x="6730857" y="4246177"/>
            <a:ext cx="1569660" cy="276999"/>
          </a:xfrm>
          <a:prstGeom prst="rect">
            <a:avLst/>
          </a:prstGeom>
          <a:noFill/>
          <a:ln w="25400">
            <a:solidFill>
              <a:srgbClr val="00B0F0"/>
            </a:solidFill>
            <a:prstDash val="lgDash"/>
          </a:ln>
        </p:spPr>
        <p:txBody>
          <a:bodyPr wrap="none" rtlCol="0">
            <a:spAutoFit/>
          </a:bodyPr>
          <a:lstStyle/>
          <a:p>
            <a:r>
              <a:rPr kumimoji="1" lang="ja-JP" altLang="en-US" sz="1200" b="1" dirty="0"/>
              <a:t>就労移行支援事業所</a:t>
            </a:r>
          </a:p>
        </p:txBody>
      </p:sp>
      <p:sp>
        <p:nvSpPr>
          <p:cNvPr id="12" name="テキスト ボックス 11"/>
          <p:cNvSpPr txBox="1"/>
          <p:nvPr/>
        </p:nvSpPr>
        <p:spPr>
          <a:xfrm>
            <a:off x="6720155" y="4619881"/>
            <a:ext cx="1569660" cy="276999"/>
          </a:xfrm>
          <a:prstGeom prst="rect">
            <a:avLst/>
          </a:prstGeom>
          <a:noFill/>
          <a:ln w="25400">
            <a:solidFill>
              <a:srgbClr val="FFC000"/>
            </a:solidFill>
          </a:ln>
        </p:spPr>
        <p:txBody>
          <a:bodyPr wrap="none" rtlCol="0">
            <a:spAutoFit/>
          </a:bodyPr>
          <a:lstStyle/>
          <a:p>
            <a:r>
              <a:rPr kumimoji="1" lang="ja-JP" altLang="en-US" sz="1200" b="1" dirty="0"/>
              <a:t>就労定着支援事業所</a:t>
            </a:r>
          </a:p>
        </p:txBody>
      </p:sp>
      <p:sp>
        <p:nvSpPr>
          <p:cNvPr id="13" name="テキスト ボックス 12"/>
          <p:cNvSpPr txBox="1"/>
          <p:nvPr/>
        </p:nvSpPr>
        <p:spPr>
          <a:xfrm>
            <a:off x="544661" y="1825184"/>
            <a:ext cx="1127232" cy="253916"/>
          </a:xfrm>
          <a:prstGeom prst="rect">
            <a:avLst/>
          </a:prstGeom>
          <a:noFill/>
        </p:spPr>
        <p:txBody>
          <a:bodyPr wrap="none" rtlCol="0">
            <a:spAutoFit/>
          </a:bodyPr>
          <a:lstStyle/>
          <a:p>
            <a:r>
              <a:rPr kumimoji="1" lang="ja-JP" altLang="en-US" sz="1050" dirty="0"/>
              <a:t>単位：事業所数</a:t>
            </a:r>
          </a:p>
        </p:txBody>
      </p:sp>
      <p:sp>
        <p:nvSpPr>
          <p:cNvPr id="14" name="テキスト ボックス 13"/>
          <p:cNvSpPr txBox="1"/>
          <p:nvPr/>
        </p:nvSpPr>
        <p:spPr>
          <a:xfrm>
            <a:off x="6636466" y="5437257"/>
            <a:ext cx="1397335" cy="253916"/>
          </a:xfrm>
          <a:prstGeom prst="rect">
            <a:avLst/>
          </a:prstGeom>
          <a:noFill/>
        </p:spPr>
        <p:txBody>
          <a:bodyPr wrap="square" rtlCol="0">
            <a:spAutoFit/>
          </a:bodyPr>
          <a:lstStyle/>
          <a:p>
            <a:r>
              <a:rPr kumimoji="1" lang="ja-JP" altLang="en-US" sz="1050" dirty="0"/>
              <a:t>出典：</a:t>
            </a:r>
            <a:r>
              <a:rPr lang="ja-JP" altLang="en-US" sz="1050" dirty="0"/>
              <a:t>国保連データ</a:t>
            </a:r>
            <a:endParaRPr kumimoji="1" lang="ja-JP" altLang="en-US" sz="1050" dirty="0"/>
          </a:p>
        </p:txBody>
      </p:sp>
      <p:sp>
        <p:nvSpPr>
          <p:cNvPr id="2" name="テキスト ボックス 1">
            <a:extLst>
              <a:ext uri="{FF2B5EF4-FFF2-40B4-BE49-F238E27FC236}">
                <a16:creationId xmlns:a16="http://schemas.microsoft.com/office/drawing/2014/main" id="{1D4FB6DC-318B-4577-A647-B99353CF1AB3}"/>
              </a:ext>
            </a:extLst>
          </p:cNvPr>
          <p:cNvSpPr txBox="1"/>
          <p:nvPr/>
        </p:nvSpPr>
        <p:spPr>
          <a:xfrm>
            <a:off x="408081" y="1092945"/>
            <a:ext cx="1107996" cy="276999"/>
          </a:xfrm>
          <a:prstGeom prst="rect">
            <a:avLst/>
          </a:prstGeom>
          <a:noFill/>
        </p:spPr>
        <p:txBody>
          <a:bodyPr wrap="none" rtlCol="0">
            <a:spAutoFit/>
          </a:bodyPr>
          <a:lstStyle/>
          <a:p>
            <a:r>
              <a:rPr lang="ja-JP" altLang="en-US" sz="1200" b="1" dirty="0"/>
              <a:t>基礎データ①</a:t>
            </a:r>
          </a:p>
        </p:txBody>
      </p:sp>
      <p:graphicFrame>
        <p:nvGraphicFramePr>
          <p:cNvPr id="17" name="グラフ 16"/>
          <p:cNvGraphicFramePr>
            <a:graphicFrameLocks/>
          </p:cNvGraphicFramePr>
          <p:nvPr>
            <p:extLst>
              <p:ext uri="{D42A27DB-BD31-4B8C-83A1-F6EECF244321}">
                <p14:modId xmlns:p14="http://schemas.microsoft.com/office/powerpoint/2010/main" val="1743399603"/>
              </p:ext>
            </p:extLst>
          </p:nvPr>
        </p:nvGraphicFramePr>
        <p:xfrm>
          <a:off x="544661" y="1735408"/>
          <a:ext cx="7307478" cy="3701849"/>
        </p:xfrm>
        <a:graphic>
          <a:graphicData uri="http://schemas.openxmlformats.org/drawingml/2006/chart">
            <c:chart xmlns:c="http://schemas.openxmlformats.org/drawingml/2006/chart" xmlns:r="http://schemas.openxmlformats.org/officeDocument/2006/relationships" r:id="rId2"/>
          </a:graphicData>
        </a:graphic>
      </p:graphicFrame>
      <p:sp>
        <p:nvSpPr>
          <p:cNvPr id="15" name="テキスト ボックス 14"/>
          <p:cNvSpPr txBox="1"/>
          <p:nvPr/>
        </p:nvSpPr>
        <p:spPr>
          <a:xfrm>
            <a:off x="152246" y="2997688"/>
            <a:ext cx="392415" cy="1015663"/>
          </a:xfrm>
          <a:prstGeom prst="rect">
            <a:avLst/>
          </a:prstGeom>
          <a:noFill/>
        </p:spPr>
        <p:txBody>
          <a:bodyPr vert="eaVert" wrap="none" rtlCol="0">
            <a:spAutoFit/>
          </a:bodyPr>
          <a:lstStyle/>
          <a:p>
            <a:r>
              <a:rPr kumimoji="1" lang="ja-JP" altLang="en-US" sz="1350" dirty="0"/>
              <a:t>事  業  所  数</a:t>
            </a:r>
          </a:p>
        </p:txBody>
      </p:sp>
      <p:sp>
        <p:nvSpPr>
          <p:cNvPr id="16" name="スライド番号プレースホルダー 1"/>
          <p:cNvSpPr txBox="1">
            <a:spLocks/>
          </p:cNvSpPr>
          <p:nvPr/>
        </p:nvSpPr>
        <p:spPr>
          <a:xfrm>
            <a:off x="6511738" y="6141198"/>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ja-JP" sz="2400" dirty="0" smtClean="0">
                <a:solidFill>
                  <a:schemeClr val="tx1"/>
                </a:solidFill>
                <a:latin typeface="+mn-ea"/>
              </a:rPr>
              <a:t>17</a:t>
            </a:r>
            <a:endParaRPr lang="ja-JP" altLang="en-US" sz="2400" dirty="0">
              <a:solidFill>
                <a:schemeClr val="tx1"/>
              </a:solidFill>
              <a:latin typeface="+mn-ea"/>
            </a:endParaRPr>
          </a:p>
        </p:txBody>
      </p:sp>
    </p:spTree>
    <p:extLst>
      <p:ext uri="{BB962C8B-B14F-4D97-AF65-F5344CB8AC3E}">
        <p14:creationId xmlns:p14="http://schemas.microsoft.com/office/powerpoint/2010/main" val="13972109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695459" y="643944"/>
            <a:ext cx="4493538" cy="461665"/>
          </a:xfrm>
          <a:prstGeom prst="rect">
            <a:avLst/>
          </a:prstGeom>
          <a:noFill/>
        </p:spPr>
        <p:txBody>
          <a:bodyPr wrap="none" rtlCol="0">
            <a:spAutoFit/>
          </a:bodyPr>
          <a:lstStyle/>
          <a:p>
            <a:r>
              <a:rPr kumimoji="1" lang="ja-JP" altLang="en-US" sz="2400" b="1" dirty="0"/>
              <a:t>令和元年度就労人数調査の概要</a:t>
            </a:r>
          </a:p>
        </p:txBody>
      </p:sp>
      <p:sp>
        <p:nvSpPr>
          <p:cNvPr id="4" name="正方形/長方形 3"/>
          <p:cNvSpPr/>
          <p:nvPr/>
        </p:nvSpPr>
        <p:spPr>
          <a:xfrm>
            <a:off x="0" y="1289501"/>
            <a:ext cx="9144000" cy="1815882"/>
          </a:xfrm>
          <a:prstGeom prst="rect">
            <a:avLst/>
          </a:prstGeom>
        </p:spPr>
        <p:txBody>
          <a:bodyPr wrap="square">
            <a:spAutoFit/>
          </a:bodyPr>
          <a:lstStyle/>
          <a:p>
            <a:r>
              <a:rPr lang="en-US" altLang="ja-JP" sz="1600" dirty="0">
                <a:latin typeface="+mn-ea"/>
              </a:rPr>
              <a:t>【</a:t>
            </a:r>
            <a:r>
              <a:rPr lang="ja-JP" altLang="en-US" sz="1600" dirty="0">
                <a:latin typeface="+mn-ea"/>
              </a:rPr>
              <a:t>調査対象事業所</a:t>
            </a:r>
            <a:r>
              <a:rPr lang="en-US" altLang="ja-JP" sz="1600" dirty="0">
                <a:latin typeface="+mn-ea"/>
              </a:rPr>
              <a:t>】</a:t>
            </a:r>
          </a:p>
          <a:p>
            <a:r>
              <a:rPr lang="ja-JP" altLang="en-US" sz="1600" dirty="0">
                <a:latin typeface="+mn-ea"/>
              </a:rPr>
              <a:t>・令和</a:t>
            </a:r>
            <a:r>
              <a:rPr lang="en-US" altLang="ja-JP" sz="1600" dirty="0">
                <a:latin typeface="+mn-ea"/>
              </a:rPr>
              <a:t>2</a:t>
            </a:r>
            <a:r>
              <a:rPr lang="ja-JP" altLang="en-US" sz="1600" dirty="0">
                <a:latin typeface="+mn-ea"/>
              </a:rPr>
              <a:t>年</a:t>
            </a:r>
            <a:r>
              <a:rPr lang="en-US" altLang="ja-JP" sz="1600" dirty="0">
                <a:latin typeface="+mn-ea"/>
              </a:rPr>
              <a:t>4</a:t>
            </a:r>
            <a:r>
              <a:rPr lang="ja-JP" altLang="en-US" sz="1600" dirty="0">
                <a:latin typeface="+mn-ea"/>
              </a:rPr>
              <a:t>月</a:t>
            </a:r>
            <a:r>
              <a:rPr lang="en-US" altLang="ja-JP" sz="1600" dirty="0">
                <a:latin typeface="+mn-ea"/>
              </a:rPr>
              <a:t>1</a:t>
            </a:r>
            <a:r>
              <a:rPr lang="ja-JP" altLang="en-US" sz="1600" dirty="0">
                <a:latin typeface="+mn-ea"/>
              </a:rPr>
              <a:t>日時点で、就労移行支援、就労継続支援</a:t>
            </a:r>
            <a:r>
              <a:rPr lang="en-US" altLang="ja-JP" sz="1600" dirty="0">
                <a:latin typeface="+mn-ea"/>
              </a:rPr>
              <a:t>A</a:t>
            </a:r>
            <a:r>
              <a:rPr lang="ja-JP" altLang="en-US" sz="1600" dirty="0">
                <a:latin typeface="+mn-ea"/>
              </a:rPr>
              <a:t>型及びＢ型の指定を受けている事業所。</a:t>
            </a:r>
            <a:endParaRPr lang="en-US" altLang="ja-JP" sz="1600" dirty="0">
              <a:latin typeface="+mn-ea"/>
            </a:endParaRPr>
          </a:p>
          <a:p>
            <a:r>
              <a:rPr lang="ja-JP" altLang="en-US" sz="1600" dirty="0">
                <a:latin typeface="+mn-ea"/>
              </a:rPr>
              <a:t>・令和</a:t>
            </a:r>
            <a:r>
              <a:rPr lang="en-US" altLang="ja-JP" sz="1600" dirty="0">
                <a:latin typeface="+mn-ea"/>
              </a:rPr>
              <a:t>2</a:t>
            </a:r>
            <a:r>
              <a:rPr lang="ja-JP" altLang="en-US" sz="1600" dirty="0">
                <a:latin typeface="+mn-ea"/>
              </a:rPr>
              <a:t>年</a:t>
            </a:r>
            <a:r>
              <a:rPr lang="en-US" altLang="ja-JP" sz="1600" dirty="0">
                <a:latin typeface="+mn-ea"/>
              </a:rPr>
              <a:t>4</a:t>
            </a:r>
            <a:r>
              <a:rPr lang="ja-JP" altLang="en-US" sz="1600" dirty="0">
                <a:latin typeface="+mn-ea"/>
              </a:rPr>
              <a:t>月</a:t>
            </a:r>
            <a:r>
              <a:rPr lang="en-US" altLang="ja-JP" sz="1600" dirty="0">
                <a:latin typeface="+mn-ea"/>
              </a:rPr>
              <a:t>1</a:t>
            </a:r>
            <a:r>
              <a:rPr lang="ja-JP" altLang="en-US" sz="1600" dirty="0">
                <a:latin typeface="+mn-ea"/>
              </a:rPr>
              <a:t>日時点で、生活介護、自立訓練（機能訓練・生活訓練）の指定を受けていて、</a:t>
            </a:r>
            <a:endParaRPr lang="en-US" altLang="ja-JP" sz="1600" dirty="0">
              <a:latin typeface="+mn-ea"/>
            </a:endParaRPr>
          </a:p>
          <a:p>
            <a:r>
              <a:rPr lang="ja-JP" altLang="en-US" sz="1600" dirty="0">
                <a:latin typeface="+mn-ea"/>
              </a:rPr>
              <a:t>　かつ令和元年度中に一般就労者を輩出している事業所</a:t>
            </a:r>
          </a:p>
          <a:p>
            <a:r>
              <a:rPr lang="en-US" altLang="ja-JP" sz="1600" dirty="0">
                <a:latin typeface="+mn-ea"/>
              </a:rPr>
              <a:t>※</a:t>
            </a:r>
            <a:r>
              <a:rPr lang="ja-JP" altLang="en-US" sz="1600" dirty="0">
                <a:latin typeface="+mn-ea"/>
              </a:rPr>
              <a:t>但し、以下に該当する事業所は除く。</a:t>
            </a:r>
          </a:p>
          <a:p>
            <a:r>
              <a:rPr lang="ja-JP" altLang="en-US" sz="1600" dirty="0">
                <a:latin typeface="+mn-ea"/>
              </a:rPr>
              <a:t>・令和</a:t>
            </a:r>
            <a:r>
              <a:rPr lang="en-US" altLang="ja-JP" sz="1600" dirty="0">
                <a:latin typeface="+mn-ea"/>
              </a:rPr>
              <a:t>2</a:t>
            </a:r>
            <a:r>
              <a:rPr lang="ja-JP" altLang="en-US" sz="1600" dirty="0">
                <a:latin typeface="+mn-ea"/>
              </a:rPr>
              <a:t>年</a:t>
            </a:r>
            <a:r>
              <a:rPr lang="en-US" altLang="ja-JP" sz="1600" dirty="0">
                <a:latin typeface="+mn-ea"/>
              </a:rPr>
              <a:t>4</a:t>
            </a:r>
            <a:r>
              <a:rPr lang="ja-JP" altLang="en-US" sz="1600" dirty="0">
                <a:latin typeface="+mn-ea"/>
              </a:rPr>
              <a:t>月</a:t>
            </a:r>
            <a:r>
              <a:rPr lang="en-US" altLang="ja-JP" sz="1600" dirty="0">
                <a:latin typeface="+mn-ea"/>
              </a:rPr>
              <a:t>1</a:t>
            </a:r>
            <a:r>
              <a:rPr lang="ja-JP" altLang="en-US" sz="1600" dirty="0">
                <a:latin typeface="+mn-ea"/>
              </a:rPr>
              <a:t>日時点で当該サービスを休止及び廃止している事業所</a:t>
            </a:r>
          </a:p>
          <a:p>
            <a:r>
              <a:rPr lang="ja-JP" altLang="en-US" sz="1600" dirty="0">
                <a:latin typeface="+mn-ea"/>
              </a:rPr>
              <a:t>・令和</a:t>
            </a:r>
            <a:r>
              <a:rPr lang="en-US" altLang="ja-JP" sz="1600" dirty="0">
                <a:latin typeface="+mn-ea"/>
              </a:rPr>
              <a:t>2</a:t>
            </a:r>
            <a:r>
              <a:rPr lang="ja-JP" altLang="en-US" sz="1600" dirty="0">
                <a:latin typeface="+mn-ea"/>
              </a:rPr>
              <a:t>年</a:t>
            </a:r>
            <a:r>
              <a:rPr lang="en-US" altLang="ja-JP" sz="1600" dirty="0">
                <a:latin typeface="+mn-ea"/>
              </a:rPr>
              <a:t>4</a:t>
            </a:r>
            <a:r>
              <a:rPr lang="ja-JP" altLang="en-US" sz="1600" dirty="0">
                <a:latin typeface="+mn-ea"/>
              </a:rPr>
              <a:t>月</a:t>
            </a:r>
            <a:r>
              <a:rPr lang="en-US" altLang="ja-JP" sz="1600" dirty="0">
                <a:latin typeface="+mn-ea"/>
              </a:rPr>
              <a:t>1</a:t>
            </a:r>
            <a:r>
              <a:rPr lang="ja-JP" altLang="en-US" sz="1600" dirty="0" smtClean="0">
                <a:latin typeface="+mn-ea"/>
              </a:rPr>
              <a:t>日に</a:t>
            </a:r>
            <a:r>
              <a:rPr lang="ja-JP" altLang="en-US" sz="1600" dirty="0">
                <a:latin typeface="+mn-ea"/>
              </a:rPr>
              <a:t>新設された事業所（＝令和年度中は運営していなかった事業所）</a:t>
            </a:r>
          </a:p>
        </p:txBody>
      </p:sp>
      <p:sp>
        <p:nvSpPr>
          <p:cNvPr id="5" name="テキスト ボックス 4"/>
          <p:cNvSpPr txBox="1"/>
          <p:nvPr/>
        </p:nvSpPr>
        <p:spPr>
          <a:xfrm>
            <a:off x="115910" y="3289275"/>
            <a:ext cx="3877985" cy="584775"/>
          </a:xfrm>
          <a:prstGeom prst="rect">
            <a:avLst/>
          </a:prstGeom>
          <a:noFill/>
        </p:spPr>
        <p:txBody>
          <a:bodyPr wrap="none" rtlCol="0">
            <a:spAutoFit/>
          </a:bodyPr>
          <a:lstStyle/>
          <a:p>
            <a:r>
              <a:rPr kumimoji="1" lang="en-US" altLang="ja-JP" sz="1600" dirty="0"/>
              <a:t>【</a:t>
            </a:r>
            <a:r>
              <a:rPr kumimoji="1" lang="ja-JP" altLang="en-US" sz="1600" dirty="0"/>
              <a:t>調査期間</a:t>
            </a:r>
            <a:r>
              <a:rPr kumimoji="1" lang="en-US" altLang="ja-JP" sz="1600" dirty="0"/>
              <a:t>】</a:t>
            </a:r>
          </a:p>
          <a:p>
            <a:r>
              <a:rPr kumimoji="1" lang="ja-JP" altLang="en-US" sz="1600" dirty="0"/>
              <a:t>・</a:t>
            </a:r>
            <a:r>
              <a:rPr kumimoji="1" lang="ja-JP" altLang="en-US" sz="1600" dirty="0" smtClean="0"/>
              <a:t>令和</a:t>
            </a:r>
            <a:r>
              <a:rPr kumimoji="1" lang="ja-JP" altLang="en-US" sz="1600" dirty="0"/>
              <a:t>２</a:t>
            </a:r>
            <a:r>
              <a:rPr kumimoji="1" lang="ja-JP" altLang="en-US" sz="1600" dirty="0" smtClean="0"/>
              <a:t>年５月</a:t>
            </a:r>
            <a:r>
              <a:rPr kumimoji="1" lang="ja-JP" altLang="en-US" sz="1600" dirty="0"/>
              <a:t>７</a:t>
            </a:r>
            <a:r>
              <a:rPr kumimoji="1" lang="ja-JP" altLang="en-US" sz="1600" dirty="0" smtClean="0"/>
              <a:t>日</a:t>
            </a:r>
            <a:r>
              <a:rPr kumimoji="1" lang="ja-JP" altLang="en-US" sz="1600" dirty="0"/>
              <a:t>から同年</a:t>
            </a:r>
            <a:r>
              <a:rPr kumimoji="1" lang="ja-JP" altLang="en-US" sz="1600" dirty="0" smtClean="0"/>
              <a:t>６月１</a:t>
            </a:r>
            <a:r>
              <a:rPr kumimoji="1" lang="ja-JP" altLang="en-US" sz="1600" dirty="0"/>
              <a:t>２</a:t>
            </a:r>
            <a:r>
              <a:rPr kumimoji="1" lang="ja-JP" altLang="en-US" sz="1600" dirty="0" smtClean="0"/>
              <a:t>日</a:t>
            </a:r>
            <a:endParaRPr kumimoji="1" lang="ja-JP" altLang="en-US" sz="1600" dirty="0"/>
          </a:p>
        </p:txBody>
      </p:sp>
      <p:pic>
        <p:nvPicPr>
          <p:cNvPr id="6" name="図 5"/>
          <p:cNvPicPr>
            <a:picLocks noChangeAspect="1"/>
          </p:cNvPicPr>
          <p:nvPr/>
        </p:nvPicPr>
        <p:blipFill>
          <a:blip r:embed="rId2"/>
          <a:stretch>
            <a:fillRect/>
          </a:stretch>
        </p:blipFill>
        <p:spPr>
          <a:xfrm>
            <a:off x="856824" y="3874050"/>
            <a:ext cx="7227674" cy="2284704"/>
          </a:xfrm>
          <a:prstGeom prst="rect">
            <a:avLst/>
          </a:prstGeom>
        </p:spPr>
      </p:pic>
    </p:spTree>
    <p:extLst>
      <p:ext uri="{BB962C8B-B14F-4D97-AF65-F5344CB8AC3E}">
        <p14:creationId xmlns:p14="http://schemas.microsoft.com/office/powerpoint/2010/main" val="8317237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a:extLst>
              <a:ext uri="{FF2B5EF4-FFF2-40B4-BE49-F238E27FC236}">
                <a16:creationId xmlns:a16="http://schemas.microsoft.com/office/drawing/2014/main" id="{18E2736D-80FC-4EA7-9619-EC29891EE02C}"/>
              </a:ext>
            </a:extLst>
          </p:cNvPr>
          <p:cNvSpPr txBox="1">
            <a:spLocks noChangeArrowheads="1"/>
          </p:cNvSpPr>
          <p:nvPr/>
        </p:nvSpPr>
        <p:spPr bwMode="auto">
          <a:xfrm>
            <a:off x="968014" y="1050542"/>
            <a:ext cx="7429500" cy="307777"/>
          </a:xfrm>
          <a:prstGeom prst="rect">
            <a:avLst/>
          </a:prstGeom>
          <a:noFill/>
          <a:ln w="9525" algn="ctr">
            <a:noFill/>
            <a:miter lim="800000"/>
            <a:headEnd/>
            <a:tailEnd/>
          </a:ln>
          <a:effectLst/>
        </p:spPr>
        <p:txBody>
          <a:bodyPr>
            <a:spAutoFit/>
          </a:bodyPr>
          <a:lstStyle/>
          <a:p>
            <a:pPr lvl="0" algn="ctr"/>
            <a:r>
              <a:rPr lang="ja-JP" altLang="en-US" sz="1400" dirty="0">
                <a:latin typeface="Meiryo UI" panose="020B0604030504040204" pitchFamily="50" charset="-128"/>
                <a:ea typeface="Meiryo UI" panose="020B0604030504040204" pitchFamily="50" charset="-128"/>
                <a:cs typeface="Meiryo UI" panose="020B0604030504040204" pitchFamily="50" charset="-128"/>
              </a:rPr>
              <a:t>府内市町村</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の就労系サービス</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事業所数（令和</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4</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日時点）</a:t>
            </a:r>
          </a:p>
        </p:txBody>
      </p:sp>
      <p:graphicFrame>
        <p:nvGraphicFramePr>
          <p:cNvPr id="12" name="表 11"/>
          <p:cNvGraphicFramePr>
            <a:graphicFrameLocks noGrp="1"/>
          </p:cNvGraphicFramePr>
          <p:nvPr>
            <p:extLst>
              <p:ext uri="{D42A27DB-BD31-4B8C-83A1-F6EECF244321}">
                <p14:modId xmlns:p14="http://schemas.microsoft.com/office/powerpoint/2010/main" val="3238449638"/>
              </p:ext>
            </p:extLst>
          </p:nvPr>
        </p:nvGraphicFramePr>
        <p:xfrm>
          <a:off x="228601" y="1643457"/>
          <a:ext cx="4098632" cy="4379003"/>
        </p:xfrm>
        <a:graphic>
          <a:graphicData uri="http://schemas.openxmlformats.org/drawingml/2006/table">
            <a:tbl>
              <a:tblPr/>
              <a:tblGrid>
                <a:gridCol w="65207">
                  <a:extLst>
                    <a:ext uri="{9D8B030D-6E8A-4147-A177-3AD203B41FA5}">
                      <a16:colId xmlns:a16="http://schemas.microsoft.com/office/drawing/2014/main" val="1398514473"/>
                    </a:ext>
                  </a:extLst>
                </a:gridCol>
                <a:gridCol w="608220">
                  <a:extLst>
                    <a:ext uri="{9D8B030D-6E8A-4147-A177-3AD203B41FA5}">
                      <a16:colId xmlns:a16="http://schemas.microsoft.com/office/drawing/2014/main" val="3023313883"/>
                    </a:ext>
                  </a:extLst>
                </a:gridCol>
                <a:gridCol w="672234">
                  <a:extLst>
                    <a:ext uri="{9D8B030D-6E8A-4147-A177-3AD203B41FA5}">
                      <a16:colId xmlns:a16="http://schemas.microsoft.com/office/drawing/2014/main" val="4040928282"/>
                    </a:ext>
                  </a:extLst>
                </a:gridCol>
                <a:gridCol w="672234">
                  <a:extLst>
                    <a:ext uri="{9D8B030D-6E8A-4147-A177-3AD203B41FA5}">
                      <a16:colId xmlns:a16="http://schemas.microsoft.com/office/drawing/2014/main" val="122547687"/>
                    </a:ext>
                  </a:extLst>
                </a:gridCol>
                <a:gridCol w="693579">
                  <a:extLst>
                    <a:ext uri="{9D8B030D-6E8A-4147-A177-3AD203B41FA5}">
                      <a16:colId xmlns:a16="http://schemas.microsoft.com/office/drawing/2014/main" val="212676533"/>
                    </a:ext>
                  </a:extLst>
                </a:gridCol>
                <a:gridCol w="693579">
                  <a:extLst>
                    <a:ext uri="{9D8B030D-6E8A-4147-A177-3AD203B41FA5}">
                      <a16:colId xmlns:a16="http://schemas.microsoft.com/office/drawing/2014/main" val="2289346758"/>
                    </a:ext>
                  </a:extLst>
                </a:gridCol>
                <a:gridCol w="693579">
                  <a:extLst>
                    <a:ext uri="{9D8B030D-6E8A-4147-A177-3AD203B41FA5}">
                      <a16:colId xmlns:a16="http://schemas.microsoft.com/office/drawing/2014/main" val="1453913669"/>
                    </a:ext>
                  </a:extLst>
                </a:gridCol>
              </a:tblGrid>
              <a:tr h="165110">
                <a:tc>
                  <a:txBody>
                    <a:bodyPr/>
                    <a:lstStyle/>
                    <a:p>
                      <a:pPr algn="ctr" fontAlgn="ctr"/>
                      <a:r>
                        <a:rPr lang="ja-JP" altLang="en-US" sz="800" b="1" i="0" u="none" strike="noStrike">
                          <a:solidFill>
                            <a:srgbClr val="000000"/>
                          </a:solidFill>
                          <a:effectLst/>
                          <a:latin typeface="游ゴシック" panose="020B0400000000000000" pitchFamily="50" charset="-128"/>
                          <a:ea typeface="游ゴシック" panose="020B0400000000000000" pitchFamily="50" charset="-128"/>
                        </a:rPr>
                        <a:t>　</a:t>
                      </a:r>
                    </a:p>
                  </a:txBody>
                  <a:tcPr marL="5021" marR="5021" marT="5021" marB="0" anchor="ctr">
                    <a:lnL>
                      <a:noFill/>
                    </a:lnL>
                    <a:lnR w="12700" cap="flat" cmpd="sng" algn="ctr">
                      <a:solidFill>
                        <a:srgbClr val="000000"/>
                      </a:solidFill>
                      <a:prstDash val="solid"/>
                      <a:round/>
                      <a:headEnd type="none" w="med" len="med"/>
                      <a:tailEnd type="none" w="med" len="med"/>
                    </a:lnR>
                    <a:lnT>
                      <a:noFill/>
                    </a:lnT>
                    <a:lnB>
                      <a:noFill/>
                    </a:lnB>
                    <a:noFill/>
                  </a:tcPr>
                </a:tc>
                <a:tc>
                  <a:txBody>
                    <a:bodyPr/>
                    <a:lstStyle/>
                    <a:p>
                      <a:pPr algn="ctr" fontAlgn="ctr"/>
                      <a:r>
                        <a:rPr lang="ja-JP" altLang="en-US" sz="800" b="1" i="0" u="none" strike="noStrike" dirty="0" err="1">
                          <a:solidFill>
                            <a:srgbClr val="000000"/>
                          </a:solidFill>
                          <a:effectLst/>
                          <a:latin typeface="游ゴシック" panose="020B0400000000000000" pitchFamily="50" charset="-128"/>
                          <a:ea typeface="游ゴシック" panose="020B0400000000000000" pitchFamily="50" charset="-128"/>
                        </a:rPr>
                        <a:t>障がい</a:t>
                      </a:r>
                      <a:r>
                        <a:rPr lang="ja-JP" altLang="en-US" sz="800" b="1" i="0" u="none" strike="noStrike" dirty="0">
                          <a:solidFill>
                            <a:srgbClr val="000000"/>
                          </a:solidFill>
                          <a:effectLst/>
                          <a:latin typeface="游ゴシック" panose="020B0400000000000000" pitchFamily="50" charset="-128"/>
                          <a:ea typeface="游ゴシック" panose="020B0400000000000000" pitchFamily="50" charset="-128"/>
                        </a:rPr>
                        <a:t>福祉圏域</a:t>
                      </a:r>
                    </a:p>
                  </a:txBody>
                  <a:tcPr marL="5021" marR="5021" marT="502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800" b="1" i="0" u="none" strike="noStrike" dirty="0">
                          <a:solidFill>
                            <a:srgbClr val="000000"/>
                          </a:solidFill>
                          <a:effectLst/>
                          <a:latin typeface="游ゴシック" panose="020B0400000000000000" pitchFamily="50" charset="-128"/>
                          <a:ea typeface="游ゴシック" panose="020B0400000000000000" pitchFamily="50" charset="-128"/>
                        </a:rPr>
                        <a:t>市町村</a:t>
                      </a:r>
                    </a:p>
                  </a:txBody>
                  <a:tcPr marL="5021" marR="5021" marT="5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800" b="1" i="0" u="none" strike="noStrike" dirty="0">
                          <a:solidFill>
                            <a:srgbClr val="000000"/>
                          </a:solidFill>
                          <a:effectLst/>
                          <a:latin typeface="游ゴシック" panose="020B0400000000000000" pitchFamily="50" charset="-128"/>
                          <a:ea typeface="游ゴシック" panose="020B0400000000000000" pitchFamily="50" charset="-128"/>
                        </a:rPr>
                        <a:t>就労移行支援</a:t>
                      </a:r>
                    </a:p>
                  </a:txBody>
                  <a:tcPr marL="5021" marR="5021" marT="5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800" b="1" i="0" u="none" strike="noStrike" dirty="0">
                          <a:solidFill>
                            <a:srgbClr val="000000"/>
                          </a:solidFill>
                          <a:effectLst/>
                          <a:latin typeface="游ゴシック" panose="020B0400000000000000" pitchFamily="50" charset="-128"/>
                          <a:ea typeface="游ゴシック" panose="020B0400000000000000" pitchFamily="50" charset="-128"/>
                        </a:rPr>
                        <a:t>就労継続支援</a:t>
                      </a:r>
                      <a:r>
                        <a:rPr lang="en-US" sz="800" b="1" i="0" u="none" strike="noStrike" dirty="0">
                          <a:solidFill>
                            <a:srgbClr val="000000"/>
                          </a:solidFill>
                          <a:effectLst/>
                          <a:latin typeface="游ゴシック" panose="020B0400000000000000" pitchFamily="50" charset="-128"/>
                          <a:ea typeface="游ゴシック" panose="020B0400000000000000" pitchFamily="50" charset="-128"/>
                        </a:rPr>
                        <a:t>A</a:t>
                      </a:r>
                      <a:r>
                        <a:rPr lang="ja-JP" altLang="en-US" sz="800" b="1" i="0" u="none" strike="noStrike" dirty="0">
                          <a:solidFill>
                            <a:srgbClr val="000000"/>
                          </a:solidFill>
                          <a:effectLst/>
                          <a:latin typeface="游ゴシック" panose="020B0400000000000000" pitchFamily="50" charset="-128"/>
                          <a:ea typeface="游ゴシック" panose="020B0400000000000000" pitchFamily="50" charset="-128"/>
                        </a:rPr>
                        <a:t>型</a:t>
                      </a:r>
                    </a:p>
                  </a:txBody>
                  <a:tcPr marL="5021" marR="5021" marT="5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800" b="1" i="0" u="none" strike="noStrike" dirty="0">
                          <a:solidFill>
                            <a:srgbClr val="000000"/>
                          </a:solidFill>
                          <a:effectLst/>
                          <a:latin typeface="游ゴシック" panose="020B0400000000000000" pitchFamily="50" charset="-128"/>
                          <a:ea typeface="游ゴシック" panose="020B0400000000000000" pitchFamily="50" charset="-128"/>
                        </a:rPr>
                        <a:t>就労継続支援</a:t>
                      </a:r>
                      <a:r>
                        <a:rPr lang="en-US" sz="800" b="1" i="0" u="none" strike="noStrike" dirty="0">
                          <a:solidFill>
                            <a:srgbClr val="000000"/>
                          </a:solidFill>
                          <a:effectLst/>
                          <a:latin typeface="游ゴシック" panose="020B0400000000000000" pitchFamily="50" charset="-128"/>
                          <a:ea typeface="游ゴシック" panose="020B0400000000000000" pitchFamily="50" charset="-128"/>
                        </a:rPr>
                        <a:t>B</a:t>
                      </a:r>
                      <a:r>
                        <a:rPr lang="ja-JP" altLang="en-US" sz="800" b="1" i="0" u="none" strike="noStrike" dirty="0">
                          <a:solidFill>
                            <a:srgbClr val="000000"/>
                          </a:solidFill>
                          <a:effectLst/>
                          <a:latin typeface="游ゴシック" panose="020B0400000000000000" pitchFamily="50" charset="-128"/>
                          <a:ea typeface="游ゴシック" panose="020B0400000000000000" pitchFamily="50" charset="-128"/>
                        </a:rPr>
                        <a:t>型</a:t>
                      </a:r>
                    </a:p>
                  </a:txBody>
                  <a:tcPr marL="5021" marR="5021" marT="5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zh-CN" altLang="en-US" sz="800" b="1" i="0" u="none" strike="noStrike" dirty="0">
                          <a:solidFill>
                            <a:srgbClr val="000000"/>
                          </a:solidFill>
                          <a:effectLst/>
                          <a:latin typeface="游ゴシック" panose="020B0400000000000000" pitchFamily="50" charset="-128"/>
                          <a:ea typeface="游ゴシック" panose="020B0400000000000000" pitchFamily="50" charset="-128"/>
                        </a:rPr>
                        <a:t>就労定着支援</a:t>
                      </a:r>
                    </a:p>
                  </a:txBody>
                  <a:tcPr marL="5021" marR="5021" marT="502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8450876"/>
                  </a:ext>
                </a:extLst>
              </a:tr>
              <a:tr h="165110">
                <a:tc>
                  <a:txBody>
                    <a:bodyPr/>
                    <a:lstStyle/>
                    <a:p>
                      <a:pPr algn="l" fontAlgn="ctr"/>
                      <a:r>
                        <a:rPr lang="ja-JP" altLang="en-US" sz="800" b="1" i="0" u="none" strike="noStrike">
                          <a:solidFill>
                            <a:srgbClr val="000000"/>
                          </a:solidFill>
                          <a:effectLst/>
                          <a:latin typeface="游ゴシック" panose="020B0400000000000000" pitchFamily="50" charset="-128"/>
                          <a:ea typeface="游ゴシック" panose="020B0400000000000000" pitchFamily="50" charset="-128"/>
                        </a:rPr>
                        <a:t>　</a:t>
                      </a:r>
                    </a:p>
                  </a:txBody>
                  <a:tcPr marL="5021" marR="5021" marT="5021" marB="0" anchor="ctr">
                    <a:lnL>
                      <a:noFill/>
                    </a:lnL>
                    <a:lnR w="12700" cap="flat" cmpd="sng" algn="ctr">
                      <a:solidFill>
                        <a:srgbClr val="000000"/>
                      </a:solidFill>
                      <a:prstDash val="solid"/>
                      <a:round/>
                      <a:headEnd type="none" w="med" len="med"/>
                      <a:tailEnd type="none" w="med" len="med"/>
                    </a:lnR>
                    <a:lnT>
                      <a:noFill/>
                    </a:lnT>
                    <a:lnB>
                      <a:noFill/>
                    </a:lnB>
                    <a:noFill/>
                  </a:tcPr>
                </a:tc>
                <a:tc>
                  <a:txBody>
                    <a:bodyPr/>
                    <a:lstStyle/>
                    <a:p>
                      <a:pPr algn="ctr" fontAlgn="ctr"/>
                      <a:r>
                        <a:rPr lang="ja-JP" altLang="en-US" sz="800" b="1" i="0" u="none" strike="noStrike" dirty="0">
                          <a:solidFill>
                            <a:srgbClr val="000000"/>
                          </a:solidFill>
                          <a:effectLst/>
                          <a:latin typeface="游ゴシック" panose="020B0400000000000000" pitchFamily="50" charset="-128"/>
                          <a:ea typeface="游ゴシック" panose="020B0400000000000000" pitchFamily="50" charset="-128"/>
                        </a:rPr>
                        <a:t>大阪市</a:t>
                      </a:r>
                    </a:p>
                  </a:txBody>
                  <a:tcPr marL="5021" marR="5021" marT="502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800" b="1" i="0" u="none" strike="noStrike" dirty="0">
                          <a:solidFill>
                            <a:srgbClr val="000000"/>
                          </a:solidFill>
                          <a:effectLst/>
                          <a:latin typeface="游ゴシック" panose="020B0400000000000000" pitchFamily="50" charset="-128"/>
                          <a:ea typeface="游ゴシック" panose="020B0400000000000000" pitchFamily="50" charset="-128"/>
                        </a:rPr>
                        <a:t>大阪市</a:t>
                      </a:r>
                    </a:p>
                  </a:txBody>
                  <a:tcPr marL="5021" marR="5021" marT="5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800" b="1" i="0" u="none" strike="noStrike" dirty="0" smtClean="0">
                          <a:solidFill>
                            <a:srgbClr val="000000"/>
                          </a:solidFill>
                          <a:effectLst/>
                          <a:latin typeface="游ゴシック" panose="020B0400000000000000" pitchFamily="50" charset="-128"/>
                          <a:ea typeface="游ゴシック" panose="020B0400000000000000" pitchFamily="50" charset="-128"/>
                        </a:rPr>
                        <a:t>157</a:t>
                      </a:r>
                      <a:endParaRPr lang="en-US" altLang="ja-JP" sz="8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5021" marR="60249" marT="5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800" b="1" i="0" u="none" strike="noStrike" dirty="0" smtClean="0">
                          <a:solidFill>
                            <a:srgbClr val="000000"/>
                          </a:solidFill>
                          <a:effectLst/>
                          <a:latin typeface="游ゴシック" panose="020B0400000000000000" pitchFamily="50" charset="-128"/>
                          <a:ea typeface="游ゴシック" panose="020B0400000000000000" pitchFamily="50" charset="-128"/>
                        </a:rPr>
                        <a:t>182</a:t>
                      </a:r>
                      <a:endParaRPr lang="en-US" altLang="ja-JP" sz="8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5021" marR="60249" marT="5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800" b="1" i="0" u="none" strike="noStrike" dirty="0" smtClean="0">
                          <a:solidFill>
                            <a:srgbClr val="000000"/>
                          </a:solidFill>
                          <a:effectLst/>
                          <a:latin typeface="游ゴシック" panose="020B0400000000000000" pitchFamily="50" charset="-128"/>
                          <a:ea typeface="游ゴシック" panose="020B0400000000000000" pitchFamily="50" charset="-128"/>
                        </a:rPr>
                        <a:t>345</a:t>
                      </a:r>
                      <a:endParaRPr lang="en-US" altLang="ja-JP" sz="8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5021" marR="60249" marT="5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800" b="1" i="0" u="none" strike="noStrike" dirty="0" smtClean="0">
                          <a:solidFill>
                            <a:srgbClr val="000000"/>
                          </a:solidFill>
                          <a:effectLst/>
                          <a:latin typeface="游ゴシック" panose="020B0400000000000000" pitchFamily="50" charset="-128"/>
                          <a:ea typeface="游ゴシック" panose="020B0400000000000000" pitchFamily="50" charset="-128"/>
                        </a:rPr>
                        <a:t>66</a:t>
                      </a:r>
                      <a:endParaRPr lang="en-US" altLang="ja-JP" sz="8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5021" marR="60249" marT="502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36345872"/>
                  </a:ext>
                </a:extLst>
              </a:tr>
              <a:tr h="165110">
                <a:tc>
                  <a:txBody>
                    <a:bodyPr/>
                    <a:lstStyle/>
                    <a:p>
                      <a:pPr algn="l" fontAlgn="ctr"/>
                      <a:r>
                        <a:rPr lang="ja-JP" altLang="en-US" sz="800" b="1" i="0" u="none" strike="noStrike">
                          <a:solidFill>
                            <a:srgbClr val="000000"/>
                          </a:solidFill>
                          <a:effectLst/>
                          <a:latin typeface="游ゴシック" panose="020B0400000000000000" pitchFamily="50" charset="-128"/>
                          <a:ea typeface="游ゴシック" panose="020B0400000000000000" pitchFamily="50" charset="-128"/>
                        </a:rPr>
                        <a:t>　</a:t>
                      </a:r>
                    </a:p>
                  </a:txBody>
                  <a:tcPr marL="5021" marR="5021" marT="5021" marB="0" anchor="ctr">
                    <a:lnL>
                      <a:noFill/>
                    </a:lnL>
                    <a:lnR w="12700" cap="flat" cmpd="sng" algn="ctr">
                      <a:solidFill>
                        <a:srgbClr val="000000"/>
                      </a:solidFill>
                      <a:prstDash val="solid"/>
                      <a:round/>
                      <a:headEnd type="none" w="med" len="med"/>
                      <a:tailEnd type="none" w="med" len="med"/>
                    </a:lnR>
                    <a:lnT>
                      <a:noFill/>
                    </a:lnT>
                    <a:lnB>
                      <a:noFill/>
                    </a:lnB>
                    <a:noFill/>
                  </a:tcPr>
                </a:tc>
                <a:tc rowSpan="4">
                  <a:txBody>
                    <a:bodyPr/>
                    <a:lstStyle/>
                    <a:p>
                      <a:pPr algn="ctr" fontAlgn="ctr"/>
                      <a:r>
                        <a:rPr lang="ja-JP" altLang="en-US" sz="800" b="1" i="0" u="none" strike="noStrike" dirty="0">
                          <a:solidFill>
                            <a:srgbClr val="000000"/>
                          </a:solidFill>
                          <a:effectLst/>
                          <a:latin typeface="游ゴシック" panose="020B0400000000000000" pitchFamily="50" charset="-128"/>
                          <a:ea typeface="游ゴシック" panose="020B0400000000000000" pitchFamily="50" charset="-128"/>
                        </a:rPr>
                        <a:t>豊能北</a:t>
                      </a:r>
                    </a:p>
                  </a:txBody>
                  <a:tcPr marL="5021" marR="5021" marT="502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800" b="1" i="0" u="none" strike="noStrike">
                          <a:solidFill>
                            <a:srgbClr val="000000"/>
                          </a:solidFill>
                          <a:effectLst/>
                          <a:latin typeface="游ゴシック" panose="020B0400000000000000" pitchFamily="50" charset="-128"/>
                          <a:ea typeface="游ゴシック" panose="020B0400000000000000" pitchFamily="50" charset="-128"/>
                        </a:rPr>
                        <a:t>池田市</a:t>
                      </a:r>
                    </a:p>
                  </a:txBody>
                  <a:tcPr marL="5021" marR="5021" marT="5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800" b="1" i="0" u="none" strike="noStrike" dirty="0">
                          <a:solidFill>
                            <a:srgbClr val="000000"/>
                          </a:solidFill>
                          <a:effectLst/>
                          <a:latin typeface="游ゴシック" panose="020B0400000000000000" pitchFamily="50" charset="-128"/>
                          <a:ea typeface="游ゴシック" panose="020B0400000000000000" pitchFamily="50" charset="-128"/>
                        </a:rPr>
                        <a:t>1</a:t>
                      </a:r>
                    </a:p>
                  </a:txBody>
                  <a:tcPr marL="5021" marR="60249" marT="5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800" b="1" i="0" u="none" strike="noStrike" dirty="0">
                          <a:solidFill>
                            <a:srgbClr val="000000"/>
                          </a:solidFill>
                          <a:effectLst/>
                          <a:latin typeface="游ゴシック" panose="020B0400000000000000" pitchFamily="50" charset="-128"/>
                          <a:ea typeface="游ゴシック" panose="020B0400000000000000" pitchFamily="50" charset="-128"/>
                        </a:rPr>
                        <a:t>4</a:t>
                      </a:r>
                    </a:p>
                  </a:txBody>
                  <a:tcPr marL="5021" marR="60249" marT="5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800" b="1" i="0" u="none" strike="noStrike" dirty="0">
                          <a:solidFill>
                            <a:srgbClr val="000000"/>
                          </a:solidFill>
                          <a:effectLst/>
                          <a:latin typeface="游ゴシック" panose="020B0400000000000000" pitchFamily="50" charset="-128"/>
                          <a:ea typeface="游ゴシック" panose="020B0400000000000000" pitchFamily="50" charset="-128"/>
                        </a:rPr>
                        <a:t>8</a:t>
                      </a:r>
                    </a:p>
                  </a:txBody>
                  <a:tcPr marL="5021" marR="60249" marT="5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800" b="1" i="0" u="none" strike="noStrike" dirty="0">
                          <a:solidFill>
                            <a:srgbClr val="000000"/>
                          </a:solidFill>
                          <a:effectLst/>
                          <a:latin typeface="游ゴシック" panose="020B0400000000000000" pitchFamily="50" charset="-128"/>
                          <a:ea typeface="游ゴシック" panose="020B0400000000000000" pitchFamily="50" charset="-128"/>
                        </a:rPr>
                        <a:t>0</a:t>
                      </a:r>
                    </a:p>
                  </a:txBody>
                  <a:tcPr marL="5021" marR="60249" marT="502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6091175"/>
                  </a:ext>
                </a:extLst>
              </a:tr>
              <a:tr h="165110">
                <a:tc>
                  <a:txBody>
                    <a:bodyPr/>
                    <a:lstStyle/>
                    <a:p>
                      <a:pPr algn="l" fontAlgn="ctr"/>
                      <a:r>
                        <a:rPr lang="ja-JP" altLang="en-US" sz="800" b="1" i="0" u="none" strike="noStrike">
                          <a:solidFill>
                            <a:srgbClr val="000000"/>
                          </a:solidFill>
                          <a:effectLst/>
                          <a:latin typeface="游ゴシック" panose="020B0400000000000000" pitchFamily="50" charset="-128"/>
                          <a:ea typeface="游ゴシック" panose="020B0400000000000000" pitchFamily="50" charset="-128"/>
                        </a:rPr>
                        <a:t>　</a:t>
                      </a:r>
                    </a:p>
                  </a:txBody>
                  <a:tcPr marL="5021" marR="5021" marT="5021" marB="0" anchor="ctr">
                    <a:lnL>
                      <a:noFill/>
                    </a:lnL>
                    <a:lnR w="12700" cap="flat" cmpd="sng" algn="ctr">
                      <a:solidFill>
                        <a:srgbClr val="000000"/>
                      </a:solidFill>
                      <a:prstDash val="solid"/>
                      <a:round/>
                      <a:headEnd type="none" w="med" len="med"/>
                      <a:tailEnd type="none" w="med" len="med"/>
                    </a:lnR>
                    <a:lnT>
                      <a:noFill/>
                    </a:lnT>
                    <a:lnB>
                      <a:noFill/>
                    </a:lnB>
                    <a:noFill/>
                  </a:tcPr>
                </a:tc>
                <a:tc vMerge="1">
                  <a:txBody>
                    <a:bodyPr/>
                    <a:lstStyle/>
                    <a:p>
                      <a:endParaRPr kumimoji="1" lang="ja-JP" altLang="en-US"/>
                    </a:p>
                  </a:txBody>
                  <a:tcPr/>
                </a:tc>
                <a:tc>
                  <a:txBody>
                    <a:bodyPr/>
                    <a:lstStyle/>
                    <a:p>
                      <a:pPr algn="ctr" fontAlgn="ctr"/>
                      <a:r>
                        <a:rPr lang="ja-JP" altLang="en-US" sz="800" b="1" i="0" u="none" strike="noStrike" dirty="0">
                          <a:solidFill>
                            <a:srgbClr val="000000"/>
                          </a:solidFill>
                          <a:effectLst/>
                          <a:latin typeface="游ゴシック" panose="020B0400000000000000" pitchFamily="50" charset="-128"/>
                          <a:ea typeface="游ゴシック" panose="020B0400000000000000" pitchFamily="50" charset="-128"/>
                        </a:rPr>
                        <a:t>箕面市</a:t>
                      </a:r>
                    </a:p>
                  </a:txBody>
                  <a:tcPr marL="5021" marR="5021" marT="5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800" b="1" i="0" u="none" strike="noStrike">
                          <a:solidFill>
                            <a:srgbClr val="000000"/>
                          </a:solidFill>
                          <a:effectLst/>
                          <a:latin typeface="游ゴシック" panose="020B0400000000000000" pitchFamily="50" charset="-128"/>
                          <a:ea typeface="游ゴシック" panose="020B0400000000000000" pitchFamily="50" charset="-128"/>
                        </a:rPr>
                        <a:t>2</a:t>
                      </a:r>
                    </a:p>
                  </a:txBody>
                  <a:tcPr marL="5021" marR="60249" marT="5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800" b="1" i="0" u="none" strike="noStrike">
                          <a:solidFill>
                            <a:srgbClr val="000000"/>
                          </a:solidFill>
                          <a:effectLst/>
                          <a:latin typeface="游ゴシック" panose="020B0400000000000000" pitchFamily="50" charset="-128"/>
                          <a:ea typeface="游ゴシック" panose="020B0400000000000000" pitchFamily="50" charset="-128"/>
                        </a:rPr>
                        <a:t>2</a:t>
                      </a:r>
                    </a:p>
                  </a:txBody>
                  <a:tcPr marL="5021" marR="60249" marT="5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800" b="1" i="0" u="none" strike="noStrike">
                          <a:solidFill>
                            <a:srgbClr val="000000"/>
                          </a:solidFill>
                          <a:effectLst/>
                          <a:latin typeface="游ゴシック" panose="020B0400000000000000" pitchFamily="50" charset="-128"/>
                          <a:ea typeface="游ゴシック" panose="020B0400000000000000" pitchFamily="50" charset="-128"/>
                        </a:rPr>
                        <a:t>10</a:t>
                      </a:r>
                    </a:p>
                  </a:txBody>
                  <a:tcPr marL="5021" marR="60249" marT="5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800" b="1" i="0" u="none" strike="noStrike">
                          <a:solidFill>
                            <a:srgbClr val="000000"/>
                          </a:solidFill>
                          <a:effectLst/>
                          <a:latin typeface="游ゴシック" panose="020B0400000000000000" pitchFamily="50" charset="-128"/>
                          <a:ea typeface="游ゴシック" panose="020B0400000000000000" pitchFamily="50" charset="-128"/>
                        </a:rPr>
                        <a:t>2</a:t>
                      </a:r>
                    </a:p>
                  </a:txBody>
                  <a:tcPr marL="5021" marR="60249" marT="502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48501958"/>
                  </a:ext>
                </a:extLst>
              </a:tr>
              <a:tr h="165110">
                <a:tc>
                  <a:txBody>
                    <a:bodyPr/>
                    <a:lstStyle/>
                    <a:p>
                      <a:pPr algn="l" fontAlgn="ctr"/>
                      <a:r>
                        <a:rPr lang="ja-JP" altLang="en-US" sz="800" b="1" i="0" u="none" strike="noStrike">
                          <a:solidFill>
                            <a:srgbClr val="000000"/>
                          </a:solidFill>
                          <a:effectLst/>
                          <a:latin typeface="游ゴシック" panose="020B0400000000000000" pitchFamily="50" charset="-128"/>
                          <a:ea typeface="游ゴシック" panose="020B0400000000000000" pitchFamily="50" charset="-128"/>
                        </a:rPr>
                        <a:t>　</a:t>
                      </a:r>
                    </a:p>
                  </a:txBody>
                  <a:tcPr marL="5021" marR="5021" marT="5021" marB="0" anchor="ctr">
                    <a:lnL>
                      <a:noFill/>
                    </a:lnL>
                    <a:lnR w="12700" cap="flat" cmpd="sng" algn="ctr">
                      <a:solidFill>
                        <a:srgbClr val="000000"/>
                      </a:solidFill>
                      <a:prstDash val="solid"/>
                      <a:round/>
                      <a:headEnd type="none" w="med" len="med"/>
                      <a:tailEnd type="none" w="med" len="med"/>
                    </a:lnR>
                    <a:lnT>
                      <a:noFill/>
                    </a:lnT>
                    <a:lnB>
                      <a:noFill/>
                    </a:lnB>
                    <a:noFill/>
                  </a:tcPr>
                </a:tc>
                <a:tc vMerge="1">
                  <a:txBody>
                    <a:bodyPr/>
                    <a:lstStyle/>
                    <a:p>
                      <a:endParaRPr kumimoji="1" lang="ja-JP" altLang="en-US"/>
                    </a:p>
                  </a:txBody>
                  <a:tcPr/>
                </a:tc>
                <a:tc>
                  <a:txBody>
                    <a:bodyPr/>
                    <a:lstStyle/>
                    <a:p>
                      <a:pPr algn="ctr" fontAlgn="ctr"/>
                      <a:r>
                        <a:rPr lang="ja-JP" altLang="en-US" sz="800" b="1" i="0" u="none" strike="noStrike" dirty="0">
                          <a:solidFill>
                            <a:srgbClr val="000000"/>
                          </a:solidFill>
                          <a:effectLst/>
                          <a:latin typeface="游ゴシック" panose="020B0400000000000000" pitchFamily="50" charset="-128"/>
                          <a:ea typeface="游ゴシック" panose="020B0400000000000000" pitchFamily="50" charset="-128"/>
                        </a:rPr>
                        <a:t>豊能町</a:t>
                      </a:r>
                    </a:p>
                  </a:txBody>
                  <a:tcPr marL="5021" marR="5021" marT="5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800" b="1" i="0" u="none" strike="noStrike" dirty="0">
                          <a:solidFill>
                            <a:srgbClr val="000000"/>
                          </a:solidFill>
                          <a:effectLst/>
                          <a:latin typeface="游ゴシック" panose="020B0400000000000000" pitchFamily="50" charset="-128"/>
                          <a:ea typeface="游ゴシック" panose="020B0400000000000000" pitchFamily="50" charset="-128"/>
                        </a:rPr>
                        <a:t>0</a:t>
                      </a:r>
                    </a:p>
                  </a:txBody>
                  <a:tcPr marL="5021" marR="60249" marT="5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800" b="1" i="0" u="none" strike="noStrike" dirty="0">
                          <a:solidFill>
                            <a:srgbClr val="000000"/>
                          </a:solidFill>
                          <a:effectLst/>
                          <a:latin typeface="游ゴシック" panose="020B0400000000000000" pitchFamily="50" charset="-128"/>
                          <a:ea typeface="游ゴシック" panose="020B0400000000000000" pitchFamily="50" charset="-128"/>
                        </a:rPr>
                        <a:t>0</a:t>
                      </a:r>
                    </a:p>
                  </a:txBody>
                  <a:tcPr marL="5021" marR="60249" marT="5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800" b="1" i="0" u="none" strike="noStrike">
                          <a:solidFill>
                            <a:srgbClr val="000000"/>
                          </a:solidFill>
                          <a:effectLst/>
                          <a:latin typeface="游ゴシック" panose="020B0400000000000000" pitchFamily="50" charset="-128"/>
                          <a:ea typeface="游ゴシック" panose="020B0400000000000000" pitchFamily="50" charset="-128"/>
                        </a:rPr>
                        <a:t>2</a:t>
                      </a:r>
                    </a:p>
                  </a:txBody>
                  <a:tcPr marL="5021" marR="60249" marT="5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800" b="1" i="0" u="none" strike="noStrike">
                          <a:solidFill>
                            <a:srgbClr val="000000"/>
                          </a:solidFill>
                          <a:effectLst/>
                          <a:latin typeface="游ゴシック" panose="020B0400000000000000" pitchFamily="50" charset="-128"/>
                          <a:ea typeface="游ゴシック" panose="020B0400000000000000" pitchFamily="50" charset="-128"/>
                        </a:rPr>
                        <a:t>0</a:t>
                      </a:r>
                    </a:p>
                  </a:txBody>
                  <a:tcPr marL="5021" marR="60249" marT="502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50800986"/>
                  </a:ext>
                </a:extLst>
              </a:tr>
              <a:tr h="165110">
                <a:tc>
                  <a:txBody>
                    <a:bodyPr/>
                    <a:lstStyle/>
                    <a:p>
                      <a:pPr algn="l" fontAlgn="ctr"/>
                      <a:r>
                        <a:rPr lang="ja-JP" altLang="en-US" sz="800" b="1" i="0" u="none" strike="noStrike">
                          <a:solidFill>
                            <a:srgbClr val="000000"/>
                          </a:solidFill>
                          <a:effectLst/>
                          <a:latin typeface="游ゴシック" panose="020B0400000000000000" pitchFamily="50" charset="-128"/>
                          <a:ea typeface="游ゴシック" panose="020B0400000000000000" pitchFamily="50" charset="-128"/>
                        </a:rPr>
                        <a:t>　</a:t>
                      </a:r>
                    </a:p>
                  </a:txBody>
                  <a:tcPr marL="5021" marR="5021" marT="5021" marB="0" anchor="ctr">
                    <a:lnL>
                      <a:noFill/>
                    </a:lnL>
                    <a:lnR w="12700" cap="flat" cmpd="sng" algn="ctr">
                      <a:solidFill>
                        <a:srgbClr val="000000"/>
                      </a:solidFill>
                      <a:prstDash val="solid"/>
                      <a:round/>
                      <a:headEnd type="none" w="med" len="med"/>
                      <a:tailEnd type="none" w="med" len="med"/>
                    </a:lnR>
                    <a:lnT>
                      <a:noFill/>
                    </a:lnT>
                    <a:lnB>
                      <a:noFill/>
                    </a:lnB>
                    <a:noFill/>
                  </a:tcPr>
                </a:tc>
                <a:tc vMerge="1">
                  <a:txBody>
                    <a:bodyPr/>
                    <a:lstStyle/>
                    <a:p>
                      <a:endParaRPr kumimoji="1" lang="ja-JP" altLang="en-US"/>
                    </a:p>
                  </a:txBody>
                  <a:tcPr/>
                </a:tc>
                <a:tc>
                  <a:txBody>
                    <a:bodyPr/>
                    <a:lstStyle/>
                    <a:p>
                      <a:pPr algn="ctr" fontAlgn="ctr"/>
                      <a:r>
                        <a:rPr lang="ja-JP" altLang="en-US" sz="800" b="1" i="0" u="none" strike="noStrike" dirty="0">
                          <a:solidFill>
                            <a:srgbClr val="000000"/>
                          </a:solidFill>
                          <a:effectLst/>
                          <a:latin typeface="游ゴシック" panose="020B0400000000000000" pitchFamily="50" charset="-128"/>
                          <a:ea typeface="游ゴシック" panose="020B0400000000000000" pitchFamily="50" charset="-128"/>
                        </a:rPr>
                        <a:t>能勢町</a:t>
                      </a:r>
                    </a:p>
                  </a:txBody>
                  <a:tcPr marL="5021" marR="5021" marT="5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800" b="1" i="0" u="none" strike="noStrike" dirty="0">
                          <a:solidFill>
                            <a:srgbClr val="000000"/>
                          </a:solidFill>
                          <a:effectLst/>
                          <a:latin typeface="游ゴシック" panose="020B0400000000000000" pitchFamily="50" charset="-128"/>
                          <a:ea typeface="游ゴシック" panose="020B0400000000000000" pitchFamily="50" charset="-128"/>
                        </a:rPr>
                        <a:t>0</a:t>
                      </a:r>
                    </a:p>
                  </a:txBody>
                  <a:tcPr marL="5021" marR="60249" marT="5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800" b="1" i="0" u="none" strike="noStrike" dirty="0">
                          <a:solidFill>
                            <a:srgbClr val="000000"/>
                          </a:solidFill>
                          <a:effectLst/>
                          <a:latin typeface="游ゴシック" panose="020B0400000000000000" pitchFamily="50" charset="-128"/>
                          <a:ea typeface="游ゴシック" panose="020B0400000000000000" pitchFamily="50" charset="-128"/>
                        </a:rPr>
                        <a:t>0</a:t>
                      </a:r>
                    </a:p>
                  </a:txBody>
                  <a:tcPr marL="5021" marR="60249" marT="5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800" b="1" i="0" u="none" strike="noStrike">
                          <a:solidFill>
                            <a:srgbClr val="000000"/>
                          </a:solidFill>
                          <a:effectLst/>
                          <a:latin typeface="游ゴシック" panose="020B0400000000000000" pitchFamily="50" charset="-128"/>
                          <a:ea typeface="游ゴシック" panose="020B0400000000000000" pitchFamily="50" charset="-128"/>
                        </a:rPr>
                        <a:t>2</a:t>
                      </a:r>
                    </a:p>
                  </a:txBody>
                  <a:tcPr marL="5021" marR="60249" marT="5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800" b="1" i="0" u="none" strike="noStrike">
                          <a:solidFill>
                            <a:srgbClr val="000000"/>
                          </a:solidFill>
                          <a:effectLst/>
                          <a:latin typeface="游ゴシック" panose="020B0400000000000000" pitchFamily="50" charset="-128"/>
                          <a:ea typeface="游ゴシック" panose="020B0400000000000000" pitchFamily="50" charset="-128"/>
                        </a:rPr>
                        <a:t>0</a:t>
                      </a:r>
                    </a:p>
                  </a:txBody>
                  <a:tcPr marL="5021" marR="60249" marT="502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69572769"/>
                  </a:ext>
                </a:extLst>
              </a:tr>
              <a:tr h="165110">
                <a:tc>
                  <a:txBody>
                    <a:bodyPr/>
                    <a:lstStyle/>
                    <a:p>
                      <a:pPr algn="l" fontAlgn="ctr"/>
                      <a:r>
                        <a:rPr lang="ja-JP" altLang="en-US" sz="800" b="1" i="0" u="none" strike="noStrike">
                          <a:solidFill>
                            <a:srgbClr val="000000"/>
                          </a:solidFill>
                          <a:effectLst/>
                          <a:latin typeface="游ゴシック" panose="020B0400000000000000" pitchFamily="50" charset="-128"/>
                          <a:ea typeface="游ゴシック" panose="020B0400000000000000" pitchFamily="50" charset="-128"/>
                        </a:rPr>
                        <a:t>　</a:t>
                      </a:r>
                    </a:p>
                  </a:txBody>
                  <a:tcPr marL="5021" marR="5021" marT="5021" marB="0" anchor="ctr">
                    <a:lnL>
                      <a:noFill/>
                    </a:lnL>
                    <a:lnR w="12700" cap="flat" cmpd="sng" algn="ctr">
                      <a:solidFill>
                        <a:srgbClr val="000000"/>
                      </a:solidFill>
                      <a:prstDash val="solid"/>
                      <a:round/>
                      <a:headEnd type="none" w="med" len="med"/>
                      <a:tailEnd type="none" w="med" len="med"/>
                    </a:lnR>
                    <a:lnT>
                      <a:noFill/>
                    </a:lnT>
                    <a:lnB>
                      <a:noFill/>
                    </a:lnB>
                    <a:noFill/>
                  </a:tcPr>
                </a:tc>
                <a:tc>
                  <a:txBody>
                    <a:bodyPr/>
                    <a:lstStyle/>
                    <a:p>
                      <a:pPr algn="ctr" fontAlgn="ctr"/>
                      <a:r>
                        <a:rPr lang="ja-JP" altLang="en-US" sz="800" b="1" i="0" u="none" strike="noStrike" dirty="0">
                          <a:solidFill>
                            <a:srgbClr val="000000"/>
                          </a:solidFill>
                          <a:effectLst/>
                          <a:latin typeface="游ゴシック" panose="020B0400000000000000" pitchFamily="50" charset="-128"/>
                          <a:ea typeface="游ゴシック" panose="020B0400000000000000" pitchFamily="50" charset="-128"/>
                        </a:rPr>
                        <a:t>豊能豊中</a:t>
                      </a:r>
                    </a:p>
                  </a:txBody>
                  <a:tcPr marL="5021" marR="5021" marT="502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800" b="1" i="0" u="none" strike="noStrike" dirty="0">
                          <a:solidFill>
                            <a:srgbClr val="000000"/>
                          </a:solidFill>
                          <a:effectLst/>
                          <a:latin typeface="游ゴシック" panose="020B0400000000000000" pitchFamily="50" charset="-128"/>
                          <a:ea typeface="游ゴシック" panose="020B0400000000000000" pitchFamily="50" charset="-128"/>
                        </a:rPr>
                        <a:t>豊中市</a:t>
                      </a:r>
                    </a:p>
                  </a:txBody>
                  <a:tcPr marL="5021" marR="5021" marT="5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800" b="1" i="0" u="none" strike="noStrike" dirty="0">
                          <a:solidFill>
                            <a:srgbClr val="000000"/>
                          </a:solidFill>
                          <a:effectLst/>
                          <a:latin typeface="游ゴシック" panose="020B0400000000000000" pitchFamily="50" charset="-128"/>
                          <a:ea typeface="游ゴシック" panose="020B0400000000000000" pitchFamily="50" charset="-128"/>
                        </a:rPr>
                        <a:t>8</a:t>
                      </a:r>
                    </a:p>
                  </a:txBody>
                  <a:tcPr marL="5021" marR="60249" marT="5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800" b="1" i="0" u="none" strike="noStrike">
                          <a:solidFill>
                            <a:srgbClr val="000000"/>
                          </a:solidFill>
                          <a:effectLst/>
                          <a:latin typeface="游ゴシック" panose="020B0400000000000000" pitchFamily="50" charset="-128"/>
                          <a:ea typeface="游ゴシック" panose="020B0400000000000000" pitchFamily="50" charset="-128"/>
                        </a:rPr>
                        <a:t>8</a:t>
                      </a:r>
                    </a:p>
                  </a:txBody>
                  <a:tcPr marL="5021" marR="60249" marT="5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800" b="1" i="0" u="none" strike="noStrike">
                          <a:solidFill>
                            <a:srgbClr val="000000"/>
                          </a:solidFill>
                          <a:effectLst/>
                          <a:latin typeface="游ゴシック" panose="020B0400000000000000" pitchFamily="50" charset="-128"/>
                          <a:ea typeface="游ゴシック" panose="020B0400000000000000" pitchFamily="50" charset="-128"/>
                        </a:rPr>
                        <a:t>23</a:t>
                      </a:r>
                    </a:p>
                  </a:txBody>
                  <a:tcPr marL="5021" marR="60249" marT="5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800" b="1" i="0" u="none" strike="noStrike">
                          <a:solidFill>
                            <a:srgbClr val="000000"/>
                          </a:solidFill>
                          <a:effectLst/>
                          <a:latin typeface="游ゴシック" panose="020B0400000000000000" pitchFamily="50" charset="-128"/>
                          <a:ea typeface="游ゴシック" panose="020B0400000000000000" pitchFamily="50" charset="-128"/>
                        </a:rPr>
                        <a:t>4</a:t>
                      </a:r>
                    </a:p>
                  </a:txBody>
                  <a:tcPr marL="5021" marR="60249" marT="502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1729458"/>
                  </a:ext>
                </a:extLst>
              </a:tr>
              <a:tr h="165110">
                <a:tc>
                  <a:txBody>
                    <a:bodyPr/>
                    <a:lstStyle/>
                    <a:p>
                      <a:pPr algn="l" fontAlgn="ctr"/>
                      <a:r>
                        <a:rPr lang="ja-JP" altLang="en-US" sz="800" b="1" i="0" u="none" strike="noStrike">
                          <a:solidFill>
                            <a:srgbClr val="000000"/>
                          </a:solidFill>
                          <a:effectLst/>
                          <a:latin typeface="游ゴシック" panose="020B0400000000000000" pitchFamily="50" charset="-128"/>
                          <a:ea typeface="游ゴシック" panose="020B0400000000000000" pitchFamily="50" charset="-128"/>
                        </a:rPr>
                        <a:t>　</a:t>
                      </a:r>
                    </a:p>
                  </a:txBody>
                  <a:tcPr marL="5021" marR="5021" marT="5021" marB="0" anchor="ctr">
                    <a:lnL>
                      <a:noFill/>
                    </a:lnL>
                    <a:lnR w="12700" cap="flat" cmpd="sng" algn="ctr">
                      <a:solidFill>
                        <a:srgbClr val="000000"/>
                      </a:solidFill>
                      <a:prstDash val="solid"/>
                      <a:round/>
                      <a:headEnd type="none" w="med" len="med"/>
                      <a:tailEnd type="none" w="med" len="med"/>
                    </a:lnR>
                    <a:lnT>
                      <a:noFill/>
                    </a:lnT>
                    <a:lnB>
                      <a:noFill/>
                    </a:lnB>
                    <a:noFill/>
                  </a:tcPr>
                </a:tc>
                <a:tc>
                  <a:txBody>
                    <a:bodyPr/>
                    <a:lstStyle/>
                    <a:p>
                      <a:pPr algn="ctr" fontAlgn="ctr"/>
                      <a:r>
                        <a:rPr lang="ja-JP" altLang="en-US" sz="800" b="1" i="0" u="none" strike="noStrike" dirty="0">
                          <a:solidFill>
                            <a:srgbClr val="000000"/>
                          </a:solidFill>
                          <a:effectLst/>
                          <a:latin typeface="游ゴシック" panose="020B0400000000000000" pitchFamily="50" charset="-128"/>
                          <a:ea typeface="游ゴシック" panose="020B0400000000000000" pitchFamily="50" charset="-128"/>
                        </a:rPr>
                        <a:t>豊能吹田</a:t>
                      </a:r>
                    </a:p>
                  </a:txBody>
                  <a:tcPr marL="5021" marR="5021" marT="502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800" b="1" i="0" u="none" strike="noStrike" dirty="0">
                          <a:solidFill>
                            <a:srgbClr val="000000"/>
                          </a:solidFill>
                          <a:effectLst/>
                          <a:latin typeface="游ゴシック" panose="020B0400000000000000" pitchFamily="50" charset="-128"/>
                          <a:ea typeface="游ゴシック" panose="020B0400000000000000" pitchFamily="50" charset="-128"/>
                        </a:rPr>
                        <a:t>吹田市</a:t>
                      </a:r>
                    </a:p>
                  </a:txBody>
                  <a:tcPr marL="5021" marR="5021" marT="5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800" b="1" i="0" u="none" strike="noStrike" dirty="0">
                          <a:solidFill>
                            <a:srgbClr val="000000"/>
                          </a:solidFill>
                          <a:effectLst/>
                          <a:latin typeface="游ゴシック" panose="020B0400000000000000" pitchFamily="50" charset="-128"/>
                          <a:ea typeface="游ゴシック" panose="020B0400000000000000" pitchFamily="50" charset="-128"/>
                        </a:rPr>
                        <a:t>8</a:t>
                      </a:r>
                    </a:p>
                  </a:txBody>
                  <a:tcPr marL="5021" marR="60249" marT="5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800" b="1" i="0" u="none" strike="noStrike" dirty="0" smtClean="0">
                          <a:solidFill>
                            <a:srgbClr val="000000"/>
                          </a:solidFill>
                          <a:effectLst/>
                          <a:latin typeface="游ゴシック" panose="020B0400000000000000" pitchFamily="50" charset="-128"/>
                          <a:ea typeface="游ゴシック" panose="020B0400000000000000" pitchFamily="50" charset="-128"/>
                        </a:rPr>
                        <a:t>9</a:t>
                      </a:r>
                      <a:endParaRPr lang="en-US" altLang="ja-JP" sz="8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5021" marR="60249" marT="5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800" b="1" i="0" u="none" strike="noStrike" dirty="0" smtClean="0">
                          <a:solidFill>
                            <a:srgbClr val="000000"/>
                          </a:solidFill>
                          <a:effectLst/>
                          <a:latin typeface="游ゴシック" panose="020B0400000000000000" pitchFamily="50" charset="-128"/>
                          <a:ea typeface="游ゴシック" panose="020B0400000000000000" pitchFamily="50" charset="-128"/>
                        </a:rPr>
                        <a:t>21</a:t>
                      </a:r>
                      <a:endParaRPr lang="en-US" altLang="ja-JP" sz="8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5021" marR="60249" marT="5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800" b="1" i="0" u="none" strike="noStrike">
                          <a:solidFill>
                            <a:srgbClr val="000000"/>
                          </a:solidFill>
                          <a:effectLst/>
                          <a:latin typeface="游ゴシック" panose="020B0400000000000000" pitchFamily="50" charset="-128"/>
                          <a:ea typeface="游ゴシック" panose="020B0400000000000000" pitchFamily="50" charset="-128"/>
                        </a:rPr>
                        <a:t>3</a:t>
                      </a:r>
                    </a:p>
                  </a:txBody>
                  <a:tcPr marL="5021" marR="60249" marT="502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16614040"/>
                  </a:ext>
                </a:extLst>
              </a:tr>
              <a:tr h="165110">
                <a:tc>
                  <a:txBody>
                    <a:bodyPr/>
                    <a:lstStyle/>
                    <a:p>
                      <a:pPr algn="l" fontAlgn="ctr"/>
                      <a:r>
                        <a:rPr lang="ja-JP" altLang="en-US" sz="800" b="1" i="0" u="none" strike="noStrike">
                          <a:solidFill>
                            <a:srgbClr val="000000"/>
                          </a:solidFill>
                          <a:effectLst/>
                          <a:latin typeface="游ゴシック" panose="020B0400000000000000" pitchFamily="50" charset="-128"/>
                          <a:ea typeface="游ゴシック" panose="020B0400000000000000" pitchFamily="50" charset="-128"/>
                        </a:rPr>
                        <a:t>　</a:t>
                      </a:r>
                    </a:p>
                  </a:txBody>
                  <a:tcPr marL="5021" marR="5021" marT="5021" marB="0" anchor="ctr">
                    <a:lnL>
                      <a:noFill/>
                    </a:lnL>
                    <a:lnR w="12700" cap="flat" cmpd="sng" algn="ctr">
                      <a:solidFill>
                        <a:srgbClr val="000000"/>
                      </a:solidFill>
                      <a:prstDash val="solid"/>
                      <a:round/>
                      <a:headEnd type="none" w="med" len="med"/>
                      <a:tailEnd type="none" w="med" len="med"/>
                    </a:lnR>
                    <a:lnT>
                      <a:noFill/>
                    </a:lnT>
                    <a:lnB>
                      <a:noFill/>
                    </a:lnB>
                    <a:noFill/>
                  </a:tcPr>
                </a:tc>
                <a:tc rowSpan="3">
                  <a:txBody>
                    <a:bodyPr/>
                    <a:lstStyle/>
                    <a:p>
                      <a:pPr algn="ctr" fontAlgn="ctr"/>
                      <a:r>
                        <a:rPr lang="ja-JP" altLang="en-US" sz="800" b="1" i="0" u="none" strike="noStrike" dirty="0">
                          <a:solidFill>
                            <a:srgbClr val="000000"/>
                          </a:solidFill>
                          <a:effectLst/>
                          <a:latin typeface="游ゴシック" panose="020B0400000000000000" pitchFamily="50" charset="-128"/>
                          <a:ea typeface="游ゴシック" panose="020B0400000000000000" pitchFamily="50" charset="-128"/>
                        </a:rPr>
                        <a:t>三島</a:t>
                      </a:r>
                    </a:p>
                  </a:txBody>
                  <a:tcPr marL="5021" marR="5021" marT="502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800" b="1" i="0" u="none" strike="noStrike" dirty="0">
                          <a:solidFill>
                            <a:srgbClr val="000000"/>
                          </a:solidFill>
                          <a:effectLst/>
                          <a:latin typeface="游ゴシック" panose="020B0400000000000000" pitchFamily="50" charset="-128"/>
                          <a:ea typeface="游ゴシック" panose="020B0400000000000000" pitchFamily="50" charset="-128"/>
                        </a:rPr>
                        <a:t>茨木市</a:t>
                      </a:r>
                    </a:p>
                  </a:txBody>
                  <a:tcPr marL="5021" marR="5021" marT="5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800" b="1" i="0" u="none" strike="noStrike" dirty="0">
                          <a:solidFill>
                            <a:srgbClr val="000000"/>
                          </a:solidFill>
                          <a:effectLst/>
                          <a:latin typeface="游ゴシック" panose="020B0400000000000000" pitchFamily="50" charset="-128"/>
                          <a:ea typeface="游ゴシック" panose="020B0400000000000000" pitchFamily="50" charset="-128"/>
                        </a:rPr>
                        <a:t>4</a:t>
                      </a:r>
                    </a:p>
                  </a:txBody>
                  <a:tcPr marL="5021" marR="60249" marT="5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800" b="1" i="0" u="none" strike="noStrike" dirty="0">
                          <a:solidFill>
                            <a:srgbClr val="000000"/>
                          </a:solidFill>
                          <a:effectLst/>
                          <a:latin typeface="游ゴシック" panose="020B0400000000000000" pitchFamily="50" charset="-128"/>
                          <a:ea typeface="游ゴシック" panose="020B0400000000000000" pitchFamily="50" charset="-128"/>
                        </a:rPr>
                        <a:t>9</a:t>
                      </a:r>
                    </a:p>
                  </a:txBody>
                  <a:tcPr marL="5021" marR="60249" marT="5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800" b="1" i="0" u="none" strike="noStrike" dirty="0" smtClean="0">
                          <a:solidFill>
                            <a:srgbClr val="000000"/>
                          </a:solidFill>
                          <a:effectLst/>
                          <a:latin typeface="游ゴシック" panose="020B0400000000000000" pitchFamily="50" charset="-128"/>
                          <a:ea typeface="游ゴシック" panose="020B0400000000000000" pitchFamily="50" charset="-128"/>
                        </a:rPr>
                        <a:t>25</a:t>
                      </a:r>
                      <a:endParaRPr lang="en-US" altLang="ja-JP" sz="8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5021" marR="60249" marT="5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800" b="1" i="0" u="none" strike="noStrike">
                          <a:solidFill>
                            <a:srgbClr val="000000"/>
                          </a:solidFill>
                          <a:effectLst/>
                          <a:latin typeface="游ゴシック" panose="020B0400000000000000" pitchFamily="50" charset="-128"/>
                          <a:ea typeface="游ゴシック" panose="020B0400000000000000" pitchFamily="50" charset="-128"/>
                        </a:rPr>
                        <a:t>4</a:t>
                      </a:r>
                    </a:p>
                  </a:txBody>
                  <a:tcPr marL="5021" marR="60249" marT="502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55007082"/>
                  </a:ext>
                </a:extLst>
              </a:tr>
              <a:tr h="165110">
                <a:tc>
                  <a:txBody>
                    <a:bodyPr/>
                    <a:lstStyle/>
                    <a:p>
                      <a:pPr algn="l" fontAlgn="ctr"/>
                      <a:r>
                        <a:rPr lang="ja-JP" altLang="en-US" sz="800" b="1" i="0" u="none" strike="noStrike">
                          <a:solidFill>
                            <a:srgbClr val="000000"/>
                          </a:solidFill>
                          <a:effectLst/>
                          <a:latin typeface="游ゴシック" panose="020B0400000000000000" pitchFamily="50" charset="-128"/>
                          <a:ea typeface="游ゴシック" panose="020B0400000000000000" pitchFamily="50" charset="-128"/>
                        </a:rPr>
                        <a:t>　</a:t>
                      </a:r>
                    </a:p>
                  </a:txBody>
                  <a:tcPr marL="5021" marR="5021" marT="5021" marB="0" anchor="ctr">
                    <a:lnL>
                      <a:noFill/>
                    </a:lnL>
                    <a:lnR w="12700" cap="flat" cmpd="sng" algn="ctr">
                      <a:solidFill>
                        <a:srgbClr val="000000"/>
                      </a:solidFill>
                      <a:prstDash val="solid"/>
                      <a:round/>
                      <a:headEnd type="none" w="med" len="med"/>
                      <a:tailEnd type="none" w="med" len="med"/>
                    </a:lnR>
                    <a:lnT>
                      <a:noFill/>
                    </a:lnT>
                    <a:lnB>
                      <a:noFill/>
                    </a:lnB>
                    <a:noFill/>
                  </a:tcPr>
                </a:tc>
                <a:tc vMerge="1">
                  <a:txBody>
                    <a:bodyPr/>
                    <a:lstStyle/>
                    <a:p>
                      <a:endParaRPr kumimoji="1" lang="ja-JP" altLang="en-US"/>
                    </a:p>
                  </a:txBody>
                  <a:tcPr/>
                </a:tc>
                <a:tc>
                  <a:txBody>
                    <a:bodyPr/>
                    <a:lstStyle/>
                    <a:p>
                      <a:pPr algn="ctr" fontAlgn="ctr"/>
                      <a:r>
                        <a:rPr lang="ja-JP" altLang="en-US" sz="800" b="1" i="0" u="none" strike="noStrike" dirty="0">
                          <a:solidFill>
                            <a:srgbClr val="000000"/>
                          </a:solidFill>
                          <a:effectLst/>
                          <a:latin typeface="游ゴシック" panose="020B0400000000000000" pitchFamily="50" charset="-128"/>
                          <a:ea typeface="游ゴシック" panose="020B0400000000000000" pitchFamily="50" charset="-128"/>
                        </a:rPr>
                        <a:t>摂津市</a:t>
                      </a:r>
                    </a:p>
                  </a:txBody>
                  <a:tcPr marL="5021" marR="5021" marT="5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800" b="1" i="0" u="none" strike="noStrike" dirty="0">
                          <a:solidFill>
                            <a:srgbClr val="000000"/>
                          </a:solidFill>
                          <a:effectLst/>
                          <a:latin typeface="游ゴシック" panose="020B0400000000000000" pitchFamily="50" charset="-128"/>
                          <a:ea typeface="游ゴシック" panose="020B0400000000000000" pitchFamily="50" charset="-128"/>
                        </a:rPr>
                        <a:t>1</a:t>
                      </a:r>
                    </a:p>
                  </a:txBody>
                  <a:tcPr marL="5021" marR="60249" marT="5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800" b="1" i="0" u="none" strike="noStrike">
                          <a:solidFill>
                            <a:srgbClr val="000000"/>
                          </a:solidFill>
                          <a:effectLst/>
                          <a:latin typeface="游ゴシック" panose="020B0400000000000000" pitchFamily="50" charset="-128"/>
                          <a:ea typeface="游ゴシック" panose="020B0400000000000000" pitchFamily="50" charset="-128"/>
                        </a:rPr>
                        <a:t>3</a:t>
                      </a:r>
                    </a:p>
                  </a:txBody>
                  <a:tcPr marL="5021" marR="60249" marT="5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800" b="1" i="0" u="none" strike="noStrike" dirty="0">
                          <a:solidFill>
                            <a:srgbClr val="000000"/>
                          </a:solidFill>
                          <a:effectLst/>
                          <a:latin typeface="游ゴシック" panose="020B0400000000000000" pitchFamily="50" charset="-128"/>
                          <a:ea typeface="游ゴシック" panose="020B0400000000000000" pitchFamily="50" charset="-128"/>
                        </a:rPr>
                        <a:t>7</a:t>
                      </a:r>
                    </a:p>
                  </a:txBody>
                  <a:tcPr marL="5021" marR="60249" marT="5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800" b="1" i="0" u="none" strike="noStrike">
                          <a:solidFill>
                            <a:srgbClr val="000000"/>
                          </a:solidFill>
                          <a:effectLst/>
                          <a:latin typeface="游ゴシック" panose="020B0400000000000000" pitchFamily="50" charset="-128"/>
                          <a:ea typeface="游ゴシック" panose="020B0400000000000000" pitchFamily="50" charset="-128"/>
                        </a:rPr>
                        <a:t>0</a:t>
                      </a:r>
                    </a:p>
                  </a:txBody>
                  <a:tcPr marL="5021" marR="60249" marT="502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13055058"/>
                  </a:ext>
                </a:extLst>
              </a:tr>
              <a:tr h="165110">
                <a:tc>
                  <a:txBody>
                    <a:bodyPr/>
                    <a:lstStyle/>
                    <a:p>
                      <a:pPr algn="l" fontAlgn="ctr"/>
                      <a:r>
                        <a:rPr lang="ja-JP" altLang="en-US" sz="800" b="1" i="0" u="none" strike="noStrike">
                          <a:solidFill>
                            <a:srgbClr val="000000"/>
                          </a:solidFill>
                          <a:effectLst/>
                          <a:latin typeface="游ゴシック" panose="020B0400000000000000" pitchFamily="50" charset="-128"/>
                          <a:ea typeface="游ゴシック" panose="020B0400000000000000" pitchFamily="50" charset="-128"/>
                        </a:rPr>
                        <a:t>　</a:t>
                      </a:r>
                    </a:p>
                  </a:txBody>
                  <a:tcPr marL="5021" marR="5021" marT="5021" marB="0" anchor="ctr">
                    <a:lnL>
                      <a:noFill/>
                    </a:lnL>
                    <a:lnR w="12700" cap="flat" cmpd="sng" algn="ctr">
                      <a:solidFill>
                        <a:srgbClr val="000000"/>
                      </a:solidFill>
                      <a:prstDash val="solid"/>
                      <a:round/>
                      <a:headEnd type="none" w="med" len="med"/>
                      <a:tailEnd type="none" w="med" len="med"/>
                    </a:lnR>
                    <a:lnT>
                      <a:noFill/>
                    </a:lnT>
                    <a:lnB>
                      <a:noFill/>
                    </a:lnB>
                    <a:noFill/>
                  </a:tcPr>
                </a:tc>
                <a:tc vMerge="1">
                  <a:txBody>
                    <a:bodyPr/>
                    <a:lstStyle/>
                    <a:p>
                      <a:endParaRPr kumimoji="1" lang="ja-JP" altLang="en-US"/>
                    </a:p>
                  </a:txBody>
                  <a:tcPr/>
                </a:tc>
                <a:tc>
                  <a:txBody>
                    <a:bodyPr/>
                    <a:lstStyle/>
                    <a:p>
                      <a:pPr algn="ctr" fontAlgn="ctr"/>
                      <a:r>
                        <a:rPr lang="ja-JP" altLang="en-US" sz="800" b="1" i="0" u="none" strike="noStrike" dirty="0">
                          <a:solidFill>
                            <a:srgbClr val="000000"/>
                          </a:solidFill>
                          <a:effectLst/>
                          <a:latin typeface="游ゴシック" panose="020B0400000000000000" pitchFamily="50" charset="-128"/>
                          <a:ea typeface="游ゴシック" panose="020B0400000000000000" pitchFamily="50" charset="-128"/>
                        </a:rPr>
                        <a:t>島本町</a:t>
                      </a:r>
                    </a:p>
                  </a:txBody>
                  <a:tcPr marL="5021" marR="5021" marT="5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800" b="1" i="0" u="none" strike="noStrike" dirty="0">
                          <a:solidFill>
                            <a:srgbClr val="000000"/>
                          </a:solidFill>
                          <a:effectLst/>
                          <a:latin typeface="游ゴシック" panose="020B0400000000000000" pitchFamily="50" charset="-128"/>
                          <a:ea typeface="游ゴシック" panose="020B0400000000000000" pitchFamily="50" charset="-128"/>
                        </a:rPr>
                        <a:t>0</a:t>
                      </a:r>
                    </a:p>
                  </a:txBody>
                  <a:tcPr marL="5021" marR="60249" marT="5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800" b="1" i="0" u="none" strike="noStrike">
                          <a:solidFill>
                            <a:srgbClr val="000000"/>
                          </a:solidFill>
                          <a:effectLst/>
                          <a:latin typeface="游ゴシック" panose="020B0400000000000000" pitchFamily="50" charset="-128"/>
                          <a:ea typeface="游ゴシック" panose="020B0400000000000000" pitchFamily="50" charset="-128"/>
                        </a:rPr>
                        <a:t>0</a:t>
                      </a:r>
                    </a:p>
                  </a:txBody>
                  <a:tcPr marL="5021" marR="60249" marT="5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800" b="1" i="0" u="none" strike="noStrike" dirty="0">
                          <a:solidFill>
                            <a:srgbClr val="000000"/>
                          </a:solidFill>
                          <a:effectLst/>
                          <a:latin typeface="游ゴシック" panose="020B0400000000000000" pitchFamily="50" charset="-128"/>
                          <a:ea typeface="游ゴシック" panose="020B0400000000000000" pitchFamily="50" charset="-128"/>
                        </a:rPr>
                        <a:t>2</a:t>
                      </a:r>
                    </a:p>
                  </a:txBody>
                  <a:tcPr marL="5021" marR="60249" marT="5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800" b="1" i="0" u="none" strike="noStrike">
                          <a:solidFill>
                            <a:srgbClr val="000000"/>
                          </a:solidFill>
                          <a:effectLst/>
                          <a:latin typeface="游ゴシック" panose="020B0400000000000000" pitchFamily="50" charset="-128"/>
                          <a:ea typeface="游ゴシック" panose="020B0400000000000000" pitchFamily="50" charset="-128"/>
                        </a:rPr>
                        <a:t>0</a:t>
                      </a:r>
                    </a:p>
                  </a:txBody>
                  <a:tcPr marL="5021" marR="60249" marT="502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98307164"/>
                  </a:ext>
                </a:extLst>
              </a:tr>
              <a:tr h="165110">
                <a:tc>
                  <a:txBody>
                    <a:bodyPr/>
                    <a:lstStyle/>
                    <a:p>
                      <a:pPr algn="l" fontAlgn="ctr"/>
                      <a:r>
                        <a:rPr lang="ja-JP" altLang="en-US" sz="800" b="1" i="0" u="none" strike="noStrike">
                          <a:solidFill>
                            <a:srgbClr val="000000"/>
                          </a:solidFill>
                          <a:effectLst/>
                          <a:latin typeface="游ゴシック" panose="020B0400000000000000" pitchFamily="50" charset="-128"/>
                          <a:ea typeface="游ゴシック" panose="020B0400000000000000" pitchFamily="50" charset="-128"/>
                        </a:rPr>
                        <a:t>　</a:t>
                      </a:r>
                    </a:p>
                  </a:txBody>
                  <a:tcPr marL="5021" marR="5021" marT="5021" marB="0" anchor="ctr">
                    <a:lnL>
                      <a:noFill/>
                    </a:lnL>
                    <a:lnR w="12700" cap="flat" cmpd="sng" algn="ctr">
                      <a:solidFill>
                        <a:srgbClr val="000000"/>
                      </a:solidFill>
                      <a:prstDash val="solid"/>
                      <a:round/>
                      <a:headEnd type="none" w="med" len="med"/>
                      <a:tailEnd type="none" w="med" len="med"/>
                    </a:lnR>
                    <a:lnT>
                      <a:noFill/>
                    </a:lnT>
                    <a:lnB>
                      <a:noFill/>
                    </a:lnB>
                    <a:noFill/>
                  </a:tcPr>
                </a:tc>
                <a:tc>
                  <a:txBody>
                    <a:bodyPr/>
                    <a:lstStyle/>
                    <a:p>
                      <a:pPr algn="ctr" fontAlgn="ctr"/>
                      <a:r>
                        <a:rPr lang="ja-JP" altLang="en-US" sz="800" b="1" i="0" u="none" strike="noStrike" dirty="0">
                          <a:solidFill>
                            <a:srgbClr val="000000"/>
                          </a:solidFill>
                          <a:effectLst/>
                          <a:latin typeface="游ゴシック" panose="020B0400000000000000" pitchFamily="50" charset="-128"/>
                          <a:ea typeface="游ゴシック" panose="020B0400000000000000" pitchFamily="50" charset="-128"/>
                        </a:rPr>
                        <a:t>三島高槻</a:t>
                      </a:r>
                    </a:p>
                  </a:txBody>
                  <a:tcPr marL="5021" marR="5021" marT="502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800" b="1" i="0" u="none" strike="noStrike" dirty="0">
                          <a:solidFill>
                            <a:srgbClr val="000000"/>
                          </a:solidFill>
                          <a:effectLst/>
                          <a:latin typeface="游ゴシック" panose="020B0400000000000000" pitchFamily="50" charset="-128"/>
                          <a:ea typeface="游ゴシック" panose="020B0400000000000000" pitchFamily="50" charset="-128"/>
                        </a:rPr>
                        <a:t>高槻市</a:t>
                      </a:r>
                    </a:p>
                  </a:txBody>
                  <a:tcPr marL="5021" marR="5021" marT="5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800" b="1" i="0" u="none" strike="noStrike" dirty="0">
                          <a:solidFill>
                            <a:srgbClr val="000000"/>
                          </a:solidFill>
                          <a:effectLst/>
                          <a:latin typeface="游ゴシック" panose="020B0400000000000000" pitchFamily="50" charset="-128"/>
                          <a:ea typeface="游ゴシック" panose="020B0400000000000000" pitchFamily="50" charset="-128"/>
                        </a:rPr>
                        <a:t>7</a:t>
                      </a:r>
                    </a:p>
                  </a:txBody>
                  <a:tcPr marL="5021" marR="60249" marT="5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800" b="1" i="0" u="none" strike="noStrike">
                          <a:solidFill>
                            <a:srgbClr val="000000"/>
                          </a:solidFill>
                          <a:effectLst/>
                          <a:latin typeface="游ゴシック" panose="020B0400000000000000" pitchFamily="50" charset="-128"/>
                          <a:ea typeface="游ゴシック" panose="020B0400000000000000" pitchFamily="50" charset="-128"/>
                        </a:rPr>
                        <a:t>3</a:t>
                      </a:r>
                    </a:p>
                  </a:txBody>
                  <a:tcPr marL="5021" marR="60249" marT="5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800" b="1" i="0" u="none" strike="noStrike" dirty="0">
                          <a:solidFill>
                            <a:srgbClr val="000000"/>
                          </a:solidFill>
                          <a:effectLst/>
                          <a:latin typeface="游ゴシック" panose="020B0400000000000000" pitchFamily="50" charset="-128"/>
                          <a:ea typeface="游ゴシック" panose="020B0400000000000000" pitchFamily="50" charset="-128"/>
                        </a:rPr>
                        <a:t>23</a:t>
                      </a:r>
                    </a:p>
                  </a:txBody>
                  <a:tcPr marL="5021" marR="60249" marT="5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800" b="1" i="0" u="none" strike="noStrike" dirty="0">
                          <a:solidFill>
                            <a:srgbClr val="000000"/>
                          </a:solidFill>
                          <a:effectLst/>
                          <a:latin typeface="游ゴシック" panose="020B0400000000000000" pitchFamily="50" charset="-128"/>
                          <a:ea typeface="游ゴシック" panose="020B0400000000000000" pitchFamily="50" charset="-128"/>
                        </a:rPr>
                        <a:t>5</a:t>
                      </a:r>
                    </a:p>
                  </a:txBody>
                  <a:tcPr marL="5021" marR="60249" marT="502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93065033"/>
                  </a:ext>
                </a:extLst>
              </a:tr>
              <a:tr h="165110">
                <a:tc>
                  <a:txBody>
                    <a:bodyPr/>
                    <a:lstStyle/>
                    <a:p>
                      <a:pPr algn="l" fontAlgn="ctr"/>
                      <a:r>
                        <a:rPr lang="ja-JP" altLang="en-US" sz="800" b="1" i="0" u="none" strike="noStrike">
                          <a:solidFill>
                            <a:srgbClr val="000000"/>
                          </a:solidFill>
                          <a:effectLst/>
                          <a:latin typeface="游ゴシック" panose="020B0400000000000000" pitchFamily="50" charset="-128"/>
                          <a:ea typeface="游ゴシック" panose="020B0400000000000000" pitchFamily="50" charset="-128"/>
                        </a:rPr>
                        <a:t>　</a:t>
                      </a:r>
                    </a:p>
                  </a:txBody>
                  <a:tcPr marL="5021" marR="5021" marT="5021" marB="0" anchor="ctr">
                    <a:lnL>
                      <a:noFill/>
                    </a:lnL>
                    <a:lnR w="12700" cap="flat" cmpd="sng" algn="ctr">
                      <a:solidFill>
                        <a:srgbClr val="000000"/>
                      </a:solidFill>
                      <a:prstDash val="solid"/>
                      <a:round/>
                      <a:headEnd type="none" w="med" len="med"/>
                      <a:tailEnd type="none" w="med" len="med"/>
                    </a:lnR>
                    <a:lnT>
                      <a:noFill/>
                    </a:lnT>
                    <a:lnB>
                      <a:noFill/>
                    </a:lnB>
                    <a:noFill/>
                  </a:tcPr>
                </a:tc>
                <a:tc>
                  <a:txBody>
                    <a:bodyPr/>
                    <a:lstStyle/>
                    <a:p>
                      <a:pPr algn="ctr" fontAlgn="ctr"/>
                      <a:r>
                        <a:rPr lang="ja-JP" altLang="en-US" sz="800" b="1" i="0" u="none" strike="noStrike" dirty="0">
                          <a:solidFill>
                            <a:srgbClr val="000000"/>
                          </a:solidFill>
                          <a:effectLst/>
                          <a:latin typeface="游ゴシック" panose="020B0400000000000000" pitchFamily="50" charset="-128"/>
                          <a:ea typeface="游ゴシック" panose="020B0400000000000000" pitchFamily="50" charset="-128"/>
                        </a:rPr>
                        <a:t>北河内枚方</a:t>
                      </a:r>
                    </a:p>
                  </a:txBody>
                  <a:tcPr marL="5021" marR="5021" marT="502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800" b="1" i="0" u="none" strike="noStrike" dirty="0">
                          <a:solidFill>
                            <a:srgbClr val="000000"/>
                          </a:solidFill>
                          <a:effectLst/>
                          <a:latin typeface="游ゴシック" panose="020B0400000000000000" pitchFamily="50" charset="-128"/>
                          <a:ea typeface="游ゴシック" panose="020B0400000000000000" pitchFamily="50" charset="-128"/>
                        </a:rPr>
                        <a:t>枚方市</a:t>
                      </a:r>
                    </a:p>
                  </a:txBody>
                  <a:tcPr marL="5021" marR="5021" marT="5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800" b="1" i="0" u="none" strike="noStrike" dirty="0" smtClean="0">
                          <a:solidFill>
                            <a:srgbClr val="000000"/>
                          </a:solidFill>
                          <a:effectLst/>
                          <a:latin typeface="游ゴシック" panose="020B0400000000000000" pitchFamily="50" charset="-128"/>
                          <a:ea typeface="游ゴシック" panose="020B0400000000000000" pitchFamily="50" charset="-128"/>
                        </a:rPr>
                        <a:t>11</a:t>
                      </a:r>
                      <a:endParaRPr lang="en-US" altLang="ja-JP" sz="8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5021" marR="60249" marT="5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800" b="1" i="0" u="none" strike="noStrike">
                          <a:solidFill>
                            <a:srgbClr val="000000"/>
                          </a:solidFill>
                          <a:effectLst/>
                          <a:latin typeface="游ゴシック" panose="020B0400000000000000" pitchFamily="50" charset="-128"/>
                          <a:ea typeface="游ゴシック" panose="020B0400000000000000" pitchFamily="50" charset="-128"/>
                        </a:rPr>
                        <a:t>9</a:t>
                      </a:r>
                    </a:p>
                  </a:txBody>
                  <a:tcPr marL="5021" marR="60249" marT="5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800" b="1" i="0" u="none" strike="noStrike" dirty="0">
                          <a:solidFill>
                            <a:srgbClr val="000000"/>
                          </a:solidFill>
                          <a:effectLst/>
                          <a:latin typeface="游ゴシック" panose="020B0400000000000000" pitchFamily="50" charset="-128"/>
                          <a:ea typeface="游ゴシック" panose="020B0400000000000000" pitchFamily="50" charset="-128"/>
                        </a:rPr>
                        <a:t>36</a:t>
                      </a:r>
                    </a:p>
                  </a:txBody>
                  <a:tcPr marL="5021" marR="60249" marT="5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800" b="1" i="0" u="none" strike="noStrike">
                          <a:solidFill>
                            <a:srgbClr val="000000"/>
                          </a:solidFill>
                          <a:effectLst/>
                          <a:latin typeface="游ゴシック" panose="020B0400000000000000" pitchFamily="50" charset="-128"/>
                          <a:ea typeface="游ゴシック" panose="020B0400000000000000" pitchFamily="50" charset="-128"/>
                        </a:rPr>
                        <a:t>9</a:t>
                      </a:r>
                    </a:p>
                  </a:txBody>
                  <a:tcPr marL="5021" marR="60249" marT="502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39676307"/>
                  </a:ext>
                </a:extLst>
              </a:tr>
              <a:tr h="165110">
                <a:tc>
                  <a:txBody>
                    <a:bodyPr/>
                    <a:lstStyle/>
                    <a:p>
                      <a:pPr algn="l" fontAlgn="ctr"/>
                      <a:r>
                        <a:rPr lang="ja-JP" altLang="en-US" sz="800" b="1" i="0" u="none" strike="noStrike">
                          <a:solidFill>
                            <a:srgbClr val="000000"/>
                          </a:solidFill>
                          <a:effectLst/>
                          <a:latin typeface="游ゴシック" panose="020B0400000000000000" pitchFamily="50" charset="-128"/>
                          <a:ea typeface="游ゴシック" panose="020B0400000000000000" pitchFamily="50" charset="-128"/>
                        </a:rPr>
                        <a:t>　</a:t>
                      </a:r>
                    </a:p>
                  </a:txBody>
                  <a:tcPr marL="5021" marR="5021" marT="5021" marB="0" anchor="ctr">
                    <a:lnL>
                      <a:noFill/>
                    </a:lnL>
                    <a:lnR w="12700" cap="flat" cmpd="sng" algn="ctr">
                      <a:solidFill>
                        <a:srgbClr val="000000"/>
                      </a:solidFill>
                      <a:prstDash val="solid"/>
                      <a:round/>
                      <a:headEnd type="none" w="med" len="med"/>
                      <a:tailEnd type="none" w="med" len="med"/>
                    </a:lnR>
                    <a:lnT>
                      <a:noFill/>
                    </a:lnT>
                    <a:lnB>
                      <a:noFill/>
                    </a:lnB>
                    <a:noFill/>
                  </a:tcPr>
                </a:tc>
                <a:tc>
                  <a:txBody>
                    <a:bodyPr/>
                    <a:lstStyle/>
                    <a:p>
                      <a:pPr algn="ctr" fontAlgn="ctr"/>
                      <a:r>
                        <a:rPr lang="zh-CN" altLang="en-US" sz="800" b="1" i="0" u="none" strike="noStrike" dirty="0">
                          <a:solidFill>
                            <a:srgbClr val="000000"/>
                          </a:solidFill>
                          <a:effectLst/>
                          <a:latin typeface="游ゴシック" panose="020B0400000000000000" pitchFamily="50" charset="-128"/>
                          <a:ea typeface="游ゴシック" panose="020B0400000000000000" pitchFamily="50" charset="-128"/>
                        </a:rPr>
                        <a:t>北河内寝屋川</a:t>
                      </a:r>
                    </a:p>
                  </a:txBody>
                  <a:tcPr marL="5021" marR="5021" marT="502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800" b="1" i="0" u="none" strike="noStrike" dirty="0">
                          <a:solidFill>
                            <a:srgbClr val="000000"/>
                          </a:solidFill>
                          <a:effectLst/>
                          <a:latin typeface="游ゴシック" panose="020B0400000000000000" pitchFamily="50" charset="-128"/>
                          <a:ea typeface="游ゴシック" panose="020B0400000000000000" pitchFamily="50" charset="-128"/>
                        </a:rPr>
                        <a:t>寝屋川市</a:t>
                      </a:r>
                    </a:p>
                  </a:txBody>
                  <a:tcPr marL="5021" marR="5021" marT="5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800" b="1" i="0" u="none" strike="noStrike" dirty="0">
                          <a:solidFill>
                            <a:srgbClr val="000000"/>
                          </a:solidFill>
                          <a:effectLst/>
                          <a:latin typeface="游ゴシック" panose="020B0400000000000000" pitchFamily="50" charset="-128"/>
                          <a:ea typeface="游ゴシック" panose="020B0400000000000000" pitchFamily="50" charset="-128"/>
                        </a:rPr>
                        <a:t>5</a:t>
                      </a:r>
                    </a:p>
                  </a:txBody>
                  <a:tcPr marL="5021" marR="60249" marT="5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800" b="1" i="0" u="none" strike="noStrike" dirty="0">
                          <a:solidFill>
                            <a:srgbClr val="000000"/>
                          </a:solidFill>
                          <a:effectLst/>
                          <a:latin typeface="游ゴシック" panose="020B0400000000000000" pitchFamily="50" charset="-128"/>
                          <a:ea typeface="游ゴシック" panose="020B0400000000000000" pitchFamily="50" charset="-128"/>
                        </a:rPr>
                        <a:t>4</a:t>
                      </a:r>
                    </a:p>
                  </a:txBody>
                  <a:tcPr marL="5021" marR="60249" marT="5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800" b="1" i="0" u="none" strike="noStrike" dirty="0" smtClean="0">
                          <a:solidFill>
                            <a:srgbClr val="000000"/>
                          </a:solidFill>
                          <a:effectLst/>
                          <a:latin typeface="游ゴシック" panose="020B0400000000000000" pitchFamily="50" charset="-128"/>
                          <a:ea typeface="游ゴシック" panose="020B0400000000000000" pitchFamily="50" charset="-128"/>
                        </a:rPr>
                        <a:t>21</a:t>
                      </a:r>
                      <a:endParaRPr lang="en-US" altLang="ja-JP" sz="8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5021" marR="60249" marT="5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800" b="1" i="0" u="none" strike="noStrike" dirty="0">
                          <a:solidFill>
                            <a:srgbClr val="000000"/>
                          </a:solidFill>
                          <a:effectLst/>
                          <a:latin typeface="游ゴシック" panose="020B0400000000000000" pitchFamily="50" charset="-128"/>
                          <a:ea typeface="游ゴシック" panose="020B0400000000000000" pitchFamily="50" charset="-128"/>
                        </a:rPr>
                        <a:t>4</a:t>
                      </a:r>
                    </a:p>
                  </a:txBody>
                  <a:tcPr marL="5021" marR="60249" marT="502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33554853"/>
                  </a:ext>
                </a:extLst>
              </a:tr>
              <a:tr h="165110">
                <a:tc>
                  <a:txBody>
                    <a:bodyPr/>
                    <a:lstStyle/>
                    <a:p>
                      <a:pPr algn="l" fontAlgn="ctr"/>
                      <a:r>
                        <a:rPr lang="ja-JP" altLang="en-US" sz="800" b="1" i="0" u="none" strike="noStrike">
                          <a:solidFill>
                            <a:srgbClr val="000000"/>
                          </a:solidFill>
                          <a:effectLst/>
                          <a:latin typeface="游ゴシック" panose="020B0400000000000000" pitchFamily="50" charset="-128"/>
                          <a:ea typeface="游ゴシック" panose="020B0400000000000000" pitchFamily="50" charset="-128"/>
                        </a:rPr>
                        <a:t>　</a:t>
                      </a:r>
                    </a:p>
                  </a:txBody>
                  <a:tcPr marL="5021" marR="5021" marT="5021" marB="0" anchor="ctr">
                    <a:lnL>
                      <a:noFill/>
                    </a:lnL>
                    <a:lnR w="12700" cap="flat" cmpd="sng" algn="ctr">
                      <a:solidFill>
                        <a:srgbClr val="000000"/>
                      </a:solidFill>
                      <a:prstDash val="solid"/>
                      <a:round/>
                      <a:headEnd type="none" w="med" len="med"/>
                      <a:tailEnd type="none" w="med" len="med"/>
                    </a:lnR>
                    <a:lnT>
                      <a:noFill/>
                    </a:lnT>
                    <a:lnB>
                      <a:noFill/>
                    </a:lnB>
                    <a:noFill/>
                  </a:tcPr>
                </a:tc>
                <a:tc rowSpan="2">
                  <a:txBody>
                    <a:bodyPr/>
                    <a:lstStyle/>
                    <a:p>
                      <a:pPr algn="ctr" fontAlgn="ctr"/>
                      <a:r>
                        <a:rPr lang="ja-JP" altLang="en-US" sz="800" b="1" i="0" u="none" strike="noStrike" dirty="0">
                          <a:solidFill>
                            <a:srgbClr val="000000"/>
                          </a:solidFill>
                          <a:effectLst/>
                          <a:latin typeface="游ゴシック" panose="020B0400000000000000" pitchFamily="50" charset="-128"/>
                          <a:ea typeface="游ゴシック" panose="020B0400000000000000" pitchFamily="50" charset="-128"/>
                        </a:rPr>
                        <a:t>北河内西</a:t>
                      </a:r>
                    </a:p>
                  </a:txBody>
                  <a:tcPr marL="5021" marR="5021" marT="502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800" b="1" i="0" u="none" strike="noStrike" dirty="0">
                          <a:solidFill>
                            <a:srgbClr val="000000"/>
                          </a:solidFill>
                          <a:effectLst/>
                          <a:latin typeface="游ゴシック" panose="020B0400000000000000" pitchFamily="50" charset="-128"/>
                          <a:ea typeface="游ゴシック" panose="020B0400000000000000" pitchFamily="50" charset="-128"/>
                        </a:rPr>
                        <a:t>守口市</a:t>
                      </a:r>
                    </a:p>
                  </a:txBody>
                  <a:tcPr marL="5021" marR="5021" marT="5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800" b="1" i="0" u="none" strike="noStrike" dirty="0">
                          <a:solidFill>
                            <a:srgbClr val="000000"/>
                          </a:solidFill>
                          <a:effectLst/>
                          <a:latin typeface="游ゴシック" panose="020B0400000000000000" pitchFamily="50" charset="-128"/>
                          <a:ea typeface="游ゴシック" panose="020B0400000000000000" pitchFamily="50" charset="-128"/>
                        </a:rPr>
                        <a:t>8</a:t>
                      </a:r>
                    </a:p>
                  </a:txBody>
                  <a:tcPr marL="5021" marR="60249" marT="5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800" b="1" i="0" u="none" strike="noStrike" dirty="0">
                          <a:solidFill>
                            <a:srgbClr val="000000"/>
                          </a:solidFill>
                          <a:effectLst/>
                          <a:latin typeface="游ゴシック" panose="020B0400000000000000" pitchFamily="50" charset="-128"/>
                          <a:ea typeface="游ゴシック" panose="020B0400000000000000" pitchFamily="50" charset="-128"/>
                        </a:rPr>
                        <a:t>8</a:t>
                      </a:r>
                    </a:p>
                  </a:txBody>
                  <a:tcPr marL="5021" marR="60249" marT="5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800" b="1" i="0" u="none" strike="noStrike" dirty="0" smtClean="0">
                          <a:solidFill>
                            <a:srgbClr val="000000"/>
                          </a:solidFill>
                          <a:effectLst/>
                          <a:latin typeface="游ゴシック" panose="020B0400000000000000" pitchFamily="50" charset="-128"/>
                          <a:ea typeface="游ゴシック" panose="020B0400000000000000" pitchFamily="50" charset="-128"/>
                        </a:rPr>
                        <a:t>22</a:t>
                      </a:r>
                      <a:endParaRPr lang="en-US" altLang="ja-JP" sz="8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5021" marR="60249" marT="5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800" b="1" i="0" u="none" strike="noStrike" dirty="0">
                          <a:solidFill>
                            <a:srgbClr val="000000"/>
                          </a:solidFill>
                          <a:effectLst/>
                          <a:latin typeface="游ゴシック" panose="020B0400000000000000" pitchFamily="50" charset="-128"/>
                          <a:ea typeface="游ゴシック" panose="020B0400000000000000" pitchFamily="50" charset="-128"/>
                        </a:rPr>
                        <a:t>1</a:t>
                      </a:r>
                    </a:p>
                  </a:txBody>
                  <a:tcPr marL="5021" marR="60249" marT="502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47434459"/>
                  </a:ext>
                </a:extLst>
              </a:tr>
              <a:tr h="165110">
                <a:tc>
                  <a:txBody>
                    <a:bodyPr/>
                    <a:lstStyle/>
                    <a:p>
                      <a:pPr algn="l" fontAlgn="ctr"/>
                      <a:r>
                        <a:rPr lang="ja-JP" altLang="en-US" sz="800" b="1" i="0" u="none" strike="noStrike">
                          <a:solidFill>
                            <a:srgbClr val="000000"/>
                          </a:solidFill>
                          <a:effectLst/>
                          <a:latin typeface="游ゴシック" panose="020B0400000000000000" pitchFamily="50" charset="-128"/>
                          <a:ea typeface="游ゴシック" panose="020B0400000000000000" pitchFamily="50" charset="-128"/>
                        </a:rPr>
                        <a:t>　</a:t>
                      </a:r>
                    </a:p>
                  </a:txBody>
                  <a:tcPr marL="5021" marR="5021" marT="5021" marB="0" anchor="ctr">
                    <a:lnL>
                      <a:noFill/>
                    </a:lnL>
                    <a:lnR w="12700" cap="flat" cmpd="sng" algn="ctr">
                      <a:solidFill>
                        <a:srgbClr val="000000"/>
                      </a:solidFill>
                      <a:prstDash val="solid"/>
                      <a:round/>
                      <a:headEnd type="none" w="med" len="med"/>
                      <a:tailEnd type="none" w="med" len="med"/>
                    </a:lnR>
                    <a:lnT>
                      <a:noFill/>
                    </a:lnT>
                    <a:lnB>
                      <a:noFill/>
                    </a:lnB>
                    <a:noFill/>
                  </a:tcPr>
                </a:tc>
                <a:tc vMerge="1">
                  <a:txBody>
                    <a:bodyPr/>
                    <a:lstStyle/>
                    <a:p>
                      <a:endParaRPr kumimoji="1" lang="ja-JP" altLang="en-US"/>
                    </a:p>
                  </a:txBody>
                  <a:tcPr/>
                </a:tc>
                <a:tc>
                  <a:txBody>
                    <a:bodyPr/>
                    <a:lstStyle/>
                    <a:p>
                      <a:pPr algn="ctr" fontAlgn="ctr"/>
                      <a:r>
                        <a:rPr lang="ja-JP" altLang="en-US" sz="800" b="1" i="0" u="none" strike="noStrike" dirty="0">
                          <a:solidFill>
                            <a:srgbClr val="000000"/>
                          </a:solidFill>
                          <a:effectLst/>
                          <a:latin typeface="游ゴシック" panose="020B0400000000000000" pitchFamily="50" charset="-128"/>
                          <a:ea typeface="游ゴシック" panose="020B0400000000000000" pitchFamily="50" charset="-128"/>
                        </a:rPr>
                        <a:t>門真市</a:t>
                      </a:r>
                    </a:p>
                  </a:txBody>
                  <a:tcPr marL="5021" marR="5021" marT="5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800" b="1" i="0" u="none" strike="noStrike" dirty="0">
                          <a:solidFill>
                            <a:srgbClr val="000000"/>
                          </a:solidFill>
                          <a:effectLst/>
                          <a:latin typeface="游ゴシック" panose="020B0400000000000000" pitchFamily="50" charset="-128"/>
                          <a:ea typeface="游ゴシック" panose="020B0400000000000000" pitchFamily="50" charset="-128"/>
                        </a:rPr>
                        <a:t>4</a:t>
                      </a:r>
                    </a:p>
                  </a:txBody>
                  <a:tcPr marL="5021" marR="60249" marT="5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800" b="1" i="0" u="none" strike="noStrike">
                          <a:solidFill>
                            <a:srgbClr val="000000"/>
                          </a:solidFill>
                          <a:effectLst/>
                          <a:latin typeface="游ゴシック" panose="020B0400000000000000" pitchFamily="50" charset="-128"/>
                          <a:ea typeface="游ゴシック" panose="020B0400000000000000" pitchFamily="50" charset="-128"/>
                        </a:rPr>
                        <a:t>7</a:t>
                      </a:r>
                    </a:p>
                  </a:txBody>
                  <a:tcPr marL="5021" marR="60249" marT="5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800" b="1" i="0" u="none" strike="noStrike" dirty="0" smtClean="0">
                          <a:solidFill>
                            <a:srgbClr val="000000"/>
                          </a:solidFill>
                          <a:effectLst/>
                          <a:latin typeface="游ゴシック" panose="020B0400000000000000" pitchFamily="50" charset="-128"/>
                          <a:ea typeface="游ゴシック" panose="020B0400000000000000" pitchFamily="50" charset="-128"/>
                        </a:rPr>
                        <a:t>20</a:t>
                      </a:r>
                      <a:endParaRPr lang="en-US" altLang="ja-JP" sz="8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5021" marR="60249" marT="5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800" b="1" i="0" u="none" strike="noStrike">
                          <a:solidFill>
                            <a:srgbClr val="000000"/>
                          </a:solidFill>
                          <a:effectLst/>
                          <a:latin typeface="游ゴシック" panose="020B0400000000000000" pitchFamily="50" charset="-128"/>
                          <a:ea typeface="游ゴシック" panose="020B0400000000000000" pitchFamily="50" charset="-128"/>
                        </a:rPr>
                        <a:t>1</a:t>
                      </a:r>
                    </a:p>
                  </a:txBody>
                  <a:tcPr marL="5021" marR="60249" marT="502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4494012"/>
                  </a:ext>
                </a:extLst>
              </a:tr>
              <a:tr h="165110">
                <a:tc>
                  <a:txBody>
                    <a:bodyPr/>
                    <a:lstStyle/>
                    <a:p>
                      <a:pPr algn="l" fontAlgn="ctr"/>
                      <a:r>
                        <a:rPr lang="ja-JP" altLang="en-US" sz="800" b="1" i="0" u="none" strike="noStrike">
                          <a:solidFill>
                            <a:srgbClr val="000000"/>
                          </a:solidFill>
                          <a:effectLst/>
                          <a:latin typeface="游ゴシック" panose="020B0400000000000000" pitchFamily="50" charset="-128"/>
                          <a:ea typeface="游ゴシック" panose="020B0400000000000000" pitchFamily="50" charset="-128"/>
                        </a:rPr>
                        <a:t>　</a:t>
                      </a:r>
                    </a:p>
                  </a:txBody>
                  <a:tcPr marL="5021" marR="5021" marT="5021" marB="0" anchor="ctr">
                    <a:lnL>
                      <a:noFill/>
                    </a:lnL>
                    <a:lnR w="12700" cap="flat" cmpd="sng" algn="ctr">
                      <a:solidFill>
                        <a:srgbClr val="000000"/>
                      </a:solidFill>
                      <a:prstDash val="solid"/>
                      <a:round/>
                      <a:headEnd type="none" w="med" len="med"/>
                      <a:tailEnd type="none" w="med" len="med"/>
                    </a:lnR>
                    <a:lnT>
                      <a:noFill/>
                    </a:lnT>
                    <a:lnB>
                      <a:noFill/>
                    </a:lnB>
                    <a:noFill/>
                  </a:tcPr>
                </a:tc>
                <a:tc rowSpan="3">
                  <a:txBody>
                    <a:bodyPr/>
                    <a:lstStyle/>
                    <a:p>
                      <a:pPr algn="ctr" fontAlgn="ctr"/>
                      <a:r>
                        <a:rPr lang="ja-JP" altLang="en-US" sz="800" b="1" i="0" u="none" strike="noStrike" dirty="0">
                          <a:solidFill>
                            <a:srgbClr val="000000"/>
                          </a:solidFill>
                          <a:effectLst/>
                          <a:latin typeface="游ゴシック" panose="020B0400000000000000" pitchFamily="50" charset="-128"/>
                          <a:ea typeface="游ゴシック" panose="020B0400000000000000" pitchFamily="50" charset="-128"/>
                        </a:rPr>
                        <a:t>北河内東</a:t>
                      </a:r>
                    </a:p>
                  </a:txBody>
                  <a:tcPr marL="5021" marR="5021" marT="502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800" b="1" i="0" u="none" strike="noStrike" dirty="0">
                          <a:solidFill>
                            <a:srgbClr val="000000"/>
                          </a:solidFill>
                          <a:effectLst/>
                          <a:latin typeface="游ゴシック" panose="020B0400000000000000" pitchFamily="50" charset="-128"/>
                          <a:ea typeface="游ゴシック" panose="020B0400000000000000" pitchFamily="50" charset="-128"/>
                        </a:rPr>
                        <a:t>大東市</a:t>
                      </a:r>
                    </a:p>
                  </a:txBody>
                  <a:tcPr marL="5021" marR="5021" marT="5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800" b="1" i="0" u="none" strike="noStrike" dirty="0">
                          <a:solidFill>
                            <a:srgbClr val="000000"/>
                          </a:solidFill>
                          <a:effectLst/>
                          <a:latin typeface="游ゴシック" panose="020B0400000000000000" pitchFamily="50" charset="-128"/>
                          <a:ea typeface="游ゴシック" panose="020B0400000000000000" pitchFamily="50" charset="-128"/>
                        </a:rPr>
                        <a:t>4</a:t>
                      </a:r>
                    </a:p>
                  </a:txBody>
                  <a:tcPr marL="5021" marR="60249" marT="5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800" b="1" i="0" u="none" strike="noStrike" dirty="0">
                          <a:solidFill>
                            <a:srgbClr val="000000"/>
                          </a:solidFill>
                          <a:effectLst/>
                          <a:latin typeface="游ゴシック" panose="020B0400000000000000" pitchFamily="50" charset="-128"/>
                          <a:ea typeface="游ゴシック" panose="020B0400000000000000" pitchFamily="50" charset="-128"/>
                        </a:rPr>
                        <a:t>7</a:t>
                      </a:r>
                    </a:p>
                  </a:txBody>
                  <a:tcPr marL="5021" marR="60249" marT="5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800" b="1" i="0" u="none" strike="noStrike" dirty="0" smtClean="0">
                          <a:solidFill>
                            <a:srgbClr val="000000"/>
                          </a:solidFill>
                          <a:effectLst/>
                          <a:latin typeface="游ゴシック" panose="020B0400000000000000" pitchFamily="50" charset="-128"/>
                          <a:ea typeface="游ゴシック" panose="020B0400000000000000" pitchFamily="50" charset="-128"/>
                        </a:rPr>
                        <a:t>13</a:t>
                      </a:r>
                      <a:endParaRPr lang="en-US" altLang="ja-JP" sz="8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5021" marR="60249" marT="5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800" b="1" i="0" u="none" strike="noStrike" dirty="0">
                          <a:solidFill>
                            <a:srgbClr val="000000"/>
                          </a:solidFill>
                          <a:effectLst/>
                          <a:latin typeface="游ゴシック" panose="020B0400000000000000" pitchFamily="50" charset="-128"/>
                          <a:ea typeface="游ゴシック" panose="020B0400000000000000" pitchFamily="50" charset="-128"/>
                        </a:rPr>
                        <a:t>3</a:t>
                      </a:r>
                    </a:p>
                  </a:txBody>
                  <a:tcPr marL="5021" marR="60249" marT="502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92211544"/>
                  </a:ext>
                </a:extLst>
              </a:tr>
              <a:tr h="165110">
                <a:tc>
                  <a:txBody>
                    <a:bodyPr/>
                    <a:lstStyle/>
                    <a:p>
                      <a:pPr algn="l" fontAlgn="ctr"/>
                      <a:r>
                        <a:rPr lang="ja-JP" altLang="en-US" sz="800" b="1" i="0" u="none" strike="noStrike">
                          <a:solidFill>
                            <a:srgbClr val="000000"/>
                          </a:solidFill>
                          <a:effectLst/>
                          <a:latin typeface="游ゴシック" panose="020B0400000000000000" pitchFamily="50" charset="-128"/>
                          <a:ea typeface="游ゴシック" panose="020B0400000000000000" pitchFamily="50" charset="-128"/>
                        </a:rPr>
                        <a:t>　</a:t>
                      </a:r>
                    </a:p>
                  </a:txBody>
                  <a:tcPr marL="5021" marR="5021" marT="5021" marB="0" anchor="ctr">
                    <a:lnL>
                      <a:noFill/>
                    </a:lnL>
                    <a:lnR w="12700" cap="flat" cmpd="sng" algn="ctr">
                      <a:solidFill>
                        <a:srgbClr val="000000"/>
                      </a:solidFill>
                      <a:prstDash val="solid"/>
                      <a:round/>
                      <a:headEnd type="none" w="med" len="med"/>
                      <a:tailEnd type="none" w="med" len="med"/>
                    </a:lnR>
                    <a:lnT>
                      <a:noFill/>
                    </a:lnT>
                    <a:lnB>
                      <a:noFill/>
                    </a:lnB>
                    <a:noFill/>
                  </a:tcPr>
                </a:tc>
                <a:tc vMerge="1">
                  <a:txBody>
                    <a:bodyPr/>
                    <a:lstStyle/>
                    <a:p>
                      <a:endParaRPr kumimoji="1" lang="ja-JP" altLang="en-US"/>
                    </a:p>
                  </a:txBody>
                  <a:tcPr/>
                </a:tc>
                <a:tc>
                  <a:txBody>
                    <a:bodyPr/>
                    <a:lstStyle/>
                    <a:p>
                      <a:pPr algn="ctr" fontAlgn="ctr"/>
                      <a:r>
                        <a:rPr lang="ja-JP" altLang="en-US" sz="800" b="1" i="0" u="none" strike="noStrike" dirty="0">
                          <a:solidFill>
                            <a:srgbClr val="000000"/>
                          </a:solidFill>
                          <a:effectLst/>
                          <a:latin typeface="游ゴシック" panose="020B0400000000000000" pitchFamily="50" charset="-128"/>
                          <a:ea typeface="游ゴシック" panose="020B0400000000000000" pitchFamily="50" charset="-128"/>
                        </a:rPr>
                        <a:t>四條畷市</a:t>
                      </a:r>
                    </a:p>
                  </a:txBody>
                  <a:tcPr marL="5021" marR="5021" marT="5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800" b="1" i="0" u="none" strike="noStrike" dirty="0">
                          <a:solidFill>
                            <a:srgbClr val="000000"/>
                          </a:solidFill>
                          <a:effectLst/>
                          <a:latin typeface="游ゴシック" panose="020B0400000000000000" pitchFamily="50" charset="-128"/>
                          <a:ea typeface="游ゴシック" panose="020B0400000000000000" pitchFamily="50" charset="-128"/>
                        </a:rPr>
                        <a:t>0</a:t>
                      </a:r>
                    </a:p>
                  </a:txBody>
                  <a:tcPr marL="5021" marR="60249" marT="5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800" b="1" i="0" u="none" strike="noStrike" dirty="0">
                          <a:solidFill>
                            <a:srgbClr val="000000"/>
                          </a:solidFill>
                          <a:effectLst/>
                          <a:latin typeface="游ゴシック" panose="020B0400000000000000" pitchFamily="50" charset="-128"/>
                          <a:ea typeface="游ゴシック" panose="020B0400000000000000" pitchFamily="50" charset="-128"/>
                        </a:rPr>
                        <a:t>1</a:t>
                      </a:r>
                    </a:p>
                  </a:txBody>
                  <a:tcPr marL="5021" marR="60249" marT="5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800" b="1" i="0" u="none" strike="noStrike" dirty="0">
                          <a:solidFill>
                            <a:srgbClr val="000000"/>
                          </a:solidFill>
                          <a:effectLst/>
                          <a:latin typeface="游ゴシック" panose="020B0400000000000000" pitchFamily="50" charset="-128"/>
                          <a:ea typeface="游ゴシック" panose="020B0400000000000000" pitchFamily="50" charset="-128"/>
                        </a:rPr>
                        <a:t>8</a:t>
                      </a:r>
                    </a:p>
                  </a:txBody>
                  <a:tcPr marL="5021" marR="60249" marT="5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800" b="1" i="0" u="none" strike="noStrike">
                          <a:solidFill>
                            <a:srgbClr val="000000"/>
                          </a:solidFill>
                          <a:effectLst/>
                          <a:latin typeface="游ゴシック" panose="020B0400000000000000" pitchFamily="50" charset="-128"/>
                          <a:ea typeface="游ゴシック" panose="020B0400000000000000" pitchFamily="50" charset="-128"/>
                        </a:rPr>
                        <a:t>0</a:t>
                      </a:r>
                    </a:p>
                  </a:txBody>
                  <a:tcPr marL="5021" marR="60249" marT="502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16833933"/>
                  </a:ext>
                </a:extLst>
              </a:tr>
              <a:tr h="165110">
                <a:tc>
                  <a:txBody>
                    <a:bodyPr/>
                    <a:lstStyle/>
                    <a:p>
                      <a:pPr algn="l" fontAlgn="ctr"/>
                      <a:r>
                        <a:rPr lang="ja-JP" altLang="en-US" sz="800" b="1" i="0" u="none" strike="noStrike">
                          <a:solidFill>
                            <a:srgbClr val="000000"/>
                          </a:solidFill>
                          <a:effectLst/>
                          <a:latin typeface="游ゴシック" panose="020B0400000000000000" pitchFamily="50" charset="-128"/>
                          <a:ea typeface="游ゴシック" panose="020B0400000000000000" pitchFamily="50" charset="-128"/>
                        </a:rPr>
                        <a:t>　</a:t>
                      </a:r>
                    </a:p>
                  </a:txBody>
                  <a:tcPr marL="5021" marR="5021" marT="5021" marB="0" anchor="ctr">
                    <a:lnL>
                      <a:noFill/>
                    </a:lnL>
                    <a:lnR w="12700" cap="flat" cmpd="sng" algn="ctr">
                      <a:solidFill>
                        <a:srgbClr val="000000"/>
                      </a:solidFill>
                      <a:prstDash val="solid"/>
                      <a:round/>
                      <a:headEnd type="none" w="med" len="med"/>
                      <a:tailEnd type="none" w="med" len="med"/>
                    </a:lnR>
                    <a:lnT>
                      <a:noFill/>
                    </a:lnT>
                    <a:lnB>
                      <a:noFill/>
                    </a:lnB>
                    <a:noFill/>
                  </a:tcPr>
                </a:tc>
                <a:tc vMerge="1">
                  <a:txBody>
                    <a:bodyPr/>
                    <a:lstStyle/>
                    <a:p>
                      <a:endParaRPr kumimoji="1" lang="ja-JP" altLang="en-US"/>
                    </a:p>
                  </a:txBody>
                  <a:tcPr/>
                </a:tc>
                <a:tc>
                  <a:txBody>
                    <a:bodyPr/>
                    <a:lstStyle/>
                    <a:p>
                      <a:pPr algn="ctr" fontAlgn="ctr"/>
                      <a:r>
                        <a:rPr lang="ja-JP" altLang="en-US" sz="800" b="1" i="0" u="none" strike="noStrike" dirty="0">
                          <a:solidFill>
                            <a:srgbClr val="000000"/>
                          </a:solidFill>
                          <a:effectLst/>
                          <a:latin typeface="游ゴシック" panose="020B0400000000000000" pitchFamily="50" charset="-128"/>
                          <a:ea typeface="游ゴシック" panose="020B0400000000000000" pitchFamily="50" charset="-128"/>
                        </a:rPr>
                        <a:t>交野市</a:t>
                      </a:r>
                    </a:p>
                  </a:txBody>
                  <a:tcPr marL="5021" marR="5021" marT="5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800" b="1" i="0" u="none" strike="noStrike" dirty="0">
                          <a:solidFill>
                            <a:srgbClr val="000000"/>
                          </a:solidFill>
                          <a:effectLst/>
                          <a:latin typeface="游ゴシック" panose="020B0400000000000000" pitchFamily="50" charset="-128"/>
                          <a:ea typeface="游ゴシック" panose="020B0400000000000000" pitchFamily="50" charset="-128"/>
                        </a:rPr>
                        <a:t>2</a:t>
                      </a:r>
                    </a:p>
                  </a:txBody>
                  <a:tcPr marL="5021" marR="60249" marT="5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800" b="1" i="0" u="none" strike="noStrike">
                          <a:solidFill>
                            <a:srgbClr val="000000"/>
                          </a:solidFill>
                          <a:effectLst/>
                          <a:latin typeface="游ゴシック" panose="020B0400000000000000" pitchFamily="50" charset="-128"/>
                          <a:ea typeface="游ゴシック" panose="020B0400000000000000" pitchFamily="50" charset="-128"/>
                        </a:rPr>
                        <a:t>1</a:t>
                      </a:r>
                    </a:p>
                  </a:txBody>
                  <a:tcPr marL="5021" marR="60249" marT="5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800" b="1" i="0" u="none" strike="noStrike" dirty="0">
                          <a:solidFill>
                            <a:srgbClr val="000000"/>
                          </a:solidFill>
                          <a:effectLst/>
                          <a:latin typeface="游ゴシック" panose="020B0400000000000000" pitchFamily="50" charset="-128"/>
                          <a:ea typeface="游ゴシック" panose="020B0400000000000000" pitchFamily="50" charset="-128"/>
                        </a:rPr>
                        <a:t>8</a:t>
                      </a:r>
                    </a:p>
                  </a:txBody>
                  <a:tcPr marL="5021" marR="60249" marT="5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800" b="1" i="0" u="none" strike="noStrike">
                          <a:solidFill>
                            <a:srgbClr val="000000"/>
                          </a:solidFill>
                          <a:effectLst/>
                          <a:latin typeface="游ゴシック" panose="020B0400000000000000" pitchFamily="50" charset="-128"/>
                          <a:ea typeface="游ゴシック" panose="020B0400000000000000" pitchFamily="50" charset="-128"/>
                        </a:rPr>
                        <a:t>0</a:t>
                      </a:r>
                    </a:p>
                  </a:txBody>
                  <a:tcPr marL="5021" marR="60249" marT="502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51574462"/>
                  </a:ext>
                </a:extLst>
              </a:tr>
              <a:tr h="165110">
                <a:tc>
                  <a:txBody>
                    <a:bodyPr/>
                    <a:lstStyle/>
                    <a:p>
                      <a:pPr algn="l" fontAlgn="ctr"/>
                      <a:r>
                        <a:rPr lang="ja-JP" altLang="en-US" sz="800" b="1" i="0" u="none" strike="noStrike">
                          <a:solidFill>
                            <a:srgbClr val="000000"/>
                          </a:solidFill>
                          <a:effectLst/>
                          <a:latin typeface="游ゴシック" panose="020B0400000000000000" pitchFamily="50" charset="-128"/>
                          <a:ea typeface="游ゴシック" panose="020B0400000000000000" pitchFamily="50" charset="-128"/>
                        </a:rPr>
                        <a:t>　</a:t>
                      </a:r>
                    </a:p>
                  </a:txBody>
                  <a:tcPr marL="5021" marR="5021" marT="5021" marB="0" anchor="ctr">
                    <a:lnL>
                      <a:noFill/>
                    </a:lnL>
                    <a:lnR w="12700" cap="flat" cmpd="sng" algn="ctr">
                      <a:solidFill>
                        <a:srgbClr val="000000"/>
                      </a:solidFill>
                      <a:prstDash val="solid"/>
                      <a:round/>
                      <a:headEnd type="none" w="med" len="med"/>
                      <a:tailEnd type="none" w="med" len="med"/>
                    </a:lnR>
                    <a:lnT>
                      <a:noFill/>
                    </a:lnT>
                    <a:lnB>
                      <a:noFill/>
                    </a:lnB>
                    <a:noFill/>
                  </a:tcPr>
                </a:tc>
                <a:tc rowSpan="2">
                  <a:txBody>
                    <a:bodyPr/>
                    <a:lstStyle/>
                    <a:p>
                      <a:pPr algn="ctr" fontAlgn="ctr"/>
                      <a:r>
                        <a:rPr lang="ja-JP" altLang="en-US" sz="800" b="1" i="0" u="none" strike="noStrike" dirty="0">
                          <a:solidFill>
                            <a:srgbClr val="000000"/>
                          </a:solidFill>
                          <a:effectLst/>
                          <a:latin typeface="游ゴシック" panose="020B0400000000000000" pitchFamily="50" charset="-128"/>
                          <a:ea typeface="游ゴシック" panose="020B0400000000000000" pitchFamily="50" charset="-128"/>
                        </a:rPr>
                        <a:t>中河内南</a:t>
                      </a:r>
                    </a:p>
                  </a:txBody>
                  <a:tcPr marL="5021" marR="5021" marT="502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800" b="1" i="0" u="none" strike="noStrike" dirty="0">
                          <a:solidFill>
                            <a:srgbClr val="000000"/>
                          </a:solidFill>
                          <a:effectLst/>
                          <a:latin typeface="游ゴシック" panose="020B0400000000000000" pitchFamily="50" charset="-128"/>
                          <a:ea typeface="游ゴシック" panose="020B0400000000000000" pitchFamily="50" charset="-128"/>
                        </a:rPr>
                        <a:t>八尾市</a:t>
                      </a:r>
                    </a:p>
                  </a:txBody>
                  <a:tcPr marL="5021" marR="5021" marT="5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800" b="1" i="0" u="none" strike="noStrike" dirty="0">
                          <a:solidFill>
                            <a:srgbClr val="000000"/>
                          </a:solidFill>
                          <a:effectLst/>
                          <a:latin typeface="游ゴシック" panose="020B0400000000000000" pitchFamily="50" charset="-128"/>
                          <a:ea typeface="游ゴシック" panose="020B0400000000000000" pitchFamily="50" charset="-128"/>
                        </a:rPr>
                        <a:t>5</a:t>
                      </a:r>
                    </a:p>
                  </a:txBody>
                  <a:tcPr marL="5021" marR="60249" marT="5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800" b="1" i="0" u="none" strike="noStrike">
                          <a:solidFill>
                            <a:srgbClr val="000000"/>
                          </a:solidFill>
                          <a:effectLst/>
                          <a:latin typeface="游ゴシック" panose="020B0400000000000000" pitchFamily="50" charset="-128"/>
                          <a:ea typeface="游ゴシック" panose="020B0400000000000000" pitchFamily="50" charset="-128"/>
                        </a:rPr>
                        <a:t>16</a:t>
                      </a:r>
                    </a:p>
                  </a:txBody>
                  <a:tcPr marL="5021" marR="60249" marT="5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800" b="1" i="0" u="none" strike="noStrike">
                          <a:solidFill>
                            <a:srgbClr val="000000"/>
                          </a:solidFill>
                          <a:effectLst/>
                          <a:latin typeface="游ゴシック" panose="020B0400000000000000" pitchFamily="50" charset="-128"/>
                          <a:ea typeface="游ゴシック" panose="020B0400000000000000" pitchFamily="50" charset="-128"/>
                        </a:rPr>
                        <a:t>39</a:t>
                      </a:r>
                    </a:p>
                  </a:txBody>
                  <a:tcPr marL="5021" marR="60249" marT="5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800" b="1" i="0" u="none" strike="noStrike" dirty="0">
                          <a:solidFill>
                            <a:srgbClr val="000000"/>
                          </a:solidFill>
                          <a:effectLst/>
                          <a:latin typeface="游ゴシック" panose="020B0400000000000000" pitchFamily="50" charset="-128"/>
                          <a:ea typeface="游ゴシック" panose="020B0400000000000000" pitchFamily="50" charset="-128"/>
                        </a:rPr>
                        <a:t>3</a:t>
                      </a:r>
                    </a:p>
                  </a:txBody>
                  <a:tcPr marL="5021" marR="60249" marT="502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56082939"/>
                  </a:ext>
                </a:extLst>
              </a:tr>
              <a:tr h="165110">
                <a:tc>
                  <a:txBody>
                    <a:bodyPr/>
                    <a:lstStyle/>
                    <a:p>
                      <a:pPr algn="l" fontAlgn="ctr"/>
                      <a:r>
                        <a:rPr lang="ja-JP" altLang="en-US" sz="800" b="1" i="0" u="none" strike="noStrike">
                          <a:solidFill>
                            <a:srgbClr val="000000"/>
                          </a:solidFill>
                          <a:effectLst/>
                          <a:latin typeface="游ゴシック" panose="020B0400000000000000" pitchFamily="50" charset="-128"/>
                          <a:ea typeface="游ゴシック" panose="020B0400000000000000" pitchFamily="50" charset="-128"/>
                        </a:rPr>
                        <a:t>　</a:t>
                      </a:r>
                    </a:p>
                  </a:txBody>
                  <a:tcPr marL="5021" marR="5021" marT="5021" marB="0" anchor="ctr">
                    <a:lnL>
                      <a:noFill/>
                    </a:lnL>
                    <a:lnR w="12700" cap="flat" cmpd="sng" algn="ctr">
                      <a:solidFill>
                        <a:srgbClr val="000000"/>
                      </a:solidFill>
                      <a:prstDash val="solid"/>
                      <a:round/>
                      <a:headEnd type="none" w="med" len="med"/>
                      <a:tailEnd type="none" w="med" len="med"/>
                    </a:lnR>
                    <a:lnT>
                      <a:noFill/>
                    </a:lnT>
                    <a:lnB>
                      <a:noFill/>
                    </a:lnB>
                    <a:noFill/>
                  </a:tcPr>
                </a:tc>
                <a:tc vMerge="1">
                  <a:txBody>
                    <a:bodyPr/>
                    <a:lstStyle/>
                    <a:p>
                      <a:endParaRPr kumimoji="1" lang="ja-JP" altLang="en-US"/>
                    </a:p>
                  </a:txBody>
                  <a:tcPr/>
                </a:tc>
                <a:tc>
                  <a:txBody>
                    <a:bodyPr/>
                    <a:lstStyle/>
                    <a:p>
                      <a:pPr algn="ctr" fontAlgn="ctr"/>
                      <a:r>
                        <a:rPr lang="ja-JP" altLang="en-US" sz="800" b="1" i="0" u="none" strike="noStrike" dirty="0">
                          <a:solidFill>
                            <a:srgbClr val="000000"/>
                          </a:solidFill>
                          <a:effectLst/>
                          <a:latin typeface="游ゴシック" panose="020B0400000000000000" pitchFamily="50" charset="-128"/>
                          <a:ea typeface="游ゴシック" panose="020B0400000000000000" pitchFamily="50" charset="-128"/>
                        </a:rPr>
                        <a:t>柏原市</a:t>
                      </a:r>
                    </a:p>
                  </a:txBody>
                  <a:tcPr marL="5021" marR="5021" marT="5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800" b="1" i="0" u="none" strike="noStrike">
                          <a:solidFill>
                            <a:srgbClr val="000000"/>
                          </a:solidFill>
                          <a:effectLst/>
                          <a:latin typeface="游ゴシック" panose="020B0400000000000000" pitchFamily="50" charset="-128"/>
                          <a:ea typeface="游ゴシック" panose="020B0400000000000000" pitchFamily="50" charset="-128"/>
                        </a:rPr>
                        <a:t>0</a:t>
                      </a:r>
                    </a:p>
                  </a:txBody>
                  <a:tcPr marL="5021" marR="60249" marT="5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800" b="1" i="0" u="none" strike="noStrike">
                          <a:solidFill>
                            <a:srgbClr val="000000"/>
                          </a:solidFill>
                          <a:effectLst/>
                          <a:latin typeface="游ゴシック" panose="020B0400000000000000" pitchFamily="50" charset="-128"/>
                          <a:ea typeface="游ゴシック" panose="020B0400000000000000" pitchFamily="50" charset="-128"/>
                        </a:rPr>
                        <a:t>5</a:t>
                      </a:r>
                    </a:p>
                  </a:txBody>
                  <a:tcPr marL="5021" marR="60249" marT="5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800" b="1" i="0" u="none" strike="noStrike">
                          <a:solidFill>
                            <a:srgbClr val="000000"/>
                          </a:solidFill>
                          <a:effectLst/>
                          <a:latin typeface="游ゴシック" panose="020B0400000000000000" pitchFamily="50" charset="-128"/>
                          <a:ea typeface="游ゴシック" panose="020B0400000000000000" pitchFamily="50" charset="-128"/>
                        </a:rPr>
                        <a:t>6</a:t>
                      </a:r>
                    </a:p>
                  </a:txBody>
                  <a:tcPr marL="5021" marR="60249" marT="5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800" b="1" i="0" u="none" strike="noStrike">
                          <a:solidFill>
                            <a:srgbClr val="000000"/>
                          </a:solidFill>
                          <a:effectLst/>
                          <a:latin typeface="游ゴシック" panose="020B0400000000000000" pitchFamily="50" charset="-128"/>
                          <a:ea typeface="游ゴシック" panose="020B0400000000000000" pitchFamily="50" charset="-128"/>
                        </a:rPr>
                        <a:t>0</a:t>
                      </a:r>
                    </a:p>
                  </a:txBody>
                  <a:tcPr marL="5021" marR="60249" marT="502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7245208"/>
                  </a:ext>
                </a:extLst>
              </a:tr>
              <a:tr h="165110">
                <a:tc>
                  <a:txBody>
                    <a:bodyPr/>
                    <a:lstStyle/>
                    <a:p>
                      <a:pPr algn="l" fontAlgn="ctr"/>
                      <a:r>
                        <a:rPr lang="ja-JP" altLang="en-US" sz="800" b="1" i="0" u="none" strike="noStrike">
                          <a:solidFill>
                            <a:srgbClr val="000000"/>
                          </a:solidFill>
                          <a:effectLst/>
                          <a:latin typeface="游ゴシック" panose="020B0400000000000000" pitchFamily="50" charset="-128"/>
                          <a:ea typeface="游ゴシック" panose="020B0400000000000000" pitchFamily="50" charset="-128"/>
                        </a:rPr>
                        <a:t>　</a:t>
                      </a:r>
                    </a:p>
                  </a:txBody>
                  <a:tcPr marL="5021" marR="5021" marT="5021" marB="0" anchor="ctr">
                    <a:lnL>
                      <a:noFill/>
                    </a:lnL>
                    <a:lnR w="12700" cap="flat" cmpd="sng" algn="ctr">
                      <a:solidFill>
                        <a:srgbClr val="000000"/>
                      </a:solidFill>
                      <a:prstDash val="solid"/>
                      <a:round/>
                      <a:headEnd type="none" w="med" len="med"/>
                      <a:tailEnd type="none" w="med" len="med"/>
                    </a:lnR>
                    <a:lnT>
                      <a:noFill/>
                    </a:lnT>
                    <a:lnB>
                      <a:noFill/>
                    </a:lnB>
                    <a:noFill/>
                  </a:tcPr>
                </a:tc>
                <a:tc>
                  <a:txBody>
                    <a:bodyPr/>
                    <a:lstStyle/>
                    <a:p>
                      <a:pPr algn="ctr" fontAlgn="ctr"/>
                      <a:r>
                        <a:rPr lang="ja-JP" altLang="en-US" sz="800" b="1" i="0" u="none" strike="noStrike" dirty="0">
                          <a:solidFill>
                            <a:srgbClr val="000000"/>
                          </a:solidFill>
                          <a:effectLst/>
                          <a:latin typeface="游ゴシック" panose="020B0400000000000000" pitchFamily="50" charset="-128"/>
                          <a:ea typeface="游ゴシック" panose="020B0400000000000000" pitchFamily="50" charset="-128"/>
                        </a:rPr>
                        <a:t>中河内東大阪</a:t>
                      </a:r>
                    </a:p>
                  </a:txBody>
                  <a:tcPr marL="5021" marR="5021" marT="502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800" b="1" i="0" u="none" strike="noStrike" dirty="0">
                          <a:solidFill>
                            <a:srgbClr val="000000"/>
                          </a:solidFill>
                          <a:effectLst/>
                          <a:latin typeface="游ゴシック" panose="020B0400000000000000" pitchFamily="50" charset="-128"/>
                          <a:ea typeface="游ゴシック" panose="020B0400000000000000" pitchFamily="50" charset="-128"/>
                        </a:rPr>
                        <a:t>東大阪市</a:t>
                      </a:r>
                    </a:p>
                  </a:txBody>
                  <a:tcPr marL="5021" marR="5021" marT="5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800" b="1" i="0" u="none" strike="noStrike" dirty="0" smtClean="0">
                          <a:solidFill>
                            <a:srgbClr val="000000"/>
                          </a:solidFill>
                          <a:effectLst/>
                          <a:latin typeface="游ゴシック" panose="020B0400000000000000" pitchFamily="50" charset="-128"/>
                          <a:ea typeface="游ゴシック" panose="020B0400000000000000" pitchFamily="50" charset="-128"/>
                        </a:rPr>
                        <a:t>16</a:t>
                      </a:r>
                      <a:endParaRPr lang="en-US" altLang="ja-JP" sz="8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5021" marR="60249" marT="5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800" b="1" i="0" u="none" strike="noStrike" dirty="0" smtClean="0">
                          <a:solidFill>
                            <a:srgbClr val="000000"/>
                          </a:solidFill>
                          <a:effectLst/>
                          <a:latin typeface="游ゴシック" panose="020B0400000000000000" pitchFamily="50" charset="-128"/>
                          <a:ea typeface="游ゴシック" panose="020B0400000000000000" pitchFamily="50" charset="-128"/>
                        </a:rPr>
                        <a:t>15</a:t>
                      </a:r>
                      <a:endParaRPr lang="en-US" altLang="ja-JP" sz="8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5021" marR="60249" marT="5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800" b="1" i="0" u="none" strike="noStrike" dirty="0" smtClean="0">
                          <a:solidFill>
                            <a:srgbClr val="000000"/>
                          </a:solidFill>
                          <a:effectLst/>
                          <a:latin typeface="游ゴシック" panose="020B0400000000000000" pitchFamily="50" charset="-128"/>
                          <a:ea typeface="游ゴシック" panose="020B0400000000000000" pitchFamily="50" charset="-128"/>
                        </a:rPr>
                        <a:t>61</a:t>
                      </a:r>
                      <a:endParaRPr lang="en-US" altLang="ja-JP" sz="8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5021" marR="60249" marT="5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800" b="1" i="0" u="none" strike="noStrike">
                          <a:solidFill>
                            <a:srgbClr val="000000"/>
                          </a:solidFill>
                          <a:effectLst/>
                          <a:latin typeface="游ゴシック" panose="020B0400000000000000" pitchFamily="50" charset="-128"/>
                          <a:ea typeface="游ゴシック" panose="020B0400000000000000" pitchFamily="50" charset="-128"/>
                        </a:rPr>
                        <a:t>8</a:t>
                      </a:r>
                    </a:p>
                  </a:txBody>
                  <a:tcPr marL="5021" marR="60249" marT="502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29935685"/>
                  </a:ext>
                </a:extLst>
              </a:tr>
              <a:tr h="165110">
                <a:tc>
                  <a:txBody>
                    <a:bodyPr/>
                    <a:lstStyle/>
                    <a:p>
                      <a:pPr algn="l" fontAlgn="ctr"/>
                      <a:r>
                        <a:rPr lang="ja-JP" altLang="en-US" sz="800" b="1" i="0" u="none" strike="noStrike">
                          <a:solidFill>
                            <a:srgbClr val="000000"/>
                          </a:solidFill>
                          <a:effectLst/>
                          <a:latin typeface="游ゴシック" panose="020B0400000000000000" pitchFamily="50" charset="-128"/>
                          <a:ea typeface="游ゴシック" panose="020B0400000000000000" pitchFamily="50" charset="-128"/>
                        </a:rPr>
                        <a:t>　</a:t>
                      </a:r>
                    </a:p>
                  </a:txBody>
                  <a:tcPr marL="5021" marR="5021" marT="5021" marB="0" anchor="ctr">
                    <a:lnL>
                      <a:noFill/>
                    </a:lnL>
                    <a:lnR w="12700" cap="flat" cmpd="sng" algn="ctr">
                      <a:solidFill>
                        <a:srgbClr val="000000"/>
                      </a:solidFill>
                      <a:prstDash val="solid"/>
                      <a:round/>
                      <a:headEnd type="none" w="med" len="med"/>
                      <a:tailEnd type="none" w="med" len="med"/>
                    </a:lnR>
                    <a:lnT>
                      <a:noFill/>
                    </a:lnT>
                    <a:lnB>
                      <a:noFill/>
                    </a:lnB>
                    <a:noFill/>
                  </a:tcPr>
                </a:tc>
                <a:tc rowSpan="3">
                  <a:txBody>
                    <a:bodyPr/>
                    <a:lstStyle/>
                    <a:p>
                      <a:pPr algn="ctr" fontAlgn="ctr"/>
                      <a:r>
                        <a:rPr lang="ja-JP" altLang="en-US" sz="800" b="1" i="0" u="none" strike="noStrike" dirty="0">
                          <a:solidFill>
                            <a:srgbClr val="000000"/>
                          </a:solidFill>
                          <a:effectLst/>
                          <a:latin typeface="游ゴシック" panose="020B0400000000000000" pitchFamily="50" charset="-128"/>
                          <a:ea typeface="游ゴシック" panose="020B0400000000000000" pitchFamily="50" charset="-128"/>
                        </a:rPr>
                        <a:t>南河内北</a:t>
                      </a:r>
                    </a:p>
                  </a:txBody>
                  <a:tcPr marL="5021" marR="5021" marT="502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800" b="1" i="0" u="none" strike="noStrike" dirty="0">
                          <a:solidFill>
                            <a:srgbClr val="000000"/>
                          </a:solidFill>
                          <a:effectLst/>
                          <a:latin typeface="游ゴシック" panose="020B0400000000000000" pitchFamily="50" charset="-128"/>
                          <a:ea typeface="游ゴシック" panose="020B0400000000000000" pitchFamily="50" charset="-128"/>
                        </a:rPr>
                        <a:t>松原市</a:t>
                      </a:r>
                    </a:p>
                  </a:txBody>
                  <a:tcPr marL="5021" marR="5021" marT="5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800" b="1" i="0" u="none" strike="noStrike" dirty="0">
                          <a:solidFill>
                            <a:srgbClr val="000000"/>
                          </a:solidFill>
                          <a:effectLst/>
                          <a:latin typeface="游ゴシック" panose="020B0400000000000000" pitchFamily="50" charset="-128"/>
                          <a:ea typeface="游ゴシック" panose="020B0400000000000000" pitchFamily="50" charset="-128"/>
                        </a:rPr>
                        <a:t>1</a:t>
                      </a:r>
                    </a:p>
                  </a:txBody>
                  <a:tcPr marL="5021" marR="60249" marT="5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800" b="1" i="0" u="none" strike="noStrike">
                          <a:solidFill>
                            <a:srgbClr val="000000"/>
                          </a:solidFill>
                          <a:effectLst/>
                          <a:latin typeface="游ゴシック" panose="020B0400000000000000" pitchFamily="50" charset="-128"/>
                          <a:ea typeface="游ゴシック" panose="020B0400000000000000" pitchFamily="50" charset="-128"/>
                        </a:rPr>
                        <a:t>4</a:t>
                      </a:r>
                    </a:p>
                  </a:txBody>
                  <a:tcPr marL="5021" marR="60249" marT="5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800" b="1" i="0" u="none" strike="noStrike" dirty="0">
                          <a:solidFill>
                            <a:srgbClr val="000000"/>
                          </a:solidFill>
                          <a:effectLst/>
                          <a:latin typeface="游ゴシック" panose="020B0400000000000000" pitchFamily="50" charset="-128"/>
                          <a:ea typeface="游ゴシック" panose="020B0400000000000000" pitchFamily="50" charset="-128"/>
                        </a:rPr>
                        <a:t>10</a:t>
                      </a:r>
                    </a:p>
                  </a:txBody>
                  <a:tcPr marL="5021" marR="60249" marT="5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800" b="1" i="0" u="none" strike="noStrike">
                          <a:solidFill>
                            <a:srgbClr val="000000"/>
                          </a:solidFill>
                          <a:effectLst/>
                          <a:latin typeface="游ゴシック" panose="020B0400000000000000" pitchFamily="50" charset="-128"/>
                          <a:ea typeface="游ゴシック" panose="020B0400000000000000" pitchFamily="50" charset="-128"/>
                        </a:rPr>
                        <a:t>1</a:t>
                      </a:r>
                    </a:p>
                  </a:txBody>
                  <a:tcPr marL="5021" marR="60249" marT="502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12388471"/>
                  </a:ext>
                </a:extLst>
              </a:tr>
              <a:tr h="165110">
                <a:tc>
                  <a:txBody>
                    <a:bodyPr/>
                    <a:lstStyle/>
                    <a:p>
                      <a:pPr algn="l" fontAlgn="ctr"/>
                      <a:r>
                        <a:rPr lang="ja-JP" altLang="en-US" sz="800" b="1" i="0" u="none" strike="noStrike">
                          <a:solidFill>
                            <a:srgbClr val="000000"/>
                          </a:solidFill>
                          <a:effectLst/>
                          <a:latin typeface="游ゴシック" panose="020B0400000000000000" pitchFamily="50" charset="-128"/>
                          <a:ea typeface="游ゴシック" panose="020B0400000000000000" pitchFamily="50" charset="-128"/>
                        </a:rPr>
                        <a:t>　</a:t>
                      </a:r>
                    </a:p>
                  </a:txBody>
                  <a:tcPr marL="5021" marR="5021" marT="5021" marB="0" anchor="ctr">
                    <a:lnL>
                      <a:noFill/>
                    </a:lnL>
                    <a:lnR w="12700" cap="flat" cmpd="sng" algn="ctr">
                      <a:solidFill>
                        <a:srgbClr val="000000"/>
                      </a:solidFill>
                      <a:prstDash val="solid"/>
                      <a:round/>
                      <a:headEnd type="none" w="med" len="med"/>
                      <a:tailEnd type="none" w="med" len="med"/>
                    </a:lnR>
                    <a:lnT>
                      <a:noFill/>
                    </a:lnT>
                    <a:lnB>
                      <a:noFill/>
                    </a:lnB>
                    <a:noFill/>
                  </a:tcPr>
                </a:tc>
                <a:tc vMerge="1">
                  <a:txBody>
                    <a:bodyPr/>
                    <a:lstStyle/>
                    <a:p>
                      <a:endParaRPr kumimoji="1" lang="ja-JP" altLang="en-US"/>
                    </a:p>
                  </a:txBody>
                  <a:tcPr/>
                </a:tc>
                <a:tc>
                  <a:txBody>
                    <a:bodyPr/>
                    <a:lstStyle/>
                    <a:p>
                      <a:pPr algn="ctr" fontAlgn="ctr"/>
                      <a:r>
                        <a:rPr lang="ja-JP" altLang="en-US" sz="800" b="1" i="0" u="none" strike="noStrike" dirty="0">
                          <a:solidFill>
                            <a:srgbClr val="000000"/>
                          </a:solidFill>
                          <a:effectLst/>
                          <a:latin typeface="游ゴシック" panose="020B0400000000000000" pitchFamily="50" charset="-128"/>
                          <a:ea typeface="游ゴシック" panose="020B0400000000000000" pitchFamily="50" charset="-128"/>
                        </a:rPr>
                        <a:t>羽曳野市</a:t>
                      </a:r>
                    </a:p>
                  </a:txBody>
                  <a:tcPr marL="5021" marR="5021" marT="5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800" b="1" i="0" u="none" strike="noStrike" dirty="0">
                          <a:solidFill>
                            <a:srgbClr val="000000"/>
                          </a:solidFill>
                          <a:effectLst/>
                          <a:latin typeface="游ゴシック" panose="020B0400000000000000" pitchFamily="50" charset="-128"/>
                          <a:ea typeface="游ゴシック" panose="020B0400000000000000" pitchFamily="50" charset="-128"/>
                        </a:rPr>
                        <a:t>3</a:t>
                      </a:r>
                    </a:p>
                  </a:txBody>
                  <a:tcPr marL="5021" marR="60249" marT="5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800" b="1" i="0" u="none" strike="noStrike">
                          <a:solidFill>
                            <a:srgbClr val="000000"/>
                          </a:solidFill>
                          <a:effectLst/>
                          <a:latin typeface="游ゴシック" panose="020B0400000000000000" pitchFamily="50" charset="-128"/>
                          <a:ea typeface="游ゴシック" panose="020B0400000000000000" pitchFamily="50" charset="-128"/>
                        </a:rPr>
                        <a:t>1</a:t>
                      </a:r>
                    </a:p>
                  </a:txBody>
                  <a:tcPr marL="5021" marR="60249" marT="5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800" b="1" i="0" u="none" strike="noStrike" dirty="0" smtClean="0">
                          <a:solidFill>
                            <a:srgbClr val="000000"/>
                          </a:solidFill>
                          <a:effectLst/>
                          <a:latin typeface="游ゴシック" panose="020B0400000000000000" pitchFamily="50" charset="-128"/>
                          <a:ea typeface="游ゴシック" panose="020B0400000000000000" pitchFamily="50" charset="-128"/>
                        </a:rPr>
                        <a:t>11</a:t>
                      </a:r>
                      <a:endParaRPr lang="en-US" altLang="ja-JP" sz="8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5021" marR="60249" marT="5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800" b="1" i="0" u="none" strike="noStrike">
                          <a:solidFill>
                            <a:srgbClr val="000000"/>
                          </a:solidFill>
                          <a:effectLst/>
                          <a:latin typeface="游ゴシック" panose="020B0400000000000000" pitchFamily="50" charset="-128"/>
                          <a:ea typeface="游ゴシック" panose="020B0400000000000000" pitchFamily="50" charset="-128"/>
                        </a:rPr>
                        <a:t>0</a:t>
                      </a:r>
                    </a:p>
                  </a:txBody>
                  <a:tcPr marL="5021" marR="60249" marT="502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83243609"/>
                  </a:ext>
                </a:extLst>
              </a:tr>
              <a:tr h="165110">
                <a:tc>
                  <a:txBody>
                    <a:bodyPr/>
                    <a:lstStyle/>
                    <a:p>
                      <a:pPr algn="l" fontAlgn="ctr"/>
                      <a:r>
                        <a:rPr lang="ja-JP" altLang="en-US" sz="800" b="1" i="0" u="none" strike="noStrike">
                          <a:solidFill>
                            <a:srgbClr val="000000"/>
                          </a:solidFill>
                          <a:effectLst/>
                          <a:latin typeface="游ゴシック" panose="020B0400000000000000" pitchFamily="50" charset="-128"/>
                          <a:ea typeface="游ゴシック" panose="020B0400000000000000" pitchFamily="50" charset="-128"/>
                        </a:rPr>
                        <a:t>　</a:t>
                      </a:r>
                    </a:p>
                  </a:txBody>
                  <a:tcPr marL="5021" marR="5021" marT="5021" marB="0" anchor="ctr">
                    <a:lnL>
                      <a:noFill/>
                    </a:lnL>
                    <a:lnR w="12700" cap="flat" cmpd="sng" algn="ctr">
                      <a:solidFill>
                        <a:srgbClr val="000000"/>
                      </a:solidFill>
                      <a:prstDash val="solid"/>
                      <a:round/>
                      <a:headEnd type="none" w="med" len="med"/>
                      <a:tailEnd type="none" w="med" len="med"/>
                    </a:lnR>
                    <a:lnT>
                      <a:noFill/>
                    </a:lnT>
                    <a:lnB>
                      <a:noFill/>
                    </a:lnB>
                    <a:noFill/>
                  </a:tcPr>
                </a:tc>
                <a:tc vMerge="1">
                  <a:txBody>
                    <a:bodyPr/>
                    <a:lstStyle/>
                    <a:p>
                      <a:endParaRPr kumimoji="1" lang="ja-JP" altLang="en-US"/>
                    </a:p>
                  </a:txBody>
                  <a:tcPr/>
                </a:tc>
                <a:tc>
                  <a:txBody>
                    <a:bodyPr/>
                    <a:lstStyle/>
                    <a:p>
                      <a:pPr algn="ctr" fontAlgn="ctr"/>
                      <a:r>
                        <a:rPr lang="ja-JP" altLang="en-US" sz="800" b="1" i="0" u="none" strike="noStrike" dirty="0">
                          <a:solidFill>
                            <a:srgbClr val="000000"/>
                          </a:solidFill>
                          <a:effectLst/>
                          <a:latin typeface="游ゴシック" panose="020B0400000000000000" pitchFamily="50" charset="-128"/>
                          <a:ea typeface="游ゴシック" panose="020B0400000000000000" pitchFamily="50" charset="-128"/>
                        </a:rPr>
                        <a:t>藤井寺市</a:t>
                      </a:r>
                    </a:p>
                  </a:txBody>
                  <a:tcPr marL="5021" marR="5021" marT="5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800" b="1" i="0" u="none" strike="noStrike" dirty="0">
                          <a:solidFill>
                            <a:srgbClr val="000000"/>
                          </a:solidFill>
                          <a:effectLst/>
                          <a:latin typeface="游ゴシック" panose="020B0400000000000000" pitchFamily="50" charset="-128"/>
                          <a:ea typeface="游ゴシック" panose="020B0400000000000000" pitchFamily="50" charset="-128"/>
                        </a:rPr>
                        <a:t>3</a:t>
                      </a:r>
                    </a:p>
                  </a:txBody>
                  <a:tcPr marL="5021" marR="60249" marT="5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800" b="1" i="0" u="none" strike="noStrike" dirty="0">
                          <a:solidFill>
                            <a:srgbClr val="000000"/>
                          </a:solidFill>
                          <a:effectLst/>
                          <a:latin typeface="游ゴシック" panose="020B0400000000000000" pitchFamily="50" charset="-128"/>
                          <a:ea typeface="游ゴシック" panose="020B0400000000000000" pitchFamily="50" charset="-128"/>
                        </a:rPr>
                        <a:t>2</a:t>
                      </a:r>
                    </a:p>
                  </a:txBody>
                  <a:tcPr marL="5021" marR="60249" marT="5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800" b="1" i="0" u="none" strike="noStrike" dirty="0">
                          <a:solidFill>
                            <a:srgbClr val="000000"/>
                          </a:solidFill>
                          <a:effectLst/>
                          <a:latin typeface="游ゴシック" panose="020B0400000000000000" pitchFamily="50" charset="-128"/>
                          <a:ea typeface="游ゴシック" panose="020B0400000000000000" pitchFamily="50" charset="-128"/>
                        </a:rPr>
                        <a:t>10</a:t>
                      </a:r>
                    </a:p>
                  </a:txBody>
                  <a:tcPr marL="5021" marR="60249" marT="5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800" b="1" i="0" u="none" strike="noStrike" dirty="0">
                          <a:solidFill>
                            <a:srgbClr val="000000"/>
                          </a:solidFill>
                          <a:effectLst/>
                          <a:latin typeface="游ゴシック" panose="020B0400000000000000" pitchFamily="50" charset="-128"/>
                          <a:ea typeface="游ゴシック" panose="020B0400000000000000" pitchFamily="50" charset="-128"/>
                        </a:rPr>
                        <a:t>3</a:t>
                      </a:r>
                    </a:p>
                  </a:txBody>
                  <a:tcPr marL="5021" marR="60249" marT="502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71714793"/>
                  </a:ext>
                </a:extLst>
              </a:tr>
            </a:tbl>
          </a:graphicData>
        </a:graphic>
      </p:graphicFrame>
      <p:graphicFrame>
        <p:nvGraphicFramePr>
          <p:cNvPr id="15" name="表 14"/>
          <p:cNvGraphicFramePr>
            <a:graphicFrameLocks noGrp="1"/>
          </p:cNvGraphicFramePr>
          <p:nvPr>
            <p:extLst>
              <p:ext uri="{D42A27DB-BD31-4B8C-83A1-F6EECF244321}">
                <p14:modId xmlns:p14="http://schemas.microsoft.com/office/powerpoint/2010/main" val="4005793242"/>
              </p:ext>
            </p:extLst>
          </p:nvPr>
        </p:nvGraphicFramePr>
        <p:xfrm>
          <a:off x="4484362" y="1922629"/>
          <a:ext cx="4084775" cy="3548357"/>
        </p:xfrm>
        <a:graphic>
          <a:graphicData uri="http://schemas.openxmlformats.org/drawingml/2006/table">
            <a:tbl>
              <a:tblPr/>
              <a:tblGrid>
                <a:gridCol w="66551">
                  <a:extLst>
                    <a:ext uri="{9D8B030D-6E8A-4147-A177-3AD203B41FA5}">
                      <a16:colId xmlns:a16="http://schemas.microsoft.com/office/drawing/2014/main" val="913351105"/>
                    </a:ext>
                  </a:extLst>
                </a:gridCol>
                <a:gridCol w="641680">
                  <a:extLst>
                    <a:ext uri="{9D8B030D-6E8A-4147-A177-3AD203B41FA5}">
                      <a16:colId xmlns:a16="http://schemas.microsoft.com/office/drawing/2014/main" val="2047910879"/>
                    </a:ext>
                  </a:extLst>
                </a:gridCol>
                <a:gridCol w="626488">
                  <a:extLst>
                    <a:ext uri="{9D8B030D-6E8A-4147-A177-3AD203B41FA5}">
                      <a16:colId xmlns:a16="http://schemas.microsoft.com/office/drawing/2014/main" val="3061511182"/>
                    </a:ext>
                  </a:extLst>
                </a:gridCol>
                <a:gridCol w="626488">
                  <a:extLst>
                    <a:ext uri="{9D8B030D-6E8A-4147-A177-3AD203B41FA5}">
                      <a16:colId xmlns:a16="http://schemas.microsoft.com/office/drawing/2014/main" val="937076976"/>
                    </a:ext>
                  </a:extLst>
                </a:gridCol>
                <a:gridCol w="707856">
                  <a:extLst>
                    <a:ext uri="{9D8B030D-6E8A-4147-A177-3AD203B41FA5}">
                      <a16:colId xmlns:a16="http://schemas.microsoft.com/office/drawing/2014/main" val="1501646072"/>
                    </a:ext>
                  </a:extLst>
                </a:gridCol>
                <a:gridCol w="707856">
                  <a:extLst>
                    <a:ext uri="{9D8B030D-6E8A-4147-A177-3AD203B41FA5}">
                      <a16:colId xmlns:a16="http://schemas.microsoft.com/office/drawing/2014/main" val="79438127"/>
                    </a:ext>
                  </a:extLst>
                </a:gridCol>
                <a:gridCol w="707856">
                  <a:extLst>
                    <a:ext uri="{9D8B030D-6E8A-4147-A177-3AD203B41FA5}">
                      <a16:colId xmlns:a16="http://schemas.microsoft.com/office/drawing/2014/main" val="3968137243"/>
                    </a:ext>
                  </a:extLst>
                </a:gridCol>
              </a:tblGrid>
              <a:tr h="176895">
                <a:tc>
                  <a:txBody>
                    <a:bodyPr/>
                    <a:lstStyle/>
                    <a:p>
                      <a:pPr algn="l" fontAlgn="ctr"/>
                      <a:r>
                        <a:rPr lang="ja-JP" altLang="en-US" sz="800" b="1" i="0" u="none" strike="noStrike">
                          <a:solidFill>
                            <a:srgbClr val="000000"/>
                          </a:solidFill>
                          <a:effectLst/>
                          <a:latin typeface="游ゴシック" panose="020B0400000000000000" pitchFamily="50" charset="-128"/>
                          <a:ea typeface="游ゴシック" panose="020B0400000000000000" pitchFamily="50" charset="-128"/>
                        </a:rPr>
                        <a:t>　</a:t>
                      </a:r>
                    </a:p>
                  </a:txBody>
                  <a:tcPr marL="6240" marR="6240" marT="6240" marB="0" anchor="ctr">
                    <a:lnL>
                      <a:noFill/>
                    </a:lnL>
                    <a:lnR w="12700" cap="flat" cmpd="sng" algn="ctr">
                      <a:solidFill>
                        <a:srgbClr val="000000"/>
                      </a:solidFill>
                      <a:prstDash val="solid"/>
                      <a:round/>
                      <a:headEnd type="none" w="med" len="med"/>
                      <a:tailEnd type="none" w="med" len="med"/>
                    </a:lnR>
                    <a:lnT>
                      <a:noFill/>
                    </a:lnT>
                    <a:lnB>
                      <a:noFill/>
                    </a:lnB>
                  </a:tcPr>
                </a:tc>
                <a:tc rowSpan="6">
                  <a:txBody>
                    <a:bodyPr/>
                    <a:lstStyle/>
                    <a:p>
                      <a:pPr algn="ctr" fontAlgn="ctr"/>
                      <a:r>
                        <a:rPr lang="ja-JP" altLang="en-US" sz="800" b="1" i="0" u="none" strike="noStrike" dirty="0">
                          <a:solidFill>
                            <a:srgbClr val="000000"/>
                          </a:solidFill>
                          <a:effectLst/>
                          <a:latin typeface="游ゴシック" panose="020B0400000000000000" pitchFamily="50" charset="-128"/>
                          <a:ea typeface="游ゴシック" panose="020B0400000000000000" pitchFamily="50" charset="-128"/>
                        </a:rPr>
                        <a:t>南河内南</a:t>
                      </a:r>
                    </a:p>
                  </a:txBody>
                  <a:tcPr marL="6240" marR="6240" marT="624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1" i="0" u="none" strike="noStrike" dirty="0">
                          <a:solidFill>
                            <a:srgbClr val="000000"/>
                          </a:solidFill>
                          <a:effectLst/>
                          <a:latin typeface="游ゴシック" panose="020B0400000000000000" pitchFamily="50" charset="-128"/>
                          <a:ea typeface="游ゴシック" panose="020B0400000000000000" pitchFamily="50" charset="-128"/>
                        </a:rPr>
                        <a:t>富田林市</a:t>
                      </a:r>
                    </a:p>
                  </a:txBody>
                  <a:tcPr marL="6240" marR="6240" marT="6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1" i="0" u="none" strike="noStrike">
                          <a:solidFill>
                            <a:srgbClr val="000000"/>
                          </a:solidFill>
                          <a:effectLst/>
                          <a:latin typeface="游ゴシック" panose="020B0400000000000000" pitchFamily="50" charset="-128"/>
                          <a:ea typeface="游ゴシック" panose="020B0400000000000000" pitchFamily="50" charset="-128"/>
                        </a:rPr>
                        <a:t>4</a:t>
                      </a:r>
                    </a:p>
                  </a:txBody>
                  <a:tcPr marL="6240" marR="74879" marT="6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1" i="0" u="none" strike="noStrike">
                          <a:solidFill>
                            <a:srgbClr val="000000"/>
                          </a:solidFill>
                          <a:effectLst/>
                          <a:latin typeface="游ゴシック" panose="020B0400000000000000" pitchFamily="50" charset="-128"/>
                          <a:ea typeface="游ゴシック" panose="020B0400000000000000" pitchFamily="50" charset="-128"/>
                        </a:rPr>
                        <a:t>2</a:t>
                      </a:r>
                    </a:p>
                  </a:txBody>
                  <a:tcPr marL="6240" marR="74879" marT="6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1" i="0" u="none" strike="noStrike" dirty="0" smtClean="0">
                          <a:solidFill>
                            <a:srgbClr val="000000"/>
                          </a:solidFill>
                          <a:effectLst/>
                          <a:latin typeface="游ゴシック" panose="020B0400000000000000" pitchFamily="50" charset="-128"/>
                          <a:ea typeface="游ゴシック" panose="020B0400000000000000" pitchFamily="50" charset="-128"/>
                        </a:rPr>
                        <a:t>22</a:t>
                      </a:r>
                      <a:endParaRPr lang="en-US" altLang="ja-JP" sz="8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240" marR="74879" marT="6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1" i="0" u="none" strike="noStrike" dirty="0">
                          <a:solidFill>
                            <a:srgbClr val="000000"/>
                          </a:solidFill>
                          <a:effectLst/>
                          <a:latin typeface="游ゴシック" panose="020B0400000000000000" pitchFamily="50" charset="-128"/>
                          <a:ea typeface="游ゴシック" panose="020B0400000000000000" pitchFamily="50" charset="-128"/>
                        </a:rPr>
                        <a:t>2</a:t>
                      </a:r>
                    </a:p>
                  </a:txBody>
                  <a:tcPr marL="6240" marR="74879" marT="624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24474291"/>
                  </a:ext>
                </a:extLst>
              </a:tr>
              <a:tr h="176895">
                <a:tc>
                  <a:txBody>
                    <a:bodyPr/>
                    <a:lstStyle/>
                    <a:p>
                      <a:pPr algn="l" fontAlgn="ctr"/>
                      <a:r>
                        <a:rPr lang="ja-JP" altLang="en-US" sz="800" b="1" i="0" u="none" strike="noStrike">
                          <a:solidFill>
                            <a:srgbClr val="000000"/>
                          </a:solidFill>
                          <a:effectLst/>
                          <a:latin typeface="游ゴシック" panose="020B0400000000000000" pitchFamily="50" charset="-128"/>
                          <a:ea typeface="游ゴシック" panose="020B0400000000000000" pitchFamily="50" charset="-128"/>
                        </a:rPr>
                        <a:t>　</a:t>
                      </a:r>
                    </a:p>
                  </a:txBody>
                  <a:tcPr marL="6240" marR="6240" marT="6240" marB="0" anchor="ctr">
                    <a:lnL>
                      <a:noFill/>
                    </a:lnL>
                    <a:lnR w="12700" cap="flat" cmpd="sng" algn="ctr">
                      <a:solidFill>
                        <a:srgbClr val="000000"/>
                      </a:solidFill>
                      <a:prstDash val="solid"/>
                      <a:round/>
                      <a:headEnd type="none" w="med" len="med"/>
                      <a:tailEnd type="none" w="med" len="med"/>
                    </a:lnR>
                    <a:lnT>
                      <a:noFill/>
                    </a:lnT>
                    <a:lnB>
                      <a:noFill/>
                    </a:lnB>
                  </a:tcPr>
                </a:tc>
                <a:tc vMerge="1">
                  <a:txBody>
                    <a:bodyPr/>
                    <a:lstStyle/>
                    <a:p>
                      <a:endParaRPr kumimoji="1" lang="ja-JP" altLang="en-US"/>
                    </a:p>
                  </a:txBody>
                  <a:tcPr/>
                </a:tc>
                <a:tc>
                  <a:txBody>
                    <a:bodyPr/>
                    <a:lstStyle/>
                    <a:p>
                      <a:pPr algn="ctr" fontAlgn="ctr"/>
                      <a:r>
                        <a:rPr lang="ja-JP" altLang="en-US" sz="800" b="1" i="0" u="none" strike="noStrike" dirty="0">
                          <a:solidFill>
                            <a:srgbClr val="000000"/>
                          </a:solidFill>
                          <a:effectLst/>
                          <a:latin typeface="游ゴシック" panose="020B0400000000000000" pitchFamily="50" charset="-128"/>
                          <a:ea typeface="游ゴシック" panose="020B0400000000000000" pitchFamily="50" charset="-128"/>
                        </a:rPr>
                        <a:t>河内長野市</a:t>
                      </a:r>
                    </a:p>
                  </a:txBody>
                  <a:tcPr marL="6240" marR="6240" marT="6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1" i="0" u="none" strike="noStrike" dirty="0">
                          <a:solidFill>
                            <a:srgbClr val="000000"/>
                          </a:solidFill>
                          <a:effectLst/>
                          <a:latin typeface="游ゴシック" panose="020B0400000000000000" pitchFamily="50" charset="-128"/>
                          <a:ea typeface="游ゴシック" panose="020B0400000000000000" pitchFamily="50" charset="-128"/>
                        </a:rPr>
                        <a:t>1</a:t>
                      </a:r>
                    </a:p>
                  </a:txBody>
                  <a:tcPr marL="6240" marR="74879" marT="6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1" i="0" u="none" strike="noStrike">
                          <a:solidFill>
                            <a:srgbClr val="000000"/>
                          </a:solidFill>
                          <a:effectLst/>
                          <a:latin typeface="游ゴシック" panose="020B0400000000000000" pitchFamily="50" charset="-128"/>
                          <a:ea typeface="游ゴシック" panose="020B0400000000000000" pitchFamily="50" charset="-128"/>
                        </a:rPr>
                        <a:t>4</a:t>
                      </a:r>
                    </a:p>
                  </a:txBody>
                  <a:tcPr marL="6240" marR="74879" marT="6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1" i="0" u="none" strike="noStrike">
                          <a:solidFill>
                            <a:srgbClr val="000000"/>
                          </a:solidFill>
                          <a:effectLst/>
                          <a:latin typeface="游ゴシック" panose="020B0400000000000000" pitchFamily="50" charset="-128"/>
                          <a:ea typeface="游ゴシック" panose="020B0400000000000000" pitchFamily="50" charset="-128"/>
                        </a:rPr>
                        <a:t>15</a:t>
                      </a:r>
                    </a:p>
                  </a:txBody>
                  <a:tcPr marL="6240" marR="74879" marT="6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1" i="0" u="none" strike="noStrike">
                          <a:solidFill>
                            <a:srgbClr val="000000"/>
                          </a:solidFill>
                          <a:effectLst/>
                          <a:latin typeface="游ゴシック" panose="020B0400000000000000" pitchFamily="50" charset="-128"/>
                          <a:ea typeface="游ゴシック" panose="020B0400000000000000" pitchFamily="50" charset="-128"/>
                        </a:rPr>
                        <a:t>1</a:t>
                      </a:r>
                    </a:p>
                  </a:txBody>
                  <a:tcPr marL="6240" marR="74879" marT="624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0328592"/>
                  </a:ext>
                </a:extLst>
              </a:tr>
              <a:tr h="176895">
                <a:tc>
                  <a:txBody>
                    <a:bodyPr/>
                    <a:lstStyle/>
                    <a:p>
                      <a:pPr algn="l" fontAlgn="ctr"/>
                      <a:r>
                        <a:rPr lang="ja-JP" altLang="en-US" sz="800" b="1" i="0" u="none" strike="noStrike">
                          <a:solidFill>
                            <a:srgbClr val="000000"/>
                          </a:solidFill>
                          <a:effectLst/>
                          <a:latin typeface="游ゴシック" panose="020B0400000000000000" pitchFamily="50" charset="-128"/>
                          <a:ea typeface="游ゴシック" panose="020B0400000000000000" pitchFamily="50" charset="-128"/>
                        </a:rPr>
                        <a:t>　</a:t>
                      </a:r>
                    </a:p>
                  </a:txBody>
                  <a:tcPr marL="6240" marR="6240" marT="6240" marB="0" anchor="ctr">
                    <a:lnL>
                      <a:noFill/>
                    </a:lnL>
                    <a:lnR w="12700" cap="flat" cmpd="sng" algn="ctr">
                      <a:solidFill>
                        <a:srgbClr val="000000"/>
                      </a:solidFill>
                      <a:prstDash val="solid"/>
                      <a:round/>
                      <a:headEnd type="none" w="med" len="med"/>
                      <a:tailEnd type="none" w="med" len="med"/>
                    </a:lnR>
                    <a:lnT>
                      <a:noFill/>
                    </a:lnT>
                    <a:lnB>
                      <a:noFill/>
                    </a:lnB>
                  </a:tcPr>
                </a:tc>
                <a:tc vMerge="1">
                  <a:txBody>
                    <a:bodyPr/>
                    <a:lstStyle/>
                    <a:p>
                      <a:endParaRPr kumimoji="1" lang="ja-JP" altLang="en-US"/>
                    </a:p>
                  </a:txBody>
                  <a:tcPr/>
                </a:tc>
                <a:tc>
                  <a:txBody>
                    <a:bodyPr/>
                    <a:lstStyle/>
                    <a:p>
                      <a:pPr algn="ctr" fontAlgn="ctr"/>
                      <a:r>
                        <a:rPr lang="ja-JP" altLang="en-US" sz="800" b="1" i="0" u="none" strike="noStrike" dirty="0">
                          <a:solidFill>
                            <a:srgbClr val="000000"/>
                          </a:solidFill>
                          <a:effectLst/>
                          <a:latin typeface="游ゴシック" panose="020B0400000000000000" pitchFamily="50" charset="-128"/>
                          <a:ea typeface="游ゴシック" panose="020B0400000000000000" pitchFamily="50" charset="-128"/>
                        </a:rPr>
                        <a:t>大阪狭山市</a:t>
                      </a:r>
                    </a:p>
                  </a:txBody>
                  <a:tcPr marL="6240" marR="6240" marT="6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1" i="0" u="none" strike="noStrike" dirty="0">
                          <a:solidFill>
                            <a:srgbClr val="000000"/>
                          </a:solidFill>
                          <a:effectLst/>
                          <a:latin typeface="游ゴシック" panose="020B0400000000000000" pitchFamily="50" charset="-128"/>
                          <a:ea typeface="游ゴシック" panose="020B0400000000000000" pitchFamily="50" charset="-128"/>
                        </a:rPr>
                        <a:t>1</a:t>
                      </a:r>
                    </a:p>
                  </a:txBody>
                  <a:tcPr marL="6240" marR="74879" marT="6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1" i="0" u="none" strike="noStrike">
                          <a:solidFill>
                            <a:srgbClr val="000000"/>
                          </a:solidFill>
                          <a:effectLst/>
                          <a:latin typeface="游ゴシック" panose="020B0400000000000000" pitchFamily="50" charset="-128"/>
                          <a:ea typeface="游ゴシック" panose="020B0400000000000000" pitchFamily="50" charset="-128"/>
                        </a:rPr>
                        <a:t>0</a:t>
                      </a:r>
                    </a:p>
                  </a:txBody>
                  <a:tcPr marL="6240" marR="74879" marT="6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1" i="0" u="none" strike="noStrike">
                          <a:solidFill>
                            <a:srgbClr val="000000"/>
                          </a:solidFill>
                          <a:effectLst/>
                          <a:latin typeface="游ゴシック" panose="020B0400000000000000" pitchFamily="50" charset="-128"/>
                          <a:ea typeface="游ゴシック" panose="020B0400000000000000" pitchFamily="50" charset="-128"/>
                        </a:rPr>
                        <a:t>9</a:t>
                      </a:r>
                    </a:p>
                  </a:txBody>
                  <a:tcPr marL="6240" marR="74879" marT="6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1" i="0" u="none" strike="noStrike">
                          <a:solidFill>
                            <a:srgbClr val="000000"/>
                          </a:solidFill>
                          <a:effectLst/>
                          <a:latin typeface="游ゴシック" panose="020B0400000000000000" pitchFamily="50" charset="-128"/>
                          <a:ea typeface="游ゴシック" panose="020B0400000000000000" pitchFamily="50" charset="-128"/>
                        </a:rPr>
                        <a:t>1</a:t>
                      </a:r>
                    </a:p>
                  </a:txBody>
                  <a:tcPr marL="6240" marR="74879" marT="624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69444557"/>
                  </a:ext>
                </a:extLst>
              </a:tr>
              <a:tr h="176895">
                <a:tc>
                  <a:txBody>
                    <a:bodyPr/>
                    <a:lstStyle/>
                    <a:p>
                      <a:pPr algn="l" fontAlgn="ctr"/>
                      <a:r>
                        <a:rPr lang="ja-JP" altLang="en-US" sz="800" b="1" i="0" u="none" strike="noStrike">
                          <a:solidFill>
                            <a:srgbClr val="000000"/>
                          </a:solidFill>
                          <a:effectLst/>
                          <a:latin typeface="游ゴシック" panose="020B0400000000000000" pitchFamily="50" charset="-128"/>
                          <a:ea typeface="游ゴシック" panose="020B0400000000000000" pitchFamily="50" charset="-128"/>
                        </a:rPr>
                        <a:t>　</a:t>
                      </a:r>
                    </a:p>
                  </a:txBody>
                  <a:tcPr marL="6240" marR="6240" marT="6240" marB="0" anchor="ctr">
                    <a:lnL>
                      <a:noFill/>
                    </a:lnL>
                    <a:lnR w="12700" cap="flat" cmpd="sng" algn="ctr">
                      <a:solidFill>
                        <a:srgbClr val="000000"/>
                      </a:solidFill>
                      <a:prstDash val="solid"/>
                      <a:round/>
                      <a:headEnd type="none" w="med" len="med"/>
                      <a:tailEnd type="none" w="med" len="med"/>
                    </a:lnR>
                    <a:lnT>
                      <a:noFill/>
                    </a:lnT>
                    <a:lnB>
                      <a:noFill/>
                    </a:lnB>
                  </a:tcPr>
                </a:tc>
                <a:tc vMerge="1">
                  <a:txBody>
                    <a:bodyPr/>
                    <a:lstStyle/>
                    <a:p>
                      <a:endParaRPr kumimoji="1" lang="ja-JP" altLang="en-US"/>
                    </a:p>
                  </a:txBody>
                  <a:tcPr/>
                </a:tc>
                <a:tc>
                  <a:txBody>
                    <a:bodyPr/>
                    <a:lstStyle/>
                    <a:p>
                      <a:pPr algn="ctr" fontAlgn="ctr"/>
                      <a:r>
                        <a:rPr lang="ja-JP" altLang="en-US" sz="800" b="1" i="0" u="none" strike="noStrike" dirty="0">
                          <a:solidFill>
                            <a:srgbClr val="000000"/>
                          </a:solidFill>
                          <a:effectLst/>
                          <a:latin typeface="游ゴシック" panose="020B0400000000000000" pitchFamily="50" charset="-128"/>
                          <a:ea typeface="游ゴシック" panose="020B0400000000000000" pitchFamily="50" charset="-128"/>
                        </a:rPr>
                        <a:t>河南町</a:t>
                      </a:r>
                    </a:p>
                  </a:txBody>
                  <a:tcPr marL="6240" marR="6240" marT="6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1" i="0" u="none" strike="noStrike">
                          <a:solidFill>
                            <a:srgbClr val="000000"/>
                          </a:solidFill>
                          <a:effectLst/>
                          <a:latin typeface="游ゴシック" panose="020B0400000000000000" pitchFamily="50" charset="-128"/>
                          <a:ea typeface="游ゴシック" panose="020B0400000000000000" pitchFamily="50" charset="-128"/>
                        </a:rPr>
                        <a:t>0</a:t>
                      </a:r>
                    </a:p>
                  </a:txBody>
                  <a:tcPr marL="6240" marR="74879" marT="6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1" i="0" u="none" strike="noStrike">
                          <a:solidFill>
                            <a:srgbClr val="000000"/>
                          </a:solidFill>
                          <a:effectLst/>
                          <a:latin typeface="游ゴシック" panose="020B0400000000000000" pitchFamily="50" charset="-128"/>
                          <a:ea typeface="游ゴシック" panose="020B0400000000000000" pitchFamily="50" charset="-128"/>
                        </a:rPr>
                        <a:t>0</a:t>
                      </a:r>
                    </a:p>
                  </a:txBody>
                  <a:tcPr marL="6240" marR="74879" marT="6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1" i="0" u="none" strike="noStrike">
                          <a:solidFill>
                            <a:srgbClr val="000000"/>
                          </a:solidFill>
                          <a:effectLst/>
                          <a:latin typeface="游ゴシック" panose="020B0400000000000000" pitchFamily="50" charset="-128"/>
                          <a:ea typeface="游ゴシック" panose="020B0400000000000000" pitchFamily="50" charset="-128"/>
                        </a:rPr>
                        <a:t>5</a:t>
                      </a:r>
                    </a:p>
                  </a:txBody>
                  <a:tcPr marL="6240" marR="74879" marT="6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1" i="0" u="none" strike="noStrike">
                          <a:solidFill>
                            <a:srgbClr val="000000"/>
                          </a:solidFill>
                          <a:effectLst/>
                          <a:latin typeface="游ゴシック" panose="020B0400000000000000" pitchFamily="50" charset="-128"/>
                          <a:ea typeface="游ゴシック" panose="020B0400000000000000" pitchFamily="50" charset="-128"/>
                        </a:rPr>
                        <a:t>1</a:t>
                      </a:r>
                    </a:p>
                  </a:txBody>
                  <a:tcPr marL="6240" marR="74879" marT="624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4433585"/>
                  </a:ext>
                </a:extLst>
              </a:tr>
              <a:tr h="176895">
                <a:tc>
                  <a:txBody>
                    <a:bodyPr/>
                    <a:lstStyle/>
                    <a:p>
                      <a:pPr algn="l" fontAlgn="ctr"/>
                      <a:r>
                        <a:rPr lang="ja-JP" altLang="en-US" sz="800" b="1" i="0" u="none" strike="noStrike">
                          <a:solidFill>
                            <a:srgbClr val="000000"/>
                          </a:solidFill>
                          <a:effectLst/>
                          <a:latin typeface="游ゴシック" panose="020B0400000000000000" pitchFamily="50" charset="-128"/>
                          <a:ea typeface="游ゴシック" panose="020B0400000000000000" pitchFamily="50" charset="-128"/>
                        </a:rPr>
                        <a:t>　</a:t>
                      </a:r>
                    </a:p>
                  </a:txBody>
                  <a:tcPr marL="6240" marR="6240" marT="6240" marB="0" anchor="ctr">
                    <a:lnL>
                      <a:noFill/>
                    </a:lnL>
                    <a:lnR w="12700" cap="flat" cmpd="sng" algn="ctr">
                      <a:solidFill>
                        <a:srgbClr val="000000"/>
                      </a:solidFill>
                      <a:prstDash val="solid"/>
                      <a:round/>
                      <a:headEnd type="none" w="med" len="med"/>
                      <a:tailEnd type="none" w="med" len="med"/>
                    </a:lnR>
                    <a:lnT>
                      <a:noFill/>
                    </a:lnT>
                    <a:lnB>
                      <a:noFill/>
                    </a:lnB>
                  </a:tcPr>
                </a:tc>
                <a:tc vMerge="1">
                  <a:txBody>
                    <a:bodyPr/>
                    <a:lstStyle/>
                    <a:p>
                      <a:endParaRPr kumimoji="1" lang="ja-JP" altLang="en-US"/>
                    </a:p>
                  </a:txBody>
                  <a:tcPr/>
                </a:tc>
                <a:tc>
                  <a:txBody>
                    <a:bodyPr/>
                    <a:lstStyle/>
                    <a:p>
                      <a:pPr algn="ctr" fontAlgn="ctr"/>
                      <a:r>
                        <a:rPr lang="ja-JP" altLang="en-US" sz="800" b="1" i="0" u="none" strike="noStrike" dirty="0">
                          <a:solidFill>
                            <a:srgbClr val="000000"/>
                          </a:solidFill>
                          <a:effectLst/>
                          <a:latin typeface="游ゴシック" panose="020B0400000000000000" pitchFamily="50" charset="-128"/>
                          <a:ea typeface="游ゴシック" panose="020B0400000000000000" pitchFamily="50" charset="-128"/>
                        </a:rPr>
                        <a:t>太子町</a:t>
                      </a:r>
                    </a:p>
                  </a:txBody>
                  <a:tcPr marL="6240" marR="6240" marT="6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1" i="0" u="none" strike="noStrike">
                          <a:solidFill>
                            <a:srgbClr val="000000"/>
                          </a:solidFill>
                          <a:effectLst/>
                          <a:latin typeface="游ゴシック" panose="020B0400000000000000" pitchFamily="50" charset="-128"/>
                          <a:ea typeface="游ゴシック" panose="020B0400000000000000" pitchFamily="50" charset="-128"/>
                        </a:rPr>
                        <a:t>0</a:t>
                      </a:r>
                    </a:p>
                  </a:txBody>
                  <a:tcPr marL="6240" marR="74879" marT="6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1" i="0" u="none" strike="noStrike">
                          <a:solidFill>
                            <a:srgbClr val="000000"/>
                          </a:solidFill>
                          <a:effectLst/>
                          <a:latin typeface="游ゴシック" panose="020B0400000000000000" pitchFamily="50" charset="-128"/>
                          <a:ea typeface="游ゴシック" panose="020B0400000000000000" pitchFamily="50" charset="-128"/>
                        </a:rPr>
                        <a:t>1</a:t>
                      </a:r>
                    </a:p>
                  </a:txBody>
                  <a:tcPr marL="6240" marR="74879" marT="6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1" i="0" u="none" strike="noStrike">
                          <a:solidFill>
                            <a:srgbClr val="000000"/>
                          </a:solidFill>
                          <a:effectLst/>
                          <a:latin typeface="游ゴシック" panose="020B0400000000000000" pitchFamily="50" charset="-128"/>
                          <a:ea typeface="游ゴシック" panose="020B0400000000000000" pitchFamily="50" charset="-128"/>
                        </a:rPr>
                        <a:t>2</a:t>
                      </a:r>
                    </a:p>
                  </a:txBody>
                  <a:tcPr marL="6240" marR="74879" marT="6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1" i="0" u="none" strike="noStrike">
                          <a:solidFill>
                            <a:srgbClr val="000000"/>
                          </a:solidFill>
                          <a:effectLst/>
                          <a:latin typeface="游ゴシック" panose="020B0400000000000000" pitchFamily="50" charset="-128"/>
                          <a:ea typeface="游ゴシック" panose="020B0400000000000000" pitchFamily="50" charset="-128"/>
                        </a:rPr>
                        <a:t>0</a:t>
                      </a:r>
                    </a:p>
                  </a:txBody>
                  <a:tcPr marL="6240" marR="74879" marT="624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94524051"/>
                  </a:ext>
                </a:extLst>
              </a:tr>
              <a:tr h="194410">
                <a:tc>
                  <a:txBody>
                    <a:bodyPr/>
                    <a:lstStyle/>
                    <a:p>
                      <a:pPr algn="l" fontAlgn="ctr"/>
                      <a:r>
                        <a:rPr lang="ja-JP" altLang="en-US" sz="800" b="1" i="0" u="none" strike="noStrike">
                          <a:solidFill>
                            <a:srgbClr val="000000"/>
                          </a:solidFill>
                          <a:effectLst/>
                          <a:latin typeface="游ゴシック" panose="020B0400000000000000" pitchFamily="50" charset="-128"/>
                          <a:ea typeface="游ゴシック" panose="020B0400000000000000" pitchFamily="50" charset="-128"/>
                        </a:rPr>
                        <a:t>　</a:t>
                      </a:r>
                    </a:p>
                  </a:txBody>
                  <a:tcPr marL="6240" marR="6240" marT="6240" marB="0" anchor="ctr">
                    <a:lnL>
                      <a:noFill/>
                    </a:lnL>
                    <a:lnR w="12700" cap="flat" cmpd="sng" algn="ctr">
                      <a:solidFill>
                        <a:srgbClr val="000000"/>
                      </a:solidFill>
                      <a:prstDash val="solid"/>
                      <a:round/>
                      <a:headEnd type="none" w="med" len="med"/>
                      <a:tailEnd type="none" w="med" len="med"/>
                    </a:lnR>
                    <a:lnT>
                      <a:noFill/>
                    </a:lnT>
                    <a:lnB>
                      <a:noFill/>
                    </a:lnB>
                  </a:tcPr>
                </a:tc>
                <a:tc vMerge="1">
                  <a:txBody>
                    <a:bodyPr/>
                    <a:lstStyle/>
                    <a:p>
                      <a:endParaRPr kumimoji="1" lang="ja-JP" altLang="en-US"/>
                    </a:p>
                  </a:txBody>
                  <a:tcPr/>
                </a:tc>
                <a:tc>
                  <a:txBody>
                    <a:bodyPr/>
                    <a:lstStyle/>
                    <a:p>
                      <a:pPr algn="ctr" fontAlgn="ctr"/>
                      <a:r>
                        <a:rPr lang="ja-JP" altLang="en-US" sz="800" b="1" i="0" u="none" strike="noStrike" dirty="0">
                          <a:solidFill>
                            <a:srgbClr val="000000"/>
                          </a:solidFill>
                          <a:effectLst/>
                          <a:latin typeface="游ゴシック" panose="020B0400000000000000" pitchFamily="50" charset="-128"/>
                          <a:ea typeface="游ゴシック" panose="020B0400000000000000" pitchFamily="50" charset="-128"/>
                        </a:rPr>
                        <a:t>千早赤阪村</a:t>
                      </a:r>
                    </a:p>
                  </a:txBody>
                  <a:tcPr marL="6240" marR="6240" marT="6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1" i="0" u="none" strike="noStrike" dirty="0">
                          <a:solidFill>
                            <a:srgbClr val="000000"/>
                          </a:solidFill>
                          <a:effectLst/>
                          <a:latin typeface="游ゴシック" panose="020B0400000000000000" pitchFamily="50" charset="-128"/>
                          <a:ea typeface="游ゴシック" panose="020B0400000000000000" pitchFamily="50" charset="-128"/>
                        </a:rPr>
                        <a:t>0</a:t>
                      </a:r>
                    </a:p>
                  </a:txBody>
                  <a:tcPr marL="6240" marR="74879" marT="6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1" i="0" u="none" strike="noStrike">
                          <a:solidFill>
                            <a:srgbClr val="000000"/>
                          </a:solidFill>
                          <a:effectLst/>
                          <a:latin typeface="游ゴシック" panose="020B0400000000000000" pitchFamily="50" charset="-128"/>
                          <a:ea typeface="游ゴシック" panose="020B0400000000000000" pitchFamily="50" charset="-128"/>
                        </a:rPr>
                        <a:t>0</a:t>
                      </a:r>
                    </a:p>
                  </a:txBody>
                  <a:tcPr marL="6240" marR="74879" marT="6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1" i="0" u="none" strike="noStrike">
                          <a:solidFill>
                            <a:srgbClr val="000000"/>
                          </a:solidFill>
                          <a:effectLst/>
                          <a:latin typeface="游ゴシック" panose="020B0400000000000000" pitchFamily="50" charset="-128"/>
                          <a:ea typeface="游ゴシック" panose="020B0400000000000000" pitchFamily="50" charset="-128"/>
                        </a:rPr>
                        <a:t>0</a:t>
                      </a:r>
                    </a:p>
                  </a:txBody>
                  <a:tcPr marL="6240" marR="74879" marT="6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1" i="0" u="none" strike="noStrike">
                          <a:solidFill>
                            <a:srgbClr val="000000"/>
                          </a:solidFill>
                          <a:effectLst/>
                          <a:latin typeface="游ゴシック" panose="020B0400000000000000" pitchFamily="50" charset="-128"/>
                          <a:ea typeface="游ゴシック" panose="020B0400000000000000" pitchFamily="50" charset="-128"/>
                        </a:rPr>
                        <a:t>0</a:t>
                      </a:r>
                    </a:p>
                  </a:txBody>
                  <a:tcPr marL="6240" marR="74879" marT="624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51865623"/>
                  </a:ext>
                </a:extLst>
              </a:tr>
              <a:tr h="176895">
                <a:tc>
                  <a:txBody>
                    <a:bodyPr/>
                    <a:lstStyle/>
                    <a:p>
                      <a:pPr algn="l" fontAlgn="ctr"/>
                      <a:r>
                        <a:rPr lang="ja-JP" altLang="en-US" sz="800" b="1" i="0" u="none" strike="noStrike">
                          <a:solidFill>
                            <a:srgbClr val="000000"/>
                          </a:solidFill>
                          <a:effectLst/>
                          <a:latin typeface="游ゴシック" panose="020B0400000000000000" pitchFamily="50" charset="-128"/>
                          <a:ea typeface="游ゴシック" panose="020B0400000000000000" pitchFamily="50" charset="-128"/>
                        </a:rPr>
                        <a:t>　</a:t>
                      </a:r>
                    </a:p>
                  </a:txBody>
                  <a:tcPr marL="6240" marR="6240" marT="624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ja-JP" altLang="en-US" sz="800" b="1" i="0" u="none" strike="noStrike">
                          <a:solidFill>
                            <a:srgbClr val="000000"/>
                          </a:solidFill>
                          <a:effectLst/>
                          <a:latin typeface="游ゴシック" panose="020B0400000000000000" pitchFamily="50" charset="-128"/>
                          <a:ea typeface="游ゴシック" panose="020B0400000000000000" pitchFamily="50" charset="-128"/>
                        </a:rPr>
                        <a:t>堺市</a:t>
                      </a:r>
                    </a:p>
                  </a:txBody>
                  <a:tcPr marL="6240" marR="6240" marT="624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1" i="0" u="none" strike="noStrike" dirty="0">
                          <a:solidFill>
                            <a:srgbClr val="000000"/>
                          </a:solidFill>
                          <a:effectLst/>
                          <a:latin typeface="游ゴシック" panose="020B0400000000000000" pitchFamily="50" charset="-128"/>
                          <a:ea typeface="游ゴシック" panose="020B0400000000000000" pitchFamily="50" charset="-128"/>
                        </a:rPr>
                        <a:t>堺市</a:t>
                      </a:r>
                    </a:p>
                  </a:txBody>
                  <a:tcPr marL="6240" marR="6240" marT="6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1" i="0" u="none" strike="noStrike" dirty="0" smtClean="0">
                          <a:solidFill>
                            <a:srgbClr val="000000"/>
                          </a:solidFill>
                          <a:effectLst/>
                          <a:latin typeface="游ゴシック" panose="020B0400000000000000" pitchFamily="50" charset="-128"/>
                          <a:ea typeface="游ゴシック" panose="020B0400000000000000" pitchFamily="50" charset="-128"/>
                        </a:rPr>
                        <a:t>25</a:t>
                      </a:r>
                      <a:endParaRPr lang="en-US" altLang="ja-JP" sz="8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240" marR="74879" marT="6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1" i="0" u="none" strike="noStrike" dirty="0" smtClean="0">
                          <a:solidFill>
                            <a:srgbClr val="000000"/>
                          </a:solidFill>
                          <a:effectLst/>
                          <a:latin typeface="游ゴシック" panose="020B0400000000000000" pitchFamily="50" charset="-128"/>
                          <a:ea typeface="游ゴシック" panose="020B0400000000000000" pitchFamily="50" charset="-128"/>
                        </a:rPr>
                        <a:t>18</a:t>
                      </a:r>
                      <a:endParaRPr lang="en-US" altLang="ja-JP" sz="8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240" marR="74879" marT="6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1" i="0" u="none" strike="noStrike" dirty="0" smtClean="0">
                          <a:solidFill>
                            <a:srgbClr val="000000"/>
                          </a:solidFill>
                          <a:effectLst/>
                          <a:latin typeface="游ゴシック" panose="020B0400000000000000" pitchFamily="50" charset="-128"/>
                          <a:ea typeface="游ゴシック" panose="020B0400000000000000" pitchFamily="50" charset="-128"/>
                        </a:rPr>
                        <a:t>125</a:t>
                      </a:r>
                      <a:endParaRPr lang="en-US" altLang="ja-JP" sz="8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240" marR="74879" marT="6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1" i="0" u="none" strike="noStrike" dirty="0">
                          <a:solidFill>
                            <a:srgbClr val="000000"/>
                          </a:solidFill>
                          <a:effectLst/>
                          <a:latin typeface="游ゴシック" panose="020B0400000000000000" pitchFamily="50" charset="-128"/>
                          <a:ea typeface="游ゴシック" panose="020B0400000000000000" pitchFamily="50" charset="-128"/>
                        </a:rPr>
                        <a:t>10</a:t>
                      </a:r>
                    </a:p>
                  </a:txBody>
                  <a:tcPr marL="6240" marR="74879" marT="624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90949005"/>
                  </a:ext>
                </a:extLst>
              </a:tr>
              <a:tr h="176895">
                <a:tc>
                  <a:txBody>
                    <a:bodyPr/>
                    <a:lstStyle/>
                    <a:p>
                      <a:pPr algn="l" fontAlgn="ctr"/>
                      <a:r>
                        <a:rPr lang="ja-JP" altLang="en-US" sz="800" b="1" i="0" u="none" strike="noStrike">
                          <a:solidFill>
                            <a:srgbClr val="000000"/>
                          </a:solidFill>
                          <a:effectLst/>
                          <a:latin typeface="游ゴシック" panose="020B0400000000000000" pitchFamily="50" charset="-128"/>
                          <a:ea typeface="游ゴシック" panose="020B0400000000000000" pitchFamily="50" charset="-128"/>
                        </a:rPr>
                        <a:t>　</a:t>
                      </a:r>
                    </a:p>
                  </a:txBody>
                  <a:tcPr marL="6240" marR="6240" marT="6240" marB="0" anchor="ctr">
                    <a:lnL>
                      <a:noFill/>
                    </a:lnL>
                    <a:lnR w="12700" cap="flat" cmpd="sng" algn="ctr">
                      <a:solidFill>
                        <a:srgbClr val="000000"/>
                      </a:solidFill>
                      <a:prstDash val="solid"/>
                      <a:round/>
                      <a:headEnd type="none" w="med" len="med"/>
                      <a:tailEnd type="none" w="med" len="med"/>
                    </a:lnR>
                    <a:lnT>
                      <a:noFill/>
                    </a:lnT>
                    <a:lnB>
                      <a:noFill/>
                    </a:lnB>
                  </a:tcPr>
                </a:tc>
                <a:tc rowSpan="4">
                  <a:txBody>
                    <a:bodyPr/>
                    <a:lstStyle/>
                    <a:p>
                      <a:pPr algn="ctr" fontAlgn="ctr"/>
                      <a:r>
                        <a:rPr lang="ja-JP" altLang="en-US" sz="800" b="1" i="0" u="none" strike="noStrike">
                          <a:solidFill>
                            <a:srgbClr val="000000"/>
                          </a:solidFill>
                          <a:effectLst/>
                          <a:latin typeface="游ゴシック" panose="020B0400000000000000" pitchFamily="50" charset="-128"/>
                          <a:ea typeface="游ゴシック" panose="020B0400000000000000" pitchFamily="50" charset="-128"/>
                        </a:rPr>
                        <a:t>泉州北</a:t>
                      </a:r>
                    </a:p>
                  </a:txBody>
                  <a:tcPr marL="6240" marR="6240" marT="624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1" i="0" u="none" strike="noStrike" dirty="0">
                          <a:solidFill>
                            <a:srgbClr val="000000"/>
                          </a:solidFill>
                          <a:effectLst/>
                          <a:latin typeface="游ゴシック" panose="020B0400000000000000" pitchFamily="50" charset="-128"/>
                          <a:ea typeface="游ゴシック" panose="020B0400000000000000" pitchFamily="50" charset="-128"/>
                        </a:rPr>
                        <a:t>泉大津市</a:t>
                      </a:r>
                    </a:p>
                  </a:txBody>
                  <a:tcPr marL="6240" marR="6240" marT="6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1" i="0" u="none" strike="noStrike" dirty="0" smtClean="0">
                          <a:solidFill>
                            <a:srgbClr val="000000"/>
                          </a:solidFill>
                          <a:effectLst/>
                          <a:latin typeface="游ゴシック" panose="020B0400000000000000" pitchFamily="50" charset="-128"/>
                          <a:ea typeface="游ゴシック" panose="020B0400000000000000" pitchFamily="50" charset="-128"/>
                        </a:rPr>
                        <a:t>5</a:t>
                      </a:r>
                      <a:endParaRPr lang="en-US" altLang="ja-JP" sz="8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240" marR="74879" marT="6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1" i="0" u="none" strike="noStrike" dirty="0">
                          <a:solidFill>
                            <a:srgbClr val="000000"/>
                          </a:solidFill>
                          <a:effectLst/>
                          <a:latin typeface="游ゴシック" panose="020B0400000000000000" pitchFamily="50" charset="-128"/>
                          <a:ea typeface="游ゴシック" panose="020B0400000000000000" pitchFamily="50" charset="-128"/>
                        </a:rPr>
                        <a:t>2</a:t>
                      </a:r>
                    </a:p>
                  </a:txBody>
                  <a:tcPr marL="6240" marR="74879" marT="6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1" i="0" u="none" strike="noStrike" dirty="0" smtClean="0">
                          <a:solidFill>
                            <a:srgbClr val="000000"/>
                          </a:solidFill>
                          <a:effectLst/>
                          <a:latin typeface="游ゴシック" panose="020B0400000000000000" pitchFamily="50" charset="-128"/>
                          <a:ea typeface="游ゴシック" panose="020B0400000000000000" pitchFamily="50" charset="-128"/>
                        </a:rPr>
                        <a:t>15</a:t>
                      </a:r>
                      <a:endParaRPr lang="en-US" altLang="ja-JP" sz="8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240" marR="74879" marT="6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1" i="0" u="none" strike="noStrike" dirty="0">
                          <a:solidFill>
                            <a:srgbClr val="000000"/>
                          </a:solidFill>
                          <a:effectLst/>
                          <a:latin typeface="游ゴシック" panose="020B0400000000000000" pitchFamily="50" charset="-128"/>
                          <a:ea typeface="游ゴシック" panose="020B0400000000000000" pitchFamily="50" charset="-128"/>
                        </a:rPr>
                        <a:t>4</a:t>
                      </a:r>
                    </a:p>
                  </a:txBody>
                  <a:tcPr marL="6240" marR="74879" marT="624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04650238"/>
                  </a:ext>
                </a:extLst>
              </a:tr>
              <a:tr h="176895">
                <a:tc>
                  <a:txBody>
                    <a:bodyPr/>
                    <a:lstStyle/>
                    <a:p>
                      <a:pPr algn="l" fontAlgn="ctr"/>
                      <a:r>
                        <a:rPr lang="ja-JP" altLang="en-US" sz="800" b="1" i="0" u="none" strike="noStrike">
                          <a:solidFill>
                            <a:srgbClr val="000000"/>
                          </a:solidFill>
                          <a:effectLst/>
                          <a:latin typeface="游ゴシック" panose="020B0400000000000000" pitchFamily="50" charset="-128"/>
                          <a:ea typeface="游ゴシック" panose="020B0400000000000000" pitchFamily="50" charset="-128"/>
                        </a:rPr>
                        <a:t>　</a:t>
                      </a:r>
                    </a:p>
                  </a:txBody>
                  <a:tcPr marL="6240" marR="6240" marT="6240" marB="0" anchor="ctr">
                    <a:lnL>
                      <a:noFill/>
                    </a:lnL>
                    <a:lnR w="12700" cap="flat" cmpd="sng" algn="ctr">
                      <a:solidFill>
                        <a:srgbClr val="000000"/>
                      </a:solidFill>
                      <a:prstDash val="solid"/>
                      <a:round/>
                      <a:headEnd type="none" w="med" len="med"/>
                      <a:tailEnd type="none" w="med" len="med"/>
                    </a:lnR>
                    <a:lnT>
                      <a:noFill/>
                    </a:lnT>
                    <a:lnB>
                      <a:noFill/>
                    </a:lnB>
                  </a:tcPr>
                </a:tc>
                <a:tc vMerge="1">
                  <a:txBody>
                    <a:bodyPr/>
                    <a:lstStyle/>
                    <a:p>
                      <a:endParaRPr kumimoji="1" lang="ja-JP" altLang="en-US"/>
                    </a:p>
                  </a:txBody>
                  <a:tcPr/>
                </a:tc>
                <a:tc>
                  <a:txBody>
                    <a:bodyPr/>
                    <a:lstStyle/>
                    <a:p>
                      <a:pPr algn="ctr" fontAlgn="ctr"/>
                      <a:r>
                        <a:rPr lang="ja-JP" altLang="en-US" sz="800" b="1" i="0" u="none" strike="noStrike" dirty="0">
                          <a:solidFill>
                            <a:srgbClr val="000000"/>
                          </a:solidFill>
                          <a:effectLst/>
                          <a:latin typeface="游ゴシック" panose="020B0400000000000000" pitchFamily="50" charset="-128"/>
                          <a:ea typeface="游ゴシック" panose="020B0400000000000000" pitchFamily="50" charset="-128"/>
                        </a:rPr>
                        <a:t>和泉市</a:t>
                      </a:r>
                    </a:p>
                  </a:txBody>
                  <a:tcPr marL="6240" marR="6240" marT="6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1" i="0" u="none" strike="noStrike" dirty="0">
                          <a:solidFill>
                            <a:srgbClr val="000000"/>
                          </a:solidFill>
                          <a:effectLst/>
                          <a:latin typeface="游ゴシック" panose="020B0400000000000000" pitchFamily="50" charset="-128"/>
                          <a:ea typeface="游ゴシック" panose="020B0400000000000000" pitchFamily="50" charset="-128"/>
                        </a:rPr>
                        <a:t>8</a:t>
                      </a:r>
                    </a:p>
                  </a:txBody>
                  <a:tcPr marL="6240" marR="74879" marT="6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1" i="0" u="none" strike="noStrike" dirty="0">
                          <a:solidFill>
                            <a:srgbClr val="000000"/>
                          </a:solidFill>
                          <a:effectLst/>
                          <a:latin typeface="游ゴシック" panose="020B0400000000000000" pitchFamily="50" charset="-128"/>
                          <a:ea typeface="游ゴシック" panose="020B0400000000000000" pitchFamily="50" charset="-128"/>
                        </a:rPr>
                        <a:t>5</a:t>
                      </a:r>
                    </a:p>
                  </a:txBody>
                  <a:tcPr marL="6240" marR="74879" marT="6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1" i="0" u="none" strike="noStrike" dirty="0" smtClean="0">
                          <a:solidFill>
                            <a:srgbClr val="000000"/>
                          </a:solidFill>
                          <a:effectLst/>
                          <a:latin typeface="游ゴシック" panose="020B0400000000000000" pitchFamily="50" charset="-128"/>
                          <a:ea typeface="游ゴシック" panose="020B0400000000000000" pitchFamily="50" charset="-128"/>
                        </a:rPr>
                        <a:t>36</a:t>
                      </a:r>
                      <a:endParaRPr lang="en-US" altLang="ja-JP" sz="8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240" marR="74879" marT="6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1" i="0" u="none" strike="noStrike">
                          <a:solidFill>
                            <a:srgbClr val="000000"/>
                          </a:solidFill>
                          <a:effectLst/>
                          <a:latin typeface="游ゴシック" panose="020B0400000000000000" pitchFamily="50" charset="-128"/>
                          <a:ea typeface="游ゴシック" panose="020B0400000000000000" pitchFamily="50" charset="-128"/>
                        </a:rPr>
                        <a:t>1</a:t>
                      </a:r>
                    </a:p>
                  </a:txBody>
                  <a:tcPr marL="6240" marR="74879" marT="624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98551998"/>
                  </a:ext>
                </a:extLst>
              </a:tr>
              <a:tr h="176895">
                <a:tc>
                  <a:txBody>
                    <a:bodyPr/>
                    <a:lstStyle/>
                    <a:p>
                      <a:pPr algn="l" fontAlgn="ctr"/>
                      <a:r>
                        <a:rPr lang="ja-JP" altLang="en-US" sz="800" b="1" i="0" u="none" strike="noStrike">
                          <a:solidFill>
                            <a:srgbClr val="000000"/>
                          </a:solidFill>
                          <a:effectLst/>
                          <a:latin typeface="游ゴシック" panose="020B0400000000000000" pitchFamily="50" charset="-128"/>
                          <a:ea typeface="游ゴシック" panose="020B0400000000000000" pitchFamily="50" charset="-128"/>
                        </a:rPr>
                        <a:t>　</a:t>
                      </a:r>
                    </a:p>
                  </a:txBody>
                  <a:tcPr marL="6240" marR="6240" marT="6240" marB="0" anchor="ctr">
                    <a:lnL>
                      <a:noFill/>
                    </a:lnL>
                    <a:lnR w="12700" cap="flat" cmpd="sng" algn="ctr">
                      <a:solidFill>
                        <a:srgbClr val="000000"/>
                      </a:solidFill>
                      <a:prstDash val="solid"/>
                      <a:round/>
                      <a:headEnd type="none" w="med" len="med"/>
                      <a:tailEnd type="none" w="med" len="med"/>
                    </a:lnR>
                    <a:lnT>
                      <a:noFill/>
                    </a:lnT>
                    <a:lnB>
                      <a:noFill/>
                    </a:lnB>
                  </a:tcPr>
                </a:tc>
                <a:tc vMerge="1">
                  <a:txBody>
                    <a:bodyPr/>
                    <a:lstStyle/>
                    <a:p>
                      <a:endParaRPr kumimoji="1" lang="ja-JP" altLang="en-US"/>
                    </a:p>
                  </a:txBody>
                  <a:tcPr/>
                </a:tc>
                <a:tc>
                  <a:txBody>
                    <a:bodyPr/>
                    <a:lstStyle/>
                    <a:p>
                      <a:pPr algn="ctr" fontAlgn="ctr"/>
                      <a:r>
                        <a:rPr lang="ja-JP" altLang="en-US" sz="800" b="1" i="0" u="none" strike="noStrike" dirty="0">
                          <a:solidFill>
                            <a:srgbClr val="000000"/>
                          </a:solidFill>
                          <a:effectLst/>
                          <a:latin typeface="游ゴシック" panose="020B0400000000000000" pitchFamily="50" charset="-128"/>
                          <a:ea typeface="游ゴシック" panose="020B0400000000000000" pitchFamily="50" charset="-128"/>
                        </a:rPr>
                        <a:t>高石市</a:t>
                      </a:r>
                    </a:p>
                  </a:txBody>
                  <a:tcPr marL="6240" marR="6240" marT="6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1" i="0" u="none" strike="noStrike" dirty="0">
                          <a:solidFill>
                            <a:srgbClr val="000000"/>
                          </a:solidFill>
                          <a:effectLst/>
                          <a:latin typeface="游ゴシック" panose="020B0400000000000000" pitchFamily="50" charset="-128"/>
                          <a:ea typeface="游ゴシック" panose="020B0400000000000000" pitchFamily="50" charset="-128"/>
                        </a:rPr>
                        <a:t>2</a:t>
                      </a:r>
                    </a:p>
                  </a:txBody>
                  <a:tcPr marL="6240" marR="74879" marT="6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1" i="0" u="none" strike="noStrike" dirty="0">
                          <a:solidFill>
                            <a:srgbClr val="000000"/>
                          </a:solidFill>
                          <a:effectLst/>
                          <a:latin typeface="游ゴシック" panose="020B0400000000000000" pitchFamily="50" charset="-128"/>
                          <a:ea typeface="游ゴシック" panose="020B0400000000000000" pitchFamily="50" charset="-128"/>
                        </a:rPr>
                        <a:t>0</a:t>
                      </a:r>
                    </a:p>
                  </a:txBody>
                  <a:tcPr marL="6240" marR="74879" marT="6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1" i="0" u="none" strike="noStrike" dirty="0">
                          <a:solidFill>
                            <a:srgbClr val="000000"/>
                          </a:solidFill>
                          <a:effectLst/>
                          <a:latin typeface="游ゴシック" panose="020B0400000000000000" pitchFamily="50" charset="-128"/>
                          <a:ea typeface="游ゴシック" panose="020B0400000000000000" pitchFamily="50" charset="-128"/>
                        </a:rPr>
                        <a:t>8</a:t>
                      </a:r>
                    </a:p>
                  </a:txBody>
                  <a:tcPr marL="6240" marR="74879" marT="6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1" i="0" u="none" strike="noStrike">
                          <a:solidFill>
                            <a:srgbClr val="000000"/>
                          </a:solidFill>
                          <a:effectLst/>
                          <a:latin typeface="游ゴシック" panose="020B0400000000000000" pitchFamily="50" charset="-128"/>
                          <a:ea typeface="游ゴシック" panose="020B0400000000000000" pitchFamily="50" charset="-128"/>
                        </a:rPr>
                        <a:t>0</a:t>
                      </a:r>
                    </a:p>
                  </a:txBody>
                  <a:tcPr marL="6240" marR="74879" marT="624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37050969"/>
                  </a:ext>
                </a:extLst>
              </a:tr>
              <a:tr h="199787">
                <a:tc>
                  <a:txBody>
                    <a:bodyPr/>
                    <a:lstStyle/>
                    <a:p>
                      <a:pPr algn="l" fontAlgn="ctr"/>
                      <a:r>
                        <a:rPr lang="ja-JP" altLang="en-US" sz="800" b="1" i="0" u="none" strike="noStrike">
                          <a:solidFill>
                            <a:srgbClr val="000000"/>
                          </a:solidFill>
                          <a:effectLst/>
                          <a:latin typeface="游ゴシック" panose="020B0400000000000000" pitchFamily="50" charset="-128"/>
                          <a:ea typeface="游ゴシック" panose="020B0400000000000000" pitchFamily="50" charset="-128"/>
                        </a:rPr>
                        <a:t>　</a:t>
                      </a:r>
                    </a:p>
                  </a:txBody>
                  <a:tcPr marL="6240" marR="6240" marT="6240" marB="0" anchor="ctr">
                    <a:lnL>
                      <a:noFill/>
                    </a:lnL>
                    <a:lnR w="12700" cap="flat" cmpd="sng" algn="ctr">
                      <a:solidFill>
                        <a:srgbClr val="000000"/>
                      </a:solidFill>
                      <a:prstDash val="solid"/>
                      <a:round/>
                      <a:headEnd type="none" w="med" len="med"/>
                      <a:tailEnd type="none" w="med" len="med"/>
                    </a:lnR>
                    <a:lnT>
                      <a:noFill/>
                    </a:lnT>
                    <a:lnB>
                      <a:noFill/>
                    </a:lnB>
                  </a:tcPr>
                </a:tc>
                <a:tc vMerge="1">
                  <a:txBody>
                    <a:bodyPr/>
                    <a:lstStyle/>
                    <a:p>
                      <a:endParaRPr kumimoji="1" lang="ja-JP" altLang="en-US"/>
                    </a:p>
                  </a:txBody>
                  <a:tcPr/>
                </a:tc>
                <a:tc>
                  <a:txBody>
                    <a:bodyPr/>
                    <a:lstStyle/>
                    <a:p>
                      <a:pPr algn="ctr" fontAlgn="ctr"/>
                      <a:r>
                        <a:rPr lang="ja-JP" altLang="en-US" sz="800" b="1" i="0" u="none" strike="noStrike" dirty="0">
                          <a:solidFill>
                            <a:srgbClr val="000000"/>
                          </a:solidFill>
                          <a:effectLst/>
                          <a:latin typeface="游ゴシック" panose="020B0400000000000000" pitchFamily="50" charset="-128"/>
                          <a:ea typeface="游ゴシック" panose="020B0400000000000000" pitchFamily="50" charset="-128"/>
                        </a:rPr>
                        <a:t>忠岡町</a:t>
                      </a:r>
                    </a:p>
                  </a:txBody>
                  <a:tcPr marL="6240" marR="6240" marT="6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1" i="0" u="none" strike="noStrike" dirty="0">
                          <a:solidFill>
                            <a:srgbClr val="000000"/>
                          </a:solidFill>
                          <a:effectLst/>
                          <a:latin typeface="游ゴシック" panose="020B0400000000000000" pitchFamily="50" charset="-128"/>
                          <a:ea typeface="游ゴシック" panose="020B0400000000000000" pitchFamily="50" charset="-128"/>
                        </a:rPr>
                        <a:t>0</a:t>
                      </a:r>
                    </a:p>
                  </a:txBody>
                  <a:tcPr marL="6240" marR="74879" marT="6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1" i="0" u="none" strike="noStrike" dirty="0">
                          <a:solidFill>
                            <a:srgbClr val="000000"/>
                          </a:solidFill>
                          <a:effectLst/>
                          <a:latin typeface="游ゴシック" panose="020B0400000000000000" pitchFamily="50" charset="-128"/>
                          <a:ea typeface="游ゴシック" panose="020B0400000000000000" pitchFamily="50" charset="-128"/>
                        </a:rPr>
                        <a:t>0</a:t>
                      </a:r>
                    </a:p>
                  </a:txBody>
                  <a:tcPr marL="6240" marR="74879" marT="6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1" i="0" u="none" strike="noStrike">
                          <a:solidFill>
                            <a:srgbClr val="000000"/>
                          </a:solidFill>
                          <a:effectLst/>
                          <a:latin typeface="游ゴシック" panose="020B0400000000000000" pitchFamily="50" charset="-128"/>
                          <a:ea typeface="游ゴシック" panose="020B0400000000000000" pitchFamily="50" charset="-128"/>
                        </a:rPr>
                        <a:t>2</a:t>
                      </a:r>
                    </a:p>
                  </a:txBody>
                  <a:tcPr marL="6240" marR="74879" marT="6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1" i="0" u="none" strike="noStrike">
                          <a:solidFill>
                            <a:srgbClr val="000000"/>
                          </a:solidFill>
                          <a:effectLst/>
                          <a:latin typeface="游ゴシック" panose="020B0400000000000000" pitchFamily="50" charset="-128"/>
                          <a:ea typeface="游ゴシック" panose="020B0400000000000000" pitchFamily="50" charset="-128"/>
                        </a:rPr>
                        <a:t>0</a:t>
                      </a:r>
                    </a:p>
                  </a:txBody>
                  <a:tcPr marL="6240" marR="74879" marT="624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3197967"/>
                  </a:ext>
                </a:extLst>
              </a:tr>
              <a:tr h="176895">
                <a:tc>
                  <a:txBody>
                    <a:bodyPr/>
                    <a:lstStyle/>
                    <a:p>
                      <a:pPr algn="l" fontAlgn="ctr"/>
                      <a:r>
                        <a:rPr lang="ja-JP" altLang="en-US" sz="800" b="1" i="0" u="none" strike="noStrike">
                          <a:solidFill>
                            <a:srgbClr val="000000"/>
                          </a:solidFill>
                          <a:effectLst/>
                          <a:latin typeface="游ゴシック" panose="020B0400000000000000" pitchFamily="50" charset="-128"/>
                          <a:ea typeface="游ゴシック" panose="020B0400000000000000" pitchFamily="50" charset="-128"/>
                        </a:rPr>
                        <a:t>　</a:t>
                      </a:r>
                    </a:p>
                  </a:txBody>
                  <a:tcPr marL="6240" marR="6240" marT="6240" marB="0" anchor="ctr">
                    <a:lnL>
                      <a:noFill/>
                    </a:lnL>
                    <a:lnR w="12700" cap="flat" cmpd="sng" algn="ctr">
                      <a:solidFill>
                        <a:srgbClr val="000000"/>
                      </a:solidFill>
                      <a:prstDash val="solid"/>
                      <a:round/>
                      <a:headEnd type="none" w="med" len="med"/>
                      <a:tailEnd type="none" w="med" len="med"/>
                    </a:lnR>
                    <a:lnT>
                      <a:noFill/>
                    </a:lnT>
                    <a:lnB>
                      <a:noFill/>
                    </a:lnB>
                  </a:tcPr>
                </a:tc>
                <a:tc rowSpan="2">
                  <a:txBody>
                    <a:bodyPr/>
                    <a:lstStyle/>
                    <a:p>
                      <a:pPr algn="ctr" fontAlgn="ctr"/>
                      <a:r>
                        <a:rPr lang="ja-JP" altLang="en-US" sz="800" b="1" i="0" u="none" strike="noStrike">
                          <a:solidFill>
                            <a:srgbClr val="000000"/>
                          </a:solidFill>
                          <a:effectLst/>
                          <a:latin typeface="游ゴシック" panose="020B0400000000000000" pitchFamily="50" charset="-128"/>
                          <a:ea typeface="游ゴシック" panose="020B0400000000000000" pitchFamily="50" charset="-128"/>
                        </a:rPr>
                        <a:t>泉州中</a:t>
                      </a:r>
                    </a:p>
                  </a:txBody>
                  <a:tcPr marL="6240" marR="6240" marT="624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1" i="0" u="none" strike="noStrike" dirty="0">
                          <a:solidFill>
                            <a:srgbClr val="000000"/>
                          </a:solidFill>
                          <a:effectLst/>
                          <a:latin typeface="游ゴシック" panose="020B0400000000000000" pitchFamily="50" charset="-128"/>
                          <a:ea typeface="游ゴシック" panose="020B0400000000000000" pitchFamily="50" charset="-128"/>
                        </a:rPr>
                        <a:t>岸和田市</a:t>
                      </a:r>
                    </a:p>
                  </a:txBody>
                  <a:tcPr marL="6240" marR="6240" marT="6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1" i="0" u="none" strike="noStrike" dirty="0">
                          <a:solidFill>
                            <a:srgbClr val="000000"/>
                          </a:solidFill>
                          <a:effectLst/>
                          <a:latin typeface="游ゴシック" panose="020B0400000000000000" pitchFamily="50" charset="-128"/>
                          <a:ea typeface="游ゴシック" panose="020B0400000000000000" pitchFamily="50" charset="-128"/>
                        </a:rPr>
                        <a:t>4</a:t>
                      </a:r>
                    </a:p>
                  </a:txBody>
                  <a:tcPr marL="6240" marR="74879" marT="6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1" i="0" u="none" strike="noStrike">
                          <a:solidFill>
                            <a:srgbClr val="000000"/>
                          </a:solidFill>
                          <a:effectLst/>
                          <a:latin typeface="游ゴシック" panose="020B0400000000000000" pitchFamily="50" charset="-128"/>
                          <a:ea typeface="游ゴシック" panose="020B0400000000000000" pitchFamily="50" charset="-128"/>
                        </a:rPr>
                        <a:t>4</a:t>
                      </a:r>
                    </a:p>
                  </a:txBody>
                  <a:tcPr marL="6240" marR="74879" marT="6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1" i="0" u="none" strike="noStrike" dirty="0">
                          <a:solidFill>
                            <a:srgbClr val="000000"/>
                          </a:solidFill>
                          <a:effectLst/>
                          <a:latin typeface="游ゴシック" panose="020B0400000000000000" pitchFamily="50" charset="-128"/>
                          <a:ea typeface="游ゴシック" panose="020B0400000000000000" pitchFamily="50" charset="-128"/>
                        </a:rPr>
                        <a:t>23</a:t>
                      </a:r>
                    </a:p>
                  </a:txBody>
                  <a:tcPr marL="6240" marR="74879" marT="6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1" i="0" u="none" strike="noStrike">
                          <a:solidFill>
                            <a:srgbClr val="000000"/>
                          </a:solidFill>
                          <a:effectLst/>
                          <a:latin typeface="游ゴシック" panose="020B0400000000000000" pitchFamily="50" charset="-128"/>
                          <a:ea typeface="游ゴシック" panose="020B0400000000000000" pitchFamily="50" charset="-128"/>
                        </a:rPr>
                        <a:t>2</a:t>
                      </a:r>
                    </a:p>
                  </a:txBody>
                  <a:tcPr marL="6240" marR="74879" marT="624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8676349"/>
                  </a:ext>
                </a:extLst>
              </a:tr>
              <a:tr h="176895">
                <a:tc>
                  <a:txBody>
                    <a:bodyPr/>
                    <a:lstStyle/>
                    <a:p>
                      <a:pPr algn="l" fontAlgn="ctr"/>
                      <a:r>
                        <a:rPr lang="ja-JP" altLang="en-US" sz="800" b="1" i="0" u="none" strike="noStrike">
                          <a:solidFill>
                            <a:srgbClr val="000000"/>
                          </a:solidFill>
                          <a:effectLst/>
                          <a:latin typeface="游ゴシック" panose="020B0400000000000000" pitchFamily="50" charset="-128"/>
                          <a:ea typeface="游ゴシック" panose="020B0400000000000000" pitchFamily="50" charset="-128"/>
                        </a:rPr>
                        <a:t>　</a:t>
                      </a:r>
                    </a:p>
                  </a:txBody>
                  <a:tcPr marL="6240" marR="6240" marT="6240" marB="0" anchor="ctr">
                    <a:lnL>
                      <a:noFill/>
                    </a:lnL>
                    <a:lnR w="12700" cap="flat" cmpd="sng" algn="ctr">
                      <a:solidFill>
                        <a:srgbClr val="000000"/>
                      </a:solidFill>
                      <a:prstDash val="solid"/>
                      <a:round/>
                      <a:headEnd type="none" w="med" len="med"/>
                      <a:tailEnd type="none" w="med" len="med"/>
                    </a:lnR>
                    <a:lnT>
                      <a:noFill/>
                    </a:lnT>
                    <a:lnB>
                      <a:noFill/>
                    </a:lnB>
                  </a:tcPr>
                </a:tc>
                <a:tc vMerge="1">
                  <a:txBody>
                    <a:bodyPr/>
                    <a:lstStyle/>
                    <a:p>
                      <a:endParaRPr kumimoji="1" lang="ja-JP" altLang="en-US"/>
                    </a:p>
                  </a:txBody>
                  <a:tcPr/>
                </a:tc>
                <a:tc>
                  <a:txBody>
                    <a:bodyPr/>
                    <a:lstStyle/>
                    <a:p>
                      <a:pPr algn="ctr" fontAlgn="ctr"/>
                      <a:r>
                        <a:rPr lang="ja-JP" altLang="en-US" sz="800" b="1" i="0" u="none" strike="noStrike" dirty="0">
                          <a:solidFill>
                            <a:srgbClr val="000000"/>
                          </a:solidFill>
                          <a:effectLst/>
                          <a:latin typeface="游ゴシック" panose="020B0400000000000000" pitchFamily="50" charset="-128"/>
                          <a:ea typeface="游ゴシック" panose="020B0400000000000000" pitchFamily="50" charset="-128"/>
                        </a:rPr>
                        <a:t>貝塚市</a:t>
                      </a:r>
                    </a:p>
                  </a:txBody>
                  <a:tcPr marL="6240" marR="6240" marT="6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1" i="0" u="none" strike="noStrike" dirty="0">
                          <a:solidFill>
                            <a:srgbClr val="000000"/>
                          </a:solidFill>
                          <a:effectLst/>
                          <a:latin typeface="游ゴシック" panose="020B0400000000000000" pitchFamily="50" charset="-128"/>
                          <a:ea typeface="游ゴシック" panose="020B0400000000000000" pitchFamily="50" charset="-128"/>
                        </a:rPr>
                        <a:t>3</a:t>
                      </a:r>
                    </a:p>
                  </a:txBody>
                  <a:tcPr marL="6240" marR="74879" marT="6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1" i="0" u="none" strike="noStrike">
                          <a:solidFill>
                            <a:srgbClr val="000000"/>
                          </a:solidFill>
                          <a:effectLst/>
                          <a:latin typeface="游ゴシック" panose="020B0400000000000000" pitchFamily="50" charset="-128"/>
                          <a:ea typeface="游ゴシック" panose="020B0400000000000000" pitchFamily="50" charset="-128"/>
                        </a:rPr>
                        <a:t>1</a:t>
                      </a:r>
                    </a:p>
                  </a:txBody>
                  <a:tcPr marL="6240" marR="74879" marT="6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1" i="0" u="none" strike="noStrike" dirty="0" smtClean="0">
                          <a:solidFill>
                            <a:srgbClr val="000000"/>
                          </a:solidFill>
                          <a:effectLst/>
                          <a:latin typeface="游ゴシック" panose="020B0400000000000000" pitchFamily="50" charset="-128"/>
                          <a:ea typeface="游ゴシック" panose="020B0400000000000000" pitchFamily="50" charset="-128"/>
                        </a:rPr>
                        <a:t>18</a:t>
                      </a:r>
                      <a:endParaRPr lang="en-US" altLang="ja-JP" sz="8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240" marR="74879" marT="6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1" i="0" u="none" strike="noStrike">
                          <a:solidFill>
                            <a:srgbClr val="000000"/>
                          </a:solidFill>
                          <a:effectLst/>
                          <a:latin typeface="游ゴシック" panose="020B0400000000000000" pitchFamily="50" charset="-128"/>
                          <a:ea typeface="游ゴシック" panose="020B0400000000000000" pitchFamily="50" charset="-128"/>
                        </a:rPr>
                        <a:t>0</a:t>
                      </a:r>
                    </a:p>
                  </a:txBody>
                  <a:tcPr marL="6240" marR="74879" marT="624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21478135"/>
                  </a:ext>
                </a:extLst>
              </a:tr>
              <a:tr h="176895">
                <a:tc>
                  <a:txBody>
                    <a:bodyPr/>
                    <a:lstStyle/>
                    <a:p>
                      <a:pPr algn="l" fontAlgn="ctr"/>
                      <a:r>
                        <a:rPr lang="ja-JP" altLang="en-US" sz="800" b="1" i="0" u="none" strike="noStrike">
                          <a:solidFill>
                            <a:srgbClr val="000000"/>
                          </a:solidFill>
                          <a:effectLst/>
                          <a:latin typeface="游ゴシック" panose="020B0400000000000000" pitchFamily="50" charset="-128"/>
                          <a:ea typeface="游ゴシック" panose="020B0400000000000000" pitchFamily="50" charset="-128"/>
                        </a:rPr>
                        <a:t>　</a:t>
                      </a:r>
                    </a:p>
                  </a:txBody>
                  <a:tcPr marL="6240" marR="6240" marT="6240" marB="0" anchor="ctr">
                    <a:lnL>
                      <a:noFill/>
                    </a:lnL>
                    <a:lnR w="12700" cap="flat" cmpd="sng" algn="ctr">
                      <a:solidFill>
                        <a:srgbClr val="000000"/>
                      </a:solidFill>
                      <a:prstDash val="solid"/>
                      <a:round/>
                      <a:headEnd type="none" w="med" len="med"/>
                      <a:tailEnd type="none" w="med" len="med"/>
                    </a:lnR>
                    <a:lnT>
                      <a:noFill/>
                    </a:lnT>
                    <a:lnB>
                      <a:noFill/>
                    </a:lnB>
                  </a:tcPr>
                </a:tc>
                <a:tc rowSpan="6">
                  <a:txBody>
                    <a:bodyPr/>
                    <a:lstStyle/>
                    <a:p>
                      <a:pPr algn="ctr" fontAlgn="ctr"/>
                      <a:r>
                        <a:rPr lang="ja-JP" altLang="en-US" sz="800" b="1" i="0" u="none" strike="noStrike">
                          <a:solidFill>
                            <a:srgbClr val="000000"/>
                          </a:solidFill>
                          <a:effectLst/>
                          <a:latin typeface="游ゴシック" panose="020B0400000000000000" pitchFamily="50" charset="-128"/>
                          <a:ea typeface="游ゴシック" panose="020B0400000000000000" pitchFamily="50" charset="-128"/>
                        </a:rPr>
                        <a:t>泉州南</a:t>
                      </a:r>
                    </a:p>
                  </a:txBody>
                  <a:tcPr marL="6240" marR="6240" marT="624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ja-JP" altLang="en-US" sz="800" b="1" i="0" u="none" strike="noStrike" dirty="0">
                          <a:solidFill>
                            <a:srgbClr val="000000"/>
                          </a:solidFill>
                          <a:effectLst/>
                          <a:latin typeface="游ゴシック" panose="020B0400000000000000" pitchFamily="50" charset="-128"/>
                          <a:ea typeface="游ゴシック" panose="020B0400000000000000" pitchFamily="50" charset="-128"/>
                        </a:rPr>
                        <a:t>泉佐野市</a:t>
                      </a:r>
                    </a:p>
                  </a:txBody>
                  <a:tcPr marL="6240" marR="6240" marT="6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1" i="0" u="none" strike="noStrike">
                          <a:solidFill>
                            <a:srgbClr val="000000"/>
                          </a:solidFill>
                          <a:effectLst/>
                          <a:latin typeface="游ゴシック" panose="020B0400000000000000" pitchFamily="50" charset="-128"/>
                          <a:ea typeface="游ゴシック" panose="020B0400000000000000" pitchFamily="50" charset="-128"/>
                        </a:rPr>
                        <a:t>3</a:t>
                      </a:r>
                    </a:p>
                  </a:txBody>
                  <a:tcPr marL="6240" marR="74879" marT="6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1" i="0" u="none" strike="noStrike" dirty="0">
                          <a:solidFill>
                            <a:srgbClr val="000000"/>
                          </a:solidFill>
                          <a:effectLst/>
                          <a:latin typeface="游ゴシック" panose="020B0400000000000000" pitchFamily="50" charset="-128"/>
                          <a:ea typeface="游ゴシック" panose="020B0400000000000000" pitchFamily="50" charset="-128"/>
                        </a:rPr>
                        <a:t>4</a:t>
                      </a:r>
                    </a:p>
                  </a:txBody>
                  <a:tcPr marL="6240" marR="74879" marT="6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1" i="0" u="none" strike="noStrike" dirty="0">
                          <a:solidFill>
                            <a:srgbClr val="000000"/>
                          </a:solidFill>
                          <a:effectLst/>
                          <a:latin typeface="游ゴシック" panose="020B0400000000000000" pitchFamily="50" charset="-128"/>
                          <a:ea typeface="游ゴシック" panose="020B0400000000000000" pitchFamily="50" charset="-128"/>
                        </a:rPr>
                        <a:t>16</a:t>
                      </a:r>
                    </a:p>
                  </a:txBody>
                  <a:tcPr marL="6240" marR="74879" marT="6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1" i="0" u="none" strike="noStrike">
                          <a:solidFill>
                            <a:srgbClr val="000000"/>
                          </a:solidFill>
                          <a:effectLst/>
                          <a:latin typeface="游ゴシック" panose="020B0400000000000000" pitchFamily="50" charset="-128"/>
                          <a:ea typeface="游ゴシック" panose="020B0400000000000000" pitchFamily="50" charset="-128"/>
                        </a:rPr>
                        <a:t>0</a:t>
                      </a:r>
                    </a:p>
                  </a:txBody>
                  <a:tcPr marL="6240" marR="74879" marT="624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04753431"/>
                  </a:ext>
                </a:extLst>
              </a:tr>
              <a:tr h="176895">
                <a:tc>
                  <a:txBody>
                    <a:bodyPr/>
                    <a:lstStyle/>
                    <a:p>
                      <a:pPr algn="l" fontAlgn="ctr"/>
                      <a:r>
                        <a:rPr lang="ja-JP" altLang="en-US" sz="800" b="1" i="0" u="none" strike="noStrike">
                          <a:solidFill>
                            <a:srgbClr val="000000"/>
                          </a:solidFill>
                          <a:effectLst/>
                          <a:latin typeface="游ゴシック" panose="020B0400000000000000" pitchFamily="50" charset="-128"/>
                          <a:ea typeface="游ゴシック" panose="020B0400000000000000" pitchFamily="50" charset="-128"/>
                        </a:rPr>
                        <a:t>　</a:t>
                      </a:r>
                    </a:p>
                  </a:txBody>
                  <a:tcPr marL="6240" marR="6240" marT="6240" marB="0" anchor="ctr">
                    <a:lnL>
                      <a:noFill/>
                    </a:lnL>
                    <a:lnR w="12700" cap="flat" cmpd="sng" algn="ctr">
                      <a:solidFill>
                        <a:srgbClr val="000000"/>
                      </a:solidFill>
                      <a:prstDash val="solid"/>
                      <a:round/>
                      <a:headEnd type="none" w="med" len="med"/>
                      <a:tailEnd type="none" w="med" len="med"/>
                    </a:lnR>
                    <a:lnT>
                      <a:noFill/>
                    </a:lnT>
                    <a:lnB>
                      <a:noFill/>
                    </a:lnB>
                  </a:tcPr>
                </a:tc>
                <a:tc vMerge="1">
                  <a:txBody>
                    <a:bodyPr/>
                    <a:lstStyle/>
                    <a:p>
                      <a:endParaRPr kumimoji="1" lang="ja-JP" altLang="en-US"/>
                    </a:p>
                  </a:txBody>
                  <a:tcPr/>
                </a:tc>
                <a:tc>
                  <a:txBody>
                    <a:bodyPr/>
                    <a:lstStyle/>
                    <a:p>
                      <a:pPr algn="ctr" fontAlgn="ctr"/>
                      <a:r>
                        <a:rPr lang="ja-JP" altLang="en-US" sz="800" b="1" i="0" u="none" strike="noStrike" dirty="0">
                          <a:solidFill>
                            <a:srgbClr val="000000"/>
                          </a:solidFill>
                          <a:effectLst/>
                          <a:latin typeface="游ゴシック" panose="020B0400000000000000" pitchFamily="50" charset="-128"/>
                          <a:ea typeface="游ゴシック" panose="020B0400000000000000" pitchFamily="50" charset="-128"/>
                        </a:rPr>
                        <a:t>泉南市</a:t>
                      </a:r>
                    </a:p>
                  </a:txBody>
                  <a:tcPr marL="6240" marR="6240" marT="6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1" i="0" u="none" strike="noStrike">
                          <a:solidFill>
                            <a:srgbClr val="000000"/>
                          </a:solidFill>
                          <a:effectLst/>
                          <a:latin typeface="游ゴシック" panose="020B0400000000000000" pitchFamily="50" charset="-128"/>
                          <a:ea typeface="游ゴシック" panose="020B0400000000000000" pitchFamily="50" charset="-128"/>
                        </a:rPr>
                        <a:t>6</a:t>
                      </a:r>
                    </a:p>
                  </a:txBody>
                  <a:tcPr marL="6240" marR="74879" marT="6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1" i="0" u="none" strike="noStrike" dirty="0">
                          <a:solidFill>
                            <a:srgbClr val="000000"/>
                          </a:solidFill>
                          <a:effectLst/>
                          <a:latin typeface="游ゴシック" panose="020B0400000000000000" pitchFamily="50" charset="-128"/>
                          <a:ea typeface="游ゴシック" panose="020B0400000000000000" pitchFamily="50" charset="-128"/>
                        </a:rPr>
                        <a:t>3</a:t>
                      </a:r>
                    </a:p>
                  </a:txBody>
                  <a:tcPr marL="6240" marR="74879" marT="6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1" i="0" u="none" strike="noStrike">
                          <a:solidFill>
                            <a:srgbClr val="000000"/>
                          </a:solidFill>
                          <a:effectLst/>
                          <a:latin typeface="游ゴシック" panose="020B0400000000000000" pitchFamily="50" charset="-128"/>
                          <a:ea typeface="游ゴシック" panose="020B0400000000000000" pitchFamily="50" charset="-128"/>
                        </a:rPr>
                        <a:t>16</a:t>
                      </a:r>
                    </a:p>
                  </a:txBody>
                  <a:tcPr marL="6240" marR="74879" marT="6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1" i="0" u="none" strike="noStrike">
                          <a:solidFill>
                            <a:srgbClr val="000000"/>
                          </a:solidFill>
                          <a:effectLst/>
                          <a:latin typeface="游ゴシック" panose="020B0400000000000000" pitchFamily="50" charset="-128"/>
                          <a:ea typeface="游ゴシック" panose="020B0400000000000000" pitchFamily="50" charset="-128"/>
                        </a:rPr>
                        <a:t>0</a:t>
                      </a:r>
                    </a:p>
                  </a:txBody>
                  <a:tcPr marL="6240" marR="74879" marT="624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58591347"/>
                  </a:ext>
                </a:extLst>
              </a:tr>
              <a:tr h="176895">
                <a:tc>
                  <a:txBody>
                    <a:bodyPr/>
                    <a:lstStyle/>
                    <a:p>
                      <a:pPr algn="l" fontAlgn="ctr"/>
                      <a:r>
                        <a:rPr lang="ja-JP" altLang="en-US" sz="800" b="1" i="0" u="none" strike="noStrike">
                          <a:solidFill>
                            <a:srgbClr val="000000"/>
                          </a:solidFill>
                          <a:effectLst/>
                          <a:latin typeface="游ゴシック" panose="020B0400000000000000" pitchFamily="50" charset="-128"/>
                          <a:ea typeface="游ゴシック" panose="020B0400000000000000" pitchFamily="50" charset="-128"/>
                        </a:rPr>
                        <a:t>　</a:t>
                      </a:r>
                    </a:p>
                  </a:txBody>
                  <a:tcPr marL="6240" marR="6240" marT="6240" marB="0" anchor="ctr">
                    <a:lnL>
                      <a:noFill/>
                    </a:lnL>
                    <a:lnR w="12700" cap="flat" cmpd="sng" algn="ctr">
                      <a:solidFill>
                        <a:srgbClr val="000000"/>
                      </a:solidFill>
                      <a:prstDash val="solid"/>
                      <a:round/>
                      <a:headEnd type="none" w="med" len="med"/>
                      <a:tailEnd type="none" w="med" len="med"/>
                    </a:lnR>
                    <a:lnT>
                      <a:noFill/>
                    </a:lnT>
                    <a:lnB>
                      <a:noFill/>
                    </a:lnB>
                  </a:tcPr>
                </a:tc>
                <a:tc vMerge="1">
                  <a:txBody>
                    <a:bodyPr/>
                    <a:lstStyle/>
                    <a:p>
                      <a:endParaRPr kumimoji="1" lang="ja-JP" altLang="en-US"/>
                    </a:p>
                  </a:txBody>
                  <a:tcPr/>
                </a:tc>
                <a:tc>
                  <a:txBody>
                    <a:bodyPr/>
                    <a:lstStyle/>
                    <a:p>
                      <a:pPr algn="ctr" fontAlgn="ctr"/>
                      <a:r>
                        <a:rPr lang="ja-JP" altLang="en-US" sz="800" b="1" i="0" u="none" strike="noStrike" dirty="0">
                          <a:solidFill>
                            <a:srgbClr val="000000"/>
                          </a:solidFill>
                          <a:effectLst/>
                          <a:latin typeface="游ゴシック" panose="020B0400000000000000" pitchFamily="50" charset="-128"/>
                          <a:ea typeface="游ゴシック" panose="020B0400000000000000" pitchFamily="50" charset="-128"/>
                        </a:rPr>
                        <a:t>阪南市</a:t>
                      </a:r>
                    </a:p>
                  </a:txBody>
                  <a:tcPr marL="6240" marR="6240" marT="6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1" i="0" u="none" strike="noStrike" dirty="0">
                          <a:solidFill>
                            <a:srgbClr val="000000"/>
                          </a:solidFill>
                          <a:effectLst/>
                          <a:latin typeface="游ゴシック" panose="020B0400000000000000" pitchFamily="50" charset="-128"/>
                          <a:ea typeface="游ゴシック" panose="020B0400000000000000" pitchFamily="50" charset="-128"/>
                        </a:rPr>
                        <a:t>2</a:t>
                      </a:r>
                    </a:p>
                  </a:txBody>
                  <a:tcPr marL="6240" marR="74879" marT="6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1" i="0" u="none" strike="noStrike">
                          <a:solidFill>
                            <a:srgbClr val="000000"/>
                          </a:solidFill>
                          <a:effectLst/>
                          <a:latin typeface="游ゴシック" panose="020B0400000000000000" pitchFamily="50" charset="-128"/>
                          <a:ea typeface="游ゴシック" panose="020B0400000000000000" pitchFamily="50" charset="-128"/>
                        </a:rPr>
                        <a:t>2</a:t>
                      </a:r>
                    </a:p>
                  </a:txBody>
                  <a:tcPr marL="6240" marR="74879" marT="6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1" i="0" u="none" strike="noStrike" dirty="0" smtClean="0">
                          <a:solidFill>
                            <a:srgbClr val="000000"/>
                          </a:solidFill>
                          <a:effectLst/>
                          <a:latin typeface="游ゴシック" panose="020B0400000000000000" pitchFamily="50" charset="-128"/>
                          <a:ea typeface="游ゴシック" panose="020B0400000000000000" pitchFamily="50" charset="-128"/>
                        </a:rPr>
                        <a:t>15</a:t>
                      </a:r>
                      <a:endParaRPr lang="en-US" altLang="ja-JP" sz="8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240" marR="74879" marT="6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1" i="0" u="none" strike="noStrike">
                          <a:solidFill>
                            <a:srgbClr val="000000"/>
                          </a:solidFill>
                          <a:effectLst/>
                          <a:latin typeface="游ゴシック" panose="020B0400000000000000" pitchFamily="50" charset="-128"/>
                          <a:ea typeface="游ゴシック" panose="020B0400000000000000" pitchFamily="50" charset="-128"/>
                        </a:rPr>
                        <a:t>2</a:t>
                      </a:r>
                    </a:p>
                  </a:txBody>
                  <a:tcPr marL="6240" marR="74879" marT="624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02386347"/>
                  </a:ext>
                </a:extLst>
              </a:tr>
              <a:tr h="176895">
                <a:tc>
                  <a:txBody>
                    <a:bodyPr/>
                    <a:lstStyle/>
                    <a:p>
                      <a:pPr algn="l" fontAlgn="ctr"/>
                      <a:r>
                        <a:rPr lang="ja-JP" altLang="en-US" sz="800" b="1" i="0" u="none" strike="noStrike">
                          <a:solidFill>
                            <a:srgbClr val="000000"/>
                          </a:solidFill>
                          <a:effectLst/>
                          <a:latin typeface="游ゴシック" panose="020B0400000000000000" pitchFamily="50" charset="-128"/>
                          <a:ea typeface="游ゴシック" panose="020B0400000000000000" pitchFamily="50" charset="-128"/>
                        </a:rPr>
                        <a:t>　</a:t>
                      </a:r>
                    </a:p>
                  </a:txBody>
                  <a:tcPr marL="6240" marR="6240" marT="6240" marB="0" anchor="ctr">
                    <a:lnL>
                      <a:noFill/>
                    </a:lnL>
                    <a:lnR w="12700" cap="flat" cmpd="sng" algn="ctr">
                      <a:solidFill>
                        <a:srgbClr val="000000"/>
                      </a:solidFill>
                      <a:prstDash val="solid"/>
                      <a:round/>
                      <a:headEnd type="none" w="med" len="med"/>
                      <a:tailEnd type="none" w="med" len="med"/>
                    </a:lnR>
                    <a:lnT>
                      <a:noFill/>
                    </a:lnT>
                    <a:lnB>
                      <a:noFill/>
                    </a:lnB>
                  </a:tcPr>
                </a:tc>
                <a:tc vMerge="1">
                  <a:txBody>
                    <a:bodyPr/>
                    <a:lstStyle/>
                    <a:p>
                      <a:endParaRPr kumimoji="1" lang="ja-JP" altLang="en-US"/>
                    </a:p>
                  </a:txBody>
                  <a:tcPr/>
                </a:tc>
                <a:tc>
                  <a:txBody>
                    <a:bodyPr/>
                    <a:lstStyle/>
                    <a:p>
                      <a:pPr algn="ctr" fontAlgn="ctr"/>
                      <a:r>
                        <a:rPr lang="ja-JP" altLang="en-US" sz="800" b="1" i="0" u="none" strike="noStrike" dirty="0">
                          <a:solidFill>
                            <a:srgbClr val="000000"/>
                          </a:solidFill>
                          <a:effectLst/>
                          <a:latin typeface="游ゴシック" panose="020B0400000000000000" pitchFamily="50" charset="-128"/>
                          <a:ea typeface="游ゴシック" panose="020B0400000000000000" pitchFamily="50" charset="-128"/>
                        </a:rPr>
                        <a:t>熊取町</a:t>
                      </a:r>
                    </a:p>
                  </a:txBody>
                  <a:tcPr marL="6240" marR="6240" marT="6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1" i="0" u="none" strike="noStrike" dirty="0">
                          <a:solidFill>
                            <a:srgbClr val="000000"/>
                          </a:solidFill>
                          <a:effectLst/>
                          <a:latin typeface="游ゴシック" panose="020B0400000000000000" pitchFamily="50" charset="-128"/>
                          <a:ea typeface="游ゴシック" panose="020B0400000000000000" pitchFamily="50" charset="-128"/>
                        </a:rPr>
                        <a:t>1</a:t>
                      </a:r>
                    </a:p>
                  </a:txBody>
                  <a:tcPr marL="6240" marR="74879" marT="6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1" i="0" u="none" strike="noStrike">
                          <a:solidFill>
                            <a:srgbClr val="000000"/>
                          </a:solidFill>
                          <a:effectLst/>
                          <a:latin typeface="游ゴシック" panose="020B0400000000000000" pitchFamily="50" charset="-128"/>
                          <a:ea typeface="游ゴシック" panose="020B0400000000000000" pitchFamily="50" charset="-128"/>
                        </a:rPr>
                        <a:t>0</a:t>
                      </a:r>
                    </a:p>
                  </a:txBody>
                  <a:tcPr marL="6240" marR="74879" marT="6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1" i="0" u="none" strike="noStrike">
                          <a:solidFill>
                            <a:srgbClr val="000000"/>
                          </a:solidFill>
                          <a:effectLst/>
                          <a:latin typeface="游ゴシック" panose="020B0400000000000000" pitchFamily="50" charset="-128"/>
                          <a:ea typeface="游ゴシック" panose="020B0400000000000000" pitchFamily="50" charset="-128"/>
                        </a:rPr>
                        <a:t>3</a:t>
                      </a:r>
                    </a:p>
                  </a:txBody>
                  <a:tcPr marL="6240" marR="74879" marT="6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1" i="0" u="none" strike="noStrike">
                          <a:solidFill>
                            <a:srgbClr val="000000"/>
                          </a:solidFill>
                          <a:effectLst/>
                          <a:latin typeface="游ゴシック" panose="020B0400000000000000" pitchFamily="50" charset="-128"/>
                          <a:ea typeface="游ゴシック" panose="020B0400000000000000" pitchFamily="50" charset="-128"/>
                        </a:rPr>
                        <a:t>0</a:t>
                      </a:r>
                    </a:p>
                  </a:txBody>
                  <a:tcPr marL="6240" marR="74879" marT="624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92382742"/>
                  </a:ext>
                </a:extLst>
              </a:tr>
              <a:tr h="176895">
                <a:tc>
                  <a:txBody>
                    <a:bodyPr/>
                    <a:lstStyle/>
                    <a:p>
                      <a:pPr algn="l" fontAlgn="ctr"/>
                      <a:r>
                        <a:rPr lang="ja-JP" altLang="en-US" sz="800" b="1" i="0" u="none" strike="noStrike">
                          <a:solidFill>
                            <a:srgbClr val="000000"/>
                          </a:solidFill>
                          <a:effectLst/>
                          <a:latin typeface="游ゴシック" panose="020B0400000000000000" pitchFamily="50" charset="-128"/>
                          <a:ea typeface="游ゴシック" panose="020B0400000000000000" pitchFamily="50" charset="-128"/>
                        </a:rPr>
                        <a:t>　</a:t>
                      </a:r>
                    </a:p>
                  </a:txBody>
                  <a:tcPr marL="6240" marR="6240" marT="6240" marB="0" anchor="ctr">
                    <a:lnL>
                      <a:noFill/>
                    </a:lnL>
                    <a:lnR w="12700" cap="flat" cmpd="sng" algn="ctr">
                      <a:solidFill>
                        <a:srgbClr val="000000"/>
                      </a:solidFill>
                      <a:prstDash val="solid"/>
                      <a:round/>
                      <a:headEnd type="none" w="med" len="med"/>
                      <a:tailEnd type="none" w="med" len="med"/>
                    </a:lnR>
                    <a:lnT>
                      <a:noFill/>
                    </a:lnT>
                    <a:lnB>
                      <a:noFill/>
                    </a:lnB>
                  </a:tcPr>
                </a:tc>
                <a:tc vMerge="1">
                  <a:txBody>
                    <a:bodyPr/>
                    <a:lstStyle/>
                    <a:p>
                      <a:endParaRPr kumimoji="1" lang="ja-JP" altLang="en-US"/>
                    </a:p>
                  </a:txBody>
                  <a:tcPr/>
                </a:tc>
                <a:tc>
                  <a:txBody>
                    <a:bodyPr/>
                    <a:lstStyle/>
                    <a:p>
                      <a:pPr algn="ctr" fontAlgn="ctr"/>
                      <a:r>
                        <a:rPr lang="ja-JP" altLang="en-US" sz="800" b="1" i="0" u="none" strike="noStrike" dirty="0">
                          <a:solidFill>
                            <a:srgbClr val="000000"/>
                          </a:solidFill>
                          <a:effectLst/>
                          <a:latin typeface="游ゴシック" panose="020B0400000000000000" pitchFamily="50" charset="-128"/>
                          <a:ea typeface="游ゴシック" panose="020B0400000000000000" pitchFamily="50" charset="-128"/>
                        </a:rPr>
                        <a:t>田尻町</a:t>
                      </a:r>
                    </a:p>
                  </a:txBody>
                  <a:tcPr marL="6240" marR="6240" marT="6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1" i="0" u="none" strike="noStrike" dirty="0">
                          <a:solidFill>
                            <a:srgbClr val="000000"/>
                          </a:solidFill>
                          <a:effectLst/>
                          <a:latin typeface="游ゴシック" panose="020B0400000000000000" pitchFamily="50" charset="-128"/>
                          <a:ea typeface="游ゴシック" panose="020B0400000000000000" pitchFamily="50" charset="-128"/>
                        </a:rPr>
                        <a:t>0</a:t>
                      </a:r>
                    </a:p>
                  </a:txBody>
                  <a:tcPr marL="6240" marR="74879" marT="6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1" i="0" u="none" strike="noStrike">
                          <a:solidFill>
                            <a:srgbClr val="000000"/>
                          </a:solidFill>
                          <a:effectLst/>
                          <a:latin typeface="游ゴシック" panose="020B0400000000000000" pitchFamily="50" charset="-128"/>
                          <a:ea typeface="游ゴシック" panose="020B0400000000000000" pitchFamily="50" charset="-128"/>
                        </a:rPr>
                        <a:t>0</a:t>
                      </a:r>
                    </a:p>
                  </a:txBody>
                  <a:tcPr marL="6240" marR="74879" marT="6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1" i="0" u="none" strike="noStrike">
                          <a:solidFill>
                            <a:srgbClr val="000000"/>
                          </a:solidFill>
                          <a:effectLst/>
                          <a:latin typeface="游ゴシック" panose="020B0400000000000000" pitchFamily="50" charset="-128"/>
                          <a:ea typeface="游ゴシック" panose="020B0400000000000000" pitchFamily="50" charset="-128"/>
                        </a:rPr>
                        <a:t>1</a:t>
                      </a:r>
                    </a:p>
                  </a:txBody>
                  <a:tcPr marL="6240" marR="74879" marT="6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1" i="0" u="none" strike="noStrike">
                          <a:solidFill>
                            <a:srgbClr val="000000"/>
                          </a:solidFill>
                          <a:effectLst/>
                          <a:latin typeface="游ゴシック" panose="020B0400000000000000" pitchFamily="50" charset="-128"/>
                          <a:ea typeface="游ゴシック" panose="020B0400000000000000" pitchFamily="50" charset="-128"/>
                        </a:rPr>
                        <a:t>0</a:t>
                      </a:r>
                    </a:p>
                  </a:txBody>
                  <a:tcPr marL="6240" marR="74879" marT="624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27415335"/>
                  </a:ext>
                </a:extLst>
              </a:tr>
              <a:tr h="133335">
                <a:tc>
                  <a:txBody>
                    <a:bodyPr/>
                    <a:lstStyle/>
                    <a:p>
                      <a:pPr algn="l" fontAlgn="ctr"/>
                      <a:r>
                        <a:rPr lang="ja-JP" altLang="en-US" sz="800" b="1" i="0" u="none" strike="noStrike">
                          <a:solidFill>
                            <a:srgbClr val="000000"/>
                          </a:solidFill>
                          <a:effectLst/>
                          <a:latin typeface="游ゴシック" panose="020B0400000000000000" pitchFamily="50" charset="-128"/>
                          <a:ea typeface="游ゴシック" panose="020B0400000000000000" pitchFamily="50" charset="-128"/>
                        </a:rPr>
                        <a:t>　</a:t>
                      </a:r>
                    </a:p>
                  </a:txBody>
                  <a:tcPr marL="6240" marR="6240" marT="6240" marB="0" anchor="ctr">
                    <a:lnL>
                      <a:noFill/>
                    </a:lnL>
                    <a:lnR w="12700" cap="flat" cmpd="sng" algn="ctr">
                      <a:solidFill>
                        <a:srgbClr val="000000"/>
                      </a:solidFill>
                      <a:prstDash val="solid"/>
                      <a:round/>
                      <a:headEnd type="none" w="med" len="med"/>
                      <a:tailEnd type="none" w="med" len="med"/>
                    </a:lnR>
                    <a:lnT>
                      <a:noFill/>
                    </a:lnT>
                    <a:lnB>
                      <a:noFill/>
                    </a:lnB>
                  </a:tcPr>
                </a:tc>
                <a:tc vMerge="1">
                  <a:txBody>
                    <a:bodyPr/>
                    <a:lstStyle/>
                    <a:p>
                      <a:endParaRPr kumimoji="1" lang="ja-JP" altLang="en-US"/>
                    </a:p>
                  </a:txBody>
                  <a:tcPr/>
                </a:tc>
                <a:tc>
                  <a:txBody>
                    <a:bodyPr/>
                    <a:lstStyle/>
                    <a:p>
                      <a:pPr algn="ctr" fontAlgn="ctr"/>
                      <a:r>
                        <a:rPr lang="ja-JP" altLang="en-US" sz="800" b="1" i="0" u="none" strike="noStrike" dirty="0">
                          <a:solidFill>
                            <a:srgbClr val="000000"/>
                          </a:solidFill>
                          <a:effectLst/>
                          <a:latin typeface="游ゴシック" panose="020B0400000000000000" pitchFamily="50" charset="-128"/>
                          <a:ea typeface="游ゴシック" panose="020B0400000000000000" pitchFamily="50" charset="-128"/>
                        </a:rPr>
                        <a:t>岬町</a:t>
                      </a:r>
                    </a:p>
                  </a:txBody>
                  <a:tcPr marL="6240" marR="6240" marT="6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ctr"/>
                      <a:r>
                        <a:rPr lang="en-US" altLang="ja-JP" sz="800" b="1" i="0" u="none" strike="noStrike" dirty="0">
                          <a:solidFill>
                            <a:srgbClr val="000000"/>
                          </a:solidFill>
                          <a:effectLst/>
                          <a:latin typeface="游ゴシック" panose="020B0400000000000000" pitchFamily="50" charset="-128"/>
                          <a:ea typeface="游ゴシック" panose="020B0400000000000000" pitchFamily="50" charset="-128"/>
                        </a:rPr>
                        <a:t>1</a:t>
                      </a:r>
                    </a:p>
                  </a:txBody>
                  <a:tcPr marL="6240" marR="74879" marT="6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ctr"/>
                      <a:r>
                        <a:rPr lang="en-US" altLang="ja-JP" sz="800" b="1" i="0" u="none" strike="noStrike">
                          <a:solidFill>
                            <a:srgbClr val="000000"/>
                          </a:solidFill>
                          <a:effectLst/>
                          <a:latin typeface="游ゴシック" panose="020B0400000000000000" pitchFamily="50" charset="-128"/>
                          <a:ea typeface="游ゴシック" panose="020B0400000000000000" pitchFamily="50" charset="-128"/>
                        </a:rPr>
                        <a:t>1</a:t>
                      </a:r>
                    </a:p>
                  </a:txBody>
                  <a:tcPr marL="6240" marR="74879" marT="6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ctr"/>
                      <a:r>
                        <a:rPr lang="en-US" altLang="ja-JP" sz="800" b="1" i="0" u="none" strike="noStrike">
                          <a:solidFill>
                            <a:srgbClr val="000000"/>
                          </a:solidFill>
                          <a:effectLst/>
                          <a:latin typeface="游ゴシック" panose="020B0400000000000000" pitchFamily="50" charset="-128"/>
                          <a:ea typeface="游ゴシック" panose="020B0400000000000000" pitchFamily="50" charset="-128"/>
                        </a:rPr>
                        <a:t>2</a:t>
                      </a:r>
                    </a:p>
                  </a:txBody>
                  <a:tcPr marL="6240" marR="74879" marT="6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ctr"/>
                      <a:r>
                        <a:rPr lang="en-US" altLang="ja-JP" sz="800" b="1" i="0" u="none" strike="noStrike">
                          <a:solidFill>
                            <a:srgbClr val="000000"/>
                          </a:solidFill>
                          <a:effectLst/>
                          <a:latin typeface="游ゴシック" panose="020B0400000000000000" pitchFamily="50" charset="-128"/>
                          <a:ea typeface="游ゴシック" panose="020B0400000000000000" pitchFamily="50" charset="-128"/>
                        </a:rPr>
                        <a:t>0</a:t>
                      </a:r>
                    </a:p>
                  </a:txBody>
                  <a:tcPr marL="6240" marR="74879" marT="624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2321974834"/>
                  </a:ext>
                </a:extLst>
              </a:tr>
              <a:tr h="190505">
                <a:tc>
                  <a:txBody>
                    <a:bodyPr/>
                    <a:lstStyle/>
                    <a:p>
                      <a:pPr algn="l" fontAlgn="ctr"/>
                      <a:r>
                        <a:rPr lang="ja-JP" altLang="en-US" sz="800" b="1" i="0" u="none" strike="noStrike">
                          <a:solidFill>
                            <a:srgbClr val="000000"/>
                          </a:solidFill>
                          <a:effectLst/>
                          <a:latin typeface="游ゴシック" panose="020B0400000000000000" pitchFamily="50" charset="-128"/>
                          <a:ea typeface="游ゴシック" panose="020B0400000000000000" pitchFamily="50" charset="-128"/>
                        </a:rPr>
                        <a:t>　</a:t>
                      </a:r>
                    </a:p>
                  </a:txBody>
                  <a:tcPr marL="6240" marR="6240" marT="624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800" b="1"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149759" marR="6240" marT="624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800" b="1" i="0" u="none" strike="noStrike" dirty="0" smtClean="0">
                          <a:solidFill>
                            <a:srgbClr val="000000"/>
                          </a:solidFill>
                          <a:effectLst/>
                          <a:latin typeface="游ゴシック" panose="020B0400000000000000" pitchFamily="50" charset="-128"/>
                          <a:ea typeface="游ゴシック" panose="020B0400000000000000" pitchFamily="50" charset="-128"/>
                        </a:rPr>
                        <a:t>合計</a:t>
                      </a:r>
                      <a:endParaRPr lang="en-US" altLang="ja-JP" sz="8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240" marR="74879" marT="6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800" b="1" i="0" u="none" strike="noStrike" dirty="0" smtClean="0">
                          <a:solidFill>
                            <a:srgbClr val="000000"/>
                          </a:solidFill>
                          <a:effectLst/>
                          <a:latin typeface="游ゴシック" panose="020B0400000000000000" pitchFamily="50" charset="-128"/>
                          <a:ea typeface="游ゴシック" panose="020B0400000000000000" pitchFamily="50" charset="-128"/>
                        </a:rPr>
                        <a:t>316</a:t>
                      </a:r>
                      <a:endParaRPr lang="en-US" altLang="ja-JP" sz="8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240" marR="74879" marT="6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800" b="1" i="0" u="none" strike="noStrike" dirty="0" smtClean="0">
                          <a:solidFill>
                            <a:srgbClr val="000000"/>
                          </a:solidFill>
                          <a:effectLst/>
                          <a:latin typeface="游ゴシック" panose="020B0400000000000000" pitchFamily="50" charset="-128"/>
                          <a:ea typeface="游ゴシック" panose="020B0400000000000000" pitchFamily="50" charset="-128"/>
                        </a:rPr>
                        <a:t>347</a:t>
                      </a:r>
                      <a:endParaRPr lang="en-US" altLang="ja-JP" sz="8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240" marR="74879" marT="6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800" b="1" i="0" u="none" strike="noStrike" dirty="0" smtClean="0">
                          <a:solidFill>
                            <a:srgbClr val="000000"/>
                          </a:solidFill>
                          <a:effectLst/>
                          <a:latin typeface="游ゴシック" panose="020B0400000000000000" pitchFamily="50" charset="-128"/>
                          <a:ea typeface="游ゴシック" panose="020B0400000000000000" pitchFamily="50" charset="-128"/>
                        </a:rPr>
                        <a:t>1066</a:t>
                      </a:r>
                      <a:endParaRPr lang="en-US" altLang="ja-JP" sz="8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240" marR="74879" marT="6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800" b="1" i="0" u="none" strike="noStrike" dirty="0" smtClean="0">
                          <a:solidFill>
                            <a:srgbClr val="000000"/>
                          </a:solidFill>
                          <a:effectLst/>
                          <a:latin typeface="游ゴシック" panose="020B0400000000000000" pitchFamily="50" charset="-128"/>
                          <a:ea typeface="游ゴシック" panose="020B0400000000000000" pitchFamily="50" charset="-128"/>
                        </a:rPr>
                        <a:t>141</a:t>
                      </a:r>
                      <a:endParaRPr lang="en-US" altLang="ja-JP" sz="8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240" marR="74879" marT="624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1739980"/>
                  </a:ext>
                </a:extLst>
              </a:tr>
            </a:tbl>
          </a:graphicData>
        </a:graphic>
      </p:graphicFrame>
      <p:sp>
        <p:nvSpPr>
          <p:cNvPr id="16" name="テキスト ボックス 15"/>
          <p:cNvSpPr txBox="1"/>
          <p:nvPr/>
        </p:nvSpPr>
        <p:spPr>
          <a:xfrm>
            <a:off x="7295601" y="5470986"/>
            <a:ext cx="1397335" cy="253916"/>
          </a:xfrm>
          <a:prstGeom prst="rect">
            <a:avLst/>
          </a:prstGeom>
          <a:noFill/>
        </p:spPr>
        <p:txBody>
          <a:bodyPr wrap="square" rtlCol="0">
            <a:spAutoFit/>
          </a:bodyPr>
          <a:lstStyle/>
          <a:p>
            <a:r>
              <a:rPr kumimoji="1" lang="ja-JP" altLang="en-US" sz="1050" dirty="0"/>
              <a:t>出典：</a:t>
            </a:r>
            <a:r>
              <a:rPr lang="ja-JP" altLang="en-US" sz="1050" dirty="0"/>
              <a:t>国保連データ</a:t>
            </a:r>
            <a:endParaRPr kumimoji="1" lang="ja-JP" altLang="en-US" sz="1050" dirty="0"/>
          </a:p>
        </p:txBody>
      </p:sp>
      <p:sp>
        <p:nvSpPr>
          <p:cNvPr id="3" name="テキスト ボックス 2">
            <a:extLst>
              <a:ext uri="{FF2B5EF4-FFF2-40B4-BE49-F238E27FC236}">
                <a16:creationId xmlns:a16="http://schemas.microsoft.com/office/drawing/2014/main" id="{82855095-7067-41FF-ABAC-05D61181C4E3}"/>
              </a:ext>
            </a:extLst>
          </p:cNvPr>
          <p:cNvSpPr txBox="1"/>
          <p:nvPr/>
        </p:nvSpPr>
        <p:spPr>
          <a:xfrm>
            <a:off x="408081" y="1092945"/>
            <a:ext cx="1107996" cy="276999"/>
          </a:xfrm>
          <a:prstGeom prst="rect">
            <a:avLst/>
          </a:prstGeom>
          <a:noFill/>
        </p:spPr>
        <p:txBody>
          <a:bodyPr wrap="none" rtlCol="0">
            <a:spAutoFit/>
          </a:bodyPr>
          <a:lstStyle/>
          <a:p>
            <a:r>
              <a:rPr lang="ja-JP" altLang="en-US" sz="1200" b="1" dirty="0"/>
              <a:t>基礎データ②</a:t>
            </a:r>
          </a:p>
        </p:txBody>
      </p:sp>
      <p:sp>
        <p:nvSpPr>
          <p:cNvPr id="30" name="スライド番号プレースホルダー 1"/>
          <p:cNvSpPr txBox="1">
            <a:spLocks/>
          </p:cNvSpPr>
          <p:nvPr/>
        </p:nvSpPr>
        <p:spPr>
          <a:xfrm>
            <a:off x="6511738" y="6141198"/>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ja-JP" sz="2400" dirty="0" smtClean="0">
                <a:solidFill>
                  <a:schemeClr val="tx1"/>
                </a:solidFill>
                <a:latin typeface="+mn-ea"/>
              </a:rPr>
              <a:t>18</a:t>
            </a:r>
            <a:endParaRPr lang="ja-JP" altLang="en-US" sz="2400" dirty="0">
              <a:solidFill>
                <a:schemeClr val="tx1"/>
              </a:solidFill>
              <a:latin typeface="+mn-ea"/>
            </a:endParaRPr>
          </a:p>
        </p:txBody>
      </p:sp>
      <p:graphicFrame>
        <p:nvGraphicFramePr>
          <p:cNvPr id="2" name="表 1"/>
          <p:cNvGraphicFramePr>
            <a:graphicFrameLocks noGrp="1"/>
          </p:cNvGraphicFramePr>
          <p:nvPr>
            <p:extLst>
              <p:ext uri="{D42A27DB-BD31-4B8C-83A1-F6EECF244321}">
                <p14:modId xmlns:p14="http://schemas.microsoft.com/office/powerpoint/2010/main" val="562467357"/>
              </p:ext>
            </p:extLst>
          </p:nvPr>
        </p:nvGraphicFramePr>
        <p:xfrm>
          <a:off x="4535713" y="1669897"/>
          <a:ext cx="4033425" cy="248861"/>
        </p:xfrm>
        <a:graphic>
          <a:graphicData uri="http://schemas.openxmlformats.org/drawingml/2006/table">
            <a:tbl>
              <a:tblPr/>
              <a:tblGrid>
                <a:gridCol w="608220">
                  <a:extLst>
                    <a:ext uri="{9D8B030D-6E8A-4147-A177-3AD203B41FA5}">
                      <a16:colId xmlns:a16="http://schemas.microsoft.com/office/drawing/2014/main" val="874176648"/>
                    </a:ext>
                  </a:extLst>
                </a:gridCol>
                <a:gridCol w="672234">
                  <a:extLst>
                    <a:ext uri="{9D8B030D-6E8A-4147-A177-3AD203B41FA5}">
                      <a16:colId xmlns:a16="http://schemas.microsoft.com/office/drawing/2014/main" val="224899526"/>
                    </a:ext>
                  </a:extLst>
                </a:gridCol>
                <a:gridCol w="672234">
                  <a:extLst>
                    <a:ext uri="{9D8B030D-6E8A-4147-A177-3AD203B41FA5}">
                      <a16:colId xmlns:a16="http://schemas.microsoft.com/office/drawing/2014/main" val="1533135584"/>
                    </a:ext>
                  </a:extLst>
                </a:gridCol>
                <a:gridCol w="693579">
                  <a:extLst>
                    <a:ext uri="{9D8B030D-6E8A-4147-A177-3AD203B41FA5}">
                      <a16:colId xmlns:a16="http://schemas.microsoft.com/office/drawing/2014/main" val="3686145277"/>
                    </a:ext>
                  </a:extLst>
                </a:gridCol>
                <a:gridCol w="693579">
                  <a:extLst>
                    <a:ext uri="{9D8B030D-6E8A-4147-A177-3AD203B41FA5}">
                      <a16:colId xmlns:a16="http://schemas.microsoft.com/office/drawing/2014/main" val="1574546417"/>
                    </a:ext>
                  </a:extLst>
                </a:gridCol>
                <a:gridCol w="693579">
                  <a:extLst>
                    <a:ext uri="{9D8B030D-6E8A-4147-A177-3AD203B41FA5}">
                      <a16:colId xmlns:a16="http://schemas.microsoft.com/office/drawing/2014/main" val="601469787"/>
                    </a:ext>
                  </a:extLst>
                </a:gridCol>
              </a:tblGrid>
              <a:tr h="165110">
                <a:tc>
                  <a:txBody>
                    <a:bodyPr/>
                    <a:lstStyle/>
                    <a:p>
                      <a:pPr algn="ctr" fontAlgn="ctr"/>
                      <a:r>
                        <a:rPr lang="ja-JP" altLang="en-US" sz="800" b="1" i="0" u="none" strike="noStrike" dirty="0" err="1">
                          <a:solidFill>
                            <a:srgbClr val="000000"/>
                          </a:solidFill>
                          <a:effectLst/>
                          <a:latin typeface="游ゴシック" panose="020B0400000000000000" pitchFamily="50" charset="-128"/>
                          <a:ea typeface="游ゴシック" panose="020B0400000000000000" pitchFamily="50" charset="-128"/>
                        </a:rPr>
                        <a:t>障がい</a:t>
                      </a:r>
                      <a:r>
                        <a:rPr lang="ja-JP" altLang="en-US" sz="800" b="1" i="0" u="none" strike="noStrike" dirty="0">
                          <a:solidFill>
                            <a:srgbClr val="000000"/>
                          </a:solidFill>
                          <a:effectLst/>
                          <a:latin typeface="游ゴシック" panose="020B0400000000000000" pitchFamily="50" charset="-128"/>
                          <a:ea typeface="游ゴシック" panose="020B0400000000000000" pitchFamily="50" charset="-128"/>
                        </a:rPr>
                        <a:t>福祉圏域</a:t>
                      </a:r>
                    </a:p>
                  </a:txBody>
                  <a:tcPr marL="5021" marR="5021" marT="502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800" b="1" i="0" u="none" strike="noStrike" dirty="0">
                          <a:solidFill>
                            <a:srgbClr val="000000"/>
                          </a:solidFill>
                          <a:effectLst/>
                          <a:latin typeface="游ゴシック" panose="020B0400000000000000" pitchFamily="50" charset="-128"/>
                          <a:ea typeface="游ゴシック" panose="020B0400000000000000" pitchFamily="50" charset="-128"/>
                        </a:rPr>
                        <a:t>市町村</a:t>
                      </a:r>
                    </a:p>
                  </a:txBody>
                  <a:tcPr marL="5021" marR="5021" marT="5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800" b="1" i="0" u="none" strike="noStrike" dirty="0">
                          <a:solidFill>
                            <a:srgbClr val="000000"/>
                          </a:solidFill>
                          <a:effectLst/>
                          <a:latin typeface="游ゴシック" panose="020B0400000000000000" pitchFamily="50" charset="-128"/>
                          <a:ea typeface="游ゴシック" panose="020B0400000000000000" pitchFamily="50" charset="-128"/>
                        </a:rPr>
                        <a:t>就労移行支援</a:t>
                      </a:r>
                    </a:p>
                  </a:txBody>
                  <a:tcPr marL="5021" marR="5021" marT="5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800" b="1" i="0" u="none" strike="noStrike" dirty="0">
                          <a:solidFill>
                            <a:srgbClr val="000000"/>
                          </a:solidFill>
                          <a:effectLst/>
                          <a:latin typeface="游ゴシック" panose="020B0400000000000000" pitchFamily="50" charset="-128"/>
                          <a:ea typeface="游ゴシック" panose="020B0400000000000000" pitchFamily="50" charset="-128"/>
                        </a:rPr>
                        <a:t>就労継続支援</a:t>
                      </a:r>
                      <a:r>
                        <a:rPr lang="en-US" sz="800" b="1" i="0" u="none" strike="noStrike" dirty="0">
                          <a:solidFill>
                            <a:srgbClr val="000000"/>
                          </a:solidFill>
                          <a:effectLst/>
                          <a:latin typeface="游ゴシック" panose="020B0400000000000000" pitchFamily="50" charset="-128"/>
                          <a:ea typeface="游ゴシック" panose="020B0400000000000000" pitchFamily="50" charset="-128"/>
                        </a:rPr>
                        <a:t>A</a:t>
                      </a:r>
                      <a:r>
                        <a:rPr lang="ja-JP" altLang="en-US" sz="800" b="1" i="0" u="none" strike="noStrike" dirty="0">
                          <a:solidFill>
                            <a:srgbClr val="000000"/>
                          </a:solidFill>
                          <a:effectLst/>
                          <a:latin typeface="游ゴシック" panose="020B0400000000000000" pitchFamily="50" charset="-128"/>
                          <a:ea typeface="游ゴシック" panose="020B0400000000000000" pitchFamily="50" charset="-128"/>
                        </a:rPr>
                        <a:t>型</a:t>
                      </a:r>
                    </a:p>
                  </a:txBody>
                  <a:tcPr marL="5021" marR="5021" marT="5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800" b="1" i="0" u="none" strike="noStrike" dirty="0">
                          <a:solidFill>
                            <a:srgbClr val="000000"/>
                          </a:solidFill>
                          <a:effectLst/>
                          <a:latin typeface="游ゴシック" panose="020B0400000000000000" pitchFamily="50" charset="-128"/>
                          <a:ea typeface="游ゴシック" panose="020B0400000000000000" pitchFamily="50" charset="-128"/>
                        </a:rPr>
                        <a:t>就労継続支援</a:t>
                      </a:r>
                      <a:r>
                        <a:rPr lang="en-US" sz="800" b="1" i="0" u="none" strike="noStrike" dirty="0">
                          <a:solidFill>
                            <a:srgbClr val="000000"/>
                          </a:solidFill>
                          <a:effectLst/>
                          <a:latin typeface="游ゴシック" panose="020B0400000000000000" pitchFamily="50" charset="-128"/>
                          <a:ea typeface="游ゴシック" panose="020B0400000000000000" pitchFamily="50" charset="-128"/>
                        </a:rPr>
                        <a:t>B</a:t>
                      </a:r>
                      <a:r>
                        <a:rPr lang="ja-JP" altLang="en-US" sz="800" b="1" i="0" u="none" strike="noStrike" dirty="0">
                          <a:solidFill>
                            <a:srgbClr val="000000"/>
                          </a:solidFill>
                          <a:effectLst/>
                          <a:latin typeface="游ゴシック" panose="020B0400000000000000" pitchFamily="50" charset="-128"/>
                          <a:ea typeface="游ゴシック" panose="020B0400000000000000" pitchFamily="50" charset="-128"/>
                        </a:rPr>
                        <a:t>型</a:t>
                      </a:r>
                    </a:p>
                  </a:txBody>
                  <a:tcPr marL="5021" marR="5021" marT="5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zh-CN" altLang="en-US" sz="800" b="1" i="0" u="none" strike="noStrike" dirty="0">
                          <a:solidFill>
                            <a:srgbClr val="000000"/>
                          </a:solidFill>
                          <a:effectLst/>
                          <a:latin typeface="游ゴシック" panose="020B0400000000000000" pitchFamily="50" charset="-128"/>
                          <a:ea typeface="游ゴシック" panose="020B0400000000000000" pitchFamily="50" charset="-128"/>
                        </a:rPr>
                        <a:t>就労定着支援</a:t>
                      </a:r>
                    </a:p>
                  </a:txBody>
                  <a:tcPr marL="5021" marR="5021" marT="502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07479150"/>
                  </a:ext>
                </a:extLst>
              </a:tr>
            </a:tbl>
          </a:graphicData>
        </a:graphic>
      </p:graphicFrame>
    </p:spTree>
    <p:extLst>
      <p:ext uri="{BB962C8B-B14F-4D97-AF65-F5344CB8AC3E}">
        <p14:creationId xmlns:p14="http://schemas.microsoft.com/office/powerpoint/2010/main" val="25586067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DE72338B-AEF1-4C58-88D8-6C199C54CE78}"/>
              </a:ext>
            </a:extLst>
          </p:cNvPr>
          <p:cNvSpPr txBox="1"/>
          <p:nvPr/>
        </p:nvSpPr>
        <p:spPr>
          <a:xfrm>
            <a:off x="351817" y="1062620"/>
            <a:ext cx="4005651" cy="369332"/>
          </a:xfrm>
          <a:prstGeom prst="rect">
            <a:avLst/>
          </a:prstGeom>
          <a:noFill/>
        </p:spPr>
        <p:txBody>
          <a:bodyPr wrap="square" rtlCol="0">
            <a:spAutoFit/>
          </a:bodyPr>
          <a:lstStyle/>
          <a:p>
            <a:r>
              <a:rPr lang="ja-JP" altLang="en-US" dirty="0"/>
              <a:t>２．就労定着支援事業に関する調査</a:t>
            </a:r>
            <a:endParaRPr lang="en-US" altLang="ja-JP" dirty="0"/>
          </a:p>
        </p:txBody>
      </p:sp>
      <p:sp>
        <p:nvSpPr>
          <p:cNvPr id="7" name="正方形/長方形 6"/>
          <p:cNvSpPr/>
          <p:nvPr/>
        </p:nvSpPr>
        <p:spPr>
          <a:xfrm>
            <a:off x="543115" y="1812291"/>
            <a:ext cx="8343900" cy="1569660"/>
          </a:xfrm>
          <a:prstGeom prst="rect">
            <a:avLst/>
          </a:prstGeom>
        </p:spPr>
        <p:txBody>
          <a:bodyPr wrap="square">
            <a:spAutoFit/>
          </a:bodyPr>
          <a:lstStyle/>
          <a:p>
            <a:r>
              <a:rPr lang="en-US" altLang="ja-JP" sz="1600" dirty="0">
                <a:latin typeface="+mn-ea"/>
              </a:rPr>
              <a:t>【</a:t>
            </a:r>
            <a:r>
              <a:rPr lang="ja-JP" altLang="en-US" sz="1600" dirty="0">
                <a:latin typeface="+mn-ea"/>
              </a:rPr>
              <a:t>調査対象事業所</a:t>
            </a:r>
            <a:r>
              <a:rPr lang="en-US" altLang="ja-JP" sz="1600" dirty="0">
                <a:latin typeface="+mn-ea"/>
              </a:rPr>
              <a:t>】</a:t>
            </a:r>
          </a:p>
          <a:p>
            <a:r>
              <a:rPr lang="ja-JP" altLang="en-US" sz="1600" dirty="0">
                <a:latin typeface="+mn-ea"/>
              </a:rPr>
              <a:t>・令和</a:t>
            </a:r>
            <a:r>
              <a:rPr lang="en-US" altLang="ja-JP" sz="1600" dirty="0">
                <a:latin typeface="+mn-ea"/>
              </a:rPr>
              <a:t>2</a:t>
            </a:r>
            <a:r>
              <a:rPr lang="ja-JP" altLang="en-US" sz="1600" dirty="0">
                <a:latin typeface="+mn-ea"/>
              </a:rPr>
              <a:t>年</a:t>
            </a:r>
            <a:r>
              <a:rPr lang="en-US" altLang="ja-JP" sz="1600" dirty="0">
                <a:latin typeface="+mn-ea"/>
              </a:rPr>
              <a:t>4</a:t>
            </a:r>
            <a:r>
              <a:rPr lang="ja-JP" altLang="en-US" sz="1600" dirty="0">
                <a:latin typeface="+mn-ea"/>
              </a:rPr>
              <a:t>月</a:t>
            </a:r>
            <a:r>
              <a:rPr lang="en-US" altLang="ja-JP" sz="1600" dirty="0">
                <a:latin typeface="+mn-ea"/>
              </a:rPr>
              <a:t>1</a:t>
            </a:r>
            <a:r>
              <a:rPr lang="ja-JP" altLang="en-US" sz="1600" dirty="0">
                <a:latin typeface="+mn-ea"/>
              </a:rPr>
              <a:t>日時点で、指定を受けている事業所。</a:t>
            </a:r>
            <a:endParaRPr lang="en-US" altLang="ja-JP" sz="1600" dirty="0">
              <a:latin typeface="+mn-ea"/>
            </a:endParaRPr>
          </a:p>
          <a:p>
            <a:endParaRPr lang="en-US" altLang="ja-JP" sz="1600" dirty="0">
              <a:latin typeface="+mn-ea"/>
            </a:endParaRPr>
          </a:p>
          <a:p>
            <a:r>
              <a:rPr lang="en-US" altLang="ja-JP" sz="1600" dirty="0">
                <a:latin typeface="+mn-ea"/>
              </a:rPr>
              <a:t>※</a:t>
            </a:r>
            <a:r>
              <a:rPr lang="ja-JP" altLang="en-US" sz="1600" dirty="0">
                <a:latin typeface="+mn-ea"/>
              </a:rPr>
              <a:t>但し、以下に該当する事業所は除く。</a:t>
            </a:r>
          </a:p>
          <a:p>
            <a:r>
              <a:rPr lang="ja-JP" altLang="en-US" sz="1600" dirty="0">
                <a:latin typeface="+mn-ea"/>
              </a:rPr>
              <a:t>・令和</a:t>
            </a:r>
            <a:r>
              <a:rPr lang="en-US" altLang="ja-JP" sz="1600" dirty="0">
                <a:latin typeface="+mn-ea"/>
              </a:rPr>
              <a:t>2</a:t>
            </a:r>
            <a:r>
              <a:rPr lang="ja-JP" altLang="en-US" sz="1600" dirty="0">
                <a:latin typeface="+mn-ea"/>
              </a:rPr>
              <a:t>年</a:t>
            </a:r>
            <a:r>
              <a:rPr lang="en-US" altLang="ja-JP" sz="1600" dirty="0">
                <a:latin typeface="+mn-ea"/>
              </a:rPr>
              <a:t>4</a:t>
            </a:r>
            <a:r>
              <a:rPr lang="ja-JP" altLang="en-US" sz="1600" dirty="0">
                <a:latin typeface="+mn-ea"/>
              </a:rPr>
              <a:t>月</a:t>
            </a:r>
            <a:r>
              <a:rPr lang="en-US" altLang="ja-JP" sz="1600" dirty="0">
                <a:latin typeface="+mn-ea"/>
              </a:rPr>
              <a:t>1</a:t>
            </a:r>
            <a:r>
              <a:rPr lang="ja-JP" altLang="en-US" sz="1600" dirty="0">
                <a:latin typeface="+mn-ea"/>
              </a:rPr>
              <a:t>日時点で当該サービスを休止及び廃止している事業所</a:t>
            </a:r>
          </a:p>
          <a:p>
            <a:r>
              <a:rPr lang="ja-JP" altLang="en-US" sz="1600" dirty="0">
                <a:latin typeface="+mn-ea"/>
              </a:rPr>
              <a:t>・令和</a:t>
            </a:r>
            <a:r>
              <a:rPr lang="en-US" altLang="ja-JP" sz="1600" dirty="0">
                <a:latin typeface="+mn-ea"/>
              </a:rPr>
              <a:t>2</a:t>
            </a:r>
            <a:r>
              <a:rPr lang="ja-JP" altLang="en-US" sz="1600" dirty="0">
                <a:latin typeface="+mn-ea"/>
              </a:rPr>
              <a:t>年</a:t>
            </a:r>
            <a:r>
              <a:rPr lang="en-US" altLang="ja-JP" sz="1600" dirty="0">
                <a:latin typeface="+mn-ea"/>
              </a:rPr>
              <a:t>4</a:t>
            </a:r>
            <a:r>
              <a:rPr lang="ja-JP" altLang="en-US" sz="1600" dirty="0">
                <a:latin typeface="+mn-ea"/>
              </a:rPr>
              <a:t>月</a:t>
            </a:r>
            <a:r>
              <a:rPr lang="en-US" altLang="ja-JP" sz="1600" dirty="0">
                <a:latin typeface="+mn-ea"/>
              </a:rPr>
              <a:t>1</a:t>
            </a:r>
            <a:r>
              <a:rPr lang="ja-JP" altLang="en-US" sz="1600" dirty="0" smtClean="0">
                <a:latin typeface="+mn-ea"/>
              </a:rPr>
              <a:t>日に</a:t>
            </a:r>
            <a:r>
              <a:rPr lang="ja-JP" altLang="en-US" sz="1600" dirty="0">
                <a:latin typeface="+mn-ea"/>
              </a:rPr>
              <a:t>新設された事業所（＝</a:t>
            </a:r>
            <a:r>
              <a:rPr lang="ja-JP" altLang="en-US" sz="1600" dirty="0" smtClean="0">
                <a:latin typeface="+mn-ea"/>
              </a:rPr>
              <a:t>令和元年度中</a:t>
            </a:r>
            <a:r>
              <a:rPr lang="ja-JP" altLang="en-US" sz="1600" dirty="0">
                <a:latin typeface="+mn-ea"/>
              </a:rPr>
              <a:t>は運営していなかった事業所）</a:t>
            </a:r>
          </a:p>
        </p:txBody>
      </p:sp>
      <p:sp>
        <p:nvSpPr>
          <p:cNvPr id="8" name="テキスト ボックス 7"/>
          <p:cNvSpPr txBox="1"/>
          <p:nvPr/>
        </p:nvSpPr>
        <p:spPr>
          <a:xfrm>
            <a:off x="837080" y="3762290"/>
            <a:ext cx="3877985" cy="584775"/>
          </a:xfrm>
          <a:prstGeom prst="rect">
            <a:avLst/>
          </a:prstGeom>
          <a:noFill/>
        </p:spPr>
        <p:txBody>
          <a:bodyPr wrap="none" rtlCol="0">
            <a:spAutoFit/>
          </a:bodyPr>
          <a:lstStyle/>
          <a:p>
            <a:r>
              <a:rPr kumimoji="1" lang="en-US" altLang="ja-JP" sz="1600" dirty="0"/>
              <a:t>【</a:t>
            </a:r>
            <a:r>
              <a:rPr kumimoji="1" lang="ja-JP" altLang="en-US" sz="1600" dirty="0"/>
              <a:t>調査期間</a:t>
            </a:r>
            <a:r>
              <a:rPr kumimoji="1" lang="en-US" altLang="ja-JP" sz="1600" dirty="0"/>
              <a:t>】</a:t>
            </a:r>
          </a:p>
          <a:p>
            <a:r>
              <a:rPr kumimoji="1" lang="ja-JP" altLang="en-US" sz="1600" dirty="0"/>
              <a:t>・令和２年５月７日から同年６月１２日</a:t>
            </a:r>
          </a:p>
        </p:txBody>
      </p:sp>
      <p:sp>
        <p:nvSpPr>
          <p:cNvPr id="9" name="スライド番号プレースホルダー 1"/>
          <p:cNvSpPr txBox="1">
            <a:spLocks/>
          </p:cNvSpPr>
          <p:nvPr/>
        </p:nvSpPr>
        <p:spPr>
          <a:xfrm>
            <a:off x="6511738" y="6141198"/>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ja-JP" sz="2400" dirty="0" smtClean="0">
                <a:solidFill>
                  <a:schemeClr val="tx1"/>
                </a:solidFill>
                <a:latin typeface="+mn-ea"/>
              </a:rPr>
              <a:t>19</a:t>
            </a:r>
            <a:endParaRPr lang="ja-JP" altLang="en-US" sz="2400" dirty="0">
              <a:solidFill>
                <a:schemeClr val="tx1"/>
              </a:solidFill>
              <a:latin typeface="+mn-ea"/>
            </a:endParaRPr>
          </a:p>
        </p:txBody>
      </p:sp>
      <p:pic>
        <p:nvPicPr>
          <p:cNvPr id="2" name="図 1"/>
          <p:cNvPicPr>
            <a:picLocks noChangeAspect="1"/>
          </p:cNvPicPr>
          <p:nvPr/>
        </p:nvPicPr>
        <p:blipFill>
          <a:blip r:embed="rId2"/>
          <a:stretch>
            <a:fillRect/>
          </a:stretch>
        </p:blipFill>
        <p:spPr>
          <a:xfrm>
            <a:off x="837080" y="4548165"/>
            <a:ext cx="7145146" cy="924788"/>
          </a:xfrm>
          <a:prstGeom prst="rect">
            <a:avLst/>
          </a:prstGeom>
        </p:spPr>
      </p:pic>
    </p:spTree>
    <p:extLst>
      <p:ext uri="{BB962C8B-B14F-4D97-AF65-F5344CB8AC3E}">
        <p14:creationId xmlns:p14="http://schemas.microsoft.com/office/powerpoint/2010/main" val="2620122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3E4EFFC0-0EEB-4754-AA7A-4C69276F8E56}"/>
              </a:ext>
            </a:extLst>
          </p:cNvPr>
          <p:cNvSpPr/>
          <p:nvPr/>
        </p:nvSpPr>
        <p:spPr>
          <a:xfrm>
            <a:off x="257011" y="649421"/>
            <a:ext cx="8651081" cy="263992"/>
          </a:xfrm>
          <a:prstGeom prst="rect">
            <a:avLst/>
          </a:prstGeom>
          <a:ln w="22225"/>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400" b="1" dirty="0"/>
              <a:t>就労定着支援事業における各種データ</a:t>
            </a:r>
          </a:p>
        </p:txBody>
      </p:sp>
      <p:sp>
        <p:nvSpPr>
          <p:cNvPr id="6" name="スライド番号プレースホルダー 1"/>
          <p:cNvSpPr txBox="1">
            <a:spLocks/>
          </p:cNvSpPr>
          <p:nvPr/>
        </p:nvSpPr>
        <p:spPr>
          <a:xfrm>
            <a:off x="6511738" y="6141198"/>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ja-JP" sz="2400" dirty="0" smtClean="0">
                <a:solidFill>
                  <a:schemeClr val="tx1"/>
                </a:solidFill>
                <a:latin typeface="+mn-ea"/>
              </a:rPr>
              <a:t>20</a:t>
            </a:r>
            <a:endParaRPr lang="ja-JP" altLang="en-US" sz="2400" dirty="0">
              <a:solidFill>
                <a:schemeClr val="tx1"/>
              </a:solidFill>
              <a:latin typeface="+mn-ea"/>
            </a:endParaRPr>
          </a:p>
        </p:txBody>
      </p:sp>
      <p:pic>
        <p:nvPicPr>
          <p:cNvPr id="5" name="図 4"/>
          <p:cNvPicPr>
            <a:picLocks noChangeAspect="1"/>
          </p:cNvPicPr>
          <p:nvPr/>
        </p:nvPicPr>
        <p:blipFill>
          <a:blip r:embed="rId2"/>
          <a:stretch>
            <a:fillRect/>
          </a:stretch>
        </p:blipFill>
        <p:spPr>
          <a:xfrm>
            <a:off x="234973" y="1148694"/>
            <a:ext cx="8651081" cy="4625227"/>
          </a:xfrm>
          <a:prstGeom prst="rect">
            <a:avLst/>
          </a:prstGeom>
        </p:spPr>
      </p:pic>
    </p:spTree>
    <p:extLst>
      <p:ext uri="{BB962C8B-B14F-4D97-AF65-F5344CB8AC3E}">
        <p14:creationId xmlns:p14="http://schemas.microsoft.com/office/powerpoint/2010/main" val="42608875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a:extLst>
              <a:ext uri="{FF2B5EF4-FFF2-40B4-BE49-F238E27FC236}">
                <a16:creationId xmlns:a16="http://schemas.microsoft.com/office/drawing/2014/main" id="{18E2736D-80FC-4EA7-9619-EC29891EE02C}"/>
              </a:ext>
            </a:extLst>
          </p:cNvPr>
          <p:cNvSpPr txBox="1">
            <a:spLocks noChangeArrowheads="1"/>
          </p:cNvSpPr>
          <p:nvPr/>
        </p:nvSpPr>
        <p:spPr bwMode="auto">
          <a:xfrm>
            <a:off x="857570" y="555438"/>
            <a:ext cx="7429500" cy="300082"/>
          </a:xfrm>
          <a:prstGeom prst="rect">
            <a:avLst/>
          </a:prstGeom>
          <a:noFill/>
          <a:ln w="9525" algn="ctr">
            <a:noFill/>
            <a:miter lim="800000"/>
            <a:headEnd/>
            <a:tailEnd/>
          </a:ln>
          <a:effectLst/>
        </p:spPr>
        <p:txBody>
          <a:bodyPr>
            <a:spAutoFit/>
          </a:bodyPr>
          <a:lstStyle/>
          <a:p>
            <a:pPr lvl="0" algn="ctr"/>
            <a:r>
              <a:rPr lang="ja-JP" altLang="en-US" sz="13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大阪府における就労定着支援事業の利用見込量と実績 </a:t>
            </a:r>
            <a:r>
              <a:rPr lang="ja-JP" altLang="en-US" sz="13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➀（</a:t>
            </a:r>
            <a:r>
              <a:rPr lang="ja-JP" altLang="en-US" sz="13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令和元年度）</a:t>
            </a:r>
          </a:p>
        </p:txBody>
      </p:sp>
      <p:sp>
        <p:nvSpPr>
          <p:cNvPr id="5" name="テキスト ボックス 4"/>
          <p:cNvSpPr txBox="1"/>
          <p:nvPr/>
        </p:nvSpPr>
        <p:spPr>
          <a:xfrm>
            <a:off x="217622" y="5675060"/>
            <a:ext cx="3685624" cy="253916"/>
          </a:xfrm>
          <a:prstGeom prst="rect">
            <a:avLst/>
          </a:prstGeom>
          <a:noFill/>
        </p:spPr>
        <p:txBody>
          <a:bodyPr wrap="none" rtlCol="0">
            <a:spAutoFit/>
          </a:bodyPr>
          <a:lstStyle/>
          <a:p>
            <a:r>
              <a:rPr kumimoji="1" lang="en-US" altLang="ja-JP" sz="1050" dirty="0"/>
              <a:t>※</a:t>
            </a:r>
            <a:r>
              <a:rPr kumimoji="1" lang="ja-JP" altLang="en-US" sz="1050" dirty="0"/>
              <a:t>　色付きのセルについては実績が見込量を下回っている</a:t>
            </a:r>
          </a:p>
        </p:txBody>
      </p:sp>
      <p:graphicFrame>
        <p:nvGraphicFramePr>
          <p:cNvPr id="2" name="表 1"/>
          <p:cNvGraphicFramePr>
            <a:graphicFrameLocks noGrp="1"/>
          </p:cNvGraphicFramePr>
          <p:nvPr>
            <p:extLst>
              <p:ext uri="{D42A27DB-BD31-4B8C-83A1-F6EECF244321}">
                <p14:modId xmlns:p14="http://schemas.microsoft.com/office/powerpoint/2010/main" val="2481935581"/>
              </p:ext>
            </p:extLst>
          </p:nvPr>
        </p:nvGraphicFramePr>
        <p:xfrm>
          <a:off x="355847" y="1161218"/>
          <a:ext cx="8432945" cy="4488969"/>
        </p:xfrm>
        <a:graphic>
          <a:graphicData uri="http://schemas.openxmlformats.org/drawingml/2006/table">
            <a:tbl>
              <a:tblPr/>
              <a:tblGrid>
                <a:gridCol w="540970">
                  <a:extLst>
                    <a:ext uri="{9D8B030D-6E8A-4147-A177-3AD203B41FA5}">
                      <a16:colId xmlns:a16="http://schemas.microsoft.com/office/drawing/2014/main" val="3855376209"/>
                    </a:ext>
                  </a:extLst>
                </a:gridCol>
                <a:gridCol w="991491">
                  <a:extLst>
                    <a:ext uri="{9D8B030D-6E8A-4147-A177-3AD203B41FA5}">
                      <a16:colId xmlns:a16="http://schemas.microsoft.com/office/drawing/2014/main" val="1406503505"/>
                    </a:ext>
                  </a:extLst>
                </a:gridCol>
                <a:gridCol w="858707">
                  <a:extLst>
                    <a:ext uri="{9D8B030D-6E8A-4147-A177-3AD203B41FA5}">
                      <a16:colId xmlns:a16="http://schemas.microsoft.com/office/drawing/2014/main" val="178198067"/>
                    </a:ext>
                  </a:extLst>
                </a:gridCol>
                <a:gridCol w="863111">
                  <a:extLst>
                    <a:ext uri="{9D8B030D-6E8A-4147-A177-3AD203B41FA5}">
                      <a16:colId xmlns:a16="http://schemas.microsoft.com/office/drawing/2014/main" val="3153348633"/>
                    </a:ext>
                  </a:extLst>
                </a:gridCol>
                <a:gridCol w="863111">
                  <a:extLst>
                    <a:ext uri="{9D8B030D-6E8A-4147-A177-3AD203B41FA5}">
                      <a16:colId xmlns:a16="http://schemas.microsoft.com/office/drawing/2014/main" val="3903217418"/>
                    </a:ext>
                  </a:extLst>
                </a:gridCol>
                <a:gridCol w="863111">
                  <a:extLst>
                    <a:ext uri="{9D8B030D-6E8A-4147-A177-3AD203B41FA5}">
                      <a16:colId xmlns:a16="http://schemas.microsoft.com/office/drawing/2014/main" val="4246540886"/>
                    </a:ext>
                  </a:extLst>
                </a:gridCol>
                <a:gridCol w="863111">
                  <a:extLst>
                    <a:ext uri="{9D8B030D-6E8A-4147-A177-3AD203B41FA5}">
                      <a16:colId xmlns:a16="http://schemas.microsoft.com/office/drawing/2014/main" val="3418086331"/>
                    </a:ext>
                  </a:extLst>
                </a:gridCol>
                <a:gridCol w="863111">
                  <a:extLst>
                    <a:ext uri="{9D8B030D-6E8A-4147-A177-3AD203B41FA5}">
                      <a16:colId xmlns:a16="http://schemas.microsoft.com/office/drawing/2014/main" val="1463742829"/>
                    </a:ext>
                  </a:extLst>
                </a:gridCol>
                <a:gridCol w="863111">
                  <a:extLst>
                    <a:ext uri="{9D8B030D-6E8A-4147-A177-3AD203B41FA5}">
                      <a16:colId xmlns:a16="http://schemas.microsoft.com/office/drawing/2014/main" val="517911374"/>
                    </a:ext>
                  </a:extLst>
                </a:gridCol>
                <a:gridCol w="863111">
                  <a:extLst>
                    <a:ext uri="{9D8B030D-6E8A-4147-A177-3AD203B41FA5}">
                      <a16:colId xmlns:a16="http://schemas.microsoft.com/office/drawing/2014/main" val="1373254085"/>
                    </a:ext>
                  </a:extLst>
                </a:gridCol>
              </a:tblGrid>
              <a:tr h="235712">
                <a:tc rowSpan="3">
                  <a:txBody>
                    <a:bodyPr/>
                    <a:lstStyle/>
                    <a:p>
                      <a:pPr algn="ctr" fontAlgn="ctr"/>
                      <a:r>
                        <a:rPr lang="ja-JP" altLang="en-US" sz="1100" b="0" i="0" u="none" strike="noStrike" dirty="0" smtClean="0">
                          <a:effectLst/>
                          <a:latin typeface="ＭＳ Ｐゴシック" panose="020B0600070205080204" pitchFamily="50" charset="-128"/>
                          <a:ea typeface="ＭＳ Ｐゴシック" panose="020B0600070205080204" pitchFamily="50" charset="-128"/>
                        </a:rPr>
                        <a:t>市町村５</a:t>
                      </a:r>
                      <a:endParaRPr lang="ja-JP" altLang="en-US" sz="1100" b="0" i="0" u="none" strike="noStrike" dirty="0">
                        <a:effectLst/>
                        <a:latin typeface="ＭＳ Ｐゴシック" panose="020B0600070205080204" pitchFamily="50" charset="-128"/>
                        <a:ea typeface="ＭＳ Ｐゴシック" panose="020B0600070205080204" pitchFamily="50" charset="-128"/>
                      </a:endParaRPr>
                    </a:p>
                  </a:txBody>
                  <a:tcPr marL="4029" marR="4029" marT="402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fontAlgn="ctr"/>
                      <a:r>
                        <a:rPr lang="ja-JP" altLang="en-US" sz="1100" b="0" i="0" u="none" strike="noStrike" dirty="0" err="1">
                          <a:effectLst/>
                          <a:latin typeface="ＭＳ Ｐゴシック" panose="020B0600070205080204" pitchFamily="50" charset="-128"/>
                          <a:ea typeface="ＭＳ Ｐゴシック" panose="020B0600070205080204" pitchFamily="50" charset="-128"/>
                        </a:rPr>
                        <a:t>障がい</a:t>
                      </a:r>
                      <a:r>
                        <a:rPr lang="ja-JP" altLang="en-US" sz="1100" b="0" i="0" u="none" strike="noStrike" dirty="0">
                          <a:effectLst/>
                          <a:latin typeface="ＭＳ Ｐゴシック" panose="020B0600070205080204" pitchFamily="50" charset="-128"/>
                          <a:ea typeface="ＭＳ Ｐゴシック" panose="020B0600070205080204" pitchFamily="50" charset="-128"/>
                        </a:rPr>
                        <a:t>福祉圏域</a:t>
                      </a:r>
                    </a:p>
                  </a:txBody>
                  <a:tcPr marL="4029" marR="4029" marT="402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fontAlgn="ctr"/>
                      <a:r>
                        <a:rPr lang="ja-JP" altLang="en-US" sz="1100" b="1" i="0" u="none" strike="noStrike">
                          <a:effectLst/>
                          <a:latin typeface="ＭＳ Ｐゴシック" panose="020B0600070205080204" pitchFamily="50" charset="-128"/>
                          <a:ea typeface="ＭＳ Ｐゴシック" panose="020B0600070205080204" pitchFamily="50" charset="-128"/>
                        </a:rPr>
                        <a:t>合　　　計</a:t>
                      </a:r>
                    </a:p>
                  </a:txBody>
                  <a:tcPr marL="4029" marR="4029" marT="4029" marB="0" anchor="ctr">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ctr" fontAlgn="ctr"/>
                      <a:r>
                        <a:rPr lang="ja-JP" altLang="en-US" sz="1100" b="0" i="0" u="none" strike="noStrike">
                          <a:effectLst/>
                          <a:latin typeface="ＭＳ Ｐゴシック" panose="020B0600070205080204" pitchFamily="50" charset="-128"/>
                          <a:ea typeface="ＭＳ Ｐゴシック" panose="020B0600070205080204" pitchFamily="50" charset="-128"/>
                        </a:rPr>
                        <a:t>身体障がい者</a:t>
                      </a:r>
                    </a:p>
                  </a:txBody>
                  <a:tcPr marL="4029" marR="4029" marT="4029"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ctr" fontAlgn="ctr"/>
                      <a:r>
                        <a:rPr lang="ja-JP" altLang="en-US" sz="1100" b="0" i="0" u="none" strike="noStrike">
                          <a:effectLst/>
                          <a:latin typeface="ＭＳ Ｐゴシック" panose="020B0600070205080204" pitchFamily="50" charset="-128"/>
                          <a:ea typeface="ＭＳ Ｐゴシック" panose="020B0600070205080204" pitchFamily="50" charset="-128"/>
                        </a:rPr>
                        <a:t>知的障がい者</a:t>
                      </a:r>
                    </a:p>
                  </a:txBody>
                  <a:tcPr marL="4029" marR="4029" marT="4029"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ctr" fontAlgn="ctr"/>
                      <a:r>
                        <a:rPr lang="ja-JP" altLang="en-US" sz="1100" b="0" i="0" u="none" strike="noStrike" dirty="0" err="1">
                          <a:effectLst/>
                          <a:latin typeface="ＭＳ Ｐゴシック" panose="020B0600070205080204" pitchFamily="50" charset="-128"/>
                          <a:ea typeface="ＭＳ Ｐゴシック" panose="020B0600070205080204" pitchFamily="50" charset="-128"/>
                        </a:rPr>
                        <a:t>精神障がい</a:t>
                      </a:r>
                      <a:r>
                        <a:rPr lang="ja-JP" altLang="en-US" sz="1100" b="0" i="0" u="none" strike="noStrike" dirty="0">
                          <a:effectLst/>
                          <a:latin typeface="ＭＳ Ｐゴシック" panose="020B0600070205080204" pitchFamily="50" charset="-128"/>
                          <a:ea typeface="ＭＳ Ｐゴシック" panose="020B0600070205080204" pitchFamily="50" charset="-128"/>
                        </a:rPr>
                        <a:t>者</a:t>
                      </a:r>
                    </a:p>
                  </a:txBody>
                  <a:tcPr marL="4029" marR="4029" marT="4029" marB="0" anchor="ctr">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4184234981"/>
                  </a:ext>
                </a:extLst>
              </a:tr>
              <a:tr h="412496">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ja-JP" altLang="en-US" sz="1100" b="0" i="0" u="none" strike="noStrike" dirty="0" smtClean="0">
                          <a:effectLst/>
                          <a:latin typeface="ＭＳ Ｐゴシック" panose="020B0600070205080204" pitchFamily="50" charset="-128"/>
                          <a:ea typeface="ＭＳ Ｐゴシック" panose="020B0600070205080204" pitchFamily="50" charset="-128"/>
                        </a:rPr>
                        <a:t>３１年</a:t>
                      </a:r>
                      <a:r>
                        <a:rPr lang="zh-TW" altLang="en-US" sz="1100" b="0" i="0" u="none" strike="noStrike" dirty="0" smtClean="0">
                          <a:effectLst/>
                          <a:latin typeface="ＭＳ Ｐゴシック" panose="020B0600070205080204" pitchFamily="50" charset="-128"/>
                          <a:ea typeface="ＭＳ Ｐゴシック" panose="020B0600070205080204" pitchFamily="50" charset="-128"/>
                        </a:rPr>
                        <a:t>度</a:t>
                      </a:r>
                      <a:r>
                        <a:rPr lang="zh-TW" altLang="en-US" sz="1100" b="0" i="0" u="none" strike="noStrike" dirty="0">
                          <a:effectLst/>
                          <a:latin typeface="ＭＳ Ｐゴシック" panose="020B0600070205080204" pitchFamily="50" charset="-128"/>
                          <a:ea typeface="ＭＳ Ｐゴシック" panose="020B0600070205080204" pitchFamily="50" charset="-128"/>
                        </a:rPr>
                        <a:t/>
                      </a:r>
                      <a:br>
                        <a:rPr lang="zh-TW" altLang="en-US" sz="1100" b="0" i="0" u="none" strike="noStrike" dirty="0">
                          <a:effectLst/>
                          <a:latin typeface="ＭＳ Ｐゴシック" panose="020B0600070205080204" pitchFamily="50" charset="-128"/>
                          <a:ea typeface="ＭＳ Ｐゴシック" panose="020B0600070205080204" pitchFamily="50" charset="-128"/>
                        </a:rPr>
                      </a:br>
                      <a:r>
                        <a:rPr lang="zh-TW" altLang="en-US" sz="1100" b="0" i="0" u="none" strike="noStrike" dirty="0">
                          <a:effectLst/>
                          <a:latin typeface="ＭＳ Ｐゴシック" panose="020B0600070205080204" pitchFamily="50" charset="-128"/>
                          <a:ea typeface="ＭＳ Ｐゴシック" panose="020B0600070205080204" pitchFamily="50" charset="-128"/>
                        </a:rPr>
                        <a:t>見込量</a:t>
                      </a:r>
                    </a:p>
                  </a:txBody>
                  <a:tcPr marL="4029" marR="4029" marT="402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8B7"/>
                    </a:solidFill>
                  </a:tcPr>
                </a:tc>
                <a:tc>
                  <a:txBody>
                    <a:bodyPr/>
                    <a:lstStyle/>
                    <a:p>
                      <a:pPr algn="ctr" fontAlgn="ctr"/>
                      <a:r>
                        <a:rPr lang="ja-JP" altLang="en-US" sz="11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３１</a:t>
                      </a:r>
                      <a:r>
                        <a:rPr lang="zh-TW" altLang="en-US" sz="11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年度</a:t>
                      </a:r>
                      <a:r>
                        <a:rPr lang="zh-TW"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
                      </a:r>
                      <a:br>
                        <a:rPr lang="zh-TW"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br>
                      <a:r>
                        <a:rPr lang="zh-TW"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実績値</a:t>
                      </a:r>
                    </a:p>
                  </a:txBody>
                  <a:tcPr marL="4029" marR="4029" marT="4029" marB="0" anchor="ctr">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1100" b="0" i="0" u="none" strike="noStrike" dirty="0" smtClean="0">
                          <a:effectLst/>
                          <a:latin typeface="ＭＳ Ｐゴシック" panose="020B0600070205080204" pitchFamily="50" charset="-128"/>
                          <a:ea typeface="ＭＳ Ｐゴシック" panose="020B0600070205080204" pitchFamily="50" charset="-128"/>
                        </a:rPr>
                        <a:t>３１</a:t>
                      </a:r>
                      <a:r>
                        <a:rPr lang="zh-TW" altLang="en-US" sz="1100" b="0" i="0" u="none" strike="noStrike" dirty="0" smtClean="0">
                          <a:effectLst/>
                          <a:latin typeface="ＭＳ Ｐゴシック" panose="020B0600070205080204" pitchFamily="50" charset="-128"/>
                          <a:ea typeface="ＭＳ Ｐゴシック" panose="020B0600070205080204" pitchFamily="50" charset="-128"/>
                        </a:rPr>
                        <a:t>年度</a:t>
                      </a:r>
                      <a:r>
                        <a:rPr lang="zh-TW" altLang="en-US" sz="1100" b="0" i="0" u="none" strike="noStrike" dirty="0">
                          <a:effectLst/>
                          <a:latin typeface="ＭＳ Ｐゴシック" panose="020B0600070205080204" pitchFamily="50" charset="-128"/>
                          <a:ea typeface="ＭＳ Ｐゴシック" panose="020B0600070205080204" pitchFamily="50" charset="-128"/>
                        </a:rPr>
                        <a:t/>
                      </a:r>
                      <a:br>
                        <a:rPr lang="zh-TW" altLang="en-US" sz="1100" b="0" i="0" u="none" strike="noStrike" dirty="0">
                          <a:effectLst/>
                          <a:latin typeface="ＭＳ Ｐゴシック" panose="020B0600070205080204" pitchFamily="50" charset="-128"/>
                          <a:ea typeface="ＭＳ Ｐゴシック" panose="020B0600070205080204" pitchFamily="50" charset="-128"/>
                        </a:rPr>
                      </a:br>
                      <a:r>
                        <a:rPr lang="zh-TW" altLang="en-US" sz="1100" b="0" i="0" u="none" strike="noStrike" dirty="0">
                          <a:effectLst/>
                          <a:latin typeface="ＭＳ Ｐゴシック" panose="020B0600070205080204" pitchFamily="50" charset="-128"/>
                          <a:ea typeface="ＭＳ Ｐゴシック" panose="020B0600070205080204" pitchFamily="50" charset="-128"/>
                        </a:rPr>
                        <a:t>見込量</a:t>
                      </a:r>
                    </a:p>
                  </a:txBody>
                  <a:tcPr marL="4029" marR="4029" marT="4029" marB="0" anchor="ctr">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8B7"/>
                    </a:solidFill>
                  </a:tcPr>
                </a:tc>
                <a:tc>
                  <a:txBody>
                    <a:bodyPr/>
                    <a:lstStyle/>
                    <a:p>
                      <a:pPr algn="ctr" fontAlgn="ctr"/>
                      <a:r>
                        <a:rPr lang="ja-JP" altLang="en-US" sz="11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３１</a:t>
                      </a:r>
                      <a:r>
                        <a:rPr lang="zh-TW" altLang="en-US" sz="11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年度</a:t>
                      </a:r>
                      <a:r>
                        <a:rPr lang="zh-TW"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
                      </a:r>
                      <a:br>
                        <a:rPr lang="zh-TW"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br>
                      <a:r>
                        <a:rPr lang="zh-TW"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実績値</a:t>
                      </a:r>
                    </a:p>
                  </a:txBody>
                  <a:tcPr marL="4029" marR="4029" marT="4029" marB="0" anchor="ctr">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1100" b="0" i="0" u="none" strike="noStrike" dirty="0" smtClean="0">
                          <a:effectLst/>
                          <a:latin typeface="ＭＳ Ｐゴシック" panose="020B0600070205080204" pitchFamily="50" charset="-128"/>
                          <a:ea typeface="ＭＳ Ｐゴシック" panose="020B0600070205080204" pitchFamily="50" charset="-128"/>
                        </a:rPr>
                        <a:t>３１</a:t>
                      </a:r>
                      <a:r>
                        <a:rPr lang="zh-TW" altLang="en-US" sz="1100" b="0" i="0" u="none" strike="noStrike" dirty="0" smtClean="0">
                          <a:effectLst/>
                          <a:latin typeface="ＭＳ Ｐゴシック" panose="020B0600070205080204" pitchFamily="50" charset="-128"/>
                          <a:ea typeface="ＭＳ Ｐゴシック" panose="020B0600070205080204" pitchFamily="50" charset="-128"/>
                        </a:rPr>
                        <a:t>年度</a:t>
                      </a:r>
                      <a:r>
                        <a:rPr lang="zh-TW" altLang="en-US" sz="1100" b="0" i="0" u="none" strike="noStrike" dirty="0">
                          <a:effectLst/>
                          <a:latin typeface="ＭＳ Ｐゴシック" panose="020B0600070205080204" pitchFamily="50" charset="-128"/>
                          <a:ea typeface="ＭＳ Ｐゴシック" panose="020B0600070205080204" pitchFamily="50" charset="-128"/>
                        </a:rPr>
                        <a:t/>
                      </a:r>
                      <a:br>
                        <a:rPr lang="zh-TW" altLang="en-US" sz="1100" b="0" i="0" u="none" strike="noStrike" dirty="0">
                          <a:effectLst/>
                          <a:latin typeface="ＭＳ Ｐゴシック" panose="020B0600070205080204" pitchFamily="50" charset="-128"/>
                          <a:ea typeface="ＭＳ Ｐゴシック" panose="020B0600070205080204" pitchFamily="50" charset="-128"/>
                        </a:rPr>
                      </a:br>
                      <a:r>
                        <a:rPr lang="zh-TW" altLang="en-US" sz="1100" b="0" i="0" u="none" strike="noStrike" dirty="0">
                          <a:effectLst/>
                          <a:latin typeface="ＭＳ Ｐゴシック" panose="020B0600070205080204" pitchFamily="50" charset="-128"/>
                          <a:ea typeface="ＭＳ Ｐゴシック" panose="020B0600070205080204" pitchFamily="50" charset="-128"/>
                        </a:rPr>
                        <a:t>見込量</a:t>
                      </a:r>
                    </a:p>
                  </a:txBody>
                  <a:tcPr marL="4029" marR="4029" marT="4029" marB="0" anchor="ctr">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8B7"/>
                    </a:solidFill>
                  </a:tcPr>
                </a:tc>
                <a:tc>
                  <a:txBody>
                    <a:bodyPr/>
                    <a:lstStyle/>
                    <a:p>
                      <a:pPr algn="ctr" fontAlgn="ctr"/>
                      <a:r>
                        <a:rPr lang="ja-JP" altLang="en-US" sz="11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３１</a:t>
                      </a:r>
                      <a:r>
                        <a:rPr lang="zh-TW" altLang="en-US" sz="11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年度</a:t>
                      </a:r>
                      <a:r>
                        <a:rPr lang="zh-TW"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
                      </a:r>
                      <a:br>
                        <a:rPr lang="zh-TW"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br>
                      <a:r>
                        <a:rPr lang="zh-TW"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実績値</a:t>
                      </a:r>
                    </a:p>
                  </a:txBody>
                  <a:tcPr marL="4029" marR="4029" marT="4029" marB="0" anchor="ctr">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1100" b="0" i="0" u="none" strike="noStrike" dirty="0" smtClean="0">
                          <a:effectLst/>
                          <a:latin typeface="ＭＳ Ｐゴシック" panose="020B0600070205080204" pitchFamily="50" charset="-128"/>
                          <a:ea typeface="ＭＳ Ｐゴシック" panose="020B0600070205080204" pitchFamily="50" charset="-128"/>
                        </a:rPr>
                        <a:t>３１</a:t>
                      </a:r>
                      <a:r>
                        <a:rPr lang="zh-TW" altLang="en-US" sz="1100" b="0" i="0" u="none" strike="noStrike" dirty="0" smtClean="0">
                          <a:effectLst/>
                          <a:latin typeface="ＭＳ Ｐゴシック" panose="020B0600070205080204" pitchFamily="50" charset="-128"/>
                          <a:ea typeface="ＭＳ Ｐゴシック" panose="020B0600070205080204" pitchFamily="50" charset="-128"/>
                        </a:rPr>
                        <a:t>年度</a:t>
                      </a:r>
                      <a:r>
                        <a:rPr lang="zh-TW" altLang="en-US" sz="1100" b="0" i="0" u="none" strike="noStrike" dirty="0">
                          <a:effectLst/>
                          <a:latin typeface="ＭＳ Ｐゴシック" panose="020B0600070205080204" pitchFamily="50" charset="-128"/>
                          <a:ea typeface="ＭＳ Ｐゴシック" panose="020B0600070205080204" pitchFamily="50" charset="-128"/>
                        </a:rPr>
                        <a:t/>
                      </a:r>
                      <a:br>
                        <a:rPr lang="zh-TW" altLang="en-US" sz="1100" b="0" i="0" u="none" strike="noStrike" dirty="0">
                          <a:effectLst/>
                          <a:latin typeface="ＭＳ Ｐゴシック" panose="020B0600070205080204" pitchFamily="50" charset="-128"/>
                          <a:ea typeface="ＭＳ Ｐゴシック" panose="020B0600070205080204" pitchFamily="50" charset="-128"/>
                        </a:rPr>
                      </a:br>
                      <a:r>
                        <a:rPr lang="zh-TW" altLang="en-US" sz="1100" b="0" i="0" u="none" strike="noStrike" dirty="0">
                          <a:effectLst/>
                          <a:latin typeface="ＭＳ Ｐゴシック" panose="020B0600070205080204" pitchFamily="50" charset="-128"/>
                          <a:ea typeface="ＭＳ Ｐゴシック" panose="020B0600070205080204" pitchFamily="50" charset="-128"/>
                        </a:rPr>
                        <a:t>見込量</a:t>
                      </a:r>
                    </a:p>
                  </a:txBody>
                  <a:tcPr marL="4029" marR="4029" marT="4029" marB="0" anchor="ctr">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8B7"/>
                    </a:solidFill>
                  </a:tcPr>
                </a:tc>
                <a:tc>
                  <a:txBody>
                    <a:bodyPr/>
                    <a:lstStyle/>
                    <a:p>
                      <a:pPr algn="ctr" fontAlgn="ctr"/>
                      <a:r>
                        <a:rPr lang="ja-JP" altLang="en-US" sz="11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３１</a:t>
                      </a:r>
                      <a:r>
                        <a:rPr lang="zh-TW" altLang="en-US" sz="11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年度</a:t>
                      </a:r>
                      <a:r>
                        <a:rPr lang="zh-TW"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
                      </a:r>
                      <a:br>
                        <a:rPr lang="zh-TW"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br>
                      <a:r>
                        <a:rPr lang="zh-TW"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実績値</a:t>
                      </a:r>
                    </a:p>
                  </a:txBody>
                  <a:tcPr marL="4029" marR="4029" marT="402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48228250"/>
                  </a:ext>
                </a:extLst>
              </a:tr>
              <a:tr h="235712">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ja-JP" altLang="en-US" sz="800" b="0" i="0" u="none" strike="noStrike" dirty="0">
                          <a:effectLst/>
                          <a:latin typeface="ＭＳ Ｐゴシック" panose="020B0600070205080204" pitchFamily="50" charset="-128"/>
                          <a:ea typeface="ＭＳ Ｐゴシック" panose="020B0600070205080204" pitchFamily="50" charset="-128"/>
                        </a:rPr>
                        <a:t>人／月</a:t>
                      </a:r>
                    </a:p>
                  </a:txBody>
                  <a:tcPr marL="4029" marR="4029" marT="402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8B7"/>
                    </a:solidFill>
                  </a:tcPr>
                </a:tc>
                <a:tc>
                  <a:txBody>
                    <a:bodyPr/>
                    <a:lstStyle/>
                    <a:p>
                      <a:pPr algn="ctr" fontAlgn="ctr"/>
                      <a:r>
                        <a:rPr lang="ja-JP" altLang="en-US" sz="800" b="0" i="0" u="none" strike="noStrike" dirty="0">
                          <a:effectLst/>
                          <a:latin typeface="ＭＳ Ｐゴシック" panose="020B0600070205080204" pitchFamily="50" charset="-128"/>
                          <a:ea typeface="ＭＳ Ｐゴシック" panose="020B0600070205080204" pitchFamily="50" charset="-128"/>
                        </a:rPr>
                        <a:t>人／月</a:t>
                      </a:r>
                    </a:p>
                  </a:txBody>
                  <a:tcPr marL="4029" marR="4029" marT="4029" marB="0" anchor="ctr">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800" b="0" i="0" u="none" strike="noStrike">
                          <a:effectLst/>
                          <a:latin typeface="ＭＳ Ｐゴシック" panose="020B0600070205080204" pitchFamily="50" charset="-128"/>
                          <a:ea typeface="ＭＳ Ｐゴシック" panose="020B0600070205080204" pitchFamily="50" charset="-128"/>
                        </a:rPr>
                        <a:t>人／月</a:t>
                      </a:r>
                    </a:p>
                  </a:txBody>
                  <a:tcPr marL="4029" marR="4029" marT="4029" marB="0" anchor="ctr">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8B7"/>
                    </a:solidFill>
                  </a:tcPr>
                </a:tc>
                <a:tc>
                  <a:txBody>
                    <a:bodyPr/>
                    <a:lstStyle/>
                    <a:p>
                      <a:pPr algn="ctr" fontAlgn="ctr"/>
                      <a:r>
                        <a:rPr lang="ja-JP" altLang="en-US" sz="800" b="0" i="0" u="none" strike="noStrike" dirty="0">
                          <a:effectLst/>
                          <a:latin typeface="ＭＳ Ｐゴシック" panose="020B0600070205080204" pitchFamily="50" charset="-128"/>
                          <a:ea typeface="ＭＳ Ｐゴシック" panose="020B0600070205080204" pitchFamily="50" charset="-128"/>
                        </a:rPr>
                        <a:t>人／月</a:t>
                      </a:r>
                    </a:p>
                  </a:txBody>
                  <a:tcPr marL="4029" marR="4029" marT="4029" marB="0" anchor="ctr">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0" i="0" u="none" strike="noStrike">
                          <a:effectLst/>
                          <a:latin typeface="ＭＳ Ｐゴシック" panose="020B0600070205080204" pitchFamily="50" charset="-128"/>
                          <a:ea typeface="ＭＳ Ｐゴシック" panose="020B0600070205080204" pitchFamily="50" charset="-128"/>
                        </a:rPr>
                        <a:t>人／月</a:t>
                      </a:r>
                    </a:p>
                  </a:txBody>
                  <a:tcPr marL="4029" marR="4029" marT="4029" marB="0" anchor="ctr">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8B7"/>
                    </a:solidFill>
                  </a:tcPr>
                </a:tc>
                <a:tc>
                  <a:txBody>
                    <a:bodyPr/>
                    <a:lstStyle/>
                    <a:p>
                      <a:pPr algn="ctr" fontAlgn="ctr"/>
                      <a:r>
                        <a:rPr lang="ja-JP" altLang="en-US" sz="800" b="0" i="0" u="none" strike="noStrike" dirty="0">
                          <a:effectLst/>
                          <a:latin typeface="ＭＳ Ｐゴシック" panose="020B0600070205080204" pitchFamily="50" charset="-128"/>
                          <a:ea typeface="ＭＳ Ｐゴシック" panose="020B0600070205080204" pitchFamily="50" charset="-128"/>
                        </a:rPr>
                        <a:t>人／月</a:t>
                      </a:r>
                    </a:p>
                  </a:txBody>
                  <a:tcPr marL="4029" marR="4029" marT="4029" marB="0" anchor="ctr">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0" i="0" u="none" strike="noStrike" dirty="0">
                          <a:effectLst/>
                          <a:latin typeface="ＭＳ Ｐゴシック" panose="020B0600070205080204" pitchFamily="50" charset="-128"/>
                          <a:ea typeface="ＭＳ Ｐゴシック" panose="020B0600070205080204" pitchFamily="50" charset="-128"/>
                        </a:rPr>
                        <a:t>人／月</a:t>
                      </a:r>
                    </a:p>
                  </a:txBody>
                  <a:tcPr marL="4029" marR="4029" marT="4029" marB="0" anchor="ctr">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8B7"/>
                    </a:solidFill>
                  </a:tcPr>
                </a:tc>
                <a:tc>
                  <a:txBody>
                    <a:bodyPr/>
                    <a:lstStyle/>
                    <a:p>
                      <a:pPr algn="ctr" fontAlgn="ctr"/>
                      <a:r>
                        <a:rPr lang="ja-JP" altLang="en-US" sz="800" b="0" i="0" u="none" strike="noStrike" dirty="0">
                          <a:effectLst/>
                          <a:latin typeface="ＭＳ Ｐゴシック" panose="020B0600070205080204" pitchFamily="50" charset="-128"/>
                          <a:ea typeface="ＭＳ Ｐゴシック" panose="020B0600070205080204" pitchFamily="50" charset="-128"/>
                        </a:rPr>
                        <a:t>人／月</a:t>
                      </a:r>
                    </a:p>
                  </a:txBody>
                  <a:tcPr marL="4029" marR="4029" marT="402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03015653"/>
                  </a:ext>
                </a:extLst>
              </a:tr>
              <a:tr h="164049">
                <a:tc>
                  <a:txBody>
                    <a:bodyPr/>
                    <a:lstStyle/>
                    <a:p>
                      <a:pPr algn="ctr" fontAlgn="ctr"/>
                      <a:r>
                        <a:rPr lang="ja-JP" altLang="en-US" sz="900" b="0" i="0" u="none" strike="noStrike" dirty="0">
                          <a:effectLst/>
                          <a:latin typeface="ＭＳ Ｐゴシック" panose="020B0600070205080204" pitchFamily="50" charset="-128"/>
                          <a:ea typeface="ＭＳ Ｐゴシック" panose="020B0600070205080204" pitchFamily="50" charset="-128"/>
                        </a:rPr>
                        <a:t>大阪市</a:t>
                      </a:r>
                    </a:p>
                  </a:txBody>
                  <a:tcPr marL="4029" marR="4029" marT="402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900" b="0" i="0" u="none" strike="noStrike">
                          <a:effectLst/>
                          <a:latin typeface="ＭＳ Ｐゴシック" panose="020B0600070205080204" pitchFamily="50" charset="-128"/>
                          <a:ea typeface="ＭＳ Ｐゴシック" panose="020B0600070205080204" pitchFamily="50" charset="-128"/>
                        </a:rPr>
                        <a:t>大阪市</a:t>
                      </a:r>
                    </a:p>
                  </a:txBody>
                  <a:tcPr marL="4029" marR="4029" marT="402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1293 </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029" marR="4029" marT="402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278</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029" marR="4029" marT="4029" marB="0" anchor="ctr">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US" altLang="ja-JP" sz="11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165</a:t>
                      </a:r>
                    </a:p>
                  </a:txBody>
                  <a:tcPr marL="4029" marR="4029" marT="4029" marB="0" anchor="ctr">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17</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029" marR="4029" marT="4029" marB="0" anchor="ctr">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US" altLang="ja-JP" sz="11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423</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029" marR="4029" marT="4029" marB="0" anchor="ctr">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129</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029" marR="4029" marT="4029" marB="0" anchor="ctr">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US" altLang="ja-JP" sz="11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705</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029" marR="4029" marT="4029" marB="0" anchor="ctr">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132</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029" marR="4029" marT="402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503275831"/>
                  </a:ext>
                </a:extLst>
              </a:tr>
              <a:tr h="164049">
                <a:tc>
                  <a:txBody>
                    <a:bodyPr/>
                    <a:lstStyle/>
                    <a:p>
                      <a:pPr algn="ctr" fontAlgn="ctr"/>
                      <a:r>
                        <a:rPr lang="ja-JP" altLang="en-US" sz="900" b="0" i="0" u="none" strike="noStrike">
                          <a:effectLst/>
                          <a:latin typeface="ＭＳ Ｐゴシック" panose="020B0600070205080204" pitchFamily="50" charset="-128"/>
                          <a:ea typeface="ＭＳ Ｐゴシック" panose="020B0600070205080204" pitchFamily="50" charset="-128"/>
                        </a:rPr>
                        <a:t>池田市</a:t>
                      </a:r>
                    </a:p>
                  </a:txBody>
                  <a:tcPr marL="4029" marR="4029" marT="402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a:txBody>
                    <a:bodyPr/>
                    <a:lstStyle/>
                    <a:p>
                      <a:pPr algn="ctr" fontAlgn="ctr"/>
                      <a:r>
                        <a:rPr lang="ja-JP" altLang="en-US" sz="900" b="0" i="0" u="none" strike="noStrike">
                          <a:effectLst/>
                          <a:latin typeface="ＭＳ Ｐゴシック" panose="020B0600070205080204" pitchFamily="50" charset="-128"/>
                          <a:ea typeface="ＭＳ Ｐゴシック" panose="020B0600070205080204" pitchFamily="50" charset="-128"/>
                        </a:rPr>
                        <a:t>豊能北</a:t>
                      </a:r>
                    </a:p>
                  </a:txBody>
                  <a:tcPr marL="4029" marR="4029" marT="402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3</a:t>
                      </a:r>
                    </a:p>
                  </a:txBody>
                  <a:tcPr marL="4029" marR="4029" marT="402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8</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029" marR="4029" marT="4029" marB="0" anchor="ctr">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US" altLang="ja-JP" sz="11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1</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029" marR="4029" marT="4029" marB="0" anchor="ctr">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1</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029" marR="4029" marT="4029" marB="0" anchor="ctr">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11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1</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029" marR="4029" marT="4029" marB="0" anchor="ctr">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0 </a:t>
                      </a:r>
                    </a:p>
                  </a:txBody>
                  <a:tcPr marL="4029" marR="4029" marT="4029" marB="0" anchor="ctr">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US" altLang="ja-JP" sz="11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1</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029" marR="4029" marT="4029" marB="0" anchor="ctr">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7</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029" marR="4029" marT="402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7186672"/>
                  </a:ext>
                </a:extLst>
              </a:tr>
              <a:tr h="164049">
                <a:tc>
                  <a:txBody>
                    <a:bodyPr/>
                    <a:lstStyle/>
                    <a:p>
                      <a:pPr algn="ctr" fontAlgn="ctr"/>
                      <a:r>
                        <a:rPr lang="ja-JP" altLang="en-US" sz="900" b="0" i="0" u="none" strike="noStrike">
                          <a:effectLst/>
                          <a:latin typeface="ＭＳ Ｐゴシック" panose="020B0600070205080204" pitchFamily="50" charset="-128"/>
                          <a:ea typeface="ＭＳ Ｐゴシック" panose="020B0600070205080204" pitchFamily="50" charset="-128"/>
                        </a:rPr>
                        <a:t>豊能町</a:t>
                      </a:r>
                    </a:p>
                  </a:txBody>
                  <a:tcPr marL="4029" marR="4029" marT="402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a:txBody>
                    <a:bodyPr/>
                    <a:lstStyle/>
                    <a:p>
                      <a:pPr algn="ctr" fontAlgn="ctr"/>
                      <a:r>
                        <a:rPr lang="en-US" altLang="ja-JP" sz="11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2</a:t>
                      </a:r>
                    </a:p>
                  </a:txBody>
                  <a:tcPr marL="4029" marR="4029" marT="402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2</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029" marR="4029" marT="4029" marB="0" anchor="ctr">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0 </a:t>
                      </a:r>
                    </a:p>
                  </a:txBody>
                  <a:tcPr marL="4029" marR="4029" marT="4029" marB="0" anchor="ctr">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0 </a:t>
                      </a:r>
                    </a:p>
                  </a:txBody>
                  <a:tcPr marL="4029" marR="4029" marT="4029" marB="0" anchor="ctr">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1 </a:t>
                      </a:r>
                    </a:p>
                  </a:txBody>
                  <a:tcPr marL="4029" marR="4029" marT="4029" marB="0" anchor="ctr">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1</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029" marR="4029" marT="4029" marB="0" anchor="ctr">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1 </a:t>
                      </a:r>
                    </a:p>
                  </a:txBody>
                  <a:tcPr marL="4029" marR="4029" marT="4029" marB="0" anchor="ctr">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1</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029" marR="4029" marT="402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434402377"/>
                  </a:ext>
                </a:extLst>
              </a:tr>
              <a:tr h="164049">
                <a:tc>
                  <a:txBody>
                    <a:bodyPr/>
                    <a:lstStyle/>
                    <a:p>
                      <a:pPr algn="ctr" fontAlgn="ctr"/>
                      <a:r>
                        <a:rPr lang="ja-JP" altLang="en-US" sz="900" b="0" i="0" u="none" strike="noStrike">
                          <a:effectLst/>
                          <a:latin typeface="ＭＳ Ｐゴシック" panose="020B0600070205080204" pitchFamily="50" charset="-128"/>
                          <a:ea typeface="ＭＳ Ｐゴシック" panose="020B0600070205080204" pitchFamily="50" charset="-128"/>
                        </a:rPr>
                        <a:t>能勢町</a:t>
                      </a:r>
                    </a:p>
                  </a:txBody>
                  <a:tcPr marL="4029" marR="4029" marT="402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a:txBody>
                    <a:bodyPr/>
                    <a:lstStyle/>
                    <a:p>
                      <a:pPr algn="ctr" fontAlgn="ctr"/>
                      <a:r>
                        <a:rPr lang="en-US" altLang="ja-JP" sz="11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1</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029" marR="4029" marT="402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2</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029" marR="4029" marT="4029" marB="0" anchor="ctr">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0 </a:t>
                      </a:r>
                    </a:p>
                  </a:txBody>
                  <a:tcPr marL="4029" marR="4029" marT="4029" marB="0" anchor="ctr">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0 </a:t>
                      </a:r>
                    </a:p>
                  </a:txBody>
                  <a:tcPr marL="4029" marR="4029" marT="4029" marB="0" anchor="ctr">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1</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029" marR="4029" marT="4029" marB="0" anchor="ctr">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2</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029" marR="4029" marT="4029" marB="0" anchor="ctr">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0 </a:t>
                      </a:r>
                    </a:p>
                  </a:txBody>
                  <a:tcPr marL="4029" marR="4029" marT="4029" marB="0" anchor="ctr">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0 </a:t>
                      </a:r>
                    </a:p>
                  </a:txBody>
                  <a:tcPr marL="4029" marR="4029" marT="402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12534970"/>
                  </a:ext>
                </a:extLst>
              </a:tr>
              <a:tr h="164049">
                <a:tc>
                  <a:txBody>
                    <a:bodyPr/>
                    <a:lstStyle/>
                    <a:p>
                      <a:pPr algn="ctr" fontAlgn="ctr"/>
                      <a:r>
                        <a:rPr lang="ja-JP" altLang="en-US" sz="900" b="0" i="0" u="none" strike="noStrike">
                          <a:effectLst/>
                          <a:latin typeface="ＭＳ Ｐゴシック" panose="020B0600070205080204" pitchFamily="50" charset="-128"/>
                          <a:ea typeface="ＭＳ Ｐゴシック" panose="020B0600070205080204" pitchFamily="50" charset="-128"/>
                        </a:rPr>
                        <a:t>箕面市</a:t>
                      </a:r>
                    </a:p>
                  </a:txBody>
                  <a:tcPr marL="4029" marR="4029" marT="402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a:txBody>
                    <a:bodyPr/>
                    <a:lstStyle/>
                    <a:p>
                      <a:pPr algn="ctr" fontAlgn="ctr"/>
                      <a:r>
                        <a:rPr lang="en-US" altLang="ja-JP" sz="11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29</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029" marR="4029" marT="402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6</a:t>
                      </a:r>
                      <a:r>
                        <a:rPr lang="en-US" altLang="ja-JP" sz="11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029" marR="4029" marT="4029" marB="0" anchor="ctr">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US" altLang="ja-JP" sz="11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3</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029" marR="4029" marT="4029" marB="0" anchor="ctr">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0</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029" marR="4029" marT="4029" marB="0" anchor="ctr">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US" altLang="ja-JP" sz="11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12</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029" marR="4029" marT="4029" marB="0" anchor="ctr">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1</a:t>
                      </a:r>
                      <a:r>
                        <a:rPr lang="en-US" altLang="ja-JP" sz="11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029" marR="4029" marT="4029" marB="0" anchor="ctr">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14</a:t>
                      </a:r>
                      <a:r>
                        <a:rPr lang="en-US" altLang="ja-JP" sz="11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029" marR="4029" marT="4029" marB="0" anchor="ctr">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5</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029" marR="4029" marT="402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3900600120"/>
                  </a:ext>
                </a:extLst>
              </a:tr>
              <a:tr h="164049">
                <a:tc>
                  <a:txBody>
                    <a:bodyPr/>
                    <a:lstStyle/>
                    <a:p>
                      <a:pPr algn="ctr" fontAlgn="ctr"/>
                      <a:r>
                        <a:rPr lang="ja-JP" altLang="en-US" sz="900" b="0" i="0" u="none" strike="noStrike">
                          <a:effectLst/>
                          <a:latin typeface="ＭＳ Ｐゴシック" panose="020B0600070205080204" pitchFamily="50" charset="-128"/>
                          <a:ea typeface="ＭＳ Ｐゴシック" panose="020B0600070205080204" pitchFamily="50" charset="-128"/>
                        </a:rPr>
                        <a:t>豊中市</a:t>
                      </a:r>
                    </a:p>
                  </a:txBody>
                  <a:tcPr marL="4029" marR="4029" marT="402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900" b="0" i="0" u="none" strike="noStrike" dirty="0">
                          <a:effectLst/>
                          <a:latin typeface="ＭＳ Ｐゴシック" panose="020B0600070205080204" pitchFamily="50" charset="-128"/>
                          <a:ea typeface="ＭＳ Ｐゴシック" panose="020B0600070205080204" pitchFamily="50" charset="-128"/>
                        </a:rPr>
                        <a:t>豊能豊中</a:t>
                      </a:r>
                    </a:p>
                  </a:txBody>
                  <a:tcPr marL="4029" marR="4029" marT="402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108</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029" marR="4029" marT="402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66 </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029" marR="4029" marT="4029" marB="0" anchor="ctr">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US" altLang="ja-JP" sz="11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24</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029" marR="4029" marT="4029" marB="0" anchor="ctr">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2</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029" marR="4029" marT="4029" marB="0" anchor="ctr">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US" altLang="ja-JP" sz="11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55 </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029" marR="4029" marT="4029" marB="0" anchor="ctr">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14 </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029" marR="4029" marT="4029" marB="0" anchor="ctr">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US" altLang="ja-JP" sz="11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29</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029" marR="4029" marT="4029" marB="0" anchor="ctr">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50 </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029" marR="4029" marT="402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77357532"/>
                  </a:ext>
                </a:extLst>
              </a:tr>
              <a:tr h="164049">
                <a:tc>
                  <a:txBody>
                    <a:bodyPr/>
                    <a:lstStyle/>
                    <a:p>
                      <a:pPr algn="ctr" fontAlgn="ctr"/>
                      <a:r>
                        <a:rPr lang="ja-JP" altLang="en-US" sz="900" b="0" i="0" u="none" strike="noStrike">
                          <a:effectLst/>
                          <a:latin typeface="ＭＳ Ｐゴシック" panose="020B0600070205080204" pitchFamily="50" charset="-128"/>
                          <a:ea typeface="ＭＳ Ｐゴシック" panose="020B0600070205080204" pitchFamily="50" charset="-128"/>
                        </a:rPr>
                        <a:t>吹田市</a:t>
                      </a:r>
                    </a:p>
                  </a:txBody>
                  <a:tcPr marL="4029" marR="4029" marT="402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900" b="0" i="0" u="none" strike="noStrike">
                          <a:effectLst/>
                          <a:latin typeface="ＭＳ Ｐゴシック" panose="020B0600070205080204" pitchFamily="50" charset="-128"/>
                          <a:ea typeface="ＭＳ Ｐゴシック" panose="020B0600070205080204" pitchFamily="50" charset="-128"/>
                        </a:rPr>
                        <a:t>豊能吹田</a:t>
                      </a:r>
                    </a:p>
                  </a:txBody>
                  <a:tcPr marL="4029" marR="4029" marT="402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74</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029" marR="4029" marT="402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55 </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029" marR="4029" marT="4029" marB="0" anchor="ctr">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US" altLang="ja-JP" sz="11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12</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029" marR="4029" marT="4029" marB="0" anchor="ctr">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6</a:t>
                      </a:r>
                      <a:r>
                        <a:rPr lang="en-US" altLang="ja-JP" sz="11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029" marR="4029" marT="4029" marB="0" anchor="ctr">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US" altLang="ja-JP" sz="11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44</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029" marR="4029" marT="4029" marB="0" anchor="ctr">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17</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029" marR="4029" marT="4029" marB="0" anchor="ctr">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US" altLang="ja-JP" sz="11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18</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029" marR="4029" marT="4029" marB="0" anchor="ctr">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32</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029" marR="4029" marT="402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20749315"/>
                  </a:ext>
                </a:extLst>
              </a:tr>
              <a:tr h="164049">
                <a:tc>
                  <a:txBody>
                    <a:bodyPr/>
                    <a:lstStyle/>
                    <a:p>
                      <a:pPr algn="ctr" fontAlgn="ctr"/>
                      <a:r>
                        <a:rPr lang="ja-JP" altLang="en-US" sz="900" b="0" i="0" u="none" strike="noStrike">
                          <a:effectLst/>
                          <a:latin typeface="ＭＳ Ｐゴシック" panose="020B0600070205080204" pitchFamily="50" charset="-128"/>
                          <a:ea typeface="ＭＳ Ｐゴシック" panose="020B0600070205080204" pitchFamily="50" charset="-128"/>
                        </a:rPr>
                        <a:t>茨木市</a:t>
                      </a:r>
                    </a:p>
                  </a:txBody>
                  <a:tcPr marL="4029" marR="4029" marT="402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ctr"/>
                      <a:r>
                        <a:rPr lang="ja-JP" altLang="en-US" sz="900" b="0" i="0" u="none" strike="noStrike">
                          <a:effectLst/>
                          <a:latin typeface="ＭＳ Ｐゴシック" panose="020B0600070205080204" pitchFamily="50" charset="-128"/>
                          <a:ea typeface="ＭＳ Ｐゴシック" panose="020B0600070205080204" pitchFamily="50" charset="-128"/>
                        </a:rPr>
                        <a:t>三島</a:t>
                      </a:r>
                    </a:p>
                  </a:txBody>
                  <a:tcPr marL="4029" marR="4029" marT="402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8</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029" marR="4029" marT="402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48 </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029" marR="4029" marT="4029" marB="0" anchor="ctr">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0 </a:t>
                      </a:r>
                    </a:p>
                  </a:txBody>
                  <a:tcPr marL="4029" marR="4029" marT="4029" marB="0" anchor="ctr">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4</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029" marR="4029" marT="4029" marB="0" anchor="ctr">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3</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029" marR="4029" marT="4029" marB="0" anchor="ctr">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11</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029" marR="4029" marT="4029" marB="0" anchor="ctr">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5 </a:t>
                      </a:r>
                    </a:p>
                  </a:txBody>
                  <a:tcPr marL="4029" marR="4029" marT="4029" marB="0" anchor="ctr">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33</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029" marR="4029" marT="402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73606210"/>
                  </a:ext>
                </a:extLst>
              </a:tr>
              <a:tr h="164049">
                <a:tc>
                  <a:txBody>
                    <a:bodyPr/>
                    <a:lstStyle/>
                    <a:p>
                      <a:pPr algn="ctr" fontAlgn="ctr"/>
                      <a:r>
                        <a:rPr lang="ja-JP" altLang="en-US" sz="900" b="0" i="0" u="none" strike="noStrike">
                          <a:effectLst/>
                          <a:latin typeface="ＭＳ Ｐゴシック" panose="020B0600070205080204" pitchFamily="50" charset="-128"/>
                          <a:ea typeface="ＭＳ Ｐゴシック" panose="020B0600070205080204" pitchFamily="50" charset="-128"/>
                        </a:rPr>
                        <a:t>摂津市</a:t>
                      </a:r>
                    </a:p>
                  </a:txBody>
                  <a:tcPr marL="4029" marR="4029" marT="402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a:txBody>
                    <a:bodyPr/>
                    <a:lstStyle/>
                    <a:p>
                      <a:pPr algn="ctr" fontAlgn="ctr"/>
                      <a:r>
                        <a:rPr lang="en-US" altLang="ja-JP" sz="11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17</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029" marR="4029" marT="402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18</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029" marR="4029" marT="4029" marB="0" anchor="ctr">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11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3</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029" marR="4029" marT="4029" marB="0" anchor="ctr">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0 </a:t>
                      </a:r>
                    </a:p>
                  </a:txBody>
                  <a:tcPr marL="4029" marR="4029" marT="4029" marB="0" anchor="ctr">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US" altLang="ja-JP" sz="11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10</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029" marR="4029" marT="4029" marB="0" anchor="ctr">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7</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029" marR="4029" marT="4029" marB="0" anchor="ctr">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4</a:t>
                      </a:r>
                      <a:r>
                        <a:rPr lang="en-US" altLang="ja-JP" sz="11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029" marR="4029" marT="4029" marB="0" anchor="ctr">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11</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029" marR="4029" marT="402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79717437"/>
                  </a:ext>
                </a:extLst>
              </a:tr>
              <a:tr h="164049">
                <a:tc>
                  <a:txBody>
                    <a:bodyPr/>
                    <a:lstStyle/>
                    <a:p>
                      <a:pPr algn="ctr" fontAlgn="ctr"/>
                      <a:r>
                        <a:rPr lang="ja-JP" altLang="en-US" sz="900" b="0" i="0" u="none" strike="noStrike">
                          <a:effectLst/>
                          <a:latin typeface="ＭＳ Ｐゴシック" panose="020B0600070205080204" pitchFamily="50" charset="-128"/>
                          <a:ea typeface="ＭＳ Ｐゴシック" panose="020B0600070205080204" pitchFamily="50" charset="-128"/>
                        </a:rPr>
                        <a:t>島本町</a:t>
                      </a:r>
                    </a:p>
                  </a:txBody>
                  <a:tcPr marL="4029" marR="4029" marT="402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a:txBody>
                    <a:bodyPr/>
                    <a:lstStyle/>
                    <a:p>
                      <a:pPr algn="ctr" fontAlgn="ctr"/>
                      <a:r>
                        <a:rPr lang="en-US" altLang="ja-JP" sz="11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2</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029" marR="4029" marT="402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9</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029" marR="4029" marT="4029" marB="0" anchor="ctr">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0 </a:t>
                      </a:r>
                    </a:p>
                  </a:txBody>
                  <a:tcPr marL="4029" marR="4029" marT="4029" marB="0" anchor="ctr">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0 </a:t>
                      </a:r>
                    </a:p>
                  </a:txBody>
                  <a:tcPr marL="4029" marR="4029" marT="4029" marB="0" anchor="ctr">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2</a:t>
                      </a:r>
                    </a:p>
                  </a:txBody>
                  <a:tcPr marL="4029" marR="4029" marT="4029" marB="0" anchor="ctr">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2</a:t>
                      </a:r>
                      <a:r>
                        <a:rPr lang="en-US" altLang="ja-JP" sz="11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029" marR="4029" marT="4029" marB="0" anchor="ctr">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0 </a:t>
                      </a:r>
                    </a:p>
                  </a:txBody>
                  <a:tcPr marL="4029" marR="4029" marT="4029" marB="0" anchor="ctr">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7</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029" marR="4029" marT="402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36063337"/>
                  </a:ext>
                </a:extLst>
              </a:tr>
              <a:tr h="164049">
                <a:tc>
                  <a:txBody>
                    <a:bodyPr/>
                    <a:lstStyle/>
                    <a:p>
                      <a:pPr algn="ctr" fontAlgn="ctr"/>
                      <a:r>
                        <a:rPr lang="ja-JP" altLang="en-US" sz="900" b="0" i="0" u="none" strike="noStrike">
                          <a:effectLst/>
                          <a:latin typeface="ＭＳ Ｐゴシック" panose="020B0600070205080204" pitchFamily="50" charset="-128"/>
                          <a:ea typeface="ＭＳ Ｐゴシック" panose="020B0600070205080204" pitchFamily="50" charset="-128"/>
                        </a:rPr>
                        <a:t>高槻市</a:t>
                      </a:r>
                    </a:p>
                  </a:txBody>
                  <a:tcPr marL="4029" marR="4029" marT="402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900" b="0" i="0" u="none" strike="noStrike">
                          <a:effectLst/>
                          <a:latin typeface="ＭＳ Ｐゴシック" panose="020B0600070205080204" pitchFamily="50" charset="-128"/>
                          <a:ea typeface="ＭＳ Ｐゴシック" panose="020B0600070205080204" pitchFamily="50" charset="-128"/>
                        </a:rPr>
                        <a:t>三島高槻</a:t>
                      </a:r>
                    </a:p>
                  </a:txBody>
                  <a:tcPr marL="4029" marR="4029" marT="402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23 </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029" marR="4029" marT="402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77</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029" marR="4029" marT="4029" marB="0" anchor="ctr">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1 </a:t>
                      </a:r>
                    </a:p>
                  </a:txBody>
                  <a:tcPr marL="4029" marR="4029" marT="4029" marB="0" anchor="ctr">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4</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029" marR="4029" marT="4029" marB="0" anchor="ctr">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9</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029" marR="4029" marT="4029" marB="0" anchor="ctr">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34 </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029" marR="4029" marT="4029" marB="0" anchor="ctr">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13</a:t>
                      </a:r>
                      <a:r>
                        <a:rPr lang="en-US" altLang="ja-JP" sz="11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029" marR="4029" marT="4029" marB="0" anchor="ctr">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39 </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029" marR="4029" marT="402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72315451"/>
                  </a:ext>
                </a:extLst>
              </a:tr>
              <a:tr h="164049">
                <a:tc>
                  <a:txBody>
                    <a:bodyPr/>
                    <a:lstStyle/>
                    <a:p>
                      <a:pPr algn="ctr" fontAlgn="ctr"/>
                      <a:r>
                        <a:rPr lang="ja-JP" altLang="en-US" sz="900" b="0" i="0" u="none" strike="noStrike" dirty="0">
                          <a:effectLst/>
                          <a:latin typeface="ＭＳ Ｐゴシック" panose="020B0600070205080204" pitchFamily="50" charset="-128"/>
                          <a:ea typeface="ＭＳ Ｐゴシック" panose="020B0600070205080204" pitchFamily="50" charset="-128"/>
                        </a:rPr>
                        <a:t>枚方市</a:t>
                      </a:r>
                    </a:p>
                  </a:txBody>
                  <a:tcPr marL="4029" marR="4029" marT="402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900" b="0" i="0" u="none" strike="noStrike">
                          <a:effectLst/>
                          <a:latin typeface="ＭＳ Ｐゴシック" panose="020B0600070205080204" pitchFamily="50" charset="-128"/>
                          <a:ea typeface="ＭＳ Ｐゴシック" panose="020B0600070205080204" pitchFamily="50" charset="-128"/>
                        </a:rPr>
                        <a:t>北河内枚方</a:t>
                      </a:r>
                    </a:p>
                  </a:txBody>
                  <a:tcPr marL="4029" marR="4029" marT="402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61 </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029" marR="4029" marT="402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47 </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029" marR="4029" marT="4029" marB="0" anchor="ctr">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11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14</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029" marR="4029" marT="4029" marB="0" anchor="ctr">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2</a:t>
                      </a:r>
                      <a:r>
                        <a:rPr lang="en-US" altLang="ja-JP" sz="11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029" marR="4029" marT="4029" marB="0" anchor="ctr">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US" altLang="ja-JP" sz="11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35 </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029" marR="4029" marT="4029" marB="0" anchor="ctr">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15</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029" marR="4029" marT="4029" marB="0" anchor="ctr">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US" altLang="ja-JP" sz="11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12</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029" marR="4029" marT="4029" marB="0" anchor="ctr">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30</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029" marR="4029" marT="402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38803875"/>
                  </a:ext>
                </a:extLst>
              </a:tr>
              <a:tr h="164049">
                <a:tc>
                  <a:txBody>
                    <a:bodyPr/>
                    <a:lstStyle/>
                    <a:p>
                      <a:pPr algn="ctr" fontAlgn="ctr"/>
                      <a:r>
                        <a:rPr lang="ja-JP" altLang="en-US" sz="900" b="0" i="0" u="none" strike="noStrike" dirty="0">
                          <a:effectLst/>
                          <a:latin typeface="ＭＳ Ｐゴシック" panose="020B0600070205080204" pitchFamily="50" charset="-128"/>
                          <a:ea typeface="ＭＳ Ｐゴシック" panose="020B0600070205080204" pitchFamily="50" charset="-128"/>
                        </a:rPr>
                        <a:t>寝屋川市</a:t>
                      </a:r>
                    </a:p>
                  </a:txBody>
                  <a:tcPr marL="4029" marR="4029" marT="402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900" b="0" i="0" u="none" strike="noStrike">
                          <a:effectLst/>
                          <a:latin typeface="ＭＳ Ｐゴシック" panose="020B0600070205080204" pitchFamily="50" charset="-128"/>
                          <a:ea typeface="ＭＳ Ｐゴシック" panose="020B0600070205080204" pitchFamily="50" charset="-128"/>
                        </a:rPr>
                        <a:t>北河内寝屋川</a:t>
                      </a:r>
                    </a:p>
                  </a:txBody>
                  <a:tcPr marL="4029" marR="4029" marT="402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18 </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029" marR="4029" marT="402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43 </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029" marR="4029" marT="4029" marB="0" anchor="ctr">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2 </a:t>
                      </a:r>
                    </a:p>
                  </a:txBody>
                  <a:tcPr marL="4029" marR="4029" marT="4029" marB="0" anchor="ctr">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1 </a:t>
                      </a:r>
                    </a:p>
                  </a:txBody>
                  <a:tcPr marL="4029" marR="4029" marT="4029" marB="0" anchor="ctr">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11 </a:t>
                      </a:r>
                    </a:p>
                  </a:txBody>
                  <a:tcPr marL="4029" marR="4029" marT="4029" marB="0" anchor="ctr">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17 </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029" marR="4029" marT="4029" marB="0" anchor="ctr">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5</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029" marR="4029" marT="4029" marB="0" anchor="ctr">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25 </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029" marR="4029" marT="402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39557522"/>
                  </a:ext>
                </a:extLst>
              </a:tr>
              <a:tr h="164049">
                <a:tc>
                  <a:txBody>
                    <a:bodyPr/>
                    <a:lstStyle/>
                    <a:p>
                      <a:pPr algn="ctr" fontAlgn="ctr"/>
                      <a:r>
                        <a:rPr lang="ja-JP" altLang="en-US" sz="900" b="0" i="0" u="none" strike="noStrike" dirty="0">
                          <a:effectLst/>
                          <a:latin typeface="ＭＳ Ｐゴシック" panose="020B0600070205080204" pitchFamily="50" charset="-128"/>
                          <a:ea typeface="ＭＳ Ｐゴシック" panose="020B0600070205080204" pitchFamily="50" charset="-128"/>
                        </a:rPr>
                        <a:t>守口市</a:t>
                      </a:r>
                    </a:p>
                  </a:txBody>
                  <a:tcPr marL="4029" marR="4029" marT="402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ja-JP" altLang="en-US" sz="900" b="0" i="0" u="none" strike="noStrike">
                          <a:effectLst/>
                          <a:latin typeface="ＭＳ Ｐゴシック" panose="020B0600070205080204" pitchFamily="50" charset="-128"/>
                          <a:ea typeface="ＭＳ Ｐゴシック" panose="020B0600070205080204" pitchFamily="50" charset="-128"/>
                        </a:rPr>
                        <a:t>北河内西</a:t>
                      </a:r>
                    </a:p>
                  </a:txBody>
                  <a:tcPr marL="4029" marR="4029" marT="402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51</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029" marR="4029" marT="402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12</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029" marR="4029" marT="4029" marB="0" anchor="ctr">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US" altLang="ja-JP" sz="11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13</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029" marR="4029" marT="4029" marB="0" anchor="ctr">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0</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029" marR="4029" marT="4029" marB="0" anchor="ctr">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US" altLang="ja-JP" sz="11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24</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029" marR="4029" marT="4029" marB="0" anchor="ctr">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2</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029" marR="4029" marT="4029" marB="0" anchor="ctr">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US" altLang="ja-JP" sz="11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14</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029" marR="4029" marT="4029" marB="0" anchor="ctr">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10</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029" marR="4029" marT="402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2633868820"/>
                  </a:ext>
                </a:extLst>
              </a:tr>
              <a:tr h="164049">
                <a:tc>
                  <a:txBody>
                    <a:bodyPr/>
                    <a:lstStyle/>
                    <a:p>
                      <a:pPr algn="ctr" fontAlgn="ctr"/>
                      <a:r>
                        <a:rPr lang="ja-JP" altLang="en-US" sz="900" b="0" i="0" u="none" strike="noStrike" dirty="0">
                          <a:effectLst/>
                          <a:latin typeface="ＭＳ Ｐゴシック" panose="020B0600070205080204" pitchFamily="50" charset="-128"/>
                          <a:ea typeface="ＭＳ Ｐゴシック" panose="020B0600070205080204" pitchFamily="50" charset="-128"/>
                        </a:rPr>
                        <a:t>門真市</a:t>
                      </a:r>
                    </a:p>
                  </a:txBody>
                  <a:tcPr marL="4029" marR="4029" marT="402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a:txBody>
                    <a:bodyPr/>
                    <a:lstStyle/>
                    <a:p>
                      <a:pPr algn="ctr" fontAlgn="ctr"/>
                      <a:r>
                        <a:rPr lang="en-US" altLang="ja-JP" sz="11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36</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029" marR="4029" marT="402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19 </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029" marR="4029" marT="4029" marB="0" anchor="ctr">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US" altLang="ja-JP" sz="11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5</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029" marR="4029" marT="4029" marB="0" anchor="ctr">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1</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029" marR="4029" marT="4029" marB="0" anchor="ctr">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US" altLang="ja-JP" sz="11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23 </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029" marR="4029" marT="4029" marB="0" anchor="ctr">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4</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029" marR="4029" marT="4029" marB="0" anchor="ctr">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US" altLang="ja-JP" sz="11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8</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029" marR="4029" marT="4029" marB="0" anchor="ctr">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14</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029" marR="4029" marT="402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11065310"/>
                  </a:ext>
                </a:extLst>
              </a:tr>
              <a:tr h="164049">
                <a:tc>
                  <a:txBody>
                    <a:bodyPr/>
                    <a:lstStyle/>
                    <a:p>
                      <a:pPr algn="ctr" fontAlgn="ctr"/>
                      <a:r>
                        <a:rPr lang="ja-JP" altLang="en-US" sz="900" b="0" i="0" u="none" strike="noStrike" dirty="0">
                          <a:effectLst/>
                          <a:latin typeface="ＭＳ Ｐゴシック" panose="020B0600070205080204" pitchFamily="50" charset="-128"/>
                          <a:ea typeface="ＭＳ Ｐゴシック" panose="020B0600070205080204" pitchFamily="50" charset="-128"/>
                        </a:rPr>
                        <a:t>大東市</a:t>
                      </a:r>
                    </a:p>
                  </a:txBody>
                  <a:tcPr marL="4029" marR="4029" marT="402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ctr"/>
                      <a:r>
                        <a:rPr lang="ja-JP" altLang="en-US" sz="900" b="0" i="0" u="none" strike="noStrike">
                          <a:effectLst/>
                          <a:latin typeface="ＭＳ Ｐゴシック" panose="020B0600070205080204" pitchFamily="50" charset="-128"/>
                          <a:ea typeface="ＭＳ Ｐゴシック" panose="020B0600070205080204" pitchFamily="50" charset="-128"/>
                        </a:rPr>
                        <a:t>北河内東</a:t>
                      </a:r>
                    </a:p>
                  </a:txBody>
                  <a:tcPr marL="4029" marR="4029" marT="402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12</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029" marR="4029" marT="402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17</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029" marR="4029" marT="4029" marB="0" anchor="ctr">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3</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029" marR="4029" marT="4029" marB="0" anchor="ctr">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3</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029" marR="4029" marT="4029" marB="0" anchor="ctr">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US" altLang="ja-JP" sz="11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7</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029" marR="4029" marT="4029" marB="0" anchor="ctr">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3</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029" marR="4029" marT="4029" marB="0" anchor="ctr">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US" altLang="ja-JP" sz="11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2</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029" marR="4029" marT="4029" marB="0" anchor="ctr">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11</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029" marR="4029" marT="402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36596346"/>
                  </a:ext>
                </a:extLst>
              </a:tr>
              <a:tr h="164049">
                <a:tc>
                  <a:txBody>
                    <a:bodyPr/>
                    <a:lstStyle/>
                    <a:p>
                      <a:pPr algn="ctr" fontAlgn="ctr"/>
                      <a:r>
                        <a:rPr lang="ja-JP" altLang="en-US" sz="900" b="0" i="0" u="none" strike="noStrike" dirty="0">
                          <a:effectLst/>
                          <a:latin typeface="ＭＳ Ｐゴシック" panose="020B0600070205080204" pitchFamily="50" charset="-128"/>
                          <a:ea typeface="ＭＳ Ｐゴシック" panose="020B0600070205080204" pitchFamily="50" charset="-128"/>
                        </a:rPr>
                        <a:t>四條畷市</a:t>
                      </a:r>
                    </a:p>
                  </a:txBody>
                  <a:tcPr marL="4029" marR="4029" marT="402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a:txBody>
                    <a:bodyPr/>
                    <a:lstStyle/>
                    <a:p>
                      <a:pPr algn="ctr" fontAlgn="ctr"/>
                      <a:r>
                        <a:rPr lang="en-US" altLang="ja-JP" sz="11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2</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029" marR="4029" marT="402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6</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029" marR="4029" marT="4029" marB="0" anchor="ctr">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11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1</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029" marR="4029" marT="4029" marB="0" anchor="ctr">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0 </a:t>
                      </a:r>
                    </a:p>
                  </a:txBody>
                  <a:tcPr marL="4029" marR="4029" marT="4029" marB="0" anchor="ctr">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1 </a:t>
                      </a:r>
                    </a:p>
                  </a:txBody>
                  <a:tcPr marL="4029" marR="4029" marT="4029" marB="0" anchor="ctr">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1</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029" marR="4029" marT="4029" marB="0" anchor="ctr">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0 </a:t>
                      </a:r>
                    </a:p>
                  </a:txBody>
                  <a:tcPr marL="4029" marR="4029" marT="4029" marB="0" anchor="ctr">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5</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029" marR="4029" marT="402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56389574"/>
                  </a:ext>
                </a:extLst>
              </a:tr>
              <a:tr h="164049">
                <a:tc>
                  <a:txBody>
                    <a:bodyPr/>
                    <a:lstStyle/>
                    <a:p>
                      <a:pPr algn="ctr" fontAlgn="ctr"/>
                      <a:r>
                        <a:rPr lang="ja-JP" altLang="en-US" sz="900" b="0" i="0" u="none" strike="noStrike" dirty="0">
                          <a:effectLst/>
                          <a:latin typeface="ＭＳ Ｐゴシック" panose="020B0600070205080204" pitchFamily="50" charset="-128"/>
                          <a:ea typeface="ＭＳ Ｐゴシック" panose="020B0600070205080204" pitchFamily="50" charset="-128"/>
                        </a:rPr>
                        <a:t>交野市</a:t>
                      </a:r>
                    </a:p>
                  </a:txBody>
                  <a:tcPr marL="4029" marR="4029" marT="402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a:txBody>
                    <a:bodyPr/>
                    <a:lstStyle/>
                    <a:p>
                      <a:pPr algn="ctr" fontAlgn="ct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6 </a:t>
                      </a:r>
                    </a:p>
                  </a:txBody>
                  <a:tcPr marL="4029" marR="4029" marT="402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12</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029" marR="4029" marT="4029" marB="0" anchor="ctr">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2 </a:t>
                      </a:r>
                    </a:p>
                  </a:txBody>
                  <a:tcPr marL="4029" marR="4029" marT="4029" marB="0" anchor="ctr">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2</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029" marR="4029" marT="4029" marB="0" anchor="ctr">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3 </a:t>
                      </a:r>
                    </a:p>
                  </a:txBody>
                  <a:tcPr marL="4029" marR="4029" marT="4029" marB="0" anchor="ctr">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4</a:t>
                      </a:r>
                      <a:r>
                        <a:rPr lang="en-US" altLang="ja-JP" sz="11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029" marR="4029" marT="4029" marB="0" anchor="ctr">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1 </a:t>
                      </a:r>
                    </a:p>
                  </a:txBody>
                  <a:tcPr marL="4029" marR="4029" marT="4029" marB="0" anchor="ctr">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6</a:t>
                      </a:r>
                      <a:r>
                        <a:rPr lang="en-US" altLang="ja-JP" sz="11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029" marR="4029" marT="402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55755181"/>
                  </a:ext>
                </a:extLst>
              </a:tr>
              <a:tr h="164049">
                <a:tc>
                  <a:txBody>
                    <a:bodyPr/>
                    <a:lstStyle/>
                    <a:p>
                      <a:pPr algn="ctr" fontAlgn="ctr"/>
                      <a:r>
                        <a:rPr lang="ja-JP" altLang="en-US" sz="900" b="0" i="0" u="none" strike="noStrike" dirty="0">
                          <a:effectLst/>
                          <a:latin typeface="ＭＳ Ｐゴシック" panose="020B0600070205080204" pitchFamily="50" charset="-128"/>
                          <a:ea typeface="ＭＳ Ｐゴシック" panose="020B0600070205080204" pitchFamily="50" charset="-128"/>
                        </a:rPr>
                        <a:t>八尾市</a:t>
                      </a:r>
                    </a:p>
                  </a:txBody>
                  <a:tcPr marL="4029" marR="4029" marT="402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ja-JP" altLang="en-US" sz="900" b="0" i="0" u="none" strike="noStrike">
                          <a:effectLst/>
                          <a:latin typeface="ＭＳ Ｐゴシック" panose="020B0600070205080204" pitchFamily="50" charset="-128"/>
                          <a:ea typeface="ＭＳ Ｐゴシック" panose="020B0600070205080204" pitchFamily="50" charset="-128"/>
                        </a:rPr>
                        <a:t>中河内南</a:t>
                      </a:r>
                    </a:p>
                  </a:txBody>
                  <a:tcPr marL="4029" marR="4029" marT="402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64</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029" marR="4029" marT="402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15</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029" marR="4029" marT="4029" marB="0" anchor="ctr">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US" altLang="ja-JP" sz="11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7</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029" marR="4029" marT="4029" marB="0" anchor="ctr">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1</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029" marR="4029" marT="4029" marB="0" anchor="ctr">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US" altLang="ja-JP" sz="11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14</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029" marR="4029" marT="4029" marB="0" anchor="ctr">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5</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029" marR="4029" marT="4029" marB="0" anchor="ctr">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US" altLang="ja-JP" sz="11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43</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029" marR="4029" marT="4029" marB="0" anchor="ctr">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9</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029" marR="4029" marT="402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441338326"/>
                  </a:ext>
                </a:extLst>
              </a:tr>
              <a:tr h="164049">
                <a:tc>
                  <a:txBody>
                    <a:bodyPr/>
                    <a:lstStyle/>
                    <a:p>
                      <a:pPr algn="ctr" fontAlgn="ctr"/>
                      <a:r>
                        <a:rPr lang="ja-JP" altLang="en-US" sz="900" b="0" i="0" u="none" strike="noStrike" dirty="0">
                          <a:effectLst/>
                          <a:latin typeface="ＭＳ Ｐゴシック" panose="020B0600070205080204" pitchFamily="50" charset="-128"/>
                          <a:ea typeface="ＭＳ Ｐゴシック" panose="020B0600070205080204" pitchFamily="50" charset="-128"/>
                        </a:rPr>
                        <a:t>柏原市</a:t>
                      </a:r>
                    </a:p>
                  </a:txBody>
                  <a:tcPr marL="4029" marR="4029" marT="402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a:txBody>
                    <a:bodyPr/>
                    <a:lstStyle/>
                    <a:p>
                      <a:pPr algn="ctr" fontAlgn="ctr"/>
                      <a:r>
                        <a:rPr lang="en-US" altLang="ja-JP" sz="11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23</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029" marR="4029" marT="402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3</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029" marR="4029" marT="4029" marB="0" anchor="ctr">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US" altLang="ja-JP" sz="11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4</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029" marR="4029" marT="4029" marB="0" anchor="ctr">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0 </a:t>
                      </a:r>
                    </a:p>
                  </a:txBody>
                  <a:tcPr marL="4029" marR="4029" marT="4029" marB="0" anchor="ctr">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US" altLang="ja-JP" sz="11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10</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029" marR="4029" marT="4029" marB="0" anchor="ctr">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2</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029" marR="4029" marT="4029" marB="0" anchor="ctr">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US" altLang="ja-JP" sz="11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9</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029" marR="4029" marT="4029" marB="0" anchor="ctr">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1</a:t>
                      </a:r>
                      <a:r>
                        <a:rPr lang="en-US" altLang="ja-JP" sz="11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029" marR="4029" marT="402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2560681611"/>
                  </a:ext>
                </a:extLst>
              </a:tr>
              <a:tr h="164049">
                <a:tc>
                  <a:txBody>
                    <a:bodyPr/>
                    <a:lstStyle/>
                    <a:p>
                      <a:pPr algn="ctr" fontAlgn="ctr"/>
                      <a:r>
                        <a:rPr lang="ja-JP" altLang="en-US" sz="900" b="0" i="0" u="none" strike="noStrike" dirty="0">
                          <a:effectLst/>
                          <a:latin typeface="ＭＳ Ｐゴシック" panose="020B0600070205080204" pitchFamily="50" charset="-128"/>
                          <a:ea typeface="ＭＳ Ｐゴシック" panose="020B0600070205080204" pitchFamily="50" charset="-128"/>
                        </a:rPr>
                        <a:t>東大阪市</a:t>
                      </a:r>
                    </a:p>
                  </a:txBody>
                  <a:tcPr marL="4029" marR="4029" marT="402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900" b="0" i="0" u="none" strike="noStrike">
                          <a:effectLst/>
                          <a:latin typeface="ＭＳ Ｐゴシック" panose="020B0600070205080204" pitchFamily="50" charset="-128"/>
                          <a:ea typeface="ＭＳ Ｐゴシック" panose="020B0600070205080204" pitchFamily="50" charset="-128"/>
                        </a:rPr>
                        <a:t>中河内東大阪</a:t>
                      </a:r>
                    </a:p>
                  </a:txBody>
                  <a:tcPr marL="4029" marR="4029" marT="402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252 </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029" marR="4029" marT="402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104 </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029" marR="4029" marT="4029" marB="0" anchor="ctr">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US" altLang="ja-JP" sz="11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40 </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029" marR="4029" marT="4029" marB="0" anchor="ctr">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5</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029" marR="4029" marT="4029" marB="0" anchor="ctr">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US" altLang="ja-JP" sz="11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127 </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029" marR="4029" marT="4029" marB="0" anchor="ctr">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45 </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029" marR="4029" marT="4029" marB="0" anchor="ctr">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US" altLang="ja-JP" sz="11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85 </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029" marR="4029" marT="4029" marB="0" anchor="ctr">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54 </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029" marR="4029" marT="402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636600292"/>
                  </a:ext>
                </a:extLst>
              </a:tr>
            </a:tbl>
          </a:graphicData>
        </a:graphic>
      </p:graphicFrame>
      <p:sp>
        <p:nvSpPr>
          <p:cNvPr id="6" name="テキスト ボックス 5"/>
          <p:cNvSpPr txBox="1"/>
          <p:nvPr/>
        </p:nvSpPr>
        <p:spPr>
          <a:xfrm>
            <a:off x="3955550" y="5769917"/>
            <a:ext cx="4966424" cy="253916"/>
          </a:xfrm>
          <a:prstGeom prst="rect">
            <a:avLst/>
          </a:prstGeom>
          <a:noFill/>
        </p:spPr>
        <p:txBody>
          <a:bodyPr wrap="none" rtlCol="0">
            <a:spAutoFit/>
          </a:bodyPr>
          <a:lstStyle/>
          <a:p>
            <a:r>
              <a:rPr kumimoji="1" lang="ja-JP" altLang="en-US" sz="1050" dirty="0"/>
              <a:t>出展</a:t>
            </a:r>
            <a:r>
              <a:rPr lang="ja-JP" altLang="en-US" sz="1050" dirty="0"/>
              <a:t>：第</a:t>
            </a:r>
            <a:r>
              <a:rPr lang="en-US" altLang="ja-JP" sz="1050" dirty="0"/>
              <a:t>5</a:t>
            </a:r>
            <a:r>
              <a:rPr lang="ja-JP" altLang="en-US" sz="1050" dirty="0" err="1"/>
              <a:t>期障がい</a:t>
            </a:r>
            <a:r>
              <a:rPr lang="ja-JP" altLang="en-US" sz="1050" dirty="0"/>
              <a:t>福祉計画策定にあたって、大阪府が実施する市町村への調査</a:t>
            </a:r>
            <a:endParaRPr kumimoji="1" lang="ja-JP" altLang="en-US" sz="1050" dirty="0"/>
          </a:p>
        </p:txBody>
      </p:sp>
      <p:sp>
        <p:nvSpPr>
          <p:cNvPr id="21" name="テキスト ボックス 20">
            <a:extLst>
              <a:ext uri="{FF2B5EF4-FFF2-40B4-BE49-F238E27FC236}">
                <a16:creationId xmlns:a16="http://schemas.microsoft.com/office/drawing/2014/main" id="{EE444A1C-5802-4B88-AC49-52DABD2FFFD3}"/>
              </a:ext>
            </a:extLst>
          </p:cNvPr>
          <p:cNvSpPr txBox="1"/>
          <p:nvPr/>
        </p:nvSpPr>
        <p:spPr>
          <a:xfrm>
            <a:off x="217622" y="555438"/>
            <a:ext cx="492443" cy="276999"/>
          </a:xfrm>
          <a:prstGeom prst="rect">
            <a:avLst/>
          </a:prstGeom>
          <a:noFill/>
        </p:spPr>
        <p:txBody>
          <a:bodyPr wrap="none" rtlCol="0">
            <a:spAutoFit/>
          </a:bodyPr>
          <a:lstStyle/>
          <a:p>
            <a:r>
              <a:rPr lang="ja-JP" altLang="en-US" sz="1200" b="1" dirty="0"/>
              <a:t>参考</a:t>
            </a:r>
          </a:p>
        </p:txBody>
      </p:sp>
      <p:sp>
        <p:nvSpPr>
          <p:cNvPr id="22" name="スライド番号プレースホルダー 1"/>
          <p:cNvSpPr txBox="1">
            <a:spLocks/>
          </p:cNvSpPr>
          <p:nvPr/>
        </p:nvSpPr>
        <p:spPr>
          <a:xfrm>
            <a:off x="6511738" y="6141198"/>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ja-JP" sz="2400" dirty="0" smtClean="0">
                <a:solidFill>
                  <a:schemeClr val="tx1"/>
                </a:solidFill>
                <a:latin typeface="+mn-ea"/>
              </a:rPr>
              <a:t>21</a:t>
            </a:r>
            <a:endParaRPr lang="ja-JP" altLang="en-US" sz="2400" dirty="0">
              <a:solidFill>
                <a:schemeClr val="tx1"/>
              </a:solidFill>
              <a:latin typeface="+mn-ea"/>
            </a:endParaRPr>
          </a:p>
        </p:txBody>
      </p:sp>
    </p:spTree>
    <p:extLst>
      <p:ext uri="{BB962C8B-B14F-4D97-AF65-F5344CB8AC3E}">
        <p14:creationId xmlns:p14="http://schemas.microsoft.com/office/powerpoint/2010/main" val="21646679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p:cNvGraphicFramePr>
            <a:graphicFrameLocks noGrp="1"/>
          </p:cNvGraphicFramePr>
          <p:nvPr>
            <p:extLst>
              <p:ext uri="{D42A27DB-BD31-4B8C-83A1-F6EECF244321}">
                <p14:modId xmlns:p14="http://schemas.microsoft.com/office/powerpoint/2010/main" val="3284953876"/>
              </p:ext>
            </p:extLst>
          </p:nvPr>
        </p:nvGraphicFramePr>
        <p:xfrm>
          <a:off x="362558" y="1912334"/>
          <a:ext cx="8432949" cy="4078178"/>
        </p:xfrm>
        <a:graphic>
          <a:graphicData uri="http://schemas.openxmlformats.org/drawingml/2006/table">
            <a:tbl>
              <a:tblPr/>
              <a:tblGrid>
                <a:gridCol w="608113">
                  <a:extLst>
                    <a:ext uri="{9D8B030D-6E8A-4147-A177-3AD203B41FA5}">
                      <a16:colId xmlns:a16="http://schemas.microsoft.com/office/drawing/2014/main" val="1262895231"/>
                    </a:ext>
                  </a:extLst>
                </a:gridCol>
                <a:gridCol w="939019">
                  <a:extLst>
                    <a:ext uri="{9D8B030D-6E8A-4147-A177-3AD203B41FA5}">
                      <a16:colId xmlns:a16="http://schemas.microsoft.com/office/drawing/2014/main" val="1189858284"/>
                    </a:ext>
                  </a:extLst>
                </a:gridCol>
                <a:gridCol w="844061">
                  <a:extLst>
                    <a:ext uri="{9D8B030D-6E8A-4147-A177-3AD203B41FA5}">
                      <a16:colId xmlns:a16="http://schemas.microsoft.com/office/drawing/2014/main" val="2687888170"/>
                    </a:ext>
                  </a:extLst>
                </a:gridCol>
                <a:gridCol w="865163">
                  <a:extLst>
                    <a:ext uri="{9D8B030D-6E8A-4147-A177-3AD203B41FA5}">
                      <a16:colId xmlns:a16="http://schemas.microsoft.com/office/drawing/2014/main" val="3563437575"/>
                    </a:ext>
                  </a:extLst>
                </a:gridCol>
                <a:gridCol w="854612">
                  <a:extLst>
                    <a:ext uri="{9D8B030D-6E8A-4147-A177-3AD203B41FA5}">
                      <a16:colId xmlns:a16="http://schemas.microsoft.com/office/drawing/2014/main" val="2244099021"/>
                    </a:ext>
                  </a:extLst>
                </a:gridCol>
                <a:gridCol w="875714">
                  <a:extLst>
                    <a:ext uri="{9D8B030D-6E8A-4147-A177-3AD203B41FA5}">
                      <a16:colId xmlns:a16="http://schemas.microsoft.com/office/drawing/2014/main" val="636376664"/>
                    </a:ext>
                  </a:extLst>
                </a:gridCol>
                <a:gridCol w="865163">
                  <a:extLst>
                    <a:ext uri="{9D8B030D-6E8A-4147-A177-3AD203B41FA5}">
                      <a16:colId xmlns:a16="http://schemas.microsoft.com/office/drawing/2014/main" val="1165494248"/>
                    </a:ext>
                  </a:extLst>
                </a:gridCol>
                <a:gridCol w="865163">
                  <a:extLst>
                    <a:ext uri="{9D8B030D-6E8A-4147-A177-3AD203B41FA5}">
                      <a16:colId xmlns:a16="http://schemas.microsoft.com/office/drawing/2014/main" val="2282050695"/>
                    </a:ext>
                  </a:extLst>
                </a:gridCol>
                <a:gridCol w="854612">
                  <a:extLst>
                    <a:ext uri="{9D8B030D-6E8A-4147-A177-3AD203B41FA5}">
                      <a16:colId xmlns:a16="http://schemas.microsoft.com/office/drawing/2014/main" val="1984208200"/>
                    </a:ext>
                  </a:extLst>
                </a:gridCol>
                <a:gridCol w="861329">
                  <a:extLst>
                    <a:ext uri="{9D8B030D-6E8A-4147-A177-3AD203B41FA5}">
                      <a16:colId xmlns:a16="http://schemas.microsoft.com/office/drawing/2014/main" val="2929094126"/>
                    </a:ext>
                  </a:extLst>
                </a:gridCol>
              </a:tblGrid>
              <a:tr h="164233">
                <a:tc>
                  <a:txBody>
                    <a:bodyPr/>
                    <a:lstStyle/>
                    <a:p>
                      <a:pPr algn="ctr" fontAlgn="ctr"/>
                      <a:r>
                        <a:rPr lang="ja-JP" altLang="en-US" sz="900" b="0" i="0" u="none" strike="noStrike">
                          <a:effectLst/>
                          <a:latin typeface="ＭＳ Ｐゴシック" panose="020B0600070205080204" pitchFamily="50" charset="-128"/>
                          <a:ea typeface="ＭＳ Ｐゴシック" panose="020B0600070205080204" pitchFamily="50" charset="-128"/>
                        </a:rPr>
                        <a:t>松原市</a:t>
                      </a:r>
                    </a:p>
                  </a:txBody>
                  <a:tcPr marL="4213" marR="4213" marT="42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ctr"/>
                      <a:r>
                        <a:rPr lang="ja-JP" altLang="en-US" sz="900" b="0" i="0" u="none" strike="noStrike">
                          <a:effectLst/>
                          <a:latin typeface="ＭＳ Ｐゴシック" panose="020B0600070205080204" pitchFamily="50" charset="-128"/>
                          <a:ea typeface="ＭＳ Ｐゴシック" panose="020B0600070205080204" pitchFamily="50" charset="-128"/>
                        </a:rPr>
                        <a:t>南河内北</a:t>
                      </a:r>
                    </a:p>
                  </a:txBody>
                  <a:tcPr marL="4213" marR="4213" marT="42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5 </a:t>
                      </a:r>
                    </a:p>
                  </a:txBody>
                  <a:tcPr marL="4213" marR="4213" marT="42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16</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213" marR="4213" marT="4213" marB="0" anchor="ctr">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1 </a:t>
                      </a:r>
                    </a:p>
                  </a:txBody>
                  <a:tcPr marL="4213" marR="4213" marT="4213" marB="0" anchor="ctr">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0 </a:t>
                      </a:r>
                    </a:p>
                  </a:txBody>
                  <a:tcPr marL="4213" marR="4213" marT="4213" marB="0" anchor="ctr">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2 </a:t>
                      </a:r>
                    </a:p>
                  </a:txBody>
                  <a:tcPr marL="4213" marR="4213" marT="4213" marB="0" anchor="ctr">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8</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213" marR="4213" marT="4213" marB="0" anchor="ctr">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2 </a:t>
                      </a:r>
                    </a:p>
                  </a:txBody>
                  <a:tcPr marL="4213" marR="4213" marT="4213" marB="0" anchor="ctr">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8</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213" marR="4213" marT="42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1102083"/>
                  </a:ext>
                </a:extLst>
              </a:tr>
              <a:tr h="164233">
                <a:tc>
                  <a:txBody>
                    <a:bodyPr/>
                    <a:lstStyle/>
                    <a:p>
                      <a:pPr algn="ctr" fontAlgn="ctr"/>
                      <a:r>
                        <a:rPr lang="ja-JP" altLang="en-US" sz="900" b="0" i="0" u="none" strike="noStrike">
                          <a:effectLst/>
                          <a:latin typeface="ＭＳ Ｐゴシック" panose="020B0600070205080204" pitchFamily="50" charset="-128"/>
                          <a:ea typeface="ＭＳ Ｐゴシック" panose="020B0600070205080204" pitchFamily="50" charset="-128"/>
                        </a:rPr>
                        <a:t>羽曳野市</a:t>
                      </a:r>
                    </a:p>
                  </a:txBody>
                  <a:tcPr marL="4213" marR="4213" marT="42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a:txBody>
                    <a:bodyPr/>
                    <a:lstStyle/>
                    <a:p>
                      <a:pPr algn="ctr" fontAlgn="ctr"/>
                      <a:r>
                        <a:rPr lang="en-US" altLang="ja-JP" sz="11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24</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213" marR="4213" marT="42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7</a:t>
                      </a:r>
                      <a:r>
                        <a:rPr lang="en-US" altLang="ja-JP" sz="11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213" marR="4213" marT="4213" marB="0" anchor="ctr">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US" altLang="ja-JP" sz="11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3</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213" marR="4213" marT="4213" marB="0" anchor="ctr">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0 </a:t>
                      </a:r>
                    </a:p>
                  </a:txBody>
                  <a:tcPr marL="4213" marR="4213" marT="4213" marB="0" anchor="ctr">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US" altLang="ja-JP" sz="11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10</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213" marR="4213" marT="4213" marB="0" anchor="ctr">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0</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213" marR="4213" marT="4213" marB="0" anchor="ctr">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US" altLang="ja-JP" sz="11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11</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213" marR="4213" marT="4213" marB="0" anchor="ctr">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7</a:t>
                      </a:r>
                      <a:r>
                        <a:rPr lang="en-US" altLang="ja-JP" sz="11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213" marR="4213" marT="42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3179070349"/>
                  </a:ext>
                </a:extLst>
              </a:tr>
              <a:tr h="164233">
                <a:tc>
                  <a:txBody>
                    <a:bodyPr/>
                    <a:lstStyle/>
                    <a:p>
                      <a:pPr algn="ctr" fontAlgn="ctr"/>
                      <a:r>
                        <a:rPr lang="ja-JP" altLang="en-US" sz="900" b="0" i="0" u="none" strike="noStrike">
                          <a:effectLst/>
                          <a:latin typeface="ＭＳ Ｐゴシック" panose="020B0600070205080204" pitchFamily="50" charset="-128"/>
                          <a:ea typeface="ＭＳ Ｐゴシック" panose="020B0600070205080204" pitchFamily="50" charset="-128"/>
                        </a:rPr>
                        <a:t>藤井寺市</a:t>
                      </a:r>
                    </a:p>
                  </a:txBody>
                  <a:tcPr marL="4213" marR="4213" marT="42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a:txBody>
                    <a:bodyPr/>
                    <a:lstStyle/>
                    <a:p>
                      <a:pPr algn="ctr" fontAlgn="ctr"/>
                      <a:r>
                        <a:rPr lang="en-US" altLang="ja-JP" sz="11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20 </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213" marR="4213" marT="42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6</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213" marR="4213" marT="4213" marB="0" anchor="ctr">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US" altLang="ja-JP" sz="11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4</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213" marR="4213" marT="4213" marB="0" anchor="ctr">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0 </a:t>
                      </a:r>
                    </a:p>
                  </a:txBody>
                  <a:tcPr marL="4213" marR="4213" marT="4213" marB="0" anchor="ctr">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US" altLang="ja-JP" sz="11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12</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213" marR="4213" marT="4213" marB="0" anchor="ctr">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3</a:t>
                      </a:r>
                      <a:r>
                        <a:rPr lang="en-US" altLang="ja-JP" sz="11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213" marR="4213" marT="4213" marB="0" anchor="ctr">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US" altLang="ja-JP" sz="11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4</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213" marR="4213" marT="4213" marB="0" anchor="ctr">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3</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213" marR="4213" marT="42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3508039967"/>
                  </a:ext>
                </a:extLst>
              </a:tr>
              <a:tr h="164233">
                <a:tc>
                  <a:txBody>
                    <a:bodyPr/>
                    <a:lstStyle/>
                    <a:p>
                      <a:pPr algn="ctr" fontAlgn="ctr"/>
                      <a:r>
                        <a:rPr lang="ja-JP" altLang="en-US" sz="900" b="0" i="0" u="none" strike="noStrike">
                          <a:effectLst/>
                          <a:latin typeface="ＭＳ Ｐゴシック" panose="020B0600070205080204" pitchFamily="50" charset="-128"/>
                          <a:ea typeface="ＭＳ Ｐゴシック" panose="020B0600070205080204" pitchFamily="50" charset="-128"/>
                        </a:rPr>
                        <a:t>富田林市</a:t>
                      </a:r>
                    </a:p>
                  </a:txBody>
                  <a:tcPr marL="4213" marR="4213" marT="42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6">
                  <a:txBody>
                    <a:bodyPr/>
                    <a:lstStyle/>
                    <a:p>
                      <a:pPr algn="ctr" fontAlgn="ctr"/>
                      <a:r>
                        <a:rPr lang="ja-JP" altLang="en-US" sz="900" b="0" i="0" u="none" strike="noStrike">
                          <a:effectLst/>
                          <a:latin typeface="ＭＳ Ｐゴシック" panose="020B0600070205080204" pitchFamily="50" charset="-128"/>
                          <a:ea typeface="ＭＳ Ｐゴシック" panose="020B0600070205080204" pitchFamily="50" charset="-128"/>
                        </a:rPr>
                        <a:t>南河内南</a:t>
                      </a:r>
                    </a:p>
                  </a:txBody>
                  <a:tcPr marL="4213" marR="4213" marT="42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5</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213" marR="4213" marT="42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13</a:t>
                      </a:r>
                      <a:r>
                        <a:rPr lang="en-US" altLang="ja-JP" sz="11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213" marR="4213" marT="4213" marB="0" anchor="ctr">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0 </a:t>
                      </a:r>
                    </a:p>
                  </a:txBody>
                  <a:tcPr marL="4213" marR="4213" marT="4213" marB="0" anchor="ctr">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0 </a:t>
                      </a:r>
                    </a:p>
                  </a:txBody>
                  <a:tcPr marL="4213" marR="4213" marT="4213" marB="0" anchor="ctr">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3</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213" marR="4213" marT="4213" marB="0" anchor="ctr">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6</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213" marR="4213" marT="4213" marB="0" anchor="ctr">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2</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213" marR="4213" marT="4213" marB="0" anchor="ctr">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7</a:t>
                      </a:r>
                      <a:r>
                        <a:rPr lang="en-US" altLang="ja-JP" sz="11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213" marR="4213" marT="42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89679366"/>
                  </a:ext>
                </a:extLst>
              </a:tr>
              <a:tr h="164233">
                <a:tc>
                  <a:txBody>
                    <a:bodyPr/>
                    <a:lstStyle/>
                    <a:p>
                      <a:pPr algn="ctr" fontAlgn="ctr"/>
                      <a:r>
                        <a:rPr lang="ja-JP" altLang="en-US" sz="900" b="0" i="0" u="none" strike="noStrike">
                          <a:effectLst/>
                          <a:latin typeface="ＭＳ Ｐゴシック" panose="020B0600070205080204" pitchFamily="50" charset="-128"/>
                          <a:ea typeface="ＭＳ Ｐゴシック" panose="020B0600070205080204" pitchFamily="50" charset="-128"/>
                        </a:rPr>
                        <a:t>河内長野市</a:t>
                      </a:r>
                    </a:p>
                  </a:txBody>
                  <a:tcPr marL="4213" marR="4213" marT="42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a:txBody>
                    <a:bodyPr/>
                    <a:lstStyle/>
                    <a:p>
                      <a:pPr algn="ctr" fontAlgn="ctr"/>
                      <a:r>
                        <a:rPr lang="en-US" altLang="ja-JP" sz="11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2</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213" marR="4213" marT="42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5</a:t>
                      </a:r>
                      <a:r>
                        <a:rPr lang="en-US" altLang="ja-JP" sz="11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213" marR="4213" marT="4213" marB="0" anchor="ctr">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0 </a:t>
                      </a:r>
                    </a:p>
                  </a:txBody>
                  <a:tcPr marL="4213" marR="4213" marT="4213" marB="0" anchor="ctr">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0 </a:t>
                      </a:r>
                    </a:p>
                  </a:txBody>
                  <a:tcPr marL="4213" marR="4213" marT="4213" marB="0" anchor="ctr">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1</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213" marR="4213" marT="4213" marB="0" anchor="ctr">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3</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213" marR="4213" marT="4213" marB="0" anchor="ctr">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11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1</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213" marR="4213" marT="4213" marB="0" anchor="ctr">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2</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213" marR="4213" marT="42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87437711"/>
                  </a:ext>
                </a:extLst>
              </a:tr>
              <a:tr h="164233">
                <a:tc>
                  <a:txBody>
                    <a:bodyPr/>
                    <a:lstStyle/>
                    <a:p>
                      <a:pPr algn="ctr" fontAlgn="ctr"/>
                      <a:r>
                        <a:rPr lang="ja-JP" altLang="en-US" sz="900" b="0" i="0" u="none" strike="noStrike">
                          <a:effectLst/>
                          <a:latin typeface="ＭＳ Ｐゴシック" panose="020B0600070205080204" pitchFamily="50" charset="-128"/>
                          <a:ea typeface="ＭＳ Ｐゴシック" panose="020B0600070205080204" pitchFamily="50" charset="-128"/>
                        </a:rPr>
                        <a:t>大阪狭山市</a:t>
                      </a:r>
                    </a:p>
                  </a:txBody>
                  <a:tcPr marL="4213" marR="4213" marT="42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a:txBody>
                    <a:bodyPr/>
                    <a:lstStyle/>
                    <a:p>
                      <a:pPr algn="ctr" fontAlgn="ct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1 </a:t>
                      </a:r>
                    </a:p>
                  </a:txBody>
                  <a:tcPr marL="4213" marR="4213" marT="42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3</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213" marR="4213" marT="4213" marB="0" anchor="ctr">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0 </a:t>
                      </a:r>
                    </a:p>
                  </a:txBody>
                  <a:tcPr marL="4213" marR="4213" marT="4213" marB="0" anchor="ctr">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0 </a:t>
                      </a:r>
                    </a:p>
                  </a:txBody>
                  <a:tcPr marL="4213" marR="4213" marT="4213" marB="0" anchor="ctr">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1 </a:t>
                      </a:r>
                    </a:p>
                  </a:txBody>
                  <a:tcPr marL="4213" marR="4213" marT="4213" marB="0" anchor="ctr">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1</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213" marR="4213" marT="4213" marB="0" anchor="ctr">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0 </a:t>
                      </a:r>
                    </a:p>
                  </a:txBody>
                  <a:tcPr marL="4213" marR="4213" marT="4213" marB="0" anchor="ctr">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2</a:t>
                      </a:r>
                      <a:r>
                        <a:rPr lang="en-US" altLang="ja-JP" sz="11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213" marR="4213" marT="42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99550369"/>
                  </a:ext>
                </a:extLst>
              </a:tr>
              <a:tr h="164233">
                <a:tc>
                  <a:txBody>
                    <a:bodyPr/>
                    <a:lstStyle/>
                    <a:p>
                      <a:pPr algn="ctr" fontAlgn="ctr"/>
                      <a:r>
                        <a:rPr lang="ja-JP" altLang="en-US" sz="900" b="0" i="0" u="none" strike="noStrike">
                          <a:effectLst/>
                          <a:latin typeface="ＭＳ Ｐゴシック" panose="020B0600070205080204" pitchFamily="50" charset="-128"/>
                          <a:ea typeface="ＭＳ Ｐゴシック" panose="020B0600070205080204" pitchFamily="50" charset="-128"/>
                        </a:rPr>
                        <a:t>河南町</a:t>
                      </a:r>
                    </a:p>
                  </a:txBody>
                  <a:tcPr marL="4213" marR="4213" marT="42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a:txBody>
                    <a:bodyPr/>
                    <a:lstStyle/>
                    <a:p>
                      <a:pPr algn="ctr" fontAlgn="ct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0 </a:t>
                      </a:r>
                    </a:p>
                  </a:txBody>
                  <a:tcPr marL="4213" marR="4213" marT="42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1 </a:t>
                      </a:r>
                    </a:p>
                  </a:txBody>
                  <a:tcPr marL="4213" marR="4213" marT="4213" marB="0" anchor="ctr">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0 </a:t>
                      </a:r>
                    </a:p>
                  </a:txBody>
                  <a:tcPr marL="4213" marR="4213" marT="4213" marB="0" anchor="ctr">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0 </a:t>
                      </a:r>
                    </a:p>
                  </a:txBody>
                  <a:tcPr marL="4213" marR="4213" marT="4213" marB="0" anchor="ctr">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0 </a:t>
                      </a:r>
                    </a:p>
                  </a:txBody>
                  <a:tcPr marL="4213" marR="4213" marT="4213" marB="0" anchor="ctr">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1 </a:t>
                      </a:r>
                    </a:p>
                  </a:txBody>
                  <a:tcPr marL="4213" marR="4213" marT="4213" marB="0" anchor="ctr">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0 </a:t>
                      </a:r>
                    </a:p>
                  </a:txBody>
                  <a:tcPr marL="4213" marR="4213" marT="4213" marB="0" anchor="ctr">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0 </a:t>
                      </a:r>
                    </a:p>
                  </a:txBody>
                  <a:tcPr marL="4213" marR="4213" marT="42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73640858"/>
                  </a:ext>
                </a:extLst>
              </a:tr>
              <a:tr h="164233">
                <a:tc>
                  <a:txBody>
                    <a:bodyPr/>
                    <a:lstStyle/>
                    <a:p>
                      <a:pPr algn="ctr" fontAlgn="ctr"/>
                      <a:r>
                        <a:rPr lang="ja-JP" altLang="en-US" sz="900" b="0" i="0" u="none" strike="noStrike">
                          <a:effectLst/>
                          <a:latin typeface="ＭＳ Ｐゴシック" panose="020B0600070205080204" pitchFamily="50" charset="-128"/>
                          <a:ea typeface="ＭＳ Ｐゴシック" panose="020B0600070205080204" pitchFamily="50" charset="-128"/>
                        </a:rPr>
                        <a:t>太子町</a:t>
                      </a:r>
                    </a:p>
                  </a:txBody>
                  <a:tcPr marL="4213" marR="4213" marT="42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a:txBody>
                    <a:bodyPr/>
                    <a:lstStyle/>
                    <a:p>
                      <a:pPr algn="ctr" fontAlgn="ct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1 </a:t>
                      </a:r>
                    </a:p>
                  </a:txBody>
                  <a:tcPr marL="4213" marR="4213" marT="42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1</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213" marR="4213" marT="4213" marB="0" anchor="ctr">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0 </a:t>
                      </a:r>
                    </a:p>
                  </a:txBody>
                  <a:tcPr marL="4213" marR="4213" marT="4213" marB="0" anchor="ctr">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0 </a:t>
                      </a:r>
                    </a:p>
                  </a:txBody>
                  <a:tcPr marL="4213" marR="4213" marT="4213" marB="0" anchor="ctr">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1 </a:t>
                      </a:r>
                    </a:p>
                  </a:txBody>
                  <a:tcPr marL="4213" marR="4213" marT="4213" marB="0" anchor="ctr">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0 </a:t>
                      </a:r>
                    </a:p>
                  </a:txBody>
                  <a:tcPr marL="4213" marR="4213" marT="4213" marB="0" anchor="ctr">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0 </a:t>
                      </a:r>
                    </a:p>
                  </a:txBody>
                  <a:tcPr marL="4213" marR="4213" marT="4213" marB="0" anchor="ctr">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1</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213" marR="4213" marT="42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26780693"/>
                  </a:ext>
                </a:extLst>
              </a:tr>
              <a:tr h="164233">
                <a:tc>
                  <a:txBody>
                    <a:bodyPr/>
                    <a:lstStyle/>
                    <a:p>
                      <a:pPr algn="ctr" fontAlgn="ctr"/>
                      <a:r>
                        <a:rPr lang="ja-JP" altLang="en-US" sz="900" b="0" i="0" u="none" strike="noStrike">
                          <a:effectLst/>
                          <a:latin typeface="ＭＳ Ｐゴシック" panose="020B0600070205080204" pitchFamily="50" charset="-128"/>
                          <a:ea typeface="ＭＳ Ｐゴシック" panose="020B0600070205080204" pitchFamily="50" charset="-128"/>
                        </a:rPr>
                        <a:t>千早赤阪村</a:t>
                      </a:r>
                    </a:p>
                  </a:txBody>
                  <a:tcPr marL="4213" marR="4213" marT="42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1 </a:t>
                      </a:r>
                    </a:p>
                  </a:txBody>
                  <a:tcPr marL="4213" marR="4213" marT="42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0 </a:t>
                      </a:r>
                    </a:p>
                  </a:txBody>
                  <a:tcPr marL="4213" marR="4213" marT="4213" marB="0" anchor="ctr">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0 </a:t>
                      </a:r>
                    </a:p>
                  </a:txBody>
                  <a:tcPr marL="4213" marR="4213" marT="4213" marB="0" anchor="ctr">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0 </a:t>
                      </a:r>
                    </a:p>
                  </a:txBody>
                  <a:tcPr marL="4213" marR="4213" marT="4213" marB="0" anchor="ctr">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1 </a:t>
                      </a:r>
                    </a:p>
                  </a:txBody>
                  <a:tcPr marL="4213" marR="4213" marT="4213" marB="0" anchor="ctr">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0 </a:t>
                      </a:r>
                    </a:p>
                  </a:txBody>
                  <a:tcPr marL="4213" marR="4213" marT="4213" marB="0" anchor="ctr">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0 </a:t>
                      </a:r>
                    </a:p>
                  </a:txBody>
                  <a:tcPr marL="4213" marR="4213" marT="4213" marB="0" anchor="ctr">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0 </a:t>
                      </a:r>
                    </a:p>
                  </a:txBody>
                  <a:tcPr marL="4213" marR="4213" marT="42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23599292"/>
                  </a:ext>
                </a:extLst>
              </a:tr>
              <a:tr h="164233">
                <a:tc>
                  <a:txBody>
                    <a:bodyPr/>
                    <a:lstStyle/>
                    <a:p>
                      <a:pPr algn="ctr" fontAlgn="ctr"/>
                      <a:r>
                        <a:rPr lang="ja-JP" altLang="en-US" sz="900" b="0" i="0" u="none" strike="noStrike">
                          <a:effectLst/>
                          <a:latin typeface="ＭＳ Ｐゴシック" panose="020B0600070205080204" pitchFamily="50" charset="-128"/>
                          <a:ea typeface="ＭＳ Ｐゴシック" panose="020B0600070205080204" pitchFamily="50" charset="-128"/>
                        </a:rPr>
                        <a:t>堺市</a:t>
                      </a:r>
                    </a:p>
                  </a:txBody>
                  <a:tcPr marL="4213" marR="4213" marT="42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900" b="0" i="0" u="none" strike="noStrike">
                          <a:effectLst/>
                          <a:latin typeface="ＭＳ Ｐゴシック" panose="020B0600070205080204" pitchFamily="50" charset="-128"/>
                          <a:ea typeface="ＭＳ Ｐゴシック" panose="020B0600070205080204" pitchFamily="50" charset="-128"/>
                        </a:rPr>
                        <a:t>堺市</a:t>
                      </a:r>
                    </a:p>
                  </a:txBody>
                  <a:tcPr marL="4213" marR="4213" marT="42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90</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213" marR="4213" marT="42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49</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213" marR="4213" marT="4213" marB="0" anchor="ctr">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21</a:t>
                      </a:r>
                      <a:r>
                        <a:rPr lang="en-US" altLang="ja-JP" sz="11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213" marR="4213" marT="4213" marB="0" anchor="ctr">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1 </a:t>
                      </a:r>
                    </a:p>
                  </a:txBody>
                  <a:tcPr marL="4213" marR="4213" marT="4213" marB="0" anchor="ctr">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US" altLang="ja-JP" sz="11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46 </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213" marR="4213" marT="4213" marB="0" anchor="ctr">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24</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213" marR="4213" marT="4213" marB="0" anchor="ctr">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US" altLang="ja-JP" sz="11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23</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213" marR="4213" marT="4213" marB="0" anchor="ctr">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24</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213" marR="4213" marT="42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35114279"/>
                  </a:ext>
                </a:extLst>
              </a:tr>
              <a:tr h="164233">
                <a:tc>
                  <a:txBody>
                    <a:bodyPr/>
                    <a:lstStyle/>
                    <a:p>
                      <a:pPr algn="ctr" fontAlgn="ctr"/>
                      <a:r>
                        <a:rPr lang="ja-JP" altLang="en-US" sz="900" b="0" i="0" u="none" strike="noStrike">
                          <a:effectLst/>
                          <a:latin typeface="ＭＳ Ｐゴシック" panose="020B0600070205080204" pitchFamily="50" charset="-128"/>
                          <a:ea typeface="ＭＳ Ｐゴシック" panose="020B0600070205080204" pitchFamily="50" charset="-128"/>
                        </a:rPr>
                        <a:t>泉大津市</a:t>
                      </a:r>
                    </a:p>
                  </a:txBody>
                  <a:tcPr marL="4213" marR="4213" marT="42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a:txBody>
                    <a:bodyPr/>
                    <a:lstStyle/>
                    <a:p>
                      <a:pPr algn="ctr" fontAlgn="ctr"/>
                      <a:r>
                        <a:rPr lang="ja-JP" altLang="en-US" sz="900" b="0" i="0" u="none" strike="noStrike">
                          <a:effectLst/>
                          <a:latin typeface="ＭＳ Ｐゴシック" panose="020B0600070205080204" pitchFamily="50" charset="-128"/>
                          <a:ea typeface="ＭＳ Ｐゴシック" panose="020B0600070205080204" pitchFamily="50" charset="-128"/>
                        </a:rPr>
                        <a:t>泉州北</a:t>
                      </a:r>
                    </a:p>
                  </a:txBody>
                  <a:tcPr marL="4213" marR="4213" marT="42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10 </a:t>
                      </a:r>
                    </a:p>
                  </a:txBody>
                  <a:tcPr marL="4213" marR="4213" marT="42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6</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213" marR="4213" marT="4213" marB="0" anchor="ctr">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1 </a:t>
                      </a:r>
                    </a:p>
                  </a:txBody>
                  <a:tcPr marL="4213" marR="4213" marT="4213" marB="0" anchor="ctr">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0 </a:t>
                      </a:r>
                    </a:p>
                  </a:txBody>
                  <a:tcPr marL="4213" marR="4213" marT="4213" marB="0" anchor="ctr">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6 </a:t>
                      </a:r>
                    </a:p>
                  </a:txBody>
                  <a:tcPr marL="4213" marR="4213" marT="4213" marB="0" anchor="ctr">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2</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213" marR="4213" marT="4213" marB="0" anchor="ctr">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3 </a:t>
                      </a:r>
                    </a:p>
                  </a:txBody>
                  <a:tcPr marL="4213" marR="4213" marT="4213" marB="0" anchor="ctr">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4</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213" marR="4213" marT="42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97224912"/>
                  </a:ext>
                </a:extLst>
              </a:tr>
              <a:tr h="164233">
                <a:tc>
                  <a:txBody>
                    <a:bodyPr/>
                    <a:lstStyle/>
                    <a:p>
                      <a:pPr algn="ctr" fontAlgn="ctr"/>
                      <a:r>
                        <a:rPr lang="ja-JP" altLang="en-US" sz="900" b="0" i="0" u="none" strike="noStrike">
                          <a:effectLst/>
                          <a:latin typeface="ＭＳ Ｐゴシック" panose="020B0600070205080204" pitchFamily="50" charset="-128"/>
                          <a:ea typeface="ＭＳ Ｐゴシック" panose="020B0600070205080204" pitchFamily="50" charset="-128"/>
                        </a:rPr>
                        <a:t>和泉市</a:t>
                      </a:r>
                    </a:p>
                  </a:txBody>
                  <a:tcPr marL="4213" marR="4213" marT="42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a:txBody>
                    <a:bodyPr/>
                    <a:lstStyle/>
                    <a:p>
                      <a:pPr algn="ctr" fontAlgn="ct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10 </a:t>
                      </a:r>
                    </a:p>
                  </a:txBody>
                  <a:tcPr marL="4213" marR="4213" marT="42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10</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213" marR="4213" marT="4213" marB="0" anchor="ctr">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2 </a:t>
                      </a:r>
                    </a:p>
                  </a:txBody>
                  <a:tcPr marL="4213" marR="4213" marT="4213" marB="0" anchor="ctr">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1</a:t>
                      </a:r>
                      <a:r>
                        <a:rPr lang="en-US" altLang="ja-JP" sz="11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213" marR="4213" marT="4213" marB="0" anchor="ctr">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US" altLang="ja-JP" sz="11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6</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213" marR="4213" marT="4213" marB="0" anchor="ctr">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5</a:t>
                      </a:r>
                      <a:r>
                        <a:rPr lang="en-US" altLang="ja-JP" sz="11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213" marR="4213" marT="4213" marB="0" anchor="ctr">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US" altLang="ja-JP" sz="11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2</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213" marR="4213" marT="4213" marB="0" anchor="ctr">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4</a:t>
                      </a:r>
                      <a:r>
                        <a:rPr lang="en-US" altLang="ja-JP" sz="11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213" marR="4213" marT="42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61163485"/>
                  </a:ext>
                </a:extLst>
              </a:tr>
              <a:tr h="164233">
                <a:tc>
                  <a:txBody>
                    <a:bodyPr/>
                    <a:lstStyle/>
                    <a:p>
                      <a:pPr algn="ctr" fontAlgn="ctr"/>
                      <a:r>
                        <a:rPr lang="ja-JP" altLang="en-US" sz="900" b="0" i="0" u="none" strike="noStrike">
                          <a:effectLst/>
                          <a:latin typeface="ＭＳ Ｐゴシック" panose="020B0600070205080204" pitchFamily="50" charset="-128"/>
                          <a:ea typeface="ＭＳ Ｐゴシック" panose="020B0600070205080204" pitchFamily="50" charset="-128"/>
                        </a:rPr>
                        <a:t>高石市</a:t>
                      </a:r>
                    </a:p>
                  </a:txBody>
                  <a:tcPr marL="4213" marR="4213" marT="42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a:txBody>
                    <a:bodyPr/>
                    <a:lstStyle/>
                    <a:p>
                      <a:pPr algn="ctr" fontAlgn="ctr"/>
                      <a:r>
                        <a:rPr lang="en-US" altLang="ja-JP" sz="11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16</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213" marR="4213" marT="42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3</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213" marR="4213" marT="4213" marB="0" anchor="ctr">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2 </a:t>
                      </a:r>
                    </a:p>
                  </a:txBody>
                  <a:tcPr marL="4213" marR="4213" marT="4213" marB="0" anchor="ctr">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0 </a:t>
                      </a:r>
                    </a:p>
                  </a:txBody>
                  <a:tcPr marL="4213" marR="4213" marT="4213" marB="0" anchor="ctr">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US" altLang="ja-JP" sz="11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8</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213" marR="4213" marT="4213" marB="0" anchor="ctr">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2</a:t>
                      </a:r>
                      <a:r>
                        <a:rPr lang="en-US" altLang="ja-JP" sz="11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213" marR="4213" marT="4213" marB="0" anchor="ctr">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US" altLang="ja-JP" sz="11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6</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213" marR="4213" marT="4213" marB="0" anchor="ctr">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1</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213" marR="4213" marT="42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3818547847"/>
                  </a:ext>
                </a:extLst>
              </a:tr>
              <a:tr h="164233">
                <a:tc>
                  <a:txBody>
                    <a:bodyPr/>
                    <a:lstStyle/>
                    <a:p>
                      <a:pPr algn="ctr" fontAlgn="ctr"/>
                      <a:r>
                        <a:rPr lang="ja-JP" altLang="en-US" sz="900" b="0" i="0" u="none" strike="noStrike">
                          <a:effectLst/>
                          <a:latin typeface="ＭＳ Ｐゴシック" panose="020B0600070205080204" pitchFamily="50" charset="-128"/>
                          <a:ea typeface="ＭＳ Ｐゴシック" panose="020B0600070205080204" pitchFamily="50" charset="-128"/>
                        </a:rPr>
                        <a:t>忠岡町</a:t>
                      </a:r>
                    </a:p>
                  </a:txBody>
                  <a:tcPr marL="4213" marR="4213" marT="42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1 </a:t>
                      </a:r>
                    </a:p>
                  </a:txBody>
                  <a:tcPr marL="4213" marR="4213" marT="42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2</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213" marR="4213" marT="4213" marB="0" anchor="ctr">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0 </a:t>
                      </a:r>
                    </a:p>
                  </a:txBody>
                  <a:tcPr marL="4213" marR="4213" marT="4213" marB="0" anchor="ctr">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0 </a:t>
                      </a:r>
                    </a:p>
                  </a:txBody>
                  <a:tcPr marL="4213" marR="4213" marT="4213" marB="0" anchor="ctr">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1 </a:t>
                      </a:r>
                    </a:p>
                  </a:txBody>
                  <a:tcPr marL="4213" marR="4213" marT="4213" marB="0" anchor="ctr">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1</a:t>
                      </a:r>
                      <a:r>
                        <a:rPr lang="en-US" altLang="ja-JP" sz="11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213" marR="4213" marT="4213" marB="0" anchor="ctr">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0 </a:t>
                      </a:r>
                    </a:p>
                  </a:txBody>
                  <a:tcPr marL="4213" marR="4213" marT="4213" marB="0" anchor="ctr">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1</a:t>
                      </a:r>
                      <a:r>
                        <a:rPr lang="en-US" altLang="ja-JP" sz="11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213" marR="4213" marT="42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36422279"/>
                  </a:ext>
                </a:extLst>
              </a:tr>
              <a:tr h="164233">
                <a:tc>
                  <a:txBody>
                    <a:bodyPr/>
                    <a:lstStyle/>
                    <a:p>
                      <a:pPr algn="ctr" fontAlgn="ctr"/>
                      <a:r>
                        <a:rPr lang="ja-JP" altLang="en-US" sz="900" b="0" i="0" u="none" strike="noStrike">
                          <a:effectLst/>
                          <a:latin typeface="ＭＳ Ｐゴシック" panose="020B0600070205080204" pitchFamily="50" charset="-128"/>
                          <a:ea typeface="ＭＳ Ｐゴシック" panose="020B0600070205080204" pitchFamily="50" charset="-128"/>
                        </a:rPr>
                        <a:t>岸和田市</a:t>
                      </a:r>
                    </a:p>
                  </a:txBody>
                  <a:tcPr marL="4213" marR="4213" marT="42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ja-JP" altLang="en-US" sz="900" b="0" i="0" u="none" strike="noStrike">
                          <a:effectLst/>
                          <a:latin typeface="ＭＳ Ｐゴシック" panose="020B0600070205080204" pitchFamily="50" charset="-128"/>
                          <a:ea typeface="ＭＳ Ｐゴシック" panose="020B0600070205080204" pitchFamily="50" charset="-128"/>
                        </a:rPr>
                        <a:t>泉州中</a:t>
                      </a:r>
                    </a:p>
                  </a:txBody>
                  <a:tcPr marL="4213" marR="4213" marT="42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1 </a:t>
                      </a:r>
                    </a:p>
                  </a:txBody>
                  <a:tcPr marL="4213" marR="4213" marT="42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8</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213" marR="4213" marT="4213" marB="0" anchor="ctr">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0 </a:t>
                      </a:r>
                    </a:p>
                  </a:txBody>
                  <a:tcPr marL="4213" marR="4213" marT="4213" marB="0" anchor="ctr">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0 </a:t>
                      </a:r>
                    </a:p>
                  </a:txBody>
                  <a:tcPr marL="4213" marR="4213" marT="4213" marB="0" anchor="ctr">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1 </a:t>
                      </a:r>
                    </a:p>
                  </a:txBody>
                  <a:tcPr marL="4213" marR="4213" marT="4213" marB="0" anchor="ctr">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2</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213" marR="4213" marT="4213" marB="0" anchor="ctr">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0 </a:t>
                      </a:r>
                    </a:p>
                  </a:txBody>
                  <a:tcPr marL="4213" marR="4213" marT="4213" marB="0" anchor="ctr">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6</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213" marR="4213" marT="42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71449293"/>
                  </a:ext>
                </a:extLst>
              </a:tr>
              <a:tr h="164233">
                <a:tc>
                  <a:txBody>
                    <a:bodyPr/>
                    <a:lstStyle/>
                    <a:p>
                      <a:pPr algn="ctr" fontAlgn="ctr"/>
                      <a:r>
                        <a:rPr lang="ja-JP" altLang="en-US" sz="900" b="0" i="0" u="none" strike="noStrike" dirty="0">
                          <a:effectLst/>
                          <a:latin typeface="ＭＳ Ｐゴシック" panose="020B0600070205080204" pitchFamily="50" charset="-128"/>
                          <a:ea typeface="ＭＳ Ｐゴシック" panose="020B0600070205080204" pitchFamily="50" charset="-128"/>
                        </a:rPr>
                        <a:t>貝塚市</a:t>
                      </a:r>
                    </a:p>
                  </a:txBody>
                  <a:tcPr marL="4213" marR="4213" marT="42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a:txBody>
                    <a:bodyPr/>
                    <a:lstStyle/>
                    <a:p>
                      <a:pPr algn="ctr" fontAlgn="ctr"/>
                      <a:r>
                        <a:rPr lang="en-US" altLang="ja-JP" sz="11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14</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213" marR="4213" marT="42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2</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213" marR="4213" marT="4213" marB="0" anchor="ctr">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2</a:t>
                      </a:r>
                      <a:r>
                        <a:rPr lang="en-US" altLang="ja-JP" sz="11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213" marR="4213" marT="4213" marB="0" anchor="ctr">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0 </a:t>
                      </a:r>
                    </a:p>
                  </a:txBody>
                  <a:tcPr marL="4213" marR="4213" marT="4213" marB="0" anchor="ctr">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US" altLang="ja-JP" sz="11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7</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213" marR="4213" marT="4213" marB="0" anchor="ctr">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0 </a:t>
                      </a:r>
                    </a:p>
                  </a:txBody>
                  <a:tcPr marL="4213" marR="4213" marT="4213" marB="0" anchor="ctr">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US" altLang="ja-JP" sz="11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5</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213" marR="4213" marT="4213" marB="0" anchor="ctr">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2</a:t>
                      </a:r>
                      <a:r>
                        <a:rPr lang="en-US" altLang="ja-JP" sz="11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213" marR="4213" marT="42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2087767007"/>
                  </a:ext>
                </a:extLst>
              </a:tr>
              <a:tr h="164233">
                <a:tc>
                  <a:txBody>
                    <a:bodyPr/>
                    <a:lstStyle/>
                    <a:p>
                      <a:pPr algn="ctr" fontAlgn="ctr"/>
                      <a:r>
                        <a:rPr lang="ja-JP" altLang="en-US" sz="900" b="0" i="0" u="none" strike="noStrike">
                          <a:effectLst/>
                          <a:latin typeface="ＭＳ Ｐゴシック" panose="020B0600070205080204" pitchFamily="50" charset="-128"/>
                          <a:ea typeface="ＭＳ Ｐゴシック" panose="020B0600070205080204" pitchFamily="50" charset="-128"/>
                        </a:rPr>
                        <a:t>泉佐野市</a:t>
                      </a:r>
                    </a:p>
                  </a:txBody>
                  <a:tcPr marL="4213" marR="4213" marT="42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6">
                  <a:txBody>
                    <a:bodyPr/>
                    <a:lstStyle/>
                    <a:p>
                      <a:pPr algn="ctr" fontAlgn="ctr"/>
                      <a:r>
                        <a:rPr lang="ja-JP" altLang="en-US" sz="900" b="0" i="0" u="none" strike="noStrike">
                          <a:effectLst/>
                          <a:latin typeface="ＭＳ Ｐゴシック" panose="020B0600070205080204" pitchFamily="50" charset="-128"/>
                          <a:ea typeface="ＭＳ Ｐゴシック" panose="020B0600070205080204" pitchFamily="50" charset="-128"/>
                        </a:rPr>
                        <a:t>泉州南</a:t>
                      </a:r>
                    </a:p>
                  </a:txBody>
                  <a:tcPr marL="4213" marR="4213" marT="42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12</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213" marR="4213" marT="42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2 </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213" marR="4213" marT="4213" marB="0" anchor="ctr">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2 </a:t>
                      </a:r>
                    </a:p>
                  </a:txBody>
                  <a:tcPr marL="4213" marR="4213" marT="4213" marB="0" anchor="ctr">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0 </a:t>
                      </a:r>
                    </a:p>
                  </a:txBody>
                  <a:tcPr marL="4213" marR="4213" marT="4213" marB="0" anchor="ctr">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US" altLang="ja-JP" sz="11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6</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213" marR="4213" marT="4213" marB="0" anchor="ctr">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1</a:t>
                      </a:r>
                      <a:r>
                        <a:rPr lang="en-US" altLang="ja-JP" sz="11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213" marR="4213" marT="4213" marB="0" anchor="ctr">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US" altLang="ja-JP" sz="11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4</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213" marR="4213" marT="4213" marB="0" anchor="ctr">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1</a:t>
                      </a:r>
                      <a:r>
                        <a:rPr lang="en-US" altLang="ja-JP" sz="11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213" marR="4213" marT="42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3506068019"/>
                  </a:ext>
                </a:extLst>
              </a:tr>
              <a:tr h="164233">
                <a:tc>
                  <a:txBody>
                    <a:bodyPr/>
                    <a:lstStyle/>
                    <a:p>
                      <a:pPr algn="ctr" fontAlgn="ctr"/>
                      <a:r>
                        <a:rPr lang="ja-JP" altLang="en-US" sz="900" b="0" i="0" u="none" strike="noStrike">
                          <a:effectLst/>
                          <a:latin typeface="ＭＳ Ｐゴシック" panose="020B0600070205080204" pitchFamily="50" charset="-128"/>
                          <a:ea typeface="ＭＳ Ｐゴシック" panose="020B0600070205080204" pitchFamily="50" charset="-128"/>
                        </a:rPr>
                        <a:t>泉南市</a:t>
                      </a:r>
                    </a:p>
                  </a:txBody>
                  <a:tcPr marL="4213" marR="4213" marT="42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a:txBody>
                    <a:bodyPr/>
                    <a:lstStyle/>
                    <a:p>
                      <a:pPr algn="ctr" fontAlgn="ctr"/>
                      <a:r>
                        <a:rPr lang="en-US" altLang="ja-JP" sz="11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6</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213" marR="4213" marT="42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3</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213" marR="4213" marT="4213" marB="0" anchor="ctr">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1 </a:t>
                      </a:r>
                    </a:p>
                  </a:txBody>
                  <a:tcPr marL="4213" marR="4213" marT="4213" marB="0" anchor="ctr">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1</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213" marR="4213" marT="4213" marB="0" anchor="ctr">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11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4</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213" marR="4213" marT="4213" marB="0" anchor="ctr">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1</a:t>
                      </a:r>
                      <a:r>
                        <a:rPr lang="en-US" altLang="ja-JP" sz="11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213" marR="4213" marT="4213" marB="0" anchor="ctr">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1 </a:t>
                      </a:r>
                    </a:p>
                  </a:txBody>
                  <a:tcPr marL="4213" marR="4213" marT="4213" marB="0" anchor="ctr">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1</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213" marR="4213" marT="42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44031484"/>
                  </a:ext>
                </a:extLst>
              </a:tr>
              <a:tr h="164233">
                <a:tc>
                  <a:txBody>
                    <a:bodyPr/>
                    <a:lstStyle/>
                    <a:p>
                      <a:pPr algn="ctr" fontAlgn="ctr"/>
                      <a:r>
                        <a:rPr lang="ja-JP" altLang="en-US" sz="900" b="0" i="0" u="none" strike="noStrike">
                          <a:effectLst/>
                          <a:latin typeface="ＭＳ Ｐゴシック" panose="020B0600070205080204" pitchFamily="50" charset="-128"/>
                          <a:ea typeface="ＭＳ Ｐゴシック" panose="020B0600070205080204" pitchFamily="50" charset="-128"/>
                        </a:rPr>
                        <a:t>阪南市</a:t>
                      </a:r>
                    </a:p>
                  </a:txBody>
                  <a:tcPr marL="4213" marR="4213" marT="42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a:txBody>
                    <a:bodyPr/>
                    <a:lstStyle/>
                    <a:p>
                      <a:pPr algn="ctr" fontAlgn="ct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9</a:t>
                      </a:r>
                      <a:r>
                        <a:rPr lang="en-US" altLang="ja-JP" sz="11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213" marR="4213" marT="42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4</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213" marR="4213" marT="4213" marB="0" anchor="ctr">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US" altLang="ja-JP" sz="11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2</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213" marR="4213" marT="4213" marB="0" anchor="ctr">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0</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213" marR="4213" marT="4213" marB="0" anchor="ctr">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US" altLang="ja-JP" sz="11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4</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213" marR="4213" marT="4213" marB="0" anchor="ctr">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1</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213" marR="4213" marT="4213" marB="0" anchor="ctr">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US" altLang="ja-JP" sz="11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3</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213" marR="4213" marT="4213" marB="0" anchor="ctr">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3</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213" marR="4213" marT="42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25431757"/>
                  </a:ext>
                </a:extLst>
              </a:tr>
              <a:tr h="164233">
                <a:tc>
                  <a:txBody>
                    <a:bodyPr/>
                    <a:lstStyle/>
                    <a:p>
                      <a:pPr algn="ctr" fontAlgn="ctr"/>
                      <a:r>
                        <a:rPr lang="ja-JP" altLang="en-US" sz="900" b="0" i="0" u="none" strike="noStrike">
                          <a:effectLst/>
                          <a:latin typeface="ＭＳ Ｐゴシック" panose="020B0600070205080204" pitchFamily="50" charset="-128"/>
                          <a:ea typeface="ＭＳ Ｐゴシック" panose="020B0600070205080204" pitchFamily="50" charset="-128"/>
                        </a:rPr>
                        <a:t>熊取町</a:t>
                      </a:r>
                    </a:p>
                  </a:txBody>
                  <a:tcPr marL="4213" marR="4213" marT="42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a:txBody>
                    <a:bodyPr/>
                    <a:lstStyle/>
                    <a:p>
                      <a:pPr algn="ctr" fontAlgn="ctr"/>
                      <a:r>
                        <a:rPr lang="en-US" altLang="ja-JP" sz="11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3</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213" marR="4213" marT="42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0 </a:t>
                      </a:r>
                    </a:p>
                  </a:txBody>
                  <a:tcPr marL="4213" marR="4213" marT="4213" marB="0" anchor="ctr">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0 </a:t>
                      </a:r>
                    </a:p>
                  </a:txBody>
                  <a:tcPr marL="4213" marR="4213" marT="4213" marB="0" anchor="ctr">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0 </a:t>
                      </a:r>
                    </a:p>
                  </a:txBody>
                  <a:tcPr marL="4213" marR="4213" marT="4213" marB="0" anchor="ctr">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2</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213" marR="4213" marT="4213" marB="0" anchor="ctr">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0 </a:t>
                      </a:r>
                    </a:p>
                  </a:txBody>
                  <a:tcPr marL="4213" marR="4213" marT="4213" marB="0" anchor="ctr">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US" altLang="ja-JP" sz="11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1</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213" marR="4213" marT="4213" marB="0" anchor="ctr">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0 </a:t>
                      </a:r>
                    </a:p>
                  </a:txBody>
                  <a:tcPr marL="4213" marR="4213" marT="42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3889482261"/>
                  </a:ext>
                </a:extLst>
              </a:tr>
              <a:tr h="164233">
                <a:tc>
                  <a:txBody>
                    <a:bodyPr/>
                    <a:lstStyle/>
                    <a:p>
                      <a:pPr algn="ctr" fontAlgn="ctr"/>
                      <a:r>
                        <a:rPr lang="ja-JP" altLang="en-US" sz="900" b="0" i="0" u="none" strike="noStrike">
                          <a:effectLst/>
                          <a:latin typeface="ＭＳ Ｐゴシック" panose="020B0600070205080204" pitchFamily="50" charset="-128"/>
                          <a:ea typeface="ＭＳ Ｐゴシック" panose="020B0600070205080204" pitchFamily="50" charset="-128"/>
                        </a:rPr>
                        <a:t>田尻町</a:t>
                      </a:r>
                    </a:p>
                  </a:txBody>
                  <a:tcPr marL="4213" marR="4213" marT="42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a:txBody>
                    <a:bodyPr/>
                    <a:lstStyle/>
                    <a:p>
                      <a:pPr algn="ctr" fontAlgn="ctr"/>
                      <a:r>
                        <a:rPr lang="en-US" altLang="ja-JP" sz="11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2</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213" marR="4213" marT="42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0 </a:t>
                      </a:r>
                    </a:p>
                  </a:txBody>
                  <a:tcPr marL="4213" marR="4213" marT="4213" marB="0" anchor="ctr">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0 </a:t>
                      </a:r>
                    </a:p>
                  </a:txBody>
                  <a:tcPr marL="4213" marR="4213" marT="4213" marB="0" anchor="ctr">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0 </a:t>
                      </a:r>
                    </a:p>
                  </a:txBody>
                  <a:tcPr marL="4213" marR="4213" marT="4213" marB="0" anchor="ctr">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1</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213" marR="4213" marT="4213" marB="0" anchor="ctr">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0 </a:t>
                      </a:r>
                    </a:p>
                  </a:txBody>
                  <a:tcPr marL="4213" marR="4213" marT="4213" marB="0" anchor="ctr">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1 </a:t>
                      </a:r>
                    </a:p>
                  </a:txBody>
                  <a:tcPr marL="4213" marR="4213" marT="4213" marB="0" anchor="ctr">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0 </a:t>
                      </a:r>
                    </a:p>
                  </a:txBody>
                  <a:tcPr marL="4213" marR="4213" marT="42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4495151"/>
                  </a:ext>
                </a:extLst>
              </a:tr>
              <a:tr h="164233">
                <a:tc>
                  <a:txBody>
                    <a:bodyPr/>
                    <a:lstStyle/>
                    <a:p>
                      <a:pPr algn="ctr" fontAlgn="ctr"/>
                      <a:r>
                        <a:rPr lang="ja-JP" altLang="en-US" sz="900" b="0" i="0" u="none" strike="noStrike">
                          <a:effectLst/>
                          <a:latin typeface="ＭＳ Ｐゴシック" panose="020B0600070205080204" pitchFamily="50" charset="-128"/>
                          <a:ea typeface="ＭＳ Ｐゴシック" panose="020B0600070205080204" pitchFamily="50" charset="-128"/>
                        </a:rPr>
                        <a:t>岬町</a:t>
                      </a:r>
                    </a:p>
                  </a:txBody>
                  <a:tcPr marL="4213" marR="4213" marT="42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tc>
                <a:tc>
                  <a:txBody>
                    <a:bodyPr/>
                    <a:lstStyle/>
                    <a:p>
                      <a:pPr algn="ctr" fontAlgn="ctr"/>
                      <a:r>
                        <a:rPr lang="en-US" altLang="ja-JP" sz="11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1</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213" marR="4213" marT="42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0 </a:t>
                      </a:r>
                    </a:p>
                  </a:txBody>
                  <a:tcPr marL="4213" marR="4213" marT="4213" marB="0" anchor="ctr">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0 </a:t>
                      </a:r>
                    </a:p>
                  </a:txBody>
                  <a:tcPr marL="4213" marR="4213" marT="4213" marB="0" anchor="ctr">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0 </a:t>
                      </a:r>
                    </a:p>
                  </a:txBody>
                  <a:tcPr marL="4213" marR="4213" marT="4213" marB="0" anchor="ctr">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1</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213" marR="4213" marT="4213" marB="0" anchor="ctr">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0 </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213" marR="4213" marT="4213" marB="0" anchor="ctr">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0 </a:t>
                      </a:r>
                    </a:p>
                  </a:txBody>
                  <a:tcPr marL="4213" marR="4213" marT="4213" marB="0" anchor="ctr">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0 </a:t>
                      </a:r>
                    </a:p>
                  </a:txBody>
                  <a:tcPr marL="4213" marR="4213" marT="42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08357268"/>
                  </a:ext>
                </a:extLst>
              </a:tr>
              <a:tr h="297412">
                <a:tc>
                  <a:txBody>
                    <a:bodyPr/>
                    <a:lstStyle/>
                    <a:p>
                      <a:pPr algn="ctr" fontAlgn="ctr"/>
                      <a:r>
                        <a:rPr lang="ja-JP" altLang="en-US" sz="900" b="1" i="0" u="none" strike="noStrike" smtClean="0">
                          <a:effectLst/>
                          <a:latin typeface="ＭＳ Ｐゴシック" panose="020B0600070205080204" pitchFamily="50" charset="-128"/>
                          <a:ea typeface="ＭＳ Ｐゴシック" panose="020B0600070205080204" pitchFamily="50" charset="-128"/>
                        </a:rPr>
                        <a:t>市町村計</a:t>
                      </a:r>
                      <a:endParaRPr lang="ja-JP" altLang="en-US" sz="900" b="1" i="0" u="none" strike="noStrike" dirty="0">
                        <a:effectLst/>
                        <a:latin typeface="ＭＳ Ｐゴシック" panose="020B0600070205080204" pitchFamily="50" charset="-128"/>
                        <a:ea typeface="ＭＳ Ｐゴシック" panose="020B0600070205080204" pitchFamily="50" charset="-128"/>
                      </a:endParaRPr>
                    </a:p>
                  </a:txBody>
                  <a:tcPr marL="4213" marR="4213" marT="42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ctr"/>
                      <a:r>
                        <a:rPr lang="ja-JP" altLang="en-US" sz="900" b="1" i="1" u="none" strike="noStrike">
                          <a:effectLst/>
                          <a:latin typeface="ＭＳ Ｐゴシック" panose="020B0600070205080204" pitchFamily="50" charset="-128"/>
                          <a:ea typeface="ＭＳ Ｐゴシック" panose="020B0600070205080204" pitchFamily="50" charset="-128"/>
                        </a:rPr>
                        <a:t>　</a:t>
                      </a:r>
                    </a:p>
                  </a:txBody>
                  <a:tcPr marL="4213" marR="4213" marT="42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altLang="ja-JP" sz="1100" b="1" i="0" u="none" strike="noStrike" dirty="0" smtClean="0">
                          <a:solidFill>
                            <a:srgbClr val="000000"/>
                          </a:solidFill>
                          <a:effectLst/>
                          <a:latin typeface="ＭＳ Ｐゴシック" panose="020B0600070205080204" pitchFamily="50" charset="-128"/>
                          <a:ea typeface="ＭＳ Ｐゴシック" panose="020B0600070205080204" pitchFamily="50" charset="-128"/>
                        </a:rPr>
                        <a:t>2319</a:t>
                      </a:r>
                      <a:endParaRPr lang="en-US" altLang="ja-JP" sz="11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213" marR="4213" marT="42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altLang="ja-JP" sz="1100" b="1" i="0" u="none" strike="noStrike" dirty="0" smtClean="0">
                          <a:solidFill>
                            <a:srgbClr val="000000"/>
                          </a:solidFill>
                          <a:effectLst/>
                          <a:latin typeface="ＭＳ Ｐゴシック" panose="020B0600070205080204" pitchFamily="50" charset="-128"/>
                          <a:ea typeface="ＭＳ Ｐゴシック" panose="020B0600070205080204" pitchFamily="50" charset="-128"/>
                        </a:rPr>
                        <a:t>988</a:t>
                      </a:r>
                      <a:endParaRPr lang="en-US" altLang="ja-JP" sz="11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213" marR="4213" marT="4213" marB="0" anchor="ctr">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altLang="ja-JP" sz="1100" b="1" i="0" u="none" strike="noStrike" dirty="0" smtClean="0">
                          <a:solidFill>
                            <a:srgbClr val="000000"/>
                          </a:solidFill>
                          <a:effectLst/>
                          <a:latin typeface="ＭＳ Ｐゴシック" panose="020B0600070205080204" pitchFamily="50" charset="-128"/>
                          <a:ea typeface="ＭＳ Ｐゴシック" panose="020B0600070205080204" pitchFamily="50" charset="-128"/>
                        </a:rPr>
                        <a:t>341</a:t>
                      </a:r>
                      <a:endParaRPr lang="en-US" altLang="ja-JP" sz="11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213" marR="4213" marT="4213" marB="0" anchor="ctr">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r>
                        <a:rPr lang="en-US" altLang="ja-JP" sz="1100" b="1" i="0" u="none" strike="noStrike" dirty="0" smtClean="0">
                          <a:solidFill>
                            <a:srgbClr val="000000"/>
                          </a:solidFill>
                          <a:effectLst/>
                          <a:latin typeface="ＭＳ Ｐゴシック" panose="020B0600070205080204" pitchFamily="50" charset="-128"/>
                          <a:ea typeface="ＭＳ Ｐゴシック" panose="020B0600070205080204" pitchFamily="50" charset="-128"/>
                        </a:rPr>
                        <a:t>52</a:t>
                      </a:r>
                      <a:endParaRPr lang="en-US" altLang="ja-JP" sz="11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213" marR="4213" marT="4213" marB="0" anchor="ctr">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altLang="ja-JP" sz="1100" b="1" i="0" u="none" strike="noStrike" dirty="0" smtClean="0">
                          <a:solidFill>
                            <a:srgbClr val="000000"/>
                          </a:solidFill>
                          <a:effectLst/>
                          <a:latin typeface="ＭＳ Ｐゴシック" panose="020B0600070205080204" pitchFamily="50" charset="-128"/>
                          <a:ea typeface="ＭＳ Ｐゴシック" panose="020B0600070205080204" pitchFamily="50" charset="-128"/>
                        </a:rPr>
                        <a:t>940</a:t>
                      </a:r>
                      <a:endParaRPr lang="en-US" altLang="ja-JP" sz="11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213" marR="4213" marT="4213" marB="0" anchor="ctr">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altLang="ja-JP" sz="1100" b="1" i="0" u="none" strike="noStrike" dirty="0" smtClean="0">
                          <a:solidFill>
                            <a:srgbClr val="000000"/>
                          </a:solidFill>
                          <a:effectLst/>
                          <a:latin typeface="ＭＳ Ｐゴシック" panose="020B0600070205080204" pitchFamily="50" charset="-128"/>
                          <a:ea typeface="ＭＳ Ｐゴシック" panose="020B0600070205080204" pitchFamily="50" charset="-128"/>
                        </a:rPr>
                        <a:t>377</a:t>
                      </a:r>
                      <a:endParaRPr lang="en-US" altLang="ja-JP" sz="11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213" marR="4213" marT="4213" marB="0" anchor="ctr">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altLang="ja-JP" sz="1100" b="1" i="0" u="none" strike="noStrike" dirty="0" smtClean="0">
                          <a:solidFill>
                            <a:srgbClr val="000000"/>
                          </a:solidFill>
                          <a:effectLst/>
                          <a:latin typeface="ＭＳ Ｐゴシック" panose="020B0600070205080204" pitchFamily="50" charset="-128"/>
                          <a:ea typeface="ＭＳ Ｐゴシック" panose="020B0600070205080204" pitchFamily="50" charset="-128"/>
                        </a:rPr>
                        <a:t>1038</a:t>
                      </a:r>
                      <a:endParaRPr lang="en-US" altLang="ja-JP" sz="11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213" marR="4213" marT="4213" marB="0" anchor="ctr">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altLang="ja-JP" sz="1100" b="1" i="0" u="none" strike="noStrike" dirty="0" smtClean="0">
                          <a:solidFill>
                            <a:srgbClr val="000000"/>
                          </a:solidFill>
                          <a:effectLst/>
                          <a:latin typeface="ＭＳ Ｐゴシック" panose="020B0600070205080204" pitchFamily="50" charset="-128"/>
                          <a:ea typeface="ＭＳ Ｐゴシック" panose="020B0600070205080204" pitchFamily="50" charset="-128"/>
                        </a:rPr>
                        <a:t>559 </a:t>
                      </a:r>
                      <a:endParaRPr lang="en-US" altLang="ja-JP" sz="11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213" marR="4213" marT="42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32335788"/>
                  </a:ext>
                </a:extLst>
              </a:tr>
            </a:tbl>
          </a:graphicData>
        </a:graphic>
      </p:graphicFrame>
      <p:graphicFrame>
        <p:nvGraphicFramePr>
          <p:cNvPr id="3" name="表 2"/>
          <p:cNvGraphicFramePr>
            <a:graphicFrameLocks noGrp="1"/>
          </p:cNvGraphicFramePr>
          <p:nvPr>
            <p:extLst>
              <p:ext uri="{D42A27DB-BD31-4B8C-83A1-F6EECF244321}">
                <p14:modId xmlns:p14="http://schemas.microsoft.com/office/powerpoint/2010/main" val="66423251"/>
              </p:ext>
            </p:extLst>
          </p:nvPr>
        </p:nvGraphicFramePr>
        <p:xfrm>
          <a:off x="362558" y="1028415"/>
          <a:ext cx="8432945" cy="883919"/>
        </p:xfrm>
        <a:graphic>
          <a:graphicData uri="http://schemas.openxmlformats.org/drawingml/2006/table">
            <a:tbl>
              <a:tblPr/>
              <a:tblGrid>
                <a:gridCol w="608113">
                  <a:extLst>
                    <a:ext uri="{9D8B030D-6E8A-4147-A177-3AD203B41FA5}">
                      <a16:colId xmlns:a16="http://schemas.microsoft.com/office/drawing/2014/main" val="834394004"/>
                    </a:ext>
                  </a:extLst>
                </a:gridCol>
                <a:gridCol w="939019">
                  <a:extLst>
                    <a:ext uri="{9D8B030D-6E8A-4147-A177-3AD203B41FA5}">
                      <a16:colId xmlns:a16="http://schemas.microsoft.com/office/drawing/2014/main" val="4095834740"/>
                    </a:ext>
                  </a:extLst>
                </a:gridCol>
                <a:gridCol w="844036">
                  <a:extLst>
                    <a:ext uri="{9D8B030D-6E8A-4147-A177-3AD203B41FA5}">
                      <a16:colId xmlns:a16="http://schemas.microsoft.com/office/drawing/2014/main" val="3890348180"/>
                    </a:ext>
                  </a:extLst>
                </a:gridCol>
                <a:gridCol w="863111">
                  <a:extLst>
                    <a:ext uri="{9D8B030D-6E8A-4147-A177-3AD203B41FA5}">
                      <a16:colId xmlns:a16="http://schemas.microsoft.com/office/drawing/2014/main" val="2065161544"/>
                    </a:ext>
                  </a:extLst>
                </a:gridCol>
                <a:gridCol w="863111">
                  <a:extLst>
                    <a:ext uri="{9D8B030D-6E8A-4147-A177-3AD203B41FA5}">
                      <a16:colId xmlns:a16="http://schemas.microsoft.com/office/drawing/2014/main" val="2702285756"/>
                    </a:ext>
                  </a:extLst>
                </a:gridCol>
                <a:gridCol w="863111">
                  <a:extLst>
                    <a:ext uri="{9D8B030D-6E8A-4147-A177-3AD203B41FA5}">
                      <a16:colId xmlns:a16="http://schemas.microsoft.com/office/drawing/2014/main" val="967723908"/>
                    </a:ext>
                  </a:extLst>
                </a:gridCol>
                <a:gridCol w="863111">
                  <a:extLst>
                    <a:ext uri="{9D8B030D-6E8A-4147-A177-3AD203B41FA5}">
                      <a16:colId xmlns:a16="http://schemas.microsoft.com/office/drawing/2014/main" val="557283509"/>
                    </a:ext>
                  </a:extLst>
                </a:gridCol>
                <a:gridCol w="863111">
                  <a:extLst>
                    <a:ext uri="{9D8B030D-6E8A-4147-A177-3AD203B41FA5}">
                      <a16:colId xmlns:a16="http://schemas.microsoft.com/office/drawing/2014/main" val="1016591569"/>
                    </a:ext>
                  </a:extLst>
                </a:gridCol>
                <a:gridCol w="863111">
                  <a:extLst>
                    <a:ext uri="{9D8B030D-6E8A-4147-A177-3AD203B41FA5}">
                      <a16:colId xmlns:a16="http://schemas.microsoft.com/office/drawing/2014/main" val="2038700760"/>
                    </a:ext>
                  </a:extLst>
                </a:gridCol>
                <a:gridCol w="863111">
                  <a:extLst>
                    <a:ext uri="{9D8B030D-6E8A-4147-A177-3AD203B41FA5}">
                      <a16:colId xmlns:a16="http://schemas.microsoft.com/office/drawing/2014/main" val="2715116051"/>
                    </a:ext>
                  </a:extLst>
                </a:gridCol>
              </a:tblGrid>
              <a:tr h="235712">
                <a:tc rowSpan="3">
                  <a:txBody>
                    <a:bodyPr/>
                    <a:lstStyle/>
                    <a:p>
                      <a:pPr algn="ctr" fontAlgn="ctr"/>
                      <a:r>
                        <a:rPr lang="ja-JP" altLang="en-US" sz="1100" b="0" i="0" u="none" strike="noStrike" dirty="0">
                          <a:effectLst/>
                          <a:latin typeface="ＭＳ Ｐゴシック" panose="020B0600070205080204" pitchFamily="50" charset="-128"/>
                          <a:ea typeface="ＭＳ Ｐゴシック" panose="020B0600070205080204" pitchFamily="50" charset="-128"/>
                        </a:rPr>
                        <a:t>市町村</a:t>
                      </a:r>
                    </a:p>
                  </a:txBody>
                  <a:tcPr marL="4029" marR="4029" marT="402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fontAlgn="ctr"/>
                      <a:r>
                        <a:rPr lang="ja-JP" altLang="en-US" sz="1100" b="0" i="0" u="none" strike="noStrike" dirty="0" err="1">
                          <a:effectLst/>
                          <a:latin typeface="ＭＳ Ｐゴシック" panose="020B0600070205080204" pitchFamily="50" charset="-128"/>
                          <a:ea typeface="ＭＳ Ｐゴシック" panose="020B0600070205080204" pitchFamily="50" charset="-128"/>
                        </a:rPr>
                        <a:t>障がい</a:t>
                      </a:r>
                      <a:r>
                        <a:rPr lang="ja-JP" altLang="en-US" sz="1100" b="0" i="0" u="none" strike="noStrike" dirty="0">
                          <a:effectLst/>
                          <a:latin typeface="ＭＳ Ｐゴシック" panose="020B0600070205080204" pitchFamily="50" charset="-128"/>
                          <a:ea typeface="ＭＳ Ｐゴシック" panose="020B0600070205080204" pitchFamily="50" charset="-128"/>
                        </a:rPr>
                        <a:t>福祉圏域</a:t>
                      </a:r>
                    </a:p>
                  </a:txBody>
                  <a:tcPr marL="4029" marR="4029" marT="402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fontAlgn="ctr"/>
                      <a:r>
                        <a:rPr lang="ja-JP" altLang="en-US" sz="1100" b="1" i="0" u="none" strike="noStrike" dirty="0">
                          <a:effectLst/>
                          <a:latin typeface="ＭＳ Ｐゴシック" panose="020B0600070205080204" pitchFamily="50" charset="-128"/>
                          <a:ea typeface="ＭＳ Ｐゴシック" panose="020B0600070205080204" pitchFamily="50" charset="-128"/>
                        </a:rPr>
                        <a:t>合　　　計</a:t>
                      </a:r>
                    </a:p>
                  </a:txBody>
                  <a:tcPr marL="4029" marR="4029" marT="4029" marB="0" anchor="ctr">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ctr" fontAlgn="ctr"/>
                      <a:r>
                        <a:rPr lang="ja-JP" altLang="en-US" sz="1100" b="0" i="0" u="none" strike="noStrike">
                          <a:effectLst/>
                          <a:latin typeface="ＭＳ Ｐゴシック" panose="020B0600070205080204" pitchFamily="50" charset="-128"/>
                          <a:ea typeface="ＭＳ Ｐゴシック" panose="020B0600070205080204" pitchFamily="50" charset="-128"/>
                        </a:rPr>
                        <a:t>身体障がい者</a:t>
                      </a:r>
                    </a:p>
                  </a:txBody>
                  <a:tcPr marL="4029" marR="4029" marT="4029"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ctr" fontAlgn="ctr"/>
                      <a:r>
                        <a:rPr lang="ja-JP" altLang="en-US" sz="1100" b="0" i="0" u="none" strike="noStrike">
                          <a:effectLst/>
                          <a:latin typeface="ＭＳ Ｐゴシック" panose="020B0600070205080204" pitchFamily="50" charset="-128"/>
                          <a:ea typeface="ＭＳ Ｐゴシック" panose="020B0600070205080204" pitchFamily="50" charset="-128"/>
                        </a:rPr>
                        <a:t>知的障がい者</a:t>
                      </a:r>
                    </a:p>
                  </a:txBody>
                  <a:tcPr marL="4029" marR="4029" marT="4029"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ctr" fontAlgn="ctr"/>
                      <a:r>
                        <a:rPr lang="ja-JP" altLang="en-US" sz="1100" b="0" i="0" u="none" strike="noStrike" dirty="0" err="1">
                          <a:effectLst/>
                          <a:latin typeface="ＭＳ Ｐゴシック" panose="020B0600070205080204" pitchFamily="50" charset="-128"/>
                          <a:ea typeface="ＭＳ Ｐゴシック" panose="020B0600070205080204" pitchFamily="50" charset="-128"/>
                        </a:rPr>
                        <a:t>精神障がい</a:t>
                      </a:r>
                      <a:r>
                        <a:rPr lang="ja-JP" altLang="en-US" sz="1100" b="0" i="0" u="none" strike="noStrike" dirty="0">
                          <a:effectLst/>
                          <a:latin typeface="ＭＳ Ｐゴシック" panose="020B0600070205080204" pitchFamily="50" charset="-128"/>
                          <a:ea typeface="ＭＳ Ｐゴシック" panose="020B0600070205080204" pitchFamily="50" charset="-128"/>
                        </a:rPr>
                        <a:t>者</a:t>
                      </a:r>
                    </a:p>
                  </a:txBody>
                  <a:tcPr marL="4029" marR="4029" marT="4029" marB="0" anchor="ctr">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544614505"/>
                  </a:ext>
                </a:extLst>
              </a:tr>
              <a:tr h="412495">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ja-JP" altLang="en-US" sz="1100" b="0" i="0" u="none" strike="noStrike" dirty="0" smtClean="0">
                          <a:effectLst/>
                          <a:latin typeface="ＭＳ Ｐゴシック" panose="020B0600070205080204" pitchFamily="50" charset="-128"/>
                          <a:ea typeface="ＭＳ Ｐゴシック" panose="020B0600070205080204" pitchFamily="50" charset="-128"/>
                        </a:rPr>
                        <a:t>３１</a:t>
                      </a:r>
                      <a:r>
                        <a:rPr lang="zh-TW" altLang="en-US" sz="1100" b="0" i="0" u="none" strike="noStrike" dirty="0" smtClean="0">
                          <a:effectLst/>
                          <a:latin typeface="ＭＳ Ｐゴシック" panose="020B0600070205080204" pitchFamily="50" charset="-128"/>
                          <a:ea typeface="ＭＳ Ｐゴシック" panose="020B0600070205080204" pitchFamily="50" charset="-128"/>
                        </a:rPr>
                        <a:t>年度</a:t>
                      </a:r>
                      <a:r>
                        <a:rPr lang="zh-TW" altLang="en-US" sz="1100" b="0" i="0" u="none" strike="noStrike" dirty="0">
                          <a:effectLst/>
                          <a:latin typeface="ＭＳ Ｐゴシック" panose="020B0600070205080204" pitchFamily="50" charset="-128"/>
                          <a:ea typeface="ＭＳ Ｐゴシック" panose="020B0600070205080204" pitchFamily="50" charset="-128"/>
                        </a:rPr>
                        <a:t/>
                      </a:r>
                      <a:br>
                        <a:rPr lang="zh-TW" altLang="en-US" sz="1100" b="0" i="0" u="none" strike="noStrike" dirty="0">
                          <a:effectLst/>
                          <a:latin typeface="ＭＳ Ｐゴシック" panose="020B0600070205080204" pitchFamily="50" charset="-128"/>
                          <a:ea typeface="ＭＳ Ｐゴシック" panose="020B0600070205080204" pitchFamily="50" charset="-128"/>
                        </a:rPr>
                      </a:br>
                      <a:r>
                        <a:rPr lang="zh-TW" altLang="en-US" sz="1100" b="0" i="0" u="none" strike="noStrike" dirty="0">
                          <a:effectLst/>
                          <a:latin typeface="ＭＳ Ｐゴシック" panose="020B0600070205080204" pitchFamily="50" charset="-128"/>
                          <a:ea typeface="ＭＳ Ｐゴシック" panose="020B0600070205080204" pitchFamily="50" charset="-128"/>
                        </a:rPr>
                        <a:t>見込量</a:t>
                      </a:r>
                    </a:p>
                  </a:txBody>
                  <a:tcPr marL="4029" marR="4029" marT="402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8B7"/>
                    </a:solidFill>
                  </a:tcPr>
                </a:tc>
                <a:tc>
                  <a:txBody>
                    <a:bodyPr/>
                    <a:lstStyle/>
                    <a:p>
                      <a:pPr algn="ctr" fontAlgn="ctr"/>
                      <a:r>
                        <a:rPr lang="ja-JP" altLang="en-US" sz="11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３１</a:t>
                      </a:r>
                      <a:r>
                        <a:rPr lang="zh-TW" altLang="en-US" sz="11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年度</a:t>
                      </a:r>
                      <a:r>
                        <a:rPr lang="zh-TW"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
                      </a:r>
                      <a:br>
                        <a:rPr lang="zh-TW"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br>
                      <a:r>
                        <a:rPr lang="zh-TW"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実績値</a:t>
                      </a:r>
                    </a:p>
                  </a:txBody>
                  <a:tcPr marL="4029" marR="4029" marT="4029" marB="0" anchor="ctr">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1100" b="0" i="0" u="none" strike="noStrike" dirty="0" smtClean="0">
                          <a:effectLst/>
                          <a:latin typeface="ＭＳ Ｐゴシック" panose="020B0600070205080204" pitchFamily="50" charset="-128"/>
                          <a:ea typeface="ＭＳ Ｐゴシック" panose="020B0600070205080204" pitchFamily="50" charset="-128"/>
                        </a:rPr>
                        <a:t>３１</a:t>
                      </a:r>
                      <a:r>
                        <a:rPr lang="zh-TW" altLang="en-US" sz="1100" b="0" i="0" u="none" strike="noStrike" dirty="0" smtClean="0">
                          <a:effectLst/>
                          <a:latin typeface="ＭＳ Ｐゴシック" panose="020B0600070205080204" pitchFamily="50" charset="-128"/>
                          <a:ea typeface="ＭＳ Ｐゴシック" panose="020B0600070205080204" pitchFamily="50" charset="-128"/>
                        </a:rPr>
                        <a:t>年度</a:t>
                      </a:r>
                      <a:r>
                        <a:rPr lang="zh-TW" altLang="en-US" sz="1100" b="0" i="0" u="none" strike="noStrike" dirty="0">
                          <a:effectLst/>
                          <a:latin typeface="ＭＳ Ｐゴシック" panose="020B0600070205080204" pitchFamily="50" charset="-128"/>
                          <a:ea typeface="ＭＳ Ｐゴシック" panose="020B0600070205080204" pitchFamily="50" charset="-128"/>
                        </a:rPr>
                        <a:t/>
                      </a:r>
                      <a:br>
                        <a:rPr lang="zh-TW" altLang="en-US" sz="1100" b="0" i="0" u="none" strike="noStrike" dirty="0">
                          <a:effectLst/>
                          <a:latin typeface="ＭＳ Ｐゴシック" panose="020B0600070205080204" pitchFamily="50" charset="-128"/>
                          <a:ea typeface="ＭＳ Ｐゴシック" panose="020B0600070205080204" pitchFamily="50" charset="-128"/>
                        </a:rPr>
                      </a:br>
                      <a:r>
                        <a:rPr lang="zh-TW" altLang="en-US" sz="1100" b="0" i="0" u="none" strike="noStrike" dirty="0">
                          <a:effectLst/>
                          <a:latin typeface="ＭＳ Ｐゴシック" panose="020B0600070205080204" pitchFamily="50" charset="-128"/>
                          <a:ea typeface="ＭＳ Ｐゴシック" panose="020B0600070205080204" pitchFamily="50" charset="-128"/>
                        </a:rPr>
                        <a:t>見込量</a:t>
                      </a:r>
                    </a:p>
                  </a:txBody>
                  <a:tcPr marL="4029" marR="4029" marT="4029" marB="0" anchor="ctr">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8B7"/>
                    </a:solidFill>
                  </a:tcPr>
                </a:tc>
                <a:tc>
                  <a:txBody>
                    <a:bodyPr/>
                    <a:lstStyle/>
                    <a:p>
                      <a:pPr algn="ctr" fontAlgn="ctr"/>
                      <a:r>
                        <a:rPr lang="ja-JP" altLang="en-US" sz="11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３１</a:t>
                      </a:r>
                      <a:r>
                        <a:rPr lang="zh-TW" altLang="en-US" sz="11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年度</a:t>
                      </a:r>
                      <a:r>
                        <a:rPr lang="zh-TW"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
                      </a:r>
                      <a:br>
                        <a:rPr lang="zh-TW"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br>
                      <a:r>
                        <a:rPr lang="zh-TW"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実績値</a:t>
                      </a:r>
                    </a:p>
                  </a:txBody>
                  <a:tcPr marL="4029" marR="4029" marT="4029" marB="0" anchor="ctr">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1100" b="0" i="0" u="none" strike="noStrike" dirty="0" smtClean="0">
                          <a:effectLst/>
                          <a:latin typeface="ＭＳ Ｐゴシック" panose="020B0600070205080204" pitchFamily="50" charset="-128"/>
                          <a:ea typeface="ＭＳ Ｐゴシック" panose="020B0600070205080204" pitchFamily="50" charset="-128"/>
                        </a:rPr>
                        <a:t>３１</a:t>
                      </a:r>
                      <a:r>
                        <a:rPr lang="zh-TW" altLang="en-US" sz="1100" b="0" i="0" u="none" strike="noStrike" dirty="0" smtClean="0">
                          <a:effectLst/>
                          <a:latin typeface="ＭＳ Ｐゴシック" panose="020B0600070205080204" pitchFamily="50" charset="-128"/>
                          <a:ea typeface="ＭＳ Ｐゴシック" panose="020B0600070205080204" pitchFamily="50" charset="-128"/>
                        </a:rPr>
                        <a:t>年度</a:t>
                      </a:r>
                      <a:r>
                        <a:rPr lang="zh-TW" altLang="en-US" sz="1100" b="0" i="0" u="none" strike="noStrike" dirty="0">
                          <a:effectLst/>
                          <a:latin typeface="ＭＳ Ｐゴシック" panose="020B0600070205080204" pitchFamily="50" charset="-128"/>
                          <a:ea typeface="ＭＳ Ｐゴシック" panose="020B0600070205080204" pitchFamily="50" charset="-128"/>
                        </a:rPr>
                        <a:t/>
                      </a:r>
                      <a:br>
                        <a:rPr lang="zh-TW" altLang="en-US" sz="1100" b="0" i="0" u="none" strike="noStrike" dirty="0">
                          <a:effectLst/>
                          <a:latin typeface="ＭＳ Ｐゴシック" panose="020B0600070205080204" pitchFamily="50" charset="-128"/>
                          <a:ea typeface="ＭＳ Ｐゴシック" panose="020B0600070205080204" pitchFamily="50" charset="-128"/>
                        </a:rPr>
                      </a:br>
                      <a:r>
                        <a:rPr lang="zh-TW" altLang="en-US" sz="1100" b="0" i="0" u="none" strike="noStrike" dirty="0">
                          <a:effectLst/>
                          <a:latin typeface="ＭＳ Ｐゴシック" panose="020B0600070205080204" pitchFamily="50" charset="-128"/>
                          <a:ea typeface="ＭＳ Ｐゴシック" panose="020B0600070205080204" pitchFamily="50" charset="-128"/>
                        </a:rPr>
                        <a:t>見込量</a:t>
                      </a:r>
                    </a:p>
                  </a:txBody>
                  <a:tcPr marL="4029" marR="4029" marT="4029" marB="0" anchor="ctr">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8B7"/>
                    </a:solidFill>
                  </a:tcPr>
                </a:tc>
                <a:tc>
                  <a:txBody>
                    <a:bodyPr/>
                    <a:lstStyle/>
                    <a:p>
                      <a:pPr algn="ctr" fontAlgn="ctr"/>
                      <a:r>
                        <a:rPr lang="ja-JP" altLang="en-US" sz="11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３１</a:t>
                      </a:r>
                      <a:r>
                        <a:rPr lang="zh-TW" altLang="en-US" sz="11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年度</a:t>
                      </a:r>
                      <a:r>
                        <a:rPr lang="zh-TW"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
                      </a:r>
                      <a:br>
                        <a:rPr lang="zh-TW"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br>
                      <a:r>
                        <a:rPr lang="zh-TW"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実績値</a:t>
                      </a:r>
                    </a:p>
                  </a:txBody>
                  <a:tcPr marL="4029" marR="4029" marT="4029" marB="0" anchor="ctr">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1100" b="0" i="0" u="none" strike="noStrike" dirty="0" smtClean="0">
                          <a:effectLst/>
                          <a:latin typeface="ＭＳ Ｐゴシック" panose="020B0600070205080204" pitchFamily="50" charset="-128"/>
                          <a:ea typeface="ＭＳ Ｐゴシック" panose="020B0600070205080204" pitchFamily="50" charset="-128"/>
                        </a:rPr>
                        <a:t>３１</a:t>
                      </a:r>
                      <a:r>
                        <a:rPr lang="zh-TW" altLang="en-US" sz="1100" b="0" i="0" u="none" strike="noStrike" dirty="0" smtClean="0">
                          <a:effectLst/>
                          <a:latin typeface="ＭＳ Ｐゴシック" panose="020B0600070205080204" pitchFamily="50" charset="-128"/>
                          <a:ea typeface="ＭＳ Ｐゴシック" panose="020B0600070205080204" pitchFamily="50" charset="-128"/>
                        </a:rPr>
                        <a:t>年度</a:t>
                      </a:r>
                      <a:r>
                        <a:rPr lang="zh-TW" altLang="en-US" sz="1100" b="0" i="0" u="none" strike="noStrike" dirty="0">
                          <a:effectLst/>
                          <a:latin typeface="ＭＳ Ｐゴシック" panose="020B0600070205080204" pitchFamily="50" charset="-128"/>
                          <a:ea typeface="ＭＳ Ｐゴシック" panose="020B0600070205080204" pitchFamily="50" charset="-128"/>
                        </a:rPr>
                        <a:t/>
                      </a:r>
                      <a:br>
                        <a:rPr lang="zh-TW" altLang="en-US" sz="1100" b="0" i="0" u="none" strike="noStrike" dirty="0">
                          <a:effectLst/>
                          <a:latin typeface="ＭＳ Ｐゴシック" panose="020B0600070205080204" pitchFamily="50" charset="-128"/>
                          <a:ea typeface="ＭＳ Ｐゴシック" panose="020B0600070205080204" pitchFamily="50" charset="-128"/>
                        </a:rPr>
                      </a:br>
                      <a:r>
                        <a:rPr lang="zh-TW" altLang="en-US" sz="1100" b="0" i="0" u="none" strike="noStrike" dirty="0">
                          <a:effectLst/>
                          <a:latin typeface="ＭＳ Ｐゴシック" panose="020B0600070205080204" pitchFamily="50" charset="-128"/>
                          <a:ea typeface="ＭＳ Ｐゴシック" panose="020B0600070205080204" pitchFamily="50" charset="-128"/>
                        </a:rPr>
                        <a:t>見込量</a:t>
                      </a:r>
                    </a:p>
                  </a:txBody>
                  <a:tcPr marL="4029" marR="4029" marT="4029" marB="0" anchor="ctr">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8B7"/>
                    </a:solidFill>
                  </a:tcPr>
                </a:tc>
                <a:tc>
                  <a:txBody>
                    <a:bodyPr/>
                    <a:lstStyle/>
                    <a:p>
                      <a:pPr algn="ctr" fontAlgn="ctr"/>
                      <a:r>
                        <a:rPr lang="ja-JP" altLang="en-US" sz="11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３１</a:t>
                      </a:r>
                      <a:r>
                        <a:rPr lang="zh-TW" altLang="en-US" sz="11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年度</a:t>
                      </a:r>
                      <a:r>
                        <a:rPr lang="zh-TW"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
                      </a:r>
                      <a:br>
                        <a:rPr lang="zh-TW"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br>
                      <a:r>
                        <a:rPr lang="zh-TW"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実績値</a:t>
                      </a:r>
                    </a:p>
                  </a:txBody>
                  <a:tcPr marL="4029" marR="4029" marT="402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1434408"/>
                  </a:ext>
                </a:extLst>
              </a:tr>
              <a:tr h="235712">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ja-JP" altLang="en-US" sz="800" b="0" i="0" u="none" strike="noStrike">
                          <a:effectLst/>
                          <a:latin typeface="ＭＳ Ｐゴシック" panose="020B0600070205080204" pitchFamily="50" charset="-128"/>
                          <a:ea typeface="ＭＳ Ｐゴシック" panose="020B0600070205080204" pitchFamily="50" charset="-128"/>
                        </a:rPr>
                        <a:t>人／月</a:t>
                      </a:r>
                    </a:p>
                  </a:txBody>
                  <a:tcPr marL="4029" marR="4029" marT="402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8B7"/>
                    </a:solidFill>
                  </a:tcPr>
                </a:tc>
                <a:tc>
                  <a:txBody>
                    <a:bodyPr/>
                    <a:lstStyle/>
                    <a:p>
                      <a:pPr algn="ctr" fontAlgn="ctr"/>
                      <a:r>
                        <a:rPr lang="ja-JP" altLang="en-US" sz="800" b="0" i="0" u="none" strike="noStrike" dirty="0">
                          <a:effectLst/>
                          <a:latin typeface="ＭＳ Ｐゴシック" panose="020B0600070205080204" pitchFamily="50" charset="-128"/>
                          <a:ea typeface="ＭＳ Ｐゴシック" panose="020B0600070205080204" pitchFamily="50" charset="-128"/>
                        </a:rPr>
                        <a:t>人／月</a:t>
                      </a:r>
                    </a:p>
                  </a:txBody>
                  <a:tcPr marL="4029" marR="4029" marT="4029" marB="0" anchor="ctr">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800" b="0" i="0" u="none" strike="noStrike">
                          <a:effectLst/>
                          <a:latin typeface="ＭＳ Ｐゴシック" panose="020B0600070205080204" pitchFamily="50" charset="-128"/>
                          <a:ea typeface="ＭＳ Ｐゴシック" panose="020B0600070205080204" pitchFamily="50" charset="-128"/>
                        </a:rPr>
                        <a:t>人／月</a:t>
                      </a:r>
                    </a:p>
                  </a:txBody>
                  <a:tcPr marL="4029" marR="4029" marT="4029" marB="0" anchor="ctr">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8B7"/>
                    </a:solidFill>
                  </a:tcPr>
                </a:tc>
                <a:tc>
                  <a:txBody>
                    <a:bodyPr/>
                    <a:lstStyle/>
                    <a:p>
                      <a:pPr algn="ctr" fontAlgn="ctr"/>
                      <a:r>
                        <a:rPr lang="ja-JP" altLang="en-US" sz="800" b="0" i="0" u="none" strike="noStrike">
                          <a:effectLst/>
                          <a:latin typeface="ＭＳ Ｐゴシック" panose="020B0600070205080204" pitchFamily="50" charset="-128"/>
                          <a:ea typeface="ＭＳ Ｐゴシック" panose="020B0600070205080204" pitchFamily="50" charset="-128"/>
                        </a:rPr>
                        <a:t>人／月</a:t>
                      </a:r>
                    </a:p>
                  </a:txBody>
                  <a:tcPr marL="4029" marR="4029" marT="4029" marB="0" anchor="ctr">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0" i="0" u="none" strike="noStrike">
                          <a:effectLst/>
                          <a:latin typeface="ＭＳ Ｐゴシック" panose="020B0600070205080204" pitchFamily="50" charset="-128"/>
                          <a:ea typeface="ＭＳ Ｐゴシック" panose="020B0600070205080204" pitchFamily="50" charset="-128"/>
                        </a:rPr>
                        <a:t>人／月</a:t>
                      </a:r>
                    </a:p>
                  </a:txBody>
                  <a:tcPr marL="4029" marR="4029" marT="4029" marB="0" anchor="ctr">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8B7"/>
                    </a:solidFill>
                  </a:tcPr>
                </a:tc>
                <a:tc>
                  <a:txBody>
                    <a:bodyPr/>
                    <a:lstStyle/>
                    <a:p>
                      <a:pPr algn="ctr" fontAlgn="ctr"/>
                      <a:r>
                        <a:rPr lang="ja-JP" altLang="en-US" sz="800" b="0" i="0" u="none" strike="noStrike" dirty="0">
                          <a:effectLst/>
                          <a:latin typeface="ＭＳ Ｐゴシック" panose="020B0600070205080204" pitchFamily="50" charset="-128"/>
                          <a:ea typeface="ＭＳ Ｐゴシック" panose="020B0600070205080204" pitchFamily="50" charset="-128"/>
                        </a:rPr>
                        <a:t>人／月</a:t>
                      </a:r>
                    </a:p>
                  </a:txBody>
                  <a:tcPr marL="4029" marR="4029" marT="4029" marB="0" anchor="ctr">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0" i="0" u="none" strike="noStrike" dirty="0">
                          <a:effectLst/>
                          <a:latin typeface="ＭＳ Ｐゴシック" panose="020B0600070205080204" pitchFamily="50" charset="-128"/>
                          <a:ea typeface="ＭＳ Ｐゴシック" panose="020B0600070205080204" pitchFamily="50" charset="-128"/>
                        </a:rPr>
                        <a:t>人／月</a:t>
                      </a:r>
                    </a:p>
                  </a:txBody>
                  <a:tcPr marL="4029" marR="4029" marT="4029" marB="0" anchor="ctr">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8B7"/>
                    </a:solidFill>
                  </a:tcPr>
                </a:tc>
                <a:tc>
                  <a:txBody>
                    <a:bodyPr/>
                    <a:lstStyle/>
                    <a:p>
                      <a:pPr algn="ctr" fontAlgn="ctr"/>
                      <a:r>
                        <a:rPr lang="ja-JP" altLang="en-US" sz="800" b="0" i="0" u="none" strike="noStrike" dirty="0">
                          <a:effectLst/>
                          <a:latin typeface="ＭＳ Ｐゴシック" panose="020B0600070205080204" pitchFamily="50" charset="-128"/>
                          <a:ea typeface="ＭＳ Ｐゴシック" panose="020B0600070205080204" pitchFamily="50" charset="-128"/>
                        </a:rPr>
                        <a:t>人／月</a:t>
                      </a:r>
                    </a:p>
                  </a:txBody>
                  <a:tcPr marL="4029" marR="4029" marT="402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48274433"/>
                  </a:ext>
                </a:extLst>
              </a:tr>
            </a:tbl>
          </a:graphicData>
        </a:graphic>
      </p:graphicFrame>
      <p:sp>
        <p:nvSpPr>
          <p:cNvPr id="12" name="スライド番号プレースホルダー 1"/>
          <p:cNvSpPr txBox="1">
            <a:spLocks/>
          </p:cNvSpPr>
          <p:nvPr/>
        </p:nvSpPr>
        <p:spPr>
          <a:xfrm>
            <a:off x="6511738" y="6141198"/>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ja-JP" sz="2400" dirty="0" smtClean="0">
                <a:solidFill>
                  <a:schemeClr val="tx1"/>
                </a:solidFill>
                <a:latin typeface="+mn-ea"/>
              </a:rPr>
              <a:t>22</a:t>
            </a:r>
            <a:endParaRPr lang="ja-JP" altLang="en-US" sz="2400" dirty="0">
              <a:solidFill>
                <a:schemeClr val="tx1"/>
              </a:solidFill>
              <a:latin typeface="+mn-ea"/>
            </a:endParaRPr>
          </a:p>
        </p:txBody>
      </p:sp>
      <p:sp>
        <p:nvSpPr>
          <p:cNvPr id="5" name="Text Box 3">
            <a:extLst>
              <a:ext uri="{FF2B5EF4-FFF2-40B4-BE49-F238E27FC236}">
                <a16:creationId xmlns:a16="http://schemas.microsoft.com/office/drawing/2014/main" id="{18E2736D-80FC-4EA7-9619-EC29891EE02C}"/>
              </a:ext>
            </a:extLst>
          </p:cNvPr>
          <p:cNvSpPr txBox="1">
            <a:spLocks noChangeArrowheads="1"/>
          </p:cNvSpPr>
          <p:nvPr/>
        </p:nvSpPr>
        <p:spPr bwMode="auto">
          <a:xfrm>
            <a:off x="857570" y="555438"/>
            <a:ext cx="7429500" cy="300082"/>
          </a:xfrm>
          <a:prstGeom prst="rect">
            <a:avLst/>
          </a:prstGeom>
          <a:noFill/>
          <a:ln w="9525" algn="ctr">
            <a:noFill/>
            <a:miter lim="800000"/>
            <a:headEnd/>
            <a:tailEnd/>
          </a:ln>
          <a:effectLst/>
        </p:spPr>
        <p:txBody>
          <a:bodyPr>
            <a:spAutoFit/>
          </a:bodyPr>
          <a:lstStyle/>
          <a:p>
            <a:pPr lvl="0" algn="ctr"/>
            <a:r>
              <a:rPr lang="ja-JP" altLang="en-US" sz="13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大阪府における就労定着支援事業の利用見込量と実績 </a:t>
            </a:r>
            <a:r>
              <a:rPr lang="ja-JP" altLang="en-US" sz="13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➁（</a:t>
            </a:r>
            <a:r>
              <a:rPr lang="ja-JP" altLang="en-US" sz="13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令和元年度）</a:t>
            </a:r>
          </a:p>
        </p:txBody>
      </p:sp>
    </p:spTree>
    <p:extLst>
      <p:ext uri="{BB962C8B-B14F-4D97-AF65-F5344CB8AC3E}">
        <p14:creationId xmlns:p14="http://schemas.microsoft.com/office/powerpoint/2010/main" val="7820583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r>
              <a:rPr lang="ja-JP" altLang="en-US" sz="2400" dirty="0">
                <a:solidFill>
                  <a:schemeClr val="tx1"/>
                </a:solidFill>
              </a:rPr>
              <a:t>１</a:t>
            </a:r>
            <a:endParaRPr lang="en-US" altLang="ja-JP" sz="2400" dirty="0">
              <a:solidFill>
                <a:schemeClr val="tx1"/>
              </a:solidFill>
            </a:endParaRPr>
          </a:p>
        </p:txBody>
      </p:sp>
      <p:grpSp>
        <p:nvGrpSpPr>
          <p:cNvPr id="15" name="グループ化 14"/>
          <p:cNvGrpSpPr/>
          <p:nvPr/>
        </p:nvGrpSpPr>
        <p:grpSpPr>
          <a:xfrm>
            <a:off x="413256" y="336715"/>
            <a:ext cx="7934650" cy="849919"/>
            <a:chOff x="551006" y="48659"/>
            <a:chExt cx="10579533" cy="1133225"/>
          </a:xfrm>
        </p:grpSpPr>
        <p:sp>
          <p:nvSpPr>
            <p:cNvPr id="8" name="正方形/長方形 7"/>
            <p:cNvSpPr/>
            <p:nvPr/>
          </p:nvSpPr>
          <p:spPr>
            <a:xfrm>
              <a:off x="906539" y="793389"/>
              <a:ext cx="10224000" cy="388495"/>
            </a:xfrm>
            <a:prstGeom prst="rect">
              <a:avLst/>
            </a:prstGeom>
            <a:ln w="31750"/>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350" b="1" dirty="0" smtClean="0"/>
                <a:t>各年度３月３１日時点</a:t>
              </a:r>
              <a:r>
                <a:rPr lang="ja-JP" altLang="en-US" sz="1350" b="1" dirty="0"/>
                <a:t>の手帳保持者数</a:t>
              </a:r>
            </a:p>
          </p:txBody>
        </p:sp>
        <p:sp>
          <p:nvSpPr>
            <p:cNvPr id="9" name="テキスト ボックス 8"/>
            <p:cNvSpPr txBox="1"/>
            <p:nvPr/>
          </p:nvSpPr>
          <p:spPr>
            <a:xfrm>
              <a:off x="551006" y="48659"/>
              <a:ext cx="1887696" cy="451405"/>
            </a:xfrm>
            <a:prstGeom prst="rect">
              <a:avLst/>
            </a:prstGeom>
            <a:noFill/>
          </p:spPr>
          <p:txBody>
            <a:bodyPr wrap="none" rtlCol="0">
              <a:spAutoFit/>
            </a:bodyPr>
            <a:lstStyle/>
            <a:p>
              <a:r>
                <a:rPr lang="ja-JP" altLang="en-US" sz="1600" b="1" dirty="0"/>
                <a:t>基礎データ①</a:t>
              </a:r>
            </a:p>
          </p:txBody>
        </p:sp>
      </p:grpSp>
      <p:sp>
        <p:nvSpPr>
          <p:cNvPr id="11" name="テキスト ボックス 10"/>
          <p:cNvSpPr txBox="1"/>
          <p:nvPr/>
        </p:nvSpPr>
        <p:spPr>
          <a:xfrm>
            <a:off x="6586403" y="5808848"/>
            <a:ext cx="1980029" cy="307777"/>
          </a:xfrm>
          <a:prstGeom prst="rect">
            <a:avLst/>
          </a:prstGeom>
          <a:noFill/>
        </p:spPr>
        <p:txBody>
          <a:bodyPr wrap="none" rtlCol="0">
            <a:spAutoFit/>
          </a:bodyPr>
          <a:lstStyle/>
          <a:p>
            <a:r>
              <a:rPr lang="ja-JP" altLang="en-US" sz="1400" b="1" dirty="0"/>
              <a:t>出典：</a:t>
            </a:r>
            <a:r>
              <a:rPr lang="ja-JP" altLang="en-US" sz="1400" b="1" dirty="0" smtClean="0"/>
              <a:t>福祉行政の概要</a:t>
            </a:r>
            <a:endParaRPr lang="ja-JP" altLang="en-US" sz="1400" b="1" dirty="0"/>
          </a:p>
        </p:txBody>
      </p:sp>
      <p:pic>
        <p:nvPicPr>
          <p:cNvPr id="18" name="図 17">
            <a:extLst>
              <a:ext uri="{FF2B5EF4-FFF2-40B4-BE49-F238E27FC236}">
                <a16:creationId xmlns:a16="http://schemas.microsoft.com/office/drawing/2014/main" id="{419FE100-37C7-4290-9CF7-508C7151781B}"/>
              </a:ext>
            </a:extLst>
          </p:cNvPr>
          <p:cNvPicPr>
            <a:picLocks noChangeAspect="1"/>
          </p:cNvPicPr>
          <p:nvPr/>
        </p:nvPicPr>
        <p:blipFill>
          <a:blip r:embed="rId2"/>
          <a:stretch>
            <a:fillRect/>
          </a:stretch>
        </p:blipFill>
        <p:spPr>
          <a:xfrm>
            <a:off x="679906" y="1186633"/>
            <a:ext cx="7668000" cy="1350700"/>
          </a:xfrm>
          <a:prstGeom prst="rect">
            <a:avLst/>
          </a:prstGeom>
        </p:spPr>
      </p:pic>
      <p:grpSp>
        <p:nvGrpSpPr>
          <p:cNvPr id="13" name="グループ化 12">
            <a:extLst>
              <a:ext uri="{FF2B5EF4-FFF2-40B4-BE49-F238E27FC236}">
                <a16:creationId xmlns:a16="http://schemas.microsoft.com/office/drawing/2014/main" id="{00000000-0008-0000-0900-00000D000000}"/>
              </a:ext>
            </a:extLst>
          </p:cNvPr>
          <p:cNvGrpSpPr/>
          <p:nvPr/>
        </p:nvGrpSpPr>
        <p:grpSpPr>
          <a:xfrm>
            <a:off x="0" y="2720899"/>
            <a:ext cx="2954828" cy="3003184"/>
            <a:chOff x="-24627" y="-59315"/>
            <a:chExt cx="4641684" cy="2592614"/>
          </a:xfrm>
        </p:grpSpPr>
        <p:graphicFrame>
          <p:nvGraphicFramePr>
            <p:cNvPr id="19" name="グラフ 18">
              <a:extLst>
                <a:ext uri="{FF2B5EF4-FFF2-40B4-BE49-F238E27FC236}">
                  <a16:creationId xmlns:a16="http://schemas.microsoft.com/office/drawing/2014/main" id="{00000000-0008-0000-0900-000002000000}"/>
                </a:ext>
              </a:extLst>
            </p:cNvPr>
            <p:cNvGraphicFramePr/>
            <p:nvPr>
              <p:extLst>
                <p:ext uri="{D42A27DB-BD31-4B8C-83A1-F6EECF244321}">
                  <p14:modId xmlns:p14="http://schemas.microsoft.com/office/powerpoint/2010/main" val="1226956128"/>
                </p:ext>
              </p:extLst>
            </p:nvPr>
          </p:nvGraphicFramePr>
          <p:xfrm>
            <a:off x="-24627" y="-59315"/>
            <a:ext cx="4641684" cy="2592614"/>
          </p:xfrm>
          <a:graphic>
            <a:graphicData uri="http://schemas.openxmlformats.org/drawingml/2006/chart">
              <c:chart xmlns:c="http://schemas.openxmlformats.org/drawingml/2006/chart" xmlns:r="http://schemas.openxmlformats.org/officeDocument/2006/relationships" r:id="rId3"/>
            </a:graphicData>
          </a:graphic>
        </p:graphicFrame>
        <p:sp>
          <p:nvSpPr>
            <p:cNvPr id="20" name="テキスト ボックス 4">
              <a:extLst>
                <a:ext uri="{FF2B5EF4-FFF2-40B4-BE49-F238E27FC236}">
                  <a16:creationId xmlns:a16="http://schemas.microsoft.com/office/drawing/2014/main" id="{00000000-0008-0000-0900-000005000000}"/>
                </a:ext>
              </a:extLst>
            </p:cNvPr>
            <p:cNvSpPr txBox="1"/>
            <p:nvPr/>
          </p:nvSpPr>
          <p:spPr>
            <a:xfrm>
              <a:off x="19320" y="192042"/>
              <a:ext cx="644525" cy="211727"/>
            </a:xfrm>
            <a:prstGeom prst="rect">
              <a:avLst/>
            </a:prstGeom>
            <a:noFill/>
            <a:ln>
              <a:noFill/>
            </a:ln>
          </p:spPr>
          <p:style>
            <a:lnRef idx="0">
              <a:scrgbClr r="0" g="0" b="0"/>
            </a:lnRef>
            <a:fillRef idx="0">
              <a:scrgbClr r="0" g="0" b="0"/>
            </a:fillRef>
            <a:effectRef idx="0">
              <a:scrgbClr r="0" g="0" b="0"/>
            </a:effectRef>
            <a:fontRef idx="minor">
              <a:schemeClr val="tx1"/>
            </a:fontRef>
          </p:style>
          <p:txBody>
            <a:bodyPr wrap="non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kumimoji="1" lang="ja-JP" altLang="en-US" sz="900" dirty="0"/>
                <a:t>単位：人</a:t>
              </a:r>
            </a:p>
          </p:txBody>
        </p:sp>
      </p:grpSp>
      <p:grpSp>
        <p:nvGrpSpPr>
          <p:cNvPr id="12" name="グループ化 11">
            <a:extLst>
              <a:ext uri="{FF2B5EF4-FFF2-40B4-BE49-F238E27FC236}">
                <a16:creationId xmlns:a16="http://schemas.microsoft.com/office/drawing/2014/main" id="{00000000-0008-0000-0900-00000A000000}"/>
              </a:ext>
            </a:extLst>
          </p:cNvPr>
          <p:cNvGrpSpPr/>
          <p:nvPr/>
        </p:nvGrpSpPr>
        <p:grpSpPr>
          <a:xfrm>
            <a:off x="2954828" y="2720897"/>
            <a:ext cx="3133739" cy="3003186"/>
            <a:chOff x="3286123" y="9524"/>
            <a:chExt cx="4798946" cy="3242587"/>
          </a:xfrm>
        </p:grpSpPr>
        <p:graphicFrame>
          <p:nvGraphicFramePr>
            <p:cNvPr id="21" name="グラフ 20">
              <a:extLst>
                <a:ext uri="{FF2B5EF4-FFF2-40B4-BE49-F238E27FC236}">
                  <a16:creationId xmlns:a16="http://schemas.microsoft.com/office/drawing/2014/main" id="{00000000-0008-0000-0900-000003000000}"/>
                </a:ext>
              </a:extLst>
            </p:cNvPr>
            <p:cNvGraphicFramePr/>
            <p:nvPr>
              <p:extLst>
                <p:ext uri="{D42A27DB-BD31-4B8C-83A1-F6EECF244321}">
                  <p14:modId xmlns:p14="http://schemas.microsoft.com/office/powerpoint/2010/main" val="1418068504"/>
                </p:ext>
              </p:extLst>
            </p:nvPr>
          </p:nvGraphicFramePr>
          <p:xfrm>
            <a:off x="3286123" y="9524"/>
            <a:ext cx="4798946" cy="3242587"/>
          </p:xfrm>
          <a:graphic>
            <a:graphicData uri="http://schemas.openxmlformats.org/drawingml/2006/chart">
              <c:chart xmlns:c="http://schemas.openxmlformats.org/drawingml/2006/chart" xmlns:r="http://schemas.openxmlformats.org/officeDocument/2006/relationships" r:id="rId4"/>
            </a:graphicData>
          </a:graphic>
        </p:graphicFrame>
        <p:sp>
          <p:nvSpPr>
            <p:cNvPr id="23" name="テキスト ボックス 3">
              <a:extLst>
                <a:ext uri="{FF2B5EF4-FFF2-40B4-BE49-F238E27FC236}">
                  <a16:creationId xmlns:a16="http://schemas.microsoft.com/office/drawing/2014/main" id="{00000000-0008-0000-0900-000004000000}"/>
                </a:ext>
              </a:extLst>
            </p:cNvPr>
            <p:cNvSpPr txBox="1"/>
            <p:nvPr/>
          </p:nvSpPr>
          <p:spPr>
            <a:xfrm>
              <a:off x="3442506" y="279085"/>
              <a:ext cx="715289" cy="242374"/>
            </a:xfrm>
            <a:prstGeom prst="rect">
              <a:avLst/>
            </a:prstGeom>
            <a:noFill/>
            <a:ln>
              <a:noFill/>
            </a:ln>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kumimoji="1" lang="ja-JP" altLang="en-US" sz="900" dirty="0"/>
                <a:t>単位：人</a:t>
              </a:r>
            </a:p>
          </p:txBody>
        </p:sp>
      </p:grpSp>
      <p:grpSp>
        <p:nvGrpSpPr>
          <p:cNvPr id="14" name="グループ化 13">
            <a:extLst>
              <a:ext uri="{FF2B5EF4-FFF2-40B4-BE49-F238E27FC236}">
                <a16:creationId xmlns:a16="http://schemas.microsoft.com/office/drawing/2014/main" id="{00000000-0008-0000-0900-00000B000000}"/>
              </a:ext>
            </a:extLst>
          </p:cNvPr>
          <p:cNvGrpSpPr/>
          <p:nvPr/>
        </p:nvGrpSpPr>
        <p:grpSpPr>
          <a:xfrm>
            <a:off x="6099760" y="2720897"/>
            <a:ext cx="2953314" cy="3003186"/>
            <a:chOff x="6874400" y="19050"/>
            <a:chExt cx="4572000" cy="2782397"/>
          </a:xfrm>
        </p:grpSpPr>
        <p:graphicFrame>
          <p:nvGraphicFramePr>
            <p:cNvPr id="16" name="グラフ 15">
              <a:extLst>
                <a:ext uri="{FF2B5EF4-FFF2-40B4-BE49-F238E27FC236}">
                  <a16:creationId xmlns:a16="http://schemas.microsoft.com/office/drawing/2014/main" id="{00000000-0008-0000-0900-000007000000}"/>
                </a:ext>
              </a:extLst>
            </p:cNvPr>
            <p:cNvGraphicFramePr/>
            <p:nvPr>
              <p:extLst>
                <p:ext uri="{D42A27DB-BD31-4B8C-83A1-F6EECF244321}">
                  <p14:modId xmlns:p14="http://schemas.microsoft.com/office/powerpoint/2010/main" val="840423623"/>
                </p:ext>
              </p:extLst>
            </p:nvPr>
          </p:nvGraphicFramePr>
          <p:xfrm>
            <a:off x="6874400" y="19050"/>
            <a:ext cx="4572000" cy="2782397"/>
          </p:xfrm>
          <a:graphic>
            <a:graphicData uri="http://schemas.openxmlformats.org/drawingml/2006/chart">
              <c:chart xmlns:c="http://schemas.openxmlformats.org/drawingml/2006/chart" xmlns:r="http://schemas.openxmlformats.org/officeDocument/2006/relationships" r:id="rId5"/>
            </a:graphicData>
          </a:graphic>
        </p:graphicFrame>
        <p:sp>
          <p:nvSpPr>
            <p:cNvPr id="17" name="テキスト ボックス 7">
              <a:extLst>
                <a:ext uri="{FF2B5EF4-FFF2-40B4-BE49-F238E27FC236}">
                  <a16:creationId xmlns:a16="http://schemas.microsoft.com/office/drawing/2014/main" id="{00000000-0008-0000-0900-000008000000}"/>
                </a:ext>
              </a:extLst>
            </p:cNvPr>
            <p:cNvSpPr txBox="1"/>
            <p:nvPr/>
          </p:nvSpPr>
          <p:spPr>
            <a:xfrm>
              <a:off x="7120835" y="255721"/>
              <a:ext cx="710790" cy="242374"/>
            </a:xfrm>
            <a:prstGeom prst="rect">
              <a:avLst/>
            </a:prstGeom>
            <a:noFill/>
            <a:ln>
              <a:noFill/>
            </a:ln>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kumimoji="1" lang="ja-JP" altLang="en-US" sz="900" dirty="0"/>
                <a:t>単位：人</a:t>
              </a:r>
            </a:p>
          </p:txBody>
        </p:sp>
      </p:grpSp>
    </p:spTree>
    <p:extLst>
      <p:ext uri="{BB962C8B-B14F-4D97-AF65-F5344CB8AC3E}">
        <p14:creationId xmlns:p14="http://schemas.microsoft.com/office/powerpoint/2010/main" val="157665564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429352" y="535239"/>
            <a:ext cx="1415772" cy="338554"/>
          </a:xfrm>
          <a:prstGeom prst="rect">
            <a:avLst/>
          </a:prstGeom>
          <a:noFill/>
        </p:spPr>
        <p:txBody>
          <a:bodyPr wrap="none" rtlCol="0">
            <a:spAutoFit/>
          </a:bodyPr>
          <a:lstStyle/>
          <a:p>
            <a:r>
              <a:rPr lang="ja-JP" altLang="en-US" sz="1600" b="1" dirty="0"/>
              <a:t>基礎データ②</a:t>
            </a:r>
          </a:p>
        </p:txBody>
      </p:sp>
      <p:sp>
        <p:nvSpPr>
          <p:cNvPr id="11" name="スライド番号プレースホルダー 10"/>
          <p:cNvSpPr>
            <a:spLocks noGrp="1"/>
          </p:cNvSpPr>
          <p:nvPr>
            <p:ph type="sldNum" sz="quarter" idx="12"/>
          </p:nvPr>
        </p:nvSpPr>
        <p:spPr/>
        <p:txBody>
          <a:bodyPr/>
          <a:lstStyle/>
          <a:p>
            <a:r>
              <a:rPr lang="ja-JP" altLang="en-US" sz="2400" dirty="0">
                <a:solidFill>
                  <a:schemeClr val="tx1"/>
                </a:solidFill>
              </a:rPr>
              <a:t>２</a:t>
            </a:r>
          </a:p>
        </p:txBody>
      </p:sp>
      <p:grpSp>
        <p:nvGrpSpPr>
          <p:cNvPr id="5" name="グループ化 4">
            <a:extLst>
              <a:ext uri="{FF2B5EF4-FFF2-40B4-BE49-F238E27FC236}">
                <a16:creationId xmlns:a16="http://schemas.microsoft.com/office/drawing/2014/main" id="{00000000-0008-0000-0A00-000005000000}"/>
              </a:ext>
            </a:extLst>
          </p:cNvPr>
          <p:cNvGrpSpPr/>
          <p:nvPr/>
        </p:nvGrpSpPr>
        <p:grpSpPr>
          <a:xfrm>
            <a:off x="193183" y="2318197"/>
            <a:ext cx="8680361" cy="4220716"/>
            <a:chOff x="0" y="0"/>
            <a:chExt cx="7067551" cy="2776401"/>
          </a:xfrm>
          <a:solidFill>
            <a:srgbClr val="FF0000"/>
          </a:solidFill>
        </p:grpSpPr>
        <p:graphicFrame>
          <p:nvGraphicFramePr>
            <p:cNvPr id="6" name="グラフ 5">
              <a:extLst>
                <a:ext uri="{FF2B5EF4-FFF2-40B4-BE49-F238E27FC236}">
                  <a16:creationId xmlns:a16="http://schemas.microsoft.com/office/drawing/2014/main" id="{00000000-0008-0000-0A00-000002000000}"/>
                </a:ext>
              </a:extLst>
            </p:cNvPr>
            <p:cNvGraphicFramePr>
              <a:graphicFrameLocks/>
            </p:cNvGraphicFramePr>
            <p:nvPr>
              <p:extLst>
                <p:ext uri="{D42A27DB-BD31-4B8C-83A1-F6EECF244321}">
                  <p14:modId xmlns:p14="http://schemas.microsoft.com/office/powerpoint/2010/main" val="2597629028"/>
                </p:ext>
              </p:extLst>
            </p:nvPr>
          </p:nvGraphicFramePr>
          <p:xfrm>
            <a:off x="0" y="0"/>
            <a:ext cx="7067551" cy="2776401"/>
          </p:xfrm>
          <a:graphic>
            <a:graphicData uri="http://schemas.openxmlformats.org/drawingml/2006/chart">
              <c:chart xmlns:c="http://schemas.openxmlformats.org/drawingml/2006/chart" xmlns:r="http://schemas.openxmlformats.org/officeDocument/2006/relationships" r:id="rId2"/>
            </a:graphicData>
          </a:graphic>
        </p:graphicFrame>
        <p:sp>
          <p:nvSpPr>
            <p:cNvPr id="8" name="テキスト ボックス 3">
              <a:extLst>
                <a:ext uri="{FF2B5EF4-FFF2-40B4-BE49-F238E27FC236}">
                  <a16:creationId xmlns:a16="http://schemas.microsoft.com/office/drawing/2014/main" id="{00000000-0008-0000-0A00-000004000000}"/>
                </a:ext>
              </a:extLst>
            </p:cNvPr>
            <p:cNvSpPr txBox="1"/>
            <p:nvPr/>
          </p:nvSpPr>
          <p:spPr>
            <a:xfrm>
              <a:off x="276226" y="271463"/>
              <a:ext cx="543739" cy="225703"/>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kumimoji="1" lang="ja-JP" altLang="en-US" sz="800"/>
                <a:t>単位：人</a:t>
              </a:r>
            </a:p>
          </p:txBody>
        </p:sp>
      </p:grpSp>
      <p:graphicFrame>
        <p:nvGraphicFramePr>
          <p:cNvPr id="4" name="表 3"/>
          <p:cNvGraphicFramePr>
            <a:graphicFrameLocks noGrp="1"/>
          </p:cNvGraphicFramePr>
          <p:nvPr>
            <p:extLst>
              <p:ext uri="{D42A27DB-BD31-4B8C-83A1-F6EECF244321}">
                <p14:modId xmlns:p14="http://schemas.microsoft.com/office/powerpoint/2010/main" val="1121596105"/>
              </p:ext>
            </p:extLst>
          </p:nvPr>
        </p:nvGraphicFramePr>
        <p:xfrm>
          <a:off x="980047" y="1286474"/>
          <a:ext cx="7535302" cy="975728"/>
        </p:xfrm>
        <a:graphic>
          <a:graphicData uri="http://schemas.openxmlformats.org/drawingml/2006/table">
            <a:tbl>
              <a:tblPr/>
              <a:tblGrid>
                <a:gridCol w="2061226">
                  <a:extLst>
                    <a:ext uri="{9D8B030D-6E8A-4147-A177-3AD203B41FA5}">
                      <a16:colId xmlns:a16="http://schemas.microsoft.com/office/drawing/2014/main" val="2593948333"/>
                    </a:ext>
                  </a:extLst>
                </a:gridCol>
                <a:gridCol w="912346">
                  <a:extLst>
                    <a:ext uri="{9D8B030D-6E8A-4147-A177-3AD203B41FA5}">
                      <a16:colId xmlns:a16="http://schemas.microsoft.com/office/drawing/2014/main" val="2574901671"/>
                    </a:ext>
                  </a:extLst>
                </a:gridCol>
                <a:gridCol w="912346">
                  <a:extLst>
                    <a:ext uri="{9D8B030D-6E8A-4147-A177-3AD203B41FA5}">
                      <a16:colId xmlns:a16="http://schemas.microsoft.com/office/drawing/2014/main" val="1018989319"/>
                    </a:ext>
                  </a:extLst>
                </a:gridCol>
                <a:gridCol w="912346">
                  <a:extLst>
                    <a:ext uri="{9D8B030D-6E8A-4147-A177-3AD203B41FA5}">
                      <a16:colId xmlns:a16="http://schemas.microsoft.com/office/drawing/2014/main" val="79058160"/>
                    </a:ext>
                  </a:extLst>
                </a:gridCol>
                <a:gridCol w="912346">
                  <a:extLst>
                    <a:ext uri="{9D8B030D-6E8A-4147-A177-3AD203B41FA5}">
                      <a16:colId xmlns:a16="http://schemas.microsoft.com/office/drawing/2014/main" val="740418917"/>
                    </a:ext>
                  </a:extLst>
                </a:gridCol>
                <a:gridCol w="912346">
                  <a:extLst>
                    <a:ext uri="{9D8B030D-6E8A-4147-A177-3AD203B41FA5}">
                      <a16:colId xmlns:a16="http://schemas.microsoft.com/office/drawing/2014/main" val="725958091"/>
                    </a:ext>
                  </a:extLst>
                </a:gridCol>
                <a:gridCol w="912346">
                  <a:extLst>
                    <a:ext uri="{9D8B030D-6E8A-4147-A177-3AD203B41FA5}">
                      <a16:colId xmlns:a16="http://schemas.microsoft.com/office/drawing/2014/main" val="2074062328"/>
                    </a:ext>
                  </a:extLst>
                </a:gridCol>
              </a:tblGrid>
              <a:tr h="243932">
                <a:tc>
                  <a:txBody>
                    <a:bodyPr/>
                    <a:lstStyle/>
                    <a:p>
                      <a:pPr algn="l" fontAlgn="ctr"/>
                      <a:r>
                        <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rPr>
                        <a:t>　（単位：人）</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t>H27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t>H28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t>H29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t>H30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t>Ｒ1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t>Ｒ2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extLst>
                  <a:ext uri="{0D108BD9-81ED-4DB2-BD59-A6C34878D82A}">
                    <a16:rowId xmlns:a16="http://schemas.microsoft.com/office/drawing/2014/main" val="2525752396"/>
                  </a:ext>
                </a:extLst>
              </a:tr>
              <a:tr h="243932">
                <a:tc>
                  <a:txBody>
                    <a:bodyPr/>
                    <a:lstStyle/>
                    <a:p>
                      <a:pPr algn="ctr" fontAlgn="ctr"/>
                      <a:r>
                        <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rPr>
                        <a:t>就労移行支援</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rPr>
                        <a:t>2076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rPr>
                        <a:t>2485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rPr>
                        <a:t>2836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rPr>
                        <a:t>3229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rPr>
                        <a:t>3390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rPr>
                        <a:t>3760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07163718"/>
                  </a:ext>
                </a:extLst>
              </a:tr>
              <a:tr h="243932">
                <a:tc>
                  <a:txBody>
                    <a:bodyPr/>
                    <a:lstStyle/>
                    <a:p>
                      <a:pPr algn="ctr" fontAlgn="ctr"/>
                      <a:r>
                        <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rPr>
                        <a:t>就労継続支援</a:t>
                      </a:r>
                      <a:r>
                        <a:rPr 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rPr>
                        <a:t>A</a:t>
                      </a:r>
                      <a:r>
                        <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rPr>
                        <a:t>型</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rPr>
                        <a:t>2074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rPr>
                        <a:t>3516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rPr>
                        <a:t>4418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rPr>
                        <a:t>5388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rPr>
                        <a:t>5724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rPr>
                        <a:t>6389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41365015"/>
                  </a:ext>
                </a:extLst>
              </a:tr>
              <a:tr h="243932">
                <a:tc>
                  <a:txBody>
                    <a:bodyPr/>
                    <a:lstStyle/>
                    <a:p>
                      <a:pPr algn="ctr" fontAlgn="ctr"/>
                      <a:r>
                        <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rPr>
                        <a:t>就労継続支援</a:t>
                      </a:r>
                      <a:r>
                        <a:rPr 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rPr>
                        <a:t>B</a:t>
                      </a:r>
                      <a:r>
                        <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rPr>
                        <a:t>型</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rPr>
                        <a:t>11254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rPr>
                        <a:t>12499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rPr>
                        <a:t>13277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rPr>
                        <a:t>14173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rPr>
                        <a:t>16579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rPr>
                        <a:t>17959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30791103"/>
                  </a:ext>
                </a:extLst>
              </a:tr>
            </a:tbl>
          </a:graphicData>
        </a:graphic>
      </p:graphicFrame>
      <p:sp>
        <p:nvSpPr>
          <p:cNvPr id="10" name="正方形/長方形 9"/>
          <p:cNvSpPr/>
          <p:nvPr/>
        </p:nvSpPr>
        <p:spPr>
          <a:xfrm>
            <a:off x="980047" y="977745"/>
            <a:ext cx="7535302" cy="291371"/>
          </a:xfrm>
          <a:prstGeom prst="rect">
            <a:avLst/>
          </a:prstGeom>
          <a:ln w="31750"/>
        </p:spPr>
        <p:style>
          <a:lnRef idx="2">
            <a:schemeClr val="dk1"/>
          </a:lnRef>
          <a:fillRef idx="1">
            <a:schemeClr val="lt1"/>
          </a:fillRef>
          <a:effectRef idx="0">
            <a:schemeClr val="dk1"/>
          </a:effectRef>
          <a:fontRef idx="minor">
            <a:schemeClr val="dk1"/>
          </a:fontRef>
        </p:style>
        <p:txBody>
          <a:bodyPr rtlCol="0" anchor="ctr"/>
          <a:lstStyle/>
          <a:p>
            <a:pPr algn="ctr">
              <a:defRPr sz="1800" b="1" i="0" u="none" strike="noStrike" kern="1200" baseline="0">
                <a:solidFill>
                  <a:prstClr val="black"/>
                </a:solidFill>
                <a:latin typeface="+mn-lt"/>
                <a:ea typeface="+mn-ea"/>
                <a:cs typeface="+mn-cs"/>
              </a:defRPr>
            </a:pPr>
            <a:r>
              <a:rPr lang="ja-JP" altLang="en-US" sz="1400" dirty="0"/>
              <a:t>各年４月１日時点での就労系サービスの利用者数</a:t>
            </a:r>
          </a:p>
        </p:txBody>
      </p:sp>
    </p:spTree>
    <p:extLst>
      <p:ext uri="{BB962C8B-B14F-4D97-AF65-F5344CB8AC3E}">
        <p14:creationId xmlns:p14="http://schemas.microsoft.com/office/powerpoint/2010/main" val="29116515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66710" y="218313"/>
            <a:ext cx="3672800" cy="338554"/>
          </a:xfrm>
          <a:prstGeom prst="rect">
            <a:avLst/>
          </a:prstGeom>
          <a:noFill/>
        </p:spPr>
        <p:txBody>
          <a:bodyPr wrap="none" rtlCol="0">
            <a:spAutoFit/>
          </a:bodyPr>
          <a:lstStyle/>
          <a:p>
            <a:r>
              <a:rPr lang="ja-JP" altLang="en-US" sz="1600" b="1" dirty="0"/>
              <a:t>基礎データ</a:t>
            </a:r>
            <a:r>
              <a:rPr lang="ja-JP" altLang="en-US" sz="1600" b="1" dirty="0" smtClean="0"/>
              <a:t>③　就労系サービスの推移</a:t>
            </a:r>
            <a:endParaRPr lang="ja-JP" altLang="en-US" sz="1600" b="1" dirty="0"/>
          </a:p>
        </p:txBody>
      </p:sp>
      <p:sp>
        <p:nvSpPr>
          <p:cNvPr id="8" name="スライド番号プレースホルダー 7"/>
          <p:cNvSpPr>
            <a:spLocks noGrp="1"/>
          </p:cNvSpPr>
          <p:nvPr>
            <p:ph type="sldNum" sz="quarter" idx="12"/>
          </p:nvPr>
        </p:nvSpPr>
        <p:spPr/>
        <p:txBody>
          <a:bodyPr/>
          <a:lstStyle/>
          <a:p>
            <a:r>
              <a:rPr lang="ja-JP" altLang="en-US" sz="2400" dirty="0">
                <a:solidFill>
                  <a:schemeClr val="tx1"/>
                </a:solidFill>
              </a:rPr>
              <a:t>３</a:t>
            </a:r>
          </a:p>
        </p:txBody>
      </p:sp>
      <p:sp>
        <p:nvSpPr>
          <p:cNvPr id="9" name="テキスト ボックス 8"/>
          <p:cNvSpPr txBox="1"/>
          <p:nvPr/>
        </p:nvSpPr>
        <p:spPr>
          <a:xfrm>
            <a:off x="6457950" y="688394"/>
            <a:ext cx="1800493" cy="307777"/>
          </a:xfrm>
          <a:prstGeom prst="rect">
            <a:avLst/>
          </a:prstGeom>
          <a:noFill/>
        </p:spPr>
        <p:txBody>
          <a:bodyPr wrap="none" rtlCol="0">
            <a:spAutoFit/>
          </a:bodyPr>
          <a:lstStyle/>
          <a:p>
            <a:r>
              <a:rPr lang="ja-JP" altLang="en-US" sz="1400" b="1" dirty="0"/>
              <a:t>出典：国保連データ</a:t>
            </a:r>
          </a:p>
        </p:txBody>
      </p:sp>
      <p:grpSp>
        <p:nvGrpSpPr>
          <p:cNvPr id="12" name="グループ化 11">
            <a:extLst>
              <a:ext uri="{FF2B5EF4-FFF2-40B4-BE49-F238E27FC236}">
                <a16:creationId xmlns:a16="http://schemas.microsoft.com/office/drawing/2014/main" id="{00000000-0008-0000-0B00-000009000000}"/>
              </a:ext>
            </a:extLst>
          </p:cNvPr>
          <p:cNvGrpSpPr/>
          <p:nvPr/>
        </p:nvGrpSpPr>
        <p:grpSpPr>
          <a:xfrm>
            <a:off x="366710" y="1314107"/>
            <a:ext cx="8148640" cy="4722813"/>
            <a:chOff x="56048" y="-381683"/>
            <a:chExt cx="6191294" cy="3590925"/>
          </a:xfrm>
        </p:grpSpPr>
        <p:graphicFrame>
          <p:nvGraphicFramePr>
            <p:cNvPr id="13" name="グラフ 12">
              <a:extLst>
                <a:ext uri="{FF2B5EF4-FFF2-40B4-BE49-F238E27FC236}">
                  <a16:creationId xmlns:a16="http://schemas.microsoft.com/office/drawing/2014/main" id="{00000000-0008-0000-0B00-000002000000}"/>
                </a:ext>
              </a:extLst>
            </p:cNvPr>
            <p:cNvGraphicFramePr>
              <a:graphicFrameLocks/>
            </p:cNvGraphicFramePr>
            <p:nvPr>
              <p:extLst>
                <p:ext uri="{D42A27DB-BD31-4B8C-83A1-F6EECF244321}">
                  <p14:modId xmlns:p14="http://schemas.microsoft.com/office/powerpoint/2010/main" val="1152326678"/>
                </p:ext>
              </p:extLst>
            </p:nvPr>
          </p:nvGraphicFramePr>
          <p:xfrm>
            <a:off x="56048" y="-381683"/>
            <a:ext cx="6191294" cy="3590925"/>
          </p:xfrm>
          <a:graphic>
            <a:graphicData uri="http://schemas.openxmlformats.org/drawingml/2006/chart">
              <c:chart xmlns:c="http://schemas.openxmlformats.org/drawingml/2006/chart" xmlns:r="http://schemas.openxmlformats.org/officeDocument/2006/relationships" r:id="rId2"/>
            </a:graphicData>
          </a:graphic>
        </p:graphicFrame>
        <p:sp>
          <p:nvSpPr>
            <p:cNvPr id="14" name="テキスト ボックス 3">
              <a:extLst>
                <a:ext uri="{FF2B5EF4-FFF2-40B4-BE49-F238E27FC236}">
                  <a16:creationId xmlns:a16="http://schemas.microsoft.com/office/drawing/2014/main" id="{00000000-0008-0000-0B00-000004000000}"/>
                </a:ext>
              </a:extLst>
            </p:cNvPr>
            <p:cNvSpPr txBox="1"/>
            <p:nvPr/>
          </p:nvSpPr>
          <p:spPr>
            <a:xfrm>
              <a:off x="4628092" y="393514"/>
              <a:ext cx="1619250" cy="275717"/>
            </a:xfrm>
            <a:prstGeom prst="rect">
              <a:avLst/>
            </a:prstGeom>
            <a:solidFill>
              <a:schemeClr val="bg1"/>
            </a:solidFill>
            <a:ln w="19050">
              <a:solidFill>
                <a:schemeClr val="tx1"/>
              </a:solidFill>
              <a:prstDash val="sysDash"/>
            </a:ln>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r>
                <a:rPr kumimoji="1" lang="ja-JP" altLang="en-US" sz="1100" b="1" dirty="0"/>
                <a:t>就労継続支援</a:t>
              </a:r>
              <a:r>
                <a:rPr kumimoji="1" lang="en-US" altLang="ja-JP" sz="1100" b="1" dirty="0"/>
                <a:t>B</a:t>
              </a:r>
              <a:r>
                <a:rPr kumimoji="1" lang="ja-JP" altLang="en-US" sz="1100" b="1" dirty="0"/>
                <a:t>型</a:t>
              </a:r>
            </a:p>
          </p:txBody>
        </p:sp>
        <p:sp>
          <p:nvSpPr>
            <p:cNvPr id="15" name="テキスト ボックス 4">
              <a:extLst>
                <a:ext uri="{FF2B5EF4-FFF2-40B4-BE49-F238E27FC236}">
                  <a16:creationId xmlns:a16="http://schemas.microsoft.com/office/drawing/2014/main" id="{00000000-0008-0000-0B00-000005000000}"/>
                </a:ext>
              </a:extLst>
            </p:cNvPr>
            <p:cNvSpPr txBox="1"/>
            <p:nvPr/>
          </p:nvSpPr>
          <p:spPr>
            <a:xfrm>
              <a:off x="4628092" y="1720145"/>
              <a:ext cx="1619250" cy="275717"/>
            </a:xfrm>
            <a:prstGeom prst="rect">
              <a:avLst/>
            </a:prstGeom>
            <a:solidFill>
              <a:schemeClr val="bg1"/>
            </a:solidFill>
            <a:ln w="9525">
              <a:solidFill>
                <a:schemeClr val="tx1"/>
              </a:solidFill>
              <a:prstDash val="solid"/>
            </a:ln>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r>
                <a:rPr kumimoji="1" lang="ja-JP" altLang="en-US" sz="1100" b="1"/>
                <a:t>就労継続支援</a:t>
              </a:r>
              <a:r>
                <a:rPr kumimoji="1" lang="en-US" altLang="ja-JP" sz="1100" b="1"/>
                <a:t>A</a:t>
              </a:r>
              <a:r>
                <a:rPr kumimoji="1" lang="ja-JP" altLang="en-US" sz="1100" b="1"/>
                <a:t>型</a:t>
              </a:r>
            </a:p>
          </p:txBody>
        </p:sp>
        <p:sp>
          <p:nvSpPr>
            <p:cNvPr id="16" name="テキスト ボックス 5">
              <a:extLst>
                <a:ext uri="{FF2B5EF4-FFF2-40B4-BE49-F238E27FC236}">
                  <a16:creationId xmlns:a16="http://schemas.microsoft.com/office/drawing/2014/main" id="{00000000-0008-0000-0B00-000006000000}"/>
                </a:ext>
              </a:extLst>
            </p:cNvPr>
            <p:cNvSpPr txBox="1"/>
            <p:nvPr/>
          </p:nvSpPr>
          <p:spPr>
            <a:xfrm>
              <a:off x="4628092" y="2255158"/>
              <a:ext cx="1619250" cy="275717"/>
            </a:xfrm>
            <a:prstGeom prst="rect">
              <a:avLst/>
            </a:prstGeom>
            <a:solidFill>
              <a:schemeClr val="bg2">
                <a:lumMod val="90000"/>
              </a:schemeClr>
            </a:solidFill>
            <a:ln w="9525">
              <a:noFill/>
              <a:prstDash val="solid"/>
            </a:ln>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r>
                <a:rPr kumimoji="1" lang="ja-JP" altLang="en-US" sz="1100" b="1" dirty="0"/>
                <a:t>就労移行支援</a:t>
              </a:r>
            </a:p>
          </p:txBody>
        </p:sp>
        <p:sp>
          <p:nvSpPr>
            <p:cNvPr id="17" name="テキスト ボックス 6">
              <a:extLst>
                <a:ext uri="{FF2B5EF4-FFF2-40B4-BE49-F238E27FC236}">
                  <a16:creationId xmlns:a16="http://schemas.microsoft.com/office/drawing/2014/main" id="{00000000-0008-0000-0B00-000007000000}"/>
                </a:ext>
              </a:extLst>
            </p:cNvPr>
            <p:cNvSpPr txBox="1"/>
            <p:nvPr/>
          </p:nvSpPr>
          <p:spPr>
            <a:xfrm>
              <a:off x="157288" y="-138862"/>
              <a:ext cx="752475" cy="244753"/>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kumimoji="1" lang="ja-JP" altLang="en-US" sz="800" dirty="0"/>
                <a:t>単位：事業所</a:t>
              </a:r>
            </a:p>
          </p:txBody>
        </p:sp>
      </p:grpSp>
    </p:spTree>
    <p:extLst>
      <p:ext uri="{BB962C8B-B14F-4D97-AF65-F5344CB8AC3E}">
        <p14:creationId xmlns:p14="http://schemas.microsoft.com/office/powerpoint/2010/main" val="6069827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r>
              <a:rPr lang="ja-JP" altLang="en-US" sz="2400" dirty="0">
                <a:solidFill>
                  <a:schemeClr val="tx1"/>
                </a:solidFill>
              </a:rPr>
              <a:t>４</a:t>
            </a:r>
          </a:p>
        </p:txBody>
      </p:sp>
      <p:sp>
        <p:nvSpPr>
          <p:cNvPr id="3" name="テキスト ボックス 2"/>
          <p:cNvSpPr txBox="1"/>
          <p:nvPr/>
        </p:nvSpPr>
        <p:spPr>
          <a:xfrm>
            <a:off x="468557" y="456632"/>
            <a:ext cx="1415772" cy="338554"/>
          </a:xfrm>
          <a:prstGeom prst="rect">
            <a:avLst/>
          </a:prstGeom>
          <a:noFill/>
        </p:spPr>
        <p:txBody>
          <a:bodyPr wrap="none" rtlCol="0">
            <a:spAutoFit/>
          </a:bodyPr>
          <a:lstStyle/>
          <a:p>
            <a:r>
              <a:rPr lang="ja-JP" altLang="en-US" sz="1600" b="1" dirty="0"/>
              <a:t>基礎データ④</a:t>
            </a:r>
          </a:p>
        </p:txBody>
      </p:sp>
      <p:sp>
        <p:nvSpPr>
          <p:cNvPr id="7" name="正方形/長方形 6"/>
          <p:cNvSpPr/>
          <p:nvPr/>
        </p:nvSpPr>
        <p:spPr>
          <a:xfrm>
            <a:off x="749454" y="986194"/>
            <a:ext cx="7645883" cy="294557"/>
          </a:xfrm>
          <a:prstGeom prst="rect">
            <a:avLst/>
          </a:prstGeom>
          <a:ln w="31750"/>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600" b="1" dirty="0"/>
              <a:t>各就労系サービスの利用者数と事業所数の推移</a:t>
            </a:r>
          </a:p>
        </p:txBody>
      </p:sp>
      <p:pic>
        <p:nvPicPr>
          <p:cNvPr id="4" name="図 3"/>
          <p:cNvPicPr>
            <a:picLocks noChangeAspect="1"/>
          </p:cNvPicPr>
          <p:nvPr/>
        </p:nvPicPr>
        <p:blipFill>
          <a:blip r:embed="rId2"/>
          <a:stretch>
            <a:fillRect/>
          </a:stretch>
        </p:blipFill>
        <p:spPr>
          <a:xfrm>
            <a:off x="-1" y="1446863"/>
            <a:ext cx="4572396" cy="2743438"/>
          </a:xfrm>
          <a:prstGeom prst="rect">
            <a:avLst/>
          </a:prstGeom>
        </p:spPr>
      </p:pic>
      <p:pic>
        <p:nvPicPr>
          <p:cNvPr id="5" name="図 4"/>
          <p:cNvPicPr>
            <a:picLocks noChangeAspect="1"/>
          </p:cNvPicPr>
          <p:nvPr/>
        </p:nvPicPr>
        <p:blipFill>
          <a:blip r:embed="rId3"/>
          <a:stretch>
            <a:fillRect/>
          </a:stretch>
        </p:blipFill>
        <p:spPr>
          <a:xfrm>
            <a:off x="4571604" y="1446863"/>
            <a:ext cx="4572396" cy="2743438"/>
          </a:xfrm>
          <a:prstGeom prst="rect">
            <a:avLst/>
          </a:prstGeom>
        </p:spPr>
      </p:pic>
      <p:pic>
        <p:nvPicPr>
          <p:cNvPr id="6" name="図 5"/>
          <p:cNvPicPr>
            <a:picLocks noChangeAspect="1"/>
          </p:cNvPicPr>
          <p:nvPr/>
        </p:nvPicPr>
        <p:blipFill>
          <a:blip r:embed="rId4"/>
          <a:stretch>
            <a:fillRect/>
          </a:stretch>
        </p:blipFill>
        <p:spPr>
          <a:xfrm>
            <a:off x="2420272" y="4114562"/>
            <a:ext cx="4572396" cy="2743438"/>
          </a:xfrm>
          <a:prstGeom prst="rect">
            <a:avLst/>
          </a:prstGeom>
        </p:spPr>
      </p:pic>
    </p:spTree>
    <p:extLst>
      <p:ext uri="{BB962C8B-B14F-4D97-AF65-F5344CB8AC3E}">
        <p14:creationId xmlns:p14="http://schemas.microsoft.com/office/powerpoint/2010/main" val="35623147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470080" y="524749"/>
            <a:ext cx="1415772" cy="338554"/>
          </a:xfrm>
          <a:prstGeom prst="rect">
            <a:avLst/>
          </a:prstGeom>
          <a:noFill/>
        </p:spPr>
        <p:txBody>
          <a:bodyPr wrap="none" rtlCol="0">
            <a:spAutoFit/>
          </a:bodyPr>
          <a:lstStyle/>
          <a:p>
            <a:r>
              <a:rPr lang="ja-JP" altLang="en-US" sz="1600" b="1" dirty="0"/>
              <a:t>基礎データ⑤</a:t>
            </a:r>
          </a:p>
        </p:txBody>
      </p:sp>
      <p:sp>
        <p:nvSpPr>
          <p:cNvPr id="12" name="スライド番号プレースホルダー 11"/>
          <p:cNvSpPr>
            <a:spLocks noGrp="1"/>
          </p:cNvSpPr>
          <p:nvPr>
            <p:ph type="sldNum" sz="quarter" idx="12"/>
          </p:nvPr>
        </p:nvSpPr>
        <p:spPr/>
        <p:txBody>
          <a:bodyPr/>
          <a:lstStyle/>
          <a:p>
            <a:r>
              <a:rPr lang="ja-JP" altLang="en-US" sz="2400" dirty="0">
                <a:solidFill>
                  <a:schemeClr val="tx1"/>
                </a:solidFill>
              </a:rPr>
              <a:t>５</a:t>
            </a:r>
          </a:p>
        </p:txBody>
      </p:sp>
      <p:sp>
        <p:nvSpPr>
          <p:cNvPr id="16" name="テキスト ボックス 15"/>
          <p:cNvSpPr txBox="1"/>
          <p:nvPr/>
        </p:nvSpPr>
        <p:spPr>
          <a:xfrm>
            <a:off x="6004373" y="5979326"/>
            <a:ext cx="1800493" cy="307777"/>
          </a:xfrm>
          <a:prstGeom prst="rect">
            <a:avLst/>
          </a:prstGeom>
          <a:noFill/>
        </p:spPr>
        <p:txBody>
          <a:bodyPr wrap="none" rtlCol="0">
            <a:spAutoFit/>
          </a:bodyPr>
          <a:lstStyle/>
          <a:p>
            <a:r>
              <a:rPr lang="ja-JP" altLang="en-US" sz="1400" b="1" dirty="0"/>
              <a:t>出典：国保連データ</a:t>
            </a:r>
          </a:p>
        </p:txBody>
      </p:sp>
      <p:grpSp>
        <p:nvGrpSpPr>
          <p:cNvPr id="7" name="グループ化 6">
            <a:extLst>
              <a:ext uri="{FF2B5EF4-FFF2-40B4-BE49-F238E27FC236}">
                <a16:creationId xmlns:a16="http://schemas.microsoft.com/office/drawing/2014/main" id="{67E6F7A9-CB92-4FB7-B46C-FF1CE68CC589}"/>
              </a:ext>
            </a:extLst>
          </p:cNvPr>
          <p:cNvGrpSpPr/>
          <p:nvPr/>
        </p:nvGrpSpPr>
        <p:grpSpPr>
          <a:xfrm>
            <a:off x="953036" y="891976"/>
            <a:ext cx="6743164" cy="1968154"/>
            <a:chOff x="953036" y="1163046"/>
            <a:chExt cx="6743164" cy="1968154"/>
          </a:xfrm>
        </p:grpSpPr>
        <p:sp>
          <p:nvSpPr>
            <p:cNvPr id="4" name="正方形/長方形 3"/>
            <p:cNvSpPr/>
            <p:nvPr/>
          </p:nvSpPr>
          <p:spPr>
            <a:xfrm>
              <a:off x="953036" y="1163046"/>
              <a:ext cx="6722772" cy="361379"/>
            </a:xfrm>
            <a:prstGeom prst="rect">
              <a:avLst/>
            </a:prstGeom>
            <a:ln w="31750"/>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600" b="1" dirty="0"/>
                <a:t>新規開設事業所数と廃止事業所数の推移</a:t>
              </a:r>
            </a:p>
          </p:txBody>
        </p:sp>
        <p:pic>
          <p:nvPicPr>
            <p:cNvPr id="6" name="図 5">
              <a:extLst>
                <a:ext uri="{FF2B5EF4-FFF2-40B4-BE49-F238E27FC236}">
                  <a16:creationId xmlns:a16="http://schemas.microsoft.com/office/drawing/2014/main" id="{6AB44553-E7EB-49E2-AACB-BB0A94A12F2C}"/>
                </a:ext>
              </a:extLst>
            </p:cNvPr>
            <p:cNvPicPr>
              <a:picLocks noChangeAspect="1"/>
            </p:cNvPicPr>
            <p:nvPr/>
          </p:nvPicPr>
          <p:blipFill>
            <a:blip r:embed="rId2"/>
            <a:stretch>
              <a:fillRect/>
            </a:stretch>
          </p:blipFill>
          <p:spPr>
            <a:xfrm>
              <a:off x="953036" y="1524425"/>
              <a:ext cx="6743164" cy="1606775"/>
            </a:xfrm>
            <a:prstGeom prst="rect">
              <a:avLst/>
            </a:prstGeom>
          </p:spPr>
        </p:pic>
      </p:grpSp>
      <p:pic>
        <p:nvPicPr>
          <p:cNvPr id="11" name="図 10">
            <a:extLst>
              <a:ext uri="{FF2B5EF4-FFF2-40B4-BE49-F238E27FC236}">
                <a16:creationId xmlns:a16="http://schemas.microsoft.com/office/drawing/2014/main" id="{A691D48B-6316-4595-AEE5-E07A606F830F}"/>
              </a:ext>
            </a:extLst>
          </p:cNvPr>
          <p:cNvPicPr>
            <a:picLocks noChangeAspect="1"/>
          </p:cNvPicPr>
          <p:nvPr/>
        </p:nvPicPr>
        <p:blipFill>
          <a:blip r:embed="rId3"/>
          <a:stretch>
            <a:fillRect/>
          </a:stretch>
        </p:blipFill>
        <p:spPr>
          <a:xfrm>
            <a:off x="93304" y="3221509"/>
            <a:ext cx="3022301" cy="2688569"/>
          </a:xfrm>
          <a:prstGeom prst="rect">
            <a:avLst/>
          </a:prstGeom>
        </p:spPr>
      </p:pic>
      <p:pic>
        <p:nvPicPr>
          <p:cNvPr id="15" name="図 14">
            <a:extLst>
              <a:ext uri="{FF2B5EF4-FFF2-40B4-BE49-F238E27FC236}">
                <a16:creationId xmlns:a16="http://schemas.microsoft.com/office/drawing/2014/main" id="{27FEF126-3583-4FE7-BF82-A4D24C3FEEEB}"/>
              </a:ext>
            </a:extLst>
          </p:cNvPr>
          <p:cNvPicPr>
            <a:picLocks noChangeAspect="1"/>
          </p:cNvPicPr>
          <p:nvPr/>
        </p:nvPicPr>
        <p:blipFill>
          <a:blip r:embed="rId4"/>
          <a:stretch>
            <a:fillRect/>
          </a:stretch>
        </p:blipFill>
        <p:spPr>
          <a:xfrm>
            <a:off x="3008234" y="3221509"/>
            <a:ext cx="3183297" cy="2688569"/>
          </a:xfrm>
          <a:prstGeom prst="rect">
            <a:avLst/>
          </a:prstGeom>
        </p:spPr>
      </p:pic>
      <p:pic>
        <p:nvPicPr>
          <p:cNvPr id="20" name="図 19">
            <a:extLst>
              <a:ext uri="{FF2B5EF4-FFF2-40B4-BE49-F238E27FC236}">
                <a16:creationId xmlns:a16="http://schemas.microsoft.com/office/drawing/2014/main" id="{70617BF3-2BDF-4F68-99E3-F941EB50243C}"/>
              </a:ext>
            </a:extLst>
          </p:cNvPr>
          <p:cNvPicPr>
            <a:picLocks noChangeAspect="1"/>
          </p:cNvPicPr>
          <p:nvPr/>
        </p:nvPicPr>
        <p:blipFill>
          <a:blip r:embed="rId5"/>
          <a:stretch>
            <a:fillRect/>
          </a:stretch>
        </p:blipFill>
        <p:spPr>
          <a:xfrm>
            <a:off x="6004373" y="3221509"/>
            <a:ext cx="3183296" cy="2688569"/>
          </a:xfrm>
          <a:prstGeom prst="rect">
            <a:avLst/>
          </a:prstGeom>
        </p:spPr>
      </p:pic>
    </p:spTree>
    <p:extLst>
      <p:ext uri="{BB962C8B-B14F-4D97-AF65-F5344CB8AC3E}">
        <p14:creationId xmlns:p14="http://schemas.microsoft.com/office/powerpoint/2010/main" val="41533915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p:cNvGraphicFramePr>
            <a:graphicFrameLocks noGrp="1"/>
          </p:cNvGraphicFramePr>
          <p:nvPr>
            <p:extLst>
              <p:ext uri="{D42A27DB-BD31-4B8C-83A1-F6EECF244321}">
                <p14:modId xmlns:p14="http://schemas.microsoft.com/office/powerpoint/2010/main" val="1848272308"/>
              </p:ext>
            </p:extLst>
          </p:nvPr>
        </p:nvGraphicFramePr>
        <p:xfrm>
          <a:off x="336763" y="1760801"/>
          <a:ext cx="4191533" cy="4519656"/>
        </p:xfrm>
        <a:graphic>
          <a:graphicData uri="http://schemas.openxmlformats.org/drawingml/2006/table">
            <a:tbl>
              <a:tblPr>
                <a:tableStyleId>{D7AC3CCA-C797-4891-BE02-D94E43425B78}</a:tableStyleId>
              </a:tblPr>
              <a:tblGrid>
                <a:gridCol w="903727">
                  <a:extLst>
                    <a:ext uri="{9D8B030D-6E8A-4147-A177-3AD203B41FA5}">
                      <a16:colId xmlns:a16="http://schemas.microsoft.com/office/drawing/2014/main" val="2953568591"/>
                    </a:ext>
                  </a:extLst>
                </a:gridCol>
                <a:gridCol w="806824">
                  <a:extLst>
                    <a:ext uri="{9D8B030D-6E8A-4147-A177-3AD203B41FA5}">
                      <a16:colId xmlns:a16="http://schemas.microsoft.com/office/drawing/2014/main" val="694843852"/>
                    </a:ext>
                  </a:extLst>
                </a:gridCol>
                <a:gridCol w="887506">
                  <a:extLst>
                    <a:ext uri="{9D8B030D-6E8A-4147-A177-3AD203B41FA5}">
                      <a16:colId xmlns:a16="http://schemas.microsoft.com/office/drawing/2014/main" val="667341437"/>
                    </a:ext>
                  </a:extLst>
                </a:gridCol>
                <a:gridCol w="695885">
                  <a:extLst>
                    <a:ext uri="{9D8B030D-6E8A-4147-A177-3AD203B41FA5}">
                      <a16:colId xmlns:a16="http://schemas.microsoft.com/office/drawing/2014/main" val="561975904"/>
                    </a:ext>
                  </a:extLst>
                </a:gridCol>
                <a:gridCol w="897591">
                  <a:extLst>
                    <a:ext uri="{9D8B030D-6E8A-4147-A177-3AD203B41FA5}">
                      <a16:colId xmlns:a16="http://schemas.microsoft.com/office/drawing/2014/main" val="2116016653"/>
                    </a:ext>
                  </a:extLst>
                </a:gridCol>
              </a:tblGrid>
              <a:tr h="187926">
                <a:tc>
                  <a:txBody>
                    <a:bodyPr/>
                    <a:lstStyle/>
                    <a:p>
                      <a:pPr algn="l" fontAlgn="ctr"/>
                      <a:r>
                        <a:rPr lang="ja-JP" altLang="en-US" sz="1200" u="none" strike="noStrike" dirty="0">
                          <a:effectLst/>
                        </a:rPr>
                        <a:t>　</a:t>
                      </a:r>
                      <a:endPar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5439" marR="5439" marT="5439" marB="0" anchor="ctr"/>
                </a:tc>
                <a:tc>
                  <a:txBody>
                    <a:bodyPr/>
                    <a:lstStyle/>
                    <a:p>
                      <a:pPr algn="ctr" fontAlgn="ctr"/>
                      <a:r>
                        <a:rPr lang="en-US" sz="1200" u="none" strike="noStrike" dirty="0">
                          <a:effectLst/>
                        </a:rPr>
                        <a:t>H29</a:t>
                      </a:r>
                      <a:endParaRPr lang="en-US"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5439" marR="5439" marT="5439" marB="0" anchor="ctr"/>
                </a:tc>
                <a:tc>
                  <a:txBody>
                    <a:bodyPr/>
                    <a:lstStyle/>
                    <a:p>
                      <a:pPr algn="ctr" fontAlgn="ctr"/>
                      <a:r>
                        <a:rPr lang="en-US" sz="1200" u="none" strike="noStrike" dirty="0">
                          <a:effectLst/>
                        </a:rPr>
                        <a:t>H30</a:t>
                      </a:r>
                      <a:endParaRPr lang="en-US"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5439" marR="5439" marT="5439" marB="0" anchor="ctr"/>
                </a:tc>
                <a:tc>
                  <a:txBody>
                    <a:bodyPr/>
                    <a:lstStyle/>
                    <a:p>
                      <a:pPr algn="ctr" fontAlgn="ctr"/>
                      <a:r>
                        <a:rPr lang="en-US" altLang="ja-JP" sz="1200" u="none" strike="noStrike" dirty="0" smtClean="0">
                          <a:effectLst/>
                        </a:rPr>
                        <a:t>R</a:t>
                      </a:r>
                      <a:r>
                        <a:rPr lang="en-US" sz="1200" u="none" strike="noStrike" dirty="0" smtClean="0">
                          <a:effectLst/>
                        </a:rPr>
                        <a:t>1</a:t>
                      </a:r>
                      <a:endParaRPr lang="en-US"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5439" marR="5439" marT="5439" marB="0" anchor="ctr"/>
                </a:tc>
                <a:tc>
                  <a:txBody>
                    <a:bodyPr/>
                    <a:lstStyle/>
                    <a:p>
                      <a:pPr algn="ctr" fontAlgn="ctr"/>
                      <a:r>
                        <a:rPr lang="en-US" altLang="ja-JP" sz="1200" u="none" strike="noStrike" dirty="0" smtClean="0">
                          <a:effectLst/>
                        </a:rPr>
                        <a:t>R2</a:t>
                      </a:r>
                      <a:endParaRPr lang="en-US"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5439" marR="5439" marT="5439" marB="0" anchor="ctr"/>
                </a:tc>
                <a:extLst>
                  <a:ext uri="{0D108BD9-81ED-4DB2-BD59-A6C34878D82A}">
                    <a16:rowId xmlns:a16="http://schemas.microsoft.com/office/drawing/2014/main" val="3497425124"/>
                  </a:ext>
                </a:extLst>
              </a:tr>
              <a:tr h="187926">
                <a:tc>
                  <a:txBody>
                    <a:bodyPr/>
                    <a:lstStyle/>
                    <a:p>
                      <a:pPr algn="l" fontAlgn="ctr"/>
                      <a:r>
                        <a:rPr lang="ja-JP" altLang="en-US" sz="1200" u="none" strike="noStrike" dirty="0">
                          <a:effectLst/>
                        </a:rPr>
                        <a:t>大阪市</a:t>
                      </a:r>
                      <a:endPar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5439" marR="5439" marT="5439" marB="0" anchor="ctr"/>
                </a:tc>
                <a:tc>
                  <a:txBody>
                    <a:bodyPr/>
                    <a:lstStyle/>
                    <a:p>
                      <a:pPr algn="ctr" fontAlgn="ctr"/>
                      <a:r>
                        <a:rPr lang="en-US" altLang="ja-JP" sz="1200" u="none" strike="noStrike" dirty="0">
                          <a:effectLst/>
                        </a:rPr>
                        <a:t>124</a:t>
                      </a:r>
                      <a:endPar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5439" marR="5439" marT="5439" marB="0" anchor="ctr"/>
                </a:tc>
                <a:tc>
                  <a:txBody>
                    <a:bodyPr/>
                    <a:lstStyle/>
                    <a:p>
                      <a:pPr algn="ctr" fontAlgn="ctr"/>
                      <a:r>
                        <a:rPr lang="en-US" altLang="ja-JP" sz="1200" u="none" strike="noStrike">
                          <a:effectLst/>
                        </a:rPr>
                        <a:t>151</a:t>
                      </a:r>
                      <a:endParaRPr lang="en-US" altLang="ja-JP"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5439" marR="5439" marT="5439" marB="0" anchor="ctr"/>
                </a:tc>
                <a:tc>
                  <a:txBody>
                    <a:bodyPr/>
                    <a:lstStyle/>
                    <a:p>
                      <a:pPr algn="ctr" fontAlgn="ctr"/>
                      <a:r>
                        <a:rPr lang="en-US" altLang="ja-JP" sz="1200" u="none" strike="noStrike" dirty="0">
                          <a:effectLst/>
                        </a:rPr>
                        <a:t>158</a:t>
                      </a:r>
                      <a:endPar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5439" marR="5439" marT="5439" marB="0" anchor="ctr"/>
                </a:tc>
                <a:tc>
                  <a:txBody>
                    <a:bodyPr/>
                    <a:lstStyle/>
                    <a:p>
                      <a:pPr algn="ctr" fontAlgn="ctr"/>
                      <a:r>
                        <a:rPr lang="en-US" altLang="ja-JP" sz="1200" u="none" strike="noStrike" dirty="0" smtClean="0">
                          <a:effectLst/>
                        </a:rPr>
                        <a:t>157</a:t>
                      </a:r>
                      <a:endParaRPr lang="en-US" altLang="ja-JP" sz="1200" b="0" i="0" u="none" strike="noStrike" dirty="0">
                        <a:solidFill>
                          <a:schemeClr val="tx1"/>
                        </a:solidFill>
                        <a:effectLst/>
                        <a:latin typeface="游ゴシック" panose="020B0400000000000000" pitchFamily="50" charset="-128"/>
                        <a:ea typeface="游ゴシック" panose="020B0400000000000000" pitchFamily="50" charset="-128"/>
                      </a:endParaRPr>
                    </a:p>
                  </a:txBody>
                  <a:tcPr marL="5439" marR="5439" marT="5439" marB="0" anchor="ctr"/>
                </a:tc>
                <a:extLst>
                  <a:ext uri="{0D108BD9-81ED-4DB2-BD59-A6C34878D82A}">
                    <a16:rowId xmlns:a16="http://schemas.microsoft.com/office/drawing/2014/main" val="764901133"/>
                  </a:ext>
                </a:extLst>
              </a:tr>
              <a:tr h="187926">
                <a:tc>
                  <a:txBody>
                    <a:bodyPr/>
                    <a:lstStyle/>
                    <a:p>
                      <a:pPr algn="l" fontAlgn="ctr"/>
                      <a:r>
                        <a:rPr lang="ja-JP" altLang="en-US" sz="1200" u="none" strike="noStrike" dirty="0">
                          <a:effectLst/>
                        </a:rPr>
                        <a:t>堺市</a:t>
                      </a:r>
                      <a:endPar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5439" marR="5439" marT="5439" marB="0" anchor="ctr"/>
                </a:tc>
                <a:tc>
                  <a:txBody>
                    <a:bodyPr/>
                    <a:lstStyle/>
                    <a:p>
                      <a:pPr algn="ctr" fontAlgn="ctr"/>
                      <a:r>
                        <a:rPr lang="en-US" altLang="ja-JP" sz="1200" u="none" strike="noStrike" dirty="0">
                          <a:effectLst/>
                        </a:rPr>
                        <a:t>22</a:t>
                      </a:r>
                      <a:endPar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5439" marR="5439" marT="5439" marB="0" anchor="ctr"/>
                </a:tc>
                <a:tc>
                  <a:txBody>
                    <a:bodyPr/>
                    <a:lstStyle/>
                    <a:p>
                      <a:pPr algn="ctr" fontAlgn="ctr"/>
                      <a:r>
                        <a:rPr lang="en-US" altLang="ja-JP" sz="1200" u="none" strike="noStrike">
                          <a:effectLst/>
                        </a:rPr>
                        <a:t>25</a:t>
                      </a:r>
                      <a:endParaRPr lang="en-US" altLang="ja-JP"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5439" marR="5439" marT="5439" marB="0" anchor="ctr"/>
                </a:tc>
                <a:tc>
                  <a:txBody>
                    <a:bodyPr/>
                    <a:lstStyle/>
                    <a:p>
                      <a:pPr algn="ctr" fontAlgn="ctr"/>
                      <a:r>
                        <a:rPr lang="en-US" altLang="ja-JP" sz="1200" u="none" strike="noStrike">
                          <a:effectLst/>
                        </a:rPr>
                        <a:t>26</a:t>
                      </a:r>
                      <a:endParaRPr lang="en-US" altLang="ja-JP"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5439" marR="5439" marT="5439" marB="0" anchor="ctr"/>
                </a:tc>
                <a:tc>
                  <a:txBody>
                    <a:bodyPr/>
                    <a:lstStyle/>
                    <a:p>
                      <a:pPr algn="ctr" fontAlgn="ctr"/>
                      <a:r>
                        <a:rPr lang="en-US" altLang="ja-JP" sz="1200" u="none" strike="noStrike" dirty="0" smtClean="0">
                          <a:effectLst/>
                        </a:rPr>
                        <a:t>25</a:t>
                      </a:r>
                      <a:endParaRPr lang="en-US" altLang="ja-JP" sz="1200" b="0" i="0" u="none" strike="noStrike" dirty="0">
                        <a:solidFill>
                          <a:schemeClr val="tx1"/>
                        </a:solidFill>
                        <a:effectLst/>
                        <a:latin typeface="游ゴシック" panose="020B0400000000000000" pitchFamily="50" charset="-128"/>
                        <a:ea typeface="游ゴシック" panose="020B0400000000000000" pitchFamily="50" charset="-128"/>
                      </a:endParaRPr>
                    </a:p>
                  </a:txBody>
                  <a:tcPr marL="5439" marR="5439" marT="5439" marB="0" anchor="ctr"/>
                </a:tc>
                <a:extLst>
                  <a:ext uri="{0D108BD9-81ED-4DB2-BD59-A6C34878D82A}">
                    <a16:rowId xmlns:a16="http://schemas.microsoft.com/office/drawing/2014/main" val="2948240128"/>
                  </a:ext>
                </a:extLst>
              </a:tr>
              <a:tr h="187926">
                <a:tc>
                  <a:txBody>
                    <a:bodyPr/>
                    <a:lstStyle/>
                    <a:p>
                      <a:pPr algn="l" fontAlgn="ctr"/>
                      <a:r>
                        <a:rPr lang="ja-JP" altLang="en-US" sz="1200" u="none" strike="noStrike" dirty="0">
                          <a:effectLst/>
                        </a:rPr>
                        <a:t>岸和田市</a:t>
                      </a:r>
                      <a:endPar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5439" marR="5439" marT="5439" marB="0" anchor="ctr"/>
                </a:tc>
                <a:tc>
                  <a:txBody>
                    <a:bodyPr/>
                    <a:lstStyle/>
                    <a:p>
                      <a:pPr algn="ctr" fontAlgn="ctr"/>
                      <a:r>
                        <a:rPr lang="en-US" altLang="ja-JP" sz="1200" u="none" strike="noStrike" dirty="0">
                          <a:effectLst/>
                        </a:rPr>
                        <a:t>3</a:t>
                      </a:r>
                      <a:endPar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5439" marR="5439" marT="5439" marB="0" anchor="ctr"/>
                </a:tc>
                <a:tc>
                  <a:txBody>
                    <a:bodyPr/>
                    <a:lstStyle/>
                    <a:p>
                      <a:pPr algn="ctr" fontAlgn="ctr"/>
                      <a:r>
                        <a:rPr lang="en-US" altLang="ja-JP" sz="1200" u="none" strike="noStrike" dirty="0">
                          <a:effectLst/>
                        </a:rPr>
                        <a:t>4</a:t>
                      </a:r>
                      <a:endPar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5439" marR="5439" marT="5439" marB="0" anchor="ctr"/>
                </a:tc>
                <a:tc>
                  <a:txBody>
                    <a:bodyPr/>
                    <a:lstStyle/>
                    <a:p>
                      <a:pPr algn="ctr" fontAlgn="ctr"/>
                      <a:r>
                        <a:rPr lang="en-US" altLang="ja-JP" sz="1200" u="none" strike="noStrike">
                          <a:effectLst/>
                        </a:rPr>
                        <a:t>4</a:t>
                      </a:r>
                      <a:endParaRPr lang="en-US" altLang="ja-JP"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5439" marR="5439" marT="5439" marB="0" anchor="ctr"/>
                </a:tc>
                <a:tc>
                  <a:txBody>
                    <a:bodyPr/>
                    <a:lstStyle/>
                    <a:p>
                      <a:pPr algn="ctr" fontAlgn="ctr"/>
                      <a:r>
                        <a:rPr lang="en-US" altLang="ja-JP" sz="1200" u="none" strike="noStrike" dirty="0">
                          <a:effectLst/>
                        </a:rPr>
                        <a:t>4</a:t>
                      </a:r>
                      <a:endParaRPr lang="en-US" altLang="ja-JP" sz="1200" b="0" i="0" u="none" strike="noStrike" dirty="0">
                        <a:solidFill>
                          <a:schemeClr val="tx1"/>
                        </a:solidFill>
                        <a:effectLst/>
                        <a:latin typeface="游ゴシック" panose="020B0400000000000000" pitchFamily="50" charset="-128"/>
                        <a:ea typeface="游ゴシック" panose="020B0400000000000000" pitchFamily="50" charset="-128"/>
                      </a:endParaRPr>
                    </a:p>
                  </a:txBody>
                  <a:tcPr marL="5439" marR="5439" marT="5439" marB="0" anchor="ctr"/>
                </a:tc>
                <a:extLst>
                  <a:ext uri="{0D108BD9-81ED-4DB2-BD59-A6C34878D82A}">
                    <a16:rowId xmlns:a16="http://schemas.microsoft.com/office/drawing/2014/main" val="2254786820"/>
                  </a:ext>
                </a:extLst>
              </a:tr>
              <a:tr h="187926">
                <a:tc>
                  <a:txBody>
                    <a:bodyPr/>
                    <a:lstStyle/>
                    <a:p>
                      <a:pPr algn="l" fontAlgn="ctr"/>
                      <a:r>
                        <a:rPr lang="ja-JP" altLang="en-US" sz="1200" u="none" strike="noStrike" dirty="0">
                          <a:effectLst/>
                        </a:rPr>
                        <a:t>豊中市</a:t>
                      </a:r>
                      <a:endPar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5439" marR="5439" marT="5439" marB="0" anchor="ctr"/>
                </a:tc>
                <a:tc>
                  <a:txBody>
                    <a:bodyPr/>
                    <a:lstStyle/>
                    <a:p>
                      <a:pPr algn="ctr" fontAlgn="ctr"/>
                      <a:r>
                        <a:rPr lang="en-US" altLang="ja-JP" sz="1200" u="none" strike="noStrike">
                          <a:effectLst/>
                        </a:rPr>
                        <a:t>6</a:t>
                      </a:r>
                      <a:endParaRPr lang="en-US" altLang="ja-JP"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5439" marR="5439" marT="5439" marB="0" anchor="ctr"/>
                </a:tc>
                <a:tc>
                  <a:txBody>
                    <a:bodyPr/>
                    <a:lstStyle/>
                    <a:p>
                      <a:pPr algn="ctr" fontAlgn="ctr"/>
                      <a:r>
                        <a:rPr lang="en-US" altLang="ja-JP" sz="1200" u="none" strike="noStrike" dirty="0">
                          <a:effectLst/>
                        </a:rPr>
                        <a:t>6</a:t>
                      </a:r>
                      <a:endPar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5439" marR="5439" marT="5439" marB="0" anchor="ctr"/>
                </a:tc>
                <a:tc>
                  <a:txBody>
                    <a:bodyPr/>
                    <a:lstStyle/>
                    <a:p>
                      <a:pPr algn="ctr" fontAlgn="ctr"/>
                      <a:r>
                        <a:rPr lang="en-US" altLang="ja-JP" sz="1200" u="none" strike="noStrike">
                          <a:effectLst/>
                        </a:rPr>
                        <a:t>7</a:t>
                      </a:r>
                      <a:endParaRPr lang="en-US" altLang="ja-JP"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5439" marR="5439" marT="5439" marB="0" anchor="ctr"/>
                </a:tc>
                <a:tc>
                  <a:txBody>
                    <a:bodyPr/>
                    <a:lstStyle/>
                    <a:p>
                      <a:pPr algn="ctr" fontAlgn="ctr"/>
                      <a:r>
                        <a:rPr lang="en-US" altLang="ja-JP" sz="1200" u="none" strike="noStrike" dirty="0">
                          <a:effectLst/>
                        </a:rPr>
                        <a:t>8</a:t>
                      </a:r>
                      <a:endParaRPr lang="en-US" altLang="ja-JP" sz="1200" b="0" i="0" u="none" strike="noStrike" dirty="0">
                        <a:solidFill>
                          <a:schemeClr val="tx1"/>
                        </a:solidFill>
                        <a:effectLst/>
                        <a:latin typeface="游ゴシック" panose="020B0400000000000000" pitchFamily="50" charset="-128"/>
                        <a:ea typeface="游ゴシック" panose="020B0400000000000000" pitchFamily="50" charset="-128"/>
                      </a:endParaRPr>
                    </a:p>
                  </a:txBody>
                  <a:tcPr marL="5439" marR="5439" marT="5439" marB="0" anchor="ctr"/>
                </a:tc>
                <a:extLst>
                  <a:ext uri="{0D108BD9-81ED-4DB2-BD59-A6C34878D82A}">
                    <a16:rowId xmlns:a16="http://schemas.microsoft.com/office/drawing/2014/main" val="2855456888"/>
                  </a:ext>
                </a:extLst>
              </a:tr>
              <a:tr h="187926">
                <a:tc>
                  <a:txBody>
                    <a:bodyPr/>
                    <a:lstStyle/>
                    <a:p>
                      <a:pPr algn="l" fontAlgn="ctr"/>
                      <a:r>
                        <a:rPr lang="ja-JP" altLang="en-US" sz="1200" u="none" strike="noStrike" dirty="0">
                          <a:effectLst/>
                        </a:rPr>
                        <a:t>池田市</a:t>
                      </a:r>
                      <a:endPar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5439" marR="5439" marT="5439" marB="0" anchor="ctr"/>
                </a:tc>
                <a:tc>
                  <a:txBody>
                    <a:bodyPr/>
                    <a:lstStyle/>
                    <a:p>
                      <a:pPr algn="ctr" fontAlgn="ctr"/>
                      <a:r>
                        <a:rPr lang="en-US" altLang="ja-JP" sz="1200" u="none" strike="noStrike">
                          <a:effectLst/>
                        </a:rPr>
                        <a:t>1</a:t>
                      </a:r>
                      <a:endParaRPr lang="en-US" altLang="ja-JP"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5439" marR="5439" marT="5439" marB="0" anchor="ctr"/>
                </a:tc>
                <a:tc>
                  <a:txBody>
                    <a:bodyPr/>
                    <a:lstStyle/>
                    <a:p>
                      <a:pPr algn="ctr" fontAlgn="ctr"/>
                      <a:r>
                        <a:rPr lang="en-US" altLang="ja-JP" sz="1200" u="none" strike="noStrike" dirty="0">
                          <a:effectLst/>
                        </a:rPr>
                        <a:t>1</a:t>
                      </a:r>
                      <a:endPar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5439" marR="5439" marT="5439" marB="0" anchor="ctr"/>
                </a:tc>
                <a:tc>
                  <a:txBody>
                    <a:bodyPr/>
                    <a:lstStyle/>
                    <a:p>
                      <a:pPr algn="ctr" fontAlgn="ctr"/>
                      <a:r>
                        <a:rPr lang="en-US" altLang="ja-JP" sz="1200" u="none" strike="noStrike">
                          <a:effectLst/>
                        </a:rPr>
                        <a:t>1</a:t>
                      </a:r>
                      <a:endParaRPr lang="en-US" altLang="ja-JP"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5439" marR="5439" marT="5439" marB="0" anchor="ctr"/>
                </a:tc>
                <a:tc>
                  <a:txBody>
                    <a:bodyPr/>
                    <a:lstStyle/>
                    <a:p>
                      <a:pPr algn="ctr" fontAlgn="ctr"/>
                      <a:r>
                        <a:rPr lang="en-US" altLang="ja-JP" sz="1200" u="none" strike="noStrike" dirty="0">
                          <a:effectLst/>
                        </a:rPr>
                        <a:t>1</a:t>
                      </a:r>
                      <a:endParaRPr lang="en-US" altLang="ja-JP" sz="1200" b="0" i="0" u="none" strike="noStrike" dirty="0">
                        <a:solidFill>
                          <a:schemeClr val="tx1"/>
                        </a:solidFill>
                        <a:effectLst/>
                        <a:latin typeface="游ゴシック" panose="020B0400000000000000" pitchFamily="50" charset="-128"/>
                        <a:ea typeface="游ゴシック" panose="020B0400000000000000" pitchFamily="50" charset="-128"/>
                      </a:endParaRPr>
                    </a:p>
                  </a:txBody>
                  <a:tcPr marL="5439" marR="5439" marT="5439" marB="0" anchor="ctr"/>
                </a:tc>
                <a:extLst>
                  <a:ext uri="{0D108BD9-81ED-4DB2-BD59-A6C34878D82A}">
                    <a16:rowId xmlns:a16="http://schemas.microsoft.com/office/drawing/2014/main" val="1953498696"/>
                  </a:ext>
                </a:extLst>
              </a:tr>
              <a:tr h="187926">
                <a:tc>
                  <a:txBody>
                    <a:bodyPr/>
                    <a:lstStyle/>
                    <a:p>
                      <a:pPr algn="l" fontAlgn="ctr"/>
                      <a:r>
                        <a:rPr lang="ja-JP" altLang="en-US" sz="1200" u="none" strike="noStrike">
                          <a:effectLst/>
                        </a:rPr>
                        <a:t>吹田市</a:t>
                      </a:r>
                      <a:endParaRPr lang="ja-JP" alt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5439" marR="5439" marT="5439" marB="0" anchor="ctr"/>
                </a:tc>
                <a:tc>
                  <a:txBody>
                    <a:bodyPr/>
                    <a:lstStyle/>
                    <a:p>
                      <a:pPr algn="ctr" fontAlgn="ctr"/>
                      <a:r>
                        <a:rPr lang="en-US" altLang="ja-JP" sz="1200" u="none" strike="noStrike" dirty="0">
                          <a:effectLst/>
                        </a:rPr>
                        <a:t>8</a:t>
                      </a:r>
                      <a:endPar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5439" marR="5439" marT="5439" marB="0" anchor="ctr"/>
                </a:tc>
                <a:tc>
                  <a:txBody>
                    <a:bodyPr/>
                    <a:lstStyle/>
                    <a:p>
                      <a:pPr algn="ctr" fontAlgn="ctr"/>
                      <a:r>
                        <a:rPr lang="en-US" altLang="ja-JP" sz="1200" u="none" strike="noStrike" dirty="0">
                          <a:effectLst/>
                        </a:rPr>
                        <a:t>7</a:t>
                      </a:r>
                      <a:endPar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5439" marR="5439" marT="5439" marB="0" anchor="ctr"/>
                </a:tc>
                <a:tc>
                  <a:txBody>
                    <a:bodyPr/>
                    <a:lstStyle/>
                    <a:p>
                      <a:pPr algn="ctr" fontAlgn="ctr"/>
                      <a:r>
                        <a:rPr lang="en-US" altLang="ja-JP" sz="1200" u="none" strike="noStrike">
                          <a:effectLst/>
                        </a:rPr>
                        <a:t>8</a:t>
                      </a:r>
                      <a:endParaRPr lang="en-US" altLang="ja-JP"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5439" marR="5439" marT="5439" marB="0" anchor="ctr"/>
                </a:tc>
                <a:tc>
                  <a:txBody>
                    <a:bodyPr/>
                    <a:lstStyle/>
                    <a:p>
                      <a:pPr algn="ctr" fontAlgn="ctr"/>
                      <a:r>
                        <a:rPr lang="en-US" altLang="ja-JP" sz="1200" u="none" strike="noStrike" dirty="0">
                          <a:effectLst/>
                        </a:rPr>
                        <a:t>8</a:t>
                      </a:r>
                      <a:endParaRPr lang="en-US" altLang="ja-JP" sz="1200" b="0" i="0" u="none" strike="noStrike" dirty="0">
                        <a:solidFill>
                          <a:schemeClr val="tx1"/>
                        </a:solidFill>
                        <a:effectLst/>
                        <a:latin typeface="游ゴシック" panose="020B0400000000000000" pitchFamily="50" charset="-128"/>
                        <a:ea typeface="游ゴシック" panose="020B0400000000000000" pitchFamily="50" charset="-128"/>
                      </a:endParaRPr>
                    </a:p>
                  </a:txBody>
                  <a:tcPr marL="5439" marR="5439" marT="5439" marB="0" anchor="ctr"/>
                </a:tc>
                <a:extLst>
                  <a:ext uri="{0D108BD9-81ED-4DB2-BD59-A6C34878D82A}">
                    <a16:rowId xmlns:a16="http://schemas.microsoft.com/office/drawing/2014/main" val="1882362165"/>
                  </a:ext>
                </a:extLst>
              </a:tr>
              <a:tr h="187926">
                <a:tc>
                  <a:txBody>
                    <a:bodyPr/>
                    <a:lstStyle/>
                    <a:p>
                      <a:pPr algn="l" fontAlgn="ctr"/>
                      <a:r>
                        <a:rPr lang="ja-JP" altLang="en-US" sz="1200" u="none" strike="noStrike">
                          <a:effectLst/>
                        </a:rPr>
                        <a:t>泉大津市</a:t>
                      </a:r>
                      <a:endParaRPr lang="ja-JP" alt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5439" marR="5439" marT="5439" marB="0" anchor="ctr"/>
                </a:tc>
                <a:tc>
                  <a:txBody>
                    <a:bodyPr/>
                    <a:lstStyle/>
                    <a:p>
                      <a:pPr algn="ctr" fontAlgn="ctr"/>
                      <a:r>
                        <a:rPr lang="en-US" altLang="ja-JP" sz="1200" u="none" strike="noStrike" dirty="0">
                          <a:effectLst/>
                        </a:rPr>
                        <a:t>5</a:t>
                      </a:r>
                      <a:endPar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5439" marR="5439" marT="5439" marB="0" anchor="ctr"/>
                </a:tc>
                <a:tc>
                  <a:txBody>
                    <a:bodyPr/>
                    <a:lstStyle/>
                    <a:p>
                      <a:pPr algn="ctr" fontAlgn="ctr"/>
                      <a:r>
                        <a:rPr lang="en-US" altLang="ja-JP" sz="1200" u="none" strike="noStrike" dirty="0">
                          <a:effectLst/>
                        </a:rPr>
                        <a:t>5</a:t>
                      </a:r>
                      <a:endPar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5439" marR="5439" marT="5439" marB="0" anchor="ctr"/>
                </a:tc>
                <a:tc>
                  <a:txBody>
                    <a:bodyPr/>
                    <a:lstStyle/>
                    <a:p>
                      <a:pPr algn="ctr" fontAlgn="ctr"/>
                      <a:r>
                        <a:rPr lang="en-US" altLang="ja-JP" sz="1200" u="none" strike="noStrike" dirty="0">
                          <a:effectLst/>
                        </a:rPr>
                        <a:t>5</a:t>
                      </a:r>
                      <a:endPar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5439" marR="5439" marT="5439" marB="0" anchor="ctr"/>
                </a:tc>
                <a:tc>
                  <a:txBody>
                    <a:bodyPr/>
                    <a:lstStyle/>
                    <a:p>
                      <a:pPr algn="ctr" fontAlgn="ctr"/>
                      <a:r>
                        <a:rPr lang="en-US" altLang="ja-JP" sz="1200" u="none" strike="noStrike" dirty="0">
                          <a:effectLst/>
                        </a:rPr>
                        <a:t>5</a:t>
                      </a:r>
                      <a:endParaRPr lang="en-US" altLang="ja-JP" sz="1200" b="0" i="0" u="none" strike="noStrike" dirty="0">
                        <a:solidFill>
                          <a:schemeClr val="tx1"/>
                        </a:solidFill>
                        <a:effectLst/>
                        <a:latin typeface="游ゴシック" panose="020B0400000000000000" pitchFamily="50" charset="-128"/>
                        <a:ea typeface="游ゴシック" panose="020B0400000000000000" pitchFamily="50" charset="-128"/>
                      </a:endParaRPr>
                    </a:p>
                  </a:txBody>
                  <a:tcPr marL="5439" marR="5439" marT="5439" marB="0" anchor="ctr"/>
                </a:tc>
                <a:extLst>
                  <a:ext uri="{0D108BD9-81ED-4DB2-BD59-A6C34878D82A}">
                    <a16:rowId xmlns:a16="http://schemas.microsoft.com/office/drawing/2014/main" val="981848150"/>
                  </a:ext>
                </a:extLst>
              </a:tr>
              <a:tr h="187926">
                <a:tc>
                  <a:txBody>
                    <a:bodyPr/>
                    <a:lstStyle/>
                    <a:p>
                      <a:pPr algn="l" fontAlgn="ctr"/>
                      <a:r>
                        <a:rPr lang="ja-JP" altLang="en-US" sz="1200" u="none" strike="noStrike">
                          <a:effectLst/>
                        </a:rPr>
                        <a:t>高槻市</a:t>
                      </a:r>
                      <a:endParaRPr lang="ja-JP" alt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5439" marR="5439" marT="5439" marB="0" anchor="ctr"/>
                </a:tc>
                <a:tc>
                  <a:txBody>
                    <a:bodyPr/>
                    <a:lstStyle/>
                    <a:p>
                      <a:pPr algn="ctr" fontAlgn="ctr"/>
                      <a:r>
                        <a:rPr lang="en-US" altLang="ja-JP" sz="1200" u="none" strike="noStrike" dirty="0">
                          <a:effectLst/>
                        </a:rPr>
                        <a:t>7</a:t>
                      </a:r>
                      <a:endPar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5439" marR="5439" marT="5439" marB="0" anchor="ctr"/>
                </a:tc>
                <a:tc>
                  <a:txBody>
                    <a:bodyPr/>
                    <a:lstStyle/>
                    <a:p>
                      <a:pPr algn="ctr" fontAlgn="ctr"/>
                      <a:r>
                        <a:rPr lang="en-US" altLang="ja-JP" sz="1200" u="none" strike="noStrike">
                          <a:effectLst/>
                        </a:rPr>
                        <a:t>7</a:t>
                      </a:r>
                      <a:endParaRPr lang="en-US" altLang="ja-JP"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5439" marR="5439" marT="5439" marB="0" anchor="ctr"/>
                </a:tc>
                <a:tc>
                  <a:txBody>
                    <a:bodyPr/>
                    <a:lstStyle/>
                    <a:p>
                      <a:pPr algn="ctr" fontAlgn="ctr"/>
                      <a:r>
                        <a:rPr lang="en-US" altLang="ja-JP" sz="1200" u="none" strike="noStrike" dirty="0">
                          <a:effectLst/>
                        </a:rPr>
                        <a:t>9</a:t>
                      </a:r>
                      <a:endPar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5439" marR="5439" marT="5439" marB="0" anchor="ctr"/>
                </a:tc>
                <a:tc>
                  <a:txBody>
                    <a:bodyPr/>
                    <a:lstStyle/>
                    <a:p>
                      <a:pPr algn="ctr" fontAlgn="ctr"/>
                      <a:r>
                        <a:rPr lang="en-US" altLang="ja-JP" sz="1200" u="none" strike="noStrike" dirty="0">
                          <a:effectLst/>
                        </a:rPr>
                        <a:t>7</a:t>
                      </a:r>
                      <a:endParaRPr lang="en-US" altLang="ja-JP" sz="1200" b="0" i="0" u="none" strike="noStrike" dirty="0">
                        <a:solidFill>
                          <a:schemeClr val="tx1"/>
                        </a:solidFill>
                        <a:effectLst/>
                        <a:latin typeface="游ゴシック" panose="020B0400000000000000" pitchFamily="50" charset="-128"/>
                        <a:ea typeface="游ゴシック" panose="020B0400000000000000" pitchFamily="50" charset="-128"/>
                      </a:endParaRPr>
                    </a:p>
                  </a:txBody>
                  <a:tcPr marL="5439" marR="5439" marT="5439" marB="0" anchor="ctr"/>
                </a:tc>
                <a:extLst>
                  <a:ext uri="{0D108BD9-81ED-4DB2-BD59-A6C34878D82A}">
                    <a16:rowId xmlns:a16="http://schemas.microsoft.com/office/drawing/2014/main" val="1280966759"/>
                  </a:ext>
                </a:extLst>
              </a:tr>
              <a:tr h="187926">
                <a:tc>
                  <a:txBody>
                    <a:bodyPr/>
                    <a:lstStyle/>
                    <a:p>
                      <a:pPr algn="l" fontAlgn="ctr"/>
                      <a:r>
                        <a:rPr lang="ja-JP" altLang="en-US" sz="1200" u="none" strike="noStrike">
                          <a:effectLst/>
                        </a:rPr>
                        <a:t>貝塚市</a:t>
                      </a:r>
                      <a:endParaRPr lang="ja-JP" alt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5439" marR="5439" marT="5439" marB="0" anchor="ctr"/>
                </a:tc>
                <a:tc>
                  <a:txBody>
                    <a:bodyPr/>
                    <a:lstStyle/>
                    <a:p>
                      <a:pPr algn="ctr" fontAlgn="ctr"/>
                      <a:r>
                        <a:rPr lang="en-US" altLang="ja-JP" sz="1200" u="none" strike="noStrike" dirty="0">
                          <a:effectLst/>
                        </a:rPr>
                        <a:t>5</a:t>
                      </a:r>
                      <a:endPar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5439" marR="5439" marT="5439" marB="0" anchor="ctr"/>
                </a:tc>
                <a:tc>
                  <a:txBody>
                    <a:bodyPr/>
                    <a:lstStyle/>
                    <a:p>
                      <a:pPr algn="ctr" fontAlgn="ctr"/>
                      <a:r>
                        <a:rPr lang="en-US" altLang="ja-JP" sz="1200" u="none" strike="noStrike">
                          <a:effectLst/>
                        </a:rPr>
                        <a:t>5</a:t>
                      </a:r>
                      <a:endParaRPr lang="en-US" altLang="ja-JP"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5439" marR="5439" marT="5439" marB="0" anchor="ctr"/>
                </a:tc>
                <a:tc>
                  <a:txBody>
                    <a:bodyPr/>
                    <a:lstStyle/>
                    <a:p>
                      <a:pPr algn="ctr" fontAlgn="ctr"/>
                      <a:r>
                        <a:rPr lang="en-US" altLang="ja-JP" sz="1200" u="none" strike="noStrike" dirty="0">
                          <a:effectLst/>
                        </a:rPr>
                        <a:t>4</a:t>
                      </a:r>
                      <a:endPar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5439" marR="5439" marT="5439" marB="0" anchor="ctr"/>
                </a:tc>
                <a:tc>
                  <a:txBody>
                    <a:bodyPr/>
                    <a:lstStyle/>
                    <a:p>
                      <a:pPr algn="ctr" fontAlgn="ctr"/>
                      <a:r>
                        <a:rPr lang="en-US" altLang="ja-JP" sz="1200" u="none" strike="noStrike" dirty="0">
                          <a:effectLst/>
                        </a:rPr>
                        <a:t>3</a:t>
                      </a:r>
                      <a:endParaRPr lang="en-US" altLang="ja-JP" sz="1200" b="0" i="0" u="none" strike="noStrike" dirty="0">
                        <a:solidFill>
                          <a:schemeClr val="tx1"/>
                        </a:solidFill>
                        <a:effectLst/>
                        <a:latin typeface="游ゴシック" panose="020B0400000000000000" pitchFamily="50" charset="-128"/>
                        <a:ea typeface="游ゴシック" panose="020B0400000000000000" pitchFamily="50" charset="-128"/>
                      </a:endParaRPr>
                    </a:p>
                  </a:txBody>
                  <a:tcPr marL="5439" marR="5439" marT="5439" marB="0" anchor="ctr"/>
                </a:tc>
                <a:extLst>
                  <a:ext uri="{0D108BD9-81ED-4DB2-BD59-A6C34878D82A}">
                    <a16:rowId xmlns:a16="http://schemas.microsoft.com/office/drawing/2014/main" val="789143785"/>
                  </a:ext>
                </a:extLst>
              </a:tr>
              <a:tr h="187926">
                <a:tc>
                  <a:txBody>
                    <a:bodyPr/>
                    <a:lstStyle/>
                    <a:p>
                      <a:pPr algn="l" fontAlgn="ctr"/>
                      <a:r>
                        <a:rPr lang="ja-JP" altLang="en-US" sz="1200" u="none" strike="noStrike">
                          <a:effectLst/>
                        </a:rPr>
                        <a:t>守口市</a:t>
                      </a:r>
                      <a:endParaRPr lang="ja-JP" alt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5439" marR="5439" marT="5439" marB="0" anchor="ctr"/>
                </a:tc>
                <a:tc>
                  <a:txBody>
                    <a:bodyPr/>
                    <a:lstStyle/>
                    <a:p>
                      <a:pPr algn="ctr" fontAlgn="ctr"/>
                      <a:r>
                        <a:rPr lang="en-US" altLang="ja-JP" sz="1200" u="none" strike="noStrike" dirty="0">
                          <a:effectLst/>
                        </a:rPr>
                        <a:t>11</a:t>
                      </a:r>
                      <a:endPar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5439" marR="5439" marT="5439" marB="0" anchor="ctr"/>
                </a:tc>
                <a:tc>
                  <a:txBody>
                    <a:bodyPr/>
                    <a:lstStyle/>
                    <a:p>
                      <a:pPr algn="ctr" fontAlgn="ctr"/>
                      <a:r>
                        <a:rPr lang="en-US" altLang="ja-JP" sz="1200" u="none" strike="noStrike">
                          <a:effectLst/>
                        </a:rPr>
                        <a:t>9</a:t>
                      </a:r>
                      <a:endParaRPr lang="en-US" altLang="ja-JP"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5439" marR="5439" marT="5439" marB="0" anchor="ctr"/>
                </a:tc>
                <a:tc>
                  <a:txBody>
                    <a:bodyPr/>
                    <a:lstStyle/>
                    <a:p>
                      <a:pPr algn="ctr" fontAlgn="ctr"/>
                      <a:r>
                        <a:rPr lang="en-US" altLang="ja-JP" sz="1200" u="none" strike="noStrike" dirty="0">
                          <a:effectLst/>
                        </a:rPr>
                        <a:t>7</a:t>
                      </a:r>
                      <a:endPar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5439" marR="5439" marT="5439" marB="0" anchor="ctr"/>
                </a:tc>
                <a:tc>
                  <a:txBody>
                    <a:bodyPr/>
                    <a:lstStyle/>
                    <a:p>
                      <a:pPr algn="ctr" fontAlgn="ctr"/>
                      <a:r>
                        <a:rPr lang="en-US" altLang="ja-JP" sz="1200" u="none" strike="noStrike" dirty="0">
                          <a:effectLst/>
                        </a:rPr>
                        <a:t>8</a:t>
                      </a:r>
                      <a:endParaRPr lang="en-US" altLang="ja-JP" sz="1200" b="0" i="0" u="none" strike="noStrike" dirty="0">
                        <a:solidFill>
                          <a:schemeClr val="tx1"/>
                        </a:solidFill>
                        <a:effectLst/>
                        <a:latin typeface="游ゴシック" panose="020B0400000000000000" pitchFamily="50" charset="-128"/>
                        <a:ea typeface="游ゴシック" panose="020B0400000000000000" pitchFamily="50" charset="-128"/>
                      </a:endParaRPr>
                    </a:p>
                  </a:txBody>
                  <a:tcPr marL="5439" marR="5439" marT="5439" marB="0" anchor="ctr"/>
                </a:tc>
                <a:extLst>
                  <a:ext uri="{0D108BD9-81ED-4DB2-BD59-A6C34878D82A}">
                    <a16:rowId xmlns:a16="http://schemas.microsoft.com/office/drawing/2014/main" val="1264145482"/>
                  </a:ext>
                </a:extLst>
              </a:tr>
              <a:tr h="187926">
                <a:tc>
                  <a:txBody>
                    <a:bodyPr/>
                    <a:lstStyle/>
                    <a:p>
                      <a:pPr algn="l" fontAlgn="ctr"/>
                      <a:r>
                        <a:rPr lang="ja-JP" altLang="en-US" sz="1200" u="none" strike="noStrike">
                          <a:effectLst/>
                        </a:rPr>
                        <a:t>枚方市</a:t>
                      </a:r>
                      <a:endParaRPr lang="ja-JP" alt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5439" marR="5439" marT="5439" marB="0" anchor="ctr"/>
                </a:tc>
                <a:tc>
                  <a:txBody>
                    <a:bodyPr/>
                    <a:lstStyle/>
                    <a:p>
                      <a:pPr algn="ctr" fontAlgn="ctr"/>
                      <a:r>
                        <a:rPr lang="en-US" altLang="ja-JP" sz="1200" u="none" strike="noStrike" dirty="0">
                          <a:effectLst/>
                        </a:rPr>
                        <a:t>8</a:t>
                      </a:r>
                      <a:endPar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5439" marR="5439" marT="5439" marB="0" anchor="ctr"/>
                </a:tc>
                <a:tc>
                  <a:txBody>
                    <a:bodyPr/>
                    <a:lstStyle/>
                    <a:p>
                      <a:pPr algn="ctr" fontAlgn="ctr"/>
                      <a:r>
                        <a:rPr lang="en-US" altLang="ja-JP" sz="1200" u="none" strike="noStrike">
                          <a:effectLst/>
                        </a:rPr>
                        <a:t>8</a:t>
                      </a:r>
                      <a:endParaRPr lang="en-US" altLang="ja-JP"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5439" marR="5439" marT="5439" marB="0" anchor="ctr"/>
                </a:tc>
                <a:tc>
                  <a:txBody>
                    <a:bodyPr/>
                    <a:lstStyle/>
                    <a:p>
                      <a:pPr algn="ctr" fontAlgn="ctr"/>
                      <a:r>
                        <a:rPr lang="en-US" altLang="ja-JP" sz="1200" u="none" strike="noStrike" dirty="0">
                          <a:effectLst/>
                        </a:rPr>
                        <a:t>10</a:t>
                      </a:r>
                      <a:endPar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5439" marR="5439" marT="5439" marB="0" anchor="ctr"/>
                </a:tc>
                <a:tc>
                  <a:txBody>
                    <a:bodyPr/>
                    <a:lstStyle/>
                    <a:p>
                      <a:pPr algn="ctr" fontAlgn="ctr"/>
                      <a:r>
                        <a:rPr lang="en-US" altLang="ja-JP" sz="1200" u="none" strike="noStrike" dirty="0" smtClean="0">
                          <a:effectLst/>
                        </a:rPr>
                        <a:t>11</a:t>
                      </a:r>
                      <a:endParaRPr lang="en-US" altLang="ja-JP" sz="1200" b="0" i="0" u="none" strike="noStrike" dirty="0">
                        <a:solidFill>
                          <a:schemeClr val="tx1"/>
                        </a:solidFill>
                        <a:effectLst/>
                        <a:latin typeface="游ゴシック" panose="020B0400000000000000" pitchFamily="50" charset="-128"/>
                        <a:ea typeface="游ゴシック" panose="020B0400000000000000" pitchFamily="50" charset="-128"/>
                      </a:endParaRPr>
                    </a:p>
                  </a:txBody>
                  <a:tcPr marL="5439" marR="5439" marT="5439" marB="0" anchor="ctr"/>
                </a:tc>
                <a:extLst>
                  <a:ext uri="{0D108BD9-81ED-4DB2-BD59-A6C34878D82A}">
                    <a16:rowId xmlns:a16="http://schemas.microsoft.com/office/drawing/2014/main" val="1165385992"/>
                  </a:ext>
                </a:extLst>
              </a:tr>
              <a:tr h="187926">
                <a:tc>
                  <a:txBody>
                    <a:bodyPr/>
                    <a:lstStyle/>
                    <a:p>
                      <a:pPr algn="l" fontAlgn="ctr"/>
                      <a:r>
                        <a:rPr lang="ja-JP" altLang="en-US" sz="1200" u="none" strike="noStrike">
                          <a:effectLst/>
                        </a:rPr>
                        <a:t>茨木市</a:t>
                      </a:r>
                      <a:endParaRPr lang="ja-JP" alt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5439" marR="5439" marT="5439" marB="0" anchor="ctr"/>
                </a:tc>
                <a:tc>
                  <a:txBody>
                    <a:bodyPr/>
                    <a:lstStyle/>
                    <a:p>
                      <a:pPr algn="ctr" fontAlgn="ctr"/>
                      <a:r>
                        <a:rPr lang="en-US" altLang="ja-JP" sz="1200" u="none" strike="noStrike">
                          <a:effectLst/>
                        </a:rPr>
                        <a:t>2</a:t>
                      </a:r>
                      <a:endParaRPr lang="en-US" altLang="ja-JP"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5439" marR="5439" marT="5439" marB="0" anchor="ctr"/>
                </a:tc>
                <a:tc>
                  <a:txBody>
                    <a:bodyPr/>
                    <a:lstStyle/>
                    <a:p>
                      <a:pPr algn="ctr" fontAlgn="ctr"/>
                      <a:r>
                        <a:rPr lang="en-US" altLang="ja-JP" sz="1200" u="none" strike="noStrike" dirty="0">
                          <a:effectLst/>
                        </a:rPr>
                        <a:t>4</a:t>
                      </a:r>
                      <a:endPar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5439" marR="5439" marT="5439" marB="0" anchor="ctr"/>
                </a:tc>
                <a:tc>
                  <a:txBody>
                    <a:bodyPr/>
                    <a:lstStyle/>
                    <a:p>
                      <a:pPr algn="ctr" fontAlgn="ctr"/>
                      <a:r>
                        <a:rPr lang="en-US" altLang="ja-JP" sz="1200" u="none" strike="noStrike" dirty="0">
                          <a:effectLst/>
                        </a:rPr>
                        <a:t>4</a:t>
                      </a:r>
                      <a:endPar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5439" marR="5439" marT="5439" marB="0" anchor="ctr"/>
                </a:tc>
                <a:tc>
                  <a:txBody>
                    <a:bodyPr/>
                    <a:lstStyle/>
                    <a:p>
                      <a:pPr algn="ctr" fontAlgn="ctr"/>
                      <a:r>
                        <a:rPr lang="en-US" altLang="ja-JP" sz="1200" u="none" strike="noStrike" dirty="0">
                          <a:effectLst/>
                        </a:rPr>
                        <a:t>4</a:t>
                      </a:r>
                      <a:endParaRPr lang="en-US" altLang="ja-JP" sz="1200" b="0" i="0" u="none" strike="noStrike" dirty="0">
                        <a:solidFill>
                          <a:schemeClr val="tx1"/>
                        </a:solidFill>
                        <a:effectLst/>
                        <a:latin typeface="游ゴシック" panose="020B0400000000000000" pitchFamily="50" charset="-128"/>
                        <a:ea typeface="游ゴシック" panose="020B0400000000000000" pitchFamily="50" charset="-128"/>
                      </a:endParaRPr>
                    </a:p>
                  </a:txBody>
                  <a:tcPr marL="5439" marR="5439" marT="5439" marB="0" anchor="ctr"/>
                </a:tc>
                <a:extLst>
                  <a:ext uri="{0D108BD9-81ED-4DB2-BD59-A6C34878D82A}">
                    <a16:rowId xmlns:a16="http://schemas.microsoft.com/office/drawing/2014/main" val="4239715851"/>
                  </a:ext>
                </a:extLst>
              </a:tr>
              <a:tr h="187926">
                <a:tc>
                  <a:txBody>
                    <a:bodyPr/>
                    <a:lstStyle/>
                    <a:p>
                      <a:pPr algn="l" fontAlgn="ctr"/>
                      <a:r>
                        <a:rPr lang="ja-JP" altLang="en-US" sz="1200" u="none" strike="noStrike">
                          <a:effectLst/>
                        </a:rPr>
                        <a:t>八尾市</a:t>
                      </a:r>
                      <a:endParaRPr lang="ja-JP" alt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5439" marR="5439" marT="5439" marB="0" anchor="ctr"/>
                </a:tc>
                <a:tc>
                  <a:txBody>
                    <a:bodyPr/>
                    <a:lstStyle/>
                    <a:p>
                      <a:pPr algn="ctr" fontAlgn="ctr"/>
                      <a:r>
                        <a:rPr lang="en-US" altLang="ja-JP" sz="1200" u="none" strike="noStrike">
                          <a:effectLst/>
                        </a:rPr>
                        <a:t>7</a:t>
                      </a:r>
                      <a:endParaRPr lang="en-US" altLang="ja-JP"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5439" marR="5439" marT="5439" marB="0" anchor="ctr"/>
                </a:tc>
                <a:tc>
                  <a:txBody>
                    <a:bodyPr/>
                    <a:lstStyle/>
                    <a:p>
                      <a:pPr algn="ctr" fontAlgn="ctr"/>
                      <a:r>
                        <a:rPr lang="en-US" altLang="ja-JP" sz="1200" u="none" strike="noStrike" dirty="0">
                          <a:effectLst/>
                        </a:rPr>
                        <a:t>7</a:t>
                      </a:r>
                      <a:endPar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5439" marR="5439" marT="5439" marB="0" anchor="ctr"/>
                </a:tc>
                <a:tc>
                  <a:txBody>
                    <a:bodyPr/>
                    <a:lstStyle/>
                    <a:p>
                      <a:pPr algn="ctr" fontAlgn="ctr"/>
                      <a:r>
                        <a:rPr lang="en-US" altLang="ja-JP" sz="1200" u="none" strike="noStrike" dirty="0">
                          <a:effectLst/>
                        </a:rPr>
                        <a:t>6</a:t>
                      </a:r>
                      <a:endPar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5439" marR="5439" marT="5439" marB="0" anchor="ctr"/>
                </a:tc>
                <a:tc>
                  <a:txBody>
                    <a:bodyPr/>
                    <a:lstStyle/>
                    <a:p>
                      <a:pPr algn="ctr" fontAlgn="ctr"/>
                      <a:r>
                        <a:rPr lang="en-US" altLang="ja-JP" sz="1200" u="none" strike="noStrike" dirty="0">
                          <a:effectLst/>
                        </a:rPr>
                        <a:t>5</a:t>
                      </a:r>
                      <a:endParaRPr lang="en-US" altLang="ja-JP" sz="1200" b="0" i="0" u="none" strike="noStrike" dirty="0">
                        <a:solidFill>
                          <a:schemeClr val="tx1"/>
                        </a:solidFill>
                        <a:effectLst/>
                        <a:latin typeface="游ゴシック" panose="020B0400000000000000" pitchFamily="50" charset="-128"/>
                        <a:ea typeface="游ゴシック" panose="020B0400000000000000" pitchFamily="50" charset="-128"/>
                      </a:endParaRPr>
                    </a:p>
                  </a:txBody>
                  <a:tcPr marL="5439" marR="5439" marT="5439" marB="0" anchor="ctr"/>
                </a:tc>
                <a:extLst>
                  <a:ext uri="{0D108BD9-81ED-4DB2-BD59-A6C34878D82A}">
                    <a16:rowId xmlns:a16="http://schemas.microsoft.com/office/drawing/2014/main" val="1433662969"/>
                  </a:ext>
                </a:extLst>
              </a:tr>
              <a:tr h="187926">
                <a:tc>
                  <a:txBody>
                    <a:bodyPr/>
                    <a:lstStyle/>
                    <a:p>
                      <a:pPr algn="l" fontAlgn="ctr"/>
                      <a:r>
                        <a:rPr lang="ja-JP" altLang="en-US" sz="1200" u="none" strike="noStrike">
                          <a:effectLst/>
                        </a:rPr>
                        <a:t>泉佐野市</a:t>
                      </a:r>
                      <a:endParaRPr lang="ja-JP" alt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5439" marR="5439" marT="5439" marB="0" anchor="ctr"/>
                </a:tc>
                <a:tc>
                  <a:txBody>
                    <a:bodyPr/>
                    <a:lstStyle/>
                    <a:p>
                      <a:pPr algn="ctr" fontAlgn="ctr"/>
                      <a:r>
                        <a:rPr lang="en-US" altLang="ja-JP" sz="1200" u="none" strike="noStrike">
                          <a:effectLst/>
                        </a:rPr>
                        <a:t>4</a:t>
                      </a:r>
                      <a:endParaRPr lang="en-US" altLang="ja-JP"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5439" marR="5439" marT="5439" marB="0" anchor="ctr"/>
                </a:tc>
                <a:tc>
                  <a:txBody>
                    <a:bodyPr/>
                    <a:lstStyle/>
                    <a:p>
                      <a:pPr algn="ctr" fontAlgn="ctr"/>
                      <a:r>
                        <a:rPr lang="en-US" altLang="ja-JP" sz="1200" u="none" strike="noStrike" dirty="0">
                          <a:effectLst/>
                        </a:rPr>
                        <a:t>4</a:t>
                      </a:r>
                      <a:endPar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5439" marR="5439" marT="5439" marB="0" anchor="ctr"/>
                </a:tc>
                <a:tc>
                  <a:txBody>
                    <a:bodyPr/>
                    <a:lstStyle/>
                    <a:p>
                      <a:pPr algn="ctr" fontAlgn="ctr"/>
                      <a:r>
                        <a:rPr lang="en-US" altLang="ja-JP" sz="1200" u="none" strike="noStrike" dirty="0">
                          <a:effectLst/>
                        </a:rPr>
                        <a:t>3</a:t>
                      </a:r>
                      <a:endPar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5439" marR="5439" marT="5439" marB="0" anchor="ctr"/>
                </a:tc>
                <a:tc>
                  <a:txBody>
                    <a:bodyPr/>
                    <a:lstStyle/>
                    <a:p>
                      <a:pPr algn="ctr" fontAlgn="ctr"/>
                      <a:r>
                        <a:rPr lang="en-US" altLang="ja-JP" sz="1200" u="none" strike="noStrike" dirty="0">
                          <a:effectLst/>
                        </a:rPr>
                        <a:t>3</a:t>
                      </a:r>
                      <a:endParaRPr lang="en-US" altLang="ja-JP" sz="1200" b="0" i="0" u="none" strike="noStrike" dirty="0">
                        <a:solidFill>
                          <a:schemeClr val="tx1"/>
                        </a:solidFill>
                        <a:effectLst/>
                        <a:latin typeface="游ゴシック" panose="020B0400000000000000" pitchFamily="50" charset="-128"/>
                        <a:ea typeface="游ゴシック" panose="020B0400000000000000" pitchFamily="50" charset="-128"/>
                      </a:endParaRPr>
                    </a:p>
                  </a:txBody>
                  <a:tcPr marL="5439" marR="5439" marT="5439" marB="0" anchor="ctr"/>
                </a:tc>
                <a:extLst>
                  <a:ext uri="{0D108BD9-81ED-4DB2-BD59-A6C34878D82A}">
                    <a16:rowId xmlns:a16="http://schemas.microsoft.com/office/drawing/2014/main" val="1491377650"/>
                  </a:ext>
                </a:extLst>
              </a:tr>
              <a:tr h="187926">
                <a:tc>
                  <a:txBody>
                    <a:bodyPr/>
                    <a:lstStyle/>
                    <a:p>
                      <a:pPr algn="l" fontAlgn="ctr"/>
                      <a:r>
                        <a:rPr lang="ja-JP" altLang="en-US" sz="1200" u="none" strike="noStrike">
                          <a:effectLst/>
                        </a:rPr>
                        <a:t>富田林市</a:t>
                      </a:r>
                      <a:endParaRPr lang="ja-JP" alt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5439" marR="5439" marT="5439" marB="0" anchor="ctr"/>
                </a:tc>
                <a:tc>
                  <a:txBody>
                    <a:bodyPr/>
                    <a:lstStyle/>
                    <a:p>
                      <a:pPr algn="ctr" fontAlgn="ctr"/>
                      <a:r>
                        <a:rPr lang="en-US" altLang="ja-JP" sz="1200" u="none" strike="noStrike">
                          <a:effectLst/>
                        </a:rPr>
                        <a:t>4</a:t>
                      </a:r>
                      <a:endParaRPr lang="en-US" altLang="ja-JP"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5439" marR="5439" marT="5439" marB="0" anchor="ctr"/>
                </a:tc>
                <a:tc>
                  <a:txBody>
                    <a:bodyPr/>
                    <a:lstStyle/>
                    <a:p>
                      <a:pPr algn="ctr" fontAlgn="ctr"/>
                      <a:r>
                        <a:rPr lang="en-US" altLang="ja-JP" sz="1200" u="none" strike="noStrike" dirty="0">
                          <a:effectLst/>
                        </a:rPr>
                        <a:t>4</a:t>
                      </a:r>
                      <a:endPar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5439" marR="5439" marT="5439" marB="0" anchor="ctr"/>
                </a:tc>
                <a:tc>
                  <a:txBody>
                    <a:bodyPr/>
                    <a:lstStyle/>
                    <a:p>
                      <a:pPr algn="ctr" fontAlgn="ctr"/>
                      <a:r>
                        <a:rPr lang="en-US" altLang="ja-JP" sz="1200" u="none" strike="noStrike" dirty="0">
                          <a:effectLst/>
                        </a:rPr>
                        <a:t>4</a:t>
                      </a:r>
                      <a:endPar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5439" marR="5439" marT="5439" marB="0" anchor="ctr"/>
                </a:tc>
                <a:tc>
                  <a:txBody>
                    <a:bodyPr/>
                    <a:lstStyle/>
                    <a:p>
                      <a:pPr algn="ctr" fontAlgn="ctr"/>
                      <a:r>
                        <a:rPr lang="en-US" altLang="ja-JP" sz="1200" u="none" strike="noStrike" dirty="0">
                          <a:effectLst/>
                        </a:rPr>
                        <a:t>4</a:t>
                      </a:r>
                      <a:endParaRPr lang="en-US" altLang="ja-JP" sz="1200" b="0" i="0" u="none" strike="noStrike" dirty="0">
                        <a:solidFill>
                          <a:schemeClr val="tx1"/>
                        </a:solidFill>
                        <a:effectLst/>
                        <a:latin typeface="游ゴシック" panose="020B0400000000000000" pitchFamily="50" charset="-128"/>
                        <a:ea typeface="游ゴシック" panose="020B0400000000000000" pitchFamily="50" charset="-128"/>
                      </a:endParaRPr>
                    </a:p>
                  </a:txBody>
                  <a:tcPr marL="5439" marR="5439" marT="5439" marB="0" anchor="ctr"/>
                </a:tc>
                <a:extLst>
                  <a:ext uri="{0D108BD9-81ED-4DB2-BD59-A6C34878D82A}">
                    <a16:rowId xmlns:a16="http://schemas.microsoft.com/office/drawing/2014/main" val="1828777588"/>
                  </a:ext>
                </a:extLst>
              </a:tr>
              <a:tr h="187926">
                <a:tc>
                  <a:txBody>
                    <a:bodyPr/>
                    <a:lstStyle/>
                    <a:p>
                      <a:pPr algn="l" fontAlgn="ctr"/>
                      <a:r>
                        <a:rPr lang="ja-JP" altLang="en-US" sz="1200" u="none" strike="noStrike">
                          <a:effectLst/>
                        </a:rPr>
                        <a:t>寝屋川市</a:t>
                      </a:r>
                      <a:endParaRPr lang="ja-JP" alt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5439" marR="5439" marT="5439" marB="0" anchor="ctr"/>
                </a:tc>
                <a:tc>
                  <a:txBody>
                    <a:bodyPr/>
                    <a:lstStyle/>
                    <a:p>
                      <a:pPr algn="ctr" fontAlgn="ctr"/>
                      <a:r>
                        <a:rPr lang="en-US" altLang="ja-JP" sz="1200" u="none" strike="noStrike">
                          <a:effectLst/>
                        </a:rPr>
                        <a:t>5</a:t>
                      </a:r>
                      <a:endParaRPr lang="en-US" altLang="ja-JP"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5439" marR="5439" marT="5439" marB="0" anchor="ctr"/>
                </a:tc>
                <a:tc>
                  <a:txBody>
                    <a:bodyPr/>
                    <a:lstStyle/>
                    <a:p>
                      <a:pPr algn="ctr" fontAlgn="ctr"/>
                      <a:r>
                        <a:rPr lang="en-US" altLang="ja-JP" sz="1200" u="none" strike="noStrike" dirty="0">
                          <a:effectLst/>
                        </a:rPr>
                        <a:t>5</a:t>
                      </a:r>
                      <a:endPar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5439" marR="5439" marT="5439" marB="0" anchor="ctr"/>
                </a:tc>
                <a:tc>
                  <a:txBody>
                    <a:bodyPr/>
                    <a:lstStyle/>
                    <a:p>
                      <a:pPr algn="ctr" fontAlgn="ctr"/>
                      <a:r>
                        <a:rPr lang="en-US" altLang="ja-JP" sz="1200" u="none" strike="noStrike" dirty="0">
                          <a:effectLst/>
                        </a:rPr>
                        <a:t>7</a:t>
                      </a:r>
                      <a:endPar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5439" marR="5439" marT="5439" marB="0" anchor="ctr"/>
                </a:tc>
                <a:tc>
                  <a:txBody>
                    <a:bodyPr/>
                    <a:lstStyle/>
                    <a:p>
                      <a:pPr algn="ctr" fontAlgn="ctr"/>
                      <a:r>
                        <a:rPr lang="en-US" altLang="ja-JP" sz="1200" u="none" strike="noStrike" dirty="0">
                          <a:effectLst/>
                        </a:rPr>
                        <a:t>5</a:t>
                      </a:r>
                      <a:endParaRPr lang="en-US" altLang="ja-JP" sz="1200" b="0" i="0" u="none" strike="noStrike" dirty="0">
                        <a:solidFill>
                          <a:schemeClr val="tx1"/>
                        </a:solidFill>
                        <a:effectLst/>
                        <a:latin typeface="游ゴシック" panose="020B0400000000000000" pitchFamily="50" charset="-128"/>
                        <a:ea typeface="游ゴシック" panose="020B0400000000000000" pitchFamily="50" charset="-128"/>
                      </a:endParaRPr>
                    </a:p>
                  </a:txBody>
                  <a:tcPr marL="5439" marR="5439" marT="5439" marB="0" anchor="ctr"/>
                </a:tc>
                <a:extLst>
                  <a:ext uri="{0D108BD9-81ED-4DB2-BD59-A6C34878D82A}">
                    <a16:rowId xmlns:a16="http://schemas.microsoft.com/office/drawing/2014/main" val="1352321667"/>
                  </a:ext>
                </a:extLst>
              </a:tr>
              <a:tr h="187926">
                <a:tc>
                  <a:txBody>
                    <a:bodyPr/>
                    <a:lstStyle/>
                    <a:p>
                      <a:pPr algn="l" fontAlgn="ctr"/>
                      <a:r>
                        <a:rPr lang="ja-JP" altLang="en-US" sz="1200" u="none" strike="noStrike">
                          <a:effectLst/>
                        </a:rPr>
                        <a:t>河内長野市</a:t>
                      </a:r>
                      <a:endParaRPr lang="ja-JP" alt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5439" marR="5439" marT="5439" marB="0" anchor="ctr"/>
                </a:tc>
                <a:tc>
                  <a:txBody>
                    <a:bodyPr/>
                    <a:lstStyle/>
                    <a:p>
                      <a:pPr algn="ctr" fontAlgn="ctr"/>
                      <a:r>
                        <a:rPr lang="en-US" altLang="ja-JP" sz="1200" u="none" strike="noStrike">
                          <a:effectLst/>
                        </a:rPr>
                        <a:t>2</a:t>
                      </a:r>
                      <a:endParaRPr lang="en-US" altLang="ja-JP"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5439" marR="5439" marT="5439" marB="0" anchor="ctr"/>
                </a:tc>
                <a:tc>
                  <a:txBody>
                    <a:bodyPr/>
                    <a:lstStyle/>
                    <a:p>
                      <a:pPr algn="ctr" fontAlgn="ctr"/>
                      <a:r>
                        <a:rPr lang="en-US" altLang="ja-JP" sz="1200" u="none" strike="noStrike" dirty="0">
                          <a:effectLst/>
                        </a:rPr>
                        <a:t>2</a:t>
                      </a:r>
                      <a:endPar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5439" marR="5439" marT="5439" marB="0" anchor="ctr"/>
                </a:tc>
                <a:tc>
                  <a:txBody>
                    <a:bodyPr/>
                    <a:lstStyle/>
                    <a:p>
                      <a:pPr algn="ctr" fontAlgn="ctr"/>
                      <a:r>
                        <a:rPr lang="en-US" altLang="ja-JP" sz="1200" u="none" strike="noStrike" dirty="0">
                          <a:effectLst/>
                        </a:rPr>
                        <a:t>1</a:t>
                      </a:r>
                      <a:endPar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5439" marR="5439" marT="5439" marB="0" anchor="ctr"/>
                </a:tc>
                <a:tc>
                  <a:txBody>
                    <a:bodyPr/>
                    <a:lstStyle/>
                    <a:p>
                      <a:pPr algn="ctr" fontAlgn="ctr"/>
                      <a:r>
                        <a:rPr lang="en-US" altLang="ja-JP" sz="1200" u="none" strike="noStrike" dirty="0">
                          <a:effectLst/>
                        </a:rPr>
                        <a:t>1</a:t>
                      </a:r>
                      <a:endParaRPr lang="en-US" altLang="ja-JP" sz="1200" b="0" i="0" u="none" strike="noStrike" dirty="0">
                        <a:solidFill>
                          <a:schemeClr val="tx1"/>
                        </a:solidFill>
                        <a:effectLst/>
                        <a:latin typeface="游ゴシック" panose="020B0400000000000000" pitchFamily="50" charset="-128"/>
                        <a:ea typeface="游ゴシック" panose="020B0400000000000000" pitchFamily="50" charset="-128"/>
                      </a:endParaRPr>
                    </a:p>
                  </a:txBody>
                  <a:tcPr marL="5439" marR="5439" marT="5439" marB="0" anchor="ctr"/>
                </a:tc>
                <a:extLst>
                  <a:ext uri="{0D108BD9-81ED-4DB2-BD59-A6C34878D82A}">
                    <a16:rowId xmlns:a16="http://schemas.microsoft.com/office/drawing/2014/main" val="2828851964"/>
                  </a:ext>
                </a:extLst>
              </a:tr>
              <a:tr h="187926">
                <a:tc>
                  <a:txBody>
                    <a:bodyPr/>
                    <a:lstStyle/>
                    <a:p>
                      <a:pPr algn="l" fontAlgn="ctr"/>
                      <a:r>
                        <a:rPr lang="ja-JP" altLang="en-US" sz="1200" u="none" strike="noStrike">
                          <a:effectLst/>
                        </a:rPr>
                        <a:t>松原市</a:t>
                      </a:r>
                      <a:endParaRPr lang="ja-JP" alt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5439" marR="5439" marT="5439" marB="0" anchor="ctr"/>
                </a:tc>
                <a:tc>
                  <a:txBody>
                    <a:bodyPr/>
                    <a:lstStyle/>
                    <a:p>
                      <a:pPr algn="ctr" fontAlgn="ctr"/>
                      <a:r>
                        <a:rPr lang="en-US" altLang="ja-JP" sz="1200" u="none" strike="noStrike">
                          <a:effectLst/>
                        </a:rPr>
                        <a:t>1</a:t>
                      </a:r>
                      <a:endParaRPr lang="en-US" altLang="ja-JP"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5439" marR="5439" marT="5439" marB="0" anchor="ctr"/>
                </a:tc>
                <a:tc>
                  <a:txBody>
                    <a:bodyPr/>
                    <a:lstStyle/>
                    <a:p>
                      <a:pPr algn="ctr" fontAlgn="ctr"/>
                      <a:r>
                        <a:rPr lang="en-US" altLang="ja-JP" sz="1200" u="none" strike="noStrike" dirty="0">
                          <a:effectLst/>
                        </a:rPr>
                        <a:t>1</a:t>
                      </a:r>
                      <a:endPar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5439" marR="5439" marT="5439" marB="0" anchor="ctr"/>
                </a:tc>
                <a:tc>
                  <a:txBody>
                    <a:bodyPr/>
                    <a:lstStyle/>
                    <a:p>
                      <a:pPr algn="ctr" fontAlgn="ctr"/>
                      <a:r>
                        <a:rPr lang="en-US" altLang="ja-JP" sz="1200" u="none" strike="noStrike" dirty="0">
                          <a:effectLst/>
                        </a:rPr>
                        <a:t>1</a:t>
                      </a:r>
                      <a:endPar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5439" marR="5439" marT="5439" marB="0" anchor="ctr"/>
                </a:tc>
                <a:tc>
                  <a:txBody>
                    <a:bodyPr/>
                    <a:lstStyle/>
                    <a:p>
                      <a:pPr algn="ctr" fontAlgn="ctr"/>
                      <a:r>
                        <a:rPr lang="en-US" altLang="ja-JP" sz="1200" u="none" strike="noStrike" dirty="0">
                          <a:effectLst/>
                        </a:rPr>
                        <a:t>1</a:t>
                      </a:r>
                      <a:endParaRPr lang="en-US" altLang="ja-JP" sz="1200" b="0" i="0" u="none" strike="noStrike" dirty="0">
                        <a:solidFill>
                          <a:schemeClr val="tx1"/>
                        </a:solidFill>
                        <a:effectLst/>
                        <a:latin typeface="游ゴシック" panose="020B0400000000000000" pitchFamily="50" charset="-128"/>
                        <a:ea typeface="游ゴシック" panose="020B0400000000000000" pitchFamily="50" charset="-128"/>
                      </a:endParaRPr>
                    </a:p>
                  </a:txBody>
                  <a:tcPr marL="5439" marR="5439" marT="5439" marB="0" anchor="ctr"/>
                </a:tc>
                <a:extLst>
                  <a:ext uri="{0D108BD9-81ED-4DB2-BD59-A6C34878D82A}">
                    <a16:rowId xmlns:a16="http://schemas.microsoft.com/office/drawing/2014/main" val="3755352284"/>
                  </a:ext>
                </a:extLst>
              </a:tr>
              <a:tr h="187926">
                <a:tc>
                  <a:txBody>
                    <a:bodyPr/>
                    <a:lstStyle/>
                    <a:p>
                      <a:pPr algn="l" fontAlgn="ctr"/>
                      <a:r>
                        <a:rPr lang="ja-JP" altLang="en-US" sz="1200" u="none" strike="noStrike">
                          <a:effectLst/>
                        </a:rPr>
                        <a:t>大東市</a:t>
                      </a:r>
                      <a:endParaRPr lang="ja-JP" alt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5439" marR="5439" marT="5439" marB="0" anchor="ctr"/>
                </a:tc>
                <a:tc>
                  <a:txBody>
                    <a:bodyPr/>
                    <a:lstStyle/>
                    <a:p>
                      <a:pPr algn="ctr" fontAlgn="ctr"/>
                      <a:r>
                        <a:rPr lang="en-US" altLang="ja-JP" sz="1200" u="none" strike="noStrike">
                          <a:effectLst/>
                        </a:rPr>
                        <a:t>4</a:t>
                      </a:r>
                      <a:endParaRPr lang="en-US" altLang="ja-JP"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5439" marR="5439" marT="5439" marB="0" anchor="ctr"/>
                </a:tc>
                <a:tc>
                  <a:txBody>
                    <a:bodyPr/>
                    <a:lstStyle/>
                    <a:p>
                      <a:pPr algn="ctr" fontAlgn="ctr"/>
                      <a:r>
                        <a:rPr lang="en-US" altLang="ja-JP" sz="1200" u="none" strike="noStrike" dirty="0">
                          <a:effectLst/>
                        </a:rPr>
                        <a:t>5</a:t>
                      </a:r>
                      <a:endPar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5439" marR="5439" marT="5439" marB="0" anchor="ctr"/>
                </a:tc>
                <a:tc>
                  <a:txBody>
                    <a:bodyPr/>
                    <a:lstStyle/>
                    <a:p>
                      <a:pPr algn="ctr" fontAlgn="ctr"/>
                      <a:r>
                        <a:rPr lang="en-US" altLang="ja-JP" sz="1200" u="none" strike="noStrike" dirty="0">
                          <a:effectLst/>
                        </a:rPr>
                        <a:t>5</a:t>
                      </a:r>
                      <a:endPar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5439" marR="5439" marT="5439" marB="0" anchor="ctr"/>
                </a:tc>
                <a:tc>
                  <a:txBody>
                    <a:bodyPr/>
                    <a:lstStyle/>
                    <a:p>
                      <a:pPr algn="ctr" fontAlgn="ctr"/>
                      <a:r>
                        <a:rPr lang="en-US" altLang="ja-JP" sz="1200" u="none" strike="noStrike" dirty="0">
                          <a:effectLst/>
                        </a:rPr>
                        <a:t>4</a:t>
                      </a:r>
                      <a:endParaRPr lang="en-US" altLang="ja-JP" sz="1200" b="0" i="0" u="none" strike="noStrike" dirty="0">
                        <a:solidFill>
                          <a:schemeClr val="tx1"/>
                        </a:solidFill>
                        <a:effectLst/>
                        <a:latin typeface="游ゴシック" panose="020B0400000000000000" pitchFamily="50" charset="-128"/>
                        <a:ea typeface="游ゴシック" panose="020B0400000000000000" pitchFamily="50" charset="-128"/>
                      </a:endParaRPr>
                    </a:p>
                  </a:txBody>
                  <a:tcPr marL="5439" marR="5439" marT="5439" marB="0" anchor="ctr"/>
                </a:tc>
                <a:extLst>
                  <a:ext uri="{0D108BD9-81ED-4DB2-BD59-A6C34878D82A}">
                    <a16:rowId xmlns:a16="http://schemas.microsoft.com/office/drawing/2014/main" val="3703827635"/>
                  </a:ext>
                </a:extLst>
              </a:tr>
              <a:tr h="187926">
                <a:tc>
                  <a:txBody>
                    <a:bodyPr/>
                    <a:lstStyle/>
                    <a:p>
                      <a:pPr algn="l" fontAlgn="ctr"/>
                      <a:r>
                        <a:rPr lang="ja-JP" altLang="en-US" sz="1200" u="none" strike="noStrike">
                          <a:effectLst/>
                        </a:rPr>
                        <a:t>和泉市</a:t>
                      </a:r>
                      <a:endParaRPr lang="ja-JP" alt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5439" marR="5439" marT="5439" marB="0" anchor="ctr"/>
                </a:tc>
                <a:tc>
                  <a:txBody>
                    <a:bodyPr/>
                    <a:lstStyle/>
                    <a:p>
                      <a:pPr algn="ctr" fontAlgn="ctr"/>
                      <a:r>
                        <a:rPr lang="en-US" altLang="ja-JP" sz="1200" u="none" strike="noStrike" dirty="0">
                          <a:effectLst/>
                        </a:rPr>
                        <a:t>5</a:t>
                      </a:r>
                      <a:endPar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5439" marR="5439" marT="5439" marB="0" anchor="ctr"/>
                </a:tc>
                <a:tc>
                  <a:txBody>
                    <a:bodyPr/>
                    <a:lstStyle/>
                    <a:p>
                      <a:pPr algn="ctr" fontAlgn="ctr"/>
                      <a:r>
                        <a:rPr lang="en-US" altLang="ja-JP" sz="1200" u="none" strike="noStrike" dirty="0">
                          <a:effectLst/>
                        </a:rPr>
                        <a:t>6</a:t>
                      </a:r>
                      <a:endPar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5439" marR="5439" marT="5439" marB="0" anchor="ctr"/>
                </a:tc>
                <a:tc>
                  <a:txBody>
                    <a:bodyPr/>
                    <a:lstStyle/>
                    <a:p>
                      <a:pPr algn="ctr" fontAlgn="ctr"/>
                      <a:r>
                        <a:rPr lang="en-US" altLang="ja-JP" sz="1200" u="none" strike="noStrike" dirty="0">
                          <a:effectLst/>
                        </a:rPr>
                        <a:t>7</a:t>
                      </a:r>
                      <a:endPar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5439" marR="5439" marT="5439" marB="0" anchor="ctr"/>
                </a:tc>
                <a:tc>
                  <a:txBody>
                    <a:bodyPr/>
                    <a:lstStyle/>
                    <a:p>
                      <a:pPr algn="ctr" fontAlgn="ctr"/>
                      <a:r>
                        <a:rPr lang="en-US" altLang="ja-JP" sz="1200" u="none" strike="noStrike" dirty="0">
                          <a:effectLst/>
                        </a:rPr>
                        <a:t>8</a:t>
                      </a:r>
                      <a:endParaRPr lang="en-US" altLang="ja-JP" sz="1200" b="0" i="0" u="none" strike="noStrike" dirty="0">
                        <a:solidFill>
                          <a:schemeClr val="tx1"/>
                        </a:solidFill>
                        <a:effectLst/>
                        <a:latin typeface="游ゴシック" panose="020B0400000000000000" pitchFamily="50" charset="-128"/>
                        <a:ea typeface="游ゴシック" panose="020B0400000000000000" pitchFamily="50" charset="-128"/>
                      </a:endParaRPr>
                    </a:p>
                  </a:txBody>
                  <a:tcPr marL="5439" marR="5439" marT="5439" marB="0" anchor="ctr"/>
                </a:tc>
                <a:extLst>
                  <a:ext uri="{0D108BD9-81ED-4DB2-BD59-A6C34878D82A}">
                    <a16:rowId xmlns:a16="http://schemas.microsoft.com/office/drawing/2014/main" val="2114633516"/>
                  </a:ext>
                </a:extLst>
              </a:tr>
              <a:tr h="187926">
                <a:tc>
                  <a:txBody>
                    <a:bodyPr/>
                    <a:lstStyle/>
                    <a:p>
                      <a:pPr algn="l" fontAlgn="ctr"/>
                      <a:r>
                        <a:rPr lang="ja-JP" altLang="en-US" sz="1200" u="none" strike="noStrike">
                          <a:effectLst/>
                        </a:rPr>
                        <a:t>箕面市</a:t>
                      </a:r>
                      <a:endParaRPr lang="ja-JP" alt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5439" marR="5439" marT="5439" marB="0" anchor="ctr"/>
                </a:tc>
                <a:tc>
                  <a:txBody>
                    <a:bodyPr/>
                    <a:lstStyle/>
                    <a:p>
                      <a:pPr algn="ctr" fontAlgn="ctr"/>
                      <a:r>
                        <a:rPr lang="en-US" altLang="ja-JP" sz="1200" u="none" strike="noStrike">
                          <a:effectLst/>
                        </a:rPr>
                        <a:t>3</a:t>
                      </a:r>
                      <a:endParaRPr lang="en-US" altLang="ja-JP"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5439" marR="5439" marT="5439" marB="0" anchor="ctr"/>
                </a:tc>
                <a:tc>
                  <a:txBody>
                    <a:bodyPr/>
                    <a:lstStyle/>
                    <a:p>
                      <a:pPr algn="ctr" fontAlgn="ctr"/>
                      <a:r>
                        <a:rPr lang="en-US" altLang="ja-JP" sz="1200" u="none" strike="noStrike">
                          <a:effectLst/>
                        </a:rPr>
                        <a:t>2</a:t>
                      </a:r>
                      <a:endParaRPr lang="en-US" altLang="ja-JP"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5439" marR="5439" marT="5439" marB="0" anchor="ctr"/>
                </a:tc>
                <a:tc>
                  <a:txBody>
                    <a:bodyPr/>
                    <a:lstStyle/>
                    <a:p>
                      <a:pPr algn="ctr" fontAlgn="ctr"/>
                      <a:r>
                        <a:rPr lang="en-US" altLang="ja-JP" sz="1200" u="none" strike="noStrike" dirty="0">
                          <a:effectLst/>
                        </a:rPr>
                        <a:t>2</a:t>
                      </a:r>
                      <a:endPar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5439" marR="5439" marT="5439" marB="0" anchor="ctr"/>
                </a:tc>
                <a:tc>
                  <a:txBody>
                    <a:bodyPr/>
                    <a:lstStyle/>
                    <a:p>
                      <a:pPr algn="ctr" fontAlgn="ctr"/>
                      <a:r>
                        <a:rPr lang="en-US" altLang="ja-JP" sz="1200" u="none" strike="noStrike" dirty="0">
                          <a:effectLst/>
                        </a:rPr>
                        <a:t>2</a:t>
                      </a:r>
                      <a:endParaRPr lang="en-US" altLang="ja-JP" sz="1200" b="0" i="0" u="none" strike="noStrike" dirty="0">
                        <a:solidFill>
                          <a:schemeClr val="tx1"/>
                        </a:solidFill>
                        <a:effectLst/>
                        <a:latin typeface="游ゴシック" panose="020B0400000000000000" pitchFamily="50" charset="-128"/>
                        <a:ea typeface="游ゴシック" panose="020B0400000000000000" pitchFamily="50" charset="-128"/>
                      </a:endParaRPr>
                    </a:p>
                  </a:txBody>
                  <a:tcPr marL="5439" marR="5439" marT="5439" marB="0" anchor="ctr"/>
                </a:tc>
                <a:extLst>
                  <a:ext uri="{0D108BD9-81ED-4DB2-BD59-A6C34878D82A}">
                    <a16:rowId xmlns:a16="http://schemas.microsoft.com/office/drawing/2014/main" val="2221219821"/>
                  </a:ext>
                </a:extLst>
              </a:tr>
              <a:tr h="187926">
                <a:tc>
                  <a:txBody>
                    <a:bodyPr/>
                    <a:lstStyle/>
                    <a:p>
                      <a:pPr algn="l" fontAlgn="ctr"/>
                      <a:r>
                        <a:rPr lang="ja-JP" altLang="en-US" sz="1200" u="none" strike="noStrike">
                          <a:effectLst/>
                        </a:rPr>
                        <a:t>柏原市</a:t>
                      </a:r>
                      <a:endParaRPr lang="ja-JP" alt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5439" marR="5439" marT="5439" marB="0" anchor="ctr"/>
                </a:tc>
                <a:tc>
                  <a:txBody>
                    <a:bodyPr/>
                    <a:lstStyle/>
                    <a:p>
                      <a:pPr algn="ctr" fontAlgn="ctr"/>
                      <a:r>
                        <a:rPr lang="ja-JP" altLang="en-US" sz="1200" u="none" strike="noStrike">
                          <a:effectLst/>
                        </a:rPr>
                        <a:t>　</a:t>
                      </a:r>
                      <a:endParaRPr lang="ja-JP" alt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5439" marR="5439" marT="5439" marB="0" anchor="ctr"/>
                </a:tc>
                <a:tc>
                  <a:txBody>
                    <a:bodyPr/>
                    <a:lstStyle/>
                    <a:p>
                      <a:pPr algn="ctr" fontAlgn="ctr"/>
                      <a:r>
                        <a:rPr lang="ja-JP" altLang="en-US" sz="1200" u="none" strike="noStrike">
                          <a:effectLst/>
                        </a:rPr>
                        <a:t>　</a:t>
                      </a:r>
                      <a:endParaRPr lang="ja-JP" alt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5439" marR="5439" marT="5439" marB="0" anchor="ctr"/>
                </a:tc>
                <a:tc>
                  <a:txBody>
                    <a:bodyPr/>
                    <a:lstStyle/>
                    <a:p>
                      <a:pPr algn="ctr" fontAlgn="ctr"/>
                      <a:r>
                        <a:rPr lang="ja-JP" altLang="en-US" sz="1200" u="none" strike="noStrike" dirty="0">
                          <a:effectLst/>
                        </a:rPr>
                        <a:t>　</a:t>
                      </a:r>
                      <a:endPar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5439" marR="5439" marT="5439" marB="0" anchor="ctr"/>
                </a:tc>
                <a:tc>
                  <a:txBody>
                    <a:bodyPr/>
                    <a:lstStyle/>
                    <a:p>
                      <a:pPr algn="ctr" fontAlgn="ctr"/>
                      <a:r>
                        <a:rPr lang="ja-JP" altLang="en-US" sz="1200" u="none" strike="noStrike" dirty="0">
                          <a:effectLst/>
                        </a:rPr>
                        <a:t>　</a:t>
                      </a:r>
                      <a:endParaRPr lang="ja-JP" altLang="en-US" sz="1200" b="0" i="0" u="none" strike="noStrike" dirty="0">
                        <a:solidFill>
                          <a:schemeClr val="tx1"/>
                        </a:solidFill>
                        <a:effectLst/>
                        <a:latin typeface="游ゴシック" panose="020B0400000000000000" pitchFamily="50" charset="-128"/>
                        <a:ea typeface="游ゴシック" panose="020B0400000000000000" pitchFamily="50" charset="-128"/>
                      </a:endParaRPr>
                    </a:p>
                  </a:txBody>
                  <a:tcPr marL="5439" marR="5439" marT="5439" marB="0" anchor="ctr"/>
                </a:tc>
                <a:extLst>
                  <a:ext uri="{0D108BD9-81ED-4DB2-BD59-A6C34878D82A}">
                    <a16:rowId xmlns:a16="http://schemas.microsoft.com/office/drawing/2014/main" val="3708014304"/>
                  </a:ext>
                </a:extLst>
              </a:tr>
              <a:tr h="187926">
                <a:tc>
                  <a:txBody>
                    <a:bodyPr/>
                    <a:lstStyle/>
                    <a:p>
                      <a:pPr algn="l" fontAlgn="ctr"/>
                      <a:r>
                        <a:rPr lang="ja-JP" altLang="en-US" sz="1200" u="none" strike="noStrike">
                          <a:effectLst/>
                        </a:rPr>
                        <a:t>羽曳野市</a:t>
                      </a:r>
                      <a:endParaRPr lang="ja-JP" alt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5439" marR="5439" marT="5439" marB="0" anchor="ctr"/>
                </a:tc>
                <a:tc>
                  <a:txBody>
                    <a:bodyPr/>
                    <a:lstStyle/>
                    <a:p>
                      <a:pPr algn="ctr" fontAlgn="ctr"/>
                      <a:r>
                        <a:rPr lang="en-US" altLang="ja-JP" sz="1200" u="none" strike="noStrike">
                          <a:effectLst/>
                        </a:rPr>
                        <a:t>2</a:t>
                      </a:r>
                      <a:endParaRPr lang="en-US" altLang="ja-JP"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5439" marR="5439" marT="5439" marB="0" anchor="ctr"/>
                </a:tc>
                <a:tc>
                  <a:txBody>
                    <a:bodyPr/>
                    <a:lstStyle/>
                    <a:p>
                      <a:pPr algn="ctr" fontAlgn="ctr"/>
                      <a:r>
                        <a:rPr lang="en-US" altLang="ja-JP" sz="1200" u="none" strike="noStrike" dirty="0">
                          <a:effectLst/>
                        </a:rPr>
                        <a:t>3</a:t>
                      </a:r>
                      <a:endPar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5439" marR="5439" marT="5439" marB="0" anchor="ctr"/>
                </a:tc>
                <a:tc>
                  <a:txBody>
                    <a:bodyPr/>
                    <a:lstStyle/>
                    <a:p>
                      <a:pPr algn="ctr" fontAlgn="ctr"/>
                      <a:r>
                        <a:rPr lang="en-US" altLang="ja-JP" sz="1200" u="none" strike="noStrike" dirty="0">
                          <a:effectLst/>
                        </a:rPr>
                        <a:t>3</a:t>
                      </a:r>
                      <a:endPar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5439" marR="5439" marT="5439" marB="0" anchor="ctr"/>
                </a:tc>
                <a:tc>
                  <a:txBody>
                    <a:bodyPr/>
                    <a:lstStyle/>
                    <a:p>
                      <a:pPr algn="ctr" fontAlgn="ctr"/>
                      <a:r>
                        <a:rPr lang="en-US" altLang="ja-JP" sz="1200" u="none" strike="noStrike" dirty="0">
                          <a:effectLst/>
                        </a:rPr>
                        <a:t>3</a:t>
                      </a:r>
                      <a:endParaRPr lang="en-US" altLang="ja-JP" sz="1200" b="0" i="0" u="none" strike="noStrike" dirty="0">
                        <a:solidFill>
                          <a:schemeClr val="tx1"/>
                        </a:solidFill>
                        <a:effectLst/>
                        <a:latin typeface="游ゴシック" panose="020B0400000000000000" pitchFamily="50" charset="-128"/>
                        <a:ea typeface="游ゴシック" panose="020B0400000000000000" pitchFamily="50" charset="-128"/>
                      </a:endParaRPr>
                    </a:p>
                  </a:txBody>
                  <a:tcPr marL="5439" marR="5439" marT="5439" marB="0" anchor="ctr"/>
                </a:tc>
                <a:extLst>
                  <a:ext uri="{0D108BD9-81ED-4DB2-BD59-A6C34878D82A}">
                    <a16:rowId xmlns:a16="http://schemas.microsoft.com/office/drawing/2014/main" val="1224867429"/>
                  </a:ext>
                </a:extLst>
              </a:tr>
            </a:tbl>
          </a:graphicData>
        </a:graphic>
      </p:graphicFrame>
      <p:graphicFrame>
        <p:nvGraphicFramePr>
          <p:cNvPr id="7" name="表 6"/>
          <p:cNvGraphicFramePr>
            <a:graphicFrameLocks noGrp="1"/>
          </p:cNvGraphicFramePr>
          <p:nvPr>
            <p:extLst>
              <p:ext uri="{D42A27DB-BD31-4B8C-83A1-F6EECF244321}">
                <p14:modId xmlns:p14="http://schemas.microsoft.com/office/powerpoint/2010/main" val="560531516"/>
              </p:ext>
            </p:extLst>
          </p:nvPr>
        </p:nvGraphicFramePr>
        <p:xfrm>
          <a:off x="4528296" y="1760803"/>
          <a:ext cx="4359407" cy="4156841"/>
        </p:xfrm>
        <a:graphic>
          <a:graphicData uri="http://schemas.openxmlformats.org/drawingml/2006/table">
            <a:tbl>
              <a:tblPr>
                <a:tableStyleId>{D7AC3CCA-C797-4891-BE02-D94E43425B78}</a:tableStyleId>
              </a:tblPr>
              <a:tblGrid>
                <a:gridCol w="1508595">
                  <a:extLst>
                    <a:ext uri="{9D8B030D-6E8A-4147-A177-3AD203B41FA5}">
                      <a16:colId xmlns:a16="http://schemas.microsoft.com/office/drawing/2014/main" val="236054264"/>
                    </a:ext>
                  </a:extLst>
                </a:gridCol>
                <a:gridCol w="712703">
                  <a:extLst>
                    <a:ext uri="{9D8B030D-6E8A-4147-A177-3AD203B41FA5}">
                      <a16:colId xmlns:a16="http://schemas.microsoft.com/office/drawing/2014/main" val="4116278964"/>
                    </a:ext>
                  </a:extLst>
                </a:gridCol>
                <a:gridCol w="712703">
                  <a:extLst>
                    <a:ext uri="{9D8B030D-6E8A-4147-A177-3AD203B41FA5}">
                      <a16:colId xmlns:a16="http://schemas.microsoft.com/office/drawing/2014/main" val="1430373444"/>
                    </a:ext>
                  </a:extLst>
                </a:gridCol>
                <a:gridCol w="712703">
                  <a:extLst>
                    <a:ext uri="{9D8B030D-6E8A-4147-A177-3AD203B41FA5}">
                      <a16:colId xmlns:a16="http://schemas.microsoft.com/office/drawing/2014/main" val="995378105"/>
                    </a:ext>
                  </a:extLst>
                </a:gridCol>
                <a:gridCol w="712703">
                  <a:extLst>
                    <a:ext uri="{9D8B030D-6E8A-4147-A177-3AD203B41FA5}">
                      <a16:colId xmlns:a16="http://schemas.microsoft.com/office/drawing/2014/main" val="2158841460"/>
                    </a:ext>
                  </a:extLst>
                </a:gridCol>
              </a:tblGrid>
              <a:tr h="178166">
                <a:tc>
                  <a:txBody>
                    <a:bodyPr/>
                    <a:lstStyle/>
                    <a:p>
                      <a:pPr algn="l" fontAlgn="ctr"/>
                      <a:r>
                        <a:rPr lang="ja-JP" altLang="en-US" sz="1200" u="none" strike="noStrike" dirty="0">
                          <a:effectLst/>
                        </a:rPr>
                        <a:t>　</a:t>
                      </a:r>
                      <a:endPar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5902" marR="5902" marT="5902" marB="0" anchor="ctr"/>
                </a:tc>
                <a:tc>
                  <a:txBody>
                    <a:bodyPr/>
                    <a:lstStyle/>
                    <a:p>
                      <a:pPr algn="ctr" fontAlgn="ctr"/>
                      <a:r>
                        <a:rPr lang="en-US" sz="1200" u="none" strike="noStrike" dirty="0">
                          <a:effectLst/>
                        </a:rPr>
                        <a:t>H29</a:t>
                      </a:r>
                      <a:endParaRPr lang="en-US"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5902" marR="5902" marT="5902" marB="0" anchor="ctr"/>
                </a:tc>
                <a:tc>
                  <a:txBody>
                    <a:bodyPr/>
                    <a:lstStyle/>
                    <a:p>
                      <a:pPr algn="ctr" fontAlgn="ctr"/>
                      <a:r>
                        <a:rPr lang="en-US" sz="1200" u="none" strike="noStrike">
                          <a:effectLst/>
                        </a:rPr>
                        <a:t>H30</a:t>
                      </a:r>
                      <a:endParaRPr 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5902" marR="5902" marT="5902" marB="0" anchor="ctr"/>
                </a:tc>
                <a:tc>
                  <a:txBody>
                    <a:bodyPr/>
                    <a:lstStyle/>
                    <a:p>
                      <a:pPr algn="ctr" fontAlgn="ctr"/>
                      <a:r>
                        <a:rPr lang="en-US" altLang="ja-JP" sz="1200" u="none" strike="noStrike" dirty="0" smtClean="0">
                          <a:effectLst/>
                        </a:rPr>
                        <a:t>R</a:t>
                      </a:r>
                      <a:r>
                        <a:rPr lang="en-US" sz="1200" u="none" strike="noStrike" dirty="0" smtClean="0">
                          <a:effectLst/>
                        </a:rPr>
                        <a:t>1</a:t>
                      </a:r>
                      <a:endParaRPr lang="en-US"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5902" marR="5902" marT="5902" marB="0" anchor="ctr"/>
                </a:tc>
                <a:tc>
                  <a:txBody>
                    <a:bodyPr/>
                    <a:lstStyle/>
                    <a:p>
                      <a:pPr algn="ctr" fontAlgn="ctr"/>
                      <a:r>
                        <a:rPr lang="en-US" altLang="ja-JP" sz="1200" u="none" strike="noStrike" dirty="0" smtClean="0">
                          <a:effectLst/>
                        </a:rPr>
                        <a:t>R2</a:t>
                      </a:r>
                      <a:endParaRPr lang="en-US"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5902" marR="5902" marT="5902" marB="0" anchor="ctr"/>
                </a:tc>
                <a:extLst>
                  <a:ext uri="{0D108BD9-81ED-4DB2-BD59-A6C34878D82A}">
                    <a16:rowId xmlns:a16="http://schemas.microsoft.com/office/drawing/2014/main" val="2054647303"/>
                  </a:ext>
                </a:extLst>
              </a:tr>
              <a:tr h="178166">
                <a:tc>
                  <a:txBody>
                    <a:bodyPr/>
                    <a:lstStyle/>
                    <a:p>
                      <a:pPr algn="l" fontAlgn="ctr"/>
                      <a:r>
                        <a:rPr lang="ja-JP" altLang="en-US" sz="1200" u="none" strike="noStrike" dirty="0">
                          <a:effectLst/>
                        </a:rPr>
                        <a:t>門真市</a:t>
                      </a:r>
                      <a:endPar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5902" marR="5902" marT="5902" marB="0" anchor="ctr"/>
                </a:tc>
                <a:tc>
                  <a:txBody>
                    <a:bodyPr/>
                    <a:lstStyle/>
                    <a:p>
                      <a:pPr algn="ctr" fontAlgn="ctr"/>
                      <a:r>
                        <a:rPr lang="en-US" altLang="ja-JP" sz="1200" u="none" strike="noStrike" dirty="0">
                          <a:effectLst/>
                        </a:rPr>
                        <a:t>6</a:t>
                      </a:r>
                      <a:endPar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5902" marR="5902" marT="5902" marB="0" anchor="ctr"/>
                </a:tc>
                <a:tc>
                  <a:txBody>
                    <a:bodyPr/>
                    <a:lstStyle/>
                    <a:p>
                      <a:pPr algn="ctr" fontAlgn="ctr"/>
                      <a:r>
                        <a:rPr lang="en-US" altLang="ja-JP" sz="1200" u="none" strike="noStrike">
                          <a:effectLst/>
                        </a:rPr>
                        <a:t>7</a:t>
                      </a:r>
                      <a:endParaRPr lang="en-US" altLang="ja-JP"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5902" marR="5902" marT="5902" marB="0" anchor="ctr"/>
                </a:tc>
                <a:tc>
                  <a:txBody>
                    <a:bodyPr/>
                    <a:lstStyle/>
                    <a:p>
                      <a:pPr algn="ctr" fontAlgn="ctr"/>
                      <a:r>
                        <a:rPr lang="en-US" altLang="ja-JP" sz="1200" u="none" strike="noStrike">
                          <a:effectLst/>
                        </a:rPr>
                        <a:t>6</a:t>
                      </a:r>
                      <a:endParaRPr lang="en-US" altLang="ja-JP"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5902" marR="5902" marT="5902" marB="0" anchor="ctr"/>
                </a:tc>
                <a:tc>
                  <a:txBody>
                    <a:bodyPr/>
                    <a:lstStyle/>
                    <a:p>
                      <a:pPr algn="ctr" fontAlgn="ctr"/>
                      <a:r>
                        <a:rPr lang="en-US" altLang="ja-JP" sz="1200" u="none" strike="noStrike" dirty="0">
                          <a:effectLst/>
                        </a:rPr>
                        <a:t>4</a:t>
                      </a:r>
                      <a:endParaRPr lang="en-US" altLang="ja-JP" sz="1200" b="0" i="0" u="none" strike="noStrike" dirty="0">
                        <a:solidFill>
                          <a:schemeClr val="tx1"/>
                        </a:solidFill>
                        <a:effectLst/>
                        <a:latin typeface="游ゴシック" panose="020B0400000000000000" pitchFamily="50" charset="-128"/>
                        <a:ea typeface="游ゴシック" panose="020B0400000000000000" pitchFamily="50" charset="-128"/>
                      </a:endParaRPr>
                    </a:p>
                  </a:txBody>
                  <a:tcPr marL="5902" marR="5902" marT="5902" marB="0" anchor="ctr"/>
                </a:tc>
                <a:extLst>
                  <a:ext uri="{0D108BD9-81ED-4DB2-BD59-A6C34878D82A}">
                    <a16:rowId xmlns:a16="http://schemas.microsoft.com/office/drawing/2014/main" val="2051018448"/>
                  </a:ext>
                </a:extLst>
              </a:tr>
              <a:tr h="178166">
                <a:tc>
                  <a:txBody>
                    <a:bodyPr/>
                    <a:lstStyle/>
                    <a:p>
                      <a:pPr algn="l" fontAlgn="ctr"/>
                      <a:r>
                        <a:rPr lang="ja-JP" altLang="en-US" sz="1200" u="none" strike="noStrike" dirty="0">
                          <a:effectLst/>
                        </a:rPr>
                        <a:t>摂津市</a:t>
                      </a:r>
                      <a:endPar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5902" marR="5902" marT="5902" marB="0" anchor="ctr"/>
                </a:tc>
                <a:tc>
                  <a:txBody>
                    <a:bodyPr/>
                    <a:lstStyle/>
                    <a:p>
                      <a:pPr algn="ctr" fontAlgn="ctr"/>
                      <a:r>
                        <a:rPr lang="en-US" altLang="ja-JP" sz="1200" u="none" strike="noStrike" dirty="0">
                          <a:effectLst/>
                        </a:rPr>
                        <a:t>1</a:t>
                      </a:r>
                      <a:endPar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5902" marR="5902" marT="5902" marB="0" anchor="ctr"/>
                </a:tc>
                <a:tc>
                  <a:txBody>
                    <a:bodyPr/>
                    <a:lstStyle/>
                    <a:p>
                      <a:pPr algn="ctr" fontAlgn="ctr"/>
                      <a:r>
                        <a:rPr lang="en-US" altLang="ja-JP" sz="1200" u="none" strike="noStrike">
                          <a:effectLst/>
                        </a:rPr>
                        <a:t>1</a:t>
                      </a:r>
                      <a:endParaRPr lang="en-US" altLang="ja-JP"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5902" marR="5902" marT="5902" marB="0" anchor="ctr"/>
                </a:tc>
                <a:tc>
                  <a:txBody>
                    <a:bodyPr/>
                    <a:lstStyle/>
                    <a:p>
                      <a:pPr algn="ctr" fontAlgn="ctr"/>
                      <a:r>
                        <a:rPr lang="en-US" altLang="ja-JP" sz="1200" u="none" strike="noStrike">
                          <a:effectLst/>
                        </a:rPr>
                        <a:t>1</a:t>
                      </a:r>
                      <a:endParaRPr lang="en-US" altLang="ja-JP"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5902" marR="5902" marT="5902" marB="0" anchor="ctr"/>
                </a:tc>
                <a:tc>
                  <a:txBody>
                    <a:bodyPr/>
                    <a:lstStyle/>
                    <a:p>
                      <a:pPr algn="ctr" fontAlgn="ctr"/>
                      <a:r>
                        <a:rPr lang="en-US" altLang="ja-JP" sz="1200" u="none" strike="noStrike" dirty="0">
                          <a:effectLst/>
                        </a:rPr>
                        <a:t>1</a:t>
                      </a:r>
                      <a:endParaRPr lang="en-US" altLang="ja-JP" sz="1200" b="0" i="0" u="none" strike="noStrike" dirty="0">
                        <a:solidFill>
                          <a:schemeClr val="tx1"/>
                        </a:solidFill>
                        <a:effectLst/>
                        <a:latin typeface="游ゴシック" panose="020B0400000000000000" pitchFamily="50" charset="-128"/>
                        <a:ea typeface="游ゴシック" panose="020B0400000000000000" pitchFamily="50" charset="-128"/>
                      </a:endParaRPr>
                    </a:p>
                  </a:txBody>
                  <a:tcPr marL="5902" marR="5902" marT="5902" marB="0" anchor="ctr"/>
                </a:tc>
                <a:extLst>
                  <a:ext uri="{0D108BD9-81ED-4DB2-BD59-A6C34878D82A}">
                    <a16:rowId xmlns:a16="http://schemas.microsoft.com/office/drawing/2014/main" val="828391681"/>
                  </a:ext>
                </a:extLst>
              </a:tr>
              <a:tr h="178166">
                <a:tc>
                  <a:txBody>
                    <a:bodyPr/>
                    <a:lstStyle/>
                    <a:p>
                      <a:pPr algn="l" fontAlgn="ctr"/>
                      <a:r>
                        <a:rPr lang="ja-JP" altLang="en-US" sz="1200" u="none" strike="noStrike" dirty="0">
                          <a:effectLst/>
                        </a:rPr>
                        <a:t>高石市</a:t>
                      </a:r>
                      <a:endParaRPr lang="ja-JP" altLang="en-US" sz="1200" b="0" i="0" u="none" strike="noStrike" dirty="0">
                        <a:solidFill>
                          <a:srgbClr val="000000"/>
                        </a:solidFill>
                        <a:effectLst/>
                        <a:latin typeface="+mn-ea"/>
                        <a:ea typeface="+mn-ea"/>
                      </a:endParaRPr>
                    </a:p>
                  </a:txBody>
                  <a:tcPr marL="5902" marR="5902" marT="5902" marB="0" anchor="ctr"/>
                </a:tc>
                <a:tc>
                  <a:txBody>
                    <a:bodyPr/>
                    <a:lstStyle/>
                    <a:p>
                      <a:pPr algn="ctr" fontAlgn="ctr"/>
                      <a:r>
                        <a:rPr lang="en-US" altLang="ja-JP" sz="1200" u="none" strike="noStrike" dirty="0">
                          <a:effectLst/>
                        </a:rPr>
                        <a:t>3</a:t>
                      </a:r>
                      <a:endPar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5902" marR="5902" marT="5902" marB="0" anchor="ctr"/>
                </a:tc>
                <a:tc>
                  <a:txBody>
                    <a:bodyPr/>
                    <a:lstStyle/>
                    <a:p>
                      <a:pPr algn="ctr" fontAlgn="ctr"/>
                      <a:r>
                        <a:rPr lang="en-US" altLang="ja-JP" sz="1200" u="none" strike="noStrike" dirty="0">
                          <a:effectLst/>
                        </a:rPr>
                        <a:t>2</a:t>
                      </a:r>
                      <a:endPar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5902" marR="5902" marT="5902" marB="0" anchor="ctr"/>
                </a:tc>
                <a:tc>
                  <a:txBody>
                    <a:bodyPr/>
                    <a:lstStyle/>
                    <a:p>
                      <a:pPr algn="ctr" fontAlgn="ctr"/>
                      <a:r>
                        <a:rPr lang="en-US" altLang="ja-JP" sz="1200" u="none" strike="noStrike" dirty="0">
                          <a:effectLst/>
                        </a:rPr>
                        <a:t>2</a:t>
                      </a:r>
                      <a:endPar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5902" marR="5902" marT="5902" marB="0" anchor="ctr"/>
                </a:tc>
                <a:tc>
                  <a:txBody>
                    <a:bodyPr/>
                    <a:lstStyle/>
                    <a:p>
                      <a:pPr algn="ctr" fontAlgn="ctr"/>
                      <a:r>
                        <a:rPr lang="en-US" altLang="ja-JP" sz="1200" u="none" strike="noStrike" dirty="0" smtClean="0">
                          <a:effectLst/>
                        </a:rPr>
                        <a:t>2</a:t>
                      </a:r>
                      <a:endParaRPr lang="en-US" altLang="ja-JP" sz="1200" b="0" i="0" u="none" strike="noStrike" dirty="0">
                        <a:solidFill>
                          <a:schemeClr val="tx1"/>
                        </a:solidFill>
                        <a:effectLst/>
                        <a:latin typeface="游ゴシック" panose="020B0400000000000000" pitchFamily="50" charset="-128"/>
                        <a:ea typeface="游ゴシック" panose="020B0400000000000000" pitchFamily="50" charset="-128"/>
                      </a:endParaRPr>
                    </a:p>
                  </a:txBody>
                  <a:tcPr marL="5902" marR="5902" marT="5902" marB="0" anchor="ctr"/>
                </a:tc>
                <a:extLst>
                  <a:ext uri="{0D108BD9-81ED-4DB2-BD59-A6C34878D82A}">
                    <a16:rowId xmlns:a16="http://schemas.microsoft.com/office/drawing/2014/main" val="1684852039"/>
                  </a:ext>
                </a:extLst>
              </a:tr>
              <a:tr h="178166">
                <a:tc>
                  <a:txBody>
                    <a:bodyPr/>
                    <a:lstStyle/>
                    <a:p>
                      <a:pPr algn="l" fontAlgn="ctr"/>
                      <a:r>
                        <a:rPr lang="ja-JP" altLang="en-US" sz="1200" u="none" strike="noStrike" dirty="0">
                          <a:effectLst/>
                        </a:rPr>
                        <a:t>藤井寺市</a:t>
                      </a:r>
                      <a:endParaRPr lang="ja-JP" altLang="en-US" sz="1200" b="0" i="0" u="none" strike="noStrike" dirty="0">
                        <a:solidFill>
                          <a:srgbClr val="000000"/>
                        </a:solidFill>
                        <a:effectLst/>
                        <a:latin typeface="+mn-ea"/>
                        <a:ea typeface="+mn-ea"/>
                      </a:endParaRPr>
                    </a:p>
                  </a:txBody>
                  <a:tcPr marL="5902" marR="5902" marT="5902" marB="0" anchor="ctr"/>
                </a:tc>
                <a:tc>
                  <a:txBody>
                    <a:bodyPr/>
                    <a:lstStyle/>
                    <a:p>
                      <a:pPr algn="ctr" fontAlgn="ctr"/>
                      <a:r>
                        <a:rPr lang="en-US" altLang="ja-JP" sz="1200" u="none" strike="noStrike" dirty="0">
                          <a:effectLst/>
                        </a:rPr>
                        <a:t>4</a:t>
                      </a:r>
                      <a:endPar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5902" marR="5902" marT="5902" marB="0" anchor="ctr"/>
                </a:tc>
                <a:tc>
                  <a:txBody>
                    <a:bodyPr/>
                    <a:lstStyle/>
                    <a:p>
                      <a:pPr algn="ctr" fontAlgn="ctr"/>
                      <a:r>
                        <a:rPr lang="en-US" altLang="ja-JP" sz="1200" u="none" strike="noStrike" dirty="0">
                          <a:effectLst/>
                        </a:rPr>
                        <a:t>5</a:t>
                      </a:r>
                      <a:endPar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5902" marR="5902" marT="5902" marB="0" anchor="ctr"/>
                </a:tc>
                <a:tc>
                  <a:txBody>
                    <a:bodyPr/>
                    <a:lstStyle/>
                    <a:p>
                      <a:pPr algn="ctr" fontAlgn="ctr"/>
                      <a:r>
                        <a:rPr lang="en-US" altLang="ja-JP" sz="1200" u="none" strike="noStrike">
                          <a:effectLst/>
                        </a:rPr>
                        <a:t>3</a:t>
                      </a:r>
                      <a:endParaRPr lang="en-US" altLang="ja-JP"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5902" marR="5902" marT="5902" marB="0" anchor="ctr"/>
                </a:tc>
                <a:tc>
                  <a:txBody>
                    <a:bodyPr/>
                    <a:lstStyle/>
                    <a:p>
                      <a:pPr algn="ctr" fontAlgn="ctr"/>
                      <a:r>
                        <a:rPr lang="en-US" altLang="ja-JP" sz="1200" u="none" strike="noStrike" dirty="0">
                          <a:effectLst/>
                        </a:rPr>
                        <a:t>3</a:t>
                      </a:r>
                      <a:endParaRPr lang="en-US" altLang="ja-JP" sz="1200" b="0" i="0" u="none" strike="noStrike" dirty="0">
                        <a:solidFill>
                          <a:schemeClr val="tx1"/>
                        </a:solidFill>
                        <a:effectLst/>
                        <a:latin typeface="游ゴシック" panose="020B0400000000000000" pitchFamily="50" charset="-128"/>
                        <a:ea typeface="游ゴシック" panose="020B0400000000000000" pitchFamily="50" charset="-128"/>
                      </a:endParaRPr>
                    </a:p>
                  </a:txBody>
                  <a:tcPr marL="5902" marR="5902" marT="5902" marB="0" anchor="ctr"/>
                </a:tc>
                <a:extLst>
                  <a:ext uri="{0D108BD9-81ED-4DB2-BD59-A6C34878D82A}">
                    <a16:rowId xmlns:a16="http://schemas.microsoft.com/office/drawing/2014/main" val="2903570564"/>
                  </a:ext>
                </a:extLst>
              </a:tr>
              <a:tr h="178166">
                <a:tc>
                  <a:txBody>
                    <a:bodyPr/>
                    <a:lstStyle/>
                    <a:p>
                      <a:pPr algn="l" fontAlgn="ctr"/>
                      <a:r>
                        <a:rPr lang="ja-JP" altLang="en-US" sz="1200" u="none" strike="noStrike" dirty="0">
                          <a:effectLst/>
                        </a:rPr>
                        <a:t>東大阪市</a:t>
                      </a:r>
                      <a:endParaRPr lang="ja-JP" altLang="en-US" sz="1200" b="0" i="0" u="none" strike="noStrike" dirty="0">
                        <a:solidFill>
                          <a:srgbClr val="000000"/>
                        </a:solidFill>
                        <a:effectLst/>
                        <a:latin typeface="+mn-ea"/>
                        <a:ea typeface="+mn-ea"/>
                      </a:endParaRPr>
                    </a:p>
                  </a:txBody>
                  <a:tcPr marL="5902" marR="5902" marT="5902" marB="0" anchor="ctr"/>
                </a:tc>
                <a:tc>
                  <a:txBody>
                    <a:bodyPr/>
                    <a:lstStyle/>
                    <a:p>
                      <a:pPr algn="ctr" fontAlgn="ctr"/>
                      <a:r>
                        <a:rPr lang="en-US" altLang="ja-JP" sz="1200" u="none" strike="noStrike" dirty="0">
                          <a:effectLst/>
                        </a:rPr>
                        <a:t>17</a:t>
                      </a:r>
                      <a:endPar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5902" marR="5902" marT="5902" marB="0" anchor="ctr"/>
                </a:tc>
                <a:tc>
                  <a:txBody>
                    <a:bodyPr/>
                    <a:lstStyle/>
                    <a:p>
                      <a:pPr algn="ctr" fontAlgn="ctr"/>
                      <a:r>
                        <a:rPr lang="en-US" altLang="ja-JP" sz="1200" u="none" strike="noStrike" dirty="0">
                          <a:effectLst/>
                        </a:rPr>
                        <a:t>21</a:t>
                      </a:r>
                      <a:endPar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5902" marR="5902" marT="5902" marB="0" anchor="ctr"/>
                </a:tc>
                <a:tc>
                  <a:txBody>
                    <a:bodyPr/>
                    <a:lstStyle/>
                    <a:p>
                      <a:pPr algn="ctr" fontAlgn="ctr"/>
                      <a:r>
                        <a:rPr lang="en-US" altLang="ja-JP" sz="1200" u="none" strike="noStrike">
                          <a:effectLst/>
                        </a:rPr>
                        <a:t>18</a:t>
                      </a:r>
                      <a:endParaRPr lang="en-US" altLang="ja-JP"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5902" marR="5902" marT="5902" marB="0" anchor="ctr"/>
                </a:tc>
                <a:tc>
                  <a:txBody>
                    <a:bodyPr/>
                    <a:lstStyle/>
                    <a:p>
                      <a:pPr algn="ctr" fontAlgn="ctr"/>
                      <a:r>
                        <a:rPr lang="en-US" altLang="ja-JP" sz="1200" u="none" strike="noStrike" dirty="0" smtClean="0">
                          <a:effectLst/>
                        </a:rPr>
                        <a:t>16</a:t>
                      </a:r>
                      <a:endParaRPr lang="en-US" altLang="ja-JP" sz="1200" b="0" i="0" u="none" strike="noStrike" dirty="0">
                        <a:solidFill>
                          <a:schemeClr val="tx1"/>
                        </a:solidFill>
                        <a:effectLst/>
                        <a:latin typeface="游ゴシック" panose="020B0400000000000000" pitchFamily="50" charset="-128"/>
                        <a:ea typeface="游ゴシック" panose="020B0400000000000000" pitchFamily="50" charset="-128"/>
                      </a:endParaRPr>
                    </a:p>
                  </a:txBody>
                  <a:tcPr marL="5902" marR="5902" marT="5902" marB="0" anchor="ctr"/>
                </a:tc>
                <a:extLst>
                  <a:ext uri="{0D108BD9-81ED-4DB2-BD59-A6C34878D82A}">
                    <a16:rowId xmlns:a16="http://schemas.microsoft.com/office/drawing/2014/main" val="676268275"/>
                  </a:ext>
                </a:extLst>
              </a:tr>
              <a:tr h="178166">
                <a:tc>
                  <a:txBody>
                    <a:bodyPr/>
                    <a:lstStyle/>
                    <a:p>
                      <a:pPr algn="l" fontAlgn="ctr"/>
                      <a:r>
                        <a:rPr lang="ja-JP" altLang="en-US" sz="1200" u="none" strike="noStrike" dirty="0">
                          <a:effectLst/>
                        </a:rPr>
                        <a:t>泉南市</a:t>
                      </a:r>
                      <a:endParaRPr lang="ja-JP" altLang="en-US" sz="1200" b="0" i="0" u="none" strike="noStrike" dirty="0">
                        <a:solidFill>
                          <a:srgbClr val="000000"/>
                        </a:solidFill>
                        <a:effectLst/>
                        <a:latin typeface="+mn-ea"/>
                        <a:ea typeface="+mn-ea"/>
                      </a:endParaRPr>
                    </a:p>
                  </a:txBody>
                  <a:tcPr marL="5902" marR="5902" marT="5902" marB="0" anchor="ctr"/>
                </a:tc>
                <a:tc>
                  <a:txBody>
                    <a:bodyPr/>
                    <a:lstStyle/>
                    <a:p>
                      <a:pPr algn="ctr" fontAlgn="ctr"/>
                      <a:r>
                        <a:rPr lang="en-US" altLang="ja-JP" sz="1200" u="none" strike="noStrike" dirty="0">
                          <a:effectLst/>
                        </a:rPr>
                        <a:t>5</a:t>
                      </a:r>
                      <a:endPar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5902" marR="5902" marT="5902" marB="0" anchor="ctr"/>
                </a:tc>
                <a:tc>
                  <a:txBody>
                    <a:bodyPr/>
                    <a:lstStyle/>
                    <a:p>
                      <a:pPr algn="ctr" fontAlgn="ctr"/>
                      <a:r>
                        <a:rPr lang="en-US" altLang="ja-JP" sz="1200" u="none" strike="noStrike" dirty="0">
                          <a:effectLst/>
                        </a:rPr>
                        <a:t>7</a:t>
                      </a:r>
                      <a:endPar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5902" marR="5902" marT="5902" marB="0" anchor="ctr"/>
                </a:tc>
                <a:tc>
                  <a:txBody>
                    <a:bodyPr/>
                    <a:lstStyle/>
                    <a:p>
                      <a:pPr algn="ctr" fontAlgn="ctr"/>
                      <a:r>
                        <a:rPr lang="en-US" altLang="ja-JP" sz="1200" u="none" strike="noStrike">
                          <a:effectLst/>
                        </a:rPr>
                        <a:t>6</a:t>
                      </a:r>
                      <a:endParaRPr lang="en-US" altLang="ja-JP"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5902" marR="5902" marT="5902" marB="0" anchor="ctr"/>
                </a:tc>
                <a:tc>
                  <a:txBody>
                    <a:bodyPr/>
                    <a:lstStyle/>
                    <a:p>
                      <a:pPr algn="ctr" fontAlgn="ctr"/>
                      <a:r>
                        <a:rPr lang="en-US" altLang="ja-JP" sz="1200" u="none" strike="noStrike" dirty="0">
                          <a:effectLst/>
                        </a:rPr>
                        <a:t>6</a:t>
                      </a:r>
                      <a:endParaRPr lang="en-US" altLang="ja-JP" sz="1200" b="0" i="0" u="none" strike="noStrike" dirty="0">
                        <a:solidFill>
                          <a:schemeClr val="tx1"/>
                        </a:solidFill>
                        <a:effectLst/>
                        <a:latin typeface="游ゴシック" panose="020B0400000000000000" pitchFamily="50" charset="-128"/>
                        <a:ea typeface="游ゴシック" panose="020B0400000000000000" pitchFamily="50" charset="-128"/>
                      </a:endParaRPr>
                    </a:p>
                  </a:txBody>
                  <a:tcPr marL="5902" marR="5902" marT="5902" marB="0" anchor="ctr"/>
                </a:tc>
                <a:extLst>
                  <a:ext uri="{0D108BD9-81ED-4DB2-BD59-A6C34878D82A}">
                    <a16:rowId xmlns:a16="http://schemas.microsoft.com/office/drawing/2014/main" val="1184534946"/>
                  </a:ext>
                </a:extLst>
              </a:tr>
              <a:tr h="178166">
                <a:tc>
                  <a:txBody>
                    <a:bodyPr/>
                    <a:lstStyle/>
                    <a:p>
                      <a:pPr algn="l" fontAlgn="ctr"/>
                      <a:r>
                        <a:rPr lang="ja-JP" altLang="en-US" sz="1200" u="none" strike="noStrike">
                          <a:effectLst/>
                        </a:rPr>
                        <a:t>四條畷市</a:t>
                      </a:r>
                      <a:endParaRPr lang="ja-JP" altLang="en-US" sz="1200" b="0" i="0" u="none" strike="noStrike">
                        <a:solidFill>
                          <a:srgbClr val="000000"/>
                        </a:solidFill>
                        <a:effectLst/>
                        <a:latin typeface="+mn-ea"/>
                        <a:ea typeface="+mn-ea"/>
                      </a:endParaRPr>
                    </a:p>
                  </a:txBody>
                  <a:tcPr marL="5902" marR="5902" marT="5902" marB="0" anchor="ctr"/>
                </a:tc>
                <a:tc>
                  <a:txBody>
                    <a:bodyPr/>
                    <a:lstStyle/>
                    <a:p>
                      <a:pPr algn="ctr" fontAlgn="ctr"/>
                      <a:r>
                        <a:rPr lang="ja-JP" altLang="en-US" sz="1200" u="none" strike="noStrike" dirty="0">
                          <a:effectLst/>
                        </a:rPr>
                        <a:t>　</a:t>
                      </a:r>
                      <a:endPar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5902" marR="5902" marT="5902" marB="0" anchor="ctr"/>
                </a:tc>
                <a:tc>
                  <a:txBody>
                    <a:bodyPr/>
                    <a:lstStyle/>
                    <a:p>
                      <a:pPr algn="ctr" fontAlgn="ctr"/>
                      <a:r>
                        <a:rPr lang="ja-JP" altLang="en-US" sz="1200" u="none" strike="noStrike" dirty="0">
                          <a:effectLst/>
                        </a:rPr>
                        <a:t>　</a:t>
                      </a:r>
                      <a:endPar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5902" marR="5902" marT="5902" marB="0" anchor="ctr"/>
                </a:tc>
                <a:tc>
                  <a:txBody>
                    <a:bodyPr/>
                    <a:lstStyle/>
                    <a:p>
                      <a:pPr algn="ctr" fontAlgn="ctr"/>
                      <a:r>
                        <a:rPr lang="en-US" altLang="ja-JP" sz="1200" u="none" strike="noStrike">
                          <a:effectLst/>
                        </a:rPr>
                        <a:t>1</a:t>
                      </a:r>
                      <a:endParaRPr lang="en-US" altLang="ja-JP"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5902" marR="5902" marT="5902" marB="0" anchor="ctr"/>
                </a:tc>
                <a:tc>
                  <a:txBody>
                    <a:bodyPr/>
                    <a:lstStyle/>
                    <a:p>
                      <a:pPr algn="ctr" fontAlgn="ctr"/>
                      <a:endParaRPr lang="en-US" altLang="ja-JP" sz="1200" b="0" i="0" u="none" strike="noStrike" dirty="0">
                        <a:solidFill>
                          <a:schemeClr val="tx1"/>
                        </a:solidFill>
                        <a:effectLst/>
                        <a:latin typeface="游ゴシック" panose="020B0400000000000000" pitchFamily="50" charset="-128"/>
                        <a:ea typeface="游ゴシック" panose="020B0400000000000000" pitchFamily="50" charset="-128"/>
                      </a:endParaRPr>
                    </a:p>
                  </a:txBody>
                  <a:tcPr marL="5902" marR="5902" marT="5902" marB="0" anchor="ctr"/>
                </a:tc>
                <a:extLst>
                  <a:ext uri="{0D108BD9-81ED-4DB2-BD59-A6C34878D82A}">
                    <a16:rowId xmlns:a16="http://schemas.microsoft.com/office/drawing/2014/main" val="3557092395"/>
                  </a:ext>
                </a:extLst>
              </a:tr>
              <a:tr h="178166">
                <a:tc>
                  <a:txBody>
                    <a:bodyPr/>
                    <a:lstStyle/>
                    <a:p>
                      <a:pPr algn="l" fontAlgn="ctr"/>
                      <a:r>
                        <a:rPr lang="ja-JP" altLang="en-US" sz="1200" u="none" strike="noStrike">
                          <a:effectLst/>
                        </a:rPr>
                        <a:t>交野市</a:t>
                      </a:r>
                      <a:endParaRPr lang="ja-JP" altLang="en-US" sz="1200" b="0" i="0" u="none" strike="noStrike">
                        <a:solidFill>
                          <a:srgbClr val="000000"/>
                        </a:solidFill>
                        <a:effectLst/>
                        <a:latin typeface="+mn-ea"/>
                        <a:ea typeface="+mn-ea"/>
                      </a:endParaRPr>
                    </a:p>
                  </a:txBody>
                  <a:tcPr marL="5902" marR="5902" marT="5902" marB="0" anchor="ctr"/>
                </a:tc>
                <a:tc>
                  <a:txBody>
                    <a:bodyPr/>
                    <a:lstStyle/>
                    <a:p>
                      <a:pPr algn="ctr" fontAlgn="ctr"/>
                      <a:r>
                        <a:rPr lang="en-US" altLang="ja-JP" sz="1200" u="none" strike="noStrike" dirty="0">
                          <a:effectLst/>
                        </a:rPr>
                        <a:t>1</a:t>
                      </a:r>
                      <a:endPar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5902" marR="5902" marT="5902" marB="0" anchor="ctr"/>
                </a:tc>
                <a:tc>
                  <a:txBody>
                    <a:bodyPr/>
                    <a:lstStyle/>
                    <a:p>
                      <a:pPr algn="ctr" fontAlgn="ctr"/>
                      <a:r>
                        <a:rPr lang="en-US" altLang="ja-JP" sz="1200" u="none" strike="noStrike" dirty="0">
                          <a:effectLst/>
                        </a:rPr>
                        <a:t>1</a:t>
                      </a:r>
                      <a:endPar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5902" marR="5902" marT="5902" marB="0" anchor="ctr"/>
                </a:tc>
                <a:tc>
                  <a:txBody>
                    <a:bodyPr/>
                    <a:lstStyle/>
                    <a:p>
                      <a:pPr algn="ctr" fontAlgn="ctr"/>
                      <a:r>
                        <a:rPr lang="en-US" altLang="ja-JP" sz="1200" u="none" strike="noStrike">
                          <a:effectLst/>
                        </a:rPr>
                        <a:t>1</a:t>
                      </a:r>
                      <a:endParaRPr lang="en-US" altLang="ja-JP"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5902" marR="5902" marT="5902" marB="0" anchor="ctr"/>
                </a:tc>
                <a:tc>
                  <a:txBody>
                    <a:bodyPr/>
                    <a:lstStyle/>
                    <a:p>
                      <a:pPr algn="ctr" fontAlgn="ctr"/>
                      <a:r>
                        <a:rPr lang="en-US" altLang="ja-JP" sz="1200" u="none" strike="noStrike" dirty="0" smtClean="0">
                          <a:effectLst/>
                        </a:rPr>
                        <a:t>2</a:t>
                      </a:r>
                      <a:endParaRPr lang="en-US" altLang="ja-JP" sz="1200" b="0" i="0" u="none" strike="noStrike" dirty="0">
                        <a:solidFill>
                          <a:schemeClr val="tx1"/>
                        </a:solidFill>
                        <a:effectLst/>
                        <a:latin typeface="游ゴシック" panose="020B0400000000000000" pitchFamily="50" charset="-128"/>
                        <a:ea typeface="游ゴシック" panose="020B0400000000000000" pitchFamily="50" charset="-128"/>
                      </a:endParaRPr>
                    </a:p>
                  </a:txBody>
                  <a:tcPr marL="5902" marR="5902" marT="5902" marB="0" anchor="ctr"/>
                </a:tc>
                <a:extLst>
                  <a:ext uri="{0D108BD9-81ED-4DB2-BD59-A6C34878D82A}">
                    <a16:rowId xmlns:a16="http://schemas.microsoft.com/office/drawing/2014/main" val="3011792706"/>
                  </a:ext>
                </a:extLst>
              </a:tr>
              <a:tr h="178166">
                <a:tc>
                  <a:txBody>
                    <a:bodyPr/>
                    <a:lstStyle/>
                    <a:p>
                      <a:pPr algn="l" fontAlgn="ctr"/>
                      <a:r>
                        <a:rPr lang="ja-JP" altLang="en-US" sz="1200" u="none" strike="noStrike" dirty="0">
                          <a:effectLst/>
                        </a:rPr>
                        <a:t>大阪狭山市</a:t>
                      </a:r>
                      <a:endParaRPr lang="ja-JP" altLang="en-US" sz="1200" b="0" i="0" u="none" strike="noStrike" dirty="0">
                        <a:solidFill>
                          <a:srgbClr val="000000"/>
                        </a:solidFill>
                        <a:effectLst/>
                        <a:latin typeface="+mn-ea"/>
                        <a:ea typeface="+mn-ea"/>
                      </a:endParaRPr>
                    </a:p>
                  </a:txBody>
                  <a:tcPr marL="5902" marR="5902" marT="5902" marB="0" anchor="ctr"/>
                </a:tc>
                <a:tc>
                  <a:txBody>
                    <a:bodyPr/>
                    <a:lstStyle/>
                    <a:p>
                      <a:pPr algn="ctr" fontAlgn="ctr"/>
                      <a:r>
                        <a:rPr lang="en-US" altLang="ja-JP" sz="1200" u="none" strike="noStrike">
                          <a:effectLst/>
                        </a:rPr>
                        <a:t>2</a:t>
                      </a:r>
                      <a:endParaRPr lang="en-US" altLang="ja-JP"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5902" marR="5902" marT="5902" marB="0" anchor="ctr"/>
                </a:tc>
                <a:tc>
                  <a:txBody>
                    <a:bodyPr/>
                    <a:lstStyle/>
                    <a:p>
                      <a:pPr algn="ctr" fontAlgn="ctr"/>
                      <a:r>
                        <a:rPr lang="en-US" altLang="ja-JP" sz="1200" u="none" strike="noStrike" dirty="0">
                          <a:effectLst/>
                        </a:rPr>
                        <a:t>2</a:t>
                      </a:r>
                      <a:endPar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5902" marR="5902" marT="5902" marB="0" anchor="ctr"/>
                </a:tc>
                <a:tc>
                  <a:txBody>
                    <a:bodyPr/>
                    <a:lstStyle/>
                    <a:p>
                      <a:pPr algn="ctr" fontAlgn="ctr"/>
                      <a:r>
                        <a:rPr lang="en-US" altLang="ja-JP" sz="1200" u="none" strike="noStrike">
                          <a:effectLst/>
                        </a:rPr>
                        <a:t>1</a:t>
                      </a:r>
                      <a:endParaRPr lang="en-US" altLang="ja-JP"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5902" marR="5902" marT="5902" marB="0" anchor="ctr"/>
                </a:tc>
                <a:tc>
                  <a:txBody>
                    <a:bodyPr/>
                    <a:lstStyle/>
                    <a:p>
                      <a:pPr algn="ctr" fontAlgn="ctr"/>
                      <a:r>
                        <a:rPr lang="en-US" altLang="ja-JP" sz="1200" u="none" strike="noStrike" dirty="0" smtClean="0">
                          <a:effectLst/>
                        </a:rPr>
                        <a:t>1</a:t>
                      </a:r>
                      <a:endParaRPr lang="en-US" altLang="ja-JP" sz="1200" b="0" i="0" u="none" strike="noStrike" dirty="0">
                        <a:solidFill>
                          <a:schemeClr val="tx1"/>
                        </a:solidFill>
                        <a:effectLst/>
                        <a:latin typeface="游ゴシック" panose="020B0400000000000000" pitchFamily="50" charset="-128"/>
                        <a:ea typeface="游ゴシック" panose="020B0400000000000000" pitchFamily="50" charset="-128"/>
                      </a:endParaRPr>
                    </a:p>
                  </a:txBody>
                  <a:tcPr marL="5902" marR="5902" marT="5902" marB="0" anchor="ctr"/>
                </a:tc>
                <a:extLst>
                  <a:ext uri="{0D108BD9-81ED-4DB2-BD59-A6C34878D82A}">
                    <a16:rowId xmlns:a16="http://schemas.microsoft.com/office/drawing/2014/main" val="1965552901"/>
                  </a:ext>
                </a:extLst>
              </a:tr>
              <a:tr h="178166">
                <a:tc>
                  <a:txBody>
                    <a:bodyPr/>
                    <a:lstStyle/>
                    <a:p>
                      <a:pPr algn="l" fontAlgn="ctr"/>
                      <a:r>
                        <a:rPr lang="ja-JP" altLang="en-US" sz="1200" u="none" strike="noStrike" dirty="0">
                          <a:effectLst/>
                        </a:rPr>
                        <a:t>阪南市</a:t>
                      </a:r>
                      <a:endParaRPr lang="ja-JP" altLang="en-US" sz="1200" b="0" i="0" u="none" strike="noStrike" dirty="0">
                        <a:solidFill>
                          <a:srgbClr val="000000"/>
                        </a:solidFill>
                        <a:effectLst/>
                        <a:latin typeface="+mn-ea"/>
                        <a:ea typeface="+mn-ea"/>
                      </a:endParaRPr>
                    </a:p>
                  </a:txBody>
                  <a:tcPr marL="5902" marR="5902" marT="5902" marB="0" anchor="ctr"/>
                </a:tc>
                <a:tc>
                  <a:txBody>
                    <a:bodyPr/>
                    <a:lstStyle/>
                    <a:p>
                      <a:pPr algn="ctr" fontAlgn="ctr"/>
                      <a:r>
                        <a:rPr lang="en-US" altLang="ja-JP" sz="1200" u="none" strike="noStrike">
                          <a:effectLst/>
                        </a:rPr>
                        <a:t>2</a:t>
                      </a:r>
                      <a:endParaRPr lang="en-US" altLang="ja-JP"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5902" marR="5902" marT="5902" marB="0" anchor="ctr"/>
                </a:tc>
                <a:tc>
                  <a:txBody>
                    <a:bodyPr/>
                    <a:lstStyle/>
                    <a:p>
                      <a:pPr algn="ctr" fontAlgn="ctr"/>
                      <a:r>
                        <a:rPr lang="en-US" altLang="ja-JP" sz="1200" u="none" strike="noStrike" dirty="0">
                          <a:effectLst/>
                        </a:rPr>
                        <a:t>3</a:t>
                      </a:r>
                      <a:endPar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5902" marR="5902" marT="5902" marB="0" anchor="ctr"/>
                </a:tc>
                <a:tc>
                  <a:txBody>
                    <a:bodyPr/>
                    <a:lstStyle/>
                    <a:p>
                      <a:pPr algn="ctr" fontAlgn="ctr"/>
                      <a:r>
                        <a:rPr lang="en-US" altLang="ja-JP" sz="1200" u="none" strike="noStrike">
                          <a:effectLst/>
                        </a:rPr>
                        <a:t>2</a:t>
                      </a:r>
                      <a:endParaRPr lang="en-US" altLang="ja-JP"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5902" marR="5902" marT="5902" marB="0" anchor="ctr"/>
                </a:tc>
                <a:tc>
                  <a:txBody>
                    <a:bodyPr/>
                    <a:lstStyle/>
                    <a:p>
                      <a:pPr algn="ctr" fontAlgn="ctr"/>
                      <a:r>
                        <a:rPr lang="en-US" altLang="ja-JP" sz="1200" u="none" strike="noStrike" dirty="0">
                          <a:effectLst/>
                        </a:rPr>
                        <a:t>2</a:t>
                      </a:r>
                      <a:endParaRPr lang="en-US" altLang="ja-JP" sz="1200" b="0" i="0" u="none" strike="noStrike" dirty="0">
                        <a:solidFill>
                          <a:schemeClr val="tx1"/>
                        </a:solidFill>
                        <a:effectLst/>
                        <a:latin typeface="游ゴシック" panose="020B0400000000000000" pitchFamily="50" charset="-128"/>
                        <a:ea typeface="游ゴシック" panose="020B0400000000000000" pitchFamily="50" charset="-128"/>
                      </a:endParaRPr>
                    </a:p>
                  </a:txBody>
                  <a:tcPr marL="5902" marR="5902" marT="5902" marB="0" anchor="ctr"/>
                </a:tc>
                <a:extLst>
                  <a:ext uri="{0D108BD9-81ED-4DB2-BD59-A6C34878D82A}">
                    <a16:rowId xmlns:a16="http://schemas.microsoft.com/office/drawing/2014/main" val="1247022217"/>
                  </a:ext>
                </a:extLst>
              </a:tr>
              <a:tr h="178166">
                <a:tc>
                  <a:txBody>
                    <a:bodyPr/>
                    <a:lstStyle/>
                    <a:p>
                      <a:pPr algn="l" fontAlgn="ctr"/>
                      <a:r>
                        <a:rPr lang="ja-JP" altLang="en-US" sz="1200" u="none" strike="noStrike" dirty="0">
                          <a:effectLst/>
                        </a:rPr>
                        <a:t>三島郡島本町</a:t>
                      </a:r>
                      <a:endParaRPr lang="zh-TW" altLang="en-US" sz="1200" b="0" i="0" u="none" strike="noStrike" dirty="0">
                        <a:solidFill>
                          <a:srgbClr val="000000"/>
                        </a:solidFill>
                        <a:effectLst/>
                        <a:latin typeface="+mn-ea"/>
                        <a:ea typeface="+mn-ea"/>
                      </a:endParaRPr>
                    </a:p>
                  </a:txBody>
                  <a:tcPr marL="5902" marR="5902" marT="5902" marB="0" anchor="ctr"/>
                </a:tc>
                <a:tc>
                  <a:txBody>
                    <a:bodyPr/>
                    <a:lstStyle/>
                    <a:p>
                      <a:pPr algn="ctr" fontAlgn="ctr"/>
                      <a:r>
                        <a:rPr lang="en-US" altLang="ja-JP" sz="1200" u="none" strike="noStrike">
                          <a:effectLst/>
                        </a:rPr>
                        <a:t>1</a:t>
                      </a:r>
                      <a:endParaRPr lang="en-US" altLang="ja-JP"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5902" marR="5902" marT="5902" marB="0" anchor="ctr"/>
                </a:tc>
                <a:tc>
                  <a:txBody>
                    <a:bodyPr/>
                    <a:lstStyle/>
                    <a:p>
                      <a:pPr algn="ctr" fontAlgn="ctr"/>
                      <a:r>
                        <a:rPr lang="en-US" altLang="ja-JP" sz="1200" u="none" strike="noStrike" dirty="0">
                          <a:effectLst/>
                        </a:rPr>
                        <a:t>1</a:t>
                      </a:r>
                      <a:endPar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5902" marR="5902" marT="5902" marB="0" anchor="ctr"/>
                </a:tc>
                <a:tc>
                  <a:txBody>
                    <a:bodyPr/>
                    <a:lstStyle/>
                    <a:p>
                      <a:pPr algn="ctr" fontAlgn="ctr"/>
                      <a:r>
                        <a:rPr lang="ja-JP" altLang="en-US" sz="1200" u="none" strike="noStrike">
                          <a:effectLst/>
                        </a:rPr>
                        <a:t>　</a:t>
                      </a:r>
                      <a:endParaRPr lang="ja-JP" alt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5902" marR="5902" marT="5902" marB="0" anchor="ctr"/>
                </a:tc>
                <a:tc>
                  <a:txBody>
                    <a:bodyPr/>
                    <a:lstStyle/>
                    <a:p>
                      <a:pPr algn="ctr" fontAlgn="ctr"/>
                      <a:r>
                        <a:rPr lang="ja-JP" altLang="en-US" sz="1200" u="none" strike="noStrike" dirty="0">
                          <a:effectLst/>
                        </a:rPr>
                        <a:t>　</a:t>
                      </a:r>
                      <a:endParaRPr lang="ja-JP" altLang="en-US" sz="1200" b="0" i="0" u="none" strike="noStrike" dirty="0">
                        <a:solidFill>
                          <a:schemeClr val="tx1"/>
                        </a:solidFill>
                        <a:effectLst/>
                        <a:latin typeface="游ゴシック" panose="020B0400000000000000" pitchFamily="50" charset="-128"/>
                        <a:ea typeface="游ゴシック" panose="020B0400000000000000" pitchFamily="50" charset="-128"/>
                      </a:endParaRPr>
                    </a:p>
                  </a:txBody>
                  <a:tcPr marL="5902" marR="5902" marT="5902" marB="0" anchor="ctr"/>
                </a:tc>
                <a:extLst>
                  <a:ext uri="{0D108BD9-81ED-4DB2-BD59-A6C34878D82A}">
                    <a16:rowId xmlns:a16="http://schemas.microsoft.com/office/drawing/2014/main" val="2362848312"/>
                  </a:ext>
                </a:extLst>
              </a:tr>
              <a:tr h="178166">
                <a:tc>
                  <a:txBody>
                    <a:bodyPr/>
                    <a:lstStyle/>
                    <a:p>
                      <a:pPr algn="l" fontAlgn="ctr"/>
                      <a:r>
                        <a:rPr lang="ja-JP" altLang="en-US" sz="1200" u="none" strike="noStrike" dirty="0">
                          <a:effectLst/>
                        </a:rPr>
                        <a:t>豊能郡豊能町</a:t>
                      </a:r>
                      <a:endParaRPr lang="zh-TW" altLang="en-US" sz="1200" b="0" i="0" u="none" strike="noStrike" dirty="0">
                        <a:solidFill>
                          <a:srgbClr val="000000"/>
                        </a:solidFill>
                        <a:effectLst/>
                        <a:latin typeface="+mn-ea"/>
                        <a:ea typeface="+mn-ea"/>
                      </a:endParaRPr>
                    </a:p>
                  </a:txBody>
                  <a:tcPr marL="5902" marR="5902" marT="5902" marB="0" anchor="ctr"/>
                </a:tc>
                <a:tc>
                  <a:txBody>
                    <a:bodyPr/>
                    <a:lstStyle/>
                    <a:p>
                      <a:pPr algn="ctr" fontAlgn="ctr"/>
                      <a:r>
                        <a:rPr lang="ja-JP" altLang="en-US" sz="1200" u="none" strike="noStrike">
                          <a:effectLst/>
                        </a:rPr>
                        <a:t>　</a:t>
                      </a:r>
                      <a:endParaRPr lang="ja-JP" alt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5902" marR="5902" marT="5902" marB="0" anchor="ctr"/>
                </a:tc>
                <a:tc>
                  <a:txBody>
                    <a:bodyPr/>
                    <a:lstStyle/>
                    <a:p>
                      <a:pPr algn="ctr" fontAlgn="ctr"/>
                      <a:r>
                        <a:rPr lang="ja-JP" altLang="en-US" sz="1200" u="none" strike="noStrike">
                          <a:effectLst/>
                        </a:rPr>
                        <a:t>　</a:t>
                      </a:r>
                      <a:endParaRPr lang="ja-JP" alt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5902" marR="5902" marT="5902" marB="0" anchor="ctr"/>
                </a:tc>
                <a:tc>
                  <a:txBody>
                    <a:bodyPr/>
                    <a:lstStyle/>
                    <a:p>
                      <a:pPr algn="ctr" fontAlgn="ctr"/>
                      <a:r>
                        <a:rPr lang="ja-JP" altLang="en-US" sz="1200" u="none" strike="noStrike" dirty="0">
                          <a:effectLst/>
                        </a:rPr>
                        <a:t>　</a:t>
                      </a:r>
                      <a:endPar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5902" marR="5902" marT="5902" marB="0" anchor="ctr"/>
                </a:tc>
                <a:tc>
                  <a:txBody>
                    <a:bodyPr/>
                    <a:lstStyle/>
                    <a:p>
                      <a:pPr algn="ctr" fontAlgn="ctr"/>
                      <a:r>
                        <a:rPr lang="ja-JP" altLang="en-US" sz="1200" u="none" strike="noStrike" dirty="0">
                          <a:effectLst/>
                        </a:rPr>
                        <a:t>　</a:t>
                      </a:r>
                      <a:endParaRPr lang="ja-JP" altLang="en-US" sz="1200" b="0" i="0" u="none" strike="noStrike" dirty="0">
                        <a:solidFill>
                          <a:schemeClr val="tx1"/>
                        </a:solidFill>
                        <a:effectLst/>
                        <a:latin typeface="游ゴシック" panose="020B0400000000000000" pitchFamily="50" charset="-128"/>
                        <a:ea typeface="游ゴシック" panose="020B0400000000000000" pitchFamily="50" charset="-128"/>
                      </a:endParaRPr>
                    </a:p>
                  </a:txBody>
                  <a:tcPr marL="5902" marR="5902" marT="5902" marB="0" anchor="ctr"/>
                </a:tc>
                <a:extLst>
                  <a:ext uri="{0D108BD9-81ED-4DB2-BD59-A6C34878D82A}">
                    <a16:rowId xmlns:a16="http://schemas.microsoft.com/office/drawing/2014/main" val="3339310120"/>
                  </a:ext>
                </a:extLst>
              </a:tr>
              <a:tr h="178166">
                <a:tc>
                  <a:txBody>
                    <a:bodyPr/>
                    <a:lstStyle/>
                    <a:p>
                      <a:pPr algn="l" fontAlgn="ctr"/>
                      <a:r>
                        <a:rPr lang="ja-JP" altLang="en-US" sz="1200" u="none" strike="noStrike" dirty="0">
                          <a:effectLst/>
                        </a:rPr>
                        <a:t>豊能郡能勢町</a:t>
                      </a:r>
                      <a:endParaRPr lang="zh-TW" altLang="en-US" sz="1200" b="0" i="0" u="none" strike="noStrike" dirty="0">
                        <a:solidFill>
                          <a:srgbClr val="000000"/>
                        </a:solidFill>
                        <a:effectLst/>
                        <a:latin typeface="+mn-ea"/>
                        <a:ea typeface="+mn-ea"/>
                      </a:endParaRPr>
                    </a:p>
                  </a:txBody>
                  <a:tcPr marL="5902" marR="5902" marT="5902" marB="0" anchor="ctr"/>
                </a:tc>
                <a:tc>
                  <a:txBody>
                    <a:bodyPr/>
                    <a:lstStyle/>
                    <a:p>
                      <a:pPr algn="ctr" fontAlgn="ctr"/>
                      <a:r>
                        <a:rPr lang="ja-JP" altLang="en-US" sz="1200" u="none" strike="noStrike" dirty="0">
                          <a:effectLst/>
                        </a:rPr>
                        <a:t>　</a:t>
                      </a:r>
                      <a:endPar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5902" marR="5902" marT="5902" marB="0" anchor="ctr"/>
                </a:tc>
                <a:tc>
                  <a:txBody>
                    <a:bodyPr/>
                    <a:lstStyle/>
                    <a:p>
                      <a:pPr algn="ctr" fontAlgn="ctr"/>
                      <a:r>
                        <a:rPr lang="ja-JP" altLang="en-US" sz="1200" u="none" strike="noStrike">
                          <a:effectLst/>
                        </a:rPr>
                        <a:t>　</a:t>
                      </a:r>
                      <a:endParaRPr lang="ja-JP" alt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5902" marR="5902" marT="5902" marB="0" anchor="ctr"/>
                </a:tc>
                <a:tc>
                  <a:txBody>
                    <a:bodyPr/>
                    <a:lstStyle/>
                    <a:p>
                      <a:pPr algn="ctr" fontAlgn="ctr"/>
                      <a:r>
                        <a:rPr lang="ja-JP" altLang="en-US" sz="1200" u="none" strike="noStrike" dirty="0">
                          <a:effectLst/>
                        </a:rPr>
                        <a:t>　</a:t>
                      </a:r>
                      <a:endPar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5902" marR="5902" marT="5902" marB="0" anchor="ctr"/>
                </a:tc>
                <a:tc>
                  <a:txBody>
                    <a:bodyPr/>
                    <a:lstStyle/>
                    <a:p>
                      <a:pPr algn="ctr" fontAlgn="ctr"/>
                      <a:r>
                        <a:rPr lang="ja-JP" altLang="en-US" sz="1200" u="none" strike="noStrike" dirty="0">
                          <a:effectLst/>
                        </a:rPr>
                        <a:t>　</a:t>
                      </a:r>
                      <a:endParaRPr lang="ja-JP" altLang="en-US" sz="1200" b="0" i="0" u="none" strike="noStrike" dirty="0">
                        <a:solidFill>
                          <a:schemeClr val="tx1"/>
                        </a:solidFill>
                        <a:effectLst/>
                        <a:latin typeface="游ゴシック" panose="020B0400000000000000" pitchFamily="50" charset="-128"/>
                        <a:ea typeface="游ゴシック" panose="020B0400000000000000" pitchFamily="50" charset="-128"/>
                      </a:endParaRPr>
                    </a:p>
                  </a:txBody>
                  <a:tcPr marL="5902" marR="5902" marT="5902" marB="0" anchor="ctr"/>
                </a:tc>
                <a:extLst>
                  <a:ext uri="{0D108BD9-81ED-4DB2-BD59-A6C34878D82A}">
                    <a16:rowId xmlns:a16="http://schemas.microsoft.com/office/drawing/2014/main" val="618142726"/>
                  </a:ext>
                </a:extLst>
              </a:tr>
              <a:tr h="178166">
                <a:tc>
                  <a:txBody>
                    <a:bodyPr/>
                    <a:lstStyle/>
                    <a:p>
                      <a:pPr algn="l" fontAlgn="ctr"/>
                      <a:r>
                        <a:rPr lang="ja-JP" altLang="en-US" sz="1200" u="none" strike="noStrike" dirty="0">
                          <a:effectLst/>
                        </a:rPr>
                        <a:t>泉北郡忠岡町</a:t>
                      </a:r>
                      <a:endParaRPr lang="zh-TW" altLang="en-US" sz="1200" b="0" i="0" u="none" strike="noStrike" dirty="0">
                        <a:solidFill>
                          <a:srgbClr val="000000"/>
                        </a:solidFill>
                        <a:effectLst/>
                        <a:latin typeface="+mn-ea"/>
                        <a:ea typeface="+mn-ea"/>
                      </a:endParaRPr>
                    </a:p>
                  </a:txBody>
                  <a:tcPr marL="5902" marR="5902" marT="5902" marB="0" anchor="ctr"/>
                </a:tc>
                <a:tc>
                  <a:txBody>
                    <a:bodyPr/>
                    <a:lstStyle/>
                    <a:p>
                      <a:pPr algn="ctr" fontAlgn="ctr"/>
                      <a:r>
                        <a:rPr lang="ja-JP" altLang="en-US" sz="1200" u="none" strike="noStrike">
                          <a:effectLst/>
                        </a:rPr>
                        <a:t>　</a:t>
                      </a:r>
                      <a:endParaRPr lang="ja-JP" alt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5902" marR="5902" marT="5902" marB="0" anchor="ctr"/>
                </a:tc>
                <a:tc>
                  <a:txBody>
                    <a:bodyPr/>
                    <a:lstStyle/>
                    <a:p>
                      <a:pPr algn="ctr" fontAlgn="ctr"/>
                      <a:r>
                        <a:rPr lang="ja-JP" altLang="en-US" sz="1200" u="none" strike="noStrike" dirty="0">
                          <a:effectLst/>
                        </a:rPr>
                        <a:t>　</a:t>
                      </a:r>
                      <a:endPar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5902" marR="5902" marT="5902" marB="0" anchor="ctr"/>
                </a:tc>
                <a:tc>
                  <a:txBody>
                    <a:bodyPr/>
                    <a:lstStyle/>
                    <a:p>
                      <a:pPr algn="ctr" fontAlgn="ctr"/>
                      <a:r>
                        <a:rPr lang="ja-JP" altLang="en-US" sz="1200" u="none" strike="noStrike" dirty="0">
                          <a:effectLst/>
                        </a:rPr>
                        <a:t>　</a:t>
                      </a:r>
                      <a:endPar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5902" marR="5902" marT="5902" marB="0" anchor="ctr"/>
                </a:tc>
                <a:tc>
                  <a:txBody>
                    <a:bodyPr/>
                    <a:lstStyle/>
                    <a:p>
                      <a:pPr algn="ctr" fontAlgn="ctr"/>
                      <a:r>
                        <a:rPr lang="ja-JP" altLang="en-US" sz="1200" u="none" strike="noStrike" dirty="0">
                          <a:effectLst/>
                        </a:rPr>
                        <a:t>　</a:t>
                      </a:r>
                      <a:endParaRPr lang="ja-JP" altLang="en-US" sz="1200" b="0" i="0" u="none" strike="noStrike" dirty="0">
                        <a:solidFill>
                          <a:schemeClr val="tx1"/>
                        </a:solidFill>
                        <a:effectLst/>
                        <a:latin typeface="游ゴシック" panose="020B0400000000000000" pitchFamily="50" charset="-128"/>
                        <a:ea typeface="游ゴシック" panose="020B0400000000000000" pitchFamily="50" charset="-128"/>
                      </a:endParaRPr>
                    </a:p>
                  </a:txBody>
                  <a:tcPr marL="5902" marR="5902" marT="5902" marB="0" anchor="ctr"/>
                </a:tc>
                <a:extLst>
                  <a:ext uri="{0D108BD9-81ED-4DB2-BD59-A6C34878D82A}">
                    <a16:rowId xmlns:a16="http://schemas.microsoft.com/office/drawing/2014/main" val="3918318340"/>
                  </a:ext>
                </a:extLst>
              </a:tr>
              <a:tr h="178166">
                <a:tc>
                  <a:txBody>
                    <a:bodyPr/>
                    <a:lstStyle/>
                    <a:p>
                      <a:pPr algn="l" fontAlgn="ctr"/>
                      <a:r>
                        <a:rPr lang="ja-JP" altLang="en-US" sz="1200" u="none" strike="noStrike" dirty="0">
                          <a:effectLst/>
                        </a:rPr>
                        <a:t>泉南郡熊取町</a:t>
                      </a:r>
                      <a:endParaRPr lang="ja-JP" altLang="en-US" sz="1200" b="0" i="0" u="none" strike="noStrike" dirty="0">
                        <a:solidFill>
                          <a:srgbClr val="000000"/>
                        </a:solidFill>
                        <a:effectLst/>
                        <a:latin typeface="+mn-ea"/>
                        <a:ea typeface="+mn-ea"/>
                      </a:endParaRPr>
                    </a:p>
                  </a:txBody>
                  <a:tcPr marL="5902" marR="5902" marT="5902" marB="0" anchor="ctr"/>
                </a:tc>
                <a:tc>
                  <a:txBody>
                    <a:bodyPr/>
                    <a:lstStyle/>
                    <a:p>
                      <a:pPr algn="ctr" fontAlgn="ctr"/>
                      <a:r>
                        <a:rPr lang="en-US" altLang="ja-JP" sz="1200" u="none" strike="noStrike">
                          <a:effectLst/>
                        </a:rPr>
                        <a:t>1</a:t>
                      </a:r>
                      <a:endParaRPr lang="en-US" altLang="ja-JP"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5902" marR="5902" marT="5902" marB="0" anchor="ctr"/>
                </a:tc>
                <a:tc>
                  <a:txBody>
                    <a:bodyPr/>
                    <a:lstStyle/>
                    <a:p>
                      <a:pPr algn="ctr" fontAlgn="ctr"/>
                      <a:r>
                        <a:rPr lang="en-US" altLang="ja-JP" sz="1200" u="none" strike="noStrike" dirty="0">
                          <a:effectLst/>
                        </a:rPr>
                        <a:t>1</a:t>
                      </a:r>
                      <a:endPar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5902" marR="5902" marT="5902" marB="0" anchor="ctr"/>
                </a:tc>
                <a:tc>
                  <a:txBody>
                    <a:bodyPr/>
                    <a:lstStyle/>
                    <a:p>
                      <a:pPr algn="ctr" fontAlgn="ctr"/>
                      <a:r>
                        <a:rPr lang="en-US" altLang="ja-JP" sz="1200" u="none" strike="noStrike" dirty="0">
                          <a:effectLst/>
                        </a:rPr>
                        <a:t>1</a:t>
                      </a:r>
                      <a:endPar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5902" marR="5902" marT="5902" marB="0" anchor="ctr"/>
                </a:tc>
                <a:tc>
                  <a:txBody>
                    <a:bodyPr/>
                    <a:lstStyle/>
                    <a:p>
                      <a:pPr algn="ctr" fontAlgn="ctr"/>
                      <a:r>
                        <a:rPr lang="en-US" altLang="ja-JP" sz="1200" u="none" strike="noStrike" dirty="0">
                          <a:effectLst/>
                        </a:rPr>
                        <a:t>1</a:t>
                      </a:r>
                      <a:endParaRPr lang="en-US" altLang="ja-JP" sz="1200" b="0" i="0" u="none" strike="noStrike" dirty="0">
                        <a:solidFill>
                          <a:schemeClr val="tx1"/>
                        </a:solidFill>
                        <a:effectLst/>
                        <a:latin typeface="游ゴシック" panose="020B0400000000000000" pitchFamily="50" charset="-128"/>
                        <a:ea typeface="游ゴシック" panose="020B0400000000000000" pitchFamily="50" charset="-128"/>
                      </a:endParaRPr>
                    </a:p>
                  </a:txBody>
                  <a:tcPr marL="5902" marR="5902" marT="5902" marB="0" anchor="ctr"/>
                </a:tc>
                <a:extLst>
                  <a:ext uri="{0D108BD9-81ED-4DB2-BD59-A6C34878D82A}">
                    <a16:rowId xmlns:a16="http://schemas.microsoft.com/office/drawing/2014/main" val="1613921211"/>
                  </a:ext>
                </a:extLst>
              </a:tr>
              <a:tr h="178166">
                <a:tc>
                  <a:txBody>
                    <a:bodyPr/>
                    <a:lstStyle/>
                    <a:p>
                      <a:pPr algn="l" fontAlgn="ctr"/>
                      <a:r>
                        <a:rPr lang="ja-JP" altLang="en-US" sz="1200" u="none" strike="noStrike" dirty="0">
                          <a:effectLst/>
                        </a:rPr>
                        <a:t>泉南郡田尻町</a:t>
                      </a:r>
                      <a:endParaRPr lang="ja-JP" altLang="en-US" sz="1200" b="0" i="0" u="none" strike="noStrike" dirty="0">
                        <a:solidFill>
                          <a:srgbClr val="000000"/>
                        </a:solidFill>
                        <a:effectLst/>
                        <a:latin typeface="+mn-ea"/>
                        <a:ea typeface="+mn-ea"/>
                      </a:endParaRPr>
                    </a:p>
                  </a:txBody>
                  <a:tcPr marL="5902" marR="5902" marT="5902" marB="0" anchor="ctr"/>
                </a:tc>
                <a:tc>
                  <a:txBody>
                    <a:bodyPr/>
                    <a:lstStyle/>
                    <a:p>
                      <a:pPr algn="ctr" fontAlgn="ctr"/>
                      <a:r>
                        <a:rPr lang="ja-JP" altLang="en-US" sz="1200" u="none" strike="noStrike">
                          <a:effectLst/>
                        </a:rPr>
                        <a:t>　</a:t>
                      </a:r>
                      <a:endParaRPr lang="ja-JP" alt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5902" marR="5902" marT="5902" marB="0" anchor="ctr"/>
                </a:tc>
                <a:tc>
                  <a:txBody>
                    <a:bodyPr/>
                    <a:lstStyle/>
                    <a:p>
                      <a:pPr algn="ctr" fontAlgn="ctr"/>
                      <a:r>
                        <a:rPr lang="ja-JP" altLang="en-US" sz="1200" u="none" strike="noStrike" dirty="0">
                          <a:effectLst/>
                        </a:rPr>
                        <a:t>　</a:t>
                      </a:r>
                      <a:endPar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5902" marR="5902" marT="5902" marB="0" anchor="ctr"/>
                </a:tc>
                <a:tc>
                  <a:txBody>
                    <a:bodyPr/>
                    <a:lstStyle/>
                    <a:p>
                      <a:pPr algn="ctr" fontAlgn="ctr"/>
                      <a:r>
                        <a:rPr lang="ja-JP" altLang="en-US" sz="1200" u="none" strike="noStrike" dirty="0">
                          <a:effectLst/>
                        </a:rPr>
                        <a:t>　</a:t>
                      </a:r>
                      <a:endPar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5902" marR="5902" marT="5902" marB="0" anchor="ctr"/>
                </a:tc>
                <a:tc>
                  <a:txBody>
                    <a:bodyPr/>
                    <a:lstStyle/>
                    <a:p>
                      <a:pPr algn="ctr" fontAlgn="ctr"/>
                      <a:r>
                        <a:rPr lang="ja-JP" altLang="en-US" sz="1200" u="none" strike="noStrike" dirty="0">
                          <a:effectLst/>
                        </a:rPr>
                        <a:t>　</a:t>
                      </a:r>
                      <a:endParaRPr lang="ja-JP" altLang="en-US" sz="1200" b="0" i="0" u="none" strike="noStrike" dirty="0">
                        <a:solidFill>
                          <a:schemeClr val="tx1"/>
                        </a:solidFill>
                        <a:effectLst/>
                        <a:latin typeface="游ゴシック" panose="020B0400000000000000" pitchFamily="50" charset="-128"/>
                        <a:ea typeface="游ゴシック" panose="020B0400000000000000" pitchFamily="50" charset="-128"/>
                      </a:endParaRPr>
                    </a:p>
                  </a:txBody>
                  <a:tcPr marL="5902" marR="5902" marT="5902" marB="0" anchor="ctr"/>
                </a:tc>
                <a:extLst>
                  <a:ext uri="{0D108BD9-81ED-4DB2-BD59-A6C34878D82A}">
                    <a16:rowId xmlns:a16="http://schemas.microsoft.com/office/drawing/2014/main" val="2444878117"/>
                  </a:ext>
                </a:extLst>
              </a:tr>
              <a:tr h="178166">
                <a:tc>
                  <a:txBody>
                    <a:bodyPr/>
                    <a:lstStyle/>
                    <a:p>
                      <a:pPr algn="l" fontAlgn="ctr"/>
                      <a:r>
                        <a:rPr lang="ja-JP" altLang="en-US" sz="1200" u="none" strike="noStrike" dirty="0">
                          <a:effectLst/>
                        </a:rPr>
                        <a:t>泉南郡岬町</a:t>
                      </a:r>
                      <a:endParaRPr lang="ja-JP" altLang="en-US" sz="1200" b="0" i="0" u="none" strike="noStrike" dirty="0">
                        <a:solidFill>
                          <a:srgbClr val="000000"/>
                        </a:solidFill>
                        <a:effectLst/>
                        <a:latin typeface="+mn-ea"/>
                        <a:ea typeface="+mn-ea"/>
                      </a:endParaRPr>
                    </a:p>
                  </a:txBody>
                  <a:tcPr marL="5902" marR="5902" marT="5902" marB="0" anchor="ctr"/>
                </a:tc>
                <a:tc>
                  <a:txBody>
                    <a:bodyPr/>
                    <a:lstStyle/>
                    <a:p>
                      <a:pPr algn="ctr" fontAlgn="ctr"/>
                      <a:r>
                        <a:rPr lang="en-US" altLang="ja-JP" sz="1200" u="none" strike="noStrike">
                          <a:effectLst/>
                        </a:rPr>
                        <a:t>1</a:t>
                      </a:r>
                      <a:endParaRPr lang="en-US" altLang="ja-JP"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5902" marR="5902" marT="5902" marB="0" anchor="ctr"/>
                </a:tc>
                <a:tc>
                  <a:txBody>
                    <a:bodyPr/>
                    <a:lstStyle/>
                    <a:p>
                      <a:pPr algn="ctr" fontAlgn="ctr"/>
                      <a:r>
                        <a:rPr lang="en-US" altLang="ja-JP" sz="1200" u="none" strike="noStrike" dirty="0">
                          <a:effectLst/>
                        </a:rPr>
                        <a:t>1</a:t>
                      </a:r>
                      <a:endPar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5902" marR="5902" marT="5902" marB="0" anchor="ctr"/>
                </a:tc>
                <a:tc>
                  <a:txBody>
                    <a:bodyPr/>
                    <a:lstStyle/>
                    <a:p>
                      <a:pPr algn="ctr" fontAlgn="ctr"/>
                      <a:r>
                        <a:rPr lang="en-US" altLang="ja-JP" sz="1200" u="none" strike="noStrike" dirty="0">
                          <a:effectLst/>
                        </a:rPr>
                        <a:t>1</a:t>
                      </a:r>
                      <a:endPar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5902" marR="5902" marT="5902" marB="0" anchor="ctr"/>
                </a:tc>
                <a:tc>
                  <a:txBody>
                    <a:bodyPr/>
                    <a:lstStyle/>
                    <a:p>
                      <a:pPr algn="ctr" fontAlgn="ctr"/>
                      <a:r>
                        <a:rPr lang="en-US" altLang="ja-JP" sz="1200" u="none" strike="noStrike" dirty="0" smtClean="0">
                          <a:effectLst/>
                        </a:rPr>
                        <a:t>1</a:t>
                      </a:r>
                      <a:endParaRPr lang="en-US" altLang="ja-JP" sz="1200" b="0" i="0" u="none" strike="noStrike" dirty="0">
                        <a:solidFill>
                          <a:schemeClr val="tx1"/>
                        </a:solidFill>
                        <a:effectLst/>
                        <a:latin typeface="游ゴシック" panose="020B0400000000000000" pitchFamily="50" charset="-128"/>
                        <a:ea typeface="游ゴシック" panose="020B0400000000000000" pitchFamily="50" charset="-128"/>
                      </a:endParaRPr>
                    </a:p>
                  </a:txBody>
                  <a:tcPr marL="5902" marR="5902" marT="5902" marB="0" anchor="ctr"/>
                </a:tc>
                <a:extLst>
                  <a:ext uri="{0D108BD9-81ED-4DB2-BD59-A6C34878D82A}">
                    <a16:rowId xmlns:a16="http://schemas.microsoft.com/office/drawing/2014/main" val="1406079653"/>
                  </a:ext>
                </a:extLst>
              </a:tr>
              <a:tr h="178166">
                <a:tc>
                  <a:txBody>
                    <a:bodyPr/>
                    <a:lstStyle/>
                    <a:p>
                      <a:pPr algn="l" fontAlgn="ctr"/>
                      <a:r>
                        <a:rPr lang="ja-JP" altLang="en-US" sz="1200" u="none" strike="noStrike" dirty="0">
                          <a:effectLst/>
                        </a:rPr>
                        <a:t>南河内郡太子町</a:t>
                      </a:r>
                      <a:endParaRPr lang="zh-CN" altLang="en-US" sz="1200" b="0" i="0" u="none" strike="noStrike" dirty="0">
                        <a:solidFill>
                          <a:srgbClr val="000000"/>
                        </a:solidFill>
                        <a:effectLst/>
                        <a:latin typeface="+mn-ea"/>
                        <a:ea typeface="+mn-ea"/>
                      </a:endParaRPr>
                    </a:p>
                  </a:txBody>
                  <a:tcPr marL="5902" marR="5902" marT="5902" marB="0" anchor="ctr"/>
                </a:tc>
                <a:tc>
                  <a:txBody>
                    <a:bodyPr/>
                    <a:lstStyle/>
                    <a:p>
                      <a:pPr algn="ctr" fontAlgn="ctr"/>
                      <a:r>
                        <a:rPr lang="ja-JP" altLang="en-US" sz="1200" u="none" strike="noStrike">
                          <a:effectLst/>
                        </a:rPr>
                        <a:t>　</a:t>
                      </a:r>
                      <a:endParaRPr lang="ja-JP" alt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5902" marR="5902" marT="5902" marB="0" anchor="ctr"/>
                </a:tc>
                <a:tc>
                  <a:txBody>
                    <a:bodyPr/>
                    <a:lstStyle/>
                    <a:p>
                      <a:pPr algn="ctr" fontAlgn="ctr"/>
                      <a:r>
                        <a:rPr lang="ja-JP" altLang="en-US" sz="1200" u="none" strike="noStrike" dirty="0">
                          <a:effectLst/>
                        </a:rPr>
                        <a:t>　</a:t>
                      </a:r>
                      <a:endPar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5902" marR="5902" marT="5902" marB="0" anchor="ctr"/>
                </a:tc>
                <a:tc>
                  <a:txBody>
                    <a:bodyPr/>
                    <a:lstStyle/>
                    <a:p>
                      <a:pPr algn="ctr" fontAlgn="ctr"/>
                      <a:r>
                        <a:rPr lang="ja-JP" altLang="en-US" sz="1200" u="none" strike="noStrike" dirty="0">
                          <a:effectLst/>
                        </a:rPr>
                        <a:t>　</a:t>
                      </a:r>
                      <a:endPar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5902" marR="5902" marT="5902" marB="0" anchor="ctr"/>
                </a:tc>
                <a:tc>
                  <a:txBody>
                    <a:bodyPr/>
                    <a:lstStyle/>
                    <a:p>
                      <a:pPr algn="ctr" fontAlgn="ctr"/>
                      <a:r>
                        <a:rPr lang="ja-JP" altLang="en-US" sz="1200" u="none" strike="noStrike" dirty="0">
                          <a:effectLst/>
                        </a:rPr>
                        <a:t>　</a:t>
                      </a:r>
                      <a:endParaRPr lang="ja-JP" altLang="en-US" sz="1200" b="0" i="0" u="none" strike="noStrike" dirty="0">
                        <a:solidFill>
                          <a:schemeClr val="tx1"/>
                        </a:solidFill>
                        <a:effectLst/>
                        <a:latin typeface="游ゴシック" panose="020B0400000000000000" pitchFamily="50" charset="-128"/>
                        <a:ea typeface="游ゴシック" panose="020B0400000000000000" pitchFamily="50" charset="-128"/>
                      </a:endParaRPr>
                    </a:p>
                  </a:txBody>
                  <a:tcPr marL="5902" marR="5902" marT="5902" marB="0" anchor="ctr"/>
                </a:tc>
                <a:extLst>
                  <a:ext uri="{0D108BD9-81ED-4DB2-BD59-A6C34878D82A}">
                    <a16:rowId xmlns:a16="http://schemas.microsoft.com/office/drawing/2014/main" val="2617001574"/>
                  </a:ext>
                </a:extLst>
              </a:tr>
              <a:tr h="178166">
                <a:tc>
                  <a:txBody>
                    <a:bodyPr/>
                    <a:lstStyle/>
                    <a:p>
                      <a:pPr algn="l" fontAlgn="ctr"/>
                      <a:r>
                        <a:rPr lang="ja-JP" altLang="en-US" sz="1200" u="none" strike="noStrike" dirty="0">
                          <a:effectLst/>
                        </a:rPr>
                        <a:t>南河内郡河南町</a:t>
                      </a:r>
                      <a:endParaRPr lang="zh-CN" altLang="en-US" sz="1200" b="0" i="0" u="none" strike="noStrike" dirty="0">
                        <a:solidFill>
                          <a:srgbClr val="000000"/>
                        </a:solidFill>
                        <a:effectLst/>
                        <a:latin typeface="+mn-ea"/>
                        <a:ea typeface="+mn-ea"/>
                      </a:endParaRPr>
                    </a:p>
                  </a:txBody>
                  <a:tcPr marL="5902" marR="5902" marT="5902" marB="0" anchor="ctr"/>
                </a:tc>
                <a:tc>
                  <a:txBody>
                    <a:bodyPr/>
                    <a:lstStyle/>
                    <a:p>
                      <a:pPr algn="ctr" fontAlgn="ctr"/>
                      <a:r>
                        <a:rPr lang="ja-JP" altLang="en-US" sz="1200" u="none" strike="noStrike">
                          <a:effectLst/>
                        </a:rPr>
                        <a:t>　</a:t>
                      </a:r>
                      <a:endParaRPr lang="ja-JP" alt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5902" marR="5902" marT="5902" marB="0" anchor="ctr"/>
                </a:tc>
                <a:tc>
                  <a:txBody>
                    <a:bodyPr/>
                    <a:lstStyle/>
                    <a:p>
                      <a:pPr algn="ctr" fontAlgn="ctr"/>
                      <a:r>
                        <a:rPr lang="ja-JP" altLang="en-US" sz="1200" u="none" strike="noStrike">
                          <a:effectLst/>
                        </a:rPr>
                        <a:t>　</a:t>
                      </a:r>
                      <a:endParaRPr lang="ja-JP" alt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5902" marR="5902" marT="5902" marB="0" anchor="ctr"/>
                </a:tc>
                <a:tc>
                  <a:txBody>
                    <a:bodyPr/>
                    <a:lstStyle/>
                    <a:p>
                      <a:pPr algn="ctr" fontAlgn="ctr"/>
                      <a:r>
                        <a:rPr lang="ja-JP" altLang="en-US" sz="1200" u="none" strike="noStrike" dirty="0">
                          <a:effectLst/>
                        </a:rPr>
                        <a:t>　</a:t>
                      </a:r>
                      <a:endPar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5902" marR="5902" marT="5902" marB="0" anchor="ctr"/>
                </a:tc>
                <a:tc>
                  <a:txBody>
                    <a:bodyPr/>
                    <a:lstStyle/>
                    <a:p>
                      <a:pPr algn="ctr" fontAlgn="ctr"/>
                      <a:r>
                        <a:rPr lang="ja-JP" altLang="en-US" sz="1200" u="none" strike="noStrike" dirty="0">
                          <a:effectLst/>
                        </a:rPr>
                        <a:t>　</a:t>
                      </a:r>
                      <a:endParaRPr lang="ja-JP" altLang="en-US" sz="1200" b="0" i="0" u="none" strike="noStrike" dirty="0">
                        <a:solidFill>
                          <a:schemeClr val="tx1"/>
                        </a:solidFill>
                        <a:effectLst/>
                        <a:latin typeface="游ゴシック" panose="020B0400000000000000" pitchFamily="50" charset="-128"/>
                        <a:ea typeface="游ゴシック" panose="020B0400000000000000" pitchFamily="50" charset="-128"/>
                      </a:endParaRPr>
                    </a:p>
                  </a:txBody>
                  <a:tcPr marL="5902" marR="5902" marT="5902" marB="0" anchor="ctr"/>
                </a:tc>
                <a:extLst>
                  <a:ext uri="{0D108BD9-81ED-4DB2-BD59-A6C34878D82A}">
                    <a16:rowId xmlns:a16="http://schemas.microsoft.com/office/drawing/2014/main" val="3115214261"/>
                  </a:ext>
                </a:extLst>
              </a:tr>
              <a:tr h="185293">
                <a:tc>
                  <a:txBody>
                    <a:bodyPr/>
                    <a:lstStyle/>
                    <a:p>
                      <a:pPr algn="l" fontAlgn="ctr"/>
                      <a:r>
                        <a:rPr lang="ja-JP" altLang="en-US" sz="1200" u="none" strike="noStrike" dirty="0">
                          <a:effectLst/>
                        </a:rPr>
                        <a:t>南河内郡千早赤阪村</a:t>
                      </a:r>
                      <a:endParaRPr lang="zh-CN" altLang="en-US" sz="1200" b="0" i="0" u="none" strike="noStrike" dirty="0">
                        <a:solidFill>
                          <a:srgbClr val="000000"/>
                        </a:solidFill>
                        <a:effectLst/>
                        <a:latin typeface="+mn-ea"/>
                        <a:ea typeface="+mn-ea"/>
                      </a:endParaRPr>
                    </a:p>
                  </a:txBody>
                  <a:tcPr marL="5902" marR="5902" marT="5902" marB="0" anchor="ctr"/>
                </a:tc>
                <a:tc>
                  <a:txBody>
                    <a:bodyPr/>
                    <a:lstStyle/>
                    <a:p>
                      <a:pPr algn="ctr" fontAlgn="ctr"/>
                      <a:r>
                        <a:rPr lang="ja-JP" altLang="en-US" sz="1200" u="none" strike="noStrike">
                          <a:effectLst/>
                        </a:rPr>
                        <a:t>　</a:t>
                      </a:r>
                      <a:endParaRPr lang="ja-JP" alt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5902" marR="5902" marT="5902" marB="0" anchor="ctr"/>
                </a:tc>
                <a:tc>
                  <a:txBody>
                    <a:bodyPr/>
                    <a:lstStyle/>
                    <a:p>
                      <a:pPr algn="ctr" fontAlgn="ctr"/>
                      <a:r>
                        <a:rPr lang="ja-JP" altLang="en-US" sz="1200" u="none" strike="noStrike">
                          <a:effectLst/>
                        </a:rPr>
                        <a:t>　</a:t>
                      </a:r>
                      <a:endParaRPr lang="ja-JP" alt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5902" marR="5902" marT="5902" marB="0" anchor="ctr"/>
                </a:tc>
                <a:tc>
                  <a:txBody>
                    <a:bodyPr/>
                    <a:lstStyle/>
                    <a:p>
                      <a:pPr algn="ctr" fontAlgn="ctr"/>
                      <a:r>
                        <a:rPr lang="ja-JP" altLang="en-US" sz="1200" u="none" strike="noStrike" dirty="0">
                          <a:effectLst/>
                        </a:rPr>
                        <a:t>　</a:t>
                      </a:r>
                      <a:endPar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5902" marR="5902" marT="5902" marB="0" anchor="ctr"/>
                </a:tc>
                <a:tc>
                  <a:txBody>
                    <a:bodyPr/>
                    <a:lstStyle/>
                    <a:p>
                      <a:pPr algn="ctr" fontAlgn="ctr"/>
                      <a:r>
                        <a:rPr lang="ja-JP" altLang="en-US" sz="1200" u="none" strike="noStrike" dirty="0">
                          <a:effectLst/>
                        </a:rPr>
                        <a:t>　</a:t>
                      </a:r>
                      <a:endParaRPr lang="ja-JP" altLang="en-US" sz="1200" b="0" i="0" u="none" strike="noStrike" dirty="0">
                        <a:solidFill>
                          <a:schemeClr val="tx1"/>
                        </a:solidFill>
                        <a:effectLst/>
                        <a:latin typeface="游ゴシック" panose="020B0400000000000000" pitchFamily="50" charset="-128"/>
                        <a:ea typeface="游ゴシック" panose="020B0400000000000000" pitchFamily="50" charset="-128"/>
                      </a:endParaRPr>
                    </a:p>
                  </a:txBody>
                  <a:tcPr marL="5902" marR="5902" marT="5902" marB="0" anchor="ctr"/>
                </a:tc>
                <a:extLst>
                  <a:ext uri="{0D108BD9-81ED-4DB2-BD59-A6C34878D82A}">
                    <a16:rowId xmlns:a16="http://schemas.microsoft.com/office/drawing/2014/main" val="1856712370"/>
                  </a:ext>
                </a:extLst>
              </a:tr>
              <a:tr h="192419">
                <a:tc>
                  <a:txBody>
                    <a:bodyPr/>
                    <a:lstStyle/>
                    <a:p>
                      <a:pPr algn="l" fontAlgn="ctr"/>
                      <a:r>
                        <a:rPr lang="ja-JP" altLang="en-US" sz="1200" u="none" strike="noStrike" dirty="0">
                          <a:effectLst/>
                        </a:rPr>
                        <a:t>サービス計</a:t>
                      </a:r>
                      <a:endParaRPr lang="ja-JP" altLang="en-US" sz="1200" b="0" i="0" u="none" strike="noStrike" dirty="0">
                        <a:solidFill>
                          <a:srgbClr val="000000"/>
                        </a:solidFill>
                        <a:effectLst/>
                        <a:latin typeface="+mn-ea"/>
                        <a:ea typeface="+mn-ea"/>
                      </a:endParaRPr>
                    </a:p>
                  </a:txBody>
                  <a:tcPr marL="5902" marR="5902" marT="5902" marB="0" anchor="ctr"/>
                </a:tc>
                <a:tc>
                  <a:txBody>
                    <a:bodyPr/>
                    <a:lstStyle/>
                    <a:p>
                      <a:pPr algn="ctr" fontAlgn="ctr"/>
                      <a:r>
                        <a:rPr lang="en-US" altLang="ja-JP" sz="1200" u="none" strike="noStrike">
                          <a:effectLst/>
                        </a:rPr>
                        <a:t>283</a:t>
                      </a:r>
                      <a:endParaRPr lang="en-US" altLang="ja-JP"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5902" marR="5902" marT="5902" marB="0" anchor="ctr"/>
                </a:tc>
                <a:tc>
                  <a:txBody>
                    <a:bodyPr/>
                    <a:lstStyle/>
                    <a:p>
                      <a:pPr algn="ctr" fontAlgn="ctr"/>
                      <a:r>
                        <a:rPr lang="en-US" altLang="ja-JP" sz="1200" u="none" strike="noStrike">
                          <a:effectLst/>
                        </a:rPr>
                        <a:t>323</a:t>
                      </a:r>
                      <a:endParaRPr lang="en-US" altLang="ja-JP"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5902" marR="5902" marT="5902" marB="0" anchor="ctr"/>
                </a:tc>
                <a:tc>
                  <a:txBody>
                    <a:bodyPr/>
                    <a:lstStyle/>
                    <a:p>
                      <a:pPr algn="ctr" fontAlgn="ctr"/>
                      <a:r>
                        <a:rPr lang="en-US" altLang="ja-JP" sz="1200" u="none" strike="noStrike" dirty="0">
                          <a:effectLst/>
                        </a:rPr>
                        <a:t>325</a:t>
                      </a:r>
                      <a:endPar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5902" marR="5902" marT="5902" marB="0" anchor="ctr"/>
                </a:tc>
                <a:tc>
                  <a:txBody>
                    <a:bodyPr/>
                    <a:lstStyle/>
                    <a:p>
                      <a:pPr algn="ctr" fontAlgn="ctr"/>
                      <a:r>
                        <a:rPr lang="en-US" altLang="ja-JP" sz="1200" u="none" strike="noStrike" dirty="0" smtClean="0">
                          <a:effectLst/>
                        </a:rPr>
                        <a:t>316</a:t>
                      </a:r>
                      <a:endParaRPr lang="en-US" altLang="ja-JP" sz="1200" b="0" i="0" u="none" strike="noStrike" dirty="0">
                        <a:solidFill>
                          <a:schemeClr val="tx1"/>
                        </a:solidFill>
                        <a:effectLst/>
                        <a:latin typeface="游ゴシック" panose="020B0400000000000000" pitchFamily="50" charset="-128"/>
                        <a:ea typeface="游ゴシック" panose="020B0400000000000000" pitchFamily="50" charset="-128"/>
                      </a:endParaRPr>
                    </a:p>
                  </a:txBody>
                  <a:tcPr marL="5902" marR="5902" marT="5902" marB="0" anchor="ctr"/>
                </a:tc>
                <a:extLst>
                  <a:ext uri="{0D108BD9-81ED-4DB2-BD59-A6C34878D82A}">
                    <a16:rowId xmlns:a16="http://schemas.microsoft.com/office/drawing/2014/main" val="3674015694"/>
                  </a:ext>
                </a:extLst>
              </a:tr>
            </a:tbl>
          </a:graphicData>
        </a:graphic>
      </p:graphicFrame>
      <p:sp>
        <p:nvSpPr>
          <p:cNvPr id="9" name="テキスト ボックス 8"/>
          <p:cNvSpPr txBox="1"/>
          <p:nvPr/>
        </p:nvSpPr>
        <p:spPr>
          <a:xfrm>
            <a:off x="6850095" y="6005482"/>
            <a:ext cx="2037608" cy="307777"/>
          </a:xfrm>
          <a:prstGeom prst="rect">
            <a:avLst/>
          </a:prstGeom>
          <a:noFill/>
        </p:spPr>
        <p:txBody>
          <a:bodyPr wrap="square" rtlCol="0">
            <a:spAutoFit/>
          </a:bodyPr>
          <a:lstStyle/>
          <a:p>
            <a:r>
              <a:rPr lang="ja-JP" altLang="en-US" sz="1400" b="1" dirty="0"/>
              <a:t>出典：国保連データ</a:t>
            </a:r>
          </a:p>
        </p:txBody>
      </p:sp>
      <p:sp>
        <p:nvSpPr>
          <p:cNvPr id="6" name="テキスト ボックス 5"/>
          <p:cNvSpPr txBox="1"/>
          <p:nvPr/>
        </p:nvSpPr>
        <p:spPr>
          <a:xfrm>
            <a:off x="336763" y="607651"/>
            <a:ext cx="1415772" cy="338554"/>
          </a:xfrm>
          <a:prstGeom prst="rect">
            <a:avLst/>
          </a:prstGeom>
          <a:noFill/>
        </p:spPr>
        <p:txBody>
          <a:bodyPr wrap="none" rtlCol="0">
            <a:spAutoFit/>
          </a:bodyPr>
          <a:lstStyle/>
          <a:p>
            <a:r>
              <a:rPr lang="ja-JP" altLang="en-US" sz="1600" b="1" dirty="0"/>
              <a:t>基礎データ⑥</a:t>
            </a:r>
          </a:p>
        </p:txBody>
      </p:sp>
      <p:sp>
        <p:nvSpPr>
          <p:cNvPr id="2" name="スライド番号プレースホルダー 1"/>
          <p:cNvSpPr>
            <a:spLocks noGrp="1"/>
          </p:cNvSpPr>
          <p:nvPr>
            <p:ph type="sldNum" sz="quarter" idx="12"/>
          </p:nvPr>
        </p:nvSpPr>
        <p:spPr/>
        <p:txBody>
          <a:bodyPr/>
          <a:lstStyle/>
          <a:p>
            <a:r>
              <a:rPr kumimoji="1" lang="ja-JP" altLang="en-US" sz="2400" dirty="0">
                <a:solidFill>
                  <a:schemeClr val="tx1"/>
                </a:solidFill>
              </a:rPr>
              <a:t>６</a:t>
            </a:r>
          </a:p>
        </p:txBody>
      </p:sp>
      <p:sp>
        <p:nvSpPr>
          <p:cNvPr id="10" name="正方形/長方形 9"/>
          <p:cNvSpPr/>
          <p:nvPr/>
        </p:nvSpPr>
        <p:spPr>
          <a:xfrm>
            <a:off x="645855" y="1148402"/>
            <a:ext cx="7430658" cy="361378"/>
          </a:xfrm>
          <a:prstGeom prst="rect">
            <a:avLst/>
          </a:prstGeom>
          <a:ln w="31750"/>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600" b="1" dirty="0"/>
              <a:t>府内の就労移行支援事業所数の推移（各年４月１日時点）</a:t>
            </a:r>
          </a:p>
        </p:txBody>
      </p:sp>
      <p:pic>
        <p:nvPicPr>
          <p:cNvPr id="3" name="図 2"/>
          <p:cNvPicPr>
            <a:picLocks noChangeAspect="1"/>
          </p:cNvPicPr>
          <p:nvPr/>
        </p:nvPicPr>
        <p:blipFill>
          <a:blip r:embed="rId2"/>
          <a:stretch>
            <a:fillRect/>
          </a:stretch>
        </p:blipFill>
        <p:spPr>
          <a:xfrm>
            <a:off x="379861" y="1760801"/>
            <a:ext cx="749873" cy="243861"/>
          </a:xfrm>
          <a:prstGeom prst="rect">
            <a:avLst/>
          </a:prstGeom>
        </p:spPr>
      </p:pic>
    </p:spTree>
    <p:extLst>
      <p:ext uri="{BB962C8B-B14F-4D97-AF65-F5344CB8AC3E}">
        <p14:creationId xmlns:p14="http://schemas.microsoft.com/office/powerpoint/2010/main" val="42000800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r>
              <a:rPr lang="ja-JP" altLang="en-US" sz="2400" dirty="0">
                <a:solidFill>
                  <a:schemeClr val="tx1"/>
                </a:solidFill>
              </a:rPr>
              <a:t>７</a:t>
            </a:r>
          </a:p>
        </p:txBody>
      </p:sp>
      <p:grpSp>
        <p:nvGrpSpPr>
          <p:cNvPr id="9" name="グループ化 8"/>
          <p:cNvGrpSpPr/>
          <p:nvPr/>
        </p:nvGrpSpPr>
        <p:grpSpPr>
          <a:xfrm>
            <a:off x="392806" y="512843"/>
            <a:ext cx="4115313" cy="755610"/>
            <a:chOff x="437882" y="360608"/>
            <a:chExt cx="5487085" cy="1007479"/>
          </a:xfrm>
        </p:grpSpPr>
        <p:sp>
          <p:nvSpPr>
            <p:cNvPr id="7" name="テキスト ボックス 6"/>
            <p:cNvSpPr txBox="1"/>
            <p:nvPr/>
          </p:nvSpPr>
          <p:spPr>
            <a:xfrm>
              <a:off x="437882" y="360608"/>
              <a:ext cx="5170648" cy="451405"/>
            </a:xfrm>
            <a:prstGeom prst="rect">
              <a:avLst/>
            </a:prstGeom>
            <a:noFill/>
          </p:spPr>
          <p:txBody>
            <a:bodyPr wrap="none" rtlCol="0">
              <a:spAutoFit/>
            </a:bodyPr>
            <a:lstStyle/>
            <a:p>
              <a:r>
                <a:rPr lang="ja-JP" altLang="en-US" sz="1600" b="1" dirty="0"/>
                <a:t>１．福祉施設から一般就労への移行状況</a:t>
              </a:r>
              <a:endParaRPr lang="en-US" altLang="ja-JP" sz="1600" b="1" dirty="0"/>
            </a:p>
          </p:txBody>
        </p:sp>
        <p:sp>
          <p:nvSpPr>
            <p:cNvPr id="8" name="テキスト ボックス 7"/>
            <p:cNvSpPr txBox="1"/>
            <p:nvPr/>
          </p:nvSpPr>
          <p:spPr>
            <a:xfrm>
              <a:off x="965915" y="916682"/>
              <a:ext cx="4959052" cy="451405"/>
            </a:xfrm>
            <a:prstGeom prst="rect">
              <a:avLst/>
            </a:prstGeom>
            <a:noFill/>
          </p:spPr>
          <p:txBody>
            <a:bodyPr wrap="none" rtlCol="0">
              <a:spAutoFit/>
            </a:bodyPr>
            <a:lstStyle/>
            <a:p>
              <a:r>
                <a:rPr lang="ja-JP" altLang="en-US" sz="1600" dirty="0"/>
                <a:t>① 福祉施設から一般就労への移行状況</a:t>
              </a:r>
            </a:p>
          </p:txBody>
        </p:sp>
      </p:grpSp>
      <p:pic>
        <p:nvPicPr>
          <p:cNvPr id="10" name="図 9">
            <a:extLst>
              <a:ext uri="{FF2B5EF4-FFF2-40B4-BE49-F238E27FC236}">
                <a16:creationId xmlns:a16="http://schemas.microsoft.com/office/drawing/2014/main" id="{CDA253F8-F713-49E4-B86D-66568EAECCB5}"/>
              </a:ext>
            </a:extLst>
          </p:cNvPr>
          <p:cNvPicPr>
            <a:picLocks noChangeAspect="1"/>
          </p:cNvPicPr>
          <p:nvPr/>
        </p:nvPicPr>
        <p:blipFill>
          <a:blip r:embed="rId2"/>
          <a:stretch>
            <a:fillRect/>
          </a:stretch>
        </p:blipFill>
        <p:spPr>
          <a:xfrm>
            <a:off x="296646" y="1470533"/>
            <a:ext cx="8422945" cy="4457568"/>
          </a:xfrm>
          <a:prstGeom prst="rect">
            <a:avLst/>
          </a:prstGeom>
        </p:spPr>
      </p:pic>
    </p:spTree>
    <p:extLst>
      <p:ext uri="{BB962C8B-B14F-4D97-AF65-F5344CB8AC3E}">
        <p14:creationId xmlns:p14="http://schemas.microsoft.com/office/powerpoint/2010/main" val="4245817652"/>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3197</Words>
  <Application>Microsoft Office PowerPoint</Application>
  <PresentationFormat>画面に合わせる (4:3)</PresentationFormat>
  <Paragraphs>1350</Paragraphs>
  <Slides>24</Slides>
  <Notes>0</Notes>
  <HiddenSlides>0</HiddenSlides>
  <MMClips>0</MMClips>
  <ScaleCrop>false</ScaleCrop>
  <HeadingPairs>
    <vt:vector size="6" baseType="variant">
      <vt:variant>
        <vt:lpstr>使用されているフォント</vt:lpstr>
      </vt:variant>
      <vt:variant>
        <vt:i4>13</vt:i4>
      </vt:variant>
      <vt:variant>
        <vt:lpstr>テーマ</vt:lpstr>
      </vt:variant>
      <vt:variant>
        <vt:i4>1</vt:i4>
      </vt:variant>
      <vt:variant>
        <vt:lpstr>スライド タイトル</vt:lpstr>
      </vt:variant>
      <vt:variant>
        <vt:i4>24</vt:i4>
      </vt:variant>
    </vt:vector>
  </HeadingPairs>
  <TitlesOfParts>
    <vt:vector size="38" baseType="lpstr">
      <vt:lpstr>ＤＨＰ特太ゴシック体</vt:lpstr>
      <vt:lpstr>HGPｺﾞｼｯｸM</vt:lpstr>
      <vt:lpstr>HG丸ｺﾞｼｯｸM-PRO</vt:lpstr>
      <vt:lpstr>Meiryo UI</vt:lpstr>
      <vt:lpstr>ＭＳ Ｐゴシック</vt:lpstr>
      <vt:lpstr>新細明體</vt:lpstr>
      <vt:lpstr>メイリオ</vt:lpstr>
      <vt:lpstr>游ゴシック</vt:lpstr>
      <vt:lpstr>游ゴシック Light</vt:lpstr>
      <vt:lpstr>Arial</vt:lpstr>
      <vt:lpstr>Calibri</vt:lpstr>
      <vt:lpstr>Calibri Light</vt:lpstr>
      <vt:lpstr>Times New Roman</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2020-09-25T03:06:17Z</dcterms:created>
  <dcterms:modified xsi:type="dcterms:W3CDTF">2020-09-25T03:07:38Z</dcterms:modified>
</cp:coreProperties>
</file>