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0" r:id="rId1"/>
    <p:sldMasterId id="2147483982" r:id="rId2"/>
  </p:sldMasterIdLst>
  <p:notesMasterIdLst>
    <p:notesMasterId r:id="rId4"/>
  </p:notesMasterIdLst>
  <p:sldIdLst>
    <p:sldId id="257" r:id="rId3"/>
  </p:sldIdLst>
  <p:sldSz cx="9144000" cy="6858000" type="screen4x3"/>
  <p:notesSz cx="6807200" cy="9939338"/>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99FF"/>
    <a:srgbClr val="FF99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C5E10E4-A848-4123-8B15-AECF6EBE2878}" type="datetimeFigureOut">
              <a:rPr kumimoji="1" lang="ja-JP" altLang="en-US" smtClean="0"/>
              <a:t>2020/7/9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097705A-773D-4724-89A3-12E4A79A4A62}" type="slidenum">
              <a:rPr kumimoji="1" lang="ja-JP" altLang="en-US" smtClean="0"/>
              <a:t>‹#›</a:t>
            </a:fld>
            <a:endParaRPr kumimoji="1" lang="ja-JP" altLang="en-US"/>
          </a:p>
        </p:txBody>
      </p:sp>
    </p:spTree>
    <p:extLst>
      <p:ext uri="{BB962C8B-B14F-4D97-AF65-F5344CB8AC3E}">
        <p14:creationId xmlns:p14="http://schemas.microsoft.com/office/powerpoint/2010/main" val="2851088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97705A-773D-4724-89A3-12E4A79A4A62}" type="slidenum">
              <a:rPr kumimoji="1" lang="ja-JP" altLang="en-US" smtClean="0"/>
              <a:t>1</a:t>
            </a:fld>
            <a:endParaRPr kumimoji="1" lang="ja-JP" altLang="en-US"/>
          </a:p>
        </p:txBody>
      </p:sp>
    </p:spTree>
    <p:extLst>
      <p:ext uri="{BB962C8B-B14F-4D97-AF65-F5344CB8AC3E}">
        <p14:creationId xmlns:p14="http://schemas.microsoft.com/office/powerpoint/2010/main" val="349663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672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79046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4177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582908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868527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163954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708038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876159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731367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623783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3212524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120308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63945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555068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91839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27024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811529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8392175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1111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957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2019040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2020/7/9</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3567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03E6A4F2-94AF-4B1F-B5A3-EE4C3389DC96}" type="datetimeFigureOut">
              <a:rPr kumimoji="1" lang="ja-JP" altLang="en-US" smtClean="0"/>
              <a:t>2020/7/9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76691190"/>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3E6A4F2-94AF-4B1F-B5A3-EE4C3389DC96}" type="datetimeFigureOut">
              <a:rPr kumimoji="1" lang="ja-JP" altLang="en-US" smtClean="0"/>
              <a:t>2020/7/9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950628539"/>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04106" y="1041247"/>
            <a:ext cx="4536504" cy="719244"/>
          </a:xfrm>
          <a:custGeom>
            <a:avLst/>
            <a:gdLst>
              <a:gd name="connsiteX0" fmla="*/ 0 w 4464496"/>
              <a:gd name="connsiteY0" fmla="*/ 0 h 1147936"/>
              <a:gd name="connsiteX1" fmla="*/ 3757379 w 4464496"/>
              <a:gd name="connsiteY1" fmla="*/ 0 h 1147936"/>
              <a:gd name="connsiteX2" fmla="*/ 4464496 w 4464496"/>
              <a:gd name="connsiteY2" fmla="*/ 573968 h 1147936"/>
              <a:gd name="connsiteX3" fmla="*/ 3757379 w 4464496"/>
              <a:gd name="connsiteY3" fmla="*/ 1147936 h 1147936"/>
              <a:gd name="connsiteX4" fmla="*/ 0 w 4464496"/>
              <a:gd name="connsiteY4" fmla="*/ 1147936 h 1147936"/>
              <a:gd name="connsiteX5" fmla="*/ 0 w 4464496"/>
              <a:gd name="connsiteY5" fmla="*/ 0 h 1147936"/>
              <a:gd name="connsiteX0" fmla="*/ 0 w 3757379"/>
              <a:gd name="connsiteY0" fmla="*/ 0 h 1147936"/>
              <a:gd name="connsiteX1" fmla="*/ 3757379 w 3757379"/>
              <a:gd name="connsiteY1" fmla="*/ 0 h 1147936"/>
              <a:gd name="connsiteX2" fmla="*/ 3754812 w 3757379"/>
              <a:gd name="connsiteY2" fmla="*/ 587615 h 1147936"/>
              <a:gd name="connsiteX3" fmla="*/ 3757379 w 3757379"/>
              <a:gd name="connsiteY3" fmla="*/ 1147936 h 1147936"/>
              <a:gd name="connsiteX4" fmla="*/ 0 w 3757379"/>
              <a:gd name="connsiteY4" fmla="*/ 1147936 h 1147936"/>
              <a:gd name="connsiteX5" fmla="*/ 0 w 3757379"/>
              <a:gd name="connsiteY5" fmla="*/ 0 h 114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7379" h="1147936">
                <a:moveTo>
                  <a:pt x="0" y="0"/>
                </a:moveTo>
                <a:lnTo>
                  <a:pt x="3757379" y="0"/>
                </a:lnTo>
                <a:cubicBezTo>
                  <a:pt x="3756523" y="195872"/>
                  <a:pt x="3755668" y="391743"/>
                  <a:pt x="3754812" y="587615"/>
                </a:cubicBezTo>
                <a:cubicBezTo>
                  <a:pt x="3755668" y="774389"/>
                  <a:pt x="3756523" y="961162"/>
                  <a:pt x="3757379" y="1147936"/>
                </a:cubicBezTo>
                <a:lnTo>
                  <a:pt x="0" y="1147936"/>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P明朝E" panose="02020900000000000000" pitchFamily="18" charset="-128"/>
                <a:ea typeface="HGP明朝E" panose="02020900000000000000" pitchFamily="18" charset="-128"/>
              </a:rPr>
              <a:t>平成３０年度卒業生</a:t>
            </a:r>
            <a:r>
              <a:rPr lang="ja-JP" altLang="en-US" sz="1400" dirty="0" smtClean="0">
                <a:solidFill>
                  <a:schemeClr val="tx1"/>
                </a:solidFill>
                <a:latin typeface="HGP明朝E" panose="02020900000000000000" pitchFamily="18" charset="-128"/>
                <a:ea typeface="HGP明朝E" panose="02020900000000000000" pitchFamily="18" charset="-128"/>
              </a:rPr>
              <a:t>就職率 ２８．７％</a:t>
            </a:r>
            <a:r>
              <a:rPr kumimoji="1" lang="ja-JP" altLang="en-US" sz="1400" dirty="0">
                <a:solidFill>
                  <a:schemeClr val="tx1"/>
                </a:solidFill>
                <a:latin typeface="HGP明朝E" panose="02020900000000000000" pitchFamily="18" charset="-128"/>
                <a:ea typeface="HGP明朝E" panose="02020900000000000000" pitchFamily="18" charset="-128"/>
              </a:rPr>
              <a:t>（全国確定値３４．０％）</a:t>
            </a:r>
            <a:endParaRPr kumimoji="1" lang="en-US" altLang="ja-JP" sz="14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＊就職希望率　３０．２％</a:t>
            </a:r>
            <a:endParaRPr lang="en-US" altLang="ja-JP" sz="14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＊就職希望者の就職率　</a:t>
            </a:r>
            <a:r>
              <a:rPr lang="ja-JP" altLang="en-US" sz="1400" dirty="0" smtClean="0">
                <a:solidFill>
                  <a:srgbClr val="FF0000"/>
                </a:solidFill>
                <a:latin typeface="HGP明朝E" panose="02020900000000000000" pitchFamily="18" charset="-128"/>
                <a:ea typeface="HGP明朝E" panose="02020900000000000000" pitchFamily="18" charset="-128"/>
              </a:rPr>
              <a:t>９２．８％</a:t>
            </a:r>
            <a:endParaRPr lang="en-US" altLang="ja-JP" sz="1400" dirty="0" smtClean="0">
              <a:solidFill>
                <a:srgbClr val="FF0000"/>
              </a:solidFill>
              <a:latin typeface="HGP明朝E" panose="02020900000000000000" pitchFamily="18" charset="-128"/>
              <a:ea typeface="HGP明朝E" panose="02020900000000000000" pitchFamily="18" charset="-128"/>
            </a:endParaRPr>
          </a:p>
        </p:txBody>
      </p:sp>
      <p:sp>
        <p:nvSpPr>
          <p:cNvPr id="3" name="角丸四角形 2"/>
          <p:cNvSpPr/>
          <p:nvPr/>
        </p:nvSpPr>
        <p:spPr>
          <a:xfrm>
            <a:off x="112863" y="2368895"/>
            <a:ext cx="8918274" cy="141457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latin typeface="HGP明朝E" panose="02020900000000000000" pitchFamily="18" charset="-128"/>
                <a:ea typeface="HGP明朝E" panose="02020900000000000000" pitchFamily="18" charset="-128"/>
              </a:rPr>
              <a:t>①　企業との連携（事業連携協定の締結</a:t>
            </a:r>
            <a:r>
              <a:rPr lang="ja-JP" altLang="en-US" sz="1300" dirty="0">
                <a:solidFill>
                  <a:schemeClr val="tx1"/>
                </a:solidFill>
                <a:latin typeface="HGP明朝E" panose="02020900000000000000" pitchFamily="18" charset="-128"/>
                <a:ea typeface="HGP明朝E" panose="02020900000000000000" pitchFamily="18" charset="-128"/>
              </a:rPr>
              <a:t>、テレワーク実習の</a:t>
            </a:r>
            <a:r>
              <a:rPr lang="ja-JP" altLang="en-US" sz="1300" dirty="0" smtClean="0">
                <a:solidFill>
                  <a:schemeClr val="tx1"/>
                </a:solidFill>
                <a:latin typeface="HGP明朝E" panose="02020900000000000000" pitchFamily="18" charset="-128"/>
                <a:ea typeface="HGP明朝E" panose="02020900000000000000" pitchFamily="18" charset="-128"/>
              </a:rPr>
              <a:t>開催、中学部生徒及び保護者を対象とした体験実習）</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②　府立知的</a:t>
            </a:r>
            <a:r>
              <a:rPr lang="ja-JP" altLang="en-US" sz="1300" dirty="0" err="1" smtClean="0">
                <a:solidFill>
                  <a:schemeClr val="tx1"/>
                </a:solidFill>
                <a:latin typeface="HGP明朝E" panose="02020900000000000000" pitchFamily="18" charset="-128"/>
                <a:ea typeface="HGP明朝E" panose="02020900000000000000" pitchFamily="18" charset="-128"/>
              </a:rPr>
              <a:t>障がい</a:t>
            </a:r>
            <a:r>
              <a:rPr lang="ja-JP" altLang="en-US" sz="1300" dirty="0" smtClean="0">
                <a:solidFill>
                  <a:schemeClr val="tx1"/>
                </a:solidFill>
                <a:latin typeface="HGP明朝E" panose="02020900000000000000" pitchFamily="18" charset="-128"/>
                <a:ea typeface="HGP明朝E" panose="02020900000000000000" pitchFamily="18" charset="-128"/>
              </a:rPr>
              <a:t>支援学校高等部に設置する職業コースの取組み強化</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③　府立高等学校進路指導研究会支援学校部会における就労支援等の情報共有及び研修の実施</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a:solidFill>
                  <a:schemeClr val="tx1"/>
                </a:solidFill>
                <a:latin typeface="HGP明朝E" panose="02020900000000000000" pitchFamily="18" charset="-128"/>
                <a:ea typeface="HGP明朝E" panose="02020900000000000000" pitchFamily="18" charset="-128"/>
              </a:rPr>
              <a:t>④</a:t>
            </a:r>
            <a:r>
              <a:rPr lang="ja-JP" altLang="en-US" sz="1300" dirty="0" smtClean="0">
                <a:solidFill>
                  <a:schemeClr val="tx1"/>
                </a:solidFill>
                <a:latin typeface="HGP明朝E" panose="02020900000000000000" pitchFamily="18" charset="-128"/>
                <a:ea typeface="HGP明朝E" panose="02020900000000000000" pitchFamily="18" charset="-128"/>
              </a:rPr>
              <a:t>　ブロック</a:t>
            </a:r>
            <a:r>
              <a:rPr lang="ja-JP" altLang="en-US" sz="1300" dirty="0">
                <a:solidFill>
                  <a:schemeClr val="tx1"/>
                </a:solidFill>
                <a:latin typeface="HGP明朝E" panose="02020900000000000000" pitchFamily="18" charset="-128"/>
                <a:ea typeface="HGP明朝E" panose="02020900000000000000" pitchFamily="18" charset="-128"/>
              </a:rPr>
              <a:t>別進路指導関係連携会議を活用した研修会のネットワークづくり</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⑤　教員</a:t>
            </a:r>
            <a:r>
              <a:rPr lang="ja-JP" altLang="en-US" sz="1300" dirty="0">
                <a:solidFill>
                  <a:schemeClr val="tx1"/>
                </a:solidFill>
                <a:latin typeface="HGP明朝E" panose="02020900000000000000" pitchFamily="18" charset="-128"/>
                <a:ea typeface="HGP明朝E" panose="02020900000000000000" pitchFamily="18" charset="-128"/>
              </a:rPr>
              <a:t>の就労スキルの</a:t>
            </a:r>
            <a:r>
              <a:rPr lang="ja-JP" altLang="en-US" sz="1300" dirty="0" smtClean="0">
                <a:solidFill>
                  <a:schemeClr val="tx1"/>
                </a:solidFill>
                <a:latin typeface="HGP明朝E" panose="02020900000000000000" pitchFamily="18" charset="-128"/>
                <a:ea typeface="HGP明朝E" panose="02020900000000000000" pitchFamily="18" charset="-128"/>
              </a:rPr>
              <a:t>向上</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rgbClr val="FF0000"/>
                </a:solidFill>
                <a:latin typeface="HGP明朝E" panose="02020900000000000000" pitchFamily="18" charset="-128"/>
                <a:ea typeface="HGP明朝E" panose="02020900000000000000" pitchFamily="18" charset="-128"/>
              </a:rPr>
              <a:t>⑥　</a:t>
            </a:r>
            <a:r>
              <a:rPr lang="ja-JP" altLang="en-US" sz="1300" u="sng" dirty="0" smtClean="0">
                <a:solidFill>
                  <a:srgbClr val="FF0000"/>
                </a:solidFill>
                <a:latin typeface="HGP明朝E" panose="02020900000000000000" pitchFamily="18" charset="-128"/>
                <a:ea typeface="HGP明朝E" panose="02020900000000000000" pitchFamily="18" charset="-128"/>
              </a:rPr>
              <a:t>教育</a:t>
            </a:r>
            <a:r>
              <a:rPr lang="ja-JP" altLang="en-US" sz="1300" u="sng" dirty="0">
                <a:solidFill>
                  <a:srgbClr val="FF0000"/>
                </a:solidFill>
                <a:latin typeface="HGP明朝E" panose="02020900000000000000" pitchFamily="18" charset="-128"/>
                <a:ea typeface="HGP明朝E" panose="02020900000000000000" pitchFamily="18" charset="-128"/>
              </a:rPr>
              <a:t>課程改善</a:t>
            </a:r>
            <a:r>
              <a:rPr lang="ja-JP" altLang="en-US" sz="1300" u="sng" dirty="0" smtClean="0">
                <a:solidFill>
                  <a:srgbClr val="FF0000"/>
                </a:solidFill>
                <a:latin typeface="HGP明朝E" panose="02020900000000000000" pitchFamily="18" charset="-128"/>
                <a:ea typeface="HGP明朝E" panose="02020900000000000000" pitchFamily="18" charset="-128"/>
              </a:rPr>
              <a:t>事業におけるモデル校２校の</a:t>
            </a:r>
            <a:r>
              <a:rPr lang="ja-JP" altLang="en-US" sz="1300" u="sng" dirty="0">
                <a:solidFill>
                  <a:srgbClr val="FF0000"/>
                </a:solidFill>
                <a:latin typeface="HGP明朝E" panose="02020900000000000000" pitchFamily="18" charset="-128"/>
                <a:ea typeface="HGP明朝E" panose="02020900000000000000" pitchFamily="18" charset="-128"/>
              </a:rPr>
              <a:t>ノウハウを</a:t>
            </a:r>
            <a:r>
              <a:rPr lang="ja-JP" altLang="en-US" sz="1300" u="sng" dirty="0" smtClean="0">
                <a:solidFill>
                  <a:srgbClr val="FF0000"/>
                </a:solidFill>
                <a:latin typeface="HGP明朝E" panose="02020900000000000000" pitchFamily="18" charset="-128"/>
                <a:ea typeface="HGP明朝E" panose="02020900000000000000" pitchFamily="18" charset="-128"/>
              </a:rPr>
              <a:t>府内全校で情報共有（Ｒ１年度末事業終了）</a:t>
            </a:r>
            <a:endParaRPr lang="en-US" altLang="ja-JP" sz="1300" u="sng" dirty="0">
              <a:solidFill>
                <a:srgbClr val="FF0000"/>
              </a:solidFill>
              <a:latin typeface="HGP明朝E" panose="02020900000000000000" pitchFamily="18" charset="-128"/>
              <a:ea typeface="HGP明朝E" panose="02020900000000000000" pitchFamily="18" charset="-128"/>
            </a:endParaRPr>
          </a:p>
        </p:txBody>
      </p:sp>
      <p:sp>
        <p:nvSpPr>
          <p:cNvPr id="4" name="タイトル 1"/>
          <p:cNvSpPr>
            <a:spLocks noGrp="1"/>
          </p:cNvSpPr>
          <p:nvPr>
            <p:ph type="title"/>
          </p:nvPr>
        </p:nvSpPr>
        <p:spPr>
          <a:xfrm>
            <a:off x="107504" y="470812"/>
            <a:ext cx="8928992" cy="446306"/>
          </a:xfrm>
          <a:solidFill>
            <a:schemeClr val="accent1">
              <a:lumMod val="20000"/>
              <a:lumOff val="80000"/>
            </a:schemeClr>
          </a:solidFill>
          <a:ln>
            <a:solidFill>
              <a:schemeClr val="tx1"/>
            </a:solidFill>
          </a:ln>
        </p:spPr>
        <p:txBody>
          <a:bodyPr>
            <a:normAutofit/>
          </a:bodyPr>
          <a:lstStyle/>
          <a:p>
            <a:pPr algn="ctr"/>
            <a:r>
              <a:rPr lang="ja-JP" altLang="en-US" sz="2000" dirty="0" smtClean="0">
                <a:latin typeface="HGP明朝E" panose="02020900000000000000" pitchFamily="18" charset="-128"/>
                <a:ea typeface="HGP明朝E" panose="02020900000000000000" pitchFamily="18" charset="-128"/>
              </a:rPr>
              <a:t>府立</a:t>
            </a:r>
            <a:r>
              <a:rPr lang="ja-JP" altLang="en-US" sz="2000" dirty="0">
                <a:latin typeface="HGP明朝E" panose="02020900000000000000" pitchFamily="18" charset="-128"/>
                <a:ea typeface="HGP明朝E" panose="02020900000000000000" pitchFamily="18" charset="-128"/>
              </a:rPr>
              <a:t>知的</a:t>
            </a:r>
            <a:r>
              <a:rPr lang="ja-JP" altLang="en-US" sz="2000" dirty="0" err="1">
                <a:latin typeface="HGP明朝E" panose="02020900000000000000" pitchFamily="18" charset="-128"/>
                <a:ea typeface="HGP明朝E" panose="02020900000000000000" pitchFamily="18" charset="-128"/>
              </a:rPr>
              <a:t>障がい</a:t>
            </a:r>
            <a:r>
              <a:rPr lang="ja-JP" altLang="en-US" sz="2000" dirty="0">
                <a:latin typeface="HGP明朝E" panose="02020900000000000000" pitchFamily="18" charset="-128"/>
                <a:ea typeface="HGP明朝E" panose="02020900000000000000" pitchFamily="18" charset="-128"/>
              </a:rPr>
              <a:t>支援</a:t>
            </a:r>
            <a:r>
              <a:rPr lang="ja-JP" altLang="en-US" sz="2000" dirty="0" smtClean="0">
                <a:latin typeface="HGP明朝E" panose="02020900000000000000" pitchFamily="18" charset="-128"/>
                <a:ea typeface="HGP明朝E" panose="02020900000000000000" pitchFamily="18" charset="-128"/>
              </a:rPr>
              <a:t>学校高等部における就労支援の充実について</a:t>
            </a:r>
            <a:endParaRPr kumimoji="1" lang="ja-JP" altLang="en-US" sz="2000" dirty="0">
              <a:latin typeface="HGP明朝E" panose="02020900000000000000" pitchFamily="18" charset="-128"/>
              <a:ea typeface="HGP明朝E" panose="02020900000000000000" pitchFamily="18" charset="-128"/>
            </a:endParaRPr>
          </a:p>
        </p:txBody>
      </p:sp>
      <p:sp>
        <p:nvSpPr>
          <p:cNvPr id="17" name="波線 16"/>
          <p:cNvSpPr/>
          <p:nvPr/>
        </p:nvSpPr>
        <p:spPr>
          <a:xfrm>
            <a:off x="104106" y="2218442"/>
            <a:ext cx="1587574" cy="260485"/>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Ｒ１年度の取組み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19" name="角丸四角形 18"/>
          <p:cNvSpPr/>
          <p:nvPr/>
        </p:nvSpPr>
        <p:spPr>
          <a:xfrm>
            <a:off x="112863" y="3879147"/>
            <a:ext cx="4891185" cy="28622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u="sng" dirty="0">
                <a:solidFill>
                  <a:srgbClr val="FF0000"/>
                </a:solidFill>
                <a:latin typeface="HGSｺﾞｼｯｸE" panose="020B0900000000000000" pitchFamily="50" charset="-128"/>
                <a:ea typeface="HGSｺﾞｼｯｸE" panose="020B0900000000000000" pitchFamily="50" charset="-128"/>
              </a:rPr>
              <a:t>キャリア教育支援体制強化事業</a:t>
            </a:r>
            <a:endParaRPr lang="en-US" altLang="ja-JP" sz="1300" u="sng" dirty="0">
              <a:solidFill>
                <a:srgbClr val="FF0000"/>
              </a:solidFill>
              <a:latin typeface="HGSｺﾞｼｯｸE" panose="020B0900000000000000" pitchFamily="50" charset="-128"/>
              <a:ea typeface="HGSｺﾞｼｯｸE" panose="020B0900000000000000" pitchFamily="50" charset="-128"/>
            </a:endParaRPr>
          </a:p>
          <a:p>
            <a:r>
              <a:rPr lang="ja-JP" altLang="en-US" sz="1300" dirty="0">
                <a:solidFill>
                  <a:srgbClr val="FF0000"/>
                </a:solidFill>
                <a:latin typeface="HGSｺﾞｼｯｸE" panose="020B0900000000000000" pitchFamily="50" charset="-128"/>
                <a:ea typeface="HGSｺﾞｼｯｸE" panose="020B0900000000000000" pitchFamily="50" charset="-128"/>
              </a:rPr>
              <a:t>　　</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a:t>
            </a:r>
            <a:r>
              <a:rPr lang="ja-JP" altLang="en-US" sz="1300" u="sng" dirty="0">
                <a:solidFill>
                  <a:srgbClr val="FF0000"/>
                </a:solidFill>
                <a:latin typeface="HGSｺﾞｼｯｸE" panose="020B0900000000000000" pitchFamily="50" charset="-128"/>
                <a:ea typeface="HGSｺﾞｼｯｸE" panose="020B0900000000000000" pitchFamily="50" charset="-128"/>
              </a:rPr>
              <a:t>Ｒ２～Ｒ４年度計画、事業費：６５万５千円）</a:t>
            </a:r>
            <a:endParaRPr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府立支援学校モデル２校において、さらなる就職率向上と</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それに向けた授業改善、授業力向上、関係機関とのネットワ</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err="1" smtClean="0">
                <a:solidFill>
                  <a:schemeClr val="tx1"/>
                </a:solidFill>
                <a:latin typeface="HGP明朝E" panose="02020900000000000000" pitchFamily="18" charset="-128"/>
                <a:ea typeface="HGP明朝E" panose="02020900000000000000" pitchFamily="18" charset="-128"/>
              </a:rPr>
              <a:t>ー</a:t>
            </a:r>
            <a:r>
              <a:rPr kumimoji="1" lang="ja-JP" altLang="en-US" sz="1200" dirty="0" smtClean="0">
                <a:solidFill>
                  <a:schemeClr val="tx1"/>
                </a:solidFill>
                <a:latin typeface="HGP明朝E" panose="02020900000000000000" pitchFamily="18" charset="-128"/>
                <a:ea typeface="HGP明朝E" panose="02020900000000000000" pitchFamily="18" charset="-128"/>
              </a:rPr>
              <a:t>ク化等の課題解決のため、入学から卒業後まで、切れ目</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ないキャリア教育支援体制の整備を行う。</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endParaRPr kumimoji="1" lang="en-US" altLang="ja-JP" sz="1300" u="sng" dirty="0" smtClean="0">
              <a:solidFill>
                <a:srgbClr val="FF0000"/>
              </a:solidFill>
              <a:latin typeface="HGSｺﾞｼｯｸE" panose="020B0900000000000000" pitchFamily="50" charset="-128"/>
              <a:ea typeface="HGSｺﾞｼｯｸE" panose="020B0900000000000000" pitchFamily="50" charset="-128"/>
            </a:endParaRPr>
          </a:p>
          <a:p>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府立</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学校スマートスクール推進事業費</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事業費：１億６，３９３万６千円）</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　</a:t>
            </a:r>
            <a:r>
              <a:rPr kumimoji="1" lang="en-US" altLang="ja-JP" sz="1200" dirty="0" smtClean="0">
                <a:solidFill>
                  <a:schemeClr val="tx1"/>
                </a:solidFill>
                <a:latin typeface="HGP明朝E" panose="02020900000000000000" pitchFamily="18" charset="-128"/>
                <a:ea typeface="HGP明朝E" panose="02020900000000000000" pitchFamily="18" charset="-128"/>
              </a:rPr>
              <a:t>ICT</a:t>
            </a:r>
            <a:r>
              <a:rPr kumimoji="1" lang="ja-JP" altLang="en-US" sz="1200" dirty="0" smtClean="0">
                <a:solidFill>
                  <a:schemeClr val="tx1"/>
                </a:solidFill>
                <a:latin typeface="HGP明朝E" panose="02020900000000000000" pitchFamily="18" charset="-128"/>
                <a:ea typeface="HGP明朝E" panose="02020900000000000000" pitchFamily="18" charset="-128"/>
              </a:rPr>
              <a:t>機器を活用し</a:t>
            </a:r>
            <a:r>
              <a:rPr kumimoji="1" lang="ja-JP" altLang="en-US" sz="1200" dirty="0">
                <a:solidFill>
                  <a:schemeClr val="tx1"/>
                </a:solidFill>
                <a:latin typeface="HGP明朝E" panose="02020900000000000000" pitchFamily="18" charset="-128"/>
                <a:ea typeface="HGP明朝E" panose="02020900000000000000" pitchFamily="18" charset="-128"/>
              </a:rPr>
              <a:t>た</a:t>
            </a:r>
            <a:r>
              <a:rPr kumimoji="1" lang="ja-JP" altLang="en-US" sz="1200" dirty="0" smtClean="0">
                <a:solidFill>
                  <a:schemeClr val="tx1"/>
                </a:solidFill>
                <a:latin typeface="HGP明朝E" panose="02020900000000000000" pitchFamily="18" charset="-128"/>
                <a:ea typeface="HGP明朝E" panose="02020900000000000000" pitchFamily="18" charset="-128"/>
              </a:rPr>
              <a:t>知的</a:t>
            </a:r>
            <a:r>
              <a:rPr kumimoji="1" lang="ja-JP" altLang="en-US" sz="1200" dirty="0" err="1" smtClean="0">
                <a:solidFill>
                  <a:schemeClr val="tx1"/>
                </a:solidFill>
                <a:latin typeface="HGP明朝E" panose="02020900000000000000" pitchFamily="18" charset="-128"/>
                <a:ea typeface="HGP明朝E" panose="02020900000000000000" pitchFamily="18" charset="-128"/>
              </a:rPr>
              <a:t>障がい</a:t>
            </a:r>
            <a:r>
              <a:rPr kumimoji="1" lang="ja-JP" altLang="en-US" sz="1200" dirty="0" smtClean="0">
                <a:solidFill>
                  <a:schemeClr val="tx1"/>
                </a:solidFill>
                <a:latin typeface="HGP明朝E" panose="02020900000000000000" pitchFamily="18" charset="-128"/>
                <a:ea typeface="HGP明朝E" panose="02020900000000000000" pitchFamily="18" charset="-128"/>
              </a:rPr>
              <a:t>支援学校における就労支援</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の充実</a:t>
            </a:r>
            <a:endParaRPr lang="en-US" altLang="ja-JP" sz="1600" dirty="0">
              <a:solidFill>
                <a:schemeClr val="tx1"/>
              </a:solidFill>
              <a:latin typeface="HGP明朝E" panose="02020900000000000000" pitchFamily="18" charset="-128"/>
              <a:ea typeface="HGP明朝E" panose="02020900000000000000" pitchFamily="18" charset="-128"/>
            </a:endParaRPr>
          </a:p>
        </p:txBody>
      </p:sp>
      <p:sp>
        <p:nvSpPr>
          <p:cNvPr id="20" name="波線 19"/>
          <p:cNvSpPr/>
          <p:nvPr/>
        </p:nvSpPr>
        <p:spPr>
          <a:xfrm>
            <a:off x="104106" y="3847676"/>
            <a:ext cx="2105126" cy="292601"/>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Ｒ２年度の新たな取組み</a:t>
            </a:r>
            <a:endParaRPr kumimoji="1" lang="ja-JP" altLang="en-US" sz="1400" dirty="0">
              <a:latin typeface="HGP明朝E" panose="02020900000000000000" pitchFamily="18" charset="-128"/>
              <a:ea typeface="HGP明朝E" panose="02020900000000000000" pitchFamily="18" charset="-128"/>
            </a:endParaRPr>
          </a:p>
        </p:txBody>
      </p:sp>
      <p:sp>
        <p:nvSpPr>
          <p:cNvPr id="7" name="下矢印 6"/>
          <p:cNvSpPr/>
          <p:nvPr/>
        </p:nvSpPr>
        <p:spPr>
          <a:xfrm>
            <a:off x="3031076" y="3683108"/>
            <a:ext cx="295119" cy="621736"/>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11560" y="1876326"/>
            <a:ext cx="8064895" cy="278406"/>
          </a:xfrm>
          <a:prstGeom prst="round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rgbClr val="FF0000"/>
                </a:solidFill>
                <a:latin typeface="HGSｺﾞｼｯｸE" panose="020B0900000000000000" pitchFamily="50" charset="-128"/>
                <a:ea typeface="HGSｺﾞｼｯｸE" panose="020B0900000000000000" pitchFamily="50" charset="-128"/>
              </a:rPr>
              <a:t>早期からの就労に対する理解啓発の</a:t>
            </a:r>
            <a:r>
              <a:rPr kumimoji="1" lang="ja-JP" altLang="en-US" sz="1500" dirty="0" smtClean="0">
                <a:solidFill>
                  <a:srgbClr val="FF0000"/>
                </a:solidFill>
                <a:latin typeface="HGSｺﾞｼｯｸE" panose="020B0900000000000000" pitchFamily="50" charset="-128"/>
                <a:ea typeface="HGSｺﾞｼｯｸE" panose="020B0900000000000000" pitchFamily="50" charset="-128"/>
              </a:rPr>
              <a:t>必要性</a:t>
            </a:r>
            <a:endParaRPr kumimoji="1" lang="en-US" altLang="ja-JP" sz="1500" dirty="0">
              <a:solidFill>
                <a:srgbClr val="FF0000"/>
              </a:solidFill>
              <a:latin typeface="HGSｺﾞｼｯｸE" panose="020B0900000000000000" pitchFamily="50" charset="-128"/>
              <a:ea typeface="HGSｺﾞｼｯｸE" panose="020B0900000000000000" pitchFamily="50" charset="-128"/>
            </a:endParaRPr>
          </a:p>
        </p:txBody>
      </p:sp>
      <p:sp>
        <p:nvSpPr>
          <p:cNvPr id="28" name="フローチャート: 表示 27"/>
          <p:cNvSpPr/>
          <p:nvPr/>
        </p:nvSpPr>
        <p:spPr>
          <a:xfrm>
            <a:off x="4443160" y="3836464"/>
            <a:ext cx="4587977" cy="1167113"/>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16" name="テキスト ボックス 15"/>
          <p:cNvSpPr txBox="1"/>
          <p:nvPr/>
        </p:nvSpPr>
        <p:spPr>
          <a:xfrm>
            <a:off x="5141075" y="3803248"/>
            <a:ext cx="3237696" cy="1200329"/>
          </a:xfrm>
          <a:prstGeom prst="rect">
            <a:avLst/>
          </a:prstGeom>
          <a:noFill/>
        </p:spPr>
        <p:txBody>
          <a:bodyPr wrap="square" rtlCol="0">
            <a:spAutoFit/>
          </a:bodyPr>
          <a:lstStyle/>
          <a:p>
            <a:r>
              <a:rPr lang="ja-JP" altLang="en-US" sz="1200" dirty="0">
                <a:latin typeface="HGP明朝E" panose="02020900000000000000" pitchFamily="18" charset="-128"/>
                <a:ea typeface="HGP明朝E" panose="02020900000000000000" pitchFamily="18" charset="-128"/>
              </a:rPr>
              <a:t>　</a:t>
            </a:r>
            <a:r>
              <a:rPr lang="ja-JP" altLang="en-US" sz="1200" dirty="0" smtClean="0">
                <a:latin typeface="HGP明朝E" panose="02020900000000000000" pitchFamily="18" charset="-128"/>
                <a:ea typeface="HGP明朝E" panose="02020900000000000000" pitchFamily="18" charset="-128"/>
              </a:rPr>
              <a:t>・　モデル校</a:t>
            </a:r>
            <a:r>
              <a:rPr lang="ja-JP" altLang="en-US" sz="1200" dirty="0">
                <a:latin typeface="HGP明朝E" panose="02020900000000000000" pitchFamily="18" charset="-128"/>
                <a:ea typeface="HGP明朝E" panose="02020900000000000000" pitchFamily="18" charset="-128"/>
              </a:rPr>
              <a:t>（２校）の指定</a:t>
            </a:r>
            <a:endParaRPr lang="en-US" altLang="ja-JP" sz="1200" dirty="0">
              <a:latin typeface="HGP明朝E" panose="02020900000000000000" pitchFamily="18" charset="-128"/>
              <a:ea typeface="HGP明朝E" panose="02020900000000000000" pitchFamily="18" charset="-128"/>
            </a:endParaRPr>
          </a:p>
          <a:p>
            <a:r>
              <a:rPr lang="ja-JP" altLang="en-US" sz="1200" dirty="0">
                <a:latin typeface="HGP明朝E" panose="02020900000000000000" pitchFamily="18" charset="-128"/>
                <a:ea typeface="HGP明朝E" panose="02020900000000000000" pitchFamily="18" charset="-128"/>
              </a:rPr>
              <a:t>　</a:t>
            </a:r>
            <a:r>
              <a:rPr lang="ja-JP" altLang="en-US" sz="1200" dirty="0" smtClean="0">
                <a:latin typeface="HGP明朝E" panose="02020900000000000000" pitchFamily="18" charset="-128"/>
                <a:ea typeface="HGP明朝E" panose="02020900000000000000" pitchFamily="18" charset="-128"/>
              </a:rPr>
              <a:t>・　</a:t>
            </a:r>
            <a:r>
              <a:rPr lang="en-US" altLang="ja-JP" sz="1200" dirty="0" smtClean="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キャリア教育課程研修・会議</a:t>
            </a:r>
            <a:r>
              <a:rPr lang="en-US" altLang="ja-JP" sz="1200" dirty="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の設置開催</a:t>
            </a:r>
            <a:endParaRPr lang="en-US" altLang="ja-JP" sz="1200" dirty="0">
              <a:latin typeface="HGP明朝E" panose="02020900000000000000" pitchFamily="18" charset="-128"/>
              <a:ea typeface="HGP明朝E" panose="02020900000000000000" pitchFamily="18" charset="-128"/>
            </a:endParaRPr>
          </a:p>
          <a:p>
            <a:r>
              <a:rPr lang="ja-JP" altLang="en-US" sz="1200" dirty="0">
                <a:latin typeface="HGP明朝E" panose="02020900000000000000" pitchFamily="18" charset="-128"/>
                <a:ea typeface="HGP明朝E" panose="02020900000000000000" pitchFamily="18" charset="-128"/>
              </a:rPr>
              <a:t>　</a:t>
            </a:r>
            <a:r>
              <a:rPr lang="ja-JP" altLang="en-US" sz="1200" dirty="0" smtClean="0">
                <a:latin typeface="HGP明朝E" panose="02020900000000000000" pitchFamily="18" charset="-128"/>
                <a:ea typeface="HGP明朝E" panose="02020900000000000000" pitchFamily="18" charset="-128"/>
              </a:rPr>
              <a:t>・　</a:t>
            </a:r>
            <a:r>
              <a:rPr lang="en-US" altLang="ja-JP" sz="1200" dirty="0" smtClean="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キャリア教育支援アドバイザー</a:t>
            </a:r>
            <a:r>
              <a:rPr lang="en-US" altLang="ja-JP" sz="1200" dirty="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の派遣</a:t>
            </a:r>
            <a:endParaRPr lang="en-US" altLang="ja-JP" sz="1200" dirty="0">
              <a:latin typeface="HGP明朝E" panose="02020900000000000000" pitchFamily="18" charset="-128"/>
              <a:ea typeface="HGP明朝E" panose="02020900000000000000" pitchFamily="18" charset="-128"/>
            </a:endParaRPr>
          </a:p>
          <a:p>
            <a:r>
              <a:rPr lang="ja-JP" altLang="en-US" sz="1200" dirty="0">
                <a:latin typeface="HGP明朝E" panose="02020900000000000000" pitchFamily="18" charset="-128"/>
                <a:ea typeface="HGP明朝E" panose="02020900000000000000" pitchFamily="18" charset="-128"/>
              </a:rPr>
              <a:t>　</a:t>
            </a:r>
            <a:r>
              <a:rPr lang="ja-JP" altLang="en-US" sz="1200" dirty="0" smtClean="0">
                <a:latin typeface="HGP明朝E" panose="02020900000000000000" pitchFamily="18" charset="-128"/>
                <a:ea typeface="HGP明朝E" panose="02020900000000000000" pitchFamily="18" charset="-128"/>
              </a:rPr>
              <a:t>・　早期</a:t>
            </a:r>
            <a:r>
              <a:rPr lang="ja-JP" altLang="en-US" sz="1200" dirty="0">
                <a:latin typeface="HGP明朝E" panose="02020900000000000000" pitchFamily="18" charset="-128"/>
                <a:ea typeface="HGP明朝E" panose="02020900000000000000" pitchFamily="18" charset="-128"/>
              </a:rPr>
              <a:t>からの就労に対する理解啓発</a:t>
            </a:r>
            <a:endParaRPr lang="en-US" altLang="ja-JP" sz="1200" dirty="0">
              <a:latin typeface="HGP明朝E" panose="02020900000000000000" pitchFamily="18" charset="-128"/>
              <a:ea typeface="HGP明朝E" panose="02020900000000000000" pitchFamily="18" charset="-128"/>
            </a:endParaRPr>
          </a:p>
          <a:p>
            <a:r>
              <a:rPr lang="ja-JP" altLang="en-US" sz="1200" dirty="0">
                <a:latin typeface="HGP明朝E" panose="02020900000000000000" pitchFamily="18" charset="-128"/>
                <a:ea typeface="HGP明朝E" panose="02020900000000000000" pitchFamily="18" charset="-128"/>
              </a:rPr>
              <a:t>　</a:t>
            </a:r>
            <a:r>
              <a:rPr lang="ja-JP" altLang="en-US" sz="1200" dirty="0" smtClean="0">
                <a:latin typeface="HGP明朝E" panose="02020900000000000000" pitchFamily="18" charset="-128"/>
                <a:ea typeface="HGP明朝E" panose="02020900000000000000" pitchFamily="18" charset="-128"/>
              </a:rPr>
              <a:t>・　各学部間</a:t>
            </a:r>
            <a:r>
              <a:rPr lang="ja-JP" altLang="en-US" sz="1200" dirty="0">
                <a:latin typeface="HGP明朝E" panose="02020900000000000000" pitchFamily="18" charset="-128"/>
                <a:ea typeface="HGP明朝E" panose="02020900000000000000" pitchFamily="18" charset="-128"/>
              </a:rPr>
              <a:t>の系統的な指導・支援の</a:t>
            </a:r>
            <a:r>
              <a:rPr lang="ja-JP" altLang="en-US" sz="1200" dirty="0" smtClean="0">
                <a:latin typeface="HGP明朝E" panose="02020900000000000000" pitchFamily="18" charset="-128"/>
                <a:ea typeface="HGP明朝E" panose="02020900000000000000" pitchFamily="18" charset="-128"/>
              </a:rPr>
              <a:t>充実</a:t>
            </a:r>
            <a:endParaRPr lang="en-US" altLang="ja-JP" sz="1200" dirty="0" smtClean="0">
              <a:latin typeface="HGP明朝E" panose="02020900000000000000" pitchFamily="18" charset="-128"/>
              <a:ea typeface="HGP明朝E" panose="02020900000000000000" pitchFamily="18" charset="-128"/>
            </a:endParaRPr>
          </a:p>
          <a:p>
            <a:r>
              <a:rPr lang="ja-JP" altLang="en-US" sz="1200" dirty="0">
                <a:latin typeface="HGP明朝E" panose="02020900000000000000" pitchFamily="18" charset="-128"/>
                <a:ea typeface="HGP明朝E" panose="02020900000000000000" pitchFamily="18" charset="-128"/>
              </a:rPr>
              <a:t>　</a:t>
            </a:r>
            <a:r>
              <a:rPr lang="ja-JP" altLang="en-US" sz="1200" dirty="0" smtClean="0">
                <a:latin typeface="HGP明朝E" panose="02020900000000000000" pitchFamily="18" charset="-128"/>
                <a:ea typeface="HGP明朝E" panose="02020900000000000000" pitchFamily="18" charset="-128"/>
              </a:rPr>
              <a:t>・　関係機関との連携体制の強化</a:t>
            </a:r>
            <a:endParaRPr lang="en-US" altLang="ja-JP" sz="1200" dirty="0">
              <a:latin typeface="HGP明朝E" panose="02020900000000000000" pitchFamily="18" charset="-128"/>
              <a:ea typeface="HGP明朝E" panose="02020900000000000000" pitchFamily="18" charset="-128"/>
            </a:endParaRPr>
          </a:p>
        </p:txBody>
      </p:sp>
      <p:sp>
        <p:nvSpPr>
          <p:cNvPr id="2" name="雲 1"/>
          <p:cNvSpPr/>
          <p:nvPr/>
        </p:nvSpPr>
        <p:spPr>
          <a:xfrm>
            <a:off x="4950321" y="943781"/>
            <a:ext cx="3993502" cy="816709"/>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i="1" dirty="0">
                <a:solidFill>
                  <a:srgbClr val="FF0000"/>
                </a:solidFill>
              </a:rPr>
              <a:t>就職希望者の割合を</a:t>
            </a:r>
            <a:endParaRPr kumimoji="1" lang="en-US" altLang="ja-JP" sz="1600" b="1" i="1" dirty="0">
              <a:solidFill>
                <a:srgbClr val="FF0000"/>
              </a:solidFill>
            </a:endParaRPr>
          </a:p>
          <a:p>
            <a:pPr algn="ctr"/>
            <a:r>
              <a:rPr kumimoji="1" lang="ja-JP" altLang="en-US" sz="1600" b="1" i="1" dirty="0">
                <a:solidFill>
                  <a:srgbClr val="FF0000"/>
                </a:solidFill>
              </a:rPr>
              <a:t>高めていくことが重要！</a:t>
            </a:r>
            <a:endParaRPr kumimoji="1" lang="ja-JP" altLang="en-US" sz="1600" dirty="0"/>
          </a:p>
        </p:txBody>
      </p:sp>
      <p:sp>
        <p:nvSpPr>
          <p:cNvPr id="26" name="下矢印 25"/>
          <p:cNvSpPr/>
          <p:nvPr/>
        </p:nvSpPr>
        <p:spPr>
          <a:xfrm>
            <a:off x="6355559" y="1569326"/>
            <a:ext cx="808729" cy="43437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表示 20"/>
          <p:cNvSpPr/>
          <p:nvPr/>
        </p:nvSpPr>
        <p:spPr>
          <a:xfrm>
            <a:off x="4451920" y="5056574"/>
            <a:ext cx="4579217" cy="1684794"/>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23" name="テキスト ボックス 22"/>
          <p:cNvSpPr txBox="1"/>
          <p:nvPr/>
        </p:nvSpPr>
        <p:spPr>
          <a:xfrm>
            <a:off x="5246551" y="5008373"/>
            <a:ext cx="3607882" cy="646331"/>
          </a:xfrm>
          <a:prstGeom prst="rect">
            <a:avLst/>
          </a:prstGeom>
          <a:noFill/>
        </p:spPr>
        <p:txBody>
          <a:bodyPr wrap="square" rtlCol="0">
            <a:spAutoFit/>
          </a:bodyPr>
          <a:lstStyle/>
          <a:p>
            <a:r>
              <a:rPr kumimoji="1" lang="ja-JP" altLang="en-US" sz="1200" dirty="0" smtClean="0">
                <a:latin typeface="HGP明朝E" panose="02020900000000000000" pitchFamily="18" charset="-128"/>
                <a:ea typeface="HGP明朝E" panose="02020900000000000000" pitchFamily="18" charset="-128"/>
              </a:rPr>
              <a:t>・　生徒の適切</a:t>
            </a:r>
            <a:r>
              <a:rPr kumimoji="1" lang="ja-JP" altLang="en-US" sz="1200" dirty="0">
                <a:latin typeface="HGP明朝E" panose="02020900000000000000" pitchFamily="18" charset="-128"/>
                <a:ea typeface="HGP明朝E" panose="02020900000000000000" pitchFamily="18" charset="-128"/>
              </a:rPr>
              <a:t>な言葉遣いや人間関係の構築など</a:t>
            </a:r>
            <a:r>
              <a:rPr kumimoji="1" lang="ja-JP" altLang="en-US" sz="1200" dirty="0" smtClean="0">
                <a:latin typeface="HGP明朝E" panose="02020900000000000000" pitchFamily="18" charset="-128"/>
                <a:ea typeface="HGP明朝E" panose="02020900000000000000" pitchFamily="18" charset="-128"/>
              </a:rPr>
              <a:t>、</a:t>
            </a:r>
            <a:endParaRPr kumimoji="1" lang="en-US" altLang="ja-JP" sz="1200" dirty="0" smtClean="0">
              <a:latin typeface="HGP明朝E" panose="02020900000000000000" pitchFamily="18" charset="-128"/>
              <a:ea typeface="HGP明朝E" panose="02020900000000000000" pitchFamily="18" charset="-128"/>
            </a:endParaRPr>
          </a:p>
          <a:p>
            <a:r>
              <a:rPr kumimoji="1" lang="ja-JP" altLang="en-US" sz="1200" dirty="0">
                <a:latin typeface="HGP明朝E" panose="02020900000000000000" pitchFamily="18" charset="-128"/>
                <a:ea typeface="HGP明朝E" panose="02020900000000000000" pitchFamily="18" charset="-128"/>
              </a:rPr>
              <a:t>　</a:t>
            </a:r>
            <a:r>
              <a:rPr kumimoji="1" lang="ja-JP" altLang="en-US" sz="1200" dirty="0" smtClean="0">
                <a:latin typeface="HGP明朝E" panose="02020900000000000000" pitchFamily="18" charset="-128"/>
                <a:ea typeface="HGP明朝E" panose="02020900000000000000" pitchFamily="18" charset="-128"/>
              </a:rPr>
              <a:t>社会</a:t>
            </a:r>
            <a:r>
              <a:rPr kumimoji="1" lang="ja-JP" altLang="en-US" sz="1200" dirty="0">
                <a:latin typeface="HGP明朝E" panose="02020900000000000000" pitchFamily="18" charset="-128"/>
                <a:ea typeface="HGP明朝E" panose="02020900000000000000" pitchFamily="18" charset="-128"/>
              </a:rPr>
              <a:t>生活に必要</a:t>
            </a:r>
            <a:r>
              <a:rPr kumimoji="1" lang="ja-JP" altLang="en-US" sz="1200" dirty="0" smtClean="0">
                <a:latin typeface="HGP明朝E" panose="02020900000000000000" pitchFamily="18" charset="-128"/>
                <a:ea typeface="HGP明朝E" panose="02020900000000000000" pitchFamily="18" charset="-128"/>
              </a:rPr>
              <a:t>なコミュニケーション</a:t>
            </a:r>
            <a:r>
              <a:rPr kumimoji="1" lang="ja-JP" altLang="en-US" sz="1200" dirty="0">
                <a:latin typeface="HGP明朝E" panose="02020900000000000000" pitchFamily="18" charset="-128"/>
                <a:ea typeface="HGP明朝E" panose="02020900000000000000" pitchFamily="18" charset="-128"/>
              </a:rPr>
              <a:t>能力の</a:t>
            </a:r>
            <a:r>
              <a:rPr kumimoji="1" lang="ja-JP" altLang="en-US" sz="1200" dirty="0" smtClean="0">
                <a:latin typeface="HGP明朝E" panose="02020900000000000000" pitchFamily="18" charset="-128"/>
                <a:ea typeface="HGP明朝E" panose="02020900000000000000" pitchFamily="18" charset="-128"/>
              </a:rPr>
              <a:t>育成</a:t>
            </a:r>
            <a:endParaRPr kumimoji="1" lang="en-US" altLang="ja-JP" sz="1200" dirty="0" smtClean="0">
              <a:latin typeface="HGP明朝E" panose="02020900000000000000" pitchFamily="18" charset="-128"/>
              <a:ea typeface="HGP明朝E" panose="02020900000000000000" pitchFamily="18" charset="-128"/>
            </a:endParaRPr>
          </a:p>
          <a:p>
            <a:r>
              <a:rPr kumimoji="1" lang="ja-JP" altLang="en-US" sz="1200" dirty="0" smtClean="0">
                <a:latin typeface="HGP明朝E" panose="02020900000000000000" pitchFamily="18" charset="-128"/>
                <a:ea typeface="HGP明朝E" panose="02020900000000000000" pitchFamily="18" charset="-128"/>
              </a:rPr>
              <a:t>・　就職率</a:t>
            </a:r>
            <a:r>
              <a:rPr kumimoji="1" lang="ja-JP" altLang="en-US" sz="1200" dirty="0">
                <a:latin typeface="HGP明朝E" panose="02020900000000000000" pitchFamily="18" charset="-128"/>
                <a:ea typeface="HGP明朝E" panose="02020900000000000000" pitchFamily="18" charset="-128"/>
              </a:rPr>
              <a:t>・就職後の定着率の向上</a:t>
            </a:r>
            <a:r>
              <a:rPr kumimoji="1" lang="ja-JP" altLang="en-US" sz="1200" dirty="0">
                <a:solidFill>
                  <a:srgbClr val="FF0000"/>
                </a:solidFill>
                <a:latin typeface="HGP明朝E" panose="02020900000000000000" pitchFamily="18" charset="-128"/>
                <a:ea typeface="HGP明朝E" panose="02020900000000000000" pitchFamily="18" charset="-128"/>
              </a:rPr>
              <a:t>　</a:t>
            </a:r>
            <a:endParaRPr kumimoji="1" lang="en-US" altLang="ja-JP" sz="1200" dirty="0" smtClean="0">
              <a:solidFill>
                <a:srgbClr val="FF0000"/>
              </a:solidFill>
              <a:latin typeface="HGP明朝E" panose="02020900000000000000" pitchFamily="18" charset="-128"/>
              <a:ea typeface="HGP明朝E" panose="02020900000000000000" pitchFamily="18" charset="-128"/>
            </a:endParaRPr>
          </a:p>
        </p:txBody>
      </p:sp>
      <p:sp>
        <p:nvSpPr>
          <p:cNvPr id="27" name="テキスト ボックス 26"/>
          <p:cNvSpPr txBox="1"/>
          <p:nvPr/>
        </p:nvSpPr>
        <p:spPr>
          <a:xfrm>
            <a:off x="4950321" y="5541039"/>
            <a:ext cx="4080816" cy="1200329"/>
          </a:xfrm>
          <a:prstGeom prst="rect">
            <a:avLst/>
          </a:prstGeom>
          <a:noFill/>
        </p:spPr>
        <p:txBody>
          <a:bodyPr wrap="square" rtlCol="0">
            <a:spAutoFit/>
          </a:bodyPr>
          <a:lstStyle/>
          <a:p>
            <a:r>
              <a:rPr kumimoji="1" lang="ja-JP" altLang="en-US" sz="1200" dirty="0" smtClean="0">
                <a:solidFill>
                  <a:srgbClr val="FF0000"/>
                </a:solidFill>
                <a:latin typeface="HGP明朝E" panose="02020900000000000000" pitchFamily="18" charset="-128"/>
                <a:ea typeface="HGP明朝E" panose="02020900000000000000" pitchFamily="18" charset="-128"/>
              </a:rPr>
              <a:t>（活用例）</a:t>
            </a:r>
            <a:endParaRPr kumimoji="1" lang="en-US" altLang="ja-JP" sz="1200" dirty="0" smtClean="0">
              <a:solidFill>
                <a:srgbClr val="FF0000"/>
              </a:solidFill>
              <a:latin typeface="HGP明朝E" panose="02020900000000000000" pitchFamily="18" charset="-128"/>
              <a:ea typeface="HGP明朝E" panose="02020900000000000000" pitchFamily="18"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rgbClr val="FF0000"/>
                </a:solidFill>
                <a:latin typeface="HGP明朝E" panose="02020900000000000000" pitchFamily="18" charset="-128"/>
                <a:ea typeface="HGP明朝E" panose="02020900000000000000" pitchFamily="18" charset="-128"/>
              </a:rPr>
              <a:t>ＶＲを活用し、様々な社会空間や生活場面を体験する。　</a:t>
            </a:r>
            <a:endParaRPr kumimoji="1" lang="en-US" altLang="ja-JP" sz="1200" dirty="0" smtClean="0">
              <a:solidFill>
                <a:srgbClr val="FF0000"/>
              </a:solidFill>
              <a:latin typeface="HGP明朝E" panose="02020900000000000000" pitchFamily="18" charset="-128"/>
              <a:ea typeface="HGP明朝E" panose="02020900000000000000" pitchFamily="18"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rgbClr val="FF0000"/>
                </a:solidFill>
                <a:latin typeface="HGP明朝E" panose="02020900000000000000" pitchFamily="18" charset="-128"/>
                <a:ea typeface="HGP明朝E" panose="02020900000000000000" pitchFamily="18" charset="-128"/>
              </a:rPr>
              <a:t>模擬面接や実際の就労場面を実体験する</a:t>
            </a:r>
            <a:r>
              <a:rPr lang="ja-JP" altLang="en-US" sz="1200" dirty="0" smtClean="0">
                <a:solidFill>
                  <a:srgbClr val="FF0000"/>
                </a:solidFill>
                <a:latin typeface="HGP明朝E" panose="02020900000000000000" pitchFamily="18" charset="-128"/>
                <a:ea typeface="HGP明朝E" panose="02020900000000000000" pitchFamily="18" charset="-128"/>
              </a:rPr>
              <a:t>。</a:t>
            </a:r>
            <a:endParaRPr lang="en-US" altLang="ja-JP" sz="1200" dirty="0" smtClean="0">
              <a:solidFill>
                <a:srgbClr val="FF0000"/>
              </a:solidFill>
              <a:latin typeface="HGP明朝E" panose="02020900000000000000" pitchFamily="18" charset="-128"/>
              <a:ea typeface="HGP明朝E" panose="02020900000000000000" pitchFamily="18"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rgbClr val="FF0000"/>
                </a:solidFill>
                <a:latin typeface="HGP明朝E" panose="02020900000000000000" pitchFamily="18" charset="-128"/>
                <a:ea typeface="HGP明朝E" panose="02020900000000000000" pitchFamily="18" charset="-128"/>
              </a:rPr>
              <a:t>ＡＩドリルを開発し、</a:t>
            </a:r>
            <a:r>
              <a:rPr kumimoji="1" lang="ja-JP" altLang="en-US" sz="1200" dirty="0">
                <a:solidFill>
                  <a:srgbClr val="FF0000"/>
                </a:solidFill>
                <a:latin typeface="HGP明朝E" panose="02020900000000000000" pitchFamily="18" charset="-128"/>
                <a:ea typeface="HGP明朝E" panose="02020900000000000000" pitchFamily="18" charset="-128"/>
              </a:rPr>
              <a:t>個々</a:t>
            </a:r>
            <a:r>
              <a:rPr kumimoji="1" lang="ja-JP" altLang="en-US" sz="1200" dirty="0" smtClean="0">
                <a:solidFill>
                  <a:srgbClr val="FF0000"/>
                </a:solidFill>
                <a:latin typeface="HGP明朝E" panose="02020900000000000000" pitchFamily="18" charset="-128"/>
                <a:ea typeface="HGP明朝E" panose="02020900000000000000" pitchFamily="18" charset="-128"/>
              </a:rPr>
              <a:t>に応じた課題を分析することにより　　</a:t>
            </a:r>
            <a:endParaRPr kumimoji="1" lang="en-US" altLang="ja-JP" sz="1200" dirty="0" smtClean="0">
              <a:solidFill>
                <a:srgbClr val="FF0000"/>
              </a:solidFill>
              <a:latin typeface="HGP明朝E" panose="02020900000000000000" pitchFamily="18" charset="-128"/>
              <a:ea typeface="HGP明朝E" panose="02020900000000000000" pitchFamily="18"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rgbClr val="FF0000"/>
                </a:solidFill>
                <a:latin typeface="HGP明朝E" panose="02020900000000000000" pitchFamily="18" charset="-128"/>
                <a:ea typeface="HGP明朝E" panose="02020900000000000000" pitchFamily="18" charset="-128"/>
              </a:rPr>
              <a:t>　得意分野を伸ばす</a:t>
            </a:r>
            <a:endParaRPr kumimoji="1" lang="en-US" altLang="ja-JP" sz="1200" dirty="0" smtClean="0">
              <a:solidFill>
                <a:srgbClr val="FF0000"/>
              </a:solidFill>
              <a:latin typeface="HGP明朝E" panose="02020900000000000000" pitchFamily="18" charset="-128"/>
              <a:ea typeface="HGP明朝E" panose="02020900000000000000" pitchFamily="18"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rgbClr val="FF0000"/>
                </a:solidFill>
                <a:latin typeface="HGP明朝E" panose="02020900000000000000" pitchFamily="18" charset="-128"/>
                <a:ea typeface="HGP明朝E" panose="02020900000000000000" pitchFamily="18" charset="-128"/>
              </a:rPr>
              <a:t>　　　　　　　　　　　⇒　キャリア教育就労支援の充実へ</a:t>
            </a:r>
            <a:endParaRPr kumimoji="1" lang="en-US" altLang="ja-JP" sz="1200" dirty="0" smtClean="0">
              <a:solidFill>
                <a:srgbClr val="FF0000"/>
              </a:solidFill>
              <a:latin typeface="HGP明朝E" panose="02020900000000000000" pitchFamily="18" charset="-128"/>
              <a:ea typeface="HGP明朝E" panose="02020900000000000000" pitchFamily="18" charset="-128"/>
            </a:endParaRPr>
          </a:p>
        </p:txBody>
      </p:sp>
      <p:sp>
        <p:nvSpPr>
          <p:cNvPr id="18" name="下矢印 17"/>
          <p:cNvSpPr/>
          <p:nvPr/>
        </p:nvSpPr>
        <p:spPr>
          <a:xfrm rot="16200000">
            <a:off x="4786816" y="1001804"/>
            <a:ext cx="311731" cy="77261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785998" y="20725"/>
            <a:ext cx="1185545" cy="394335"/>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400" kern="1200" dirty="0">
                <a:solidFill>
                  <a:srgbClr val="000000"/>
                </a:solidFill>
                <a:effectLst/>
                <a:latin typeface="Century" panose="02040604050505020304" pitchFamily="18" charset="0"/>
                <a:ea typeface="ＭＳ 明朝" panose="02020609040205080304" pitchFamily="17" charset="-128"/>
              </a:rPr>
              <a:t>資料</a:t>
            </a:r>
            <a:r>
              <a:rPr lang="ja-JP" sz="1400" kern="1200" dirty="0" smtClean="0">
                <a:solidFill>
                  <a:srgbClr val="000000"/>
                </a:solidFill>
                <a:effectLst/>
                <a:latin typeface="Century" panose="02040604050505020304" pitchFamily="18" charset="0"/>
                <a:ea typeface="ＭＳ 明朝" panose="02020609040205080304" pitchFamily="17" charset="-128"/>
              </a:rPr>
              <a:t>１－</a:t>
            </a:r>
            <a:r>
              <a:rPr lang="ja-JP" altLang="en-US" sz="1400" kern="1200" dirty="0" smtClean="0">
                <a:solidFill>
                  <a:srgbClr val="000000"/>
                </a:solidFill>
                <a:effectLst/>
                <a:latin typeface="Century" panose="02040604050505020304" pitchFamily="18" charset="0"/>
                <a:ea typeface="ＭＳ 明朝" panose="02020609040205080304" pitchFamily="17" charset="-128"/>
              </a:rPr>
              <a:t>３</a:t>
            </a:r>
            <a:endParaRPr lang="ja-JP" sz="1200" kern="100" dirty="0">
              <a:effectLst/>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42135075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 val="ae33de73-91e1-4b9c-927a-1aaa09bdaa0b"/>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ファセット</Template>
  <TotalTime>0</TotalTime>
  <Words>479</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vt:i4>
      </vt:variant>
    </vt:vector>
  </HeadingPairs>
  <TitlesOfParts>
    <vt:vector size="16" baseType="lpstr">
      <vt:lpstr>HGP明朝E</vt:lpstr>
      <vt:lpstr>HGSｺﾞｼｯｸE</vt:lpstr>
      <vt:lpstr>ＭＳ Ｐゴシック</vt:lpstr>
      <vt:lpstr>ＭＳ 明朝</vt:lpstr>
      <vt:lpstr>游ゴシック</vt:lpstr>
      <vt:lpstr>游ゴシック Light</vt:lpstr>
      <vt:lpstr>游明朝</vt:lpstr>
      <vt:lpstr>Arial</vt:lpstr>
      <vt:lpstr>Calibri</vt:lpstr>
      <vt:lpstr>Calibri Light</vt:lpstr>
      <vt:lpstr>Century</vt:lpstr>
      <vt:lpstr>Times New Roman</vt:lpstr>
      <vt:lpstr>Wingdings 2</vt:lpstr>
      <vt:lpstr>HDOfficeLightV0</vt:lpstr>
      <vt:lpstr>Office テーマ</vt:lpstr>
      <vt:lpstr>府立知的障がい支援学校高等部における就労支援の充実について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2020-07-09T06:49:17Z</dcterms:created>
  <dcterms:modified xsi:type="dcterms:W3CDTF">2020-07-09T06:49:29Z</dcterms:modified>
</cp:coreProperties>
</file>