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906000" type="A4"/>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272"/>
    <a:srgbClr val="009900"/>
    <a:srgbClr val="CCFF99"/>
    <a:srgbClr val="33CC33"/>
    <a:srgbClr val="7AF69A"/>
    <a:srgbClr val="BCFF43"/>
    <a:srgbClr val="43FF43"/>
    <a:srgbClr val="84E084"/>
    <a:srgbClr val="66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9140" autoAdjust="0"/>
  </p:normalViewPr>
  <p:slideViewPr>
    <p:cSldViewPr>
      <p:cViewPr>
        <p:scale>
          <a:sx n="100" d="100"/>
          <a:sy n="100" d="100"/>
        </p:scale>
        <p:origin x="348" y="-153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7" cy="340360"/>
          </a:xfrm>
          <a:prstGeom prst="rect">
            <a:avLst/>
          </a:prstGeom>
        </p:spPr>
        <p:txBody>
          <a:bodyPr vert="horz" lIns="95600" tIns="47799" rIns="95600" bIns="47799"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7" cy="340360"/>
          </a:xfrm>
          <a:prstGeom prst="rect">
            <a:avLst/>
          </a:prstGeom>
        </p:spPr>
        <p:txBody>
          <a:bodyPr vert="horz" lIns="95600" tIns="47799" rIns="95600" bIns="47799" rtlCol="0"/>
          <a:lstStyle>
            <a:lvl1pPr algn="r">
              <a:defRPr sz="1300"/>
            </a:lvl1pPr>
          </a:lstStyle>
          <a:p>
            <a:fld id="{9EC1DDB3-66DD-4233-B270-AC8C06FA98D0}" type="datetimeFigureOut">
              <a:rPr kumimoji="1" lang="ja-JP" altLang="en-US" smtClean="0"/>
              <a:t>2019/12/17</a:t>
            </a:fld>
            <a:endParaRPr kumimoji="1" lang="ja-JP" altLang="en-US"/>
          </a:p>
        </p:txBody>
      </p:sp>
      <p:sp>
        <p:nvSpPr>
          <p:cNvPr id="4" name="スライド イメージ プレースホルダー 3"/>
          <p:cNvSpPr>
            <a:spLocks noGrp="1" noRot="1" noChangeAspect="1"/>
          </p:cNvSpPr>
          <p:nvPr>
            <p:ph type="sldImg" idx="2"/>
          </p:nvPr>
        </p:nvSpPr>
        <p:spPr>
          <a:xfrm>
            <a:off x="4087813" y="511175"/>
            <a:ext cx="1763712" cy="2551113"/>
          </a:xfrm>
          <a:prstGeom prst="rect">
            <a:avLst/>
          </a:prstGeom>
          <a:noFill/>
          <a:ln w="12700">
            <a:solidFill>
              <a:prstClr val="black"/>
            </a:solidFill>
          </a:ln>
        </p:spPr>
        <p:txBody>
          <a:bodyPr vert="horz" lIns="95600" tIns="47799" rIns="95600" bIns="47799" rtlCol="0" anchor="ctr"/>
          <a:lstStyle/>
          <a:p>
            <a:endParaRPr lang="ja-JP" altLang="en-US"/>
          </a:p>
        </p:txBody>
      </p:sp>
      <p:sp>
        <p:nvSpPr>
          <p:cNvPr id="5" name="ノート プレースホルダー 4"/>
          <p:cNvSpPr>
            <a:spLocks noGrp="1"/>
          </p:cNvSpPr>
          <p:nvPr>
            <p:ph type="body" sz="quarter" idx="3"/>
          </p:nvPr>
        </p:nvSpPr>
        <p:spPr>
          <a:xfrm>
            <a:off x="993935" y="3233422"/>
            <a:ext cx="7951470" cy="3063239"/>
          </a:xfrm>
          <a:prstGeom prst="rect">
            <a:avLst/>
          </a:prstGeom>
        </p:spPr>
        <p:txBody>
          <a:bodyPr vert="horz" lIns="95600" tIns="47799" rIns="95600" bIns="477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665"/>
            <a:ext cx="4307047" cy="340360"/>
          </a:xfrm>
          <a:prstGeom prst="rect">
            <a:avLst/>
          </a:prstGeom>
        </p:spPr>
        <p:txBody>
          <a:bodyPr vert="horz" lIns="95600" tIns="47799" rIns="95600" bIns="4779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5"/>
            <a:ext cx="4307047" cy="340360"/>
          </a:xfrm>
          <a:prstGeom prst="rect">
            <a:avLst/>
          </a:prstGeom>
        </p:spPr>
        <p:txBody>
          <a:bodyPr vert="horz" lIns="95600" tIns="47799" rIns="95600" bIns="47799"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4"/>
          </a:xfrm>
        </p:spPr>
        <p:txBody>
          <a:bodyPr/>
          <a:lstStyle>
            <a:lvl1pPr marL="0" indent="0" algn="ctr">
              <a:buNone/>
              <a:defRPr>
                <a:solidFill>
                  <a:schemeClr val="tx1">
                    <a:tint val="75000"/>
                  </a:schemeClr>
                </a:solidFill>
              </a:defRPr>
            </a:lvl1pPr>
            <a:lvl2pPr marL="282344" indent="0" algn="ctr">
              <a:buNone/>
              <a:defRPr>
                <a:solidFill>
                  <a:schemeClr val="tx1">
                    <a:tint val="75000"/>
                  </a:schemeClr>
                </a:solidFill>
              </a:defRPr>
            </a:lvl2pPr>
            <a:lvl3pPr marL="564688" indent="0" algn="ctr">
              <a:buNone/>
              <a:defRPr>
                <a:solidFill>
                  <a:schemeClr val="tx1">
                    <a:tint val="75000"/>
                  </a:schemeClr>
                </a:solidFill>
              </a:defRPr>
            </a:lvl3pPr>
            <a:lvl4pPr marL="847032" indent="0" algn="ctr">
              <a:buNone/>
              <a:defRPr>
                <a:solidFill>
                  <a:schemeClr val="tx1">
                    <a:tint val="75000"/>
                  </a:schemeClr>
                </a:solidFill>
              </a:defRPr>
            </a:lvl4pPr>
            <a:lvl5pPr marL="1129376" indent="0" algn="ctr">
              <a:buNone/>
              <a:defRPr>
                <a:solidFill>
                  <a:schemeClr val="tx1">
                    <a:tint val="75000"/>
                  </a:schemeClr>
                </a:solidFill>
              </a:defRPr>
            </a:lvl5pPr>
            <a:lvl6pPr marL="1411720" indent="0" algn="ctr">
              <a:buNone/>
              <a:defRPr>
                <a:solidFill>
                  <a:schemeClr val="tx1">
                    <a:tint val="75000"/>
                  </a:schemeClr>
                </a:solidFill>
              </a:defRPr>
            </a:lvl6pPr>
            <a:lvl7pPr marL="1694064" indent="0" algn="ctr">
              <a:buNone/>
              <a:defRPr>
                <a:solidFill>
                  <a:schemeClr val="tx1">
                    <a:tint val="75000"/>
                  </a:schemeClr>
                </a:solidFill>
              </a:defRPr>
            </a:lvl7pPr>
            <a:lvl8pPr marL="1976408" indent="0" algn="ctr">
              <a:buNone/>
              <a:defRPr>
                <a:solidFill>
                  <a:schemeClr val="tx1">
                    <a:tint val="75000"/>
                  </a:schemeClr>
                </a:solidFill>
              </a:defRPr>
            </a:lvl8pPr>
            <a:lvl9pPr marL="225875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7" y="554921"/>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3" y="554921"/>
            <a:ext cx="6367462"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5"/>
            <a:ext cx="5829300" cy="1967442"/>
          </a:xfrm>
        </p:spPr>
        <p:txBody>
          <a:bodyPr anchor="t"/>
          <a:lstStyle>
            <a:lvl1pPr algn="l">
              <a:defRPr sz="2494"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225">
                <a:solidFill>
                  <a:schemeClr val="tx1">
                    <a:tint val="75000"/>
                  </a:schemeClr>
                </a:solidFill>
              </a:defRPr>
            </a:lvl1pPr>
            <a:lvl2pPr marL="282344" indent="0">
              <a:buNone/>
              <a:defRPr sz="1089">
                <a:solidFill>
                  <a:schemeClr val="tx1">
                    <a:tint val="75000"/>
                  </a:schemeClr>
                </a:solidFill>
              </a:defRPr>
            </a:lvl2pPr>
            <a:lvl3pPr marL="564688" indent="0">
              <a:buNone/>
              <a:defRPr sz="997">
                <a:solidFill>
                  <a:schemeClr val="tx1">
                    <a:tint val="75000"/>
                  </a:schemeClr>
                </a:solidFill>
              </a:defRPr>
            </a:lvl3pPr>
            <a:lvl4pPr marL="847032" indent="0">
              <a:buNone/>
              <a:defRPr sz="861">
                <a:solidFill>
                  <a:schemeClr val="tx1">
                    <a:tint val="75000"/>
                  </a:schemeClr>
                </a:solidFill>
              </a:defRPr>
            </a:lvl4pPr>
            <a:lvl5pPr marL="1129376" indent="0">
              <a:buNone/>
              <a:defRPr sz="861">
                <a:solidFill>
                  <a:schemeClr val="tx1">
                    <a:tint val="75000"/>
                  </a:schemeClr>
                </a:solidFill>
              </a:defRPr>
            </a:lvl5pPr>
            <a:lvl6pPr marL="1411720" indent="0">
              <a:buNone/>
              <a:defRPr sz="861">
                <a:solidFill>
                  <a:schemeClr val="tx1">
                    <a:tint val="75000"/>
                  </a:schemeClr>
                </a:solidFill>
              </a:defRPr>
            </a:lvl6pPr>
            <a:lvl7pPr marL="1694064" indent="0">
              <a:buNone/>
              <a:defRPr sz="861">
                <a:solidFill>
                  <a:schemeClr val="tx1">
                    <a:tint val="75000"/>
                  </a:schemeClr>
                </a:solidFill>
              </a:defRPr>
            </a:lvl7pPr>
            <a:lvl8pPr marL="1976408" indent="0">
              <a:buNone/>
              <a:defRPr sz="861">
                <a:solidFill>
                  <a:schemeClr val="tx1">
                    <a:tint val="75000"/>
                  </a:schemeClr>
                </a:solidFill>
              </a:defRPr>
            </a:lvl8pPr>
            <a:lvl9pPr marL="2258752" indent="0">
              <a:buNone/>
              <a:defRPr sz="86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51"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6700"/>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217388"/>
            <a:ext cx="303014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141488"/>
            <a:ext cx="303014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8"/>
            <a:ext cx="303133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8"/>
            <a:ext cx="303133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8"/>
            <a:ext cx="2256235" cy="1678516"/>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9"/>
            <a:ext cx="3833813" cy="8454497"/>
          </a:xfrm>
        </p:spPr>
        <p:txBody>
          <a:bodyPr/>
          <a:lstStyle>
            <a:lvl1pPr>
              <a:defRPr sz="1950"/>
            </a:lvl1pPr>
            <a:lvl2pPr>
              <a:defRPr sz="1723"/>
            </a:lvl2pPr>
            <a:lvl3pPr>
              <a:defRPr sz="1496"/>
            </a:lvl3pPr>
            <a:lvl4pPr>
              <a:defRPr sz="1225"/>
            </a:lvl4pPr>
            <a:lvl5pPr>
              <a:defRPr sz="1225"/>
            </a:lvl5pPr>
            <a:lvl6pPr>
              <a:defRPr sz="1225"/>
            </a:lvl6pPr>
            <a:lvl7pPr>
              <a:defRPr sz="1225"/>
            </a:lvl7pPr>
            <a:lvl8pPr>
              <a:defRPr sz="1225"/>
            </a:lvl8pPr>
            <a:lvl9pPr>
              <a:defRPr sz="12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4"/>
            <a:ext cx="2256235" cy="6775980"/>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8" y="6934202"/>
            <a:ext cx="4114800" cy="818622"/>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8" y="885120"/>
            <a:ext cx="4114800" cy="5943600"/>
          </a:xfrm>
        </p:spPr>
        <p:txBody>
          <a:bodyPr/>
          <a:lstStyle>
            <a:lvl1pPr marL="0" indent="0">
              <a:buNone/>
              <a:defRPr sz="1950"/>
            </a:lvl1pPr>
            <a:lvl2pPr marL="282344" indent="0">
              <a:buNone/>
              <a:defRPr sz="1723"/>
            </a:lvl2pPr>
            <a:lvl3pPr marL="564688" indent="0">
              <a:buNone/>
              <a:defRPr sz="1496"/>
            </a:lvl3pPr>
            <a:lvl4pPr marL="847032" indent="0">
              <a:buNone/>
              <a:defRPr sz="1225"/>
            </a:lvl4pPr>
            <a:lvl5pPr marL="1129376" indent="0">
              <a:buNone/>
              <a:defRPr sz="1225"/>
            </a:lvl5pPr>
            <a:lvl6pPr marL="1411720" indent="0">
              <a:buNone/>
              <a:defRPr sz="1225"/>
            </a:lvl6pPr>
            <a:lvl7pPr marL="1694064" indent="0">
              <a:buNone/>
              <a:defRPr sz="1225"/>
            </a:lvl7pPr>
            <a:lvl8pPr marL="1976408" indent="0">
              <a:buNone/>
              <a:defRPr sz="1225"/>
            </a:lvl8pPr>
            <a:lvl9pPr marL="2258752" indent="0">
              <a:buNone/>
              <a:defRPr sz="1225"/>
            </a:lvl9pPr>
          </a:lstStyle>
          <a:p>
            <a:endParaRPr kumimoji="1" lang="ja-JP" altLang="en-US"/>
          </a:p>
        </p:txBody>
      </p:sp>
      <p:sp>
        <p:nvSpPr>
          <p:cNvPr id="4" name="テキスト プレースホルダー 3"/>
          <p:cNvSpPr>
            <a:spLocks noGrp="1"/>
          </p:cNvSpPr>
          <p:nvPr>
            <p:ph type="body" sz="half" idx="2"/>
          </p:nvPr>
        </p:nvSpPr>
        <p:spPr>
          <a:xfrm>
            <a:off x="1344218" y="7752823"/>
            <a:ext cx="4114800" cy="1162578"/>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700"/>
            <a:ext cx="6172200" cy="1651000"/>
          </a:xfrm>
          <a:prstGeom prst="rect">
            <a:avLst/>
          </a:prstGeom>
        </p:spPr>
        <p:txBody>
          <a:bodyPr vert="horz" lIns="124526" tIns="62263" rIns="124526" bIns="6226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311403"/>
            <a:ext cx="6172200" cy="6537501"/>
          </a:xfrm>
          <a:prstGeom prst="rect">
            <a:avLst/>
          </a:prstGeom>
        </p:spPr>
        <p:txBody>
          <a:bodyPr vert="horz" lIns="124526" tIns="62263" rIns="124526" bIns="6226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2" y="9181397"/>
            <a:ext cx="1600200" cy="527402"/>
          </a:xfrm>
          <a:prstGeom prst="rect">
            <a:avLst/>
          </a:prstGeom>
        </p:spPr>
        <p:txBody>
          <a:bodyPr vert="horz" lIns="124526" tIns="62263" rIns="124526" bIns="62263" rtlCol="0" anchor="ctr"/>
          <a:lstStyle>
            <a:lvl1pPr algn="l">
              <a:defRPr sz="635">
                <a:solidFill>
                  <a:schemeClr val="tx1">
                    <a:tint val="75000"/>
                  </a:schemeClr>
                </a:solidFill>
              </a:defRPr>
            </a:lvl1pPr>
          </a:lstStyle>
          <a:p>
            <a:fld id="{CA76501D-94FE-45B2-B51F-724B78294B2E}" type="datetimeFigureOut">
              <a:rPr lang="ja-JP" altLang="en-US" smtClean="0"/>
              <a:pPr/>
              <a:t>2019/12/17</a:t>
            </a:fld>
            <a:endParaRPr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124526" tIns="62263" rIns="124526" bIns="62263" rtlCol="0" anchor="ctr"/>
          <a:lstStyle>
            <a:lvl1pPr algn="ctr">
              <a:defRPr sz="63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4914901" y="9181397"/>
            <a:ext cx="1600200" cy="527402"/>
          </a:xfrm>
          <a:prstGeom prst="rect">
            <a:avLst/>
          </a:prstGeom>
        </p:spPr>
        <p:txBody>
          <a:bodyPr vert="horz" lIns="124526" tIns="62263" rIns="124526" bIns="62263" rtlCol="0" anchor="ctr"/>
          <a:lstStyle>
            <a:lvl1pPr algn="r">
              <a:defRPr sz="63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688" rtl="0" eaLnBrk="1" latinLnBrk="0" hangingPunct="1">
        <a:spcBef>
          <a:spcPct val="0"/>
        </a:spcBef>
        <a:buNone/>
        <a:defRPr kumimoji="1" sz="635" kern="1200">
          <a:solidFill>
            <a:schemeClr val="tx1"/>
          </a:solidFill>
          <a:latin typeface="+mj-lt"/>
          <a:ea typeface="+mj-ea"/>
          <a:cs typeface="+mj-cs"/>
        </a:defRPr>
      </a:lvl1pPr>
    </p:titleStyle>
    <p:bodyStyle>
      <a:lvl1pPr marL="211758" indent="-211758"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1pPr>
      <a:lvl2pPr marL="458809" indent="-176465"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2pPr>
      <a:lvl3pPr marL="705860"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3pPr>
      <a:lvl4pPr marL="988204"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4pPr>
      <a:lvl5pPr marL="1270548"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5pPr>
      <a:lvl6pPr marL="1552893"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6pPr>
      <a:lvl7pPr marL="1835236"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7pPr>
      <a:lvl8pPr marL="2117580"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8pPr>
      <a:lvl9pPr marL="2399925"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9pPr>
    </p:bodyStyle>
    <p:otherStyle>
      <a:defPPr>
        <a:defRPr lang="ja-JP"/>
      </a:defPPr>
      <a:lvl1pPr marL="0" algn="l" defTabSz="564688" rtl="0" eaLnBrk="1" latinLnBrk="0" hangingPunct="1">
        <a:defRPr kumimoji="1" sz="1089" kern="1200">
          <a:solidFill>
            <a:schemeClr val="tx1"/>
          </a:solidFill>
          <a:latin typeface="+mn-lt"/>
          <a:ea typeface="+mn-ea"/>
          <a:cs typeface="+mn-cs"/>
        </a:defRPr>
      </a:lvl1pPr>
      <a:lvl2pPr marL="282344" algn="l" defTabSz="564688" rtl="0" eaLnBrk="1" latinLnBrk="0" hangingPunct="1">
        <a:defRPr kumimoji="1" sz="1089" kern="1200">
          <a:solidFill>
            <a:schemeClr val="tx1"/>
          </a:solidFill>
          <a:latin typeface="+mn-lt"/>
          <a:ea typeface="+mn-ea"/>
          <a:cs typeface="+mn-cs"/>
        </a:defRPr>
      </a:lvl2pPr>
      <a:lvl3pPr marL="564688" algn="l" defTabSz="564688" rtl="0" eaLnBrk="1" latinLnBrk="0" hangingPunct="1">
        <a:defRPr kumimoji="1" sz="1089" kern="1200">
          <a:solidFill>
            <a:schemeClr val="tx1"/>
          </a:solidFill>
          <a:latin typeface="+mn-lt"/>
          <a:ea typeface="+mn-ea"/>
          <a:cs typeface="+mn-cs"/>
        </a:defRPr>
      </a:lvl3pPr>
      <a:lvl4pPr marL="847032" algn="l" defTabSz="564688" rtl="0" eaLnBrk="1" latinLnBrk="0" hangingPunct="1">
        <a:defRPr kumimoji="1" sz="1089" kern="1200">
          <a:solidFill>
            <a:schemeClr val="tx1"/>
          </a:solidFill>
          <a:latin typeface="+mn-lt"/>
          <a:ea typeface="+mn-ea"/>
          <a:cs typeface="+mn-cs"/>
        </a:defRPr>
      </a:lvl4pPr>
      <a:lvl5pPr marL="1129376" algn="l" defTabSz="564688" rtl="0" eaLnBrk="1" latinLnBrk="0" hangingPunct="1">
        <a:defRPr kumimoji="1" sz="1089" kern="1200">
          <a:solidFill>
            <a:schemeClr val="tx1"/>
          </a:solidFill>
          <a:latin typeface="+mn-lt"/>
          <a:ea typeface="+mn-ea"/>
          <a:cs typeface="+mn-cs"/>
        </a:defRPr>
      </a:lvl5pPr>
      <a:lvl6pPr marL="1411720" algn="l" defTabSz="564688" rtl="0" eaLnBrk="1" latinLnBrk="0" hangingPunct="1">
        <a:defRPr kumimoji="1" sz="1089" kern="1200">
          <a:solidFill>
            <a:schemeClr val="tx1"/>
          </a:solidFill>
          <a:latin typeface="+mn-lt"/>
          <a:ea typeface="+mn-ea"/>
          <a:cs typeface="+mn-cs"/>
        </a:defRPr>
      </a:lvl6pPr>
      <a:lvl7pPr marL="1694064" algn="l" defTabSz="564688" rtl="0" eaLnBrk="1" latinLnBrk="0" hangingPunct="1">
        <a:defRPr kumimoji="1" sz="1089" kern="1200">
          <a:solidFill>
            <a:schemeClr val="tx1"/>
          </a:solidFill>
          <a:latin typeface="+mn-lt"/>
          <a:ea typeface="+mn-ea"/>
          <a:cs typeface="+mn-cs"/>
        </a:defRPr>
      </a:lvl7pPr>
      <a:lvl8pPr marL="1976408" algn="l" defTabSz="564688" rtl="0" eaLnBrk="1" latinLnBrk="0" hangingPunct="1">
        <a:defRPr kumimoji="1" sz="1089" kern="1200">
          <a:solidFill>
            <a:schemeClr val="tx1"/>
          </a:solidFill>
          <a:latin typeface="+mn-lt"/>
          <a:ea typeface="+mn-ea"/>
          <a:cs typeface="+mn-cs"/>
        </a:defRPr>
      </a:lvl8pPr>
      <a:lvl9pPr marL="2258752" algn="l" defTabSz="564688" rtl="0" eaLnBrk="1" latinLnBrk="0" hangingPunct="1">
        <a:defRPr kumimoji="1" sz="10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62419" y="5592143"/>
            <a:ext cx="3580513" cy="2103195"/>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endParaRPr lang="en-US" altLang="ja-JP" sz="1100"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945"/>
            <a:ext cx="6858000" cy="347390"/>
          </a:xfrm>
          <a:prstGeom prst="rect">
            <a:avLst/>
          </a:prstGeom>
          <a:gradFill flip="none" rotWithShape="1">
            <a:gsLst>
              <a:gs pos="100000">
                <a:srgbClr val="38B272"/>
              </a:gs>
              <a:gs pos="0">
                <a:srgbClr val="006600"/>
              </a:gs>
              <a:gs pos="100000">
                <a:schemeClr val="accent3">
                  <a:lumMod val="60000"/>
                </a:schemeClr>
              </a:gs>
            </a:gsLst>
            <a:lin ang="5400000" scaled="0"/>
            <a:tileRect/>
          </a:gradFill>
          <a:scene3d>
            <a:camera prst="orthographicFront"/>
            <a:lightRig rig="threePt" dir="t"/>
          </a:scene3d>
          <a:sp3d>
            <a:bevelT/>
          </a:sp3d>
        </p:spPr>
        <p:txBody>
          <a:bodyPr wrap="square" rtlCol="0">
            <a:noAutofit/>
          </a:bodyPr>
          <a:lstStyle/>
          <a:p>
            <a:r>
              <a:rPr lang="ja-JP" altLang="en-US" sz="1400" b="1" spc="-150" dirty="0" smtClean="0">
                <a:solidFill>
                  <a:schemeClr val="bg1"/>
                </a:solidFill>
                <a:latin typeface="Meiryo UI" panose="020B0604030504040204" pitchFamily="50" charset="-128"/>
                <a:ea typeface="Meiryo UI" panose="020B0604030504040204" pitchFamily="50" charset="-128"/>
              </a:rPr>
              <a:t>大阪府障害者等の雇用の促進等と就労の支援に関する条例（ハートフル条例）改正案</a:t>
            </a:r>
            <a:endParaRPr lang="ja-JP" altLang="en-US" sz="1400" b="1" spc="-150" dirty="0">
              <a:solidFill>
                <a:schemeClr val="bg1"/>
              </a:solidFill>
              <a:latin typeface="Meiryo UI" panose="020B0604030504040204" pitchFamily="50" charset="-128"/>
              <a:ea typeface="Meiryo UI" panose="020B0604030504040204" pitchFamily="50" charset="-128"/>
            </a:endParaRPr>
          </a:p>
        </p:txBody>
      </p:sp>
      <p:grpSp>
        <p:nvGrpSpPr>
          <p:cNvPr id="26" name="グループ化 25"/>
          <p:cNvGrpSpPr/>
          <p:nvPr/>
        </p:nvGrpSpPr>
        <p:grpSpPr>
          <a:xfrm>
            <a:off x="74163" y="2256523"/>
            <a:ext cx="6709674" cy="2581180"/>
            <a:chOff x="125132" y="2937282"/>
            <a:chExt cx="6737561" cy="2116354"/>
          </a:xfrm>
        </p:grpSpPr>
        <p:sp>
          <p:nvSpPr>
            <p:cNvPr id="13" name="正方形/長方形 12"/>
            <p:cNvSpPr/>
            <p:nvPr/>
          </p:nvSpPr>
          <p:spPr>
            <a:xfrm>
              <a:off x="129626" y="3817735"/>
              <a:ext cx="3148225" cy="1227410"/>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endParaRPr lang="en-US" altLang="ja-JP" sz="600" dirty="0" smtClean="0">
                <a:latin typeface="Meiryo UI" panose="020B0604030504040204" pitchFamily="50" charset="-128"/>
                <a:ea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○職業教育の充実　　○職業訓練の充実</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○企業への就職等の支援</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○重度の</a:t>
              </a:r>
              <a:r>
                <a:rPr lang="ja-JP" altLang="en-US" sz="1000" dirty="0" err="1" smtClean="0">
                  <a:latin typeface="Meiryo UI" panose="020B0604030504040204" pitchFamily="50" charset="-128"/>
                  <a:ea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rPr>
                <a:t>者の雇用の機会の創出及び拡大</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○就業及び生活上の支援</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a:t>
              </a:r>
              <a:r>
                <a:rPr lang="ja-JP" altLang="en-US" sz="1000" dirty="0" err="1" smtClean="0">
                  <a:latin typeface="Meiryo UI" panose="020B0604030504040204" pitchFamily="50" charset="-128"/>
                  <a:ea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rPr>
                <a:t>者等の職場環境整備等支援組織</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a:t>
              </a:r>
              <a:r>
                <a:rPr lang="ja-JP" altLang="en-US" sz="1000" dirty="0" err="1" smtClean="0">
                  <a:latin typeface="Meiryo UI" panose="020B0604030504040204" pitchFamily="50" charset="-128"/>
                  <a:ea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rPr>
                <a:t>者支援施設等からの物品の買い入れ等</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○公契約等の活用　○府職員の採用</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○啓発活動の実施　○顕彰</a:t>
              </a:r>
              <a:endParaRPr lang="en-US" altLang="ja-JP" sz="1000" dirty="0" smtClean="0">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125132" y="2937282"/>
              <a:ext cx="3157214" cy="617045"/>
              <a:chOff x="125132" y="2937282"/>
              <a:chExt cx="3157214" cy="617045"/>
            </a:xfrm>
          </p:grpSpPr>
          <p:sp>
            <p:nvSpPr>
              <p:cNvPr id="11" name="正方形/長方形 10"/>
              <p:cNvSpPr/>
              <p:nvPr/>
            </p:nvSpPr>
            <p:spPr>
              <a:xfrm>
                <a:off x="125132" y="3013524"/>
                <a:ext cx="3157214" cy="540803"/>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endParaRPr lang="en-US" altLang="ja-JP" sz="600" dirty="0" smtClean="0">
                  <a:latin typeface="Meiryo UI" panose="020B0604030504040204" pitchFamily="50" charset="-128"/>
                  <a:ea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endParaRPr>
              </a:p>
              <a:p>
                <a:pPr>
                  <a:lnSpc>
                    <a:spcPts val="1600"/>
                  </a:lnSpc>
                </a:pP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■目的　　■基本理念　　■府</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責務</a:t>
                </a: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■事業主・事業主団体・府民の責務</a:t>
                </a:r>
                <a:endParaRPr lang="en-US" altLang="ja-JP" sz="3200" dirty="0">
                  <a:latin typeface="Meiryo UI" panose="020B0604030504040204" pitchFamily="50" charset="-128"/>
                  <a:ea typeface="Meiryo UI" panose="020B0604030504040204" pitchFamily="50" charset="-128"/>
                </a:endParaRPr>
              </a:p>
              <a:p>
                <a:pPr>
                  <a:lnSpc>
                    <a:spcPts val="1600"/>
                  </a:lnSpc>
                </a:pPr>
                <a:endParaRPr lang="en-US" altLang="ja-JP" sz="1100"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234520" y="2937282"/>
                <a:ext cx="2991642" cy="197719"/>
              </a:xfrm>
              <a:prstGeom prst="rect">
                <a:avLst/>
              </a:prstGeom>
              <a:solidFill>
                <a:srgbClr val="CCFF99"/>
              </a:solidFill>
              <a:ln w="12700">
                <a:solidFill>
                  <a:schemeClr val="accent1">
                    <a:shade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第１章　総則</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grpSp>
          <p:nvGrpSpPr>
            <p:cNvPr id="25" name="グループ化 24"/>
            <p:cNvGrpSpPr/>
            <p:nvPr/>
          </p:nvGrpSpPr>
          <p:grpSpPr>
            <a:xfrm>
              <a:off x="3387238" y="2937527"/>
              <a:ext cx="3475455" cy="2116109"/>
              <a:chOff x="3387238" y="2937527"/>
              <a:chExt cx="3475455" cy="2116109"/>
            </a:xfrm>
          </p:grpSpPr>
          <p:sp>
            <p:nvSpPr>
              <p:cNvPr id="14" name="正方形/長方形 13"/>
              <p:cNvSpPr/>
              <p:nvPr/>
            </p:nvSpPr>
            <p:spPr>
              <a:xfrm>
                <a:off x="3387238" y="2957969"/>
                <a:ext cx="3402501" cy="2095667"/>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endParaRPr lang="en-US" altLang="ja-JP" sz="110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3443423" y="2937527"/>
                <a:ext cx="3419270" cy="339452"/>
              </a:xfrm>
              <a:prstGeom prst="rect">
                <a:avLst/>
              </a:prstGeom>
              <a:solidFill>
                <a:srgbClr val="CCFF99"/>
              </a:solidFill>
              <a:ln w="12700">
                <a:solidFill>
                  <a:schemeClr val="accent1">
                    <a:shade val="50000"/>
                  </a:schemeClr>
                </a:solidFill>
              </a:ln>
            </p:spPr>
            <p:style>
              <a:lnRef idx="0">
                <a:schemeClr val="accent3"/>
              </a:lnRef>
              <a:fillRef idx="3">
                <a:schemeClr val="accent3"/>
              </a:fillRef>
              <a:effectRef idx="3">
                <a:schemeClr val="accent3"/>
              </a:effectRef>
              <a:fontRef idx="minor">
                <a:schemeClr val="lt1"/>
              </a:fontRef>
            </p:style>
            <p:txBody>
              <a:bodyPr lIns="0" rIns="0" rtlCol="0" anchor="ctr"/>
              <a:lstStyle/>
              <a:p>
                <a:r>
                  <a:rPr lang="ja-JP" altLang="en-US" sz="1100" dirty="0" smtClean="0">
                    <a:solidFill>
                      <a:schemeClr val="tx1"/>
                    </a:solidFill>
                    <a:latin typeface="Meiryo UI" panose="020B0604030504040204" pitchFamily="50" charset="-128"/>
                    <a:ea typeface="Meiryo UI" panose="020B0604030504040204" pitchFamily="50" charset="-128"/>
                  </a:rPr>
                  <a:t>第３章　府と関係がある事業主の</a:t>
                </a:r>
                <a:r>
                  <a:rPr lang="ja-JP" altLang="en-US" sz="1100" dirty="0" err="1" smtClean="0">
                    <a:solidFill>
                      <a:schemeClr val="tx1"/>
                    </a:solidFill>
                    <a:latin typeface="Meiryo UI" panose="020B0604030504040204" pitchFamily="50" charset="-128"/>
                    <a:ea typeface="Meiryo UI" panose="020B0604030504040204" pitchFamily="50" charset="-128"/>
                  </a:rPr>
                  <a:t>障</a:t>
                </a:r>
                <a:r>
                  <a:rPr lang="ja-JP" altLang="en-US" sz="1100" dirty="0" err="1">
                    <a:solidFill>
                      <a:schemeClr val="tx1"/>
                    </a:solidFill>
                    <a:latin typeface="Meiryo UI" panose="020B0604030504040204" pitchFamily="50" charset="-128"/>
                    <a:ea typeface="Meiryo UI" panose="020B0604030504040204" pitchFamily="50" charset="-128"/>
                  </a:rPr>
                  <a:t>がい</a:t>
                </a:r>
                <a:r>
                  <a:rPr lang="ja-JP" altLang="en-US" sz="1100" dirty="0" smtClean="0">
                    <a:solidFill>
                      <a:schemeClr val="tx1"/>
                    </a:solidFill>
                    <a:latin typeface="Meiryo UI" panose="020B0604030504040204" pitchFamily="50" charset="-128"/>
                    <a:ea typeface="Meiryo UI" panose="020B0604030504040204" pitchFamily="50" charset="-128"/>
                  </a:rPr>
                  <a:t>者の雇用義務に</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基づく雇用の促進等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482472" y="3395879"/>
                <a:ext cx="297596" cy="1536482"/>
              </a:xfrm>
              <a:prstGeom prst="rect">
                <a:avLst/>
              </a:prstGeom>
            </p:spPr>
            <p:style>
              <a:lnRef idx="1">
                <a:schemeClr val="accent3"/>
              </a:lnRef>
              <a:fillRef idx="2">
                <a:schemeClr val="accent3"/>
              </a:fillRef>
              <a:effectRef idx="1">
                <a:schemeClr val="accent3"/>
              </a:effectRef>
              <a:fontRef idx="minor">
                <a:schemeClr val="dk1"/>
              </a:fontRef>
            </p:style>
            <p:txBody>
              <a:bodyPr vert="eaVert" wrap="square" lIns="0" rIns="0" rtlCol="0" anchor="ctr">
                <a:normAutofit/>
              </a:bodyPr>
              <a:lstStyle/>
              <a:p>
                <a:pPr algn="ctr"/>
                <a:r>
                  <a:rPr kumimoji="1" lang="ja-JP" altLang="en-US" sz="1400" dirty="0" smtClean="0">
                    <a:latin typeface="Meiryo UI" panose="020B0604030504040204" pitchFamily="50" charset="-128"/>
                    <a:ea typeface="Meiryo UI" panose="020B0604030504040204" pitchFamily="50" charset="-128"/>
                  </a:rPr>
                  <a:t>知   事</a:t>
                </a:r>
                <a:endParaRPr kumimoji="1" lang="ja-JP" altLang="en-US" sz="1400" dirty="0">
                  <a:latin typeface="Meiryo UI" panose="020B0604030504040204" pitchFamily="50" charset="-128"/>
                  <a:ea typeface="Meiryo UI" panose="020B0604030504040204" pitchFamily="50" charset="-128"/>
                </a:endParaRPr>
              </a:p>
            </p:txBody>
          </p:sp>
          <p:sp>
            <p:nvSpPr>
              <p:cNvPr id="16" name="ホームベース 15"/>
              <p:cNvSpPr/>
              <p:nvPr/>
            </p:nvSpPr>
            <p:spPr>
              <a:xfrm>
                <a:off x="3847254" y="3488170"/>
                <a:ext cx="864096" cy="708337"/>
              </a:xfrm>
              <a:prstGeom prst="homePlate">
                <a:avLst>
                  <a:gd name="adj" fmla="val 15387"/>
                </a:avLst>
              </a:prstGeom>
            </p:spPr>
            <p:style>
              <a:lnRef idx="1">
                <a:schemeClr val="accent3"/>
              </a:lnRef>
              <a:fillRef idx="2">
                <a:schemeClr val="accent3"/>
              </a:fillRef>
              <a:effectRef idx="1">
                <a:schemeClr val="accent3"/>
              </a:effectRef>
              <a:fontRef idx="minor">
                <a:schemeClr val="dk1"/>
              </a:fontRef>
            </p:style>
            <p:txBody>
              <a:bodyPr lIns="36000" tIns="0" rIns="0" bIns="0" rtlCol="0" anchor="ctr">
                <a:normAutofit/>
              </a:bodyPr>
              <a:lstStyle/>
              <a:p>
                <a:r>
                  <a:rPr kumimoji="1" lang="ja-JP" altLang="en-US" sz="1000" b="1"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指導</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・職業紹介</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・専門家派遣</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・助言</a:t>
                </a:r>
                <a:endParaRPr kumimoji="1" lang="ja-JP" altLang="en-US" sz="1000" dirty="0">
                  <a:latin typeface="Meiryo UI" panose="020B0604030504040204" pitchFamily="50" charset="-128"/>
                  <a:ea typeface="Meiryo UI" panose="020B0604030504040204" pitchFamily="50" charset="-128"/>
                </a:endParaRPr>
              </a:p>
            </p:txBody>
          </p:sp>
          <p:sp>
            <p:nvSpPr>
              <p:cNvPr id="17" name="ホームベース 16"/>
              <p:cNvSpPr/>
              <p:nvPr/>
            </p:nvSpPr>
            <p:spPr>
              <a:xfrm>
                <a:off x="3848854" y="4448698"/>
                <a:ext cx="765504" cy="504056"/>
              </a:xfrm>
              <a:prstGeom prst="homePlate">
                <a:avLst>
                  <a:gd name="adj" fmla="val 20899"/>
                </a:avLst>
              </a:prstGeom>
            </p:spPr>
            <p:style>
              <a:lnRef idx="1">
                <a:schemeClr val="accent3"/>
              </a:lnRef>
              <a:fillRef idx="2">
                <a:schemeClr val="accent3"/>
              </a:fillRef>
              <a:effectRef idx="1">
                <a:schemeClr val="accent3"/>
              </a:effectRef>
              <a:fontRef idx="minor">
                <a:schemeClr val="dk1"/>
              </a:fontRef>
            </p:style>
            <p:txBody>
              <a:bodyPr lIns="36000" tIns="0" rIns="0" bIns="0" rtlCol="0" anchor="ctr">
                <a:normAutofit/>
              </a:bodyPr>
              <a:lstStyle/>
              <a:p>
                <a:r>
                  <a:rPr kumimoji="1" lang="ja-JP" altLang="en-US" sz="1000" dirty="0" smtClean="0">
                    <a:latin typeface="Meiryo UI" panose="020B0604030504040204" pitchFamily="50" charset="-128"/>
                    <a:ea typeface="Meiryo UI" panose="020B0604030504040204" pitchFamily="50" charset="-128"/>
                  </a:rPr>
                  <a:t>事業主名の</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公表</a:t>
                </a:r>
                <a:endParaRPr kumimoji="1" lang="ja-JP" altLang="en-US" sz="1000" dirty="0">
                  <a:latin typeface="Meiryo UI" panose="020B0604030504040204" pitchFamily="50" charset="-128"/>
                  <a:ea typeface="Meiryo UI" panose="020B0604030504040204" pitchFamily="50" charset="-128"/>
                </a:endParaRPr>
              </a:p>
            </p:txBody>
          </p:sp>
          <p:sp>
            <p:nvSpPr>
              <p:cNvPr id="19" name="角丸四角形 18"/>
              <p:cNvSpPr/>
              <p:nvPr/>
            </p:nvSpPr>
            <p:spPr>
              <a:xfrm>
                <a:off x="4816242" y="3413985"/>
                <a:ext cx="1929601" cy="1050038"/>
              </a:xfrm>
              <a:prstGeom prst="roundRect">
                <a:avLst>
                  <a:gd name="adj" fmla="val 8045"/>
                </a:avLst>
              </a:prstGeom>
              <a:noFill/>
              <a:ln w="63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endParaRPr lang="en-US" altLang="ja-JP" sz="400" dirty="0"/>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err="1" smtClean="0">
                    <a:solidFill>
                      <a:schemeClr val="tx1"/>
                    </a:solidFill>
                    <a:latin typeface="Meiryo UI" panose="020B0604030504040204" pitchFamily="50" charset="-128"/>
                    <a:ea typeface="Meiryo UI" panose="020B0604030504040204" pitchFamily="50" charset="-128"/>
                  </a:rPr>
                  <a:t>障がい</a:t>
                </a:r>
                <a:r>
                  <a:rPr lang="ja-JP" altLang="en-US" sz="1000" dirty="0" smtClean="0">
                    <a:solidFill>
                      <a:schemeClr val="tx1"/>
                    </a:solidFill>
                    <a:latin typeface="Meiryo UI" panose="020B0604030504040204" pitchFamily="50" charset="-128"/>
                    <a:ea typeface="Meiryo UI" panose="020B0604030504040204" pitchFamily="50" charset="-128"/>
                  </a:rPr>
                  <a:t>者雇用状況の報告</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800"/>
                  </a:lnSpc>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smtClean="0">
                    <a:solidFill>
                      <a:schemeClr val="tx1"/>
                    </a:solidFill>
                    <a:latin typeface="Meiryo UI" panose="020B0604030504040204" pitchFamily="50" charset="-128"/>
                    <a:ea typeface="Meiryo UI" panose="020B0604030504040204" pitchFamily="50" charset="-128"/>
                  </a:rPr>
                  <a:t>□雇入れ</a:t>
                </a:r>
                <a:r>
                  <a:rPr kumimoji="1" lang="ja-JP" altLang="en-US" sz="1000" dirty="0" smtClean="0">
                    <a:solidFill>
                      <a:schemeClr val="tx1"/>
                    </a:solidFill>
                    <a:latin typeface="Meiryo UI" panose="020B0604030504040204" pitchFamily="50" charset="-128"/>
                    <a:ea typeface="Meiryo UI" panose="020B0604030504040204" pitchFamily="50" charset="-128"/>
                  </a:rPr>
                  <a:t>計画書</a:t>
                </a:r>
                <a:r>
                  <a:rPr kumimoji="1" lang="ja-JP" altLang="en-US" sz="1000" smtClean="0">
                    <a:solidFill>
                      <a:schemeClr val="tx1"/>
                    </a:solidFill>
                    <a:latin typeface="Meiryo UI" panose="020B0604030504040204" pitchFamily="50" charset="-128"/>
                    <a:ea typeface="Meiryo UI" panose="020B0604030504040204" pitchFamily="50" charset="-128"/>
                  </a:rPr>
                  <a:t>の作成・提出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期間</a:t>
                </a: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年間</a:t>
                </a:r>
                <a:r>
                  <a:rPr kumimoji="1" lang="ja-JP" altLang="en-US" sz="1000" b="1" dirty="0" smtClean="0">
                    <a:solidFill>
                      <a:schemeClr val="tx1"/>
                    </a:solidFill>
                    <a:latin typeface="Meiryo UI" panose="020B0604030504040204" pitchFamily="50" charset="-128"/>
                    <a:ea typeface="Meiryo UI" panose="020B0604030504040204" pitchFamily="50" charset="-128"/>
                  </a:rPr>
                  <a:t>）</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000" b="1" spc="-150" dirty="0" smtClean="0">
                    <a:solidFill>
                      <a:schemeClr val="tx1"/>
                    </a:solidFill>
                    <a:latin typeface="Meiryo UI" panose="020B0604030504040204" pitchFamily="50" charset="-128"/>
                    <a:ea typeface="Meiryo UI" panose="020B0604030504040204" pitchFamily="50" charset="-128"/>
                  </a:rPr>
                  <a:t>□</a:t>
                </a:r>
                <a:r>
                  <a:rPr kumimoji="1" lang="ja-JP" altLang="en-US" sz="1000" spc="-150" dirty="0" smtClean="0">
                    <a:solidFill>
                      <a:schemeClr val="tx1"/>
                    </a:solidFill>
                    <a:latin typeface="Meiryo UI" panose="020B0604030504040204" pitchFamily="50" charset="-128"/>
                    <a:ea typeface="Meiryo UI" panose="020B0604030504040204" pitchFamily="50" charset="-128"/>
                  </a:rPr>
                  <a:t>進捗状況及び達成状況の報告</a:t>
                </a:r>
                <a:endParaRPr kumimoji="1" lang="ja-JP" altLang="en-US" sz="1000" spc="-15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895141" y="3294118"/>
                <a:ext cx="1728192" cy="20463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kumimoji="1" lang="ja-JP" altLang="en-US" sz="1000" dirty="0" smtClean="0">
                    <a:latin typeface="Meiryo UI" panose="020B0604030504040204" pitchFamily="50" charset="-128"/>
                    <a:ea typeface="Meiryo UI" panose="020B0604030504040204" pitchFamily="50" charset="-128"/>
                  </a:rPr>
                  <a:t>契約・補助金等の相手方</a:t>
                </a:r>
                <a:endParaRPr kumimoji="1" lang="ja-JP" altLang="en-US" sz="1000" dirty="0">
                  <a:latin typeface="Meiryo UI" panose="020B0604030504040204" pitchFamily="50" charset="-128"/>
                  <a:ea typeface="Meiryo UI" panose="020B0604030504040204" pitchFamily="50" charset="-128"/>
                </a:endParaRPr>
              </a:p>
            </p:txBody>
          </p:sp>
          <p:sp>
            <p:nvSpPr>
              <p:cNvPr id="20" name="下矢印 19"/>
              <p:cNvSpPr/>
              <p:nvPr/>
            </p:nvSpPr>
            <p:spPr>
              <a:xfrm>
                <a:off x="5377390" y="3736250"/>
                <a:ext cx="360040" cy="144705"/>
              </a:xfrm>
              <a:prstGeom prst="downArrow">
                <a:avLst/>
              </a:prstGeom>
              <a:ln>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1" name="下矢印 20"/>
              <p:cNvSpPr/>
              <p:nvPr/>
            </p:nvSpPr>
            <p:spPr>
              <a:xfrm>
                <a:off x="5399198" y="4092523"/>
                <a:ext cx="360040" cy="140459"/>
              </a:xfrm>
              <a:prstGeom prst="downArrow">
                <a:avLst/>
              </a:prstGeom>
              <a:ln>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2" name="フレーム 21"/>
              <p:cNvSpPr/>
              <p:nvPr/>
            </p:nvSpPr>
            <p:spPr>
              <a:xfrm>
                <a:off x="4658254" y="4491552"/>
                <a:ext cx="2087589" cy="480567"/>
              </a:xfrm>
              <a:prstGeom prst="frame">
                <a:avLst>
                  <a:gd name="adj1" fmla="val 6831"/>
                </a:avLst>
              </a:prstGeom>
              <a:noFill/>
              <a:ln w="9525">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Meiryo UI" panose="020B0604030504040204" pitchFamily="50" charset="-128"/>
                    <a:ea typeface="Meiryo UI" panose="020B0604030504040204" pitchFamily="50" charset="-128"/>
                  </a:rPr>
                  <a:t>〇勧告に従わない事業主等</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〇責めに帰すべき重大な理由に</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より計画未達成の事業主</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grpSp>
      </p:grpSp>
      <p:sp>
        <p:nvSpPr>
          <p:cNvPr id="23" name="正方形/長方形 22"/>
          <p:cNvSpPr/>
          <p:nvPr/>
        </p:nvSpPr>
        <p:spPr>
          <a:xfrm>
            <a:off x="25539" y="5222893"/>
            <a:ext cx="3518463" cy="581749"/>
          </a:xfrm>
          <a:prstGeom prst="rect">
            <a:avLst/>
          </a:prstGeom>
          <a:solidFill>
            <a:srgbClr val="CCFF99"/>
          </a:solidFill>
          <a:ln w="12700">
            <a:solidFill>
              <a:schemeClr val="accent1">
                <a:shade val="50000"/>
              </a:schemeClr>
            </a:solidFill>
          </a:ln>
        </p:spPr>
        <p:style>
          <a:lnRef idx="0">
            <a:schemeClr val="accent3"/>
          </a:lnRef>
          <a:fillRef idx="3">
            <a:schemeClr val="accent3"/>
          </a:fillRef>
          <a:effectRef idx="3">
            <a:schemeClr val="accent3"/>
          </a:effectRef>
          <a:fontRef idx="minor">
            <a:schemeClr val="lt1"/>
          </a:fontRef>
        </p:style>
        <p:txBody>
          <a:bodyPr lIns="0" rIns="0"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第３章　</a:t>
            </a:r>
            <a:r>
              <a:rPr lang="ja-JP" altLang="en-US" sz="1400" b="1" u="sng" dirty="0" smtClean="0">
                <a:solidFill>
                  <a:schemeClr val="tx1"/>
                </a:solidFill>
                <a:latin typeface="Meiryo UI" panose="020B0604030504040204" pitchFamily="50" charset="-128"/>
                <a:ea typeface="Meiryo UI" panose="020B0604030504040204" pitchFamily="50" charset="-128"/>
              </a:rPr>
              <a:t>特定中小事業主の</a:t>
            </a:r>
            <a:r>
              <a:rPr lang="ja-JP" altLang="en-US" sz="1400" b="1" u="sng" dirty="0" err="1" smtClean="0">
                <a:solidFill>
                  <a:schemeClr val="tx1"/>
                </a:solidFill>
                <a:latin typeface="Meiryo UI" panose="020B0604030504040204" pitchFamily="50" charset="-128"/>
                <a:ea typeface="Meiryo UI" panose="020B0604030504040204" pitchFamily="50" charset="-128"/>
              </a:rPr>
              <a:t>障</a:t>
            </a:r>
            <a:r>
              <a:rPr lang="ja-JP" altLang="en-US" sz="1400" b="1" u="sng" dirty="0" err="1">
                <a:solidFill>
                  <a:schemeClr val="tx1"/>
                </a:solidFill>
                <a:latin typeface="Meiryo UI" panose="020B0604030504040204" pitchFamily="50" charset="-128"/>
                <a:ea typeface="Meiryo UI" panose="020B0604030504040204" pitchFamily="50" charset="-128"/>
              </a:rPr>
              <a:t>がい</a:t>
            </a:r>
            <a:r>
              <a:rPr lang="ja-JP" altLang="en-US" sz="1400" b="1" u="sng" dirty="0" smtClean="0">
                <a:solidFill>
                  <a:schemeClr val="tx1"/>
                </a:solidFill>
                <a:latin typeface="Meiryo UI" panose="020B0604030504040204" pitchFamily="50" charset="-128"/>
                <a:ea typeface="Meiryo UI" panose="020B0604030504040204" pitchFamily="50" charset="-128"/>
              </a:rPr>
              <a:t>者の雇用　</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義務に基づく雇用の促進等</a:t>
            </a:r>
            <a:r>
              <a:rPr lang="ja-JP" altLang="en-US" sz="1400" b="1" dirty="0" smtClean="0">
                <a:solidFill>
                  <a:schemeClr val="tx1"/>
                </a:solidFill>
                <a:latin typeface="Meiryo UI" panose="020B0604030504040204" pitchFamily="50" charset="-128"/>
                <a:ea typeface="Meiryo UI" panose="020B0604030504040204" pitchFamily="50" charset="-128"/>
              </a:rPr>
              <a:t> </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rot="10800000" flipV="1">
            <a:off x="116442" y="5890240"/>
            <a:ext cx="337174" cy="1713742"/>
          </a:xfrm>
          <a:prstGeom prst="rect">
            <a:avLst/>
          </a:prstGeom>
        </p:spPr>
        <p:style>
          <a:lnRef idx="1">
            <a:schemeClr val="accent3"/>
          </a:lnRef>
          <a:fillRef idx="2">
            <a:schemeClr val="accent3"/>
          </a:fillRef>
          <a:effectRef idx="1">
            <a:schemeClr val="accent3"/>
          </a:effectRef>
          <a:fontRef idx="minor">
            <a:schemeClr val="dk1"/>
          </a:fontRef>
        </p:style>
        <p:txBody>
          <a:bodyPr vert="eaVert" wrap="square" lIns="0" rIns="0" rtlCol="0" anchor="ctr">
            <a:normAutofit/>
          </a:bodyPr>
          <a:lstStyle/>
          <a:p>
            <a:pPr algn="ctr"/>
            <a:r>
              <a:rPr kumimoji="1" lang="ja-JP" altLang="en-US" sz="1400" b="1" dirty="0" smtClean="0">
                <a:latin typeface="Meiryo UI" panose="020B0604030504040204" pitchFamily="50" charset="-128"/>
                <a:ea typeface="Meiryo UI" panose="020B0604030504040204" pitchFamily="50" charset="-128"/>
              </a:rPr>
              <a:t>知   事</a:t>
            </a:r>
            <a:endParaRPr kumimoji="1" lang="ja-JP" altLang="en-US" sz="1400" b="1" dirty="0">
              <a:latin typeface="Meiryo UI" panose="020B0604030504040204" pitchFamily="50" charset="-128"/>
              <a:ea typeface="Meiryo UI" panose="020B0604030504040204" pitchFamily="50" charset="-128"/>
            </a:endParaRPr>
          </a:p>
        </p:txBody>
      </p:sp>
      <p:sp>
        <p:nvSpPr>
          <p:cNvPr id="31" name="角丸四角形 30"/>
          <p:cNvSpPr/>
          <p:nvPr/>
        </p:nvSpPr>
        <p:spPr>
          <a:xfrm>
            <a:off x="1208488" y="6138254"/>
            <a:ext cx="2400044" cy="1465727"/>
          </a:xfrm>
          <a:prstGeom prst="roundRect">
            <a:avLst>
              <a:gd name="adj" fmla="val 8045"/>
            </a:avLst>
          </a:prstGeom>
          <a:noFill/>
          <a:ln w="63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endParaRPr lang="en-US" altLang="ja-JP" sz="400" dirty="0"/>
          </a:p>
          <a:p>
            <a:pPr>
              <a:lnSpc>
                <a:spcPts val="1800"/>
              </a:lnSpc>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400" b="1" dirty="0" smtClean="0">
                <a:solidFill>
                  <a:schemeClr val="tx1"/>
                </a:solidFill>
                <a:latin typeface="Meiryo UI" panose="020B0604030504040204" pitchFamily="50" charset="-128"/>
                <a:ea typeface="Meiryo UI" panose="020B0604030504040204" pitchFamily="50" charset="-128"/>
              </a:rPr>
              <a:t>□</a:t>
            </a:r>
            <a:r>
              <a:rPr lang="ja-JP" altLang="en-US" sz="1400" b="1" dirty="0" err="1" smtClean="0">
                <a:solidFill>
                  <a:schemeClr val="tx1"/>
                </a:solidFill>
                <a:latin typeface="Meiryo UI" panose="020B0604030504040204" pitchFamily="50" charset="-128"/>
                <a:ea typeface="Meiryo UI" panose="020B0604030504040204" pitchFamily="50" charset="-128"/>
              </a:rPr>
              <a:t>障がい</a:t>
            </a:r>
            <a:r>
              <a:rPr lang="ja-JP" altLang="en-US" sz="1400" b="1" dirty="0" smtClean="0">
                <a:solidFill>
                  <a:schemeClr val="tx1"/>
                </a:solidFill>
                <a:latin typeface="Meiryo UI" panose="020B0604030504040204" pitchFamily="50" charset="-128"/>
                <a:ea typeface="Meiryo UI" panose="020B0604030504040204" pitchFamily="50" charset="-128"/>
              </a:rPr>
              <a:t>者雇用状況の報告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400" b="1" spc="-150" dirty="0">
                <a:solidFill>
                  <a:schemeClr val="tx1"/>
                </a:solidFill>
                <a:latin typeface="Meiryo UI" panose="020B0604030504040204" pitchFamily="50" charset="-128"/>
                <a:ea typeface="Meiryo UI" panose="020B0604030504040204" pitchFamily="50" charset="-128"/>
              </a:rPr>
              <a:t> </a:t>
            </a:r>
            <a:r>
              <a:rPr lang="en-US" altLang="ja-JP" sz="1400" b="1" spc="-150" dirty="0" smtClean="0">
                <a:solidFill>
                  <a:schemeClr val="tx1"/>
                </a:solidFill>
                <a:latin typeface="Meiryo UI" panose="020B0604030504040204" pitchFamily="50" charset="-128"/>
                <a:ea typeface="Meiryo UI" panose="020B0604030504040204" pitchFamily="50" charset="-128"/>
              </a:rPr>
              <a:t> </a:t>
            </a:r>
            <a:r>
              <a:rPr lang="ja-JP" altLang="en-US" sz="1400" b="1" spc="-150" dirty="0" smtClean="0">
                <a:solidFill>
                  <a:schemeClr val="tx1"/>
                </a:solidFill>
                <a:latin typeface="Meiryo UI" panose="020B0604030504040204" pitchFamily="50" charset="-128"/>
                <a:ea typeface="Meiryo UI" panose="020B0604030504040204" pitchFamily="50" charset="-128"/>
              </a:rPr>
              <a:t>（努力義務）</a:t>
            </a:r>
            <a:endParaRPr lang="en-US" altLang="ja-JP" sz="1400" b="1" spc="-150" dirty="0" smtClean="0">
              <a:solidFill>
                <a:schemeClr val="tx1"/>
              </a:solidFill>
              <a:latin typeface="Meiryo UI" panose="020B0604030504040204" pitchFamily="50" charset="-128"/>
              <a:ea typeface="Meiryo UI" panose="020B0604030504040204" pitchFamily="50" charset="-128"/>
            </a:endParaRPr>
          </a:p>
          <a:p>
            <a:pPr>
              <a:lnSpc>
                <a:spcPts val="1800"/>
              </a:lnSpc>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err="1" smtClean="0">
                <a:solidFill>
                  <a:schemeClr val="tx1"/>
                </a:solidFill>
                <a:latin typeface="Meiryo UI" panose="020B0604030504040204" pitchFamily="50" charset="-128"/>
                <a:ea typeface="Meiryo UI" panose="020B0604030504040204" pitchFamily="50" charset="-128"/>
              </a:rPr>
              <a:t>障がい</a:t>
            </a:r>
            <a:r>
              <a:rPr kumimoji="1" lang="ja-JP" altLang="en-US" sz="1400" b="1" dirty="0" smtClean="0">
                <a:solidFill>
                  <a:schemeClr val="tx1"/>
                </a:solidFill>
                <a:latin typeface="Meiryo UI" panose="020B0604030504040204" pitchFamily="50" charset="-128"/>
                <a:ea typeface="Meiryo UI" panose="020B0604030504040204" pitchFamily="50" charset="-128"/>
              </a:rPr>
              <a:t>者雇用推進計画書</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400" b="1" dirty="0">
                <a:solidFill>
                  <a:schemeClr val="tx1"/>
                </a:solidFill>
                <a:latin typeface="Meiryo UI" panose="020B0604030504040204" pitchFamily="50" charset="-128"/>
                <a:ea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の作成・提出（努力義務）</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8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462759" y="5906818"/>
            <a:ext cx="1762905" cy="43088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kumimoji="1" lang="ja-JP" altLang="en-US" sz="1100" b="1" dirty="0" smtClean="0">
                <a:latin typeface="Meiryo UI" panose="020B0604030504040204" pitchFamily="50" charset="-128"/>
                <a:ea typeface="Meiryo UI" panose="020B0604030504040204" pitchFamily="50" charset="-128"/>
              </a:rPr>
              <a:t>法定雇用率未達成の</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u="sng" dirty="0" smtClean="0">
                <a:latin typeface="Meiryo UI" panose="020B0604030504040204" pitchFamily="50" charset="-128"/>
                <a:ea typeface="Meiryo UI" panose="020B0604030504040204" pitchFamily="50" charset="-128"/>
              </a:rPr>
              <a:t>特定中小事業主</a:t>
            </a:r>
            <a:endParaRPr kumimoji="1" lang="ja-JP" altLang="en-US" sz="1100" b="1" u="sng" dirty="0">
              <a:latin typeface="Meiryo UI" panose="020B0604030504040204" pitchFamily="50" charset="-128"/>
              <a:ea typeface="Meiryo UI" panose="020B0604030504040204" pitchFamily="50" charset="-128"/>
            </a:endParaRPr>
          </a:p>
        </p:txBody>
      </p:sp>
      <p:sp>
        <p:nvSpPr>
          <p:cNvPr id="32" name="下矢印 31"/>
          <p:cNvSpPr/>
          <p:nvPr/>
        </p:nvSpPr>
        <p:spPr>
          <a:xfrm>
            <a:off x="2131011" y="6863593"/>
            <a:ext cx="590122" cy="253179"/>
          </a:xfrm>
          <a:prstGeom prst="downArrow">
            <a:avLst/>
          </a:prstGeom>
          <a:ln>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4" name="ホームベース 33"/>
          <p:cNvSpPr/>
          <p:nvPr/>
        </p:nvSpPr>
        <p:spPr>
          <a:xfrm>
            <a:off x="503280" y="6079579"/>
            <a:ext cx="705933" cy="1320745"/>
          </a:xfrm>
          <a:prstGeom prst="homePlate">
            <a:avLst>
              <a:gd name="adj" fmla="val 15387"/>
            </a:avLst>
          </a:prstGeom>
        </p:spPr>
        <p:style>
          <a:lnRef idx="1">
            <a:schemeClr val="accent3"/>
          </a:lnRef>
          <a:fillRef idx="2">
            <a:schemeClr val="accent3"/>
          </a:fillRef>
          <a:effectRef idx="1">
            <a:schemeClr val="accent3"/>
          </a:effectRef>
          <a:fontRef idx="minor">
            <a:schemeClr val="dk1"/>
          </a:fontRef>
        </p:style>
        <p:txBody>
          <a:bodyPr lIns="36000" tIns="0" rIns="0" bIns="0" rtlCol="0" anchor="ctr">
            <a:normAutofit/>
          </a:bodyPr>
          <a:lstStyle/>
          <a:p>
            <a:pPr>
              <a:lnSpc>
                <a:spcPct val="150000"/>
              </a:lnSpc>
            </a:pPr>
            <a:r>
              <a:rPr lang="ja-JP" altLang="en-US" sz="1050" b="1" dirty="0">
                <a:latin typeface="Meiryo UI" panose="020B0604030504040204" pitchFamily="50" charset="-128"/>
                <a:ea typeface="Meiryo UI" panose="020B0604030504040204" pitchFamily="50" charset="-128"/>
              </a:rPr>
              <a:t>個々</a:t>
            </a:r>
            <a:r>
              <a:rPr lang="ja-JP" altLang="en-US" sz="1050" b="1" dirty="0" smtClean="0">
                <a:latin typeface="Meiryo UI" panose="020B0604030504040204" pitchFamily="50" charset="-128"/>
                <a:ea typeface="Meiryo UI" panose="020B0604030504040204" pitchFamily="50" charset="-128"/>
              </a:rPr>
              <a:t>の事業主に応じたサポート</a:t>
            </a:r>
            <a:endParaRPr kumimoji="1" lang="ja-JP" altLang="en-US" sz="1050" b="1" dirty="0">
              <a:latin typeface="Meiryo UI" panose="020B0604030504040204" pitchFamily="50" charset="-128"/>
              <a:ea typeface="Meiryo UI" panose="020B0604030504040204" pitchFamily="50" charset="-128"/>
            </a:endParaRPr>
          </a:p>
        </p:txBody>
      </p:sp>
      <p:cxnSp>
        <p:nvCxnSpPr>
          <p:cNvPr id="38" name="直線コネクタ 37"/>
          <p:cNvCxnSpPr/>
          <p:nvPr/>
        </p:nvCxnSpPr>
        <p:spPr>
          <a:xfrm flipV="1">
            <a:off x="2852936" y="5777454"/>
            <a:ext cx="1019411" cy="4716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3763506" y="5153065"/>
            <a:ext cx="2970614" cy="841652"/>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pc="-150" dirty="0" smtClean="0"/>
              <a:t>府内のみに事務所</a:t>
            </a:r>
            <a:r>
              <a:rPr kumimoji="1" lang="ja-JP" altLang="en-US" sz="1400" spc="-150" dirty="0" smtClean="0">
                <a:solidFill>
                  <a:schemeClr val="bg1"/>
                </a:solidFill>
              </a:rPr>
              <a:t>・事業所</a:t>
            </a:r>
            <a:r>
              <a:rPr kumimoji="1" lang="ja-JP" altLang="en-US" sz="1400" spc="-150" dirty="0" smtClean="0"/>
              <a:t>を有する</a:t>
            </a:r>
            <a:endParaRPr kumimoji="1" lang="en-US" altLang="ja-JP" sz="1400" spc="-150" dirty="0" smtClean="0"/>
          </a:p>
          <a:p>
            <a:pPr algn="ctr"/>
            <a:r>
              <a:rPr lang="en-US" altLang="ja-JP" sz="1400" dirty="0" smtClean="0"/>
              <a:t>45.5</a:t>
            </a:r>
            <a:r>
              <a:rPr lang="ja-JP" altLang="en-US" sz="1400" dirty="0" smtClean="0"/>
              <a:t>人</a:t>
            </a:r>
            <a:r>
              <a:rPr lang="en-US" altLang="ja-JP" sz="800" dirty="0" smtClean="0"/>
              <a:t>※</a:t>
            </a:r>
            <a:r>
              <a:rPr lang="ja-JP" altLang="en-US" sz="1400" dirty="0" smtClean="0"/>
              <a:t>以上</a:t>
            </a:r>
            <a:r>
              <a:rPr lang="en-US" altLang="ja-JP" sz="1400" dirty="0" smtClean="0"/>
              <a:t>100</a:t>
            </a:r>
            <a:r>
              <a:rPr lang="ja-JP" altLang="en-US" sz="1400" dirty="0" smtClean="0"/>
              <a:t>人以下の事業主</a:t>
            </a:r>
            <a:endParaRPr lang="en-US" altLang="ja-JP" sz="1400" dirty="0"/>
          </a:p>
          <a:p>
            <a:pPr>
              <a:spcBef>
                <a:spcPts val="600"/>
              </a:spcBef>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法定雇用率</a:t>
            </a:r>
            <a:r>
              <a:rPr kumimoji="1" lang="en-US" altLang="ja-JP" sz="1100" dirty="0" smtClean="0">
                <a:latin typeface="Meiryo UI" panose="020B0604030504040204" pitchFamily="50" charset="-128"/>
                <a:ea typeface="Meiryo UI" panose="020B0604030504040204" pitchFamily="50" charset="-128"/>
              </a:rPr>
              <a:t>2.3</a:t>
            </a:r>
            <a:r>
              <a:rPr kumimoji="1" lang="ja-JP" altLang="en-US" sz="1100" dirty="0" smtClean="0">
                <a:latin typeface="Meiryo UI" panose="020B0604030504040204" pitchFamily="50" charset="-128"/>
                <a:ea typeface="Meiryo UI" panose="020B0604030504040204" pitchFamily="50" charset="-128"/>
              </a:rPr>
              <a:t>％に引き上げられ</a:t>
            </a:r>
            <a:r>
              <a:rPr lang="ja-JP" altLang="en-US" sz="1100" dirty="0" smtClean="0">
                <a:latin typeface="Meiryo UI" panose="020B0604030504040204" pitchFamily="50" charset="-128"/>
                <a:ea typeface="Meiryo UI" panose="020B0604030504040204" pitchFamily="50" charset="-128"/>
              </a:rPr>
              <a:t>た</a:t>
            </a:r>
            <a:r>
              <a:rPr kumimoji="1" lang="ja-JP" altLang="en-US" sz="1100" dirty="0" smtClean="0">
                <a:latin typeface="Meiryo UI" panose="020B0604030504040204" pitchFamily="50" charset="-128"/>
                <a:ea typeface="Meiryo UI" panose="020B0604030504040204" pitchFamily="50" charset="-128"/>
              </a:rPr>
              <a:t>場合は、　</a:t>
            </a:r>
            <a:endParaRPr kumimoji="1"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43.5</a:t>
            </a:r>
            <a:r>
              <a:rPr kumimoji="1" lang="ja-JP" altLang="en-US" sz="1100" dirty="0" smtClean="0">
                <a:latin typeface="Meiryo UI" panose="020B0604030504040204" pitchFamily="50" charset="-128"/>
                <a:ea typeface="Meiryo UI" panose="020B0604030504040204" pitchFamily="50" charset="-128"/>
              </a:rPr>
              <a:t>人以上</a:t>
            </a:r>
            <a:endParaRPr kumimoji="1" lang="ja-JP" altLang="en-US" sz="1100" dirty="0">
              <a:latin typeface="Meiryo UI" panose="020B0604030504040204" pitchFamily="50" charset="-128"/>
              <a:ea typeface="Meiryo UI" panose="020B0604030504040204" pitchFamily="50" charset="-128"/>
            </a:endParaRPr>
          </a:p>
        </p:txBody>
      </p:sp>
      <p:cxnSp>
        <p:nvCxnSpPr>
          <p:cNvPr id="53" name="直線コネクタ 52"/>
          <p:cNvCxnSpPr>
            <a:endCxn id="56" idx="1"/>
          </p:cNvCxnSpPr>
          <p:nvPr/>
        </p:nvCxnSpPr>
        <p:spPr>
          <a:xfrm>
            <a:off x="3345701" y="6536551"/>
            <a:ext cx="477123" cy="23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角丸四角形 55"/>
          <p:cNvSpPr/>
          <p:nvPr/>
        </p:nvSpPr>
        <p:spPr>
          <a:xfrm>
            <a:off x="3822824" y="6304207"/>
            <a:ext cx="2932441" cy="5115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ハローワークに提出済の</a:t>
            </a:r>
            <a:r>
              <a:rPr kumimoji="1" lang="ja-JP" altLang="en-US" sz="1400" dirty="0" err="1" smtClean="0"/>
              <a:t>障がい</a:t>
            </a:r>
            <a:r>
              <a:rPr kumimoji="1" lang="ja-JP" altLang="en-US" sz="1400" dirty="0" smtClean="0"/>
              <a:t>者雇用状況報告書（写し）を提出</a:t>
            </a:r>
            <a:endParaRPr kumimoji="1" lang="ja-JP" altLang="en-US" sz="1400" dirty="0"/>
          </a:p>
        </p:txBody>
      </p:sp>
      <p:cxnSp>
        <p:nvCxnSpPr>
          <p:cNvPr id="5" name="直線コネクタ 4"/>
          <p:cNvCxnSpPr/>
          <p:nvPr/>
        </p:nvCxnSpPr>
        <p:spPr>
          <a:xfrm>
            <a:off x="3322767" y="7257256"/>
            <a:ext cx="549580" cy="1146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3802503" y="6990183"/>
            <a:ext cx="2958124" cy="2372968"/>
          </a:xfrm>
          <a:prstGeom prst="roundRect">
            <a:avLst>
              <a:gd name="adj" fmla="val 585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u="sng" dirty="0" smtClean="0"/>
              <a:t>雇用推進計画書</a:t>
            </a:r>
            <a:endParaRPr kumimoji="1" lang="en-US" altLang="ja-JP" sz="1800" u="sng" dirty="0" smtClean="0"/>
          </a:p>
          <a:p>
            <a:pPr algn="ctr"/>
            <a:r>
              <a:rPr lang="ja-JP" altLang="en-US" sz="1400" dirty="0" smtClean="0">
                <a:latin typeface="+mj-ea"/>
                <a:ea typeface="+mj-ea"/>
              </a:rPr>
              <a:t>〇</a:t>
            </a:r>
            <a:r>
              <a:rPr lang="ja-JP" altLang="en-US" sz="1400" dirty="0" err="1" smtClean="0">
                <a:latin typeface="+mj-ea"/>
                <a:ea typeface="+mj-ea"/>
              </a:rPr>
              <a:t>障がい</a:t>
            </a:r>
            <a:r>
              <a:rPr lang="ja-JP" altLang="en-US" sz="1400" dirty="0" smtClean="0">
                <a:latin typeface="+mj-ea"/>
                <a:ea typeface="+mj-ea"/>
              </a:rPr>
              <a:t>者雇用への理解を高める</a:t>
            </a:r>
            <a:endParaRPr lang="en-US" altLang="ja-JP" sz="1400" dirty="0" smtClean="0">
              <a:latin typeface="+mj-ea"/>
              <a:ea typeface="+mj-ea"/>
            </a:endParaRPr>
          </a:p>
          <a:p>
            <a:r>
              <a:rPr lang="ja-JP" altLang="en-US" sz="1400" dirty="0">
                <a:latin typeface="+mj-ea"/>
                <a:ea typeface="+mj-ea"/>
              </a:rPr>
              <a:t>　</a:t>
            </a:r>
            <a:r>
              <a:rPr lang="ja-JP" altLang="en-US" sz="1400" dirty="0" smtClean="0">
                <a:latin typeface="+mj-ea"/>
                <a:ea typeface="+mj-ea"/>
              </a:rPr>
              <a:t>取組</a:t>
            </a:r>
            <a:endParaRPr lang="en-US" altLang="ja-JP" sz="1400" dirty="0" smtClean="0">
              <a:latin typeface="+mj-ea"/>
              <a:ea typeface="+mj-ea"/>
            </a:endParaRPr>
          </a:p>
          <a:p>
            <a:r>
              <a:rPr lang="ja-JP" altLang="en-US" sz="1400" dirty="0" smtClean="0">
                <a:latin typeface="+mj-ea"/>
                <a:ea typeface="+mj-ea"/>
              </a:rPr>
              <a:t>〇</a:t>
            </a:r>
            <a:r>
              <a:rPr lang="ja-JP" altLang="en-US" sz="1400" dirty="0" err="1" smtClean="0">
                <a:latin typeface="+mj-ea"/>
                <a:ea typeface="+mj-ea"/>
              </a:rPr>
              <a:t>障がい</a:t>
            </a:r>
            <a:r>
              <a:rPr lang="ja-JP" altLang="en-US" sz="1400" dirty="0" smtClean="0">
                <a:latin typeface="+mj-ea"/>
                <a:ea typeface="+mj-ea"/>
              </a:rPr>
              <a:t>者が従事する職務や配置</a:t>
            </a:r>
            <a:endParaRPr lang="en-US" altLang="ja-JP" sz="1400" dirty="0" smtClean="0">
              <a:latin typeface="+mj-ea"/>
              <a:ea typeface="+mj-ea"/>
            </a:endParaRPr>
          </a:p>
          <a:p>
            <a:r>
              <a:rPr lang="ja-JP" altLang="en-US" sz="1400" dirty="0">
                <a:latin typeface="+mj-ea"/>
                <a:ea typeface="+mj-ea"/>
              </a:rPr>
              <a:t>　</a:t>
            </a:r>
            <a:r>
              <a:rPr lang="ja-JP" altLang="en-US" sz="1400" dirty="0" smtClean="0">
                <a:latin typeface="+mj-ea"/>
                <a:ea typeface="+mj-ea"/>
              </a:rPr>
              <a:t>部署の選定</a:t>
            </a:r>
            <a:endParaRPr lang="en-US" altLang="ja-JP" sz="1400" dirty="0" smtClean="0">
              <a:latin typeface="+mj-ea"/>
              <a:ea typeface="+mj-ea"/>
            </a:endParaRPr>
          </a:p>
          <a:p>
            <a:r>
              <a:rPr lang="ja-JP" altLang="en-US" sz="1400" dirty="0" smtClean="0">
                <a:latin typeface="+mj-ea"/>
                <a:ea typeface="+mj-ea"/>
              </a:rPr>
              <a:t>〇</a:t>
            </a:r>
            <a:r>
              <a:rPr lang="ja-JP" altLang="en-US" sz="1400" dirty="0" err="1" smtClean="0">
                <a:latin typeface="+mj-ea"/>
                <a:ea typeface="+mj-ea"/>
              </a:rPr>
              <a:t>障がい</a:t>
            </a:r>
            <a:r>
              <a:rPr lang="ja-JP" altLang="en-US" sz="1400" dirty="0" smtClean="0">
                <a:latin typeface="+mj-ea"/>
                <a:ea typeface="+mj-ea"/>
              </a:rPr>
              <a:t>者の受入れ態勢の整備</a:t>
            </a:r>
            <a:endParaRPr lang="en-US" altLang="ja-JP" sz="1400" dirty="0" smtClean="0">
              <a:latin typeface="+mj-ea"/>
              <a:ea typeface="+mj-ea"/>
            </a:endParaRPr>
          </a:p>
          <a:p>
            <a:r>
              <a:rPr lang="ja-JP" altLang="en-US" sz="1400" dirty="0" smtClean="0">
                <a:latin typeface="+mj-ea"/>
                <a:ea typeface="+mj-ea"/>
              </a:rPr>
              <a:t>〇</a:t>
            </a:r>
            <a:r>
              <a:rPr lang="ja-JP" altLang="en-US" sz="1400" dirty="0" err="1" smtClean="0">
                <a:latin typeface="+mj-ea"/>
                <a:ea typeface="+mj-ea"/>
              </a:rPr>
              <a:t>障がい</a:t>
            </a:r>
            <a:r>
              <a:rPr lang="ja-JP" altLang="en-US" sz="1400" dirty="0" smtClean="0">
                <a:latin typeface="+mj-ea"/>
                <a:ea typeface="+mj-ea"/>
              </a:rPr>
              <a:t>者の募集・</a:t>
            </a:r>
            <a:r>
              <a:rPr lang="ja-JP" altLang="en-US" sz="1400" dirty="0" smtClean="0"/>
              <a:t>雇入れ</a:t>
            </a:r>
            <a:endParaRPr lang="en-US" altLang="ja-JP" sz="1400" dirty="0" smtClean="0"/>
          </a:p>
          <a:p>
            <a:r>
              <a:rPr kumimoji="1" lang="ja-JP" altLang="en-US" sz="1400" dirty="0" smtClean="0"/>
              <a:t>の中から個々の状況や段階に応じた取組み内容等を選択し、計画に記載・提出</a:t>
            </a:r>
            <a:endParaRPr kumimoji="1" lang="ja-JP" altLang="en-US" sz="1800" dirty="0"/>
          </a:p>
        </p:txBody>
      </p:sp>
      <p:cxnSp>
        <p:nvCxnSpPr>
          <p:cNvPr id="36" name="直線コネクタ 35"/>
          <p:cNvCxnSpPr/>
          <p:nvPr/>
        </p:nvCxnSpPr>
        <p:spPr>
          <a:xfrm flipH="1">
            <a:off x="729995" y="7403721"/>
            <a:ext cx="483" cy="863409"/>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715707" y="8424431"/>
            <a:ext cx="3072025" cy="13570"/>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62419" y="7780936"/>
            <a:ext cx="3316583" cy="1582214"/>
          </a:xfrm>
          <a:prstGeom prst="roundRect">
            <a:avLst>
              <a:gd name="adj" fmla="val 343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u="sng" spc="-150" dirty="0" err="1" smtClean="0"/>
              <a:t>障がい</a:t>
            </a:r>
            <a:r>
              <a:rPr kumimoji="1" lang="ja-JP" altLang="en-US" sz="1600" u="sng" spc="-150" dirty="0" smtClean="0"/>
              <a:t>者雇用促進Ｃによる伴走支援</a:t>
            </a:r>
            <a:endParaRPr kumimoji="1" lang="en-US" altLang="ja-JP" sz="1600" u="sng" spc="-150" dirty="0" smtClean="0"/>
          </a:p>
          <a:p>
            <a:pPr>
              <a:spcBef>
                <a:spcPts val="600"/>
              </a:spcBef>
            </a:pPr>
            <a:r>
              <a:rPr lang="ja-JP" altLang="en-US" sz="1400" dirty="0" smtClean="0"/>
              <a:t>○民間専門家の派遣</a:t>
            </a:r>
            <a:endParaRPr lang="en-US" altLang="ja-JP" sz="1400" dirty="0" smtClean="0"/>
          </a:p>
          <a:p>
            <a:r>
              <a:rPr lang="ja-JP" altLang="en-US" sz="1400" dirty="0" smtClean="0"/>
              <a:t>〇ファーストステップセミナーや</a:t>
            </a:r>
            <a:r>
              <a:rPr lang="ja-JP" altLang="en-US" sz="1400" dirty="0"/>
              <a:t>障</a:t>
            </a:r>
            <a:r>
              <a:rPr lang="ja-JP" altLang="en-US" sz="1400" dirty="0" smtClean="0"/>
              <a:t>が　</a:t>
            </a:r>
            <a:endParaRPr lang="en-US" altLang="ja-JP" sz="1400" dirty="0" smtClean="0"/>
          </a:p>
          <a:p>
            <a:pPr>
              <a:lnSpc>
                <a:spcPts val="1200"/>
              </a:lnSpc>
            </a:pPr>
            <a:r>
              <a:rPr lang="ja-JP" altLang="en-US" sz="1400" dirty="0"/>
              <a:t>　</a:t>
            </a:r>
            <a:r>
              <a:rPr lang="ja-JP" altLang="en-US" sz="1400" dirty="0" err="1" smtClean="0"/>
              <a:t>い</a:t>
            </a:r>
            <a:r>
              <a:rPr lang="ja-JP" altLang="en-US" sz="1400" dirty="0" smtClean="0"/>
              <a:t>者訓練施設等見学会の開催</a:t>
            </a:r>
            <a:endParaRPr lang="en-US" altLang="ja-JP" sz="1400" dirty="0" smtClean="0"/>
          </a:p>
          <a:p>
            <a:r>
              <a:rPr lang="ja-JP" altLang="en-US" sz="1400" dirty="0" smtClean="0"/>
              <a:t>〇職場体験・職場実習機会の提供</a:t>
            </a:r>
            <a:endParaRPr lang="en-US" altLang="ja-JP" sz="1400" dirty="0" smtClean="0"/>
          </a:p>
          <a:p>
            <a:r>
              <a:rPr lang="ja-JP" altLang="en-US" sz="1400" dirty="0" smtClean="0"/>
              <a:t>〇</a:t>
            </a:r>
            <a:r>
              <a:rPr lang="ja-JP" altLang="en-US" sz="1400" dirty="0" err="1" smtClean="0"/>
              <a:t>障がい</a:t>
            </a:r>
            <a:r>
              <a:rPr lang="ja-JP" altLang="en-US" sz="1400" dirty="0" smtClean="0"/>
              <a:t>者の職業紹介・職場定着支援</a:t>
            </a:r>
            <a:r>
              <a:rPr lang="ja-JP" altLang="en-US" sz="1400" dirty="0"/>
              <a:t>　</a:t>
            </a:r>
            <a:endParaRPr lang="en-US" altLang="ja-JP" sz="1400" dirty="0" smtClean="0"/>
          </a:p>
        </p:txBody>
      </p:sp>
      <p:sp>
        <p:nvSpPr>
          <p:cNvPr id="44" name="テキスト ボックス 43"/>
          <p:cNvSpPr txBox="1"/>
          <p:nvPr/>
        </p:nvSpPr>
        <p:spPr>
          <a:xfrm>
            <a:off x="0" y="371516"/>
            <a:ext cx="6858000" cy="161582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条例改正の背景・・・</a:t>
            </a:r>
            <a:r>
              <a:rPr lang="ja-JP" altLang="en-US" sz="1100" dirty="0" smtClean="0">
                <a:latin typeface="Meiryo UI" panose="020B0604030504040204" pitchFamily="50" charset="-128"/>
                <a:ea typeface="Meiryo UI" panose="020B0604030504040204" pitchFamily="50" charset="-128"/>
              </a:rPr>
              <a:t>法定雇用率引き上げに伴い、多くの中小事業主において法定雇用率が達成されていない状況が続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いて</a:t>
            </a:r>
            <a:r>
              <a:rPr lang="ja-JP" altLang="en-US" sz="1100" dirty="0">
                <a:latin typeface="Meiryo UI" panose="020B0604030504040204" pitchFamily="50" charset="-128"/>
                <a:ea typeface="Meiryo UI" panose="020B0604030504040204" pitchFamily="50" charset="-128"/>
              </a:rPr>
              <a:t>います（大阪労働局の発表資料では、</a:t>
            </a:r>
            <a:r>
              <a:rPr lang="ja-JP" altLang="en-US" sz="1100" dirty="0" smtClean="0">
                <a:latin typeface="Meiryo UI" panose="020B0604030504040204" pitchFamily="50" charset="-128"/>
                <a:ea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日現在、常用労働者</a:t>
            </a:r>
            <a:r>
              <a:rPr lang="en-US" altLang="ja-JP" sz="1100" dirty="0">
                <a:latin typeface="Meiryo UI" panose="020B0604030504040204" pitchFamily="50" charset="-128"/>
                <a:ea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rPr>
              <a:t>人</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人未満の</a:t>
            </a:r>
            <a:r>
              <a:rPr lang="ja-JP" altLang="en-US" sz="1100" dirty="0" smtClean="0">
                <a:latin typeface="Meiryo UI" panose="020B0604030504040204" pitchFamily="50" charset="-128"/>
                <a:ea typeface="Meiryo UI" panose="020B0604030504040204" pitchFamily="50" charset="-128"/>
              </a:rPr>
              <a:t>事業主は、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実雇用率</a:t>
            </a:r>
            <a:r>
              <a:rPr lang="en-US" altLang="ja-JP" sz="1100" dirty="0" smtClean="0">
                <a:latin typeface="Meiryo UI" panose="020B0604030504040204" pitchFamily="50" charset="-128"/>
                <a:ea typeface="Meiryo UI" panose="020B0604030504040204" pitchFamily="50" charset="-128"/>
              </a:rPr>
              <a:t>1.55</a:t>
            </a:r>
            <a:r>
              <a:rPr lang="ja-JP" altLang="en-US" sz="1100" dirty="0" smtClean="0">
                <a:latin typeface="Meiryo UI" panose="020B0604030504040204" pitchFamily="50" charset="-128"/>
                <a:ea typeface="Meiryo UI" panose="020B0604030504040204" pitchFamily="50" charset="-128"/>
              </a:rPr>
              <a:t>％（法定雇用率</a:t>
            </a:r>
            <a:r>
              <a:rPr lang="en-US" altLang="ja-JP" sz="1100" dirty="0" smtClean="0">
                <a:latin typeface="Meiryo UI" panose="020B0604030504040204" pitchFamily="50" charset="-128"/>
                <a:ea typeface="Meiryo UI" panose="020B0604030504040204" pitchFamily="50" charset="-128"/>
              </a:rPr>
              <a:t>2.2</a:t>
            </a:r>
            <a:r>
              <a:rPr lang="ja-JP" altLang="en-US" sz="1100" dirty="0" smtClean="0">
                <a:latin typeface="Meiryo UI" panose="020B0604030504040204" pitchFamily="50" charset="-128"/>
                <a:ea typeface="Meiryo UI" panose="020B0604030504040204" pitchFamily="50" charset="-128"/>
              </a:rPr>
              <a:t>％）、法定雇用率達成</a:t>
            </a:r>
            <a:r>
              <a:rPr lang="ja-JP" altLang="en-US" sz="1100" dirty="0">
                <a:latin typeface="Meiryo UI" panose="020B0604030504040204" pitchFamily="50" charset="-128"/>
                <a:ea typeface="Meiryo UI" panose="020B0604030504040204" pitchFamily="50" charset="-128"/>
              </a:rPr>
              <a:t>企業割合</a:t>
            </a:r>
            <a:r>
              <a:rPr lang="en-US" altLang="ja-JP" sz="1100" dirty="0">
                <a:latin typeface="Meiryo UI" panose="020B0604030504040204" pitchFamily="50" charset="-128"/>
                <a:ea typeface="Meiryo UI" panose="020B0604030504040204" pitchFamily="50" charset="-128"/>
              </a:rPr>
              <a:t>40.6</a:t>
            </a:r>
            <a:r>
              <a:rPr lang="ja-JP" altLang="en-US" sz="1100" dirty="0" smtClean="0">
                <a:latin typeface="Meiryo UI" panose="020B0604030504040204" pitchFamily="50" charset="-128"/>
                <a:ea typeface="Meiryo UI" panose="020B0604030504040204" pitchFamily="50" charset="-128"/>
              </a:rPr>
              <a:t>％となっています）</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また、平成</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年に開催された国の研究会・審議会では</a:t>
            </a:r>
            <a:r>
              <a:rPr lang="ja-JP" altLang="en-US" sz="1100" dirty="0">
                <a:latin typeface="Meiryo UI" panose="020B0604030504040204" pitchFamily="50" charset="-128"/>
                <a:ea typeface="Meiryo UI" panose="020B0604030504040204" pitchFamily="50" charset="-128"/>
              </a:rPr>
              <a:t>、障がい者雇用納付金・調整</a:t>
            </a:r>
            <a:r>
              <a:rPr lang="ja-JP" altLang="en-US" sz="1100" dirty="0" smtClean="0">
                <a:latin typeface="Meiryo UI" panose="020B0604030504040204" pitchFamily="50" charset="-128"/>
                <a:ea typeface="Meiryo UI" panose="020B0604030504040204" pitchFamily="50" charset="-128"/>
              </a:rPr>
              <a:t>金制度の常用労働者</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100</a:t>
            </a:r>
            <a:r>
              <a:rPr lang="ja-JP" altLang="en-US" sz="1100" dirty="0" smtClean="0">
                <a:latin typeface="Meiryo UI" panose="020B0604030504040204" pitchFamily="50" charset="-128"/>
                <a:ea typeface="Meiryo UI" panose="020B0604030504040204" pitchFamily="50" charset="-128"/>
              </a:rPr>
              <a:t>人以下の事業主への適用拡大も含め今後の</a:t>
            </a:r>
            <a:r>
              <a:rPr lang="ja-JP" altLang="en-US" sz="1100" dirty="0">
                <a:latin typeface="Meiryo UI" panose="020B0604030504040204" pitchFamily="50" charset="-128"/>
                <a:ea typeface="Meiryo UI" panose="020B0604030504040204" pitchFamily="50" charset="-128"/>
              </a:rPr>
              <a:t>障</a:t>
            </a:r>
            <a:r>
              <a:rPr lang="ja-JP" altLang="en-US" sz="1100" dirty="0" smtClean="0">
                <a:latin typeface="Meiryo UI" panose="020B0604030504040204" pitchFamily="50" charset="-128"/>
                <a:ea typeface="Meiryo UI" panose="020B0604030504040204" pitchFamily="50" charset="-128"/>
              </a:rPr>
              <a:t>がい者雇用施策の充実強化に向けた検討が行われています。</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err="1">
                <a:latin typeface="Meiryo UI" panose="020B0604030504040204" pitchFamily="50" charset="-128"/>
                <a:ea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rPr>
              <a:t>者雇用納付金・調整金</a:t>
            </a:r>
            <a:r>
              <a:rPr lang="ja-JP" altLang="en-US" sz="1000" dirty="0" smtClean="0">
                <a:latin typeface="Meiryo UI" panose="020B0604030504040204" pitchFamily="50" charset="-128"/>
                <a:ea typeface="Meiryo UI" panose="020B0604030504040204" pitchFamily="50" charset="-128"/>
              </a:rPr>
              <a:t>制度</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法定雇用率未達成企業（常用労働者</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人超）から納付金を</a:t>
            </a:r>
            <a:r>
              <a:rPr lang="ja-JP" altLang="en-US" sz="1000" dirty="0" smtClean="0">
                <a:latin typeface="Meiryo UI" panose="020B0604030504040204" pitchFamily="50" charset="-128"/>
                <a:ea typeface="Meiryo UI" panose="020B0604030504040204" pitchFamily="50" charset="-128"/>
              </a:rPr>
              <a:t>徴収し</a:t>
            </a:r>
            <a:r>
              <a:rPr lang="ja-JP" altLang="en-US" sz="1000" dirty="0">
                <a:latin typeface="Meiryo UI" panose="020B0604030504040204" pitchFamily="50" charset="-128"/>
                <a:ea typeface="Meiryo UI" panose="020B0604030504040204" pitchFamily="50" charset="-128"/>
              </a:rPr>
              <a:t>、法定</a:t>
            </a:r>
            <a:r>
              <a:rPr lang="ja-JP" altLang="en-US" sz="1000" dirty="0" smtClean="0">
                <a:latin typeface="Meiryo UI" panose="020B0604030504040204" pitchFamily="50" charset="-128"/>
                <a:ea typeface="Meiryo UI" panose="020B0604030504040204" pitchFamily="50" charset="-128"/>
              </a:rPr>
              <a:t>雇　</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用率</a:t>
            </a:r>
            <a:r>
              <a:rPr lang="ja-JP" altLang="en-US" sz="1000" dirty="0">
                <a:latin typeface="Meiryo UI" panose="020B0604030504040204" pitchFamily="50" charset="-128"/>
                <a:ea typeface="Meiryo UI" panose="020B0604030504040204" pitchFamily="50" charset="-128"/>
              </a:rPr>
              <a:t>達成企業に対して調整金等を支給する制度</a:t>
            </a: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このような状況を踏まえ、府では、ハートフル条例第３章を改正し、特定中小事業主に対しきめ細かなサポートを行う</a:t>
            </a:r>
            <a:r>
              <a:rPr lang="ja-JP" altLang="en-US" sz="1100" dirty="0" err="1" smtClean="0">
                <a:latin typeface="Meiryo UI" panose="020B0604030504040204" pitchFamily="50" charset="-128"/>
                <a:ea typeface="Meiryo UI" panose="020B0604030504040204" pitchFamily="50" charset="-128"/>
              </a:rPr>
              <a:t>こ</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err="1">
                <a:latin typeface="Meiryo UI" panose="020B0604030504040204" pitchFamily="50" charset="-128"/>
                <a:ea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rPr>
              <a:t>とと</a:t>
            </a:r>
            <a:r>
              <a:rPr lang="ja-JP" altLang="en-US" sz="1100" dirty="0" smtClean="0">
                <a:latin typeface="Meiryo UI" panose="020B0604030504040204" pitchFamily="50" charset="-128"/>
                <a:ea typeface="Meiryo UI" panose="020B0604030504040204" pitchFamily="50" charset="-128"/>
              </a:rPr>
              <a:t>し、そのサポートに必要な障がい者の雇用状況報告と雇用推進計画書の作成・提出</a:t>
            </a:r>
            <a:r>
              <a:rPr lang="ja-JP" altLang="en-US" sz="1200" dirty="0" smtClean="0">
                <a:latin typeface="Meiryo UI" panose="020B0604030504040204" pitchFamily="50" charset="-128"/>
                <a:ea typeface="Meiryo UI" panose="020B0604030504040204" pitchFamily="50" charset="-128"/>
              </a:rPr>
              <a:t>をお願いすることにしました。</a:t>
            </a:r>
            <a:endParaRPr kumimoji="1" lang="ja-JP" altLang="en-US"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7911" y="3088350"/>
            <a:ext cx="3092075" cy="324539"/>
          </a:xfrm>
          <a:prstGeom prst="rect">
            <a:avLst/>
          </a:prstGeom>
          <a:solidFill>
            <a:srgbClr val="CCFF99"/>
          </a:solidFill>
          <a:ln w="12700">
            <a:solidFill>
              <a:schemeClr val="accent1">
                <a:shade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rPr>
              <a:t>第２章　雇用の促進等と就労の支援に関する施策</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29164" y="1965709"/>
            <a:ext cx="1365561" cy="276999"/>
          </a:xfrm>
          <a:prstGeom prst="rect">
            <a:avLst/>
          </a:prstGeom>
          <a:noFill/>
        </p:spPr>
        <p:txBody>
          <a:bodyPr wrap="square" rtlCol="0">
            <a:spAutoFit/>
          </a:bodyPr>
          <a:lstStyle/>
          <a:p>
            <a:r>
              <a:rPr kumimoji="1" lang="ja-JP" altLang="en-US" sz="1200" dirty="0" smtClean="0"/>
              <a:t>　（</a:t>
            </a:r>
            <a:r>
              <a:rPr lang="ja-JP" altLang="en-US" sz="1200" dirty="0"/>
              <a:t>現行</a:t>
            </a:r>
            <a:r>
              <a:rPr kumimoji="1" lang="ja-JP" altLang="en-US" sz="1200" dirty="0" smtClean="0"/>
              <a:t>）</a:t>
            </a:r>
            <a:endParaRPr kumimoji="1" lang="ja-JP" altLang="en-US" sz="1200" dirty="0"/>
          </a:p>
        </p:txBody>
      </p:sp>
      <p:sp>
        <p:nvSpPr>
          <p:cNvPr id="4" name="テキスト ボックス 3"/>
          <p:cNvSpPr txBox="1"/>
          <p:nvPr/>
        </p:nvSpPr>
        <p:spPr>
          <a:xfrm>
            <a:off x="-120436" y="4905664"/>
            <a:ext cx="3774190" cy="307777"/>
          </a:xfrm>
          <a:prstGeom prst="rect">
            <a:avLst/>
          </a:prstGeom>
          <a:noFill/>
        </p:spPr>
        <p:txBody>
          <a:bodyPr wrap="square" rtlCol="0">
            <a:spAutoFit/>
          </a:bodyPr>
          <a:lstStyle/>
          <a:p>
            <a:r>
              <a:rPr kumimoji="1" lang="ja-JP" altLang="en-US" sz="1400" b="1" dirty="0" smtClean="0"/>
              <a:t>（改正により追加する部分）</a:t>
            </a:r>
            <a:endParaRPr kumimoji="1" lang="ja-JP" altLang="en-US" sz="1400" b="1" dirty="0"/>
          </a:p>
        </p:txBody>
      </p:sp>
      <p:sp>
        <p:nvSpPr>
          <p:cNvPr id="35" name="テキスト ボックス 34"/>
          <p:cNvSpPr txBox="1"/>
          <p:nvPr/>
        </p:nvSpPr>
        <p:spPr>
          <a:xfrm>
            <a:off x="116441" y="9503807"/>
            <a:ext cx="6657287" cy="276999"/>
          </a:xfrm>
          <a:prstGeom prst="rect">
            <a:avLst/>
          </a:prstGeom>
          <a:noFill/>
        </p:spPr>
        <p:txBody>
          <a:bodyPr wrap="square" rtlCol="0">
            <a:spAutoFit/>
          </a:bodyPr>
          <a:lstStyle/>
          <a:p>
            <a:r>
              <a:rPr lang="en-US" altLang="ja-JP" sz="1200" b="1" dirty="0" smtClean="0"/>
              <a:t>【</a:t>
            </a:r>
            <a:r>
              <a:rPr lang="ja-JP" altLang="en-US" sz="1200" b="1" dirty="0" smtClean="0"/>
              <a:t>今後の予定</a:t>
            </a:r>
            <a:r>
              <a:rPr lang="en-US" altLang="ja-JP" sz="1200" b="1" dirty="0" smtClean="0"/>
              <a:t>】</a:t>
            </a:r>
            <a:r>
              <a:rPr lang="ja-JP" altLang="en-US" sz="1200" b="1" dirty="0" smtClean="0"/>
              <a:t>府議会への条例案提案：令和</a:t>
            </a:r>
            <a:r>
              <a:rPr lang="ja-JP" altLang="en-US" sz="1200" b="1" dirty="0"/>
              <a:t>２年</a:t>
            </a:r>
            <a:r>
              <a:rPr lang="ja-JP" altLang="en-US" sz="1200" b="1" dirty="0" smtClean="0"/>
              <a:t>２月</a:t>
            </a:r>
            <a:r>
              <a:rPr lang="en-US" altLang="ja-JP" sz="1200" b="1" dirty="0" smtClean="0"/>
              <a:t> </a:t>
            </a:r>
            <a:r>
              <a:rPr lang="ja-JP" altLang="en-US" sz="1200" b="1" dirty="0" smtClean="0"/>
              <a:t>　</a:t>
            </a:r>
            <a:r>
              <a:rPr lang="ja-JP" altLang="en-US" sz="1200" b="1" dirty="0"/>
              <a:t>改正条例の施行</a:t>
            </a:r>
            <a:r>
              <a:rPr lang="ja-JP" altLang="en-US" sz="1200" b="1" dirty="0" smtClean="0"/>
              <a:t>日：令和２年９月１日</a:t>
            </a:r>
            <a:endParaRPr kumimoji="1" lang="ja-JP" altLang="en-US" sz="1200" b="1" dirty="0"/>
          </a:p>
        </p:txBody>
      </p:sp>
      <p:sp>
        <p:nvSpPr>
          <p:cNvPr id="43" name="正方形/長方形 42"/>
          <p:cNvSpPr/>
          <p:nvPr/>
        </p:nvSpPr>
        <p:spPr>
          <a:xfrm>
            <a:off x="5855948" y="31160"/>
            <a:ext cx="899317" cy="271150"/>
          </a:xfrm>
          <a:prstGeom prst="rect">
            <a:avLst/>
          </a:prstGeom>
          <a:solidFill>
            <a:sysClr val="window" lastClr="FFFFFF">
              <a:alpha val="0"/>
            </a:sysClr>
          </a:solid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smtClean="0">
                <a:ln>
                  <a:noFill/>
                </a:ln>
                <a:solidFill>
                  <a:schemeClr val="bg1"/>
                </a:solidFill>
                <a:effectLst/>
                <a:uLnTx/>
                <a:uFillTx/>
                <a:latin typeface="游ゴシック" panose="020F0502020204030204"/>
                <a:ea typeface="游ゴシック" panose="020B0400000000000000" pitchFamily="50" charset="-128"/>
                <a:cs typeface="+mn-cs"/>
              </a:rPr>
              <a:t>資料３－１</a:t>
            </a:r>
          </a:p>
        </p:txBody>
      </p:sp>
    </p:spTree>
    <p:extLst>
      <p:ext uri="{BB962C8B-B14F-4D97-AF65-F5344CB8AC3E}">
        <p14:creationId xmlns:p14="http://schemas.microsoft.com/office/powerpoint/2010/main" val="3473433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4499</TotalTime>
  <Words>262</Words>
  <Application>Microsoft Office PowerPoint</Application>
  <PresentationFormat>A4 210 x 297 mm</PresentationFormat>
  <Paragraphs>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游ゴシック</vt:lpstr>
      <vt:lpstr>Arial</vt:lpstr>
      <vt:lpstr>Calibri</vt:lpstr>
      <vt:lpstr>Trebuchet MS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上中　理恵子</dc:creator>
  <cp:lastModifiedBy>南浦　秀史</cp:lastModifiedBy>
  <cp:revision>434</cp:revision>
  <cp:lastPrinted>2019-12-17T01:39:02Z</cp:lastPrinted>
  <dcterms:created xsi:type="dcterms:W3CDTF">2011-09-28T05:32:25Z</dcterms:created>
  <dcterms:modified xsi:type="dcterms:W3CDTF">2019-12-17T01:40:30Z</dcterms:modified>
</cp:coreProperties>
</file>