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9" r:id="rId3"/>
    <p:sldId id="258" r:id="rId4"/>
    <p:sldId id="268" r:id="rId5"/>
    <p:sldId id="261" r:id="rId6"/>
    <p:sldId id="269" r:id="rId7"/>
    <p:sldId id="270"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6323669-0BCA-4E9D-9092-8F264CB61938}" type="datetimeFigureOut">
              <a:rPr kumimoji="1" lang="ja-JP" altLang="en-US" smtClean="0"/>
              <a:t>2019/12/20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18DAA5E-E9DE-412F-B7FA-5015CD4487FA}" type="slidenum">
              <a:rPr kumimoji="1" lang="ja-JP" altLang="en-US" smtClean="0"/>
              <a:t>‹#›</a:t>
            </a:fld>
            <a:endParaRPr kumimoji="1" lang="ja-JP" altLang="en-US"/>
          </a:p>
        </p:txBody>
      </p:sp>
    </p:spTree>
    <p:extLst>
      <p:ext uri="{BB962C8B-B14F-4D97-AF65-F5344CB8AC3E}">
        <p14:creationId xmlns:p14="http://schemas.microsoft.com/office/powerpoint/2010/main" val="3832029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1DC5DAE-4BE6-4DDA-8DE2-B0FEB600B29B}"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374929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A31FC4-C482-495D-A66C-E633D225C141}"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886875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E42FA9-C403-4A3A-B31D-7F33795609A9}"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289908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42302F-9FFD-4B76-A457-D32F8B87834E}"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3451533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0EBD76-4D71-44D6-B258-5F9C6641D4C8}" type="datetime1">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75346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F5443C-268A-42B6-858D-AFC0E9C363CD}" type="datetime1">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181178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2C5FA9-C020-4A1E-AC33-5D21955A2487}" type="datetime1">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3633682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A683502-AD3B-4DD4-BC34-4AFC4EC6FE9E}" type="datetime1">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2093784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B6C9B0-E2E9-4400-A753-9925669FB37C}" type="datetime1">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42132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B25D7E-1D16-4771-BBE1-40A45414DE81}" type="datetime1">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1359513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36AE37-4F39-4043-8759-358E452D3AA9}" type="datetime1">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409596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33CFB-FA4F-4D79-A5E8-D20BCAE05785}" type="datetime1">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715C6-3EAD-4FBC-9872-806CB3522DDA}" type="slidenum">
              <a:rPr kumimoji="1" lang="ja-JP" altLang="en-US" smtClean="0"/>
              <a:t>‹#›</a:t>
            </a:fld>
            <a:endParaRPr kumimoji="1" lang="ja-JP" altLang="en-US"/>
          </a:p>
        </p:txBody>
      </p:sp>
    </p:spTree>
    <p:extLst>
      <p:ext uri="{BB962C8B-B14F-4D97-AF65-F5344CB8AC3E}">
        <p14:creationId xmlns:p14="http://schemas.microsoft.com/office/powerpoint/2010/main" val="159449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5153" y="1122363"/>
            <a:ext cx="11650582" cy="2387600"/>
          </a:xfrm>
        </p:spPr>
        <p:txBody>
          <a:bodyPr>
            <a:normAutofit/>
          </a:bodyPr>
          <a:lstStyle/>
          <a:p>
            <a:r>
              <a:rPr lang="ja-JP" altLang="en-US" sz="3600" dirty="0" smtClean="0">
                <a:latin typeface="Meiryo UI" panose="020B0604030504040204" pitchFamily="50" charset="-128"/>
                <a:ea typeface="Meiryo UI" panose="020B0604030504040204" pitchFamily="50" charset="-128"/>
              </a:rPr>
              <a:t>「障害者等の</a:t>
            </a:r>
            <a:r>
              <a:rPr lang="zh-TW" altLang="en-US" sz="3600" dirty="0" smtClean="0">
                <a:latin typeface="Meiryo UI" panose="020B0604030504040204" pitchFamily="50" charset="-128"/>
                <a:ea typeface="Meiryo UI" panose="020B0604030504040204" pitchFamily="50" charset="-128"/>
              </a:rPr>
              <a:t>職場</a:t>
            </a:r>
            <a:r>
              <a:rPr lang="zh-TW" altLang="en-US" sz="3600" dirty="0">
                <a:latin typeface="Meiryo UI" panose="020B0604030504040204" pitchFamily="50" charset="-128"/>
                <a:ea typeface="Meiryo UI" panose="020B0604030504040204" pitchFamily="50" charset="-128"/>
              </a:rPr>
              <a:t>環境整備等支援</a:t>
            </a:r>
            <a:r>
              <a:rPr lang="zh-TW" altLang="en-US" sz="3600" dirty="0" smtClean="0">
                <a:latin typeface="Meiryo UI" panose="020B0604030504040204" pitchFamily="50" charset="-128"/>
                <a:ea typeface="Meiryo UI" panose="020B0604030504040204" pitchFamily="50" charset="-128"/>
              </a:rPr>
              <a:t>組織</a:t>
            </a:r>
            <a:r>
              <a:rPr lang="ja-JP" altLang="en-US" sz="3600" dirty="0" smtClean="0">
                <a:latin typeface="Meiryo UI" panose="020B0604030504040204" pitchFamily="50" charset="-128"/>
                <a:ea typeface="Meiryo UI" panose="020B0604030504040204" pitchFamily="50" charset="-128"/>
              </a:rPr>
              <a:t>（障がい者分野）」の役割</a:t>
            </a:r>
            <a:r>
              <a:rPr lang="ja-JP" altLang="en-US" sz="3600" dirty="0" smtClean="0">
                <a:latin typeface="Meiryo UI" panose="020B0604030504040204" pitchFamily="50" charset="-128"/>
                <a:ea typeface="Meiryo UI" panose="020B0604030504040204" pitchFamily="50" charset="-128"/>
              </a:rPr>
              <a:t>及び支援のあり方について</a:t>
            </a:r>
            <a:r>
              <a:rPr lang="en-US" altLang="ja-JP" sz="3600" dirty="0" smtClean="0">
                <a:latin typeface="Meiryo UI" panose="020B0604030504040204" pitchFamily="50" charset="-128"/>
                <a:ea typeface="Meiryo UI" panose="020B0604030504040204" pitchFamily="50" charset="-128"/>
              </a:rPr>
              <a:t/>
            </a:r>
            <a:br>
              <a:rPr lang="en-US" altLang="ja-JP" sz="3600" dirty="0" smtClean="0">
                <a:latin typeface="Meiryo UI" panose="020B0604030504040204" pitchFamily="50" charset="-128"/>
                <a:ea typeface="Meiryo UI" panose="020B0604030504040204" pitchFamily="50" charset="-128"/>
              </a:rPr>
            </a:br>
            <a:r>
              <a:rPr lang="en-US" altLang="ja-JP" sz="3600" dirty="0" smtClean="0">
                <a:latin typeface="Meiryo UI" panose="020B0604030504040204" pitchFamily="50" charset="-128"/>
                <a:ea typeface="Meiryo UI" panose="020B0604030504040204" pitchFamily="50" charset="-128"/>
              </a:rPr>
              <a:t/>
            </a:r>
            <a:br>
              <a:rPr lang="en-US" altLang="ja-JP" sz="3600" dirty="0" smtClean="0">
                <a:latin typeface="Meiryo UI" panose="020B0604030504040204" pitchFamily="50" charset="-128"/>
                <a:ea typeface="Meiryo UI" panose="020B0604030504040204" pitchFamily="50" charset="-128"/>
              </a:rPr>
            </a:br>
            <a:r>
              <a:rPr lang="en-US" altLang="ja-JP" sz="2800" dirty="0" smtClean="0">
                <a:latin typeface="Meiryo UI" panose="020B0604030504040204" pitchFamily="50" charset="-128"/>
                <a:ea typeface="Meiryo UI" panose="020B0604030504040204" pitchFamily="50" charset="-128"/>
              </a:rPr>
              <a:t>~ </a:t>
            </a:r>
            <a:r>
              <a:rPr lang="ja-JP" altLang="en-US" sz="2800" dirty="0" smtClean="0">
                <a:latin typeface="Meiryo UI" panose="020B0604030504040204" pitchFamily="50" charset="-128"/>
                <a:ea typeface="Meiryo UI" panose="020B0604030504040204" pitchFamily="50" charset="-128"/>
              </a:rPr>
              <a:t>実施要領に盛り込むべき事項（たたき台）</a:t>
            </a:r>
            <a:r>
              <a:rPr lang="en-US" altLang="ja-JP" sz="2800" dirty="0" smtClean="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2721735" y="5791447"/>
            <a:ext cx="9144000" cy="364655"/>
          </a:xfrm>
        </p:spPr>
        <p:txBody>
          <a:bodyPr>
            <a:normAutofit fontScale="92500" lnSpcReduction="10000"/>
          </a:bodyPr>
          <a:lstStyle/>
          <a:p>
            <a:r>
              <a:rPr kumimoji="1" lang="ja-JP" altLang="en-US" dirty="0" smtClean="0"/>
              <a:t>令和元年</a:t>
            </a:r>
            <a:r>
              <a:rPr kumimoji="1" lang="en-US" altLang="ja-JP" dirty="0" smtClean="0"/>
              <a:t>12</a:t>
            </a:r>
            <a:r>
              <a:rPr kumimoji="1" lang="ja-JP" altLang="en-US" dirty="0" smtClean="0"/>
              <a:t>月</a:t>
            </a:r>
            <a:r>
              <a:rPr kumimoji="1" lang="en-US" altLang="ja-JP" dirty="0" smtClean="0"/>
              <a:t>23</a:t>
            </a:r>
            <a:r>
              <a:rPr kumimoji="1" lang="ja-JP" altLang="en-US" dirty="0" smtClean="0"/>
              <a:t>日（月）　</a:t>
            </a:r>
            <a:r>
              <a:rPr kumimoji="1" lang="ja-JP" altLang="en-US" dirty="0" err="1" smtClean="0"/>
              <a:t>大阪府福祉部障がい</a:t>
            </a:r>
            <a:r>
              <a:rPr kumimoji="1" lang="ja-JP" altLang="en-US" dirty="0" smtClean="0"/>
              <a:t>福祉室自立支援課</a:t>
            </a:r>
            <a:endParaRPr kumimoji="1" lang="ja-JP" altLang="en-US" dirty="0"/>
          </a:p>
        </p:txBody>
      </p:sp>
      <p:sp>
        <p:nvSpPr>
          <p:cNvPr id="4" name="正方形/長方形 3"/>
          <p:cNvSpPr/>
          <p:nvPr/>
        </p:nvSpPr>
        <p:spPr>
          <a:xfrm>
            <a:off x="10270363" y="219799"/>
            <a:ext cx="1595372" cy="394535"/>
          </a:xfrm>
          <a:prstGeom prst="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ysClr val="windowText" lastClr="000000"/>
                </a:solidFill>
                <a:effectLst/>
                <a:uLnTx/>
                <a:uFillTx/>
                <a:latin typeface="Calibri"/>
                <a:ea typeface="ＭＳ Ｐゴシック" panose="020B0600070205080204" pitchFamily="50" charset="-128"/>
                <a:cs typeface="+mn-cs"/>
              </a:rPr>
              <a:t>資料２</a:t>
            </a:r>
            <a:endParaRPr kumimoji="1" lang="ja-JP" altLang="en-US" sz="1800" b="0" i="0" u="none" strike="noStrike" kern="1200" cap="none" spc="0" normalizeH="0" baseline="0" noProof="0" dirty="0">
              <a:ln>
                <a:noFill/>
              </a:ln>
              <a:solidFill>
                <a:sysClr val="windowText" lastClr="000000"/>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3852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958158629"/>
              </p:ext>
            </p:extLst>
          </p:nvPr>
        </p:nvGraphicFramePr>
        <p:xfrm>
          <a:off x="399778" y="2995953"/>
          <a:ext cx="11539472" cy="2293499"/>
        </p:xfrm>
        <a:graphic>
          <a:graphicData uri="http://schemas.openxmlformats.org/drawingml/2006/table">
            <a:tbl>
              <a:tblPr firstRow="1" bandRow="1">
                <a:tableStyleId>{5C22544A-7EE6-4342-B048-85BDC9FD1C3A}</a:tableStyleId>
              </a:tblPr>
              <a:tblGrid>
                <a:gridCol w="3019266">
                  <a:extLst>
                    <a:ext uri="{9D8B030D-6E8A-4147-A177-3AD203B41FA5}">
                      <a16:colId xmlns:a16="http://schemas.microsoft.com/office/drawing/2014/main" val="1314331964"/>
                    </a:ext>
                  </a:extLst>
                </a:gridCol>
                <a:gridCol w="2145163">
                  <a:extLst>
                    <a:ext uri="{9D8B030D-6E8A-4147-A177-3AD203B41FA5}">
                      <a16:colId xmlns:a16="http://schemas.microsoft.com/office/drawing/2014/main" val="1353029088"/>
                    </a:ext>
                  </a:extLst>
                </a:gridCol>
                <a:gridCol w="1968249">
                  <a:extLst>
                    <a:ext uri="{9D8B030D-6E8A-4147-A177-3AD203B41FA5}">
                      <a16:colId xmlns:a16="http://schemas.microsoft.com/office/drawing/2014/main" val="1248792639"/>
                    </a:ext>
                  </a:extLst>
                </a:gridCol>
                <a:gridCol w="1148438">
                  <a:extLst>
                    <a:ext uri="{9D8B030D-6E8A-4147-A177-3AD203B41FA5}">
                      <a16:colId xmlns:a16="http://schemas.microsoft.com/office/drawing/2014/main" val="1408379925"/>
                    </a:ext>
                  </a:extLst>
                </a:gridCol>
                <a:gridCol w="1635617">
                  <a:extLst>
                    <a:ext uri="{9D8B030D-6E8A-4147-A177-3AD203B41FA5}">
                      <a16:colId xmlns:a16="http://schemas.microsoft.com/office/drawing/2014/main" val="4049174832"/>
                    </a:ext>
                  </a:extLst>
                </a:gridCol>
                <a:gridCol w="1622739">
                  <a:extLst>
                    <a:ext uri="{9D8B030D-6E8A-4147-A177-3AD203B41FA5}">
                      <a16:colId xmlns:a16="http://schemas.microsoft.com/office/drawing/2014/main" val="3034239173"/>
                    </a:ext>
                  </a:extLst>
                </a:gridCol>
              </a:tblGrid>
              <a:tr h="172250">
                <a:tc>
                  <a:txBody>
                    <a:bodyPr/>
                    <a:lstStyle/>
                    <a:p>
                      <a:pPr algn="ct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設置（認定）</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公契約の活用</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認定基準</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活動</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支援内容等</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180893"/>
                  </a:ext>
                </a:extLst>
              </a:tr>
              <a:tr h="814016">
                <a:tc>
                  <a:txBody>
                    <a:bodyPr/>
                    <a:lstStyle/>
                    <a:p>
                      <a:pPr algn="ctr"/>
                      <a:r>
                        <a:rPr kumimoji="1" lang="ja-JP" altLang="en-US" sz="1400" dirty="0" smtClean="0">
                          <a:latin typeface="Meiryo UI" panose="020B0604030504040204" pitchFamily="50" charset="-128"/>
                          <a:ea typeface="Meiryo UI" panose="020B0604030504040204" pitchFamily="50" charset="-128"/>
                        </a:rPr>
                        <a:t>ハートフル条例</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〇</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第</a:t>
                      </a:r>
                      <a:r>
                        <a:rPr kumimoji="1" lang="en-US" altLang="ja-JP" sz="1400" dirty="0" smtClean="0">
                          <a:latin typeface="Meiryo UI" panose="020B0604030504040204" pitchFamily="50" charset="-128"/>
                          <a:ea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rPr>
                        <a:t>条の２</a:t>
                      </a:r>
                    </a:p>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障害者等の職場環境整備等支援組織</a:t>
                      </a:r>
                      <a:r>
                        <a:rPr kumimoji="1" lang="en-US" altLang="ja-JP" sz="1400" dirty="0" smtClean="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〇</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第</a:t>
                      </a:r>
                      <a:r>
                        <a:rPr kumimoji="1" lang="en-US" altLang="ja-JP" sz="1400" dirty="0" smtClean="0">
                          <a:latin typeface="Meiryo UI" panose="020B0604030504040204" pitchFamily="50" charset="-128"/>
                          <a:ea typeface="Meiryo UI" panose="020B0604030504040204" pitchFamily="50" charset="-128"/>
                        </a:rPr>
                        <a:t>12</a:t>
                      </a:r>
                      <a:r>
                        <a:rPr kumimoji="1" lang="ja-JP" altLang="en-US" sz="1400" dirty="0" smtClean="0">
                          <a:latin typeface="Meiryo UI" panose="020B0604030504040204" pitchFamily="50" charset="-128"/>
                          <a:ea typeface="Meiryo UI" panose="020B0604030504040204" pitchFamily="50" charset="-128"/>
                        </a:rPr>
                        <a:t>条の２</a:t>
                      </a:r>
                    </a:p>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公契約等の活用</a:t>
                      </a:r>
                      <a:r>
                        <a:rPr kumimoji="1" lang="en-US" altLang="ja-JP" sz="1400" dirty="0" smtClean="0">
                          <a:latin typeface="Meiryo UI" panose="020B0604030504040204" pitchFamily="50" charset="-128"/>
                          <a:ea typeface="Meiryo UI" panose="020B0604030504040204" pitchFamily="50" charset="-128"/>
                        </a:rPr>
                        <a:t>)</a:t>
                      </a:r>
                    </a:p>
                    <a:p>
                      <a:r>
                        <a:rPr kumimoji="1" lang="ja-JP" altLang="en-US" sz="1400" dirty="0" smtClean="0">
                          <a:latin typeface="Meiryo UI" panose="020B0604030504040204" pitchFamily="50" charset="-128"/>
                          <a:ea typeface="Meiryo UI" panose="020B0604030504040204" pitchFamily="50"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5842524"/>
                  </a:ext>
                </a:extLst>
              </a:tr>
              <a:tr h="358534">
                <a:tc>
                  <a:txBody>
                    <a:bodyPr/>
                    <a:lstStyle/>
                    <a:p>
                      <a:pPr algn="ctr"/>
                      <a:r>
                        <a:rPr kumimoji="1" lang="ja-JP" altLang="en-US" sz="1400" dirty="0" smtClean="0">
                          <a:latin typeface="Meiryo UI" panose="020B0604030504040204" pitchFamily="50" charset="-128"/>
                          <a:ea typeface="Meiryo UI" panose="020B0604030504040204" pitchFamily="50" charset="-128"/>
                        </a:rPr>
                        <a:t>「障害者等の職場環境整備等</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支援組織」認定等実施要綱</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〇</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〇</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第</a:t>
                      </a:r>
                      <a:r>
                        <a:rPr kumimoji="1" lang="en-US" altLang="ja-JP" sz="1400" dirty="0" smtClean="0">
                          <a:latin typeface="Meiryo UI" panose="020B0604030504040204" pitchFamily="50" charset="-128"/>
                          <a:ea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rPr>
                        <a:t>条</a:t>
                      </a:r>
                      <a:r>
                        <a:rPr kumimoji="1" lang="en-US" altLang="ja-JP" sz="1400" dirty="0" smtClean="0">
                          <a:latin typeface="Meiryo UI" panose="020B0604030504040204" pitchFamily="50" charset="-128"/>
                          <a:ea typeface="Meiryo UI" panose="020B0604030504040204" pitchFamily="50" charset="-128"/>
                        </a:rPr>
                        <a:t>※1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9721611"/>
                  </a:ext>
                </a:extLst>
              </a:tr>
              <a:tr h="525659">
                <a:tc>
                  <a:txBody>
                    <a:bodyPr/>
                    <a:lstStyle/>
                    <a:p>
                      <a:endParaRPr kumimoji="1" lang="en-US" altLang="ja-JP" sz="1400"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2169158"/>
                  </a:ext>
                </a:extLst>
              </a:tr>
            </a:tbl>
          </a:graphicData>
        </a:graphic>
      </p:graphicFrame>
      <p:sp>
        <p:nvSpPr>
          <p:cNvPr id="3" name="正方形/長方形 2"/>
          <p:cNvSpPr/>
          <p:nvPr/>
        </p:nvSpPr>
        <p:spPr>
          <a:xfrm>
            <a:off x="334849" y="5381807"/>
            <a:ext cx="11655381" cy="1169551"/>
          </a:xfrm>
          <a:prstGeom prst="rect">
            <a:avLst/>
          </a:prstGeom>
        </p:spPr>
        <p:txBody>
          <a:bodyPr wrap="square">
            <a:spAutoFit/>
          </a:bodyPr>
          <a:lstStyle/>
          <a:p>
            <a:r>
              <a:rPr lang="en-US" altLang="ja-JP" sz="1400" dirty="0" smtClean="0"/>
              <a:t>※1</a:t>
            </a:r>
            <a:r>
              <a:rPr lang="ja-JP" altLang="en-US" sz="1400" dirty="0" smtClean="0"/>
              <a:t>（支援組織の活動）</a:t>
            </a:r>
          </a:p>
          <a:p>
            <a:r>
              <a:rPr lang="ja-JP" altLang="en-US" sz="1400" dirty="0" smtClean="0"/>
              <a:t>第５条　支援組織は、府を当事者の一方とする</a:t>
            </a:r>
            <a:r>
              <a:rPr lang="ja-JP" altLang="en-US" sz="1400" u="sng" dirty="0" smtClean="0"/>
              <a:t>契約に応じようとする事業主</a:t>
            </a:r>
            <a:r>
              <a:rPr lang="ja-JP" altLang="en-US" sz="1400" dirty="0" smtClean="0"/>
              <a:t>から障害者等の職場環境整備に係る相談があった</a:t>
            </a:r>
            <a:endParaRPr lang="en-US" altLang="ja-JP" sz="1400" dirty="0" smtClean="0"/>
          </a:p>
          <a:p>
            <a:r>
              <a:rPr lang="ja-JP" altLang="en-US" sz="1400" dirty="0"/>
              <a:t>　</a:t>
            </a:r>
            <a:r>
              <a:rPr lang="ja-JP" altLang="en-US" sz="1400" dirty="0" smtClean="0"/>
              <a:t>場合は、公平に応じるよう努めることとする。</a:t>
            </a:r>
          </a:p>
          <a:p>
            <a:r>
              <a:rPr lang="ja-JP" altLang="en-US" sz="1400" dirty="0" smtClean="0"/>
              <a:t>２　支援組織は、</a:t>
            </a:r>
            <a:r>
              <a:rPr lang="ja-JP" altLang="en-US" sz="1400" u="sng" dirty="0" smtClean="0"/>
              <a:t>前項に規定する相談に応じる</a:t>
            </a:r>
            <a:r>
              <a:rPr lang="ja-JP" altLang="en-US" sz="1400" dirty="0" smtClean="0"/>
              <a:t>又は府を当事者の一方とする</a:t>
            </a:r>
            <a:r>
              <a:rPr lang="ja-JP" altLang="en-US" sz="1400" u="sng" dirty="0" smtClean="0"/>
              <a:t>契約に応じた事業主</a:t>
            </a:r>
            <a:r>
              <a:rPr lang="ja-JP" altLang="en-US" sz="1400" dirty="0" smtClean="0"/>
              <a:t>への</a:t>
            </a:r>
            <a:r>
              <a:rPr lang="ja-JP" altLang="en-US" sz="1400" dirty="0" err="1" smtClean="0"/>
              <a:t>障がい</a:t>
            </a:r>
            <a:r>
              <a:rPr lang="ja-JP" altLang="en-US" sz="1400" dirty="0" smtClean="0"/>
              <a:t>者等の職場環境整備に係る支援を行うに当たって、障がい者等及び事業主に金品などの対価を求めてはならない。</a:t>
            </a:r>
            <a:endParaRPr lang="ja-JP" altLang="en-US" sz="1400" dirty="0"/>
          </a:p>
        </p:txBody>
      </p:sp>
      <p:sp>
        <p:nvSpPr>
          <p:cNvPr id="5" name="タイトル 1"/>
          <p:cNvSpPr txBox="1">
            <a:spLocks/>
          </p:cNvSpPr>
          <p:nvPr/>
        </p:nvSpPr>
        <p:spPr>
          <a:xfrm>
            <a:off x="348798" y="262098"/>
            <a:ext cx="2035934" cy="5621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457200" indent="-457200">
              <a:buFont typeface="Wingdings" panose="05000000000000000000" pitchFamily="2" charset="2"/>
              <a:buChar char="ü"/>
            </a:pPr>
            <a:r>
              <a:rPr lang="ja-JP" altLang="en-US" sz="2800" dirty="0" smtClean="0">
                <a:latin typeface="Meiryo UI" panose="020B0604030504040204" pitchFamily="50" charset="-128"/>
                <a:ea typeface="Meiryo UI" panose="020B0604030504040204" pitchFamily="50" charset="-128"/>
              </a:rPr>
              <a:t>現状</a:t>
            </a:r>
            <a:endParaRPr lang="ja-JP" altLang="en-US" sz="2800" dirty="0">
              <a:latin typeface="Meiryo UI" panose="020B0604030504040204" pitchFamily="50" charset="-128"/>
              <a:ea typeface="Meiryo UI" panose="020B0604030504040204" pitchFamily="50" charset="-128"/>
            </a:endParaRPr>
          </a:p>
        </p:txBody>
      </p:sp>
      <p:sp>
        <p:nvSpPr>
          <p:cNvPr id="7" name="コンテンツ プレースホルダー 2"/>
          <p:cNvSpPr txBox="1">
            <a:spLocks/>
          </p:cNvSpPr>
          <p:nvPr/>
        </p:nvSpPr>
        <p:spPr>
          <a:xfrm>
            <a:off x="399778" y="824252"/>
            <a:ext cx="11525524" cy="1906069"/>
          </a:xfrm>
          <a:prstGeom prst="rect">
            <a:avLst/>
          </a:prstGeom>
          <a:ln>
            <a:solidFill>
              <a:schemeClr val="tx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10000"/>
              </a:lnSpc>
            </a:pPr>
            <a:r>
              <a:rPr lang="ja-JP" altLang="ja-JP" sz="2000" dirty="0" smtClean="0">
                <a:latin typeface="Meiryo UI" panose="020B0604030504040204" pitchFamily="50" charset="-128"/>
                <a:ea typeface="Meiryo UI" panose="020B0604030504040204" pitchFamily="50" charset="-128"/>
              </a:rPr>
              <a:t>ハートフル条例改正により</a:t>
            </a:r>
            <a:r>
              <a:rPr lang="zh-TW" altLang="en-US" sz="2000" dirty="0" smtClean="0">
                <a:latin typeface="Meiryo UI" panose="020B0604030504040204" pitchFamily="50" charset="-128"/>
                <a:ea typeface="Meiryo UI" panose="020B0604030504040204" pitchFamily="50" charset="-128"/>
              </a:rPr>
              <a:t>職場環境整備等支援組織</a:t>
            </a:r>
            <a:r>
              <a:rPr lang="ja-JP" altLang="en-US" sz="2000" dirty="0" smtClean="0">
                <a:latin typeface="Meiryo UI" panose="020B0604030504040204" pitchFamily="50" charset="-128"/>
                <a:ea typeface="Meiryo UI" panose="020B0604030504040204" pitchFamily="50" charset="-128"/>
              </a:rPr>
              <a:t>（以下、「中間支援組織」という。）を規定し、</a:t>
            </a:r>
            <a:r>
              <a:rPr lang="ja-JP" altLang="ja-JP" sz="2000" dirty="0" smtClean="0">
                <a:latin typeface="Meiryo UI" panose="020B0604030504040204" pitchFamily="50" charset="-128"/>
                <a:ea typeface="Meiryo UI" panose="020B0604030504040204" pitchFamily="50" charset="-128"/>
              </a:rPr>
              <a:t>公契約における事前相談や定着支援等の活動を公的な仕組みとして明確に位置付け</a:t>
            </a:r>
            <a:r>
              <a:rPr lang="ja-JP" altLang="en-US" sz="2000" dirty="0" smtClean="0">
                <a:latin typeface="Meiryo UI" panose="020B0604030504040204" pitchFamily="50" charset="-128"/>
                <a:ea typeface="Meiryo UI" panose="020B0604030504040204" pitchFamily="50" charset="-128"/>
              </a:rPr>
              <a:t>るとともに</a:t>
            </a:r>
            <a:r>
              <a:rPr lang="ja-JP" altLang="ja-JP" sz="2000" dirty="0" smtClean="0">
                <a:latin typeface="Meiryo UI" panose="020B0604030504040204" pitchFamily="50" charset="-128"/>
                <a:ea typeface="Meiryo UI" panose="020B0604030504040204" pitchFamily="50" charset="-128"/>
              </a:rPr>
              <a:t>、当該活動の根拠については、「認定等実施要綱」で大枠を規定</a:t>
            </a:r>
            <a:r>
              <a:rPr lang="ja-JP" altLang="en-US" sz="2000" dirty="0" smtClean="0">
                <a:latin typeface="Meiryo UI" panose="020B0604030504040204" pitchFamily="50" charset="-128"/>
                <a:ea typeface="Meiryo UI" panose="020B0604030504040204" pitchFamily="50" charset="-128"/>
              </a:rPr>
              <a:t>済</a:t>
            </a:r>
            <a:r>
              <a:rPr lang="en-US" altLang="ja-JP" sz="2000" dirty="0" smtClean="0">
                <a:latin typeface="Meiryo UI" panose="020B0604030504040204" pitchFamily="50" charset="-128"/>
                <a:ea typeface="Meiryo UI" panose="020B0604030504040204" pitchFamily="50" charset="-128"/>
              </a:rPr>
              <a:t>※1</a:t>
            </a:r>
            <a:r>
              <a:rPr lang="ja-JP" altLang="en-US" sz="2000" dirty="0" err="1"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ただし、それ以上の詳細な規定を設けていない。</a:t>
            </a:r>
            <a:endParaRPr lang="ja-JP" altLang="ja-JP" sz="2000" dirty="0" smtClean="0">
              <a:latin typeface="Meiryo UI" panose="020B0604030504040204" pitchFamily="50" charset="-128"/>
              <a:ea typeface="Meiryo UI" panose="020B0604030504040204" pitchFamily="50" charset="-128"/>
            </a:endParaRPr>
          </a:p>
          <a:p>
            <a:pPr>
              <a:lnSpc>
                <a:spcPct val="110000"/>
              </a:lnSpc>
            </a:pPr>
            <a:r>
              <a:rPr lang="ja-JP" altLang="ja-JP" sz="2000" dirty="0" smtClean="0">
                <a:latin typeface="Meiryo UI" panose="020B0604030504040204" pitchFamily="50" charset="-128"/>
                <a:ea typeface="Meiryo UI" panose="020B0604030504040204" pitchFamily="50" charset="-128"/>
              </a:rPr>
              <a:t>実際に</a:t>
            </a:r>
            <a:r>
              <a:rPr lang="ja-JP" altLang="en-US" sz="2000" dirty="0" smtClean="0">
                <a:latin typeface="Meiryo UI" panose="020B0604030504040204" pitchFamily="50" charset="-128"/>
                <a:ea typeface="Meiryo UI" panose="020B0604030504040204" pitchFamily="50" charset="-128"/>
              </a:rPr>
              <a:t>中間支援組織による</a:t>
            </a:r>
            <a:r>
              <a:rPr lang="ja-JP" altLang="ja-JP" sz="2000" dirty="0" smtClean="0">
                <a:latin typeface="Meiryo UI" panose="020B0604030504040204" pitchFamily="50" charset="-128"/>
                <a:ea typeface="Meiryo UI" panose="020B0604030504040204" pitchFamily="50" charset="-128"/>
              </a:rPr>
              <a:t>指定管理者や</a:t>
            </a:r>
            <a:r>
              <a:rPr lang="ja-JP" altLang="en-US" sz="2000" dirty="0" smtClean="0">
                <a:latin typeface="Meiryo UI" panose="020B0604030504040204" pitchFamily="50" charset="-128"/>
                <a:ea typeface="Meiryo UI" panose="020B0604030504040204" pitchFamily="50" charset="-128"/>
              </a:rPr>
              <a:t>大阪府</a:t>
            </a:r>
            <a:r>
              <a:rPr lang="ja-JP" altLang="en-US" sz="2000" dirty="0">
                <a:latin typeface="Meiryo UI" panose="020B0604030504040204" pitchFamily="50" charset="-128"/>
                <a:ea typeface="Meiryo UI" panose="020B0604030504040204" pitchFamily="50" charset="-128"/>
              </a:rPr>
              <a:t>の</a:t>
            </a:r>
            <a:r>
              <a:rPr lang="ja-JP" altLang="ja-JP" sz="2000" dirty="0" smtClean="0">
                <a:latin typeface="Meiryo UI" panose="020B0604030504040204" pitchFamily="50" charset="-128"/>
                <a:ea typeface="Meiryo UI" panose="020B0604030504040204" pitchFamily="50" charset="-128"/>
              </a:rPr>
              <a:t>総合評価一般競争入札</a:t>
            </a:r>
            <a:r>
              <a:rPr lang="ja-JP" altLang="en-US" sz="2000" dirty="0" smtClean="0">
                <a:latin typeface="Meiryo UI" panose="020B0604030504040204" pitchFamily="50" charset="-128"/>
                <a:ea typeface="Meiryo UI" panose="020B0604030504040204" pitchFamily="50" charset="-128"/>
              </a:rPr>
              <a:t>により決定された事業主への支援</a:t>
            </a:r>
            <a:r>
              <a:rPr lang="ja-JP" altLang="ja-JP" sz="2000" dirty="0" smtClean="0">
                <a:latin typeface="Meiryo UI" panose="020B0604030504040204" pitchFamily="50" charset="-128"/>
                <a:ea typeface="Meiryo UI" panose="020B0604030504040204" pitchFamily="50" charset="-128"/>
              </a:rPr>
              <a:t>が開始される</a:t>
            </a:r>
            <a:r>
              <a:rPr lang="ja-JP" altLang="en-US" sz="2000" dirty="0" smtClean="0">
                <a:latin typeface="Meiryo UI" panose="020B0604030504040204" pitchFamily="50" charset="-128"/>
                <a:ea typeface="Meiryo UI" panose="020B0604030504040204" pitchFamily="50" charset="-128"/>
              </a:rPr>
              <a:t>に当たり、その円滑な支援の実施のためには、「大阪府</a:t>
            </a:r>
            <a:r>
              <a:rPr lang="ja-JP" altLang="en-US" sz="2000" dirty="0">
                <a:latin typeface="Meiryo UI" panose="020B0604030504040204" pitchFamily="50" charset="-128"/>
                <a:ea typeface="Meiryo UI" panose="020B0604030504040204" pitchFamily="50" charset="-128"/>
              </a:rPr>
              <a:t>」、 「就職困難者」、 </a:t>
            </a:r>
            <a:r>
              <a:rPr lang="ja-JP" altLang="en-US" sz="2000" dirty="0" smtClean="0">
                <a:latin typeface="Meiryo UI" panose="020B0604030504040204" pitchFamily="50" charset="-128"/>
                <a:ea typeface="Meiryo UI" panose="020B0604030504040204" pitchFamily="50" charset="-128"/>
              </a:rPr>
              <a:t>「事業主」、「中間支援組織」の四者間で具体的な支援内容等を共有する必要がある。</a:t>
            </a:r>
            <a:endParaRPr lang="en-US" altLang="ja-JP" sz="2000" dirty="0" smtClean="0">
              <a:latin typeface="Meiryo UI" panose="020B0604030504040204" pitchFamily="50" charset="-128"/>
              <a:ea typeface="Meiryo UI" panose="020B0604030504040204" pitchFamily="50" charset="-128"/>
            </a:endParaRPr>
          </a:p>
          <a:p>
            <a:pPr marL="0" indent="0">
              <a:lnSpc>
                <a:spcPct val="150000"/>
              </a:lnSpc>
              <a:buFont typeface="Arial" panose="020B0604020202020204" pitchFamily="34" charset="0"/>
              <a:buNone/>
            </a:pPr>
            <a:endParaRPr lang="ja-JP" altLang="en-US" sz="20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689315" y="4876538"/>
            <a:ext cx="2236763"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支援実施要領の</a:t>
            </a:r>
            <a:r>
              <a:rPr lang="ja-JP" altLang="en-US" b="1" dirty="0" smtClean="0">
                <a:latin typeface="Meiryo UI" panose="020B0604030504040204" pitchFamily="50" charset="-128"/>
                <a:ea typeface="Meiryo UI" panose="020B0604030504040204" pitchFamily="50" charset="-128"/>
              </a:rPr>
              <a:t>策定</a:t>
            </a:r>
            <a:endParaRPr lang="ja-JP" altLang="en-US" b="1" dirty="0">
              <a:latin typeface="Meiryo UI" panose="020B0604030504040204" pitchFamily="50" charset="-128"/>
              <a:ea typeface="Meiryo UI" panose="020B0604030504040204" pitchFamily="50" charset="-128"/>
            </a:endParaRPr>
          </a:p>
        </p:txBody>
      </p:sp>
      <p:sp>
        <p:nvSpPr>
          <p:cNvPr id="10" name="左矢印 9"/>
          <p:cNvSpPr/>
          <p:nvPr/>
        </p:nvSpPr>
        <p:spPr>
          <a:xfrm>
            <a:off x="2926078" y="4876536"/>
            <a:ext cx="7375952" cy="341197"/>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支援内容の「見える化」</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2" name="角丸四角形 1"/>
          <p:cNvSpPr/>
          <p:nvPr/>
        </p:nvSpPr>
        <p:spPr>
          <a:xfrm>
            <a:off x="10302030" y="4804817"/>
            <a:ext cx="1623272" cy="484635"/>
          </a:xfrm>
          <a:prstGeom prst="roundRect">
            <a:avLst>
              <a:gd name="adj" fmla="val 50000"/>
            </a:avLst>
          </a:prstGeom>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9448800" y="6461150"/>
            <a:ext cx="2743200" cy="365125"/>
          </a:xfrm>
        </p:spPr>
        <p:txBody>
          <a:bodyPr/>
          <a:lstStyle/>
          <a:p>
            <a:fld id="{57A715C6-3EAD-4FBC-9872-806CB3522DDA}" type="slidenum">
              <a:rPr kumimoji="1" lang="ja-JP" altLang="en-US" smtClean="0"/>
              <a:t>2</a:t>
            </a:fld>
            <a:endParaRPr kumimoji="1" lang="ja-JP" altLang="en-US"/>
          </a:p>
        </p:txBody>
      </p:sp>
    </p:spTree>
    <p:extLst>
      <p:ext uri="{BB962C8B-B14F-4D97-AF65-F5344CB8AC3E}">
        <p14:creationId xmlns:p14="http://schemas.microsoft.com/office/powerpoint/2010/main" val="3959052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301653152"/>
              </p:ext>
            </p:extLst>
          </p:nvPr>
        </p:nvGraphicFramePr>
        <p:xfrm>
          <a:off x="334850" y="726372"/>
          <a:ext cx="11552350" cy="4736057"/>
        </p:xfrm>
        <a:graphic>
          <a:graphicData uri="http://schemas.openxmlformats.org/drawingml/2006/table">
            <a:tbl>
              <a:tblPr firstRow="1" bandRow="1">
                <a:tableStyleId>{5C22544A-7EE6-4342-B048-85BDC9FD1C3A}</a:tableStyleId>
              </a:tblPr>
              <a:tblGrid>
                <a:gridCol w="1887845">
                  <a:extLst>
                    <a:ext uri="{9D8B030D-6E8A-4147-A177-3AD203B41FA5}">
                      <a16:colId xmlns:a16="http://schemas.microsoft.com/office/drawing/2014/main" val="2545316175"/>
                    </a:ext>
                  </a:extLst>
                </a:gridCol>
                <a:gridCol w="3165231">
                  <a:extLst>
                    <a:ext uri="{9D8B030D-6E8A-4147-A177-3AD203B41FA5}">
                      <a16:colId xmlns:a16="http://schemas.microsoft.com/office/drawing/2014/main" val="2840623444"/>
                    </a:ext>
                  </a:extLst>
                </a:gridCol>
                <a:gridCol w="6499274">
                  <a:extLst>
                    <a:ext uri="{9D8B030D-6E8A-4147-A177-3AD203B41FA5}">
                      <a16:colId xmlns:a16="http://schemas.microsoft.com/office/drawing/2014/main" val="1353029088"/>
                    </a:ext>
                  </a:extLst>
                </a:gridCol>
              </a:tblGrid>
              <a:tr h="347875">
                <a:tc>
                  <a:txBody>
                    <a:bodyPr/>
                    <a:lstStyle/>
                    <a:p>
                      <a:pPr algn="ctr"/>
                      <a:r>
                        <a:rPr kumimoji="1" lang="ja-JP" altLang="en-US" dirty="0" smtClean="0"/>
                        <a:t>区分</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主な役割</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考え方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180893"/>
                  </a:ext>
                </a:extLst>
              </a:tr>
              <a:tr h="1391501">
                <a:tc>
                  <a:txBody>
                    <a:bodyPr/>
                    <a:lstStyle/>
                    <a:p>
                      <a:r>
                        <a:rPr kumimoji="1" lang="ja-JP" altLang="en-US" dirty="0" smtClean="0">
                          <a:latin typeface="Meiryo UI" panose="020B0604030504040204" pitchFamily="50" charset="-128"/>
                          <a:ea typeface="Meiryo UI" panose="020B0604030504040204" pitchFamily="50" charset="-128"/>
                        </a:rPr>
                        <a:t>就労訓練</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・就労訓練や生活訓練の実施</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・職業準備性を高める取組み</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　「障害者等の職場環境整備等支援組織」認定基準の評価方針「就労」の項目で、当該団体のこれまでの取組みを就労訓練の内容や就職率で評価。</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　⇒　当該団体の取組みを優先するとともに、一定の基準をクリアして</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　　　いると認めることができるため、今回は規定しない。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5842524"/>
                  </a:ext>
                </a:extLst>
              </a:tr>
              <a:tr h="869688">
                <a:tc>
                  <a:txBody>
                    <a:bodyPr/>
                    <a:lstStyle/>
                    <a:p>
                      <a:r>
                        <a:rPr kumimoji="1" lang="ja-JP" altLang="en-US" dirty="0" smtClean="0">
                          <a:latin typeface="Meiryo UI" panose="020B0604030504040204" pitchFamily="50" charset="-128"/>
                          <a:ea typeface="Meiryo UI" panose="020B0604030504040204" pitchFamily="50" charset="-128"/>
                        </a:rPr>
                        <a:t>就労支援</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・マッチング</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・就職のための支援</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・担当業務の調整</a:t>
                      </a:r>
                      <a:endParaRPr kumimoji="1" lang="en-US" altLang="ja-JP"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　今回策定予定の要領で規定</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9721611"/>
                  </a:ext>
                </a:extLst>
              </a:tr>
              <a:tr h="608782">
                <a:tc>
                  <a:txBody>
                    <a:bodyPr/>
                    <a:lstStyle/>
                    <a:p>
                      <a:r>
                        <a:rPr kumimoji="1" lang="ja-JP" altLang="en-US" dirty="0" smtClean="0">
                          <a:latin typeface="Meiryo UI" panose="020B0604030504040204" pitchFamily="50" charset="-128"/>
                          <a:ea typeface="Meiryo UI" panose="020B0604030504040204" pitchFamily="50" charset="-128"/>
                        </a:rPr>
                        <a:t>職場定着支援</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・ジョブコーチ等の実施</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・ケース会議の実施</a:t>
                      </a: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　今回策定予定の要領で規定</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2169158"/>
                  </a:ext>
                </a:extLst>
              </a:tr>
              <a:tr h="560822">
                <a:tc>
                  <a:txBody>
                    <a:bodyPr/>
                    <a:lstStyle/>
                    <a:p>
                      <a:r>
                        <a:rPr kumimoji="1" lang="ja-JP" altLang="en-US" dirty="0" smtClean="0">
                          <a:latin typeface="Meiryo UI" panose="020B0604030504040204" pitchFamily="50" charset="-128"/>
                          <a:ea typeface="Meiryo UI" panose="020B0604030504040204" pitchFamily="50" charset="-128"/>
                        </a:rPr>
                        <a:t>上記以外の</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事業主支援</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公契約に応じようとする事業主支援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　今回策定予定の要領で規定</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8493752"/>
                  </a:ext>
                </a:extLst>
              </a:tr>
              <a:tr h="712697">
                <a:tc>
                  <a:txBody>
                    <a:bodyPr/>
                    <a:lstStyle/>
                    <a:p>
                      <a:r>
                        <a:rPr kumimoji="1" lang="ja-JP" altLang="en-US" dirty="0" smtClean="0">
                          <a:latin typeface="Meiryo UI" panose="020B0604030504040204" pitchFamily="50" charset="-128"/>
                          <a:ea typeface="Meiryo UI" panose="020B0604030504040204" pitchFamily="50" charset="-128"/>
                        </a:rPr>
                        <a:t>その他の役割</a:t>
                      </a:r>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smtClean="0">
                          <a:latin typeface="Meiryo UI" panose="020B0604030504040204" pitchFamily="50" charset="-128"/>
                          <a:ea typeface="Meiryo UI" panose="020B0604030504040204" pitchFamily="50" charset="-128"/>
                        </a:rPr>
                        <a:t>・人材育成</a:t>
                      </a:r>
                      <a:endParaRPr kumimoji="1" lang="en-US" altLang="ja-JP" sz="1800" dirty="0" smtClean="0">
                        <a:latin typeface="Meiryo UI" panose="020B0604030504040204" pitchFamily="50" charset="-128"/>
                        <a:ea typeface="Meiryo UI" panose="020B0604030504040204" pitchFamily="50" charset="-128"/>
                      </a:endParaRPr>
                    </a:p>
                    <a:p>
                      <a:r>
                        <a:rPr kumimoji="1" lang="ja-JP" altLang="en-US" sz="1800" dirty="0" smtClean="0">
                          <a:latin typeface="Meiryo UI" panose="020B0604030504040204" pitchFamily="50" charset="-128"/>
                          <a:ea typeface="Meiryo UI" panose="020B0604030504040204" pitchFamily="50" charset="-128"/>
                        </a:rPr>
                        <a:t>・行政の福祉化の周知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rPr>
                        <a:t>　今回策定予定の要領で規定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586346"/>
                  </a:ext>
                </a:extLst>
              </a:tr>
            </a:tbl>
          </a:graphicData>
        </a:graphic>
      </p:graphicFrame>
      <p:sp>
        <p:nvSpPr>
          <p:cNvPr id="8" name="タイトル 7"/>
          <p:cNvSpPr>
            <a:spLocks noGrp="1"/>
          </p:cNvSpPr>
          <p:nvPr>
            <p:ph type="title"/>
          </p:nvPr>
        </p:nvSpPr>
        <p:spPr>
          <a:xfrm>
            <a:off x="334850" y="266651"/>
            <a:ext cx="6319168" cy="535207"/>
          </a:xfrm>
        </p:spPr>
        <p:txBody>
          <a:bodyPr>
            <a:noAutofit/>
          </a:bodyPr>
          <a:lstStyle/>
          <a:p>
            <a:pPr marL="342900" indent="-342900">
              <a:buFont typeface="Wingdings" panose="05000000000000000000" pitchFamily="2" charset="2"/>
              <a:buChar char="ü"/>
            </a:pPr>
            <a:r>
              <a:rPr lang="zh-TW" altLang="en-US" sz="2800" dirty="0">
                <a:latin typeface="Meiryo UI" panose="020B0604030504040204" pitchFamily="50" charset="-128"/>
                <a:ea typeface="Meiryo UI" panose="020B0604030504040204" pitchFamily="50" charset="-128"/>
              </a:rPr>
              <a:t>職場環境整備等支援</a:t>
            </a:r>
            <a:r>
              <a:rPr lang="zh-TW" altLang="en-US" sz="2800" dirty="0" smtClean="0">
                <a:latin typeface="Meiryo UI" panose="020B0604030504040204" pitchFamily="50" charset="-128"/>
                <a:ea typeface="Meiryo UI" panose="020B0604030504040204" pitchFamily="50" charset="-128"/>
              </a:rPr>
              <a:t>組織</a:t>
            </a:r>
            <a:r>
              <a:rPr lang="ja-JP" altLang="en-US" sz="2800" dirty="0" smtClean="0">
                <a:latin typeface="Meiryo UI" panose="020B0604030504040204" pitchFamily="50" charset="-128"/>
                <a:ea typeface="Meiryo UI" panose="020B0604030504040204" pitchFamily="50" charset="-128"/>
              </a:rPr>
              <a:t>の主な役割</a:t>
            </a:r>
            <a:endParaRPr kumimoji="1" lang="ja-JP" altLang="en-US" sz="2800" dirty="0">
              <a:latin typeface="Meiryo UI" panose="020B0604030504040204" pitchFamily="50" charset="-128"/>
              <a:ea typeface="Meiryo UI" panose="020B0604030504040204" pitchFamily="50" charset="-128"/>
            </a:endParaRPr>
          </a:p>
        </p:txBody>
      </p:sp>
      <p:sp>
        <p:nvSpPr>
          <p:cNvPr id="4" name="正方形/長方形 3"/>
          <p:cNvSpPr/>
          <p:nvPr/>
        </p:nvSpPr>
        <p:spPr>
          <a:xfrm>
            <a:off x="334850" y="5736424"/>
            <a:ext cx="11552350" cy="369332"/>
          </a:xfrm>
          <a:prstGeom prst="rect">
            <a:avLst/>
          </a:prstGeom>
        </p:spPr>
        <p:txBody>
          <a:bodyPr wrap="square">
            <a:spAutoFit/>
          </a:bodyPr>
          <a:lstStyle/>
          <a:p>
            <a:r>
              <a:rPr lang="en-US" altLang="ja-JP" dirty="0" smtClean="0"/>
              <a:t>※</a:t>
            </a:r>
            <a:r>
              <a:rPr lang="ja-JP" altLang="en-US" dirty="0" smtClean="0"/>
              <a:t>　上記のほか、中間支援</a:t>
            </a:r>
            <a:r>
              <a:rPr lang="ja-JP" altLang="en-US" dirty="0"/>
              <a:t>組織が総合評価入札や指定管理者制度</a:t>
            </a:r>
            <a:r>
              <a:rPr lang="ja-JP" altLang="en-US" dirty="0" smtClean="0"/>
              <a:t>に応札</a:t>
            </a:r>
            <a:r>
              <a:rPr lang="ja-JP" altLang="en-US" dirty="0"/>
              <a:t>する</a:t>
            </a:r>
            <a:r>
              <a:rPr lang="ja-JP" altLang="en-US" dirty="0" smtClean="0"/>
              <a:t>場合の考え方を整理</a:t>
            </a:r>
            <a:endParaRPr lang="ja-JP" altLang="en-US" dirty="0"/>
          </a:p>
        </p:txBody>
      </p:sp>
      <p:sp>
        <p:nvSpPr>
          <p:cNvPr id="5" name="テキスト ボックス 4"/>
          <p:cNvSpPr txBox="1"/>
          <p:nvPr/>
        </p:nvSpPr>
        <p:spPr>
          <a:xfrm>
            <a:off x="10302030" y="296213"/>
            <a:ext cx="1173046" cy="369332"/>
          </a:xfrm>
          <a:prstGeom prst="rect">
            <a:avLst/>
          </a:prstGeom>
          <a:noFill/>
          <a:ln w="25400">
            <a:solidFill>
              <a:srgbClr val="002060"/>
            </a:solidFill>
          </a:ln>
        </p:spPr>
        <p:txBody>
          <a:bodyPr wrap="square" rtlCol="0" anchor="ctr">
            <a:spAutoFit/>
          </a:bodyPr>
          <a:lstStyle/>
          <a:p>
            <a:r>
              <a:rPr kumimoji="1" lang="ja-JP" altLang="en-US" dirty="0" smtClean="0"/>
              <a:t>たたき台</a:t>
            </a:r>
            <a:endParaRPr kumimoji="1" lang="ja-JP" altLang="en-US" dirty="0"/>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57A715C6-3EAD-4FBC-9872-806CB3522DDA}" type="slidenum">
              <a:rPr kumimoji="1" lang="ja-JP" altLang="en-US" smtClean="0"/>
              <a:t>3</a:t>
            </a:fld>
            <a:endParaRPr kumimoji="1" lang="ja-JP" altLang="en-US"/>
          </a:p>
        </p:txBody>
      </p:sp>
    </p:spTree>
    <p:extLst>
      <p:ext uri="{BB962C8B-B14F-4D97-AF65-F5344CB8AC3E}">
        <p14:creationId xmlns:p14="http://schemas.microsoft.com/office/powerpoint/2010/main" val="3270576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168762893"/>
              </p:ext>
            </p:extLst>
          </p:nvPr>
        </p:nvGraphicFramePr>
        <p:xfrm>
          <a:off x="334850" y="723751"/>
          <a:ext cx="11566020" cy="6021705"/>
        </p:xfrm>
        <a:graphic>
          <a:graphicData uri="http://schemas.openxmlformats.org/drawingml/2006/table">
            <a:tbl>
              <a:tblPr firstRow="1" bandRow="1">
                <a:tableStyleId>{5C22544A-7EE6-4342-B048-85BDC9FD1C3A}</a:tableStyleId>
              </a:tblPr>
              <a:tblGrid>
                <a:gridCol w="520504">
                  <a:extLst>
                    <a:ext uri="{9D8B030D-6E8A-4147-A177-3AD203B41FA5}">
                      <a16:colId xmlns:a16="http://schemas.microsoft.com/office/drawing/2014/main" val="591938707"/>
                    </a:ext>
                  </a:extLst>
                </a:gridCol>
                <a:gridCol w="1491176">
                  <a:extLst>
                    <a:ext uri="{9D8B030D-6E8A-4147-A177-3AD203B41FA5}">
                      <a16:colId xmlns:a16="http://schemas.microsoft.com/office/drawing/2014/main" val="701406538"/>
                    </a:ext>
                  </a:extLst>
                </a:gridCol>
                <a:gridCol w="3474720">
                  <a:extLst>
                    <a:ext uri="{9D8B030D-6E8A-4147-A177-3AD203B41FA5}">
                      <a16:colId xmlns:a16="http://schemas.microsoft.com/office/drawing/2014/main" val="3954205069"/>
                    </a:ext>
                  </a:extLst>
                </a:gridCol>
                <a:gridCol w="6079620">
                  <a:extLst>
                    <a:ext uri="{9D8B030D-6E8A-4147-A177-3AD203B41FA5}">
                      <a16:colId xmlns:a16="http://schemas.microsoft.com/office/drawing/2014/main" val="880732770"/>
                    </a:ext>
                  </a:extLst>
                </a:gridCol>
              </a:tblGrid>
              <a:tr h="370840">
                <a:tc>
                  <a:txBody>
                    <a:bodyPr/>
                    <a:lstStyle/>
                    <a:p>
                      <a:pPr algn="ctr"/>
                      <a:r>
                        <a:rPr kumimoji="1" lang="ja-JP" altLang="en-US" sz="1800" dirty="0" smtClean="0">
                          <a:latin typeface="Meiryo UI" panose="020B0604030504040204" pitchFamily="50" charset="-128"/>
                          <a:ea typeface="Meiryo UI" panose="020B0604030504040204" pitchFamily="50" charset="-128"/>
                        </a:rPr>
                        <a:t>区分</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主な役割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要領に提示する項目</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具体的な取り組み例</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2587500"/>
                  </a:ext>
                </a:extLst>
              </a:tr>
              <a:tr h="370840">
                <a:tc rowSpan="5">
                  <a:txBody>
                    <a:bodyPr/>
                    <a:lstStyle/>
                    <a:p>
                      <a:pPr algn="ctr"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就労支援</a:t>
                      </a: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・マッチング</a:t>
                      </a:r>
                      <a:br>
                        <a:rPr lang="ja-JP" altLang="en-US" sz="18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・就職のため</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の</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支援</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
                      </a:r>
                      <a:br>
                        <a:rPr lang="ja-JP" altLang="en-US" sz="18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・担当業務の</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調</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 整</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
                      </a:r>
                      <a:br>
                        <a:rPr lang="ja-JP" altLang="en-US" sz="1800" b="1" i="0" u="none" strike="noStrike" dirty="0">
                          <a:solidFill>
                            <a:srgbClr val="000000"/>
                          </a:solidFill>
                          <a:effectLst/>
                          <a:latin typeface="Meiryo UI" panose="020B0604030504040204" pitchFamily="50" charset="-128"/>
                          <a:ea typeface="Meiryo UI" panose="020B0604030504040204" pitchFamily="50" charset="-128"/>
                        </a:rPr>
                      </a:br>
                      <a:endParaRPr lang="ja-JP" altLang="en-US" sz="1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・職場開拓、訓練生等へ</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の</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就職</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支援、生活支援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lnSpc>
                          <a:spcPts val="2000"/>
                        </a:lnSpc>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協力体制を構築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している支援</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機関等から要請があるなど、必要がある場合には、職場</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開拓、本人支援</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履歴書の書き方、身だしなみ等</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err="1" smtClean="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家族</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支援</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就労のための家庭環境づくり等</a:t>
                      </a:r>
                      <a:r>
                        <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等のサポートを実施</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8227282"/>
                  </a:ext>
                </a:extLst>
              </a:tr>
              <a:tr h="370840">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・職場環境のアセスメント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lnSpc>
                          <a:spcPts val="2000"/>
                        </a:lnSpc>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就労</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現場を視察し、訓練生等を雇用する上で、業務の切り出しと組み立てや事前実習の必要性の有無を</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判断</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lnSpc>
                          <a:spcPts val="2000"/>
                        </a:lnSpc>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業務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の切り出しが必要な場合には、就労形態を想定し、業務のリストアップ・掘り起こし・切り出しを</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実施</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lnSpc>
                          <a:spcPts val="2000"/>
                        </a:lnSpc>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事前</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実習が必要な場合には、支援スタッフが事前に職場実習に入り、業務の全体像や職場環境、サポート体制の有無を確認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6334769"/>
                  </a:ext>
                </a:extLst>
              </a:tr>
              <a:tr h="370840">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・訓練生等とのマッチング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lnSpc>
                          <a:spcPts val="2000"/>
                        </a:lnSpc>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公</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契約の対象となっている就労現場等において、就労が見込める訓練生等と事業主のマッチングを</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実施</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lnSpc>
                          <a:spcPts val="2000"/>
                        </a:lnSpc>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訓練生</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等については、構築している支援機関とのネットワークや協力体制も活用して照会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8480390"/>
                  </a:ext>
                </a:extLst>
              </a:tr>
              <a:tr h="370840">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・職場環境の整備、雇用管理</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体制</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の</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構築支援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lnSpc>
                          <a:spcPts val="2000"/>
                        </a:lnSpc>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事業</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主のニーズと訓練生等の特性を勘案し、事業主が行う休憩室・更衣室の確保などの職場環境の整備、労働条件、指揮命令系統、勤務体制、支援のための相談窓口の設置などの雇用管理体制の構築を支援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20518"/>
                  </a:ext>
                </a:extLst>
              </a:tr>
              <a:tr h="370840">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・採用面接への同席と事業主へ</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の</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引継ぎ</a:t>
                      </a:r>
                      <a:endParaRPr lang="ja-JP" altLang="en-US" sz="1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lnSpc>
                          <a:spcPts val="2000"/>
                        </a:lnSpc>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面接</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等への同行、</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同席</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lnSpc>
                          <a:spcPts val="2000"/>
                        </a:lnSpc>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採用</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決定後に、訓練、実習等での評価や日常生活も踏まえた留意点等の情報を提供</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9189499"/>
                  </a:ext>
                </a:extLst>
              </a:tr>
            </a:tbl>
          </a:graphicData>
        </a:graphic>
      </p:graphicFrame>
      <p:sp>
        <p:nvSpPr>
          <p:cNvPr id="5" name="タイトル 7"/>
          <p:cNvSpPr txBox="1">
            <a:spLocks/>
          </p:cNvSpPr>
          <p:nvPr/>
        </p:nvSpPr>
        <p:spPr>
          <a:xfrm>
            <a:off x="334850" y="266651"/>
            <a:ext cx="6319168" cy="5352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342900" indent="-342900">
              <a:buFont typeface="Wingdings" panose="05000000000000000000" pitchFamily="2" charset="2"/>
              <a:buChar char="ü"/>
            </a:pPr>
            <a:r>
              <a:rPr lang="ja-JP" altLang="en-US" sz="2800" dirty="0" smtClean="0">
                <a:latin typeface="Meiryo UI" panose="020B0604030504040204" pitchFamily="50" charset="-128"/>
                <a:ea typeface="Meiryo UI" panose="020B0604030504040204" pitchFamily="50" charset="-128"/>
              </a:rPr>
              <a:t>就労支援</a:t>
            </a:r>
            <a:endParaRPr lang="ja-JP" altLang="en-US" sz="2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0302030" y="283334"/>
            <a:ext cx="1173046" cy="369332"/>
          </a:xfrm>
          <a:prstGeom prst="rect">
            <a:avLst/>
          </a:prstGeom>
          <a:noFill/>
          <a:ln w="25400">
            <a:solidFill>
              <a:srgbClr val="002060"/>
            </a:solidFill>
          </a:ln>
        </p:spPr>
        <p:txBody>
          <a:bodyPr wrap="square" rtlCol="0" anchor="ctr">
            <a:spAutoFit/>
          </a:bodyPr>
          <a:lstStyle/>
          <a:p>
            <a:r>
              <a:rPr kumimoji="1" lang="ja-JP" altLang="en-US" dirty="0" smtClean="0"/>
              <a:t>たたき台</a:t>
            </a:r>
            <a:endParaRPr kumimoji="1" lang="ja-JP" altLang="en-US" dirty="0"/>
          </a:p>
        </p:txBody>
      </p:sp>
      <p:sp>
        <p:nvSpPr>
          <p:cNvPr id="2" name="スライド番号プレースホルダー 1"/>
          <p:cNvSpPr>
            <a:spLocks noGrp="1"/>
          </p:cNvSpPr>
          <p:nvPr>
            <p:ph type="sldNum" sz="quarter" idx="12"/>
          </p:nvPr>
        </p:nvSpPr>
        <p:spPr>
          <a:xfrm>
            <a:off x="9448800" y="6500237"/>
            <a:ext cx="2743200" cy="365125"/>
          </a:xfrm>
        </p:spPr>
        <p:txBody>
          <a:bodyPr/>
          <a:lstStyle/>
          <a:p>
            <a:fld id="{57A715C6-3EAD-4FBC-9872-806CB3522DDA}" type="slidenum">
              <a:rPr kumimoji="1" lang="ja-JP" altLang="en-US" smtClean="0"/>
              <a:t>4</a:t>
            </a:fld>
            <a:endParaRPr kumimoji="1" lang="ja-JP" altLang="en-US" dirty="0"/>
          </a:p>
        </p:txBody>
      </p:sp>
    </p:spTree>
    <p:extLst>
      <p:ext uri="{BB962C8B-B14F-4D97-AF65-F5344CB8AC3E}">
        <p14:creationId xmlns:p14="http://schemas.microsoft.com/office/powerpoint/2010/main" val="1595816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334850" y="266651"/>
            <a:ext cx="6319168" cy="5352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342900" indent="-342900">
              <a:buFont typeface="Wingdings" panose="05000000000000000000" pitchFamily="2" charset="2"/>
              <a:buChar char="ü"/>
            </a:pPr>
            <a:r>
              <a:rPr lang="ja-JP" altLang="en-US" sz="2800" dirty="0" smtClean="0">
                <a:latin typeface="Meiryo UI" panose="020B0604030504040204" pitchFamily="50" charset="-128"/>
                <a:ea typeface="Meiryo UI" panose="020B0604030504040204" pitchFamily="50" charset="-128"/>
              </a:rPr>
              <a:t>職場定着支援</a:t>
            </a:r>
            <a:endParaRPr lang="ja-JP" altLang="en-US" sz="2800" dirty="0">
              <a:latin typeface="Meiryo UI" panose="020B0604030504040204" pitchFamily="50" charset="-128"/>
              <a:ea typeface="Meiryo UI" panose="020B0604030504040204" pitchFamily="50" charset="-128"/>
            </a:endParaRPr>
          </a:p>
        </p:txBody>
      </p:sp>
      <p:graphicFrame>
        <p:nvGraphicFramePr>
          <p:cNvPr id="8" name="コンテンツ プレースホルダー 3"/>
          <p:cNvGraphicFramePr>
            <a:graphicFrameLocks noGrp="1"/>
          </p:cNvGraphicFramePr>
          <p:nvPr>
            <p:ph idx="1"/>
            <p:extLst>
              <p:ext uri="{D42A27DB-BD31-4B8C-83A1-F6EECF244321}">
                <p14:modId xmlns:p14="http://schemas.microsoft.com/office/powerpoint/2010/main" val="1692804739"/>
              </p:ext>
            </p:extLst>
          </p:nvPr>
        </p:nvGraphicFramePr>
        <p:xfrm>
          <a:off x="323556" y="1014252"/>
          <a:ext cx="11537886" cy="5146713"/>
        </p:xfrm>
        <a:graphic>
          <a:graphicData uri="http://schemas.openxmlformats.org/drawingml/2006/table">
            <a:tbl>
              <a:tblPr firstRow="1" bandRow="1">
                <a:tableStyleId>{5C22544A-7EE6-4342-B048-85BDC9FD1C3A}</a:tableStyleId>
              </a:tblPr>
              <a:tblGrid>
                <a:gridCol w="492370">
                  <a:extLst>
                    <a:ext uri="{9D8B030D-6E8A-4147-A177-3AD203B41FA5}">
                      <a16:colId xmlns:a16="http://schemas.microsoft.com/office/drawing/2014/main" val="591938707"/>
                    </a:ext>
                  </a:extLst>
                </a:gridCol>
                <a:gridCol w="1491176">
                  <a:extLst>
                    <a:ext uri="{9D8B030D-6E8A-4147-A177-3AD203B41FA5}">
                      <a16:colId xmlns:a16="http://schemas.microsoft.com/office/drawing/2014/main" val="701406538"/>
                    </a:ext>
                  </a:extLst>
                </a:gridCol>
                <a:gridCol w="3474720">
                  <a:extLst>
                    <a:ext uri="{9D8B030D-6E8A-4147-A177-3AD203B41FA5}">
                      <a16:colId xmlns:a16="http://schemas.microsoft.com/office/drawing/2014/main" val="3954205069"/>
                    </a:ext>
                  </a:extLst>
                </a:gridCol>
                <a:gridCol w="6079620">
                  <a:extLst>
                    <a:ext uri="{9D8B030D-6E8A-4147-A177-3AD203B41FA5}">
                      <a16:colId xmlns:a16="http://schemas.microsoft.com/office/drawing/2014/main" val="880732770"/>
                    </a:ext>
                  </a:extLst>
                </a:gridCol>
              </a:tblGrid>
              <a:tr h="370840">
                <a:tc>
                  <a:txBody>
                    <a:bodyPr/>
                    <a:lstStyle/>
                    <a:p>
                      <a:pPr algn="ctr"/>
                      <a:r>
                        <a:rPr kumimoji="1" lang="ja-JP" altLang="en-US" sz="1800" dirty="0" smtClean="0">
                          <a:latin typeface="Meiryo UI" panose="020B0604030504040204" pitchFamily="50" charset="-128"/>
                          <a:ea typeface="Meiryo UI" panose="020B0604030504040204" pitchFamily="50" charset="-128"/>
                        </a:rPr>
                        <a:t>区分</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主な役割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要領に提示する事項</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具体的な取り組み例</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2587500"/>
                  </a:ext>
                </a:extLst>
              </a:tr>
              <a:tr h="2278966">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職場定着支援</a:t>
                      </a: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fontAlgn="ct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・ジョブコーチ等</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の実施</a:t>
                      </a:r>
                      <a:b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b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・ケース会議の</a:t>
                      </a:r>
                      <a:endParaRPr lang="en-US" altLang="ja-JP" sz="1800" b="1" i="0" u="none" strike="noStrike" baseline="0"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実施</a:t>
                      </a:r>
                      <a:endParaRPr lang="ja-JP" altLang="en-US" sz="1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800" b="1"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者に</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対する職場定着</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支援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就労に関しての困りごと等の相談窓口の設置</a:t>
                      </a:r>
                    </a:p>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支援</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機関が実施する定着支援の後方支援（ケース会議招集や参画等</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ジョブコーチ</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活用による集中支援（この場合、概ね</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ヶ月でのフェードアウトが望ましい</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上記集中支援後の職場訪問</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buFont typeface="Arial" panose="020B0604020202020204" pitchFamily="34" charset="0"/>
                        <a:buChar char="•"/>
                      </a:pPr>
                      <a:r>
                        <a:rPr lang="ja-JP" altLang="en-US" sz="1800" b="0" i="0" u="none" strike="noStrike" dirty="0" err="1" smtClean="0">
                          <a:solidFill>
                            <a:srgbClr val="000000"/>
                          </a:solidFill>
                          <a:effectLst/>
                          <a:latin typeface="Meiryo UI" panose="020B0604030504040204" pitchFamily="50" charset="-128"/>
                          <a:ea typeface="Meiryo UI" panose="020B0604030504040204" pitchFamily="50" charset="-128"/>
                        </a:rPr>
                        <a:t>障がい</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者のネットワーク構築</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6334769"/>
                  </a:ext>
                </a:extLst>
              </a:tr>
              <a:tr h="222766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・事業主が実施する職場定着の</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取組</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み</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に対する支援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事業</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主が実施する定着支援の取組み等で、生じた課題を解決するための相談窓口の</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設置</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事業</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主におけるナチュラル・サポートの意識醸成のための支援、研修の</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実施</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職場訪問</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8480390"/>
                  </a:ext>
                </a:extLst>
              </a:tr>
            </a:tbl>
          </a:graphicData>
        </a:graphic>
      </p:graphicFrame>
      <p:sp>
        <p:nvSpPr>
          <p:cNvPr id="5" name="テキスト ボックス 4"/>
          <p:cNvSpPr txBox="1"/>
          <p:nvPr/>
        </p:nvSpPr>
        <p:spPr>
          <a:xfrm>
            <a:off x="10302030" y="386366"/>
            <a:ext cx="1173046" cy="369332"/>
          </a:xfrm>
          <a:prstGeom prst="rect">
            <a:avLst/>
          </a:prstGeom>
          <a:noFill/>
          <a:ln w="25400">
            <a:solidFill>
              <a:srgbClr val="002060"/>
            </a:solidFill>
          </a:ln>
        </p:spPr>
        <p:txBody>
          <a:bodyPr wrap="square" rtlCol="0" anchor="ctr">
            <a:spAutoFit/>
          </a:bodyPr>
          <a:lstStyle/>
          <a:p>
            <a:r>
              <a:rPr kumimoji="1" lang="ja-JP" altLang="en-US" dirty="0" smtClean="0"/>
              <a:t>たたき台</a:t>
            </a:r>
            <a:endParaRPr kumimoji="1" lang="ja-JP" altLang="en-US" dirty="0"/>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57A715C6-3EAD-4FBC-9872-806CB3522DDA}" type="slidenum">
              <a:rPr kumimoji="1" lang="ja-JP" altLang="en-US" smtClean="0"/>
              <a:t>5</a:t>
            </a:fld>
            <a:endParaRPr kumimoji="1" lang="ja-JP" altLang="en-US"/>
          </a:p>
        </p:txBody>
      </p:sp>
    </p:spTree>
    <p:extLst>
      <p:ext uri="{BB962C8B-B14F-4D97-AF65-F5344CB8AC3E}">
        <p14:creationId xmlns:p14="http://schemas.microsoft.com/office/powerpoint/2010/main" val="2096094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ー 3"/>
          <p:cNvGraphicFramePr>
            <a:graphicFrameLocks noGrp="1"/>
          </p:cNvGraphicFramePr>
          <p:nvPr>
            <p:ph idx="1"/>
            <p:extLst>
              <p:ext uri="{D42A27DB-BD31-4B8C-83A1-F6EECF244321}">
                <p14:modId xmlns:p14="http://schemas.microsoft.com/office/powerpoint/2010/main" val="1225323294"/>
              </p:ext>
            </p:extLst>
          </p:nvPr>
        </p:nvGraphicFramePr>
        <p:xfrm>
          <a:off x="295422" y="648484"/>
          <a:ext cx="11566019" cy="3592955"/>
        </p:xfrm>
        <a:graphic>
          <a:graphicData uri="http://schemas.openxmlformats.org/drawingml/2006/table">
            <a:tbl>
              <a:tblPr firstRow="1" bandRow="1">
                <a:tableStyleId>{5C22544A-7EE6-4342-B048-85BDC9FD1C3A}</a:tableStyleId>
              </a:tblPr>
              <a:tblGrid>
                <a:gridCol w="478301">
                  <a:extLst>
                    <a:ext uri="{9D8B030D-6E8A-4147-A177-3AD203B41FA5}">
                      <a16:colId xmlns:a16="http://schemas.microsoft.com/office/drawing/2014/main" val="2055061555"/>
                    </a:ext>
                  </a:extLst>
                </a:gridCol>
                <a:gridCol w="1547446">
                  <a:extLst>
                    <a:ext uri="{9D8B030D-6E8A-4147-A177-3AD203B41FA5}">
                      <a16:colId xmlns:a16="http://schemas.microsoft.com/office/drawing/2014/main" val="591938707"/>
                    </a:ext>
                  </a:extLst>
                </a:gridCol>
                <a:gridCol w="3488788">
                  <a:extLst>
                    <a:ext uri="{9D8B030D-6E8A-4147-A177-3AD203B41FA5}">
                      <a16:colId xmlns:a16="http://schemas.microsoft.com/office/drawing/2014/main" val="3954205069"/>
                    </a:ext>
                  </a:extLst>
                </a:gridCol>
                <a:gridCol w="6051484">
                  <a:extLst>
                    <a:ext uri="{9D8B030D-6E8A-4147-A177-3AD203B41FA5}">
                      <a16:colId xmlns:a16="http://schemas.microsoft.com/office/drawing/2014/main" val="88073277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主な役割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要領に提示する項目</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具体的な取り組み例</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2587500"/>
                  </a:ext>
                </a:extLst>
              </a:tr>
              <a:tr h="1526920">
                <a:tc rowSpan="2">
                  <a:txBody>
                    <a:bodyPr/>
                    <a:lstStyle/>
                    <a:p>
                      <a:pPr algn="ctr" fontAlgn="ct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その他事業主支援</a:t>
                      </a:r>
                      <a:endParaRPr lang="ja-JP" altLang="en-US" sz="1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fontAlgn="ct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・公契約に応じ</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ようとする事業</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主</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支援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・雇用事例を通した</a:t>
                      </a:r>
                      <a:r>
                        <a:rPr lang="ja-JP" altLang="en-US" sz="1800" b="1"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者</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就労</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にかかる制度等の</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理解</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促進</a:t>
                      </a:r>
                      <a:endParaRPr lang="ja-JP" altLang="en-US" sz="1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buFont typeface="Arial" panose="020B0604020202020204" pitchFamily="34" charset="0"/>
                        <a:buChar char="•"/>
                      </a:pPr>
                      <a:r>
                        <a:rPr lang="ja-JP" altLang="en-US" sz="1800" b="0" i="0" u="none" strike="noStrike" dirty="0" err="1" smtClean="0">
                          <a:solidFill>
                            <a:srgbClr val="000000"/>
                          </a:solidFill>
                          <a:effectLst/>
                          <a:latin typeface="Meiryo UI" panose="020B0604030504040204" pitchFamily="50" charset="-128"/>
                          <a:ea typeface="Meiryo UI" panose="020B0604030504040204" pitchFamily="50" charset="-128"/>
                        </a:rPr>
                        <a:t>障</a:t>
                      </a:r>
                      <a:r>
                        <a:rPr lang="ja-JP" altLang="en-US" sz="1800" b="0" i="0" u="none" strike="noStrike" dirty="0" err="1">
                          <a:solidFill>
                            <a:srgbClr val="000000"/>
                          </a:solidFill>
                          <a:effectLst/>
                          <a:latin typeface="Meiryo UI" panose="020B0604030504040204" pitchFamily="50" charset="-128"/>
                          <a:ea typeface="Meiryo UI" panose="020B0604030504040204" pitchFamily="50" charset="-128"/>
                        </a:rPr>
                        <a:t>がい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者就労に関する制度（虐待防止、合理的配慮、労働関係法令等）の動向に連動した、障がい者雇用に係る留意点の</a:t>
                      </a: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説明</a:t>
                      </a:r>
                      <a:endParaRPr lang="en-US" altLang="ja-JP" sz="1800" b="0" i="0" u="none" strike="noStrike" dirty="0" smtClean="0">
                        <a:solidFill>
                          <a:srgbClr val="000000"/>
                        </a:solidFill>
                        <a:effectLst/>
                        <a:latin typeface="Meiryo UI" panose="020B0604030504040204" pitchFamily="50" charset="-128"/>
                        <a:ea typeface="Meiryo UI" panose="020B0604030504040204" pitchFamily="50" charset="-128"/>
                      </a:endParaRPr>
                    </a:p>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具体的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な問題事例（虐待事例等）から、解決のための方策や体制整備についての説明</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8227282"/>
                  </a:ext>
                </a:extLst>
              </a:tr>
              <a:tr h="142595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・支援体制整備のための</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就労</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現場</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特有の留意点の伝達</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発注</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現場単位での環境や就労している</a:t>
                      </a:r>
                      <a:r>
                        <a:rPr lang="ja-JP" altLang="en-US" sz="1800" b="0" i="0" u="none" strike="noStrike" dirty="0" err="1">
                          <a:solidFill>
                            <a:srgbClr val="000000"/>
                          </a:solidFill>
                          <a:effectLst/>
                          <a:latin typeface="Meiryo UI" panose="020B0604030504040204" pitchFamily="50" charset="-128"/>
                          <a:ea typeface="Meiryo UI" panose="020B0604030504040204" pitchFamily="50" charset="-128"/>
                        </a:rPr>
                        <a:t>障がい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者特性等の留意点の説明</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6334769"/>
                  </a:ext>
                </a:extLst>
              </a:tr>
            </a:tbl>
          </a:graphicData>
        </a:graphic>
      </p:graphicFrame>
      <p:sp>
        <p:nvSpPr>
          <p:cNvPr id="5" name="タイトル 7"/>
          <p:cNvSpPr txBox="1">
            <a:spLocks/>
          </p:cNvSpPr>
          <p:nvPr/>
        </p:nvSpPr>
        <p:spPr>
          <a:xfrm>
            <a:off x="487250" y="193963"/>
            <a:ext cx="6319168" cy="5352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342900" indent="-342900">
              <a:buFont typeface="Wingdings" panose="05000000000000000000" pitchFamily="2" charset="2"/>
              <a:buChar char="ü"/>
            </a:pPr>
            <a:r>
              <a:rPr lang="ja-JP" altLang="en-US" sz="2800" dirty="0" smtClean="0">
                <a:latin typeface="Meiryo UI" panose="020B0604030504040204" pitchFamily="50" charset="-128"/>
                <a:ea typeface="Meiryo UI" panose="020B0604030504040204" pitchFamily="50" charset="-128"/>
              </a:rPr>
              <a:t>その他事業主支援</a:t>
            </a:r>
            <a:endParaRPr lang="ja-JP" altLang="en-US" sz="2800" dirty="0">
              <a:latin typeface="Meiryo UI" panose="020B0604030504040204" pitchFamily="50" charset="-128"/>
              <a:ea typeface="Meiryo UI" panose="020B0604030504040204" pitchFamily="50" charset="-128"/>
            </a:endParaRPr>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3301666420"/>
              </p:ext>
            </p:extLst>
          </p:nvPr>
        </p:nvGraphicFramePr>
        <p:xfrm>
          <a:off x="295422" y="4718907"/>
          <a:ext cx="11577739" cy="2050516"/>
        </p:xfrm>
        <a:graphic>
          <a:graphicData uri="http://schemas.openxmlformats.org/drawingml/2006/table">
            <a:tbl>
              <a:tblPr firstRow="1" bandRow="1">
                <a:tableStyleId>{5C22544A-7EE6-4342-B048-85BDC9FD1C3A}</a:tableStyleId>
              </a:tblPr>
              <a:tblGrid>
                <a:gridCol w="506436">
                  <a:extLst>
                    <a:ext uri="{9D8B030D-6E8A-4147-A177-3AD203B41FA5}">
                      <a16:colId xmlns:a16="http://schemas.microsoft.com/office/drawing/2014/main" val="391623234"/>
                    </a:ext>
                  </a:extLst>
                </a:gridCol>
                <a:gridCol w="1505244">
                  <a:extLst>
                    <a:ext uri="{9D8B030D-6E8A-4147-A177-3AD203B41FA5}">
                      <a16:colId xmlns:a16="http://schemas.microsoft.com/office/drawing/2014/main" val="591938707"/>
                    </a:ext>
                  </a:extLst>
                </a:gridCol>
                <a:gridCol w="4381951">
                  <a:extLst>
                    <a:ext uri="{9D8B030D-6E8A-4147-A177-3AD203B41FA5}">
                      <a16:colId xmlns:a16="http://schemas.microsoft.com/office/drawing/2014/main" val="3954205069"/>
                    </a:ext>
                  </a:extLst>
                </a:gridCol>
                <a:gridCol w="5184108">
                  <a:extLst>
                    <a:ext uri="{9D8B030D-6E8A-4147-A177-3AD203B41FA5}">
                      <a16:colId xmlns:a16="http://schemas.microsoft.com/office/drawing/2014/main" val="880732770"/>
                    </a:ext>
                  </a:extLst>
                </a:gridCol>
              </a:tblGrid>
              <a:tr h="4157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主な役割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rPr>
                        <a:t>要領に提示する項目</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具体的な取り組み例</a:t>
                      </a:r>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2587500"/>
                  </a:ext>
                </a:extLst>
              </a:tr>
              <a:tr h="587476">
                <a:tc rowSpan="2">
                  <a:txBody>
                    <a:bodyPr/>
                    <a:lstStyle/>
                    <a:p>
                      <a:pPr algn="ctr" fontAlgn="ctr"/>
                      <a:r>
                        <a:rPr lang="ja-JP" altLang="en-US" sz="1600" b="1" i="0" u="none" strike="noStrike" dirty="0" smtClean="0">
                          <a:solidFill>
                            <a:srgbClr val="000000"/>
                          </a:solidFill>
                          <a:effectLst/>
                          <a:latin typeface="Meiryo UI" panose="020B0604030504040204" pitchFamily="50" charset="-128"/>
                          <a:ea typeface="Meiryo UI" panose="020B0604030504040204" pitchFamily="50" charset="-128"/>
                        </a:rPr>
                        <a:t>その他の役割</a:t>
                      </a:r>
                      <a:endParaRPr lang="ja-JP" altLang="en-US" sz="1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fontAlgn="ct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・人材育成</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・行政の福祉化</a:t>
                      </a:r>
                      <a:endParaRPr lang="en-US" altLang="ja-JP" sz="1800" b="1"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r>
                        <a:rPr lang="ja-JP" altLang="en-US" sz="1800" b="1"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の周知</a:t>
                      </a:r>
                      <a:endParaRPr lang="ja-JP" altLang="en-US" sz="1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・支援スタッフの養成</a:t>
                      </a:r>
                      <a:r>
                        <a:rPr lang="ja-JP" altLang="en-US" sz="1800" b="1" i="0" u="none" strike="noStrike" dirty="0" smtClean="0">
                          <a:solidFill>
                            <a:srgbClr val="000000"/>
                          </a:solidFill>
                          <a:effectLst/>
                          <a:latin typeface="Meiryo UI" panose="020B0604030504040204" pitchFamily="50" charset="-128"/>
                          <a:ea typeface="Meiryo UI" panose="020B0604030504040204" pitchFamily="50" charset="-128"/>
                        </a:rPr>
                        <a:t>、スキルアップ</a:t>
                      </a:r>
                      <a:endParaRPr lang="ja-JP" altLang="en-US" sz="18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計画的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、定期的な研修会や連絡会の実施</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8227282"/>
                  </a:ext>
                </a:extLst>
              </a:tr>
              <a:tr h="74652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・行政の福祉化の周知活動</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fontAlgn="ctr">
                        <a:buFont typeface="Arial" panose="020B0604020202020204" pitchFamily="34" charset="0"/>
                        <a:buChar char="•"/>
                      </a:pP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業界</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団体や構築している支援機関とのネットワークと連携した</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CSR</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研修等の実施や府民への周知活動の実施</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1414185"/>
                  </a:ext>
                </a:extLst>
              </a:tr>
            </a:tbl>
          </a:graphicData>
        </a:graphic>
      </p:graphicFrame>
      <p:sp>
        <p:nvSpPr>
          <p:cNvPr id="7" name="タイトル 7"/>
          <p:cNvSpPr txBox="1">
            <a:spLocks/>
          </p:cNvSpPr>
          <p:nvPr/>
        </p:nvSpPr>
        <p:spPr>
          <a:xfrm>
            <a:off x="498970" y="4285322"/>
            <a:ext cx="6319168" cy="5352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457200" indent="-457200">
              <a:buFont typeface="Wingdings" panose="05000000000000000000" pitchFamily="2" charset="2"/>
              <a:buChar char="ü"/>
            </a:pPr>
            <a:r>
              <a:rPr lang="ja-JP" altLang="en-US" sz="2800" dirty="0" smtClean="0">
                <a:latin typeface="Meiryo UI" panose="020B0604030504040204" pitchFamily="50" charset="-128"/>
                <a:ea typeface="Meiryo UI" panose="020B0604030504040204" pitchFamily="50" charset="-128"/>
              </a:rPr>
              <a:t>その他の役割</a:t>
            </a:r>
            <a:endParaRPr lang="ja-JP" altLang="en-US" sz="2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0302030" y="206060"/>
            <a:ext cx="1173046" cy="369332"/>
          </a:xfrm>
          <a:prstGeom prst="rect">
            <a:avLst/>
          </a:prstGeom>
          <a:noFill/>
          <a:ln w="25400">
            <a:solidFill>
              <a:srgbClr val="002060"/>
            </a:solidFill>
          </a:ln>
        </p:spPr>
        <p:txBody>
          <a:bodyPr wrap="square" rtlCol="0" anchor="ctr">
            <a:spAutoFit/>
          </a:bodyPr>
          <a:lstStyle/>
          <a:p>
            <a:r>
              <a:rPr kumimoji="1" lang="ja-JP" altLang="en-US" dirty="0" smtClean="0"/>
              <a:t>たたき台</a:t>
            </a:r>
            <a:endParaRPr kumimoji="1" lang="ja-JP" altLang="en-US" dirty="0"/>
          </a:p>
        </p:txBody>
      </p:sp>
      <p:sp>
        <p:nvSpPr>
          <p:cNvPr id="2" name="スライド番号プレースホルダー 1"/>
          <p:cNvSpPr>
            <a:spLocks noGrp="1"/>
          </p:cNvSpPr>
          <p:nvPr>
            <p:ph type="sldNum" sz="quarter" idx="12"/>
          </p:nvPr>
        </p:nvSpPr>
        <p:spPr>
          <a:xfrm>
            <a:off x="9448800" y="6498427"/>
            <a:ext cx="2743200" cy="365125"/>
          </a:xfrm>
        </p:spPr>
        <p:txBody>
          <a:bodyPr/>
          <a:lstStyle/>
          <a:p>
            <a:fld id="{57A715C6-3EAD-4FBC-9872-806CB3522DDA}" type="slidenum">
              <a:rPr kumimoji="1" lang="ja-JP" altLang="en-US" smtClean="0"/>
              <a:t>6</a:t>
            </a:fld>
            <a:endParaRPr kumimoji="1" lang="ja-JP" altLang="en-US" dirty="0"/>
          </a:p>
        </p:txBody>
      </p:sp>
    </p:spTree>
    <p:extLst>
      <p:ext uri="{BB962C8B-B14F-4D97-AF65-F5344CB8AC3E}">
        <p14:creationId xmlns:p14="http://schemas.microsoft.com/office/powerpoint/2010/main" val="108283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p:cNvGraphicFramePr>
          <p:nvPr>
            <p:extLst>
              <p:ext uri="{D42A27DB-BD31-4B8C-83A1-F6EECF244321}">
                <p14:modId xmlns:p14="http://schemas.microsoft.com/office/powerpoint/2010/main" val="3024062432"/>
              </p:ext>
            </p:extLst>
          </p:nvPr>
        </p:nvGraphicFramePr>
        <p:xfrm>
          <a:off x="365760" y="1493100"/>
          <a:ext cx="11493305" cy="1699761"/>
        </p:xfrm>
        <a:graphic>
          <a:graphicData uri="http://schemas.openxmlformats.org/drawingml/2006/table">
            <a:tbl>
              <a:tblPr firstRow="1" bandRow="1">
                <a:tableStyleId>{5C22544A-7EE6-4342-B048-85BDC9FD1C3A}</a:tableStyleId>
              </a:tblPr>
              <a:tblGrid>
                <a:gridCol w="5451907">
                  <a:extLst>
                    <a:ext uri="{9D8B030D-6E8A-4147-A177-3AD203B41FA5}">
                      <a16:colId xmlns:a16="http://schemas.microsoft.com/office/drawing/2014/main" val="591938707"/>
                    </a:ext>
                  </a:extLst>
                </a:gridCol>
                <a:gridCol w="6041398">
                  <a:extLst>
                    <a:ext uri="{9D8B030D-6E8A-4147-A177-3AD203B41FA5}">
                      <a16:colId xmlns:a16="http://schemas.microsoft.com/office/drawing/2014/main" val="880732770"/>
                    </a:ext>
                  </a:extLst>
                </a:gridCol>
              </a:tblGrid>
              <a:tr h="3626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検討事項</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対応案</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2587500"/>
                  </a:ext>
                </a:extLst>
              </a:tr>
              <a:tr h="1334001">
                <a:tc>
                  <a:txBody>
                    <a:bodyPr/>
                    <a:lstStyle/>
                    <a:p>
                      <a:pPr algn="l" fontAlgn="ctr"/>
                      <a:r>
                        <a:rPr lang="ja-JP" altLang="en-US" sz="1800" b="1" i="0" u="none" strike="noStrike" dirty="0" smtClean="0">
                          <a:solidFill>
                            <a:srgbClr val="000000"/>
                          </a:solidFill>
                          <a:effectLst/>
                          <a:latin typeface="游ゴシック" panose="020B0400000000000000" pitchFamily="50" charset="-128"/>
                          <a:ea typeface="+mn-ea"/>
                        </a:rPr>
                        <a:t>中間支援組織が総合評価入札や指定管理者制度に応札する場合の考え方を整理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dirty="0" smtClean="0"/>
                        <a:t>　応札する場合には、中間支援組織としての活動は行わない旨を今回規定する要領又は認定実施要綱に明記する。</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8227282"/>
                  </a:ext>
                </a:extLst>
              </a:tr>
            </a:tbl>
          </a:graphicData>
        </a:graphic>
      </p:graphicFrame>
      <p:sp>
        <p:nvSpPr>
          <p:cNvPr id="8" name="タイトル 7"/>
          <p:cNvSpPr txBox="1">
            <a:spLocks/>
          </p:cNvSpPr>
          <p:nvPr/>
        </p:nvSpPr>
        <p:spPr>
          <a:xfrm>
            <a:off x="498970" y="880936"/>
            <a:ext cx="6319168" cy="5352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457200" indent="-457200">
              <a:buFont typeface="Wingdings" panose="05000000000000000000" pitchFamily="2" charset="2"/>
              <a:buChar char="ü"/>
            </a:pPr>
            <a:r>
              <a:rPr lang="ja-JP" altLang="en-US" sz="2800" dirty="0" smtClean="0">
                <a:latin typeface="Meiryo UI" panose="020B0604030504040204" pitchFamily="50" charset="-128"/>
                <a:ea typeface="Meiryo UI" panose="020B0604030504040204" pitchFamily="50" charset="-128"/>
              </a:rPr>
              <a:t>その他検討事項</a:t>
            </a:r>
            <a:endParaRPr lang="ja-JP" altLang="en-US" sz="28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0302030" y="386366"/>
            <a:ext cx="1173046" cy="369332"/>
          </a:xfrm>
          <a:prstGeom prst="rect">
            <a:avLst/>
          </a:prstGeom>
          <a:noFill/>
          <a:ln w="25400">
            <a:solidFill>
              <a:srgbClr val="002060"/>
            </a:solidFill>
          </a:ln>
        </p:spPr>
        <p:txBody>
          <a:bodyPr wrap="square" rtlCol="0" anchor="ctr">
            <a:spAutoFit/>
          </a:bodyPr>
          <a:lstStyle/>
          <a:p>
            <a:r>
              <a:rPr kumimoji="1" lang="ja-JP" altLang="en-US" dirty="0" smtClean="0"/>
              <a:t>たたき台</a:t>
            </a:r>
            <a:endParaRPr kumimoji="1" lang="ja-JP" altLang="en-US" dirty="0"/>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57A715C6-3EAD-4FBC-9872-806CB3522DDA}" type="slidenum">
              <a:rPr kumimoji="1" lang="ja-JP" altLang="en-US" smtClean="0"/>
              <a:t>7</a:t>
            </a:fld>
            <a:endParaRPr kumimoji="1" lang="ja-JP" altLang="en-US"/>
          </a:p>
        </p:txBody>
      </p:sp>
    </p:spTree>
    <p:extLst>
      <p:ext uri="{BB962C8B-B14F-4D97-AF65-F5344CB8AC3E}">
        <p14:creationId xmlns:p14="http://schemas.microsoft.com/office/powerpoint/2010/main" val="21254842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TotalTime>
  <Words>1126</Words>
  <Application>Microsoft Office PowerPoint</Application>
  <PresentationFormat>ワイド画面</PresentationFormat>
  <Paragraphs>150</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Meiryo UI</vt:lpstr>
      <vt:lpstr>ＭＳ Ｐゴシック</vt:lpstr>
      <vt:lpstr>游ゴシック</vt:lpstr>
      <vt:lpstr>游ゴシック Light</vt:lpstr>
      <vt:lpstr>Arial</vt:lpstr>
      <vt:lpstr>Calibri</vt:lpstr>
      <vt:lpstr>Wingdings</vt:lpstr>
      <vt:lpstr>Office テーマ</vt:lpstr>
      <vt:lpstr>「障害者等の職場環境整備等支援組織（障がい者分野）」の役割及び支援のあり方について  ~ 実施要領に盛り込むべき事項（たたき台）~</vt:lpstr>
      <vt:lpstr>PowerPoint プレゼンテーション</vt:lpstr>
      <vt:lpstr>職場環境整備等支援組織の主な役割</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障がい者等の職場環境整備等支援組織の 支援のあり方について</dc:title>
  <dc:creator>岡本　勝之</dc:creator>
  <cp:lastModifiedBy>南浦　秀史</cp:lastModifiedBy>
  <cp:revision>48</cp:revision>
  <cp:lastPrinted>2019-12-19T07:39:00Z</cp:lastPrinted>
  <dcterms:created xsi:type="dcterms:W3CDTF">2019-12-18T01:18:21Z</dcterms:created>
  <dcterms:modified xsi:type="dcterms:W3CDTF">2019-12-20T04:43:29Z</dcterms:modified>
</cp:coreProperties>
</file>