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9" r:id="rId3"/>
    <p:sldId id="258" r:id="rId4"/>
    <p:sldId id="268" r:id="rId5"/>
    <p:sldId id="261" r:id="rId6"/>
    <p:sldId id="269" r:id="rId7"/>
    <p:sldId id="270"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6323669-0BCA-4E9D-9092-8F264CB61938}" type="datetimeFigureOut">
              <a:rPr kumimoji="1" lang="ja-JP" altLang="en-US" smtClean="0"/>
              <a:t>2019/12/20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18DAA5E-E9DE-412F-B7FA-5015CD4487FA}" type="slidenum">
              <a:rPr kumimoji="1" lang="ja-JP" altLang="en-US" smtClean="0"/>
              <a:t>‹#›</a:t>
            </a:fld>
            <a:endParaRPr kumimoji="1" lang="ja-JP" altLang="en-US"/>
          </a:p>
        </p:txBody>
      </p:sp>
    </p:spTree>
    <p:extLst>
      <p:ext uri="{BB962C8B-B14F-4D97-AF65-F5344CB8AC3E}">
        <p14:creationId xmlns:p14="http://schemas.microsoft.com/office/powerpoint/2010/main" val="3832029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1DC5DAE-4BE6-4DDA-8DE2-B0FEB600B29B}"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374929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A31FC4-C482-495D-A66C-E633D225C141}"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88687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E42FA9-C403-4A3A-B31D-7F33795609A9}"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289908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42302F-9FFD-4B76-A457-D32F8B87834E}"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3451533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0EBD76-4D71-44D6-B258-5F9C6641D4C8}"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75346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F5443C-268A-42B6-858D-AFC0E9C363CD}"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181178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22C5FA9-C020-4A1E-AC33-5D21955A2487}" type="datetime1">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363368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A683502-AD3B-4DD4-BC34-4AFC4EC6FE9E}" type="datetime1">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2093784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B6C9B0-E2E9-4400-A753-9925669FB37C}" type="datetime1">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42132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B25D7E-1D16-4771-BBE1-40A45414DE81}"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135951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36AE37-4F39-4043-8759-358E452D3AA9}"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409596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33CFB-FA4F-4D79-A5E8-D20BCAE05785}" type="datetime1">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715C6-3EAD-4FBC-9872-806CB3522DDA}" type="slidenum">
              <a:rPr kumimoji="1" lang="ja-JP" altLang="en-US" smtClean="0"/>
              <a:t>‹#›</a:t>
            </a:fld>
            <a:endParaRPr kumimoji="1" lang="ja-JP" altLang="en-US"/>
          </a:p>
        </p:txBody>
      </p:sp>
    </p:spTree>
    <p:extLst>
      <p:ext uri="{BB962C8B-B14F-4D97-AF65-F5344CB8AC3E}">
        <p14:creationId xmlns:p14="http://schemas.microsoft.com/office/powerpoint/2010/main" val="159449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5153" y="1122363"/>
            <a:ext cx="11650582" cy="2387600"/>
          </a:xfrm>
        </p:spPr>
        <p:txBody>
          <a:bodyPr>
            <a:normAutofit/>
          </a:bodyPr>
          <a:lstStyle/>
          <a:p>
            <a:r>
              <a:rPr lang="ja-JP" altLang="en-US" sz="3600" dirty="0" smtClean="0">
                <a:latin typeface="Meiryo UI" panose="020B0604030504040204" pitchFamily="50" charset="-128"/>
                <a:ea typeface="Meiryo UI" panose="020B0604030504040204" pitchFamily="50" charset="-128"/>
              </a:rPr>
              <a:t>「障害者等の</a:t>
            </a:r>
            <a:r>
              <a:rPr lang="zh-TW" altLang="en-US" sz="3600" dirty="0" smtClean="0">
                <a:latin typeface="Meiryo UI" panose="020B0604030504040204" pitchFamily="50" charset="-128"/>
                <a:ea typeface="Meiryo UI" panose="020B0604030504040204" pitchFamily="50" charset="-128"/>
              </a:rPr>
              <a:t>職場</a:t>
            </a:r>
            <a:r>
              <a:rPr lang="zh-TW" altLang="en-US" sz="3600" dirty="0">
                <a:latin typeface="Meiryo UI" panose="020B0604030504040204" pitchFamily="50" charset="-128"/>
                <a:ea typeface="Meiryo UI" panose="020B0604030504040204" pitchFamily="50" charset="-128"/>
              </a:rPr>
              <a:t>環境整備等支援</a:t>
            </a:r>
            <a:r>
              <a:rPr lang="zh-TW" altLang="en-US" sz="3600" dirty="0" smtClean="0">
                <a:latin typeface="Meiryo UI" panose="020B0604030504040204" pitchFamily="50" charset="-128"/>
                <a:ea typeface="Meiryo UI" panose="020B0604030504040204" pitchFamily="50" charset="-128"/>
              </a:rPr>
              <a:t>組織</a:t>
            </a:r>
            <a:r>
              <a:rPr lang="ja-JP" altLang="en-US" sz="3600" dirty="0" smtClean="0">
                <a:latin typeface="Meiryo UI" panose="020B0604030504040204" pitchFamily="50" charset="-128"/>
                <a:ea typeface="Meiryo UI" panose="020B0604030504040204" pitchFamily="50" charset="-128"/>
              </a:rPr>
              <a:t>（障がい者分野）」の役割</a:t>
            </a:r>
            <a:r>
              <a:rPr lang="ja-JP" altLang="en-US" sz="3600" dirty="0" smtClean="0">
                <a:latin typeface="Meiryo UI" panose="020B0604030504040204" pitchFamily="50" charset="-128"/>
                <a:ea typeface="Meiryo UI" panose="020B0604030504040204" pitchFamily="50" charset="-128"/>
              </a:rPr>
              <a:t>及び支援のあり方について</a:t>
            </a:r>
            <a:r>
              <a:rPr lang="en-US" altLang="ja-JP" sz="3600" dirty="0" smtClean="0">
                <a:latin typeface="Meiryo UI" panose="020B0604030504040204" pitchFamily="50" charset="-128"/>
                <a:ea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rPr>
            </a:br>
            <a:r>
              <a:rPr lang="en-US" altLang="ja-JP" sz="3600" dirty="0" smtClean="0">
                <a:latin typeface="Meiryo UI" panose="020B0604030504040204" pitchFamily="50" charset="-128"/>
                <a:ea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rPr>
            </a:br>
            <a:r>
              <a:rPr lang="en-US" altLang="ja-JP" sz="2800" dirty="0" smtClean="0">
                <a:latin typeface="Meiryo UI" panose="020B0604030504040204" pitchFamily="50" charset="-128"/>
                <a:ea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rPr>
              <a:t>実施要領に盛り込むべき事項（たたき台）</a:t>
            </a:r>
            <a:r>
              <a:rPr lang="en-US" altLang="ja-JP" sz="2800" dirty="0" smtClean="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721735" y="5791447"/>
            <a:ext cx="9144000" cy="364655"/>
          </a:xfrm>
        </p:spPr>
        <p:txBody>
          <a:bodyPr>
            <a:normAutofit fontScale="92500" lnSpcReduction="10000"/>
          </a:bodyPr>
          <a:lstStyle/>
          <a:p>
            <a:r>
              <a:rPr kumimoji="1" lang="ja-JP" altLang="en-US" dirty="0" smtClean="0"/>
              <a:t>令和元年</a:t>
            </a:r>
            <a:r>
              <a:rPr kumimoji="1" lang="en-US" altLang="ja-JP" dirty="0" smtClean="0"/>
              <a:t>12</a:t>
            </a:r>
            <a:r>
              <a:rPr kumimoji="1" lang="ja-JP" altLang="en-US" dirty="0" smtClean="0"/>
              <a:t>月</a:t>
            </a:r>
            <a:r>
              <a:rPr kumimoji="1" lang="en-US" altLang="ja-JP" dirty="0" smtClean="0"/>
              <a:t>23</a:t>
            </a:r>
            <a:r>
              <a:rPr kumimoji="1" lang="ja-JP" altLang="en-US" dirty="0" smtClean="0"/>
              <a:t>日（月）　</a:t>
            </a:r>
            <a:r>
              <a:rPr kumimoji="1" lang="ja-JP" altLang="en-US" dirty="0" err="1" smtClean="0"/>
              <a:t>大阪府福祉部障がい</a:t>
            </a:r>
            <a:r>
              <a:rPr kumimoji="1" lang="ja-JP" altLang="en-US" dirty="0" smtClean="0"/>
              <a:t>福祉室自立支援課</a:t>
            </a:r>
            <a:endParaRPr kumimoji="1" lang="ja-JP" altLang="en-US" dirty="0"/>
          </a:p>
        </p:txBody>
      </p:sp>
      <p:sp>
        <p:nvSpPr>
          <p:cNvPr id="4" name="正方形/長方形 3"/>
          <p:cNvSpPr/>
          <p:nvPr/>
        </p:nvSpPr>
        <p:spPr>
          <a:xfrm>
            <a:off x="10270363" y="219799"/>
            <a:ext cx="1595372" cy="394535"/>
          </a:xfrm>
          <a:prstGeom prst="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資料２</a:t>
            </a:r>
            <a:endParaRPr kumimoji="1" lang="ja-JP" altLang="en-US" sz="1800" b="0" i="0" u="none" strike="noStrike" kern="1200" cap="none" spc="0" normalizeH="0" baseline="0" noProof="0" dirty="0">
              <a:ln>
                <a:noFill/>
              </a:ln>
              <a:solidFill>
                <a:sysClr val="windowText" lastClr="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3852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958158629"/>
              </p:ext>
            </p:extLst>
          </p:nvPr>
        </p:nvGraphicFramePr>
        <p:xfrm>
          <a:off x="399778" y="2995953"/>
          <a:ext cx="11539472" cy="2293499"/>
        </p:xfrm>
        <a:graphic>
          <a:graphicData uri="http://schemas.openxmlformats.org/drawingml/2006/table">
            <a:tbl>
              <a:tblPr firstRow="1" bandRow="1">
                <a:tableStyleId>{5C22544A-7EE6-4342-B048-85BDC9FD1C3A}</a:tableStyleId>
              </a:tblPr>
              <a:tblGrid>
                <a:gridCol w="3019266">
                  <a:extLst>
                    <a:ext uri="{9D8B030D-6E8A-4147-A177-3AD203B41FA5}">
                      <a16:colId xmlns:a16="http://schemas.microsoft.com/office/drawing/2014/main" val="1314331964"/>
                    </a:ext>
                  </a:extLst>
                </a:gridCol>
                <a:gridCol w="2145163">
                  <a:extLst>
                    <a:ext uri="{9D8B030D-6E8A-4147-A177-3AD203B41FA5}">
                      <a16:colId xmlns:a16="http://schemas.microsoft.com/office/drawing/2014/main" val="1353029088"/>
                    </a:ext>
                  </a:extLst>
                </a:gridCol>
                <a:gridCol w="1968249">
                  <a:extLst>
                    <a:ext uri="{9D8B030D-6E8A-4147-A177-3AD203B41FA5}">
                      <a16:colId xmlns:a16="http://schemas.microsoft.com/office/drawing/2014/main" val="1248792639"/>
                    </a:ext>
                  </a:extLst>
                </a:gridCol>
                <a:gridCol w="1148438">
                  <a:extLst>
                    <a:ext uri="{9D8B030D-6E8A-4147-A177-3AD203B41FA5}">
                      <a16:colId xmlns:a16="http://schemas.microsoft.com/office/drawing/2014/main" val="1408379925"/>
                    </a:ext>
                  </a:extLst>
                </a:gridCol>
                <a:gridCol w="1635617">
                  <a:extLst>
                    <a:ext uri="{9D8B030D-6E8A-4147-A177-3AD203B41FA5}">
                      <a16:colId xmlns:a16="http://schemas.microsoft.com/office/drawing/2014/main" val="4049174832"/>
                    </a:ext>
                  </a:extLst>
                </a:gridCol>
                <a:gridCol w="1622739">
                  <a:extLst>
                    <a:ext uri="{9D8B030D-6E8A-4147-A177-3AD203B41FA5}">
                      <a16:colId xmlns:a16="http://schemas.microsoft.com/office/drawing/2014/main" val="3034239173"/>
                    </a:ext>
                  </a:extLst>
                </a:gridCol>
              </a:tblGrid>
              <a:tr h="172250">
                <a:tc>
                  <a:txBody>
                    <a:bodyPr/>
                    <a:lstStyle/>
                    <a:p>
                      <a:pPr algn="ct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設置（認定）</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公契約の活用</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認定基準</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活動</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支援内容等</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180893"/>
                  </a:ext>
                </a:extLst>
              </a:tr>
              <a:tr h="814016">
                <a:tc>
                  <a:txBody>
                    <a:bodyPr/>
                    <a:lstStyle/>
                    <a:p>
                      <a:pPr algn="ctr"/>
                      <a:r>
                        <a:rPr kumimoji="1" lang="ja-JP" altLang="en-US" sz="1400" dirty="0" smtClean="0">
                          <a:latin typeface="Meiryo UI" panose="020B0604030504040204" pitchFamily="50" charset="-128"/>
                          <a:ea typeface="Meiryo UI" panose="020B0604030504040204" pitchFamily="50" charset="-128"/>
                        </a:rPr>
                        <a:t>ハートフル条例</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eiryo UI" panose="020B0604030504040204" pitchFamily="50" charset="-128"/>
                          <a:ea typeface="Meiryo UI" panose="020B0604030504040204" pitchFamily="50" charset="-128"/>
                        </a:rPr>
                        <a:t>〇</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第</a:t>
                      </a:r>
                      <a:r>
                        <a:rPr kumimoji="1" lang="en-US" altLang="ja-JP" sz="1400" dirty="0" smtClean="0">
                          <a:latin typeface="Meiryo UI" panose="020B0604030504040204" pitchFamily="50" charset="-128"/>
                          <a:ea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rPr>
                        <a:t>条の２</a:t>
                      </a:r>
                    </a:p>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障害者等の職場環境整備等支援組織</a:t>
                      </a:r>
                      <a:r>
                        <a:rPr kumimoji="1" lang="en-US" altLang="ja-JP" sz="14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eiryo UI" panose="020B0604030504040204" pitchFamily="50" charset="-128"/>
                          <a:ea typeface="Meiryo UI" panose="020B0604030504040204" pitchFamily="50" charset="-128"/>
                        </a:rPr>
                        <a:t>〇</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第</a:t>
                      </a:r>
                      <a:r>
                        <a:rPr kumimoji="1" lang="en-US" altLang="ja-JP" sz="1400" dirty="0" smtClean="0">
                          <a:latin typeface="Meiryo UI" panose="020B0604030504040204" pitchFamily="50" charset="-128"/>
                          <a:ea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rPr>
                        <a:t>条の２</a:t>
                      </a:r>
                    </a:p>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公契約等の活用</a:t>
                      </a:r>
                      <a:r>
                        <a:rPr kumimoji="1" lang="en-US" altLang="ja-JP" sz="1400" dirty="0" smtClean="0">
                          <a:latin typeface="Meiryo UI" panose="020B0604030504040204" pitchFamily="50" charset="-128"/>
                          <a:ea typeface="Meiryo UI" panose="020B0604030504040204" pitchFamily="50" charset="-128"/>
                        </a:rPr>
                        <a:t>)</a:t>
                      </a:r>
                    </a:p>
                    <a:p>
                      <a:r>
                        <a:rPr kumimoji="1" lang="ja-JP" altLang="en-US" sz="1400" dirty="0" smtClean="0">
                          <a:latin typeface="Meiryo UI" panose="020B0604030504040204" pitchFamily="50" charset="-128"/>
                          <a:ea typeface="Meiryo UI" panose="020B0604030504040204" pitchFamily="50"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5842524"/>
                  </a:ext>
                </a:extLst>
              </a:tr>
              <a:tr h="358534">
                <a:tc>
                  <a:txBody>
                    <a:bodyPr/>
                    <a:lstStyle/>
                    <a:p>
                      <a:pPr algn="ctr"/>
                      <a:r>
                        <a:rPr kumimoji="1" lang="ja-JP" altLang="en-US" sz="1400" dirty="0" smtClean="0">
                          <a:latin typeface="Meiryo UI" panose="020B0604030504040204" pitchFamily="50" charset="-128"/>
                          <a:ea typeface="Meiryo UI" panose="020B0604030504040204" pitchFamily="50" charset="-128"/>
                        </a:rPr>
                        <a:t>「障害者等の職場環境整備等</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支援組織」認定等実施要綱</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eiryo UI" panose="020B0604030504040204" pitchFamily="50" charset="-128"/>
                          <a:ea typeface="Meiryo UI" panose="020B0604030504040204" pitchFamily="50" charset="-128"/>
                        </a:rPr>
                        <a:t>〇</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Meiryo UI" panose="020B0604030504040204" pitchFamily="50" charset="-128"/>
                          <a:ea typeface="Meiryo UI" panose="020B0604030504040204" pitchFamily="50" charset="-128"/>
                        </a:rPr>
                        <a:t>〇</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第</a:t>
                      </a:r>
                      <a:r>
                        <a:rPr kumimoji="1" lang="en-US" altLang="ja-JP" sz="1400" dirty="0" smtClean="0">
                          <a:latin typeface="Meiryo UI" panose="020B0604030504040204" pitchFamily="50" charset="-128"/>
                          <a:ea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rPr>
                        <a:t>条</a:t>
                      </a: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9721611"/>
                  </a:ext>
                </a:extLst>
              </a:tr>
              <a:tr h="525659">
                <a:tc>
                  <a:txBody>
                    <a:bodyPr/>
                    <a:lstStyle/>
                    <a:p>
                      <a:endParaRPr kumimoji="1" lang="en-US" altLang="ja-JP"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2169158"/>
                  </a:ext>
                </a:extLst>
              </a:tr>
            </a:tbl>
          </a:graphicData>
        </a:graphic>
      </p:graphicFrame>
      <p:sp>
        <p:nvSpPr>
          <p:cNvPr id="3" name="正方形/長方形 2"/>
          <p:cNvSpPr/>
          <p:nvPr/>
        </p:nvSpPr>
        <p:spPr>
          <a:xfrm>
            <a:off x="334849" y="5381807"/>
            <a:ext cx="11655381" cy="1169551"/>
          </a:xfrm>
          <a:prstGeom prst="rect">
            <a:avLst/>
          </a:prstGeom>
        </p:spPr>
        <p:txBody>
          <a:bodyPr wrap="square">
            <a:spAutoFit/>
          </a:bodyPr>
          <a:lstStyle/>
          <a:p>
            <a:r>
              <a:rPr lang="en-US" altLang="ja-JP" sz="1400" dirty="0" smtClean="0"/>
              <a:t>※1</a:t>
            </a:r>
            <a:r>
              <a:rPr lang="ja-JP" altLang="en-US" sz="1400" dirty="0" smtClean="0"/>
              <a:t>（支援組織の活動）</a:t>
            </a:r>
          </a:p>
          <a:p>
            <a:r>
              <a:rPr lang="ja-JP" altLang="en-US" sz="1400" dirty="0" smtClean="0"/>
              <a:t>第５条　支援組織は、府を当事者の一方とする</a:t>
            </a:r>
            <a:r>
              <a:rPr lang="ja-JP" altLang="en-US" sz="1400" u="sng" dirty="0" smtClean="0"/>
              <a:t>契約に応じようとする事業主</a:t>
            </a:r>
            <a:r>
              <a:rPr lang="ja-JP" altLang="en-US" sz="1400" dirty="0" smtClean="0"/>
              <a:t>から障害者等の職場環境整備に係る相談があった</a:t>
            </a:r>
            <a:endParaRPr lang="en-US" altLang="ja-JP" sz="1400" dirty="0" smtClean="0"/>
          </a:p>
          <a:p>
            <a:r>
              <a:rPr lang="ja-JP" altLang="en-US" sz="1400" dirty="0"/>
              <a:t>　</a:t>
            </a:r>
            <a:r>
              <a:rPr lang="ja-JP" altLang="en-US" sz="1400" dirty="0" smtClean="0"/>
              <a:t>場合は、公平に応じるよう努めることとする。</a:t>
            </a:r>
          </a:p>
          <a:p>
            <a:r>
              <a:rPr lang="ja-JP" altLang="en-US" sz="1400" dirty="0" smtClean="0"/>
              <a:t>２　支援組織は、</a:t>
            </a:r>
            <a:r>
              <a:rPr lang="ja-JP" altLang="en-US" sz="1400" u="sng" dirty="0" smtClean="0"/>
              <a:t>前項に規定する相談に応じる</a:t>
            </a:r>
            <a:r>
              <a:rPr lang="ja-JP" altLang="en-US" sz="1400" dirty="0" smtClean="0"/>
              <a:t>又は府を当事者の一方とする</a:t>
            </a:r>
            <a:r>
              <a:rPr lang="ja-JP" altLang="en-US" sz="1400" u="sng" dirty="0" smtClean="0"/>
              <a:t>契約に応じた事業主</a:t>
            </a:r>
            <a:r>
              <a:rPr lang="ja-JP" altLang="en-US" sz="1400" dirty="0" smtClean="0"/>
              <a:t>への</a:t>
            </a:r>
            <a:r>
              <a:rPr lang="ja-JP" altLang="en-US" sz="1400" dirty="0" err="1" smtClean="0"/>
              <a:t>障がい</a:t>
            </a:r>
            <a:r>
              <a:rPr lang="ja-JP" altLang="en-US" sz="1400" dirty="0" smtClean="0"/>
              <a:t>者等の職場環境整備に係る支援を行うに当たって、障がい者等及び事業主に金品などの対価を求めてはならない。</a:t>
            </a:r>
            <a:endParaRPr lang="ja-JP" altLang="en-US" sz="1400" dirty="0"/>
          </a:p>
        </p:txBody>
      </p:sp>
      <p:sp>
        <p:nvSpPr>
          <p:cNvPr id="5" name="タイトル 1"/>
          <p:cNvSpPr txBox="1">
            <a:spLocks/>
          </p:cNvSpPr>
          <p:nvPr/>
        </p:nvSpPr>
        <p:spPr>
          <a:xfrm>
            <a:off x="348798" y="262098"/>
            <a:ext cx="2035934" cy="5621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457200" indent="-4572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現状</a:t>
            </a:r>
            <a:endParaRPr lang="ja-JP" altLang="en-US" sz="2800" dirty="0">
              <a:latin typeface="Meiryo UI" panose="020B0604030504040204" pitchFamily="50" charset="-128"/>
              <a:ea typeface="Meiryo UI" panose="020B0604030504040204" pitchFamily="50" charset="-128"/>
            </a:endParaRPr>
          </a:p>
        </p:txBody>
      </p:sp>
      <p:sp>
        <p:nvSpPr>
          <p:cNvPr id="7" name="コンテンツ プレースホルダー 2"/>
          <p:cNvSpPr txBox="1">
            <a:spLocks/>
          </p:cNvSpPr>
          <p:nvPr/>
        </p:nvSpPr>
        <p:spPr>
          <a:xfrm>
            <a:off x="399778" y="824252"/>
            <a:ext cx="11525524" cy="1906069"/>
          </a:xfrm>
          <a:prstGeom prst="rect">
            <a:avLst/>
          </a:prstGeom>
          <a:ln>
            <a:solidFill>
              <a:schemeClr val="tx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10000"/>
              </a:lnSpc>
            </a:pPr>
            <a:r>
              <a:rPr lang="ja-JP" altLang="ja-JP" sz="2000" dirty="0" smtClean="0">
                <a:latin typeface="Meiryo UI" panose="020B0604030504040204" pitchFamily="50" charset="-128"/>
                <a:ea typeface="Meiryo UI" panose="020B0604030504040204" pitchFamily="50" charset="-128"/>
              </a:rPr>
              <a:t>ハートフル条例改正により</a:t>
            </a:r>
            <a:r>
              <a:rPr lang="zh-TW" altLang="en-US" sz="2000" dirty="0" smtClean="0">
                <a:latin typeface="Meiryo UI" panose="020B0604030504040204" pitchFamily="50" charset="-128"/>
                <a:ea typeface="Meiryo UI" panose="020B0604030504040204" pitchFamily="50" charset="-128"/>
              </a:rPr>
              <a:t>職場環境整備等支援組織</a:t>
            </a:r>
            <a:r>
              <a:rPr lang="ja-JP" altLang="en-US" sz="2000" dirty="0" smtClean="0">
                <a:latin typeface="Meiryo UI" panose="020B0604030504040204" pitchFamily="50" charset="-128"/>
                <a:ea typeface="Meiryo UI" panose="020B0604030504040204" pitchFamily="50" charset="-128"/>
              </a:rPr>
              <a:t>（以下、「中間支援組織」という。）を規定し、</a:t>
            </a:r>
            <a:r>
              <a:rPr lang="ja-JP" altLang="ja-JP" sz="2000" dirty="0" smtClean="0">
                <a:latin typeface="Meiryo UI" panose="020B0604030504040204" pitchFamily="50" charset="-128"/>
                <a:ea typeface="Meiryo UI" panose="020B0604030504040204" pitchFamily="50" charset="-128"/>
              </a:rPr>
              <a:t>公契約における事前相談や定着支援等の活動を公的な仕組みとして明確に位置付け</a:t>
            </a:r>
            <a:r>
              <a:rPr lang="ja-JP" altLang="en-US" sz="2000" dirty="0" smtClean="0">
                <a:latin typeface="Meiryo UI" panose="020B0604030504040204" pitchFamily="50" charset="-128"/>
                <a:ea typeface="Meiryo UI" panose="020B0604030504040204" pitchFamily="50" charset="-128"/>
              </a:rPr>
              <a:t>るとともに</a:t>
            </a:r>
            <a:r>
              <a:rPr lang="ja-JP" altLang="ja-JP" sz="2000" dirty="0" smtClean="0">
                <a:latin typeface="Meiryo UI" panose="020B0604030504040204" pitchFamily="50" charset="-128"/>
                <a:ea typeface="Meiryo UI" panose="020B0604030504040204" pitchFamily="50" charset="-128"/>
              </a:rPr>
              <a:t>、当該活動の根拠については、「認定等実施要綱」で大枠を規定</a:t>
            </a:r>
            <a:r>
              <a:rPr lang="ja-JP" altLang="en-US" sz="2000" dirty="0" smtClean="0">
                <a:latin typeface="Meiryo UI" panose="020B0604030504040204" pitchFamily="50" charset="-128"/>
                <a:ea typeface="Meiryo UI" panose="020B0604030504040204" pitchFamily="50" charset="-128"/>
              </a:rPr>
              <a:t>済</a:t>
            </a:r>
            <a:r>
              <a:rPr lang="en-US" altLang="ja-JP" sz="2000" dirty="0" smtClean="0">
                <a:latin typeface="Meiryo UI" panose="020B0604030504040204" pitchFamily="50" charset="-128"/>
                <a:ea typeface="Meiryo UI" panose="020B0604030504040204" pitchFamily="50" charset="-128"/>
              </a:rPr>
              <a:t>※1</a:t>
            </a:r>
            <a:r>
              <a:rPr lang="ja-JP" altLang="en-US" sz="2000" dirty="0" err="1"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ただし、それ以上の詳細な規定を設けていない。</a:t>
            </a:r>
            <a:endParaRPr lang="ja-JP" altLang="ja-JP" sz="2000" dirty="0" smtClean="0">
              <a:latin typeface="Meiryo UI" panose="020B0604030504040204" pitchFamily="50" charset="-128"/>
              <a:ea typeface="Meiryo UI" panose="020B0604030504040204" pitchFamily="50" charset="-128"/>
            </a:endParaRPr>
          </a:p>
          <a:p>
            <a:pPr>
              <a:lnSpc>
                <a:spcPct val="110000"/>
              </a:lnSpc>
            </a:pPr>
            <a:r>
              <a:rPr lang="ja-JP" altLang="ja-JP" sz="2000" dirty="0" smtClean="0">
                <a:latin typeface="Meiryo UI" panose="020B0604030504040204" pitchFamily="50" charset="-128"/>
                <a:ea typeface="Meiryo UI" panose="020B0604030504040204" pitchFamily="50" charset="-128"/>
              </a:rPr>
              <a:t>実際に</a:t>
            </a:r>
            <a:r>
              <a:rPr lang="ja-JP" altLang="en-US" sz="2000" dirty="0" smtClean="0">
                <a:latin typeface="Meiryo UI" panose="020B0604030504040204" pitchFamily="50" charset="-128"/>
                <a:ea typeface="Meiryo UI" panose="020B0604030504040204" pitchFamily="50" charset="-128"/>
              </a:rPr>
              <a:t>中間支援組織による</a:t>
            </a:r>
            <a:r>
              <a:rPr lang="ja-JP" altLang="ja-JP" sz="2000" dirty="0" smtClean="0">
                <a:latin typeface="Meiryo UI" panose="020B0604030504040204" pitchFamily="50" charset="-128"/>
                <a:ea typeface="Meiryo UI" panose="020B0604030504040204" pitchFamily="50" charset="-128"/>
              </a:rPr>
              <a:t>指定管理者や</a:t>
            </a:r>
            <a:r>
              <a:rPr lang="ja-JP" altLang="en-US" sz="2000" dirty="0" smtClean="0">
                <a:latin typeface="Meiryo UI" panose="020B0604030504040204" pitchFamily="50" charset="-128"/>
                <a:ea typeface="Meiryo UI" panose="020B0604030504040204" pitchFamily="50" charset="-128"/>
              </a:rPr>
              <a:t>大阪府</a:t>
            </a:r>
            <a:r>
              <a:rPr lang="ja-JP" altLang="en-US" sz="2000" dirty="0">
                <a:latin typeface="Meiryo UI" panose="020B0604030504040204" pitchFamily="50" charset="-128"/>
                <a:ea typeface="Meiryo UI" panose="020B0604030504040204" pitchFamily="50" charset="-128"/>
              </a:rPr>
              <a:t>の</a:t>
            </a:r>
            <a:r>
              <a:rPr lang="ja-JP" altLang="ja-JP" sz="2000" dirty="0" smtClean="0">
                <a:latin typeface="Meiryo UI" panose="020B0604030504040204" pitchFamily="50" charset="-128"/>
                <a:ea typeface="Meiryo UI" panose="020B0604030504040204" pitchFamily="50" charset="-128"/>
              </a:rPr>
              <a:t>総合評価一般競争入札</a:t>
            </a:r>
            <a:r>
              <a:rPr lang="ja-JP" altLang="en-US" sz="2000" dirty="0" smtClean="0">
                <a:latin typeface="Meiryo UI" panose="020B0604030504040204" pitchFamily="50" charset="-128"/>
                <a:ea typeface="Meiryo UI" panose="020B0604030504040204" pitchFamily="50" charset="-128"/>
              </a:rPr>
              <a:t>により決定された事業主への支援</a:t>
            </a:r>
            <a:r>
              <a:rPr lang="ja-JP" altLang="ja-JP" sz="2000" dirty="0" smtClean="0">
                <a:latin typeface="Meiryo UI" panose="020B0604030504040204" pitchFamily="50" charset="-128"/>
                <a:ea typeface="Meiryo UI" panose="020B0604030504040204" pitchFamily="50" charset="-128"/>
              </a:rPr>
              <a:t>が開始される</a:t>
            </a:r>
            <a:r>
              <a:rPr lang="ja-JP" altLang="en-US" sz="2000" dirty="0" smtClean="0">
                <a:latin typeface="Meiryo UI" panose="020B0604030504040204" pitchFamily="50" charset="-128"/>
                <a:ea typeface="Meiryo UI" panose="020B0604030504040204" pitchFamily="50" charset="-128"/>
              </a:rPr>
              <a:t>に当たり、その円滑な支援の実施のためには、「大阪府</a:t>
            </a:r>
            <a:r>
              <a:rPr lang="ja-JP" altLang="en-US" sz="2000" dirty="0">
                <a:latin typeface="Meiryo UI" panose="020B0604030504040204" pitchFamily="50" charset="-128"/>
                <a:ea typeface="Meiryo UI" panose="020B0604030504040204" pitchFamily="50" charset="-128"/>
              </a:rPr>
              <a:t>」、 「就職困難者」、 </a:t>
            </a:r>
            <a:r>
              <a:rPr lang="ja-JP" altLang="en-US" sz="2000" dirty="0" smtClean="0">
                <a:latin typeface="Meiryo UI" panose="020B0604030504040204" pitchFamily="50" charset="-128"/>
                <a:ea typeface="Meiryo UI" panose="020B0604030504040204" pitchFamily="50" charset="-128"/>
              </a:rPr>
              <a:t>「事業主」、「中間支援組織」の四者間で具体的な支援内容等を共有する必要がある。</a:t>
            </a:r>
            <a:endParaRPr lang="en-US" altLang="ja-JP" sz="2000" dirty="0" smtClean="0">
              <a:latin typeface="Meiryo UI" panose="020B0604030504040204" pitchFamily="50" charset="-128"/>
              <a:ea typeface="Meiryo UI" panose="020B0604030504040204" pitchFamily="50" charset="-128"/>
            </a:endParaRPr>
          </a:p>
          <a:p>
            <a:pPr marL="0" indent="0">
              <a:lnSpc>
                <a:spcPct val="150000"/>
              </a:lnSpc>
              <a:buFont typeface="Arial" panose="020B0604020202020204" pitchFamily="34" charset="0"/>
              <a:buNone/>
            </a:pPr>
            <a:endParaRPr lang="ja-JP" altLang="en-US" sz="20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689315" y="4876538"/>
            <a:ext cx="2236763"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支援実施要領の</a:t>
            </a:r>
            <a:r>
              <a:rPr lang="ja-JP" altLang="en-US" b="1" dirty="0" smtClean="0">
                <a:latin typeface="Meiryo UI" panose="020B0604030504040204" pitchFamily="50" charset="-128"/>
                <a:ea typeface="Meiryo UI" panose="020B0604030504040204" pitchFamily="50" charset="-128"/>
              </a:rPr>
              <a:t>策定</a:t>
            </a:r>
            <a:endParaRPr lang="ja-JP" altLang="en-US" b="1" dirty="0">
              <a:latin typeface="Meiryo UI" panose="020B0604030504040204" pitchFamily="50" charset="-128"/>
              <a:ea typeface="Meiryo UI" panose="020B0604030504040204" pitchFamily="50" charset="-128"/>
            </a:endParaRPr>
          </a:p>
        </p:txBody>
      </p:sp>
      <p:sp>
        <p:nvSpPr>
          <p:cNvPr id="10" name="左矢印 9"/>
          <p:cNvSpPr/>
          <p:nvPr/>
        </p:nvSpPr>
        <p:spPr>
          <a:xfrm>
            <a:off x="2926078" y="4876536"/>
            <a:ext cx="7375952" cy="341197"/>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支援内容の「見える化」</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2" name="角丸四角形 1"/>
          <p:cNvSpPr/>
          <p:nvPr/>
        </p:nvSpPr>
        <p:spPr>
          <a:xfrm>
            <a:off x="10302030" y="4804817"/>
            <a:ext cx="1623272" cy="484635"/>
          </a:xfrm>
          <a:prstGeom prst="roundRect">
            <a:avLst>
              <a:gd name="adj" fmla="val 50000"/>
            </a:avLst>
          </a:prstGeom>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9448800" y="6461150"/>
            <a:ext cx="2743200" cy="365125"/>
          </a:xfrm>
        </p:spPr>
        <p:txBody>
          <a:bodyPr/>
          <a:lstStyle/>
          <a:p>
            <a:fld id="{57A715C6-3EAD-4FBC-9872-806CB3522DDA}" type="slidenum">
              <a:rPr kumimoji="1" lang="ja-JP" altLang="en-US" smtClean="0"/>
              <a:t>2</a:t>
            </a:fld>
            <a:endParaRPr kumimoji="1" lang="ja-JP" altLang="en-US"/>
          </a:p>
        </p:txBody>
      </p:sp>
    </p:spTree>
    <p:extLst>
      <p:ext uri="{BB962C8B-B14F-4D97-AF65-F5344CB8AC3E}">
        <p14:creationId xmlns:p14="http://schemas.microsoft.com/office/powerpoint/2010/main" val="3959052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301653152"/>
              </p:ext>
            </p:extLst>
          </p:nvPr>
        </p:nvGraphicFramePr>
        <p:xfrm>
          <a:off x="334850" y="726372"/>
          <a:ext cx="11552350" cy="4736057"/>
        </p:xfrm>
        <a:graphic>
          <a:graphicData uri="http://schemas.openxmlformats.org/drawingml/2006/table">
            <a:tbl>
              <a:tblPr firstRow="1" bandRow="1">
                <a:tableStyleId>{5C22544A-7EE6-4342-B048-85BDC9FD1C3A}</a:tableStyleId>
              </a:tblPr>
              <a:tblGrid>
                <a:gridCol w="1887845">
                  <a:extLst>
                    <a:ext uri="{9D8B030D-6E8A-4147-A177-3AD203B41FA5}">
                      <a16:colId xmlns:a16="http://schemas.microsoft.com/office/drawing/2014/main" val="2545316175"/>
                    </a:ext>
                  </a:extLst>
                </a:gridCol>
                <a:gridCol w="3165231">
                  <a:extLst>
                    <a:ext uri="{9D8B030D-6E8A-4147-A177-3AD203B41FA5}">
                      <a16:colId xmlns:a16="http://schemas.microsoft.com/office/drawing/2014/main" val="2840623444"/>
                    </a:ext>
                  </a:extLst>
                </a:gridCol>
                <a:gridCol w="6499274">
                  <a:extLst>
                    <a:ext uri="{9D8B030D-6E8A-4147-A177-3AD203B41FA5}">
                      <a16:colId xmlns:a16="http://schemas.microsoft.com/office/drawing/2014/main" val="1353029088"/>
                    </a:ext>
                  </a:extLst>
                </a:gridCol>
              </a:tblGrid>
              <a:tr h="347875">
                <a:tc>
                  <a:txBody>
                    <a:bodyPr/>
                    <a:lstStyle/>
                    <a:p>
                      <a:pPr algn="ctr"/>
                      <a:r>
                        <a:rPr kumimoji="1" lang="ja-JP" altLang="en-US" dirty="0" smtClean="0"/>
                        <a:t>区分</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主な役割</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考え方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180893"/>
                  </a:ext>
                </a:extLst>
              </a:tr>
              <a:tr h="1391501">
                <a:tc>
                  <a:txBody>
                    <a:bodyPr/>
                    <a:lstStyle/>
                    <a:p>
                      <a:r>
                        <a:rPr kumimoji="1" lang="ja-JP" altLang="en-US" dirty="0" smtClean="0">
                          <a:latin typeface="Meiryo UI" panose="020B0604030504040204" pitchFamily="50" charset="-128"/>
                          <a:ea typeface="Meiryo UI" panose="020B0604030504040204" pitchFamily="50" charset="-128"/>
                        </a:rPr>
                        <a:t>就労訓練</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・就労訓練や生活訓練の実施</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・職業準備性を高める取組み</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　「障害者等の職場環境整備等支援組織」認定基準の評価方針「就労」の項目で、当該団体のこれまでの取組みを就労訓練の内容や就職率で評価。</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　当該団体の取組みを優先するとともに、一定の基準をクリアして</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いると認めることができるため、今回は規定しない。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5842524"/>
                  </a:ext>
                </a:extLst>
              </a:tr>
              <a:tr h="869688">
                <a:tc>
                  <a:txBody>
                    <a:bodyPr/>
                    <a:lstStyle/>
                    <a:p>
                      <a:r>
                        <a:rPr kumimoji="1" lang="ja-JP" altLang="en-US" dirty="0" smtClean="0">
                          <a:latin typeface="Meiryo UI" panose="020B0604030504040204" pitchFamily="50" charset="-128"/>
                          <a:ea typeface="Meiryo UI" panose="020B0604030504040204" pitchFamily="50" charset="-128"/>
                        </a:rPr>
                        <a:t>就労支援</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・マッチング</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・就職のための支援</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・担当業務の調整</a:t>
                      </a:r>
                      <a:endParaRPr kumimoji="1" lang="en-US" altLang="ja-JP"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　今回策定予定の要領で規定</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9721611"/>
                  </a:ext>
                </a:extLst>
              </a:tr>
              <a:tr h="608782">
                <a:tc>
                  <a:txBody>
                    <a:bodyPr/>
                    <a:lstStyle/>
                    <a:p>
                      <a:r>
                        <a:rPr kumimoji="1" lang="ja-JP" altLang="en-US" dirty="0" smtClean="0">
                          <a:latin typeface="Meiryo UI" panose="020B0604030504040204" pitchFamily="50" charset="-128"/>
                          <a:ea typeface="Meiryo UI" panose="020B0604030504040204" pitchFamily="50" charset="-128"/>
                        </a:rPr>
                        <a:t>職場定着支援</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・ジョブコーチ等の実施</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・ケース会議の実施</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　今回策定予定の要領で規定</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2169158"/>
                  </a:ext>
                </a:extLst>
              </a:tr>
              <a:tr h="560822">
                <a:tc>
                  <a:txBody>
                    <a:bodyPr/>
                    <a:lstStyle/>
                    <a:p>
                      <a:r>
                        <a:rPr kumimoji="1" lang="ja-JP" altLang="en-US" dirty="0" smtClean="0">
                          <a:latin typeface="Meiryo UI" panose="020B0604030504040204" pitchFamily="50" charset="-128"/>
                          <a:ea typeface="Meiryo UI" panose="020B0604030504040204" pitchFamily="50" charset="-128"/>
                        </a:rPr>
                        <a:t>上記以外の</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事業主支援</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公契約に応じようとする事業主支援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　今回策定予定の要領で規定</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8493752"/>
                  </a:ext>
                </a:extLst>
              </a:tr>
              <a:tr h="712697">
                <a:tc>
                  <a:txBody>
                    <a:bodyPr/>
                    <a:lstStyle/>
                    <a:p>
                      <a:r>
                        <a:rPr kumimoji="1" lang="ja-JP" altLang="en-US" dirty="0" smtClean="0">
                          <a:latin typeface="Meiryo UI" panose="020B0604030504040204" pitchFamily="50" charset="-128"/>
                          <a:ea typeface="Meiryo UI" panose="020B0604030504040204" pitchFamily="50" charset="-128"/>
                        </a:rPr>
                        <a:t>その他の役割</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latin typeface="Meiryo UI" panose="020B0604030504040204" pitchFamily="50" charset="-128"/>
                          <a:ea typeface="Meiryo UI" panose="020B0604030504040204" pitchFamily="50" charset="-128"/>
                        </a:rPr>
                        <a:t>・人材育成</a:t>
                      </a:r>
                      <a:endParaRPr kumimoji="1" lang="en-US" altLang="ja-JP" sz="1800" dirty="0" smtClean="0">
                        <a:latin typeface="Meiryo UI" panose="020B0604030504040204" pitchFamily="50" charset="-128"/>
                        <a:ea typeface="Meiryo UI" panose="020B0604030504040204" pitchFamily="50" charset="-128"/>
                      </a:endParaRPr>
                    </a:p>
                    <a:p>
                      <a:r>
                        <a:rPr kumimoji="1" lang="ja-JP" altLang="en-US" sz="1800" dirty="0" smtClean="0">
                          <a:latin typeface="Meiryo UI" panose="020B0604030504040204" pitchFamily="50" charset="-128"/>
                          <a:ea typeface="Meiryo UI" panose="020B0604030504040204" pitchFamily="50" charset="-128"/>
                        </a:rPr>
                        <a:t>・行政の福祉化の周知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　今回策定予定の要領で規定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586346"/>
                  </a:ext>
                </a:extLst>
              </a:tr>
            </a:tbl>
          </a:graphicData>
        </a:graphic>
      </p:graphicFrame>
      <p:sp>
        <p:nvSpPr>
          <p:cNvPr id="8" name="タイトル 7"/>
          <p:cNvSpPr>
            <a:spLocks noGrp="1"/>
          </p:cNvSpPr>
          <p:nvPr>
            <p:ph type="title"/>
          </p:nvPr>
        </p:nvSpPr>
        <p:spPr>
          <a:xfrm>
            <a:off x="334850" y="266651"/>
            <a:ext cx="6319168" cy="535207"/>
          </a:xfrm>
        </p:spPr>
        <p:txBody>
          <a:bodyPr>
            <a:noAutofit/>
          </a:bodyPr>
          <a:lstStyle/>
          <a:p>
            <a:pPr marL="342900" indent="-342900">
              <a:buFont typeface="Wingdings" panose="05000000000000000000" pitchFamily="2" charset="2"/>
              <a:buChar char="ü"/>
            </a:pPr>
            <a:r>
              <a:rPr lang="zh-TW" altLang="en-US" sz="2800" dirty="0">
                <a:latin typeface="Meiryo UI" panose="020B0604030504040204" pitchFamily="50" charset="-128"/>
                <a:ea typeface="Meiryo UI" panose="020B0604030504040204" pitchFamily="50" charset="-128"/>
              </a:rPr>
              <a:t>職場環境整備等支援</a:t>
            </a:r>
            <a:r>
              <a:rPr lang="zh-TW" altLang="en-US" sz="2800" dirty="0" smtClean="0">
                <a:latin typeface="Meiryo UI" panose="020B0604030504040204" pitchFamily="50" charset="-128"/>
                <a:ea typeface="Meiryo UI" panose="020B0604030504040204" pitchFamily="50" charset="-128"/>
              </a:rPr>
              <a:t>組織</a:t>
            </a:r>
            <a:r>
              <a:rPr lang="ja-JP" altLang="en-US" sz="2800" dirty="0" smtClean="0">
                <a:latin typeface="Meiryo UI" panose="020B0604030504040204" pitchFamily="50" charset="-128"/>
                <a:ea typeface="Meiryo UI" panose="020B0604030504040204" pitchFamily="50" charset="-128"/>
              </a:rPr>
              <a:t>の主な役割</a:t>
            </a:r>
            <a:endParaRPr kumimoji="1" lang="ja-JP" altLang="en-US" sz="2800" dirty="0">
              <a:latin typeface="Meiryo UI" panose="020B0604030504040204" pitchFamily="50" charset="-128"/>
              <a:ea typeface="Meiryo UI" panose="020B0604030504040204" pitchFamily="50" charset="-128"/>
            </a:endParaRPr>
          </a:p>
        </p:txBody>
      </p:sp>
      <p:sp>
        <p:nvSpPr>
          <p:cNvPr id="4" name="正方形/長方形 3"/>
          <p:cNvSpPr/>
          <p:nvPr/>
        </p:nvSpPr>
        <p:spPr>
          <a:xfrm>
            <a:off x="334850" y="5736424"/>
            <a:ext cx="11552350" cy="369332"/>
          </a:xfrm>
          <a:prstGeom prst="rect">
            <a:avLst/>
          </a:prstGeom>
        </p:spPr>
        <p:txBody>
          <a:bodyPr wrap="square">
            <a:spAutoFit/>
          </a:bodyPr>
          <a:lstStyle/>
          <a:p>
            <a:r>
              <a:rPr lang="en-US" altLang="ja-JP" dirty="0" smtClean="0"/>
              <a:t>※</a:t>
            </a:r>
            <a:r>
              <a:rPr lang="ja-JP" altLang="en-US" dirty="0" smtClean="0"/>
              <a:t>　上記のほか、中間支援</a:t>
            </a:r>
            <a:r>
              <a:rPr lang="ja-JP" altLang="en-US" dirty="0"/>
              <a:t>組織が総合評価入札や指定管理者制度</a:t>
            </a:r>
            <a:r>
              <a:rPr lang="ja-JP" altLang="en-US" dirty="0" smtClean="0"/>
              <a:t>に応札</a:t>
            </a:r>
            <a:r>
              <a:rPr lang="ja-JP" altLang="en-US" dirty="0"/>
              <a:t>する</a:t>
            </a:r>
            <a:r>
              <a:rPr lang="ja-JP" altLang="en-US" dirty="0" smtClean="0"/>
              <a:t>場合の考え方を整理</a:t>
            </a:r>
            <a:endParaRPr lang="ja-JP" altLang="en-US" dirty="0"/>
          </a:p>
        </p:txBody>
      </p:sp>
      <p:sp>
        <p:nvSpPr>
          <p:cNvPr id="5" name="テキスト ボックス 4"/>
          <p:cNvSpPr txBox="1"/>
          <p:nvPr/>
        </p:nvSpPr>
        <p:spPr>
          <a:xfrm>
            <a:off x="10302030" y="296213"/>
            <a:ext cx="1173046" cy="369332"/>
          </a:xfrm>
          <a:prstGeom prst="rect">
            <a:avLst/>
          </a:prstGeom>
          <a:noFill/>
          <a:ln w="25400">
            <a:solidFill>
              <a:srgbClr val="002060"/>
            </a:solidFill>
          </a:ln>
        </p:spPr>
        <p:txBody>
          <a:bodyPr wrap="square" rtlCol="0" anchor="ctr">
            <a:spAutoFit/>
          </a:bodyPr>
          <a:lstStyle/>
          <a:p>
            <a:r>
              <a:rPr kumimoji="1" lang="ja-JP" altLang="en-US" dirty="0" smtClean="0"/>
              <a:t>たたき台</a:t>
            </a:r>
            <a:endParaRPr kumimoji="1" lang="ja-JP" altLang="en-US"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57A715C6-3EAD-4FBC-9872-806CB3522DDA}" type="slidenum">
              <a:rPr kumimoji="1" lang="ja-JP" altLang="en-US" smtClean="0"/>
              <a:t>3</a:t>
            </a:fld>
            <a:endParaRPr kumimoji="1" lang="ja-JP" altLang="en-US"/>
          </a:p>
        </p:txBody>
      </p:sp>
    </p:spTree>
    <p:extLst>
      <p:ext uri="{BB962C8B-B14F-4D97-AF65-F5344CB8AC3E}">
        <p14:creationId xmlns:p14="http://schemas.microsoft.com/office/powerpoint/2010/main" val="3270576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168762893"/>
              </p:ext>
            </p:extLst>
          </p:nvPr>
        </p:nvGraphicFramePr>
        <p:xfrm>
          <a:off x="334850" y="723751"/>
          <a:ext cx="11566020" cy="6021705"/>
        </p:xfrm>
        <a:graphic>
          <a:graphicData uri="http://schemas.openxmlformats.org/drawingml/2006/table">
            <a:tbl>
              <a:tblPr firstRow="1" bandRow="1">
                <a:tableStyleId>{5C22544A-7EE6-4342-B048-85BDC9FD1C3A}</a:tableStyleId>
              </a:tblPr>
              <a:tblGrid>
                <a:gridCol w="520504">
                  <a:extLst>
                    <a:ext uri="{9D8B030D-6E8A-4147-A177-3AD203B41FA5}">
                      <a16:colId xmlns:a16="http://schemas.microsoft.com/office/drawing/2014/main" val="591938707"/>
                    </a:ext>
                  </a:extLst>
                </a:gridCol>
                <a:gridCol w="1491176">
                  <a:extLst>
                    <a:ext uri="{9D8B030D-6E8A-4147-A177-3AD203B41FA5}">
                      <a16:colId xmlns:a16="http://schemas.microsoft.com/office/drawing/2014/main" val="701406538"/>
                    </a:ext>
                  </a:extLst>
                </a:gridCol>
                <a:gridCol w="3474720">
                  <a:extLst>
                    <a:ext uri="{9D8B030D-6E8A-4147-A177-3AD203B41FA5}">
                      <a16:colId xmlns:a16="http://schemas.microsoft.com/office/drawing/2014/main" val="3954205069"/>
                    </a:ext>
                  </a:extLst>
                </a:gridCol>
                <a:gridCol w="6079620">
                  <a:extLst>
                    <a:ext uri="{9D8B030D-6E8A-4147-A177-3AD203B41FA5}">
                      <a16:colId xmlns:a16="http://schemas.microsoft.com/office/drawing/2014/main" val="880732770"/>
                    </a:ext>
                  </a:extLst>
                </a:gridCol>
              </a:tblGrid>
              <a:tr h="370840">
                <a:tc>
                  <a:txBody>
                    <a:bodyPr/>
                    <a:lstStyle/>
                    <a:p>
                      <a:pPr algn="ctr"/>
                      <a:r>
                        <a:rPr kumimoji="1" lang="ja-JP" altLang="en-US" sz="1800" dirty="0" smtClean="0">
                          <a:latin typeface="Meiryo UI" panose="020B0604030504040204" pitchFamily="50" charset="-128"/>
                          <a:ea typeface="Meiryo UI" panose="020B0604030504040204" pitchFamily="50" charset="-128"/>
                        </a:rPr>
                        <a:t>区分</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主な役割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要領に提示する項目</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具体的な取り組み例</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587500"/>
                  </a:ext>
                </a:extLst>
              </a:tr>
              <a:tr h="370840">
                <a:tc rowSpan="5">
                  <a:txBody>
                    <a:bodyPr/>
                    <a:lstStyle/>
                    <a:p>
                      <a:pPr algn="ctr"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就労支援</a:t>
                      </a: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・マッチング</a:t>
                      </a:r>
                      <a:br>
                        <a:rPr lang="ja-JP" altLang="en-US" sz="18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・就職のため</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支援</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
                      </a:r>
                      <a:br>
                        <a:rPr lang="ja-JP" altLang="en-US" sz="18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・担当業務の</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調</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 整</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
                      </a:r>
                      <a:br>
                        <a:rPr lang="ja-JP" altLang="en-US" sz="1800" b="1"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・職場開拓、訓練生等へ</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就職</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支援、生活支援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協力体制を構築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している支援</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機関等から要請があるなど、必要がある場合には、職場</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開拓、本人支援</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履歴書の書き方、身だしなみ等</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err="1" smtClean="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家族</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支援</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就労のための家庭環境づくり等</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等のサポートを実施</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227282"/>
                  </a:ext>
                </a:extLst>
              </a:tr>
              <a:tr h="37084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・職場環境のアセスメント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就労</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現場を視察し、訓練生等を雇用する上で、業務の切り出しと組み立てや事前実習の必要性の有無を</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判断</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業務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の切り出しが必要な場合には、就労形態を想定し、業務のリストアップ・掘り起こし・切り出しを</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実施</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事前</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実習が必要な場合には、支援スタッフが事前に職場実習に入り、業務の全体像や職場環境、サポート体制の有無を確認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6334769"/>
                  </a:ext>
                </a:extLst>
              </a:tr>
              <a:tr h="37084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・訓練生等とのマッチング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公</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契約の対象となっている就労現場等において、就労が見込める訓練生等と事業主のマッチングを</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実施</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訓練生</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等については、構築している支援機関とのネットワークや協力体制も活用して照会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8480390"/>
                  </a:ext>
                </a:extLst>
              </a:tr>
              <a:tr h="37084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・職場環境の整備、雇用管理</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体制</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構築支援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事業</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主のニーズと訓練生等の特性を勘案し、事業主が行う休憩室・更衣室の確保などの職場環境の整備、労働条件、指揮命令系統、勤務体制、支援のための相談窓口の設置などの雇用管理体制の構築を支援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20518"/>
                  </a:ext>
                </a:extLst>
              </a:tr>
              <a:tr h="370840">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・採用面接への同席と事業主へ</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引継ぎ</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面接</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等への同行、</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同席</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lnSpc>
                          <a:spcPts val="2000"/>
                        </a:lnSpc>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採用</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決定後に、訓練、実習等での評価や日常生活も踏まえた留意点等の情報を提供</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189499"/>
                  </a:ext>
                </a:extLst>
              </a:tr>
            </a:tbl>
          </a:graphicData>
        </a:graphic>
      </p:graphicFrame>
      <p:sp>
        <p:nvSpPr>
          <p:cNvPr id="5" name="タイトル 7"/>
          <p:cNvSpPr txBox="1">
            <a:spLocks/>
          </p:cNvSpPr>
          <p:nvPr/>
        </p:nvSpPr>
        <p:spPr>
          <a:xfrm>
            <a:off x="334850" y="266651"/>
            <a:ext cx="6319168" cy="5352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342900" indent="-3429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就労支援</a:t>
            </a:r>
            <a:endParaRPr lang="ja-JP" altLang="en-US" sz="2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0302030" y="283334"/>
            <a:ext cx="1173046" cy="369332"/>
          </a:xfrm>
          <a:prstGeom prst="rect">
            <a:avLst/>
          </a:prstGeom>
          <a:noFill/>
          <a:ln w="25400">
            <a:solidFill>
              <a:srgbClr val="002060"/>
            </a:solidFill>
          </a:ln>
        </p:spPr>
        <p:txBody>
          <a:bodyPr wrap="square" rtlCol="0" anchor="ctr">
            <a:spAutoFit/>
          </a:bodyPr>
          <a:lstStyle/>
          <a:p>
            <a:r>
              <a:rPr kumimoji="1" lang="ja-JP" altLang="en-US" dirty="0" smtClean="0"/>
              <a:t>たたき台</a:t>
            </a:r>
            <a:endParaRPr kumimoji="1" lang="ja-JP" altLang="en-US" dirty="0"/>
          </a:p>
        </p:txBody>
      </p:sp>
      <p:sp>
        <p:nvSpPr>
          <p:cNvPr id="2" name="スライド番号プレースホルダー 1"/>
          <p:cNvSpPr>
            <a:spLocks noGrp="1"/>
          </p:cNvSpPr>
          <p:nvPr>
            <p:ph type="sldNum" sz="quarter" idx="12"/>
          </p:nvPr>
        </p:nvSpPr>
        <p:spPr>
          <a:xfrm>
            <a:off x="9448800" y="6500237"/>
            <a:ext cx="2743200" cy="365125"/>
          </a:xfrm>
        </p:spPr>
        <p:txBody>
          <a:bodyPr/>
          <a:lstStyle/>
          <a:p>
            <a:fld id="{57A715C6-3EAD-4FBC-9872-806CB3522DDA}" type="slidenum">
              <a:rPr kumimoji="1" lang="ja-JP" altLang="en-US" smtClean="0"/>
              <a:t>4</a:t>
            </a:fld>
            <a:endParaRPr kumimoji="1" lang="ja-JP" altLang="en-US" dirty="0"/>
          </a:p>
        </p:txBody>
      </p:sp>
    </p:spTree>
    <p:extLst>
      <p:ext uri="{BB962C8B-B14F-4D97-AF65-F5344CB8AC3E}">
        <p14:creationId xmlns:p14="http://schemas.microsoft.com/office/powerpoint/2010/main" val="1595816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334850" y="266651"/>
            <a:ext cx="6319168" cy="5352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342900" indent="-3429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職場定着支援</a:t>
            </a:r>
            <a:endParaRPr lang="ja-JP" altLang="en-US" sz="2800" dirty="0">
              <a:latin typeface="Meiryo UI" panose="020B0604030504040204" pitchFamily="50" charset="-128"/>
              <a:ea typeface="Meiryo UI" panose="020B0604030504040204" pitchFamily="50" charset="-128"/>
            </a:endParaRPr>
          </a:p>
        </p:txBody>
      </p:sp>
      <p:graphicFrame>
        <p:nvGraphicFramePr>
          <p:cNvPr id="8" name="コンテンツ プレースホルダー 3"/>
          <p:cNvGraphicFramePr>
            <a:graphicFrameLocks noGrp="1"/>
          </p:cNvGraphicFramePr>
          <p:nvPr>
            <p:ph idx="1"/>
            <p:extLst>
              <p:ext uri="{D42A27DB-BD31-4B8C-83A1-F6EECF244321}">
                <p14:modId xmlns:p14="http://schemas.microsoft.com/office/powerpoint/2010/main" val="1692804739"/>
              </p:ext>
            </p:extLst>
          </p:nvPr>
        </p:nvGraphicFramePr>
        <p:xfrm>
          <a:off x="323556" y="1014252"/>
          <a:ext cx="11537886" cy="5146713"/>
        </p:xfrm>
        <a:graphic>
          <a:graphicData uri="http://schemas.openxmlformats.org/drawingml/2006/table">
            <a:tbl>
              <a:tblPr firstRow="1" bandRow="1">
                <a:tableStyleId>{5C22544A-7EE6-4342-B048-85BDC9FD1C3A}</a:tableStyleId>
              </a:tblPr>
              <a:tblGrid>
                <a:gridCol w="492370">
                  <a:extLst>
                    <a:ext uri="{9D8B030D-6E8A-4147-A177-3AD203B41FA5}">
                      <a16:colId xmlns:a16="http://schemas.microsoft.com/office/drawing/2014/main" val="591938707"/>
                    </a:ext>
                  </a:extLst>
                </a:gridCol>
                <a:gridCol w="1491176">
                  <a:extLst>
                    <a:ext uri="{9D8B030D-6E8A-4147-A177-3AD203B41FA5}">
                      <a16:colId xmlns:a16="http://schemas.microsoft.com/office/drawing/2014/main" val="701406538"/>
                    </a:ext>
                  </a:extLst>
                </a:gridCol>
                <a:gridCol w="3474720">
                  <a:extLst>
                    <a:ext uri="{9D8B030D-6E8A-4147-A177-3AD203B41FA5}">
                      <a16:colId xmlns:a16="http://schemas.microsoft.com/office/drawing/2014/main" val="3954205069"/>
                    </a:ext>
                  </a:extLst>
                </a:gridCol>
                <a:gridCol w="6079620">
                  <a:extLst>
                    <a:ext uri="{9D8B030D-6E8A-4147-A177-3AD203B41FA5}">
                      <a16:colId xmlns:a16="http://schemas.microsoft.com/office/drawing/2014/main" val="880732770"/>
                    </a:ext>
                  </a:extLst>
                </a:gridCol>
              </a:tblGrid>
              <a:tr h="370840">
                <a:tc>
                  <a:txBody>
                    <a:bodyPr/>
                    <a:lstStyle/>
                    <a:p>
                      <a:pPr algn="ctr"/>
                      <a:r>
                        <a:rPr kumimoji="1" lang="ja-JP" altLang="en-US" sz="1800" dirty="0" smtClean="0">
                          <a:latin typeface="Meiryo UI" panose="020B0604030504040204" pitchFamily="50" charset="-128"/>
                          <a:ea typeface="Meiryo UI" panose="020B0604030504040204" pitchFamily="50" charset="-128"/>
                        </a:rPr>
                        <a:t>区分</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主な役割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要領に提示する事項</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具体的な取り組み例</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587500"/>
                  </a:ext>
                </a:extLst>
              </a:tr>
              <a:tr h="2278966">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職場定着支援</a:t>
                      </a: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・ジョブコーチ等</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の実施</a:t>
                      </a:r>
                      <a:b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b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・ケース会議の</a:t>
                      </a:r>
                      <a:endParaRPr lang="en-US" altLang="ja-JP" sz="1800" b="1" i="0" u="none" strike="noStrike" baseline="0"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実施</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1"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者に</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対する職場定着</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就労に関しての困りごと等の相談窓口の設置</a:t>
                      </a: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支援</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機関が実施する定着支援の後方支援（ケース会議招集や参画等</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ジョブコーチ</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活用による集中支援（この場合、概ね</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ヶ月でのフェードアウトが望ましい</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上記集中支援後の職場訪問</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err="1" smtClean="0">
                          <a:solidFill>
                            <a:srgbClr val="000000"/>
                          </a:solidFill>
                          <a:effectLst/>
                          <a:latin typeface="Meiryo UI" panose="020B0604030504040204" pitchFamily="50" charset="-128"/>
                          <a:ea typeface="Meiryo UI" panose="020B0604030504040204" pitchFamily="50" charset="-128"/>
                        </a:rPr>
                        <a:t>障がい</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者のネットワーク構築</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6334769"/>
                  </a:ext>
                </a:extLst>
              </a:tr>
              <a:tr h="222766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・事業主が実施する職場定着の</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取組</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み</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に対する支援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事業</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主が実施する定着支援の取組み等で、生じた課題を解決するための相談窓口の</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設置</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事業</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主におけるナチュラル・サポートの意識醸成のための支援、研修の</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実施</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職場訪問</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8480390"/>
                  </a:ext>
                </a:extLst>
              </a:tr>
            </a:tbl>
          </a:graphicData>
        </a:graphic>
      </p:graphicFrame>
      <p:sp>
        <p:nvSpPr>
          <p:cNvPr id="5" name="テキスト ボックス 4"/>
          <p:cNvSpPr txBox="1"/>
          <p:nvPr/>
        </p:nvSpPr>
        <p:spPr>
          <a:xfrm>
            <a:off x="10302030" y="386366"/>
            <a:ext cx="1173046" cy="369332"/>
          </a:xfrm>
          <a:prstGeom prst="rect">
            <a:avLst/>
          </a:prstGeom>
          <a:noFill/>
          <a:ln w="25400">
            <a:solidFill>
              <a:srgbClr val="002060"/>
            </a:solidFill>
          </a:ln>
        </p:spPr>
        <p:txBody>
          <a:bodyPr wrap="square" rtlCol="0" anchor="ctr">
            <a:spAutoFit/>
          </a:bodyPr>
          <a:lstStyle/>
          <a:p>
            <a:r>
              <a:rPr kumimoji="1" lang="ja-JP" altLang="en-US" dirty="0" smtClean="0"/>
              <a:t>たたき台</a:t>
            </a:r>
            <a:endParaRPr kumimoji="1" lang="ja-JP" altLang="en-US"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57A715C6-3EAD-4FBC-9872-806CB3522DDA}" type="slidenum">
              <a:rPr kumimoji="1" lang="ja-JP" altLang="en-US" smtClean="0"/>
              <a:t>5</a:t>
            </a:fld>
            <a:endParaRPr kumimoji="1" lang="ja-JP" altLang="en-US"/>
          </a:p>
        </p:txBody>
      </p:sp>
    </p:spTree>
    <p:extLst>
      <p:ext uri="{BB962C8B-B14F-4D97-AF65-F5344CB8AC3E}">
        <p14:creationId xmlns:p14="http://schemas.microsoft.com/office/powerpoint/2010/main" val="2096094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3"/>
          <p:cNvGraphicFramePr>
            <a:graphicFrameLocks noGrp="1"/>
          </p:cNvGraphicFramePr>
          <p:nvPr>
            <p:ph idx="1"/>
            <p:extLst>
              <p:ext uri="{D42A27DB-BD31-4B8C-83A1-F6EECF244321}">
                <p14:modId xmlns:p14="http://schemas.microsoft.com/office/powerpoint/2010/main" val="1225323294"/>
              </p:ext>
            </p:extLst>
          </p:nvPr>
        </p:nvGraphicFramePr>
        <p:xfrm>
          <a:off x="295422" y="648484"/>
          <a:ext cx="11566019" cy="3592955"/>
        </p:xfrm>
        <a:graphic>
          <a:graphicData uri="http://schemas.openxmlformats.org/drawingml/2006/table">
            <a:tbl>
              <a:tblPr firstRow="1" bandRow="1">
                <a:tableStyleId>{5C22544A-7EE6-4342-B048-85BDC9FD1C3A}</a:tableStyleId>
              </a:tblPr>
              <a:tblGrid>
                <a:gridCol w="478301">
                  <a:extLst>
                    <a:ext uri="{9D8B030D-6E8A-4147-A177-3AD203B41FA5}">
                      <a16:colId xmlns:a16="http://schemas.microsoft.com/office/drawing/2014/main" val="2055061555"/>
                    </a:ext>
                  </a:extLst>
                </a:gridCol>
                <a:gridCol w="1547446">
                  <a:extLst>
                    <a:ext uri="{9D8B030D-6E8A-4147-A177-3AD203B41FA5}">
                      <a16:colId xmlns:a16="http://schemas.microsoft.com/office/drawing/2014/main" val="591938707"/>
                    </a:ext>
                  </a:extLst>
                </a:gridCol>
                <a:gridCol w="3488788">
                  <a:extLst>
                    <a:ext uri="{9D8B030D-6E8A-4147-A177-3AD203B41FA5}">
                      <a16:colId xmlns:a16="http://schemas.microsoft.com/office/drawing/2014/main" val="3954205069"/>
                    </a:ext>
                  </a:extLst>
                </a:gridCol>
                <a:gridCol w="6051484">
                  <a:extLst>
                    <a:ext uri="{9D8B030D-6E8A-4147-A177-3AD203B41FA5}">
                      <a16:colId xmlns:a16="http://schemas.microsoft.com/office/drawing/2014/main" val="880732770"/>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主な役割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要領に提示する項目</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具体的な取り組み例</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587500"/>
                  </a:ext>
                </a:extLst>
              </a:tr>
              <a:tr h="1526920">
                <a:tc rowSpan="2">
                  <a:txBody>
                    <a:bodyPr/>
                    <a:lstStyle/>
                    <a:p>
                      <a:pPr algn="ctr"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その他事業主支援</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・公契約に応じ</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ようとする事業</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主</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支援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・雇用事例を通した</a:t>
                      </a:r>
                      <a:r>
                        <a:rPr lang="ja-JP" altLang="en-US" sz="1800" b="1"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者</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就労</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にかかる制度等の</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理解</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促進</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err="1" smtClean="0">
                          <a:solidFill>
                            <a:srgbClr val="000000"/>
                          </a:solidFill>
                          <a:effectLst/>
                          <a:latin typeface="Meiryo UI" panose="020B0604030504040204" pitchFamily="50" charset="-128"/>
                          <a:ea typeface="Meiryo UI" panose="020B0604030504040204" pitchFamily="50" charset="-128"/>
                        </a:rPr>
                        <a:t>障</a:t>
                      </a:r>
                      <a:r>
                        <a:rPr lang="ja-JP" altLang="en-US" sz="1800" b="0" i="0" u="none" strike="noStrike" dirty="0" err="1">
                          <a:solidFill>
                            <a:srgbClr val="000000"/>
                          </a:solidFill>
                          <a:effectLst/>
                          <a:latin typeface="Meiryo UI" panose="020B0604030504040204" pitchFamily="50" charset="-128"/>
                          <a:ea typeface="Meiryo UI" panose="020B0604030504040204" pitchFamily="50" charset="-128"/>
                        </a:rPr>
                        <a:t>がい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者就労に関する制度（虐待防止、合理的配慮、労働関係法令等）の動向に連動した、障がい者雇用に係る留意点の</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説明</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具体的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な問題事例（虐待事例等）から、解決のための方策や体制整備についての説明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227282"/>
                  </a:ext>
                </a:extLst>
              </a:tr>
              <a:tr h="142595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・支援体制整備のための</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就労</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現場</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特有の留意点の伝達</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発注</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現場単位での環境や就労している</a:t>
                      </a:r>
                      <a:r>
                        <a:rPr lang="ja-JP" altLang="en-US" sz="18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者特性等の留意点の説明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6334769"/>
                  </a:ext>
                </a:extLst>
              </a:tr>
            </a:tbl>
          </a:graphicData>
        </a:graphic>
      </p:graphicFrame>
      <p:sp>
        <p:nvSpPr>
          <p:cNvPr id="5" name="タイトル 7"/>
          <p:cNvSpPr txBox="1">
            <a:spLocks/>
          </p:cNvSpPr>
          <p:nvPr/>
        </p:nvSpPr>
        <p:spPr>
          <a:xfrm>
            <a:off x="487250" y="193963"/>
            <a:ext cx="6319168" cy="5352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342900" indent="-3429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その他事業主支援</a:t>
            </a:r>
            <a:endParaRPr lang="ja-JP" altLang="en-US" sz="2800" dirty="0">
              <a:latin typeface="Meiryo UI" panose="020B0604030504040204" pitchFamily="50" charset="-128"/>
              <a:ea typeface="Meiryo UI" panose="020B0604030504040204" pitchFamily="50" charset="-128"/>
            </a:endParaRPr>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3301666420"/>
              </p:ext>
            </p:extLst>
          </p:nvPr>
        </p:nvGraphicFramePr>
        <p:xfrm>
          <a:off x="295422" y="4718907"/>
          <a:ext cx="11577739" cy="2050516"/>
        </p:xfrm>
        <a:graphic>
          <a:graphicData uri="http://schemas.openxmlformats.org/drawingml/2006/table">
            <a:tbl>
              <a:tblPr firstRow="1" bandRow="1">
                <a:tableStyleId>{5C22544A-7EE6-4342-B048-85BDC9FD1C3A}</a:tableStyleId>
              </a:tblPr>
              <a:tblGrid>
                <a:gridCol w="506436">
                  <a:extLst>
                    <a:ext uri="{9D8B030D-6E8A-4147-A177-3AD203B41FA5}">
                      <a16:colId xmlns:a16="http://schemas.microsoft.com/office/drawing/2014/main" val="391623234"/>
                    </a:ext>
                  </a:extLst>
                </a:gridCol>
                <a:gridCol w="1505244">
                  <a:extLst>
                    <a:ext uri="{9D8B030D-6E8A-4147-A177-3AD203B41FA5}">
                      <a16:colId xmlns:a16="http://schemas.microsoft.com/office/drawing/2014/main" val="591938707"/>
                    </a:ext>
                  </a:extLst>
                </a:gridCol>
                <a:gridCol w="4381951">
                  <a:extLst>
                    <a:ext uri="{9D8B030D-6E8A-4147-A177-3AD203B41FA5}">
                      <a16:colId xmlns:a16="http://schemas.microsoft.com/office/drawing/2014/main" val="3954205069"/>
                    </a:ext>
                  </a:extLst>
                </a:gridCol>
                <a:gridCol w="5184108">
                  <a:extLst>
                    <a:ext uri="{9D8B030D-6E8A-4147-A177-3AD203B41FA5}">
                      <a16:colId xmlns:a16="http://schemas.microsoft.com/office/drawing/2014/main" val="880732770"/>
                    </a:ext>
                  </a:extLst>
                </a:gridCol>
              </a:tblGrid>
              <a:tr h="4157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主な役割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要領に提示する項目</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具体的な取り組み例</a:t>
                      </a:r>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587500"/>
                  </a:ext>
                </a:extLst>
              </a:tr>
              <a:tr h="587476">
                <a:tc rowSpan="2">
                  <a:txBody>
                    <a:bodyPr/>
                    <a:lstStyle/>
                    <a:p>
                      <a:pPr algn="ctr" fontAlgn="ctr"/>
                      <a:r>
                        <a:rPr lang="ja-JP" altLang="en-US" sz="1600" b="1" i="0" u="none" strike="noStrike" dirty="0" smtClean="0">
                          <a:solidFill>
                            <a:srgbClr val="000000"/>
                          </a:solidFill>
                          <a:effectLst/>
                          <a:latin typeface="Meiryo UI" panose="020B0604030504040204" pitchFamily="50" charset="-128"/>
                          <a:ea typeface="Meiryo UI" panose="020B0604030504040204" pitchFamily="50" charset="-128"/>
                        </a:rPr>
                        <a:t>その他の役割</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・人材育成</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・行政の福祉化</a:t>
                      </a:r>
                      <a:endParaRPr lang="en-US" altLang="ja-JP" sz="1800" b="1"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8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の周知</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・支援スタッフの養成</a:t>
                      </a:r>
                      <a:r>
                        <a:rPr lang="ja-JP" altLang="en-US" sz="1800" b="1" i="0" u="none" strike="noStrike" dirty="0" smtClean="0">
                          <a:solidFill>
                            <a:srgbClr val="000000"/>
                          </a:solidFill>
                          <a:effectLst/>
                          <a:latin typeface="Meiryo UI" panose="020B0604030504040204" pitchFamily="50" charset="-128"/>
                          <a:ea typeface="Meiryo UI" panose="020B0604030504040204" pitchFamily="50" charset="-128"/>
                        </a:rPr>
                        <a:t>、スキルアップ</a:t>
                      </a:r>
                      <a:endParaRPr lang="ja-JP" altLang="en-US" sz="18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計画的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、定期的な研修会や連絡会の実施</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227282"/>
                  </a:ext>
                </a:extLst>
              </a:tr>
              <a:tr h="74652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・行政の福祉化の周知活動</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業界</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団体や構築している支援機関とのネットワークと連携した</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CSR</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研修等の実施や府民への周知活動の実施</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1414185"/>
                  </a:ext>
                </a:extLst>
              </a:tr>
            </a:tbl>
          </a:graphicData>
        </a:graphic>
      </p:graphicFrame>
      <p:sp>
        <p:nvSpPr>
          <p:cNvPr id="7" name="タイトル 7"/>
          <p:cNvSpPr txBox="1">
            <a:spLocks/>
          </p:cNvSpPr>
          <p:nvPr/>
        </p:nvSpPr>
        <p:spPr>
          <a:xfrm>
            <a:off x="498970" y="4285322"/>
            <a:ext cx="6319168" cy="5352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457200" indent="-4572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その他の役割</a:t>
            </a:r>
            <a:endParaRPr lang="ja-JP" altLang="en-US" sz="2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302030" y="206060"/>
            <a:ext cx="1173046" cy="369332"/>
          </a:xfrm>
          <a:prstGeom prst="rect">
            <a:avLst/>
          </a:prstGeom>
          <a:noFill/>
          <a:ln w="25400">
            <a:solidFill>
              <a:srgbClr val="002060"/>
            </a:solidFill>
          </a:ln>
        </p:spPr>
        <p:txBody>
          <a:bodyPr wrap="square" rtlCol="0" anchor="ctr">
            <a:spAutoFit/>
          </a:bodyPr>
          <a:lstStyle/>
          <a:p>
            <a:r>
              <a:rPr kumimoji="1" lang="ja-JP" altLang="en-US" dirty="0" smtClean="0"/>
              <a:t>たたき台</a:t>
            </a:r>
            <a:endParaRPr kumimoji="1" lang="ja-JP" altLang="en-US" dirty="0"/>
          </a:p>
        </p:txBody>
      </p:sp>
      <p:sp>
        <p:nvSpPr>
          <p:cNvPr id="2" name="スライド番号プレースホルダー 1"/>
          <p:cNvSpPr>
            <a:spLocks noGrp="1"/>
          </p:cNvSpPr>
          <p:nvPr>
            <p:ph type="sldNum" sz="quarter" idx="12"/>
          </p:nvPr>
        </p:nvSpPr>
        <p:spPr>
          <a:xfrm>
            <a:off x="9448800" y="6498427"/>
            <a:ext cx="2743200" cy="365125"/>
          </a:xfrm>
        </p:spPr>
        <p:txBody>
          <a:bodyPr/>
          <a:lstStyle/>
          <a:p>
            <a:fld id="{57A715C6-3EAD-4FBC-9872-806CB3522DDA}" type="slidenum">
              <a:rPr kumimoji="1" lang="ja-JP" altLang="en-US" smtClean="0"/>
              <a:t>6</a:t>
            </a:fld>
            <a:endParaRPr kumimoji="1" lang="ja-JP" altLang="en-US" dirty="0"/>
          </a:p>
        </p:txBody>
      </p:sp>
    </p:spTree>
    <p:extLst>
      <p:ext uri="{BB962C8B-B14F-4D97-AF65-F5344CB8AC3E}">
        <p14:creationId xmlns:p14="http://schemas.microsoft.com/office/powerpoint/2010/main" val="1082836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3024062432"/>
              </p:ext>
            </p:extLst>
          </p:nvPr>
        </p:nvGraphicFramePr>
        <p:xfrm>
          <a:off x="365760" y="1493100"/>
          <a:ext cx="11493305" cy="1699761"/>
        </p:xfrm>
        <a:graphic>
          <a:graphicData uri="http://schemas.openxmlformats.org/drawingml/2006/table">
            <a:tbl>
              <a:tblPr firstRow="1" bandRow="1">
                <a:tableStyleId>{5C22544A-7EE6-4342-B048-85BDC9FD1C3A}</a:tableStyleId>
              </a:tblPr>
              <a:tblGrid>
                <a:gridCol w="5451907">
                  <a:extLst>
                    <a:ext uri="{9D8B030D-6E8A-4147-A177-3AD203B41FA5}">
                      <a16:colId xmlns:a16="http://schemas.microsoft.com/office/drawing/2014/main" val="591938707"/>
                    </a:ext>
                  </a:extLst>
                </a:gridCol>
                <a:gridCol w="6041398">
                  <a:extLst>
                    <a:ext uri="{9D8B030D-6E8A-4147-A177-3AD203B41FA5}">
                      <a16:colId xmlns:a16="http://schemas.microsoft.com/office/drawing/2014/main" val="880732770"/>
                    </a:ext>
                  </a:extLst>
                </a:gridCol>
              </a:tblGrid>
              <a:tr h="3626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検討事項</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対応案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587500"/>
                  </a:ext>
                </a:extLst>
              </a:tr>
              <a:tr h="1334001">
                <a:tc>
                  <a:txBody>
                    <a:bodyPr/>
                    <a:lstStyle/>
                    <a:p>
                      <a:pPr algn="l" fontAlgn="ctr"/>
                      <a:r>
                        <a:rPr lang="ja-JP" altLang="en-US" sz="1800" b="1" i="0" u="none" strike="noStrike" dirty="0" smtClean="0">
                          <a:solidFill>
                            <a:srgbClr val="000000"/>
                          </a:solidFill>
                          <a:effectLst/>
                          <a:latin typeface="游ゴシック" panose="020B0400000000000000" pitchFamily="50" charset="-128"/>
                          <a:ea typeface="+mn-ea"/>
                        </a:rPr>
                        <a:t>中間支援組織が総合評価入札や指定管理者制度に応札する場合の考え方を整理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dirty="0" smtClean="0"/>
                        <a:t>　応札する場合には、中間支援組織としての活動は行わない旨を今回規定する要領又は認定実施要綱に明記する。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227282"/>
                  </a:ext>
                </a:extLst>
              </a:tr>
            </a:tbl>
          </a:graphicData>
        </a:graphic>
      </p:graphicFrame>
      <p:sp>
        <p:nvSpPr>
          <p:cNvPr id="8" name="タイトル 7"/>
          <p:cNvSpPr txBox="1">
            <a:spLocks/>
          </p:cNvSpPr>
          <p:nvPr/>
        </p:nvSpPr>
        <p:spPr>
          <a:xfrm>
            <a:off x="498970" y="880936"/>
            <a:ext cx="6319168" cy="5352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457200" indent="-457200">
              <a:buFont typeface="Wingdings" panose="05000000000000000000" pitchFamily="2" charset="2"/>
              <a:buChar char="ü"/>
            </a:pPr>
            <a:r>
              <a:rPr lang="ja-JP" altLang="en-US" sz="2800" dirty="0" smtClean="0">
                <a:latin typeface="Meiryo UI" panose="020B0604030504040204" pitchFamily="50" charset="-128"/>
                <a:ea typeface="Meiryo UI" panose="020B0604030504040204" pitchFamily="50" charset="-128"/>
              </a:rPr>
              <a:t>その他検討事項</a:t>
            </a:r>
            <a:endParaRPr lang="ja-JP" altLang="en-US" sz="28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0302030" y="386366"/>
            <a:ext cx="1173046" cy="369332"/>
          </a:xfrm>
          <a:prstGeom prst="rect">
            <a:avLst/>
          </a:prstGeom>
          <a:noFill/>
          <a:ln w="25400">
            <a:solidFill>
              <a:srgbClr val="002060"/>
            </a:solidFill>
          </a:ln>
        </p:spPr>
        <p:txBody>
          <a:bodyPr wrap="square" rtlCol="0" anchor="ctr">
            <a:spAutoFit/>
          </a:bodyPr>
          <a:lstStyle/>
          <a:p>
            <a:r>
              <a:rPr kumimoji="1" lang="ja-JP" altLang="en-US" dirty="0" smtClean="0"/>
              <a:t>たたき台</a:t>
            </a:r>
            <a:endParaRPr kumimoji="1" lang="ja-JP" altLang="en-US"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57A715C6-3EAD-4FBC-9872-806CB3522DDA}" type="slidenum">
              <a:rPr kumimoji="1" lang="ja-JP" altLang="en-US" smtClean="0"/>
              <a:t>7</a:t>
            </a:fld>
            <a:endParaRPr kumimoji="1" lang="ja-JP" altLang="en-US"/>
          </a:p>
        </p:txBody>
      </p:sp>
    </p:spTree>
    <p:extLst>
      <p:ext uri="{BB962C8B-B14F-4D97-AF65-F5344CB8AC3E}">
        <p14:creationId xmlns:p14="http://schemas.microsoft.com/office/powerpoint/2010/main" val="2125484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TotalTime>
  <Words>1126</Words>
  <Application>Microsoft Office PowerPoint</Application>
  <PresentationFormat>ワイド画面</PresentationFormat>
  <Paragraphs>150</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Meiryo UI</vt:lpstr>
      <vt:lpstr>ＭＳ Ｐゴシック</vt:lpstr>
      <vt:lpstr>游ゴシック</vt:lpstr>
      <vt:lpstr>游ゴシック Light</vt:lpstr>
      <vt:lpstr>Arial</vt:lpstr>
      <vt:lpstr>Calibri</vt:lpstr>
      <vt:lpstr>Wingdings</vt:lpstr>
      <vt:lpstr>Office テーマ</vt:lpstr>
      <vt:lpstr>「障害者等の職場環境整備等支援組織（障がい者分野）」の役割及び支援のあり方について  ~ 実施要領に盛り込むべき事項（たたき台）~</vt:lpstr>
      <vt:lpstr>PowerPoint プレゼンテーション</vt:lpstr>
      <vt:lpstr>職場環境整備等支援組織の主な役割</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障がい者等の職場環境整備等支援組織の 支援のあり方について</dc:title>
  <dc:creator>岡本　勝之</dc:creator>
  <cp:lastModifiedBy>南浦　秀史</cp:lastModifiedBy>
  <cp:revision>48</cp:revision>
  <cp:lastPrinted>2019-12-19T07:39:00Z</cp:lastPrinted>
  <dcterms:created xsi:type="dcterms:W3CDTF">2019-12-18T01:18:21Z</dcterms:created>
  <dcterms:modified xsi:type="dcterms:W3CDTF">2019-12-20T04:43:29Z</dcterms:modified>
</cp:coreProperties>
</file>