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531" r:id="rId2"/>
    <p:sldId id="476" r:id="rId3"/>
    <p:sldId id="469" r:id="rId4"/>
    <p:sldId id="522" r:id="rId5"/>
    <p:sldId id="524" r:id="rId6"/>
    <p:sldId id="525" r:id="rId7"/>
    <p:sldId id="526" r:id="rId8"/>
    <p:sldId id="527" r:id="rId9"/>
    <p:sldId id="529" r:id="rId10"/>
  </p:sldIdLst>
  <p:sldSz cx="12192000" cy="6858000"/>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濱田和秀" initials="濱田和秀" lastIdx="4" clrIdx="0">
    <p:extLst>
      <p:ext uri="{19B8F6BF-5375-455C-9EA6-DF929625EA0E}">
        <p15:presenceInfo xmlns:p15="http://schemas.microsoft.com/office/powerpoint/2012/main" userId="3f4f50320527818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4" autoAdjust="0"/>
    <p:restoredTop sz="94660"/>
  </p:normalViewPr>
  <p:slideViewPr>
    <p:cSldViewPr snapToGrid="0">
      <p:cViewPr varScale="1">
        <p:scale>
          <a:sx n="71" d="100"/>
          <a:sy n="71" d="100"/>
        </p:scale>
        <p:origin x="576" y="60"/>
      </p:cViewPr>
      <p:guideLst/>
    </p:cSldViewPr>
  </p:slideViewPr>
  <p:notesTextViewPr>
    <p:cViewPr>
      <p:scale>
        <a:sx n="1" d="1"/>
        <a:sy n="1" d="1"/>
      </p:scale>
      <p:origin x="0" y="0"/>
    </p:cViewPr>
  </p:notesTextViewPr>
  <p:sorterViewPr>
    <p:cViewPr varScale="1">
      <p:scale>
        <a:sx n="1" d="1"/>
        <a:sy n="1" d="1"/>
      </p:scale>
      <p:origin x="0" y="-499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ja-JP" altLang="en-US" dirty="0"/>
              <a:t>利用者の雇用期間</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pieChart>
        <c:varyColors val="1"/>
        <c:ser>
          <c:idx val="0"/>
          <c:order val="0"/>
          <c:tx>
            <c:strRef>
              <c:f>Sheet1!$B$1</c:f>
              <c:strCache>
                <c:ptCount val="1"/>
                <c:pt idx="0">
                  <c:v>雇用期間</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AFF-4A90-95C7-D124AEBAA22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AFF-4A90-95C7-D124AEBAA22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AFF-4A90-95C7-D124AEBAA22E}"/>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AFF-4A90-95C7-D124AEBAA22E}"/>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8AFF-4A90-95C7-D124AEBAA22E}"/>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8AFF-4A90-95C7-D124AEBAA22E}"/>
              </c:ext>
            </c:extLst>
          </c:dPt>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1年未満</c:v>
                </c:pt>
                <c:pt idx="1">
                  <c:v>1年半未満</c:v>
                </c:pt>
                <c:pt idx="2">
                  <c:v>2年未満</c:v>
                </c:pt>
                <c:pt idx="3">
                  <c:v>2年半未満</c:v>
                </c:pt>
                <c:pt idx="4">
                  <c:v>3年未満</c:v>
                </c:pt>
                <c:pt idx="5">
                  <c:v>3年半未満</c:v>
                </c:pt>
              </c:strCache>
            </c:strRef>
          </c:cat>
          <c:val>
            <c:numRef>
              <c:f>Sheet1!$B$2:$B$7</c:f>
              <c:numCache>
                <c:formatCode>General</c:formatCode>
                <c:ptCount val="6"/>
                <c:pt idx="0">
                  <c:v>7</c:v>
                </c:pt>
                <c:pt idx="1">
                  <c:v>11</c:v>
                </c:pt>
                <c:pt idx="2">
                  <c:v>6</c:v>
                </c:pt>
                <c:pt idx="3">
                  <c:v>2</c:v>
                </c:pt>
                <c:pt idx="4">
                  <c:v>1</c:v>
                </c:pt>
                <c:pt idx="5">
                  <c:v>1</c:v>
                </c:pt>
              </c:numCache>
            </c:numRef>
          </c:val>
          <c:extLst>
            <c:ext xmlns:c16="http://schemas.microsoft.com/office/drawing/2014/chart" uri="{C3380CC4-5D6E-409C-BE32-E72D297353CC}">
              <c16:uniqueId val="{00000000-3447-4C96-9813-BDF2F00D185C}"/>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4.5098039215686267E-2"/>
          <c:y val="0.87314430641793384"/>
          <c:w val="0.90490196078431373"/>
          <c:h val="0.10934383860780295"/>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pieChart>
        <c:varyColors val="1"/>
        <c:ser>
          <c:idx val="0"/>
          <c:order val="0"/>
          <c:tx>
            <c:strRef>
              <c:f>Sheet1!$B$1</c:f>
              <c:strCache>
                <c:ptCount val="1"/>
                <c:pt idx="0">
                  <c:v>主な支援ニーズ</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193-4657-BE0A-2FC2982F03D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193-4657-BE0A-2FC2982F03D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193-4657-BE0A-2FC2982F03D3}"/>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2-9E59-4342-A856-961368D937C1}"/>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1-9E59-4342-A856-961368D937C1}"/>
              </c:ext>
            </c:extLst>
          </c:dPt>
          <c:dLbls>
            <c:dLbl>
              <c:idx val="3"/>
              <c:layout>
                <c:manualLayout>
                  <c:x val="-4.3590461080128637E-2"/>
                  <c:y val="1.6099645672204722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E59-4342-A856-961368D937C1}"/>
                </c:ext>
              </c:extLst>
            </c:dLbl>
            <c:dLbl>
              <c:idx val="4"/>
              <c:layout>
                <c:manualLayout>
                  <c:x val="8.8641775633725176E-2"/>
                  <c:y val="7.9304342710219255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E59-4342-A856-961368D937C1}"/>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本人の不安の聴き取り</c:v>
                </c:pt>
                <c:pt idx="1">
                  <c:v>対人関係やストレスの本人整理</c:v>
                </c:pt>
                <c:pt idx="2">
                  <c:v>企業の雇用管理との調整</c:v>
                </c:pt>
                <c:pt idx="3">
                  <c:v>生活支援</c:v>
                </c:pt>
                <c:pt idx="4">
                  <c:v>転職などキャリアアップ</c:v>
                </c:pt>
              </c:strCache>
            </c:strRef>
          </c:cat>
          <c:val>
            <c:numRef>
              <c:f>Sheet1!$B$2:$B$6</c:f>
              <c:numCache>
                <c:formatCode>General</c:formatCode>
                <c:ptCount val="5"/>
                <c:pt idx="0">
                  <c:v>6</c:v>
                </c:pt>
                <c:pt idx="1">
                  <c:v>16</c:v>
                </c:pt>
                <c:pt idx="2">
                  <c:v>14</c:v>
                </c:pt>
                <c:pt idx="3">
                  <c:v>1</c:v>
                </c:pt>
                <c:pt idx="4">
                  <c:v>1</c:v>
                </c:pt>
              </c:numCache>
            </c:numRef>
          </c:val>
          <c:extLst>
            <c:ext xmlns:c16="http://schemas.microsoft.com/office/drawing/2014/chart" uri="{C3380CC4-5D6E-409C-BE32-E72D297353CC}">
              <c16:uniqueId val="{00000000-9E59-4342-A856-961368D937C1}"/>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E714C0-0D1C-4C43-B059-12348AC3AC2B}"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kumimoji="1" lang="ja-JP" altLang="en-US"/>
        </a:p>
      </dgm:t>
    </dgm:pt>
    <dgm:pt modelId="{EF8FB5D4-6885-4E06-B6D8-C2034CB647D8}">
      <dgm:prSet phldrT="[テキスト]" custT="1"/>
      <dgm:spPr>
        <a:solidFill>
          <a:schemeClr val="accent1">
            <a:lumMod val="40000"/>
            <a:lumOff val="60000"/>
          </a:schemeClr>
        </a:solidFill>
      </dgm:spPr>
      <dgm:t>
        <a:bodyPr/>
        <a:lstStyle/>
        <a:p>
          <a:pPr algn="l"/>
          <a:r>
            <a:rPr kumimoji="1" lang="ja-JP" altLang="en-US" sz="1600" b="1" dirty="0">
              <a:solidFill>
                <a:schemeClr val="tx1"/>
              </a:solidFill>
            </a:rPr>
            <a:t>職業</a:t>
          </a:r>
          <a:r>
            <a:rPr kumimoji="1" lang="ja-JP" altLang="en-US" sz="1800" b="1" dirty="0">
              <a:solidFill>
                <a:schemeClr val="tx1"/>
              </a:solidFill>
            </a:rPr>
            <a:t>準備性</a:t>
          </a:r>
          <a:r>
            <a:rPr kumimoji="1" lang="ja-JP" altLang="en-US" sz="1600" b="1" dirty="0">
              <a:solidFill>
                <a:schemeClr val="tx1"/>
              </a:solidFill>
            </a:rPr>
            <a:t>、不安や苦手なこと、ストレスの共有・整理</a:t>
          </a:r>
          <a:endParaRPr kumimoji="1" lang="en-US" altLang="ja-JP" sz="1600" b="1" dirty="0">
            <a:solidFill>
              <a:schemeClr val="tx1"/>
            </a:solidFill>
          </a:endParaRPr>
        </a:p>
      </dgm:t>
    </dgm:pt>
    <dgm:pt modelId="{BCB7235B-8809-4E77-9801-2B4910A7C778}" type="parTrans" cxnId="{1BCE8586-5541-40F2-9DEF-90C2D0CF8EAD}">
      <dgm:prSet/>
      <dgm:spPr/>
      <dgm:t>
        <a:bodyPr/>
        <a:lstStyle/>
        <a:p>
          <a:endParaRPr kumimoji="1" lang="ja-JP" altLang="en-US"/>
        </a:p>
      </dgm:t>
    </dgm:pt>
    <dgm:pt modelId="{FBDD7DA2-FB7D-4DDC-8713-E0E55D753C69}" type="sibTrans" cxnId="{1BCE8586-5541-40F2-9DEF-90C2D0CF8EAD}">
      <dgm:prSet/>
      <dgm:spPr/>
      <dgm:t>
        <a:bodyPr/>
        <a:lstStyle/>
        <a:p>
          <a:endParaRPr kumimoji="1" lang="ja-JP" altLang="en-US"/>
        </a:p>
      </dgm:t>
    </dgm:pt>
    <dgm:pt modelId="{2F673718-CE59-4DB0-A201-45D78A7D3051}">
      <dgm:prSet phldrT="[テキスト]" custT="1"/>
      <dgm:spPr>
        <a:solidFill>
          <a:schemeClr val="accent1">
            <a:lumMod val="40000"/>
            <a:lumOff val="60000"/>
          </a:schemeClr>
        </a:solidFill>
      </dgm:spPr>
      <dgm:t>
        <a:bodyPr/>
        <a:lstStyle/>
        <a:p>
          <a:pPr algn="l"/>
          <a:r>
            <a:rPr lang="ja-JP" altLang="en-US" sz="1800" b="1" dirty="0">
              <a:solidFill>
                <a:schemeClr val="tx1"/>
              </a:solidFill>
            </a:rPr>
            <a:t>自己紹介シート作成</a:t>
          </a:r>
          <a:endParaRPr lang="en-US" altLang="ja-JP" sz="1800" b="1" dirty="0">
            <a:solidFill>
              <a:schemeClr val="tx1"/>
            </a:solidFill>
          </a:endParaRPr>
        </a:p>
        <a:p>
          <a:pPr algn="l"/>
          <a:r>
            <a:rPr lang="ja-JP" altLang="en-US" sz="1800" b="1" dirty="0">
              <a:solidFill>
                <a:schemeClr val="tx1"/>
              </a:solidFill>
            </a:rPr>
            <a:t>適職選定</a:t>
          </a:r>
        </a:p>
      </dgm:t>
    </dgm:pt>
    <dgm:pt modelId="{A8288A37-3238-4B35-A0DF-05B1455BF313}" type="parTrans" cxnId="{E95818FE-51A7-4B4A-B642-076AA8617845}">
      <dgm:prSet/>
      <dgm:spPr/>
      <dgm:t>
        <a:bodyPr/>
        <a:lstStyle/>
        <a:p>
          <a:endParaRPr kumimoji="1" lang="ja-JP" altLang="en-US"/>
        </a:p>
      </dgm:t>
    </dgm:pt>
    <dgm:pt modelId="{58A14A97-73BE-4ED1-9261-AAAF76FF97EC}" type="sibTrans" cxnId="{E95818FE-51A7-4B4A-B642-076AA8617845}">
      <dgm:prSet/>
      <dgm:spPr/>
      <dgm:t>
        <a:bodyPr/>
        <a:lstStyle/>
        <a:p>
          <a:endParaRPr kumimoji="1" lang="ja-JP" altLang="en-US"/>
        </a:p>
      </dgm:t>
    </dgm:pt>
    <dgm:pt modelId="{AEAD3031-DA56-4CE6-A56D-6E5BCE6424D9}">
      <dgm:prSet phldrT="[テキスト]" custT="1"/>
      <dgm:spPr>
        <a:solidFill>
          <a:schemeClr val="accent1">
            <a:lumMod val="40000"/>
            <a:lumOff val="60000"/>
          </a:schemeClr>
        </a:solidFill>
      </dgm:spPr>
      <dgm:t>
        <a:bodyPr/>
        <a:lstStyle/>
        <a:p>
          <a:r>
            <a:rPr kumimoji="1" lang="ja-JP" altLang="en-US" sz="1800" b="1" dirty="0">
              <a:solidFill>
                <a:schemeClr val="tx1"/>
              </a:solidFill>
            </a:rPr>
            <a:t>目標は、働き続けること</a:t>
          </a:r>
        </a:p>
      </dgm:t>
    </dgm:pt>
    <dgm:pt modelId="{B35E930C-549E-47FF-A1BB-EFFA91FE97F3}" type="parTrans" cxnId="{F86C2B45-2B26-41A1-9F20-2894FAD65F32}">
      <dgm:prSet/>
      <dgm:spPr/>
      <dgm:t>
        <a:bodyPr/>
        <a:lstStyle/>
        <a:p>
          <a:endParaRPr kumimoji="1" lang="ja-JP" altLang="en-US"/>
        </a:p>
      </dgm:t>
    </dgm:pt>
    <dgm:pt modelId="{44308118-F8CC-4403-A402-37B470FB18C6}" type="sibTrans" cxnId="{F86C2B45-2B26-41A1-9F20-2894FAD65F32}">
      <dgm:prSet/>
      <dgm:spPr/>
      <dgm:t>
        <a:bodyPr/>
        <a:lstStyle/>
        <a:p>
          <a:endParaRPr kumimoji="1" lang="ja-JP" altLang="en-US"/>
        </a:p>
      </dgm:t>
    </dgm:pt>
    <dgm:pt modelId="{917961B9-1AE3-43E9-AC9F-B979BEB3904C}">
      <dgm:prSet phldrT="[テキスト]" custT="1"/>
      <dgm:spPr>
        <a:solidFill>
          <a:schemeClr val="accent1">
            <a:lumMod val="40000"/>
            <a:lumOff val="60000"/>
          </a:schemeClr>
        </a:solidFill>
      </dgm:spPr>
      <dgm:t>
        <a:bodyPr/>
        <a:lstStyle/>
        <a:p>
          <a:pPr algn="l"/>
          <a:r>
            <a:rPr kumimoji="1" lang="ja-JP" altLang="en-US" sz="1800" b="1" dirty="0">
              <a:solidFill>
                <a:schemeClr val="tx1"/>
              </a:solidFill>
            </a:rPr>
            <a:t>企業のフィードバックから、自信と課題の整理　　</a:t>
          </a:r>
          <a:endParaRPr kumimoji="1" lang="en-US" altLang="ja-JP" sz="1800" b="1" dirty="0">
            <a:solidFill>
              <a:schemeClr val="tx1"/>
            </a:solidFill>
          </a:endParaRPr>
        </a:p>
      </dgm:t>
    </dgm:pt>
    <dgm:pt modelId="{EC483168-F5BB-444B-A824-E6DCB7E9B325}" type="parTrans" cxnId="{083C5BB8-A1FA-4FFA-BA01-D08C03BC9FB3}">
      <dgm:prSet/>
      <dgm:spPr/>
      <dgm:t>
        <a:bodyPr/>
        <a:lstStyle/>
        <a:p>
          <a:endParaRPr kumimoji="1" lang="ja-JP" altLang="en-US"/>
        </a:p>
      </dgm:t>
    </dgm:pt>
    <dgm:pt modelId="{CC9826B6-A2A4-401C-9AF4-C7104D1ABD76}" type="sibTrans" cxnId="{083C5BB8-A1FA-4FFA-BA01-D08C03BC9FB3}">
      <dgm:prSet/>
      <dgm:spPr/>
      <dgm:t>
        <a:bodyPr/>
        <a:lstStyle/>
        <a:p>
          <a:endParaRPr kumimoji="1" lang="ja-JP" altLang="en-US"/>
        </a:p>
      </dgm:t>
    </dgm:pt>
    <dgm:pt modelId="{0809BAB0-EC3C-4CB2-A436-4E6E650A570B}" type="pres">
      <dgm:prSet presAssocID="{BFE714C0-0D1C-4C43-B059-12348AC3AC2B}" presName="CompostProcess" presStyleCnt="0">
        <dgm:presLayoutVars>
          <dgm:dir/>
          <dgm:resizeHandles val="exact"/>
        </dgm:presLayoutVars>
      </dgm:prSet>
      <dgm:spPr/>
      <dgm:t>
        <a:bodyPr/>
        <a:lstStyle/>
        <a:p>
          <a:endParaRPr kumimoji="1" lang="ja-JP" altLang="en-US"/>
        </a:p>
      </dgm:t>
    </dgm:pt>
    <dgm:pt modelId="{2261C8E3-F4C9-4AF8-8D70-62A5636EF682}" type="pres">
      <dgm:prSet presAssocID="{BFE714C0-0D1C-4C43-B059-12348AC3AC2B}" presName="arrow" presStyleLbl="bgShp" presStyleIdx="0" presStyleCnt="1" custScaleX="117647" custScaleY="91341" custLinFactNeighborX="0" custLinFactNeighborY="1095"/>
      <dgm:spPr>
        <a:solidFill>
          <a:schemeClr val="accent6">
            <a:lumMod val="60000"/>
            <a:lumOff val="40000"/>
          </a:schemeClr>
        </a:solidFill>
      </dgm:spPr>
    </dgm:pt>
    <dgm:pt modelId="{B88E75E6-5E32-43C1-B81B-4F924E535A2D}" type="pres">
      <dgm:prSet presAssocID="{BFE714C0-0D1C-4C43-B059-12348AC3AC2B}" presName="linearProcess" presStyleCnt="0"/>
      <dgm:spPr/>
    </dgm:pt>
    <dgm:pt modelId="{7445D8C4-4860-4792-836D-CD3AA5E0B7C8}" type="pres">
      <dgm:prSet presAssocID="{EF8FB5D4-6885-4E06-B6D8-C2034CB647D8}" presName="textNode" presStyleLbl="node1" presStyleIdx="0" presStyleCnt="4" custScaleY="80053" custLinFactNeighborX="1802" custLinFactNeighborY="3759">
        <dgm:presLayoutVars>
          <dgm:bulletEnabled val="1"/>
        </dgm:presLayoutVars>
      </dgm:prSet>
      <dgm:spPr/>
      <dgm:t>
        <a:bodyPr/>
        <a:lstStyle/>
        <a:p>
          <a:endParaRPr kumimoji="1" lang="ja-JP" altLang="en-US"/>
        </a:p>
      </dgm:t>
    </dgm:pt>
    <dgm:pt modelId="{EF4C2803-54F8-444A-A00F-20D211B5347A}" type="pres">
      <dgm:prSet presAssocID="{FBDD7DA2-FB7D-4DDC-8713-E0E55D753C69}" presName="sibTrans" presStyleCnt="0"/>
      <dgm:spPr/>
    </dgm:pt>
    <dgm:pt modelId="{128803F0-2BDD-40F2-8658-00BEC24E6C90}" type="pres">
      <dgm:prSet presAssocID="{917961B9-1AE3-43E9-AC9F-B979BEB3904C}" presName="textNode" presStyleLbl="node1" presStyleIdx="1" presStyleCnt="4" custScaleY="77761" custLinFactNeighborX="-10949" custLinFactNeighborY="4348">
        <dgm:presLayoutVars>
          <dgm:bulletEnabled val="1"/>
        </dgm:presLayoutVars>
      </dgm:prSet>
      <dgm:spPr/>
      <dgm:t>
        <a:bodyPr/>
        <a:lstStyle/>
        <a:p>
          <a:endParaRPr kumimoji="1" lang="ja-JP" altLang="en-US"/>
        </a:p>
      </dgm:t>
    </dgm:pt>
    <dgm:pt modelId="{EEF2AA20-79BC-4007-B475-AD8209B78F61}" type="pres">
      <dgm:prSet presAssocID="{CC9826B6-A2A4-401C-9AF4-C7104D1ABD76}" presName="sibTrans" presStyleCnt="0"/>
      <dgm:spPr/>
    </dgm:pt>
    <dgm:pt modelId="{08805E1E-123B-4B86-8663-51BC38D1711D}" type="pres">
      <dgm:prSet presAssocID="{2F673718-CE59-4DB0-A201-45D78A7D3051}" presName="textNode" presStyleLbl="node1" presStyleIdx="2" presStyleCnt="4" custScaleX="94272" custScaleY="77536" custLinFactNeighborX="-57821" custLinFactNeighborY="3716">
        <dgm:presLayoutVars>
          <dgm:bulletEnabled val="1"/>
        </dgm:presLayoutVars>
      </dgm:prSet>
      <dgm:spPr/>
      <dgm:t>
        <a:bodyPr/>
        <a:lstStyle/>
        <a:p>
          <a:endParaRPr kumimoji="1" lang="ja-JP" altLang="en-US"/>
        </a:p>
      </dgm:t>
    </dgm:pt>
    <dgm:pt modelId="{11226456-AF5C-482B-9C2B-9F7421816E05}" type="pres">
      <dgm:prSet presAssocID="{58A14A97-73BE-4ED1-9261-AAAF76FF97EC}" presName="sibTrans" presStyleCnt="0"/>
      <dgm:spPr/>
    </dgm:pt>
    <dgm:pt modelId="{C118D905-C9DB-4FC3-A1CF-A5AE0A1A72BC}" type="pres">
      <dgm:prSet presAssocID="{AEAD3031-DA56-4CE6-A56D-6E5BCE6424D9}" presName="textNode" presStyleLbl="node1" presStyleIdx="3" presStyleCnt="4" custScaleX="87414" custScaleY="76578" custLinFactNeighborX="-97808" custLinFactNeighborY="3671">
        <dgm:presLayoutVars>
          <dgm:bulletEnabled val="1"/>
        </dgm:presLayoutVars>
      </dgm:prSet>
      <dgm:spPr/>
      <dgm:t>
        <a:bodyPr/>
        <a:lstStyle/>
        <a:p>
          <a:endParaRPr kumimoji="1" lang="ja-JP" altLang="en-US"/>
        </a:p>
      </dgm:t>
    </dgm:pt>
  </dgm:ptLst>
  <dgm:cxnLst>
    <dgm:cxn modelId="{2E5A1683-C3DF-40A4-A415-F00359A1E0A9}" type="presOf" srcId="{2F673718-CE59-4DB0-A201-45D78A7D3051}" destId="{08805E1E-123B-4B86-8663-51BC38D1711D}" srcOrd="0" destOrd="0" presId="urn:microsoft.com/office/officeart/2005/8/layout/hProcess9"/>
    <dgm:cxn modelId="{F86C2B45-2B26-41A1-9F20-2894FAD65F32}" srcId="{BFE714C0-0D1C-4C43-B059-12348AC3AC2B}" destId="{AEAD3031-DA56-4CE6-A56D-6E5BCE6424D9}" srcOrd="3" destOrd="0" parTransId="{B35E930C-549E-47FF-A1BB-EFFA91FE97F3}" sibTransId="{44308118-F8CC-4403-A402-37B470FB18C6}"/>
    <dgm:cxn modelId="{E95818FE-51A7-4B4A-B642-076AA8617845}" srcId="{BFE714C0-0D1C-4C43-B059-12348AC3AC2B}" destId="{2F673718-CE59-4DB0-A201-45D78A7D3051}" srcOrd="2" destOrd="0" parTransId="{A8288A37-3238-4B35-A0DF-05B1455BF313}" sibTransId="{58A14A97-73BE-4ED1-9261-AAAF76FF97EC}"/>
    <dgm:cxn modelId="{D41FB156-924A-4A8A-A52A-13603E19E458}" type="presOf" srcId="{917961B9-1AE3-43E9-AC9F-B979BEB3904C}" destId="{128803F0-2BDD-40F2-8658-00BEC24E6C90}" srcOrd="0" destOrd="0" presId="urn:microsoft.com/office/officeart/2005/8/layout/hProcess9"/>
    <dgm:cxn modelId="{42A7260D-745B-4757-999C-BC8D7BDAEA73}" type="presOf" srcId="{AEAD3031-DA56-4CE6-A56D-6E5BCE6424D9}" destId="{C118D905-C9DB-4FC3-A1CF-A5AE0A1A72BC}" srcOrd="0" destOrd="0" presId="urn:microsoft.com/office/officeart/2005/8/layout/hProcess9"/>
    <dgm:cxn modelId="{9DB795F1-1967-4BE0-9341-C711F4FC3179}" type="presOf" srcId="{EF8FB5D4-6885-4E06-B6D8-C2034CB647D8}" destId="{7445D8C4-4860-4792-836D-CD3AA5E0B7C8}" srcOrd="0" destOrd="0" presId="urn:microsoft.com/office/officeart/2005/8/layout/hProcess9"/>
    <dgm:cxn modelId="{D7700CCB-D835-4D5B-9F04-2A94C433C9FF}" type="presOf" srcId="{BFE714C0-0D1C-4C43-B059-12348AC3AC2B}" destId="{0809BAB0-EC3C-4CB2-A436-4E6E650A570B}" srcOrd="0" destOrd="0" presId="urn:microsoft.com/office/officeart/2005/8/layout/hProcess9"/>
    <dgm:cxn modelId="{083C5BB8-A1FA-4FFA-BA01-D08C03BC9FB3}" srcId="{BFE714C0-0D1C-4C43-B059-12348AC3AC2B}" destId="{917961B9-1AE3-43E9-AC9F-B979BEB3904C}" srcOrd="1" destOrd="0" parTransId="{EC483168-F5BB-444B-A824-E6DCB7E9B325}" sibTransId="{CC9826B6-A2A4-401C-9AF4-C7104D1ABD76}"/>
    <dgm:cxn modelId="{1BCE8586-5541-40F2-9DEF-90C2D0CF8EAD}" srcId="{BFE714C0-0D1C-4C43-B059-12348AC3AC2B}" destId="{EF8FB5D4-6885-4E06-B6D8-C2034CB647D8}" srcOrd="0" destOrd="0" parTransId="{BCB7235B-8809-4E77-9801-2B4910A7C778}" sibTransId="{FBDD7DA2-FB7D-4DDC-8713-E0E55D753C69}"/>
    <dgm:cxn modelId="{408F6126-CDC0-4C43-A04D-B23D0EDC4C29}" type="presParOf" srcId="{0809BAB0-EC3C-4CB2-A436-4E6E650A570B}" destId="{2261C8E3-F4C9-4AF8-8D70-62A5636EF682}" srcOrd="0" destOrd="0" presId="urn:microsoft.com/office/officeart/2005/8/layout/hProcess9"/>
    <dgm:cxn modelId="{25D33D3D-742F-4BCF-A9AF-A48C58653624}" type="presParOf" srcId="{0809BAB0-EC3C-4CB2-A436-4E6E650A570B}" destId="{B88E75E6-5E32-43C1-B81B-4F924E535A2D}" srcOrd="1" destOrd="0" presId="urn:microsoft.com/office/officeart/2005/8/layout/hProcess9"/>
    <dgm:cxn modelId="{59944BB0-BA37-4E86-B68A-FB88ABA7C64B}" type="presParOf" srcId="{B88E75E6-5E32-43C1-B81B-4F924E535A2D}" destId="{7445D8C4-4860-4792-836D-CD3AA5E0B7C8}" srcOrd="0" destOrd="0" presId="urn:microsoft.com/office/officeart/2005/8/layout/hProcess9"/>
    <dgm:cxn modelId="{B2DA2D4A-6DB7-4912-8639-681066891764}" type="presParOf" srcId="{B88E75E6-5E32-43C1-B81B-4F924E535A2D}" destId="{EF4C2803-54F8-444A-A00F-20D211B5347A}" srcOrd="1" destOrd="0" presId="urn:microsoft.com/office/officeart/2005/8/layout/hProcess9"/>
    <dgm:cxn modelId="{6BA24AC1-AA2F-4E3D-95DD-9D43147BD023}" type="presParOf" srcId="{B88E75E6-5E32-43C1-B81B-4F924E535A2D}" destId="{128803F0-2BDD-40F2-8658-00BEC24E6C90}" srcOrd="2" destOrd="0" presId="urn:microsoft.com/office/officeart/2005/8/layout/hProcess9"/>
    <dgm:cxn modelId="{F0A32B2E-6D9B-46E7-9391-9947B5C73A25}" type="presParOf" srcId="{B88E75E6-5E32-43C1-B81B-4F924E535A2D}" destId="{EEF2AA20-79BC-4007-B475-AD8209B78F61}" srcOrd="3" destOrd="0" presId="urn:microsoft.com/office/officeart/2005/8/layout/hProcess9"/>
    <dgm:cxn modelId="{908F06D8-85FE-4A29-9FE4-C569E1C418B0}" type="presParOf" srcId="{B88E75E6-5E32-43C1-B81B-4F924E535A2D}" destId="{08805E1E-123B-4B86-8663-51BC38D1711D}" srcOrd="4" destOrd="0" presId="urn:microsoft.com/office/officeart/2005/8/layout/hProcess9"/>
    <dgm:cxn modelId="{92E05B45-1566-48AC-A5D0-DD2CD874C66E}" type="presParOf" srcId="{B88E75E6-5E32-43C1-B81B-4F924E535A2D}" destId="{11226456-AF5C-482B-9C2B-9F7421816E05}" srcOrd="5" destOrd="0" presId="urn:microsoft.com/office/officeart/2005/8/layout/hProcess9"/>
    <dgm:cxn modelId="{ED4C9C47-4682-477D-9525-D3365BE4FC12}" type="presParOf" srcId="{B88E75E6-5E32-43C1-B81B-4F924E535A2D}" destId="{C118D905-C9DB-4FC3-A1CF-A5AE0A1A72BC}"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61C8E3-F4C9-4AF8-8D70-62A5636EF682}">
      <dsp:nvSpPr>
        <dsp:cNvPr id="0" name=""/>
        <dsp:cNvSpPr/>
      </dsp:nvSpPr>
      <dsp:spPr>
        <a:xfrm>
          <a:off x="2" y="233110"/>
          <a:ext cx="9047014" cy="3925254"/>
        </a:xfrm>
        <a:prstGeom prst="rightArrow">
          <a:avLst/>
        </a:prstGeom>
        <a:solidFill>
          <a:schemeClr val="accent6">
            <a:lumMod val="60000"/>
            <a:lumOff val="40000"/>
          </a:schemeClr>
        </a:solidFill>
        <a:ln>
          <a:noFill/>
        </a:ln>
        <a:effectLst/>
      </dsp:spPr>
      <dsp:style>
        <a:lnRef idx="0">
          <a:scrgbClr r="0" g="0" b="0"/>
        </a:lnRef>
        <a:fillRef idx="1">
          <a:scrgbClr r="0" g="0" b="0"/>
        </a:fillRef>
        <a:effectRef idx="0">
          <a:scrgbClr r="0" g="0" b="0"/>
        </a:effectRef>
        <a:fontRef idx="minor"/>
      </dsp:style>
    </dsp:sp>
    <dsp:sp modelId="{7445D8C4-4860-4792-836D-CD3AA5E0B7C8}">
      <dsp:nvSpPr>
        <dsp:cNvPr id="0" name=""/>
        <dsp:cNvSpPr/>
      </dsp:nvSpPr>
      <dsp:spPr>
        <a:xfrm>
          <a:off x="190988" y="1525263"/>
          <a:ext cx="2010052" cy="1376067"/>
        </a:xfrm>
        <a:prstGeom prst="roundRect">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kumimoji="1" lang="ja-JP" altLang="en-US" sz="1600" b="1" kern="1200" dirty="0">
              <a:solidFill>
                <a:schemeClr val="tx1"/>
              </a:solidFill>
            </a:rPr>
            <a:t>職業</a:t>
          </a:r>
          <a:r>
            <a:rPr kumimoji="1" lang="ja-JP" altLang="en-US" sz="1800" b="1" kern="1200" dirty="0">
              <a:solidFill>
                <a:schemeClr val="tx1"/>
              </a:solidFill>
            </a:rPr>
            <a:t>準備性</a:t>
          </a:r>
          <a:r>
            <a:rPr kumimoji="1" lang="ja-JP" altLang="en-US" sz="1600" b="1" kern="1200" dirty="0">
              <a:solidFill>
                <a:schemeClr val="tx1"/>
              </a:solidFill>
            </a:rPr>
            <a:t>、不安や苦手なこと、ストレスの共有・整理</a:t>
          </a:r>
          <a:endParaRPr kumimoji="1" lang="en-US" altLang="ja-JP" sz="1600" b="1" kern="1200" dirty="0">
            <a:solidFill>
              <a:schemeClr val="tx1"/>
            </a:solidFill>
          </a:endParaRPr>
        </a:p>
      </dsp:txBody>
      <dsp:txXfrm>
        <a:off x="258162" y="1592437"/>
        <a:ext cx="1875704" cy="1241719"/>
      </dsp:txXfrm>
    </dsp:sp>
    <dsp:sp modelId="{128803F0-2BDD-40F2-8658-00BEC24E6C90}">
      <dsp:nvSpPr>
        <dsp:cNvPr id="0" name=""/>
        <dsp:cNvSpPr/>
      </dsp:nvSpPr>
      <dsp:spPr>
        <a:xfrm>
          <a:off x="2493332" y="1555086"/>
          <a:ext cx="2010052" cy="1336668"/>
        </a:xfrm>
        <a:prstGeom prst="roundRect">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kumimoji="1" lang="ja-JP" altLang="en-US" sz="1800" b="1" kern="1200" dirty="0">
              <a:solidFill>
                <a:schemeClr val="tx1"/>
              </a:solidFill>
            </a:rPr>
            <a:t>企業のフィードバックから、自信と課題の整理　　</a:t>
          </a:r>
          <a:endParaRPr kumimoji="1" lang="en-US" altLang="ja-JP" sz="1800" b="1" kern="1200" dirty="0">
            <a:solidFill>
              <a:schemeClr val="tx1"/>
            </a:solidFill>
          </a:endParaRPr>
        </a:p>
      </dsp:txBody>
      <dsp:txXfrm>
        <a:off x="2558583" y="1620337"/>
        <a:ext cx="1879550" cy="1206166"/>
      </dsp:txXfrm>
    </dsp:sp>
    <dsp:sp modelId="{08805E1E-123B-4B86-8663-51BC38D1711D}">
      <dsp:nvSpPr>
        <dsp:cNvPr id="0" name=""/>
        <dsp:cNvSpPr/>
      </dsp:nvSpPr>
      <dsp:spPr>
        <a:xfrm>
          <a:off x="4681368" y="1546156"/>
          <a:ext cx="1894916" cy="1332801"/>
        </a:xfrm>
        <a:prstGeom prst="roundRect">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ja-JP" altLang="en-US" sz="1800" b="1" kern="1200" dirty="0">
              <a:solidFill>
                <a:schemeClr val="tx1"/>
              </a:solidFill>
            </a:rPr>
            <a:t>自己紹介シート作成</a:t>
          </a:r>
          <a:endParaRPr lang="en-US" altLang="ja-JP" sz="1800" b="1" kern="1200" dirty="0">
            <a:solidFill>
              <a:schemeClr val="tx1"/>
            </a:solidFill>
          </a:endParaRPr>
        </a:p>
        <a:p>
          <a:pPr lvl="0" algn="l" defTabSz="800100">
            <a:lnSpc>
              <a:spcPct val="90000"/>
            </a:lnSpc>
            <a:spcBef>
              <a:spcPct val="0"/>
            </a:spcBef>
            <a:spcAft>
              <a:spcPct val="35000"/>
            </a:spcAft>
          </a:pPr>
          <a:r>
            <a:rPr lang="ja-JP" altLang="en-US" sz="1800" b="1" kern="1200" dirty="0">
              <a:solidFill>
                <a:schemeClr val="tx1"/>
              </a:solidFill>
            </a:rPr>
            <a:t>適職選定</a:t>
          </a:r>
        </a:p>
      </dsp:txBody>
      <dsp:txXfrm>
        <a:off x="4746430" y="1611218"/>
        <a:ext cx="1764792" cy="1202677"/>
      </dsp:txXfrm>
    </dsp:sp>
    <dsp:sp modelId="{C118D905-C9DB-4FC3-A1CF-A5AE0A1A72BC}">
      <dsp:nvSpPr>
        <dsp:cNvPr id="0" name=""/>
        <dsp:cNvSpPr/>
      </dsp:nvSpPr>
      <dsp:spPr>
        <a:xfrm>
          <a:off x="6777334" y="1553617"/>
          <a:ext cx="1757067" cy="1316333"/>
        </a:xfrm>
        <a:prstGeom prst="roundRect">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kumimoji="1" lang="ja-JP" altLang="en-US" sz="1800" b="1" kern="1200" dirty="0">
              <a:solidFill>
                <a:schemeClr val="tx1"/>
              </a:solidFill>
            </a:rPr>
            <a:t>目標は、働き続けること</a:t>
          </a:r>
        </a:p>
      </dsp:txBody>
      <dsp:txXfrm>
        <a:off x="6841592" y="1617875"/>
        <a:ext cx="1628551" cy="118781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4307046" cy="341542"/>
          </a:xfrm>
          <a:prstGeom prst="rect">
            <a:avLst/>
          </a:prstGeom>
        </p:spPr>
        <p:txBody>
          <a:bodyPr vert="horz" lIns="91549" tIns="45775" rIns="91549" bIns="45775" rtlCol="0"/>
          <a:lstStyle>
            <a:lvl1pPr algn="l">
              <a:defRPr sz="1100"/>
            </a:lvl1pPr>
          </a:lstStyle>
          <a:p>
            <a:endParaRPr kumimoji="1" lang="ja-JP" altLang="en-US"/>
          </a:p>
        </p:txBody>
      </p:sp>
      <p:sp>
        <p:nvSpPr>
          <p:cNvPr id="3" name="日付プレースホルダー 2"/>
          <p:cNvSpPr>
            <a:spLocks noGrp="1"/>
          </p:cNvSpPr>
          <p:nvPr>
            <p:ph type="dt" sz="quarter" idx="1"/>
          </p:nvPr>
        </p:nvSpPr>
        <p:spPr>
          <a:xfrm>
            <a:off x="5629993" y="1"/>
            <a:ext cx="4307046" cy="341542"/>
          </a:xfrm>
          <a:prstGeom prst="rect">
            <a:avLst/>
          </a:prstGeom>
        </p:spPr>
        <p:txBody>
          <a:bodyPr vert="horz" lIns="91549" tIns="45775" rIns="91549" bIns="45775" rtlCol="0"/>
          <a:lstStyle>
            <a:lvl1pPr algn="r">
              <a:defRPr sz="1100"/>
            </a:lvl1pPr>
          </a:lstStyle>
          <a:p>
            <a:fld id="{70349C6A-7AA2-4C34-BF8F-562A999517A0}" type="datetimeFigureOut">
              <a:rPr kumimoji="1" lang="ja-JP" altLang="en-US" smtClean="0"/>
              <a:t>2019/12/19</a:t>
            </a:fld>
            <a:endParaRPr kumimoji="1" lang="ja-JP" altLang="en-US"/>
          </a:p>
        </p:txBody>
      </p:sp>
      <p:sp>
        <p:nvSpPr>
          <p:cNvPr id="4" name="フッター プレースホルダー 3"/>
          <p:cNvSpPr>
            <a:spLocks noGrp="1"/>
          </p:cNvSpPr>
          <p:nvPr>
            <p:ph type="ftr" sz="quarter" idx="2"/>
          </p:nvPr>
        </p:nvSpPr>
        <p:spPr>
          <a:xfrm>
            <a:off x="3" y="6465659"/>
            <a:ext cx="4307046" cy="341542"/>
          </a:xfrm>
          <a:prstGeom prst="rect">
            <a:avLst/>
          </a:prstGeom>
        </p:spPr>
        <p:txBody>
          <a:bodyPr vert="horz" lIns="91549" tIns="45775" rIns="91549" bIns="45775" rtlCol="0" anchor="b"/>
          <a:lstStyle>
            <a:lvl1pPr algn="l">
              <a:defRPr sz="1100"/>
            </a:lvl1pPr>
          </a:lstStyle>
          <a:p>
            <a:endParaRPr kumimoji="1" lang="ja-JP" altLang="en-US"/>
          </a:p>
        </p:txBody>
      </p:sp>
      <p:sp>
        <p:nvSpPr>
          <p:cNvPr id="5" name="スライド番号プレースホルダー 4"/>
          <p:cNvSpPr>
            <a:spLocks noGrp="1"/>
          </p:cNvSpPr>
          <p:nvPr>
            <p:ph type="sldNum" sz="quarter" idx="3"/>
          </p:nvPr>
        </p:nvSpPr>
        <p:spPr>
          <a:xfrm>
            <a:off x="5629993" y="6465659"/>
            <a:ext cx="4307046" cy="341542"/>
          </a:xfrm>
          <a:prstGeom prst="rect">
            <a:avLst/>
          </a:prstGeom>
        </p:spPr>
        <p:txBody>
          <a:bodyPr vert="horz" lIns="91549" tIns="45775" rIns="91549" bIns="45775" rtlCol="0" anchor="b"/>
          <a:lstStyle>
            <a:lvl1pPr algn="r">
              <a:defRPr sz="1100"/>
            </a:lvl1pPr>
          </a:lstStyle>
          <a:p>
            <a:fld id="{4EB88CF8-CBFC-4728-B08F-F57EF83F12CE}" type="slidenum">
              <a:rPr kumimoji="1" lang="ja-JP" altLang="en-US" smtClean="0"/>
              <a:t>‹#›</a:t>
            </a:fld>
            <a:endParaRPr kumimoji="1" lang="ja-JP" altLang="en-US"/>
          </a:p>
        </p:txBody>
      </p:sp>
    </p:spTree>
    <p:extLst>
      <p:ext uri="{BB962C8B-B14F-4D97-AF65-F5344CB8AC3E}">
        <p14:creationId xmlns:p14="http://schemas.microsoft.com/office/powerpoint/2010/main" val="11434715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4307046" cy="341542"/>
          </a:xfrm>
          <a:prstGeom prst="rect">
            <a:avLst/>
          </a:prstGeom>
        </p:spPr>
        <p:txBody>
          <a:bodyPr vert="horz" lIns="91549" tIns="45775" rIns="91549" bIns="45775" rtlCol="0"/>
          <a:lstStyle>
            <a:lvl1pPr algn="l">
              <a:defRPr sz="1100"/>
            </a:lvl1pPr>
          </a:lstStyle>
          <a:p>
            <a:endParaRPr kumimoji="1" lang="ja-JP" altLang="en-US"/>
          </a:p>
        </p:txBody>
      </p:sp>
      <p:sp>
        <p:nvSpPr>
          <p:cNvPr id="3" name="日付プレースホルダー 2"/>
          <p:cNvSpPr>
            <a:spLocks noGrp="1"/>
          </p:cNvSpPr>
          <p:nvPr>
            <p:ph type="dt" idx="1"/>
          </p:nvPr>
        </p:nvSpPr>
        <p:spPr>
          <a:xfrm>
            <a:off x="5629993" y="1"/>
            <a:ext cx="4307046" cy="341542"/>
          </a:xfrm>
          <a:prstGeom prst="rect">
            <a:avLst/>
          </a:prstGeom>
        </p:spPr>
        <p:txBody>
          <a:bodyPr vert="horz" lIns="91549" tIns="45775" rIns="91549" bIns="45775" rtlCol="0"/>
          <a:lstStyle>
            <a:lvl1pPr algn="r">
              <a:defRPr sz="1100"/>
            </a:lvl1pPr>
          </a:lstStyle>
          <a:p>
            <a:fld id="{2F621707-D471-4563-A080-D7A91B28D399}" type="datetimeFigureOut">
              <a:rPr kumimoji="1" lang="ja-JP" altLang="en-US" smtClean="0"/>
              <a:t>2019/12/19</a:t>
            </a:fld>
            <a:endParaRPr kumimoji="1" lang="ja-JP" altLang="en-US"/>
          </a:p>
        </p:txBody>
      </p:sp>
      <p:sp>
        <p:nvSpPr>
          <p:cNvPr id="4" name="スライド イメージ プレースホルダー 3"/>
          <p:cNvSpPr>
            <a:spLocks noGrp="1" noRot="1" noChangeAspect="1"/>
          </p:cNvSpPr>
          <p:nvPr>
            <p:ph type="sldImg" idx="2"/>
          </p:nvPr>
        </p:nvSpPr>
        <p:spPr>
          <a:xfrm>
            <a:off x="2928938" y="852488"/>
            <a:ext cx="4081462" cy="2297112"/>
          </a:xfrm>
          <a:prstGeom prst="rect">
            <a:avLst/>
          </a:prstGeom>
          <a:noFill/>
          <a:ln w="12700">
            <a:solidFill>
              <a:prstClr val="black"/>
            </a:solidFill>
          </a:ln>
        </p:spPr>
        <p:txBody>
          <a:bodyPr vert="horz" lIns="91549" tIns="45775" rIns="91549" bIns="45775" rtlCol="0" anchor="ctr"/>
          <a:lstStyle/>
          <a:p>
            <a:endParaRPr lang="ja-JP" altLang="en-US"/>
          </a:p>
        </p:txBody>
      </p:sp>
      <p:sp>
        <p:nvSpPr>
          <p:cNvPr id="5" name="ノート プレースホルダー 4"/>
          <p:cNvSpPr>
            <a:spLocks noGrp="1"/>
          </p:cNvSpPr>
          <p:nvPr>
            <p:ph type="body" sz="quarter" idx="3"/>
          </p:nvPr>
        </p:nvSpPr>
        <p:spPr>
          <a:xfrm>
            <a:off x="993935" y="3275966"/>
            <a:ext cx="7951470" cy="2680335"/>
          </a:xfrm>
          <a:prstGeom prst="rect">
            <a:avLst/>
          </a:prstGeom>
        </p:spPr>
        <p:txBody>
          <a:bodyPr vert="horz" lIns="91549" tIns="45775" rIns="91549" bIns="4577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6465659"/>
            <a:ext cx="4307046" cy="341542"/>
          </a:xfrm>
          <a:prstGeom prst="rect">
            <a:avLst/>
          </a:prstGeom>
        </p:spPr>
        <p:txBody>
          <a:bodyPr vert="horz" lIns="91549" tIns="45775" rIns="91549" bIns="45775"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5629993" y="6465659"/>
            <a:ext cx="4307046" cy="341542"/>
          </a:xfrm>
          <a:prstGeom prst="rect">
            <a:avLst/>
          </a:prstGeom>
        </p:spPr>
        <p:txBody>
          <a:bodyPr vert="horz" lIns="91549" tIns="45775" rIns="91549" bIns="45775" rtlCol="0" anchor="b"/>
          <a:lstStyle>
            <a:lvl1pPr algn="r">
              <a:defRPr sz="1100"/>
            </a:lvl1pPr>
          </a:lstStyle>
          <a:p>
            <a:fld id="{149530CA-E4C7-45B6-8066-18A8EE1FBE6C}" type="slidenum">
              <a:rPr kumimoji="1" lang="ja-JP" altLang="en-US" smtClean="0"/>
              <a:t>‹#›</a:t>
            </a:fld>
            <a:endParaRPr kumimoji="1" lang="ja-JP" altLang="en-US"/>
          </a:p>
        </p:txBody>
      </p:sp>
    </p:spTree>
    <p:extLst>
      <p:ext uri="{BB962C8B-B14F-4D97-AF65-F5344CB8AC3E}">
        <p14:creationId xmlns:p14="http://schemas.microsoft.com/office/powerpoint/2010/main" val="39002645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0086A3F-8A1A-45C7-B4ED-043350F10C6F}" type="datetime1">
              <a:rPr kumimoji="1" lang="ja-JP" altLang="en-US" smtClean="0"/>
              <a:t>2019/12/19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6A8655-2174-4292-A01C-150A3E8777D4}" type="slidenum">
              <a:rPr kumimoji="1" lang="ja-JP" altLang="en-US" smtClean="0"/>
              <a:t>‹#›</a:t>
            </a:fld>
            <a:endParaRPr kumimoji="1" lang="ja-JP" altLang="en-US"/>
          </a:p>
        </p:txBody>
      </p:sp>
    </p:spTree>
    <p:extLst>
      <p:ext uri="{BB962C8B-B14F-4D97-AF65-F5344CB8AC3E}">
        <p14:creationId xmlns:p14="http://schemas.microsoft.com/office/powerpoint/2010/main" val="1745734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E2F56BE-C8F2-4AF5-840A-4AB10BBACF10}" type="datetime1">
              <a:rPr kumimoji="1" lang="ja-JP" altLang="en-US" smtClean="0"/>
              <a:t>2019/12/19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6A8655-2174-4292-A01C-150A3E8777D4}" type="slidenum">
              <a:rPr kumimoji="1" lang="ja-JP" altLang="en-US" smtClean="0"/>
              <a:t>‹#›</a:t>
            </a:fld>
            <a:endParaRPr kumimoji="1" lang="ja-JP" altLang="en-US"/>
          </a:p>
        </p:txBody>
      </p:sp>
    </p:spTree>
    <p:extLst>
      <p:ext uri="{BB962C8B-B14F-4D97-AF65-F5344CB8AC3E}">
        <p14:creationId xmlns:p14="http://schemas.microsoft.com/office/powerpoint/2010/main" val="745802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3A0F508-61A9-429F-A3FD-7F44CDB8D0D7}" type="datetime1">
              <a:rPr kumimoji="1" lang="ja-JP" altLang="en-US" smtClean="0"/>
              <a:t>2019/12/19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6A8655-2174-4292-A01C-150A3E8777D4}" type="slidenum">
              <a:rPr kumimoji="1" lang="ja-JP" altLang="en-US" smtClean="0"/>
              <a:t>‹#›</a:t>
            </a:fld>
            <a:endParaRPr kumimoji="1" lang="ja-JP" altLang="en-US"/>
          </a:p>
        </p:txBody>
      </p:sp>
    </p:spTree>
    <p:extLst>
      <p:ext uri="{BB962C8B-B14F-4D97-AF65-F5344CB8AC3E}">
        <p14:creationId xmlns:p14="http://schemas.microsoft.com/office/powerpoint/2010/main" val="3798614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9D9D88B-D160-46B1-A69F-E82DF9BA90BB}" type="datetime1">
              <a:rPr kumimoji="1" lang="ja-JP" altLang="en-US" smtClean="0"/>
              <a:t>2019/12/19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6A8655-2174-4292-A01C-150A3E8777D4}" type="slidenum">
              <a:rPr kumimoji="1" lang="ja-JP" altLang="en-US" smtClean="0"/>
              <a:t>‹#›</a:t>
            </a:fld>
            <a:endParaRPr kumimoji="1" lang="ja-JP" altLang="en-US"/>
          </a:p>
        </p:txBody>
      </p:sp>
    </p:spTree>
    <p:extLst>
      <p:ext uri="{BB962C8B-B14F-4D97-AF65-F5344CB8AC3E}">
        <p14:creationId xmlns:p14="http://schemas.microsoft.com/office/powerpoint/2010/main" val="2624733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C75EF24-B410-4A61-A1CB-B9490521D2EA}" type="datetime1">
              <a:rPr kumimoji="1" lang="ja-JP" altLang="en-US" smtClean="0"/>
              <a:t>2019/12/19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6A8655-2174-4292-A01C-150A3E8777D4}" type="slidenum">
              <a:rPr kumimoji="1" lang="ja-JP" altLang="en-US" smtClean="0"/>
              <a:t>‹#›</a:t>
            </a:fld>
            <a:endParaRPr kumimoji="1" lang="ja-JP" altLang="en-US"/>
          </a:p>
        </p:txBody>
      </p:sp>
    </p:spTree>
    <p:extLst>
      <p:ext uri="{BB962C8B-B14F-4D97-AF65-F5344CB8AC3E}">
        <p14:creationId xmlns:p14="http://schemas.microsoft.com/office/powerpoint/2010/main" val="3418125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594CD20-2D69-491C-8CB6-EE07967149E5}" type="datetime1">
              <a:rPr kumimoji="1" lang="ja-JP" altLang="en-US" smtClean="0"/>
              <a:t>2019/12/19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26A8655-2174-4292-A01C-150A3E8777D4}" type="slidenum">
              <a:rPr kumimoji="1" lang="ja-JP" altLang="en-US" smtClean="0"/>
              <a:t>‹#›</a:t>
            </a:fld>
            <a:endParaRPr kumimoji="1" lang="ja-JP" altLang="en-US"/>
          </a:p>
        </p:txBody>
      </p:sp>
    </p:spTree>
    <p:extLst>
      <p:ext uri="{BB962C8B-B14F-4D97-AF65-F5344CB8AC3E}">
        <p14:creationId xmlns:p14="http://schemas.microsoft.com/office/powerpoint/2010/main" val="4022739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424431F-FAC9-4644-984F-4209509AC12B}" type="datetime1">
              <a:rPr kumimoji="1" lang="ja-JP" altLang="en-US" smtClean="0"/>
              <a:t>2019/12/19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26A8655-2174-4292-A01C-150A3E8777D4}" type="slidenum">
              <a:rPr kumimoji="1" lang="ja-JP" altLang="en-US" smtClean="0"/>
              <a:t>‹#›</a:t>
            </a:fld>
            <a:endParaRPr kumimoji="1" lang="ja-JP" altLang="en-US"/>
          </a:p>
        </p:txBody>
      </p:sp>
    </p:spTree>
    <p:extLst>
      <p:ext uri="{BB962C8B-B14F-4D97-AF65-F5344CB8AC3E}">
        <p14:creationId xmlns:p14="http://schemas.microsoft.com/office/powerpoint/2010/main" val="1265019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CCD04C1-3C99-418B-98A5-50D811331B18}" type="datetime1">
              <a:rPr kumimoji="1" lang="ja-JP" altLang="en-US" smtClean="0"/>
              <a:t>2019/12/19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26A8655-2174-4292-A01C-150A3E8777D4}" type="slidenum">
              <a:rPr kumimoji="1" lang="ja-JP" altLang="en-US" smtClean="0"/>
              <a:t>‹#›</a:t>
            </a:fld>
            <a:endParaRPr kumimoji="1" lang="ja-JP" altLang="en-US"/>
          </a:p>
        </p:txBody>
      </p:sp>
    </p:spTree>
    <p:extLst>
      <p:ext uri="{BB962C8B-B14F-4D97-AF65-F5344CB8AC3E}">
        <p14:creationId xmlns:p14="http://schemas.microsoft.com/office/powerpoint/2010/main" val="3642429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A4872FF-F4E2-4295-B6FE-D077DB86572F}" type="datetime1">
              <a:rPr kumimoji="1" lang="ja-JP" altLang="en-US" smtClean="0"/>
              <a:t>2019/12/19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26A8655-2174-4292-A01C-150A3E8777D4}" type="slidenum">
              <a:rPr kumimoji="1" lang="ja-JP" altLang="en-US" smtClean="0"/>
              <a:t>‹#›</a:t>
            </a:fld>
            <a:endParaRPr kumimoji="1" lang="ja-JP" altLang="en-US"/>
          </a:p>
        </p:txBody>
      </p:sp>
    </p:spTree>
    <p:extLst>
      <p:ext uri="{BB962C8B-B14F-4D97-AF65-F5344CB8AC3E}">
        <p14:creationId xmlns:p14="http://schemas.microsoft.com/office/powerpoint/2010/main" val="4255336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9AA32D8-ACFD-4EFB-AF02-FE197007E4FC}" type="datetime1">
              <a:rPr kumimoji="1" lang="ja-JP" altLang="en-US" smtClean="0"/>
              <a:t>2019/12/19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26A8655-2174-4292-A01C-150A3E8777D4}" type="slidenum">
              <a:rPr kumimoji="1" lang="ja-JP" altLang="en-US" smtClean="0"/>
              <a:t>‹#›</a:t>
            </a:fld>
            <a:endParaRPr kumimoji="1" lang="ja-JP" altLang="en-US"/>
          </a:p>
        </p:txBody>
      </p:sp>
    </p:spTree>
    <p:extLst>
      <p:ext uri="{BB962C8B-B14F-4D97-AF65-F5344CB8AC3E}">
        <p14:creationId xmlns:p14="http://schemas.microsoft.com/office/powerpoint/2010/main" val="2852726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FAC8A1E-45ED-4239-889C-CA8B50A5A5DB}" type="datetime1">
              <a:rPr kumimoji="1" lang="ja-JP" altLang="en-US" smtClean="0"/>
              <a:t>2019/12/19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26A8655-2174-4292-A01C-150A3E8777D4}" type="slidenum">
              <a:rPr kumimoji="1" lang="ja-JP" altLang="en-US" smtClean="0"/>
              <a:t>‹#›</a:t>
            </a:fld>
            <a:endParaRPr kumimoji="1" lang="ja-JP" altLang="en-US"/>
          </a:p>
        </p:txBody>
      </p:sp>
    </p:spTree>
    <p:extLst>
      <p:ext uri="{BB962C8B-B14F-4D97-AF65-F5344CB8AC3E}">
        <p14:creationId xmlns:p14="http://schemas.microsoft.com/office/powerpoint/2010/main" val="3632873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24000"/>
          </a:stretch>
        </a:blip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B9668-9F9E-48F6-B6B8-C2BE6F22AC69}" type="datetime1">
              <a:rPr kumimoji="1" lang="ja-JP" altLang="en-US" smtClean="0"/>
              <a:t>2019/12/19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6A8655-2174-4292-A01C-150A3E8777D4}" type="slidenum">
              <a:rPr kumimoji="1" lang="ja-JP" altLang="en-US" smtClean="0"/>
              <a:t>‹#›</a:t>
            </a:fld>
            <a:endParaRPr kumimoji="1" lang="ja-JP" altLang="en-US"/>
          </a:p>
        </p:txBody>
      </p:sp>
    </p:spTree>
    <p:extLst>
      <p:ext uri="{BB962C8B-B14F-4D97-AF65-F5344CB8AC3E}">
        <p14:creationId xmlns:p14="http://schemas.microsoft.com/office/powerpoint/2010/main" val="648257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diagramLayout" Target="../diagrams/layout1.xml"/><Relationship Id="rId7" Type="http://schemas.openxmlformats.org/officeDocument/2006/relationships/image" Target="../media/image3.wmf"/><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CC9BED-F0EC-4249-9821-B14883B4C38B}"/>
              </a:ext>
            </a:extLst>
          </p:cNvPr>
          <p:cNvSpPr>
            <a:spLocks noGrp="1"/>
          </p:cNvSpPr>
          <p:nvPr>
            <p:ph type="ctrTitle"/>
          </p:nvPr>
        </p:nvSpPr>
        <p:spPr/>
        <p:txBody>
          <a:bodyPr>
            <a:normAutofit/>
          </a:bodyPr>
          <a:lstStyle/>
          <a:p>
            <a:r>
              <a:rPr kumimoji="1" lang="ja-JP" altLang="en-US" dirty="0"/>
              <a:t>クロスジョブの就労定着</a:t>
            </a:r>
            <a:r>
              <a:rPr kumimoji="1" lang="en-US" altLang="ja-JP"/>
              <a:t/>
            </a:r>
            <a:br>
              <a:rPr kumimoji="1" lang="en-US" altLang="ja-JP"/>
            </a:br>
            <a:r>
              <a:rPr kumimoji="1" lang="ja-JP" altLang="en-US"/>
              <a:t>支援</a:t>
            </a:r>
            <a:r>
              <a:rPr kumimoji="1" lang="ja-JP" altLang="en-US" dirty="0"/>
              <a:t>事業の現状と考察</a:t>
            </a:r>
          </a:p>
        </p:txBody>
      </p:sp>
      <p:sp>
        <p:nvSpPr>
          <p:cNvPr id="3" name="字幕 2">
            <a:extLst>
              <a:ext uri="{FF2B5EF4-FFF2-40B4-BE49-F238E27FC236}">
                <a16:creationId xmlns:a16="http://schemas.microsoft.com/office/drawing/2014/main" id="{C277CF2E-E859-454C-8A82-BFE523662581}"/>
              </a:ext>
            </a:extLst>
          </p:cNvPr>
          <p:cNvSpPr>
            <a:spLocks noGrp="1"/>
          </p:cNvSpPr>
          <p:nvPr>
            <p:ph type="subTitle" idx="1"/>
          </p:nvPr>
        </p:nvSpPr>
        <p:spPr>
          <a:xfrm>
            <a:off x="1524000" y="4583673"/>
            <a:ext cx="9144000" cy="1655762"/>
          </a:xfrm>
        </p:spPr>
        <p:txBody>
          <a:bodyPr/>
          <a:lstStyle/>
          <a:p>
            <a:r>
              <a:rPr kumimoji="1" lang="ja-JP" altLang="en-US" dirty="0"/>
              <a:t>特定非営利活動法人クロスジョブ</a:t>
            </a:r>
            <a:endParaRPr kumimoji="1" lang="en-US" altLang="ja-JP" dirty="0"/>
          </a:p>
          <a:p>
            <a:r>
              <a:rPr lang="ja-JP" altLang="en-US" dirty="0"/>
              <a:t>代表　濱田和秀</a:t>
            </a:r>
            <a:endParaRPr kumimoji="1" lang="ja-JP" altLang="en-US" dirty="0"/>
          </a:p>
        </p:txBody>
      </p:sp>
      <p:sp>
        <p:nvSpPr>
          <p:cNvPr id="4" name="スライド番号プレースホルダー 3">
            <a:extLst>
              <a:ext uri="{FF2B5EF4-FFF2-40B4-BE49-F238E27FC236}">
                <a16:creationId xmlns:a16="http://schemas.microsoft.com/office/drawing/2014/main" id="{5672991E-6D3D-42DA-ADD7-291A00E9B2D5}"/>
              </a:ext>
            </a:extLst>
          </p:cNvPr>
          <p:cNvSpPr>
            <a:spLocks noGrp="1"/>
          </p:cNvSpPr>
          <p:nvPr>
            <p:ph type="sldNum" sz="quarter" idx="12"/>
          </p:nvPr>
        </p:nvSpPr>
        <p:spPr>
          <a:xfrm>
            <a:off x="9448800"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26A8655-2174-4292-A01C-150A3E8777D4}" type="slidenum">
              <a:rPr kumimoji="1" lang="ja-JP" altLang="en-US" sz="120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i="0" u="none" strike="noStrike" kern="1200" cap="none" spc="0" normalizeH="0" baseline="0" noProof="0" dirty="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5" name="正方形/長方形 4"/>
          <p:cNvSpPr/>
          <p:nvPr/>
        </p:nvSpPr>
        <p:spPr>
          <a:xfrm>
            <a:off x="10458837" y="178553"/>
            <a:ext cx="1595372" cy="394535"/>
          </a:xfrm>
          <a:prstGeom prst="rect">
            <a:avLst/>
          </a:prstGeom>
          <a:solidFill>
            <a:sysClr val="window" lastClr="FFFFFF"/>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ysClr val="windowText" lastClr="000000"/>
                </a:solidFill>
                <a:effectLst/>
                <a:uLnTx/>
                <a:uFillTx/>
                <a:latin typeface="游ゴシック" panose="020F0502020204030204"/>
                <a:ea typeface="游ゴシック" panose="020B0400000000000000" pitchFamily="50" charset="-128"/>
                <a:cs typeface="+mn-cs"/>
              </a:rPr>
              <a:t>資料１－３</a:t>
            </a:r>
            <a:endParaRPr kumimoji="1" lang="ja-JP" altLang="en-US" sz="1800" b="0" i="0" u="none" strike="noStrike" kern="1200" cap="none" spc="0" normalizeH="0" baseline="0" noProof="0" dirty="0">
              <a:ln>
                <a:noFill/>
              </a:ln>
              <a:solidFill>
                <a:sysClr val="windowText" lastClr="000000"/>
              </a:solidFill>
              <a:effectLst/>
              <a:uLnTx/>
              <a:uFillTx/>
              <a:latin typeface="游ゴシック" panose="020F0502020204030204"/>
              <a:ea typeface="游ゴシック" panose="020B0400000000000000" pitchFamily="50" charset="-128"/>
              <a:cs typeface="+mn-cs"/>
            </a:endParaRPr>
          </a:p>
        </p:txBody>
      </p:sp>
      <p:sp>
        <p:nvSpPr>
          <p:cNvPr id="6" name="テキスト ボックス 5"/>
          <p:cNvSpPr txBox="1"/>
          <p:nvPr/>
        </p:nvSpPr>
        <p:spPr>
          <a:xfrm>
            <a:off x="223710" y="178553"/>
            <a:ext cx="471795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大阪府障がい者自立支援協議会就労支援部会</a:t>
            </a:r>
            <a:endParaRPr kumimoji="1" lang="en-US" altLang="ja-JP"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534805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28942" y="416247"/>
            <a:ext cx="6350000" cy="5865283"/>
          </a:xfrm>
          <a:prstGeom prst="rect">
            <a:avLst/>
          </a:prstGeom>
        </p:spPr>
      </p:pic>
      <p:sp>
        <p:nvSpPr>
          <p:cNvPr id="4" name="テキスト ボックス 3"/>
          <p:cNvSpPr txBox="1"/>
          <p:nvPr/>
        </p:nvSpPr>
        <p:spPr>
          <a:xfrm>
            <a:off x="893459" y="502571"/>
            <a:ext cx="10358547" cy="1200329"/>
          </a:xfrm>
          <a:prstGeom prst="rect">
            <a:avLst/>
          </a:prstGeom>
          <a:noFill/>
        </p:spPr>
        <p:txBody>
          <a:bodyPr wrap="square" rtlCol="0">
            <a:spAutoFit/>
          </a:bodyPr>
          <a:lstStyle/>
          <a:p>
            <a:r>
              <a:rPr kumimoji="1" lang="en-US" altLang="ja-JP" sz="3600" b="1" dirty="0"/>
              <a:t>NPO</a:t>
            </a:r>
            <a:r>
              <a:rPr lang="ja-JP" altLang="en-US" sz="3600" b="1" dirty="0"/>
              <a:t>法人</a:t>
            </a:r>
            <a:r>
              <a:rPr kumimoji="1" lang="ja-JP" altLang="en-US" sz="3600" b="1" dirty="0"/>
              <a:t>クロスジョブ紹介</a:t>
            </a:r>
            <a:r>
              <a:rPr kumimoji="1" lang="ja-JP" altLang="en-US" sz="3600" dirty="0"/>
              <a:t>　</a:t>
            </a:r>
            <a:r>
              <a:rPr lang="ja-JP" altLang="en-US" sz="3600" dirty="0">
                <a:highlight>
                  <a:srgbClr val="FFFF00"/>
                </a:highlight>
              </a:rPr>
              <a:t>２０１０年スタートから８年</a:t>
            </a:r>
            <a:endParaRPr lang="en-US" altLang="ja-JP" sz="3600" dirty="0">
              <a:highlight>
                <a:srgbClr val="FFFF00"/>
              </a:highlight>
            </a:endParaRPr>
          </a:p>
          <a:p>
            <a:endParaRPr kumimoji="1" lang="ja-JP" altLang="en-US" sz="3600" dirty="0"/>
          </a:p>
        </p:txBody>
      </p:sp>
      <p:sp>
        <p:nvSpPr>
          <p:cNvPr id="7" name="テキスト ボックス 6"/>
          <p:cNvSpPr txBox="1"/>
          <p:nvPr/>
        </p:nvSpPr>
        <p:spPr>
          <a:xfrm>
            <a:off x="6096000" y="5131349"/>
            <a:ext cx="3622699" cy="1200329"/>
          </a:xfrm>
          <a:prstGeom prst="rect">
            <a:avLst/>
          </a:prstGeom>
          <a:noFill/>
        </p:spPr>
        <p:txBody>
          <a:bodyPr wrap="square" rtlCol="0">
            <a:spAutoFit/>
          </a:bodyPr>
          <a:lstStyle/>
          <a:p>
            <a:r>
              <a:rPr lang="ja-JP" altLang="en-US" dirty="0"/>
              <a:t>ク</a:t>
            </a:r>
            <a:r>
              <a:rPr kumimoji="1" lang="ja-JP" altLang="en-US" dirty="0"/>
              <a:t>ロスジョブ堺</a:t>
            </a:r>
            <a:r>
              <a:rPr kumimoji="1" lang="en-US" altLang="ja-JP" dirty="0"/>
              <a:t>2010/4/1</a:t>
            </a:r>
          </a:p>
          <a:p>
            <a:r>
              <a:rPr lang="ja-JP" altLang="en-US" dirty="0"/>
              <a:t>クロスジョブ阿倍野</a:t>
            </a:r>
            <a:r>
              <a:rPr lang="en-US" altLang="ja-JP" dirty="0"/>
              <a:t>2012/4/1</a:t>
            </a:r>
          </a:p>
          <a:p>
            <a:r>
              <a:rPr kumimoji="1" lang="ja-JP" altLang="en-US" dirty="0"/>
              <a:t>クロスジョブ梅田</a:t>
            </a:r>
            <a:r>
              <a:rPr kumimoji="1" lang="en-US" altLang="ja-JP" dirty="0"/>
              <a:t>2014/1/1</a:t>
            </a:r>
          </a:p>
          <a:p>
            <a:r>
              <a:rPr lang="ja-JP" altLang="en-US" dirty="0"/>
              <a:t>クロスジョブ鳳</a:t>
            </a:r>
            <a:r>
              <a:rPr lang="en-US" altLang="ja-JP" dirty="0"/>
              <a:t>2017/1/1</a:t>
            </a:r>
            <a:r>
              <a:rPr lang="ja-JP" altLang="en-US" dirty="0"/>
              <a:t>　　　　　</a:t>
            </a:r>
            <a:r>
              <a:rPr lang="ja-JP" altLang="en-US" dirty="0">
                <a:solidFill>
                  <a:srgbClr val="FF0000"/>
                </a:solidFill>
              </a:rPr>
              <a:t>　　　　　　　　　　　</a:t>
            </a:r>
            <a:endParaRPr kumimoji="1" lang="ja-JP" altLang="en-US" dirty="0"/>
          </a:p>
        </p:txBody>
      </p:sp>
      <p:sp>
        <p:nvSpPr>
          <p:cNvPr id="13" name="テキスト ボックス 12"/>
          <p:cNvSpPr txBox="1"/>
          <p:nvPr/>
        </p:nvSpPr>
        <p:spPr>
          <a:xfrm>
            <a:off x="711977" y="1469495"/>
            <a:ext cx="6114612" cy="1569660"/>
          </a:xfrm>
          <a:prstGeom prst="rect">
            <a:avLst/>
          </a:prstGeom>
          <a:noFill/>
          <a:ln w="28575">
            <a:solidFill>
              <a:srgbClr val="00B050"/>
            </a:solidFill>
          </a:ln>
        </p:spPr>
        <p:txBody>
          <a:bodyPr wrap="square" rtlCol="0">
            <a:spAutoFit/>
          </a:bodyPr>
          <a:lstStyle/>
          <a:p>
            <a:r>
              <a:rPr lang="ja-JP" altLang="en-US" sz="2400" dirty="0"/>
              <a:t>事業所数　　　　７か所（各事業所定員２０人）</a:t>
            </a:r>
            <a:r>
              <a:rPr lang="ja-JP" altLang="en-US" sz="2400" dirty="0">
                <a:highlight>
                  <a:srgbClr val="FFFF00"/>
                </a:highlight>
              </a:rPr>
              <a:t>　　　　　</a:t>
            </a:r>
            <a:endParaRPr lang="en-US" altLang="ja-JP" sz="2400" dirty="0">
              <a:highlight>
                <a:srgbClr val="FFFF00"/>
              </a:highlight>
            </a:endParaRPr>
          </a:p>
          <a:p>
            <a:r>
              <a:rPr kumimoji="1" lang="ja-JP" altLang="en-US" sz="2400" dirty="0"/>
              <a:t>利用者総数　 　</a:t>
            </a:r>
            <a:r>
              <a:rPr lang="ja-JP" altLang="en-US" sz="2400" dirty="0"/>
              <a:t>５２９</a:t>
            </a:r>
            <a:r>
              <a:rPr kumimoji="1" lang="ja-JP" altLang="en-US" sz="2400" dirty="0"/>
              <a:t>人</a:t>
            </a:r>
            <a:endParaRPr kumimoji="1" lang="en-US" altLang="ja-JP" sz="2400" dirty="0"/>
          </a:p>
          <a:p>
            <a:r>
              <a:rPr lang="ja-JP" altLang="en-US" sz="2400" dirty="0"/>
              <a:t>就労退所者数　３０６人（就労退所</a:t>
            </a:r>
            <a:r>
              <a:rPr kumimoji="1" lang="ja-JP" altLang="en-US" sz="2400" dirty="0"/>
              <a:t>率７５．６</a:t>
            </a:r>
            <a:r>
              <a:rPr lang="en-US" altLang="ja-JP" sz="2400" dirty="0"/>
              <a:t>%</a:t>
            </a:r>
            <a:r>
              <a:rPr kumimoji="1" lang="ja-JP" altLang="en-US" sz="2400" dirty="0"/>
              <a:t>）</a:t>
            </a:r>
            <a:endParaRPr kumimoji="1" lang="en-US" altLang="ja-JP" sz="2400" dirty="0"/>
          </a:p>
          <a:p>
            <a:r>
              <a:rPr lang="ja-JP" altLang="en-US" sz="2400" dirty="0"/>
              <a:t>継続就業者数　２１６人</a:t>
            </a:r>
            <a:r>
              <a:rPr kumimoji="1" lang="ja-JP" altLang="en-US" sz="2400" dirty="0"/>
              <a:t>（継続就業率７０．６</a:t>
            </a:r>
            <a:r>
              <a:rPr kumimoji="1" lang="en-US" altLang="ja-JP" sz="2400" dirty="0"/>
              <a:t>%</a:t>
            </a:r>
            <a:r>
              <a:rPr kumimoji="1" lang="ja-JP" altLang="en-US" sz="2400" dirty="0"/>
              <a:t>）　</a:t>
            </a:r>
            <a:r>
              <a:rPr kumimoji="1" lang="ja-JP" altLang="en-US" sz="2400" dirty="0">
                <a:highlight>
                  <a:srgbClr val="FFFF00"/>
                </a:highlight>
              </a:rPr>
              <a:t>　</a:t>
            </a:r>
          </a:p>
        </p:txBody>
      </p:sp>
      <p:sp>
        <p:nvSpPr>
          <p:cNvPr id="14" name="テキスト ボックス 13"/>
          <p:cNvSpPr txBox="1"/>
          <p:nvPr/>
        </p:nvSpPr>
        <p:spPr>
          <a:xfrm flipH="1">
            <a:off x="7867592" y="1897049"/>
            <a:ext cx="3846957" cy="369332"/>
          </a:xfrm>
          <a:prstGeom prst="rect">
            <a:avLst/>
          </a:prstGeom>
          <a:noFill/>
        </p:spPr>
        <p:txBody>
          <a:bodyPr wrap="square" rtlCol="0">
            <a:spAutoFit/>
          </a:bodyPr>
          <a:lstStyle/>
          <a:p>
            <a:r>
              <a:rPr lang="ja-JP" altLang="en-US" b="1" dirty="0"/>
              <a:t>クロスジョブ</a:t>
            </a:r>
            <a:r>
              <a:rPr lang="ja-JP" altLang="en-US" dirty="0"/>
              <a:t>札幌</a:t>
            </a:r>
            <a:r>
              <a:rPr lang="en-US" altLang="ja-JP" dirty="0"/>
              <a:t>2017/4/1</a:t>
            </a:r>
          </a:p>
        </p:txBody>
      </p:sp>
      <p:sp>
        <p:nvSpPr>
          <p:cNvPr id="5" name="テキスト ボックス 4"/>
          <p:cNvSpPr txBox="1"/>
          <p:nvPr/>
        </p:nvSpPr>
        <p:spPr>
          <a:xfrm>
            <a:off x="6358168" y="4173909"/>
            <a:ext cx="2677336" cy="369332"/>
          </a:xfrm>
          <a:prstGeom prst="rect">
            <a:avLst/>
          </a:prstGeom>
          <a:noFill/>
        </p:spPr>
        <p:txBody>
          <a:bodyPr wrap="none" rtlCol="0">
            <a:spAutoFit/>
          </a:bodyPr>
          <a:lstStyle/>
          <a:p>
            <a:r>
              <a:rPr lang="ja-JP" altLang="en-US" dirty="0"/>
              <a:t>クロスジョブ草津</a:t>
            </a:r>
            <a:r>
              <a:rPr lang="en-US" altLang="ja-JP" dirty="0"/>
              <a:t>2015/4/1</a:t>
            </a:r>
          </a:p>
        </p:txBody>
      </p:sp>
      <p:sp>
        <p:nvSpPr>
          <p:cNvPr id="2" name="テキスト ボックス 1">
            <a:extLst>
              <a:ext uri="{FF2B5EF4-FFF2-40B4-BE49-F238E27FC236}">
                <a16:creationId xmlns:a16="http://schemas.microsoft.com/office/drawing/2014/main" id="{20A2D5AA-8A2F-4E9D-9603-C2F706CF18D1}"/>
              </a:ext>
            </a:extLst>
          </p:cNvPr>
          <p:cNvSpPr txBox="1"/>
          <p:nvPr/>
        </p:nvSpPr>
        <p:spPr>
          <a:xfrm>
            <a:off x="5217158" y="3610428"/>
            <a:ext cx="2835965" cy="369332"/>
          </a:xfrm>
          <a:prstGeom prst="rect">
            <a:avLst/>
          </a:prstGeom>
          <a:noFill/>
        </p:spPr>
        <p:txBody>
          <a:bodyPr wrap="square" rtlCol="0">
            <a:spAutoFit/>
          </a:bodyPr>
          <a:lstStyle/>
          <a:p>
            <a:r>
              <a:rPr kumimoji="1" lang="ja-JP" altLang="en-US" dirty="0"/>
              <a:t>クロスジョブ米子</a:t>
            </a:r>
            <a:r>
              <a:rPr kumimoji="1" lang="en-US" altLang="ja-JP" dirty="0"/>
              <a:t>2016/10/1</a:t>
            </a:r>
            <a:endParaRPr kumimoji="1" lang="ja-JP" altLang="en-US" dirty="0"/>
          </a:p>
        </p:txBody>
      </p:sp>
      <p:sp>
        <p:nvSpPr>
          <p:cNvPr id="6" name="スライド番号プレースホルダー 5">
            <a:extLst>
              <a:ext uri="{FF2B5EF4-FFF2-40B4-BE49-F238E27FC236}">
                <a16:creationId xmlns:a16="http://schemas.microsoft.com/office/drawing/2014/main" id="{A979F706-D717-4A1A-AF2E-321C3F0AF066}"/>
              </a:ext>
            </a:extLst>
          </p:cNvPr>
          <p:cNvSpPr>
            <a:spLocks noGrp="1"/>
          </p:cNvSpPr>
          <p:nvPr>
            <p:ph type="sldNum" sz="quarter" idx="12"/>
          </p:nvPr>
        </p:nvSpPr>
        <p:spPr>
          <a:xfrm>
            <a:off x="9448800" y="6475679"/>
            <a:ext cx="2743200" cy="365125"/>
          </a:xfrm>
        </p:spPr>
        <p:txBody>
          <a:bodyPr/>
          <a:lstStyle/>
          <a:p>
            <a:fld id="{C26A8655-2174-4292-A01C-150A3E8777D4}" type="slidenum">
              <a:rPr kumimoji="1" lang="ja-JP" altLang="en-US" smtClean="0"/>
              <a:t>2</a:t>
            </a:fld>
            <a:endParaRPr kumimoji="1" lang="ja-JP" altLang="en-US" dirty="0"/>
          </a:p>
        </p:txBody>
      </p:sp>
    </p:spTree>
    <p:extLst>
      <p:ext uri="{BB962C8B-B14F-4D97-AF65-F5344CB8AC3E}">
        <p14:creationId xmlns:p14="http://schemas.microsoft.com/office/powerpoint/2010/main" val="2936644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タイトル 1"/>
          <p:cNvSpPr>
            <a:spLocks noGrp="1"/>
          </p:cNvSpPr>
          <p:nvPr>
            <p:ph type="title"/>
          </p:nvPr>
        </p:nvSpPr>
        <p:spPr>
          <a:xfrm>
            <a:off x="914401" y="241958"/>
            <a:ext cx="10990555" cy="782861"/>
          </a:xfrm>
        </p:spPr>
        <p:txBody>
          <a:bodyPr>
            <a:normAutofit/>
          </a:bodyPr>
          <a:lstStyle/>
          <a:p>
            <a:pPr algn="l"/>
            <a:r>
              <a:rPr lang="ja-JP" altLang="en-US" sz="3000" b="1" dirty="0">
                <a:latin typeface="HG丸ｺﾞｼｯｸM-PRO" pitchFamily="50" charset="-128"/>
                <a:ea typeface="HG丸ｺﾞｼｯｸM-PRO" pitchFamily="50" charset="-128"/>
              </a:rPr>
              <a:t>クロスジョブ支援「</a:t>
            </a:r>
            <a:r>
              <a:rPr lang="ja-JP" altLang="en-US" sz="3000" b="1" u="sng" dirty="0">
                <a:latin typeface="HG丸ｺﾞｼｯｸM-PRO" pitchFamily="50" charset="-128"/>
                <a:ea typeface="HG丸ｺﾞｼｯｸM-PRO" pitchFamily="50" charset="-128"/>
              </a:rPr>
              <a:t>相談と訓練</a:t>
            </a:r>
            <a:r>
              <a:rPr lang="ja-JP" altLang="en-US" sz="3000" b="1" dirty="0">
                <a:latin typeface="HG丸ｺﾞｼｯｸM-PRO" pitchFamily="50" charset="-128"/>
                <a:ea typeface="HG丸ｺﾞｼｯｸM-PRO" pitchFamily="50" charset="-128"/>
              </a:rPr>
              <a:t>の一体的支援」</a:t>
            </a:r>
          </a:p>
        </p:txBody>
      </p:sp>
      <p:graphicFrame>
        <p:nvGraphicFramePr>
          <p:cNvPr id="4" name="コンテンツ プレースホルダ 3"/>
          <p:cNvGraphicFramePr>
            <a:graphicFrameLocks noGrp="1"/>
          </p:cNvGraphicFramePr>
          <p:nvPr>
            <p:ph idx="1"/>
          </p:nvPr>
        </p:nvGraphicFramePr>
        <p:xfrm>
          <a:off x="2003953" y="1792153"/>
          <a:ext cx="9047019" cy="4297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7892" name="テキスト ボックス 5"/>
          <p:cNvSpPr txBox="1">
            <a:spLocks noChangeArrowheads="1"/>
          </p:cNvSpPr>
          <p:nvPr/>
        </p:nvSpPr>
        <p:spPr bwMode="auto">
          <a:xfrm>
            <a:off x="4775248" y="5084371"/>
            <a:ext cx="1211111" cy="646331"/>
          </a:xfrm>
          <a:prstGeom prst="rect">
            <a:avLst/>
          </a:prstGeom>
          <a:noFill/>
          <a:ln w="9525">
            <a:noFill/>
            <a:miter lim="800000"/>
            <a:headEnd/>
            <a:tailEnd/>
          </a:ln>
        </p:spPr>
        <p:txBody>
          <a:bodyPr wrap="square">
            <a:spAutoFit/>
          </a:bodyPr>
          <a:lstStyle/>
          <a:p>
            <a:r>
              <a:rPr lang="ja-JP" altLang="en-US" dirty="0">
                <a:latin typeface="Calibri" pitchFamily="34" charset="0"/>
              </a:rPr>
              <a:t>企業見学</a:t>
            </a:r>
            <a:endParaRPr lang="en-US" altLang="ja-JP" dirty="0">
              <a:latin typeface="Calibri" pitchFamily="34" charset="0"/>
            </a:endParaRPr>
          </a:p>
          <a:p>
            <a:r>
              <a:rPr lang="ja-JP" altLang="en-US" dirty="0">
                <a:latin typeface="Calibri" pitchFamily="34" charset="0"/>
              </a:rPr>
              <a:t>体験実習</a:t>
            </a:r>
          </a:p>
        </p:txBody>
      </p:sp>
      <p:sp>
        <p:nvSpPr>
          <p:cNvPr id="37893" name="テキスト ボックス 6"/>
          <p:cNvSpPr txBox="1">
            <a:spLocks noChangeArrowheads="1"/>
          </p:cNvSpPr>
          <p:nvPr/>
        </p:nvSpPr>
        <p:spPr bwMode="auto">
          <a:xfrm>
            <a:off x="2045864" y="5073469"/>
            <a:ext cx="1889178" cy="646331"/>
          </a:xfrm>
          <a:prstGeom prst="rect">
            <a:avLst/>
          </a:prstGeom>
          <a:noFill/>
          <a:ln w="9525">
            <a:noFill/>
            <a:miter lim="800000"/>
            <a:headEnd/>
            <a:tailEnd/>
          </a:ln>
        </p:spPr>
        <p:txBody>
          <a:bodyPr wrap="square">
            <a:spAutoFit/>
          </a:bodyPr>
          <a:lstStyle/>
          <a:p>
            <a:r>
              <a:rPr lang="ja-JP" altLang="en-US" dirty="0">
                <a:latin typeface="Calibri" pitchFamily="34" charset="0"/>
              </a:rPr>
              <a:t>事業所内各訓練</a:t>
            </a:r>
            <a:endParaRPr lang="en-US" altLang="ja-JP" dirty="0">
              <a:latin typeface="Calibri" pitchFamily="34" charset="0"/>
            </a:endParaRPr>
          </a:p>
          <a:p>
            <a:r>
              <a:rPr lang="ja-JP" altLang="en-US" dirty="0">
                <a:latin typeface="Calibri" pitchFamily="34" charset="0"/>
              </a:rPr>
              <a:t>スタッフとの面談</a:t>
            </a:r>
            <a:endParaRPr lang="en-US" altLang="ja-JP" dirty="0">
              <a:latin typeface="Calibri" pitchFamily="34" charset="0"/>
            </a:endParaRPr>
          </a:p>
        </p:txBody>
      </p:sp>
      <p:sp>
        <p:nvSpPr>
          <p:cNvPr id="37894" name="テキスト ボックス 7"/>
          <p:cNvSpPr txBox="1">
            <a:spLocks noChangeArrowheads="1"/>
          </p:cNvSpPr>
          <p:nvPr/>
        </p:nvSpPr>
        <p:spPr bwMode="auto">
          <a:xfrm>
            <a:off x="6633050" y="5088279"/>
            <a:ext cx="1569660" cy="646331"/>
          </a:xfrm>
          <a:prstGeom prst="rect">
            <a:avLst/>
          </a:prstGeom>
          <a:noFill/>
          <a:ln w="9525">
            <a:noFill/>
            <a:miter lim="800000"/>
            <a:headEnd/>
            <a:tailEnd/>
          </a:ln>
        </p:spPr>
        <p:txBody>
          <a:bodyPr wrap="none">
            <a:spAutoFit/>
          </a:bodyPr>
          <a:lstStyle/>
          <a:p>
            <a:r>
              <a:rPr lang="ja-JP" altLang="en-US" dirty="0">
                <a:latin typeface="Calibri" pitchFamily="34" charset="0"/>
              </a:rPr>
              <a:t>雇用前実習</a:t>
            </a:r>
            <a:endParaRPr lang="en-US" altLang="ja-JP" dirty="0">
              <a:latin typeface="Calibri" pitchFamily="34" charset="0"/>
            </a:endParaRPr>
          </a:p>
          <a:p>
            <a:r>
              <a:rPr lang="ja-JP" altLang="en-US" dirty="0">
                <a:latin typeface="Calibri" pitchFamily="34" charset="0"/>
              </a:rPr>
              <a:t>採用面接同行</a:t>
            </a:r>
          </a:p>
        </p:txBody>
      </p:sp>
      <p:sp>
        <p:nvSpPr>
          <p:cNvPr id="8" name="テキスト ボックス 7"/>
          <p:cNvSpPr txBox="1"/>
          <p:nvPr/>
        </p:nvSpPr>
        <p:spPr>
          <a:xfrm>
            <a:off x="1806632" y="5820005"/>
            <a:ext cx="8902345" cy="400110"/>
          </a:xfrm>
          <a:prstGeom prst="rect">
            <a:avLst/>
          </a:prstGeom>
          <a:noFill/>
        </p:spPr>
        <p:txBody>
          <a:bodyPr wrap="square" rtlCol="0">
            <a:spAutoFit/>
          </a:bodyPr>
          <a:lstStyle/>
          <a:p>
            <a:r>
              <a:rPr kumimoji="1" lang="ja-JP" altLang="en-US" sz="2000" dirty="0">
                <a:highlight>
                  <a:srgbClr val="FFFF00"/>
                </a:highlight>
              </a:rPr>
              <a:t>利用開始から就職まで</a:t>
            </a:r>
            <a:r>
              <a:rPr lang="ja-JP" altLang="en-US" sz="2000" dirty="0">
                <a:highlight>
                  <a:srgbClr val="FFFF00"/>
                </a:highlight>
              </a:rPr>
              <a:t>の平均利用期間１２．８カ月</a:t>
            </a:r>
            <a:r>
              <a:rPr kumimoji="1" lang="ja-JP" altLang="en-US" sz="2000" dirty="0"/>
              <a:t>。</a:t>
            </a:r>
          </a:p>
        </p:txBody>
      </p:sp>
      <p:pic>
        <p:nvPicPr>
          <p:cNvPr id="1026" name="Picture 2" descr="C:\Documents and Settings\CJ2\Local Settings\Temporary Internet Files\Content.IE5\7L37D37K\MC900088966[1].wmf"/>
          <p:cNvPicPr>
            <a:picLocks noChangeAspect="1" noChangeArrowheads="1"/>
          </p:cNvPicPr>
          <p:nvPr/>
        </p:nvPicPr>
        <p:blipFill>
          <a:blip r:embed="rId7" cstate="print"/>
          <a:srcRect/>
          <a:stretch>
            <a:fillRect/>
          </a:stretch>
        </p:blipFill>
        <p:spPr bwMode="auto">
          <a:xfrm>
            <a:off x="208152" y="1141331"/>
            <a:ext cx="1440160" cy="1559714"/>
          </a:xfrm>
          <a:prstGeom prst="rect">
            <a:avLst/>
          </a:prstGeom>
          <a:noFill/>
        </p:spPr>
      </p:pic>
      <p:sp>
        <p:nvSpPr>
          <p:cNvPr id="2" name="正方形/長方形 1"/>
          <p:cNvSpPr/>
          <p:nvPr/>
        </p:nvSpPr>
        <p:spPr>
          <a:xfrm>
            <a:off x="2297521" y="4693482"/>
            <a:ext cx="1502274" cy="369332"/>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ja-JP" altLang="en-US" b="1" dirty="0">
                <a:ln w="11430"/>
                <a:solidFill>
                  <a:schemeClr val="tx2"/>
                </a:solidFill>
                <a:effectLst>
                  <a:outerShdw blurRad="50800" dist="39000" dir="5460000" algn="tl">
                    <a:srgbClr val="000000">
                      <a:alpha val="38000"/>
                    </a:srgbClr>
                  </a:outerShdw>
                </a:effectLst>
              </a:rPr>
              <a:t>３～６カ月</a:t>
            </a:r>
          </a:p>
        </p:txBody>
      </p:sp>
      <p:sp>
        <p:nvSpPr>
          <p:cNvPr id="13" name="正方形/長方形 12"/>
          <p:cNvSpPr/>
          <p:nvPr/>
        </p:nvSpPr>
        <p:spPr>
          <a:xfrm>
            <a:off x="6509461" y="4575336"/>
            <a:ext cx="2458011" cy="46166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ja-JP" altLang="en-US" sz="2400" b="1" dirty="0">
                <a:ln w="11430"/>
                <a:solidFill>
                  <a:schemeClr val="tx2"/>
                </a:solidFill>
                <a:effectLst>
                  <a:outerShdw blurRad="50800" dist="39000" dir="5460000" algn="tl">
                    <a:srgbClr val="000000">
                      <a:alpha val="38000"/>
                    </a:srgbClr>
                  </a:outerShdw>
                </a:effectLst>
              </a:rPr>
              <a:t>　</a:t>
            </a:r>
            <a:r>
              <a:rPr lang="ja-JP" altLang="en-US" b="1" dirty="0">
                <a:ln w="11430"/>
                <a:solidFill>
                  <a:schemeClr val="tx2"/>
                </a:solidFill>
                <a:effectLst>
                  <a:outerShdw blurRad="50800" dist="39000" dir="5460000" algn="tl">
                    <a:srgbClr val="000000">
                      <a:alpha val="38000"/>
                    </a:srgbClr>
                  </a:outerShdw>
                </a:effectLst>
              </a:rPr>
              <a:t>３～６ヶ月</a:t>
            </a:r>
          </a:p>
        </p:txBody>
      </p:sp>
      <p:sp>
        <p:nvSpPr>
          <p:cNvPr id="14" name="正方形/長方形 13"/>
          <p:cNvSpPr/>
          <p:nvPr/>
        </p:nvSpPr>
        <p:spPr>
          <a:xfrm>
            <a:off x="4314302" y="4662704"/>
            <a:ext cx="1882566" cy="369332"/>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ja-JP" altLang="en-US" b="1" dirty="0">
                <a:ln w="11430"/>
                <a:solidFill>
                  <a:schemeClr val="tx2"/>
                </a:solidFill>
                <a:effectLst>
                  <a:outerShdw blurRad="50800" dist="39000" dir="5460000" algn="tl">
                    <a:srgbClr val="000000">
                      <a:alpha val="38000"/>
                    </a:srgbClr>
                  </a:outerShdw>
                </a:effectLst>
              </a:rPr>
              <a:t>３～６ヶ月</a:t>
            </a:r>
          </a:p>
        </p:txBody>
      </p:sp>
      <p:sp>
        <p:nvSpPr>
          <p:cNvPr id="5" name="雲形吹き出し 4"/>
          <p:cNvSpPr/>
          <p:nvPr/>
        </p:nvSpPr>
        <p:spPr>
          <a:xfrm>
            <a:off x="34450" y="4271677"/>
            <a:ext cx="2011415" cy="1258971"/>
          </a:xfrm>
          <a:prstGeom prst="cloudCallout">
            <a:avLst>
              <a:gd name="adj1" fmla="val 44792"/>
              <a:gd name="adj2" fmla="val -82323"/>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400" dirty="0"/>
              <a:t>新しいチャレンジ！安心して失敗できる場所</a:t>
            </a:r>
          </a:p>
        </p:txBody>
      </p:sp>
      <p:sp>
        <p:nvSpPr>
          <p:cNvPr id="9" name="テキスト ボックス 8"/>
          <p:cNvSpPr txBox="1"/>
          <p:nvPr/>
        </p:nvSpPr>
        <p:spPr>
          <a:xfrm>
            <a:off x="2045864" y="2494185"/>
            <a:ext cx="7627926" cy="523220"/>
          </a:xfrm>
          <a:prstGeom prst="rect">
            <a:avLst/>
          </a:prstGeom>
          <a:noFill/>
        </p:spPr>
        <p:txBody>
          <a:bodyPr wrap="square" rtlCol="0">
            <a:spAutoFit/>
          </a:bodyPr>
          <a:lstStyle/>
          <a:p>
            <a:r>
              <a:rPr kumimoji="1" lang="ja-JP" altLang="en-US" sz="2800" dirty="0">
                <a:solidFill>
                  <a:srgbClr val="FF0000"/>
                </a:solidFill>
              </a:rPr>
              <a:t>アセスメント＆エンパワメント＆ジョブマッチング</a:t>
            </a:r>
          </a:p>
        </p:txBody>
      </p:sp>
      <p:sp>
        <p:nvSpPr>
          <p:cNvPr id="3" name="角丸四角形吹き出し 2"/>
          <p:cNvSpPr/>
          <p:nvPr/>
        </p:nvSpPr>
        <p:spPr>
          <a:xfrm>
            <a:off x="1648314" y="1141331"/>
            <a:ext cx="1831670" cy="1069298"/>
          </a:xfrm>
          <a:prstGeom prst="wedgeRoundRectCallout">
            <a:avLst>
              <a:gd name="adj1" fmla="val -62582"/>
              <a:gd name="adj2" fmla="val -22837"/>
              <a:gd name="adj3" fmla="val 16667"/>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ltLang="ja-JP" dirty="0"/>
          </a:p>
          <a:p>
            <a:r>
              <a:rPr kumimoji="1" lang="ja-JP" altLang="en-US" sz="1400" dirty="0"/>
              <a:t>毎日の振り返り</a:t>
            </a:r>
            <a:endParaRPr kumimoji="1" lang="en-US" altLang="ja-JP" sz="1400" dirty="0"/>
          </a:p>
          <a:p>
            <a:r>
              <a:rPr kumimoji="1" lang="ja-JP" altLang="en-US" sz="1400" dirty="0"/>
              <a:t>個別支援計画の振り返り、作成</a:t>
            </a:r>
            <a:endParaRPr kumimoji="1" lang="en-US" altLang="ja-JP" sz="1400" dirty="0"/>
          </a:p>
          <a:p>
            <a:r>
              <a:rPr kumimoji="1" lang="ja-JP" altLang="en-US" sz="1400" dirty="0"/>
              <a:t>緊急な相談対応</a:t>
            </a:r>
            <a:endParaRPr kumimoji="1" lang="en-US" altLang="ja-JP" sz="1400" dirty="0"/>
          </a:p>
          <a:p>
            <a:endParaRPr kumimoji="1" lang="ja-JP" altLang="en-US" dirty="0"/>
          </a:p>
        </p:txBody>
      </p:sp>
      <p:pic>
        <p:nvPicPr>
          <p:cNvPr id="7" name="図 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431064" y="336025"/>
            <a:ext cx="1762957" cy="1261622"/>
          </a:xfrm>
          <a:prstGeom prst="rect">
            <a:avLst/>
          </a:prstGeom>
        </p:spPr>
      </p:pic>
      <p:sp>
        <p:nvSpPr>
          <p:cNvPr id="16" name="円形吹き出し 15"/>
          <p:cNvSpPr/>
          <p:nvPr/>
        </p:nvSpPr>
        <p:spPr>
          <a:xfrm>
            <a:off x="10404195" y="1589865"/>
            <a:ext cx="1579653" cy="1010009"/>
          </a:xfrm>
          <a:prstGeom prst="wedgeEllipseCallout">
            <a:avLst>
              <a:gd name="adj1" fmla="val -58359"/>
              <a:gd name="adj2" fmla="val -42107"/>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t>地域の支援ネットワークで</a:t>
            </a:r>
          </a:p>
        </p:txBody>
      </p:sp>
      <p:sp>
        <p:nvSpPr>
          <p:cNvPr id="23" name="テキスト ボックス 7"/>
          <p:cNvSpPr txBox="1">
            <a:spLocks noChangeArrowheads="1"/>
          </p:cNvSpPr>
          <p:nvPr/>
        </p:nvSpPr>
        <p:spPr bwMode="auto">
          <a:xfrm>
            <a:off x="8730240" y="5096932"/>
            <a:ext cx="3461760" cy="923330"/>
          </a:xfrm>
          <a:prstGeom prst="rect">
            <a:avLst/>
          </a:prstGeom>
          <a:noFill/>
          <a:ln w="9525">
            <a:noFill/>
            <a:miter lim="800000"/>
            <a:headEnd/>
            <a:tailEnd/>
          </a:ln>
        </p:spPr>
        <p:txBody>
          <a:bodyPr wrap="square">
            <a:spAutoFit/>
          </a:bodyPr>
          <a:lstStyle/>
          <a:p>
            <a:r>
              <a:rPr lang="ja-JP" altLang="en-US" dirty="0">
                <a:latin typeface="Calibri" pitchFamily="34" charset="0"/>
              </a:rPr>
              <a:t>トライアル雇用</a:t>
            </a:r>
            <a:endParaRPr lang="en-US" altLang="ja-JP" dirty="0">
              <a:latin typeface="Calibri" pitchFamily="34" charset="0"/>
            </a:endParaRPr>
          </a:p>
          <a:p>
            <a:r>
              <a:rPr lang="ja-JP" altLang="en-US" dirty="0">
                <a:latin typeface="Calibri" pitchFamily="34" charset="0"/>
              </a:rPr>
              <a:t>ジョブコーチ支援</a:t>
            </a:r>
            <a:endParaRPr lang="en-US" altLang="ja-JP" dirty="0">
              <a:latin typeface="Calibri" pitchFamily="34" charset="0"/>
            </a:endParaRPr>
          </a:p>
          <a:p>
            <a:r>
              <a:rPr lang="ja-JP" altLang="en-US" dirty="0">
                <a:latin typeface="Calibri" pitchFamily="34" charset="0"/>
              </a:rPr>
              <a:t>就業生活支援センターとの連携</a:t>
            </a:r>
            <a:endParaRPr lang="en-US" altLang="ja-JP" dirty="0">
              <a:latin typeface="Calibri" pitchFamily="34" charset="0"/>
            </a:endParaRPr>
          </a:p>
        </p:txBody>
      </p:sp>
      <p:sp>
        <p:nvSpPr>
          <p:cNvPr id="6" name="スライド番号プレースホルダー 5"/>
          <p:cNvSpPr>
            <a:spLocks noGrp="1"/>
          </p:cNvSpPr>
          <p:nvPr>
            <p:ph type="sldNum" sz="quarter" idx="12"/>
          </p:nvPr>
        </p:nvSpPr>
        <p:spPr>
          <a:xfrm>
            <a:off x="9448800" y="6491725"/>
            <a:ext cx="2743200" cy="365125"/>
          </a:xfrm>
        </p:spPr>
        <p:txBody>
          <a:bodyPr/>
          <a:lstStyle/>
          <a:p>
            <a:fld id="{C26A8655-2174-4292-A01C-150A3E8777D4}" type="slidenum">
              <a:rPr kumimoji="1" lang="ja-JP" altLang="en-US" smtClean="0"/>
              <a:t>3</a:t>
            </a:fld>
            <a:endParaRPr kumimoji="1" lang="ja-JP" altLang="en-US"/>
          </a:p>
        </p:txBody>
      </p:sp>
      <p:sp>
        <p:nvSpPr>
          <p:cNvPr id="11" name="テキスト ボックス 10"/>
          <p:cNvSpPr txBox="1"/>
          <p:nvPr/>
        </p:nvSpPr>
        <p:spPr>
          <a:xfrm>
            <a:off x="4775248" y="857775"/>
            <a:ext cx="1943504" cy="369332"/>
          </a:xfrm>
          <a:prstGeom prst="rect">
            <a:avLst/>
          </a:prstGeom>
          <a:noFill/>
        </p:spPr>
        <p:txBody>
          <a:bodyPr wrap="square" rtlCol="0">
            <a:spAutoFit/>
          </a:bodyPr>
          <a:lstStyle/>
          <a:p>
            <a:r>
              <a:rPr kumimoji="1" lang="ja-JP" altLang="en-US" dirty="0"/>
              <a:t>経験と気づき</a:t>
            </a:r>
          </a:p>
        </p:txBody>
      </p:sp>
      <p:cxnSp>
        <p:nvCxnSpPr>
          <p:cNvPr id="15" name="直線矢印コネクタ 14">
            <a:extLst>
              <a:ext uri="{FF2B5EF4-FFF2-40B4-BE49-F238E27FC236}">
                <a16:creationId xmlns:a16="http://schemas.microsoft.com/office/drawing/2014/main" id="{89034FED-26B1-4520-8521-2649835067A3}"/>
              </a:ext>
            </a:extLst>
          </p:cNvPr>
          <p:cNvCxnSpPr>
            <a:cxnSpLocks/>
          </p:cNvCxnSpPr>
          <p:nvPr/>
        </p:nvCxnSpPr>
        <p:spPr>
          <a:xfrm>
            <a:off x="1802167" y="2494185"/>
            <a:ext cx="5272226" cy="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17" name="テキスト ボックス 16">
            <a:extLst>
              <a:ext uri="{FF2B5EF4-FFF2-40B4-BE49-F238E27FC236}">
                <a16:creationId xmlns:a16="http://schemas.microsoft.com/office/drawing/2014/main" id="{6D357951-FA91-41BC-8F37-3E8937E6FF7F}"/>
              </a:ext>
            </a:extLst>
          </p:cNvPr>
          <p:cNvSpPr txBox="1"/>
          <p:nvPr/>
        </p:nvSpPr>
        <p:spPr>
          <a:xfrm>
            <a:off x="2843755" y="2173284"/>
            <a:ext cx="4105611" cy="369332"/>
          </a:xfrm>
          <a:prstGeom prst="rect">
            <a:avLst/>
          </a:prstGeom>
          <a:noFill/>
        </p:spPr>
        <p:txBody>
          <a:bodyPr wrap="none" rtlCol="0">
            <a:spAutoFit/>
          </a:bodyPr>
          <a:lstStyle/>
          <a:p>
            <a:r>
              <a:rPr kumimoji="1" lang="ja-JP" altLang="en-US" dirty="0"/>
              <a:t>利用開始から就職まで同じ担当が支援</a:t>
            </a:r>
          </a:p>
        </p:txBody>
      </p:sp>
      <p:sp>
        <p:nvSpPr>
          <p:cNvPr id="18" name="テキスト ボックス 17">
            <a:extLst>
              <a:ext uri="{FF2B5EF4-FFF2-40B4-BE49-F238E27FC236}">
                <a16:creationId xmlns:a16="http://schemas.microsoft.com/office/drawing/2014/main" id="{29F1E690-E4DB-4A0A-BD78-FCEE55E120C9}"/>
              </a:ext>
            </a:extLst>
          </p:cNvPr>
          <p:cNvSpPr txBox="1"/>
          <p:nvPr/>
        </p:nvSpPr>
        <p:spPr>
          <a:xfrm>
            <a:off x="4401564" y="2931629"/>
            <a:ext cx="5272226" cy="369332"/>
          </a:xfrm>
          <a:prstGeom prst="rect">
            <a:avLst/>
          </a:prstGeom>
          <a:noFill/>
        </p:spPr>
        <p:txBody>
          <a:bodyPr wrap="square" rtlCol="0">
            <a:spAutoFit/>
          </a:bodyPr>
          <a:lstStyle/>
          <a:p>
            <a:r>
              <a:rPr kumimoji="1" lang="ja-JP" altLang="en-US" dirty="0"/>
              <a:t>自分を知り、働き続ける為に必要なことを整理</a:t>
            </a:r>
          </a:p>
        </p:txBody>
      </p:sp>
      <p:sp>
        <p:nvSpPr>
          <p:cNvPr id="19" name="テキスト ボックス 18">
            <a:extLst>
              <a:ext uri="{FF2B5EF4-FFF2-40B4-BE49-F238E27FC236}">
                <a16:creationId xmlns:a16="http://schemas.microsoft.com/office/drawing/2014/main" id="{3B92C33C-6262-4C22-8809-FFB4B240382D}"/>
              </a:ext>
            </a:extLst>
          </p:cNvPr>
          <p:cNvSpPr txBox="1"/>
          <p:nvPr/>
        </p:nvSpPr>
        <p:spPr>
          <a:xfrm>
            <a:off x="2003953" y="2926645"/>
            <a:ext cx="2081244" cy="369332"/>
          </a:xfrm>
          <a:prstGeom prst="rect">
            <a:avLst/>
          </a:prstGeom>
          <a:noFill/>
        </p:spPr>
        <p:txBody>
          <a:bodyPr wrap="square" rtlCol="0">
            <a:spAutoFit/>
          </a:bodyPr>
          <a:lstStyle/>
          <a:p>
            <a:r>
              <a:rPr kumimoji="1" lang="ja-JP" altLang="en-US" dirty="0"/>
              <a:t>相談する関係</a:t>
            </a:r>
            <a:r>
              <a:rPr lang="ja-JP" altLang="en-US" dirty="0"/>
              <a:t>づくり</a:t>
            </a:r>
            <a:endParaRPr kumimoji="1" lang="ja-JP" altLang="en-US" dirty="0"/>
          </a:p>
        </p:txBody>
      </p:sp>
      <p:sp>
        <p:nvSpPr>
          <p:cNvPr id="21" name="テキスト ボックス 20">
            <a:extLst>
              <a:ext uri="{FF2B5EF4-FFF2-40B4-BE49-F238E27FC236}">
                <a16:creationId xmlns:a16="http://schemas.microsoft.com/office/drawing/2014/main" id="{2954918D-A562-438E-9C7E-D2B84FBE439F}"/>
              </a:ext>
            </a:extLst>
          </p:cNvPr>
          <p:cNvSpPr txBox="1"/>
          <p:nvPr/>
        </p:nvSpPr>
        <p:spPr>
          <a:xfrm>
            <a:off x="9809935" y="2931629"/>
            <a:ext cx="2081244" cy="369332"/>
          </a:xfrm>
          <a:prstGeom prst="rect">
            <a:avLst/>
          </a:prstGeom>
          <a:noFill/>
        </p:spPr>
        <p:txBody>
          <a:bodyPr wrap="square" rtlCol="0">
            <a:spAutoFit/>
          </a:bodyPr>
          <a:lstStyle/>
          <a:p>
            <a:r>
              <a:rPr kumimoji="1" lang="ja-JP" altLang="en-US" dirty="0"/>
              <a:t>会社の雇用管理へ</a:t>
            </a:r>
          </a:p>
        </p:txBody>
      </p:sp>
    </p:spTree>
    <p:extLst>
      <p:ext uri="{BB962C8B-B14F-4D97-AF65-F5344CB8AC3E}">
        <p14:creationId xmlns:p14="http://schemas.microsoft.com/office/powerpoint/2010/main" val="1515220547"/>
      </p:ext>
    </p:extLst>
  </p:cSld>
  <p:clrMapOvr>
    <a:masterClrMapping/>
  </p:clrMapOvr>
  <p:transition advTm="2171"/>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58AD21-CF5A-45C0-A8D1-FBAB6EBE5CA7}"/>
              </a:ext>
            </a:extLst>
          </p:cNvPr>
          <p:cNvSpPr>
            <a:spLocks noGrp="1"/>
          </p:cNvSpPr>
          <p:nvPr>
            <p:ph type="title"/>
          </p:nvPr>
        </p:nvSpPr>
        <p:spPr>
          <a:xfrm>
            <a:off x="1005840" y="365126"/>
            <a:ext cx="10594193" cy="758280"/>
          </a:xfrm>
        </p:spPr>
        <p:txBody>
          <a:bodyPr>
            <a:normAutofit/>
          </a:bodyPr>
          <a:lstStyle/>
          <a:p>
            <a:r>
              <a:rPr kumimoji="1" lang="ja-JP" altLang="en-US" sz="4000" dirty="0"/>
              <a:t>クロスジョブの</a:t>
            </a:r>
            <a:r>
              <a:rPr lang="ja-JP" altLang="en-US" sz="4000" dirty="0"/>
              <a:t>就労移行支援が</a:t>
            </a:r>
            <a:r>
              <a:rPr kumimoji="1" lang="ja-JP" altLang="en-US" sz="4000" dirty="0"/>
              <a:t>定着支援です。</a:t>
            </a:r>
          </a:p>
        </p:txBody>
      </p:sp>
      <p:sp>
        <p:nvSpPr>
          <p:cNvPr id="5" name="コンテンツ プレースホルダー 4">
            <a:extLst>
              <a:ext uri="{FF2B5EF4-FFF2-40B4-BE49-F238E27FC236}">
                <a16:creationId xmlns:a16="http://schemas.microsoft.com/office/drawing/2014/main" id="{E9F3AB6D-D402-46D0-9519-70F4A9593BA9}"/>
              </a:ext>
            </a:extLst>
          </p:cNvPr>
          <p:cNvSpPr>
            <a:spLocks noGrp="1"/>
          </p:cNvSpPr>
          <p:nvPr>
            <p:ph idx="1"/>
          </p:nvPr>
        </p:nvSpPr>
        <p:spPr>
          <a:xfrm>
            <a:off x="838200" y="1123406"/>
            <a:ext cx="10515600" cy="5053557"/>
          </a:xfrm>
        </p:spPr>
        <p:txBody>
          <a:bodyPr>
            <a:noAutofit/>
          </a:bodyPr>
          <a:lstStyle/>
          <a:p>
            <a:pPr>
              <a:buFont typeface="Wingdings" panose="05000000000000000000" pitchFamily="2" charset="2"/>
              <a:buChar char="p"/>
            </a:pPr>
            <a:r>
              <a:rPr lang="ja-JP" altLang="en-US" sz="2400" dirty="0"/>
              <a:t>発達障害や高次脳機能障害などの脳機能障害は、見た目からは分かりにくい障害のため、周囲の理解も得にくく、ご自身も障害に気づいていないことが多く、中には、対人関係のトラブルから二次障害を伴っている方もいます。</a:t>
            </a:r>
            <a:endParaRPr lang="en-US" altLang="ja-JP" sz="2400" dirty="0"/>
          </a:p>
          <a:p>
            <a:pPr>
              <a:buFont typeface="Wingdings" panose="05000000000000000000" pitchFamily="2" charset="2"/>
              <a:buChar char="p"/>
            </a:pPr>
            <a:r>
              <a:rPr lang="ja-JP" altLang="en-US" sz="2400" dirty="0"/>
              <a:t>働き続ける為に必要なことは、人とつながることができるようになることで、そのためには、まず、自分のことをよく知ることが大切です。</a:t>
            </a:r>
            <a:endParaRPr lang="en-US" altLang="ja-JP" sz="2400" dirty="0"/>
          </a:p>
          <a:p>
            <a:pPr>
              <a:buFont typeface="Wingdings" panose="05000000000000000000" pitchFamily="2" charset="2"/>
              <a:buChar char="p"/>
            </a:pPr>
            <a:r>
              <a:rPr lang="ja-JP" altLang="en-US" sz="2400" dirty="0"/>
              <a:t>クロスジョブでは、毎日の訓練で報告の機会と、また</a:t>
            </a:r>
            <a:r>
              <a:rPr lang="en-US" altLang="ja-JP" sz="2400" dirty="0"/>
              <a:t>1</a:t>
            </a:r>
            <a:r>
              <a:rPr lang="ja-JP" altLang="en-US" sz="2400" dirty="0"/>
              <a:t>週間に</a:t>
            </a:r>
            <a:r>
              <a:rPr lang="en-US" altLang="ja-JP" sz="2400" dirty="0"/>
              <a:t>1</a:t>
            </a:r>
            <a:r>
              <a:rPr lang="ja-JP" altLang="en-US" sz="2400" dirty="0"/>
              <a:t>回、担当支援者との面談が設定され、相談する力を養い、自己理解を深めていきます。</a:t>
            </a:r>
            <a:endParaRPr lang="en-US" altLang="ja-JP" sz="2400" dirty="0"/>
          </a:p>
          <a:p>
            <a:pPr>
              <a:buFont typeface="Wingdings" panose="05000000000000000000" pitchFamily="2" charset="2"/>
              <a:buChar char="p"/>
            </a:pPr>
            <a:r>
              <a:rPr lang="ja-JP" altLang="en-US" sz="2400" dirty="0"/>
              <a:t>利用</a:t>
            </a:r>
            <a:r>
              <a:rPr lang="en-US" altLang="ja-JP" sz="2400" dirty="0"/>
              <a:t>3</a:t>
            </a:r>
            <a:r>
              <a:rPr lang="ja-JP" altLang="en-US" sz="2400" dirty="0"/>
              <a:t>カ月後からは、企業で体験実習を重ね、自分に適した職種、環境を整理、働き続けるための課題を企業からのフィードバックをもとに整理していきます。</a:t>
            </a:r>
            <a:endParaRPr lang="en-US" altLang="ja-JP" sz="2400" dirty="0"/>
          </a:p>
          <a:p>
            <a:pPr>
              <a:buFont typeface="Wingdings" panose="05000000000000000000" pitchFamily="2" charset="2"/>
              <a:buChar char="p"/>
            </a:pPr>
            <a:r>
              <a:rPr lang="ja-JP" altLang="en-US" sz="2400" dirty="0"/>
              <a:t>雇用先職種・環境が定まると、雇用前実習をお願いし、「自分に合った職場か」を見極めると共に、より深く企業の理解を得るように進めます。</a:t>
            </a:r>
            <a:endParaRPr lang="en-US" altLang="ja-JP" sz="2400" dirty="0"/>
          </a:p>
          <a:p>
            <a:pPr>
              <a:buFont typeface="Wingdings" panose="05000000000000000000" pitchFamily="2" charset="2"/>
              <a:buChar char="p"/>
            </a:pPr>
            <a:r>
              <a:rPr lang="ja-JP" altLang="en-US" sz="2400" dirty="0"/>
              <a:t>最後は、自己紹介シートで、自分の強みや苦手なことについてまとめ、伝えることで、職場の理解とサポートをお願いしていきます。</a:t>
            </a:r>
            <a:endParaRPr lang="en-US" altLang="ja-JP" sz="2400" dirty="0"/>
          </a:p>
        </p:txBody>
      </p:sp>
      <p:sp>
        <p:nvSpPr>
          <p:cNvPr id="4" name="スライド番号プレースホルダー 3">
            <a:extLst>
              <a:ext uri="{FF2B5EF4-FFF2-40B4-BE49-F238E27FC236}">
                <a16:creationId xmlns:a16="http://schemas.microsoft.com/office/drawing/2014/main" id="{8D28F774-9EBD-489E-AEAE-D79945EA14D6}"/>
              </a:ext>
            </a:extLst>
          </p:cNvPr>
          <p:cNvSpPr>
            <a:spLocks noGrp="1"/>
          </p:cNvSpPr>
          <p:nvPr>
            <p:ph type="sldNum" sz="quarter" idx="12"/>
          </p:nvPr>
        </p:nvSpPr>
        <p:spPr>
          <a:xfrm>
            <a:off x="9448800" y="6492875"/>
            <a:ext cx="2743200" cy="365125"/>
          </a:xfrm>
        </p:spPr>
        <p:txBody>
          <a:bodyPr/>
          <a:lstStyle/>
          <a:p>
            <a:fld id="{C26A8655-2174-4292-A01C-150A3E8777D4}" type="slidenum">
              <a:rPr kumimoji="1" lang="ja-JP" altLang="en-US" smtClean="0"/>
              <a:t>4</a:t>
            </a:fld>
            <a:endParaRPr kumimoji="1" lang="ja-JP" altLang="en-US" dirty="0"/>
          </a:p>
        </p:txBody>
      </p:sp>
    </p:spTree>
    <p:extLst>
      <p:ext uri="{BB962C8B-B14F-4D97-AF65-F5344CB8AC3E}">
        <p14:creationId xmlns:p14="http://schemas.microsoft.com/office/powerpoint/2010/main" val="1069903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FC526F-3B13-42EA-9374-8EE1C0FE5498}"/>
              </a:ext>
            </a:extLst>
          </p:cNvPr>
          <p:cNvSpPr>
            <a:spLocks noGrp="1"/>
          </p:cNvSpPr>
          <p:nvPr>
            <p:ph type="title"/>
          </p:nvPr>
        </p:nvSpPr>
        <p:spPr/>
        <p:txBody>
          <a:bodyPr/>
          <a:lstStyle/>
          <a:p>
            <a:r>
              <a:rPr kumimoji="1" lang="ja-JP" altLang="en-US" dirty="0"/>
              <a:t>　　　就労定着支援の利用状況　</a:t>
            </a:r>
            <a:r>
              <a:rPr kumimoji="1" lang="en-US" altLang="ja-JP" sz="3200" dirty="0"/>
              <a:t>(2019/9</a:t>
            </a:r>
            <a:r>
              <a:rPr kumimoji="1" lang="ja-JP" altLang="en-US" sz="3200" dirty="0"/>
              <a:t>）</a:t>
            </a:r>
          </a:p>
        </p:txBody>
      </p:sp>
      <p:graphicFrame>
        <p:nvGraphicFramePr>
          <p:cNvPr id="7" name="表 7">
            <a:extLst>
              <a:ext uri="{FF2B5EF4-FFF2-40B4-BE49-F238E27FC236}">
                <a16:creationId xmlns:a16="http://schemas.microsoft.com/office/drawing/2014/main" id="{C225D4D3-1588-4958-9FC1-1604953F89D5}"/>
              </a:ext>
            </a:extLst>
          </p:cNvPr>
          <p:cNvGraphicFramePr>
            <a:graphicFrameLocks noGrp="1"/>
          </p:cNvGraphicFramePr>
          <p:nvPr>
            <p:ph idx="1"/>
            <p:extLst>
              <p:ext uri="{D42A27DB-BD31-4B8C-83A1-F6EECF244321}">
                <p14:modId xmlns:p14="http://schemas.microsoft.com/office/powerpoint/2010/main" val="3132847870"/>
              </p:ext>
            </p:extLst>
          </p:nvPr>
        </p:nvGraphicFramePr>
        <p:xfrm>
          <a:off x="838200" y="1825624"/>
          <a:ext cx="10428027" cy="3224048"/>
        </p:xfrm>
        <a:graphic>
          <a:graphicData uri="http://schemas.openxmlformats.org/drawingml/2006/table">
            <a:tbl>
              <a:tblPr firstRow="1" bandRow="1">
                <a:tableStyleId>{5C22544A-7EE6-4342-B048-85BDC9FD1C3A}</a:tableStyleId>
              </a:tblPr>
              <a:tblGrid>
                <a:gridCol w="1300852">
                  <a:extLst>
                    <a:ext uri="{9D8B030D-6E8A-4147-A177-3AD203B41FA5}">
                      <a16:colId xmlns:a16="http://schemas.microsoft.com/office/drawing/2014/main" val="3026122335"/>
                    </a:ext>
                  </a:extLst>
                </a:gridCol>
                <a:gridCol w="1880580">
                  <a:extLst>
                    <a:ext uri="{9D8B030D-6E8A-4147-A177-3AD203B41FA5}">
                      <a16:colId xmlns:a16="http://schemas.microsoft.com/office/drawing/2014/main" val="3152801045"/>
                    </a:ext>
                  </a:extLst>
                </a:gridCol>
                <a:gridCol w="1498808">
                  <a:extLst>
                    <a:ext uri="{9D8B030D-6E8A-4147-A177-3AD203B41FA5}">
                      <a16:colId xmlns:a16="http://schemas.microsoft.com/office/drawing/2014/main" val="1385654722"/>
                    </a:ext>
                  </a:extLst>
                </a:gridCol>
                <a:gridCol w="1527087">
                  <a:extLst>
                    <a:ext uri="{9D8B030D-6E8A-4147-A177-3AD203B41FA5}">
                      <a16:colId xmlns:a16="http://schemas.microsoft.com/office/drawing/2014/main" val="2420418223"/>
                    </a:ext>
                  </a:extLst>
                </a:gridCol>
                <a:gridCol w="1569507">
                  <a:extLst>
                    <a:ext uri="{9D8B030D-6E8A-4147-A177-3AD203B41FA5}">
                      <a16:colId xmlns:a16="http://schemas.microsoft.com/office/drawing/2014/main" val="3761299080"/>
                    </a:ext>
                  </a:extLst>
                </a:gridCol>
                <a:gridCol w="2651193">
                  <a:extLst>
                    <a:ext uri="{9D8B030D-6E8A-4147-A177-3AD203B41FA5}">
                      <a16:colId xmlns:a16="http://schemas.microsoft.com/office/drawing/2014/main" val="1746394839"/>
                    </a:ext>
                  </a:extLst>
                </a:gridCol>
              </a:tblGrid>
              <a:tr h="1064823">
                <a:tc>
                  <a:txBody>
                    <a:bodyPr/>
                    <a:lstStyle/>
                    <a:p>
                      <a:r>
                        <a:rPr kumimoji="1" lang="ja-JP" altLang="en-US" dirty="0"/>
                        <a:t>　事業所名</a:t>
                      </a:r>
                    </a:p>
                  </a:txBody>
                  <a:tcPr anchor="ctr"/>
                </a:tc>
                <a:tc>
                  <a:txBody>
                    <a:bodyPr/>
                    <a:lstStyle/>
                    <a:p>
                      <a:r>
                        <a:rPr kumimoji="1" lang="ja-JP" altLang="en-US" dirty="0"/>
                        <a:t>定着支援対象者（</a:t>
                      </a:r>
                      <a:r>
                        <a:rPr kumimoji="1" lang="en-US" altLang="ja-JP" dirty="0"/>
                        <a:t>6</a:t>
                      </a:r>
                      <a:r>
                        <a:rPr kumimoji="1" lang="ja-JP" altLang="en-US" dirty="0"/>
                        <a:t>月以上から</a:t>
                      </a:r>
                      <a:endParaRPr kumimoji="1" lang="en-US" altLang="ja-JP" dirty="0"/>
                    </a:p>
                    <a:p>
                      <a:r>
                        <a:rPr kumimoji="1" lang="ja-JP" altLang="en-US" dirty="0"/>
                        <a:t>　　</a:t>
                      </a:r>
                      <a:r>
                        <a:rPr kumimoji="1" lang="en-US" altLang="ja-JP" dirty="0"/>
                        <a:t>3</a:t>
                      </a:r>
                      <a:r>
                        <a:rPr kumimoji="1" lang="ja-JP" altLang="en-US" dirty="0"/>
                        <a:t>年</a:t>
                      </a:r>
                      <a:r>
                        <a:rPr kumimoji="1" lang="en-US" altLang="ja-JP" dirty="0"/>
                        <a:t>6</a:t>
                      </a:r>
                      <a:r>
                        <a:rPr kumimoji="1" lang="ja-JP" altLang="en-US" dirty="0"/>
                        <a:t>月未満）</a:t>
                      </a:r>
                    </a:p>
                  </a:txBody>
                  <a:tcPr anchor="ctr"/>
                </a:tc>
                <a:tc>
                  <a:txBody>
                    <a:bodyPr/>
                    <a:lstStyle/>
                    <a:p>
                      <a:r>
                        <a:rPr kumimoji="1" lang="ja-JP" altLang="en-US" dirty="0"/>
                        <a:t>　契約者数</a:t>
                      </a:r>
                    </a:p>
                  </a:txBody>
                  <a:tcPr anchor="ctr"/>
                </a:tc>
                <a:tc>
                  <a:txBody>
                    <a:bodyPr/>
                    <a:lstStyle/>
                    <a:p>
                      <a:r>
                        <a:rPr kumimoji="1" lang="ja-JP" altLang="en-US" dirty="0"/>
                        <a:t>　利用者数</a:t>
                      </a:r>
                    </a:p>
                  </a:txBody>
                  <a:tcPr anchor="ctr"/>
                </a:tc>
                <a:tc>
                  <a:txBody>
                    <a:bodyPr/>
                    <a:lstStyle/>
                    <a:p>
                      <a:r>
                        <a:rPr kumimoji="1" lang="ja-JP" altLang="en-US" dirty="0"/>
                        <a:t>期間内</a:t>
                      </a:r>
                      <a:endParaRPr kumimoji="1" lang="en-US" altLang="ja-JP" dirty="0"/>
                    </a:p>
                    <a:p>
                      <a:r>
                        <a:rPr kumimoji="1" lang="ja-JP" altLang="en-US" dirty="0"/>
                        <a:t>終了者数</a:t>
                      </a:r>
                    </a:p>
                  </a:txBody>
                  <a:tcPr anchor="ctr"/>
                </a:tc>
                <a:tc>
                  <a:txBody>
                    <a:bodyPr/>
                    <a:lstStyle/>
                    <a:p>
                      <a:pPr algn="ctr"/>
                      <a:r>
                        <a:rPr kumimoji="1" lang="ja-JP" altLang="en-US" dirty="0"/>
                        <a:t>備考</a:t>
                      </a:r>
                    </a:p>
                  </a:txBody>
                  <a:tcPr anchor="ctr"/>
                </a:tc>
                <a:extLst>
                  <a:ext uri="{0D108BD9-81ED-4DB2-BD59-A6C34878D82A}">
                    <a16:rowId xmlns:a16="http://schemas.microsoft.com/office/drawing/2014/main" val="3801224689"/>
                  </a:ext>
                </a:extLst>
              </a:tr>
              <a:tr h="431845">
                <a:tc>
                  <a:txBody>
                    <a:bodyPr/>
                    <a:lstStyle/>
                    <a:p>
                      <a:pPr algn="ctr"/>
                      <a:r>
                        <a:rPr kumimoji="1" lang="ja-JP" altLang="en-US" dirty="0"/>
                        <a:t>堺</a:t>
                      </a:r>
                    </a:p>
                  </a:txBody>
                  <a:tcPr anchor="ctr"/>
                </a:tc>
                <a:tc>
                  <a:txBody>
                    <a:bodyPr/>
                    <a:lstStyle/>
                    <a:p>
                      <a:pPr algn="ctr"/>
                      <a:r>
                        <a:rPr kumimoji="1" lang="ja-JP" altLang="en-US" dirty="0"/>
                        <a:t>３５</a:t>
                      </a:r>
                    </a:p>
                  </a:txBody>
                  <a:tcPr anchor="ctr"/>
                </a:tc>
                <a:tc>
                  <a:txBody>
                    <a:bodyPr/>
                    <a:lstStyle/>
                    <a:p>
                      <a:pPr algn="ctr"/>
                      <a:r>
                        <a:rPr kumimoji="1" lang="ja-JP" altLang="en-US" dirty="0"/>
                        <a:t>７</a:t>
                      </a:r>
                    </a:p>
                  </a:txBody>
                  <a:tcPr anchor="ctr"/>
                </a:tc>
                <a:tc>
                  <a:txBody>
                    <a:bodyPr/>
                    <a:lstStyle/>
                    <a:p>
                      <a:pPr algn="ctr"/>
                      <a:r>
                        <a:rPr kumimoji="1" lang="ja-JP" altLang="en-US" dirty="0"/>
                        <a:t>６</a:t>
                      </a:r>
                    </a:p>
                  </a:txBody>
                  <a:tcPr anchor="ctr"/>
                </a:tc>
                <a:tc>
                  <a:txBody>
                    <a:bodyPr/>
                    <a:lstStyle/>
                    <a:p>
                      <a:pPr algn="ctr"/>
                      <a:r>
                        <a:rPr kumimoji="1" lang="ja-JP" altLang="en-US" dirty="0"/>
                        <a:t>０</a:t>
                      </a:r>
                    </a:p>
                  </a:txBody>
                  <a:tcPr anchor="ctr"/>
                </a:tc>
                <a:tc>
                  <a:txBody>
                    <a:bodyPr/>
                    <a:lstStyle/>
                    <a:p>
                      <a:endParaRPr kumimoji="1" lang="ja-JP" altLang="en-US" dirty="0"/>
                    </a:p>
                  </a:txBody>
                  <a:tcPr/>
                </a:tc>
                <a:extLst>
                  <a:ext uri="{0D108BD9-81ED-4DB2-BD59-A6C34878D82A}">
                    <a16:rowId xmlns:a16="http://schemas.microsoft.com/office/drawing/2014/main" val="1796968724"/>
                  </a:ext>
                </a:extLst>
              </a:tr>
              <a:tr h="431845">
                <a:tc>
                  <a:txBody>
                    <a:bodyPr/>
                    <a:lstStyle/>
                    <a:p>
                      <a:pPr algn="ctr"/>
                      <a:r>
                        <a:rPr kumimoji="1" lang="ja-JP" altLang="en-US" dirty="0"/>
                        <a:t>阿倍野</a:t>
                      </a:r>
                    </a:p>
                  </a:txBody>
                  <a:tcPr anchor="ctr"/>
                </a:tc>
                <a:tc>
                  <a:txBody>
                    <a:bodyPr/>
                    <a:lstStyle/>
                    <a:p>
                      <a:pPr algn="ctr"/>
                      <a:r>
                        <a:rPr kumimoji="1" lang="ja-JP" altLang="en-US" dirty="0"/>
                        <a:t>４３</a:t>
                      </a:r>
                    </a:p>
                  </a:txBody>
                  <a:tcPr anchor="ctr"/>
                </a:tc>
                <a:tc>
                  <a:txBody>
                    <a:bodyPr/>
                    <a:lstStyle/>
                    <a:p>
                      <a:pPr algn="ctr"/>
                      <a:r>
                        <a:rPr kumimoji="1" lang="ja-JP" altLang="en-US" dirty="0"/>
                        <a:t>４</a:t>
                      </a:r>
                    </a:p>
                  </a:txBody>
                  <a:tcPr anchor="ctr"/>
                </a:tc>
                <a:tc>
                  <a:txBody>
                    <a:bodyPr/>
                    <a:lstStyle/>
                    <a:p>
                      <a:pPr algn="ctr"/>
                      <a:r>
                        <a:rPr kumimoji="1" lang="ja-JP" altLang="en-US" dirty="0"/>
                        <a:t>４</a:t>
                      </a:r>
                    </a:p>
                  </a:txBody>
                  <a:tcPr anchor="ctr"/>
                </a:tc>
                <a:tc>
                  <a:txBody>
                    <a:bodyPr/>
                    <a:lstStyle/>
                    <a:p>
                      <a:pPr algn="ctr"/>
                      <a:r>
                        <a:rPr kumimoji="1" lang="ja-JP" altLang="en-US" dirty="0"/>
                        <a:t>１</a:t>
                      </a:r>
                    </a:p>
                  </a:txBody>
                  <a:tcPr anchor="ctr"/>
                </a:tc>
                <a:tc>
                  <a:txBody>
                    <a:bodyPr/>
                    <a:lstStyle/>
                    <a:p>
                      <a:r>
                        <a:rPr kumimoji="1" lang="ja-JP" altLang="en-US" dirty="0"/>
                        <a:t>退職</a:t>
                      </a:r>
                    </a:p>
                  </a:txBody>
                  <a:tcPr/>
                </a:tc>
                <a:extLst>
                  <a:ext uri="{0D108BD9-81ED-4DB2-BD59-A6C34878D82A}">
                    <a16:rowId xmlns:a16="http://schemas.microsoft.com/office/drawing/2014/main" val="3564928578"/>
                  </a:ext>
                </a:extLst>
              </a:tr>
              <a:tr h="431845">
                <a:tc>
                  <a:txBody>
                    <a:bodyPr/>
                    <a:lstStyle/>
                    <a:p>
                      <a:pPr algn="ctr"/>
                      <a:r>
                        <a:rPr kumimoji="1" lang="ja-JP" altLang="en-US" dirty="0"/>
                        <a:t>梅田</a:t>
                      </a:r>
                    </a:p>
                  </a:txBody>
                  <a:tcPr anchor="ctr"/>
                </a:tc>
                <a:tc>
                  <a:txBody>
                    <a:bodyPr/>
                    <a:lstStyle/>
                    <a:p>
                      <a:pPr algn="ctr"/>
                      <a:r>
                        <a:rPr kumimoji="1" lang="ja-JP" altLang="en-US" dirty="0"/>
                        <a:t>２７</a:t>
                      </a:r>
                    </a:p>
                  </a:txBody>
                  <a:tcPr anchor="ctr"/>
                </a:tc>
                <a:tc>
                  <a:txBody>
                    <a:bodyPr/>
                    <a:lstStyle/>
                    <a:p>
                      <a:pPr algn="ctr"/>
                      <a:r>
                        <a:rPr kumimoji="1" lang="ja-JP" altLang="en-US" dirty="0"/>
                        <a:t>５</a:t>
                      </a:r>
                    </a:p>
                  </a:txBody>
                  <a:tcPr anchor="ctr"/>
                </a:tc>
                <a:tc>
                  <a:txBody>
                    <a:bodyPr/>
                    <a:lstStyle/>
                    <a:p>
                      <a:pPr algn="ctr"/>
                      <a:r>
                        <a:rPr kumimoji="1" lang="ja-JP" altLang="en-US" dirty="0"/>
                        <a:t>３</a:t>
                      </a:r>
                    </a:p>
                  </a:txBody>
                  <a:tcPr anchor="ctr"/>
                </a:tc>
                <a:tc>
                  <a:txBody>
                    <a:bodyPr/>
                    <a:lstStyle/>
                    <a:p>
                      <a:pPr algn="ctr"/>
                      <a:r>
                        <a:rPr kumimoji="1" lang="ja-JP" altLang="en-US" dirty="0"/>
                        <a:t>１</a:t>
                      </a:r>
                    </a:p>
                  </a:txBody>
                  <a:tcPr anchor="ctr"/>
                </a:tc>
                <a:tc>
                  <a:txBody>
                    <a:bodyPr/>
                    <a:lstStyle/>
                    <a:p>
                      <a:r>
                        <a:rPr kumimoji="1" lang="ja-JP" altLang="en-US" dirty="0"/>
                        <a:t>本人辞退</a:t>
                      </a:r>
                    </a:p>
                  </a:txBody>
                  <a:tcPr/>
                </a:tc>
                <a:extLst>
                  <a:ext uri="{0D108BD9-81ED-4DB2-BD59-A6C34878D82A}">
                    <a16:rowId xmlns:a16="http://schemas.microsoft.com/office/drawing/2014/main" val="3252368229"/>
                  </a:ext>
                </a:extLst>
              </a:tr>
              <a:tr h="431845">
                <a:tc>
                  <a:txBody>
                    <a:bodyPr/>
                    <a:lstStyle/>
                    <a:p>
                      <a:pPr algn="ctr"/>
                      <a:r>
                        <a:rPr kumimoji="1" lang="ja-JP" altLang="en-US" dirty="0"/>
                        <a:t>鳳</a:t>
                      </a:r>
                    </a:p>
                  </a:txBody>
                  <a:tcPr anchor="ctr"/>
                </a:tc>
                <a:tc>
                  <a:txBody>
                    <a:bodyPr/>
                    <a:lstStyle/>
                    <a:p>
                      <a:pPr algn="ctr"/>
                      <a:r>
                        <a:rPr kumimoji="1" lang="ja-JP" altLang="en-US" dirty="0"/>
                        <a:t>２５</a:t>
                      </a:r>
                    </a:p>
                  </a:txBody>
                  <a:tcPr anchor="ctr"/>
                </a:tc>
                <a:tc>
                  <a:txBody>
                    <a:bodyPr/>
                    <a:lstStyle/>
                    <a:p>
                      <a:pPr algn="ctr"/>
                      <a:r>
                        <a:rPr kumimoji="1" lang="ja-JP" altLang="en-US" dirty="0"/>
                        <a:t>１２</a:t>
                      </a:r>
                    </a:p>
                  </a:txBody>
                  <a:tcPr anchor="ctr"/>
                </a:tc>
                <a:tc>
                  <a:txBody>
                    <a:bodyPr/>
                    <a:lstStyle/>
                    <a:p>
                      <a:pPr algn="ctr"/>
                      <a:r>
                        <a:rPr kumimoji="1" lang="ja-JP" altLang="en-US" dirty="0"/>
                        <a:t>７</a:t>
                      </a:r>
                    </a:p>
                  </a:txBody>
                  <a:tcPr anchor="ctr"/>
                </a:tc>
                <a:tc>
                  <a:txBody>
                    <a:bodyPr/>
                    <a:lstStyle/>
                    <a:p>
                      <a:pPr algn="ctr"/>
                      <a:r>
                        <a:rPr kumimoji="1" lang="ja-JP" altLang="en-US" dirty="0"/>
                        <a:t>０</a:t>
                      </a:r>
                    </a:p>
                  </a:txBody>
                  <a:tcPr anchor="ctr"/>
                </a:tc>
                <a:tc>
                  <a:txBody>
                    <a:bodyPr/>
                    <a:lstStyle/>
                    <a:p>
                      <a:endParaRPr kumimoji="1" lang="ja-JP" altLang="en-US"/>
                    </a:p>
                  </a:txBody>
                  <a:tcPr/>
                </a:tc>
                <a:extLst>
                  <a:ext uri="{0D108BD9-81ED-4DB2-BD59-A6C34878D82A}">
                    <a16:rowId xmlns:a16="http://schemas.microsoft.com/office/drawing/2014/main" val="228821027"/>
                  </a:ext>
                </a:extLst>
              </a:tr>
              <a:tr h="431845">
                <a:tc>
                  <a:txBody>
                    <a:bodyPr/>
                    <a:lstStyle/>
                    <a:p>
                      <a:pPr algn="ctr"/>
                      <a:r>
                        <a:rPr kumimoji="1" lang="ja-JP" altLang="en-US" dirty="0"/>
                        <a:t>計</a:t>
                      </a:r>
                    </a:p>
                  </a:txBody>
                  <a:tcPr anchor="ctr">
                    <a:solidFill>
                      <a:srgbClr val="00B0F0"/>
                    </a:solidFill>
                  </a:tcPr>
                </a:tc>
                <a:tc>
                  <a:txBody>
                    <a:bodyPr/>
                    <a:lstStyle/>
                    <a:p>
                      <a:pPr algn="ctr"/>
                      <a:r>
                        <a:rPr kumimoji="1" lang="ja-JP" altLang="en-US" dirty="0"/>
                        <a:t>１３０</a:t>
                      </a:r>
                    </a:p>
                  </a:txBody>
                  <a:tcPr anchor="ctr">
                    <a:solidFill>
                      <a:srgbClr val="00B0F0"/>
                    </a:solidFill>
                  </a:tcPr>
                </a:tc>
                <a:tc>
                  <a:txBody>
                    <a:bodyPr/>
                    <a:lstStyle/>
                    <a:p>
                      <a:pPr algn="ctr"/>
                      <a:r>
                        <a:rPr kumimoji="1" lang="ja-JP" altLang="en-US" dirty="0"/>
                        <a:t>２８</a:t>
                      </a:r>
                    </a:p>
                  </a:txBody>
                  <a:tcPr anchor="ctr">
                    <a:solidFill>
                      <a:srgbClr val="00B0F0"/>
                    </a:solidFill>
                  </a:tcPr>
                </a:tc>
                <a:tc>
                  <a:txBody>
                    <a:bodyPr/>
                    <a:lstStyle/>
                    <a:p>
                      <a:pPr algn="ctr"/>
                      <a:r>
                        <a:rPr kumimoji="1" lang="ja-JP" altLang="en-US" dirty="0"/>
                        <a:t>２０</a:t>
                      </a:r>
                    </a:p>
                  </a:txBody>
                  <a:tcPr anchor="ctr">
                    <a:solidFill>
                      <a:srgbClr val="00B0F0"/>
                    </a:solidFill>
                  </a:tcPr>
                </a:tc>
                <a:tc>
                  <a:txBody>
                    <a:bodyPr/>
                    <a:lstStyle/>
                    <a:p>
                      <a:pPr algn="ctr"/>
                      <a:r>
                        <a:rPr kumimoji="1" lang="ja-JP" altLang="en-US" dirty="0"/>
                        <a:t>２</a:t>
                      </a:r>
                    </a:p>
                  </a:txBody>
                  <a:tcPr anchor="ctr">
                    <a:solidFill>
                      <a:srgbClr val="00B0F0"/>
                    </a:solidFill>
                  </a:tcPr>
                </a:tc>
                <a:tc>
                  <a:txBody>
                    <a:bodyPr/>
                    <a:lstStyle/>
                    <a:p>
                      <a:endParaRPr kumimoji="1" lang="ja-JP" altLang="en-US" dirty="0"/>
                    </a:p>
                  </a:txBody>
                  <a:tcPr>
                    <a:solidFill>
                      <a:srgbClr val="00B0F0"/>
                    </a:solidFill>
                  </a:tcPr>
                </a:tc>
                <a:extLst>
                  <a:ext uri="{0D108BD9-81ED-4DB2-BD59-A6C34878D82A}">
                    <a16:rowId xmlns:a16="http://schemas.microsoft.com/office/drawing/2014/main" val="3685343102"/>
                  </a:ext>
                </a:extLst>
              </a:tr>
            </a:tbl>
          </a:graphicData>
        </a:graphic>
      </p:graphicFrame>
      <p:sp>
        <p:nvSpPr>
          <p:cNvPr id="4" name="スライド番号プレースホルダー 3">
            <a:extLst>
              <a:ext uri="{FF2B5EF4-FFF2-40B4-BE49-F238E27FC236}">
                <a16:creationId xmlns:a16="http://schemas.microsoft.com/office/drawing/2014/main" id="{DB205758-9E14-4A9F-B22B-9528C44CA3F7}"/>
              </a:ext>
            </a:extLst>
          </p:cNvPr>
          <p:cNvSpPr>
            <a:spLocks noGrp="1"/>
          </p:cNvSpPr>
          <p:nvPr>
            <p:ph type="sldNum" sz="quarter" idx="12"/>
          </p:nvPr>
        </p:nvSpPr>
        <p:spPr>
          <a:xfrm>
            <a:off x="9448800" y="6492875"/>
            <a:ext cx="2743200" cy="365125"/>
          </a:xfrm>
        </p:spPr>
        <p:txBody>
          <a:bodyPr/>
          <a:lstStyle/>
          <a:p>
            <a:fld id="{C26A8655-2174-4292-A01C-150A3E8777D4}" type="slidenum">
              <a:rPr kumimoji="1" lang="ja-JP" altLang="en-US" smtClean="0"/>
              <a:t>5</a:t>
            </a:fld>
            <a:endParaRPr kumimoji="1" lang="ja-JP" altLang="en-US"/>
          </a:p>
        </p:txBody>
      </p:sp>
    </p:spTree>
    <p:extLst>
      <p:ext uri="{BB962C8B-B14F-4D97-AF65-F5344CB8AC3E}">
        <p14:creationId xmlns:p14="http://schemas.microsoft.com/office/powerpoint/2010/main" val="1415369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9A30A9-D113-4164-8015-24E55F18BAF7}"/>
              </a:ext>
            </a:extLst>
          </p:cNvPr>
          <p:cNvSpPr>
            <a:spLocks noGrp="1"/>
          </p:cNvSpPr>
          <p:nvPr>
            <p:ph type="title"/>
          </p:nvPr>
        </p:nvSpPr>
        <p:spPr/>
        <p:txBody>
          <a:bodyPr/>
          <a:lstStyle/>
          <a:p>
            <a:r>
              <a:rPr kumimoji="1" lang="ja-JP" altLang="en-US" dirty="0"/>
              <a:t>　　　　　　　支援ニーズの分析</a:t>
            </a:r>
          </a:p>
        </p:txBody>
      </p:sp>
      <p:graphicFrame>
        <p:nvGraphicFramePr>
          <p:cNvPr id="9" name="コンテンツ プレースホルダー 8">
            <a:extLst>
              <a:ext uri="{FF2B5EF4-FFF2-40B4-BE49-F238E27FC236}">
                <a16:creationId xmlns:a16="http://schemas.microsoft.com/office/drawing/2014/main" id="{5008093B-72DD-4D09-A372-A5012B565C98}"/>
              </a:ext>
            </a:extLst>
          </p:cNvPr>
          <p:cNvGraphicFramePr>
            <a:graphicFrameLocks noGrp="1"/>
          </p:cNvGraphicFramePr>
          <p:nvPr>
            <p:ph sz="half" idx="1"/>
            <p:extLst>
              <p:ext uri="{D42A27DB-BD31-4B8C-83A1-F6EECF244321}">
                <p14:modId xmlns:p14="http://schemas.microsoft.com/office/powerpoint/2010/main" val="3796429681"/>
              </p:ext>
            </p:extLst>
          </p:nvPr>
        </p:nvGraphicFramePr>
        <p:xfrm>
          <a:off x="838200" y="1502748"/>
          <a:ext cx="5181600"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コンテンツ プレースホルダー 11">
            <a:extLst>
              <a:ext uri="{FF2B5EF4-FFF2-40B4-BE49-F238E27FC236}">
                <a16:creationId xmlns:a16="http://schemas.microsoft.com/office/drawing/2014/main" id="{24C06005-5C49-4A74-BA5F-7FB61D9761F0}"/>
              </a:ext>
            </a:extLst>
          </p:cNvPr>
          <p:cNvGraphicFramePr>
            <a:graphicFrameLocks noGrp="1"/>
          </p:cNvGraphicFramePr>
          <p:nvPr>
            <p:ph sz="half" idx="2"/>
            <p:extLst>
              <p:ext uri="{D42A27DB-BD31-4B8C-83A1-F6EECF244321}">
                <p14:modId xmlns:p14="http://schemas.microsoft.com/office/powerpoint/2010/main" val="3865576736"/>
              </p:ext>
            </p:extLst>
          </p:nvPr>
        </p:nvGraphicFramePr>
        <p:xfrm>
          <a:off x="6333688" y="1502748"/>
          <a:ext cx="5745241" cy="5030787"/>
        </p:xfrm>
        <a:graphic>
          <a:graphicData uri="http://schemas.openxmlformats.org/drawingml/2006/chart">
            <c:chart xmlns:c="http://schemas.openxmlformats.org/drawingml/2006/chart" xmlns:r="http://schemas.openxmlformats.org/officeDocument/2006/relationships" r:id="rId3"/>
          </a:graphicData>
        </a:graphic>
      </p:graphicFrame>
      <p:sp>
        <p:nvSpPr>
          <p:cNvPr id="4" name="スライド番号プレースホルダー 3">
            <a:extLst>
              <a:ext uri="{FF2B5EF4-FFF2-40B4-BE49-F238E27FC236}">
                <a16:creationId xmlns:a16="http://schemas.microsoft.com/office/drawing/2014/main" id="{8FC59881-A405-40D4-9BCA-1B3E1C6282DB}"/>
              </a:ext>
            </a:extLst>
          </p:cNvPr>
          <p:cNvSpPr>
            <a:spLocks noGrp="1"/>
          </p:cNvSpPr>
          <p:nvPr>
            <p:ph type="sldNum" sz="quarter" idx="12"/>
          </p:nvPr>
        </p:nvSpPr>
        <p:spPr>
          <a:xfrm>
            <a:off x="9448800" y="6492875"/>
            <a:ext cx="2743200" cy="365125"/>
          </a:xfrm>
        </p:spPr>
        <p:txBody>
          <a:bodyPr/>
          <a:lstStyle/>
          <a:p>
            <a:fld id="{C26A8655-2174-4292-A01C-150A3E8777D4}" type="slidenum">
              <a:rPr kumimoji="1" lang="ja-JP" altLang="en-US" smtClean="0"/>
              <a:t>6</a:t>
            </a:fld>
            <a:endParaRPr kumimoji="1" lang="ja-JP" altLang="en-US"/>
          </a:p>
        </p:txBody>
      </p:sp>
    </p:spTree>
    <p:extLst>
      <p:ext uri="{BB962C8B-B14F-4D97-AF65-F5344CB8AC3E}">
        <p14:creationId xmlns:p14="http://schemas.microsoft.com/office/powerpoint/2010/main" val="3326042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FE0CA8AA-35F9-4975-A722-A34FF75B681F}"/>
              </a:ext>
            </a:extLst>
          </p:cNvPr>
          <p:cNvSpPr>
            <a:spLocks noGrp="1"/>
          </p:cNvSpPr>
          <p:nvPr>
            <p:ph type="title"/>
          </p:nvPr>
        </p:nvSpPr>
        <p:spPr>
          <a:xfrm>
            <a:off x="838200" y="365126"/>
            <a:ext cx="10515600" cy="562835"/>
          </a:xfrm>
        </p:spPr>
        <p:txBody>
          <a:bodyPr>
            <a:normAutofit fontScale="90000"/>
          </a:bodyPr>
          <a:lstStyle/>
          <a:p>
            <a:r>
              <a:rPr kumimoji="1" lang="ja-JP" altLang="en-US" dirty="0"/>
              <a:t>　　　定着支援から見えてくること</a:t>
            </a:r>
          </a:p>
        </p:txBody>
      </p:sp>
      <p:sp>
        <p:nvSpPr>
          <p:cNvPr id="7" name="コンテンツ プレースホルダー 6">
            <a:extLst>
              <a:ext uri="{FF2B5EF4-FFF2-40B4-BE49-F238E27FC236}">
                <a16:creationId xmlns:a16="http://schemas.microsoft.com/office/drawing/2014/main" id="{15736B7C-DFF7-41AC-B8F5-0679C12DD098}"/>
              </a:ext>
            </a:extLst>
          </p:cNvPr>
          <p:cNvSpPr>
            <a:spLocks noGrp="1"/>
          </p:cNvSpPr>
          <p:nvPr>
            <p:ph idx="1"/>
          </p:nvPr>
        </p:nvSpPr>
        <p:spPr>
          <a:xfrm>
            <a:off x="838200" y="1107348"/>
            <a:ext cx="10515600" cy="5069615"/>
          </a:xfrm>
        </p:spPr>
        <p:txBody>
          <a:bodyPr>
            <a:normAutofit/>
          </a:bodyPr>
          <a:lstStyle/>
          <a:p>
            <a:pPr>
              <a:buFont typeface="Wingdings" panose="05000000000000000000" pitchFamily="2" charset="2"/>
              <a:buChar char="p"/>
            </a:pPr>
            <a:r>
              <a:rPr lang="ja-JP" altLang="en-US" dirty="0"/>
              <a:t>対人関係やストレス対応に弱い</a:t>
            </a:r>
            <a:r>
              <a:rPr kumimoji="1" lang="ja-JP" altLang="en-US" dirty="0"/>
              <a:t>発達障害のある方々に対して、就労移行支援サービスがどこまで適切に支援できていたか。</a:t>
            </a:r>
            <a:endParaRPr kumimoji="1" lang="en-US" altLang="ja-JP" dirty="0"/>
          </a:p>
          <a:p>
            <a:pPr>
              <a:buFont typeface="Wingdings" panose="05000000000000000000" pitchFamily="2" charset="2"/>
              <a:buChar char="p"/>
            </a:pPr>
            <a:r>
              <a:rPr lang="ja-JP" altLang="en-US" dirty="0"/>
              <a:t>企業の雇用管理力も含めたマッチングアセスメントが重要。</a:t>
            </a:r>
            <a:endParaRPr lang="en-US" altLang="ja-JP" dirty="0"/>
          </a:p>
          <a:p>
            <a:pPr marL="0" indent="0">
              <a:buNone/>
            </a:pPr>
            <a:r>
              <a:rPr kumimoji="1" lang="ja-JP" altLang="en-US" dirty="0"/>
              <a:t>　＊特例子会社</a:t>
            </a:r>
            <a:r>
              <a:rPr lang="ja-JP" altLang="en-US" dirty="0"/>
              <a:t>等、多数雇用経験のある企業の発達障害理解？</a:t>
            </a:r>
            <a:endParaRPr lang="en-US" altLang="ja-JP" dirty="0"/>
          </a:p>
          <a:p>
            <a:pPr>
              <a:buFont typeface="Wingdings" panose="05000000000000000000" pitchFamily="2" charset="2"/>
              <a:buChar char="p"/>
            </a:pPr>
            <a:r>
              <a:rPr lang="ja-JP" altLang="en-US" dirty="0"/>
              <a:t>発達障害のある方々にとっては、就職後</a:t>
            </a:r>
            <a:r>
              <a:rPr lang="en-US" altLang="ja-JP" dirty="0"/>
              <a:t>6</a:t>
            </a:r>
            <a:r>
              <a:rPr lang="ja-JP" altLang="en-US" dirty="0"/>
              <a:t>か月以内に職場環境調整、本人のソフトスキル支援が重要である。</a:t>
            </a:r>
            <a:endParaRPr lang="en-US" altLang="ja-JP" dirty="0"/>
          </a:p>
          <a:p>
            <a:pPr>
              <a:buFont typeface="Wingdings" panose="05000000000000000000" pitchFamily="2" charset="2"/>
              <a:buChar char="p"/>
            </a:pPr>
            <a:r>
              <a:rPr lang="ja-JP" altLang="en-US" dirty="0"/>
              <a:t>高次脳機能障害のある方についても、就職後のジョブコーチ支援が不可欠である。</a:t>
            </a:r>
            <a:endParaRPr lang="en-US" altLang="ja-JP" dirty="0"/>
          </a:p>
          <a:p>
            <a:pPr>
              <a:buFont typeface="Wingdings" panose="05000000000000000000" pitchFamily="2" charset="2"/>
              <a:buChar char="p"/>
            </a:pPr>
            <a:r>
              <a:rPr lang="ja-JP" altLang="en-US" dirty="0"/>
              <a:t>配置転換や業務内容の変更などの職場の変化時に弱い方々に対して、企業の雇用管理力をどう高めるか。そのための連携の在り方</a:t>
            </a:r>
            <a:endParaRPr lang="en-US" altLang="ja-JP" dirty="0"/>
          </a:p>
          <a:p>
            <a:pPr>
              <a:buFont typeface="Wingdings" panose="05000000000000000000" pitchFamily="2" charset="2"/>
              <a:buChar char="p"/>
            </a:pPr>
            <a:endParaRPr kumimoji="1" lang="en-US" altLang="ja-JP" dirty="0"/>
          </a:p>
          <a:p>
            <a:pPr>
              <a:buFont typeface="Wingdings" panose="05000000000000000000" pitchFamily="2" charset="2"/>
              <a:buChar char="p"/>
            </a:pPr>
            <a:endParaRPr kumimoji="1" lang="ja-JP" altLang="en-US" dirty="0"/>
          </a:p>
        </p:txBody>
      </p:sp>
      <p:sp>
        <p:nvSpPr>
          <p:cNvPr id="5" name="スライド番号プレースホルダー 4">
            <a:extLst>
              <a:ext uri="{FF2B5EF4-FFF2-40B4-BE49-F238E27FC236}">
                <a16:creationId xmlns:a16="http://schemas.microsoft.com/office/drawing/2014/main" id="{AE0BAEA0-0BE6-4873-9C74-64761FDCABF7}"/>
              </a:ext>
            </a:extLst>
          </p:cNvPr>
          <p:cNvSpPr>
            <a:spLocks noGrp="1"/>
          </p:cNvSpPr>
          <p:nvPr>
            <p:ph type="sldNum" sz="quarter" idx="12"/>
          </p:nvPr>
        </p:nvSpPr>
        <p:spPr>
          <a:xfrm>
            <a:off x="9448800" y="6492875"/>
            <a:ext cx="2743200" cy="365125"/>
          </a:xfrm>
        </p:spPr>
        <p:txBody>
          <a:bodyPr/>
          <a:lstStyle/>
          <a:p>
            <a:fld id="{C26A8655-2174-4292-A01C-150A3E8777D4}" type="slidenum">
              <a:rPr kumimoji="1" lang="ja-JP" altLang="en-US" smtClean="0"/>
              <a:t>7</a:t>
            </a:fld>
            <a:endParaRPr kumimoji="1" lang="ja-JP" altLang="en-US"/>
          </a:p>
        </p:txBody>
      </p:sp>
    </p:spTree>
    <p:extLst>
      <p:ext uri="{BB962C8B-B14F-4D97-AF65-F5344CB8AC3E}">
        <p14:creationId xmlns:p14="http://schemas.microsoft.com/office/powerpoint/2010/main" val="2900006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8BE1C195-6541-48D3-B445-95646EE872AB}"/>
              </a:ext>
            </a:extLst>
          </p:cNvPr>
          <p:cNvSpPr>
            <a:spLocks noGrp="1"/>
          </p:cNvSpPr>
          <p:nvPr>
            <p:ph type="title"/>
          </p:nvPr>
        </p:nvSpPr>
        <p:spPr/>
        <p:txBody>
          <a:bodyPr/>
          <a:lstStyle/>
          <a:p>
            <a:r>
              <a:rPr lang="ja-JP" altLang="en-US" dirty="0"/>
              <a:t>定着</a:t>
            </a:r>
            <a:r>
              <a:rPr kumimoji="1" lang="ja-JP" altLang="en-US" dirty="0"/>
              <a:t>支援から見えてくること</a:t>
            </a:r>
          </a:p>
        </p:txBody>
      </p:sp>
      <p:sp>
        <p:nvSpPr>
          <p:cNvPr id="7" name="コンテンツ プレースホルダー 6">
            <a:extLst>
              <a:ext uri="{FF2B5EF4-FFF2-40B4-BE49-F238E27FC236}">
                <a16:creationId xmlns:a16="http://schemas.microsoft.com/office/drawing/2014/main" id="{1DC7F9C5-85BE-4D7D-B17B-2BA24D74D106}"/>
              </a:ext>
            </a:extLst>
          </p:cNvPr>
          <p:cNvSpPr>
            <a:spLocks noGrp="1"/>
          </p:cNvSpPr>
          <p:nvPr>
            <p:ph idx="1"/>
          </p:nvPr>
        </p:nvSpPr>
        <p:spPr/>
        <p:txBody>
          <a:bodyPr/>
          <a:lstStyle/>
          <a:p>
            <a:pPr>
              <a:buFont typeface="Wingdings" panose="05000000000000000000" pitchFamily="2" charset="2"/>
              <a:buChar char="p"/>
            </a:pPr>
            <a:r>
              <a:rPr lang="ja-JP" altLang="en-US" dirty="0"/>
              <a:t>就労定着支援を積極的に打ち出すことで、特別支援学校卒業生の就労移行支援利用拡大を図れないか。</a:t>
            </a:r>
            <a:endParaRPr lang="en-US" altLang="ja-JP" dirty="0"/>
          </a:p>
          <a:p>
            <a:pPr marL="0" indent="0">
              <a:buNone/>
            </a:pPr>
            <a:r>
              <a:rPr lang="ja-JP" altLang="en-US" dirty="0"/>
              <a:t>　＊保護者の安心</a:t>
            </a:r>
            <a:endParaRPr lang="en-US" altLang="ja-JP" dirty="0"/>
          </a:p>
          <a:p>
            <a:pPr marL="0" indent="0">
              <a:buNone/>
            </a:pPr>
            <a:r>
              <a:rPr lang="ja-JP" altLang="en-US" dirty="0"/>
              <a:t>　＊在学時からの支援学校との連携</a:t>
            </a:r>
            <a:endParaRPr lang="en-US" altLang="ja-JP" dirty="0"/>
          </a:p>
          <a:p>
            <a:pPr>
              <a:buFont typeface="Wingdings" panose="05000000000000000000" pitchFamily="2" charset="2"/>
              <a:buChar char="p"/>
            </a:pPr>
            <a:r>
              <a:rPr lang="ja-JP" altLang="en-US" dirty="0"/>
              <a:t>定着支援期における他機関との連携はどうあるべきか</a:t>
            </a:r>
            <a:endParaRPr lang="en-US" altLang="ja-JP" dirty="0"/>
          </a:p>
          <a:p>
            <a:pPr>
              <a:buFont typeface="Wingdings" panose="05000000000000000000" pitchFamily="2" charset="2"/>
              <a:buChar char="p"/>
            </a:pPr>
            <a:endParaRPr lang="en-US" altLang="ja-JP" dirty="0"/>
          </a:p>
          <a:p>
            <a:pPr>
              <a:buFont typeface="Wingdings" panose="05000000000000000000" pitchFamily="2" charset="2"/>
              <a:buChar char="p"/>
            </a:pPr>
            <a:endParaRPr lang="en-US" altLang="ja-JP" dirty="0"/>
          </a:p>
          <a:p>
            <a:pPr>
              <a:buFont typeface="Wingdings" panose="05000000000000000000" pitchFamily="2" charset="2"/>
              <a:buChar char="p"/>
            </a:pPr>
            <a:endParaRPr kumimoji="1" lang="ja-JP" altLang="en-US" dirty="0"/>
          </a:p>
        </p:txBody>
      </p:sp>
      <p:sp>
        <p:nvSpPr>
          <p:cNvPr id="5" name="スライド番号プレースホルダー 4">
            <a:extLst>
              <a:ext uri="{FF2B5EF4-FFF2-40B4-BE49-F238E27FC236}">
                <a16:creationId xmlns:a16="http://schemas.microsoft.com/office/drawing/2014/main" id="{D679C05F-D099-47B2-B61C-B9DE771733B8}"/>
              </a:ext>
            </a:extLst>
          </p:cNvPr>
          <p:cNvSpPr>
            <a:spLocks noGrp="1"/>
          </p:cNvSpPr>
          <p:nvPr>
            <p:ph type="sldNum" sz="quarter" idx="12"/>
          </p:nvPr>
        </p:nvSpPr>
        <p:spPr>
          <a:xfrm>
            <a:off x="9448800" y="6492875"/>
            <a:ext cx="2743200" cy="365125"/>
          </a:xfrm>
        </p:spPr>
        <p:txBody>
          <a:bodyPr/>
          <a:lstStyle/>
          <a:p>
            <a:fld id="{C26A8655-2174-4292-A01C-150A3E8777D4}" type="slidenum">
              <a:rPr kumimoji="1" lang="ja-JP" altLang="en-US" smtClean="0"/>
              <a:t>8</a:t>
            </a:fld>
            <a:endParaRPr kumimoji="1" lang="ja-JP" altLang="en-US"/>
          </a:p>
        </p:txBody>
      </p:sp>
    </p:spTree>
    <p:extLst>
      <p:ext uri="{BB962C8B-B14F-4D97-AF65-F5344CB8AC3E}">
        <p14:creationId xmlns:p14="http://schemas.microsoft.com/office/powerpoint/2010/main" val="2818291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E33F1A9F-C1D5-4088-A27D-15DA17FB6029}"/>
              </a:ext>
            </a:extLst>
          </p:cNvPr>
          <p:cNvSpPr>
            <a:spLocks noGrp="1"/>
          </p:cNvSpPr>
          <p:nvPr>
            <p:ph type="title"/>
          </p:nvPr>
        </p:nvSpPr>
        <p:spPr>
          <a:xfrm>
            <a:off x="838200" y="365126"/>
            <a:ext cx="10515600" cy="864864"/>
          </a:xfrm>
        </p:spPr>
        <p:txBody>
          <a:bodyPr/>
          <a:lstStyle/>
          <a:p>
            <a:r>
              <a:rPr kumimoji="1" lang="ja-JP" altLang="en-US" dirty="0"/>
              <a:t>定着支援についてクロスジョブの考え方</a:t>
            </a:r>
          </a:p>
        </p:txBody>
      </p:sp>
      <p:sp>
        <p:nvSpPr>
          <p:cNvPr id="7" name="コンテンツ プレースホルダー 6">
            <a:extLst>
              <a:ext uri="{FF2B5EF4-FFF2-40B4-BE49-F238E27FC236}">
                <a16:creationId xmlns:a16="http://schemas.microsoft.com/office/drawing/2014/main" id="{B4750771-B49E-4753-9892-69268950C9DD}"/>
              </a:ext>
            </a:extLst>
          </p:cNvPr>
          <p:cNvSpPr>
            <a:spLocks noGrp="1"/>
          </p:cNvSpPr>
          <p:nvPr>
            <p:ph idx="1"/>
          </p:nvPr>
        </p:nvSpPr>
        <p:spPr>
          <a:xfrm>
            <a:off x="838200" y="1229990"/>
            <a:ext cx="10515600" cy="4946973"/>
          </a:xfrm>
        </p:spPr>
        <p:txBody>
          <a:bodyPr/>
          <a:lstStyle/>
          <a:p>
            <a:pPr>
              <a:buFont typeface="Wingdings" panose="05000000000000000000" pitchFamily="2" charset="2"/>
              <a:buChar char="p"/>
            </a:pPr>
            <a:r>
              <a:rPr lang="ja-JP" altLang="en-US" dirty="0"/>
              <a:t>就労定着支援が制度化されたことは評価。</a:t>
            </a:r>
            <a:endParaRPr lang="en-US" altLang="ja-JP" dirty="0"/>
          </a:p>
          <a:p>
            <a:pPr>
              <a:buFont typeface="Wingdings" panose="05000000000000000000" pitchFamily="2" charset="2"/>
              <a:buChar char="p"/>
            </a:pPr>
            <a:r>
              <a:rPr kumimoji="1" lang="ja-JP" altLang="en-US" dirty="0"/>
              <a:t>就労移行支援事業そのものが定着支援と一体である。</a:t>
            </a:r>
            <a:endParaRPr kumimoji="1" lang="en-US" altLang="ja-JP" dirty="0"/>
          </a:p>
          <a:p>
            <a:pPr>
              <a:buFont typeface="Wingdings" panose="05000000000000000000" pitchFamily="2" charset="2"/>
              <a:buChar char="p"/>
            </a:pPr>
            <a:r>
              <a:rPr lang="ja-JP" altLang="en-US" dirty="0"/>
              <a:t>現行の定着支援は、就労移行支援の質を下げかねない。</a:t>
            </a:r>
            <a:endParaRPr lang="en-US" altLang="ja-JP" dirty="0"/>
          </a:p>
          <a:p>
            <a:pPr marL="0" indent="0">
              <a:buNone/>
            </a:pPr>
            <a:r>
              <a:rPr kumimoji="1" lang="ja-JP" altLang="en-US" dirty="0"/>
              <a:t>　　就労移行支援</a:t>
            </a:r>
            <a:r>
              <a:rPr lang="ja-JP" altLang="en-US" dirty="0"/>
              <a:t>が</a:t>
            </a:r>
            <a:r>
              <a:rPr kumimoji="1" lang="ja-JP" altLang="en-US" dirty="0"/>
              <a:t>職業紹介に</a:t>
            </a:r>
            <a:endParaRPr kumimoji="1" lang="en-US" altLang="ja-JP" dirty="0"/>
          </a:p>
          <a:p>
            <a:pPr marL="0" indent="0">
              <a:buNone/>
            </a:pPr>
            <a:r>
              <a:rPr lang="ja-JP" altLang="en-US" dirty="0"/>
              <a:t>　　</a:t>
            </a:r>
            <a:r>
              <a:rPr kumimoji="1" lang="ja-JP" altLang="en-US" dirty="0"/>
              <a:t>定着支援利用契約が</a:t>
            </a:r>
            <a:r>
              <a:rPr lang="ja-JP" altLang="en-US" dirty="0"/>
              <a:t>採用</a:t>
            </a:r>
            <a:r>
              <a:rPr kumimoji="1" lang="ja-JP" altLang="en-US" dirty="0"/>
              <a:t>条件に</a:t>
            </a:r>
            <a:endParaRPr kumimoji="1" lang="en-US" altLang="ja-JP" dirty="0"/>
          </a:p>
          <a:p>
            <a:pPr>
              <a:buFont typeface="Wingdings" panose="05000000000000000000" pitchFamily="2" charset="2"/>
              <a:buChar char="p"/>
            </a:pPr>
            <a:r>
              <a:rPr kumimoji="1" lang="ja-JP" altLang="en-US" dirty="0"/>
              <a:t>働き続ける為に必要３要件が就労移行支援のゴール設定。</a:t>
            </a:r>
            <a:endParaRPr kumimoji="1" lang="en-US" altLang="ja-JP" dirty="0"/>
          </a:p>
          <a:p>
            <a:pPr marL="0" indent="0">
              <a:buNone/>
            </a:pPr>
            <a:r>
              <a:rPr lang="ja-JP" altLang="en-US" dirty="0"/>
              <a:t>　</a:t>
            </a:r>
            <a:r>
              <a:rPr kumimoji="1" lang="ja-JP" altLang="en-US" dirty="0"/>
              <a:t>①戦力になっていること。</a:t>
            </a:r>
            <a:endParaRPr kumimoji="1" lang="en-US" altLang="ja-JP" dirty="0"/>
          </a:p>
          <a:p>
            <a:pPr marL="0" indent="0">
              <a:buNone/>
            </a:pPr>
            <a:r>
              <a:rPr lang="ja-JP" altLang="en-US" dirty="0"/>
              <a:t>　</a:t>
            </a:r>
            <a:r>
              <a:rPr kumimoji="1" lang="ja-JP" altLang="en-US" dirty="0"/>
              <a:t>②自分の</a:t>
            </a:r>
            <a:r>
              <a:rPr lang="ja-JP" altLang="en-US" dirty="0"/>
              <a:t>特性</a:t>
            </a:r>
            <a:r>
              <a:rPr kumimoji="1" lang="ja-JP" altLang="en-US" dirty="0"/>
              <a:t>を理解できて</a:t>
            </a:r>
            <a:r>
              <a:rPr lang="ja-JP" altLang="en-US" dirty="0"/>
              <a:t>いること。</a:t>
            </a:r>
            <a:endParaRPr kumimoji="1" lang="en-US" altLang="ja-JP" dirty="0"/>
          </a:p>
          <a:p>
            <a:pPr marL="0" indent="0">
              <a:buNone/>
            </a:pPr>
            <a:r>
              <a:rPr lang="ja-JP" altLang="en-US" dirty="0"/>
              <a:t>　</a:t>
            </a:r>
            <a:r>
              <a:rPr kumimoji="1" lang="ja-JP" altLang="en-US" dirty="0"/>
              <a:t>③企業が雇用管理として位置</a:t>
            </a:r>
            <a:r>
              <a:rPr lang="ja-JP" altLang="en-US" dirty="0"/>
              <a:t>づけていること。</a:t>
            </a:r>
            <a:endParaRPr kumimoji="1" lang="ja-JP" altLang="en-US" dirty="0"/>
          </a:p>
        </p:txBody>
      </p:sp>
      <p:sp>
        <p:nvSpPr>
          <p:cNvPr id="5" name="スライド番号プレースホルダー 4">
            <a:extLst>
              <a:ext uri="{FF2B5EF4-FFF2-40B4-BE49-F238E27FC236}">
                <a16:creationId xmlns:a16="http://schemas.microsoft.com/office/drawing/2014/main" id="{60AD262D-F3A9-4391-8862-91122C5109C8}"/>
              </a:ext>
            </a:extLst>
          </p:cNvPr>
          <p:cNvSpPr>
            <a:spLocks noGrp="1"/>
          </p:cNvSpPr>
          <p:nvPr>
            <p:ph type="sldNum" sz="quarter" idx="12"/>
          </p:nvPr>
        </p:nvSpPr>
        <p:spPr>
          <a:xfrm>
            <a:off x="9448800" y="6492875"/>
            <a:ext cx="2743200" cy="365125"/>
          </a:xfrm>
        </p:spPr>
        <p:txBody>
          <a:bodyPr/>
          <a:lstStyle/>
          <a:p>
            <a:fld id="{C26A8655-2174-4292-A01C-150A3E8777D4}" type="slidenum">
              <a:rPr kumimoji="1" lang="ja-JP" altLang="en-US" smtClean="0"/>
              <a:t>9</a:t>
            </a:fld>
            <a:endParaRPr kumimoji="1" lang="ja-JP" altLang="en-US"/>
          </a:p>
        </p:txBody>
      </p:sp>
    </p:spTree>
    <p:extLst>
      <p:ext uri="{BB962C8B-B14F-4D97-AF65-F5344CB8AC3E}">
        <p14:creationId xmlns:p14="http://schemas.microsoft.com/office/powerpoint/2010/main" val="182870914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624</TotalTime>
  <Words>622</Words>
  <Application>Microsoft Office PowerPoint</Application>
  <PresentationFormat>ワイド画面</PresentationFormat>
  <Paragraphs>126</Paragraphs>
  <Slides>9</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9</vt:i4>
      </vt:variant>
    </vt:vector>
  </HeadingPairs>
  <TitlesOfParts>
    <vt:vector size="18" baseType="lpstr">
      <vt:lpstr>HG丸ｺﾞｼｯｸM-PRO</vt:lpstr>
      <vt:lpstr>Meiryo UI</vt:lpstr>
      <vt:lpstr>ＭＳ Ｐゴシック</vt:lpstr>
      <vt:lpstr>游ゴシック</vt:lpstr>
      <vt:lpstr>Arial</vt:lpstr>
      <vt:lpstr>Calibri</vt:lpstr>
      <vt:lpstr>Calibri Light</vt:lpstr>
      <vt:lpstr>Wingdings</vt:lpstr>
      <vt:lpstr>Office テーマ</vt:lpstr>
      <vt:lpstr>クロスジョブの就労定着 支援事業の現状と考察</vt:lpstr>
      <vt:lpstr>PowerPoint プレゼンテーション</vt:lpstr>
      <vt:lpstr>クロスジョブ支援「相談と訓練の一体的支援」</vt:lpstr>
      <vt:lpstr>クロスジョブの就労移行支援が定着支援です。</vt:lpstr>
      <vt:lpstr>　　　就労定着支援の利用状況　(2019/9）</vt:lpstr>
      <vt:lpstr>　　　　　　　支援ニーズの分析</vt:lpstr>
      <vt:lpstr>　　　定着支援から見えてくること</vt:lpstr>
      <vt:lpstr>定着支援から見えてくること</vt:lpstr>
      <vt:lpstr>定着支援についてクロスジョブの考え方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高次脳機能障害のある方の企業就労 　　　　　　　　　　　　　　　　を目指した８年間 　～クロスジョブ開設から現在まで～</dc:title>
  <dc:creator>濱田 和秀</dc:creator>
  <cp:lastModifiedBy>南浦　秀史</cp:lastModifiedBy>
  <cp:revision>59</cp:revision>
  <cp:lastPrinted>2019-12-19T04:41:12Z</cp:lastPrinted>
  <dcterms:created xsi:type="dcterms:W3CDTF">2018-10-20T01:38:20Z</dcterms:created>
  <dcterms:modified xsi:type="dcterms:W3CDTF">2019-12-19T10:31:05Z</dcterms:modified>
</cp:coreProperties>
</file>