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76" r:id="rId2"/>
    <p:sldId id="281" r:id="rId3"/>
    <p:sldId id="308" r:id="rId4"/>
    <p:sldId id="307" r:id="rId5"/>
    <p:sldId id="305" r:id="rId6"/>
    <p:sldId id="309" r:id="rId7"/>
    <p:sldId id="260" r:id="rId8"/>
    <p:sldId id="310" r:id="rId9"/>
    <p:sldId id="317" r:id="rId10"/>
    <p:sldId id="282" r:id="rId11"/>
    <p:sldId id="306" r:id="rId12"/>
    <p:sldId id="302" r:id="rId13"/>
    <p:sldId id="298" r:id="rId14"/>
    <p:sldId id="314" r:id="rId15"/>
    <p:sldId id="313" r:id="rId16"/>
    <p:sldId id="316" r:id="rId17"/>
    <p:sldId id="311" r:id="rId1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3399"/>
    <a:srgbClr val="339933"/>
    <a:srgbClr val="3366FF"/>
    <a:srgbClr val="00CCFF"/>
    <a:srgbClr val="0099FF"/>
    <a:srgbClr val="009900"/>
    <a:srgbClr val="33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4414" autoAdjust="0"/>
  </p:normalViewPr>
  <p:slideViewPr>
    <p:cSldViewPr>
      <p:cViewPr varScale="1">
        <p:scale>
          <a:sx n="71" d="100"/>
          <a:sy n="71" d="100"/>
        </p:scale>
        <p:origin x="1272" y="60"/>
      </p:cViewPr>
      <p:guideLst>
        <p:guide orient="horz" pos="2160"/>
        <p:guide pos="2880"/>
      </p:guideLst>
    </p:cSldViewPr>
  </p:slideViewPr>
  <p:outlineViewPr>
    <p:cViewPr>
      <p:scale>
        <a:sx n="33" d="100"/>
        <a:sy n="33" d="100"/>
      </p:scale>
      <p:origin x="0" y="201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file:///\\Ws-wvldfe\&#20849;&#26377;\&#12376;&#12423;&#12406;&#12385;&#12419;&#12428;\&#23601;&#21172;&#25903;&#25588;&#12501;&#12457;&#12540;&#12521;&#12512;\&#23601;&#21172;&#32773;&#12487;&#12540;&#12479;%20&#32232;&#38598;&#2999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ja-JP" altLang="en-US" sz="2400" b="1" dirty="0">
                <a:solidFill>
                  <a:schemeClr val="tx1"/>
                </a:solidFill>
              </a:rPr>
              <a:t>診断名</a:t>
            </a:r>
            <a:endParaRPr lang="ja-JP" sz="2400" b="1" dirty="0">
              <a:solidFill>
                <a:schemeClr val="tx1"/>
              </a:solidFill>
            </a:endParaRPr>
          </a:p>
        </c:rich>
      </c:tx>
      <c:layout>
        <c:manualLayout>
          <c:xMode val="edge"/>
          <c:yMode val="edge"/>
          <c:x val="0.45350264112068356"/>
          <c:y val="0"/>
        </c:manualLayout>
      </c:layout>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845-40AB-8913-C19C8DDE011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845-40AB-8913-C19C8DDE011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845-40AB-8913-C19C8DDE011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845-40AB-8913-C19C8DDE011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845-40AB-8913-C19C8DDE011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845-40AB-8913-C19C8DDE011C}"/>
              </c:ext>
            </c:extLst>
          </c:dPt>
          <c:dLbls>
            <c:dLbl>
              <c:idx val="0"/>
              <c:layout>
                <c:manualLayout>
                  <c:x val="-9.4679180182672171E-2"/>
                  <c:y val="2.1354180673963909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845-40AB-8913-C19C8DDE011C}"/>
                </c:ext>
              </c:extLst>
            </c:dLbl>
            <c:dLbl>
              <c:idx val="1"/>
              <c:layout>
                <c:manualLayout>
                  <c:x val="2.5640301753676081E-2"/>
                  <c:y val="-0.10653759782696394"/>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845-40AB-8913-C19C8DDE011C}"/>
                </c:ext>
              </c:extLst>
            </c:dLbl>
            <c:dLbl>
              <c:idx val="5"/>
              <c:layout>
                <c:manualLayout>
                  <c:x val="-6.6678134247709853E-2"/>
                  <c:y val="2.5318946043032257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F845-40AB-8913-C19C8DDE011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[Book1]Sheet1!$D$5:$D$10</c:f>
              <c:strCache>
                <c:ptCount val="6"/>
                <c:pt idx="0">
                  <c:v>Ｓ</c:v>
                </c:pt>
                <c:pt idx="1">
                  <c:v>感情障害</c:v>
                </c:pt>
                <c:pt idx="2">
                  <c:v>神経症</c:v>
                </c:pt>
                <c:pt idx="3">
                  <c:v>ＰＤＤ</c:v>
                </c:pt>
                <c:pt idx="4">
                  <c:v>ＭＲ</c:v>
                </c:pt>
                <c:pt idx="5">
                  <c:v>その他</c:v>
                </c:pt>
              </c:strCache>
            </c:strRef>
          </c:cat>
          <c:val>
            <c:numRef>
              <c:f>[Book1]Sheet1!$E$5:$E$10</c:f>
              <c:numCache>
                <c:formatCode>General</c:formatCode>
                <c:ptCount val="6"/>
                <c:pt idx="0">
                  <c:v>37</c:v>
                </c:pt>
                <c:pt idx="1">
                  <c:v>19</c:v>
                </c:pt>
                <c:pt idx="2">
                  <c:v>6</c:v>
                </c:pt>
                <c:pt idx="3">
                  <c:v>16</c:v>
                </c:pt>
                <c:pt idx="4">
                  <c:v>9</c:v>
                </c:pt>
                <c:pt idx="5">
                  <c:v>2</c:v>
                </c:pt>
              </c:numCache>
            </c:numRef>
          </c:val>
          <c:extLst>
            <c:ext xmlns:c16="http://schemas.microsoft.com/office/drawing/2014/chart" uri="{C3380CC4-5D6E-409C-BE32-E72D297353CC}">
              <c16:uniqueId val="{0000000C-F845-40AB-8913-C19C8DDE011C}"/>
            </c:ext>
          </c:extLst>
        </c:ser>
        <c:dLbls>
          <c:showLegendKey val="0"/>
          <c:showVal val="0"/>
          <c:showCatName val="1"/>
          <c:showSerName val="0"/>
          <c:showPercent val="1"/>
          <c:showBubbleSize val="0"/>
          <c:showLeaderLines val="1"/>
        </c:dLbls>
        <c:firstSliceAng val="0"/>
      </c:pieChart>
    </c:plotArea>
    <c:plotVisOnly val="1"/>
    <c:dispBlanksAs val="gap"/>
    <c:showDLblsOverMax val="0"/>
    <c:extLst>
      <c:ext xmlns:c16r3="http://schemas.microsoft.com/office/drawing/2017/03/chart" uri="{56B9EC1D-385E-4148-901F-78D8002777C0}">
        <c16r3:dataDisplayOptions16>
          <c16r3:dispNaAsBlank val="1"/>
        </c16r3:dataDisplayOptions16>
      </c:ext>
    </c:extLst>
  </c:chart>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sz="2400" dirty="0" smtClean="0"/>
              <a:t>職種</a:t>
            </a:r>
            <a:endParaRPr lang="ja-JP" altLang="en-US" dirty="0"/>
          </a:p>
        </c:rich>
      </c:tx>
      <c:layout>
        <c:manualLayout>
          <c:xMode val="edge"/>
          <c:yMode val="edge"/>
          <c:x val="0.45195588138517784"/>
          <c:y val="6.2448238685921094E-2"/>
        </c:manualLayout>
      </c:layout>
      <c:overlay val="0"/>
    </c:title>
    <c:autoTitleDeleted val="0"/>
    <c:plotArea>
      <c:layout/>
      <c:pieChart>
        <c:varyColors val="1"/>
        <c:ser>
          <c:idx val="0"/>
          <c:order val="0"/>
          <c:dPt>
            <c:idx val="0"/>
            <c:bubble3D val="0"/>
            <c:extLst>
              <c:ext xmlns:c16="http://schemas.microsoft.com/office/drawing/2014/chart" uri="{C3380CC4-5D6E-409C-BE32-E72D297353CC}">
                <c16:uniqueId val="{00000000-F2BD-4FDC-B860-AD269646F82C}"/>
              </c:ext>
            </c:extLst>
          </c:dPt>
          <c:dPt>
            <c:idx val="1"/>
            <c:bubble3D val="0"/>
            <c:extLst>
              <c:ext xmlns:c16="http://schemas.microsoft.com/office/drawing/2014/chart" uri="{C3380CC4-5D6E-409C-BE32-E72D297353CC}">
                <c16:uniqueId val="{00000001-F2BD-4FDC-B860-AD269646F82C}"/>
              </c:ext>
            </c:extLst>
          </c:dPt>
          <c:dPt>
            <c:idx val="2"/>
            <c:bubble3D val="0"/>
            <c:extLst>
              <c:ext xmlns:c16="http://schemas.microsoft.com/office/drawing/2014/chart" uri="{C3380CC4-5D6E-409C-BE32-E72D297353CC}">
                <c16:uniqueId val="{00000002-F2BD-4FDC-B860-AD269646F82C}"/>
              </c:ext>
            </c:extLst>
          </c:dPt>
          <c:dPt>
            <c:idx val="3"/>
            <c:bubble3D val="0"/>
            <c:extLst>
              <c:ext xmlns:c16="http://schemas.microsoft.com/office/drawing/2014/chart" uri="{C3380CC4-5D6E-409C-BE32-E72D297353CC}">
                <c16:uniqueId val="{00000003-F2BD-4FDC-B860-AD269646F82C}"/>
              </c:ext>
            </c:extLst>
          </c:dPt>
          <c:dPt>
            <c:idx val="4"/>
            <c:bubble3D val="0"/>
            <c:extLst>
              <c:ext xmlns:c16="http://schemas.microsoft.com/office/drawing/2014/chart" uri="{C3380CC4-5D6E-409C-BE32-E72D297353CC}">
                <c16:uniqueId val="{00000004-F2BD-4FDC-B860-AD269646F82C}"/>
              </c:ext>
            </c:extLst>
          </c:dPt>
          <c:dPt>
            <c:idx val="5"/>
            <c:bubble3D val="0"/>
            <c:extLst>
              <c:ext xmlns:c16="http://schemas.microsoft.com/office/drawing/2014/chart" uri="{C3380CC4-5D6E-409C-BE32-E72D297353CC}">
                <c16:uniqueId val="{00000005-F2BD-4FDC-B860-AD269646F82C}"/>
              </c:ext>
            </c:extLst>
          </c:dPt>
          <c:dPt>
            <c:idx val="6"/>
            <c:bubble3D val="0"/>
            <c:extLst>
              <c:ext xmlns:c16="http://schemas.microsoft.com/office/drawing/2014/chart" uri="{C3380CC4-5D6E-409C-BE32-E72D297353CC}">
                <c16:uniqueId val="{00000006-F2BD-4FDC-B860-AD269646F82C}"/>
              </c:ext>
            </c:extLst>
          </c:dPt>
          <c:dPt>
            <c:idx val="7"/>
            <c:bubble3D val="0"/>
            <c:extLst>
              <c:ext xmlns:c16="http://schemas.microsoft.com/office/drawing/2014/chart" uri="{C3380CC4-5D6E-409C-BE32-E72D297353CC}">
                <c16:uniqueId val="{00000007-F2BD-4FDC-B860-AD269646F82C}"/>
              </c:ext>
            </c:extLst>
          </c:dPt>
          <c:dPt>
            <c:idx val="8"/>
            <c:bubble3D val="0"/>
            <c:extLst>
              <c:ext xmlns:c16="http://schemas.microsoft.com/office/drawing/2014/chart" uri="{C3380CC4-5D6E-409C-BE32-E72D297353CC}">
                <c16:uniqueId val="{00000008-F2BD-4FDC-B860-AD269646F82C}"/>
              </c:ext>
            </c:extLst>
          </c:dPt>
          <c:dLbls>
            <c:dLbl>
              <c:idx val="7"/>
              <c:layout>
                <c:manualLayout>
                  <c:x val="0.1134681471100602"/>
                  <c:y val="5.2990756650828967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F2BD-4FDC-B860-AD269646F82C}"/>
                </c:ext>
              </c:extLst>
            </c:dLbl>
            <c:spPr>
              <a:noFill/>
              <a:ln>
                <a:noFill/>
              </a:ln>
              <a:effectLst/>
            </c:spPr>
            <c:txPr>
              <a:bodyPr/>
              <a:lstStyle/>
              <a:p>
                <a:pPr>
                  <a:defRPr sz="1400"/>
                </a:pPr>
                <a:endParaRPr lang="ja-JP"/>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[Ｈ31年度じょぶちゃれケース担当表.xls]就労者状況表!$T$4:$T$12</c:f>
              <c:strCache>
                <c:ptCount val="9"/>
                <c:pt idx="0">
                  <c:v>調理・調理補助</c:v>
                </c:pt>
                <c:pt idx="1">
                  <c:v>製造</c:v>
                </c:pt>
                <c:pt idx="2">
                  <c:v>清掃</c:v>
                </c:pt>
                <c:pt idx="3">
                  <c:v>販売・品出し</c:v>
                </c:pt>
                <c:pt idx="4">
                  <c:v>事務</c:v>
                </c:pt>
                <c:pt idx="5">
                  <c:v>介護・医療</c:v>
                </c:pt>
                <c:pt idx="6">
                  <c:v>ピッキング</c:v>
                </c:pt>
                <c:pt idx="7">
                  <c:v>食品製造・加工</c:v>
                </c:pt>
                <c:pt idx="8">
                  <c:v>商品管理</c:v>
                </c:pt>
              </c:strCache>
            </c:strRef>
          </c:cat>
          <c:val>
            <c:numRef>
              <c:f>[Ｈ31年度じょぶちゃれケース担当表.xls]就労者状況表!$U$4:$U$12</c:f>
              <c:numCache>
                <c:formatCode>General</c:formatCode>
                <c:ptCount val="9"/>
                <c:pt idx="0">
                  <c:v>9</c:v>
                </c:pt>
                <c:pt idx="1">
                  <c:v>7</c:v>
                </c:pt>
                <c:pt idx="2">
                  <c:v>19</c:v>
                </c:pt>
                <c:pt idx="3">
                  <c:v>15</c:v>
                </c:pt>
                <c:pt idx="4">
                  <c:v>12</c:v>
                </c:pt>
                <c:pt idx="5">
                  <c:v>4</c:v>
                </c:pt>
                <c:pt idx="6">
                  <c:v>6</c:v>
                </c:pt>
                <c:pt idx="7">
                  <c:v>5</c:v>
                </c:pt>
                <c:pt idx="8">
                  <c:v>12</c:v>
                </c:pt>
              </c:numCache>
            </c:numRef>
          </c:val>
          <c:extLst>
            <c:ext xmlns:c16="http://schemas.microsoft.com/office/drawing/2014/chart" uri="{C3380CC4-5D6E-409C-BE32-E72D297353CC}">
              <c16:uniqueId val="{00000009-F2BD-4FDC-B860-AD269646F82C}"/>
            </c:ext>
          </c:extLst>
        </c:ser>
        <c:dLbls>
          <c:showLegendKey val="0"/>
          <c:showVal val="0"/>
          <c:showCatName val="1"/>
          <c:showSerName val="0"/>
          <c:showPercent val="1"/>
          <c:showBubbleSize val="0"/>
          <c:showLeaderLines val="1"/>
        </c:dLbls>
        <c:firstSliceAng val="0"/>
      </c:pieChart>
      <c:spPr>
        <a:noFill/>
        <a:ln w="25400">
          <a:no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658932557277185"/>
          <c:y val="5.9835434616636186E-2"/>
          <c:w val="0.70179377616051319"/>
          <c:h val="0.8163811350895114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1B6-4F84-9BE4-30F44E2CAE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1B6-4F84-9BE4-30F44E2CAEB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1B6-4F84-9BE4-30F44E2CAEB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1B6-4F84-9BE4-30F44E2CAEB9}"/>
              </c:ext>
            </c:extLst>
          </c:dPt>
          <c:dPt>
            <c:idx val="4"/>
            <c:bubble3D val="0"/>
            <c:spPr>
              <a:solidFill>
                <a:srgbClr val="92D050"/>
              </a:solidFill>
              <a:ln w="19050">
                <a:solidFill>
                  <a:schemeClr val="lt1"/>
                </a:solidFill>
              </a:ln>
              <a:effectLst/>
            </c:spPr>
            <c:extLst>
              <c:ext xmlns:c16="http://schemas.microsoft.com/office/drawing/2014/chart" uri="{C3380CC4-5D6E-409C-BE32-E72D297353CC}">
                <c16:uniqueId val="{00000009-E1B6-4F84-9BE4-30F44E2CAEB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1B6-4F84-9BE4-30F44E2CAEB9}"/>
              </c:ext>
            </c:extLst>
          </c:dPt>
          <c:dLbls>
            <c:dLbl>
              <c:idx val="0"/>
              <c:layout>
                <c:manualLayout>
                  <c:x val="-0.2125539442226477"/>
                  <c:y val="0.14373403004758545"/>
                </c:manualLayout>
              </c:layout>
              <c:tx>
                <c:rich>
                  <a:bodyPr/>
                  <a:lstStyle/>
                  <a:p>
                    <a:r>
                      <a:rPr lang="ja-JP" altLang="en-US" sz="2000" dirty="0" smtClean="0"/>
                      <a:t>転職</a:t>
                    </a:r>
                  </a:p>
                  <a:p>
                    <a:r>
                      <a:rPr lang="ja-JP" altLang="en-US" sz="2000" dirty="0" smtClean="0"/>
                      <a:t>３１％</a:t>
                    </a:r>
                    <a:endParaRPr lang="ja-JP" alt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1B6-4F84-9BE4-30F44E2CAEB9}"/>
                </c:ext>
              </c:extLst>
            </c:dLbl>
            <c:dLbl>
              <c:idx val="1"/>
              <c:layout>
                <c:manualLayout>
                  <c:x val="-0.15705522227308716"/>
                  <c:y val="-0.16812685914397626"/>
                </c:manualLayout>
              </c:layout>
              <c:tx>
                <c:rich>
                  <a:bodyPr/>
                  <a:lstStyle/>
                  <a:p>
                    <a:r>
                      <a:rPr lang="ja-JP" altLang="en-US" sz="2000" dirty="0" smtClean="0"/>
                      <a:t>福祉</a:t>
                    </a:r>
                  </a:p>
                  <a:p>
                    <a:r>
                      <a:rPr lang="ja-JP" altLang="en-US" sz="2000" dirty="0" smtClean="0"/>
                      <a:t>サービス</a:t>
                    </a:r>
                    <a:endParaRPr lang="ja-JP" altLang="en-US" sz="2000" dirty="0"/>
                  </a:p>
                  <a:p>
                    <a:r>
                      <a:rPr lang="ja-JP" altLang="en-US" dirty="0" smtClean="0"/>
                      <a:t>３１％</a:t>
                    </a:r>
                    <a:endParaRPr lang="ja-JP" altLang="en-US" dirty="0"/>
                  </a:p>
                </c:rich>
              </c:tx>
              <c:showLegendKey val="0"/>
              <c:showVal val="1"/>
              <c:showCatName val="0"/>
              <c:showSerName val="0"/>
              <c:showPercent val="0"/>
              <c:showBubbleSize val="0"/>
              <c:extLst>
                <c:ext xmlns:c15="http://schemas.microsoft.com/office/drawing/2012/chart" uri="{CE6537A1-D6FC-4f65-9D91-7224C49458BB}">
                  <c15:layout>
                    <c:manualLayout>
                      <c:w val="0.41038513934937465"/>
                      <c:h val="0.22503016500988243"/>
                    </c:manualLayout>
                  </c15:layout>
                </c:ext>
                <c:ext xmlns:c16="http://schemas.microsoft.com/office/drawing/2014/chart" uri="{C3380CC4-5D6E-409C-BE32-E72D297353CC}">
                  <c16:uniqueId val="{00000003-E1B6-4F84-9BE4-30F44E2CAEB9}"/>
                </c:ext>
              </c:extLst>
            </c:dLbl>
            <c:dLbl>
              <c:idx val="2"/>
              <c:layout>
                <c:manualLayout>
                  <c:x val="9.8309856859720338E-2"/>
                  <c:y val="-0.10278611453187518"/>
                </c:manualLayout>
              </c:layout>
              <c:tx>
                <c:rich>
                  <a:bodyPr rot="0" spcFirstLastPara="1" vertOverflow="ellipsis" vert="horz" wrap="square" anchor="ctr" anchorCtr="1"/>
                  <a:lstStyle/>
                  <a:p>
                    <a:pPr>
                      <a:defRPr sz="1600" b="1" i="0" u="none" strike="noStrike" kern="1200" baseline="0">
                        <a:solidFill>
                          <a:schemeClr val="bg1"/>
                        </a:solidFill>
                        <a:latin typeface="+mn-lt"/>
                        <a:ea typeface="+mn-ea"/>
                        <a:cs typeface="+mn-cs"/>
                      </a:defRPr>
                    </a:pPr>
                    <a:r>
                      <a:rPr lang="ja-JP" altLang="en-US" sz="1600" dirty="0"/>
                      <a:t>デイケア</a:t>
                    </a:r>
                  </a:p>
                  <a:p>
                    <a:pPr>
                      <a:defRPr sz="1600" b="1" i="0" u="none" strike="noStrike" kern="1200" baseline="0">
                        <a:solidFill>
                          <a:schemeClr val="bg1"/>
                        </a:solidFill>
                        <a:latin typeface="+mn-lt"/>
                        <a:ea typeface="+mn-ea"/>
                        <a:cs typeface="+mn-cs"/>
                      </a:defRPr>
                    </a:pPr>
                    <a:r>
                      <a:rPr lang="ja-JP" altLang="en-US" sz="1600" dirty="0" smtClean="0"/>
                      <a:t>９％</a:t>
                    </a:r>
                    <a:endParaRPr lang="ja-JP" altLang="en-US" sz="1600"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39301433980019479"/>
                      <c:h val="0.22017727806478118"/>
                    </c:manualLayout>
                  </c15:layout>
                </c:ext>
                <c:ext xmlns:c16="http://schemas.microsoft.com/office/drawing/2014/chart" uri="{C3380CC4-5D6E-409C-BE32-E72D297353CC}">
                  <c16:uniqueId val="{00000005-E1B6-4F84-9BE4-30F44E2CAEB9}"/>
                </c:ext>
              </c:extLst>
            </c:dLbl>
            <c:dLbl>
              <c:idx val="3"/>
              <c:layout>
                <c:manualLayout>
                  <c:x val="9.6036650004298479E-2"/>
                  <c:y val="-9.9258337493017667E-3"/>
                </c:manualLayout>
              </c:layout>
              <c:tx>
                <c:rich>
                  <a:bodyPr rot="0" spcFirstLastPara="1" vertOverflow="ellipsis" vert="horz" wrap="square" anchor="ctr" anchorCtr="1"/>
                  <a:lstStyle/>
                  <a:p>
                    <a:pPr>
                      <a:defRPr sz="2000" b="1" i="0" u="none" strike="noStrike" kern="1200" baseline="0">
                        <a:solidFill>
                          <a:schemeClr val="bg1"/>
                        </a:solidFill>
                        <a:latin typeface="+mn-lt"/>
                        <a:ea typeface="+mn-ea"/>
                        <a:cs typeface="+mn-cs"/>
                      </a:defRPr>
                    </a:pPr>
                    <a:r>
                      <a:rPr lang="zh-TW" altLang="en-US" sz="1400" b="1" dirty="0">
                        <a:latin typeface="ＭＳ Ｐゴシック" panose="020B0600070205080204" pitchFamily="50" charset="-128"/>
                        <a:ea typeface="ＭＳ Ｐゴシック" panose="020B0600070205080204" pitchFamily="50" charset="-128"/>
                      </a:rPr>
                      <a:t>求職活動中</a:t>
                    </a:r>
                  </a:p>
                  <a:p>
                    <a:pPr>
                      <a:defRPr sz="2000" b="1" i="0" u="none" strike="noStrike" kern="1200" baseline="0">
                        <a:solidFill>
                          <a:schemeClr val="bg1"/>
                        </a:solidFill>
                        <a:latin typeface="+mn-lt"/>
                        <a:ea typeface="+mn-ea"/>
                        <a:cs typeface="+mn-cs"/>
                      </a:defRPr>
                    </a:pPr>
                    <a:r>
                      <a:rPr lang="zh-TW" altLang="en-US" sz="1400" b="1" dirty="0" smtClean="0">
                        <a:latin typeface="ＭＳ Ｐゴシック" panose="020B0600070205080204" pitchFamily="50" charset="-128"/>
                        <a:ea typeface="ＭＳ Ｐゴシック" panose="020B0600070205080204" pitchFamily="50" charset="-128"/>
                      </a:rPr>
                      <a:t>６％</a:t>
                    </a:r>
                    <a:endParaRPr lang="zh-TW" altLang="en-US" sz="1400" b="1" dirty="0">
                      <a:latin typeface="ＭＳ Ｐゴシック" panose="020B0600070205080204" pitchFamily="50" charset="-128"/>
                      <a:ea typeface="ＭＳ Ｐゴシック" panose="020B0600070205080204" pitchFamily="50" charset="-128"/>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35338720332862811"/>
                      <c:h val="0.20220362271255415"/>
                    </c:manualLayout>
                  </c15:layout>
                </c:ext>
                <c:ext xmlns:c16="http://schemas.microsoft.com/office/drawing/2014/chart" uri="{C3380CC4-5D6E-409C-BE32-E72D297353CC}">
                  <c16:uniqueId val="{00000007-E1B6-4F84-9BE4-30F44E2CAEB9}"/>
                </c:ext>
              </c:extLst>
            </c:dLbl>
            <c:dLbl>
              <c:idx val="4"/>
              <c:layout>
                <c:manualLayout>
                  <c:x val="0.2311791758587943"/>
                  <c:y val="0.1714238324067279"/>
                </c:manualLayout>
              </c:layout>
              <c:tx>
                <c:rich>
                  <a:bodyPr/>
                  <a:lstStyle/>
                  <a:p>
                    <a:r>
                      <a:rPr lang="ja-JP" altLang="en-US" sz="2000" dirty="0"/>
                      <a:t>在宅</a:t>
                    </a:r>
                  </a:p>
                  <a:p>
                    <a:r>
                      <a:rPr lang="ja-JP" altLang="en-US" dirty="0" smtClean="0"/>
                      <a:t>２３％</a:t>
                    </a:r>
                    <a:endParaRPr lang="ja-JP" altLang="en-US" dirty="0"/>
                  </a:p>
                </c:rich>
              </c:tx>
              <c:showLegendKey val="0"/>
              <c:showVal val="1"/>
              <c:showCatName val="0"/>
              <c:showSerName val="0"/>
              <c:showPercent val="0"/>
              <c:showBubbleSize val="0"/>
              <c:extLst>
                <c:ext xmlns:c15="http://schemas.microsoft.com/office/drawing/2012/chart" uri="{CE6537A1-D6FC-4f65-9D91-7224C49458BB}">
                  <c15:layout>
                    <c:manualLayout>
                      <c:w val="0.25404794340675574"/>
                      <c:h val="0.24906350988086035"/>
                    </c:manualLayout>
                  </c15:layout>
                </c:ext>
                <c:ext xmlns:c16="http://schemas.microsoft.com/office/drawing/2014/chart" uri="{C3380CC4-5D6E-409C-BE32-E72D297353CC}">
                  <c16:uniqueId val="{00000009-E1B6-4F84-9BE4-30F44E2CAEB9}"/>
                </c:ext>
              </c:extLst>
            </c:dLbl>
            <c:dLbl>
              <c:idx val="5"/>
              <c:delete val="1"/>
              <c:extLst>
                <c:ext xmlns:c15="http://schemas.microsoft.com/office/drawing/2012/chart" uri="{CE6537A1-D6FC-4f65-9D91-7224C49458BB}"/>
                <c:ext xmlns:c16="http://schemas.microsoft.com/office/drawing/2014/chart" uri="{C3380CC4-5D6E-409C-BE32-E72D297353CC}">
                  <c16:uniqueId val="{0000000B-E1B6-4F84-9BE4-30F44E2CAEB9}"/>
                </c:ext>
              </c:extLst>
            </c:dLbl>
            <c:spPr>
              <a:noFill/>
              <a:ln>
                <a:noFill/>
              </a:ln>
              <a:effectLst/>
            </c:spPr>
            <c:txPr>
              <a:bodyPr rot="0" spcFirstLastPara="1" vertOverflow="ellipsis" vert="horz" wrap="square" anchor="ctr" anchorCtr="1"/>
              <a:lstStyle/>
              <a:p>
                <a:pPr>
                  <a:defRPr sz="20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'[就労者データ 編集用.xlsx]離職・転職'!$P$40:$P$45</c:f>
              <c:numCache>
                <c:formatCode>0%</c:formatCode>
                <c:ptCount val="6"/>
                <c:pt idx="0">
                  <c:v>0.31428571428571428</c:v>
                </c:pt>
                <c:pt idx="1">
                  <c:v>0.31428571428571428</c:v>
                </c:pt>
                <c:pt idx="2">
                  <c:v>8.5714285714285715E-2</c:v>
                </c:pt>
                <c:pt idx="3">
                  <c:v>5.7142857142857141E-2</c:v>
                </c:pt>
                <c:pt idx="4">
                  <c:v>0.22857142857142856</c:v>
                </c:pt>
                <c:pt idx="5">
                  <c:v>0</c:v>
                </c:pt>
              </c:numCache>
            </c:numRef>
          </c:val>
          <c:extLst>
            <c:ext xmlns:c16="http://schemas.microsoft.com/office/drawing/2014/chart" uri="{C3380CC4-5D6E-409C-BE32-E72D297353CC}">
              <c16:uniqueId val="{0000000C-E1B6-4F84-9BE4-30F44E2CAE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1600">
          <a:solidFill>
            <a:schemeClr val="bg1"/>
          </a:solidFill>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50529" cy="497525"/>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3" y="1"/>
            <a:ext cx="2950529" cy="497525"/>
          </a:xfrm>
          <a:prstGeom prst="rect">
            <a:avLst/>
          </a:prstGeom>
        </p:spPr>
        <p:txBody>
          <a:bodyPr vert="horz" lIns="91559" tIns="45779" rIns="91559" bIns="45779" rtlCol="0"/>
          <a:lstStyle>
            <a:lvl1pPr algn="r">
              <a:defRPr sz="1200"/>
            </a:lvl1pPr>
          </a:lstStyle>
          <a:p>
            <a:fld id="{01239B19-C075-413F-8EB0-4FA1BF95BA22}" type="datetimeFigureOut">
              <a:rPr kumimoji="1" lang="ja-JP" altLang="en-US" smtClean="0"/>
              <a:t>2019/12/17</a:t>
            </a:fld>
            <a:endParaRPr kumimoji="1" lang="ja-JP" altLang="en-US"/>
          </a:p>
        </p:txBody>
      </p:sp>
      <p:sp>
        <p:nvSpPr>
          <p:cNvPr id="4" name="フッター プレースホルダー 3"/>
          <p:cNvSpPr>
            <a:spLocks noGrp="1"/>
          </p:cNvSpPr>
          <p:nvPr>
            <p:ph type="ftr" sz="quarter" idx="2"/>
          </p:nvPr>
        </p:nvSpPr>
        <p:spPr>
          <a:xfrm>
            <a:off x="0" y="9440227"/>
            <a:ext cx="2950529" cy="497523"/>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3" y="9440227"/>
            <a:ext cx="2950529" cy="497523"/>
          </a:xfrm>
          <a:prstGeom prst="rect">
            <a:avLst/>
          </a:prstGeom>
        </p:spPr>
        <p:txBody>
          <a:bodyPr vert="horz" lIns="91559" tIns="45779" rIns="91559" bIns="45779" rtlCol="0" anchor="b"/>
          <a:lstStyle>
            <a:lvl1pPr algn="r">
              <a:defRPr sz="1200"/>
            </a:lvl1pPr>
          </a:lstStyle>
          <a:p>
            <a:fld id="{80BC2115-1EC8-4253-8F21-358E6F6E1996}" type="slidenum">
              <a:rPr kumimoji="1" lang="ja-JP" altLang="en-US" smtClean="0"/>
              <a:t>‹#›</a:t>
            </a:fld>
            <a:endParaRPr kumimoji="1" lang="ja-JP" altLang="en-US"/>
          </a:p>
        </p:txBody>
      </p:sp>
    </p:spTree>
    <p:extLst>
      <p:ext uri="{BB962C8B-B14F-4D97-AF65-F5344CB8AC3E}">
        <p14:creationId xmlns:p14="http://schemas.microsoft.com/office/powerpoint/2010/main" val="1947763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50529" cy="497525"/>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3" y="1"/>
            <a:ext cx="2950529" cy="497525"/>
          </a:xfrm>
          <a:prstGeom prst="rect">
            <a:avLst/>
          </a:prstGeom>
        </p:spPr>
        <p:txBody>
          <a:bodyPr vert="horz" lIns="91559" tIns="45779" rIns="91559" bIns="45779" rtlCol="0"/>
          <a:lstStyle>
            <a:lvl1pPr algn="r">
              <a:defRPr sz="1200"/>
            </a:lvl1pPr>
          </a:lstStyle>
          <a:p>
            <a:fld id="{CA4A427C-53D2-4CE8-BC99-6E34CDE47C45}" type="datetimeFigureOut">
              <a:rPr kumimoji="1" lang="ja-JP" altLang="en-US" smtClean="0"/>
              <a:t>2019/12/17</a:t>
            </a:fld>
            <a:endParaRPr kumimoji="1" lang="ja-JP" altLang="en-US"/>
          </a:p>
        </p:txBody>
      </p:sp>
      <p:sp>
        <p:nvSpPr>
          <p:cNvPr id="4" name="スライド イメージ プレースホルダー 3"/>
          <p:cNvSpPr>
            <a:spLocks noGrp="1" noRot="1" noChangeAspect="1"/>
          </p:cNvSpPr>
          <p:nvPr>
            <p:ph type="sldImg" idx="2"/>
          </p:nvPr>
        </p:nvSpPr>
        <p:spPr>
          <a:xfrm>
            <a:off x="1169988" y="1244600"/>
            <a:ext cx="4467225" cy="3351213"/>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4" y="4782901"/>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5"/>
            <a:ext cx="2950529" cy="497525"/>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3" y="9441815"/>
            <a:ext cx="2950529" cy="497525"/>
          </a:xfrm>
          <a:prstGeom prst="rect">
            <a:avLst/>
          </a:prstGeom>
        </p:spPr>
        <p:txBody>
          <a:bodyPr vert="horz" lIns="91559" tIns="45779" rIns="91559" bIns="45779" rtlCol="0" anchor="b"/>
          <a:lstStyle>
            <a:lvl1pPr algn="r">
              <a:defRPr sz="1200"/>
            </a:lvl1pPr>
          </a:lstStyle>
          <a:p>
            <a:fld id="{2022DAA1-62F1-437A-8311-6CF8B394656E}" type="slidenum">
              <a:rPr kumimoji="1" lang="ja-JP" altLang="en-US" smtClean="0"/>
              <a:t>‹#›</a:t>
            </a:fld>
            <a:endParaRPr kumimoji="1" lang="ja-JP" altLang="en-US"/>
          </a:p>
        </p:txBody>
      </p:sp>
    </p:spTree>
    <p:extLst>
      <p:ext uri="{BB962C8B-B14F-4D97-AF65-F5344CB8AC3E}">
        <p14:creationId xmlns:p14="http://schemas.microsoft.com/office/powerpoint/2010/main" val="26394825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A2AE3D-46B5-42DF-B0AD-D4FA638E59FC}" type="slidenum">
              <a:rPr kumimoji="1" lang="ja-JP" altLang="en-US" smtClean="0"/>
              <a:t>1</a:t>
            </a:fld>
            <a:endParaRPr kumimoji="1" lang="ja-JP" altLang="en-US"/>
          </a:p>
        </p:txBody>
      </p:sp>
    </p:spTree>
    <p:extLst>
      <p:ext uri="{BB962C8B-B14F-4D97-AF65-F5344CB8AC3E}">
        <p14:creationId xmlns:p14="http://schemas.microsoft.com/office/powerpoint/2010/main" val="1629371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A2AE3D-46B5-42DF-B0AD-D4FA638E59FC}" type="slidenum">
              <a:rPr kumimoji="1" lang="ja-JP" altLang="en-US" smtClean="0"/>
              <a:pPr/>
              <a:t>4</a:t>
            </a:fld>
            <a:endParaRPr kumimoji="1" lang="ja-JP" altLang="en-US"/>
          </a:p>
        </p:txBody>
      </p:sp>
    </p:spTree>
    <p:extLst>
      <p:ext uri="{BB962C8B-B14F-4D97-AF65-F5344CB8AC3E}">
        <p14:creationId xmlns:p14="http://schemas.microsoft.com/office/powerpoint/2010/main" val="4008887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52DB913E-8E47-49A2-8F28-D262631CE441}" type="slidenum">
              <a:rPr kumimoji="1" lang="ja-JP" altLang="en-US" smtClean="0"/>
              <a:t>5</a:t>
            </a:fld>
            <a:endParaRPr kumimoji="1" lang="ja-JP" altLang="en-US"/>
          </a:p>
        </p:txBody>
      </p:sp>
    </p:spTree>
    <p:extLst>
      <p:ext uri="{BB962C8B-B14F-4D97-AF65-F5344CB8AC3E}">
        <p14:creationId xmlns:p14="http://schemas.microsoft.com/office/powerpoint/2010/main" val="3775094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5589">
              <a:defRPr/>
            </a:pPr>
            <a:endParaRPr lang="en-US" altLang="ja-JP" dirty="0"/>
          </a:p>
        </p:txBody>
      </p:sp>
      <p:sp>
        <p:nvSpPr>
          <p:cNvPr id="4" name="スライド番号プレースホルダー 3"/>
          <p:cNvSpPr>
            <a:spLocks noGrp="1"/>
          </p:cNvSpPr>
          <p:nvPr>
            <p:ph type="sldNum" sz="quarter" idx="10"/>
          </p:nvPr>
        </p:nvSpPr>
        <p:spPr/>
        <p:txBody>
          <a:bodyPr/>
          <a:lstStyle/>
          <a:p>
            <a:fld id="{52DB913E-8E47-49A2-8F28-D262631CE441}" type="slidenum">
              <a:rPr kumimoji="1" lang="ja-JP" altLang="en-US" smtClean="0"/>
              <a:t>6</a:t>
            </a:fld>
            <a:endParaRPr kumimoji="1" lang="ja-JP" altLang="en-US"/>
          </a:p>
        </p:txBody>
      </p:sp>
    </p:spTree>
    <p:extLst>
      <p:ext uri="{BB962C8B-B14F-4D97-AF65-F5344CB8AC3E}">
        <p14:creationId xmlns:p14="http://schemas.microsoft.com/office/powerpoint/2010/main" val="2122897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52DB913E-8E47-49A2-8F28-D262631CE441}" type="slidenum">
              <a:rPr kumimoji="1" lang="ja-JP" altLang="en-US" smtClean="0"/>
              <a:t>11</a:t>
            </a:fld>
            <a:endParaRPr kumimoji="1" lang="ja-JP" altLang="en-US"/>
          </a:p>
        </p:txBody>
      </p:sp>
    </p:spTree>
    <p:extLst>
      <p:ext uri="{BB962C8B-B14F-4D97-AF65-F5344CB8AC3E}">
        <p14:creationId xmlns:p14="http://schemas.microsoft.com/office/powerpoint/2010/main" val="54191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EAA5FC-9217-4C66-9C2E-A1EEA38B39E8}" type="datetime1">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977808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1910BD-55C5-4609-97D1-7B1395270689}" type="datetime1">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331000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BAC424-6C7B-4562-AB12-EE0BF61F2DDF}" type="datetime1">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9799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F7B409-6FDA-4A6D-B71E-5811B6FAC443}" type="datetime1">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1767900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D0DDE6-9747-4491-AE2F-F4C697743417}" type="datetime1">
              <a:rPr kumimoji="1" lang="ja-JP" altLang="en-US" smtClean="0"/>
              <a:t>2019/12/17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286575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BB59203-73B4-412F-ADA2-8E3F317F0D86}" type="datetime1">
              <a:rPr kumimoji="1" lang="ja-JP" altLang="en-US" smtClean="0"/>
              <a:t>2019/12/17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3003276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111BC44-95CF-418B-9288-1016E783A8F9}" type="datetime1">
              <a:rPr kumimoji="1" lang="ja-JP" altLang="en-US" smtClean="0"/>
              <a:t>2019/12/17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205647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AC5B397-BDE2-476A-83E1-3B78A16AD75A}" type="datetime1">
              <a:rPr kumimoji="1" lang="ja-JP" altLang="en-US" smtClean="0"/>
              <a:t>2019/12/17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123349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869C19-4C40-4C21-B008-F614CCED2A1F}" type="datetime1">
              <a:rPr kumimoji="1" lang="ja-JP" altLang="en-US" smtClean="0"/>
              <a:t>2019/12/17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44036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0D66D0-F1BB-43E5-9365-5CC0BF8674A8}" type="datetime1">
              <a:rPr kumimoji="1" lang="ja-JP" altLang="en-US" smtClean="0"/>
              <a:t>2019/12/17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181893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0EA6083-14A6-49DE-BE34-C8FEEE5A88BC}" type="datetime1">
              <a:rPr kumimoji="1" lang="ja-JP" altLang="en-US" smtClean="0"/>
              <a:t>2019/12/17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90572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025B8-5FEA-403F-8895-34C6647C74C0}" type="datetime1">
              <a:rPr kumimoji="1" lang="ja-JP" altLang="en-US" smtClean="0"/>
              <a:t>2019/12/17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E790E-3030-464E-A4B4-2060BDBF2019}" type="slidenum">
              <a:rPr kumimoji="1" lang="ja-JP" altLang="en-US" smtClean="0"/>
              <a:t>‹#›</a:t>
            </a:fld>
            <a:endParaRPr kumimoji="1" lang="ja-JP" altLang="en-US"/>
          </a:p>
        </p:txBody>
      </p:sp>
    </p:spTree>
    <p:extLst>
      <p:ext uri="{BB962C8B-B14F-4D97-AF65-F5344CB8AC3E}">
        <p14:creationId xmlns:p14="http://schemas.microsoft.com/office/powerpoint/2010/main" val="1488914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3">
            <a:extLst>
              <a:ext uri="{FF2B5EF4-FFF2-40B4-BE49-F238E27FC236}">
                <a16:creationId xmlns:a16="http://schemas.microsoft.com/office/drawing/2014/main" id="{F8099131-A06C-43A0-BE48-D9B1AE9D40E2}"/>
              </a:ext>
            </a:extLst>
          </p:cNvPr>
          <p:cNvSpPr>
            <a:spLocks noGrp="1"/>
          </p:cNvSpPr>
          <p:nvPr>
            <p:ph type="title"/>
          </p:nvPr>
        </p:nvSpPr>
        <p:spPr>
          <a:xfrm>
            <a:off x="4860032" y="5085184"/>
            <a:ext cx="3680936" cy="936850"/>
          </a:xfrm>
          <a:noFill/>
        </p:spPr>
        <p:txBody>
          <a:bodyPr>
            <a:normAutofit/>
          </a:bodyPr>
          <a:lstStyle/>
          <a:p>
            <a:pPr algn="r"/>
            <a:r>
              <a:rPr kumimoji="1" lang="ja-JP" altLang="en-US" sz="2400" dirty="0">
                <a:latin typeface="Meiryo UI" panose="020B0604030504040204" pitchFamily="50" charset="-128"/>
                <a:ea typeface="Meiryo UI" panose="020B0604030504040204" pitchFamily="50" charset="-128"/>
                <a:cs typeface="Meiryo UI" panose="020B0604030504040204" pitchFamily="50" charset="-128"/>
              </a:rPr>
              <a:t>社会福祉法人みつわ</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会</a:t>
            </a:r>
            <a:r>
              <a:rPr lang="en-US" altLang="ja-JP" sz="3100" dirty="0">
                <a:latin typeface="Meiryo UI" panose="020B0604030504040204" pitchFamily="50" charset="-128"/>
                <a:ea typeface="Meiryo UI" panose="020B0604030504040204" pitchFamily="50" charset="-128"/>
                <a:cs typeface="Meiryo UI" panose="020B0604030504040204" pitchFamily="50" charset="-128"/>
              </a:rPr>
              <a:t/>
            </a:r>
            <a:br>
              <a:rPr lang="en-US" altLang="ja-JP" sz="3100" dirty="0">
                <a:latin typeface="Meiryo UI" panose="020B0604030504040204" pitchFamily="50" charset="-128"/>
                <a:ea typeface="Meiryo UI" panose="020B0604030504040204" pitchFamily="50" charset="-128"/>
                <a:cs typeface="Meiryo UI" panose="020B0604030504040204" pitchFamily="50" charset="-128"/>
              </a:rPr>
            </a:b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ブリーゼ　　　　中木憲吾</a:t>
            </a:r>
            <a:endParaRPr kumimoji="1" lang="ja-JP" altLang="en-US" sz="2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タイトル 3">
            <a:extLst>
              <a:ext uri="{FF2B5EF4-FFF2-40B4-BE49-F238E27FC236}">
                <a16:creationId xmlns:a16="http://schemas.microsoft.com/office/drawing/2014/main" id="{F8099131-A06C-43A0-BE48-D9B1AE9D40E2}"/>
              </a:ext>
            </a:extLst>
          </p:cNvPr>
          <p:cNvSpPr txBox="1">
            <a:spLocks/>
          </p:cNvSpPr>
          <p:nvPr/>
        </p:nvSpPr>
        <p:spPr>
          <a:xfrm>
            <a:off x="727369" y="1628800"/>
            <a:ext cx="7560840" cy="2087234"/>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pPr>
            <a:r>
              <a:rPr lang="ja-JP" altLang="en-US" sz="3200" dirty="0">
                <a:latin typeface="Meiryo UI" panose="020B0604030504040204" pitchFamily="50" charset="-128"/>
                <a:ea typeface="Meiryo UI" panose="020B0604030504040204" pitchFamily="50" charset="-128"/>
                <a:cs typeface="Meiryo UI" panose="020B0604030504040204" pitchFamily="50" charset="-128"/>
              </a:rPr>
              <a:t>就労</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定着支援事業の現状</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3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694357" y="539388"/>
            <a:ext cx="4717958"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大阪府障がい者自立支援協議会就労支援部会</a:t>
            </a:r>
            <a:endParaRPr kumimoji="1" lang="en-US" altLang="ja-JP"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7473589" y="85328"/>
            <a:ext cx="1595372" cy="394535"/>
          </a:xfrm>
          <a:prstGeom prst="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ysClr val="windowText" lastClr="000000"/>
                </a:solidFill>
                <a:effectLst/>
                <a:uLnTx/>
                <a:uFillTx/>
                <a:latin typeface="游ゴシック" panose="020F0502020204030204"/>
                <a:ea typeface="游ゴシック" panose="020B0400000000000000" pitchFamily="50" charset="-128"/>
                <a:cs typeface="+mn-cs"/>
              </a:rPr>
              <a:t>資料１－２</a:t>
            </a:r>
            <a:endParaRPr kumimoji="1" lang="ja-JP" altLang="en-US" sz="1800" b="0" i="0" u="none" strike="noStrike" kern="1200" cap="none" spc="0" normalizeH="0" baseline="0" noProof="0" dirty="0">
              <a:ln>
                <a:noFill/>
              </a:ln>
              <a:solidFill>
                <a:sysClr val="windowText" lastClr="000000"/>
              </a:solidFill>
              <a:effectLst/>
              <a:uLnTx/>
              <a:uFillTx/>
              <a:latin typeface="游ゴシック" panose="020F0502020204030204"/>
              <a:ea typeface="游ゴシック" panose="020B0400000000000000" pitchFamily="50" charset="-128"/>
              <a:cs typeface="+mn-cs"/>
            </a:endParaRPr>
          </a:p>
        </p:txBody>
      </p:sp>
      <p:sp>
        <p:nvSpPr>
          <p:cNvPr id="3" name="スライド番号プレースホルダー 2"/>
          <p:cNvSpPr>
            <a:spLocks noGrp="1"/>
          </p:cNvSpPr>
          <p:nvPr>
            <p:ph type="sldNum" sz="quarter" idx="12"/>
          </p:nvPr>
        </p:nvSpPr>
        <p:spPr>
          <a:xfrm>
            <a:off x="6964487" y="6492875"/>
            <a:ext cx="2133600" cy="365125"/>
          </a:xfrm>
        </p:spPr>
        <p:txBody>
          <a:bodyPr/>
          <a:lstStyle/>
          <a:p>
            <a:fld id="{014E790E-3030-464E-A4B4-2060BDBF2019}" type="slidenum">
              <a:rPr kumimoji="1" lang="ja-JP" altLang="en-US" smtClean="0"/>
              <a:t>1</a:t>
            </a:fld>
            <a:endParaRPr kumimoji="1" lang="ja-JP" altLang="en-US" dirty="0"/>
          </a:p>
        </p:txBody>
      </p:sp>
    </p:spTree>
    <p:extLst>
      <p:ext uri="{BB962C8B-B14F-4D97-AF65-F5344CB8AC3E}">
        <p14:creationId xmlns:p14="http://schemas.microsoft.com/office/powerpoint/2010/main" val="1319257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C0355147-C87C-4E54-BB83-B5B736A17B01}"/>
              </a:ext>
            </a:extLst>
          </p:cNvPr>
          <p:cNvSpPr txBox="1">
            <a:spLocks/>
          </p:cNvSpPr>
          <p:nvPr/>
        </p:nvSpPr>
        <p:spPr>
          <a:xfrm>
            <a:off x="2895475" y="404664"/>
            <a:ext cx="3129459" cy="834338"/>
          </a:xfrm>
          <a:prstGeom prst="rect">
            <a:avLst/>
          </a:prstGeom>
          <a:solidFill>
            <a:schemeClr val="accent6"/>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solidFill>
                  <a:schemeClr val="bg1"/>
                </a:solidFill>
                <a:latin typeface="Meiryo UI" panose="020B0604030504040204" pitchFamily="50" charset="-128"/>
                <a:ea typeface="Meiryo UI" panose="020B0604030504040204" pitchFamily="50" charset="-128"/>
              </a:rPr>
              <a:t>離職者の状況</a:t>
            </a:r>
          </a:p>
        </p:txBody>
      </p:sp>
      <p:graphicFrame>
        <p:nvGraphicFramePr>
          <p:cNvPr id="11" name="グラフ 10">
            <a:extLst>
              <a:ext uri="{FF2B5EF4-FFF2-40B4-BE49-F238E27FC236}">
                <a16:creationId xmlns:a16="http://schemas.microsoft.com/office/drawing/2014/main" id="{52B0EC4C-3A1B-4CDE-B37C-0E40DD69478F}"/>
              </a:ext>
            </a:extLst>
          </p:cNvPr>
          <p:cNvGraphicFramePr>
            <a:graphicFrameLocks/>
          </p:cNvGraphicFramePr>
          <p:nvPr>
            <p:extLst>
              <p:ext uri="{D42A27DB-BD31-4B8C-83A1-F6EECF244321}">
                <p14:modId xmlns:p14="http://schemas.microsoft.com/office/powerpoint/2010/main" val="1950158396"/>
              </p:ext>
            </p:extLst>
          </p:nvPr>
        </p:nvGraphicFramePr>
        <p:xfrm>
          <a:off x="-396552" y="1556792"/>
          <a:ext cx="6013751"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12" name="思考の吹き出し: 雲形 2">
            <a:extLst>
              <a:ext uri="{FF2B5EF4-FFF2-40B4-BE49-F238E27FC236}">
                <a16:creationId xmlns:a16="http://schemas.microsoft.com/office/drawing/2014/main" id="{B3C07E1D-7741-49A0-AE11-149C13647502}"/>
              </a:ext>
            </a:extLst>
          </p:cNvPr>
          <p:cNvSpPr/>
          <p:nvPr/>
        </p:nvSpPr>
        <p:spPr>
          <a:xfrm>
            <a:off x="179512" y="1414241"/>
            <a:ext cx="1476460" cy="1119266"/>
          </a:xfrm>
          <a:prstGeom prst="cloudCallout">
            <a:avLst>
              <a:gd name="adj1" fmla="val 59303"/>
              <a:gd name="adj2" fmla="val 39861"/>
            </a:avLst>
          </a:prstGeom>
          <a:solidFill>
            <a:schemeClr val="accent3">
              <a:alpha val="72000"/>
            </a:schemeClr>
          </a:solidFill>
          <a:ln>
            <a:solidFill>
              <a:schemeClr val="accent3">
                <a:lumMod val="75000"/>
                <a:alpha val="44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a:solidFill>
                  <a:schemeClr val="tx1"/>
                </a:solidFill>
              </a:rPr>
              <a:t>ひきこもっている人も</a:t>
            </a:r>
            <a:r>
              <a:rPr kumimoji="1" lang="en-US" altLang="ja-JP" sz="1600" dirty="0">
                <a:solidFill>
                  <a:schemeClr val="tx1"/>
                </a:solidFill>
              </a:rPr>
              <a:t>…</a:t>
            </a:r>
            <a:endParaRPr kumimoji="1" lang="ja-JP" altLang="en-US" sz="1600" dirty="0">
              <a:solidFill>
                <a:schemeClr val="tx1"/>
              </a:solidFill>
            </a:endParaRPr>
          </a:p>
        </p:txBody>
      </p:sp>
      <p:sp>
        <p:nvSpPr>
          <p:cNvPr id="2" name="テキスト ボックス 1"/>
          <p:cNvSpPr txBox="1"/>
          <p:nvPr/>
        </p:nvSpPr>
        <p:spPr>
          <a:xfrm>
            <a:off x="5076056" y="2420888"/>
            <a:ext cx="3775393" cy="3539430"/>
          </a:xfrm>
          <a:prstGeom prst="rect">
            <a:avLst/>
          </a:prstGeom>
          <a:noFill/>
        </p:spPr>
        <p:txBody>
          <a:bodyPr wrap="none" rtlCol="0">
            <a:spAutoFit/>
          </a:bodyPr>
          <a:lstStyle/>
          <a:p>
            <a:pPr>
              <a:lnSpc>
                <a:spcPct val="200000"/>
              </a:lnSpc>
            </a:pPr>
            <a:r>
              <a:rPr kumimoji="1" lang="ja-JP" altLang="en-US" sz="2000" dirty="0" smtClean="0">
                <a:latin typeface="メイリオ" panose="020B0604030504040204" pitchFamily="50" charset="-128"/>
                <a:ea typeface="メイリオ" panose="020B0604030504040204" pitchFamily="50" charset="-128"/>
              </a:rPr>
              <a:t>離職後も相談</a:t>
            </a:r>
            <a:r>
              <a:rPr lang="ja-JP" altLang="en-US" sz="2000" dirty="0">
                <a:latin typeface="メイリオ" panose="020B0604030504040204" pitchFamily="50" charset="-128"/>
                <a:ea typeface="メイリオ" panose="020B0604030504040204" pitchFamily="50" charset="-128"/>
              </a:rPr>
              <a:t>できる</a:t>
            </a:r>
            <a:r>
              <a:rPr lang="ja-JP" altLang="en-US" sz="2000" dirty="0" smtClean="0">
                <a:latin typeface="メイリオ" panose="020B0604030504040204" pitchFamily="50" charset="-128"/>
                <a:ea typeface="メイリオ" panose="020B0604030504040204" pitchFamily="50" charset="-128"/>
              </a:rPr>
              <a:t>人がいる、</a:t>
            </a:r>
            <a:endParaRPr lang="en-US" altLang="ja-JP" sz="2000" dirty="0" smtClean="0">
              <a:latin typeface="メイリオ" panose="020B0604030504040204" pitchFamily="50" charset="-128"/>
              <a:ea typeface="メイリオ" panose="020B0604030504040204" pitchFamily="50" charset="-128"/>
            </a:endParaRPr>
          </a:p>
          <a:p>
            <a:pPr>
              <a:lnSpc>
                <a:spcPct val="200000"/>
              </a:lnSpc>
            </a:pPr>
            <a:r>
              <a:rPr kumimoji="1" lang="ja-JP" altLang="en-US" sz="2000" dirty="0" smtClean="0">
                <a:latin typeface="メイリオ" panose="020B0604030504040204" pitchFamily="50" charset="-128"/>
                <a:ea typeface="メイリオ" panose="020B0604030504040204" pitchFamily="50" charset="-128"/>
              </a:rPr>
              <a:t>活動に参加できる場所がある</a:t>
            </a:r>
            <a:endParaRPr kumimoji="1" lang="en-US" altLang="ja-JP" sz="2000" dirty="0" smtClean="0">
              <a:latin typeface="メイリオ" panose="020B0604030504040204" pitchFamily="50" charset="-128"/>
              <a:ea typeface="メイリオ" panose="020B0604030504040204" pitchFamily="50" charset="-128"/>
            </a:endParaRPr>
          </a:p>
          <a:p>
            <a:pPr>
              <a:lnSpc>
                <a:spcPct val="200000"/>
              </a:lnSpc>
            </a:pPr>
            <a:r>
              <a:rPr kumimoji="1" lang="ja-JP" altLang="en-US" sz="2000" dirty="0" smtClean="0">
                <a:latin typeface="メイリオ" panose="020B0604030504040204" pitchFamily="50" charset="-128"/>
                <a:ea typeface="メイリオ" panose="020B0604030504040204" pitchFamily="50" charset="-128"/>
              </a:rPr>
              <a:t>ことが地域の体力。</a:t>
            </a:r>
            <a:endParaRPr kumimoji="1" lang="en-US" altLang="ja-JP" sz="2000" dirty="0" smtClean="0">
              <a:latin typeface="メイリオ" panose="020B0604030504040204" pitchFamily="50" charset="-128"/>
              <a:ea typeface="メイリオ" panose="020B0604030504040204" pitchFamily="50" charset="-128"/>
            </a:endParaRPr>
          </a:p>
          <a:p>
            <a:pPr>
              <a:lnSpc>
                <a:spcPct val="200000"/>
              </a:lnSpc>
            </a:pPr>
            <a:endParaRPr kumimoji="1" lang="en-US" altLang="ja-JP" sz="1200" dirty="0" smtClean="0">
              <a:latin typeface="メイリオ" panose="020B0604030504040204" pitchFamily="50" charset="-128"/>
              <a:ea typeface="メイリオ" panose="020B0604030504040204" pitchFamily="50" charset="-128"/>
            </a:endParaRPr>
          </a:p>
          <a:p>
            <a:pPr>
              <a:lnSpc>
                <a:spcPct val="200000"/>
              </a:lnSpc>
            </a:pPr>
            <a:r>
              <a:rPr lang="ja-JP" altLang="en-US" sz="2000" dirty="0" smtClean="0">
                <a:latin typeface="メイリオ" panose="020B0604030504040204" pitchFamily="50" charset="-128"/>
                <a:ea typeface="メイリオ" panose="020B0604030504040204" pitchFamily="50" charset="-128"/>
              </a:rPr>
              <a:t>地域の連携やつながりの中で</a:t>
            </a:r>
            <a:endParaRPr lang="en-US" altLang="ja-JP" sz="2000" dirty="0" smtClean="0">
              <a:latin typeface="メイリオ" panose="020B0604030504040204" pitchFamily="50" charset="-128"/>
              <a:ea typeface="メイリオ" panose="020B0604030504040204" pitchFamily="50" charset="-128"/>
            </a:endParaRPr>
          </a:p>
          <a:p>
            <a:pPr>
              <a:lnSpc>
                <a:spcPct val="200000"/>
              </a:lnSpc>
            </a:pPr>
            <a:r>
              <a:rPr lang="ja-JP" altLang="en-US" sz="2000" dirty="0">
                <a:latin typeface="メイリオ" panose="020B0604030504040204" pitchFamily="50" charset="-128"/>
                <a:ea typeface="メイリオ" panose="020B0604030504040204" pitchFamily="50" charset="-128"/>
              </a:rPr>
              <a:t>つくっていきたい</a:t>
            </a:r>
            <a:r>
              <a:rPr kumimoji="1" lang="ja-JP" altLang="en-US" sz="2000" dirty="0" smtClean="0">
                <a:latin typeface="メイリオ" panose="020B0604030504040204" pitchFamily="50" charset="-128"/>
                <a:ea typeface="メイリオ" panose="020B0604030504040204" pitchFamily="50" charset="-128"/>
              </a:rPr>
              <a:t>。</a:t>
            </a:r>
            <a:endParaRPr kumimoji="1" lang="ja-JP" altLang="en-US" sz="2000"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014E790E-3030-464E-A4B4-2060BDBF2019}" type="slidenum">
              <a:rPr kumimoji="1" lang="ja-JP" altLang="en-US" smtClean="0"/>
              <a:t>10</a:t>
            </a:fld>
            <a:endParaRPr kumimoji="1" lang="ja-JP" altLang="en-US"/>
          </a:p>
        </p:txBody>
      </p:sp>
    </p:spTree>
    <p:extLst>
      <p:ext uri="{BB962C8B-B14F-4D97-AF65-F5344CB8AC3E}">
        <p14:creationId xmlns:p14="http://schemas.microsoft.com/office/powerpoint/2010/main" val="244557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539552" y="1196752"/>
            <a:ext cx="8208912" cy="5400600"/>
          </a:xfrm>
        </p:spPr>
        <p:txBody>
          <a:bodyPr>
            <a:noAutofit/>
          </a:bodyPr>
          <a:lstStyle/>
          <a:p>
            <a:pPr marL="0" indent="0">
              <a:lnSpc>
                <a:spcPct val="150000"/>
              </a:lnSpc>
              <a:buNone/>
            </a:pPr>
            <a:r>
              <a:rPr kumimoji="1"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・アフターフォロー対象者　 </a:t>
            </a:r>
            <a:r>
              <a:rPr lang="ja-JP" altLang="en-US" sz="2000" dirty="0">
                <a:latin typeface="メイリオ" panose="020B0604030504040204" pitchFamily="50" charset="-128"/>
                <a:ea typeface="メイリオ" panose="020B0604030504040204" pitchFamily="50" charset="-128"/>
              </a:rPr>
              <a:t>５８</a:t>
            </a:r>
            <a:r>
              <a:rPr kumimoji="1" lang="ja-JP" altLang="en-US" sz="2000" dirty="0" smtClean="0">
                <a:latin typeface="メイリオ" panose="020B0604030504040204" pitchFamily="50" charset="-128"/>
                <a:ea typeface="メイリオ" panose="020B0604030504040204" pitchFamily="50" charset="-128"/>
              </a:rPr>
              <a:t>名</a:t>
            </a:r>
            <a:endParaRPr kumimoji="1" lang="en-US" altLang="ja-JP" sz="2000" dirty="0" smtClean="0">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　　うち就労定着支援登録　 </a:t>
            </a:r>
            <a:r>
              <a:rPr lang="ja-JP" altLang="en-US" sz="2000" dirty="0" smtClean="0">
                <a:latin typeface="メイリオ" panose="020B0604030504040204" pitchFamily="50" charset="-128"/>
                <a:ea typeface="メイリオ" panose="020B0604030504040204" pitchFamily="50" charset="-128"/>
              </a:rPr>
              <a:t>１６名</a:t>
            </a:r>
            <a:r>
              <a:rPr lang="ja-JP" altLang="en-US" sz="11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1100" dirty="0" smtClean="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1100" dirty="0" smtClean="0">
                <a:solidFill>
                  <a:schemeClr val="tx1">
                    <a:lumMod val="85000"/>
                    <a:lumOff val="15000"/>
                  </a:schemeClr>
                </a:solidFill>
                <a:latin typeface="メイリオ" panose="020B0604030504040204" pitchFamily="50" charset="-128"/>
                <a:ea typeface="メイリオ" panose="020B0604030504040204" pitchFamily="50" charset="-128"/>
              </a:rPr>
              <a:t>２０１９年</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12</a:t>
            </a:r>
            <a:r>
              <a:rPr lang="ja-JP" altLang="en-US" sz="1100" dirty="0" smtClean="0">
                <a:solidFill>
                  <a:schemeClr val="tx1">
                    <a:lumMod val="85000"/>
                    <a:lumOff val="15000"/>
                  </a:schemeClr>
                </a:solidFill>
                <a:latin typeface="メイリオ" panose="020B0604030504040204" pitchFamily="50" charset="-128"/>
                <a:ea typeface="メイリオ" panose="020B0604030504040204" pitchFamily="50" charset="-128"/>
              </a:rPr>
              <a:t>月</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現在</a:t>
            </a:r>
            <a:r>
              <a:rPr lang="en-US" altLang="ja-JP" sz="1100" dirty="0" smtClean="0">
                <a:solidFill>
                  <a:schemeClr val="tx1">
                    <a:lumMod val="85000"/>
                    <a:lumOff val="15000"/>
                  </a:schemeClr>
                </a:solidFill>
                <a:latin typeface="メイリオ" panose="020B0604030504040204" pitchFamily="50" charset="-128"/>
                <a:ea typeface="メイリオ" panose="020B0604030504040204" pitchFamily="50" charset="-128"/>
              </a:rPr>
              <a:t>】</a:t>
            </a:r>
            <a:endParaRPr lang="en-US" altLang="ja-JP" sz="12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100" dirty="0" smtClean="0">
                <a:solidFill>
                  <a:schemeClr val="tx1">
                    <a:lumMod val="85000"/>
                    <a:lumOff val="15000"/>
                  </a:schemeClr>
                </a:solidFill>
                <a:latin typeface="メイリオ" panose="020B0604030504040204" pitchFamily="50" charset="-128"/>
                <a:ea typeface="メイリオ" panose="020B0604030504040204" pitchFamily="50" charset="-128"/>
              </a:rPr>
              <a:t>　</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・支援内容</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　通所相談（</a:t>
            </a:r>
            <a:r>
              <a:rPr lang="ja-JP" altLang="en-US" sz="1800" dirty="0">
                <a:solidFill>
                  <a:schemeClr val="tx1">
                    <a:lumMod val="85000"/>
                    <a:lumOff val="15000"/>
                  </a:schemeClr>
                </a:solidFill>
                <a:latin typeface="メイリオ" panose="020B0604030504040204" pitchFamily="50" charset="-128"/>
                <a:ea typeface="メイリオ" panose="020B0604030504040204" pitchFamily="50" charset="-128"/>
              </a:rPr>
              <a:t>仕事</a:t>
            </a:r>
            <a:r>
              <a:rPr lang="ja-JP" altLang="en-US" sz="1800" dirty="0" smtClean="0">
                <a:solidFill>
                  <a:schemeClr val="tx1">
                    <a:lumMod val="85000"/>
                    <a:lumOff val="15000"/>
                  </a:schemeClr>
                </a:solidFill>
                <a:latin typeface="メイリオ" panose="020B0604030504040204" pitchFamily="50" charset="-128"/>
                <a:ea typeface="メイリオ" panose="020B0604030504040204" pitchFamily="50" charset="-128"/>
              </a:rPr>
              <a:t>のこと、コミュニケーション、体調、生活のこと）</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企業</a:t>
            </a: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訪問</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　ケア会議</a:t>
            </a:r>
            <a:endPar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　　生活相談のつなぎ（社協、ヘルパー、親の介護等）</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11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・支援頻度</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2000" dirty="0" smtClean="0">
                <a:solidFill>
                  <a:schemeClr val="tx1">
                    <a:lumMod val="85000"/>
                    <a:lumOff val="15000"/>
                  </a:schemeClr>
                </a:solidFill>
                <a:latin typeface="メイリオ" panose="020B0604030504040204" pitchFamily="50" charset="-128"/>
                <a:ea typeface="メイリオ" panose="020B0604030504040204" pitchFamily="50" charset="-128"/>
              </a:rPr>
              <a:t>　ひとりあたり　</a:t>
            </a:r>
            <a:r>
              <a:rPr lang="ja-JP" altLang="en-US" sz="2000" dirty="0" smtClean="0">
                <a:latin typeface="メイリオ" panose="020B0604030504040204" pitchFamily="50" charset="-128"/>
                <a:ea typeface="メイリオ" panose="020B0604030504040204" pitchFamily="50" charset="-128"/>
              </a:rPr>
              <a:t>月 平均</a:t>
            </a:r>
            <a:r>
              <a:rPr lang="en-US" altLang="ja-JP" sz="2000" dirty="0" smtClean="0">
                <a:latin typeface="メイリオ" panose="020B0604030504040204" pitchFamily="50" charset="-128"/>
                <a:ea typeface="メイリオ" panose="020B0604030504040204" pitchFamily="50" charset="-128"/>
              </a:rPr>
              <a:t>1.5</a:t>
            </a:r>
            <a:r>
              <a:rPr lang="ja-JP" altLang="en-US" sz="2000" dirty="0" smtClean="0">
                <a:latin typeface="メイリオ" panose="020B0604030504040204" pitchFamily="50" charset="-128"/>
                <a:ea typeface="メイリオ" panose="020B0604030504040204" pitchFamily="50" charset="-128"/>
              </a:rPr>
              <a:t>回（電話、メールでの相談は除く）</a:t>
            </a:r>
            <a:endParaRPr lang="en-US" altLang="ja-JP" sz="2000" dirty="0" smtClean="0">
              <a:latin typeface="メイリオ" panose="020B0604030504040204" pitchFamily="50" charset="-128"/>
              <a:ea typeface="メイリオ" panose="020B0604030504040204" pitchFamily="50" charset="-128"/>
            </a:endParaRPr>
          </a:p>
          <a:p>
            <a:pPr marL="0" indent="0">
              <a:lnSpc>
                <a:spcPct val="150000"/>
              </a:lnSpc>
              <a:buNone/>
            </a:pPr>
            <a:endPar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050" dirty="0" smtClean="0">
                <a:solidFill>
                  <a:schemeClr val="tx1">
                    <a:lumMod val="85000"/>
                    <a:lumOff val="15000"/>
                  </a:schemeClr>
                </a:solidFill>
                <a:latin typeface="メイリオ" panose="020B0604030504040204" pitchFamily="50" charset="-128"/>
                <a:ea typeface="メイリオ" panose="020B0604030504040204" pitchFamily="50" charset="-128"/>
              </a:rPr>
              <a:t>　　　　　　　　　　　　　　　　　　　</a:t>
            </a:r>
            <a:endParaRPr lang="en-US" altLang="ja-JP" sz="105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r>
              <a:rPr lang="ja-JP" altLang="en-US" sz="105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1050" dirty="0" smtClean="0">
                <a:solidFill>
                  <a:schemeClr val="tx1">
                    <a:lumMod val="85000"/>
                    <a:lumOff val="15000"/>
                  </a:schemeClr>
                </a:solidFill>
                <a:latin typeface="メイリオ" panose="020B0604030504040204" pitchFamily="50" charset="-128"/>
                <a:ea typeface="メイリオ" panose="020B0604030504040204" pitchFamily="50" charset="-128"/>
              </a:rPr>
              <a:t>　　　　　　　　　　　　　　</a:t>
            </a: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marL="0" indent="0">
              <a:lnSpc>
                <a:spcPct val="150000"/>
              </a:lnSpc>
              <a:buNone/>
            </a:pPr>
            <a:endParaRPr lang="en-US" altLang="ja-JP" sz="20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6" name="タイトル 1"/>
          <p:cNvSpPr>
            <a:spLocks noGrp="1"/>
          </p:cNvSpPr>
          <p:nvPr>
            <p:ph type="title"/>
          </p:nvPr>
        </p:nvSpPr>
        <p:spPr>
          <a:xfrm>
            <a:off x="323528" y="188640"/>
            <a:ext cx="8496944" cy="1143000"/>
          </a:xfrm>
        </p:spPr>
        <p:txBody>
          <a:bodyPr>
            <a:normAutofit/>
          </a:bodyPr>
          <a:lstStyle/>
          <a:p>
            <a:pPr algn="l"/>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＜就労</a:t>
            </a:r>
            <a:r>
              <a:rPr lang="ja-JP" altLang="en-US" sz="3200" dirty="0">
                <a:solidFill>
                  <a:schemeClr val="tx1">
                    <a:lumMod val="75000"/>
                    <a:lumOff val="25000"/>
                  </a:schemeClr>
                </a:solidFill>
                <a:latin typeface="メイリオ" panose="020B0604030504040204" pitchFamily="50" charset="-128"/>
                <a:ea typeface="メイリオ" panose="020B0604030504040204" pitchFamily="50" charset="-128"/>
              </a:rPr>
              <a:t>定着</a:t>
            </a:r>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支援の</a:t>
            </a:r>
            <a:r>
              <a:rPr kumimoji="1" lang="ja-JP" altLang="en-US" sz="3200" i="1" dirty="0" smtClean="0">
                <a:solidFill>
                  <a:schemeClr val="tx1">
                    <a:lumMod val="75000"/>
                    <a:lumOff val="25000"/>
                  </a:schemeClr>
                </a:solidFill>
                <a:latin typeface="メイリオ" panose="020B0604030504040204" pitchFamily="50" charset="-128"/>
                <a:ea typeface="メイリオ" panose="020B0604030504040204" pitchFamily="50" charset="-128"/>
              </a:rPr>
              <a:t>概要＞</a:t>
            </a:r>
            <a:endParaRPr kumimoji="1" lang="ja-JP" altLang="en-US" sz="3200" i="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010400" y="6510714"/>
            <a:ext cx="2133600" cy="365125"/>
          </a:xfrm>
        </p:spPr>
        <p:txBody>
          <a:bodyPr/>
          <a:lstStyle/>
          <a:p>
            <a:fld id="{014E790E-3030-464E-A4B4-2060BDBF2019}" type="slidenum">
              <a:rPr kumimoji="1" lang="ja-JP" altLang="en-US" smtClean="0"/>
              <a:t>11</a:t>
            </a:fld>
            <a:endParaRPr kumimoji="1" lang="ja-JP" altLang="en-US" dirty="0"/>
          </a:p>
        </p:txBody>
      </p:sp>
    </p:spTree>
    <p:extLst>
      <p:ext uri="{BB962C8B-B14F-4D97-AF65-F5344CB8AC3E}">
        <p14:creationId xmlns:p14="http://schemas.microsoft.com/office/powerpoint/2010/main" val="2103724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835696" y="692696"/>
            <a:ext cx="5328592" cy="857937"/>
          </a:xfrm>
          <a:noFill/>
        </p:spPr>
        <p:txBody>
          <a:bodyPr vert="horz" lIns="36000" tIns="45720" rIns="36000" bIns="45720" rtlCol="0" anchor="ctr">
            <a:noAutofit/>
          </a:bodyPr>
          <a:lstStyle/>
          <a:p>
            <a:r>
              <a:rPr lang="ja-JP" altLang="en-US" sz="2800" dirty="0">
                <a:latin typeface="メイリオ" panose="020B0604030504040204" pitchFamily="50" charset="-128"/>
                <a:ea typeface="メイリオ" panose="020B0604030504040204" pitchFamily="50" charset="-128"/>
              </a:rPr>
              <a:t>就労</a:t>
            </a:r>
            <a:r>
              <a:rPr lang="ja-JP" altLang="en-US" sz="2800" dirty="0" smtClean="0">
                <a:latin typeface="メイリオ" panose="020B0604030504040204" pitchFamily="50" charset="-128"/>
                <a:ea typeface="メイリオ" panose="020B0604030504040204" pitchFamily="50" charset="-128"/>
              </a:rPr>
              <a:t>定着支援でおこなう支援</a:t>
            </a:r>
            <a:endParaRPr lang="ja-JP" altLang="en-US" sz="28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866816" y="1844824"/>
            <a:ext cx="2880320" cy="84174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Meiryo UI" panose="020B0604030504040204" pitchFamily="50" charset="-128"/>
                <a:ea typeface="Meiryo UI" panose="020B0604030504040204" pitchFamily="50" charset="-128"/>
              </a:rPr>
              <a:t>面談</a:t>
            </a:r>
            <a:r>
              <a:rPr lang="ja-JP" altLang="en-US" sz="2000" dirty="0" smtClean="0">
                <a:latin typeface="Meiryo UI" panose="020B0604030504040204" pitchFamily="50" charset="-128"/>
                <a:ea typeface="Meiryo UI" panose="020B0604030504040204" pitchFamily="50" charset="-128"/>
              </a:rPr>
              <a:t>（電話・メール）</a:t>
            </a:r>
            <a:endParaRPr kumimoji="1" lang="ja-JP" altLang="en-US" sz="2000" dirty="0">
              <a:latin typeface="Meiryo UI" panose="020B0604030504040204" pitchFamily="50" charset="-128"/>
              <a:ea typeface="Meiryo UI" panose="020B0604030504040204" pitchFamily="50" charset="-128"/>
            </a:endParaRPr>
          </a:p>
        </p:txBody>
      </p:sp>
      <p:sp>
        <p:nvSpPr>
          <p:cNvPr id="7" name="正方形/長方形 6"/>
          <p:cNvSpPr/>
          <p:nvPr/>
        </p:nvSpPr>
        <p:spPr>
          <a:xfrm>
            <a:off x="5261658" y="1844822"/>
            <a:ext cx="2664296" cy="841743"/>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atin typeface="Meiryo UI" panose="020B0604030504040204" pitchFamily="50" charset="-128"/>
                <a:ea typeface="Meiryo UI" panose="020B0604030504040204" pitchFamily="50" charset="-128"/>
              </a:rPr>
              <a:t>訪問</a:t>
            </a:r>
            <a:r>
              <a:rPr lang="ja-JP" altLang="en-US" sz="2000" dirty="0" smtClean="0">
                <a:latin typeface="Meiryo UI" panose="020B0604030504040204" pitchFamily="50" charset="-128"/>
                <a:ea typeface="Meiryo UI" panose="020B0604030504040204" pitchFamily="50" charset="-128"/>
              </a:rPr>
              <a:t>（職場・自宅）</a:t>
            </a:r>
            <a:endParaRPr kumimoji="1" lang="ja-JP" altLang="en-US" sz="2000" dirty="0">
              <a:latin typeface="Meiryo UI" panose="020B0604030504040204" pitchFamily="50" charset="-128"/>
              <a:ea typeface="Meiryo UI" panose="020B0604030504040204" pitchFamily="50" charset="-128"/>
            </a:endParaRPr>
          </a:p>
        </p:txBody>
      </p:sp>
      <p:sp>
        <p:nvSpPr>
          <p:cNvPr id="8" name="正方形/長方形 7"/>
          <p:cNvSpPr/>
          <p:nvPr/>
        </p:nvSpPr>
        <p:spPr>
          <a:xfrm>
            <a:off x="614788" y="2996952"/>
            <a:ext cx="3384376" cy="3096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rPr>
              <a:t>・仕事のこと</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rPr>
              <a:t>・職場での人間関係のこと</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rPr>
              <a:t>・体調のこと</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rPr>
              <a:t>・余暇、趣味、楽しみのこと</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rPr>
              <a:t>・</a:t>
            </a:r>
            <a:r>
              <a:rPr kumimoji="1" lang="ja-JP" altLang="en-US" sz="2000" u="sng" dirty="0" smtClean="0">
                <a:solidFill>
                  <a:schemeClr val="tx1"/>
                </a:solidFill>
                <a:latin typeface="Meiryo UI" panose="020B0604030504040204" pitchFamily="50" charset="-128"/>
                <a:ea typeface="Meiryo UI" panose="020B0604030504040204" pitchFamily="50" charset="-128"/>
              </a:rPr>
              <a:t>今の「働く生活」</a:t>
            </a:r>
            <a:r>
              <a:rPr lang="ja-JP" altLang="en-US" sz="2000" u="sng" dirty="0" smtClean="0">
                <a:solidFill>
                  <a:schemeClr val="tx1"/>
                </a:solidFill>
                <a:latin typeface="Meiryo UI" panose="020B0604030504040204" pitchFamily="50" charset="-128"/>
                <a:ea typeface="Meiryo UI" panose="020B0604030504040204" pitchFamily="50" charset="-128"/>
              </a:rPr>
              <a:t>に</a:t>
            </a:r>
            <a:r>
              <a:rPr lang="ja-JP" altLang="en-US" sz="2000" u="sng" dirty="0">
                <a:solidFill>
                  <a:schemeClr val="tx1"/>
                </a:solidFill>
                <a:latin typeface="Meiryo UI" panose="020B0604030504040204" pitchFamily="50" charset="-128"/>
                <a:ea typeface="Meiryo UI" panose="020B0604030504040204" pitchFamily="50" charset="-128"/>
              </a:rPr>
              <a:t>ついて</a:t>
            </a:r>
            <a:r>
              <a:rPr kumimoji="1" lang="ja-JP" altLang="en-US" sz="2000" u="sng" dirty="0" smtClean="0">
                <a:solidFill>
                  <a:schemeClr val="tx1"/>
                </a:solidFill>
                <a:latin typeface="Meiryo UI" panose="020B0604030504040204" pitchFamily="50" charset="-128"/>
                <a:ea typeface="Meiryo UI" panose="020B0604030504040204" pitchFamily="50" charset="-128"/>
              </a:rPr>
              <a:t>感じ</a:t>
            </a:r>
            <a:r>
              <a:rPr lang="ja-JP" altLang="en-US" sz="2000" u="sng" dirty="0" smtClean="0">
                <a:solidFill>
                  <a:schemeClr val="tx1"/>
                </a:solidFill>
                <a:latin typeface="Meiryo UI" panose="020B0604030504040204" pitchFamily="50" charset="-128"/>
                <a:ea typeface="Meiryo UI" panose="020B0604030504040204" pitchFamily="50" charset="-128"/>
              </a:rPr>
              <a:t>て　</a:t>
            </a:r>
            <a:endParaRPr lang="en-US" altLang="ja-JP" sz="2000" u="sng"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u="sng" dirty="0" smtClean="0">
                <a:solidFill>
                  <a:schemeClr val="tx1"/>
                </a:solidFill>
                <a:latin typeface="Meiryo UI" panose="020B0604030504040204" pitchFamily="50" charset="-128"/>
                <a:ea typeface="Meiryo UI" panose="020B0604030504040204" pitchFamily="50" charset="-128"/>
              </a:rPr>
              <a:t>いること</a:t>
            </a:r>
            <a:endParaRPr kumimoji="1" lang="en-US" altLang="ja-JP" sz="2000" u="sng"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rPr>
              <a:t>・将来の</a:t>
            </a:r>
            <a:r>
              <a:rPr kumimoji="1" lang="ja-JP" altLang="en-US" sz="2000" dirty="0">
                <a:solidFill>
                  <a:schemeClr val="tx1"/>
                </a:solidFill>
                <a:latin typeface="Meiryo UI" panose="020B0604030504040204" pitchFamily="50" charset="-128"/>
                <a:ea typeface="Meiryo UI" panose="020B0604030504040204" pitchFamily="50" charset="-128"/>
              </a:rPr>
              <a:t>こと</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endParaRPr kumimoji="1" lang="ja-JP" altLang="en-US" dirty="0"/>
          </a:p>
        </p:txBody>
      </p:sp>
      <p:sp>
        <p:nvSpPr>
          <p:cNvPr id="9" name="正方形/長方形 8"/>
          <p:cNvSpPr/>
          <p:nvPr/>
        </p:nvSpPr>
        <p:spPr>
          <a:xfrm>
            <a:off x="4932040" y="2996952"/>
            <a:ext cx="3384376" cy="3240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rPr>
              <a:t>・本人から相談があり、職場で</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a:solidFill>
                  <a:schemeClr val="tx1"/>
                </a:solidFill>
                <a:latin typeface="Meiryo UI" panose="020B0604030504040204" pitchFamily="50" charset="-128"/>
                <a:ea typeface="Meiryo UI" panose="020B0604030504040204" pitchFamily="50" charset="-128"/>
              </a:rPr>
              <a:t>　</a:t>
            </a:r>
            <a:r>
              <a:rPr kumimoji="1" lang="ja-JP" altLang="en-US" sz="2000" dirty="0" smtClean="0">
                <a:solidFill>
                  <a:schemeClr val="tx1"/>
                </a:solidFill>
                <a:latin typeface="Meiryo UI" panose="020B0604030504040204" pitchFamily="50" charset="-128"/>
                <a:ea typeface="Meiryo UI" panose="020B0604030504040204" pitchFamily="50" charset="-128"/>
              </a:rPr>
              <a:t>何か困りごとがあった時</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2000" dirty="0" smtClean="0">
                <a:solidFill>
                  <a:schemeClr val="tx1"/>
                </a:solidFill>
                <a:latin typeface="Meiryo UI" panose="020B0604030504040204" pitchFamily="50" charset="-128"/>
                <a:ea typeface="Meiryo UI" panose="020B0604030504040204" pitchFamily="50" charset="-128"/>
              </a:rPr>
              <a:t>・企業から相談があった時</a:t>
            </a:r>
            <a:endParaRPr kumimoji="1"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rPr>
              <a:t>・担当者や職場環境に変更が</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あった時</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rPr>
              <a:t>・体調に変化があった時</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r>
              <a:rPr lang="ja-JP" altLang="en-US" sz="2000" dirty="0" smtClean="0">
                <a:solidFill>
                  <a:schemeClr val="tx1"/>
                </a:solidFill>
                <a:latin typeface="Meiryo UI" panose="020B0604030504040204" pitchFamily="50" charset="-128"/>
                <a:ea typeface="Meiryo UI" panose="020B0604030504040204" pitchFamily="50" charset="-128"/>
              </a:rPr>
              <a:t>・生活で困りごとがあった時</a:t>
            </a:r>
            <a:endParaRPr lang="en-US" altLang="ja-JP" sz="2000" dirty="0" smtClean="0">
              <a:solidFill>
                <a:schemeClr val="tx1"/>
              </a:solidFill>
              <a:latin typeface="Meiryo UI" panose="020B0604030504040204" pitchFamily="50" charset="-128"/>
              <a:ea typeface="Meiryo UI" panose="020B0604030504040204" pitchFamily="50" charset="-128"/>
            </a:endParaRPr>
          </a:p>
          <a:p>
            <a:pPr>
              <a:lnSpc>
                <a:spcPct val="150000"/>
              </a:lnSpc>
            </a:pPr>
            <a:endParaRPr kumimoji="1" lang="ja-JP" altLang="en-US" dirty="0"/>
          </a:p>
        </p:txBody>
      </p:sp>
      <p:sp>
        <p:nvSpPr>
          <p:cNvPr id="10" name="角丸四角形 9"/>
          <p:cNvSpPr/>
          <p:nvPr/>
        </p:nvSpPr>
        <p:spPr>
          <a:xfrm>
            <a:off x="79513" y="82792"/>
            <a:ext cx="1890658" cy="460064"/>
          </a:xfrm>
          <a:prstGeom prst="roundRect">
            <a:avLst/>
          </a:prstGeom>
          <a:solidFill>
            <a:schemeClr val="accent6">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就労</a:t>
            </a:r>
            <a:r>
              <a:rPr lang="ja-JP" altLang="en-US" sz="1600" dirty="0">
                <a:latin typeface="メイリオ" panose="020B0604030504040204" pitchFamily="50" charset="-128"/>
                <a:ea typeface="メイリオ" panose="020B0604030504040204" pitchFamily="50" charset="-128"/>
              </a:rPr>
              <a:t>定着</a:t>
            </a:r>
            <a:r>
              <a:rPr kumimoji="1" lang="ja-JP" altLang="en-US" sz="1600" dirty="0" smtClean="0">
                <a:latin typeface="メイリオ" panose="020B0604030504040204" pitchFamily="50" charset="-128"/>
                <a:ea typeface="メイリオ" panose="020B0604030504040204" pitchFamily="50" charset="-128"/>
              </a:rPr>
              <a:t>支援</a:t>
            </a:r>
            <a:endParaRPr kumimoji="1" lang="ja-JP" altLang="en-US" sz="1600" dirty="0">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a:xfrm>
            <a:off x="7010400" y="6497267"/>
            <a:ext cx="2133600" cy="365125"/>
          </a:xfrm>
        </p:spPr>
        <p:txBody>
          <a:bodyPr/>
          <a:lstStyle/>
          <a:p>
            <a:fld id="{014E790E-3030-464E-A4B4-2060BDBF2019}" type="slidenum">
              <a:rPr kumimoji="1" lang="ja-JP" altLang="en-US" smtClean="0"/>
              <a:t>12</a:t>
            </a:fld>
            <a:endParaRPr kumimoji="1" lang="ja-JP" altLang="en-US"/>
          </a:p>
        </p:txBody>
      </p:sp>
    </p:spTree>
    <p:extLst>
      <p:ext uri="{BB962C8B-B14F-4D97-AF65-F5344CB8AC3E}">
        <p14:creationId xmlns:p14="http://schemas.microsoft.com/office/powerpoint/2010/main" val="4115522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1835696" y="260648"/>
            <a:ext cx="5328592" cy="857937"/>
          </a:xfrm>
          <a:solidFill>
            <a:schemeClr val="accent5"/>
          </a:solidFill>
        </p:spPr>
        <p:txBody>
          <a:bodyPr vert="horz" lIns="36000" tIns="45720" rIns="36000" bIns="45720" rtlCol="0" anchor="ctr">
            <a:noAutofit/>
          </a:bodyPr>
          <a:lstStyle/>
          <a:p>
            <a:r>
              <a:rPr lang="ja-JP" altLang="en-US" sz="2800" dirty="0" smtClean="0">
                <a:solidFill>
                  <a:schemeClr val="bg1"/>
                </a:solidFill>
                <a:latin typeface="Meiryo UI" panose="020B0604030504040204" pitchFamily="50" charset="-128"/>
                <a:ea typeface="Meiryo UI" panose="020B0604030504040204" pitchFamily="50" charset="-128"/>
              </a:rPr>
              <a:t>職場</a:t>
            </a:r>
            <a:r>
              <a:rPr lang="ja-JP" altLang="en-US" sz="2800" dirty="0">
                <a:solidFill>
                  <a:schemeClr val="bg1"/>
                </a:solidFill>
                <a:latin typeface="Meiryo UI" panose="020B0604030504040204" pitchFamily="50" charset="-128"/>
                <a:ea typeface="Meiryo UI" panose="020B0604030504040204" pitchFamily="50" charset="-128"/>
              </a:rPr>
              <a:t>移行</a:t>
            </a:r>
            <a:r>
              <a:rPr lang="ja-JP" altLang="en-US" sz="2800" dirty="0" smtClean="0">
                <a:solidFill>
                  <a:schemeClr val="bg1"/>
                </a:solidFill>
                <a:latin typeface="Meiryo UI" panose="020B0604030504040204" pitchFamily="50" charset="-128"/>
                <a:ea typeface="Meiryo UI" panose="020B0604030504040204" pitchFamily="50" charset="-128"/>
              </a:rPr>
              <a:t>支援～就労定着支援へ</a:t>
            </a:r>
            <a:endParaRPr lang="ja-JP" altLang="en-US" sz="28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323528" y="1412779"/>
            <a:ext cx="2387519" cy="83566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latin typeface="Meiryo UI" panose="020B0604030504040204" pitchFamily="50" charset="-128"/>
                <a:ea typeface="Meiryo UI" panose="020B0604030504040204" pitchFamily="50" charset="-128"/>
              </a:rPr>
              <a:t>就職後</a:t>
            </a:r>
            <a:r>
              <a:rPr lang="en-US" altLang="ja-JP" sz="2000" dirty="0" smtClean="0">
                <a:latin typeface="Meiryo UI" panose="020B0604030504040204" pitchFamily="50" charset="-128"/>
                <a:ea typeface="Meiryo UI" panose="020B0604030504040204" pitchFamily="50" charset="-128"/>
              </a:rPr>
              <a:t>3</a:t>
            </a:r>
            <a:r>
              <a:rPr lang="ja-JP" altLang="en-US" sz="2000" dirty="0" smtClean="0">
                <a:latin typeface="Meiryo UI" panose="020B0604030504040204" pitchFamily="50" charset="-128"/>
                <a:ea typeface="Meiryo UI" panose="020B0604030504040204" pitchFamily="50" charset="-128"/>
              </a:rPr>
              <a:t>か月</a:t>
            </a:r>
            <a:endParaRPr kumimoji="1" lang="ja-JP" altLang="en-US" sz="2000" dirty="0">
              <a:latin typeface="Meiryo UI" panose="020B0604030504040204" pitchFamily="50" charset="-128"/>
              <a:ea typeface="Meiryo UI" panose="020B0604030504040204" pitchFamily="50" charset="-128"/>
            </a:endParaRPr>
          </a:p>
        </p:txBody>
      </p:sp>
      <p:sp>
        <p:nvSpPr>
          <p:cNvPr id="3" name="正方形/長方形 2"/>
          <p:cNvSpPr/>
          <p:nvPr/>
        </p:nvSpPr>
        <p:spPr>
          <a:xfrm>
            <a:off x="185139" y="5954762"/>
            <a:ext cx="2595102" cy="786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rgbClr val="FF0000"/>
                </a:solidFill>
              </a:rPr>
              <a:t>ジョブコーチによる職場定着</a:t>
            </a:r>
            <a:r>
              <a:rPr kumimoji="1" lang="ja-JP" altLang="en-US" sz="2400" b="1" dirty="0" smtClean="0">
                <a:solidFill>
                  <a:srgbClr val="FF0000"/>
                </a:solidFill>
              </a:rPr>
              <a:t>支援</a:t>
            </a:r>
            <a:r>
              <a:rPr kumimoji="1" lang="ja-JP" altLang="en-US" sz="2400" b="1" dirty="0" smtClean="0">
                <a:solidFill>
                  <a:schemeClr val="tx1"/>
                </a:solidFill>
              </a:rPr>
              <a:t>　</a:t>
            </a:r>
            <a:endParaRPr kumimoji="1" lang="ja-JP" altLang="en-US" sz="2400" b="1" dirty="0">
              <a:solidFill>
                <a:schemeClr val="tx1"/>
              </a:solidFill>
            </a:endParaRPr>
          </a:p>
        </p:txBody>
      </p:sp>
      <p:sp>
        <p:nvSpPr>
          <p:cNvPr id="10" name="テキスト ボックス 9"/>
          <p:cNvSpPr txBox="1"/>
          <p:nvPr/>
        </p:nvSpPr>
        <p:spPr>
          <a:xfrm>
            <a:off x="185139" y="2348879"/>
            <a:ext cx="2664296" cy="3477875"/>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rPr>
              <a:t>仕事を覚える</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生活リズムをキープする</a:t>
            </a:r>
            <a:endParaRPr kumimoji="1" lang="en-US" altLang="ja-JP" sz="2000" dirty="0" smtClean="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u="sng" dirty="0" smtClean="0">
                <a:latin typeface="Meiryo UI" panose="020B0604030504040204" pitchFamily="50" charset="-128"/>
                <a:ea typeface="Meiryo UI" panose="020B0604030504040204" pitchFamily="50" charset="-128"/>
              </a:rPr>
              <a:t>ジョブコーチ支援</a:t>
            </a:r>
            <a:endParaRPr lang="en-US" altLang="ja-JP" sz="2000" u="sng"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作業遂行面、従業員とのコミュニケーション面のサポート、企業へ助言</a:t>
            </a:r>
            <a:endParaRPr lang="en-US" altLang="ja-JP" sz="2000" dirty="0" smtClean="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u="sng" dirty="0" smtClean="0">
                <a:latin typeface="Meiryo UI" panose="020B0604030504040204" pitchFamily="50" charset="-128"/>
                <a:ea typeface="Meiryo UI" panose="020B0604030504040204" pitchFamily="50" charset="-128"/>
              </a:rPr>
              <a:t>定期面談</a:t>
            </a:r>
            <a:endParaRPr lang="en-US" altLang="ja-JP" sz="2000" u="sng"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仕事、生活リズム、体調面の聞き取り</a:t>
            </a:r>
            <a:endParaRPr lang="en-US" altLang="ja-JP" sz="2000"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3306232" y="1412778"/>
            <a:ext cx="2387519" cy="83566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latin typeface="Meiryo UI" panose="020B0604030504040204" pitchFamily="50" charset="-128"/>
                <a:ea typeface="Meiryo UI" panose="020B0604030504040204" pitchFamily="50" charset="-128"/>
              </a:rPr>
              <a:t>就職後</a:t>
            </a:r>
            <a:r>
              <a:rPr lang="en-US" altLang="ja-JP" sz="2000" dirty="0" smtClean="0">
                <a:latin typeface="Meiryo UI" panose="020B0604030504040204" pitchFamily="50" charset="-128"/>
                <a:ea typeface="Meiryo UI" panose="020B0604030504040204" pitchFamily="50" charset="-128"/>
              </a:rPr>
              <a:t>3</a:t>
            </a:r>
            <a:r>
              <a:rPr lang="ja-JP" altLang="en-US" sz="2000" dirty="0" smtClean="0">
                <a:latin typeface="Meiryo UI" panose="020B0604030504040204" pitchFamily="50" charset="-128"/>
                <a:ea typeface="Meiryo UI" panose="020B0604030504040204" pitchFamily="50" charset="-128"/>
              </a:rPr>
              <a:t>～６か月</a:t>
            </a:r>
            <a:endParaRPr kumimoji="1" lang="ja-JP" altLang="en-US" sz="2000" dirty="0">
              <a:latin typeface="Meiryo UI" panose="020B0604030504040204" pitchFamily="50" charset="-128"/>
              <a:ea typeface="Meiryo UI" panose="020B0604030504040204" pitchFamily="50" charset="-128"/>
            </a:endParaRPr>
          </a:p>
        </p:txBody>
      </p:sp>
      <p:sp>
        <p:nvSpPr>
          <p:cNvPr id="12" name="正方形/長方形 11"/>
          <p:cNvSpPr/>
          <p:nvPr/>
        </p:nvSpPr>
        <p:spPr>
          <a:xfrm>
            <a:off x="6300192" y="1412777"/>
            <a:ext cx="2387519" cy="83566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latin typeface="Meiryo UI" panose="020B0604030504040204" pitchFamily="50" charset="-128"/>
                <a:ea typeface="Meiryo UI" panose="020B0604030504040204" pitchFamily="50" charset="-128"/>
              </a:rPr>
              <a:t>就職後６か月～</a:t>
            </a:r>
            <a:endParaRPr lang="en-US" altLang="ja-JP" sz="2000" dirty="0" smtClean="0">
              <a:latin typeface="Meiryo UI" panose="020B0604030504040204" pitchFamily="50" charset="-128"/>
              <a:ea typeface="Meiryo UI" panose="020B0604030504040204" pitchFamily="50" charset="-128"/>
            </a:endParaRPr>
          </a:p>
          <a:p>
            <a:pPr algn="ctr"/>
            <a:r>
              <a:rPr kumimoji="1" lang="ja-JP" altLang="en-US" sz="2000" dirty="0">
                <a:latin typeface="Meiryo UI" panose="020B0604030504040204" pitchFamily="50" charset="-128"/>
                <a:ea typeface="Meiryo UI" panose="020B0604030504040204" pitchFamily="50" charset="-128"/>
              </a:rPr>
              <a:t>就労定着支援</a:t>
            </a:r>
          </a:p>
        </p:txBody>
      </p:sp>
      <p:sp>
        <p:nvSpPr>
          <p:cNvPr id="13" name="テキスト ボックス 12"/>
          <p:cNvSpPr txBox="1"/>
          <p:nvPr/>
        </p:nvSpPr>
        <p:spPr>
          <a:xfrm>
            <a:off x="3114158" y="2348128"/>
            <a:ext cx="2888770" cy="3477875"/>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仕事に慣れる</a:t>
            </a:r>
            <a:endParaRPr kumimoji="1"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「働く生活」に慣れる</a:t>
            </a:r>
            <a:endParaRPr lang="en-US" altLang="ja-JP" sz="2000" dirty="0">
              <a:latin typeface="Meiryo UI" panose="020B0604030504040204" pitchFamily="50" charset="-128"/>
              <a:ea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endParaRPr>
          </a:p>
          <a:p>
            <a:r>
              <a:rPr lang="ja-JP" altLang="en-US" sz="2000" u="sng" dirty="0">
                <a:latin typeface="Meiryo UI" panose="020B0604030504040204" pitchFamily="50" charset="-128"/>
                <a:ea typeface="Meiryo UI" panose="020B0604030504040204" pitchFamily="50" charset="-128"/>
              </a:rPr>
              <a:t>定期面談</a:t>
            </a:r>
          </a:p>
          <a:p>
            <a:r>
              <a:rPr lang="ja-JP" altLang="en-US" sz="2000" dirty="0" smtClean="0">
                <a:latin typeface="Meiryo UI" panose="020B0604030504040204" pitchFamily="50" charset="-128"/>
                <a:ea typeface="Meiryo UI" panose="020B0604030504040204" pitchFamily="50" charset="-128"/>
              </a:rPr>
              <a:t>仕事、体調面の聞き取り</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不調時の対処法など</a:t>
            </a:r>
            <a:endParaRPr lang="ja-JP" altLang="en-US" sz="2000" dirty="0">
              <a:latin typeface="Meiryo UI" panose="020B0604030504040204" pitchFamily="50" charset="-128"/>
              <a:ea typeface="Meiryo UI" panose="020B0604030504040204" pitchFamily="50" charset="-128"/>
            </a:endParaRPr>
          </a:p>
          <a:p>
            <a:endParaRPr lang="en-US" altLang="ja-JP" sz="2000" u="sng" dirty="0" smtClean="0">
              <a:latin typeface="Meiryo UI" panose="020B0604030504040204" pitchFamily="50" charset="-128"/>
              <a:ea typeface="Meiryo UI" panose="020B0604030504040204" pitchFamily="50" charset="-128"/>
            </a:endParaRPr>
          </a:p>
          <a:p>
            <a:r>
              <a:rPr lang="ja-JP" altLang="en-US" sz="2000" u="sng" dirty="0" smtClean="0">
                <a:latin typeface="Meiryo UI" panose="020B0604030504040204" pitchFamily="50" charset="-128"/>
                <a:ea typeface="Meiryo UI" panose="020B0604030504040204" pitchFamily="50" charset="-128"/>
              </a:rPr>
              <a:t>ジョブコーチ支援</a:t>
            </a:r>
            <a:endParaRPr lang="en-US" altLang="ja-JP" sz="2000" u="sng"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作業</a:t>
            </a:r>
            <a:r>
              <a:rPr lang="ja-JP" altLang="en-US" sz="2000" dirty="0" smtClean="0">
                <a:latin typeface="Meiryo UI" panose="020B0604030504040204" pitchFamily="50" charset="-128"/>
                <a:ea typeface="Meiryo UI" panose="020B0604030504040204" pitchFamily="50" charset="-128"/>
              </a:rPr>
              <a:t>遂行面、従業員とのコミュニケーション面のモニタリング</a:t>
            </a:r>
            <a:endParaRPr lang="en-US" altLang="ja-JP" sz="2000" dirty="0" smtClean="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128618" y="2348879"/>
            <a:ext cx="2888770" cy="3785652"/>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rPr>
              <a:t>新しい仕事を覚える</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働く生活を維持する</a:t>
            </a:r>
            <a:endParaRPr lang="en-US" altLang="ja-JP" sz="2000" dirty="0" smtClean="0">
              <a:latin typeface="Meiryo UI" panose="020B0604030504040204" pitchFamily="50" charset="-128"/>
              <a:ea typeface="Meiryo UI" panose="020B0604030504040204" pitchFamily="50" charset="-128"/>
            </a:endParaRPr>
          </a:p>
          <a:p>
            <a:endParaRPr kumimoji="1" lang="en-US" altLang="ja-JP" sz="2000" u="sng" dirty="0" smtClean="0">
              <a:latin typeface="Meiryo UI" panose="020B0604030504040204" pitchFamily="50" charset="-128"/>
              <a:ea typeface="Meiryo UI" panose="020B0604030504040204" pitchFamily="50" charset="-128"/>
            </a:endParaRPr>
          </a:p>
          <a:p>
            <a:r>
              <a:rPr lang="ja-JP" altLang="en-US" sz="2000" u="sng" dirty="0" smtClean="0">
                <a:latin typeface="Meiryo UI" panose="020B0604030504040204" pitchFamily="50" charset="-128"/>
                <a:ea typeface="Meiryo UI" panose="020B0604030504040204" pitchFamily="50" charset="-128"/>
              </a:rPr>
              <a:t>定期面談</a:t>
            </a:r>
            <a:endParaRPr lang="en-US" altLang="ja-JP" sz="2000" u="sng"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「働く生活」をモニタリング</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余暇の過ごし方、仕事のやりがいや人間関係など、気持ち面の</a:t>
            </a:r>
            <a:r>
              <a:rPr lang="ja-JP" altLang="en-US" sz="2000" dirty="0">
                <a:latin typeface="Meiryo UI" panose="020B0604030504040204" pitchFamily="50" charset="-128"/>
                <a:ea typeface="Meiryo UI" panose="020B0604030504040204" pitchFamily="50" charset="-128"/>
              </a:rPr>
              <a:t>聞き取り</a:t>
            </a:r>
            <a:endParaRPr lang="en-US" altLang="ja-JP" sz="2000" dirty="0" smtClean="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交流会</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セルフヘルプグループ</a:t>
            </a:r>
            <a:endParaRPr lang="en-US" altLang="ja-JP" sz="2000" dirty="0">
              <a:latin typeface="Meiryo UI" panose="020B0604030504040204" pitchFamily="50" charset="-128"/>
              <a:ea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endParaRPr>
          </a:p>
        </p:txBody>
      </p:sp>
      <p:sp>
        <p:nvSpPr>
          <p:cNvPr id="15" name="正方形/長方形 14"/>
          <p:cNvSpPr/>
          <p:nvPr/>
        </p:nvSpPr>
        <p:spPr>
          <a:xfrm>
            <a:off x="3097754" y="5954762"/>
            <a:ext cx="2809718" cy="786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solidFill>
                  <a:srgbClr val="FF0000"/>
                </a:solidFill>
              </a:rPr>
              <a:t>ナチュラルサポート形成に向けた支援</a:t>
            </a:r>
            <a:r>
              <a:rPr kumimoji="1" lang="ja-JP" altLang="en-US" sz="2400" b="1" dirty="0" smtClean="0">
                <a:solidFill>
                  <a:schemeClr val="tx1"/>
                </a:solidFill>
              </a:rPr>
              <a:t>　</a:t>
            </a:r>
            <a:endParaRPr kumimoji="1" lang="ja-JP" altLang="en-US" sz="2400" b="1" dirty="0">
              <a:solidFill>
                <a:schemeClr val="tx1"/>
              </a:solidFill>
            </a:endParaRPr>
          </a:p>
        </p:txBody>
      </p:sp>
      <p:sp>
        <p:nvSpPr>
          <p:cNvPr id="17" name="正方形/長方形 16"/>
          <p:cNvSpPr/>
          <p:nvPr/>
        </p:nvSpPr>
        <p:spPr>
          <a:xfrm>
            <a:off x="6207670" y="5954760"/>
            <a:ext cx="2809718" cy="786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rgbClr val="FF0000"/>
                </a:solidFill>
              </a:rPr>
              <a:t>「働く生活」を本人とモニタリング</a:t>
            </a:r>
            <a:r>
              <a:rPr kumimoji="1" lang="ja-JP" altLang="en-US" sz="2400" b="1" dirty="0" smtClean="0">
                <a:solidFill>
                  <a:schemeClr val="tx1"/>
                </a:solidFill>
              </a:rPr>
              <a:t>　</a:t>
            </a:r>
            <a:endParaRPr kumimoji="1" lang="ja-JP" altLang="en-US" sz="2400" b="1" dirty="0">
              <a:solidFill>
                <a:schemeClr val="tx1"/>
              </a:solidFill>
            </a:endParaRPr>
          </a:p>
        </p:txBody>
      </p:sp>
      <p:sp>
        <p:nvSpPr>
          <p:cNvPr id="4" name="スライド番号プレースホルダー 3"/>
          <p:cNvSpPr>
            <a:spLocks noGrp="1"/>
          </p:cNvSpPr>
          <p:nvPr>
            <p:ph type="sldNum" sz="quarter" idx="12"/>
          </p:nvPr>
        </p:nvSpPr>
        <p:spPr>
          <a:xfrm>
            <a:off x="7007859" y="6558802"/>
            <a:ext cx="2133600" cy="365125"/>
          </a:xfrm>
        </p:spPr>
        <p:txBody>
          <a:bodyPr/>
          <a:lstStyle/>
          <a:p>
            <a:fld id="{014E790E-3030-464E-A4B4-2060BDBF2019}" type="slidenum">
              <a:rPr kumimoji="1" lang="ja-JP" altLang="en-US" smtClean="0"/>
              <a:t>13</a:t>
            </a:fld>
            <a:endParaRPr kumimoji="1" lang="ja-JP" altLang="en-US" dirty="0"/>
          </a:p>
        </p:txBody>
      </p:sp>
    </p:spTree>
    <p:extLst>
      <p:ext uri="{BB962C8B-B14F-4D97-AF65-F5344CB8AC3E}">
        <p14:creationId xmlns:p14="http://schemas.microsoft.com/office/powerpoint/2010/main" val="390464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000"/>
                                        <p:tgtEl>
                                          <p:spTgt spid="17"/>
                                        </p:tgtEl>
                                      </p:cBhvr>
                                    </p:animEffect>
                                    <p:anim calcmode="lin" valueType="num">
                                      <p:cBhvr>
                                        <p:cTn id="43" dur="1000" fill="hold"/>
                                        <p:tgtEl>
                                          <p:spTgt spid="17"/>
                                        </p:tgtEl>
                                        <p:attrNameLst>
                                          <p:attrName>ppt_x</p:attrName>
                                        </p:attrNameLst>
                                      </p:cBhvr>
                                      <p:tavLst>
                                        <p:tav tm="0">
                                          <p:val>
                                            <p:strVal val="#ppt_x"/>
                                          </p:val>
                                        </p:tav>
                                        <p:tav tm="100000">
                                          <p:val>
                                            <p:strVal val="#ppt_x"/>
                                          </p:val>
                                        </p:tav>
                                      </p:tavLst>
                                    </p:anim>
                                    <p:anim calcmode="lin" valueType="num">
                                      <p:cBhvr>
                                        <p:cTn id="4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P spid="13" grpId="0"/>
      <p:bldP spid="14" grpId="0"/>
      <p:bldP spid="15"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496944" cy="1143000"/>
          </a:xfrm>
        </p:spPr>
        <p:txBody>
          <a:bodyPr>
            <a:normAutofit/>
          </a:bodyPr>
          <a:lstStyle/>
          <a:p>
            <a:r>
              <a:rPr lang="ja-JP" altLang="en-US" sz="2800" dirty="0"/>
              <a:t>就労定着</a:t>
            </a:r>
            <a:r>
              <a:rPr lang="ja-JP" altLang="en-US" sz="2800" dirty="0" smtClean="0"/>
              <a:t>支援について</a:t>
            </a:r>
            <a:r>
              <a:rPr lang="en-US" altLang="ja-JP" sz="2800" dirty="0" smtClean="0"/>
              <a:t/>
            </a:r>
            <a:br>
              <a:rPr lang="en-US" altLang="ja-JP" sz="2800" dirty="0" smtClean="0"/>
            </a:br>
            <a:r>
              <a:rPr lang="ja-JP" altLang="en-US" sz="2800" dirty="0" err="1" smtClean="0"/>
              <a:t>じょぶちゃれで</a:t>
            </a:r>
            <a:r>
              <a:rPr lang="ja-JP" altLang="en-US" sz="2800" dirty="0" smtClean="0"/>
              <a:t>話し合っていること</a:t>
            </a:r>
            <a:endParaRPr kumimoji="1" lang="ja-JP" altLang="en-US" sz="2800" dirty="0"/>
          </a:p>
        </p:txBody>
      </p:sp>
      <p:sp>
        <p:nvSpPr>
          <p:cNvPr id="16" name="角丸四角形 15"/>
          <p:cNvSpPr/>
          <p:nvPr/>
        </p:nvSpPr>
        <p:spPr>
          <a:xfrm>
            <a:off x="1475656" y="2924944"/>
            <a:ext cx="5832648" cy="108012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400" dirty="0" smtClean="0">
                <a:solidFill>
                  <a:schemeClr val="tx2">
                    <a:lumMod val="50000"/>
                  </a:schemeClr>
                </a:solidFill>
                <a:latin typeface="メイリオ" panose="020B0604030504040204" pitchFamily="50" charset="-128"/>
                <a:ea typeface="メイリオ" panose="020B0604030504040204" pitchFamily="50" charset="-128"/>
              </a:rPr>
              <a:t>「働き続けること」がゴールではない</a:t>
            </a:r>
            <a:endParaRPr lang="en-US" altLang="ja-JP" sz="2400" dirty="0" smtClean="0">
              <a:solidFill>
                <a:schemeClr val="tx2">
                  <a:lumMod val="50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2400" dirty="0" smtClean="0">
                <a:solidFill>
                  <a:schemeClr val="tx2">
                    <a:lumMod val="50000"/>
                  </a:schemeClr>
                </a:solidFill>
                <a:latin typeface="メイリオ" panose="020B0604030504040204" pitchFamily="50" charset="-128"/>
                <a:ea typeface="メイリオ" panose="020B0604030504040204" pitchFamily="50" charset="-128"/>
              </a:rPr>
              <a:t>「働いてどんな生活を送るか」が大切</a:t>
            </a:r>
            <a:endParaRPr lang="en-US" altLang="ja-JP" sz="2400" dirty="0" smtClean="0">
              <a:solidFill>
                <a:schemeClr val="tx2">
                  <a:lumMod val="50000"/>
                </a:schemeClr>
              </a:solidFill>
              <a:latin typeface="メイリオ" panose="020B0604030504040204" pitchFamily="50" charset="-128"/>
              <a:ea typeface="メイリオ" panose="020B0604030504040204" pitchFamily="50" charset="-128"/>
            </a:endParaRPr>
          </a:p>
        </p:txBody>
      </p:sp>
      <p:sp>
        <p:nvSpPr>
          <p:cNvPr id="17" name="角丸四角形 16"/>
          <p:cNvSpPr/>
          <p:nvPr/>
        </p:nvSpPr>
        <p:spPr>
          <a:xfrm>
            <a:off x="1477354" y="1700808"/>
            <a:ext cx="5832648" cy="108012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400" dirty="0">
                <a:solidFill>
                  <a:schemeClr val="tx2">
                    <a:lumMod val="50000"/>
                  </a:schemeClr>
                </a:solidFill>
                <a:latin typeface="メイリオ" panose="020B0604030504040204" pitchFamily="50" charset="-128"/>
                <a:ea typeface="メイリオ" panose="020B0604030504040204" pitchFamily="50" charset="-128"/>
              </a:rPr>
              <a:t>仕事</a:t>
            </a:r>
            <a:r>
              <a:rPr lang="ja-JP" altLang="en-US" sz="2400" dirty="0" smtClean="0">
                <a:solidFill>
                  <a:schemeClr val="tx2">
                    <a:lumMod val="50000"/>
                  </a:schemeClr>
                </a:solidFill>
                <a:latin typeface="メイリオ" panose="020B0604030504040204" pitchFamily="50" charset="-128"/>
                <a:ea typeface="メイリオ" panose="020B0604030504040204" pitchFamily="50" charset="-128"/>
              </a:rPr>
              <a:t>を続けることに疲れて</a:t>
            </a:r>
            <a:endParaRPr lang="en-US" altLang="ja-JP" sz="2400" dirty="0" smtClean="0">
              <a:solidFill>
                <a:schemeClr val="tx2">
                  <a:lumMod val="50000"/>
                </a:schemeClr>
              </a:solidFill>
              <a:latin typeface="メイリオ" panose="020B0604030504040204" pitchFamily="50" charset="-128"/>
              <a:ea typeface="メイリオ" panose="020B0604030504040204" pitchFamily="50" charset="-128"/>
            </a:endParaRPr>
          </a:p>
          <a:p>
            <a:pPr algn="ctr">
              <a:lnSpc>
                <a:spcPct val="150000"/>
              </a:lnSpc>
            </a:pPr>
            <a:r>
              <a:rPr lang="ja-JP" altLang="en-US" sz="2400" dirty="0" smtClean="0">
                <a:solidFill>
                  <a:schemeClr val="tx2">
                    <a:lumMod val="50000"/>
                  </a:schemeClr>
                </a:solidFill>
                <a:latin typeface="メイリオ" panose="020B0604030504040204" pitchFamily="50" charset="-128"/>
                <a:ea typeface="メイリオ" panose="020B0604030504040204" pitchFamily="50" charset="-128"/>
              </a:rPr>
              <a:t>離職する人がいる</a:t>
            </a:r>
            <a:endParaRPr lang="ja-JP" altLang="en-US" sz="2400" dirty="0">
              <a:solidFill>
                <a:schemeClr val="tx2">
                  <a:lumMod val="50000"/>
                </a:schemeClr>
              </a:solidFill>
              <a:latin typeface="メイリオ" panose="020B0604030504040204" pitchFamily="50" charset="-128"/>
              <a:ea typeface="メイリオ" panose="020B0604030504040204" pitchFamily="50" charset="-128"/>
            </a:endParaRPr>
          </a:p>
        </p:txBody>
      </p:sp>
      <p:sp>
        <p:nvSpPr>
          <p:cNvPr id="18" name="角丸四角形 17"/>
          <p:cNvSpPr/>
          <p:nvPr/>
        </p:nvSpPr>
        <p:spPr>
          <a:xfrm>
            <a:off x="1543844" y="4797152"/>
            <a:ext cx="5688632" cy="1224136"/>
          </a:xfrm>
          <a:prstGeom prst="roundRect">
            <a:avLst/>
          </a:prstGeom>
          <a:solidFill>
            <a:schemeClr val="tx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pPr>
            <a:r>
              <a:rPr lang="ja-JP" altLang="en-US" sz="2400" dirty="0">
                <a:latin typeface="メイリオ" panose="020B0604030504040204" pitchFamily="50" charset="-128"/>
                <a:ea typeface="メイリオ" panose="020B0604030504040204" pitchFamily="50" charset="-128"/>
              </a:rPr>
              <a:t>そう考えると</a:t>
            </a:r>
            <a:endParaRPr lang="en-US" altLang="ja-JP" sz="2400" dirty="0" smtClean="0">
              <a:latin typeface="メイリオ" panose="020B0604030504040204" pitchFamily="50" charset="-128"/>
              <a:ea typeface="メイリオ" panose="020B0604030504040204" pitchFamily="50" charset="-128"/>
            </a:endParaRPr>
          </a:p>
          <a:p>
            <a:pPr lvl="0">
              <a:lnSpc>
                <a:spcPct val="150000"/>
              </a:lnSpc>
            </a:pPr>
            <a:r>
              <a:rPr lang="ja-JP" altLang="en-US" sz="2400" dirty="0" smtClean="0">
                <a:latin typeface="メイリオ" panose="020B0604030504040204" pitchFamily="50" charset="-128"/>
                <a:ea typeface="メイリオ" panose="020B0604030504040204" pitchFamily="50" charset="-128"/>
              </a:rPr>
              <a:t>「働き続けるため</a:t>
            </a:r>
            <a:r>
              <a:rPr lang="ja-JP" altLang="en-US" sz="2400" dirty="0">
                <a:latin typeface="メイリオ" panose="020B0604030504040204" pitchFamily="50" charset="-128"/>
                <a:ea typeface="メイリオ" panose="020B0604030504040204" pitchFamily="50" charset="-128"/>
              </a:rPr>
              <a:t>の支援」とは</a:t>
            </a: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p:txBody>
      </p:sp>
      <p:sp>
        <p:nvSpPr>
          <p:cNvPr id="19" name="下矢印 18"/>
          <p:cNvSpPr/>
          <p:nvPr/>
        </p:nvSpPr>
        <p:spPr>
          <a:xfrm>
            <a:off x="3635896" y="4221088"/>
            <a:ext cx="1512168" cy="504056"/>
          </a:xfrm>
          <a:prstGeom prst="downArrow">
            <a:avLst/>
          </a:prstGeom>
          <a:solidFill>
            <a:srgbClr val="F4E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7010400" y="6524161"/>
            <a:ext cx="2133600" cy="365125"/>
          </a:xfrm>
        </p:spPr>
        <p:txBody>
          <a:bodyPr/>
          <a:lstStyle/>
          <a:p>
            <a:fld id="{014E790E-3030-464E-A4B4-2060BDBF2019}" type="slidenum">
              <a:rPr kumimoji="1" lang="ja-JP" altLang="en-US" smtClean="0"/>
              <a:t>14</a:t>
            </a:fld>
            <a:endParaRPr kumimoji="1" lang="ja-JP" altLang="en-US"/>
          </a:p>
        </p:txBody>
      </p:sp>
    </p:spTree>
    <p:extLst>
      <p:ext uri="{BB962C8B-B14F-4D97-AF65-F5344CB8AC3E}">
        <p14:creationId xmlns:p14="http://schemas.microsoft.com/office/powerpoint/2010/main" val="186546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601638" y="4509120"/>
            <a:ext cx="7796708" cy="1152128"/>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200" b="1" dirty="0" smtClean="0">
                <a:solidFill>
                  <a:schemeClr val="bg1"/>
                </a:solidFill>
              </a:rPr>
              <a:t>「地域</a:t>
            </a:r>
            <a:r>
              <a:rPr lang="ja-JP" altLang="en-US" sz="2200" b="1" dirty="0">
                <a:solidFill>
                  <a:schemeClr val="bg1"/>
                </a:solidFill>
              </a:rPr>
              <a:t>の</a:t>
            </a:r>
            <a:r>
              <a:rPr lang="ja-JP" altLang="en-US" sz="2200" b="1" dirty="0" smtClean="0">
                <a:solidFill>
                  <a:schemeClr val="bg1"/>
                </a:solidFill>
              </a:rPr>
              <a:t>中、職場・家族</a:t>
            </a:r>
            <a:r>
              <a:rPr lang="ja-JP" altLang="en-US" sz="2200" b="1" dirty="0">
                <a:solidFill>
                  <a:schemeClr val="bg1"/>
                </a:solidFill>
              </a:rPr>
              <a:t>・</a:t>
            </a:r>
            <a:r>
              <a:rPr lang="ja-JP" altLang="en-US" sz="2200" b="1" dirty="0" smtClean="0">
                <a:solidFill>
                  <a:schemeClr val="bg1"/>
                </a:solidFill>
              </a:rPr>
              <a:t>友人など、人とのつながりの中で</a:t>
            </a:r>
            <a:endParaRPr lang="en-US" altLang="ja-JP" sz="2200" b="1" dirty="0" smtClean="0">
              <a:solidFill>
                <a:schemeClr val="bg1"/>
              </a:solidFill>
            </a:endParaRPr>
          </a:p>
          <a:p>
            <a:pPr algn="ctr">
              <a:lnSpc>
                <a:spcPct val="150000"/>
              </a:lnSpc>
            </a:pPr>
            <a:r>
              <a:rPr lang="ja-JP" altLang="en-US" sz="2200" b="1" dirty="0" smtClean="0">
                <a:solidFill>
                  <a:schemeClr val="bg1"/>
                </a:solidFill>
              </a:rPr>
              <a:t>生活</a:t>
            </a:r>
            <a:r>
              <a:rPr lang="ja-JP" altLang="en-US" sz="2200" b="1" dirty="0">
                <a:solidFill>
                  <a:schemeClr val="bg1"/>
                </a:solidFill>
              </a:rPr>
              <a:t>していけるような関わり」を目指したい</a:t>
            </a:r>
            <a:endParaRPr kumimoji="1" lang="ja-JP" altLang="en-US" sz="2200" b="1" dirty="0">
              <a:solidFill>
                <a:schemeClr val="bg1"/>
              </a:solidFill>
            </a:endParaRPr>
          </a:p>
        </p:txBody>
      </p:sp>
      <p:sp>
        <p:nvSpPr>
          <p:cNvPr id="7" name="角丸四角形 6"/>
          <p:cNvSpPr/>
          <p:nvPr/>
        </p:nvSpPr>
        <p:spPr>
          <a:xfrm>
            <a:off x="683568" y="2996952"/>
            <a:ext cx="2448272" cy="1152128"/>
          </a:xfrm>
          <a:prstGeom prst="roundRect">
            <a:avLst/>
          </a:pr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面談</a:t>
            </a:r>
          </a:p>
        </p:txBody>
      </p:sp>
      <p:sp>
        <p:nvSpPr>
          <p:cNvPr id="10" name="角丸四角形 9"/>
          <p:cNvSpPr/>
          <p:nvPr/>
        </p:nvSpPr>
        <p:spPr>
          <a:xfrm>
            <a:off x="3275856" y="2996952"/>
            <a:ext cx="2448272" cy="1152128"/>
          </a:xfrm>
          <a:prstGeom prst="roundRect">
            <a:avLst/>
          </a:pr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メイリオ" panose="020B0604030504040204" pitchFamily="50" charset="-128"/>
                <a:ea typeface="メイリオ" panose="020B0604030504040204" pitchFamily="50" charset="-128"/>
              </a:rPr>
              <a:t>企業訪問</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11" name="角丸四角形 10"/>
          <p:cNvSpPr/>
          <p:nvPr/>
        </p:nvSpPr>
        <p:spPr>
          <a:xfrm>
            <a:off x="5887988" y="3010520"/>
            <a:ext cx="2448272" cy="115212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当事者</a:t>
            </a:r>
            <a:r>
              <a:rPr lang="ja-JP" altLang="en-US" sz="2000" dirty="0" smtClean="0">
                <a:solidFill>
                  <a:schemeClr val="tx1"/>
                </a:solidFill>
                <a:latin typeface="メイリオ" panose="020B0604030504040204" pitchFamily="50" charset="-128"/>
                <a:ea typeface="メイリオ" panose="020B0604030504040204" pitchFamily="50" charset="-128"/>
              </a:rPr>
              <a:t>同士</a:t>
            </a:r>
            <a:endParaRPr lang="en-US" altLang="ja-JP" sz="2000" dirty="0" smtClean="0">
              <a:solidFill>
                <a:schemeClr val="tx1"/>
              </a:solidFill>
              <a:latin typeface="メイリオ" panose="020B0604030504040204" pitchFamily="50" charset="-128"/>
              <a:ea typeface="メイリオ" panose="020B0604030504040204" pitchFamily="50" charset="-128"/>
            </a:endParaRPr>
          </a:p>
          <a:p>
            <a:pPr algn="ctr"/>
            <a:r>
              <a:rPr lang="ja-JP" altLang="en-US" sz="2000" dirty="0" smtClean="0">
                <a:solidFill>
                  <a:schemeClr val="tx1"/>
                </a:solidFill>
                <a:latin typeface="メイリオ" panose="020B0604030504040204" pitchFamily="50" charset="-128"/>
                <a:ea typeface="メイリオ" panose="020B0604030504040204" pitchFamily="50" charset="-128"/>
              </a:rPr>
              <a:t>の</a:t>
            </a:r>
            <a:endParaRPr lang="en-US" altLang="ja-JP" sz="2000" dirty="0">
              <a:solidFill>
                <a:schemeClr val="tx1"/>
              </a:solidFill>
              <a:latin typeface="メイリオ" panose="020B0604030504040204" pitchFamily="50" charset="-128"/>
              <a:ea typeface="メイリオ" panose="020B0604030504040204" pitchFamily="50" charset="-128"/>
            </a:endParaRPr>
          </a:p>
          <a:p>
            <a:pPr algn="ctr"/>
            <a:r>
              <a:rPr lang="ja-JP" altLang="en-US" sz="2000" dirty="0" smtClean="0">
                <a:solidFill>
                  <a:schemeClr val="tx1"/>
                </a:solidFill>
                <a:latin typeface="メイリオ" panose="020B0604030504040204" pitchFamily="50" charset="-128"/>
                <a:ea typeface="メイリオ" panose="020B0604030504040204" pitchFamily="50" charset="-128"/>
              </a:rPr>
              <a:t>つながり</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8" name="角丸四角形 7"/>
          <p:cNvSpPr/>
          <p:nvPr/>
        </p:nvSpPr>
        <p:spPr>
          <a:xfrm>
            <a:off x="755576" y="1713980"/>
            <a:ext cx="7416824" cy="1080120"/>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chemeClr val="tx2">
                    <a:lumMod val="50000"/>
                  </a:schemeClr>
                </a:solidFill>
              </a:rPr>
              <a:t>分かち合い・広がり・つながる</a:t>
            </a:r>
            <a:endParaRPr lang="ja-JP" altLang="en-US" sz="2800" dirty="0">
              <a:solidFill>
                <a:schemeClr val="tx2">
                  <a:lumMod val="50000"/>
                </a:schemeClr>
              </a:solidFill>
            </a:endParaRPr>
          </a:p>
        </p:txBody>
      </p:sp>
      <p:sp>
        <p:nvSpPr>
          <p:cNvPr id="9" name="タイトル 1"/>
          <p:cNvSpPr>
            <a:spLocks noGrp="1"/>
          </p:cNvSpPr>
          <p:nvPr>
            <p:ph type="title"/>
          </p:nvPr>
        </p:nvSpPr>
        <p:spPr>
          <a:xfrm>
            <a:off x="1835696" y="404664"/>
            <a:ext cx="5328592" cy="857937"/>
          </a:xfrm>
          <a:solidFill>
            <a:schemeClr val="accent5"/>
          </a:solidFill>
        </p:spPr>
        <p:txBody>
          <a:bodyPr vert="horz" lIns="36000" tIns="45720" rIns="36000" bIns="45720" rtlCol="0" anchor="ctr">
            <a:noAutofit/>
          </a:bodyPr>
          <a:lstStyle/>
          <a:p>
            <a:r>
              <a:rPr lang="ja-JP" altLang="en-US" sz="2400" dirty="0">
                <a:solidFill>
                  <a:schemeClr val="bg1"/>
                </a:solidFill>
                <a:latin typeface="Meiryo UI" panose="020B0604030504040204" pitchFamily="50" charset="-128"/>
                <a:ea typeface="Meiryo UI" panose="020B0604030504040204" pitchFamily="50" charset="-128"/>
              </a:rPr>
              <a:t>就労</a:t>
            </a:r>
            <a:r>
              <a:rPr lang="ja-JP" altLang="en-US" sz="2400" dirty="0" smtClean="0">
                <a:solidFill>
                  <a:schemeClr val="bg1"/>
                </a:solidFill>
                <a:latin typeface="Meiryo UI" panose="020B0604030504040204" pitchFamily="50" charset="-128"/>
                <a:ea typeface="Meiryo UI" panose="020B0604030504040204" pitchFamily="50" charset="-128"/>
              </a:rPr>
              <a:t>定着支援</a:t>
            </a:r>
            <a:r>
              <a:rPr lang="ja-JP" altLang="en-US" sz="2400" dirty="0">
                <a:solidFill>
                  <a:schemeClr val="bg1"/>
                </a:solidFill>
                <a:latin typeface="Meiryo UI" panose="020B0604030504040204" pitchFamily="50" charset="-128"/>
                <a:ea typeface="Meiryo UI" panose="020B0604030504040204" pitchFamily="50" charset="-128"/>
              </a:rPr>
              <a:t>について</a:t>
            </a:r>
          </a:p>
        </p:txBody>
      </p:sp>
      <p:sp>
        <p:nvSpPr>
          <p:cNvPr id="2" name="スライド番号プレースホルダー 1"/>
          <p:cNvSpPr>
            <a:spLocks noGrp="1"/>
          </p:cNvSpPr>
          <p:nvPr>
            <p:ph type="sldNum" sz="quarter" idx="12"/>
          </p:nvPr>
        </p:nvSpPr>
        <p:spPr>
          <a:xfrm>
            <a:off x="7010400" y="6505941"/>
            <a:ext cx="2133600" cy="365125"/>
          </a:xfrm>
        </p:spPr>
        <p:txBody>
          <a:bodyPr/>
          <a:lstStyle/>
          <a:p>
            <a:fld id="{014E790E-3030-464E-A4B4-2060BDBF2019}" type="slidenum">
              <a:rPr kumimoji="1" lang="ja-JP" altLang="en-US" smtClean="0"/>
              <a:t>15</a:t>
            </a:fld>
            <a:endParaRPr kumimoji="1" lang="ja-JP" altLang="en-US"/>
          </a:p>
        </p:txBody>
      </p:sp>
    </p:spTree>
    <p:extLst>
      <p:ext uri="{BB962C8B-B14F-4D97-AF65-F5344CB8AC3E}">
        <p14:creationId xmlns:p14="http://schemas.microsoft.com/office/powerpoint/2010/main" val="152527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80">
                                          <p:stCondLst>
                                            <p:cond delay="0"/>
                                          </p:stCondLst>
                                        </p:cTn>
                                        <p:tgtEl>
                                          <p:spTgt spid="11"/>
                                        </p:tgtEl>
                                      </p:cBhvr>
                                    </p:animEffect>
                                    <p:anim calcmode="lin" valueType="num">
                                      <p:cBhvr>
                                        <p:cTn id="1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3" dur="26">
                                          <p:stCondLst>
                                            <p:cond delay="650"/>
                                          </p:stCondLst>
                                        </p:cTn>
                                        <p:tgtEl>
                                          <p:spTgt spid="11"/>
                                        </p:tgtEl>
                                      </p:cBhvr>
                                      <p:to x="100000" y="60000"/>
                                    </p:animScale>
                                    <p:animScale>
                                      <p:cBhvr>
                                        <p:cTn id="24" dur="166" decel="50000">
                                          <p:stCondLst>
                                            <p:cond delay="676"/>
                                          </p:stCondLst>
                                        </p:cTn>
                                        <p:tgtEl>
                                          <p:spTgt spid="11"/>
                                        </p:tgtEl>
                                      </p:cBhvr>
                                      <p:to x="100000" y="100000"/>
                                    </p:animScale>
                                    <p:animScale>
                                      <p:cBhvr>
                                        <p:cTn id="25" dur="26">
                                          <p:stCondLst>
                                            <p:cond delay="1312"/>
                                          </p:stCondLst>
                                        </p:cTn>
                                        <p:tgtEl>
                                          <p:spTgt spid="11"/>
                                        </p:tgtEl>
                                      </p:cBhvr>
                                      <p:to x="100000" y="80000"/>
                                    </p:animScale>
                                    <p:animScale>
                                      <p:cBhvr>
                                        <p:cTn id="26" dur="166" decel="50000">
                                          <p:stCondLst>
                                            <p:cond delay="1338"/>
                                          </p:stCondLst>
                                        </p:cTn>
                                        <p:tgtEl>
                                          <p:spTgt spid="11"/>
                                        </p:tgtEl>
                                      </p:cBhvr>
                                      <p:to x="100000" y="100000"/>
                                    </p:animScale>
                                    <p:animScale>
                                      <p:cBhvr>
                                        <p:cTn id="27" dur="26">
                                          <p:stCondLst>
                                            <p:cond delay="1642"/>
                                          </p:stCondLst>
                                        </p:cTn>
                                        <p:tgtEl>
                                          <p:spTgt spid="11"/>
                                        </p:tgtEl>
                                      </p:cBhvr>
                                      <p:to x="100000" y="90000"/>
                                    </p:animScale>
                                    <p:animScale>
                                      <p:cBhvr>
                                        <p:cTn id="28" dur="166" decel="50000">
                                          <p:stCondLst>
                                            <p:cond delay="1668"/>
                                          </p:stCondLst>
                                        </p:cTn>
                                        <p:tgtEl>
                                          <p:spTgt spid="11"/>
                                        </p:tgtEl>
                                      </p:cBhvr>
                                      <p:to x="100000" y="100000"/>
                                    </p:animScale>
                                    <p:animScale>
                                      <p:cBhvr>
                                        <p:cTn id="29" dur="26">
                                          <p:stCondLst>
                                            <p:cond delay="1808"/>
                                          </p:stCondLst>
                                        </p:cTn>
                                        <p:tgtEl>
                                          <p:spTgt spid="11"/>
                                        </p:tgtEl>
                                      </p:cBhvr>
                                      <p:to x="100000" y="95000"/>
                                    </p:animScale>
                                    <p:animScale>
                                      <p:cBhvr>
                                        <p:cTn id="30" dur="166" decel="50000">
                                          <p:stCondLst>
                                            <p:cond delay="1834"/>
                                          </p:stCondLst>
                                        </p:cTn>
                                        <p:tgtEl>
                                          <p:spTgt spid="11"/>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0" grpId="0" animBg="1"/>
      <p:bldP spid="11"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624253" y="5085184"/>
            <a:ext cx="7796708" cy="1152128"/>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200" b="1" dirty="0" smtClean="0">
                <a:solidFill>
                  <a:schemeClr val="bg1"/>
                </a:solidFill>
              </a:rPr>
              <a:t>小さな集まりの場～地域の集まりの場まで</a:t>
            </a:r>
            <a:endParaRPr lang="en-US" altLang="ja-JP" sz="2200" b="1" dirty="0" smtClean="0">
              <a:solidFill>
                <a:schemeClr val="bg1"/>
              </a:solidFill>
            </a:endParaRPr>
          </a:p>
          <a:p>
            <a:pPr algn="ctr">
              <a:lnSpc>
                <a:spcPct val="150000"/>
              </a:lnSpc>
            </a:pPr>
            <a:r>
              <a:rPr lang="ja-JP" altLang="en-US" sz="2200" b="1" dirty="0" smtClean="0">
                <a:solidFill>
                  <a:schemeClr val="bg1"/>
                </a:solidFill>
              </a:rPr>
              <a:t>場づくり</a:t>
            </a:r>
            <a:r>
              <a:rPr lang="ja-JP" altLang="en-US" sz="2200" b="1" dirty="0">
                <a:solidFill>
                  <a:schemeClr val="bg1"/>
                </a:solidFill>
              </a:rPr>
              <a:t>、</a:t>
            </a:r>
            <a:r>
              <a:rPr lang="ja-JP" altLang="en-US" sz="2200" b="1" dirty="0" smtClean="0">
                <a:solidFill>
                  <a:schemeClr val="bg1"/>
                </a:solidFill>
              </a:rPr>
              <a:t>システムづくり、環境づくり</a:t>
            </a:r>
            <a:endParaRPr lang="en-US" altLang="ja-JP" sz="2200" b="1" dirty="0" smtClean="0">
              <a:solidFill>
                <a:schemeClr val="bg1"/>
              </a:solidFill>
            </a:endParaRPr>
          </a:p>
        </p:txBody>
      </p:sp>
      <p:sp>
        <p:nvSpPr>
          <p:cNvPr id="7" name="角丸四角形 6"/>
          <p:cNvSpPr/>
          <p:nvPr/>
        </p:nvSpPr>
        <p:spPr>
          <a:xfrm>
            <a:off x="1331640" y="1858553"/>
            <a:ext cx="2448272" cy="1152128"/>
          </a:xfrm>
          <a:prstGeom prst="roundRect">
            <a:avLst/>
          </a:pr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アフターカフェ</a:t>
            </a:r>
          </a:p>
        </p:txBody>
      </p:sp>
      <p:sp>
        <p:nvSpPr>
          <p:cNvPr id="10" name="角丸四角形 9"/>
          <p:cNvSpPr/>
          <p:nvPr/>
        </p:nvSpPr>
        <p:spPr>
          <a:xfrm>
            <a:off x="4663852" y="1858553"/>
            <a:ext cx="2448272" cy="115212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メイリオ" panose="020B0604030504040204" pitchFamily="50" charset="-128"/>
                <a:ea typeface="メイリオ" panose="020B0604030504040204" pitchFamily="50" charset="-128"/>
              </a:rPr>
              <a:t>プチミーティング</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11" name="角丸四角形 10"/>
          <p:cNvSpPr/>
          <p:nvPr/>
        </p:nvSpPr>
        <p:spPr>
          <a:xfrm>
            <a:off x="1331640" y="3329938"/>
            <a:ext cx="2448272" cy="115212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グッドネイバーズ</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9" name="タイトル 1"/>
          <p:cNvSpPr>
            <a:spLocks noGrp="1"/>
          </p:cNvSpPr>
          <p:nvPr>
            <p:ph type="title"/>
          </p:nvPr>
        </p:nvSpPr>
        <p:spPr>
          <a:xfrm>
            <a:off x="1835696" y="404664"/>
            <a:ext cx="5328592" cy="857937"/>
          </a:xfrm>
          <a:solidFill>
            <a:schemeClr val="accent5"/>
          </a:solidFill>
        </p:spPr>
        <p:txBody>
          <a:bodyPr vert="horz" lIns="36000" tIns="45720" rIns="36000" bIns="45720" rtlCol="0" anchor="ctr">
            <a:noAutofit/>
          </a:bodyPr>
          <a:lstStyle/>
          <a:p>
            <a:r>
              <a:rPr lang="ja-JP" altLang="en-US" sz="2400" dirty="0" smtClean="0">
                <a:solidFill>
                  <a:schemeClr val="bg1"/>
                </a:solidFill>
                <a:latin typeface="Meiryo UI" panose="020B0604030504040204" pitchFamily="50" charset="-128"/>
                <a:ea typeface="Meiryo UI" panose="020B0604030504040204" pitchFamily="50" charset="-128"/>
              </a:rPr>
              <a:t>当事者同士のつながりの場</a:t>
            </a:r>
            <a:endParaRPr lang="ja-JP" altLang="en-US" sz="2400" dirty="0">
              <a:solidFill>
                <a:schemeClr val="bg1"/>
              </a:solidFill>
              <a:latin typeface="Meiryo UI" panose="020B0604030504040204" pitchFamily="50" charset="-128"/>
              <a:ea typeface="Meiryo UI" panose="020B0604030504040204" pitchFamily="50" charset="-128"/>
            </a:endParaRPr>
          </a:p>
        </p:txBody>
      </p:sp>
      <p:sp>
        <p:nvSpPr>
          <p:cNvPr id="12" name="角丸四角形 11"/>
          <p:cNvSpPr/>
          <p:nvPr/>
        </p:nvSpPr>
        <p:spPr>
          <a:xfrm>
            <a:off x="4663852" y="3329938"/>
            <a:ext cx="2448272" cy="1152128"/>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就労</a:t>
            </a:r>
            <a:r>
              <a:rPr lang="ja-JP" altLang="en-US" sz="2000" dirty="0" smtClean="0">
                <a:solidFill>
                  <a:schemeClr val="tx1"/>
                </a:solidFill>
                <a:latin typeface="メイリオ" panose="020B0604030504040204" pitchFamily="50" charset="-128"/>
                <a:ea typeface="メイリオ" panose="020B0604030504040204" pitchFamily="50" charset="-128"/>
              </a:rPr>
              <a:t>のつどい</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010400" y="6556569"/>
            <a:ext cx="2133600" cy="365125"/>
          </a:xfrm>
        </p:spPr>
        <p:txBody>
          <a:bodyPr/>
          <a:lstStyle/>
          <a:p>
            <a:fld id="{014E790E-3030-464E-A4B4-2060BDBF2019}" type="slidenum">
              <a:rPr kumimoji="1" lang="ja-JP" altLang="en-US" smtClean="0"/>
              <a:t>16</a:t>
            </a:fld>
            <a:endParaRPr kumimoji="1" lang="ja-JP" altLang="en-US"/>
          </a:p>
        </p:txBody>
      </p:sp>
    </p:spTree>
    <p:extLst>
      <p:ext uri="{BB962C8B-B14F-4D97-AF65-F5344CB8AC3E}">
        <p14:creationId xmlns:p14="http://schemas.microsoft.com/office/powerpoint/2010/main" val="100873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354162"/>
          </a:xfrm>
        </p:spPr>
        <p:txBody>
          <a:bodyPr>
            <a:normAutofit fontScale="90000"/>
          </a:bodyPr>
          <a:lstStyle/>
          <a:p>
            <a:pPr>
              <a:lnSpc>
                <a:spcPct val="150000"/>
              </a:lnSpc>
            </a:pPr>
            <a:r>
              <a:rPr lang="ja-JP" altLang="en-US" sz="2800" dirty="0" smtClean="0">
                <a:latin typeface="メイリオ" panose="020B0604030504040204" pitchFamily="50" charset="-128"/>
                <a:ea typeface="メイリオ" panose="020B0604030504040204" pitchFamily="50" charset="-128"/>
              </a:rPr>
              <a:t>つながりの場</a:t>
            </a:r>
            <a:r>
              <a:rPr lang="en-US" altLang="ja-JP" sz="2800" dirty="0" smtClean="0">
                <a:latin typeface="メイリオ" panose="020B0604030504040204" pitchFamily="50" charset="-128"/>
                <a:ea typeface="メイリオ" panose="020B0604030504040204" pitchFamily="50" charset="-128"/>
              </a:rPr>
              <a:t/>
            </a:r>
            <a:br>
              <a:rPr lang="en-US" altLang="ja-JP" sz="2800" dirty="0" smtClean="0">
                <a:latin typeface="メイリオ" panose="020B0604030504040204" pitchFamily="50" charset="-128"/>
                <a:ea typeface="メイリオ" panose="020B0604030504040204" pitchFamily="50" charset="-128"/>
              </a:rPr>
            </a:br>
            <a:r>
              <a:rPr lang="ja-JP" altLang="en-US" sz="2800" dirty="0" smtClean="0">
                <a:latin typeface="メイリオ" panose="020B0604030504040204" pitchFamily="50" charset="-128"/>
                <a:ea typeface="メイリオ" panose="020B0604030504040204" pitchFamily="50" charset="-128"/>
              </a:rPr>
              <a:t>キーワード</a:t>
            </a:r>
            <a:endParaRPr kumimoji="1" lang="ja-JP" altLang="en-US" sz="2800" dirty="0">
              <a:latin typeface="メイリオ" panose="020B0604030504040204" pitchFamily="50" charset="-128"/>
              <a:ea typeface="メイリオ" panose="020B0604030504040204" pitchFamily="50" charset="-128"/>
            </a:endParaRPr>
          </a:p>
        </p:txBody>
      </p:sp>
      <p:sp>
        <p:nvSpPr>
          <p:cNvPr id="4" name="コンテンツ プレースホルダー 3"/>
          <p:cNvSpPr>
            <a:spLocks noGrp="1"/>
          </p:cNvSpPr>
          <p:nvPr>
            <p:ph idx="1"/>
          </p:nvPr>
        </p:nvSpPr>
        <p:spPr>
          <a:xfrm>
            <a:off x="323528" y="1600200"/>
            <a:ext cx="8568952" cy="4525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400" dirty="0" smtClean="0">
                <a:solidFill>
                  <a:schemeClr val="tx1"/>
                </a:solidFill>
                <a:latin typeface="メイリオ" panose="020B0604030504040204" pitchFamily="50" charset="-128"/>
                <a:ea typeface="メイリオ" panose="020B0604030504040204" pitchFamily="50" charset="-128"/>
              </a:rPr>
              <a:t>みんなの体験、意見、アイデアを出し合える場、時間。</a:t>
            </a:r>
            <a:endParaRPr lang="en-US" altLang="ja-JP" sz="2400"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2400" dirty="0" smtClean="0">
                <a:solidFill>
                  <a:schemeClr val="tx1"/>
                </a:solidFill>
                <a:latin typeface="メイリオ" panose="020B0604030504040204" pitchFamily="50" charset="-128"/>
                <a:ea typeface="メイリオ" panose="020B0604030504040204" pitchFamily="50" charset="-128"/>
              </a:rPr>
              <a:t>それぞれが関係性の中から自分で学んだり、気づいたり、生活に持ち帰ったりする場。</a:t>
            </a:r>
            <a:endParaRPr lang="en-US" altLang="ja-JP" sz="24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2400" dirty="0">
                <a:solidFill>
                  <a:schemeClr val="tx1"/>
                </a:solidFill>
                <a:latin typeface="メイリオ" panose="020B0604030504040204" pitchFamily="50" charset="-128"/>
                <a:ea typeface="メイリオ" panose="020B0604030504040204" pitchFamily="50" charset="-128"/>
              </a:rPr>
              <a:t>「働く生活をつづける」こと</a:t>
            </a:r>
            <a:r>
              <a:rPr lang="ja-JP" altLang="en-US" sz="2400" dirty="0" smtClean="0">
                <a:solidFill>
                  <a:schemeClr val="tx1"/>
                </a:solidFill>
                <a:latin typeface="メイリオ" panose="020B0604030504040204" pitchFamily="50" charset="-128"/>
                <a:ea typeface="メイリオ" panose="020B0604030504040204" pitchFamily="50" charset="-128"/>
              </a:rPr>
              <a:t>をともに考える</a:t>
            </a:r>
            <a:r>
              <a:rPr lang="ja-JP" altLang="en-US" sz="2400" dirty="0">
                <a:solidFill>
                  <a:schemeClr val="tx1"/>
                </a:solidFill>
                <a:latin typeface="メイリオ" panose="020B0604030504040204" pitchFamily="50" charset="-128"/>
                <a:ea typeface="メイリオ" panose="020B0604030504040204" pitchFamily="50" charset="-128"/>
              </a:rPr>
              <a:t>、継続</a:t>
            </a:r>
            <a:r>
              <a:rPr lang="ja-JP" altLang="en-US" sz="2400" dirty="0" smtClean="0">
                <a:solidFill>
                  <a:schemeClr val="tx1"/>
                </a:solidFill>
                <a:latin typeface="メイリオ" panose="020B0604030504040204" pitchFamily="50" charset="-128"/>
                <a:ea typeface="メイリオ" panose="020B0604030504040204" pitchFamily="50" charset="-128"/>
              </a:rPr>
              <a:t>した関係がある。</a:t>
            </a:r>
            <a:endParaRPr lang="en-US" altLang="ja-JP" sz="24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2400" dirty="0">
                <a:solidFill>
                  <a:schemeClr val="tx1"/>
                </a:solidFill>
                <a:latin typeface="メイリオ" panose="020B0604030504040204" pitchFamily="50" charset="-128"/>
                <a:ea typeface="メイリオ" panose="020B0604030504040204" pitchFamily="50" charset="-128"/>
              </a:rPr>
              <a:t>地域</a:t>
            </a:r>
            <a:r>
              <a:rPr kumimoji="1" lang="ja-JP" altLang="en-US" sz="2400" dirty="0" smtClean="0">
                <a:solidFill>
                  <a:schemeClr val="tx1"/>
                </a:solidFill>
                <a:latin typeface="メイリオ" panose="020B0604030504040204" pitchFamily="50" charset="-128"/>
                <a:ea typeface="メイリオ" panose="020B0604030504040204" pitchFamily="50" charset="-128"/>
              </a:rPr>
              <a:t>で</a:t>
            </a:r>
            <a:r>
              <a:rPr lang="ja-JP" altLang="en-US" sz="2400" dirty="0">
                <a:solidFill>
                  <a:schemeClr val="tx1"/>
                </a:solidFill>
                <a:latin typeface="メイリオ" panose="020B0604030504040204" pitchFamily="50" charset="-128"/>
                <a:ea typeface="メイリオ" panose="020B0604030504040204" pitchFamily="50" charset="-128"/>
              </a:rPr>
              <a:t>一緒</a:t>
            </a:r>
            <a:r>
              <a:rPr lang="ja-JP" altLang="en-US" sz="2400" dirty="0" smtClean="0">
                <a:solidFill>
                  <a:schemeClr val="tx1"/>
                </a:solidFill>
                <a:latin typeface="メイリオ" panose="020B0604030504040204" pitchFamily="50" charset="-128"/>
                <a:ea typeface="メイリオ" panose="020B0604030504040204" pitchFamily="50" charset="-128"/>
              </a:rPr>
              <a:t>につくっていくもの。</a:t>
            </a:r>
            <a:endParaRPr kumimoji="1" lang="en-US" altLang="ja-JP" sz="2400" dirty="0" smtClean="0">
              <a:solidFill>
                <a:schemeClr val="tx1"/>
              </a:solidFill>
            </a:endParaRPr>
          </a:p>
        </p:txBody>
      </p:sp>
      <p:sp>
        <p:nvSpPr>
          <p:cNvPr id="3" name="スライド番号プレースホルダー 2"/>
          <p:cNvSpPr>
            <a:spLocks noGrp="1"/>
          </p:cNvSpPr>
          <p:nvPr>
            <p:ph type="sldNum" sz="quarter" idx="12"/>
          </p:nvPr>
        </p:nvSpPr>
        <p:spPr>
          <a:xfrm>
            <a:off x="7010400" y="6510714"/>
            <a:ext cx="2133600" cy="365125"/>
          </a:xfrm>
        </p:spPr>
        <p:txBody>
          <a:bodyPr/>
          <a:lstStyle/>
          <a:p>
            <a:fld id="{014E790E-3030-464E-A4B4-2060BDBF2019}" type="slidenum">
              <a:rPr kumimoji="1" lang="ja-JP" altLang="en-US" smtClean="0"/>
              <a:t>17</a:t>
            </a:fld>
            <a:endParaRPr kumimoji="1" lang="ja-JP" altLang="en-US"/>
          </a:p>
        </p:txBody>
      </p:sp>
    </p:spTree>
    <p:extLst>
      <p:ext uri="{BB962C8B-B14F-4D97-AF65-F5344CB8AC3E}">
        <p14:creationId xmlns:p14="http://schemas.microsoft.com/office/powerpoint/2010/main" val="4289824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08720"/>
            <a:ext cx="8229600" cy="1143000"/>
          </a:xfrm>
        </p:spPr>
        <p:txBody>
          <a:bodyPr>
            <a:normAutofit/>
          </a:bodyPr>
          <a:lstStyle/>
          <a:p>
            <a:pPr algn="l"/>
            <a:r>
              <a:rPr kumimoji="1" lang="ja-JP" altLang="en-US" sz="3200" dirty="0" smtClean="0">
                <a:latin typeface="Meiryo UI" panose="020B0604030504040204" pitchFamily="50" charset="-128"/>
                <a:ea typeface="Meiryo UI" panose="020B0604030504040204" pitchFamily="50" charset="-128"/>
              </a:rPr>
              <a:t>お話すること</a:t>
            </a:r>
            <a:endParaRPr kumimoji="1" lang="ja-JP" altLang="en-US" sz="3200" dirty="0">
              <a:latin typeface="Meiryo UI" panose="020B0604030504040204" pitchFamily="50" charset="-128"/>
              <a:ea typeface="Meiryo UI" panose="020B0604030504040204" pitchFamily="50" charset="-128"/>
            </a:endParaRPr>
          </a:p>
        </p:txBody>
      </p:sp>
      <p:sp>
        <p:nvSpPr>
          <p:cNvPr id="4" name="みつわ会の紹介…"/>
          <p:cNvSpPr txBox="1">
            <a:spLocks/>
          </p:cNvSpPr>
          <p:nvPr/>
        </p:nvSpPr>
        <p:spPr>
          <a:xfrm>
            <a:off x="395536" y="1772816"/>
            <a:ext cx="8352928" cy="45365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nSpc>
                <a:spcPct val="150000"/>
              </a:lnSpc>
            </a:pPr>
            <a:endParaRPr lang="en-US" altLang="ja-JP" dirty="0" smtClean="0">
              <a:latin typeface="Meiryo UI" panose="020B0604030504040204" pitchFamily="50" charset="-128"/>
              <a:ea typeface="Meiryo UI" panose="020B0604030504040204" pitchFamily="50" charset="-128"/>
            </a:endParaRPr>
          </a:p>
          <a:p>
            <a:pPr>
              <a:lnSpc>
                <a:spcPct val="150000"/>
              </a:lnSpc>
            </a:pPr>
            <a:r>
              <a:rPr lang="ja-JP" altLang="en-US" dirty="0" smtClean="0">
                <a:latin typeface="Meiryo UI" panose="020B0604030504040204" pitchFamily="50" charset="-128"/>
                <a:ea typeface="Meiryo UI" panose="020B0604030504040204" pitchFamily="50" charset="-128"/>
              </a:rPr>
              <a:t>みつわ会の紹介</a:t>
            </a:r>
          </a:p>
          <a:p>
            <a:pPr>
              <a:lnSpc>
                <a:spcPct val="150000"/>
              </a:lnSpc>
            </a:pPr>
            <a:r>
              <a:rPr lang="ja-JP" altLang="en-US" dirty="0" smtClean="0">
                <a:latin typeface="Meiryo UI" panose="020B0604030504040204" pitchFamily="50" charset="-128"/>
                <a:ea typeface="Meiryo UI" panose="020B0604030504040204" pitchFamily="50" charset="-128"/>
              </a:rPr>
              <a:t>就労移行支援事業所 </a:t>
            </a:r>
            <a:r>
              <a:rPr lang="ja-JP" altLang="en-US" dirty="0" err="1" smtClean="0">
                <a:latin typeface="Meiryo UI" panose="020B0604030504040204" pitchFamily="50" charset="-128"/>
                <a:ea typeface="Meiryo UI" panose="020B0604030504040204" pitchFamily="50" charset="-128"/>
              </a:rPr>
              <a:t>じょぶちゃれの</a:t>
            </a:r>
            <a:r>
              <a:rPr lang="ja-JP" altLang="en-US" dirty="0" smtClean="0">
                <a:latin typeface="Meiryo UI" panose="020B0604030504040204" pitchFamily="50" charset="-128"/>
                <a:ea typeface="Meiryo UI" panose="020B0604030504040204" pitchFamily="50" charset="-128"/>
              </a:rPr>
              <a:t>取り組み</a:t>
            </a:r>
          </a:p>
          <a:p>
            <a:pPr>
              <a:lnSpc>
                <a:spcPct val="150000"/>
              </a:lnSpc>
            </a:pPr>
            <a:r>
              <a:rPr lang="ja-JP" altLang="en-US" dirty="0" smtClean="0">
                <a:latin typeface="Meiryo UI" panose="020B0604030504040204" pitchFamily="50" charset="-128"/>
                <a:ea typeface="Meiryo UI" panose="020B0604030504040204" pitchFamily="50" charset="-128"/>
              </a:rPr>
              <a:t>就労定着支援の状況</a:t>
            </a:r>
          </a:p>
          <a:p>
            <a:pPr>
              <a:lnSpc>
                <a:spcPct val="150000"/>
              </a:lnSpc>
            </a:pPr>
            <a:r>
              <a:rPr lang="ja-JP" altLang="en-US" dirty="0" smtClean="0">
                <a:latin typeface="Meiryo UI" panose="020B0604030504040204" pitchFamily="50" charset="-128"/>
                <a:ea typeface="Meiryo UI" panose="020B0604030504040204" pitchFamily="50" charset="-128"/>
              </a:rPr>
              <a:t>「働く生活」を支える</a:t>
            </a:r>
            <a:r>
              <a:rPr lang="ja-JP" altLang="en-US" dirty="0">
                <a:latin typeface="Meiryo UI" panose="020B0604030504040204" pitchFamily="50" charset="-128"/>
                <a:ea typeface="Meiryo UI" panose="020B0604030504040204" pitchFamily="50" charset="-128"/>
              </a:rPr>
              <a:t>という</a:t>
            </a:r>
            <a:r>
              <a:rPr lang="ja-JP" altLang="en-US" dirty="0" smtClean="0">
                <a:latin typeface="Meiryo UI" panose="020B0604030504040204" pitchFamily="50" charset="-128"/>
                <a:ea typeface="Meiryo UI" panose="020B0604030504040204" pitchFamily="50" charset="-128"/>
              </a:rPr>
              <a:t>こと</a:t>
            </a:r>
            <a:endParaRPr lang="ja-JP" altLang="en-US"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11761" y="6510714"/>
            <a:ext cx="2133600" cy="365125"/>
          </a:xfrm>
        </p:spPr>
        <p:txBody>
          <a:bodyPr/>
          <a:lstStyle/>
          <a:p>
            <a:fld id="{014E790E-3030-464E-A4B4-2060BDBF2019}" type="slidenum">
              <a:rPr kumimoji="1" lang="ja-JP" altLang="en-US" smtClean="0"/>
              <a:t>2</a:t>
            </a:fld>
            <a:endParaRPr kumimoji="1" lang="ja-JP" altLang="en-US"/>
          </a:p>
        </p:txBody>
      </p:sp>
    </p:spTree>
    <p:extLst>
      <p:ext uri="{BB962C8B-B14F-4D97-AF65-F5344CB8AC3E}">
        <p14:creationId xmlns:p14="http://schemas.microsoft.com/office/powerpoint/2010/main" val="1933123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A5BBA14D-6112-4586-9151-0F560738631C}"/>
              </a:ext>
            </a:extLst>
          </p:cNvPr>
          <p:cNvGraphicFramePr>
            <a:graphicFrameLocks noGrp="1"/>
          </p:cNvGraphicFramePr>
          <p:nvPr>
            <p:extLst>
              <p:ext uri="{D42A27DB-BD31-4B8C-83A1-F6EECF244321}">
                <p14:modId xmlns:p14="http://schemas.microsoft.com/office/powerpoint/2010/main" val="320441170"/>
              </p:ext>
            </p:extLst>
          </p:nvPr>
        </p:nvGraphicFramePr>
        <p:xfrm>
          <a:off x="251520" y="836712"/>
          <a:ext cx="4033838" cy="5821363"/>
        </p:xfrm>
        <a:graphic>
          <a:graphicData uri="http://schemas.openxmlformats.org/drawingml/2006/table">
            <a:tbl>
              <a:tblPr firstRow="1" bandRow="1">
                <a:tableStyleId>{BC89EF96-8CEA-46FF-86C4-4CE0E7609802}</a:tableStyleId>
              </a:tblPr>
              <a:tblGrid>
                <a:gridCol w="1008460">
                  <a:extLst>
                    <a:ext uri="{9D8B030D-6E8A-4147-A177-3AD203B41FA5}">
                      <a16:colId xmlns:a16="http://schemas.microsoft.com/office/drawing/2014/main" val="20000"/>
                    </a:ext>
                  </a:extLst>
                </a:gridCol>
                <a:gridCol w="1224557">
                  <a:extLst>
                    <a:ext uri="{9D8B030D-6E8A-4147-A177-3AD203B41FA5}">
                      <a16:colId xmlns:a16="http://schemas.microsoft.com/office/drawing/2014/main" val="20001"/>
                    </a:ext>
                  </a:extLst>
                </a:gridCol>
                <a:gridCol w="1800821">
                  <a:extLst>
                    <a:ext uri="{9D8B030D-6E8A-4147-A177-3AD203B41FA5}">
                      <a16:colId xmlns:a16="http://schemas.microsoft.com/office/drawing/2014/main" val="20002"/>
                    </a:ext>
                  </a:extLst>
                </a:gridCol>
              </a:tblGrid>
              <a:tr h="323883">
                <a:tc>
                  <a:txBody>
                    <a:bodyPr/>
                    <a:lstStyle/>
                    <a:p>
                      <a:pPr algn="ctr"/>
                      <a:r>
                        <a:rPr kumimoji="1" lang="ja-JP" altLang="en-US" sz="1400" dirty="0"/>
                        <a:t>西暦</a:t>
                      </a:r>
                    </a:p>
                  </a:txBody>
                  <a:tcPr marL="91471" marR="91471" marT="45727" marB="45727"/>
                </a:tc>
                <a:tc>
                  <a:txBody>
                    <a:bodyPr/>
                    <a:lstStyle/>
                    <a:p>
                      <a:pPr algn="ctr"/>
                      <a:r>
                        <a:rPr kumimoji="1" lang="ja-JP" altLang="en-US" sz="1400" dirty="0"/>
                        <a:t>法制度</a:t>
                      </a:r>
                    </a:p>
                  </a:txBody>
                  <a:tcPr marL="91471" marR="91471" marT="45727" marB="45727"/>
                </a:tc>
                <a:tc>
                  <a:txBody>
                    <a:bodyPr/>
                    <a:lstStyle/>
                    <a:p>
                      <a:pPr algn="ctr"/>
                      <a:r>
                        <a:rPr kumimoji="1" lang="ja-JP" altLang="en-US" sz="1400" dirty="0"/>
                        <a:t>法人の沿革</a:t>
                      </a:r>
                    </a:p>
                  </a:txBody>
                  <a:tcPr marL="91471" marR="91471" marT="45727" marB="45727"/>
                </a:tc>
                <a:extLst>
                  <a:ext uri="{0D108BD9-81ED-4DB2-BD59-A6C34878D82A}">
                    <a16:rowId xmlns:a16="http://schemas.microsoft.com/office/drawing/2014/main" val="10000"/>
                  </a:ext>
                </a:extLst>
              </a:tr>
              <a:tr h="368196">
                <a:tc>
                  <a:txBody>
                    <a:bodyPr/>
                    <a:lstStyle/>
                    <a:p>
                      <a:r>
                        <a:rPr kumimoji="1" lang="ja-JP" altLang="en-US" sz="1200" dirty="0"/>
                        <a:t>１９８４年</a:t>
                      </a:r>
                    </a:p>
                  </a:txBody>
                  <a:tcPr marL="91471" marR="91471" marT="45727" marB="45727"/>
                </a:tc>
                <a:tc>
                  <a:txBody>
                    <a:bodyPr/>
                    <a:lstStyle/>
                    <a:p>
                      <a:endParaRPr kumimoji="1" lang="ja-JP" altLang="en-US" sz="1200" dirty="0"/>
                    </a:p>
                  </a:txBody>
                  <a:tcPr marL="91471" marR="91471" marT="45727" marB="45727"/>
                </a:tc>
                <a:tc>
                  <a:txBody>
                    <a:bodyPr/>
                    <a:lstStyle/>
                    <a:p>
                      <a:r>
                        <a:rPr kumimoji="1" lang="ja-JP" altLang="en-US" sz="1200" dirty="0">
                          <a:solidFill>
                            <a:schemeClr val="tx1"/>
                          </a:solidFill>
                        </a:rPr>
                        <a:t>三和作業所開所</a:t>
                      </a:r>
                    </a:p>
                  </a:txBody>
                  <a:tcPr marL="91471" marR="91471" marT="45727" marB="45727"/>
                </a:tc>
                <a:extLst>
                  <a:ext uri="{0D108BD9-81ED-4DB2-BD59-A6C34878D82A}">
                    <a16:rowId xmlns:a16="http://schemas.microsoft.com/office/drawing/2014/main" val="10001"/>
                  </a:ext>
                </a:extLst>
              </a:tr>
              <a:tr h="487274">
                <a:tc>
                  <a:txBody>
                    <a:bodyPr/>
                    <a:lstStyle/>
                    <a:p>
                      <a:r>
                        <a:rPr kumimoji="1" lang="ja-JP" altLang="en-US" sz="1200" dirty="0"/>
                        <a:t>１９９０年</a:t>
                      </a:r>
                    </a:p>
                  </a:txBody>
                  <a:tcPr marL="91471" marR="91471" marT="45727" marB="45727">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marL="91471" marR="91471"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t>みつわ会寝屋川製作所に改名</a:t>
                      </a:r>
                    </a:p>
                  </a:txBody>
                  <a:tcPr marL="91471" marR="91471"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77094">
                <a:tc>
                  <a:txBody>
                    <a:bodyPr/>
                    <a:lstStyle/>
                    <a:p>
                      <a:r>
                        <a:rPr kumimoji="1" lang="ja-JP" altLang="en-US" sz="1200" dirty="0"/>
                        <a:t>１９９５年</a:t>
                      </a:r>
                    </a:p>
                  </a:txBody>
                  <a:tcPr marL="91471" marR="91471"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t>精神保健及び精神障害者福祉に関する法律（改正）</a:t>
                      </a:r>
                    </a:p>
                  </a:txBody>
                  <a:tcPr marL="91471" marR="91471"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t>オアシス開所</a:t>
                      </a:r>
                    </a:p>
                  </a:txBody>
                  <a:tcPr marL="91471" marR="91471" marT="45727" marB="4572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548906">
                <a:tc>
                  <a:txBody>
                    <a:bodyPr/>
                    <a:lstStyle/>
                    <a:p>
                      <a:r>
                        <a:rPr kumimoji="1" lang="ja-JP" altLang="en-US" sz="1200" dirty="0"/>
                        <a:t>１９９９年</a:t>
                      </a:r>
                    </a:p>
                  </a:txBody>
                  <a:tcPr marL="91471" marR="91471" marT="45727" marB="45727"/>
                </a:tc>
                <a:tc>
                  <a:txBody>
                    <a:bodyPr/>
                    <a:lstStyle/>
                    <a:p>
                      <a:endParaRPr kumimoji="1" lang="ja-JP" altLang="en-US" sz="1200" dirty="0">
                        <a:solidFill>
                          <a:schemeClr val="tx1"/>
                        </a:solidFill>
                      </a:endParaRPr>
                    </a:p>
                  </a:txBody>
                  <a:tcPr marL="91471" marR="91471" marT="45727" marB="45727"/>
                </a:tc>
                <a:tc>
                  <a:txBody>
                    <a:bodyPr/>
                    <a:lstStyle/>
                    <a:p>
                      <a:r>
                        <a:rPr kumimoji="1" lang="ja-JP" altLang="en-US" sz="1200" dirty="0">
                          <a:solidFill>
                            <a:schemeClr val="tx1"/>
                          </a:solidFill>
                        </a:rPr>
                        <a:t>まごころステーション開所</a:t>
                      </a:r>
                    </a:p>
                  </a:txBody>
                  <a:tcPr marL="91471" marR="91471" marT="45727" marB="45727"/>
                </a:tc>
                <a:extLst>
                  <a:ext uri="{0D108BD9-81ED-4DB2-BD59-A6C34878D82A}">
                    <a16:rowId xmlns:a16="http://schemas.microsoft.com/office/drawing/2014/main" val="10004"/>
                  </a:ext>
                </a:extLst>
              </a:tr>
              <a:tr h="877094">
                <a:tc>
                  <a:txBody>
                    <a:bodyPr/>
                    <a:lstStyle/>
                    <a:p>
                      <a:r>
                        <a:rPr kumimoji="1" lang="ja-JP" altLang="en-US" sz="1200" dirty="0"/>
                        <a:t>２０００年</a:t>
                      </a:r>
                    </a:p>
                  </a:txBody>
                  <a:tcPr marL="91471" marR="91471"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社会福祉法改正</a:t>
                      </a:r>
                    </a:p>
                  </a:txBody>
                  <a:tcPr marL="91471" marR="91471"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１０周年記念コンサート</a:t>
                      </a:r>
                      <a:endParaRPr kumimoji="1" lang="en-US" altLang="ja-JP" sz="1200" dirty="0">
                        <a:solidFill>
                          <a:schemeClr val="tx1"/>
                        </a:solidFill>
                      </a:endParaRPr>
                    </a:p>
                    <a:p>
                      <a:r>
                        <a:rPr kumimoji="1" lang="ja-JP" altLang="en-US" sz="1200" dirty="0">
                          <a:solidFill>
                            <a:schemeClr val="tx1"/>
                          </a:solidFill>
                        </a:rPr>
                        <a:t>ＪＭＣとの交流が始まる</a:t>
                      </a:r>
                    </a:p>
                  </a:txBody>
                  <a:tcPr marL="91471" marR="91471"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82184">
                <a:tc>
                  <a:txBody>
                    <a:bodyPr/>
                    <a:lstStyle/>
                    <a:p>
                      <a:r>
                        <a:rPr kumimoji="1" lang="ja-JP" altLang="en-US" sz="1200" dirty="0"/>
                        <a:t>２００２年</a:t>
                      </a:r>
                    </a:p>
                  </a:txBody>
                  <a:tcPr marL="91471" marR="91471"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solidFill>
                            <a:schemeClr val="tx1"/>
                          </a:solidFill>
                        </a:rPr>
                        <a:t>精神保健福祉業務が府から市に移管</a:t>
                      </a:r>
                    </a:p>
                  </a:txBody>
                  <a:tcPr marL="91471" marR="91471"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solidFill>
                            <a:schemeClr val="tx1"/>
                          </a:solidFill>
                        </a:rPr>
                        <a:t>小規模法人格取得</a:t>
                      </a:r>
                    </a:p>
                  </a:txBody>
                  <a:tcPr marL="91471" marR="91471" marT="45727" marB="4572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487274">
                <a:tc>
                  <a:txBody>
                    <a:bodyPr/>
                    <a:lstStyle/>
                    <a:p>
                      <a:r>
                        <a:rPr kumimoji="1" lang="ja-JP" altLang="en-US" sz="1200" dirty="0"/>
                        <a:t>２００３年</a:t>
                      </a:r>
                    </a:p>
                  </a:txBody>
                  <a:tcPr marL="91471" marR="91471" marT="45727" marB="45727">
                    <a:lnB w="12700" cap="flat" cmpd="sng" algn="ctr">
                      <a:solidFill>
                        <a:schemeClr val="tx1"/>
                      </a:solidFill>
                      <a:prstDash val="solid"/>
                      <a:round/>
                      <a:headEnd type="none" w="med" len="med"/>
                      <a:tailEnd type="none" w="med" len="med"/>
                    </a:lnB>
                  </a:tcPr>
                </a:tc>
                <a:tc>
                  <a:txBody>
                    <a:bodyPr/>
                    <a:lstStyle/>
                    <a:p>
                      <a:endParaRPr kumimoji="1" lang="ja-JP" altLang="en-US" sz="1200">
                        <a:solidFill>
                          <a:schemeClr val="tx1"/>
                        </a:solidFill>
                      </a:endParaRPr>
                    </a:p>
                  </a:txBody>
                  <a:tcPr marL="91471" marR="91471"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作業所が小規模通所授産施設になる</a:t>
                      </a:r>
                    </a:p>
                  </a:txBody>
                  <a:tcPr marL="91471" marR="91471"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87274">
                <a:tc>
                  <a:txBody>
                    <a:bodyPr/>
                    <a:lstStyle/>
                    <a:p>
                      <a:r>
                        <a:rPr kumimoji="1" lang="ja-JP" altLang="en-US" sz="1200" dirty="0"/>
                        <a:t>２００４年</a:t>
                      </a:r>
                    </a:p>
                  </a:txBody>
                  <a:tcPr marL="91471" marR="91471" marT="45727" marB="45727">
                    <a:lnT w="12700" cap="flat" cmpd="sng" algn="ctr">
                      <a:solidFill>
                        <a:schemeClr val="tx1"/>
                      </a:solidFill>
                      <a:prstDash val="solid"/>
                      <a:round/>
                      <a:headEnd type="none" w="med" len="med"/>
                      <a:tailEnd type="none" w="med" len="med"/>
                    </a:lnT>
                  </a:tcPr>
                </a:tc>
                <a:tc>
                  <a:txBody>
                    <a:bodyPr/>
                    <a:lstStyle/>
                    <a:p>
                      <a:endParaRPr kumimoji="1" lang="ja-JP" altLang="en-US" sz="1200">
                        <a:solidFill>
                          <a:schemeClr val="tx1"/>
                        </a:solidFill>
                      </a:endParaRPr>
                    </a:p>
                  </a:txBody>
                  <a:tcPr marL="91471" marR="91471"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solidFill>
                            <a:schemeClr val="tx1"/>
                          </a:solidFill>
                        </a:rPr>
                        <a:t>支援センターあおぞら開所</a:t>
                      </a:r>
                    </a:p>
                  </a:txBody>
                  <a:tcPr marL="91471" marR="91471" marT="45727" marB="4572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682184">
                <a:tc>
                  <a:txBody>
                    <a:bodyPr/>
                    <a:lstStyle/>
                    <a:p>
                      <a:r>
                        <a:rPr kumimoji="1" lang="ja-JP" altLang="en-US" sz="1200" dirty="0"/>
                        <a:t>２００６年</a:t>
                      </a:r>
                    </a:p>
                  </a:txBody>
                  <a:tcPr marL="91471" marR="91471"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障害者自立支援法施行</a:t>
                      </a:r>
                    </a:p>
                  </a:txBody>
                  <a:tcPr marL="91471" marR="91471"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あおぞらが相談支援事業所と地域活動支援センター</a:t>
                      </a:r>
                      <a:r>
                        <a:rPr kumimoji="1" lang="en-US" altLang="ja-JP" sz="1200" dirty="0">
                          <a:solidFill>
                            <a:schemeClr val="tx1"/>
                          </a:solidFill>
                        </a:rPr>
                        <a:t>Ⅰ</a:t>
                      </a:r>
                      <a:r>
                        <a:rPr kumimoji="1" lang="ja-JP" altLang="en-US" sz="1200" dirty="0">
                          <a:solidFill>
                            <a:schemeClr val="tx1"/>
                          </a:solidFill>
                        </a:rPr>
                        <a:t>型へ</a:t>
                      </a:r>
                    </a:p>
                  </a:txBody>
                  <a:tcPr marL="91471" marR="91471"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aphicFrame>
        <p:nvGraphicFramePr>
          <p:cNvPr id="8" name="表 7">
            <a:extLst>
              <a:ext uri="{FF2B5EF4-FFF2-40B4-BE49-F238E27FC236}">
                <a16:creationId xmlns:a16="http://schemas.microsoft.com/office/drawing/2014/main" id="{8670FF5D-CE16-4D67-A7AE-17E8E34E31BB}"/>
              </a:ext>
            </a:extLst>
          </p:cNvPr>
          <p:cNvGraphicFramePr>
            <a:graphicFrameLocks noGrp="1"/>
          </p:cNvGraphicFramePr>
          <p:nvPr>
            <p:extLst>
              <p:ext uri="{D42A27DB-BD31-4B8C-83A1-F6EECF244321}">
                <p14:modId xmlns:p14="http://schemas.microsoft.com/office/powerpoint/2010/main" val="2667453176"/>
              </p:ext>
            </p:extLst>
          </p:nvPr>
        </p:nvGraphicFramePr>
        <p:xfrm>
          <a:off x="4572000" y="825429"/>
          <a:ext cx="4356099" cy="5832646"/>
        </p:xfrm>
        <a:graphic>
          <a:graphicData uri="http://schemas.openxmlformats.org/drawingml/2006/table">
            <a:tbl>
              <a:tblPr firstRow="1" bandRow="1">
                <a:tableStyleId>{BC89EF96-8CEA-46FF-86C4-4CE0E7609802}</a:tableStyleId>
              </a:tblPr>
              <a:tblGrid>
                <a:gridCol w="1089025">
                  <a:extLst>
                    <a:ext uri="{9D8B030D-6E8A-4147-A177-3AD203B41FA5}">
                      <a16:colId xmlns:a16="http://schemas.microsoft.com/office/drawing/2014/main" val="20000"/>
                    </a:ext>
                  </a:extLst>
                </a:gridCol>
                <a:gridCol w="1011473">
                  <a:extLst>
                    <a:ext uri="{9D8B030D-6E8A-4147-A177-3AD203B41FA5}">
                      <a16:colId xmlns:a16="http://schemas.microsoft.com/office/drawing/2014/main" val="20001"/>
                    </a:ext>
                  </a:extLst>
                </a:gridCol>
                <a:gridCol w="2255601">
                  <a:extLst>
                    <a:ext uri="{9D8B030D-6E8A-4147-A177-3AD203B41FA5}">
                      <a16:colId xmlns:a16="http://schemas.microsoft.com/office/drawing/2014/main" val="20002"/>
                    </a:ext>
                  </a:extLst>
                </a:gridCol>
              </a:tblGrid>
              <a:tr h="297225">
                <a:tc>
                  <a:txBody>
                    <a:bodyPr/>
                    <a:lstStyle/>
                    <a:p>
                      <a:pPr algn="ctr"/>
                      <a:r>
                        <a:rPr kumimoji="1" lang="ja-JP" altLang="en-US" sz="1400" dirty="0"/>
                        <a:t>西暦</a:t>
                      </a:r>
                    </a:p>
                  </a:txBody>
                  <a:tcPr marL="91435" marR="91435" marT="45727" marB="45727"/>
                </a:tc>
                <a:tc>
                  <a:txBody>
                    <a:bodyPr/>
                    <a:lstStyle/>
                    <a:p>
                      <a:pPr algn="ctr"/>
                      <a:r>
                        <a:rPr kumimoji="1" lang="ja-JP" altLang="en-US" sz="1400" dirty="0"/>
                        <a:t>法制度</a:t>
                      </a:r>
                    </a:p>
                  </a:txBody>
                  <a:tcPr marL="91435" marR="91435" marT="45727" marB="45727"/>
                </a:tc>
                <a:tc>
                  <a:txBody>
                    <a:bodyPr/>
                    <a:lstStyle/>
                    <a:p>
                      <a:pPr algn="ctr"/>
                      <a:r>
                        <a:rPr kumimoji="1" lang="ja-JP" altLang="en-US" sz="1400" dirty="0"/>
                        <a:t>法人の沿革</a:t>
                      </a:r>
                    </a:p>
                  </a:txBody>
                  <a:tcPr marL="91435" marR="91435" marT="45727" marB="45727"/>
                </a:tc>
                <a:extLst>
                  <a:ext uri="{0D108BD9-81ED-4DB2-BD59-A6C34878D82A}">
                    <a16:rowId xmlns:a16="http://schemas.microsoft.com/office/drawing/2014/main" val="10000"/>
                  </a:ext>
                </a:extLst>
              </a:tr>
              <a:tr h="826870">
                <a:tc>
                  <a:txBody>
                    <a:bodyPr/>
                    <a:lstStyle/>
                    <a:p>
                      <a:r>
                        <a:rPr kumimoji="1" lang="ja-JP" altLang="en-US" sz="1200" dirty="0"/>
                        <a:t>２００９年</a:t>
                      </a:r>
                    </a:p>
                  </a:txBody>
                  <a:tcPr marL="91435" marR="91435" marT="45727" marB="45727"/>
                </a:tc>
                <a:tc>
                  <a:txBody>
                    <a:bodyPr/>
                    <a:lstStyle/>
                    <a:p>
                      <a:endParaRPr kumimoji="1" lang="ja-JP" altLang="en-US" sz="1200" dirty="0">
                        <a:solidFill>
                          <a:schemeClr val="tx1"/>
                        </a:solidFill>
                      </a:endParaRPr>
                    </a:p>
                  </a:txBody>
                  <a:tcPr marL="91435" marR="91435" marT="45727" marB="45727"/>
                </a:tc>
                <a:tc>
                  <a:txBody>
                    <a:bodyPr/>
                    <a:lstStyle/>
                    <a:p>
                      <a:r>
                        <a:rPr kumimoji="1" lang="ja-JP" altLang="en-US" sz="1100" dirty="0">
                          <a:solidFill>
                            <a:schemeClr val="tx1"/>
                          </a:solidFill>
                        </a:rPr>
                        <a:t>自立支援法事業へ移行</a:t>
                      </a:r>
                      <a:endParaRPr kumimoji="1" lang="en-US" altLang="ja-JP" sz="1100" dirty="0">
                        <a:solidFill>
                          <a:schemeClr val="tx1"/>
                        </a:solidFill>
                      </a:endParaRPr>
                    </a:p>
                    <a:p>
                      <a:r>
                        <a:rPr kumimoji="1" lang="ja-JP" altLang="en-US" sz="1100" dirty="0">
                          <a:solidFill>
                            <a:schemeClr val="tx1"/>
                          </a:solidFill>
                        </a:rPr>
                        <a:t>みつわ会寝屋川製作所・オアシス・まごころステーションが就労継続支援Ｂ型事業へ</a:t>
                      </a:r>
                    </a:p>
                  </a:txBody>
                  <a:tcPr marL="91435" marR="91435" marT="45727" marB="45727"/>
                </a:tc>
                <a:extLst>
                  <a:ext uri="{0D108BD9-81ED-4DB2-BD59-A6C34878D82A}">
                    <a16:rowId xmlns:a16="http://schemas.microsoft.com/office/drawing/2014/main" val="10001"/>
                  </a:ext>
                </a:extLst>
              </a:tr>
              <a:tr h="624157">
                <a:tc>
                  <a:txBody>
                    <a:bodyPr/>
                    <a:lstStyle/>
                    <a:p>
                      <a:r>
                        <a:rPr kumimoji="1" lang="ja-JP" altLang="en-US" sz="1200" dirty="0">
                          <a:solidFill>
                            <a:schemeClr val="tx1"/>
                          </a:solidFill>
                        </a:rPr>
                        <a:t>２０１０年</a:t>
                      </a:r>
                    </a:p>
                  </a:txBody>
                  <a:tcPr marL="91435" marR="91435" marT="45727" marB="45727">
                    <a:lnB w="12700" cap="flat" cmpd="sng" algn="ctr">
                      <a:solidFill>
                        <a:schemeClr val="tx1"/>
                      </a:solidFill>
                      <a:prstDash val="solid"/>
                      <a:round/>
                      <a:headEnd type="none" w="med" len="med"/>
                      <a:tailEnd type="none" w="med" len="med"/>
                    </a:lnB>
                  </a:tcPr>
                </a:tc>
                <a:tc>
                  <a:txBody>
                    <a:bodyPr/>
                    <a:lstStyle/>
                    <a:p>
                      <a:endParaRPr kumimoji="1" lang="ja-JP" altLang="en-US" sz="1200" dirty="0">
                        <a:solidFill>
                          <a:schemeClr val="tx1"/>
                        </a:solidFill>
                      </a:endParaRPr>
                    </a:p>
                  </a:txBody>
                  <a:tcPr marL="91435" marR="91435"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２０周年記念イベント</a:t>
                      </a:r>
                      <a:endParaRPr kumimoji="1" lang="en-US" altLang="ja-JP" sz="1200" dirty="0">
                        <a:solidFill>
                          <a:schemeClr val="tx1"/>
                        </a:solidFill>
                      </a:endParaRPr>
                    </a:p>
                    <a:p>
                      <a:r>
                        <a:rPr kumimoji="1" lang="ja-JP" altLang="en-US" sz="1200" dirty="0">
                          <a:solidFill>
                            <a:schemeClr val="tx1"/>
                          </a:solidFill>
                        </a:rPr>
                        <a:t>就労移行支援事業</a:t>
                      </a:r>
                      <a:r>
                        <a:rPr kumimoji="1" lang="ja-JP" altLang="en-US" sz="1200" dirty="0" err="1">
                          <a:solidFill>
                            <a:schemeClr val="tx1"/>
                          </a:solidFill>
                        </a:rPr>
                        <a:t>じょぶちゃれ</a:t>
                      </a:r>
                      <a:r>
                        <a:rPr kumimoji="1" lang="ja-JP" altLang="en-US" sz="1200" dirty="0">
                          <a:solidFill>
                            <a:schemeClr val="tx1"/>
                          </a:solidFill>
                        </a:rPr>
                        <a:t>開始</a:t>
                      </a:r>
                    </a:p>
                  </a:txBody>
                  <a:tcPr marL="91435" marR="91435"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24157">
                <a:tc>
                  <a:txBody>
                    <a:bodyPr/>
                    <a:lstStyle/>
                    <a:p>
                      <a:r>
                        <a:rPr kumimoji="1" lang="ja-JP" altLang="en-US" sz="1200" dirty="0"/>
                        <a:t>２０１１年</a:t>
                      </a:r>
                    </a:p>
                  </a:txBody>
                  <a:tcPr marL="91435" marR="91435" marT="45727" marB="45727">
                    <a:lnT w="12700" cap="flat" cmpd="sng" algn="ctr">
                      <a:solidFill>
                        <a:schemeClr val="tx1"/>
                      </a:solidFill>
                      <a:prstDash val="solid"/>
                      <a:round/>
                      <a:headEnd type="none" w="med" len="med"/>
                      <a:tailEnd type="none" w="med" len="med"/>
                    </a:lnT>
                  </a:tcPr>
                </a:tc>
                <a:tc>
                  <a:txBody>
                    <a:bodyPr/>
                    <a:lstStyle/>
                    <a:p>
                      <a:endParaRPr kumimoji="1" lang="ja-JP" altLang="en-US" sz="1200" dirty="0">
                        <a:solidFill>
                          <a:schemeClr val="tx1"/>
                        </a:solidFill>
                      </a:endParaRPr>
                    </a:p>
                  </a:txBody>
                  <a:tcPr marL="91435" marR="91435"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solidFill>
                            <a:schemeClr val="tx1"/>
                          </a:solidFill>
                        </a:rPr>
                        <a:t>生活訓練事業クローバー開始</a:t>
                      </a:r>
                      <a:endParaRPr kumimoji="1" lang="en-US" altLang="ja-JP" sz="1200" dirty="0">
                        <a:solidFill>
                          <a:schemeClr val="tx1"/>
                        </a:solidFill>
                      </a:endParaRPr>
                    </a:p>
                    <a:p>
                      <a:r>
                        <a:rPr kumimoji="1" lang="ja-JP" altLang="en-US" sz="1200" dirty="0">
                          <a:solidFill>
                            <a:schemeClr val="tx1"/>
                          </a:solidFill>
                        </a:rPr>
                        <a:t>トライアルハウス事業の実施（２か年）</a:t>
                      </a:r>
                    </a:p>
                  </a:txBody>
                  <a:tcPr marL="91435" marR="91435" marT="45727" marB="4572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802484">
                <a:tc>
                  <a:txBody>
                    <a:bodyPr/>
                    <a:lstStyle/>
                    <a:p>
                      <a:r>
                        <a:rPr kumimoji="1" lang="ja-JP" altLang="en-US" sz="1200" dirty="0"/>
                        <a:t>２０１２年</a:t>
                      </a:r>
                    </a:p>
                  </a:txBody>
                  <a:tcPr marL="91435" marR="91435" marT="45727" marB="45727"/>
                </a:tc>
                <a:tc>
                  <a:txBody>
                    <a:bodyPr/>
                    <a:lstStyle/>
                    <a:p>
                      <a:endParaRPr kumimoji="1" lang="ja-JP" altLang="en-US" sz="1200" dirty="0">
                        <a:solidFill>
                          <a:schemeClr val="tx1"/>
                        </a:solidFill>
                      </a:endParaRPr>
                    </a:p>
                  </a:txBody>
                  <a:tcPr marL="91435" marR="91435" marT="45727" marB="45727"/>
                </a:tc>
                <a:tc>
                  <a:txBody>
                    <a:bodyPr/>
                    <a:lstStyle/>
                    <a:p>
                      <a:r>
                        <a:rPr kumimoji="1" lang="ja-JP" altLang="en-US" sz="1200" dirty="0">
                          <a:solidFill>
                            <a:schemeClr val="tx1"/>
                          </a:solidFill>
                        </a:rPr>
                        <a:t>あおぞらが指定特定相談支援事業・一般相談支援事業を開始</a:t>
                      </a:r>
                      <a:endParaRPr kumimoji="1" lang="en-US" altLang="ja-JP" sz="1200" dirty="0">
                        <a:solidFill>
                          <a:schemeClr val="tx1"/>
                        </a:solidFill>
                      </a:endParaRPr>
                    </a:p>
                    <a:p>
                      <a:r>
                        <a:rPr kumimoji="1" lang="ja-JP" altLang="en-US" sz="1200" dirty="0">
                          <a:solidFill>
                            <a:schemeClr val="tx1"/>
                          </a:solidFill>
                        </a:rPr>
                        <a:t>第１回スピークイベント</a:t>
                      </a:r>
                    </a:p>
                  </a:txBody>
                  <a:tcPr marL="91435" marR="91435" marT="45727" marB="45727"/>
                </a:tc>
                <a:extLst>
                  <a:ext uri="{0D108BD9-81ED-4DB2-BD59-A6C34878D82A}">
                    <a16:rowId xmlns:a16="http://schemas.microsoft.com/office/drawing/2014/main" val="10004"/>
                  </a:ext>
                </a:extLst>
              </a:tr>
              <a:tr h="469435">
                <a:tc>
                  <a:txBody>
                    <a:bodyPr/>
                    <a:lstStyle/>
                    <a:p>
                      <a:r>
                        <a:rPr kumimoji="1" lang="ja-JP" altLang="en-US" sz="1200" dirty="0"/>
                        <a:t>２０１３年</a:t>
                      </a:r>
                    </a:p>
                  </a:txBody>
                  <a:tcPr marL="91435" marR="91435"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障害者総合支援法施行</a:t>
                      </a:r>
                    </a:p>
                  </a:txBody>
                  <a:tcPr marL="91435" marR="91435"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グループホームひかり開所</a:t>
                      </a:r>
                    </a:p>
                  </a:txBody>
                  <a:tcPr marL="91435" marR="91435"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802484">
                <a:tc>
                  <a:txBody>
                    <a:bodyPr/>
                    <a:lstStyle/>
                    <a:p>
                      <a:r>
                        <a:rPr kumimoji="1" lang="ja-JP" altLang="en-US" sz="1200" dirty="0"/>
                        <a:t>２０１５年</a:t>
                      </a:r>
                    </a:p>
                  </a:txBody>
                  <a:tcPr marL="91435" marR="91435" marT="45727" marB="45727">
                    <a:lnT w="12700" cap="flat" cmpd="sng" algn="ctr">
                      <a:solidFill>
                        <a:schemeClr val="tx1"/>
                      </a:solidFill>
                      <a:prstDash val="solid"/>
                      <a:round/>
                      <a:headEnd type="none" w="med" len="med"/>
                      <a:tailEnd type="none" w="med" len="med"/>
                    </a:lnT>
                  </a:tcPr>
                </a:tc>
                <a:tc>
                  <a:txBody>
                    <a:bodyPr/>
                    <a:lstStyle/>
                    <a:p>
                      <a:endParaRPr kumimoji="1" lang="ja-JP" altLang="en-US" sz="1200" dirty="0"/>
                    </a:p>
                  </a:txBody>
                  <a:tcPr marL="91435" marR="91435" marT="45727" marB="45727">
                    <a:lnT w="12700" cap="flat" cmpd="sng" algn="ctr">
                      <a:solidFill>
                        <a:schemeClr val="tx1"/>
                      </a:solidFill>
                      <a:prstDash val="solid"/>
                      <a:round/>
                      <a:headEnd type="none" w="med" len="med"/>
                      <a:tailEnd type="none" w="med" len="med"/>
                    </a:lnT>
                  </a:tcPr>
                </a:tc>
                <a:tc>
                  <a:txBody>
                    <a:bodyPr/>
                    <a:lstStyle/>
                    <a:p>
                      <a:r>
                        <a:rPr kumimoji="1" lang="ja-JP" altLang="en-US" sz="1200" dirty="0"/>
                        <a:t>ブリーゼ開所</a:t>
                      </a:r>
                      <a:endParaRPr kumimoji="1" lang="en-US" altLang="ja-JP" sz="1200" dirty="0"/>
                    </a:p>
                    <a:p>
                      <a:r>
                        <a:rPr kumimoji="1" lang="ja-JP" altLang="en-US" sz="1200" dirty="0"/>
                        <a:t>オアシス・まごころステーションを食の事業所「みつわファクトリー」に再編</a:t>
                      </a:r>
                    </a:p>
                  </a:txBody>
                  <a:tcPr marL="91435" marR="91435" marT="45727" marB="4572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445830">
                <a:tc>
                  <a:txBody>
                    <a:bodyPr/>
                    <a:lstStyle/>
                    <a:p>
                      <a:r>
                        <a:rPr kumimoji="1" lang="ja-JP" altLang="en-US" sz="1200" dirty="0"/>
                        <a:t>２０１７年</a:t>
                      </a:r>
                      <a:endParaRPr kumimoji="1" lang="en-US" altLang="ja-JP" sz="1200" dirty="0"/>
                    </a:p>
                    <a:p>
                      <a:endParaRPr kumimoji="1" lang="en-US" altLang="ja-JP" sz="1200" dirty="0"/>
                    </a:p>
                  </a:txBody>
                  <a:tcPr marL="91435" marR="91435" marT="45727" marB="45727">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marL="91435" marR="91435" marT="45727" marB="45727">
                    <a:lnB w="12700" cap="flat" cmpd="sng" algn="ctr">
                      <a:solidFill>
                        <a:schemeClr val="tx1"/>
                      </a:solidFill>
                      <a:prstDash val="solid"/>
                      <a:round/>
                      <a:headEnd type="none" w="med" len="med"/>
                      <a:tailEnd type="none" w="med" len="med"/>
                    </a:lnB>
                  </a:tcPr>
                </a:tc>
                <a:tc>
                  <a:txBody>
                    <a:bodyPr/>
                    <a:lstStyle/>
                    <a:p>
                      <a:r>
                        <a:rPr kumimoji="1" lang="ja-JP" altLang="en-US" sz="1200" dirty="0"/>
                        <a:t>生活介護事業はるか開始</a:t>
                      </a:r>
                      <a:endParaRPr kumimoji="1" lang="en-US" altLang="ja-JP" sz="1200" dirty="0"/>
                    </a:p>
                    <a:p>
                      <a:r>
                        <a:rPr kumimoji="1" lang="ja-JP" altLang="en-US" sz="1200" dirty="0"/>
                        <a:t>カフェ</a:t>
                      </a:r>
                      <a:r>
                        <a:rPr kumimoji="1" lang="en-US" altLang="ja-JP" sz="1200" dirty="0" err="1"/>
                        <a:t>Coccala</a:t>
                      </a:r>
                      <a:r>
                        <a:rPr kumimoji="1" lang="ja-JP" altLang="en-US" sz="1200" dirty="0"/>
                        <a:t>開所</a:t>
                      </a:r>
                      <a:endParaRPr kumimoji="1" lang="en-US" altLang="ja-JP" sz="1200" dirty="0"/>
                    </a:p>
                  </a:txBody>
                  <a:tcPr marL="91435" marR="91435" marT="45727" marB="4572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4148">
                <a:tc>
                  <a:txBody>
                    <a:bodyPr/>
                    <a:lstStyle/>
                    <a:p>
                      <a:r>
                        <a:rPr kumimoji="1" lang="ja-JP" altLang="en-US" sz="1200" dirty="0">
                          <a:solidFill>
                            <a:schemeClr val="tx1"/>
                          </a:solidFill>
                        </a:rPr>
                        <a:t>２０１８年</a:t>
                      </a:r>
                    </a:p>
                  </a:txBody>
                  <a:tcPr marL="91435" marR="91435" marT="45727" marB="4572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marL="91435" marR="91435" marT="45727" marB="4572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rPr>
                        <a:t>就労定着支援事業開始</a:t>
                      </a:r>
                    </a:p>
                  </a:txBody>
                  <a:tcPr marL="91435" marR="91435" marT="45727" marB="4572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94519">
                <a:tc>
                  <a:txBody>
                    <a:bodyPr/>
                    <a:lstStyle/>
                    <a:p>
                      <a:r>
                        <a:rPr kumimoji="1" lang="ja-JP" altLang="en-US" sz="1200" dirty="0"/>
                        <a:t>２０１９年</a:t>
                      </a:r>
                    </a:p>
                  </a:txBody>
                  <a:tcPr marL="91435" marR="91435" marT="45727" marB="4572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p>
                  </a:txBody>
                  <a:tcPr marL="91435" marR="91435" marT="45727" marB="4572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t>クレアーレ開所</a:t>
                      </a:r>
                    </a:p>
                  </a:txBody>
                  <a:tcPr marL="91435" marR="91435" marT="45727" marB="45727">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7" name="角丸四角形 1">
            <a:extLst>
              <a:ext uri="{FF2B5EF4-FFF2-40B4-BE49-F238E27FC236}">
                <a16:creationId xmlns:a16="http://schemas.microsoft.com/office/drawing/2014/main" id="{65A7E4F6-E77F-470F-A8E1-1CD6A397C331}"/>
              </a:ext>
            </a:extLst>
          </p:cNvPr>
          <p:cNvSpPr/>
          <p:nvPr/>
        </p:nvSpPr>
        <p:spPr>
          <a:xfrm>
            <a:off x="1079500" y="133351"/>
            <a:ext cx="7416800" cy="576263"/>
          </a:xfrm>
          <a:prstGeom prst="roundRect">
            <a:avLst/>
          </a:prstGeom>
          <a:solidFill>
            <a:srgbClr val="009DB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3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みつわ会のあゆみ</a:t>
            </a:r>
            <a:endParaRPr kumimoji="1" lang="ja-JP" altLang="en-US" sz="3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046912" y="6592267"/>
            <a:ext cx="2133600" cy="365125"/>
          </a:xfrm>
        </p:spPr>
        <p:txBody>
          <a:bodyPr/>
          <a:lstStyle/>
          <a:p>
            <a:fld id="{014E790E-3030-464E-A4B4-2060BDBF2019}" type="slidenum">
              <a:rPr kumimoji="1" lang="ja-JP" altLang="en-US" smtClean="0"/>
              <a:t>3</a:t>
            </a:fld>
            <a:endParaRPr kumimoji="1" lang="ja-JP" altLang="en-US"/>
          </a:p>
        </p:txBody>
      </p:sp>
    </p:spTree>
    <p:extLst>
      <p:ext uri="{BB962C8B-B14F-4D97-AF65-F5344CB8AC3E}">
        <p14:creationId xmlns:p14="http://schemas.microsoft.com/office/powerpoint/2010/main" val="221079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379B045F-B983-4FB8-AA68-390F974C0926}"/>
              </a:ext>
            </a:extLst>
          </p:cNvPr>
          <p:cNvSpPr/>
          <p:nvPr/>
        </p:nvSpPr>
        <p:spPr>
          <a:xfrm>
            <a:off x="6660232" y="116632"/>
            <a:ext cx="2282552"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F63C4CC5-DE19-4DA3-A97C-E6A623EDF58F}"/>
              </a:ext>
            </a:extLst>
          </p:cNvPr>
          <p:cNvSpPr/>
          <p:nvPr/>
        </p:nvSpPr>
        <p:spPr>
          <a:xfrm>
            <a:off x="6660232" y="1772816"/>
            <a:ext cx="2282552"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C6C72155-9840-491D-9C35-C0A1D2D163F8}"/>
              </a:ext>
            </a:extLst>
          </p:cNvPr>
          <p:cNvSpPr/>
          <p:nvPr/>
        </p:nvSpPr>
        <p:spPr>
          <a:xfrm>
            <a:off x="6660232" y="3465004"/>
            <a:ext cx="2282552"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7A5E889B-450C-4BD2-B1AA-26D810C10AA8}"/>
              </a:ext>
            </a:extLst>
          </p:cNvPr>
          <p:cNvSpPr/>
          <p:nvPr/>
        </p:nvSpPr>
        <p:spPr>
          <a:xfrm>
            <a:off x="6671667" y="5157192"/>
            <a:ext cx="2282552"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a:extLst>
              <a:ext uri="{FF2B5EF4-FFF2-40B4-BE49-F238E27FC236}">
                <a16:creationId xmlns:a16="http://schemas.microsoft.com/office/drawing/2014/main" id="{20BB52A7-20A0-4DFB-87A7-CD67335EF774}"/>
              </a:ext>
            </a:extLst>
          </p:cNvPr>
          <p:cNvGrpSpPr/>
          <p:nvPr/>
        </p:nvGrpSpPr>
        <p:grpSpPr>
          <a:xfrm>
            <a:off x="-468560" y="130252"/>
            <a:ext cx="7704856" cy="5581300"/>
            <a:chOff x="-540568" y="784775"/>
            <a:chExt cx="7704856" cy="5581300"/>
          </a:xfrm>
        </p:grpSpPr>
        <p:sp>
          <p:nvSpPr>
            <p:cNvPr id="27" name="楕円 26">
              <a:extLst>
                <a:ext uri="{FF2B5EF4-FFF2-40B4-BE49-F238E27FC236}">
                  <a16:creationId xmlns:a16="http://schemas.microsoft.com/office/drawing/2014/main" id="{9478659C-7500-42F9-B336-CAEC53DCCB1B}"/>
                </a:ext>
              </a:extLst>
            </p:cNvPr>
            <p:cNvSpPr/>
            <p:nvPr/>
          </p:nvSpPr>
          <p:spPr>
            <a:xfrm>
              <a:off x="107504" y="1772816"/>
              <a:ext cx="6120680" cy="3024336"/>
            </a:xfrm>
            <a:prstGeom prst="ellipse">
              <a:avLst/>
            </a:prstGeom>
            <a:noFill/>
            <a:ln>
              <a:solidFill>
                <a:srgbClr val="E0EA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4EA415F7-4CCE-4312-83D9-96B3FC1442FA}"/>
                </a:ext>
              </a:extLst>
            </p:cNvPr>
            <p:cNvSpPr/>
            <p:nvPr/>
          </p:nvSpPr>
          <p:spPr>
            <a:xfrm>
              <a:off x="-540568" y="1340768"/>
              <a:ext cx="7704856" cy="3816424"/>
            </a:xfrm>
            <a:prstGeom prst="ellipse">
              <a:avLst/>
            </a:prstGeom>
            <a:noFill/>
            <a:ln>
              <a:solidFill>
                <a:srgbClr val="FFA0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DF595E6D-B4E2-49E0-B13E-C96F959C489A}"/>
                </a:ext>
              </a:extLst>
            </p:cNvPr>
            <p:cNvSpPr/>
            <p:nvPr/>
          </p:nvSpPr>
          <p:spPr>
            <a:xfrm>
              <a:off x="3112120" y="893418"/>
              <a:ext cx="2977424" cy="937349"/>
            </a:xfrm>
            <a:prstGeom prst="rect">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t"/>
            <a:lstStyle/>
            <a:p>
              <a:endParaRPr kumimoji="1" lang="en-US" altLang="ja-JP" sz="1400" dirty="0"/>
            </a:p>
            <a:p>
              <a:pPr algn="r"/>
              <a:r>
                <a:rPr lang="ja-JP" altLang="en-US" sz="1400" dirty="0"/>
                <a:t>多機能型事業所</a:t>
              </a:r>
              <a:endParaRPr lang="en-US" altLang="ja-JP" sz="1400" dirty="0"/>
            </a:p>
            <a:p>
              <a:pPr algn="r"/>
              <a:r>
                <a:rPr kumimoji="1" lang="ja-JP" altLang="en-US" sz="1400" dirty="0"/>
                <a:t>ブリーゼ</a:t>
              </a:r>
            </a:p>
          </p:txBody>
        </p:sp>
        <p:sp>
          <p:nvSpPr>
            <p:cNvPr id="9" name="正方形/長方形 8">
              <a:extLst>
                <a:ext uri="{FF2B5EF4-FFF2-40B4-BE49-F238E27FC236}">
                  <a16:creationId xmlns:a16="http://schemas.microsoft.com/office/drawing/2014/main" id="{8014A2B7-654E-4D04-B68B-9EFB8F7651FC}"/>
                </a:ext>
              </a:extLst>
            </p:cNvPr>
            <p:cNvSpPr/>
            <p:nvPr/>
          </p:nvSpPr>
          <p:spPr>
            <a:xfrm>
              <a:off x="251520" y="5091635"/>
              <a:ext cx="3313056" cy="986408"/>
            </a:xfrm>
            <a:prstGeom prst="rect">
              <a:avLst/>
            </a:prstGeom>
            <a:solidFill>
              <a:schemeClr val="accent3">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b"/>
            <a:lstStyle/>
            <a:p>
              <a:endParaRPr kumimoji="1" lang="en-US" altLang="ja-JP" sz="1400" dirty="0"/>
            </a:p>
            <a:p>
              <a:r>
                <a:rPr kumimoji="1" lang="ja-JP" altLang="en-US" sz="1400" dirty="0"/>
                <a:t>みつわファクトリー</a:t>
              </a:r>
            </a:p>
          </p:txBody>
        </p:sp>
        <p:sp>
          <p:nvSpPr>
            <p:cNvPr id="2" name="楕円 1">
              <a:extLst>
                <a:ext uri="{FF2B5EF4-FFF2-40B4-BE49-F238E27FC236}">
                  <a16:creationId xmlns:a16="http://schemas.microsoft.com/office/drawing/2014/main" id="{E2174198-85C3-4CA6-B21E-8586EB4A7130}"/>
                </a:ext>
              </a:extLst>
            </p:cNvPr>
            <p:cNvSpPr/>
            <p:nvPr/>
          </p:nvSpPr>
          <p:spPr>
            <a:xfrm>
              <a:off x="1691680" y="2780928"/>
              <a:ext cx="3168352" cy="914400"/>
            </a:xfrm>
            <a:prstGeom prst="ellipse">
              <a:avLst/>
            </a:prstGeom>
            <a:solidFill>
              <a:srgbClr val="0099CC"/>
            </a:solidFill>
            <a:ln>
              <a:solidFill>
                <a:srgbClr val="009B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社会福祉法人みつわ会</a:t>
              </a:r>
              <a:endParaRPr kumimoji="1" lang="en-US" altLang="ja-JP" sz="1600" dirty="0"/>
            </a:p>
            <a:p>
              <a:pPr algn="ctr"/>
              <a:r>
                <a:rPr lang="en-US" altLang="ja-JP"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Liberal Arts For Us </a:t>
              </a:r>
              <a:r>
                <a:rPr lang="ja-JP" altLang="en-US" sz="1050" dirty="0"/>
                <a:t>　　</a:t>
              </a:r>
              <a:endParaRPr kumimoji="1" lang="ja-JP" altLang="en-US" sz="1050" dirty="0"/>
            </a:p>
          </p:txBody>
        </p:sp>
        <p:sp>
          <p:nvSpPr>
            <p:cNvPr id="7" name="楕円 6">
              <a:extLst>
                <a:ext uri="{FF2B5EF4-FFF2-40B4-BE49-F238E27FC236}">
                  <a16:creationId xmlns:a16="http://schemas.microsoft.com/office/drawing/2014/main" id="{96B64AE7-C192-4216-9605-B6CCC28CF089}"/>
                </a:ext>
              </a:extLst>
            </p:cNvPr>
            <p:cNvSpPr/>
            <p:nvPr/>
          </p:nvSpPr>
          <p:spPr>
            <a:xfrm>
              <a:off x="1187624" y="2564904"/>
              <a:ext cx="4104456" cy="1368152"/>
            </a:xfrm>
            <a:prstGeom prst="ellipse">
              <a:avLst/>
            </a:prstGeom>
            <a:noFill/>
            <a:ln>
              <a:solidFill>
                <a:srgbClr val="7FFF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1D923028-E053-4FB6-9E1C-C02BA74EB6F1}"/>
                </a:ext>
              </a:extLst>
            </p:cNvPr>
            <p:cNvSpPr/>
            <p:nvPr/>
          </p:nvSpPr>
          <p:spPr>
            <a:xfrm>
              <a:off x="683568" y="2060848"/>
              <a:ext cx="5040560" cy="2304256"/>
            </a:xfrm>
            <a:prstGeom prst="ellipse">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六角形 7">
              <a:extLst>
                <a:ext uri="{FF2B5EF4-FFF2-40B4-BE49-F238E27FC236}">
                  <a16:creationId xmlns:a16="http://schemas.microsoft.com/office/drawing/2014/main" id="{37A0600D-B899-4586-83EC-08623B9F8A89}"/>
                </a:ext>
              </a:extLst>
            </p:cNvPr>
            <p:cNvSpPr/>
            <p:nvPr/>
          </p:nvSpPr>
          <p:spPr>
            <a:xfrm>
              <a:off x="-5265" y="2641429"/>
              <a:ext cx="1440160" cy="1085525"/>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2">
                      <a:lumMod val="25000"/>
                    </a:schemeClr>
                  </a:solidFill>
                </a:rPr>
                <a:t>１９９０</a:t>
              </a:r>
              <a:endParaRPr kumimoji="1" lang="en-US" altLang="ja-JP" sz="1100" dirty="0">
                <a:solidFill>
                  <a:schemeClr val="bg2">
                    <a:lumMod val="25000"/>
                  </a:schemeClr>
                </a:solidFill>
              </a:endParaRPr>
            </a:p>
            <a:p>
              <a:pPr algn="ctr"/>
              <a:r>
                <a:rPr kumimoji="1" lang="ja-JP" altLang="en-US" sz="1100" u="sng" dirty="0">
                  <a:solidFill>
                    <a:schemeClr val="bg2">
                      <a:lumMod val="25000"/>
                    </a:schemeClr>
                  </a:solidFill>
                  <a:effectLst>
                    <a:outerShdw blurRad="38100" dist="38100" dir="2700000" algn="tl">
                      <a:srgbClr val="000000">
                        <a:alpha val="43137"/>
                      </a:srgbClr>
                    </a:outerShdw>
                  </a:effectLst>
                </a:rPr>
                <a:t>寝屋川</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r>
                <a:rPr kumimoji="1" lang="ja-JP" altLang="en-US" sz="1100" u="sng" dirty="0">
                  <a:solidFill>
                    <a:schemeClr val="bg2">
                      <a:lumMod val="25000"/>
                    </a:schemeClr>
                  </a:solidFill>
                  <a:effectLst>
                    <a:outerShdw blurRad="38100" dist="38100" dir="2700000" algn="tl">
                      <a:srgbClr val="000000">
                        <a:alpha val="43137"/>
                      </a:srgbClr>
                    </a:outerShdw>
                  </a:effectLst>
                </a:rPr>
                <a:t>製作所</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軽作業</a:t>
              </a:r>
              <a:endParaRPr lang="en-US" altLang="ja-JP" sz="1100" dirty="0">
                <a:solidFill>
                  <a:schemeClr val="bg2">
                    <a:lumMod val="25000"/>
                  </a:schemeClr>
                </a:solidFill>
              </a:endParaRPr>
            </a:p>
            <a:p>
              <a:pPr algn="ctr"/>
              <a:r>
                <a:rPr kumimoji="1" lang="ja-JP" altLang="en-US" sz="1100" dirty="0">
                  <a:solidFill>
                    <a:schemeClr val="bg2">
                      <a:lumMod val="25000"/>
                    </a:schemeClr>
                  </a:solidFill>
                </a:rPr>
                <a:t>Ｏｎｅ</a:t>
              </a:r>
            </a:p>
          </p:txBody>
        </p:sp>
        <p:sp>
          <p:nvSpPr>
            <p:cNvPr id="29" name="六角形 28">
              <a:extLst>
                <a:ext uri="{FF2B5EF4-FFF2-40B4-BE49-F238E27FC236}">
                  <a16:creationId xmlns:a16="http://schemas.microsoft.com/office/drawing/2014/main" id="{3FB02211-7E34-4ADD-909F-B18E915B6828}"/>
                </a:ext>
              </a:extLst>
            </p:cNvPr>
            <p:cNvSpPr/>
            <p:nvPr/>
          </p:nvSpPr>
          <p:spPr>
            <a:xfrm>
              <a:off x="3497852" y="1131146"/>
              <a:ext cx="1440160" cy="1263624"/>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2">
                      <a:lumMod val="25000"/>
                    </a:schemeClr>
                  </a:solidFill>
                </a:rPr>
                <a:t>２０１０</a:t>
              </a:r>
              <a:endParaRPr kumimoji="1" lang="en-US" altLang="ja-JP" sz="1100" dirty="0">
                <a:solidFill>
                  <a:schemeClr val="bg2">
                    <a:lumMod val="25000"/>
                  </a:schemeClr>
                </a:solidFill>
              </a:endParaRPr>
            </a:p>
            <a:p>
              <a:pPr algn="ctr"/>
              <a:r>
                <a:rPr kumimoji="1" lang="ja-JP" altLang="en-US" sz="1100" u="sng" dirty="0" err="1">
                  <a:solidFill>
                    <a:schemeClr val="bg2">
                      <a:lumMod val="25000"/>
                    </a:schemeClr>
                  </a:solidFill>
                  <a:effectLst>
                    <a:outerShdw blurRad="38100" dist="38100" dir="2700000" algn="tl">
                      <a:srgbClr val="000000">
                        <a:alpha val="43137"/>
                      </a:srgbClr>
                    </a:outerShdw>
                  </a:effectLst>
                </a:rPr>
                <a:t>じょぶちゃれ</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ジョブコーチ</a:t>
              </a:r>
              <a:endParaRPr lang="en-US" altLang="ja-JP" sz="1100" dirty="0">
                <a:solidFill>
                  <a:schemeClr val="bg2">
                    <a:lumMod val="25000"/>
                  </a:schemeClr>
                </a:solidFill>
              </a:endParaRPr>
            </a:p>
            <a:p>
              <a:pPr algn="ctr"/>
              <a:r>
                <a:rPr lang="ja-JP" altLang="en-US" sz="1100" dirty="0">
                  <a:solidFill>
                    <a:schemeClr val="bg2">
                      <a:lumMod val="25000"/>
                    </a:schemeClr>
                  </a:solidFill>
                </a:rPr>
                <a:t>アフター</a:t>
              </a:r>
              <a:endParaRPr lang="en-US" altLang="ja-JP" sz="1100" dirty="0">
                <a:solidFill>
                  <a:schemeClr val="bg2">
                    <a:lumMod val="25000"/>
                  </a:schemeClr>
                </a:solidFill>
              </a:endParaRPr>
            </a:p>
            <a:p>
              <a:pPr algn="ctr"/>
              <a:r>
                <a:rPr lang="ja-JP" altLang="en-US" sz="1100" dirty="0">
                  <a:solidFill>
                    <a:schemeClr val="bg2">
                      <a:lumMod val="25000"/>
                    </a:schemeClr>
                  </a:solidFill>
                </a:rPr>
                <a:t>カフェ</a:t>
              </a:r>
              <a:endParaRPr kumimoji="1" lang="ja-JP" altLang="en-US" sz="1100" dirty="0">
                <a:solidFill>
                  <a:schemeClr val="bg2">
                    <a:lumMod val="25000"/>
                  </a:schemeClr>
                </a:solidFill>
              </a:endParaRPr>
            </a:p>
          </p:txBody>
        </p:sp>
        <p:sp>
          <p:nvSpPr>
            <p:cNvPr id="30" name="六角形 29">
              <a:extLst>
                <a:ext uri="{FF2B5EF4-FFF2-40B4-BE49-F238E27FC236}">
                  <a16:creationId xmlns:a16="http://schemas.microsoft.com/office/drawing/2014/main" id="{07752F5F-6327-4B78-8FDD-D0C24C41DDF9}"/>
                </a:ext>
              </a:extLst>
            </p:cNvPr>
            <p:cNvSpPr/>
            <p:nvPr/>
          </p:nvSpPr>
          <p:spPr>
            <a:xfrm>
              <a:off x="179512" y="4011515"/>
              <a:ext cx="1718215" cy="1383455"/>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2">
                      <a:lumMod val="25000"/>
                    </a:schemeClr>
                  </a:solidFill>
                </a:rPr>
                <a:t>１９９５</a:t>
              </a:r>
              <a:endParaRPr kumimoji="1" lang="en-US" altLang="ja-JP" sz="1100" dirty="0">
                <a:solidFill>
                  <a:schemeClr val="bg2">
                    <a:lumMod val="25000"/>
                  </a:schemeClr>
                </a:solidFill>
              </a:endParaRPr>
            </a:p>
            <a:p>
              <a:pPr algn="ctr"/>
              <a:r>
                <a:rPr lang="ja-JP" altLang="en-US" sz="1100" u="sng" dirty="0">
                  <a:solidFill>
                    <a:schemeClr val="bg2">
                      <a:lumMod val="25000"/>
                    </a:schemeClr>
                  </a:solidFill>
                  <a:effectLst>
                    <a:outerShdw blurRad="38100" dist="38100" dir="2700000" algn="tl">
                      <a:srgbClr val="000000">
                        <a:alpha val="43137"/>
                      </a:srgbClr>
                    </a:outerShdw>
                  </a:effectLst>
                </a:rPr>
                <a:t>オアシス</a:t>
              </a:r>
              <a:endParaRPr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r>
                <a:rPr lang="ja-JP" altLang="en-US" sz="1100" dirty="0">
                  <a:solidFill>
                    <a:schemeClr val="bg2">
                      <a:lumMod val="25000"/>
                    </a:schemeClr>
                  </a:solidFill>
                </a:rPr>
                <a:t>焼菓子</a:t>
              </a:r>
              <a:endParaRPr lang="en-US" altLang="ja-JP" sz="1100" dirty="0">
                <a:solidFill>
                  <a:schemeClr val="bg2">
                    <a:lumMod val="25000"/>
                  </a:schemeClr>
                </a:solidFill>
              </a:endParaRPr>
            </a:p>
            <a:p>
              <a:pPr algn="ctr"/>
              <a:r>
                <a:rPr lang="ja-JP" altLang="en-US" sz="1100" dirty="0">
                  <a:solidFill>
                    <a:schemeClr val="bg2">
                      <a:lumMod val="25000"/>
                    </a:schemeClr>
                  </a:solidFill>
                </a:rPr>
                <a:t>コミュニティスペース</a:t>
              </a:r>
              <a:endParaRPr lang="en-US" altLang="ja-JP" sz="1100" dirty="0">
                <a:solidFill>
                  <a:schemeClr val="bg2">
                    <a:lumMod val="25000"/>
                  </a:schemeClr>
                </a:solidFill>
              </a:endParaRPr>
            </a:p>
            <a:p>
              <a:pPr algn="ctr"/>
              <a:r>
                <a:rPr kumimoji="1" lang="ja-JP" altLang="en-US" sz="1100" dirty="0" err="1" smtClean="0">
                  <a:solidFill>
                    <a:schemeClr val="bg2">
                      <a:lumMod val="25000"/>
                    </a:schemeClr>
                  </a:solidFill>
                </a:rPr>
                <a:t>しそ</a:t>
              </a:r>
              <a:r>
                <a:rPr lang="en-US" altLang="ja-JP" sz="1100" dirty="0">
                  <a:solidFill>
                    <a:schemeClr val="bg2">
                      <a:lumMod val="25000"/>
                    </a:schemeClr>
                  </a:solidFill>
                </a:rPr>
                <a:t>LABO</a:t>
              </a:r>
              <a:endParaRPr kumimoji="1" lang="en-US" altLang="ja-JP" sz="1100" dirty="0">
                <a:solidFill>
                  <a:schemeClr val="bg2">
                    <a:lumMod val="25000"/>
                  </a:schemeClr>
                </a:solidFill>
              </a:endParaRPr>
            </a:p>
            <a:p>
              <a:pPr algn="ctr"/>
              <a:r>
                <a:rPr lang="ja-JP" altLang="en-US" sz="1100" dirty="0">
                  <a:solidFill>
                    <a:schemeClr val="bg2">
                      <a:lumMod val="25000"/>
                    </a:schemeClr>
                  </a:solidFill>
                </a:rPr>
                <a:t>スカイハイ</a:t>
              </a:r>
              <a:endParaRPr kumimoji="1" lang="ja-JP" altLang="en-US" sz="1100" dirty="0">
                <a:solidFill>
                  <a:schemeClr val="bg2">
                    <a:lumMod val="25000"/>
                  </a:schemeClr>
                </a:solidFill>
              </a:endParaRPr>
            </a:p>
          </p:txBody>
        </p:sp>
        <p:sp>
          <p:nvSpPr>
            <p:cNvPr id="31" name="六角形 30">
              <a:extLst>
                <a:ext uri="{FF2B5EF4-FFF2-40B4-BE49-F238E27FC236}">
                  <a16:creationId xmlns:a16="http://schemas.microsoft.com/office/drawing/2014/main" id="{277FD210-FF2C-4110-8E52-7427D6BEF161}"/>
                </a:ext>
              </a:extLst>
            </p:cNvPr>
            <p:cNvSpPr/>
            <p:nvPr/>
          </p:nvSpPr>
          <p:spPr>
            <a:xfrm>
              <a:off x="1691680" y="4803603"/>
              <a:ext cx="1314118" cy="1058879"/>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2">
                      <a:lumMod val="25000"/>
                    </a:schemeClr>
                  </a:solidFill>
                </a:rPr>
                <a:t>１９９９</a:t>
              </a:r>
              <a:endParaRPr kumimoji="1" lang="en-US" altLang="ja-JP" sz="1100" dirty="0">
                <a:solidFill>
                  <a:schemeClr val="bg2">
                    <a:lumMod val="25000"/>
                  </a:schemeClr>
                </a:solidFill>
              </a:endParaRPr>
            </a:p>
            <a:p>
              <a:pPr algn="ctr"/>
              <a:r>
                <a:rPr lang="ja-JP" altLang="en-US" sz="1100" u="sng" dirty="0">
                  <a:solidFill>
                    <a:schemeClr val="bg2">
                      <a:lumMod val="25000"/>
                    </a:schemeClr>
                  </a:solidFill>
                  <a:effectLst>
                    <a:outerShdw blurRad="38100" dist="38100" dir="2700000" algn="tl">
                      <a:srgbClr val="000000">
                        <a:alpha val="43137"/>
                      </a:srgbClr>
                    </a:outerShdw>
                  </a:effectLst>
                </a:rPr>
                <a:t>まごころ</a:t>
              </a:r>
              <a:endParaRPr lang="en-US" altLang="ja-JP" sz="1100" u="sng" dirty="0">
                <a:solidFill>
                  <a:schemeClr val="bg2">
                    <a:lumMod val="25000"/>
                  </a:schemeClr>
                </a:solidFill>
                <a:effectLst>
                  <a:outerShdw blurRad="38100" dist="38100" dir="2700000" algn="tl">
                    <a:srgbClr val="000000">
                      <a:alpha val="43137"/>
                    </a:srgbClr>
                  </a:outerShdw>
                </a:effectLst>
              </a:endParaRPr>
            </a:p>
            <a:p>
              <a:pPr algn="ctr"/>
              <a:r>
                <a:rPr kumimoji="1" lang="ja-JP" altLang="en-US" sz="1100" u="sng" dirty="0">
                  <a:solidFill>
                    <a:schemeClr val="bg2">
                      <a:lumMod val="25000"/>
                    </a:schemeClr>
                  </a:solidFill>
                  <a:effectLst>
                    <a:outerShdw blurRad="38100" dist="38100" dir="2700000" algn="tl">
                      <a:srgbClr val="000000">
                        <a:alpha val="43137"/>
                      </a:srgbClr>
                    </a:outerShdw>
                  </a:effectLst>
                </a:rPr>
                <a:t>ステーション</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宅配弁当</a:t>
              </a:r>
              <a:endParaRPr lang="en-US" altLang="ja-JP" sz="1100" dirty="0">
                <a:solidFill>
                  <a:schemeClr val="bg2">
                    <a:lumMod val="25000"/>
                  </a:schemeClr>
                </a:solidFill>
              </a:endParaRPr>
            </a:p>
            <a:p>
              <a:pPr algn="ctr"/>
              <a:endParaRPr kumimoji="1" lang="ja-JP" altLang="en-US" sz="1100" dirty="0">
                <a:solidFill>
                  <a:schemeClr val="bg2">
                    <a:lumMod val="25000"/>
                  </a:schemeClr>
                </a:solidFill>
              </a:endParaRPr>
            </a:p>
          </p:txBody>
        </p:sp>
        <p:sp>
          <p:nvSpPr>
            <p:cNvPr id="32" name="六角形 31">
              <a:extLst>
                <a:ext uri="{FF2B5EF4-FFF2-40B4-BE49-F238E27FC236}">
                  <a16:creationId xmlns:a16="http://schemas.microsoft.com/office/drawing/2014/main" id="{CF4AA258-BB90-4DA9-8C17-23DC7EEAB3E2}"/>
                </a:ext>
              </a:extLst>
            </p:cNvPr>
            <p:cNvSpPr/>
            <p:nvPr/>
          </p:nvSpPr>
          <p:spPr>
            <a:xfrm>
              <a:off x="2843808" y="5379667"/>
              <a:ext cx="1260140" cy="986408"/>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2">
                      <a:lumMod val="25000"/>
                    </a:schemeClr>
                  </a:solidFill>
                </a:rPr>
                <a:t>２０１７</a:t>
              </a:r>
              <a:endParaRPr kumimoji="1" lang="en-US" altLang="ja-JP" sz="1100" dirty="0">
                <a:solidFill>
                  <a:schemeClr val="bg2">
                    <a:lumMod val="25000"/>
                  </a:schemeClr>
                </a:solidFill>
              </a:endParaRPr>
            </a:p>
            <a:p>
              <a:pPr algn="ctr"/>
              <a:r>
                <a:rPr lang="en-US" altLang="ja-JP" sz="1100" u="sng" dirty="0">
                  <a:solidFill>
                    <a:schemeClr val="bg2">
                      <a:lumMod val="25000"/>
                    </a:schemeClr>
                  </a:solidFill>
                  <a:effectLst>
                    <a:outerShdw blurRad="38100" dist="38100" dir="2700000" algn="tl">
                      <a:srgbClr val="000000">
                        <a:alpha val="43137"/>
                      </a:srgbClr>
                    </a:outerShdw>
                  </a:effectLst>
                </a:rPr>
                <a:t>Café</a:t>
              </a:r>
              <a:r>
                <a:rPr lang="ja-JP" altLang="en-US" sz="1100" u="sng" dirty="0">
                  <a:solidFill>
                    <a:schemeClr val="bg2">
                      <a:lumMod val="25000"/>
                    </a:schemeClr>
                  </a:solidFill>
                  <a:effectLst>
                    <a:outerShdw blurRad="38100" dist="38100" dir="2700000" algn="tl">
                      <a:srgbClr val="000000">
                        <a:alpha val="43137"/>
                      </a:srgbClr>
                    </a:outerShdw>
                  </a:effectLst>
                </a:rPr>
                <a:t>　</a:t>
              </a:r>
              <a:r>
                <a:rPr lang="en-US" altLang="ja-JP" sz="1100" u="sng" dirty="0" err="1">
                  <a:solidFill>
                    <a:schemeClr val="bg2">
                      <a:lumMod val="25000"/>
                    </a:schemeClr>
                  </a:solidFill>
                  <a:effectLst>
                    <a:outerShdw blurRad="38100" dist="38100" dir="2700000" algn="tl">
                      <a:srgbClr val="000000">
                        <a:alpha val="43137"/>
                      </a:srgbClr>
                    </a:outerShdw>
                  </a:effectLst>
                </a:rPr>
                <a:t>Coccala</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喫茶</a:t>
              </a:r>
              <a:endParaRPr lang="en-US" altLang="ja-JP" sz="1100" dirty="0">
                <a:solidFill>
                  <a:schemeClr val="bg2">
                    <a:lumMod val="25000"/>
                  </a:schemeClr>
                </a:solidFill>
              </a:endParaRPr>
            </a:p>
          </p:txBody>
        </p:sp>
        <p:sp>
          <p:nvSpPr>
            <p:cNvPr id="33" name="六角形 32">
              <a:extLst>
                <a:ext uri="{FF2B5EF4-FFF2-40B4-BE49-F238E27FC236}">
                  <a16:creationId xmlns:a16="http://schemas.microsoft.com/office/drawing/2014/main" id="{A47E1019-39BB-4997-A262-8A0CE063866F}"/>
                </a:ext>
              </a:extLst>
            </p:cNvPr>
            <p:cNvSpPr/>
            <p:nvPr/>
          </p:nvSpPr>
          <p:spPr>
            <a:xfrm>
              <a:off x="4716016" y="3003403"/>
              <a:ext cx="1594841" cy="1364300"/>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2">
                      <a:lumMod val="25000"/>
                    </a:schemeClr>
                  </a:solidFill>
                </a:rPr>
                <a:t>２００４</a:t>
              </a:r>
              <a:endParaRPr kumimoji="1" lang="en-US" altLang="ja-JP" sz="1100" dirty="0">
                <a:solidFill>
                  <a:schemeClr val="bg2">
                    <a:lumMod val="25000"/>
                  </a:schemeClr>
                </a:solidFill>
              </a:endParaRPr>
            </a:p>
            <a:p>
              <a:pPr algn="ctr"/>
              <a:r>
                <a:rPr lang="ja-JP" altLang="en-US" sz="1100" u="sng" dirty="0">
                  <a:solidFill>
                    <a:schemeClr val="bg2">
                      <a:lumMod val="25000"/>
                    </a:schemeClr>
                  </a:solidFill>
                  <a:effectLst>
                    <a:outerShdw blurRad="38100" dist="38100" dir="2700000" algn="tl">
                      <a:srgbClr val="000000">
                        <a:alpha val="43137"/>
                      </a:srgbClr>
                    </a:outerShdw>
                  </a:effectLst>
                </a:rPr>
                <a:t>あおぞら</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相談支援</a:t>
              </a:r>
              <a:endParaRPr lang="en-US" altLang="ja-JP" sz="1100" dirty="0">
                <a:solidFill>
                  <a:schemeClr val="bg2">
                    <a:lumMod val="25000"/>
                  </a:schemeClr>
                </a:solidFill>
              </a:endParaRPr>
            </a:p>
            <a:p>
              <a:pPr algn="ctr"/>
              <a:r>
                <a:rPr lang="ja-JP" altLang="en-US" sz="1100" dirty="0">
                  <a:solidFill>
                    <a:schemeClr val="bg2">
                      <a:lumMod val="25000"/>
                    </a:schemeClr>
                  </a:solidFill>
                </a:rPr>
                <a:t>フリースペース</a:t>
              </a:r>
              <a:endParaRPr lang="en-US" altLang="ja-JP" sz="1100" dirty="0">
                <a:solidFill>
                  <a:schemeClr val="bg2">
                    <a:lumMod val="25000"/>
                  </a:schemeClr>
                </a:solidFill>
              </a:endParaRPr>
            </a:p>
            <a:p>
              <a:pPr algn="ctr"/>
              <a:r>
                <a:rPr kumimoji="1" lang="en-US" altLang="ja-JP" sz="1100" dirty="0">
                  <a:solidFill>
                    <a:schemeClr val="bg2">
                      <a:lumMod val="25000"/>
                    </a:schemeClr>
                  </a:solidFill>
                </a:rPr>
                <a:t>BALBAL</a:t>
              </a:r>
              <a:r>
                <a:rPr kumimoji="1" lang="ja-JP" altLang="en-US" sz="1100" dirty="0">
                  <a:solidFill>
                    <a:schemeClr val="bg2">
                      <a:lumMod val="25000"/>
                    </a:schemeClr>
                  </a:solidFill>
                </a:rPr>
                <a:t>クラブ</a:t>
              </a:r>
              <a:endParaRPr kumimoji="1" lang="en-US" altLang="ja-JP" sz="1100" dirty="0">
                <a:solidFill>
                  <a:schemeClr val="bg2">
                    <a:lumMod val="25000"/>
                  </a:schemeClr>
                </a:solidFill>
              </a:endParaRPr>
            </a:p>
            <a:p>
              <a:pPr algn="ctr"/>
              <a:r>
                <a:rPr kumimoji="1" lang="ja-JP" altLang="en-US" sz="1100" dirty="0">
                  <a:solidFill>
                    <a:schemeClr val="bg2">
                      <a:lumMod val="25000"/>
                    </a:schemeClr>
                  </a:solidFill>
                </a:rPr>
                <a:t>よりそい</a:t>
              </a:r>
              <a:endParaRPr kumimoji="1" lang="en-US" altLang="ja-JP" sz="1100" dirty="0">
                <a:solidFill>
                  <a:schemeClr val="bg2">
                    <a:lumMod val="25000"/>
                  </a:schemeClr>
                </a:solidFill>
              </a:endParaRPr>
            </a:p>
            <a:p>
              <a:pPr algn="ctr"/>
              <a:r>
                <a:rPr kumimoji="1" lang="ja-JP" altLang="en-US" sz="1100" dirty="0">
                  <a:solidFill>
                    <a:schemeClr val="bg2">
                      <a:lumMod val="25000"/>
                    </a:schemeClr>
                  </a:solidFill>
                </a:rPr>
                <a:t>ピアライン</a:t>
              </a:r>
            </a:p>
          </p:txBody>
        </p:sp>
        <p:sp>
          <p:nvSpPr>
            <p:cNvPr id="34" name="六角形 33">
              <a:extLst>
                <a:ext uri="{FF2B5EF4-FFF2-40B4-BE49-F238E27FC236}">
                  <a16:creationId xmlns:a16="http://schemas.microsoft.com/office/drawing/2014/main" id="{2083A024-C5E0-4A05-A140-FDA1A298BDA7}"/>
                </a:ext>
              </a:extLst>
            </p:cNvPr>
            <p:cNvSpPr/>
            <p:nvPr/>
          </p:nvSpPr>
          <p:spPr>
            <a:xfrm>
              <a:off x="2293239" y="784775"/>
              <a:ext cx="1375198" cy="1029816"/>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2">
                      <a:lumMod val="25000"/>
                    </a:schemeClr>
                  </a:solidFill>
                </a:rPr>
                <a:t>２０１１</a:t>
              </a:r>
              <a:endParaRPr kumimoji="1" lang="en-US" altLang="ja-JP" sz="1100" dirty="0">
                <a:solidFill>
                  <a:schemeClr val="bg2">
                    <a:lumMod val="25000"/>
                  </a:schemeClr>
                </a:solidFill>
              </a:endParaRPr>
            </a:p>
            <a:p>
              <a:pPr algn="ctr"/>
              <a:r>
                <a:rPr kumimoji="1" lang="ja-JP" altLang="en-US" sz="1100" u="sng" dirty="0">
                  <a:solidFill>
                    <a:schemeClr val="bg2">
                      <a:lumMod val="25000"/>
                    </a:schemeClr>
                  </a:solidFill>
                  <a:effectLst>
                    <a:outerShdw blurRad="38100" dist="38100" dir="2700000" algn="tl">
                      <a:srgbClr val="000000">
                        <a:alpha val="43137"/>
                      </a:srgbClr>
                    </a:outerShdw>
                  </a:effectLst>
                </a:rPr>
                <a:t>クローバー</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自立体験</a:t>
              </a:r>
              <a:endParaRPr lang="en-US" altLang="ja-JP" sz="1100" dirty="0">
                <a:solidFill>
                  <a:schemeClr val="bg2">
                    <a:lumMod val="25000"/>
                  </a:schemeClr>
                </a:solidFill>
              </a:endParaRPr>
            </a:p>
            <a:p>
              <a:pPr algn="ctr"/>
              <a:r>
                <a:rPr lang="ja-JP" altLang="en-US" sz="1100" dirty="0">
                  <a:solidFill>
                    <a:schemeClr val="bg2">
                      <a:lumMod val="25000"/>
                    </a:schemeClr>
                  </a:solidFill>
                </a:rPr>
                <a:t>ハウス</a:t>
              </a:r>
              <a:endParaRPr lang="en-US" altLang="ja-JP" sz="1100" dirty="0">
                <a:solidFill>
                  <a:schemeClr val="bg2">
                    <a:lumMod val="25000"/>
                  </a:schemeClr>
                </a:solidFill>
              </a:endParaRPr>
            </a:p>
          </p:txBody>
        </p:sp>
        <p:sp>
          <p:nvSpPr>
            <p:cNvPr id="35" name="六角形 34">
              <a:extLst>
                <a:ext uri="{FF2B5EF4-FFF2-40B4-BE49-F238E27FC236}">
                  <a16:creationId xmlns:a16="http://schemas.microsoft.com/office/drawing/2014/main" id="{7F52FC6E-7DC7-4236-B6E5-2870198FE3DD}"/>
                </a:ext>
              </a:extLst>
            </p:cNvPr>
            <p:cNvSpPr/>
            <p:nvPr/>
          </p:nvSpPr>
          <p:spPr>
            <a:xfrm>
              <a:off x="427270" y="1281898"/>
              <a:ext cx="1370936" cy="1069268"/>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bg2">
                      <a:lumMod val="25000"/>
                    </a:schemeClr>
                  </a:solidFill>
                </a:rPr>
                <a:t>２０１３</a:t>
              </a:r>
              <a:endParaRPr kumimoji="1" lang="en-US" altLang="ja-JP" sz="1100" dirty="0">
                <a:solidFill>
                  <a:schemeClr val="bg2">
                    <a:lumMod val="25000"/>
                  </a:schemeClr>
                </a:solidFill>
              </a:endParaRPr>
            </a:p>
            <a:p>
              <a:pPr algn="ctr"/>
              <a:r>
                <a:rPr kumimoji="1" lang="ja-JP" altLang="en-US" sz="1100" u="sng" dirty="0">
                  <a:solidFill>
                    <a:schemeClr val="bg2">
                      <a:lumMod val="25000"/>
                    </a:schemeClr>
                  </a:solidFill>
                  <a:effectLst>
                    <a:outerShdw blurRad="38100" dist="38100" dir="2700000" algn="tl">
                      <a:srgbClr val="000000">
                        <a:alpha val="43137"/>
                      </a:srgbClr>
                    </a:outerShdw>
                  </a:effectLst>
                </a:rPr>
                <a:t>ひかり</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グループ</a:t>
              </a:r>
              <a:endParaRPr lang="en-US" altLang="ja-JP" sz="1100" dirty="0">
                <a:solidFill>
                  <a:schemeClr val="bg2">
                    <a:lumMod val="25000"/>
                  </a:schemeClr>
                </a:solidFill>
              </a:endParaRPr>
            </a:p>
            <a:p>
              <a:pPr algn="ctr"/>
              <a:r>
                <a:rPr lang="ja-JP" altLang="en-US" sz="1100" dirty="0">
                  <a:solidFill>
                    <a:schemeClr val="bg2">
                      <a:lumMod val="25000"/>
                    </a:schemeClr>
                  </a:solidFill>
                </a:rPr>
                <a:t>ホーム</a:t>
              </a:r>
              <a:endParaRPr lang="en-US" altLang="ja-JP" sz="1100" dirty="0">
                <a:solidFill>
                  <a:schemeClr val="bg2">
                    <a:lumMod val="25000"/>
                  </a:schemeClr>
                </a:solidFill>
              </a:endParaRPr>
            </a:p>
            <a:p>
              <a:pPr algn="ctr"/>
              <a:endParaRPr kumimoji="1" lang="ja-JP" altLang="en-US" sz="1100" dirty="0">
                <a:solidFill>
                  <a:schemeClr val="bg2">
                    <a:lumMod val="25000"/>
                  </a:schemeClr>
                </a:solidFill>
              </a:endParaRPr>
            </a:p>
          </p:txBody>
        </p:sp>
        <p:sp>
          <p:nvSpPr>
            <p:cNvPr id="36" name="六角形 35">
              <a:extLst>
                <a:ext uri="{FF2B5EF4-FFF2-40B4-BE49-F238E27FC236}">
                  <a16:creationId xmlns:a16="http://schemas.microsoft.com/office/drawing/2014/main" id="{8949D4AE-BE8D-4E46-A590-9E7A5E3A9EE5}"/>
                </a:ext>
              </a:extLst>
            </p:cNvPr>
            <p:cNvSpPr/>
            <p:nvPr/>
          </p:nvSpPr>
          <p:spPr>
            <a:xfrm>
              <a:off x="4751721" y="1753785"/>
              <a:ext cx="1451754" cy="986408"/>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2">
                      <a:lumMod val="25000"/>
                    </a:schemeClr>
                  </a:solidFill>
                </a:rPr>
                <a:t>２０１７</a:t>
              </a:r>
              <a:endParaRPr kumimoji="1" lang="en-US" altLang="ja-JP" sz="1100" dirty="0">
                <a:solidFill>
                  <a:schemeClr val="bg2">
                    <a:lumMod val="25000"/>
                  </a:schemeClr>
                </a:solidFill>
              </a:endParaRPr>
            </a:p>
            <a:p>
              <a:pPr algn="ctr"/>
              <a:r>
                <a:rPr kumimoji="1" lang="ja-JP" altLang="en-US" sz="1100" u="sng" dirty="0">
                  <a:solidFill>
                    <a:schemeClr val="bg2">
                      <a:lumMod val="25000"/>
                    </a:schemeClr>
                  </a:solidFill>
                  <a:effectLst>
                    <a:outerShdw blurRad="38100" dist="38100" dir="2700000" algn="tl">
                      <a:srgbClr val="000000">
                        <a:alpha val="43137"/>
                      </a:srgbClr>
                    </a:outerShdw>
                  </a:effectLst>
                </a:rPr>
                <a:t>はるか</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endParaRPr lang="en-US" altLang="ja-JP" sz="1100" dirty="0">
                <a:solidFill>
                  <a:schemeClr val="bg2">
                    <a:lumMod val="25000"/>
                  </a:schemeClr>
                </a:solidFill>
              </a:endParaRPr>
            </a:p>
            <a:p>
              <a:pPr algn="ctr"/>
              <a:r>
                <a:rPr lang="ja-JP" altLang="en-US" sz="1100" dirty="0">
                  <a:solidFill>
                    <a:schemeClr val="bg2">
                      <a:lumMod val="25000"/>
                    </a:schemeClr>
                  </a:solidFill>
                </a:rPr>
                <a:t>アトリエはるか</a:t>
              </a:r>
              <a:endParaRPr lang="en-US" altLang="ja-JP" sz="1100" dirty="0">
                <a:solidFill>
                  <a:schemeClr val="bg2">
                    <a:lumMod val="25000"/>
                  </a:schemeClr>
                </a:solidFill>
              </a:endParaRPr>
            </a:p>
            <a:p>
              <a:pPr algn="ctr"/>
              <a:r>
                <a:rPr lang="ja-JP" altLang="en-US" sz="1100" dirty="0">
                  <a:solidFill>
                    <a:schemeClr val="bg2">
                      <a:lumMod val="25000"/>
                    </a:schemeClr>
                  </a:solidFill>
                </a:rPr>
                <a:t>入浴</a:t>
              </a:r>
              <a:endParaRPr lang="en-US" altLang="ja-JP" sz="1100" dirty="0">
                <a:solidFill>
                  <a:schemeClr val="bg2">
                    <a:lumMod val="25000"/>
                  </a:schemeClr>
                </a:solidFill>
              </a:endParaRPr>
            </a:p>
          </p:txBody>
        </p:sp>
      </p:grpSp>
      <p:grpSp>
        <p:nvGrpSpPr>
          <p:cNvPr id="17" name="グループ化 16">
            <a:extLst>
              <a:ext uri="{FF2B5EF4-FFF2-40B4-BE49-F238E27FC236}">
                <a16:creationId xmlns:a16="http://schemas.microsoft.com/office/drawing/2014/main" id="{7CB3D9D1-B021-4CCD-8D46-22A19E53D612}"/>
              </a:ext>
            </a:extLst>
          </p:cNvPr>
          <p:cNvGrpSpPr/>
          <p:nvPr/>
        </p:nvGrpSpPr>
        <p:grpSpPr>
          <a:xfrm>
            <a:off x="6372200" y="80628"/>
            <a:ext cx="2570585" cy="6660740"/>
            <a:chOff x="6648797" y="80628"/>
            <a:chExt cx="2293988" cy="6660740"/>
          </a:xfrm>
          <a:solidFill>
            <a:srgbClr val="0099CC"/>
          </a:solidFill>
        </p:grpSpPr>
        <p:sp>
          <p:nvSpPr>
            <p:cNvPr id="13" name="正方形/長方形 12">
              <a:extLst>
                <a:ext uri="{FF2B5EF4-FFF2-40B4-BE49-F238E27FC236}">
                  <a16:creationId xmlns:a16="http://schemas.microsoft.com/office/drawing/2014/main" id="{E8E66B04-5D2B-4279-9CBA-88D19FF008F5}"/>
                </a:ext>
              </a:extLst>
            </p:cNvPr>
            <p:cNvSpPr/>
            <p:nvPr/>
          </p:nvSpPr>
          <p:spPr>
            <a:xfrm>
              <a:off x="6648797" y="80628"/>
              <a:ext cx="2282552" cy="1620180"/>
            </a:xfrm>
            <a:prstGeom prst="rect">
              <a:avLst/>
            </a:prstGeom>
            <a:solidFill>
              <a:srgbClr val="7FFFD4"/>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400" dirty="0">
                  <a:solidFill>
                    <a:schemeClr val="tx1">
                      <a:lumMod val="50000"/>
                      <a:lumOff val="50000"/>
                    </a:schemeClr>
                  </a:solidFill>
                </a:rPr>
                <a:t>ＷＯＲＫ</a:t>
              </a:r>
              <a:endParaRPr kumimoji="1" lang="en-US" altLang="ja-JP" sz="2400" dirty="0">
                <a:solidFill>
                  <a:schemeClr val="tx1">
                    <a:lumMod val="50000"/>
                    <a:lumOff val="50000"/>
                  </a:schemeClr>
                </a:solidFill>
              </a:endParaRPr>
            </a:p>
            <a:p>
              <a:r>
                <a:rPr lang="ja-JP" altLang="en-US" sz="1600" dirty="0" smtClean="0">
                  <a:solidFill>
                    <a:schemeClr val="tx1">
                      <a:lumMod val="50000"/>
                      <a:lumOff val="50000"/>
                    </a:schemeClr>
                  </a:solidFill>
                </a:rPr>
                <a:t>みつわ会寝屋川製作所</a:t>
              </a:r>
              <a:endParaRPr lang="en-US" altLang="ja-JP" sz="1600" dirty="0" smtClean="0">
                <a:solidFill>
                  <a:schemeClr val="tx1">
                    <a:lumMod val="50000"/>
                    <a:lumOff val="50000"/>
                  </a:schemeClr>
                </a:solidFill>
              </a:endParaRPr>
            </a:p>
            <a:p>
              <a:r>
                <a:rPr lang="ja-JP" altLang="en-US" sz="1600" dirty="0" smtClean="0">
                  <a:solidFill>
                    <a:schemeClr val="tx1">
                      <a:lumMod val="50000"/>
                      <a:lumOff val="50000"/>
                    </a:schemeClr>
                  </a:solidFill>
                </a:rPr>
                <a:t>みつわファクトリー</a:t>
              </a:r>
              <a:endParaRPr lang="en-US" altLang="ja-JP" sz="1600" dirty="0" smtClean="0">
                <a:solidFill>
                  <a:schemeClr val="tx1">
                    <a:lumMod val="50000"/>
                    <a:lumOff val="50000"/>
                  </a:schemeClr>
                </a:solidFill>
              </a:endParaRPr>
            </a:p>
            <a:p>
              <a:r>
                <a:rPr lang="ja-JP" altLang="en-US" sz="1600" dirty="0" smtClean="0">
                  <a:solidFill>
                    <a:schemeClr val="tx1">
                      <a:lumMod val="50000"/>
                      <a:lumOff val="50000"/>
                    </a:schemeClr>
                  </a:solidFill>
                </a:rPr>
                <a:t>クレアーレ</a:t>
              </a:r>
              <a:endParaRPr lang="en-US" altLang="ja-JP" sz="1600" dirty="0" smtClean="0">
                <a:solidFill>
                  <a:schemeClr val="tx1">
                    <a:lumMod val="50000"/>
                    <a:lumOff val="50000"/>
                  </a:schemeClr>
                </a:solidFill>
              </a:endParaRPr>
            </a:p>
            <a:p>
              <a:r>
                <a:rPr lang="ja-JP" altLang="en-US" sz="1600" dirty="0" err="1" smtClean="0">
                  <a:solidFill>
                    <a:schemeClr val="tx1">
                      <a:lumMod val="50000"/>
                      <a:lumOff val="50000"/>
                    </a:schemeClr>
                  </a:solidFill>
                </a:rPr>
                <a:t>じょぶちゃれ</a:t>
              </a:r>
              <a:endParaRPr lang="en-US" altLang="ja-JP" sz="1400" dirty="0">
                <a:solidFill>
                  <a:schemeClr val="tx1">
                    <a:lumMod val="50000"/>
                    <a:lumOff val="50000"/>
                  </a:schemeClr>
                </a:solidFill>
              </a:endParaRPr>
            </a:p>
            <a:p>
              <a:endParaRPr kumimoji="1" lang="ja-JP" altLang="en-US" sz="2400" dirty="0">
                <a:solidFill>
                  <a:schemeClr val="tx1">
                    <a:lumMod val="50000"/>
                    <a:lumOff val="50000"/>
                  </a:schemeClr>
                </a:solidFill>
              </a:endParaRPr>
            </a:p>
          </p:txBody>
        </p:sp>
        <p:sp>
          <p:nvSpPr>
            <p:cNvPr id="15" name="正方形/長方形 14">
              <a:extLst>
                <a:ext uri="{FF2B5EF4-FFF2-40B4-BE49-F238E27FC236}">
                  <a16:creationId xmlns:a16="http://schemas.microsoft.com/office/drawing/2014/main" id="{32E7F2B2-B8A7-4E25-927C-02D2D715C361}"/>
                </a:ext>
              </a:extLst>
            </p:cNvPr>
            <p:cNvSpPr/>
            <p:nvPr/>
          </p:nvSpPr>
          <p:spPr>
            <a:xfrm>
              <a:off x="6648797" y="3465004"/>
              <a:ext cx="2282552" cy="1620180"/>
            </a:xfrm>
            <a:prstGeom prst="rect">
              <a:avLst/>
            </a:prstGeom>
            <a:solidFill>
              <a:srgbClr val="E0EA3A"/>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400" dirty="0">
                  <a:solidFill>
                    <a:schemeClr val="tx1">
                      <a:lumMod val="50000"/>
                      <a:lumOff val="50000"/>
                    </a:schemeClr>
                  </a:solidFill>
                </a:rPr>
                <a:t>A</a:t>
              </a:r>
              <a:r>
                <a:rPr lang="ja-JP" altLang="en-US" sz="2400" dirty="0" err="1">
                  <a:solidFill>
                    <a:schemeClr val="tx1">
                      <a:lumMod val="50000"/>
                      <a:lumOff val="50000"/>
                    </a:schemeClr>
                  </a:solidFill>
                </a:rPr>
                <a:t>ｃ</a:t>
              </a:r>
              <a:r>
                <a:rPr kumimoji="1" lang="en-US" altLang="ja-JP" sz="2400" dirty="0" err="1">
                  <a:solidFill>
                    <a:schemeClr val="tx1">
                      <a:lumMod val="50000"/>
                      <a:lumOff val="50000"/>
                    </a:schemeClr>
                  </a:solidFill>
                </a:rPr>
                <a:t>tivities&amp;Arts</a:t>
              </a:r>
              <a:endParaRPr kumimoji="1" lang="en-US" altLang="ja-JP" sz="2400" dirty="0">
                <a:solidFill>
                  <a:schemeClr val="tx1">
                    <a:lumMod val="50000"/>
                    <a:lumOff val="50000"/>
                  </a:schemeClr>
                </a:solidFill>
              </a:endParaRPr>
            </a:p>
            <a:p>
              <a:r>
                <a:rPr lang="ja-JP" altLang="en-US" sz="1600" dirty="0" smtClean="0">
                  <a:solidFill>
                    <a:schemeClr val="tx1">
                      <a:lumMod val="50000"/>
                      <a:lumOff val="50000"/>
                    </a:schemeClr>
                  </a:solidFill>
                </a:rPr>
                <a:t>はるか・ケモノヘン活動</a:t>
              </a:r>
              <a:endParaRPr lang="en-US" altLang="ja-JP" sz="1600" dirty="0" smtClean="0">
                <a:solidFill>
                  <a:schemeClr val="tx1">
                    <a:lumMod val="50000"/>
                    <a:lumOff val="50000"/>
                  </a:schemeClr>
                </a:solidFill>
              </a:endParaRPr>
            </a:p>
            <a:p>
              <a:r>
                <a:rPr lang="ja-JP" altLang="en-US" sz="1400" dirty="0" smtClean="0">
                  <a:solidFill>
                    <a:schemeClr val="tx1">
                      <a:lumMod val="50000"/>
                      <a:lumOff val="50000"/>
                    </a:schemeClr>
                  </a:solidFill>
                </a:rPr>
                <a:t>コミュニティスペースオアシス</a:t>
              </a:r>
              <a:endParaRPr lang="en-US" altLang="ja-JP" sz="1400" dirty="0">
                <a:solidFill>
                  <a:schemeClr val="tx1">
                    <a:lumMod val="50000"/>
                    <a:lumOff val="50000"/>
                  </a:schemeClr>
                </a:solidFill>
              </a:endParaRPr>
            </a:p>
            <a:p>
              <a:r>
                <a:rPr kumimoji="1" lang="ja-JP" altLang="en-US" sz="1600" dirty="0" err="1" smtClean="0">
                  <a:solidFill>
                    <a:schemeClr val="tx1">
                      <a:lumMod val="50000"/>
                      <a:lumOff val="50000"/>
                    </a:schemeClr>
                  </a:solidFill>
                </a:rPr>
                <a:t>しそ</a:t>
              </a:r>
              <a:r>
                <a:rPr lang="en-US" altLang="ja-JP" sz="1600" dirty="0" smtClean="0">
                  <a:solidFill>
                    <a:schemeClr val="tx1">
                      <a:lumMod val="50000"/>
                      <a:lumOff val="50000"/>
                    </a:schemeClr>
                  </a:solidFill>
                </a:rPr>
                <a:t>L</a:t>
              </a:r>
              <a:r>
                <a:rPr kumimoji="1" lang="en-US" altLang="ja-JP" sz="1600" dirty="0" smtClean="0">
                  <a:solidFill>
                    <a:schemeClr val="tx1">
                      <a:lumMod val="50000"/>
                      <a:lumOff val="50000"/>
                    </a:schemeClr>
                  </a:solidFill>
                </a:rPr>
                <a:t>ABO</a:t>
              </a:r>
              <a:r>
                <a:rPr lang="ja-JP" altLang="en-US" sz="1600" dirty="0" smtClean="0">
                  <a:solidFill>
                    <a:schemeClr val="tx1">
                      <a:lumMod val="50000"/>
                      <a:lumOff val="50000"/>
                    </a:schemeClr>
                  </a:solidFill>
                </a:rPr>
                <a:t>＆</a:t>
              </a:r>
              <a:r>
                <a:rPr kumimoji="1" lang="en-US" altLang="ja-JP" sz="1600" dirty="0" smtClean="0">
                  <a:solidFill>
                    <a:schemeClr val="tx1">
                      <a:lumMod val="50000"/>
                      <a:lumOff val="50000"/>
                    </a:schemeClr>
                  </a:solidFill>
                </a:rPr>
                <a:t>One</a:t>
              </a:r>
              <a:endParaRPr kumimoji="1" lang="en-US" altLang="ja-JP" sz="1600" dirty="0">
                <a:solidFill>
                  <a:schemeClr val="tx1">
                    <a:lumMod val="50000"/>
                    <a:lumOff val="50000"/>
                  </a:schemeClr>
                </a:solidFill>
              </a:endParaRPr>
            </a:p>
            <a:p>
              <a:r>
                <a:rPr lang="ja-JP" altLang="en-US" sz="1600" dirty="0">
                  <a:solidFill>
                    <a:schemeClr val="tx1">
                      <a:lumMod val="50000"/>
                      <a:lumOff val="50000"/>
                    </a:schemeClr>
                  </a:solidFill>
                </a:rPr>
                <a:t>劇団みっつ</a:t>
              </a:r>
              <a:endParaRPr lang="en-US" altLang="ja-JP" sz="1600" dirty="0">
                <a:solidFill>
                  <a:schemeClr val="tx1">
                    <a:lumMod val="50000"/>
                    <a:lumOff val="50000"/>
                  </a:schemeClr>
                </a:solidFill>
              </a:endParaRPr>
            </a:p>
            <a:p>
              <a:r>
                <a:rPr kumimoji="1" lang="ja-JP" altLang="en-US" sz="1600" dirty="0">
                  <a:solidFill>
                    <a:schemeClr val="tx1">
                      <a:lumMod val="50000"/>
                      <a:lumOff val="50000"/>
                    </a:schemeClr>
                  </a:solidFill>
                </a:rPr>
                <a:t>ケロちゃん</a:t>
              </a:r>
              <a:r>
                <a:rPr kumimoji="1" lang="ja-JP" altLang="en-US" sz="1600" dirty="0" err="1">
                  <a:solidFill>
                    <a:schemeClr val="tx1">
                      <a:lumMod val="50000"/>
                      <a:lumOff val="50000"/>
                    </a:schemeClr>
                  </a:solidFill>
                </a:rPr>
                <a:t>ず</a:t>
              </a:r>
              <a:endParaRPr kumimoji="1" lang="ja-JP" altLang="en-US" sz="1600" dirty="0">
                <a:solidFill>
                  <a:schemeClr val="tx1">
                    <a:lumMod val="50000"/>
                    <a:lumOff val="50000"/>
                  </a:schemeClr>
                </a:solidFill>
              </a:endParaRPr>
            </a:p>
          </p:txBody>
        </p:sp>
        <p:sp>
          <p:nvSpPr>
            <p:cNvPr id="16" name="正方形/長方形 15">
              <a:extLst>
                <a:ext uri="{FF2B5EF4-FFF2-40B4-BE49-F238E27FC236}">
                  <a16:creationId xmlns:a16="http://schemas.microsoft.com/office/drawing/2014/main" id="{0981DA25-0F54-4C12-BA1A-F6D473E47C60}"/>
                </a:ext>
              </a:extLst>
            </p:cNvPr>
            <p:cNvSpPr/>
            <p:nvPr/>
          </p:nvSpPr>
          <p:spPr>
            <a:xfrm>
              <a:off x="6660233" y="5157192"/>
              <a:ext cx="2282552" cy="1584176"/>
            </a:xfrm>
            <a:prstGeom prst="rect">
              <a:avLst/>
            </a:prstGeom>
            <a:solidFill>
              <a:srgbClr val="FFA0A7"/>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800" dirty="0">
                  <a:solidFill>
                    <a:schemeClr val="tx1">
                      <a:lumMod val="50000"/>
                      <a:lumOff val="50000"/>
                    </a:schemeClr>
                  </a:solidFill>
                  <a:latin typeface="Meiryo UI" panose="020B0604030504040204" pitchFamily="50" charset="-128"/>
                  <a:ea typeface="Meiryo UI" panose="020B0604030504040204" pitchFamily="50" charset="-128"/>
                </a:rPr>
                <a:t>PEER</a:t>
              </a:r>
            </a:p>
            <a:p>
              <a:r>
                <a:rPr lang="ja-JP" altLang="en-US" sz="1600" dirty="0">
                  <a:solidFill>
                    <a:schemeClr val="tx1">
                      <a:lumMod val="50000"/>
                      <a:lumOff val="50000"/>
                    </a:schemeClr>
                  </a:solidFill>
                  <a:latin typeface="+mn-ea"/>
                </a:rPr>
                <a:t>ＢＡＬＢＡＬクラブ</a:t>
              </a:r>
              <a:endParaRPr lang="en-US" altLang="ja-JP" sz="1600" dirty="0">
                <a:solidFill>
                  <a:schemeClr val="tx1">
                    <a:lumMod val="50000"/>
                    <a:lumOff val="50000"/>
                  </a:schemeClr>
                </a:solidFill>
                <a:latin typeface="+mn-ea"/>
              </a:endParaRPr>
            </a:p>
            <a:p>
              <a:r>
                <a:rPr lang="ja-JP" altLang="en-US" sz="1600" dirty="0">
                  <a:solidFill>
                    <a:schemeClr val="tx1">
                      <a:lumMod val="50000"/>
                      <a:lumOff val="50000"/>
                    </a:schemeClr>
                  </a:solidFill>
                  <a:latin typeface="+mn-ea"/>
                </a:rPr>
                <a:t>よりそいピアライン</a:t>
              </a:r>
              <a:endParaRPr lang="en-US" altLang="ja-JP" sz="1600" dirty="0">
                <a:solidFill>
                  <a:schemeClr val="tx1">
                    <a:lumMod val="50000"/>
                    <a:lumOff val="50000"/>
                  </a:schemeClr>
                </a:solidFill>
                <a:latin typeface="+mn-ea"/>
              </a:endParaRPr>
            </a:p>
            <a:p>
              <a:r>
                <a:rPr kumimoji="1" lang="ja-JP" altLang="en-US" sz="1600" dirty="0">
                  <a:solidFill>
                    <a:schemeClr val="tx1">
                      <a:lumMod val="50000"/>
                      <a:lumOff val="50000"/>
                    </a:schemeClr>
                  </a:solidFill>
                  <a:latin typeface="+mn-ea"/>
                </a:rPr>
                <a:t>スピークイベント</a:t>
              </a:r>
              <a:endParaRPr kumimoji="1" lang="en-US" altLang="ja-JP" sz="1600" dirty="0">
                <a:solidFill>
                  <a:schemeClr val="tx1">
                    <a:lumMod val="50000"/>
                    <a:lumOff val="50000"/>
                  </a:schemeClr>
                </a:solidFill>
                <a:latin typeface="+mn-ea"/>
              </a:endParaRPr>
            </a:p>
            <a:p>
              <a:endParaRPr kumimoji="1" lang="ja-JP" altLang="en-US" sz="1600" dirty="0">
                <a:solidFill>
                  <a:schemeClr val="tx1">
                    <a:lumMod val="50000"/>
                    <a:lumOff val="50000"/>
                  </a:schemeClr>
                </a:solidFill>
                <a:latin typeface="+mn-ea"/>
              </a:endParaRPr>
            </a:p>
          </p:txBody>
        </p:sp>
        <p:sp>
          <p:nvSpPr>
            <p:cNvPr id="14" name="正方形/長方形 13">
              <a:extLst>
                <a:ext uri="{FF2B5EF4-FFF2-40B4-BE49-F238E27FC236}">
                  <a16:creationId xmlns:a16="http://schemas.microsoft.com/office/drawing/2014/main" id="{6FC59ECF-81C6-4861-891B-4F02B229E8A4}"/>
                </a:ext>
              </a:extLst>
            </p:cNvPr>
            <p:cNvSpPr/>
            <p:nvPr/>
          </p:nvSpPr>
          <p:spPr>
            <a:xfrm>
              <a:off x="6648797" y="1772816"/>
              <a:ext cx="2282552" cy="158417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400" dirty="0">
                  <a:solidFill>
                    <a:schemeClr val="tx1">
                      <a:lumMod val="50000"/>
                      <a:lumOff val="50000"/>
                    </a:schemeClr>
                  </a:solidFill>
                </a:rPr>
                <a:t>LIFESTYLE</a:t>
              </a:r>
            </a:p>
            <a:p>
              <a:r>
                <a:rPr lang="ja-JP" altLang="en-US" sz="1600" dirty="0" smtClean="0">
                  <a:solidFill>
                    <a:schemeClr val="tx1">
                      <a:lumMod val="50000"/>
                      <a:lumOff val="50000"/>
                    </a:schemeClr>
                  </a:solidFill>
                </a:rPr>
                <a:t>あおぞら</a:t>
              </a:r>
              <a:endParaRPr lang="en-US" altLang="ja-JP" sz="1600" dirty="0" smtClean="0">
                <a:solidFill>
                  <a:schemeClr val="tx1">
                    <a:lumMod val="50000"/>
                    <a:lumOff val="50000"/>
                  </a:schemeClr>
                </a:solidFill>
              </a:endParaRPr>
            </a:p>
            <a:p>
              <a:r>
                <a:rPr lang="ja-JP" altLang="en-US" sz="1600" dirty="0" smtClean="0">
                  <a:solidFill>
                    <a:schemeClr val="tx1">
                      <a:lumMod val="50000"/>
                      <a:lumOff val="50000"/>
                    </a:schemeClr>
                  </a:solidFill>
                </a:rPr>
                <a:t>クローバー</a:t>
              </a:r>
              <a:endParaRPr lang="en-US" altLang="ja-JP" sz="1600" dirty="0" smtClean="0">
                <a:solidFill>
                  <a:schemeClr val="tx1">
                    <a:lumMod val="50000"/>
                    <a:lumOff val="50000"/>
                  </a:schemeClr>
                </a:solidFill>
              </a:endParaRPr>
            </a:p>
            <a:p>
              <a:r>
                <a:rPr lang="ja-JP" altLang="en-US" sz="1600" dirty="0" smtClean="0">
                  <a:solidFill>
                    <a:schemeClr val="tx1">
                      <a:lumMod val="50000"/>
                      <a:lumOff val="50000"/>
                    </a:schemeClr>
                  </a:solidFill>
                </a:rPr>
                <a:t>グループホームひかり</a:t>
              </a:r>
              <a:endParaRPr lang="en-US" altLang="ja-JP" sz="1600" dirty="0" smtClean="0">
                <a:solidFill>
                  <a:schemeClr val="tx1">
                    <a:lumMod val="50000"/>
                    <a:lumOff val="50000"/>
                  </a:schemeClr>
                </a:solidFill>
              </a:endParaRPr>
            </a:p>
            <a:p>
              <a:r>
                <a:rPr lang="ja-JP" altLang="en-US" sz="1600" dirty="0" smtClean="0">
                  <a:solidFill>
                    <a:schemeClr val="tx1">
                      <a:lumMod val="50000"/>
                      <a:lumOff val="50000"/>
                    </a:schemeClr>
                  </a:solidFill>
                </a:rPr>
                <a:t>自立体験ハウス</a:t>
              </a:r>
              <a:r>
                <a:rPr lang="en-US" altLang="ja-JP" sz="1600" dirty="0" smtClean="0">
                  <a:solidFill>
                    <a:schemeClr val="tx1">
                      <a:lumMod val="50000"/>
                      <a:lumOff val="50000"/>
                    </a:schemeClr>
                  </a:solidFill>
                </a:rPr>
                <a:t>MUGEN</a:t>
              </a:r>
              <a:endParaRPr lang="en-US" altLang="ja-JP" sz="1200" dirty="0">
                <a:solidFill>
                  <a:schemeClr val="tx1">
                    <a:lumMod val="50000"/>
                    <a:lumOff val="50000"/>
                  </a:schemeClr>
                </a:solidFill>
              </a:endParaRPr>
            </a:p>
            <a:p>
              <a:endParaRPr kumimoji="1" lang="ja-JP" altLang="en-US" sz="2400" dirty="0">
                <a:solidFill>
                  <a:schemeClr val="tx1">
                    <a:lumMod val="50000"/>
                    <a:lumOff val="50000"/>
                  </a:schemeClr>
                </a:solidFill>
              </a:endParaRPr>
            </a:p>
          </p:txBody>
        </p:sp>
      </p:grpSp>
      <p:sp>
        <p:nvSpPr>
          <p:cNvPr id="38" name="正方形/長方形 37">
            <a:extLst>
              <a:ext uri="{FF2B5EF4-FFF2-40B4-BE49-F238E27FC236}">
                <a16:creationId xmlns:a16="http://schemas.microsoft.com/office/drawing/2014/main" id="{8F843D7A-E5C1-40FD-BF7B-AAFABA59D477}"/>
              </a:ext>
            </a:extLst>
          </p:cNvPr>
          <p:cNvSpPr/>
          <p:nvPr/>
        </p:nvSpPr>
        <p:spPr>
          <a:xfrm>
            <a:off x="95406" y="5752754"/>
            <a:ext cx="6204786" cy="1074411"/>
          </a:xfrm>
          <a:prstGeom prst="rect">
            <a:avLst/>
          </a:prstGeom>
          <a:noFill/>
          <a:ln>
            <a:solidFill>
              <a:srgbClr val="009B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rPr>
              <a:t>人との出会いを通して自分の価値を知り、社会とのかかわりを考える</a:t>
            </a:r>
            <a:endParaRPr lang="en-US" altLang="ja-JP" sz="1600" dirty="0">
              <a:solidFill>
                <a:schemeClr val="tx1"/>
              </a:solidFill>
            </a:endParaRPr>
          </a:p>
          <a:p>
            <a:r>
              <a:rPr lang="ja-JP" altLang="en-US" sz="1200" dirty="0">
                <a:solidFill>
                  <a:schemeClr val="bg2">
                    <a:lumMod val="25000"/>
                  </a:schemeClr>
                </a:solidFill>
              </a:rPr>
              <a:t>社会福祉法人みつわ会は</a:t>
            </a:r>
            <a:r>
              <a:rPr lang="ja-JP" altLang="en-US" sz="1200" dirty="0" smtClean="0">
                <a:solidFill>
                  <a:schemeClr val="bg2">
                    <a:lumMod val="25000"/>
                  </a:schemeClr>
                </a:solidFill>
              </a:rPr>
              <a:t>、さまざまなフィールドの中で一人</a:t>
            </a:r>
            <a:r>
              <a:rPr lang="ja-JP" altLang="en-US" sz="1200" dirty="0">
                <a:solidFill>
                  <a:schemeClr val="bg2">
                    <a:lumMod val="25000"/>
                  </a:schemeClr>
                </a:solidFill>
              </a:rPr>
              <a:t>ひとりがそのユニークネスを発揮し、かけがえのない人間として尊重される活動を行っています。そしてその活動を通して、すべての人が自由に暮らせる豊かなコミュニティをつくることを目指しています。</a:t>
            </a:r>
            <a:endParaRPr kumimoji="1" lang="ja-JP" altLang="en-US" sz="1200" dirty="0">
              <a:solidFill>
                <a:schemeClr val="bg2">
                  <a:lumMod val="25000"/>
                </a:schemeClr>
              </a:solidFill>
            </a:endParaRPr>
          </a:p>
        </p:txBody>
      </p:sp>
      <p:pic>
        <p:nvPicPr>
          <p:cNvPr id="39" name="Picture 2" descr="料理クラスのシェフ料理スティック図ピクトグラム アイコン 写真素材 - 48512343">
            <a:extLst>
              <a:ext uri="{FF2B5EF4-FFF2-40B4-BE49-F238E27FC236}">
                <a16:creationId xmlns:a16="http://schemas.microsoft.com/office/drawing/2014/main" id="{B1CC9FF1-D76A-4F31-BDC0-D9E42DF84406}"/>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411" r="68164" b="64623"/>
          <a:stretch/>
        </p:blipFill>
        <p:spPr bwMode="auto">
          <a:xfrm>
            <a:off x="3129862" y="3631505"/>
            <a:ext cx="709555" cy="718796"/>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6" descr="便利屋労働者を用いて手作りの作業ツールスティック Pictogram アイコン ロイヤリティフリーのイラスト素材">
            <a:extLst>
              <a:ext uri="{FF2B5EF4-FFF2-40B4-BE49-F238E27FC236}">
                <a16:creationId xmlns:a16="http://schemas.microsoft.com/office/drawing/2014/main" id="{755BC67A-3AD7-496F-A44C-7AEB92D0354E}"/>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0969" t="63577" r="39023"/>
          <a:stretch/>
        </p:blipFill>
        <p:spPr bwMode="auto">
          <a:xfrm>
            <a:off x="1815948" y="1487632"/>
            <a:ext cx="529828" cy="718796"/>
          </a:xfrm>
          <a:prstGeom prst="rect">
            <a:avLst/>
          </a:prstGeom>
          <a:noFill/>
          <a:extLst>
            <a:ext uri="{909E8E84-426E-40DD-AFC4-6F175D3DCCD1}">
              <a14:hiddenFill xmlns:a14="http://schemas.microsoft.com/office/drawing/2010/main">
                <a:solidFill>
                  <a:srgbClr val="FFFFFF"/>
                </a:solidFill>
              </a14:hiddenFill>
            </a:ext>
          </a:extLst>
        </p:spPr>
      </p:pic>
      <p:pic>
        <p:nvPicPr>
          <p:cNvPr id="43" name="グラフィックス 42" descr="ダンス">
            <a:extLst>
              <a:ext uri="{FF2B5EF4-FFF2-40B4-BE49-F238E27FC236}">
                <a16:creationId xmlns:a16="http://schemas.microsoft.com/office/drawing/2014/main" id="{DD3A00B7-FBE5-41E3-A73D-82C421BEC48C}"/>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5580112" y="4149080"/>
            <a:ext cx="563726" cy="563726"/>
          </a:xfrm>
          <a:prstGeom prst="rect">
            <a:avLst/>
          </a:prstGeom>
        </p:spPr>
      </p:pic>
      <p:pic>
        <p:nvPicPr>
          <p:cNvPr id="1026" name="Picture 2" descr="ããã¯ãã°ã©ã ãè¸ããã®ç»åæ¤ç´¢çµæ">
            <a:extLst>
              <a:ext uri="{FF2B5EF4-FFF2-40B4-BE49-F238E27FC236}">
                <a16:creationId xmlns:a16="http://schemas.microsoft.com/office/drawing/2014/main" id="{6836487A-B10F-445D-8A57-460CDDCC3B4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84792" y="3214179"/>
            <a:ext cx="544614" cy="5446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TPãªãã¬ã¼ã¿ã¼ï½å°å·æ¥­ï½ãã¶ã¤ã³ï½è£½æ¬ / è·æ¥­ / ä»äº / ç¡æ / ã¤ã©ã¹ã">
            <a:extLst>
              <a:ext uri="{FF2B5EF4-FFF2-40B4-BE49-F238E27FC236}">
                <a16:creationId xmlns:a16="http://schemas.microsoft.com/office/drawing/2014/main" id="{33B96936-EB04-4435-9D38-5DFE61F07B0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37887" y="1300089"/>
            <a:ext cx="575541" cy="575541"/>
          </a:xfrm>
          <a:prstGeom prst="rect">
            <a:avLst/>
          </a:prstGeom>
          <a:noFill/>
          <a:extLst>
            <a:ext uri="{909E8E84-426E-40DD-AFC4-6F175D3DCCD1}">
              <a14:hiddenFill xmlns:a14="http://schemas.microsoft.com/office/drawing/2010/main">
                <a:solidFill>
                  <a:srgbClr val="FFFFFF"/>
                </a:solidFill>
              </a14:hiddenFill>
            </a:ext>
          </a:extLst>
        </p:spPr>
      </p:pic>
      <p:sp>
        <p:nvSpPr>
          <p:cNvPr id="41" name="六角形 40">
            <a:extLst>
              <a:ext uri="{FF2B5EF4-FFF2-40B4-BE49-F238E27FC236}">
                <a16:creationId xmlns:a16="http://schemas.microsoft.com/office/drawing/2014/main" id="{CF4AA258-BB90-4DA9-8C17-23DC7EEAB3E2}"/>
              </a:ext>
            </a:extLst>
          </p:cNvPr>
          <p:cNvSpPr/>
          <p:nvPr/>
        </p:nvSpPr>
        <p:spPr>
          <a:xfrm>
            <a:off x="4211960" y="3933056"/>
            <a:ext cx="1368152" cy="1152128"/>
          </a:xfrm>
          <a:prstGeom prst="hex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solidFill>
                  <a:schemeClr val="bg2">
                    <a:lumMod val="25000"/>
                  </a:schemeClr>
                </a:solidFill>
              </a:rPr>
              <a:t>2019</a:t>
            </a:r>
            <a:endParaRPr kumimoji="1" lang="en-US" altLang="ja-JP" sz="1100" dirty="0">
              <a:solidFill>
                <a:schemeClr val="bg2">
                  <a:lumMod val="25000"/>
                </a:schemeClr>
              </a:solidFill>
            </a:endParaRPr>
          </a:p>
          <a:p>
            <a:pPr algn="ctr"/>
            <a:r>
              <a:rPr lang="ja-JP" altLang="en-US" sz="1100" u="sng" dirty="0" smtClean="0">
                <a:solidFill>
                  <a:schemeClr val="bg2">
                    <a:lumMod val="25000"/>
                  </a:schemeClr>
                </a:solidFill>
                <a:effectLst>
                  <a:outerShdw blurRad="38100" dist="38100" dir="2700000" algn="tl">
                    <a:srgbClr val="000000">
                      <a:alpha val="43137"/>
                    </a:srgbClr>
                  </a:outerShdw>
                </a:effectLst>
              </a:rPr>
              <a:t>クレアーレ</a:t>
            </a:r>
            <a:endParaRPr kumimoji="1" lang="en-US" altLang="ja-JP" sz="1100" u="sng" dirty="0">
              <a:solidFill>
                <a:schemeClr val="bg2">
                  <a:lumMod val="25000"/>
                </a:schemeClr>
              </a:solidFill>
              <a:effectLst>
                <a:outerShdw blurRad="38100" dist="38100" dir="2700000" algn="tl">
                  <a:srgbClr val="000000">
                    <a:alpha val="43137"/>
                  </a:srgbClr>
                </a:outerShdw>
              </a:effectLst>
            </a:endParaRPr>
          </a:p>
          <a:p>
            <a:pPr algn="ctr"/>
            <a:r>
              <a:rPr lang="ja-JP" altLang="en-US" sz="1100" dirty="0" smtClean="0">
                <a:solidFill>
                  <a:schemeClr val="bg2">
                    <a:lumMod val="25000"/>
                  </a:schemeClr>
                </a:solidFill>
              </a:rPr>
              <a:t>清掃</a:t>
            </a:r>
            <a:endParaRPr lang="en-US" altLang="ja-JP" sz="1100" dirty="0" smtClean="0">
              <a:solidFill>
                <a:schemeClr val="bg2">
                  <a:lumMod val="25000"/>
                </a:schemeClr>
              </a:solidFill>
            </a:endParaRPr>
          </a:p>
          <a:p>
            <a:pPr algn="ctr"/>
            <a:r>
              <a:rPr lang="ja-JP" altLang="en-US" sz="1100" dirty="0" smtClean="0">
                <a:solidFill>
                  <a:schemeClr val="bg2">
                    <a:lumMod val="25000"/>
                  </a:schemeClr>
                </a:solidFill>
              </a:rPr>
              <a:t>自家焙煎</a:t>
            </a:r>
            <a:endParaRPr lang="en-US" altLang="ja-JP" sz="1100" dirty="0" smtClean="0">
              <a:solidFill>
                <a:schemeClr val="bg2">
                  <a:lumMod val="25000"/>
                </a:schemeClr>
              </a:solidFill>
            </a:endParaRPr>
          </a:p>
          <a:p>
            <a:pPr algn="ctr"/>
            <a:r>
              <a:rPr lang="ja-JP" altLang="en-US" sz="1100" dirty="0" smtClean="0">
                <a:solidFill>
                  <a:schemeClr val="bg2">
                    <a:lumMod val="25000"/>
                  </a:schemeClr>
                </a:solidFill>
              </a:rPr>
              <a:t>珈琲</a:t>
            </a:r>
            <a:endParaRPr lang="en-US" altLang="ja-JP" sz="1100" dirty="0">
              <a:solidFill>
                <a:schemeClr val="bg2">
                  <a:lumMod val="25000"/>
                </a:schemeClr>
              </a:solidFill>
            </a:endParaRPr>
          </a:p>
          <a:p>
            <a:pPr algn="ctr"/>
            <a:endParaRPr lang="en-US" altLang="ja-JP" sz="1100" dirty="0">
              <a:solidFill>
                <a:schemeClr val="bg2">
                  <a:lumMod val="25000"/>
                </a:schemeClr>
              </a:solidFill>
            </a:endParaRPr>
          </a:p>
        </p:txBody>
      </p:sp>
      <p:sp>
        <p:nvSpPr>
          <p:cNvPr id="4" name="スライド番号プレースホルダー 3"/>
          <p:cNvSpPr>
            <a:spLocks noGrp="1"/>
          </p:cNvSpPr>
          <p:nvPr>
            <p:ph type="sldNum" sz="quarter" idx="12"/>
          </p:nvPr>
        </p:nvSpPr>
        <p:spPr>
          <a:xfrm>
            <a:off x="7065531" y="6558805"/>
            <a:ext cx="2133600" cy="365125"/>
          </a:xfrm>
        </p:spPr>
        <p:txBody>
          <a:bodyPr/>
          <a:lstStyle/>
          <a:p>
            <a:fld id="{014E790E-3030-464E-A4B4-2060BDBF2019}" type="slidenum">
              <a:rPr kumimoji="1" lang="ja-JP" altLang="en-US" smtClean="0"/>
              <a:t>4</a:t>
            </a:fld>
            <a:endParaRPr kumimoji="1" lang="ja-JP" altLang="en-US"/>
          </a:p>
        </p:txBody>
      </p:sp>
    </p:spTree>
    <p:extLst>
      <p:ext uri="{BB962C8B-B14F-4D97-AF65-F5344CB8AC3E}">
        <p14:creationId xmlns:p14="http://schemas.microsoft.com/office/powerpoint/2010/main" val="1815776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6502FB6-10DD-45D9-9146-B1A606A33075}"/>
              </a:ext>
            </a:extLst>
          </p:cNvPr>
          <p:cNvSpPr txBox="1"/>
          <p:nvPr/>
        </p:nvSpPr>
        <p:spPr>
          <a:xfrm>
            <a:off x="1367644" y="2060848"/>
            <a:ext cx="6408712" cy="4247317"/>
          </a:xfrm>
          <a:prstGeom prst="rect">
            <a:avLst/>
          </a:prstGeom>
          <a:noFill/>
        </p:spPr>
        <p:txBody>
          <a:bodyPr wrap="square" rtlCol="0">
            <a:spAutoFit/>
          </a:bodyPr>
          <a:lstStyle/>
          <a:p>
            <a:pPr>
              <a:lnSpc>
                <a:spcPct val="150000"/>
              </a:lnSpc>
            </a:pPr>
            <a:endParaRPr lang="en-US" altLang="ja-JP" sz="2400" b="1"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設立</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2010</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年１０月</a:t>
            </a:r>
            <a:endPar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50000"/>
              </a:lnSpc>
            </a:pP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定員</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２０名</a:t>
            </a:r>
            <a:r>
              <a:rPr lang="ja-JP" altLang="en-US" dirty="0" smtClean="0">
                <a:latin typeface="メイリオ" panose="020B0604030504040204" pitchFamily="50" charset="-128"/>
                <a:ea typeface="メイリオ" panose="020B0604030504040204" pitchFamily="50" charset="-128"/>
              </a:rPr>
              <a:t>（登録</a:t>
            </a:r>
            <a:r>
              <a:rPr lang="en-US" altLang="ja-JP" dirty="0" smtClean="0">
                <a:latin typeface="メイリオ" panose="020B0604030504040204" pitchFamily="50" charset="-128"/>
                <a:ea typeface="メイリオ" panose="020B0604030504040204" pitchFamily="50" charset="-128"/>
              </a:rPr>
              <a:t>30</a:t>
            </a:r>
            <a:r>
              <a:rPr lang="ja-JP" altLang="en-US" dirty="0" smtClean="0">
                <a:latin typeface="メイリオ" panose="020B0604030504040204" pitchFamily="50" charset="-128"/>
                <a:ea typeface="メイリオ" panose="020B0604030504040204" pitchFamily="50" charset="-128"/>
              </a:rPr>
              <a:t>名）</a:t>
            </a:r>
            <a:endParaRPr lang="en-US" altLang="ja-JP" dirty="0" smtClean="0">
              <a:latin typeface="メイリオ" panose="020B0604030504040204" pitchFamily="50" charset="-128"/>
              <a:ea typeface="メイリオ" panose="020B0604030504040204" pitchFamily="50" charset="-128"/>
            </a:endParaRPr>
          </a:p>
          <a:p>
            <a:pPr>
              <a:lnSpc>
                <a:spcPct val="150000"/>
              </a:lnSpc>
            </a:pP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年齢　　　</a:t>
            </a:r>
            <a:r>
              <a:rPr lang="ja-JP" altLang="en-US" sz="2400" dirty="0">
                <a:latin typeface="メイリオ" panose="020B0604030504040204" pitchFamily="50" charset="-128"/>
                <a:ea typeface="メイリオ" panose="020B0604030504040204" pitchFamily="50" charset="-128"/>
              </a:rPr>
              <a:t>３６</a:t>
            </a:r>
            <a:r>
              <a:rPr lang="ja-JP" altLang="en-US" sz="2400" dirty="0" smtClean="0">
                <a:latin typeface="メイリオ" panose="020B0604030504040204" pitchFamily="50" charset="-128"/>
                <a:ea typeface="メイリオ" panose="020B0604030504040204" pitchFamily="50" charset="-128"/>
              </a:rPr>
              <a:t>歳</a:t>
            </a:r>
            <a:r>
              <a:rPr lang="ja-JP" altLang="en-US" dirty="0" smtClean="0">
                <a:latin typeface="メイリオ" panose="020B0604030504040204" pitchFamily="50" charset="-128"/>
                <a:ea typeface="メイリオ" panose="020B0604030504040204" pitchFamily="50" charset="-128"/>
              </a:rPr>
              <a:t>（平均）</a:t>
            </a:r>
            <a:endParaRPr lang="en-US" altLang="ja-JP" dirty="0" smtClean="0">
              <a:latin typeface="メイリオ" panose="020B0604030504040204" pitchFamily="50" charset="-128"/>
              <a:ea typeface="メイリオ" panose="020B0604030504040204" pitchFamily="50" charset="-128"/>
            </a:endParaRPr>
          </a:p>
          <a:p>
            <a:pPr>
              <a:lnSpc>
                <a:spcPct val="150000"/>
              </a:lnSpc>
            </a:pPr>
            <a:r>
              <a:rPr lang="ja-JP" altLang="en-US" sz="2400" b="1" dirty="0">
                <a:solidFill>
                  <a:schemeClr val="tx1">
                    <a:lumMod val="75000"/>
                    <a:lumOff val="25000"/>
                  </a:schemeClr>
                </a:solidFill>
                <a:latin typeface="メイリオ" panose="020B0604030504040204" pitchFamily="50" charset="-128"/>
                <a:ea typeface="メイリオ" panose="020B0604030504040204" pitchFamily="50" charset="-128"/>
              </a:rPr>
              <a:t>男女比　　</a:t>
            </a: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男</a:t>
            </a:r>
            <a:r>
              <a:rPr lang="en-US" altLang="ja-JP" sz="2400" dirty="0">
                <a:latin typeface="メイリオ" panose="020B0604030504040204" pitchFamily="50" charset="-128"/>
                <a:ea typeface="メイリオ" panose="020B0604030504040204" pitchFamily="50" charset="-128"/>
              </a:rPr>
              <a:t>6</a:t>
            </a:r>
            <a:r>
              <a:rPr lang="ja-JP" altLang="en-US" sz="2400" dirty="0" smtClean="0">
                <a:latin typeface="メイリオ" panose="020B0604030504040204" pitchFamily="50" charset="-128"/>
                <a:ea typeface="メイリオ" panose="020B0604030504040204" pitchFamily="50" charset="-128"/>
              </a:rPr>
              <a:t>：女</a:t>
            </a:r>
            <a:r>
              <a:rPr lang="en-US" altLang="ja-JP" sz="2400" dirty="0">
                <a:latin typeface="メイリオ" panose="020B0604030504040204" pitchFamily="50" charset="-128"/>
                <a:ea typeface="メイリオ" panose="020B0604030504040204" pitchFamily="50" charset="-128"/>
              </a:rPr>
              <a:t>4</a:t>
            </a:r>
          </a:p>
          <a:p>
            <a:pPr>
              <a:lnSpc>
                <a:spcPct val="150000"/>
              </a:lnSpc>
            </a:pP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就労者　</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８</a:t>
            </a:r>
            <a:r>
              <a:rPr lang="en-US" altLang="ja-JP" sz="2400" dirty="0">
                <a:latin typeface="メイリオ" panose="020B0604030504040204" pitchFamily="50" charset="-128"/>
                <a:ea typeface="メイリオ" panose="020B0604030504040204" pitchFamily="50" charset="-128"/>
              </a:rPr>
              <a:t>9</a:t>
            </a:r>
            <a:r>
              <a:rPr lang="ja-JP" altLang="en-US" sz="2400" dirty="0" smtClean="0">
                <a:latin typeface="メイリオ" panose="020B0604030504040204" pitchFamily="50" charset="-128"/>
                <a:ea typeface="メイリオ" panose="020B0604030504040204" pitchFamily="50" charset="-128"/>
              </a:rPr>
              <a:t>名</a:t>
            </a:r>
            <a:endParaRPr lang="en-US" altLang="ja-JP" sz="2400" dirty="0" smtClean="0">
              <a:latin typeface="メイリオ" panose="020B0604030504040204" pitchFamily="50" charset="-128"/>
              <a:ea typeface="メイリオ" panose="020B0604030504040204" pitchFamily="50" charset="-128"/>
            </a:endParaRPr>
          </a:p>
          <a:p>
            <a:pPr>
              <a:lnSpc>
                <a:spcPct val="150000"/>
              </a:lnSpc>
            </a:pPr>
            <a:r>
              <a:rPr lang="ja-JP" altLang="en-US" sz="2400" b="1" dirty="0" smtClean="0">
                <a:solidFill>
                  <a:schemeClr val="tx1">
                    <a:lumMod val="75000"/>
                    <a:lumOff val="25000"/>
                  </a:schemeClr>
                </a:solidFill>
                <a:latin typeface="メイリオ" panose="020B0604030504040204" pitchFamily="50" charset="-128"/>
                <a:ea typeface="メイリオ" panose="020B0604030504040204" pitchFamily="50" charset="-128"/>
              </a:rPr>
              <a:t>定着率</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　　７</a:t>
            </a:r>
            <a:r>
              <a:rPr lang="en-US" altLang="ja-JP" sz="2400" dirty="0" smtClean="0">
                <a:solidFill>
                  <a:schemeClr val="tx1">
                    <a:lumMod val="75000"/>
                    <a:lumOff val="25000"/>
                  </a:schemeClr>
                </a:solidFill>
                <a:latin typeface="メイリオ" panose="020B0604030504040204" pitchFamily="50" charset="-128"/>
                <a:ea typeface="メイリオ" panose="020B0604030504040204" pitchFamily="50" charset="-128"/>
              </a:rPr>
              <a:t>5</a:t>
            </a:r>
            <a:r>
              <a:rPr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dirty="0" smtClean="0">
                <a:solidFill>
                  <a:schemeClr val="tx1">
                    <a:lumMod val="75000"/>
                    <a:lumOff val="25000"/>
                  </a:schemeClr>
                </a:solidFill>
                <a:latin typeface="メイリオ" panose="020B0604030504040204" pitchFamily="50" charset="-128"/>
                <a:ea typeface="メイリオ" panose="020B0604030504040204" pitchFamily="50" charset="-128"/>
              </a:rPr>
              <a:t>（就労１年以上）</a:t>
            </a:r>
            <a:endParaRPr lang="en-US" altLang="ja-JP" dirty="0" smtClean="0">
              <a:solidFill>
                <a:schemeClr val="tx1">
                  <a:lumMod val="75000"/>
                  <a:lumOff val="25000"/>
                </a:schemeClr>
              </a:solidFill>
              <a:latin typeface="メイリオ" panose="020B0604030504040204" pitchFamily="50" charset="-128"/>
              <a:ea typeface="メイリオ" panose="020B0604030504040204" pitchFamily="50" charset="-128"/>
            </a:endParaRPr>
          </a:p>
          <a:p>
            <a:pPr algn="r">
              <a:lnSpc>
                <a:spcPct val="150000"/>
              </a:lnSpc>
            </a:pPr>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rPr>
              <a:t>令和元年</a:t>
            </a:r>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rPr>
              <a:t>12</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rPr>
              <a:t>月現在</a:t>
            </a:r>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rPr>
              <a:t>】</a:t>
            </a:r>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 name="タイトル 1"/>
          <p:cNvSpPr>
            <a:spLocks noGrp="1"/>
          </p:cNvSpPr>
          <p:nvPr>
            <p:ph type="title"/>
          </p:nvPr>
        </p:nvSpPr>
        <p:spPr>
          <a:xfrm>
            <a:off x="323528" y="1268760"/>
            <a:ext cx="8496944" cy="1143000"/>
          </a:xfrm>
        </p:spPr>
        <p:txBody>
          <a:bodyPr>
            <a:normAutofit/>
          </a:bodyPr>
          <a:lstStyle/>
          <a:p>
            <a:pPr algn="l"/>
            <a:r>
              <a:rPr lang="ja-JP" altLang="en-US" sz="3200" dirty="0" smtClean="0">
                <a:solidFill>
                  <a:schemeClr val="tx1">
                    <a:lumMod val="75000"/>
                    <a:lumOff val="25000"/>
                  </a:schemeClr>
                </a:solidFill>
                <a:latin typeface="メイリオ" panose="020B0604030504040204" pitchFamily="50" charset="-128"/>
                <a:ea typeface="メイリオ" panose="020B0604030504040204" pitchFamily="50" charset="-128"/>
              </a:rPr>
              <a:t>＜就労移行支援</a:t>
            </a:r>
            <a:r>
              <a:rPr lang="ja-JP" altLang="en-US" sz="3200" dirty="0" err="1" smtClean="0">
                <a:solidFill>
                  <a:schemeClr val="tx1">
                    <a:lumMod val="75000"/>
                    <a:lumOff val="25000"/>
                  </a:schemeClr>
                </a:solidFill>
                <a:latin typeface="メイリオ" panose="020B0604030504040204" pitchFamily="50" charset="-128"/>
                <a:ea typeface="メイリオ" panose="020B0604030504040204" pitchFamily="50" charset="-128"/>
              </a:rPr>
              <a:t>じょぶちゃれの</a:t>
            </a:r>
            <a:r>
              <a:rPr kumimoji="1" lang="ja-JP" altLang="en-US" sz="3200" i="1" dirty="0" smtClean="0">
                <a:solidFill>
                  <a:schemeClr val="tx1">
                    <a:lumMod val="75000"/>
                    <a:lumOff val="25000"/>
                  </a:schemeClr>
                </a:solidFill>
                <a:latin typeface="メイリオ" panose="020B0604030504040204" pitchFamily="50" charset="-128"/>
                <a:ea typeface="メイリオ" panose="020B0604030504040204" pitchFamily="50" charset="-128"/>
              </a:rPr>
              <a:t>概要＞</a:t>
            </a:r>
            <a:endParaRPr kumimoji="1" lang="ja-JP" altLang="en-US" sz="3200" i="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7021306" y="6525344"/>
            <a:ext cx="2133600" cy="365125"/>
          </a:xfrm>
        </p:spPr>
        <p:txBody>
          <a:bodyPr/>
          <a:lstStyle/>
          <a:p>
            <a:fld id="{014E790E-3030-464E-A4B4-2060BDBF2019}" type="slidenum">
              <a:rPr kumimoji="1" lang="ja-JP" altLang="en-US" smtClean="0"/>
              <a:t>5</a:t>
            </a:fld>
            <a:endParaRPr kumimoji="1" lang="ja-JP" altLang="en-US"/>
          </a:p>
        </p:txBody>
      </p:sp>
    </p:spTree>
    <p:extLst>
      <p:ext uri="{BB962C8B-B14F-4D97-AF65-F5344CB8AC3E}">
        <p14:creationId xmlns:p14="http://schemas.microsoft.com/office/powerpoint/2010/main" val="374679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吹き出し 8"/>
          <p:cNvSpPr/>
          <p:nvPr/>
        </p:nvSpPr>
        <p:spPr>
          <a:xfrm>
            <a:off x="283441" y="5049274"/>
            <a:ext cx="1840287" cy="1620085"/>
          </a:xfrm>
          <a:prstGeom prst="wedgeRoundRectCallout">
            <a:avLst>
              <a:gd name="adj1" fmla="val -12938"/>
              <a:gd name="adj2" fmla="val -65359"/>
              <a:gd name="adj3" fmla="val 16667"/>
            </a:avLst>
          </a:prstGeom>
          <a:solidFill>
            <a:schemeClr val="accent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72000" rtlCol="0" anchor="ctr"/>
          <a:lstStyle/>
          <a:p>
            <a:r>
              <a:rPr kumimoji="1"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新しい環境（人・場所・生活リズム）に</a:t>
            </a:r>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慣れる</a:t>
            </a:r>
            <a:endPar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0" name="角丸四角形吹き出し 9"/>
          <p:cNvSpPr/>
          <p:nvPr/>
        </p:nvSpPr>
        <p:spPr>
          <a:xfrm>
            <a:off x="2490129" y="5049273"/>
            <a:ext cx="1865847" cy="1620085"/>
          </a:xfrm>
          <a:prstGeom prst="wedgeRoundRectCallout">
            <a:avLst>
              <a:gd name="adj1" fmla="val -12938"/>
              <a:gd name="adj2" fmla="val -65359"/>
              <a:gd name="adj3" fmla="val 16667"/>
            </a:avLst>
          </a:prstGeom>
          <a:solidFill>
            <a:schemeClr val="accent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72000" rtlCol="0" anchor="ctr"/>
          <a:lstStyle/>
          <a:p>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就労体験を通して希望する働き方を考える</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1" name="角丸四角形吹き出し 10"/>
          <p:cNvSpPr/>
          <p:nvPr/>
        </p:nvSpPr>
        <p:spPr>
          <a:xfrm>
            <a:off x="4819945" y="5013177"/>
            <a:ext cx="1840287" cy="1620085"/>
          </a:xfrm>
          <a:prstGeom prst="wedgeRoundRectCallout">
            <a:avLst>
              <a:gd name="adj1" fmla="val -12938"/>
              <a:gd name="adj2" fmla="val -65359"/>
              <a:gd name="adj3" fmla="val 16667"/>
            </a:avLst>
          </a:prstGeom>
          <a:solidFill>
            <a:schemeClr val="accent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72000" rtlCol="0" anchor="ctr"/>
          <a:lstStyle/>
          <a:p>
            <a:endParaRPr kumimoji="1" lang="en-US" altLang="ja-JP" sz="1400" dirty="0">
              <a:solidFill>
                <a:schemeClr val="tx1">
                  <a:lumMod val="85000"/>
                  <a:lumOff val="15000"/>
                </a:schemeClr>
              </a:solidFill>
              <a:latin typeface="メイリオ" panose="020B0604030504040204" pitchFamily="50" charset="-128"/>
              <a:ea typeface="メイリオ" panose="020B0604030504040204" pitchFamily="50" charset="-128"/>
            </a:endParaRPr>
          </a:p>
          <a:p>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希望する働き方、会社に伝えたいこと（得手・不得手や配慮事項など）を一緒に整理する</a:t>
            </a:r>
            <a:endPar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2" name="角丸四角形吹き出し 11"/>
          <p:cNvSpPr/>
          <p:nvPr/>
        </p:nvSpPr>
        <p:spPr>
          <a:xfrm>
            <a:off x="7164288" y="5013176"/>
            <a:ext cx="1840287" cy="1620085"/>
          </a:xfrm>
          <a:prstGeom prst="wedgeRoundRectCallout">
            <a:avLst>
              <a:gd name="adj1" fmla="val -12938"/>
              <a:gd name="adj2" fmla="val -65359"/>
              <a:gd name="adj3" fmla="val 16667"/>
            </a:avLst>
          </a:prstGeom>
          <a:solidFill>
            <a:schemeClr val="accent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bIns="72000" rtlCol="0" anchor="ctr"/>
          <a:lstStyle/>
          <a:p>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仕事と生活のバランスをとりながら働く</a:t>
            </a:r>
            <a:endPar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79513" y="620688"/>
            <a:ext cx="7380312" cy="461665"/>
          </a:xfrm>
          <a:prstGeom prst="rect">
            <a:avLst/>
          </a:prstGeom>
          <a:noFill/>
        </p:spPr>
        <p:txBody>
          <a:bodyPr wrap="square" rtlCol="0">
            <a:spAutoFit/>
          </a:bodyPr>
          <a:lstStyle/>
          <a:p>
            <a:r>
              <a:rPr kumimoji="1" lang="ja-JP" altLang="en-US" sz="2400" dirty="0" smtClean="0">
                <a:solidFill>
                  <a:schemeClr val="tx1">
                    <a:lumMod val="75000"/>
                    <a:lumOff val="25000"/>
                  </a:schemeClr>
                </a:solidFill>
                <a:latin typeface="メイリオ" panose="020B0604030504040204" pitchFamily="50" charset="-128"/>
                <a:ea typeface="メイリオ" panose="020B0604030504040204" pitchFamily="50" charset="-128"/>
              </a:rPr>
              <a:t>「自分の働き方」を一緒に考える伴走型の就労支援</a:t>
            </a:r>
            <a:endParaRPr kumimoji="1" lang="ja-JP" altLang="en-US" sz="24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5" name="角丸四角形 14"/>
          <p:cNvSpPr/>
          <p:nvPr/>
        </p:nvSpPr>
        <p:spPr>
          <a:xfrm>
            <a:off x="79513" y="82792"/>
            <a:ext cx="1890658" cy="460064"/>
          </a:xfrm>
          <a:prstGeom prst="roundRect">
            <a:avLst/>
          </a:prstGeom>
          <a:solidFill>
            <a:schemeClr val="accent6">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就労移行支援</a:t>
            </a:r>
            <a:endParaRPr kumimoji="1" lang="ja-JP" altLang="en-US" sz="1600" dirty="0">
              <a:latin typeface="メイリオ" panose="020B0604030504040204" pitchFamily="50" charset="-128"/>
              <a:ea typeface="メイリオ" panose="020B0604030504040204" pitchFamily="50" charset="-128"/>
            </a:endParaRPr>
          </a:p>
        </p:txBody>
      </p:sp>
      <p:sp>
        <p:nvSpPr>
          <p:cNvPr id="7" name="角丸四角形 6"/>
          <p:cNvSpPr/>
          <p:nvPr/>
        </p:nvSpPr>
        <p:spPr>
          <a:xfrm>
            <a:off x="179512" y="1412776"/>
            <a:ext cx="1944216" cy="352839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lvl="0" algn="ctr">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所内プログラム</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知識</a:t>
            </a:r>
            <a:r>
              <a:rPr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を学びながら</a:t>
            </a: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働く</a:t>
            </a:r>
            <a:r>
              <a:rPr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リズム</a:t>
            </a: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を</a:t>
            </a:r>
            <a:r>
              <a:rPr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身に</a:t>
            </a: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つける</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lgn="ctr">
              <a:spcBef>
                <a:spcPts val="1800"/>
              </a:spcBef>
            </a:pP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・グループワーク</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rPr>
              <a:t>SST</a:t>
            </a:r>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a:t>
            </a:r>
            <a:r>
              <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rPr>
              <a:t>JST</a:t>
            </a:r>
          </a:p>
          <a:p>
            <a:pPr lvl="0"/>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・ビジネスマナー</a:t>
            </a:r>
          </a:p>
          <a:p>
            <a:pPr lvl="0"/>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講座</a:t>
            </a:r>
            <a:endPar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・パソコン講座</a:t>
            </a:r>
            <a:endPar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・作業体験</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kumimoji="1"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　</a:t>
            </a:r>
            <a:r>
              <a:rPr kumimoji="1"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（内職・清掃）</a:t>
            </a:r>
            <a:endPar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6" name="角丸四角形 15"/>
          <p:cNvSpPr/>
          <p:nvPr/>
        </p:nvSpPr>
        <p:spPr>
          <a:xfrm>
            <a:off x="2411760" y="1412776"/>
            <a:ext cx="1944216" cy="352839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lvl="0" algn="ctr">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企業実習</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企業</a:t>
            </a:r>
            <a:r>
              <a:rPr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で実習しながら自分の就労条件を整理</a:t>
            </a: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する</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ほうれんそう</a:t>
            </a: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・特性整理</a:t>
            </a:r>
            <a:endPar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・仕事</a:t>
            </a: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以外</a:t>
            </a:r>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の</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楽しみづくり</a:t>
            </a:r>
            <a:endParaRPr kumimoji="1" lang="ja-JP" altLang="en-US" sz="16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7" name="角丸四角形 16"/>
          <p:cNvSpPr/>
          <p:nvPr/>
        </p:nvSpPr>
        <p:spPr>
          <a:xfrm>
            <a:off x="4788024" y="1412776"/>
            <a:ext cx="1944216" cy="352839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lvl="0" algn="ctr">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求職活動</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相談</a:t>
            </a:r>
            <a:r>
              <a:rPr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しながら求職活動を</a:t>
            </a: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すすめる</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・求人</a:t>
            </a: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検索</a:t>
            </a: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・模擬</a:t>
            </a: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面接</a:t>
            </a: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・応募</a:t>
            </a:r>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書類作成</a:t>
            </a: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・面接同行</a:t>
            </a:r>
            <a:endParaRPr kumimoji="1" lang="en-US" altLang="ja-JP" sz="16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8" name="角丸四角形 17"/>
          <p:cNvSpPr/>
          <p:nvPr/>
        </p:nvSpPr>
        <p:spPr>
          <a:xfrm>
            <a:off x="7092280" y="1412776"/>
            <a:ext cx="1944216" cy="352839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nchorCtr="0"/>
          <a:lstStyle/>
          <a:p>
            <a:pPr lvl="0" algn="ctr">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就職</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仕事</a:t>
            </a:r>
            <a:r>
              <a:rPr lang="ja-JP" altLang="en-US" sz="1600" dirty="0">
                <a:solidFill>
                  <a:schemeClr val="tx1">
                    <a:lumMod val="85000"/>
                    <a:lumOff val="15000"/>
                  </a:schemeClr>
                </a:solidFill>
                <a:latin typeface="メイリオ" panose="020B0604030504040204" pitchFamily="50" charset="-128"/>
                <a:ea typeface="メイリオ" panose="020B0604030504040204" pitchFamily="50" charset="-128"/>
              </a:rPr>
              <a:t>を覚える。働く生活に</a:t>
            </a:r>
            <a:r>
              <a:rPr lang="ja-JP" altLang="en-US" sz="1600" dirty="0" smtClean="0">
                <a:solidFill>
                  <a:schemeClr val="tx1">
                    <a:lumMod val="85000"/>
                    <a:lumOff val="15000"/>
                  </a:schemeClr>
                </a:solidFill>
                <a:latin typeface="メイリオ" panose="020B0604030504040204" pitchFamily="50" charset="-128"/>
                <a:ea typeface="メイリオ" panose="020B0604030504040204" pitchFamily="50" charset="-128"/>
              </a:rPr>
              <a:t>慣れる</a:t>
            </a: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spcBef>
                <a:spcPts val="1800"/>
              </a:spcBef>
            </a:pPr>
            <a:endParaRPr lang="en-US" altLang="ja-JP" sz="16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・ジョブコーチ</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支援</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・面談</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・アフターカフェ</a:t>
            </a:r>
            <a:endParaRPr lang="en-US" altLang="ja-JP" sz="1400" dirty="0" smtClean="0">
              <a:solidFill>
                <a:schemeClr val="tx1">
                  <a:lumMod val="85000"/>
                  <a:lumOff val="15000"/>
                </a:schemeClr>
              </a:solidFill>
              <a:latin typeface="メイリオ" panose="020B0604030504040204" pitchFamily="50" charset="-128"/>
              <a:ea typeface="メイリオ" panose="020B0604030504040204" pitchFamily="50" charset="-128"/>
            </a:endParaRPr>
          </a:p>
          <a:p>
            <a:pPr lvl="0"/>
            <a:r>
              <a:rPr lang="ja-JP" altLang="en-US" sz="1400" dirty="0" smtClean="0">
                <a:solidFill>
                  <a:schemeClr val="tx1">
                    <a:lumMod val="85000"/>
                    <a:lumOff val="15000"/>
                  </a:schemeClr>
                </a:solidFill>
                <a:latin typeface="メイリオ" panose="020B0604030504040204" pitchFamily="50" charset="-128"/>
                <a:ea typeface="メイリオ" panose="020B0604030504040204" pitchFamily="50" charset="-128"/>
              </a:rPr>
              <a:t>・おめでとうの会</a:t>
            </a:r>
            <a:endParaRPr lang="ja-JP" altLang="en-US" sz="14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3" name="右矢印 12"/>
          <p:cNvSpPr/>
          <p:nvPr/>
        </p:nvSpPr>
        <p:spPr>
          <a:xfrm>
            <a:off x="2051720" y="2132856"/>
            <a:ext cx="504056" cy="54006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減算記号 22"/>
          <p:cNvSpPr/>
          <p:nvPr/>
        </p:nvSpPr>
        <p:spPr>
          <a:xfrm>
            <a:off x="84919" y="1751301"/>
            <a:ext cx="2057400" cy="183486"/>
          </a:xfrm>
          <a:prstGeom prst="mathMinus">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endParaRPr kumimoji="1" lang="ja-JP" altLang="en-US" sz="14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4" name="減算記号 23"/>
          <p:cNvSpPr/>
          <p:nvPr/>
        </p:nvSpPr>
        <p:spPr>
          <a:xfrm>
            <a:off x="2684313" y="1772816"/>
            <a:ext cx="1383631" cy="183483"/>
          </a:xfrm>
          <a:prstGeom prst="mathMinus">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endParaRPr kumimoji="1" lang="ja-JP" altLang="en-US" sz="14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5" name="減算記号 24"/>
          <p:cNvSpPr/>
          <p:nvPr/>
        </p:nvSpPr>
        <p:spPr>
          <a:xfrm>
            <a:off x="5076056" y="1772816"/>
            <a:ext cx="1383631" cy="183483"/>
          </a:xfrm>
          <a:prstGeom prst="mathMinus">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endParaRPr kumimoji="1" lang="ja-JP" altLang="en-US" sz="14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6" name="減算記号 25"/>
          <p:cNvSpPr/>
          <p:nvPr/>
        </p:nvSpPr>
        <p:spPr>
          <a:xfrm>
            <a:off x="7551865" y="1772816"/>
            <a:ext cx="980575" cy="183483"/>
          </a:xfrm>
          <a:prstGeom prst="mathMinus">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0" tIns="108000" rIns="0" rtlCol="0" anchor="ctr"/>
          <a:lstStyle/>
          <a:p>
            <a:pPr algn="ctr"/>
            <a:endParaRPr kumimoji="1" lang="ja-JP" altLang="en-US" sz="140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7" name="右矢印 26"/>
          <p:cNvSpPr/>
          <p:nvPr/>
        </p:nvSpPr>
        <p:spPr>
          <a:xfrm>
            <a:off x="4355976" y="2132856"/>
            <a:ext cx="504056" cy="54006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7"/>
          <p:cNvSpPr/>
          <p:nvPr/>
        </p:nvSpPr>
        <p:spPr>
          <a:xfrm>
            <a:off x="6732240" y="2132856"/>
            <a:ext cx="504056" cy="54006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 name="Picture 4" descr="https://2.bp.blogspot.com/-v3yEwItkXKQ/VaMN_1Nx6TI/AAAAAAAAvhM/zDXN_eZw_UE/s800/youngwoman_4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312" y="405565"/>
            <a:ext cx="576064" cy="577076"/>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https://3.bp.blogspot.com/-B-xk9ZeFe4A/Vf-amDqeQmI/AAAAAAAAyHw/8oOgEX6foYc/s800/icon_business_man0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42152" y="382772"/>
            <a:ext cx="598816" cy="599869"/>
          </a:xfrm>
          <a:prstGeom prst="rect">
            <a:avLst/>
          </a:prstGeom>
          <a:noFill/>
          <a:extLst>
            <a:ext uri="{909E8E84-426E-40DD-AFC4-6F175D3DCCD1}">
              <a14:hiddenFill xmlns:a14="http://schemas.microsoft.com/office/drawing/2010/main">
                <a:solidFill>
                  <a:srgbClr val="FFFFFF"/>
                </a:solidFill>
              </a14:hiddenFill>
            </a:ext>
          </a:extLst>
        </p:spPr>
      </p:pic>
      <p:sp>
        <p:nvSpPr>
          <p:cNvPr id="2" name="スライド番号プレースホルダー 1"/>
          <p:cNvSpPr>
            <a:spLocks noGrp="1"/>
          </p:cNvSpPr>
          <p:nvPr>
            <p:ph type="sldNum" sz="quarter" idx="12"/>
          </p:nvPr>
        </p:nvSpPr>
        <p:spPr>
          <a:xfrm>
            <a:off x="7052193" y="6573557"/>
            <a:ext cx="2133600" cy="365125"/>
          </a:xfrm>
        </p:spPr>
        <p:txBody>
          <a:bodyPr/>
          <a:lstStyle/>
          <a:p>
            <a:fld id="{014E790E-3030-464E-A4B4-2060BDBF2019}" type="slidenum">
              <a:rPr kumimoji="1" lang="ja-JP" altLang="en-US" smtClean="0"/>
              <a:t>6</a:t>
            </a:fld>
            <a:endParaRPr kumimoji="1" lang="ja-JP" altLang="en-US"/>
          </a:p>
        </p:txBody>
      </p:sp>
    </p:spTree>
    <p:extLst>
      <p:ext uri="{BB962C8B-B14F-4D97-AF65-F5344CB8AC3E}">
        <p14:creationId xmlns:p14="http://schemas.microsoft.com/office/powerpoint/2010/main" val="1649585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187624" y="2317143"/>
            <a:ext cx="7266385" cy="4144941"/>
            <a:chOff x="971600" y="1876348"/>
            <a:chExt cx="6495156" cy="3705011"/>
          </a:xfrm>
        </p:grpSpPr>
        <p:sp>
          <p:nvSpPr>
            <p:cNvPr id="7" name="正方形/長方形 6"/>
            <p:cNvSpPr/>
            <p:nvPr/>
          </p:nvSpPr>
          <p:spPr>
            <a:xfrm>
              <a:off x="971600" y="4094438"/>
              <a:ext cx="1296144" cy="1483409"/>
            </a:xfrm>
            <a:prstGeom prst="rect">
              <a:avLst/>
            </a:prstGeom>
            <a:solidFill>
              <a:srgbClr val="FFFF00"/>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00B0F0"/>
                  </a:solidFill>
                </a:rPr>
                <a:t>企業実習</a:t>
              </a:r>
            </a:p>
          </p:txBody>
        </p:sp>
        <p:sp>
          <p:nvSpPr>
            <p:cNvPr id="8" name="正方形/長方形 7"/>
            <p:cNvSpPr/>
            <p:nvPr/>
          </p:nvSpPr>
          <p:spPr>
            <a:xfrm>
              <a:off x="2267744" y="4094438"/>
              <a:ext cx="1296144" cy="1483409"/>
            </a:xfrm>
            <a:prstGeom prst="rect">
              <a:avLst/>
            </a:prstGeom>
            <a:solidFill>
              <a:srgbClr val="FFCCFF"/>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rgbClr val="00B0F0"/>
                </a:solidFill>
              </a:endParaRPr>
            </a:p>
            <a:p>
              <a:pPr algn="ctr"/>
              <a:r>
                <a:rPr lang="ja-JP" altLang="en-US" b="1" dirty="0">
                  <a:solidFill>
                    <a:srgbClr val="00B0F0"/>
                  </a:solidFill>
                </a:rPr>
                <a:t>グループワーク</a:t>
              </a:r>
              <a:endParaRPr kumimoji="1" lang="ja-JP" altLang="en-US" b="1" dirty="0">
                <a:solidFill>
                  <a:srgbClr val="00B0F0"/>
                </a:solidFill>
              </a:endParaRPr>
            </a:p>
          </p:txBody>
        </p:sp>
        <p:sp>
          <p:nvSpPr>
            <p:cNvPr id="9" name="正方形/長方形 8"/>
            <p:cNvSpPr/>
            <p:nvPr/>
          </p:nvSpPr>
          <p:spPr>
            <a:xfrm>
              <a:off x="3571652" y="4092775"/>
              <a:ext cx="1296144" cy="1483409"/>
            </a:xfrm>
            <a:prstGeom prst="rect">
              <a:avLst/>
            </a:prstGeom>
            <a:solidFill>
              <a:srgbClr val="99FF66"/>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B0F0"/>
                  </a:solidFill>
                </a:rPr>
                <a:t>生活</a:t>
              </a:r>
              <a:endParaRPr lang="en-US" altLang="ja-JP" b="1" dirty="0">
                <a:solidFill>
                  <a:srgbClr val="00B0F0"/>
                </a:solidFill>
              </a:endParaRPr>
            </a:p>
            <a:p>
              <a:pPr algn="ctr"/>
              <a:r>
                <a:rPr lang="ja-JP" altLang="en-US" b="1" dirty="0">
                  <a:solidFill>
                    <a:srgbClr val="00B0F0"/>
                  </a:solidFill>
                </a:rPr>
                <a:t>ミーティング</a:t>
              </a:r>
              <a:endParaRPr kumimoji="1" lang="ja-JP" altLang="en-US" b="1" dirty="0">
                <a:solidFill>
                  <a:srgbClr val="00B0F0"/>
                </a:solidFill>
              </a:endParaRPr>
            </a:p>
          </p:txBody>
        </p:sp>
        <p:sp>
          <p:nvSpPr>
            <p:cNvPr id="10" name="正方形/長方形 9"/>
            <p:cNvSpPr/>
            <p:nvPr/>
          </p:nvSpPr>
          <p:spPr>
            <a:xfrm>
              <a:off x="4860032" y="4094438"/>
              <a:ext cx="1296144" cy="1483409"/>
            </a:xfrm>
            <a:prstGeom prst="rect">
              <a:avLst/>
            </a:prstGeom>
            <a:solidFill>
              <a:srgbClr val="FFCCFF"/>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B0F0"/>
                  </a:solidFill>
                  <a:latin typeface="+mn-ea"/>
                </a:rPr>
                <a:t>JST</a:t>
              </a:r>
              <a:endParaRPr lang="ja-JP" altLang="en-US" b="1" dirty="0">
                <a:solidFill>
                  <a:srgbClr val="00B0F0"/>
                </a:solidFill>
                <a:latin typeface="+mn-ea"/>
              </a:endParaRPr>
            </a:p>
            <a:p>
              <a:pPr algn="ctr"/>
              <a:r>
                <a:rPr lang="ja-JP" altLang="en-US" sz="1600" b="1" dirty="0" smtClean="0">
                  <a:solidFill>
                    <a:srgbClr val="00B0F0"/>
                  </a:solidFill>
                </a:rPr>
                <a:t>ジョブスキル</a:t>
              </a:r>
              <a:endParaRPr lang="en-US" altLang="ja-JP" sz="1600" b="1" dirty="0">
                <a:solidFill>
                  <a:srgbClr val="00B0F0"/>
                </a:solidFill>
              </a:endParaRPr>
            </a:p>
            <a:p>
              <a:pPr algn="ctr"/>
              <a:r>
                <a:rPr lang="ja-JP" altLang="en-US" sz="1600" b="1" dirty="0">
                  <a:solidFill>
                    <a:srgbClr val="00B0F0"/>
                  </a:solidFill>
                </a:rPr>
                <a:t>トレーニング</a:t>
              </a:r>
              <a:endParaRPr kumimoji="1" lang="ja-JP" altLang="en-US" sz="1600" b="1" dirty="0">
                <a:solidFill>
                  <a:srgbClr val="00B0F0"/>
                </a:solidFill>
              </a:endParaRPr>
            </a:p>
          </p:txBody>
        </p:sp>
        <p:sp>
          <p:nvSpPr>
            <p:cNvPr id="11" name="正方形/長方形 10"/>
            <p:cNvSpPr/>
            <p:nvPr/>
          </p:nvSpPr>
          <p:spPr>
            <a:xfrm>
              <a:off x="6162848" y="4097950"/>
              <a:ext cx="1296144" cy="1483409"/>
            </a:xfrm>
            <a:prstGeom prst="rect">
              <a:avLst/>
            </a:prstGeom>
            <a:solidFill>
              <a:srgbClr val="FFCCFF"/>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B0F0"/>
                  </a:solidFill>
                </a:rPr>
                <a:t>ＳＳＴ</a:t>
              </a:r>
              <a:endParaRPr kumimoji="1" lang="ja-JP" altLang="en-US" b="1" dirty="0">
                <a:solidFill>
                  <a:srgbClr val="00B0F0"/>
                </a:solidFill>
              </a:endParaRPr>
            </a:p>
          </p:txBody>
        </p:sp>
        <p:sp>
          <p:nvSpPr>
            <p:cNvPr id="12" name="正方形/長方形 11"/>
            <p:cNvSpPr/>
            <p:nvPr/>
          </p:nvSpPr>
          <p:spPr>
            <a:xfrm>
              <a:off x="971600" y="2611029"/>
              <a:ext cx="1296144" cy="1483409"/>
            </a:xfrm>
            <a:prstGeom prst="rect">
              <a:avLst/>
            </a:prstGeom>
            <a:solidFill>
              <a:srgbClr val="FFCCFF"/>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rgbClr val="00B0F0"/>
                  </a:solidFill>
                </a:rPr>
                <a:t>ビジネス</a:t>
              </a:r>
              <a:endParaRPr lang="en-US" altLang="ja-JP" b="1" dirty="0" smtClean="0">
                <a:solidFill>
                  <a:srgbClr val="00B0F0"/>
                </a:solidFill>
              </a:endParaRPr>
            </a:p>
            <a:p>
              <a:pPr algn="ctr"/>
              <a:r>
                <a:rPr lang="ja-JP" altLang="en-US" b="1" dirty="0" smtClean="0">
                  <a:solidFill>
                    <a:srgbClr val="00B0F0"/>
                  </a:solidFill>
                </a:rPr>
                <a:t>マナー</a:t>
              </a:r>
              <a:r>
                <a:rPr lang="ja-JP" altLang="en-US" b="1" dirty="0">
                  <a:solidFill>
                    <a:srgbClr val="00B0F0"/>
                  </a:solidFill>
                </a:rPr>
                <a:t>講座</a:t>
              </a:r>
              <a:endParaRPr kumimoji="1" lang="ja-JP" altLang="en-US" b="1" dirty="0">
                <a:solidFill>
                  <a:srgbClr val="00B0F0"/>
                </a:solidFill>
              </a:endParaRPr>
            </a:p>
          </p:txBody>
        </p:sp>
        <p:sp>
          <p:nvSpPr>
            <p:cNvPr id="13" name="正方形/長方形 12"/>
            <p:cNvSpPr/>
            <p:nvPr/>
          </p:nvSpPr>
          <p:spPr>
            <a:xfrm>
              <a:off x="2267744" y="2611029"/>
              <a:ext cx="1296144" cy="1483409"/>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B0F0"/>
                  </a:solidFill>
                </a:rPr>
                <a:t>ＩＴ</a:t>
              </a:r>
              <a:r>
                <a:rPr lang="ja-JP" altLang="en-US" b="1" dirty="0" smtClean="0">
                  <a:solidFill>
                    <a:srgbClr val="00B0F0"/>
                  </a:solidFill>
                </a:rPr>
                <a:t>講習</a:t>
              </a:r>
              <a:endParaRPr lang="en-US" altLang="ja-JP" b="1" dirty="0">
                <a:solidFill>
                  <a:srgbClr val="00B0F0"/>
                </a:solidFill>
              </a:endParaRPr>
            </a:p>
            <a:p>
              <a:pPr algn="ctr"/>
              <a:r>
                <a:rPr kumimoji="1" lang="ja-JP" altLang="en-US" b="1" dirty="0">
                  <a:solidFill>
                    <a:srgbClr val="00B0F0"/>
                  </a:solidFill>
                </a:rPr>
                <a:t>ワード</a:t>
              </a:r>
            </a:p>
          </p:txBody>
        </p:sp>
        <p:sp>
          <p:nvSpPr>
            <p:cNvPr id="14" name="正方形/長方形 13"/>
            <p:cNvSpPr/>
            <p:nvPr/>
          </p:nvSpPr>
          <p:spPr>
            <a:xfrm>
              <a:off x="3563888" y="2614541"/>
              <a:ext cx="1296144" cy="1483409"/>
            </a:xfrm>
            <a:prstGeom prst="rect">
              <a:avLst/>
            </a:prstGeom>
            <a:solidFill>
              <a:srgbClr val="FFFF00"/>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B0F0"/>
                  </a:solidFill>
                </a:rPr>
                <a:t>企業実習</a:t>
              </a:r>
              <a:endParaRPr kumimoji="1" lang="ja-JP" altLang="en-US" b="1" dirty="0">
                <a:solidFill>
                  <a:srgbClr val="00B0F0"/>
                </a:solidFill>
              </a:endParaRPr>
            </a:p>
          </p:txBody>
        </p:sp>
        <p:sp>
          <p:nvSpPr>
            <p:cNvPr id="15" name="正方形/長方形 14"/>
            <p:cNvSpPr/>
            <p:nvPr/>
          </p:nvSpPr>
          <p:spPr>
            <a:xfrm>
              <a:off x="4860032" y="2611029"/>
              <a:ext cx="1296144" cy="1483409"/>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B0F0"/>
                  </a:solidFill>
                </a:rPr>
                <a:t>ＩＴ</a:t>
              </a:r>
              <a:r>
                <a:rPr lang="ja-JP" altLang="en-US" b="1" dirty="0" smtClean="0">
                  <a:solidFill>
                    <a:srgbClr val="00B0F0"/>
                  </a:solidFill>
                </a:rPr>
                <a:t>講習</a:t>
              </a:r>
              <a:endParaRPr lang="en-US" altLang="ja-JP" b="1" dirty="0">
                <a:solidFill>
                  <a:srgbClr val="00B0F0"/>
                </a:solidFill>
              </a:endParaRPr>
            </a:p>
            <a:p>
              <a:pPr algn="ctr"/>
              <a:r>
                <a:rPr kumimoji="1" lang="ja-JP" altLang="en-US" b="1" dirty="0">
                  <a:solidFill>
                    <a:srgbClr val="00B0F0"/>
                  </a:solidFill>
                </a:rPr>
                <a:t>エクセル</a:t>
              </a:r>
            </a:p>
          </p:txBody>
        </p:sp>
        <p:sp>
          <p:nvSpPr>
            <p:cNvPr id="16" name="正方形/長方形 15"/>
            <p:cNvSpPr/>
            <p:nvPr/>
          </p:nvSpPr>
          <p:spPr>
            <a:xfrm>
              <a:off x="6156176" y="2611028"/>
              <a:ext cx="1296144" cy="1483409"/>
            </a:xfrm>
            <a:prstGeom prst="rect">
              <a:avLst/>
            </a:prstGeom>
            <a:solidFill>
              <a:srgbClr val="FFFF00"/>
            </a:solid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B0F0"/>
                  </a:solidFill>
                </a:rPr>
                <a:t>企業実習</a:t>
              </a:r>
              <a:endParaRPr kumimoji="1" lang="ja-JP" altLang="en-US" b="1" dirty="0">
                <a:solidFill>
                  <a:srgbClr val="00B0F0"/>
                </a:solidFill>
              </a:endParaRPr>
            </a:p>
          </p:txBody>
        </p:sp>
        <p:sp>
          <p:nvSpPr>
            <p:cNvPr id="17" name="正方形/長方形 16"/>
            <p:cNvSpPr/>
            <p:nvPr/>
          </p:nvSpPr>
          <p:spPr>
            <a:xfrm>
              <a:off x="979364" y="1876348"/>
              <a:ext cx="1296144" cy="738193"/>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Gadugi" panose="020B0502040204020203" pitchFamily="34" charset="0"/>
                </a:rPr>
                <a:t>ＭＯＮ</a:t>
              </a:r>
            </a:p>
          </p:txBody>
        </p:sp>
        <p:sp>
          <p:nvSpPr>
            <p:cNvPr id="18" name="正方形/長方形 17"/>
            <p:cNvSpPr/>
            <p:nvPr/>
          </p:nvSpPr>
          <p:spPr>
            <a:xfrm>
              <a:off x="2275508" y="1885949"/>
              <a:ext cx="1296144" cy="738193"/>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ＴＵＥ</a:t>
              </a:r>
            </a:p>
          </p:txBody>
        </p:sp>
        <p:sp>
          <p:nvSpPr>
            <p:cNvPr id="19" name="正方形/長方形 18"/>
            <p:cNvSpPr/>
            <p:nvPr/>
          </p:nvSpPr>
          <p:spPr>
            <a:xfrm>
              <a:off x="3571652" y="1876348"/>
              <a:ext cx="1296144" cy="741705"/>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ＷＥＤ</a:t>
              </a:r>
            </a:p>
          </p:txBody>
        </p:sp>
        <p:sp>
          <p:nvSpPr>
            <p:cNvPr id="20" name="正方形/長方形 19"/>
            <p:cNvSpPr/>
            <p:nvPr/>
          </p:nvSpPr>
          <p:spPr>
            <a:xfrm>
              <a:off x="4867796" y="1876348"/>
              <a:ext cx="1296144" cy="738193"/>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ＴＨＵ</a:t>
              </a:r>
            </a:p>
          </p:txBody>
        </p:sp>
        <p:sp>
          <p:nvSpPr>
            <p:cNvPr id="21" name="正方形/長方形 20"/>
            <p:cNvSpPr/>
            <p:nvPr/>
          </p:nvSpPr>
          <p:spPr>
            <a:xfrm>
              <a:off x="6170612" y="1876348"/>
              <a:ext cx="1296144" cy="741705"/>
            </a:xfrm>
            <a:prstGeom prst="rect">
              <a:avLst/>
            </a:prstGeom>
            <a:noFill/>
            <a:ln w="6350">
              <a:solidFill>
                <a:schemeClr val="bg1">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ＦＲＩ</a:t>
              </a:r>
            </a:p>
          </p:txBody>
        </p:sp>
      </p:grpSp>
      <p:sp>
        <p:nvSpPr>
          <p:cNvPr id="22" name="角丸四角形 21"/>
          <p:cNvSpPr/>
          <p:nvPr/>
        </p:nvSpPr>
        <p:spPr>
          <a:xfrm>
            <a:off x="179512" y="1556792"/>
            <a:ext cx="2959611" cy="648072"/>
          </a:xfrm>
          <a:prstGeom prst="round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rgbClr val="FF0000"/>
                </a:solidFill>
              </a:rPr>
              <a:t>就労準備</a:t>
            </a:r>
            <a:r>
              <a:rPr kumimoji="1" lang="ja-JP" altLang="en-US" sz="2000" b="1" dirty="0">
                <a:solidFill>
                  <a:srgbClr val="FF0000"/>
                </a:solidFill>
              </a:rPr>
              <a:t>プログラムの例</a:t>
            </a:r>
          </a:p>
        </p:txBody>
      </p:sp>
      <p:sp>
        <p:nvSpPr>
          <p:cNvPr id="23" name="タイトル 1"/>
          <p:cNvSpPr>
            <a:spLocks noGrp="1"/>
          </p:cNvSpPr>
          <p:nvPr>
            <p:ph type="title"/>
          </p:nvPr>
        </p:nvSpPr>
        <p:spPr>
          <a:xfrm>
            <a:off x="928442" y="764704"/>
            <a:ext cx="6840760" cy="720080"/>
          </a:xfrm>
          <a:noFill/>
        </p:spPr>
        <p:txBody>
          <a:bodyPr lIns="36000" rIns="36000">
            <a:noAutofit/>
          </a:bodyPr>
          <a:lstStyle/>
          <a:p>
            <a:r>
              <a:rPr lang="ja-JP" altLang="en-US" sz="2400" dirty="0" smtClean="0">
                <a:latin typeface="メイリオ" panose="020B0604030504040204" pitchFamily="50" charset="-128"/>
                <a:ea typeface="メイリオ" panose="020B0604030504040204" pitchFamily="50" charset="-128"/>
              </a:rPr>
              <a:t>経験や学びを通して、「自分の働き方」を考える</a:t>
            </a:r>
            <a:endParaRPr kumimoji="1" lang="ja-JP" altLang="en-US" sz="2400" dirty="0">
              <a:latin typeface="メイリオ" panose="020B0604030504040204" pitchFamily="50" charset="-128"/>
              <a:ea typeface="メイリオ" panose="020B0604030504040204" pitchFamily="50" charset="-128"/>
            </a:endParaRPr>
          </a:p>
        </p:txBody>
      </p:sp>
      <p:sp>
        <p:nvSpPr>
          <p:cNvPr id="24" name="角丸四角形 23"/>
          <p:cNvSpPr/>
          <p:nvPr/>
        </p:nvSpPr>
        <p:spPr>
          <a:xfrm>
            <a:off x="79513" y="107033"/>
            <a:ext cx="1890658" cy="460064"/>
          </a:xfrm>
          <a:prstGeom prst="roundRect">
            <a:avLst/>
          </a:prstGeom>
          <a:solidFill>
            <a:schemeClr val="accent6">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就労移行支援</a:t>
            </a:r>
            <a:endParaRPr kumimoji="1" lang="ja-JP" altLang="en-US" sz="16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463089" y="3875992"/>
            <a:ext cx="514885" cy="369332"/>
          </a:xfrm>
          <a:prstGeom prst="rect">
            <a:avLst/>
          </a:prstGeom>
          <a:noFill/>
        </p:spPr>
        <p:txBody>
          <a:bodyPr wrap="none" rtlCol="0">
            <a:spAutoFit/>
          </a:bodyPr>
          <a:lstStyle/>
          <a:p>
            <a:r>
              <a:rPr kumimoji="1" lang="en-US" altLang="ja-JP" dirty="0" smtClean="0">
                <a:solidFill>
                  <a:schemeClr val="bg1">
                    <a:lumMod val="50000"/>
                  </a:schemeClr>
                </a:solidFill>
              </a:rPr>
              <a:t>AM</a:t>
            </a:r>
            <a:endParaRPr kumimoji="1" lang="ja-JP" altLang="en-US" dirty="0">
              <a:solidFill>
                <a:schemeClr val="bg1">
                  <a:lumMod val="50000"/>
                </a:schemeClr>
              </a:solidFill>
            </a:endParaRPr>
          </a:p>
        </p:txBody>
      </p:sp>
      <p:sp>
        <p:nvSpPr>
          <p:cNvPr id="25" name="テキスト ボックス 24"/>
          <p:cNvSpPr txBox="1"/>
          <p:nvPr/>
        </p:nvSpPr>
        <p:spPr>
          <a:xfrm>
            <a:off x="458160" y="5441855"/>
            <a:ext cx="500458" cy="369332"/>
          </a:xfrm>
          <a:prstGeom prst="rect">
            <a:avLst/>
          </a:prstGeom>
          <a:noFill/>
        </p:spPr>
        <p:txBody>
          <a:bodyPr wrap="none" rtlCol="0">
            <a:spAutoFit/>
          </a:bodyPr>
          <a:lstStyle/>
          <a:p>
            <a:r>
              <a:rPr lang="en-US" altLang="ja-JP" dirty="0">
                <a:solidFill>
                  <a:schemeClr val="bg1">
                    <a:lumMod val="50000"/>
                  </a:schemeClr>
                </a:solidFill>
              </a:rPr>
              <a:t>P</a:t>
            </a:r>
            <a:r>
              <a:rPr kumimoji="1" lang="en-US" altLang="ja-JP" dirty="0" smtClean="0">
                <a:solidFill>
                  <a:schemeClr val="bg1">
                    <a:lumMod val="50000"/>
                  </a:schemeClr>
                </a:solidFill>
              </a:rPr>
              <a:t>M</a:t>
            </a:r>
            <a:endParaRPr kumimoji="1" lang="ja-JP" altLang="en-US" dirty="0">
              <a:solidFill>
                <a:schemeClr val="bg1">
                  <a:lumMod val="50000"/>
                </a:schemeClr>
              </a:solidFill>
            </a:endParaRPr>
          </a:p>
        </p:txBody>
      </p:sp>
      <p:sp>
        <p:nvSpPr>
          <p:cNvPr id="3" name="スライド番号プレースホルダー 2"/>
          <p:cNvSpPr>
            <a:spLocks noGrp="1"/>
          </p:cNvSpPr>
          <p:nvPr>
            <p:ph type="sldNum" sz="quarter" idx="12"/>
          </p:nvPr>
        </p:nvSpPr>
        <p:spPr>
          <a:xfrm>
            <a:off x="7016953" y="6492875"/>
            <a:ext cx="2133600" cy="365125"/>
          </a:xfrm>
        </p:spPr>
        <p:txBody>
          <a:bodyPr/>
          <a:lstStyle/>
          <a:p>
            <a:fld id="{014E790E-3030-464E-A4B4-2060BDBF2019}" type="slidenum">
              <a:rPr kumimoji="1" lang="ja-JP" altLang="en-US" smtClean="0"/>
              <a:t>7</a:t>
            </a:fld>
            <a:endParaRPr kumimoji="1" lang="ja-JP" altLang="en-US"/>
          </a:p>
        </p:txBody>
      </p:sp>
    </p:spTree>
    <p:extLst>
      <p:ext uri="{BB962C8B-B14F-4D97-AF65-F5344CB8AC3E}">
        <p14:creationId xmlns:p14="http://schemas.microsoft.com/office/powerpoint/2010/main" val="3424799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a:extLst>
              <a:ext uri="{FF2B5EF4-FFF2-40B4-BE49-F238E27FC236}">
                <a16:creationId xmlns:a16="http://schemas.microsoft.com/office/drawing/2014/main" id="{E0B89BCE-FAEB-4014-93A3-9FD065FECD05}"/>
              </a:ext>
            </a:extLst>
          </p:cNvPr>
          <p:cNvGraphicFramePr>
            <a:graphicFrameLocks/>
          </p:cNvGraphicFramePr>
          <p:nvPr>
            <p:extLst>
              <p:ext uri="{D42A27DB-BD31-4B8C-83A1-F6EECF244321}">
                <p14:modId xmlns:p14="http://schemas.microsoft.com/office/powerpoint/2010/main" val="203258254"/>
              </p:ext>
            </p:extLst>
          </p:nvPr>
        </p:nvGraphicFramePr>
        <p:xfrm>
          <a:off x="335907" y="908720"/>
          <a:ext cx="8412557" cy="5949280"/>
        </p:xfrm>
        <a:graphic>
          <a:graphicData uri="http://schemas.openxmlformats.org/drawingml/2006/chart">
            <c:chart xmlns:c="http://schemas.openxmlformats.org/drawingml/2006/chart" xmlns:r="http://schemas.openxmlformats.org/officeDocument/2006/relationships" r:id="rId2"/>
          </a:graphicData>
        </a:graphic>
      </p:graphicFrame>
      <p:sp>
        <p:nvSpPr>
          <p:cNvPr id="5" name="タイトル 1">
            <a:extLst>
              <a:ext uri="{FF2B5EF4-FFF2-40B4-BE49-F238E27FC236}">
                <a16:creationId xmlns:a16="http://schemas.microsoft.com/office/drawing/2014/main" id="{C0355147-C87C-4E54-BB83-B5B736A17B01}"/>
              </a:ext>
            </a:extLst>
          </p:cNvPr>
          <p:cNvSpPr txBox="1">
            <a:spLocks/>
          </p:cNvSpPr>
          <p:nvPr/>
        </p:nvSpPr>
        <p:spPr>
          <a:xfrm>
            <a:off x="179512" y="188640"/>
            <a:ext cx="3129459" cy="720080"/>
          </a:xfrm>
          <a:prstGeom prst="rect">
            <a:avLst/>
          </a:prstGeom>
          <a:solidFill>
            <a:schemeClr val="accent6"/>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solidFill>
                  <a:schemeClr val="bg1"/>
                </a:solidFill>
                <a:latin typeface="Meiryo UI" panose="020B0604030504040204" pitchFamily="50" charset="-128"/>
                <a:ea typeface="Meiryo UI" panose="020B0604030504040204" pitchFamily="50" charset="-128"/>
              </a:rPr>
              <a:t>就労</a:t>
            </a:r>
            <a:r>
              <a:rPr lang="ja-JP" altLang="en-US" sz="3200" dirty="0" smtClean="0">
                <a:solidFill>
                  <a:schemeClr val="bg1"/>
                </a:solidFill>
                <a:latin typeface="Meiryo UI" panose="020B0604030504040204" pitchFamily="50" charset="-128"/>
                <a:ea typeface="Meiryo UI" panose="020B0604030504040204" pitchFamily="50" charset="-128"/>
              </a:rPr>
              <a:t>者</a:t>
            </a:r>
            <a:r>
              <a:rPr lang="ja-JP" altLang="en-US" sz="3200" dirty="0">
                <a:solidFill>
                  <a:schemeClr val="bg1"/>
                </a:solidFill>
                <a:latin typeface="Meiryo UI" panose="020B0604030504040204" pitchFamily="50" charset="-128"/>
                <a:ea typeface="Meiryo UI" panose="020B0604030504040204" pitchFamily="50" charset="-128"/>
              </a:rPr>
              <a:t>の状況</a:t>
            </a:r>
          </a:p>
        </p:txBody>
      </p:sp>
      <p:sp>
        <p:nvSpPr>
          <p:cNvPr id="2" name="スライド番号プレースホルダー 1"/>
          <p:cNvSpPr>
            <a:spLocks noGrp="1"/>
          </p:cNvSpPr>
          <p:nvPr>
            <p:ph type="sldNum" sz="quarter" idx="12"/>
          </p:nvPr>
        </p:nvSpPr>
        <p:spPr>
          <a:xfrm>
            <a:off x="7010400" y="6492875"/>
            <a:ext cx="2133600" cy="365125"/>
          </a:xfrm>
        </p:spPr>
        <p:txBody>
          <a:bodyPr/>
          <a:lstStyle/>
          <a:p>
            <a:fld id="{014E790E-3030-464E-A4B4-2060BDBF2019}" type="slidenum">
              <a:rPr kumimoji="1" lang="ja-JP" altLang="en-US" smtClean="0"/>
              <a:t>8</a:t>
            </a:fld>
            <a:endParaRPr kumimoji="1" lang="ja-JP" altLang="en-US" dirty="0"/>
          </a:p>
        </p:txBody>
      </p:sp>
    </p:spTree>
    <p:extLst>
      <p:ext uri="{BB962C8B-B14F-4D97-AF65-F5344CB8AC3E}">
        <p14:creationId xmlns:p14="http://schemas.microsoft.com/office/powerpoint/2010/main" val="4291449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a:extLst>
              <a:ext uri="{FF2B5EF4-FFF2-40B4-BE49-F238E27FC236}">
                <a16:creationId xmlns:a16="http://schemas.microsoft.com/office/drawing/2014/main" id="{9FBF24D1-F11D-4012-82D7-3EE187A83185}"/>
              </a:ext>
            </a:extLst>
          </p:cNvPr>
          <p:cNvGraphicFramePr>
            <a:graphicFrameLocks/>
          </p:cNvGraphicFramePr>
          <p:nvPr>
            <p:extLst>
              <p:ext uri="{D42A27DB-BD31-4B8C-83A1-F6EECF244321}">
                <p14:modId xmlns:p14="http://schemas.microsoft.com/office/powerpoint/2010/main" val="3659917487"/>
              </p:ext>
            </p:extLst>
          </p:nvPr>
        </p:nvGraphicFramePr>
        <p:xfrm>
          <a:off x="852023" y="794590"/>
          <a:ext cx="7248369" cy="6313837"/>
        </p:xfrm>
        <a:graphic>
          <a:graphicData uri="http://schemas.openxmlformats.org/drawingml/2006/chart">
            <c:chart xmlns:c="http://schemas.openxmlformats.org/drawingml/2006/chart" xmlns:r="http://schemas.openxmlformats.org/officeDocument/2006/relationships" r:id="rId2"/>
          </a:graphicData>
        </a:graphic>
      </p:graphicFrame>
      <p:sp>
        <p:nvSpPr>
          <p:cNvPr id="5" name="タイトル 1">
            <a:extLst>
              <a:ext uri="{FF2B5EF4-FFF2-40B4-BE49-F238E27FC236}">
                <a16:creationId xmlns:a16="http://schemas.microsoft.com/office/drawing/2014/main" id="{C0355147-C87C-4E54-BB83-B5B736A17B01}"/>
              </a:ext>
            </a:extLst>
          </p:cNvPr>
          <p:cNvSpPr txBox="1">
            <a:spLocks/>
          </p:cNvSpPr>
          <p:nvPr/>
        </p:nvSpPr>
        <p:spPr>
          <a:xfrm>
            <a:off x="179512" y="188640"/>
            <a:ext cx="3129459" cy="720080"/>
          </a:xfrm>
          <a:prstGeom prst="rect">
            <a:avLst/>
          </a:prstGeom>
          <a:solidFill>
            <a:schemeClr val="accent6"/>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3200" dirty="0">
                <a:solidFill>
                  <a:schemeClr val="bg1"/>
                </a:solidFill>
                <a:latin typeface="Meiryo UI" panose="020B0604030504040204" pitchFamily="50" charset="-128"/>
                <a:ea typeface="Meiryo UI" panose="020B0604030504040204" pitchFamily="50" charset="-128"/>
              </a:rPr>
              <a:t>就労</a:t>
            </a:r>
            <a:r>
              <a:rPr lang="ja-JP" altLang="en-US" sz="3200" dirty="0" smtClean="0">
                <a:solidFill>
                  <a:schemeClr val="bg1"/>
                </a:solidFill>
                <a:latin typeface="Meiryo UI" panose="020B0604030504040204" pitchFamily="50" charset="-128"/>
                <a:ea typeface="Meiryo UI" panose="020B0604030504040204" pitchFamily="50" charset="-128"/>
              </a:rPr>
              <a:t>者</a:t>
            </a:r>
            <a:r>
              <a:rPr lang="ja-JP" altLang="en-US" sz="3200" dirty="0">
                <a:solidFill>
                  <a:schemeClr val="bg1"/>
                </a:solidFill>
                <a:latin typeface="Meiryo UI" panose="020B0604030504040204" pitchFamily="50" charset="-128"/>
                <a:ea typeface="Meiryo UI" panose="020B0604030504040204" pitchFamily="50" charset="-128"/>
              </a:rPr>
              <a:t>の状況</a:t>
            </a:r>
          </a:p>
        </p:txBody>
      </p:sp>
      <p:sp>
        <p:nvSpPr>
          <p:cNvPr id="2" name="スライド番号プレースホルダー 1"/>
          <p:cNvSpPr>
            <a:spLocks noGrp="1"/>
          </p:cNvSpPr>
          <p:nvPr>
            <p:ph type="sldNum" sz="quarter" idx="12"/>
          </p:nvPr>
        </p:nvSpPr>
        <p:spPr>
          <a:xfrm>
            <a:off x="7033592" y="6492875"/>
            <a:ext cx="2133600" cy="365125"/>
          </a:xfrm>
        </p:spPr>
        <p:txBody>
          <a:bodyPr/>
          <a:lstStyle/>
          <a:p>
            <a:fld id="{014E790E-3030-464E-A4B4-2060BDBF2019}" type="slidenum">
              <a:rPr kumimoji="1" lang="ja-JP" altLang="en-US" smtClean="0"/>
              <a:t>9</a:t>
            </a:fld>
            <a:endParaRPr kumimoji="1" lang="ja-JP" altLang="en-US"/>
          </a:p>
        </p:txBody>
      </p:sp>
    </p:spTree>
    <p:extLst>
      <p:ext uri="{BB962C8B-B14F-4D97-AF65-F5344CB8AC3E}">
        <p14:creationId xmlns:p14="http://schemas.microsoft.com/office/powerpoint/2010/main" val="3567866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3038</TotalTime>
  <Words>1122</Words>
  <Application>Microsoft Office PowerPoint</Application>
  <PresentationFormat>画面に合わせる (4:3)</PresentationFormat>
  <Paragraphs>369</Paragraphs>
  <Slides>17</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Meiryo UI</vt:lpstr>
      <vt:lpstr>ＭＳ Ｐゴシック</vt:lpstr>
      <vt:lpstr>メイリオ</vt:lpstr>
      <vt:lpstr>游ゴシック</vt:lpstr>
      <vt:lpstr>Arial</vt:lpstr>
      <vt:lpstr>Calibri</vt:lpstr>
      <vt:lpstr>Gadugi</vt:lpstr>
      <vt:lpstr>Office ​​テーマ</vt:lpstr>
      <vt:lpstr>社会福祉法人みつわ会 ブリーゼ　　　　中木憲吾</vt:lpstr>
      <vt:lpstr>お話すること</vt:lpstr>
      <vt:lpstr>PowerPoint プレゼンテーション</vt:lpstr>
      <vt:lpstr>PowerPoint プレゼンテーション</vt:lpstr>
      <vt:lpstr>＜就労移行支援じょぶちゃれの概要＞</vt:lpstr>
      <vt:lpstr>PowerPoint プレゼンテーション</vt:lpstr>
      <vt:lpstr>経験や学びを通して、「自分の働き方」を考える</vt:lpstr>
      <vt:lpstr>PowerPoint プレゼンテーション</vt:lpstr>
      <vt:lpstr>PowerPoint プレゼンテーション</vt:lpstr>
      <vt:lpstr>PowerPoint プレゼンテーション</vt:lpstr>
      <vt:lpstr>＜就労定着支援の概要＞</vt:lpstr>
      <vt:lpstr>就労定着支援でおこなう支援</vt:lpstr>
      <vt:lpstr>職場移行支援～就労定着支援へ</vt:lpstr>
      <vt:lpstr>就労定着支援について じょぶちゃれで話し合っていること</vt:lpstr>
      <vt:lpstr>就労定着支援について</vt:lpstr>
      <vt:lpstr>当事者同士のつながりの場</vt:lpstr>
      <vt:lpstr>つながりの場 キーワード</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南浦　秀史</cp:lastModifiedBy>
  <cp:revision>255</cp:revision>
  <cp:lastPrinted>2019-12-17T02:09:52Z</cp:lastPrinted>
  <dcterms:created xsi:type="dcterms:W3CDTF">2018-09-13T02:47:28Z</dcterms:created>
  <dcterms:modified xsi:type="dcterms:W3CDTF">2019-12-17T02:12:59Z</dcterms:modified>
</cp:coreProperties>
</file>