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0" r:id="rId3"/>
    <p:sldId id="258" r:id="rId4"/>
    <p:sldId id="259" r:id="rId5"/>
    <p:sldId id="262" r:id="rId6"/>
    <p:sldId id="261" r:id="rId7"/>
    <p:sldId id="263" r:id="rId8"/>
    <p:sldId id="264"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908DC-8293-4660-BAC1-0FEC4615504D}" type="datetimeFigureOut">
              <a:rPr kumimoji="1" lang="ja-JP" altLang="en-US" smtClean="0"/>
              <a:t>2019/12/20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2467522-DB94-42CC-A6CA-CD5C52030DA1}" type="slidenum">
              <a:rPr kumimoji="1" lang="ja-JP" altLang="en-US" smtClean="0"/>
              <a:t>‹#›</a:t>
            </a:fld>
            <a:endParaRPr kumimoji="1" lang="ja-JP" altLang="en-US"/>
          </a:p>
        </p:txBody>
      </p:sp>
    </p:spTree>
    <p:extLst>
      <p:ext uri="{BB962C8B-B14F-4D97-AF65-F5344CB8AC3E}">
        <p14:creationId xmlns:p14="http://schemas.microsoft.com/office/powerpoint/2010/main" val="40940073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6F57D94-9647-421A-A6AD-B222D560F7D6}" type="datetime1">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46EEEB-E17C-440A-8676-49AFD2F9CDE1}" type="slidenum">
              <a:rPr kumimoji="1" lang="ja-JP" altLang="en-US" smtClean="0"/>
              <a:t>‹#›</a:t>
            </a:fld>
            <a:endParaRPr kumimoji="1" lang="ja-JP" altLang="en-US"/>
          </a:p>
        </p:txBody>
      </p:sp>
    </p:spTree>
    <p:extLst>
      <p:ext uri="{BB962C8B-B14F-4D97-AF65-F5344CB8AC3E}">
        <p14:creationId xmlns:p14="http://schemas.microsoft.com/office/powerpoint/2010/main" val="2747300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BB192F2-C908-4BB7-91A4-08D43812FC0E}" type="datetime1">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46EEEB-E17C-440A-8676-49AFD2F9CDE1}" type="slidenum">
              <a:rPr kumimoji="1" lang="ja-JP" altLang="en-US" smtClean="0"/>
              <a:t>‹#›</a:t>
            </a:fld>
            <a:endParaRPr kumimoji="1" lang="ja-JP" altLang="en-US"/>
          </a:p>
        </p:txBody>
      </p:sp>
    </p:spTree>
    <p:extLst>
      <p:ext uri="{BB962C8B-B14F-4D97-AF65-F5344CB8AC3E}">
        <p14:creationId xmlns:p14="http://schemas.microsoft.com/office/powerpoint/2010/main" val="554283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739DFEA-7427-46F5-A956-03863C5277ED}" type="datetime1">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46EEEB-E17C-440A-8676-49AFD2F9CDE1}" type="slidenum">
              <a:rPr kumimoji="1" lang="ja-JP" altLang="en-US" smtClean="0"/>
              <a:t>‹#›</a:t>
            </a:fld>
            <a:endParaRPr kumimoji="1" lang="ja-JP" altLang="en-US"/>
          </a:p>
        </p:txBody>
      </p:sp>
    </p:spTree>
    <p:extLst>
      <p:ext uri="{BB962C8B-B14F-4D97-AF65-F5344CB8AC3E}">
        <p14:creationId xmlns:p14="http://schemas.microsoft.com/office/powerpoint/2010/main" val="319260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90F989C-0E6E-441D-9775-8233DCE08CCC}" type="datetime1">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46EEEB-E17C-440A-8676-49AFD2F9CDE1}" type="slidenum">
              <a:rPr kumimoji="1" lang="ja-JP" altLang="en-US" smtClean="0"/>
              <a:t>‹#›</a:t>
            </a:fld>
            <a:endParaRPr kumimoji="1" lang="ja-JP" altLang="en-US"/>
          </a:p>
        </p:txBody>
      </p:sp>
    </p:spTree>
    <p:extLst>
      <p:ext uri="{BB962C8B-B14F-4D97-AF65-F5344CB8AC3E}">
        <p14:creationId xmlns:p14="http://schemas.microsoft.com/office/powerpoint/2010/main" val="223054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2922023-D1F5-4C5D-A917-43A8FE45D549}" type="datetime1">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46EEEB-E17C-440A-8676-49AFD2F9CDE1}" type="slidenum">
              <a:rPr kumimoji="1" lang="ja-JP" altLang="en-US" smtClean="0"/>
              <a:t>‹#›</a:t>
            </a:fld>
            <a:endParaRPr kumimoji="1" lang="ja-JP" altLang="en-US"/>
          </a:p>
        </p:txBody>
      </p:sp>
    </p:spTree>
    <p:extLst>
      <p:ext uri="{BB962C8B-B14F-4D97-AF65-F5344CB8AC3E}">
        <p14:creationId xmlns:p14="http://schemas.microsoft.com/office/powerpoint/2010/main" val="3457442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214F036-7CFF-4DED-BD25-AB7BB9BC1C7A}" type="datetime1">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46EEEB-E17C-440A-8676-49AFD2F9CDE1}" type="slidenum">
              <a:rPr kumimoji="1" lang="ja-JP" altLang="en-US" smtClean="0"/>
              <a:t>‹#›</a:t>
            </a:fld>
            <a:endParaRPr kumimoji="1" lang="ja-JP" altLang="en-US"/>
          </a:p>
        </p:txBody>
      </p:sp>
    </p:spTree>
    <p:extLst>
      <p:ext uri="{BB962C8B-B14F-4D97-AF65-F5344CB8AC3E}">
        <p14:creationId xmlns:p14="http://schemas.microsoft.com/office/powerpoint/2010/main" val="4227468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821909D-DC4A-4496-8170-F686C6E0E806}" type="datetime1">
              <a:rPr kumimoji="1" lang="ja-JP" altLang="en-US" smtClean="0"/>
              <a:t>2019/12/20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546EEEB-E17C-440A-8676-49AFD2F9CDE1}" type="slidenum">
              <a:rPr kumimoji="1" lang="ja-JP" altLang="en-US" smtClean="0"/>
              <a:t>‹#›</a:t>
            </a:fld>
            <a:endParaRPr kumimoji="1" lang="ja-JP" altLang="en-US"/>
          </a:p>
        </p:txBody>
      </p:sp>
    </p:spTree>
    <p:extLst>
      <p:ext uri="{BB962C8B-B14F-4D97-AF65-F5344CB8AC3E}">
        <p14:creationId xmlns:p14="http://schemas.microsoft.com/office/powerpoint/2010/main" val="1140044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C9A8A8E-55C5-4A2F-9A25-83EF4CAA6EC2}" type="datetime1">
              <a:rPr kumimoji="1" lang="ja-JP" altLang="en-US" smtClean="0"/>
              <a:t>2019/12/20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546EEEB-E17C-440A-8676-49AFD2F9CDE1}" type="slidenum">
              <a:rPr kumimoji="1" lang="ja-JP" altLang="en-US" smtClean="0"/>
              <a:t>‹#›</a:t>
            </a:fld>
            <a:endParaRPr kumimoji="1" lang="ja-JP" altLang="en-US"/>
          </a:p>
        </p:txBody>
      </p:sp>
    </p:spTree>
    <p:extLst>
      <p:ext uri="{BB962C8B-B14F-4D97-AF65-F5344CB8AC3E}">
        <p14:creationId xmlns:p14="http://schemas.microsoft.com/office/powerpoint/2010/main" val="276851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ADEDCA5-569C-4809-9C3E-6887ACE070B4}" type="datetime1">
              <a:rPr kumimoji="1" lang="ja-JP" altLang="en-US" smtClean="0"/>
              <a:t>2019/12/20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546EEEB-E17C-440A-8676-49AFD2F9CDE1}" type="slidenum">
              <a:rPr kumimoji="1" lang="ja-JP" altLang="en-US" smtClean="0"/>
              <a:t>‹#›</a:t>
            </a:fld>
            <a:endParaRPr kumimoji="1" lang="ja-JP" altLang="en-US"/>
          </a:p>
        </p:txBody>
      </p:sp>
    </p:spTree>
    <p:extLst>
      <p:ext uri="{BB962C8B-B14F-4D97-AF65-F5344CB8AC3E}">
        <p14:creationId xmlns:p14="http://schemas.microsoft.com/office/powerpoint/2010/main" val="352932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C05F6AA-2252-4461-817A-9471C346B961}" type="datetime1">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46EEEB-E17C-440A-8676-49AFD2F9CDE1}" type="slidenum">
              <a:rPr kumimoji="1" lang="ja-JP" altLang="en-US" smtClean="0"/>
              <a:t>‹#›</a:t>
            </a:fld>
            <a:endParaRPr kumimoji="1" lang="ja-JP" altLang="en-US"/>
          </a:p>
        </p:txBody>
      </p:sp>
    </p:spTree>
    <p:extLst>
      <p:ext uri="{BB962C8B-B14F-4D97-AF65-F5344CB8AC3E}">
        <p14:creationId xmlns:p14="http://schemas.microsoft.com/office/powerpoint/2010/main" val="627987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FE9D768-B6F7-48C4-81BD-50514E7419A4}" type="datetime1">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46EEEB-E17C-440A-8676-49AFD2F9CDE1}" type="slidenum">
              <a:rPr kumimoji="1" lang="ja-JP" altLang="en-US" smtClean="0"/>
              <a:t>‹#›</a:t>
            </a:fld>
            <a:endParaRPr kumimoji="1" lang="ja-JP" altLang="en-US"/>
          </a:p>
        </p:txBody>
      </p:sp>
    </p:spTree>
    <p:extLst>
      <p:ext uri="{BB962C8B-B14F-4D97-AF65-F5344CB8AC3E}">
        <p14:creationId xmlns:p14="http://schemas.microsoft.com/office/powerpoint/2010/main" val="633321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3FA06E-96CE-4C14-BF7E-F918F8B635FF}" type="datetime1">
              <a:rPr kumimoji="1" lang="ja-JP" altLang="en-US" smtClean="0"/>
              <a:t>2019/12/20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46EEEB-E17C-440A-8676-49AFD2F9CDE1}" type="slidenum">
              <a:rPr kumimoji="1" lang="ja-JP" altLang="en-US" smtClean="0"/>
              <a:t>‹#›</a:t>
            </a:fld>
            <a:endParaRPr kumimoji="1" lang="ja-JP" altLang="en-US"/>
          </a:p>
        </p:txBody>
      </p:sp>
    </p:spTree>
    <p:extLst>
      <p:ext uri="{BB962C8B-B14F-4D97-AF65-F5344CB8AC3E}">
        <p14:creationId xmlns:p14="http://schemas.microsoft.com/office/powerpoint/2010/main" val="3779835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05307" y="2697776"/>
            <a:ext cx="11011437" cy="1200329"/>
          </a:xfrm>
          <a:prstGeom prst="rect">
            <a:avLst/>
          </a:prstGeom>
        </p:spPr>
        <p:txBody>
          <a:bodyPr wrap="square">
            <a:spAutoFit/>
          </a:bodyPr>
          <a:lstStyle/>
          <a:p>
            <a:pPr algn="ctr"/>
            <a:r>
              <a:rPr lang="ja-JP" altLang="en-US" sz="3600" b="1" dirty="0" smtClean="0"/>
              <a:t>就労定着支援サービスの概要と</a:t>
            </a:r>
            <a:endParaRPr lang="en-US" altLang="ja-JP" sz="3600" b="1" dirty="0" smtClean="0"/>
          </a:p>
          <a:p>
            <a:pPr algn="ctr"/>
            <a:r>
              <a:rPr lang="ja-JP" altLang="en-US" sz="3600" b="1" dirty="0" smtClean="0"/>
              <a:t>大阪府における現状について</a:t>
            </a:r>
            <a:endParaRPr lang="ja-JP" altLang="en-US" sz="3600" b="1" dirty="0"/>
          </a:p>
        </p:txBody>
      </p:sp>
      <p:sp>
        <p:nvSpPr>
          <p:cNvPr id="2" name="スライド番号プレースホルダー 1"/>
          <p:cNvSpPr>
            <a:spLocks noGrp="1"/>
          </p:cNvSpPr>
          <p:nvPr>
            <p:ph type="sldNum" sz="quarter" idx="12"/>
          </p:nvPr>
        </p:nvSpPr>
        <p:spPr>
          <a:xfrm>
            <a:off x="9313984" y="6492875"/>
            <a:ext cx="2743200" cy="365125"/>
          </a:xfrm>
        </p:spPr>
        <p:txBody>
          <a:bodyPr/>
          <a:lstStyle/>
          <a:p>
            <a:fld id="{9546EEEB-E17C-440A-8676-49AFD2F9CDE1}" type="slidenum">
              <a:rPr kumimoji="1" lang="ja-JP" altLang="en-US" sz="1400" smtClean="0">
                <a:solidFill>
                  <a:schemeClr val="tx1"/>
                </a:solidFill>
              </a:rPr>
              <a:t>1</a:t>
            </a:fld>
            <a:endParaRPr kumimoji="1" lang="ja-JP" altLang="en-US" sz="1400" dirty="0">
              <a:solidFill>
                <a:schemeClr val="tx1"/>
              </a:solidFill>
            </a:endParaRPr>
          </a:p>
        </p:txBody>
      </p:sp>
      <p:sp>
        <p:nvSpPr>
          <p:cNvPr id="3" name="テキスト ボックス 2"/>
          <p:cNvSpPr txBox="1"/>
          <p:nvPr/>
        </p:nvSpPr>
        <p:spPr>
          <a:xfrm>
            <a:off x="1653988" y="5010824"/>
            <a:ext cx="9412941" cy="369332"/>
          </a:xfrm>
          <a:prstGeom prst="rect">
            <a:avLst/>
          </a:prstGeom>
          <a:noFill/>
        </p:spPr>
        <p:txBody>
          <a:bodyPr wrap="square" rtlCol="0">
            <a:spAutoFit/>
          </a:bodyPr>
          <a:lstStyle/>
          <a:p>
            <a:pPr algn="ctr"/>
            <a:r>
              <a:rPr kumimoji="1" lang="ja-JP" altLang="en-US" dirty="0" smtClean="0"/>
              <a:t>令和元年１２月２３日（月）　</a:t>
            </a:r>
            <a:endParaRPr kumimoji="1" lang="en-US" altLang="ja-JP" dirty="0" smtClean="0"/>
          </a:p>
        </p:txBody>
      </p:sp>
      <p:sp>
        <p:nvSpPr>
          <p:cNvPr id="5" name="テキスト ボックス 4"/>
          <p:cNvSpPr txBox="1"/>
          <p:nvPr/>
        </p:nvSpPr>
        <p:spPr>
          <a:xfrm>
            <a:off x="2779059" y="618118"/>
            <a:ext cx="9412941" cy="369332"/>
          </a:xfrm>
          <a:prstGeom prst="rect">
            <a:avLst/>
          </a:prstGeom>
          <a:noFill/>
        </p:spPr>
        <p:txBody>
          <a:bodyPr wrap="square" rtlCol="0">
            <a:spAutoFit/>
          </a:bodyPr>
          <a:lstStyle/>
          <a:p>
            <a:pPr algn="r"/>
            <a:r>
              <a:rPr kumimoji="1" lang="ja-JP" altLang="en-US" dirty="0" smtClean="0"/>
              <a:t>第２回　大阪府障がい者自立支援協議会就労支援部会　</a:t>
            </a:r>
            <a:endParaRPr kumimoji="1" lang="en-US" altLang="ja-JP" dirty="0" smtClean="0"/>
          </a:p>
        </p:txBody>
      </p:sp>
      <p:sp>
        <p:nvSpPr>
          <p:cNvPr id="6" name="正方形/長方形 5"/>
          <p:cNvSpPr/>
          <p:nvPr/>
        </p:nvSpPr>
        <p:spPr>
          <a:xfrm>
            <a:off x="10461812" y="103006"/>
            <a:ext cx="1595372" cy="39453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資料１－１</a:t>
            </a:r>
            <a:endParaRPr kumimoji="1" lang="ja-JP" altLang="en-US" dirty="0"/>
          </a:p>
        </p:txBody>
      </p:sp>
    </p:spTree>
    <p:extLst>
      <p:ext uri="{BB962C8B-B14F-4D97-AF65-F5344CB8AC3E}">
        <p14:creationId xmlns:p14="http://schemas.microsoft.com/office/powerpoint/2010/main" val="2595673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761494785"/>
              </p:ext>
            </p:extLst>
          </p:nvPr>
        </p:nvGraphicFramePr>
        <p:xfrm>
          <a:off x="5936758" y="1100975"/>
          <a:ext cx="5962920" cy="4159876"/>
        </p:xfrm>
        <a:graphic>
          <a:graphicData uri="http://schemas.openxmlformats.org/drawingml/2006/table">
            <a:tbl>
              <a:tblPr/>
              <a:tblGrid>
                <a:gridCol w="1834744">
                  <a:extLst>
                    <a:ext uri="{9D8B030D-6E8A-4147-A177-3AD203B41FA5}">
                      <a16:colId xmlns:a16="http://schemas.microsoft.com/office/drawing/2014/main" val="1478239982"/>
                    </a:ext>
                  </a:extLst>
                </a:gridCol>
                <a:gridCol w="1055424">
                  <a:extLst>
                    <a:ext uri="{9D8B030D-6E8A-4147-A177-3AD203B41FA5}">
                      <a16:colId xmlns:a16="http://schemas.microsoft.com/office/drawing/2014/main" val="1192292784"/>
                    </a:ext>
                  </a:extLst>
                </a:gridCol>
                <a:gridCol w="1055424">
                  <a:extLst>
                    <a:ext uri="{9D8B030D-6E8A-4147-A177-3AD203B41FA5}">
                      <a16:colId xmlns:a16="http://schemas.microsoft.com/office/drawing/2014/main" val="3551141883"/>
                    </a:ext>
                  </a:extLst>
                </a:gridCol>
                <a:gridCol w="1055424">
                  <a:extLst>
                    <a:ext uri="{9D8B030D-6E8A-4147-A177-3AD203B41FA5}">
                      <a16:colId xmlns:a16="http://schemas.microsoft.com/office/drawing/2014/main" val="488988740"/>
                    </a:ext>
                  </a:extLst>
                </a:gridCol>
                <a:gridCol w="961904">
                  <a:extLst>
                    <a:ext uri="{9D8B030D-6E8A-4147-A177-3AD203B41FA5}">
                      <a16:colId xmlns:a16="http://schemas.microsoft.com/office/drawing/2014/main" val="3490368328"/>
                    </a:ext>
                  </a:extLst>
                </a:gridCol>
              </a:tblGrid>
              <a:tr h="464192">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全体</a:t>
                      </a:r>
                    </a:p>
                  </a:txBody>
                  <a:tcPr marL="9525" marR="9525" marT="9525"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6</a:t>
                      </a:r>
                      <a:r>
                        <a:rPr lang="ja-JP" altLang="en-US" sz="1600" b="0" i="0" u="none" strike="noStrike">
                          <a:solidFill>
                            <a:srgbClr val="000000"/>
                          </a:solidFill>
                          <a:effectLst/>
                          <a:latin typeface="Meiryo UI" panose="020B0604030504040204" pitchFamily="50" charset="-128"/>
                          <a:ea typeface="Meiryo UI" panose="020B0604030504040204" pitchFamily="50" charset="-128"/>
                        </a:rPr>
                        <a:t>月以上</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12</a:t>
                      </a:r>
                      <a:r>
                        <a:rPr lang="ja-JP" altLang="en-US" sz="1600" b="0" i="0" u="none" strike="noStrike">
                          <a:solidFill>
                            <a:srgbClr val="000000"/>
                          </a:solidFill>
                          <a:effectLst/>
                          <a:latin typeface="Meiryo UI" panose="020B0604030504040204" pitchFamily="50" charset="-128"/>
                          <a:ea typeface="Meiryo UI" panose="020B0604030504040204" pitchFamily="50" charset="-128"/>
                        </a:rPr>
                        <a:t>月以上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24</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月以上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36</a:t>
                      </a:r>
                      <a:r>
                        <a:rPr lang="ja-JP" altLang="en-US" sz="1600" b="0" i="0" u="none" strike="noStrike">
                          <a:solidFill>
                            <a:srgbClr val="000000"/>
                          </a:solidFill>
                          <a:effectLst/>
                          <a:latin typeface="Meiryo UI" panose="020B0604030504040204" pitchFamily="50" charset="-128"/>
                          <a:ea typeface="Meiryo UI" panose="020B0604030504040204" pitchFamily="50" charset="-128"/>
                        </a:rPr>
                        <a:t>月以上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679711132"/>
                  </a:ext>
                </a:extLst>
              </a:tr>
              <a:tr h="464192">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平成</a:t>
                      </a:r>
                      <a:r>
                        <a:rPr lang="en-US" altLang="ja-JP" sz="1600" b="0" i="0" u="none" strike="noStrike">
                          <a:solidFill>
                            <a:srgbClr val="000000"/>
                          </a:solidFill>
                          <a:effectLst/>
                          <a:latin typeface="Meiryo UI" panose="020B0604030504040204" pitchFamily="50" charset="-128"/>
                          <a:ea typeface="Meiryo UI" panose="020B0604030504040204" pitchFamily="50" charset="-128"/>
                        </a:rPr>
                        <a:t>27</a:t>
                      </a:r>
                      <a:r>
                        <a:rPr lang="ja-JP" altLang="en-US" sz="1600" b="0" i="0" u="none" strike="noStrike">
                          <a:solidFill>
                            <a:srgbClr val="000000"/>
                          </a:solidFill>
                          <a:effectLst/>
                          <a:latin typeface="Meiryo UI" panose="020B0604030504040204" pitchFamily="50" charset="-128"/>
                          <a:ea typeface="Meiryo UI" panose="020B0604030504040204" pitchFamily="50" charset="-128"/>
                        </a:rPr>
                        <a:t>年</a:t>
                      </a:r>
                    </a:p>
                  </a:txBody>
                  <a:tcPr marL="9525" marR="9525" marT="9525"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81.8%</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65.1%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58.5%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49.6%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8189960"/>
                  </a:ext>
                </a:extLst>
              </a:tr>
              <a:tr h="446339">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平成</a:t>
                      </a:r>
                      <a:r>
                        <a:rPr lang="en-US" altLang="ja-JP" sz="1600" b="0" i="0" u="none" strike="noStrike">
                          <a:solidFill>
                            <a:srgbClr val="000000"/>
                          </a:solidFill>
                          <a:effectLst/>
                          <a:latin typeface="Meiryo UI" panose="020B0604030504040204" pitchFamily="50" charset="-128"/>
                          <a:ea typeface="Meiryo UI" panose="020B0604030504040204" pitchFamily="50" charset="-128"/>
                        </a:rPr>
                        <a:t>28</a:t>
                      </a:r>
                      <a:r>
                        <a:rPr lang="ja-JP" altLang="en-US" sz="1600" b="0" i="0" u="none" strike="noStrike">
                          <a:solidFill>
                            <a:srgbClr val="000000"/>
                          </a:solidFill>
                          <a:effectLst/>
                          <a:latin typeface="Meiryo UI" panose="020B0604030504040204" pitchFamily="50" charset="-128"/>
                          <a:ea typeface="Meiryo UI" panose="020B0604030504040204" pitchFamily="50" charset="-128"/>
                        </a:rPr>
                        <a:t>年</a:t>
                      </a:r>
                    </a:p>
                  </a:txBody>
                  <a:tcPr marL="9525" marR="9525" marT="9525"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80.0%</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70.9%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58.7%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extLst>
                  <a:ext uri="{0D108BD9-81ED-4DB2-BD59-A6C34878D82A}">
                    <a16:rowId xmlns:a16="http://schemas.microsoft.com/office/drawing/2014/main" val="3249569537"/>
                  </a:ext>
                </a:extLst>
              </a:tr>
              <a:tr h="446339">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平成</a:t>
                      </a:r>
                      <a:r>
                        <a:rPr lang="en-US" altLang="ja-JP" sz="1600" b="0" i="0" u="none" strike="noStrike">
                          <a:solidFill>
                            <a:srgbClr val="000000"/>
                          </a:solidFill>
                          <a:effectLst/>
                          <a:latin typeface="Meiryo UI" panose="020B0604030504040204" pitchFamily="50" charset="-128"/>
                          <a:ea typeface="Meiryo UI" panose="020B0604030504040204" pitchFamily="50" charset="-128"/>
                        </a:rPr>
                        <a:t>29</a:t>
                      </a:r>
                      <a:r>
                        <a:rPr lang="ja-JP" altLang="en-US" sz="1600" b="0" i="0" u="none" strike="noStrike">
                          <a:solidFill>
                            <a:srgbClr val="000000"/>
                          </a:solidFill>
                          <a:effectLst/>
                          <a:latin typeface="Meiryo UI" panose="020B0604030504040204" pitchFamily="50" charset="-128"/>
                          <a:ea typeface="Meiryo UI" panose="020B0604030504040204" pitchFamily="50" charset="-128"/>
                        </a:rPr>
                        <a:t>年</a:t>
                      </a:r>
                    </a:p>
                  </a:txBody>
                  <a:tcPr marL="9525" marR="9525" marT="9525"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1" i="0" u="none" strike="noStrike">
                          <a:solidFill>
                            <a:srgbClr val="FF0000"/>
                          </a:solidFill>
                          <a:effectLst/>
                          <a:latin typeface="Meiryo UI" panose="020B0604030504040204" pitchFamily="50" charset="-128"/>
                          <a:ea typeface="Meiryo UI" panose="020B0604030504040204" pitchFamily="50" charset="-128"/>
                        </a:rPr>
                        <a:t>84.3%</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1" i="0" u="none" strike="noStrike">
                          <a:solidFill>
                            <a:srgbClr val="FF0000"/>
                          </a:solidFill>
                          <a:effectLst/>
                          <a:latin typeface="Meiryo UI" panose="020B0604030504040204" pitchFamily="50" charset="-128"/>
                          <a:ea typeface="Meiryo UI" panose="020B0604030504040204" pitchFamily="50" charset="-128"/>
                        </a:rPr>
                        <a:t>62.8%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extLst>
                  <a:ext uri="{0D108BD9-81ED-4DB2-BD59-A6C34878D82A}">
                    <a16:rowId xmlns:a16="http://schemas.microsoft.com/office/drawing/2014/main" val="4215147525"/>
                  </a:ext>
                </a:extLst>
              </a:tr>
              <a:tr h="464192">
                <a:tc>
                  <a:txBody>
                    <a:bodyPr/>
                    <a:lstStyle/>
                    <a:p>
                      <a:pPr algn="ctr" fontAlgn="ctr"/>
                      <a:endParaRPr lang="ja-JP" altLang="en-US" sz="16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4598287"/>
                  </a:ext>
                </a:extLst>
              </a:tr>
              <a:tr h="464192">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就労移行支援</a:t>
                      </a:r>
                    </a:p>
                  </a:txBody>
                  <a:tcPr marL="9525" marR="9525" marT="9525"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6</a:t>
                      </a:r>
                      <a:r>
                        <a:rPr lang="ja-JP" altLang="en-US" sz="1600" b="0" i="0" u="none" strike="noStrike">
                          <a:solidFill>
                            <a:srgbClr val="000000"/>
                          </a:solidFill>
                          <a:effectLst/>
                          <a:latin typeface="Meiryo UI" panose="020B0604030504040204" pitchFamily="50" charset="-128"/>
                          <a:ea typeface="Meiryo UI" panose="020B0604030504040204" pitchFamily="50" charset="-128"/>
                        </a:rPr>
                        <a:t>月以上</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12</a:t>
                      </a:r>
                      <a:r>
                        <a:rPr lang="ja-JP" altLang="en-US" sz="1600" b="0" i="0" u="none" strike="noStrike">
                          <a:solidFill>
                            <a:srgbClr val="000000"/>
                          </a:solidFill>
                          <a:effectLst/>
                          <a:latin typeface="Meiryo UI" panose="020B0604030504040204" pitchFamily="50" charset="-128"/>
                          <a:ea typeface="Meiryo UI" panose="020B0604030504040204" pitchFamily="50" charset="-128"/>
                        </a:rPr>
                        <a:t>月以上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24</a:t>
                      </a:r>
                      <a:r>
                        <a:rPr lang="ja-JP" altLang="en-US" sz="1600" b="0" i="0" u="none" strike="noStrike">
                          <a:solidFill>
                            <a:srgbClr val="000000"/>
                          </a:solidFill>
                          <a:effectLst/>
                          <a:latin typeface="Meiryo UI" panose="020B0604030504040204" pitchFamily="50" charset="-128"/>
                          <a:ea typeface="Meiryo UI" panose="020B0604030504040204" pitchFamily="50" charset="-128"/>
                        </a:rPr>
                        <a:t>月以上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36</a:t>
                      </a:r>
                      <a:r>
                        <a:rPr lang="ja-JP" altLang="en-US" sz="1600" b="0" i="0" u="none" strike="noStrike">
                          <a:solidFill>
                            <a:srgbClr val="000000"/>
                          </a:solidFill>
                          <a:effectLst/>
                          <a:latin typeface="Meiryo UI" panose="020B0604030504040204" pitchFamily="50" charset="-128"/>
                          <a:ea typeface="Meiryo UI" panose="020B0604030504040204" pitchFamily="50" charset="-128"/>
                        </a:rPr>
                        <a:t>月以上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364840905"/>
                  </a:ext>
                </a:extLst>
              </a:tr>
              <a:tr h="464192">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平成</a:t>
                      </a:r>
                      <a:r>
                        <a:rPr lang="en-US" altLang="ja-JP" sz="1600" b="0" i="0" u="none" strike="noStrike">
                          <a:solidFill>
                            <a:srgbClr val="000000"/>
                          </a:solidFill>
                          <a:effectLst/>
                          <a:latin typeface="Meiryo UI" panose="020B0604030504040204" pitchFamily="50" charset="-128"/>
                          <a:ea typeface="Meiryo UI" panose="020B0604030504040204" pitchFamily="50" charset="-128"/>
                        </a:rPr>
                        <a:t>27</a:t>
                      </a:r>
                      <a:r>
                        <a:rPr lang="ja-JP" altLang="en-US" sz="1600" b="0" i="0" u="none" strike="noStrike">
                          <a:solidFill>
                            <a:srgbClr val="000000"/>
                          </a:solidFill>
                          <a:effectLst/>
                          <a:latin typeface="Meiryo UI" panose="020B0604030504040204" pitchFamily="50" charset="-128"/>
                          <a:ea typeface="Meiryo UI" panose="020B0604030504040204" pitchFamily="50" charset="-128"/>
                        </a:rPr>
                        <a:t>年</a:t>
                      </a:r>
                    </a:p>
                  </a:txBody>
                  <a:tcPr marL="9525" marR="9525" marT="9525"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87.9%</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80.2%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71.8%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62.7%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1466732"/>
                  </a:ext>
                </a:extLst>
              </a:tr>
              <a:tr h="464192">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平成</a:t>
                      </a:r>
                      <a:r>
                        <a:rPr lang="en-US" altLang="ja-JP" sz="1600" b="0" i="0" u="none" strike="noStrike">
                          <a:solidFill>
                            <a:srgbClr val="000000"/>
                          </a:solidFill>
                          <a:effectLst/>
                          <a:latin typeface="Meiryo UI" panose="020B0604030504040204" pitchFamily="50" charset="-128"/>
                          <a:ea typeface="Meiryo UI" panose="020B0604030504040204" pitchFamily="50" charset="-128"/>
                        </a:rPr>
                        <a:t>28</a:t>
                      </a:r>
                      <a:r>
                        <a:rPr lang="ja-JP" altLang="en-US" sz="1600" b="0" i="0" u="none" strike="noStrike">
                          <a:solidFill>
                            <a:srgbClr val="000000"/>
                          </a:solidFill>
                          <a:effectLst/>
                          <a:latin typeface="Meiryo UI" panose="020B0604030504040204" pitchFamily="50" charset="-128"/>
                          <a:ea typeface="Meiryo UI" panose="020B0604030504040204" pitchFamily="50" charset="-128"/>
                        </a:rPr>
                        <a:t>年</a:t>
                      </a:r>
                    </a:p>
                  </a:txBody>
                  <a:tcPr marL="9525" marR="9525" marT="9525"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86.1%</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77.7%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64.6%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extLst>
                  <a:ext uri="{0D108BD9-81ED-4DB2-BD59-A6C34878D82A}">
                    <a16:rowId xmlns:a16="http://schemas.microsoft.com/office/drawing/2014/main" val="1938622577"/>
                  </a:ext>
                </a:extLst>
              </a:tr>
              <a:tr h="482046">
                <a:tc>
                  <a:txBody>
                    <a:bodyPr/>
                    <a:lstStyle/>
                    <a:p>
                      <a:pPr algn="ctr"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平成</a:t>
                      </a: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29</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年</a:t>
                      </a:r>
                    </a:p>
                  </a:txBody>
                  <a:tcPr marL="9525" marR="9525" marT="9525"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1" i="0" u="none" strike="noStrike">
                          <a:solidFill>
                            <a:srgbClr val="FF0000"/>
                          </a:solidFill>
                          <a:effectLst/>
                          <a:latin typeface="Meiryo UI" panose="020B0604030504040204" pitchFamily="50" charset="-128"/>
                          <a:ea typeface="Meiryo UI" panose="020B0604030504040204" pitchFamily="50" charset="-128"/>
                        </a:rPr>
                        <a:t>89.4%</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1" i="0" u="none" strike="noStrike">
                          <a:solidFill>
                            <a:srgbClr val="FF0000"/>
                          </a:solidFill>
                          <a:effectLst/>
                          <a:latin typeface="Meiryo UI" panose="020B0604030504040204" pitchFamily="50" charset="-128"/>
                          <a:ea typeface="Meiryo UI" panose="020B0604030504040204" pitchFamily="50" charset="-128"/>
                        </a:rPr>
                        <a:t>74.7%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extLst>
                  <a:ext uri="{0D108BD9-81ED-4DB2-BD59-A6C34878D82A}">
                    <a16:rowId xmlns:a16="http://schemas.microsoft.com/office/drawing/2014/main" val="1444761175"/>
                  </a:ext>
                </a:extLst>
              </a:tr>
            </a:tbl>
          </a:graphicData>
        </a:graphic>
      </p:graphicFrame>
      <p:sp>
        <p:nvSpPr>
          <p:cNvPr id="4" name="Text Box 3">
            <a:extLst>
              <a:ext uri="{FF2B5EF4-FFF2-40B4-BE49-F238E27FC236}">
                <a16:creationId xmlns:a16="http://schemas.microsoft.com/office/drawing/2014/main" id="{18E2736D-80FC-4EA7-9619-EC29891EE02C}"/>
              </a:ext>
            </a:extLst>
          </p:cNvPr>
          <p:cNvSpPr txBox="1">
            <a:spLocks noChangeArrowheads="1"/>
          </p:cNvSpPr>
          <p:nvPr/>
        </p:nvSpPr>
        <p:spPr bwMode="auto">
          <a:xfrm>
            <a:off x="1130195" y="173317"/>
            <a:ext cx="9906000" cy="369332"/>
          </a:xfrm>
          <a:prstGeom prst="rect">
            <a:avLst/>
          </a:prstGeom>
          <a:noFill/>
          <a:ln w="9525" algn="ctr">
            <a:noFill/>
            <a:miter lim="800000"/>
            <a:headEnd/>
            <a:tailEnd/>
          </a:ln>
          <a:effectLst/>
        </p:spPr>
        <p:txBody>
          <a:bodyPr>
            <a:spAutoFit/>
          </a:bodyPr>
          <a:lstStyle/>
          <a:p>
            <a:pPr lvl="0" algn="ct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における福祉施設からの一般就労者数の推移と職場定着率</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右中かっこ 4"/>
          <p:cNvSpPr/>
          <p:nvPr/>
        </p:nvSpPr>
        <p:spPr>
          <a:xfrm rot="7546128">
            <a:off x="4434388" y="4024204"/>
            <a:ext cx="592446" cy="2049919"/>
          </a:xfrm>
          <a:prstGeom prst="rightBrace">
            <a:avLst>
              <a:gd name="adj1" fmla="val 8333"/>
              <a:gd name="adj2" fmla="val 55555"/>
            </a:avLst>
          </a:prstGeom>
          <a:ln w="349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7238334" y="762421"/>
            <a:ext cx="3672800" cy="338554"/>
          </a:xfrm>
          <a:prstGeom prst="rect">
            <a:avLst/>
          </a:prstGeom>
          <a:noFill/>
        </p:spPr>
        <p:txBody>
          <a:bodyPr wrap="none" rtlCol="0">
            <a:spAutoFit/>
          </a:bodyPr>
          <a:lstStyle/>
          <a:p>
            <a:r>
              <a:rPr lang="ja-JP" altLang="en-US" sz="1600" b="1" dirty="0" smtClean="0"/>
              <a:t>一般</a:t>
            </a:r>
            <a:r>
              <a:rPr lang="ja-JP" altLang="en-US" sz="1600" b="1" dirty="0"/>
              <a:t>就労者の職場定着率（過去３年）</a:t>
            </a:r>
          </a:p>
        </p:txBody>
      </p:sp>
      <p:sp>
        <p:nvSpPr>
          <p:cNvPr id="7" name="正方形/長方形 6"/>
          <p:cNvSpPr/>
          <p:nvPr/>
        </p:nvSpPr>
        <p:spPr>
          <a:xfrm>
            <a:off x="1172477" y="5503898"/>
            <a:ext cx="3938234" cy="1077218"/>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ja-JP" altLang="en-US" sz="1600" b="1" kern="0" dirty="0" smtClean="0">
                <a:ea typeface="HG丸ｺﾞｼｯｸM-PRO" panose="020F0600000000000000" pitchFamily="50" charset="-128"/>
                <a:cs typeface="Times New Roman" panose="02020603050405020304" pitchFamily="18" charset="0"/>
              </a:rPr>
              <a:t>福祉</a:t>
            </a:r>
            <a:r>
              <a:rPr lang="ja-JP" altLang="en-US" sz="1600" b="1" kern="0" dirty="0">
                <a:ea typeface="HG丸ｺﾞｼｯｸM-PRO" panose="020F0600000000000000" pitchFamily="50" charset="-128"/>
                <a:cs typeface="Times New Roman" panose="02020603050405020304" pitchFamily="18" charset="0"/>
              </a:rPr>
              <a:t>施設</a:t>
            </a:r>
            <a:r>
              <a:rPr lang="ja-JP" altLang="en-US" sz="1600" b="1" kern="0" dirty="0" smtClean="0">
                <a:ea typeface="HG丸ｺﾞｼｯｸM-PRO" panose="020F0600000000000000" pitchFamily="50" charset="-128"/>
                <a:cs typeface="Times New Roman" panose="02020603050405020304" pitchFamily="18" charset="0"/>
              </a:rPr>
              <a:t>からの一般就労者数は年々増加している。</a:t>
            </a:r>
            <a:endParaRPr lang="en-US" altLang="ja-JP" sz="1600" b="1" kern="0" dirty="0">
              <a:ea typeface="HG丸ｺﾞｼｯｸM-PRO" panose="020F0600000000000000" pitchFamily="50" charset="-128"/>
              <a:cs typeface="Times New Roman" panose="02020603050405020304" pitchFamily="18" charset="0"/>
            </a:endParaRPr>
          </a:p>
          <a:p>
            <a:r>
              <a:rPr lang="ja-JP" altLang="en-US" sz="1600" b="1" kern="0" dirty="0" smtClean="0">
                <a:ea typeface="HG丸ｺﾞｼｯｸM-PRO" panose="020F0600000000000000" pitchFamily="50" charset="-128"/>
                <a:cs typeface="Times New Roman" panose="02020603050405020304" pitchFamily="18" charset="0"/>
              </a:rPr>
              <a:t>また、職場定着率は就労後の期間が長くなるにつれて低下している。</a:t>
            </a:r>
            <a:endParaRPr lang="en-US" altLang="ja-JP" sz="1600" b="1" kern="0" dirty="0" smtClean="0">
              <a:ea typeface="HG丸ｺﾞｼｯｸM-PRO" panose="020F0600000000000000" pitchFamily="50" charset="-128"/>
              <a:cs typeface="Times New Roman" panose="02020603050405020304" pitchFamily="18" charset="0"/>
            </a:endParaRPr>
          </a:p>
        </p:txBody>
      </p:sp>
      <p:sp>
        <p:nvSpPr>
          <p:cNvPr id="8" name="テキスト ボックス 7"/>
          <p:cNvSpPr txBox="1"/>
          <p:nvPr/>
        </p:nvSpPr>
        <p:spPr>
          <a:xfrm>
            <a:off x="6903864" y="5888619"/>
            <a:ext cx="4028707" cy="307777"/>
          </a:xfrm>
          <a:prstGeom prst="rect">
            <a:avLst/>
          </a:prstGeom>
          <a:noFill/>
        </p:spPr>
        <p:txBody>
          <a:bodyPr wrap="square" rtlCol="0">
            <a:spAutoFit/>
          </a:bodyPr>
          <a:lstStyle/>
          <a:p>
            <a:r>
              <a:rPr kumimoji="1" lang="ja-JP" altLang="en-US" sz="1400" dirty="0" smtClean="0"/>
              <a:t>出典：</a:t>
            </a:r>
            <a:r>
              <a:rPr lang="zh-TW" altLang="en-US" sz="1400" dirty="0"/>
              <a:t>就労人数調査（平成</a:t>
            </a:r>
            <a:r>
              <a:rPr lang="en-US" altLang="zh-TW" sz="1400" dirty="0"/>
              <a:t>30</a:t>
            </a:r>
            <a:r>
              <a:rPr lang="zh-TW" altLang="en-US" sz="1400" dirty="0"/>
              <a:t>年度実績</a:t>
            </a:r>
            <a:r>
              <a:rPr lang="zh-TW" altLang="en-US" sz="1400" dirty="0" smtClean="0"/>
              <a:t>）調査</a:t>
            </a:r>
            <a:r>
              <a:rPr lang="zh-TW" altLang="en-US" sz="1400" dirty="0"/>
              <a:t>結果</a:t>
            </a:r>
            <a:endParaRPr kumimoji="1" lang="ja-JP" altLang="en-US" sz="1400" dirty="0"/>
          </a:p>
        </p:txBody>
      </p:sp>
      <p:pic>
        <p:nvPicPr>
          <p:cNvPr id="9" name="図 8"/>
          <p:cNvPicPr>
            <a:picLocks noChangeAspect="1"/>
          </p:cNvPicPr>
          <p:nvPr/>
        </p:nvPicPr>
        <p:blipFill>
          <a:blip r:embed="rId2"/>
          <a:stretch>
            <a:fillRect/>
          </a:stretch>
        </p:blipFill>
        <p:spPr>
          <a:xfrm>
            <a:off x="199744" y="870336"/>
            <a:ext cx="5535648" cy="3011685"/>
          </a:xfrm>
          <a:prstGeom prst="rect">
            <a:avLst/>
          </a:prstGeom>
        </p:spPr>
      </p:pic>
      <p:sp>
        <p:nvSpPr>
          <p:cNvPr id="10" name="テキスト ボックス 9"/>
          <p:cNvSpPr txBox="1"/>
          <p:nvPr/>
        </p:nvSpPr>
        <p:spPr>
          <a:xfrm>
            <a:off x="286036" y="985559"/>
            <a:ext cx="646331" cy="230832"/>
          </a:xfrm>
          <a:prstGeom prst="rect">
            <a:avLst/>
          </a:prstGeom>
          <a:noFill/>
        </p:spPr>
        <p:txBody>
          <a:bodyPr wrap="none" rtlCol="0">
            <a:spAutoFit/>
          </a:bodyPr>
          <a:lstStyle/>
          <a:p>
            <a:r>
              <a:rPr kumimoji="1" lang="ja-JP" altLang="en-US" sz="900" dirty="0" smtClean="0"/>
              <a:t>単位：</a:t>
            </a:r>
            <a:r>
              <a:rPr lang="ja-JP" altLang="en-US" sz="900" dirty="0"/>
              <a:t>人</a:t>
            </a:r>
            <a:endParaRPr kumimoji="1" lang="ja-JP" altLang="en-US" sz="900" dirty="0"/>
          </a:p>
        </p:txBody>
      </p:sp>
      <p:sp>
        <p:nvSpPr>
          <p:cNvPr id="3" name="スライド番号プレースホルダー 2"/>
          <p:cNvSpPr>
            <a:spLocks noGrp="1"/>
          </p:cNvSpPr>
          <p:nvPr>
            <p:ph type="sldNum" sz="quarter" idx="12"/>
          </p:nvPr>
        </p:nvSpPr>
        <p:spPr>
          <a:xfrm>
            <a:off x="9313985" y="6492875"/>
            <a:ext cx="2743200" cy="365125"/>
          </a:xfrm>
        </p:spPr>
        <p:txBody>
          <a:bodyPr/>
          <a:lstStyle/>
          <a:p>
            <a:fld id="{9546EEEB-E17C-440A-8676-49AFD2F9CDE1}" type="slidenum">
              <a:rPr kumimoji="1" lang="ja-JP" altLang="en-US" sz="1400" smtClean="0">
                <a:solidFill>
                  <a:schemeClr val="tx1"/>
                </a:solidFill>
              </a:rPr>
              <a:t>2</a:t>
            </a:fld>
            <a:endParaRPr kumimoji="1" lang="ja-JP" altLang="en-US" sz="1400" dirty="0">
              <a:solidFill>
                <a:schemeClr val="tx1"/>
              </a:solidFill>
            </a:endParaRPr>
          </a:p>
        </p:txBody>
      </p:sp>
    </p:spTree>
    <p:extLst>
      <p:ext uri="{BB962C8B-B14F-4D97-AF65-F5344CB8AC3E}">
        <p14:creationId xmlns:p14="http://schemas.microsoft.com/office/powerpoint/2010/main" val="39194029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1154812" y="375611"/>
            <a:ext cx="1547813" cy="338554"/>
          </a:xfrm>
          <a:prstGeom prst="rect">
            <a:avLst/>
          </a:prstGeom>
          <a:noFill/>
          <a:ln w="9525">
            <a:noFill/>
            <a:miter lim="800000"/>
            <a:headEnd/>
            <a:tailEnd/>
          </a:ln>
        </p:spPr>
        <p:txBody>
          <a:bodyPr>
            <a:spAutoFit/>
          </a:bodyPr>
          <a:lstStyle/>
          <a:p>
            <a:pPr>
              <a:spcBef>
                <a:spcPct val="50000"/>
              </a:spcBef>
            </a:pPr>
            <a:r>
              <a:rPr lang="ja-JP" altLang="en-US" sz="1600" b="1" u="sng" dirty="0">
                <a:solidFill>
                  <a:prstClr val="black"/>
                </a:solidFill>
                <a:ea typeface="ＤＨＰ特太ゴシック体" pitchFamily="2" charset="-128"/>
              </a:rPr>
              <a:t>○ 対象者</a:t>
            </a:r>
            <a:endParaRPr lang="en-US" altLang="ja-JP" sz="1600" b="1" u="sng" dirty="0">
              <a:solidFill>
                <a:prstClr val="black"/>
              </a:solidFill>
              <a:ea typeface="ＤＨＰ特太ゴシック体" pitchFamily="2" charset="-128"/>
            </a:endParaRPr>
          </a:p>
        </p:txBody>
      </p:sp>
      <p:sp>
        <p:nvSpPr>
          <p:cNvPr id="19460" name="Text Box 2"/>
          <p:cNvSpPr txBox="1">
            <a:spLocks noChangeArrowheads="1"/>
          </p:cNvSpPr>
          <p:nvPr/>
        </p:nvSpPr>
        <p:spPr bwMode="auto">
          <a:xfrm>
            <a:off x="1178376" y="1311715"/>
            <a:ext cx="2244329" cy="338554"/>
          </a:xfrm>
          <a:prstGeom prst="rect">
            <a:avLst/>
          </a:prstGeom>
          <a:noFill/>
          <a:ln w="9525">
            <a:noFill/>
            <a:miter lim="800000"/>
            <a:headEnd/>
            <a:tailEnd/>
          </a:ln>
        </p:spPr>
        <p:txBody>
          <a:bodyPr>
            <a:spAutoFit/>
          </a:bodyPr>
          <a:lstStyle/>
          <a:p>
            <a:pPr>
              <a:spcBef>
                <a:spcPct val="50000"/>
              </a:spcBef>
            </a:pPr>
            <a:r>
              <a:rPr lang="ja-JP" altLang="en-US" sz="1600" b="1" u="sng" dirty="0">
                <a:solidFill>
                  <a:prstClr val="black"/>
                </a:solidFill>
                <a:ea typeface="ＤＨＰ特太ゴシック体" pitchFamily="2" charset="-128"/>
              </a:rPr>
              <a:t>○ サービス内容</a:t>
            </a:r>
            <a:endParaRPr lang="en-US" altLang="ja-JP" sz="1600" b="1" u="sng" dirty="0">
              <a:solidFill>
                <a:prstClr val="black"/>
              </a:solidFill>
              <a:ea typeface="ＤＨＰ特太ゴシック体" pitchFamily="2" charset="-128"/>
            </a:endParaRPr>
          </a:p>
        </p:txBody>
      </p:sp>
      <p:sp>
        <p:nvSpPr>
          <p:cNvPr id="19461" name="Text Box 2"/>
          <p:cNvSpPr txBox="1">
            <a:spLocks noChangeArrowheads="1"/>
          </p:cNvSpPr>
          <p:nvPr/>
        </p:nvSpPr>
        <p:spPr bwMode="auto">
          <a:xfrm>
            <a:off x="8319249" y="1311715"/>
            <a:ext cx="1975355" cy="338554"/>
          </a:xfrm>
          <a:prstGeom prst="rect">
            <a:avLst/>
          </a:prstGeom>
          <a:noFill/>
          <a:ln w="9525">
            <a:noFill/>
            <a:miter lim="800000"/>
            <a:headEnd/>
            <a:tailEnd/>
          </a:ln>
        </p:spPr>
        <p:txBody>
          <a:bodyPr wrap="square">
            <a:spAutoFit/>
          </a:bodyPr>
          <a:lstStyle/>
          <a:p>
            <a:pPr>
              <a:spcBef>
                <a:spcPct val="50000"/>
              </a:spcBef>
            </a:pPr>
            <a:r>
              <a:rPr lang="ja-JP" altLang="en-US" sz="1600" b="1" u="sng" dirty="0">
                <a:solidFill>
                  <a:prstClr val="black"/>
                </a:solidFill>
                <a:ea typeface="ＤＨＰ特太ゴシック体" pitchFamily="2" charset="-128"/>
              </a:rPr>
              <a:t>○ 主な人員配置</a:t>
            </a:r>
            <a:endParaRPr lang="en-US" altLang="ja-JP" sz="1600" b="1" u="sng" dirty="0">
              <a:solidFill>
                <a:prstClr val="black"/>
              </a:solidFill>
              <a:ea typeface="ＤＨＰ特太ゴシック体" pitchFamily="2" charset="-128"/>
            </a:endParaRPr>
          </a:p>
        </p:txBody>
      </p:sp>
      <p:sp>
        <p:nvSpPr>
          <p:cNvPr id="22" name="正方形/長方形 21"/>
          <p:cNvSpPr/>
          <p:nvPr/>
        </p:nvSpPr>
        <p:spPr>
          <a:xfrm>
            <a:off x="1334507" y="714166"/>
            <a:ext cx="9580750" cy="576063"/>
          </a:xfrm>
          <a:prstGeom prst="rect">
            <a:avLst/>
          </a:prstGeom>
          <a:solidFill>
            <a:srgbClr val="FFFFCC"/>
          </a:solidFill>
          <a:ln w="3175">
            <a:solidFill>
              <a:schemeClr val="accent4"/>
            </a:solidFill>
            <a:prstDash val="solid"/>
          </a:ln>
        </p:spPr>
        <p:style>
          <a:lnRef idx="2">
            <a:schemeClr val="accent1"/>
          </a:lnRef>
          <a:fillRef idx="1">
            <a:schemeClr val="lt1"/>
          </a:fillRef>
          <a:effectRef idx="0">
            <a:schemeClr val="accent1"/>
          </a:effectRef>
          <a:fontRef idx="minor">
            <a:schemeClr val="dk1"/>
          </a:fontRef>
        </p:style>
        <p:txBody>
          <a:bodyPr anchor="ctr"/>
          <a:lstStyle/>
          <a:p>
            <a:pPr>
              <a:defRPr/>
            </a:pPr>
            <a:r>
              <a:rPr lang="ja-JP" altLang="en-US" sz="1200" dirty="0">
                <a:solidFill>
                  <a:schemeClr val="tx1"/>
                </a:solidFill>
                <a:latin typeface="HGPｺﾞｼｯｸM" pitchFamily="50" charset="-128"/>
                <a:ea typeface="HGPｺﾞｼｯｸM" pitchFamily="50" charset="-128"/>
              </a:rPr>
              <a:t>■　</a:t>
            </a:r>
            <a:r>
              <a:rPr lang="ja-JP" altLang="en-US" sz="1200" dirty="0">
                <a:solidFill>
                  <a:prstClr val="black"/>
                </a:solidFill>
                <a:latin typeface="HGPｺﾞｼｯｸM" pitchFamily="50" charset="-128"/>
                <a:ea typeface="HGPｺﾞｼｯｸM" pitchFamily="50" charset="-128"/>
              </a:rPr>
              <a:t>就労移行支援、就労継続支援、生活介護、自立訓練の利用を経て一般就労へ移行した障害者で、就労に伴う環境変化により生活面・就業面の</a:t>
            </a:r>
            <a:endParaRPr lang="en-US" altLang="ja-JP" sz="1200" dirty="0">
              <a:solidFill>
                <a:prstClr val="black"/>
              </a:solidFill>
              <a:latin typeface="HGPｺﾞｼｯｸM" pitchFamily="50" charset="-128"/>
              <a:ea typeface="HGPｺﾞｼｯｸM" pitchFamily="50" charset="-128"/>
            </a:endParaRPr>
          </a:p>
          <a:p>
            <a:pPr>
              <a:defRPr/>
            </a:pPr>
            <a:r>
              <a:rPr lang="en-US" altLang="ja-JP" sz="1200" dirty="0">
                <a:solidFill>
                  <a:prstClr val="black"/>
                </a:solidFill>
                <a:latin typeface="HGPｺﾞｼｯｸM" pitchFamily="50" charset="-128"/>
                <a:ea typeface="HGPｺﾞｼｯｸM" pitchFamily="50" charset="-128"/>
              </a:rPr>
              <a:t>  </a:t>
            </a:r>
            <a:r>
              <a:rPr lang="ja-JP" altLang="en-US" sz="1200" dirty="0">
                <a:solidFill>
                  <a:prstClr val="black"/>
                </a:solidFill>
                <a:latin typeface="HGPｺﾞｼｯｸM" pitchFamily="50" charset="-128"/>
                <a:ea typeface="HGPｺﾞｼｯｸM" pitchFamily="50" charset="-128"/>
              </a:rPr>
              <a:t>課題が生じている者であって、一般就労後６月を経過した者</a:t>
            </a:r>
          </a:p>
        </p:txBody>
      </p:sp>
      <p:sp>
        <p:nvSpPr>
          <p:cNvPr id="19463" name="Rectangle 4"/>
          <p:cNvSpPr>
            <a:spLocks noChangeArrowheads="1"/>
          </p:cNvSpPr>
          <p:nvPr/>
        </p:nvSpPr>
        <p:spPr bwMode="auto">
          <a:xfrm>
            <a:off x="1178376" y="1602196"/>
            <a:ext cx="7060470" cy="1029600"/>
          </a:xfrm>
          <a:prstGeom prst="rect">
            <a:avLst/>
          </a:prstGeom>
          <a:solidFill>
            <a:srgbClr val="9EF9FE">
              <a:alpha val="49803"/>
            </a:srgbClr>
          </a:solidFill>
          <a:ln w="3175" algn="ctr">
            <a:solidFill>
              <a:schemeClr val="tx1"/>
            </a:solidFill>
            <a:miter lim="800000"/>
            <a:headEnd/>
            <a:tailEnd/>
          </a:ln>
        </p:spPr>
        <p:txBody>
          <a:bodyPr anchor="ctr"/>
          <a:lstStyle/>
          <a:p>
            <a:r>
              <a:rPr lang="ja-JP" altLang="en-US" sz="1200" dirty="0">
                <a:solidFill>
                  <a:prstClr val="black"/>
                </a:solidFill>
                <a:latin typeface="HGPｺﾞｼｯｸM" pitchFamily="50" charset="-128"/>
                <a:ea typeface="HGPｺﾞｼｯｸM" pitchFamily="50" charset="-128"/>
              </a:rPr>
              <a:t>■　障害者との相談を通じて日常生活面及び社会生活面の課題を把握するとともに、企業や関係機関</a:t>
            </a:r>
            <a:r>
              <a:rPr lang="ja-JP" altLang="en-US" sz="1200" dirty="0" smtClean="0">
                <a:solidFill>
                  <a:prstClr val="black"/>
                </a:solidFill>
                <a:latin typeface="HGPｺﾞｼｯｸM" pitchFamily="50" charset="-128"/>
                <a:ea typeface="HGPｺﾞｼｯｸM" pitchFamily="50" charset="-128"/>
              </a:rPr>
              <a:t>等（指定障害福祉サービス、医療機関等）との連絡</a:t>
            </a:r>
            <a:r>
              <a:rPr lang="ja-JP" altLang="en-US" sz="1200" dirty="0">
                <a:solidFill>
                  <a:prstClr val="black"/>
                </a:solidFill>
                <a:latin typeface="HGPｺﾞｼｯｸM" pitchFamily="50" charset="-128"/>
                <a:ea typeface="HGPｺﾞｼｯｸM" pitchFamily="50" charset="-128"/>
              </a:rPr>
              <a:t>調整やそれに伴う課題解決に向けて必要となる支援を実施</a:t>
            </a:r>
          </a:p>
          <a:p>
            <a:r>
              <a:rPr lang="ja-JP" altLang="en-US" sz="1200" dirty="0">
                <a:solidFill>
                  <a:prstClr val="black"/>
                </a:solidFill>
                <a:latin typeface="HGPｺﾞｼｯｸM" pitchFamily="50" charset="-128"/>
                <a:ea typeface="HGPｺﾞｼｯｸM" pitchFamily="50" charset="-128"/>
              </a:rPr>
              <a:t>■　利用者の自宅・企業等を訪問することにより、月１回以上は障害者との対面支援</a:t>
            </a:r>
            <a:endParaRPr lang="en-US" altLang="ja-JP" sz="1200" dirty="0">
              <a:solidFill>
                <a:prstClr val="black"/>
              </a:solidFill>
              <a:latin typeface="HGPｺﾞｼｯｸM" pitchFamily="50" charset="-128"/>
              <a:ea typeface="HGPｺﾞｼｯｸM" pitchFamily="50" charset="-128"/>
            </a:endParaRPr>
          </a:p>
          <a:p>
            <a:r>
              <a:rPr lang="ja-JP" altLang="en-US" sz="1200" dirty="0">
                <a:solidFill>
                  <a:prstClr val="black"/>
                </a:solidFill>
                <a:latin typeface="HGPｺﾞｼｯｸM" pitchFamily="50" charset="-128"/>
                <a:ea typeface="HGPｺﾞｼｯｸM" pitchFamily="50" charset="-128"/>
              </a:rPr>
              <a:t>■　月１回以上は企業訪問を行うよう努める</a:t>
            </a:r>
          </a:p>
          <a:p>
            <a:r>
              <a:rPr lang="ja-JP" altLang="en-US" sz="1200" dirty="0">
                <a:solidFill>
                  <a:prstClr val="black"/>
                </a:solidFill>
                <a:latin typeface="HGPｺﾞｼｯｸM" pitchFamily="50" charset="-128"/>
                <a:ea typeface="HGPｺﾞｼｯｸM" pitchFamily="50" charset="-128"/>
              </a:rPr>
              <a:t>■　利用期間は</a:t>
            </a:r>
            <a:r>
              <a:rPr lang="en-US" altLang="ja-JP" sz="1200" dirty="0">
                <a:solidFill>
                  <a:prstClr val="black"/>
                </a:solidFill>
                <a:latin typeface="HGPｺﾞｼｯｸM" pitchFamily="50" charset="-128"/>
                <a:ea typeface="HGPｺﾞｼｯｸM" pitchFamily="50" charset="-128"/>
              </a:rPr>
              <a:t>3</a:t>
            </a:r>
            <a:r>
              <a:rPr lang="ja-JP" altLang="en-US" sz="1200" dirty="0">
                <a:solidFill>
                  <a:prstClr val="black"/>
                </a:solidFill>
                <a:latin typeface="HGPｺﾞｼｯｸM" pitchFamily="50" charset="-128"/>
                <a:ea typeface="HGPｺﾞｼｯｸM" pitchFamily="50" charset="-128"/>
              </a:rPr>
              <a:t>年間</a:t>
            </a:r>
            <a:r>
              <a:rPr lang="en-US" altLang="ja-JP" sz="1200" dirty="0">
                <a:solidFill>
                  <a:prstClr val="black"/>
                </a:solidFill>
                <a:latin typeface="HGPｺﾞｼｯｸM" pitchFamily="50" charset="-128"/>
                <a:ea typeface="HGPｺﾞｼｯｸM" pitchFamily="50" charset="-128"/>
              </a:rPr>
              <a:t>(</a:t>
            </a:r>
            <a:r>
              <a:rPr lang="ja-JP" altLang="en-US" sz="1200" dirty="0">
                <a:solidFill>
                  <a:prstClr val="black"/>
                </a:solidFill>
                <a:latin typeface="HGPｺﾞｼｯｸM" pitchFamily="50" charset="-128"/>
                <a:ea typeface="HGPｺﾞｼｯｸM" pitchFamily="50" charset="-128"/>
              </a:rPr>
              <a:t>経過後は必要に応じて障害者就業・生活支援センター等へ引き継ぐ）</a:t>
            </a:r>
          </a:p>
        </p:txBody>
      </p:sp>
      <p:sp>
        <p:nvSpPr>
          <p:cNvPr id="16" name="正方形/長方形 15"/>
          <p:cNvSpPr/>
          <p:nvPr/>
        </p:nvSpPr>
        <p:spPr>
          <a:xfrm>
            <a:off x="6591057" y="3547362"/>
            <a:ext cx="4354801" cy="504056"/>
          </a:xfrm>
          <a:prstGeom prst="rect">
            <a:avLst/>
          </a:prstGeom>
          <a:noFill/>
          <a:ln w="3175">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b="1" dirty="0">
                <a:solidFill>
                  <a:schemeClr val="tx1"/>
                </a:solidFill>
                <a:latin typeface="HGPｺﾞｼｯｸM" panose="020B0600000000000000" pitchFamily="50" charset="-128"/>
                <a:ea typeface="HGPｺﾞｼｯｸM" panose="020B0600000000000000" pitchFamily="50" charset="-128"/>
              </a:rPr>
              <a:t>職場適応援助者養成研修修了者配置体制加算</a:t>
            </a:r>
            <a:r>
              <a:rPr lang="ja-JP" altLang="en-US" sz="1200" dirty="0">
                <a:solidFill>
                  <a:schemeClr val="tx1"/>
                </a:solidFill>
                <a:latin typeface="HGPｺﾞｼｯｸM" panose="020B0600000000000000" pitchFamily="50" charset="-128"/>
                <a:ea typeface="HGPｺﾞｼｯｸM" panose="020B0600000000000000" pitchFamily="50" charset="-128"/>
              </a:rPr>
              <a:t>　</a:t>
            </a:r>
            <a:r>
              <a:rPr lang="ja-JP" altLang="en-US" sz="1200" b="1" dirty="0">
                <a:solidFill>
                  <a:schemeClr val="tx1"/>
                </a:solidFill>
                <a:latin typeface="HGPｺﾞｼｯｸM" panose="020B0600000000000000" pitchFamily="50" charset="-128"/>
                <a:ea typeface="HGPｺﾞｼｯｸM" panose="020B0600000000000000" pitchFamily="50" charset="-128"/>
              </a:rPr>
              <a:t>　</a:t>
            </a:r>
            <a:r>
              <a:rPr lang="en-US" altLang="ja-JP" sz="1200" b="1" dirty="0">
                <a:solidFill>
                  <a:schemeClr val="tx1"/>
                </a:solidFill>
                <a:latin typeface="HGPｺﾞｼｯｸM" panose="020B0600000000000000" pitchFamily="50" charset="-128"/>
                <a:ea typeface="HGPｺﾞｼｯｸM" panose="020B0600000000000000" pitchFamily="50" charset="-128"/>
              </a:rPr>
              <a:t>120</a:t>
            </a:r>
            <a:r>
              <a:rPr lang="ja-JP" altLang="en-US" sz="1200" b="1" dirty="0">
                <a:solidFill>
                  <a:schemeClr val="tx1"/>
                </a:solidFill>
                <a:latin typeface="HGPｺﾞｼｯｸM" panose="020B0600000000000000" pitchFamily="50" charset="-128"/>
                <a:ea typeface="HGPｺﾞｼｯｸM" panose="020B0600000000000000" pitchFamily="50" charset="-128"/>
              </a:rPr>
              <a:t>単位／月</a:t>
            </a:r>
            <a:endParaRPr lang="en-US" altLang="ja-JP" sz="1200" b="1" dirty="0">
              <a:solidFill>
                <a:schemeClr val="tx1"/>
              </a:solidFill>
              <a:latin typeface="HGPｺﾞｼｯｸM" panose="020B0600000000000000" pitchFamily="50" charset="-128"/>
              <a:ea typeface="HGPｺﾞｼｯｸM" panose="020B0600000000000000" pitchFamily="50" charset="-128"/>
            </a:endParaRPr>
          </a:p>
          <a:p>
            <a:r>
              <a:rPr lang="ja-JP" altLang="en-US" sz="900" dirty="0">
                <a:solidFill>
                  <a:schemeClr val="tx1"/>
                </a:solidFill>
                <a:latin typeface="HGPｺﾞｼｯｸM" panose="020B0600000000000000" pitchFamily="50" charset="-128"/>
                <a:ea typeface="HGPｺﾞｼｯｸM" panose="020B0600000000000000" pitchFamily="50" charset="-128"/>
              </a:rPr>
              <a:t>⇒　職場適応援助者（ジョブコーチ）養成研修を修了した者を就労定着支援員として配置</a:t>
            </a:r>
            <a:endParaRPr lang="en-US" altLang="ja-JP" sz="900" dirty="0">
              <a:solidFill>
                <a:schemeClr val="tx1"/>
              </a:solidFill>
              <a:latin typeface="HGPｺﾞｼｯｸM" panose="020B0600000000000000" pitchFamily="50" charset="-128"/>
              <a:ea typeface="HGPｺﾞｼｯｸM" panose="020B0600000000000000" pitchFamily="50" charset="-128"/>
            </a:endParaRPr>
          </a:p>
          <a:p>
            <a:r>
              <a:rPr lang="ja-JP" altLang="en-US" sz="900" dirty="0">
                <a:solidFill>
                  <a:schemeClr val="tx1"/>
                </a:solidFill>
                <a:latin typeface="HGPｺﾞｼｯｸM" panose="020B0600000000000000" pitchFamily="50" charset="-128"/>
                <a:ea typeface="HGPｺﾞｼｯｸM" panose="020B0600000000000000" pitchFamily="50" charset="-128"/>
              </a:rPr>
              <a:t>　 している場合</a:t>
            </a:r>
          </a:p>
        </p:txBody>
      </p:sp>
      <p:sp>
        <p:nvSpPr>
          <p:cNvPr id="17" name="正方形/長方形 16"/>
          <p:cNvSpPr/>
          <p:nvPr/>
        </p:nvSpPr>
        <p:spPr>
          <a:xfrm>
            <a:off x="6591056" y="4112866"/>
            <a:ext cx="4360206" cy="396000"/>
          </a:xfrm>
          <a:prstGeom prst="rect">
            <a:avLst/>
          </a:prstGeom>
          <a:noFill/>
          <a:ln w="3175">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b="1" dirty="0">
                <a:solidFill>
                  <a:schemeClr val="tx1"/>
                </a:solidFill>
                <a:latin typeface="HGPｺﾞｼｯｸM" panose="020B0600000000000000" pitchFamily="50" charset="-128"/>
                <a:ea typeface="HGPｺﾞｼｯｸM" panose="020B0600000000000000" pitchFamily="50" charset="-128"/>
              </a:rPr>
              <a:t>特別地域加算　　　　</a:t>
            </a:r>
            <a:r>
              <a:rPr lang="en-US" altLang="ja-JP" sz="1200" b="1" dirty="0">
                <a:solidFill>
                  <a:schemeClr val="tx1"/>
                </a:solidFill>
                <a:latin typeface="HGPｺﾞｼｯｸM" panose="020B0600000000000000" pitchFamily="50" charset="-128"/>
                <a:ea typeface="HGPｺﾞｼｯｸM" panose="020B0600000000000000" pitchFamily="50" charset="-128"/>
              </a:rPr>
              <a:t>240</a:t>
            </a:r>
            <a:r>
              <a:rPr lang="ja-JP" altLang="en-US" sz="1200" b="1" dirty="0">
                <a:solidFill>
                  <a:schemeClr val="tx1"/>
                </a:solidFill>
                <a:latin typeface="HGPｺﾞｼｯｸM" panose="020B0600000000000000" pitchFamily="50" charset="-128"/>
                <a:ea typeface="HGPｺﾞｼｯｸM" panose="020B0600000000000000" pitchFamily="50" charset="-128"/>
              </a:rPr>
              <a:t>単位／月</a:t>
            </a:r>
            <a:endParaRPr lang="en-US" altLang="ja-JP" sz="1200" b="1" dirty="0">
              <a:solidFill>
                <a:schemeClr val="tx1"/>
              </a:solidFill>
              <a:latin typeface="HGPｺﾞｼｯｸM" panose="020B0600000000000000" pitchFamily="50" charset="-128"/>
              <a:ea typeface="HGPｺﾞｼｯｸM" panose="020B0600000000000000" pitchFamily="50" charset="-128"/>
            </a:endParaRPr>
          </a:p>
          <a:p>
            <a:r>
              <a:rPr lang="ja-JP" altLang="en-US" sz="900" dirty="0">
                <a:solidFill>
                  <a:schemeClr val="tx1"/>
                </a:solidFill>
                <a:latin typeface="HGPｺﾞｼｯｸM" panose="020B0600000000000000" pitchFamily="50" charset="-128"/>
                <a:ea typeface="HGPｺﾞｼｯｸM" panose="020B0600000000000000" pitchFamily="50" charset="-128"/>
              </a:rPr>
              <a:t>⇒　中山間地域等の居住する利用者に支援した場合</a:t>
            </a:r>
            <a:endParaRPr lang="en-US" altLang="ja-JP" sz="900" dirty="0">
              <a:solidFill>
                <a:schemeClr val="tx1"/>
              </a:solidFill>
              <a:latin typeface="HGPｺﾞｼｯｸM" panose="020B0600000000000000" pitchFamily="50" charset="-128"/>
              <a:ea typeface="HGPｺﾞｼｯｸM" panose="020B0600000000000000" pitchFamily="50" charset="-128"/>
            </a:endParaRPr>
          </a:p>
        </p:txBody>
      </p:sp>
      <p:sp>
        <p:nvSpPr>
          <p:cNvPr id="18" name="正方形/長方形 17"/>
          <p:cNvSpPr/>
          <p:nvPr/>
        </p:nvSpPr>
        <p:spPr>
          <a:xfrm>
            <a:off x="6591056" y="4589439"/>
            <a:ext cx="4360206" cy="430661"/>
          </a:xfrm>
          <a:prstGeom prst="rect">
            <a:avLst/>
          </a:prstGeom>
          <a:noFill/>
          <a:ln w="3175">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b="1" dirty="0">
                <a:solidFill>
                  <a:schemeClr val="tx1"/>
                </a:solidFill>
                <a:latin typeface="HGPｺﾞｼｯｸM" panose="020B0600000000000000" pitchFamily="50" charset="-128"/>
                <a:ea typeface="HGPｺﾞｼｯｸM" panose="020B0600000000000000" pitchFamily="50" charset="-128"/>
              </a:rPr>
              <a:t>初期加算　　</a:t>
            </a:r>
            <a:r>
              <a:rPr lang="en-US" altLang="ja-JP" sz="1200" b="1" dirty="0">
                <a:solidFill>
                  <a:schemeClr val="tx1"/>
                </a:solidFill>
                <a:latin typeface="HGPｺﾞｼｯｸM" panose="020B0600000000000000" pitchFamily="50" charset="-128"/>
                <a:ea typeface="HGPｺﾞｼｯｸM" panose="020B0600000000000000" pitchFamily="50" charset="-128"/>
              </a:rPr>
              <a:t>900</a:t>
            </a:r>
            <a:r>
              <a:rPr lang="ja-JP" altLang="en-US" sz="1200" b="1" dirty="0">
                <a:solidFill>
                  <a:schemeClr val="tx1"/>
                </a:solidFill>
                <a:latin typeface="HGPｺﾞｼｯｸM" panose="020B0600000000000000" pitchFamily="50" charset="-128"/>
                <a:ea typeface="HGPｺﾞｼｯｸM" panose="020B0600000000000000" pitchFamily="50" charset="-128"/>
              </a:rPr>
              <a:t>単位／月（</a:t>
            </a:r>
            <a:r>
              <a:rPr lang="en-US" altLang="ja-JP" sz="1200" b="1" dirty="0">
                <a:solidFill>
                  <a:schemeClr val="tx1"/>
                </a:solidFill>
                <a:latin typeface="HGPｺﾞｼｯｸM" panose="020B0600000000000000" pitchFamily="50" charset="-128"/>
                <a:ea typeface="HGPｺﾞｼｯｸM" panose="020B0600000000000000" pitchFamily="50" charset="-128"/>
              </a:rPr>
              <a:t>1</a:t>
            </a:r>
            <a:r>
              <a:rPr lang="ja-JP" altLang="en-US" sz="1200" b="1" dirty="0">
                <a:solidFill>
                  <a:schemeClr val="tx1"/>
                </a:solidFill>
                <a:latin typeface="HGPｺﾞｼｯｸM" panose="020B0600000000000000" pitchFamily="50" charset="-128"/>
                <a:ea typeface="HGPｺﾞｼｯｸM" panose="020B0600000000000000" pitchFamily="50" charset="-128"/>
              </a:rPr>
              <a:t>回限り）</a:t>
            </a:r>
            <a:endParaRPr lang="en-US" altLang="ja-JP" sz="1200" b="1" dirty="0">
              <a:solidFill>
                <a:schemeClr val="tx1"/>
              </a:solidFill>
              <a:latin typeface="HGPｺﾞｼｯｸM" panose="020B0600000000000000" pitchFamily="50" charset="-128"/>
              <a:ea typeface="HGPｺﾞｼｯｸM" panose="020B0600000000000000" pitchFamily="50" charset="-128"/>
            </a:endParaRPr>
          </a:p>
          <a:p>
            <a:r>
              <a:rPr lang="ja-JP" altLang="en-US" sz="900" dirty="0">
                <a:solidFill>
                  <a:schemeClr val="tx1"/>
                </a:solidFill>
                <a:latin typeface="HGPｺﾞｼｯｸM" panose="020B0600000000000000" pitchFamily="50" charset="-128"/>
                <a:ea typeface="HGPｺﾞｼｯｸM" panose="020B0600000000000000" pitchFamily="50" charset="-128"/>
              </a:rPr>
              <a:t>⇒　一体的に運営する移行支援事業所等以外の事業所から利用者を受け入れた場合</a:t>
            </a:r>
            <a:endParaRPr lang="en-US" altLang="ja-JP" sz="1000" dirty="0">
              <a:solidFill>
                <a:schemeClr val="tx1"/>
              </a:solidFill>
              <a:latin typeface="HGPｺﾞｼｯｸM" panose="020B0600000000000000" pitchFamily="50" charset="-128"/>
              <a:ea typeface="HGPｺﾞｼｯｸM" panose="020B0600000000000000" pitchFamily="50" charset="-128"/>
            </a:endParaRPr>
          </a:p>
        </p:txBody>
      </p:sp>
      <p:sp>
        <p:nvSpPr>
          <p:cNvPr id="21" name="角丸四角形 20"/>
          <p:cNvSpPr/>
          <p:nvPr/>
        </p:nvSpPr>
        <p:spPr>
          <a:xfrm>
            <a:off x="1481702" y="3356992"/>
            <a:ext cx="1072108" cy="252000"/>
          </a:xfrm>
          <a:prstGeom prst="roundRect">
            <a:avLst/>
          </a:prstGeom>
          <a:solidFill>
            <a:schemeClr val="accent2">
              <a:lumMod val="75000"/>
            </a:schemeClr>
          </a:solidFill>
          <a:ln>
            <a:solidFill>
              <a:schemeClr val="accent4"/>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1200" b="1" dirty="0"/>
              <a:t>基本報酬</a:t>
            </a:r>
          </a:p>
        </p:txBody>
      </p:sp>
      <p:sp>
        <p:nvSpPr>
          <p:cNvPr id="23" name="角丸四角形 22"/>
          <p:cNvSpPr/>
          <p:nvPr/>
        </p:nvSpPr>
        <p:spPr>
          <a:xfrm>
            <a:off x="6591056" y="3219955"/>
            <a:ext cx="1224136" cy="252000"/>
          </a:xfrm>
          <a:prstGeom prst="roundRect">
            <a:avLst/>
          </a:prstGeom>
          <a:solidFill>
            <a:schemeClr val="accent2">
              <a:lumMod val="75000"/>
            </a:schemeClr>
          </a:solidFill>
          <a:ln>
            <a:solidFill>
              <a:schemeClr val="accent4"/>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1200" b="1" dirty="0"/>
              <a:t>主な加算</a:t>
            </a:r>
          </a:p>
        </p:txBody>
      </p:sp>
      <p:sp>
        <p:nvSpPr>
          <p:cNvPr id="24" name="十字形 23"/>
          <p:cNvSpPr/>
          <p:nvPr/>
        </p:nvSpPr>
        <p:spPr>
          <a:xfrm>
            <a:off x="5870976" y="4584660"/>
            <a:ext cx="324000" cy="324000"/>
          </a:xfrm>
          <a:prstGeom prst="plus">
            <a:avLst>
              <a:gd name="adj" fmla="val 44791"/>
            </a:avLst>
          </a:prstGeom>
          <a:no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dirty="0"/>
          </a:p>
        </p:txBody>
      </p:sp>
      <p:sp>
        <p:nvSpPr>
          <p:cNvPr id="25" name="正方形/長方形 24"/>
          <p:cNvSpPr/>
          <p:nvPr/>
        </p:nvSpPr>
        <p:spPr>
          <a:xfrm>
            <a:off x="6591056" y="5491579"/>
            <a:ext cx="4360206" cy="561469"/>
          </a:xfrm>
          <a:prstGeom prst="rect">
            <a:avLst/>
          </a:prstGeom>
          <a:noFill/>
          <a:ln w="3175">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b="1" dirty="0">
                <a:solidFill>
                  <a:schemeClr val="tx1"/>
                </a:solidFill>
                <a:latin typeface="HGPｺﾞｼｯｸM" panose="020B0600000000000000" pitchFamily="50" charset="-128"/>
                <a:ea typeface="HGPｺﾞｼｯｸM" panose="020B0600000000000000" pitchFamily="50" charset="-128"/>
              </a:rPr>
              <a:t>就労定着実績体制加算　　</a:t>
            </a:r>
            <a:r>
              <a:rPr lang="en-US" altLang="ja-JP" sz="1200" b="1" dirty="0">
                <a:solidFill>
                  <a:schemeClr val="tx1"/>
                </a:solidFill>
                <a:latin typeface="HGPｺﾞｼｯｸM" panose="020B0600000000000000" pitchFamily="50" charset="-128"/>
                <a:ea typeface="HGPｺﾞｼｯｸM" panose="020B0600000000000000" pitchFamily="50" charset="-128"/>
              </a:rPr>
              <a:t>300</a:t>
            </a:r>
            <a:r>
              <a:rPr lang="ja-JP" altLang="en-US" sz="1200" b="1" dirty="0">
                <a:solidFill>
                  <a:schemeClr val="tx1"/>
                </a:solidFill>
                <a:latin typeface="HGPｺﾞｼｯｸM" panose="020B0600000000000000" pitchFamily="50" charset="-128"/>
                <a:ea typeface="HGPｺﾞｼｯｸM" panose="020B0600000000000000" pitchFamily="50" charset="-128"/>
              </a:rPr>
              <a:t>単位／月</a:t>
            </a:r>
            <a:endParaRPr lang="en-US" altLang="ja-JP" sz="1200" b="1" dirty="0">
              <a:solidFill>
                <a:schemeClr val="tx1"/>
              </a:solidFill>
              <a:latin typeface="HGPｺﾞｼｯｸM" panose="020B0600000000000000" pitchFamily="50" charset="-128"/>
              <a:ea typeface="HGPｺﾞｼｯｸM" panose="020B0600000000000000" pitchFamily="50" charset="-128"/>
            </a:endParaRPr>
          </a:p>
          <a:p>
            <a:r>
              <a:rPr lang="ja-JP" altLang="en-US" sz="900" dirty="0">
                <a:solidFill>
                  <a:schemeClr val="tx1"/>
                </a:solidFill>
                <a:latin typeface="HGPｺﾞｼｯｸM" panose="020B0600000000000000" pitchFamily="50" charset="-128"/>
                <a:ea typeface="HGPｺﾞｼｯｸM" panose="020B0600000000000000" pitchFamily="50" charset="-128"/>
              </a:rPr>
              <a:t>⇒　就労定着支援利用終了者のうち、雇用された事業所</a:t>
            </a:r>
            <a:r>
              <a:rPr lang="ja-JP" altLang="en-US" sz="900" dirty="0" smtClean="0">
                <a:solidFill>
                  <a:schemeClr val="tx1"/>
                </a:solidFill>
                <a:latin typeface="HGPｺﾞｼｯｸM" panose="020B0600000000000000" pitchFamily="50" charset="-128"/>
                <a:ea typeface="HGPｺﾞｼｯｸM" panose="020B0600000000000000" pitchFamily="50" charset="-128"/>
              </a:rPr>
              <a:t>に</a:t>
            </a:r>
            <a:r>
              <a:rPr lang="en-US" altLang="ja-JP" sz="900" dirty="0" smtClean="0">
                <a:solidFill>
                  <a:schemeClr val="tx1"/>
                </a:solidFill>
                <a:latin typeface="HGPｺﾞｼｯｸM" panose="020B0600000000000000" pitchFamily="50" charset="-128"/>
                <a:ea typeface="HGPｺﾞｼｯｸM" panose="020B0600000000000000" pitchFamily="50" charset="-128"/>
              </a:rPr>
              <a:t>42</a:t>
            </a:r>
            <a:r>
              <a:rPr lang="ja-JP" altLang="en-US" sz="900" dirty="0" smtClean="0">
                <a:solidFill>
                  <a:schemeClr val="tx1"/>
                </a:solidFill>
                <a:latin typeface="HGPｺﾞｼｯｸM" panose="020B0600000000000000" pitchFamily="50" charset="-128"/>
                <a:ea typeface="HGPｺﾞｼｯｸM" panose="020B0600000000000000" pitchFamily="50" charset="-128"/>
              </a:rPr>
              <a:t>月以上</a:t>
            </a:r>
            <a:r>
              <a:rPr lang="en-US" altLang="ja-JP" sz="900" dirty="0" smtClean="0">
                <a:solidFill>
                  <a:schemeClr val="tx1"/>
                </a:solidFill>
                <a:latin typeface="HGPｺﾞｼｯｸM" panose="020B0600000000000000" pitchFamily="50" charset="-128"/>
                <a:ea typeface="HGPｺﾞｼｯｸM" panose="020B0600000000000000" pitchFamily="50" charset="-128"/>
              </a:rPr>
              <a:t>78</a:t>
            </a:r>
            <a:r>
              <a:rPr lang="ja-JP" altLang="en-US" sz="900" dirty="0" smtClean="0">
                <a:solidFill>
                  <a:schemeClr val="tx1"/>
                </a:solidFill>
                <a:latin typeface="HGPｺﾞｼｯｸM" panose="020B0600000000000000" pitchFamily="50" charset="-128"/>
                <a:ea typeface="HGPｺﾞｼｯｸM" panose="020B0600000000000000" pitchFamily="50" charset="-128"/>
              </a:rPr>
              <a:t>月未満の</a:t>
            </a:r>
            <a:r>
              <a:rPr lang="ja-JP" altLang="en-US" sz="900" dirty="0">
                <a:solidFill>
                  <a:schemeClr val="tx1"/>
                </a:solidFill>
                <a:latin typeface="HGPｺﾞｼｯｸM" panose="020B0600000000000000" pitchFamily="50" charset="-128"/>
                <a:ea typeface="HGPｺﾞｼｯｸM" panose="020B0600000000000000" pitchFamily="50" charset="-128"/>
              </a:rPr>
              <a:t>期間</a:t>
            </a:r>
            <a:r>
              <a:rPr lang="ja-JP" altLang="en-US" sz="900" dirty="0" smtClean="0">
                <a:solidFill>
                  <a:schemeClr val="tx1"/>
                </a:solidFill>
                <a:latin typeface="HGPｺﾞｼｯｸM" panose="020B0600000000000000" pitchFamily="50" charset="-128"/>
                <a:ea typeface="HGPｺﾞｼｯｸM" panose="020B0600000000000000" pitchFamily="50" charset="-128"/>
              </a:rPr>
              <a:t>継　</a:t>
            </a:r>
            <a:endParaRPr lang="en-US" altLang="ja-JP" sz="9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900" dirty="0">
                <a:solidFill>
                  <a:schemeClr val="tx1"/>
                </a:solidFill>
                <a:latin typeface="HGPｺﾞｼｯｸM" panose="020B0600000000000000" pitchFamily="50" charset="-128"/>
                <a:ea typeface="HGPｺﾞｼｯｸM" panose="020B0600000000000000" pitchFamily="50" charset="-128"/>
              </a:rPr>
              <a:t>　 </a:t>
            </a:r>
            <a:r>
              <a:rPr lang="ja-JP" altLang="en-US" sz="900" dirty="0" smtClean="0">
                <a:solidFill>
                  <a:schemeClr val="tx1"/>
                </a:solidFill>
                <a:latin typeface="HGPｺﾞｼｯｸM" panose="020B0600000000000000" pitchFamily="50" charset="-128"/>
                <a:ea typeface="HGPｺﾞｼｯｸM" panose="020B0600000000000000" pitchFamily="50" charset="-128"/>
              </a:rPr>
              <a:t>　</a:t>
            </a:r>
            <a:r>
              <a:rPr lang="ja-JP" altLang="en-US" sz="900" dirty="0" err="1" smtClean="0">
                <a:solidFill>
                  <a:schemeClr val="tx1"/>
                </a:solidFill>
                <a:latin typeface="HGPｺﾞｼｯｸM" panose="020B0600000000000000" pitchFamily="50" charset="-128"/>
                <a:ea typeface="HGPｺﾞｼｯｸM" panose="020B0600000000000000" pitchFamily="50" charset="-128"/>
              </a:rPr>
              <a:t>続</a:t>
            </a:r>
            <a:r>
              <a:rPr lang="ja-JP" altLang="en-US" sz="900" dirty="0" err="1">
                <a:solidFill>
                  <a:schemeClr val="tx1"/>
                </a:solidFill>
                <a:latin typeface="HGPｺﾞｼｯｸM" panose="020B0600000000000000" pitchFamily="50" charset="-128"/>
                <a:ea typeface="HGPｺﾞｼｯｸM" panose="020B0600000000000000" pitchFamily="50" charset="-128"/>
              </a:rPr>
              <a:t>して</a:t>
            </a:r>
            <a:r>
              <a:rPr lang="ja-JP" altLang="en-US" sz="900" dirty="0">
                <a:solidFill>
                  <a:schemeClr val="tx1"/>
                </a:solidFill>
                <a:latin typeface="HGPｺﾞｼｯｸM" panose="020B0600000000000000" pitchFamily="50" charset="-128"/>
                <a:ea typeface="HGPｺﾞｼｯｸM" panose="020B0600000000000000" pitchFamily="50" charset="-128"/>
              </a:rPr>
              <a:t>就労している者の割合が</a:t>
            </a:r>
            <a:r>
              <a:rPr lang="en-US" altLang="ja-JP" sz="900" dirty="0">
                <a:solidFill>
                  <a:schemeClr val="tx1"/>
                </a:solidFill>
                <a:latin typeface="HGPｺﾞｼｯｸM" panose="020B0600000000000000" pitchFamily="50" charset="-128"/>
                <a:ea typeface="HGPｺﾞｼｯｸM" panose="020B0600000000000000" pitchFamily="50" charset="-128"/>
              </a:rPr>
              <a:t>7</a:t>
            </a:r>
            <a:r>
              <a:rPr lang="ja-JP" altLang="en-US" sz="900" dirty="0">
                <a:solidFill>
                  <a:schemeClr val="tx1"/>
                </a:solidFill>
                <a:latin typeface="HGPｺﾞｼｯｸM" panose="020B0600000000000000" pitchFamily="50" charset="-128"/>
                <a:ea typeface="HGPｺﾞｼｯｸM" panose="020B0600000000000000" pitchFamily="50" charset="-128"/>
              </a:rPr>
              <a:t>割以上の事業所を評価する</a:t>
            </a:r>
            <a:endParaRPr lang="en-US" altLang="ja-JP" sz="1050" b="1" dirty="0">
              <a:solidFill>
                <a:schemeClr val="tx1"/>
              </a:solidFill>
              <a:latin typeface="HGPｺﾞｼｯｸM" panose="020B0600000000000000" pitchFamily="50" charset="-128"/>
              <a:ea typeface="HGPｺﾞｼｯｸM" panose="020B0600000000000000" pitchFamily="50" charset="-128"/>
            </a:endParaRPr>
          </a:p>
        </p:txBody>
      </p:sp>
      <p:sp>
        <p:nvSpPr>
          <p:cNvPr id="28" name="Rectangle 4"/>
          <p:cNvSpPr>
            <a:spLocks noChangeArrowheads="1"/>
          </p:cNvSpPr>
          <p:nvPr/>
        </p:nvSpPr>
        <p:spPr bwMode="auto">
          <a:xfrm>
            <a:off x="8399652" y="1596438"/>
            <a:ext cx="2841180" cy="1044000"/>
          </a:xfrm>
          <a:prstGeom prst="rect">
            <a:avLst/>
          </a:prstGeom>
          <a:solidFill>
            <a:srgbClr val="9EF9FE">
              <a:alpha val="49803"/>
            </a:srgbClr>
          </a:solidFill>
          <a:ln w="3175" algn="ctr">
            <a:solidFill>
              <a:schemeClr val="tx1"/>
            </a:solidFill>
            <a:miter lim="800000"/>
            <a:headEnd/>
            <a:tailEnd/>
          </a:ln>
        </p:spPr>
        <p:txBody>
          <a:bodyPr anchor="ctr"/>
          <a:lstStyle/>
          <a:p>
            <a:pPr fontAlgn="base">
              <a:spcBef>
                <a:spcPct val="0"/>
              </a:spcBef>
              <a:spcAft>
                <a:spcPct val="0"/>
              </a:spcAft>
            </a:pPr>
            <a:r>
              <a:rPr lang="ja-JP" altLang="en-US" sz="1200" dirty="0" smtClean="0">
                <a:solidFill>
                  <a:srgbClr val="000000"/>
                </a:solidFill>
                <a:latin typeface="HGPｺﾞｼｯｸM" pitchFamily="50" charset="-128"/>
                <a:ea typeface="HGPｺﾞｼｯｸM" pitchFamily="50" charset="-128"/>
              </a:rPr>
              <a:t>■</a:t>
            </a:r>
            <a:r>
              <a:rPr lang="ja-JP" altLang="en-US" sz="1200" dirty="0">
                <a:solidFill>
                  <a:srgbClr val="000000"/>
                </a:solidFill>
                <a:latin typeface="HGPｺﾞｼｯｸM" pitchFamily="50" charset="-128"/>
                <a:ea typeface="HGPｺﾞｼｯｸM" pitchFamily="50" charset="-128"/>
              </a:rPr>
              <a:t>　サービス管理責任者　</a:t>
            </a:r>
            <a:r>
              <a:rPr lang="ja-JP" altLang="en-US" sz="1200" dirty="0" smtClean="0">
                <a:solidFill>
                  <a:srgbClr val="000000"/>
                </a:solidFill>
                <a:latin typeface="HGPｺﾞｼｯｸM" pitchFamily="50" charset="-128"/>
                <a:ea typeface="HGPｺﾞｼｯｸM" pitchFamily="50" charset="-128"/>
              </a:rPr>
              <a:t>６０：１</a:t>
            </a:r>
            <a:endParaRPr lang="en-US" altLang="ja-JP" sz="1200" dirty="0" smtClean="0">
              <a:solidFill>
                <a:srgbClr val="000000"/>
              </a:solidFill>
              <a:latin typeface="HGPｺﾞｼｯｸM" pitchFamily="50" charset="-128"/>
              <a:ea typeface="HGPｺﾞｼｯｸM" pitchFamily="50" charset="-128"/>
            </a:endParaRPr>
          </a:p>
          <a:p>
            <a:pPr fontAlgn="base">
              <a:spcBef>
                <a:spcPct val="0"/>
              </a:spcBef>
              <a:spcAft>
                <a:spcPct val="0"/>
              </a:spcAft>
            </a:pPr>
            <a:r>
              <a:rPr lang="ja-JP" altLang="en-US" sz="1200" dirty="0" smtClean="0">
                <a:solidFill>
                  <a:srgbClr val="000000"/>
                </a:solidFill>
                <a:latin typeface="HGPｺﾞｼｯｸM" pitchFamily="50" charset="-128"/>
                <a:ea typeface="HGPｺﾞｼｯｸM" pitchFamily="50" charset="-128"/>
              </a:rPr>
              <a:t>（利用者が</a:t>
            </a:r>
            <a:r>
              <a:rPr lang="en-US" altLang="ja-JP" sz="1200" dirty="0" smtClean="0">
                <a:solidFill>
                  <a:srgbClr val="000000"/>
                </a:solidFill>
                <a:latin typeface="HGPｺﾞｼｯｸM" pitchFamily="50" charset="-128"/>
                <a:ea typeface="HGPｺﾞｼｯｸM" pitchFamily="50" charset="-128"/>
              </a:rPr>
              <a:t>60</a:t>
            </a:r>
            <a:r>
              <a:rPr lang="ja-JP" altLang="en-US" sz="1200" dirty="0" smtClean="0">
                <a:solidFill>
                  <a:srgbClr val="000000"/>
                </a:solidFill>
                <a:latin typeface="HGPｺﾞｼｯｸM" pitchFamily="50" charset="-128"/>
                <a:ea typeface="HGPｺﾞｼｯｸM" pitchFamily="50" charset="-128"/>
              </a:rPr>
              <a:t>人を超えて</a:t>
            </a:r>
            <a:r>
              <a:rPr lang="en-US" altLang="ja-JP" sz="1200" dirty="0" smtClean="0">
                <a:solidFill>
                  <a:srgbClr val="000000"/>
                </a:solidFill>
                <a:latin typeface="HGPｺﾞｼｯｸM" pitchFamily="50" charset="-128"/>
                <a:ea typeface="HGPｺﾞｼｯｸM" pitchFamily="50" charset="-128"/>
              </a:rPr>
              <a:t>40</a:t>
            </a:r>
            <a:r>
              <a:rPr lang="ja-JP" altLang="en-US" sz="1200" dirty="0" smtClean="0">
                <a:solidFill>
                  <a:srgbClr val="000000"/>
                </a:solidFill>
                <a:latin typeface="HGPｺﾞｼｯｸM" pitchFamily="50" charset="-128"/>
                <a:ea typeface="HGPｺﾞｼｯｸM" pitchFamily="50" charset="-128"/>
              </a:rPr>
              <a:t>又はその端数を増すごとに１人を加えて得た数以上）</a:t>
            </a:r>
            <a:endParaRPr lang="en-US" altLang="ja-JP" sz="1200" dirty="0" smtClean="0">
              <a:solidFill>
                <a:srgbClr val="000000"/>
              </a:solidFill>
              <a:latin typeface="HGPｺﾞｼｯｸM" pitchFamily="50" charset="-128"/>
              <a:ea typeface="HGPｺﾞｼｯｸM" pitchFamily="50" charset="-128"/>
            </a:endParaRPr>
          </a:p>
          <a:p>
            <a:pPr fontAlgn="base">
              <a:spcBef>
                <a:spcPct val="0"/>
              </a:spcBef>
              <a:spcAft>
                <a:spcPct val="0"/>
              </a:spcAft>
            </a:pPr>
            <a:endParaRPr lang="en-US" altLang="ja-JP" sz="1200" dirty="0">
              <a:solidFill>
                <a:srgbClr val="000000"/>
              </a:solidFill>
              <a:latin typeface="HGPｺﾞｼｯｸM" pitchFamily="50" charset="-128"/>
              <a:ea typeface="HGPｺﾞｼｯｸM" pitchFamily="50" charset="-128"/>
            </a:endParaRPr>
          </a:p>
          <a:p>
            <a:pPr fontAlgn="base">
              <a:spcBef>
                <a:spcPct val="0"/>
              </a:spcBef>
              <a:spcAft>
                <a:spcPct val="0"/>
              </a:spcAft>
            </a:pPr>
            <a:r>
              <a:rPr lang="ja-JP" altLang="en-US" sz="1200" dirty="0" smtClean="0">
                <a:solidFill>
                  <a:srgbClr val="000000"/>
                </a:solidFill>
                <a:latin typeface="HGPｺﾞｼｯｸM" pitchFamily="50" charset="-128"/>
                <a:ea typeface="HGPｺﾞｼｯｸM" pitchFamily="50" charset="-128"/>
              </a:rPr>
              <a:t>■</a:t>
            </a:r>
            <a:r>
              <a:rPr lang="ja-JP" altLang="en-US" sz="1200" dirty="0">
                <a:solidFill>
                  <a:srgbClr val="000000"/>
                </a:solidFill>
                <a:latin typeface="HGPｺﾞｼｯｸM" pitchFamily="50" charset="-128"/>
                <a:ea typeface="HGPｺﾞｼｯｸM" pitchFamily="50" charset="-128"/>
              </a:rPr>
              <a:t>　就労定着支援員　</a:t>
            </a:r>
            <a:r>
              <a:rPr lang="ja-JP" altLang="en-US" sz="1050" dirty="0">
                <a:solidFill>
                  <a:srgbClr val="000000"/>
                </a:solidFill>
                <a:latin typeface="HGPｺﾞｼｯｸM" pitchFamily="50" charset="-128"/>
                <a:ea typeface="HGPｺﾞｼｯｸM" pitchFamily="50" charset="-128"/>
              </a:rPr>
              <a:t>　</a:t>
            </a:r>
            <a:r>
              <a:rPr lang="ja-JP" altLang="en-US" sz="1200" dirty="0" smtClean="0">
                <a:solidFill>
                  <a:srgbClr val="000000"/>
                </a:solidFill>
                <a:latin typeface="HGPｺﾞｼｯｸM" pitchFamily="50" charset="-128"/>
                <a:ea typeface="HGPｺﾞｼｯｸM" pitchFamily="50" charset="-128"/>
              </a:rPr>
              <a:t>４０：１</a:t>
            </a:r>
            <a:r>
              <a:rPr lang="en-US" altLang="ja-JP" sz="1200" dirty="0" smtClean="0">
                <a:solidFill>
                  <a:srgbClr val="000000"/>
                </a:solidFill>
                <a:latin typeface="HGPｺﾞｼｯｸM" pitchFamily="50" charset="-128"/>
                <a:ea typeface="HGPｺﾞｼｯｸM" pitchFamily="50" charset="-128"/>
              </a:rPr>
              <a:t>(</a:t>
            </a:r>
            <a:r>
              <a:rPr lang="ja-JP" altLang="en-US" sz="1200" dirty="0" smtClean="0">
                <a:solidFill>
                  <a:srgbClr val="000000"/>
                </a:solidFill>
                <a:latin typeface="HGPｺﾞｼｯｸM" pitchFamily="50" charset="-128"/>
                <a:ea typeface="HGPｺﾞｼｯｸM" pitchFamily="50" charset="-128"/>
              </a:rPr>
              <a:t>常勤換算</a:t>
            </a:r>
            <a:r>
              <a:rPr lang="en-US" altLang="ja-JP" sz="1200" dirty="0" smtClean="0">
                <a:solidFill>
                  <a:srgbClr val="000000"/>
                </a:solidFill>
                <a:latin typeface="HGPｺﾞｼｯｸM" pitchFamily="50" charset="-128"/>
                <a:ea typeface="HGPｺﾞｼｯｸM" pitchFamily="50" charset="-128"/>
              </a:rPr>
              <a:t>)</a:t>
            </a:r>
            <a:endParaRPr lang="ja-JP" altLang="en-US" sz="1200" dirty="0" smtClean="0">
              <a:solidFill>
                <a:srgbClr val="000000"/>
              </a:solidFill>
              <a:latin typeface="HGPｺﾞｼｯｸM" pitchFamily="50" charset="-128"/>
              <a:ea typeface="HGPｺﾞｼｯｸM" pitchFamily="50" charset="-128"/>
            </a:endParaRPr>
          </a:p>
        </p:txBody>
      </p:sp>
      <p:sp>
        <p:nvSpPr>
          <p:cNvPr id="31" name="正方形/長方形 30"/>
          <p:cNvSpPr/>
          <p:nvPr/>
        </p:nvSpPr>
        <p:spPr>
          <a:xfrm>
            <a:off x="6591056" y="5059530"/>
            <a:ext cx="4360206" cy="396000"/>
          </a:xfrm>
          <a:prstGeom prst="rect">
            <a:avLst/>
          </a:prstGeom>
          <a:noFill/>
          <a:ln w="3175">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b="1" dirty="0">
                <a:solidFill>
                  <a:schemeClr val="tx1"/>
                </a:solidFill>
                <a:latin typeface="HGPｺﾞｼｯｸM" panose="020B0600000000000000" pitchFamily="50" charset="-128"/>
                <a:ea typeface="HGPｺﾞｼｯｸM" panose="020B0600000000000000" pitchFamily="50" charset="-128"/>
              </a:rPr>
              <a:t>企業連携等調整特別加算　</a:t>
            </a:r>
            <a:r>
              <a:rPr lang="en-US" altLang="ja-JP" sz="1200" b="1" dirty="0">
                <a:solidFill>
                  <a:schemeClr val="tx1"/>
                </a:solidFill>
                <a:latin typeface="HGPｺﾞｼｯｸM" panose="020B0600000000000000" pitchFamily="50" charset="-128"/>
                <a:ea typeface="HGPｺﾞｼｯｸM" panose="020B0600000000000000" pitchFamily="50" charset="-128"/>
              </a:rPr>
              <a:t>240</a:t>
            </a:r>
            <a:r>
              <a:rPr lang="ja-JP" altLang="en-US" sz="1200" b="1" dirty="0">
                <a:solidFill>
                  <a:schemeClr val="tx1"/>
                </a:solidFill>
                <a:latin typeface="HGPｺﾞｼｯｸM" panose="020B0600000000000000" pitchFamily="50" charset="-128"/>
                <a:ea typeface="HGPｺﾞｼｯｸM" panose="020B0600000000000000" pitchFamily="50" charset="-128"/>
              </a:rPr>
              <a:t>単位／月</a:t>
            </a:r>
            <a:endParaRPr lang="en-US" altLang="ja-JP" sz="1200" b="1" dirty="0">
              <a:solidFill>
                <a:schemeClr val="tx1"/>
              </a:solidFill>
              <a:latin typeface="HGPｺﾞｼｯｸM" panose="020B0600000000000000" pitchFamily="50" charset="-128"/>
              <a:ea typeface="HGPｺﾞｼｯｸM" panose="020B0600000000000000" pitchFamily="50" charset="-128"/>
            </a:endParaRPr>
          </a:p>
          <a:p>
            <a:r>
              <a:rPr lang="ja-JP" altLang="en-US" sz="900" dirty="0">
                <a:solidFill>
                  <a:schemeClr val="tx1"/>
                </a:solidFill>
                <a:latin typeface="HGPｺﾞｼｯｸM" panose="020B0600000000000000" pitchFamily="50" charset="-128"/>
                <a:ea typeface="HGPｺﾞｼｯｸM" panose="020B0600000000000000" pitchFamily="50" charset="-128"/>
              </a:rPr>
              <a:t>⇒　支援開始</a:t>
            </a:r>
            <a:r>
              <a:rPr lang="en-US" altLang="ja-JP" sz="900" dirty="0">
                <a:solidFill>
                  <a:schemeClr val="tx1"/>
                </a:solidFill>
                <a:latin typeface="HGPｺﾞｼｯｸM" panose="020B0600000000000000" pitchFamily="50" charset="-128"/>
                <a:ea typeface="HGPｺﾞｼｯｸM" panose="020B0600000000000000" pitchFamily="50" charset="-128"/>
              </a:rPr>
              <a:t>1</a:t>
            </a:r>
            <a:r>
              <a:rPr lang="ja-JP" altLang="en-US" sz="900" dirty="0">
                <a:solidFill>
                  <a:schemeClr val="tx1"/>
                </a:solidFill>
                <a:latin typeface="HGPｺﾞｼｯｸM" panose="020B0600000000000000" pitchFamily="50" charset="-128"/>
                <a:ea typeface="HGPｺﾞｼｯｸM" panose="020B0600000000000000" pitchFamily="50" charset="-128"/>
              </a:rPr>
              <a:t>年以内の利用者に対する評価</a:t>
            </a:r>
            <a:endParaRPr lang="en-US" altLang="ja-JP" sz="900" dirty="0">
              <a:solidFill>
                <a:schemeClr val="tx1"/>
              </a:solidFill>
              <a:latin typeface="HGPｺﾞｼｯｸM" panose="020B0600000000000000" pitchFamily="50" charset="-128"/>
              <a:ea typeface="HGPｺﾞｼｯｸM" panose="020B0600000000000000" pitchFamily="50" charset="-128"/>
            </a:endParaRPr>
          </a:p>
        </p:txBody>
      </p:sp>
      <p:sp>
        <p:nvSpPr>
          <p:cNvPr id="32" name="テキスト ボックス 31"/>
          <p:cNvSpPr txBox="1"/>
          <p:nvPr/>
        </p:nvSpPr>
        <p:spPr>
          <a:xfrm>
            <a:off x="1756408" y="3266965"/>
            <a:ext cx="3106456" cy="276999"/>
          </a:xfrm>
          <a:prstGeom prst="rect">
            <a:avLst/>
          </a:prstGeom>
          <a:noFill/>
        </p:spPr>
        <p:txBody>
          <a:bodyPr wrap="square" rtlCol="0">
            <a:spAutoFit/>
          </a:bodyPr>
          <a:lstStyle/>
          <a:p>
            <a:pPr algn="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＜利用者数</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人以下の場合＞</a:t>
            </a:r>
            <a:endParaRPr lang="ja-JP" altLang="en-US" sz="1200" strike="sng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6556736" y="6021104"/>
            <a:ext cx="4354800" cy="577081"/>
          </a:xfrm>
          <a:prstGeom prst="rect">
            <a:avLst/>
          </a:prstGeom>
          <a:noFill/>
        </p:spPr>
        <p:txBody>
          <a:bodyPr wrap="square" rtlCol="0">
            <a:spAutoFit/>
          </a:bodyPr>
          <a:lstStyle/>
          <a:p>
            <a:pPr marL="177800" indent="-177800">
              <a:tabLst>
                <a:tab pos="628650" algn="l"/>
              </a:tabLst>
            </a:pPr>
            <a:r>
              <a:rPr lang="en-US" altLang="ja-JP" sz="1050" dirty="0">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050" dirty="0">
                <a:latin typeface="ＭＳ Ｐゴシック" panose="020B0600070205080204" pitchFamily="50" charset="-128"/>
                <a:ea typeface="ＭＳ Ｐゴシック" panose="020B0600070205080204" pitchFamily="50" charset="-128"/>
                <a:cs typeface="メイリオ" panose="020B0604030504040204" pitchFamily="50" charset="-128"/>
              </a:rPr>
              <a:t>　自立生活援助、自立訓練（生活訓練）との併給調整を行う。</a:t>
            </a:r>
            <a:endParaRPr lang="en-US" altLang="ja-JP" sz="105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177800" indent="-177800">
              <a:tabLst>
                <a:tab pos="628650" algn="l"/>
              </a:tabLst>
            </a:pPr>
            <a:r>
              <a:rPr lang="en-US" altLang="ja-JP" sz="1050" dirty="0">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050" dirty="0">
                <a:latin typeface="ＭＳ Ｐゴシック" panose="020B0600070205080204" pitchFamily="50" charset="-128"/>
                <a:ea typeface="ＭＳ Ｐゴシック" panose="020B0600070205080204" pitchFamily="50" charset="-128"/>
                <a:cs typeface="メイリオ" panose="020B0604030504040204" pitchFamily="50" charset="-128"/>
              </a:rPr>
              <a:t>　職場適応援助者に係る助成金との併給調整を行う。</a:t>
            </a:r>
            <a:endParaRPr lang="en-US" altLang="ja-JP" sz="105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177800" indent="-177800">
              <a:tabLst>
                <a:tab pos="628650" algn="l"/>
              </a:tabLst>
            </a:pPr>
            <a:endParaRPr lang="en-US" altLang="ja-JP" sz="1050"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27" name="Text Box 2"/>
          <p:cNvSpPr txBox="1">
            <a:spLocks noChangeArrowheads="1"/>
          </p:cNvSpPr>
          <p:nvPr/>
        </p:nvSpPr>
        <p:spPr bwMode="auto">
          <a:xfrm>
            <a:off x="1190456" y="2679868"/>
            <a:ext cx="9721080" cy="584775"/>
          </a:xfrm>
          <a:prstGeom prst="rect">
            <a:avLst/>
          </a:prstGeom>
          <a:noFill/>
          <a:ln w="9525">
            <a:noFill/>
            <a:miter lim="800000"/>
            <a:headEnd/>
            <a:tailEnd/>
          </a:ln>
        </p:spPr>
        <p:txBody>
          <a:bodyPr wrap="square">
            <a:spAutoFit/>
          </a:bodyPr>
          <a:lstStyle/>
          <a:p>
            <a:pPr marL="177800" indent="-177800">
              <a:tabLst>
                <a:tab pos="628650" algn="l"/>
              </a:tabLst>
            </a:pPr>
            <a:r>
              <a:rPr lang="ja-JP" altLang="en-US" sz="1600" b="1" u="sng" dirty="0">
                <a:solidFill>
                  <a:srgbClr val="000000"/>
                </a:solidFill>
                <a:latin typeface="ＤＨＰ特太ゴシック体" panose="020B0500000000000000" pitchFamily="50" charset="-128"/>
                <a:ea typeface="ＤＨＰ特太ゴシック体" panose="020B0500000000000000" pitchFamily="50" charset="-128"/>
              </a:rPr>
              <a:t>○ 報酬単価（</a:t>
            </a:r>
            <a:r>
              <a:rPr lang="ja-JP" altLang="en-US" sz="1600" b="1" u="sng" dirty="0">
                <a:solidFill>
                  <a:prstClr val="black"/>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利用者数規模別に加え、就労定着率（（過去３年間の就労定着支援の総利用者数のうち前年度末時点の就労定着者数）が高いほど高い基本</a:t>
            </a:r>
            <a:r>
              <a:rPr lang="ja-JP" altLang="ja-JP" sz="1600" b="1" u="sng" dirty="0">
                <a:solidFill>
                  <a:prstClr val="black"/>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報酬</a:t>
            </a:r>
            <a:r>
              <a:rPr lang="ja-JP" altLang="en-US" sz="1600" b="1" u="sng" dirty="0">
                <a:solidFill>
                  <a:srgbClr val="000000"/>
                </a:solidFill>
                <a:latin typeface="ＤＨＰ特太ゴシック体" panose="020B0500000000000000" pitchFamily="50" charset="-128"/>
                <a:ea typeface="ＤＨＰ特太ゴシック体" panose="020B0500000000000000" pitchFamily="50" charset="-128"/>
              </a:rPr>
              <a:t>）</a:t>
            </a:r>
            <a:endParaRPr lang="en-US" altLang="ja-JP" sz="1600" b="1" u="sng" dirty="0">
              <a:solidFill>
                <a:srgbClr val="000000"/>
              </a:solidFill>
              <a:latin typeface="ＤＨＰ特太ゴシック体" panose="020B0500000000000000" pitchFamily="50" charset="-128"/>
              <a:ea typeface="ＤＨＰ特太ゴシック体" panose="020B0500000000000000" pitchFamily="50" charset="-128"/>
            </a:endParaRPr>
          </a:p>
        </p:txBody>
      </p:sp>
      <p:sp>
        <p:nvSpPr>
          <p:cNvPr id="26" name="テキスト ボックス 25"/>
          <p:cNvSpPr txBox="1"/>
          <p:nvPr/>
        </p:nvSpPr>
        <p:spPr>
          <a:xfrm>
            <a:off x="708820" y="5914548"/>
            <a:ext cx="5804248" cy="276999"/>
          </a:xfrm>
          <a:prstGeom prst="rect">
            <a:avLst/>
          </a:prstGeom>
          <a:noFill/>
        </p:spPr>
        <p:txBody>
          <a:bodyPr wrap="square" rtlCol="0">
            <a:spAutoFit/>
          </a:bodyPr>
          <a:lstStyle/>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上表以外に、利用者数に応じた設定あり（</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人以上</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人以下、</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41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人以上）</a:t>
            </a:r>
          </a:p>
        </p:txBody>
      </p:sp>
      <p:graphicFrame>
        <p:nvGraphicFramePr>
          <p:cNvPr id="29" name="表 28"/>
          <p:cNvGraphicFramePr>
            <a:graphicFrameLocks noGrp="1"/>
          </p:cNvGraphicFramePr>
          <p:nvPr>
            <p:extLst>
              <p:ext uri="{D42A27DB-BD31-4B8C-83A1-F6EECF244321}">
                <p14:modId xmlns:p14="http://schemas.microsoft.com/office/powerpoint/2010/main" val="3002591415"/>
              </p:ext>
            </p:extLst>
          </p:nvPr>
        </p:nvGraphicFramePr>
        <p:xfrm>
          <a:off x="1608707" y="3579940"/>
          <a:ext cx="3826469" cy="2307555"/>
        </p:xfrm>
        <a:graphic>
          <a:graphicData uri="http://schemas.openxmlformats.org/drawingml/2006/table">
            <a:tbl>
              <a:tblPr firstRow="1" bandRow="1">
                <a:tableStyleId>{5940675A-B579-460E-94D1-54222C63F5DA}</a:tableStyleId>
              </a:tblPr>
              <a:tblGrid>
                <a:gridCol w="2203259">
                  <a:extLst>
                    <a:ext uri="{9D8B030D-6E8A-4147-A177-3AD203B41FA5}">
                      <a16:colId xmlns:a16="http://schemas.microsoft.com/office/drawing/2014/main" val="20000"/>
                    </a:ext>
                  </a:extLst>
                </a:gridCol>
                <a:gridCol w="1623210">
                  <a:extLst>
                    <a:ext uri="{9D8B030D-6E8A-4147-A177-3AD203B41FA5}">
                      <a16:colId xmlns:a16="http://schemas.microsoft.com/office/drawing/2014/main" val="20001"/>
                    </a:ext>
                  </a:extLst>
                </a:gridCol>
              </a:tblGrid>
              <a:tr h="256395">
                <a:tc gridSpan="2">
                  <a:txBody>
                    <a:bodyPr/>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新設</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CC"/>
                    </a:solidFill>
                  </a:tcPr>
                </a:tc>
                <a:tc hMerge="1">
                  <a:txBody>
                    <a:bodyPr/>
                    <a:lstStyle/>
                    <a:p>
                      <a:pPr algn="ct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T w="12700" cap="flat" cmpd="sng" algn="ctr">
                      <a:solidFill>
                        <a:schemeClr val="tx1"/>
                      </a:solidFill>
                      <a:prstDash val="solid"/>
                      <a:round/>
                      <a:headEnd type="none" w="med" len="med"/>
                      <a:tailEnd type="none" w="med" len="med"/>
                    </a:lnT>
                    <a:solidFill>
                      <a:srgbClr val="FFFF99"/>
                    </a:solidFill>
                  </a:tcPr>
                </a:tc>
                <a:extLst>
                  <a:ext uri="{0D108BD9-81ED-4DB2-BD59-A6C34878D82A}">
                    <a16:rowId xmlns:a16="http://schemas.microsoft.com/office/drawing/2014/main" val="10000"/>
                  </a:ext>
                </a:extLst>
              </a:tr>
              <a:tr h="256395">
                <a:tc>
                  <a:txBody>
                    <a:bodyPr/>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就労定着率</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CC"/>
                    </a:solidFill>
                  </a:tcPr>
                </a:tc>
                <a:tc>
                  <a:txBody>
                    <a:bodyPr/>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基本報酬</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1"/>
                  </a:ext>
                </a:extLst>
              </a:tr>
              <a:tr h="256395">
                <a:tc>
                  <a:txBody>
                    <a:bodyPr/>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９割以上</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3,215</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単位／月</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56395">
                <a:tc>
                  <a:txBody>
                    <a:bodyPr/>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８割以上９割未満</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2,652</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単位／月</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56395">
                <a:tc>
                  <a:txBody>
                    <a:bodyPr/>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７割以上８割未満</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2,130</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単位／月</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56395">
                <a:tc>
                  <a:txBody>
                    <a:bodyPr/>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５割以上７割未満</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1,607</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単位／月</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56395">
                <a:tc>
                  <a:txBody>
                    <a:bodyPr/>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３割以上５割未満</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1,366</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単位／月</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56395">
                <a:tc>
                  <a:txBody>
                    <a:bodyPr/>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１割以上３割未満</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1,206</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単位／月</a:t>
                      </a:r>
                      <a:endParaRPr kumimoji="1" lang="en-US" altLang="ja-JP" sz="12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56395">
                <a:tc>
                  <a:txBody>
                    <a:bodyPr/>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１割未満</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1,045</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単位／月</a:t>
                      </a:r>
                      <a:endParaRPr kumimoji="1" lang="en-US" altLang="ja-JP" sz="12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42" name="Text Box 3">
            <a:extLst>
              <a:ext uri="{FF2B5EF4-FFF2-40B4-BE49-F238E27FC236}">
                <a16:creationId xmlns:a16="http://schemas.microsoft.com/office/drawing/2014/main" id="{18E2736D-80FC-4EA7-9619-EC29891EE02C}"/>
              </a:ext>
            </a:extLst>
          </p:cNvPr>
          <p:cNvSpPr txBox="1">
            <a:spLocks noChangeArrowheads="1"/>
          </p:cNvSpPr>
          <p:nvPr/>
        </p:nvSpPr>
        <p:spPr bwMode="auto">
          <a:xfrm>
            <a:off x="1154812" y="94792"/>
            <a:ext cx="9906000" cy="369332"/>
          </a:xfrm>
          <a:prstGeom prst="rect">
            <a:avLst/>
          </a:prstGeom>
          <a:noFill/>
          <a:ln w="9525" algn="ctr">
            <a:noFill/>
            <a:miter lim="800000"/>
            <a:headEnd/>
            <a:tailEnd/>
          </a:ln>
          <a:effectLst/>
        </p:spPr>
        <p:txBody>
          <a:bodyPr>
            <a:spAutoFit/>
          </a:bodyPr>
          <a:lstStyle/>
          <a:p>
            <a:pPr lvl="0" algn="ctr"/>
            <a:r>
              <a:rPr lang="zh-TW"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就労</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定着支援</a:t>
            </a:r>
            <a:r>
              <a:rPr lang="zh-TW"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月から開始）の概要</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328139" y="6453069"/>
            <a:ext cx="11777745" cy="307777"/>
          </a:xfrm>
          <a:prstGeom prst="rect">
            <a:avLst/>
          </a:prstGeom>
          <a:noFill/>
        </p:spPr>
        <p:txBody>
          <a:bodyPr wrap="square" rtlCol="0">
            <a:spAutoFit/>
          </a:bodyPr>
          <a:lstStyle/>
          <a:p>
            <a:r>
              <a:rPr lang="ja-JP" altLang="en-US" sz="1400" dirty="0" smtClean="0"/>
              <a:t>出典</a:t>
            </a:r>
            <a:r>
              <a:rPr kumimoji="1" lang="ja-JP" altLang="en-US" sz="1400" dirty="0" smtClean="0"/>
              <a:t>：</a:t>
            </a:r>
            <a:r>
              <a:rPr lang="ja-JP" altLang="en-US" sz="1400" dirty="0"/>
              <a:t>就労定着</a:t>
            </a:r>
            <a:r>
              <a:rPr lang="ja-JP" altLang="en-US" sz="1400" dirty="0" smtClean="0"/>
              <a:t>支援の円滑な実施について（平成</a:t>
            </a:r>
            <a:r>
              <a:rPr lang="en-US" altLang="ja-JP" sz="1400" dirty="0" smtClean="0"/>
              <a:t>31</a:t>
            </a:r>
            <a:r>
              <a:rPr lang="ja-JP" altLang="en-US" sz="1400" dirty="0" smtClean="0"/>
              <a:t>年３月</a:t>
            </a:r>
            <a:r>
              <a:rPr lang="en-US" altLang="ja-JP" sz="1400" dirty="0" smtClean="0"/>
              <a:t>29</a:t>
            </a:r>
            <a:r>
              <a:rPr lang="ja-JP" altLang="en-US" sz="1400" dirty="0" smtClean="0"/>
              <a:t>日 厚生労働省 社会・援護局 障</a:t>
            </a:r>
            <a:r>
              <a:rPr lang="ja-JP" altLang="en-US" sz="1400" dirty="0"/>
              <a:t>害</a:t>
            </a:r>
            <a:r>
              <a:rPr lang="ja-JP" altLang="en-US" sz="1400" dirty="0" smtClean="0"/>
              <a:t>保健福祉部 </a:t>
            </a:r>
            <a:r>
              <a:rPr lang="ja-JP" altLang="en-US" sz="1400" dirty="0" err="1" smtClean="0"/>
              <a:t>障がい</a:t>
            </a:r>
            <a:r>
              <a:rPr lang="ja-JP" altLang="en-US" sz="1400" dirty="0" smtClean="0"/>
              <a:t>福祉課 就労支援係</a:t>
            </a:r>
            <a:r>
              <a:rPr lang="ja-JP" altLang="en-US" sz="1400" dirty="0"/>
              <a:t>）</a:t>
            </a:r>
            <a:r>
              <a:rPr lang="ja-JP" altLang="en-US" sz="1400" dirty="0" smtClean="0"/>
              <a:t>一部加工</a:t>
            </a:r>
            <a:endParaRPr kumimoji="1" lang="ja-JP" altLang="en-US" sz="1400" dirty="0"/>
          </a:p>
        </p:txBody>
      </p:sp>
      <p:sp>
        <p:nvSpPr>
          <p:cNvPr id="2" name="スライド番号プレースホルダー 1"/>
          <p:cNvSpPr>
            <a:spLocks noGrp="1"/>
          </p:cNvSpPr>
          <p:nvPr>
            <p:ph type="sldNum" sz="quarter" idx="12"/>
          </p:nvPr>
        </p:nvSpPr>
        <p:spPr>
          <a:xfrm>
            <a:off x="11774658" y="6531087"/>
            <a:ext cx="331226" cy="365125"/>
          </a:xfrm>
        </p:spPr>
        <p:txBody>
          <a:bodyPr/>
          <a:lstStyle/>
          <a:p>
            <a:fld id="{9546EEEB-E17C-440A-8676-49AFD2F9CDE1}" type="slidenum">
              <a:rPr kumimoji="1" lang="ja-JP" altLang="en-US" sz="1400" smtClean="0">
                <a:solidFill>
                  <a:schemeClr val="tx1"/>
                </a:solidFill>
              </a:rPr>
              <a:t>3</a:t>
            </a:fld>
            <a:endParaRPr kumimoji="1" lang="ja-JP" altLang="en-US" sz="1400" dirty="0">
              <a:solidFill>
                <a:schemeClr val="tx1"/>
              </a:solidFill>
            </a:endParaRPr>
          </a:p>
        </p:txBody>
      </p:sp>
    </p:spTree>
    <p:extLst>
      <p:ext uri="{BB962C8B-B14F-4D97-AF65-F5344CB8AC3E}">
        <p14:creationId xmlns:p14="http://schemas.microsoft.com/office/powerpoint/2010/main" val="36676157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右矢印 4"/>
          <p:cNvSpPr/>
          <p:nvPr/>
        </p:nvSpPr>
        <p:spPr>
          <a:xfrm>
            <a:off x="2189408" y="4703182"/>
            <a:ext cx="9834164" cy="532068"/>
          </a:xfrm>
          <a:prstGeom prst="rightArrow">
            <a:avLst>
              <a:gd name="adj1" fmla="val 50000"/>
              <a:gd name="adj2" fmla="val 120195"/>
            </a:avLst>
          </a:prstGeom>
          <a:solidFill>
            <a:srgbClr val="FF0000"/>
          </a:solidFill>
          <a:ln>
            <a:noFill/>
          </a:ln>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p>
        </p:txBody>
      </p:sp>
      <p:sp>
        <p:nvSpPr>
          <p:cNvPr id="4" name="Text Box 3">
            <a:extLst>
              <a:ext uri="{FF2B5EF4-FFF2-40B4-BE49-F238E27FC236}">
                <a16:creationId xmlns:a16="http://schemas.microsoft.com/office/drawing/2014/main" id="{18E2736D-80FC-4EA7-9619-EC29891EE02C}"/>
              </a:ext>
            </a:extLst>
          </p:cNvPr>
          <p:cNvSpPr txBox="1">
            <a:spLocks noChangeArrowheads="1"/>
          </p:cNvSpPr>
          <p:nvPr/>
        </p:nvSpPr>
        <p:spPr bwMode="auto">
          <a:xfrm>
            <a:off x="1130195" y="173317"/>
            <a:ext cx="9906000" cy="369332"/>
          </a:xfrm>
          <a:prstGeom prst="rect">
            <a:avLst/>
          </a:prstGeom>
          <a:noFill/>
          <a:ln w="9525" algn="ctr">
            <a:noFill/>
            <a:miter lim="800000"/>
            <a:headEnd/>
            <a:tailEnd/>
          </a:ln>
          <a:effectLst/>
        </p:spPr>
        <p:txBody>
          <a:bodyPr>
            <a:spAutoFit/>
          </a:bodyPr>
          <a:lstStyle/>
          <a:p>
            <a:pPr lvl="0" algn="ctr"/>
            <a:r>
              <a:rPr lang="zh-TW"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就労</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定着</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支援の流れ</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 name="グループ化 7"/>
          <p:cNvGrpSpPr/>
          <p:nvPr/>
        </p:nvGrpSpPr>
        <p:grpSpPr>
          <a:xfrm>
            <a:off x="2784443" y="4205347"/>
            <a:ext cx="2995857" cy="1527738"/>
            <a:chOff x="26907" y="0"/>
            <a:chExt cx="2010891" cy="789055"/>
          </a:xfrm>
        </p:grpSpPr>
        <p:sp>
          <p:nvSpPr>
            <p:cNvPr id="9" name="二等辺三角形 8"/>
            <p:cNvSpPr/>
            <p:nvPr/>
          </p:nvSpPr>
          <p:spPr>
            <a:xfrm>
              <a:off x="894142" y="0"/>
              <a:ext cx="288032" cy="275108"/>
            </a:xfrm>
            <a:prstGeom prst="triangle">
              <a:avLst/>
            </a:prstGeom>
            <a:solidFill>
              <a:srgbClr val="5B9BD5"/>
            </a:solidFill>
            <a:ln w="12700" cap="flat" cmpd="sng" algn="ctr">
              <a:solidFill>
                <a:srgbClr val="5B9BD5">
                  <a:shade val="50000"/>
                </a:srgbClr>
              </a:solidFill>
              <a:prstDash val="solid"/>
              <a:miter lim="800000"/>
            </a:ln>
            <a:effectLst/>
          </p:spPr>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a:ln>
                  <a:noFill/>
                </a:ln>
                <a:solidFill>
                  <a:sysClr val="window" lastClr="FFFFFF"/>
                </a:solidFill>
                <a:effectLst/>
                <a:uLnTx/>
                <a:uFillTx/>
                <a:latin typeface="Calibri" panose="020F0502020204030204"/>
                <a:ea typeface="游ゴシック" panose="020B0400000000000000" pitchFamily="50" charset="-128"/>
                <a:cs typeface="+mn-cs"/>
              </a:endParaRPr>
            </a:p>
          </p:txBody>
        </p:sp>
        <p:sp>
          <p:nvSpPr>
            <p:cNvPr id="10" name="正方形/長方形 9"/>
            <p:cNvSpPr/>
            <p:nvPr/>
          </p:nvSpPr>
          <p:spPr>
            <a:xfrm>
              <a:off x="26907" y="357007"/>
              <a:ext cx="2010891" cy="432048"/>
            </a:xfrm>
            <a:prstGeom prst="rect">
              <a:avLst/>
            </a:prstGeom>
            <a:noFill/>
            <a:ln w="12700" cap="flat" cmpd="sng" algn="ctr">
              <a:noFill/>
              <a:prstDash val="solid"/>
              <a:miter lim="800000"/>
            </a:ln>
            <a:effectLst/>
          </p:spPr>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就労</a:t>
              </a:r>
              <a:r>
                <a:rPr kumimoji="0" lang="ja-JP" altLang="en-US" sz="1600" b="1" i="0" u="none" strike="noStrike" kern="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後</a:t>
              </a:r>
              <a:r>
                <a:rPr kumimoji="0" lang="en-US" altLang="ja-JP" sz="16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0" lang="ja-JP" altLang="en-US" sz="16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か月</a:t>
              </a:r>
              <a:endParaRPr kumimoji="1" lang="ja-JP" altLang="en-US" sz="16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5" name="角丸四角形吹き出し 24"/>
          <p:cNvSpPr/>
          <p:nvPr/>
        </p:nvSpPr>
        <p:spPr>
          <a:xfrm>
            <a:off x="524887" y="5780442"/>
            <a:ext cx="2706680" cy="859643"/>
          </a:xfrm>
          <a:prstGeom prst="wedgeRoundRectCallout">
            <a:avLst>
              <a:gd name="adj1" fmla="val 56407"/>
              <a:gd name="adj2" fmla="val -78526"/>
              <a:gd name="adj3" fmla="val 16667"/>
            </a:avLst>
          </a:prstGeom>
          <a:solidFill>
            <a:srgbClr val="70AD47">
              <a:lumMod val="20000"/>
              <a:lumOff val="80000"/>
            </a:srgbClr>
          </a:solidFill>
          <a:ln w="12700" cap="flat" cmpd="sng" algn="ctr">
            <a:solidFill>
              <a:sysClr val="windowText" lastClr="000000"/>
            </a:solidFill>
            <a:prstDash val="solid"/>
            <a:miter lim="800000"/>
          </a:ln>
          <a:effectLst/>
        </p:spPr>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このタイミングで</a:t>
            </a:r>
            <a:endParaRPr kumimoji="1" lang="en-US" altLang="ja-JP" sz="16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支給決定</a:t>
            </a:r>
            <a:endParaRPr kumimoji="1" lang="ja-JP" altLang="en-US" sz="1600" b="0"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6" name="グループ化 25"/>
          <p:cNvGrpSpPr/>
          <p:nvPr/>
        </p:nvGrpSpPr>
        <p:grpSpPr>
          <a:xfrm>
            <a:off x="5587406" y="4205469"/>
            <a:ext cx="2880599" cy="1534692"/>
            <a:chOff x="-2" y="-83724"/>
            <a:chExt cx="1878013" cy="804843"/>
          </a:xfrm>
        </p:grpSpPr>
        <p:sp>
          <p:nvSpPr>
            <p:cNvPr id="27" name="二等辺三角形 26"/>
            <p:cNvSpPr/>
            <p:nvPr/>
          </p:nvSpPr>
          <p:spPr>
            <a:xfrm>
              <a:off x="799752" y="-83724"/>
              <a:ext cx="278507" cy="288032"/>
            </a:xfrm>
            <a:prstGeom prst="triangle">
              <a:avLst/>
            </a:prstGeom>
            <a:solidFill>
              <a:srgbClr val="5B9BD5"/>
            </a:solidFill>
            <a:ln w="12700" cap="flat" cmpd="sng" algn="ctr">
              <a:solidFill>
                <a:srgbClr val="5B9BD5">
                  <a:shade val="50000"/>
                </a:srgbClr>
              </a:solidFill>
              <a:prstDash val="solid"/>
              <a:miter lim="800000"/>
            </a:ln>
            <a:effectLst/>
          </p:spPr>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a:ln>
                  <a:noFill/>
                </a:ln>
                <a:solidFill>
                  <a:sysClr val="window" lastClr="FFFFFF"/>
                </a:solidFill>
                <a:effectLst/>
                <a:uLnTx/>
                <a:uFillTx/>
                <a:latin typeface="Calibri" panose="020F0502020204030204"/>
                <a:ea typeface="游ゴシック" panose="020B0400000000000000" pitchFamily="50" charset="-128"/>
                <a:cs typeface="+mn-cs"/>
              </a:endParaRPr>
            </a:p>
          </p:txBody>
        </p:sp>
        <p:sp>
          <p:nvSpPr>
            <p:cNvPr id="28" name="正方形/長方形 27"/>
            <p:cNvSpPr/>
            <p:nvPr/>
          </p:nvSpPr>
          <p:spPr>
            <a:xfrm>
              <a:off x="-2" y="289071"/>
              <a:ext cx="1878013" cy="432048"/>
            </a:xfrm>
            <a:prstGeom prst="rect">
              <a:avLst/>
            </a:prstGeom>
            <a:noFill/>
            <a:ln w="12700" cap="flat" cmpd="sng" algn="ctr">
              <a:noFill/>
              <a:prstDash val="solid"/>
              <a:miter lim="800000"/>
            </a:ln>
            <a:effectLst/>
          </p:spPr>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就労</a:t>
              </a:r>
              <a:r>
                <a:rPr kumimoji="0" lang="ja-JP" altLang="en-US" sz="1600" b="1" i="0" u="none" strike="noStrike" kern="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後</a:t>
              </a:r>
              <a:r>
                <a:rPr kumimoji="0" lang="en-US" altLang="ja-JP" sz="16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0" lang="ja-JP" altLang="en-US" sz="16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0" lang="en-US" altLang="ja-JP" sz="16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0" lang="ja-JP" altLang="en-US" sz="16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か月</a:t>
              </a:r>
              <a:endParaRPr kumimoji="1" lang="ja-JP" altLang="en-US" sz="16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2" name="テキスト ボックス 11"/>
          <p:cNvSpPr txBox="1"/>
          <p:nvPr/>
        </p:nvSpPr>
        <p:spPr>
          <a:xfrm>
            <a:off x="1961668" y="5148285"/>
            <a:ext cx="595035" cy="338554"/>
          </a:xfrm>
          <a:prstGeom prst="rect">
            <a:avLst/>
          </a:prstGeom>
          <a:noFill/>
        </p:spPr>
        <p:txBody>
          <a:bodyPr wrap="none" rtlCol="0">
            <a:spAutoFit/>
          </a:bodyPr>
          <a:lstStyle/>
          <a:p>
            <a:r>
              <a:rPr kumimoji="1" lang="ja-JP" altLang="en-US" sz="1600" b="1" dirty="0" smtClean="0"/>
              <a:t>就労</a:t>
            </a:r>
            <a:endParaRPr kumimoji="1" lang="ja-JP" altLang="en-US" sz="1600" b="1" dirty="0"/>
          </a:p>
        </p:txBody>
      </p:sp>
      <p:sp>
        <p:nvSpPr>
          <p:cNvPr id="2" name="スライド番号プレースホルダー 1"/>
          <p:cNvSpPr>
            <a:spLocks noGrp="1"/>
          </p:cNvSpPr>
          <p:nvPr>
            <p:ph type="sldNum" sz="quarter" idx="12"/>
          </p:nvPr>
        </p:nvSpPr>
        <p:spPr>
          <a:xfrm>
            <a:off x="9280372" y="6543115"/>
            <a:ext cx="2743200" cy="365125"/>
          </a:xfrm>
        </p:spPr>
        <p:txBody>
          <a:bodyPr/>
          <a:lstStyle/>
          <a:p>
            <a:fld id="{9546EEEB-E17C-440A-8676-49AFD2F9CDE1}" type="slidenum">
              <a:rPr kumimoji="1" lang="ja-JP" altLang="en-US" sz="1400" smtClean="0">
                <a:solidFill>
                  <a:schemeClr val="tx1"/>
                </a:solidFill>
              </a:rPr>
              <a:t>4</a:t>
            </a:fld>
            <a:endParaRPr kumimoji="1" lang="ja-JP" altLang="en-US" sz="1400" dirty="0">
              <a:solidFill>
                <a:schemeClr val="tx1"/>
              </a:solidFill>
            </a:endParaRPr>
          </a:p>
        </p:txBody>
      </p:sp>
      <p:graphicFrame>
        <p:nvGraphicFramePr>
          <p:cNvPr id="6" name="表 5"/>
          <p:cNvGraphicFramePr>
            <a:graphicFrameLocks noGrp="1"/>
          </p:cNvGraphicFramePr>
          <p:nvPr>
            <p:extLst>
              <p:ext uri="{D42A27DB-BD31-4B8C-83A1-F6EECF244321}">
                <p14:modId xmlns:p14="http://schemas.microsoft.com/office/powerpoint/2010/main" val="4235478706"/>
              </p:ext>
            </p:extLst>
          </p:nvPr>
        </p:nvGraphicFramePr>
        <p:xfrm>
          <a:off x="167425" y="1568421"/>
          <a:ext cx="11856147" cy="2589569"/>
        </p:xfrm>
        <a:graphic>
          <a:graphicData uri="http://schemas.openxmlformats.org/drawingml/2006/table">
            <a:tbl>
              <a:tblPr/>
              <a:tblGrid>
                <a:gridCol w="2153744">
                  <a:extLst>
                    <a:ext uri="{9D8B030D-6E8A-4147-A177-3AD203B41FA5}">
                      <a16:colId xmlns:a16="http://schemas.microsoft.com/office/drawing/2014/main" val="1746667579"/>
                    </a:ext>
                  </a:extLst>
                </a:gridCol>
                <a:gridCol w="1955409">
                  <a:extLst>
                    <a:ext uri="{9D8B030D-6E8A-4147-A177-3AD203B41FA5}">
                      <a16:colId xmlns:a16="http://schemas.microsoft.com/office/drawing/2014/main" val="2762482784"/>
                    </a:ext>
                  </a:extLst>
                </a:gridCol>
                <a:gridCol w="2768166">
                  <a:extLst>
                    <a:ext uri="{9D8B030D-6E8A-4147-A177-3AD203B41FA5}">
                      <a16:colId xmlns:a16="http://schemas.microsoft.com/office/drawing/2014/main" val="3205891541"/>
                    </a:ext>
                  </a:extLst>
                </a:gridCol>
                <a:gridCol w="4978828">
                  <a:extLst>
                    <a:ext uri="{9D8B030D-6E8A-4147-A177-3AD203B41FA5}">
                      <a16:colId xmlns:a16="http://schemas.microsoft.com/office/drawing/2014/main" val="3288724099"/>
                    </a:ext>
                  </a:extLst>
                </a:gridCol>
              </a:tblGrid>
              <a:tr h="707614">
                <a:tc>
                  <a:txBody>
                    <a:bodyPr/>
                    <a:lstStyle/>
                    <a:p>
                      <a:pPr algn="l" fontAlgn="ct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就労定着支援事業の指定を受けて</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いるサービス種別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６カ月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最大３年間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その後</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828643337"/>
                  </a:ext>
                </a:extLst>
              </a:tr>
              <a:tr h="376391">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就労移行支援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0" i="0" u="none" strike="noStrike">
                          <a:solidFill>
                            <a:srgbClr val="000000"/>
                          </a:solidFill>
                          <a:effectLst/>
                          <a:latin typeface="游ゴシック" panose="020B0400000000000000" pitchFamily="50" charset="-128"/>
                          <a:ea typeface="游ゴシック" panose="020B0400000000000000" pitchFamily="50" charset="-128"/>
                        </a:rPr>
                        <a:t>職場定着支援義務</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就労定着支援事業の支援期間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必要に応じて就業・生活支援センター等に</a:t>
                      </a: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引継ぎ、定着支援</a:t>
                      </a:r>
                      <a:endParaRPr lang="en-US" altLang="ja-JP" sz="14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
                      </a:r>
                      <a:b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
                      </a:r>
                      <a:b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就労定着実績体制加算の対象となる</a:t>
                      </a: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期間</a:t>
                      </a:r>
                      <a:endParaRPr lang="en-US" altLang="ja-JP" sz="14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３年６か月から６年６か月）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3751606"/>
                  </a:ext>
                </a:extLst>
              </a:tr>
              <a:tr h="376391">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就労継続支援</a:t>
                      </a:r>
                      <a:r>
                        <a:rPr lang="en-US" sz="1400" b="0"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zh-TW" altLang="en-US" sz="1400" b="0" i="0" u="none" strike="noStrike" dirty="0">
                          <a:solidFill>
                            <a:srgbClr val="000000"/>
                          </a:solidFill>
                          <a:effectLst/>
                          <a:latin typeface="游ゴシック" panose="020B0400000000000000" pitchFamily="50" charset="-128"/>
                          <a:ea typeface="游ゴシック" panose="020B0400000000000000" pitchFamily="50" charset="-128"/>
                        </a:rPr>
                        <a:t>職場定着支援努力義務</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583770599"/>
                  </a:ext>
                </a:extLst>
              </a:tr>
              <a:tr h="376391">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就労継続支援</a:t>
                      </a:r>
                      <a:r>
                        <a:rPr lang="en-US" sz="1400" b="0" i="0" u="none" strike="noStrike" dirty="0">
                          <a:solidFill>
                            <a:srgbClr val="000000"/>
                          </a:solidFill>
                          <a:effectLst/>
                          <a:latin typeface="游ゴシック" panose="020B0400000000000000" pitchFamily="50" charset="-128"/>
                          <a:ea typeface="游ゴシック" panose="020B0400000000000000" pitchFamily="50" charset="-128"/>
                        </a:rPr>
                        <a:t>B</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677463631"/>
                  </a:ext>
                </a:extLst>
              </a:tr>
              <a:tr h="376391">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生活介護</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05851722"/>
                  </a:ext>
                </a:extLst>
              </a:tr>
              <a:tr h="376391">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自立訓練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83854007"/>
                  </a:ext>
                </a:extLst>
              </a:tr>
            </a:tbl>
          </a:graphicData>
        </a:graphic>
      </p:graphicFrame>
    </p:spTree>
    <p:extLst>
      <p:ext uri="{BB962C8B-B14F-4D97-AF65-F5344CB8AC3E}">
        <p14:creationId xmlns:p14="http://schemas.microsoft.com/office/powerpoint/2010/main" val="657247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a:extLst>
              <a:ext uri="{FF2B5EF4-FFF2-40B4-BE49-F238E27FC236}">
                <a16:creationId xmlns:a16="http://schemas.microsoft.com/office/drawing/2014/main" id="{18E2736D-80FC-4EA7-9619-EC29891EE02C}"/>
              </a:ext>
            </a:extLst>
          </p:cNvPr>
          <p:cNvSpPr txBox="1">
            <a:spLocks noChangeArrowheads="1"/>
          </p:cNvSpPr>
          <p:nvPr/>
        </p:nvSpPr>
        <p:spPr bwMode="auto">
          <a:xfrm>
            <a:off x="1130195" y="173317"/>
            <a:ext cx="9906000" cy="369332"/>
          </a:xfrm>
          <a:prstGeom prst="rect">
            <a:avLst/>
          </a:prstGeom>
          <a:noFill/>
          <a:ln w="9525" algn="ctr">
            <a:noFill/>
            <a:miter lim="800000"/>
            <a:headEnd/>
            <a:tailEnd/>
          </a:ln>
          <a:effectLst/>
        </p:spPr>
        <p:txBody>
          <a:bodyPr>
            <a:spAutoFit/>
          </a:bodyPr>
          <a:lstStyle/>
          <a:p>
            <a:pPr lvl="0" algn="ct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における就労定着支援事業の利用見込量と実績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290163" y="6423747"/>
            <a:ext cx="4852610" cy="307777"/>
          </a:xfrm>
          <a:prstGeom prst="rect">
            <a:avLst/>
          </a:prstGeom>
          <a:noFill/>
        </p:spPr>
        <p:txBody>
          <a:bodyPr wrap="none" rtlCol="0">
            <a:spAutoFit/>
          </a:bodyPr>
          <a:lstStyle/>
          <a:p>
            <a:r>
              <a:rPr kumimoji="1" lang="en-US" altLang="ja-JP" sz="1400" dirty="0" smtClean="0"/>
              <a:t>※</a:t>
            </a:r>
            <a:r>
              <a:rPr kumimoji="1" lang="ja-JP" altLang="en-US" sz="1400" dirty="0" smtClean="0"/>
              <a:t>　色付きのセルについては実績が見込量を下回っている</a:t>
            </a:r>
            <a:endParaRPr kumimoji="1" lang="ja-JP" altLang="en-US" sz="1400" dirty="0"/>
          </a:p>
        </p:txBody>
      </p:sp>
      <p:graphicFrame>
        <p:nvGraphicFramePr>
          <p:cNvPr id="2" name="表 1"/>
          <p:cNvGraphicFramePr>
            <a:graphicFrameLocks noGrp="1"/>
          </p:cNvGraphicFramePr>
          <p:nvPr>
            <p:extLst>
              <p:ext uri="{D42A27DB-BD31-4B8C-83A1-F6EECF244321}">
                <p14:modId xmlns:p14="http://schemas.microsoft.com/office/powerpoint/2010/main" val="1880686002"/>
              </p:ext>
            </p:extLst>
          </p:nvPr>
        </p:nvGraphicFramePr>
        <p:xfrm>
          <a:off x="474464" y="597037"/>
          <a:ext cx="11243928" cy="5771930"/>
        </p:xfrm>
        <a:graphic>
          <a:graphicData uri="http://schemas.openxmlformats.org/drawingml/2006/table">
            <a:tbl>
              <a:tblPr/>
              <a:tblGrid>
                <a:gridCol w="721293">
                  <a:extLst>
                    <a:ext uri="{9D8B030D-6E8A-4147-A177-3AD203B41FA5}">
                      <a16:colId xmlns:a16="http://schemas.microsoft.com/office/drawing/2014/main" val="3855376209"/>
                    </a:ext>
                  </a:extLst>
                </a:gridCol>
                <a:gridCol w="1321988">
                  <a:extLst>
                    <a:ext uri="{9D8B030D-6E8A-4147-A177-3AD203B41FA5}">
                      <a16:colId xmlns:a16="http://schemas.microsoft.com/office/drawing/2014/main" val="1406503505"/>
                    </a:ext>
                  </a:extLst>
                </a:gridCol>
                <a:gridCol w="1144942">
                  <a:extLst>
                    <a:ext uri="{9D8B030D-6E8A-4147-A177-3AD203B41FA5}">
                      <a16:colId xmlns:a16="http://schemas.microsoft.com/office/drawing/2014/main" val="178198067"/>
                    </a:ext>
                  </a:extLst>
                </a:gridCol>
                <a:gridCol w="1150815">
                  <a:extLst>
                    <a:ext uri="{9D8B030D-6E8A-4147-A177-3AD203B41FA5}">
                      <a16:colId xmlns:a16="http://schemas.microsoft.com/office/drawing/2014/main" val="3153348633"/>
                    </a:ext>
                  </a:extLst>
                </a:gridCol>
                <a:gridCol w="1150815">
                  <a:extLst>
                    <a:ext uri="{9D8B030D-6E8A-4147-A177-3AD203B41FA5}">
                      <a16:colId xmlns:a16="http://schemas.microsoft.com/office/drawing/2014/main" val="3903217418"/>
                    </a:ext>
                  </a:extLst>
                </a:gridCol>
                <a:gridCol w="1150815">
                  <a:extLst>
                    <a:ext uri="{9D8B030D-6E8A-4147-A177-3AD203B41FA5}">
                      <a16:colId xmlns:a16="http://schemas.microsoft.com/office/drawing/2014/main" val="4246540886"/>
                    </a:ext>
                  </a:extLst>
                </a:gridCol>
                <a:gridCol w="1150815">
                  <a:extLst>
                    <a:ext uri="{9D8B030D-6E8A-4147-A177-3AD203B41FA5}">
                      <a16:colId xmlns:a16="http://schemas.microsoft.com/office/drawing/2014/main" val="3418086331"/>
                    </a:ext>
                  </a:extLst>
                </a:gridCol>
                <a:gridCol w="1150815">
                  <a:extLst>
                    <a:ext uri="{9D8B030D-6E8A-4147-A177-3AD203B41FA5}">
                      <a16:colId xmlns:a16="http://schemas.microsoft.com/office/drawing/2014/main" val="1463742829"/>
                    </a:ext>
                  </a:extLst>
                </a:gridCol>
                <a:gridCol w="1150815">
                  <a:extLst>
                    <a:ext uri="{9D8B030D-6E8A-4147-A177-3AD203B41FA5}">
                      <a16:colId xmlns:a16="http://schemas.microsoft.com/office/drawing/2014/main" val="517911374"/>
                    </a:ext>
                  </a:extLst>
                </a:gridCol>
                <a:gridCol w="1150815">
                  <a:extLst>
                    <a:ext uri="{9D8B030D-6E8A-4147-A177-3AD203B41FA5}">
                      <a16:colId xmlns:a16="http://schemas.microsoft.com/office/drawing/2014/main" val="1373254085"/>
                    </a:ext>
                  </a:extLst>
                </a:gridCol>
              </a:tblGrid>
              <a:tr h="314282">
                <a:tc rowSpan="3">
                  <a:txBody>
                    <a:bodyPr/>
                    <a:lstStyle/>
                    <a:p>
                      <a:pPr algn="ctr" fontAlgn="ctr"/>
                      <a:r>
                        <a:rPr lang="ja-JP" altLang="en-US" sz="1400" b="0" i="0" u="none" strike="noStrike" dirty="0">
                          <a:effectLst/>
                          <a:latin typeface="ＭＳ Ｐゴシック" panose="020B0600070205080204" pitchFamily="50" charset="-128"/>
                          <a:ea typeface="ＭＳ Ｐゴシック" panose="020B0600070205080204" pitchFamily="50" charset="-128"/>
                        </a:rPr>
                        <a:t>市町村</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ja-JP" altLang="en-US" sz="1400" b="0" i="0" u="none" strike="noStrike" dirty="0" err="1">
                          <a:effectLst/>
                          <a:latin typeface="ＭＳ Ｐゴシック" panose="020B0600070205080204" pitchFamily="50" charset="-128"/>
                          <a:ea typeface="ＭＳ Ｐゴシック" panose="020B0600070205080204" pitchFamily="50" charset="-128"/>
                        </a:rPr>
                        <a:t>障がい</a:t>
                      </a:r>
                      <a:r>
                        <a:rPr lang="ja-JP" altLang="en-US" sz="1400" b="0" i="0" u="none" strike="noStrike" dirty="0">
                          <a:effectLst/>
                          <a:latin typeface="ＭＳ Ｐゴシック" panose="020B0600070205080204" pitchFamily="50" charset="-128"/>
                          <a:ea typeface="ＭＳ Ｐゴシック" panose="020B0600070205080204" pitchFamily="50" charset="-128"/>
                        </a:rPr>
                        <a:t>福祉圏域</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ja-JP" altLang="en-US" sz="1400" b="1" i="0" u="none" strike="noStrike">
                          <a:effectLst/>
                          <a:latin typeface="ＭＳ Ｐゴシック" panose="020B0600070205080204" pitchFamily="50" charset="-128"/>
                          <a:ea typeface="ＭＳ Ｐゴシック" panose="020B0600070205080204" pitchFamily="50" charset="-128"/>
                        </a:rPr>
                        <a:t>合　　　計</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0" i="0" u="none" strike="noStrike">
                          <a:effectLst/>
                          <a:latin typeface="ＭＳ Ｐゴシック" panose="020B0600070205080204" pitchFamily="50" charset="-128"/>
                          <a:ea typeface="ＭＳ Ｐゴシック" panose="020B0600070205080204" pitchFamily="50" charset="-128"/>
                        </a:rPr>
                        <a:t>身体障がい者</a:t>
                      </a:r>
                    </a:p>
                  </a:txBody>
                  <a:tcPr marL="5372" marR="5372" marT="537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0" i="0" u="none" strike="noStrike">
                          <a:effectLst/>
                          <a:latin typeface="ＭＳ Ｐゴシック" panose="020B0600070205080204" pitchFamily="50" charset="-128"/>
                          <a:ea typeface="ＭＳ Ｐゴシック" panose="020B0600070205080204" pitchFamily="50" charset="-128"/>
                        </a:rPr>
                        <a:t>知的障がい者</a:t>
                      </a:r>
                    </a:p>
                  </a:txBody>
                  <a:tcPr marL="5372" marR="5372" marT="537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0" i="0" u="none" strike="noStrike" dirty="0" err="1">
                          <a:effectLst/>
                          <a:latin typeface="ＭＳ Ｐゴシック" panose="020B0600070205080204" pitchFamily="50" charset="-128"/>
                          <a:ea typeface="ＭＳ Ｐゴシック" panose="020B0600070205080204" pitchFamily="50" charset="-128"/>
                        </a:rPr>
                        <a:t>精神障がい</a:t>
                      </a:r>
                      <a:r>
                        <a:rPr lang="ja-JP" altLang="en-US" sz="1400" b="0" i="0" u="none" strike="noStrike" dirty="0">
                          <a:effectLst/>
                          <a:latin typeface="ＭＳ Ｐゴシック" panose="020B0600070205080204" pitchFamily="50" charset="-128"/>
                          <a:ea typeface="ＭＳ Ｐゴシック" panose="020B0600070205080204" pitchFamily="50" charset="-128"/>
                        </a:rPr>
                        <a:t>者</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4184234981"/>
                  </a:ext>
                </a:extLst>
              </a:tr>
              <a:tr h="549994">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zh-TW" altLang="en-US" sz="1400" b="0" i="0" u="none" strike="noStrike" dirty="0">
                          <a:effectLst/>
                          <a:latin typeface="ＭＳ Ｐゴシック" panose="020B0600070205080204" pitchFamily="50" charset="-128"/>
                          <a:ea typeface="ＭＳ Ｐゴシック" panose="020B0600070205080204" pitchFamily="50" charset="-128"/>
                        </a:rPr>
                        <a:t>３０年度</a:t>
                      </a:r>
                      <a:br>
                        <a:rPr lang="zh-TW" altLang="en-US" sz="1400" b="0" i="0" u="none" strike="noStrike" dirty="0">
                          <a:effectLst/>
                          <a:latin typeface="ＭＳ Ｐゴシック" panose="020B0600070205080204" pitchFamily="50" charset="-128"/>
                          <a:ea typeface="ＭＳ Ｐゴシック" panose="020B0600070205080204" pitchFamily="50" charset="-128"/>
                        </a:rPr>
                      </a:br>
                      <a:r>
                        <a:rPr lang="zh-TW" altLang="en-US" sz="1400" b="0" i="0" u="none" strike="noStrike" dirty="0">
                          <a:effectLst/>
                          <a:latin typeface="ＭＳ Ｐゴシック" panose="020B0600070205080204" pitchFamily="50" charset="-128"/>
                          <a:ea typeface="ＭＳ Ｐゴシック" panose="020B0600070205080204" pitchFamily="50" charset="-128"/>
                        </a:rPr>
                        <a:t>見込量</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３０年度</a:t>
                      </a:r>
                      <a:b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実績値</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TW" altLang="en-US" sz="1400" b="0" i="0" u="none" strike="noStrike" dirty="0">
                          <a:effectLst/>
                          <a:latin typeface="ＭＳ Ｐゴシック" panose="020B0600070205080204" pitchFamily="50" charset="-128"/>
                          <a:ea typeface="ＭＳ Ｐゴシック" panose="020B0600070205080204" pitchFamily="50" charset="-128"/>
                        </a:rPr>
                        <a:t>３０年度</a:t>
                      </a:r>
                      <a:br>
                        <a:rPr lang="zh-TW" altLang="en-US" sz="1400" b="0" i="0" u="none" strike="noStrike" dirty="0">
                          <a:effectLst/>
                          <a:latin typeface="ＭＳ Ｐゴシック" panose="020B0600070205080204" pitchFamily="50" charset="-128"/>
                          <a:ea typeface="ＭＳ Ｐゴシック" panose="020B0600070205080204" pitchFamily="50" charset="-128"/>
                        </a:rPr>
                      </a:br>
                      <a:r>
                        <a:rPr lang="zh-TW" altLang="en-US" sz="1400" b="0" i="0" u="none" strike="noStrike" dirty="0">
                          <a:effectLst/>
                          <a:latin typeface="ＭＳ Ｐゴシック" panose="020B0600070205080204" pitchFamily="50" charset="-128"/>
                          <a:ea typeface="ＭＳ Ｐゴシック" panose="020B0600070205080204" pitchFamily="50" charset="-128"/>
                        </a:rPr>
                        <a:t>見込量</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３０年度</a:t>
                      </a:r>
                      <a:b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実績値</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TW" altLang="en-US" sz="1400" b="0" i="0" u="none" strike="noStrike" dirty="0">
                          <a:effectLst/>
                          <a:latin typeface="ＭＳ Ｐゴシック" panose="020B0600070205080204" pitchFamily="50" charset="-128"/>
                          <a:ea typeface="ＭＳ Ｐゴシック" panose="020B0600070205080204" pitchFamily="50" charset="-128"/>
                        </a:rPr>
                        <a:t>３０年度</a:t>
                      </a:r>
                      <a:br>
                        <a:rPr lang="zh-TW" altLang="en-US" sz="1400" b="0" i="0" u="none" strike="noStrike" dirty="0">
                          <a:effectLst/>
                          <a:latin typeface="ＭＳ Ｐゴシック" panose="020B0600070205080204" pitchFamily="50" charset="-128"/>
                          <a:ea typeface="ＭＳ Ｐゴシック" panose="020B0600070205080204" pitchFamily="50" charset="-128"/>
                        </a:rPr>
                      </a:br>
                      <a:r>
                        <a:rPr lang="zh-TW" altLang="en-US" sz="1400" b="0" i="0" u="none" strike="noStrike" dirty="0">
                          <a:effectLst/>
                          <a:latin typeface="ＭＳ Ｐゴシック" panose="020B0600070205080204" pitchFamily="50" charset="-128"/>
                          <a:ea typeface="ＭＳ Ｐゴシック" panose="020B0600070205080204" pitchFamily="50" charset="-128"/>
                        </a:rPr>
                        <a:t>見込量</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３０年度</a:t>
                      </a:r>
                      <a:b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実績値</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TW" altLang="en-US" sz="1400" b="0" i="0" u="none" strike="noStrike" dirty="0">
                          <a:effectLst/>
                          <a:latin typeface="ＭＳ Ｐゴシック" panose="020B0600070205080204" pitchFamily="50" charset="-128"/>
                          <a:ea typeface="ＭＳ Ｐゴシック" panose="020B0600070205080204" pitchFamily="50" charset="-128"/>
                        </a:rPr>
                        <a:t>３０年度</a:t>
                      </a:r>
                      <a:br>
                        <a:rPr lang="zh-TW" altLang="en-US" sz="1400" b="0" i="0" u="none" strike="noStrike" dirty="0">
                          <a:effectLst/>
                          <a:latin typeface="ＭＳ Ｐゴシック" panose="020B0600070205080204" pitchFamily="50" charset="-128"/>
                          <a:ea typeface="ＭＳ Ｐゴシック" panose="020B0600070205080204" pitchFamily="50" charset="-128"/>
                        </a:rPr>
                      </a:br>
                      <a:r>
                        <a:rPr lang="zh-TW" altLang="en-US" sz="1400" b="0" i="0" u="none" strike="noStrike" dirty="0">
                          <a:effectLst/>
                          <a:latin typeface="ＭＳ Ｐゴシック" panose="020B0600070205080204" pitchFamily="50" charset="-128"/>
                          <a:ea typeface="ＭＳ Ｐゴシック" panose="020B0600070205080204" pitchFamily="50" charset="-128"/>
                        </a:rPr>
                        <a:t>見込量</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３０年度</a:t>
                      </a:r>
                      <a:b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実績値</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8228250"/>
                  </a:ext>
                </a:extLst>
              </a:tr>
              <a:tr h="314282">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b="0" i="0" u="none" strike="noStrike">
                          <a:effectLst/>
                          <a:latin typeface="ＭＳ Ｐゴシック" panose="020B0600070205080204" pitchFamily="50" charset="-128"/>
                          <a:ea typeface="ＭＳ Ｐゴシック" panose="020B0600070205080204" pitchFamily="50" charset="-128"/>
                        </a:rPr>
                        <a:t>人／月</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ja-JP" altLang="en-US" sz="1100" b="0" i="0" u="none" strike="noStrike">
                          <a:effectLst/>
                          <a:latin typeface="ＭＳ Ｐゴシック" panose="020B0600070205080204" pitchFamily="50" charset="-128"/>
                          <a:ea typeface="ＭＳ Ｐゴシック" panose="020B0600070205080204" pitchFamily="50" charset="-128"/>
                        </a:rPr>
                        <a:t>人／月</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effectLst/>
                          <a:latin typeface="ＭＳ Ｐゴシック" panose="020B0600070205080204" pitchFamily="50" charset="-128"/>
                          <a:ea typeface="ＭＳ Ｐゴシック" panose="020B0600070205080204" pitchFamily="50" charset="-128"/>
                        </a:rPr>
                        <a:t>人／月</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ja-JP" altLang="en-US" sz="1100" b="0" i="0" u="none" strike="noStrike">
                          <a:effectLst/>
                          <a:latin typeface="ＭＳ Ｐゴシック" panose="020B0600070205080204" pitchFamily="50" charset="-128"/>
                          <a:ea typeface="ＭＳ Ｐゴシック" panose="020B0600070205080204" pitchFamily="50" charset="-128"/>
                        </a:rPr>
                        <a:t>人／月</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effectLst/>
                          <a:latin typeface="ＭＳ Ｐゴシック" panose="020B0600070205080204" pitchFamily="50" charset="-128"/>
                          <a:ea typeface="ＭＳ Ｐゴシック" panose="020B0600070205080204" pitchFamily="50" charset="-128"/>
                        </a:rPr>
                        <a:t>人／月</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ja-JP" altLang="en-US" sz="1100" b="0" i="0" u="none" strike="noStrike">
                          <a:effectLst/>
                          <a:latin typeface="ＭＳ Ｐゴシック" panose="020B0600070205080204" pitchFamily="50" charset="-128"/>
                          <a:ea typeface="ＭＳ Ｐゴシック" panose="020B0600070205080204" pitchFamily="50" charset="-128"/>
                        </a:rPr>
                        <a:t>人／月</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effectLst/>
                          <a:latin typeface="ＭＳ Ｐゴシック" panose="020B0600070205080204" pitchFamily="50" charset="-128"/>
                          <a:ea typeface="ＭＳ Ｐゴシック" panose="020B0600070205080204" pitchFamily="50" charset="-128"/>
                        </a:rPr>
                        <a:t>人／月</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ja-JP" altLang="en-US" sz="1100" b="0" i="0" u="none" strike="noStrike" dirty="0">
                          <a:effectLst/>
                          <a:latin typeface="ＭＳ Ｐゴシック" panose="020B0600070205080204" pitchFamily="50" charset="-128"/>
                          <a:ea typeface="ＭＳ Ｐゴシック" panose="020B0600070205080204" pitchFamily="50" charset="-128"/>
                        </a:rPr>
                        <a:t>人／月</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3015653"/>
                  </a:ext>
                </a:extLst>
              </a:tr>
              <a:tr h="196427">
                <a:tc>
                  <a:txBody>
                    <a:bodyPr/>
                    <a:lstStyle/>
                    <a:p>
                      <a:pPr algn="ctr" fontAlgn="ctr"/>
                      <a:r>
                        <a:rPr lang="ja-JP" altLang="en-US" sz="1200" b="0" i="0" u="none" strike="noStrike" dirty="0">
                          <a:effectLst/>
                          <a:latin typeface="ＭＳ Ｐゴシック" panose="020B0600070205080204" pitchFamily="50" charset="-128"/>
                          <a:ea typeface="ＭＳ Ｐゴシック" panose="020B0600070205080204" pitchFamily="50" charset="-128"/>
                        </a:rPr>
                        <a:t>大阪市</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大阪市</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1112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82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142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364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49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rPr>
                        <a:t>606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rPr>
                        <a:t>27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503275831"/>
                  </a:ext>
                </a:extLst>
              </a:tr>
              <a:tr h="196427">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池田市</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豊能北</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7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186672"/>
                  </a:ext>
                </a:extLst>
              </a:tr>
              <a:tr h="196427">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豊能町</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402377"/>
                  </a:ext>
                </a:extLst>
              </a:tr>
              <a:tr h="196427">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能勢町</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2534970"/>
                  </a:ext>
                </a:extLst>
              </a:tr>
              <a:tr h="196427">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箕面市</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15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7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900600120"/>
                  </a:ext>
                </a:extLst>
              </a:tr>
              <a:tr h="196427">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豊中市</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effectLst/>
                          <a:latin typeface="ＭＳ Ｐゴシック" panose="020B0600070205080204" pitchFamily="50" charset="-128"/>
                          <a:ea typeface="ＭＳ Ｐゴシック" panose="020B0600070205080204" pitchFamily="50" charset="-128"/>
                        </a:rPr>
                        <a:t>豊能豊中</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63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27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14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32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7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17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20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7357532"/>
                  </a:ext>
                </a:extLst>
              </a:tr>
              <a:tr h="196427">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吹田市</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豊能吹田</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66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24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11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39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8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16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13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820749315"/>
                  </a:ext>
                </a:extLst>
              </a:tr>
              <a:tr h="196427">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茨木市</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三島</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7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20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4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5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15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3606210"/>
                  </a:ext>
                </a:extLst>
              </a:tr>
              <a:tr h="196427">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摂津市</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14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rPr>
                        <a:t>10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9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4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9717437"/>
                  </a:ext>
                </a:extLst>
              </a:tr>
              <a:tr h="196427">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島本町</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6063337"/>
                  </a:ext>
                </a:extLst>
              </a:tr>
              <a:tr h="196427">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高槻市</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三島高槻</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rPr>
                        <a:t>16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19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8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9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10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2315451"/>
                  </a:ext>
                </a:extLst>
              </a:tr>
              <a:tr h="196427">
                <a:tc>
                  <a:txBody>
                    <a:bodyPr/>
                    <a:lstStyle/>
                    <a:p>
                      <a:pPr algn="ctr" fontAlgn="ctr"/>
                      <a:r>
                        <a:rPr lang="ja-JP" altLang="en-US" sz="1200" b="0" i="0" u="none" strike="noStrike" dirty="0">
                          <a:effectLst/>
                          <a:latin typeface="ＭＳ Ｐゴシック" panose="020B0600070205080204" pitchFamily="50" charset="-128"/>
                          <a:ea typeface="ＭＳ Ｐゴシック" panose="020B0600070205080204" pitchFamily="50" charset="-128"/>
                        </a:rPr>
                        <a:t>枚方市</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北河内枚方</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56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15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13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32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5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11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9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738803875"/>
                  </a:ext>
                </a:extLst>
              </a:tr>
              <a:tr h="196427">
                <a:tc>
                  <a:txBody>
                    <a:bodyPr/>
                    <a:lstStyle/>
                    <a:p>
                      <a:pPr algn="ctr" fontAlgn="ctr"/>
                      <a:r>
                        <a:rPr lang="ja-JP" altLang="en-US" sz="1200" b="0" i="0" u="none" strike="noStrike" dirty="0">
                          <a:effectLst/>
                          <a:latin typeface="ＭＳ Ｐゴシック" panose="020B0600070205080204" pitchFamily="50" charset="-128"/>
                          <a:ea typeface="ＭＳ Ｐゴシック" panose="020B0600070205080204" pitchFamily="50" charset="-128"/>
                        </a:rPr>
                        <a:t>寝屋川市</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effectLst/>
                          <a:latin typeface="ＭＳ Ｐゴシック" panose="020B0600070205080204" pitchFamily="50" charset="-128"/>
                          <a:ea typeface="ＭＳ Ｐゴシック" panose="020B0600070205080204" pitchFamily="50" charset="-128"/>
                        </a:rPr>
                        <a:t>北河内寝屋川</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17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25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11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12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4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12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9557522"/>
                  </a:ext>
                </a:extLst>
              </a:tr>
              <a:tr h="196427">
                <a:tc>
                  <a:txBody>
                    <a:bodyPr/>
                    <a:lstStyle/>
                    <a:p>
                      <a:pPr algn="ctr" fontAlgn="ctr"/>
                      <a:r>
                        <a:rPr lang="ja-JP" altLang="en-US" sz="1200" b="0" i="0" u="none" strike="noStrike" dirty="0">
                          <a:effectLst/>
                          <a:latin typeface="ＭＳ Ｐゴシック" panose="020B0600070205080204" pitchFamily="50" charset="-128"/>
                          <a:ea typeface="ＭＳ Ｐゴシック" panose="020B0600070205080204" pitchFamily="50" charset="-128"/>
                        </a:rPr>
                        <a:t>守口市</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北河内西</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28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5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7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14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7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633868820"/>
                  </a:ext>
                </a:extLst>
              </a:tr>
              <a:tr h="196427">
                <a:tc>
                  <a:txBody>
                    <a:bodyPr/>
                    <a:lstStyle/>
                    <a:p>
                      <a:pPr algn="ctr" fontAlgn="ctr"/>
                      <a:r>
                        <a:rPr lang="ja-JP" altLang="en-US" sz="1200" b="0" i="0" u="none" strike="noStrike" dirty="0">
                          <a:effectLst/>
                          <a:latin typeface="ＭＳ Ｐゴシック" panose="020B0600070205080204" pitchFamily="50" charset="-128"/>
                          <a:ea typeface="ＭＳ Ｐゴシック" panose="020B0600070205080204" pitchFamily="50" charset="-128"/>
                        </a:rPr>
                        <a:t>門真市</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16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13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10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4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10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1065310"/>
                  </a:ext>
                </a:extLst>
              </a:tr>
              <a:tr h="196427">
                <a:tc>
                  <a:txBody>
                    <a:bodyPr/>
                    <a:lstStyle/>
                    <a:p>
                      <a:pPr algn="ctr" fontAlgn="ctr"/>
                      <a:r>
                        <a:rPr lang="ja-JP" altLang="en-US" sz="1200" b="0" i="0" u="none" strike="noStrike" dirty="0">
                          <a:effectLst/>
                          <a:latin typeface="ＭＳ Ｐゴシック" panose="020B0600070205080204" pitchFamily="50" charset="-128"/>
                          <a:ea typeface="ＭＳ Ｐゴシック" panose="020B0600070205080204" pitchFamily="50" charset="-128"/>
                        </a:rPr>
                        <a:t>大東市</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北河内東</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7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8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4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5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6596346"/>
                  </a:ext>
                </a:extLst>
              </a:tr>
              <a:tr h="196427">
                <a:tc>
                  <a:txBody>
                    <a:bodyPr/>
                    <a:lstStyle/>
                    <a:p>
                      <a:pPr algn="ctr" fontAlgn="ctr"/>
                      <a:r>
                        <a:rPr lang="ja-JP" altLang="en-US" sz="1200" b="0" i="0" u="none" strike="noStrike" dirty="0">
                          <a:effectLst/>
                          <a:latin typeface="ＭＳ Ｐゴシック" panose="020B0600070205080204" pitchFamily="50" charset="-128"/>
                          <a:ea typeface="ＭＳ Ｐゴシック" panose="020B0600070205080204" pitchFamily="50" charset="-128"/>
                        </a:rPr>
                        <a:t>四條畷市</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6389574"/>
                  </a:ext>
                </a:extLst>
              </a:tr>
              <a:tr h="196427">
                <a:tc>
                  <a:txBody>
                    <a:bodyPr/>
                    <a:lstStyle/>
                    <a:p>
                      <a:pPr algn="ctr" fontAlgn="ctr"/>
                      <a:r>
                        <a:rPr lang="ja-JP" altLang="en-US" sz="1200" b="0" i="0" u="none" strike="noStrike" dirty="0">
                          <a:effectLst/>
                          <a:latin typeface="ＭＳ Ｐゴシック" panose="020B0600070205080204" pitchFamily="50" charset="-128"/>
                          <a:ea typeface="ＭＳ Ｐゴシック" panose="020B0600070205080204" pitchFamily="50" charset="-128"/>
                        </a:rPr>
                        <a:t>交野市</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5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5755181"/>
                  </a:ext>
                </a:extLst>
              </a:tr>
              <a:tr h="196427">
                <a:tc>
                  <a:txBody>
                    <a:bodyPr/>
                    <a:lstStyle/>
                    <a:p>
                      <a:pPr algn="ctr" fontAlgn="ctr"/>
                      <a:r>
                        <a:rPr lang="ja-JP" altLang="en-US" sz="1200" b="0" i="0" u="none" strike="noStrike" dirty="0">
                          <a:effectLst/>
                          <a:latin typeface="ＭＳ Ｐゴシック" panose="020B0600070205080204" pitchFamily="50" charset="-128"/>
                          <a:ea typeface="ＭＳ Ｐゴシック" panose="020B0600070205080204" pitchFamily="50" charset="-128"/>
                        </a:rPr>
                        <a:t>八尾市</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中河内南</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34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10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4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8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4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22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5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41338326"/>
                  </a:ext>
                </a:extLst>
              </a:tr>
              <a:tr h="196427">
                <a:tc>
                  <a:txBody>
                    <a:bodyPr/>
                    <a:lstStyle/>
                    <a:p>
                      <a:pPr algn="ctr" fontAlgn="ctr"/>
                      <a:r>
                        <a:rPr lang="ja-JP" altLang="en-US" sz="1200" b="0" i="0" u="none" strike="noStrike" dirty="0">
                          <a:effectLst/>
                          <a:latin typeface="ＭＳ Ｐゴシック" panose="020B0600070205080204" pitchFamily="50" charset="-128"/>
                          <a:ea typeface="ＭＳ Ｐゴシック" panose="020B0600070205080204" pitchFamily="50" charset="-128"/>
                        </a:rPr>
                        <a:t>柏原市</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11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5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5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560681611"/>
                  </a:ext>
                </a:extLst>
              </a:tr>
              <a:tr h="196427">
                <a:tc>
                  <a:txBody>
                    <a:bodyPr/>
                    <a:lstStyle/>
                    <a:p>
                      <a:pPr algn="ctr" fontAlgn="ctr"/>
                      <a:r>
                        <a:rPr lang="ja-JP" altLang="en-US" sz="1200" b="0" i="0" u="none" strike="noStrike" dirty="0">
                          <a:effectLst/>
                          <a:latin typeface="ＭＳ Ｐゴシック" panose="020B0600070205080204" pitchFamily="50" charset="-128"/>
                          <a:ea typeface="ＭＳ Ｐゴシック" panose="020B0600070205080204" pitchFamily="50" charset="-128"/>
                        </a:rPr>
                        <a:t>東大阪市</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中河内東大阪</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242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58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39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122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28 </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81 </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rPr>
                        <a:t>28 </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636600292"/>
                  </a:ext>
                </a:extLst>
              </a:tr>
            </a:tbl>
          </a:graphicData>
        </a:graphic>
      </p:graphicFrame>
      <p:sp>
        <p:nvSpPr>
          <p:cNvPr id="6" name="テキスト ボックス 5"/>
          <p:cNvSpPr txBox="1"/>
          <p:nvPr/>
        </p:nvSpPr>
        <p:spPr>
          <a:xfrm>
            <a:off x="5274066" y="6550223"/>
            <a:ext cx="6567824" cy="307777"/>
          </a:xfrm>
          <a:prstGeom prst="rect">
            <a:avLst/>
          </a:prstGeom>
          <a:noFill/>
        </p:spPr>
        <p:txBody>
          <a:bodyPr wrap="none" rtlCol="0">
            <a:spAutoFit/>
          </a:bodyPr>
          <a:lstStyle/>
          <a:p>
            <a:r>
              <a:rPr kumimoji="1" lang="ja-JP" altLang="en-US" sz="1400" dirty="0" smtClean="0"/>
              <a:t>出展</a:t>
            </a:r>
            <a:r>
              <a:rPr lang="ja-JP" altLang="en-US" sz="1400" dirty="0"/>
              <a:t>：第</a:t>
            </a:r>
            <a:r>
              <a:rPr lang="en-US" altLang="ja-JP" sz="1400" dirty="0"/>
              <a:t>5</a:t>
            </a:r>
            <a:r>
              <a:rPr lang="ja-JP" altLang="en-US" sz="1400" dirty="0" err="1"/>
              <a:t>期障がい</a:t>
            </a:r>
            <a:r>
              <a:rPr lang="ja-JP" altLang="en-US" sz="1400" dirty="0"/>
              <a:t>福祉</a:t>
            </a:r>
            <a:r>
              <a:rPr lang="ja-JP" altLang="en-US" sz="1400" dirty="0" smtClean="0"/>
              <a:t>計画策定にあたって、大阪府が実施する市町村への調査</a:t>
            </a:r>
            <a:endParaRPr kumimoji="1" lang="ja-JP" altLang="en-US" sz="1400" dirty="0"/>
          </a:p>
        </p:txBody>
      </p:sp>
      <p:sp>
        <p:nvSpPr>
          <p:cNvPr id="3" name="正方形/長方形 2"/>
          <p:cNvSpPr/>
          <p:nvPr/>
        </p:nvSpPr>
        <p:spPr>
          <a:xfrm>
            <a:off x="474464" y="597037"/>
            <a:ext cx="11243928" cy="577193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p:cNvCxnSpPr/>
          <p:nvPr/>
        </p:nvCxnSpPr>
        <p:spPr>
          <a:xfrm>
            <a:off x="474464" y="1983545"/>
            <a:ext cx="112439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474464" y="1770185"/>
            <a:ext cx="112439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474464" y="2867465"/>
            <a:ext cx="112439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474464" y="3076135"/>
            <a:ext cx="112439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74464" y="3298875"/>
            <a:ext cx="112439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474464" y="3962401"/>
            <a:ext cx="112439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74464" y="4173416"/>
            <a:ext cx="112439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474464" y="4398498"/>
            <a:ext cx="112439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474464" y="5704449"/>
            <a:ext cx="112439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474464" y="6152271"/>
            <a:ext cx="112439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474464" y="4607170"/>
            <a:ext cx="112439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474464" y="5057335"/>
            <a:ext cx="112439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スライド番号プレースホルダー 19"/>
          <p:cNvSpPr>
            <a:spLocks noGrp="1"/>
          </p:cNvSpPr>
          <p:nvPr>
            <p:ph type="sldNum" sz="quarter" idx="12"/>
          </p:nvPr>
        </p:nvSpPr>
        <p:spPr>
          <a:xfrm>
            <a:off x="9334003" y="6548570"/>
            <a:ext cx="2743200" cy="365125"/>
          </a:xfrm>
        </p:spPr>
        <p:txBody>
          <a:bodyPr/>
          <a:lstStyle/>
          <a:p>
            <a:fld id="{9546EEEB-E17C-440A-8676-49AFD2F9CDE1}" type="slidenum">
              <a:rPr kumimoji="1" lang="ja-JP" altLang="en-US" sz="1400" smtClean="0">
                <a:solidFill>
                  <a:schemeClr val="tx1"/>
                </a:solidFill>
              </a:rPr>
              <a:t>5</a:t>
            </a:fld>
            <a:endParaRPr kumimoji="1" lang="ja-JP" altLang="en-US" sz="1400" dirty="0">
              <a:solidFill>
                <a:schemeClr val="tx1"/>
              </a:solidFill>
            </a:endParaRPr>
          </a:p>
        </p:txBody>
      </p:sp>
    </p:spTree>
    <p:extLst>
      <p:ext uri="{BB962C8B-B14F-4D97-AF65-F5344CB8AC3E}">
        <p14:creationId xmlns:p14="http://schemas.microsoft.com/office/powerpoint/2010/main" val="17982540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65006014"/>
              </p:ext>
            </p:extLst>
          </p:nvPr>
        </p:nvGraphicFramePr>
        <p:xfrm>
          <a:off x="483411" y="1406778"/>
          <a:ext cx="11243932" cy="5214043"/>
        </p:xfrm>
        <a:graphic>
          <a:graphicData uri="http://schemas.openxmlformats.org/drawingml/2006/table">
            <a:tbl>
              <a:tblPr/>
              <a:tblGrid>
                <a:gridCol w="810817">
                  <a:extLst>
                    <a:ext uri="{9D8B030D-6E8A-4147-A177-3AD203B41FA5}">
                      <a16:colId xmlns:a16="http://schemas.microsoft.com/office/drawing/2014/main" val="1262895231"/>
                    </a:ext>
                  </a:extLst>
                </a:gridCol>
                <a:gridCol w="1252025">
                  <a:extLst>
                    <a:ext uri="{9D8B030D-6E8A-4147-A177-3AD203B41FA5}">
                      <a16:colId xmlns:a16="http://schemas.microsoft.com/office/drawing/2014/main" val="1189858284"/>
                    </a:ext>
                  </a:extLst>
                </a:gridCol>
                <a:gridCol w="1125415">
                  <a:extLst>
                    <a:ext uri="{9D8B030D-6E8A-4147-A177-3AD203B41FA5}">
                      <a16:colId xmlns:a16="http://schemas.microsoft.com/office/drawing/2014/main" val="2687888170"/>
                    </a:ext>
                  </a:extLst>
                </a:gridCol>
                <a:gridCol w="1153551">
                  <a:extLst>
                    <a:ext uri="{9D8B030D-6E8A-4147-A177-3AD203B41FA5}">
                      <a16:colId xmlns:a16="http://schemas.microsoft.com/office/drawing/2014/main" val="3563437575"/>
                    </a:ext>
                  </a:extLst>
                </a:gridCol>
                <a:gridCol w="1139483">
                  <a:extLst>
                    <a:ext uri="{9D8B030D-6E8A-4147-A177-3AD203B41FA5}">
                      <a16:colId xmlns:a16="http://schemas.microsoft.com/office/drawing/2014/main" val="2244099021"/>
                    </a:ext>
                  </a:extLst>
                </a:gridCol>
                <a:gridCol w="1167619">
                  <a:extLst>
                    <a:ext uri="{9D8B030D-6E8A-4147-A177-3AD203B41FA5}">
                      <a16:colId xmlns:a16="http://schemas.microsoft.com/office/drawing/2014/main" val="636376664"/>
                    </a:ext>
                  </a:extLst>
                </a:gridCol>
                <a:gridCol w="1153550">
                  <a:extLst>
                    <a:ext uri="{9D8B030D-6E8A-4147-A177-3AD203B41FA5}">
                      <a16:colId xmlns:a16="http://schemas.microsoft.com/office/drawing/2014/main" val="1165494248"/>
                    </a:ext>
                  </a:extLst>
                </a:gridCol>
                <a:gridCol w="1153551">
                  <a:extLst>
                    <a:ext uri="{9D8B030D-6E8A-4147-A177-3AD203B41FA5}">
                      <a16:colId xmlns:a16="http://schemas.microsoft.com/office/drawing/2014/main" val="2282050695"/>
                    </a:ext>
                  </a:extLst>
                </a:gridCol>
                <a:gridCol w="1139483">
                  <a:extLst>
                    <a:ext uri="{9D8B030D-6E8A-4147-A177-3AD203B41FA5}">
                      <a16:colId xmlns:a16="http://schemas.microsoft.com/office/drawing/2014/main" val="1984208200"/>
                    </a:ext>
                  </a:extLst>
                </a:gridCol>
                <a:gridCol w="1148438">
                  <a:extLst>
                    <a:ext uri="{9D8B030D-6E8A-4147-A177-3AD203B41FA5}">
                      <a16:colId xmlns:a16="http://schemas.microsoft.com/office/drawing/2014/main" val="2929094126"/>
                    </a:ext>
                  </a:extLst>
                </a:gridCol>
              </a:tblGrid>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松原市</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南河内北</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5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8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102083"/>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羽曳野市</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16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4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8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179070349"/>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藤井寺市</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10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508039967"/>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富田林市</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南河内南</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4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9679366"/>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河内長野市</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7437711"/>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大阪狭山市</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9550369"/>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河南町</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3640858"/>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太子町</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6780693"/>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千早赤阪村</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3599292"/>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堺市</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堺市</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41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11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9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21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4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11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335114279"/>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泉大津市</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泉州北</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10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97224912"/>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和泉市</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10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5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161163485"/>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高石市</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14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7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5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818547847"/>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忠岡町</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6422279"/>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岸和田市</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泉州中</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1449293"/>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貝塚市</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8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4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087767007"/>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泉佐野市</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泉州南</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10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5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506068019"/>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泉南市</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5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4031484"/>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阪南市</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5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4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2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5431757"/>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熊取町</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9482261"/>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田尻町</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1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495151"/>
                  </a:ext>
                </a:extLst>
              </a:tr>
              <a:tr h="208709">
                <a:tc>
                  <a:txBody>
                    <a:bodyPr/>
                    <a:lstStyle/>
                    <a:p>
                      <a:pPr algn="ctr" fontAlgn="ctr"/>
                      <a:r>
                        <a:rPr lang="ja-JP" altLang="en-US" sz="1200" b="0" i="0" u="none" strike="noStrike">
                          <a:effectLst/>
                          <a:latin typeface="ＭＳ Ｐゴシック" panose="020B0600070205080204" pitchFamily="50" charset="-128"/>
                          <a:ea typeface="ＭＳ Ｐゴシック" panose="020B0600070205080204" pitchFamily="50" charset="-128"/>
                        </a:rPr>
                        <a:t>岬町</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8357268"/>
                  </a:ext>
                </a:extLst>
              </a:tr>
              <a:tr h="396549">
                <a:tc>
                  <a:txBody>
                    <a:bodyPr/>
                    <a:lstStyle/>
                    <a:p>
                      <a:pPr algn="ctr" fontAlgn="ctr"/>
                      <a:r>
                        <a:rPr lang="ja-JP" altLang="en-US" sz="1200" b="1" i="0" u="none" strike="noStrike" dirty="0">
                          <a:effectLst/>
                          <a:latin typeface="ＭＳ Ｐゴシック" panose="020B0600070205080204" pitchFamily="50" charset="-128"/>
                          <a:ea typeface="ＭＳ Ｐゴシック" panose="020B0600070205080204" pitchFamily="50" charset="-128"/>
                        </a:rPr>
                        <a:t>合計</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1200" b="1" i="1" u="none" strike="noStrike">
                          <a:effectLst/>
                          <a:latin typeface="ＭＳ Ｐゴシック" panose="020B0600070205080204" pitchFamily="50" charset="-128"/>
                          <a:ea typeface="ＭＳ Ｐゴシック" panose="020B0600070205080204" pitchFamily="50" charset="-128"/>
                        </a:rPr>
                        <a:t>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altLang="ja-JP" sz="1400" b="1" i="0" u="none" strike="noStrike" dirty="0">
                          <a:solidFill>
                            <a:srgbClr val="000000"/>
                          </a:solidFill>
                          <a:effectLst/>
                          <a:latin typeface="ＭＳ Ｐゴシック" panose="020B0600070205080204" pitchFamily="50" charset="-128"/>
                          <a:ea typeface="ＭＳ Ｐゴシック" panose="020B0600070205080204" pitchFamily="50" charset="-128"/>
                        </a:rPr>
                        <a:t>1857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altLang="ja-JP" sz="1400" b="1" i="0" u="none" strike="noStrike" dirty="0">
                          <a:solidFill>
                            <a:srgbClr val="000000"/>
                          </a:solidFill>
                          <a:effectLst/>
                          <a:latin typeface="ＭＳ Ｐゴシック" panose="020B0600070205080204" pitchFamily="50" charset="-128"/>
                          <a:ea typeface="ＭＳ Ｐゴシック" panose="020B0600070205080204" pitchFamily="50" charset="-128"/>
                        </a:rPr>
                        <a:t>386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altLang="ja-JP" sz="1400" b="1" i="0" u="none" strike="noStrike" dirty="0">
                          <a:solidFill>
                            <a:srgbClr val="000000"/>
                          </a:solidFill>
                          <a:effectLst/>
                          <a:latin typeface="ＭＳ Ｐゴシック" panose="020B0600070205080204" pitchFamily="50" charset="-128"/>
                          <a:ea typeface="ＭＳ Ｐゴシック" panose="020B0600070205080204" pitchFamily="50" charset="-128"/>
                        </a:rPr>
                        <a:t>268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altLang="ja-JP" sz="1400" b="1" i="0" u="none" strike="noStrike" dirty="0">
                          <a:solidFill>
                            <a:srgbClr val="000000"/>
                          </a:solidFill>
                          <a:effectLst/>
                          <a:latin typeface="ＭＳ Ｐゴシック" panose="020B0600070205080204" pitchFamily="50" charset="-128"/>
                          <a:ea typeface="ＭＳ Ｐゴシック" panose="020B0600070205080204" pitchFamily="50" charset="-128"/>
                        </a:rPr>
                        <a:t>22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altLang="ja-JP" sz="1400" b="1" i="0" u="none" strike="noStrike" dirty="0">
                          <a:solidFill>
                            <a:srgbClr val="000000"/>
                          </a:solidFill>
                          <a:effectLst/>
                          <a:latin typeface="ＭＳ Ｐゴシック" panose="020B0600070205080204" pitchFamily="50" charset="-128"/>
                          <a:ea typeface="ＭＳ Ｐゴシック" panose="020B0600070205080204" pitchFamily="50" charset="-128"/>
                        </a:rPr>
                        <a:t>744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altLang="ja-JP" sz="1400" b="1" i="0" u="none" strike="noStrike" dirty="0">
                          <a:solidFill>
                            <a:srgbClr val="000000"/>
                          </a:solidFill>
                          <a:effectLst/>
                          <a:latin typeface="ＭＳ Ｐゴシック" panose="020B0600070205080204" pitchFamily="50" charset="-128"/>
                          <a:ea typeface="ＭＳ Ｐゴシック" panose="020B0600070205080204" pitchFamily="50" charset="-128"/>
                        </a:rPr>
                        <a:t>161 </a:t>
                      </a:r>
                    </a:p>
                  </a:txBody>
                  <a:tcPr marL="5617" marR="5617" marT="561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altLang="ja-JP" sz="1400" b="1" i="0" u="none" strike="noStrike" dirty="0">
                          <a:solidFill>
                            <a:srgbClr val="000000"/>
                          </a:solidFill>
                          <a:effectLst/>
                          <a:latin typeface="ＭＳ Ｐゴシック" panose="020B0600070205080204" pitchFamily="50" charset="-128"/>
                          <a:ea typeface="ＭＳ Ｐゴシック" panose="020B0600070205080204" pitchFamily="50" charset="-128"/>
                        </a:rPr>
                        <a:t>845 </a:t>
                      </a:r>
                    </a:p>
                  </a:txBody>
                  <a:tcPr marL="5617" marR="5617" marT="561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altLang="ja-JP" sz="1400" b="1" i="0" u="none" strike="noStrike" dirty="0">
                          <a:solidFill>
                            <a:srgbClr val="000000"/>
                          </a:solidFill>
                          <a:effectLst/>
                          <a:latin typeface="ＭＳ Ｐゴシック" panose="020B0600070205080204" pitchFamily="50" charset="-128"/>
                          <a:ea typeface="ＭＳ Ｐゴシック" panose="020B0600070205080204" pitchFamily="50" charset="-128"/>
                        </a:rPr>
                        <a:t>203 </a:t>
                      </a:r>
                    </a:p>
                  </a:txBody>
                  <a:tcPr marL="5617" marR="5617" marT="56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2335788"/>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620958622"/>
              </p:ext>
            </p:extLst>
          </p:nvPr>
        </p:nvGraphicFramePr>
        <p:xfrm>
          <a:off x="483411" y="228220"/>
          <a:ext cx="11243928" cy="1178558"/>
        </p:xfrm>
        <a:graphic>
          <a:graphicData uri="http://schemas.openxmlformats.org/drawingml/2006/table">
            <a:tbl>
              <a:tblPr/>
              <a:tblGrid>
                <a:gridCol w="810817">
                  <a:extLst>
                    <a:ext uri="{9D8B030D-6E8A-4147-A177-3AD203B41FA5}">
                      <a16:colId xmlns:a16="http://schemas.microsoft.com/office/drawing/2014/main" val="834394004"/>
                    </a:ext>
                  </a:extLst>
                </a:gridCol>
                <a:gridCol w="1252025">
                  <a:extLst>
                    <a:ext uri="{9D8B030D-6E8A-4147-A177-3AD203B41FA5}">
                      <a16:colId xmlns:a16="http://schemas.microsoft.com/office/drawing/2014/main" val="4095834740"/>
                    </a:ext>
                  </a:extLst>
                </a:gridCol>
                <a:gridCol w="1125381">
                  <a:extLst>
                    <a:ext uri="{9D8B030D-6E8A-4147-A177-3AD203B41FA5}">
                      <a16:colId xmlns:a16="http://schemas.microsoft.com/office/drawing/2014/main" val="3890348180"/>
                    </a:ext>
                  </a:extLst>
                </a:gridCol>
                <a:gridCol w="1150815">
                  <a:extLst>
                    <a:ext uri="{9D8B030D-6E8A-4147-A177-3AD203B41FA5}">
                      <a16:colId xmlns:a16="http://schemas.microsoft.com/office/drawing/2014/main" val="2065161544"/>
                    </a:ext>
                  </a:extLst>
                </a:gridCol>
                <a:gridCol w="1150815">
                  <a:extLst>
                    <a:ext uri="{9D8B030D-6E8A-4147-A177-3AD203B41FA5}">
                      <a16:colId xmlns:a16="http://schemas.microsoft.com/office/drawing/2014/main" val="2702285756"/>
                    </a:ext>
                  </a:extLst>
                </a:gridCol>
                <a:gridCol w="1150815">
                  <a:extLst>
                    <a:ext uri="{9D8B030D-6E8A-4147-A177-3AD203B41FA5}">
                      <a16:colId xmlns:a16="http://schemas.microsoft.com/office/drawing/2014/main" val="967723908"/>
                    </a:ext>
                  </a:extLst>
                </a:gridCol>
                <a:gridCol w="1150815">
                  <a:extLst>
                    <a:ext uri="{9D8B030D-6E8A-4147-A177-3AD203B41FA5}">
                      <a16:colId xmlns:a16="http://schemas.microsoft.com/office/drawing/2014/main" val="557283509"/>
                    </a:ext>
                  </a:extLst>
                </a:gridCol>
                <a:gridCol w="1150815">
                  <a:extLst>
                    <a:ext uri="{9D8B030D-6E8A-4147-A177-3AD203B41FA5}">
                      <a16:colId xmlns:a16="http://schemas.microsoft.com/office/drawing/2014/main" val="1016591569"/>
                    </a:ext>
                  </a:extLst>
                </a:gridCol>
                <a:gridCol w="1150815">
                  <a:extLst>
                    <a:ext uri="{9D8B030D-6E8A-4147-A177-3AD203B41FA5}">
                      <a16:colId xmlns:a16="http://schemas.microsoft.com/office/drawing/2014/main" val="2038700760"/>
                    </a:ext>
                  </a:extLst>
                </a:gridCol>
                <a:gridCol w="1150815">
                  <a:extLst>
                    <a:ext uri="{9D8B030D-6E8A-4147-A177-3AD203B41FA5}">
                      <a16:colId xmlns:a16="http://schemas.microsoft.com/office/drawing/2014/main" val="2715116051"/>
                    </a:ext>
                  </a:extLst>
                </a:gridCol>
              </a:tblGrid>
              <a:tr h="314282">
                <a:tc rowSpan="3">
                  <a:txBody>
                    <a:bodyPr/>
                    <a:lstStyle/>
                    <a:p>
                      <a:pPr algn="ctr" fontAlgn="ctr"/>
                      <a:r>
                        <a:rPr lang="ja-JP" altLang="en-US" sz="1400" b="0" i="0" u="none" strike="noStrike" dirty="0">
                          <a:effectLst/>
                          <a:latin typeface="ＭＳ Ｐゴシック" panose="020B0600070205080204" pitchFamily="50" charset="-128"/>
                          <a:ea typeface="ＭＳ Ｐゴシック" panose="020B0600070205080204" pitchFamily="50" charset="-128"/>
                        </a:rPr>
                        <a:t>市町村</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ja-JP" altLang="en-US" sz="1400" b="0" i="0" u="none" strike="noStrike" dirty="0" err="1">
                          <a:effectLst/>
                          <a:latin typeface="ＭＳ Ｐゴシック" panose="020B0600070205080204" pitchFamily="50" charset="-128"/>
                          <a:ea typeface="ＭＳ Ｐゴシック" panose="020B0600070205080204" pitchFamily="50" charset="-128"/>
                        </a:rPr>
                        <a:t>障がい</a:t>
                      </a:r>
                      <a:r>
                        <a:rPr lang="ja-JP" altLang="en-US" sz="1400" b="0" i="0" u="none" strike="noStrike" dirty="0">
                          <a:effectLst/>
                          <a:latin typeface="ＭＳ Ｐゴシック" panose="020B0600070205080204" pitchFamily="50" charset="-128"/>
                          <a:ea typeface="ＭＳ Ｐゴシック" panose="020B0600070205080204" pitchFamily="50" charset="-128"/>
                        </a:rPr>
                        <a:t>福祉圏域</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ja-JP" altLang="en-US" sz="1400" b="1" i="0" u="none" strike="noStrike" dirty="0">
                          <a:effectLst/>
                          <a:latin typeface="ＭＳ Ｐゴシック" panose="020B0600070205080204" pitchFamily="50" charset="-128"/>
                          <a:ea typeface="ＭＳ Ｐゴシック" panose="020B0600070205080204" pitchFamily="50" charset="-128"/>
                        </a:rPr>
                        <a:t>合　　　計</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0" i="0" u="none" strike="noStrike">
                          <a:effectLst/>
                          <a:latin typeface="ＭＳ Ｐゴシック" panose="020B0600070205080204" pitchFamily="50" charset="-128"/>
                          <a:ea typeface="ＭＳ Ｐゴシック" panose="020B0600070205080204" pitchFamily="50" charset="-128"/>
                        </a:rPr>
                        <a:t>身体障がい者</a:t>
                      </a:r>
                    </a:p>
                  </a:txBody>
                  <a:tcPr marL="5372" marR="5372" marT="537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0" i="0" u="none" strike="noStrike">
                          <a:effectLst/>
                          <a:latin typeface="ＭＳ Ｐゴシック" panose="020B0600070205080204" pitchFamily="50" charset="-128"/>
                          <a:ea typeface="ＭＳ Ｐゴシック" panose="020B0600070205080204" pitchFamily="50" charset="-128"/>
                        </a:rPr>
                        <a:t>知的障がい者</a:t>
                      </a:r>
                    </a:p>
                  </a:txBody>
                  <a:tcPr marL="5372" marR="5372" marT="537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0" i="0" u="none" strike="noStrike" dirty="0" err="1">
                          <a:effectLst/>
                          <a:latin typeface="ＭＳ Ｐゴシック" panose="020B0600070205080204" pitchFamily="50" charset="-128"/>
                          <a:ea typeface="ＭＳ Ｐゴシック" panose="020B0600070205080204" pitchFamily="50" charset="-128"/>
                        </a:rPr>
                        <a:t>精神障がい</a:t>
                      </a:r>
                      <a:r>
                        <a:rPr lang="ja-JP" altLang="en-US" sz="1400" b="0" i="0" u="none" strike="noStrike" dirty="0">
                          <a:effectLst/>
                          <a:latin typeface="ＭＳ Ｐゴシック" panose="020B0600070205080204" pitchFamily="50" charset="-128"/>
                          <a:ea typeface="ＭＳ Ｐゴシック" panose="020B0600070205080204" pitchFamily="50" charset="-128"/>
                        </a:rPr>
                        <a:t>者</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544614505"/>
                  </a:ext>
                </a:extLst>
              </a:tr>
              <a:tr h="549994">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zh-TW" altLang="en-US" sz="1400" b="0" i="0" u="none" strike="noStrike" dirty="0">
                          <a:effectLst/>
                          <a:latin typeface="ＭＳ Ｐゴシック" panose="020B0600070205080204" pitchFamily="50" charset="-128"/>
                          <a:ea typeface="ＭＳ Ｐゴシック" panose="020B0600070205080204" pitchFamily="50" charset="-128"/>
                        </a:rPr>
                        <a:t>３０年度</a:t>
                      </a:r>
                      <a:br>
                        <a:rPr lang="zh-TW" altLang="en-US" sz="1400" b="0" i="0" u="none" strike="noStrike" dirty="0">
                          <a:effectLst/>
                          <a:latin typeface="ＭＳ Ｐゴシック" panose="020B0600070205080204" pitchFamily="50" charset="-128"/>
                          <a:ea typeface="ＭＳ Ｐゴシック" panose="020B0600070205080204" pitchFamily="50" charset="-128"/>
                        </a:rPr>
                      </a:br>
                      <a:r>
                        <a:rPr lang="zh-TW" altLang="en-US" sz="1400" b="0" i="0" u="none" strike="noStrike" dirty="0">
                          <a:effectLst/>
                          <a:latin typeface="ＭＳ Ｐゴシック" panose="020B0600070205080204" pitchFamily="50" charset="-128"/>
                          <a:ea typeface="ＭＳ Ｐゴシック" panose="020B0600070205080204" pitchFamily="50" charset="-128"/>
                        </a:rPr>
                        <a:t>見込量</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３０年度</a:t>
                      </a:r>
                      <a:b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実績値</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TW" altLang="en-US" sz="1400" b="0" i="0" u="none" strike="noStrike" dirty="0">
                          <a:effectLst/>
                          <a:latin typeface="ＭＳ Ｐゴシック" panose="020B0600070205080204" pitchFamily="50" charset="-128"/>
                          <a:ea typeface="ＭＳ Ｐゴシック" panose="020B0600070205080204" pitchFamily="50" charset="-128"/>
                        </a:rPr>
                        <a:t>３０年度</a:t>
                      </a:r>
                      <a:br>
                        <a:rPr lang="zh-TW" altLang="en-US" sz="1400" b="0" i="0" u="none" strike="noStrike" dirty="0">
                          <a:effectLst/>
                          <a:latin typeface="ＭＳ Ｐゴシック" panose="020B0600070205080204" pitchFamily="50" charset="-128"/>
                          <a:ea typeface="ＭＳ Ｐゴシック" panose="020B0600070205080204" pitchFamily="50" charset="-128"/>
                        </a:rPr>
                      </a:br>
                      <a:r>
                        <a:rPr lang="zh-TW" altLang="en-US" sz="1400" b="0" i="0" u="none" strike="noStrike" dirty="0">
                          <a:effectLst/>
                          <a:latin typeface="ＭＳ Ｐゴシック" panose="020B0600070205080204" pitchFamily="50" charset="-128"/>
                          <a:ea typeface="ＭＳ Ｐゴシック" panose="020B0600070205080204" pitchFamily="50" charset="-128"/>
                        </a:rPr>
                        <a:t>見込量</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３０年度</a:t>
                      </a:r>
                      <a:b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実績値</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TW" altLang="en-US" sz="1400" b="0" i="0" u="none" strike="noStrike" dirty="0">
                          <a:effectLst/>
                          <a:latin typeface="ＭＳ Ｐゴシック" panose="020B0600070205080204" pitchFamily="50" charset="-128"/>
                          <a:ea typeface="ＭＳ Ｐゴシック" panose="020B0600070205080204" pitchFamily="50" charset="-128"/>
                        </a:rPr>
                        <a:t>３０年度</a:t>
                      </a:r>
                      <a:br>
                        <a:rPr lang="zh-TW" altLang="en-US" sz="1400" b="0" i="0" u="none" strike="noStrike" dirty="0">
                          <a:effectLst/>
                          <a:latin typeface="ＭＳ Ｐゴシック" panose="020B0600070205080204" pitchFamily="50" charset="-128"/>
                          <a:ea typeface="ＭＳ Ｐゴシック" panose="020B0600070205080204" pitchFamily="50" charset="-128"/>
                        </a:rPr>
                      </a:br>
                      <a:r>
                        <a:rPr lang="zh-TW" altLang="en-US" sz="1400" b="0" i="0" u="none" strike="noStrike" dirty="0">
                          <a:effectLst/>
                          <a:latin typeface="ＭＳ Ｐゴシック" panose="020B0600070205080204" pitchFamily="50" charset="-128"/>
                          <a:ea typeface="ＭＳ Ｐゴシック" panose="020B0600070205080204" pitchFamily="50" charset="-128"/>
                        </a:rPr>
                        <a:t>見込量</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３０年度</a:t>
                      </a:r>
                      <a:b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実績値</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TW" altLang="en-US" sz="1400" b="0" i="0" u="none" strike="noStrike" dirty="0">
                          <a:effectLst/>
                          <a:latin typeface="ＭＳ Ｐゴシック" panose="020B0600070205080204" pitchFamily="50" charset="-128"/>
                          <a:ea typeface="ＭＳ Ｐゴシック" panose="020B0600070205080204" pitchFamily="50" charset="-128"/>
                        </a:rPr>
                        <a:t>３０年度</a:t>
                      </a:r>
                      <a:br>
                        <a:rPr lang="zh-TW" altLang="en-US" sz="1400" b="0" i="0" u="none" strike="noStrike" dirty="0">
                          <a:effectLst/>
                          <a:latin typeface="ＭＳ Ｐゴシック" panose="020B0600070205080204" pitchFamily="50" charset="-128"/>
                          <a:ea typeface="ＭＳ Ｐゴシック" panose="020B0600070205080204" pitchFamily="50" charset="-128"/>
                        </a:rPr>
                      </a:br>
                      <a:r>
                        <a:rPr lang="zh-TW" altLang="en-US" sz="1400" b="0" i="0" u="none" strike="noStrike" dirty="0">
                          <a:effectLst/>
                          <a:latin typeface="ＭＳ Ｐゴシック" panose="020B0600070205080204" pitchFamily="50" charset="-128"/>
                          <a:ea typeface="ＭＳ Ｐゴシック" panose="020B0600070205080204" pitchFamily="50" charset="-128"/>
                        </a:rPr>
                        <a:t>見込量</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３０年度</a:t>
                      </a:r>
                      <a:b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実績値</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434408"/>
                  </a:ext>
                </a:extLst>
              </a:tr>
              <a:tr h="314282">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b="0" i="0" u="none" strike="noStrike">
                          <a:effectLst/>
                          <a:latin typeface="ＭＳ Ｐゴシック" panose="020B0600070205080204" pitchFamily="50" charset="-128"/>
                          <a:ea typeface="ＭＳ Ｐゴシック" panose="020B0600070205080204" pitchFamily="50" charset="-128"/>
                        </a:rPr>
                        <a:t>人／月</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ja-JP" altLang="en-US" sz="1100" b="0" i="0" u="none" strike="noStrike">
                          <a:effectLst/>
                          <a:latin typeface="ＭＳ Ｐゴシック" panose="020B0600070205080204" pitchFamily="50" charset="-128"/>
                          <a:ea typeface="ＭＳ Ｐゴシック" panose="020B0600070205080204" pitchFamily="50" charset="-128"/>
                        </a:rPr>
                        <a:t>人／月</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effectLst/>
                          <a:latin typeface="ＭＳ Ｐゴシック" panose="020B0600070205080204" pitchFamily="50" charset="-128"/>
                          <a:ea typeface="ＭＳ Ｐゴシック" panose="020B0600070205080204" pitchFamily="50" charset="-128"/>
                        </a:rPr>
                        <a:t>人／月</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ja-JP" altLang="en-US" sz="1100" b="0" i="0" u="none" strike="noStrike">
                          <a:effectLst/>
                          <a:latin typeface="ＭＳ Ｐゴシック" panose="020B0600070205080204" pitchFamily="50" charset="-128"/>
                          <a:ea typeface="ＭＳ Ｐゴシック" panose="020B0600070205080204" pitchFamily="50" charset="-128"/>
                        </a:rPr>
                        <a:t>人／月</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effectLst/>
                          <a:latin typeface="ＭＳ Ｐゴシック" panose="020B0600070205080204" pitchFamily="50" charset="-128"/>
                          <a:ea typeface="ＭＳ Ｐゴシック" panose="020B0600070205080204" pitchFamily="50" charset="-128"/>
                        </a:rPr>
                        <a:t>人／月</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ja-JP" altLang="en-US" sz="1100" b="0" i="0" u="none" strike="noStrike">
                          <a:effectLst/>
                          <a:latin typeface="ＭＳ Ｐゴシック" panose="020B0600070205080204" pitchFamily="50" charset="-128"/>
                          <a:ea typeface="ＭＳ Ｐゴシック" panose="020B0600070205080204" pitchFamily="50" charset="-128"/>
                        </a:rPr>
                        <a:t>人／月</a:t>
                      </a:r>
                    </a:p>
                  </a:txBody>
                  <a:tcPr marL="5372" marR="5372" marT="537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effectLst/>
                          <a:latin typeface="ＭＳ Ｐゴシック" panose="020B0600070205080204" pitchFamily="50" charset="-128"/>
                          <a:ea typeface="ＭＳ Ｐゴシック" panose="020B0600070205080204" pitchFamily="50" charset="-128"/>
                        </a:rPr>
                        <a:t>人／月</a:t>
                      </a:r>
                    </a:p>
                  </a:txBody>
                  <a:tcPr marL="5372" marR="5372" marT="537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ja-JP" altLang="en-US" sz="1100" b="0" i="0" u="none" strike="noStrike" dirty="0">
                          <a:effectLst/>
                          <a:latin typeface="ＭＳ Ｐゴシック" panose="020B0600070205080204" pitchFamily="50" charset="-128"/>
                          <a:ea typeface="ＭＳ Ｐゴシック" panose="020B0600070205080204" pitchFamily="50" charset="-128"/>
                        </a:rPr>
                        <a:t>人／月</a:t>
                      </a:r>
                    </a:p>
                  </a:txBody>
                  <a:tcPr marL="5372" marR="5372" marT="537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8274433"/>
                  </a:ext>
                </a:extLst>
              </a:tr>
            </a:tbl>
          </a:graphicData>
        </a:graphic>
      </p:graphicFrame>
      <p:sp>
        <p:nvSpPr>
          <p:cNvPr id="4" name="正方形/長方形 3"/>
          <p:cNvSpPr/>
          <p:nvPr/>
        </p:nvSpPr>
        <p:spPr>
          <a:xfrm>
            <a:off x="483407" y="228219"/>
            <a:ext cx="11243928" cy="639260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p:cNvCxnSpPr/>
          <p:nvPr/>
        </p:nvCxnSpPr>
        <p:spPr>
          <a:xfrm>
            <a:off x="483407" y="1406778"/>
            <a:ext cx="112439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483407" y="2051539"/>
            <a:ext cx="112439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483407" y="3359834"/>
            <a:ext cx="112439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483407" y="4471182"/>
            <a:ext cx="112439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483407" y="4907280"/>
            <a:ext cx="112439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483407" y="6215576"/>
            <a:ext cx="112439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スライド番号プレースホルダー 10"/>
          <p:cNvSpPr>
            <a:spLocks noGrp="1"/>
          </p:cNvSpPr>
          <p:nvPr>
            <p:ph type="sldNum" sz="quarter" idx="12"/>
          </p:nvPr>
        </p:nvSpPr>
        <p:spPr>
          <a:xfrm>
            <a:off x="9342120" y="6578074"/>
            <a:ext cx="2743200" cy="365125"/>
          </a:xfrm>
        </p:spPr>
        <p:txBody>
          <a:bodyPr/>
          <a:lstStyle/>
          <a:p>
            <a:fld id="{9546EEEB-E17C-440A-8676-49AFD2F9CDE1}" type="slidenum">
              <a:rPr kumimoji="1" lang="ja-JP" altLang="en-US" sz="1400" smtClean="0">
                <a:solidFill>
                  <a:schemeClr val="tx1"/>
                </a:solidFill>
              </a:rPr>
              <a:t>6</a:t>
            </a:fld>
            <a:endParaRPr kumimoji="1" lang="ja-JP" altLang="en-US" sz="1400">
              <a:solidFill>
                <a:schemeClr val="tx1"/>
              </a:solidFill>
            </a:endParaRPr>
          </a:p>
        </p:txBody>
      </p:sp>
    </p:spTree>
    <p:extLst>
      <p:ext uri="{BB962C8B-B14F-4D97-AF65-F5344CB8AC3E}">
        <p14:creationId xmlns:p14="http://schemas.microsoft.com/office/powerpoint/2010/main" val="1429129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p:cNvPicPr>
            <a:picLocks noChangeAspect="1"/>
          </p:cNvPicPr>
          <p:nvPr/>
        </p:nvPicPr>
        <p:blipFill>
          <a:blip r:embed="rId2"/>
          <a:stretch>
            <a:fillRect/>
          </a:stretch>
        </p:blipFill>
        <p:spPr>
          <a:xfrm>
            <a:off x="532303" y="813681"/>
            <a:ext cx="10169009" cy="5133277"/>
          </a:xfrm>
          <a:prstGeom prst="rect">
            <a:avLst/>
          </a:prstGeom>
        </p:spPr>
      </p:pic>
      <p:sp>
        <p:nvSpPr>
          <p:cNvPr id="10" name="Text Box 3">
            <a:extLst>
              <a:ext uri="{FF2B5EF4-FFF2-40B4-BE49-F238E27FC236}">
                <a16:creationId xmlns:a16="http://schemas.microsoft.com/office/drawing/2014/main" id="{18E2736D-80FC-4EA7-9619-EC29891EE02C}"/>
              </a:ext>
            </a:extLst>
          </p:cNvPr>
          <p:cNvSpPr txBox="1">
            <a:spLocks noChangeArrowheads="1"/>
          </p:cNvSpPr>
          <p:nvPr/>
        </p:nvSpPr>
        <p:spPr bwMode="auto">
          <a:xfrm>
            <a:off x="1239170" y="283481"/>
            <a:ext cx="9906000" cy="369332"/>
          </a:xfrm>
          <a:prstGeom prst="rect">
            <a:avLst/>
          </a:prstGeom>
          <a:noFill/>
          <a:ln w="9525" algn="ctr">
            <a:noFill/>
            <a:miter lim="800000"/>
            <a:headEnd/>
            <a:tailEnd/>
          </a:ln>
          <a:effectLst/>
        </p:spPr>
        <p:txBody>
          <a:bodyPr>
            <a:spAutoFit/>
          </a:bodyPr>
          <a:lstStyle/>
          <a:p>
            <a:pPr lvl="0"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就労</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系サービス</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事業所</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数</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の推移</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9522947" y="1852524"/>
            <a:ext cx="2382383" cy="338554"/>
          </a:xfrm>
          <a:prstGeom prst="rect">
            <a:avLst/>
          </a:prstGeom>
          <a:noFill/>
        </p:spPr>
        <p:txBody>
          <a:bodyPr wrap="none" rtlCol="0">
            <a:spAutoFit/>
          </a:bodyPr>
          <a:lstStyle/>
          <a:p>
            <a:r>
              <a:rPr kumimoji="1" lang="ja-JP" altLang="en-US" sz="1600" b="1" dirty="0" smtClean="0"/>
              <a:t>就労継続支援</a:t>
            </a:r>
            <a:r>
              <a:rPr kumimoji="1" lang="en-US" altLang="ja-JP" sz="1600" b="1" dirty="0" smtClean="0"/>
              <a:t>B</a:t>
            </a:r>
            <a:r>
              <a:rPr kumimoji="1" lang="ja-JP" altLang="en-US" sz="1600" b="1" dirty="0" smtClean="0"/>
              <a:t>型事業所</a:t>
            </a:r>
            <a:endParaRPr kumimoji="1" lang="ja-JP" altLang="en-US" sz="1600" b="1" dirty="0"/>
          </a:p>
        </p:txBody>
      </p:sp>
      <p:sp>
        <p:nvSpPr>
          <p:cNvPr id="4" name="テキスト ボックス 3"/>
          <p:cNvSpPr txBox="1"/>
          <p:nvPr/>
        </p:nvSpPr>
        <p:spPr>
          <a:xfrm>
            <a:off x="9522947" y="3661106"/>
            <a:ext cx="2377574" cy="338554"/>
          </a:xfrm>
          <a:prstGeom prst="rect">
            <a:avLst/>
          </a:prstGeom>
          <a:noFill/>
          <a:ln w="22225">
            <a:noFill/>
            <a:prstDash val="dash"/>
          </a:ln>
        </p:spPr>
        <p:txBody>
          <a:bodyPr wrap="none" rtlCol="0">
            <a:spAutoFit/>
          </a:bodyPr>
          <a:lstStyle/>
          <a:p>
            <a:r>
              <a:rPr kumimoji="1" lang="ja-JP" altLang="en-US" sz="1600" b="1" dirty="0" smtClean="0"/>
              <a:t>就労継続支援</a:t>
            </a:r>
            <a:r>
              <a:rPr kumimoji="1" lang="en-US" altLang="ja-JP" sz="1600" b="1" dirty="0" smtClean="0"/>
              <a:t>A</a:t>
            </a:r>
            <a:r>
              <a:rPr kumimoji="1" lang="ja-JP" altLang="en-US" sz="1600" b="1" dirty="0" smtClean="0"/>
              <a:t>型事業所</a:t>
            </a:r>
            <a:endParaRPr kumimoji="1" lang="ja-JP" altLang="en-US" sz="1600" b="1" dirty="0"/>
          </a:p>
        </p:txBody>
      </p:sp>
      <p:sp>
        <p:nvSpPr>
          <p:cNvPr id="5" name="テキスト ボックス 4"/>
          <p:cNvSpPr txBox="1"/>
          <p:nvPr/>
        </p:nvSpPr>
        <p:spPr>
          <a:xfrm>
            <a:off x="9685650" y="4077902"/>
            <a:ext cx="2031325" cy="338554"/>
          </a:xfrm>
          <a:prstGeom prst="rect">
            <a:avLst/>
          </a:prstGeom>
          <a:noFill/>
          <a:ln w="34925">
            <a:solidFill>
              <a:schemeClr val="accent2"/>
            </a:solidFill>
            <a:prstDash val="dash"/>
          </a:ln>
        </p:spPr>
        <p:txBody>
          <a:bodyPr wrap="none" rtlCol="0">
            <a:spAutoFit/>
          </a:bodyPr>
          <a:lstStyle/>
          <a:p>
            <a:r>
              <a:rPr kumimoji="1" lang="ja-JP" altLang="en-US" sz="1600" b="1" dirty="0" smtClean="0"/>
              <a:t>就労移行支援事業所</a:t>
            </a:r>
            <a:endParaRPr kumimoji="1" lang="ja-JP" altLang="en-US" sz="1600" b="1" dirty="0"/>
          </a:p>
        </p:txBody>
      </p:sp>
      <p:sp>
        <p:nvSpPr>
          <p:cNvPr id="12" name="テキスト ボックス 11"/>
          <p:cNvSpPr txBox="1"/>
          <p:nvPr/>
        </p:nvSpPr>
        <p:spPr>
          <a:xfrm>
            <a:off x="9685650" y="4717683"/>
            <a:ext cx="2031325" cy="338554"/>
          </a:xfrm>
          <a:prstGeom prst="rect">
            <a:avLst/>
          </a:prstGeom>
          <a:noFill/>
          <a:ln w="22225">
            <a:solidFill>
              <a:schemeClr val="accent1"/>
            </a:solidFill>
          </a:ln>
        </p:spPr>
        <p:txBody>
          <a:bodyPr wrap="none" rtlCol="0">
            <a:spAutoFit/>
          </a:bodyPr>
          <a:lstStyle/>
          <a:p>
            <a:r>
              <a:rPr kumimoji="1" lang="ja-JP" altLang="en-US" sz="1600" b="1" dirty="0" smtClean="0"/>
              <a:t>就労定着支援事業所</a:t>
            </a:r>
            <a:endParaRPr kumimoji="1" lang="ja-JP" altLang="en-US" sz="1600" b="1" dirty="0"/>
          </a:p>
        </p:txBody>
      </p:sp>
      <p:sp>
        <p:nvSpPr>
          <p:cNvPr id="13" name="テキスト ボックス 12"/>
          <p:cNvSpPr txBox="1"/>
          <p:nvPr/>
        </p:nvSpPr>
        <p:spPr>
          <a:xfrm>
            <a:off x="1239170" y="944891"/>
            <a:ext cx="1441420" cy="307777"/>
          </a:xfrm>
          <a:prstGeom prst="rect">
            <a:avLst/>
          </a:prstGeom>
          <a:noFill/>
        </p:spPr>
        <p:txBody>
          <a:bodyPr wrap="none" rtlCol="0">
            <a:spAutoFit/>
          </a:bodyPr>
          <a:lstStyle/>
          <a:p>
            <a:r>
              <a:rPr kumimoji="1" lang="ja-JP" altLang="en-US" sz="1400" dirty="0" smtClean="0"/>
              <a:t>単位：事業所数</a:t>
            </a:r>
            <a:endParaRPr kumimoji="1" lang="ja-JP" altLang="en-US" sz="1400" dirty="0"/>
          </a:p>
        </p:txBody>
      </p:sp>
      <p:sp>
        <p:nvSpPr>
          <p:cNvPr id="14" name="テキスト ボックス 13"/>
          <p:cNvSpPr txBox="1"/>
          <p:nvPr/>
        </p:nvSpPr>
        <p:spPr>
          <a:xfrm>
            <a:off x="8848621" y="6106676"/>
            <a:ext cx="1863113" cy="306211"/>
          </a:xfrm>
          <a:prstGeom prst="rect">
            <a:avLst/>
          </a:prstGeom>
          <a:noFill/>
        </p:spPr>
        <p:txBody>
          <a:bodyPr wrap="square" rtlCol="0">
            <a:spAutoFit/>
          </a:bodyPr>
          <a:lstStyle/>
          <a:p>
            <a:r>
              <a:rPr kumimoji="1" lang="ja-JP" altLang="en-US" sz="1400" dirty="0" smtClean="0"/>
              <a:t>出典：</a:t>
            </a:r>
            <a:r>
              <a:rPr lang="ja-JP" altLang="en-US" sz="1400" dirty="0" smtClean="0"/>
              <a:t>国保連</a:t>
            </a:r>
            <a:r>
              <a:rPr lang="ja-JP" altLang="en-US" sz="1400" dirty="0"/>
              <a:t>データ</a:t>
            </a:r>
            <a:endParaRPr kumimoji="1" lang="ja-JP" altLang="en-US" sz="1400" dirty="0"/>
          </a:p>
        </p:txBody>
      </p:sp>
      <p:sp>
        <p:nvSpPr>
          <p:cNvPr id="6" name="スライド番号プレースホルダー 5"/>
          <p:cNvSpPr>
            <a:spLocks noGrp="1"/>
          </p:cNvSpPr>
          <p:nvPr>
            <p:ph type="sldNum" sz="quarter" idx="12"/>
          </p:nvPr>
        </p:nvSpPr>
        <p:spPr>
          <a:xfrm>
            <a:off x="9329712" y="6572605"/>
            <a:ext cx="2743200" cy="365125"/>
          </a:xfrm>
        </p:spPr>
        <p:txBody>
          <a:bodyPr/>
          <a:lstStyle/>
          <a:p>
            <a:fld id="{9546EEEB-E17C-440A-8676-49AFD2F9CDE1}" type="slidenum">
              <a:rPr kumimoji="1" lang="ja-JP" altLang="en-US" sz="1400" smtClean="0">
                <a:solidFill>
                  <a:schemeClr val="tx1"/>
                </a:solidFill>
              </a:rPr>
              <a:t>7</a:t>
            </a:fld>
            <a:endParaRPr kumimoji="1" lang="ja-JP" altLang="en-US" sz="1400" dirty="0">
              <a:solidFill>
                <a:schemeClr val="tx1"/>
              </a:solidFill>
            </a:endParaRPr>
          </a:p>
        </p:txBody>
      </p:sp>
    </p:spTree>
    <p:extLst>
      <p:ext uri="{BB962C8B-B14F-4D97-AF65-F5344CB8AC3E}">
        <p14:creationId xmlns:p14="http://schemas.microsoft.com/office/powerpoint/2010/main" val="21872099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a:extLst>
              <a:ext uri="{FF2B5EF4-FFF2-40B4-BE49-F238E27FC236}">
                <a16:creationId xmlns:a16="http://schemas.microsoft.com/office/drawing/2014/main" id="{18E2736D-80FC-4EA7-9619-EC29891EE02C}"/>
              </a:ext>
            </a:extLst>
          </p:cNvPr>
          <p:cNvSpPr txBox="1">
            <a:spLocks noChangeArrowheads="1"/>
          </p:cNvSpPr>
          <p:nvPr/>
        </p:nvSpPr>
        <p:spPr bwMode="auto">
          <a:xfrm>
            <a:off x="1290685" y="257723"/>
            <a:ext cx="9906000" cy="369332"/>
          </a:xfrm>
          <a:prstGeom prst="rect">
            <a:avLst/>
          </a:prstGeom>
          <a:noFill/>
          <a:ln w="9525" algn="ctr">
            <a:noFill/>
            <a:miter lim="800000"/>
            <a:headEnd/>
            <a:tailEnd/>
          </a:ln>
          <a:effectLst/>
        </p:spPr>
        <p:txBody>
          <a:bodyPr>
            <a:spAutoFit/>
          </a:bodyPr>
          <a:lstStyle/>
          <a:p>
            <a:pPr lvl="0"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府内市町村</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福祉サービス事業所数（</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令和元年</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月１日時点）</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03639500"/>
              </p:ext>
            </p:extLst>
          </p:nvPr>
        </p:nvGraphicFramePr>
        <p:xfrm>
          <a:off x="0" y="1037826"/>
          <a:ext cx="6028007" cy="5503650"/>
        </p:xfrm>
        <a:graphic>
          <a:graphicData uri="http://schemas.openxmlformats.org/drawingml/2006/table">
            <a:tbl>
              <a:tblPr/>
              <a:tblGrid>
                <a:gridCol w="102128">
                  <a:extLst>
                    <a:ext uri="{9D8B030D-6E8A-4147-A177-3AD203B41FA5}">
                      <a16:colId xmlns:a16="http://schemas.microsoft.com/office/drawing/2014/main" val="1398514473"/>
                    </a:ext>
                  </a:extLst>
                </a:gridCol>
                <a:gridCol w="661526">
                  <a:extLst>
                    <a:ext uri="{9D8B030D-6E8A-4147-A177-3AD203B41FA5}">
                      <a16:colId xmlns:a16="http://schemas.microsoft.com/office/drawing/2014/main" val="2366170547"/>
                    </a:ext>
                  </a:extLst>
                </a:gridCol>
                <a:gridCol w="952604">
                  <a:extLst>
                    <a:ext uri="{9D8B030D-6E8A-4147-A177-3AD203B41FA5}">
                      <a16:colId xmlns:a16="http://schemas.microsoft.com/office/drawing/2014/main" val="3023313883"/>
                    </a:ext>
                  </a:extLst>
                </a:gridCol>
                <a:gridCol w="1052864">
                  <a:extLst>
                    <a:ext uri="{9D8B030D-6E8A-4147-A177-3AD203B41FA5}">
                      <a16:colId xmlns:a16="http://schemas.microsoft.com/office/drawing/2014/main" val="122547687"/>
                    </a:ext>
                  </a:extLst>
                </a:gridCol>
                <a:gridCol w="1086295">
                  <a:extLst>
                    <a:ext uri="{9D8B030D-6E8A-4147-A177-3AD203B41FA5}">
                      <a16:colId xmlns:a16="http://schemas.microsoft.com/office/drawing/2014/main" val="212676533"/>
                    </a:ext>
                  </a:extLst>
                </a:gridCol>
                <a:gridCol w="1086295">
                  <a:extLst>
                    <a:ext uri="{9D8B030D-6E8A-4147-A177-3AD203B41FA5}">
                      <a16:colId xmlns:a16="http://schemas.microsoft.com/office/drawing/2014/main" val="2289346758"/>
                    </a:ext>
                  </a:extLst>
                </a:gridCol>
                <a:gridCol w="1086295">
                  <a:extLst>
                    <a:ext uri="{9D8B030D-6E8A-4147-A177-3AD203B41FA5}">
                      <a16:colId xmlns:a16="http://schemas.microsoft.com/office/drawing/2014/main" val="1453913669"/>
                    </a:ext>
                  </a:extLst>
                </a:gridCol>
              </a:tblGrid>
              <a:tr h="220146">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市町村</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050" b="1" i="0" u="none" strike="noStrike" dirty="0" err="1">
                          <a:solidFill>
                            <a:srgbClr val="000000"/>
                          </a:solidFill>
                          <a:effectLst/>
                          <a:latin typeface="游ゴシック" panose="020B0400000000000000" pitchFamily="50" charset="-128"/>
                          <a:ea typeface="游ゴシック" panose="020B0400000000000000" pitchFamily="50" charset="-128"/>
                        </a:rPr>
                        <a:t>障がい</a:t>
                      </a: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福祉圏域</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就労移行支援</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就労継続支援</a:t>
                      </a:r>
                      <a:r>
                        <a:rPr lang="en-US" sz="1050" b="1"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型</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就労継続支援</a:t>
                      </a:r>
                      <a:r>
                        <a:rPr lang="en-US" sz="1050" b="1" i="0" u="none" strike="noStrike" dirty="0">
                          <a:solidFill>
                            <a:srgbClr val="000000"/>
                          </a:solidFill>
                          <a:effectLst/>
                          <a:latin typeface="游ゴシック" panose="020B0400000000000000" pitchFamily="50" charset="-128"/>
                          <a:ea typeface="游ゴシック" panose="020B0400000000000000" pitchFamily="50" charset="-128"/>
                        </a:rPr>
                        <a:t>B</a:t>
                      </a: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型</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zh-CN" altLang="en-US" sz="1050" b="1" i="0" u="none" strike="noStrike" dirty="0">
                          <a:solidFill>
                            <a:srgbClr val="000000"/>
                          </a:solidFill>
                          <a:effectLst/>
                          <a:latin typeface="游ゴシック" panose="020B0400000000000000" pitchFamily="50" charset="-128"/>
                          <a:ea typeface="游ゴシック" panose="020B0400000000000000" pitchFamily="50" charset="-128"/>
                        </a:rPr>
                        <a:t>就労定着支援</a:t>
                      </a:r>
                    </a:p>
                  </a:txBody>
                  <a:tcPr marL="6694" marR="6694"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8450876"/>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大阪市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大阪市</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dirty="0">
                          <a:solidFill>
                            <a:srgbClr val="000000"/>
                          </a:solidFill>
                          <a:effectLst/>
                          <a:latin typeface="游ゴシック" panose="020B0400000000000000" pitchFamily="50" charset="-128"/>
                          <a:ea typeface="游ゴシック" panose="020B0400000000000000" pitchFamily="50" charset="-128"/>
                        </a:rPr>
                        <a:t>158</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dirty="0">
                          <a:solidFill>
                            <a:srgbClr val="000000"/>
                          </a:solidFill>
                          <a:effectLst/>
                          <a:latin typeface="游ゴシック" panose="020B0400000000000000" pitchFamily="50" charset="-128"/>
                          <a:ea typeface="游ゴシック" panose="020B0400000000000000" pitchFamily="50" charset="-128"/>
                        </a:rPr>
                        <a:t>180</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dirty="0">
                          <a:solidFill>
                            <a:srgbClr val="000000"/>
                          </a:solidFill>
                          <a:effectLst/>
                          <a:latin typeface="游ゴシック" panose="020B0400000000000000" pitchFamily="50" charset="-128"/>
                          <a:ea typeface="游ゴシック" panose="020B0400000000000000" pitchFamily="50" charset="-128"/>
                        </a:rPr>
                        <a:t>330</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dirty="0">
                          <a:solidFill>
                            <a:srgbClr val="000000"/>
                          </a:solidFill>
                          <a:effectLst/>
                          <a:latin typeface="游ゴシック" panose="020B0400000000000000" pitchFamily="50" charset="-128"/>
                          <a:ea typeface="游ゴシック" panose="020B0400000000000000" pitchFamily="50" charset="-128"/>
                        </a:rPr>
                        <a:t>63</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36345872"/>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池田市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4">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豊能北</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4</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6091175"/>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箕面市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10</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48501958"/>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豊能町</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50800986"/>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能勢町</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69572769"/>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豊中市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豊能豊中</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8</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8</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23</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4</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1729458"/>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吹田市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豊能吹田</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8</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10</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22</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3</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16614040"/>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茨木市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3">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三島</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4</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9</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22</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4</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55007082"/>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摂津市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3</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8</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13055058"/>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島本町</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98307164"/>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高槻市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三島高槻</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9</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3</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23</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93065033"/>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枚方市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北河内枚方</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10</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9</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36</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9</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39676307"/>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寝屋川市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zh-CN" altLang="en-US" sz="1050" b="1" i="0" u="none" strike="noStrike">
                          <a:solidFill>
                            <a:srgbClr val="000000"/>
                          </a:solidFill>
                          <a:effectLst/>
                          <a:latin typeface="游ゴシック" panose="020B0400000000000000" pitchFamily="50" charset="-128"/>
                          <a:ea typeface="游ゴシック" panose="020B0400000000000000" pitchFamily="50" charset="-128"/>
                        </a:rPr>
                        <a:t>北河内寝屋川</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6</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dirty="0">
                          <a:solidFill>
                            <a:srgbClr val="000000"/>
                          </a:solidFill>
                          <a:effectLst/>
                          <a:latin typeface="游ゴシック" panose="020B0400000000000000" pitchFamily="50" charset="-128"/>
                          <a:ea typeface="游ゴシック" panose="020B0400000000000000" pitchFamily="50" charset="-128"/>
                        </a:rPr>
                        <a:t>4</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21</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3</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33554853"/>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守口市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北河内西</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8</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7</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dirty="0">
                          <a:solidFill>
                            <a:srgbClr val="000000"/>
                          </a:solidFill>
                          <a:effectLst/>
                          <a:latin typeface="游ゴシック" panose="020B0400000000000000" pitchFamily="50" charset="-128"/>
                          <a:ea typeface="游ゴシック" panose="020B0400000000000000" pitchFamily="50" charset="-128"/>
                        </a:rPr>
                        <a:t>21</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47434459"/>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門真市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tc>
                  <a:txBody>
                    <a:bodyPr/>
                    <a:lstStyle/>
                    <a:p>
                      <a:pPr algn="r" fontAlgn="ctr"/>
                      <a:r>
                        <a:rPr lang="en-US" altLang="ja-JP" sz="1050" b="1" i="0" u="none" strike="noStrike" dirty="0">
                          <a:solidFill>
                            <a:srgbClr val="000000"/>
                          </a:solidFill>
                          <a:effectLst/>
                          <a:latin typeface="游ゴシック" panose="020B0400000000000000" pitchFamily="50" charset="-128"/>
                          <a:ea typeface="游ゴシック" panose="020B0400000000000000" pitchFamily="50" charset="-128"/>
                        </a:rPr>
                        <a:t>4</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7</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21</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4494012"/>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大東市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3">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北河内東</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7</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12</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92211544"/>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四條畷市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7</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16833933"/>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交野市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7</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51574462"/>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八尾市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中河内南</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5</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16</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39</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56082939"/>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柏原市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5</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6</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7245208"/>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東大阪市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中河内東大阪</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17</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18</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60</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8</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29935685"/>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松原市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3">
                  <a:txBody>
                    <a:bodyPr/>
                    <a:lstStyle/>
                    <a:p>
                      <a:pPr algn="ctr" fontAlgn="ct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南河内北</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4</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10</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12388471"/>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羽曳野市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3</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10</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83243609"/>
                  </a:ext>
                </a:extLst>
              </a:tr>
              <a:tr h="22014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6694" marR="6694" marT="6694" marB="0" anchor="ctr">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藤井寺市</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tc>
                  <a:txBody>
                    <a:bodyPr/>
                    <a:lstStyle/>
                    <a:p>
                      <a:pPr algn="r" fontAlgn="ctr"/>
                      <a:r>
                        <a:rPr lang="en-US" altLang="ja-JP" sz="1050" b="1" i="0" u="none" strike="noStrike" dirty="0">
                          <a:solidFill>
                            <a:srgbClr val="000000"/>
                          </a:solidFill>
                          <a:effectLst/>
                          <a:latin typeface="游ゴシック" panose="020B0400000000000000" pitchFamily="50" charset="-128"/>
                          <a:ea typeface="游ゴシック" panose="020B0400000000000000" pitchFamily="50" charset="-128"/>
                        </a:rPr>
                        <a:t>3</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dirty="0">
                          <a:solidFill>
                            <a:srgbClr val="000000"/>
                          </a:solidFill>
                          <a:effectLst/>
                          <a:latin typeface="游ゴシック" panose="020B0400000000000000" pitchFamily="50" charset="-128"/>
                          <a:ea typeface="游ゴシック" panose="020B0400000000000000" pitchFamily="50" charset="-128"/>
                        </a:rPr>
                        <a:t>2</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9</a:t>
                      </a:r>
                    </a:p>
                  </a:txBody>
                  <a:tcPr marL="6694" marR="80332"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1" i="0" u="none" strike="noStrike" dirty="0">
                          <a:solidFill>
                            <a:srgbClr val="000000"/>
                          </a:solidFill>
                          <a:effectLst/>
                          <a:latin typeface="游ゴシック" panose="020B0400000000000000" pitchFamily="50" charset="-128"/>
                          <a:ea typeface="游ゴシック" panose="020B0400000000000000" pitchFamily="50" charset="-128"/>
                        </a:rPr>
                        <a:t>2</a:t>
                      </a:r>
                    </a:p>
                  </a:txBody>
                  <a:tcPr marL="6694" marR="80332"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71714793"/>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2103474303"/>
              </p:ext>
            </p:extLst>
          </p:nvPr>
        </p:nvGraphicFramePr>
        <p:xfrm>
          <a:off x="6133514" y="1048275"/>
          <a:ext cx="5922499" cy="200131"/>
        </p:xfrm>
        <a:graphic>
          <a:graphicData uri="http://schemas.openxmlformats.org/drawingml/2006/table">
            <a:tbl>
              <a:tblPr/>
              <a:tblGrid>
                <a:gridCol w="717452">
                  <a:extLst>
                    <a:ext uri="{9D8B030D-6E8A-4147-A177-3AD203B41FA5}">
                      <a16:colId xmlns:a16="http://schemas.microsoft.com/office/drawing/2014/main" val="2720160159"/>
                    </a:ext>
                  </a:extLst>
                </a:gridCol>
                <a:gridCol w="984739">
                  <a:extLst>
                    <a:ext uri="{9D8B030D-6E8A-4147-A177-3AD203B41FA5}">
                      <a16:colId xmlns:a16="http://schemas.microsoft.com/office/drawing/2014/main" val="3722417582"/>
                    </a:ext>
                  </a:extLst>
                </a:gridCol>
                <a:gridCol w="956604">
                  <a:extLst>
                    <a:ext uri="{9D8B030D-6E8A-4147-A177-3AD203B41FA5}">
                      <a16:colId xmlns:a16="http://schemas.microsoft.com/office/drawing/2014/main" val="2593272945"/>
                    </a:ext>
                  </a:extLst>
                </a:gridCol>
                <a:gridCol w="1083212">
                  <a:extLst>
                    <a:ext uri="{9D8B030D-6E8A-4147-A177-3AD203B41FA5}">
                      <a16:colId xmlns:a16="http://schemas.microsoft.com/office/drawing/2014/main" val="745804095"/>
                    </a:ext>
                  </a:extLst>
                </a:gridCol>
                <a:gridCol w="1097280">
                  <a:extLst>
                    <a:ext uri="{9D8B030D-6E8A-4147-A177-3AD203B41FA5}">
                      <a16:colId xmlns:a16="http://schemas.microsoft.com/office/drawing/2014/main" val="745978267"/>
                    </a:ext>
                  </a:extLst>
                </a:gridCol>
                <a:gridCol w="1083212">
                  <a:extLst>
                    <a:ext uri="{9D8B030D-6E8A-4147-A177-3AD203B41FA5}">
                      <a16:colId xmlns:a16="http://schemas.microsoft.com/office/drawing/2014/main" val="2575526762"/>
                    </a:ext>
                  </a:extLst>
                </a:gridCol>
              </a:tblGrid>
              <a:tr h="200131">
                <a:tc>
                  <a:txBody>
                    <a:bodyPr/>
                    <a:lstStyle/>
                    <a:p>
                      <a:pPr algn="ctr" fontAlgn="ct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市町村</a:t>
                      </a:r>
                    </a:p>
                  </a:txBody>
                  <a:tcPr marL="6694" marR="6694" marT="66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1" i="0" u="none" strike="noStrike" dirty="0" err="1">
                          <a:solidFill>
                            <a:srgbClr val="000000"/>
                          </a:solidFill>
                          <a:effectLst/>
                          <a:latin typeface="游ゴシック" panose="020B0400000000000000" pitchFamily="50" charset="-128"/>
                          <a:ea typeface="游ゴシック" panose="020B0400000000000000" pitchFamily="50" charset="-128"/>
                        </a:rPr>
                        <a:t>障がい</a:t>
                      </a: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福祉圏域</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就労移行支援</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就労継続支援</a:t>
                      </a:r>
                      <a:r>
                        <a:rPr lang="en-US" sz="1050" b="1"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型</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就労継続支援</a:t>
                      </a:r>
                      <a:r>
                        <a:rPr lang="en-US" sz="1050" b="1" i="0" u="none" strike="noStrike" dirty="0">
                          <a:solidFill>
                            <a:srgbClr val="000000"/>
                          </a:solidFill>
                          <a:effectLst/>
                          <a:latin typeface="游ゴシック" panose="020B0400000000000000" pitchFamily="50" charset="-128"/>
                          <a:ea typeface="游ゴシック" panose="020B0400000000000000" pitchFamily="50" charset="-128"/>
                        </a:rPr>
                        <a:t>B</a:t>
                      </a: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型</a:t>
                      </a:r>
                    </a:p>
                  </a:txBody>
                  <a:tcPr marL="6694" marR="6694" marT="6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1" i="0" u="none" strike="noStrike" dirty="0">
                          <a:solidFill>
                            <a:srgbClr val="000000"/>
                          </a:solidFill>
                          <a:effectLst/>
                          <a:latin typeface="游ゴシック" panose="020B0400000000000000" pitchFamily="50" charset="-128"/>
                          <a:ea typeface="游ゴシック" panose="020B0400000000000000" pitchFamily="50" charset="-128"/>
                        </a:rPr>
                        <a:t>就労定着支援</a:t>
                      </a:r>
                    </a:p>
                  </a:txBody>
                  <a:tcPr marL="6694" marR="6694" marT="66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7074768"/>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3444443836"/>
              </p:ext>
            </p:extLst>
          </p:nvPr>
        </p:nvGraphicFramePr>
        <p:xfrm>
          <a:off x="6028007" y="1248416"/>
          <a:ext cx="6028005" cy="4731141"/>
        </p:xfrm>
        <a:graphic>
          <a:graphicData uri="http://schemas.openxmlformats.org/drawingml/2006/table">
            <a:tbl>
              <a:tblPr/>
              <a:tblGrid>
                <a:gridCol w="102131">
                  <a:extLst>
                    <a:ext uri="{9D8B030D-6E8A-4147-A177-3AD203B41FA5}">
                      <a16:colId xmlns:a16="http://schemas.microsoft.com/office/drawing/2014/main" val="913351105"/>
                    </a:ext>
                  </a:extLst>
                </a:gridCol>
                <a:gridCol w="720828">
                  <a:extLst>
                    <a:ext uri="{9D8B030D-6E8A-4147-A177-3AD203B41FA5}">
                      <a16:colId xmlns:a16="http://schemas.microsoft.com/office/drawing/2014/main" val="2166203166"/>
                    </a:ext>
                  </a:extLst>
                </a:gridCol>
                <a:gridCol w="984739">
                  <a:extLst>
                    <a:ext uri="{9D8B030D-6E8A-4147-A177-3AD203B41FA5}">
                      <a16:colId xmlns:a16="http://schemas.microsoft.com/office/drawing/2014/main" val="2047910879"/>
                    </a:ext>
                  </a:extLst>
                </a:gridCol>
                <a:gridCol w="961425">
                  <a:extLst>
                    <a:ext uri="{9D8B030D-6E8A-4147-A177-3AD203B41FA5}">
                      <a16:colId xmlns:a16="http://schemas.microsoft.com/office/drawing/2014/main" val="937076976"/>
                    </a:ext>
                  </a:extLst>
                </a:gridCol>
                <a:gridCol w="1086294">
                  <a:extLst>
                    <a:ext uri="{9D8B030D-6E8A-4147-A177-3AD203B41FA5}">
                      <a16:colId xmlns:a16="http://schemas.microsoft.com/office/drawing/2014/main" val="1501646072"/>
                    </a:ext>
                  </a:extLst>
                </a:gridCol>
                <a:gridCol w="1086294">
                  <a:extLst>
                    <a:ext uri="{9D8B030D-6E8A-4147-A177-3AD203B41FA5}">
                      <a16:colId xmlns:a16="http://schemas.microsoft.com/office/drawing/2014/main" val="79438127"/>
                    </a:ext>
                  </a:extLst>
                </a:gridCol>
                <a:gridCol w="1086294">
                  <a:extLst>
                    <a:ext uri="{9D8B030D-6E8A-4147-A177-3AD203B41FA5}">
                      <a16:colId xmlns:a16="http://schemas.microsoft.com/office/drawing/2014/main" val="3968137243"/>
                    </a:ext>
                  </a:extLst>
                </a:gridCol>
              </a:tblGrid>
              <a:tr h="235860">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8320" marR="8320" marT="83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富田林市</a:t>
                      </a:r>
                    </a:p>
                  </a:txBody>
                  <a:tcPr marL="8320" marR="8320" marT="83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南河内南</a:t>
                      </a:r>
                    </a:p>
                  </a:txBody>
                  <a:tcPr marL="8320" marR="8320"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4</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21</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dirty="0">
                          <a:solidFill>
                            <a:srgbClr val="000000"/>
                          </a:solidFill>
                          <a:effectLst/>
                          <a:latin typeface="游ゴシック" panose="020B0400000000000000" pitchFamily="50" charset="-128"/>
                          <a:ea typeface="游ゴシック" panose="020B0400000000000000" pitchFamily="50" charset="-128"/>
                        </a:rPr>
                        <a:t>2</a:t>
                      </a:r>
                    </a:p>
                  </a:txBody>
                  <a:tcPr marL="8320" marR="99839" marT="83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4474291"/>
                  </a:ext>
                </a:extLst>
              </a:tr>
              <a:tr h="235860">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8320" marR="8320" marT="83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河内長野市</a:t>
                      </a:r>
                    </a:p>
                  </a:txBody>
                  <a:tcPr marL="8320" marR="8320" marT="83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4</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15</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8320" marR="99839" marT="83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328592"/>
                  </a:ext>
                </a:extLst>
              </a:tr>
              <a:tr h="235860">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8320" marR="8320" marT="83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大阪狭山市</a:t>
                      </a:r>
                    </a:p>
                  </a:txBody>
                  <a:tcPr marL="8320" marR="8320" marT="83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9</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8320" marR="99839" marT="83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9444557"/>
                  </a:ext>
                </a:extLst>
              </a:tr>
              <a:tr h="235860">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8320" marR="8320" marT="83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河南町</a:t>
                      </a:r>
                    </a:p>
                  </a:txBody>
                  <a:tcPr marL="8320" marR="8320" marT="83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5</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8320" marR="99839" marT="83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433585"/>
                  </a:ext>
                </a:extLst>
              </a:tr>
              <a:tr h="235860">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8320" marR="8320" marT="83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太子町</a:t>
                      </a:r>
                    </a:p>
                  </a:txBody>
                  <a:tcPr marL="8320" marR="8320" marT="83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4524051"/>
                  </a:ext>
                </a:extLst>
              </a:tr>
              <a:tr h="259213">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8320" marR="8320" marT="83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千早赤阪村</a:t>
                      </a:r>
                    </a:p>
                  </a:txBody>
                  <a:tcPr marL="8320" marR="8320" marT="83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en-US" altLang="ja-JP" sz="1050" b="1"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1865623"/>
                  </a:ext>
                </a:extLst>
              </a:tr>
              <a:tr h="235860">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8320" marR="8320" marT="83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堺市</a:t>
                      </a:r>
                    </a:p>
                  </a:txBody>
                  <a:tcPr marL="8320" marR="8320" marT="83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堺市</a:t>
                      </a:r>
                    </a:p>
                  </a:txBody>
                  <a:tcPr marL="8320" marR="8320"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dirty="0">
                          <a:solidFill>
                            <a:srgbClr val="000000"/>
                          </a:solidFill>
                          <a:effectLst/>
                          <a:latin typeface="游ゴシック" panose="020B0400000000000000" pitchFamily="50" charset="-128"/>
                          <a:ea typeface="游ゴシック" panose="020B0400000000000000" pitchFamily="50" charset="-128"/>
                        </a:rPr>
                        <a:t>27</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19</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122</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9</a:t>
                      </a:r>
                    </a:p>
                  </a:txBody>
                  <a:tcPr marL="8320" marR="99839" marT="83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0949005"/>
                  </a:ext>
                </a:extLst>
              </a:tr>
              <a:tr h="235860">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8320" marR="8320" marT="83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泉大津市</a:t>
                      </a:r>
                    </a:p>
                  </a:txBody>
                  <a:tcPr marL="8320" marR="8320" marT="83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泉州北</a:t>
                      </a:r>
                    </a:p>
                  </a:txBody>
                  <a:tcPr marL="8320" marR="8320"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5</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14</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4</a:t>
                      </a:r>
                    </a:p>
                  </a:txBody>
                  <a:tcPr marL="8320" marR="99839" marT="83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4650238"/>
                  </a:ext>
                </a:extLst>
              </a:tr>
              <a:tr h="235860">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8320" marR="8320" marT="83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和泉市</a:t>
                      </a:r>
                    </a:p>
                  </a:txBody>
                  <a:tcPr marL="8320" marR="8320" marT="83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7</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4</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34</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8320" marR="99839" marT="83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8551998"/>
                  </a:ext>
                </a:extLst>
              </a:tr>
              <a:tr h="235860">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8320" marR="8320" marT="83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高石市</a:t>
                      </a:r>
                    </a:p>
                  </a:txBody>
                  <a:tcPr marL="8320" marR="8320" marT="83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8</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7050969"/>
                  </a:ext>
                </a:extLst>
              </a:tr>
              <a:tr h="266382">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8320" marR="8320" marT="83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忠岡町</a:t>
                      </a:r>
                    </a:p>
                  </a:txBody>
                  <a:tcPr marL="8320" marR="8320" marT="83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197967"/>
                  </a:ext>
                </a:extLst>
              </a:tr>
              <a:tr h="235860">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8320" marR="8320" marT="83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岸和田市</a:t>
                      </a:r>
                    </a:p>
                  </a:txBody>
                  <a:tcPr marL="8320" marR="8320" marT="83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泉州中</a:t>
                      </a:r>
                    </a:p>
                  </a:txBody>
                  <a:tcPr marL="8320" marR="8320"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4</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4</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23</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a:t>
                      </a:r>
                    </a:p>
                  </a:txBody>
                  <a:tcPr marL="8320" marR="99839" marT="83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676349"/>
                  </a:ext>
                </a:extLst>
              </a:tr>
              <a:tr h="235860">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8320" marR="8320" marT="83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貝塚市</a:t>
                      </a:r>
                    </a:p>
                  </a:txBody>
                  <a:tcPr marL="8320" marR="8320" marT="83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4</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16</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1478135"/>
                  </a:ext>
                </a:extLst>
              </a:tr>
              <a:tr h="235860">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8320" marR="8320" marT="83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泉佐野市</a:t>
                      </a:r>
                    </a:p>
                  </a:txBody>
                  <a:tcPr marL="8320" marR="8320" marT="83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泉州南</a:t>
                      </a:r>
                    </a:p>
                  </a:txBody>
                  <a:tcPr marL="8320" marR="8320"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3</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3</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16</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4753431"/>
                  </a:ext>
                </a:extLst>
              </a:tr>
              <a:tr h="235860">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8320" marR="8320" marT="83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泉南市</a:t>
                      </a:r>
                    </a:p>
                  </a:txBody>
                  <a:tcPr marL="8320" marR="8320" marT="83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6</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16</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8591347"/>
                  </a:ext>
                </a:extLst>
              </a:tr>
              <a:tr h="235860">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8320" marR="8320" marT="83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阪南市</a:t>
                      </a:r>
                    </a:p>
                  </a:txBody>
                  <a:tcPr marL="8320" marR="8320" marT="83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14</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a:t>
                      </a:r>
                    </a:p>
                  </a:txBody>
                  <a:tcPr marL="8320" marR="99839" marT="83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2386347"/>
                  </a:ext>
                </a:extLst>
              </a:tr>
              <a:tr h="235860">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8320" marR="8320" marT="83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熊取町</a:t>
                      </a:r>
                    </a:p>
                  </a:txBody>
                  <a:tcPr marL="8320" marR="8320" marT="83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3</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2382742"/>
                  </a:ext>
                </a:extLst>
              </a:tr>
              <a:tr h="235860">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8320" marR="8320" marT="83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田尻町</a:t>
                      </a:r>
                    </a:p>
                  </a:txBody>
                  <a:tcPr marL="8320" marR="8320" marT="83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7415335"/>
                  </a:ext>
                </a:extLst>
              </a:tr>
              <a:tr h="177780">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8320" marR="8320" marT="83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岬町</a:t>
                      </a:r>
                    </a:p>
                  </a:txBody>
                  <a:tcPr marL="8320" marR="8320" marT="83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2</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0</a:t>
                      </a:r>
                    </a:p>
                  </a:txBody>
                  <a:tcPr marL="8320" marR="99839" marT="83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321974834"/>
                  </a:ext>
                </a:extLst>
              </a:tr>
              <a:tr h="254006">
                <a:tc>
                  <a:txBody>
                    <a:bodyPr/>
                    <a:lstStyle/>
                    <a:p>
                      <a:pPr algn="l" fontAlgn="ctr"/>
                      <a:r>
                        <a:rPr lang="ja-JP" altLang="en-US" sz="1050" b="1" i="0" u="none" strike="noStrike">
                          <a:solidFill>
                            <a:srgbClr val="000000"/>
                          </a:solidFill>
                          <a:effectLst/>
                          <a:latin typeface="游ゴシック" panose="020B0400000000000000" pitchFamily="50" charset="-128"/>
                          <a:ea typeface="游ゴシック" panose="020B0400000000000000" pitchFamily="50" charset="-128"/>
                        </a:rPr>
                        <a:t>　</a:t>
                      </a:r>
                    </a:p>
                  </a:txBody>
                  <a:tcPr marL="8320" marR="8320" marT="83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合計</a:t>
                      </a:r>
                    </a:p>
                  </a:txBody>
                  <a:tcPr marL="199679" marR="8320" marT="83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050" b="1"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199679" marR="8320"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dirty="0">
                          <a:solidFill>
                            <a:srgbClr val="000000"/>
                          </a:solidFill>
                          <a:effectLst/>
                          <a:latin typeface="游ゴシック" panose="020B0400000000000000" pitchFamily="50" charset="-128"/>
                          <a:ea typeface="游ゴシック" panose="020B0400000000000000" pitchFamily="50" charset="-128"/>
                        </a:rPr>
                        <a:t>324</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348</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a:solidFill>
                            <a:srgbClr val="000000"/>
                          </a:solidFill>
                          <a:effectLst/>
                          <a:latin typeface="游ゴシック" panose="020B0400000000000000" pitchFamily="50" charset="-128"/>
                          <a:ea typeface="游ゴシック" panose="020B0400000000000000" pitchFamily="50" charset="-128"/>
                        </a:rPr>
                        <a:t>1031</a:t>
                      </a:r>
                    </a:p>
                  </a:txBody>
                  <a:tcPr marL="8320" marR="99839" marT="83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050" b="1" i="0" u="none" strike="noStrike" dirty="0">
                          <a:solidFill>
                            <a:srgbClr val="000000"/>
                          </a:solidFill>
                          <a:effectLst/>
                          <a:latin typeface="游ゴシック" panose="020B0400000000000000" pitchFamily="50" charset="-128"/>
                          <a:ea typeface="游ゴシック" panose="020B0400000000000000" pitchFamily="50" charset="-128"/>
                        </a:rPr>
                        <a:t>132</a:t>
                      </a:r>
                    </a:p>
                  </a:txBody>
                  <a:tcPr marL="8320" marR="99839" marT="83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739980"/>
                  </a:ext>
                </a:extLst>
              </a:tr>
            </a:tbl>
          </a:graphicData>
        </a:graphic>
      </p:graphicFrame>
      <p:sp>
        <p:nvSpPr>
          <p:cNvPr id="16" name="テキスト ボックス 15"/>
          <p:cNvSpPr txBox="1"/>
          <p:nvPr/>
        </p:nvSpPr>
        <p:spPr>
          <a:xfrm>
            <a:off x="9727468" y="6151648"/>
            <a:ext cx="1863113" cy="306211"/>
          </a:xfrm>
          <a:prstGeom prst="rect">
            <a:avLst/>
          </a:prstGeom>
          <a:noFill/>
        </p:spPr>
        <p:txBody>
          <a:bodyPr wrap="square" rtlCol="0">
            <a:spAutoFit/>
          </a:bodyPr>
          <a:lstStyle/>
          <a:p>
            <a:r>
              <a:rPr kumimoji="1" lang="ja-JP" altLang="en-US" sz="1400" dirty="0" smtClean="0"/>
              <a:t>出典：</a:t>
            </a:r>
            <a:r>
              <a:rPr lang="ja-JP" altLang="en-US" sz="1400" dirty="0" smtClean="0"/>
              <a:t>国保連</a:t>
            </a:r>
            <a:r>
              <a:rPr lang="ja-JP" altLang="en-US" sz="1400" dirty="0"/>
              <a:t>データ</a:t>
            </a:r>
            <a:endParaRPr kumimoji="1" lang="ja-JP" altLang="en-US" sz="1400" dirty="0"/>
          </a:p>
        </p:txBody>
      </p:sp>
      <p:sp>
        <p:nvSpPr>
          <p:cNvPr id="2" name="正方形/長方形 1"/>
          <p:cNvSpPr/>
          <p:nvPr/>
        </p:nvSpPr>
        <p:spPr>
          <a:xfrm>
            <a:off x="98474" y="1037826"/>
            <a:ext cx="5929533" cy="550365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p:cNvCxnSpPr/>
          <p:nvPr/>
        </p:nvCxnSpPr>
        <p:spPr>
          <a:xfrm>
            <a:off x="98474" y="1248406"/>
            <a:ext cx="59295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98474" y="1463040"/>
            <a:ext cx="5929533" cy="1406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98471" y="2349305"/>
            <a:ext cx="59295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98474" y="2574388"/>
            <a:ext cx="59295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98474" y="2799471"/>
            <a:ext cx="59295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98474" y="3460652"/>
            <a:ext cx="59295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98473" y="4119489"/>
            <a:ext cx="59295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98472" y="4555587"/>
            <a:ext cx="59295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98472" y="5216769"/>
            <a:ext cx="59295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98471" y="5863882"/>
            <a:ext cx="59295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6129996" y="1248406"/>
            <a:ext cx="59295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6133514" y="1037826"/>
            <a:ext cx="5929533" cy="494173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6" name="直線コネクタ 45"/>
          <p:cNvCxnSpPr/>
          <p:nvPr/>
        </p:nvCxnSpPr>
        <p:spPr>
          <a:xfrm>
            <a:off x="6133514" y="2680966"/>
            <a:ext cx="59295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6133514" y="2906049"/>
            <a:ext cx="59295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6133514" y="3876719"/>
            <a:ext cx="59295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6133514" y="4355022"/>
            <a:ext cx="59295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6133514" y="5714899"/>
            <a:ext cx="59295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a:off x="98471" y="3683390"/>
            <a:ext cx="59295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98471" y="3876719"/>
            <a:ext cx="59295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98471" y="5655011"/>
            <a:ext cx="59295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スライド番号プレースホルダー 62"/>
          <p:cNvSpPr>
            <a:spLocks noGrp="1"/>
          </p:cNvSpPr>
          <p:nvPr>
            <p:ph type="sldNum" sz="quarter" idx="12"/>
          </p:nvPr>
        </p:nvSpPr>
        <p:spPr>
          <a:xfrm>
            <a:off x="9287424" y="6541476"/>
            <a:ext cx="2743200" cy="365125"/>
          </a:xfrm>
        </p:spPr>
        <p:txBody>
          <a:bodyPr/>
          <a:lstStyle/>
          <a:p>
            <a:fld id="{9546EEEB-E17C-440A-8676-49AFD2F9CDE1}" type="slidenum">
              <a:rPr kumimoji="1" lang="ja-JP" altLang="en-US" sz="1400" smtClean="0">
                <a:solidFill>
                  <a:schemeClr val="tx1"/>
                </a:solidFill>
              </a:rPr>
              <a:t>8</a:t>
            </a:fld>
            <a:endParaRPr kumimoji="1" lang="ja-JP" altLang="en-US" sz="1400" dirty="0">
              <a:solidFill>
                <a:schemeClr val="tx1"/>
              </a:solidFill>
            </a:endParaRPr>
          </a:p>
        </p:txBody>
      </p:sp>
    </p:spTree>
    <p:extLst>
      <p:ext uri="{BB962C8B-B14F-4D97-AF65-F5344CB8AC3E}">
        <p14:creationId xmlns:p14="http://schemas.microsoft.com/office/powerpoint/2010/main" val="40208935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851</TotalTime>
  <Words>1390</Words>
  <Application>Microsoft Office PowerPoint</Application>
  <PresentationFormat>ワイド画面</PresentationFormat>
  <Paragraphs>898</Paragraphs>
  <Slides>8</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8</vt:i4>
      </vt:variant>
    </vt:vector>
  </HeadingPairs>
  <TitlesOfParts>
    <vt:vector size="21" baseType="lpstr">
      <vt:lpstr>ＤＨＰ特太ゴシック体</vt:lpstr>
      <vt:lpstr>HGPｺﾞｼｯｸM</vt:lpstr>
      <vt:lpstr>HG丸ｺﾞｼｯｸM-PRO</vt:lpstr>
      <vt:lpstr>Meiryo UI</vt:lpstr>
      <vt:lpstr>ＭＳ Ｐゴシック</vt:lpstr>
      <vt:lpstr>新細明體</vt:lpstr>
      <vt:lpstr>メイリオ</vt:lpstr>
      <vt:lpstr>游ゴシック</vt:lpstr>
      <vt:lpstr>游ゴシック Light</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濱本　祥裕</dc:creator>
  <cp:lastModifiedBy>濱本　祥裕</cp:lastModifiedBy>
  <cp:revision>74</cp:revision>
  <cp:lastPrinted>2019-12-19T06:43:03Z</cp:lastPrinted>
  <dcterms:created xsi:type="dcterms:W3CDTF">2019-11-21T06:43:21Z</dcterms:created>
  <dcterms:modified xsi:type="dcterms:W3CDTF">2019-12-20T03:12:50Z</dcterms:modified>
</cp:coreProperties>
</file>