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91" r:id="rId3"/>
    <p:sldId id="301" r:id="rId4"/>
    <p:sldId id="303" r:id="rId5"/>
    <p:sldId id="297" r:id="rId6"/>
    <p:sldId id="259" r:id="rId7"/>
    <p:sldId id="302" r:id="rId8"/>
    <p:sldId id="306" r:id="rId9"/>
    <p:sldId id="262" r:id="rId10"/>
    <p:sldId id="300" r:id="rId11"/>
    <p:sldId id="305" r:id="rId12"/>
    <p:sldId id="304" r:id="rId1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52CD1499-187F-4462-AEFF-D9F238E06EEA}" type="datetimeFigureOut">
              <a:rPr kumimoji="1" lang="ja-JP" altLang="en-US" smtClean="0"/>
              <a:t>2019/8/5</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AAD0F840-CA00-495B-A5A2-E4888CD4A36B}" type="slidenum">
              <a:rPr kumimoji="1" lang="ja-JP" altLang="en-US" smtClean="0"/>
              <a:t>‹#›</a:t>
            </a:fld>
            <a:endParaRPr kumimoji="1" lang="ja-JP" altLang="en-US"/>
          </a:p>
        </p:txBody>
      </p:sp>
    </p:spTree>
    <p:extLst>
      <p:ext uri="{BB962C8B-B14F-4D97-AF65-F5344CB8AC3E}">
        <p14:creationId xmlns:p14="http://schemas.microsoft.com/office/powerpoint/2010/main" val="111616753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98A8C7-0791-4216-9354-A1106047D149}"/>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288171E-B417-4CFE-8A37-84506093F9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6C4353ED-EEB6-431A-AAB9-D4541DE42AA0}"/>
              </a:ext>
            </a:extLst>
          </p:cNvPr>
          <p:cNvSpPr>
            <a:spLocks noGrp="1"/>
          </p:cNvSpPr>
          <p:nvPr>
            <p:ph type="dt" sz="half" idx="10"/>
          </p:nvPr>
        </p:nvSpPr>
        <p:spPr/>
        <p:txBody>
          <a:bodyPr/>
          <a:lstStyle/>
          <a:p>
            <a:fld id="{AD024682-4DC7-46C9-A9EA-F25622EE8112}" type="datetime1">
              <a:rPr kumimoji="1" lang="ja-JP" altLang="en-US" smtClean="0"/>
              <a:t>2019/8/5</a:t>
            </a:fld>
            <a:endParaRPr kumimoji="1" lang="ja-JP" altLang="en-US"/>
          </a:p>
        </p:txBody>
      </p:sp>
      <p:sp>
        <p:nvSpPr>
          <p:cNvPr id="5" name="フッター プレースホルダー 4">
            <a:extLst>
              <a:ext uri="{FF2B5EF4-FFF2-40B4-BE49-F238E27FC236}">
                <a16:creationId xmlns:a16="http://schemas.microsoft.com/office/drawing/2014/main" id="{95958023-1D2F-4C6A-9E10-0CBBD6FC9FC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88A06BE-7362-44EF-8D92-1F60A35A6140}"/>
              </a:ext>
            </a:extLst>
          </p:cNvPr>
          <p:cNvSpPr>
            <a:spLocks noGrp="1"/>
          </p:cNvSpPr>
          <p:nvPr>
            <p:ph type="sldNum" sz="quarter" idx="12"/>
          </p:nvPr>
        </p:nvSpPr>
        <p:spPr/>
        <p:txBody>
          <a:bodyPr/>
          <a:lstStyle/>
          <a:p>
            <a:fld id="{0E18D88D-B508-42C0-A996-70E0DCFD0B57}" type="slidenum">
              <a:rPr kumimoji="1" lang="ja-JP" altLang="en-US" smtClean="0"/>
              <a:t>‹#›</a:t>
            </a:fld>
            <a:endParaRPr kumimoji="1" lang="ja-JP" altLang="en-US"/>
          </a:p>
        </p:txBody>
      </p:sp>
    </p:spTree>
    <p:extLst>
      <p:ext uri="{BB962C8B-B14F-4D97-AF65-F5344CB8AC3E}">
        <p14:creationId xmlns:p14="http://schemas.microsoft.com/office/powerpoint/2010/main" val="2893282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3C1298-2D81-47DC-9F31-840AFA1EAA05}"/>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3FAECFC-32A3-43C6-80E9-2BA4DDCA1B51}"/>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23DB649-FEAC-43A7-948B-0927B3BE9E61}"/>
              </a:ext>
            </a:extLst>
          </p:cNvPr>
          <p:cNvSpPr>
            <a:spLocks noGrp="1"/>
          </p:cNvSpPr>
          <p:nvPr>
            <p:ph type="dt" sz="half" idx="10"/>
          </p:nvPr>
        </p:nvSpPr>
        <p:spPr/>
        <p:txBody>
          <a:bodyPr/>
          <a:lstStyle/>
          <a:p>
            <a:fld id="{AEB7B296-2B3D-4D95-9DAE-AF2AE1E28DE1}" type="datetime1">
              <a:rPr kumimoji="1" lang="ja-JP" altLang="en-US" smtClean="0"/>
              <a:t>2019/8/5</a:t>
            </a:fld>
            <a:endParaRPr kumimoji="1" lang="ja-JP" altLang="en-US"/>
          </a:p>
        </p:txBody>
      </p:sp>
      <p:sp>
        <p:nvSpPr>
          <p:cNvPr id="5" name="フッター プレースホルダー 4">
            <a:extLst>
              <a:ext uri="{FF2B5EF4-FFF2-40B4-BE49-F238E27FC236}">
                <a16:creationId xmlns:a16="http://schemas.microsoft.com/office/drawing/2014/main" id="{53A3C41E-05E2-4358-BC52-DFC52C7AC17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17ED84B-64D3-4B91-9620-2335C7DB3F80}"/>
              </a:ext>
            </a:extLst>
          </p:cNvPr>
          <p:cNvSpPr>
            <a:spLocks noGrp="1"/>
          </p:cNvSpPr>
          <p:nvPr>
            <p:ph type="sldNum" sz="quarter" idx="12"/>
          </p:nvPr>
        </p:nvSpPr>
        <p:spPr/>
        <p:txBody>
          <a:bodyPr/>
          <a:lstStyle/>
          <a:p>
            <a:fld id="{0E18D88D-B508-42C0-A996-70E0DCFD0B57}" type="slidenum">
              <a:rPr kumimoji="1" lang="ja-JP" altLang="en-US" smtClean="0"/>
              <a:t>‹#›</a:t>
            </a:fld>
            <a:endParaRPr kumimoji="1" lang="ja-JP" altLang="en-US"/>
          </a:p>
        </p:txBody>
      </p:sp>
    </p:spTree>
    <p:extLst>
      <p:ext uri="{BB962C8B-B14F-4D97-AF65-F5344CB8AC3E}">
        <p14:creationId xmlns:p14="http://schemas.microsoft.com/office/powerpoint/2010/main" val="4018841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5824C8D7-2555-4E44-A1E5-F4B0E0D6378E}"/>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67EAF98-3FCC-463F-B4E6-7E0B5841CED7}"/>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3DEA514-3558-4316-9F37-9AD9D3485AB7}"/>
              </a:ext>
            </a:extLst>
          </p:cNvPr>
          <p:cNvSpPr>
            <a:spLocks noGrp="1"/>
          </p:cNvSpPr>
          <p:nvPr>
            <p:ph type="dt" sz="half" idx="10"/>
          </p:nvPr>
        </p:nvSpPr>
        <p:spPr/>
        <p:txBody>
          <a:bodyPr/>
          <a:lstStyle/>
          <a:p>
            <a:fld id="{BA6BEABD-52C5-4737-9E02-22E3D10A764B}" type="datetime1">
              <a:rPr kumimoji="1" lang="ja-JP" altLang="en-US" smtClean="0"/>
              <a:t>2019/8/5</a:t>
            </a:fld>
            <a:endParaRPr kumimoji="1" lang="ja-JP" altLang="en-US"/>
          </a:p>
        </p:txBody>
      </p:sp>
      <p:sp>
        <p:nvSpPr>
          <p:cNvPr id="5" name="フッター プレースホルダー 4">
            <a:extLst>
              <a:ext uri="{FF2B5EF4-FFF2-40B4-BE49-F238E27FC236}">
                <a16:creationId xmlns:a16="http://schemas.microsoft.com/office/drawing/2014/main" id="{EA92A63C-6292-424C-9219-980C4FDECDD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479A16B-5C95-4317-9A20-CE06321866BE}"/>
              </a:ext>
            </a:extLst>
          </p:cNvPr>
          <p:cNvSpPr>
            <a:spLocks noGrp="1"/>
          </p:cNvSpPr>
          <p:nvPr>
            <p:ph type="sldNum" sz="quarter" idx="12"/>
          </p:nvPr>
        </p:nvSpPr>
        <p:spPr/>
        <p:txBody>
          <a:bodyPr/>
          <a:lstStyle/>
          <a:p>
            <a:fld id="{0E18D88D-B508-42C0-A996-70E0DCFD0B57}" type="slidenum">
              <a:rPr kumimoji="1" lang="ja-JP" altLang="en-US" smtClean="0"/>
              <a:t>‹#›</a:t>
            </a:fld>
            <a:endParaRPr kumimoji="1" lang="ja-JP" altLang="en-US"/>
          </a:p>
        </p:txBody>
      </p:sp>
    </p:spTree>
    <p:extLst>
      <p:ext uri="{BB962C8B-B14F-4D97-AF65-F5344CB8AC3E}">
        <p14:creationId xmlns:p14="http://schemas.microsoft.com/office/powerpoint/2010/main" val="2106964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E1E9A8A-13B8-44CD-A1FF-ED1D96763F1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27CFDED-D0B6-4F8D-87D6-45D68F7469C2}"/>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B2B16A2-0E25-4D05-855A-7B913F186120}"/>
              </a:ext>
            </a:extLst>
          </p:cNvPr>
          <p:cNvSpPr>
            <a:spLocks noGrp="1"/>
          </p:cNvSpPr>
          <p:nvPr>
            <p:ph type="dt" sz="half" idx="10"/>
          </p:nvPr>
        </p:nvSpPr>
        <p:spPr/>
        <p:txBody>
          <a:bodyPr/>
          <a:lstStyle/>
          <a:p>
            <a:fld id="{A79F4DDA-CD09-4B55-9994-ED7B90BBC0A2}" type="datetime1">
              <a:rPr kumimoji="1" lang="ja-JP" altLang="en-US" smtClean="0"/>
              <a:t>2019/8/5</a:t>
            </a:fld>
            <a:endParaRPr kumimoji="1" lang="ja-JP" altLang="en-US"/>
          </a:p>
        </p:txBody>
      </p:sp>
      <p:sp>
        <p:nvSpPr>
          <p:cNvPr id="5" name="フッター プレースホルダー 4">
            <a:extLst>
              <a:ext uri="{FF2B5EF4-FFF2-40B4-BE49-F238E27FC236}">
                <a16:creationId xmlns:a16="http://schemas.microsoft.com/office/drawing/2014/main" id="{8A43E738-DCA9-4A4C-9B0A-06DFE487DF7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27E3175-2590-446E-891C-5F9B4ECD7171}"/>
              </a:ext>
            </a:extLst>
          </p:cNvPr>
          <p:cNvSpPr>
            <a:spLocks noGrp="1"/>
          </p:cNvSpPr>
          <p:nvPr>
            <p:ph type="sldNum" sz="quarter" idx="12"/>
          </p:nvPr>
        </p:nvSpPr>
        <p:spPr/>
        <p:txBody>
          <a:bodyPr/>
          <a:lstStyle/>
          <a:p>
            <a:fld id="{0E18D88D-B508-42C0-A996-70E0DCFD0B57}" type="slidenum">
              <a:rPr kumimoji="1" lang="ja-JP" altLang="en-US" smtClean="0"/>
              <a:t>‹#›</a:t>
            </a:fld>
            <a:endParaRPr kumimoji="1" lang="ja-JP" altLang="en-US"/>
          </a:p>
        </p:txBody>
      </p:sp>
    </p:spTree>
    <p:extLst>
      <p:ext uri="{BB962C8B-B14F-4D97-AF65-F5344CB8AC3E}">
        <p14:creationId xmlns:p14="http://schemas.microsoft.com/office/powerpoint/2010/main" val="796172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C0E74B-B951-4E1D-991A-1260E918DDB3}"/>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F788819-3C40-4E3D-BA64-3D5B4A27A1C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F67A2EA-82C9-46EE-B9D8-374B755067F4}"/>
              </a:ext>
            </a:extLst>
          </p:cNvPr>
          <p:cNvSpPr>
            <a:spLocks noGrp="1"/>
          </p:cNvSpPr>
          <p:nvPr>
            <p:ph type="dt" sz="half" idx="10"/>
          </p:nvPr>
        </p:nvSpPr>
        <p:spPr/>
        <p:txBody>
          <a:bodyPr/>
          <a:lstStyle/>
          <a:p>
            <a:fld id="{E70225FD-C47F-4DBC-937B-BFC8AE128418}" type="datetime1">
              <a:rPr kumimoji="1" lang="ja-JP" altLang="en-US" smtClean="0"/>
              <a:t>2019/8/5</a:t>
            </a:fld>
            <a:endParaRPr kumimoji="1" lang="ja-JP" altLang="en-US"/>
          </a:p>
        </p:txBody>
      </p:sp>
      <p:sp>
        <p:nvSpPr>
          <p:cNvPr id="5" name="フッター プレースホルダー 4">
            <a:extLst>
              <a:ext uri="{FF2B5EF4-FFF2-40B4-BE49-F238E27FC236}">
                <a16:creationId xmlns:a16="http://schemas.microsoft.com/office/drawing/2014/main" id="{620728E0-B311-4DB9-8CAF-0762289984D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EDD38D1-800C-4888-9F67-9A8A37BEDC88}"/>
              </a:ext>
            </a:extLst>
          </p:cNvPr>
          <p:cNvSpPr>
            <a:spLocks noGrp="1"/>
          </p:cNvSpPr>
          <p:nvPr>
            <p:ph type="sldNum" sz="quarter" idx="12"/>
          </p:nvPr>
        </p:nvSpPr>
        <p:spPr/>
        <p:txBody>
          <a:bodyPr/>
          <a:lstStyle/>
          <a:p>
            <a:fld id="{0E18D88D-B508-42C0-A996-70E0DCFD0B57}" type="slidenum">
              <a:rPr kumimoji="1" lang="ja-JP" altLang="en-US" smtClean="0"/>
              <a:t>‹#›</a:t>
            </a:fld>
            <a:endParaRPr kumimoji="1" lang="ja-JP" altLang="en-US"/>
          </a:p>
        </p:txBody>
      </p:sp>
    </p:spTree>
    <p:extLst>
      <p:ext uri="{BB962C8B-B14F-4D97-AF65-F5344CB8AC3E}">
        <p14:creationId xmlns:p14="http://schemas.microsoft.com/office/powerpoint/2010/main" val="3365164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C24CF0-B2E6-49BC-AA5B-1C1AE67A24E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A31CF98-702B-47DB-A30F-C9D182D3B879}"/>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5D9D1CEB-574E-4A62-96CD-F148DCB16DC8}"/>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4C86E6E-F18E-4E88-9AE0-0C0165A3A092}"/>
              </a:ext>
            </a:extLst>
          </p:cNvPr>
          <p:cNvSpPr>
            <a:spLocks noGrp="1"/>
          </p:cNvSpPr>
          <p:nvPr>
            <p:ph type="dt" sz="half" idx="10"/>
          </p:nvPr>
        </p:nvSpPr>
        <p:spPr/>
        <p:txBody>
          <a:bodyPr/>
          <a:lstStyle/>
          <a:p>
            <a:fld id="{598D3197-5A1F-4B6A-B0BB-75CA47E3F62A}" type="datetime1">
              <a:rPr kumimoji="1" lang="ja-JP" altLang="en-US" smtClean="0"/>
              <a:t>2019/8/5</a:t>
            </a:fld>
            <a:endParaRPr kumimoji="1" lang="ja-JP" altLang="en-US"/>
          </a:p>
        </p:txBody>
      </p:sp>
      <p:sp>
        <p:nvSpPr>
          <p:cNvPr id="6" name="フッター プレースホルダー 5">
            <a:extLst>
              <a:ext uri="{FF2B5EF4-FFF2-40B4-BE49-F238E27FC236}">
                <a16:creationId xmlns:a16="http://schemas.microsoft.com/office/drawing/2014/main" id="{8E7992F5-7A9A-4297-8279-DC97EF19B1A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BE0BCB8-7BAC-4668-8B3D-E23345487C84}"/>
              </a:ext>
            </a:extLst>
          </p:cNvPr>
          <p:cNvSpPr>
            <a:spLocks noGrp="1"/>
          </p:cNvSpPr>
          <p:nvPr>
            <p:ph type="sldNum" sz="quarter" idx="12"/>
          </p:nvPr>
        </p:nvSpPr>
        <p:spPr/>
        <p:txBody>
          <a:bodyPr/>
          <a:lstStyle/>
          <a:p>
            <a:fld id="{0E18D88D-B508-42C0-A996-70E0DCFD0B57}" type="slidenum">
              <a:rPr kumimoji="1" lang="ja-JP" altLang="en-US" smtClean="0"/>
              <a:t>‹#›</a:t>
            </a:fld>
            <a:endParaRPr kumimoji="1" lang="ja-JP" altLang="en-US"/>
          </a:p>
        </p:txBody>
      </p:sp>
    </p:spTree>
    <p:extLst>
      <p:ext uri="{BB962C8B-B14F-4D97-AF65-F5344CB8AC3E}">
        <p14:creationId xmlns:p14="http://schemas.microsoft.com/office/powerpoint/2010/main" val="381678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709A00F-E7F7-4F8E-A109-959861E0F058}"/>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5447D9F-BBC3-40AC-AE42-1646FBFFFB4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36970DD8-C2C8-4872-9600-CE72943F94FF}"/>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7F03DE80-4119-4552-8250-4619233463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65CEC27-B55A-4C27-9485-370ECA63E5C8}"/>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9C1D41E2-B9F8-4261-9EFC-F165865AF7BD}"/>
              </a:ext>
            </a:extLst>
          </p:cNvPr>
          <p:cNvSpPr>
            <a:spLocks noGrp="1"/>
          </p:cNvSpPr>
          <p:nvPr>
            <p:ph type="dt" sz="half" idx="10"/>
          </p:nvPr>
        </p:nvSpPr>
        <p:spPr/>
        <p:txBody>
          <a:bodyPr/>
          <a:lstStyle/>
          <a:p>
            <a:fld id="{D9348DD0-BAF7-4D1E-88B2-722D79192D8B}" type="datetime1">
              <a:rPr kumimoji="1" lang="ja-JP" altLang="en-US" smtClean="0"/>
              <a:t>2019/8/5</a:t>
            </a:fld>
            <a:endParaRPr kumimoji="1" lang="ja-JP" altLang="en-US"/>
          </a:p>
        </p:txBody>
      </p:sp>
      <p:sp>
        <p:nvSpPr>
          <p:cNvPr id="8" name="フッター プレースホルダー 7">
            <a:extLst>
              <a:ext uri="{FF2B5EF4-FFF2-40B4-BE49-F238E27FC236}">
                <a16:creationId xmlns:a16="http://schemas.microsoft.com/office/drawing/2014/main" id="{40E44D57-A717-4F18-97A3-B811F4B15392}"/>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F9B58313-1C08-452E-945A-A928353BBA01}"/>
              </a:ext>
            </a:extLst>
          </p:cNvPr>
          <p:cNvSpPr>
            <a:spLocks noGrp="1"/>
          </p:cNvSpPr>
          <p:nvPr>
            <p:ph type="sldNum" sz="quarter" idx="12"/>
          </p:nvPr>
        </p:nvSpPr>
        <p:spPr/>
        <p:txBody>
          <a:bodyPr/>
          <a:lstStyle/>
          <a:p>
            <a:fld id="{0E18D88D-B508-42C0-A996-70E0DCFD0B57}" type="slidenum">
              <a:rPr kumimoji="1" lang="ja-JP" altLang="en-US" smtClean="0"/>
              <a:t>‹#›</a:t>
            </a:fld>
            <a:endParaRPr kumimoji="1" lang="ja-JP" altLang="en-US"/>
          </a:p>
        </p:txBody>
      </p:sp>
    </p:spTree>
    <p:extLst>
      <p:ext uri="{BB962C8B-B14F-4D97-AF65-F5344CB8AC3E}">
        <p14:creationId xmlns:p14="http://schemas.microsoft.com/office/powerpoint/2010/main" val="40769947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9D2285-677F-411C-95FF-153E1C10580B}"/>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A443C602-CA27-44FF-9750-649DC4F7D3FB}"/>
              </a:ext>
            </a:extLst>
          </p:cNvPr>
          <p:cNvSpPr>
            <a:spLocks noGrp="1"/>
          </p:cNvSpPr>
          <p:nvPr>
            <p:ph type="dt" sz="half" idx="10"/>
          </p:nvPr>
        </p:nvSpPr>
        <p:spPr/>
        <p:txBody>
          <a:bodyPr/>
          <a:lstStyle/>
          <a:p>
            <a:fld id="{7320CD97-5F22-47DE-9FBD-823C817AE4CB}" type="datetime1">
              <a:rPr kumimoji="1" lang="ja-JP" altLang="en-US" smtClean="0"/>
              <a:t>2019/8/5</a:t>
            </a:fld>
            <a:endParaRPr kumimoji="1" lang="ja-JP" altLang="en-US"/>
          </a:p>
        </p:txBody>
      </p:sp>
      <p:sp>
        <p:nvSpPr>
          <p:cNvPr id="4" name="フッター プレースホルダー 3">
            <a:extLst>
              <a:ext uri="{FF2B5EF4-FFF2-40B4-BE49-F238E27FC236}">
                <a16:creationId xmlns:a16="http://schemas.microsoft.com/office/drawing/2014/main" id="{62A15D01-9C44-46C3-A05A-75CE3C057F35}"/>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E0D44790-01EE-429B-9746-EE19D516FDAB}"/>
              </a:ext>
            </a:extLst>
          </p:cNvPr>
          <p:cNvSpPr>
            <a:spLocks noGrp="1"/>
          </p:cNvSpPr>
          <p:nvPr>
            <p:ph type="sldNum" sz="quarter" idx="12"/>
          </p:nvPr>
        </p:nvSpPr>
        <p:spPr/>
        <p:txBody>
          <a:bodyPr/>
          <a:lstStyle/>
          <a:p>
            <a:fld id="{0E18D88D-B508-42C0-A996-70E0DCFD0B57}" type="slidenum">
              <a:rPr kumimoji="1" lang="ja-JP" altLang="en-US" smtClean="0"/>
              <a:t>‹#›</a:t>
            </a:fld>
            <a:endParaRPr kumimoji="1" lang="ja-JP" altLang="en-US"/>
          </a:p>
        </p:txBody>
      </p:sp>
    </p:spTree>
    <p:extLst>
      <p:ext uri="{BB962C8B-B14F-4D97-AF65-F5344CB8AC3E}">
        <p14:creationId xmlns:p14="http://schemas.microsoft.com/office/powerpoint/2010/main" val="2594706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D60824C3-D322-40BD-BCC7-8C9AC8E4212E}"/>
              </a:ext>
            </a:extLst>
          </p:cNvPr>
          <p:cNvSpPr>
            <a:spLocks noGrp="1"/>
          </p:cNvSpPr>
          <p:nvPr>
            <p:ph type="dt" sz="half" idx="10"/>
          </p:nvPr>
        </p:nvSpPr>
        <p:spPr/>
        <p:txBody>
          <a:bodyPr/>
          <a:lstStyle/>
          <a:p>
            <a:fld id="{DCD29726-6648-40BA-AB7D-E6A8C6D0133A}" type="datetime1">
              <a:rPr kumimoji="1" lang="ja-JP" altLang="en-US" smtClean="0"/>
              <a:t>2019/8/5</a:t>
            </a:fld>
            <a:endParaRPr kumimoji="1" lang="ja-JP" altLang="en-US"/>
          </a:p>
        </p:txBody>
      </p:sp>
      <p:sp>
        <p:nvSpPr>
          <p:cNvPr id="3" name="フッター プレースホルダー 2">
            <a:extLst>
              <a:ext uri="{FF2B5EF4-FFF2-40B4-BE49-F238E27FC236}">
                <a16:creationId xmlns:a16="http://schemas.microsoft.com/office/drawing/2014/main" id="{D2A7F159-98A3-41D1-8A19-A05E52D606C7}"/>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CDDADBBB-F2A1-464A-94F9-8D5091E389BE}"/>
              </a:ext>
            </a:extLst>
          </p:cNvPr>
          <p:cNvSpPr>
            <a:spLocks noGrp="1"/>
          </p:cNvSpPr>
          <p:nvPr>
            <p:ph type="sldNum" sz="quarter" idx="12"/>
          </p:nvPr>
        </p:nvSpPr>
        <p:spPr/>
        <p:txBody>
          <a:bodyPr/>
          <a:lstStyle/>
          <a:p>
            <a:fld id="{0E18D88D-B508-42C0-A996-70E0DCFD0B57}" type="slidenum">
              <a:rPr kumimoji="1" lang="ja-JP" altLang="en-US" smtClean="0"/>
              <a:t>‹#›</a:t>
            </a:fld>
            <a:endParaRPr kumimoji="1" lang="ja-JP" altLang="en-US"/>
          </a:p>
        </p:txBody>
      </p:sp>
    </p:spTree>
    <p:extLst>
      <p:ext uri="{BB962C8B-B14F-4D97-AF65-F5344CB8AC3E}">
        <p14:creationId xmlns:p14="http://schemas.microsoft.com/office/powerpoint/2010/main" val="2434647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4057801-BD8B-4B36-A9F0-CFB0A1CD4C83}"/>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469123F-9898-40AD-94B1-FC7F217725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DF9056C3-E975-479B-A905-2307DD6A00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9AE3543-32BE-4F6D-9F5C-8B19B21CA76F}"/>
              </a:ext>
            </a:extLst>
          </p:cNvPr>
          <p:cNvSpPr>
            <a:spLocks noGrp="1"/>
          </p:cNvSpPr>
          <p:nvPr>
            <p:ph type="dt" sz="half" idx="10"/>
          </p:nvPr>
        </p:nvSpPr>
        <p:spPr/>
        <p:txBody>
          <a:bodyPr/>
          <a:lstStyle/>
          <a:p>
            <a:fld id="{2F7D9D1A-D0DC-43CF-82A5-BFBED8E32BEA}" type="datetime1">
              <a:rPr kumimoji="1" lang="ja-JP" altLang="en-US" smtClean="0"/>
              <a:t>2019/8/5</a:t>
            </a:fld>
            <a:endParaRPr kumimoji="1" lang="ja-JP" altLang="en-US"/>
          </a:p>
        </p:txBody>
      </p:sp>
      <p:sp>
        <p:nvSpPr>
          <p:cNvPr id="6" name="フッター プレースホルダー 5">
            <a:extLst>
              <a:ext uri="{FF2B5EF4-FFF2-40B4-BE49-F238E27FC236}">
                <a16:creationId xmlns:a16="http://schemas.microsoft.com/office/drawing/2014/main" id="{CF89910D-41AC-494B-B1EE-BA8AFCCD689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D39EB9E-D50A-4C45-9476-35F53F34D8B2}"/>
              </a:ext>
            </a:extLst>
          </p:cNvPr>
          <p:cNvSpPr>
            <a:spLocks noGrp="1"/>
          </p:cNvSpPr>
          <p:nvPr>
            <p:ph type="sldNum" sz="quarter" idx="12"/>
          </p:nvPr>
        </p:nvSpPr>
        <p:spPr/>
        <p:txBody>
          <a:bodyPr/>
          <a:lstStyle/>
          <a:p>
            <a:fld id="{0E18D88D-B508-42C0-A996-70E0DCFD0B57}" type="slidenum">
              <a:rPr kumimoji="1" lang="ja-JP" altLang="en-US" smtClean="0"/>
              <a:t>‹#›</a:t>
            </a:fld>
            <a:endParaRPr kumimoji="1" lang="ja-JP" altLang="en-US"/>
          </a:p>
        </p:txBody>
      </p:sp>
    </p:spTree>
    <p:extLst>
      <p:ext uri="{BB962C8B-B14F-4D97-AF65-F5344CB8AC3E}">
        <p14:creationId xmlns:p14="http://schemas.microsoft.com/office/powerpoint/2010/main" val="873325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1156BC-D612-4EFD-A4ED-C2B0B6C5969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AEE35514-39BC-497E-98AC-13206A22FD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B011744C-E10B-4DC8-9D9C-5104F824D6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FD1A8E0-A79F-4FA2-9F59-09842C98E406}"/>
              </a:ext>
            </a:extLst>
          </p:cNvPr>
          <p:cNvSpPr>
            <a:spLocks noGrp="1"/>
          </p:cNvSpPr>
          <p:nvPr>
            <p:ph type="dt" sz="half" idx="10"/>
          </p:nvPr>
        </p:nvSpPr>
        <p:spPr/>
        <p:txBody>
          <a:bodyPr/>
          <a:lstStyle/>
          <a:p>
            <a:fld id="{D0DDDB54-9BC5-4D68-B58B-56F355A3F2B7}" type="datetime1">
              <a:rPr kumimoji="1" lang="ja-JP" altLang="en-US" smtClean="0"/>
              <a:t>2019/8/5</a:t>
            </a:fld>
            <a:endParaRPr kumimoji="1" lang="ja-JP" altLang="en-US"/>
          </a:p>
        </p:txBody>
      </p:sp>
      <p:sp>
        <p:nvSpPr>
          <p:cNvPr id="6" name="フッター プレースホルダー 5">
            <a:extLst>
              <a:ext uri="{FF2B5EF4-FFF2-40B4-BE49-F238E27FC236}">
                <a16:creationId xmlns:a16="http://schemas.microsoft.com/office/drawing/2014/main" id="{DC80A0B2-61CE-4AFE-88B0-A07448EB6FF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D3E5699-5987-44D4-8897-AD4E4BC93614}"/>
              </a:ext>
            </a:extLst>
          </p:cNvPr>
          <p:cNvSpPr>
            <a:spLocks noGrp="1"/>
          </p:cNvSpPr>
          <p:nvPr>
            <p:ph type="sldNum" sz="quarter" idx="12"/>
          </p:nvPr>
        </p:nvSpPr>
        <p:spPr/>
        <p:txBody>
          <a:bodyPr/>
          <a:lstStyle/>
          <a:p>
            <a:fld id="{0E18D88D-B508-42C0-A996-70E0DCFD0B57}" type="slidenum">
              <a:rPr kumimoji="1" lang="ja-JP" altLang="en-US" smtClean="0"/>
              <a:t>‹#›</a:t>
            </a:fld>
            <a:endParaRPr kumimoji="1" lang="ja-JP" altLang="en-US"/>
          </a:p>
        </p:txBody>
      </p:sp>
    </p:spTree>
    <p:extLst>
      <p:ext uri="{BB962C8B-B14F-4D97-AF65-F5344CB8AC3E}">
        <p14:creationId xmlns:p14="http://schemas.microsoft.com/office/powerpoint/2010/main" val="3772890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A01C5046-A6E7-4FA1-BE99-D042B51A71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7B042BF-EF22-41F4-BBC7-1D9D82C394B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3E59091-C209-4AFB-8730-874C4B5F34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10E769-1C7C-42AD-8339-382DF1D4AC5D}" type="datetime1">
              <a:rPr kumimoji="1" lang="ja-JP" altLang="en-US" smtClean="0"/>
              <a:t>2019/8/5</a:t>
            </a:fld>
            <a:endParaRPr kumimoji="1" lang="ja-JP" altLang="en-US"/>
          </a:p>
        </p:txBody>
      </p:sp>
      <p:sp>
        <p:nvSpPr>
          <p:cNvPr id="5" name="フッター プレースホルダー 4">
            <a:extLst>
              <a:ext uri="{FF2B5EF4-FFF2-40B4-BE49-F238E27FC236}">
                <a16:creationId xmlns:a16="http://schemas.microsoft.com/office/drawing/2014/main" id="{576442FE-381E-49ED-A673-6324C17501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4A705D10-49F7-46F0-B89D-3BC28B239D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18D88D-B508-42C0-A996-70E0DCFD0B57}" type="slidenum">
              <a:rPr kumimoji="1" lang="ja-JP" altLang="en-US" smtClean="0"/>
              <a:t>‹#›</a:t>
            </a:fld>
            <a:endParaRPr kumimoji="1" lang="ja-JP" altLang="en-US"/>
          </a:p>
        </p:txBody>
      </p:sp>
    </p:spTree>
    <p:extLst>
      <p:ext uri="{BB962C8B-B14F-4D97-AF65-F5344CB8AC3E}">
        <p14:creationId xmlns:p14="http://schemas.microsoft.com/office/powerpoint/2010/main" val="38656892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65043" y="1122363"/>
            <a:ext cx="11661913" cy="2387600"/>
          </a:xfrm>
        </p:spPr>
        <p:txBody>
          <a:bodyPr/>
          <a:lstStyle/>
          <a:p>
            <a:r>
              <a:rPr lang="zh-TW" altLang="en-US" dirty="0">
                <a:latin typeface="HG丸ｺﾞｼｯｸM-PRO" panose="020F0600000000000000" pitchFamily="50" charset="-128"/>
                <a:ea typeface="HG丸ｺﾞｼｯｸM-PRO" panose="020F0600000000000000" pitchFamily="50" charset="-128"/>
              </a:rPr>
              <a:t>就労移行等連携調整</a:t>
            </a:r>
            <a:r>
              <a:rPr lang="zh-TW" altLang="en-US" dirty="0" smtClean="0">
                <a:latin typeface="HG丸ｺﾞｼｯｸM-PRO" panose="020F0600000000000000" pitchFamily="50" charset="-128"/>
                <a:ea typeface="HG丸ｺﾞｼｯｸM-PRO" panose="020F0600000000000000" pitchFamily="50" charset="-128"/>
              </a:rPr>
              <a:t>事業</a:t>
            </a:r>
            <a:r>
              <a:rPr lang="en-US" altLang="zh-TW" dirty="0" smtClean="0">
                <a:latin typeface="HG丸ｺﾞｼｯｸM-PRO" panose="020F0600000000000000" pitchFamily="50" charset="-128"/>
                <a:ea typeface="HG丸ｺﾞｼｯｸM-PRO" panose="020F0600000000000000" pitchFamily="50" charset="-128"/>
              </a:rPr>
              <a:t/>
            </a:r>
            <a:br>
              <a:rPr lang="en-US" altLang="zh-TW" dirty="0" smtClean="0">
                <a:latin typeface="HG丸ｺﾞｼｯｸM-PRO" panose="020F0600000000000000" pitchFamily="50" charset="-128"/>
                <a:ea typeface="HG丸ｺﾞｼｯｸM-PRO" panose="020F0600000000000000" pitchFamily="50" charset="-128"/>
              </a:rPr>
            </a:b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3" name="サブタイトル 2"/>
          <p:cNvSpPr>
            <a:spLocks noGrp="1"/>
          </p:cNvSpPr>
          <p:nvPr>
            <p:ph type="subTitle" idx="1"/>
          </p:nvPr>
        </p:nvSpPr>
        <p:spPr>
          <a:xfrm>
            <a:off x="1524000" y="3886200"/>
            <a:ext cx="9144000" cy="2135088"/>
          </a:xfrm>
        </p:spPr>
        <p:txBody>
          <a:bodyPr>
            <a:normAutofit/>
          </a:bodyPr>
          <a:lstStyle/>
          <a:p>
            <a:r>
              <a:rPr kumimoji="1" lang="ja-JP" altLang="en-US" dirty="0">
                <a:latin typeface="HG丸ｺﾞｼｯｸM-PRO" panose="020F0600000000000000" pitchFamily="50" charset="-128"/>
                <a:ea typeface="HG丸ｺﾞｼｯｸM-PRO" panose="020F0600000000000000" pitchFamily="50" charset="-128"/>
              </a:rPr>
              <a:t>大阪府就労移行支援事業所連絡会 代表</a:t>
            </a:r>
            <a:endParaRPr kumimoji="1"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大阪障害者雇用支援ネットワーク 副代表</a:t>
            </a:r>
            <a:endParaRPr kumimoji="1"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大阪精神障害者就労支援ネットワーク 副理事</a:t>
            </a:r>
            <a:endParaRPr lang="en-US" altLang="ja-JP" dirty="0">
              <a:latin typeface="HG丸ｺﾞｼｯｸM-PRO" panose="020F0600000000000000" pitchFamily="50" charset="-128"/>
              <a:ea typeface="HG丸ｺﾞｼｯｸM-PRO" panose="020F0600000000000000" pitchFamily="50" charset="-128"/>
            </a:endParaRPr>
          </a:p>
          <a:p>
            <a:r>
              <a:rPr kumimoji="1" lang="ja-JP" altLang="en-US" dirty="0">
                <a:latin typeface="HG丸ｺﾞｼｯｸM-PRO" panose="020F0600000000000000" pitchFamily="50" charset="-128"/>
                <a:ea typeface="HG丸ｺﾞｼｯｸM-PRO" panose="020F0600000000000000" pitchFamily="50" charset="-128"/>
              </a:rPr>
              <a:t>金塚たかし</a:t>
            </a:r>
          </a:p>
        </p:txBody>
      </p:sp>
      <p:sp>
        <p:nvSpPr>
          <p:cNvPr id="4" name="正方形/長方形 3"/>
          <p:cNvSpPr/>
          <p:nvPr/>
        </p:nvSpPr>
        <p:spPr>
          <a:xfrm>
            <a:off x="10305143" y="215153"/>
            <a:ext cx="1340010" cy="65890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smtClean="0"/>
              <a:t>資料</a:t>
            </a:r>
            <a:r>
              <a:rPr kumimoji="1" lang="en-US" altLang="ja-JP" dirty="0" smtClean="0"/>
              <a:t>2-2</a:t>
            </a:r>
            <a:endParaRPr kumimoji="1" lang="ja-JP" altLang="en-US" dirty="0"/>
          </a:p>
        </p:txBody>
      </p:sp>
    </p:spTree>
    <p:extLst>
      <p:ext uri="{BB962C8B-B14F-4D97-AF65-F5344CB8AC3E}">
        <p14:creationId xmlns:p14="http://schemas.microsoft.com/office/powerpoint/2010/main" val="42496466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0F0E344-93B1-4DAB-8E73-219513811C9A}"/>
              </a:ext>
            </a:extLst>
          </p:cNvPr>
          <p:cNvSpPr>
            <a:spLocks noGrp="1"/>
          </p:cNvSpPr>
          <p:nvPr>
            <p:ph type="title"/>
          </p:nvPr>
        </p:nvSpPr>
        <p:spPr/>
        <p:txBody>
          <a:bodyPr/>
          <a:lstStyle/>
          <a:p>
            <a:pPr algn="ctr"/>
            <a:r>
              <a:rPr lang="ja-JP" altLang="en-US" dirty="0">
                <a:latin typeface="HG丸ｺﾞｼｯｸM-PRO" panose="020F0600000000000000" pitchFamily="50" charset="-128"/>
                <a:ea typeface="HG丸ｺﾞｼｯｸM-PRO" panose="020F0600000000000000" pitchFamily="50" charset="-128"/>
              </a:rPr>
              <a:t>就労アセスメント強化</a:t>
            </a:r>
            <a:r>
              <a:rPr lang="ja-JP" altLang="en-US" dirty="0" smtClean="0">
                <a:latin typeface="HG丸ｺﾞｼｯｸM-PRO" panose="020F0600000000000000" pitchFamily="50" charset="-128"/>
                <a:ea typeface="HG丸ｺﾞｼｯｸM-PRO" panose="020F0600000000000000" pitchFamily="50" charset="-128"/>
              </a:rPr>
              <a:t>事業</a:t>
            </a:r>
            <a:r>
              <a:rPr lang="en-US" altLang="ja-JP" dirty="0" smtClean="0">
                <a:latin typeface="HG丸ｺﾞｼｯｸM-PRO" panose="020F0600000000000000" pitchFamily="50" charset="-128"/>
                <a:ea typeface="HG丸ｺﾞｼｯｸM-PRO" panose="020F0600000000000000" pitchFamily="50" charset="-128"/>
              </a:rPr>
              <a:t/>
            </a:r>
            <a:br>
              <a:rPr lang="en-US" altLang="ja-JP" dirty="0" smtClean="0">
                <a:latin typeface="HG丸ｺﾞｼｯｸM-PRO" panose="020F0600000000000000" pitchFamily="50" charset="-128"/>
                <a:ea typeface="HG丸ｺﾞｼｯｸM-PRO" panose="020F0600000000000000" pitchFamily="50" charset="-128"/>
              </a:rPr>
            </a:br>
            <a:r>
              <a:rPr lang="ja-JP" altLang="en-US" dirty="0" smtClean="0">
                <a:latin typeface="HG丸ｺﾞｼｯｸM-PRO" panose="020F0600000000000000" pitchFamily="50" charset="-128"/>
                <a:ea typeface="HG丸ｺﾞｼｯｸM-PRO" panose="020F0600000000000000" pitchFamily="50" charset="-128"/>
              </a:rPr>
              <a:t>令和元年</a:t>
            </a:r>
            <a:r>
              <a:rPr kumimoji="1" lang="ja-JP" altLang="en-US" dirty="0" smtClean="0">
                <a:latin typeface="HG丸ｺﾞｼｯｸM-PRO" panose="020F0600000000000000" pitchFamily="50" charset="-128"/>
                <a:ea typeface="HG丸ｺﾞｼｯｸM-PRO" panose="020F0600000000000000" pitchFamily="50" charset="-128"/>
              </a:rPr>
              <a:t>度 </a:t>
            </a:r>
            <a:r>
              <a:rPr kumimoji="1" lang="ja-JP" altLang="en-US" dirty="0">
                <a:latin typeface="HG丸ｺﾞｼｯｸM-PRO" panose="020F0600000000000000" pitchFamily="50" charset="-128"/>
                <a:ea typeface="HG丸ｺﾞｼｯｸM-PRO" panose="020F0600000000000000" pitchFamily="50" charset="-128"/>
              </a:rPr>
              <a:t>実績</a:t>
            </a:r>
            <a:r>
              <a:rPr kumimoji="1" lang="ja-JP" altLang="en-US" sz="2800" dirty="0">
                <a:latin typeface="HG丸ｺﾞｼｯｸM-PRO" panose="020F0600000000000000" pitchFamily="50" charset="-128"/>
                <a:ea typeface="HG丸ｺﾞｼｯｸM-PRO" panose="020F0600000000000000" pitchFamily="50" charset="-128"/>
              </a:rPr>
              <a:t>（７月現在）</a:t>
            </a:r>
          </a:p>
        </p:txBody>
      </p:sp>
      <p:sp>
        <p:nvSpPr>
          <p:cNvPr id="3" name="コンテンツ プレースホルダー 2">
            <a:extLst>
              <a:ext uri="{FF2B5EF4-FFF2-40B4-BE49-F238E27FC236}">
                <a16:creationId xmlns:a16="http://schemas.microsoft.com/office/drawing/2014/main" id="{602C7A63-9826-4AB0-B7F4-90E49A048BD2}"/>
              </a:ext>
            </a:extLst>
          </p:cNvPr>
          <p:cNvSpPr>
            <a:spLocks noGrp="1"/>
          </p:cNvSpPr>
          <p:nvPr>
            <p:ph idx="1"/>
          </p:nvPr>
        </p:nvSpPr>
        <p:spPr>
          <a:xfrm>
            <a:off x="838200" y="2533963"/>
            <a:ext cx="10515600" cy="2244099"/>
          </a:xfrm>
        </p:spPr>
        <p:txBody>
          <a:bodyPr/>
          <a:lstStyle/>
          <a:p>
            <a:pPr marL="0" indent="0">
              <a:buNone/>
            </a:pPr>
            <a:r>
              <a:rPr kumimoji="1" lang="en-US" altLang="ja-JP" dirty="0">
                <a:latin typeface="HG丸ｺﾞｼｯｸM-PRO" panose="020F0600000000000000" pitchFamily="50" charset="-128"/>
                <a:ea typeface="HG丸ｺﾞｼｯｸM-PRO" panose="020F0600000000000000" pitchFamily="50" charset="-128"/>
              </a:rPr>
              <a:t>【</a:t>
            </a:r>
            <a:r>
              <a:rPr kumimoji="1" lang="ja-JP" altLang="en-US" dirty="0">
                <a:latin typeface="HG丸ｺﾞｼｯｸM-PRO" panose="020F0600000000000000" pitchFamily="50" charset="-128"/>
                <a:ea typeface="HG丸ｺﾞｼｯｸM-PRO" panose="020F0600000000000000" pitchFamily="50" charset="-128"/>
              </a:rPr>
              <a:t>参加申込事業所</a:t>
            </a:r>
            <a:r>
              <a:rPr kumimoji="1" lang="en-US" altLang="ja-JP" dirty="0">
                <a:latin typeface="HG丸ｺﾞｼｯｸM-PRO" panose="020F0600000000000000" pitchFamily="50" charset="-128"/>
                <a:ea typeface="HG丸ｺﾞｼｯｸM-PRO" panose="020F0600000000000000" pitchFamily="50" charset="-128"/>
              </a:rPr>
              <a:t>】</a:t>
            </a:r>
          </a:p>
          <a:p>
            <a:pPr marL="0" indent="0">
              <a:buNone/>
            </a:pPr>
            <a:r>
              <a:rPr lang="ja-JP" altLang="en-US" dirty="0">
                <a:latin typeface="HG丸ｺﾞｼｯｸM-PRO" panose="020F0600000000000000" pitchFamily="50" charset="-128"/>
                <a:ea typeface="HG丸ｺﾞｼｯｸM-PRO" panose="020F0600000000000000" pitchFamily="50" charset="-128"/>
              </a:rPr>
              <a:t>・就労移行支援　８ヶ所</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kumimoji="1" lang="ja-JP" altLang="en-US" dirty="0">
                <a:latin typeface="HG丸ｺﾞｼｯｸM-PRO" panose="020F0600000000000000" pitchFamily="50" charset="-128"/>
                <a:ea typeface="HG丸ｺﾞｼｯｸM-PRO" panose="020F0600000000000000" pitchFamily="50" charset="-128"/>
              </a:rPr>
              <a:t>・就労継続</a:t>
            </a:r>
            <a:r>
              <a:rPr kumimoji="1" lang="en-US" altLang="ja-JP" dirty="0">
                <a:latin typeface="HG丸ｺﾞｼｯｸM-PRO" panose="020F0600000000000000" pitchFamily="50" charset="-128"/>
                <a:ea typeface="HG丸ｺﾞｼｯｸM-PRO" panose="020F0600000000000000" pitchFamily="50" charset="-128"/>
              </a:rPr>
              <a:t>A</a:t>
            </a:r>
            <a:r>
              <a:rPr kumimoji="1" lang="ja-JP" altLang="en-US" dirty="0">
                <a:latin typeface="HG丸ｺﾞｼｯｸM-PRO" panose="020F0600000000000000" pitchFamily="50" charset="-128"/>
                <a:ea typeface="HG丸ｺﾞｼｯｸM-PRO" panose="020F0600000000000000" pitchFamily="50" charset="-128"/>
              </a:rPr>
              <a:t>型　６ヶ所</a:t>
            </a: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r>
              <a:rPr kumimoji="1" lang="ja-JP" altLang="en-US" dirty="0">
                <a:latin typeface="HG丸ｺﾞｼｯｸM-PRO" panose="020F0600000000000000" pitchFamily="50" charset="-128"/>
                <a:ea typeface="HG丸ｺﾞｼｯｸM-PRO" panose="020F0600000000000000" pitchFamily="50" charset="-128"/>
              </a:rPr>
              <a:t>・就労継続</a:t>
            </a:r>
            <a:r>
              <a:rPr kumimoji="1" lang="en-US" altLang="ja-JP" dirty="0">
                <a:latin typeface="HG丸ｺﾞｼｯｸM-PRO" panose="020F0600000000000000" pitchFamily="50" charset="-128"/>
                <a:ea typeface="HG丸ｺﾞｼｯｸM-PRO" panose="020F0600000000000000" pitchFamily="50" charset="-128"/>
              </a:rPr>
              <a:t>B</a:t>
            </a:r>
            <a:r>
              <a:rPr kumimoji="1" lang="ja-JP" altLang="en-US" dirty="0">
                <a:latin typeface="HG丸ｺﾞｼｯｸM-PRO" panose="020F0600000000000000" pitchFamily="50" charset="-128"/>
                <a:ea typeface="HG丸ｺﾞｼｯｸM-PRO" panose="020F0600000000000000" pitchFamily="50" charset="-128"/>
              </a:rPr>
              <a:t>型　６ヶ所</a:t>
            </a:r>
          </a:p>
        </p:txBody>
      </p:sp>
      <p:sp>
        <p:nvSpPr>
          <p:cNvPr id="5" name="テキスト ボックス 4"/>
          <p:cNvSpPr txBox="1"/>
          <p:nvPr/>
        </p:nvSpPr>
        <p:spPr>
          <a:xfrm>
            <a:off x="11143127" y="6487633"/>
            <a:ext cx="1559859" cy="369332"/>
          </a:xfrm>
          <a:prstGeom prst="rect">
            <a:avLst/>
          </a:prstGeom>
          <a:noFill/>
        </p:spPr>
        <p:txBody>
          <a:bodyPr wrap="square" rtlCol="0">
            <a:spAutoFit/>
          </a:bodyPr>
          <a:lstStyle/>
          <a:p>
            <a:pPr algn="ctr"/>
            <a:r>
              <a:rPr kumimoji="1" lang="ja-JP" altLang="en-US" dirty="0" smtClean="0"/>
              <a:t>９</a:t>
            </a:r>
            <a:endParaRPr kumimoji="1" lang="ja-JP" altLang="en-US" dirty="0"/>
          </a:p>
        </p:txBody>
      </p:sp>
    </p:spTree>
    <p:extLst>
      <p:ext uri="{BB962C8B-B14F-4D97-AF65-F5344CB8AC3E}">
        <p14:creationId xmlns:p14="http://schemas.microsoft.com/office/powerpoint/2010/main" val="37438901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latin typeface="HG丸ｺﾞｼｯｸM-PRO" panose="020F0600000000000000" pitchFamily="50" charset="-128"/>
                <a:ea typeface="HG丸ｺﾞｼｯｸM-PRO" panose="020F0600000000000000" pitchFamily="50" charset="-128"/>
              </a:rPr>
              <a:t>研修</a:t>
            </a:r>
            <a:r>
              <a:rPr kumimoji="1" lang="ja-JP" altLang="en-US" b="1" dirty="0" smtClean="0">
                <a:latin typeface="HG丸ｺﾞｼｯｸM-PRO" panose="020F0600000000000000" pitchFamily="50" charset="-128"/>
                <a:ea typeface="HG丸ｺﾞｼｯｸM-PRO" panose="020F0600000000000000" pitchFamily="50" charset="-128"/>
              </a:rPr>
              <a:t>事業</a:t>
            </a: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p:cNvSpPr>
            <a:spLocks noGrp="1"/>
          </p:cNvSpPr>
          <p:nvPr>
            <p:ph idx="1"/>
          </p:nvPr>
        </p:nvSpPr>
        <p:spPr>
          <a:xfrm>
            <a:off x="730876" y="1468193"/>
            <a:ext cx="10730248" cy="5389808"/>
          </a:xfrm>
        </p:spPr>
        <p:txBody>
          <a:bodyPr>
            <a:normAutofit fontScale="92500" lnSpcReduction="20000"/>
          </a:bodyPr>
          <a:lstStyle/>
          <a:p>
            <a:r>
              <a:rPr lang="ja-JP" altLang="en-US" sz="2200" b="1" dirty="0">
                <a:latin typeface="HG丸ｺﾞｼｯｸM-PRO" panose="020F0600000000000000" pitchFamily="50" charset="-128"/>
                <a:ea typeface="HG丸ｺﾞｼｯｸM-PRO" panose="020F0600000000000000" pitchFamily="50" charset="-128"/>
              </a:rPr>
              <a:t>第</a:t>
            </a:r>
            <a:r>
              <a:rPr lang="en-US" altLang="ja-JP" sz="2200" b="1" dirty="0">
                <a:latin typeface="HG丸ｺﾞｼｯｸM-PRO" panose="020F0600000000000000" pitchFamily="50" charset="-128"/>
                <a:ea typeface="HG丸ｺﾞｼｯｸM-PRO" panose="020F0600000000000000" pitchFamily="50" charset="-128"/>
              </a:rPr>
              <a:t>1</a:t>
            </a:r>
            <a:r>
              <a:rPr lang="ja-JP" altLang="en-US" sz="2200" b="1" dirty="0" smtClean="0">
                <a:latin typeface="HG丸ｺﾞｼｯｸM-PRO" panose="020F0600000000000000" pitchFamily="50" charset="-128"/>
                <a:ea typeface="HG丸ｺﾞｼｯｸM-PRO" panose="020F0600000000000000" pitchFamily="50" charset="-128"/>
              </a:rPr>
              <a:t>回　</a:t>
            </a:r>
            <a:r>
              <a:rPr lang="ja-JP" altLang="en-US" sz="2200" b="1" dirty="0" err="1" smtClean="0">
                <a:latin typeface="HG丸ｺﾞｼｯｸM-PRO" panose="020F0600000000000000" pitchFamily="50" charset="-128"/>
                <a:ea typeface="HG丸ｺﾞｼｯｸM-PRO" panose="020F0600000000000000" pitchFamily="50" charset="-128"/>
              </a:rPr>
              <a:t>就労系障</a:t>
            </a:r>
            <a:r>
              <a:rPr lang="ja-JP" altLang="en-US" sz="2200" b="1" dirty="0" err="1">
                <a:latin typeface="HG丸ｺﾞｼｯｸM-PRO" panose="020F0600000000000000" pitchFamily="50" charset="-128"/>
                <a:ea typeface="HG丸ｺﾞｼｯｸM-PRO" panose="020F0600000000000000" pitchFamily="50" charset="-128"/>
              </a:rPr>
              <a:t>がい</a:t>
            </a:r>
            <a:r>
              <a:rPr lang="ja-JP" altLang="en-US" sz="2200" b="1" dirty="0">
                <a:latin typeface="HG丸ｺﾞｼｯｸM-PRO" panose="020F0600000000000000" pitchFamily="50" charset="-128"/>
                <a:ea typeface="HG丸ｺﾞｼｯｸM-PRO" panose="020F0600000000000000" pitchFamily="50" charset="-128"/>
              </a:rPr>
              <a:t>福祉サービス事業所対象</a:t>
            </a:r>
            <a:r>
              <a:rPr lang="ja-JP" altLang="en-US" sz="2200" b="1" dirty="0" smtClean="0">
                <a:latin typeface="HG丸ｺﾞｼｯｸM-PRO" panose="020F0600000000000000" pitchFamily="50" charset="-128"/>
                <a:ea typeface="HG丸ｺﾞｼｯｸM-PRO" panose="020F0600000000000000" pitchFamily="50" charset="-128"/>
              </a:rPr>
              <a:t>セミナー　～</a:t>
            </a:r>
            <a:r>
              <a:rPr lang="ja-JP" altLang="en-US" sz="2200" b="1" dirty="0">
                <a:latin typeface="HG丸ｺﾞｼｯｸM-PRO" panose="020F0600000000000000" pitchFamily="50" charset="-128"/>
                <a:ea typeface="HG丸ｺﾞｼｯｸM-PRO" panose="020F0600000000000000" pitchFamily="50" charset="-128"/>
              </a:rPr>
              <a:t>就労支援のあり方を考える</a:t>
            </a:r>
            <a:r>
              <a:rPr lang="ja-JP" altLang="en-US" sz="2200" b="1" dirty="0" smtClean="0">
                <a:latin typeface="HG丸ｺﾞｼｯｸM-PRO" panose="020F0600000000000000" pitchFamily="50" charset="-128"/>
                <a:ea typeface="HG丸ｺﾞｼｯｸM-PRO" panose="020F0600000000000000" pitchFamily="50" charset="-128"/>
              </a:rPr>
              <a:t>～ 　</a:t>
            </a:r>
            <a:endParaRPr lang="en-US" altLang="ja-JP" sz="2200" b="1"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600" dirty="0" smtClean="0">
                <a:latin typeface="HG丸ｺﾞｼｯｸM-PRO" panose="020F0600000000000000" pitchFamily="50" charset="-128"/>
                <a:ea typeface="HG丸ｺﾞｼｯｸM-PRO" panose="020F0600000000000000" pitchFamily="50" charset="-128"/>
              </a:rPr>
              <a:t>　</a:t>
            </a:r>
            <a:r>
              <a:rPr lang="ja-JP" altLang="en-US" sz="1700" dirty="0" smtClean="0">
                <a:latin typeface="HG丸ｺﾞｼｯｸM-PRO" panose="020F0600000000000000" pitchFamily="50" charset="-128"/>
                <a:ea typeface="HG丸ｺﾞｼｯｸM-PRO" panose="020F0600000000000000" pitchFamily="50" charset="-128"/>
              </a:rPr>
              <a:t>実施日：平成</a:t>
            </a:r>
            <a:r>
              <a:rPr lang="en-US" altLang="ja-JP" sz="1700" dirty="0" smtClean="0">
                <a:latin typeface="HG丸ｺﾞｼｯｸM-PRO" panose="020F0600000000000000" pitchFamily="50" charset="-128"/>
                <a:ea typeface="HG丸ｺﾞｼｯｸM-PRO" panose="020F0600000000000000" pitchFamily="50" charset="-128"/>
              </a:rPr>
              <a:t>30</a:t>
            </a:r>
            <a:r>
              <a:rPr lang="ja-JP" altLang="en-US" sz="1700" dirty="0" smtClean="0">
                <a:latin typeface="HG丸ｺﾞｼｯｸM-PRO" panose="020F0600000000000000" pitchFamily="50" charset="-128"/>
                <a:ea typeface="HG丸ｺﾞｼｯｸM-PRO" panose="020F0600000000000000" pitchFamily="50" charset="-128"/>
              </a:rPr>
              <a:t>年８月</a:t>
            </a:r>
            <a:r>
              <a:rPr lang="en-US" altLang="ja-JP" sz="1700" dirty="0" smtClean="0">
                <a:latin typeface="HG丸ｺﾞｼｯｸM-PRO" panose="020F0600000000000000" pitchFamily="50" charset="-128"/>
                <a:ea typeface="HG丸ｺﾞｼｯｸM-PRO" panose="020F0600000000000000" pitchFamily="50" charset="-128"/>
              </a:rPr>
              <a:t>30</a:t>
            </a:r>
            <a:r>
              <a:rPr lang="ja-JP" altLang="en-US" sz="1700" dirty="0" smtClean="0">
                <a:latin typeface="HG丸ｺﾞｼｯｸM-PRO" panose="020F0600000000000000" pitchFamily="50" charset="-128"/>
                <a:ea typeface="HG丸ｺﾞｼｯｸM-PRO" panose="020F0600000000000000" pitchFamily="50" charset="-128"/>
              </a:rPr>
              <a:t>日</a:t>
            </a:r>
            <a:r>
              <a:rPr lang="ja-JP" altLang="en-US" sz="1700" dirty="0">
                <a:latin typeface="HG丸ｺﾞｼｯｸM-PRO" panose="020F0600000000000000" pitchFamily="50" charset="-128"/>
                <a:ea typeface="HG丸ｺﾞｼｯｸM-PRO" panose="020F0600000000000000" pitchFamily="50" charset="-128"/>
              </a:rPr>
              <a:t>　</a:t>
            </a:r>
            <a:endParaRPr lang="en-US" altLang="ja-JP" sz="17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700" dirty="0" smtClean="0">
                <a:latin typeface="HG丸ｺﾞｼｯｸM-PRO" panose="020F0600000000000000" pitchFamily="50" charset="-128"/>
                <a:ea typeface="HG丸ｺﾞｼｯｸM-PRO" panose="020F0600000000000000" pitchFamily="50" charset="-128"/>
              </a:rPr>
              <a:t>　講師：</a:t>
            </a:r>
            <a:r>
              <a:rPr lang="zh-TW" altLang="en-US" sz="1700" dirty="0">
                <a:latin typeface="HG丸ｺﾞｼｯｸM-PRO" panose="020F0600000000000000" pitchFamily="50" charset="-128"/>
                <a:ea typeface="HG丸ｺﾞｼｯｸM-PRO" panose="020F0600000000000000" pitchFamily="50" charset="-128"/>
              </a:rPr>
              <a:t>酒井　</a:t>
            </a:r>
            <a:r>
              <a:rPr lang="zh-TW" altLang="en-US" sz="1700" dirty="0" smtClean="0">
                <a:latin typeface="HG丸ｺﾞｼｯｸM-PRO" panose="020F0600000000000000" pitchFamily="50" charset="-128"/>
                <a:ea typeface="HG丸ｺﾞｼｯｸM-PRO" panose="020F0600000000000000" pitchFamily="50" charset="-128"/>
              </a:rPr>
              <a:t>大介 </a:t>
            </a:r>
            <a:r>
              <a:rPr lang="ja-JP" altLang="en-US" sz="1700" dirty="0" smtClean="0">
                <a:latin typeface="HG丸ｺﾞｼｯｸM-PRO" panose="020F0600000000000000" pitchFamily="50" charset="-128"/>
                <a:ea typeface="HG丸ｺﾞｼｯｸM-PRO" panose="020F0600000000000000" pitchFamily="50" charset="-128"/>
              </a:rPr>
              <a:t>氏</a:t>
            </a:r>
            <a:r>
              <a:rPr lang="zh-TW" altLang="en-US" sz="1700" dirty="0" smtClean="0">
                <a:latin typeface="HG丸ｺﾞｼｯｸM-PRO" panose="020F0600000000000000" pitchFamily="50" charset="-128"/>
                <a:ea typeface="HG丸ｺﾞｼｯｸM-PRO" panose="020F0600000000000000" pitchFamily="50" charset="-128"/>
              </a:rPr>
              <a:t>（</a:t>
            </a:r>
            <a:r>
              <a:rPr lang="zh-TW" altLang="en-US" sz="1700" dirty="0">
                <a:latin typeface="HG丸ｺﾞｼｯｸM-PRO" panose="020F0600000000000000" pitchFamily="50" charset="-128"/>
                <a:ea typeface="HG丸ｺﾞｼｯｸM-PRO" panose="020F0600000000000000" pitchFamily="50" charset="-128"/>
              </a:rPr>
              <a:t>社会福祉法人 加島友愛会　専務理事</a:t>
            </a:r>
            <a:r>
              <a:rPr lang="zh-TW" altLang="en-US" sz="1700" dirty="0" smtClean="0">
                <a:latin typeface="HG丸ｺﾞｼｯｸM-PRO" panose="020F0600000000000000" pitchFamily="50" charset="-128"/>
                <a:ea typeface="HG丸ｺﾞｼｯｸM-PRO" panose="020F0600000000000000" pitchFamily="50" charset="-128"/>
              </a:rPr>
              <a:t>）</a:t>
            </a:r>
            <a:endParaRPr lang="en-US" altLang="zh-TW" sz="1700" dirty="0">
              <a:latin typeface="HG丸ｺﾞｼｯｸM-PRO" panose="020F0600000000000000" pitchFamily="50" charset="-128"/>
              <a:ea typeface="HG丸ｺﾞｼｯｸM-PRO" panose="020F0600000000000000" pitchFamily="50" charset="-128"/>
            </a:endParaRPr>
          </a:p>
          <a:p>
            <a:pPr marL="0" indent="0">
              <a:buNone/>
            </a:pPr>
            <a:r>
              <a:rPr lang="ja-JP" altLang="en-US" sz="1700" dirty="0" smtClean="0">
                <a:latin typeface="HG丸ｺﾞｼｯｸM-PRO" panose="020F0600000000000000" pitchFamily="50" charset="-128"/>
                <a:ea typeface="HG丸ｺﾞｼｯｸM-PRO" panose="020F0600000000000000" pitchFamily="50" charset="-128"/>
              </a:rPr>
              <a:t>　　　</a:t>
            </a:r>
            <a:r>
              <a:rPr lang="ja-JP" altLang="en-US" sz="1700" dirty="0">
                <a:latin typeface="HG丸ｺﾞｼｯｸM-PRO" panose="020F0600000000000000" pitchFamily="50" charset="-128"/>
                <a:ea typeface="HG丸ｺﾞｼｯｸM-PRO" panose="020F0600000000000000" pitchFamily="50" charset="-128"/>
              </a:rPr>
              <a:t>　</a:t>
            </a:r>
            <a:r>
              <a:rPr lang="ja-JP" altLang="en-US" sz="1700" dirty="0" smtClean="0">
                <a:latin typeface="HG丸ｺﾞｼｯｸM-PRO" panose="020F0600000000000000" pitchFamily="50" charset="-128"/>
                <a:ea typeface="HG丸ｺﾞｼｯｸM-PRO" panose="020F0600000000000000" pitchFamily="50" charset="-128"/>
              </a:rPr>
              <a:t> 家坂</a:t>
            </a:r>
            <a:r>
              <a:rPr lang="ja-JP" altLang="en-US" sz="1700" dirty="0">
                <a:latin typeface="HG丸ｺﾞｼｯｸM-PRO" panose="020F0600000000000000" pitchFamily="50" charset="-128"/>
                <a:ea typeface="HG丸ｺﾞｼｯｸM-PRO" panose="020F0600000000000000" pitchFamily="50" charset="-128"/>
              </a:rPr>
              <a:t>　</a:t>
            </a:r>
            <a:r>
              <a:rPr lang="ja-JP" altLang="en-US" sz="1700" dirty="0" smtClean="0">
                <a:latin typeface="HG丸ｺﾞｼｯｸM-PRO" panose="020F0600000000000000" pitchFamily="50" charset="-128"/>
                <a:ea typeface="HG丸ｺﾞｼｯｸM-PRO" panose="020F0600000000000000" pitchFamily="50" charset="-128"/>
              </a:rPr>
              <a:t>友之 氏（</a:t>
            </a:r>
            <a:r>
              <a:rPr lang="ja-JP" altLang="en-US" sz="1700" dirty="0">
                <a:latin typeface="HG丸ｺﾞｼｯｸM-PRO" panose="020F0600000000000000" pitchFamily="50" charset="-128"/>
                <a:ea typeface="HG丸ｺﾞｼｯｸM-PRO" panose="020F0600000000000000" pitchFamily="50" charset="-128"/>
              </a:rPr>
              <a:t>もくれん 就労</a:t>
            </a:r>
            <a:r>
              <a:rPr lang="en-US" altLang="ja-JP" sz="1700" dirty="0">
                <a:latin typeface="HG丸ｺﾞｼｯｸM-PRO" panose="020F0600000000000000" pitchFamily="50" charset="-128"/>
                <a:ea typeface="HG丸ｺﾞｼｯｸM-PRO" panose="020F0600000000000000" pitchFamily="50" charset="-128"/>
              </a:rPr>
              <a:t>form</a:t>
            </a:r>
            <a:r>
              <a:rPr lang="ja-JP" altLang="en-US" sz="1700" dirty="0">
                <a:latin typeface="HG丸ｺﾞｼｯｸM-PRO" panose="020F0600000000000000" pitchFamily="50" charset="-128"/>
                <a:ea typeface="HG丸ｺﾞｼｯｸM-PRO" panose="020F0600000000000000" pitchFamily="50" charset="-128"/>
              </a:rPr>
              <a:t>マスタード　管理者、サービス管理責任者</a:t>
            </a:r>
            <a:r>
              <a:rPr lang="ja-JP" altLang="en-US" sz="1700" dirty="0" smtClean="0">
                <a:latin typeface="HG丸ｺﾞｼｯｸM-PRO" panose="020F0600000000000000" pitchFamily="50" charset="-128"/>
                <a:ea typeface="HG丸ｺﾞｼｯｸM-PRO" panose="020F0600000000000000" pitchFamily="50" charset="-128"/>
              </a:rPr>
              <a:t>）</a:t>
            </a:r>
            <a:endParaRPr lang="en-US" altLang="ja-JP" sz="17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1700" dirty="0">
                <a:latin typeface="HG丸ｺﾞｼｯｸM-PRO" panose="020F0600000000000000" pitchFamily="50" charset="-128"/>
                <a:ea typeface="HG丸ｺﾞｼｯｸM-PRO" panose="020F0600000000000000" pitchFamily="50" charset="-128"/>
              </a:rPr>
              <a:t>　</a:t>
            </a:r>
            <a:r>
              <a:rPr lang="ja-JP" altLang="en-US" sz="1700" dirty="0" smtClean="0">
                <a:latin typeface="HG丸ｺﾞｼｯｸM-PRO" panose="020F0600000000000000" pitchFamily="50" charset="-128"/>
                <a:ea typeface="HG丸ｺﾞｼｯｸM-PRO" panose="020F0600000000000000" pitchFamily="50" charset="-128"/>
              </a:rPr>
              <a:t> 参加事業所数：</a:t>
            </a:r>
            <a:r>
              <a:rPr lang="en-US" altLang="ja-JP" sz="1700" dirty="0" smtClean="0">
                <a:latin typeface="HG丸ｺﾞｼｯｸM-PRO" panose="020F0600000000000000" pitchFamily="50" charset="-128"/>
                <a:ea typeface="HG丸ｺﾞｼｯｸM-PRO" panose="020F0600000000000000" pitchFamily="50" charset="-128"/>
              </a:rPr>
              <a:t>130</a:t>
            </a:r>
            <a:r>
              <a:rPr lang="ja-JP" altLang="en-US" sz="1700" dirty="0" smtClean="0">
                <a:latin typeface="HG丸ｺﾞｼｯｸM-PRO" panose="020F0600000000000000" pitchFamily="50" charset="-128"/>
                <a:ea typeface="HG丸ｺﾞｼｯｸM-PRO" panose="020F0600000000000000" pitchFamily="50" charset="-128"/>
              </a:rPr>
              <a:t>事業所</a:t>
            </a:r>
            <a:endParaRPr lang="en-US" altLang="ja-JP" sz="1700" dirty="0" smtClean="0">
              <a:latin typeface="HG丸ｺﾞｼｯｸM-PRO" panose="020F0600000000000000" pitchFamily="50" charset="-128"/>
              <a:ea typeface="HG丸ｺﾞｼｯｸM-PRO" panose="020F0600000000000000" pitchFamily="50" charset="-128"/>
            </a:endParaRPr>
          </a:p>
          <a:p>
            <a:pPr marL="0" indent="0">
              <a:buNone/>
            </a:pPr>
            <a:endParaRPr lang="en-US" altLang="ja-JP" sz="1700" dirty="0" smtClean="0">
              <a:latin typeface="HG丸ｺﾞｼｯｸM-PRO" panose="020F0600000000000000" pitchFamily="50" charset="-128"/>
              <a:ea typeface="HG丸ｺﾞｼｯｸM-PRO" panose="020F0600000000000000" pitchFamily="50" charset="-128"/>
            </a:endParaRPr>
          </a:p>
          <a:p>
            <a:pPr lvl="0"/>
            <a:r>
              <a:rPr lang="ja-JP" altLang="en-US" sz="2200" b="1" dirty="0">
                <a:solidFill>
                  <a:prstClr val="black"/>
                </a:solidFill>
                <a:latin typeface="HG丸ｺﾞｼｯｸM-PRO" panose="020F0600000000000000" pitchFamily="50" charset="-128"/>
                <a:ea typeface="HG丸ｺﾞｼｯｸM-PRO" panose="020F0600000000000000" pitchFamily="50" charset="-128"/>
              </a:rPr>
              <a:t>第</a:t>
            </a:r>
            <a:r>
              <a:rPr lang="en-US" altLang="ja-JP" sz="2200" b="1" dirty="0">
                <a:solidFill>
                  <a:prstClr val="black"/>
                </a:solidFill>
                <a:latin typeface="HG丸ｺﾞｼｯｸM-PRO" panose="020F0600000000000000" pitchFamily="50" charset="-128"/>
                <a:ea typeface="HG丸ｺﾞｼｯｸM-PRO" panose="020F0600000000000000" pitchFamily="50" charset="-128"/>
              </a:rPr>
              <a:t>1</a:t>
            </a:r>
            <a:r>
              <a:rPr lang="ja-JP" altLang="en-US" sz="2200" b="1" dirty="0">
                <a:solidFill>
                  <a:prstClr val="black"/>
                </a:solidFill>
                <a:latin typeface="HG丸ｺﾞｼｯｸM-PRO" panose="020F0600000000000000" pitchFamily="50" charset="-128"/>
                <a:ea typeface="HG丸ｺﾞｼｯｸM-PRO" panose="020F0600000000000000" pitchFamily="50" charset="-128"/>
              </a:rPr>
              <a:t>回　就労移行支援事業所対象支援力向上</a:t>
            </a:r>
            <a:r>
              <a:rPr lang="ja-JP" altLang="en-US" sz="2200" b="1" dirty="0" smtClean="0">
                <a:solidFill>
                  <a:prstClr val="black"/>
                </a:solidFill>
                <a:latin typeface="HG丸ｺﾞｼｯｸM-PRO" panose="020F0600000000000000" pitchFamily="50" charset="-128"/>
                <a:ea typeface="HG丸ｺﾞｼｯｸM-PRO" panose="020F0600000000000000" pitchFamily="50" charset="-128"/>
              </a:rPr>
              <a:t>研修　～</a:t>
            </a:r>
            <a:r>
              <a:rPr lang="ja-JP" altLang="en-US" sz="2200" b="1" dirty="0">
                <a:solidFill>
                  <a:prstClr val="black"/>
                </a:solidFill>
                <a:latin typeface="HG丸ｺﾞｼｯｸM-PRO" panose="020F0600000000000000" pitchFamily="50" charset="-128"/>
                <a:ea typeface="HG丸ｺﾞｼｯｸM-PRO" panose="020F0600000000000000" pitchFamily="50" charset="-128"/>
              </a:rPr>
              <a:t>就労支援の在り方を考える</a:t>
            </a:r>
            <a:r>
              <a:rPr lang="ja-JP" altLang="en-US" sz="2200" b="1"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2200" dirty="0" smtClean="0">
                <a:solidFill>
                  <a:prstClr val="black"/>
                </a:solidFill>
                <a:latin typeface="HG丸ｺﾞｼｯｸM-PRO" panose="020F0600000000000000" pitchFamily="50" charset="-128"/>
                <a:ea typeface="HG丸ｺﾞｼｯｸM-PRO" panose="020F0600000000000000" pitchFamily="50" charset="-128"/>
              </a:rPr>
              <a:t>　</a:t>
            </a:r>
            <a:endParaRPr lang="en-US" altLang="ja-JP" sz="2200" dirty="0" smtClean="0">
              <a:solidFill>
                <a:prstClr val="black"/>
              </a:solidFill>
              <a:latin typeface="HG丸ｺﾞｼｯｸM-PRO" panose="020F0600000000000000" pitchFamily="50" charset="-128"/>
              <a:ea typeface="HG丸ｺﾞｼｯｸM-PRO" panose="020F0600000000000000" pitchFamily="50" charset="-128"/>
            </a:endParaRPr>
          </a:p>
          <a:p>
            <a:pPr marL="0" lvl="0" indent="0">
              <a:buNone/>
            </a:pPr>
            <a:r>
              <a:rPr lang="ja-JP" altLang="en-US" sz="2000" dirty="0">
                <a:solidFill>
                  <a:prstClr val="black"/>
                </a:solidFill>
                <a:latin typeface="HG丸ｺﾞｼｯｸM-PRO" panose="020F0600000000000000" pitchFamily="50" charset="-128"/>
                <a:ea typeface="HG丸ｺﾞｼｯｸM-PRO" panose="020F0600000000000000" pitchFamily="50" charset="-128"/>
              </a:rPr>
              <a:t>　</a:t>
            </a:r>
            <a:r>
              <a:rPr lang="ja-JP" altLang="en-US" sz="1700" dirty="0" smtClean="0">
                <a:solidFill>
                  <a:prstClr val="black"/>
                </a:solidFill>
                <a:latin typeface="HG丸ｺﾞｼｯｸM-PRO" panose="020F0600000000000000" pitchFamily="50" charset="-128"/>
                <a:ea typeface="HG丸ｺﾞｼｯｸM-PRO" panose="020F0600000000000000" pitchFamily="50" charset="-128"/>
              </a:rPr>
              <a:t>実施日：平成</a:t>
            </a:r>
            <a:r>
              <a:rPr lang="en-US" altLang="ja-JP" sz="1700" dirty="0" smtClean="0">
                <a:solidFill>
                  <a:prstClr val="black"/>
                </a:solidFill>
                <a:latin typeface="HG丸ｺﾞｼｯｸM-PRO" panose="020F0600000000000000" pitchFamily="50" charset="-128"/>
                <a:ea typeface="HG丸ｺﾞｼｯｸM-PRO" panose="020F0600000000000000" pitchFamily="50" charset="-128"/>
              </a:rPr>
              <a:t>30</a:t>
            </a:r>
            <a:r>
              <a:rPr lang="ja-JP" altLang="en-US" sz="1700" dirty="0" smtClean="0">
                <a:solidFill>
                  <a:prstClr val="black"/>
                </a:solidFill>
                <a:latin typeface="HG丸ｺﾞｼｯｸM-PRO" panose="020F0600000000000000" pitchFamily="50" charset="-128"/>
                <a:ea typeface="HG丸ｺﾞｼｯｸM-PRO" panose="020F0600000000000000" pitchFamily="50" charset="-128"/>
              </a:rPr>
              <a:t>年</a:t>
            </a:r>
            <a:r>
              <a:rPr lang="en-US" altLang="ja-JP" sz="1700" dirty="0" smtClean="0">
                <a:solidFill>
                  <a:prstClr val="black"/>
                </a:solidFill>
                <a:latin typeface="HG丸ｺﾞｼｯｸM-PRO" panose="020F0600000000000000" pitchFamily="50" charset="-128"/>
                <a:ea typeface="HG丸ｺﾞｼｯｸM-PRO" panose="020F0600000000000000" pitchFamily="50" charset="-128"/>
              </a:rPr>
              <a:t>10</a:t>
            </a:r>
            <a:r>
              <a:rPr lang="ja-JP" altLang="en-US" sz="1700" dirty="0" smtClean="0">
                <a:solidFill>
                  <a:prstClr val="black"/>
                </a:solidFill>
                <a:latin typeface="HG丸ｺﾞｼｯｸM-PRO" panose="020F0600000000000000" pitchFamily="50" charset="-128"/>
                <a:ea typeface="HG丸ｺﾞｼｯｸM-PRO" panose="020F0600000000000000" pitchFamily="50" charset="-128"/>
              </a:rPr>
              <a:t>月</a:t>
            </a:r>
            <a:r>
              <a:rPr lang="en-US" altLang="ja-JP" sz="1700" dirty="0" smtClean="0">
                <a:solidFill>
                  <a:prstClr val="black"/>
                </a:solidFill>
                <a:latin typeface="HG丸ｺﾞｼｯｸM-PRO" panose="020F0600000000000000" pitchFamily="50" charset="-128"/>
                <a:ea typeface="HG丸ｺﾞｼｯｸM-PRO" panose="020F0600000000000000" pitchFamily="50" charset="-128"/>
              </a:rPr>
              <a:t>30</a:t>
            </a:r>
            <a:r>
              <a:rPr lang="ja-JP" altLang="en-US" sz="1700" dirty="0" smtClean="0">
                <a:solidFill>
                  <a:prstClr val="black"/>
                </a:solidFill>
                <a:latin typeface="HG丸ｺﾞｼｯｸM-PRO" panose="020F0600000000000000" pitchFamily="50" charset="-128"/>
                <a:ea typeface="HG丸ｺﾞｼｯｸM-PRO" panose="020F0600000000000000" pitchFamily="50" charset="-128"/>
              </a:rPr>
              <a:t>日</a:t>
            </a:r>
            <a:endParaRPr lang="en-US" altLang="ja-JP" sz="1700" dirty="0" smtClean="0">
              <a:solidFill>
                <a:prstClr val="black"/>
              </a:solidFill>
              <a:latin typeface="HG丸ｺﾞｼｯｸM-PRO" panose="020F0600000000000000" pitchFamily="50" charset="-128"/>
              <a:ea typeface="HG丸ｺﾞｼｯｸM-PRO" panose="020F0600000000000000" pitchFamily="50" charset="-128"/>
            </a:endParaRPr>
          </a:p>
          <a:p>
            <a:pPr marL="0" lvl="0" indent="0">
              <a:buNone/>
            </a:pPr>
            <a:r>
              <a:rPr lang="ja-JP" altLang="en-US" sz="1700" dirty="0">
                <a:solidFill>
                  <a:prstClr val="black"/>
                </a:solidFill>
                <a:latin typeface="HG丸ｺﾞｼｯｸM-PRO" panose="020F0600000000000000" pitchFamily="50" charset="-128"/>
                <a:ea typeface="HG丸ｺﾞｼｯｸM-PRO" panose="020F0600000000000000" pitchFamily="50" charset="-128"/>
              </a:rPr>
              <a:t>　</a:t>
            </a:r>
            <a:r>
              <a:rPr lang="ja-JP" altLang="en-US" sz="1700" dirty="0" smtClean="0">
                <a:solidFill>
                  <a:prstClr val="black"/>
                </a:solidFill>
                <a:latin typeface="HG丸ｺﾞｼｯｸM-PRO" panose="020F0600000000000000" pitchFamily="50" charset="-128"/>
                <a:ea typeface="HG丸ｺﾞｼｯｸM-PRO" panose="020F0600000000000000" pitchFamily="50" charset="-128"/>
              </a:rPr>
              <a:t> 講師：酒井</a:t>
            </a:r>
            <a:r>
              <a:rPr lang="ja-JP" altLang="en-US" sz="1700" dirty="0">
                <a:solidFill>
                  <a:prstClr val="black"/>
                </a:solidFill>
                <a:latin typeface="HG丸ｺﾞｼｯｸM-PRO" panose="020F0600000000000000" pitchFamily="50" charset="-128"/>
                <a:ea typeface="HG丸ｺﾞｼｯｸM-PRO" panose="020F0600000000000000" pitchFamily="50" charset="-128"/>
              </a:rPr>
              <a:t>　京子 氏（大阪市職業リハビリテーションセンター　所長</a:t>
            </a:r>
            <a:r>
              <a:rPr lang="ja-JP" altLang="en-US" sz="1700" dirty="0" smtClean="0">
                <a:solidFill>
                  <a:prstClr val="black"/>
                </a:solidFill>
                <a:latin typeface="HG丸ｺﾞｼｯｸM-PRO" panose="020F0600000000000000" pitchFamily="50" charset="-128"/>
                <a:ea typeface="HG丸ｺﾞｼｯｸM-PRO" panose="020F0600000000000000" pitchFamily="50" charset="-128"/>
              </a:rPr>
              <a:t>）</a:t>
            </a:r>
            <a:endParaRPr lang="en-US" altLang="ja-JP" sz="1700" dirty="0" smtClean="0">
              <a:solidFill>
                <a:prstClr val="black"/>
              </a:solidFill>
              <a:latin typeface="HG丸ｺﾞｼｯｸM-PRO" panose="020F0600000000000000" pitchFamily="50" charset="-128"/>
              <a:ea typeface="HG丸ｺﾞｼｯｸM-PRO" panose="020F0600000000000000" pitchFamily="50" charset="-128"/>
            </a:endParaRPr>
          </a:p>
          <a:p>
            <a:pPr marL="0" lvl="0" indent="0">
              <a:buNone/>
            </a:pPr>
            <a:r>
              <a:rPr lang="zh-TW" altLang="en-US" sz="1700" dirty="0" smtClean="0">
                <a:solidFill>
                  <a:prstClr val="black"/>
                </a:solidFill>
                <a:latin typeface="HG丸ｺﾞｼｯｸM-PRO" panose="020F0600000000000000" pitchFamily="50" charset="-128"/>
                <a:ea typeface="HG丸ｺﾞｼｯｸM-PRO" panose="020F0600000000000000" pitchFamily="50" charset="-128"/>
              </a:rPr>
              <a:t>             酒井</a:t>
            </a:r>
            <a:r>
              <a:rPr lang="zh-TW" altLang="en-US" sz="1700" dirty="0">
                <a:solidFill>
                  <a:prstClr val="black"/>
                </a:solidFill>
                <a:latin typeface="HG丸ｺﾞｼｯｸM-PRO" panose="020F0600000000000000" pitchFamily="50" charset="-128"/>
                <a:ea typeface="HG丸ｺﾞｼｯｸM-PRO" panose="020F0600000000000000" pitchFamily="50" charset="-128"/>
              </a:rPr>
              <a:t>　</a:t>
            </a:r>
            <a:r>
              <a:rPr lang="zh-TW" altLang="en-US" sz="1700" dirty="0" smtClean="0">
                <a:solidFill>
                  <a:prstClr val="black"/>
                </a:solidFill>
                <a:latin typeface="HG丸ｺﾞｼｯｸM-PRO" panose="020F0600000000000000" pitchFamily="50" charset="-128"/>
                <a:ea typeface="HG丸ｺﾞｼｯｸM-PRO" panose="020F0600000000000000" pitchFamily="50" charset="-128"/>
              </a:rPr>
              <a:t>大介 </a:t>
            </a:r>
            <a:r>
              <a:rPr lang="ja-JP" altLang="en-US" sz="1700" dirty="0" smtClean="0">
                <a:solidFill>
                  <a:prstClr val="black"/>
                </a:solidFill>
                <a:latin typeface="HG丸ｺﾞｼｯｸM-PRO" panose="020F0600000000000000" pitchFamily="50" charset="-128"/>
                <a:ea typeface="HG丸ｺﾞｼｯｸM-PRO" panose="020F0600000000000000" pitchFamily="50" charset="-128"/>
              </a:rPr>
              <a:t>氏</a:t>
            </a:r>
            <a:r>
              <a:rPr lang="zh-TW" altLang="en-US" sz="1700" dirty="0">
                <a:solidFill>
                  <a:prstClr val="black"/>
                </a:solidFill>
                <a:latin typeface="HG丸ｺﾞｼｯｸM-PRO" panose="020F0600000000000000" pitchFamily="50" charset="-128"/>
                <a:ea typeface="HG丸ｺﾞｼｯｸM-PRO" panose="020F0600000000000000" pitchFamily="50" charset="-128"/>
              </a:rPr>
              <a:t>（社会福祉法人 加島友愛会　専務理事</a:t>
            </a:r>
            <a:r>
              <a:rPr lang="zh-TW" altLang="en-US" sz="1700" dirty="0" smtClean="0">
                <a:solidFill>
                  <a:prstClr val="black"/>
                </a:solidFill>
                <a:latin typeface="HG丸ｺﾞｼｯｸM-PRO" panose="020F0600000000000000" pitchFamily="50" charset="-128"/>
                <a:ea typeface="HG丸ｺﾞｼｯｸM-PRO" panose="020F0600000000000000" pitchFamily="50" charset="-128"/>
              </a:rPr>
              <a:t>）</a:t>
            </a:r>
            <a:endParaRPr lang="en-US" altLang="zh-TW" sz="1700" dirty="0" smtClean="0">
              <a:solidFill>
                <a:prstClr val="black"/>
              </a:solidFill>
              <a:latin typeface="HG丸ｺﾞｼｯｸM-PRO" panose="020F0600000000000000" pitchFamily="50" charset="-128"/>
              <a:ea typeface="HG丸ｺﾞｼｯｸM-PRO" panose="020F0600000000000000" pitchFamily="50" charset="-128"/>
            </a:endParaRPr>
          </a:p>
          <a:p>
            <a:pPr marL="0" lvl="0" indent="0">
              <a:buNone/>
            </a:pPr>
            <a:r>
              <a:rPr lang="ja-JP" altLang="en-US" sz="1600" dirty="0">
                <a:solidFill>
                  <a:prstClr val="black"/>
                </a:solidFill>
                <a:latin typeface="HG丸ｺﾞｼｯｸM-PRO" panose="020F0600000000000000" pitchFamily="50" charset="-128"/>
                <a:ea typeface="HG丸ｺﾞｼｯｸM-PRO" panose="020F0600000000000000" pitchFamily="50" charset="-128"/>
              </a:rPr>
              <a:t>　 </a:t>
            </a:r>
            <a:r>
              <a:rPr lang="ja-JP" altLang="en-US" sz="1600" dirty="0" smtClean="0">
                <a:solidFill>
                  <a:prstClr val="black"/>
                </a:solidFill>
                <a:latin typeface="HG丸ｺﾞｼｯｸM-PRO" panose="020F0600000000000000" pitchFamily="50" charset="-128"/>
                <a:ea typeface="HG丸ｺﾞｼｯｸM-PRO" panose="020F0600000000000000" pitchFamily="50" charset="-128"/>
              </a:rPr>
              <a:t>参加事業所：</a:t>
            </a:r>
            <a:r>
              <a:rPr lang="en-US" altLang="ja-JP" sz="1600" dirty="0" smtClean="0">
                <a:solidFill>
                  <a:prstClr val="black"/>
                </a:solidFill>
                <a:latin typeface="HG丸ｺﾞｼｯｸM-PRO" panose="020F0600000000000000" pitchFamily="50" charset="-128"/>
                <a:ea typeface="HG丸ｺﾞｼｯｸM-PRO" panose="020F0600000000000000" pitchFamily="50" charset="-128"/>
              </a:rPr>
              <a:t>68</a:t>
            </a:r>
            <a:r>
              <a:rPr lang="ja-JP" altLang="en-US" sz="1600" dirty="0" smtClean="0">
                <a:solidFill>
                  <a:prstClr val="black"/>
                </a:solidFill>
                <a:latin typeface="HG丸ｺﾞｼｯｸM-PRO" panose="020F0600000000000000" pitchFamily="50" charset="-128"/>
                <a:ea typeface="HG丸ｺﾞｼｯｸM-PRO" panose="020F0600000000000000" pitchFamily="50" charset="-128"/>
              </a:rPr>
              <a:t>事業所</a:t>
            </a:r>
            <a:endParaRPr lang="en-US" altLang="ja-JP" sz="1600" dirty="0" smtClean="0">
              <a:solidFill>
                <a:prstClr val="black"/>
              </a:solidFill>
              <a:latin typeface="HG丸ｺﾞｼｯｸM-PRO" panose="020F0600000000000000" pitchFamily="50" charset="-128"/>
              <a:ea typeface="HG丸ｺﾞｼｯｸM-PRO" panose="020F0600000000000000" pitchFamily="50" charset="-128"/>
            </a:endParaRPr>
          </a:p>
          <a:p>
            <a:pPr marL="0" lvl="0" indent="0">
              <a:buNone/>
            </a:pPr>
            <a:endParaRPr lang="ja-JP" altLang="en-US" sz="1600" dirty="0">
              <a:solidFill>
                <a:prstClr val="black"/>
              </a:solidFill>
              <a:latin typeface="HG丸ｺﾞｼｯｸM-PRO" panose="020F0600000000000000" pitchFamily="50" charset="-128"/>
              <a:ea typeface="HG丸ｺﾞｼｯｸM-PRO" panose="020F0600000000000000" pitchFamily="50" charset="-128"/>
            </a:endParaRPr>
          </a:p>
          <a:p>
            <a:pPr lvl="0"/>
            <a:r>
              <a:rPr lang="ja-JP" altLang="en-US" sz="2200" b="1" dirty="0" smtClean="0">
                <a:solidFill>
                  <a:prstClr val="black"/>
                </a:solidFill>
                <a:latin typeface="HG丸ｺﾞｼｯｸM-PRO" panose="020F0600000000000000" pitchFamily="50" charset="-128"/>
                <a:ea typeface="HG丸ｺﾞｼｯｸM-PRO" panose="020F0600000000000000" pitchFamily="50" charset="-128"/>
              </a:rPr>
              <a:t>第２回</a:t>
            </a:r>
            <a:r>
              <a:rPr lang="ja-JP" altLang="en-US" sz="2200" b="1" dirty="0">
                <a:solidFill>
                  <a:prstClr val="black"/>
                </a:solidFill>
                <a:latin typeface="HG丸ｺﾞｼｯｸM-PRO" panose="020F0600000000000000" pitchFamily="50" charset="-128"/>
                <a:ea typeface="HG丸ｺﾞｼｯｸM-PRO" panose="020F0600000000000000" pitchFamily="50" charset="-128"/>
              </a:rPr>
              <a:t>　就労移行支援事業所対象支援力向上</a:t>
            </a:r>
            <a:r>
              <a:rPr lang="ja-JP" altLang="en-US" sz="2200" b="1" dirty="0" smtClean="0">
                <a:solidFill>
                  <a:prstClr val="black"/>
                </a:solidFill>
                <a:latin typeface="HG丸ｺﾞｼｯｸM-PRO" panose="020F0600000000000000" pitchFamily="50" charset="-128"/>
                <a:ea typeface="HG丸ｺﾞｼｯｸM-PRO" panose="020F0600000000000000" pitchFamily="50" charset="-128"/>
              </a:rPr>
              <a:t>研修　～</a:t>
            </a:r>
            <a:r>
              <a:rPr lang="ja-JP" altLang="en-US" sz="2200" b="1" dirty="0" err="1">
                <a:solidFill>
                  <a:prstClr val="black"/>
                </a:solidFill>
                <a:latin typeface="HG丸ｺﾞｼｯｸM-PRO" panose="020F0600000000000000" pitchFamily="50" charset="-128"/>
                <a:ea typeface="HG丸ｺﾞｼｯｸM-PRO" panose="020F0600000000000000" pitchFamily="50" charset="-128"/>
              </a:rPr>
              <a:t>精神障がい</a:t>
            </a:r>
            <a:r>
              <a:rPr lang="ja-JP" altLang="en-US" sz="2200" b="1" dirty="0">
                <a:solidFill>
                  <a:prstClr val="black"/>
                </a:solidFill>
                <a:latin typeface="HG丸ｺﾞｼｯｸM-PRO" panose="020F0600000000000000" pitchFamily="50" charset="-128"/>
                <a:ea typeface="HG丸ｺﾞｼｯｸM-PRO" panose="020F0600000000000000" pitchFamily="50" charset="-128"/>
              </a:rPr>
              <a:t>者の職場定着支援</a:t>
            </a:r>
            <a:r>
              <a:rPr lang="ja-JP" altLang="en-US" sz="2200" b="1"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2200" dirty="0" smtClean="0">
                <a:solidFill>
                  <a:prstClr val="black"/>
                </a:solidFill>
                <a:latin typeface="HG丸ｺﾞｼｯｸM-PRO" panose="020F0600000000000000" pitchFamily="50" charset="-128"/>
                <a:ea typeface="HG丸ｺﾞｼｯｸM-PRO" panose="020F0600000000000000" pitchFamily="50" charset="-128"/>
              </a:rPr>
              <a:t>　</a:t>
            </a:r>
            <a:endParaRPr lang="en-US" altLang="ja-JP" sz="2200" dirty="0" smtClean="0">
              <a:solidFill>
                <a:prstClr val="black"/>
              </a:solidFill>
              <a:latin typeface="HG丸ｺﾞｼｯｸM-PRO" panose="020F0600000000000000" pitchFamily="50" charset="-128"/>
              <a:ea typeface="HG丸ｺﾞｼｯｸM-PRO" panose="020F0600000000000000" pitchFamily="50" charset="-128"/>
            </a:endParaRPr>
          </a:p>
          <a:p>
            <a:pPr marL="0" lvl="0" indent="0">
              <a:buNone/>
            </a:pPr>
            <a:r>
              <a:rPr lang="ja-JP" altLang="en-US" sz="2000" dirty="0">
                <a:solidFill>
                  <a:prstClr val="black"/>
                </a:solidFill>
                <a:latin typeface="HG丸ｺﾞｼｯｸM-PRO" panose="020F0600000000000000" pitchFamily="50" charset="-128"/>
                <a:ea typeface="HG丸ｺﾞｼｯｸM-PRO" panose="020F0600000000000000" pitchFamily="50" charset="-128"/>
              </a:rPr>
              <a:t>　</a:t>
            </a:r>
            <a:r>
              <a:rPr lang="ja-JP" altLang="en-US" sz="1700" dirty="0" smtClean="0">
                <a:solidFill>
                  <a:prstClr val="black"/>
                </a:solidFill>
                <a:latin typeface="HG丸ｺﾞｼｯｸM-PRO" panose="020F0600000000000000" pitchFamily="50" charset="-128"/>
                <a:ea typeface="HG丸ｺﾞｼｯｸM-PRO" panose="020F0600000000000000" pitchFamily="50" charset="-128"/>
              </a:rPr>
              <a:t>実施日：平成</a:t>
            </a:r>
            <a:r>
              <a:rPr lang="en-US" altLang="ja-JP" sz="1700" dirty="0" smtClean="0">
                <a:solidFill>
                  <a:prstClr val="black"/>
                </a:solidFill>
                <a:latin typeface="HG丸ｺﾞｼｯｸM-PRO" panose="020F0600000000000000" pitchFamily="50" charset="-128"/>
                <a:ea typeface="HG丸ｺﾞｼｯｸM-PRO" panose="020F0600000000000000" pitchFamily="50" charset="-128"/>
              </a:rPr>
              <a:t>31</a:t>
            </a:r>
            <a:r>
              <a:rPr lang="ja-JP" altLang="en-US" sz="1700" dirty="0" smtClean="0">
                <a:solidFill>
                  <a:prstClr val="black"/>
                </a:solidFill>
                <a:latin typeface="HG丸ｺﾞｼｯｸM-PRO" panose="020F0600000000000000" pitchFamily="50" charset="-128"/>
                <a:ea typeface="HG丸ｺﾞｼｯｸM-PRO" panose="020F0600000000000000" pitchFamily="50" charset="-128"/>
              </a:rPr>
              <a:t>年３月４日</a:t>
            </a:r>
            <a:endParaRPr lang="en-US" altLang="ja-JP" sz="1700" dirty="0" smtClean="0">
              <a:solidFill>
                <a:prstClr val="black"/>
              </a:solidFill>
              <a:latin typeface="HG丸ｺﾞｼｯｸM-PRO" panose="020F0600000000000000" pitchFamily="50" charset="-128"/>
              <a:ea typeface="HG丸ｺﾞｼｯｸM-PRO" panose="020F0600000000000000" pitchFamily="50" charset="-128"/>
            </a:endParaRPr>
          </a:p>
          <a:p>
            <a:pPr marL="0" lvl="0" indent="0">
              <a:buNone/>
            </a:pPr>
            <a:r>
              <a:rPr lang="ja-JP" altLang="en-US" sz="1700" dirty="0" smtClean="0">
                <a:solidFill>
                  <a:prstClr val="black"/>
                </a:solidFill>
                <a:latin typeface="HG丸ｺﾞｼｯｸM-PRO" panose="020F0600000000000000" pitchFamily="50" charset="-128"/>
                <a:ea typeface="HG丸ｺﾞｼｯｸM-PRO" panose="020F0600000000000000" pitchFamily="50" charset="-128"/>
              </a:rPr>
              <a:t>　 講師</a:t>
            </a:r>
            <a:r>
              <a:rPr lang="ja-JP" altLang="en-US" sz="1700" dirty="0">
                <a:solidFill>
                  <a:prstClr val="black"/>
                </a:solidFill>
                <a:latin typeface="HG丸ｺﾞｼｯｸM-PRO" panose="020F0600000000000000" pitchFamily="50" charset="-128"/>
                <a:ea typeface="HG丸ｺﾞｼｯｸM-PRO" panose="020F0600000000000000" pitchFamily="50" charset="-128"/>
              </a:rPr>
              <a:t>：金塚　</a:t>
            </a:r>
            <a:r>
              <a:rPr lang="ja-JP" altLang="en-US" sz="1700" dirty="0" smtClean="0">
                <a:solidFill>
                  <a:prstClr val="black"/>
                </a:solidFill>
                <a:latin typeface="HG丸ｺﾞｼｯｸM-PRO" panose="020F0600000000000000" pitchFamily="50" charset="-128"/>
                <a:ea typeface="HG丸ｺﾞｼｯｸM-PRO" panose="020F0600000000000000" pitchFamily="50" charset="-128"/>
              </a:rPr>
              <a:t>たかし 氏（</a:t>
            </a:r>
            <a:r>
              <a:rPr lang="en-US" altLang="ja-JP" sz="1700" dirty="0">
                <a:solidFill>
                  <a:prstClr val="black"/>
                </a:solidFill>
                <a:latin typeface="HG丸ｺﾞｼｯｸM-PRO" panose="020F0600000000000000" pitchFamily="50" charset="-128"/>
                <a:ea typeface="HG丸ｺﾞｼｯｸM-PRO" panose="020F0600000000000000" pitchFamily="50" charset="-128"/>
              </a:rPr>
              <a:t>NPO</a:t>
            </a:r>
            <a:r>
              <a:rPr lang="ja-JP" altLang="en-US" sz="1700" dirty="0">
                <a:solidFill>
                  <a:prstClr val="black"/>
                </a:solidFill>
                <a:latin typeface="HG丸ｺﾞｼｯｸM-PRO" panose="020F0600000000000000" pitchFamily="50" charset="-128"/>
                <a:ea typeface="HG丸ｺﾞｼｯｸM-PRO" panose="020F0600000000000000" pitchFamily="50" charset="-128"/>
              </a:rPr>
              <a:t>法人　大阪精神障害者就労支援ネットワーク　理事・統括施設長）</a:t>
            </a:r>
          </a:p>
          <a:p>
            <a:pPr marL="0" lvl="0" indent="0">
              <a:buNone/>
            </a:pPr>
            <a:r>
              <a:rPr lang="ja-JP" altLang="en-US" sz="1700" dirty="0" smtClean="0">
                <a:solidFill>
                  <a:prstClr val="black"/>
                </a:solidFill>
                <a:latin typeface="HG丸ｺﾞｼｯｸM-PRO" panose="020F0600000000000000" pitchFamily="50" charset="-128"/>
                <a:ea typeface="HG丸ｺﾞｼｯｸM-PRO" panose="020F0600000000000000" pitchFamily="50" charset="-128"/>
              </a:rPr>
              <a:t>　　　 　中木</a:t>
            </a:r>
            <a:r>
              <a:rPr lang="ja-JP" altLang="en-US" sz="1700" dirty="0">
                <a:solidFill>
                  <a:prstClr val="black"/>
                </a:solidFill>
                <a:latin typeface="HG丸ｺﾞｼｯｸM-PRO" panose="020F0600000000000000" pitchFamily="50" charset="-128"/>
                <a:ea typeface="HG丸ｺﾞｼｯｸM-PRO" panose="020F0600000000000000" pitchFamily="50" charset="-128"/>
              </a:rPr>
              <a:t>　憲吾 </a:t>
            </a:r>
            <a:r>
              <a:rPr lang="ja-JP" altLang="en-US" sz="1700" dirty="0" smtClean="0">
                <a:solidFill>
                  <a:prstClr val="black"/>
                </a:solidFill>
                <a:latin typeface="HG丸ｺﾞｼｯｸM-PRO" panose="020F0600000000000000" pitchFamily="50" charset="-128"/>
                <a:ea typeface="HG丸ｺﾞｼｯｸM-PRO" panose="020F0600000000000000" pitchFamily="50" charset="-128"/>
              </a:rPr>
              <a:t>氏（社会</a:t>
            </a:r>
            <a:r>
              <a:rPr lang="ja-JP" altLang="en-US" sz="1700" dirty="0">
                <a:solidFill>
                  <a:prstClr val="black"/>
                </a:solidFill>
                <a:latin typeface="HG丸ｺﾞｼｯｸM-PRO" panose="020F0600000000000000" pitchFamily="50" charset="-128"/>
                <a:ea typeface="HG丸ｺﾞｼｯｸM-PRO" panose="020F0600000000000000" pitchFamily="50" charset="-128"/>
              </a:rPr>
              <a:t>福祉法人みつわ会　ブリーゼ　就労移行支援</a:t>
            </a:r>
            <a:r>
              <a:rPr lang="ja-JP" altLang="en-US" sz="1700" dirty="0" err="1" smtClean="0">
                <a:solidFill>
                  <a:prstClr val="black"/>
                </a:solidFill>
                <a:latin typeface="HG丸ｺﾞｼｯｸM-PRO" panose="020F0600000000000000" pitchFamily="50" charset="-128"/>
                <a:ea typeface="HG丸ｺﾞｼｯｸM-PRO" panose="020F0600000000000000" pitchFamily="50" charset="-128"/>
              </a:rPr>
              <a:t>じょぶちゃれ</a:t>
            </a:r>
            <a:r>
              <a:rPr lang="ja-JP" altLang="en-US" sz="1700" dirty="0" smtClean="0">
                <a:solidFill>
                  <a:prstClr val="black"/>
                </a:solidFill>
                <a:latin typeface="HG丸ｺﾞｼｯｸM-PRO" panose="020F0600000000000000" pitchFamily="50" charset="-128"/>
                <a:ea typeface="HG丸ｺﾞｼｯｸM-PRO" panose="020F0600000000000000" pitchFamily="50" charset="-128"/>
              </a:rPr>
              <a:t>）</a:t>
            </a:r>
            <a:endParaRPr lang="en-US" altLang="ja-JP" sz="1700" dirty="0" smtClean="0">
              <a:solidFill>
                <a:prstClr val="black"/>
              </a:solidFill>
              <a:latin typeface="HG丸ｺﾞｼｯｸM-PRO" panose="020F0600000000000000" pitchFamily="50" charset="-128"/>
              <a:ea typeface="HG丸ｺﾞｼｯｸM-PRO" panose="020F0600000000000000" pitchFamily="50" charset="-128"/>
            </a:endParaRPr>
          </a:p>
          <a:p>
            <a:pPr marL="0" lvl="0" indent="0">
              <a:buNone/>
            </a:pPr>
            <a:r>
              <a:rPr lang="ja-JP" altLang="en-US" sz="1700" dirty="0">
                <a:solidFill>
                  <a:prstClr val="black"/>
                </a:solidFill>
                <a:latin typeface="HG丸ｺﾞｼｯｸM-PRO" panose="020F0600000000000000" pitchFamily="50" charset="-128"/>
                <a:ea typeface="HG丸ｺﾞｼｯｸM-PRO" panose="020F0600000000000000" pitchFamily="50" charset="-128"/>
              </a:rPr>
              <a:t>　</a:t>
            </a:r>
            <a:r>
              <a:rPr lang="ja-JP" altLang="en-US" sz="1700" dirty="0" smtClean="0">
                <a:solidFill>
                  <a:prstClr val="black"/>
                </a:solidFill>
                <a:latin typeface="HG丸ｺﾞｼｯｸM-PRO" panose="020F0600000000000000" pitchFamily="50" charset="-128"/>
                <a:ea typeface="HG丸ｺﾞｼｯｸM-PRO" panose="020F0600000000000000" pitchFamily="50" charset="-128"/>
              </a:rPr>
              <a:t> 参加事業所数：</a:t>
            </a:r>
            <a:r>
              <a:rPr lang="en-US" altLang="ja-JP" sz="1700" dirty="0" smtClean="0">
                <a:solidFill>
                  <a:prstClr val="black"/>
                </a:solidFill>
                <a:latin typeface="HG丸ｺﾞｼｯｸM-PRO" panose="020F0600000000000000" pitchFamily="50" charset="-128"/>
                <a:ea typeface="HG丸ｺﾞｼｯｸM-PRO" panose="020F0600000000000000" pitchFamily="50" charset="-128"/>
              </a:rPr>
              <a:t>32</a:t>
            </a:r>
            <a:r>
              <a:rPr lang="ja-JP" altLang="en-US" sz="1700" dirty="0" smtClean="0">
                <a:solidFill>
                  <a:prstClr val="black"/>
                </a:solidFill>
                <a:latin typeface="HG丸ｺﾞｼｯｸM-PRO" panose="020F0600000000000000" pitchFamily="50" charset="-128"/>
                <a:ea typeface="HG丸ｺﾞｼｯｸM-PRO" panose="020F0600000000000000" pitchFamily="50" charset="-128"/>
              </a:rPr>
              <a:t>事業所</a:t>
            </a:r>
            <a:endParaRPr lang="ja-JP" altLang="en-US" sz="2000" dirty="0" smtClean="0">
              <a:latin typeface="HG丸ｺﾞｼｯｸM-PRO" panose="020F0600000000000000" pitchFamily="50" charset="-128"/>
              <a:ea typeface="HG丸ｺﾞｼｯｸM-PRO" panose="020F0600000000000000" pitchFamily="50" charset="-128"/>
            </a:endParaRPr>
          </a:p>
        </p:txBody>
      </p:sp>
      <p:sp>
        <p:nvSpPr>
          <p:cNvPr id="5" name="テキスト ボックス 4"/>
          <p:cNvSpPr txBox="1"/>
          <p:nvPr/>
        </p:nvSpPr>
        <p:spPr>
          <a:xfrm>
            <a:off x="11143127" y="6487633"/>
            <a:ext cx="1559859" cy="369332"/>
          </a:xfrm>
          <a:prstGeom prst="rect">
            <a:avLst/>
          </a:prstGeom>
          <a:noFill/>
        </p:spPr>
        <p:txBody>
          <a:bodyPr wrap="square" rtlCol="0">
            <a:spAutoFit/>
          </a:bodyPr>
          <a:lstStyle/>
          <a:p>
            <a:pPr algn="ctr"/>
            <a:r>
              <a:rPr kumimoji="1" lang="ja-JP" altLang="en-US" dirty="0" smtClean="0"/>
              <a:t>１０</a:t>
            </a:r>
            <a:endParaRPr kumimoji="1" lang="ja-JP" altLang="en-US" dirty="0"/>
          </a:p>
        </p:txBody>
      </p:sp>
    </p:spTree>
    <p:extLst>
      <p:ext uri="{BB962C8B-B14F-4D97-AF65-F5344CB8AC3E}">
        <p14:creationId xmlns:p14="http://schemas.microsoft.com/office/powerpoint/2010/main" val="16785869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5DACE7-899D-4AA1-947F-2EE234AECC1D}"/>
              </a:ext>
            </a:extLst>
          </p:cNvPr>
          <p:cNvSpPr>
            <a:spLocks noGrp="1"/>
          </p:cNvSpPr>
          <p:nvPr>
            <p:ph type="title"/>
          </p:nvPr>
        </p:nvSpPr>
        <p:spPr/>
        <p:txBody>
          <a:bodyPr/>
          <a:lstStyle/>
          <a:p>
            <a:pPr algn="ctr"/>
            <a:r>
              <a:rPr kumimoji="1" lang="ja-JP" altLang="en-US" dirty="0">
                <a:latin typeface="HG丸ｺﾞｼｯｸM-PRO" panose="020F0600000000000000" pitchFamily="50" charset="-128"/>
                <a:ea typeface="HG丸ｺﾞｼｯｸM-PRO" panose="020F0600000000000000" pitchFamily="50" charset="-128"/>
              </a:rPr>
              <a:t>今後について</a:t>
            </a:r>
          </a:p>
        </p:txBody>
      </p:sp>
      <p:sp>
        <p:nvSpPr>
          <p:cNvPr id="3" name="コンテンツ プレースホルダー 2">
            <a:extLst>
              <a:ext uri="{FF2B5EF4-FFF2-40B4-BE49-F238E27FC236}">
                <a16:creationId xmlns:a16="http://schemas.microsoft.com/office/drawing/2014/main" id="{B1F9947C-0294-4DDF-B69E-1D3E8451EDB9}"/>
              </a:ext>
            </a:extLst>
          </p:cNvPr>
          <p:cNvSpPr>
            <a:spLocks noGrp="1"/>
          </p:cNvSpPr>
          <p:nvPr>
            <p:ph idx="1"/>
          </p:nvPr>
        </p:nvSpPr>
        <p:spPr>
          <a:xfrm>
            <a:off x="838200" y="2355712"/>
            <a:ext cx="10515600" cy="4351338"/>
          </a:xfrm>
        </p:spPr>
        <p:txBody>
          <a:bodyPr/>
          <a:lstStyle/>
          <a:p>
            <a:r>
              <a:rPr kumimoji="1" lang="ja-JP" altLang="en-US" dirty="0">
                <a:latin typeface="HG丸ｺﾞｼｯｸM-PRO" panose="020F0600000000000000" pitchFamily="50" charset="-128"/>
                <a:ea typeface="HG丸ｺﾞｼｯｸM-PRO" panose="020F0600000000000000" pitchFamily="50" charset="-128"/>
              </a:rPr>
              <a:t>３か年事業の２年目、申込事業所も増えつつある中で、今年度終わりにはしっかりと事業内容の分析と評価を行い、就労系事業所の質を上げる仕組みを、就労アセスメント強化事業終了後の新しい事業として考えていく必要がある。</a:t>
            </a:r>
            <a:endParaRPr kumimoji="1" lang="en-US" altLang="ja-JP" dirty="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pPr marL="0" indent="0">
              <a:buNone/>
            </a:pPr>
            <a:endParaRPr kumimoji="1" lang="en-US" altLang="ja-JP" dirty="0">
              <a:latin typeface="HG丸ｺﾞｼｯｸM-PRO" panose="020F0600000000000000" pitchFamily="50" charset="-128"/>
              <a:ea typeface="HG丸ｺﾞｼｯｸM-PRO" panose="020F0600000000000000" pitchFamily="50" charset="-128"/>
            </a:endParaRPr>
          </a:p>
          <a:p>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5" name="テキスト ボックス 4"/>
          <p:cNvSpPr txBox="1"/>
          <p:nvPr/>
        </p:nvSpPr>
        <p:spPr>
          <a:xfrm>
            <a:off x="11143127" y="6487633"/>
            <a:ext cx="1559859" cy="369332"/>
          </a:xfrm>
          <a:prstGeom prst="rect">
            <a:avLst/>
          </a:prstGeom>
          <a:noFill/>
        </p:spPr>
        <p:txBody>
          <a:bodyPr wrap="square" rtlCol="0">
            <a:spAutoFit/>
          </a:bodyPr>
          <a:lstStyle/>
          <a:p>
            <a:pPr algn="ctr"/>
            <a:r>
              <a:rPr kumimoji="1" lang="ja-JP" altLang="en-US" dirty="0" smtClean="0"/>
              <a:t>１１</a:t>
            </a:r>
            <a:endParaRPr kumimoji="1" lang="ja-JP" altLang="en-US" dirty="0"/>
          </a:p>
        </p:txBody>
      </p:sp>
    </p:spTree>
    <p:extLst>
      <p:ext uri="{BB962C8B-B14F-4D97-AF65-F5344CB8AC3E}">
        <p14:creationId xmlns:p14="http://schemas.microsoft.com/office/powerpoint/2010/main" val="972310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24000" y="234751"/>
            <a:ext cx="9144000" cy="994172"/>
          </a:xfrm>
        </p:spPr>
        <p:txBody>
          <a:bodyPr>
            <a:noAutofit/>
          </a:bodyPr>
          <a:lstStyle/>
          <a:p>
            <a:pPr algn="ctr"/>
            <a:r>
              <a:rPr lang="ja-JP" altLang="en-US" sz="3600" dirty="0">
                <a:latin typeface="HG丸ｺﾞｼｯｸM-PRO" panose="020F0600000000000000" pitchFamily="50" charset="-128"/>
                <a:ea typeface="HG丸ｺﾞｼｯｸM-PRO" panose="020F0600000000000000" pitchFamily="50" charset="-128"/>
              </a:rPr>
              <a:t>大阪における就労支援の在り方を考える会</a:t>
            </a:r>
          </a:p>
        </p:txBody>
      </p:sp>
      <p:sp>
        <p:nvSpPr>
          <p:cNvPr id="3" name="コンテンツ プレースホルダー 2"/>
          <p:cNvSpPr>
            <a:spLocks noGrp="1"/>
          </p:cNvSpPr>
          <p:nvPr>
            <p:ph idx="1"/>
          </p:nvPr>
        </p:nvSpPr>
        <p:spPr>
          <a:xfrm>
            <a:off x="649357" y="1600201"/>
            <a:ext cx="10469217" cy="5023048"/>
          </a:xfrm>
        </p:spPr>
        <p:txBody>
          <a:bodyPr>
            <a:normAutofit/>
          </a:bodyPr>
          <a:lstStyle/>
          <a:p>
            <a:pPr marL="0" indent="0">
              <a:buNone/>
            </a:pPr>
            <a:r>
              <a:rPr lang="ja-JP" altLang="en-US" dirty="0" smtClean="0">
                <a:latin typeface="HG丸ｺﾞｼｯｸM-PRO" panose="020F0600000000000000" pitchFamily="50" charset="-128"/>
                <a:ea typeface="HG丸ｺﾞｼｯｸM-PRO" panose="020F0600000000000000" pitchFamily="50" charset="-128"/>
              </a:rPr>
              <a:t>平成</a:t>
            </a:r>
            <a:r>
              <a:rPr lang="en-US" altLang="ja-JP" dirty="0" smtClean="0">
                <a:latin typeface="HG丸ｺﾞｼｯｸM-PRO" panose="020F0600000000000000" pitchFamily="50" charset="-128"/>
                <a:ea typeface="HG丸ｺﾞｼｯｸM-PRO" panose="020F0600000000000000" pitchFamily="50" charset="-128"/>
              </a:rPr>
              <a:t>27</a:t>
            </a:r>
            <a:r>
              <a:rPr lang="ja-JP" altLang="en-US" dirty="0" smtClean="0">
                <a:latin typeface="HG丸ｺﾞｼｯｸM-PRO" panose="020F0600000000000000" pitchFamily="50" charset="-128"/>
                <a:ea typeface="HG丸ｺﾞｼｯｸM-PRO" panose="020F0600000000000000" pitchFamily="50" charset="-128"/>
              </a:rPr>
              <a:t>年</a:t>
            </a:r>
            <a:r>
              <a:rPr lang="ja-JP" altLang="en-US" dirty="0">
                <a:latin typeface="HG丸ｺﾞｼｯｸM-PRO" panose="020F0600000000000000" pitchFamily="50" charset="-128"/>
                <a:ea typeface="HG丸ｺﾞｼｯｸM-PRO" panose="020F0600000000000000" pitchFamily="50" charset="-128"/>
              </a:rPr>
              <a:t>に立ち上げ</a:t>
            </a:r>
            <a:endParaRPr lang="en-US" altLang="ja-JP" dirty="0">
              <a:latin typeface="HG丸ｺﾞｼｯｸM-PRO" panose="020F0600000000000000" pitchFamily="50" charset="-128"/>
              <a:ea typeface="HG丸ｺﾞｼｯｸM-PRO" panose="020F0600000000000000" pitchFamily="50" charset="-128"/>
            </a:endParaRPr>
          </a:p>
          <a:p>
            <a:pPr marL="0" indent="0">
              <a:buNone/>
            </a:pPr>
            <a:endParaRPr lang="en-US" altLang="ja-JP" sz="600" dirty="0">
              <a:latin typeface="HG丸ｺﾞｼｯｸM-PRO" panose="020F0600000000000000" pitchFamily="50" charset="-128"/>
              <a:ea typeface="HG丸ｺﾞｼｯｸM-PRO" panose="020F0600000000000000" pitchFamily="50" charset="-128"/>
            </a:endParaRPr>
          </a:p>
          <a:p>
            <a:pPr marL="0" indent="0">
              <a:buNone/>
            </a:pPr>
            <a:endParaRPr lang="en-US" altLang="ja-JP" sz="600" dirty="0">
              <a:latin typeface="HG丸ｺﾞｼｯｸM-PRO" panose="020F0600000000000000" pitchFamily="50" charset="-128"/>
              <a:ea typeface="HG丸ｺﾞｼｯｸM-PRO" panose="020F0600000000000000" pitchFamily="50" charset="-128"/>
            </a:endParaRPr>
          </a:p>
          <a:p>
            <a:pPr marL="0" indent="0">
              <a:buNone/>
            </a:pPr>
            <a:r>
              <a:rPr kumimoji="1" lang="ja-JP" altLang="en-US" dirty="0">
                <a:latin typeface="HG丸ｺﾞｼｯｸM-PRO" panose="020F0600000000000000" pitchFamily="50" charset="-128"/>
                <a:ea typeface="HG丸ｺﾞｼｯｸM-PRO" panose="020F0600000000000000" pitchFamily="50" charset="-128"/>
              </a:rPr>
              <a:t>参加者：支援機関、企業、行政（大阪府、大阪市、労働局）</a:t>
            </a: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endParaRPr lang="en-US" altLang="ja-JP" sz="600" dirty="0">
              <a:latin typeface="HG丸ｺﾞｼｯｸM-PRO" panose="020F0600000000000000" pitchFamily="50" charset="-128"/>
              <a:ea typeface="HG丸ｺﾞｼｯｸM-PRO" panose="020F0600000000000000" pitchFamily="50" charset="-128"/>
            </a:endParaRPr>
          </a:p>
          <a:p>
            <a:pPr marL="0" indent="0">
              <a:buNone/>
            </a:pPr>
            <a:endParaRPr lang="en-US" altLang="ja-JP" sz="600"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２ヶ月に１回会議を開催</a:t>
            </a:r>
            <a:endParaRPr lang="en-US" altLang="ja-JP" dirty="0">
              <a:latin typeface="HG丸ｺﾞｼｯｸM-PRO" panose="020F0600000000000000" pitchFamily="50" charset="-128"/>
              <a:ea typeface="HG丸ｺﾞｼｯｸM-PRO" panose="020F0600000000000000" pitchFamily="50" charset="-128"/>
            </a:endParaRPr>
          </a:p>
          <a:p>
            <a:pPr marL="0" indent="0">
              <a:buNone/>
            </a:pPr>
            <a:endParaRPr lang="en-US" altLang="ja-JP" sz="600" dirty="0">
              <a:latin typeface="HG丸ｺﾞｼｯｸM-PRO" panose="020F0600000000000000" pitchFamily="50" charset="-128"/>
              <a:ea typeface="HG丸ｺﾞｼｯｸM-PRO" panose="020F0600000000000000" pitchFamily="50" charset="-128"/>
            </a:endParaRPr>
          </a:p>
          <a:p>
            <a:pPr marL="0" indent="0">
              <a:buNone/>
            </a:pPr>
            <a:endParaRPr lang="en-US" altLang="ja-JP" sz="600"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福祉圏域にて問題解決できる仕組みを構築する</a:t>
            </a:r>
            <a:endParaRPr lang="en-US" altLang="ja-JP" dirty="0">
              <a:latin typeface="HG丸ｺﾞｼｯｸM-PRO" panose="020F0600000000000000" pitchFamily="50" charset="-128"/>
              <a:ea typeface="HG丸ｺﾞｼｯｸM-PRO" panose="020F0600000000000000" pitchFamily="50" charset="-128"/>
            </a:endParaRPr>
          </a:p>
          <a:p>
            <a:pPr marL="0" indent="0">
              <a:buNone/>
            </a:pPr>
            <a:endParaRPr lang="en-US" altLang="ja-JP" sz="600" dirty="0">
              <a:latin typeface="HG丸ｺﾞｼｯｸM-PRO" panose="020F0600000000000000" pitchFamily="50" charset="-128"/>
              <a:ea typeface="HG丸ｺﾞｼｯｸM-PRO" panose="020F0600000000000000" pitchFamily="50" charset="-128"/>
            </a:endParaRPr>
          </a:p>
          <a:p>
            <a:pPr marL="0" indent="0">
              <a:buNone/>
            </a:pPr>
            <a:endParaRPr lang="en-US" altLang="ja-JP" sz="600" dirty="0">
              <a:latin typeface="HG丸ｺﾞｼｯｸM-PRO" panose="020F0600000000000000" pitchFamily="50" charset="-128"/>
              <a:ea typeface="HG丸ｺﾞｼｯｸM-PRO" panose="020F0600000000000000" pitchFamily="50" charset="-128"/>
            </a:endParaRPr>
          </a:p>
          <a:p>
            <a:pPr marL="0" indent="0">
              <a:buNone/>
            </a:pPr>
            <a:r>
              <a:rPr lang="ja-JP" altLang="en-US" dirty="0" smtClean="0">
                <a:latin typeface="HG丸ｺﾞｼｯｸM-PRO" panose="020F0600000000000000" pitchFamily="50" charset="-128"/>
                <a:ea typeface="HG丸ｺﾞｼｯｸM-PRO" panose="020F0600000000000000" pitchFamily="50" charset="-128"/>
              </a:rPr>
              <a:t>平成</a:t>
            </a:r>
            <a:r>
              <a:rPr lang="en-US" altLang="ja-JP" dirty="0" smtClean="0">
                <a:latin typeface="HG丸ｺﾞｼｯｸM-PRO" panose="020F0600000000000000" pitchFamily="50" charset="-128"/>
                <a:ea typeface="HG丸ｺﾞｼｯｸM-PRO" panose="020F0600000000000000" pitchFamily="50" charset="-128"/>
              </a:rPr>
              <a:t>28</a:t>
            </a:r>
            <a:r>
              <a:rPr lang="ja-JP" altLang="en-US" dirty="0" smtClean="0">
                <a:latin typeface="HG丸ｺﾞｼｯｸM-PRO" panose="020F0600000000000000" pitchFamily="50" charset="-128"/>
                <a:ea typeface="HG丸ｺﾞｼｯｸM-PRO" panose="020F0600000000000000" pitchFamily="50" charset="-128"/>
              </a:rPr>
              <a:t>年</a:t>
            </a:r>
            <a:r>
              <a:rPr lang="ja-JP" altLang="en-US" dirty="0">
                <a:latin typeface="HG丸ｺﾞｼｯｸM-PRO" panose="020F0600000000000000" pitchFamily="50" charset="-128"/>
                <a:ea typeface="HG丸ｺﾞｼｯｸM-PRO" panose="020F0600000000000000" pitchFamily="50" charset="-128"/>
              </a:rPr>
              <a:t>８月「大阪府就労移行支援事業所連絡会」立ち上げ</a:t>
            </a:r>
            <a:endParaRPr lang="en-US" altLang="ja-JP" dirty="0">
              <a:latin typeface="HG丸ｺﾞｼｯｸM-PRO" panose="020F0600000000000000" pitchFamily="50" charset="-128"/>
              <a:ea typeface="HG丸ｺﾞｼｯｸM-PRO" panose="020F0600000000000000" pitchFamily="50" charset="-128"/>
            </a:endParaRPr>
          </a:p>
          <a:p>
            <a:pPr marL="0" indent="0">
              <a:buNone/>
            </a:pPr>
            <a:endParaRPr kumimoji="1" lang="en-US" altLang="ja-JP" dirty="0">
              <a:latin typeface="HG丸ｺﾞｼｯｸM-PRO" panose="020F0600000000000000" pitchFamily="50" charset="-128"/>
              <a:ea typeface="HG丸ｺﾞｼｯｸM-PRO" panose="020F0600000000000000" pitchFamily="50" charset="-128"/>
            </a:endParaRPr>
          </a:p>
        </p:txBody>
      </p:sp>
      <p:sp>
        <p:nvSpPr>
          <p:cNvPr id="5" name="テキスト ボックス 4"/>
          <p:cNvSpPr txBox="1"/>
          <p:nvPr/>
        </p:nvSpPr>
        <p:spPr>
          <a:xfrm>
            <a:off x="11143127" y="6487633"/>
            <a:ext cx="1559859" cy="369332"/>
          </a:xfrm>
          <a:prstGeom prst="rect">
            <a:avLst/>
          </a:prstGeom>
          <a:noFill/>
        </p:spPr>
        <p:txBody>
          <a:bodyPr wrap="square" rtlCol="0">
            <a:spAutoFit/>
          </a:bodyPr>
          <a:lstStyle/>
          <a:p>
            <a:pPr algn="ctr"/>
            <a:r>
              <a:rPr kumimoji="1" lang="ja-JP" altLang="en-US" dirty="0" smtClean="0"/>
              <a:t>１</a:t>
            </a:r>
            <a:endParaRPr kumimoji="1" lang="ja-JP" altLang="en-US" dirty="0"/>
          </a:p>
        </p:txBody>
      </p:sp>
    </p:spTree>
    <p:extLst>
      <p:ext uri="{BB962C8B-B14F-4D97-AF65-F5344CB8AC3E}">
        <p14:creationId xmlns:p14="http://schemas.microsoft.com/office/powerpoint/2010/main" val="16504266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B134F6-ECFA-426E-8ACE-DC2432CFA540}"/>
              </a:ext>
            </a:extLst>
          </p:cNvPr>
          <p:cNvSpPr>
            <a:spLocks noGrp="1"/>
          </p:cNvSpPr>
          <p:nvPr>
            <p:ph type="title"/>
          </p:nvPr>
        </p:nvSpPr>
        <p:spPr/>
        <p:txBody>
          <a:bodyPr/>
          <a:lstStyle/>
          <a:p>
            <a:pPr algn="ctr"/>
            <a:r>
              <a:rPr kumimoji="1" lang="ja-JP" altLang="en-US" dirty="0">
                <a:latin typeface="HG丸ｺﾞｼｯｸM-PRO" panose="020F0600000000000000" pitchFamily="50" charset="-128"/>
                <a:ea typeface="HG丸ｺﾞｼｯｸM-PRO" panose="020F0600000000000000" pitchFamily="50" charset="-128"/>
              </a:rPr>
              <a:t>大阪府就労移行支援事業所連絡会</a:t>
            </a:r>
          </a:p>
        </p:txBody>
      </p:sp>
      <p:sp>
        <p:nvSpPr>
          <p:cNvPr id="3" name="コンテンツ プレースホルダー 2">
            <a:extLst>
              <a:ext uri="{FF2B5EF4-FFF2-40B4-BE49-F238E27FC236}">
                <a16:creationId xmlns:a16="http://schemas.microsoft.com/office/drawing/2014/main" id="{0CB3C1F5-21DE-4AE6-8891-0842A388C9FE}"/>
              </a:ext>
            </a:extLst>
          </p:cNvPr>
          <p:cNvSpPr>
            <a:spLocks noGrp="1"/>
          </p:cNvSpPr>
          <p:nvPr>
            <p:ph idx="1"/>
          </p:nvPr>
        </p:nvSpPr>
        <p:spPr>
          <a:xfrm>
            <a:off x="106017" y="1825625"/>
            <a:ext cx="11820939" cy="4667250"/>
          </a:xfrm>
        </p:spPr>
        <p:txBody>
          <a:bodyPr>
            <a:normAutofit fontScale="92500" lnSpcReduction="20000"/>
          </a:bodyPr>
          <a:lstStyle/>
          <a:p>
            <a:pPr marL="0" indent="0">
              <a:buNone/>
            </a:pPr>
            <a:r>
              <a:rPr lang="en-US" altLang="ja-JP" dirty="0"/>
              <a:t>【</a:t>
            </a:r>
            <a:r>
              <a:rPr lang="ja-JP" altLang="en-US" dirty="0">
                <a:latin typeface="HG丸ｺﾞｼｯｸM-PRO" panose="020F0600000000000000" pitchFamily="50" charset="-128"/>
                <a:ea typeface="HG丸ｺﾞｼｯｸM-PRO" panose="020F0600000000000000" pitchFamily="50" charset="-128"/>
              </a:rPr>
              <a:t>目的</a:t>
            </a:r>
            <a:r>
              <a:rPr lang="en-US" altLang="ja-JP" dirty="0">
                <a:latin typeface="HG丸ｺﾞｼｯｸM-PRO" panose="020F0600000000000000" pitchFamily="50" charset="-128"/>
                <a:ea typeface="HG丸ｺﾞｼｯｸM-PRO" panose="020F0600000000000000" pitchFamily="50" charset="-128"/>
              </a:rPr>
              <a:t>】</a:t>
            </a:r>
          </a:p>
          <a:p>
            <a:pPr marL="0" indent="0">
              <a:buNone/>
            </a:pPr>
            <a:r>
              <a:rPr lang="ja-JP" altLang="ja-JP" dirty="0">
                <a:latin typeface="HG丸ｺﾞｼｯｸM-PRO" panose="020F0600000000000000" pitchFamily="50" charset="-128"/>
                <a:ea typeface="HG丸ｺﾞｼｯｸM-PRO" panose="020F0600000000000000" pitchFamily="50" charset="-128"/>
              </a:rPr>
              <a:t>「働きたい」と希望する障害のある人に、就職から働き続ける事を可能にす</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　</a:t>
            </a:r>
            <a:r>
              <a:rPr lang="ja-JP" altLang="ja-JP" dirty="0">
                <a:latin typeface="HG丸ｺﾞｼｯｸM-PRO" panose="020F0600000000000000" pitchFamily="50" charset="-128"/>
                <a:ea typeface="HG丸ｺﾞｼｯｸM-PRO" panose="020F0600000000000000" pitchFamily="50" charset="-128"/>
              </a:rPr>
              <a:t>る仕組みを実現する</a:t>
            </a:r>
            <a:r>
              <a:rPr lang="ja-JP" altLang="en-US" dirty="0">
                <a:latin typeface="HG丸ｺﾞｼｯｸM-PRO" panose="020F0600000000000000" pitchFamily="50" charset="-128"/>
                <a:ea typeface="HG丸ｺﾞｼｯｸM-PRO" panose="020F0600000000000000" pitchFamily="50" charset="-128"/>
              </a:rPr>
              <a:t>。</a:t>
            </a:r>
            <a:endParaRPr lang="en-US" altLang="ja-JP" dirty="0">
              <a:latin typeface="HG丸ｺﾞｼｯｸM-PRO" panose="020F0600000000000000" pitchFamily="50" charset="-128"/>
              <a:ea typeface="HG丸ｺﾞｼｯｸM-PRO" panose="020F0600000000000000" pitchFamily="50" charset="-128"/>
            </a:endParaRPr>
          </a:p>
          <a:p>
            <a:pPr marL="0" indent="0">
              <a:buNone/>
            </a:pP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lang="en-US" altLang="ja-JP" dirty="0">
                <a:latin typeface="HG丸ｺﾞｼｯｸM-PRO" panose="020F0600000000000000" pitchFamily="50" charset="-128"/>
                <a:ea typeface="HG丸ｺﾞｼｯｸM-PRO" panose="020F0600000000000000" pitchFamily="50" charset="-128"/>
              </a:rPr>
              <a:t>【</a:t>
            </a:r>
            <a:r>
              <a:rPr lang="ja-JP" altLang="en-US" dirty="0">
                <a:latin typeface="HG丸ｺﾞｼｯｸM-PRO" panose="020F0600000000000000" pitchFamily="50" charset="-128"/>
                <a:ea typeface="HG丸ｺﾞｼｯｸM-PRO" panose="020F0600000000000000" pitchFamily="50" charset="-128"/>
              </a:rPr>
              <a:t>活動</a:t>
            </a:r>
            <a:r>
              <a:rPr lang="en-US" altLang="ja-JP" dirty="0">
                <a:latin typeface="HG丸ｺﾞｼｯｸM-PRO" panose="020F0600000000000000" pitchFamily="50" charset="-128"/>
                <a:ea typeface="HG丸ｺﾞｼｯｸM-PRO" panose="020F0600000000000000" pitchFamily="50" charset="-128"/>
              </a:rPr>
              <a:t>】</a:t>
            </a:r>
          </a:p>
          <a:p>
            <a:r>
              <a:rPr lang="ja-JP" altLang="ja-JP" dirty="0">
                <a:latin typeface="HG丸ｺﾞｼｯｸM-PRO" panose="020F0600000000000000" pitchFamily="50" charset="-128"/>
                <a:ea typeface="HG丸ｺﾞｼｯｸM-PRO" panose="020F0600000000000000" pitchFamily="50" charset="-128"/>
              </a:rPr>
              <a:t>就労支援に関する研修会の実施</a:t>
            </a:r>
          </a:p>
          <a:p>
            <a:r>
              <a:rPr lang="ja-JP" altLang="ja-JP" dirty="0">
                <a:latin typeface="HG丸ｺﾞｼｯｸM-PRO" panose="020F0600000000000000" pitchFamily="50" charset="-128"/>
                <a:ea typeface="HG丸ｺﾞｼｯｸM-PRO" panose="020F0600000000000000" pitchFamily="50" charset="-128"/>
              </a:rPr>
              <a:t>会員相互の情報交換会と支援機関及び企業団体とのネットワーク構築</a:t>
            </a:r>
          </a:p>
          <a:p>
            <a:r>
              <a:rPr lang="ja-JP" altLang="ja-JP" dirty="0">
                <a:latin typeface="HG丸ｺﾞｼｯｸM-PRO" panose="020F0600000000000000" pitchFamily="50" charset="-128"/>
                <a:ea typeface="HG丸ｺﾞｼｯｸM-PRO" panose="020F0600000000000000" pitchFamily="50" charset="-128"/>
              </a:rPr>
              <a:t>大阪における就労支援の在り方や望ましい制度についての提案</a:t>
            </a:r>
          </a:p>
          <a:p>
            <a:r>
              <a:rPr lang="ja-JP" altLang="ja-JP" dirty="0">
                <a:latin typeface="HG丸ｺﾞｼｯｸM-PRO" panose="020F0600000000000000" pitchFamily="50" charset="-128"/>
                <a:ea typeface="HG丸ｺﾞｼｯｸM-PRO" panose="020F0600000000000000" pitchFamily="50" charset="-128"/>
              </a:rPr>
              <a:t>その他、就労全般に係る活動について</a:t>
            </a: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kumimoji="1" lang="ja-JP" altLang="en-US" dirty="0">
                <a:latin typeface="HG丸ｺﾞｼｯｸM-PRO" panose="020F0600000000000000" pitchFamily="50" charset="-128"/>
                <a:ea typeface="HG丸ｺﾞｼｯｸM-PRO" panose="020F0600000000000000" pitchFamily="50" charset="-128"/>
              </a:rPr>
              <a:t>会員９５事業所／３２５事業所</a:t>
            </a:r>
            <a:r>
              <a:rPr kumimoji="1" lang="ja-JP" altLang="en-US" dirty="0" smtClean="0">
                <a:latin typeface="HG丸ｺﾞｼｯｸM-PRO" panose="020F0600000000000000" pitchFamily="50" charset="-128"/>
                <a:ea typeface="HG丸ｺﾞｼｯｸM-PRO" panose="020F0600000000000000" pitchFamily="50" charset="-128"/>
              </a:rPr>
              <a:t>（</a:t>
            </a:r>
            <a:r>
              <a:rPr lang="ja-JP" altLang="en-US" dirty="0" smtClean="0">
                <a:latin typeface="HG丸ｺﾞｼｯｸM-PRO" panose="020F0600000000000000" pitchFamily="50" charset="-128"/>
                <a:ea typeface="HG丸ｺﾞｼｯｸM-PRO" panose="020F0600000000000000" pitchFamily="50" charset="-128"/>
              </a:rPr>
              <a:t>平成</a:t>
            </a:r>
            <a:r>
              <a:rPr lang="en-US" altLang="ja-JP" dirty="0" smtClean="0">
                <a:latin typeface="HG丸ｺﾞｼｯｸM-PRO" panose="020F0600000000000000" pitchFamily="50" charset="-128"/>
                <a:ea typeface="HG丸ｺﾞｼｯｸM-PRO" panose="020F0600000000000000" pitchFamily="50" charset="-128"/>
              </a:rPr>
              <a:t>31</a:t>
            </a:r>
            <a:r>
              <a:rPr kumimoji="1" lang="ja-JP" altLang="en-US" dirty="0" smtClean="0">
                <a:latin typeface="HG丸ｺﾞｼｯｸM-PRO" panose="020F0600000000000000" pitchFamily="50" charset="-128"/>
                <a:ea typeface="HG丸ｺﾞｼｯｸM-PRO" panose="020F0600000000000000" pitchFamily="50" charset="-128"/>
              </a:rPr>
              <a:t>年</a:t>
            </a:r>
            <a:r>
              <a:rPr kumimoji="1" lang="ja-JP" altLang="en-US" dirty="0">
                <a:latin typeface="HG丸ｺﾞｼｯｸM-PRO" panose="020F0600000000000000" pitchFamily="50" charset="-128"/>
                <a:ea typeface="HG丸ｺﾞｼｯｸM-PRO" panose="020F0600000000000000" pitchFamily="50" charset="-128"/>
              </a:rPr>
              <a:t>４月現在）</a:t>
            </a:r>
          </a:p>
        </p:txBody>
      </p:sp>
      <p:sp>
        <p:nvSpPr>
          <p:cNvPr id="5" name="テキスト ボックス 4"/>
          <p:cNvSpPr txBox="1"/>
          <p:nvPr/>
        </p:nvSpPr>
        <p:spPr>
          <a:xfrm>
            <a:off x="11143127" y="6487633"/>
            <a:ext cx="1559859" cy="369332"/>
          </a:xfrm>
          <a:prstGeom prst="rect">
            <a:avLst/>
          </a:prstGeom>
          <a:noFill/>
        </p:spPr>
        <p:txBody>
          <a:bodyPr wrap="square" rtlCol="0">
            <a:spAutoFit/>
          </a:bodyPr>
          <a:lstStyle/>
          <a:p>
            <a:pPr algn="ctr"/>
            <a:r>
              <a:rPr kumimoji="1" lang="ja-JP" altLang="en-US" dirty="0" smtClean="0"/>
              <a:t>２</a:t>
            </a:r>
            <a:endParaRPr kumimoji="1" lang="ja-JP" altLang="en-US" dirty="0"/>
          </a:p>
        </p:txBody>
      </p:sp>
    </p:spTree>
    <p:extLst>
      <p:ext uri="{BB962C8B-B14F-4D97-AF65-F5344CB8AC3E}">
        <p14:creationId xmlns:p14="http://schemas.microsoft.com/office/powerpoint/2010/main" val="2858739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014828-FBD3-45C8-8F3D-FA5486B3DD1D}"/>
              </a:ext>
            </a:extLst>
          </p:cNvPr>
          <p:cNvSpPr>
            <a:spLocks noGrp="1"/>
          </p:cNvSpPr>
          <p:nvPr>
            <p:ph type="title"/>
          </p:nvPr>
        </p:nvSpPr>
        <p:spPr/>
        <p:txBody>
          <a:bodyPr/>
          <a:lstStyle/>
          <a:p>
            <a:pPr algn="ctr"/>
            <a:r>
              <a:rPr kumimoji="1" lang="ja-JP" altLang="en-US" dirty="0">
                <a:latin typeface="HG丸ｺﾞｼｯｸM-PRO" panose="020F0600000000000000" pitchFamily="50" charset="-128"/>
                <a:ea typeface="HG丸ｺﾞｼｯｸM-PRO" panose="020F0600000000000000" pitchFamily="50" charset="-128"/>
              </a:rPr>
              <a:t>新規事業創設のプロセス</a:t>
            </a:r>
          </a:p>
        </p:txBody>
      </p:sp>
      <p:sp>
        <p:nvSpPr>
          <p:cNvPr id="3" name="コンテンツ プレースホルダー 2">
            <a:extLst>
              <a:ext uri="{FF2B5EF4-FFF2-40B4-BE49-F238E27FC236}">
                <a16:creationId xmlns:a16="http://schemas.microsoft.com/office/drawing/2014/main" id="{82E55E44-D4FE-4F3F-ABAC-FEA6FE8D7660}"/>
              </a:ext>
            </a:extLst>
          </p:cNvPr>
          <p:cNvSpPr>
            <a:spLocks noGrp="1"/>
          </p:cNvSpPr>
          <p:nvPr>
            <p:ph idx="1"/>
          </p:nvPr>
        </p:nvSpPr>
        <p:spPr/>
        <p:txBody>
          <a:bodyPr/>
          <a:lstStyle/>
          <a:p>
            <a:r>
              <a:rPr lang="ja-JP" altLang="en-US" dirty="0" smtClean="0">
                <a:latin typeface="HG丸ｺﾞｼｯｸM-PRO" panose="020F0600000000000000" pitchFamily="50" charset="-128"/>
                <a:ea typeface="HG丸ｺﾞｼｯｸM-PRO" panose="020F0600000000000000" pitchFamily="50" charset="-128"/>
              </a:rPr>
              <a:t>平成</a:t>
            </a:r>
            <a:r>
              <a:rPr lang="en-US" altLang="ja-JP" dirty="0" smtClean="0">
                <a:latin typeface="HG丸ｺﾞｼｯｸM-PRO" panose="020F0600000000000000" pitchFamily="50" charset="-128"/>
                <a:ea typeface="HG丸ｺﾞｼｯｸM-PRO" panose="020F0600000000000000" pitchFamily="50" charset="-128"/>
              </a:rPr>
              <a:t>28</a:t>
            </a:r>
            <a:r>
              <a:rPr kumimoji="1" lang="ja-JP" altLang="en-US" dirty="0" smtClean="0">
                <a:latin typeface="HG丸ｺﾞｼｯｸM-PRO" panose="020F0600000000000000" pitchFamily="50" charset="-128"/>
                <a:ea typeface="HG丸ｺﾞｼｯｸM-PRO" panose="020F0600000000000000" pitchFamily="50" charset="-128"/>
              </a:rPr>
              <a:t>年</a:t>
            </a:r>
            <a:r>
              <a:rPr kumimoji="1" lang="ja-JP" altLang="en-US" dirty="0">
                <a:latin typeface="HG丸ｺﾞｼｯｸM-PRO" panose="020F0600000000000000" pitchFamily="50" charset="-128"/>
                <a:ea typeface="HG丸ｺﾞｼｯｸM-PRO" panose="020F0600000000000000" pitchFamily="50" charset="-128"/>
              </a:rPr>
              <a:t>　大阪府福祉部長との意見交換実施</a:t>
            </a:r>
            <a:endParaRPr kumimoji="1" lang="en-US" altLang="ja-JP" dirty="0">
              <a:latin typeface="HG丸ｺﾞｼｯｸM-PRO" panose="020F0600000000000000" pitchFamily="50" charset="-128"/>
              <a:ea typeface="HG丸ｺﾞｼｯｸM-PRO" panose="020F0600000000000000" pitchFamily="50" charset="-128"/>
            </a:endParaRPr>
          </a:p>
          <a:p>
            <a:endParaRPr kumimoji="1" lang="en-US" altLang="ja-JP" dirty="0">
              <a:latin typeface="HG丸ｺﾞｼｯｸM-PRO" panose="020F0600000000000000" pitchFamily="50" charset="-128"/>
              <a:ea typeface="HG丸ｺﾞｼｯｸM-PRO" panose="020F0600000000000000" pitchFamily="50" charset="-128"/>
            </a:endParaRPr>
          </a:p>
          <a:p>
            <a:r>
              <a:rPr lang="ja-JP" altLang="en-US" dirty="0" smtClean="0">
                <a:latin typeface="HG丸ｺﾞｼｯｸM-PRO" panose="020F0600000000000000" pitchFamily="50" charset="-128"/>
                <a:ea typeface="HG丸ｺﾞｼｯｸM-PRO" panose="020F0600000000000000" pitchFamily="50" charset="-128"/>
              </a:rPr>
              <a:t>平成</a:t>
            </a:r>
            <a:r>
              <a:rPr lang="en-US" altLang="ja-JP" dirty="0" smtClean="0">
                <a:latin typeface="HG丸ｺﾞｼｯｸM-PRO" panose="020F0600000000000000" pitchFamily="50" charset="-128"/>
                <a:ea typeface="HG丸ｺﾞｼｯｸM-PRO" panose="020F0600000000000000" pitchFamily="50" charset="-128"/>
              </a:rPr>
              <a:t>29</a:t>
            </a:r>
            <a:r>
              <a:rPr lang="ja-JP" altLang="en-US" dirty="0" smtClean="0">
                <a:latin typeface="HG丸ｺﾞｼｯｸM-PRO" panose="020F0600000000000000" pitchFamily="50" charset="-128"/>
                <a:ea typeface="HG丸ｺﾞｼｯｸM-PRO" panose="020F0600000000000000" pitchFamily="50" charset="-128"/>
              </a:rPr>
              <a:t>年</a:t>
            </a:r>
            <a:r>
              <a:rPr lang="ja-JP" altLang="en-US" dirty="0">
                <a:latin typeface="HG丸ｺﾞｼｯｸM-PRO" panose="020F0600000000000000" pitchFamily="50" charset="-128"/>
                <a:ea typeface="HG丸ｺﾞｼｯｸM-PRO" panose="020F0600000000000000" pitchFamily="50" charset="-128"/>
              </a:rPr>
              <a:t>　大阪府福祉部長への提案</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kumimoji="1" lang="ja-JP" altLang="en-US" dirty="0">
                <a:latin typeface="HG丸ｺﾞｼｯｸM-PRO" panose="020F0600000000000000" pitchFamily="50" charset="-128"/>
                <a:ea typeface="HG丸ｺﾞｼｯｸM-PRO" panose="020F0600000000000000" pitchFamily="50" charset="-128"/>
              </a:rPr>
              <a:t>「就労実績の低い事業所に対する助言を行う仕組みつくり」</a:t>
            </a: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smtClean="0">
                <a:latin typeface="HG丸ｺﾞｼｯｸM-PRO" panose="020F0600000000000000" pitchFamily="50" charset="-128"/>
                <a:ea typeface="HG丸ｺﾞｼｯｸM-PRO" panose="020F0600000000000000" pitchFamily="50" charset="-128"/>
              </a:rPr>
              <a:t>・平成</a:t>
            </a:r>
            <a:r>
              <a:rPr lang="en-US" altLang="ja-JP" dirty="0" smtClean="0">
                <a:latin typeface="HG丸ｺﾞｼｯｸM-PRO" panose="020F0600000000000000" pitchFamily="50" charset="-128"/>
                <a:ea typeface="HG丸ｺﾞｼｯｸM-PRO" panose="020F0600000000000000" pitchFamily="50" charset="-128"/>
              </a:rPr>
              <a:t>30</a:t>
            </a:r>
            <a:r>
              <a:rPr lang="ja-JP" altLang="en-US" dirty="0" smtClean="0">
                <a:latin typeface="HG丸ｺﾞｼｯｸM-PRO" panose="020F0600000000000000" pitchFamily="50" charset="-128"/>
                <a:ea typeface="HG丸ｺﾞｼｯｸM-PRO" panose="020F0600000000000000" pitchFamily="50" charset="-128"/>
              </a:rPr>
              <a:t>年</a:t>
            </a:r>
            <a:r>
              <a:rPr lang="ja-JP" altLang="en-US" dirty="0">
                <a:latin typeface="HG丸ｺﾞｼｯｸM-PRO" panose="020F0600000000000000" pitchFamily="50" charset="-128"/>
                <a:ea typeface="HG丸ｺﾞｼｯｸM-PRO" panose="020F0600000000000000" pitchFamily="50" charset="-128"/>
              </a:rPr>
              <a:t>　新規事業「就労移行等連携調整事業」を実施</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5" name="テキスト ボックス 4"/>
          <p:cNvSpPr txBox="1"/>
          <p:nvPr/>
        </p:nvSpPr>
        <p:spPr>
          <a:xfrm>
            <a:off x="11143127" y="6487633"/>
            <a:ext cx="1559859" cy="369332"/>
          </a:xfrm>
          <a:prstGeom prst="rect">
            <a:avLst/>
          </a:prstGeom>
          <a:noFill/>
        </p:spPr>
        <p:txBody>
          <a:bodyPr wrap="square" rtlCol="0">
            <a:spAutoFit/>
          </a:bodyPr>
          <a:lstStyle/>
          <a:p>
            <a:pPr algn="ctr"/>
            <a:r>
              <a:rPr kumimoji="1" lang="ja-JP" altLang="en-US" dirty="0" smtClean="0"/>
              <a:t>３</a:t>
            </a:r>
            <a:endParaRPr kumimoji="1" lang="ja-JP" altLang="en-US" dirty="0"/>
          </a:p>
        </p:txBody>
      </p:sp>
    </p:spTree>
    <p:extLst>
      <p:ext uri="{BB962C8B-B14F-4D97-AF65-F5344CB8AC3E}">
        <p14:creationId xmlns:p14="http://schemas.microsoft.com/office/powerpoint/2010/main" val="2615826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405D8B-6D29-40B4-87A6-69830E008151}"/>
              </a:ext>
            </a:extLst>
          </p:cNvPr>
          <p:cNvSpPr>
            <a:spLocks noGrp="1"/>
          </p:cNvSpPr>
          <p:nvPr>
            <p:ph type="title"/>
          </p:nvPr>
        </p:nvSpPr>
        <p:spPr>
          <a:xfrm>
            <a:off x="251791" y="365125"/>
            <a:ext cx="11529392" cy="1325563"/>
          </a:xfrm>
        </p:spPr>
        <p:txBody>
          <a:bodyPr/>
          <a:lstStyle/>
          <a:p>
            <a:pPr algn="ctr"/>
            <a:r>
              <a:rPr kumimoji="1" lang="ja-JP" altLang="en-US" dirty="0">
                <a:latin typeface="HG丸ｺﾞｼｯｸM-PRO" panose="020F0600000000000000" pitchFamily="50" charset="-128"/>
                <a:ea typeface="HG丸ｺﾞｼｯｸM-PRO" panose="020F0600000000000000" pitchFamily="50" charset="-128"/>
              </a:rPr>
              <a:t>就労移行等連携調整事業</a:t>
            </a:r>
            <a:endParaRPr kumimoji="1" lang="ja-JP" altLang="en-US" sz="2800" dirty="0">
              <a:latin typeface="HG丸ｺﾞｼｯｸM-PRO" panose="020F0600000000000000" pitchFamily="50" charset="-128"/>
              <a:ea typeface="HG丸ｺﾞｼｯｸM-PRO" panose="020F0600000000000000" pitchFamily="50" charset="-128"/>
            </a:endParaRPr>
          </a:p>
        </p:txBody>
      </p:sp>
      <p:sp>
        <p:nvSpPr>
          <p:cNvPr id="3" name="テキスト プレースホルダー 2">
            <a:extLst>
              <a:ext uri="{FF2B5EF4-FFF2-40B4-BE49-F238E27FC236}">
                <a16:creationId xmlns:a16="http://schemas.microsoft.com/office/drawing/2014/main" id="{46D9E27E-BF23-4FA4-89DD-E60330884E52}"/>
              </a:ext>
            </a:extLst>
          </p:cNvPr>
          <p:cNvSpPr>
            <a:spLocks noGrp="1"/>
          </p:cNvSpPr>
          <p:nvPr>
            <p:ph type="body" idx="1"/>
          </p:nvPr>
        </p:nvSpPr>
        <p:spPr>
          <a:xfrm>
            <a:off x="132522" y="1681163"/>
            <a:ext cx="5865054" cy="823912"/>
          </a:xfrm>
        </p:spPr>
        <p:txBody>
          <a:bodyPr>
            <a:noAutofit/>
          </a:bodyPr>
          <a:lstStyle/>
          <a:p>
            <a:pPr algn="ctr"/>
            <a:r>
              <a:rPr kumimoji="1" lang="ja-JP" altLang="en-US" sz="3600" dirty="0">
                <a:latin typeface="HG丸ｺﾞｼｯｸM-PRO" panose="020F0600000000000000" pitchFamily="50" charset="-128"/>
                <a:ea typeface="HG丸ｺﾞｼｯｸM-PRO" panose="020F0600000000000000" pitchFamily="50" charset="-128"/>
              </a:rPr>
              <a:t>就労アセスメント強化事業</a:t>
            </a:r>
          </a:p>
        </p:txBody>
      </p:sp>
      <p:sp>
        <p:nvSpPr>
          <p:cNvPr id="4" name="コンテンツ プレースホルダー 3">
            <a:extLst>
              <a:ext uri="{FF2B5EF4-FFF2-40B4-BE49-F238E27FC236}">
                <a16:creationId xmlns:a16="http://schemas.microsoft.com/office/drawing/2014/main" id="{0C47D718-1002-4332-A001-97E25A306A5F}"/>
              </a:ext>
            </a:extLst>
          </p:cNvPr>
          <p:cNvSpPr>
            <a:spLocks noGrp="1"/>
          </p:cNvSpPr>
          <p:nvPr>
            <p:ph sz="half" idx="2"/>
          </p:nvPr>
        </p:nvSpPr>
        <p:spPr>
          <a:xfrm>
            <a:off x="388594" y="2597840"/>
            <a:ext cx="5608982" cy="4352925"/>
          </a:xfrm>
        </p:spPr>
        <p:txBody>
          <a:bodyPr>
            <a:normAutofit lnSpcReduction="10000"/>
          </a:bodyPr>
          <a:lstStyle/>
          <a:p>
            <a:pPr marL="0" indent="0">
              <a:buNone/>
            </a:pPr>
            <a:r>
              <a:rPr lang="ja-JP" altLang="en-US" dirty="0">
                <a:latin typeface="HG丸ｺﾞｼｯｸM-PRO" panose="020F0600000000000000" pitchFamily="50" charset="-128"/>
                <a:ea typeface="HG丸ｺﾞｼｯｸM-PRO" panose="020F0600000000000000" pitchFamily="50" charset="-128"/>
              </a:rPr>
              <a:t>大阪府内の就労移行支援事業所、就労継続</a:t>
            </a:r>
            <a:r>
              <a:rPr lang="en-US" altLang="ja-JP" dirty="0">
                <a:latin typeface="HG丸ｺﾞｼｯｸM-PRO" panose="020F0600000000000000" pitchFamily="50" charset="-128"/>
                <a:ea typeface="HG丸ｺﾞｼｯｸM-PRO" panose="020F0600000000000000" pitchFamily="50" charset="-128"/>
              </a:rPr>
              <a:t>A </a:t>
            </a:r>
            <a:r>
              <a:rPr lang="ja-JP" altLang="en-US" dirty="0">
                <a:latin typeface="HG丸ｺﾞｼｯｸM-PRO" panose="020F0600000000000000" pitchFamily="50" charset="-128"/>
                <a:ea typeface="HG丸ｺﾞｼｯｸM-PRO" panose="020F0600000000000000" pitchFamily="50" charset="-128"/>
              </a:rPr>
              <a:t>型、</a:t>
            </a:r>
            <a:r>
              <a:rPr lang="en-US" altLang="ja-JP" dirty="0">
                <a:latin typeface="HG丸ｺﾞｼｯｸM-PRO" panose="020F0600000000000000" pitchFamily="50" charset="-128"/>
                <a:ea typeface="HG丸ｺﾞｼｯｸM-PRO" panose="020F0600000000000000" pitchFamily="50" charset="-128"/>
              </a:rPr>
              <a:t>B </a:t>
            </a:r>
            <a:r>
              <a:rPr lang="ja-JP" altLang="en-US" dirty="0">
                <a:latin typeface="HG丸ｺﾞｼｯｸM-PRO" panose="020F0600000000000000" pitchFamily="50" charset="-128"/>
                <a:ea typeface="HG丸ｺﾞｼｯｸM-PRO" panose="020F0600000000000000" pitchFamily="50" charset="-128"/>
              </a:rPr>
              <a:t>型事業所を対象にアドバイザーを派遣し、各事業所の就労支援力やアセスメント力の向上を目指す。</a:t>
            </a:r>
          </a:p>
          <a:p>
            <a:pPr marL="0" indent="0">
              <a:buNone/>
            </a:pPr>
            <a:r>
              <a:rPr lang="ja-JP" altLang="en-US" dirty="0" smtClean="0">
                <a:latin typeface="HG丸ｺﾞｼｯｸM-PRO" panose="020F0600000000000000" pitchFamily="50" charset="-128"/>
                <a:ea typeface="HG丸ｺﾞｼｯｸM-PRO" panose="020F0600000000000000" pitchFamily="50" charset="-128"/>
              </a:rPr>
              <a:t>本事業</a:t>
            </a:r>
            <a:r>
              <a:rPr lang="ja-JP" altLang="en-US" dirty="0">
                <a:latin typeface="HG丸ｺﾞｼｯｸM-PRO" panose="020F0600000000000000" pitchFamily="50" charset="-128"/>
                <a:ea typeface="HG丸ｺﾞｼｯｸM-PRO" panose="020F0600000000000000" pitchFamily="50" charset="-128"/>
              </a:rPr>
              <a:t>のアドバイザーとして登録された就労移行支援事業所等のスタッフと障害者就業・生活支援センタースタッフがペアで各事業所へ直接出向き、</a:t>
            </a:r>
            <a:r>
              <a:rPr lang="en-US" altLang="ja-JP" dirty="0">
                <a:latin typeface="HG丸ｺﾞｼｯｸM-PRO" panose="020F0600000000000000" pitchFamily="50" charset="-128"/>
                <a:ea typeface="HG丸ｺﾞｼｯｸM-PRO" panose="020F0600000000000000" pitchFamily="50" charset="-128"/>
              </a:rPr>
              <a:t>OJT</a:t>
            </a:r>
            <a:r>
              <a:rPr lang="ja-JP" altLang="en-US" dirty="0">
                <a:latin typeface="HG丸ｺﾞｼｯｸM-PRO" panose="020F0600000000000000" pitchFamily="50" charset="-128"/>
                <a:ea typeface="HG丸ｺﾞｼｯｸM-PRO" panose="020F0600000000000000" pitchFamily="50" charset="-128"/>
              </a:rPr>
              <a:t>による支援のノウハウ伝達を</a:t>
            </a:r>
            <a:r>
              <a:rPr lang="ja-JP" altLang="en-US" dirty="0" smtClean="0">
                <a:latin typeface="HG丸ｺﾞｼｯｸM-PRO" panose="020F0600000000000000" pitchFamily="50" charset="-128"/>
                <a:ea typeface="HG丸ｺﾞｼｯｸM-PRO" panose="020F0600000000000000" pitchFamily="50" charset="-128"/>
              </a:rPr>
              <a:t>行う。</a:t>
            </a:r>
            <a:endParaRPr lang="ja-JP" altLang="en-US" dirty="0">
              <a:latin typeface="HG丸ｺﾞｼｯｸM-PRO" panose="020F0600000000000000" pitchFamily="50" charset="-128"/>
              <a:ea typeface="HG丸ｺﾞｼｯｸM-PRO" panose="020F0600000000000000" pitchFamily="50" charset="-128"/>
            </a:endParaRPr>
          </a:p>
          <a:p>
            <a:endParaRPr kumimoji="1" lang="ja-JP" altLang="en-US" dirty="0"/>
          </a:p>
        </p:txBody>
      </p:sp>
      <p:sp>
        <p:nvSpPr>
          <p:cNvPr id="5" name="テキスト プレースホルダー 4">
            <a:extLst>
              <a:ext uri="{FF2B5EF4-FFF2-40B4-BE49-F238E27FC236}">
                <a16:creationId xmlns:a16="http://schemas.microsoft.com/office/drawing/2014/main" id="{4E1C5519-0CDF-4107-BDB1-CF4DD677EBEC}"/>
              </a:ext>
            </a:extLst>
          </p:cNvPr>
          <p:cNvSpPr>
            <a:spLocks noGrp="1"/>
          </p:cNvSpPr>
          <p:nvPr>
            <p:ph type="body" sz="quarter" idx="3"/>
          </p:nvPr>
        </p:nvSpPr>
        <p:spPr>
          <a:xfrm>
            <a:off x="6172199" y="1681163"/>
            <a:ext cx="5608983" cy="823912"/>
          </a:xfrm>
        </p:spPr>
        <p:txBody>
          <a:bodyPr>
            <a:normAutofit/>
          </a:bodyPr>
          <a:lstStyle/>
          <a:p>
            <a:pPr algn="ctr"/>
            <a:r>
              <a:rPr kumimoji="1" lang="ja-JP" altLang="en-US" sz="3600" dirty="0">
                <a:latin typeface="HG丸ｺﾞｼｯｸM-PRO" panose="020F0600000000000000" pitchFamily="50" charset="-128"/>
                <a:ea typeface="HG丸ｺﾞｼｯｸM-PRO" panose="020F0600000000000000" pitchFamily="50" charset="-128"/>
              </a:rPr>
              <a:t>研修事業</a:t>
            </a:r>
          </a:p>
        </p:txBody>
      </p:sp>
      <p:sp>
        <p:nvSpPr>
          <p:cNvPr id="6" name="コンテンツ プレースホルダー 5">
            <a:extLst>
              <a:ext uri="{FF2B5EF4-FFF2-40B4-BE49-F238E27FC236}">
                <a16:creationId xmlns:a16="http://schemas.microsoft.com/office/drawing/2014/main" id="{FCEFD05D-724C-457A-AFFC-3C9F1D9ACEFE}"/>
              </a:ext>
            </a:extLst>
          </p:cNvPr>
          <p:cNvSpPr>
            <a:spLocks noGrp="1"/>
          </p:cNvSpPr>
          <p:nvPr>
            <p:ph sz="quarter" idx="4"/>
          </p:nvPr>
        </p:nvSpPr>
        <p:spPr>
          <a:xfrm>
            <a:off x="6172199" y="2505075"/>
            <a:ext cx="5608981" cy="3684588"/>
          </a:xfrm>
        </p:spPr>
        <p:txBody>
          <a:bodyPr>
            <a:normAutofit/>
          </a:bodyPr>
          <a:lstStyle/>
          <a:p>
            <a:pPr marL="0" indent="0">
              <a:buNone/>
            </a:pPr>
            <a:r>
              <a:rPr kumimoji="1" lang="ja-JP" altLang="en-US" dirty="0">
                <a:latin typeface="HG丸ｺﾞｼｯｸM-PRO" panose="020F0600000000000000" pitchFamily="50" charset="-128"/>
                <a:ea typeface="HG丸ｺﾞｼｯｸM-PRO" panose="020F0600000000000000" pitchFamily="50" charset="-128"/>
              </a:rPr>
              <a:t>就労移行支援事業所等を対象とした研修（支援力向上、理念）を開催、府内の就労系サービス全体の資質向上を図る</a:t>
            </a:r>
          </a:p>
        </p:txBody>
      </p:sp>
      <p:sp>
        <p:nvSpPr>
          <p:cNvPr id="8" name="テキスト ボックス 7"/>
          <p:cNvSpPr txBox="1"/>
          <p:nvPr/>
        </p:nvSpPr>
        <p:spPr>
          <a:xfrm>
            <a:off x="11143127" y="6487633"/>
            <a:ext cx="1559859" cy="369332"/>
          </a:xfrm>
          <a:prstGeom prst="rect">
            <a:avLst/>
          </a:prstGeom>
          <a:noFill/>
        </p:spPr>
        <p:txBody>
          <a:bodyPr wrap="square" rtlCol="0">
            <a:spAutoFit/>
          </a:bodyPr>
          <a:lstStyle/>
          <a:p>
            <a:pPr algn="ctr"/>
            <a:r>
              <a:rPr kumimoji="1" lang="ja-JP" altLang="en-US" dirty="0" smtClean="0"/>
              <a:t>４</a:t>
            </a:r>
            <a:endParaRPr kumimoji="1" lang="ja-JP" altLang="en-US" dirty="0"/>
          </a:p>
        </p:txBody>
      </p:sp>
    </p:spTree>
    <p:extLst>
      <p:ext uri="{BB962C8B-B14F-4D97-AF65-F5344CB8AC3E}">
        <p14:creationId xmlns:p14="http://schemas.microsoft.com/office/powerpoint/2010/main" val="3591897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0152" y="-22922"/>
            <a:ext cx="11876560" cy="1325563"/>
          </a:xfrm>
        </p:spPr>
        <p:txBody>
          <a:bodyPr/>
          <a:lstStyle/>
          <a:p>
            <a:pPr algn="ctr"/>
            <a:r>
              <a:rPr lang="ja-JP" altLang="en-US" dirty="0">
                <a:latin typeface="HG丸ｺﾞｼｯｸM-PRO" panose="020F0600000000000000" pitchFamily="50" charset="-128"/>
                <a:ea typeface="HG丸ｺﾞｼｯｸM-PRO" panose="020F0600000000000000" pitchFamily="50" charset="-128"/>
              </a:rPr>
              <a:t>就労アセスメント強化</a:t>
            </a:r>
            <a:r>
              <a:rPr lang="ja-JP" altLang="en-US" dirty="0" smtClean="0">
                <a:latin typeface="HG丸ｺﾞｼｯｸM-PRO" panose="020F0600000000000000" pitchFamily="50" charset="-128"/>
                <a:ea typeface="HG丸ｺﾞｼｯｸM-PRO" panose="020F0600000000000000" pitchFamily="50" charset="-128"/>
              </a:rPr>
              <a:t>事業　</a:t>
            </a:r>
            <a:r>
              <a:rPr lang="en-US" altLang="ja-JP" dirty="0" smtClean="0">
                <a:latin typeface="HG丸ｺﾞｼｯｸM-PRO" panose="020F0600000000000000" pitchFamily="50" charset="-128"/>
                <a:ea typeface="HG丸ｺﾞｼｯｸM-PRO" panose="020F0600000000000000" pitchFamily="50" charset="-128"/>
              </a:rPr>
              <a:t/>
            </a:r>
            <a:br>
              <a:rPr lang="en-US" altLang="ja-JP" dirty="0" smtClean="0">
                <a:latin typeface="HG丸ｺﾞｼｯｸM-PRO" panose="020F0600000000000000" pitchFamily="50" charset="-128"/>
                <a:ea typeface="HG丸ｺﾞｼｯｸM-PRO" panose="020F0600000000000000" pitchFamily="50" charset="-128"/>
              </a:rPr>
            </a:br>
            <a:r>
              <a:rPr lang="ja-JP" altLang="en-US" dirty="0" smtClean="0">
                <a:latin typeface="HG丸ｺﾞｼｯｸM-PRO" panose="020F0600000000000000" pitchFamily="50" charset="-128"/>
                <a:ea typeface="HG丸ｺﾞｼｯｸM-PRO" panose="020F0600000000000000" pitchFamily="50" charset="-128"/>
              </a:rPr>
              <a:t>平成</a:t>
            </a:r>
            <a:r>
              <a:rPr lang="en-US" altLang="ja-JP" dirty="0" smtClean="0">
                <a:latin typeface="HG丸ｺﾞｼｯｸM-PRO" panose="020F0600000000000000" pitchFamily="50" charset="-128"/>
                <a:ea typeface="HG丸ｺﾞｼｯｸM-PRO" panose="020F0600000000000000" pitchFamily="50" charset="-128"/>
              </a:rPr>
              <a:t>30</a:t>
            </a:r>
            <a:r>
              <a:rPr kumimoji="1" lang="ja-JP" altLang="en-US" dirty="0" smtClean="0">
                <a:latin typeface="HG丸ｺﾞｼｯｸM-PRO" panose="020F0600000000000000" pitchFamily="50" charset="-128"/>
                <a:ea typeface="HG丸ｺﾞｼｯｸM-PRO" panose="020F0600000000000000" pitchFamily="50" charset="-128"/>
              </a:rPr>
              <a:t>年度 </a:t>
            </a:r>
            <a:r>
              <a:rPr kumimoji="1" lang="ja-JP" altLang="en-US" dirty="0">
                <a:latin typeface="HG丸ｺﾞｼｯｸM-PRO" panose="020F0600000000000000" pitchFamily="50" charset="-128"/>
                <a:ea typeface="HG丸ｺﾞｼｯｸM-PRO" panose="020F0600000000000000" pitchFamily="50" charset="-128"/>
              </a:rPr>
              <a:t>実績</a:t>
            </a:r>
          </a:p>
        </p:txBody>
      </p:sp>
      <p:sp>
        <p:nvSpPr>
          <p:cNvPr id="3" name="コンテンツ プレースホルダー 2"/>
          <p:cNvSpPr>
            <a:spLocks noGrp="1"/>
          </p:cNvSpPr>
          <p:nvPr>
            <p:ph idx="1"/>
          </p:nvPr>
        </p:nvSpPr>
        <p:spPr>
          <a:xfrm>
            <a:off x="742121" y="1302641"/>
            <a:ext cx="11224591" cy="5684147"/>
          </a:xfrm>
        </p:spPr>
        <p:txBody>
          <a:bodyPr>
            <a:normAutofit lnSpcReduction="10000"/>
          </a:bodyPr>
          <a:lstStyle/>
          <a:p>
            <a:pPr marL="0" indent="0">
              <a:buNone/>
            </a:pPr>
            <a:r>
              <a:rPr kumimoji="1" lang="en-US" altLang="ja-JP" dirty="0">
                <a:latin typeface="HG丸ｺﾞｼｯｸM-PRO" panose="020F0600000000000000" pitchFamily="50" charset="-128"/>
                <a:ea typeface="HG丸ｺﾞｼｯｸM-PRO" panose="020F0600000000000000" pitchFamily="50" charset="-128"/>
              </a:rPr>
              <a:t>【</a:t>
            </a:r>
            <a:r>
              <a:rPr kumimoji="1" lang="ja-JP" altLang="en-US" dirty="0">
                <a:latin typeface="HG丸ｺﾞｼｯｸM-PRO" panose="020F0600000000000000" pitchFamily="50" charset="-128"/>
                <a:ea typeface="HG丸ｺﾞｼｯｸM-PRO" panose="020F0600000000000000" pitchFamily="50" charset="-128"/>
              </a:rPr>
              <a:t>参加事業所数</a:t>
            </a:r>
            <a:r>
              <a:rPr kumimoji="1" lang="en-US" altLang="ja-JP" dirty="0">
                <a:latin typeface="HG丸ｺﾞｼｯｸM-PRO" panose="020F0600000000000000" pitchFamily="50" charset="-128"/>
                <a:ea typeface="HG丸ｺﾞｼｯｸM-PRO" panose="020F0600000000000000" pitchFamily="50" charset="-128"/>
              </a:rPr>
              <a:t>】</a:t>
            </a:r>
          </a:p>
          <a:p>
            <a:pPr marL="0" indent="0">
              <a:buNone/>
            </a:pPr>
            <a:r>
              <a:rPr lang="ja-JP" altLang="en-US" dirty="0">
                <a:latin typeface="HG丸ｺﾞｼｯｸM-PRO" panose="020F0600000000000000" pitchFamily="50" charset="-128"/>
                <a:ea typeface="HG丸ｺﾞｼｯｸM-PRO" panose="020F0600000000000000" pitchFamily="50" charset="-128"/>
              </a:rPr>
              <a:t>・就労移行支援　９ヶ所</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kumimoji="1" lang="ja-JP" altLang="en-US" dirty="0">
                <a:latin typeface="HG丸ｺﾞｼｯｸM-PRO" panose="020F0600000000000000" pitchFamily="50" charset="-128"/>
                <a:ea typeface="HG丸ｺﾞｼｯｸM-PRO" panose="020F0600000000000000" pitchFamily="50" charset="-128"/>
              </a:rPr>
              <a:t>・就労継続Ａ型　</a:t>
            </a:r>
            <a:r>
              <a:rPr kumimoji="1" lang="ja-JP" altLang="en-US" dirty="0" smtClean="0">
                <a:latin typeface="HG丸ｺﾞｼｯｸM-PRO" panose="020F0600000000000000" pitchFamily="50" charset="-128"/>
                <a:ea typeface="HG丸ｺﾞｼｯｸM-PRO" panose="020F0600000000000000" pitchFamily="50" charset="-128"/>
              </a:rPr>
              <a:t>３</a:t>
            </a:r>
            <a:r>
              <a:rPr lang="ja-JP" altLang="en-US" dirty="0" smtClean="0">
                <a:latin typeface="HG丸ｺﾞｼｯｸM-PRO" panose="020F0600000000000000" pitchFamily="50" charset="-128"/>
                <a:ea typeface="HG丸ｺﾞｼｯｸM-PRO" panose="020F0600000000000000" pitchFamily="50" charset="-128"/>
              </a:rPr>
              <a:t>ヶ所</a:t>
            </a: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・就労継続Ｂ型　</a:t>
            </a:r>
            <a:r>
              <a:rPr lang="ja-JP" altLang="en-US" dirty="0" smtClean="0">
                <a:latin typeface="HG丸ｺﾞｼｯｸM-PRO" panose="020F0600000000000000" pitchFamily="50" charset="-128"/>
                <a:ea typeface="HG丸ｺﾞｼｯｸM-PRO" panose="020F0600000000000000" pitchFamily="50" charset="-128"/>
              </a:rPr>
              <a:t>７ヶ所</a:t>
            </a:r>
            <a:endParaRPr lang="en-US" altLang="ja-JP" dirty="0">
              <a:latin typeface="HG丸ｺﾞｼｯｸM-PRO" panose="020F0600000000000000" pitchFamily="50" charset="-128"/>
              <a:ea typeface="HG丸ｺﾞｼｯｸM-PRO" panose="020F0600000000000000" pitchFamily="50" charset="-128"/>
            </a:endParaRPr>
          </a:p>
          <a:p>
            <a:pPr marL="0" indent="0">
              <a:buNone/>
            </a:pPr>
            <a:endParaRPr lang="en-US" altLang="ja-JP" sz="1600" dirty="0">
              <a:latin typeface="HG丸ｺﾞｼｯｸM-PRO" panose="020F0600000000000000" pitchFamily="50" charset="-128"/>
              <a:ea typeface="HG丸ｺﾞｼｯｸM-PRO" panose="020F0600000000000000" pitchFamily="50" charset="-128"/>
            </a:endParaRPr>
          </a:p>
          <a:p>
            <a:pPr marL="0" indent="0">
              <a:buNone/>
            </a:pPr>
            <a:r>
              <a:rPr kumimoji="1" lang="en-US" altLang="ja-JP" dirty="0">
                <a:latin typeface="HG丸ｺﾞｼｯｸM-PRO" panose="020F0600000000000000" pitchFamily="50" charset="-128"/>
                <a:ea typeface="HG丸ｺﾞｼｯｸM-PRO" panose="020F0600000000000000" pitchFamily="50" charset="-128"/>
              </a:rPr>
              <a:t>【</a:t>
            </a:r>
            <a:r>
              <a:rPr kumimoji="1" lang="ja-JP" altLang="en-US" dirty="0">
                <a:latin typeface="HG丸ｺﾞｼｯｸM-PRO" panose="020F0600000000000000" pitchFamily="50" charset="-128"/>
                <a:ea typeface="HG丸ｺﾞｼｯｸM-PRO" panose="020F0600000000000000" pitchFamily="50" charset="-128"/>
              </a:rPr>
              <a:t>アドバイザー派遣回数</a:t>
            </a:r>
            <a:r>
              <a:rPr kumimoji="1" lang="en-US" altLang="ja-JP" dirty="0">
                <a:latin typeface="HG丸ｺﾞｼｯｸM-PRO" panose="020F0600000000000000" pitchFamily="50" charset="-128"/>
                <a:ea typeface="HG丸ｺﾞｼｯｸM-PRO" panose="020F0600000000000000" pitchFamily="50" charset="-128"/>
              </a:rPr>
              <a:t>】</a:t>
            </a:r>
          </a:p>
          <a:p>
            <a:pPr marL="0" indent="0">
              <a:buNone/>
            </a:pPr>
            <a:r>
              <a:rPr lang="ja-JP" altLang="en-US" dirty="0">
                <a:latin typeface="HG丸ｺﾞｼｯｸM-PRO" panose="020F0600000000000000" pitchFamily="50" charset="-128"/>
                <a:ea typeface="HG丸ｺﾞｼｯｸM-PRO" panose="020F0600000000000000" pitchFamily="50" charset="-128"/>
              </a:rPr>
              <a:t>・就労移行支援　８名　４０回　平均５回</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kumimoji="1" lang="ja-JP" altLang="en-US" dirty="0">
                <a:latin typeface="HG丸ｺﾞｼｯｸM-PRO" panose="020F0600000000000000" pitchFamily="50" charset="-128"/>
                <a:ea typeface="HG丸ｺﾞｼｯｸM-PRO" panose="020F0600000000000000" pitchFamily="50" charset="-128"/>
              </a:rPr>
              <a:t>・就労継続Ａ型　</a:t>
            </a:r>
            <a:r>
              <a:rPr kumimoji="1" lang="ja-JP" altLang="en-US" dirty="0" smtClean="0">
                <a:latin typeface="HG丸ｺﾞｼｯｸM-PRO" panose="020F0600000000000000" pitchFamily="50" charset="-128"/>
                <a:ea typeface="HG丸ｺﾞｼｯｸM-PRO" panose="020F0600000000000000" pitchFamily="50" charset="-128"/>
              </a:rPr>
              <a:t>２名</a:t>
            </a:r>
            <a:r>
              <a:rPr kumimoji="1" lang="ja-JP" altLang="en-US" dirty="0">
                <a:latin typeface="HG丸ｺﾞｼｯｸM-PRO" panose="020F0600000000000000" pitchFamily="50" charset="-128"/>
                <a:ea typeface="HG丸ｺﾞｼｯｸM-PRO" panose="020F0600000000000000" pitchFamily="50" charset="-128"/>
              </a:rPr>
              <a:t>　１２回　平均６回</a:t>
            </a:r>
            <a:endParaRPr kumimoji="1"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・就労継続Ｂ型　</a:t>
            </a:r>
            <a:r>
              <a:rPr lang="ja-JP" altLang="en-US" dirty="0" smtClean="0">
                <a:latin typeface="HG丸ｺﾞｼｯｸM-PRO" panose="020F0600000000000000" pitchFamily="50" charset="-128"/>
                <a:ea typeface="HG丸ｺﾞｼｯｸM-PRO" panose="020F0600000000000000" pitchFamily="50" charset="-128"/>
              </a:rPr>
              <a:t>６名</a:t>
            </a:r>
            <a:r>
              <a:rPr lang="ja-JP" altLang="en-US" dirty="0">
                <a:latin typeface="HG丸ｺﾞｼｯｸM-PRO" panose="020F0600000000000000" pitchFamily="50" charset="-128"/>
                <a:ea typeface="HG丸ｺﾞｼｯｸM-PRO" panose="020F0600000000000000" pitchFamily="50" charset="-128"/>
              </a:rPr>
              <a:t>　２８回　平均</a:t>
            </a:r>
            <a:r>
              <a:rPr lang="ja-JP" altLang="en-US" dirty="0" smtClean="0">
                <a:latin typeface="HG丸ｺﾞｼｯｸM-PRO" panose="020F0600000000000000" pitchFamily="50" charset="-128"/>
                <a:ea typeface="HG丸ｺﾞｼｯｸM-PRO" panose="020F0600000000000000" pitchFamily="50" charset="-128"/>
              </a:rPr>
              <a:t>４</a:t>
            </a:r>
            <a:r>
              <a:rPr lang="en-US" altLang="ja-JP" dirty="0" smtClean="0">
                <a:latin typeface="HG丸ｺﾞｼｯｸM-PRO" panose="020F0600000000000000" pitchFamily="50" charset="-128"/>
                <a:ea typeface="HG丸ｺﾞｼｯｸM-PRO" panose="020F0600000000000000" pitchFamily="50" charset="-128"/>
              </a:rPr>
              <a:t>.</a:t>
            </a:r>
            <a:r>
              <a:rPr lang="ja-JP" altLang="en-US" dirty="0" smtClean="0">
                <a:latin typeface="HG丸ｺﾞｼｯｸM-PRO" panose="020F0600000000000000" pitchFamily="50" charset="-128"/>
                <a:ea typeface="HG丸ｺﾞｼｯｸM-PRO" panose="020F0600000000000000" pitchFamily="50" charset="-128"/>
              </a:rPr>
              <a:t>６回</a:t>
            </a:r>
            <a:endParaRPr lang="en-US" altLang="ja-JP" dirty="0">
              <a:latin typeface="HG丸ｺﾞｼｯｸM-PRO" panose="020F0600000000000000" pitchFamily="50" charset="-128"/>
              <a:ea typeface="HG丸ｺﾞｼｯｸM-PRO" panose="020F0600000000000000" pitchFamily="50" charset="-128"/>
            </a:endParaRPr>
          </a:p>
          <a:p>
            <a:pPr marL="0" indent="0">
              <a:buNone/>
            </a:pPr>
            <a:endParaRPr lang="en-US" altLang="ja-JP" sz="1600" dirty="0">
              <a:latin typeface="HG丸ｺﾞｼｯｸM-PRO" panose="020F0600000000000000" pitchFamily="50" charset="-128"/>
              <a:ea typeface="HG丸ｺﾞｼｯｸM-PRO" panose="020F0600000000000000" pitchFamily="50" charset="-128"/>
            </a:endParaRPr>
          </a:p>
          <a:p>
            <a:pPr marL="0" indent="0">
              <a:buNone/>
            </a:pPr>
            <a:r>
              <a:rPr lang="en-US" altLang="ja-JP" dirty="0">
                <a:latin typeface="HG丸ｺﾞｼｯｸM-PRO" panose="020F0600000000000000" pitchFamily="50" charset="-128"/>
                <a:ea typeface="HG丸ｺﾞｼｯｸM-PRO" panose="020F0600000000000000" pitchFamily="50" charset="-128"/>
              </a:rPr>
              <a:t>※</a:t>
            </a:r>
            <a:r>
              <a:rPr lang="ja-JP" altLang="en-US" dirty="0">
                <a:latin typeface="HG丸ｺﾞｼｯｸM-PRO" panose="020F0600000000000000" pitchFamily="50" charset="-128"/>
                <a:ea typeface="HG丸ｺﾞｼｯｸM-PRO" panose="020F0600000000000000" pitchFamily="50" charset="-128"/>
              </a:rPr>
              <a:t>大阪府障害者就業・生活支援センター連絡会とも連携し、必要に</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応じて就</a:t>
            </a:r>
            <a:r>
              <a:rPr lang="ja-JP" altLang="en-US" dirty="0">
                <a:latin typeface="HG丸ｺﾞｼｯｸM-PRO" panose="020F0600000000000000" pitchFamily="50" charset="-128"/>
                <a:ea typeface="HG丸ｺﾞｼｯｸM-PRO" panose="020F0600000000000000" pitchFamily="50" charset="-128"/>
              </a:rPr>
              <a:t>ポツスタッフと共に事業所へ訪問し助言等行う</a:t>
            </a:r>
            <a:endParaRPr lang="en-US" altLang="ja-JP" dirty="0">
              <a:latin typeface="HG丸ｺﾞｼｯｸM-PRO" panose="020F0600000000000000" pitchFamily="50" charset="-128"/>
              <a:ea typeface="HG丸ｺﾞｼｯｸM-PRO" panose="020F0600000000000000" pitchFamily="50" charset="-128"/>
            </a:endParaRPr>
          </a:p>
          <a:p>
            <a:pPr marL="0" indent="0">
              <a:buNone/>
            </a:pP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5" name="テキスト ボックス 4"/>
          <p:cNvSpPr txBox="1"/>
          <p:nvPr/>
        </p:nvSpPr>
        <p:spPr>
          <a:xfrm>
            <a:off x="11143127" y="6487633"/>
            <a:ext cx="1559859" cy="369332"/>
          </a:xfrm>
          <a:prstGeom prst="rect">
            <a:avLst/>
          </a:prstGeom>
          <a:noFill/>
        </p:spPr>
        <p:txBody>
          <a:bodyPr wrap="square" rtlCol="0">
            <a:spAutoFit/>
          </a:bodyPr>
          <a:lstStyle/>
          <a:p>
            <a:pPr algn="ctr"/>
            <a:r>
              <a:rPr kumimoji="1" lang="ja-JP" altLang="en-US" dirty="0" smtClean="0"/>
              <a:t>５</a:t>
            </a:r>
            <a:endParaRPr kumimoji="1" lang="ja-JP" altLang="en-US" dirty="0"/>
          </a:p>
        </p:txBody>
      </p:sp>
    </p:spTree>
    <p:extLst>
      <p:ext uri="{BB962C8B-B14F-4D97-AF65-F5344CB8AC3E}">
        <p14:creationId xmlns:p14="http://schemas.microsoft.com/office/powerpoint/2010/main" val="4711670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E6A80FA-25C1-4917-B374-243D3403F635}"/>
              </a:ext>
            </a:extLst>
          </p:cNvPr>
          <p:cNvSpPr>
            <a:spLocks noGrp="1"/>
          </p:cNvSpPr>
          <p:nvPr>
            <p:ph type="title"/>
          </p:nvPr>
        </p:nvSpPr>
        <p:spPr>
          <a:xfrm>
            <a:off x="732182" y="0"/>
            <a:ext cx="10515600" cy="1325563"/>
          </a:xfrm>
        </p:spPr>
        <p:txBody>
          <a:bodyPr/>
          <a:lstStyle/>
          <a:p>
            <a:pPr algn="ctr"/>
            <a:r>
              <a:rPr kumimoji="1" lang="ja-JP" altLang="en-US" dirty="0">
                <a:latin typeface="HG丸ｺﾞｼｯｸM-PRO" panose="020F0600000000000000" pitchFamily="50" charset="-128"/>
                <a:ea typeface="HG丸ｺﾞｼｯｸM-PRO" panose="020F0600000000000000" pitchFamily="50" charset="-128"/>
              </a:rPr>
              <a:t>相談内容等</a:t>
            </a:r>
          </a:p>
        </p:txBody>
      </p:sp>
      <p:sp>
        <p:nvSpPr>
          <p:cNvPr id="3" name="コンテンツ プレースホルダー 2">
            <a:extLst>
              <a:ext uri="{FF2B5EF4-FFF2-40B4-BE49-F238E27FC236}">
                <a16:creationId xmlns:a16="http://schemas.microsoft.com/office/drawing/2014/main" id="{AB4E9D2D-1B08-4566-A219-0015483CBEC6}"/>
              </a:ext>
            </a:extLst>
          </p:cNvPr>
          <p:cNvSpPr>
            <a:spLocks noGrp="1"/>
          </p:cNvSpPr>
          <p:nvPr>
            <p:ph idx="1"/>
          </p:nvPr>
        </p:nvSpPr>
        <p:spPr>
          <a:xfrm>
            <a:off x="410816" y="1325564"/>
            <a:ext cx="11781184" cy="5393288"/>
          </a:xfrm>
        </p:spPr>
        <p:txBody>
          <a:bodyPr>
            <a:normAutofit fontScale="92500"/>
          </a:bodyPr>
          <a:lstStyle/>
          <a:p>
            <a:r>
              <a:rPr kumimoji="1" lang="ja-JP" altLang="en-US" dirty="0">
                <a:latin typeface="HG丸ｺﾞｼｯｸM-PRO" panose="020F0600000000000000" pitchFamily="50" charset="-128"/>
                <a:ea typeface="HG丸ｺﾞｼｯｸM-PRO" panose="020F0600000000000000" pitchFamily="50" charset="-128"/>
              </a:rPr>
              <a:t>障害特性、その対応について（精神・発達）</a:t>
            </a:r>
            <a:endParaRPr kumimoji="1"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アセスメントの視点や取り方</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プログラムへの助言</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事業実習の実施について</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アドバイザーの所属する事業所への見学研修</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事業所内研修会の実施</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利用者集客について等</a:t>
            </a:r>
            <a:endParaRPr lang="en-US" altLang="ja-JP" dirty="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lang="en-US" altLang="ja-JP" dirty="0">
                <a:latin typeface="HG丸ｺﾞｼｯｸM-PRO" panose="020F0600000000000000" pitchFamily="50" charset="-128"/>
                <a:ea typeface="HG丸ｺﾞｼｯｸM-PRO" panose="020F0600000000000000" pitchFamily="50" charset="-128"/>
              </a:rPr>
              <a:t>※</a:t>
            </a:r>
            <a:r>
              <a:rPr lang="ja-JP" altLang="en-US" dirty="0">
                <a:latin typeface="HG丸ｺﾞｼｯｸM-PRO" panose="020F0600000000000000" pitchFamily="50" charset="-128"/>
                <a:ea typeface="HG丸ｺﾞｼｯｸM-PRO" panose="020F0600000000000000" pitchFamily="50" charset="-128"/>
              </a:rPr>
              <a:t>地域特性、就労支援の経験者が居ない</a:t>
            </a:r>
            <a:r>
              <a:rPr lang="ja-JP" altLang="en-US" dirty="0" smtClean="0">
                <a:latin typeface="HG丸ｺﾞｼｯｸM-PRO" panose="020F0600000000000000" pitchFamily="50" charset="-128"/>
                <a:ea typeface="HG丸ｺﾞｼｯｸM-PRO" panose="020F0600000000000000" pitchFamily="50" charset="-128"/>
              </a:rPr>
              <a:t>（サービス管理者含む）</a:t>
            </a:r>
            <a:r>
              <a:rPr lang="ja-JP" altLang="en-US" dirty="0">
                <a:latin typeface="HG丸ｺﾞｼｯｸM-PRO" panose="020F0600000000000000" pitchFamily="50" charset="-128"/>
                <a:ea typeface="HG丸ｺﾞｼｯｸM-PRO" panose="020F0600000000000000" pitchFamily="50" charset="-128"/>
              </a:rPr>
              <a:t>、研修に出</a:t>
            </a:r>
            <a:r>
              <a:rPr lang="ja-JP" altLang="en-US" dirty="0" err="1" smtClean="0">
                <a:latin typeface="HG丸ｺﾞｼｯｸM-PRO" panose="020F0600000000000000" pitchFamily="50" charset="-128"/>
                <a:ea typeface="HG丸ｺﾞｼｯｸM-PRO" panose="020F0600000000000000" pitchFamily="50" charset="-128"/>
              </a:rPr>
              <a:t>れ</a:t>
            </a:r>
            <a:endParaRPr lang="en-US" altLang="ja-JP" dirty="0" smtClean="0">
              <a:latin typeface="HG丸ｺﾞｼｯｸM-PRO" panose="020F0600000000000000" pitchFamily="50" charset="-128"/>
              <a:ea typeface="HG丸ｺﾞｼｯｸM-PRO" panose="020F0600000000000000" pitchFamily="50" charset="-128"/>
            </a:endParaRPr>
          </a:p>
          <a:p>
            <a:pPr marL="0" indent="0">
              <a:buNone/>
            </a:pPr>
            <a:r>
              <a:rPr lang="ja-JP" altLang="en-US" dirty="0" smtClean="0">
                <a:latin typeface="HG丸ｺﾞｼｯｸM-PRO" panose="020F0600000000000000" pitchFamily="50" charset="-128"/>
                <a:ea typeface="HG丸ｺﾞｼｯｸM-PRO" panose="020F0600000000000000" pitchFamily="50" charset="-128"/>
              </a:rPr>
              <a:t>　ない</a:t>
            </a:r>
            <a:r>
              <a:rPr lang="ja-JP" altLang="en-US" dirty="0">
                <a:latin typeface="HG丸ｺﾞｼｯｸM-PRO" panose="020F0600000000000000" pitchFamily="50" charset="-128"/>
                <a:ea typeface="HG丸ｺﾞｼｯｸM-PRO" panose="020F0600000000000000" pitchFamily="50" charset="-128"/>
              </a:rPr>
              <a:t>、</a:t>
            </a:r>
            <a:r>
              <a:rPr lang="en-US" altLang="ja-JP" dirty="0" smtClean="0">
                <a:latin typeface="HG丸ｺﾞｼｯｸM-PRO" panose="020F0600000000000000" pitchFamily="50" charset="-128"/>
                <a:ea typeface="HG丸ｺﾞｼｯｸM-PRO" panose="020F0600000000000000" pitchFamily="50" charset="-128"/>
              </a:rPr>
              <a:t>SV</a:t>
            </a:r>
            <a:r>
              <a:rPr lang="ja-JP" altLang="en-US" dirty="0">
                <a:latin typeface="HG丸ｺﾞｼｯｸM-PRO" panose="020F0600000000000000" pitchFamily="50" charset="-128"/>
                <a:ea typeface="HG丸ｺﾞｼｯｸM-PRO" panose="020F0600000000000000" pitchFamily="50" charset="-128"/>
              </a:rPr>
              <a:t>が居ない、理念がない等</a:t>
            </a:r>
            <a:endParaRPr lang="en-US" altLang="ja-JP" dirty="0">
              <a:latin typeface="HG丸ｺﾞｼｯｸM-PRO" panose="020F0600000000000000" pitchFamily="50" charset="-128"/>
              <a:ea typeface="HG丸ｺﾞｼｯｸM-PRO" panose="020F0600000000000000" pitchFamily="50" charset="-128"/>
            </a:endParaRPr>
          </a:p>
          <a:p>
            <a:pPr marL="0" indent="0">
              <a:buNone/>
            </a:pPr>
            <a:r>
              <a:rPr lang="en-US" altLang="ja-JP" dirty="0">
                <a:latin typeface="HG丸ｺﾞｼｯｸM-PRO" panose="020F0600000000000000" pitchFamily="50" charset="-128"/>
                <a:ea typeface="HG丸ｺﾞｼｯｸM-PRO" panose="020F0600000000000000" pitchFamily="50" charset="-128"/>
              </a:rPr>
              <a:t>※</a:t>
            </a:r>
            <a:r>
              <a:rPr lang="ja-JP" altLang="en-US" dirty="0">
                <a:latin typeface="HG丸ｺﾞｼｯｸM-PRO" panose="020F0600000000000000" pitchFamily="50" charset="-128"/>
                <a:ea typeface="HG丸ｺﾞｼｯｸM-PRO" panose="020F0600000000000000" pitchFamily="50" charset="-128"/>
              </a:rPr>
              <a:t>アドバイザー１５名</a:t>
            </a:r>
            <a:endParaRPr lang="en-US" altLang="ja-JP" dirty="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5" name="テキスト ボックス 4"/>
          <p:cNvSpPr txBox="1"/>
          <p:nvPr/>
        </p:nvSpPr>
        <p:spPr>
          <a:xfrm>
            <a:off x="11143127" y="6487633"/>
            <a:ext cx="1559859" cy="369332"/>
          </a:xfrm>
          <a:prstGeom prst="rect">
            <a:avLst/>
          </a:prstGeom>
          <a:noFill/>
        </p:spPr>
        <p:txBody>
          <a:bodyPr wrap="square" rtlCol="0">
            <a:spAutoFit/>
          </a:bodyPr>
          <a:lstStyle/>
          <a:p>
            <a:pPr algn="ctr"/>
            <a:r>
              <a:rPr kumimoji="1" lang="ja-JP" altLang="en-US" dirty="0" smtClean="0"/>
              <a:t>６</a:t>
            </a:r>
            <a:endParaRPr kumimoji="1" lang="ja-JP" altLang="en-US" dirty="0"/>
          </a:p>
        </p:txBody>
      </p:sp>
    </p:spTree>
    <p:extLst>
      <p:ext uri="{BB962C8B-B14F-4D97-AF65-F5344CB8AC3E}">
        <p14:creationId xmlns:p14="http://schemas.microsoft.com/office/powerpoint/2010/main" val="868936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latin typeface="HG丸ｺﾞｼｯｸM-PRO" panose="020F0600000000000000" pitchFamily="50" charset="-128"/>
                <a:ea typeface="HG丸ｺﾞｼｯｸM-PRO" panose="020F0600000000000000" pitchFamily="50" charset="-128"/>
              </a:rPr>
              <a:t>アドバイザーの要件</a:t>
            </a: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p:cNvSpPr>
            <a:spLocks noGrp="1"/>
          </p:cNvSpPr>
          <p:nvPr>
            <p:ph idx="1"/>
          </p:nvPr>
        </p:nvSpPr>
        <p:spPr>
          <a:xfrm>
            <a:off x="450761" y="1825625"/>
            <a:ext cx="11165983" cy="4351338"/>
          </a:xfrm>
        </p:spPr>
        <p:txBody>
          <a:bodyPr>
            <a:normAutofit fontScale="92500"/>
          </a:bodyPr>
          <a:lstStyle/>
          <a:p>
            <a:pPr marL="0" indent="0">
              <a:buNone/>
            </a:pPr>
            <a:r>
              <a:rPr lang="ja-JP" altLang="en-US" dirty="0" smtClean="0">
                <a:latin typeface="HG丸ｺﾞｼｯｸM-PRO" panose="020F0600000000000000" pitchFamily="50" charset="-128"/>
                <a:ea typeface="HG丸ｺﾞｼｯｸM-PRO" panose="020F0600000000000000" pitchFamily="50" charset="-128"/>
              </a:rPr>
              <a:t>以下の要件を全て満たす者</a:t>
            </a:r>
            <a:endParaRPr lang="en-US" altLang="ja-JP" dirty="0" smtClean="0">
              <a:latin typeface="HG丸ｺﾞｼｯｸM-PRO" panose="020F0600000000000000" pitchFamily="50" charset="-128"/>
              <a:ea typeface="HG丸ｺﾞｼｯｸM-PRO" panose="020F0600000000000000" pitchFamily="50" charset="-128"/>
            </a:endParaRPr>
          </a:p>
          <a:p>
            <a:pPr marL="0" indent="0">
              <a:buNone/>
            </a:pPr>
            <a:r>
              <a:rPr lang="ja-JP" altLang="en-US" dirty="0" smtClean="0">
                <a:latin typeface="HG丸ｺﾞｼｯｸM-PRO" panose="020F0600000000000000" pitchFamily="50" charset="-128"/>
                <a:ea typeface="HG丸ｺﾞｼｯｸM-PRO" panose="020F0600000000000000" pitchFamily="50" charset="-128"/>
              </a:rPr>
              <a:t>１</a:t>
            </a:r>
            <a:r>
              <a:rPr lang="ja-JP" altLang="en-US" dirty="0">
                <a:latin typeface="HG丸ｺﾞｼｯｸM-PRO" panose="020F0600000000000000" pitchFamily="50" charset="-128"/>
                <a:ea typeface="HG丸ｺﾞｼｯｸM-PRO" panose="020F0600000000000000" pitchFamily="50" charset="-128"/>
              </a:rPr>
              <a:t>．</a:t>
            </a:r>
            <a:r>
              <a:rPr lang="ja-JP" altLang="en-US" dirty="0" smtClean="0">
                <a:latin typeface="HG丸ｺﾞｼｯｸM-PRO" panose="020F0600000000000000" pitchFamily="50" charset="-128"/>
                <a:ea typeface="HG丸ｺﾞｼｯｸM-PRO" panose="020F0600000000000000" pitchFamily="50" charset="-128"/>
              </a:rPr>
              <a:t>就労</a:t>
            </a:r>
            <a:r>
              <a:rPr lang="ja-JP" altLang="en-US" dirty="0">
                <a:latin typeface="HG丸ｺﾞｼｯｸM-PRO" panose="020F0600000000000000" pitchFamily="50" charset="-128"/>
                <a:ea typeface="HG丸ｺﾞｼｯｸM-PRO" panose="020F0600000000000000" pitchFamily="50" charset="-128"/>
              </a:rPr>
              <a:t>移行支援事業所に所属する支援員、もしくは過去に</a:t>
            </a:r>
            <a:r>
              <a:rPr lang="ja-JP" altLang="en-US" dirty="0" smtClean="0">
                <a:latin typeface="HG丸ｺﾞｼｯｸM-PRO" panose="020F0600000000000000" pitchFamily="50" charset="-128"/>
                <a:ea typeface="HG丸ｺﾞｼｯｸM-PRO" panose="020F0600000000000000" pitchFamily="50" charset="-128"/>
              </a:rPr>
              <a:t>就労移行支援</a:t>
            </a:r>
            <a:endParaRPr lang="en-US" altLang="ja-JP" dirty="0" smtClean="0">
              <a:latin typeface="HG丸ｺﾞｼｯｸM-PRO" panose="020F0600000000000000" pitchFamily="50" charset="-128"/>
              <a:ea typeface="HG丸ｺﾞｼｯｸM-PRO" panose="020F0600000000000000" pitchFamily="50" charset="-128"/>
            </a:endParaRPr>
          </a:p>
          <a:p>
            <a:pPr marL="0" indent="0">
              <a:buNone/>
            </a:pPr>
            <a:r>
              <a:rPr lang="ja-JP" altLang="en-US" dirty="0" smtClean="0">
                <a:latin typeface="HG丸ｺﾞｼｯｸM-PRO" panose="020F0600000000000000" pitchFamily="50" charset="-128"/>
                <a:ea typeface="HG丸ｺﾞｼｯｸM-PRO" panose="020F0600000000000000" pitchFamily="50" charset="-128"/>
              </a:rPr>
              <a:t>　　事業所</a:t>
            </a:r>
            <a:r>
              <a:rPr lang="ja-JP" altLang="en-US" dirty="0">
                <a:latin typeface="HG丸ｺﾞｼｯｸM-PRO" panose="020F0600000000000000" pitchFamily="50" charset="-128"/>
                <a:ea typeface="HG丸ｺﾞｼｯｸM-PRO" panose="020F0600000000000000" pitchFamily="50" charset="-128"/>
              </a:rPr>
              <a:t>での支援を担当しており、現在も同法人内</a:t>
            </a:r>
            <a:r>
              <a:rPr lang="ja-JP" altLang="en-US" dirty="0" smtClean="0">
                <a:latin typeface="HG丸ｺﾞｼｯｸM-PRO" panose="020F0600000000000000" pitchFamily="50" charset="-128"/>
                <a:ea typeface="HG丸ｺﾞｼｯｸM-PRO" panose="020F0600000000000000" pitchFamily="50" charset="-128"/>
              </a:rPr>
              <a:t>で就労</a:t>
            </a:r>
            <a:r>
              <a:rPr lang="ja-JP" altLang="en-US" dirty="0">
                <a:latin typeface="HG丸ｺﾞｼｯｸM-PRO" panose="020F0600000000000000" pitchFamily="50" charset="-128"/>
                <a:ea typeface="HG丸ｺﾞｼｯｸM-PRO" panose="020F0600000000000000" pitchFamily="50" charset="-128"/>
              </a:rPr>
              <a:t>支援に</a:t>
            </a:r>
            <a:r>
              <a:rPr lang="ja-JP" altLang="en-US" dirty="0" err="1">
                <a:latin typeface="HG丸ｺﾞｼｯｸM-PRO" panose="020F0600000000000000" pitchFamily="50" charset="-128"/>
                <a:ea typeface="HG丸ｺﾞｼｯｸM-PRO" panose="020F0600000000000000" pitchFamily="50" charset="-128"/>
              </a:rPr>
              <a:t>携</a:t>
            </a:r>
            <a:r>
              <a:rPr lang="ja-JP" altLang="en-US" dirty="0" err="1" smtClean="0">
                <a:latin typeface="HG丸ｺﾞｼｯｸM-PRO" panose="020F0600000000000000" pitchFamily="50" charset="-128"/>
                <a:ea typeface="HG丸ｺﾞｼｯｸM-PRO" panose="020F0600000000000000" pitchFamily="50" charset="-128"/>
              </a:rPr>
              <a:t>わっ</a:t>
            </a:r>
            <a:endParaRPr lang="en-US" altLang="ja-JP" dirty="0" smtClean="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a:t>
            </a:r>
            <a:r>
              <a:rPr lang="ja-JP" altLang="en-US" dirty="0" err="1" smtClean="0">
                <a:latin typeface="HG丸ｺﾞｼｯｸM-PRO" panose="020F0600000000000000" pitchFamily="50" charset="-128"/>
                <a:ea typeface="HG丸ｺﾞｼｯｸM-PRO" panose="020F0600000000000000" pitchFamily="50" charset="-128"/>
              </a:rPr>
              <a:t>て</a:t>
            </a:r>
            <a:r>
              <a:rPr lang="ja-JP" altLang="en-US" dirty="0">
                <a:latin typeface="HG丸ｺﾞｼｯｸM-PRO" panose="020F0600000000000000" pitchFamily="50" charset="-128"/>
                <a:ea typeface="HG丸ｺﾞｼｯｸM-PRO" panose="020F0600000000000000" pitchFamily="50" charset="-128"/>
              </a:rPr>
              <a:t>いるもの。</a:t>
            </a:r>
          </a:p>
          <a:p>
            <a:pPr marL="0" indent="0">
              <a:buNone/>
            </a:pPr>
            <a:r>
              <a:rPr lang="ja-JP" altLang="en-US" dirty="0" smtClean="0">
                <a:latin typeface="HG丸ｺﾞｼｯｸM-PRO" panose="020F0600000000000000" pitchFamily="50" charset="-128"/>
                <a:ea typeface="HG丸ｺﾞｼｯｸM-PRO" panose="020F0600000000000000" pitchFamily="50" charset="-128"/>
              </a:rPr>
              <a:t>２</a:t>
            </a:r>
            <a:r>
              <a:rPr lang="ja-JP" altLang="en-US" dirty="0">
                <a:latin typeface="HG丸ｺﾞｼｯｸM-PRO" panose="020F0600000000000000" pitchFamily="50" charset="-128"/>
                <a:ea typeface="HG丸ｺﾞｼｯｸM-PRO" panose="020F0600000000000000" pitchFamily="50" charset="-128"/>
              </a:rPr>
              <a:t>．</a:t>
            </a:r>
            <a:r>
              <a:rPr lang="ja-JP" altLang="en-US" dirty="0" smtClean="0">
                <a:latin typeface="HG丸ｺﾞｼｯｸM-PRO" panose="020F0600000000000000" pitchFamily="50" charset="-128"/>
                <a:ea typeface="HG丸ｺﾞｼｯｸM-PRO" panose="020F0600000000000000" pitchFamily="50" charset="-128"/>
              </a:rPr>
              <a:t>大阪府</a:t>
            </a:r>
            <a:r>
              <a:rPr lang="ja-JP" altLang="en-US" dirty="0">
                <a:latin typeface="HG丸ｺﾞｼｯｸM-PRO" panose="020F0600000000000000" pitchFamily="50" charset="-128"/>
                <a:ea typeface="HG丸ｺﾞｼｯｸM-PRO" panose="020F0600000000000000" pitchFamily="50" charset="-128"/>
              </a:rPr>
              <a:t>が毎年行う「就労人数調査」にて所属する事業所の</a:t>
            </a:r>
            <a:r>
              <a:rPr lang="ja-JP" altLang="en-US" dirty="0" smtClean="0">
                <a:latin typeface="HG丸ｺﾞｼｯｸM-PRO" panose="020F0600000000000000" pitchFamily="50" charset="-128"/>
                <a:ea typeface="HG丸ｺﾞｼｯｸM-PRO" panose="020F0600000000000000" pitchFamily="50" charset="-128"/>
              </a:rPr>
              <a:t>実績</a:t>
            </a:r>
            <a:r>
              <a:rPr lang="ja-JP" altLang="en-US" dirty="0">
                <a:latin typeface="HG丸ｺﾞｼｯｸM-PRO" panose="020F0600000000000000" pitchFamily="50" charset="-128"/>
                <a:ea typeface="HG丸ｺﾞｼｯｸM-PRO" panose="020F0600000000000000" pitchFamily="50" charset="-128"/>
              </a:rPr>
              <a:t>を</a:t>
            </a:r>
            <a:r>
              <a:rPr lang="ja-JP" altLang="en-US" dirty="0" smtClean="0">
                <a:latin typeface="HG丸ｺﾞｼｯｸM-PRO" panose="020F0600000000000000" pitchFamily="50" charset="-128"/>
                <a:ea typeface="HG丸ｺﾞｼｯｸM-PRO" panose="020F0600000000000000" pitchFamily="50" charset="-128"/>
              </a:rPr>
              <a:t>報告</a:t>
            </a:r>
            <a:endParaRPr lang="en-US" altLang="ja-JP" dirty="0" smtClean="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して</a:t>
            </a:r>
            <a:r>
              <a:rPr lang="ja-JP" altLang="en-US" dirty="0">
                <a:latin typeface="HG丸ｺﾞｼｯｸM-PRO" panose="020F0600000000000000" pitchFamily="50" charset="-128"/>
                <a:ea typeface="HG丸ｺﾞｼｯｸM-PRO" panose="020F0600000000000000" pitchFamily="50" charset="-128"/>
              </a:rPr>
              <a:t>いるもの。</a:t>
            </a:r>
          </a:p>
          <a:p>
            <a:pPr marL="0" indent="0">
              <a:buNone/>
            </a:pPr>
            <a:r>
              <a:rPr lang="ja-JP" altLang="en-US" dirty="0" smtClean="0">
                <a:latin typeface="HG丸ｺﾞｼｯｸM-PRO" panose="020F0600000000000000" pitchFamily="50" charset="-128"/>
                <a:ea typeface="HG丸ｺﾞｼｯｸM-PRO" panose="020F0600000000000000" pitchFamily="50" charset="-128"/>
              </a:rPr>
              <a:t>３．過去</a:t>
            </a:r>
            <a:r>
              <a:rPr lang="en-US" altLang="ja-JP" dirty="0">
                <a:latin typeface="HG丸ｺﾞｼｯｸM-PRO" panose="020F0600000000000000" pitchFamily="50" charset="-128"/>
                <a:ea typeface="HG丸ｺﾞｼｯｸM-PRO" panose="020F0600000000000000" pitchFamily="50" charset="-128"/>
              </a:rPr>
              <a:t>3</a:t>
            </a:r>
            <a:r>
              <a:rPr lang="ja-JP" altLang="en-US" dirty="0">
                <a:latin typeface="HG丸ｺﾞｼｯｸM-PRO" panose="020F0600000000000000" pitchFamily="50" charset="-128"/>
                <a:ea typeface="HG丸ｺﾞｼｯｸM-PRO" panose="020F0600000000000000" pitchFamily="50" charset="-128"/>
              </a:rPr>
              <a:t>年にわたり所属する事業所の就労移行率が</a:t>
            </a:r>
            <a:r>
              <a:rPr lang="en-US" altLang="ja-JP" dirty="0">
                <a:latin typeface="HG丸ｺﾞｼｯｸM-PRO" panose="020F0600000000000000" pitchFamily="50" charset="-128"/>
                <a:ea typeface="HG丸ｺﾞｼｯｸM-PRO" panose="020F0600000000000000" pitchFamily="50" charset="-128"/>
              </a:rPr>
              <a:t>3</a:t>
            </a:r>
            <a:r>
              <a:rPr lang="ja-JP" altLang="en-US" dirty="0">
                <a:latin typeface="HG丸ｺﾞｼｯｸM-PRO" panose="020F0600000000000000" pitchFamily="50" charset="-128"/>
                <a:ea typeface="HG丸ｺﾞｼｯｸM-PRO" panose="020F0600000000000000" pitchFamily="50" charset="-128"/>
              </a:rPr>
              <a:t>割以上で</a:t>
            </a:r>
            <a:r>
              <a:rPr lang="ja-JP" altLang="en-US" dirty="0" smtClean="0">
                <a:latin typeface="HG丸ｺﾞｼｯｸM-PRO" panose="020F0600000000000000" pitchFamily="50" charset="-128"/>
                <a:ea typeface="HG丸ｺﾞｼｯｸM-PRO" panose="020F0600000000000000" pitchFamily="50" charset="-128"/>
              </a:rPr>
              <a:t>あるもの</a:t>
            </a:r>
            <a:r>
              <a:rPr lang="ja-JP" altLang="en-US" dirty="0">
                <a:latin typeface="HG丸ｺﾞｼｯｸM-PRO" panose="020F0600000000000000" pitchFamily="50" charset="-128"/>
                <a:ea typeface="HG丸ｺﾞｼｯｸM-PRO" panose="020F0600000000000000" pitchFamily="50" charset="-128"/>
              </a:rPr>
              <a:t>。</a:t>
            </a:r>
          </a:p>
          <a:p>
            <a:pPr marL="0" indent="0">
              <a:buNone/>
            </a:pPr>
            <a:r>
              <a:rPr lang="ja-JP" altLang="en-US" dirty="0" smtClean="0">
                <a:latin typeface="HG丸ｺﾞｼｯｸM-PRO" panose="020F0600000000000000" pitchFamily="50" charset="-128"/>
                <a:ea typeface="HG丸ｺﾞｼｯｸM-PRO" panose="020F0600000000000000" pitchFamily="50" charset="-128"/>
              </a:rPr>
              <a:t>４．過去</a:t>
            </a:r>
            <a:r>
              <a:rPr lang="en-US" altLang="ja-JP" dirty="0">
                <a:latin typeface="HG丸ｺﾞｼｯｸM-PRO" panose="020F0600000000000000" pitchFamily="50" charset="-128"/>
                <a:ea typeface="HG丸ｺﾞｼｯｸM-PRO" panose="020F0600000000000000" pitchFamily="50" charset="-128"/>
              </a:rPr>
              <a:t>3</a:t>
            </a:r>
            <a:r>
              <a:rPr lang="ja-JP" altLang="en-US" dirty="0">
                <a:latin typeface="HG丸ｺﾞｼｯｸM-PRO" panose="020F0600000000000000" pitchFamily="50" charset="-128"/>
                <a:ea typeface="HG丸ｺﾞｼｯｸM-PRO" panose="020F0600000000000000" pitchFamily="50" charset="-128"/>
              </a:rPr>
              <a:t>年にわたり、所属する事業所からの就職者の半年間の</a:t>
            </a:r>
            <a:r>
              <a:rPr lang="ja-JP" altLang="en-US" dirty="0" smtClean="0">
                <a:latin typeface="HG丸ｺﾞｼｯｸM-PRO" panose="020F0600000000000000" pitchFamily="50" charset="-128"/>
                <a:ea typeface="HG丸ｺﾞｼｯｸM-PRO" panose="020F0600000000000000" pitchFamily="50" charset="-128"/>
              </a:rPr>
              <a:t>職場定着</a:t>
            </a:r>
            <a:endParaRPr lang="en-US" altLang="ja-JP" dirty="0" smtClean="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　</a:t>
            </a:r>
            <a:r>
              <a:rPr lang="ja-JP" altLang="en-US" dirty="0" smtClean="0">
                <a:latin typeface="HG丸ｺﾞｼｯｸM-PRO" panose="020F0600000000000000" pitchFamily="50" charset="-128"/>
                <a:ea typeface="HG丸ｺﾞｼｯｸM-PRO" panose="020F0600000000000000" pitchFamily="50" charset="-128"/>
              </a:rPr>
              <a:t>　率</a:t>
            </a:r>
            <a:r>
              <a:rPr lang="ja-JP" altLang="en-US" dirty="0">
                <a:latin typeface="HG丸ｺﾞｼｯｸM-PRO" panose="020F0600000000000000" pitchFamily="50" charset="-128"/>
                <a:ea typeface="HG丸ｺﾞｼｯｸM-PRO" panose="020F0600000000000000" pitchFamily="50" charset="-128"/>
              </a:rPr>
              <a:t>が</a:t>
            </a:r>
            <a:r>
              <a:rPr lang="en-US" altLang="ja-JP" dirty="0">
                <a:latin typeface="HG丸ｺﾞｼｯｸM-PRO" panose="020F0600000000000000" pitchFamily="50" charset="-128"/>
                <a:ea typeface="HG丸ｺﾞｼｯｸM-PRO" panose="020F0600000000000000" pitchFamily="50" charset="-128"/>
              </a:rPr>
              <a:t>8</a:t>
            </a:r>
            <a:r>
              <a:rPr lang="ja-JP" altLang="en-US" dirty="0">
                <a:latin typeface="HG丸ｺﾞｼｯｸM-PRO" panose="020F0600000000000000" pitchFamily="50" charset="-128"/>
                <a:ea typeface="HG丸ｺﾞｼｯｸM-PRO" panose="020F0600000000000000" pitchFamily="50" charset="-128"/>
              </a:rPr>
              <a:t>割以上の事業所であるもの。</a:t>
            </a:r>
          </a:p>
          <a:p>
            <a:pPr marL="0" indent="0">
              <a:buNone/>
            </a:pPr>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5" name="テキスト ボックス 4"/>
          <p:cNvSpPr txBox="1"/>
          <p:nvPr/>
        </p:nvSpPr>
        <p:spPr>
          <a:xfrm>
            <a:off x="11143127" y="6487633"/>
            <a:ext cx="1559859" cy="369332"/>
          </a:xfrm>
          <a:prstGeom prst="rect">
            <a:avLst/>
          </a:prstGeom>
          <a:noFill/>
        </p:spPr>
        <p:txBody>
          <a:bodyPr wrap="square" rtlCol="0">
            <a:spAutoFit/>
          </a:bodyPr>
          <a:lstStyle/>
          <a:p>
            <a:pPr algn="ctr"/>
            <a:r>
              <a:rPr kumimoji="1" lang="ja-JP" altLang="en-US" dirty="0" smtClean="0"/>
              <a:t>７</a:t>
            </a:r>
            <a:endParaRPr kumimoji="1" lang="ja-JP" altLang="en-US" dirty="0"/>
          </a:p>
        </p:txBody>
      </p:sp>
    </p:spTree>
    <p:extLst>
      <p:ext uri="{BB962C8B-B14F-4D97-AF65-F5344CB8AC3E}">
        <p14:creationId xmlns:p14="http://schemas.microsoft.com/office/powerpoint/2010/main" val="20286709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a:latin typeface="HG丸ｺﾞｼｯｸM-PRO" panose="020F0600000000000000" pitchFamily="50" charset="-128"/>
                <a:ea typeface="HG丸ｺﾞｼｯｸM-PRO" panose="020F0600000000000000" pitchFamily="50" charset="-128"/>
              </a:rPr>
              <a:t>アドバイザー派遣報告会</a:t>
            </a:r>
          </a:p>
        </p:txBody>
      </p:sp>
      <p:sp>
        <p:nvSpPr>
          <p:cNvPr id="3" name="コンテンツ プレースホルダー 2"/>
          <p:cNvSpPr>
            <a:spLocks noGrp="1"/>
          </p:cNvSpPr>
          <p:nvPr>
            <p:ph idx="1"/>
          </p:nvPr>
        </p:nvSpPr>
        <p:spPr>
          <a:xfrm>
            <a:off x="1181100" y="2295660"/>
            <a:ext cx="9829800" cy="2881647"/>
          </a:xfrm>
        </p:spPr>
        <p:txBody>
          <a:bodyPr>
            <a:normAutofit/>
          </a:bodyPr>
          <a:lstStyle/>
          <a:p>
            <a:pPr marL="0" indent="0">
              <a:buNone/>
            </a:pPr>
            <a:r>
              <a:rPr lang="ja-JP" altLang="en-US" sz="2400" dirty="0" smtClean="0">
                <a:latin typeface="HG丸ｺﾞｼｯｸM-PRO" panose="020F0600000000000000" pitchFamily="50" charset="-128"/>
                <a:ea typeface="HG丸ｺﾞｼｯｸM-PRO" panose="020F0600000000000000" pitchFamily="50" charset="-128"/>
              </a:rPr>
              <a:t>平成</a:t>
            </a:r>
            <a:r>
              <a:rPr lang="en-US" altLang="ja-JP" sz="2400" dirty="0" smtClean="0">
                <a:latin typeface="HG丸ｺﾞｼｯｸM-PRO" panose="020F0600000000000000" pitchFamily="50" charset="-128"/>
                <a:ea typeface="HG丸ｺﾞｼｯｸM-PRO" panose="020F0600000000000000" pitchFamily="50" charset="-128"/>
              </a:rPr>
              <a:t>31</a:t>
            </a:r>
            <a:r>
              <a:rPr lang="ja-JP" altLang="en-US" sz="2400" dirty="0" smtClean="0">
                <a:latin typeface="HG丸ｺﾞｼｯｸM-PRO" panose="020F0600000000000000" pitchFamily="50" charset="-128"/>
                <a:ea typeface="HG丸ｺﾞｼｯｸM-PRO" panose="020F0600000000000000" pitchFamily="50" charset="-128"/>
              </a:rPr>
              <a:t>年３月</a:t>
            </a:r>
            <a:r>
              <a:rPr lang="ja-JP" altLang="en-US" sz="2400" dirty="0">
                <a:latin typeface="HG丸ｺﾞｼｯｸM-PRO" panose="020F0600000000000000" pitchFamily="50" charset="-128"/>
                <a:ea typeface="HG丸ｺﾞｼｯｸM-PRO" panose="020F0600000000000000" pitchFamily="50" charset="-128"/>
              </a:rPr>
              <a:t>６日（水）　　大阪府社会福祉会館　</a:t>
            </a: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a:t>
            </a:r>
            <a:r>
              <a:rPr lang="ja-JP" altLang="en-US" sz="2400" dirty="0" smtClean="0">
                <a:latin typeface="HG丸ｺﾞｼｯｸM-PRO" panose="020F0600000000000000" pitchFamily="50" charset="-128"/>
                <a:ea typeface="HG丸ｺﾞｼｯｸM-PRO" panose="020F0600000000000000" pitchFamily="50" charset="-128"/>
              </a:rPr>
              <a:t>　　　　　参加者 </a:t>
            </a:r>
            <a:r>
              <a:rPr lang="ja-JP" altLang="en-US" sz="2400" dirty="0">
                <a:latin typeface="HG丸ｺﾞｼｯｸM-PRO" panose="020F0600000000000000" pitchFamily="50" charset="-128"/>
                <a:ea typeface="HG丸ｺﾞｼｯｸM-PRO" panose="020F0600000000000000" pitchFamily="50" charset="-128"/>
              </a:rPr>
              <a:t>９４名</a:t>
            </a: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smtClean="0">
                <a:latin typeface="HG丸ｺﾞｼｯｸM-PRO" panose="020F0600000000000000" pitchFamily="50" charset="-128"/>
                <a:ea typeface="HG丸ｺﾞｼｯｸM-PRO" panose="020F0600000000000000" pitchFamily="50" charset="-128"/>
              </a:rPr>
              <a:t>平成</a:t>
            </a:r>
            <a:r>
              <a:rPr lang="en-US" altLang="ja-JP" sz="2400" dirty="0" smtClean="0">
                <a:latin typeface="HG丸ｺﾞｼｯｸM-PRO" panose="020F0600000000000000" pitchFamily="50" charset="-128"/>
                <a:ea typeface="HG丸ｺﾞｼｯｸM-PRO" panose="020F0600000000000000" pitchFamily="50" charset="-128"/>
              </a:rPr>
              <a:t>31</a:t>
            </a:r>
            <a:r>
              <a:rPr lang="ja-JP" altLang="en-US" sz="2400" dirty="0" smtClean="0">
                <a:latin typeface="HG丸ｺﾞｼｯｸM-PRO" panose="020F0600000000000000" pitchFamily="50" charset="-128"/>
                <a:ea typeface="HG丸ｺﾞｼｯｸM-PRO" panose="020F0600000000000000" pitchFamily="50" charset="-128"/>
              </a:rPr>
              <a:t>年３月</a:t>
            </a:r>
            <a:r>
              <a:rPr lang="ja-JP" altLang="en-US" sz="2400" dirty="0">
                <a:latin typeface="HG丸ｺﾞｼｯｸM-PRO" panose="020F0600000000000000" pitchFamily="50" charset="-128"/>
                <a:ea typeface="HG丸ｺﾞｼｯｸM-PRO" panose="020F0600000000000000" pitchFamily="50" charset="-128"/>
              </a:rPr>
              <a:t>１３日（水）　東大阪市立障害者支援センターレピラ</a:t>
            </a: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a:t>
            </a:r>
            <a:r>
              <a:rPr lang="ja-JP" altLang="en-US" sz="2400" dirty="0" smtClean="0">
                <a:latin typeface="HG丸ｺﾞｼｯｸM-PRO" panose="020F0600000000000000" pitchFamily="50" charset="-128"/>
                <a:ea typeface="HG丸ｺﾞｼｯｸM-PRO" panose="020F0600000000000000" pitchFamily="50" charset="-128"/>
              </a:rPr>
              <a:t>　　　　　参加者</a:t>
            </a:r>
            <a:r>
              <a:rPr lang="ja-JP" altLang="en-US" sz="2400" dirty="0">
                <a:latin typeface="HG丸ｺﾞｼｯｸM-PRO" panose="020F0600000000000000" pitchFamily="50" charset="-128"/>
                <a:ea typeface="HG丸ｺﾞｼｯｸM-PRO" panose="020F0600000000000000" pitchFamily="50" charset="-128"/>
              </a:rPr>
              <a:t>５１名</a:t>
            </a: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smtClean="0">
                <a:latin typeface="HG丸ｺﾞｼｯｸM-PRO" panose="020F0600000000000000" pitchFamily="50" charset="-128"/>
                <a:ea typeface="HG丸ｺﾞｼｯｸM-PRO" panose="020F0600000000000000" pitchFamily="50" charset="-128"/>
              </a:rPr>
              <a:t>平成</a:t>
            </a:r>
            <a:r>
              <a:rPr lang="en-US" altLang="ja-JP" sz="2400" dirty="0" smtClean="0">
                <a:latin typeface="HG丸ｺﾞｼｯｸM-PRO" panose="020F0600000000000000" pitchFamily="50" charset="-128"/>
                <a:ea typeface="HG丸ｺﾞｼｯｸM-PRO" panose="020F0600000000000000" pitchFamily="50" charset="-128"/>
              </a:rPr>
              <a:t>31</a:t>
            </a:r>
            <a:r>
              <a:rPr lang="ja-JP" altLang="en-US" sz="2400" dirty="0" smtClean="0">
                <a:latin typeface="HG丸ｺﾞｼｯｸM-PRO" panose="020F0600000000000000" pitchFamily="50" charset="-128"/>
                <a:ea typeface="HG丸ｺﾞｼｯｸM-PRO" panose="020F0600000000000000" pitchFamily="50" charset="-128"/>
              </a:rPr>
              <a:t>年３月</a:t>
            </a:r>
            <a:r>
              <a:rPr lang="ja-JP" altLang="en-US" sz="2400" dirty="0">
                <a:latin typeface="HG丸ｺﾞｼｯｸM-PRO" panose="020F0600000000000000" pitchFamily="50" charset="-128"/>
                <a:ea typeface="HG丸ｺﾞｼｯｸM-PRO" panose="020F0600000000000000" pitchFamily="50" charset="-128"/>
              </a:rPr>
              <a:t>２６日（火）　和泉市コミュニテーセンター</a:t>
            </a:r>
            <a:endParaRPr lang="en-US" altLang="ja-JP" sz="2400" dirty="0">
              <a:latin typeface="HG丸ｺﾞｼｯｸM-PRO" panose="020F0600000000000000" pitchFamily="50" charset="-128"/>
              <a:ea typeface="HG丸ｺﾞｼｯｸM-PRO" panose="020F0600000000000000" pitchFamily="50" charset="-128"/>
            </a:endParaRPr>
          </a:p>
          <a:p>
            <a:pPr marL="0" indent="0">
              <a:buNone/>
            </a:pPr>
            <a:r>
              <a:rPr lang="ja-JP" altLang="en-US" sz="2400" dirty="0">
                <a:latin typeface="HG丸ｺﾞｼｯｸM-PRO" panose="020F0600000000000000" pitchFamily="50" charset="-128"/>
                <a:ea typeface="HG丸ｺﾞｼｯｸM-PRO" panose="020F0600000000000000" pitchFamily="50" charset="-128"/>
              </a:rPr>
              <a:t>　　　　　　　　　</a:t>
            </a:r>
            <a:r>
              <a:rPr lang="ja-JP" altLang="en-US" sz="2400" dirty="0" smtClean="0">
                <a:latin typeface="HG丸ｺﾞｼｯｸM-PRO" panose="020F0600000000000000" pitchFamily="50" charset="-128"/>
                <a:ea typeface="HG丸ｺﾞｼｯｸM-PRO" panose="020F0600000000000000" pitchFamily="50" charset="-128"/>
              </a:rPr>
              <a:t>　　　　　参加者</a:t>
            </a:r>
            <a:r>
              <a:rPr lang="en-US" altLang="ja-JP" sz="2400" dirty="0">
                <a:latin typeface="HG丸ｺﾞｼｯｸM-PRO" panose="020F0600000000000000" pitchFamily="50" charset="-128"/>
                <a:ea typeface="HG丸ｺﾞｼｯｸM-PRO" panose="020F0600000000000000" pitchFamily="50" charset="-128"/>
              </a:rPr>
              <a:t>24</a:t>
            </a:r>
            <a:r>
              <a:rPr lang="ja-JP" altLang="en-US" sz="2400" dirty="0">
                <a:latin typeface="HG丸ｺﾞｼｯｸM-PRO" panose="020F0600000000000000" pitchFamily="50" charset="-128"/>
                <a:ea typeface="HG丸ｺﾞｼｯｸM-PRO" panose="020F0600000000000000" pitchFamily="50" charset="-128"/>
              </a:rPr>
              <a:t>名</a:t>
            </a:r>
          </a:p>
        </p:txBody>
      </p:sp>
      <p:sp>
        <p:nvSpPr>
          <p:cNvPr id="5" name="テキスト ボックス 4"/>
          <p:cNvSpPr txBox="1"/>
          <p:nvPr/>
        </p:nvSpPr>
        <p:spPr>
          <a:xfrm>
            <a:off x="11143127" y="6487633"/>
            <a:ext cx="1559859" cy="369332"/>
          </a:xfrm>
          <a:prstGeom prst="rect">
            <a:avLst/>
          </a:prstGeom>
          <a:noFill/>
        </p:spPr>
        <p:txBody>
          <a:bodyPr wrap="square" rtlCol="0">
            <a:spAutoFit/>
          </a:bodyPr>
          <a:lstStyle/>
          <a:p>
            <a:pPr algn="ctr"/>
            <a:r>
              <a:rPr kumimoji="1" lang="ja-JP" altLang="en-US" dirty="0" smtClean="0"/>
              <a:t>８</a:t>
            </a:r>
            <a:endParaRPr kumimoji="1" lang="ja-JP" altLang="en-US" dirty="0"/>
          </a:p>
        </p:txBody>
      </p:sp>
    </p:spTree>
    <p:extLst>
      <p:ext uri="{BB962C8B-B14F-4D97-AF65-F5344CB8AC3E}">
        <p14:creationId xmlns:p14="http://schemas.microsoft.com/office/powerpoint/2010/main" val="314054572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299</TotalTime>
  <Words>446</Words>
  <Application>Microsoft Office PowerPoint</Application>
  <PresentationFormat>ワイド画面</PresentationFormat>
  <Paragraphs>124</Paragraphs>
  <Slides>12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12</vt:i4>
      </vt:variant>
    </vt:vector>
  </HeadingPairs>
  <TitlesOfParts>
    <vt:vector size="17" baseType="lpstr">
      <vt:lpstr>HG丸ｺﾞｼｯｸM-PRO</vt:lpstr>
      <vt:lpstr>游ゴシック</vt:lpstr>
      <vt:lpstr>游ゴシック Light</vt:lpstr>
      <vt:lpstr>Arial</vt:lpstr>
      <vt:lpstr>Office テーマ</vt:lpstr>
      <vt:lpstr>就労移行等連携調整事業 </vt:lpstr>
      <vt:lpstr>大阪における就労支援の在り方を考える会</vt:lpstr>
      <vt:lpstr>大阪府就労移行支援事業所連絡会</vt:lpstr>
      <vt:lpstr>新規事業創設のプロセス</vt:lpstr>
      <vt:lpstr>就労移行等連携調整事業</vt:lpstr>
      <vt:lpstr>就労アセスメント強化事業　 平成30年度 実績</vt:lpstr>
      <vt:lpstr>相談内容等</vt:lpstr>
      <vt:lpstr>アドバイザーの要件</vt:lpstr>
      <vt:lpstr>アドバイザー派遣報告会</vt:lpstr>
      <vt:lpstr>就労アセスメント強化事業 令和元年度 実績（７月現在）</vt:lpstr>
      <vt:lpstr>研修事業</vt:lpstr>
      <vt:lpstr>今後について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就労アセスメント強化事業</dc:title>
  <dc:creator>takakashi kanatuka</dc:creator>
  <cp:lastModifiedBy>濱本　祥裕</cp:lastModifiedBy>
  <cp:revision>36</cp:revision>
  <cp:lastPrinted>2019-07-10T02:49:03Z</cp:lastPrinted>
  <dcterms:created xsi:type="dcterms:W3CDTF">2019-07-05T20:47:19Z</dcterms:created>
  <dcterms:modified xsi:type="dcterms:W3CDTF">2019-08-05T10:40:35Z</dcterms:modified>
</cp:coreProperties>
</file>