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01" r:id="rId1"/>
  </p:sldMasterIdLst>
  <p:notesMasterIdLst>
    <p:notesMasterId r:id="rId3"/>
  </p:notesMasterIdLst>
  <p:sldIdLst>
    <p:sldId id="454"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9F20065-EB80-4944-8555-CB4774B903AE}">
          <p14:sldIdLst>
            <p14:sldId id="454"/>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01" autoAdjust="0"/>
  </p:normalViewPr>
  <p:slideViewPr>
    <p:cSldViewPr>
      <p:cViewPr varScale="1">
        <p:scale>
          <a:sx n="71" d="100"/>
          <a:sy n="71" d="100"/>
        </p:scale>
        <p:origin x="1104"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E39B713-D880-4A3B-BC64-D1606EAE0817}" type="datetimeFigureOut">
              <a:rPr kumimoji="1" lang="ja-JP" altLang="en-US" smtClean="0"/>
              <a:t>2019/8/1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9D48037-39D8-441C-98F3-7DCD2F34C505}" type="slidenum">
              <a:rPr kumimoji="1" lang="ja-JP" altLang="en-US" smtClean="0"/>
              <a:t>‹#›</a:t>
            </a:fld>
            <a:endParaRPr kumimoji="1" lang="ja-JP" altLang="en-US"/>
          </a:p>
        </p:txBody>
      </p:sp>
    </p:spTree>
    <p:extLst>
      <p:ext uri="{BB962C8B-B14F-4D97-AF65-F5344CB8AC3E}">
        <p14:creationId xmlns:p14="http://schemas.microsoft.com/office/powerpoint/2010/main" val="23447603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27"/>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5970" indent="0" algn="ctr">
              <a:buNone/>
              <a:defRPr>
                <a:solidFill>
                  <a:schemeClr val="tx1">
                    <a:tint val="75000"/>
                  </a:schemeClr>
                </a:solidFill>
              </a:defRPr>
            </a:lvl2pPr>
            <a:lvl3pPr marL="911945" indent="0" algn="ctr">
              <a:buNone/>
              <a:defRPr>
                <a:solidFill>
                  <a:schemeClr val="tx1">
                    <a:tint val="75000"/>
                  </a:schemeClr>
                </a:solidFill>
              </a:defRPr>
            </a:lvl3pPr>
            <a:lvl4pPr marL="1367920" indent="0" algn="ctr">
              <a:buNone/>
              <a:defRPr>
                <a:solidFill>
                  <a:schemeClr val="tx1">
                    <a:tint val="75000"/>
                  </a:schemeClr>
                </a:solidFill>
              </a:defRPr>
            </a:lvl4pPr>
            <a:lvl5pPr marL="1823892" indent="0" algn="ctr">
              <a:buNone/>
              <a:defRPr>
                <a:solidFill>
                  <a:schemeClr val="tx1">
                    <a:tint val="75000"/>
                  </a:schemeClr>
                </a:solidFill>
              </a:defRPr>
            </a:lvl5pPr>
            <a:lvl6pPr marL="2279865" indent="0" algn="ctr">
              <a:buNone/>
              <a:defRPr>
                <a:solidFill>
                  <a:schemeClr val="tx1">
                    <a:tint val="75000"/>
                  </a:schemeClr>
                </a:solidFill>
              </a:defRPr>
            </a:lvl6pPr>
            <a:lvl7pPr marL="2735838" indent="0" algn="ctr">
              <a:buNone/>
              <a:defRPr>
                <a:solidFill>
                  <a:schemeClr val="tx1">
                    <a:tint val="75000"/>
                  </a:schemeClr>
                </a:solidFill>
              </a:defRPr>
            </a:lvl7pPr>
            <a:lvl8pPr marL="3191811" indent="0" algn="ctr">
              <a:buNone/>
              <a:defRPr>
                <a:solidFill>
                  <a:schemeClr val="tx1">
                    <a:tint val="75000"/>
                  </a:schemeClr>
                </a:solidFill>
              </a:defRPr>
            </a:lvl8pPr>
            <a:lvl9pPr marL="3647784"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273509" y="6669369"/>
            <a:ext cx="621365" cy="188640"/>
          </a:xfrm>
        </p:spPr>
        <p:txBody>
          <a:bodyPr/>
          <a:lstStyle>
            <a:lvl1pPr>
              <a:defRPr>
                <a:solidFill>
                  <a:schemeClr val="tx1"/>
                </a:solidFill>
              </a:defRPr>
            </a:lvl1pPr>
          </a:lstStyle>
          <a:p>
            <a:pPr>
              <a:defRPr/>
            </a:pPr>
            <a:fld id="{16735597-C299-4861-9B69-23882E971DD7}"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2999888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345488" y="6669369"/>
            <a:ext cx="560512" cy="188640"/>
          </a:xfrm>
        </p:spPr>
        <p:txBody>
          <a:bodyPr/>
          <a:lstStyle>
            <a:lvl1pPr>
              <a:defRPr>
                <a:solidFill>
                  <a:schemeClr val="tx1"/>
                </a:solidFill>
              </a:defRPr>
            </a:lvl1pPr>
          </a:lstStyle>
          <a:p>
            <a:pPr>
              <a:defRPr/>
            </a:pPr>
            <a:fld id="{294EBCED-A45F-4C8A-8859-0706746491A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983069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53"/>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ctr" anchorCtr="0" compatLnSpc="1">
            <a:prstTxWarp prst="textNoShape">
              <a:avLst/>
            </a:prstTxWarp>
          </a:bodyPr>
          <a:lstStyle/>
          <a:p>
            <a:pPr lvl="0"/>
            <a:r>
              <a:rPr lang="ja-JP" altLang="en-US" smtClean="0"/>
              <a:t>マスタ タイトルの書式設定</a:t>
            </a:r>
          </a:p>
        </p:txBody>
      </p:sp>
      <p:sp>
        <p:nvSpPr>
          <p:cNvPr id="3075" name="テキスト プレースホルダ 2"/>
          <p:cNvSpPr>
            <a:spLocks noGrp="1"/>
          </p:cNvSpPr>
          <p:nvPr>
            <p:ph type="body" idx="1"/>
          </p:nvPr>
        </p:nvSpPr>
        <p:spPr bwMode="auto">
          <a:xfrm>
            <a:off x="495300" y="160022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549"/>
            <a:ext cx="2311400" cy="365125"/>
          </a:xfrm>
          <a:prstGeom prst="rect">
            <a:avLst/>
          </a:prstGeom>
        </p:spPr>
        <p:txBody>
          <a:bodyPr vert="horz" lIns="91195" tIns="45596" rIns="91195" bIns="45596"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549"/>
            <a:ext cx="3136900" cy="365125"/>
          </a:xfrm>
          <a:prstGeom prst="rect">
            <a:avLst/>
          </a:prstGeom>
        </p:spPr>
        <p:txBody>
          <a:bodyPr vert="horz" lIns="91195" tIns="45596" rIns="91195" bIns="45596"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594600" y="6493074"/>
            <a:ext cx="2311400" cy="365125"/>
          </a:xfrm>
          <a:prstGeom prst="rect">
            <a:avLst/>
          </a:prstGeom>
        </p:spPr>
        <p:txBody>
          <a:bodyPr vert="horz" lIns="91195" tIns="45596" rIns="91195" bIns="45596" rtlCol="0" anchor="ctr"/>
          <a:lstStyle>
            <a:lvl1pPr algn="r">
              <a:defRPr sz="1200">
                <a:solidFill>
                  <a:schemeClr val="tx1"/>
                </a:solidFill>
                <a:latin typeface="Arial" charset="0"/>
                <a:ea typeface="ＭＳ Ｐゴシック" charset="-128"/>
              </a:defRPr>
            </a:lvl1pPr>
          </a:lstStyle>
          <a:p>
            <a:pPr fontAlgn="base">
              <a:spcBef>
                <a:spcPct val="0"/>
              </a:spcBef>
              <a:spcAft>
                <a:spcPct val="0"/>
              </a:spcAft>
              <a:defRPr/>
            </a:pPr>
            <a:fld id="{3D2F4F96-EEAA-46F7-8DC7-6CE3FAA95D67}" type="slidenum">
              <a:rPr lang="ja-JP" altLang="en-US" smtClean="0">
                <a:solidFill>
                  <a:prstClr val="black"/>
                </a:solidFill>
              </a:rPr>
              <a:pPr fontAlgn="base">
                <a:spcBef>
                  <a:spcPct val="0"/>
                </a:spcBef>
                <a:spcAft>
                  <a:spcPct val="0"/>
                </a:spcAft>
                <a:defRPr/>
              </a:pPr>
              <a:t>‹#›</a:t>
            </a:fld>
            <a:endParaRPr lang="ja-JP" altLang="en-US" dirty="0">
              <a:solidFill>
                <a:prstClr val="black"/>
              </a:solidFill>
            </a:endParaRPr>
          </a:p>
        </p:txBody>
      </p:sp>
    </p:spTree>
    <p:extLst>
      <p:ext uri="{BB962C8B-B14F-4D97-AF65-F5344CB8AC3E}">
        <p14:creationId xmlns:p14="http://schemas.microsoft.com/office/powerpoint/2010/main" val="3130663376"/>
      </p:ext>
    </p:extLst>
  </p:cSld>
  <p:clrMap bg1="lt1" tx1="dk1" bg2="lt2" tx2="dk2" accent1="accent1" accent2="accent2" accent3="accent3" accent4="accent4" accent5="accent5" accent6="accent6" hlink="hlink" folHlink="folHlink"/>
  <p:sldLayoutIdLst>
    <p:sldLayoutId id="2147484002" r:id="rId1"/>
    <p:sldLayoutId id="2147484003"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5970" algn="ctr" rtl="0" fontAlgn="base">
        <a:spcBef>
          <a:spcPct val="0"/>
        </a:spcBef>
        <a:spcAft>
          <a:spcPct val="0"/>
        </a:spcAft>
        <a:defRPr kumimoji="1" sz="4400">
          <a:solidFill>
            <a:schemeClr val="tx1"/>
          </a:solidFill>
          <a:latin typeface="Calibri" pitchFamily="34" charset="0"/>
          <a:ea typeface="ＭＳ Ｐゴシック" charset="-128"/>
        </a:defRPr>
      </a:lvl6pPr>
      <a:lvl7pPr marL="911945" algn="ctr" rtl="0" fontAlgn="base">
        <a:spcBef>
          <a:spcPct val="0"/>
        </a:spcBef>
        <a:spcAft>
          <a:spcPct val="0"/>
        </a:spcAft>
        <a:defRPr kumimoji="1" sz="4400">
          <a:solidFill>
            <a:schemeClr val="tx1"/>
          </a:solidFill>
          <a:latin typeface="Calibri" pitchFamily="34" charset="0"/>
          <a:ea typeface="ＭＳ Ｐゴシック" charset="-128"/>
        </a:defRPr>
      </a:lvl7pPr>
      <a:lvl8pPr marL="1367920" algn="ctr" rtl="0" fontAlgn="base">
        <a:spcBef>
          <a:spcPct val="0"/>
        </a:spcBef>
        <a:spcAft>
          <a:spcPct val="0"/>
        </a:spcAft>
        <a:defRPr kumimoji="1" sz="4400">
          <a:solidFill>
            <a:schemeClr val="tx1"/>
          </a:solidFill>
          <a:latin typeface="Calibri" pitchFamily="34" charset="0"/>
          <a:ea typeface="ＭＳ Ｐゴシック" charset="-128"/>
        </a:defRPr>
      </a:lvl8pPr>
      <a:lvl9pPr marL="182389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979" indent="-341979"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0957" indent="-284984"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39934" indent="-227986"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5905"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1876"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0785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382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979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577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1945" rtl="0" eaLnBrk="1" latinLnBrk="0" hangingPunct="1">
        <a:defRPr kumimoji="1" sz="1800" kern="1200">
          <a:solidFill>
            <a:schemeClr val="tx1"/>
          </a:solidFill>
          <a:latin typeface="+mn-lt"/>
          <a:ea typeface="+mn-ea"/>
          <a:cs typeface="+mn-cs"/>
        </a:defRPr>
      </a:lvl1pPr>
      <a:lvl2pPr marL="455970" algn="l" defTabSz="911945" rtl="0" eaLnBrk="1" latinLnBrk="0" hangingPunct="1">
        <a:defRPr kumimoji="1" sz="1800" kern="1200">
          <a:solidFill>
            <a:schemeClr val="tx1"/>
          </a:solidFill>
          <a:latin typeface="+mn-lt"/>
          <a:ea typeface="+mn-ea"/>
          <a:cs typeface="+mn-cs"/>
        </a:defRPr>
      </a:lvl2pPr>
      <a:lvl3pPr marL="911945" algn="l" defTabSz="911945" rtl="0" eaLnBrk="1" latinLnBrk="0" hangingPunct="1">
        <a:defRPr kumimoji="1" sz="1800" kern="1200">
          <a:solidFill>
            <a:schemeClr val="tx1"/>
          </a:solidFill>
          <a:latin typeface="+mn-lt"/>
          <a:ea typeface="+mn-ea"/>
          <a:cs typeface="+mn-cs"/>
        </a:defRPr>
      </a:lvl3pPr>
      <a:lvl4pPr marL="1367920" algn="l" defTabSz="911945" rtl="0" eaLnBrk="1" latinLnBrk="0" hangingPunct="1">
        <a:defRPr kumimoji="1" sz="1800" kern="1200">
          <a:solidFill>
            <a:schemeClr val="tx1"/>
          </a:solidFill>
          <a:latin typeface="+mn-lt"/>
          <a:ea typeface="+mn-ea"/>
          <a:cs typeface="+mn-cs"/>
        </a:defRPr>
      </a:lvl4pPr>
      <a:lvl5pPr marL="1823892" algn="l" defTabSz="911945" rtl="0" eaLnBrk="1" latinLnBrk="0" hangingPunct="1">
        <a:defRPr kumimoji="1" sz="1800" kern="1200">
          <a:solidFill>
            <a:schemeClr val="tx1"/>
          </a:solidFill>
          <a:latin typeface="+mn-lt"/>
          <a:ea typeface="+mn-ea"/>
          <a:cs typeface="+mn-cs"/>
        </a:defRPr>
      </a:lvl5pPr>
      <a:lvl6pPr marL="2279865" algn="l" defTabSz="911945" rtl="0" eaLnBrk="1" latinLnBrk="0" hangingPunct="1">
        <a:defRPr kumimoji="1" sz="1800" kern="1200">
          <a:solidFill>
            <a:schemeClr val="tx1"/>
          </a:solidFill>
          <a:latin typeface="+mn-lt"/>
          <a:ea typeface="+mn-ea"/>
          <a:cs typeface="+mn-cs"/>
        </a:defRPr>
      </a:lvl6pPr>
      <a:lvl7pPr marL="2735838" algn="l" defTabSz="911945" rtl="0" eaLnBrk="1" latinLnBrk="0" hangingPunct="1">
        <a:defRPr kumimoji="1" sz="1800" kern="1200">
          <a:solidFill>
            <a:schemeClr val="tx1"/>
          </a:solidFill>
          <a:latin typeface="+mn-lt"/>
          <a:ea typeface="+mn-ea"/>
          <a:cs typeface="+mn-cs"/>
        </a:defRPr>
      </a:lvl7pPr>
      <a:lvl8pPr marL="3191811" algn="l" defTabSz="911945" rtl="0" eaLnBrk="1" latinLnBrk="0" hangingPunct="1">
        <a:defRPr kumimoji="1" sz="1800" kern="1200">
          <a:solidFill>
            <a:schemeClr val="tx1"/>
          </a:solidFill>
          <a:latin typeface="+mn-lt"/>
          <a:ea typeface="+mn-ea"/>
          <a:cs typeface="+mn-cs"/>
        </a:defRPr>
      </a:lvl8pPr>
      <a:lvl9pPr marL="3647784" algn="l" defTabSz="91194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対角する 2 つの角を切り取った四角形 7"/>
          <p:cNvSpPr/>
          <p:nvPr/>
        </p:nvSpPr>
        <p:spPr>
          <a:xfrm>
            <a:off x="0" y="-2668"/>
            <a:ext cx="9906000" cy="382597"/>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ＩＴ</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を活用した障がい者の就労支援の取り組み</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状況</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1</a:t>
            </a:fld>
            <a:endParaRPr lang="en-US" altLang="ja-JP" dirty="0">
              <a:solidFill>
                <a:prstClr val="black"/>
              </a:solidFill>
            </a:endParaRPr>
          </a:p>
        </p:txBody>
      </p:sp>
      <p:sp>
        <p:nvSpPr>
          <p:cNvPr id="5" name="テキスト ボックス 5"/>
          <p:cNvSpPr txBox="1"/>
          <p:nvPr/>
        </p:nvSpPr>
        <p:spPr>
          <a:xfrm>
            <a:off x="0" y="404664"/>
            <a:ext cx="9906000" cy="382094"/>
          </a:xfrm>
          <a:prstGeom prst="rect">
            <a:avLst/>
          </a:prstGeom>
          <a:solidFill>
            <a:schemeClr val="bg1">
              <a:lumMod val="85000"/>
            </a:schemeClr>
          </a:solidFill>
          <a:ln>
            <a:no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在宅就業支援体制構築モデル</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764704"/>
            <a:ext cx="9906000" cy="2554545"/>
          </a:xfrm>
          <a:prstGeom prst="rect">
            <a:avLst/>
          </a:prstGeom>
          <a:noFill/>
        </p:spPr>
        <p:txBody>
          <a:bodyPr wrap="square" rtlCol="0">
            <a:spAutoFit/>
          </a:bodyPr>
          <a:lstStyle/>
          <a:p>
            <a:r>
              <a:rPr kumimoji="1" lang="ja-JP" altLang="en-US" sz="1600" dirty="0" smtClean="0">
                <a:latin typeface="HGP創英角ﾎﾟｯﾌﾟ体" panose="040B0A00000000000000" pitchFamily="50" charset="-128"/>
                <a:ea typeface="HGP創英角ﾎﾟｯﾌﾟ体" panose="040B0A00000000000000" pitchFamily="50" charset="-128"/>
              </a:rPr>
              <a:t>○事業目的</a:t>
            </a:r>
            <a:endParaRPr kumimoji="1" lang="en-US" altLang="ja-JP" sz="1600" dirty="0" smtClean="0">
              <a:latin typeface="HGP創英角ﾎﾟｯﾌﾟ体" panose="040B0A00000000000000" pitchFamily="50" charset="-128"/>
              <a:ea typeface="HGP創英角ﾎﾟｯﾌﾟ体" panose="040B0A00000000000000" pitchFamily="50" charset="-128"/>
            </a:endParaRPr>
          </a:p>
          <a:p>
            <a:r>
              <a:rPr lang="ja-JP" altLang="en-US" sz="1600" dirty="0"/>
              <a:t>　働く意欲と能力はあるものの、就労時間の制約や移動に困難があるなど様々な事情で就職等が困難な障がい者もいることから、障がい者の社会的、経済的自立を促進するため</a:t>
            </a:r>
            <a:r>
              <a:rPr lang="ja-JP" altLang="en-US" sz="1600" dirty="0" smtClean="0"/>
              <a:t>、ＩＣＴ技術</a:t>
            </a:r>
            <a:r>
              <a:rPr lang="ja-JP" altLang="en-US" sz="1600" dirty="0"/>
              <a:t>を活用した在宅就業支援体制を構築するモデル事業を実施し、在宅障がい者が能力等に応じて活躍できる支援体制を構築する。</a:t>
            </a:r>
          </a:p>
          <a:p>
            <a:endParaRPr lang="en-US" altLang="ja-JP" sz="1600" dirty="0" smtClean="0"/>
          </a:p>
          <a:p>
            <a:r>
              <a:rPr lang="ja-JP" altLang="en-US" sz="1600" dirty="0" smtClean="0">
                <a:latin typeface="HGP創英角ﾎﾟｯﾌﾟ体" panose="040B0A00000000000000" pitchFamily="50" charset="-128"/>
                <a:ea typeface="HGP創英角ﾎﾟｯﾌﾟ体" panose="040B0A00000000000000" pitchFamily="50" charset="-128"/>
              </a:rPr>
              <a:t>○受託事業者</a:t>
            </a:r>
            <a:endParaRPr lang="en-US" altLang="ja-JP" sz="1600" dirty="0" smtClean="0"/>
          </a:p>
          <a:p>
            <a:r>
              <a:rPr lang="ja-JP" altLang="en-US" sz="1600" dirty="0" smtClean="0"/>
              <a:t>　　社会</a:t>
            </a:r>
            <a:r>
              <a:rPr lang="ja-JP" altLang="en-US" sz="1600" dirty="0"/>
              <a:t>福祉法人大阪市障害者福祉・スポーツ協会（大阪市職業リハビリテーションセンター</a:t>
            </a:r>
            <a:r>
              <a:rPr lang="ja-JP" altLang="en-US" sz="1600" dirty="0" smtClean="0"/>
              <a:t>）</a:t>
            </a:r>
            <a:endParaRPr lang="en-US" altLang="ja-JP" sz="1600" dirty="0" smtClean="0"/>
          </a:p>
          <a:p>
            <a:endParaRPr kumimoji="1" lang="en-US" altLang="ja-JP" sz="1600" dirty="0"/>
          </a:p>
          <a:p>
            <a:r>
              <a:rPr lang="ja-JP" altLang="en-US" sz="1600" dirty="0" smtClean="0">
                <a:latin typeface="HGP創英角ﾎﾟｯﾌﾟ体" panose="040B0A00000000000000" pitchFamily="50" charset="-128"/>
                <a:ea typeface="HGP創英角ﾎﾟｯﾌﾟ体" panose="040B0A00000000000000" pitchFamily="50" charset="-128"/>
              </a:rPr>
              <a:t>○受注実績　</a:t>
            </a:r>
            <a:r>
              <a:rPr lang="ja-JP" altLang="en-US" sz="1600" dirty="0" smtClean="0"/>
              <a:t>８８０万１</a:t>
            </a:r>
            <a:r>
              <a:rPr lang="ja-JP" altLang="en-US" sz="1600" dirty="0"/>
              <a:t>，</a:t>
            </a:r>
            <a:r>
              <a:rPr lang="ja-JP" altLang="en-US" sz="1600" dirty="0" smtClean="0"/>
              <a:t>３６２円</a:t>
            </a:r>
            <a:r>
              <a:rPr lang="ja-JP" altLang="en-US" sz="1600" dirty="0"/>
              <a:t>（ ２３８件）</a:t>
            </a:r>
            <a:endParaRPr lang="en-US" altLang="ja-JP" sz="1600" dirty="0" smtClean="0">
              <a:latin typeface="HGP創英角ﾎﾟｯﾌﾟ体" panose="040B0A00000000000000" pitchFamily="50" charset="-128"/>
              <a:ea typeface="HGP創英角ﾎﾟｯﾌﾟ体" panose="040B0A00000000000000" pitchFamily="50" charset="-128"/>
            </a:endParaRPr>
          </a:p>
          <a:p>
            <a:r>
              <a:rPr lang="ja-JP" altLang="en-US" sz="1600" dirty="0" smtClean="0"/>
              <a:t>　　（大阪府</a:t>
            </a:r>
            <a:r>
              <a:rPr lang="ja-JP" altLang="en-US" sz="1600" dirty="0"/>
              <a:t>発注分５６４万３，７６９円</a:t>
            </a:r>
            <a:r>
              <a:rPr lang="ja-JP" altLang="en-US" sz="1600" dirty="0" smtClean="0"/>
              <a:t>、民間等発注分３１５万７，５９３円）</a:t>
            </a:r>
            <a:r>
              <a:rPr lang="en-US" altLang="ja-JP" sz="1600" dirty="0" smtClean="0"/>
              <a:t>〔</a:t>
            </a:r>
            <a:r>
              <a:rPr lang="ja-JP" altLang="en-US" sz="1600" dirty="0" smtClean="0"/>
              <a:t>平成３０年度</a:t>
            </a:r>
            <a:r>
              <a:rPr lang="en-US" altLang="ja-JP" sz="1600" dirty="0" smtClean="0"/>
              <a:t>〕</a:t>
            </a:r>
            <a:endParaRPr kumimoji="1" lang="en-US" altLang="ja-JP" sz="1600" dirty="0" smtClean="0"/>
          </a:p>
        </p:txBody>
      </p:sp>
      <p:grpSp>
        <p:nvGrpSpPr>
          <p:cNvPr id="11" name="グループ化 10"/>
          <p:cNvGrpSpPr/>
          <p:nvPr/>
        </p:nvGrpSpPr>
        <p:grpSpPr>
          <a:xfrm>
            <a:off x="128464" y="3284984"/>
            <a:ext cx="9585448" cy="3456384"/>
            <a:chOff x="0" y="0"/>
            <a:chExt cx="9601200" cy="3638550"/>
          </a:xfrm>
        </p:grpSpPr>
        <p:sp>
          <p:nvSpPr>
            <p:cNvPr id="12" name="テキスト ボックス 7"/>
            <p:cNvSpPr txBox="1"/>
            <p:nvPr/>
          </p:nvSpPr>
          <p:spPr>
            <a:xfrm>
              <a:off x="0" y="0"/>
              <a:ext cx="9601200" cy="3638550"/>
            </a:xfrm>
            <a:prstGeom prst="rect">
              <a:avLst/>
            </a:prstGeom>
            <a:solidFill>
              <a:schemeClr val="lt1"/>
            </a:solidFill>
            <a:ln w="190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kern="100">
                  <a:effectLst/>
                  <a:ea typeface="ＭＳ 明朝"/>
                  <a:cs typeface="Times New Roman"/>
                </a:rPr>
                <a:t> </a:t>
              </a:r>
              <a:endParaRPr lang="ja-JP" sz="1050" kern="100">
                <a:effectLst/>
                <a:ea typeface="ＭＳ 明朝"/>
                <a:cs typeface="Times New Roman"/>
              </a:endParaRPr>
            </a:p>
          </p:txBody>
        </p:sp>
        <p:sp>
          <p:nvSpPr>
            <p:cNvPr id="13" name="角丸四角形 12"/>
            <p:cNvSpPr/>
            <p:nvPr/>
          </p:nvSpPr>
          <p:spPr>
            <a:xfrm>
              <a:off x="4010025" y="76200"/>
              <a:ext cx="1409700" cy="5810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kern="100" dirty="0">
                  <a:effectLst/>
                  <a:ea typeface="HG丸ｺﾞｼｯｸM-PRO"/>
                  <a:cs typeface="Times New Roman"/>
                </a:rPr>
                <a:t>大阪府</a:t>
              </a:r>
              <a:endParaRPr lang="ja-JP" sz="1050" kern="100" dirty="0">
                <a:effectLst/>
                <a:ea typeface="ＭＳ 明朝"/>
                <a:cs typeface="Times New Roman"/>
              </a:endParaRPr>
            </a:p>
            <a:p>
              <a:pPr algn="ctr">
                <a:spcAft>
                  <a:spcPts val="0"/>
                </a:spcAft>
              </a:pPr>
              <a:r>
                <a:rPr lang="en-US" sz="1200" kern="100" dirty="0">
                  <a:effectLst/>
                  <a:latin typeface="HG丸ｺﾞｼｯｸM-PRO"/>
                  <a:ea typeface="ＭＳ 明朝"/>
                  <a:cs typeface="Times New Roman"/>
                </a:rPr>
                <a:t>IT</a:t>
              </a:r>
              <a:r>
                <a:rPr lang="ja-JP" sz="1200" kern="100" dirty="0">
                  <a:effectLst/>
                  <a:ea typeface="HG丸ｺﾞｼｯｸM-PRO"/>
                  <a:cs typeface="Times New Roman"/>
                </a:rPr>
                <a:t>ステーション</a:t>
              </a:r>
              <a:endParaRPr lang="ja-JP" sz="1050" kern="100" dirty="0">
                <a:effectLst/>
                <a:ea typeface="ＭＳ 明朝"/>
                <a:cs typeface="Times New Roman"/>
              </a:endParaRPr>
            </a:p>
          </p:txBody>
        </p:sp>
        <p:sp>
          <p:nvSpPr>
            <p:cNvPr id="14" name="角丸四角形 13"/>
            <p:cNvSpPr/>
            <p:nvPr/>
          </p:nvSpPr>
          <p:spPr>
            <a:xfrm>
              <a:off x="4027190" y="2800350"/>
              <a:ext cx="1468735" cy="78105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a:effectLst/>
                  <a:ea typeface="HG丸ｺﾞｼｯｸM-PRO"/>
                  <a:cs typeface="Times New Roman"/>
                </a:rPr>
                <a:t>企業等</a:t>
              </a:r>
              <a:endParaRPr lang="ja-JP" sz="1050" kern="100">
                <a:effectLst/>
                <a:ea typeface="ＭＳ 明朝"/>
                <a:cs typeface="Times New Roman"/>
              </a:endParaRPr>
            </a:p>
          </p:txBody>
        </p:sp>
        <p:sp>
          <p:nvSpPr>
            <p:cNvPr id="15" name="角丸四角形 14"/>
            <p:cNvSpPr/>
            <p:nvPr/>
          </p:nvSpPr>
          <p:spPr>
            <a:xfrm>
              <a:off x="104775" y="2705100"/>
              <a:ext cx="1162050" cy="8096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100" kern="100">
                  <a:effectLst/>
                  <a:ea typeface="HG丸ｺﾞｼｯｸM-PRO"/>
                  <a:cs typeface="Times New Roman"/>
                </a:rPr>
                <a:t>登録</a:t>
              </a:r>
              <a:endParaRPr lang="ja-JP" sz="1050" kern="100">
                <a:effectLst/>
                <a:ea typeface="ＭＳ 明朝"/>
                <a:cs typeface="Times New Roman"/>
              </a:endParaRPr>
            </a:p>
            <a:p>
              <a:pPr algn="ctr">
                <a:spcAft>
                  <a:spcPts val="0"/>
                </a:spcAft>
              </a:pPr>
              <a:r>
                <a:rPr lang="ja-JP" sz="1100" kern="100">
                  <a:effectLst/>
                  <a:ea typeface="HG丸ｺﾞｼｯｸM-PRO"/>
                  <a:cs typeface="Times New Roman"/>
                </a:rPr>
                <a:t>テレワーカー</a:t>
              </a:r>
              <a:endParaRPr lang="ja-JP" sz="1050" kern="100">
                <a:effectLst/>
                <a:ea typeface="ＭＳ 明朝"/>
                <a:cs typeface="Times New Roman"/>
              </a:endParaRPr>
            </a:p>
          </p:txBody>
        </p:sp>
        <p:sp>
          <p:nvSpPr>
            <p:cNvPr id="16" name="左矢印 15"/>
            <p:cNvSpPr/>
            <p:nvPr/>
          </p:nvSpPr>
          <p:spPr>
            <a:xfrm rot="5400000">
              <a:off x="4259138" y="2428875"/>
              <a:ext cx="537845" cy="113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角丸四角形 16"/>
            <p:cNvSpPr/>
            <p:nvPr/>
          </p:nvSpPr>
          <p:spPr>
            <a:xfrm>
              <a:off x="200025" y="85725"/>
              <a:ext cx="1162050" cy="5810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000" kern="100">
                  <a:effectLst/>
                  <a:ea typeface="HG丸ｺﾞｼｯｸM-PRO"/>
                  <a:cs typeface="Times New Roman"/>
                </a:rPr>
                <a:t>在宅就労を希望する障がい者</a:t>
              </a:r>
              <a:endParaRPr lang="ja-JP" sz="1100" kern="100">
                <a:effectLst/>
                <a:ea typeface="ＭＳ 明朝"/>
                <a:cs typeface="Times New Roman"/>
              </a:endParaRPr>
            </a:p>
          </p:txBody>
        </p:sp>
        <p:sp>
          <p:nvSpPr>
            <p:cNvPr id="18" name="左矢印 17"/>
            <p:cNvSpPr/>
            <p:nvPr/>
          </p:nvSpPr>
          <p:spPr>
            <a:xfrm>
              <a:off x="1476375" y="226740"/>
              <a:ext cx="2428875" cy="1714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右矢印 18"/>
            <p:cNvSpPr/>
            <p:nvPr/>
          </p:nvSpPr>
          <p:spPr>
            <a:xfrm rot="5400000">
              <a:off x="4371975" y="1047750"/>
              <a:ext cx="728664" cy="1454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左矢印 19"/>
            <p:cNvSpPr/>
            <p:nvPr/>
          </p:nvSpPr>
          <p:spPr>
            <a:xfrm rot="16200000">
              <a:off x="2457450" y="1200150"/>
              <a:ext cx="439420" cy="1181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左矢印 20"/>
            <p:cNvSpPr/>
            <p:nvPr/>
          </p:nvSpPr>
          <p:spPr>
            <a:xfrm rot="16200000">
              <a:off x="476250" y="2409825"/>
              <a:ext cx="429260" cy="14636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2" name="左右矢印 21"/>
            <p:cNvSpPr/>
            <p:nvPr/>
          </p:nvSpPr>
          <p:spPr>
            <a:xfrm>
              <a:off x="1266825" y="3228975"/>
              <a:ext cx="2760365" cy="152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左矢印 22"/>
            <p:cNvSpPr/>
            <p:nvPr/>
          </p:nvSpPr>
          <p:spPr>
            <a:xfrm rot="16200000">
              <a:off x="4787017" y="2444374"/>
              <a:ext cx="585584" cy="12636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左矢印 23"/>
            <p:cNvSpPr/>
            <p:nvPr/>
          </p:nvSpPr>
          <p:spPr>
            <a:xfrm rot="16200000">
              <a:off x="2190750" y="2676525"/>
              <a:ext cx="953135" cy="14541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角丸四角形 24"/>
            <p:cNvSpPr/>
            <p:nvPr/>
          </p:nvSpPr>
          <p:spPr>
            <a:xfrm>
              <a:off x="219075" y="1562100"/>
              <a:ext cx="5219700" cy="62865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a:effectLst/>
                  <a:ea typeface="HG丸ｺﾞｼｯｸM-PRO"/>
                  <a:cs typeface="Times New Roman"/>
                </a:rPr>
                <a:t>在宅就業支援</a:t>
              </a:r>
              <a:r>
                <a:rPr lang="ja-JP" sz="1600" kern="100" dirty="0" smtClean="0">
                  <a:effectLst/>
                  <a:ea typeface="HG丸ｺﾞｼｯｸM-PRO"/>
                  <a:cs typeface="Times New Roman"/>
                </a:rPr>
                <a:t>団体</a:t>
              </a:r>
              <a:r>
                <a:rPr lang="ja-JP" altLang="en-US" sz="1600" kern="100" dirty="0" smtClean="0">
                  <a:effectLst/>
                  <a:ea typeface="HG丸ｺﾞｼｯｸM-PRO"/>
                  <a:cs typeface="Times New Roman"/>
                </a:rPr>
                <a:t>（受託者）</a:t>
              </a:r>
              <a:endParaRPr lang="ja-JP" sz="1050" kern="100" dirty="0">
                <a:effectLst/>
                <a:ea typeface="ＭＳ 明朝"/>
                <a:cs typeface="Times New Roman"/>
              </a:endParaRPr>
            </a:p>
          </p:txBody>
        </p:sp>
        <p:sp>
          <p:nvSpPr>
            <p:cNvPr id="26" name="爆発 1 25"/>
            <p:cNvSpPr/>
            <p:nvPr/>
          </p:nvSpPr>
          <p:spPr>
            <a:xfrm>
              <a:off x="1371600" y="2268062"/>
              <a:ext cx="1436370" cy="1122838"/>
            </a:xfrm>
            <a:prstGeom prst="irregularSeal1">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100" kern="100" dirty="0">
                  <a:effectLst/>
                  <a:latin typeface="HG丸ｺﾞｼｯｸM-PRO"/>
                  <a:ea typeface="ＭＳ 明朝"/>
                  <a:cs typeface="Times New Roman"/>
                </a:rPr>
                <a:t>ICT</a:t>
              </a:r>
              <a:r>
                <a:rPr lang="ja-JP" sz="1100" kern="100" dirty="0">
                  <a:effectLst/>
                  <a:ea typeface="HG丸ｺﾞｼｯｸM-PRO"/>
                  <a:cs typeface="Times New Roman"/>
                </a:rPr>
                <a:t>技術</a:t>
              </a:r>
              <a:endParaRPr lang="ja-JP" sz="1100" kern="100" dirty="0">
                <a:effectLst/>
                <a:ea typeface="ＭＳ 明朝"/>
                <a:cs typeface="Times New Roman"/>
              </a:endParaRPr>
            </a:p>
            <a:p>
              <a:pPr algn="ctr">
                <a:spcAft>
                  <a:spcPts val="0"/>
                </a:spcAft>
              </a:pPr>
              <a:r>
                <a:rPr lang="ja-JP" sz="1100" kern="100" dirty="0">
                  <a:effectLst/>
                  <a:ea typeface="HG丸ｺﾞｼｯｸM-PRO"/>
                  <a:cs typeface="Times New Roman"/>
                </a:rPr>
                <a:t>ﾈｯﾄﾜｰｸ</a:t>
              </a:r>
              <a:endParaRPr lang="ja-JP" sz="1100" kern="100" dirty="0">
                <a:effectLst/>
                <a:ea typeface="ＭＳ 明朝"/>
                <a:cs typeface="Times New Roman"/>
              </a:endParaRPr>
            </a:p>
          </p:txBody>
        </p:sp>
        <p:sp>
          <p:nvSpPr>
            <p:cNvPr id="27" name="角丸四角形 26"/>
            <p:cNvSpPr/>
            <p:nvPr/>
          </p:nvSpPr>
          <p:spPr>
            <a:xfrm>
              <a:off x="2000250" y="400050"/>
              <a:ext cx="1343025" cy="5810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a:effectLst/>
                  <a:ea typeface="HG丸ｺﾞｼｯｸM-PRO"/>
                  <a:cs typeface="Times New Roman"/>
                </a:rPr>
                <a:t>大阪府</a:t>
              </a:r>
              <a:endParaRPr lang="ja-JP" sz="1050" kern="100" dirty="0">
                <a:effectLst/>
                <a:ea typeface="ＭＳ 明朝"/>
                <a:cs typeface="Times New Roman"/>
              </a:endParaRPr>
            </a:p>
          </p:txBody>
        </p:sp>
        <p:sp>
          <p:nvSpPr>
            <p:cNvPr id="28" name="左矢印 27"/>
            <p:cNvSpPr/>
            <p:nvPr/>
          </p:nvSpPr>
          <p:spPr>
            <a:xfrm rot="10800000">
              <a:off x="3390900" y="447675"/>
              <a:ext cx="561975" cy="1181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30" name="テキスト ボックス 22"/>
          <p:cNvSpPr txBox="1"/>
          <p:nvPr/>
        </p:nvSpPr>
        <p:spPr>
          <a:xfrm>
            <a:off x="5643900" y="3356991"/>
            <a:ext cx="4015659" cy="3330087"/>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b="1" kern="100" dirty="0">
                <a:effectLst/>
                <a:ea typeface="HG丸ｺﾞｼｯｸM-PRO"/>
                <a:cs typeface="Times New Roman"/>
              </a:rPr>
              <a:t>≪事業実施内容（それぞれの役割）</a:t>
            </a:r>
            <a:r>
              <a:rPr lang="ja-JP" sz="1050" b="1" kern="100" dirty="0" smtClean="0">
                <a:effectLst/>
                <a:ea typeface="HG丸ｺﾞｼｯｸM-PRO"/>
                <a:cs typeface="Times New Roman"/>
              </a:rPr>
              <a:t>≫</a:t>
            </a:r>
            <a:endParaRPr lang="en-US" altLang="ja-JP" sz="1050" b="1" kern="100" dirty="0" smtClean="0">
              <a:effectLst/>
              <a:ea typeface="HG丸ｺﾞｼｯｸM-PRO"/>
              <a:cs typeface="Times New Roman"/>
            </a:endParaRPr>
          </a:p>
          <a:p>
            <a:pPr algn="just">
              <a:spcAft>
                <a:spcPts val="0"/>
              </a:spcAft>
            </a:pPr>
            <a:endParaRPr lang="ja-JP" sz="1050" kern="100" dirty="0">
              <a:effectLst/>
              <a:ea typeface="ＭＳ 明朝"/>
              <a:cs typeface="Times New Roman"/>
            </a:endParaRPr>
          </a:p>
          <a:p>
            <a:pPr algn="just">
              <a:spcAft>
                <a:spcPts val="0"/>
              </a:spcAft>
            </a:pPr>
            <a:r>
              <a:rPr lang="ja-JP" sz="1050" b="1" kern="100" dirty="0">
                <a:effectLst/>
                <a:ea typeface="HG丸ｺﾞｼｯｸM-PRO"/>
                <a:cs typeface="Times New Roman"/>
              </a:rPr>
              <a:t>■大阪府</a:t>
            </a:r>
            <a:r>
              <a:rPr lang="en-US" sz="1050" b="1" kern="100" dirty="0">
                <a:effectLst/>
                <a:ea typeface="HG丸ｺﾞｼｯｸM-PRO"/>
                <a:cs typeface="Times New Roman"/>
              </a:rPr>
              <a:t>IT</a:t>
            </a:r>
            <a:r>
              <a:rPr lang="ja-JP" sz="1050" b="1" kern="100" dirty="0">
                <a:effectLst/>
                <a:ea typeface="HG丸ｺﾞｼｯｸM-PRO"/>
                <a:cs typeface="Times New Roman"/>
              </a:rPr>
              <a:t>ステーションの</a:t>
            </a:r>
            <a:r>
              <a:rPr lang="ja-JP" sz="1050" b="1" kern="100" dirty="0" smtClean="0">
                <a:effectLst/>
                <a:ea typeface="HG丸ｺﾞｼｯｸM-PRO"/>
                <a:cs typeface="Times New Roman"/>
              </a:rPr>
              <a:t>役割</a:t>
            </a:r>
            <a:endParaRPr lang="en-US" altLang="ja-JP" sz="1050" b="1" kern="100" dirty="0" smtClean="0">
              <a:effectLst/>
              <a:ea typeface="HG丸ｺﾞｼｯｸM-PRO"/>
              <a:cs typeface="Times New Roman"/>
            </a:endParaRPr>
          </a:p>
          <a:p>
            <a:pPr algn="just">
              <a:spcAft>
                <a:spcPts val="0"/>
              </a:spcAft>
            </a:pPr>
            <a:r>
              <a:rPr lang="ja-JP" altLang="en-US" sz="1050" b="1" kern="100" dirty="0">
                <a:ea typeface="HG丸ｺﾞｼｯｸM-PRO"/>
                <a:cs typeface="Times New Roman"/>
              </a:rPr>
              <a:t>　</a:t>
            </a:r>
            <a:r>
              <a:rPr lang="ja-JP" sz="1050" kern="100" dirty="0" smtClean="0">
                <a:effectLst/>
                <a:ea typeface="HG丸ｺﾞｼｯｸM-PRO"/>
                <a:cs typeface="Times New Roman"/>
              </a:rPr>
              <a:t>①</a:t>
            </a:r>
            <a:r>
              <a:rPr lang="ja-JP" sz="1050" kern="100" dirty="0">
                <a:effectLst/>
                <a:ea typeface="HG丸ｺﾞｼｯｸM-PRO"/>
                <a:cs typeface="Times New Roman"/>
              </a:rPr>
              <a:t>在宅就業を希望する障がい者に対するＩＣＴ技術等</a:t>
            </a:r>
            <a:r>
              <a:rPr lang="ja-JP" sz="1050" kern="100" dirty="0" smtClean="0">
                <a:effectLst/>
                <a:ea typeface="HG丸ｺﾞｼｯｸM-PRO"/>
                <a:cs typeface="Times New Roman"/>
              </a:rPr>
              <a:t>の</a:t>
            </a:r>
            <a:endParaRPr lang="en-US" altLang="ja-JP" sz="1050" kern="100" dirty="0" smtClean="0">
              <a:effectLst/>
              <a:ea typeface="HG丸ｺﾞｼｯｸM-PRO"/>
              <a:cs typeface="Times New Roman"/>
            </a:endParaRPr>
          </a:p>
          <a:p>
            <a:pPr algn="just">
              <a:spcAft>
                <a:spcPts val="0"/>
              </a:spcAft>
            </a:pPr>
            <a:r>
              <a:rPr lang="ja-JP" altLang="en-US" sz="1050" kern="100" dirty="0">
                <a:ea typeface="HG丸ｺﾞｼｯｸM-PRO"/>
                <a:cs typeface="Times New Roman"/>
              </a:rPr>
              <a:t>　</a:t>
            </a:r>
            <a:r>
              <a:rPr lang="ja-JP" altLang="en-US" sz="1050" kern="100" dirty="0" smtClean="0">
                <a:ea typeface="HG丸ｺﾞｼｯｸM-PRO"/>
                <a:cs typeface="Times New Roman"/>
              </a:rPr>
              <a:t>　</a:t>
            </a:r>
            <a:r>
              <a:rPr lang="ja-JP" sz="1050" kern="100" dirty="0" smtClean="0">
                <a:effectLst/>
                <a:ea typeface="HG丸ｺﾞｼｯｸM-PRO"/>
                <a:cs typeface="Times New Roman"/>
              </a:rPr>
              <a:t>ｽｷﾙｱｯﾌﾟ支援</a:t>
            </a:r>
            <a:endParaRPr lang="en-US" altLang="ja-JP" sz="1050" kern="100" dirty="0">
              <a:ea typeface="ＭＳ 明朝"/>
              <a:cs typeface="Times New Roman"/>
            </a:endParaRPr>
          </a:p>
          <a:p>
            <a:pPr algn="just">
              <a:spcAft>
                <a:spcPts val="0"/>
              </a:spcAft>
            </a:pPr>
            <a:r>
              <a:rPr lang="ja-JP" altLang="en-US" sz="1050" kern="100" dirty="0" smtClean="0">
                <a:effectLst/>
                <a:ea typeface="HG丸ｺﾞｼｯｸM-PRO"/>
                <a:cs typeface="Times New Roman"/>
              </a:rPr>
              <a:t>　</a:t>
            </a:r>
            <a:r>
              <a:rPr lang="ja-JP" sz="1050" kern="100" dirty="0" smtClean="0">
                <a:effectLst/>
                <a:ea typeface="HG丸ｺﾞｼｯｸM-PRO"/>
                <a:cs typeface="Times New Roman"/>
              </a:rPr>
              <a:t>②</a:t>
            </a:r>
            <a:r>
              <a:rPr lang="ja-JP" sz="1050" kern="100" dirty="0">
                <a:effectLst/>
                <a:ea typeface="HG丸ｺﾞｼｯｸM-PRO"/>
                <a:cs typeface="Times New Roman"/>
              </a:rPr>
              <a:t>ＩＣＴ技術等のｽｷﾙｱｯﾌﾟ支援修了者の送り出し（紹介</a:t>
            </a:r>
            <a:r>
              <a:rPr lang="ja-JP" sz="1050" kern="100" dirty="0" smtClean="0">
                <a:effectLst/>
                <a:ea typeface="HG丸ｺﾞｼｯｸM-PRO"/>
                <a:cs typeface="Times New Roman"/>
              </a:rPr>
              <a:t>）</a:t>
            </a:r>
            <a:endParaRPr lang="en-US" altLang="ja-JP" sz="1050" kern="100" dirty="0" smtClean="0">
              <a:effectLst/>
              <a:ea typeface="HG丸ｺﾞｼｯｸM-PRO"/>
              <a:cs typeface="Times New Roman"/>
            </a:endParaRPr>
          </a:p>
          <a:p>
            <a:pPr algn="just">
              <a:spcAft>
                <a:spcPts val="0"/>
              </a:spcAft>
            </a:pPr>
            <a:endParaRPr lang="ja-JP" sz="1050" kern="100" dirty="0">
              <a:effectLst/>
              <a:ea typeface="ＭＳ 明朝"/>
              <a:cs typeface="Times New Roman"/>
            </a:endParaRPr>
          </a:p>
          <a:p>
            <a:pPr algn="just">
              <a:spcAft>
                <a:spcPts val="0"/>
              </a:spcAft>
            </a:pPr>
            <a:r>
              <a:rPr lang="ja-JP" sz="1050" b="1" kern="100" dirty="0">
                <a:effectLst/>
                <a:ea typeface="HG丸ｺﾞｼｯｸM-PRO"/>
                <a:cs typeface="Times New Roman"/>
              </a:rPr>
              <a:t>■在宅就業支援団体の</a:t>
            </a:r>
            <a:r>
              <a:rPr lang="ja-JP" sz="1050" b="1" kern="100" dirty="0" smtClean="0">
                <a:effectLst/>
                <a:ea typeface="HG丸ｺﾞｼｯｸM-PRO"/>
                <a:cs typeface="Times New Roman"/>
              </a:rPr>
              <a:t>役割</a:t>
            </a:r>
            <a:endParaRPr lang="en-US" altLang="ja-JP" sz="1050" kern="100" dirty="0">
              <a:ea typeface="ＭＳ 明朝"/>
              <a:cs typeface="Times New Roman"/>
            </a:endParaRPr>
          </a:p>
          <a:p>
            <a:pPr algn="just">
              <a:spcAft>
                <a:spcPts val="0"/>
              </a:spcAft>
            </a:pPr>
            <a:r>
              <a:rPr lang="ja-JP" altLang="en-US" sz="1050" kern="100" dirty="0" smtClean="0">
                <a:effectLst/>
                <a:ea typeface="HG丸ｺﾞｼｯｸM-PRO"/>
                <a:cs typeface="Times New Roman"/>
              </a:rPr>
              <a:t>　</a:t>
            </a:r>
            <a:r>
              <a:rPr lang="ja-JP" sz="1050" kern="100" dirty="0" smtClean="0">
                <a:effectLst/>
                <a:ea typeface="HG丸ｺﾞｼｯｸM-PRO"/>
                <a:cs typeface="Times New Roman"/>
              </a:rPr>
              <a:t>③</a:t>
            </a:r>
            <a:r>
              <a:rPr lang="ja-JP" altLang="en-US" sz="1050" kern="100" dirty="0" smtClean="0">
                <a:effectLst/>
                <a:ea typeface="HG丸ｺﾞｼｯｸM-PRO"/>
                <a:cs typeface="Times New Roman"/>
              </a:rPr>
              <a:t>ＩＴ</a:t>
            </a:r>
            <a:r>
              <a:rPr lang="ja-JP" sz="1050" kern="100" dirty="0" smtClean="0">
                <a:effectLst/>
                <a:ea typeface="HG丸ｺﾞｼｯｸM-PRO"/>
                <a:cs typeface="Times New Roman"/>
              </a:rPr>
              <a:t>ステーション</a:t>
            </a:r>
            <a:r>
              <a:rPr lang="ja-JP" sz="1050" kern="100" dirty="0">
                <a:effectLst/>
                <a:ea typeface="HG丸ｺﾞｼｯｸM-PRO"/>
                <a:cs typeface="Times New Roman"/>
              </a:rPr>
              <a:t>から送り出された人を登録</a:t>
            </a:r>
            <a:r>
              <a:rPr lang="ja-JP" sz="1050" kern="100" dirty="0" smtClean="0">
                <a:effectLst/>
                <a:ea typeface="HG丸ｺﾞｼｯｸM-PRO"/>
                <a:cs typeface="Times New Roman"/>
              </a:rPr>
              <a:t>テレワーカー</a:t>
            </a:r>
            <a:endParaRPr lang="en-US" altLang="ja-JP" sz="1050" kern="100" dirty="0" smtClean="0">
              <a:effectLst/>
              <a:ea typeface="HG丸ｺﾞｼｯｸM-PRO"/>
              <a:cs typeface="Times New Roman"/>
            </a:endParaRPr>
          </a:p>
          <a:p>
            <a:pPr algn="just">
              <a:spcAft>
                <a:spcPts val="0"/>
              </a:spcAft>
            </a:pPr>
            <a:r>
              <a:rPr lang="ja-JP" altLang="en-US" sz="1050" kern="100" dirty="0">
                <a:ea typeface="HG丸ｺﾞｼｯｸM-PRO"/>
                <a:cs typeface="Times New Roman"/>
              </a:rPr>
              <a:t>　</a:t>
            </a:r>
            <a:r>
              <a:rPr lang="ja-JP" altLang="en-US" sz="1050" kern="100" dirty="0" smtClean="0">
                <a:ea typeface="HG丸ｺﾞｼｯｸM-PRO"/>
                <a:cs typeface="Times New Roman"/>
              </a:rPr>
              <a:t>　</a:t>
            </a:r>
            <a:r>
              <a:rPr lang="ja-JP" sz="1050" kern="100" dirty="0" smtClean="0">
                <a:effectLst/>
                <a:ea typeface="HG丸ｺﾞｼｯｸM-PRO"/>
                <a:cs typeface="Times New Roman"/>
              </a:rPr>
              <a:t>として登録</a:t>
            </a:r>
            <a:endParaRPr lang="en-US" altLang="ja-JP" sz="1050" kern="100" dirty="0">
              <a:ea typeface="ＭＳ 明朝"/>
              <a:cs typeface="Times New Roman"/>
            </a:endParaRPr>
          </a:p>
          <a:p>
            <a:pPr algn="just">
              <a:spcAft>
                <a:spcPts val="0"/>
              </a:spcAft>
            </a:pPr>
            <a:r>
              <a:rPr lang="ja-JP" altLang="en-US" sz="1050" kern="100" dirty="0" smtClean="0">
                <a:effectLst/>
                <a:ea typeface="HG丸ｺﾞｼｯｸM-PRO"/>
                <a:cs typeface="Times New Roman"/>
              </a:rPr>
              <a:t>　</a:t>
            </a:r>
            <a:r>
              <a:rPr lang="ja-JP" sz="1050" kern="100" dirty="0" smtClean="0">
                <a:effectLst/>
                <a:ea typeface="HG丸ｺﾞｼｯｸM-PRO"/>
                <a:cs typeface="Times New Roman"/>
              </a:rPr>
              <a:t>④</a:t>
            </a:r>
            <a:r>
              <a:rPr lang="ja-JP" sz="1050" kern="100" dirty="0">
                <a:effectLst/>
                <a:ea typeface="HG丸ｺﾞｼｯｸM-PRO"/>
                <a:cs typeface="Times New Roman"/>
              </a:rPr>
              <a:t>登録テレワーカーに対する仕事の発注促進など企業へ</a:t>
            </a:r>
            <a:r>
              <a:rPr lang="ja-JP" sz="1050" kern="100" dirty="0" smtClean="0">
                <a:effectLst/>
                <a:ea typeface="HG丸ｺﾞｼｯｸM-PRO"/>
                <a:cs typeface="Times New Roman"/>
              </a:rPr>
              <a:t>の</a:t>
            </a:r>
            <a:endParaRPr lang="en-US" altLang="ja-JP" sz="1050" kern="100" dirty="0" smtClean="0">
              <a:effectLst/>
              <a:ea typeface="HG丸ｺﾞｼｯｸM-PRO"/>
              <a:cs typeface="Times New Roman"/>
            </a:endParaRPr>
          </a:p>
          <a:p>
            <a:pPr algn="just">
              <a:spcAft>
                <a:spcPts val="0"/>
              </a:spcAft>
            </a:pPr>
            <a:r>
              <a:rPr lang="ja-JP" altLang="en-US" sz="1050" kern="100" dirty="0">
                <a:ea typeface="HG丸ｺﾞｼｯｸM-PRO"/>
                <a:cs typeface="Times New Roman"/>
              </a:rPr>
              <a:t>　</a:t>
            </a:r>
            <a:r>
              <a:rPr lang="ja-JP" altLang="en-US" sz="1050" kern="100" dirty="0" smtClean="0">
                <a:ea typeface="HG丸ｺﾞｼｯｸM-PRO"/>
                <a:cs typeface="Times New Roman"/>
              </a:rPr>
              <a:t>　</a:t>
            </a:r>
            <a:r>
              <a:rPr lang="ja-JP" sz="1050" kern="100" dirty="0" smtClean="0">
                <a:effectLst/>
                <a:ea typeface="HG丸ｺﾞｼｯｸM-PRO"/>
                <a:cs typeface="Times New Roman"/>
              </a:rPr>
              <a:t>普及</a:t>
            </a:r>
            <a:r>
              <a:rPr lang="ja-JP" sz="1050" kern="100" dirty="0">
                <a:effectLst/>
                <a:ea typeface="HG丸ｺﾞｼｯｸM-PRO"/>
                <a:cs typeface="Times New Roman"/>
              </a:rPr>
              <a:t>・啓発</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⑤発注企業の開拓・企業に対する発注への相談支援</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⑥登録テレワーカーと企業から発注された仕事の効率的</a:t>
            </a:r>
            <a:r>
              <a:rPr lang="ja-JP" sz="1050" kern="100" dirty="0" smtClean="0">
                <a:effectLst/>
                <a:ea typeface="HG丸ｺﾞｼｯｸM-PRO"/>
                <a:cs typeface="Times New Roman"/>
              </a:rPr>
              <a:t>な</a:t>
            </a:r>
            <a:endParaRPr lang="en-US" altLang="ja-JP" sz="1050" kern="100" dirty="0" smtClean="0">
              <a:effectLst/>
              <a:ea typeface="HG丸ｺﾞｼｯｸM-PRO"/>
              <a:cs typeface="Times New Roman"/>
            </a:endParaRPr>
          </a:p>
          <a:p>
            <a:pPr indent="114300" algn="just">
              <a:spcAft>
                <a:spcPts val="0"/>
              </a:spcAft>
            </a:pPr>
            <a:r>
              <a:rPr lang="ja-JP" altLang="en-US" sz="1050" kern="100" dirty="0">
                <a:ea typeface="HG丸ｺﾞｼｯｸM-PRO"/>
                <a:cs typeface="Times New Roman"/>
              </a:rPr>
              <a:t>　</a:t>
            </a:r>
            <a:r>
              <a:rPr lang="ja-JP" sz="1050" kern="100" dirty="0" smtClean="0">
                <a:effectLst/>
                <a:ea typeface="HG丸ｺﾞｼｯｸM-PRO"/>
                <a:cs typeface="Times New Roman"/>
              </a:rPr>
              <a:t>ﾏｯﾁﾝｸﾞ</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⑦登録テレワーカーが受注した仕事を支援する体制の構築</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⑧企業と登録テレワーカーをつなぐ</a:t>
            </a:r>
            <a:r>
              <a:rPr lang="en-US" sz="1050" kern="100" dirty="0">
                <a:effectLst/>
                <a:ea typeface="HG丸ｺﾞｼｯｸM-PRO"/>
                <a:cs typeface="Times New Roman"/>
              </a:rPr>
              <a:t>ICT</a:t>
            </a:r>
            <a:r>
              <a:rPr lang="ja-JP" sz="1050" kern="100" dirty="0">
                <a:effectLst/>
                <a:ea typeface="HG丸ｺﾞｼｯｸM-PRO"/>
                <a:cs typeface="Times New Roman"/>
              </a:rPr>
              <a:t>技術ﾈｯﾄﾜｰｸの構築</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⑨企業等の在宅雇用への</a:t>
            </a:r>
            <a:r>
              <a:rPr lang="ja-JP" sz="1050" kern="100" dirty="0" smtClean="0">
                <a:effectLst/>
                <a:ea typeface="HG丸ｺﾞｼｯｸM-PRO"/>
                <a:cs typeface="Times New Roman"/>
              </a:rPr>
              <a:t>斡旋</a:t>
            </a:r>
            <a:endParaRPr lang="en-US" altLang="ja-JP" sz="1050" kern="100" dirty="0" smtClean="0">
              <a:effectLst/>
              <a:ea typeface="HG丸ｺﾞｼｯｸM-PRO"/>
              <a:cs typeface="Times New Roman"/>
            </a:endParaRPr>
          </a:p>
          <a:p>
            <a:pPr indent="114300" algn="just">
              <a:spcAft>
                <a:spcPts val="0"/>
              </a:spcAft>
            </a:pPr>
            <a:endParaRPr lang="en-US" altLang="ja-JP" sz="1050" kern="100" dirty="0">
              <a:ea typeface="ＭＳ 明朝"/>
              <a:cs typeface="Times New Roman"/>
            </a:endParaRPr>
          </a:p>
          <a:p>
            <a:pPr algn="just">
              <a:spcAft>
                <a:spcPts val="0"/>
              </a:spcAft>
            </a:pPr>
            <a:r>
              <a:rPr lang="ja-JP" altLang="en-US" sz="1050" b="1" kern="100" dirty="0" smtClean="0">
                <a:ea typeface="HG丸ｺﾞｼｯｸM-PRO"/>
                <a:cs typeface="Times New Roman"/>
              </a:rPr>
              <a:t>■</a:t>
            </a:r>
            <a:r>
              <a:rPr lang="ja-JP" altLang="en-US" sz="1050" b="1" kern="100" dirty="0">
                <a:ea typeface="HG丸ｺﾞｼｯｸM-PRO"/>
                <a:cs typeface="Times New Roman"/>
              </a:rPr>
              <a:t>登録テレワーカー　</a:t>
            </a:r>
            <a:r>
              <a:rPr lang="ja-JP" altLang="en-US" sz="1050" b="1" kern="100" dirty="0" smtClean="0">
                <a:ea typeface="HG丸ｺﾞｼｯｸM-PRO"/>
                <a:cs typeface="Times New Roman"/>
              </a:rPr>
              <a:t>５７人</a:t>
            </a:r>
            <a:r>
              <a:rPr lang="ja-JP" altLang="en-US" sz="1050" kern="100" dirty="0" smtClean="0">
                <a:ea typeface="HG丸ｺﾞｼｯｸM-PRO"/>
                <a:cs typeface="Times New Roman"/>
              </a:rPr>
              <a:t>（平成３１年３月末）</a:t>
            </a:r>
            <a:endParaRPr lang="en-US" altLang="ja-JP" sz="1050" kern="100" dirty="0">
              <a:ea typeface="HG丸ｺﾞｼｯｸM-PRO"/>
              <a:cs typeface="Times New Roman"/>
            </a:endParaRPr>
          </a:p>
        </p:txBody>
      </p:sp>
      <p:sp>
        <p:nvSpPr>
          <p:cNvPr id="32" name="テキスト ボックス 24"/>
          <p:cNvSpPr txBox="1"/>
          <p:nvPr/>
        </p:nvSpPr>
        <p:spPr>
          <a:xfrm>
            <a:off x="2839244" y="5661248"/>
            <a:ext cx="1105644" cy="3009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ea typeface="HG丸ｺﾞｼｯｸM-PRO"/>
                <a:cs typeface="Times New Roman"/>
              </a:rPr>
              <a:t>⑥⑦⑧⑨</a:t>
            </a:r>
            <a:endParaRPr lang="ja-JP" kern="100" dirty="0">
              <a:effectLst/>
              <a:ea typeface="ＭＳ 明朝"/>
              <a:cs typeface="Times New Roman"/>
            </a:endParaRPr>
          </a:p>
        </p:txBody>
      </p:sp>
      <p:sp>
        <p:nvSpPr>
          <p:cNvPr id="33" name="テキスト ボックス 36"/>
          <p:cNvSpPr txBox="1"/>
          <p:nvPr/>
        </p:nvSpPr>
        <p:spPr>
          <a:xfrm>
            <a:off x="848544" y="5517232"/>
            <a:ext cx="361950" cy="21717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100" kern="100" dirty="0">
                <a:effectLst/>
                <a:ea typeface="HG丸ｺﾞｼｯｸM-PRO"/>
                <a:cs typeface="Times New Roman"/>
              </a:rPr>
              <a:t>③</a:t>
            </a:r>
            <a:endParaRPr lang="ja-JP" sz="1600" kern="100" dirty="0">
              <a:effectLst/>
              <a:ea typeface="ＭＳ 明朝"/>
              <a:cs typeface="Times New Roman"/>
            </a:endParaRPr>
          </a:p>
        </p:txBody>
      </p:sp>
      <p:sp>
        <p:nvSpPr>
          <p:cNvPr id="34" name="テキスト ボックス 29"/>
          <p:cNvSpPr txBox="1"/>
          <p:nvPr/>
        </p:nvSpPr>
        <p:spPr>
          <a:xfrm>
            <a:off x="1748830" y="3573016"/>
            <a:ext cx="323850"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00" kern="100" dirty="0">
                <a:effectLst/>
                <a:ea typeface="HG丸ｺﾞｼｯｸM-PRO"/>
                <a:cs typeface="Times New Roman"/>
              </a:rPr>
              <a:t>①</a:t>
            </a:r>
            <a:endParaRPr lang="ja-JP" sz="1000" kern="100" dirty="0">
              <a:effectLst/>
              <a:ea typeface="ＭＳ 明朝"/>
              <a:cs typeface="Times New Roman"/>
            </a:endParaRPr>
          </a:p>
        </p:txBody>
      </p:sp>
      <p:sp>
        <p:nvSpPr>
          <p:cNvPr id="35" name="テキスト ボックス 20"/>
          <p:cNvSpPr txBox="1"/>
          <p:nvPr/>
        </p:nvSpPr>
        <p:spPr>
          <a:xfrm>
            <a:off x="4300225" y="5538564"/>
            <a:ext cx="292735" cy="2667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ea typeface="HG丸ｺﾞｼｯｸM-PRO"/>
                <a:cs typeface="Times New Roman"/>
              </a:rPr>
              <a:t>⑤</a:t>
            </a:r>
            <a:endParaRPr lang="ja-JP" sz="1200" kern="100" dirty="0">
              <a:effectLst/>
              <a:ea typeface="ＭＳ 明朝"/>
              <a:cs typeface="Times New Roman"/>
            </a:endParaRPr>
          </a:p>
        </p:txBody>
      </p:sp>
      <p:sp>
        <p:nvSpPr>
          <p:cNvPr id="36" name="テキスト ボックス 18"/>
          <p:cNvSpPr txBox="1"/>
          <p:nvPr/>
        </p:nvSpPr>
        <p:spPr>
          <a:xfrm>
            <a:off x="5241032" y="5517232"/>
            <a:ext cx="295275" cy="2095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ea typeface="HG丸ｺﾞｼｯｸM-PRO"/>
                <a:cs typeface="Times New Roman"/>
              </a:rPr>
              <a:t>④</a:t>
            </a:r>
            <a:endParaRPr lang="ja-JP" sz="1200" kern="100" dirty="0">
              <a:effectLst/>
              <a:ea typeface="ＭＳ 明朝"/>
              <a:cs typeface="Times New Roman"/>
            </a:endParaRPr>
          </a:p>
        </p:txBody>
      </p:sp>
      <p:sp>
        <p:nvSpPr>
          <p:cNvPr id="37" name="テキスト ボックス 32"/>
          <p:cNvSpPr txBox="1"/>
          <p:nvPr/>
        </p:nvSpPr>
        <p:spPr>
          <a:xfrm>
            <a:off x="4953000" y="4374753"/>
            <a:ext cx="361950" cy="2063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ea typeface="HG丸ｺﾞｼｯｸM-PRO"/>
                <a:cs typeface="Times New Roman"/>
              </a:rPr>
              <a:t>②</a:t>
            </a:r>
            <a:endParaRPr lang="ja-JP" sz="1400" kern="100" dirty="0">
              <a:effectLst/>
              <a:ea typeface="ＭＳ 明朝"/>
              <a:cs typeface="Times New Roman"/>
            </a:endParaRPr>
          </a:p>
        </p:txBody>
      </p:sp>
      <p:sp>
        <p:nvSpPr>
          <p:cNvPr id="38" name="テキスト ボックス 15"/>
          <p:cNvSpPr txBox="1"/>
          <p:nvPr/>
        </p:nvSpPr>
        <p:spPr>
          <a:xfrm>
            <a:off x="3440832" y="4058645"/>
            <a:ext cx="666750" cy="3206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a:effectLst/>
                <a:ea typeface="HG丸ｺﾞｼｯｸM-PRO"/>
                <a:cs typeface="Times New Roman"/>
              </a:rPr>
              <a:t>業務委託</a:t>
            </a:r>
            <a:endParaRPr lang="ja-JP" sz="1050" kern="100">
              <a:effectLst/>
              <a:ea typeface="ＭＳ 明朝"/>
              <a:cs typeface="Times New Roman"/>
            </a:endParaRPr>
          </a:p>
        </p:txBody>
      </p:sp>
      <p:sp>
        <p:nvSpPr>
          <p:cNvPr id="39" name="テキスト ボックス 15"/>
          <p:cNvSpPr txBox="1"/>
          <p:nvPr/>
        </p:nvSpPr>
        <p:spPr>
          <a:xfrm>
            <a:off x="2864768" y="4509120"/>
            <a:ext cx="666750" cy="3206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dirty="0">
                <a:effectLst/>
                <a:ea typeface="HG丸ｺﾞｼｯｸM-PRO"/>
                <a:cs typeface="Times New Roman"/>
              </a:rPr>
              <a:t>業務委託</a:t>
            </a:r>
            <a:endParaRPr lang="ja-JP" sz="1050" kern="100" dirty="0">
              <a:effectLst/>
              <a:ea typeface="ＭＳ 明朝"/>
              <a:cs typeface="Times New Roman"/>
            </a:endParaRPr>
          </a:p>
        </p:txBody>
      </p:sp>
      <p:sp>
        <p:nvSpPr>
          <p:cNvPr id="40" name="テキスト ボックス 39"/>
          <p:cNvSpPr txBox="1"/>
          <p:nvPr/>
        </p:nvSpPr>
        <p:spPr>
          <a:xfrm>
            <a:off x="8409384" y="19889"/>
            <a:ext cx="1304528" cy="360040"/>
          </a:xfrm>
          <a:prstGeom prst="rect">
            <a:avLst/>
          </a:prstGeom>
          <a:solidFill>
            <a:schemeClr val="bg1"/>
          </a:solidFill>
          <a:ln>
            <a:solidFill>
              <a:schemeClr val="tx1"/>
            </a:solid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600" b="1" dirty="0" smtClean="0">
                <a:latin typeface="+mn-ea"/>
                <a:cs typeface="Meiryo UI" panose="020B0604030504040204" pitchFamily="50" charset="-128"/>
              </a:rPr>
              <a:t>資料</a:t>
            </a:r>
            <a:r>
              <a:rPr kumimoji="1" lang="en-US" altLang="ja-JP" sz="1600" b="1" dirty="0" smtClean="0">
                <a:latin typeface="+mn-ea"/>
                <a:cs typeface="Meiryo UI" panose="020B0604030504040204" pitchFamily="50" charset="-128"/>
              </a:rPr>
              <a:t>2-1</a:t>
            </a:r>
            <a:endParaRPr kumimoji="1" lang="ja-JP" altLang="en-US" sz="1600" b="1" dirty="0">
              <a:latin typeface="+mn-ea"/>
              <a:cs typeface="Meiryo UI" panose="020B0604030504040204" pitchFamily="50" charset="-128"/>
            </a:endParaRPr>
          </a:p>
        </p:txBody>
      </p:sp>
    </p:spTree>
    <p:extLst>
      <p:ext uri="{BB962C8B-B14F-4D97-AF65-F5344CB8AC3E}">
        <p14:creationId xmlns:p14="http://schemas.microsoft.com/office/powerpoint/2010/main" val="3280512595"/>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85</Words>
  <Application>Microsoft Office PowerPoint</Application>
  <PresentationFormat>A4 210 x 297 mm</PresentationFormat>
  <Paragraphs>51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HGP創英角ﾎﾟｯﾌﾟ体</vt:lpstr>
      <vt:lpstr>HG丸ｺﾞｼｯｸM-PRO</vt:lpstr>
      <vt:lpstr>Meiryo UI</vt:lpstr>
      <vt:lpstr>ＭＳ Ｐゴシック</vt:lpstr>
      <vt:lpstr>ＭＳ 明朝</vt:lpstr>
      <vt:lpstr>Arial</vt:lpstr>
      <vt:lpstr>Calibri</vt:lpstr>
      <vt:lpstr>Times New Roman</vt:lpstr>
      <vt:lpstr>6_Office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2019-03-25T10:05:06Z</dcterms:created>
  <dcterms:modified xsi:type="dcterms:W3CDTF">2019-08-01T10:48:35Z</dcterms:modified>
</cp:coreProperties>
</file>