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69" r:id="rId2"/>
    <p:sldId id="273" r:id="rId3"/>
    <p:sldId id="256" r:id="rId4"/>
    <p:sldId id="257" r:id="rId5"/>
    <p:sldId id="258" r:id="rId6"/>
    <p:sldId id="267" r:id="rId7"/>
    <p:sldId id="259" r:id="rId8"/>
    <p:sldId id="271" r:id="rId9"/>
    <p:sldId id="260" r:id="rId10"/>
    <p:sldId id="261" r:id="rId11"/>
    <p:sldId id="272" r:id="rId12"/>
    <p:sldId id="262" r:id="rId13"/>
    <p:sldId id="263" r:id="rId14"/>
    <p:sldId id="264" r:id="rId15"/>
    <p:sldId id="268" r:id="rId16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2263" tIns="46131" rIns="92263" bIns="4613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2263" tIns="46131" rIns="92263" bIns="46131" rtlCol="0"/>
          <a:lstStyle>
            <a:lvl1pPr algn="r">
              <a:defRPr sz="1200"/>
            </a:lvl1pPr>
          </a:lstStyle>
          <a:p>
            <a:fld id="{470071F9-26B3-4778-B68C-5E132A1B4CB4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2263" tIns="46131" rIns="92263" bIns="4613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2263" tIns="46131" rIns="92263" bIns="46131" rtlCol="0" anchor="b"/>
          <a:lstStyle>
            <a:lvl1pPr algn="r">
              <a:defRPr sz="1200"/>
            </a:lvl1pPr>
          </a:lstStyle>
          <a:p>
            <a:fld id="{8AD5B0C5-49F0-4640-A8A0-28F647D4D1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27859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2263" tIns="46131" rIns="92263" bIns="4613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2263" tIns="46131" rIns="92263" bIns="46131" rtlCol="0"/>
          <a:lstStyle>
            <a:lvl1pPr algn="r">
              <a:defRPr sz="1200"/>
            </a:lvl1pPr>
          </a:lstStyle>
          <a:p>
            <a:fld id="{F94B70DA-9D0C-453F-8ACE-A512D779B02C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63" tIns="46131" rIns="92263" bIns="4613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6"/>
            <a:ext cx="5445760" cy="3913615"/>
          </a:xfrm>
          <a:prstGeom prst="rect">
            <a:avLst/>
          </a:prstGeom>
        </p:spPr>
        <p:txBody>
          <a:bodyPr vert="horz" lIns="92263" tIns="46131" rIns="92263" bIns="46131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2263" tIns="46131" rIns="92263" bIns="4613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2263" tIns="46131" rIns="92263" bIns="46131" rtlCol="0" anchor="b"/>
          <a:lstStyle>
            <a:lvl1pPr algn="r">
              <a:defRPr sz="1200"/>
            </a:lvl1pPr>
          </a:lstStyle>
          <a:p>
            <a:fld id="{7A3565AB-9E27-4C2C-AB8E-65DA0C47F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53796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CA0EF-CC24-4CC5-AB86-7F02007407E9}" type="datetime1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0EF62-1989-46A5-8471-5306A6237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520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D4AA8-F0AC-41BF-AE9A-0478F81E9FFE}" type="datetime1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0EF62-1989-46A5-8471-5306A6237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8897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8DAE4-E625-48FB-9E4D-7585927581CD}" type="datetime1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0EF62-1989-46A5-8471-5306A6237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705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CFAE1-6056-4D9B-B207-291735CF01CA}" type="datetime1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0EF62-1989-46A5-8471-5306A6237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4599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EA8F9-68A4-4B51-A6B2-9B352DE278C9}" type="datetime1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0EF62-1989-46A5-8471-5306A6237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0949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B4D94-D5C4-44DB-920D-848EC2058AE8}" type="datetime1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0EF62-1989-46A5-8471-5306A6237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4967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7AA5-5A0E-43BE-962A-DDE500D91DDB}" type="datetime1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0EF62-1989-46A5-8471-5306A6237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714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55CA8-D36D-45D8-9567-FC94EDF73068}" type="datetime1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0EF62-1989-46A5-8471-5306A6237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4032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78EFC-3AC1-4CDC-85D4-245AFCEEC1E6}" type="datetime1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0EF62-1989-46A5-8471-5306A6237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55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76478-2022-4431-8971-77880D6BA9E2}" type="datetime1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0EF62-1989-46A5-8471-5306A6237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2186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71778-6383-4A38-A155-A95C581E5DFA}" type="datetime1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0EF62-1989-46A5-8471-5306A6237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5115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0F02F-9456-43D3-9B45-3BA5D200B3EF}" type="datetime1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0EF62-1989-46A5-8471-5306A6237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8156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emf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901521" y="2826564"/>
            <a:ext cx="779593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3600" b="1" dirty="0"/>
              <a:t>就労人数調査（平成</a:t>
            </a:r>
            <a:r>
              <a:rPr lang="en-US" altLang="ja-JP" sz="3600" b="1" dirty="0"/>
              <a:t>30</a:t>
            </a:r>
            <a:r>
              <a:rPr lang="ja-JP" altLang="ja-JP" sz="3600" b="1" dirty="0"/>
              <a:t>年度実績）</a:t>
            </a:r>
            <a:r>
              <a:rPr lang="en-US" altLang="ja-JP" sz="3600" b="1" dirty="0"/>
              <a:t/>
            </a:r>
            <a:br>
              <a:rPr lang="en-US" altLang="ja-JP" sz="3600" b="1" dirty="0"/>
            </a:br>
            <a:r>
              <a:rPr lang="ja-JP" altLang="ja-JP" sz="3600" b="1" dirty="0"/>
              <a:t>調査</a:t>
            </a:r>
            <a:r>
              <a:rPr lang="ja-JP" altLang="ja-JP" sz="3600" b="1" dirty="0" smtClean="0"/>
              <a:t>結果</a:t>
            </a:r>
            <a:r>
              <a:rPr lang="ja-JP" altLang="en-US" sz="3600" b="1" dirty="0" smtClean="0"/>
              <a:t>等</a:t>
            </a:r>
            <a:endParaRPr lang="ja-JP" altLang="en-US" sz="3600" b="1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973910" y="1514073"/>
            <a:ext cx="1723549" cy="46166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2400" b="1" dirty="0" smtClean="0"/>
              <a:t>資料１－２</a:t>
            </a:r>
            <a:endParaRPr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373077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ja-JP" altLang="en-US" sz="2400" dirty="0">
                <a:solidFill>
                  <a:schemeClr val="tx1"/>
                </a:solidFill>
              </a:rPr>
              <a:t>８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365839" y="561035"/>
            <a:ext cx="5551606" cy="755610"/>
            <a:chOff x="437882" y="360608"/>
            <a:chExt cx="7402141" cy="1007479"/>
          </a:xfrm>
        </p:grpSpPr>
        <p:sp>
          <p:nvSpPr>
            <p:cNvPr id="6" name="テキスト ボックス 5"/>
            <p:cNvSpPr txBox="1"/>
            <p:nvPr/>
          </p:nvSpPr>
          <p:spPr>
            <a:xfrm>
              <a:off x="437882" y="360608"/>
              <a:ext cx="5170647" cy="4514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600" b="1" dirty="0"/>
                <a:t>１．福祉施設から一般就労への移行状況</a:t>
              </a:r>
              <a:endParaRPr lang="en-US" altLang="ja-JP" sz="1600" b="1" dirty="0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965917" y="916682"/>
              <a:ext cx="6874106" cy="4514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600" dirty="0"/>
                <a:t>② </a:t>
              </a:r>
              <a:r>
                <a:rPr lang="ja-JP" altLang="en-US" sz="1600" dirty="0" err="1"/>
                <a:t>障がい</a:t>
              </a:r>
              <a:r>
                <a:rPr lang="ja-JP" altLang="en-US" sz="1600" dirty="0"/>
                <a:t>種別ごとの一般就労者数の推移（過去５年）</a:t>
              </a:r>
            </a:p>
          </p:txBody>
        </p:sp>
      </p:grp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839" y="1609859"/>
            <a:ext cx="8290480" cy="4533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22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ja-JP" altLang="en-US" sz="2400" dirty="0" smtClean="0">
                <a:solidFill>
                  <a:schemeClr val="tx1"/>
                </a:solidFill>
              </a:rPr>
              <a:t>９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392805" y="612551"/>
            <a:ext cx="5756789" cy="755610"/>
            <a:chOff x="437882" y="360608"/>
            <a:chExt cx="7675719" cy="1007479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437882" y="360608"/>
              <a:ext cx="5170647" cy="4514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600" b="1" dirty="0"/>
                <a:t>１．福祉施設から一般就労への移行状況</a:t>
              </a:r>
              <a:endParaRPr lang="en-US" altLang="ja-JP" sz="1600" b="1" dirty="0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965917" y="916682"/>
              <a:ext cx="7147684" cy="4514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600" dirty="0"/>
                <a:t>③</a:t>
              </a:r>
              <a:r>
                <a:rPr lang="ja-JP" altLang="en-US" sz="1600" dirty="0" smtClean="0"/>
                <a:t> サービス種別</a:t>
              </a:r>
              <a:r>
                <a:rPr lang="ja-JP" altLang="en-US" sz="1600" dirty="0"/>
                <a:t>ごとの一般就労者数の推移（過去５年）</a:t>
              </a:r>
            </a:p>
          </p:txBody>
        </p:sp>
      </p:grp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397" y="1584101"/>
            <a:ext cx="8242480" cy="4610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29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10</a:t>
            </a:r>
            <a:endParaRPr lang="ja-JP" altLang="en-US" sz="24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66098" y="1819196"/>
            <a:ext cx="7311980" cy="315100"/>
          </a:xfrm>
          <a:prstGeom prst="rect">
            <a:avLst/>
          </a:prstGeom>
          <a:ln w="317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/>
              <a:t>一般就労者の６月以上の職場定着率</a:t>
            </a:r>
          </a:p>
        </p:txBody>
      </p:sp>
      <p:grpSp>
        <p:nvGrpSpPr>
          <p:cNvPr id="9" name="グループ化 8"/>
          <p:cNvGrpSpPr/>
          <p:nvPr/>
        </p:nvGrpSpPr>
        <p:grpSpPr>
          <a:xfrm>
            <a:off x="341291" y="599673"/>
            <a:ext cx="4320496" cy="755610"/>
            <a:chOff x="437882" y="360608"/>
            <a:chExt cx="5760663" cy="1007479"/>
          </a:xfrm>
        </p:grpSpPr>
        <p:sp>
          <p:nvSpPr>
            <p:cNvPr id="10" name="テキスト ボックス 9"/>
            <p:cNvSpPr txBox="1"/>
            <p:nvPr/>
          </p:nvSpPr>
          <p:spPr>
            <a:xfrm>
              <a:off x="437882" y="360608"/>
              <a:ext cx="5170648" cy="4514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600" b="1" dirty="0"/>
                <a:t>１．福祉施設から一般就労への移行状況</a:t>
              </a:r>
              <a:endParaRPr lang="en-US" altLang="ja-JP" sz="1600" b="1" dirty="0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965915" y="916682"/>
              <a:ext cx="5232630" cy="4514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600" dirty="0"/>
                <a:t>④</a:t>
              </a:r>
              <a:r>
                <a:rPr lang="ja-JP" altLang="en-US" sz="1600" dirty="0" smtClean="0"/>
                <a:t> </a:t>
              </a:r>
              <a:r>
                <a:rPr lang="ja-JP" altLang="en-US" sz="1600" dirty="0"/>
                <a:t>一般就労者の職場定着率（過去３年）</a:t>
              </a:r>
            </a:p>
          </p:txBody>
        </p:sp>
      </p:grpSp>
      <p:pic>
        <p:nvPicPr>
          <p:cNvPr id="15" name="図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098" y="2312182"/>
            <a:ext cx="7299385" cy="1783300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6097" y="4273368"/>
            <a:ext cx="7285369" cy="1831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6495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11</a:t>
            </a:r>
            <a:endParaRPr lang="ja-JP" altLang="en-US" sz="24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28412" y="686434"/>
            <a:ext cx="42883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/>
              <a:t>２．就労定着支援事業についての各種データ</a:t>
            </a:r>
            <a:endParaRPr lang="en-US" altLang="ja-JP" sz="1600" b="1" dirty="0"/>
          </a:p>
        </p:txBody>
      </p:sp>
      <p:sp>
        <p:nvSpPr>
          <p:cNvPr id="10" name="正方形/長方形 9"/>
          <p:cNvSpPr/>
          <p:nvPr/>
        </p:nvSpPr>
        <p:spPr>
          <a:xfrm>
            <a:off x="328412" y="2194604"/>
            <a:ext cx="8577329" cy="351989"/>
          </a:xfrm>
          <a:prstGeom prst="rect">
            <a:avLst/>
          </a:prstGeom>
          <a:ln w="317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350" b="1" dirty="0"/>
              <a:t>就労定着支援事業における各種データ（平成</a:t>
            </a:r>
            <a:r>
              <a:rPr lang="en-US" altLang="ja-JP" sz="1350" b="1" dirty="0"/>
              <a:t>30</a:t>
            </a:r>
            <a:r>
              <a:rPr lang="ja-JP" altLang="en-US" sz="1350" b="1" dirty="0"/>
              <a:t>年度の１年後の職場定着率含む）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668957" y="4307373"/>
            <a:ext cx="32367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b="1" dirty="0" smtClean="0"/>
              <a:t>※</a:t>
            </a:r>
            <a:r>
              <a:rPr lang="ja-JP" altLang="en-US" sz="1400" b="1" dirty="0" smtClean="0"/>
              <a:t>　国保連データ及び自立支援課調べ</a:t>
            </a:r>
            <a:endParaRPr lang="ja-JP" altLang="en-US" sz="1400" b="1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100" y="2546592"/>
            <a:ext cx="8577641" cy="1541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3104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12</a:t>
            </a:r>
            <a:endParaRPr lang="ja-JP" altLang="en-US" sz="24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99428" y="671247"/>
            <a:ext cx="49039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/>
              <a:t>３．就労移行支援事業における就労移行率について</a:t>
            </a:r>
            <a:endParaRPr lang="en-US" altLang="ja-JP" sz="1600" b="1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0" y="1929415"/>
            <a:ext cx="4812536" cy="3685773"/>
            <a:chOff x="9813" y="1571224"/>
            <a:chExt cx="6172518" cy="4294693"/>
          </a:xfrm>
        </p:grpSpPr>
        <p:pic>
          <p:nvPicPr>
            <p:cNvPr id="6" name="図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7822" y="1571224"/>
              <a:ext cx="5859644" cy="3515932"/>
            </a:xfrm>
            <a:prstGeom prst="rect">
              <a:avLst/>
            </a:prstGeom>
          </p:spPr>
        </p:pic>
        <p:sp>
          <p:nvSpPr>
            <p:cNvPr id="7" name="テキスト ボックス 6"/>
            <p:cNvSpPr txBox="1"/>
            <p:nvPr/>
          </p:nvSpPr>
          <p:spPr>
            <a:xfrm>
              <a:off x="9813" y="5182180"/>
              <a:ext cx="6172518" cy="6837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600" b="1" dirty="0"/>
                <a:t>※</a:t>
              </a:r>
              <a:r>
                <a:rPr lang="ja-JP" altLang="en-US" sz="1600" b="1" dirty="0"/>
                <a:t>分母は就労人数調査の調査対象事業所</a:t>
              </a:r>
              <a:endParaRPr lang="en-US" altLang="ja-JP" sz="1600" b="1" dirty="0"/>
            </a:p>
            <a:p>
              <a:r>
                <a:rPr lang="ja-JP" altLang="en-US" sz="1600" b="1" dirty="0"/>
                <a:t>（平成</a:t>
              </a:r>
              <a:r>
                <a:rPr lang="en-US" altLang="ja-JP" sz="1600" b="1" dirty="0"/>
                <a:t>30</a:t>
              </a:r>
              <a:r>
                <a:rPr lang="ja-JP" altLang="en-US" sz="1600" b="1" dirty="0"/>
                <a:t>年度では</a:t>
              </a:r>
              <a:r>
                <a:rPr lang="en-US" altLang="ja-JP" sz="1600" b="1" dirty="0"/>
                <a:t>283</a:t>
              </a:r>
              <a:r>
                <a:rPr lang="ja-JP" altLang="en-US" sz="1600" b="1" dirty="0"/>
                <a:t>事業所、内未回答</a:t>
              </a:r>
              <a:r>
                <a:rPr lang="en-US" altLang="ja-JP" sz="1600" b="1" dirty="0"/>
                <a:t>12</a:t>
              </a:r>
              <a:r>
                <a:rPr lang="ja-JP" altLang="en-US" sz="1600" b="1" dirty="0"/>
                <a:t>事業所）</a:t>
              </a:r>
            </a:p>
          </p:txBody>
        </p:sp>
      </p:grpSp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9273" y="1929416"/>
            <a:ext cx="4494728" cy="3338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6522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楕円 24"/>
          <p:cNvSpPr/>
          <p:nvPr/>
        </p:nvSpPr>
        <p:spPr>
          <a:xfrm>
            <a:off x="2395025" y="2987092"/>
            <a:ext cx="4304715" cy="1139483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13</a:t>
            </a:r>
            <a:endParaRPr lang="ja-JP" altLang="en-US" sz="24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56520" y="2474060"/>
            <a:ext cx="1845130" cy="191387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/>
              <a:t>就労移行支援事業所</a:t>
            </a:r>
            <a:endParaRPr lang="en-US" altLang="ja-JP" sz="1400" b="1" dirty="0"/>
          </a:p>
          <a:p>
            <a:pPr algn="ctr"/>
            <a:endParaRPr lang="en-US" altLang="ja-JP" sz="1400" b="1" dirty="0"/>
          </a:p>
          <a:p>
            <a:pPr algn="ctr"/>
            <a:r>
              <a:rPr lang="en-US" altLang="ja-JP" b="1" dirty="0"/>
              <a:t>H30.4.1</a:t>
            </a:r>
            <a:r>
              <a:rPr lang="ja-JP" altLang="en-US" b="1" dirty="0"/>
              <a:t>時点</a:t>
            </a:r>
            <a:endParaRPr lang="en-US" altLang="ja-JP" b="1" dirty="0"/>
          </a:p>
          <a:p>
            <a:pPr algn="ctr"/>
            <a:r>
              <a:rPr lang="ja-JP" altLang="en-US" b="1" dirty="0" err="1"/>
              <a:t>での</a:t>
            </a:r>
            <a:r>
              <a:rPr lang="ja-JP" altLang="en-US" b="1" dirty="0"/>
              <a:t>利用者数</a:t>
            </a:r>
            <a:endParaRPr lang="en-US" altLang="ja-JP" b="1" dirty="0"/>
          </a:p>
          <a:p>
            <a:pPr algn="ctr"/>
            <a:endParaRPr lang="en-US" altLang="ja-JP" b="1" dirty="0"/>
          </a:p>
          <a:p>
            <a:pPr algn="ctr"/>
            <a:r>
              <a:rPr lang="en-US" altLang="ja-JP" b="1" dirty="0"/>
              <a:t>3229</a:t>
            </a:r>
            <a:r>
              <a:rPr lang="ja-JP" altLang="en-US" b="1" dirty="0"/>
              <a:t>人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7112878" y="2487927"/>
            <a:ext cx="1787575" cy="190000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</a:rPr>
              <a:t>就労移行支援事業所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pPr algn="ctr"/>
            <a:endParaRPr lang="en-US" altLang="ja-JP" sz="1400" b="1" dirty="0">
              <a:solidFill>
                <a:schemeClr val="tx1"/>
              </a:solidFill>
            </a:endParaRPr>
          </a:p>
          <a:p>
            <a:pPr algn="ctr"/>
            <a:r>
              <a:rPr lang="en-US" altLang="ja-JP" b="1" dirty="0">
                <a:solidFill>
                  <a:schemeClr val="tx1"/>
                </a:solidFill>
              </a:rPr>
              <a:t>H31.4.1</a:t>
            </a:r>
            <a:r>
              <a:rPr lang="ja-JP" altLang="en-US" b="1" dirty="0">
                <a:solidFill>
                  <a:schemeClr val="tx1"/>
                </a:solidFill>
              </a:rPr>
              <a:t>時点</a:t>
            </a:r>
            <a:endParaRPr lang="en-US" altLang="ja-JP" b="1" dirty="0">
              <a:solidFill>
                <a:schemeClr val="tx1"/>
              </a:solidFill>
            </a:endParaRPr>
          </a:p>
          <a:p>
            <a:pPr algn="ctr"/>
            <a:r>
              <a:rPr lang="ja-JP" altLang="en-US" b="1" dirty="0" err="1">
                <a:solidFill>
                  <a:schemeClr val="tx1"/>
                </a:solidFill>
              </a:rPr>
              <a:t>での</a:t>
            </a:r>
            <a:r>
              <a:rPr lang="ja-JP" altLang="en-US" b="1" dirty="0">
                <a:solidFill>
                  <a:schemeClr val="tx1"/>
                </a:solidFill>
              </a:rPr>
              <a:t>利用者数</a:t>
            </a:r>
            <a:endParaRPr lang="en-US" altLang="ja-JP" b="1" dirty="0">
              <a:solidFill>
                <a:schemeClr val="tx1"/>
              </a:solidFill>
            </a:endParaRPr>
          </a:p>
          <a:p>
            <a:pPr algn="ctr"/>
            <a:endParaRPr lang="en-US" altLang="ja-JP" b="1" dirty="0">
              <a:solidFill>
                <a:schemeClr val="tx1"/>
              </a:solidFill>
            </a:endParaRPr>
          </a:p>
          <a:p>
            <a:pPr algn="ctr"/>
            <a:r>
              <a:rPr lang="en-US" altLang="ja-JP" b="1" dirty="0">
                <a:solidFill>
                  <a:schemeClr val="tx1"/>
                </a:solidFill>
              </a:rPr>
              <a:t>3390</a:t>
            </a:r>
            <a:r>
              <a:rPr lang="ja-JP" altLang="en-US" b="1" dirty="0">
                <a:solidFill>
                  <a:schemeClr val="tx1"/>
                </a:solidFill>
              </a:rPr>
              <a:t>人</a:t>
            </a:r>
          </a:p>
        </p:txBody>
      </p:sp>
      <p:cxnSp>
        <p:nvCxnSpPr>
          <p:cNvPr id="21" name="直線矢印コネクタ 20"/>
          <p:cNvCxnSpPr/>
          <p:nvPr/>
        </p:nvCxnSpPr>
        <p:spPr>
          <a:xfrm>
            <a:off x="4009293" y="2197196"/>
            <a:ext cx="0" cy="821546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>
            <a:stCxn id="43" idx="3"/>
          </p:cNvCxnSpPr>
          <p:nvPr/>
        </p:nvCxnSpPr>
        <p:spPr>
          <a:xfrm>
            <a:off x="3168191" y="2915737"/>
            <a:ext cx="338205" cy="13527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/>
          <p:nvPr/>
        </p:nvCxnSpPr>
        <p:spPr>
          <a:xfrm>
            <a:off x="6169563" y="2383351"/>
            <a:ext cx="0" cy="821546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直線矢印コネクタ 41"/>
          <p:cNvCxnSpPr/>
          <p:nvPr/>
        </p:nvCxnSpPr>
        <p:spPr>
          <a:xfrm>
            <a:off x="5166361" y="2197196"/>
            <a:ext cx="0" cy="821546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3" name="テキスト ボックス 42"/>
          <p:cNvSpPr txBox="1"/>
          <p:nvPr/>
        </p:nvSpPr>
        <p:spPr>
          <a:xfrm>
            <a:off x="2412856" y="2661821"/>
            <a:ext cx="75533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350" b="1" dirty="0">
                <a:solidFill>
                  <a:srgbClr val="FF0000"/>
                </a:solidFill>
              </a:rPr>
              <a:t>その他</a:t>
            </a:r>
            <a:endParaRPr lang="en-US" altLang="ja-JP" sz="1350" b="1" dirty="0">
              <a:solidFill>
                <a:srgbClr val="FF0000"/>
              </a:solidFill>
            </a:endParaRPr>
          </a:p>
          <a:p>
            <a:r>
              <a:rPr lang="en-US" altLang="ja-JP" sz="1350" b="1" dirty="0">
                <a:solidFill>
                  <a:srgbClr val="FF0000"/>
                </a:solidFill>
              </a:rPr>
              <a:t>2077</a:t>
            </a:r>
            <a:r>
              <a:rPr lang="ja-JP" altLang="en-US" sz="1350" b="1" dirty="0">
                <a:solidFill>
                  <a:srgbClr val="FF0000"/>
                </a:solidFill>
              </a:rPr>
              <a:t>人</a:t>
            </a:r>
          </a:p>
        </p:txBody>
      </p:sp>
      <p:grpSp>
        <p:nvGrpSpPr>
          <p:cNvPr id="53" name="グループ化 52"/>
          <p:cNvGrpSpPr/>
          <p:nvPr/>
        </p:nvGrpSpPr>
        <p:grpSpPr>
          <a:xfrm>
            <a:off x="3576335" y="4090853"/>
            <a:ext cx="1057838" cy="1312823"/>
            <a:chOff x="4826027" y="1930253"/>
            <a:chExt cx="1410450" cy="1750431"/>
          </a:xfrm>
        </p:grpSpPr>
        <p:cxnSp>
          <p:nvCxnSpPr>
            <p:cNvPr id="49" name="直線矢印コネクタ 48"/>
            <p:cNvCxnSpPr/>
            <p:nvPr/>
          </p:nvCxnSpPr>
          <p:spPr>
            <a:xfrm flipH="1">
              <a:off x="4826027" y="1930253"/>
              <a:ext cx="207265" cy="126810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直線矢印コネクタ 51"/>
            <p:cNvCxnSpPr/>
            <p:nvPr/>
          </p:nvCxnSpPr>
          <p:spPr>
            <a:xfrm>
              <a:off x="6219789" y="1971140"/>
              <a:ext cx="16688" cy="170954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4" name="テキスト ボックス 53"/>
          <p:cNvSpPr txBox="1"/>
          <p:nvPr/>
        </p:nvSpPr>
        <p:spPr>
          <a:xfrm>
            <a:off x="2086942" y="4717133"/>
            <a:ext cx="87716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350" b="1" dirty="0"/>
              <a:t>一般就労</a:t>
            </a:r>
            <a:endParaRPr lang="en-US" altLang="ja-JP" sz="1350" b="1" dirty="0"/>
          </a:p>
          <a:p>
            <a:r>
              <a:rPr lang="en-US" altLang="ja-JP" sz="1350" b="1" dirty="0"/>
              <a:t>1164</a:t>
            </a:r>
            <a:r>
              <a:rPr lang="ja-JP" altLang="en-US" sz="1350" b="1" dirty="0"/>
              <a:t>人</a:t>
            </a: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3443967" y="1759630"/>
            <a:ext cx="1168910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350" b="1" dirty="0"/>
              <a:t>A</a:t>
            </a:r>
            <a:r>
              <a:rPr lang="ja-JP" altLang="en-US" sz="1350" b="1" dirty="0"/>
              <a:t>型から移行</a:t>
            </a:r>
            <a:endParaRPr lang="en-US" altLang="ja-JP" sz="1350" b="1" dirty="0"/>
          </a:p>
          <a:p>
            <a:r>
              <a:rPr lang="en-US" altLang="ja-JP" sz="1350" b="1" dirty="0"/>
              <a:t>44</a:t>
            </a:r>
            <a:r>
              <a:rPr lang="ja-JP" altLang="en-US" sz="1350" b="1" dirty="0"/>
              <a:t>人</a:t>
            </a: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4746230" y="1754383"/>
            <a:ext cx="117371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350" b="1" dirty="0"/>
              <a:t>B</a:t>
            </a:r>
            <a:r>
              <a:rPr lang="ja-JP" altLang="en-US" sz="1350" b="1" dirty="0"/>
              <a:t>型から移行</a:t>
            </a:r>
            <a:endParaRPr lang="en-US" altLang="ja-JP" sz="1350" b="1" dirty="0"/>
          </a:p>
          <a:p>
            <a:r>
              <a:rPr lang="en-US" altLang="ja-JP" sz="1350" b="1" dirty="0"/>
              <a:t>121</a:t>
            </a:r>
            <a:r>
              <a:rPr lang="ja-JP" altLang="en-US" sz="1350" b="1" dirty="0"/>
              <a:t>人</a:t>
            </a: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5890089" y="1966229"/>
            <a:ext cx="2608406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350" b="1" dirty="0"/>
              <a:t>自立訓練及び生活介護から移行</a:t>
            </a:r>
            <a:endParaRPr lang="en-US" altLang="ja-JP" sz="1350" b="1" dirty="0"/>
          </a:p>
          <a:p>
            <a:r>
              <a:rPr lang="en-US" altLang="ja-JP" sz="1350" b="1" dirty="0"/>
              <a:t>30</a:t>
            </a:r>
            <a:r>
              <a:rPr lang="ja-JP" altLang="en-US" sz="1350" b="1" dirty="0"/>
              <a:t>人</a:t>
            </a: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3249920" y="5075157"/>
            <a:ext cx="99578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350" b="1" dirty="0"/>
              <a:t>他の</a:t>
            </a:r>
            <a:r>
              <a:rPr lang="en-US" altLang="ja-JP" sz="1350" b="1" dirty="0"/>
              <a:t>A</a:t>
            </a:r>
            <a:r>
              <a:rPr lang="ja-JP" altLang="en-US" sz="1350" b="1" dirty="0"/>
              <a:t>型へ</a:t>
            </a:r>
            <a:endParaRPr lang="en-US" altLang="ja-JP" sz="1350" b="1" dirty="0"/>
          </a:p>
          <a:p>
            <a:r>
              <a:rPr lang="en-US" altLang="ja-JP" sz="1350" b="1" dirty="0"/>
              <a:t>96</a:t>
            </a:r>
            <a:r>
              <a:rPr lang="ja-JP" altLang="en-US" sz="1350" b="1" dirty="0"/>
              <a:t>人</a:t>
            </a: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4169299" y="5403676"/>
            <a:ext cx="100059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350" b="1" dirty="0"/>
              <a:t>他の</a:t>
            </a:r>
            <a:r>
              <a:rPr lang="en-US" altLang="ja-JP" sz="1350" b="1" dirty="0"/>
              <a:t>B</a:t>
            </a:r>
            <a:r>
              <a:rPr lang="ja-JP" altLang="en-US" sz="1350" b="1" dirty="0"/>
              <a:t>型へ</a:t>
            </a:r>
            <a:endParaRPr lang="en-US" altLang="ja-JP" sz="1350" b="1" dirty="0"/>
          </a:p>
          <a:p>
            <a:r>
              <a:rPr lang="en-US" altLang="ja-JP" sz="1350" b="1" dirty="0"/>
              <a:t>204</a:t>
            </a:r>
            <a:r>
              <a:rPr lang="ja-JP" altLang="en-US" sz="1350" b="1" dirty="0"/>
              <a:t>人</a:t>
            </a: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5214904" y="5057427"/>
            <a:ext cx="13965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350" b="1" dirty="0"/>
              <a:t>その他</a:t>
            </a:r>
            <a:endParaRPr lang="en-US" altLang="ja-JP" sz="1350" b="1" dirty="0"/>
          </a:p>
          <a:p>
            <a:r>
              <a:rPr lang="ja-JP" altLang="en-US" sz="1350" b="1" dirty="0"/>
              <a:t>福祉サービスへ</a:t>
            </a:r>
            <a:endParaRPr lang="en-US" altLang="ja-JP" sz="1350" b="1" dirty="0"/>
          </a:p>
          <a:p>
            <a:r>
              <a:rPr lang="en-US" altLang="ja-JP" sz="1350" b="1" dirty="0"/>
              <a:t>54</a:t>
            </a:r>
            <a:r>
              <a:rPr lang="ja-JP" altLang="en-US" sz="1350" b="1" dirty="0"/>
              <a:t>人</a:t>
            </a:r>
          </a:p>
        </p:txBody>
      </p:sp>
      <p:cxnSp>
        <p:nvCxnSpPr>
          <p:cNvPr id="72" name="直線矢印コネクタ 71"/>
          <p:cNvCxnSpPr/>
          <p:nvPr/>
        </p:nvCxnSpPr>
        <p:spPr>
          <a:xfrm>
            <a:off x="5447253" y="4076671"/>
            <a:ext cx="208382" cy="980756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3" name="直線矢印コネクタ 72"/>
          <p:cNvCxnSpPr/>
          <p:nvPr/>
        </p:nvCxnSpPr>
        <p:spPr>
          <a:xfrm>
            <a:off x="6165168" y="3941050"/>
            <a:ext cx="400106" cy="83046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4" name="テキスト ボックス 73"/>
          <p:cNvSpPr txBox="1"/>
          <p:nvPr/>
        </p:nvSpPr>
        <p:spPr>
          <a:xfrm>
            <a:off x="6416935" y="4785378"/>
            <a:ext cx="70403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350" b="1" dirty="0"/>
              <a:t>その他</a:t>
            </a:r>
            <a:endParaRPr lang="en-US" altLang="ja-JP" sz="1350" b="1" dirty="0"/>
          </a:p>
          <a:p>
            <a:r>
              <a:rPr lang="en-US" altLang="ja-JP" sz="1350" b="1" dirty="0"/>
              <a:t>593</a:t>
            </a:r>
            <a:r>
              <a:rPr lang="ja-JP" altLang="en-US" sz="1350" b="1" dirty="0"/>
              <a:t>人</a:t>
            </a:r>
          </a:p>
        </p:txBody>
      </p:sp>
      <p:cxnSp>
        <p:nvCxnSpPr>
          <p:cNvPr id="80" name="直線矢印コネクタ 79"/>
          <p:cNvCxnSpPr/>
          <p:nvPr/>
        </p:nvCxnSpPr>
        <p:spPr>
          <a:xfrm flipH="1">
            <a:off x="2682381" y="3941051"/>
            <a:ext cx="270406" cy="77608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85" name="グループ化 84"/>
          <p:cNvGrpSpPr/>
          <p:nvPr/>
        </p:nvGrpSpPr>
        <p:grpSpPr>
          <a:xfrm>
            <a:off x="3731784" y="3192959"/>
            <a:ext cx="1215976" cy="685800"/>
            <a:chOff x="4587742" y="3142244"/>
            <a:chExt cx="1621301" cy="914400"/>
          </a:xfrm>
        </p:grpSpPr>
        <p:sp>
          <p:nvSpPr>
            <p:cNvPr id="48" name="円弧 47"/>
            <p:cNvSpPr/>
            <p:nvPr/>
          </p:nvSpPr>
          <p:spPr>
            <a:xfrm>
              <a:off x="4587742" y="3142244"/>
              <a:ext cx="1621301" cy="914400"/>
            </a:xfrm>
            <a:prstGeom prst="arc">
              <a:avLst>
                <a:gd name="adj1" fmla="val 16938481"/>
                <a:gd name="adj2" fmla="val 15454910"/>
              </a:avLst>
            </a:prstGeom>
            <a:ln w="38100" cap="rnd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  <p:sp>
          <p:nvSpPr>
            <p:cNvPr id="82" name="テキスト ボックス 81"/>
            <p:cNvSpPr txBox="1"/>
            <p:nvPr/>
          </p:nvSpPr>
          <p:spPr>
            <a:xfrm>
              <a:off x="4757673" y="3276279"/>
              <a:ext cx="1400384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350" b="1" dirty="0"/>
                <a:t>他の移行へ</a:t>
              </a:r>
              <a:endParaRPr lang="en-US" altLang="ja-JP" sz="1350" b="1" dirty="0"/>
            </a:p>
            <a:p>
              <a:pPr algn="ctr"/>
              <a:r>
                <a:rPr lang="en-US" altLang="ja-JP" sz="1350" b="1" dirty="0"/>
                <a:t>94</a:t>
              </a:r>
              <a:r>
                <a:rPr lang="ja-JP" altLang="en-US" sz="1350" b="1" dirty="0"/>
                <a:t>人</a:t>
              </a:r>
              <a:endParaRPr lang="en-US" altLang="ja-JP" sz="1350" b="1" dirty="0"/>
            </a:p>
          </p:txBody>
        </p:sp>
      </p:grpSp>
      <p:sp>
        <p:nvSpPr>
          <p:cNvPr id="83" name="正方形/長方形 82"/>
          <p:cNvSpPr/>
          <p:nvPr/>
        </p:nvSpPr>
        <p:spPr>
          <a:xfrm>
            <a:off x="5069923" y="3282248"/>
            <a:ext cx="1214597" cy="59651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500" b="1" dirty="0"/>
              <a:t>利用者数：</a:t>
            </a:r>
            <a:endParaRPr lang="en-US" altLang="ja-JP" sz="1500" b="1" dirty="0"/>
          </a:p>
          <a:p>
            <a:pPr algn="ctr"/>
            <a:r>
              <a:rPr lang="en-US" altLang="ja-JP" sz="1500" b="1" dirty="0"/>
              <a:t>161</a:t>
            </a:r>
            <a:r>
              <a:rPr lang="ja-JP" altLang="en-US" sz="1500" b="1" dirty="0"/>
              <a:t>人増加</a:t>
            </a: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487012" y="690951"/>
            <a:ext cx="44935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/>
              <a:t>４．就労移行支援事業における利用者の出入り</a:t>
            </a:r>
            <a:endParaRPr lang="en-US" altLang="ja-JP" sz="1600" b="1" dirty="0"/>
          </a:p>
        </p:txBody>
      </p:sp>
      <p:sp>
        <p:nvSpPr>
          <p:cNvPr id="91" name="円弧 90"/>
          <p:cNvSpPr/>
          <p:nvPr/>
        </p:nvSpPr>
        <p:spPr>
          <a:xfrm>
            <a:off x="2919687" y="3146569"/>
            <a:ext cx="518986" cy="518580"/>
          </a:xfrm>
          <a:prstGeom prst="arc">
            <a:avLst>
              <a:gd name="adj1" fmla="val 16938481"/>
              <a:gd name="adj2" fmla="val 15454910"/>
            </a:avLst>
          </a:prstGeom>
          <a:ln w="38100" cap="rnd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705796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95459" y="643944"/>
            <a:ext cx="4496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 smtClean="0"/>
              <a:t>平成</a:t>
            </a:r>
            <a:r>
              <a:rPr kumimoji="1" lang="en-US" altLang="ja-JP" sz="2400" b="1" dirty="0" smtClean="0"/>
              <a:t>30</a:t>
            </a:r>
            <a:r>
              <a:rPr kumimoji="1" lang="ja-JP" altLang="en-US" sz="2400" b="1" dirty="0" smtClean="0"/>
              <a:t>年度就労人数調査の概要</a:t>
            </a:r>
            <a:endParaRPr kumimoji="1" lang="ja-JP" altLang="en-US" sz="2400" b="1" dirty="0"/>
          </a:p>
        </p:txBody>
      </p:sp>
      <p:sp>
        <p:nvSpPr>
          <p:cNvPr id="4" name="正方形/長方形 3"/>
          <p:cNvSpPr/>
          <p:nvPr/>
        </p:nvSpPr>
        <p:spPr>
          <a:xfrm>
            <a:off x="0" y="1289501"/>
            <a:ext cx="9144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>
                <a:latin typeface="+mn-ea"/>
              </a:rPr>
              <a:t>【</a:t>
            </a:r>
            <a:r>
              <a:rPr lang="ja-JP" altLang="en-US" sz="1600" dirty="0">
                <a:latin typeface="+mn-ea"/>
              </a:rPr>
              <a:t>調査</a:t>
            </a:r>
            <a:r>
              <a:rPr lang="ja-JP" altLang="en-US" sz="1600" dirty="0" smtClean="0">
                <a:latin typeface="+mn-ea"/>
              </a:rPr>
              <a:t>対象事業所</a:t>
            </a:r>
            <a:r>
              <a:rPr lang="en-US" altLang="ja-JP" sz="1600" dirty="0" smtClean="0">
                <a:latin typeface="+mn-ea"/>
              </a:rPr>
              <a:t>】</a:t>
            </a:r>
            <a:endParaRPr lang="en-US" altLang="ja-JP" sz="1600" dirty="0">
              <a:latin typeface="+mn-ea"/>
            </a:endParaRPr>
          </a:p>
          <a:p>
            <a:r>
              <a:rPr lang="ja-JP" altLang="en-US" sz="1600" dirty="0">
                <a:latin typeface="+mn-ea"/>
              </a:rPr>
              <a:t>・平成</a:t>
            </a:r>
            <a:r>
              <a:rPr lang="en-US" altLang="ja-JP" sz="1600" dirty="0">
                <a:latin typeface="+mn-ea"/>
              </a:rPr>
              <a:t>31</a:t>
            </a:r>
            <a:r>
              <a:rPr lang="ja-JP" altLang="en-US" sz="1600" dirty="0">
                <a:latin typeface="+mn-ea"/>
              </a:rPr>
              <a:t>年</a:t>
            </a:r>
            <a:r>
              <a:rPr lang="en-US" altLang="ja-JP" sz="1600" dirty="0">
                <a:latin typeface="+mn-ea"/>
              </a:rPr>
              <a:t>4</a:t>
            </a:r>
            <a:r>
              <a:rPr lang="ja-JP" altLang="en-US" sz="1600" dirty="0">
                <a:latin typeface="+mn-ea"/>
              </a:rPr>
              <a:t>月</a:t>
            </a:r>
            <a:r>
              <a:rPr lang="en-US" altLang="ja-JP" sz="1600" dirty="0">
                <a:latin typeface="+mn-ea"/>
              </a:rPr>
              <a:t>1</a:t>
            </a:r>
            <a:r>
              <a:rPr lang="ja-JP" altLang="en-US" sz="1600" dirty="0">
                <a:latin typeface="+mn-ea"/>
              </a:rPr>
              <a:t>日時点で、就労移行支援、就労継続支援</a:t>
            </a:r>
            <a:r>
              <a:rPr lang="en-US" altLang="ja-JP" sz="1600" dirty="0">
                <a:latin typeface="+mn-ea"/>
              </a:rPr>
              <a:t>A</a:t>
            </a:r>
            <a:r>
              <a:rPr lang="ja-JP" altLang="en-US" sz="1600" dirty="0">
                <a:latin typeface="+mn-ea"/>
              </a:rPr>
              <a:t>型及びＢ型の指定を受けている事業所</a:t>
            </a:r>
            <a:r>
              <a:rPr lang="ja-JP" altLang="en-US" sz="1600" dirty="0" smtClean="0">
                <a:latin typeface="+mn-ea"/>
              </a:rPr>
              <a:t>。</a:t>
            </a:r>
            <a:endParaRPr lang="en-US" altLang="ja-JP" sz="1600" dirty="0" smtClean="0">
              <a:latin typeface="+mn-ea"/>
            </a:endParaRPr>
          </a:p>
          <a:p>
            <a:r>
              <a:rPr lang="ja-JP" altLang="en-US" sz="1600" dirty="0">
                <a:latin typeface="+mn-ea"/>
              </a:rPr>
              <a:t>・平成</a:t>
            </a:r>
            <a:r>
              <a:rPr lang="en-US" altLang="ja-JP" sz="1600" dirty="0">
                <a:latin typeface="+mn-ea"/>
              </a:rPr>
              <a:t>31</a:t>
            </a:r>
            <a:r>
              <a:rPr lang="ja-JP" altLang="en-US" sz="1600" dirty="0">
                <a:latin typeface="+mn-ea"/>
              </a:rPr>
              <a:t>年</a:t>
            </a:r>
            <a:r>
              <a:rPr lang="en-US" altLang="ja-JP" sz="1600" dirty="0">
                <a:latin typeface="+mn-ea"/>
              </a:rPr>
              <a:t>4</a:t>
            </a:r>
            <a:r>
              <a:rPr lang="ja-JP" altLang="en-US" sz="1600" dirty="0">
                <a:latin typeface="+mn-ea"/>
              </a:rPr>
              <a:t>月</a:t>
            </a:r>
            <a:r>
              <a:rPr lang="en-US" altLang="ja-JP" sz="1600" dirty="0">
                <a:latin typeface="+mn-ea"/>
              </a:rPr>
              <a:t>1</a:t>
            </a:r>
            <a:r>
              <a:rPr lang="ja-JP" altLang="en-US" sz="1600" dirty="0">
                <a:latin typeface="+mn-ea"/>
              </a:rPr>
              <a:t>日時点で</a:t>
            </a:r>
            <a:r>
              <a:rPr lang="ja-JP" altLang="en-US" sz="1600" dirty="0" smtClean="0">
                <a:latin typeface="+mn-ea"/>
              </a:rPr>
              <a:t>、生活介護、自立訓練（機能訓練・生活訓練）の指定を受けていて、</a:t>
            </a:r>
            <a:endParaRPr lang="en-US" altLang="ja-JP" sz="1600" dirty="0" smtClean="0">
              <a:latin typeface="+mn-ea"/>
            </a:endParaRPr>
          </a:p>
          <a:p>
            <a:r>
              <a:rPr lang="ja-JP" altLang="en-US" sz="1600" dirty="0">
                <a:latin typeface="+mn-ea"/>
              </a:rPr>
              <a:t>　</a:t>
            </a:r>
            <a:r>
              <a:rPr lang="ja-JP" altLang="en-US" sz="1600" dirty="0" smtClean="0">
                <a:latin typeface="+mn-ea"/>
              </a:rPr>
              <a:t>かつ平成</a:t>
            </a:r>
            <a:r>
              <a:rPr lang="en-US" altLang="ja-JP" sz="1600" dirty="0">
                <a:latin typeface="+mn-ea"/>
              </a:rPr>
              <a:t>30</a:t>
            </a:r>
            <a:r>
              <a:rPr lang="ja-JP" altLang="en-US" sz="1600" dirty="0">
                <a:latin typeface="+mn-ea"/>
              </a:rPr>
              <a:t>年度中に一般就労者を輩出している事業所</a:t>
            </a:r>
          </a:p>
          <a:p>
            <a:r>
              <a:rPr lang="en-US" altLang="ja-JP" sz="1600" dirty="0">
                <a:latin typeface="+mn-ea"/>
              </a:rPr>
              <a:t>※</a:t>
            </a:r>
            <a:r>
              <a:rPr lang="ja-JP" altLang="en-US" sz="1600" dirty="0">
                <a:latin typeface="+mn-ea"/>
              </a:rPr>
              <a:t>但し、以下に該当する事業所は除く。</a:t>
            </a:r>
          </a:p>
          <a:p>
            <a:r>
              <a:rPr lang="ja-JP" altLang="en-US" sz="1600" dirty="0">
                <a:latin typeface="+mn-ea"/>
              </a:rPr>
              <a:t>・平成</a:t>
            </a:r>
            <a:r>
              <a:rPr lang="en-US" altLang="ja-JP" sz="1600" dirty="0">
                <a:latin typeface="+mn-ea"/>
              </a:rPr>
              <a:t>31</a:t>
            </a:r>
            <a:r>
              <a:rPr lang="ja-JP" altLang="en-US" sz="1600" dirty="0">
                <a:latin typeface="+mn-ea"/>
              </a:rPr>
              <a:t>年</a:t>
            </a:r>
            <a:r>
              <a:rPr lang="en-US" altLang="ja-JP" sz="1600" dirty="0">
                <a:latin typeface="+mn-ea"/>
              </a:rPr>
              <a:t>4</a:t>
            </a:r>
            <a:r>
              <a:rPr lang="ja-JP" altLang="en-US" sz="1600" dirty="0">
                <a:latin typeface="+mn-ea"/>
              </a:rPr>
              <a:t>月</a:t>
            </a:r>
            <a:r>
              <a:rPr lang="en-US" altLang="ja-JP" sz="1600" dirty="0">
                <a:latin typeface="+mn-ea"/>
              </a:rPr>
              <a:t>1</a:t>
            </a:r>
            <a:r>
              <a:rPr lang="ja-JP" altLang="en-US" sz="1600" dirty="0">
                <a:latin typeface="+mn-ea"/>
              </a:rPr>
              <a:t>日時点で当該サービスを休止及び廃止している事業所</a:t>
            </a:r>
          </a:p>
          <a:p>
            <a:r>
              <a:rPr lang="ja-JP" altLang="en-US" sz="1600" dirty="0">
                <a:latin typeface="+mn-ea"/>
              </a:rPr>
              <a:t>・平成</a:t>
            </a:r>
            <a:r>
              <a:rPr lang="en-US" altLang="ja-JP" sz="1600" dirty="0">
                <a:latin typeface="+mn-ea"/>
              </a:rPr>
              <a:t>31</a:t>
            </a:r>
            <a:r>
              <a:rPr lang="ja-JP" altLang="en-US" sz="1600" dirty="0">
                <a:latin typeface="+mn-ea"/>
              </a:rPr>
              <a:t>年</a:t>
            </a:r>
            <a:r>
              <a:rPr lang="en-US" altLang="ja-JP" sz="1600" dirty="0">
                <a:latin typeface="+mn-ea"/>
              </a:rPr>
              <a:t>4</a:t>
            </a:r>
            <a:r>
              <a:rPr lang="ja-JP" altLang="en-US" sz="1600" dirty="0">
                <a:latin typeface="+mn-ea"/>
              </a:rPr>
              <a:t>月</a:t>
            </a:r>
            <a:r>
              <a:rPr lang="en-US" altLang="ja-JP" sz="1600" dirty="0">
                <a:latin typeface="+mn-ea"/>
              </a:rPr>
              <a:t>1</a:t>
            </a:r>
            <a:r>
              <a:rPr lang="ja-JP" altLang="en-US" sz="1600" dirty="0">
                <a:latin typeface="+mn-ea"/>
              </a:rPr>
              <a:t>日以降に新設された事業所（＝平成</a:t>
            </a:r>
            <a:r>
              <a:rPr lang="en-US" altLang="ja-JP" sz="1600" dirty="0">
                <a:latin typeface="+mn-ea"/>
              </a:rPr>
              <a:t>30</a:t>
            </a:r>
            <a:r>
              <a:rPr lang="ja-JP" altLang="en-US" sz="1600" dirty="0">
                <a:latin typeface="+mn-ea"/>
              </a:rPr>
              <a:t>年度中は運営していなかった事業所）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5910" y="3289275"/>
            <a:ext cx="36760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【</a:t>
            </a:r>
            <a:r>
              <a:rPr kumimoji="1" lang="ja-JP" altLang="en-US" sz="1600" dirty="0" smtClean="0"/>
              <a:t>調査期間</a:t>
            </a:r>
            <a:r>
              <a:rPr kumimoji="1" lang="en-US" altLang="ja-JP" sz="1600" dirty="0" smtClean="0"/>
              <a:t>】</a:t>
            </a:r>
          </a:p>
          <a:p>
            <a:r>
              <a:rPr kumimoji="1" lang="ja-JP" altLang="en-US" sz="1600" dirty="0" smtClean="0"/>
              <a:t>・令和元年５月</a:t>
            </a:r>
            <a:r>
              <a:rPr kumimoji="1" lang="en-US" altLang="ja-JP" sz="1600" dirty="0" smtClean="0"/>
              <a:t>14</a:t>
            </a:r>
            <a:r>
              <a:rPr kumimoji="1" lang="ja-JP" altLang="en-US" sz="1600" dirty="0" smtClean="0"/>
              <a:t>日から同年６月７日</a:t>
            </a:r>
            <a:endParaRPr kumimoji="1" lang="ja-JP" altLang="en-US" sz="1600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578" y="4199609"/>
            <a:ext cx="8680360" cy="1801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723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ja-JP" altLang="en-US" sz="2400" dirty="0" smtClean="0">
                <a:solidFill>
                  <a:schemeClr val="tx1"/>
                </a:solidFill>
              </a:rPr>
              <a:t>１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906" y="1366644"/>
            <a:ext cx="7590200" cy="939165"/>
          </a:xfrm>
          <a:prstGeom prst="rect">
            <a:avLst/>
          </a:prstGeom>
        </p:spPr>
      </p:pic>
      <p:grpSp>
        <p:nvGrpSpPr>
          <p:cNvPr id="15" name="グループ化 14"/>
          <p:cNvGrpSpPr/>
          <p:nvPr/>
        </p:nvGrpSpPr>
        <p:grpSpPr>
          <a:xfrm>
            <a:off x="413256" y="516725"/>
            <a:ext cx="7856850" cy="849919"/>
            <a:chOff x="551006" y="48659"/>
            <a:chExt cx="10475800" cy="1133225"/>
          </a:xfrm>
        </p:grpSpPr>
        <p:sp>
          <p:nvSpPr>
            <p:cNvPr id="8" name="正方形/長方形 7"/>
            <p:cNvSpPr/>
            <p:nvPr/>
          </p:nvSpPr>
          <p:spPr>
            <a:xfrm>
              <a:off x="906539" y="793389"/>
              <a:ext cx="10120267" cy="388495"/>
            </a:xfrm>
            <a:prstGeom prst="rect">
              <a:avLst/>
            </a:prstGeom>
            <a:ln w="317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350" b="1" dirty="0"/>
                <a:t>各年度末時点の手帳保持者数</a:t>
              </a: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551006" y="48659"/>
              <a:ext cx="1887696" cy="4514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600" b="1" dirty="0"/>
                <a:t>基礎データ①</a:t>
              </a:r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0" y="2597180"/>
            <a:ext cx="9144000" cy="3088907"/>
            <a:chOff x="0" y="2959361"/>
            <a:chExt cx="13213724" cy="2743438"/>
          </a:xfrm>
        </p:grpSpPr>
        <p:pic>
          <p:nvPicPr>
            <p:cNvPr id="2" name="図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2959361"/>
              <a:ext cx="4572396" cy="2743438"/>
            </a:xfrm>
            <a:prstGeom prst="rect">
              <a:avLst/>
            </a:prstGeom>
          </p:spPr>
        </p:pic>
        <p:pic>
          <p:nvPicPr>
            <p:cNvPr id="12" name="図 1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320664" y="2959361"/>
              <a:ext cx="4572396" cy="2743438"/>
            </a:xfrm>
            <a:prstGeom prst="rect">
              <a:avLst/>
            </a:prstGeom>
          </p:spPr>
        </p:pic>
        <p:pic>
          <p:nvPicPr>
            <p:cNvPr id="13" name="図 1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641328" y="2959361"/>
              <a:ext cx="4572396" cy="2743438"/>
            </a:xfrm>
            <a:prstGeom prst="rect">
              <a:avLst/>
            </a:prstGeom>
          </p:spPr>
        </p:pic>
      </p:grpSp>
      <p:sp>
        <p:nvSpPr>
          <p:cNvPr id="11" name="テキスト ボックス 10"/>
          <p:cNvSpPr txBox="1"/>
          <p:nvPr/>
        </p:nvSpPr>
        <p:spPr>
          <a:xfrm>
            <a:off x="6586403" y="5823569"/>
            <a:ext cx="1980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/>
              <a:t>出典</a:t>
            </a:r>
            <a:r>
              <a:rPr lang="ja-JP" altLang="en-US" sz="1400" b="1" dirty="0" smtClean="0"/>
              <a:t>：福祉</a:t>
            </a:r>
            <a:r>
              <a:rPr lang="ja-JP" altLang="en-US" sz="1400" b="1" dirty="0"/>
              <a:t>行政</a:t>
            </a:r>
            <a:r>
              <a:rPr lang="ja-JP" altLang="en-US" sz="1400" b="1" dirty="0" smtClean="0"/>
              <a:t>の概要</a:t>
            </a:r>
            <a:endParaRPr lang="ja-JP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5675777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429352" y="535239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/>
              <a:t>基礎データ②</a:t>
            </a:r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ja-JP" altLang="en-US" sz="2400" dirty="0">
                <a:solidFill>
                  <a:schemeClr val="tx1"/>
                </a:solidFill>
              </a:rPr>
              <a:t>２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456" y="1506828"/>
            <a:ext cx="8494693" cy="4198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651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82958" y="532627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/>
              <a:t>基礎データ③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88" y="1378039"/>
            <a:ext cx="8429945" cy="4074788"/>
          </a:xfrm>
          <a:prstGeom prst="rect">
            <a:avLst/>
          </a:prstGeom>
        </p:spPr>
      </p:pic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ja-JP" altLang="en-US" sz="2400" dirty="0">
                <a:solidFill>
                  <a:schemeClr val="tx1"/>
                </a:solidFill>
              </a:rPr>
              <a:t>３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457950" y="5442923"/>
            <a:ext cx="18004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/>
              <a:t>出典：国保連データ</a:t>
            </a:r>
          </a:p>
        </p:txBody>
      </p:sp>
    </p:spTree>
    <p:extLst>
      <p:ext uri="{BB962C8B-B14F-4D97-AF65-F5344CB8AC3E}">
        <p14:creationId xmlns:p14="http://schemas.microsoft.com/office/powerpoint/2010/main" val="606982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ja-JP" altLang="en-US" sz="2400" dirty="0">
                <a:solidFill>
                  <a:schemeClr val="tx1"/>
                </a:solidFill>
              </a:rPr>
              <a:t>４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55110" y="560997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/>
              <a:t>基礎データ④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725384" y="1249251"/>
            <a:ext cx="7645883" cy="294557"/>
          </a:xfrm>
          <a:prstGeom prst="rect">
            <a:avLst/>
          </a:prstGeom>
          <a:ln w="317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/>
              <a:t>各就労系サービスの利用者数と事業所数の推移</a:t>
            </a:r>
          </a:p>
        </p:txBody>
      </p:sp>
      <p:grpSp>
        <p:nvGrpSpPr>
          <p:cNvPr id="15" name="グループ化 14"/>
          <p:cNvGrpSpPr/>
          <p:nvPr/>
        </p:nvGrpSpPr>
        <p:grpSpPr>
          <a:xfrm>
            <a:off x="84556" y="1650768"/>
            <a:ext cx="8927538" cy="5199964"/>
            <a:chOff x="0" y="1658036"/>
            <a:chExt cx="9120721" cy="5486876"/>
          </a:xfrm>
        </p:grpSpPr>
        <p:pic>
          <p:nvPicPr>
            <p:cNvPr id="6" name="図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1658036"/>
              <a:ext cx="4572396" cy="2743438"/>
            </a:xfrm>
            <a:prstGeom prst="rect">
              <a:avLst/>
            </a:prstGeom>
          </p:spPr>
        </p:pic>
        <p:pic>
          <p:nvPicPr>
            <p:cNvPr id="9" name="図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48325" y="1658036"/>
              <a:ext cx="4572396" cy="2743438"/>
            </a:xfrm>
            <a:prstGeom prst="rect">
              <a:avLst/>
            </a:prstGeom>
          </p:spPr>
        </p:pic>
        <p:pic>
          <p:nvPicPr>
            <p:cNvPr id="14" name="図 1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156866" y="4401474"/>
              <a:ext cx="4572396" cy="274343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62314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グループ化 17"/>
          <p:cNvGrpSpPr/>
          <p:nvPr/>
        </p:nvGrpSpPr>
        <p:grpSpPr>
          <a:xfrm>
            <a:off x="-1" y="3477294"/>
            <a:ext cx="9144001" cy="3013657"/>
            <a:chOff x="-1" y="3477294"/>
            <a:chExt cx="9144001" cy="3013657"/>
          </a:xfrm>
        </p:grpSpPr>
        <p:grpSp>
          <p:nvGrpSpPr>
            <p:cNvPr id="13" name="グループ化 12"/>
            <p:cNvGrpSpPr/>
            <p:nvPr/>
          </p:nvGrpSpPr>
          <p:grpSpPr>
            <a:xfrm>
              <a:off x="2884868" y="3477295"/>
              <a:ext cx="6259132" cy="3013656"/>
              <a:chOff x="2884868" y="3477295"/>
              <a:chExt cx="6259132" cy="3013656"/>
            </a:xfrm>
          </p:grpSpPr>
          <p:pic>
            <p:nvPicPr>
              <p:cNvPr id="5" name="図 4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884868" y="3477296"/>
                <a:ext cx="3206681" cy="3013655"/>
              </a:xfrm>
              <a:prstGeom prst="rect">
                <a:avLst/>
              </a:prstGeom>
            </p:spPr>
          </p:pic>
          <p:pic>
            <p:nvPicPr>
              <p:cNvPr id="10" name="図 9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911245" y="3477295"/>
                <a:ext cx="3232755" cy="3013655"/>
              </a:xfrm>
              <a:prstGeom prst="rect">
                <a:avLst/>
              </a:prstGeom>
            </p:spPr>
          </p:pic>
        </p:grpSp>
        <p:pic>
          <p:nvPicPr>
            <p:cNvPr id="17" name="図 1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1" y="3477294"/>
              <a:ext cx="3026535" cy="3013655"/>
            </a:xfrm>
            <a:prstGeom prst="rect">
              <a:avLst/>
            </a:prstGeom>
          </p:spPr>
        </p:pic>
      </p:grpSp>
      <p:sp>
        <p:nvSpPr>
          <p:cNvPr id="3" name="テキスト ボックス 2"/>
          <p:cNvSpPr txBox="1"/>
          <p:nvPr/>
        </p:nvSpPr>
        <p:spPr>
          <a:xfrm>
            <a:off x="470080" y="524749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/>
              <a:t>基礎データ⑤</a:t>
            </a:r>
          </a:p>
        </p:txBody>
      </p:sp>
      <p:grpSp>
        <p:nvGrpSpPr>
          <p:cNvPr id="8" name="グループ化 7"/>
          <p:cNvGrpSpPr/>
          <p:nvPr/>
        </p:nvGrpSpPr>
        <p:grpSpPr>
          <a:xfrm>
            <a:off x="953036" y="1163045"/>
            <a:ext cx="6722772" cy="1703128"/>
            <a:chOff x="1777283" y="603179"/>
            <a:chExt cx="7856113" cy="1830929"/>
          </a:xfrm>
        </p:grpSpPr>
        <p:pic>
          <p:nvPicPr>
            <p:cNvPr id="2" name="図 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777284" y="991674"/>
              <a:ext cx="7856112" cy="1442434"/>
            </a:xfrm>
            <a:prstGeom prst="rect">
              <a:avLst/>
            </a:prstGeom>
          </p:spPr>
        </p:pic>
        <p:sp>
          <p:nvSpPr>
            <p:cNvPr id="4" name="正方形/長方形 3"/>
            <p:cNvSpPr/>
            <p:nvPr/>
          </p:nvSpPr>
          <p:spPr>
            <a:xfrm>
              <a:off x="1777283" y="603179"/>
              <a:ext cx="7856113" cy="388495"/>
            </a:xfrm>
            <a:prstGeom prst="rect">
              <a:avLst/>
            </a:prstGeom>
            <a:ln w="317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b="1" dirty="0"/>
                <a:t>新規開設事業所数と廃止事業所数の推移</a:t>
              </a:r>
            </a:p>
          </p:txBody>
        </p:sp>
      </p:grpSp>
      <p:sp>
        <p:nvSpPr>
          <p:cNvPr id="12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ja-JP" altLang="en-US" sz="2400" dirty="0">
                <a:solidFill>
                  <a:schemeClr val="tx1"/>
                </a:solidFill>
              </a:rPr>
              <a:t>５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988676" y="2919774"/>
            <a:ext cx="18004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/>
              <a:t>出典：国保連データ</a:t>
            </a:r>
          </a:p>
        </p:txBody>
      </p:sp>
    </p:spTree>
    <p:extLst>
      <p:ext uri="{BB962C8B-B14F-4D97-AF65-F5344CB8AC3E}">
        <p14:creationId xmlns:p14="http://schemas.microsoft.com/office/powerpoint/2010/main" val="4153391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212992"/>
              </p:ext>
            </p:extLst>
          </p:nvPr>
        </p:nvGraphicFramePr>
        <p:xfrm>
          <a:off x="336763" y="1760802"/>
          <a:ext cx="4191533" cy="45196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3727">
                  <a:extLst>
                    <a:ext uri="{9D8B030D-6E8A-4147-A177-3AD203B41FA5}">
                      <a16:colId xmlns:a16="http://schemas.microsoft.com/office/drawing/2014/main" val="2953568591"/>
                    </a:ext>
                  </a:extLst>
                </a:gridCol>
                <a:gridCol w="806824">
                  <a:extLst>
                    <a:ext uri="{9D8B030D-6E8A-4147-A177-3AD203B41FA5}">
                      <a16:colId xmlns:a16="http://schemas.microsoft.com/office/drawing/2014/main" val="694843852"/>
                    </a:ext>
                  </a:extLst>
                </a:gridCol>
                <a:gridCol w="887506">
                  <a:extLst>
                    <a:ext uri="{9D8B030D-6E8A-4147-A177-3AD203B41FA5}">
                      <a16:colId xmlns:a16="http://schemas.microsoft.com/office/drawing/2014/main" val="667341437"/>
                    </a:ext>
                  </a:extLst>
                </a:gridCol>
                <a:gridCol w="695885">
                  <a:extLst>
                    <a:ext uri="{9D8B030D-6E8A-4147-A177-3AD203B41FA5}">
                      <a16:colId xmlns:a16="http://schemas.microsoft.com/office/drawing/2014/main" val="561975904"/>
                    </a:ext>
                  </a:extLst>
                </a:gridCol>
                <a:gridCol w="897591">
                  <a:extLst>
                    <a:ext uri="{9D8B030D-6E8A-4147-A177-3AD203B41FA5}">
                      <a16:colId xmlns:a16="http://schemas.microsoft.com/office/drawing/2014/main" val="2116016653"/>
                    </a:ext>
                  </a:extLst>
                </a:gridCol>
              </a:tblGrid>
              <a:tr h="18792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H28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H29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H30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H31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extLst>
                  <a:ext uri="{0D108BD9-81ED-4DB2-BD59-A6C34878D82A}">
                    <a16:rowId xmlns:a16="http://schemas.microsoft.com/office/drawing/2014/main" val="3497425124"/>
                  </a:ext>
                </a:extLst>
              </a:tr>
              <a:tr h="18792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</a:rPr>
                        <a:t>大阪市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</a:rPr>
                        <a:t>94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124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151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</a:rPr>
                        <a:t>158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extLst>
                  <a:ext uri="{0D108BD9-81ED-4DB2-BD59-A6C34878D82A}">
                    <a16:rowId xmlns:a16="http://schemas.microsoft.com/office/drawing/2014/main" val="764901133"/>
                  </a:ext>
                </a:extLst>
              </a:tr>
              <a:tr h="18792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</a:rPr>
                        <a:t>堺市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18 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22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25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26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extLst>
                  <a:ext uri="{0D108BD9-81ED-4DB2-BD59-A6C34878D82A}">
                    <a16:rowId xmlns:a16="http://schemas.microsoft.com/office/drawing/2014/main" val="2948240128"/>
                  </a:ext>
                </a:extLst>
              </a:tr>
              <a:tr h="18792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</a:rPr>
                        <a:t>岸和田市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</a:rPr>
                        <a:t>1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3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4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4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extLst>
                  <a:ext uri="{0D108BD9-81ED-4DB2-BD59-A6C34878D82A}">
                    <a16:rowId xmlns:a16="http://schemas.microsoft.com/office/drawing/2014/main" val="2254786820"/>
                  </a:ext>
                </a:extLst>
              </a:tr>
              <a:tr h="18792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</a:rPr>
                        <a:t>豊中市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</a:rPr>
                        <a:t>7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6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6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7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extLst>
                  <a:ext uri="{0D108BD9-81ED-4DB2-BD59-A6C34878D82A}">
                    <a16:rowId xmlns:a16="http://schemas.microsoft.com/office/drawing/2014/main" val="2855456888"/>
                  </a:ext>
                </a:extLst>
              </a:tr>
              <a:tr h="18792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</a:rPr>
                        <a:t>池田市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</a:rPr>
                        <a:t>1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1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1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1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extLst>
                  <a:ext uri="{0D108BD9-81ED-4DB2-BD59-A6C34878D82A}">
                    <a16:rowId xmlns:a16="http://schemas.microsoft.com/office/drawing/2014/main" val="1953498696"/>
                  </a:ext>
                </a:extLst>
              </a:tr>
              <a:tr h="18792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>
                          <a:effectLst/>
                        </a:rPr>
                        <a:t>吹田市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</a:rPr>
                        <a:t>6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</a:rPr>
                        <a:t>8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7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8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extLst>
                  <a:ext uri="{0D108BD9-81ED-4DB2-BD59-A6C34878D82A}">
                    <a16:rowId xmlns:a16="http://schemas.microsoft.com/office/drawing/2014/main" val="1882362165"/>
                  </a:ext>
                </a:extLst>
              </a:tr>
              <a:tr h="18792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>
                          <a:effectLst/>
                        </a:rPr>
                        <a:t>泉大津市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</a:rPr>
                        <a:t>5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</a:rPr>
                        <a:t>5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5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5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extLst>
                  <a:ext uri="{0D108BD9-81ED-4DB2-BD59-A6C34878D82A}">
                    <a16:rowId xmlns:a16="http://schemas.microsoft.com/office/drawing/2014/main" val="981848150"/>
                  </a:ext>
                </a:extLst>
              </a:tr>
              <a:tr h="18792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>
                          <a:effectLst/>
                        </a:rPr>
                        <a:t>高槻市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</a:rPr>
                        <a:t>7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</a:rPr>
                        <a:t>7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7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9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extLst>
                  <a:ext uri="{0D108BD9-81ED-4DB2-BD59-A6C34878D82A}">
                    <a16:rowId xmlns:a16="http://schemas.microsoft.com/office/drawing/2014/main" val="1280966759"/>
                  </a:ext>
                </a:extLst>
              </a:tr>
              <a:tr h="18792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>
                          <a:effectLst/>
                        </a:rPr>
                        <a:t>貝塚市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</a:rPr>
                        <a:t>5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</a:rPr>
                        <a:t>5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5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4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extLst>
                  <a:ext uri="{0D108BD9-81ED-4DB2-BD59-A6C34878D82A}">
                    <a16:rowId xmlns:a16="http://schemas.microsoft.com/office/drawing/2014/main" val="789143785"/>
                  </a:ext>
                </a:extLst>
              </a:tr>
              <a:tr h="18792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>
                          <a:effectLst/>
                        </a:rPr>
                        <a:t>守口市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4 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</a:rPr>
                        <a:t>11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9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7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extLst>
                  <a:ext uri="{0D108BD9-81ED-4DB2-BD59-A6C34878D82A}">
                    <a16:rowId xmlns:a16="http://schemas.microsoft.com/office/drawing/2014/main" val="1264145482"/>
                  </a:ext>
                </a:extLst>
              </a:tr>
              <a:tr h="18792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>
                          <a:effectLst/>
                        </a:rPr>
                        <a:t>枚方市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7 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</a:rPr>
                        <a:t>8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8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10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extLst>
                  <a:ext uri="{0D108BD9-81ED-4DB2-BD59-A6C34878D82A}">
                    <a16:rowId xmlns:a16="http://schemas.microsoft.com/office/drawing/2014/main" val="1165385992"/>
                  </a:ext>
                </a:extLst>
              </a:tr>
              <a:tr h="18792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>
                          <a:effectLst/>
                        </a:rPr>
                        <a:t>茨木市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2 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2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</a:rPr>
                        <a:t>4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4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extLst>
                  <a:ext uri="{0D108BD9-81ED-4DB2-BD59-A6C34878D82A}">
                    <a16:rowId xmlns:a16="http://schemas.microsoft.com/office/drawing/2014/main" val="4239715851"/>
                  </a:ext>
                </a:extLst>
              </a:tr>
              <a:tr h="18792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>
                          <a:effectLst/>
                        </a:rPr>
                        <a:t>八尾市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4 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7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</a:rPr>
                        <a:t>7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6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extLst>
                  <a:ext uri="{0D108BD9-81ED-4DB2-BD59-A6C34878D82A}">
                    <a16:rowId xmlns:a16="http://schemas.microsoft.com/office/drawing/2014/main" val="1433662969"/>
                  </a:ext>
                </a:extLst>
              </a:tr>
              <a:tr h="18792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>
                          <a:effectLst/>
                        </a:rPr>
                        <a:t>泉佐野市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4 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4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</a:rPr>
                        <a:t>4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</a:rPr>
                        <a:t>3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extLst>
                  <a:ext uri="{0D108BD9-81ED-4DB2-BD59-A6C34878D82A}">
                    <a16:rowId xmlns:a16="http://schemas.microsoft.com/office/drawing/2014/main" val="1491377650"/>
                  </a:ext>
                </a:extLst>
              </a:tr>
              <a:tr h="18792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>
                          <a:effectLst/>
                        </a:rPr>
                        <a:t>富田林市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4 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4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</a:rPr>
                        <a:t>4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4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extLst>
                  <a:ext uri="{0D108BD9-81ED-4DB2-BD59-A6C34878D82A}">
                    <a16:rowId xmlns:a16="http://schemas.microsoft.com/office/drawing/2014/main" val="1828777588"/>
                  </a:ext>
                </a:extLst>
              </a:tr>
              <a:tr h="18792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>
                          <a:effectLst/>
                        </a:rPr>
                        <a:t>寝屋川市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5 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5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</a:rPr>
                        <a:t>5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</a:rPr>
                        <a:t>7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extLst>
                  <a:ext uri="{0D108BD9-81ED-4DB2-BD59-A6C34878D82A}">
                    <a16:rowId xmlns:a16="http://schemas.microsoft.com/office/drawing/2014/main" val="1352321667"/>
                  </a:ext>
                </a:extLst>
              </a:tr>
              <a:tr h="18792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>
                          <a:effectLst/>
                        </a:rPr>
                        <a:t>河内長野市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2 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2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</a:rPr>
                        <a:t>2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</a:rPr>
                        <a:t>1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extLst>
                  <a:ext uri="{0D108BD9-81ED-4DB2-BD59-A6C34878D82A}">
                    <a16:rowId xmlns:a16="http://schemas.microsoft.com/office/drawing/2014/main" val="2828851964"/>
                  </a:ext>
                </a:extLst>
              </a:tr>
              <a:tr h="18792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>
                          <a:effectLst/>
                        </a:rPr>
                        <a:t>松原市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2 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1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</a:rPr>
                        <a:t>1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</a:rPr>
                        <a:t>1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extLst>
                  <a:ext uri="{0D108BD9-81ED-4DB2-BD59-A6C34878D82A}">
                    <a16:rowId xmlns:a16="http://schemas.microsoft.com/office/drawing/2014/main" val="3755352284"/>
                  </a:ext>
                </a:extLst>
              </a:tr>
              <a:tr h="18792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>
                          <a:effectLst/>
                        </a:rPr>
                        <a:t>大東市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3 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4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</a:rPr>
                        <a:t>5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</a:rPr>
                        <a:t>5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extLst>
                  <a:ext uri="{0D108BD9-81ED-4DB2-BD59-A6C34878D82A}">
                    <a16:rowId xmlns:a16="http://schemas.microsoft.com/office/drawing/2014/main" val="3703827635"/>
                  </a:ext>
                </a:extLst>
              </a:tr>
              <a:tr h="18792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>
                          <a:effectLst/>
                        </a:rPr>
                        <a:t>和泉市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6 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</a:rPr>
                        <a:t>5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</a:rPr>
                        <a:t>6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</a:rPr>
                        <a:t>7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extLst>
                  <a:ext uri="{0D108BD9-81ED-4DB2-BD59-A6C34878D82A}">
                    <a16:rowId xmlns:a16="http://schemas.microsoft.com/office/drawing/2014/main" val="2114633516"/>
                  </a:ext>
                </a:extLst>
              </a:tr>
              <a:tr h="18792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>
                          <a:effectLst/>
                        </a:rPr>
                        <a:t>箕面市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3 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3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2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</a:rPr>
                        <a:t>2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extLst>
                  <a:ext uri="{0D108BD9-81ED-4DB2-BD59-A6C34878D82A}">
                    <a16:rowId xmlns:a16="http://schemas.microsoft.com/office/drawing/2014/main" val="2221219821"/>
                  </a:ext>
                </a:extLst>
              </a:tr>
              <a:tr h="18792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>
                          <a:effectLst/>
                        </a:rPr>
                        <a:t>柏原市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extLst>
                  <a:ext uri="{0D108BD9-81ED-4DB2-BD59-A6C34878D82A}">
                    <a16:rowId xmlns:a16="http://schemas.microsoft.com/office/drawing/2014/main" val="3708014304"/>
                  </a:ext>
                </a:extLst>
              </a:tr>
              <a:tr h="18792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>
                          <a:effectLst/>
                        </a:rPr>
                        <a:t>羽曳野市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2 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2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</a:rPr>
                        <a:t>3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</a:rPr>
                        <a:t>3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39" marR="5439" marT="5439" marB="0" anchor="ctr"/>
                </a:tc>
                <a:extLst>
                  <a:ext uri="{0D108BD9-81ED-4DB2-BD59-A6C34878D82A}">
                    <a16:rowId xmlns:a16="http://schemas.microsoft.com/office/drawing/2014/main" val="1224867429"/>
                  </a:ext>
                </a:extLst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3532313"/>
              </p:ext>
            </p:extLst>
          </p:nvPr>
        </p:nvGraphicFramePr>
        <p:xfrm>
          <a:off x="4528296" y="1760803"/>
          <a:ext cx="4359407" cy="41568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08595">
                  <a:extLst>
                    <a:ext uri="{9D8B030D-6E8A-4147-A177-3AD203B41FA5}">
                      <a16:colId xmlns:a16="http://schemas.microsoft.com/office/drawing/2014/main" val="236054264"/>
                    </a:ext>
                  </a:extLst>
                </a:gridCol>
                <a:gridCol w="712703">
                  <a:extLst>
                    <a:ext uri="{9D8B030D-6E8A-4147-A177-3AD203B41FA5}">
                      <a16:colId xmlns:a16="http://schemas.microsoft.com/office/drawing/2014/main" val="4116278964"/>
                    </a:ext>
                  </a:extLst>
                </a:gridCol>
                <a:gridCol w="712703">
                  <a:extLst>
                    <a:ext uri="{9D8B030D-6E8A-4147-A177-3AD203B41FA5}">
                      <a16:colId xmlns:a16="http://schemas.microsoft.com/office/drawing/2014/main" val="1430373444"/>
                    </a:ext>
                  </a:extLst>
                </a:gridCol>
                <a:gridCol w="712703">
                  <a:extLst>
                    <a:ext uri="{9D8B030D-6E8A-4147-A177-3AD203B41FA5}">
                      <a16:colId xmlns:a16="http://schemas.microsoft.com/office/drawing/2014/main" val="995378105"/>
                    </a:ext>
                  </a:extLst>
                </a:gridCol>
                <a:gridCol w="712703">
                  <a:extLst>
                    <a:ext uri="{9D8B030D-6E8A-4147-A177-3AD203B41FA5}">
                      <a16:colId xmlns:a16="http://schemas.microsoft.com/office/drawing/2014/main" val="2158841460"/>
                    </a:ext>
                  </a:extLst>
                </a:gridCol>
              </a:tblGrid>
              <a:tr h="17816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H28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H29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H30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H31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extLst>
                  <a:ext uri="{0D108BD9-81ED-4DB2-BD59-A6C34878D82A}">
                    <a16:rowId xmlns:a16="http://schemas.microsoft.com/office/drawing/2014/main" val="2054647303"/>
                  </a:ext>
                </a:extLst>
              </a:tr>
              <a:tr h="17816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</a:rPr>
                        <a:t>門真市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</a:rPr>
                        <a:t>5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6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7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6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extLst>
                  <a:ext uri="{0D108BD9-81ED-4DB2-BD59-A6C34878D82A}">
                    <a16:rowId xmlns:a16="http://schemas.microsoft.com/office/drawing/2014/main" val="2051018448"/>
                  </a:ext>
                </a:extLst>
              </a:tr>
              <a:tr h="17816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</a:rPr>
                        <a:t>摂津市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</a:rPr>
                        <a:t>1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</a:rPr>
                        <a:t>1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1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1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extLst>
                  <a:ext uri="{0D108BD9-81ED-4DB2-BD59-A6C34878D82A}">
                    <a16:rowId xmlns:a16="http://schemas.microsoft.com/office/drawing/2014/main" val="828391681"/>
                  </a:ext>
                </a:extLst>
              </a:tr>
              <a:tr h="17816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高石市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</a:rPr>
                        <a:t>3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</a:rPr>
                        <a:t>3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2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</a:rPr>
                        <a:t>2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extLst>
                  <a:ext uri="{0D108BD9-81ED-4DB2-BD59-A6C34878D82A}">
                    <a16:rowId xmlns:a16="http://schemas.microsoft.com/office/drawing/2014/main" val="1684852039"/>
                  </a:ext>
                </a:extLst>
              </a:tr>
              <a:tr h="17816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藤井寺市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4 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</a:rPr>
                        <a:t>4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5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3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extLst>
                  <a:ext uri="{0D108BD9-81ED-4DB2-BD59-A6C34878D82A}">
                    <a16:rowId xmlns:a16="http://schemas.microsoft.com/office/drawing/2014/main" val="2903570564"/>
                  </a:ext>
                </a:extLst>
              </a:tr>
              <a:tr h="17816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東大阪市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</a:rPr>
                        <a:t>17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</a:rPr>
                        <a:t>17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21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18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extLst>
                  <a:ext uri="{0D108BD9-81ED-4DB2-BD59-A6C34878D82A}">
                    <a16:rowId xmlns:a16="http://schemas.microsoft.com/office/drawing/2014/main" val="676268275"/>
                  </a:ext>
                </a:extLst>
              </a:tr>
              <a:tr h="17816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泉南市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4 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</a:rPr>
                        <a:t>5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7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6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extLst>
                  <a:ext uri="{0D108BD9-81ED-4DB2-BD59-A6C34878D82A}">
                    <a16:rowId xmlns:a16="http://schemas.microsoft.com/office/drawing/2014/main" val="1184534946"/>
                  </a:ext>
                </a:extLst>
              </a:tr>
              <a:tr h="17816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>
                          <a:effectLst/>
                          <a:latin typeface="+mn-ea"/>
                          <a:ea typeface="+mn-ea"/>
                        </a:rPr>
                        <a:t>四條畷市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1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extLst>
                  <a:ext uri="{0D108BD9-81ED-4DB2-BD59-A6C34878D82A}">
                    <a16:rowId xmlns:a16="http://schemas.microsoft.com/office/drawing/2014/main" val="3557092395"/>
                  </a:ext>
                </a:extLst>
              </a:tr>
              <a:tr h="17816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>
                          <a:effectLst/>
                          <a:latin typeface="+mn-ea"/>
                          <a:ea typeface="+mn-ea"/>
                        </a:rPr>
                        <a:t>交野市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</a:rPr>
                        <a:t>1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</a:rPr>
                        <a:t>1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</a:rPr>
                        <a:t>1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1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extLst>
                  <a:ext uri="{0D108BD9-81ED-4DB2-BD59-A6C34878D82A}">
                    <a16:rowId xmlns:a16="http://schemas.microsoft.com/office/drawing/2014/main" val="3011792706"/>
                  </a:ext>
                </a:extLst>
              </a:tr>
              <a:tr h="17816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大阪狭山市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</a:rPr>
                        <a:t>2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2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</a:rPr>
                        <a:t>2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1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extLst>
                  <a:ext uri="{0D108BD9-81ED-4DB2-BD59-A6C34878D82A}">
                    <a16:rowId xmlns:a16="http://schemas.microsoft.com/office/drawing/2014/main" val="1965552901"/>
                  </a:ext>
                </a:extLst>
              </a:tr>
              <a:tr h="17816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阪南市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2 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2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</a:rPr>
                        <a:t>3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2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extLst>
                  <a:ext uri="{0D108BD9-81ED-4DB2-BD59-A6C34878D82A}">
                    <a16:rowId xmlns:a16="http://schemas.microsoft.com/office/drawing/2014/main" val="1247022217"/>
                  </a:ext>
                </a:extLst>
              </a:tr>
              <a:tr h="17816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 smtClean="0">
                          <a:effectLst/>
                          <a:latin typeface="+mn-ea"/>
                          <a:ea typeface="+mn-ea"/>
                        </a:rPr>
                        <a:t>三島郡島本町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1 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1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</a:rPr>
                        <a:t>1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extLst>
                  <a:ext uri="{0D108BD9-81ED-4DB2-BD59-A6C34878D82A}">
                    <a16:rowId xmlns:a16="http://schemas.microsoft.com/office/drawing/2014/main" val="2362848312"/>
                  </a:ext>
                </a:extLst>
              </a:tr>
              <a:tr h="17816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豊能郡豊能町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extLst>
                  <a:ext uri="{0D108BD9-81ED-4DB2-BD59-A6C34878D82A}">
                    <a16:rowId xmlns:a16="http://schemas.microsoft.com/office/drawing/2014/main" val="3339310120"/>
                  </a:ext>
                </a:extLst>
              </a:tr>
              <a:tr h="17816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豊能郡能勢町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extLst>
                  <a:ext uri="{0D108BD9-81ED-4DB2-BD59-A6C34878D82A}">
                    <a16:rowId xmlns:a16="http://schemas.microsoft.com/office/drawing/2014/main" val="618142726"/>
                  </a:ext>
                </a:extLst>
              </a:tr>
              <a:tr h="17816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泉北郡忠岡町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extLst>
                  <a:ext uri="{0D108BD9-81ED-4DB2-BD59-A6C34878D82A}">
                    <a16:rowId xmlns:a16="http://schemas.microsoft.com/office/drawing/2014/main" val="3918318340"/>
                  </a:ext>
                </a:extLst>
              </a:tr>
              <a:tr h="17816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泉南郡熊取町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1 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1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</a:rPr>
                        <a:t>1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</a:rPr>
                        <a:t>1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extLst>
                  <a:ext uri="{0D108BD9-81ED-4DB2-BD59-A6C34878D82A}">
                    <a16:rowId xmlns:a16="http://schemas.microsoft.com/office/drawing/2014/main" val="1613921211"/>
                  </a:ext>
                </a:extLst>
              </a:tr>
              <a:tr h="17816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泉南郡田尻町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extLst>
                  <a:ext uri="{0D108BD9-81ED-4DB2-BD59-A6C34878D82A}">
                    <a16:rowId xmlns:a16="http://schemas.microsoft.com/office/drawing/2014/main" val="2444878117"/>
                  </a:ext>
                </a:extLst>
              </a:tr>
              <a:tr h="17816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泉南郡岬町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1 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1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</a:rPr>
                        <a:t>1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</a:rPr>
                        <a:t>1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extLst>
                  <a:ext uri="{0D108BD9-81ED-4DB2-BD59-A6C34878D82A}">
                    <a16:rowId xmlns:a16="http://schemas.microsoft.com/office/drawing/2014/main" val="1406079653"/>
                  </a:ext>
                </a:extLst>
              </a:tr>
              <a:tr h="17816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南河内郡太子町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extLst>
                  <a:ext uri="{0D108BD9-81ED-4DB2-BD59-A6C34878D82A}">
                    <a16:rowId xmlns:a16="http://schemas.microsoft.com/office/drawing/2014/main" val="2617001574"/>
                  </a:ext>
                </a:extLst>
              </a:tr>
              <a:tr h="17816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南河内郡河南町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extLst>
                  <a:ext uri="{0D108BD9-81ED-4DB2-BD59-A6C34878D82A}">
                    <a16:rowId xmlns:a16="http://schemas.microsoft.com/office/drawing/2014/main" val="3115214261"/>
                  </a:ext>
                </a:extLst>
              </a:tr>
              <a:tr h="18529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南河内郡千早赤阪村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extLst>
                  <a:ext uri="{0D108BD9-81ED-4DB2-BD59-A6C34878D82A}">
                    <a16:rowId xmlns:a16="http://schemas.microsoft.com/office/drawing/2014/main" val="1856712370"/>
                  </a:ext>
                </a:extLst>
              </a:tr>
              <a:tr h="19241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サービス計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234 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283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</a:rPr>
                        <a:t>323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</a:rPr>
                        <a:t>325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902" marR="5902" marT="5902" marB="0" anchor="ctr"/>
                </a:tc>
                <a:extLst>
                  <a:ext uri="{0D108BD9-81ED-4DB2-BD59-A6C34878D82A}">
                    <a16:rowId xmlns:a16="http://schemas.microsoft.com/office/drawing/2014/main" val="3674015694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6850095" y="6005482"/>
            <a:ext cx="20376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/>
              <a:t>出典：国保連</a:t>
            </a:r>
            <a:r>
              <a:rPr lang="ja-JP" altLang="en-US" sz="1400" b="1" dirty="0"/>
              <a:t>データ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36763" y="607651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/>
              <a:t>基礎</a:t>
            </a:r>
            <a:r>
              <a:rPr lang="ja-JP" altLang="en-US" sz="1600" b="1" dirty="0" smtClean="0"/>
              <a:t>データ⑥</a:t>
            </a:r>
            <a:endParaRPr lang="ja-JP" altLang="en-US" sz="1600" b="1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ja-JP" altLang="en-US" sz="2400" dirty="0">
                <a:solidFill>
                  <a:schemeClr val="tx1"/>
                </a:solidFill>
              </a:rPr>
              <a:t>６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645855" y="1148402"/>
            <a:ext cx="7430658" cy="361378"/>
          </a:xfrm>
          <a:prstGeom prst="rect">
            <a:avLst/>
          </a:prstGeom>
          <a:ln w="317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/>
              <a:t>府内の就労移行支援事業所数の</a:t>
            </a:r>
            <a:r>
              <a:rPr lang="ja-JP" altLang="en-US" sz="1600" b="1" dirty="0" smtClean="0"/>
              <a:t>推移（各年４月１日時点）</a:t>
            </a:r>
            <a:endParaRPr lang="ja-JP" altLang="en-US" sz="1600" b="1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861" y="1760801"/>
            <a:ext cx="749873" cy="243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080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ja-JP" altLang="en-US" sz="2400" dirty="0">
                <a:solidFill>
                  <a:schemeClr val="tx1"/>
                </a:solidFill>
              </a:rPr>
              <a:t>７</a:t>
            </a:r>
          </a:p>
        </p:txBody>
      </p:sp>
      <p:grpSp>
        <p:nvGrpSpPr>
          <p:cNvPr id="9" name="グループ化 8"/>
          <p:cNvGrpSpPr/>
          <p:nvPr/>
        </p:nvGrpSpPr>
        <p:grpSpPr>
          <a:xfrm>
            <a:off x="392806" y="512843"/>
            <a:ext cx="4115313" cy="755610"/>
            <a:chOff x="437882" y="360608"/>
            <a:chExt cx="5487085" cy="1007479"/>
          </a:xfrm>
        </p:grpSpPr>
        <p:sp>
          <p:nvSpPr>
            <p:cNvPr id="7" name="テキスト ボックス 6"/>
            <p:cNvSpPr txBox="1"/>
            <p:nvPr/>
          </p:nvSpPr>
          <p:spPr>
            <a:xfrm>
              <a:off x="437882" y="360608"/>
              <a:ext cx="5170648" cy="4514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600" b="1" dirty="0"/>
                <a:t>１．福祉施設から一般就労への移行状況</a:t>
              </a:r>
              <a:endParaRPr lang="en-US" altLang="ja-JP" sz="1600" b="1" dirty="0"/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965915" y="916682"/>
              <a:ext cx="4959052" cy="4514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600" dirty="0"/>
                <a:t>① 福祉施設から一般就労への移行状況</a:t>
              </a:r>
            </a:p>
          </p:txBody>
        </p:sp>
      </p:grp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214" y="1656740"/>
            <a:ext cx="8479777" cy="4436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817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801</TotalTime>
  <Words>643</Words>
  <Application>Microsoft Office PowerPoint</Application>
  <PresentationFormat>画面に合わせる (4:3)</PresentationFormat>
  <Paragraphs>320</Paragraphs>
  <Slides>15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3" baseType="lpstr">
      <vt:lpstr>等线</vt:lpstr>
      <vt:lpstr>新細明體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濱本　祥裕</dc:creator>
  <cp:lastModifiedBy>濱本　祥裕</cp:lastModifiedBy>
  <cp:revision>60</cp:revision>
  <cp:lastPrinted>2019-08-06T04:44:15Z</cp:lastPrinted>
  <dcterms:created xsi:type="dcterms:W3CDTF">2019-07-26T01:35:13Z</dcterms:created>
  <dcterms:modified xsi:type="dcterms:W3CDTF">2019-08-08T05:02:59Z</dcterms:modified>
</cp:coreProperties>
</file>