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91" r:id="rId4"/>
    <p:sldId id="297" r:id="rId5"/>
    <p:sldId id="298" r:id="rId6"/>
    <p:sldId id="299" r:id="rId7"/>
    <p:sldId id="294" r:id="rId8"/>
    <p:sldId id="293" r:id="rId9"/>
    <p:sldId id="300" r:id="rId10"/>
    <p:sldId id="301" r:id="rId11"/>
    <p:sldId id="296" r:id="rId12"/>
    <p:sldId id="281" r:id="rId1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7C80"/>
    <a:srgbClr val="66FFFF"/>
    <a:srgbClr val="00FFCC"/>
    <a:srgbClr val="00FFFF"/>
    <a:srgbClr val="00CCFF"/>
    <a:srgbClr val="33CCFF"/>
    <a:srgbClr val="66CC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5676" tIns="47838" rIns="95676" bIns="4783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5676" tIns="47838" rIns="95676" bIns="47838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5676" tIns="47838" rIns="95676" bIns="4783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5676" tIns="47838" rIns="95676" bIns="47838" rtlCol="0" anchor="b"/>
          <a:lstStyle>
            <a:lvl1pPr algn="r">
              <a:defRPr sz="1300"/>
            </a:lvl1pPr>
          </a:lstStyle>
          <a:p>
            <a:fld id="{9BD758E7-0F0D-4A42-B310-DB8AE9C37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6902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327" cy="497510"/>
          </a:xfrm>
          <a:prstGeom prst="rect">
            <a:avLst/>
          </a:prstGeom>
        </p:spPr>
        <p:txBody>
          <a:bodyPr vert="horz" lIns="88843" tIns="44422" rIns="88843" bIns="444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43" y="0"/>
            <a:ext cx="2949325" cy="497510"/>
          </a:xfrm>
          <a:prstGeom prst="rect">
            <a:avLst/>
          </a:prstGeom>
        </p:spPr>
        <p:txBody>
          <a:bodyPr vert="horz" lIns="88843" tIns="44422" rIns="88843" bIns="44422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843" tIns="44422" rIns="88843" bIns="444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62" y="4720916"/>
            <a:ext cx="5446679" cy="4472934"/>
          </a:xfrm>
          <a:prstGeom prst="rect">
            <a:avLst/>
          </a:prstGeom>
        </p:spPr>
        <p:txBody>
          <a:bodyPr vert="horz" lIns="88843" tIns="44422" rIns="88843" bIns="444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280"/>
            <a:ext cx="2949327" cy="497509"/>
          </a:xfrm>
          <a:prstGeom prst="rect">
            <a:avLst/>
          </a:prstGeom>
        </p:spPr>
        <p:txBody>
          <a:bodyPr vert="horz" lIns="88843" tIns="44422" rIns="88843" bIns="444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43" y="9440280"/>
            <a:ext cx="2949325" cy="497509"/>
          </a:xfrm>
          <a:prstGeom prst="rect">
            <a:avLst/>
          </a:prstGeom>
        </p:spPr>
        <p:txBody>
          <a:bodyPr vert="horz" lIns="88843" tIns="44422" rIns="88843" bIns="44422" rtlCol="0" anchor="b"/>
          <a:lstStyle>
            <a:lvl1pPr algn="r">
              <a:defRPr sz="1200"/>
            </a:lvl1pPr>
          </a:lstStyle>
          <a:p>
            <a:fld id="{0A8AB488-89E0-47DC-80A2-27DF85460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291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AB488-89E0-47DC-80A2-27DF8546019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345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733A8-D8BA-44B5-92A3-20F98593612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394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733A8-D8BA-44B5-92A3-20F98593612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08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68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15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65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660400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60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59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68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95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09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23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57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13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32597-2A76-4421-B103-3657E93F5EF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B08E-662F-4AB2-9774-DB179C031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660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511910"/>
            <a:ext cx="12192000" cy="10798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13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-15093" y="2949262"/>
            <a:ext cx="9229431" cy="1184856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71911" y="2275503"/>
            <a:ext cx="109024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800" kern="100" dirty="0" err="1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障がい</a:t>
            </a:r>
            <a:r>
              <a:rPr lang="ja-JP" altLang="ja-JP" sz="28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者の働き続けるを応援する</a:t>
            </a:r>
            <a:r>
              <a:rPr lang="ja-JP" altLang="en-US" sz="28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「互助型システム」構築事業</a:t>
            </a:r>
            <a:endParaRPr lang="en-US" altLang="ja-JP" sz="28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endParaRPr lang="en-US" altLang="ja-JP" sz="2800" kern="1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4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なかまの会えー</a:t>
            </a:r>
            <a:r>
              <a:rPr lang="ja-JP" altLang="en-US" sz="4400" b="1" kern="100" dirty="0" err="1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る</a:t>
            </a:r>
            <a:r>
              <a:rPr lang="ja-JP" altLang="en-US" sz="44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endParaRPr lang="en-US" altLang="ja-JP" sz="3600" b="1" kern="1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endParaRPr lang="en-US" altLang="ja-JP" sz="2800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直角三角形 5"/>
          <p:cNvSpPr/>
          <p:nvPr/>
        </p:nvSpPr>
        <p:spPr>
          <a:xfrm rot="5400000">
            <a:off x="-15092" y="-15091"/>
            <a:ext cx="687003" cy="687003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直角三角形 7"/>
          <p:cNvSpPr/>
          <p:nvPr/>
        </p:nvSpPr>
        <p:spPr>
          <a:xfrm rot="16200000">
            <a:off x="11504996" y="6179649"/>
            <a:ext cx="687003" cy="687003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0336329" y="367267"/>
            <a:ext cx="1512168" cy="255498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ＭＳ Ｐゴシック" panose="020B0600070205080204" pitchFamily="50" charset="-128"/>
                <a:cs typeface="+mn-cs"/>
              </a:rPr>
              <a:t>資料</a:t>
            </a:r>
            <a:r>
              <a:rPr kumimoji="0" lang="en-US" altLang="ja-JP" sz="1600" kern="0" dirty="0">
                <a:solidFill>
                  <a:prstClr val="black"/>
                </a:solidFill>
                <a:latin typeface="Tw Cen MT" panose="020B0602020104020603"/>
                <a:ea typeface="ＭＳ Ｐゴシック" panose="020B0600070205080204" pitchFamily="50" charset="-128"/>
              </a:rPr>
              <a:t>6</a:t>
            </a:r>
            <a:endParaRPr kumimoji="0" lang="ja-JP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04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020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/>
          <p:cNvSpPr txBox="1"/>
          <p:nvPr/>
        </p:nvSpPr>
        <p:spPr>
          <a:xfrm>
            <a:off x="-3" y="90151"/>
            <a:ext cx="929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err="1" smtClean="0">
                <a:solidFill>
                  <a:schemeClr val="bg1"/>
                </a:solidFill>
              </a:rPr>
              <a:t>障がい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者の働き続けるを応援する互助会　「なかまの会えーる」の誕生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278757" y="582012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416" y="680770"/>
            <a:ext cx="8581292" cy="5801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86" y="1305701"/>
            <a:ext cx="3049870" cy="45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18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六角形 8"/>
          <p:cNvSpPr/>
          <p:nvPr/>
        </p:nvSpPr>
        <p:spPr>
          <a:xfrm rot="5400000">
            <a:off x="92991" y="1485140"/>
            <a:ext cx="5029208" cy="4335528"/>
          </a:xfrm>
          <a:prstGeom prst="hexagon">
            <a:avLst/>
          </a:prstGeom>
          <a:noFill/>
          <a:ln w="5080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六角形 3"/>
          <p:cNvSpPr/>
          <p:nvPr/>
        </p:nvSpPr>
        <p:spPr>
          <a:xfrm rot="5400000">
            <a:off x="728587" y="759561"/>
            <a:ext cx="1797690" cy="1763742"/>
          </a:xfrm>
          <a:prstGeom prst="hexagon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六角形 4"/>
          <p:cNvSpPr/>
          <p:nvPr/>
        </p:nvSpPr>
        <p:spPr>
          <a:xfrm rot="5400000">
            <a:off x="2815033" y="759561"/>
            <a:ext cx="1797690" cy="1763742"/>
          </a:xfrm>
          <a:prstGeom prst="hexagon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六角形 5"/>
          <p:cNvSpPr/>
          <p:nvPr/>
        </p:nvSpPr>
        <p:spPr>
          <a:xfrm rot="5400000">
            <a:off x="728587" y="4655237"/>
            <a:ext cx="1797690" cy="1763742"/>
          </a:xfrm>
          <a:prstGeom prst="hex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六角形 6"/>
          <p:cNvSpPr/>
          <p:nvPr/>
        </p:nvSpPr>
        <p:spPr>
          <a:xfrm rot="5400000">
            <a:off x="2764971" y="4655237"/>
            <a:ext cx="1797690" cy="1763742"/>
          </a:xfrm>
          <a:prstGeom prst="hex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六角形 7"/>
          <p:cNvSpPr/>
          <p:nvPr/>
        </p:nvSpPr>
        <p:spPr>
          <a:xfrm rot="5400000">
            <a:off x="1757339" y="2771033"/>
            <a:ext cx="1797690" cy="1763742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" y="90151"/>
            <a:ext cx="3788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互助会が果たす</a:t>
            </a:r>
            <a:r>
              <a:rPr lang="ja-JP" altLang="en-US" sz="24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機能と</a:t>
            </a:r>
            <a:r>
              <a:rPr lang="ja-JP" altLang="en-US" sz="24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役割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971210" y="5121609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1600" b="1" dirty="0">
                <a:solidFill>
                  <a:schemeClr val="bg1"/>
                </a:solidFill>
              </a:rPr>
              <a:t>ソーシャル</a:t>
            </a:r>
            <a:r>
              <a:rPr lang="ja-JP" altLang="ja-JP" sz="1600" b="1" dirty="0" smtClean="0">
                <a:solidFill>
                  <a:schemeClr val="bg1"/>
                </a:solidFill>
              </a:rPr>
              <a:t>・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ja-JP" sz="1600" b="1" dirty="0" smtClean="0">
                <a:solidFill>
                  <a:schemeClr val="bg1"/>
                </a:solidFill>
              </a:rPr>
              <a:t>キャピタル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ja-JP" sz="1600" b="1" dirty="0" smtClean="0">
                <a:solidFill>
                  <a:schemeClr val="bg1"/>
                </a:solidFill>
              </a:rPr>
              <a:t>を育む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02131" y="5230181"/>
            <a:ext cx="16209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b="1" dirty="0">
                <a:solidFill>
                  <a:schemeClr val="bg1"/>
                </a:solidFill>
              </a:rPr>
              <a:t>インフォーマル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r>
              <a:rPr lang="ja-JP" altLang="ja-JP" sz="1600" b="1" dirty="0">
                <a:solidFill>
                  <a:schemeClr val="bg1"/>
                </a:solidFill>
              </a:rPr>
              <a:t>サービスの拡充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868008" y="1373299"/>
            <a:ext cx="16917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アドボカシー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機能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19669" y="1324330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1600" b="1" dirty="0">
                <a:solidFill>
                  <a:schemeClr val="bg1"/>
                </a:solidFill>
              </a:rPr>
              <a:t>予防的なアウト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lang="ja-JP" altLang="ja-JP" sz="1600" b="1" dirty="0">
                <a:solidFill>
                  <a:schemeClr val="bg1"/>
                </a:solidFill>
              </a:rPr>
              <a:t>リーチと生活</a:t>
            </a:r>
            <a:r>
              <a:rPr lang="ja-JP" altLang="ja-JP" sz="1600" b="1" dirty="0" smtClean="0">
                <a:solidFill>
                  <a:schemeClr val="bg1"/>
                </a:solidFill>
              </a:rPr>
              <a:t>支援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82826" y="3468238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b="1" dirty="0" smtClean="0">
                <a:solidFill>
                  <a:schemeClr val="bg1"/>
                </a:solidFill>
              </a:rPr>
              <a:t>事例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六角形 21"/>
          <p:cNvSpPr/>
          <p:nvPr/>
        </p:nvSpPr>
        <p:spPr>
          <a:xfrm rot="5400000">
            <a:off x="5320117" y="674400"/>
            <a:ext cx="693087" cy="679998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六角形 29"/>
          <p:cNvSpPr/>
          <p:nvPr/>
        </p:nvSpPr>
        <p:spPr>
          <a:xfrm rot="5400000">
            <a:off x="5320111" y="5749411"/>
            <a:ext cx="693087" cy="679998"/>
          </a:xfrm>
          <a:prstGeom prst="hex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006660" y="5720078"/>
            <a:ext cx="61853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就労</a:t>
            </a:r>
            <a:r>
              <a:rPr lang="ja-JP" altLang="ja-JP" sz="1400" dirty="0" smtClean="0"/>
              <a:t>後、</a:t>
            </a:r>
            <a:r>
              <a:rPr lang="ja-JP" altLang="ja-JP" sz="1400" dirty="0"/>
              <a:t>職場以外の社会的な</a:t>
            </a:r>
            <a:r>
              <a:rPr lang="ja-JP" altLang="ja-JP" sz="1400" dirty="0" smtClean="0"/>
              <a:t>つながりを</a:t>
            </a:r>
            <a:r>
              <a:rPr lang="ja-JP" altLang="ja-JP" sz="1400" dirty="0"/>
              <a:t>目指す事業</a:t>
            </a:r>
            <a:r>
              <a:rPr lang="ja-JP" altLang="ja-JP" sz="1400" dirty="0" smtClean="0"/>
              <a:t>で</a:t>
            </a:r>
            <a:r>
              <a:rPr lang="ja-JP" altLang="en-US" sz="1400" dirty="0" smtClean="0"/>
              <a:t>す</a:t>
            </a:r>
            <a:r>
              <a:rPr lang="ja-JP" altLang="en-US" sz="1400" dirty="0"/>
              <a:t>。</a:t>
            </a:r>
            <a:r>
              <a:rPr lang="ja-JP" altLang="ja-JP" sz="1400" dirty="0" smtClean="0"/>
              <a:t>職場</a:t>
            </a:r>
            <a:r>
              <a:rPr lang="ja-JP" altLang="ja-JP" sz="1400" dirty="0"/>
              <a:t>以外</a:t>
            </a:r>
            <a:r>
              <a:rPr lang="ja-JP" altLang="ja-JP" sz="1400" dirty="0" smtClean="0"/>
              <a:t>で活動</a:t>
            </a:r>
            <a:r>
              <a:rPr lang="ja-JP" altLang="ja-JP" sz="1400" dirty="0"/>
              <a:t>できる</a:t>
            </a:r>
            <a:r>
              <a:rPr lang="ja-JP" altLang="ja-JP" sz="1400" dirty="0" smtClean="0"/>
              <a:t>居場所づくり</a:t>
            </a:r>
            <a:r>
              <a:rPr lang="ja-JP" altLang="ja-JP" sz="1400" dirty="0"/>
              <a:t>や</a:t>
            </a:r>
            <a:r>
              <a:rPr lang="ja-JP" altLang="ja-JP" sz="1400" dirty="0" smtClean="0"/>
              <a:t>、新た</a:t>
            </a:r>
            <a:r>
              <a:rPr lang="ja-JP" altLang="ja-JP" sz="1400" dirty="0"/>
              <a:t>な人間関係を広げる</a:t>
            </a:r>
            <a:r>
              <a:rPr lang="ja-JP" altLang="ja-JP" sz="1400" dirty="0" smtClean="0"/>
              <a:t>ための</a:t>
            </a:r>
            <a:r>
              <a:rPr lang="ja-JP" altLang="ja-JP" sz="1400" dirty="0"/>
              <a:t>「縁（ソーシャル・キャピタル）</a:t>
            </a:r>
            <a:r>
              <a:rPr lang="ja-JP" altLang="ja-JP" sz="1400" dirty="0" smtClean="0"/>
              <a:t>」</a:t>
            </a:r>
            <a:r>
              <a:rPr lang="ja-JP" altLang="en-US" sz="1400" dirty="0"/>
              <a:t>作</a:t>
            </a:r>
            <a:r>
              <a:rPr lang="ja-JP" altLang="en-US" sz="1400" dirty="0" smtClean="0"/>
              <a:t>り</a:t>
            </a:r>
            <a:r>
              <a:rPr lang="ja-JP" altLang="ja-JP" sz="1400" dirty="0" smtClean="0"/>
              <a:t>の</a:t>
            </a:r>
            <a:r>
              <a:rPr lang="ja-JP" altLang="ja-JP" sz="1400" dirty="0"/>
              <a:t>拠点</a:t>
            </a:r>
            <a:r>
              <a:rPr lang="ja-JP" altLang="ja-JP" sz="1400" dirty="0" smtClean="0"/>
              <a:t>と</a:t>
            </a:r>
            <a:r>
              <a:rPr lang="ja-JP" altLang="en-US" sz="1400" dirty="0" smtClean="0"/>
              <a:t>なりま</a:t>
            </a:r>
            <a:r>
              <a:rPr lang="ja-JP" altLang="en-US" sz="1400" dirty="0"/>
              <a:t>す</a:t>
            </a:r>
            <a:r>
              <a:rPr lang="ja-JP" altLang="ja-JP" sz="1400" dirty="0" smtClean="0"/>
              <a:t>。</a:t>
            </a:r>
            <a:endParaRPr lang="ja-JP" altLang="ja-JP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5326658" y="1289980"/>
            <a:ext cx="6865339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独立</a:t>
            </a:r>
            <a:r>
              <a:rPr lang="ja-JP" altLang="ja-JP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行政法人が運営する病院の総合評価入札制度（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障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がい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者</a:t>
            </a:r>
            <a:r>
              <a:rPr lang="ja-JP" altLang="ja-JP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雇用を一つの条件とした入札制度）に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よ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り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企業に雇用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された</a:t>
            </a:r>
            <a:r>
              <a:rPr lang="ja-JP" altLang="ja-JP" sz="1400" kern="100" dirty="0" err="1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障</a:t>
            </a:r>
            <a:r>
              <a:rPr lang="ja-JP" altLang="en-US" sz="1400" kern="100" dirty="0" err="1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がい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者７名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１０年以上</a:t>
            </a:r>
            <a:r>
              <a:rPr lang="ja-JP" altLang="en-US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在籍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が、入札</a:t>
            </a:r>
            <a:r>
              <a:rPr lang="ja-JP" altLang="en-US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方法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方針</a:t>
            </a:r>
            <a:r>
              <a:rPr lang="ja-JP" altLang="ja-JP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転換により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突如として解雇の危機に直面しました。</a:t>
            </a:r>
            <a:endParaRPr lang="ja-JP" altLang="ja-JP" sz="1400" kern="100" dirty="0"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5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500" kern="100" dirty="0" smtClean="0"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　このケースでは当該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職場</a:t>
            </a:r>
            <a:r>
              <a:rPr lang="ja-JP" altLang="ja-JP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を定期的に訪問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し、この</a:t>
            </a:r>
            <a:r>
              <a:rPr lang="ja-JP" altLang="ja-JP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情報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早期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に把握していたため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病院側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と雇用継続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についての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協議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を実施し、結果的に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全員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病院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での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直接雇用</a:t>
            </a:r>
            <a:r>
              <a:rPr lang="ja-JP" altLang="en-US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となりました</a:t>
            </a:r>
            <a:r>
              <a:rPr lang="ja-JP" altLang="ja-JP" sz="1400" kern="1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dirty="0" smtClean="0"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500" dirty="0" smtClean="0"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　もし、雇用継続の危機が迫っている</a:t>
            </a:r>
            <a:r>
              <a:rPr lang="ja-JP" altLang="ja-JP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情報</a:t>
            </a:r>
            <a:r>
              <a:rPr lang="ja-JP" altLang="ja-JP" sz="14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を入手</a:t>
            </a:r>
            <a:r>
              <a:rPr lang="ja-JP" altLang="ja-JP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でき</a:t>
            </a:r>
            <a:r>
              <a:rPr lang="ja-JP" altLang="en-US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なか</a:t>
            </a:r>
            <a:r>
              <a:rPr lang="ja-JP" altLang="en-US" sz="14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った</a:t>
            </a:r>
            <a:r>
              <a:rPr lang="ja-JP" altLang="ja-JP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場合</a:t>
            </a:r>
            <a:r>
              <a:rPr lang="ja-JP" altLang="ja-JP" sz="14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７名</a:t>
            </a:r>
            <a:r>
              <a:rPr lang="ja-JP" altLang="en-US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が解雇されていたこと</a:t>
            </a:r>
            <a:r>
              <a:rPr lang="ja-JP" altLang="ja-JP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は</a:t>
            </a:r>
            <a:r>
              <a:rPr lang="ja-JP" altLang="ja-JP" sz="14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想像に</a:t>
            </a:r>
            <a:r>
              <a:rPr lang="ja-JP" altLang="ja-JP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難く</a:t>
            </a:r>
            <a:r>
              <a:rPr lang="ja-JP" altLang="en-US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ありませ</a:t>
            </a:r>
            <a:r>
              <a:rPr lang="ja-JP" altLang="en-US" sz="14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ん</a:t>
            </a:r>
            <a:r>
              <a:rPr lang="ja-JP" altLang="ja-JP" sz="1400" dirty="0" smtClean="0">
                <a:ea typeface="游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1400" dirty="0"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26661" y="734368"/>
            <a:ext cx="4743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</a:rPr>
              <a:t>解</a:t>
            </a:r>
            <a:r>
              <a:rPr lang="ja-JP" altLang="en-US" sz="2000" b="1" dirty="0"/>
              <a:t> </a:t>
            </a:r>
            <a:r>
              <a:rPr lang="ja-JP" altLang="en-US" sz="2000" b="1" dirty="0" smtClean="0"/>
              <a:t>  </a:t>
            </a:r>
            <a:r>
              <a:rPr kumimoji="1" lang="ja-JP" altLang="en-US" b="1" dirty="0" smtClean="0"/>
              <a:t>雇の危機にさらされた</a:t>
            </a:r>
            <a:r>
              <a:rPr kumimoji="1" lang="en-US" altLang="ja-JP" b="1" dirty="0" smtClean="0"/>
              <a:t>7</a:t>
            </a:r>
            <a:r>
              <a:rPr kumimoji="1" lang="ja-JP" altLang="en-US" b="1" dirty="0" smtClean="0"/>
              <a:t>人の </a:t>
            </a:r>
            <a:r>
              <a:rPr kumimoji="1" lang="ja-JP" altLang="en-US" b="1" u="sng" dirty="0" smtClean="0">
                <a:solidFill>
                  <a:srgbClr val="00B0F0"/>
                </a:solidFill>
              </a:rPr>
              <a:t>事例</a:t>
            </a:r>
            <a:endParaRPr kumimoji="1" lang="ja-JP" altLang="en-US" sz="1400" b="1" u="sng" dirty="0">
              <a:solidFill>
                <a:srgbClr val="00B0F0"/>
              </a:solidFill>
            </a:endParaRPr>
          </a:p>
        </p:txBody>
      </p:sp>
      <p:sp>
        <p:nvSpPr>
          <p:cNvPr id="28" name="六角形 27"/>
          <p:cNvSpPr/>
          <p:nvPr/>
        </p:nvSpPr>
        <p:spPr>
          <a:xfrm rot="5400000">
            <a:off x="5320117" y="3312905"/>
            <a:ext cx="693087" cy="679998"/>
          </a:xfrm>
          <a:prstGeom prst="hexagon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006654" y="3283572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400" dirty="0" smtClean="0"/>
              <a:t>就労者の生活面</a:t>
            </a:r>
            <a:r>
              <a:rPr lang="ja-JP" altLang="ja-JP" sz="1400" dirty="0"/>
              <a:t>の変化を把握することで、早期にアプローチ</a:t>
            </a:r>
            <a:r>
              <a:rPr lang="ja-JP" altLang="ja-JP" sz="1400" dirty="0" smtClean="0"/>
              <a:t>でき</a:t>
            </a:r>
            <a:r>
              <a:rPr lang="ja-JP" altLang="en-US" sz="1400" dirty="0" smtClean="0"/>
              <a:t>ます</a:t>
            </a:r>
            <a:r>
              <a:rPr lang="ja-JP" altLang="ja-JP" sz="1400" dirty="0" smtClean="0"/>
              <a:t>。雇</a:t>
            </a:r>
            <a:r>
              <a:rPr lang="ja-JP" altLang="en-US" sz="1400" dirty="0" smtClean="0"/>
              <a:t>う</a:t>
            </a:r>
            <a:r>
              <a:rPr lang="ja-JP" altLang="ja-JP" sz="1400" dirty="0" smtClean="0"/>
              <a:t>企業</a:t>
            </a:r>
            <a:r>
              <a:rPr lang="ja-JP" altLang="ja-JP" sz="1400" dirty="0"/>
              <a:t>と連携した会費納入の</a:t>
            </a:r>
            <a:r>
              <a:rPr lang="ja-JP" altLang="ja-JP" sz="1400" dirty="0" smtClean="0"/>
              <a:t>仕組み</a:t>
            </a:r>
            <a:r>
              <a:rPr lang="ja-JP" altLang="en-US" sz="1400" dirty="0" smtClean="0"/>
              <a:t>により</a:t>
            </a:r>
            <a:r>
              <a:rPr lang="ja-JP" altLang="ja-JP" sz="1400" dirty="0" smtClean="0"/>
              <a:t>早期</a:t>
            </a:r>
            <a:r>
              <a:rPr lang="ja-JP" altLang="ja-JP" sz="1400" dirty="0"/>
              <a:t>に離職を</a:t>
            </a:r>
            <a:r>
              <a:rPr lang="ja-JP" altLang="ja-JP" sz="1400" dirty="0" smtClean="0"/>
              <a:t>把握でき</a:t>
            </a:r>
            <a:r>
              <a:rPr lang="ja-JP" altLang="ja-JP" sz="1400" dirty="0"/>
              <a:t>、課題が複雑化することを予防し、柔軟に対応</a:t>
            </a:r>
            <a:r>
              <a:rPr lang="ja-JP" altLang="ja-JP" sz="1400" dirty="0" smtClean="0"/>
              <a:t>でき</a:t>
            </a:r>
            <a:r>
              <a:rPr lang="ja-JP" altLang="en-US" sz="1400" dirty="0" smtClean="0"/>
              <a:t>ます</a:t>
            </a:r>
            <a:r>
              <a:rPr lang="ja-JP" altLang="ja-JP" sz="1400" dirty="0" smtClean="0"/>
              <a:t>。</a:t>
            </a:r>
            <a:endParaRPr lang="ja-JP" altLang="ja-JP" sz="1400" dirty="0"/>
          </a:p>
        </p:txBody>
      </p:sp>
      <p:sp>
        <p:nvSpPr>
          <p:cNvPr id="34" name="六角形 33"/>
          <p:cNvSpPr/>
          <p:nvPr/>
        </p:nvSpPr>
        <p:spPr>
          <a:xfrm rot="5400000">
            <a:off x="5320117" y="4114136"/>
            <a:ext cx="693087" cy="679998"/>
          </a:xfrm>
          <a:prstGeom prst="hexagon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006654" y="4107591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dirty="0"/>
              <a:t>障害</a:t>
            </a:r>
            <a:r>
              <a:rPr lang="ja-JP" altLang="ja-JP" sz="1400" dirty="0"/>
              <a:t>者差別解消法の理念に基づき、雇用主</a:t>
            </a:r>
            <a:r>
              <a:rPr lang="ja-JP" altLang="ja-JP" sz="1400" dirty="0" smtClean="0"/>
              <a:t>と</a:t>
            </a:r>
            <a:r>
              <a:rPr lang="ja-JP" altLang="en-US" sz="1400" dirty="0" err="1" smtClean="0"/>
              <a:t>就労障がい</a:t>
            </a:r>
            <a:r>
              <a:rPr lang="ja-JP" altLang="ja-JP" sz="1400" dirty="0" smtClean="0"/>
              <a:t>者</a:t>
            </a:r>
            <a:r>
              <a:rPr lang="ja-JP" altLang="ja-JP" sz="1400" dirty="0"/>
              <a:t>の良好な関係構築に取り組む一方、</a:t>
            </a:r>
            <a:r>
              <a:rPr lang="ja-JP" altLang="en-US" sz="1400" dirty="0" smtClean="0"/>
              <a:t>障がい</a:t>
            </a:r>
            <a:r>
              <a:rPr lang="ja-JP" altLang="ja-JP" sz="1400" dirty="0" smtClean="0"/>
              <a:t>者</a:t>
            </a:r>
            <a:r>
              <a:rPr lang="ja-JP" altLang="ja-JP" sz="1400" dirty="0"/>
              <a:t>の権利を侵害する行為</a:t>
            </a:r>
            <a:r>
              <a:rPr lang="ja-JP" altLang="ja-JP" sz="1400" dirty="0" smtClean="0"/>
              <a:t>に</a:t>
            </a:r>
            <a:r>
              <a:rPr lang="ja-JP" altLang="en-US" sz="1400" dirty="0"/>
              <a:t>対</a:t>
            </a:r>
            <a:r>
              <a:rPr lang="ja-JP" altLang="en-US" sz="1400" dirty="0" smtClean="0"/>
              <a:t>して</a:t>
            </a:r>
            <a:r>
              <a:rPr lang="ja-JP" altLang="ja-JP" sz="1400" dirty="0" smtClean="0"/>
              <a:t>厳然</a:t>
            </a:r>
            <a:r>
              <a:rPr lang="ja-JP" altLang="ja-JP" sz="1400" dirty="0"/>
              <a:t>と立ち向かうことの</a:t>
            </a:r>
            <a:r>
              <a:rPr lang="ja-JP" altLang="ja-JP" sz="1400" dirty="0" smtClean="0"/>
              <a:t>できる</a:t>
            </a:r>
            <a:r>
              <a:rPr lang="ja-JP" altLang="en-US" sz="1400" dirty="0"/>
              <a:t>アドボカシー</a:t>
            </a:r>
            <a:r>
              <a:rPr lang="ja-JP" altLang="ja-JP" sz="1400" dirty="0" smtClean="0"/>
              <a:t>機能</a:t>
            </a:r>
            <a:r>
              <a:rPr lang="ja-JP" altLang="ja-JP" sz="1400" dirty="0"/>
              <a:t>を果たすことが</a:t>
            </a:r>
            <a:r>
              <a:rPr lang="ja-JP" altLang="ja-JP" sz="1400" dirty="0" smtClean="0"/>
              <a:t>でき</a:t>
            </a:r>
            <a:r>
              <a:rPr lang="ja-JP" altLang="en-US" sz="1400" dirty="0" smtClean="0"/>
              <a:t>ます</a:t>
            </a:r>
            <a:r>
              <a:rPr lang="ja-JP" altLang="ja-JP" sz="1400" dirty="0" smtClean="0"/>
              <a:t>。</a:t>
            </a:r>
            <a:endParaRPr lang="ja-JP" altLang="ja-JP" sz="1400" dirty="0"/>
          </a:p>
        </p:txBody>
      </p:sp>
      <p:sp>
        <p:nvSpPr>
          <p:cNvPr id="37" name="六角形 36"/>
          <p:cNvSpPr/>
          <p:nvPr/>
        </p:nvSpPr>
        <p:spPr>
          <a:xfrm rot="5400000">
            <a:off x="5320117" y="4929557"/>
            <a:ext cx="693087" cy="679998"/>
          </a:xfrm>
          <a:prstGeom prst="hex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006653" y="4877436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400" dirty="0"/>
              <a:t>支援は提供するもの・</a:t>
            </a:r>
            <a:r>
              <a:rPr lang="ja-JP" altLang="ja-JP" sz="1400" dirty="0" smtClean="0"/>
              <a:t>受ける</a:t>
            </a:r>
            <a:r>
              <a:rPr lang="ja-JP" altLang="en-US" sz="1400" dirty="0" smtClean="0"/>
              <a:t>もの</a:t>
            </a:r>
            <a:r>
              <a:rPr lang="ja-JP" altLang="ja-JP" sz="1400" dirty="0" smtClean="0"/>
              <a:t>という</a:t>
            </a:r>
            <a:r>
              <a:rPr lang="ja-JP" altLang="en-US" sz="1400" dirty="0" smtClean="0"/>
              <a:t>「</a:t>
            </a:r>
            <a:r>
              <a:rPr lang="ja-JP" altLang="ja-JP" sz="1400" dirty="0" smtClean="0"/>
              <a:t>フォーマル</a:t>
            </a:r>
            <a:r>
              <a:rPr lang="ja-JP" altLang="ja-JP" sz="1400" dirty="0"/>
              <a:t>な</a:t>
            </a:r>
            <a:r>
              <a:rPr lang="ja-JP" altLang="ja-JP" sz="1400" dirty="0" smtClean="0"/>
              <a:t>考え方</a:t>
            </a:r>
            <a:r>
              <a:rPr lang="ja-JP" altLang="en-US" sz="1400" dirty="0" smtClean="0"/>
              <a:t>」</a:t>
            </a:r>
            <a:r>
              <a:rPr lang="ja-JP" altLang="ja-JP" sz="1400" dirty="0" smtClean="0"/>
              <a:t>から</a:t>
            </a:r>
            <a:r>
              <a:rPr lang="ja-JP" altLang="ja-JP" sz="1400" dirty="0"/>
              <a:t>、それぞれの状況に応じて</a:t>
            </a:r>
            <a:r>
              <a:rPr lang="ja-JP" altLang="ja-JP" sz="1400" dirty="0" smtClean="0"/>
              <a:t>創り出すという</a:t>
            </a:r>
            <a:r>
              <a:rPr lang="ja-JP" altLang="en-US" sz="1400" dirty="0" smtClean="0"/>
              <a:t>「</a:t>
            </a:r>
            <a:r>
              <a:rPr lang="ja-JP" altLang="ja-JP" sz="1400" dirty="0" smtClean="0"/>
              <a:t>インフォーマル</a:t>
            </a:r>
            <a:r>
              <a:rPr lang="ja-JP" altLang="ja-JP" sz="1400" dirty="0"/>
              <a:t>な</a:t>
            </a:r>
            <a:r>
              <a:rPr lang="ja-JP" altLang="ja-JP" sz="1400" dirty="0" smtClean="0"/>
              <a:t>発想</a:t>
            </a:r>
            <a:r>
              <a:rPr lang="ja-JP" altLang="en-US" sz="1400" dirty="0" smtClean="0"/>
              <a:t>」</a:t>
            </a:r>
            <a:r>
              <a:rPr lang="ja-JP" altLang="ja-JP" sz="1400" dirty="0" smtClean="0"/>
              <a:t>で当事者</a:t>
            </a:r>
            <a:r>
              <a:rPr lang="ja-JP" altLang="ja-JP" sz="1400" dirty="0"/>
              <a:t>主体の就労支援サービスを実施し、離職予防に</a:t>
            </a:r>
            <a:r>
              <a:rPr lang="ja-JP" altLang="ja-JP" sz="1400" dirty="0" smtClean="0"/>
              <a:t>つなげ</a:t>
            </a:r>
            <a:r>
              <a:rPr lang="ja-JP" altLang="en-US" sz="1400" dirty="0" smtClean="0"/>
              <a:t>ます</a:t>
            </a:r>
            <a:r>
              <a:rPr lang="ja-JP" altLang="ja-JP" sz="1400" dirty="0" smtClean="0"/>
              <a:t>。</a:t>
            </a:r>
            <a:endParaRPr lang="ja-JP" altLang="ja-JP" sz="1400" dirty="0"/>
          </a:p>
        </p:txBody>
      </p:sp>
    </p:spTree>
    <p:extLst>
      <p:ext uri="{BB962C8B-B14F-4D97-AF65-F5344CB8AC3E}">
        <p14:creationId xmlns:p14="http://schemas.microsoft.com/office/powerpoint/2010/main" val="75454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/>
          <p:nvPr/>
        </p:nvSpPr>
        <p:spPr>
          <a:xfrm>
            <a:off x="-3" y="663006"/>
            <a:ext cx="3032556" cy="5822610"/>
          </a:xfrm>
          <a:custGeom>
            <a:avLst/>
            <a:gdLst>
              <a:gd name="connsiteX0" fmla="*/ 0 w 2926535"/>
              <a:gd name="connsiteY0" fmla="*/ 0 h 5793915"/>
              <a:gd name="connsiteX1" fmla="*/ 251195 w 2926535"/>
              <a:gd name="connsiteY1" fmla="*/ 33443 h 5793915"/>
              <a:gd name="connsiteX2" fmla="*/ 2926535 w 2926535"/>
              <a:gd name="connsiteY2" fmla="*/ 2896957 h 5793915"/>
              <a:gd name="connsiteX3" fmla="*/ 251195 w 2926535"/>
              <a:gd name="connsiteY3" fmla="*/ 5760471 h 5793915"/>
              <a:gd name="connsiteX4" fmla="*/ 0 w 2926535"/>
              <a:gd name="connsiteY4" fmla="*/ 5793915 h 579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6535" h="5793915">
                <a:moveTo>
                  <a:pt x="0" y="0"/>
                </a:moveTo>
                <a:lnTo>
                  <a:pt x="251195" y="33443"/>
                </a:lnTo>
                <a:cubicBezTo>
                  <a:pt x="1778009" y="305992"/>
                  <a:pt x="2926535" y="1484470"/>
                  <a:pt x="2926535" y="2896957"/>
                </a:cubicBezTo>
                <a:cubicBezTo>
                  <a:pt x="2926535" y="4309445"/>
                  <a:pt x="1778009" y="5487922"/>
                  <a:pt x="251195" y="5760471"/>
                </a:cubicBezTo>
                <a:lnTo>
                  <a:pt x="0" y="5793915"/>
                </a:lnTo>
                <a:close/>
              </a:path>
            </a:pathLst>
          </a:cu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373081" y="1018043"/>
            <a:ext cx="503582" cy="503582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603338" y="2438647"/>
            <a:ext cx="503582" cy="503582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2584646" y="4232041"/>
            <a:ext cx="503582" cy="503582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1373081" y="5676707"/>
            <a:ext cx="503582" cy="503582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1769856" y="1269834"/>
            <a:ext cx="238957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4113548" y="1202709"/>
            <a:ext cx="134250" cy="13425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3088228" y="2690438"/>
            <a:ext cx="225506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088228" y="4500351"/>
            <a:ext cx="2256216" cy="12095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752309" y="5914850"/>
            <a:ext cx="2296333" cy="2699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円/楕円 20"/>
          <p:cNvSpPr/>
          <p:nvPr/>
        </p:nvSpPr>
        <p:spPr>
          <a:xfrm>
            <a:off x="5343292" y="2631985"/>
            <a:ext cx="134250" cy="13425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5342393" y="4445321"/>
            <a:ext cx="134250" cy="13425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4049380" y="5874717"/>
            <a:ext cx="134250" cy="13425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410417" y="4483832"/>
            <a:ext cx="638612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「</a:t>
            </a:r>
            <a:r>
              <a:rPr lang="ja-JP" altLang="ja-JP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互助型（共済型）</a:t>
            </a:r>
            <a:r>
              <a:rPr lang="ja-JP" altLang="en-US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システム」</a:t>
            </a:r>
            <a:r>
              <a:rPr lang="ja-JP" altLang="ja-JP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サービス運営。</a:t>
            </a:r>
            <a:r>
              <a:rPr lang="ja-JP" altLang="en-US" sz="12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（大阪府福祉基金事業）</a:t>
            </a:r>
            <a:endParaRPr lang="en-US" altLang="ja-JP" sz="1200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endParaRPr lang="en-US" altLang="ja-JP" sz="500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ja-JP" sz="16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当事者・雇用企業も会費等を負担し、相談支援や集いの場創出、研修講座等を実施する。</a:t>
            </a:r>
            <a:endParaRPr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278756" y="1113821"/>
            <a:ext cx="732708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２０１８年度に就労定着支援事業が創設</a:t>
            </a:r>
            <a:r>
              <a:rPr lang="ja-JP" altLang="en-US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kern="1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endParaRPr lang="en-US" altLang="ja-JP" sz="500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ja-JP" sz="16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２０１８年度に就労定着支援事業が新たに創設され</a:t>
            </a:r>
            <a:r>
              <a:rPr lang="ja-JP" altLang="en-US" sz="16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る</a:t>
            </a:r>
            <a:r>
              <a:rPr lang="ja-JP" altLang="ja-JP" sz="16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が、サービス利用期間は３年間となっており、生涯にわたる継続的なサポートとは言い難い。</a:t>
            </a:r>
            <a:endParaRPr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477542" y="2593455"/>
            <a:ext cx="6409658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ワーク・ライフ・</a:t>
            </a:r>
            <a:r>
              <a:rPr lang="ja-JP" altLang="ja-JP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バランス</a:t>
            </a:r>
            <a:r>
              <a:rPr lang="ja-JP" altLang="en-US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の充実も必須。</a:t>
            </a:r>
            <a:endParaRPr lang="en-US" altLang="ja-JP" kern="100" dirty="0" smtClean="0"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endParaRPr lang="en-US" altLang="ja-JP" sz="500" kern="100" dirty="0" smtClean="0"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600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働くモチベーションの維持・向上を図るため余暇の充実が</a:t>
            </a:r>
            <a:r>
              <a:rPr lang="ja-JP" altLang="ja-JP" sz="1600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ja-JP" sz="1600" kern="100" dirty="0">
                <a:ea typeface="游ゴシック" panose="020B0400000000000000" pitchFamily="50" charset="-128"/>
                <a:cs typeface="メイリオ" panose="020B0604030504040204" pitchFamily="50" charset="-128"/>
              </a:rPr>
              <a:t>である。</a:t>
            </a:r>
            <a:r>
              <a:rPr lang="ja-JP" altLang="ja-JP" sz="1600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加えて</a:t>
            </a:r>
            <a:r>
              <a:rPr lang="ja-JP" altLang="en-US" sz="1600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、職場以外の社会的なつながりと活動できるソーシャルキャピタルづくり</a:t>
            </a:r>
            <a:r>
              <a:rPr lang="ja-JP" altLang="ja-JP" sz="1600" kern="100" dirty="0" smtClean="0">
                <a:ea typeface="游ゴシック" panose="020B0400000000000000" pitchFamily="50" charset="-128"/>
                <a:cs typeface="メイリオ" panose="020B0604030504040204" pitchFamily="50" charset="-128"/>
              </a:rPr>
              <a:t>。</a:t>
            </a:r>
            <a:endParaRPr lang="ja-JP" altLang="ja-JP" sz="1600" kern="100" dirty="0"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-3" y="9015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事業</a:t>
            </a:r>
            <a:r>
              <a:rPr lang="ja-JP" altLang="en-US" sz="2400" b="1" dirty="0">
                <a:solidFill>
                  <a:schemeClr val="bg1"/>
                </a:solidFill>
              </a:rPr>
              <a:t>概要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876663" y="900675"/>
            <a:ext cx="2478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制度</a:t>
            </a:r>
            <a:r>
              <a:rPr lang="ja-JP" altLang="en-US" dirty="0" smtClean="0"/>
              <a:t>の隙間を埋める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067042" y="2270916"/>
            <a:ext cx="234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働き続</a:t>
            </a:r>
            <a:r>
              <a:rPr kumimoji="1" lang="ja-JP" altLang="en-US" dirty="0" err="1" smtClean="0"/>
              <a:t>けるを</a:t>
            </a:r>
            <a:r>
              <a:rPr kumimoji="1" lang="ja-JP" altLang="en-US" dirty="0" smtClean="0"/>
              <a:t>支える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81597" y="410408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事業運営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03338" y="557251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対　　　象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4278757" y="582012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247798" y="5843498"/>
            <a:ext cx="6144631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7000">
              <a:lnSpc>
                <a:spcPts val="1500"/>
              </a:lnSpc>
            </a:pPr>
            <a:r>
              <a:rPr lang="ja-JP" altLang="ja-JP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エル・チャレンジ訓練修了生</a:t>
            </a:r>
            <a:r>
              <a:rPr lang="ja-JP" altLang="en-US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 約</a:t>
            </a:r>
            <a:r>
              <a:rPr lang="en-US" altLang="ja-JP" sz="2400" b="1" kern="100" dirty="0" smtClean="0">
                <a:solidFill>
                  <a:schemeClr val="accent5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2,000</a:t>
            </a:r>
            <a:r>
              <a:rPr lang="ja-JP" altLang="en-US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就業者約 </a:t>
            </a:r>
            <a:r>
              <a:rPr lang="en-US" altLang="ja-JP" sz="2400" b="1" kern="100" dirty="0" smtClean="0">
                <a:solidFill>
                  <a:schemeClr val="accent5">
                    <a:lumMod val="50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850</a:t>
            </a:r>
            <a:r>
              <a:rPr lang="en-US" altLang="ja-JP" sz="24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名</a:t>
            </a:r>
            <a:endParaRPr lang="en-US" altLang="ja-JP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indent="127000">
              <a:lnSpc>
                <a:spcPts val="1500"/>
              </a:lnSpc>
            </a:pPr>
            <a:endParaRPr lang="en-US" altLang="ja-JP" sz="1000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indent="127000">
              <a:lnSpc>
                <a:spcPts val="1500"/>
              </a:lnSpc>
            </a:pPr>
            <a:r>
              <a:rPr lang="ja-JP" altLang="ja-JP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訓練修了生雇用企業・事業所</a:t>
            </a:r>
            <a:r>
              <a:rPr lang="ja-JP" altLang="en-US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2400" b="1" kern="100" dirty="0" smtClean="0">
                <a:solidFill>
                  <a:schemeClr val="accent5">
                    <a:lumMod val="50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200</a:t>
            </a:r>
            <a:r>
              <a:rPr lang="en-US" altLang="ja-JP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社</a:t>
            </a:r>
            <a:endParaRPr lang="ja-JP" altLang="ja-JP" sz="2000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/>
          <p:cNvSpPr txBox="1"/>
          <p:nvPr/>
        </p:nvSpPr>
        <p:spPr>
          <a:xfrm>
            <a:off x="187564" y="90151"/>
            <a:ext cx="6099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</a:rPr>
              <a:t>互助会設立に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向けたアンケート調査（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年）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278757" y="582012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187565" y="3264030"/>
            <a:ext cx="1793631" cy="433388"/>
          </a:xfrm>
          <a:prstGeom prst="homePlate">
            <a:avLst>
              <a:gd name="adj" fmla="val 6491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800" dirty="0"/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調査方法</a:t>
            </a:r>
            <a:endParaRPr lang="ja-JP" altLang="ja-JP" sz="1600" dirty="0">
              <a:latin typeface="+mn-ea"/>
              <a:ea typeface="+mn-ea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992923" y="2985716"/>
            <a:ext cx="9589476" cy="99001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ts val="3500"/>
              </a:lnSpc>
              <a:buNone/>
            </a:pPr>
            <a:r>
              <a:rPr lang="ja-JP" altLang="ja-JP" sz="1800" dirty="0">
                <a:latin typeface="+mn-ea"/>
                <a:ea typeface="+mn-ea"/>
              </a:rPr>
              <a:t>２００７年度から２０１６年度にエル・チャレンジ訓練を修了し、就職している４３３人への郵送配布</a:t>
            </a:r>
            <a:r>
              <a:rPr lang="ja-JP" altLang="ja-JP" sz="1800" dirty="0" smtClean="0">
                <a:latin typeface="+mn-ea"/>
                <a:ea typeface="+mn-ea"/>
              </a:rPr>
              <a:t>・郵送</a:t>
            </a:r>
            <a:r>
              <a:rPr lang="ja-JP" altLang="ja-JP" sz="1800" dirty="0">
                <a:latin typeface="+mn-ea"/>
                <a:ea typeface="+mn-ea"/>
              </a:rPr>
              <a:t>回収。</a:t>
            </a:r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auto">
          <a:xfrm>
            <a:off x="199292" y="4902684"/>
            <a:ext cx="1793631" cy="433388"/>
          </a:xfrm>
          <a:prstGeom prst="homePlate">
            <a:avLst>
              <a:gd name="adj" fmla="val 6491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800" dirty="0"/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調査日時</a:t>
            </a:r>
            <a:endParaRPr lang="ja-JP" altLang="ja-JP" sz="1600" dirty="0">
              <a:latin typeface="+mn-ea"/>
              <a:ea typeface="+mn-ea"/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1992923" y="4614154"/>
            <a:ext cx="3868617" cy="104541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ts val="3500"/>
              </a:lnSpc>
              <a:buNone/>
            </a:pPr>
            <a:r>
              <a:rPr lang="ja-JP" altLang="ja-JP" sz="1800" dirty="0">
                <a:latin typeface="+mn-ea"/>
                <a:ea typeface="+mn-ea"/>
              </a:rPr>
              <a:t>２０１７年１２月　１日　</a:t>
            </a:r>
            <a:r>
              <a:rPr lang="ja-JP" altLang="ja-JP" sz="1800" dirty="0" smtClean="0">
                <a:latin typeface="+mn-ea"/>
                <a:ea typeface="+mn-ea"/>
              </a:rPr>
              <a:t>発送</a:t>
            </a:r>
            <a:endParaRPr lang="en-US" altLang="ja-JP" sz="1800" dirty="0" smtClean="0">
              <a:latin typeface="+mn-ea"/>
              <a:ea typeface="+mn-ea"/>
            </a:endParaRPr>
          </a:p>
          <a:p>
            <a:pPr>
              <a:lnSpc>
                <a:spcPts val="3500"/>
              </a:lnSpc>
              <a:buNone/>
            </a:pPr>
            <a:r>
              <a:rPr lang="ja-JP" altLang="ja-JP" sz="1800" dirty="0" smtClean="0">
                <a:latin typeface="+mn-ea"/>
                <a:ea typeface="+mn-ea"/>
              </a:rPr>
              <a:t>２０１７年</a:t>
            </a:r>
            <a:r>
              <a:rPr lang="ja-JP" altLang="ja-JP" sz="1800" dirty="0">
                <a:latin typeface="+mn-ea"/>
                <a:ea typeface="+mn-ea"/>
              </a:rPr>
              <a:t>１２月２５日　回答締切</a:t>
            </a: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992923" y="1289615"/>
            <a:ext cx="9601203" cy="100373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ts val="2400"/>
              </a:lnSpc>
              <a:buNone/>
            </a:pPr>
            <a:r>
              <a:rPr lang="ja-JP" altLang="ja-JP" sz="1800" dirty="0" smtClean="0">
                <a:latin typeface="+mn-ea"/>
                <a:ea typeface="+mn-ea"/>
              </a:rPr>
              <a:t>職場定着に</a:t>
            </a:r>
            <a:r>
              <a:rPr lang="ja-JP" altLang="ja-JP" sz="1800" dirty="0">
                <a:latin typeface="+mn-ea"/>
                <a:ea typeface="+mn-ea"/>
              </a:rPr>
              <a:t>関する相談や休日や仕事後の過ごし方の充実など、互助会サービス内容</a:t>
            </a:r>
            <a:r>
              <a:rPr lang="ja-JP" altLang="ja-JP" sz="1800" dirty="0" smtClean="0">
                <a:latin typeface="+mn-ea"/>
                <a:ea typeface="+mn-ea"/>
              </a:rPr>
              <a:t>を検討</a:t>
            </a:r>
            <a:r>
              <a:rPr lang="ja-JP" altLang="ja-JP" sz="1800" dirty="0">
                <a:latin typeface="+mn-ea"/>
                <a:ea typeface="+mn-ea"/>
              </a:rPr>
              <a:t>するにあたって、訓練修了生の生活実態やニーズを把握することを目的</a:t>
            </a:r>
            <a:r>
              <a:rPr lang="ja-JP" altLang="ja-JP" sz="1800" dirty="0" smtClean="0">
                <a:latin typeface="+mn-ea"/>
                <a:ea typeface="+mn-ea"/>
              </a:rPr>
              <a:t>にアンケート</a:t>
            </a:r>
            <a:r>
              <a:rPr lang="ja-JP" altLang="ja-JP" sz="1800" dirty="0">
                <a:latin typeface="+mn-ea"/>
                <a:ea typeface="+mn-ea"/>
              </a:rPr>
              <a:t>調査</a:t>
            </a:r>
            <a:r>
              <a:rPr lang="ja-JP" altLang="ja-JP" sz="1800" dirty="0" smtClean="0">
                <a:latin typeface="+mn-ea"/>
                <a:ea typeface="+mn-ea"/>
              </a:rPr>
              <a:t>を</a:t>
            </a:r>
            <a:r>
              <a:rPr lang="ja-JP" altLang="en-US" sz="1800" dirty="0" smtClean="0">
                <a:latin typeface="+mn-ea"/>
                <a:ea typeface="+mn-ea"/>
              </a:rPr>
              <a:t>行った</a:t>
            </a:r>
            <a:r>
              <a:rPr lang="ja-JP" altLang="ja-JP" sz="1800" dirty="0" smtClean="0">
                <a:latin typeface="+mn-ea"/>
                <a:ea typeface="+mn-ea"/>
              </a:rPr>
              <a:t>。</a:t>
            </a:r>
            <a:endParaRPr lang="ja-JP" altLang="ja-JP" sz="1800" dirty="0">
              <a:latin typeface="+mn-ea"/>
              <a:ea typeface="+mn-ea"/>
            </a:endParaRPr>
          </a:p>
        </p:txBody>
      </p:sp>
      <p:sp>
        <p:nvSpPr>
          <p:cNvPr id="37" name="AutoShape 13"/>
          <p:cNvSpPr>
            <a:spLocks noChangeArrowheads="1"/>
          </p:cNvSpPr>
          <p:nvPr/>
        </p:nvSpPr>
        <p:spPr bwMode="auto">
          <a:xfrm>
            <a:off x="187564" y="1574790"/>
            <a:ext cx="1793631" cy="433388"/>
          </a:xfrm>
          <a:prstGeom prst="homePlate">
            <a:avLst>
              <a:gd name="adj" fmla="val 6491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800" dirty="0"/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調査</a:t>
            </a:r>
            <a:r>
              <a:rPr lang="ja-JP" altLang="en-US" sz="1800" dirty="0">
                <a:latin typeface="+mn-ea"/>
                <a:ea typeface="+mn-ea"/>
              </a:rPr>
              <a:t>目的</a:t>
            </a:r>
            <a:endParaRPr lang="ja-JP" altLang="ja-JP" sz="1600" dirty="0">
              <a:latin typeface="+mn-ea"/>
              <a:ea typeface="+mn-ea"/>
            </a:endParaRPr>
          </a:p>
        </p:txBody>
      </p:sp>
      <p:sp>
        <p:nvSpPr>
          <p:cNvPr id="40" name="AutoShape 13"/>
          <p:cNvSpPr>
            <a:spLocks noChangeArrowheads="1"/>
          </p:cNvSpPr>
          <p:nvPr/>
        </p:nvSpPr>
        <p:spPr bwMode="auto">
          <a:xfrm>
            <a:off x="6611813" y="4920167"/>
            <a:ext cx="1793631" cy="433388"/>
          </a:xfrm>
          <a:prstGeom prst="homePlate">
            <a:avLst>
              <a:gd name="adj" fmla="val 6491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800" dirty="0"/>
              <a:t>　</a:t>
            </a:r>
            <a:r>
              <a:rPr lang="ja-JP" altLang="en-US" sz="1800" dirty="0" smtClean="0"/>
              <a:t>回収状況</a:t>
            </a:r>
            <a:endParaRPr lang="ja-JP" altLang="ja-JP" sz="1600" dirty="0">
              <a:latin typeface="+mn-ea"/>
              <a:ea typeface="+mn-ea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8417172" y="4453597"/>
            <a:ext cx="3176954" cy="13665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buNone/>
            </a:pPr>
            <a:r>
              <a:rPr lang="ja-JP" altLang="ja-JP" sz="1800" dirty="0" smtClean="0">
                <a:latin typeface="+mn-ea"/>
                <a:ea typeface="+mn-ea"/>
              </a:rPr>
              <a:t>発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>
                <a:latin typeface="+mn-ea"/>
                <a:ea typeface="+mn-ea"/>
              </a:rPr>
              <a:t>　</a:t>
            </a:r>
            <a:r>
              <a:rPr lang="ja-JP" altLang="ja-JP" sz="1800" dirty="0" smtClean="0">
                <a:latin typeface="+mn-ea"/>
                <a:ea typeface="+mn-ea"/>
              </a:rPr>
              <a:t>送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>
                <a:latin typeface="+mn-ea"/>
                <a:ea typeface="+mn-ea"/>
              </a:rPr>
              <a:t>　</a:t>
            </a:r>
            <a:r>
              <a:rPr lang="ja-JP" altLang="ja-JP" sz="1800" dirty="0" smtClean="0">
                <a:latin typeface="+mn-ea"/>
                <a:ea typeface="+mn-ea"/>
              </a:rPr>
              <a:t>数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 smtClean="0">
                <a:latin typeface="+mn-ea"/>
                <a:ea typeface="+mn-ea"/>
              </a:rPr>
              <a:t>：</a:t>
            </a:r>
            <a:r>
              <a:rPr lang="en-US" altLang="ja-JP" sz="1800" dirty="0" smtClean="0">
                <a:latin typeface="+mn-ea"/>
                <a:ea typeface="+mn-ea"/>
              </a:rPr>
              <a:t>     </a:t>
            </a:r>
            <a:r>
              <a:rPr lang="ja-JP" altLang="ja-JP" sz="1800" dirty="0" smtClean="0">
                <a:latin typeface="+mn-ea"/>
                <a:ea typeface="+mn-ea"/>
              </a:rPr>
              <a:t>４３３票</a:t>
            </a:r>
            <a:endParaRPr lang="ja-JP" altLang="ja-JP" sz="1800" dirty="0">
              <a:latin typeface="+mn-ea"/>
              <a:ea typeface="+mn-ea"/>
            </a:endParaRPr>
          </a:p>
          <a:p>
            <a:pPr>
              <a:buNone/>
            </a:pPr>
            <a:r>
              <a:rPr lang="ja-JP" altLang="ja-JP" sz="1800" dirty="0">
                <a:latin typeface="+mn-ea"/>
                <a:ea typeface="+mn-ea"/>
              </a:rPr>
              <a:t>不　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 smtClean="0">
                <a:latin typeface="+mn-ea"/>
                <a:ea typeface="+mn-ea"/>
              </a:rPr>
              <a:t>到</a:t>
            </a:r>
            <a:r>
              <a:rPr lang="ja-JP" altLang="ja-JP" sz="1800" dirty="0">
                <a:latin typeface="+mn-ea"/>
                <a:ea typeface="+mn-ea"/>
              </a:rPr>
              <a:t>　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 smtClean="0">
                <a:latin typeface="+mn-ea"/>
                <a:ea typeface="+mn-ea"/>
              </a:rPr>
              <a:t>達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 smtClean="0">
                <a:latin typeface="+mn-ea"/>
                <a:ea typeface="+mn-ea"/>
              </a:rPr>
              <a:t>：</a:t>
            </a:r>
            <a:r>
              <a:rPr lang="ja-JP" altLang="ja-JP" sz="1800" dirty="0">
                <a:latin typeface="+mn-ea"/>
                <a:ea typeface="+mn-ea"/>
              </a:rPr>
              <a:t>　</a:t>
            </a:r>
            <a:r>
              <a:rPr lang="en-US" altLang="ja-JP" sz="1800" dirty="0" smtClean="0">
                <a:latin typeface="+mn-ea"/>
                <a:ea typeface="+mn-ea"/>
              </a:rPr>
              <a:t>     </a:t>
            </a:r>
            <a:r>
              <a:rPr lang="ja-JP" altLang="ja-JP" sz="1800" dirty="0" smtClean="0">
                <a:latin typeface="+mn-ea"/>
                <a:ea typeface="+mn-ea"/>
              </a:rPr>
              <a:t>５９票</a:t>
            </a:r>
            <a:endParaRPr lang="ja-JP" altLang="ja-JP" sz="1800" dirty="0">
              <a:latin typeface="+mn-ea"/>
              <a:ea typeface="+mn-ea"/>
            </a:endParaRPr>
          </a:p>
          <a:p>
            <a:pPr>
              <a:buNone/>
            </a:pPr>
            <a:r>
              <a:rPr lang="ja-JP" altLang="ja-JP" sz="1800" dirty="0" smtClean="0">
                <a:latin typeface="+mn-ea"/>
                <a:ea typeface="+mn-ea"/>
              </a:rPr>
              <a:t>回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>
                <a:latin typeface="+mn-ea"/>
                <a:ea typeface="+mn-ea"/>
              </a:rPr>
              <a:t>　答　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 smtClean="0">
                <a:latin typeface="+mn-ea"/>
                <a:ea typeface="+mn-ea"/>
              </a:rPr>
              <a:t>数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ja-JP" altLang="ja-JP" sz="1800" dirty="0" smtClean="0">
                <a:latin typeface="+mn-ea"/>
                <a:ea typeface="+mn-ea"/>
              </a:rPr>
              <a:t>：</a:t>
            </a:r>
            <a:r>
              <a:rPr lang="en-US" altLang="ja-JP" sz="1800" dirty="0" smtClean="0">
                <a:latin typeface="+mn-ea"/>
                <a:ea typeface="+mn-ea"/>
              </a:rPr>
              <a:t>     </a:t>
            </a:r>
            <a:r>
              <a:rPr lang="ja-JP" altLang="ja-JP" sz="1800" dirty="0" smtClean="0">
                <a:latin typeface="+mn-ea"/>
                <a:ea typeface="+mn-ea"/>
              </a:rPr>
              <a:t>１４８票</a:t>
            </a:r>
            <a:endParaRPr lang="ja-JP" altLang="ja-JP" sz="1800" dirty="0">
              <a:latin typeface="+mn-ea"/>
              <a:ea typeface="+mn-ea"/>
            </a:endParaRPr>
          </a:p>
          <a:p>
            <a:pPr>
              <a:buNone/>
            </a:pPr>
            <a:r>
              <a:rPr lang="ja-JP" altLang="ja-JP" sz="1800" dirty="0">
                <a:latin typeface="+mn-ea"/>
                <a:ea typeface="+mn-ea"/>
              </a:rPr>
              <a:t>有効回収率 </a:t>
            </a:r>
            <a:r>
              <a:rPr lang="ja-JP" altLang="ja-JP" sz="1800" dirty="0" smtClean="0">
                <a:latin typeface="+mn-ea"/>
                <a:ea typeface="+mn-ea"/>
              </a:rPr>
              <a:t>：</a:t>
            </a:r>
            <a:r>
              <a:rPr lang="en-US" altLang="ja-JP" sz="1800" dirty="0" smtClean="0">
                <a:latin typeface="+mn-ea"/>
                <a:ea typeface="+mn-ea"/>
              </a:rPr>
              <a:t>   </a:t>
            </a:r>
            <a:r>
              <a:rPr lang="ja-JP" altLang="ja-JP" sz="1800" dirty="0" smtClean="0">
                <a:latin typeface="+mn-ea"/>
                <a:ea typeface="+mn-ea"/>
              </a:rPr>
              <a:t>３９．６％</a:t>
            </a:r>
            <a:endParaRPr lang="ja-JP" altLang="ja-JP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2607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9246" y="152400"/>
            <a:ext cx="2104292" cy="445476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 smtClean="0"/>
              <a:t>調査項目</a:t>
            </a:r>
            <a:r>
              <a:rPr lang="en-US" altLang="ja-JP" sz="2400" dirty="0" smtClean="0"/>
              <a:t>】</a:t>
            </a:r>
            <a:endParaRPr lang="ja-JP" altLang="en-US" sz="2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86" y="715108"/>
            <a:ext cx="10956829" cy="577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2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4337" y="117230"/>
            <a:ext cx="5908863" cy="504093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 smtClean="0"/>
              <a:t>結果の概要</a:t>
            </a:r>
            <a:r>
              <a:rPr lang="en-US" altLang="ja-JP" sz="2400" dirty="0" smtClean="0"/>
              <a:t>】</a:t>
            </a:r>
            <a:r>
              <a:rPr lang="ja-JP" altLang="en-US" sz="2400" dirty="0" smtClean="0"/>
              <a:t>　回答者のプロフィール</a:t>
            </a:r>
            <a:endParaRPr lang="ja-JP" altLang="en-US" sz="24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37" y="621323"/>
            <a:ext cx="10873388" cy="593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6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153" y="679938"/>
            <a:ext cx="11207261" cy="5896708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15462" y="128955"/>
            <a:ext cx="4261338" cy="504092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 smtClean="0"/>
              <a:t>結果の概要</a:t>
            </a:r>
            <a:r>
              <a:rPr lang="en-US" altLang="ja-JP" sz="2400" dirty="0" smtClean="0"/>
              <a:t>】</a:t>
            </a:r>
            <a:r>
              <a:rPr lang="ja-JP" altLang="en-US" sz="2400" dirty="0" smtClean="0"/>
              <a:t>　仕事の状況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5759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4278757" y="582012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520138" y="83772"/>
            <a:ext cx="5833770" cy="566691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/>
              <a:t>結果</a:t>
            </a:r>
            <a:r>
              <a:rPr lang="ja-JP" altLang="en-US" sz="2400" dirty="0" smtClean="0"/>
              <a:t>の概要</a:t>
            </a:r>
            <a:r>
              <a:rPr lang="en-US" altLang="ja-JP" sz="2400" dirty="0" smtClean="0"/>
              <a:t>】</a:t>
            </a:r>
            <a:r>
              <a:rPr lang="ja-JP" altLang="en-US" sz="2400" dirty="0" smtClean="0"/>
              <a:t>　自由時間の過ごし方</a:t>
            </a:r>
            <a:endParaRPr lang="ja-JP" altLang="en-US" sz="2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246" y="691662"/>
            <a:ext cx="10117016" cy="583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4278757" y="582012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95984" y="89802"/>
            <a:ext cx="5904108" cy="566691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/>
              <a:t>結果</a:t>
            </a:r>
            <a:r>
              <a:rPr lang="ja-JP" altLang="en-US" sz="2400" dirty="0" smtClean="0"/>
              <a:t>の概要</a:t>
            </a:r>
            <a:r>
              <a:rPr lang="en-US" altLang="ja-JP" sz="2400" dirty="0" smtClean="0"/>
              <a:t>】</a:t>
            </a:r>
            <a:r>
              <a:rPr lang="ja-JP" altLang="en-US" sz="2400" dirty="0" smtClean="0"/>
              <a:t>　悩みごとについて</a:t>
            </a:r>
            <a:endParaRPr lang="ja-JP" altLang="en-US" sz="24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91" y="691662"/>
            <a:ext cx="11293894" cy="587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4278757" y="582012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kern="100" dirty="0" smtClean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616927" y="154112"/>
            <a:ext cx="7319596" cy="478935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/>
              <a:t>結果</a:t>
            </a:r>
            <a:r>
              <a:rPr lang="ja-JP" altLang="en-US" sz="2400" dirty="0" smtClean="0"/>
              <a:t>の概要</a:t>
            </a:r>
            <a:r>
              <a:rPr lang="en-US" altLang="ja-JP" sz="2400" dirty="0" smtClean="0"/>
              <a:t>】</a:t>
            </a:r>
            <a:r>
              <a:rPr lang="ja-JP" altLang="en-US" sz="2400" dirty="0" smtClean="0"/>
              <a:t>　働くようになって変わったこと</a:t>
            </a:r>
            <a:endParaRPr lang="ja-JP" altLang="en-US" sz="2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91662"/>
            <a:ext cx="10363200" cy="4853353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1066800" y="5545015"/>
            <a:ext cx="10210800" cy="985014"/>
          </a:xfrm>
          <a:prstGeom prst="roundRect">
            <a:avLst>
              <a:gd name="adj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2" defTabSz="14732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dirty="0">
                <a:latin typeface="瀬戸フォント" panose="02000600000000000000" pitchFamily="2" charset="-128"/>
                <a:ea typeface="瀬戸フォント" panose="02000600000000000000" pitchFamily="2" charset="-128"/>
                <a:cs typeface="瀬戸フォント" panose="02000600000000000000" pitchFamily="2" charset="-128"/>
              </a:rPr>
              <a:t>働</a:t>
            </a:r>
            <a:r>
              <a:rPr kumimoji="1" lang="ja-JP" altLang="en-US" sz="1600" dirty="0" smtClean="0">
                <a:latin typeface="瀬戸フォント" panose="02000600000000000000" pitchFamily="2" charset="-128"/>
                <a:ea typeface="瀬戸フォント" panose="02000600000000000000" pitchFamily="2" charset="-128"/>
                <a:cs typeface="瀬戸フォント" panose="02000600000000000000" pitchFamily="2" charset="-128"/>
              </a:rPr>
              <a:t>くようになって「悪くなった」と感じていることはない！</a:t>
            </a:r>
            <a:endParaRPr kumimoji="1" lang="en-US" altLang="ja-JP" sz="1600" dirty="0" smtClean="0">
              <a:latin typeface="瀬戸フォント" panose="02000600000000000000" pitchFamily="2" charset="-128"/>
              <a:ea typeface="瀬戸フォント" panose="02000600000000000000" pitchFamily="2" charset="-128"/>
              <a:cs typeface="瀬戸フォント" panose="02000600000000000000" pitchFamily="2" charset="-128"/>
            </a:endParaRPr>
          </a:p>
          <a:p>
            <a:pPr lvl="2" defTabSz="14732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dirty="0" smtClean="0">
                <a:latin typeface="瀬戸フォント" panose="02000600000000000000" pitchFamily="2" charset="-128"/>
                <a:ea typeface="瀬戸フォント" panose="02000600000000000000" pitchFamily="2" charset="-128"/>
                <a:cs typeface="瀬戸フォント" panose="02000600000000000000" pitchFamily="2" charset="-128"/>
              </a:rPr>
              <a:t>一番良くなったのは「経済面」。それだけでなく「活動範囲」「外出頻度」「人とのつながり」もよくなったと感じている。</a:t>
            </a:r>
            <a:endParaRPr kumimoji="1" lang="ja-JP" altLang="en-US" sz="1600" dirty="0">
              <a:solidFill>
                <a:schemeClr val="tx1"/>
              </a:solidFill>
              <a:latin typeface="瀬戸フォント" panose="02000600000000000000" pitchFamily="2" charset="-128"/>
              <a:ea typeface="瀬戸フォント" panose="02000600000000000000" pitchFamily="2" charset="-128"/>
              <a:cs typeface="瀬戸フォント" panose="02000600000000000000" pitchFamily="2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923" y="5697422"/>
            <a:ext cx="658749" cy="68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9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03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ワイド画面</PresentationFormat>
  <Paragraphs>67</Paragraphs>
  <Slides>12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ＭＳ Ｐゴシック</vt:lpstr>
      <vt:lpstr>ＭＳ 明朝</vt:lpstr>
      <vt:lpstr>メイリオ</vt:lpstr>
      <vt:lpstr>瀬戸フォント</vt:lpstr>
      <vt:lpstr>游ゴシック</vt:lpstr>
      <vt:lpstr>Arial</vt:lpstr>
      <vt:lpstr>Calibri</vt:lpstr>
      <vt:lpstr>Times New Roman</vt:lpstr>
      <vt:lpstr>Tw Cen MT</vt:lpstr>
      <vt:lpstr>Office テーマ</vt:lpstr>
      <vt:lpstr>PowerPoint プレゼンテーション</vt:lpstr>
      <vt:lpstr>PowerPoint プレゼンテーション</vt:lpstr>
      <vt:lpstr>PowerPoint プレゼンテーション</vt:lpstr>
      <vt:lpstr>【調査項目】</vt:lpstr>
      <vt:lpstr>【結果の概要】　回答者のプロフィール</vt:lpstr>
      <vt:lpstr>【結果の概要】　仕事の状況</vt:lpstr>
      <vt:lpstr>【結果の概要】　自由時間の過ごし方</vt:lpstr>
      <vt:lpstr>【結果の概要】　悩みごとについて</vt:lpstr>
      <vt:lpstr>【結果の概要】　働くようになって変わったこと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2019-03-25T10:07:12Z</dcterms:created>
  <dcterms:modified xsi:type="dcterms:W3CDTF">2019-03-25T10:07:16Z</dcterms:modified>
</cp:coreProperties>
</file>