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6858000" cy="9906000" type="A4"/>
  <p:notesSz cx="9939338" cy="6807200"/>
  <p:defaultTex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651495BE-D057-44DA-8FCD-893D257FE53C}">
          <p14:sldIdLst>
            <p14:sldId id="256"/>
            <p14:sldId id="257"/>
          </p14:sldIdLst>
        </p14:section>
      </p14:sectionLst>
    </p:ex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B272"/>
    <a:srgbClr val="009900"/>
    <a:srgbClr val="CCFF99"/>
    <a:srgbClr val="33CC33"/>
    <a:srgbClr val="7AF69A"/>
    <a:srgbClr val="BCFF43"/>
    <a:srgbClr val="43FF43"/>
    <a:srgbClr val="84E084"/>
    <a:srgbClr val="66CC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9140" autoAdjust="0"/>
  </p:normalViewPr>
  <p:slideViewPr>
    <p:cSldViewPr>
      <p:cViewPr varScale="1">
        <p:scale>
          <a:sx n="55" d="100"/>
          <a:sy n="55" d="100"/>
        </p:scale>
        <p:origin x="1968"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07047" cy="340360"/>
          </a:xfrm>
          <a:prstGeom prst="rect">
            <a:avLst/>
          </a:prstGeom>
        </p:spPr>
        <p:txBody>
          <a:bodyPr vert="horz" lIns="95600" tIns="47799" rIns="95600" bIns="47799"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9995" y="1"/>
            <a:ext cx="4307047" cy="340360"/>
          </a:xfrm>
          <a:prstGeom prst="rect">
            <a:avLst/>
          </a:prstGeom>
        </p:spPr>
        <p:txBody>
          <a:bodyPr vert="horz" lIns="95600" tIns="47799" rIns="95600" bIns="47799" rtlCol="0"/>
          <a:lstStyle>
            <a:lvl1pPr algn="r">
              <a:defRPr sz="1300"/>
            </a:lvl1pPr>
          </a:lstStyle>
          <a:p>
            <a:fld id="{9EC1DDB3-66DD-4233-B270-AC8C06FA98D0}" type="datetimeFigureOut">
              <a:rPr kumimoji="1" lang="ja-JP" altLang="en-US" smtClean="0"/>
              <a:t>2019/3/25</a:t>
            </a:fld>
            <a:endParaRPr kumimoji="1" lang="ja-JP" altLang="en-US"/>
          </a:p>
        </p:txBody>
      </p:sp>
      <p:sp>
        <p:nvSpPr>
          <p:cNvPr id="4" name="スライド イメージ プレースホルダー 3"/>
          <p:cNvSpPr>
            <a:spLocks noGrp="1" noRot="1" noChangeAspect="1"/>
          </p:cNvSpPr>
          <p:nvPr>
            <p:ph type="sldImg" idx="2"/>
          </p:nvPr>
        </p:nvSpPr>
        <p:spPr>
          <a:xfrm>
            <a:off x="4087813" y="511175"/>
            <a:ext cx="1763712" cy="2551113"/>
          </a:xfrm>
          <a:prstGeom prst="rect">
            <a:avLst/>
          </a:prstGeom>
          <a:noFill/>
          <a:ln w="12700">
            <a:solidFill>
              <a:prstClr val="black"/>
            </a:solidFill>
          </a:ln>
        </p:spPr>
        <p:txBody>
          <a:bodyPr vert="horz" lIns="95600" tIns="47799" rIns="95600" bIns="47799" rtlCol="0" anchor="ctr"/>
          <a:lstStyle/>
          <a:p>
            <a:endParaRPr lang="ja-JP" altLang="en-US"/>
          </a:p>
        </p:txBody>
      </p:sp>
      <p:sp>
        <p:nvSpPr>
          <p:cNvPr id="5" name="ノート プレースホルダー 4"/>
          <p:cNvSpPr>
            <a:spLocks noGrp="1"/>
          </p:cNvSpPr>
          <p:nvPr>
            <p:ph type="body" sz="quarter" idx="3"/>
          </p:nvPr>
        </p:nvSpPr>
        <p:spPr>
          <a:xfrm>
            <a:off x="993935" y="3233422"/>
            <a:ext cx="7951470" cy="3063239"/>
          </a:xfrm>
          <a:prstGeom prst="rect">
            <a:avLst/>
          </a:prstGeom>
        </p:spPr>
        <p:txBody>
          <a:bodyPr vert="horz" lIns="95600" tIns="47799" rIns="95600" bIns="4779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665"/>
            <a:ext cx="4307047" cy="340360"/>
          </a:xfrm>
          <a:prstGeom prst="rect">
            <a:avLst/>
          </a:prstGeom>
        </p:spPr>
        <p:txBody>
          <a:bodyPr vert="horz" lIns="95600" tIns="47799" rIns="95600" bIns="4779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9995" y="6465665"/>
            <a:ext cx="4307047" cy="340360"/>
          </a:xfrm>
          <a:prstGeom prst="rect">
            <a:avLst/>
          </a:prstGeom>
        </p:spPr>
        <p:txBody>
          <a:bodyPr vert="horz" lIns="95600" tIns="47799" rIns="95600" bIns="47799" rtlCol="0" anchor="b"/>
          <a:lstStyle>
            <a:lvl1pPr algn="r">
              <a:defRPr sz="1300"/>
            </a:lvl1pPr>
          </a:lstStyle>
          <a:p>
            <a:fld id="{F9ACD0FC-2530-46DA-A13E-3932E6F04003}" type="slidenum">
              <a:rPr kumimoji="1" lang="ja-JP" altLang="en-US" smtClean="0"/>
              <a:t>‹#›</a:t>
            </a:fld>
            <a:endParaRPr kumimoji="1" lang="ja-JP" altLang="en-US"/>
          </a:p>
        </p:txBody>
      </p:sp>
    </p:spTree>
    <p:extLst>
      <p:ext uri="{BB962C8B-B14F-4D97-AF65-F5344CB8AC3E}">
        <p14:creationId xmlns:p14="http://schemas.microsoft.com/office/powerpoint/2010/main" val="3798540553"/>
      </p:ext>
    </p:extLst>
  </p:cSld>
  <p:clrMap bg1="lt1" tx1="dk1" bg2="lt2" tx2="dk2" accent1="accent1" accent2="accent2" accent3="accent3" accent4="accent4" accent5="accent5" accent6="accent6" hlink="hlink" folHlink="folHlink"/>
  <p:notesStyle>
    <a:lvl1pPr marL="0" algn="l" defTabSz="593636" rtl="0" eaLnBrk="1" latinLnBrk="0" hangingPunct="1">
      <a:defRPr kumimoji="1" sz="789" kern="1200">
        <a:solidFill>
          <a:schemeClr val="tx1"/>
        </a:solidFill>
        <a:latin typeface="+mn-lt"/>
        <a:ea typeface="+mn-ea"/>
        <a:cs typeface="+mn-cs"/>
      </a:defRPr>
    </a:lvl1pPr>
    <a:lvl2pPr marL="296818" algn="l" defTabSz="593636" rtl="0" eaLnBrk="1" latinLnBrk="0" hangingPunct="1">
      <a:defRPr kumimoji="1" sz="789" kern="1200">
        <a:solidFill>
          <a:schemeClr val="tx1"/>
        </a:solidFill>
        <a:latin typeface="+mn-lt"/>
        <a:ea typeface="+mn-ea"/>
        <a:cs typeface="+mn-cs"/>
      </a:defRPr>
    </a:lvl2pPr>
    <a:lvl3pPr marL="593636" algn="l" defTabSz="593636" rtl="0" eaLnBrk="1" latinLnBrk="0" hangingPunct="1">
      <a:defRPr kumimoji="1" sz="789" kern="1200">
        <a:solidFill>
          <a:schemeClr val="tx1"/>
        </a:solidFill>
        <a:latin typeface="+mn-lt"/>
        <a:ea typeface="+mn-ea"/>
        <a:cs typeface="+mn-cs"/>
      </a:defRPr>
    </a:lvl3pPr>
    <a:lvl4pPr marL="890454" algn="l" defTabSz="593636" rtl="0" eaLnBrk="1" latinLnBrk="0" hangingPunct="1">
      <a:defRPr kumimoji="1" sz="789" kern="1200">
        <a:solidFill>
          <a:schemeClr val="tx1"/>
        </a:solidFill>
        <a:latin typeface="+mn-lt"/>
        <a:ea typeface="+mn-ea"/>
        <a:cs typeface="+mn-cs"/>
      </a:defRPr>
    </a:lvl4pPr>
    <a:lvl5pPr marL="1187272" algn="l" defTabSz="593636" rtl="0" eaLnBrk="1" latinLnBrk="0" hangingPunct="1">
      <a:defRPr kumimoji="1" sz="789" kern="1200">
        <a:solidFill>
          <a:schemeClr val="tx1"/>
        </a:solidFill>
        <a:latin typeface="+mn-lt"/>
        <a:ea typeface="+mn-ea"/>
        <a:cs typeface="+mn-cs"/>
      </a:defRPr>
    </a:lvl5pPr>
    <a:lvl6pPr marL="1484089" algn="l" defTabSz="593636" rtl="0" eaLnBrk="1" latinLnBrk="0" hangingPunct="1">
      <a:defRPr kumimoji="1" sz="789" kern="1200">
        <a:solidFill>
          <a:schemeClr val="tx1"/>
        </a:solidFill>
        <a:latin typeface="+mn-lt"/>
        <a:ea typeface="+mn-ea"/>
        <a:cs typeface="+mn-cs"/>
      </a:defRPr>
    </a:lvl6pPr>
    <a:lvl7pPr marL="1780908" algn="l" defTabSz="593636" rtl="0" eaLnBrk="1" latinLnBrk="0" hangingPunct="1">
      <a:defRPr kumimoji="1" sz="789" kern="1200">
        <a:solidFill>
          <a:schemeClr val="tx1"/>
        </a:solidFill>
        <a:latin typeface="+mn-lt"/>
        <a:ea typeface="+mn-ea"/>
        <a:cs typeface="+mn-cs"/>
      </a:defRPr>
    </a:lvl7pPr>
    <a:lvl8pPr marL="2077726" algn="l" defTabSz="593636" rtl="0" eaLnBrk="1" latinLnBrk="0" hangingPunct="1">
      <a:defRPr kumimoji="1" sz="789" kern="1200">
        <a:solidFill>
          <a:schemeClr val="tx1"/>
        </a:solidFill>
        <a:latin typeface="+mn-lt"/>
        <a:ea typeface="+mn-ea"/>
        <a:cs typeface="+mn-cs"/>
      </a:defRPr>
    </a:lvl8pPr>
    <a:lvl9pPr marL="2374543" algn="l" defTabSz="593636" rtl="0" eaLnBrk="1" latinLnBrk="0" hangingPunct="1">
      <a:defRPr kumimoji="1" sz="78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87813" y="511175"/>
            <a:ext cx="1763712"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ACD0FC-2530-46DA-A13E-3932E6F04003}" type="slidenum">
              <a:rPr kumimoji="1" lang="ja-JP" altLang="en-US" smtClean="0"/>
              <a:t>1</a:t>
            </a:fld>
            <a:endParaRPr kumimoji="1" lang="ja-JP" altLang="en-US"/>
          </a:p>
        </p:txBody>
      </p:sp>
    </p:spTree>
    <p:extLst>
      <p:ext uri="{BB962C8B-B14F-4D97-AF65-F5344CB8AC3E}">
        <p14:creationId xmlns:p14="http://schemas.microsoft.com/office/powerpoint/2010/main" val="1646937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4"/>
          </a:xfrm>
        </p:spPr>
        <p:txBody>
          <a:bodyPr/>
          <a:lstStyle>
            <a:lvl1pPr marL="0" indent="0" algn="ctr">
              <a:buNone/>
              <a:defRPr>
                <a:solidFill>
                  <a:schemeClr val="tx1">
                    <a:tint val="75000"/>
                  </a:schemeClr>
                </a:solidFill>
              </a:defRPr>
            </a:lvl1pPr>
            <a:lvl2pPr marL="282344" indent="0" algn="ctr">
              <a:buNone/>
              <a:defRPr>
                <a:solidFill>
                  <a:schemeClr val="tx1">
                    <a:tint val="75000"/>
                  </a:schemeClr>
                </a:solidFill>
              </a:defRPr>
            </a:lvl2pPr>
            <a:lvl3pPr marL="564688" indent="0" algn="ctr">
              <a:buNone/>
              <a:defRPr>
                <a:solidFill>
                  <a:schemeClr val="tx1">
                    <a:tint val="75000"/>
                  </a:schemeClr>
                </a:solidFill>
              </a:defRPr>
            </a:lvl3pPr>
            <a:lvl4pPr marL="847032" indent="0" algn="ctr">
              <a:buNone/>
              <a:defRPr>
                <a:solidFill>
                  <a:schemeClr val="tx1">
                    <a:tint val="75000"/>
                  </a:schemeClr>
                </a:solidFill>
              </a:defRPr>
            </a:lvl4pPr>
            <a:lvl5pPr marL="1129376" indent="0" algn="ctr">
              <a:buNone/>
              <a:defRPr>
                <a:solidFill>
                  <a:schemeClr val="tx1">
                    <a:tint val="75000"/>
                  </a:schemeClr>
                </a:solidFill>
              </a:defRPr>
            </a:lvl5pPr>
            <a:lvl6pPr marL="1411720" indent="0" algn="ctr">
              <a:buNone/>
              <a:defRPr>
                <a:solidFill>
                  <a:schemeClr val="tx1">
                    <a:tint val="75000"/>
                  </a:schemeClr>
                </a:solidFill>
              </a:defRPr>
            </a:lvl6pPr>
            <a:lvl7pPr marL="1694064" indent="0" algn="ctr">
              <a:buNone/>
              <a:defRPr>
                <a:solidFill>
                  <a:schemeClr val="tx1">
                    <a:tint val="75000"/>
                  </a:schemeClr>
                </a:solidFill>
              </a:defRPr>
            </a:lvl7pPr>
            <a:lvl8pPr marL="1976408" indent="0" algn="ctr">
              <a:buNone/>
              <a:defRPr>
                <a:solidFill>
                  <a:schemeClr val="tx1">
                    <a:tint val="75000"/>
                  </a:schemeClr>
                </a:solidFill>
              </a:defRPr>
            </a:lvl8pPr>
            <a:lvl9pPr marL="225875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15027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560738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7" y="554921"/>
            <a:ext cx="2159794" cy="1183446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9823" y="554921"/>
            <a:ext cx="6367462" cy="1183446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98156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66895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5"/>
            <a:ext cx="5829300" cy="1967442"/>
          </a:xfrm>
        </p:spPr>
        <p:txBody>
          <a:bodyPr anchor="t"/>
          <a:lstStyle>
            <a:lvl1pPr algn="l">
              <a:defRPr sz="2494"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1225">
                <a:solidFill>
                  <a:schemeClr val="tx1">
                    <a:tint val="75000"/>
                  </a:schemeClr>
                </a:solidFill>
              </a:defRPr>
            </a:lvl1pPr>
            <a:lvl2pPr marL="282344" indent="0">
              <a:buNone/>
              <a:defRPr sz="1089">
                <a:solidFill>
                  <a:schemeClr val="tx1">
                    <a:tint val="75000"/>
                  </a:schemeClr>
                </a:solidFill>
              </a:defRPr>
            </a:lvl2pPr>
            <a:lvl3pPr marL="564688" indent="0">
              <a:buNone/>
              <a:defRPr sz="997">
                <a:solidFill>
                  <a:schemeClr val="tx1">
                    <a:tint val="75000"/>
                  </a:schemeClr>
                </a:solidFill>
              </a:defRPr>
            </a:lvl3pPr>
            <a:lvl4pPr marL="847032" indent="0">
              <a:buNone/>
              <a:defRPr sz="861">
                <a:solidFill>
                  <a:schemeClr val="tx1">
                    <a:tint val="75000"/>
                  </a:schemeClr>
                </a:solidFill>
              </a:defRPr>
            </a:lvl4pPr>
            <a:lvl5pPr marL="1129376" indent="0">
              <a:buNone/>
              <a:defRPr sz="861">
                <a:solidFill>
                  <a:schemeClr val="tx1">
                    <a:tint val="75000"/>
                  </a:schemeClr>
                </a:solidFill>
              </a:defRPr>
            </a:lvl5pPr>
            <a:lvl6pPr marL="1411720" indent="0">
              <a:buNone/>
              <a:defRPr sz="861">
                <a:solidFill>
                  <a:schemeClr val="tx1">
                    <a:tint val="75000"/>
                  </a:schemeClr>
                </a:solidFill>
              </a:defRPr>
            </a:lvl6pPr>
            <a:lvl7pPr marL="1694064" indent="0">
              <a:buNone/>
              <a:defRPr sz="861">
                <a:solidFill>
                  <a:schemeClr val="tx1">
                    <a:tint val="75000"/>
                  </a:schemeClr>
                </a:solidFill>
              </a:defRPr>
            </a:lvl7pPr>
            <a:lvl8pPr marL="1976408" indent="0">
              <a:buNone/>
              <a:defRPr sz="861">
                <a:solidFill>
                  <a:schemeClr val="tx1">
                    <a:tint val="75000"/>
                  </a:schemeClr>
                </a:solidFill>
              </a:defRPr>
            </a:lvl8pPr>
            <a:lvl9pPr marL="2258752" indent="0">
              <a:buNone/>
              <a:defRPr sz="86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038397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9823"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57751" y="3235501"/>
            <a:ext cx="4263628" cy="9153878"/>
          </a:xfrm>
        </p:spPr>
        <p:txBody>
          <a:bodyPr/>
          <a:lstStyle>
            <a:lvl1pPr>
              <a:defRPr sz="1723"/>
            </a:lvl1pPr>
            <a:lvl2pPr>
              <a:defRPr sz="1496"/>
            </a:lvl2pPr>
            <a:lvl3pPr>
              <a:defRPr sz="1225"/>
            </a:lvl3pPr>
            <a:lvl4pPr>
              <a:defRPr sz="1089"/>
            </a:lvl4pPr>
            <a:lvl5pPr>
              <a:defRPr sz="1089"/>
            </a:lvl5pPr>
            <a:lvl6pPr>
              <a:defRPr sz="1089"/>
            </a:lvl6pPr>
            <a:lvl7pPr>
              <a:defRPr sz="1089"/>
            </a:lvl7pPr>
            <a:lvl8pPr>
              <a:defRPr sz="1089"/>
            </a:lvl8pPr>
            <a:lvl9pPr>
              <a:defRPr sz="108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671430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6700"/>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217388"/>
            <a:ext cx="303014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141488"/>
            <a:ext cx="303014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8"/>
            <a:ext cx="3031331" cy="924101"/>
          </a:xfrm>
        </p:spPr>
        <p:txBody>
          <a:bodyPr anchor="b"/>
          <a:lstStyle>
            <a:lvl1pPr marL="0" indent="0">
              <a:buNone/>
              <a:defRPr sz="1496" b="1"/>
            </a:lvl1pPr>
            <a:lvl2pPr marL="282344" indent="0">
              <a:buNone/>
              <a:defRPr sz="1225" b="1"/>
            </a:lvl2pPr>
            <a:lvl3pPr marL="564688" indent="0">
              <a:buNone/>
              <a:defRPr sz="1089" b="1"/>
            </a:lvl3pPr>
            <a:lvl4pPr marL="847032" indent="0">
              <a:buNone/>
              <a:defRPr sz="997" b="1"/>
            </a:lvl4pPr>
            <a:lvl5pPr marL="1129376" indent="0">
              <a:buNone/>
              <a:defRPr sz="997" b="1"/>
            </a:lvl5pPr>
            <a:lvl6pPr marL="1411720" indent="0">
              <a:buNone/>
              <a:defRPr sz="997" b="1"/>
            </a:lvl6pPr>
            <a:lvl7pPr marL="1694064" indent="0">
              <a:buNone/>
              <a:defRPr sz="997" b="1"/>
            </a:lvl7pPr>
            <a:lvl8pPr marL="1976408" indent="0">
              <a:buNone/>
              <a:defRPr sz="997" b="1"/>
            </a:lvl8pPr>
            <a:lvl9pPr marL="2258752" indent="0">
              <a:buNone/>
              <a:defRPr sz="99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8"/>
            <a:ext cx="3031331" cy="5707416"/>
          </a:xfrm>
        </p:spPr>
        <p:txBody>
          <a:bodyPr/>
          <a:lstStyle>
            <a:lvl1pPr>
              <a:defRPr sz="1496"/>
            </a:lvl1pPr>
            <a:lvl2pPr>
              <a:defRPr sz="1225"/>
            </a:lvl2pPr>
            <a:lvl3pPr>
              <a:defRPr sz="1089"/>
            </a:lvl3pPr>
            <a:lvl4pPr>
              <a:defRPr sz="997"/>
            </a:lvl4pPr>
            <a:lvl5pPr>
              <a:defRPr sz="997"/>
            </a:lvl5pPr>
            <a:lvl6pPr>
              <a:defRPr sz="997"/>
            </a:lvl6pPr>
            <a:lvl7pPr>
              <a:defRPr sz="997"/>
            </a:lvl7pPr>
            <a:lvl8pPr>
              <a:defRPr sz="997"/>
            </a:lvl8pPr>
            <a:lvl9pPr>
              <a:defRPr sz="99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39800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3900589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51556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8"/>
            <a:ext cx="2256235" cy="1678516"/>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9"/>
            <a:ext cx="3833813" cy="8454497"/>
          </a:xfrm>
        </p:spPr>
        <p:txBody>
          <a:bodyPr/>
          <a:lstStyle>
            <a:lvl1pPr>
              <a:defRPr sz="1950"/>
            </a:lvl1pPr>
            <a:lvl2pPr>
              <a:defRPr sz="1723"/>
            </a:lvl2pPr>
            <a:lvl3pPr>
              <a:defRPr sz="1496"/>
            </a:lvl3pPr>
            <a:lvl4pPr>
              <a:defRPr sz="1225"/>
            </a:lvl4pPr>
            <a:lvl5pPr>
              <a:defRPr sz="1225"/>
            </a:lvl5pPr>
            <a:lvl6pPr>
              <a:defRPr sz="1225"/>
            </a:lvl6pPr>
            <a:lvl7pPr>
              <a:defRPr sz="1225"/>
            </a:lvl7pPr>
            <a:lvl8pPr>
              <a:defRPr sz="1225"/>
            </a:lvl8pPr>
            <a:lvl9pPr>
              <a:defRPr sz="12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4"/>
            <a:ext cx="2256235" cy="6775980"/>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22516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8" y="6934202"/>
            <a:ext cx="4114800" cy="818622"/>
          </a:xfrm>
        </p:spPr>
        <p:txBody>
          <a:bodyPr anchor="b"/>
          <a:lstStyle>
            <a:lvl1pPr algn="l">
              <a:defRPr sz="122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8" y="885120"/>
            <a:ext cx="4114800" cy="5943600"/>
          </a:xfrm>
        </p:spPr>
        <p:txBody>
          <a:bodyPr/>
          <a:lstStyle>
            <a:lvl1pPr marL="0" indent="0">
              <a:buNone/>
              <a:defRPr sz="1950"/>
            </a:lvl1pPr>
            <a:lvl2pPr marL="282344" indent="0">
              <a:buNone/>
              <a:defRPr sz="1723"/>
            </a:lvl2pPr>
            <a:lvl3pPr marL="564688" indent="0">
              <a:buNone/>
              <a:defRPr sz="1496"/>
            </a:lvl3pPr>
            <a:lvl4pPr marL="847032" indent="0">
              <a:buNone/>
              <a:defRPr sz="1225"/>
            </a:lvl4pPr>
            <a:lvl5pPr marL="1129376" indent="0">
              <a:buNone/>
              <a:defRPr sz="1225"/>
            </a:lvl5pPr>
            <a:lvl6pPr marL="1411720" indent="0">
              <a:buNone/>
              <a:defRPr sz="1225"/>
            </a:lvl6pPr>
            <a:lvl7pPr marL="1694064" indent="0">
              <a:buNone/>
              <a:defRPr sz="1225"/>
            </a:lvl7pPr>
            <a:lvl8pPr marL="1976408" indent="0">
              <a:buNone/>
              <a:defRPr sz="1225"/>
            </a:lvl8pPr>
            <a:lvl9pPr marL="2258752" indent="0">
              <a:buNone/>
              <a:defRPr sz="1225"/>
            </a:lvl9pPr>
          </a:lstStyle>
          <a:p>
            <a:endParaRPr kumimoji="1" lang="ja-JP" altLang="en-US"/>
          </a:p>
        </p:txBody>
      </p:sp>
      <p:sp>
        <p:nvSpPr>
          <p:cNvPr id="4" name="テキスト プレースホルダー 3"/>
          <p:cNvSpPr>
            <a:spLocks noGrp="1"/>
          </p:cNvSpPr>
          <p:nvPr>
            <p:ph type="body" sz="half" idx="2"/>
          </p:nvPr>
        </p:nvSpPr>
        <p:spPr>
          <a:xfrm>
            <a:off x="1344218" y="7752823"/>
            <a:ext cx="4114800" cy="1162578"/>
          </a:xfrm>
        </p:spPr>
        <p:txBody>
          <a:bodyPr/>
          <a:lstStyle>
            <a:lvl1pPr marL="0" indent="0">
              <a:buNone/>
              <a:defRPr sz="861"/>
            </a:lvl1pPr>
            <a:lvl2pPr marL="282344" indent="0">
              <a:buNone/>
              <a:defRPr sz="725"/>
            </a:lvl2pPr>
            <a:lvl3pPr marL="564688" indent="0">
              <a:buNone/>
              <a:defRPr sz="635"/>
            </a:lvl3pPr>
            <a:lvl4pPr marL="847032" indent="0">
              <a:buNone/>
              <a:defRPr sz="589"/>
            </a:lvl4pPr>
            <a:lvl5pPr marL="1129376" indent="0">
              <a:buNone/>
              <a:defRPr sz="589"/>
            </a:lvl5pPr>
            <a:lvl6pPr marL="1411720" indent="0">
              <a:buNone/>
              <a:defRPr sz="589"/>
            </a:lvl6pPr>
            <a:lvl7pPr marL="1694064" indent="0">
              <a:buNone/>
              <a:defRPr sz="589"/>
            </a:lvl7pPr>
            <a:lvl8pPr marL="1976408" indent="0">
              <a:buNone/>
              <a:defRPr sz="589"/>
            </a:lvl8pPr>
            <a:lvl9pPr marL="2258752" indent="0">
              <a:buNone/>
              <a:defRPr sz="589"/>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76501D-94FE-45B2-B51F-724B78294B2E}" type="datetimeFigureOut">
              <a:rPr kumimoji="1" lang="ja-JP" altLang="en-US" smtClean="0"/>
              <a:t>2019/3/25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9DAF86-F708-4F45-96F8-226423D2065B}" type="slidenum">
              <a:rPr kumimoji="1" lang="ja-JP" altLang="en-US" smtClean="0"/>
              <a:t>‹#›</a:t>
            </a:fld>
            <a:endParaRPr kumimoji="1" lang="ja-JP" altLang="en-US"/>
          </a:p>
        </p:txBody>
      </p:sp>
    </p:spTree>
    <p:extLst>
      <p:ext uri="{BB962C8B-B14F-4D97-AF65-F5344CB8AC3E}">
        <p14:creationId xmlns:p14="http://schemas.microsoft.com/office/powerpoint/2010/main" val="198738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1" y="396700"/>
            <a:ext cx="6172200" cy="1651000"/>
          </a:xfrm>
          <a:prstGeom prst="rect">
            <a:avLst/>
          </a:prstGeom>
        </p:spPr>
        <p:txBody>
          <a:bodyPr vert="horz" lIns="124526" tIns="62263" rIns="124526" bIns="6226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311403"/>
            <a:ext cx="6172200" cy="6537501"/>
          </a:xfrm>
          <a:prstGeom prst="rect">
            <a:avLst/>
          </a:prstGeom>
        </p:spPr>
        <p:txBody>
          <a:bodyPr vert="horz" lIns="124526" tIns="62263" rIns="124526" bIns="6226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2" y="9181397"/>
            <a:ext cx="1600200" cy="527402"/>
          </a:xfrm>
          <a:prstGeom prst="rect">
            <a:avLst/>
          </a:prstGeom>
        </p:spPr>
        <p:txBody>
          <a:bodyPr vert="horz" lIns="124526" tIns="62263" rIns="124526" bIns="62263" rtlCol="0" anchor="ctr"/>
          <a:lstStyle>
            <a:lvl1pPr algn="l">
              <a:defRPr sz="635">
                <a:solidFill>
                  <a:schemeClr val="tx1">
                    <a:tint val="75000"/>
                  </a:schemeClr>
                </a:solidFill>
              </a:defRPr>
            </a:lvl1pPr>
          </a:lstStyle>
          <a:p>
            <a:fld id="{CA76501D-94FE-45B2-B51F-724B78294B2E}" type="datetimeFigureOut">
              <a:rPr lang="ja-JP" altLang="en-US" smtClean="0"/>
              <a:pPr/>
              <a:t>2019/3/25</a:t>
            </a:fld>
            <a:endParaRPr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124526" tIns="62263" rIns="124526" bIns="62263" rtlCol="0" anchor="ctr"/>
          <a:lstStyle>
            <a:lvl1pPr algn="ctr">
              <a:defRPr sz="635">
                <a:solidFill>
                  <a:schemeClr val="tx1">
                    <a:tint val="75000"/>
                  </a:schemeClr>
                </a:solidFill>
              </a:defRPr>
            </a:lvl1pPr>
          </a:lstStyle>
          <a:p>
            <a:endParaRPr lang="ja-JP" altLang="en-US"/>
          </a:p>
        </p:txBody>
      </p:sp>
      <p:sp>
        <p:nvSpPr>
          <p:cNvPr id="6" name="スライド番号プレースホルダー 5"/>
          <p:cNvSpPr>
            <a:spLocks noGrp="1"/>
          </p:cNvSpPr>
          <p:nvPr>
            <p:ph type="sldNum" sz="quarter" idx="4"/>
          </p:nvPr>
        </p:nvSpPr>
        <p:spPr>
          <a:xfrm>
            <a:off x="4914901" y="9181397"/>
            <a:ext cx="1600200" cy="527402"/>
          </a:xfrm>
          <a:prstGeom prst="rect">
            <a:avLst/>
          </a:prstGeom>
        </p:spPr>
        <p:txBody>
          <a:bodyPr vert="horz" lIns="124526" tIns="62263" rIns="124526" bIns="62263" rtlCol="0" anchor="ctr"/>
          <a:lstStyle>
            <a:lvl1pPr algn="r">
              <a:defRPr sz="635">
                <a:solidFill>
                  <a:schemeClr val="tx1">
                    <a:tint val="75000"/>
                  </a:schemeClr>
                </a:solidFill>
              </a:defRPr>
            </a:lvl1pPr>
          </a:lstStyle>
          <a:p>
            <a:fld id="{039DAF86-F708-4F45-96F8-226423D2065B}" type="slidenum">
              <a:rPr lang="ja-JP" altLang="en-US" smtClean="0"/>
              <a:pPr/>
              <a:t>‹#›</a:t>
            </a:fld>
            <a:endParaRPr lang="ja-JP" altLang="en-US"/>
          </a:p>
        </p:txBody>
      </p:sp>
    </p:spTree>
    <p:extLst>
      <p:ext uri="{BB962C8B-B14F-4D97-AF65-F5344CB8AC3E}">
        <p14:creationId xmlns:p14="http://schemas.microsoft.com/office/powerpoint/2010/main" val="62066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64688" rtl="0" eaLnBrk="1" latinLnBrk="0" hangingPunct="1">
        <a:spcBef>
          <a:spcPct val="0"/>
        </a:spcBef>
        <a:buNone/>
        <a:defRPr kumimoji="1" sz="635" kern="1200">
          <a:solidFill>
            <a:schemeClr val="tx1"/>
          </a:solidFill>
          <a:latin typeface="+mj-lt"/>
          <a:ea typeface="+mj-ea"/>
          <a:cs typeface="+mj-cs"/>
        </a:defRPr>
      </a:lvl1pPr>
    </p:titleStyle>
    <p:bodyStyle>
      <a:lvl1pPr marL="211758" indent="-211758"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1pPr>
      <a:lvl2pPr marL="458809" indent="-176465"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2pPr>
      <a:lvl3pPr marL="705860"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3pPr>
      <a:lvl4pPr marL="988204"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4pPr>
      <a:lvl5pPr marL="1270548" indent="-141172" algn="l" defTabSz="564688" rtl="0" eaLnBrk="1" latinLnBrk="0" hangingPunct="1">
        <a:spcBef>
          <a:spcPct val="20000"/>
        </a:spcBef>
        <a:buFont typeface="Arial" pitchFamily="34" charset="0"/>
        <a:buChar char="»"/>
        <a:defRPr kumimoji="1" sz="635" kern="1200">
          <a:solidFill>
            <a:schemeClr val="tx1"/>
          </a:solidFill>
          <a:latin typeface="+mn-lt"/>
          <a:ea typeface="+mn-ea"/>
          <a:cs typeface="+mn-cs"/>
        </a:defRPr>
      </a:lvl5pPr>
      <a:lvl6pPr marL="1552893"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6pPr>
      <a:lvl7pPr marL="1835236"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7pPr>
      <a:lvl8pPr marL="2117580"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8pPr>
      <a:lvl9pPr marL="2399925" indent="-141172" algn="l" defTabSz="564688" rtl="0" eaLnBrk="1" latinLnBrk="0" hangingPunct="1">
        <a:spcBef>
          <a:spcPct val="20000"/>
        </a:spcBef>
        <a:buFont typeface="Arial" pitchFamily="34" charset="0"/>
        <a:buChar char="•"/>
        <a:defRPr kumimoji="1" sz="1225" kern="1200">
          <a:solidFill>
            <a:schemeClr val="tx1"/>
          </a:solidFill>
          <a:latin typeface="+mn-lt"/>
          <a:ea typeface="+mn-ea"/>
          <a:cs typeface="+mn-cs"/>
        </a:defRPr>
      </a:lvl9pPr>
    </p:bodyStyle>
    <p:otherStyle>
      <a:defPPr>
        <a:defRPr lang="ja-JP"/>
      </a:defPPr>
      <a:lvl1pPr marL="0" algn="l" defTabSz="564688" rtl="0" eaLnBrk="1" latinLnBrk="0" hangingPunct="1">
        <a:defRPr kumimoji="1" sz="1089" kern="1200">
          <a:solidFill>
            <a:schemeClr val="tx1"/>
          </a:solidFill>
          <a:latin typeface="+mn-lt"/>
          <a:ea typeface="+mn-ea"/>
          <a:cs typeface="+mn-cs"/>
        </a:defRPr>
      </a:lvl1pPr>
      <a:lvl2pPr marL="282344" algn="l" defTabSz="564688" rtl="0" eaLnBrk="1" latinLnBrk="0" hangingPunct="1">
        <a:defRPr kumimoji="1" sz="1089" kern="1200">
          <a:solidFill>
            <a:schemeClr val="tx1"/>
          </a:solidFill>
          <a:latin typeface="+mn-lt"/>
          <a:ea typeface="+mn-ea"/>
          <a:cs typeface="+mn-cs"/>
        </a:defRPr>
      </a:lvl2pPr>
      <a:lvl3pPr marL="564688" algn="l" defTabSz="564688" rtl="0" eaLnBrk="1" latinLnBrk="0" hangingPunct="1">
        <a:defRPr kumimoji="1" sz="1089" kern="1200">
          <a:solidFill>
            <a:schemeClr val="tx1"/>
          </a:solidFill>
          <a:latin typeface="+mn-lt"/>
          <a:ea typeface="+mn-ea"/>
          <a:cs typeface="+mn-cs"/>
        </a:defRPr>
      </a:lvl3pPr>
      <a:lvl4pPr marL="847032" algn="l" defTabSz="564688" rtl="0" eaLnBrk="1" latinLnBrk="0" hangingPunct="1">
        <a:defRPr kumimoji="1" sz="1089" kern="1200">
          <a:solidFill>
            <a:schemeClr val="tx1"/>
          </a:solidFill>
          <a:latin typeface="+mn-lt"/>
          <a:ea typeface="+mn-ea"/>
          <a:cs typeface="+mn-cs"/>
        </a:defRPr>
      </a:lvl4pPr>
      <a:lvl5pPr marL="1129376" algn="l" defTabSz="564688" rtl="0" eaLnBrk="1" latinLnBrk="0" hangingPunct="1">
        <a:defRPr kumimoji="1" sz="1089" kern="1200">
          <a:solidFill>
            <a:schemeClr val="tx1"/>
          </a:solidFill>
          <a:latin typeface="+mn-lt"/>
          <a:ea typeface="+mn-ea"/>
          <a:cs typeface="+mn-cs"/>
        </a:defRPr>
      </a:lvl5pPr>
      <a:lvl6pPr marL="1411720" algn="l" defTabSz="564688" rtl="0" eaLnBrk="1" latinLnBrk="0" hangingPunct="1">
        <a:defRPr kumimoji="1" sz="1089" kern="1200">
          <a:solidFill>
            <a:schemeClr val="tx1"/>
          </a:solidFill>
          <a:latin typeface="+mn-lt"/>
          <a:ea typeface="+mn-ea"/>
          <a:cs typeface="+mn-cs"/>
        </a:defRPr>
      </a:lvl6pPr>
      <a:lvl7pPr marL="1694064" algn="l" defTabSz="564688" rtl="0" eaLnBrk="1" latinLnBrk="0" hangingPunct="1">
        <a:defRPr kumimoji="1" sz="1089" kern="1200">
          <a:solidFill>
            <a:schemeClr val="tx1"/>
          </a:solidFill>
          <a:latin typeface="+mn-lt"/>
          <a:ea typeface="+mn-ea"/>
          <a:cs typeface="+mn-cs"/>
        </a:defRPr>
      </a:lvl7pPr>
      <a:lvl8pPr marL="1976408" algn="l" defTabSz="564688" rtl="0" eaLnBrk="1" latinLnBrk="0" hangingPunct="1">
        <a:defRPr kumimoji="1" sz="1089" kern="1200">
          <a:solidFill>
            <a:schemeClr val="tx1"/>
          </a:solidFill>
          <a:latin typeface="+mn-lt"/>
          <a:ea typeface="+mn-ea"/>
          <a:cs typeface="+mn-cs"/>
        </a:defRPr>
      </a:lvl8pPr>
      <a:lvl9pPr marL="2258752" algn="l" defTabSz="564688" rtl="0" eaLnBrk="1" latinLnBrk="0" hangingPunct="1">
        <a:defRPr kumimoji="1" sz="10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80628" y="8573861"/>
            <a:ext cx="6696743" cy="1224136"/>
          </a:xfrm>
          <a:prstGeom prst="roundRect">
            <a:avLst/>
          </a:prstGeom>
          <a:solidFill>
            <a:srgbClr val="CCFF9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ja-JP" altLang="en-US" sz="1600" dirty="0"/>
          </a:p>
        </p:txBody>
      </p:sp>
      <p:sp>
        <p:nvSpPr>
          <p:cNvPr id="6" name="テキスト ボックス 5"/>
          <p:cNvSpPr txBox="1"/>
          <p:nvPr/>
        </p:nvSpPr>
        <p:spPr>
          <a:xfrm>
            <a:off x="0" y="0"/>
            <a:ext cx="6858000" cy="963670"/>
          </a:xfrm>
          <a:prstGeom prst="rect">
            <a:avLst/>
          </a:prstGeom>
          <a:gradFill flip="none" rotWithShape="1">
            <a:gsLst>
              <a:gs pos="100000">
                <a:srgbClr val="38B272"/>
              </a:gs>
              <a:gs pos="0">
                <a:srgbClr val="006600"/>
              </a:gs>
              <a:gs pos="100000">
                <a:schemeClr val="accent3">
                  <a:lumMod val="60000"/>
                </a:schemeClr>
              </a:gs>
            </a:gsLst>
            <a:lin ang="5400000" scaled="0"/>
            <a:tileRect/>
          </a:gradFill>
          <a:scene3d>
            <a:camera prst="orthographicFront"/>
            <a:lightRig rig="threePt" dir="t"/>
          </a:scene3d>
          <a:sp3d>
            <a:bevelT/>
          </a:sp3d>
        </p:spPr>
        <p:txBody>
          <a:bodyPr wrap="square" rtlCol="0">
            <a:noAutofit/>
          </a:bodyPr>
          <a:lstStyle/>
          <a:p>
            <a:r>
              <a:rPr lang="ja-JP" altLang="en-US" sz="500" b="1" dirty="0" smtClean="0">
                <a:solidFill>
                  <a:schemeClr val="bg1"/>
                </a:solidFill>
                <a:latin typeface="Meiryo UI" panose="020B0604030504040204" pitchFamily="50" charset="-128"/>
                <a:ea typeface="Meiryo UI" panose="020B0604030504040204" pitchFamily="50" charset="-128"/>
              </a:rPr>
              <a:t>　</a:t>
            </a:r>
            <a:r>
              <a:rPr lang="ja-JP" altLang="en-US" sz="200" b="1" dirty="0" smtClean="0">
                <a:solidFill>
                  <a:schemeClr val="bg1"/>
                </a:solidFill>
                <a:latin typeface="Meiryo UI" panose="020B0604030504040204" pitchFamily="50" charset="-128"/>
                <a:ea typeface="Meiryo UI" panose="020B0604030504040204" pitchFamily="50" charset="-128"/>
              </a:rPr>
              <a:t>　</a:t>
            </a:r>
            <a:endParaRPr lang="ja-JP" altLang="en-US" sz="500" b="1" dirty="0" smtClean="0">
              <a:solidFill>
                <a:schemeClr val="bg1"/>
              </a:solidFill>
              <a:latin typeface="Meiryo UI" panose="020B0604030504040204" pitchFamily="50" charset="-128"/>
              <a:ea typeface="Meiryo UI" panose="020B0604030504040204" pitchFamily="50" charset="-128"/>
            </a:endParaRPr>
          </a:p>
          <a:p>
            <a:r>
              <a:rPr lang="ja-JP" altLang="en-US" sz="1127" b="1" dirty="0" smtClean="0">
                <a:solidFill>
                  <a:schemeClr val="bg1"/>
                </a:solidFill>
                <a:latin typeface="Meiryo UI" panose="020B0604030504040204" pitchFamily="50" charset="-128"/>
                <a:ea typeface="Meiryo UI" panose="020B0604030504040204" pitchFamily="50" charset="-128"/>
              </a:rPr>
              <a:t>　事業主の皆さまへ　　　　　　　　　　　　　　　　　　　</a:t>
            </a:r>
            <a:r>
              <a:rPr lang="ja-JP" altLang="en-US" sz="1400" b="1" dirty="0" smtClean="0">
                <a:solidFill>
                  <a:schemeClr val="bg1"/>
                </a:solidFill>
                <a:latin typeface="Meiryo UI" panose="020B0604030504040204" pitchFamily="50" charset="-128"/>
                <a:ea typeface="Meiryo UI" panose="020B0604030504040204" pitchFamily="50" charset="-128"/>
              </a:rPr>
              <a:t>　（案）</a:t>
            </a:r>
            <a:endParaRPr lang="ja-JP" altLang="en-US" sz="1127" b="1" dirty="0" smtClean="0">
              <a:solidFill>
                <a:schemeClr val="bg1"/>
              </a:solidFill>
              <a:latin typeface="Meiryo UI" panose="020B0604030504040204" pitchFamily="50" charset="-128"/>
              <a:ea typeface="Meiryo UI" panose="020B0604030504040204" pitchFamily="50" charset="-128"/>
            </a:endParaRPr>
          </a:p>
          <a:p>
            <a:pPr algn="ctr"/>
            <a:endParaRPr lang="en-US" altLang="ja-JP" sz="700" b="1" dirty="0">
              <a:solidFill>
                <a:schemeClr val="bg1"/>
              </a:solidFill>
              <a:latin typeface="Meiryo UI" panose="020B0604030504040204" pitchFamily="50" charset="-128"/>
              <a:ea typeface="Meiryo UI" panose="020B0604030504040204" pitchFamily="50" charset="-128"/>
            </a:endParaRPr>
          </a:p>
          <a:p>
            <a:pPr algn="ctr"/>
            <a:r>
              <a:rPr lang="ja-JP" altLang="en-US" sz="2000" b="1" dirty="0" smtClean="0">
                <a:solidFill>
                  <a:schemeClr val="bg1"/>
                </a:solidFill>
                <a:latin typeface="Meiryo UI" panose="020B0604030504040204" pitchFamily="50" charset="-128"/>
                <a:ea typeface="Meiryo UI" panose="020B0604030504040204" pitchFamily="50" charset="-128"/>
              </a:rPr>
              <a:t>改正ハートフル条例が平成</a:t>
            </a:r>
            <a:r>
              <a:rPr lang="en-US" altLang="ja-JP" sz="2000" b="1" dirty="0" smtClean="0">
                <a:solidFill>
                  <a:schemeClr val="bg1"/>
                </a:solidFill>
                <a:latin typeface="Meiryo UI" panose="020B0604030504040204" pitchFamily="50" charset="-128"/>
                <a:ea typeface="Meiryo UI" panose="020B0604030504040204" pitchFamily="50" charset="-128"/>
              </a:rPr>
              <a:t>31</a:t>
            </a:r>
            <a:r>
              <a:rPr lang="ja-JP" altLang="en-US" sz="2000" b="1" dirty="0" smtClean="0">
                <a:solidFill>
                  <a:schemeClr val="bg1"/>
                </a:solidFill>
                <a:latin typeface="Meiryo UI" panose="020B0604030504040204" pitchFamily="50" charset="-128"/>
                <a:ea typeface="Meiryo UI" panose="020B0604030504040204" pitchFamily="50" charset="-128"/>
              </a:rPr>
              <a:t>年４月１日</a:t>
            </a:r>
            <a:r>
              <a:rPr lang="ja-JP" altLang="en-US" sz="2000" b="1" dirty="0">
                <a:solidFill>
                  <a:schemeClr val="bg1"/>
                </a:solidFill>
                <a:latin typeface="Meiryo UI" panose="020B0604030504040204" pitchFamily="50" charset="-128"/>
                <a:ea typeface="Meiryo UI" panose="020B0604030504040204" pitchFamily="50" charset="-128"/>
              </a:rPr>
              <a:t>に</a:t>
            </a:r>
            <a:r>
              <a:rPr lang="ja-JP" altLang="en-US" sz="2000" b="1" dirty="0" smtClean="0">
                <a:solidFill>
                  <a:schemeClr val="bg1"/>
                </a:solidFill>
                <a:latin typeface="Meiryo UI" panose="020B0604030504040204" pitchFamily="50" charset="-128"/>
                <a:ea typeface="Meiryo UI" panose="020B0604030504040204" pitchFamily="50" charset="-128"/>
              </a:rPr>
              <a:t>施行されまし</a:t>
            </a:r>
            <a:r>
              <a:rPr lang="ja-JP" altLang="en-US" sz="2000" b="1" dirty="0">
                <a:solidFill>
                  <a:schemeClr val="bg1"/>
                </a:solidFill>
                <a:latin typeface="Meiryo UI" panose="020B0604030504040204" pitchFamily="50" charset="-128"/>
                <a:ea typeface="Meiryo UI" panose="020B0604030504040204" pitchFamily="50" charset="-128"/>
              </a:rPr>
              <a:t>た</a:t>
            </a:r>
          </a:p>
        </p:txBody>
      </p:sp>
      <p:grpSp>
        <p:nvGrpSpPr>
          <p:cNvPr id="5" name="グループ化 4"/>
          <p:cNvGrpSpPr/>
          <p:nvPr/>
        </p:nvGrpSpPr>
        <p:grpSpPr>
          <a:xfrm>
            <a:off x="4153732" y="8769424"/>
            <a:ext cx="1147480" cy="950609"/>
            <a:chOff x="10879995" y="1867690"/>
            <a:chExt cx="1136217" cy="920441"/>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79995" y="1867690"/>
              <a:ext cx="1049124" cy="760615"/>
            </a:xfrm>
            <a:prstGeom prst="rect">
              <a:avLst/>
            </a:prstGeom>
          </p:spPr>
        </p:pic>
        <p:sp>
          <p:nvSpPr>
            <p:cNvPr id="12" name="テキスト ボックス 11"/>
            <p:cNvSpPr txBox="1"/>
            <p:nvPr/>
          </p:nvSpPr>
          <p:spPr>
            <a:xfrm>
              <a:off x="11114679" y="2594425"/>
              <a:ext cx="901533" cy="193706"/>
            </a:xfrm>
            <a:prstGeom prst="rect">
              <a:avLst/>
            </a:prstGeom>
            <a:noFill/>
          </p:spPr>
          <p:txBody>
            <a:bodyPr wrap="square" rtlCol="0">
              <a:spAutoFit/>
            </a:bodyPr>
            <a:lstStyle/>
            <a:p>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経済産業省作成</a:t>
              </a:r>
            </a:p>
          </p:txBody>
        </p:sp>
      </p:grpSp>
      <p:grpSp>
        <p:nvGrpSpPr>
          <p:cNvPr id="3" name="グループ化 2"/>
          <p:cNvGrpSpPr/>
          <p:nvPr/>
        </p:nvGrpSpPr>
        <p:grpSpPr>
          <a:xfrm>
            <a:off x="5301684" y="9057456"/>
            <a:ext cx="1413048" cy="493630"/>
            <a:chOff x="10577264" y="1270895"/>
            <a:chExt cx="1734048" cy="577377"/>
          </a:xfrm>
        </p:grpSpPr>
        <p:pic>
          <p:nvPicPr>
            <p:cNvPr id="44" name="図 43"/>
            <p:cNvPicPr>
              <a:picLocks noChangeAspect="1"/>
            </p:cNvPicPr>
            <p:nvPr/>
          </p:nvPicPr>
          <p:blipFill>
            <a:blip r:embed="rId4"/>
            <a:stretch>
              <a:fillRect/>
            </a:stretch>
          </p:blipFill>
          <p:spPr>
            <a:xfrm>
              <a:off x="10577264" y="1270895"/>
              <a:ext cx="578016" cy="577377"/>
            </a:xfrm>
            <a:prstGeom prst="rect">
              <a:avLst/>
            </a:prstGeom>
          </p:spPr>
        </p:pic>
        <p:pic>
          <p:nvPicPr>
            <p:cNvPr id="45" name="図 44"/>
            <p:cNvPicPr>
              <a:picLocks noChangeAspect="1"/>
            </p:cNvPicPr>
            <p:nvPr/>
          </p:nvPicPr>
          <p:blipFill>
            <a:blip r:embed="rId5"/>
            <a:stretch>
              <a:fillRect/>
            </a:stretch>
          </p:blipFill>
          <p:spPr>
            <a:xfrm>
              <a:off x="11155280" y="1270895"/>
              <a:ext cx="578016" cy="577377"/>
            </a:xfrm>
            <a:prstGeom prst="rect">
              <a:avLst/>
            </a:prstGeom>
          </p:spPr>
        </p:pic>
        <p:pic>
          <p:nvPicPr>
            <p:cNvPr id="13" name="図 12"/>
            <p:cNvPicPr>
              <a:picLocks noChangeAspect="1"/>
            </p:cNvPicPr>
            <p:nvPr/>
          </p:nvPicPr>
          <p:blipFill>
            <a:blip r:embed="rId6"/>
            <a:stretch>
              <a:fillRect/>
            </a:stretch>
          </p:blipFill>
          <p:spPr>
            <a:xfrm>
              <a:off x="11733296" y="1270895"/>
              <a:ext cx="578016" cy="577377"/>
            </a:xfrm>
            <a:prstGeom prst="rect">
              <a:avLst/>
            </a:prstGeom>
          </p:spPr>
        </p:pic>
      </p:grpSp>
      <p:grpSp>
        <p:nvGrpSpPr>
          <p:cNvPr id="42" name="グループ化 41"/>
          <p:cNvGrpSpPr/>
          <p:nvPr/>
        </p:nvGrpSpPr>
        <p:grpSpPr>
          <a:xfrm>
            <a:off x="80628" y="1524583"/>
            <a:ext cx="6696744" cy="1484201"/>
            <a:chOff x="80628" y="1352600"/>
            <a:chExt cx="6696744" cy="1484201"/>
          </a:xfrm>
        </p:grpSpPr>
        <p:sp>
          <p:nvSpPr>
            <p:cNvPr id="4" name="正方形/長方形 3"/>
            <p:cNvSpPr/>
            <p:nvPr/>
          </p:nvSpPr>
          <p:spPr>
            <a:xfrm>
              <a:off x="80628" y="1352600"/>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１．ひとり親、生活困窮者など、就職困難者に対象を拡大します</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239726" y="1713417"/>
              <a:ext cx="6298252" cy="1123384"/>
            </a:xfrm>
            <a:prstGeom prst="rect">
              <a:avLst/>
            </a:prstGeom>
          </p:spPr>
          <p:txBody>
            <a:bodyPr wrap="square">
              <a:spAutoFit/>
            </a:bodyPr>
            <a:lstStyle/>
            <a:p>
              <a:pPr marL="171450" indent="-171450">
                <a:buFont typeface="Meiryo UI" panose="020B0604030504040204" pitchFamily="50" charset="-128"/>
                <a:buChar char="○"/>
              </a:pPr>
              <a:r>
                <a:rPr lang="ja-JP" altLang="en-US" sz="1200" dirty="0" smtClean="0">
                  <a:latin typeface="Meiryo UI" panose="020B0604030504040204" pitchFamily="50" charset="-128"/>
                  <a:ea typeface="Meiryo UI" panose="020B0604030504040204" pitchFamily="50" charset="-128"/>
                </a:rPr>
                <a:t>ひとり親、生活困窮者など、対象を拡大し、</a:t>
              </a:r>
              <a:r>
                <a:rPr lang="ja-JP" altLang="en-US" sz="1200" dirty="0" err="1" smtClean="0">
                  <a:latin typeface="Meiryo UI" panose="020B0604030504040204" pitchFamily="50" charset="-128"/>
                  <a:ea typeface="Meiryo UI" panose="020B0604030504040204" pitchFamily="50" charset="-128"/>
                </a:rPr>
                <a:t>障がい</a:t>
              </a:r>
              <a:r>
                <a:rPr lang="ja-JP" altLang="en-US" sz="1200" dirty="0" smtClean="0">
                  <a:latin typeface="Meiryo UI" panose="020B0604030504040204" pitchFamily="50" charset="-128"/>
                  <a:ea typeface="Meiryo UI" panose="020B0604030504040204" pitchFamily="50" charset="-128"/>
                </a:rPr>
                <a:t>者を含む就職困難者の雇用・就労支援を進めるための基本理念や、府・事業主等の責務を規定します</a:t>
              </a:r>
              <a:endParaRPr lang="en-US" altLang="ja-JP" sz="1200" dirty="0" smtClean="0">
                <a:latin typeface="Meiryo UI" panose="020B0604030504040204" pitchFamily="50" charset="-128"/>
                <a:ea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事業主の責務に関わる規定</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err="1" smtClean="0">
                  <a:latin typeface="Meiryo UI" panose="020B0604030504040204" pitchFamily="50" charset="-128"/>
                  <a:ea typeface="Meiryo UI" panose="020B0604030504040204" pitchFamily="50" charset="-128"/>
                </a:rPr>
                <a:t>障</a:t>
              </a:r>
              <a:r>
                <a:rPr lang="ja-JP" altLang="en-US" sz="1200" dirty="0" err="1">
                  <a:latin typeface="Meiryo UI" panose="020B0604030504040204" pitchFamily="50" charset="-128"/>
                  <a:ea typeface="Meiryo UI" panose="020B0604030504040204" pitchFamily="50" charset="-128"/>
                </a:rPr>
                <a:t>がい</a:t>
              </a:r>
              <a:r>
                <a:rPr lang="ja-JP" altLang="en-US" sz="1200" dirty="0">
                  <a:latin typeface="Meiryo UI" panose="020B0604030504040204" pitchFamily="50" charset="-128"/>
                  <a:ea typeface="Meiryo UI" panose="020B0604030504040204" pitchFamily="50" charset="-128"/>
                </a:rPr>
                <a:t>者以外の就職することが困難な者について、雇用の機会の創出及び拡大を</a:t>
              </a:r>
              <a:r>
                <a:rPr lang="ja-JP" altLang="en-US" sz="1200" dirty="0" smtClean="0">
                  <a:latin typeface="Meiryo UI" panose="020B0604030504040204" pitchFamily="50" charset="-128"/>
                  <a:ea typeface="Meiryo UI" panose="020B0604030504040204" pitchFamily="50" charset="-128"/>
                </a:rPr>
                <a:t>図る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一人一人</a:t>
              </a:r>
              <a:r>
                <a:rPr lang="ja-JP" altLang="en-US" sz="1200" dirty="0">
                  <a:latin typeface="Meiryo UI" panose="020B0604030504040204" pitchFamily="50" charset="-128"/>
                  <a:ea typeface="Meiryo UI" panose="020B0604030504040204" pitchFamily="50" charset="-128"/>
                </a:rPr>
                <a:t>の事情に配慮しながら働きやすい職場環境を整備し、府が実施する施策に協力</a:t>
              </a:r>
              <a:endParaRPr lang="en-US" altLang="ja-JP" sz="1200" dirty="0">
                <a:latin typeface="Meiryo UI" panose="020B0604030504040204" pitchFamily="50" charset="-128"/>
                <a:ea typeface="Meiryo UI" panose="020B0604030504040204" pitchFamily="50" charset="-128"/>
              </a:endParaRPr>
            </a:p>
          </p:txBody>
        </p:sp>
      </p:grpSp>
      <p:grpSp>
        <p:nvGrpSpPr>
          <p:cNvPr id="52" name="グループ化 51"/>
          <p:cNvGrpSpPr/>
          <p:nvPr/>
        </p:nvGrpSpPr>
        <p:grpSpPr>
          <a:xfrm>
            <a:off x="80628" y="3278116"/>
            <a:ext cx="6696744" cy="2827012"/>
            <a:chOff x="80628" y="3062092"/>
            <a:chExt cx="6696744" cy="2827012"/>
          </a:xfrm>
        </p:grpSpPr>
        <p:grpSp>
          <p:nvGrpSpPr>
            <p:cNvPr id="50" name="グループ化 49"/>
            <p:cNvGrpSpPr/>
            <p:nvPr/>
          </p:nvGrpSpPr>
          <p:grpSpPr>
            <a:xfrm>
              <a:off x="80628" y="3062092"/>
              <a:ext cx="6696744" cy="1185714"/>
              <a:chOff x="80628" y="3062092"/>
              <a:chExt cx="6696744" cy="1185714"/>
            </a:xfrm>
          </p:grpSpPr>
          <p:sp>
            <p:nvSpPr>
              <p:cNvPr id="11" name="正方形/長方形 10"/>
              <p:cNvSpPr/>
              <p:nvPr/>
            </p:nvSpPr>
            <p:spPr>
              <a:xfrm>
                <a:off x="239726" y="3439893"/>
                <a:ext cx="6365673" cy="807913"/>
              </a:xfrm>
              <a:prstGeom prst="rect">
                <a:avLst/>
              </a:prstGeom>
            </p:spPr>
            <p:txBody>
              <a:bodyPr wrap="square">
                <a:spAutoFit/>
              </a:bodyPr>
              <a:lstStyle/>
              <a:p>
                <a:pPr marL="171450" indent="-171450">
                  <a:spcBef>
                    <a:spcPts val="321"/>
                  </a:spcBef>
                  <a:buFont typeface="Meiryo UI" panose="020B0604030504040204" pitchFamily="50" charset="-128"/>
                  <a:buChar char="○"/>
                </a:pPr>
                <a:r>
                  <a:rPr lang="ja-JP" altLang="en-US" sz="1100" dirty="0" err="1" smtClean="0">
                    <a:latin typeface="Meiryo UI" panose="020B0604030504040204" pitchFamily="50" charset="-128"/>
                    <a:ea typeface="Meiryo UI" panose="020B0604030504040204" pitchFamily="50" charset="-128"/>
                  </a:rPr>
                  <a:t>障</a:t>
                </a:r>
                <a:r>
                  <a:rPr lang="ja-JP" altLang="en-US" sz="1100" dirty="0" err="1">
                    <a:latin typeface="Meiryo UI" panose="020B0604030504040204" pitchFamily="50" charset="-128"/>
                    <a:ea typeface="Meiryo UI" panose="020B0604030504040204" pitchFamily="50" charset="-128"/>
                  </a:rPr>
                  <a:t>がい</a:t>
                </a:r>
                <a:r>
                  <a:rPr lang="ja-JP" altLang="en-US" sz="1100" dirty="0">
                    <a:latin typeface="Meiryo UI" panose="020B0604030504040204" pitchFamily="50" charset="-128"/>
                    <a:ea typeface="Meiryo UI" panose="020B0604030504040204" pitchFamily="50" charset="-128"/>
                  </a:rPr>
                  <a:t>者等の継続雇用のため、事業主における環境整備を支援する「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障がい者等の職場環境整備等支援組織</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認定しま</a:t>
                </a:r>
                <a:r>
                  <a:rPr lang="ja-JP" altLang="en-US" sz="1100" dirty="0">
                    <a:latin typeface="Meiryo UI" panose="020B0604030504040204" pitchFamily="50" charset="-128"/>
                    <a:ea typeface="Meiryo UI" panose="020B0604030504040204" pitchFamily="50" charset="-128"/>
                  </a:rPr>
                  <a:t>す</a:t>
                </a:r>
                <a:endParaRPr lang="en-US" altLang="ja-JP" sz="1100" dirty="0">
                  <a:latin typeface="Meiryo UI" panose="020B0604030504040204" pitchFamily="50" charset="-128"/>
                  <a:ea typeface="Meiryo UI" panose="020B0604030504040204" pitchFamily="50" charset="-128"/>
                </a:endParaRPr>
              </a:p>
              <a:p>
                <a:pPr marL="171450" indent="-171450">
                  <a:spcBef>
                    <a:spcPts val="321"/>
                  </a:spcBef>
                  <a:buFont typeface="Meiryo UI" panose="020B0604030504040204" pitchFamily="50" charset="-128"/>
                  <a:buChar char="○"/>
                </a:pPr>
                <a:r>
                  <a:rPr lang="ja-JP" altLang="en-US" sz="1100" dirty="0">
                    <a:latin typeface="Meiryo UI" panose="020B0604030504040204" pitchFamily="50" charset="-128"/>
                    <a:ea typeface="Meiryo UI" panose="020B0604030504040204" pitchFamily="50" charset="-128"/>
                  </a:rPr>
                  <a:t>総合評価一般競争入札等の公契約等において、事業主が</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者等の雇用・就労支援に資する取組を行っていることを</a:t>
                </a:r>
                <a:r>
                  <a:rPr lang="ja-JP" altLang="en-US" sz="1100" dirty="0" smtClean="0">
                    <a:latin typeface="Meiryo UI" panose="020B0604030504040204" pitchFamily="50" charset="-128"/>
                    <a:ea typeface="Meiryo UI" panose="020B0604030504040204" pitchFamily="50" charset="-128"/>
                  </a:rPr>
                  <a:t>勘案する規定を新設します</a:t>
                </a:r>
                <a:endParaRPr lang="en-US" altLang="ja-JP" sz="1100" dirty="0">
                  <a:latin typeface="Meiryo UI" panose="020B0604030504040204" pitchFamily="50" charset="-128"/>
                  <a:ea typeface="Meiryo UI" panose="020B0604030504040204" pitchFamily="50" charset="-128"/>
                </a:endParaRPr>
              </a:p>
            </p:txBody>
          </p:sp>
          <p:sp>
            <p:nvSpPr>
              <p:cNvPr id="14" name="正方形/長方形 13"/>
              <p:cNvSpPr/>
              <p:nvPr/>
            </p:nvSpPr>
            <p:spPr>
              <a:xfrm>
                <a:off x="80628" y="3062092"/>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２</a:t>
                </a:r>
                <a:r>
                  <a:rPr kumimoji="1" lang="ja-JP" altLang="en-US" sz="1600" b="1" dirty="0" smtClean="0">
                    <a:solidFill>
                      <a:schemeClr val="tx1"/>
                    </a:solidFill>
                    <a:latin typeface="Meiryo UI" panose="020B0604030504040204" pitchFamily="50" charset="-128"/>
                    <a:ea typeface="Meiryo UI" panose="020B0604030504040204" pitchFamily="50" charset="-128"/>
                  </a:rPr>
                  <a:t>．公契約における就職困難者の就労支援を進めます</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454824" y="4337576"/>
              <a:ext cx="6055298" cy="1551528"/>
              <a:chOff x="6580433" y="6822491"/>
              <a:chExt cx="6055298" cy="1551528"/>
            </a:xfrm>
          </p:grpSpPr>
          <p:sp>
            <p:nvSpPr>
              <p:cNvPr id="18" name="角丸四角形 17"/>
              <p:cNvSpPr/>
              <p:nvPr/>
            </p:nvSpPr>
            <p:spPr>
              <a:xfrm>
                <a:off x="6580433" y="6919842"/>
                <a:ext cx="6055298" cy="1454177"/>
              </a:xfrm>
              <a:prstGeom prst="roundRect">
                <a:avLst>
                  <a:gd name="adj" fmla="val 2755"/>
                </a:avLst>
              </a:prstGeom>
              <a:noFill/>
              <a:ln>
                <a:solidFill>
                  <a:srgbClr val="008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kumimoji="1" lang="ja-JP" altLang="en-US" sz="1600"/>
              </a:p>
            </p:txBody>
          </p:sp>
          <p:sp>
            <p:nvSpPr>
              <p:cNvPr id="19" name="テキスト ボックス 18"/>
              <p:cNvSpPr txBox="1"/>
              <p:nvPr/>
            </p:nvSpPr>
            <p:spPr>
              <a:xfrm>
                <a:off x="6718405" y="6822491"/>
                <a:ext cx="2778740" cy="261610"/>
              </a:xfrm>
              <a:prstGeom prst="rect">
                <a:avLst/>
              </a:prstGeom>
              <a:solidFill>
                <a:srgbClr val="008000"/>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nchor="ctr" anchorCtr="1">
                <a:spAutoFit/>
              </a:bodyPr>
              <a:lstStyle>
                <a:defPPr>
                  <a:defRPr lang="ja-JP"/>
                </a:defPPr>
                <a:lvl1pPr>
                  <a:defRPr sz="11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b="1"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者等の職場環境整備等支援組織と</a:t>
                </a:r>
                <a:r>
                  <a:rPr lang="ja-JP" altLang="en-US" b="1" dirty="0">
                    <a:latin typeface="Meiryo UI" panose="020B0604030504040204" pitchFamily="50" charset="-128"/>
                    <a:ea typeface="Meiryo UI" panose="020B0604030504040204" pitchFamily="50" charset="-128"/>
                    <a:cs typeface="Meiryo UI" panose="020B0604030504040204" pitchFamily="50" charset="-128"/>
                  </a:rPr>
                  <a:t>は</a:t>
                </a:r>
              </a:p>
            </p:txBody>
          </p:sp>
          <p:sp>
            <p:nvSpPr>
              <p:cNvPr id="20" name="テキスト ボックス 19"/>
              <p:cNvSpPr txBox="1"/>
              <p:nvPr/>
            </p:nvSpPr>
            <p:spPr>
              <a:xfrm>
                <a:off x="6794493" y="7249243"/>
                <a:ext cx="2831498" cy="872034"/>
              </a:xfrm>
              <a:prstGeom prst="rect">
                <a:avLst/>
              </a:prstGeom>
              <a:noFill/>
            </p:spPr>
            <p:txBody>
              <a:bodyPr wrap="square" lIns="0" tIns="0" rIns="0" bIns="0" rtlCol="0" anchor="ctr" anchorCtr="1">
                <a:spAutoFit/>
              </a:bodyPr>
              <a:lstStyle/>
              <a:p>
                <a:pPr>
                  <a:lnSpc>
                    <a:spcPts val="1700"/>
                  </a:lnSpc>
                </a:pP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者等の特性、事情等に配慮した</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働きやすい職場環境の整備等に資するため、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事業主</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と、その雇用する障がい者等との間に立って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支援する法人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9597179" y="7060194"/>
                <a:ext cx="2931510" cy="1210265"/>
                <a:chOff x="9597179" y="7060194"/>
                <a:chExt cx="2931510" cy="1210265"/>
              </a:xfrm>
            </p:grpSpPr>
            <p:grpSp>
              <p:nvGrpSpPr>
                <p:cNvPr id="22" name="グループ化 21"/>
                <p:cNvGrpSpPr/>
                <p:nvPr/>
              </p:nvGrpSpPr>
              <p:grpSpPr>
                <a:xfrm>
                  <a:off x="9597179" y="7060194"/>
                  <a:ext cx="2931510" cy="1210265"/>
                  <a:chOff x="9597179" y="7060194"/>
                  <a:chExt cx="2931510" cy="1210265"/>
                </a:xfrm>
              </p:grpSpPr>
              <p:sp>
                <p:nvSpPr>
                  <p:cNvPr id="24" name="テキスト ボックス 23"/>
                  <p:cNvSpPr txBox="1"/>
                  <p:nvPr/>
                </p:nvSpPr>
                <p:spPr>
                  <a:xfrm>
                    <a:off x="10183597" y="7785529"/>
                    <a:ext cx="635163" cy="230832"/>
                  </a:xfrm>
                  <a:prstGeom prst="rect">
                    <a:avLst/>
                  </a:prstGeom>
                  <a:noFill/>
                </p:spPr>
                <p:txBody>
                  <a:bodyPr wrap="square" rtlCol="0" anchor="ctr" anchorCtr="1">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5" name="グループ化 24"/>
                  <p:cNvGrpSpPr/>
                  <p:nvPr/>
                </p:nvGrpSpPr>
                <p:grpSpPr>
                  <a:xfrm>
                    <a:off x="9597179" y="7060194"/>
                    <a:ext cx="2931510" cy="1210265"/>
                    <a:chOff x="9597179" y="7060194"/>
                    <a:chExt cx="2931510" cy="1210265"/>
                  </a:xfrm>
                </p:grpSpPr>
                <p:grpSp>
                  <p:nvGrpSpPr>
                    <p:cNvPr id="26" name="グループ化 25"/>
                    <p:cNvGrpSpPr/>
                    <p:nvPr/>
                  </p:nvGrpSpPr>
                  <p:grpSpPr>
                    <a:xfrm>
                      <a:off x="9597179" y="7060194"/>
                      <a:ext cx="2931510" cy="1210265"/>
                      <a:chOff x="9597179" y="7060194"/>
                      <a:chExt cx="2931510" cy="1210265"/>
                    </a:xfrm>
                  </p:grpSpPr>
                  <p:grpSp>
                    <p:nvGrpSpPr>
                      <p:cNvPr id="28" name="グループ化 27"/>
                      <p:cNvGrpSpPr/>
                      <p:nvPr/>
                    </p:nvGrpSpPr>
                    <p:grpSpPr>
                      <a:xfrm>
                        <a:off x="9597179" y="7060194"/>
                        <a:ext cx="2931510" cy="1210265"/>
                        <a:chOff x="5776668" y="4149167"/>
                        <a:chExt cx="2961838" cy="1222796"/>
                      </a:xfrm>
                    </p:grpSpPr>
                    <p:sp>
                      <p:nvSpPr>
                        <p:cNvPr id="30" name="円/楕円 78"/>
                        <p:cNvSpPr/>
                        <p:nvPr/>
                      </p:nvSpPr>
                      <p:spPr>
                        <a:xfrm>
                          <a:off x="6721068" y="5083932"/>
                          <a:ext cx="504057" cy="288031"/>
                        </a:xfrm>
                        <a:prstGeom prst="ellipse">
                          <a:avLst/>
                        </a:prstGeom>
                        <a:ln>
                          <a:solidFill>
                            <a:srgbClr val="000000"/>
                          </a:solidFill>
                        </a:ln>
                      </p:spPr>
                      <p:style>
                        <a:lnRef idx="2">
                          <a:schemeClr val="accent4"/>
                        </a:lnRef>
                        <a:fillRef idx="1">
                          <a:schemeClr val="lt1"/>
                        </a:fillRef>
                        <a:effectRef idx="0">
                          <a:schemeClr val="accent4"/>
                        </a:effectRef>
                        <a:fontRef idx="minor">
                          <a:schemeClr val="dk1"/>
                        </a:fontRef>
                      </p:style>
                      <p:txBody>
                        <a:bodyPr rtlCol="0" anchor="ctr" anchorCtr="1"/>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p>
                      </p:txBody>
                    </p:sp>
                    <p:sp>
                      <p:nvSpPr>
                        <p:cNvPr id="31" name="テキスト ボックス 30"/>
                        <p:cNvSpPr txBox="1"/>
                        <p:nvPr/>
                      </p:nvSpPr>
                      <p:spPr>
                        <a:xfrm>
                          <a:off x="5776668" y="4149273"/>
                          <a:ext cx="904920" cy="2572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就職困難者</a:t>
                          </a:r>
                        </a:p>
                      </p:txBody>
                    </p:sp>
                    <p:sp>
                      <p:nvSpPr>
                        <p:cNvPr id="32" name="テキスト ボックス 31"/>
                        <p:cNvSpPr txBox="1"/>
                        <p:nvPr/>
                      </p:nvSpPr>
                      <p:spPr>
                        <a:xfrm>
                          <a:off x="7865471" y="4149167"/>
                          <a:ext cx="873035" cy="248770"/>
                        </a:xfrm>
                        <a:prstGeom prst="rect">
                          <a:avLst/>
                        </a:prstGeom>
                        <a:ln>
                          <a:solidFill>
                            <a:srgbClr val="000000"/>
                          </a:solidFill>
                        </a:ln>
                      </p:spPr>
                      <p:style>
                        <a:lnRef idx="2">
                          <a:schemeClr val="accent4"/>
                        </a:lnRef>
                        <a:fillRef idx="1">
                          <a:schemeClr val="lt1"/>
                        </a:fillRef>
                        <a:effectRef idx="0">
                          <a:schemeClr val="accent4"/>
                        </a:effectRef>
                        <a:fontRef idx="minor">
                          <a:schemeClr val="dk1"/>
                        </a:fontRef>
                      </p:style>
                      <p:txBody>
                        <a:bodyPr wrap="square" rtlCol="0" anchor="ctr" anchorCtr="1">
                          <a:norm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事業主</a:t>
                          </a:r>
                        </a:p>
                      </p:txBody>
                    </p:sp>
                    <p:sp>
                      <p:nvSpPr>
                        <p:cNvPr id="33" name="テキスト ボックス 32"/>
                        <p:cNvSpPr txBox="1"/>
                        <p:nvPr/>
                      </p:nvSpPr>
                      <p:spPr>
                        <a:xfrm>
                          <a:off x="6352774" y="4545957"/>
                          <a:ext cx="1220212" cy="290247"/>
                        </a:xfrm>
                        <a:prstGeom prst="rect">
                          <a:avLst/>
                        </a:prstGeom>
                        <a:solidFill>
                          <a:srgbClr val="008000"/>
                        </a:solidFill>
                        <a:ln>
                          <a:solidFill>
                            <a:srgbClr val="008000"/>
                          </a:solidFill>
                        </a:ln>
                      </p:spPr>
                      <p:style>
                        <a:lnRef idx="2">
                          <a:schemeClr val="accent4">
                            <a:shade val="50000"/>
                          </a:schemeClr>
                        </a:lnRef>
                        <a:fillRef idx="1">
                          <a:schemeClr val="accent4"/>
                        </a:fillRef>
                        <a:effectRef idx="0">
                          <a:schemeClr val="accent4"/>
                        </a:effectRef>
                        <a:fontRef idx="minor">
                          <a:schemeClr val="lt1"/>
                        </a:fontRef>
                      </p:style>
                      <p:txBody>
                        <a:bodyPr wrap="square" lIns="0" tIns="0" rIns="0" bIns="0" rtlCol="0" anchor="ctr" anchorCtr="1">
                          <a:normAutofit fontScale="92500"/>
                        </a:bodyPr>
                        <a:lstStyle/>
                        <a:p>
                          <a:pPr algn="ct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職場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環境整備等支援組織</a:t>
                          </a:r>
                        </a:p>
                      </p:txBody>
                    </p:sp>
                    <p:cxnSp>
                      <p:nvCxnSpPr>
                        <p:cNvPr id="34" name="直線矢印コネクタ 33"/>
                        <p:cNvCxnSpPr>
                          <a:stCxn id="30" idx="0"/>
                          <a:endCxn id="33" idx="2"/>
                        </p:cNvCxnSpPr>
                        <p:nvPr/>
                      </p:nvCxnSpPr>
                      <p:spPr>
                        <a:xfrm flipH="1" flipV="1">
                          <a:off x="6962880" y="4836205"/>
                          <a:ext cx="10217" cy="247728"/>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33" idx="1"/>
                        </p:cNvCxnSpPr>
                        <p:nvPr/>
                      </p:nvCxnSpPr>
                      <p:spPr>
                        <a:xfrm flipH="1" flipV="1">
                          <a:off x="6046191" y="4407901"/>
                          <a:ext cx="306583"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33" idx="3"/>
                        </p:cNvCxnSpPr>
                        <p:nvPr/>
                      </p:nvCxnSpPr>
                      <p:spPr>
                        <a:xfrm flipV="1">
                          <a:off x="7572986" y="4407901"/>
                          <a:ext cx="504057" cy="283180"/>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1" idx="3"/>
                          <a:endCxn id="32" idx="1"/>
                        </p:cNvCxnSpPr>
                        <p:nvPr/>
                      </p:nvCxnSpPr>
                      <p:spPr>
                        <a:xfrm flipV="1">
                          <a:off x="6681588" y="4273553"/>
                          <a:ext cx="1183883" cy="4356"/>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a:stCxn id="30" idx="6"/>
                        </p:cNvCxnSpPr>
                        <p:nvPr/>
                      </p:nvCxnSpPr>
                      <p:spPr>
                        <a:xfrm flipV="1">
                          <a:off x="7225126" y="4397461"/>
                          <a:ext cx="1285800" cy="830484"/>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7496232" y="4427489"/>
                          <a:ext cx="515144" cy="23322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p>
                      </p:txBody>
                    </p:sp>
                  </p:grpSp>
                  <p:sp>
                    <p:nvSpPr>
                      <p:cNvPr id="29" name="テキスト ボックス 28"/>
                      <p:cNvSpPr txBox="1"/>
                      <p:nvPr/>
                    </p:nvSpPr>
                    <p:spPr>
                      <a:xfrm>
                        <a:off x="10781357" y="7072200"/>
                        <a:ext cx="509869" cy="230832"/>
                      </a:xfrm>
                      <a:prstGeom prst="rect">
                        <a:avLst/>
                      </a:prstGeom>
                      <a:noFill/>
                    </p:spPr>
                    <p:txBody>
                      <a:bodyPr wrap="square" rtlCol="0" anchor="ctr" anchorCtr="1">
                        <a:spAutoFit/>
                      </a:bodyPr>
                      <a:lstStyle/>
                      <a:p>
                        <a:r>
                          <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就労</a:t>
                        </a:r>
                      </a:p>
                    </p:txBody>
                  </p:sp>
                </p:grpSp>
                <p:sp>
                  <p:nvSpPr>
                    <p:cNvPr id="27" name="テキスト ボックス 26"/>
                    <p:cNvSpPr txBox="1"/>
                    <p:nvPr/>
                  </p:nvSpPr>
                  <p:spPr>
                    <a:xfrm>
                      <a:off x="11421697" y="7509897"/>
                      <a:ext cx="897164"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業務委託等</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23" name="テキスト ボックス 22"/>
                <p:cNvSpPr txBox="1"/>
                <p:nvPr/>
              </p:nvSpPr>
              <p:spPr>
                <a:xfrm>
                  <a:off x="9730436" y="7387718"/>
                  <a:ext cx="497000" cy="230832"/>
                </a:xfrm>
                <a:prstGeom prst="rect">
                  <a:avLst/>
                </a:prstGeom>
                <a:noFill/>
              </p:spPr>
              <p:txBody>
                <a:bodyPr wrap="square" rtlCol="0" anchor="ctr" anchorCtr="1">
                  <a:spAutoFit/>
                </a:bodyPr>
                <a:lstStyle/>
                <a:p>
                  <a:r>
                    <a:rPr lang="ja-JP" altLang="en-US" sz="900" dirty="0" smtClean="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dirty="0">
                    <a:ln w="3175">
                      <a:noFill/>
                    </a:ln>
                    <a:effectLst>
                      <a:glow rad="127000">
                        <a:schemeClr val="bg1"/>
                      </a:glo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grpSp>
      <p:pic>
        <p:nvPicPr>
          <p:cNvPr id="9" name="図 8"/>
          <p:cNvPicPr preferRelativeResize="0">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8640" y="8744463"/>
            <a:ext cx="910686" cy="889057"/>
          </a:xfrm>
          <a:prstGeom prst="rect">
            <a:avLst/>
          </a:prstGeom>
        </p:spPr>
      </p:pic>
      <p:grpSp>
        <p:nvGrpSpPr>
          <p:cNvPr id="51" name="グループ化 50"/>
          <p:cNvGrpSpPr/>
          <p:nvPr/>
        </p:nvGrpSpPr>
        <p:grpSpPr>
          <a:xfrm>
            <a:off x="80628" y="6394321"/>
            <a:ext cx="6696744" cy="1943055"/>
            <a:chOff x="80628" y="6153036"/>
            <a:chExt cx="6696744" cy="1943055"/>
          </a:xfrm>
        </p:grpSpPr>
        <p:sp>
          <p:nvSpPr>
            <p:cNvPr id="16" name="正方形/長方形 15"/>
            <p:cNvSpPr/>
            <p:nvPr/>
          </p:nvSpPr>
          <p:spPr>
            <a:xfrm>
              <a:off x="80628" y="6153036"/>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３</a:t>
              </a:r>
              <a:r>
                <a:rPr kumimoji="1" lang="ja-JP" altLang="en-US" sz="1600" b="1" dirty="0" smtClean="0">
                  <a:solidFill>
                    <a:schemeClr val="tx1"/>
                  </a:solidFill>
                  <a:latin typeface="Meiryo UI" panose="020B0604030504040204" pitchFamily="50" charset="-128"/>
                  <a:ea typeface="Meiryo UI" panose="020B0604030504040204" pitchFamily="50" charset="-128"/>
                </a:rPr>
                <a:t>．ひとり親雇用を進める事業主への表彰制度を新設します</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239726" y="6585084"/>
              <a:ext cx="6216148" cy="430887"/>
            </a:xfrm>
            <a:prstGeom prst="rect">
              <a:avLst/>
            </a:prstGeom>
          </p:spPr>
          <p:txBody>
            <a:bodyPr wrap="square">
              <a:spAutoFit/>
            </a:bodyPr>
            <a:lstStyle/>
            <a:p>
              <a:pPr marL="171450" indent="-171450">
                <a:spcBef>
                  <a:spcPts val="321"/>
                </a:spcBef>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働きやすい</a:t>
              </a:r>
              <a:r>
                <a:rPr lang="ja-JP" altLang="en-US" sz="1100" dirty="0">
                  <a:latin typeface="Meiryo UI" panose="020B0604030504040204" pitchFamily="50" charset="-128"/>
                  <a:ea typeface="Meiryo UI" panose="020B0604030504040204" pitchFamily="50" charset="-128"/>
                </a:rPr>
                <a:t>環境整備などの取組を促進すると同時に、ひとり親家庭の親の就業促進に向けた社会的機運を</a:t>
              </a:r>
              <a:r>
                <a:rPr lang="ja-JP" altLang="en-US" sz="1100" dirty="0" smtClean="0">
                  <a:latin typeface="Meiryo UI" panose="020B0604030504040204" pitchFamily="50" charset="-128"/>
                  <a:ea typeface="Meiryo UI" panose="020B0604030504040204" pitchFamily="50" charset="-128"/>
                </a:rPr>
                <a:t>高めます</a:t>
              </a:r>
              <a:endParaRPr lang="ja-JP" altLang="en-US"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80628" y="7233156"/>
              <a:ext cx="6696744"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rPr>
                <a:t>４</a:t>
              </a:r>
              <a:r>
                <a:rPr kumimoji="1" lang="ja-JP" altLang="en-US" sz="1600" b="1" dirty="0" smtClean="0">
                  <a:solidFill>
                    <a:schemeClr val="tx1"/>
                  </a:solidFill>
                  <a:latin typeface="Meiryo UI" panose="020B0604030504040204" pitchFamily="50" charset="-128"/>
                  <a:ea typeface="Meiryo UI" panose="020B0604030504040204" pitchFamily="50" charset="-128"/>
                </a:rPr>
                <a:t>．新たに審議会を設置します</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239726" y="7665204"/>
              <a:ext cx="6216148" cy="430887"/>
            </a:xfrm>
            <a:prstGeom prst="rect">
              <a:avLst/>
            </a:prstGeom>
          </p:spPr>
          <p:txBody>
            <a:bodyPr wrap="square">
              <a:spAutoFit/>
            </a:bodyPr>
            <a:lstStyle/>
            <a:p>
              <a:pPr marL="171450" indent="-171450">
                <a:spcBef>
                  <a:spcPts val="321"/>
                </a:spcBef>
                <a:buFont typeface="Meiryo UI" panose="020B0604030504040204" pitchFamily="50" charset="-128"/>
                <a:buChar char="○"/>
              </a:pPr>
              <a:r>
                <a:rPr lang="ja-JP" altLang="en-US" sz="1100" dirty="0" smtClean="0">
                  <a:latin typeface="Meiryo UI" panose="020B0604030504040204" pitchFamily="50" charset="-128"/>
                  <a:ea typeface="Meiryo UI" panose="020B0604030504040204" pitchFamily="50" charset="-128"/>
                </a:rPr>
                <a:t>有識者からなる審議会を新設し、「</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者等の職場環境整備等支援組織」の</a:t>
              </a:r>
              <a:r>
                <a:rPr lang="ja-JP" altLang="en-US" sz="1100" dirty="0">
                  <a:latin typeface="Meiryo UI" panose="020B0604030504040204" pitchFamily="50" charset="-128"/>
                  <a:ea typeface="Meiryo UI" panose="020B0604030504040204" pitchFamily="50" charset="-128"/>
                </a:rPr>
                <a:t>認定、顕彰の</a:t>
              </a:r>
              <a:r>
                <a:rPr lang="ja-JP" altLang="en-US" sz="1100" dirty="0" smtClean="0">
                  <a:latin typeface="Meiryo UI" panose="020B0604030504040204" pitchFamily="50" charset="-128"/>
                  <a:ea typeface="Meiryo UI" panose="020B0604030504040204" pitchFamily="50" charset="-128"/>
                </a:rPr>
                <a:t>審査等について審議</a:t>
              </a:r>
              <a:r>
                <a:rPr lang="ja-JP" altLang="en-US" sz="1100" dirty="0">
                  <a:latin typeface="Meiryo UI" panose="020B0604030504040204" pitchFamily="50" charset="-128"/>
                  <a:ea typeface="Meiryo UI" panose="020B0604030504040204" pitchFamily="50" charset="-128"/>
                </a:rPr>
                <a:t>し</a:t>
              </a:r>
              <a:r>
                <a:rPr lang="ja-JP" altLang="en-US" sz="1100" dirty="0" smtClean="0">
                  <a:latin typeface="Meiryo UI" panose="020B0604030504040204" pitchFamily="50" charset="-128"/>
                  <a:ea typeface="Meiryo UI" panose="020B0604030504040204" pitchFamily="50" charset="-128"/>
                </a:rPr>
                <a:t>、就職困難者</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就労</a:t>
              </a:r>
              <a:r>
                <a:rPr lang="ja-JP" altLang="en-US" sz="1100" dirty="0">
                  <a:latin typeface="Meiryo UI" panose="020B0604030504040204" pitchFamily="50" charset="-128"/>
                  <a:ea typeface="Meiryo UI" panose="020B0604030504040204" pitchFamily="50" charset="-128"/>
                </a:rPr>
                <a:t>支援</a:t>
              </a:r>
              <a:r>
                <a:rPr lang="ja-JP" altLang="en-US" sz="1100" dirty="0" smtClean="0">
                  <a:latin typeface="Meiryo UI" panose="020B0604030504040204" pitchFamily="50" charset="-128"/>
                  <a:ea typeface="Meiryo UI" panose="020B0604030504040204" pitchFamily="50" charset="-128"/>
                </a:rPr>
                <a:t>についてご意見をいただきます</a:t>
              </a:r>
              <a:endParaRPr lang="ja-JP" altLang="en-US" sz="1100" dirty="0">
                <a:latin typeface="Meiryo UI" panose="020B0604030504040204" pitchFamily="50" charset="-128"/>
                <a:ea typeface="Meiryo UI" panose="020B0604030504040204" pitchFamily="50" charset="-128"/>
              </a:endParaRPr>
            </a:p>
          </p:txBody>
        </p:sp>
      </p:grpSp>
      <p:sp>
        <p:nvSpPr>
          <p:cNvPr id="15" name="テキスト ボックス 14"/>
          <p:cNvSpPr txBox="1"/>
          <p:nvPr/>
        </p:nvSpPr>
        <p:spPr>
          <a:xfrm>
            <a:off x="85217" y="1153509"/>
            <a:ext cx="2437333" cy="307777"/>
          </a:xfrm>
          <a:prstGeom prst="rect">
            <a:avLst/>
          </a:prstGeom>
          <a:noFill/>
        </p:spPr>
        <p:txBody>
          <a:bodyPr wrap="square" rtlCol="0">
            <a:spAutoFit/>
          </a:bodyPr>
          <a:lstStyle/>
          <a:p>
            <a:r>
              <a:rPr lang="ja-JP" altLang="en-US" sz="1400" b="1" u="sng" dirty="0" smtClean="0">
                <a:solidFill>
                  <a:srgbClr val="009900"/>
                </a:solidFill>
                <a:latin typeface="Meiryo UI" panose="020B0604030504040204" pitchFamily="50" charset="-128"/>
                <a:ea typeface="Meiryo UI" panose="020B0604030504040204" pitchFamily="50" charset="-128"/>
              </a:rPr>
              <a:t>改正の主なポイント</a:t>
            </a:r>
            <a:endParaRPr kumimoji="1" lang="ja-JP" altLang="en-US" sz="1400" b="1" u="sng" dirty="0">
              <a:solidFill>
                <a:srgbClr val="009900"/>
              </a:solidFill>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1196752" y="8700109"/>
            <a:ext cx="2855269" cy="954107"/>
          </a:xfrm>
          <a:prstGeom prst="rect">
            <a:avLst/>
          </a:prstGeom>
          <a:noFill/>
        </p:spPr>
        <p:txBody>
          <a:bodyPr wrap="none" rtlCol="0">
            <a:spAutoFit/>
          </a:bodyPr>
          <a:lstStyle/>
          <a:p>
            <a:r>
              <a:rPr lang="ja-JP" altLang="ja-JP" sz="1400" dirty="0">
                <a:latin typeface="Meiryo UI" panose="020B0604030504040204" pitchFamily="50" charset="-128"/>
                <a:ea typeface="Meiryo UI" panose="020B0604030504040204" pitchFamily="50" charset="-128"/>
              </a:rPr>
              <a:t>「雇用の質」の向上に向け</a:t>
            </a:r>
            <a:r>
              <a:rPr lang="ja-JP" altLang="ja-JP" sz="1400" dirty="0" smtClean="0">
                <a:latin typeface="Meiryo UI" panose="020B0604030504040204" pitchFamily="50" charset="-128"/>
                <a:ea typeface="Meiryo UI" panose="020B0604030504040204" pitchFamily="50" charset="-128"/>
              </a:rPr>
              <a:t>、長く</a:t>
            </a:r>
            <a:endParaRPr lang="en-US" altLang="ja-JP" sz="1400" dirty="0" smtClean="0">
              <a:latin typeface="Meiryo UI" panose="020B0604030504040204" pitchFamily="50" charset="-128"/>
              <a:ea typeface="Meiryo UI" panose="020B0604030504040204" pitchFamily="50" charset="-128"/>
            </a:endParaRPr>
          </a:p>
          <a:p>
            <a:r>
              <a:rPr lang="ja-JP" altLang="ja-JP" sz="1400" dirty="0" smtClean="0">
                <a:latin typeface="Meiryo UI" panose="020B0604030504040204" pitchFamily="50" charset="-128"/>
                <a:ea typeface="Meiryo UI" panose="020B0604030504040204" pitchFamily="50" charset="-128"/>
              </a:rPr>
              <a:t>安定的</a:t>
            </a:r>
            <a:r>
              <a:rPr lang="ja-JP" altLang="ja-JP" sz="1400" dirty="0">
                <a:latin typeface="Meiryo UI" panose="020B0604030504040204" pitchFamily="50" charset="-128"/>
                <a:ea typeface="Meiryo UI" panose="020B0604030504040204" pitchFamily="50" charset="-128"/>
              </a:rPr>
              <a:t>に働き続けられる環境</a:t>
            </a:r>
            <a:r>
              <a:rPr lang="ja-JP" altLang="en-US" sz="1400" dirty="0">
                <a:latin typeface="Meiryo UI" panose="020B0604030504040204" pitchFamily="50" charset="-128"/>
                <a:ea typeface="Meiryo UI" panose="020B0604030504040204" pitchFamily="50" charset="-128"/>
              </a:rPr>
              <a:t>を整え、</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就職困難者の雇用・就労支援</a:t>
            </a:r>
            <a:r>
              <a:rPr lang="ja-JP" altLang="en-US" sz="1400" dirty="0" smtClean="0">
                <a:latin typeface="Meiryo UI" panose="020B0604030504040204" pitchFamily="50" charset="-128"/>
                <a:ea typeface="Meiryo UI" panose="020B0604030504040204" pitchFamily="50" charset="-128"/>
              </a:rPr>
              <a:t>を</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オール</a:t>
            </a:r>
            <a:r>
              <a:rPr lang="ja-JP" altLang="en-US" sz="1400" dirty="0">
                <a:latin typeface="Meiryo UI" panose="020B0604030504040204" pitchFamily="50" charset="-128"/>
                <a:ea typeface="Meiryo UI" panose="020B0604030504040204" pitchFamily="50" charset="-128"/>
              </a:rPr>
              <a:t>大阪</a:t>
            </a:r>
            <a:r>
              <a:rPr lang="ja-JP" altLang="en-US" sz="1400" dirty="0" smtClean="0">
                <a:latin typeface="Meiryo UI" panose="020B0604030504040204" pitchFamily="50" charset="-128"/>
                <a:ea typeface="Meiryo UI" panose="020B0604030504040204" pitchFamily="50" charset="-128"/>
              </a:rPr>
              <a:t>で推進</a:t>
            </a:r>
            <a:r>
              <a:rPr lang="ja-JP" altLang="en-US" sz="1400" dirty="0">
                <a:latin typeface="Meiryo UI" panose="020B0604030504040204" pitchFamily="50" charset="-128"/>
                <a:ea typeface="Meiryo UI" panose="020B0604030504040204" pitchFamily="50" charset="-128"/>
              </a:rPr>
              <a:t>して</a:t>
            </a:r>
            <a:r>
              <a:rPr lang="ja-JP" altLang="en-US" sz="1400" dirty="0" smtClean="0">
                <a:latin typeface="Meiryo UI" panose="020B0604030504040204" pitchFamily="50" charset="-128"/>
                <a:ea typeface="Meiryo UI" panose="020B0604030504040204" pitchFamily="50" charset="-128"/>
              </a:rPr>
              <a:t>いきます</a:t>
            </a:r>
            <a:endParaRPr lang="en-US" altLang="ja-JP" sz="1400" dirty="0">
              <a:latin typeface="Meiryo UI" panose="020B0604030504040204" pitchFamily="50" charset="-128"/>
              <a:ea typeface="Meiryo UI" panose="020B0604030504040204" pitchFamily="50" charset="-128"/>
            </a:endParaRPr>
          </a:p>
        </p:txBody>
      </p:sp>
      <p:pic>
        <p:nvPicPr>
          <p:cNvPr id="43" name="図 4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21246" y="8680027"/>
            <a:ext cx="1556126" cy="413028"/>
          </a:xfrm>
          <a:prstGeom prst="rect">
            <a:avLst/>
          </a:prstGeom>
        </p:spPr>
      </p:pic>
      <p:sp>
        <p:nvSpPr>
          <p:cNvPr id="53" name="テキスト ボックス 16"/>
          <p:cNvSpPr txBox="1"/>
          <p:nvPr/>
        </p:nvSpPr>
        <p:spPr>
          <a:xfrm>
            <a:off x="6008208" y="150344"/>
            <a:ext cx="674385" cy="213980"/>
          </a:xfrm>
          <a:prstGeom prst="rect">
            <a:avLst/>
          </a:prstGeom>
          <a:solidFill>
            <a:schemeClr val="bg1"/>
          </a:solidFill>
        </p:spPr>
        <p:txBody>
          <a:bodyPr wrap="square" lIns="0" tIns="0" rIns="0" bIns="0" rtlCol="0" anchor="ctr">
            <a:spAutoFit/>
          </a:bodyPr>
          <a:lstStyle>
            <a:defPPr>
              <a:defRPr lang="ja-JP"/>
            </a:defPPr>
            <a:lvl1pPr marL="0" algn="l" defTabSz="1091221" rtl="0" eaLnBrk="1" latinLnBrk="0" hangingPunct="1">
              <a:defRPr kumimoji="1" sz="2103" kern="1200">
                <a:solidFill>
                  <a:schemeClr val="tx1"/>
                </a:solidFill>
                <a:latin typeface="+mn-lt"/>
                <a:ea typeface="+mn-ea"/>
                <a:cs typeface="+mn-cs"/>
              </a:defRPr>
            </a:lvl1pPr>
            <a:lvl2pPr marL="545611" algn="l" defTabSz="1091221" rtl="0" eaLnBrk="1" latinLnBrk="0" hangingPunct="1">
              <a:defRPr kumimoji="1" sz="2103" kern="1200">
                <a:solidFill>
                  <a:schemeClr val="tx1"/>
                </a:solidFill>
                <a:latin typeface="+mn-lt"/>
                <a:ea typeface="+mn-ea"/>
                <a:cs typeface="+mn-cs"/>
              </a:defRPr>
            </a:lvl2pPr>
            <a:lvl3pPr marL="1091221" algn="l" defTabSz="1091221" rtl="0" eaLnBrk="1" latinLnBrk="0" hangingPunct="1">
              <a:defRPr kumimoji="1" sz="2103" kern="1200">
                <a:solidFill>
                  <a:schemeClr val="tx1"/>
                </a:solidFill>
                <a:latin typeface="+mn-lt"/>
                <a:ea typeface="+mn-ea"/>
                <a:cs typeface="+mn-cs"/>
              </a:defRPr>
            </a:lvl3pPr>
            <a:lvl4pPr marL="1636832" algn="l" defTabSz="1091221" rtl="0" eaLnBrk="1" latinLnBrk="0" hangingPunct="1">
              <a:defRPr kumimoji="1" sz="2103" kern="1200">
                <a:solidFill>
                  <a:schemeClr val="tx1"/>
                </a:solidFill>
                <a:latin typeface="+mn-lt"/>
                <a:ea typeface="+mn-ea"/>
                <a:cs typeface="+mn-cs"/>
              </a:defRPr>
            </a:lvl4pPr>
            <a:lvl5pPr marL="2182443" algn="l" defTabSz="1091221" rtl="0" eaLnBrk="1" latinLnBrk="0" hangingPunct="1">
              <a:defRPr kumimoji="1" sz="2103" kern="1200">
                <a:solidFill>
                  <a:schemeClr val="tx1"/>
                </a:solidFill>
                <a:latin typeface="+mn-lt"/>
                <a:ea typeface="+mn-ea"/>
                <a:cs typeface="+mn-cs"/>
              </a:defRPr>
            </a:lvl5pPr>
            <a:lvl6pPr marL="2728053" algn="l" defTabSz="1091221" rtl="0" eaLnBrk="1" latinLnBrk="0" hangingPunct="1">
              <a:defRPr kumimoji="1" sz="2103" kern="1200">
                <a:solidFill>
                  <a:schemeClr val="tx1"/>
                </a:solidFill>
                <a:latin typeface="+mn-lt"/>
                <a:ea typeface="+mn-ea"/>
                <a:cs typeface="+mn-cs"/>
              </a:defRPr>
            </a:lvl6pPr>
            <a:lvl7pPr marL="3273664" algn="l" defTabSz="1091221" rtl="0" eaLnBrk="1" latinLnBrk="0" hangingPunct="1">
              <a:defRPr kumimoji="1" sz="2103" kern="1200">
                <a:solidFill>
                  <a:schemeClr val="tx1"/>
                </a:solidFill>
                <a:latin typeface="+mn-lt"/>
                <a:ea typeface="+mn-ea"/>
                <a:cs typeface="+mn-cs"/>
              </a:defRPr>
            </a:lvl7pPr>
            <a:lvl8pPr marL="3819275" algn="l" defTabSz="1091221" rtl="0" eaLnBrk="1" latinLnBrk="0" hangingPunct="1">
              <a:defRPr kumimoji="1" sz="2103" kern="1200">
                <a:solidFill>
                  <a:schemeClr val="tx1"/>
                </a:solidFill>
                <a:latin typeface="+mn-lt"/>
                <a:ea typeface="+mn-ea"/>
                <a:cs typeface="+mn-cs"/>
              </a:defRPr>
            </a:lvl8pPr>
            <a:lvl9pPr marL="4364885" algn="l" defTabSz="1091221" rtl="0" eaLnBrk="1" latinLnBrk="0" hangingPunct="1">
              <a:defRPr kumimoji="1" sz="2103" kern="1200">
                <a:solidFill>
                  <a:schemeClr val="tx1"/>
                </a:solidFill>
                <a:latin typeface="+mn-lt"/>
                <a:ea typeface="+mn-ea"/>
                <a:cs typeface="+mn-cs"/>
              </a:defRPr>
            </a:lvl9pPr>
          </a:lstStyle>
          <a:p>
            <a:pPr algn="ctr"/>
            <a:r>
              <a:rPr lang="ja-JP" altLang="en-US" sz="1400" dirty="0" smtClean="0">
                <a:latin typeface="Meiryo UI" panose="020B0604030504040204" pitchFamily="50" charset="-128"/>
                <a:ea typeface="Meiryo UI" panose="020B0604030504040204" pitchFamily="50" charset="-128"/>
              </a:rPr>
              <a:t>資料</a:t>
            </a:r>
            <a:r>
              <a:rPr lang="en-US" altLang="ja-JP" sz="1400" dirty="0">
                <a:latin typeface="Meiryo UI" panose="020B0604030504040204" pitchFamily="50" charset="-128"/>
                <a:ea typeface="Meiryo UI" panose="020B0604030504040204" pitchFamily="50" charset="-128"/>
              </a:rPr>
              <a:t>4</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79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0"/>
            <a:ext cx="6858000" cy="977008"/>
          </a:xfrm>
          <a:prstGeom prst="rect">
            <a:avLst/>
          </a:prstGeom>
          <a:gradFill flip="none" rotWithShape="1">
            <a:gsLst>
              <a:gs pos="100000">
                <a:srgbClr val="38B272"/>
              </a:gs>
              <a:gs pos="0">
                <a:srgbClr val="006600"/>
              </a:gs>
              <a:gs pos="100000">
                <a:schemeClr val="accent3">
                  <a:lumMod val="60000"/>
                </a:schemeClr>
              </a:gs>
            </a:gsLst>
            <a:lin ang="5400000" scaled="0"/>
            <a:tileRect/>
          </a:gradFill>
          <a:scene3d>
            <a:camera prst="orthographicFront"/>
            <a:lightRig rig="threePt" dir="t"/>
          </a:scene3d>
          <a:sp3d>
            <a:bevelT/>
          </a:sp3d>
        </p:spPr>
        <p:txBody>
          <a:bodyPr wrap="square" tIns="0" rtlCol="0">
            <a:noAutofit/>
          </a:bodyPr>
          <a:lstStyle/>
          <a:p>
            <a:pPr algn="ctr"/>
            <a:r>
              <a:rPr lang="ja-JP" altLang="en-US" sz="1600" b="1" dirty="0">
                <a:solidFill>
                  <a:schemeClr val="bg1"/>
                </a:solidFill>
                <a:latin typeface="Meiryo UI" panose="020B0604030504040204" pitchFamily="50" charset="-128"/>
                <a:ea typeface="Meiryo UI" panose="020B0604030504040204" pitchFamily="50" charset="-128"/>
              </a:rPr>
              <a:t>（案）</a:t>
            </a:r>
            <a:endParaRPr lang="ja-JP" altLang="en-US" sz="1400" b="1" dirty="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「大阪府障害者</a:t>
            </a:r>
            <a:r>
              <a:rPr lang="ja-JP" altLang="en-US" sz="1600" b="1" u="sng" dirty="0" smtClean="0">
                <a:solidFill>
                  <a:schemeClr val="bg1"/>
                </a:solidFill>
                <a:latin typeface="Meiryo UI" panose="020B0604030504040204" pitchFamily="50" charset="-128"/>
                <a:ea typeface="Meiryo UI" panose="020B0604030504040204" pitchFamily="50" charset="-128"/>
              </a:rPr>
              <a:t>等</a:t>
            </a:r>
            <a:r>
              <a:rPr lang="ja-JP" altLang="en-US" sz="1600" b="1" dirty="0" smtClean="0">
                <a:solidFill>
                  <a:schemeClr val="bg1"/>
                </a:solidFill>
                <a:latin typeface="Meiryo UI" panose="020B0604030504040204" pitchFamily="50" charset="-128"/>
                <a:ea typeface="Meiryo UI" panose="020B0604030504040204" pitchFamily="50" charset="-128"/>
              </a:rPr>
              <a:t>の雇用の促進等と就労の支援に関する条例」</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（ハートフル条例）の概要</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r"/>
            <a:r>
              <a:rPr lang="en-US" altLang="ja-JP" sz="1200" b="1" dirty="0" smtClean="0">
                <a:solidFill>
                  <a:schemeClr val="bg1"/>
                </a:solidFill>
                <a:latin typeface="Meiryo UI" panose="020B0604030504040204" pitchFamily="50" charset="-128"/>
                <a:ea typeface="Meiryo UI" panose="020B0604030504040204" pitchFamily="50" charset="-128"/>
              </a:rPr>
              <a:t>【</a:t>
            </a:r>
            <a:r>
              <a:rPr lang="ja-JP" altLang="en-US" sz="1200" b="1" dirty="0" smtClean="0">
                <a:solidFill>
                  <a:schemeClr val="bg1"/>
                </a:solidFill>
                <a:latin typeface="Meiryo UI" panose="020B0604030504040204" pitchFamily="50" charset="-128"/>
                <a:ea typeface="Meiryo UI" panose="020B0604030504040204" pitchFamily="50" charset="-128"/>
              </a:rPr>
              <a:t>平成</a:t>
            </a:r>
            <a:r>
              <a:rPr lang="en-US" altLang="ja-JP" sz="1200" b="1" dirty="0" smtClean="0">
                <a:solidFill>
                  <a:schemeClr val="bg1"/>
                </a:solidFill>
                <a:latin typeface="Meiryo UI" panose="020B0604030504040204" pitchFamily="50" charset="-128"/>
                <a:ea typeface="Meiryo UI" panose="020B0604030504040204" pitchFamily="50" charset="-128"/>
              </a:rPr>
              <a:t>22</a:t>
            </a:r>
            <a:r>
              <a:rPr lang="ja-JP" altLang="en-US" sz="1200" b="1" dirty="0" smtClean="0">
                <a:solidFill>
                  <a:schemeClr val="bg1"/>
                </a:solidFill>
                <a:latin typeface="Meiryo UI" panose="020B0604030504040204" pitchFamily="50" charset="-128"/>
                <a:ea typeface="Meiryo UI" panose="020B0604030504040204" pitchFamily="50" charset="-128"/>
              </a:rPr>
              <a:t>年４月１日施行　</a:t>
            </a:r>
            <a:r>
              <a:rPr lang="ja-JP" altLang="en-US" sz="1200" b="1" u="sng" dirty="0" smtClean="0">
                <a:solidFill>
                  <a:schemeClr val="bg1"/>
                </a:solidFill>
                <a:latin typeface="Meiryo UI" panose="020B0604030504040204" pitchFamily="50" charset="-128"/>
                <a:ea typeface="Meiryo UI" panose="020B0604030504040204" pitchFamily="50" charset="-128"/>
              </a:rPr>
              <a:t>平成</a:t>
            </a:r>
            <a:r>
              <a:rPr lang="en-US" altLang="ja-JP" sz="1200" b="1" u="sng" dirty="0" smtClean="0">
                <a:solidFill>
                  <a:schemeClr val="bg1"/>
                </a:solidFill>
                <a:latin typeface="Meiryo UI" panose="020B0604030504040204" pitchFamily="50" charset="-128"/>
                <a:ea typeface="Meiryo UI" panose="020B0604030504040204" pitchFamily="50" charset="-128"/>
              </a:rPr>
              <a:t>31</a:t>
            </a:r>
            <a:r>
              <a:rPr lang="ja-JP" altLang="en-US" sz="1200" b="1" u="sng" dirty="0" smtClean="0">
                <a:solidFill>
                  <a:schemeClr val="bg1"/>
                </a:solidFill>
                <a:latin typeface="Meiryo UI" panose="020B0604030504040204" pitchFamily="50" charset="-128"/>
                <a:ea typeface="Meiryo UI" panose="020B0604030504040204" pitchFamily="50" charset="-128"/>
              </a:rPr>
              <a:t>年４月１日改正</a:t>
            </a:r>
            <a:r>
              <a:rPr lang="en-US" altLang="ja-JP" sz="1200" b="1" dirty="0" smtClean="0">
                <a:solidFill>
                  <a:schemeClr val="bg1"/>
                </a:solidFill>
                <a:latin typeface="Meiryo UI" panose="020B0604030504040204" pitchFamily="50" charset="-128"/>
                <a:ea typeface="Meiryo UI" panose="020B0604030504040204" pitchFamily="50" charset="-128"/>
              </a:rPr>
              <a:t>】</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7" name="角丸四角形 6"/>
          <p:cNvSpPr/>
          <p:nvPr/>
        </p:nvSpPr>
        <p:spPr>
          <a:xfrm>
            <a:off x="22312" y="977008"/>
            <a:ext cx="6813376" cy="1296144"/>
          </a:xfrm>
          <a:prstGeom prst="roundRect">
            <a:avLst/>
          </a:prstGeom>
          <a:solidFill>
            <a:schemeClr val="bg1"/>
          </a:solidFill>
          <a:ln w="9525"/>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条例制定の背景</a:t>
            </a:r>
            <a:r>
              <a:rPr lang="en-US" altLang="ja-JP" sz="1200" dirty="0" smtClean="0">
                <a:solidFill>
                  <a:schemeClr val="tx1"/>
                </a:solidFill>
                <a:latin typeface="Meiryo UI" panose="020B0604030504040204" pitchFamily="50" charset="-128"/>
                <a:ea typeface="Meiryo UI" panose="020B0604030504040204" pitchFamily="50" charset="-128"/>
              </a:rPr>
              <a:t>】</a:t>
            </a: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大阪府の低調な</a:t>
            </a:r>
            <a:r>
              <a:rPr lang="ja-JP" altLang="en-US" sz="1200" dirty="0" err="1" smtClean="0">
                <a:solidFill>
                  <a:schemeClr val="tx1"/>
                </a:solidFill>
                <a:latin typeface="Meiryo UI" panose="020B0604030504040204" pitchFamily="50" charset="-128"/>
                <a:ea typeface="Meiryo UI" panose="020B0604030504040204" pitchFamily="50" charset="-128"/>
              </a:rPr>
              <a:t>障がい</a:t>
            </a:r>
            <a:r>
              <a:rPr lang="ja-JP" altLang="en-US" sz="1200" dirty="0" smtClean="0">
                <a:solidFill>
                  <a:schemeClr val="tx1"/>
                </a:solidFill>
                <a:latin typeface="Meiryo UI" panose="020B0604030504040204" pitchFamily="50" charset="-128"/>
                <a:ea typeface="Meiryo UI" panose="020B0604030504040204" pitchFamily="50" charset="-128"/>
              </a:rPr>
              <a:t>者雇用の現状を改善するため、府の契約締結又は補助金交付等の相手方に対し、法定雇用率の達成を求めていくことが重要。また、直ちに雇用に結びつかない人に対しても、福祉施設における就労や在宅就業といった多様な働き方が可能となるような環境を整備することが必要。</a:t>
            </a:r>
            <a:endParaRPr lang="en-US" altLang="ja-JP" sz="1200" dirty="0" smtClean="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u="sng" dirty="0" err="1" smtClean="0">
                <a:solidFill>
                  <a:schemeClr val="tx1"/>
                </a:solidFill>
                <a:latin typeface="Meiryo UI" panose="020B0604030504040204" pitchFamily="50" charset="-128"/>
                <a:ea typeface="Meiryo UI" panose="020B0604030504040204" pitchFamily="50" charset="-128"/>
              </a:rPr>
              <a:t>障がい</a:t>
            </a:r>
            <a:r>
              <a:rPr lang="ja-JP" altLang="en-US" sz="1200" u="sng" dirty="0" smtClean="0">
                <a:solidFill>
                  <a:schemeClr val="tx1"/>
                </a:solidFill>
                <a:latin typeface="Meiryo UI" panose="020B0604030504040204" pitchFamily="50" charset="-128"/>
                <a:ea typeface="Meiryo UI" panose="020B0604030504040204" pitchFamily="50" charset="-128"/>
              </a:rPr>
              <a:t>者を含む就職困難者</a:t>
            </a:r>
            <a:r>
              <a:rPr lang="ja-JP" altLang="en-US" sz="1200" dirty="0" smtClean="0">
                <a:solidFill>
                  <a:schemeClr val="tx1"/>
                </a:solidFill>
                <a:latin typeface="Meiryo UI" panose="020B0604030504040204" pitchFamily="50" charset="-128"/>
                <a:ea typeface="Meiryo UI" panose="020B0604030504040204" pitchFamily="50" charset="-128"/>
              </a:rPr>
              <a:t>が、夢や希望を持って生き生きと働き、自立した生活を送ることができる地域社会の実現をめざす。</a:t>
            </a:r>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27062" y="8694396"/>
            <a:ext cx="6786314" cy="939124"/>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公表後の対応</a:t>
            </a:r>
            <a:r>
              <a:rPr lang="en-US" altLang="ja-JP" sz="1200" dirty="0" smtClean="0">
                <a:latin typeface="Meiryo UI" panose="020B0604030504040204" pitchFamily="50" charset="-128"/>
                <a:ea typeface="Meiryo UI" panose="020B0604030504040204" pitchFamily="50" charset="-128"/>
              </a:rPr>
              <a:t>】</a:t>
            </a:r>
          </a:p>
          <a:p>
            <a:pPr algn="ctr"/>
            <a:endParaRPr lang="en-US" altLang="ja-JP" sz="600" dirty="0" smtClean="0">
              <a:latin typeface="Meiryo UI" panose="020B0604030504040204" pitchFamily="50" charset="-128"/>
              <a:ea typeface="Meiryo UI" panose="020B0604030504040204" pitchFamily="50" charset="-128"/>
            </a:endParaRPr>
          </a:p>
          <a:p>
            <a:pPr algn="ctr">
              <a:lnSpc>
                <a:spcPts val="1600"/>
              </a:lnSpc>
            </a:pPr>
            <a:r>
              <a:rPr lang="ja-JP" altLang="en-US" sz="1200" dirty="0" smtClean="0">
                <a:latin typeface="Meiryo UI" panose="020B0604030504040204" pitchFamily="50" charset="-128"/>
                <a:ea typeface="Meiryo UI" panose="020B0604030504040204" pitchFamily="50" charset="-128"/>
              </a:rPr>
              <a:t>要綱に基づき、公表事業主に対して一定期間の入札参加停止、補助金交付申請制限等の措置を行う。</a:t>
            </a:r>
            <a:endParaRPr lang="en-US" altLang="ja-JP" sz="1200" dirty="0" smtClean="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27062" y="2360712"/>
            <a:ext cx="6786315" cy="5950715"/>
            <a:chOff x="27062" y="2360712"/>
            <a:chExt cx="6786315" cy="5950715"/>
          </a:xfrm>
        </p:grpSpPr>
        <p:grpSp>
          <p:nvGrpSpPr>
            <p:cNvPr id="26" name="グループ化 25"/>
            <p:cNvGrpSpPr/>
            <p:nvPr/>
          </p:nvGrpSpPr>
          <p:grpSpPr>
            <a:xfrm>
              <a:off x="27062" y="2368088"/>
              <a:ext cx="6786315" cy="5943339"/>
              <a:chOff x="27062" y="2122401"/>
              <a:chExt cx="6786315" cy="5943339"/>
            </a:xfrm>
          </p:grpSpPr>
          <p:sp>
            <p:nvSpPr>
              <p:cNvPr id="13" name="正方形/長方形 12"/>
              <p:cNvSpPr/>
              <p:nvPr/>
            </p:nvSpPr>
            <p:spPr>
              <a:xfrm>
                <a:off x="3410875" y="2286258"/>
                <a:ext cx="3402502" cy="2619378"/>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○職業教育の充実</a:t>
                </a:r>
                <a:endParaRPr lang="en-US" altLang="ja-JP" sz="11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○職業訓練の充実</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○企業への就職等の支援</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○重度の</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者の雇用の機会の創出及び拡大</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○就業及び生活上の支援</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u="sng" dirty="0" smtClean="0">
                    <a:latin typeface="Meiryo UI" panose="020B0604030504040204" pitchFamily="50" charset="-128"/>
                    <a:ea typeface="Meiryo UI" panose="020B0604030504040204" pitchFamily="50" charset="-128"/>
                  </a:rPr>
                  <a:t>○</a:t>
                </a:r>
                <a:r>
                  <a:rPr lang="ja-JP" altLang="en-US" sz="1100" u="sng" dirty="0" err="1" smtClean="0">
                    <a:latin typeface="Meiryo UI" panose="020B0604030504040204" pitchFamily="50" charset="-128"/>
                    <a:ea typeface="Meiryo UI" panose="020B0604030504040204" pitchFamily="50" charset="-128"/>
                  </a:rPr>
                  <a:t>障がい</a:t>
                </a:r>
                <a:r>
                  <a:rPr lang="ja-JP" altLang="en-US" sz="1100" u="sng" dirty="0" smtClean="0">
                    <a:latin typeface="Meiryo UI" panose="020B0604030504040204" pitchFamily="50" charset="-128"/>
                    <a:ea typeface="Meiryo UI" panose="020B0604030504040204" pitchFamily="50" charset="-128"/>
                  </a:rPr>
                  <a:t>者等の職場環境整備等支援組織</a:t>
                </a:r>
                <a:endParaRPr lang="en-US" altLang="ja-JP" sz="1100" u="sng"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rPr>
                  <a:t>障がい</a:t>
                </a:r>
                <a:r>
                  <a:rPr lang="ja-JP" altLang="en-US" sz="1100" dirty="0" smtClean="0">
                    <a:latin typeface="Meiryo UI" panose="020B0604030504040204" pitchFamily="50" charset="-128"/>
                    <a:ea typeface="Meiryo UI" panose="020B0604030504040204" pitchFamily="50" charset="-128"/>
                  </a:rPr>
                  <a:t>者支援施設等からの物品の買い入れ等</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u="sng" dirty="0" smtClean="0">
                    <a:latin typeface="Meiryo UI" panose="020B0604030504040204" pitchFamily="50" charset="-128"/>
                    <a:ea typeface="Meiryo UI" panose="020B0604030504040204" pitchFamily="50" charset="-128"/>
                  </a:rPr>
                  <a:t>○公契約等の活用</a:t>
                </a:r>
                <a:endParaRPr lang="en-US" altLang="ja-JP" sz="1100" u="sng"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○府職員の採用</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○啓発活動の実施</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○顕彰</a:t>
                </a:r>
                <a:endParaRPr lang="en-US" altLang="ja-JP" sz="1100" dirty="0" smtClean="0">
                  <a:latin typeface="Meiryo UI" panose="020B0604030504040204" pitchFamily="50" charset="-128"/>
                  <a:ea typeface="Meiryo UI" panose="020B0604030504040204" pitchFamily="50" charset="-128"/>
                </a:endParaRPr>
              </a:p>
            </p:txBody>
          </p:sp>
          <p:grpSp>
            <p:nvGrpSpPr>
              <p:cNvPr id="24" name="グループ化 23"/>
              <p:cNvGrpSpPr/>
              <p:nvPr/>
            </p:nvGrpSpPr>
            <p:grpSpPr>
              <a:xfrm>
                <a:off x="27062" y="2122401"/>
                <a:ext cx="3302843" cy="5943339"/>
                <a:chOff x="27062" y="2122401"/>
                <a:chExt cx="3302843" cy="5943339"/>
              </a:xfrm>
            </p:grpSpPr>
            <p:sp>
              <p:nvSpPr>
                <p:cNvPr id="11" name="正方形/長方形 10"/>
                <p:cNvSpPr/>
                <p:nvPr/>
              </p:nvSpPr>
              <p:spPr>
                <a:xfrm>
                  <a:off x="27062" y="2288703"/>
                  <a:ext cx="3302843" cy="5777037"/>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r>
                    <a:rPr lang="ja-JP" altLang="en-US" sz="1100" dirty="0" smtClean="0">
                      <a:latin typeface="Meiryo UI" panose="020B0604030504040204" pitchFamily="50" charset="-128"/>
                      <a:ea typeface="Meiryo UI" panose="020B0604030504040204" pitchFamily="50" charset="-128"/>
                    </a:rPr>
                    <a:t>■目的</a:t>
                  </a:r>
                  <a:endParaRPr lang="en-US" altLang="ja-JP" sz="1100" dirty="0" smtClean="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　</a:t>
                  </a:r>
                  <a:r>
                    <a:rPr lang="ja-JP" altLang="en-US" sz="1100" u="sng" dirty="0" err="1" smtClean="0">
                      <a:latin typeface="Meiryo UI" panose="020B0604030504040204" pitchFamily="50" charset="-128"/>
                      <a:ea typeface="Meiryo UI" panose="020B0604030504040204" pitchFamily="50" charset="-128"/>
                    </a:rPr>
                    <a:t>障がい</a:t>
                  </a:r>
                  <a:r>
                    <a:rPr lang="ja-JP" altLang="en-US" sz="1100" u="sng" dirty="0" smtClean="0">
                      <a:latin typeface="Meiryo UI" panose="020B0604030504040204" pitchFamily="50" charset="-128"/>
                      <a:ea typeface="Meiryo UI" panose="020B0604030504040204" pitchFamily="50" charset="-128"/>
                    </a:rPr>
                    <a:t>者</a:t>
                  </a:r>
                  <a:r>
                    <a:rPr lang="ja-JP" altLang="en-US" sz="1100" u="sng" dirty="0">
                      <a:latin typeface="Meiryo UI" panose="020B0604030504040204" pitchFamily="50" charset="-128"/>
                      <a:ea typeface="Meiryo UI" panose="020B0604030504040204" pitchFamily="50" charset="-128"/>
                    </a:rPr>
                    <a:t>その他の就職することが困難な</a:t>
                  </a:r>
                  <a:r>
                    <a:rPr lang="ja-JP" altLang="en-US" sz="1100" u="sng" dirty="0" smtClean="0">
                      <a:latin typeface="Meiryo UI" panose="020B0604030504040204" pitchFamily="50" charset="-128"/>
                      <a:ea typeface="Meiryo UI" panose="020B0604030504040204" pitchFamily="50" charset="-128"/>
                    </a:rPr>
                    <a:t>者</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雇用の促進</a:t>
                  </a:r>
                  <a:r>
                    <a:rPr lang="ja-JP" altLang="en-US" sz="1100" dirty="0" smtClean="0">
                      <a:latin typeface="Meiryo UI" panose="020B0604030504040204" pitchFamily="50" charset="-128"/>
                      <a:ea typeface="Meiryo UI" panose="020B0604030504040204" pitchFamily="50" charset="-128"/>
                    </a:rPr>
                    <a:t>等と</a:t>
                  </a:r>
                  <a:r>
                    <a:rPr lang="ja-JP" altLang="en-US" sz="1100" dirty="0">
                      <a:latin typeface="Meiryo UI" panose="020B0604030504040204" pitchFamily="50" charset="-128"/>
                      <a:ea typeface="Meiryo UI" panose="020B0604030504040204" pitchFamily="50" charset="-128"/>
                    </a:rPr>
                    <a:t>就労の支援に関し、基本理念を定め、府、事業主、事業主団体及び府民の果たすべき責務を明らかにするとともに、府の施策の基本となる事項を定めてこれを推進し、及び府と関係がある事業主の</a:t>
                  </a:r>
                  <a:r>
                    <a:rPr lang="ja-JP" altLang="en-US" sz="1100" dirty="0" smtClean="0">
                      <a:latin typeface="Meiryo UI" panose="020B0604030504040204" pitchFamily="50" charset="-128"/>
                      <a:ea typeface="Meiryo UI" panose="020B0604030504040204" pitchFamily="50" charset="-128"/>
                    </a:rPr>
                    <a:t>障</a:t>
                  </a:r>
                  <a:r>
                    <a:rPr lang="ja-JP" altLang="en-US" sz="1100" smtClean="0">
                      <a:latin typeface="Meiryo UI" panose="020B0604030504040204" pitchFamily="50" charset="-128"/>
                      <a:ea typeface="Meiryo UI" panose="020B0604030504040204" pitchFamily="50" charset="-128"/>
                    </a:rPr>
                    <a:t>がい者等の</a:t>
                  </a:r>
                  <a:r>
                    <a:rPr lang="ja-JP" altLang="en-US" sz="1100" dirty="0">
                      <a:latin typeface="Meiryo UI" panose="020B0604030504040204" pitchFamily="50" charset="-128"/>
                      <a:ea typeface="Meiryo UI" panose="020B0604030504040204" pitchFamily="50" charset="-128"/>
                    </a:rPr>
                    <a:t>雇用の促進等を図り、もって</a:t>
                  </a:r>
                  <a:r>
                    <a:rPr lang="ja-JP" altLang="en-US" sz="1100" dirty="0" smtClean="0">
                      <a:latin typeface="Meiryo UI" panose="020B0604030504040204" pitchFamily="50" charset="-128"/>
                      <a:ea typeface="Meiryo UI" panose="020B0604030504040204" pitchFamily="50" charset="-128"/>
                    </a:rPr>
                    <a:t>障がいの</a:t>
                  </a:r>
                  <a:r>
                    <a:rPr lang="ja-JP" altLang="en-US" sz="1100" dirty="0">
                      <a:latin typeface="Meiryo UI" panose="020B0604030504040204" pitchFamily="50" charset="-128"/>
                      <a:ea typeface="Meiryo UI" panose="020B0604030504040204" pitchFamily="50" charset="-128"/>
                    </a:rPr>
                    <a:t>有無その他事情にかかわらず働くことに生きがいを感じながら安心して暮らすことのできる地域社会の実現に寄与することを目的とする。</a:t>
                  </a:r>
                </a:p>
                <a:p>
                  <a:pPr>
                    <a:lnSpc>
                      <a:spcPts val="1600"/>
                    </a:lnSpc>
                  </a:pP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■基本理念</a:t>
                  </a: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rPr>
                    <a:t>　</a:t>
                  </a:r>
                  <a:r>
                    <a:rPr lang="ja-JP" altLang="en-US" sz="1100" u="sng" dirty="0" err="1" smtClean="0">
                      <a:latin typeface="Meiryo UI" panose="020B0604030504040204" pitchFamily="50" charset="-128"/>
                      <a:ea typeface="Meiryo UI" panose="020B0604030504040204" pitchFamily="50" charset="-128"/>
                    </a:rPr>
                    <a:t>障がい</a:t>
                  </a:r>
                  <a:r>
                    <a:rPr lang="ja-JP" altLang="en-US" sz="1100" u="sng" dirty="0" smtClean="0">
                      <a:latin typeface="Meiryo UI" panose="020B0604030504040204" pitchFamily="50" charset="-128"/>
                      <a:ea typeface="Meiryo UI" panose="020B0604030504040204" pitchFamily="50" charset="-128"/>
                    </a:rPr>
                    <a:t>者</a:t>
                  </a:r>
                  <a:r>
                    <a:rPr lang="ja-JP" altLang="en-US" sz="1100" u="sng" dirty="0">
                      <a:latin typeface="Meiryo UI" panose="020B0604030504040204" pitchFamily="50" charset="-128"/>
                      <a:ea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rPr>
                    <a:t>の雇用の促進等と就労の支援は、障害者等が社会を構成する一員として社会経済活動に参加する機会が与えられることを旨として、行われなければならない。</a:t>
                  </a:r>
                </a:p>
                <a:p>
                  <a:pPr>
                    <a:lnSpc>
                      <a:spcPts val="1600"/>
                    </a:lnSpc>
                  </a:pP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■府</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責務</a:t>
                  </a: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rPr>
                    <a:t>　</a:t>
                  </a:r>
                  <a:r>
                    <a:rPr lang="ja-JP" altLang="en-US" sz="1100" u="sng" dirty="0" err="1" smtClean="0">
                      <a:latin typeface="Meiryo UI" panose="020B0604030504040204" pitchFamily="50" charset="-128"/>
                      <a:ea typeface="Meiryo UI" panose="020B0604030504040204" pitchFamily="50" charset="-128"/>
                    </a:rPr>
                    <a:t>障がい</a:t>
                  </a:r>
                  <a:r>
                    <a:rPr lang="ja-JP" altLang="en-US" sz="1100" u="sng" dirty="0" smtClean="0">
                      <a:latin typeface="Meiryo UI" panose="020B0604030504040204" pitchFamily="50" charset="-128"/>
                      <a:ea typeface="Meiryo UI" panose="020B0604030504040204" pitchFamily="50" charset="-128"/>
                    </a:rPr>
                    <a:t>者</a:t>
                  </a:r>
                  <a:r>
                    <a:rPr lang="ja-JP" altLang="en-US" sz="1100" u="sng" dirty="0">
                      <a:latin typeface="Meiryo UI" panose="020B0604030504040204" pitchFamily="50" charset="-128"/>
                      <a:ea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rPr>
                    <a:t>の雇用の促進等と就労の支援のための施策を策定し、並びに国、市町村、事業主、事業主団体、府民及び民間の団体と協力してこれを実施する責務を有する。</a:t>
                  </a:r>
                </a:p>
                <a:p>
                  <a:pPr>
                    <a:lnSpc>
                      <a:spcPts val="1600"/>
                    </a:lnSpc>
                  </a:pPr>
                  <a:endParaRPr lang="ja-JP" altLang="en-US" sz="11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■事業主・事業主団体・府民の責務</a:t>
                  </a:r>
                  <a:endParaRPr lang="en-US" altLang="ja-JP" sz="3200" dirty="0">
                    <a:latin typeface="Meiryo UI" panose="020B0604030504040204" pitchFamily="50" charset="-128"/>
                    <a:ea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rPr>
                    <a:t>　</a:t>
                  </a:r>
                  <a:r>
                    <a:rPr lang="ja-JP" altLang="en-US" sz="1100" u="sng" dirty="0" err="1" smtClean="0">
                      <a:latin typeface="Meiryo UI" panose="020B0604030504040204" pitchFamily="50" charset="-128"/>
                      <a:ea typeface="Meiryo UI" panose="020B0604030504040204" pitchFamily="50" charset="-128"/>
                    </a:rPr>
                    <a:t>障がい</a:t>
                  </a:r>
                  <a:r>
                    <a:rPr lang="ja-JP" altLang="en-US" sz="1100" u="sng" dirty="0" smtClean="0">
                      <a:latin typeface="Meiryo UI" panose="020B0604030504040204" pitchFamily="50" charset="-128"/>
                      <a:ea typeface="Meiryo UI" panose="020B0604030504040204" pitchFamily="50" charset="-128"/>
                    </a:rPr>
                    <a:t>者等</a:t>
                  </a:r>
                  <a:r>
                    <a:rPr lang="ja-JP" altLang="en-US" sz="1100" dirty="0" smtClean="0">
                      <a:latin typeface="Meiryo UI" panose="020B0604030504040204" pitchFamily="50" charset="-128"/>
                      <a:ea typeface="Meiryo UI" panose="020B0604030504040204" pitchFamily="50" charset="-128"/>
                    </a:rPr>
                    <a:t>の雇用の機会の創出や拡大を図るため、障がい者一人ひとりの特性に関する理解を高める等、各主体の責務を定める。</a:t>
                  </a:r>
                  <a:endParaRPr lang="en-US" altLang="ja-JP" sz="1100"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108031" y="2122401"/>
                  <a:ext cx="3104945"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第１章　総則</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grpSp>
            <p:nvGrpSpPr>
              <p:cNvPr id="25" name="グループ化 24"/>
              <p:cNvGrpSpPr/>
              <p:nvPr/>
            </p:nvGrpSpPr>
            <p:grpSpPr>
              <a:xfrm>
                <a:off x="3410875" y="5027201"/>
                <a:ext cx="3402501" cy="3038539"/>
                <a:chOff x="3410875" y="5027201"/>
                <a:chExt cx="3402501" cy="3038539"/>
              </a:xfrm>
            </p:grpSpPr>
            <p:sp>
              <p:nvSpPr>
                <p:cNvPr id="14" name="正方形/長方形 13"/>
                <p:cNvSpPr/>
                <p:nvPr/>
              </p:nvSpPr>
              <p:spPr>
                <a:xfrm>
                  <a:off x="3410875" y="5241032"/>
                  <a:ext cx="3402501" cy="2824708"/>
                </a:xfrm>
                <a:prstGeom prst="rect">
                  <a:avLst/>
                </a:prstGeom>
                <a:ln w="3175">
                  <a:solidFill>
                    <a:srgbClr val="009900"/>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endParaRPr lang="en-US" altLang="ja-JP" sz="1100" dirty="0" smtClean="0">
                    <a:latin typeface="Meiryo UI" panose="020B0604030504040204" pitchFamily="50" charset="-128"/>
                    <a:ea typeface="Meiryo UI" panose="020B0604030504040204" pitchFamily="50" charset="-128"/>
                  </a:endParaRPr>
                </a:p>
              </p:txBody>
            </p:sp>
            <p:sp>
              <p:nvSpPr>
                <p:cNvPr id="10" name="正方形/長方形 9"/>
                <p:cNvSpPr/>
                <p:nvPr/>
              </p:nvSpPr>
              <p:spPr>
                <a:xfrm>
                  <a:off x="3492125" y="5027201"/>
                  <a:ext cx="3240000" cy="459641"/>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lIns="0" r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第３章　府と関係がある事業主の</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gn="ctr"/>
                  <a:r>
                    <a:rPr lang="ja-JP" altLang="en-US" sz="1200" b="1" dirty="0" err="1" smtClean="0">
                      <a:solidFill>
                        <a:schemeClr val="tx1"/>
                      </a:solidFill>
                      <a:latin typeface="Meiryo UI" panose="020B0604030504040204" pitchFamily="50" charset="-128"/>
                      <a:ea typeface="Meiryo UI" panose="020B0604030504040204" pitchFamily="50" charset="-128"/>
                    </a:rPr>
                    <a:t>障</a:t>
                  </a:r>
                  <a:r>
                    <a:rPr lang="ja-JP" altLang="en-US" sz="1200" b="1" dirty="0" err="1">
                      <a:solidFill>
                        <a:schemeClr val="tx1"/>
                      </a:solidFill>
                      <a:latin typeface="Meiryo UI" panose="020B0604030504040204" pitchFamily="50" charset="-128"/>
                      <a:ea typeface="Meiryo UI" panose="020B0604030504040204" pitchFamily="50" charset="-128"/>
                    </a:rPr>
                    <a:t>がい</a:t>
                  </a:r>
                  <a:r>
                    <a:rPr lang="ja-JP" altLang="en-US" sz="1200" b="1" dirty="0" smtClean="0">
                      <a:solidFill>
                        <a:schemeClr val="tx1"/>
                      </a:solidFill>
                      <a:latin typeface="Meiryo UI" panose="020B0604030504040204" pitchFamily="50" charset="-128"/>
                      <a:ea typeface="Meiryo UI" panose="020B0604030504040204" pitchFamily="50" charset="-128"/>
                    </a:rPr>
                    <a:t>者の雇用義務に基づく雇用の促進等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492125" y="5629380"/>
                  <a:ext cx="297596" cy="2304256"/>
                </a:xfrm>
                <a:prstGeom prst="rect">
                  <a:avLst/>
                </a:prstGeom>
              </p:spPr>
              <p:style>
                <a:lnRef idx="1">
                  <a:schemeClr val="accent3"/>
                </a:lnRef>
                <a:fillRef idx="2">
                  <a:schemeClr val="accent3"/>
                </a:fillRef>
                <a:effectRef idx="1">
                  <a:schemeClr val="accent3"/>
                </a:effectRef>
                <a:fontRef idx="minor">
                  <a:schemeClr val="dk1"/>
                </a:fontRef>
              </p:style>
              <p:txBody>
                <a:bodyPr vert="eaVert" wrap="square" lIns="0" rIns="0" rtlCol="0" anchor="ctr">
                  <a:normAutofit/>
                </a:bodyPr>
                <a:lstStyle/>
                <a:p>
                  <a:pPr algn="ctr"/>
                  <a:r>
                    <a:rPr kumimoji="1" lang="ja-JP" altLang="en-US" sz="1400" dirty="0" smtClean="0">
                      <a:latin typeface="Meiryo UI" panose="020B0604030504040204" pitchFamily="50" charset="-128"/>
                      <a:ea typeface="Meiryo UI" panose="020B0604030504040204" pitchFamily="50" charset="-128"/>
                    </a:rPr>
                    <a:t>知事</a:t>
                  </a:r>
                  <a:endParaRPr kumimoji="1" lang="ja-JP" altLang="en-US" sz="1400" dirty="0">
                    <a:latin typeface="Meiryo UI" panose="020B0604030504040204" pitchFamily="50" charset="-128"/>
                    <a:ea typeface="Meiryo UI" panose="020B0604030504040204" pitchFamily="50" charset="-128"/>
                  </a:endParaRPr>
                </a:p>
              </p:txBody>
            </p:sp>
            <p:sp>
              <p:nvSpPr>
                <p:cNvPr id="16" name="ホームベース 15"/>
                <p:cNvSpPr/>
                <p:nvPr/>
              </p:nvSpPr>
              <p:spPr>
                <a:xfrm>
                  <a:off x="3829345" y="5869811"/>
                  <a:ext cx="864096" cy="1221954"/>
                </a:xfrm>
                <a:prstGeom prst="homePlate">
                  <a:avLst>
                    <a:gd name="adj" fmla="val 15387"/>
                  </a:avLst>
                </a:prstGeom>
              </p:spPr>
              <p:style>
                <a:lnRef idx="1">
                  <a:schemeClr val="accent3"/>
                </a:lnRef>
                <a:fillRef idx="2">
                  <a:schemeClr val="accent3"/>
                </a:fillRef>
                <a:effectRef idx="1">
                  <a:schemeClr val="accent3"/>
                </a:effectRef>
                <a:fontRef idx="minor">
                  <a:schemeClr val="dk1"/>
                </a:fontRef>
              </p:style>
              <p:txBody>
                <a:bodyPr lIns="36000" tIns="0" rIns="0" bIns="0" rtlCol="0" anchor="ctr">
                  <a:normAutofit/>
                </a:bodyPr>
                <a:lstStyle/>
                <a:p>
                  <a:pPr>
                    <a:lnSpc>
                      <a:spcPct val="150000"/>
                    </a:lnSpc>
                  </a:pPr>
                  <a:r>
                    <a:rPr kumimoji="1" lang="ja-JP" altLang="en-US" sz="1050" dirty="0" smtClean="0">
                      <a:latin typeface="Meiryo UI" panose="020B0604030504040204" pitchFamily="50" charset="-128"/>
                      <a:ea typeface="Meiryo UI" panose="020B0604030504040204" pitchFamily="50" charset="-128"/>
                    </a:rPr>
                    <a:t>・指導</a:t>
                  </a:r>
                  <a:endParaRPr kumimoji="1"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rPr>
                    <a:t>・職業紹介</a:t>
                  </a:r>
                  <a:endParaRPr lang="en-US" altLang="ja-JP" sz="1050" dirty="0" smtClean="0">
                    <a:latin typeface="Meiryo UI" panose="020B0604030504040204" pitchFamily="50" charset="-128"/>
                    <a:ea typeface="Meiryo UI" panose="020B0604030504040204" pitchFamily="50" charset="-128"/>
                  </a:endParaRPr>
                </a:p>
                <a:p>
                  <a:pPr>
                    <a:lnSpc>
                      <a:spcPct val="150000"/>
                    </a:lnSpc>
                  </a:pPr>
                  <a:r>
                    <a:rPr kumimoji="1" lang="ja-JP" altLang="en-US" sz="1050" dirty="0" smtClean="0">
                      <a:latin typeface="Meiryo UI" panose="020B0604030504040204" pitchFamily="50" charset="-128"/>
                      <a:ea typeface="Meiryo UI" panose="020B0604030504040204" pitchFamily="50" charset="-128"/>
                    </a:rPr>
                    <a:t>・専門家派遣</a:t>
                  </a:r>
                  <a:endParaRPr kumimoji="1" lang="en-US" altLang="ja-JP" sz="1050" dirty="0" smtClean="0">
                    <a:latin typeface="Meiryo UI" panose="020B0604030504040204" pitchFamily="50" charset="-128"/>
                    <a:ea typeface="Meiryo UI" panose="020B0604030504040204" pitchFamily="50" charset="-128"/>
                  </a:endParaRPr>
                </a:p>
                <a:p>
                  <a:pPr>
                    <a:lnSpc>
                      <a:spcPct val="150000"/>
                    </a:lnSpc>
                  </a:pPr>
                  <a:r>
                    <a:rPr lang="ja-JP" altLang="en-US" sz="1050" dirty="0" smtClean="0">
                      <a:latin typeface="Meiryo UI" panose="020B0604030504040204" pitchFamily="50" charset="-128"/>
                      <a:ea typeface="Meiryo UI" panose="020B0604030504040204" pitchFamily="50" charset="-128"/>
                    </a:rPr>
                    <a:t>・助言</a:t>
                  </a:r>
                  <a:endParaRPr kumimoji="1" lang="ja-JP" altLang="en-US" sz="1050" dirty="0">
                    <a:latin typeface="Meiryo UI" panose="020B0604030504040204" pitchFamily="50" charset="-128"/>
                    <a:ea typeface="Meiryo UI" panose="020B0604030504040204" pitchFamily="50" charset="-128"/>
                  </a:endParaRPr>
                </a:p>
              </p:txBody>
            </p:sp>
            <p:sp>
              <p:nvSpPr>
                <p:cNvPr id="17" name="ホームベース 16"/>
                <p:cNvSpPr/>
                <p:nvPr/>
              </p:nvSpPr>
              <p:spPr>
                <a:xfrm>
                  <a:off x="3829345" y="7296422"/>
                  <a:ext cx="864096" cy="504056"/>
                </a:xfrm>
                <a:prstGeom prst="homePlate">
                  <a:avLst>
                    <a:gd name="adj" fmla="val 20899"/>
                  </a:avLst>
                </a:prstGeom>
              </p:spPr>
              <p:style>
                <a:lnRef idx="1">
                  <a:schemeClr val="accent3"/>
                </a:lnRef>
                <a:fillRef idx="2">
                  <a:schemeClr val="accent3"/>
                </a:fillRef>
                <a:effectRef idx="1">
                  <a:schemeClr val="accent3"/>
                </a:effectRef>
                <a:fontRef idx="minor">
                  <a:schemeClr val="dk1"/>
                </a:fontRef>
              </p:style>
              <p:txBody>
                <a:bodyPr lIns="36000" tIns="0" rIns="0" bIns="0" rtlCol="0" anchor="ctr">
                  <a:normAutofit/>
                </a:bodyPr>
                <a:lstStyle/>
                <a:p>
                  <a:r>
                    <a:rPr kumimoji="1" lang="ja-JP" altLang="en-US" sz="1050" dirty="0" smtClean="0">
                      <a:latin typeface="Meiryo UI" panose="020B0604030504040204" pitchFamily="50" charset="-128"/>
                      <a:ea typeface="Meiryo UI" panose="020B0604030504040204" pitchFamily="50" charset="-128"/>
                    </a:rPr>
                    <a:t>事業主名の</a:t>
                  </a:r>
                  <a:endParaRPr kumimoji="1"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公表</a:t>
                  </a:r>
                  <a:endParaRPr kumimoji="1" lang="ja-JP" altLang="en-US" sz="1050" dirty="0">
                    <a:latin typeface="Meiryo UI" panose="020B0604030504040204" pitchFamily="50" charset="-128"/>
                    <a:ea typeface="Meiryo UI" panose="020B0604030504040204" pitchFamily="50" charset="-128"/>
                  </a:endParaRPr>
                </a:p>
              </p:txBody>
            </p:sp>
            <p:sp>
              <p:nvSpPr>
                <p:cNvPr id="19" name="角丸四角形 18"/>
                <p:cNvSpPr/>
                <p:nvPr/>
              </p:nvSpPr>
              <p:spPr>
                <a:xfrm>
                  <a:off x="4725144" y="5721270"/>
                  <a:ext cx="2053195" cy="1464804"/>
                </a:xfrm>
                <a:prstGeom prst="roundRect">
                  <a:avLst>
                    <a:gd name="adj" fmla="val 8045"/>
                  </a:avLst>
                </a:prstGeom>
                <a:noFill/>
                <a:ln w="63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endParaRPr lang="en-US" altLang="ja-JP" sz="1100" dirty="0" smtClean="0">
                    <a:solidFill>
                      <a:schemeClr val="tx1"/>
                    </a:solidFill>
                    <a:latin typeface="Meiryo UI" panose="020B0604030504040204" pitchFamily="50" charset="-128"/>
                    <a:ea typeface="Meiryo UI" panose="020B0604030504040204" pitchFamily="50" charset="-128"/>
                  </a:endParaRPr>
                </a:p>
                <a:p>
                  <a:endParaRPr lang="en-US" altLang="ja-JP" sz="400" dirty="0"/>
                </a:p>
                <a:p>
                  <a:pPr>
                    <a:lnSpc>
                      <a:spcPts val="1800"/>
                    </a:lnSpc>
                  </a:pPr>
                  <a:r>
                    <a:rPr lang="ja-JP" altLang="en-US" sz="1100" dirty="0" smtClean="0">
                      <a:solidFill>
                        <a:schemeClr val="tx1"/>
                      </a:solidFill>
                      <a:latin typeface="Meiryo UI" panose="020B0604030504040204" pitchFamily="50" charset="-128"/>
                      <a:ea typeface="Meiryo UI" panose="020B0604030504040204" pitchFamily="50" charset="-128"/>
                    </a:rPr>
                    <a:t>□</a:t>
                  </a:r>
                  <a:r>
                    <a:rPr lang="ja-JP" altLang="en-US" sz="1100" dirty="0" err="1" smtClean="0">
                      <a:solidFill>
                        <a:schemeClr val="tx1"/>
                      </a:solidFill>
                      <a:latin typeface="Meiryo UI" panose="020B0604030504040204" pitchFamily="50" charset="-128"/>
                      <a:ea typeface="Meiryo UI" panose="020B0604030504040204" pitchFamily="50" charset="-128"/>
                    </a:rPr>
                    <a:t>障がい</a:t>
                  </a:r>
                  <a:r>
                    <a:rPr lang="ja-JP" altLang="en-US" sz="1100" dirty="0" smtClean="0">
                      <a:solidFill>
                        <a:schemeClr val="tx1"/>
                      </a:solidFill>
                      <a:latin typeface="Meiryo UI" panose="020B0604030504040204" pitchFamily="50" charset="-128"/>
                      <a:ea typeface="Meiryo UI" panose="020B0604030504040204" pitchFamily="50" charset="-128"/>
                    </a:rPr>
                    <a:t>者雇用状況の報告</a:t>
                  </a: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endParaRPr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rPr>
                    <a:t>者雇入れ計画の作成</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　　　　　　　　　　　（期間</a:t>
                  </a:r>
                  <a:r>
                    <a:rPr kumimoji="1" lang="en-US" altLang="ja-JP" sz="1100" dirty="0" smtClean="0">
                      <a:solidFill>
                        <a:schemeClr val="tx1"/>
                      </a:solidFill>
                      <a:latin typeface="Meiryo UI" panose="020B0604030504040204" pitchFamily="50" charset="-128"/>
                      <a:ea typeface="Meiryo UI" panose="020B0604030504040204" pitchFamily="50" charset="-128"/>
                    </a:rPr>
                    <a:t>2</a:t>
                  </a:r>
                  <a:r>
                    <a:rPr kumimoji="1" lang="ja-JP" altLang="en-US" sz="1100" dirty="0" smtClean="0">
                      <a:solidFill>
                        <a:schemeClr val="tx1"/>
                      </a:solidFill>
                      <a:latin typeface="Meiryo UI" panose="020B0604030504040204" pitchFamily="50" charset="-128"/>
                      <a:ea typeface="Meiryo UI" panose="020B0604030504040204" pitchFamily="50" charset="-128"/>
                    </a:rPr>
                    <a:t>年間）</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dirty="0" smtClean="0">
                      <a:solidFill>
                        <a:schemeClr val="tx1"/>
                      </a:solidFill>
                      <a:latin typeface="Meiryo UI" panose="020B0604030504040204" pitchFamily="50" charset="-128"/>
                      <a:ea typeface="Meiryo UI" panose="020B0604030504040204" pitchFamily="50" charset="-128"/>
                    </a:rPr>
                    <a:t>□進捗状況及び達成状況の報告</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4887645" y="5643417"/>
                  <a:ext cx="1728192" cy="2616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kumimoji="1" lang="ja-JP" altLang="en-US" sz="1100" dirty="0" smtClean="0">
                      <a:latin typeface="Meiryo UI" panose="020B0604030504040204" pitchFamily="50" charset="-128"/>
                      <a:ea typeface="Meiryo UI" panose="020B0604030504040204" pitchFamily="50" charset="-128"/>
                    </a:rPr>
                    <a:t>契約・補助金等の相手方</a:t>
                  </a:r>
                  <a:endParaRPr kumimoji="1" lang="ja-JP" altLang="en-US" sz="1100" dirty="0">
                    <a:latin typeface="Meiryo UI" panose="020B0604030504040204" pitchFamily="50" charset="-128"/>
                    <a:ea typeface="Meiryo UI" panose="020B0604030504040204" pitchFamily="50" charset="-128"/>
                  </a:endParaRPr>
                </a:p>
              </p:txBody>
            </p:sp>
            <p:sp>
              <p:nvSpPr>
                <p:cNvPr id="20" name="下矢印 19"/>
                <p:cNvSpPr/>
                <p:nvPr/>
              </p:nvSpPr>
              <p:spPr>
                <a:xfrm>
                  <a:off x="5445224" y="6246668"/>
                  <a:ext cx="360040" cy="144016"/>
                </a:xfrm>
                <a:prstGeom prst="downArrow">
                  <a:avLst/>
                </a:prstGeom>
                <a:ln>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1" name="下矢印 20"/>
                <p:cNvSpPr/>
                <p:nvPr/>
              </p:nvSpPr>
              <p:spPr>
                <a:xfrm>
                  <a:off x="5445224" y="6696339"/>
                  <a:ext cx="360040" cy="144016"/>
                </a:xfrm>
                <a:prstGeom prst="downArrow">
                  <a:avLst/>
                </a:prstGeom>
                <a:ln>
                  <a:solidFill>
                    <a:srgbClr val="0099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2" name="フレーム 21"/>
                <p:cNvSpPr/>
                <p:nvPr/>
              </p:nvSpPr>
              <p:spPr>
                <a:xfrm>
                  <a:off x="4756848" y="7299601"/>
                  <a:ext cx="2021491" cy="504056"/>
                </a:xfrm>
                <a:prstGeom prst="frame">
                  <a:avLst>
                    <a:gd name="adj1" fmla="val 6831"/>
                  </a:avLst>
                </a:prstGeom>
                <a:solidFill>
                  <a:schemeClr val="bg1"/>
                </a:solidFill>
                <a:ln w="9525">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勧告に従わない事業主等</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grpSp>
        <p:sp>
          <p:nvSpPr>
            <p:cNvPr id="9" name="正方形/長方形 8"/>
            <p:cNvSpPr/>
            <p:nvPr/>
          </p:nvSpPr>
          <p:spPr>
            <a:xfrm>
              <a:off x="3492125" y="2360712"/>
              <a:ext cx="3240000" cy="288032"/>
            </a:xfrm>
            <a:prstGeom prst="rect">
              <a:avLst/>
            </a:prstGeom>
            <a:solidFill>
              <a:srgbClr val="CCFF99"/>
            </a:solidFill>
          </p:spPr>
          <p:style>
            <a:lnRef idx="0">
              <a:schemeClr val="accent3"/>
            </a:lnRef>
            <a:fillRef idx="3">
              <a:schemeClr val="accent3"/>
            </a:fillRef>
            <a:effectRef idx="3">
              <a:schemeClr val="accent3"/>
            </a:effectRef>
            <a:fontRef idx="minor">
              <a:schemeClr val="lt1"/>
            </a:fontRef>
          </p:style>
          <p:txBody>
            <a:bodyPr lIns="0" r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rPr>
                <a:t>第２章　雇用の促進等と就労の支援に関する施策</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grpSp>
      <p:sp>
        <p:nvSpPr>
          <p:cNvPr id="27" name="ストライプ矢印 26"/>
          <p:cNvSpPr/>
          <p:nvPr/>
        </p:nvSpPr>
        <p:spPr>
          <a:xfrm rot="8023890">
            <a:off x="3930589" y="8249973"/>
            <a:ext cx="1544992" cy="576064"/>
          </a:xfrm>
          <a:prstGeom prst="stripedRightArrow">
            <a:avLst>
              <a:gd name="adj1" fmla="val 47507"/>
              <a:gd name="adj2" fmla="val 94521"/>
            </a:avLst>
          </a:prstGeom>
          <a:solidFill>
            <a:srgbClr val="38B272"/>
          </a:solidFill>
          <a:ln w="9525">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4994691" y="9705528"/>
            <a:ext cx="1818685" cy="169277"/>
          </a:xfrm>
          <a:prstGeom prst="rect">
            <a:avLst/>
          </a:prstGeom>
          <a:noFill/>
        </p:spPr>
        <p:txBody>
          <a:bodyPr wrap="square" lIns="0" tIns="0" rIns="0" bIns="0" rtlCol="0">
            <a:spAutoFit/>
          </a:bodyPr>
          <a:lstStyle/>
          <a:p>
            <a:r>
              <a:rPr lang="en-US" altLang="ja-JP" sz="1100" u="sng" dirty="0" smtClean="0">
                <a:latin typeface="Meiryo UI" panose="020B0604030504040204" pitchFamily="50" charset="-128"/>
                <a:ea typeface="Meiryo UI" panose="020B0604030504040204" pitchFamily="50" charset="-128"/>
              </a:rPr>
              <a:t>※</a:t>
            </a:r>
            <a:r>
              <a:rPr lang="ja-JP" altLang="en-US" sz="1100" u="sng" dirty="0" smtClean="0">
                <a:latin typeface="Meiryo UI" panose="020B0604030504040204" pitchFamily="50" charset="-128"/>
                <a:ea typeface="Meiryo UI" panose="020B0604030504040204" pitchFamily="50" charset="-128"/>
              </a:rPr>
              <a:t>下線部は</a:t>
            </a:r>
            <a:r>
              <a:rPr lang="en-US" altLang="ja-JP" sz="1100" u="sng" dirty="0" smtClean="0">
                <a:latin typeface="Meiryo UI" panose="020B0604030504040204" pitchFamily="50" charset="-128"/>
                <a:ea typeface="Meiryo UI" panose="020B0604030504040204" pitchFamily="50" charset="-128"/>
              </a:rPr>
              <a:t>H31.4.1</a:t>
            </a:r>
            <a:r>
              <a:rPr lang="ja-JP" altLang="en-US" sz="1100" u="sng" dirty="0" smtClean="0">
                <a:latin typeface="Meiryo UI" panose="020B0604030504040204" pitchFamily="50" charset="-128"/>
                <a:ea typeface="Meiryo UI" panose="020B0604030504040204" pitchFamily="50" charset="-128"/>
              </a:rPr>
              <a:t>の改正点</a:t>
            </a:r>
            <a:endParaRPr kumimoji="1" lang="ja-JP" altLang="en-US" sz="11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34337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キュート">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547</Words>
  <Application>Microsoft Office PowerPoint</Application>
  <PresentationFormat>A4 210 x 297 mm</PresentationFormat>
  <Paragraphs>94</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HG丸ｺﾞｼｯｸM-PRO</vt:lpstr>
      <vt:lpstr>Meiryo UI</vt:lpstr>
      <vt:lpstr>ＭＳ Ｐゴシック</vt:lpstr>
      <vt:lpstr>Arial</vt:lpstr>
      <vt:lpstr>Calibri</vt:lpstr>
      <vt:lpstr>Trebuchet MS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2019-03-25T10:06:39Z</dcterms:created>
  <dcterms:modified xsi:type="dcterms:W3CDTF">2019-03-25T10:06:43Z</dcterms:modified>
</cp:coreProperties>
</file>