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4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7200" cy="99393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99FF"/>
    <a:srgbClr val="FF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E10E4-A848-4123-8B15-AECF6EBE2878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7705A-773D-4724-89A3-12E4A79A4A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8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7705A-773D-4724-89A3-12E4A79A4A6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636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7705A-773D-4724-89A3-12E4A79A4A6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32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7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5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22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53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176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128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96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8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21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5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02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09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58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96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63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23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59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A4F2-94AF-4B1F-B5A3-EE4C3389DC96}" type="datetimeFigureOut">
              <a:rPr kumimoji="1" lang="ja-JP" altLang="en-US" smtClean="0"/>
              <a:t>2019/3/25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4AF8-FF6F-4AA4-84BB-448F07D4E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108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  <p:sldLayoutId id="2147483952" r:id="rId12"/>
    <p:sldLayoutId id="2147483953" r:id="rId13"/>
    <p:sldLayoutId id="2147483954" r:id="rId14"/>
    <p:sldLayoutId id="2147483955" r:id="rId15"/>
    <p:sldLayoutId id="2147483956" r:id="rId16"/>
    <p:sldLayoutId id="214748395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>
            <a:outerShdw blurRad="114300" dist="38100" dir="2700000" algn="tl">
              <a:srgbClr val="000000">
                <a:alpha val="26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ホームベース 4"/>
          <p:cNvSpPr/>
          <p:nvPr/>
        </p:nvSpPr>
        <p:spPr>
          <a:xfrm>
            <a:off x="4620664" y="1141375"/>
            <a:ext cx="4364943" cy="890109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2018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kumimoji="1" lang="en-US" altLang="ja-JP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r>
              <a:rPr lang="ja-JP" altLang="en-US" sz="16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３０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kumimoji="1" lang="en-US" altLang="ja-JP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en-US" altLang="ja-JP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9</a:t>
            </a:r>
            <a:r>
              <a:rPr kumimoji="1"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月末現在</a:t>
            </a:r>
            <a:endParaRPr kumimoji="1" lang="en-US" altLang="ja-JP" sz="16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就職希望率 </a:t>
            </a:r>
            <a:r>
              <a:rPr lang="ja-JP" altLang="en-US" sz="16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３０．７％</a:t>
            </a:r>
            <a:endParaRPr kumimoji="1" lang="en-US" altLang="ja-JP" sz="16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6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卒業予定者</a:t>
            </a:r>
            <a:r>
              <a:rPr lang="ja-JP" altLang="en-US" sz="16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１１８２</a:t>
            </a:r>
            <a:r>
              <a:rPr lang="ja-JP" altLang="en-US" sz="16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人　就職</a:t>
            </a:r>
            <a:r>
              <a:rPr lang="ja-JP" altLang="en-US" sz="16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希望者</a:t>
            </a:r>
            <a:r>
              <a:rPr lang="ja-JP" altLang="en-US" sz="16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３６３</a:t>
            </a:r>
            <a:r>
              <a:rPr lang="ja-JP" altLang="en-US" sz="16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人</a:t>
            </a:r>
            <a:r>
              <a:rPr lang="ja-JP" altLang="en-US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endParaRPr kumimoji="1" lang="en-US" altLang="ja-JP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224590" y="1141375"/>
            <a:ext cx="4261637" cy="890109"/>
          </a:xfrm>
          <a:custGeom>
            <a:avLst/>
            <a:gdLst>
              <a:gd name="connsiteX0" fmla="*/ 0 w 4464496"/>
              <a:gd name="connsiteY0" fmla="*/ 0 h 1147936"/>
              <a:gd name="connsiteX1" fmla="*/ 3757379 w 4464496"/>
              <a:gd name="connsiteY1" fmla="*/ 0 h 1147936"/>
              <a:gd name="connsiteX2" fmla="*/ 4464496 w 4464496"/>
              <a:gd name="connsiteY2" fmla="*/ 573968 h 1147936"/>
              <a:gd name="connsiteX3" fmla="*/ 3757379 w 4464496"/>
              <a:gd name="connsiteY3" fmla="*/ 1147936 h 1147936"/>
              <a:gd name="connsiteX4" fmla="*/ 0 w 4464496"/>
              <a:gd name="connsiteY4" fmla="*/ 1147936 h 1147936"/>
              <a:gd name="connsiteX5" fmla="*/ 0 w 4464496"/>
              <a:gd name="connsiteY5" fmla="*/ 0 h 1147936"/>
              <a:gd name="connsiteX0" fmla="*/ 0 w 3757379"/>
              <a:gd name="connsiteY0" fmla="*/ 0 h 1147936"/>
              <a:gd name="connsiteX1" fmla="*/ 3757379 w 3757379"/>
              <a:gd name="connsiteY1" fmla="*/ 0 h 1147936"/>
              <a:gd name="connsiteX2" fmla="*/ 3754812 w 3757379"/>
              <a:gd name="connsiteY2" fmla="*/ 587615 h 1147936"/>
              <a:gd name="connsiteX3" fmla="*/ 3757379 w 3757379"/>
              <a:gd name="connsiteY3" fmla="*/ 1147936 h 1147936"/>
              <a:gd name="connsiteX4" fmla="*/ 0 w 3757379"/>
              <a:gd name="connsiteY4" fmla="*/ 1147936 h 1147936"/>
              <a:gd name="connsiteX5" fmla="*/ 0 w 3757379"/>
              <a:gd name="connsiteY5" fmla="*/ 0 h 11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57379" h="1147936">
                <a:moveTo>
                  <a:pt x="0" y="0"/>
                </a:moveTo>
                <a:lnTo>
                  <a:pt x="3757379" y="0"/>
                </a:lnTo>
                <a:cubicBezTo>
                  <a:pt x="3756523" y="195872"/>
                  <a:pt x="3755668" y="391743"/>
                  <a:pt x="3754812" y="587615"/>
                </a:cubicBezTo>
                <a:cubicBezTo>
                  <a:pt x="3755668" y="774389"/>
                  <a:pt x="3756523" y="961162"/>
                  <a:pt x="3757379" y="1147936"/>
                </a:cubicBezTo>
                <a:lnTo>
                  <a:pt x="0" y="1147936"/>
                </a:lnTo>
                <a:lnTo>
                  <a:pt x="0" y="0"/>
                </a:lnTo>
                <a:close/>
              </a:path>
            </a:pathLst>
          </a:cu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2017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kumimoji="1" lang="en-US" altLang="ja-JP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２９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kumimoji="1" lang="en-US" altLang="ja-JP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（全国確定値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３４．０％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kumimoji="1" lang="en-US" altLang="ja-JP" sz="14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>
                <a:solidFill>
                  <a:schemeClr val="bg2">
                    <a:lumMod val="10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就職希望率　</a:t>
            </a:r>
            <a:r>
              <a:rPr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３２．３％　昨年度　９月　３８４人</a:t>
            </a:r>
            <a:r>
              <a:rPr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kumimoji="1" lang="en-US" altLang="ja-JP" sz="14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就職率 </a:t>
            </a:r>
            <a:r>
              <a:rPr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２９．０％</a:t>
            </a:r>
            <a:endParaRPr lang="en-US" altLang="ja-JP" sz="1400" dirty="0" smtClean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卒業者</a:t>
            </a:r>
            <a:r>
              <a:rPr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１１８９</a:t>
            </a:r>
            <a:r>
              <a:rPr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人　　就職者</a:t>
            </a:r>
            <a:r>
              <a:rPr lang="ja-JP" altLang="en-US" sz="14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３４５</a:t>
            </a:r>
            <a:r>
              <a:rPr lang="ja-JP" altLang="en-US" sz="14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人</a:t>
            </a:r>
            <a:r>
              <a:rPr lang="ja-JP" altLang="en-US" sz="14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endParaRPr lang="en-US" altLang="ja-JP" sz="1400" dirty="0" smtClean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00862" y="2377872"/>
            <a:ext cx="8239604" cy="221559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</a:t>
            </a:r>
            <a:endParaRPr kumimoji="1" lang="en-US" altLang="ja-JP" sz="16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6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1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kumimoji="1"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・就労継続支援Ｂ型希望者の増加</a:t>
            </a:r>
            <a:endParaRPr kumimoji="1" lang="en-US" altLang="ja-JP" sz="13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（Ｈ２９　</a:t>
            </a:r>
            <a:r>
              <a:rPr kumimoji="1"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２３９</a:t>
            </a:r>
            <a:r>
              <a:rPr kumimoji="1"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人➡Ｈ３０　</a:t>
            </a:r>
            <a:r>
              <a:rPr kumimoji="1"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２６８人　２９人増</a:t>
            </a:r>
            <a:r>
              <a:rPr kumimoji="1"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kumimoji="1" lang="en-US" altLang="ja-JP" sz="13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・就職希望者の減少</a:t>
            </a:r>
            <a:endParaRPr lang="en-US" altLang="ja-JP" sz="13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（Ｈ２９　</a:t>
            </a:r>
            <a:r>
              <a:rPr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３８４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人➡Ｈ３０　</a:t>
            </a:r>
            <a:r>
              <a:rPr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３６３人　２１人減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）</a:t>
            </a:r>
            <a:endParaRPr lang="en-US" altLang="ja-JP" sz="13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・新たに職業コースを設置した、旧市立知的障がい支援学校</a:t>
            </a:r>
            <a:r>
              <a:rPr lang="en-US" altLang="ja-JP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4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校において、就職希望者数が増加した（全６校　</a:t>
            </a:r>
            <a:endParaRPr lang="en-US" altLang="ja-JP" sz="13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</a:t>
            </a:r>
            <a:r>
              <a:rPr lang="en-US" altLang="ja-JP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H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２９　３４人➡</a:t>
            </a:r>
            <a:r>
              <a:rPr lang="en-US" altLang="ja-JP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H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３０　４５人）が、他の府立支援学校で前年比▲５人の学校（３校）も見られた。　　　</a:t>
            </a:r>
            <a:endParaRPr lang="en-US" altLang="ja-JP" sz="13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・府立高等支援学校１校就職希望率の低迷：　</a:t>
            </a:r>
            <a:r>
              <a:rPr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７１</a:t>
            </a:r>
            <a:r>
              <a:rPr lang="en-US" altLang="ja-JP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.1</a:t>
            </a:r>
            <a:r>
              <a:rPr lang="ja-JP" altLang="en-US" sz="1300" dirty="0" smtClean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％</a:t>
            </a:r>
            <a:endParaRPr lang="en-US" altLang="ja-JP" sz="1300" dirty="0" smtClean="0">
              <a:solidFill>
                <a:srgbClr val="FF000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　（その他の高等支援学校４校　平均　９２．４％）</a:t>
            </a:r>
            <a:endParaRPr lang="en-US" altLang="ja-JP" sz="13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endParaRPr lang="en-US" altLang="ja-JP" sz="14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5606" y="4627091"/>
            <a:ext cx="8869673" cy="1405468"/>
          </a:xfrm>
          <a:prstGeom prst="round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①教育</a:t>
            </a:r>
            <a:r>
              <a:rPr lang="ja-JP" altLang="en-US" sz="13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課程改善事業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en-US" altLang="ja-JP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モデル校２校</a:t>
            </a:r>
            <a:r>
              <a:rPr lang="en-US" altLang="ja-JP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 　　</a:t>
            </a:r>
            <a:r>
              <a:rPr lang="ja-JP" altLang="en-US" sz="13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  ➡３年目　継続事業取り組み成果のノウハウを府内各校で共有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②企業の</a:t>
            </a:r>
            <a:r>
              <a:rPr lang="ja-JP" altLang="en-US" sz="13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ニーズ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を踏まえた職業教育の充実　 ➡研修の拡充（参加者枠の検討）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③高等支援学校１校の就職希望率のアップ 　➡就労支援の見直し（就職希望者</a:t>
            </a:r>
            <a:r>
              <a:rPr lang="ja-JP" altLang="en-US" sz="1300" dirty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＋１０人）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④ブロック別進路指導関係連携会議を活用した研修会のネットワークづくり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　　　　　　　　　　　　　　　　　　　　　　　　　　　➡ブロックを超えた研修会等への参加の促進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1300" dirty="0" smtClean="0">
                <a:solidFill>
                  <a:srgbClr val="00206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⑤教員の就労スキルの向上　　　　　　　　　  　 ➡希望者数減の学校における就労支援スキルの向上</a:t>
            </a:r>
            <a:endParaRPr lang="en-US" altLang="ja-JP" sz="1300" dirty="0" smtClean="0">
              <a:solidFill>
                <a:srgbClr val="00206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23" name="フローチャート: データ 22"/>
          <p:cNvSpPr/>
          <p:nvPr/>
        </p:nvSpPr>
        <p:spPr>
          <a:xfrm>
            <a:off x="-24580" y="4403717"/>
            <a:ext cx="2400989" cy="238472"/>
          </a:xfrm>
          <a:prstGeom prst="flowChartInputOutp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今後の取り組み</a:t>
            </a:r>
            <a:endParaRPr kumimoji="1" lang="ja-JP" altLang="en-US" sz="1400" dirty="0"/>
          </a:p>
        </p:txBody>
      </p:sp>
      <p:sp>
        <p:nvSpPr>
          <p:cNvPr id="6" name="二等辺三角形 5"/>
          <p:cNvSpPr/>
          <p:nvPr/>
        </p:nvSpPr>
        <p:spPr>
          <a:xfrm rot="10800000">
            <a:off x="588216" y="2044730"/>
            <a:ext cx="8064896" cy="356037"/>
          </a:xfrm>
          <a:prstGeom prst="triangle">
            <a:avLst>
              <a:gd name="adj" fmla="val 50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2928476" y="4352370"/>
            <a:ext cx="3384376" cy="405613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24590" y="358127"/>
            <a:ext cx="8792149" cy="735391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府立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知的</a:t>
            </a:r>
            <a:r>
              <a:rPr lang="ja-JP" altLang="en-US" sz="2000" dirty="0" err="1">
                <a:latin typeface="HGP明朝E" panose="02020900000000000000" pitchFamily="18" charset="-128"/>
                <a:ea typeface="HGP明朝E" panose="02020900000000000000" pitchFamily="18" charset="-128"/>
              </a:rPr>
              <a:t>障がい</a:t>
            </a:r>
            <a: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  <a:t>支援学校高等部</a:t>
            </a:r>
            <a:br>
              <a:rPr lang="ja-JP" altLang="en-US" sz="2000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２０２０年度</a:t>
            </a:r>
            <a:r>
              <a:rPr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r>
              <a:rPr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32</a:t>
            </a:r>
            <a:r>
              <a:rPr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就職率３２</a:t>
            </a:r>
            <a:r>
              <a:rPr kumimoji="1"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％、２０２２年度</a:t>
            </a:r>
            <a:r>
              <a:rPr kumimoji="1"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kumimoji="1"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平成</a:t>
            </a:r>
            <a:r>
              <a:rPr kumimoji="1"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34</a:t>
            </a:r>
            <a:r>
              <a:rPr kumimoji="1"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年度</a:t>
            </a:r>
            <a:r>
              <a:rPr kumimoji="1" lang="en-US" altLang="ja-JP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)</a:t>
            </a:r>
            <a:r>
              <a:rPr kumimoji="1"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３５％達成に向けて</a:t>
            </a:r>
            <a:endParaRPr kumimoji="1" lang="ja-JP" altLang="en-US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7066" y="49824"/>
            <a:ext cx="4756831" cy="2572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err="1" smtClean="0"/>
              <a:t>大阪府障がい</a:t>
            </a:r>
            <a:r>
              <a:rPr kumimoji="1" lang="ja-JP" altLang="en-US" sz="1600" dirty="0" smtClean="0"/>
              <a:t>者自立支援協議会就労支援部会</a:t>
            </a:r>
            <a:endParaRPr kumimoji="1" lang="ja-JP" altLang="en-US" sz="1600" dirty="0"/>
          </a:p>
        </p:txBody>
      </p:sp>
      <p:sp>
        <p:nvSpPr>
          <p:cNvPr id="25" name="正方形/長方形 24"/>
          <p:cNvSpPr/>
          <p:nvPr/>
        </p:nvSpPr>
        <p:spPr>
          <a:xfrm>
            <a:off x="7524328" y="51600"/>
            <a:ext cx="1512168" cy="25549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資料</a:t>
            </a:r>
            <a:r>
              <a:rPr kumimoji="1" lang="en-US" altLang="ja-JP" sz="1600" dirty="0" smtClean="0"/>
              <a:t>3</a:t>
            </a:r>
            <a:endParaRPr kumimoji="1" lang="ja-JP" altLang="en-US" sz="1600" dirty="0"/>
          </a:p>
        </p:txBody>
      </p:sp>
      <p:sp>
        <p:nvSpPr>
          <p:cNvPr id="17" name="波線 16"/>
          <p:cNvSpPr/>
          <p:nvPr/>
        </p:nvSpPr>
        <p:spPr>
          <a:xfrm>
            <a:off x="101412" y="2073560"/>
            <a:ext cx="1446252" cy="500298"/>
          </a:xfrm>
          <a:prstGeom prst="wave">
            <a:avLst>
              <a:gd name="adj1" fmla="val 0"/>
              <a:gd name="adj2" fmla="val 0"/>
            </a:avLst>
          </a:prstGeom>
          <a:solidFill>
            <a:srgbClr val="CCFF3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課題</a:t>
            </a:r>
            <a:endParaRPr kumimoji="1" lang="ja-JP" altLang="en-US" sz="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99202" y="2485197"/>
            <a:ext cx="3099863" cy="2365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知的</a:t>
            </a:r>
            <a:r>
              <a:rPr kumimoji="1" lang="ja-JP" altLang="en-US" sz="1400" dirty="0" err="1" smtClean="0">
                <a:latin typeface="HGP明朝E" panose="02020900000000000000" pitchFamily="18" charset="-128"/>
                <a:ea typeface="HGP明朝E" panose="02020900000000000000" pitchFamily="18" charset="-128"/>
              </a:rPr>
              <a:t>障がい</a:t>
            </a:r>
            <a:r>
              <a:rPr kumimoji="1"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支援学校</a:t>
            </a:r>
            <a:endParaRPr kumimoji="1" lang="ja-JP" altLang="en-US" sz="1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625331" y="5934341"/>
            <a:ext cx="7893335" cy="8856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i="1" dirty="0" smtClean="0">
                <a:solidFill>
                  <a:srgbClr val="FF0000"/>
                </a:solidFill>
              </a:rPr>
              <a:t>３５％に</a:t>
            </a:r>
            <a:r>
              <a:rPr kumimoji="1" lang="ja-JP" altLang="en-US" sz="1400" b="1" i="1" dirty="0" smtClean="0">
                <a:solidFill>
                  <a:srgbClr val="FF0000"/>
                </a:solidFill>
              </a:rPr>
              <a:t>達するためには、今後</a:t>
            </a:r>
            <a:r>
              <a:rPr kumimoji="1" lang="ja-JP" altLang="en-US" sz="1400" b="1" i="1" dirty="0">
                <a:solidFill>
                  <a:srgbClr val="FF0000"/>
                </a:solidFill>
              </a:rPr>
              <a:t>、４年間</a:t>
            </a:r>
            <a:r>
              <a:rPr kumimoji="1" lang="ja-JP" altLang="en-US" sz="1400" b="1" i="1" dirty="0" smtClean="0">
                <a:solidFill>
                  <a:srgbClr val="FF0000"/>
                </a:solidFill>
              </a:rPr>
              <a:t>で</a:t>
            </a:r>
            <a:r>
              <a:rPr lang="ja-JP" altLang="en-US" sz="1400" b="1" i="1" dirty="0" smtClean="0">
                <a:solidFill>
                  <a:srgbClr val="FF0000"/>
                </a:solidFill>
              </a:rPr>
              <a:t>各校２～３人の</a:t>
            </a:r>
            <a:endParaRPr lang="en-US" altLang="ja-JP" sz="1400" b="1" i="1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1400" b="1" i="1" dirty="0">
                <a:solidFill>
                  <a:srgbClr val="FF0000"/>
                </a:solidFill>
              </a:rPr>
              <a:t>就職希望者の増加が</a:t>
            </a:r>
            <a:r>
              <a:rPr lang="ja-JP" altLang="en-US" sz="1400" b="1" i="1" dirty="0" smtClean="0">
                <a:solidFill>
                  <a:srgbClr val="FF0000"/>
                </a:solidFill>
              </a:rPr>
              <a:t>必要</a:t>
            </a:r>
            <a:endParaRPr kumimoji="1" lang="en-US" altLang="ja-JP" sz="1400" b="1" i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i="1" dirty="0" smtClean="0">
                <a:solidFill>
                  <a:srgbClr val="FF0000"/>
                </a:solidFill>
              </a:rPr>
              <a:t>目標</a:t>
            </a:r>
            <a:r>
              <a:rPr kumimoji="1" lang="ja-JP" altLang="en-US" sz="1400" b="1" i="1" dirty="0">
                <a:solidFill>
                  <a:srgbClr val="FF0000"/>
                </a:solidFill>
              </a:rPr>
              <a:t>達成は、</a:t>
            </a:r>
            <a:r>
              <a:rPr kumimoji="1" lang="ja-JP" altLang="en-US" sz="1400" b="1" i="1" dirty="0" smtClean="0">
                <a:solidFill>
                  <a:srgbClr val="FF0000"/>
                </a:solidFill>
              </a:rPr>
              <a:t>不可能</a:t>
            </a:r>
            <a:r>
              <a:rPr kumimoji="1" lang="ja-JP" altLang="en-US" sz="1400" b="1" i="1" dirty="0">
                <a:solidFill>
                  <a:srgbClr val="FF0000"/>
                </a:solidFill>
              </a:rPr>
              <a:t>ではない</a:t>
            </a:r>
            <a:r>
              <a:rPr kumimoji="1" lang="ja-JP" altLang="en-US" sz="1400" b="1" i="1" dirty="0" smtClean="0">
                <a:solidFill>
                  <a:srgbClr val="FF0000"/>
                </a:solidFill>
              </a:rPr>
              <a:t>！</a:t>
            </a:r>
            <a:endParaRPr kumimoji="1" lang="en-US" altLang="ja-JP" sz="1400" b="1" i="1" dirty="0">
              <a:solidFill>
                <a:srgbClr val="FF0000"/>
              </a:solidFill>
            </a:endParaRPr>
          </a:p>
        </p:txBody>
      </p:sp>
      <p:sp>
        <p:nvSpPr>
          <p:cNvPr id="18" name="雲形吹き出し 17"/>
          <p:cNvSpPr/>
          <p:nvPr/>
        </p:nvSpPr>
        <p:spPr>
          <a:xfrm>
            <a:off x="4278250" y="2222749"/>
            <a:ext cx="4248472" cy="1006707"/>
          </a:xfrm>
          <a:prstGeom prst="cloudCallout">
            <a:avLst>
              <a:gd name="adj1" fmla="val -67092"/>
              <a:gd name="adj2" fmla="val 46043"/>
            </a:avLst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i="1" dirty="0" smtClean="0">
                <a:solidFill>
                  <a:srgbClr val="FF0000"/>
                </a:solidFill>
              </a:rPr>
              <a:t>早期からの</a:t>
            </a: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i="1" dirty="0" smtClean="0">
                <a:solidFill>
                  <a:srgbClr val="FF0000"/>
                </a:solidFill>
              </a:rPr>
              <a:t>キャリア教育の充実</a:t>
            </a:r>
            <a:r>
              <a:rPr kumimoji="1" lang="ja-JP" altLang="en-US" b="1" i="1" dirty="0">
                <a:solidFill>
                  <a:srgbClr val="FF0000"/>
                </a:solidFill>
              </a:rPr>
              <a:t>へ</a:t>
            </a:r>
            <a:r>
              <a:rPr kumimoji="1" lang="ja-JP" altLang="en-US" b="1" i="1" dirty="0" smtClean="0">
                <a:solidFill>
                  <a:srgbClr val="FF0000"/>
                </a:solidFill>
              </a:rPr>
              <a:t>の</a:t>
            </a: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i="1" dirty="0" smtClean="0">
                <a:solidFill>
                  <a:srgbClr val="FF0000"/>
                </a:solidFill>
              </a:rPr>
              <a:t>取組みが重要！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35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279063" y="6962268"/>
            <a:ext cx="858587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昨年度</a:t>
            </a:r>
            <a:r>
              <a:rPr lang="ja-JP" altLang="en-US" sz="1400" dirty="0" smtClean="0"/>
              <a:t>末時点　</a:t>
            </a:r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C-step</a:t>
            </a:r>
            <a:r>
              <a:rPr lang="ja-JP" altLang="en-US" sz="1400" dirty="0"/>
              <a:t>の</a:t>
            </a:r>
            <a:r>
              <a:rPr kumimoji="1" lang="ja-JP" altLang="en-US" sz="1400" dirty="0" smtClean="0"/>
              <a:t>雇用を前提とした実習受入企業リストのうち、実習希望がなかったリストは８社　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⇒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　受入先はある！！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-3811029" y="7021051"/>
            <a:ext cx="4782629" cy="693668"/>
          </a:xfrm>
          <a:prstGeom prst="homePlat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希望者全員が就職しても　就職率　</a:t>
            </a:r>
            <a:r>
              <a:rPr lang="ja-JP" altLang="en-US" dirty="0" smtClean="0"/>
              <a:t>３０．７％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★　就職希望者の増加が必要</a:t>
            </a:r>
            <a:endParaRPr lang="ja-JP" altLang="en-US" dirty="0"/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1026"/>
              </p:ext>
            </p:extLst>
          </p:nvPr>
        </p:nvGraphicFramePr>
        <p:xfrm>
          <a:off x="179512" y="188640"/>
          <a:ext cx="8784975" cy="4135215"/>
        </p:xfrm>
        <a:graphic>
          <a:graphicData uri="http://schemas.openxmlformats.org/drawingml/2006/table">
            <a:tbl>
              <a:tblPr/>
              <a:tblGrid>
                <a:gridCol w="639572">
                  <a:extLst>
                    <a:ext uri="{9D8B030D-6E8A-4147-A177-3AD203B41FA5}">
                      <a16:colId xmlns:a16="http://schemas.microsoft.com/office/drawing/2014/main" val="51492466"/>
                    </a:ext>
                  </a:extLst>
                </a:gridCol>
                <a:gridCol w="1592676">
                  <a:extLst>
                    <a:ext uri="{9D8B030D-6E8A-4147-A177-3AD203B41FA5}">
                      <a16:colId xmlns:a16="http://schemas.microsoft.com/office/drawing/2014/main" val="97774543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257271508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3506238762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582223029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516575463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1753345705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2607671097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2293473378"/>
                    </a:ext>
                  </a:extLst>
                </a:gridCol>
                <a:gridCol w="781801">
                  <a:extLst>
                    <a:ext uri="{9D8B030D-6E8A-4147-A177-3AD203B41FA5}">
                      <a16:colId xmlns:a16="http://schemas.microsoft.com/office/drawing/2014/main" val="1119239615"/>
                    </a:ext>
                  </a:extLst>
                </a:gridCol>
              </a:tblGrid>
              <a:tr h="4320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支援学校　就職関連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データ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2012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(H24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2013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(H25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2014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(H26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(H27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2016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(H28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2017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(H29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(H30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222462"/>
                  </a:ext>
                </a:extLst>
              </a:tr>
              <a:tr h="29783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</a:t>
                      </a:r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府立支援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学校</a:t>
                      </a:r>
                    </a:p>
                  </a:txBody>
                  <a:tcPr marL="5804" marR="5804" marT="5804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府立支援学校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高等部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全体）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24.4%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25.3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24.5%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26.3%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151514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235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241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258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237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334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379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15738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希望者就職率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92.2%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87.3%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91.2%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92.2%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90.5%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862071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就職希望率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26.5%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20320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就職希望者数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255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276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283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257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369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426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415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94874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卒業者数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962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952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1009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1005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1365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1441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1403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183888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知的</a:t>
                      </a:r>
                      <a:r>
                        <a:rPr lang="ja-JP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障がい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支援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学校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高等部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26.2%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26.3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28.3%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26.2%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299285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209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207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228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214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293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345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405290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希望者就職率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95.9%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91.2%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91.1%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91.6%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89.8%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679941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就職希望率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27.3%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29.4%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31.0%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28.1%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28.6%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32.3%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30.7%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856784"/>
                  </a:ext>
                </a:extLst>
              </a:tr>
              <a:tr h="2978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就職希望者数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218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231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250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235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320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384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363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930487"/>
                  </a:ext>
                </a:extLst>
              </a:tr>
              <a:tr h="4269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卒業者数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798 </a:t>
                      </a:r>
                    </a:p>
                  </a:txBody>
                  <a:tcPr marL="5804" marR="5804" marT="5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786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806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837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1117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1189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1182 </a:t>
                      </a:r>
                    </a:p>
                  </a:txBody>
                  <a:tcPr marL="5804" marR="5804" marT="5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49048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998272"/>
              </p:ext>
            </p:extLst>
          </p:nvPr>
        </p:nvGraphicFramePr>
        <p:xfrm>
          <a:off x="954494" y="4472666"/>
          <a:ext cx="7488262" cy="2217760"/>
        </p:xfrm>
        <a:graphic>
          <a:graphicData uri="http://schemas.openxmlformats.org/drawingml/2006/table">
            <a:tbl>
              <a:tblPr/>
              <a:tblGrid>
                <a:gridCol w="1698526">
                  <a:extLst>
                    <a:ext uri="{9D8B030D-6E8A-4147-A177-3AD203B41FA5}">
                      <a16:colId xmlns:a16="http://schemas.microsoft.com/office/drawing/2014/main" val="1001230619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2315495912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3709576183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3632035234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3298344634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3170556679"/>
                    </a:ext>
                  </a:extLst>
                </a:gridCol>
                <a:gridCol w="964956">
                  <a:extLst>
                    <a:ext uri="{9D8B030D-6E8A-4147-A177-3AD203B41FA5}">
                      <a16:colId xmlns:a16="http://schemas.microsoft.com/office/drawing/2014/main" val="2219801131"/>
                    </a:ext>
                  </a:extLst>
                </a:gridCol>
              </a:tblGrid>
              <a:tr h="443552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府立支援学校卒業生　離職率</a:t>
                      </a: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86778"/>
                  </a:ext>
                </a:extLst>
              </a:tr>
              <a:tr h="44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241" marR="9241" marT="9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2013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2014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2015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(H27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2016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(H28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2017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(H29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(H30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年度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492512"/>
                  </a:ext>
                </a:extLst>
              </a:tr>
              <a:tr h="44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卒業後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marL="9241" marR="9241" marT="9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16.7%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13.3%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16.5%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13.9%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10.7%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16.3%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934662"/>
                  </a:ext>
                </a:extLst>
              </a:tr>
              <a:tr h="44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卒業後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marL="9241" marR="9241" marT="9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25.7%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27.4%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20.4%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24.1%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18.5%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17.2%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586740"/>
                  </a:ext>
                </a:extLst>
              </a:tr>
              <a:tr h="44355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卒業後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</a:t>
                      </a:r>
                    </a:p>
                  </a:txBody>
                  <a:tcPr marL="9241" marR="9241" marT="92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30.1%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30.5%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31.8%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30.4%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28.4%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24.2%</a:t>
                      </a:r>
                    </a:p>
                  </a:txBody>
                  <a:tcPr marL="9241" marR="9241" marT="92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50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ae33de73-91e1-4b9c-927a-1aaa09bdaa0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TM04033919[[fn=回路]]</Template>
  <TotalTime>0</TotalTime>
  <Words>375</Words>
  <Application>Microsoft Office PowerPoint</Application>
  <PresentationFormat>画面に合わせる (4:3)</PresentationFormat>
  <Paragraphs>192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HGP明朝E</vt:lpstr>
      <vt:lpstr>HG丸ｺﾞｼｯｸM-PRO</vt:lpstr>
      <vt:lpstr>ＭＳ Ｐゴシック</vt:lpstr>
      <vt:lpstr>游ゴシック</vt:lpstr>
      <vt:lpstr>Arial</vt:lpstr>
      <vt:lpstr>Trebuchet MS</vt:lpstr>
      <vt:lpstr>Tw Cen MT</vt:lpstr>
      <vt:lpstr>回路</vt:lpstr>
      <vt:lpstr>府立知的障がい支援学校高等部 　　２０２０年度(平成32年度)就職率３２％、２０２２年度(平成34年度)３５％達成に向けて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2019-03-25T10:06:22Z</dcterms:created>
  <dcterms:modified xsi:type="dcterms:W3CDTF">2019-03-25T10:06:26Z</dcterms:modified>
</cp:coreProperties>
</file>