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82" r:id="rId2"/>
    <p:sldId id="28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6A5"/>
    <a:srgbClr val="F61B16"/>
    <a:srgbClr val="FFE2E2"/>
    <a:srgbClr val="FFE1E1"/>
    <a:srgbClr val="FFFF99"/>
    <a:srgbClr val="CCFFFF"/>
    <a:srgbClr val="66FFFF"/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4" autoAdjust="0"/>
    <p:restoredTop sz="94710" autoAdjust="0"/>
  </p:normalViewPr>
  <p:slideViewPr>
    <p:cSldViewPr>
      <p:cViewPr varScale="1">
        <p:scale>
          <a:sx n="78" d="100"/>
          <a:sy n="78" d="100"/>
        </p:scale>
        <p:origin x="11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&#20869;&#12398;&#12464;&#12521;&#12501;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60499</c:v>
                </c:pt>
                <c:pt idx="1">
                  <c:v>64428</c:v>
                </c:pt>
                <c:pt idx="2">
                  <c:v>69021</c:v>
                </c:pt>
                <c:pt idx="3">
                  <c:v>72381</c:v>
                </c:pt>
                <c:pt idx="4">
                  <c:v>66219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FE-49B0-B722-DD69C2DFE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6321103"/>
        <c:axId val="1556331087"/>
      </c:barChart>
      <c:catAx>
        <c:axId val="1556321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556331087"/>
        <c:crosses val="autoZero"/>
        <c:auto val="1"/>
        <c:lblAlgn val="ctr"/>
        <c:lblOffset val="100"/>
        <c:noMultiLvlLbl val="0"/>
      </c:catAx>
      <c:valAx>
        <c:axId val="1556331087"/>
        <c:scaling>
          <c:orientation val="minMax"/>
          <c:max val="80000"/>
          <c:min val="50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556321103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489669855803699"/>
          <c:y val="0.37851653764954268"/>
          <c:w val="0.25246629653397423"/>
          <c:h val="0.352024630541871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3-460A-BDDB-5E5F7EE5654D}"/>
              </c:ext>
            </c:extLst>
          </c:dPt>
          <c:dPt>
            <c:idx val="1"/>
            <c:bubble3D val="0"/>
            <c:spPr>
              <a:pattFill prst="pct70">
                <a:fgClr>
                  <a:schemeClr val="accent1"/>
                </a:fgClr>
                <a:bgClr>
                  <a:schemeClr val="bg1"/>
                </a:bgClr>
              </a:patt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3-460A-BDDB-5E5F7EE5654D}"/>
              </c:ext>
            </c:extLst>
          </c:dPt>
          <c:dPt>
            <c:idx val="2"/>
            <c:bubble3D val="0"/>
            <c:spPr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73-460A-BDDB-5E5F7EE5654D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273-460A-BDDB-5E5F7EE5654D}"/>
              </c:ext>
            </c:extLst>
          </c:dPt>
          <c:dLbls>
            <c:dLbl>
              <c:idx val="0"/>
              <c:layout>
                <c:manualLayout>
                  <c:x val="-0.10535062893081761"/>
                  <c:y val="4.69099225897255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73-460A-BDDB-5E5F7EE5654D}"/>
                </c:ext>
              </c:extLst>
            </c:dLbl>
            <c:dLbl>
              <c:idx val="3"/>
              <c:layout>
                <c:manualLayout>
                  <c:x val="0.10289442946990117"/>
                  <c:y val="1.85320197044334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273-460A-BDDB-5E5F7EE5654D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働いている（家事労働を除く）</c:v>
                </c:pt>
                <c:pt idx="1">
                  <c:v>休職中</c:v>
                </c:pt>
                <c:pt idx="2">
                  <c:v>働いていないが就職希望あり</c:v>
                </c:pt>
                <c:pt idx="3">
                  <c:v>その他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0.42799999999999999</c:v>
                </c:pt>
                <c:pt idx="1">
                  <c:v>2.5999999999999999E-2</c:v>
                </c:pt>
                <c:pt idx="2">
                  <c:v>8.3000000000000004E-2</c:v>
                </c:pt>
                <c:pt idx="3">
                  <c:v>0.46200000000000002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3-460A-BDDB-5E5F7EE56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668003542008861E-2"/>
          <c:y val="0.81827726952850111"/>
          <c:w val="0.91514647882276923"/>
          <c:h val="0.15491062631949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内のグラフ]障がい種別ごとの就職者数'!$A$26:$E$26</c:f>
              <c:strCache>
                <c:ptCount val="5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</c:strCache>
            </c:strRef>
          </c:cat>
          <c:val>
            <c:numRef>
              <c:f>'[Microsoft PowerPoint 内のグラフ]障がい種別ごとの就職者数'!$A$27:$E$27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3-4D83-91E1-28542104F3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58767919"/>
        <c:axId val="1158761679"/>
      </c:barChart>
      <c:catAx>
        <c:axId val="1158767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158761679"/>
        <c:crosses val="autoZero"/>
        <c:auto val="1"/>
        <c:lblAlgn val="ctr"/>
        <c:lblOffset val="100"/>
        <c:noMultiLvlLbl val="0"/>
      </c:catAx>
      <c:valAx>
        <c:axId val="1158761679"/>
        <c:scaling>
          <c:orientation val="minMax"/>
          <c:max val="1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58767919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580927384077"/>
          <c:y val="0.14226851851851852"/>
          <c:w val="0.86208573928258969"/>
          <c:h val="0.67939969135802469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550336"/>
        <c:axId val="33886208"/>
      </c:barChart>
      <c:catAx>
        <c:axId val="3555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886208"/>
        <c:crosses val="autoZero"/>
        <c:auto val="1"/>
        <c:lblAlgn val="ctr"/>
        <c:lblOffset val="100"/>
        <c:noMultiLvlLbl val="0"/>
      </c:catAx>
      <c:valAx>
        <c:axId val="33886208"/>
        <c:scaling>
          <c:orientation val="minMax"/>
        </c:scaling>
        <c:delete val="1"/>
        <c:axPos val="l"/>
        <c:numFmt formatCode="#,##0_ " sourceLinked="1"/>
        <c:majorTickMark val="none"/>
        <c:minorTickMark val="none"/>
        <c:tickLblPos val="nextTo"/>
        <c:crossAx val="355503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0.5318</cdr:x>
      <cdr:y>0.29485</cdr:y>
    </cdr:from>
    <cdr:to>
      <cdr:x>1</cdr:x>
      <cdr:y>0.41434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C5F5A90F-4E3D-4CFD-AC2F-5DA42F80D95A}"/>
            </a:ext>
          </a:extLst>
        </cdr:cNvPr>
        <cdr:cNvSpPr/>
      </cdr:nvSpPr>
      <cdr:spPr>
        <a:xfrm xmlns:a="http://schemas.openxmlformats.org/drawingml/2006/main">
          <a:off x="2107361" y="837966"/>
          <a:ext cx="1855362" cy="33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大阪府「</a:t>
          </a:r>
          <a:r>
            <a: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H30</a:t>
          </a:r>
          <a:r>
            <a: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年度療養生活調査」より</a:t>
          </a:r>
          <a:endParaRPr kumimoji="1" lang="en-US" altLang="ja-JP" sz="8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pPr algn="ctr"/>
          <a:r>
            <a: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(n=7,023)</a:t>
          </a:r>
          <a:endParaRPr kumimoji="1" lang="ja-JP" altLang="en-US" sz="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6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D1E7D217-4567-4732-9875-5368B21BABCB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6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E193927-7860-4075-9EE3-ABC4F231BF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20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6125"/>
            <a:ext cx="4968875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710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47641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874" indent="-285721" defTabSz="947641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2884" indent="-228577" defTabSz="947641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037" indent="-228577" defTabSz="947641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191" indent="-228577" defTabSz="947641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344" indent="-228577" defTabSz="94764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497" indent="-228577" defTabSz="94764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8650" indent="-228577" defTabSz="94764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5804" indent="-228577" defTabSz="94764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4AA13BB-89F5-4082-AC1A-46DCEC66CD76}" type="slidenum">
              <a:rPr lang="ja-JP" altLang="en-US" smtClean="0">
                <a:solidFill>
                  <a:prstClr val="black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8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82A9-D65C-4443-800D-39DC021AEAD7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01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2056-EE10-4F84-8765-90B5F4EB23FC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86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74C7-31C8-417E-90C5-6D36A10408A3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56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1943-C8A1-4E7C-92DF-B5B837B7EE58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4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1AD2-F239-4085-B090-EE32A5C2574F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6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B3BE-A432-44FD-97FD-0C9AE44FA84E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21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AECD-BE00-4788-A6ED-BEE6DC629838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10400" y="6486790"/>
            <a:ext cx="2133600" cy="365125"/>
          </a:xfrm>
        </p:spPr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292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685F-ACCD-45D8-A550-36848F20A01B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5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75-094F-404F-8574-B7AF30827653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9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71B5-C287-4F19-A623-5471ACFAE7A6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9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550C-3392-4FBF-A227-5D3A0BCC8762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0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744B-A198-4237-BE14-DE50D0EB302A}" type="datetime1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7D584-A576-45D2-B019-B9B023FD5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9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5F5A90F-4E3D-4CFD-AC2F-5DA42F80D95A}"/>
              </a:ext>
            </a:extLst>
          </p:cNvPr>
          <p:cNvSpPr/>
          <p:nvPr/>
        </p:nvSpPr>
        <p:spPr>
          <a:xfrm>
            <a:off x="312648" y="188640"/>
            <a:ext cx="8579832" cy="339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難病患者の庁内職場実習のモデル実施について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939878" y="143513"/>
            <a:ext cx="20882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30419" y="783000"/>
            <a:ext cx="8887548" cy="59583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55">
            <a:extLst>
              <a:ext uri="{FF2B5EF4-FFF2-40B4-BE49-F238E27FC236}">
                <a16:creationId xmlns:a16="http://schemas.microsoft.com/office/drawing/2014/main" id="{23215386-69E4-4AC2-AC65-2D4F05FF0B63}"/>
              </a:ext>
            </a:extLst>
          </p:cNvPr>
          <p:cNvSpPr/>
          <p:nvPr/>
        </p:nvSpPr>
        <p:spPr>
          <a:xfrm>
            <a:off x="107504" y="682857"/>
            <a:ext cx="4491475" cy="28461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難病患者の就労支援に関する状況</a:t>
            </a:r>
            <a:endParaRPr lang="ja-JP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B52BA44-157E-4B39-B82C-556ACD34FD6F}"/>
              </a:ext>
            </a:extLst>
          </p:cNvPr>
          <p:cNvSpPr/>
          <p:nvPr/>
        </p:nvSpPr>
        <p:spPr>
          <a:xfrm>
            <a:off x="210076" y="1011478"/>
            <a:ext cx="8682404" cy="2457083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210075" y="3540929"/>
            <a:ext cx="8682404" cy="3128071"/>
            <a:chOff x="52940" y="1383372"/>
            <a:chExt cx="12530907" cy="3497173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7A7D3CBE-AD08-4B0B-B698-56D3F5D57B67}"/>
                </a:ext>
              </a:extLst>
            </p:cNvPr>
            <p:cNvGrpSpPr/>
            <p:nvPr/>
          </p:nvGrpSpPr>
          <p:grpSpPr>
            <a:xfrm>
              <a:off x="52940" y="1383372"/>
              <a:ext cx="12530907" cy="3497173"/>
              <a:chOff x="92501" y="1249951"/>
              <a:chExt cx="12475744" cy="3656487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92502" y="1309106"/>
                <a:ext cx="12475743" cy="3597332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>
                  <a:lnSpc>
                    <a:spcPts val="1100"/>
                  </a:lnSpc>
                </a:pPr>
                <a:endParaRPr lang="en-US" altLang="ja-JP" sz="9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0" name="角丸四角形 49"/>
              <p:cNvSpPr/>
              <p:nvPr/>
            </p:nvSpPr>
            <p:spPr>
              <a:xfrm>
                <a:off x="92501" y="1249951"/>
                <a:ext cx="7276352" cy="315609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600" b="1" dirty="0" smtClean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難病患者の</a:t>
                </a:r>
                <a:r>
                  <a:rPr lang="ja-JP" altLang="en-US" sz="1600" b="1" dirty="0" err="1" smtClean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障がい</a:t>
                </a:r>
                <a:r>
                  <a:rPr lang="ja-JP" altLang="en-US" sz="1600" b="1" dirty="0" smtClean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福祉サービスの利用・就労状況</a:t>
                </a:r>
                <a:endPara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53A43A83-E9C8-45EF-8B65-A9E2754A0758}"/>
                </a:ext>
              </a:extLst>
            </p:cNvPr>
            <p:cNvSpPr/>
            <p:nvPr/>
          </p:nvSpPr>
          <p:spPr>
            <a:xfrm>
              <a:off x="179390" y="1685230"/>
              <a:ext cx="8658991" cy="10086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endParaRPr lang="en-US" altLang="ja-JP" sz="8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605203349"/>
              </p:ext>
            </p:extLst>
          </p:nvPr>
        </p:nvGraphicFramePr>
        <p:xfrm>
          <a:off x="468000" y="1557368"/>
          <a:ext cx="3534000" cy="189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5F5A90F-4E3D-4CFD-AC2F-5DA42F80D95A}"/>
              </a:ext>
            </a:extLst>
          </p:cNvPr>
          <p:cNvSpPr/>
          <p:nvPr/>
        </p:nvSpPr>
        <p:spPr>
          <a:xfrm>
            <a:off x="664638" y="1145425"/>
            <a:ext cx="3367362" cy="4119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難病の医療費助成の受給者数の推移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（単位：人）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096333957"/>
              </p:ext>
            </p:extLst>
          </p:nvPr>
        </p:nvGraphicFramePr>
        <p:xfrm>
          <a:off x="4551277" y="673626"/>
          <a:ext cx="3962723" cy="284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5F5A90F-4E3D-4CFD-AC2F-5DA42F80D95A}"/>
              </a:ext>
            </a:extLst>
          </p:cNvPr>
          <p:cNvSpPr/>
          <p:nvPr/>
        </p:nvSpPr>
        <p:spPr>
          <a:xfrm>
            <a:off x="4788000" y="1145425"/>
            <a:ext cx="3367362" cy="3395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難病患者の就労状況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4896000" y="3885337"/>
            <a:ext cx="3861199" cy="2639379"/>
            <a:chOff x="468001" y="3885337"/>
            <a:chExt cx="3861199" cy="2639379"/>
          </a:xfrm>
        </p:grpSpPr>
        <p:graphicFrame>
          <p:nvGraphicFramePr>
            <p:cNvPr id="58" name="グラフ 5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13331112"/>
                </p:ext>
              </p:extLst>
            </p:nvPr>
          </p:nvGraphicFramePr>
          <p:xfrm>
            <a:off x="468001" y="4401000"/>
            <a:ext cx="3534000" cy="2123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5F5A90F-4E3D-4CFD-AC2F-5DA42F80D95A}"/>
                </a:ext>
              </a:extLst>
            </p:cNvPr>
            <p:cNvSpPr/>
            <p:nvPr/>
          </p:nvSpPr>
          <p:spPr>
            <a:xfrm>
              <a:off x="585957" y="3885337"/>
              <a:ext cx="3367362" cy="41194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福祉施設から一般就労した難病患者の推移</a:t>
              </a:r>
              <a:endPara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（単位：人）</a:t>
              </a:r>
              <a:endPara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C5F5A90F-4E3D-4CFD-AC2F-5DA42F80D95A}"/>
                </a:ext>
              </a:extLst>
            </p:cNvPr>
            <p:cNvSpPr/>
            <p:nvPr/>
          </p:nvSpPr>
          <p:spPr>
            <a:xfrm>
              <a:off x="2473838" y="4254370"/>
              <a:ext cx="1855362" cy="33957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大阪府「</a:t>
              </a:r>
              <a:r>
                <a:rPr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就労人数調査</a:t>
              </a:r>
              <a:r>
                <a:rPr kumimoji="1"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」より</a:t>
              </a:r>
              <a:endPara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5F5A90F-4E3D-4CFD-AC2F-5DA42F80D95A}"/>
              </a:ext>
            </a:extLst>
          </p:cNvPr>
          <p:cNvSpPr/>
          <p:nvPr/>
        </p:nvSpPr>
        <p:spPr>
          <a:xfrm>
            <a:off x="664638" y="3881057"/>
            <a:ext cx="3367362" cy="4119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難病患者の就労系サービス利用状況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01670"/>
              </p:ext>
            </p:extLst>
          </p:nvPr>
        </p:nvGraphicFramePr>
        <p:xfrm>
          <a:off x="316715" y="4593944"/>
          <a:ext cx="4282263" cy="1870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421">
                  <a:extLst>
                    <a:ext uri="{9D8B030D-6E8A-4147-A177-3AD203B41FA5}">
                      <a16:colId xmlns:a16="http://schemas.microsoft.com/office/drawing/2014/main" val="2602952423"/>
                    </a:ext>
                  </a:extLst>
                </a:gridCol>
                <a:gridCol w="1427421">
                  <a:extLst>
                    <a:ext uri="{9D8B030D-6E8A-4147-A177-3AD203B41FA5}">
                      <a16:colId xmlns:a16="http://schemas.microsoft.com/office/drawing/2014/main" val="3524947070"/>
                    </a:ext>
                  </a:extLst>
                </a:gridCol>
                <a:gridCol w="1427421">
                  <a:extLst>
                    <a:ext uri="{9D8B030D-6E8A-4147-A177-3AD203B41FA5}">
                      <a16:colId xmlns:a16="http://schemas.microsoft.com/office/drawing/2014/main" val="3275497657"/>
                    </a:ext>
                  </a:extLst>
                </a:gridCol>
              </a:tblGrid>
              <a:tr h="424897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利用者数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30.4.1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時点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受け入れ事業所数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(H30.4.1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時点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79898"/>
                  </a:ext>
                </a:extLst>
              </a:tr>
              <a:tr h="3534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就労移行支援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719778"/>
                  </a:ext>
                </a:extLst>
              </a:tr>
              <a:tr h="3534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就労継続支援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76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63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513310"/>
                  </a:ext>
                </a:extLst>
              </a:tr>
              <a:tr h="3534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就労継続支援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74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44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99442"/>
                  </a:ext>
                </a:extLst>
              </a:tr>
              <a:tr h="3534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172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124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733319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5F5A90F-4E3D-4CFD-AC2F-5DA42F80D95A}"/>
              </a:ext>
            </a:extLst>
          </p:cNvPr>
          <p:cNvSpPr/>
          <p:nvPr/>
        </p:nvSpPr>
        <p:spPr>
          <a:xfrm>
            <a:off x="2695915" y="4254370"/>
            <a:ext cx="1855362" cy="33957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就労人数調査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」より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39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9390" y="476646"/>
            <a:ext cx="8785225" cy="6408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51" tIns="44676" rIns="89351" bIns="44676" anchor="ctr"/>
          <a:lstStyle/>
          <a:p>
            <a:pPr algn="ctr" defTabSz="893514">
              <a:defRPr/>
            </a:pPr>
            <a:endParaRPr lang="ja-JP" altLang="en-US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942" name="正方形/長方形 23"/>
          <p:cNvSpPr>
            <a:spLocks noChangeArrowheads="1"/>
          </p:cNvSpPr>
          <p:nvPr/>
        </p:nvSpPr>
        <p:spPr bwMode="auto">
          <a:xfrm>
            <a:off x="388940" y="2711551"/>
            <a:ext cx="15128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51" tIns="44676" rIns="89351" bIns="44676">
            <a:spAutoFit/>
          </a:bodyPr>
          <a:lstStyle/>
          <a:p>
            <a:endParaRPr lang="en-US" altLang="ja-JP" sz="9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9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92503" y="14098"/>
            <a:ext cx="8964416" cy="33690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難病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患者の庁内職場実習のモデル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実施（案）</a:t>
            </a:r>
            <a:endParaRPr lang="ja-JP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0" name="グラフ 39">
            <a:extLst>
              <a:ext uri="{FF2B5EF4-FFF2-40B4-BE49-F238E27FC236}">
                <a16:creationId xmlns:a16="http://schemas.microsoft.com/office/drawing/2014/main" id="{9095544B-DC4D-4D3D-8D38-EC3A3489F9A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7963" y="2756989"/>
          <a:ext cx="2814037" cy="12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" name="正方形/長方形 82"/>
          <p:cNvSpPr/>
          <p:nvPr/>
        </p:nvSpPr>
        <p:spPr>
          <a:xfrm>
            <a:off x="47038" y="476646"/>
            <a:ext cx="8981048" cy="6147392"/>
          </a:xfrm>
          <a:prstGeom prst="rect">
            <a:avLst/>
          </a:prstGeom>
          <a:solidFill>
            <a:srgbClr val="FFE2E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42455" y="546171"/>
            <a:ext cx="8790214" cy="6045115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100"/>
              </a:lnSpc>
            </a:pPr>
            <a:endParaRPr lang="en-US" altLang="ja-JP" sz="9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53A43A83-E9C8-45EF-8B65-A9E2754A0758}"/>
              </a:ext>
            </a:extLst>
          </p:cNvPr>
          <p:cNvSpPr/>
          <p:nvPr/>
        </p:nvSpPr>
        <p:spPr>
          <a:xfrm>
            <a:off x="160589" y="2755071"/>
            <a:ext cx="8665188" cy="1432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en-US" altLang="ja-JP" sz="8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53A43A83-E9C8-45EF-8B65-A9E2754A0758}"/>
              </a:ext>
            </a:extLst>
          </p:cNvPr>
          <p:cNvSpPr/>
          <p:nvPr/>
        </p:nvSpPr>
        <p:spPr>
          <a:xfrm>
            <a:off x="6332797" y="2553879"/>
            <a:ext cx="2706764" cy="103477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lnSpc>
                <a:spcPts val="900"/>
              </a:lnSpc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77705"/>
              </p:ext>
            </p:extLst>
          </p:nvPr>
        </p:nvGraphicFramePr>
        <p:xfrm>
          <a:off x="4807074" y="4465099"/>
          <a:ext cx="3922928" cy="19634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90926">
                  <a:extLst>
                    <a:ext uri="{9D8B030D-6E8A-4147-A177-3AD203B41FA5}">
                      <a16:colId xmlns:a16="http://schemas.microsoft.com/office/drawing/2014/main" val="3145394467"/>
                    </a:ext>
                  </a:extLst>
                </a:gridCol>
                <a:gridCol w="3132002">
                  <a:extLst>
                    <a:ext uri="{9D8B030D-6E8A-4147-A177-3AD203B41FA5}">
                      <a16:colId xmlns:a16="http://schemas.microsoft.com/office/drawing/2014/main" val="932450373"/>
                    </a:ext>
                  </a:extLst>
                </a:gridCol>
              </a:tblGrid>
              <a:tr h="48402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受け入れ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福祉部障がい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福祉室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健康医療部保健医療室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商工労働部雇用推進室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060077"/>
                  </a:ext>
                </a:extLst>
              </a:tr>
              <a:tr h="141483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募集周知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方法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①難病患者の当事者団体を通じた募集周知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②市町村を通じた府内の就労移行、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型、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型利用者への募集周知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③就業・生活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支援支援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センターに登録している難病患者への募集周知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④難病患者就職サポーター（ハローワーク専門援助窓口）からの個別案内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17129"/>
                  </a:ext>
                </a:extLst>
              </a:tr>
            </a:tbl>
          </a:graphicData>
        </a:graphic>
      </p:graphicFrame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B52BA44-157E-4B39-B82C-556ACD34FD6F}"/>
              </a:ext>
            </a:extLst>
          </p:cNvPr>
          <p:cNvSpPr/>
          <p:nvPr/>
        </p:nvSpPr>
        <p:spPr>
          <a:xfrm>
            <a:off x="233390" y="787045"/>
            <a:ext cx="8601691" cy="1772367"/>
          </a:xfrm>
          <a:prstGeom prst="rect">
            <a:avLst/>
          </a:prstGeom>
          <a:solidFill>
            <a:schemeClr val="bg1"/>
          </a:solidFill>
          <a:ln w="127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　難病患者を対象とした大阪府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年度療養生活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調査」によると、現在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働いていないが就職を希望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　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難病患者が８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583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名／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7,023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存在している。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その方々が現在働いていない理由として、「病気」と回答した方が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58.1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％と最も多く、次いで「自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信がない」との回答が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33.8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％となっている。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　大阪府では、知的障がい者、精神障がい者を対象とした庁内職場実習を実施しているが、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年度（平成３１年度）は、新たに難病患者を対象とした庁内職場実習のモデル実施を行う。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72113" y="4617000"/>
            <a:ext cx="4199887" cy="1620000"/>
            <a:chOff x="-862919" y="4467018"/>
            <a:chExt cx="4199887" cy="1928425"/>
          </a:xfrm>
        </p:grpSpPr>
        <p:sp>
          <p:nvSpPr>
            <p:cNvPr id="158" name="Rectangle 166"/>
            <p:cNvSpPr>
              <a:spLocks noChangeArrowheads="1"/>
            </p:cNvSpPr>
            <p:nvPr/>
          </p:nvSpPr>
          <p:spPr bwMode="auto">
            <a:xfrm>
              <a:off x="-862919" y="4467837"/>
              <a:ext cx="689887" cy="192760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実習生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申込み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0" name="Rectangle 166"/>
            <p:cNvSpPr>
              <a:spLocks noChangeArrowheads="1"/>
            </p:cNvSpPr>
            <p:nvPr/>
          </p:nvSpPr>
          <p:spPr bwMode="auto">
            <a:xfrm>
              <a:off x="97395" y="4467835"/>
              <a:ext cx="773270" cy="192760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事前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打合せ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☟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配慮事項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の確認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1" name="Rectangle 166"/>
            <p:cNvSpPr>
              <a:spLocks noChangeArrowheads="1"/>
            </p:cNvSpPr>
            <p:nvPr/>
          </p:nvSpPr>
          <p:spPr bwMode="auto">
            <a:xfrm>
              <a:off x="968749" y="4688160"/>
              <a:ext cx="1072220" cy="170728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３日間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２週間程度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☟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職業体験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4" name="二等辺三角形 153"/>
            <p:cNvSpPr/>
            <p:nvPr/>
          </p:nvSpPr>
          <p:spPr>
            <a:xfrm rot="5400000">
              <a:off x="-133489" y="5249484"/>
              <a:ext cx="419080" cy="331401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二等辺三角形 155"/>
            <p:cNvSpPr/>
            <p:nvPr/>
          </p:nvSpPr>
          <p:spPr>
            <a:xfrm rot="5400000">
              <a:off x="701602" y="5310804"/>
              <a:ext cx="419081" cy="180051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Rectangle 166"/>
            <p:cNvSpPr>
              <a:spLocks noChangeArrowheads="1"/>
            </p:cNvSpPr>
            <p:nvPr/>
          </p:nvSpPr>
          <p:spPr bwMode="auto">
            <a:xfrm>
              <a:off x="2240579" y="4489578"/>
              <a:ext cx="1096389" cy="190586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実習の振り返り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☟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・就業上の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配慮事項蓄積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・課題検証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4" name="二等辺三角形 163"/>
            <p:cNvSpPr/>
            <p:nvPr/>
          </p:nvSpPr>
          <p:spPr>
            <a:xfrm rot="5400000">
              <a:off x="1976648" y="5309608"/>
              <a:ext cx="419081" cy="182441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Rectangle 166"/>
            <p:cNvSpPr>
              <a:spLocks noChangeArrowheads="1"/>
            </p:cNvSpPr>
            <p:nvPr/>
          </p:nvSpPr>
          <p:spPr bwMode="auto">
            <a:xfrm>
              <a:off x="960420" y="4467018"/>
              <a:ext cx="1080548" cy="2004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実習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69145" y="4242537"/>
            <a:ext cx="4392317" cy="218603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6000" y="459000"/>
            <a:ext cx="1993447" cy="28452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Rectangle 166"/>
          <p:cNvSpPr>
            <a:spLocks noChangeArrowheads="1"/>
          </p:cNvSpPr>
          <p:nvPr/>
        </p:nvSpPr>
        <p:spPr bwMode="auto">
          <a:xfrm>
            <a:off x="255190" y="4242537"/>
            <a:ext cx="954192" cy="37446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実習の流れ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B52BA44-157E-4B39-B82C-556ACD34FD6F}"/>
              </a:ext>
            </a:extLst>
          </p:cNvPr>
          <p:cNvSpPr/>
          <p:nvPr/>
        </p:nvSpPr>
        <p:spPr>
          <a:xfrm>
            <a:off x="224086" y="2820758"/>
            <a:ext cx="8601691" cy="3770527"/>
          </a:xfrm>
          <a:prstGeom prst="rect">
            <a:avLst/>
          </a:prstGeom>
          <a:noFill/>
          <a:ln w="127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B52BA44-157E-4B39-B82C-556ACD34FD6F}"/>
              </a:ext>
            </a:extLst>
          </p:cNvPr>
          <p:cNvSpPr/>
          <p:nvPr/>
        </p:nvSpPr>
        <p:spPr>
          <a:xfrm>
            <a:off x="277533" y="2943000"/>
            <a:ext cx="8452468" cy="1210351"/>
          </a:xfrm>
          <a:prstGeom prst="rect">
            <a:avLst/>
          </a:prstGeom>
          <a:solidFill>
            <a:schemeClr val="bg1"/>
          </a:solidFill>
          <a:ln w="127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実習の対象となる方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fontAlgn="ctr">
              <a:lnSpc>
                <a:spcPts val="1800"/>
              </a:lnSpc>
            </a:pPr>
            <a:r>
              <a:rPr lang="ja-JP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障害者雇用促進法における</a:t>
            </a:r>
            <a:r>
              <a:rPr lang="ja-JP" altLang="ja-JP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者の範囲に含まれる難病</a:t>
            </a:r>
            <a:r>
              <a:rPr lang="ja-JP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>
              <a:lnSpc>
                <a:spcPts val="18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（ハローワークの</a:t>
            </a:r>
            <a:r>
              <a:rPr lang="ja-JP" altLang="en-US" sz="14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がい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者の専門援助の対象となる方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B52BA44-157E-4B39-B82C-556ACD34FD6F}"/>
              </a:ext>
            </a:extLst>
          </p:cNvPr>
          <p:cNvSpPr/>
          <p:nvPr/>
        </p:nvSpPr>
        <p:spPr>
          <a:xfrm>
            <a:off x="5171562" y="3056229"/>
            <a:ext cx="3488055" cy="1020771"/>
          </a:xfrm>
          <a:prstGeom prst="rect">
            <a:avLst/>
          </a:prstGeom>
          <a:solidFill>
            <a:schemeClr val="bg1"/>
          </a:solidFill>
          <a:ln w="1270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対象者の確認方法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書類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)】</a:t>
            </a:r>
          </a:p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2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福祉サービス受給者証（３５９疾患）</a:t>
            </a: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②医療費受給者証（指定難病患者３３１疾患）</a:t>
            </a: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③医師の診断書又は意見書等（上記①②以外）</a:t>
            </a:r>
          </a:p>
        </p:txBody>
      </p:sp>
      <p:sp>
        <p:nvSpPr>
          <p:cNvPr id="30" name="Rectangle 166"/>
          <p:cNvSpPr>
            <a:spLocks noChangeArrowheads="1"/>
          </p:cNvSpPr>
          <p:nvPr/>
        </p:nvSpPr>
        <p:spPr bwMode="auto">
          <a:xfrm>
            <a:off x="4756879" y="4123509"/>
            <a:ext cx="1435780" cy="37446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実習の実施体制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79390" y="2619000"/>
            <a:ext cx="4295694" cy="313399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難病患者を対象としたモデル実習の実施について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03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画面に合わせる (4:3)</PresentationFormat>
  <Paragraphs>90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2019-03-25T10:05:23Z</dcterms:created>
  <dcterms:modified xsi:type="dcterms:W3CDTF">2019-03-25T10:05:27Z</dcterms:modified>
</cp:coreProperties>
</file>