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01" r:id="rId1"/>
  </p:sldMasterIdLst>
  <p:notesMasterIdLst>
    <p:notesMasterId r:id="rId4"/>
  </p:notesMasterIdLst>
  <p:sldIdLst>
    <p:sldId id="451" r:id="rId2"/>
    <p:sldId id="454"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51"/>
            <p14:sldId id="45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01" autoAdjust="0"/>
  </p:normalViewPr>
  <p:slideViewPr>
    <p:cSldViewPr>
      <p:cViewPr varScale="1">
        <p:scale>
          <a:sx n="74" d="100"/>
          <a:sy n="74" d="100"/>
        </p:scale>
        <p:origin x="93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E39B713-D880-4A3B-BC64-D1606EAE0817}" type="datetimeFigureOut">
              <a:rPr kumimoji="1" lang="ja-JP" altLang="en-US" smtClean="0"/>
              <a:t>2019/3/25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2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5970" indent="0" algn="ctr">
              <a:buNone/>
              <a:defRPr>
                <a:solidFill>
                  <a:schemeClr val="tx1">
                    <a:tint val="75000"/>
                  </a:schemeClr>
                </a:solidFill>
              </a:defRPr>
            </a:lvl2pPr>
            <a:lvl3pPr marL="911945" indent="0" algn="ctr">
              <a:buNone/>
              <a:defRPr>
                <a:solidFill>
                  <a:schemeClr val="tx1">
                    <a:tint val="75000"/>
                  </a:schemeClr>
                </a:solidFill>
              </a:defRPr>
            </a:lvl3pPr>
            <a:lvl4pPr marL="1367920" indent="0" algn="ctr">
              <a:buNone/>
              <a:defRPr>
                <a:solidFill>
                  <a:schemeClr val="tx1">
                    <a:tint val="75000"/>
                  </a:schemeClr>
                </a:solidFill>
              </a:defRPr>
            </a:lvl4pPr>
            <a:lvl5pPr marL="1823892" indent="0" algn="ctr">
              <a:buNone/>
              <a:defRPr>
                <a:solidFill>
                  <a:schemeClr val="tx1">
                    <a:tint val="75000"/>
                  </a:schemeClr>
                </a:solidFill>
              </a:defRPr>
            </a:lvl5pPr>
            <a:lvl6pPr marL="2279865" indent="0" algn="ctr">
              <a:buNone/>
              <a:defRPr>
                <a:solidFill>
                  <a:schemeClr val="tx1">
                    <a:tint val="75000"/>
                  </a:schemeClr>
                </a:solidFill>
              </a:defRPr>
            </a:lvl6pPr>
            <a:lvl7pPr marL="2735838" indent="0" algn="ctr">
              <a:buNone/>
              <a:defRPr>
                <a:solidFill>
                  <a:schemeClr val="tx1">
                    <a:tint val="75000"/>
                  </a:schemeClr>
                </a:solidFill>
              </a:defRPr>
            </a:lvl7pPr>
            <a:lvl8pPr marL="3191811" indent="0" algn="ctr">
              <a:buNone/>
              <a:defRPr>
                <a:solidFill>
                  <a:schemeClr val="tx1">
                    <a:tint val="75000"/>
                  </a:schemeClr>
                </a:solidFill>
              </a:defRPr>
            </a:lvl8pPr>
            <a:lvl9pPr marL="3647784"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273509" y="6669369"/>
            <a:ext cx="621365" cy="188640"/>
          </a:xfrm>
        </p:spPr>
        <p:txBody>
          <a:bodyPr/>
          <a:lstStyle>
            <a:lvl1pPr>
              <a:defRPr>
                <a:solidFill>
                  <a:schemeClr val="tx1"/>
                </a:solidFill>
              </a:defRPr>
            </a:lvl1pPr>
          </a:lstStyle>
          <a:p>
            <a:pPr>
              <a:defRPr/>
            </a:pPr>
            <a:fld id="{16735597-C299-4861-9B69-23882E971DD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2999888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345488" y="6669369"/>
            <a:ext cx="560512" cy="188640"/>
          </a:xfrm>
        </p:spPr>
        <p:txBody>
          <a:bodyPr/>
          <a:lstStyle>
            <a:lvl1pPr>
              <a:defRPr>
                <a:solidFill>
                  <a:schemeClr val="tx1"/>
                </a:solidFill>
              </a:defRPr>
            </a:lvl1pPr>
          </a:lstStyle>
          <a:p>
            <a:pPr>
              <a:defRPr/>
            </a:pPr>
            <a:fld id="{294EBCED-A45F-4C8A-8859-0706746491A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983069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5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495300" y="160022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49"/>
            <a:ext cx="2311400" cy="365125"/>
          </a:xfrm>
          <a:prstGeom prst="rect">
            <a:avLst/>
          </a:prstGeom>
        </p:spPr>
        <p:txBody>
          <a:bodyPr vert="horz" lIns="91195" tIns="45596" rIns="91195" bIns="45596"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49"/>
            <a:ext cx="3136900" cy="365125"/>
          </a:xfrm>
          <a:prstGeom prst="rect">
            <a:avLst/>
          </a:prstGeom>
        </p:spPr>
        <p:txBody>
          <a:bodyPr vert="horz" lIns="91195" tIns="45596" rIns="91195" bIns="45596"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594600" y="6493074"/>
            <a:ext cx="2311400" cy="365125"/>
          </a:xfrm>
          <a:prstGeom prst="rect">
            <a:avLst/>
          </a:prstGeom>
        </p:spPr>
        <p:txBody>
          <a:bodyPr vert="horz" lIns="91195" tIns="45596" rIns="91195" bIns="45596" rtlCol="0" anchor="ctr"/>
          <a:lstStyle>
            <a:lvl1pPr algn="r">
              <a:defRPr sz="1200">
                <a:solidFill>
                  <a:schemeClr val="tx1"/>
                </a:solidFill>
                <a:latin typeface="Arial" charset="0"/>
                <a:ea typeface="ＭＳ Ｐゴシック" charset="-128"/>
              </a:defRPr>
            </a:lvl1pPr>
          </a:lstStyle>
          <a:p>
            <a:pPr fontAlgn="base">
              <a:spcBef>
                <a:spcPct val="0"/>
              </a:spcBef>
              <a:spcAft>
                <a:spcPct val="0"/>
              </a:spcAft>
              <a:defRPr/>
            </a:pPr>
            <a:fld id="{3D2F4F96-EEAA-46F7-8DC7-6CE3FAA95D67}" type="slidenum">
              <a:rPr lang="ja-JP" altLang="en-US" smtClean="0">
                <a:solidFill>
                  <a:prstClr val="black"/>
                </a:solidFill>
              </a:rPr>
              <a:pPr fontAlgn="base">
                <a:spcBef>
                  <a:spcPct val="0"/>
                </a:spcBef>
                <a:spcAft>
                  <a:spcPct val="0"/>
                </a:spcAft>
                <a:defRPr/>
              </a:pPr>
              <a:t>‹#›</a:t>
            </a:fld>
            <a:endParaRPr lang="ja-JP" altLang="en-US" dirty="0">
              <a:solidFill>
                <a:prstClr val="black"/>
              </a:solidFill>
            </a:endParaRPr>
          </a:p>
        </p:txBody>
      </p:sp>
    </p:spTree>
    <p:extLst>
      <p:ext uri="{BB962C8B-B14F-4D97-AF65-F5344CB8AC3E}">
        <p14:creationId xmlns:p14="http://schemas.microsoft.com/office/powerpoint/2010/main" val="3130663376"/>
      </p:ext>
    </p:extLst>
  </p:cSld>
  <p:clrMap bg1="lt1" tx1="dk1" bg2="lt2" tx2="dk2" accent1="accent1" accent2="accent2" accent3="accent3" accent4="accent4" accent5="accent5" accent6="accent6" hlink="hlink" folHlink="folHlink"/>
  <p:sldLayoutIdLst>
    <p:sldLayoutId id="2147484002" r:id="rId1"/>
    <p:sldLayoutId id="2147484003"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5970" algn="ctr" rtl="0" fontAlgn="base">
        <a:spcBef>
          <a:spcPct val="0"/>
        </a:spcBef>
        <a:spcAft>
          <a:spcPct val="0"/>
        </a:spcAft>
        <a:defRPr kumimoji="1" sz="4400">
          <a:solidFill>
            <a:schemeClr val="tx1"/>
          </a:solidFill>
          <a:latin typeface="Calibri" pitchFamily="34" charset="0"/>
          <a:ea typeface="ＭＳ Ｐゴシック" charset="-128"/>
        </a:defRPr>
      </a:lvl6pPr>
      <a:lvl7pPr marL="911945" algn="ctr" rtl="0" fontAlgn="base">
        <a:spcBef>
          <a:spcPct val="0"/>
        </a:spcBef>
        <a:spcAft>
          <a:spcPct val="0"/>
        </a:spcAft>
        <a:defRPr kumimoji="1" sz="4400">
          <a:solidFill>
            <a:schemeClr val="tx1"/>
          </a:solidFill>
          <a:latin typeface="Calibri" pitchFamily="34" charset="0"/>
          <a:ea typeface="ＭＳ Ｐゴシック" charset="-128"/>
        </a:defRPr>
      </a:lvl7pPr>
      <a:lvl8pPr marL="1367920" algn="ctr" rtl="0" fontAlgn="base">
        <a:spcBef>
          <a:spcPct val="0"/>
        </a:spcBef>
        <a:spcAft>
          <a:spcPct val="0"/>
        </a:spcAft>
        <a:defRPr kumimoji="1" sz="4400">
          <a:solidFill>
            <a:schemeClr val="tx1"/>
          </a:solidFill>
          <a:latin typeface="Calibri" pitchFamily="34" charset="0"/>
          <a:ea typeface="ＭＳ Ｐゴシック" charset="-128"/>
        </a:defRPr>
      </a:lvl8pPr>
      <a:lvl9pPr marL="182389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979" indent="-341979"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0957" indent="-284984"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934" indent="-227986"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5905"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1876"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0785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82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979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577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945" rtl="0" eaLnBrk="1" latinLnBrk="0" hangingPunct="1">
        <a:defRPr kumimoji="1" sz="1800" kern="1200">
          <a:solidFill>
            <a:schemeClr val="tx1"/>
          </a:solidFill>
          <a:latin typeface="+mn-lt"/>
          <a:ea typeface="+mn-ea"/>
          <a:cs typeface="+mn-cs"/>
        </a:defRPr>
      </a:lvl1pPr>
      <a:lvl2pPr marL="455970" algn="l" defTabSz="911945" rtl="0" eaLnBrk="1" latinLnBrk="0" hangingPunct="1">
        <a:defRPr kumimoji="1" sz="1800" kern="1200">
          <a:solidFill>
            <a:schemeClr val="tx1"/>
          </a:solidFill>
          <a:latin typeface="+mn-lt"/>
          <a:ea typeface="+mn-ea"/>
          <a:cs typeface="+mn-cs"/>
        </a:defRPr>
      </a:lvl2pPr>
      <a:lvl3pPr marL="911945" algn="l" defTabSz="911945" rtl="0" eaLnBrk="1" latinLnBrk="0" hangingPunct="1">
        <a:defRPr kumimoji="1" sz="1800" kern="1200">
          <a:solidFill>
            <a:schemeClr val="tx1"/>
          </a:solidFill>
          <a:latin typeface="+mn-lt"/>
          <a:ea typeface="+mn-ea"/>
          <a:cs typeface="+mn-cs"/>
        </a:defRPr>
      </a:lvl3pPr>
      <a:lvl4pPr marL="1367920" algn="l" defTabSz="911945" rtl="0" eaLnBrk="1" latinLnBrk="0" hangingPunct="1">
        <a:defRPr kumimoji="1" sz="1800" kern="1200">
          <a:solidFill>
            <a:schemeClr val="tx1"/>
          </a:solidFill>
          <a:latin typeface="+mn-lt"/>
          <a:ea typeface="+mn-ea"/>
          <a:cs typeface="+mn-cs"/>
        </a:defRPr>
      </a:lvl4pPr>
      <a:lvl5pPr marL="1823892" algn="l" defTabSz="911945" rtl="0" eaLnBrk="1" latinLnBrk="0" hangingPunct="1">
        <a:defRPr kumimoji="1" sz="1800" kern="1200">
          <a:solidFill>
            <a:schemeClr val="tx1"/>
          </a:solidFill>
          <a:latin typeface="+mn-lt"/>
          <a:ea typeface="+mn-ea"/>
          <a:cs typeface="+mn-cs"/>
        </a:defRPr>
      </a:lvl5pPr>
      <a:lvl6pPr marL="2279865" algn="l" defTabSz="911945" rtl="0" eaLnBrk="1" latinLnBrk="0" hangingPunct="1">
        <a:defRPr kumimoji="1" sz="1800" kern="1200">
          <a:solidFill>
            <a:schemeClr val="tx1"/>
          </a:solidFill>
          <a:latin typeface="+mn-lt"/>
          <a:ea typeface="+mn-ea"/>
          <a:cs typeface="+mn-cs"/>
        </a:defRPr>
      </a:lvl6pPr>
      <a:lvl7pPr marL="2735838" algn="l" defTabSz="911945" rtl="0" eaLnBrk="1" latinLnBrk="0" hangingPunct="1">
        <a:defRPr kumimoji="1" sz="1800" kern="1200">
          <a:solidFill>
            <a:schemeClr val="tx1"/>
          </a:solidFill>
          <a:latin typeface="+mn-lt"/>
          <a:ea typeface="+mn-ea"/>
          <a:cs typeface="+mn-cs"/>
        </a:defRPr>
      </a:lvl7pPr>
      <a:lvl8pPr marL="3191811" algn="l" defTabSz="911945" rtl="0" eaLnBrk="1" latinLnBrk="0" hangingPunct="1">
        <a:defRPr kumimoji="1" sz="1800" kern="1200">
          <a:solidFill>
            <a:schemeClr val="tx1"/>
          </a:solidFill>
          <a:latin typeface="+mn-lt"/>
          <a:ea typeface="+mn-ea"/>
          <a:cs typeface="+mn-cs"/>
        </a:defRPr>
      </a:lvl8pPr>
      <a:lvl9pPr marL="3647784" algn="l" defTabSz="91194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836712"/>
            <a:ext cx="9906000" cy="6001643"/>
          </a:xfrm>
          <a:prstGeom prst="rect">
            <a:avLst/>
          </a:prstGeom>
          <a:noFill/>
        </p:spPr>
        <p:txBody>
          <a:bodyPr wrap="square" rtlCol="0">
            <a:spAutoFit/>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○事業目的</a:t>
            </a:r>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t>　企業</a:t>
            </a:r>
            <a:r>
              <a:rPr lang="ja-JP" altLang="en-US" sz="1600" dirty="0"/>
              <a:t>への就職をめざす訓練や、在宅での就労をめざす訓練など、障がい者のＩＣＴを活用した就労支援を包括的に行うとともに、障がい者雇用を考える企業の双方を支援する「障がい者の雇用・就労支援拠点」として事業を展開</a:t>
            </a:r>
            <a:r>
              <a:rPr lang="ja-JP" altLang="en-US" sz="1600" dirty="0" smtClean="0"/>
              <a:t>。</a:t>
            </a:r>
            <a:endParaRPr lang="en-US" altLang="ja-JP" sz="1600" dirty="0" smtClean="0"/>
          </a:p>
          <a:p>
            <a:r>
              <a:rPr lang="ja-JP" altLang="en-US" sz="1600" dirty="0" smtClean="0">
                <a:latin typeface="HGP創英角ﾎﾟｯﾌﾟ体" panose="040B0A00000000000000" pitchFamily="50" charset="-128"/>
                <a:ea typeface="HGP創英角ﾎﾟｯﾌﾟ体" panose="040B0A00000000000000" pitchFamily="50" charset="-128"/>
              </a:rPr>
              <a:t>○事業内容</a:t>
            </a:r>
            <a:endParaRPr lang="en-US" altLang="ja-JP" sz="1600" dirty="0" smtClean="0"/>
          </a:p>
          <a:p>
            <a:r>
              <a:rPr lang="ja-JP" altLang="en-US" sz="1600" dirty="0" smtClean="0">
                <a:latin typeface="+mn-ea"/>
              </a:rPr>
              <a:t>　・</a:t>
            </a:r>
            <a:r>
              <a:rPr lang="ja-JP" altLang="en-US" sz="1600" dirty="0">
                <a:latin typeface="+mn-ea"/>
              </a:rPr>
              <a:t>障がい特性を理解し、利用者を対象に総合支援を行う「就労支援コーディネーター」、企業を対象に相談業務</a:t>
            </a:r>
            <a:r>
              <a:rPr lang="ja-JP" altLang="en-US" sz="1600" dirty="0" smtClean="0">
                <a:latin typeface="+mn-ea"/>
              </a:rPr>
              <a:t>を</a:t>
            </a:r>
            <a:endParaRPr lang="en-US" altLang="ja-JP" sz="1600" dirty="0" smtClean="0">
              <a:latin typeface="+mn-ea"/>
            </a:endParaRPr>
          </a:p>
          <a:p>
            <a:r>
              <a:rPr lang="ja-JP" altLang="en-US" sz="1600" dirty="0">
                <a:latin typeface="+mn-ea"/>
              </a:rPr>
              <a:t>　</a:t>
            </a:r>
            <a:r>
              <a:rPr lang="ja-JP" altLang="en-US" sz="1600" dirty="0" smtClean="0">
                <a:latin typeface="+mn-ea"/>
              </a:rPr>
              <a:t>　行う</a:t>
            </a:r>
            <a:r>
              <a:rPr lang="ja-JP" altLang="en-US" sz="1600" dirty="0">
                <a:latin typeface="+mn-ea"/>
              </a:rPr>
              <a:t>「企業開拓コーディネーター」をそれぞれ配置するなど、就労の入口と出口の強化を</a:t>
            </a:r>
            <a:r>
              <a:rPr lang="ja-JP" altLang="en-US" sz="1600" dirty="0" smtClean="0">
                <a:latin typeface="+mn-ea"/>
              </a:rPr>
              <a:t>図る。</a:t>
            </a:r>
            <a:endParaRPr lang="ja-JP" altLang="en-US" sz="1600" dirty="0">
              <a:latin typeface="+mn-ea"/>
            </a:endParaRPr>
          </a:p>
          <a:p>
            <a:r>
              <a:rPr lang="ja-JP" altLang="en-US" sz="1600" dirty="0" smtClean="0">
                <a:latin typeface="+mn-ea"/>
              </a:rPr>
              <a:t>　・</a:t>
            </a:r>
            <a:r>
              <a:rPr lang="ja-JP" altLang="en-US" sz="1600" dirty="0">
                <a:latin typeface="+mn-ea"/>
              </a:rPr>
              <a:t>障がい者就労支援</a:t>
            </a:r>
            <a:r>
              <a:rPr lang="en-US" altLang="ja-JP" sz="1600" dirty="0">
                <a:latin typeface="+mn-ea"/>
              </a:rPr>
              <a:t>IT</a:t>
            </a:r>
            <a:r>
              <a:rPr lang="ja-JP" altLang="en-US" sz="1600" dirty="0">
                <a:latin typeface="+mn-ea"/>
              </a:rPr>
              <a:t>講習・訓練事業として、就労現場で行われている実務を想定した障がい者就労支援</a:t>
            </a:r>
            <a:r>
              <a:rPr lang="en-US" altLang="ja-JP" sz="1600" dirty="0">
                <a:latin typeface="+mn-ea"/>
              </a:rPr>
              <a:t>IT</a:t>
            </a:r>
            <a:r>
              <a:rPr lang="ja-JP" altLang="en-US" sz="1600" dirty="0" smtClean="0">
                <a:latin typeface="+mn-ea"/>
              </a:rPr>
              <a:t>講</a:t>
            </a:r>
            <a:endParaRPr lang="en-US" altLang="ja-JP" sz="1600" dirty="0" smtClean="0">
              <a:latin typeface="+mn-ea"/>
            </a:endParaRPr>
          </a:p>
          <a:p>
            <a:r>
              <a:rPr lang="ja-JP" altLang="en-US" sz="1600" dirty="0">
                <a:latin typeface="+mn-ea"/>
              </a:rPr>
              <a:t>　</a:t>
            </a:r>
            <a:r>
              <a:rPr lang="ja-JP" altLang="en-US" sz="1600" dirty="0" smtClean="0">
                <a:latin typeface="+mn-ea"/>
              </a:rPr>
              <a:t>　習</a:t>
            </a:r>
            <a:r>
              <a:rPr lang="ja-JP" altLang="en-US" sz="1600" dirty="0">
                <a:latin typeface="+mn-ea"/>
              </a:rPr>
              <a:t>・訓練を実施し利用者の就労を</a:t>
            </a:r>
            <a:r>
              <a:rPr lang="ja-JP" altLang="en-US" sz="1600" dirty="0" smtClean="0">
                <a:latin typeface="+mn-ea"/>
              </a:rPr>
              <a:t>推進。</a:t>
            </a:r>
            <a:endParaRPr lang="ja-JP" altLang="en-US" sz="1600" dirty="0">
              <a:latin typeface="+mn-ea"/>
            </a:endParaRPr>
          </a:p>
          <a:p>
            <a:r>
              <a:rPr lang="ja-JP" altLang="en-US" sz="1600" dirty="0" smtClean="0">
                <a:latin typeface="+mn-ea"/>
              </a:rPr>
              <a:t>　・</a:t>
            </a:r>
            <a:r>
              <a:rPr lang="ja-JP" altLang="en-US" sz="1600" dirty="0">
                <a:latin typeface="+mn-ea"/>
              </a:rPr>
              <a:t>インターネットを活用した講座を実施することにより、在宅就労を</a:t>
            </a:r>
            <a:r>
              <a:rPr lang="ja-JP" altLang="en-US" sz="1600" dirty="0" smtClean="0">
                <a:latin typeface="+mn-ea"/>
              </a:rPr>
              <a:t>支援。</a:t>
            </a:r>
            <a:endParaRPr lang="ja-JP" altLang="en-US" sz="1600" dirty="0">
              <a:latin typeface="+mn-ea"/>
            </a:endParaRPr>
          </a:p>
          <a:p>
            <a:r>
              <a:rPr lang="ja-JP" altLang="en-US" sz="1600" dirty="0" smtClean="0">
                <a:latin typeface="+mn-ea"/>
              </a:rPr>
              <a:t>　・市町村</a:t>
            </a:r>
            <a:r>
              <a:rPr lang="ja-JP" altLang="en-US" sz="1600" dirty="0">
                <a:latin typeface="+mn-ea"/>
              </a:rPr>
              <a:t>等が実施する初級クラスまでの基礎的な</a:t>
            </a:r>
            <a:r>
              <a:rPr lang="en-US" altLang="ja-JP" sz="1600" dirty="0">
                <a:latin typeface="+mn-ea"/>
              </a:rPr>
              <a:t>IT</a:t>
            </a:r>
            <a:r>
              <a:rPr lang="ja-JP" altLang="en-US" sz="1600" dirty="0">
                <a:latin typeface="+mn-ea"/>
              </a:rPr>
              <a:t>講習会について、必要に</a:t>
            </a:r>
            <a:r>
              <a:rPr lang="ja-JP" altLang="en-US" sz="1600" dirty="0" smtClean="0">
                <a:latin typeface="+mn-ea"/>
              </a:rPr>
              <a:t>応じて大阪府</a:t>
            </a:r>
            <a:r>
              <a:rPr lang="ja-JP" altLang="en-US" sz="1600" dirty="0">
                <a:latin typeface="+mn-ea"/>
              </a:rPr>
              <a:t>が養成した</a:t>
            </a:r>
            <a:r>
              <a:rPr lang="en-US" altLang="ja-JP" sz="1600" dirty="0">
                <a:latin typeface="+mn-ea"/>
              </a:rPr>
              <a:t>IT</a:t>
            </a:r>
            <a:r>
              <a:rPr lang="ja-JP" altLang="en-US" sz="1600" dirty="0" smtClean="0">
                <a:latin typeface="+mn-ea"/>
              </a:rPr>
              <a:t>サポー</a:t>
            </a:r>
            <a:endParaRPr lang="en-US" altLang="ja-JP" sz="1600" dirty="0" smtClean="0">
              <a:latin typeface="+mn-ea"/>
            </a:endParaRPr>
          </a:p>
          <a:p>
            <a:r>
              <a:rPr lang="ja-JP" altLang="en-US" sz="1600" dirty="0">
                <a:latin typeface="+mn-ea"/>
              </a:rPr>
              <a:t>　</a:t>
            </a:r>
            <a:r>
              <a:rPr lang="ja-JP" altLang="en-US" sz="1600" dirty="0" smtClean="0">
                <a:latin typeface="+mn-ea"/>
              </a:rPr>
              <a:t>　ター</a:t>
            </a:r>
            <a:r>
              <a:rPr lang="ja-JP" altLang="en-US" sz="1600" dirty="0">
                <a:latin typeface="+mn-ea"/>
              </a:rPr>
              <a:t>を派遣し、市町村での開催を</a:t>
            </a:r>
            <a:r>
              <a:rPr lang="ja-JP" altLang="en-US" sz="1600" dirty="0" smtClean="0">
                <a:latin typeface="+mn-ea"/>
              </a:rPr>
              <a:t>支援。</a:t>
            </a:r>
            <a:endParaRPr lang="ja-JP" altLang="en-US" sz="1600" dirty="0">
              <a:latin typeface="+mn-ea"/>
            </a:endParaRPr>
          </a:p>
          <a:p>
            <a:r>
              <a:rPr lang="ja-JP" altLang="en-US" sz="1600" dirty="0" smtClean="0">
                <a:latin typeface="+mn-ea"/>
              </a:rPr>
              <a:t>　・移動</a:t>
            </a:r>
            <a:r>
              <a:rPr lang="ja-JP" altLang="en-US" sz="1600" dirty="0">
                <a:latin typeface="+mn-ea"/>
              </a:rPr>
              <a:t>が困難で、かつ最新の支援機器を利用することにより、意思疎通が可能となる重度の障がい児者に対して</a:t>
            </a:r>
            <a:r>
              <a:rPr lang="ja-JP" altLang="en-US" sz="1600" dirty="0" smtClean="0">
                <a:latin typeface="+mn-ea"/>
              </a:rPr>
              <a:t>、</a:t>
            </a:r>
            <a:endParaRPr lang="en-US" altLang="ja-JP" sz="1600" dirty="0" smtClean="0">
              <a:latin typeface="+mn-ea"/>
            </a:endParaRPr>
          </a:p>
          <a:p>
            <a:r>
              <a:rPr lang="ja-JP" altLang="en-US" sz="1600" dirty="0">
                <a:latin typeface="+mn-ea"/>
              </a:rPr>
              <a:t>　</a:t>
            </a:r>
            <a:r>
              <a:rPr lang="ja-JP" altLang="en-US" sz="1600" dirty="0" smtClean="0">
                <a:latin typeface="+mn-ea"/>
              </a:rPr>
              <a:t>　</a:t>
            </a:r>
            <a:r>
              <a:rPr lang="en-US" altLang="ja-JP" sz="1600" dirty="0" smtClean="0">
                <a:latin typeface="+mn-ea"/>
              </a:rPr>
              <a:t>IT</a:t>
            </a:r>
            <a:r>
              <a:rPr lang="ja-JP" altLang="en-US" sz="1600" dirty="0">
                <a:latin typeface="+mn-ea"/>
              </a:rPr>
              <a:t>サポーターを派遣し、ＩＴ機器利用を促進することにより、意思疎通と就労準備性の向上を</a:t>
            </a:r>
            <a:r>
              <a:rPr lang="ja-JP" altLang="en-US" sz="1600" dirty="0" smtClean="0">
                <a:latin typeface="+mn-ea"/>
              </a:rPr>
              <a:t>支援。</a:t>
            </a:r>
            <a:endParaRPr lang="ja-JP" altLang="en-US" sz="1600" dirty="0">
              <a:latin typeface="+mn-ea"/>
            </a:endParaRPr>
          </a:p>
          <a:p>
            <a:r>
              <a:rPr lang="ja-JP" altLang="en-US" sz="1600" dirty="0" smtClean="0">
                <a:latin typeface="HGP創英角ﾎﾟｯﾌﾟ体" panose="040B0A00000000000000" pitchFamily="50" charset="-128"/>
                <a:ea typeface="HGP創英角ﾎﾟｯﾌﾟ体" panose="040B0A00000000000000" pitchFamily="50" charset="-128"/>
              </a:rPr>
              <a:t>○目標値</a:t>
            </a:r>
            <a:endParaRPr kumimoji="1" lang="en-US" altLang="ja-JP" sz="1600" dirty="0">
              <a:latin typeface="HGP創英角ﾎﾟｯﾌﾟ体" panose="040B0A00000000000000" pitchFamily="50" charset="-128"/>
              <a:ea typeface="HGP創英角ﾎﾟｯﾌﾟ体" panose="040B0A00000000000000" pitchFamily="50" charset="-128"/>
            </a:endParaRPr>
          </a:p>
          <a:p>
            <a:r>
              <a:rPr lang="ja-JP" altLang="en-US" sz="1600" dirty="0" smtClean="0"/>
              <a:t>　ＩＴステーションからの就職者数７０名／年</a:t>
            </a:r>
            <a:r>
              <a:rPr lang="en-US" altLang="ja-JP" sz="1600" dirty="0" smtClean="0"/>
              <a:t>【</a:t>
            </a:r>
            <a:r>
              <a:rPr lang="ja-JP" altLang="en-US" sz="1600" dirty="0"/>
              <a:t>第４次大阪府障がい者計画（後期計画）</a:t>
            </a:r>
            <a:r>
              <a:rPr lang="en-US" altLang="ja-JP" sz="1600" dirty="0"/>
              <a:t>〔</a:t>
            </a:r>
            <a:r>
              <a:rPr lang="ja-JP" altLang="en-US" sz="1600" dirty="0"/>
              <a:t>平成３０～３２年度</a:t>
            </a:r>
            <a:r>
              <a:rPr lang="en-US" altLang="ja-JP" sz="1600" dirty="0" smtClean="0"/>
              <a:t>〕】</a:t>
            </a:r>
          </a:p>
          <a:p>
            <a:r>
              <a:rPr lang="ja-JP" altLang="en-US" sz="1600" dirty="0" smtClean="0">
                <a:latin typeface="HGP創英角ﾎﾟｯﾌﾟ体" panose="040B0A00000000000000" pitchFamily="50" charset="-128"/>
                <a:ea typeface="HGP創英角ﾎﾟｯﾌﾟ体" panose="040B0A00000000000000" pitchFamily="50" charset="-128"/>
              </a:rPr>
              <a:t>○実績</a:t>
            </a:r>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smtClean="0"/>
          </a:p>
          <a:p>
            <a:endParaRPr lang="en-US" altLang="ja-JP" sz="1600" dirty="0" smtClean="0"/>
          </a:p>
          <a:p>
            <a:r>
              <a:rPr lang="ja-JP" altLang="en-US" sz="1600" dirty="0" smtClean="0">
                <a:latin typeface="HGP創英角ﾎﾟｯﾌﾟ体" panose="040B0A00000000000000" pitchFamily="50" charset="-128"/>
                <a:ea typeface="HGP創英角ﾎﾟｯﾌﾟ体" panose="040B0A00000000000000" pitchFamily="50" charset="-128"/>
              </a:rPr>
              <a:t>○</a:t>
            </a:r>
            <a:r>
              <a:rPr lang="zh-TW" altLang="en-US" sz="1600" dirty="0">
                <a:latin typeface="HGP創英角ﾎﾟｯﾌﾟ体" panose="040B0A00000000000000" pitchFamily="50" charset="-128"/>
                <a:ea typeface="HGP創英角ﾎﾟｯﾌﾟ体" panose="040B0A00000000000000" pitchFamily="50" charset="-128"/>
              </a:rPr>
              <a:t>夕陽丘高等職業技術</a:t>
            </a:r>
            <a:r>
              <a:rPr lang="zh-TW" altLang="en-US" sz="1600" dirty="0" smtClean="0">
                <a:latin typeface="HGP創英角ﾎﾟｯﾌﾟ体" panose="040B0A00000000000000" pitchFamily="50" charset="-128"/>
                <a:ea typeface="HGP創英角ﾎﾟｯﾌﾟ体" panose="040B0A00000000000000" pitchFamily="50" charset="-128"/>
              </a:rPr>
              <a:t>専門校</a:t>
            </a:r>
            <a:r>
              <a:rPr lang="ja-JP" altLang="en-US" sz="1600" dirty="0" smtClean="0">
                <a:latin typeface="HGP創英角ﾎﾟｯﾌﾟ体" panose="040B0A00000000000000" pitchFamily="50" charset="-128"/>
                <a:ea typeface="HGP創英角ﾎﾟｯﾌﾟ体" panose="040B0A00000000000000" pitchFamily="50" charset="-128"/>
              </a:rPr>
              <a:t>内（</a:t>
            </a:r>
            <a:r>
              <a:rPr lang="zh-CN" altLang="en-US" sz="1600" dirty="0">
                <a:latin typeface="HGP創英角ﾎﾟｯﾌﾟ体" panose="040B0A00000000000000" pitchFamily="50" charset="-128"/>
                <a:ea typeface="HGP創英角ﾎﾟｯﾌﾟ体" panose="040B0A00000000000000" pitchFamily="50" charset="-128"/>
              </a:rPr>
              <a:t>大阪市天王寺区上汐４丁目４－１</a:t>
            </a:r>
            <a:r>
              <a:rPr lang="ja-JP" altLang="en-US" sz="1600" dirty="0" smtClean="0">
                <a:latin typeface="HGP創英角ﾎﾟｯﾌﾟ体" panose="040B0A00000000000000" pitchFamily="50" charset="-128"/>
                <a:ea typeface="HGP創英角ﾎﾟｯﾌﾟ体" panose="040B0A00000000000000" pitchFamily="50" charset="-128"/>
              </a:rPr>
              <a:t>）への移転</a:t>
            </a:r>
            <a:endParaRPr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t>　施設</a:t>
            </a:r>
            <a:r>
              <a:rPr lang="ja-JP" altLang="en-US" sz="1600" dirty="0"/>
              <a:t>の有効活用の観点から</a:t>
            </a:r>
            <a:r>
              <a:rPr lang="ja-JP" altLang="en-US" sz="1600" dirty="0" smtClean="0"/>
              <a:t>、平成３１年１０月中に夕陽</a:t>
            </a:r>
            <a:r>
              <a:rPr lang="ja-JP" altLang="en-US" sz="1600" dirty="0"/>
              <a:t>丘高等職業技術</a:t>
            </a:r>
            <a:r>
              <a:rPr lang="ja-JP" altLang="en-US" sz="1600" dirty="0" smtClean="0"/>
              <a:t>専門校（１階の一部及び２階）内</a:t>
            </a:r>
            <a:r>
              <a:rPr lang="ja-JP" altLang="en-US" sz="1600" dirty="0"/>
              <a:t>に</a:t>
            </a:r>
            <a:r>
              <a:rPr lang="ja-JP" altLang="en-US" sz="1600" dirty="0" smtClean="0"/>
              <a:t>移転し、同校</a:t>
            </a:r>
            <a:r>
              <a:rPr lang="ja-JP" altLang="en-US" sz="1600" dirty="0"/>
              <a:t>と連携することで、あらゆる障がい者への就労支援拠点として、職業訓練や就労支援を効果的に実施</a:t>
            </a:r>
            <a:r>
              <a:rPr lang="ja-JP" altLang="en-US" sz="1600" dirty="0" smtClean="0"/>
              <a:t>。</a:t>
            </a:r>
            <a:endParaRPr lang="en-US" altLang="ja-JP" sz="1600" dirty="0" smtClean="0"/>
          </a:p>
        </p:txBody>
      </p:sp>
      <p:sp>
        <p:nvSpPr>
          <p:cNvPr id="8" name="対角する 2 つの角を切り取った四角形 7"/>
          <p:cNvSpPr/>
          <p:nvPr/>
        </p:nvSpPr>
        <p:spPr>
          <a:xfrm>
            <a:off x="0" y="-2668"/>
            <a:ext cx="9906000" cy="382597"/>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ＩＴ</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を活用した障がい者の就労支援の取り組み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状況</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1</a:t>
            </a:fld>
            <a:endParaRPr lang="en-US" altLang="ja-JP" dirty="0">
              <a:solidFill>
                <a:prstClr val="black"/>
              </a:solidFill>
            </a:endParaRPr>
          </a:p>
        </p:txBody>
      </p:sp>
      <p:sp>
        <p:nvSpPr>
          <p:cNvPr id="5" name="テキスト ボックス 5"/>
          <p:cNvSpPr txBox="1"/>
          <p:nvPr/>
        </p:nvSpPr>
        <p:spPr>
          <a:xfrm>
            <a:off x="0" y="404664"/>
            <a:ext cx="9906000" cy="382094"/>
          </a:xfrm>
          <a:prstGeom prst="rect">
            <a:avLst/>
          </a:prstGeom>
          <a:solidFill>
            <a:schemeClr val="bg1">
              <a:lumMod val="85000"/>
            </a:schemeClr>
          </a:solid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大阪府ＩＴステーション</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8409384" y="19889"/>
            <a:ext cx="1304528" cy="360040"/>
          </a:xfrm>
          <a:prstGeom prst="rect">
            <a:avLst/>
          </a:prstGeom>
          <a:solidFill>
            <a:schemeClr val="bg1"/>
          </a:solidFill>
          <a:ln>
            <a:solidFill>
              <a:schemeClr val="tx1"/>
            </a:solid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600" b="1" dirty="0" smtClean="0">
                <a:latin typeface="+mn-ea"/>
                <a:cs typeface="Meiryo UI" panose="020B0604030504040204" pitchFamily="50" charset="-128"/>
              </a:rPr>
              <a:t>資料</a:t>
            </a:r>
            <a:r>
              <a:rPr kumimoji="1" lang="en-US" altLang="ja-JP" sz="1600" b="1" dirty="0" smtClean="0">
                <a:latin typeface="+mn-ea"/>
                <a:cs typeface="Meiryo UI" panose="020B0604030504040204" pitchFamily="50" charset="-128"/>
              </a:rPr>
              <a:t>1-</a:t>
            </a:r>
            <a:r>
              <a:rPr lang="en-US" altLang="ja-JP" sz="1600" b="1" dirty="0" smtClean="0">
                <a:latin typeface="+mn-ea"/>
                <a:cs typeface="Meiryo UI" panose="020B0604030504040204" pitchFamily="50" charset="-128"/>
              </a:rPr>
              <a:t>2</a:t>
            </a:r>
            <a:endParaRPr kumimoji="1" lang="ja-JP" altLang="en-US" sz="1600" b="1" dirty="0">
              <a:latin typeface="+mn-ea"/>
              <a:cs typeface="Meiryo UI" panose="020B0604030504040204" pitchFamily="50" charset="-128"/>
            </a:endParaRPr>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1202799673"/>
              </p:ext>
            </p:extLst>
          </p:nvPr>
        </p:nvGraphicFramePr>
        <p:xfrm>
          <a:off x="190500" y="4708525"/>
          <a:ext cx="9523413" cy="1457325"/>
        </p:xfrm>
        <a:graphic>
          <a:graphicData uri="http://schemas.openxmlformats.org/presentationml/2006/ole">
            <mc:AlternateContent xmlns:mc="http://schemas.openxmlformats.org/markup-compatibility/2006">
              <mc:Choice xmlns:v="urn:schemas-microsoft-com:vml" Requires="v">
                <p:oleObj spid="_x0000_s1053" name="ワークシート" r:id="rId3" imgW="11191858" imgH="1714547" progId="Excel.Sheet.12">
                  <p:embed/>
                </p:oleObj>
              </mc:Choice>
              <mc:Fallback>
                <p:oleObj name="ワークシート" r:id="rId3" imgW="11191858" imgH="1714547" progId="Excel.Sheet.12">
                  <p:embed/>
                  <p:pic>
                    <p:nvPicPr>
                      <p:cNvPr id="0" name=""/>
                      <p:cNvPicPr/>
                      <p:nvPr/>
                    </p:nvPicPr>
                    <p:blipFill>
                      <a:blip r:embed="rId4"/>
                      <a:stretch>
                        <a:fillRect/>
                      </a:stretch>
                    </p:blipFill>
                    <p:spPr>
                      <a:xfrm>
                        <a:off x="190500" y="4708525"/>
                        <a:ext cx="9523413" cy="1457325"/>
                      </a:xfrm>
                      <a:prstGeom prst="rect">
                        <a:avLst/>
                      </a:prstGeom>
                    </p:spPr>
                  </p:pic>
                </p:oleObj>
              </mc:Fallback>
            </mc:AlternateContent>
          </a:graphicData>
        </a:graphic>
      </p:graphicFrame>
    </p:spTree>
    <p:extLst>
      <p:ext uri="{BB962C8B-B14F-4D97-AF65-F5344CB8AC3E}">
        <p14:creationId xmlns:p14="http://schemas.microsoft.com/office/powerpoint/2010/main" val="159134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対角する 2 つの角を切り取った四角形 7"/>
          <p:cNvSpPr/>
          <p:nvPr/>
        </p:nvSpPr>
        <p:spPr>
          <a:xfrm>
            <a:off x="0" y="-2668"/>
            <a:ext cx="9906000" cy="382597"/>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ＩＴ</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を活用した障がい者の就労支援の取り組み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状況</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2</a:t>
            </a:fld>
            <a:endParaRPr lang="en-US" altLang="ja-JP" dirty="0">
              <a:solidFill>
                <a:prstClr val="black"/>
              </a:solidFill>
            </a:endParaRPr>
          </a:p>
        </p:txBody>
      </p:sp>
      <p:sp>
        <p:nvSpPr>
          <p:cNvPr id="5" name="テキスト ボックス 5"/>
          <p:cNvSpPr txBox="1"/>
          <p:nvPr/>
        </p:nvSpPr>
        <p:spPr>
          <a:xfrm>
            <a:off x="0" y="404664"/>
            <a:ext cx="9906000" cy="382094"/>
          </a:xfrm>
          <a:prstGeom prst="rect">
            <a:avLst/>
          </a:prstGeom>
          <a:solidFill>
            <a:schemeClr val="bg1">
              <a:lumMod val="85000"/>
            </a:schemeClr>
          </a:solid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在宅就業支援体制構築モデル</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事業</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764704"/>
            <a:ext cx="9906000" cy="2585323"/>
          </a:xfrm>
          <a:prstGeom prst="rect">
            <a:avLst/>
          </a:prstGeom>
          <a:noFill/>
        </p:spPr>
        <p:txBody>
          <a:bodyPr wrap="square" rtlCol="0">
            <a:spAutoFit/>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○事業目的</a:t>
            </a:r>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a:t>　働く意欲と能力はあるものの、就労時間の制約や移動に困難があるなど様々な事情で就職等が困難な障がい者もいることから、障がい者の社会的、経済的自立を促進するため</a:t>
            </a:r>
            <a:r>
              <a:rPr lang="ja-JP" altLang="en-US" sz="1600" dirty="0" smtClean="0"/>
              <a:t>、ＩＣＴ技術</a:t>
            </a:r>
            <a:r>
              <a:rPr lang="ja-JP" altLang="en-US" sz="1600" dirty="0"/>
              <a:t>を活用した在宅就業支援体制を構築するモデル事業を実施し、在宅障がい者が能力等に応じて活躍できる支援体制を構築する。</a:t>
            </a:r>
          </a:p>
          <a:p>
            <a:endParaRPr lang="en-US" altLang="ja-JP" sz="1600" dirty="0" smtClean="0"/>
          </a:p>
          <a:p>
            <a:r>
              <a:rPr lang="ja-JP" altLang="en-US" sz="1600" dirty="0" smtClean="0">
                <a:latin typeface="HGP創英角ﾎﾟｯﾌﾟ体" panose="040B0A00000000000000" pitchFamily="50" charset="-128"/>
                <a:ea typeface="HGP創英角ﾎﾟｯﾌﾟ体" panose="040B0A00000000000000" pitchFamily="50" charset="-128"/>
              </a:rPr>
              <a:t>○受託事業者</a:t>
            </a:r>
            <a:endParaRPr lang="en-US" altLang="ja-JP" sz="1600" dirty="0" smtClean="0"/>
          </a:p>
          <a:p>
            <a:r>
              <a:rPr lang="ja-JP" altLang="en-US" sz="1600" dirty="0" smtClean="0"/>
              <a:t>　　社会</a:t>
            </a:r>
            <a:r>
              <a:rPr lang="ja-JP" altLang="en-US" sz="1600" dirty="0"/>
              <a:t>福祉法人大阪市障害者福祉・スポーツ協会（大阪市職業リハビリテーションセンター</a:t>
            </a:r>
            <a:r>
              <a:rPr lang="ja-JP" altLang="en-US" sz="1600" dirty="0" smtClean="0"/>
              <a:t>）</a:t>
            </a:r>
            <a:endParaRPr lang="en-US" altLang="ja-JP" sz="1600" dirty="0" smtClean="0"/>
          </a:p>
          <a:p>
            <a:endParaRPr kumimoji="1" lang="en-US" altLang="ja-JP" sz="1600" dirty="0"/>
          </a:p>
          <a:p>
            <a:r>
              <a:rPr lang="ja-JP" altLang="en-US" sz="1600" dirty="0" smtClean="0">
                <a:latin typeface="HGP創英角ﾎﾟｯﾌﾟ体" panose="040B0A00000000000000" pitchFamily="50" charset="-128"/>
                <a:ea typeface="HGP創英角ﾎﾟｯﾌﾟ体" panose="040B0A00000000000000" pitchFamily="50" charset="-128"/>
              </a:rPr>
              <a:t>○受注実績</a:t>
            </a:r>
            <a:endParaRPr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t>　　４，４９７，７３１円（大阪府発注分２，７３４，０３７円、民間発注分１，７６３，６９４円）</a:t>
            </a:r>
            <a:r>
              <a:rPr lang="en-US" altLang="ja-JP" sz="1600" dirty="0" smtClean="0"/>
              <a:t>〔</a:t>
            </a:r>
            <a:r>
              <a:rPr lang="ja-JP" altLang="en-US" sz="1600" dirty="0" smtClean="0"/>
              <a:t>平成３０年１２月末</a:t>
            </a:r>
            <a:r>
              <a:rPr lang="en-US" altLang="ja-JP" sz="1600" dirty="0" smtClean="0"/>
              <a:t>〕</a:t>
            </a:r>
            <a:endParaRPr kumimoji="1" lang="en-US" altLang="ja-JP" sz="1600" dirty="0" smtClean="0"/>
          </a:p>
        </p:txBody>
      </p:sp>
      <p:grpSp>
        <p:nvGrpSpPr>
          <p:cNvPr id="11" name="グループ化 10"/>
          <p:cNvGrpSpPr/>
          <p:nvPr/>
        </p:nvGrpSpPr>
        <p:grpSpPr>
          <a:xfrm>
            <a:off x="128464" y="3284984"/>
            <a:ext cx="9585448" cy="3456384"/>
            <a:chOff x="0" y="0"/>
            <a:chExt cx="9601200" cy="3638550"/>
          </a:xfrm>
        </p:grpSpPr>
        <p:sp>
          <p:nvSpPr>
            <p:cNvPr id="12" name="テキスト ボックス 7"/>
            <p:cNvSpPr txBox="1"/>
            <p:nvPr/>
          </p:nvSpPr>
          <p:spPr>
            <a:xfrm>
              <a:off x="0" y="0"/>
              <a:ext cx="9601200" cy="3638550"/>
            </a:xfrm>
            <a:prstGeom prst="rect">
              <a:avLst/>
            </a:prstGeom>
            <a:solidFill>
              <a:schemeClr val="lt1"/>
            </a:solidFill>
            <a:ln w="190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kern="100">
                  <a:effectLst/>
                  <a:ea typeface="ＭＳ 明朝"/>
                  <a:cs typeface="Times New Roman"/>
                </a:rPr>
                <a:t> </a:t>
              </a:r>
              <a:endParaRPr lang="ja-JP" sz="1050" kern="100">
                <a:effectLst/>
                <a:ea typeface="ＭＳ 明朝"/>
                <a:cs typeface="Times New Roman"/>
              </a:endParaRPr>
            </a:p>
          </p:txBody>
        </p:sp>
        <p:sp>
          <p:nvSpPr>
            <p:cNvPr id="13" name="角丸四角形 12"/>
            <p:cNvSpPr/>
            <p:nvPr/>
          </p:nvSpPr>
          <p:spPr>
            <a:xfrm>
              <a:off x="4010025" y="76200"/>
              <a:ext cx="140970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dirty="0">
                  <a:effectLst/>
                  <a:ea typeface="HG丸ｺﾞｼｯｸM-PRO"/>
                  <a:cs typeface="Times New Roman"/>
                </a:rPr>
                <a:t>大阪府</a:t>
              </a:r>
              <a:endParaRPr lang="ja-JP" sz="1050" kern="100" dirty="0">
                <a:effectLst/>
                <a:ea typeface="ＭＳ 明朝"/>
                <a:cs typeface="Times New Roman"/>
              </a:endParaRPr>
            </a:p>
            <a:p>
              <a:pPr algn="ctr">
                <a:spcAft>
                  <a:spcPts val="0"/>
                </a:spcAft>
              </a:pPr>
              <a:r>
                <a:rPr lang="en-US" sz="1200" kern="100" dirty="0">
                  <a:effectLst/>
                  <a:latin typeface="HG丸ｺﾞｼｯｸM-PRO"/>
                  <a:ea typeface="ＭＳ 明朝"/>
                  <a:cs typeface="Times New Roman"/>
                </a:rPr>
                <a:t>IT</a:t>
              </a:r>
              <a:r>
                <a:rPr lang="ja-JP" sz="1200" kern="100" dirty="0">
                  <a:effectLst/>
                  <a:ea typeface="HG丸ｺﾞｼｯｸM-PRO"/>
                  <a:cs typeface="Times New Roman"/>
                </a:rPr>
                <a:t>ステーション</a:t>
              </a:r>
              <a:endParaRPr lang="ja-JP" sz="1050" kern="100" dirty="0">
                <a:effectLst/>
                <a:ea typeface="ＭＳ 明朝"/>
                <a:cs typeface="Times New Roman"/>
              </a:endParaRPr>
            </a:p>
          </p:txBody>
        </p:sp>
        <p:sp>
          <p:nvSpPr>
            <p:cNvPr id="14" name="角丸四角形 13"/>
            <p:cNvSpPr/>
            <p:nvPr/>
          </p:nvSpPr>
          <p:spPr>
            <a:xfrm>
              <a:off x="4027190" y="2800350"/>
              <a:ext cx="1468735" cy="7810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a:effectLst/>
                  <a:ea typeface="HG丸ｺﾞｼｯｸM-PRO"/>
                  <a:cs typeface="Times New Roman"/>
                </a:rPr>
                <a:t>企業等</a:t>
              </a:r>
              <a:endParaRPr lang="ja-JP" sz="1050" kern="100">
                <a:effectLst/>
                <a:ea typeface="ＭＳ 明朝"/>
                <a:cs typeface="Times New Roman"/>
              </a:endParaRPr>
            </a:p>
          </p:txBody>
        </p:sp>
        <p:sp>
          <p:nvSpPr>
            <p:cNvPr id="15" name="角丸四角形 14"/>
            <p:cNvSpPr/>
            <p:nvPr/>
          </p:nvSpPr>
          <p:spPr>
            <a:xfrm>
              <a:off x="104775" y="2705100"/>
              <a:ext cx="1162050" cy="8096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100" kern="100">
                  <a:effectLst/>
                  <a:ea typeface="HG丸ｺﾞｼｯｸM-PRO"/>
                  <a:cs typeface="Times New Roman"/>
                </a:rPr>
                <a:t>登録</a:t>
              </a:r>
              <a:endParaRPr lang="ja-JP" sz="1050" kern="100">
                <a:effectLst/>
                <a:ea typeface="ＭＳ 明朝"/>
                <a:cs typeface="Times New Roman"/>
              </a:endParaRPr>
            </a:p>
            <a:p>
              <a:pPr algn="ctr">
                <a:spcAft>
                  <a:spcPts val="0"/>
                </a:spcAft>
              </a:pPr>
              <a:r>
                <a:rPr lang="ja-JP" sz="1100" kern="100">
                  <a:effectLst/>
                  <a:ea typeface="HG丸ｺﾞｼｯｸM-PRO"/>
                  <a:cs typeface="Times New Roman"/>
                </a:rPr>
                <a:t>テレワーカー</a:t>
              </a:r>
              <a:endParaRPr lang="ja-JP" sz="1050" kern="100">
                <a:effectLst/>
                <a:ea typeface="ＭＳ 明朝"/>
                <a:cs typeface="Times New Roman"/>
              </a:endParaRPr>
            </a:p>
          </p:txBody>
        </p:sp>
        <p:sp>
          <p:nvSpPr>
            <p:cNvPr id="16" name="左矢印 15"/>
            <p:cNvSpPr/>
            <p:nvPr/>
          </p:nvSpPr>
          <p:spPr>
            <a:xfrm rot="5400000">
              <a:off x="4259138" y="2428875"/>
              <a:ext cx="537845" cy="113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200025" y="85725"/>
              <a:ext cx="116205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00" kern="100">
                  <a:effectLst/>
                  <a:ea typeface="HG丸ｺﾞｼｯｸM-PRO"/>
                  <a:cs typeface="Times New Roman"/>
                </a:rPr>
                <a:t>在宅就労を希望する障がい者</a:t>
              </a:r>
              <a:endParaRPr lang="ja-JP" sz="1100" kern="100">
                <a:effectLst/>
                <a:ea typeface="ＭＳ 明朝"/>
                <a:cs typeface="Times New Roman"/>
              </a:endParaRPr>
            </a:p>
          </p:txBody>
        </p:sp>
        <p:sp>
          <p:nvSpPr>
            <p:cNvPr id="18" name="左矢印 17"/>
            <p:cNvSpPr/>
            <p:nvPr/>
          </p:nvSpPr>
          <p:spPr>
            <a:xfrm>
              <a:off x="1476375" y="226740"/>
              <a:ext cx="2428875" cy="171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右矢印 18"/>
            <p:cNvSpPr/>
            <p:nvPr/>
          </p:nvSpPr>
          <p:spPr>
            <a:xfrm rot="5400000">
              <a:off x="4371975" y="1047750"/>
              <a:ext cx="728664" cy="1454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左矢印 19"/>
            <p:cNvSpPr/>
            <p:nvPr/>
          </p:nvSpPr>
          <p:spPr>
            <a:xfrm rot="16200000">
              <a:off x="2457450" y="1200150"/>
              <a:ext cx="439420"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左矢印 20"/>
            <p:cNvSpPr/>
            <p:nvPr/>
          </p:nvSpPr>
          <p:spPr>
            <a:xfrm rot="16200000">
              <a:off x="476250" y="2409825"/>
              <a:ext cx="429260" cy="1463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左右矢印 21"/>
            <p:cNvSpPr/>
            <p:nvPr/>
          </p:nvSpPr>
          <p:spPr>
            <a:xfrm>
              <a:off x="1266825" y="3228975"/>
              <a:ext cx="2760365"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左矢印 22"/>
            <p:cNvSpPr/>
            <p:nvPr/>
          </p:nvSpPr>
          <p:spPr>
            <a:xfrm rot="16200000">
              <a:off x="4787017" y="2444374"/>
              <a:ext cx="585584" cy="1263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左矢印 23"/>
            <p:cNvSpPr/>
            <p:nvPr/>
          </p:nvSpPr>
          <p:spPr>
            <a:xfrm rot="16200000">
              <a:off x="2190750" y="2676525"/>
              <a:ext cx="953135" cy="14541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角丸四角形 24"/>
            <p:cNvSpPr/>
            <p:nvPr/>
          </p:nvSpPr>
          <p:spPr>
            <a:xfrm>
              <a:off x="219075" y="1562100"/>
              <a:ext cx="5219700" cy="6286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a:effectLst/>
                  <a:ea typeface="HG丸ｺﾞｼｯｸM-PRO"/>
                  <a:cs typeface="Times New Roman"/>
                </a:rPr>
                <a:t>在宅就業支援団体</a:t>
              </a:r>
              <a:endParaRPr lang="ja-JP" sz="1050" kern="100">
                <a:effectLst/>
                <a:ea typeface="ＭＳ 明朝"/>
                <a:cs typeface="Times New Roman"/>
              </a:endParaRPr>
            </a:p>
          </p:txBody>
        </p:sp>
        <p:sp>
          <p:nvSpPr>
            <p:cNvPr id="26" name="爆発 1 25"/>
            <p:cNvSpPr/>
            <p:nvPr/>
          </p:nvSpPr>
          <p:spPr>
            <a:xfrm>
              <a:off x="1371600" y="2268062"/>
              <a:ext cx="1436370" cy="1122838"/>
            </a:xfrm>
            <a:prstGeom prst="irregularSeal1">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a:effectLst/>
                  <a:latin typeface="HG丸ｺﾞｼｯｸM-PRO"/>
                  <a:ea typeface="ＭＳ 明朝"/>
                  <a:cs typeface="Times New Roman"/>
                </a:rPr>
                <a:t>ICT</a:t>
              </a:r>
              <a:r>
                <a:rPr lang="ja-JP" sz="1100" kern="100" dirty="0">
                  <a:effectLst/>
                  <a:ea typeface="HG丸ｺﾞｼｯｸM-PRO"/>
                  <a:cs typeface="Times New Roman"/>
                </a:rPr>
                <a:t>技術</a:t>
              </a:r>
              <a:endParaRPr lang="ja-JP" sz="1100" kern="100" dirty="0">
                <a:effectLst/>
                <a:ea typeface="ＭＳ 明朝"/>
                <a:cs typeface="Times New Roman"/>
              </a:endParaRPr>
            </a:p>
            <a:p>
              <a:pPr algn="ctr">
                <a:spcAft>
                  <a:spcPts val="0"/>
                </a:spcAft>
              </a:pPr>
              <a:r>
                <a:rPr lang="ja-JP" sz="1100" kern="100" dirty="0">
                  <a:effectLst/>
                  <a:ea typeface="HG丸ｺﾞｼｯｸM-PRO"/>
                  <a:cs typeface="Times New Roman"/>
                </a:rPr>
                <a:t>ﾈｯﾄﾜｰｸ</a:t>
              </a:r>
              <a:endParaRPr lang="ja-JP" sz="1100" kern="100" dirty="0">
                <a:effectLst/>
                <a:ea typeface="ＭＳ 明朝"/>
                <a:cs typeface="Times New Roman"/>
              </a:endParaRPr>
            </a:p>
          </p:txBody>
        </p:sp>
        <p:sp>
          <p:nvSpPr>
            <p:cNvPr id="27" name="角丸四角形 26"/>
            <p:cNvSpPr/>
            <p:nvPr/>
          </p:nvSpPr>
          <p:spPr>
            <a:xfrm>
              <a:off x="2000250" y="400050"/>
              <a:ext cx="1343025"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ea typeface="HG丸ｺﾞｼｯｸM-PRO"/>
                  <a:cs typeface="Times New Roman"/>
                </a:rPr>
                <a:t>大阪府</a:t>
              </a:r>
              <a:endParaRPr lang="ja-JP" sz="1050" kern="100" dirty="0">
                <a:effectLst/>
                <a:ea typeface="ＭＳ 明朝"/>
                <a:cs typeface="Times New Roman"/>
              </a:endParaRPr>
            </a:p>
          </p:txBody>
        </p:sp>
        <p:sp>
          <p:nvSpPr>
            <p:cNvPr id="28" name="左矢印 27"/>
            <p:cNvSpPr/>
            <p:nvPr/>
          </p:nvSpPr>
          <p:spPr>
            <a:xfrm rot="10800000">
              <a:off x="3390900" y="447675"/>
              <a:ext cx="561975"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0" name="テキスト ボックス 22"/>
          <p:cNvSpPr txBox="1"/>
          <p:nvPr/>
        </p:nvSpPr>
        <p:spPr>
          <a:xfrm>
            <a:off x="5643900" y="3356991"/>
            <a:ext cx="4015659" cy="333008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a:effectLst/>
                <a:ea typeface="HG丸ｺﾞｼｯｸM-PRO"/>
                <a:cs typeface="Times New Roman"/>
              </a:rPr>
              <a:t>≪事業実施内容（それぞれの役割）</a:t>
            </a:r>
            <a:r>
              <a:rPr lang="ja-JP" sz="1050" b="1" kern="100" dirty="0" smtClean="0">
                <a:effectLst/>
                <a:ea typeface="HG丸ｺﾞｼｯｸM-PRO"/>
                <a:cs typeface="Times New Roman"/>
              </a:rPr>
              <a:t>≫</a:t>
            </a:r>
            <a:endParaRPr lang="en-US" altLang="ja-JP" sz="1050" b="1" kern="100" dirty="0" smtClean="0">
              <a:effectLst/>
              <a:ea typeface="HG丸ｺﾞｼｯｸM-PRO"/>
              <a:cs typeface="Times New Roman"/>
            </a:endParaRPr>
          </a:p>
          <a:p>
            <a:pPr algn="just">
              <a:spcAft>
                <a:spcPts val="0"/>
              </a:spcAft>
            </a:pP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■大阪府</a:t>
            </a:r>
            <a:r>
              <a:rPr lang="en-US" sz="1050" b="1" kern="100" dirty="0">
                <a:effectLst/>
                <a:ea typeface="HG丸ｺﾞｼｯｸM-PRO"/>
                <a:cs typeface="Times New Roman"/>
              </a:rPr>
              <a:t>IT</a:t>
            </a:r>
            <a:r>
              <a:rPr lang="ja-JP" sz="1050" b="1" kern="100" dirty="0">
                <a:effectLst/>
                <a:ea typeface="HG丸ｺﾞｼｯｸM-PRO"/>
                <a:cs typeface="Times New Roman"/>
              </a:rPr>
              <a:t>ステーションの</a:t>
            </a:r>
            <a:r>
              <a:rPr lang="ja-JP" sz="1050" b="1" kern="100" dirty="0" smtClean="0">
                <a:effectLst/>
                <a:ea typeface="HG丸ｺﾞｼｯｸM-PRO"/>
                <a:cs typeface="Times New Roman"/>
              </a:rPr>
              <a:t>役割</a:t>
            </a:r>
            <a:endParaRPr lang="en-US" altLang="ja-JP" sz="1050" b="1" kern="100" dirty="0" smtClean="0">
              <a:effectLst/>
              <a:ea typeface="HG丸ｺﾞｼｯｸM-PRO"/>
              <a:cs typeface="Times New Roman"/>
            </a:endParaRPr>
          </a:p>
          <a:p>
            <a:pPr algn="just">
              <a:spcAft>
                <a:spcPts val="0"/>
              </a:spcAft>
            </a:pPr>
            <a:r>
              <a:rPr lang="ja-JP" altLang="en-US" sz="1050" b="1" kern="100" dirty="0">
                <a:ea typeface="HG丸ｺﾞｼｯｸM-PRO"/>
                <a:cs typeface="Times New Roman"/>
              </a:rPr>
              <a:t>　</a:t>
            </a:r>
            <a:r>
              <a:rPr lang="ja-JP" sz="1050" kern="100" dirty="0" smtClean="0">
                <a:effectLst/>
                <a:ea typeface="HG丸ｺﾞｼｯｸM-PRO"/>
                <a:cs typeface="Times New Roman"/>
              </a:rPr>
              <a:t>①</a:t>
            </a:r>
            <a:r>
              <a:rPr lang="ja-JP" sz="1050" kern="100" dirty="0">
                <a:effectLst/>
                <a:ea typeface="HG丸ｺﾞｼｯｸM-PRO"/>
                <a:cs typeface="Times New Roman"/>
              </a:rPr>
              <a:t>在宅就業を希望する障がい者に対するＩＣＴ技術等</a:t>
            </a:r>
            <a:r>
              <a:rPr lang="ja-JP" sz="1050" kern="100" dirty="0" smtClean="0">
                <a:effectLst/>
                <a:ea typeface="HG丸ｺﾞｼｯｸM-PRO"/>
                <a:cs typeface="Times New Roman"/>
              </a:rPr>
              <a:t>の</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ｽｷﾙｱｯﾌﾟ支援</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②</a:t>
            </a:r>
            <a:r>
              <a:rPr lang="ja-JP" sz="1050" kern="100" dirty="0">
                <a:effectLst/>
                <a:ea typeface="HG丸ｺﾞｼｯｸM-PRO"/>
                <a:cs typeface="Times New Roman"/>
              </a:rPr>
              <a:t>ＩＣＴ技術等のｽｷﾙｱｯﾌﾟ支援修了者の送り出し（紹介</a:t>
            </a:r>
            <a:r>
              <a:rPr lang="ja-JP" sz="1050" kern="100" dirty="0" smtClean="0">
                <a:effectLst/>
                <a:ea typeface="HG丸ｺﾞｼｯｸM-PRO"/>
                <a:cs typeface="Times New Roman"/>
              </a:rPr>
              <a:t>）</a:t>
            </a:r>
            <a:endParaRPr lang="en-US" altLang="ja-JP" sz="1050" kern="100" dirty="0" smtClean="0">
              <a:effectLst/>
              <a:ea typeface="HG丸ｺﾞｼｯｸM-PRO"/>
              <a:cs typeface="Times New Roman"/>
            </a:endParaRPr>
          </a:p>
          <a:p>
            <a:pPr algn="just">
              <a:spcAft>
                <a:spcPts val="0"/>
              </a:spcAft>
            </a:pP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■在宅就業支援団体の</a:t>
            </a:r>
            <a:r>
              <a:rPr lang="ja-JP" sz="1050" b="1" kern="100" dirty="0" smtClean="0">
                <a:effectLst/>
                <a:ea typeface="HG丸ｺﾞｼｯｸM-PRO"/>
                <a:cs typeface="Times New Roman"/>
              </a:rPr>
              <a:t>役割</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③</a:t>
            </a:r>
            <a:r>
              <a:rPr lang="en-US" sz="1050" kern="100" dirty="0">
                <a:effectLst/>
                <a:ea typeface="HG丸ｺﾞｼｯｸM-PRO"/>
                <a:cs typeface="Times New Roman"/>
              </a:rPr>
              <a:t>IT</a:t>
            </a:r>
            <a:r>
              <a:rPr lang="ja-JP" sz="1050" kern="100" dirty="0">
                <a:effectLst/>
                <a:ea typeface="HG丸ｺﾞｼｯｸM-PRO"/>
                <a:cs typeface="Times New Roman"/>
              </a:rPr>
              <a:t>ステーションから送り出された人を登録テレワーカー</a:t>
            </a:r>
            <a:r>
              <a:rPr lang="ja-JP" sz="1050" kern="100" dirty="0" smtClean="0">
                <a:effectLst/>
                <a:ea typeface="HG丸ｺﾞｼｯｸM-PRO"/>
                <a:cs typeface="Times New Roman"/>
              </a:rPr>
              <a:t>と</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して登録</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④</a:t>
            </a:r>
            <a:r>
              <a:rPr lang="ja-JP" sz="1050" kern="100" dirty="0">
                <a:effectLst/>
                <a:ea typeface="HG丸ｺﾞｼｯｸM-PRO"/>
                <a:cs typeface="Times New Roman"/>
              </a:rPr>
              <a:t>登録テレワーカーに対する仕事の発注促進など企業へ</a:t>
            </a:r>
            <a:r>
              <a:rPr lang="ja-JP" sz="1050" kern="100" dirty="0" smtClean="0">
                <a:effectLst/>
                <a:ea typeface="HG丸ｺﾞｼｯｸM-PRO"/>
                <a:cs typeface="Times New Roman"/>
              </a:rPr>
              <a:t>の</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普及</a:t>
            </a:r>
            <a:r>
              <a:rPr lang="ja-JP" sz="1050" kern="100" dirty="0">
                <a:effectLst/>
                <a:ea typeface="HG丸ｺﾞｼｯｸM-PRO"/>
                <a:cs typeface="Times New Roman"/>
              </a:rPr>
              <a:t>・啓発</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⑤発注企業の開拓・企業に対する発注への相談支援</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⑥登録テレワーカーと企業から発注された仕事の効率的</a:t>
            </a:r>
            <a:r>
              <a:rPr lang="ja-JP" sz="1050" kern="100" dirty="0" smtClean="0">
                <a:effectLst/>
                <a:ea typeface="HG丸ｺﾞｼｯｸM-PRO"/>
                <a:cs typeface="Times New Roman"/>
              </a:rPr>
              <a:t>な</a:t>
            </a:r>
            <a:endParaRPr lang="en-US" altLang="ja-JP" sz="1050" kern="100" dirty="0" smtClean="0">
              <a:effectLst/>
              <a:ea typeface="HG丸ｺﾞｼｯｸM-PRO"/>
              <a:cs typeface="Times New Roman"/>
            </a:endParaRPr>
          </a:p>
          <a:p>
            <a:pPr indent="114300" algn="just">
              <a:spcAft>
                <a:spcPts val="0"/>
              </a:spcAft>
            </a:pPr>
            <a:r>
              <a:rPr lang="ja-JP" altLang="en-US" sz="1050" kern="100" dirty="0">
                <a:ea typeface="HG丸ｺﾞｼｯｸM-PRO"/>
                <a:cs typeface="Times New Roman"/>
              </a:rPr>
              <a:t>　</a:t>
            </a:r>
            <a:r>
              <a:rPr lang="ja-JP" sz="1050" kern="100" dirty="0" smtClean="0">
                <a:effectLst/>
                <a:ea typeface="HG丸ｺﾞｼｯｸM-PRO"/>
                <a:cs typeface="Times New Roman"/>
              </a:rPr>
              <a:t>ﾏｯﾁﾝｸﾞ</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⑦登録テレワーカーが受注した仕事を支援する体制の構築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⑧企業と登録テレワーカーをつなぐ</a:t>
            </a:r>
            <a:r>
              <a:rPr lang="en-US" sz="1050" kern="100" dirty="0">
                <a:effectLst/>
                <a:ea typeface="HG丸ｺﾞｼｯｸM-PRO"/>
                <a:cs typeface="Times New Roman"/>
              </a:rPr>
              <a:t>ICT</a:t>
            </a:r>
            <a:r>
              <a:rPr lang="ja-JP" sz="1050" kern="100" dirty="0">
                <a:effectLst/>
                <a:ea typeface="HG丸ｺﾞｼｯｸM-PRO"/>
                <a:cs typeface="Times New Roman"/>
              </a:rPr>
              <a:t>技術ﾈｯﾄﾜｰｸの構築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⑨企業等の在宅雇用への</a:t>
            </a:r>
            <a:r>
              <a:rPr lang="ja-JP" sz="1050" kern="100" dirty="0" smtClean="0">
                <a:effectLst/>
                <a:ea typeface="HG丸ｺﾞｼｯｸM-PRO"/>
                <a:cs typeface="Times New Roman"/>
              </a:rPr>
              <a:t>斡旋</a:t>
            </a:r>
            <a:endParaRPr lang="en-US" altLang="ja-JP" sz="1050" kern="100" dirty="0" smtClean="0">
              <a:effectLst/>
              <a:ea typeface="HG丸ｺﾞｼｯｸM-PRO"/>
              <a:cs typeface="Times New Roman"/>
            </a:endParaRPr>
          </a:p>
          <a:p>
            <a:pPr indent="114300" algn="just">
              <a:spcAft>
                <a:spcPts val="0"/>
              </a:spcAft>
            </a:pPr>
            <a:endParaRPr lang="en-US" altLang="ja-JP" sz="1050" kern="100" dirty="0">
              <a:ea typeface="ＭＳ 明朝"/>
              <a:cs typeface="Times New Roman"/>
            </a:endParaRPr>
          </a:p>
          <a:p>
            <a:pPr algn="just">
              <a:spcAft>
                <a:spcPts val="0"/>
              </a:spcAft>
            </a:pPr>
            <a:r>
              <a:rPr lang="ja-JP" altLang="en-US" sz="1050" b="1" kern="100" dirty="0" smtClean="0">
                <a:ea typeface="HG丸ｺﾞｼｯｸM-PRO"/>
                <a:cs typeface="Times New Roman"/>
              </a:rPr>
              <a:t>■</a:t>
            </a:r>
            <a:r>
              <a:rPr lang="ja-JP" altLang="en-US" sz="1050" b="1" kern="100" dirty="0">
                <a:ea typeface="HG丸ｺﾞｼｯｸM-PRO"/>
                <a:cs typeface="Times New Roman"/>
              </a:rPr>
              <a:t>登録テレワーカー　</a:t>
            </a:r>
            <a:r>
              <a:rPr lang="ja-JP" altLang="en-US" sz="1050" b="1" kern="100" dirty="0" smtClean="0">
                <a:ea typeface="HG丸ｺﾞｼｯｸM-PRO"/>
                <a:cs typeface="Times New Roman"/>
              </a:rPr>
              <a:t>５５人</a:t>
            </a:r>
            <a:r>
              <a:rPr lang="ja-JP" altLang="en-US" sz="1050" kern="100" dirty="0" smtClean="0">
                <a:ea typeface="HG丸ｺﾞｼｯｸM-PRO"/>
                <a:cs typeface="Times New Roman"/>
              </a:rPr>
              <a:t>（平成３１年２月末）</a:t>
            </a:r>
            <a:endParaRPr lang="en-US" altLang="ja-JP" sz="1050" kern="100" dirty="0">
              <a:ea typeface="HG丸ｺﾞｼｯｸM-PRO"/>
              <a:cs typeface="Times New Roman"/>
            </a:endParaRPr>
          </a:p>
        </p:txBody>
      </p:sp>
      <p:sp>
        <p:nvSpPr>
          <p:cNvPr id="32" name="テキスト ボックス 24"/>
          <p:cNvSpPr txBox="1"/>
          <p:nvPr/>
        </p:nvSpPr>
        <p:spPr>
          <a:xfrm>
            <a:off x="2839244" y="5661248"/>
            <a:ext cx="1105644" cy="300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⑥⑦⑧⑨</a:t>
            </a:r>
            <a:endParaRPr lang="ja-JP" kern="100" dirty="0">
              <a:effectLst/>
              <a:ea typeface="ＭＳ 明朝"/>
              <a:cs typeface="Times New Roman"/>
            </a:endParaRPr>
          </a:p>
        </p:txBody>
      </p:sp>
      <p:sp>
        <p:nvSpPr>
          <p:cNvPr id="33" name="テキスト ボックス 36"/>
          <p:cNvSpPr txBox="1"/>
          <p:nvPr/>
        </p:nvSpPr>
        <p:spPr>
          <a:xfrm>
            <a:off x="848544" y="5517232"/>
            <a:ext cx="361950" cy="21717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100" kern="100" dirty="0">
                <a:effectLst/>
                <a:ea typeface="HG丸ｺﾞｼｯｸM-PRO"/>
                <a:cs typeface="Times New Roman"/>
              </a:rPr>
              <a:t>③</a:t>
            </a:r>
            <a:endParaRPr lang="ja-JP" sz="1600" kern="100" dirty="0">
              <a:effectLst/>
              <a:ea typeface="ＭＳ 明朝"/>
              <a:cs typeface="Times New Roman"/>
            </a:endParaRPr>
          </a:p>
        </p:txBody>
      </p:sp>
      <p:sp>
        <p:nvSpPr>
          <p:cNvPr id="34" name="テキスト ボックス 29"/>
          <p:cNvSpPr txBox="1"/>
          <p:nvPr/>
        </p:nvSpPr>
        <p:spPr>
          <a:xfrm>
            <a:off x="1748830" y="3573016"/>
            <a:ext cx="323850"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00" kern="100" dirty="0">
                <a:effectLst/>
                <a:ea typeface="HG丸ｺﾞｼｯｸM-PRO"/>
                <a:cs typeface="Times New Roman"/>
              </a:rPr>
              <a:t>①</a:t>
            </a:r>
            <a:endParaRPr lang="ja-JP" sz="1000" kern="100" dirty="0">
              <a:effectLst/>
              <a:ea typeface="ＭＳ 明朝"/>
              <a:cs typeface="Times New Roman"/>
            </a:endParaRPr>
          </a:p>
        </p:txBody>
      </p:sp>
      <p:sp>
        <p:nvSpPr>
          <p:cNvPr id="35" name="テキスト ボックス 20"/>
          <p:cNvSpPr txBox="1"/>
          <p:nvPr/>
        </p:nvSpPr>
        <p:spPr>
          <a:xfrm>
            <a:off x="4300225" y="5538564"/>
            <a:ext cx="292735" cy="2667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⑤</a:t>
            </a:r>
            <a:endParaRPr lang="ja-JP" sz="1200" kern="100" dirty="0">
              <a:effectLst/>
              <a:ea typeface="ＭＳ 明朝"/>
              <a:cs typeface="Times New Roman"/>
            </a:endParaRPr>
          </a:p>
        </p:txBody>
      </p:sp>
      <p:sp>
        <p:nvSpPr>
          <p:cNvPr id="36" name="テキスト ボックス 18"/>
          <p:cNvSpPr txBox="1"/>
          <p:nvPr/>
        </p:nvSpPr>
        <p:spPr>
          <a:xfrm>
            <a:off x="5241032" y="5517232"/>
            <a:ext cx="295275" cy="2095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④</a:t>
            </a:r>
            <a:endParaRPr lang="ja-JP" sz="1200" kern="100" dirty="0">
              <a:effectLst/>
              <a:ea typeface="ＭＳ 明朝"/>
              <a:cs typeface="Times New Roman"/>
            </a:endParaRPr>
          </a:p>
        </p:txBody>
      </p:sp>
      <p:sp>
        <p:nvSpPr>
          <p:cNvPr id="37" name="テキスト ボックス 32"/>
          <p:cNvSpPr txBox="1"/>
          <p:nvPr/>
        </p:nvSpPr>
        <p:spPr>
          <a:xfrm>
            <a:off x="4953000" y="4374753"/>
            <a:ext cx="361950" cy="206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ea typeface="HG丸ｺﾞｼｯｸM-PRO"/>
                <a:cs typeface="Times New Roman"/>
              </a:rPr>
              <a:t>②</a:t>
            </a:r>
            <a:endParaRPr lang="ja-JP" sz="1400" kern="100" dirty="0">
              <a:effectLst/>
              <a:ea typeface="ＭＳ 明朝"/>
              <a:cs typeface="Times New Roman"/>
            </a:endParaRPr>
          </a:p>
        </p:txBody>
      </p:sp>
      <p:sp>
        <p:nvSpPr>
          <p:cNvPr id="38" name="テキスト ボックス 15"/>
          <p:cNvSpPr txBox="1"/>
          <p:nvPr/>
        </p:nvSpPr>
        <p:spPr>
          <a:xfrm>
            <a:off x="3440832" y="4058645"/>
            <a:ext cx="666750" cy="3206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HG丸ｺﾞｼｯｸM-PRO"/>
                <a:cs typeface="Times New Roman"/>
              </a:rPr>
              <a:t>業務委託</a:t>
            </a:r>
            <a:endParaRPr lang="ja-JP" sz="1050" kern="100">
              <a:effectLst/>
              <a:ea typeface="ＭＳ 明朝"/>
              <a:cs typeface="Times New Roman"/>
            </a:endParaRPr>
          </a:p>
        </p:txBody>
      </p:sp>
      <p:sp>
        <p:nvSpPr>
          <p:cNvPr id="39" name="テキスト ボックス 15"/>
          <p:cNvSpPr txBox="1"/>
          <p:nvPr/>
        </p:nvSpPr>
        <p:spPr>
          <a:xfrm>
            <a:off x="2864768" y="4509120"/>
            <a:ext cx="666750" cy="3206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dirty="0">
                <a:effectLst/>
                <a:ea typeface="HG丸ｺﾞｼｯｸM-PRO"/>
                <a:cs typeface="Times New Roman"/>
              </a:rPr>
              <a:t>業務委託</a:t>
            </a:r>
            <a:endParaRPr lang="ja-JP" sz="1050" kern="100" dirty="0">
              <a:effectLst/>
              <a:ea typeface="ＭＳ 明朝"/>
              <a:cs typeface="Times New Roman"/>
            </a:endParaRPr>
          </a:p>
        </p:txBody>
      </p:sp>
    </p:spTree>
    <p:extLst>
      <p:ext uri="{BB962C8B-B14F-4D97-AF65-F5344CB8AC3E}">
        <p14:creationId xmlns:p14="http://schemas.microsoft.com/office/powerpoint/2010/main" val="3280512595"/>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Words>
  <Application>Microsoft Office PowerPoint</Application>
  <PresentationFormat>A4 210 x 297 mm</PresentationFormat>
  <Paragraphs>76</Paragraphs>
  <Slides>2</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2" baseType="lpstr">
      <vt:lpstr>HGP創英角ﾎﾟｯﾌﾟ体</vt:lpstr>
      <vt:lpstr>HG丸ｺﾞｼｯｸM-PRO</vt:lpstr>
      <vt:lpstr>Meiryo UI</vt:lpstr>
      <vt:lpstr>ＭＳ Ｐゴシック</vt:lpstr>
      <vt:lpstr>ＭＳ 明朝</vt:lpstr>
      <vt:lpstr>Arial</vt:lpstr>
      <vt:lpstr>Calibri</vt:lpstr>
      <vt:lpstr>Times New Roman</vt:lpstr>
      <vt:lpstr>6_Office テーマ</vt:lpstr>
      <vt:lpstr>ワークシート</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2019-03-25T10:05:06Z</dcterms:created>
  <dcterms:modified xsi:type="dcterms:W3CDTF">2019-03-25T10:05:12Z</dcterms:modified>
</cp:coreProperties>
</file>