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7"/>
  </p:notesMasterIdLst>
  <p:sldIdLst>
    <p:sldId id="507" r:id="rId3"/>
    <p:sldId id="508" r:id="rId4"/>
    <p:sldId id="506" r:id="rId5"/>
    <p:sldId id="509" r:id="rId6"/>
  </p:sldIdLst>
  <p:sldSz cx="9144000" cy="6858000" type="screen4x3"/>
  <p:notesSz cx="6807200" cy="9939338"/>
  <p:custShowLst>
    <p:custShow name="目的別スライド ショー 1" id="0">
      <p:sldLst>
        <p:sld r:id="rId5"/>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55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pie"/>
        <c:varyColors val="1"/>
        <c:ser>
          <c:idx val="0"/>
          <c:order val="0"/>
          <c:tx>
            <c:strRef>
              <c:f>Sheet1!$D$1</c:f>
              <c:strCache>
                <c:ptCount val="1"/>
                <c:pt idx="0">
                  <c:v>件数</c:v>
                </c:pt>
              </c:strCache>
            </c:strRef>
          </c:tx>
          <c:spPr>
            <a:solidFill>
              <a:schemeClr val="bg1">
                <a:lumMod val="65000"/>
              </a:schemeClr>
            </a:solidFill>
          </c:spPr>
          <c:dPt>
            <c:idx val="0"/>
            <c:bubble3D val="0"/>
            <c:spPr>
              <a:noFill/>
              <a:ln w="12700">
                <a:solidFill>
                  <a:schemeClr val="tx1"/>
                </a:solidFill>
              </a:ln>
              <a:effectLst/>
            </c:spPr>
            <c:extLst>
              <c:ext xmlns:c16="http://schemas.microsoft.com/office/drawing/2014/chart" uri="{C3380CC4-5D6E-409C-BE32-E72D297353CC}">
                <c16:uniqueId val="{00000001-8DEB-4F99-ADD4-36C32616F09F}"/>
              </c:ext>
            </c:extLst>
          </c:dPt>
          <c:dPt>
            <c:idx val="1"/>
            <c:bubble3D val="0"/>
            <c:spPr>
              <a:solidFill>
                <a:schemeClr val="bg1"/>
              </a:solidFill>
              <a:ln w="12700">
                <a:solidFill>
                  <a:schemeClr val="tx1"/>
                </a:solidFill>
              </a:ln>
              <a:effectLst/>
            </c:spPr>
            <c:extLst>
              <c:ext xmlns:c16="http://schemas.microsoft.com/office/drawing/2014/chart" uri="{C3380CC4-5D6E-409C-BE32-E72D297353CC}">
                <c16:uniqueId val="{00000003-8DEB-4F99-ADD4-36C32616F09F}"/>
              </c:ext>
            </c:extLst>
          </c:dPt>
          <c:dPt>
            <c:idx val="2"/>
            <c:bubble3D val="0"/>
            <c:spPr>
              <a:noFill/>
              <a:ln w="19050">
                <a:solidFill>
                  <a:schemeClr val="tx1"/>
                </a:solidFill>
              </a:ln>
              <a:effectLst/>
            </c:spPr>
            <c:extLst>
              <c:ext xmlns:c16="http://schemas.microsoft.com/office/drawing/2014/chart" uri="{C3380CC4-5D6E-409C-BE32-E72D297353CC}">
                <c16:uniqueId val="{00000005-8DEB-4F99-ADD4-36C32616F09F}"/>
              </c:ext>
            </c:extLst>
          </c:dPt>
          <c:dPt>
            <c:idx val="3"/>
            <c:bubble3D val="0"/>
            <c:spPr>
              <a:solidFill>
                <a:srgbClr val="FF0000"/>
              </a:solidFill>
              <a:ln w="19050">
                <a:solidFill>
                  <a:schemeClr val="tx1"/>
                </a:solidFill>
              </a:ln>
              <a:effectLst/>
            </c:spPr>
            <c:extLst>
              <c:ext xmlns:c16="http://schemas.microsoft.com/office/drawing/2014/chart" uri="{C3380CC4-5D6E-409C-BE32-E72D297353CC}">
                <c16:uniqueId val="{00000007-8DEB-4F99-ADD4-36C32616F09F}"/>
              </c:ext>
            </c:extLst>
          </c:dPt>
          <c:dPt>
            <c:idx val="4"/>
            <c:bubble3D val="0"/>
            <c:spPr>
              <a:solidFill>
                <a:srgbClr val="FF0000"/>
              </a:solidFill>
              <a:ln w="19050">
                <a:solidFill>
                  <a:schemeClr val="tx1"/>
                </a:solidFill>
              </a:ln>
              <a:effectLst/>
            </c:spPr>
            <c:extLst>
              <c:ext xmlns:c16="http://schemas.microsoft.com/office/drawing/2014/chart" uri="{C3380CC4-5D6E-409C-BE32-E72D297353CC}">
                <c16:uniqueId val="{00000009-8DEB-4F99-ADD4-36C32616F09F}"/>
              </c:ext>
            </c:extLst>
          </c:dPt>
          <c:dPt>
            <c:idx val="5"/>
            <c:bubble3D val="0"/>
            <c:spPr>
              <a:solidFill>
                <a:srgbClr val="FF0000"/>
              </a:solidFill>
              <a:ln w="12700">
                <a:solidFill>
                  <a:schemeClr val="tx1"/>
                </a:solidFill>
              </a:ln>
              <a:effectLst/>
            </c:spPr>
            <c:extLst>
              <c:ext xmlns:c16="http://schemas.microsoft.com/office/drawing/2014/chart" uri="{C3380CC4-5D6E-409C-BE32-E72D297353CC}">
                <c16:uniqueId val="{0000000B-8DEB-4F99-ADD4-36C32616F09F}"/>
              </c:ext>
            </c:extLst>
          </c:dPt>
          <c:dLbls>
            <c:dLbl>
              <c:idx val="0"/>
              <c:delete val="1"/>
              <c:extLst>
                <c:ext xmlns:c15="http://schemas.microsoft.com/office/drawing/2012/chart" uri="{CE6537A1-D6FC-4f65-9D91-7224C49458BB}"/>
                <c:ext xmlns:c16="http://schemas.microsoft.com/office/drawing/2014/chart" uri="{C3380CC4-5D6E-409C-BE32-E72D297353CC}">
                  <c16:uniqueId val="{00000001-8DEB-4F99-ADD4-36C32616F09F}"/>
                </c:ext>
              </c:extLst>
            </c:dLbl>
            <c:dLbl>
              <c:idx val="1"/>
              <c:delete val="1"/>
              <c:extLst>
                <c:ext xmlns:c15="http://schemas.microsoft.com/office/drawing/2012/chart" uri="{CE6537A1-D6FC-4f65-9D91-7224C49458BB}"/>
                <c:ext xmlns:c16="http://schemas.microsoft.com/office/drawing/2014/chart" uri="{C3380CC4-5D6E-409C-BE32-E72D297353CC}">
                  <c16:uniqueId val="{00000003-8DEB-4F99-ADD4-36C32616F09F}"/>
                </c:ext>
              </c:extLst>
            </c:dLbl>
            <c:dLbl>
              <c:idx val="2"/>
              <c:delete val="1"/>
              <c:extLst>
                <c:ext xmlns:c15="http://schemas.microsoft.com/office/drawing/2012/chart" uri="{CE6537A1-D6FC-4f65-9D91-7224C49458BB}"/>
                <c:ext xmlns:c16="http://schemas.microsoft.com/office/drawing/2014/chart" uri="{C3380CC4-5D6E-409C-BE32-E72D297353CC}">
                  <c16:uniqueId val="{00000005-8DEB-4F99-ADD4-36C32616F09F}"/>
                </c:ext>
              </c:extLst>
            </c:dLbl>
            <c:dLbl>
              <c:idx val="5"/>
              <c:layout>
                <c:manualLayout>
                  <c:x val="-0.11128222223624773"/>
                  <c:y val="-5.2190766875958054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DEB-4F99-ADD4-36C32616F09F}"/>
                </c:ext>
              </c:extLst>
            </c:dLbl>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65000"/>
                        <a:lumOff val="3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Sheet1!$C$2:$C$6</c:f>
              <c:strCache>
                <c:ptCount val="5"/>
                <c:pt idx="0">
                  <c:v>受入経験無</c:v>
                </c:pt>
                <c:pt idx="1">
                  <c:v>今後も受け入れる</c:v>
                </c:pt>
                <c:pt idx="2">
                  <c:v>要請があれば</c:v>
                </c:pt>
                <c:pt idx="3">
                  <c:v>検討中</c:v>
                </c:pt>
                <c:pt idx="4">
                  <c:v>受け入れない</c:v>
                </c:pt>
              </c:strCache>
            </c:strRef>
          </c:cat>
          <c:val>
            <c:numRef>
              <c:f>Sheet1!$D$2:$D$6</c:f>
              <c:numCache>
                <c:formatCode>General</c:formatCode>
                <c:ptCount val="5"/>
                <c:pt idx="0">
                  <c:v>49</c:v>
                </c:pt>
                <c:pt idx="1">
                  <c:v>20</c:v>
                </c:pt>
                <c:pt idx="2">
                  <c:v>1</c:v>
                </c:pt>
                <c:pt idx="3">
                  <c:v>3</c:v>
                </c:pt>
                <c:pt idx="4">
                  <c:v>3</c:v>
                </c:pt>
              </c:numCache>
            </c:numRef>
          </c:val>
          <c:extLst>
            <c:ext xmlns:c16="http://schemas.microsoft.com/office/drawing/2014/chart" uri="{C3380CC4-5D6E-409C-BE32-E72D297353CC}">
              <c16:uniqueId val="{0000000C-8DEB-4F99-ADD4-36C32616F09F}"/>
            </c:ext>
          </c:extLst>
        </c:ser>
        <c:dLbls>
          <c:dLblPos val="bestFit"/>
          <c:showLegendKey val="0"/>
          <c:showVal val="1"/>
          <c:showCatName val="0"/>
          <c:showSerName val="0"/>
          <c:showPercent val="0"/>
          <c:showBubbleSize val="0"/>
          <c:showLeaderLines val="1"/>
        </c:dLbls>
        <c:gapWidth val="150"/>
        <c:splitType val="pos"/>
        <c:splitPos val="4"/>
        <c:secondPieSize val="70"/>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009077163137813E-2"/>
          <c:y val="0.31164862386413705"/>
          <c:w val="0.89667870479323541"/>
          <c:h val="0.63168861067857629"/>
        </c:manualLayout>
      </c:layout>
      <c:barChart>
        <c:barDir val="bar"/>
        <c:grouping val="percentStacked"/>
        <c:varyColors val="0"/>
        <c:ser>
          <c:idx val="0"/>
          <c:order val="0"/>
          <c:tx>
            <c:strRef>
              <c:f>Sheet1!$B$1</c:f>
              <c:strCache>
                <c:ptCount val="1"/>
                <c:pt idx="0">
                  <c:v>うまくいった</c:v>
                </c:pt>
              </c:strCache>
            </c:strRef>
          </c:tx>
          <c:spPr>
            <a:solidFill>
              <a:schemeClr val="bg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Sheet1!$B$2</c:f>
              <c:numCache>
                <c:formatCode>General</c:formatCode>
                <c:ptCount val="1"/>
                <c:pt idx="0">
                  <c:v>9</c:v>
                </c:pt>
              </c:numCache>
            </c:numRef>
          </c:val>
          <c:extLst>
            <c:ext xmlns:c16="http://schemas.microsoft.com/office/drawing/2014/chart" uri="{C3380CC4-5D6E-409C-BE32-E72D297353CC}">
              <c16:uniqueId val="{00000000-F35F-4DA7-98B4-709CB74135A7}"/>
            </c:ext>
          </c:extLst>
        </c:ser>
        <c:ser>
          <c:idx val="1"/>
          <c:order val="1"/>
          <c:tx>
            <c:strRef>
              <c:f>Sheet1!$C$1</c:f>
              <c:strCache>
                <c:ptCount val="1"/>
                <c:pt idx="0">
                  <c:v>まあまあ</c:v>
                </c:pt>
              </c:strCache>
            </c:strRef>
          </c:tx>
          <c:spPr>
            <a:pattFill prst="pct50">
              <a:fgClr>
                <a:schemeClr val="bg1">
                  <a:lumMod val="8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Sheet1!$C$2</c:f>
              <c:numCache>
                <c:formatCode>General</c:formatCode>
                <c:ptCount val="1"/>
                <c:pt idx="0">
                  <c:v>13</c:v>
                </c:pt>
              </c:numCache>
            </c:numRef>
          </c:val>
          <c:extLst>
            <c:ext xmlns:c16="http://schemas.microsoft.com/office/drawing/2014/chart" uri="{C3380CC4-5D6E-409C-BE32-E72D297353CC}">
              <c16:uniqueId val="{00000001-F35F-4DA7-98B4-709CB74135A7}"/>
            </c:ext>
          </c:extLst>
        </c:ser>
        <c:ser>
          <c:idx val="2"/>
          <c:order val="2"/>
          <c:tx>
            <c:strRef>
              <c:f>Sheet1!$D$1</c:f>
              <c:strCache>
                <c:ptCount val="1"/>
                <c:pt idx="0">
                  <c:v>うまくいかなかった</c:v>
                </c:pt>
              </c:strCache>
            </c:strRef>
          </c:tx>
          <c:spPr>
            <a:pattFill prst="pct80">
              <a:fgClr>
                <a:schemeClr val="bg1">
                  <a:lumMod val="8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Sheet1!$D$2</c:f>
              <c:numCache>
                <c:formatCode>General</c:formatCode>
                <c:ptCount val="1"/>
                <c:pt idx="0">
                  <c:v>5</c:v>
                </c:pt>
              </c:numCache>
            </c:numRef>
          </c:val>
          <c:extLst>
            <c:ext xmlns:c16="http://schemas.microsoft.com/office/drawing/2014/chart" uri="{C3380CC4-5D6E-409C-BE32-E72D297353CC}">
              <c16:uniqueId val="{00000002-F35F-4DA7-98B4-709CB74135A7}"/>
            </c:ext>
          </c:extLst>
        </c:ser>
        <c:dLbls>
          <c:showLegendKey val="0"/>
          <c:showVal val="0"/>
          <c:showCatName val="0"/>
          <c:showSerName val="0"/>
          <c:showPercent val="0"/>
          <c:showBubbleSize val="0"/>
        </c:dLbls>
        <c:gapWidth val="150"/>
        <c:overlap val="100"/>
        <c:axId val="1954947200"/>
        <c:axId val="1954949280"/>
      </c:barChart>
      <c:catAx>
        <c:axId val="1954947200"/>
        <c:scaling>
          <c:orientation val="minMax"/>
        </c:scaling>
        <c:delete val="1"/>
        <c:axPos val="l"/>
        <c:numFmt formatCode="General" sourceLinked="1"/>
        <c:majorTickMark val="none"/>
        <c:minorTickMark val="none"/>
        <c:tickLblPos val="nextTo"/>
        <c:crossAx val="1954949280"/>
        <c:crosses val="autoZero"/>
        <c:auto val="1"/>
        <c:lblAlgn val="ctr"/>
        <c:lblOffset val="100"/>
        <c:noMultiLvlLbl val="0"/>
      </c:catAx>
      <c:valAx>
        <c:axId val="1954949280"/>
        <c:scaling>
          <c:orientation val="minMax"/>
        </c:scaling>
        <c:delete val="1"/>
        <c:axPos val="b"/>
        <c:numFmt formatCode="0%" sourceLinked="1"/>
        <c:majorTickMark val="none"/>
        <c:minorTickMark val="none"/>
        <c:tickLblPos val="nextTo"/>
        <c:crossAx val="195494720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8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466288765024697E-3"/>
          <c:y val="0"/>
          <c:w val="0.97658331508527996"/>
          <c:h val="0.66736623150089991"/>
        </c:manualLayout>
      </c:layout>
      <c:barChart>
        <c:barDir val="col"/>
        <c:grouping val="clustered"/>
        <c:varyColors val="0"/>
        <c:ser>
          <c:idx val="0"/>
          <c:order val="0"/>
          <c:tx>
            <c:strRef>
              <c:f>Sheet1!$B$1</c:f>
              <c:strCache>
                <c:ptCount val="1"/>
                <c:pt idx="0">
                  <c:v>無職者</c:v>
                </c:pt>
              </c:strCache>
            </c:strRef>
          </c:tx>
          <c:invertIfNegative val="0"/>
          <c:dPt>
            <c:idx val="0"/>
            <c:invertIfNegative val="0"/>
            <c:bubble3D val="0"/>
            <c:spPr>
              <a:pattFill prst="pct50">
                <a:fgClr>
                  <a:schemeClr val="accent2"/>
                </a:fgClr>
                <a:bgClr>
                  <a:schemeClr val="bg1"/>
                </a:bgClr>
              </a:pattFill>
              <a:ln>
                <a:solidFill>
                  <a:schemeClr val="accent2"/>
                </a:solidFill>
              </a:ln>
            </c:spPr>
            <c:extLst>
              <c:ext xmlns:c16="http://schemas.microsoft.com/office/drawing/2014/chart" uri="{C3380CC4-5D6E-409C-BE32-E72D297353CC}">
                <c16:uniqueId val="{00000001-B0CB-4B45-A87D-629409E18C6A}"/>
              </c:ext>
            </c:extLst>
          </c:dPt>
          <c:dLbls>
            <c:dLbl>
              <c:idx val="0"/>
              <c:numFmt formatCode="0.0%" sourceLinked="0"/>
              <c:spPr>
                <a:solidFill>
                  <a:schemeClr val="bg1"/>
                </a:solidFill>
                <a:ln>
                  <a:solidFill>
                    <a:schemeClr val="tx1"/>
                  </a:solidFill>
                </a:ln>
              </c:spPr>
              <c:txPr>
                <a:bodyPr/>
                <a:lstStyle/>
                <a:p>
                  <a:pPr>
                    <a:defRPr sz="1800"/>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B0CB-4B45-A87D-629409E18C6A}"/>
                </c:ext>
              </c:extLst>
            </c:dLbl>
            <c:spPr>
              <a:solidFill>
                <a:schemeClr val="bg1"/>
              </a:solidFill>
              <a:ln>
                <a:solidFill>
                  <a:schemeClr val="tx1"/>
                </a:solidFill>
              </a:ln>
            </c:spPr>
            <c:txPr>
              <a:bodyPr/>
              <a:lstStyle/>
              <a:p>
                <a:pPr>
                  <a:defRPr sz="1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分類 1</c:v>
                </c:pt>
              </c:strCache>
            </c:strRef>
          </c:cat>
          <c:val>
            <c:numRef>
              <c:f>Sheet1!$B$2</c:f>
              <c:numCache>
                <c:formatCode>0.00%</c:formatCode>
                <c:ptCount val="1"/>
                <c:pt idx="0">
                  <c:v>0.25900000000000001</c:v>
                </c:pt>
              </c:numCache>
            </c:numRef>
          </c:val>
          <c:extLst>
            <c:ext xmlns:c16="http://schemas.microsoft.com/office/drawing/2014/chart" uri="{C3380CC4-5D6E-409C-BE32-E72D297353CC}">
              <c16:uniqueId val="{00000002-B0CB-4B45-A87D-629409E18C6A}"/>
            </c:ext>
          </c:extLst>
        </c:ser>
        <c:ser>
          <c:idx val="1"/>
          <c:order val="1"/>
          <c:tx>
            <c:strRef>
              <c:f>Sheet1!$C$1</c:f>
              <c:strCache>
                <c:ptCount val="1"/>
                <c:pt idx="0">
                  <c:v>有職者</c:v>
                </c:pt>
              </c:strCache>
            </c:strRef>
          </c:tx>
          <c:invertIfNegative val="0"/>
          <c:dLbls>
            <c:numFmt formatCode="0.0%" sourceLinked="0"/>
            <c:spPr>
              <a:solidFill>
                <a:schemeClr val="bg1"/>
              </a:solidFill>
              <a:ln>
                <a:solidFill>
                  <a:schemeClr val="tx1"/>
                </a:solidFill>
              </a:ln>
            </c:spPr>
            <c:txPr>
              <a:bodyPr/>
              <a:lstStyle/>
              <a:p>
                <a:pPr>
                  <a:defRPr sz="1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分類 1</c:v>
                </c:pt>
              </c:strCache>
            </c:strRef>
          </c:cat>
          <c:val>
            <c:numRef>
              <c:f>Sheet1!$C$2</c:f>
              <c:numCache>
                <c:formatCode>0.00%</c:formatCode>
                <c:ptCount val="1"/>
                <c:pt idx="0">
                  <c:v>7.9000000000000001E-2</c:v>
                </c:pt>
              </c:numCache>
            </c:numRef>
          </c:val>
          <c:extLst>
            <c:ext xmlns:c16="http://schemas.microsoft.com/office/drawing/2014/chart" uri="{C3380CC4-5D6E-409C-BE32-E72D297353CC}">
              <c16:uniqueId val="{00000003-B0CB-4B45-A87D-629409E18C6A}"/>
            </c:ext>
          </c:extLst>
        </c:ser>
        <c:dLbls>
          <c:showLegendKey val="0"/>
          <c:showVal val="0"/>
          <c:showCatName val="0"/>
          <c:showSerName val="0"/>
          <c:showPercent val="0"/>
          <c:showBubbleSize val="0"/>
        </c:dLbls>
        <c:gapWidth val="150"/>
        <c:overlap val="-100"/>
        <c:axId val="34772864"/>
        <c:axId val="34774400"/>
      </c:barChart>
      <c:catAx>
        <c:axId val="34772864"/>
        <c:scaling>
          <c:orientation val="minMax"/>
        </c:scaling>
        <c:delete val="1"/>
        <c:axPos val="b"/>
        <c:numFmt formatCode="General" sourceLinked="0"/>
        <c:majorTickMark val="out"/>
        <c:minorTickMark val="none"/>
        <c:tickLblPos val="nextTo"/>
        <c:crossAx val="34774400"/>
        <c:crosses val="autoZero"/>
        <c:auto val="1"/>
        <c:lblAlgn val="ctr"/>
        <c:lblOffset val="100"/>
        <c:noMultiLvlLbl val="0"/>
      </c:catAx>
      <c:valAx>
        <c:axId val="34774400"/>
        <c:scaling>
          <c:orientation val="minMax"/>
        </c:scaling>
        <c:delete val="1"/>
        <c:axPos val="l"/>
        <c:numFmt formatCode="0.00%" sourceLinked="1"/>
        <c:majorTickMark val="out"/>
        <c:minorTickMark val="none"/>
        <c:tickLblPos val="nextTo"/>
        <c:crossAx val="3477286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580927384077"/>
          <c:y val="0.14226851851851852"/>
          <c:w val="0.86208573928258969"/>
          <c:h val="0.67939969135802469"/>
        </c:manualLayout>
      </c:layout>
      <c:barChart>
        <c:barDir val="col"/>
        <c:grouping val="clustered"/>
        <c:varyColors val="0"/>
        <c:dLbls>
          <c:dLblPos val="outEnd"/>
          <c:showLegendKey val="0"/>
          <c:showVal val="1"/>
          <c:showCatName val="0"/>
          <c:showSerName val="0"/>
          <c:showPercent val="0"/>
          <c:showBubbleSize val="0"/>
        </c:dLbls>
        <c:gapWidth val="219"/>
        <c:overlap val="-27"/>
        <c:axId val="33487104"/>
        <c:axId val="33558528"/>
      </c:barChart>
      <c:catAx>
        <c:axId val="3348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3558528"/>
        <c:crosses val="autoZero"/>
        <c:auto val="1"/>
        <c:lblAlgn val="ctr"/>
        <c:lblOffset val="100"/>
        <c:noMultiLvlLbl val="0"/>
      </c:catAx>
      <c:valAx>
        <c:axId val="33558528"/>
        <c:scaling>
          <c:orientation val="minMax"/>
        </c:scaling>
        <c:delete val="1"/>
        <c:axPos val="l"/>
        <c:numFmt formatCode="#,##0_ " sourceLinked="1"/>
        <c:majorTickMark val="none"/>
        <c:minorTickMark val="none"/>
        <c:tickLblPos val="nextTo"/>
        <c:crossAx val="33487104"/>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85CD0B7F-D2DA-4A34-AF52-071FE2327481}" type="datetimeFigureOut">
              <a:rPr kumimoji="1" lang="ja-JP" altLang="en-US" smtClean="0"/>
              <a:t>2019/3/25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1945E988-B121-4AA9-BE1E-363AA579B422}" type="slidenum">
              <a:rPr kumimoji="1" lang="ja-JP" altLang="en-US" smtClean="0"/>
              <a:t>‹#›</a:t>
            </a:fld>
            <a:endParaRPr kumimoji="1" lang="ja-JP" altLang="en-US"/>
          </a:p>
        </p:txBody>
      </p:sp>
    </p:spTree>
    <p:extLst>
      <p:ext uri="{BB962C8B-B14F-4D97-AF65-F5344CB8AC3E}">
        <p14:creationId xmlns:p14="http://schemas.microsoft.com/office/powerpoint/2010/main" val="2816216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5E988-B121-4AA9-BE1E-363AA579B422}" type="slidenum">
              <a:rPr kumimoji="1" lang="ja-JP" altLang="en-US" smtClean="0"/>
              <a:t>3</a:t>
            </a:fld>
            <a:endParaRPr kumimoji="1" lang="ja-JP" altLang="en-US"/>
          </a:p>
        </p:txBody>
      </p:sp>
    </p:spTree>
    <p:extLst>
      <p:ext uri="{BB962C8B-B14F-4D97-AF65-F5344CB8AC3E}">
        <p14:creationId xmlns:p14="http://schemas.microsoft.com/office/powerpoint/2010/main" val="191505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641" eaLnBrk="0" hangingPunct="0">
              <a:defRPr kumimoji="1">
                <a:solidFill>
                  <a:schemeClr val="tx1"/>
                </a:solidFill>
                <a:latin typeface="Calibri" pitchFamily="34" charset="0"/>
                <a:ea typeface="ＭＳ Ｐゴシック" charset="-128"/>
              </a:defRPr>
            </a:lvl1pPr>
            <a:lvl2pPr marL="742874" indent="-285721" defTabSz="947641" eaLnBrk="0" hangingPunct="0">
              <a:defRPr kumimoji="1">
                <a:solidFill>
                  <a:schemeClr val="tx1"/>
                </a:solidFill>
                <a:latin typeface="Calibri" pitchFamily="34" charset="0"/>
                <a:ea typeface="ＭＳ Ｐゴシック" charset="-128"/>
              </a:defRPr>
            </a:lvl2pPr>
            <a:lvl3pPr marL="1142884" indent="-228577" defTabSz="947641" eaLnBrk="0" hangingPunct="0">
              <a:defRPr kumimoji="1">
                <a:solidFill>
                  <a:schemeClr val="tx1"/>
                </a:solidFill>
                <a:latin typeface="Calibri" pitchFamily="34" charset="0"/>
                <a:ea typeface="ＭＳ Ｐゴシック" charset="-128"/>
              </a:defRPr>
            </a:lvl3pPr>
            <a:lvl4pPr marL="1600037" indent="-228577" defTabSz="947641" eaLnBrk="0" hangingPunct="0">
              <a:defRPr kumimoji="1">
                <a:solidFill>
                  <a:schemeClr val="tx1"/>
                </a:solidFill>
                <a:latin typeface="Calibri" pitchFamily="34" charset="0"/>
                <a:ea typeface="ＭＳ Ｐゴシック" charset="-128"/>
              </a:defRPr>
            </a:lvl4pPr>
            <a:lvl5pPr marL="2057191" indent="-228577" defTabSz="947641" eaLnBrk="0" hangingPunct="0">
              <a:defRPr kumimoji="1">
                <a:solidFill>
                  <a:schemeClr val="tx1"/>
                </a:solidFill>
                <a:latin typeface="Calibri" pitchFamily="34" charset="0"/>
                <a:ea typeface="ＭＳ Ｐゴシック" charset="-128"/>
              </a:defRPr>
            </a:lvl5pPr>
            <a:lvl6pPr marL="251434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6pPr>
            <a:lvl7pPr marL="2971497"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7pPr>
            <a:lvl8pPr marL="3428650"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8pPr>
            <a:lvl9pPr marL="388580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fld id="{14AA13BB-89F5-4082-AC1A-46DCEC66CD76}" type="slidenum">
              <a:rPr lang="ja-JP" altLang="en-US" smtClean="0">
                <a:solidFill>
                  <a:prstClr val="black"/>
                </a:solidFill>
              </a:rPr>
              <a:pPr eaLnBrk="1" fontAlgn="base" hangingPunct="1">
                <a:spcBef>
                  <a:spcPct val="0"/>
                </a:spcBef>
                <a:spcAft>
                  <a:spcPct val="0"/>
                </a:spcAft>
              </a:pPr>
              <a:t>4</a:t>
            </a:fld>
            <a:endParaRPr lang="ja-JP" altLang="en-US">
              <a:solidFill>
                <a:prstClr val="black"/>
              </a:solidFill>
            </a:endParaRPr>
          </a:p>
        </p:txBody>
      </p:sp>
    </p:spTree>
    <p:extLst>
      <p:ext uri="{BB962C8B-B14F-4D97-AF65-F5344CB8AC3E}">
        <p14:creationId xmlns:p14="http://schemas.microsoft.com/office/powerpoint/2010/main" val="273762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F376BE-9BA0-4B2C-870B-111CECF11980}"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8427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541D07-ABDE-4617-BEE3-8DB9C8A7C8E3}"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3233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ABBA58-C2E5-4120-874B-BACB22EB7810}"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564019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6D4E50-9C7E-49C0-B6C6-8FFBC3DC9CD8}"/>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803D956D-81D1-4B62-8260-0E0585B9EA5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5C7F0E-4B8D-4AFD-A2B8-15F17F0494AB}"/>
              </a:ext>
            </a:extLst>
          </p:cNvPr>
          <p:cNvSpPr>
            <a:spLocks noGrp="1"/>
          </p:cNvSpPr>
          <p:nvPr>
            <p:ph type="dt" sz="half" idx="10"/>
          </p:nvPr>
        </p:nvSpPr>
        <p:spPr/>
        <p:txBody>
          <a:bodyPr/>
          <a:lstStyle/>
          <a:p>
            <a:fld id="{8BD2EF33-29AA-48AF-8678-E14AEBFEC066}"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0DD38923-5B25-4428-AB6F-06CD807077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23CDC9-B0CE-4FB3-B6DF-B5F91112B465}"/>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001094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33CAA0-1BD6-4817-9A73-775AB1ACF5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95475B-35E8-493C-A64F-BDA37F66EB4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17AC64-C36D-4802-915B-A5181F947E5D}"/>
              </a:ext>
            </a:extLst>
          </p:cNvPr>
          <p:cNvSpPr>
            <a:spLocks noGrp="1"/>
          </p:cNvSpPr>
          <p:nvPr>
            <p:ph type="dt" sz="half" idx="10"/>
          </p:nvPr>
        </p:nvSpPr>
        <p:spPr/>
        <p:txBody>
          <a:bodyPr/>
          <a:lstStyle/>
          <a:p>
            <a:fld id="{34F4A492-40E0-4B17-93E3-ABF395184B26}"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955A61B4-FF20-44F3-8CD3-82C2056F90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2AF645-D9F7-45B8-8F0C-E9682E5AE3F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192005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B290-AAEC-4E8E-B4CC-1F2BE9643454}"/>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904DD8-92F1-49F3-99D1-21BC0A80701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0C70BA-8B77-491C-831E-1E380BBED00F}"/>
              </a:ext>
            </a:extLst>
          </p:cNvPr>
          <p:cNvSpPr>
            <a:spLocks noGrp="1"/>
          </p:cNvSpPr>
          <p:nvPr>
            <p:ph type="dt" sz="half" idx="10"/>
          </p:nvPr>
        </p:nvSpPr>
        <p:spPr/>
        <p:txBody>
          <a:bodyPr/>
          <a:lstStyle/>
          <a:p>
            <a:fld id="{3A9BEC35-8407-4B96-803C-F5C3F2FEB535}"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E52466D8-1EF3-4C3D-88CF-A8F73E3021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B31012-6478-48EA-B2A9-CCB8B9865008}"/>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86966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B58DD-1C62-4FDF-9A0A-0D9A22E347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DD5D573-43FD-4303-94E5-B1BF1F6D5927}"/>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7CFCE88-83CC-4B34-896E-9DF5C724EE70}"/>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9285A5A-458A-43B5-8AB6-5AB4D9F0EAA6}"/>
              </a:ext>
            </a:extLst>
          </p:cNvPr>
          <p:cNvSpPr>
            <a:spLocks noGrp="1"/>
          </p:cNvSpPr>
          <p:nvPr>
            <p:ph type="dt" sz="half" idx="10"/>
          </p:nvPr>
        </p:nvSpPr>
        <p:spPr/>
        <p:txBody>
          <a:bodyPr/>
          <a:lstStyle/>
          <a:p>
            <a:fld id="{DF214A7B-552E-4CDB-B85F-612822E9A1B5}" type="datetime1">
              <a:rPr kumimoji="1" lang="ja-JP" altLang="en-US" smtClean="0"/>
              <a:t>2019/3/25</a:t>
            </a:fld>
            <a:endParaRPr kumimoji="1" lang="ja-JP" altLang="en-US"/>
          </a:p>
        </p:txBody>
      </p:sp>
      <p:sp>
        <p:nvSpPr>
          <p:cNvPr id="6" name="フッター プレースホルダー 5">
            <a:extLst>
              <a:ext uri="{FF2B5EF4-FFF2-40B4-BE49-F238E27FC236}">
                <a16:creationId xmlns:a16="http://schemas.microsoft.com/office/drawing/2014/main" id="{D68CA671-DD16-4381-BB8C-E2AB9F43F3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765340-BAD8-4124-9EF8-DF988BAD0E6D}"/>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61756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BECB52-0874-48AA-9FA3-B189622AEC89}"/>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3E0497-391C-49BE-9D53-938B32D162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9729929-83E9-43D9-A240-8FE8272DC2D8}"/>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BB30C5-8CA7-4CF6-A4E1-A15140FAB12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6A4B6F9-6805-402C-A2E8-4637CA43583C}"/>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CCE395B-2781-411C-A30B-A4EACA00F88A}"/>
              </a:ext>
            </a:extLst>
          </p:cNvPr>
          <p:cNvSpPr>
            <a:spLocks noGrp="1"/>
          </p:cNvSpPr>
          <p:nvPr>
            <p:ph type="dt" sz="half" idx="10"/>
          </p:nvPr>
        </p:nvSpPr>
        <p:spPr/>
        <p:txBody>
          <a:bodyPr/>
          <a:lstStyle/>
          <a:p>
            <a:fld id="{047E07C3-E107-4A0A-859E-A032525637CB}" type="datetime1">
              <a:rPr kumimoji="1" lang="ja-JP" altLang="en-US" smtClean="0"/>
              <a:t>2019/3/25</a:t>
            </a:fld>
            <a:endParaRPr kumimoji="1" lang="ja-JP" altLang="en-US"/>
          </a:p>
        </p:txBody>
      </p:sp>
      <p:sp>
        <p:nvSpPr>
          <p:cNvPr id="8" name="フッター プレースホルダー 7">
            <a:extLst>
              <a:ext uri="{FF2B5EF4-FFF2-40B4-BE49-F238E27FC236}">
                <a16:creationId xmlns:a16="http://schemas.microsoft.com/office/drawing/2014/main" id="{73E7A8FA-111A-4866-A4EC-2226D2444D4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E3C6585-0C8B-45FA-ACD5-0B0137D7D8E0}"/>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38937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039B4-5ED2-4657-A6B4-6FF2DEB8BA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92CDD6-BF35-4AC0-A590-95D1272CC25E}"/>
              </a:ext>
            </a:extLst>
          </p:cNvPr>
          <p:cNvSpPr>
            <a:spLocks noGrp="1"/>
          </p:cNvSpPr>
          <p:nvPr>
            <p:ph type="dt" sz="half" idx="10"/>
          </p:nvPr>
        </p:nvSpPr>
        <p:spPr/>
        <p:txBody>
          <a:bodyPr/>
          <a:lstStyle/>
          <a:p>
            <a:fld id="{85B3D4EF-5F0C-4E99-B1AB-9831A7C884FA}" type="datetime1">
              <a:rPr kumimoji="1" lang="ja-JP" altLang="en-US" smtClean="0"/>
              <a:t>2019/3/25</a:t>
            </a:fld>
            <a:endParaRPr kumimoji="1" lang="ja-JP" altLang="en-US"/>
          </a:p>
        </p:txBody>
      </p:sp>
      <p:sp>
        <p:nvSpPr>
          <p:cNvPr id="4" name="フッター プレースホルダー 3">
            <a:extLst>
              <a:ext uri="{FF2B5EF4-FFF2-40B4-BE49-F238E27FC236}">
                <a16:creationId xmlns:a16="http://schemas.microsoft.com/office/drawing/2014/main" id="{ED258E1E-45B4-4E32-893D-1754EDA696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E01DC34-5FF5-40A8-9C2F-8C404D778A0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81478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58179F8-B428-4DE4-844A-3BD31F611CD6}"/>
              </a:ext>
            </a:extLst>
          </p:cNvPr>
          <p:cNvSpPr>
            <a:spLocks noGrp="1"/>
          </p:cNvSpPr>
          <p:nvPr>
            <p:ph type="dt" sz="half" idx="10"/>
          </p:nvPr>
        </p:nvSpPr>
        <p:spPr/>
        <p:txBody>
          <a:bodyPr/>
          <a:lstStyle/>
          <a:p>
            <a:fld id="{168CB770-33FF-4A10-B7AD-7CE4F61172B0}" type="datetime1">
              <a:rPr kumimoji="1" lang="ja-JP" altLang="en-US" smtClean="0"/>
              <a:t>2019/3/25</a:t>
            </a:fld>
            <a:endParaRPr kumimoji="1" lang="ja-JP" altLang="en-US"/>
          </a:p>
        </p:txBody>
      </p:sp>
      <p:sp>
        <p:nvSpPr>
          <p:cNvPr id="3" name="フッター プレースホルダー 2">
            <a:extLst>
              <a:ext uri="{FF2B5EF4-FFF2-40B4-BE49-F238E27FC236}">
                <a16:creationId xmlns:a16="http://schemas.microsoft.com/office/drawing/2014/main" id="{9993169E-111E-4B8A-8883-0BAF290CD5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432AD5D-9DF5-4F55-B4F7-9C877572E8FC}"/>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66648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8CEE3-80A1-4FFD-B4F1-CED81C5859A7}"/>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38E726-751E-4E44-AEE8-058A30ECA8F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CB0B092-5C70-486B-B6EF-B28FA48B05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9106D5-7726-4586-BA6D-E6A494A744ED}"/>
              </a:ext>
            </a:extLst>
          </p:cNvPr>
          <p:cNvSpPr>
            <a:spLocks noGrp="1"/>
          </p:cNvSpPr>
          <p:nvPr>
            <p:ph type="dt" sz="half" idx="10"/>
          </p:nvPr>
        </p:nvSpPr>
        <p:spPr/>
        <p:txBody>
          <a:bodyPr/>
          <a:lstStyle/>
          <a:p>
            <a:fld id="{12EF5B08-4ECB-4ECD-9BE9-F92548F61073}" type="datetime1">
              <a:rPr kumimoji="1" lang="ja-JP" altLang="en-US" smtClean="0"/>
              <a:t>2019/3/25</a:t>
            </a:fld>
            <a:endParaRPr kumimoji="1" lang="ja-JP" altLang="en-US"/>
          </a:p>
        </p:txBody>
      </p:sp>
      <p:sp>
        <p:nvSpPr>
          <p:cNvPr id="6" name="フッター プレースホルダー 5">
            <a:extLst>
              <a:ext uri="{FF2B5EF4-FFF2-40B4-BE49-F238E27FC236}">
                <a16:creationId xmlns:a16="http://schemas.microsoft.com/office/drawing/2014/main" id="{0F313B19-15C3-404A-80EF-E4885B19FB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C44B16-10C5-417E-8BD9-C7348538114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79512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095645-C53A-45D6-BE0E-BD7683C82331}"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188932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02A95C-EFAB-4C78-B39B-6C45E8D6C5AD}"/>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9D1768-7B7D-4C6C-8BEF-1647EB8F0EE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0372B9-3769-49CA-9C8A-D5368396F06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87F817-A8AE-4BF1-889C-238414A3C1A4}"/>
              </a:ext>
            </a:extLst>
          </p:cNvPr>
          <p:cNvSpPr>
            <a:spLocks noGrp="1"/>
          </p:cNvSpPr>
          <p:nvPr>
            <p:ph type="dt" sz="half" idx="10"/>
          </p:nvPr>
        </p:nvSpPr>
        <p:spPr/>
        <p:txBody>
          <a:bodyPr/>
          <a:lstStyle/>
          <a:p>
            <a:fld id="{D4189AE8-CEBD-4CD6-AA24-653A1C08F74A}" type="datetime1">
              <a:rPr kumimoji="1" lang="ja-JP" altLang="en-US" smtClean="0"/>
              <a:t>2019/3/25</a:t>
            </a:fld>
            <a:endParaRPr kumimoji="1" lang="ja-JP" altLang="en-US"/>
          </a:p>
        </p:txBody>
      </p:sp>
      <p:sp>
        <p:nvSpPr>
          <p:cNvPr id="6" name="フッター プレースホルダー 5">
            <a:extLst>
              <a:ext uri="{FF2B5EF4-FFF2-40B4-BE49-F238E27FC236}">
                <a16:creationId xmlns:a16="http://schemas.microsoft.com/office/drawing/2014/main" id="{F754BB6C-26A5-47EC-820A-A79ED63A26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D853FD-E6B8-46F5-882A-228596F44FB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55963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53A79F-F5E3-4DAE-8C4E-AB152AEE556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AF99CE-327B-40A4-AC7F-DBCBC754E62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5F8D13-B700-439B-8558-FA525FC5942F}"/>
              </a:ext>
            </a:extLst>
          </p:cNvPr>
          <p:cNvSpPr>
            <a:spLocks noGrp="1"/>
          </p:cNvSpPr>
          <p:nvPr>
            <p:ph type="dt" sz="half" idx="10"/>
          </p:nvPr>
        </p:nvSpPr>
        <p:spPr/>
        <p:txBody>
          <a:bodyPr/>
          <a:lstStyle/>
          <a:p>
            <a:fld id="{DBAAC426-D867-4A4F-A5D8-2A0BC40CC3B4}"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495D82DF-96D2-4238-B154-25D191615C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6B64E4-55E1-4BDA-ABE3-6EB54C788D42}"/>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7985327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10CD93E-15E4-44A3-BC40-10343547536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AF609D-741A-46ED-90A9-600F41263E2A}"/>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67DC32-B18B-42A1-84C6-22425702A327}"/>
              </a:ext>
            </a:extLst>
          </p:cNvPr>
          <p:cNvSpPr>
            <a:spLocks noGrp="1"/>
          </p:cNvSpPr>
          <p:nvPr>
            <p:ph type="dt" sz="half" idx="10"/>
          </p:nvPr>
        </p:nvSpPr>
        <p:spPr/>
        <p:txBody>
          <a:bodyPr/>
          <a:lstStyle/>
          <a:p>
            <a:fld id="{5EA1AB15-9E9D-4B84-BED8-E5294904CF2A}"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755421F2-AF70-426A-98F1-1BA1B9D478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1D0D90-4FE9-4FB9-A91F-B863D3CB57FA}"/>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7433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1D58D5-75C4-4B64-8705-6A8EA339B76E}"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88506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FB6B2D-22E0-4602-B7F5-A60E0368A2AD}"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11350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EAC289-FDBA-468C-88D7-A9C2053C2F80}" type="datetime1">
              <a:rPr kumimoji="1" lang="ja-JP" altLang="en-US" smtClean="0"/>
              <a:t>2019/3/25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1468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4E03E-4DD2-46EA-902F-18DA320B2F46}" type="datetime1">
              <a:rPr kumimoji="1" lang="ja-JP" altLang="en-US" smtClean="0"/>
              <a:t>2019/3/25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49354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066C7A-712F-4A69-9EE2-30139290FE64}" type="datetime1">
              <a:rPr kumimoji="1" lang="ja-JP" altLang="en-US" smtClean="0"/>
              <a:t>2019/3/25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42566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506FD1-97A9-48A6-BF41-8D81574B096C}"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0590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FAF77B-CA13-4757-9425-F7CFCB8AD6D7}"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400647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E1153-5B7C-465B-A979-4973ED848C99}" type="datetime1">
              <a:rPr kumimoji="1" lang="ja-JP" altLang="en-US" smtClean="0"/>
              <a:t>2019/3/25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624727-1B9D-45AB-8DD0-2E1E53ECFAC4}" type="slidenum">
              <a:rPr lang="ja-JP" altLang="en-US" smtClean="0"/>
              <a:pPr/>
              <a:t>‹#›</a:t>
            </a:fld>
            <a:endParaRPr lang="ja-JP" altLang="en-US"/>
          </a:p>
        </p:txBody>
      </p:sp>
    </p:spTree>
    <p:extLst>
      <p:ext uri="{BB962C8B-B14F-4D97-AF65-F5344CB8AC3E}">
        <p14:creationId xmlns:p14="http://schemas.microsoft.com/office/powerpoint/2010/main" val="421189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E9842A-5131-4483-9292-4301F89865B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722C42-3E36-4E81-A068-17CC575D5EA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D5C7AC-E34B-449B-8E3A-CFD7DFA8E08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C3FB9-F0CD-4383-BD08-1C6E105596E1}" type="datetime1">
              <a:rPr kumimoji="1" lang="ja-JP" altLang="en-US" smtClean="0"/>
              <a:t>2019/3/25</a:t>
            </a:fld>
            <a:endParaRPr kumimoji="1" lang="ja-JP" altLang="en-US"/>
          </a:p>
        </p:txBody>
      </p:sp>
      <p:sp>
        <p:nvSpPr>
          <p:cNvPr id="5" name="フッター プレースホルダー 4">
            <a:extLst>
              <a:ext uri="{FF2B5EF4-FFF2-40B4-BE49-F238E27FC236}">
                <a16:creationId xmlns:a16="http://schemas.microsoft.com/office/drawing/2014/main" id="{805DF771-7944-41EF-965E-BF6A5F82CAD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20819B8-0C56-46DD-B04D-F52B1AD821A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014277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C5F5A90F-4E3D-4CFD-AC2F-5DA42F80D95A}"/>
              </a:ext>
            </a:extLst>
          </p:cNvPr>
          <p:cNvSpPr/>
          <p:nvPr/>
        </p:nvSpPr>
        <p:spPr>
          <a:xfrm>
            <a:off x="312648" y="188640"/>
            <a:ext cx="8579832" cy="3395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犯罪を行った</a:t>
            </a:r>
            <a:r>
              <a:rPr lang="ja-JP" altLang="en-US" sz="16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者に対する就労支援について</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939878" y="143513"/>
            <a:ext cx="2088232" cy="4320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30419" y="932668"/>
            <a:ext cx="8887548" cy="58087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38" name="角丸四角形 55">
            <a:extLst>
              <a:ext uri="{FF2B5EF4-FFF2-40B4-BE49-F238E27FC236}">
                <a16:creationId xmlns:a16="http://schemas.microsoft.com/office/drawing/2014/main" id="{23215386-69E4-4AC2-AC65-2D4F05FF0B63}"/>
              </a:ext>
            </a:extLst>
          </p:cNvPr>
          <p:cNvSpPr/>
          <p:nvPr/>
        </p:nvSpPr>
        <p:spPr>
          <a:xfrm>
            <a:off x="107504" y="620688"/>
            <a:ext cx="4491475" cy="346779"/>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prstClr val="white"/>
                </a:solidFill>
                <a:latin typeface="Meiryo UI" panose="020B0604030504040204" pitchFamily="50" charset="-128"/>
                <a:ea typeface="Meiryo UI" panose="020B0604030504040204" pitchFamily="50" charset="-128"/>
              </a:rPr>
              <a:t>①犯罪を行った</a:t>
            </a:r>
            <a:r>
              <a:rPr lang="ja-JP" altLang="en-US" sz="1600" b="1" dirty="0" err="1" smtClean="0">
                <a:solidFill>
                  <a:prstClr val="white"/>
                </a:solidFill>
                <a:latin typeface="Meiryo UI" panose="020B0604030504040204" pitchFamily="50" charset="-128"/>
                <a:ea typeface="Meiryo UI" panose="020B0604030504040204" pitchFamily="50" charset="-128"/>
              </a:rPr>
              <a:t>障がい</a:t>
            </a:r>
            <a:r>
              <a:rPr lang="ja-JP" altLang="en-US" sz="1600" b="1" dirty="0" smtClean="0">
                <a:solidFill>
                  <a:prstClr val="white"/>
                </a:solidFill>
                <a:latin typeface="Meiryo UI" panose="020B0604030504040204" pitchFamily="50" charset="-128"/>
                <a:ea typeface="Meiryo UI" panose="020B0604030504040204" pitchFamily="50" charset="-128"/>
              </a:rPr>
              <a:t>者への支援の現状</a:t>
            </a:r>
            <a:endParaRPr lang="ja-JP" altLang="en-US" sz="1600" b="1" dirty="0">
              <a:solidFill>
                <a:prstClr val="white"/>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083744" y="2636912"/>
            <a:ext cx="9976224" cy="2407391"/>
            <a:chOff x="-1083744" y="2893817"/>
            <a:chExt cx="9976224" cy="2407391"/>
          </a:xfrm>
        </p:grpSpPr>
        <p:sp>
          <p:nvSpPr>
            <p:cNvPr id="91" name="正方形/長方形 90">
              <a:extLst>
                <a:ext uri="{FF2B5EF4-FFF2-40B4-BE49-F238E27FC236}">
                  <a16:creationId xmlns:a16="http://schemas.microsoft.com/office/drawing/2014/main" id="{9B52BA44-157E-4B39-B82C-556ACD34FD6F}"/>
                </a:ext>
              </a:extLst>
            </p:cNvPr>
            <p:cNvSpPr/>
            <p:nvPr/>
          </p:nvSpPr>
          <p:spPr>
            <a:xfrm>
              <a:off x="230109" y="2893817"/>
              <a:ext cx="8662371" cy="240739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1083744" y="2931753"/>
              <a:ext cx="9688191" cy="2301720"/>
              <a:chOff x="-711960" y="2593889"/>
              <a:chExt cx="6721616" cy="2963664"/>
            </a:xfrm>
          </p:grpSpPr>
          <p:sp>
            <p:nvSpPr>
              <p:cNvPr id="96" name="下矢印 95"/>
              <p:cNvSpPr/>
              <p:nvPr/>
            </p:nvSpPr>
            <p:spPr>
              <a:xfrm>
                <a:off x="583823" y="3501008"/>
                <a:ext cx="387777" cy="119613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70" name="下矢印 69"/>
              <p:cNvSpPr/>
              <p:nvPr/>
            </p:nvSpPr>
            <p:spPr>
              <a:xfrm>
                <a:off x="2555776" y="3445503"/>
                <a:ext cx="387777" cy="119613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76" name="下矢印 75"/>
              <p:cNvSpPr/>
              <p:nvPr/>
            </p:nvSpPr>
            <p:spPr>
              <a:xfrm>
                <a:off x="1519927" y="3445503"/>
                <a:ext cx="387777" cy="119613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80" name="正方形/長方形 79"/>
              <p:cNvSpPr/>
              <p:nvPr/>
            </p:nvSpPr>
            <p:spPr>
              <a:xfrm>
                <a:off x="395538" y="3295986"/>
                <a:ext cx="5608682" cy="1650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捜査</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p:cNvSpPr/>
              <p:nvPr/>
            </p:nvSpPr>
            <p:spPr>
              <a:xfrm>
                <a:off x="395536" y="2996952"/>
                <a:ext cx="5608684" cy="1989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事件の発生・逮捕</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二等辺三角形 84"/>
              <p:cNvSpPr/>
              <p:nvPr/>
            </p:nvSpPr>
            <p:spPr>
              <a:xfrm rot="10800000">
                <a:off x="2939292" y="3230871"/>
                <a:ext cx="574456" cy="6511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grpSp>
            <p:nvGrpSpPr>
              <p:cNvPr id="2" name="グループ化 1"/>
              <p:cNvGrpSpPr/>
              <p:nvPr/>
            </p:nvGrpSpPr>
            <p:grpSpPr>
              <a:xfrm>
                <a:off x="1259632" y="3531939"/>
                <a:ext cx="4750024" cy="1927396"/>
                <a:chOff x="412147" y="3531939"/>
                <a:chExt cx="4750024" cy="1927396"/>
              </a:xfrm>
            </p:grpSpPr>
            <p:sp>
              <p:nvSpPr>
                <p:cNvPr id="46" name="二等辺三角形 45"/>
                <p:cNvSpPr/>
                <p:nvPr/>
              </p:nvSpPr>
              <p:spPr>
                <a:xfrm rot="10800000">
                  <a:off x="3532865" y="3569871"/>
                  <a:ext cx="574456" cy="7058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69" name="下矢印 68"/>
                <p:cNvSpPr/>
                <p:nvPr/>
              </p:nvSpPr>
              <p:spPr>
                <a:xfrm>
                  <a:off x="2555777" y="4149080"/>
                  <a:ext cx="387777" cy="512633"/>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71" name="下矢印 70"/>
                <p:cNvSpPr/>
                <p:nvPr/>
              </p:nvSpPr>
              <p:spPr>
                <a:xfrm>
                  <a:off x="3419872" y="4129006"/>
                  <a:ext cx="387777" cy="512633"/>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72" name="下矢印 71"/>
                <p:cNvSpPr/>
                <p:nvPr/>
              </p:nvSpPr>
              <p:spPr>
                <a:xfrm>
                  <a:off x="4427984" y="4129006"/>
                  <a:ext cx="387777" cy="51263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73" name="正方形/長方形 72"/>
                <p:cNvSpPr/>
                <p:nvPr/>
              </p:nvSpPr>
              <p:spPr>
                <a:xfrm>
                  <a:off x="2461649" y="3708226"/>
                  <a:ext cx="2695086" cy="181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裁判</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4139953" y="4032745"/>
                  <a:ext cx="1022218" cy="4593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実刑</a:t>
                  </a:r>
                </a:p>
              </p:txBody>
            </p:sp>
            <p:sp>
              <p:nvSpPr>
                <p:cNvPr id="75" name="角丸四角形 74"/>
                <p:cNvSpPr/>
                <p:nvPr/>
              </p:nvSpPr>
              <p:spPr>
                <a:xfrm>
                  <a:off x="4197521" y="4701697"/>
                  <a:ext cx="950544" cy="757638"/>
                </a:xfrm>
                <a:prstGeom prst="roundRect">
                  <a:avLst/>
                </a:prstGeom>
                <a:solidFill>
                  <a:schemeClr val="bg1">
                    <a:lumMod val="85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76"/>
                <p:cNvSpPr/>
                <p:nvPr/>
              </p:nvSpPr>
              <p:spPr>
                <a:xfrm>
                  <a:off x="425335" y="4032745"/>
                  <a:ext cx="886331" cy="45937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起訴</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猶予</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p:cNvSpPr/>
                <p:nvPr/>
              </p:nvSpPr>
              <p:spPr>
                <a:xfrm>
                  <a:off x="3131841" y="4032745"/>
                  <a:ext cx="925332" cy="45937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保護観察付</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執行猶予</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412147" y="4701696"/>
                  <a:ext cx="3645025" cy="665944"/>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入口</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支援（矯正施設に入所しない者への支援</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正方形/長方形 85"/>
                <p:cNvSpPr/>
                <p:nvPr/>
              </p:nvSpPr>
              <p:spPr>
                <a:xfrm>
                  <a:off x="1396990" y="4032745"/>
                  <a:ext cx="957427" cy="4593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罰金・</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科料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正方形/長方形 86"/>
                <p:cNvSpPr/>
                <p:nvPr/>
              </p:nvSpPr>
              <p:spPr>
                <a:xfrm>
                  <a:off x="2461653" y="4032745"/>
                  <a:ext cx="598151" cy="4593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猶予</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1401345" y="3531939"/>
                  <a:ext cx="953072" cy="4293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略式</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裁判</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二等辺三角形 89"/>
                <p:cNvSpPr/>
                <p:nvPr/>
              </p:nvSpPr>
              <p:spPr>
                <a:xfrm rot="10800000">
                  <a:off x="3532865" y="3926027"/>
                  <a:ext cx="574456" cy="7058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50"/>
                </a:p>
              </p:txBody>
            </p:sp>
            <p:sp>
              <p:nvSpPr>
                <p:cNvPr id="51" name="正方形/長方形 50"/>
                <p:cNvSpPr/>
                <p:nvPr/>
              </p:nvSpPr>
              <p:spPr>
                <a:xfrm>
                  <a:off x="4139953" y="4752876"/>
                  <a:ext cx="999841" cy="706459"/>
                </a:xfrm>
                <a:prstGeom prst="rect">
                  <a:avLst/>
                </a:prstGeom>
                <a:noFill/>
                <a:ln w="6350">
                  <a:noFill/>
                  <a:prstDash val="sysDot"/>
                </a:ln>
              </p:spPr>
              <p:style>
                <a:lnRef idx="2">
                  <a:schemeClr val="accent1"/>
                </a:lnRef>
                <a:fillRef idx="1">
                  <a:schemeClr val="lt1"/>
                </a:fillRef>
                <a:effectRef idx="0">
                  <a:schemeClr val="accent1"/>
                </a:effectRef>
                <a:fontRef idx="minor">
                  <a:schemeClr val="dk1"/>
                </a:fontRef>
              </p:style>
              <p:txBody>
                <a:bodyPr rtlCol="0" anchor="t" anchorCtr="0"/>
                <a:lstStyle/>
                <a:p>
                  <a:pPr algn="ctr">
                    <a:lnSpc>
                      <a:spcPts val="1600"/>
                    </a:lnSpc>
                  </a:pPr>
                  <a:r>
                    <a:rPr lang="ja-JP" altLang="en-US" sz="1400" b="1" dirty="0" smtClean="0">
                      <a:solidFill>
                        <a:prstClr val="black"/>
                      </a:solidFill>
                      <a:latin typeface="Meiryo UI" panose="020B0604030504040204" pitchFamily="50" charset="-128"/>
                      <a:ea typeface="Meiryo UI" panose="020B0604030504040204" pitchFamily="50" charset="-128"/>
                    </a:rPr>
                    <a:t>出口支援</a:t>
                  </a:r>
                  <a:endParaRPr lang="en-US" altLang="ja-JP" sz="1400" b="1" dirty="0">
                    <a:solidFill>
                      <a:prstClr val="black"/>
                    </a:solidFill>
                    <a:latin typeface="Meiryo UI" panose="020B0604030504040204" pitchFamily="50" charset="-128"/>
                    <a:ea typeface="Meiryo UI" panose="020B0604030504040204" pitchFamily="50" charset="-128"/>
                  </a:endParaRPr>
                </a:p>
                <a:p>
                  <a:pPr algn="ctr">
                    <a:lnSpc>
                      <a:spcPts val="1600"/>
                    </a:lnSpc>
                  </a:pPr>
                  <a:r>
                    <a:rPr lang="en-US" altLang="ja-JP" sz="1400" b="1" dirty="0">
                      <a:solidFill>
                        <a:prstClr val="black"/>
                      </a:solidFill>
                      <a:latin typeface="Meiryo UI" panose="020B0604030504040204" pitchFamily="50" charset="-128"/>
                      <a:ea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rPr>
                    <a:t>既存</a:t>
                  </a:r>
                  <a:r>
                    <a:rPr lang="en-US" altLang="ja-JP" sz="1400" b="1" dirty="0">
                      <a:solidFill>
                        <a:prstClr val="black"/>
                      </a:solidFill>
                      <a:latin typeface="Meiryo UI" panose="020B0604030504040204" pitchFamily="50" charset="-128"/>
                      <a:ea typeface="Meiryo UI" panose="020B0604030504040204" pitchFamily="50" charset="-128"/>
                    </a:rPr>
                    <a:t>)</a:t>
                  </a:r>
                </a:p>
              </p:txBody>
            </p:sp>
          </p:grpSp>
          <p:sp>
            <p:nvSpPr>
              <p:cNvPr id="92" name="正方形/長方形 91">
                <a:extLst>
                  <a:ext uri="{FF2B5EF4-FFF2-40B4-BE49-F238E27FC236}">
                    <a16:creationId xmlns:a16="http://schemas.microsoft.com/office/drawing/2014/main" id="{C5F5A90F-4E3D-4CFD-AC2F-5DA42F80D95A}"/>
                  </a:ext>
                </a:extLst>
              </p:cNvPr>
              <p:cNvSpPr/>
              <p:nvPr/>
            </p:nvSpPr>
            <p:spPr>
              <a:xfrm>
                <a:off x="-711960" y="2593889"/>
                <a:ext cx="4769124" cy="33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犯罪を行った者が支援につながるまでのフロー</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395536" y="3527729"/>
                <a:ext cx="1701516" cy="4335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不起訴</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96"/>
              <p:cNvSpPr/>
              <p:nvPr/>
            </p:nvSpPr>
            <p:spPr>
              <a:xfrm>
                <a:off x="395536" y="4696123"/>
                <a:ext cx="779620" cy="763212"/>
              </a:xfrm>
              <a:prstGeom prst="roundRect">
                <a:avLst/>
              </a:prstGeom>
              <a:solidFill>
                <a:schemeClr val="bg1">
                  <a:lumMod val="85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正方形/長方形 97"/>
              <p:cNvSpPr/>
              <p:nvPr/>
            </p:nvSpPr>
            <p:spPr>
              <a:xfrm>
                <a:off x="285425" y="4759931"/>
                <a:ext cx="999841" cy="797622"/>
              </a:xfrm>
              <a:prstGeom prst="rect">
                <a:avLst/>
              </a:prstGeom>
              <a:noFill/>
              <a:ln w="6350">
                <a:noFill/>
                <a:prstDash val="sysDot"/>
              </a:ln>
            </p:spPr>
            <p:style>
              <a:lnRef idx="2">
                <a:schemeClr val="accent1"/>
              </a:lnRef>
              <a:fillRef idx="1">
                <a:schemeClr val="lt1"/>
              </a:fillRef>
              <a:effectRef idx="0">
                <a:schemeClr val="accent1"/>
              </a:effectRef>
              <a:fontRef idx="minor">
                <a:schemeClr val="dk1"/>
              </a:fontRef>
            </p:style>
            <p:txBody>
              <a:bodyPr rtlCol="0" anchor="t" anchorCtr="0"/>
              <a:lstStyle/>
              <a:p>
                <a:pPr algn="ctr">
                  <a:lnSpc>
                    <a:spcPts val="1600"/>
                  </a:lnSpc>
                </a:pPr>
                <a:r>
                  <a:rPr lang="ja-JP" altLang="en-US" sz="1200" b="1" dirty="0" smtClean="0">
                    <a:solidFill>
                      <a:prstClr val="black"/>
                    </a:solidFill>
                    <a:latin typeface="Meiryo UI" panose="020B0604030504040204" pitchFamily="50" charset="-128"/>
                    <a:ea typeface="Meiryo UI" panose="020B0604030504040204" pitchFamily="50" charset="-128"/>
                  </a:rPr>
                  <a:t>嫌疑なし</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algn="ctr">
                  <a:lnSpc>
                    <a:spcPts val="1600"/>
                  </a:lnSpc>
                </a:pPr>
                <a:r>
                  <a:rPr lang="ja-JP" altLang="en-US" sz="1100" b="1" dirty="0" smtClean="0">
                    <a:solidFill>
                      <a:prstClr val="black"/>
                    </a:solidFill>
                    <a:latin typeface="Meiryo UI" panose="020B0604030504040204" pitchFamily="50" charset="-128"/>
                    <a:ea typeface="Meiryo UI" panose="020B0604030504040204" pitchFamily="50" charset="-128"/>
                  </a:rPr>
                  <a:t>嫌疑不十分</a:t>
                </a:r>
                <a:endParaRPr lang="en-US" altLang="ja-JP" sz="1200" b="1" dirty="0">
                  <a:solidFill>
                    <a:prstClr val="black"/>
                  </a:solidFill>
                  <a:latin typeface="Meiryo UI" panose="020B0604030504040204" pitchFamily="50" charset="-128"/>
                  <a:ea typeface="Meiryo UI" panose="020B0604030504040204" pitchFamily="50" charset="-128"/>
                </a:endParaRPr>
              </a:p>
            </p:txBody>
          </p:sp>
        </p:grpSp>
        <p:sp>
          <p:nvSpPr>
            <p:cNvPr id="41" name="正方形/長方形 40"/>
            <p:cNvSpPr/>
            <p:nvPr/>
          </p:nvSpPr>
          <p:spPr>
            <a:xfrm>
              <a:off x="1691680" y="4867542"/>
              <a:ext cx="5375511" cy="258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所管は大阪地方検察庁や大阪保護観察所だが、</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支援に関する連携が不十分）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3" name="正方形/長方形 42">
            <a:extLst>
              <a:ext uri="{FF2B5EF4-FFF2-40B4-BE49-F238E27FC236}">
                <a16:creationId xmlns:a16="http://schemas.microsoft.com/office/drawing/2014/main" id="{9B52BA44-157E-4B39-B82C-556ACD34FD6F}"/>
              </a:ext>
            </a:extLst>
          </p:cNvPr>
          <p:cNvSpPr/>
          <p:nvPr/>
        </p:nvSpPr>
        <p:spPr>
          <a:xfrm>
            <a:off x="210076" y="1011478"/>
            <a:ext cx="8682404" cy="1570359"/>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〇</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犯罪</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行った</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者、</a:t>
            </a:r>
            <a:r>
              <a:rPr lang="ja-JP" altLang="en-US" sz="1400" dirty="0">
                <a:solidFill>
                  <a:prstClr val="black"/>
                </a:solidFill>
                <a:latin typeface="HG丸ｺﾞｼｯｸM-PRO" panose="020F0600000000000000" pitchFamily="50" charset="-128"/>
                <a:ea typeface="HG丸ｺﾞｼｯｸM-PRO" panose="020F0600000000000000" pitchFamily="50" charset="-128"/>
              </a:rPr>
              <a:t>もしく</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がいの疑い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のある者（以下、障がい者等）に対する支援の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取り組</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み</a:t>
            </a:r>
            <a:r>
              <a:rPr lang="ja-JP" altLang="en-US" sz="1400" dirty="0">
                <a:solidFill>
                  <a:prstClr val="black"/>
                </a:solidFill>
                <a:latin typeface="HG丸ｺﾞｼｯｸM-PRO" panose="020F0600000000000000" pitchFamily="50" charset="-128"/>
                <a:ea typeface="HG丸ｺﾞｼｯｸM-PRO" panose="020F0600000000000000" pitchFamily="50" charset="-128"/>
              </a:rPr>
              <a:t>としては、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大阪府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が実施している「大阪府地域生活定着支援センター事業」があるが、この事業は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刑</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務所</a:t>
            </a:r>
            <a:r>
              <a:rPr lang="ja-JP" altLang="en-US" sz="1400" dirty="0">
                <a:solidFill>
                  <a:prstClr val="black"/>
                </a:solidFill>
                <a:latin typeface="HG丸ｺﾞｼｯｸM-PRO" panose="020F0600000000000000" pitchFamily="50" charset="-128"/>
                <a:ea typeface="HG丸ｺﾞｼｯｸM-PRO" panose="020F0600000000000000" pitchFamily="50" charset="-128"/>
              </a:rPr>
              <a:t>や少年刑務所を出所した者</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を対象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としたいわゆる「出口支援」である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〇　起訴</a:t>
            </a:r>
            <a:r>
              <a:rPr lang="ja-JP" altLang="en-US" sz="1400" dirty="0">
                <a:solidFill>
                  <a:prstClr val="black"/>
                </a:solidFill>
                <a:latin typeface="HG丸ｺﾞｼｯｸM-PRO" panose="020F0600000000000000" pitchFamily="50" charset="-128"/>
                <a:ea typeface="HG丸ｺﾞｼｯｸM-PRO" panose="020F0600000000000000" pitchFamily="50" charset="-128"/>
              </a:rPr>
              <a:t>猶予または有罪判決を受けたものの、矯正施設に収容されなかった者を対象としたいわゆる「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口</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地方検察庁</a:t>
            </a:r>
            <a:r>
              <a:rPr lang="ja-JP" altLang="en-US" sz="1400" dirty="0">
                <a:solidFill>
                  <a:prstClr val="black"/>
                </a:solidFill>
                <a:latin typeface="HG丸ｺﾞｼｯｸM-PRO" panose="020F0600000000000000" pitchFamily="50" charset="-128"/>
                <a:ea typeface="HG丸ｺﾞｼｯｸM-PRO" panose="020F0600000000000000" pitchFamily="50" charset="-128"/>
              </a:rPr>
              <a:t>や保護観察所が所管しているが、支援に関する連携が不十分である。</a:t>
            </a:r>
          </a:p>
        </p:txBody>
      </p:sp>
      <p:grpSp>
        <p:nvGrpSpPr>
          <p:cNvPr id="44" name="グループ化 43"/>
          <p:cNvGrpSpPr/>
          <p:nvPr/>
        </p:nvGrpSpPr>
        <p:grpSpPr>
          <a:xfrm>
            <a:off x="210076" y="5107288"/>
            <a:ext cx="8682403" cy="1562071"/>
            <a:chOff x="52941" y="1383372"/>
            <a:chExt cx="12530906" cy="1746390"/>
          </a:xfrm>
        </p:grpSpPr>
        <p:grpSp>
          <p:nvGrpSpPr>
            <p:cNvPr id="45" name="グループ化 44">
              <a:extLst>
                <a:ext uri="{FF2B5EF4-FFF2-40B4-BE49-F238E27FC236}">
                  <a16:creationId xmlns:a16="http://schemas.microsoft.com/office/drawing/2014/main" id="{7A7D3CBE-AD08-4B0B-B698-56D3F5D57B67}"/>
                </a:ext>
              </a:extLst>
            </p:cNvPr>
            <p:cNvGrpSpPr/>
            <p:nvPr/>
          </p:nvGrpSpPr>
          <p:grpSpPr>
            <a:xfrm>
              <a:off x="52941" y="1383372"/>
              <a:ext cx="12530906" cy="1746390"/>
              <a:chOff x="92502" y="1249951"/>
              <a:chExt cx="12475743" cy="1825947"/>
            </a:xfrm>
          </p:grpSpPr>
          <p:sp>
            <p:nvSpPr>
              <p:cNvPr id="49" name="正方形/長方形 48"/>
              <p:cNvSpPr/>
              <p:nvPr/>
            </p:nvSpPr>
            <p:spPr>
              <a:xfrm>
                <a:off x="177150" y="1309106"/>
                <a:ext cx="12391095" cy="176679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100"/>
                  </a:lnSpc>
                </a:pPr>
                <a:endParaRPr lang="en-US" altLang="ja-JP" sz="900" b="1" u="sng" dirty="0">
                  <a:solidFill>
                    <a:prstClr val="black"/>
                  </a:solidFill>
                  <a:latin typeface="Meiryo UI" panose="020B0604030504040204" pitchFamily="50" charset="-128"/>
                  <a:ea typeface="Meiryo UI" panose="020B0604030504040204" pitchFamily="50" charset="-128"/>
                </a:endParaRPr>
              </a:p>
            </p:txBody>
          </p:sp>
          <p:sp>
            <p:nvSpPr>
              <p:cNvPr id="50" name="角丸四角形 49"/>
              <p:cNvSpPr/>
              <p:nvPr/>
            </p:nvSpPr>
            <p:spPr>
              <a:xfrm>
                <a:off x="92502" y="1249951"/>
                <a:ext cx="5129497" cy="315609"/>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prstClr val="white"/>
                    </a:solidFill>
                    <a:latin typeface="Meiryo UI" panose="020B0604030504040204" pitchFamily="50" charset="-128"/>
                    <a:ea typeface="Meiryo UI" panose="020B0604030504040204" pitchFamily="50" charset="-128"/>
                  </a:rPr>
                  <a:t>入口支援の現状</a:t>
                </a:r>
              </a:p>
            </p:txBody>
          </p:sp>
        </p:grpSp>
        <p:sp>
          <p:nvSpPr>
            <p:cNvPr id="47" name="正方形/長方形 46">
              <a:extLst>
                <a:ext uri="{FF2B5EF4-FFF2-40B4-BE49-F238E27FC236}">
                  <a16:creationId xmlns:a16="http://schemas.microsoft.com/office/drawing/2014/main" id="{53A43A83-E9C8-45EF-8B65-A9E2754A0758}"/>
                </a:ext>
              </a:extLst>
            </p:cNvPr>
            <p:cNvSpPr/>
            <p:nvPr/>
          </p:nvSpPr>
          <p:spPr>
            <a:xfrm>
              <a:off x="179390" y="1685230"/>
              <a:ext cx="8658991" cy="10086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endParaRPr lang="en-US" altLang="ja-JP" sz="800" b="1" u="sng" dirty="0">
                <a:solidFill>
                  <a:prstClr val="black"/>
                </a:solidFill>
                <a:latin typeface="Meiryo UI" panose="020B0604030504040204" pitchFamily="50" charset="-128"/>
                <a:ea typeface="Meiryo UI" panose="020B0604030504040204" pitchFamily="50" charset="-128"/>
              </a:endParaRPr>
            </a:p>
          </p:txBody>
        </p:sp>
      </p:grpSp>
      <p:sp>
        <p:nvSpPr>
          <p:cNvPr id="52" name="正方形/長方形 51"/>
          <p:cNvSpPr/>
          <p:nvPr/>
        </p:nvSpPr>
        <p:spPr>
          <a:xfrm>
            <a:off x="360840" y="5517232"/>
            <a:ext cx="2816670" cy="981738"/>
          </a:xfrm>
          <a:prstGeom prst="rect">
            <a:avLst/>
          </a:prstGeom>
          <a:noFill/>
          <a:ln w="6350">
            <a:noFill/>
            <a:prstDash val="sysDot"/>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prstClr val="black"/>
                </a:solidFill>
                <a:latin typeface="Meiryo UI" panose="020B0604030504040204" pitchFamily="50" charset="-128"/>
                <a:ea typeface="Meiryo UI" panose="020B0604030504040204" pitchFamily="50" charset="-128"/>
              </a:rPr>
              <a:t>・大阪地方検察庁 再犯防止対策室</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釈放が見込まれる被疑者・被告人のうち、福祉的支援が必要と見立てられた方の支援を担当する部門</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での</a:t>
            </a:r>
            <a:r>
              <a:rPr lang="en-US" altLang="ja-JP" sz="1200" dirty="0">
                <a:solidFill>
                  <a:prstClr val="black"/>
                </a:solidFill>
                <a:latin typeface="Meiryo UI" panose="020B0604030504040204" pitchFamily="50" charset="-128"/>
                <a:ea typeface="Meiryo UI" panose="020B0604030504040204" pitchFamily="50" charset="-128"/>
              </a:rPr>
              <a:t>H29</a:t>
            </a:r>
            <a:r>
              <a:rPr lang="ja-JP" altLang="en-US" sz="1200" dirty="0">
                <a:solidFill>
                  <a:prstClr val="black"/>
                </a:solidFill>
                <a:latin typeface="Meiryo UI" panose="020B0604030504040204" pitchFamily="50" charset="-128"/>
                <a:ea typeface="Meiryo UI" panose="020B0604030504040204" pitchFamily="50" charset="-128"/>
              </a:rPr>
              <a:t>の取り扱い実績は右のとおり。</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3395539998"/>
              </p:ext>
            </p:extLst>
          </p:nvPr>
        </p:nvGraphicFramePr>
        <p:xfrm>
          <a:off x="3316076" y="5415477"/>
          <a:ext cx="5463583" cy="1127799"/>
        </p:xfrm>
        <a:graphic>
          <a:graphicData uri="http://schemas.openxmlformats.org/drawingml/2006/table">
            <a:tbl>
              <a:tblPr firstRow="1" bandRow="1">
                <a:tableStyleId>{5C22544A-7EE6-4342-B048-85BDC9FD1C3A}</a:tableStyleId>
              </a:tblPr>
              <a:tblGrid>
                <a:gridCol w="1672078">
                  <a:extLst>
                    <a:ext uri="{9D8B030D-6E8A-4147-A177-3AD203B41FA5}">
                      <a16:colId xmlns:a16="http://schemas.microsoft.com/office/drawing/2014/main" val="4217407468"/>
                    </a:ext>
                  </a:extLst>
                </a:gridCol>
                <a:gridCol w="1672078">
                  <a:extLst>
                    <a:ext uri="{9D8B030D-6E8A-4147-A177-3AD203B41FA5}">
                      <a16:colId xmlns:a16="http://schemas.microsoft.com/office/drawing/2014/main" val="3315310166"/>
                    </a:ext>
                  </a:extLst>
                </a:gridCol>
                <a:gridCol w="2119427">
                  <a:extLst>
                    <a:ext uri="{9D8B030D-6E8A-4147-A177-3AD203B41FA5}">
                      <a16:colId xmlns:a16="http://schemas.microsoft.com/office/drawing/2014/main" val="4096024926"/>
                    </a:ext>
                  </a:extLst>
                </a:gridCol>
              </a:tblGrid>
              <a:tr h="605811">
                <a:tc>
                  <a:txBody>
                    <a:bodyPr/>
                    <a:lstStyle/>
                    <a:p>
                      <a:r>
                        <a:rPr kumimoji="1" lang="ja-JP" altLang="en-US" sz="1200" dirty="0">
                          <a:solidFill>
                            <a:schemeClr val="tx1"/>
                          </a:solidFill>
                        </a:rPr>
                        <a:t>大阪地方検察庁 </a:t>
                      </a:r>
                      <a:endParaRPr kumimoji="1" lang="en-US" altLang="ja-JP" sz="1200" dirty="0">
                        <a:solidFill>
                          <a:schemeClr val="tx1"/>
                        </a:solidFill>
                      </a:endParaRPr>
                    </a:p>
                    <a:p>
                      <a:r>
                        <a:rPr kumimoji="1" lang="ja-JP" altLang="en-US" sz="1200" dirty="0">
                          <a:solidFill>
                            <a:schemeClr val="tx1"/>
                          </a:solidFill>
                        </a:rPr>
                        <a:t>再犯防止対策室で支援した者</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左記のうち、</a:t>
                      </a:r>
                      <a:endParaRPr kumimoji="1" lang="en-US" altLang="ja-JP" sz="1200" dirty="0">
                        <a:solidFill>
                          <a:schemeClr val="tx1"/>
                        </a:solidFill>
                      </a:endParaRPr>
                    </a:p>
                    <a:p>
                      <a:r>
                        <a:rPr kumimoji="1" lang="ja-JP" altLang="en-US" sz="1200" dirty="0">
                          <a:solidFill>
                            <a:schemeClr val="tx1"/>
                          </a:solidFill>
                        </a:rPr>
                        <a:t>障がいがある</a:t>
                      </a:r>
                      <a:r>
                        <a:rPr kumimoji="1" lang="en-US" altLang="ja-JP" sz="1200" dirty="0">
                          <a:solidFill>
                            <a:schemeClr val="tx1"/>
                          </a:solidFill>
                        </a:rPr>
                        <a:t>or</a:t>
                      </a:r>
                      <a:r>
                        <a:rPr kumimoji="1" lang="ja-JP" altLang="en-US" sz="1200" dirty="0">
                          <a:solidFill>
                            <a:schemeClr val="tx1"/>
                          </a:solidFill>
                        </a:rPr>
                        <a:t>疑いがある者</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左記のうち、</a:t>
                      </a:r>
                      <a:endParaRPr kumimoji="1" lang="en-US" altLang="ja-JP" sz="1200" dirty="0">
                        <a:solidFill>
                          <a:schemeClr val="tx1"/>
                        </a:solidFill>
                      </a:endParaRPr>
                    </a:p>
                    <a:p>
                      <a:r>
                        <a:rPr kumimoji="1" lang="ja-JP" altLang="en-US" sz="1200" dirty="0">
                          <a:solidFill>
                            <a:schemeClr val="tx1"/>
                          </a:solidFill>
                        </a:rPr>
                        <a:t>支援機関につながらなかった者</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177402"/>
                  </a:ext>
                </a:extLst>
              </a:tr>
              <a:tr h="487719">
                <a:tc>
                  <a:txBody>
                    <a:bodyPr/>
                    <a:lstStyle/>
                    <a:p>
                      <a:pPr algn="r">
                        <a:lnSpc>
                          <a:spcPts val="900"/>
                        </a:lnSpc>
                      </a:pPr>
                      <a:r>
                        <a:rPr kumimoji="1" lang="en-US" altLang="ja-JP" sz="1800" dirty="0">
                          <a:solidFill>
                            <a:schemeClr val="tx1"/>
                          </a:solidFill>
                        </a:rPr>
                        <a:t>201</a:t>
                      </a:r>
                      <a:r>
                        <a:rPr kumimoji="1" lang="ja-JP" altLang="en-US" sz="1800" dirty="0">
                          <a:solidFill>
                            <a:schemeClr val="tx1"/>
                          </a:solidFill>
                        </a:rPr>
                        <a:t>名</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lnSpc>
                          <a:spcPts val="900"/>
                        </a:lnSpc>
                      </a:pPr>
                      <a:r>
                        <a:rPr kumimoji="1" lang="en-US" altLang="ja-JP" sz="1800" dirty="0">
                          <a:solidFill>
                            <a:schemeClr val="tx1"/>
                          </a:solidFill>
                        </a:rPr>
                        <a:t>81</a:t>
                      </a:r>
                      <a:r>
                        <a:rPr kumimoji="1" lang="ja-JP" altLang="en-US" sz="1800" dirty="0">
                          <a:solidFill>
                            <a:schemeClr val="tx1"/>
                          </a:solidFill>
                        </a:rPr>
                        <a:t>名</a:t>
                      </a:r>
                      <a:r>
                        <a:rPr kumimoji="1" lang="en-US" altLang="ja-JP" sz="1800" dirty="0">
                          <a:solidFill>
                            <a:schemeClr val="tx1"/>
                          </a:solidFill>
                        </a:rPr>
                        <a:t>(40.3%)</a:t>
                      </a:r>
                      <a:endParaRPr kumimoji="1" lang="ja-JP" altLang="en-US" sz="18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lnSpc>
                          <a:spcPts val="900"/>
                        </a:lnSpc>
                      </a:pPr>
                      <a:endParaRPr kumimoji="1" lang="en-US" altLang="ja-JP" sz="1800" b="0" dirty="0" smtClean="0">
                        <a:solidFill>
                          <a:schemeClr val="tx1"/>
                        </a:solidFill>
                        <a:latin typeface="+mj-lt"/>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1083612"/>
                  </a:ext>
                </a:extLst>
              </a:tr>
            </a:tbl>
          </a:graphicData>
        </a:graphic>
      </p:graphicFrame>
      <p:sp>
        <p:nvSpPr>
          <p:cNvPr id="54" name="正方形/長方形 53"/>
          <p:cNvSpPr/>
          <p:nvPr/>
        </p:nvSpPr>
        <p:spPr>
          <a:xfrm>
            <a:off x="6692921" y="6050953"/>
            <a:ext cx="2127551" cy="330375"/>
          </a:xfrm>
          <a:prstGeom prst="rect">
            <a:avLst/>
          </a:prstGeom>
          <a:noFill/>
          <a:ln w="6350">
            <a:noFill/>
            <a:prstDash val="sysDot"/>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smtClean="0">
                <a:solidFill>
                  <a:prstClr val="black"/>
                </a:solidFill>
                <a:latin typeface="Meiryo UI" panose="020B0604030504040204" pitchFamily="50" charset="-128"/>
                <a:ea typeface="Meiryo UI" panose="020B0604030504040204" pitchFamily="50" charset="-128"/>
              </a:rPr>
              <a:t>40</a:t>
            </a:r>
            <a:r>
              <a:rPr lang="ja-JP" altLang="en-US" sz="1200" dirty="0" smtClean="0">
                <a:solidFill>
                  <a:prstClr val="black"/>
                </a:solidFill>
                <a:latin typeface="Meiryo UI" panose="020B0604030504040204" pitchFamily="50" charset="-128"/>
                <a:ea typeface="Meiryo UI" panose="020B0604030504040204" pitchFamily="50" charset="-128"/>
              </a:rPr>
              <a:t>名、そのうち私選弁護人をたてた者を除くと</a:t>
            </a:r>
            <a:r>
              <a:rPr lang="en-US" altLang="ja-JP" sz="1200" b="1" dirty="0" smtClean="0">
                <a:solidFill>
                  <a:srgbClr val="FF0000"/>
                </a:solidFill>
                <a:latin typeface="Meiryo UI" panose="020B0604030504040204" pitchFamily="50" charset="-128"/>
                <a:ea typeface="Meiryo UI" panose="020B0604030504040204" pitchFamily="50" charset="-128"/>
              </a:rPr>
              <a:t>31</a:t>
            </a:r>
            <a:r>
              <a:rPr lang="ja-JP" altLang="en-US" sz="1200" b="1" dirty="0" smtClean="0">
                <a:solidFill>
                  <a:srgbClr val="FF0000"/>
                </a:solidFill>
                <a:latin typeface="Meiryo UI" panose="020B0604030504040204" pitchFamily="50" charset="-128"/>
                <a:ea typeface="Meiryo UI" panose="020B0604030504040204" pitchFamily="50" charset="-128"/>
              </a:rPr>
              <a:t>名</a:t>
            </a:r>
            <a:r>
              <a:rPr lang="en-US" altLang="ja-JP" sz="1200" b="1" dirty="0" smtClean="0">
                <a:solidFill>
                  <a:srgbClr val="FF0000"/>
                </a:solidFill>
                <a:latin typeface="Meiryo UI" panose="020B0604030504040204" pitchFamily="50" charset="-128"/>
                <a:ea typeface="Meiryo UI" panose="020B0604030504040204" pitchFamily="50" charset="-128"/>
              </a:rPr>
              <a:t>(38.3</a:t>
            </a:r>
            <a:r>
              <a:rPr lang="ja-JP" altLang="en-US" sz="1200" b="1" dirty="0" smtClean="0">
                <a:solidFill>
                  <a:srgbClr val="FF0000"/>
                </a:solidFill>
                <a:latin typeface="Meiryo UI" panose="020B0604030504040204" pitchFamily="50" charset="-128"/>
                <a:ea typeface="Meiryo UI" panose="020B0604030504040204" pitchFamily="50" charset="-128"/>
              </a:rPr>
              <a:t>％</a:t>
            </a:r>
            <a:r>
              <a:rPr lang="en-US" altLang="ja-JP" sz="1200" b="1" dirty="0" smtClean="0">
                <a:solidFill>
                  <a:srgbClr val="FF0000"/>
                </a:solidFill>
                <a:latin typeface="Meiryo UI" panose="020B0604030504040204" pitchFamily="50" charset="-128"/>
                <a:ea typeface="Meiryo UI" panose="020B0604030504040204" pitchFamily="50" charset="-128"/>
              </a:rPr>
              <a:t>)</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1</a:t>
            </a:fld>
            <a:endParaRPr kumimoji="1" lang="ja-JP" altLang="en-US" dirty="0"/>
          </a:p>
        </p:txBody>
      </p:sp>
    </p:spTree>
    <p:extLst>
      <p:ext uri="{BB962C8B-B14F-4D97-AF65-F5344CB8AC3E}">
        <p14:creationId xmlns:p14="http://schemas.microsoft.com/office/powerpoint/2010/main" val="3757944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30419" y="188640"/>
            <a:ext cx="8887548" cy="647681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9B52BA44-157E-4B39-B82C-556ACD34FD6F}"/>
              </a:ext>
            </a:extLst>
          </p:cNvPr>
          <p:cNvSpPr/>
          <p:nvPr/>
        </p:nvSpPr>
        <p:spPr>
          <a:xfrm>
            <a:off x="4639083" y="2249298"/>
            <a:ext cx="4253397" cy="4276046"/>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a:extLst>
              <a:ext uri="{FF2B5EF4-FFF2-40B4-BE49-F238E27FC236}">
                <a16:creationId xmlns:a16="http://schemas.microsoft.com/office/drawing/2014/main" id="{9B52BA44-157E-4B39-B82C-556ACD34FD6F}"/>
              </a:ext>
            </a:extLst>
          </p:cNvPr>
          <p:cNvSpPr/>
          <p:nvPr/>
        </p:nvSpPr>
        <p:spPr>
          <a:xfrm>
            <a:off x="210076" y="496259"/>
            <a:ext cx="8682404" cy="163659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〇過去に犯罪を行った</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者を受け入れた事業所に対する調査の結果によると、受入経験のある事業所は調査</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対象事業所</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の約</a:t>
            </a:r>
            <a:r>
              <a:rPr lang="en-US" altLang="ja-JP" sz="1400" dirty="0">
                <a:solidFill>
                  <a:prstClr val="black"/>
                </a:solidFill>
                <a:latin typeface="HG丸ｺﾞｼｯｸM-PRO" panose="020F0600000000000000" pitchFamily="50" charset="-128"/>
                <a:ea typeface="HG丸ｺﾞｼｯｸM-PRO" panose="020F0600000000000000" pitchFamily="50" charset="-128"/>
              </a:rPr>
              <a:t>3</a:t>
            </a:r>
            <a:r>
              <a:rPr lang="ja-JP" altLang="en-US" sz="1400" dirty="0">
                <a:solidFill>
                  <a:prstClr val="black"/>
                </a:solidFill>
                <a:latin typeface="HG丸ｺﾞｼｯｸM-PRO" panose="020F0600000000000000" pitchFamily="50" charset="-128"/>
                <a:ea typeface="HG丸ｺﾞｼｯｸM-PRO" panose="020F0600000000000000" pitchFamily="50" charset="-128"/>
              </a:rPr>
              <a:t>割</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程度</a:t>
            </a:r>
            <a:r>
              <a:rPr lang="ja-JP" altLang="en-US" sz="1400" dirty="0">
                <a:solidFill>
                  <a:prstClr val="black"/>
                </a:solidFill>
                <a:latin typeface="HG丸ｺﾞｼｯｸM-PRO" panose="020F0600000000000000" pitchFamily="50" charset="-128"/>
                <a:ea typeface="HG丸ｺﾞｼｯｸM-PRO" panose="020F0600000000000000" pitchFamily="50" charset="-128"/>
              </a:rPr>
              <a:t>と少なく、犯罪を行った</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者の地域での受け皿が足りていない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参考１</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〇また、「保護統計年報」によると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2012</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年～</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2016</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年（平成</a:t>
            </a:r>
            <a:r>
              <a:rPr lang="en-US" altLang="ja-JP" sz="1400" dirty="0">
                <a:solidFill>
                  <a:prstClr val="black"/>
                </a:solidFill>
                <a:latin typeface="HG丸ｺﾞｼｯｸM-PRO" panose="020F0600000000000000" pitchFamily="50" charset="-128"/>
                <a:ea typeface="HG丸ｺﾞｼｯｸM-PRO" panose="020F0600000000000000" pitchFamily="50" charset="-128"/>
              </a:rPr>
              <a:t>24</a:t>
            </a:r>
            <a:r>
              <a:rPr lang="ja-JP" altLang="en-US" sz="1400" dirty="0">
                <a:solidFill>
                  <a:prstClr val="black"/>
                </a:solidFill>
                <a:latin typeface="HG丸ｺﾞｼｯｸM-PRO" panose="020F0600000000000000" pitchFamily="50" charset="-128"/>
                <a:ea typeface="HG丸ｺﾞｼｯｸM-PRO" panose="020F0600000000000000" pitchFamily="50" charset="-128"/>
              </a:rPr>
              <a:t>年～平成</a:t>
            </a:r>
            <a:r>
              <a:rPr lang="en-US" altLang="ja-JP" sz="1400" dirty="0">
                <a:solidFill>
                  <a:prstClr val="black"/>
                </a:solidFill>
                <a:latin typeface="HG丸ｺﾞｼｯｸM-PRO" panose="020F0600000000000000" pitchFamily="50" charset="-128"/>
                <a:ea typeface="HG丸ｺﾞｼｯｸM-PRO" panose="020F0600000000000000" pitchFamily="50" charset="-128"/>
              </a:rPr>
              <a:t>28</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年）に</a:t>
            </a:r>
            <a:r>
              <a:rPr lang="ja-JP" altLang="en-US" sz="1400" dirty="0">
                <a:solidFill>
                  <a:prstClr val="black"/>
                </a:solidFill>
                <a:latin typeface="HG丸ｺﾞｼｯｸM-PRO" panose="020F0600000000000000" pitchFamily="50" charset="-128"/>
                <a:ea typeface="HG丸ｺﾞｼｯｸM-PRO" panose="020F0600000000000000" pitchFamily="50" charset="-128"/>
              </a:rPr>
              <a:t>保護観察が終了した者の保護</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観察期</a:t>
            </a:r>
            <a:r>
              <a:rPr lang="ja-JP" altLang="en-US" sz="1400" dirty="0">
                <a:solidFill>
                  <a:prstClr val="black"/>
                </a:solidFill>
                <a:latin typeface="HG丸ｺﾞｼｯｸM-PRO" panose="020F0600000000000000" pitchFamily="50" charset="-128"/>
                <a:ea typeface="HG丸ｺﾞｼｯｸM-PRO" panose="020F0600000000000000" pitchFamily="50" charset="-128"/>
              </a:rPr>
              <a:t>間中の再犯率は、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無職者</a:t>
            </a:r>
            <a:r>
              <a:rPr lang="ja-JP" altLang="en-US" sz="1400" dirty="0">
                <a:solidFill>
                  <a:prstClr val="black"/>
                </a:solidFill>
                <a:latin typeface="HG丸ｺﾞｼｯｸM-PRO" panose="020F0600000000000000" pitchFamily="50" charset="-128"/>
                <a:ea typeface="HG丸ｺﾞｼｯｸM-PRO" panose="020F0600000000000000" pitchFamily="50" charset="-128"/>
              </a:rPr>
              <a:t>と有職者で約</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3</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倍</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の差が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参考２</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⇒犯罪を行った者の地域での受け皿の拡大を図る必要があり、結果として再犯防止にも</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つながる</a:t>
            </a:r>
            <a:endParaRPr lang="en-US" altLang="ja-JP" sz="1400" b="1" u="sng"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55">
            <a:extLst>
              <a:ext uri="{FF2B5EF4-FFF2-40B4-BE49-F238E27FC236}">
                <a16:creationId xmlns:a16="http://schemas.microsoft.com/office/drawing/2014/main" id="{23215386-69E4-4AC2-AC65-2D4F05FF0B63}"/>
              </a:ext>
            </a:extLst>
          </p:cNvPr>
          <p:cNvSpPr/>
          <p:nvPr/>
        </p:nvSpPr>
        <p:spPr>
          <a:xfrm>
            <a:off x="140209" y="141784"/>
            <a:ext cx="5151871" cy="346779"/>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prstClr val="white"/>
                </a:solidFill>
                <a:latin typeface="Meiryo UI" panose="020B0604030504040204" pitchFamily="50" charset="-128"/>
                <a:ea typeface="Meiryo UI" panose="020B0604030504040204" pitchFamily="50" charset="-128"/>
              </a:rPr>
              <a:t>②</a:t>
            </a:r>
            <a:r>
              <a:rPr lang="ja-JP" altLang="en-US" sz="1600" b="1" dirty="0" smtClean="0">
                <a:solidFill>
                  <a:prstClr val="white"/>
                </a:solidFill>
                <a:latin typeface="Meiryo UI" panose="020B0604030504040204" pitchFamily="50" charset="-128"/>
                <a:ea typeface="Meiryo UI" panose="020B0604030504040204" pitchFamily="50" charset="-128"/>
              </a:rPr>
              <a:t>犯罪を行った</a:t>
            </a:r>
            <a:r>
              <a:rPr lang="ja-JP" altLang="en-US" sz="1600" b="1" dirty="0" err="1" smtClean="0">
                <a:solidFill>
                  <a:prstClr val="white"/>
                </a:solidFill>
                <a:latin typeface="Meiryo UI" panose="020B0604030504040204" pitchFamily="50" charset="-128"/>
                <a:ea typeface="Meiryo UI" panose="020B0604030504040204" pitchFamily="50" charset="-128"/>
              </a:rPr>
              <a:t>障がい</a:t>
            </a:r>
            <a:r>
              <a:rPr lang="ja-JP" altLang="en-US" sz="1600" b="1" dirty="0" smtClean="0">
                <a:solidFill>
                  <a:prstClr val="white"/>
                </a:solidFill>
                <a:latin typeface="Meiryo UI" panose="020B0604030504040204" pitchFamily="50" charset="-128"/>
                <a:ea typeface="Meiryo UI" panose="020B0604030504040204" pitchFamily="50" charset="-128"/>
              </a:rPr>
              <a:t>者への就労支援の</a:t>
            </a:r>
            <a:r>
              <a:rPr lang="ja-JP" altLang="en-US" sz="1600" b="1" dirty="0">
                <a:solidFill>
                  <a:prstClr val="white"/>
                </a:solidFill>
                <a:latin typeface="Meiryo UI" panose="020B0604030504040204" pitchFamily="50" charset="-128"/>
                <a:ea typeface="Meiryo UI" panose="020B0604030504040204" pitchFamily="50" charset="-128"/>
              </a:rPr>
              <a:t>必要性</a:t>
            </a:r>
          </a:p>
        </p:txBody>
      </p:sp>
      <p:sp>
        <p:nvSpPr>
          <p:cNvPr id="52" name="正方形/長方形 51">
            <a:extLst>
              <a:ext uri="{FF2B5EF4-FFF2-40B4-BE49-F238E27FC236}">
                <a16:creationId xmlns:a16="http://schemas.microsoft.com/office/drawing/2014/main" id="{9B52BA44-157E-4B39-B82C-556ACD34FD6F}"/>
              </a:ext>
            </a:extLst>
          </p:cNvPr>
          <p:cNvSpPr/>
          <p:nvPr/>
        </p:nvSpPr>
        <p:spPr>
          <a:xfrm>
            <a:off x="210076" y="2238199"/>
            <a:ext cx="4325405" cy="4276046"/>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248832" y="2479521"/>
            <a:ext cx="4190931" cy="6006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defRPr sz="700" b="0" i="0" u="none" strike="noStrike" kern="1200" spc="0" baseline="0">
                <a:solidFill>
                  <a:prstClr val="black">
                    <a:lumMod val="65000"/>
                    <a:lumOff val="35000"/>
                  </a:prstClr>
                </a:solidFill>
                <a:latin typeface="+mn-lt"/>
                <a:ea typeface="+mn-ea"/>
                <a:cs typeface="+mn-cs"/>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参考１</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地域</a:t>
            </a:r>
            <a:r>
              <a:rPr lang="ja-JP" altLang="en-US" sz="1600" dirty="0">
                <a:solidFill>
                  <a:schemeClr val="tx1"/>
                </a:solidFill>
                <a:latin typeface="Meiryo UI" panose="020B0604030504040204" pitchFamily="50" charset="-128"/>
                <a:ea typeface="Meiryo UI" panose="020B0604030504040204" pitchFamily="50" charset="-128"/>
              </a:rPr>
              <a:t>事業所としての「障がいのある触法者へ</a:t>
            </a:r>
            <a:r>
              <a:rPr lang="ja-JP" altLang="en-US" sz="1600" dirty="0" smtClean="0">
                <a:solidFill>
                  <a:schemeClr val="tx1"/>
                </a:solidFill>
                <a:latin typeface="Meiryo UI" panose="020B0604030504040204" pitchFamily="50" charset="-128"/>
                <a:ea typeface="Meiryo UI" panose="020B0604030504040204" pitchFamily="50" charset="-128"/>
              </a:rPr>
              <a:t>の対応</a:t>
            </a:r>
            <a:r>
              <a:rPr lang="ja-JP" altLang="en-US" sz="1600" dirty="0">
                <a:solidFill>
                  <a:schemeClr val="tx1"/>
                </a:solidFill>
                <a:latin typeface="Meiryo UI" panose="020B0604030504040204" pitchFamily="50" charset="-128"/>
                <a:ea typeface="Meiryo UI" panose="020B0604030504040204" pitchFamily="50" charset="-128"/>
              </a:rPr>
              <a:t>状況」についてのアンケート調査</a:t>
            </a:r>
            <a:endParaRPr lang="en-US" altLang="ja-JP" sz="1600" dirty="0">
              <a:solidFill>
                <a:schemeClr val="tx1"/>
              </a:solidFill>
              <a:latin typeface="Meiryo UI" panose="020B0604030504040204" pitchFamily="50" charset="-128"/>
              <a:ea typeface="Meiryo UI" panose="020B0604030504040204" pitchFamily="50" charset="-128"/>
            </a:endParaRPr>
          </a:p>
          <a:p>
            <a:pPr algn="ctr">
              <a:lnSpc>
                <a:spcPts val="2200"/>
              </a:lnSpc>
              <a:defRPr sz="700" b="0" i="0" u="none" strike="noStrike" kern="1200" spc="0" baseline="0">
                <a:solidFill>
                  <a:prstClr val="black">
                    <a:lumMod val="65000"/>
                    <a:lumOff val="35000"/>
                  </a:prstClr>
                </a:solidFill>
                <a:latin typeface="+mn-lt"/>
                <a:ea typeface="+mn-ea"/>
                <a:cs typeface="+mn-cs"/>
              </a:defRPr>
            </a:pP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大阪市就業・生活支援センターによる調査　調査対象：</a:t>
            </a:r>
            <a:r>
              <a:rPr lang="en-US" altLang="ja-JP" sz="1050" dirty="0">
                <a:solidFill>
                  <a:schemeClr val="tx1"/>
                </a:solidFill>
                <a:latin typeface="Meiryo UI" panose="020B0604030504040204" pitchFamily="50" charset="-128"/>
                <a:ea typeface="Meiryo UI" panose="020B0604030504040204" pitchFamily="50" charset="-128"/>
              </a:rPr>
              <a:t>76</a:t>
            </a:r>
            <a:r>
              <a:rPr lang="ja-JP" altLang="en-US" sz="1050" dirty="0">
                <a:solidFill>
                  <a:schemeClr val="tx1"/>
                </a:solidFill>
                <a:latin typeface="Meiryo UI" panose="020B0604030504040204" pitchFamily="50" charset="-128"/>
                <a:ea typeface="Meiryo UI" panose="020B0604030504040204" pitchFamily="50" charset="-128"/>
              </a:rPr>
              <a:t>事業所</a:t>
            </a:r>
            <a:r>
              <a:rPr lang="en-US" altLang="ja-JP" sz="1050" dirty="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5324376" y="3621268"/>
            <a:ext cx="997057" cy="258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無職者</a:t>
            </a:r>
          </a:p>
        </p:txBody>
      </p:sp>
      <p:sp>
        <p:nvSpPr>
          <p:cNvPr id="58" name="正方形/長方形 57"/>
          <p:cNvSpPr/>
          <p:nvPr/>
        </p:nvSpPr>
        <p:spPr>
          <a:xfrm>
            <a:off x="7201164" y="5001888"/>
            <a:ext cx="1096055" cy="258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職者</a:t>
            </a:r>
          </a:p>
        </p:txBody>
      </p:sp>
      <p:grpSp>
        <p:nvGrpSpPr>
          <p:cNvPr id="67" name="グループ化 66"/>
          <p:cNvGrpSpPr/>
          <p:nvPr/>
        </p:nvGrpSpPr>
        <p:grpSpPr>
          <a:xfrm>
            <a:off x="395536" y="3750712"/>
            <a:ext cx="3894128" cy="1190456"/>
            <a:chOff x="385122" y="5905477"/>
            <a:chExt cx="2519781" cy="883298"/>
          </a:xfrm>
        </p:grpSpPr>
        <p:graphicFrame>
          <p:nvGraphicFramePr>
            <p:cNvPr id="104" name="グラフ 103">
              <a:extLst>
                <a:ext uri="{FF2B5EF4-FFF2-40B4-BE49-F238E27FC236}">
                  <a16:creationId xmlns:a16="http://schemas.microsoft.com/office/drawing/2014/main" id="{F19D2A67-2285-44D4-A9F4-DFE45FD46065}"/>
                </a:ext>
              </a:extLst>
            </p:cNvPr>
            <p:cNvGraphicFramePr>
              <a:graphicFrameLocks/>
            </p:cNvGraphicFramePr>
            <p:nvPr>
              <p:extLst>
                <p:ext uri="{D42A27DB-BD31-4B8C-83A1-F6EECF244321}">
                  <p14:modId xmlns:p14="http://schemas.microsoft.com/office/powerpoint/2010/main" val="3899861333"/>
                </p:ext>
              </p:extLst>
            </p:nvPr>
          </p:nvGraphicFramePr>
          <p:xfrm>
            <a:off x="385122" y="5905477"/>
            <a:ext cx="1742857" cy="883298"/>
          </p:xfrm>
          <a:graphic>
            <a:graphicData uri="http://schemas.openxmlformats.org/drawingml/2006/chart">
              <c:chart xmlns:c="http://schemas.openxmlformats.org/drawingml/2006/chart" xmlns:r="http://schemas.openxmlformats.org/officeDocument/2006/relationships" r:id="rId2"/>
            </a:graphicData>
          </a:graphic>
        </p:graphicFrame>
        <p:grpSp>
          <p:nvGrpSpPr>
            <p:cNvPr id="105" name="グループ化 104"/>
            <p:cNvGrpSpPr/>
            <p:nvPr/>
          </p:nvGrpSpPr>
          <p:grpSpPr>
            <a:xfrm>
              <a:off x="738216" y="6392761"/>
              <a:ext cx="647784" cy="222239"/>
              <a:chOff x="594290" y="6367921"/>
              <a:chExt cx="647784" cy="222239"/>
            </a:xfrm>
          </p:grpSpPr>
          <p:sp>
            <p:nvSpPr>
              <p:cNvPr id="112" name="正方形/長方形 111"/>
              <p:cNvSpPr/>
              <p:nvPr/>
            </p:nvSpPr>
            <p:spPr>
              <a:xfrm>
                <a:off x="649989" y="6399000"/>
                <a:ext cx="520011" cy="13716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13" name="正方形/長方形 112"/>
              <p:cNvSpPr/>
              <p:nvPr/>
            </p:nvSpPr>
            <p:spPr>
              <a:xfrm>
                <a:off x="594290" y="6367921"/>
                <a:ext cx="647784"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800" kern="100" dirty="0">
                    <a:latin typeface="Meiryo UI" panose="020B0604030504040204" pitchFamily="50" charset="-128"/>
                    <a:ea typeface="Meiryo UI" panose="020B0604030504040204" pitchFamily="50" charset="-128"/>
                    <a:cs typeface="Times New Roman"/>
                  </a:rPr>
                  <a:t>受入経験有</a:t>
                </a:r>
              </a:p>
            </p:txBody>
          </p:sp>
        </p:grpSp>
        <p:grpSp>
          <p:nvGrpSpPr>
            <p:cNvPr id="106" name="グループ化 105"/>
            <p:cNvGrpSpPr/>
            <p:nvPr/>
          </p:nvGrpSpPr>
          <p:grpSpPr>
            <a:xfrm>
              <a:off x="2088000" y="6077126"/>
              <a:ext cx="816903" cy="270000"/>
              <a:chOff x="2088000" y="6077126"/>
              <a:chExt cx="816903" cy="270000"/>
            </a:xfrm>
          </p:grpSpPr>
          <p:sp>
            <p:nvSpPr>
              <p:cNvPr id="110" name="四角形吹き出し 109"/>
              <p:cNvSpPr/>
              <p:nvPr/>
            </p:nvSpPr>
            <p:spPr>
              <a:xfrm>
                <a:off x="2184159" y="6077126"/>
                <a:ext cx="605842" cy="270000"/>
              </a:xfrm>
              <a:prstGeom prst="wedgeRectCallout">
                <a:avLst>
                  <a:gd name="adj1" fmla="val -77767"/>
                  <a:gd name="adj2" fmla="val 4480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11" name="正方形/長方形 110"/>
              <p:cNvSpPr/>
              <p:nvPr/>
            </p:nvSpPr>
            <p:spPr>
              <a:xfrm>
                <a:off x="2088000" y="6101006"/>
                <a:ext cx="816903"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Times New Roman"/>
                  </a:rPr>
                  <a:t>再び受け入れるか</a:t>
                </a:r>
                <a:endParaRPr lang="en-US" altLang="ja-JP" sz="800" kern="100" dirty="0" smtClean="0">
                  <a:latin typeface="Meiryo UI" panose="020B0604030504040204" pitchFamily="50" charset="-128"/>
                  <a:ea typeface="Meiryo UI" panose="020B0604030504040204" pitchFamily="50" charset="-128"/>
                  <a:cs typeface="Times New Roman"/>
                </a:endParaRPr>
              </a:p>
              <a:p>
                <a:pPr algn="ctr">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Times New Roman"/>
                  </a:rPr>
                  <a:t>どうか検討中</a:t>
                </a:r>
                <a:endParaRPr lang="ja-JP" altLang="en-US" sz="800" kern="100" dirty="0">
                  <a:latin typeface="Meiryo UI" panose="020B0604030504040204" pitchFamily="50" charset="-128"/>
                  <a:ea typeface="Meiryo UI" panose="020B0604030504040204" pitchFamily="50" charset="-128"/>
                  <a:cs typeface="Times New Roman"/>
                </a:endParaRPr>
              </a:p>
            </p:txBody>
          </p:sp>
        </p:grpSp>
        <p:grpSp>
          <p:nvGrpSpPr>
            <p:cNvPr id="107" name="グループ化 106"/>
            <p:cNvGrpSpPr/>
            <p:nvPr/>
          </p:nvGrpSpPr>
          <p:grpSpPr>
            <a:xfrm>
              <a:off x="2088000" y="6379246"/>
              <a:ext cx="816903" cy="270000"/>
              <a:chOff x="2088000" y="6077126"/>
              <a:chExt cx="816903" cy="270000"/>
            </a:xfrm>
          </p:grpSpPr>
          <p:sp>
            <p:nvSpPr>
              <p:cNvPr id="108" name="四角形吹き出し 107"/>
              <p:cNvSpPr/>
              <p:nvPr/>
            </p:nvSpPr>
            <p:spPr>
              <a:xfrm>
                <a:off x="2184159" y="6077126"/>
                <a:ext cx="605842" cy="270000"/>
              </a:xfrm>
              <a:prstGeom prst="wedgeRectCallout">
                <a:avLst>
                  <a:gd name="adj1" fmla="val -89030"/>
                  <a:gd name="adj2" fmla="val 1448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09" name="正方形/長方形 108"/>
              <p:cNvSpPr/>
              <p:nvPr/>
            </p:nvSpPr>
            <p:spPr>
              <a:xfrm>
                <a:off x="2088000" y="6101006"/>
                <a:ext cx="816903"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Times New Roman"/>
                  </a:rPr>
                  <a:t>今後は</a:t>
                </a:r>
                <a:endParaRPr lang="en-US" altLang="ja-JP" sz="800" kern="100" dirty="0" smtClean="0">
                  <a:latin typeface="Meiryo UI" panose="020B0604030504040204" pitchFamily="50" charset="-128"/>
                  <a:ea typeface="Meiryo UI" panose="020B0604030504040204" pitchFamily="50" charset="-128"/>
                  <a:cs typeface="Times New Roman"/>
                </a:endParaRPr>
              </a:p>
              <a:p>
                <a:pPr algn="ctr">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Times New Roman"/>
                  </a:rPr>
                  <a:t>受け入れない</a:t>
                </a:r>
                <a:endParaRPr lang="ja-JP" altLang="en-US" sz="800" kern="100" dirty="0">
                  <a:latin typeface="Meiryo UI" panose="020B0604030504040204" pitchFamily="50" charset="-128"/>
                  <a:ea typeface="Meiryo UI" panose="020B0604030504040204" pitchFamily="50" charset="-128"/>
                  <a:cs typeface="Times New Roman"/>
                </a:endParaRPr>
              </a:p>
            </p:txBody>
          </p:sp>
        </p:grpSp>
      </p:grpSp>
      <p:sp>
        <p:nvSpPr>
          <p:cNvPr id="81" name="正方形/長方形 80"/>
          <p:cNvSpPr/>
          <p:nvPr/>
        </p:nvSpPr>
        <p:spPr>
          <a:xfrm>
            <a:off x="222196" y="3325664"/>
            <a:ext cx="4244204" cy="374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sz="700" b="0" i="0" u="none" strike="noStrike" kern="1200" spc="0" baseline="0">
                <a:solidFill>
                  <a:prstClr val="black">
                    <a:lumMod val="65000"/>
                    <a:lumOff val="35000"/>
                  </a:prstClr>
                </a:solidFill>
                <a:latin typeface="+mn-lt"/>
                <a:ea typeface="+mn-ea"/>
                <a:cs typeface="+mn-cs"/>
              </a:defRPr>
            </a:pPr>
            <a:r>
              <a:rPr lang="en-US" altLang="ja-JP" sz="1200" dirty="0" smtClean="0">
                <a:latin typeface="Meiryo UI" panose="020B0604030504040204" pitchFamily="50" charset="-128"/>
                <a:ea typeface="Meiryo UI" panose="020B0604030504040204" pitchFamily="50" charset="-128"/>
              </a:rPr>
              <a:t>Q</a:t>
            </a:r>
            <a:r>
              <a:rPr lang="ja-JP" altLang="en-US" sz="1200" dirty="0" smtClean="0">
                <a:latin typeface="Meiryo UI" panose="020B0604030504040204" pitchFamily="50" charset="-128"/>
                <a:ea typeface="Meiryo UI" panose="020B0604030504040204" pitchFamily="50" charset="-128"/>
              </a:rPr>
              <a:t>：犯罪を行った</a:t>
            </a:r>
            <a:r>
              <a:rPr lang="ja-JP" altLang="en-US" sz="1200" dirty="0" err="1" smtClean="0">
                <a:latin typeface="Meiryo UI" panose="020B0604030504040204" pitchFamily="50" charset="-128"/>
                <a:ea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rPr>
              <a:t>者の受入経験の有無、今後</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受入予定</a:t>
            </a:r>
            <a:endParaRPr lang="ja-JP" altLang="en-US" sz="1200" dirty="0">
              <a:latin typeface="Meiryo UI" panose="020B0604030504040204" pitchFamily="50" charset="-128"/>
              <a:ea typeface="Meiryo UI" panose="020B0604030504040204" pitchFamily="50" charset="-128"/>
            </a:endParaRPr>
          </a:p>
        </p:txBody>
      </p:sp>
      <p:graphicFrame>
        <p:nvGraphicFramePr>
          <p:cNvPr id="82" name="グラフ 81"/>
          <p:cNvGraphicFramePr>
            <a:graphicFrameLocks/>
          </p:cNvGraphicFramePr>
          <p:nvPr>
            <p:extLst>
              <p:ext uri="{D42A27DB-BD31-4B8C-83A1-F6EECF244321}">
                <p14:modId xmlns:p14="http://schemas.microsoft.com/office/powerpoint/2010/main" val="208296668"/>
              </p:ext>
            </p:extLst>
          </p:nvPr>
        </p:nvGraphicFramePr>
        <p:xfrm>
          <a:off x="221866" y="4872144"/>
          <a:ext cx="3930413" cy="839670"/>
        </p:xfrm>
        <a:graphic>
          <a:graphicData uri="http://schemas.openxmlformats.org/drawingml/2006/chart">
            <c:chart xmlns:c="http://schemas.openxmlformats.org/drawingml/2006/chart" xmlns:r="http://schemas.openxmlformats.org/officeDocument/2006/relationships" r:id="rId3"/>
          </a:graphicData>
        </a:graphic>
      </p:graphicFrame>
      <p:grpSp>
        <p:nvGrpSpPr>
          <p:cNvPr id="83" name="グループ化 82"/>
          <p:cNvGrpSpPr/>
          <p:nvPr/>
        </p:nvGrpSpPr>
        <p:grpSpPr>
          <a:xfrm>
            <a:off x="222196" y="5694933"/>
            <a:ext cx="1613500" cy="470371"/>
            <a:chOff x="2476249" y="6285662"/>
            <a:chExt cx="816903" cy="222239"/>
          </a:xfrm>
        </p:grpSpPr>
        <p:sp>
          <p:nvSpPr>
            <p:cNvPr id="102" name="四角形吹き出し 101"/>
            <p:cNvSpPr/>
            <p:nvPr/>
          </p:nvSpPr>
          <p:spPr>
            <a:xfrm>
              <a:off x="2627420" y="6319864"/>
              <a:ext cx="541669" cy="108651"/>
            </a:xfrm>
            <a:prstGeom prst="wedgeRectCallout">
              <a:avLst>
                <a:gd name="adj1" fmla="val -13518"/>
                <a:gd name="adj2" fmla="val -16873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400"/>
            </a:p>
          </p:txBody>
        </p:sp>
        <p:sp>
          <p:nvSpPr>
            <p:cNvPr id="103" name="正方形/長方形 102"/>
            <p:cNvSpPr/>
            <p:nvPr/>
          </p:nvSpPr>
          <p:spPr>
            <a:xfrm>
              <a:off x="2476249" y="6285662"/>
              <a:ext cx="816903"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1600" kern="100" dirty="0" smtClean="0">
                  <a:latin typeface="Meiryo UI" panose="020B0604030504040204" pitchFamily="50" charset="-128"/>
                  <a:ea typeface="Meiryo UI" panose="020B0604030504040204" pitchFamily="50" charset="-128"/>
                  <a:cs typeface="Times New Roman"/>
                </a:rPr>
                <a:t>うまくいった</a:t>
              </a:r>
              <a:endParaRPr lang="ja-JP" altLang="en-US" sz="1600" kern="100" dirty="0">
                <a:latin typeface="Meiryo UI" panose="020B0604030504040204" pitchFamily="50" charset="-128"/>
                <a:ea typeface="Meiryo UI" panose="020B0604030504040204" pitchFamily="50" charset="-128"/>
                <a:cs typeface="Times New Roman"/>
              </a:endParaRPr>
            </a:p>
          </p:txBody>
        </p:sp>
      </p:grpSp>
      <p:grpSp>
        <p:nvGrpSpPr>
          <p:cNvPr id="89" name="グループ化 88"/>
          <p:cNvGrpSpPr/>
          <p:nvPr/>
        </p:nvGrpSpPr>
        <p:grpSpPr>
          <a:xfrm>
            <a:off x="1575217" y="5810947"/>
            <a:ext cx="1370586" cy="564674"/>
            <a:chOff x="2580957" y="6267276"/>
            <a:chExt cx="816903" cy="222239"/>
          </a:xfrm>
        </p:grpSpPr>
        <p:sp>
          <p:nvSpPr>
            <p:cNvPr id="100" name="四角形吹き出し 99"/>
            <p:cNvSpPr/>
            <p:nvPr/>
          </p:nvSpPr>
          <p:spPr>
            <a:xfrm>
              <a:off x="2627420" y="6319864"/>
              <a:ext cx="715382" cy="103871"/>
            </a:xfrm>
            <a:prstGeom prst="wedgeRectCallout">
              <a:avLst>
                <a:gd name="adj1" fmla="val -7262"/>
                <a:gd name="adj2" fmla="val -22309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p>
          </p:txBody>
        </p:sp>
        <p:sp>
          <p:nvSpPr>
            <p:cNvPr id="101" name="正方形/長方形 100"/>
            <p:cNvSpPr/>
            <p:nvPr/>
          </p:nvSpPr>
          <p:spPr>
            <a:xfrm>
              <a:off x="2580957" y="6267276"/>
              <a:ext cx="816903"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まあまあであった</a:t>
              </a:r>
              <a:endParaRPr lang="ja-JP" altLang="en-US" sz="1200" kern="100" dirty="0">
                <a:latin typeface="Meiryo UI" panose="020B0604030504040204" pitchFamily="50" charset="-128"/>
                <a:ea typeface="Meiryo UI" panose="020B0604030504040204" pitchFamily="50" charset="-128"/>
                <a:cs typeface="Times New Roman"/>
              </a:endParaRPr>
            </a:p>
          </p:txBody>
        </p:sp>
      </p:grpSp>
      <p:grpSp>
        <p:nvGrpSpPr>
          <p:cNvPr id="93" name="グループ化 92"/>
          <p:cNvGrpSpPr/>
          <p:nvPr/>
        </p:nvGrpSpPr>
        <p:grpSpPr>
          <a:xfrm>
            <a:off x="2931383" y="5936909"/>
            <a:ext cx="1316841" cy="749396"/>
            <a:chOff x="2627420" y="6204534"/>
            <a:chExt cx="823324" cy="356077"/>
          </a:xfrm>
        </p:grpSpPr>
        <p:sp>
          <p:nvSpPr>
            <p:cNvPr id="94" name="四角形吹き出し 93"/>
            <p:cNvSpPr/>
            <p:nvPr/>
          </p:nvSpPr>
          <p:spPr>
            <a:xfrm>
              <a:off x="2627420" y="6319864"/>
              <a:ext cx="715382" cy="103871"/>
            </a:xfrm>
            <a:prstGeom prst="wedgeRectCallout">
              <a:avLst>
                <a:gd name="adj1" fmla="val 25333"/>
                <a:gd name="adj2" fmla="val -34791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9" name="正方形/長方形 98"/>
            <p:cNvSpPr/>
            <p:nvPr/>
          </p:nvSpPr>
          <p:spPr>
            <a:xfrm>
              <a:off x="2633841" y="6204534"/>
              <a:ext cx="816903" cy="356077"/>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sz="1050" kern="100" dirty="0" smtClean="0">
                  <a:latin typeface="Meiryo UI" panose="020B0604030504040204" pitchFamily="50" charset="-128"/>
                  <a:ea typeface="Meiryo UI" panose="020B0604030504040204" pitchFamily="50" charset="-128"/>
                  <a:cs typeface="Times New Roman"/>
                </a:rPr>
                <a:t>うまくいかなかった</a:t>
              </a:r>
              <a:endParaRPr lang="ja-JP" altLang="en-US" sz="1050" kern="100" dirty="0">
                <a:latin typeface="Meiryo UI" panose="020B0604030504040204" pitchFamily="50" charset="-128"/>
                <a:ea typeface="Meiryo UI" panose="020B0604030504040204" pitchFamily="50" charset="-128"/>
                <a:cs typeface="Times New Roman"/>
              </a:endParaRPr>
            </a:p>
          </p:txBody>
        </p:sp>
      </p:grpSp>
      <p:sp>
        <p:nvSpPr>
          <p:cNvPr id="64" name="正方形/長方形 63"/>
          <p:cNvSpPr/>
          <p:nvPr/>
        </p:nvSpPr>
        <p:spPr>
          <a:xfrm>
            <a:off x="210076" y="4837759"/>
            <a:ext cx="3076690" cy="328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sz="700" b="0" i="0" u="none" strike="noStrike" kern="1200" spc="0" baseline="0">
                <a:solidFill>
                  <a:prstClr val="black">
                    <a:lumMod val="65000"/>
                    <a:lumOff val="35000"/>
                  </a:prstClr>
                </a:solidFill>
                <a:latin typeface="+mn-lt"/>
                <a:ea typeface="+mn-ea"/>
                <a:cs typeface="+mn-cs"/>
              </a:defRPr>
            </a:pPr>
            <a:r>
              <a:rPr lang="en-US" altLang="ja-JP" sz="1200" dirty="0" smtClean="0">
                <a:latin typeface="Meiryo UI" panose="020B0604030504040204" pitchFamily="50" charset="-128"/>
                <a:ea typeface="Meiryo UI" panose="020B0604030504040204" pitchFamily="50" charset="-128"/>
              </a:rPr>
              <a:t>Q</a:t>
            </a:r>
            <a:r>
              <a:rPr lang="ja-JP" altLang="en-US" sz="1200" dirty="0" smtClean="0">
                <a:latin typeface="Meiryo UI" panose="020B0604030504040204" pitchFamily="50" charset="-128"/>
                <a:ea typeface="Meiryo UI" panose="020B0604030504040204" pitchFamily="50" charset="-128"/>
              </a:rPr>
              <a:t>：受け入れた際の対応がうまくいったかどうか</a:t>
            </a:r>
            <a:endParaRPr lang="ja-JP" altLang="en-US" sz="1200"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6606734" y="4041584"/>
            <a:ext cx="507769" cy="1421697"/>
            <a:chOff x="6606734" y="4041584"/>
            <a:chExt cx="507769" cy="1421697"/>
          </a:xfrm>
        </p:grpSpPr>
        <p:sp>
          <p:nvSpPr>
            <p:cNvPr id="54" name="左右矢印 53"/>
            <p:cNvSpPr/>
            <p:nvPr/>
          </p:nvSpPr>
          <p:spPr>
            <a:xfrm>
              <a:off x="6606734" y="5184537"/>
              <a:ext cx="507769" cy="27874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6650248" y="4041584"/>
              <a:ext cx="342928" cy="1124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倍</a:t>
              </a:r>
              <a:endParaRPr kumimoji="1"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4" name="正方形/長方形 113"/>
          <p:cNvSpPr/>
          <p:nvPr/>
        </p:nvSpPr>
        <p:spPr>
          <a:xfrm>
            <a:off x="4596456" y="2334650"/>
            <a:ext cx="4386917" cy="6006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defRPr sz="700" b="0" i="0" u="none" strike="noStrike" kern="1200" spc="0" baseline="0">
                <a:solidFill>
                  <a:prstClr val="black">
                    <a:lumMod val="65000"/>
                    <a:lumOff val="35000"/>
                  </a:prstClr>
                </a:solidFill>
                <a:latin typeface="+mn-lt"/>
                <a:ea typeface="+mn-ea"/>
                <a:cs typeface="+mn-cs"/>
              </a:defRPr>
            </a:pP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参考</a:t>
            </a:r>
            <a:r>
              <a:rPr lang="ja-JP" altLang="en-US" sz="1400" dirty="0">
                <a:solidFill>
                  <a:schemeClr val="tx1"/>
                </a:solidFill>
                <a:latin typeface="Meiryo UI" panose="020B0604030504040204" pitchFamily="50" charset="-128"/>
                <a:ea typeface="Meiryo UI" panose="020B0604030504040204" pitchFamily="50" charset="-128"/>
              </a:rPr>
              <a:t>２</a:t>
            </a:r>
            <a:r>
              <a:rPr lang="en-US" altLang="ja-JP" sz="1400" dirty="0">
                <a:solidFill>
                  <a:schemeClr val="tx1"/>
                </a:solidFill>
                <a:latin typeface="Meiryo UI" panose="020B0604030504040204" pitchFamily="50" charset="-128"/>
                <a:ea typeface="Meiryo UI" panose="020B0604030504040204" pitchFamily="50" charset="-128"/>
              </a:rPr>
              <a:t>】2012</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2016</a:t>
            </a:r>
            <a:r>
              <a:rPr lang="ja-JP" altLang="en-US" sz="1400" dirty="0" smtClean="0">
                <a:solidFill>
                  <a:schemeClr val="tx1"/>
                </a:solidFill>
                <a:latin typeface="Meiryo UI" panose="020B0604030504040204" pitchFamily="50" charset="-128"/>
                <a:ea typeface="Meiryo UI" panose="020B0604030504040204" pitchFamily="50" charset="-128"/>
              </a:rPr>
              <a:t>年（平成</a:t>
            </a:r>
            <a:r>
              <a:rPr lang="en-US" altLang="ja-JP" sz="1400" dirty="0">
                <a:solidFill>
                  <a:schemeClr val="tx1"/>
                </a:solidFill>
                <a:latin typeface="Meiryo UI" panose="020B0604030504040204" pitchFamily="50" charset="-128"/>
                <a:ea typeface="Meiryo UI" panose="020B0604030504040204" pitchFamily="50" charset="-128"/>
              </a:rPr>
              <a:t>24</a:t>
            </a:r>
            <a:r>
              <a:rPr lang="ja-JP" altLang="en-US" sz="1400" dirty="0">
                <a:solidFill>
                  <a:schemeClr val="tx1"/>
                </a:solidFill>
                <a:latin typeface="Meiryo UI" panose="020B0604030504040204" pitchFamily="50" charset="-128"/>
                <a:ea typeface="Meiryo UI" panose="020B0604030504040204" pitchFamily="50" charset="-128"/>
              </a:rPr>
              <a:t>年～平成</a:t>
            </a:r>
            <a:r>
              <a:rPr lang="en-US" altLang="ja-JP" sz="1400" dirty="0">
                <a:solidFill>
                  <a:schemeClr val="tx1"/>
                </a:solidFill>
                <a:latin typeface="Meiryo UI" panose="020B0604030504040204" pitchFamily="50" charset="-128"/>
                <a:ea typeface="Meiryo UI" panose="020B0604030504040204" pitchFamily="50" charset="-128"/>
              </a:rPr>
              <a:t>28</a:t>
            </a:r>
            <a:r>
              <a:rPr lang="ja-JP" altLang="en-US" sz="1400" dirty="0" smtClean="0">
                <a:solidFill>
                  <a:schemeClr val="tx1"/>
                </a:solidFill>
                <a:latin typeface="Meiryo UI" panose="020B0604030504040204" pitchFamily="50" charset="-128"/>
                <a:ea typeface="Meiryo UI" panose="020B0604030504040204" pitchFamily="50" charset="-128"/>
              </a:rPr>
              <a:t>年）に</a:t>
            </a:r>
            <a:r>
              <a:rPr lang="ja-JP" altLang="en-US" sz="1400" dirty="0">
                <a:solidFill>
                  <a:schemeClr val="tx1"/>
                </a:solidFill>
                <a:latin typeface="Meiryo UI" panose="020B0604030504040204" pitchFamily="50" charset="-128"/>
                <a:ea typeface="Meiryo UI" panose="020B0604030504040204" pitchFamily="50" charset="-128"/>
              </a:rPr>
              <a:t>保護観察が終了した者</a:t>
            </a:r>
            <a:r>
              <a:rPr lang="ja-JP" altLang="en-US" sz="1400" dirty="0" smtClean="0">
                <a:solidFill>
                  <a:schemeClr val="tx1"/>
                </a:solidFill>
                <a:latin typeface="Meiryo UI" panose="020B0604030504040204" pitchFamily="50" charset="-128"/>
                <a:ea typeface="Meiryo UI" panose="020B0604030504040204" pitchFamily="50" charset="-128"/>
              </a:rPr>
              <a:t>の保護</a:t>
            </a:r>
            <a:r>
              <a:rPr lang="ja-JP" altLang="en-US" sz="1400" dirty="0">
                <a:solidFill>
                  <a:schemeClr val="tx1"/>
                </a:solidFill>
                <a:latin typeface="Meiryo UI" panose="020B0604030504040204" pitchFamily="50" charset="-128"/>
                <a:ea typeface="Meiryo UI" panose="020B0604030504040204" pitchFamily="50" charset="-128"/>
              </a:rPr>
              <a:t>観察期間中の再犯率</a:t>
            </a:r>
            <a:endParaRPr lang="ja-JP" altLang="en-US" sz="1000" dirty="0">
              <a:solidFill>
                <a:schemeClr val="tx1"/>
              </a:solidFill>
              <a:latin typeface="Meiryo UI" panose="020B0604030504040204" pitchFamily="50" charset="-128"/>
              <a:ea typeface="Meiryo UI" panose="020B0604030504040204" pitchFamily="50" charset="-128"/>
            </a:endParaRPr>
          </a:p>
        </p:txBody>
      </p:sp>
      <p:graphicFrame>
        <p:nvGraphicFramePr>
          <p:cNvPr id="56" name="グラフ 55"/>
          <p:cNvGraphicFramePr/>
          <p:nvPr>
            <p:extLst>
              <p:ext uri="{D42A27DB-BD31-4B8C-83A1-F6EECF244321}">
                <p14:modId xmlns:p14="http://schemas.microsoft.com/office/powerpoint/2010/main" val="4274241803"/>
              </p:ext>
            </p:extLst>
          </p:nvPr>
        </p:nvGraphicFramePr>
        <p:xfrm>
          <a:off x="4639083" y="3750712"/>
          <a:ext cx="4342929" cy="3329689"/>
        </p:xfrm>
        <a:graphic>
          <a:graphicData uri="http://schemas.openxmlformats.org/drawingml/2006/chart">
            <c:chart xmlns:c="http://schemas.openxmlformats.org/drawingml/2006/chart" xmlns:r="http://schemas.openxmlformats.org/officeDocument/2006/relationships" r:id="rId4"/>
          </a:graphicData>
        </a:graphic>
      </p:graphicFrame>
      <p:sp>
        <p:nvSpPr>
          <p:cNvPr id="39" name="スライド番号プレースホルダー 5"/>
          <p:cNvSpPr>
            <a:spLocks noGrp="1"/>
          </p:cNvSpPr>
          <p:nvPr>
            <p:ph type="sldNum" sz="quarter" idx="12"/>
          </p:nvPr>
        </p:nvSpPr>
        <p:spPr>
          <a:xfrm>
            <a:off x="6831608" y="6318845"/>
            <a:ext cx="2133600" cy="365125"/>
          </a:xfrm>
        </p:spPr>
        <p:txBody>
          <a:bodyPr/>
          <a:lstStyle/>
          <a:p>
            <a:fld id="{5D624727-1B9D-45AB-8DD0-2E1E53ECFAC4}"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133978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89686" y="611920"/>
            <a:ext cx="8887548" cy="620161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9B52BA44-157E-4B39-B82C-556ACD34FD6F}"/>
              </a:ext>
            </a:extLst>
          </p:cNvPr>
          <p:cNvSpPr/>
          <p:nvPr/>
        </p:nvSpPr>
        <p:spPr>
          <a:xfrm>
            <a:off x="231820" y="756574"/>
            <a:ext cx="8660660" cy="1519174"/>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400" dirty="0">
                <a:solidFill>
                  <a:schemeClr val="tx1"/>
                </a:solidFill>
                <a:latin typeface="HG丸ｺﾞｼｯｸM-PRO" panose="020F0600000000000000" pitchFamily="50" charset="-128"/>
                <a:ea typeface="HG丸ｺﾞｼｯｸM-PRO" panose="020F0600000000000000" pitchFamily="50" charset="-128"/>
              </a:rPr>
              <a:t>大阪地方検察庁や大阪保護観察所等と連携し、犯罪を行った者の中で、起訴猶予または有罪判決を受けたものの矯正施設に収容されなかった</a:t>
            </a:r>
            <a:r>
              <a:rPr lang="ja-JP" altLang="ja-JP" sz="14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ja-JP" sz="1400" dirty="0">
                <a:solidFill>
                  <a:schemeClr val="tx1"/>
                </a:solidFill>
                <a:latin typeface="HG丸ｺﾞｼｯｸM-PRO" panose="020F0600000000000000" pitchFamily="50" charset="-128"/>
                <a:ea typeface="HG丸ｺﾞｼｯｸM-PRO" panose="020F0600000000000000" pitchFamily="50" charset="-128"/>
              </a:rPr>
              <a:t>者及び障がいの疑いのある者（以下、対象者）に対し、就労移行支援事業所等の利用を促すコーディネートを</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行う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ja-JP" sz="1400" dirty="0">
                <a:solidFill>
                  <a:schemeClr val="tx1"/>
                </a:solidFill>
                <a:latin typeface="HG丸ｺﾞｼｯｸM-PRO" panose="020F0600000000000000" pitchFamily="50" charset="-128"/>
                <a:ea typeface="HG丸ｺﾞｼｯｸM-PRO" panose="020F0600000000000000" pitchFamily="50" charset="-128"/>
              </a:rPr>
              <a:t>・大阪府に</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対象者</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を</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受け入れ</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る</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事業所の拡大</a:t>
            </a:r>
            <a:r>
              <a:rPr lang="ja-JP" altLang="ja-JP" sz="1400" dirty="0">
                <a:solidFill>
                  <a:schemeClr val="tx1"/>
                </a:solidFill>
                <a:latin typeface="HG丸ｺﾞｼｯｸM-PRO" panose="020F0600000000000000" pitchFamily="50" charset="-128"/>
                <a:ea typeface="HG丸ｺﾞｼｯｸM-PRO" panose="020F0600000000000000" pitchFamily="50" charset="-128"/>
              </a:rPr>
              <a:t>及び直接支援を担当</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する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就労支援</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コーディネーター</a:t>
            </a:r>
            <a:r>
              <a:rPr lang="ja-JP" altLang="ja-JP" sz="1400" dirty="0">
                <a:solidFill>
                  <a:schemeClr val="tx1"/>
                </a:solidFill>
                <a:latin typeface="HG丸ｺﾞｼｯｸM-PRO" panose="020F0600000000000000" pitchFamily="50" charset="-128"/>
                <a:ea typeface="HG丸ｺﾞｼｯｸM-PRO" panose="020F0600000000000000" pitchFamily="50" charset="-128"/>
              </a:rPr>
              <a:t>（２名）を非常勤嘱託職員として配置する。</a:t>
            </a:r>
          </a:p>
          <a:p>
            <a:pPr>
              <a:lnSpc>
                <a:spcPts val="1800"/>
              </a:lnSpc>
            </a:pP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・本事業</a:t>
            </a:r>
            <a:r>
              <a:rPr lang="ja-JP" altLang="ja-JP" sz="1400" dirty="0">
                <a:solidFill>
                  <a:schemeClr val="tx1"/>
                </a:solidFill>
                <a:latin typeface="HG丸ｺﾞｼｯｸM-PRO" panose="020F0600000000000000" pitchFamily="50" charset="-128"/>
                <a:ea typeface="HG丸ｺﾞｼｯｸM-PRO" panose="020F0600000000000000" pitchFamily="50" charset="-128"/>
              </a:rPr>
              <a:t>は、法務省の「地域再犯防止推進モデル事業」を大阪府が受託</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し実施</a:t>
            </a:r>
            <a:r>
              <a:rPr lang="ja-JP" altLang="ja-JP" sz="1400" dirty="0">
                <a:solidFill>
                  <a:schemeClr val="tx1"/>
                </a:solidFill>
                <a:latin typeface="HG丸ｺﾞｼｯｸM-PRO" panose="020F0600000000000000" pitchFamily="50" charset="-128"/>
                <a:ea typeface="HG丸ｺﾞｼｯｸM-PRO" panose="020F0600000000000000" pitchFamily="50" charset="-128"/>
              </a:rPr>
              <a:t>する</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角丸四角形 55">
            <a:extLst>
              <a:ext uri="{FF2B5EF4-FFF2-40B4-BE49-F238E27FC236}">
                <a16:creationId xmlns:a16="http://schemas.microsoft.com/office/drawing/2014/main" id="{23215386-69E4-4AC2-AC65-2D4F05FF0B63}"/>
              </a:ext>
            </a:extLst>
          </p:cNvPr>
          <p:cNvSpPr/>
          <p:nvPr/>
        </p:nvSpPr>
        <p:spPr>
          <a:xfrm>
            <a:off x="51648" y="476672"/>
            <a:ext cx="3080192" cy="269712"/>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prstClr val="white"/>
                </a:solidFill>
                <a:latin typeface="Meiryo UI" panose="020B0604030504040204" pitchFamily="50" charset="-128"/>
                <a:ea typeface="Meiryo UI" panose="020B0604030504040204" pitchFamily="50" charset="-128"/>
              </a:rPr>
              <a:t>事業</a:t>
            </a:r>
            <a:r>
              <a:rPr lang="ja-JP" altLang="en-US" sz="1600" b="1" dirty="0" smtClean="0">
                <a:solidFill>
                  <a:prstClr val="white"/>
                </a:solidFill>
                <a:latin typeface="Meiryo UI" panose="020B0604030504040204" pitchFamily="50" charset="-128"/>
                <a:ea typeface="Meiryo UI" panose="020B0604030504040204" pitchFamily="50" charset="-128"/>
              </a:rPr>
              <a:t>の</a:t>
            </a:r>
            <a:r>
              <a:rPr lang="ja-JP" altLang="en-US" sz="1600" b="1" dirty="0">
                <a:solidFill>
                  <a:prstClr val="white"/>
                </a:solidFill>
                <a:latin typeface="Meiryo UI" panose="020B0604030504040204" pitchFamily="50" charset="-128"/>
                <a:ea typeface="Meiryo UI" panose="020B0604030504040204" pitchFamily="50" charset="-128"/>
              </a:rPr>
              <a:t>概要</a:t>
            </a:r>
          </a:p>
        </p:txBody>
      </p:sp>
      <p:sp>
        <p:nvSpPr>
          <p:cNvPr id="14" name="正方形/長方形 13"/>
          <p:cNvSpPr/>
          <p:nvPr/>
        </p:nvSpPr>
        <p:spPr>
          <a:xfrm>
            <a:off x="3917768" y="544718"/>
            <a:ext cx="4902704" cy="175377"/>
          </a:xfrm>
          <a:prstGeom prst="rect">
            <a:avLst/>
          </a:prstGeom>
          <a:ln w="6350">
            <a:solidFill>
              <a:schemeClr val="tx1"/>
            </a:solidFill>
            <a:prstDash val="sysDot"/>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900"/>
              </a:lnSpc>
            </a:pPr>
            <a:r>
              <a:rPr lang="en-US" altLang="ja-JP" sz="1000" dirty="0">
                <a:solidFill>
                  <a:prstClr val="black"/>
                </a:solidFill>
                <a:latin typeface="Meiryo UI" panose="020B0604030504040204" pitchFamily="50" charset="-128"/>
                <a:ea typeface="Meiryo UI" panose="020B0604030504040204" pitchFamily="50" charset="-128"/>
              </a:rPr>
              <a:t>2019</a:t>
            </a:r>
            <a:r>
              <a:rPr lang="ja-JP" altLang="en-US" sz="1000" dirty="0" smtClean="0">
                <a:solidFill>
                  <a:prstClr val="black"/>
                </a:solidFill>
                <a:latin typeface="Meiryo UI" panose="020B0604030504040204" pitchFamily="50" charset="-128"/>
                <a:ea typeface="Meiryo UI" panose="020B0604030504040204" pitchFamily="50" charset="-128"/>
              </a:rPr>
              <a:t>年度～</a:t>
            </a:r>
            <a:r>
              <a:rPr lang="en-US" altLang="ja-JP" sz="1000" dirty="0">
                <a:solidFill>
                  <a:prstClr val="black"/>
                </a:solidFill>
                <a:latin typeface="Meiryo UI" panose="020B0604030504040204" pitchFamily="50" charset="-128"/>
                <a:ea typeface="Meiryo UI" panose="020B0604030504040204" pitchFamily="50" charset="-128"/>
              </a:rPr>
              <a:t>2020</a:t>
            </a:r>
            <a:r>
              <a:rPr lang="ja-JP" altLang="en-US" sz="1000" dirty="0" smtClean="0">
                <a:solidFill>
                  <a:prstClr val="black"/>
                </a:solidFill>
                <a:latin typeface="Meiryo UI" panose="020B0604030504040204" pitchFamily="50" charset="-128"/>
                <a:ea typeface="Meiryo UI" panose="020B0604030504040204" pitchFamily="50" charset="-128"/>
              </a:rPr>
              <a:t>年度：法務省</a:t>
            </a:r>
            <a:r>
              <a:rPr lang="ja-JP" altLang="en-US" sz="1000" dirty="0">
                <a:solidFill>
                  <a:prstClr val="black"/>
                </a:solidFill>
                <a:latin typeface="Meiryo UI" panose="020B0604030504040204" pitchFamily="50" charset="-128"/>
                <a:ea typeface="Meiryo UI" panose="020B0604030504040204" pitchFamily="50" charset="-128"/>
              </a:rPr>
              <a:t>「地域再犯防止推進モデル事業</a:t>
            </a:r>
            <a:r>
              <a:rPr lang="ja-JP" altLang="en-US" sz="1000" dirty="0" smtClean="0">
                <a:solidFill>
                  <a:prstClr val="black"/>
                </a:solidFill>
                <a:latin typeface="Meiryo UI" panose="020B0604030504040204" pitchFamily="50" charset="-128"/>
                <a:ea typeface="Meiryo UI" panose="020B0604030504040204" pitchFamily="50" charset="-128"/>
              </a:rPr>
              <a:t>」国委託料</a:t>
            </a:r>
            <a:r>
              <a:rPr lang="en-US" altLang="ja-JP" sz="1000" dirty="0" smtClean="0">
                <a:solidFill>
                  <a:prstClr val="black"/>
                </a:solidFill>
                <a:latin typeface="Meiryo UI" panose="020B0604030504040204" pitchFamily="50" charset="-128"/>
                <a:ea typeface="Meiryo UI" panose="020B0604030504040204" pitchFamily="50" charset="-128"/>
              </a:rPr>
              <a:t>10/10</a:t>
            </a:r>
            <a:r>
              <a:rPr lang="ja-JP" altLang="en-US" sz="1000" dirty="0" smtClean="0">
                <a:solidFill>
                  <a:prstClr val="black"/>
                </a:solidFill>
                <a:latin typeface="Meiryo UI" panose="020B0604030504040204" pitchFamily="50" charset="-128"/>
                <a:ea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C5F5A90F-4E3D-4CFD-AC2F-5DA42F80D95A}"/>
              </a:ext>
            </a:extLst>
          </p:cNvPr>
          <p:cNvSpPr/>
          <p:nvPr/>
        </p:nvSpPr>
        <p:spPr>
          <a:xfrm>
            <a:off x="231820" y="65089"/>
            <a:ext cx="8660660" cy="3395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触法障がい</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者就労支援モデル事業の実施</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23656" y="4107485"/>
            <a:ext cx="8757343" cy="2545377"/>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100"/>
              </a:lnSpc>
            </a:pPr>
            <a:endParaRPr lang="en-US" altLang="ja-JP" sz="900" b="1" u="sng"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5365536" y="4433859"/>
            <a:ext cx="3454936" cy="2091485"/>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800"/>
              </a:lnSpc>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①就労支援コーディネーター</a:t>
            </a:r>
            <a:r>
              <a:rPr lang="ja-JP" altLang="en-US" sz="1200" dirty="0">
                <a:solidFill>
                  <a:prstClr val="black"/>
                </a:solidFill>
                <a:latin typeface="HG丸ｺﾞｼｯｸM-PRO" panose="020F0600000000000000" pitchFamily="50" charset="-128"/>
                <a:ea typeface="HG丸ｺﾞｼｯｸM-PRO" panose="020F0600000000000000" pitchFamily="50" charset="-128"/>
              </a:rPr>
              <a:t>が市町村や相談支援事業所と連携し、地域で対象者を受け入れる事業所を</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開拓</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prstClr val="black"/>
                </a:solidFill>
                <a:latin typeface="HG丸ｺﾞｼｯｸM-PRO" panose="020F0600000000000000" pitchFamily="50" charset="-128"/>
                <a:ea typeface="HG丸ｺﾞｼｯｸM-PRO" panose="020F0600000000000000" pitchFamily="50" charset="-128"/>
              </a:rPr>
              <a:t>②対象者を受け入れた事業所に対しては、実際に犯罪を行った</a:t>
            </a:r>
            <a:r>
              <a:rPr lang="ja-JP" altLang="en-US" sz="12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200" dirty="0">
                <a:solidFill>
                  <a:prstClr val="black"/>
                </a:solidFill>
                <a:latin typeface="HG丸ｺﾞｼｯｸM-PRO" panose="020F0600000000000000" pitchFamily="50" charset="-128"/>
                <a:ea typeface="HG丸ｺﾞｼｯｸM-PRO" panose="020F0600000000000000" pitchFamily="50" charset="-128"/>
              </a:rPr>
              <a:t>者を受け入れ、支援した経験</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のある</a:t>
            </a:r>
            <a:r>
              <a:rPr lang="ja-JP" altLang="en-US" sz="1200" dirty="0">
                <a:solidFill>
                  <a:prstClr val="black"/>
                </a:solidFill>
                <a:latin typeface="HG丸ｺﾞｼｯｸM-PRO" panose="020F0600000000000000" pitchFamily="50" charset="-128"/>
                <a:ea typeface="HG丸ｺﾞｼｯｸM-PRO" panose="020F0600000000000000" pitchFamily="50" charset="-128"/>
              </a:rPr>
              <a:t>事業所（先進事業所）等による</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アドバイスを</a:t>
            </a:r>
            <a:r>
              <a:rPr lang="ja-JP" altLang="en-US" sz="1200" dirty="0">
                <a:solidFill>
                  <a:prstClr val="black"/>
                </a:solidFill>
                <a:latin typeface="HG丸ｺﾞｼｯｸM-PRO" panose="020F0600000000000000" pitchFamily="50" charset="-128"/>
                <a:ea typeface="HG丸ｺﾞｼｯｸM-PRO" panose="020F0600000000000000" pitchFamily="50" charset="-128"/>
              </a:rPr>
              <a:t>提供</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③支援</a:t>
            </a:r>
            <a:r>
              <a:rPr lang="ja-JP" altLang="en-US" sz="1200" dirty="0">
                <a:solidFill>
                  <a:prstClr val="black"/>
                </a:solidFill>
                <a:latin typeface="HG丸ｺﾞｼｯｸM-PRO" panose="020F0600000000000000" pitchFamily="50" charset="-128"/>
                <a:ea typeface="HG丸ｺﾞｼｯｸM-PRO" panose="020F0600000000000000" pitchFamily="50" charset="-128"/>
              </a:rPr>
              <a:t>ケースの事例を報告書等により地域に普及、受け皿のさらなる拡大を図る。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29" name="グループ化 28"/>
          <p:cNvGrpSpPr/>
          <p:nvPr/>
        </p:nvGrpSpPr>
        <p:grpSpPr>
          <a:xfrm>
            <a:off x="179512" y="4840836"/>
            <a:ext cx="4756300" cy="1731502"/>
            <a:chOff x="4552158" y="5034605"/>
            <a:chExt cx="4040696" cy="866901"/>
          </a:xfrm>
        </p:grpSpPr>
        <p:cxnSp>
          <p:nvCxnSpPr>
            <p:cNvPr id="30" name="直線矢印コネクタ 29">
              <a:extLst>
                <a:ext uri="{FF2B5EF4-FFF2-40B4-BE49-F238E27FC236}">
                  <a16:creationId xmlns:a16="http://schemas.microsoft.com/office/drawing/2014/main" id="{89B40D40-B050-48A7-87F0-36853E7B73D5}"/>
                </a:ext>
              </a:extLst>
            </p:cNvPr>
            <p:cNvCxnSpPr>
              <a:cxnSpLocks/>
            </p:cNvCxnSpPr>
            <p:nvPr/>
          </p:nvCxnSpPr>
          <p:spPr>
            <a:xfrm flipH="1" flipV="1">
              <a:off x="7276554" y="5223378"/>
              <a:ext cx="629425" cy="301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5490000" y="5366761"/>
              <a:ext cx="1044417"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altLang="en-US" kern="100" dirty="0">
                  <a:latin typeface="Meiryo UI" panose="020B0604030504040204" pitchFamily="50" charset="-128"/>
                  <a:ea typeface="Meiryo UI" panose="020B0604030504040204" pitchFamily="50" charset="-128"/>
                  <a:cs typeface="Times New Roman"/>
                </a:rPr>
                <a:t>対象者</a:t>
              </a:r>
              <a:r>
                <a:rPr lang="ja-JP" altLang="en-US" kern="100" dirty="0" smtClean="0">
                  <a:latin typeface="Meiryo UI" panose="020B0604030504040204" pitchFamily="50" charset="-128"/>
                  <a:ea typeface="Meiryo UI" panose="020B0604030504040204" pitchFamily="50" charset="-128"/>
                  <a:cs typeface="Times New Roman"/>
                </a:rPr>
                <a:t>の</a:t>
              </a:r>
              <a:endParaRPr lang="en-US" altLang="ja-JP" kern="100" dirty="0" smtClean="0">
                <a:latin typeface="Meiryo UI" panose="020B0604030504040204" pitchFamily="50" charset="-128"/>
                <a:ea typeface="Meiryo UI" panose="020B0604030504040204" pitchFamily="50" charset="-128"/>
                <a:cs typeface="Times New Roman"/>
              </a:endParaRPr>
            </a:p>
            <a:p>
              <a:pPr algn="ctr">
                <a:lnSpc>
                  <a:spcPts val="1400"/>
                </a:lnSpc>
                <a:spcAft>
                  <a:spcPts val="0"/>
                </a:spcAft>
              </a:pPr>
              <a:r>
                <a:rPr lang="ja-JP" altLang="en-US" kern="100" dirty="0" smtClean="0">
                  <a:latin typeface="Meiryo UI" panose="020B0604030504040204" pitchFamily="50" charset="-128"/>
                  <a:ea typeface="Meiryo UI" panose="020B0604030504040204" pitchFamily="50" charset="-128"/>
                  <a:cs typeface="Times New Roman"/>
                </a:rPr>
                <a:t>受け入れ</a:t>
              </a:r>
              <a:r>
                <a:rPr lang="ja-JP" altLang="en-US" kern="100" dirty="0">
                  <a:latin typeface="Meiryo UI" panose="020B0604030504040204" pitchFamily="50" charset="-128"/>
                  <a:ea typeface="Meiryo UI" panose="020B0604030504040204" pitchFamily="50" charset="-128"/>
                  <a:cs typeface="Times New Roman"/>
                </a:rPr>
                <a:t>要請</a:t>
              </a:r>
              <a:endParaRPr lang="ja-JP" kern="100" dirty="0">
                <a:effectLst/>
                <a:latin typeface="Meiryo UI" panose="020B0604030504040204" pitchFamily="50" charset="-128"/>
                <a:ea typeface="Meiryo UI" panose="020B0604030504040204" pitchFamily="50" charset="-128"/>
                <a:cs typeface="Times New Roman"/>
              </a:endParaRPr>
            </a:p>
          </p:txBody>
        </p:sp>
        <p:sp>
          <p:nvSpPr>
            <p:cNvPr id="32" name="正方形/長方形 31"/>
            <p:cNvSpPr/>
            <p:nvPr/>
          </p:nvSpPr>
          <p:spPr>
            <a:xfrm>
              <a:off x="6131480" y="5679267"/>
              <a:ext cx="1044417" cy="222239"/>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000"/>
                </a:lnSpc>
                <a:spcAft>
                  <a:spcPts val="0"/>
                </a:spcAft>
              </a:pPr>
              <a:r>
                <a:rPr lang="ja-JP" altLang="en-US" kern="100" dirty="0">
                  <a:latin typeface="Meiryo UI" panose="020B0604030504040204" pitchFamily="50" charset="-128"/>
                  <a:ea typeface="Meiryo UI" panose="020B0604030504040204" pitchFamily="50" charset="-128"/>
                  <a:cs typeface="Times New Roman"/>
                </a:rPr>
                <a:t>協力要請</a:t>
              </a:r>
              <a:endParaRPr lang="ja-JP" kern="100" dirty="0">
                <a:effectLst/>
                <a:latin typeface="Meiryo UI" panose="020B0604030504040204" pitchFamily="50" charset="-128"/>
                <a:ea typeface="Meiryo UI" panose="020B0604030504040204" pitchFamily="50" charset="-128"/>
                <a:cs typeface="Times New Roman"/>
              </a:endParaRPr>
            </a:p>
          </p:txBody>
        </p:sp>
        <p:grpSp>
          <p:nvGrpSpPr>
            <p:cNvPr id="33" name="グループ化 32"/>
            <p:cNvGrpSpPr/>
            <p:nvPr/>
          </p:nvGrpSpPr>
          <p:grpSpPr>
            <a:xfrm>
              <a:off x="4552158" y="5034605"/>
              <a:ext cx="4040696" cy="824395"/>
              <a:chOff x="-246256" y="48233"/>
              <a:chExt cx="4209141" cy="1291619"/>
            </a:xfrm>
          </p:grpSpPr>
          <p:sp>
            <p:nvSpPr>
              <p:cNvPr id="34" name="正方形/長方形 33">
                <a:extLst>
                  <a:ext uri="{FF2B5EF4-FFF2-40B4-BE49-F238E27FC236}">
                    <a16:creationId xmlns:a16="http://schemas.microsoft.com/office/drawing/2014/main" id="{10893C03-3997-45AA-9909-4D6959AA2509}"/>
                  </a:ext>
                </a:extLst>
              </p:cNvPr>
              <p:cNvSpPr/>
              <p:nvPr/>
            </p:nvSpPr>
            <p:spPr>
              <a:xfrm>
                <a:off x="-221243" y="883095"/>
                <a:ext cx="1490806" cy="456025"/>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smtClean="0">
                    <a:solidFill>
                      <a:prstClr val="black"/>
                    </a:solidFill>
                    <a:latin typeface="Meiryo UI" panose="020B0604030504040204" pitchFamily="50" charset="-128"/>
                    <a:ea typeface="Meiryo UI" panose="020B0604030504040204" pitchFamily="50" charset="-128"/>
                  </a:rPr>
                  <a:t>就労支援</a:t>
                </a:r>
                <a:endParaRPr lang="en-US" altLang="ja-JP" sz="1200" dirty="0" smtClean="0">
                  <a:solidFill>
                    <a:prstClr val="black"/>
                  </a:solidFill>
                  <a:latin typeface="Meiryo UI" panose="020B0604030504040204" pitchFamily="50" charset="-128"/>
                  <a:ea typeface="Meiryo UI" panose="020B0604030504040204" pitchFamily="50" charset="-128"/>
                </a:endParaRPr>
              </a:p>
              <a:p>
                <a:pPr algn="ctr"/>
                <a:r>
                  <a:rPr lang="ja-JP" altLang="en-US" sz="1200" dirty="0" smtClean="0">
                    <a:solidFill>
                      <a:prstClr val="black"/>
                    </a:solidFill>
                    <a:latin typeface="Meiryo UI" panose="020B0604030504040204" pitchFamily="50" charset="-128"/>
                    <a:ea typeface="Meiryo UI" panose="020B0604030504040204" pitchFamily="50" charset="-128"/>
                  </a:rPr>
                  <a:t>コーディネーター</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10893C03-3997-45AA-9909-4D6959AA2509}"/>
                  </a:ext>
                </a:extLst>
              </p:cNvPr>
              <p:cNvSpPr/>
              <p:nvPr/>
            </p:nvSpPr>
            <p:spPr>
              <a:xfrm>
                <a:off x="2616200" y="861485"/>
                <a:ext cx="1346685" cy="478367"/>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solidFill>
                      <a:prstClr val="black"/>
                    </a:solidFill>
                    <a:latin typeface="Meiryo UI" panose="020B0604030504040204" pitchFamily="50" charset="-128"/>
                    <a:ea typeface="Meiryo UI" panose="020B0604030504040204" pitchFamily="50" charset="-128"/>
                  </a:rPr>
                  <a:t>先進事業所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89B40D40-B050-48A7-87F0-36853E7B73D5}"/>
                  </a:ext>
                </a:extLst>
              </p:cNvPr>
              <p:cNvCxnSpPr>
                <a:cxnSpLocks/>
              </p:cNvCxnSpPr>
              <p:nvPr/>
            </p:nvCxnSpPr>
            <p:spPr>
              <a:xfrm flipV="1">
                <a:off x="650875" y="364067"/>
                <a:ext cx="611717" cy="459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89B40D40-B050-48A7-87F0-36853E7B73D5}"/>
                  </a:ext>
                </a:extLst>
              </p:cNvPr>
              <p:cNvCxnSpPr>
                <a:cxnSpLocks/>
              </p:cNvCxnSpPr>
              <p:nvPr/>
            </p:nvCxnSpPr>
            <p:spPr>
              <a:xfrm>
                <a:off x="2638585" y="182088"/>
                <a:ext cx="812640" cy="622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9B40D40-B050-48A7-87F0-36853E7B73D5}"/>
                  </a:ext>
                </a:extLst>
              </p:cNvPr>
              <p:cNvCxnSpPr>
                <a:cxnSpLocks/>
              </p:cNvCxnSpPr>
              <p:nvPr/>
            </p:nvCxnSpPr>
            <p:spPr>
              <a:xfrm flipH="1">
                <a:off x="401109" y="208604"/>
                <a:ext cx="825639" cy="621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10893C03-3997-45AA-9909-4D6959AA2509}"/>
                  </a:ext>
                </a:extLst>
              </p:cNvPr>
              <p:cNvSpPr/>
              <p:nvPr/>
            </p:nvSpPr>
            <p:spPr>
              <a:xfrm>
                <a:off x="1301750" y="48233"/>
                <a:ext cx="1301750" cy="445575"/>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a:solidFill>
                      <a:prstClr val="black"/>
                    </a:solidFill>
                    <a:latin typeface="Meiryo UI" panose="020B0604030504040204" pitchFamily="50" charset="-128"/>
                    <a:ea typeface="Meiryo UI" panose="020B0604030504040204" pitchFamily="50" charset="-128"/>
                  </a:rPr>
                  <a:t>受入事業所</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2301869" y="507628"/>
                <a:ext cx="847610" cy="348193"/>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altLang="en-US" kern="100" dirty="0">
                    <a:latin typeface="Meiryo UI" panose="020B0604030504040204" pitchFamily="50" charset="-128"/>
                    <a:ea typeface="Meiryo UI" panose="020B0604030504040204" pitchFamily="50" charset="-128"/>
                    <a:cs typeface="Times New Roman"/>
                  </a:rPr>
                  <a:t>支援</a:t>
                </a:r>
                <a:r>
                  <a:rPr lang="ja-JP" altLang="en-US" kern="100" dirty="0" smtClean="0">
                    <a:latin typeface="Meiryo UI" panose="020B0604030504040204" pitchFamily="50" charset="-128"/>
                    <a:ea typeface="Meiryo UI" panose="020B0604030504040204" pitchFamily="50" charset="-128"/>
                    <a:cs typeface="Times New Roman"/>
                  </a:rPr>
                  <a:t>に</a:t>
                </a:r>
                <a:endParaRPr lang="en-US" altLang="ja-JP" kern="100" dirty="0" smtClean="0">
                  <a:latin typeface="Meiryo UI" panose="020B0604030504040204" pitchFamily="50" charset="-128"/>
                  <a:ea typeface="Meiryo UI" panose="020B0604030504040204" pitchFamily="50" charset="-128"/>
                  <a:cs typeface="Times New Roman"/>
                </a:endParaRPr>
              </a:p>
              <a:p>
                <a:pPr algn="ctr">
                  <a:lnSpc>
                    <a:spcPts val="1400"/>
                  </a:lnSpc>
                  <a:spcAft>
                    <a:spcPts val="0"/>
                  </a:spcAft>
                </a:pPr>
                <a:r>
                  <a:rPr lang="ja-JP" altLang="en-US" kern="100" dirty="0" smtClean="0">
                    <a:latin typeface="Meiryo UI" panose="020B0604030504040204" pitchFamily="50" charset="-128"/>
                    <a:ea typeface="Meiryo UI" panose="020B0604030504040204" pitchFamily="50" charset="-128"/>
                    <a:cs typeface="Times New Roman"/>
                  </a:rPr>
                  <a:t>対する</a:t>
                </a:r>
                <a:r>
                  <a:rPr lang="en-US" altLang="ja-JP" kern="100" dirty="0">
                    <a:latin typeface="Meiryo UI" panose="020B0604030504040204" pitchFamily="50" charset="-128"/>
                    <a:ea typeface="Meiryo UI" panose="020B0604030504040204" pitchFamily="50" charset="-128"/>
                    <a:cs typeface="Times New Roman"/>
                  </a:rPr>
                  <a:t>SV</a:t>
                </a:r>
                <a:endParaRPr lang="ja-JP" kern="100" dirty="0">
                  <a:effectLst/>
                  <a:latin typeface="Meiryo UI" panose="020B0604030504040204" pitchFamily="50" charset="-128"/>
                  <a:ea typeface="Meiryo UI" panose="020B0604030504040204" pitchFamily="50" charset="-128"/>
                  <a:cs typeface="Times New Roman"/>
                </a:endParaRPr>
              </a:p>
            </p:txBody>
          </p:sp>
          <p:cxnSp>
            <p:nvCxnSpPr>
              <p:cNvPr id="41" name="直線矢印コネクタ 40">
                <a:extLst>
                  <a:ext uri="{FF2B5EF4-FFF2-40B4-BE49-F238E27FC236}">
                    <a16:creationId xmlns:a16="http://schemas.microsoft.com/office/drawing/2014/main" id="{89B40D40-B050-48A7-87F0-36853E7B73D5}"/>
                  </a:ext>
                </a:extLst>
              </p:cNvPr>
              <p:cNvCxnSpPr>
                <a:cxnSpLocks/>
              </p:cNvCxnSpPr>
              <p:nvPr/>
            </p:nvCxnSpPr>
            <p:spPr>
              <a:xfrm>
                <a:off x="1349444" y="1099859"/>
                <a:ext cx="1218848" cy="3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246256" y="286221"/>
                <a:ext cx="1275655" cy="348193"/>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altLang="en-US" kern="100" dirty="0">
                    <a:solidFill>
                      <a:srgbClr val="000000"/>
                    </a:solidFill>
                    <a:latin typeface="Century"/>
                    <a:ea typeface="Meiryo UI"/>
                    <a:cs typeface="Times New Roman"/>
                  </a:rPr>
                  <a:t>定期的</a:t>
                </a:r>
                <a:r>
                  <a:rPr lang="ja-JP" altLang="en-US" kern="100" dirty="0" smtClean="0">
                    <a:solidFill>
                      <a:srgbClr val="000000"/>
                    </a:solidFill>
                    <a:latin typeface="Century"/>
                    <a:ea typeface="Meiryo UI"/>
                    <a:cs typeface="Times New Roman"/>
                  </a:rPr>
                  <a:t>な</a:t>
                </a:r>
                <a:endParaRPr lang="en-US" altLang="ja-JP" kern="100" dirty="0" smtClean="0">
                  <a:solidFill>
                    <a:srgbClr val="000000"/>
                  </a:solidFill>
                  <a:latin typeface="Century"/>
                  <a:ea typeface="Meiryo UI"/>
                  <a:cs typeface="Times New Roman"/>
                </a:endParaRPr>
              </a:p>
              <a:p>
                <a:pPr algn="ctr">
                  <a:lnSpc>
                    <a:spcPts val="1400"/>
                  </a:lnSpc>
                  <a:spcAft>
                    <a:spcPts val="0"/>
                  </a:spcAft>
                </a:pPr>
                <a:r>
                  <a:rPr lang="ja-JP" altLang="en-US" kern="100" dirty="0" smtClean="0">
                    <a:solidFill>
                      <a:srgbClr val="000000"/>
                    </a:solidFill>
                    <a:latin typeface="Century"/>
                    <a:ea typeface="Meiryo UI"/>
                    <a:cs typeface="Times New Roman"/>
                  </a:rPr>
                  <a:t>支援</a:t>
                </a:r>
                <a:r>
                  <a:rPr lang="ja-JP" altLang="en-US" kern="100" dirty="0">
                    <a:solidFill>
                      <a:srgbClr val="000000"/>
                    </a:solidFill>
                    <a:latin typeface="Century"/>
                    <a:ea typeface="Meiryo UI"/>
                    <a:cs typeface="Times New Roman"/>
                  </a:rPr>
                  <a:t>状況の報告</a:t>
                </a:r>
                <a:endParaRPr lang="en-US" altLang="ja-JP" kern="100" dirty="0">
                  <a:solidFill>
                    <a:srgbClr val="000000"/>
                  </a:solidFill>
                  <a:effectLst/>
                  <a:latin typeface="Century"/>
                  <a:ea typeface="Meiryo UI"/>
                  <a:cs typeface="Times New Roman"/>
                </a:endParaRPr>
              </a:p>
            </p:txBody>
          </p:sp>
          <p:sp>
            <p:nvSpPr>
              <p:cNvPr id="43" name="正方形/長方形 42"/>
              <p:cNvSpPr/>
              <p:nvPr/>
            </p:nvSpPr>
            <p:spPr>
              <a:xfrm>
                <a:off x="2892862" y="216640"/>
                <a:ext cx="936661" cy="372181"/>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altLang="en-US" kern="100" dirty="0">
                    <a:solidFill>
                      <a:srgbClr val="000000"/>
                    </a:solidFill>
                    <a:latin typeface="Century"/>
                    <a:ea typeface="Meiryo UI"/>
                    <a:cs typeface="Times New Roman"/>
                  </a:rPr>
                  <a:t>支援</a:t>
                </a:r>
                <a:r>
                  <a:rPr lang="ja-JP" altLang="en-US" kern="100" dirty="0" smtClean="0">
                    <a:solidFill>
                      <a:srgbClr val="000000"/>
                    </a:solidFill>
                    <a:latin typeface="Century"/>
                    <a:ea typeface="Meiryo UI"/>
                    <a:cs typeface="Times New Roman"/>
                  </a:rPr>
                  <a:t>に</a:t>
                </a:r>
                <a:endParaRPr lang="en-US" altLang="ja-JP" kern="100" dirty="0" smtClean="0">
                  <a:solidFill>
                    <a:srgbClr val="000000"/>
                  </a:solidFill>
                  <a:latin typeface="Century"/>
                  <a:ea typeface="Meiryo UI"/>
                  <a:cs typeface="Times New Roman"/>
                </a:endParaRPr>
              </a:p>
              <a:p>
                <a:pPr algn="ctr">
                  <a:lnSpc>
                    <a:spcPts val="1400"/>
                  </a:lnSpc>
                  <a:spcAft>
                    <a:spcPts val="0"/>
                  </a:spcAft>
                </a:pPr>
                <a:r>
                  <a:rPr lang="ja-JP" altLang="en-US" kern="100" dirty="0" smtClean="0">
                    <a:solidFill>
                      <a:srgbClr val="000000"/>
                    </a:solidFill>
                    <a:latin typeface="Century"/>
                    <a:ea typeface="Meiryo UI"/>
                    <a:cs typeface="Times New Roman"/>
                  </a:rPr>
                  <a:t>ついて</a:t>
                </a:r>
                <a:r>
                  <a:rPr lang="ja-JP" altLang="en-US" kern="100" dirty="0">
                    <a:solidFill>
                      <a:srgbClr val="000000"/>
                    </a:solidFill>
                    <a:latin typeface="Century"/>
                    <a:ea typeface="Meiryo UI"/>
                    <a:cs typeface="Times New Roman"/>
                  </a:rPr>
                  <a:t>の相談</a:t>
                </a:r>
                <a:endParaRPr lang="en-US" altLang="ja-JP" kern="100" dirty="0">
                  <a:solidFill>
                    <a:srgbClr val="000000"/>
                  </a:solidFill>
                  <a:effectLst/>
                  <a:latin typeface="Century"/>
                  <a:ea typeface="Meiryo UI"/>
                  <a:cs typeface="Times New Roman"/>
                </a:endParaRPr>
              </a:p>
            </p:txBody>
          </p:sp>
          <p:sp>
            <p:nvSpPr>
              <p:cNvPr id="44" name="正方形/長方形 43"/>
              <p:cNvSpPr/>
              <p:nvPr/>
            </p:nvSpPr>
            <p:spPr>
              <a:xfrm>
                <a:off x="1441000" y="722843"/>
                <a:ext cx="1206503" cy="371106"/>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lnSpc>
                    <a:spcPts val="1000"/>
                  </a:lnSpc>
                  <a:spcAft>
                    <a:spcPts val="0"/>
                  </a:spcAft>
                </a:pPr>
                <a:endParaRPr lang="ja-JP" sz="700" kern="100" dirty="0">
                  <a:effectLst/>
                  <a:latin typeface="Century"/>
                  <a:ea typeface="ＭＳ 明朝"/>
                  <a:cs typeface="Times New Roman"/>
                </a:endParaRPr>
              </a:p>
            </p:txBody>
          </p:sp>
        </p:grpSp>
      </p:grpSp>
      <p:sp>
        <p:nvSpPr>
          <p:cNvPr id="45" name="楕円 44"/>
          <p:cNvSpPr/>
          <p:nvPr/>
        </p:nvSpPr>
        <p:spPr>
          <a:xfrm>
            <a:off x="3732465" y="4345541"/>
            <a:ext cx="1491321" cy="378793"/>
          </a:xfrm>
          <a:prstGeom prst="ellipse">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地域</a:t>
            </a:r>
          </a:p>
        </p:txBody>
      </p:sp>
      <p:sp>
        <p:nvSpPr>
          <p:cNvPr id="46" name="下矢印 45"/>
          <p:cNvSpPr/>
          <p:nvPr/>
        </p:nvSpPr>
        <p:spPr>
          <a:xfrm rot="14181015">
            <a:off x="3591038" y="4616297"/>
            <a:ext cx="233896" cy="447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743649" y="4788266"/>
            <a:ext cx="1155096" cy="284939"/>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nchorCtr="0"/>
          <a:lstStyle/>
          <a:p>
            <a:pPr algn="ctr"/>
            <a:r>
              <a:rPr lang="ja-JP" altLang="en-US" sz="1200" dirty="0">
                <a:solidFill>
                  <a:srgbClr val="FF0000"/>
                </a:solidFill>
                <a:latin typeface="Meiryo UI" panose="020B0604030504040204" pitchFamily="50" charset="-128"/>
                <a:ea typeface="Meiryo UI" panose="020B0604030504040204" pitchFamily="50" charset="-128"/>
              </a:rPr>
              <a:t>事例普及</a:t>
            </a:r>
            <a:endParaRPr lang="ja-JP" altLang="ja-JP" sz="1200" dirty="0">
              <a:solidFill>
                <a:srgbClr val="FF0000"/>
              </a:solidFill>
              <a:latin typeface="Meiryo UI" panose="020B0604030504040204" pitchFamily="50" charset="-128"/>
              <a:ea typeface="Meiryo UI" panose="020B0604030504040204" pitchFamily="50" charset="-128"/>
            </a:endParaRPr>
          </a:p>
        </p:txBody>
      </p:sp>
      <p:sp>
        <p:nvSpPr>
          <p:cNvPr id="48" name="円/楕円 18"/>
          <p:cNvSpPr/>
          <p:nvPr/>
        </p:nvSpPr>
        <p:spPr>
          <a:xfrm>
            <a:off x="1727373" y="4746810"/>
            <a:ext cx="1901605" cy="756086"/>
          </a:xfrm>
          <a:prstGeom prst="ellipse">
            <a:avLst/>
          </a:prstGeom>
          <a:noFill/>
          <a:ln w="9525">
            <a:solidFill>
              <a:schemeClr val="tx1"/>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860213" y="4480853"/>
            <a:ext cx="1677558" cy="288541"/>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nchorCtr="0"/>
          <a:lstStyle/>
          <a:p>
            <a:pPr algn="ctr"/>
            <a:r>
              <a:rPr lang="ja-JP" altLang="en-US" sz="1200" dirty="0">
                <a:solidFill>
                  <a:srgbClr val="FF0000"/>
                </a:solidFill>
                <a:latin typeface="Meiryo UI" panose="020B0604030504040204" pitchFamily="50" charset="-128"/>
                <a:ea typeface="Meiryo UI" panose="020B0604030504040204" pitchFamily="50" charset="-128"/>
              </a:rPr>
              <a:t>支援</a:t>
            </a:r>
            <a:r>
              <a:rPr lang="ja-JP" altLang="en-US" sz="1200" dirty="0" smtClean="0">
                <a:solidFill>
                  <a:srgbClr val="FF0000"/>
                </a:solidFill>
                <a:latin typeface="Meiryo UI" panose="020B0604030504040204" pitchFamily="50" charset="-128"/>
                <a:ea typeface="Meiryo UI" panose="020B0604030504040204" pitchFamily="50" charset="-128"/>
              </a:rPr>
              <a:t>体制</a:t>
            </a:r>
            <a:r>
              <a:rPr lang="en-US" altLang="ja-JP" sz="1200" dirty="0" smtClean="0">
                <a:solidFill>
                  <a:srgbClr val="FF0000"/>
                </a:solidFill>
                <a:latin typeface="Meiryo UI" panose="020B0604030504040204" pitchFamily="50" charset="-128"/>
                <a:ea typeface="Meiryo UI" panose="020B0604030504040204" pitchFamily="50" charset="-128"/>
              </a:rPr>
              <a:t>(</a:t>
            </a:r>
            <a:r>
              <a:rPr lang="ja-JP" altLang="en-US" sz="1200" dirty="0" smtClean="0">
                <a:solidFill>
                  <a:srgbClr val="FF0000"/>
                </a:solidFill>
                <a:latin typeface="Meiryo UI" panose="020B0604030504040204" pitchFamily="50" charset="-128"/>
                <a:ea typeface="Meiryo UI" panose="020B0604030504040204" pitchFamily="50" charset="-128"/>
              </a:rPr>
              <a:t>ネットワーク</a:t>
            </a:r>
            <a:r>
              <a:rPr lang="en-US" altLang="ja-JP" sz="1200" dirty="0" smtClean="0">
                <a:solidFill>
                  <a:srgbClr val="FF0000"/>
                </a:solidFill>
                <a:latin typeface="Meiryo UI" panose="020B0604030504040204" pitchFamily="50" charset="-128"/>
                <a:ea typeface="Meiryo UI" panose="020B0604030504040204" pitchFamily="50" charset="-128"/>
              </a:rPr>
              <a:t>)</a:t>
            </a:r>
            <a:endParaRPr lang="ja-JP" altLang="ja-JP" sz="1200" dirty="0">
              <a:solidFill>
                <a:srgbClr val="FF0000"/>
              </a:solidFill>
              <a:latin typeface="Meiryo UI" panose="020B0604030504040204" pitchFamily="50" charset="-128"/>
              <a:ea typeface="Meiryo UI" panose="020B0604030504040204" pitchFamily="50" charset="-128"/>
            </a:endParaRPr>
          </a:p>
        </p:txBody>
      </p:sp>
      <p:sp>
        <p:nvSpPr>
          <p:cNvPr id="50" name="フローチャート : 抜出し 43"/>
          <p:cNvSpPr/>
          <p:nvPr/>
        </p:nvSpPr>
        <p:spPr>
          <a:xfrm rot="10800000">
            <a:off x="2438238" y="4805566"/>
            <a:ext cx="451988" cy="147878"/>
          </a:xfrm>
          <a:prstGeom prst="flowChartExtract">
            <a:avLst/>
          </a:pr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419592" y="4706877"/>
            <a:ext cx="729837" cy="389061"/>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lnSpc>
                <a:spcPts val="1000"/>
              </a:lnSpc>
              <a:spcAft>
                <a:spcPts val="0"/>
              </a:spcAft>
            </a:pPr>
            <a:r>
              <a:rPr lang="ja-JP" altLang="en-US" kern="100" dirty="0" smtClean="0">
                <a:solidFill>
                  <a:srgbClr val="000000"/>
                </a:solidFill>
                <a:latin typeface="Century"/>
                <a:ea typeface="Meiryo UI"/>
                <a:cs typeface="Times New Roman"/>
              </a:rPr>
              <a:t>連携</a:t>
            </a:r>
            <a:endParaRPr lang="en-US" altLang="ja-JP" sz="700" kern="100" dirty="0">
              <a:solidFill>
                <a:srgbClr val="000000"/>
              </a:solidFill>
              <a:effectLst/>
              <a:latin typeface="Century"/>
              <a:ea typeface="Meiryo UI"/>
              <a:cs typeface="Times New Roman"/>
            </a:endParaRPr>
          </a:p>
        </p:txBody>
      </p:sp>
      <p:sp>
        <p:nvSpPr>
          <p:cNvPr id="19" name="角丸四角形 18"/>
          <p:cNvSpPr/>
          <p:nvPr/>
        </p:nvSpPr>
        <p:spPr>
          <a:xfrm>
            <a:off x="123656" y="3893875"/>
            <a:ext cx="8757343" cy="327213"/>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prstClr val="white"/>
                </a:solidFill>
                <a:latin typeface="Meiryo UI" panose="020B0604030504040204" pitchFamily="50" charset="-128"/>
                <a:ea typeface="Meiryo UI" panose="020B0604030504040204" pitchFamily="50" charset="-128"/>
              </a:rPr>
              <a:t>支援対象者の地域の受け入れ体制の構築</a:t>
            </a:r>
          </a:p>
        </p:txBody>
      </p:sp>
      <p:graphicFrame>
        <p:nvGraphicFramePr>
          <p:cNvPr id="6" name="表 5"/>
          <p:cNvGraphicFramePr>
            <a:graphicFrameLocks noGrp="1"/>
          </p:cNvGraphicFramePr>
          <p:nvPr>
            <p:extLst>
              <p:ext uri="{D42A27DB-BD31-4B8C-83A1-F6EECF244321}">
                <p14:modId xmlns:p14="http://schemas.microsoft.com/office/powerpoint/2010/main" val="1904904754"/>
              </p:ext>
            </p:extLst>
          </p:nvPr>
        </p:nvGraphicFramePr>
        <p:xfrm>
          <a:off x="231820" y="2374697"/>
          <a:ext cx="8671054" cy="1439645"/>
        </p:xfrm>
        <a:graphic>
          <a:graphicData uri="http://schemas.openxmlformats.org/drawingml/2006/table">
            <a:tbl>
              <a:tblPr firstRow="1" bandRow="1">
                <a:tableStyleId>{5C22544A-7EE6-4342-B048-85BDC9FD1C3A}</a:tableStyleId>
              </a:tblPr>
              <a:tblGrid>
                <a:gridCol w="4335527">
                  <a:extLst>
                    <a:ext uri="{9D8B030D-6E8A-4147-A177-3AD203B41FA5}">
                      <a16:colId xmlns:a16="http://schemas.microsoft.com/office/drawing/2014/main" val="1482818403"/>
                    </a:ext>
                  </a:extLst>
                </a:gridCol>
                <a:gridCol w="4335527">
                  <a:extLst>
                    <a:ext uri="{9D8B030D-6E8A-4147-A177-3AD203B41FA5}">
                      <a16:colId xmlns:a16="http://schemas.microsoft.com/office/drawing/2014/main" val="411723310"/>
                    </a:ext>
                  </a:extLst>
                </a:gridCol>
              </a:tblGrid>
              <a:tr h="740085">
                <a:tc>
                  <a:txBody>
                    <a:bodyPr/>
                    <a:lstStyle/>
                    <a:p>
                      <a:r>
                        <a:rPr kumimoji="1" lang="ja-JP" altLang="en-US" sz="1100" b="0" dirty="0" smtClean="0">
                          <a:solidFill>
                            <a:schemeClr val="tx1"/>
                          </a:solidFill>
                          <a:latin typeface="HG丸ｺﾞｼｯｸM-PRO" panose="020F0600000000000000" pitchFamily="50" charset="-128"/>
                          <a:ea typeface="HG丸ｺﾞｼｯｸM-PRO" panose="020F0600000000000000" pitchFamily="50" charset="-128"/>
                        </a:rPr>
                        <a:t>本事業によりコーディネートを行う者のうち、</a:t>
                      </a:r>
                      <a:r>
                        <a:rPr kumimoji="1" lang="ja-JP" altLang="en-US" sz="1100" b="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100" b="0" dirty="0" smtClean="0">
                          <a:solidFill>
                            <a:schemeClr val="tx1"/>
                          </a:solidFill>
                          <a:latin typeface="HG丸ｺﾞｼｯｸM-PRO" panose="020F0600000000000000" pitchFamily="50" charset="-128"/>
                          <a:ea typeface="HG丸ｺﾞｼｯｸM-PRO" panose="020F0600000000000000" pitchFamily="50" charset="-128"/>
                        </a:rPr>
                        <a:t>者手帳または診断書をすでに所持していた者、及び障がいの疑いがあるとされ、本事業の中で障がい者手帳または診断書を取得した者</a:t>
                      </a:r>
                      <a:endParaRPr kumimoji="1" lang="ja-JP" altLang="en-US" sz="11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kumimoji="1" lang="ja-JP" altLang="ja-JP" sz="11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本事業によりコーディネートを行う者のうち、障がいの疑いがあるとされたものの、</a:t>
                      </a:r>
                      <a:r>
                        <a:rPr kumimoji="1" lang="ja-JP" altLang="ja-JP" sz="1100" b="0" kern="1200" dirty="0" err="1" smtClean="0">
                          <a:solidFill>
                            <a:schemeClr val="tx1"/>
                          </a:solidFill>
                          <a:effectLst/>
                          <a:latin typeface="HG丸ｺﾞｼｯｸM-PRO" panose="020F0600000000000000" pitchFamily="50" charset="-128"/>
                          <a:ea typeface="HG丸ｺﾞｼｯｸM-PRO" panose="020F0600000000000000" pitchFamily="50" charset="-128"/>
                          <a:cs typeface="+mn-cs"/>
                        </a:rPr>
                        <a:t>障がい</a:t>
                      </a:r>
                      <a:r>
                        <a:rPr kumimoji="1" lang="ja-JP" altLang="ja-JP" sz="1100" b="0"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者手帳または診断書を取得できなかった者</a:t>
                      </a:r>
                      <a:endParaRPr kumimoji="1" lang="ja-JP" altLang="en-US" sz="11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9971115"/>
                  </a:ext>
                </a:extLst>
              </a:tr>
              <a:tr h="699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100" b="0" dirty="0" smtClean="0">
                          <a:solidFill>
                            <a:schemeClr val="tx1"/>
                          </a:solidFill>
                          <a:latin typeface="HG丸ｺﾞｼｯｸM-PRO" panose="020F0600000000000000" pitchFamily="50" charset="-128"/>
                          <a:ea typeface="HG丸ｺﾞｼｯｸM-PRO" panose="020F0600000000000000" pitchFamily="50" charset="-128"/>
                        </a:rPr>
                        <a:t>福祉サービスの利用を希望する者をすべて障がい福祉サービスにつなぐ。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ja-JP" sz="11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支援を受けることを希望する者をすべて</a:t>
                      </a:r>
                      <a:r>
                        <a:rPr kumimoji="1" lang="ja-JP" altLang="ja-JP" sz="1100" kern="1200" dirty="0" err="1" smtClean="0">
                          <a:solidFill>
                            <a:schemeClr val="dk1"/>
                          </a:solidFill>
                          <a:effectLst/>
                          <a:latin typeface="HG丸ｺﾞｼｯｸM-PRO" panose="020F0600000000000000" pitchFamily="50" charset="-128"/>
                          <a:ea typeface="HG丸ｺﾞｼｯｸM-PRO" panose="020F0600000000000000" pitchFamily="50" charset="-128"/>
                          <a:cs typeface="+mn-cs"/>
                        </a:rPr>
                        <a:t>障がい</a:t>
                      </a:r>
                      <a:r>
                        <a:rPr kumimoji="1" lang="ja-JP" altLang="ja-JP" sz="1100" kern="1200" dirty="0" smtClean="0">
                          <a:solidFill>
                            <a:schemeClr val="dk1"/>
                          </a:solidFill>
                          <a:effectLst/>
                          <a:latin typeface="HG丸ｺﾞｼｯｸM-PRO" panose="020F0600000000000000" pitchFamily="50" charset="-128"/>
                          <a:ea typeface="HG丸ｺﾞｼｯｸM-PRO" panose="020F0600000000000000" pitchFamily="50" charset="-128"/>
                          <a:cs typeface="+mn-cs"/>
                        </a:rPr>
                        <a:t>福祉サービス以外の利用可能な制度（生活困窮者自立支援制度や障害者就業・生活支援センター等）につなぐ。</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1908727"/>
                  </a:ext>
                </a:extLst>
              </a:tr>
            </a:tbl>
          </a:graphicData>
        </a:graphic>
      </p:graphicFrame>
      <p:sp>
        <p:nvSpPr>
          <p:cNvPr id="53" name="角丸四角形 55">
            <a:extLst>
              <a:ext uri="{FF2B5EF4-FFF2-40B4-BE49-F238E27FC236}">
                <a16:creationId xmlns:a16="http://schemas.microsoft.com/office/drawing/2014/main" id="{23215386-69E4-4AC2-AC65-2D4F05FF0B63}"/>
              </a:ext>
            </a:extLst>
          </p:cNvPr>
          <p:cNvSpPr/>
          <p:nvPr/>
        </p:nvSpPr>
        <p:spPr>
          <a:xfrm>
            <a:off x="123656" y="2218706"/>
            <a:ext cx="1055584" cy="27419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prstClr val="white"/>
                </a:solidFill>
                <a:latin typeface="Meiryo UI" panose="020B0604030504040204" pitchFamily="50" charset="-128"/>
                <a:ea typeface="Meiryo UI" panose="020B0604030504040204" pitchFamily="50" charset="-128"/>
              </a:rPr>
              <a:t>目標</a:t>
            </a:r>
          </a:p>
        </p:txBody>
      </p:sp>
      <p:sp>
        <p:nvSpPr>
          <p:cNvPr id="2" name="二等辺三角形 1"/>
          <p:cNvSpPr/>
          <p:nvPr/>
        </p:nvSpPr>
        <p:spPr>
          <a:xfrm rot="10800000">
            <a:off x="2239572" y="3068960"/>
            <a:ext cx="360040" cy="1804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二等辺三角形 51"/>
          <p:cNvSpPr/>
          <p:nvPr/>
        </p:nvSpPr>
        <p:spPr>
          <a:xfrm rot="10800000">
            <a:off x="6588224" y="3049363"/>
            <a:ext cx="360040" cy="16361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50625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グループ化 46"/>
          <p:cNvGrpSpPr/>
          <p:nvPr/>
        </p:nvGrpSpPr>
        <p:grpSpPr>
          <a:xfrm>
            <a:off x="13153" y="140814"/>
            <a:ext cx="9039831" cy="6717187"/>
            <a:chOff x="14169" y="1849127"/>
            <a:chExt cx="9039831" cy="6562862"/>
          </a:xfrm>
        </p:grpSpPr>
        <p:sp>
          <p:nvSpPr>
            <p:cNvPr id="39942" name="正方形/長方形 23"/>
            <p:cNvSpPr>
              <a:spLocks noChangeArrowheads="1"/>
            </p:cNvSpPr>
            <p:nvPr/>
          </p:nvSpPr>
          <p:spPr bwMode="auto">
            <a:xfrm>
              <a:off x="388940" y="2711553"/>
              <a:ext cx="1512887" cy="646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351" tIns="44676" rIns="89351" bIns="44676">
              <a:spAutoFit/>
            </a:bodyPr>
            <a:lstStyle/>
            <a:p>
              <a:endParaRPr lang="en-US" altLang="ja-JP" sz="900">
                <a:solidFill>
                  <a:prstClr val="black"/>
                </a:solidFill>
                <a:latin typeface="Meiryo UI" panose="020B0604030504040204" pitchFamily="50" charset="-128"/>
                <a:ea typeface="Meiryo UI" panose="020B0604030504040204" pitchFamily="50" charset="-128"/>
              </a:endParaRPr>
            </a:p>
            <a:p>
              <a:endParaRPr lang="en-US" altLang="ja-JP" sz="900">
                <a:solidFill>
                  <a:prstClr val="black"/>
                </a:solidFill>
                <a:latin typeface="Meiryo UI" panose="020B0604030504040204" pitchFamily="50" charset="-128"/>
                <a:ea typeface="Meiryo UI" panose="020B0604030504040204" pitchFamily="50" charset="-128"/>
              </a:endParaRPr>
            </a:p>
            <a:p>
              <a:endParaRPr lang="en-US" altLang="ja-JP" sz="900">
                <a:solidFill>
                  <a:prstClr val="black"/>
                </a:solidFill>
                <a:latin typeface="Meiryo UI" panose="020B0604030504040204" pitchFamily="50" charset="-128"/>
                <a:ea typeface="Meiryo UI" panose="020B0604030504040204" pitchFamily="50" charset="-128"/>
              </a:endParaRPr>
            </a:p>
            <a:p>
              <a:endParaRPr lang="ja-JP" altLang="ja-JP" sz="900">
                <a:solidFill>
                  <a:prstClr val="black"/>
                </a:solidFill>
                <a:latin typeface="Meiryo UI" panose="020B0604030504040204" pitchFamily="50" charset="-128"/>
                <a:ea typeface="Meiryo UI" panose="020B0604030504040204" pitchFamily="50" charset="-128"/>
              </a:endParaRPr>
            </a:p>
          </p:txBody>
        </p:sp>
        <p:graphicFrame>
          <p:nvGraphicFramePr>
            <p:cNvPr id="40" name="グラフ 39">
              <a:extLst>
                <a:ext uri="{FF2B5EF4-FFF2-40B4-BE49-F238E27FC236}">
                  <a16:creationId xmlns:a16="http://schemas.microsoft.com/office/drawing/2014/main" id="{9095544B-DC4D-4D3D-8D38-EC3A3489F9A0}"/>
                </a:ext>
              </a:extLst>
            </p:cNvPr>
            <p:cNvGraphicFramePr>
              <a:graphicFrameLocks/>
            </p:cNvGraphicFramePr>
            <p:nvPr>
              <p:extLst/>
            </p:nvPr>
          </p:nvGraphicFramePr>
          <p:xfrm>
            <a:off x="137963" y="2756990"/>
            <a:ext cx="2814037" cy="1296002"/>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グループ化 7"/>
            <p:cNvGrpSpPr/>
            <p:nvPr/>
          </p:nvGrpSpPr>
          <p:grpSpPr>
            <a:xfrm>
              <a:off x="14169" y="1849127"/>
              <a:ext cx="9039831" cy="6562862"/>
              <a:chOff x="42363" y="2519146"/>
              <a:chExt cx="9039831" cy="5968151"/>
            </a:xfrm>
          </p:grpSpPr>
          <p:sp>
            <p:nvSpPr>
              <p:cNvPr id="20" name="正方形/長方形 19"/>
              <p:cNvSpPr/>
              <p:nvPr/>
            </p:nvSpPr>
            <p:spPr>
              <a:xfrm>
                <a:off x="78215" y="2890212"/>
                <a:ext cx="9003979" cy="559708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53A43A83-E9C8-45EF-8B65-A9E2754A0758}"/>
                  </a:ext>
                </a:extLst>
              </p:cNvPr>
              <p:cNvSpPr/>
              <p:nvPr/>
            </p:nvSpPr>
            <p:spPr>
              <a:xfrm>
                <a:off x="160180" y="2980895"/>
                <a:ext cx="8827995" cy="5434435"/>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endParaRPr lang="ja-JP" altLang="en-US" sz="1050" dirty="0">
                  <a:solidFill>
                    <a:prstClr val="black"/>
                  </a:solidFill>
                  <a:latin typeface="Meiryo UI" panose="020B0604030504040204" pitchFamily="50" charset="-128"/>
                  <a:ea typeface="Meiryo UI" panose="020B0604030504040204" pitchFamily="50" charset="-128"/>
                </a:endParaRPr>
              </a:p>
            </p:txBody>
          </p:sp>
          <p:sp>
            <p:nvSpPr>
              <p:cNvPr id="56" name="角丸四角形 55"/>
              <p:cNvSpPr/>
              <p:nvPr/>
            </p:nvSpPr>
            <p:spPr>
              <a:xfrm>
                <a:off x="42363" y="2519146"/>
                <a:ext cx="9022927" cy="290725"/>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smtClean="0">
                    <a:solidFill>
                      <a:prstClr val="white"/>
                    </a:solidFill>
                    <a:latin typeface="Meiryo UI" panose="020B0604030504040204" pitchFamily="50" charset="-128"/>
                    <a:ea typeface="Meiryo UI" panose="020B0604030504040204" pitchFamily="50" charset="-128"/>
                  </a:rPr>
                  <a:t>支援</a:t>
                </a:r>
                <a:r>
                  <a:rPr lang="ja-JP" altLang="en-US" sz="1200" b="1" dirty="0">
                    <a:solidFill>
                      <a:prstClr val="white"/>
                    </a:solidFill>
                    <a:latin typeface="Meiryo UI" panose="020B0604030504040204" pitchFamily="50" charset="-128"/>
                    <a:ea typeface="Meiryo UI" panose="020B0604030504040204" pitchFamily="50" charset="-128"/>
                  </a:rPr>
                  <a:t>対象者の</a:t>
                </a:r>
                <a:r>
                  <a:rPr lang="ja-JP" altLang="en-US" sz="1200" b="1" dirty="0" err="1">
                    <a:solidFill>
                      <a:prstClr val="white"/>
                    </a:solidFill>
                    <a:latin typeface="Meiryo UI" panose="020B0604030504040204" pitchFamily="50" charset="-128"/>
                    <a:ea typeface="Meiryo UI" panose="020B0604030504040204" pitchFamily="50" charset="-128"/>
                  </a:rPr>
                  <a:t>就労系障がい</a:t>
                </a:r>
                <a:r>
                  <a:rPr lang="ja-JP" altLang="en-US" sz="1200" b="1" dirty="0">
                    <a:solidFill>
                      <a:prstClr val="white"/>
                    </a:solidFill>
                    <a:latin typeface="Meiryo UI" panose="020B0604030504040204" pitchFamily="50" charset="-128"/>
                    <a:ea typeface="Meiryo UI" panose="020B0604030504040204" pitchFamily="50" charset="-128"/>
                  </a:rPr>
                  <a:t>福祉サービス事業所への</a:t>
                </a:r>
                <a:r>
                  <a:rPr lang="ja-JP" altLang="en-US" sz="1200" b="1" dirty="0" smtClean="0">
                    <a:solidFill>
                      <a:prstClr val="white"/>
                    </a:solidFill>
                    <a:latin typeface="Meiryo UI" panose="020B0604030504040204" pitchFamily="50" charset="-128"/>
                    <a:ea typeface="Meiryo UI" panose="020B0604030504040204" pitchFamily="50" charset="-128"/>
                  </a:rPr>
                  <a:t>誘導</a:t>
                </a:r>
                <a:endParaRPr lang="ja-JP" altLang="en-US" sz="1200" b="1" dirty="0">
                  <a:solidFill>
                    <a:prstClr val="white"/>
                  </a:solidFill>
                  <a:latin typeface="Meiryo UI" panose="020B0604030504040204" pitchFamily="50" charset="-128"/>
                  <a:ea typeface="Meiryo UI" panose="020B0604030504040204" pitchFamily="50" charset="-128"/>
                </a:endParaRPr>
              </a:p>
            </p:txBody>
          </p:sp>
        </p:grpSp>
        <p:sp>
          <p:nvSpPr>
            <p:cNvPr id="81" name="正方形/長方形 80"/>
            <p:cNvSpPr/>
            <p:nvPr/>
          </p:nvSpPr>
          <p:spPr>
            <a:xfrm>
              <a:off x="1795105" y="2719810"/>
              <a:ext cx="378000" cy="193051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就労支援コーディネーター</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面談</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1044505" y="2725053"/>
              <a:ext cx="246735" cy="1932778"/>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支援の要否の意向確認</a:t>
              </a:r>
            </a:p>
          </p:txBody>
        </p:sp>
        <p:grpSp>
          <p:nvGrpSpPr>
            <p:cNvPr id="14" name="グループ化 13"/>
            <p:cNvGrpSpPr/>
            <p:nvPr/>
          </p:nvGrpSpPr>
          <p:grpSpPr>
            <a:xfrm>
              <a:off x="182613" y="4692288"/>
              <a:ext cx="2229006" cy="470583"/>
              <a:chOff x="182613" y="4692281"/>
              <a:chExt cx="2229006" cy="470582"/>
            </a:xfrm>
          </p:grpSpPr>
          <p:sp>
            <p:nvSpPr>
              <p:cNvPr id="84" name="左中かっこ 83"/>
              <p:cNvSpPr/>
              <p:nvPr/>
            </p:nvSpPr>
            <p:spPr>
              <a:xfrm rot="5400000" flipH="1">
                <a:off x="1249979" y="3624915"/>
                <a:ext cx="83555" cy="2218288"/>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a:p>
            </p:txBody>
          </p:sp>
          <p:sp>
            <p:nvSpPr>
              <p:cNvPr id="85" name="正方形/長方形 84"/>
              <p:cNvSpPr/>
              <p:nvPr/>
            </p:nvSpPr>
            <p:spPr>
              <a:xfrm>
                <a:off x="262719" y="4837985"/>
                <a:ext cx="2148900" cy="324878"/>
              </a:xfrm>
              <a:prstGeom prst="rect">
                <a:avLst/>
              </a:prstGeom>
              <a:noFill/>
              <a:ln w="222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①対象者を支援に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つなぐ</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8" name="左中かっこ 87"/>
            <p:cNvSpPr/>
            <p:nvPr/>
          </p:nvSpPr>
          <p:spPr>
            <a:xfrm rot="5400000" flipH="1">
              <a:off x="4103497" y="3098870"/>
              <a:ext cx="75929" cy="3270934"/>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a:p>
          </p:txBody>
        </p:sp>
        <p:sp>
          <p:nvSpPr>
            <p:cNvPr id="93" name="左中かっこ 92"/>
            <p:cNvSpPr/>
            <p:nvPr/>
          </p:nvSpPr>
          <p:spPr>
            <a:xfrm rot="5400000" flipH="1">
              <a:off x="7319419" y="3259226"/>
              <a:ext cx="99538" cy="2965661"/>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a:p>
          </p:txBody>
        </p:sp>
        <p:grpSp>
          <p:nvGrpSpPr>
            <p:cNvPr id="28" name="グループ化 27"/>
            <p:cNvGrpSpPr/>
            <p:nvPr/>
          </p:nvGrpSpPr>
          <p:grpSpPr>
            <a:xfrm>
              <a:off x="1227387" y="2812200"/>
              <a:ext cx="620664" cy="977226"/>
              <a:chOff x="1659387" y="2812193"/>
              <a:chExt cx="620664" cy="977224"/>
            </a:xfrm>
          </p:grpSpPr>
          <p:sp>
            <p:nvSpPr>
              <p:cNvPr id="13" name="右矢印 12"/>
              <p:cNvSpPr/>
              <p:nvPr/>
            </p:nvSpPr>
            <p:spPr>
              <a:xfrm>
                <a:off x="1695544" y="3510402"/>
                <a:ext cx="512798" cy="27901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1659387" y="2812193"/>
                <a:ext cx="620664" cy="75668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同意</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4" name="角丸四角形 113"/>
            <p:cNvSpPr/>
            <p:nvPr/>
          </p:nvSpPr>
          <p:spPr>
            <a:xfrm>
              <a:off x="2503632" y="2447366"/>
              <a:ext cx="481591" cy="2182601"/>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地域生活上のニーズの把握</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・就労意欲等の把握・確認</a:t>
              </a:r>
            </a:p>
          </p:txBody>
        </p:sp>
        <p:sp>
          <p:nvSpPr>
            <p:cNvPr id="118" name="角丸四角形 117"/>
            <p:cNvSpPr/>
            <p:nvPr/>
          </p:nvSpPr>
          <p:spPr>
            <a:xfrm>
              <a:off x="3099898" y="2472635"/>
              <a:ext cx="2185755" cy="218221"/>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ステップ②</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3431812" y="4352547"/>
              <a:ext cx="1853841" cy="246405"/>
            </a:xfrm>
            <a:prstGeom prst="roundRect">
              <a:avLst>
                <a:gd name="adj" fmla="val 10225"/>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★本人の将来を支えるため</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等号 26"/>
            <p:cNvSpPr/>
            <p:nvPr/>
          </p:nvSpPr>
          <p:spPr>
            <a:xfrm>
              <a:off x="2177072" y="3518330"/>
              <a:ext cx="295368" cy="243242"/>
            </a:xfrm>
            <a:prstGeom prst="mathEqual">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2" name="右矢印 141"/>
            <p:cNvSpPr/>
            <p:nvPr/>
          </p:nvSpPr>
          <p:spPr>
            <a:xfrm>
              <a:off x="3006404" y="3489614"/>
              <a:ext cx="547401" cy="27901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等号 146"/>
            <p:cNvSpPr/>
            <p:nvPr/>
          </p:nvSpPr>
          <p:spPr>
            <a:xfrm>
              <a:off x="676446" y="3546176"/>
              <a:ext cx="399575" cy="221138"/>
            </a:xfrm>
            <a:prstGeom prst="mathEqual">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9" name="正方形/長方形 148"/>
            <p:cNvSpPr/>
            <p:nvPr/>
          </p:nvSpPr>
          <p:spPr>
            <a:xfrm>
              <a:off x="182612" y="5272828"/>
              <a:ext cx="8686042" cy="300800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2000"/>
                </a:lnSpc>
              </a:pPr>
              <a:r>
                <a:rPr lang="ja-JP" altLang="en-US" sz="1200" dirty="0">
                  <a:solidFill>
                    <a:prstClr val="black"/>
                  </a:solidFill>
                  <a:latin typeface="HG丸ｺﾞｼｯｸM-PRO" panose="020F0600000000000000" pitchFamily="50" charset="-128"/>
                  <a:ea typeface="HG丸ｺﾞｼｯｸM-PRO" panose="020F0600000000000000" pitchFamily="50" charset="-128"/>
                </a:rPr>
                <a:t>①対象者を支援につなぐ</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犯罪を行った者のうち、入口支援の対象となる障がいがある、もしくはその疑いのある者（以下、対象者）に対し、</a:t>
              </a:r>
              <a:r>
                <a:rPr lang="zh-TW" altLang="en-US" sz="1200" dirty="0">
                  <a:solidFill>
                    <a:prstClr val="black"/>
                  </a:solidFill>
                  <a:latin typeface="HG丸ｺﾞｼｯｸM-PRO" panose="020F0600000000000000" pitchFamily="50" charset="-128"/>
                  <a:ea typeface="HG丸ｺﾞｼｯｸM-PRO" panose="020F0600000000000000" pitchFamily="50" charset="-128"/>
                </a:rPr>
                <a:t>大阪地方検察庁、大阪保護観察所</a:t>
              </a:r>
              <a:r>
                <a:rPr lang="zh-TW" altLang="en-US" sz="1200" dirty="0" smtClean="0">
                  <a:solidFill>
                    <a:prstClr val="black"/>
                  </a:solidFill>
                  <a:latin typeface="HG丸ｺﾞｼｯｸM-PRO" panose="020F0600000000000000" pitchFamily="50" charset="-128"/>
                  <a:ea typeface="HG丸ｺﾞｼｯｸM-PRO" panose="020F0600000000000000" pitchFamily="50" charset="-128"/>
                </a:rPr>
                <a:t>等</a:t>
              </a:r>
              <a:r>
                <a:rPr lang="ja-JP" altLang="en-US" sz="1200" dirty="0">
                  <a:solidFill>
                    <a:prstClr val="black"/>
                  </a:solidFill>
                  <a:latin typeface="HG丸ｺﾞｼｯｸM-PRO" panose="020F0600000000000000" pitchFamily="50" charset="-128"/>
                  <a:ea typeface="HG丸ｺﾞｼｯｸM-PRO" panose="020F0600000000000000" pitchFamily="50" charset="-128"/>
                </a:rPr>
                <a:t>で</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福祉</a:t>
              </a:r>
              <a:r>
                <a:rPr lang="ja-JP" altLang="en-US" sz="1200" dirty="0">
                  <a:solidFill>
                    <a:prstClr val="black"/>
                  </a:solidFill>
                  <a:latin typeface="HG丸ｺﾞｼｯｸM-PRO" panose="020F0600000000000000" pitchFamily="50" charset="-128"/>
                  <a:ea typeface="HG丸ｺﾞｼｯｸM-PRO" panose="020F0600000000000000" pitchFamily="50" charset="-128"/>
                </a:rPr>
                <a:t>サービスによる支援を受ける意向があるかどうかの確認を行う。同意がある場合は本事業</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の就労支援コーディネーター</a:t>
              </a:r>
              <a:r>
                <a:rPr lang="ja-JP" altLang="en-US" sz="1200" dirty="0">
                  <a:solidFill>
                    <a:prstClr val="black"/>
                  </a:solidFill>
                  <a:latin typeface="HG丸ｺﾞｼｯｸM-PRO" panose="020F0600000000000000" pitchFamily="50" charset="-128"/>
                  <a:ea typeface="HG丸ｺﾞｼｯｸM-PRO" panose="020F0600000000000000" pitchFamily="50" charset="-128"/>
                </a:rPr>
                <a:t>へ情報提供し、コーディネーターとの面談の機会を設ける</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②対象者を地域につなぐ：</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コーディネーター</a:t>
              </a:r>
              <a:r>
                <a:rPr lang="ja-JP" altLang="en-US" sz="1200" dirty="0">
                  <a:solidFill>
                    <a:prstClr val="black"/>
                  </a:solidFill>
                  <a:latin typeface="HG丸ｺﾞｼｯｸM-PRO" panose="020F0600000000000000" pitchFamily="50" charset="-128"/>
                  <a:ea typeface="HG丸ｺﾞｼｯｸM-PRO" panose="020F0600000000000000" pitchFamily="50" charset="-128"/>
                </a:rPr>
                <a:t>の面談により、地域でどのように暮らしていきたいか、どのようなサービス利用を希望するかなどを把握、居住地である市町村と地域の計画</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相談につなぐ。</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200" dirty="0">
                  <a:solidFill>
                    <a:prstClr val="black"/>
                  </a:solidFill>
                  <a:latin typeface="HG丸ｺﾞｼｯｸM-PRO" panose="020F0600000000000000" pitchFamily="50" charset="-128"/>
                  <a:ea typeface="HG丸ｺﾞｼｯｸM-PRO" panose="020F0600000000000000" pitchFamily="50" charset="-128"/>
                </a:rPr>
                <a:t>③対象者を地域で受け入れる</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000"/>
                </a:lnSpc>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実際</a:t>
              </a:r>
              <a:r>
                <a:rPr lang="ja-JP" altLang="en-US" sz="1200" dirty="0">
                  <a:solidFill>
                    <a:prstClr val="black"/>
                  </a:solidFill>
                  <a:latin typeface="HG丸ｺﾞｼｯｸM-PRO" panose="020F0600000000000000" pitchFamily="50" charset="-128"/>
                  <a:ea typeface="HG丸ｺﾞｼｯｸM-PRO" panose="020F0600000000000000" pitchFamily="50" charset="-128"/>
                </a:rPr>
                <a:t>に犯罪を行った</a:t>
              </a:r>
              <a:r>
                <a:rPr lang="ja-JP" altLang="en-US" sz="12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200" dirty="0">
                  <a:solidFill>
                    <a:prstClr val="black"/>
                  </a:solidFill>
                  <a:latin typeface="HG丸ｺﾞｼｯｸM-PRO" panose="020F0600000000000000" pitchFamily="50" charset="-128"/>
                  <a:ea typeface="HG丸ｺﾞｼｯｸM-PRO" panose="020F0600000000000000" pitchFamily="50" charset="-128"/>
                </a:rPr>
                <a:t>者の支援を先進的に取り組んでいる事業所や、高い就労アセスメント力を有する事業所による就労アセスメントを実施、本人の職業準備性や特性を評価した上で、調整を行い、対象者を地域の就労系障がい福祉サービス事業所等で受け入れるとともに</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支援</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体制</a:t>
              </a:r>
              <a:r>
                <a:rPr lang="ja-JP" altLang="en-US" sz="1200" dirty="0">
                  <a:solidFill>
                    <a:prstClr val="black"/>
                  </a:solidFill>
                  <a:latin typeface="HG丸ｺﾞｼｯｸM-PRO" panose="020F0600000000000000" pitchFamily="50" charset="-128"/>
                  <a:ea typeface="HG丸ｺﾞｼｯｸM-PRO" panose="020F0600000000000000" pitchFamily="50" charset="-128"/>
                </a:rPr>
                <a:t>を拡大し、地域で対象者を支える支援ネットワークを作る。</a:t>
              </a:r>
            </a:p>
            <a:p>
              <a:endParaRPr lang="ja-JP" altLang="en-US" sz="800" dirty="0">
                <a:solidFill>
                  <a:prstClr val="black"/>
                </a:solidFill>
                <a:latin typeface="Meiryo UI" panose="020B0604030504040204" pitchFamily="50" charset="-128"/>
                <a:ea typeface="Meiryo UI" panose="020B0604030504040204" pitchFamily="50" charset="-128"/>
              </a:endParaRPr>
            </a:p>
          </p:txBody>
        </p:sp>
        <p:grpSp>
          <p:nvGrpSpPr>
            <p:cNvPr id="30" name="グループ化 29"/>
            <p:cNvGrpSpPr/>
            <p:nvPr/>
          </p:nvGrpSpPr>
          <p:grpSpPr>
            <a:xfrm>
              <a:off x="3263721" y="2941037"/>
              <a:ext cx="1942600" cy="1333027"/>
              <a:chOff x="2912021" y="2941033"/>
              <a:chExt cx="1942600" cy="1333025"/>
            </a:xfrm>
          </p:grpSpPr>
          <p:grpSp>
            <p:nvGrpSpPr>
              <p:cNvPr id="24" name="グループ化 23"/>
              <p:cNvGrpSpPr/>
              <p:nvPr/>
            </p:nvGrpSpPr>
            <p:grpSpPr>
              <a:xfrm>
                <a:off x="2965027" y="2941033"/>
                <a:ext cx="1832991" cy="1333025"/>
                <a:chOff x="2841282" y="2928182"/>
                <a:chExt cx="2163377" cy="1333025"/>
              </a:xfrm>
            </p:grpSpPr>
            <p:pic>
              <p:nvPicPr>
                <p:cNvPr id="1026" name="Picture 2" descr="D:\KadoK\Desktop\a17954a6.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80781" y="3291381"/>
                  <a:ext cx="454775" cy="646217"/>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グループ化 22"/>
                <p:cNvGrpSpPr/>
                <p:nvPr/>
              </p:nvGrpSpPr>
              <p:grpSpPr>
                <a:xfrm>
                  <a:off x="2841282" y="2928182"/>
                  <a:ext cx="2163377" cy="1333025"/>
                  <a:chOff x="2591534" y="2928182"/>
                  <a:chExt cx="2318191" cy="1333025"/>
                </a:xfrm>
              </p:grpSpPr>
              <p:sp>
                <p:nvSpPr>
                  <p:cNvPr id="19" name="円/楕円 18"/>
                  <p:cNvSpPr/>
                  <p:nvPr/>
                </p:nvSpPr>
                <p:spPr>
                  <a:xfrm>
                    <a:off x="3105697" y="3150197"/>
                    <a:ext cx="1296000" cy="108117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787051" y="3870576"/>
                    <a:ext cx="1122674" cy="390631"/>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角丸四角形 115"/>
                  <p:cNvSpPr/>
                  <p:nvPr/>
                </p:nvSpPr>
                <p:spPr>
                  <a:xfrm>
                    <a:off x="2591534" y="3864456"/>
                    <a:ext cx="1127224" cy="396751"/>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角丸四角形 116"/>
                  <p:cNvSpPr/>
                  <p:nvPr/>
                </p:nvSpPr>
                <p:spPr>
                  <a:xfrm>
                    <a:off x="2967526" y="2928182"/>
                    <a:ext cx="1475356" cy="3414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52" name="正方形/長方形 151"/>
              <p:cNvSpPr/>
              <p:nvPr/>
            </p:nvSpPr>
            <p:spPr>
              <a:xfrm>
                <a:off x="2912021" y="3922082"/>
                <a:ext cx="998300" cy="29543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市町村</a:t>
                </a:r>
              </a:p>
              <a:p>
                <a:pPr algn="ctr">
                  <a:lnSpc>
                    <a:spcPts val="1000"/>
                  </a:lnSpc>
                </a:pPr>
                <a:r>
                  <a:rPr lang="ja-JP" altLang="en-US" sz="700" dirty="0">
                    <a:solidFill>
                      <a:prstClr val="black"/>
                    </a:solidFill>
                    <a:latin typeface="Meiryo UI" panose="020B0604030504040204" pitchFamily="50" charset="-128"/>
                    <a:ea typeface="Meiryo UI" panose="020B0604030504040204" pitchFamily="50" charset="-128"/>
                  </a:rPr>
                  <a:t>サービス利用の調整</a:t>
                </a:r>
              </a:p>
            </p:txBody>
          </p:sp>
          <p:sp>
            <p:nvSpPr>
              <p:cNvPr id="153" name="正方形/長方形 152"/>
              <p:cNvSpPr/>
              <p:nvPr/>
            </p:nvSpPr>
            <p:spPr>
              <a:xfrm>
                <a:off x="3856321" y="3865751"/>
                <a:ext cx="998300" cy="25754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サービス等利用計画</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の作成</a:t>
                </a:r>
              </a:p>
            </p:txBody>
          </p:sp>
          <p:sp>
            <p:nvSpPr>
              <p:cNvPr id="154" name="正方形/長方形 153"/>
              <p:cNvSpPr/>
              <p:nvPr/>
            </p:nvSpPr>
            <p:spPr>
              <a:xfrm>
                <a:off x="3125000" y="2948265"/>
                <a:ext cx="1433321" cy="3876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コーディネーター</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本人との調整、事業所調整</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6" name="グループ化 35"/>
            <p:cNvGrpSpPr/>
            <p:nvPr/>
          </p:nvGrpSpPr>
          <p:grpSpPr>
            <a:xfrm>
              <a:off x="6991167" y="3152407"/>
              <a:ext cx="999642" cy="694971"/>
              <a:chOff x="7099167" y="3152402"/>
              <a:chExt cx="999642" cy="694969"/>
            </a:xfrm>
          </p:grpSpPr>
          <p:sp>
            <p:nvSpPr>
              <p:cNvPr id="160" name="角丸四角形 159"/>
              <p:cNvSpPr/>
              <p:nvPr/>
            </p:nvSpPr>
            <p:spPr>
              <a:xfrm>
                <a:off x="7099167" y="3152402"/>
                <a:ext cx="999642" cy="694969"/>
              </a:xfrm>
              <a:prstGeom prst="roundRect">
                <a:avLst>
                  <a:gd name="adj" fmla="val 10225"/>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34" name="Picture 2" descr="D:\KadoK\Desktop\a17954a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38714" y="3392189"/>
                <a:ext cx="263990" cy="375119"/>
              </a:xfrm>
              <a:prstGeom prst="rect">
                <a:avLst/>
              </a:prstGeom>
              <a:noFill/>
              <a:extLst>
                <a:ext uri="{909E8E84-426E-40DD-AFC4-6F175D3DCCD1}">
                  <a14:hiddenFill xmlns:a14="http://schemas.microsoft.com/office/drawing/2010/main">
                    <a:solidFill>
                      <a:srgbClr val="FFFFFF"/>
                    </a:solidFill>
                  </a14:hiddenFill>
                </a:ext>
              </a:extLst>
            </p:spPr>
          </p:pic>
        </p:grpSp>
        <p:sp>
          <p:nvSpPr>
            <p:cNvPr id="165" name="正方形/長方形 164"/>
            <p:cNvSpPr/>
            <p:nvPr/>
          </p:nvSpPr>
          <p:spPr>
            <a:xfrm>
              <a:off x="7812000" y="2879404"/>
              <a:ext cx="998300" cy="387601"/>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endPar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右矢印 40"/>
            <p:cNvSpPr/>
            <p:nvPr/>
          </p:nvSpPr>
          <p:spPr>
            <a:xfrm>
              <a:off x="4934963" y="3513903"/>
              <a:ext cx="1138204" cy="24377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p:cNvGrpSpPr/>
            <p:nvPr/>
          </p:nvGrpSpPr>
          <p:grpSpPr>
            <a:xfrm>
              <a:off x="6049120" y="4262269"/>
              <a:ext cx="1297320" cy="318452"/>
              <a:chOff x="6049120" y="4174663"/>
              <a:chExt cx="1297320" cy="318452"/>
            </a:xfrm>
          </p:grpSpPr>
          <p:sp>
            <p:nvSpPr>
              <p:cNvPr id="167" name="角丸四角形 166"/>
              <p:cNvSpPr/>
              <p:nvPr/>
            </p:nvSpPr>
            <p:spPr>
              <a:xfrm>
                <a:off x="6049120" y="4174663"/>
                <a:ext cx="1297320" cy="31845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正方形/長方形 167"/>
              <p:cNvSpPr/>
              <p:nvPr/>
            </p:nvSpPr>
            <p:spPr>
              <a:xfrm>
                <a:off x="6103073" y="4209073"/>
                <a:ext cx="1189413" cy="240324"/>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先進事業所</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(SV)</a:t>
                </a:r>
              </a:p>
            </p:txBody>
          </p:sp>
        </p:grpSp>
        <p:sp>
          <p:nvSpPr>
            <p:cNvPr id="171" name="角丸四角形 170"/>
            <p:cNvSpPr/>
            <p:nvPr/>
          </p:nvSpPr>
          <p:spPr>
            <a:xfrm>
              <a:off x="7423168" y="4257243"/>
              <a:ext cx="1381740" cy="309189"/>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フローチャート : 抜出し 43"/>
            <p:cNvSpPr/>
            <p:nvPr/>
          </p:nvSpPr>
          <p:spPr>
            <a:xfrm>
              <a:off x="7071761" y="3940280"/>
              <a:ext cx="216000" cy="304454"/>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ローチャート : 抜出し 172"/>
            <p:cNvSpPr/>
            <p:nvPr/>
          </p:nvSpPr>
          <p:spPr>
            <a:xfrm>
              <a:off x="7731456" y="3925096"/>
              <a:ext cx="216000" cy="31227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p:cNvGrpSpPr/>
          <p:nvPr/>
        </p:nvGrpSpPr>
        <p:grpSpPr>
          <a:xfrm>
            <a:off x="914316" y="801526"/>
            <a:ext cx="8122774" cy="2730953"/>
            <a:chOff x="952342" y="2953797"/>
            <a:chExt cx="8122774" cy="2730953"/>
          </a:xfrm>
        </p:grpSpPr>
        <p:sp>
          <p:nvSpPr>
            <p:cNvPr id="72" name="正方形/長方形 71"/>
            <p:cNvSpPr/>
            <p:nvPr/>
          </p:nvSpPr>
          <p:spPr>
            <a:xfrm>
              <a:off x="7644379" y="4717271"/>
              <a:ext cx="1069647" cy="25289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性犯罪者</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カウンセリング支援*</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正方形/長方形 122"/>
            <p:cNvSpPr/>
            <p:nvPr/>
          </p:nvSpPr>
          <p:spPr>
            <a:xfrm>
              <a:off x="2489611" y="5326024"/>
              <a:ext cx="3324328" cy="349684"/>
            </a:xfrm>
            <a:prstGeom prst="rect">
              <a:avLst/>
            </a:prstGeom>
            <a:noFill/>
            <a:ln w="222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②対象者を地域につなぐ</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（担い手：市町村、計画相談）</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正方形/長方形 123"/>
            <p:cNvSpPr/>
            <p:nvPr/>
          </p:nvSpPr>
          <p:spPr>
            <a:xfrm>
              <a:off x="5872337" y="5335066"/>
              <a:ext cx="2981273" cy="349684"/>
            </a:xfrm>
            <a:prstGeom prst="rect">
              <a:avLst/>
            </a:prstGeom>
            <a:solidFill>
              <a:srgbClr val="FFFF00"/>
            </a:solidFill>
            <a:ln w="222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③地域での支援</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ネットワークの構築</a:t>
              </a:r>
              <a:endParaRPr lang="en-US" altLang="ja-JP"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（担い手：対象者を受け入れる就労系サービス等）</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正方形/長方形 124"/>
            <p:cNvSpPr/>
            <p:nvPr/>
          </p:nvSpPr>
          <p:spPr>
            <a:xfrm>
              <a:off x="3091437" y="3518842"/>
              <a:ext cx="233544" cy="1210820"/>
            </a:xfrm>
            <a:prstGeom prst="rect">
              <a:avLst/>
            </a:prstGeom>
            <a:solidFill>
              <a:schemeClr val="bg1"/>
            </a:solidFill>
            <a:ln w="12700">
              <a:solidFill>
                <a:schemeClr val="tx1"/>
              </a:solidFill>
            </a:ln>
          </p:spPr>
          <p:style>
            <a:lnRef idx="2">
              <a:schemeClr val="accent1"/>
            </a:lnRef>
            <a:fillRef idx="1">
              <a:schemeClr val="lt1"/>
            </a:fillRef>
            <a:effectRef idx="0">
              <a:schemeClr val="accent1"/>
            </a:effectRef>
            <a:fontRef idx="minor">
              <a:schemeClr val="dk1"/>
            </a:fontRef>
          </p:style>
          <p:txBody>
            <a:bodyPr vert="eaVert" rtlCol="0" anchor="ctr"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サービス利用調整</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5332349" y="2953797"/>
              <a:ext cx="358738" cy="2184702"/>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1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先進事業所等による</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就労アセスメント</a:t>
              </a:r>
            </a:p>
          </p:txBody>
        </p:sp>
        <p:sp>
          <p:nvSpPr>
            <p:cNvPr id="128" name="正方形/長方形 127"/>
            <p:cNvSpPr/>
            <p:nvPr/>
          </p:nvSpPr>
          <p:spPr>
            <a:xfrm>
              <a:off x="6958172" y="3646649"/>
              <a:ext cx="1069647" cy="25289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★就労系サービス</a:t>
              </a:r>
            </a:p>
          </p:txBody>
        </p:sp>
        <p:sp>
          <p:nvSpPr>
            <p:cNvPr id="129" name="円/楕円 18"/>
            <p:cNvSpPr/>
            <p:nvPr/>
          </p:nvSpPr>
          <p:spPr>
            <a:xfrm>
              <a:off x="6059146" y="3442922"/>
              <a:ext cx="2814289" cy="109265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6001066" y="4291708"/>
              <a:ext cx="998300" cy="298572"/>
              <a:chOff x="6001066" y="1699706"/>
              <a:chExt cx="998300" cy="298572"/>
            </a:xfrm>
          </p:grpSpPr>
          <p:sp>
            <p:nvSpPr>
              <p:cNvPr id="130" name="角丸四角形 129"/>
              <p:cNvSpPr/>
              <p:nvPr/>
            </p:nvSpPr>
            <p:spPr>
              <a:xfrm>
                <a:off x="6171349" y="1737520"/>
                <a:ext cx="655417" cy="24082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6001066" y="1699706"/>
                <a:ext cx="998300" cy="2985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市町村</a:t>
                </a:r>
              </a:p>
            </p:txBody>
          </p:sp>
        </p:grpSp>
        <p:grpSp>
          <p:nvGrpSpPr>
            <p:cNvPr id="132" name="グループ化 131"/>
            <p:cNvGrpSpPr/>
            <p:nvPr/>
          </p:nvGrpSpPr>
          <p:grpSpPr>
            <a:xfrm>
              <a:off x="8028000" y="4293002"/>
              <a:ext cx="998300" cy="298572"/>
              <a:chOff x="6481863" y="1701000"/>
              <a:chExt cx="998300" cy="298572"/>
            </a:xfrm>
          </p:grpSpPr>
          <p:sp>
            <p:nvSpPr>
              <p:cNvPr id="133" name="角丸四角形 132"/>
              <p:cNvSpPr/>
              <p:nvPr/>
            </p:nvSpPr>
            <p:spPr>
              <a:xfrm>
                <a:off x="6649841" y="1730172"/>
                <a:ext cx="655417" cy="24082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a:xfrm>
                <a:off x="6481863" y="1701000"/>
                <a:ext cx="998300" cy="2985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計画相談</a:t>
                </a:r>
              </a:p>
            </p:txBody>
          </p:sp>
        </p:grpSp>
        <p:grpSp>
          <p:nvGrpSpPr>
            <p:cNvPr id="136" name="グループ化 135"/>
            <p:cNvGrpSpPr/>
            <p:nvPr/>
          </p:nvGrpSpPr>
          <p:grpSpPr>
            <a:xfrm>
              <a:off x="5783781" y="3662404"/>
              <a:ext cx="998300" cy="301746"/>
              <a:chOff x="5901476" y="1658111"/>
              <a:chExt cx="998300" cy="301746"/>
            </a:xfrm>
          </p:grpSpPr>
          <p:sp>
            <p:nvSpPr>
              <p:cNvPr id="137" name="角丸四角形 136"/>
              <p:cNvSpPr/>
              <p:nvPr/>
            </p:nvSpPr>
            <p:spPr>
              <a:xfrm>
                <a:off x="6047698" y="1658111"/>
                <a:ext cx="655417" cy="301746"/>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5901476" y="1689421"/>
                <a:ext cx="998300" cy="252663"/>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就業・生活</a:t>
                </a:r>
                <a:endParaRPr lang="en-US" altLang="ja-JP" sz="900" dirty="0">
                  <a:solidFill>
                    <a:prstClr val="black"/>
                  </a:solidFill>
                  <a:latin typeface="Meiryo UI" panose="020B0604030504040204" pitchFamily="50" charset="-128"/>
                  <a:ea typeface="Meiryo UI" panose="020B0604030504040204" pitchFamily="50" charset="-128"/>
                </a:endParaRPr>
              </a:p>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支援センター</a:t>
                </a:r>
              </a:p>
            </p:txBody>
          </p:sp>
        </p:grpSp>
        <p:grpSp>
          <p:nvGrpSpPr>
            <p:cNvPr id="139" name="グループ化 138"/>
            <p:cNvGrpSpPr/>
            <p:nvPr/>
          </p:nvGrpSpPr>
          <p:grpSpPr>
            <a:xfrm>
              <a:off x="8076816" y="3713067"/>
              <a:ext cx="998300" cy="298572"/>
              <a:chOff x="6481863" y="1726428"/>
              <a:chExt cx="998300" cy="298572"/>
            </a:xfrm>
          </p:grpSpPr>
          <p:sp>
            <p:nvSpPr>
              <p:cNvPr id="140" name="角丸四角形 139"/>
              <p:cNvSpPr/>
              <p:nvPr/>
            </p:nvSpPr>
            <p:spPr>
              <a:xfrm>
                <a:off x="6649841" y="1746839"/>
                <a:ext cx="655417" cy="24082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正方形/長方形 140"/>
              <p:cNvSpPr/>
              <p:nvPr/>
            </p:nvSpPr>
            <p:spPr>
              <a:xfrm>
                <a:off x="6481863" y="1726428"/>
                <a:ext cx="998300" cy="2985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r>
                  <a:rPr lang="ja-JP" altLang="en-US" sz="900" dirty="0">
                    <a:solidFill>
                      <a:prstClr val="black"/>
                    </a:solidFill>
                    <a:latin typeface="Meiryo UI" panose="020B0604030504040204" pitchFamily="50" charset="-128"/>
                    <a:ea typeface="Meiryo UI" panose="020B0604030504040204" pitchFamily="50" charset="-128"/>
                  </a:rPr>
                  <a:t>医療機関</a:t>
                </a:r>
              </a:p>
            </p:txBody>
          </p:sp>
        </p:grpSp>
        <p:grpSp>
          <p:nvGrpSpPr>
            <p:cNvPr id="143" name="グループ化 142"/>
            <p:cNvGrpSpPr/>
            <p:nvPr/>
          </p:nvGrpSpPr>
          <p:grpSpPr>
            <a:xfrm>
              <a:off x="6953499" y="3304271"/>
              <a:ext cx="1211910" cy="372318"/>
              <a:chOff x="6268253" y="1652682"/>
              <a:chExt cx="1211910" cy="372318"/>
            </a:xfrm>
          </p:grpSpPr>
          <p:sp>
            <p:nvSpPr>
              <p:cNvPr id="144" name="角丸四角形 143"/>
              <p:cNvSpPr/>
              <p:nvPr/>
            </p:nvSpPr>
            <p:spPr>
              <a:xfrm>
                <a:off x="6268253" y="1652682"/>
                <a:ext cx="1115765" cy="240671"/>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余暇活動</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正方形/長方形 144"/>
              <p:cNvSpPr/>
              <p:nvPr/>
            </p:nvSpPr>
            <p:spPr>
              <a:xfrm>
                <a:off x="6481863" y="1726428"/>
                <a:ext cx="998300" cy="2985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lnSpc>
                    <a:spcPts val="1000"/>
                  </a:lnSpc>
                </a:pPr>
                <a:endParaRPr lang="ja-JP" altLang="en-US" sz="900" dirty="0">
                  <a:solidFill>
                    <a:prstClr val="black"/>
                  </a:solidFill>
                  <a:latin typeface="Meiryo UI" panose="020B0604030504040204" pitchFamily="50" charset="-128"/>
                  <a:ea typeface="Meiryo UI" panose="020B0604030504040204" pitchFamily="50" charset="-128"/>
                </a:endParaRPr>
              </a:p>
            </p:txBody>
          </p:sp>
        </p:grpSp>
        <p:sp>
          <p:nvSpPr>
            <p:cNvPr id="4" name="左右矢印 3"/>
            <p:cNvSpPr/>
            <p:nvPr/>
          </p:nvSpPr>
          <p:spPr>
            <a:xfrm rot="19725500" flipV="1">
              <a:off x="6750053" y="4275218"/>
              <a:ext cx="297924" cy="96185"/>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円/楕円 18"/>
            <p:cNvSpPr/>
            <p:nvPr/>
          </p:nvSpPr>
          <p:spPr>
            <a:xfrm>
              <a:off x="7243013" y="3820176"/>
              <a:ext cx="481419" cy="452151"/>
            </a:xfrm>
            <a:prstGeom prst="ellipse">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正方形/長方形 147"/>
            <p:cNvSpPr/>
            <p:nvPr/>
          </p:nvSpPr>
          <p:spPr>
            <a:xfrm>
              <a:off x="6208390" y="4060861"/>
              <a:ext cx="652841" cy="157552"/>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nchorCtr="0"/>
            <a:lstStyle/>
            <a:p>
              <a:pPr algn="ctr"/>
              <a:r>
                <a:rPr lang="ja-JP" altLang="en-US" sz="700" dirty="0">
                  <a:solidFill>
                    <a:srgbClr val="FF0000"/>
                  </a:solidFill>
                  <a:latin typeface="Meiryo UI" panose="020B0604030504040204" pitchFamily="50" charset="-128"/>
                  <a:ea typeface="Meiryo UI" panose="020B0604030504040204" pitchFamily="50" charset="-128"/>
                </a:rPr>
                <a:t>輪を拡大</a:t>
              </a:r>
              <a:endParaRPr lang="ja-JP" altLang="ja-JP" sz="700" dirty="0">
                <a:solidFill>
                  <a:srgbClr val="FF0000"/>
                </a:solidFill>
                <a:latin typeface="Meiryo UI" panose="020B0604030504040204" pitchFamily="50" charset="-128"/>
                <a:ea typeface="Meiryo UI" panose="020B0604030504040204" pitchFamily="50" charset="-128"/>
              </a:endParaRPr>
            </a:p>
          </p:txBody>
        </p:sp>
        <p:sp>
          <p:nvSpPr>
            <p:cNvPr id="172" name="角丸四角形 171"/>
            <p:cNvSpPr/>
            <p:nvPr/>
          </p:nvSpPr>
          <p:spPr>
            <a:xfrm>
              <a:off x="952342" y="2955009"/>
              <a:ext cx="1289079" cy="220943"/>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ステップ①</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角丸四角形 173"/>
            <p:cNvSpPr/>
            <p:nvPr/>
          </p:nvSpPr>
          <p:spPr>
            <a:xfrm>
              <a:off x="6127078" y="2977819"/>
              <a:ext cx="2627471" cy="220537"/>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ステップ③</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8" name="正方形/長方形 77"/>
          <p:cNvSpPr/>
          <p:nvPr/>
        </p:nvSpPr>
        <p:spPr>
          <a:xfrm>
            <a:off x="301327" y="778984"/>
            <a:ext cx="398262" cy="21774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・大阪地方検察庁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・大阪保護観察所</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スライド番号プレースホルダー 5"/>
          <p:cNvSpPr>
            <a:spLocks noGrp="1"/>
          </p:cNvSpPr>
          <p:nvPr>
            <p:ph type="sldNum" sz="quarter" idx="12"/>
          </p:nvPr>
        </p:nvSpPr>
        <p:spPr>
          <a:xfrm>
            <a:off x="6758880" y="6376243"/>
            <a:ext cx="2133600" cy="365125"/>
          </a:xfrm>
        </p:spPr>
        <p:txBody>
          <a:bodyPr/>
          <a:lstStyle/>
          <a:p>
            <a:r>
              <a:rPr lang="en-US" altLang="ja-JP" dirty="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13651832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画面に合わせる (4:3)</PresentationFormat>
  <Paragraphs>149</Paragraphs>
  <Slides>4</Slides>
  <Notes>2</Notes>
  <HiddenSlides>0</HiddenSlides>
  <MMClips>0</MMClips>
  <ScaleCrop>false</ScaleCrop>
  <HeadingPairs>
    <vt:vector size="8"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ariant>
        <vt:lpstr>目的別スライド ショー</vt:lpstr>
      </vt:variant>
      <vt:variant>
        <vt:i4>1</vt:i4>
      </vt:variant>
    </vt:vector>
  </HeadingPairs>
  <TitlesOfParts>
    <vt:vector size="17" baseType="lpstr">
      <vt:lpstr>HG丸ｺﾞｼｯｸM-PRO</vt:lpstr>
      <vt:lpstr>Meiryo UI</vt:lpstr>
      <vt:lpstr>ＭＳ Ｐゴシック</vt:lpstr>
      <vt:lpstr>ＭＳ 明朝</vt:lpstr>
      <vt:lpstr>游ゴシック</vt:lpstr>
      <vt:lpstr>游ゴシック Light</vt:lpstr>
      <vt:lpstr>Arial</vt:lpstr>
      <vt:lpstr>Calibri</vt:lpstr>
      <vt:lpstr>Century</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目的別スライド ショー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2019-03-25T10:04:38Z</dcterms:created>
  <dcterms:modified xsi:type="dcterms:W3CDTF">2019-03-25T10:04:45Z</dcterms:modified>
</cp:coreProperties>
</file>