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271" r:id="rId2"/>
    <p:sldId id="313" r:id="rId3"/>
    <p:sldId id="310" r:id="rId4"/>
    <p:sldId id="309" r:id="rId5"/>
    <p:sldId id="321" r:id="rId6"/>
    <p:sldId id="322" r:id="rId7"/>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07" autoAdjust="0"/>
    <p:restoredTop sz="95993" autoAdjust="0"/>
  </p:normalViewPr>
  <p:slideViewPr>
    <p:cSldViewPr>
      <p:cViewPr varScale="1">
        <p:scale>
          <a:sx n="70" d="100"/>
          <a:sy n="70" d="100"/>
        </p:scale>
        <p:origin x="12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860" y="136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375" cy="497047"/>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221" y="1"/>
            <a:ext cx="2950374" cy="497047"/>
          </a:xfrm>
          <a:prstGeom prst="rect">
            <a:avLst/>
          </a:prstGeom>
        </p:spPr>
        <p:txBody>
          <a:bodyPr vert="horz" lIns="92191" tIns="46095" rIns="92191" bIns="46095" rtlCol="0"/>
          <a:lstStyle>
            <a:lvl1pPr algn="r">
              <a:defRPr sz="1200"/>
            </a:lvl1pPr>
          </a:lstStyle>
          <a:p>
            <a:fld id="{42520A8D-E0E7-4841-B020-4F08C0261638}" type="datetimeFigureOut">
              <a:rPr kumimoji="1" lang="ja-JP" altLang="en-US" smtClean="0"/>
              <a:pPr/>
              <a:t>2019/1/29</a:t>
            </a:fld>
            <a:endParaRPr kumimoji="1" lang="ja-JP" altLang="en-US"/>
          </a:p>
        </p:txBody>
      </p:sp>
      <p:sp>
        <p:nvSpPr>
          <p:cNvPr id="4" name="フッター プレースホルダ 3"/>
          <p:cNvSpPr>
            <a:spLocks noGrp="1"/>
          </p:cNvSpPr>
          <p:nvPr>
            <p:ph type="ftr" sz="quarter" idx="2"/>
          </p:nvPr>
        </p:nvSpPr>
        <p:spPr>
          <a:xfrm>
            <a:off x="1" y="9440693"/>
            <a:ext cx="2950375" cy="497046"/>
          </a:xfrm>
          <a:prstGeom prst="rect">
            <a:avLst/>
          </a:prstGeom>
        </p:spPr>
        <p:txBody>
          <a:bodyPr vert="horz" lIns="92191" tIns="46095" rIns="92191" bIns="4609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221" y="9440693"/>
            <a:ext cx="2950374" cy="497046"/>
          </a:xfrm>
          <a:prstGeom prst="rect">
            <a:avLst/>
          </a:prstGeom>
        </p:spPr>
        <p:txBody>
          <a:bodyPr vert="horz" lIns="92191" tIns="46095" rIns="92191" bIns="46095" rtlCol="0" anchor="b"/>
          <a:lstStyle>
            <a:lvl1pPr algn="r">
              <a:defRPr sz="1200"/>
            </a:lvl1pPr>
          </a:lstStyle>
          <a:p>
            <a:fld id="{9DC5E096-B15B-413E-B2AD-28E982C6EBC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375" cy="497047"/>
          </a:xfrm>
          <a:prstGeom prst="rect">
            <a:avLst/>
          </a:prstGeom>
        </p:spPr>
        <p:txBody>
          <a:bodyPr vert="horz" lIns="92191" tIns="46095" rIns="92191" bIns="46095"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221" y="1"/>
            <a:ext cx="2950374" cy="497047"/>
          </a:xfrm>
          <a:prstGeom prst="rect">
            <a:avLst/>
          </a:prstGeom>
        </p:spPr>
        <p:txBody>
          <a:bodyPr vert="horz" lIns="92191" tIns="46095" rIns="92191" bIns="46095" rtlCol="0"/>
          <a:lstStyle>
            <a:lvl1pPr algn="r" fontAlgn="auto">
              <a:spcBef>
                <a:spcPts val="0"/>
              </a:spcBef>
              <a:spcAft>
                <a:spcPts val="0"/>
              </a:spcAft>
              <a:defRPr sz="1200">
                <a:latin typeface="+mn-lt"/>
                <a:ea typeface="+mn-ea"/>
              </a:defRPr>
            </a:lvl1pPr>
          </a:lstStyle>
          <a:p>
            <a:pPr>
              <a:defRPr/>
            </a:pPr>
            <a:fld id="{9EBB0ECA-30BB-4A03-AABD-1A753C44BF69}" type="datetimeFigureOut">
              <a:rPr lang="ja-JP" altLang="en-US"/>
              <a:pPr>
                <a:defRPr/>
              </a:pPr>
              <a:t>2019/1/29</a:t>
            </a:fld>
            <a:endParaRPr lang="ja-JP" altLang="en-US"/>
          </a:p>
        </p:txBody>
      </p:sp>
      <p:sp>
        <p:nvSpPr>
          <p:cNvPr id="4" name="スライド イメージ プレースホルダ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2191" tIns="46095" rIns="92191" bIns="46095" rtlCol="0" anchor="ctr"/>
          <a:lstStyle/>
          <a:p>
            <a:pPr lvl="0"/>
            <a:endParaRPr lang="ja-JP" altLang="en-US" noProof="0"/>
          </a:p>
        </p:txBody>
      </p:sp>
      <p:sp>
        <p:nvSpPr>
          <p:cNvPr id="5" name="ノート プレースホルダ 4"/>
          <p:cNvSpPr>
            <a:spLocks noGrp="1"/>
          </p:cNvSpPr>
          <p:nvPr>
            <p:ph type="body" sz="quarter" idx="3"/>
          </p:nvPr>
        </p:nvSpPr>
        <p:spPr>
          <a:xfrm>
            <a:off x="680241" y="4721145"/>
            <a:ext cx="5446722" cy="4473422"/>
          </a:xfrm>
          <a:prstGeom prst="rect">
            <a:avLst/>
          </a:prstGeom>
        </p:spPr>
        <p:txBody>
          <a:bodyPr vert="horz" lIns="92191" tIns="46095" rIns="92191" bIns="46095"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440693"/>
            <a:ext cx="2950375" cy="497046"/>
          </a:xfrm>
          <a:prstGeom prst="rect">
            <a:avLst/>
          </a:prstGeom>
        </p:spPr>
        <p:txBody>
          <a:bodyPr vert="horz" lIns="92191" tIns="46095" rIns="92191" bIns="46095"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693"/>
            <a:ext cx="2950374" cy="497046"/>
          </a:xfrm>
          <a:prstGeom prst="rect">
            <a:avLst/>
          </a:prstGeom>
        </p:spPr>
        <p:txBody>
          <a:bodyPr vert="horz" lIns="92191" tIns="46095" rIns="92191" bIns="46095" rtlCol="0" anchor="b"/>
          <a:lstStyle>
            <a:lvl1pPr algn="r" fontAlgn="auto">
              <a:spcBef>
                <a:spcPts val="0"/>
              </a:spcBef>
              <a:spcAft>
                <a:spcPts val="0"/>
              </a:spcAft>
              <a:defRPr sz="1200">
                <a:latin typeface="+mn-lt"/>
                <a:ea typeface="+mn-ea"/>
              </a:defRPr>
            </a:lvl1pPr>
          </a:lstStyle>
          <a:p>
            <a:pPr>
              <a:defRPr/>
            </a:pPr>
            <a:fld id="{E894C2D2-50BF-47BB-AA71-4C35DEEA984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3482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3DA3D6-69B3-4516-804F-787BFEF179C6}" type="slidenum">
              <a:rPr lang="ja-JP" altLang="en-US" smtClean="0"/>
              <a:pPr fontAlgn="base">
                <a:spcBef>
                  <a:spcPct val="0"/>
                </a:spcBef>
                <a:spcAft>
                  <a:spcPct val="0"/>
                </a:spcAft>
                <a:defRPr/>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68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dirty="0"/>
          </a:p>
          <a:p>
            <a:pPr eaLnBrk="1" hangingPunct="1">
              <a:spcBef>
                <a:spcPct val="0"/>
              </a:spcBef>
            </a:pPr>
            <a:r>
              <a:rPr lang="ja-JP" altLang="en-US" dirty="0"/>
              <a:t>　障害の有無にかかわらず、住み慣れた地域で働くことで、自分の能力を活かしたいという望みはかわりません。</a:t>
            </a:r>
            <a:endParaRPr lang="en-US" altLang="ja-JP" dirty="0"/>
          </a:p>
          <a:p>
            <a:pPr eaLnBrk="1" hangingPunct="1">
              <a:spcBef>
                <a:spcPct val="0"/>
              </a:spcBef>
            </a:pPr>
            <a:endParaRPr lang="en-US" altLang="ja-JP" dirty="0"/>
          </a:p>
          <a:p>
            <a:pPr eaLnBrk="1" hangingPunct="1">
              <a:spcBef>
                <a:spcPct val="0"/>
              </a:spcBef>
            </a:pPr>
            <a:r>
              <a:rPr lang="ja-JP" altLang="en-US" dirty="0"/>
              <a:t>　地域で働くとは？</a:t>
            </a:r>
            <a:endParaRPr lang="en-US" altLang="ja-JP" dirty="0"/>
          </a:p>
          <a:p>
            <a:pPr eaLnBrk="1" hangingPunct="1">
              <a:spcBef>
                <a:spcPct val="0"/>
              </a:spcBef>
            </a:pPr>
            <a:r>
              <a:rPr lang="ja-JP" altLang="en-US" dirty="0"/>
              <a:t>　働くための準備は？</a:t>
            </a:r>
            <a:endParaRPr lang="en-US" altLang="ja-JP" dirty="0"/>
          </a:p>
          <a:p>
            <a:pPr eaLnBrk="1" hangingPunct="1">
              <a:spcBef>
                <a:spcPct val="0"/>
              </a:spcBef>
            </a:pPr>
            <a:r>
              <a:rPr lang="ja-JP" altLang="en-US" dirty="0"/>
              <a:t>　どんな支援機関があるの？</a:t>
            </a:r>
            <a:endParaRPr lang="en-US" altLang="ja-JP" dirty="0"/>
          </a:p>
          <a:p>
            <a:pPr eaLnBrk="1" hangingPunct="1">
              <a:spcBef>
                <a:spcPct val="0"/>
              </a:spcBef>
            </a:pPr>
            <a:endParaRPr lang="en-US" altLang="ja-JP" dirty="0"/>
          </a:p>
          <a:p>
            <a:pPr eaLnBrk="1" hangingPunct="1">
              <a:spcBef>
                <a:spcPct val="0"/>
              </a:spcBef>
            </a:pPr>
            <a:r>
              <a:rPr lang="ja-JP" altLang="en-US" dirty="0"/>
              <a:t>　障害者就労支援の取り組みを、広く皆様に知って頂くことを目的とするイベントがエル・フェスタ</a:t>
            </a:r>
            <a:r>
              <a:rPr lang="en-US" altLang="ja-JP" dirty="0"/>
              <a:t>in</a:t>
            </a:r>
            <a:r>
              <a:rPr lang="ja-JP" altLang="en-US" dirty="0"/>
              <a:t>北河内西。</a:t>
            </a:r>
            <a:endParaRPr lang="en-US" altLang="ja-JP" dirty="0"/>
          </a:p>
          <a:p>
            <a:pPr eaLnBrk="1" hangingPunct="1">
              <a:spcBef>
                <a:spcPct val="0"/>
              </a:spcBef>
            </a:pPr>
            <a:endParaRPr lang="en-US" altLang="ja-JP" dirty="0"/>
          </a:p>
          <a:p>
            <a:pPr eaLnBrk="1" hangingPunct="1">
              <a:spcBef>
                <a:spcPct val="0"/>
              </a:spcBef>
            </a:pPr>
            <a:r>
              <a:rPr lang="ja-JP" altLang="en-US" dirty="0"/>
              <a:t>　第４回目となる今回は、働く現場の方から頑張っている当事者の方へのビデオレターを通して、障害のある方の就労に向けた取り組みを知って頂くことを中心に企画しました。</a:t>
            </a:r>
          </a:p>
        </p:txBody>
      </p:sp>
      <p:sp>
        <p:nvSpPr>
          <p:cNvPr id="3584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FE96F5-1283-4628-987B-3B9BBF1AED32}" type="slidenum">
              <a:rPr lang="ja-JP" altLang="en-US" smtClean="0"/>
              <a:pPr fontAlgn="base">
                <a:spcBef>
                  <a:spcPct val="0"/>
                </a:spcBef>
                <a:spcAft>
                  <a:spcPct val="0"/>
                </a:spcAft>
                <a:defRPr/>
              </a:pPr>
              <a:t>2</a:t>
            </a:fld>
            <a:endParaRPr lang="ja-JP" altLang="en-US"/>
          </a:p>
        </p:txBody>
      </p:sp>
    </p:spTree>
    <p:extLst>
      <p:ext uri="{BB962C8B-B14F-4D97-AF65-F5344CB8AC3E}">
        <p14:creationId xmlns:p14="http://schemas.microsoft.com/office/powerpoint/2010/main" val="4034401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68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dirty="0"/>
          </a:p>
          <a:p>
            <a:pPr eaLnBrk="1" hangingPunct="1">
              <a:spcBef>
                <a:spcPct val="0"/>
              </a:spcBef>
            </a:pPr>
            <a:r>
              <a:rPr lang="ja-JP" altLang="en-US" dirty="0"/>
              <a:t>　障害の有無にかかわらず、住み慣れた地域で働くことで、自分の能力を活かしたいという望みはかわりません。</a:t>
            </a:r>
            <a:endParaRPr lang="en-US" altLang="ja-JP" dirty="0"/>
          </a:p>
          <a:p>
            <a:pPr eaLnBrk="1" hangingPunct="1">
              <a:spcBef>
                <a:spcPct val="0"/>
              </a:spcBef>
            </a:pPr>
            <a:endParaRPr lang="en-US" altLang="ja-JP" dirty="0"/>
          </a:p>
          <a:p>
            <a:pPr eaLnBrk="1" hangingPunct="1">
              <a:spcBef>
                <a:spcPct val="0"/>
              </a:spcBef>
            </a:pPr>
            <a:r>
              <a:rPr lang="ja-JP" altLang="en-US" dirty="0"/>
              <a:t>　地域で働くとは？</a:t>
            </a:r>
            <a:endParaRPr lang="en-US" altLang="ja-JP" dirty="0"/>
          </a:p>
          <a:p>
            <a:pPr eaLnBrk="1" hangingPunct="1">
              <a:spcBef>
                <a:spcPct val="0"/>
              </a:spcBef>
            </a:pPr>
            <a:r>
              <a:rPr lang="ja-JP" altLang="en-US" dirty="0"/>
              <a:t>　働くための準備は？</a:t>
            </a:r>
            <a:endParaRPr lang="en-US" altLang="ja-JP" dirty="0"/>
          </a:p>
          <a:p>
            <a:pPr eaLnBrk="1" hangingPunct="1">
              <a:spcBef>
                <a:spcPct val="0"/>
              </a:spcBef>
            </a:pPr>
            <a:r>
              <a:rPr lang="ja-JP" altLang="en-US" dirty="0"/>
              <a:t>　どんな支援機関があるの？</a:t>
            </a:r>
            <a:endParaRPr lang="en-US" altLang="ja-JP" dirty="0"/>
          </a:p>
          <a:p>
            <a:pPr eaLnBrk="1" hangingPunct="1">
              <a:spcBef>
                <a:spcPct val="0"/>
              </a:spcBef>
            </a:pPr>
            <a:endParaRPr lang="en-US" altLang="ja-JP" dirty="0"/>
          </a:p>
          <a:p>
            <a:pPr eaLnBrk="1" hangingPunct="1">
              <a:spcBef>
                <a:spcPct val="0"/>
              </a:spcBef>
            </a:pPr>
            <a:r>
              <a:rPr lang="ja-JP" altLang="en-US" dirty="0"/>
              <a:t>　障害者就労支援の取り組みを、広く皆様に知って頂くことを目的とするイベントがエル・フェスタ</a:t>
            </a:r>
            <a:r>
              <a:rPr lang="en-US" altLang="ja-JP" dirty="0"/>
              <a:t>in</a:t>
            </a:r>
            <a:r>
              <a:rPr lang="ja-JP" altLang="en-US" dirty="0"/>
              <a:t>北河内西。</a:t>
            </a:r>
            <a:endParaRPr lang="en-US" altLang="ja-JP" dirty="0"/>
          </a:p>
          <a:p>
            <a:pPr eaLnBrk="1" hangingPunct="1">
              <a:spcBef>
                <a:spcPct val="0"/>
              </a:spcBef>
            </a:pPr>
            <a:endParaRPr lang="en-US" altLang="ja-JP" dirty="0"/>
          </a:p>
          <a:p>
            <a:pPr eaLnBrk="1" hangingPunct="1">
              <a:spcBef>
                <a:spcPct val="0"/>
              </a:spcBef>
            </a:pPr>
            <a:r>
              <a:rPr lang="ja-JP" altLang="en-US" dirty="0"/>
              <a:t>　第４回目となる今回は、働く現場の方から頑張っている当事者の方へのビデオレターを通して、障害のある方の就労に向けた取り組みを知って頂くことを中心に企画しました。</a:t>
            </a:r>
          </a:p>
        </p:txBody>
      </p:sp>
      <p:sp>
        <p:nvSpPr>
          <p:cNvPr id="3584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FE96F5-1283-4628-987B-3B9BBF1AED32}" type="slidenum">
              <a:rPr lang="ja-JP" altLang="en-US" smtClean="0"/>
              <a:pPr fontAlgn="base">
                <a:spcBef>
                  <a:spcPct val="0"/>
                </a:spcBef>
                <a:spcAft>
                  <a:spcPct val="0"/>
                </a:spcAft>
                <a:defRPr/>
              </a:pPr>
              <a:t>3</a:t>
            </a:fld>
            <a:endParaRPr lang="ja-JP" altLang="en-US"/>
          </a:p>
        </p:txBody>
      </p:sp>
    </p:spTree>
    <p:extLst>
      <p:ext uri="{BB962C8B-B14F-4D97-AF65-F5344CB8AC3E}">
        <p14:creationId xmlns:p14="http://schemas.microsoft.com/office/powerpoint/2010/main" val="215864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68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dirty="0"/>
          </a:p>
          <a:p>
            <a:pPr eaLnBrk="1" hangingPunct="1">
              <a:spcBef>
                <a:spcPct val="0"/>
              </a:spcBef>
            </a:pPr>
            <a:r>
              <a:rPr lang="ja-JP" altLang="en-US" dirty="0"/>
              <a:t>　障害の有無にかかわらず、住み慣れた地域で働くことで、自分の能力を活かしたいという望みはかわりません。</a:t>
            </a:r>
            <a:endParaRPr lang="en-US" altLang="ja-JP" dirty="0"/>
          </a:p>
          <a:p>
            <a:pPr eaLnBrk="1" hangingPunct="1">
              <a:spcBef>
                <a:spcPct val="0"/>
              </a:spcBef>
            </a:pPr>
            <a:endParaRPr lang="en-US" altLang="ja-JP" dirty="0"/>
          </a:p>
          <a:p>
            <a:pPr eaLnBrk="1" hangingPunct="1">
              <a:spcBef>
                <a:spcPct val="0"/>
              </a:spcBef>
            </a:pPr>
            <a:r>
              <a:rPr lang="ja-JP" altLang="en-US" dirty="0"/>
              <a:t>　地域で働くとは？</a:t>
            </a:r>
            <a:endParaRPr lang="en-US" altLang="ja-JP" dirty="0"/>
          </a:p>
          <a:p>
            <a:pPr eaLnBrk="1" hangingPunct="1">
              <a:spcBef>
                <a:spcPct val="0"/>
              </a:spcBef>
            </a:pPr>
            <a:r>
              <a:rPr lang="ja-JP" altLang="en-US" dirty="0"/>
              <a:t>　働くための準備は？</a:t>
            </a:r>
            <a:endParaRPr lang="en-US" altLang="ja-JP" dirty="0"/>
          </a:p>
          <a:p>
            <a:pPr eaLnBrk="1" hangingPunct="1">
              <a:spcBef>
                <a:spcPct val="0"/>
              </a:spcBef>
            </a:pPr>
            <a:r>
              <a:rPr lang="ja-JP" altLang="en-US" dirty="0"/>
              <a:t>　どんな支援機関があるの？</a:t>
            </a:r>
            <a:endParaRPr lang="en-US" altLang="ja-JP" dirty="0"/>
          </a:p>
          <a:p>
            <a:pPr eaLnBrk="1" hangingPunct="1">
              <a:spcBef>
                <a:spcPct val="0"/>
              </a:spcBef>
            </a:pPr>
            <a:endParaRPr lang="en-US" altLang="ja-JP" dirty="0"/>
          </a:p>
          <a:p>
            <a:pPr eaLnBrk="1" hangingPunct="1">
              <a:spcBef>
                <a:spcPct val="0"/>
              </a:spcBef>
            </a:pPr>
            <a:r>
              <a:rPr lang="ja-JP" altLang="en-US" dirty="0"/>
              <a:t>　障害者就労支援の取り組みを、広く皆様に知って頂くことを目的とするイベントがエル・フェスタ</a:t>
            </a:r>
            <a:r>
              <a:rPr lang="en-US" altLang="ja-JP" dirty="0"/>
              <a:t>in</a:t>
            </a:r>
            <a:r>
              <a:rPr lang="ja-JP" altLang="en-US" dirty="0"/>
              <a:t>北河内西。</a:t>
            </a:r>
            <a:endParaRPr lang="en-US" altLang="ja-JP" dirty="0"/>
          </a:p>
          <a:p>
            <a:pPr eaLnBrk="1" hangingPunct="1">
              <a:spcBef>
                <a:spcPct val="0"/>
              </a:spcBef>
            </a:pPr>
            <a:endParaRPr lang="en-US" altLang="ja-JP" dirty="0"/>
          </a:p>
          <a:p>
            <a:pPr eaLnBrk="1" hangingPunct="1">
              <a:spcBef>
                <a:spcPct val="0"/>
              </a:spcBef>
            </a:pPr>
            <a:r>
              <a:rPr lang="ja-JP" altLang="en-US" dirty="0"/>
              <a:t>　第４回目となる今回は、働く現場の方から頑張っている当事者の方へのビデオレターを通して、障害のある方の就労に向けた取り組みを知って頂くことを中心に企画しました。</a:t>
            </a:r>
          </a:p>
        </p:txBody>
      </p:sp>
      <p:sp>
        <p:nvSpPr>
          <p:cNvPr id="3584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FE96F5-1283-4628-987B-3B9BBF1AED32}" type="slidenum">
              <a:rPr lang="ja-JP" altLang="en-US" smtClean="0"/>
              <a:pPr fontAlgn="base">
                <a:spcBef>
                  <a:spcPct val="0"/>
                </a:spcBef>
                <a:spcAft>
                  <a:spcPct val="0"/>
                </a:spcAft>
                <a:defRPr/>
              </a:pPr>
              <a:t>4</a:t>
            </a:fld>
            <a:endParaRPr lang="ja-JP" altLang="en-US"/>
          </a:p>
        </p:txBody>
      </p:sp>
    </p:spTree>
    <p:extLst>
      <p:ext uri="{BB962C8B-B14F-4D97-AF65-F5344CB8AC3E}">
        <p14:creationId xmlns:p14="http://schemas.microsoft.com/office/powerpoint/2010/main" val="3890412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68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dirty="0"/>
          </a:p>
          <a:p>
            <a:pPr eaLnBrk="1" hangingPunct="1">
              <a:spcBef>
                <a:spcPct val="0"/>
              </a:spcBef>
            </a:pPr>
            <a:r>
              <a:rPr lang="ja-JP" altLang="en-US" dirty="0"/>
              <a:t>　障害の有無にかかわらず、住み慣れた地域で働くことで、自分の能力を活かしたいという望みはかわりません。</a:t>
            </a:r>
            <a:endParaRPr lang="en-US" altLang="ja-JP" dirty="0"/>
          </a:p>
          <a:p>
            <a:pPr eaLnBrk="1" hangingPunct="1">
              <a:spcBef>
                <a:spcPct val="0"/>
              </a:spcBef>
            </a:pPr>
            <a:endParaRPr lang="en-US" altLang="ja-JP" dirty="0"/>
          </a:p>
          <a:p>
            <a:pPr eaLnBrk="1" hangingPunct="1">
              <a:spcBef>
                <a:spcPct val="0"/>
              </a:spcBef>
            </a:pPr>
            <a:r>
              <a:rPr lang="ja-JP" altLang="en-US" dirty="0"/>
              <a:t>　地域で働くとは？</a:t>
            </a:r>
            <a:endParaRPr lang="en-US" altLang="ja-JP" dirty="0"/>
          </a:p>
          <a:p>
            <a:pPr eaLnBrk="1" hangingPunct="1">
              <a:spcBef>
                <a:spcPct val="0"/>
              </a:spcBef>
            </a:pPr>
            <a:r>
              <a:rPr lang="ja-JP" altLang="en-US" dirty="0"/>
              <a:t>　働くための準備は？</a:t>
            </a:r>
            <a:endParaRPr lang="en-US" altLang="ja-JP" dirty="0"/>
          </a:p>
          <a:p>
            <a:pPr eaLnBrk="1" hangingPunct="1">
              <a:spcBef>
                <a:spcPct val="0"/>
              </a:spcBef>
            </a:pPr>
            <a:r>
              <a:rPr lang="ja-JP" altLang="en-US" dirty="0"/>
              <a:t>　どんな支援機関があるの？</a:t>
            </a:r>
            <a:endParaRPr lang="en-US" altLang="ja-JP" dirty="0"/>
          </a:p>
          <a:p>
            <a:pPr eaLnBrk="1" hangingPunct="1">
              <a:spcBef>
                <a:spcPct val="0"/>
              </a:spcBef>
            </a:pPr>
            <a:endParaRPr lang="en-US" altLang="ja-JP" dirty="0"/>
          </a:p>
          <a:p>
            <a:pPr eaLnBrk="1" hangingPunct="1">
              <a:spcBef>
                <a:spcPct val="0"/>
              </a:spcBef>
            </a:pPr>
            <a:r>
              <a:rPr lang="ja-JP" altLang="en-US" dirty="0"/>
              <a:t>　障害者就労支援の取り組みを、広く皆様に知って頂くことを目的とするイベントがエル・フェスタ</a:t>
            </a:r>
            <a:r>
              <a:rPr lang="en-US" altLang="ja-JP" dirty="0"/>
              <a:t>in</a:t>
            </a:r>
            <a:r>
              <a:rPr lang="ja-JP" altLang="en-US" dirty="0"/>
              <a:t>北河内西。</a:t>
            </a:r>
            <a:endParaRPr lang="en-US" altLang="ja-JP" dirty="0"/>
          </a:p>
          <a:p>
            <a:pPr eaLnBrk="1" hangingPunct="1">
              <a:spcBef>
                <a:spcPct val="0"/>
              </a:spcBef>
            </a:pPr>
            <a:endParaRPr lang="en-US" altLang="ja-JP" dirty="0"/>
          </a:p>
          <a:p>
            <a:pPr eaLnBrk="1" hangingPunct="1">
              <a:spcBef>
                <a:spcPct val="0"/>
              </a:spcBef>
            </a:pPr>
            <a:r>
              <a:rPr lang="ja-JP" altLang="en-US" dirty="0"/>
              <a:t>　第４回目となる今回は、働く現場の方から頑張っている当事者の方へのビデオレターを通して、障害のある方の就労に向けた取り組みを知って頂くことを中心に企画しました。</a:t>
            </a:r>
          </a:p>
        </p:txBody>
      </p:sp>
      <p:sp>
        <p:nvSpPr>
          <p:cNvPr id="3584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FE96F5-1283-4628-987B-3B9BBF1AED32}" type="slidenum">
              <a:rPr lang="ja-JP" altLang="en-US" smtClean="0"/>
              <a:pPr fontAlgn="base">
                <a:spcBef>
                  <a:spcPct val="0"/>
                </a:spcBef>
                <a:spcAft>
                  <a:spcPct val="0"/>
                </a:spcAft>
                <a:defRPr/>
              </a:pPr>
              <a:t>5</a:t>
            </a:fld>
            <a:endParaRPr lang="ja-JP" altLang="en-US"/>
          </a:p>
        </p:txBody>
      </p:sp>
    </p:spTree>
    <p:extLst>
      <p:ext uri="{BB962C8B-B14F-4D97-AF65-F5344CB8AC3E}">
        <p14:creationId xmlns:p14="http://schemas.microsoft.com/office/powerpoint/2010/main" val="4184962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68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ja-JP" dirty="0"/>
          </a:p>
          <a:p>
            <a:pPr eaLnBrk="1" hangingPunct="1">
              <a:spcBef>
                <a:spcPct val="0"/>
              </a:spcBef>
            </a:pPr>
            <a:r>
              <a:rPr lang="ja-JP" altLang="en-US" dirty="0"/>
              <a:t>　障害の有無にかかわらず、住み慣れた地域で働くことで、自分の能力を活かしたいという望みはかわりません。</a:t>
            </a:r>
            <a:endParaRPr lang="en-US" altLang="ja-JP" dirty="0"/>
          </a:p>
          <a:p>
            <a:pPr eaLnBrk="1" hangingPunct="1">
              <a:spcBef>
                <a:spcPct val="0"/>
              </a:spcBef>
            </a:pPr>
            <a:endParaRPr lang="en-US" altLang="ja-JP" dirty="0"/>
          </a:p>
          <a:p>
            <a:pPr eaLnBrk="1" hangingPunct="1">
              <a:spcBef>
                <a:spcPct val="0"/>
              </a:spcBef>
            </a:pPr>
            <a:r>
              <a:rPr lang="ja-JP" altLang="en-US" dirty="0"/>
              <a:t>　地域で働くとは？</a:t>
            </a:r>
            <a:endParaRPr lang="en-US" altLang="ja-JP" dirty="0"/>
          </a:p>
          <a:p>
            <a:pPr eaLnBrk="1" hangingPunct="1">
              <a:spcBef>
                <a:spcPct val="0"/>
              </a:spcBef>
            </a:pPr>
            <a:r>
              <a:rPr lang="ja-JP" altLang="en-US" dirty="0"/>
              <a:t>　働くための準備は？</a:t>
            </a:r>
            <a:endParaRPr lang="en-US" altLang="ja-JP" dirty="0"/>
          </a:p>
          <a:p>
            <a:pPr eaLnBrk="1" hangingPunct="1">
              <a:spcBef>
                <a:spcPct val="0"/>
              </a:spcBef>
            </a:pPr>
            <a:r>
              <a:rPr lang="ja-JP" altLang="en-US" dirty="0"/>
              <a:t>　どんな支援機関があるの？</a:t>
            </a:r>
            <a:endParaRPr lang="en-US" altLang="ja-JP" dirty="0"/>
          </a:p>
          <a:p>
            <a:pPr eaLnBrk="1" hangingPunct="1">
              <a:spcBef>
                <a:spcPct val="0"/>
              </a:spcBef>
            </a:pPr>
            <a:endParaRPr lang="en-US" altLang="ja-JP" dirty="0"/>
          </a:p>
          <a:p>
            <a:pPr eaLnBrk="1" hangingPunct="1">
              <a:spcBef>
                <a:spcPct val="0"/>
              </a:spcBef>
            </a:pPr>
            <a:r>
              <a:rPr lang="ja-JP" altLang="en-US" dirty="0"/>
              <a:t>　障害者就労支援の取り組みを、広く皆様に知って頂くことを目的とするイベントがエル・フェスタ</a:t>
            </a:r>
            <a:r>
              <a:rPr lang="en-US" altLang="ja-JP" dirty="0"/>
              <a:t>in</a:t>
            </a:r>
            <a:r>
              <a:rPr lang="ja-JP" altLang="en-US" dirty="0"/>
              <a:t>北河内西。</a:t>
            </a:r>
            <a:endParaRPr lang="en-US" altLang="ja-JP" dirty="0"/>
          </a:p>
          <a:p>
            <a:pPr eaLnBrk="1" hangingPunct="1">
              <a:spcBef>
                <a:spcPct val="0"/>
              </a:spcBef>
            </a:pPr>
            <a:endParaRPr lang="en-US" altLang="ja-JP" dirty="0"/>
          </a:p>
          <a:p>
            <a:pPr eaLnBrk="1" hangingPunct="1">
              <a:spcBef>
                <a:spcPct val="0"/>
              </a:spcBef>
            </a:pPr>
            <a:r>
              <a:rPr lang="ja-JP" altLang="en-US" dirty="0"/>
              <a:t>　第４回目となる今回は、働く現場の方から頑張っている当事者の方へのビデオレターを通して、障害のある方の就労に向けた取り組みを知って頂くことを中心に企画しました。</a:t>
            </a:r>
          </a:p>
        </p:txBody>
      </p:sp>
      <p:sp>
        <p:nvSpPr>
          <p:cNvPr id="3584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FE96F5-1283-4628-987B-3B9BBF1AED32}" type="slidenum">
              <a:rPr lang="ja-JP" altLang="en-US" smtClean="0"/>
              <a:pPr fontAlgn="base">
                <a:spcBef>
                  <a:spcPct val="0"/>
                </a:spcBef>
                <a:spcAft>
                  <a:spcPct val="0"/>
                </a:spcAft>
                <a:defRPr/>
              </a:pPr>
              <a:t>6</a:t>
            </a:fld>
            <a:endParaRPr lang="ja-JP" altLang="en-US"/>
          </a:p>
        </p:txBody>
      </p:sp>
    </p:spTree>
    <p:extLst>
      <p:ext uri="{BB962C8B-B14F-4D97-AF65-F5344CB8AC3E}">
        <p14:creationId xmlns:p14="http://schemas.microsoft.com/office/powerpoint/2010/main" val="2795726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直線コネクタ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タイトル 28"/>
          <p:cNvSpPr>
            <a:spLocks noGrp="1"/>
          </p:cNvSpPr>
          <p:nvPr>
            <p:ph type="ctrTitle"/>
          </p:nvPr>
        </p:nvSpPr>
        <p:spPr>
          <a:xfrm>
            <a:off x="381000" y="4853411"/>
            <a:ext cx="8458200" cy="1222375"/>
          </a:xfrm>
        </p:spPr>
        <p:txBody>
          <a:bodyPr anchor="t"/>
          <a:lstStyle/>
          <a:p>
            <a:r>
              <a:rPr lang="ja-JP" altLang="en-US"/>
              <a:t>マスタ タイトルの書式設定</a:t>
            </a:r>
            <a:endParaRPr lang="en-US"/>
          </a:p>
        </p:txBody>
      </p:sp>
      <p:sp>
        <p:nvSpPr>
          <p:cNvPr id="9" name="サブタイトル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5" name="日付プレースホルダ 15"/>
          <p:cNvSpPr>
            <a:spLocks noGrp="1"/>
          </p:cNvSpPr>
          <p:nvPr>
            <p:ph type="dt" sz="half" idx="10"/>
          </p:nvPr>
        </p:nvSpPr>
        <p:spPr/>
        <p:txBody>
          <a:bodyPr/>
          <a:lstStyle>
            <a:lvl1pPr>
              <a:defRPr/>
            </a:lvl1pPr>
          </a:lstStyle>
          <a:p>
            <a:pPr>
              <a:defRPr/>
            </a:pPr>
            <a:fld id="{6033A6CF-3804-41D7-9B1A-CDA5612C3721}" type="datetimeFigureOut">
              <a:rPr lang="ja-JP" altLang="en-US"/>
              <a:pPr>
                <a:defRPr/>
              </a:pPr>
              <a:t>2019/1/29</a:t>
            </a:fld>
            <a:endParaRPr lang="ja-JP" altLang="en-US"/>
          </a:p>
        </p:txBody>
      </p:sp>
      <p:sp>
        <p:nvSpPr>
          <p:cNvPr id="6" name="フッター プレースホルダ 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4"/>
          <p:cNvSpPr>
            <a:spLocks noGrp="1"/>
          </p:cNvSpPr>
          <p:nvPr>
            <p:ph type="sldNum" sz="quarter" idx="12"/>
          </p:nvPr>
        </p:nvSpPr>
        <p:spPr>
          <a:xfrm>
            <a:off x="8229600" y="6473825"/>
            <a:ext cx="758825" cy="247650"/>
          </a:xfrm>
        </p:spPr>
        <p:txBody>
          <a:bodyPr/>
          <a:lstStyle>
            <a:lvl1pPr>
              <a:defRPr/>
            </a:lvl1pPr>
          </a:lstStyle>
          <a:p>
            <a:pPr>
              <a:defRPr/>
            </a:pPr>
            <a:fld id="{F23D0E5D-4EDE-4382-8E2A-FE14BAC43F3A}" type="slidenum">
              <a:rPr lang="ja-JP" altLang="en-US"/>
              <a:pPr>
                <a:defRPr/>
              </a:pPr>
              <a:t>‹#›</a:t>
            </a:fld>
            <a:endParaRPr lang="ja-JP"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0"/>
          <p:cNvSpPr>
            <a:spLocks noGrp="1"/>
          </p:cNvSpPr>
          <p:nvPr>
            <p:ph type="dt" sz="half" idx="10"/>
          </p:nvPr>
        </p:nvSpPr>
        <p:spPr/>
        <p:txBody>
          <a:bodyPr/>
          <a:lstStyle>
            <a:lvl1pPr>
              <a:defRPr/>
            </a:lvl1pPr>
          </a:lstStyle>
          <a:p>
            <a:pPr>
              <a:defRPr/>
            </a:pPr>
            <a:fld id="{81429A77-5ED0-42EB-AC1D-F498CB15265E}" type="datetimeFigureOut">
              <a:rPr lang="ja-JP" altLang="en-US"/>
              <a:pPr>
                <a:defRPr/>
              </a:pPr>
              <a:t>2019/1/29</a:t>
            </a:fld>
            <a:endParaRPr lang="ja-JP" altLang="en-US"/>
          </a:p>
        </p:txBody>
      </p:sp>
      <p:sp>
        <p:nvSpPr>
          <p:cNvPr id="5" name="フッター プレースホルダ 27"/>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4"/>
          <p:cNvSpPr>
            <a:spLocks noGrp="1"/>
          </p:cNvSpPr>
          <p:nvPr>
            <p:ph type="sldNum" sz="quarter" idx="12"/>
          </p:nvPr>
        </p:nvSpPr>
        <p:spPr/>
        <p:txBody>
          <a:bodyPr/>
          <a:lstStyle>
            <a:lvl1pPr>
              <a:defRPr/>
            </a:lvl1pPr>
          </a:lstStyle>
          <a:p>
            <a:pPr>
              <a:defRPr/>
            </a:pPr>
            <a:fld id="{35B7EE03-20DE-4F09-96AE-48C269F15DE6}" type="slidenum">
              <a:rPr lang="ja-JP" altLang="en-US"/>
              <a:pPr>
                <a:defRPr/>
              </a:pPr>
              <a:t>‹#›</a:t>
            </a:fld>
            <a:endParaRPr lang="ja-JP"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549276"/>
            <a:ext cx="1828800" cy="5851525"/>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549276"/>
            <a:ext cx="6248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3"/>
          <p:cNvSpPr>
            <a:spLocks noGrp="1"/>
          </p:cNvSpPr>
          <p:nvPr>
            <p:ph type="dt" sz="half" idx="10"/>
          </p:nvPr>
        </p:nvSpPr>
        <p:spPr/>
        <p:txBody>
          <a:bodyPr/>
          <a:lstStyle>
            <a:lvl1pPr>
              <a:defRPr/>
            </a:lvl1pPr>
          </a:lstStyle>
          <a:p>
            <a:pPr>
              <a:defRPr/>
            </a:pPr>
            <a:fld id="{C7B4E732-0EED-489A-A015-FDC5BE1FA59D}" type="datetimeFigureOut">
              <a:rPr lang="ja-JP" altLang="en-US"/>
              <a:pPr>
                <a:defRPr/>
              </a:pPr>
              <a:t>2019/1/29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E3C0F26-37FE-4B60-BA52-C5184A54B116}" type="slidenum">
              <a:rPr lang="ja-JP" altLang="en-US"/>
              <a:pPr>
                <a:defRPr/>
              </a:pPr>
              <a:t>‹#›</a:t>
            </a:fld>
            <a:endParaRPr lang="ja-JP"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2" name="タイトル 21"/>
          <p:cNvSpPr>
            <a:spLocks noGrp="1"/>
          </p:cNvSpPr>
          <p:nvPr>
            <p:ph type="title"/>
          </p:nvPr>
        </p:nvSpPr>
        <p:spPr/>
        <p:txBody>
          <a:bodyPr/>
          <a:lstStyle/>
          <a:p>
            <a:r>
              <a:rPr lang="ja-JP" altLang="en-US"/>
              <a:t>マスタ タイトルの書式設定</a:t>
            </a:r>
            <a:endParaRPr lang="en-US"/>
          </a:p>
        </p:txBody>
      </p:sp>
      <p:sp>
        <p:nvSpPr>
          <p:cNvPr id="27" name="コンテンツ プレースホルダ 26"/>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24"/>
          <p:cNvSpPr>
            <a:spLocks noGrp="1"/>
          </p:cNvSpPr>
          <p:nvPr>
            <p:ph type="dt" sz="half" idx="10"/>
          </p:nvPr>
        </p:nvSpPr>
        <p:spPr/>
        <p:txBody>
          <a:bodyPr/>
          <a:lstStyle>
            <a:lvl1pPr>
              <a:defRPr/>
            </a:lvl1pPr>
          </a:lstStyle>
          <a:p>
            <a:pPr>
              <a:defRPr/>
            </a:pPr>
            <a:fld id="{17E2FADC-3E88-4087-A39B-3FAFB81C7108}" type="datetimeFigureOut">
              <a:rPr lang="ja-JP" altLang="en-US"/>
              <a:pPr>
                <a:defRPr/>
              </a:pPr>
              <a:t>2019/1/29</a:t>
            </a:fld>
            <a:endParaRPr lang="ja-JP" altLang="en-US"/>
          </a:p>
        </p:txBody>
      </p:sp>
      <p:sp>
        <p:nvSpPr>
          <p:cNvPr id="5" name="フッター プレースホルダ 18"/>
          <p:cNvSpPr>
            <a:spLocks noGrp="1"/>
          </p:cNvSpPr>
          <p:nvPr>
            <p:ph type="ftr" sz="quarter" idx="11"/>
          </p:nvPr>
        </p:nvSpPr>
        <p:spPr>
          <a:xfrm>
            <a:off x="3581400" y="76200"/>
            <a:ext cx="2895600" cy="288925"/>
          </a:xfrm>
        </p:spPr>
        <p:txBody>
          <a:bodyPr/>
          <a:lstStyle>
            <a:lvl1pPr>
              <a:defRPr/>
            </a:lvl1pPr>
          </a:lstStyle>
          <a:p>
            <a:pPr>
              <a:defRPr/>
            </a:pPr>
            <a:endParaRPr lang="ja-JP" altLang="en-US"/>
          </a:p>
        </p:txBody>
      </p:sp>
      <p:sp>
        <p:nvSpPr>
          <p:cNvPr id="6" name="スライド番号プレースホルダ 15"/>
          <p:cNvSpPr>
            <a:spLocks noGrp="1"/>
          </p:cNvSpPr>
          <p:nvPr>
            <p:ph type="sldNum" sz="quarter" idx="12"/>
          </p:nvPr>
        </p:nvSpPr>
        <p:spPr>
          <a:xfrm>
            <a:off x="8229600" y="6473825"/>
            <a:ext cx="758825" cy="247650"/>
          </a:xfrm>
        </p:spPr>
        <p:txBody>
          <a:bodyPr/>
          <a:lstStyle>
            <a:lvl1pPr>
              <a:defRPr/>
            </a:lvl1pPr>
          </a:lstStyle>
          <a:p>
            <a:pPr>
              <a:defRPr/>
            </a:pPr>
            <a:fld id="{96E3B013-41A6-4C71-96B5-2CF80760EBF3}" type="slidenum">
              <a:rPr lang="ja-JP" altLang="en-US"/>
              <a:pPr>
                <a:defRPr/>
              </a:pPr>
              <a:t>‹#›</a:t>
            </a:fld>
            <a:endParaRPr lang="ja-JP"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直線コネクタ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テキスト プレースホル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8" name="タイトル 7"/>
          <p:cNvSpPr>
            <a:spLocks noGrp="1"/>
          </p:cNvSpPr>
          <p:nvPr>
            <p:ph type="title"/>
          </p:nvPr>
        </p:nvSpPr>
        <p:spPr>
          <a:xfrm>
            <a:off x="180475" y="2947085"/>
            <a:ext cx="8686800" cy="1184825"/>
          </a:xfrm>
        </p:spPr>
        <p:txBody>
          <a:bodyPr rtlCol="0" anchor="t"/>
          <a:lstStyle>
            <a:lvl1pPr algn="r">
              <a:defRPr/>
            </a:lvl1pPr>
          </a:lstStyle>
          <a:p>
            <a:r>
              <a:rPr lang="ja-JP" altLang="en-US"/>
              <a:t>マスタ タイトルの書式設定</a:t>
            </a:r>
            <a:endParaRPr lang="en-US"/>
          </a:p>
        </p:txBody>
      </p:sp>
      <p:sp>
        <p:nvSpPr>
          <p:cNvPr id="5" name="日付プレースホルダ 18"/>
          <p:cNvSpPr>
            <a:spLocks noGrp="1"/>
          </p:cNvSpPr>
          <p:nvPr>
            <p:ph type="dt" sz="half" idx="10"/>
          </p:nvPr>
        </p:nvSpPr>
        <p:spPr/>
        <p:txBody>
          <a:bodyPr/>
          <a:lstStyle>
            <a:lvl1pPr>
              <a:defRPr/>
            </a:lvl1pPr>
          </a:lstStyle>
          <a:p>
            <a:pPr>
              <a:defRPr/>
            </a:pPr>
            <a:fld id="{E663ED11-1EF6-400C-ADB7-BC6BEE4162A3}" type="datetimeFigureOut">
              <a:rPr lang="ja-JP" altLang="en-US"/>
              <a:pPr>
                <a:defRPr/>
              </a:pPr>
              <a:t>2019/1/29</a:t>
            </a:fld>
            <a:endParaRPr lang="ja-JP" altLang="en-US"/>
          </a:p>
        </p:txBody>
      </p:sp>
      <p:sp>
        <p:nvSpPr>
          <p:cNvPr id="7" name="フッター プレースホルダ 10"/>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5"/>
          <p:cNvSpPr>
            <a:spLocks noGrp="1"/>
          </p:cNvSpPr>
          <p:nvPr>
            <p:ph type="sldNum" sz="quarter" idx="12"/>
          </p:nvPr>
        </p:nvSpPr>
        <p:spPr/>
        <p:txBody>
          <a:bodyPr/>
          <a:lstStyle>
            <a:lvl1pPr>
              <a:defRPr/>
            </a:lvl1pPr>
          </a:lstStyle>
          <a:p>
            <a:pPr>
              <a:defRPr/>
            </a:pPr>
            <a:fld id="{E0B63003-3ADE-4714-A369-38BF3BE64E02}"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0" name="タイトル 19"/>
          <p:cNvSpPr>
            <a:spLocks noGrp="1"/>
          </p:cNvSpPr>
          <p:nvPr>
            <p:ph type="title"/>
          </p:nvPr>
        </p:nvSpPr>
        <p:spPr>
          <a:xfrm>
            <a:off x="301752" y="457200"/>
            <a:ext cx="8686800" cy="841248"/>
          </a:xfrm>
        </p:spPr>
        <p:txBody>
          <a:bodyPr/>
          <a:lstStyle/>
          <a:p>
            <a:r>
              <a:rPr lang="ja-JP" altLang="en-US"/>
              <a:t>マスタ タイトルの書式設定</a:t>
            </a:r>
            <a:endParaRPr lang="en-US"/>
          </a:p>
        </p:txBody>
      </p:sp>
      <p:sp>
        <p:nvSpPr>
          <p:cNvPr id="14" name="コンテンツ プレースホル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3" name="コンテンツ プレースホル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10"/>
          <p:cNvSpPr>
            <a:spLocks noGrp="1"/>
          </p:cNvSpPr>
          <p:nvPr>
            <p:ph type="dt" sz="half" idx="10"/>
          </p:nvPr>
        </p:nvSpPr>
        <p:spPr/>
        <p:txBody>
          <a:bodyPr/>
          <a:lstStyle>
            <a:lvl1pPr>
              <a:defRPr/>
            </a:lvl1pPr>
          </a:lstStyle>
          <a:p>
            <a:pPr>
              <a:defRPr/>
            </a:pPr>
            <a:fld id="{A9CC0986-43FE-4815-8257-7015906E33ED}" type="datetimeFigureOut">
              <a:rPr lang="ja-JP" altLang="en-US"/>
              <a:pPr>
                <a:defRPr/>
              </a:pPr>
              <a:t>2019/1/29</a:t>
            </a:fld>
            <a:endParaRPr lang="ja-JP" altLang="en-US"/>
          </a:p>
        </p:txBody>
      </p:sp>
      <p:sp>
        <p:nvSpPr>
          <p:cNvPr id="6" name="フッター プレースホルダ 27"/>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4"/>
          <p:cNvSpPr>
            <a:spLocks noGrp="1"/>
          </p:cNvSpPr>
          <p:nvPr>
            <p:ph type="sldNum" sz="quarter" idx="12"/>
          </p:nvPr>
        </p:nvSpPr>
        <p:spPr/>
        <p:txBody>
          <a:bodyPr/>
          <a:lstStyle>
            <a:lvl1pPr>
              <a:defRPr/>
            </a:lvl1pPr>
          </a:lstStyle>
          <a:p>
            <a:pPr>
              <a:defRPr/>
            </a:pPr>
            <a:fld id="{77043734-2E9A-4C5B-9BB0-4F2F23AD0158}" type="slidenum">
              <a:rPr lang="ja-JP" altLang="en-US"/>
              <a:pPr>
                <a:defRPr/>
              </a:pPr>
              <a:t>‹#›</a:t>
            </a:fld>
            <a:endParaRPr lang="ja-JP"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タイトル 28"/>
          <p:cNvSpPr>
            <a:spLocks noGrp="1"/>
          </p:cNvSpPr>
          <p:nvPr>
            <p:ph type="title"/>
          </p:nvPr>
        </p:nvSpPr>
        <p:spPr>
          <a:xfrm>
            <a:off x="304800" y="5410200"/>
            <a:ext cx="8610600" cy="882650"/>
          </a:xfrm>
        </p:spPr>
        <p:txBody>
          <a:bodyPr/>
          <a:lstStyle>
            <a:lvl1pPr>
              <a:defRPr/>
            </a:lvl1pPr>
          </a:lstStyle>
          <a:p>
            <a:r>
              <a:rPr lang="ja-JP" altLang="en-US"/>
              <a:t>マスタ タイトルの書式設定</a:t>
            </a:r>
            <a:endParaRPr lang="en-US"/>
          </a:p>
        </p:txBody>
      </p:sp>
      <p:sp>
        <p:nvSpPr>
          <p:cNvPr id="13" name="テキスト プレースホル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25" name="テキスト プレースホル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コンテンツ プレースホル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28" name="コンテンツ プレースホル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8" name="日付プレースホルダ 9"/>
          <p:cNvSpPr>
            <a:spLocks noGrp="1"/>
          </p:cNvSpPr>
          <p:nvPr>
            <p:ph type="dt" sz="half" idx="10"/>
          </p:nvPr>
        </p:nvSpPr>
        <p:spPr/>
        <p:txBody>
          <a:bodyPr/>
          <a:lstStyle>
            <a:lvl1pPr>
              <a:defRPr/>
            </a:lvl1pPr>
          </a:lstStyle>
          <a:p>
            <a:pPr>
              <a:defRPr/>
            </a:pPr>
            <a:fld id="{0F43C296-3347-4CF1-81C2-260D44A50856}" type="datetimeFigureOut">
              <a:rPr lang="ja-JP" altLang="en-US"/>
              <a:pPr>
                <a:defRPr/>
              </a:pPr>
              <a:t>2019/1/29</a:t>
            </a:fld>
            <a:endParaRPr lang="ja-JP" altLang="en-US"/>
          </a:p>
        </p:txBody>
      </p:sp>
      <p:sp>
        <p:nvSpPr>
          <p:cNvPr id="9"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 6"/>
          <p:cNvSpPr>
            <a:spLocks noGrp="1"/>
          </p:cNvSpPr>
          <p:nvPr>
            <p:ph type="sldNum" sz="quarter" idx="12"/>
          </p:nvPr>
        </p:nvSpPr>
        <p:spPr>
          <a:xfrm>
            <a:off x="8229600" y="6477000"/>
            <a:ext cx="762000" cy="247650"/>
          </a:xfrm>
        </p:spPr>
        <p:txBody>
          <a:bodyPr/>
          <a:lstStyle>
            <a:lvl1pPr>
              <a:defRPr/>
            </a:lvl1pPr>
          </a:lstStyle>
          <a:p>
            <a:pPr>
              <a:defRPr/>
            </a:pPr>
            <a:fld id="{FCC74C95-6A09-4610-80F4-0BFB852ED682}" type="slidenum">
              <a:rPr lang="ja-JP" altLang="en-US"/>
              <a:pPr>
                <a:defRPr/>
              </a:pPr>
              <a:t>‹#›</a:t>
            </a:fld>
            <a:endParaRPr lang="ja-JP"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0" name="タイトル 29"/>
          <p:cNvSpPr>
            <a:spLocks noGrp="1"/>
          </p:cNvSpPr>
          <p:nvPr>
            <p:ph type="title"/>
          </p:nvPr>
        </p:nvSpPr>
        <p:spPr>
          <a:xfrm>
            <a:off x="301752" y="457200"/>
            <a:ext cx="8686800" cy="841248"/>
          </a:xfrm>
        </p:spPr>
        <p:txBody>
          <a:bodyPr/>
          <a:lstStyle/>
          <a:p>
            <a:r>
              <a:rPr lang="ja-JP" altLang="en-US"/>
              <a:t>マスタ タイトルの書式設定</a:t>
            </a:r>
            <a:endParaRPr lang="en-US"/>
          </a:p>
        </p:txBody>
      </p:sp>
      <p:sp>
        <p:nvSpPr>
          <p:cNvPr id="3" name="日付プレースホルダ 10"/>
          <p:cNvSpPr>
            <a:spLocks noGrp="1"/>
          </p:cNvSpPr>
          <p:nvPr>
            <p:ph type="dt" sz="half" idx="10"/>
          </p:nvPr>
        </p:nvSpPr>
        <p:spPr/>
        <p:txBody>
          <a:bodyPr/>
          <a:lstStyle>
            <a:lvl1pPr>
              <a:defRPr/>
            </a:lvl1pPr>
          </a:lstStyle>
          <a:p>
            <a:pPr>
              <a:defRPr/>
            </a:pPr>
            <a:fld id="{D636015E-D8F6-403B-BFA4-4153ABAF70F0}" type="datetimeFigureOut">
              <a:rPr lang="ja-JP" altLang="en-US"/>
              <a:pPr>
                <a:defRPr/>
              </a:pPr>
              <a:t>2019/1/29</a:t>
            </a:fld>
            <a:endParaRPr lang="ja-JP" altLang="en-US"/>
          </a:p>
        </p:txBody>
      </p:sp>
      <p:sp>
        <p:nvSpPr>
          <p:cNvPr id="4" name="フッター プレースホルダ 27"/>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vl1pPr>
          </a:lstStyle>
          <a:p>
            <a:pPr>
              <a:defRPr/>
            </a:pPr>
            <a:fld id="{B78126D1-D6D2-4FF4-8A1E-13315FE5F9C0}" type="slidenum">
              <a:rPr lang="ja-JP" altLang="en-US"/>
              <a:pPr>
                <a:defRPr/>
              </a:pPr>
              <a:t>‹#›</a:t>
            </a:fld>
            <a:endParaRPr lang="ja-JP"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2"/>
          <p:cNvSpPr>
            <a:spLocks noGrp="1"/>
          </p:cNvSpPr>
          <p:nvPr>
            <p:ph type="dt" sz="half" idx="10"/>
          </p:nvPr>
        </p:nvSpPr>
        <p:spPr/>
        <p:txBody>
          <a:bodyPr/>
          <a:lstStyle>
            <a:lvl1pPr>
              <a:defRPr/>
            </a:lvl1pPr>
          </a:lstStyle>
          <a:p>
            <a:pPr>
              <a:defRPr/>
            </a:pPr>
            <a:fld id="{EDA0157F-A3D9-4759-BDB0-EE08A5D0808D}" type="datetimeFigureOut">
              <a:rPr lang="ja-JP" altLang="en-US"/>
              <a:pPr>
                <a:defRPr/>
              </a:pPr>
              <a:t>2019/1/29</a:t>
            </a:fld>
            <a:endParaRPr lang="ja-JP" altLang="en-US"/>
          </a:p>
        </p:txBody>
      </p:sp>
      <p:sp>
        <p:nvSpPr>
          <p:cNvPr id="3" name="フッター プレースホルダ 23"/>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6"/>
          <p:cNvSpPr>
            <a:spLocks noGrp="1"/>
          </p:cNvSpPr>
          <p:nvPr>
            <p:ph type="sldNum" sz="quarter" idx="12"/>
          </p:nvPr>
        </p:nvSpPr>
        <p:spPr/>
        <p:txBody>
          <a:bodyPr/>
          <a:lstStyle>
            <a:lvl1pPr>
              <a:defRPr/>
            </a:lvl1pPr>
          </a:lstStyle>
          <a:p>
            <a:pPr>
              <a:defRPr/>
            </a:pPr>
            <a:fld id="{FD7EC20A-0313-4367-BD41-6FD88F59D4EA}" type="slidenum">
              <a:rPr lang="ja-JP" altLang="en-US"/>
              <a:pPr>
                <a:defRPr/>
              </a:pPr>
              <a:t>‹#›</a:t>
            </a:fld>
            <a:endParaRPr lang="ja-JP"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タイトル 11"/>
          <p:cNvSpPr>
            <a:spLocks noGrp="1"/>
          </p:cNvSpPr>
          <p:nvPr>
            <p:ph type="title"/>
          </p:nvPr>
        </p:nvSpPr>
        <p:spPr>
          <a:xfrm>
            <a:off x="457200" y="5486400"/>
            <a:ext cx="8458200" cy="520700"/>
          </a:xfrm>
        </p:spPr>
        <p:txBody>
          <a:bodyPr/>
          <a:lstStyle>
            <a:lvl1pPr algn="l">
              <a:buNone/>
              <a:defRPr sz="2000" b="1"/>
            </a:lvl1pPr>
          </a:lstStyle>
          <a:p>
            <a:r>
              <a:rPr lang="ja-JP" altLang="en-US"/>
              <a:t>マスタ タイトルの書式設定</a:t>
            </a:r>
            <a:endParaRPr lang="en-US"/>
          </a:p>
        </p:txBody>
      </p:sp>
      <p:sp>
        <p:nvSpPr>
          <p:cNvPr id="26" name="テキスト プレースホル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ja-JP" altLang="en-US"/>
              <a:t>マスタ テキストの書式設定</a:t>
            </a:r>
          </a:p>
        </p:txBody>
      </p:sp>
      <p:sp>
        <p:nvSpPr>
          <p:cNvPr id="14" name="コンテンツ プレースホル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日付プレースホルダ 24"/>
          <p:cNvSpPr>
            <a:spLocks noGrp="1"/>
          </p:cNvSpPr>
          <p:nvPr>
            <p:ph type="dt" sz="half" idx="10"/>
          </p:nvPr>
        </p:nvSpPr>
        <p:spPr/>
        <p:txBody>
          <a:bodyPr/>
          <a:lstStyle>
            <a:lvl1pPr>
              <a:defRPr/>
            </a:lvl1pPr>
          </a:lstStyle>
          <a:p>
            <a:pPr>
              <a:defRPr/>
            </a:pPr>
            <a:fld id="{729E907C-B713-4B1D-9205-0F94ED854DE7}" type="datetimeFigureOut">
              <a:rPr lang="ja-JP" altLang="en-US"/>
              <a:pPr>
                <a:defRPr/>
              </a:pPr>
              <a:t>2019/1/29</a:t>
            </a:fld>
            <a:endParaRPr lang="ja-JP" altLang="en-US"/>
          </a:p>
        </p:txBody>
      </p:sp>
      <p:sp>
        <p:nvSpPr>
          <p:cNvPr id="7" name="フッター プレースホルダ 28"/>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6"/>
          <p:cNvSpPr>
            <a:spLocks noGrp="1"/>
          </p:cNvSpPr>
          <p:nvPr>
            <p:ph type="sldNum" sz="quarter" idx="12"/>
          </p:nvPr>
        </p:nvSpPr>
        <p:spPr/>
        <p:txBody>
          <a:bodyPr/>
          <a:lstStyle>
            <a:lvl1pPr>
              <a:defRPr/>
            </a:lvl1pPr>
          </a:lstStyle>
          <a:p>
            <a:pPr>
              <a:defRPr/>
            </a:pPr>
            <a:fld id="{E7859B4B-2DD7-4DF3-85DF-9380821B9A4D}" type="slidenum">
              <a:rPr lang="ja-JP" altLang="en-US"/>
              <a:pPr>
                <a:defRPr/>
              </a:pPr>
              <a:t>‹#›</a:t>
            </a:fld>
            <a:endParaRPr lang="ja-JP"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3" name="図プレースホル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17" name="タイトル 16"/>
          <p:cNvSpPr>
            <a:spLocks noGrp="1"/>
          </p:cNvSpPr>
          <p:nvPr>
            <p:ph type="title"/>
          </p:nvPr>
        </p:nvSpPr>
        <p:spPr>
          <a:xfrm>
            <a:off x="381000" y="4993760"/>
            <a:ext cx="5867400" cy="522288"/>
          </a:xfrm>
        </p:spPr>
        <p:txBody>
          <a:bodyPr/>
          <a:lstStyle>
            <a:lvl1pPr algn="l">
              <a:buNone/>
              <a:defRPr sz="2000" b="1"/>
            </a:lvl1pPr>
          </a:lstStyle>
          <a:p>
            <a:r>
              <a:rPr lang="ja-JP" altLang="en-US"/>
              <a:t>マスタ タイトルの書式設定</a:t>
            </a:r>
            <a:endParaRPr lang="en-US"/>
          </a:p>
        </p:txBody>
      </p:sp>
      <p:sp>
        <p:nvSpPr>
          <p:cNvPr id="26" name="テキスト プレースホル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ja-JP" altLang="en-US"/>
              <a:t>マスタ テキストの書式設定</a:t>
            </a:r>
          </a:p>
        </p:txBody>
      </p:sp>
      <p:sp>
        <p:nvSpPr>
          <p:cNvPr id="5" name="日付プレースホルダ 6"/>
          <p:cNvSpPr>
            <a:spLocks noGrp="1"/>
          </p:cNvSpPr>
          <p:nvPr>
            <p:ph type="dt" sz="half" idx="10"/>
          </p:nvPr>
        </p:nvSpPr>
        <p:spPr/>
        <p:txBody>
          <a:bodyPr/>
          <a:lstStyle>
            <a:lvl1pPr>
              <a:defRPr/>
            </a:lvl1pPr>
          </a:lstStyle>
          <a:p>
            <a:pPr>
              <a:defRPr/>
            </a:pPr>
            <a:fld id="{B99E7939-CB2A-4046-B1B8-66C97AC27B56}" type="datetimeFigureOut">
              <a:rPr lang="ja-JP" altLang="en-US"/>
              <a:pPr>
                <a:defRPr/>
              </a:pPr>
              <a:t>2019/1/29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30"/>
          <p:cNvSpPr>
            <a:spLocks noGrp="1"/>
          </p:cNvSpPr>
          <p:nvPr>
            <p:ph type="sldNum" sz="quarter" idx="12"/>
          </p:nvPr>
        </p:nvSpPr>
        <p:spPr/>
        <p:txBody>
          <a:bodyPr/>
          <a:lstStyle>
            <a:lvl1pPr>
              <a:defRPr/>
            </a:lvl1pPr>
          </a:lstStyle>
          <a:p>
            <a:pPr>
              <a:defRPr/>
            </a:pPr>
            <a:fld id="{C48904E3-027D-41AD-9563-D63C8D454F42}" type="slidenum">
              <a:rPr lang="ja-JP" altLang="en-US"/>
              <a:pPr>
                <a:defRPr/>
              </a:pPr>
              <a:t>‹#›</a:t>
            </a:fld>
            <a:endParaRPr lang="ja-JP"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9" name="テキスト プレースホルダ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日付プレースホルダ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1" sz="1200">
                <a:solidFill>
                  <a:schemeClr val="accent1">
                    <a:shade val="75000"/>
                  </a:schemeClr>
                </a:solidFill>
                <a:latin typeface="+mn-lt"/>
                <a:ea typeface="+mn-ea"/>
              </a:defRPr>
            </a:lvl1pPr>
          </a:lstStyle>
          <a:p>
            <a:pPr>
              <a:defRPr/>
            </a:pPr>
            <a:fld id="{75BB13F6-BB4D-4F66-9927-03D1EA2608F7}" type="datetimeFigureOut">
              <a:rPr lang="ja-JP" altLang="en-US"/>
              <a:pPr>
                <a:defRPr/>
              </a:pPr>
              <a:t>2019/1/29</a:t>
            </a:fld>
            <a:endParaRPr lang="ja-JP" altLang="en-US"/>
          </a:p>
        </p:txBody>
      </p:sp>
      <p:sp>
        <p:nvSpPr>
          <p:cNvPr id="28" name="フッター プレースホルダ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1" sz="1200">
                <a:solidFill>
                  <a:schemeClr val="accent1">
                    <a:shade val="75000"/>
                  </a:schemeClr>
                </a:solidFill>
                <a:latin typeface="+mn-lt"/>
                <a:ea typeface="+mn-ea"/>
              </a:defRPr>
            </a:lvl1pPr>
          </a:lstStyle>
          <a:p>
            <a:pPr>
              <a:defRPr/>
            </a:pPr>
            <a:endParaRPr lang="ja-JP" altLang="en-US"/>
          </a:p>
        </p:txBody>
      </p:sp>
      <p:sp>
        <p:nvSpPr>
          <p:cNvPr id="5" name="スライド番号プレースホルダ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1" sz="1200">
                <a:solidFill>
                  <a:schemeClr val="accent1">
                    <a:shade val="75000"/>
                  </a:schemeClr>
                </a:solidFill>
                <a:latin typeface="+mn-lt"/>
                <a:ea typeface="+mn-ea"/>
              </a:defRPr>
            </a:lvl1pPr>
          </a:lstStyle>
          <a:p>
            <a:pPr>
              <a:defRPr/>
            </a:pPr>
            <a:fld id="{45CD892C-C8E6-4FD1-B2E6-C850453791D1}" type="slidenum">
              <a:rPr lang="ja-JP" altLang="en-US"/>
              <a:pPr>
                <a:defRPr/>
              </a:pPr>
              <a:t>‹#›</a:t>
            </a:fld>
            <a:endParaRPr lang="ja-JP" altLang="en-US"/>
          </a:p>
        </p:txBody>
      </p:sp>
      <p:sp>
        <p:nvSpPr>
          <p:cNvPr id="10" name="タイトル プレースホルダ 9"/>
          <p:cNvSpPr>
            <a:spLocks noGrp="1"/>
          </p:cNvSpPr>
          <p:nvPr>
            <p:ph type="title"/>
          </p:nvPr>
        </p:nvSpPr>
        <p:spPr>
          <a:xfrm>
            <a:off x="304800" y="457200"/>
            <a:ext cx="8686800" cy="838200"/>
          </a:xfrm>
          <a:prstGeom prst="rect">
            <a:avLst/>
          </a:prstGeom>
        </p:spPr>
        <p:txBody>
          <a:bodyPr vert="horz" anchor="ctr">
            <a:normAutofit/>
          </a:bodyPr>
          <a:lstStyle/>
          <a:p>
            <a:r>
              <a:rPr lang="ja-JP" altLang="en-US"/>
              <a:t>マスタ タイトルの書式設定</a:t>
            </a:r>
            <a:endParaRPr lang="en-US"/>
          </a:p>
        </p:txBody>
      </p:sp>
      <p:sp>
        <p:nvSpPr>
          <p:cNvPr id="9" name="直線コネクタ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2" name="直線コネクタ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37" r:id="rId4"/>
    <p:sldLayoutId id="2147483743" r:id="rId5"/>
    <p:sldLayoutId id="2147483738" r:id="rId6"/>
    <p:sldLayoutId id="2147483744" r:id="rId7"/>
    <p:sldLayoutId id="2147483745" r:id="rId8"/>
    <p:sldLayoutId id="2147483746" r:id="rId9"/>
    <p:sldLayoutId id="2147483739" r:id="rId10"/>
    <p:sldLayoutId id="2147483747" r:id="rId11"/>
  </p:sldLayoutIdLst>
  <p:transition/>
  <p:txStyles>
    <p:titleStyle>
      <a:lvl1pPr algn="l" rtl="0" eaLnBrk="0" fontAlgn="base" hangingPunct="0">
        <a:spcBef>
          <a:spcPct val="0"/>
        </a:spcBef>
        <a:spcAft>
          <a:spcPct val="0"/>
        </a:spcAft>
        <a:defRPr kumimoji="1"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kumimoji="1" sz="3600">
          <a:solidFill>
            <a:schemeClr val="tx2"/>
          </a:solidFill>
          <a:latin typeface="Franklin Gothic Medium" pitchFamily="34" charset="0"/>
          <a:ea typeface="HG創英角ｺﾞｼｯｸUB" pitchFamily="49" charset="-128"/>
        </a:defRPr>
      </a:lvl2pPr>
      <a:lvl3pPr algn="l" rtl="0" eaLnBrk="0" fontAlgn="base" hangingPunct="0">
        <a:spcBef>
          <a:spcPct val="0"/>
        </a:spcBef>
        <a:spcAft>
          <a:spcPct val="0"/>
        </a:spcAft>
        <a:defRPr kumimoji="1" sz="3600">
          <a:solidFill>
            <a:schemeClr val="tx2"/>
          </a:solidFill>
          <a:latin typeface="Franklin Gothic Medium" pitchFamily="34" charset="0"/>
          <a:ea typeface="HG創英角ｺﾞｼｯｸUB" pitchFamily="49" charset="-128"/>
        </a:defRPr>
      </a:lvl3pPr>
      <a:lvl4pPr algn="l" rtl="0" eaLnBrk="0" fontAlgn="base" hangingPunct="0">
        <a:spcBef>
          <a:spcPct val="0"/>
        </a:spcBef>
        <a:spcAft>
          <a:spcPct val="0"/>
        </a:spcAft>
        <a:defRPr kumimoji="1" sz="3600">
          <a:solidFill>
            <a:schemeClr val="tx2"/>
          </a:solidFill>
          <a:latin typeface="Franklin Gothic Medium" pitchFamily="34" charset="0"/>
          <a:ea typeface="HG創英角ｺﾞｼｯｸUB" pitchFamily="49" charset="-128"/>
        </a:defRPr>
      </a:lvl4pPr>
      <a:lvl5pPr algn="l" rtl="0" eaLnBrk="0" fontAlgn="base" hangingPunct="0">
        <a:spcBef>
          <a:spcPct val="0"/>
        </a:spcBef>
        <a:spcAft>
          <a:spcPct val="0"/>
        </a:spcAft>
        <a:defRPr kumimoji="1" sz="3600">
          <a:solidFill>
            <a:schemeClr val="tx2"/>
          </a:solidFill>
          <a:latin typeface="Franklin Gothic Medium" pitchFamily="34" charset="0"/>
          <a:ea typeface="HG創英角ｺﾞｼｯｸUB" pitchFamily="49" charset="-128"/>
        </a:defRPr>
      </a:lvl5pPr>
      <a:lvl6pPr marL="457200" algn="l" rtl="0" fontAlgn="base">
        <a:spcBef>
          <a:spcPct val="0"/>
        </a:spcBef>
        <a:spcAft>
          <a:spcPct val="0"/>
        </a:spcAft>
        <a:defRPr kumimoji="1" sz="3600">
          <a:solidFill>
            <a:schemeClr val="tx2"/>
          </a:solidFill>
          <a:latin typeface="Franklin Gothic Medium" pitchFamily="34" charset="0"/>
          <a:ea typeface="HG創英角ｺﾞｼｯｸUB" pitchFamily="49" charset="-128"/>
        </a:defRPr>
      </a:lvl6pPr>
      <a:lvl7pPr marL="914400" algn="l" rtl="0" fontAlgn="base">
        <a:spcBef>
          <a:spcPct val="0"/>
        </a:spcBef>
        <a:spcAft>
          <a:spcPct val="0"/>
        </a:spcAft>
        <a:defRPr kumimoji="1" sz="3600">
          <a:solidFill>
            <a:schemeClr val="tx2"/>
          </a:solidFill>
          <a:latin typeface="Franklin Gothic Medium" pitchFamily="34" charset="0"/>
          <a:ea typeface="HG創英角ｺﾞｼｯｸUB" pitchFamily="49" charset="-128"/>
        </a:defRPr>
      </a:lvl7pPr>
      <a:lvl8pPr marL="1371600" algn="l" rtl="0" fontAlgn="base">
        <a:spcBef>
          <a:spcPct val="0"/>
        </a:spcBef>
        <a:spcAft>
          <a:spcPct val="0"/>
        </a:spcAft>
        <a:defRPr kumimoji="1" sz="3600">
          <a:solidFill>
            <a:schemeClr val="tx2"/>
          </a:solidFill>
          <a:latin typeface="Franklin Gothic Medium" pitchFamily="34" charset="0"/>
          <a:ea typeface="HG創英角ｺﾞｼｯｸUB" pitchFamily="49" charset="-128"/>
        </a:defRPr>
      </a:lvl8pPr>
      <a:lvl9pPr marL="1828800" algn="l" rtl="0" fontAlgn="base">
        <a:spcBef>
          <a:spcPct val="0"/>
        </a:spcBef>
        <a:spcAft>
          <a:spcPct val="0"/>
        </a:spcAft>
        <a:defRPr kumimoji="1" sz="3600">
          <a:solidFill>
            <a:schemeClr val="tx2"/>
          </a:solidFill>
          <a:latin typeface="Franklin Gothic Medium" pitchFamily="34" charset="0"/>
          <a:ea typeface="HG創英角ｺﾞｼｯｸUB" pitchFamily="49" charset="-128"/>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kumimoji="1"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kumimoji="1"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kumimoji="1"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kumimoji="1"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umimoji="1"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1"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1"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1"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12%20&#31532;1&#27005;&#31456;&#12288;&#12450;&#12524;&#12464;&#12525;&#65288;&#12514;&#12540;&#12484;&#12449;&#12523;&#12488;&#65306;&#12500;&#12450;&#12494;&#12539;&#12477;&#12490;&#12479;&#12288;&#31532;15&#30058;&#12288;&#12495;&#38263;&#35519;&#12288;K.545).wma"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00063" y="357188"/>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ctrTitle"/>
          </p:nvPr>
        </p:nvSpPr>
        <p:spPr>
          <a:xfrm>
            <a:off x="785786" y="5286388"/>
            <a:ext cx="7386614" cy="1428760"/>
          </a:xfrm>
        </p:spPr>
        <p:txBody>
          <a:bodyPr>
            <a:normAutofit fontScale="90000"/>
          </a:bodyPr>
          <a:lstStyle/>
          <a:p>
            <a:pPr fontAlgn="auto">
              <a:spcAft>
                <a:spcPts val="0"/>
              </a:spcAft>
              <a:defRPr/>
            </a:pPr>
            <a:r>
              <a:rPr lang="ja-JP" altLang="en-US" sz="2700" dirty="0"/>
              <a:t>「障がいのある学生の就職連絡会議について」</a:t>
            </a:r>
            <a:r>
              <a:rPr lang="en-US" altLang="ja-JP" sz="2700" dirty="0"/>
              <a:t/>
            </a:r>
            <a:br>
              <a:rPr lang="en-US" altLang="ja-JP" sz="2700" dirty="0"/>
            </a:br>
            <a:r>
              <a:rPr lang="ja-JP" altLang="en-US" sz="2700" dirty="0"/>
              <a:t>　～大学のキャリアコンサルタント機関との連携～</a:t>
            </a:r>
            <a:r>
              <a:rPr lang="en-US" altLang="ja-JP" sz="2800" dirty="0"/>
              <a:t/>
            </a:r>
            <a:br>
              <a:rPr lang="en-US" altLang="ja-JP" sz="2800" dirty="0"/>
            </a:br>
            <a:r>
              <a:rPr lang="ja-JP" altLang="en-US" sz="2800" dirty="0">
                <a:latin typeface="ＭＳ ゴシック" pitchFamily="49" charset="-128"/>
                <a:ea typeface="ＭＳ ゴシック" pitchFamily="49" charset="-128"/>
              </a:rPr>
              <a:t>　　　　</a:t>
            </a:r>
            <a:r>
              <a:rPr lang="ja-JP" altLang="en-US" sz="1800" dirty="0"/>
              <a:t>社会福祉法人明日葉　　北河内西障害者就業・生活支援センター</a:t>
            </a:r>
            <a:r>
              <a:rPr lang="en-US" altLang="ja-JP" sz="1800" dirty="0"/>
              <a:t/>
            </a:r>
            <a:br>
              <a:rPr lang="en-US" altLang="ja-JP" sz="1800" dirty="0"/>
            </a:br>
            <a:r>
              <a:rPr lang="ja-JP" altLang="en-US" sz="1800" dirty="0"/>
              <a:t>　　　　　　　　　　　　　</a:t>
            </a:r>
            <a:r>
              <a:rPr lang="ja-JP" altLang="en-US" sz="1800" dirty="0">
                <a:latin typeface="ＭＳ ゴシック" pitchFamily="49" charset="-128"/>
                <a:ea typeface="ＭＳ ゴシック" pitchFamily="49" charset="-128"/>
              </a:rPr>
              <a:t>　　　　　       　　　　　　　　</a:t>
            </a:r>
            <a:r>
              <a:rPr lang="ja-JP" altLang="en-US" sz="1800" dirty="0">
                <a:latin typeface="HG創英角ｺﾞｼｯｸUB" pitchFamily="49" charset="-128"/>
                <a:ea typeface="HG創英角ｺﾞｼｯｸUB" pitchFamily="49" charset="-128"/>
              </a:rPr>
              <a:t>石神　彰人</a:t>
            </a:r>
            <a:r>
              <a:rPr lang="en-US" altLang="ja-JP" sz="2800" dirty="0">
                <a:latin typeface="+mj-ea"/>
              </a:rPr>
              <a:t/>
            </a:r>
            <a:br>
              <a:rPr lang="en-US" altLang="ja-JP" sz="2800" dirty="0">
                <a:latin typeface="+mj-ea"/>
              </a:rPr>
            </a:br>
            <a:endParaRPr lang="ja-JP" altLang="en-US" sz="2800" dirty="0"/>
          </a:p>
        </p:txBody>
      </p:sp>
      <p:sp>
        <p:nvSpPr>
          <p:cNvPr id="10" name="フレーム 9"/>
          <p:cNvSpPr/>
          <p:nvPr/>
        </p:nvSpPr>
        <p:spPr>
          <a:xfrm>
            <a:off x="2143108" y="1428736"/>
            <a:ext cx="4929222" cy="3786214"/>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 name="サブタイトル 2"/>
          <p:cNvSpPr>
            <a:spLocks noGrp="1"/>
          </p:cNvSpPr>
          <p:nvPr>
            <p:ph type="subTitle" idx="1"/>
          </p:nvPr>
        </p:nvSpPr>
        <p:spPr>
          <a:xfrm>
            <a:off x="571500" y="428625"/>
            <a:ext cx="8243888" cy="842963"/>
          </a:xfrm>
        </p:spPr>
        <p:txBody>
          <a:bodyPr>
            <a:noAutofit/>
          </a:bodyPr>
          <a:lstStyle/>
          <a:p>
            <a:pPr algn="ctr" eaLnBrk="1" fontAlgn="auto" hangingPunct="1">
              <a:spcAft>
                <a:spcPts val="0"/>
              </a:spcAft>
              <a:defRPr/>
            </a:pPr>
            <a:r>
              <a:rPr lang="ja-JP" altLang="en-US" sz="4000" b="1" dirty="0">
                <a:solidFill>
                  <a:srgbClr val="00B0F0"/>
                </a:solidFill>
                <a:latin typeface="+mj-ea"/>
                <a:ea typeface="+mj-ea"/>
              </a:rPr>
              <a:t>知ってたら変わるかも？</a:t>
            </a:r>
          </a:p>
        </p:txBody>
      </p:sp>
      <p:pic>
        <p:nvPicPr>
          <p:cNvPr id="10248" name="図 3" descr="C:\Users\fujikawa yasuo\Desktop\エルフェスタ"/>
          <p:cNvPicPr>
            <a:picLocks noChangeAspect="1" noChangeArrowheads="1"/>
          </p:cNvPicPr>
          <p:nvPr/>
        </p:nvPicPr>
        <p:blipFill>
          <a:blip r:embed="rId4" cstate="print"/>
          <a:srcRect l="12041" t="8890" r="12708" b="19989"/>
          <a:stretch>
            <a:fillRect/>
          </a:stretch>
        </p:blipFill>
        <p:spPr bwMode="auto">
          <a:xfrm>
            <a:off x="2357422" y="1643050"/>
            <a:ext cx="4500562" cy="3357562"/>
          </a:xfrm>
          <a:prstGeom prst="rect">
            <a:avLst/>
          </a:prstGeom>
          <a:noFill/>
          <a:ln w="9525">
            <a:noFill/>
            <a:miter lim="800000"/>
            <a:headEnd/>
            <a:tailEnd/>
          </a:ln>
        </p:spPr>
      </p:pic>
      <p:pic>
        <p:nvPicPr>
          <p:cNvPr id="11" name="12 第1楽章　アレグロ（モーツァルト：ピアノ・ソナタ　第15番　ハ長調　K.545).wma">
            <a:hlinkClick r:id="" action="ppaction://media"/>
          </p:cNvPr>
          <p:cNvPicPr>
            <a:picLocks noRot="1" noChangeAspect="1"/>
          </p:cNvPicPr>
          <p:nvPr>
            <a:audioFile r:link="rId1"/>
          </p:nvPr>
        </p:nvPicPr>
        <p:blipFill>
          <a:blip r:embed="rId5" cstate="print"/>
          <a:srcRect/>
          <a:stretch>
            <a:fillRect/>
          </a:stretch>
        </p:blipFill>
        <p:spPr bwMode="auto">
          <a:xfrm>
            <a:off x="8429625" y="5929313"/>
            <a:ext cx="304800" cy="304800"/>
          </a:xfrm>
          <a:prstGeom prst="rect">
            <a:avLst/>
          </a:prstGeom>
          <a:noFill/>
          <a:ln w="9525">
            <a:noFill/>
            <a:miter lim="800000"/>
            <a:headEnd/>
            <a:tailEnd/>
          </a:ln>
        </p:spPr>
      </p:pic>
      <p:sp>
        <p:nvSpPr>
          <p:cNvPr id="8" name="テキスト ボックス 7"/>
          <p:cNvSpPr txBox="1"/>
          <p:nvPr/>
        </p:nvSpPr>
        <p:spPr>
          <a:xfrm>
            <a:off x="7777361" y="99836"/>
            <a:ext cx="1304528" cy="360040"/>
          </a:xfrm>
          <a:prstGeom prst="rect">
            <a:avLst/>
          </a:prstGeom>
          <a:solidFill>
            <a:srgbClr val="FFFFFF">
              <a:alpha val="0"/>
            </a:srgbClr>
          </a:solidFill>
          <a:ln>
            <a:solidFill>
              <a:sysClr val="windowText" lastClr="000000"/>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資料</a:t>
            </a:r>
            <a:r>
              <a:rPr kumimoji="0" lang="en-US" altLang="ja-JP" sz="1600" b="1" kern="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3</a:t>
            </a:r>
            <a:r>
              <a:rPr kumimoji="0" lang="en-US" altLang="ja-JP" sz="16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-2</a:t>
            </a:r>
            <a:endParaRPr kumimoji="0" lang="ja-JP" altLang="en-US" sz="1600" b="1"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729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00063" y="357188"/>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latin typeface="ＭＳ ゴシック" pitchFamily="49" charset="-128"/>
                <a:ea typeface="ＭＳ ゴシック" pitchFamily="49" charset="-128"/>
              </a:rPr>
              <a:t/>
            </a:r>
            <a:br>
              <a:rPr lang="en-US" altLang="ja-JP" dirty="0">
                <a:latin typeface="ＭＳ ゴシック" pitchFamily="49" charset="-128"/>
                <a:ea typeface="ＭＳ ゴシック" pitchFamily="49" charset="-128"/>
              </a:rPr>
            </a:br>
            <a:r>
              <a:rPr lang="ja-JP" altLang="en-US" dirty="0">
                <a:latin typeface="ＭＳ ゴシック" pitchFamily="49" charset="-128"/>
                <a:ea typeface="ＭＳ ゴシック" pitchFamily="49" charset="-128"/>
              </a:rPr>
              <a:t>　</a:t>
            </a:r>
            <a:r>
              <a:rPr lang="ja-JP" altLang="en-US" sz="2800" dirty="0">
                <a:latin typeface="ＭＳ ゴシック" pitchFamily="49" charset="-128"/>
                <a:ea typeface="ＭＳ ゴシック" pitchFamily="49" charset="-128"/>
              </a:rPr>
              <a:t>「学生連絡会議を何で始めたのか？」その１</a:t>
            </a:r>
            <a:endParaRPr lang="ja-JP" altLang="en-US" sz="2800" dirty="0"/>
          </a:p>
        </p:txBody>
      </p:sp>
      <p:sp>
        <p:nvSpPr>
          <p:cNvPr id="2" name="タイトル 1"/>
          <p:cNvSpPr>
            <a:spLocks noGrp="1"/>
          </p:cNvSpPr>
          <p:nvPr>
            <p:ph type="ctrTitle"/>
          </p:nvPr>
        </p:nvSpPr>
        <p:spPr>
          <a:xfrm>
            <a:off x="1907704" y="5500702"/>
            <a:ext cx="7236296" cy="1222375"/>
          </a:xfrm>
        </p:spPr>
        <p:txBody>
          <a:bodyPr>
            <a:normAutofit fontScale="90000"/>
          </a:bodyPr>
          <a:lstStyle/>
          <a:p>
            <a:pPr eaLnBrk="1" fontAlgn="auto" hangingPunct="1">
              <a:spcAft>
                <a:spcPts val="0"/>
              </a:spcAft>
              <a:defRPr/>
            </a:pPr>
            <a:r>
              <a:rPr lang="ja-JP" altLang="en-US" sz="3200" dirty="0">
                <a:solidFill>
                  <a:srgbClr val="FF0000"/>
                </a:solidFill>
              </a:rPr>
              <a:t>　せっかくや</a:t>
            </a:r>
            <a:r>
              <a:rPr lang="ja-JP" altLang="en-US" sz="3200" dirty="0" err="1">
                <a:solidFill>
                  <a:srgbClr val="FF0000"/>
                </a:solidFill>
              </a:rPr>
              <a:t>るん</a:t>
            </a:r>
            <a:r>
              <a:rPr lang="ja-JP" altLang="en-US" sz="3200" dirty="0">
                <a:solidFill>
                  <a:srgbClr val="FF0000"/>
                </a:solidFill>
              </a:rPr>
              <a:t>やったら、</a:t>
            </a:r>
            <a:r>
              <a:rPr lang="en-US" altLang="ja-JP" sz="3200" dirty="0">
                <a:solidFill>
                  <a:srgbClr val="FF0000"/>
                </a:solidFill>
              </a:rPr>
              <a:t>4</a:t>
            </a:r>
            <a:r>
              <a:rPr lang="ja-JP" altLang="en-US" sz="3200" dirty="0">
                <a:solidFill>
                  <a:srgbClr val="FF0000"/>
                </a:solidFill>
              </a:rPr>
              <a:t>センターの</a:t>
            </a:r>
            <a:r>
              <a:rPr lang="en-US" altLang="ja-JP" sz="3200" dirty="0">
                <a:solidFill>
                  <a:srgbClr val="FF0000"/>
                </a:solidFill>
              </a:rPr>
              <a:t/>
            </a:r>
            <a:br>
              <a:rPr lang="en-US" altLang="ja-JP" sz="3200" dirty="0">
                <a:solidFill>
                  <a:srgbClr val="FF0000"/>
                </a:solidFill>
              </a:rPr>
            </a:br>
            <a:r>
              <a:rPr lang="ja-JP" altLang="en-US" sz="3200" dirty="0">
                <a:solidFill>
                  <a:srgbClr val="FF0000"/>
                </a:solidFill>
              </a:rPr>
              <a:t>　仕事が楽になることに取り組もう！！</a:t>
            </a:r>
            <a:r>
              <a:rPr lang="en-US" altLang="ja-JP" sz="3200" dirty="0">
                <a:solidFill>
                  <a:srgbClr val="FF0000"/>
                </a:solidFill>
              </a:rPr>
              <a:t/>
            </a:r>
            <a:br>
              <a:rPr lang="en-US" altLang="ja-JP" sz="3200" dirty="0">
                <a:solidFill>
                  <a:srgbClr val="FF0000"/>
                </a:solidFill>
              </a:rPr>
            </a:br>
            <a:endParaRPr lang="ja-JP" altLang="en-US" sz="3200" dirty="0">
              <a:solidFill>
                <a:srgbClr val="FF0000"/>
              </a:solidFill>
            </a:endParaRPr>
          </a:p>
        </p:txBody>
      </p:sp>
      <p:pic>
        <p:nvPicPr>
          <p:cNvPr id="4" name="図 3" descr="C:\Users\fujikawa yasuo\Desktop\エルフェスタ"/>
          <p:cNvPicPr/>
          <p:nvPr/>
        </p:nvPicPr>
        <p:blipFill>
          <a:blip r:embed="rId3" cstate="print"/>
          <a:srcRect l="13044" t="2611" r="14493" b="14696"/>
          <a:stretch>
            <a:fillRect/>
          </a:stretch>
        </p:blipFill>
        <p:spPr bwMode="auto">
          <a:xfrm rot="21407587">
            <a:off x="206534" y="4752449"/>
            <a:ext cx="1727813" cy="1885976"/>
          </a:xfrm>
          <a:prstGeom prst="ellipse">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フレーム 9"/>
          <p:cNvSpPr/>
          <p:nvPr/>
        </p:nvSpPr>
        <p:spPr>
          <a:xfrm>
            <a:off x="2357422" y="1500174"/>
            <a:ext cx="4929222" cy="3786214"/>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正方形/長方形 10"/>
          <p:cNvSpPr/>
          <p:nvPr/>
        </p:nvSpPr>
        <p:spPr>
          <a:xfrm>
            <a:off x="2620183" y="1857364"/>
            <a:ext cx="4380709" cy="3139321"/>
          </a:xfrm>
          <a:prstGeom prst="rect">
            <a:avLst/>
          </a:prstGeom>
        </p:spPr>
        <p:txBody>
          <a:bodyPr wrap="square">
            <a:spAutoFit/>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
        <p:nvSpPr>
          <p:cNvPr id="8" name="正方形/長方形 7"/>
          <p:cNvSpPr/>
          <p:nvPr/>
        </p:nvSpPr>
        <p:spPr>
          <a:xfrm>
            <a:off x="2620183" y="1714488"/>
            <a:ext cx="4380709" cy="3785652"/>
          </a:xfrm>
          <a:prstGeom prst="rect">
            <a:avLst/>
          </a:prstGeom>
        </p:spPr>
        <p:txBody>
          <a:bodyPr wrap="square">
            <a:spAutoFit/>
          </a:bodyPr>
          <a:lstStyle/>
          <a:p>
            <a:pPr fontAlgn="auto">
              <a:spcAft>
                <a:spcPts val="0"/>
              </a:spcAft>
              <a:buFont typeface="Wingdings"/>
              <a:buNone/>
              <a:defRPr/>
            </a:pPr>
            <a:r>
              <a:rPr lang="ja-JP" altLang="en-US" sz="2400" b="1" dirty="0"/>
              <a:t>大阪府自立支援協議会の就労部会に地域のニーズを上げる</a:t>
            </a:r>
            <a:endParaRPr lang="en-US" altLang="ja-JP" sz="2400" b="1" dirty="0"/>
          </a:p>
          <a:p>
            <a:pPr fontAlgn="auto">
              <a:spcAft>
                <a:spcPts val="0"/>
              </a:spcAft>
              <a:buFont typeface="Wingdings"/>
              <a:buNone/>
              <a:defRPr/>
            </a:pPr>
            <a:r>
              <a:rPr lang="ja-JP" altLang="en-US" sz="2400" b="1" dirty="0"/>
              <a:t>　　　　　　　　</a:t>
            </a:r>
            <a:r>
              <a:rPr lang="ja-JP" altLang="en-US" sz="2400" b="1" dirty="0">
                <a:latin typeface="+mj-ea"/>
              </a:rPr>
              <a:t>　↓</a:t>
            </a:r>
            <a:endParaRPr lang="en-US" altLang="ja-JP" sz="2400" b="1" dirty="0"/>
          </a:p>
          <a:p>
            <a:pPr fontAlgn="auto">
              <a:spcAft>
                <a:spcPts val="0"/>
              </a:spcAft>
              <a:buFont typeface="Wingdings"/>
              <a:buNone/>
              <a:defRPr/>
            </a:pPr>
            <a:r>
              <a:rPr lang="ja-JP" altLang="en-US" sz="2400" b="1" dirty="0"/>
              <a:t>大阪を</a:t>
            </a:r>
            <a:r>
              <a:rPr lang="en-US" altLang="ja-JP" sz="2400" b="1" dirty="0"/>
              <a:t>5</a:t>
            </a:r>
            <a:r>
              <a:rPr lang="ja-JP" altLang="en-US" sz="2400" b="1" dirty="0" err="1"/>
              <a:t>つの</a:t>
            </a:r>
            <a:r>
              <a:rPr lang="ja-JP" altLang="en-US" sz="2400" b="1" dirty="0"/>
              <a:t>ブロックに分けて</a:t>
            </a:r>
            <a:endParaRPr lang="en-US" altLang="ja-JP" sz="2400" b="1" dirty="0"/>
          </a:p>
          <a:p>
            <a:pPr fontAlgn="auto">
              <a:spcAft>
                <a:spcPts val="0"/>
              </a:spcAft>
              <a:buFont typeface="Wingdings"/>
              <a:buNone/>
              <a:defRPr/>
            </a:pPr>
            <a:r>
              <a:rPr lang="ja-JP" altLang="en-US" sz="2400" b="1" dirty="0"/>
              <a:t>会議をすることになった！</a:t>
            </a:r>
            <a:endParaRPr lang="en-US" altLang="ja-JP" sz="2400" b="1" dirty="0"/>
          </a:p>
          <a:p>
            <a:pPr fontAlgn="auto">
              <a:spcAft>
                <a:spcPts val="0"/>
              </a:spcAft>
              <a:buFont typeface="Wingdings"/>
              <a:buNone/>
              <a:defRPr/>
            </a:pPr>
            <a:r>
              <a:rPr lang="ja-JP" altLang="en-US" sz="2400" b="1" dirty="0"/>
              <a:t>　　　　（３ヵ月に</a:t>
            </a:r>
            <a:r>
              <a:rPr lang="en-US" altLang="ja-JP" sz="2400" b="1" dirty="0"/>
              <a:t>1</a:t>
            </a:r>
            <a:r>
              <a:rPr lang="ja-JP" altLang="en-US" sz="2400" b="1" dirty="0"/>
              <a:t>回）</a:t>
            </a:r>
            <a:endParaRPr lang="en-US" altLang="ja-JP" sz="2400" b="1" dirty="0"/>
          </a:p>
          <a:p>
            <a:pPr fontAlgn="auto">
              <a:spcAft>
                <a:spcPts val="0"/>
              </a:spcAft>
              <a:buFont typeface="Wingdings"/>
              <a:buNone/>
              <a:defRPr/>
            </a:pPr>
            <a:r>
              <a:rPr lang="ja-JP" altLang="en-US" sz="2400" b="1" dirty="0">
                <a:latin typeface="+mj-ea"/>
              </a:rPr>
              <a:t>　　　　　　　　　↓</a:t>
            </a:r>
            <a:endParaRPr lang="en-US" altLang="ja-JP" sz="2400" b="1" dirty="0">
              <a:latin typeface="+mj-ea"/>
            </a:endParaRPr>
          </a:p>
          <a:p>
            <a:pPr fontAlgn="auto">
              <a:spcAft>
                <a:spcPts val="0"/>
              </a:spcAft>
              <a:buFont typeface="Wingdings"/>
              <a:buNone/>
              <a:defRPr/>
            </a:pPr>
            <a:r>
              <a:rPr lang="ja-JP" altLang="en-US" sz="2400" b="1" dirty="0">
                <a:latin typeface="+mj-ea"/>
              </a:rPr>
              <a:t>何か変わるの？何も変</a:t>
            </a:r>
            <a:r>
              <a:rPr lang="ja-JP" altLang="en-US" sz="2400" b="1" dirty="0" err="1">
                <a:latin typeface="+mj-ea"/>
              </a:rPr>
              <a:t>わら</a:t>
            </a:r>
            <a:r>
              <a:rPr lang="ja-JP" altLang="en-US" sz="2400" b="1" dirty="0">
                <a:latin typeface="+mj-ea"/>
              </a:rPr>
              <a:t>へんな？集まるのやめようか？</a:t>
            </a:r>
            <a:endParaRPr lang="en-US" altLang="ja-JP" sz="2400" b="1" dirty="0">
              <a:latin typeface="+mj-ea"/>
            </a:endParaRPr>
          </a:p>
          <a:p>
            <a:pPr fontAlgn="auto">
              <a:spcAft>
                <a:spcPts val="0"/>
              </a:spcAft>
              <a:defRPr/>
            </a:pPr>
            <a:endParaRPr lang="en-US" altLang="ja-JP" sz="2400" dirty="0">
              <a:latin typeface="+mj-ea"/>
            </a:endParaRPr>
          </a:p>
        </p:txBody>
      </p:sp>
    </p:spTree>
    <p:extLst>
      <p:ext uri="{BB962C8B-B14F-4D97-AF65-F5344CB8AC3E}">
        <p14:creationId xmlns:p14="http://schemas.microsoft.com/office/powerpoint/2010/main" val="29636984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00063" y="357188"/>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latin typeface="ＭＳ ゴシック" pitchFamily="49" charset="-128"/>
                <a:ea typeface="ＭＳ ゴシック" pitchFamily="49" charset="-128"/>
              </a:rPr>
              <a:t/>
            </a:r>
            <a:br>
              <a:rPr lang="en-US" altLang="ja-JP" dirty="0">
                <a:latin typeface="ＭＳ ゴシック" pitchFamily="49" charset="-128"/>
                <a:ea typeface="ＭＳ ゴシック" pitchFamily="49" charset="-128"/>
              </a:rPr>
            </a:br>
            <a:r>
              <a:rPr lang="ja-JP" altLang="en-US" dirty="0">
                <a:latin typeface="ＭＳ ゴシック" pitchFamily="49" charset="-128"/>
                <a:ea typeface="ＭＳ ゴシック" pitchFamily="49" charset="-128"/>
              </a:rPr>
              <a:t>　</a:t>
            </a:r>
            <a:r>
              <a:rPr lang="ja-JP" altLang="en-US" sz="2800" dirty="0">
                <a:latin typeface="ＭＳ ゴシック" pitchFamily="49" charset="-128"/>
                <a:ea typeface="ＭＳ ゴシック" pitchFamily="49" charset="-128"/>
              </a:rPr>
              <a:t>「学生連絡会議を何で始めたのか？」その２</a:t>
            </a:r>
            <a:endParaRPr lang="ja-JP" altLang="en-US" sz="2800" dirty="0"/>
          </a:p>
        </p:txBody>
      </p:sp>
      <p:sp>
        <p:nvSpPr>
          <p:cNvPr id="2" name="タイトル 1"/>
          <p:cNvSpPr>
            <a:spLocks noGrp="1"/>
          </p:cNvSpPr>
          <p:nvPr>
            <p:ph type="ctrTitle"/>
          </p:nvPr>
        </p:nvSpPr>
        <p:spPr>
          <a:xfrm>
            <a:off x="1543056" y="5500702"/>
            <a:ext cx="7600944" cy="1222375"/>
          </a:xfrm>
        </p:spPr>
        <p:txBody>
          <a:bodyPr>
            <a:normAutofit/>
          </a:bodyPr>
          <a:lstStyle/>
          <a:p>
            <a:pPr algn="ctr" eaLnBrk="1" fontAlgn="auto" hangingPunct="1">
              <a:spcAft>
                <a:spcPts val="0"/>
              </a:spcAft>
              <a:defRPr/>
            </a:pPr>
            <a:r>
              <a:rPr lang="ja-JP" altLang="en-US" sz="3200" dirty="0">
                <a:solidFill>
                  <a:srgbClr val="FF0000"/>
                </a:solidFill>
              </a:rPr>
              <a:t>卒業して</a:t>
            </a:r>
            <a:r>
              <a:rPr lang="en-US" altLang="ja-JP" sz="3200" dirty="0">
                <a:solidFill>
                  <a:srgbClr val="FF0000"/>
                </a:solidFill>
              </a:rPr>
              <a:t>10</a:t>
            </a:r>
            <a:r>
              <a:rPr lang="ja-JP" altLang="en-US" sz="3200" dirty="0">
                <a:solidFill>
                  <a:srgbClr val="FF0000"/>
                </a:solidFill>
              </a:rPr>
              <a:t>年たってから</a:t>
            </a:r>
            <a:r>
              <a:rPr lang="en-US" altLang="ja-JP" sz="3200" dirty="0">
                <a:solidFill>
                  <a:srgbClr val="FF0000"/>
                </a:solidFill>
              </a:rPr>
              <a:t/>
            </a:r>
            <a:br>
              <a:rPr lang="en-US" altLang="ja-JP" sz="3200" dirty="0">
                <a:solidFill>
                  <a:srgbClr val="FF0000"/>
                </a:solidFill>
              </a:rPr>
            </a:br>
            <a:r>
              <a:rPr lang="ja-JP" altLang="en-US" sz="3200" dirty="0">
                <a:solidFill>
                  <a:srgbClr val="FF0000"/>
                </a:solidFill>
              </a:rPr>
              <a:t>　登録に来られる方が多い？</a:t>
            </a:r>
          </a:p>
        </p:txBody>
      </p:sp>
      <p:pic>
        <p:nvPicPr>
          <p:cNvPr id="4" name="図 3" descr="C:\Users\fujikawa yasuo\Desktop\エルフェスタ"/>
          <p:cNvPicPr/>
          <p:nvPr/>
        </p:nvPicPr>
        <p:blipFill>
          <a:blip r:embed="rId3" cstate="print"/>
          <a:srcRect l="13044" t="2611" r="14493" b="14696"/>
          <a:stretch>
            <a:fillRect/>
          </a:stretch>
        </p:blipFill>
        <p:spPr bwMode="auto">
          <a:xfrm rot="21407587">
            <a:off x="206534" y="4752449"/>
            <a:ext cx="1727813" cy="1885976"/>
          </a:xfrm>
          <a:prstGeom prst="ellipse">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フレーム 9"/>
          <p:cNvSpPr/>
          <p:nvPr/>
        </p:nvSpPr>
        <p:spPr>
          <a:xfrm>
            <a:off x="2357422" y="1500174"/>
            <a:ext cx="4929222" cy="3786214"/>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正方形/長方形 10"/>
          <p:cNvSpPr/>
          <p:nvPr/>
        </p:nvSpPr>
        <p:spPr>
          <a:xfrm>
            <a:off x="2620183" y="1857364"/>
            <a:ext cx="4380709" cy="3139321"/>
          </a:xfrm>
          <a:prstGeom prst="rect">
            <a:avLst/>
          </a:prstGeom>
        </p:spPr>
        <p:txBody>
          <a:bodyPr wrap="square">
            <a:spAutoFit/>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
        <p:nvSpPr>
          <p:cNvPr id="8" name="正方形/長方形 7"/>
          <p:cNvSpPr/>
          <p:nvPr/>
        </p:nvSpPr>
        <p:spPr>
          <a:xfrm>
            <a:off x="2620183" y="1714488"/>
            <a:ext cx="4380709" cy="3416320"/>
          </a:xfrm>
          <a:prstGeom prst="rect">
            <a:avLst/>
          </a:prstGeom>
        </p:spPr>
        <p:txBody>
          <a:bodyPr wrap="square">
            <a:spAutoFit/>
          </a:bodyPr>
          <a:lstStyle/>
          <a:p>
            <a:pPr fontAlgn="auto">
              <a:spcAft>
                <a:spcPts val="0"/>
              </a:spcAft>
              <a:buFont typeface="Wingdings"/>
              <a:buNone/>
              <a:defRPr/>
            </a:pPr>
            <a:r>
              <a:rPr lang="ja-JP" altLang="en-US" sz="2400" b="1" dirty="0"/>
              <a:t>最近の登録者にある傾向</a:t>
            </a:r>
            <a:endParaRPr lang="en-US" altLang="ja-JP" sz="2400" b="1" dirty="0"/>
          </a:p>
          <a:p>
            <a:pPr fontAlgn="auto">
              <a:spcAft>
                <a:spcPts val="0"/>
              </a:spcAft>
              <a:buFont typeface="Wingdings"/>
              <a:buNone/>
              <a:defRPr/>
            </a:pPr>
            <a:endParaRPr lang="en-US" altLang="ja-JP" sz="2400" b="1" dirty="0">
              <a:latin typeface="+mj-ea"/>
            </a:endParaRPr>
          </a:p>
          <a:p>
            <a:pPr fontAlgn="auto">
              <a:spcAft>
                <a:spcPts val="0"/>
              </a:spcAft>
              <a:buFont typeface="Wingdings"/>
              <a:buNone/>
              <a:defRPr/>
            </a:pPr>
            <a:r>
              <a:rPr lang="ja-JP" altLang="en-US" sz="2400" dirty="0">
                <a:latin typeface="+mj-ea"/>
              </a:rPr>
              <a:t>・大学はでたけど、就職できない</a:t>
            </a:r>
            <a:endParaRPr lang="en-US" altLang="ja-JP" sz="2400" dirty="0">
              <a:latin typeface="+mj-ea"/>
            </a:endParaRPr>
          </a:p>
          <a:p>
            <a:pPr fontAlgn="auto">
              <a:spcAft>
                <a:spcPts val="0"/>
              </a:spcAft>
              <a:defRPr/>
            </a:pPr>
            <a:endParaRPr lang="en-US" altLang="ja-JP" sz="2400" dirty="0">
              <a:latin typeface="+mj-ea"/>
            </a:endParaRPr>
          </a:p>
          <a:p>
            <a:pPr fontAlgn="auto">
              <a:spcAft>
                <a:spcPts val="0"/>
              </a:spcAft>
              <a:defRPr/>
            </a:pPr>
            <a:r>
              <a:rPr lang="ja-JP" altLang="en-US" sz="2400" dirty="0">
                <a:latin typeface="+mj-ea"/>
              </a:rPr>
              <a:t>・就職したけどすぐやめてしまう</a:t>
            </a:r>
            <a:endParaRPr lang="en-US" altLang="ja-JP" sz="2400" dirty="0">
              <a:latin typeface="+mj-ea"/>
            </a:endParaRPr>
          </a:p>
          <a:p>
            <a:pPr fontAlgn="auto">
              <a:spcAft>
                <a:spcPts val="0"/>
              </a:spcAft>
              <a:defRPr/>
            </a:pPr>
            <a:endParaRPr lang="en-US" altLang="ja-JP" sz="2400" dirty="0">
              <a:latin typeface="+mj-ea"/>
            </a:endParaRPr>
          </a:p>
          <a:p>
            <a:pPr fontAlgn="auto">
              <a:spcAft>
                <a:spcPts val="0"/>
              </a:spcAft>
              <a:defRPr/>
            </a:pPr>
            <a:r>
              <a:rPr lang="ja-JP" altLang="en-US" sz="2400" dirty="0">
                <a:latin typeface="+mj-ea"/>
              </a:rPr>
              <a:t>・手帳はないけど、配慮は欲しい</a:t>
            </a:r>
            <a:endParaRPr lang="en-US" altLang="ja-JP" sz="2400" dirty="0">
              <a:latin typeface="+mj-ea"/>
            </a:endParaRPr>
          </a:p>
          <a:p>
            <a:pPr fontAlgn="auto">
              <a:spcAft>
                <a:spcPts val="0"/>
              </a:spcAft>
              <a:defRPr/>
            </a:pPr>
            <a:endParaRPr lang="en-US" altLang="ja-JP" sz="2400" b="1" dirty="0">
              <a:latin typeface="+mj-ea"/>
            </a:endParaRPr>
          </a:p>
          <a:p>
            <a:pPr fontAlgn="auto">
              <a:spcAft>
                <a:spcPts val="0"/>
              </a:spcAft>
              <a:defRPr/>
            </a:pPr>
            <a:r>
              <a:rPr lang="ja-JP" altLang="en-US" sz="2400" dirty="0">
                <a:latin typeface="+mj-ea"/>
              </a:rPr>
              <a:t>・一般か</a:t>
            </a:r>
            <a:r>
              <a:rPr lang="ja-JP" altLang="en-US" sz="2400" dirty="0" err="1">
                <a:latin typeface="+mj-ea"/>
              </a:rPr>
              <a:t>障がい</a:t>
            </a:r>
            <a:r>
              <a:rPr lang="ja-JP" altLang="en-US" sz="2400" dirty="0">
                <a:latin typeface="+mj-ea"/>
              </a:rPr>
              <a:t>者枠？で悩む</a:t>
            </a:r>
            <a:endParaRPr lang="en-US" altLang="ja-JP" sz="2400" dirty="0">
              <a:latin typeface="+mj-ea"/>
            </a:endParaRPr>
          </a:p>
        </p:txBody>
      </p:sp>
    </p:spTree>
    <p:extLst>
      <p:ext uri="{BB962C8B-B14F-4D97-AF65-F5344CB8AC3E}">
        <p14:creationId xmlns:p14="http://schemas.microsoft.com/office/powerpoint/2010/main" val="118867321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00063" y="357188"/>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latin typeface="ＭＳ ゴシック" pitchFamily="49" charset="-128"/>
                <a:ea typeface="ＭＳ ゴシック" pitchFamily="49" charset="-128"/>
              </a:rPr>
              <a:t/>
            </a:r>
            <a:br>
              <a:rPr lang="en-US" altLang="ja-JP" dirty="0">
                <a:latin typeface="ＭＳ ゴシック" pitchFamily="49" charset="-128"/>
                <a:ea typeface="ＭＳ ゴシック" pitchFamily="49" charset="-128"/>
              </a:rPr>
            </a:br>
            <a:r>
              <a:rPr lang="ja-JP" altLang="en-US" dirty="0">
                <a:latin typeface="ＭＳ ゴシック" pitchFamily="49" charset="-128"/>
                <a:ea typeface="ＭＳ ゴシック" pitchFamily="49" charset="-128"/>
              </a:rPr>
              <a:t>　</a:t>
            </a:r>
            <a:r>
              <a:rPr lang="ja-JP" altLang="en-US" sz="2800" dirty="0">
                <a:latin typeface="ＭＳ ゴシック" pitchFamily="49" charset="-128"/>
                <a:ea typeface="ＭＳ ゴシック" pitchFamily="49" charset="-128"/>
              </a:rPr>
              <a:t>「どうしたら</a:t>
            </a:r>
            <a:r>
              <a:rPr lang="en-US" altLang="ja-JP" sz="2800" dirty="0">
                <a:latin typeface="ＭＳ ゴシック" pitchFamily="49" charset="-128"/>
                <a:ea typeface="ＭＳ ゴシック" pitchFamily="49" charset="-128"/>
              </a:rPr>
              <a:t>10</a:t>
            </a:r>
            <a:r>
              <a:rPr lang="ja-JP" altLang="en-US" sz="2800" dirty="0">
                <a:latin typeface="ＭＳ ゴシック" pitchFamily="49" charset="-128"/>
                <a:ea typeface="ＭＳ ゴシック" pitchFamily="49" charset="-128"/>
              </a:rPr>
              <a:t>年を短縮できるのか？」</a:t>
            </a:r>
            <a:endParaRPr lang="ja-JP" altLang="en-US" sz="2800" dirty="0"/>
          </a:p>
        </p:txBody>
      </p:sp>
      <p:sp>
        <p:nvSpPr>
          <p:cNvPr id="2" name="タイトル 1"/>
          <p:cNvSpPr>
            <a:spLocks noGrp="1"/>
          </p:cNvSpPr>
          <p:nvPr>
            <p:ph type="ctrTitle"/>
          </p:nvPr>
        </p:nvSpPr>
        <p:spPr>
          <a:xfrm>
            <a:off x="1543056" y="5500702"/>
            <a:ext cx="7600944" cy="1222375"/>
          </a:xfrm>
        </p:spPr>
        <p:txBody>
          <a:bodyPr>
            <a:normAutofit/>
          </a:bodyPr>
          <a:lstStyle/>
          <a:p>
            <a:pPr eaLnBrk="1" fontAlgn="auto" hangingPunct="1">
              <a:spcAft>
                <a:spcPts val="0"/>
              </a:spcAft>
              <a:defRPr/>
            </a:pPr>
            <a:r>
              <a:rPr lang="ja-JP" altLang="en-US" sz="3200" dirty="0">
                <a:solidFill>
                  <a:srgbClr val="FF0000"/>
                </a:solidFill>
              </a:rPr>
              <a:t>　　大学のキャリアセンターの中でも</a:t>
            </a:r>
            <a:r>
              <a:rPr lang="en-US" altLang="ja-JP" sz="3200" dirty="0">
                <a:solidFill>
                  <a:srgbClr val="FF0000"/>
                </a:solidFill>
              </a:rPr>
              <a:t/>
            </a:r>
            <a:br>
              <a:rPr lang="en-US" altLang="ja-JP" sz="3200" dirty="0">
                <a:solidFill>
                  <a:srgbClr val="FF0000"/>
                </a:solidFill>
              </a:rPr>
            </a:br>
            <a:r>
              <a:rPr lang="ja-JP" altLang="en-US" sz="3200" dirty="0">
                <a:solidFill>
                  <a:srgbClr val="FF0000"/>
                </a:solidFill>
              </a:rPr>
              <a:t>　　課題になっていた　</a:t>
            </a:r>
          </a:p>
        </p:txBody>
      </p:sp>
      <p:pic>
        <p:nvPicPr>
          <p:cNvPr id="4" name="図 3" descr="C:\Users\fujikawa yasuo\Desktop\エルフェスタ"/>
          <p:cNvPicPr/>
          <p:nvPr/>
        </p:nvPicPr>
        <p:blipFill>
          <a:blip r:embed="rId3" cstate="print"/>
          <a:srcRect l="13044" t="2611" r="14493" b="14696"/>
          <a:stretch>
            <a:fillRect/>
          </a:stretch>
        </p:blipFill>
        <p:spPr bwMode="auto">
          <a:xfrm rot="21407587">
            <a:off x="206534" y="4752449"/>
            <a:ext cx="1727813" cy="1885976"/>
          </a:xfrm>
          <a:prstGeom prst="ellipse">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フレーム 9"/>
          <p:cNvSpPr/>
          <p:nvPr/>
        </p:nvSpPr>
        <p:spPr>
          <a:xfrm>
            <a:off x="2214545" y="1571625"/>
            <a:ext cx="4929222" cy="3786214"/>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正方形/長方形 10"/>
          <p:cNvSpPr/>
          <p:nvPr/>
        </p:nvSpPr>
        <p:spPr>
          <a:xfrm>
            <a:off x="2620183" y="1857364"/>
            <a:ext cx="4380709" cy="3139321"/>
          </a:xfrm>
          <a:prstGeom prst="rect">
            <a:avLst/>
          </a:prstGeom>
        </p:spPr>
        <p:txBody>
          <a:bodyPr wrap="square">
            <a:spAutoFit/>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
        <p:nvSpPr>
          <p:cNvPr id="8" name="正方形/長方形 7"/>
          <p:cNvSpPr/>
          <p:nvPr/>
        </p:nvSpPr>
        <p:spPr>
          <a:xfrm>
            <a:off x="2411761" y="1714488"/>
            <a:ext cx="4589132" cy="3416320"/>
          </a:xfrm>
          <a:prstGeom prst="rect">
            <a:avLst/>
          </a:prstGeom>
        </p:spPr>
        <p:txBody>
          <a:bodyPr wrap="square">
            <a:spAutoFit/>
          </a:bodyPr>
          <a:lstStyle/>
          <a:p>
            <a:pPr fontAlgn="auto">
              <a:spcAft>
                <a:spcPts val="0"/>
              </a:spcAft>
              <a:buFont typeface="Wingdings"/>
              <a:buNone/>
              <a:defRPr/>
            </a:pPr>
            <a:r>
              <a:rPr lang="ja-JP" altLang="en-US" sz="2400" b="1" dirty="0">
                <a:latin typeface="+mj-ea"/>
              </a:rPr>
              <a:t>　</a:t>
            </a:r>
            <a:endParaRPr lang="en-US" altLang="ja-JP" sz="2400" b="1" dirty="0">
              <a:latin typeface="+mj-ea"/>
            </a:endParaRPr>
          </a:p>
          <a:p>
            <a:pPr fontAlgn="auto">
              <a:spcAft>
                <a:spcPts val="0"/>
              </a:spcAft>
              <a:buFont typeface="Wingdings"/>
              <a:buNone/>
              <a:defRPr/>
            </a:pPr>
            <a:r>
              <a:rPr lang="ja-JP" altLang="en-US" sz="2400" b="1" dirty="0">
                <a:latin typeface="+mj-ea"/>
              </a:rPr>
              <a:t>　本人・家族のそばにいる人に</a:t>
            </a:r>
            <a:endParaRPr lang="en-US" altLang="ja-JP" sz="2400" b="1" dirty="0">
              <a:latin typeface="+mj-ea"/>
            </a:endParaRPr>
          </a:p>
          <a:p>
            <a:pPr fontAlgn="auto">
              <a:spcAft>
                <a:spcPts val="0"/>
              </a:spcAft>
              <a:buFont typeface="Wingdings"/>
              <a:buNone/>
              <a:defRPr/>
            </a:pPr>
            <a:r>
              <a:rPr lang="ja-JP" altLang="en-US" sz="2400" b="1" dirty="0">
                <a:latin typeface="+mj-ea"/>
              </a:rPr>
              <a:t>　就業・センターの存在を！！</a:t>
            </a:r>
            <a:endParaRPr lang="en-US" altLang="ja-JP" sz="2400" b="1" dirty="0">
              <a:latin typeface="+mj-ea"/>
            </a:endParaRPr>
          </a:p>
          <a:p>
            <a:pPr fontAlgn="auto">
              <a:spcAft>
                <a:spcPts val="0"/>
              </a:spcAft>
              <a:buFont typeface="Wingdings"/>
              <a:buNone/>
              <a:defRPr/>
            </a:pPr>
            <a:r>
              <a:rPr lang="ja-JP" altLang="en-US" sz="2400" b="1" dirty="0">
                <a:latin typeface="+mj-ea"/>
              </a:rPr>
              <a:t>　　　　　　　　↓</a:t>
            </a:r>
            <a:endParaRPr lang="en-US" altLang="ja-JP" sz="2400" b="1" dirty="0">
              <a:latin typeface="+mj-ea"/>
            </a:endParaRPr>
          </a:p>
          <a:p>
            <a:pPr fontAlgn="auto">
              <a:spcAft>
                <a:spcPts val="0"/>
              </a:spcAft>
              <a:buFont typeface="Wingdings"/>
              <a:buNone/>
              <a:defRPr/>
            </a:pPr>
            <a:r>
              <a:rPr lang="ja-JP" altLang="en-US" sz="2400" b="1" dirty="0">
                <a:latin typeface="+mj-ea"/>
              </a:rPr>
              <a:t>　卒業時までに就業・センターの</a:t>
            </a:r>
            <a:endParaRPr lang="en-US" altLang="ja-JP" sz="2400" b="1" dirty="0">
              <a:latin typeface="+mj-ea"/>
            </a:endParaRPr>
          </a:p>
          <a:p>
            <a:pPr fontAlgn="auto">
              <a:spcAft>
                <a:spcPts val="0"/>
              </a:spcAft>
              <a:buFont typeface="Wingdings"/>
              <a:buNone/>
              <a:defRPr/>
            </a:pPr>
            <a:r>
              <a:rPr lang="ja-JP" altLang="en-US" sz="2400" b="1" dirty="0">
                <a:latin typeface="+mj-ea"/>
              </a:rPr>
              <a:t>　存在を知ってもらっていたら</a:t>
            </a:r>
            <a:endParaRPr lang="en-US" altLang="ja-JP" sz="2400" b="1" dirty="0">
              <a:latin typeface="+mj-ea"/>
            </a:endParaRPr>
          </a:p>
          <a:p>
            <a:pPr fontAlgn="auto">
              <a:spcAft>
                <a:spcPts val="0"/>
              </a:spcAft>
              <a:buFont typeface="Wingdings"/>
              <a:buNone/>
              <a:defRPr/>
            </a:pPr>
            <a:r>
              <a:rPr lang="ja-JP" altLang="en-US" sz="2400" b="1" dirty="0">
                <a:latin typeface="+mj-ea"/>
              </a:rPr>
              <a:t>　何か変わるかも？</a:t>
            </a:r>
            <a:endParaRPr lang="en-US" altLang="ja-JP" sz="2400" b="1" dirty="0">
              <a:latin typeface="+mj-ea"/>
            </a:endParaRPr>
          </a:p>
          <a:p>
            <a:pPr fontAlgn="auto">
              <a:spcAft>
                <a:spcPts val="0"/>
              </a:spcAft>
              <a:buFont typeface="Wingdings"/>
              <a:buNone/>
              <a:defRPr/>
            </a:pPr>
            <a:r>
              <a:rPr lang="ja-JP" altLang="en-US" sz="2400" b="1" dirty="0">
                <a:latin typeface="+mj-ea"/>
              </a:rPr>
              <a:t>　　　　　　　　↓</a:t>
            </a:r>
            <a:endParaRPr lang="en-US" altLang="ja-JP" sz="2400" b="1" dirty="0">
              <a:latin typeface="+mj-ea"/>
            </a:endParaRPr>
          </a:p>
          <a:p>
            <a:pPr fontAlgn="auto">
              <a:spcAft>
                <a:spcPts val="0"/>
              </a:spcAft>
              <a:buFont typeface="Wingdings"/>
              <a:buNone/>
              <a:defRPr/>
            </a:pPr>
            <a:r>
              <a:rPr lang="ja-JP" altLang="en-US" sz="2400" b="1" dirty="0">
                <a:latin typeface="+mj-ea"/>
              </a:rPr>
              <a:t>　意外と大学側で歓迎された！　</a:t>
            </a:r>
            <a:endParaRPr lang="en-US" altLang="ja-JP" sz="2400" b="1" dirty="0">
              <a:latin typeface="+mj-ea"/>
            </a:endParaRPr>
          </a:p>
        </p:txBody>
      </p:sp>
    </p:spTree>
    <p:extLst>
      <p:ext uri="{BB962C8B-B14F-4D97-AF65-F5344CB8AC3E}">
        <p14:creationId xmlns:p14="http://schemas.microsoft.com/office/powerpoint/2010/main" val="36982930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39552" y="245374"/>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latin typeface="ＭＳ ゴシック" pitchFamily="49" charset="-128"/>
                <a:ea typeface="ＭＳ ゴシック" pitchFamily="49" charset="-128"/>
              </a:rPr>
              <a:t/>
            </a:r>
            <a:br>
              <a:rPr lang="en-US" altLang="ja-JP" dirty="0">
                <a:latin typeface="ＭＳ ゴシック" pitchFamily="49" charset="-128"/>
                <a:ea typeface="ＭＳ ゴシック" pitchFamily="49" charset="-128"/>
              </a:rPr>
            </a:br>
            <a:r>
              <a:rPr lang="ja-JP" altLang="en-US" sz="2800" dirty="0">
                <a:latin typeface="ＭＳ ゴシック" pitchFamily="49" charset="-128"/>
                <a:ea typeface="ＭＳ ゴシック" pitchFamily="49" charset="-128"/>
              </a:rPr>
              <a:t>就職連絡会議の取り組み</a:t>
            </a:r>
            <a:endParaRPr lang="ja-JP" altLang="en-US" sz="2800" dirty="0"/>
          </a:p>
        </p:txBody>
      </p:sp>
      <p:sp>
        <p:nvSpPr>
          <p:cNvPr id="2" name="タイトル 1"/>
          <p:cNvSpPr>
            <a:spLocks noGrp="1"/>
          </p:cNvSpPr>
          <p:nvPr>
            <p:ph type="ctrTitle"/>
          </p:nvPr>
        </p:nvSpPr>
        <p:spPr>
          <a:xfrm>
            <a:off x="1543056" y="5500702"/>
            <a:ext cx="7600944" cy="1222375"/>
          </a:xfrm>
        </p:spPr>
        <p:txBody>
          <a:bodyPr>
            <a:normAutofit/>
          </a:bodyPr>
          <a:lstStyle/>
          <a:p>
            <a:pPr algn="ctr" eaLnBrk="1" fontAlgn="auto" hangingPunct="1">
              <a:spcAft>
                <a:spcPts val="0"/>
              </a:spcAft>
              <a:defRPr/>
            </a:pPr>
            <a:r>
              <a:rPr lang="ja-JP" altLang="en-US" sz="3200" dirty="0">
                <a:solidFill>
                  <a:srgbClr val="FF0000"/>
                </a:solidFill>
              </a:rPr>
              <a:t>教育機関へ取り組みの周知</a:t>
            </a:r>
            <a:r>
              <a:rPr lang="en-US" altLang="ja-JP" sz="3200" dirty="0">
                <a:solidFill>
                  <a:srgbClr val="FF0000"/>
                </a:solidFill>
              </a:rPr>
              <a:t/>
            </a:r>
            <a:br>
              <a:rPr lang="en-US" altLang="ja-JP" sz="3200" dirty="0">
                <a:solidFill>
                  <a:srgbClr val="FF0000"/>
                </a:solidFill>
              </a:rPr>
            </a:br>
            <a:r>
              <a:rPr lang="ja-JP" altLang="en-US" sz="3200" dirty="0">
                <a:solidFill>
                  <a:srgbClr val="FF0000"/>
                </a:solidFill>
              </a:rPr>
              <a:t>→　講演会や勉強会の設定</a:t>
            </a:r>
          </a:p>
        </p:txBody>
      </p:sp>
      <p:pic>
        <p:nvPicPr>
          <p:cNvPr id="4" name="図 3" descr="C:\Users\fujikawa yasuo\Desktop\エルフェスタ"/>
          <p:cNvPicPr/>
          <p:nvPr/>
        </p:nvPicPr>
        <p:blipFill>
          <a:blip r:embed="rId3" cstate="print"/>
          <a:srcRect l="13044" t="2611" r="14493" b="14696"/>
          <a:stretch>
            <a:fillRect/>
          </a:stretch>
        </p:blipFill>
        <p:spPr bwMode="auto">
          <a:xfrm rot="21407587">
            <a:off x="206534" y="4752449"/>
            <a:ext cx="1727813" cy="1885976"/>
          </a:xfrm>
          <a:prstGeom prst="ellipse">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フレーム 9"/>
          <p:cNvSpPr/>
          <p:nvPr/>
        </p:nvSpPr>
        <p:spPr>
          <a:xfrm>
            <a:off x="1763688" y="1714488"/>
            <a:ext cx="6868848" cy="3571900"/>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正方形/長方形 10"/>
          <p:cNvSpPr/>
          <p:nvPr/>
        </p:nvSpPr>
        <p:spPr>
          <a:xfrm>
            <a:off x="6228184" y="1857364"/>
            <a:ext cx="772708" cy="3139321"/>
          </a:xfrm>
          <a:prstGeom prst="rect">
            <a:avLst/>
          </a:prstGeom>
        </p:spPr>
        <p:txBody>
          <a:bodyPr wrap="square">
            <a:spAutoFit/>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p:txBody>
      </p:sp>
      <p:sp>
        <p:nvSpPr>
          <p:cNvPr id="8" name="正方形/長方形 7"/>
          <p:cNvSpPr/>
          <p:nvPr/>
        </p:nvSpPr>
        <p:spPr>
          <a:xfrm>
            <a:off x="1917394" y="1885545"/>
            <a:ext cx="6715142" cy="3139321"/>
          </a:xfrm>
          <a:prstGeom prst="rect">
            <a:avLst/>
          </a:prstGeom>
        </p:spPr>
        <p:txBody>
          <a:bodyPr wrap="square">
            <a:spAutoFit/>
          </a:bodyPr>
          <a:lstStyle/>
          <a:p>
            <a:pPr fontAlgn="auto">
              <a:spcAft>
                <a:spcPts val="0"/>
              </a:spcAft>
              <a:defRPr/>
            </a:pPr>
            <a:r>
              <a:rPr lang="ja-JP" altLang="en-US" b="1" dirty="0">
                <a:latin typeface="+mj-ea"/>
              </a:rPr>
              <a:t>第１回　各大学と各センターの現状と課題</a:t>
            </a:r>
            <a:endParaRPr lang="en-US" altLang="ja-JP" b="1" dirty="0">
              <a:latin typeface="+mj-ea"/>
            </a:endParaRPr>
          </a:p>
          <a:p>
            <a:pPr fontAlgn="auto">
              <a:spcAft>
                <a:spcPts val="0"/>
              </a:spcAft>
              <a:defRPr/>
            </a:pPr>
            <a:endParaRPr lang="en-US" altLang="ja-JP" b="1" dirty="0">
              <a:latin typeface="+mj-ea"/>
            </a:endParaRPr>
          </a:p>
          <a:p>
            <a:pPr fontAlgn="auto">
              <a:spcAft>
                <a:spcPts val="0"/>
              </a:spcAft>
              <a:defRPr/>
            </a:pPr>
            <a:r>
              <a:rPr lang="ja-JP" altLang="en-US" b="1" dirty="0">
                <a:latin typeface="+mj-ea"/>
              </a:rPr>
              <a:t>第２回　センター利用された大学卒業生の事例紹介</a:t>
            </a:r>
            <a:endParaRPr lang="en-US" altLang="ja-JP" b="1" dirty="0">
              <a:latin typeface="+mj-ea"/>
            </a:endParaRPr>
          </a:p>
          <a:p>
            <a:pPr fontAlgn="auto">
              <a:spcAft>
                <a:spcPts val="0"/>
              </a:spcAft>
              <a:defRPr/>
            </a:pPr>
            <a:endParaRPr lang="en-US" altLang="ja-JP" b="1" dirty="0">
              <a:latin typeface="+mj-ea"/>
            </a:endParaRPr>
          </a:p>
          <a:p>
            <a:pPr fontAlgn="auto">
              <a:spcAft>
                <a:spcPts val="0"/>
              </a:spcAft>
              <a:defRPr/>
            </a:pPr>
            <a:r>
              <a:rPr lang="ja-JP" altLang="en-US" b="1" dirty="0">
                <a:latin typeface="+mj-ea"/>
              </a:rPr>
              <a:t>第３回　ハローワークとセンター、福祉機関の説明</a:t>
            </a:r>
            <a:endParaRPr lang="en-US" altLang="ja-JP" b="1" dirty="0">
              <a:latin typeface="+mj-ea"/>
            </a:endParaRPr>
          </a:p>
          <a:p>
            <a:pPr fontAlgn="auto">
              <a:spcAft>
                <a:spcPts val="0"/>
              </a:spcAft>
              <a:defRPr/>
            </a:pPr>
            <a:endParaRPr lang="en-US" altLang="ja-JP" b="1" dirty="0">
              <a:latin typeface="+mj-ea"/>
            </a:endParaRPr>
          </a:p>
          <a:p>
            <a:pPr fontAlgn="auto">
              <a:spcAft>
                <a:spcPts val="0"/>
              </a:spcAft>
              <a:defRPr/>
            </a:pPr>
            <a:r>
              <a:rPr lang="ja-JP" altLang="en-US" b="1" dirty="0">
                <a:latin typeface="+mj-ea"/>
              </a:rPr>
              <a:t>第４回　職業センター見学と</a:t>
            </a:r>
            <a:r>
              <a:rPr lang="ja-JP" altLang="en-US" b="1" dirty="0" err="1">
                <a:latin typeface="+mj-ea"/>
              </a:rPr>
              <a:t>障がい</a:t>
            </a:r>
            <a:r>
              <a:rPr lang="ja-JP" altLang="en-US" b="1" dirty="0">
                <a:latin typeface="+mj-ea"/>
              </a:rPr>
              <a:t>者雇用をしている企業と座談会</a:t>
            </a:r>
            <a:endParaRPr lang="en-US" altLang="ja-JP" b="1" dirty="0">
              <a:latin typeface="+mj-ea"/>
            </a:endParaRPr>
          </a:p>
          <a:p>
            <a:pPr fontAlgn="auto">
              <a:spcAft>
                <a:spcPts val="0"/>
              </a:spcAft>
              <a:defRPr/>
            </a:pPr>
            <a:endParaRPr lang="en-US" altLang="ja-JP" b="1" dirty="0">
              <a:latin typeface="+mj-ea"/>
            </a:endParaRPr>
          </a:p>
          <a:p>
            <a:pPr fontAlgn="auto">
              <a:spcAft>
                <a:spcPts val="0"/>
              </a:spcAft>
              <a:defRPr/>
            </a:pPr>
            <a:r>
              <a:rPr lang="ja-JP" altLang="en-US" b="1" dirty="0">
                <a:latin typeface="+mj-ea"/>
              </a:rPr>
              <a:t>第５回　実際に始まった大学就職課とセンターの連携事例について</a:t>
            </a:r>
            <a:endParaRPr lang="en-US" altLang="ja-JP" b="1" dirty="0">
              <a:latin typeface="+mj-ea"/>
            </a:endParaRPr>
          </a:p>
          <a:p>
            <a:pPr fontAlgn="auto">
              <a:spcAft>
                <a:spcPts val="0"/>
              </a:spcAft>
              <a:defRPr/>
            </a:pPr>
            <a:endParaRPr lang="en-US" altLang="ja-JP" b="1" dirty="0">
              <a:latin typeface="+mj-ea"/>
            </a:endParaRPr>
          </a:p>
          <a:p>
            <a:pPr fontAlgn="auto">
              <a:spcAft>
                <a:spcPts val="0"/>
              </a:spcAft>
              <a:defRPr/>
            </a:pPr>
            <a:r>
              <a:rPr lang="ja-JP" altLang="en-US" b="1" dirty="0">
                <a:latin typeface="+mj-ea"/>
              </a:rPr>
              <a:t>第６回　会社見学</a:t>
            </a:r>
            <a:endParaRPr lang="en-US" altLang="ja-JP" dirty="0">
              <a:latin typeface="+mj-ea"/>
            </a:endParaRPr>
          </a:p>
        </p:txBody>
      </p:sp>
    </p:spTree>
    <p:extLst>
      <p:ext uri="{BB962C8B-B14F-4D97-AF65-F5344CB8AC3E}">
        <p14:creationId xmlns:p14="http://schemas.microsoft.com/office/powerpoint/2010/main" val="16013610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ローチャート : せん孔テープ 4"/>
          <p:cNvSpPr/>
          <p:nvPr/>
        </p:nvSpPr>
        <p:spPr>
          <a:xfrm flipH="1">
            <a:off x="500063" y="357188"/>
            <a:ext cx="8358187" cy="121443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latin typeface="ＭＳ ゴシック" pitchFamily="49" charset="-128"/>
                <a:ea typeface="ＭＳ ゴシック" pitchFamily="49" charset="-128"/>
              </a:rPr>
              <a:t/>
            </a:r>
            <a:br>
              <a:rPr lang="en-US" altLang="ja-JP" dirty="0">
                <a:latin typeface="ＭＳ ゴシック" pitchFamily="49" charset="-128"/>
                <a:ea typeface="ＭＳ ゴシック" pitchFamily="49" charset="-128"/>
              </a:rPr>
            </a:br>
            <a:r>
              <a:rPr lang="ja-JP" altLang="en-US" sz="2800" b="1" dirty="0">
                <a:latin typeface="ＭＳ ゴシック" pitchFamily="49" charset="-128"/>
                <a:ea typeface="ＭＳ ゴシック" pitchFamily="49" charset="-128"/>
              </a:rPr>
              <a:t>何をしてもらえる？から何ができるか？へ</a:t>
            </a:r>
            <a:endParaRPr lang="ja-JP" altLang="en-US" sz="2800" b="1" dirty="0"/>
          </a:p>
        </p:txBody>
      </p:sp>
      <p:sp>
        <p:nvSpPr>
          <p:cNvPr id="2" name="タイトル 1"/>
          <p:cNvSpPr>
            <a:spLocks noGrp="1"/>
          </p:cNvSpPr>
          <p:nvPr>
            <p:ph type="ctrTitle"/>
          </p:nvPr>
        </p:nvSpPr>
        <p:spPr>
          <a:xfrm>
            <a:off x="1543056" y="5500702"/>
            <a:ext cx="7600944" cy="1222375"/>
          </a:xfrm>
        </p:spPr>
        <p:txBody>
          <a:bodyPr>
            <a:normAutofit/>
          </a:bodyPr>
          <a:lstStyle/>
          <a:p>
            <a:pPr algn="ctr" eaLnBrk="1" fontAlgn="auto" hangingPunct="1">
              <a:spcAft>
                <a:spcPts val="0"/>
              </a:spcAft>
              <a:defRPr/>
            </a:pPr>
            <a:r>
              <a:rPr lang="ja-JP" altLang="en-US" sz="3200" dirty="0">
                <a:solidFill>
                  <a:srgbClr val="FF0000"/>
                </a:solidFill>
              </a:rPr>
              <a:t>冊子（事例）・ホームページを</a:t>
            </a:r>
            <a:r>
              <a:rPr lang="en-US" altLang="ja-JP" sz="3200" dirty="0">
                <a:solidFill>
                  <a:srgbClr val="FF0000"/>
                </a:solidFill>
              </a:rPr>
              <a:t/>
            </a:r>
            <a:br>
              <a:rPr lang="en-US" altLang="ja-JP" sz="3200" dirty="0">
                <a:solidFill>
                  <a:srgbClr val="FF0000"/>
                </a:solidFill>
              </a:rPr>
            </a:br>
            <a:r>
              <a:rPr lang="ja-JP" altLang="en-US" sz="3200" dirty="0">
                <a:solidFill>
                  <a:srgbClr val="FF0000"/>
                </a:solidFill>
              </a:rPr>
              <a:t>　　利用したフローチャート作成を検討</a:t>
            </a:r>
          </a:p>
        </p:txBody>
      </p:sp>
      <p:pic>
        <p:nvPicPr>
          <p:cNvPr id="4" name="図 3" descr="C:\Users\fujikawa yasuo\Desktop\エルフェスタ"/>
          <p:cNvPicPr/>
          <p:nvPr/>
        </p:nvPicPr>
        <p:blipFill>
          <a:blip r:embed="rId3" cstate="print"/>
          <a:srcRect l="13044" t="2611" r="14493" b="14696"/>
          <a:stretch>
            <a:fillRect/>
          </a:stretch>
        </p:blipFill>
        <p:spPr bwMode="auto">
          <a:xfrm rot="21407587">
            <a:off x="206534" y="4752449"/>
            <a:ext cx="1727813" cy="1885976"/>
          </a:xfrm>
          <a:prstGeom prst="ellipse">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フレーム 9"/>
          <p:cNvSpPr/>
          <p:nvPr/>
        </p:nvSpPr>
        <p:spPr>
          <a:xfrm>
            <a:off x="2483768" y="1571624"/>
            <a:ext cx="4929222" cy="3801592"/>
          </a:xfrm>
          <a:prstGeom prst="frame">
            <a:avLst>
              <a:gd name="adj1" fmla="val 5823"/>
            </a:avLst>
          </a:prstGeom>
          <a:solidFill>
            <a:srgbClr val="FFC000"/>
          </a:solidFill>
          <a:ln>
            <a:solidFill>
              <a:srgbClr val="FFFF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ja-JP" altLang="en-US" sz="2000" dirty="0">
                <a:solidFill>
                  <a:schemeClr val="tx1"/>
                </a:solidFill>
              </a:rPr>
              <a:t>大学側の感想</a:t>
            </a:r>
            <a:endParaRPr lang="en-US" altLang="ja-JP" sz="2000" dirty="0">
              <a:solidFill>
                <a:schemeClr val="tx1"/>
              </a:solidFill>
            </a:endParaRPr>
          </a:p>
          <a:p>
            <a:pPr fontAlgn="auto">
              <a:spcBef>
                <a:spcPts val="0"/>
              </a:spcBef>
              <a:spcAft>
                <a:spcPts val="0"/>
              </a:spcAft>
              <a:defRPr/>
            </a:pPr>
            <a:endParaRPr lang="en-US" altLang="ja-JP" sz="1000" dirty="0">
              <a:solidFill>
                <a:schemeClr val="tx1"/>
              </a:solidFill>
            </a:endParaRPr>
          </a:p>
          <a:p>
            <a:pPr fontAlgn="auto">
              <a:spcBef>
                <a:spcPts val="0"/>
              </a:spcBef>
              <a:spcAft>
                <a:spcPts val="0"/>
              </a:spcAft>
              <a:defRPr/>
            </a:pPr>
            <a:r>
              <a:rPr lang="ja-JP" altLang="en-US" sz="2000" dirty="0">
                <a:solidFill>
                  <a:schemeClr val="tx1"/>
                </a:solidFill>
              </a:rPr>
              <a:t>・学生を巻き込んだ取り組み</a:t>
            </a:r>
            <a:endParaRPr lang="en-US" altLang="ja-JP" sz="2000" dirty="0">
              <a:solidFill>
                <a:schemeClr val="tx1"/>
              </a:solidFill>
            </a:endParaRPr>
          </a:p>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ja-JP" altLang="en-US" sz="2000" dirty="0">
                <a:solidFill>
                  <a:schemeClr val="tx1"/>
                </a:solidFill>
              </a:rPr>
              <a:t>・就職活動までに大学でできる準備</a:t>
            </a:r>
            <a:endParaRPr lang="en-US" altLang="ja-JP" sz="2000" dirty="0">
              <a:solidFill>
                <a:schemeClr val="tx1"/>
              </a:solidFill>
            </a:endParaRPr>
          </a:p>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ja-JP" altLang="en-US" sz="2000" dirty="0">
                <a:solidFill>
                  <a:schemeClr val="tx1"/>
                </a:solidFill>
              </a:rPr>
              <a:t>・学生の困りごとを</a:t>
            </a:r>
            <a:r>
              <a:rPr lang="ja-JP" altLang="en-US" sz="2400" b="1" dirty="0">
                <a:solidFill>
                  <a:schemeClr val="tx1"/>
                </a:solidFill>
              </a:rPr>
              <a:t>もっと</a:t>
            </a:r>
            <a:r>
              <a:rPr lang="ja-JP" altLang="en-US" sz="2000" dirty="0">
                <a:solidFill>
                  <a:schemeClr val="tx1"/>
                </a:solidFill>
              </a:rPr>
              <a:t>聞く</a:t>
            </a:r>
            <a:endParaRPr lang="en-US" altLang="ja-JP" sz="2000" dirty="0">
              <a:solidFill>
                <a:schemeClr val="tx1"/>
              </a:solidFill>
            </a:endParaRPr>
          </a:p>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ja-JP" altLang="en-US" sz="2000" dirty="0">
                <a:solidFill>
                  <a:schemeClr val="tx1"/>
                </a:solidFill>
              </a:rPr>
              <a:t>・学生が知る機会を持てる企画</a:t>
            </a:r>
            <a:endParaRPr lang="en-US" altLang="ja-JP" sz="2000" dirty="0">
              <a:solidFill>
                <a:schemeClr val="tx1"/>
              </a:solidFill>
            </a:endParaRPr>
          </a:p>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ja-JP" altLang="en-US" sz="2000" dirty="0">
                <a:solidFill>
                  <a:schemeClr val="tx1"/>
                </a:solidFill>
              </a:rPr>
              <a:t>・大学で取り組める</a:t>
            </a:r>
            <a:r>
              <a:rPr lang="ja-JP" altLang="en-US" sz="2000" dirty="0" err="1">
                <a:solidFill>
                  <a:schemeClr val="tx1"/>
                </a:solidFill>
              </a:rPr>
              <a:t>障がい</a:t>
            </a:r>
            <a:r>
              <a:rPr lang="ja-JP" altLang="en-US" sz="2000" dirty="0">
                <a:solidFill>
                  <a:schemeClr val="tx1"/>
                </a:solidFill>
              </a:rPr>
              <a:t>者雇用</a:t>
            </a:r>
            <a:endParaRPr lang="en-US" altLang="ja-JP" sz="2000" dirty="0">
              <a:solidFill>
                <a:schemeClr val="tx1"/>
              </a:solidFill>
            </a:endParaRPr>
          </a:p>
          <a:p>
            <a:pPr fontAlgn="auto">
              <a:spcBef>
                <a:spcPts val="0"/>
              </a:spcBef>
              <a:spcAft>
                <a:spcPts val="0"/>
              </a:spcAft>
              <a:defRPr/>
            </a:pPr>
            <a:r>
              <a:rPr lang="en-US" altLang="ja-JP" dirty="0">
                <a:solidFill>
                  <a:schemeClr val="tx1"/>
                </a:solidFill>
              </a:rPr>
              <a:t> </a:t>
            </a:r>
          </a:p>
        </p:txBody>
      </p:sp>
      <p:sp>
        <p:nvSpPr>
          <p:cNvPr id="8" name="正方形/長方形 7"/>
          <p:cNvSpPr/>
          <p:nvPr/>
        </p:nvSpPr>
        <p:spPr>
          <a:xfrm>
            <a:off x="5508104" y="1078618"/>
            <a:ext cx="4517124" cy="1200329"/>
          </a:xfrm>
          <a:prstGeom prst="rect">
            <a:avLst/>
          </a:prstGeom>
        </p:spPr>
        <p:txBody>
          <a:bodyPr wrap="square">
            <a:spAutoFit/>
          </a:bodyPr>
          <a:lstStyle/>
          <a:p>
            <a:pPr fontAlgn="auto">
              <a:spcAft>
                <a:spcPts val="0"/>
              </a:spcAft>
              <a:defRPr/>
            </a:pPr>
            <a:endParaRPr lang="en-US" altLang="ja-JP" sz="2400" dirty="0">
              <a:latin typeface="+mj-ea"/>
            </a:endParaRPr>
          </a:p>
          <a:p>
            <a:pPr fontAlgn="auto">
              <a:spcAft>
                <a:spcPts val="0"/>
              </a:spcAft>
              <a:defRPr/>
            </a:pPr>
            <a:endParaRPr lang="en-US" altLang="ja-JP" sz="2400" dirty="0">
              <a:latin typeface="+mj-ea"/>
            </a:endParaRPr>
          </a:p>
          <a:p>
            <a:pPr fontAlgn="auto">
              <a:spcAft>
                <a:spcPts val="0"/>
              </a:spcAft>
              <a:defRPr/>
            </a:pPr>
            <a:endParaRPr lang="en-US" altLang="ja-JP" sz="2400" dirty="0">
              <a:latin typeface="+mj-ea"/>
            </a:endParaRPr>
          </a:p>
        </p:txBody>
      </p:sp>
    </p:spTree>
    <p:extLst>
      <p:ext uri="{BB962C8B-B14F-4D97-AF65-F5344CB8AC3E}">
        <p14:creationId xmlns:p14="http://schemas.microsoft.com/office/powerpoint/2010/main" val="351417589"/>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トラベル">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トラベル">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トラベル">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Trek</Template>
  <TotalTime>0</TotalTime>
  <Words>140</Words>
  <Application>Microsoft Office PowerPoint</Application>
  <PresentationFormat>画面に合わせる (4:3)</PresentationFormat>
  <Paragraphs>155</Paragraphs>
  <Slides>6</Slides>
  <Notes>6</Notes>
  <HiddenSlides>0</HiddenSlides>
  <MMClips>1</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6</vt:i4>
      </vt:variant>
    </vt:vector>
  </HeadingPairs>
  <TitlesOfParts>
    <vt:vector size="18" baseType="lpstr">
      <vt:lpstr>HGｺﾞｼｯｸE</vt:lpstr>
      <vt:lpstr>HG創英角ｺﾞｼｯｸUB</vt:lpstr>
      <vt:lpstr>Meiryo UI</vt:lpstr>
      <vt:lpstr>ＭＳ Ｐゴシック</vt:lpstr>
      <vt:lpstr>ＭＳ ゴシック</vt:lpstr>
      <vt:lpstr>Arial</vt:lpstr>
      <vt:lpstr>Calibri</vt:lpstr>
      <vt:lpstr>Franklin Gothic Book</vt:lpstr>
      <vt:lpstr>Franklin Gothic Medium</vt:lpstr>
      <vt:lpstr>Wingdings</vt:lpstr>
      <vt:lpstr>Wingdings 2</vt:lpstr>
      <vt:lpstr>トラベル</vt:lpstr>
      <vt:lpstr>「障がいのある学生の就職連絡会議について」 　～大学のキャリアコンサルタント機関との連携～ 　　　　社会福祉法人明日葉　　北河内西障害者就業・生活支援センター 　　　　　　　　　　　　　　　　　　       　　　　　　　　石神　彰人 </vt:lpstr>
      <vt:lpstr>　せっかくやるんやったら、4センターの 　仕事が楽になることに取り組もう！！ </vt:lpstr>
      <vt:lpstr>卒業して10年たってから 　登録に来られる方が多い？</vt:lpstr>
      <vt:lpstr>　　大学のキャリアセンターの中でも 　　課題になっていた　</vt:lpstr>
      <vt:lpstr>教育機関へ取り組みの周知 →　講演会や勉強会の設定</vt:lpstr>
      <vt:lpstr>冊子（事例）・ホームページを 　　利用したフローチャート作成を検討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2019-01-29T00:20:17Z</dcterms:created>
  <dcterms:modified xsi:type="dcterms:W3CDTF">2019-01-29T00:20:21Z</dcterms:modified>
</cp:coreProperties>
</file>