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8" r:id="rId1"/>
  </p:sldMasterIdLst>
  <p:notesMasterIdLst>
    <p:notesMasterId r:id="rId25"/>
  </p:notesMasterIdLst>
  <p:handoutMasterIdLst>
    <p:handoutMasterId r:id="rId26"/>
  </p:handoutMasterIdLst>
  <p:sldIdLst>
    <p:sldId id="267" r:id="rId2"/>
    <p:sldId id="269" r:id="rId3"/>
    <p:sldId id="276" r:id="rId4"/>
    <p:sldId id="287" r:id="rId5"/>
    <p:sldId id="274" r:id="rId6"/>
    <p:sldId id="288" r:id="rId7"/>
    <p:sldId id="296" r:id="rId8"/>
    <p:sldId id="258" r:id="rId9"/>
    <p:sldId id="259" r:id="rId10"/>
    <p:sldId id="260" r:id="rId11"/>
    <p:sldId id="281" r:id="rId12"/>
    <p:sldId id="277" r:id="rId13"/>
    <p:sldId id="289" r:id="rId14"/>
    <p:sldId id="291" r:id="rId15"/>
    <p:sldId id="292" r:id="rId16"/>
    <p:sldId id="294" r:id="rId17"/>
    <p:sldId id="295" r:id="rId18"/>
    <p:sldId id="282" r:id="rId19"/>
    <p:sldId id="297" r:id="rId20"/>
    <p:sldId id="283" r:id="rId21"/>
    <p:sldId id="264" r:id="rId22"/>
    <p:sldId id="284" r:id="rId23"/>
    <p:sldId id="285" r:id="rId24"/>
  </p:sldIdLst>
  <p:sldSz cx="9144000" cy="6858000" type="screen4x3"/>
  <p:notesSz cx="9939338" cy="6807200"/>
  <p:defaultTextStyle>
    <a:defPPr>
      <a:defRPr lang="ja-JP"/>
    </a:defPPr>
    <a:lvl1pPr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C08"/>
    <a:srgbClr val="006666"/>
    <a:srgbClr val="FF3300"/>
    <a:srgbClr val="FF6600"/>
    <a:srgbClr val="333399"/>
    <a:srgbClr val="CC0000"/>
    <a:srgbClr val="336699"/>
    <a:srgbClr val="0033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AE244A-7F5C-BC4C-8E52-3B01B0B9F428}" v="27" dt="2018-07-19T11:54:15.985"/>
    <p1510:client id="{4D2B4914-5B17-884C-84EF-DBA1677371E3}" v="839" dt="2018-07-19T22:54:43.412"/>
    <p1510:client id="{3B2A15EE-62AE-4A47-85BB-773C379E5B79}" v="324" dt="2018-07-19T12:17:53.87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38" autoAdjust="0"/>
    <p:restoredTop sz="94664" autoAdjust="0"/>
  </p:normalViewPr>
  <p:slideViewPr>
    <p:cSldViewPr>
      <p:cViewPr varScale="1">
        <p:scale>
          <a:sx n="74" d="100"/>
          <a:sy n="74" d="100"/>
        </p:scale>
        <p:origin x="960"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22" name="Rectangle 2"/>
          <p:cNvSpPr>
            <a:spLocks noGrp="1" noChangeArrowheads="1"/>
          </p:cNvSpPr>
          <p:nvPr>
            <p:ph type="hdr" sz="quarter"/>
          </p:nvPr>
        </p:nvSpPr>
        <p:spPr bwMode="auto">
          <a:xfrm>
            <a:off x="1" y="1"/>
            <a:ext cx="4307629" cy="340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3" tIns="45777" rIns="91553" bIns="45777" numCol="1" anchor="t" anchorCtr="0" compatLnSpc="1">
            <a:prstTxWarp prst="textNoShape">
              <a:avLst/>
            </a:prstTxWarp>
          </a:bodyPr>
          <a:lstStyle>
            <a:lvl1pPr eaLnBrk="1" hangingPunct="1">
              <a:defRPr sz="1200">
                <a:latin typeface="Arial" charset="0"/>
              </a:defRPr>
            </a:lvl1pPr>
          </a:lstStyle>
          <a:p>
            <a:pPr>
              <a:defRPr/>
            </a:pPr>
            <a:endParaRPr lang="en-US" altLang="ja-JP"/>
          </a:p>
        </p:txBody>
      </p:sp>
      <p:sp>
        <p:nvSpPr>
          <p:cNvPr id="440323" name="Rectangle 3"/>
          <p:cNvSpPr>
            <a:spLocks noGrp="1" noChangeArrowheads="1"/>
          </p:cNvSpPr>
          <p:nvPr>
            <p:ph type="dt" sz="quarter" idx="1"/>
          </p:nvPr>
        </p:nvSpPr>
        <p:spPr bwMode="auto">
          <a:xfrm>
            <a:off x="5630120" y="1"/>
            <a:ext cx="4307629" cy="340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3" tIns="45777" rIns="91553" bIns="45777" numCol="1" anchor="t" anchorCtr="0" compatLnSpc="1">
            <a:prstTxWarp prst="textNoShape">
              <a:avLst/>
            </a:prstTxWarp>
          </a:bodyPr>
          <a:lstStyle>
            <a:lvl1pPr algn="r" eaLnBrk="1" hangingPunct="1">
              <a:defRPr sz="1200">
                <a:latin typeface="Arial" charset="0"/>
              </a:defRPr>
            </a:lvl1pPr>
          </a:lstStyle>
          <a:p>
            <a:pPr>
              <a:defRPr/>
            </a:pPr>
            <a:endParaRPr lang="en-US" altLang="ja-JP"/>
          </a:p>
        </p:txBody>
      </p:sp>
      <p:sp>
        <p:nvSpPr>
          <p:cNvPr id="440324" name="Rectangle 4"/>
          <p:cNvSpPr>
            <a:spLocks noGrp="1" noChangeArrowheads="1"/>
          </p:cNvSpPr>
          <p:nvPr>
            <p:ph type="ftr" sz="quarter" idx="2"/>
          </p:nvPr>
        </p:nvSpPr>
        <p:spPr bwMode="auto">
          <a:xfrm>
            <a:off x="1" y="6465411"/>
            <a:ext cx="4307629" cy="340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3" tIns="45777" rIns="91553" bIns="45777" numCol="1" anchor="b" anchorCtr="0" compatLnSpc="1">
            <a:prstTxWarp prst="textNoShape">
              <a:avLst/>
            </a:prstTxWarp>
          </a:bodyPr>
          <a:lstStyle>
            <a:lvl1pPr eaLnBrk="1" hangingPunct="1">
              <a:defRPr sz="1200">
                <a:latin typeface="Arial" charset="0"/>
              </a:defRPr>
            </a:lvl1pPr>
          </a:lstStyle>
          <a:p>
            <a:pPr>
              <a:defRPr/>
            </a:pPr>
            <a:endParaRPr lang="en-US" altLang="ja-JP"/>
          </a:p>
        </p:txBody>
      </p:sp>
      <p:sp>
        <p:nvSpPr>
          <p:cNvPr id="440325" name="Rectangle 5"/>
          <p:cNvSpPr>
            <a:spLocks noGrp="1" noChangeArrowheads="1"/>
          </p:cNvSpPr>
          <p:nvPr>
            <p:ph type="sldNum" sz="quarter" idx="3"/>
          </p:nvPr>
        </p:nvSpPr>
        <p:spPr bwMode="auto">
          <a:xfrm>
            <a:off x="5630120" y="6465411"/>
            <a:ext cx="4307629" cy="340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3" tIns="45777" rIns="91553" bIns="45777"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E42EFEC2-4043-41A1-AA0C-E8B04202646F}" type="slidenum">
              <a:rPr lang="en-US" altLang="ja-JP"/>
              <a:pPr>
                <a:defRPr/>
              </a:pPr>
              <a:t>‹#›</a:t>
            </a:fld>
            <a:endParaRPr lang="en-US" altLang="ja-JP"/>
          </a:p>
        </p:txBody>
      </p:sp>
    </p:spTree>
    <p:extLst>
      <p:ext uri="{BB962C8B-B14F-4D97-AF65-F5344CB8AC3E}">
        <p14:creationId xmlns:p14="http://schemas.microsoft.com/office/powerpoint/2010/main" val="424023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1" y="1"/>
            <a:ext cx="4307629" cy="340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3" tIns="45777" rIns="91553" bIns="45777" numCol="1" anchor="t" anchorCtr="0" compatLnSpc="1">
            <a:prstTxWarp prst="textNoShape">
              <a:avLst/>
            </a:prstTxWarp>
          </a:bodyPr>
          <a:lstStyle>
            <a:lvl1pPr eaLnBrk="1" hangingPunct="1">
              <a:defRPr sz="1200">
                <a:latin typeface="Arial" charset="0"/>
              </a:defRPr>
            </a:lvl1pPr>
          </a:lstStyle>
          <a:p>
            <a:pPr>
              <a:defRPr/>
            </a:pPr>
            <a:endParaRPr lang="en-US" altLang="ja-JP"/>
          </a:p>
        </p:txBody>
      </p:sp>
      <p:sp>
        <p:nvSpPr>
          <p:cNvPr id="411651" name="Rectangle 3"/>
          <p:cNvSpPr>
            <a:spLocks noGrp="1" noChangeArrowheads="1"/>
          </p:cNvSpPr>
          <p:nvPr>
            <p:ph type="dt" idx="1"/>
          </p:nvPr>
        </p:nvSpPr>
        <p:spPr bwMode="auto">
          <a:xfrm>
            <a:off x="5630120" y="1"/>
            <a:ext cx="4307629" cy="340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3" tIns="45777" rIns="91553" bIns="45777" numCol="1" anchor="t" anchorCtr="0" compatLnSpc="1">
            <a:prstTxWarp prst="textNoShape">
              <a:avLst/>
            </a:prstTxWarp>
          </a:bodyPr>
          <a:lstStyle>
            <a:lvl1pPr algn="r" eaLnBrk="1" hangingPunct="1">
              <a:defRPr sz="1200">
                <a:latin typeface="Arial" charset="0"/>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3268663" y="509588"/>
            <a:ext cx="3402012" cy="25527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993458" y="3233501"/>
            <a:ext cx="7952423" cy="3063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3" tIns="45777" rIns="91553" bIns="4577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1654" name="Rectangle 6"/>
          <p:cNvSpPr>
            <a:spLocks noGrp="1" noChangeArrowheads="1"/>
          </p:cNvSpPr>
          <p:nvPr>
            <p:ph type="ftr" sz="quarter" idx="4"/>
          </p:nvPr>
        </p:nvSpPr>
        <p:spPr bwMode="auto">
          <a:xfrm>
            <a:off x="1" y="6465411"/>
            <a:ext cx="4307629" cy="340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3" tIns="45777" rIns="91553" bIns="45777" numCol="1" anchor="b" anchorCtr="0" compatLnSpc="1">
            <a:prstTxWarp prst="textNoShape">
              <a:avLst/>
            </a:prstTxWarp>
          </a:bodyPr>
          <a:lstStyle>
            <a:lvl1pPr eaLnBrk="1" hangingPunct="1">
              <a:defRPr sz="1200">
                <a:latin typeface="Arial" charset="0"/>
              </a:defRPr>
            </a:lvl1pPr>
          </a:lstStyle>
          <a:p>
            <a:pPr>
              <a:defRPr/>
            </a:pPr>
            <a:endParaRPr lang="en-US" altLang="ja-JP"/>
          </a:p>
        </p:txBody>
      </p:sp>
      <p:sp>
        <p:nvSpPr>
          <p:cNvPr id="411655" name="Rectangle 7"/>
          <p:cNvSpPr>
            <a:spLocks noGrp="1" noChangeArrowheads="1"/>
          </p:cNvSpPr>
          <p:nvPr>
            <p:ph type="sldNum" sz="quarter" idx="5"/>
          </p:nvPr>
        </p:nvSpPr>
        <p:spPr bwMode="auto">
          <a:xfrm>
            <a:off x="5630120" y="6465411"/>
            <a:ext cx="4307629" cy="340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3" tIns="45777" rIns="91553" bIns="45777"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E3D3E3A3-3CE8-42CA-BF46-5314CA82999F}" type="slidenum">
              <a:rPr lang="en-US" altLang="ja-JP"/>
              <a:pPr>
                <a:defRPr/>
              </a:pPr>
              <a:t>‹#›</a:t>
            </a:fld>
            <a:endParaRPr lang="en-US" altLang="ja-JP"/>
          </a:p>
        </p:txBody>
      </p:sp>
    </p:spTree>
    <p:extLst>
      <p:ext uri="{BB962C8B-B14F-4D97-AF65-F5344CB8AC3E}">
        <p14:creationId xmlns:p14="http://schemas.microsoft.com/office/powerpoint/2010/main" val="29717574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Tree>
    <p:extLst>
      <p:ext uri="{BB962C8B-B14F-4D97-AF65-F5344CB8AC3E}">
        <p14:creationId xmlns:p14="http://schemas.microsoft.com/office/powerpoint/2010/main" val="3570000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a:ln/>
        </p:spPr>
      </p:sp>
      <p:sp>
        <p:nvSpPr>
          <p:cNvPr id="6656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3868" indent="-28610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4413" indent="-22888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2178" indent="-22888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9942" indent="-22888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7707" indent="-22888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5472" indent="-22888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33237" indent="-22888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91002" indent="-22888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E60140B-4DCF-4991-8BE5-6A88B645153E}" type="slidenum">
              <a:rPr lang="en-US" altLang="ja-JP" smtClean="0">
                <a:ea typeface="ＭＳ Ｐゴシック" panose="020B0600070205080204" pitchFamily="50" charset="-128"/>
              </a:rPr>
              <a:pPr>
                <a:spcBef>
                  <a:spcPct val="0"/>
                </a:spcBef>
              </a:pPr>
              <a:t>8</a:t>
            </a:fld>
            <a:endParaRPr lang="en-US" altLang="ja-JP">
              <a:ea typeface="ＭＳ Ｐゴシック" panose="020B0600070205080204" pitchFamily="50" charset="-128"/>
            </a:endParaRPr>
          </a:p>
        </p:txBody>
      </p:sp>
    </p:spTree>
    <p:extLst>
      <p:ext uri="{BB962C8B-B14F-4D97-AF65-F5344CB8AC3E}">
        <p14:creationId xmlns:p14="http://schemas.microsoft.com/office/powerpoint/2010/main" val="3322067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ー 1"/>
          <p:cNvSpPr>
            <a:spLocks noGrp="1" noRot="1" noChangeAspect="1" noTextEdit="1"/>
          </p:cNvSpPr>
          <p:nvPr>
            <p:ph type="sldImg"/>
          </p:nvPr>
        </p:nvSpPr>
        <p:spPr>
          <a:ln/>
        </p:spPr>
      </p:sp>
      <p:sp>
        <p:nvSpPr>
          <p:cNvPr id="6861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68612"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3868" indent="-28610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4413" indent="-22888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2178" indent="-22888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9942" indent="-22888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7707" indent="-22888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5472" indent="-22888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33237" indent="-22888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91002" indent="-22888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AA67FA5F-6F4E-4008-A8FF-CAFF5654BCE6}" type="slidenum">
              <a:rPr lang="en-US" altLang="ja-JP" smtClean="0">
                <a:ea typeface="ＭＳ Ｐゴシック" panose="020B0600070205080204" pitchFamily="50" charset="-128"/>
              </a:rPr>
              <a:pPr>
                <a:spcBef>
                  <a:spcPct val="0"/>
                </a:spcBef>
              </a:pPr>
              <a:t>9</a:t>
            </a:fld>
            <a:endParaRPr lang="en-US" altLang="ja-JP">
              <a:ea typeface="ＭＳ Ｐゴシック" panose="020B0600070205080204" pitchFamily="50" charset="-128"/>
            </a:endParaRPr>
          </a:p>
        </p:txBody>
      </p:sp>
    </p:spTree>
    <p:extLst>
      <p:ext uri="{BB962C8B-B14F-4D97-AF65-F5344CB8AC3E}">
        <p14:creationId xmlns:p14="http://schemas.microsoft.com/office/powerpoint/2010/main" val="637343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0066"/>
                </a:solidFill>
                <a:latin typeface="Times New Roman" panose="02020603050405020304" pitchFamily="18" charset="0"/>
                <a:ea typeface="ＭＳ Ｐゴシック" panose="020B0600070205080204" pitchFamily="50" charset="-128"/>
              </a:defRPr>
            </a:lvl1pPr>
            <a:lvl2pPr marL="749414" indent="-288236">
              <a:defRPr b="1">
                <a:solidFill>
                  <a:srgbClr val="000066"/>
                </a:solidFill>
                <a:latin typeface="Times New Roman" panose="02020603050405020304" pitchFamily="18" charset="0"/>
                <a:ea typeface="ＭＳ Ｐゴシック" panose="020B0600070205080204" pitchFamily="50" charset="-128"/>
              </a:defRPr>
            </a:lvl2pPr>
            <a:lvl3pPr marL="1152944" indent="-230589">
              <a:defRPr b="1">
                <a:solidFill>
                  <a:srgbClr val="000066"/>
                </a:solidFill>
                <a:latin typeface="Times New Roman" panose="02020603050405020304" pitchFamily="18" charset="0"/>
                <a:ea typeface="ＭＳ Ｐゴシック" panose="020B0600070205080204" pitchFamily="50" charset="-128"/>
              </a:defRPr>
            </a:lvl3pPr>
            <a:lvl4pPr marL="1614122" indent="-230589">
              <a:defRPr b="1">
                <a:solidFill>
                  <a:srgbClr val="000066"/>
                </a:solidFill>
                <a:latin typeface="Times New Roman" panose="02020603050405020304" pitchFamily="18" charset="0"/>
                <a:ea typeface="ＭＳ Ｐゴシック" panose="020B0600070205080204" pitchFamily="50" charset="-128"/>
              </a:defRPr>
            </a:lvl4pPr>
            <a:lvl5pPr marL="2075299" indent="-230589">
              <a:defRPr b="1">
                <a:solidFill>
                  <a:srgbClr val="000066"/>
                </a:solidFill>
                <a:latin typeface="Times New Roman" panose="02020603050405020304" pitchFamily="18" charset="0"/>
                <a:ea typeface="ＭＳ Ｐゴシック" panose="020B0600070205080204" pitchFamily="50" charset="-128"/>
              </a:defRPr>
            </a:lvl5pPr>
            <a:lvl6pPr marL="2536477" indent="-230589" eaLnBrk="0" fontAlgn="base" hangingPunct="0">
              <a:spcBef>
                <a:spcPct val="0"/>
              </a:spcBef>
              <a:spcAft>
                <a:spcPct val="0"/>
              </a:spcAft>
              <a:defRPr b="1">
                <a:solidFill>
                  <a:srgbClr val="000066"/>
                </a:solidFill>
                <a:latin typeface="Times New Roman" panose="02020603050405020304" pitchFamily="18" charset="0"/>
                <a:ea typeface="ＭＳ Ｐゴシック" panose="020B0600070205080204" pitchFamily="50" charset="-128"/>
              </a:defRPr>
            </a:lvl6pPr>
            <a:lvl7pPr marL="2997655" indent="-230589" eaLnBrk="0" fontAlgn="base" hangingPunct="0">
              <a:spcBef>
                <a:spcPct val="0"/>
              </a:spcBef>
              <a:spcAft>
                <a:spcPct val="0"/>
              </a:spcAft>
              <a:defRPr b="1">
                <a:solidFill>
                  <a:srgbClr val="000066"/>
                </a:solidFill>
                <a:latin typeface="Times New Roman" panose="02020603050405020304" pitchFamily="18" charset="0"/>
                <a:ea typeface="ＭＳ Ｐゴシック" panose="020B0600070205080204" pitchFamily="50" charset="-128"/>
              </a:defRPr>
            </a:lvl7pPr>
            <a:lvl8pPr marL="3458832" indent="-230589" eaLnBrk="0" fontAlgn="base" hangingPunct="0">
              <a:spcBef>
                <a:spcPct val="0"/>
              </a:spcBef>
              <a:spcAft>
                <a:spcPct val="0"/>
              </a:spcAft>
              <a:defRPr b="1">
                <a:solidFill>
                  <a:srgbClr val="000066"/>
                </a:solidFill>
                <a:latin typeface="Times New Roman" panose="02020603050405020304" pitchFamily="18" charset="0"/>
                <a:ea typeface="ＭＳ Ｐゴシック" panose="020B0600070205080204" pitchFamily="50" charset="-128"/>
              </a:defRPr>
            </a:lvl8pPr>
            <a:lvl9pPr marL="3920010" indent="-230589" eaLnBrk="0" fontAlgn="base" hangingPunct="0">
              <a:spcBef>
                <a:spcPct val="0"/>
              </a:spcBef>
              <a:spcAft>
                <a:spcPct val="0"/>
              </a:spcAft>
              <a:defRPr b="1">
                <a:solidFill>
                  <a:srgbClr val="000066"/>
                </a:solidFill>
                <a:latin typeface="Times New Roman" panose="02020603050405020304" pitchFamily="18" charset="0"/>
                <a:ea typeface="ＭＳ Ｐゴシック" panose="020B0600070205080204" pitchFamily="50" charset="-128"/>
              </a:defRPr>
            </a:lvl9pPr>
          </a:lstStyle>
          <a:p>
            <a:fld id="{D11B0FCF-04D8-452C-B923-8BBF1E720A94}" type="slidenum">
              <a:rPr lang="en-US" altLang="ja-JP" b="0" smtClean="0">
                <a:solidFill>
                  <a:schemeClr val="tx1"/>
                </a:solidFill>
                <a:latin typeface="Arial" panose="020B0604020202020204" pitchFamily="34" charset="0"/>
              </a:rPr>
              <a:pPr/>
              <a:t>11</a:t>
            </a:fld>
            <a:endParaRPr lang="en-US" altLang="ja-JP" b="0">
              <a:solidFill>
                <a:schemeClr val="tx1"/>
              </a:solidFill>
              <a:latin typeface="Arial" panose="020B0604020202020204" pitchFamily="34"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latin typeface="Arial" panose="020B0604020202020204" pitchFamily="34" charset="0"/>
            </a:endParaRPr>
          </a:p>
        </p:txBody>
      </p:sp>
    </p:spTree>
    <p:extLst>
      <p:ext uri="{BB962C8B-B14F-4D97-AF65-F5344CB8AC3E}">
        <p14:creationId xmlns:p14="http://schemas.microsoft.com/office/powerpoint/2010/main" val="4204186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3008" indent="-28503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336" indent="-22738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1311" indent="-22738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9286" indent="-22738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0464" indent="-22738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1642" indent="-22738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2819" indent="-22738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3997" indent="-22738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EBDEB5E-9532-4366-8571-93B07281AB9F}" type="slidenum">
              <a:rPr lang="en-US" altLang="ja-JP" smtClean="0">
                <a:ea typeface="ＭＳ Ｐゴシック" panose="020B0600070205080204" pitchFamily="50" charset="-128"/>
              </a:rPr>
              <a:pPr>
                <a:spcBef>
                  <a:spcPct val="0"/>
                </a:spcBef>
              </a:pPr>
              <a:t>20</a:t>
            </a:fld>
            <a:endParaRPr lang="en-US" altLang="ja-JP">
              <a:ea typeface="ＭＳ Ｐゴシック" panose="020B0600070205080204" pitchFamily="50" charset="-128"/>
            </a:endParaRPr>
          </a:p>
        </p:txBody>
      </p:sp>
      <p:sp>
        <p:nvSpPr>
          <p:cNvPr id="21507" name="Rectangle 7"/>
          <p:cNvSpPr txBox="1">
            <a:spLocks noGrp="1" noChangeArrowheads="1"/>
          </p:cNvSpPr>
          <p:nvPr/>
        </p:nvSpPr>
        <p:spPr bwMode="auto">
          <a:xfrm>
            <a:off x="5627760" y="6465476"/>
            <a:ext cx="4309978" cy="340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918" tIns="45957" rIns="91918" bIns="45957" anchor="b"/>
          <a:lstStyle>
            <a:lvl1pPr defTabSz="91757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17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1757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1757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1757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175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175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175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175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2EEEA774-46B0-4726-B6BB-1DBDC0D3AFF3}" type="slidenum">
              <a:rPr lang="en-US" altLang="ja-JP">
                <a:latin typeface="Times New Roman" panose="02020603050405020304" pitchFamily="18" charset="0"/>
                <a:ea typeface="ＭＳ Ｐゴシック" panose="020B0600070205080204" pitchFamily="50" charset="-128"/>
              </a:rPr>
              <a:pPr algn="r" eaLnBrk="1" hangingPunct="1">
                <a:spcBef>
                  <a:spcPct val="0"/>
                </a:spcBef>
              </a:pPr>
              <a:t>20</a:t>
            </a:fld>
            <a:endParaRPr lang="en-US" altLang="ja-JP">
              <a:latin typeface="Times New Roman" panose="02020603050405020304" pitchFamily="18" charset="0"/>
              <a:ea typeface="ＭＳ Ｐゴシック" panose="020B0600070205080204" pitchFamily="50" charset="-128"/>
            </a:endParaRPr>
          </a:p>
        </p:txBody>
      </p:sp>
      <p:sp>
        <p:nvSpPr>
          <p:cNvPr id="21508" name="Rectangle 7"/>
          <p:cNvSpPr txBox="1">
            <a:spLocks noGrp="1" noChangeArrowheads="1"/>
          </p:cNvSpPr>
          <p:nvPr/>
        </p:nvSpPr>
        <p:spPr bwMode="auto">
          <a:xfrm>
            <a:off x="5627760" y="6465476"/>
            <a:ext cx="4309978" cy="340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918" tIns="45957" rIns="91918" bIns="45957" anchor="b"/>
          <a:lstStyle>
            <a:lvl1pPr defTabSz="91757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17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1757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1757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1757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175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175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175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175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59377C96-FC96-4DB0-A2A4-03848D8C67D1}" type="slidenum">
              <a:rPr lang="en-US" altLang="ja-JP">
                <a:latin typeface="Times New Roman" panose="02020603050405020304" pitchFamily="18" charset="0"/>
                <a:ea typeface="ＭＳ Ｐゴシック" panose="020B0600070205080204" pitchFamily="50" charset="-128"/>
              </a:rPr>
              <a:pPr algn="r" eaLnBrk="1" hangingPunct="1">
                <a:spcBef>
                  <a:spcPct val="0"/>
                </a:spcBef>
              </a:pPr>
              <a:t>20</a:t>
            </a:fld>
            <a:endParaRPr lang="en-US" altLang="ja-JP">
              <a:latin typeface="Times New Roman" panose="02020603050405020304" pitchFamily="18" charset="0"/>
              <a:ea typeface="ＭＳ Ｐゴシック" panose="020B0600070205080204" pitchFamily="50" charset="-128"/>
            </a:endParaRPr>
          </a:p>
        </p:txBody>
      </p:sp>
      <p:sp>
        <p:nvSpPr>
          <p:cNvPr id="21509" name="Rectangle 2"/>
          <p:cNvSpPr>
            <a:spLocks noGrp="1" noRot="1" noChangeAspect="1" noChangeArrowheads="1" noTextEdit="1"/>
          </p:cNvSpPr>
          <p:nvPr>
            <p:ph type="sldImg"/>
          </p:nvPr>
        </p:nvSpPr>
        <p:spPr>
          <a:ln/>
        </p:spPr>
      </p:sp>
      <p:sp>
        <p:nvSpPr>
          <p:cNvPr id="2151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918" tIns="45957" rIns="91918" bIns="45957"/>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4276788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ln/>
        </p:spPr>
      </p:sp>
      <p:sp>
        <p:nvSpPr>
          <p:cNvPr id="16387" name="ノート プレースホルダー 2"/>
          <p:cNvSpPr>
            <a:spLocks noGrp="1"/>
          </p:cNvSpPr>
          <p:nvPr>
            <p:ph type="body" idx="1"/>
          </p:nvPr>
        </p:nvSpPr>
        <p:spPr>
          <a:noFill/>
        </p:spPr>
        <p:txBody>
          <a:bodyPr/>
          <a:lstStyle/>
          <a:p>
            <a:pPr eaLnBrk="1" hangingPunct="1"/>
            <a:endParaRPr lang="ja-JP" altLang="en-US">
              <a:latin typeface="Arial" panose="020B0604020202020204" pitchFamily="34" charset="0"/>
            </a:endParaRPr>
          </a:p>
        </p:txBody>
      </p:sp>
      <p:sp>
        <p:nvSpPr>
          <p:cNvPr id="16388" name="スライド番号プレースホルダー 3"/>
          <p:cNvSpPr>
            <a:spLocks noGrp="1"/>
          </p:cNvSpPr>
          <p:nvPr>
            <p:ph type="sldNum" sz="quarter" idx="5"/>
          </p:nvPr>
        </p:nvSpPr>
        <p:spPr>
          <a:noFill/>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3868" indent="-28610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4413" indent="-22888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2178" indent="-22888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9942" indent="-22888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7707" indent="-22888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5472" indent="-22888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33237" indent="-22888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91002" indent="-22888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A12037E-E2F0-4A02-9968-0AE2E13686D1}" type="slidenum">
              <a:rPr lang="en-US" altLang="ja-JP" smtClean="0">
                <a:ea typeface="ＭＳ Ｐゴシック" panose="020B0600070205080204" pitchFamily="50" charset="-128"/>
              </a:rPr>
              <a:pPr>
                <a:spcBef>
                  <a:spcPct val="0"/>
                </a:spcBef>
              </a:pPr>
              <a:t>21</a:t>
            </a:fld>
            <a:endParaRPr lang="en-US" altLang="ja-JP">
              <a:ea typeface="ＭＳ Ｐゴシック" panose="020B0600070205080204" pitchFamily="50" charset="-128"/>
            </a:endParaRPr>
          </a:p>
        </p:txBody>
      </p:sp>
    </p:spTree>
    <p:extLst>
      <p:ext uri="{BB962C8B-B14F-4D97-AF65-F5344CB8AC3E}">
        <p14:creationId xmlns:p14="http://schemas.microsoft.com/office/powerpoint/2010/main" val="3113867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3008" indent="-28503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336" indent="-22738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1311" indent="-22738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9286" indent="-22738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0464" indent="-22738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1642" indent="-22738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2819" indent="-22738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3997" indent="-22738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75BD013E-7851-4D96-B59B-55F9761C2E3F}" type="slidenum">
              <a:rPr lang="en-US" altLang="ja-JP" smtClean="0">
                <a:ea typeface="ＭＳ Ｐゴシック" panose="020B0600070205080204" pitchFamily="50" charset="-128"/>
              </a:rPr>
              <a:pPr>
                <a:spcBef>
                  <a:spcPct val="0"/>
                </a:spcBef>
              </a:pPr>
              <a:t>22</a:t>
            </a:fld>
            <a:endParaRPr lang="en-US" altLang="ja-JP">
              <a:ea typeface="ＭＳ Ｐゴシック" panose="020B0600070205080204" pitchFamily="50" charset="-128"/>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124168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414" indent="-28823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944" indent="-230589">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122" indent="-230589">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299" indent="-230589">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477"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655"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832"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20010"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2AB3A1E-07CB-4E78-A585-20DC51B167E9}" type="slidenum">
              <a:rPr lang="en-US" altLang="ja-JP" smtClean="0">
                <a:ea typeface="ＭＳ Ｐゴシック" panose="020B0600070205080204" pitchFamily="50" charset="-128"/>
              </a:rPr>
              <a:pPr>
                <a:spcBef>
                  <a:spcPct val="0"/>
                </a:spcBef>
              </a:pPr>
              <a:t>23</a:t>
            </a:fld>
            <a:endParaRPr lang="en-US" altLang="ja-JP">
              <a:ea typeface="ＭＳ Ｐゴシック" panose="020B0600070205080204" pitchFamily="50" charset="-128"/>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643560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805863" cy="6858000"/>
            <a:chOff x="0" y="0"/>
            <a:chExt cx="5547" cy="4320"/>
          </a:xfrm>
        </p:grpSpPr>
        <p:grpSp>
          <p:nvGrpSpPr>
            <p:cNvPr id="5" name="Group 3"/>
            <p:cNvGrpSpPr>
              <a:grpSpLocks/>
            </p:cNvGrpSpPr>
            <p:nvPr userDrawn="1"/>
          </p:nvGrpSpPr>
          <p:grpSpPr bwMode="auto">
            <a:xfrm rot="-215207">
              <a:off x="3690" y="234"/>
              <a:ext cx="1857" cy="3625"/>
              <a:chOff x="3010" y="778"/>
              <a:chExt cx="1857" cy="3625"/>
            </a:xfrm>
          </p:grpSpPr>
          <p:sp>
            <p:nvSpPr>
              <p:cNvPr id="39" name="Freeform 4"/>
              <p:cNvSpPr>
                <a:spLocks/>
              </p:cNvSpPr>
              <p:nvPr userDrawn="1"/>
            </p:nvSpPr>
            <p:spPr bwMode="ltGray">
              <a:xfrm rot="12185230" flipV="1">
                <a:off x="3534" y="778"/>
                <a:ext cx="1333" cy="1485"/>
              </a:xfrm>
              <a:custGeom>
                <a:avLst/>
                <a:gdLst>
                  <a:gd name="T0" fmla="*/ 158773887 w 596"/>
                  <a:gd name="T1" fmla="*/ 2147483646 h 666"/>
                  <a:gd name="T2" fmla="*/ 56840844 w 596"/>
                  <a:gd name="T3" fmla="*/ 2147483646 h 666"/>
                  <a:gd name="T4" fmla="*/ 0 w 596"/>
                  <a:gd name="T5" fmla="*/ 2147483646 h 666"/>
                  <a:gd name="T6" fmla="*/ 39559016 w 596"/>
                  <a:gd name="T7" fmla="*/ 2049262286 h 666"/>
                  <a:gd name="T8" fmla="*/ 245408011 w 596"/>
                  <a:gd name="T9" fmla="*/ 1394194975 h 666"/>
                  <a:gd name="T10" fmla="*/ 674358518 w 596"/>
                  <a:gd name="T11" fmla="*/ 774101406 h 666"/>
                  <a:gd name="T12" fmla="*/ 1394054614 w 596"/>
                  <a:gd name="T13" fmla="*/ 285619241 h 666"/>
                  <a:gd name="T14" fmla="*/ 2147483646 w 596"/>
                  <a:gd name="T15" fmla="*/ 16736753 h 666"/>
                  <a:gd name="T16" fmla="*/ 2147483646 w 596"/>
                  <a:gd name="T17" fmla="*/ 83210026 h 666"/>
                  <a:gd name="T18" fmla="*/ 2147483646 w 596"/>
                  <a:gd name="T19" fmla="*/ 629351828 h 666"/>
                  <a:gd name="T20" fmla="*/ 2147483646 w 596"/>
                  <a:gd name="T21" fmla="*/ 1524064771 h 666"/>
                  <a:gd name="T22" fmla="*/ 2147483646 w 596"/>
                  <a:gd name="T23" fmla="*/ 2147483646 h 666"/>
                  <a:gd name="T24" fmla="*/ 2147483646 w 596"/>
                  <a:gd name="T25" fmla="*/ 2147483646 h 666"/>
                  <a:gd name="T26" fmla="*/ 2147483646 w 596"/>
                  <a:gd name="T27" fmla="*/ 2147483646 h 666"/>
                  <a:gd name="T28" fmla="*/ 2147483646 w 596"/>
                  <a:gd name="T29" fmla="*/ 2147483646 h 666"/>
                  <a:gd name="T30" fmla="*/ 2147483646 w 596"/>
                  <a:gd name="T31" fmla="*/ 2147483646 h 666"/>
                  <a:gd name="T32" fmla="*/ 2147483646 w 596"/>
                  <a:gd name="T33" fmla="*/ 2147483646 h 666"/>
                  <a:gd name="T34" fmla="*/ 2147483646 w 596"/>
                  <a:gd name="T35" fmla="*/ 2147483646 h 666"/>
                  <a:gd name="T36" fmla="*/ 2147483646 w 596"/>
                  <a:gd name="T37" fmla="*/ 2147483646 h 666"/>
                  <a:gd name="T38" fmla="*/ 2147483646 w 596"/>
                  <a:gd name="T39" fmla="*/ 2147483646 h 666"/>
                  <a:gd name="T40" fmla="*/ 2147483646 w 596"/>
                  <a:gd name="T41" fmla="*/ 2147483646 h 666"/>
                  <a:gd name="T42" fmla="*/ 2147483646 w 596"/>
                  <a:gd name="T43" fmla="*/ 2147483646 h 666"/>
                  <a:gd name="T44" fmla="*/ 2147483646 w 596"/>
                  <a:gd name="T45" fmla="*/ 1605446716 h 666"/>
                  <a:gd name="T46" fmla="*/ 2147483646 w 596"/>
                  <a:gd name="T47" fmla="*/ 1033544838 h 666"/>
                  <a:gd name="T48" fmla="*/ 2147483646 w 596"/>
                  <a:gd name="T49" fmla="*/ 689920523 h 666"/>
                  <a:gd name="T50" fmla="*/ 2147483646 w 596"/>
                  <a:gd name="T51" fmla="*/ 562510684 h 666"/>
                  <a:gd name="T52" fmla="*/ 1706314782 w 596"/>
                  <a:gd name="T53" fmla="*/ 653227044 h 666"/>
                  <a:gd name="T54" fmla="*/ 1188318891 w 596"/>
                  <a:gd name="T55" fmla="*/ 931319830 h 666"/>
                  <a:gd name="T56" fmla="*/ 823310166 w 596"/>
                  <a:gd name="T57" fmla="*/ 1373245596 h 666"/>
                  <a:gd name="T58" fmla="*/ 556678010 w 596"/>
                  <a:gd name="T59" fmla="*/ 1898435951 h 666"/>
                  <a:gd name="T60" fmla="*/ 389987307 w 596"/>
                  <a:gd name="T61" fmla="*/ 2147483646 h 666"/>
                  <a:gd name="T62" fmla="*/ 276412888 w 596"/>
                  <a:gd name="T63" fmla="*/ 2147483646 h 6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0" name="Freeform 5"/>
              <p:cNvSpPr>
                <a:spLocks/>
              </p:cNvSpPr>
              <p:nvPr userDrawn="1"/>
            </p:nvSpPr>
            <p:spPr bwMode="ltGray">
              <a:xfrm rot="12185230" flipV="1">
                <a:off x="4029" y="1802"/>
                <a:ext cx="571" cy="531"/>
              </a:xfrm>
              <a:custGeom>
                <a:avLst/>
                <a:gdLst>
                  <a:gd name="T0" fmla="*/ 0 w 257"/>
                  <a:gd name="T1" fmla="*/ 0 h 237"/>
                  <a:gd name="T2" fmla="*/ 0 w 257"/>
                  <a:gd name="T3" fmla="*/ 252849436 h 237"/>
                  <a:gd name="T4" fmla="*/ 28229245 w 257"/>
                  <a:gd name="T5" fmla="*/ 507654558 h 237"/>
                  <a:gd name="T6" fmla="*/ 49986484 w 257"/>
                  <a:gd name="T7" fmla="*/ 760907890 h 237"/>
                  <a:gd name="T8" fmla="*/ 92355588 w 257"/>
                  <a:gd name="T9" fmla="*/ 998265298 h 237"/>
                  <a:gd name="T10" fmla="*/ 155206869 w 257"/>
                  <a:gd name="T11" fmla="*/ 1210463699 h 237"/>
                  <a:gd name="T12" fmla="*/ 230912371 w 257"/>
                  <a:gd name="T13" fmla="*/ 1432753395 h 237"/>
                  <a:gd name="T14" fmla="*/ 324970868 w 257"/>
                  <a:gd name="T15" fmla="*/ 1637886255 h 237"/>
                  <a:gd name="T16" fmla="*/ 437196635 w 257"/>
                  <a:gd name="T17" fmla="*/ 1809534431 h 237"/>
                  <a:gd name="T18" fmla="*/ 575742699 w 257"/>
                  <a:gd name="T19" fmla="*/ 1973016338 h 237"/>
                  <a:gd name="T20" fmla="*/ 737873275 w 257"/>
                  <a:gd name="T21" fmla="*/ 2113158528 h 237"/>
                  <a:gd name="T22" fmla="*/ 911790132 w 257"/>
                  <a:gd name="T23" fmla="*/ 2147483646 h 237"/>
                  <a:gd name="T24" fmla="*/ 1125724785 w 257"/>
                  <a:gd name="T25" fmla="*/ 2147483646 h 237"/>
                  <a:gd name="T26" fmla="*/ 1357399645 w 257"/>
                  <a:gd name="T27" fmla="*/ 2147483646 h 237"/>
                  <a:gd name="T28" fmla="*/ 1616889273 w 257"/>
                  <a:gd name="T29" fmla="*/ 2147483646 h 237"/>
                  <a:gd name="T30" fmla="*/ 1890149366 w 257"/>
                  <a:gd name="T31" fmla="*/ 2147483646 h 237"/>
                  <a:gd name="T32" fmla="*/ 2147483646 w 257"/>
                  <a:gd name="T33" fmla="*/ 2147483646 h 237"/>
                  <a:gd name="T34" fmla="*/ 1924729106 w 257"/>
                  <a:gd name="T35" fmla="*/ 2147483646 h 237"/>
                  <a:gd name="T36" fmla="*/ 1674007230 w 257"/>
                  <a:gd name="T37" fmla="*/ 2147483646 h 237"/>
                  <a:gd name="T38" fmla="*/ 1461809890 w 257"/>
                  <a:gd name="T39" fmla="*/ 2147483646 h 237"/>
                  <a:gd name="T40" fmla="*/ 1272047656 w 257"/>
                  <a:gd name="T41" fmla="*/ 2072545699 h 237"/>
                  <a:gd name="T42" fmla="*/ 1098263060 w 257"/>
                  <a:gd name="T43" fmla="*/ 1959688415 h 237"/>
                  <a:gd name="T44" fmla="*/ 962917363 w 257"/>
                  <a:gd name="T45" fmla="*/ 1850447049 h 237"/>
                  <a:gd name="T46" fmla="*/ 834887086 w 257"/>
                  <a:gd name="T47" fmla="*/ 1718118237 h 237"/>
                  <a:gd name="T48" fmla="*/ 722016987 w 257"/>
                  <a:gd name="T49" fmla="*/ 1572926957 h 237"/>
                  <a:gd name="T50" fmla="*/ 618080527 w 257"/>
                  <a:gd name="T51" fmla="*/ 1432753395 h 237"/>
                  <a:gd name="T52" fmla="*/ 525756231 w 257"/>
                  <a:gd name="T53" fmla="*/ 1269270948 h 237"/>
                  <a:gd name="T54" fmla="*/ 448767623 w 257"/>
                  <a:gd name="T55" fmla="*/ 1088645849 h 237"/>
                  <a:gd name="T56" fmla="*/ 370561095 w 257"/>
                  <a:gd name="T57" fmla="*/ 892648132 h 237"/>
                  <a:gd name="T58" fmla="*/ 281999999 w 257"/>
                  <a:gd name="T59" fmla="*/ 702040845 h 237"/>
                  <a:gd name="T60" fmla="*/ 196776769 w 257"/>
                  <a:gd name="T61" fmla="*/ 476164502 h 237"/>
                  <a:gd name="T62" fmla="*/ 103930787 w 257"/>
                  <a:gd name="T63" fmla="*/ 244755748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 name="Freeform 6"/>
              <p:cNvSpPr>
                <a:spLocks/>
              </p:cNvSpPr>
              <p:nvPr userDrawn="1"/>
            </p:nvSpPr>
            <p:spPr bwMode="ltGray">
              <a:xfrm rot="12185230" flipV="1">
                <a:off x="3639" y="2167"/>
                <a:ext cx="277" cy="249"/>
              </a:xfrm>
              <a:custGeom>
                <a:avLst/>
                <a:gdLst>
                  <a:gd name="T0" fmla="*/ 737050341 w 124"/>
                  <a:gd name="T1" fmla="*/ 0 h 110"/>
                  <a:gd name="T2" fmla="*/ 1187763892 w 124"/>
                  <a:gd name="T3" fmla="*/ 1344905077 h 110"/>
                  <a:gd name="T4" fmla="*/ 1149380440 w 124"/>
                  <a:gd name="T5" fmla="*/ 1333958688 h 110"/>
                  <a:gd name="T6" fmla="*/ 1024696767 w 124"/>
                  <a:gd name="T7" fmla="*/ 1312545454 h 110"/>
                  <a:gd name="T8" fmla="*/ 853651110 w 124"/>
                  <a:gd name="T9" fmla="*/ 1261739385 h 110"/>
                  <a:gd name="T10" fmla="*/ 652924976 w 124"/>
                  <a:gd name="T11" fmla="*/ 1235093734 h 110"/>
                  <a:gd name="T12" fmla="*/ 433742465 w 124"/>
                  <a:gd name="T13" fmla="*/ 1212483717 h 110"/>
                  <a:gd name="T14" fmla="*/ 239638524 w 124"/>
                  <a:gd name="T15" fmla="*/ 1225267488 h 110"/>
                  <a:gd name="T16" fmla="*/ 86919211 w 124"/>
                  <a:gd name="T17" fmla="*/ 1273699908 h 110"/>
                  <a:gd name="T18" fmla="*/ 0 w 124"/>
                  <a:gd name="T19" fmla="*/ 1373835278 h 110"/>
                  <a:gd name="T20" fmla="*/ 38909683 w 124"/>
                  <a:gd name="T21" fmla="*/ 1225267488 h 110"/>
                  <a:gd name="T22" fmla="*/ 76578377 w 124"/>
                  <a:gd name="T23" fmla="*/ 1108285287 h 110"/>
                  <a:gd name="T24" fmla="*/ 153880219 w 124"/>
                  <a:gd name="T25" fmla="*/ 1025113272 h 110"/>
                  <a:gd name="T26" fmla="*/ 239638524 w 124"/>
                  <a:gd name="T27" fmla="*/ 947678967 h 110"/>
                  <a:gd name="T28" fmla="*/ 343748554 w 124"/>
                  <a:gd name="T29" fmla="*/ 898144109 h 110"/>
                  <a:gd name="T30" fmla="*/ 451022234 w 124"/>
                  <a:gd name="T31" fmla="*/ 886396681 h 110"/>
                  <a:gd name="T32" fmla="*/ 565986527 w 124"/>
                  <a:gd name="T33" fmla="*/ 886396681 h 110"/>
                  <a:gd name="T34" fmla="*/ 690583984 w 124"/>
                  <a:gd name="T35" fmla="*/ 925217164 h 110"/>
                  <a:gd name="T36" fmla="*/ 698381688 w 124"/>
                  <a:gd name="T37" fmla="*/ 886396681 h 110"/>
                  <a:gd name="T38" fmla="*/ 667546596 w 124"/>
                  <a:gd name="T39" fmla="*/ 699099275 h 110"/>
                  <a:gd name="T40" fmla="*/ 642577474 w 124"/>
                  <a:gd name="T41" fmla="*/ 474290915 h 110"/>
                  <a:gd name="T42" fmla="*/ 621777245 w 124"/>
                  <a:gd name="T43" fmla="*/ 375339313 h 110"/>
                  <a:gd name="T44" fmla="*/ 604896820 w 124"/>
                  <a:gd name="T45" fmla="*/ 375339313 h 110"/>
                  <a:gd name="T46" fmla="*/ 583405728 w 124"/>
                  <a:gd name="T47" fmla="*/ 362563196 h 110"/>
                  <a:gd name="T48" fmla="*/ 565986527 w 124"/>
                  <a:gd name="T49" fmla="*/ 326019756 h 110"/>
                  <a:gd name="T50" fmla="*/ 544508441 w 124"/>
                  <a:gd name="T51" fmla="*/ 286976203 h 110"/>
                  <a:gd name="T52" fmla="*/ 544508441 w 124"/>
                  <a:gd name="T53" fmla="*/ 236626070 h 110"/>
                  <a:gd name="T54" fmla="*/ 565986527 w 124"/>
                  <a:gd name="T55" fmla="*/ 175280136 h 110"/>
                  <a:gd name="T56" fmla="*/ 629472106 w 124"/>
                  <a:gd name="T57" fmla="*/ 100351960 h 110"/>
                  <a:gd name="T58" fmla="*/ 737050341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2" name="Freeform 7"/>
              <p:cNvSpPr>
                <a:spLocks/>
              </p:cNvSpPr>
              <p:nvPr userDrawn="1"/>
            </p:nvSpPr>
            <p:spPr bwMode="ltGray">
              <a:xfrm rot="12185230" flipV="1">
                <a:off x="3979" y="977"/>
                <a:ext cx="245" cy="347"/>
              </a:xfrm>
              <a:custGeom>
                <a:avLst/>
                <a:gdLst>
                  <a:gd name="T0" fmla="*/ 0 w 109"/>
                  <a:gd name="T1" fmla="*/ 0 h 156"/>
                  <a:gd name="T2" fmla="*/ 53444176 w 109"/>
                  <a:gd name="T3" fmla="*/ 7116005 h 156"/>
                  <a:gd name="T4" fmla="*/ 192652316 w 109"/>
                  <a:gd name="T5" fmla="*/ 42325699 h 156"/>
                  <a:gd name="T6" fmla="*/ 400767808 w 109"/>
                  <a:gd name="T7" fmla="*/ 106262437 h 156"/>
                  <a:gd name="T8" fmla="*/ 625664052 w 109"/>
                  <a:gd name="T9" fmla="*/ 209417943 h 156"/>
                  <a:gd name="T10" fmla="*/ 842578423 w 109"/>
                  <a:gd name="T11" fmla="*/ 387490120 h 156"/>
                  <a:gd name="T12" fmla="*/ 1041616428 w 109"/>
                  <a:gd name="T13" fmla="*/ 623882442 h 156"/>
                  <a:gd name="T14" fmla="*/ 1162075654 w 109"/>
                  <a:gd name="T15" fmla="*/ 949237761 h 156"/>
                  <a:gd name="T16" fmla="*/ 1181186122 w 109"/>
                  <a:gd name="T17" fmla="*/ 1371620595 h 156"/>
                  <a:gd name="T18" fmla="*/ 1136217298 w 109"/>
                  <a:gd name="T19" fmla="*/ 1371620595 h 156"/>
                  <a:gd name="T20" fmla="*/ 1074271138 w 109"/>
                  <a:gd name="T21" fmla="*/ 1371620595 h 156"/>
                  <a:gd name="T22" fmla="*/ 1007670610 w 109"/>
                  <a:gd name="T23" fmla="*/ 1371620595 h 156"/>
                  <a:gd name="T24" fmla="*/ 945326757 w 109"/>
                  <a:gd name="T25" fmla="*/ 1355815957 h 156"/>
                  <a:gd name="T26" fmla="*/ 876965360 w 109"/>
                  <a:gd name="T27" fmla="*/ 1343554263 h 156"/>
                  <a:gd name="T28" fmla="*/ 799739391 w 109"/>
                  <a:gd name="T29" fmla="*/ 1320610525 h 156"/>
                  <a:gd name="T30" fmla="*/ 713469144 w 109"/>
                  <a:gd name="T31" fmla="*/ 1275743870 h 156"/>
                  <a:gd name="T32" fmla="*/ 625664052 w 109"/>
                  <a:gd name="T33" fmla="*/ 1220785042 h 156"/>
                  <a:gd name="T34" fmla="*/ 572552361 w 109"/>
                  <a:gd name="T35" fmla="*/ 1107346040 h 156"/>
                  <a:gd name="T36" fmla="*/ 572552361 w 109"/>
                  <a:gd name="T37" fmla="*/ 975381962 h 156"/>
                  <a:gd name="T38" fmla="*/ 606902806 w 109"/>
                  <a:gd name="T39" fmla="*/ 846245525 h 156"/>
                  <a:gd name="T40" fmla="*/ 640962733 w 109"/>
                  <a:gd name="T41" fmla="*/ 703974197 h 156"/>
                  <a:gd name="T42" fmla="*/ 606902806 w 109"/>
                  <a:gd name="T43" fmla="*/ 545566163 h 156"/>
                  <a:gd name="T44" fmla="*/ 520829896 w 109"/>
                  <a:gd name="T45" fmla="*/ 380444674 h 156"/>
                  <a:gd name="T46" fmla="*/ 336477904 w 109"/>
                  <a:gd name="T47" fmla="*/ 200335125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3" name="Freeform 8"/>
              <p:cNvSpPr>
                <a:spLocks/>
              </p:cNvSpPr>
              <p:nvPr userDrawn="1"/>
            </p:nvSpPr>
            <p:spPr bwMode="ltGray">
              <a:xfrm rot="12185230" flipV="1">
                <a:off x="3845" y="2207"/>
                <a:ext cx="103" cy="209"/>
              </a:xfrm>
              <a:custGeom>
                <a:avLst/>
                <a:gdLst>
                  <a:gd name="T0" fmla="*/ 310271195 w 46"/>
                  <a:gd name="T1" fmla="*/ 0 h 94"/>
                  <a:gd name="T2" fmla="*/ 202056594 w 46"/>
                  <a:gd name="T3" fmla="*/ 330037999 h 94"/>
                  <a:gd name="T4" fmla="*/ 152117803 w 46"/>
                  <a:gd name="T5" fmla="*/ 541717539 h 94"/>
                  <a:gd name="T6" fmla="*/ 111816319 w 46"/>
                  <a:gd name="T7" fmla="*/ 689213991 h 94"/>
                  <a:gd name="T8" fmla="*/ 0 w 46"/>
                  <a:gd name="T9" fmla="*/ 820099671 h 94"/>
                  <a:gd name="T10" fmla="*/ 119854582 w 46"/>
                  <a:gd name="T11" fmla="*/ 768298199 h 94"/>
                  <a:gd name="T12" fmla="*/ 232374142 w 46"/>
                  <a:gd name="T13" fmla="*/ 698006407 h 94"/>
                  <a:gd name="T14" fmla="*/ 322612888 w 46"/>
                  <a:gd name="T15" fmla="*/ 599674891 h 94"/>
                  <a:gd name="T16" fmla="*/ 404063774 w 46"/>
                  <a:gd name="T17" fmla="*/ 497123634 h 94"/>
                  <a:gd name="T18" fmla="*/ 452431069 w 46"/>
                  <a:gd name="T19" fmla="*/ 384596266 h 94"/>
                  <a:gd name="T20" fmla="*/ 462360515 w 46"/>
                  <a:gd name="T21" fmla="*/ 262441182 h 94"/>
                  <a:gd name="T22" fmla="*/ 420060578 w 46"/>
                  <a:gd name="T23" fmla="*/ 128354913 h 94"/>
                  <a:gd name="T24" fmla="*/ 310271195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4" name="Freeform 9"/>
              <p:cNvSpPr>
                <a:spLocks/>
              </p:cNvSpPr>
              <p:nvPr userDrawn="1"/>
            </p:nvSpPr>
            <p:spPr bwMode="ltGray">
              <a:xfrm rot="12185230" flipV="1">
                <a:off x="3895" y="1325"/>
                <a:ext cx="120" cy="90"/>
              </a:xfrm>
              <a:custGeom>
                <a:avLst/>
                <a:gdLst>
                  <a:gd name="T0" fmla="*/ 0 w 54"/>
                  <a:gd name="T1" fmla="*/ 0 h 40"/>
                  <a:gd name="T2" fmla="*/ 7021762 w 54"/>
                  <a:gd name="T3" fmla="*/ 10760531 h 40"/>
                  <a:gd name="T4" fmla="*/ 50277313 w 54"/>
                  <a:gd name="T5" fmla="*/ 34962365 h 40"/>
                  <a:gd name="T6" fmla="*/ 111727362 w 54"/>
                  <a:gd name="T7" fmla="*/ 89393443 h 40"/>
                  <a:gd name="T8" fmla="*/ 181414562 w 54"/>
                  <a:gd name="T9" fmla="*/ 132871687 h 40"/>
                  <a:gd name="T10" fmla="*/ 248283027 w 54"/>
                  <a:gd name="T11" fmla="*/ 167803317 h 40"/>
                  <a:gd name="T12" fmla="*/ 326728416 w 54"/>
                  <a:gd name="T13" fmla="*/ 188512729 h 40"/>
                  <a:gd name="T14" fmla="*/ 396115324 w 54"/>
                  <a:gd name="T15" fmla="*/ 201135247 h 40"/>
                  <a:gd name="T16" fmla="*/ 466150453 w 54"/>
                  <a:gd name="T17" fmla="*/ 176996972 h 40"/>
                  <a:gd name="T18" fmla="*/ 457228740 w 54"/>
                  <a:gd name="T19" fmla="*/ 275780644 h 40"/>
                  <a:gd name="T20" fmla="*/ 431442569 w 54"/>
                  <a:gd name="T21" fmla="*/ 365099866 h 40"/>
                  <a:gd name="T22" fmla="*/ 380525313 w 54"/>
                  <a:gd name="T23" fmla="*/ 424153640 h 40"/>
                  <a:gd name="T24" fmla="*/ 317708642 w 54"/>
                  <a:gd name="T25" fmla="*/ 443493108 h 40"/>
                  <a:gd name="T26" fmla="*/ 241293413 w 54"/>
                  <a:gd name="T27" fmla="*/ 433191256 h 40"/>
                  <a:gd name="T28" fmla="*/ 162660662 w 54"/>
                  <a:gd name="T29" fmla="*/ 354190255 h 40"/>
                  <a:gd name="T30" fmla="*/ 85668720 w 54"/>
                  <a:gd name="T31" fmla="*/ 220565138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5" name="Freeform 10"/>
              <p:cNvSpPr>
                <a:spLocks/>
              </p:cNvSpPr>
              <p:nvPr userDrawn="1"/>
            </p:nvSpPr>
            <p:spPr bwMode="ltGray">
              <a:xfrm rot="12185230" flipV="1">
                <a:off x="3010" y="2344"/>
                <a:ext cx="330" cy="2059"/>
              </a:xfrm>
              <a:custGeom>
                <a:avLst/>
                <a:gdLst>
                  <a:gd name="T0" fmla="*/ 0 w 149"/>
                  <a:gd name="T1" fmla="*/ 0 h 704"/>
                  <a:gd name="T2" fmla="*/ 47482827 w 149"/>
                  <a:gd name="T3" fmla="*/ 2147483646 h 704"/>
                  <a:gd name="T4" fmla="*/ 128300957 w 149"/>
                  <a:gd name="T5" fmla="*/ 2147483646 h 704"/>
                  <a:gd name="T6" fmla="*/ 224860862 w 149"/>
                  <a:gd name="T7" fmla="*/ 2147483646 h 704"/>
                  <a:gd name="T8" fmla="*/ 331856458 w 149"/>
                  <a:gd name="T9" fmla="*/ 2147483646 h 704"/>
                  <a:gd name="T10" fmla="*/ 465505687 w 149"/>
                  <a:gd name="T11" fmla="*/ 2147483646 h 704"/>
                  <a:gd name="T12" fmla="*/ 590202821 w 149"/>
                  <a:gd name="T13" fmla="*/ 2147483646 h 704"/>
                  <a:gd name="T14" fmla="*/ 710454821 w 149"/>
                  <a:gd name="T15" fmla="*/ 2147483646 h 704"/>
                  <a:gd name="T16" fmla="*/ 803989487 w 149"/>
                  <a:gd name="T17" fmla="*/ 2147483646 h 704"/>
                  <a:gd name="T18" fmla="*/ 902525465 w 149"/>
                  <a:gd name="T19" fmla="*/ 2147483646 h 704"/>
                  <a:gd name="T20" fmla="*/ 967896146 w 149"/>
                  <a:gd name="T21" fmla="*/ 2147483646 h 704"/>
                  <a:gd name="T22" fmla="*/ 1001469775 w 149"/>
                  <a:gd name="T23" fmla="*/ 2147483646 h 704"/>
                  <a:gd name="T24" fmla="*/ 1016148476 w 149"/>
                  <a:gd name="T25" fmla="*/ 2147483646 h 704"/>
                  <a:gd name="T26" fmla="*/ 967896146 w 149"/>
                  <a:gd name="T27" fmla="*/ 2147483646 h 704"/>
                  <a:gd name="T28" fmla="*/ 878123163 w 149"/>
                  <a:gd name="T29" fmla="*/ 2147483646 h 704"/>
                  <a:gd name="T30" fmla="*/ 742962935 w 149"/>
                  <a:gd name="T31" fmla="*/ 2147483646 h 704"/>
                  <a:gd name="T32" fmla="*/ 538900471 w 149"/>
                  <a:gd name="T33" fmla="*/ 2147483646 h 704"/>
                  <a:gd name="T34" fmla="*/ 312322385 w 149"/>
                  <a:gd name="T35" fmla="*/ 2147483646 h 704"/>
                  <a:gd name="T36" fmla="*/ 170533427 w 149"/>
                  <a:gd name="T37" fmla="*/ 2147483646 h 704"/>
                  <a:gd name="T38" fmla="*/ 80829970 w 149"/>
                  <a:gd name="T39" fmla="*/ 2147483646 h 704"/>
                  <a:gd name="T40" fmla="*/ 47482827 w 149"/>
                  <a:gd name="T41" fmla="*/ 2147483646 h 704"/>
                  <a:gd name="T42" fmla="*/ 47482827 w 149"/>
                  <a:gd name="T43" fmla="*/ 2147483646 h 704"/>
                  <a:gd name="T44" fmla="*/ 65981015 w 149"/>
                  <a:gd name="T45" fmla="*/ 2147483646 h 704"/>
                  <a:gd name="T46" fmla="*/ 98816378 w 149"/>
                  <a:gd name="T47" fmla="*/ 2147483646 h 704"/>
                  <a:gd name="T48" fmla="*/ 113623051 w 149"/>
                  <a:gd name="T49" fmla="*/ 2147483646 h 704"/>
                  <a:gd name="T50" fmla="*/ 331856458 w 149"/>
                  <a:gd name="T51" fmla="*/ 2147483646 h 704"/>
                  <a:gd name="T52" fmla="*/ 312322385 w 149"/>
                  <a:gd name="T53" fmla="*/ 2147483646 h 704"/>
                  <a:gd name="T54" fmla="*/ 290862330 w 149"/>
                  <a:gd name="T55" fmla="*/ 2147483646 h 704"/>
                  <a:gd name="T56" fmla="*/ 266485516 w 149"/>
                  <a:gd name="T57" fmla="*/ 2147483646 h 704"/>
                  <a:gd name="T58" fmla="*/ 284156482 w 149"/>
                  <a:gd name="T59" fmla="*/ 2147483646 h 704"/>
                  <a:gd name="T60" fmla="*/ 331856458 w 149"/>
                  <a:gd name="T61" fmla="*/ 2147483646 h 704"/>
                  <a:gd name="T62" fmla="*/ 465505687 w 149"/>
                  <a:gd name="T63" fmla="*/ 2147483646 h 704"/>
                  <a:gd name="T64" fmla="*/ 691720718 w 149"/>
                  <a:gd name="T65" fmla="*/ 2147483646 h 704"/>
                  <a:gd name="T66" fmla="*/ 1040677292 w 149"/>
                  <a:gd name="T67" fmla="*/ 2147483646 h 704"/>
                  <a:gd name="T68" fmla="*/ 1154297981 w 149"/>
                  <a:gd name="T69" fmla="*/ 2147483646 h 704"/>
                  <a:gd name="T70" fmla="*/ 1201872276 w 149"/>
                  <a:gd name="T71" fmla="*/ 2147483646 h 704"/>
                  <a:gd name="T72" fmla="*/ 1162379969 w 149"/>
                  <a:gd name="T73" fmla="*/ 2147483646 h 704"/>
                  <a:gd name="T74" fmla="*/ 1055362409 w 149"/>
                  <a:gd name="T75" fmla="*/ 2147483646 h 704"/>
                  <a:gd name="T76" fmla="*/ 878123163 w 149"/>
                  <a:gd name="T77" fmla="*/ 2147483646 h 704"/>
                  <a:gd name="T78" fmla="*/ 650877024 w 149"/>
                  <a:gd name="T79" fmla="*/ 2147483646 h 704"/>
                  <a:gd name="T80" fmla="*/ 353176474 w 149"/>
                  <a:gd name="T81" fmla="*/ 2147483646 h 704"/>
                  <a:gd name="T82" fmla="*/ 0 w 149"/>
                  <a:gd name="T83" fmla="*/ 0 h 70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6" name="Freeform 11"/>
            <p:cNvSpPr>
              <a:spLocks/>
            </p:cNvSpPr>
            <p:nvPr userDrawn="1"/>
          </p:nvSpPr>
          <p:spPr bwMode="ltGray">
            <a:xfrm rot="373331" flipH="1">
              <a:off x="22" y="1957"/>
              <a:ext cx="323" cy="649"/>
            </a:xfrm>
            <a:custGeom>
              <a:avLst/>
              <a:gdLst>
                <a:gd name="T0" fmla="*/ 2147483646 w 128"/>
                <a:gd name="T1" fmla="*/ 0 h 217"/>
                <a:gd name="T2" fmla="*/ 2147483646 w 128"/>
                <a:gd name="T3" fmla="*/ 2147483646 h 217"/>
                <a:gd name="T4" fmla="*/ 2147483646 w 128"/>
                <a:gd name="T5" fmla="*/ 2147483646 h 217"/>
                <a:gd name="T6" fmla="*/ 2147483646 w 128"/>
                <a:gd name="T7" fmla="*/ 2147483646 h 217"/>
                <a:gd name="T8" fmla="*/ 2147483646 w 128"/>
                <a:gd name="T9" fmla="*/ 2147483646 h 217"/>
                <a:gd name="T10" fmla="*/ 2147483646 w 128"/>
                <a:gd name="T11" fmla="*/ 2147483646 h 217"/>
                <a:gd name="T12" fmla="*/ 2147483646 w 128"/>
                <a:gd name="T13" fmla="*/ 2147483646 h 217"/>
                <a:gd name="T14" fmla="*/ 2147483646 w 128"/>
                <a:gd name="T15" fmla="*/ 2147483646 h 217"/>
                <a:gd name="T16" fmla="*/ 2147483646 w 128"/>
                <a:gd name="T17" fmla="*/ 2147483646 h 217"/>
                <a:gd name="T18" fmla="*/ 2147483646 w 128"/>
                <a:gd name="T19" fmla="*/ 2147483646 h 217"/>
                <a:gd name="T20" fmla="*/ 2147483646 w 128"/>
                <a:gd name="T21" fmla="*/ 2147483646 h 217"/>
                <a:gd name="T22" fmla="*/ 2147483646 w 128"/>
                <a:gd name="T23" fmla="*/ 2147483646 h 217"/>
                <a:gd name="T24" fmla="*/ 1738804416 w 128"/>
                <a:gd name="T25" fmla="*/ 2147483646 h 217"/>
                <a:gd name="T26" fmla="*/ 859145252 w 128"/>
                <a:gd name="T27" fmla="*/ 2147483646 h 217"/>
                <a:gd name="T28" fmla="*/ 223741754 w 128"/>
                <a:gd name="T29" fmla="*/ 2147483646 h 217"/>
                <a:gd name="T30" fmla="*/ 0 w 128"/>
                <a:gd name="T31" fmla="*/ 2147483646 h 217"/>
                <a:gd name="T32" fmla="*/ 134921602 w 128"/>
                <a:gd name="T33" fmla="*/ 2147483646 h 217"/>
                <a:gd name="T34" fmla="*/ 1424728603 w 128"/>
                <a:gd name="T35" fmla="*/ 2147483646 h 217"/>
                <a:gd name="T36" fmla="*/ 2147483646 w 128"/>
                <a:gd name="T37" fmla="*/ 2147483646 h 217"/>
                <a:gd name="T38" fmla="*/ 2147483646 w 128"/>
                <a:gd name="T39" fmla="*/ 2147483646 h 217"/>
                <a:gd name="T40" fmla="*/ 2147483646 w 128"/>
                <a:gd name="T41" fmla="*/ 2147483646 h 217"/>
                <a:gd name="T42" fmla="*/ 2147483646 w 128"/>
                <a:gd name="T43" fmla="*/ 2147483646 h 217"/>
                <a:gd name="T44" fmla="*/ 2147483646 w 128"/>
                <a:gd name="T45" fmla="*/ 2147483646 h 217"/>
                <a:gd name="T46" fmla="*/ 2147483646 w 128"/>
                <a:gd name="T47" fmla="*/ 2147483646 h 217"/>
                <a:gd name="T48" fmla="*/ 2147483646 w 128"/>
                <a:gd name="T49" fmla="*/ 0 h 2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7" name="Freeform 12"/>
            <p:cNvSpPr>
              <a:spLocks/>
            </p:cNvSpPr>
            <p:nvPr userDrawn="1"/>
          </p:nvSpPr>
          <p:spPr bwMode="ltGray">
            <a:xfrm>
              <a:off x="168" y="1260"/>
              <a:ext cx="1259" cy="1532"/>
            </a:xfrm>
            <a:custGeom>
              <a:avLst/>
              <a:gdLst>
                <a:gd name="T0" fmla="*/ 891 w 1259"/>
                <a:gd name="T1" fmla="*/ 1532 h 1532"/>
                <a:gd name="T2" fmla="*/ 954 w 1259"/>
                <a:gd name="T3" fmla="*/ 1452 h 1532"/>
                <a:gd name="T4" fmla="*/ 1032 w 1259"/>
                <a:gd name="T5" fmla="*/ 1338 h 1532"/>
                <a:gd name="T6" fmla="*/ 1115 w 1259"/>
                <a:gd name="T7" fmla="*/ 1188 h 1532"/>
                <a:gd name="T8" fmla="*/ 1194 w 1259"/>
                <a:gd name="T9" fmla="*/ 1023 h 1532"/>
                <a:gd name="T10" fmla="*/ 1244 w 1259"/>
                <a:gd name="T11" fmla="*/ 841 h 1532"/>
                <a:gd name="T12" fmla="*/ 1259 w 1259"/>
                <a:gd name="T13" fmla="*/ 647 h 1532"/>
                <a:gd name="T14" fmla="*/ 1230 w 1259"/>
                <a:gd name="T15" fmla="*/ 463 h 1532"/>
                <a:gd name="T16" fmla="*/ 1140 w 1259"/>
                <a:gd name="T17" fmla="*/ 294 h 1532"/>
                <a:gd name="T18" fmla="*/ 1043 w 1259"/>
                <a:gd name="T19" fmla="*/ 190 h 1532"/>
                <a:gd name="T20" fmla="*/ 961 w 1259"/>
                <a:gd name="T21" fmla="*/ 109 h 1532"/>
                <a:gd name="T22" fmla="*/ 894 w 1259"/>
                <a:gd name="T23" fmla="*/ 65 h 1532"/>
                <a:gd name="T24" fmla="*/ 786 w 1259"/>
                <a:gd name="T25" fmla="*/ 18 h 1532"/>
                <a:gd name="T26" fmla="*/ 642 w 1259"/>
                <a:gd name="T27" fmla="*/ 0 h 1532"/>
                <a:gd name="T28" fmla="*/ 440 w 1259"/>
                <a:gd name="T29" fmla="*/ 23 h 1532"/>
                <a:gd name="T30" fmla="*/ 366 w 1259"/>
                <a:gd name="T31" fmla="*/ 44 h 1532"/>
                <a:gd name="T32" fmla="*/ 292 w 1259"/>
                <a:gd name="T33" fmla="*/ 58 h 1532"/>
                <a:gd name="T34" fmla="*/ 229 w 1259"/>
                <a:gd name="T35" fmla="*/ 79 h 1532"/>
                <a:gd name="T36" fmla="*/ 178 w 1259"/>
                <a:gd name="T37" fmla="*/ 103 h 1532"/>
                <a:gd name="T38" fmla="*/ 127 w 1259"/>
                <a:gd name="T39" fmla="*/ 127 h 1532"/>
                <a:gd name="T40" fmla="*/ 82 w 1259"/>
                <a:gd name="T41" fmla="*/ 158 h 1532"/>
                <a:gd name="T42" fmla="*/ 41 w 1259"/>
                <a:gd name="T43" fmla="*/ 197 h 1532"/>
                <a:gd name="T44" fmla="*/ 0 w 1259"/>
                <a:gd name="T45" fmla="*/ 243 h 1532"/>
                <a:gd name="T46" fmla="*/ 76 w 1259"/>
                <a:gd name="T47" fmla="*/ 215 h 1532"/>
                <a:gd name="T48" fmla="*/ 144 w 1259"/>
                <a:gd name="T49" fmla="*/ 194 h 1532"/>
                <a:gd name="T50" fmla="*/ 212 w 1259"/>
                <a:gd name="T51" fmla="*/ 179 h 1532"/>
                <a:gd name="T52" fmla="*/ 280 w 1259"/>
                <a:gd name="T53" fmla="*/ 164 h 1532"/>
                <a:gd name="T54" fmla="*/ 336 w 1259"/>
                <a:gd name="T55" fmla="*/ 149 h 1532"/>
                <a:gd name="T56" fmla="*/ 397 w 1259"/>
                <a:gd name="T57" fmla="*/ 149 h 1532"/>
                <a:gd name="T58" fmla="*/ 458 w 1259"/>
                <a:gd name="T59" fmla="*/ 141 h 1532"/>
                <a:gd name="T60" fmla="*/ 511 w 1259"/>
                <a:gd name="T61" fmla="*/ 146 h 1532"/>
                <a:gd name="T62" fmla="*/ 565 w 1259"/>
                <a:gd name="T63" fmla="*/ 152 h 1532"/>
                <a:gd name="T64" fmla="*/ 618 w 1259"/>
                <a:gd name="T65" fmla="*/ 166 h 1532"/>
                <a:gd name="T66" fmla="*/ 669 w 1259"/>
                <a:gd name="T67" fmla="*/ 186 h 1532"/>
                <a:gd name="T68" fmla="*/ 715 w 1259"/>
                <a:gd name="T69" fmla="*/ 205 h 1532"/>
                <a:gd name="T70" fmla="*/ 760 w 1259"/>
                <a:gd name="T71" fmla="*/ 239 h 1532"/>
                <a:gd name="T72" fmla="*/ 811 w 1259"/>
                <a:gd name="T73" fmla="*/ 267 h 1532"/>
                <a:gd name="T74" fmla="*/ 855 w 1259"/>
                <a:gd name="T75" fmla="*/ 307 h 1532"/>
                <a:gd name="T76" fmla="*/ 899 w 1259"/>
                <a:gd name="T77" fmla="*/ 348 h 1532"/>
                <a:gd name="T78" fmla="*/ 971 w 1259"/>
                <a:gd name="T79" fmla="*/ 464 h 1532"/>
                <a:gd name="T80" fmla="*/ 1016 w 1259"/>
                <a:gd name="T81" fmla="*/ 606 h 1532"/>
                <a:gd name="T82" fmla="*/ 1027 w 1259"/>
                <a:gd name="T83" fmla="*/ 774 h 1532"/>
                <a:gd name="T84" fmla="*/ 1022 w 1259"/>
                <a:gd name="T85" fmla="*/ 939 h 1532"/>
                <a:gd name="T86" fmla="*/ 1002 w 1259"/>
                <a:gd name="T87" fmla="*/ 1117 h 1532"/>
                <a:gd name="T88" fmla="*/ 966 w 1259"/>
                <a:gd name="T89" fmla="*/ 1279 h 1532"/>
                <a:gd name="T90" fmla="*/ 933 w 1259"/>
                <a:gd name="T91" fmla="*/ 1421 h 1532"/>
                <a:gd name="T92" fmla="*/ 891 w 1259"/>
                <a:gd name="T93" fmla="*/ 1532 h 15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 name="Freeform 13"/>
            <p:cNvSpPr>
              <a:spLocks/>
            </p:cNvSpPr>
            <p:nvPr userDrawn="1"/>
          </p:nvSpPr>
          <p:spPr bwMode="ltGray">
            <a:xfrm>
              <a:off x="0" y="2610"/>
              <a:ext cx="801" cy="459"/>
            </a:xfrm>
            <a:custGeom>
              <a:avLst/>
              <a:gdLst>
                <a:gd name="T0" fmla="*/ 0 w 801"/>
                <a:gd name="T1" fmla="*/ 0 h 459"/>
                <a:gd name="T2" fmla="*/ 37 w 801"/>
                <a:gd name="T3" fmla="*/ 69 h 459"/>
                <a:gd name="T4" fmla="*/ 68 w 801"/>
                <a:gd name="T5" fmla="*/ 132 h 459"/>
                <a:gd name="T6" fmla="*/ 110 w 801"/>
                <a:gd name="T7" fmla="*/ 188 h 459"/>
                <a:gd name="T8" fmla="*/ 149 w 801"/>
                <a:gd name="T9" fmla="*/ 229 h 459"/>
                <a:gd name="T10" fmla="*/ 192 w 801"/>
                <a:gd name="T11" fmla="*/ 278 h 459"/>
                <a:gd name="T12" fmla="*/ 250 w 801"/>
                <a:gd name="T13" fmla="*/ 314 h 459"/>
                <a:gd name="T14" fmla="*/ 308 w 801"/>
                <a:gd name="T15" fmla="*/ 336 h 459"/>
                <a:gd name="T16" fmla="*/ 365 w 801"/>
                <a:gd name="T17" fmla="*/ 365 h 459"/>
                <a:gd name="T18" fmla="*/ 430 w 801"/>
                <a:gd name="T19" fmla="*/ 381 h 459"/>
                <a:gd name="T20" fmla="*/ 501 w 801"/>
                <a:gd name="T21" fmla="*/ 390 h 459"/>
                <a:gd name="T22" fmla="*/ 573 w 801"/>
                <a:gd name="T23" fmla="*/ 392 h 459"/>
                <a:gd name="T24" fmla="*/ 646 w 801"/>
                <a:gd name="T25" fmla="*/ 381 h 459"/>
                <a:gd name="T26" fmla="*/ 726 w 801"/>
                <a:gd name="T27" fmla="*/ 362 h 459"/>
                <a:gd name="T28" fmla="*/ 801 w 801"/>
                <a:gd name="T29" fmla="*/ 335 h 459"/>
                <a:gd name="T30" fmla="*/ 731 w 801"/>
                <a:gd name="T31" fmla="*/ 377 h 459"/>
                <a:gd name="T32" fmla="*/ 662 w 801"/>
                <a:gd name="T33" fmla="*/ 404 h 459"/>
                <a:gd name="T34" fmla="*/ 594 w 801"/>
                <a:gd name="T35" fmla="*/ 432 h 459"/>
                <a:gd name="T36" fmla="*/ 532 w 801"/>
                <a:gd name="T37" fmla="*/ 445 h 459"/>
                <a:gd name="T38" fmla="*/ 471 w 801"/>
                <a:gd name="T39" fmla="*/ 459 h 459"/>
                <a:gd name="T40" fmla="*/ 411 w 801"/>
                <a:gd name="T41" fmla="*/ 458 h 459"/>
                <a:gd name="T42" fmla="*/ 350 w 801"/>
                <a:gd name="T43" fmla="*/ 458 h 459"/>
                <a:gd name="T44" fmla="*/ 291 w 801"/>
                <a:gd name="T45" fmla="*/ 450 h 459"/>
                <a:gd name="T46" fmla="*/ 244 w 801"/>
                <a:gd name="T47" fmla="*/ 436 h 459"/>
                <a:gd name="T48" fmla="*/ 192 w 801"/>
                <a:gd name="T49" fmla="*/ 415 h 459"/>
                <a:gd name="T50" fmla="*/ 145 w 801"/>
                <a:gd name="T51" fmla="*/ 394 h 459"/>
                <a:gd name="T52" fmla="*/ 100 w 801"/>
                <a:gd name="T53" fmla="*/ 373 h 459"/>
                <a:gd name="T54" fmla="*/ 60 w 801"/>
                <a:gd name="T55" fmla="*/ 347 h 459"/>
                <a:gd name="T56" fmla="*/ 0 w 801"/>
                <a:gd name="T57" fmla="*/ 294 h 459"/>
                <a:gd name="T58" fmla="*/ 0 w 801"/>
                <a:gd name="T59" fmla="*/ 0 h 45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9" name="Freeform 14"/>
            <p:cNvSpPr>
              <a:spLocks/>
            </p:cNvSpPr>
            <p:nvPr userDrawn="1"/>
          </p:nvSpPr>
          <p:spPr bwMode="ltGray">
            <a:xfrm rot="373331" flipH="1">
              <a:off x="898" y="2855"/>
              <a:ext cx="354" cy="464"/>
            </a:xfrm>
            <a:custGeom>
              <a:avLst/>
              <a:gdLst>
                <a:gd name="T0" fmla="*/ 2147483646 w 117"/>
                <a:gd name="T1" fmla="*/ 0 h 132"/>
                <a:gd name="T2" fmla="*/ 0 w 117"/>
                <a:gd name="T3" fmla="*/ 2147483646 h 132"/>
                <a:gd name="T4" fmla="*/ 2147483646 w 117"/>
                <a:gd name="T5" fmla="*/ 2147483646 h 132"/>
                <a:gd name="T6" fmla="*/ 2147483646 w 117"/>
                <a:gd name="T7" fmla="*/ 2147483646 h 132"/>
                <a:gd name="T8" fmla="*/ 2147483646 w 117"/>
                <a:gd name="T9" fmla="*/ 2147483646 h 132"/>
                <a:gd name="T10" fmla="*/ 2147483646 w 117"/>
                <a:gd name="T11" fmla="*/ 2147483646 h 132"/>
                <a:gd name="T12" fmla="*/ 2147483646 w 117"/>
                <a:gd name="T13" fmla="*/ 2147483646 h 132"/>
                <a:gd name="T14" fmla="*/ 2147483646 w 117"/>
                <a:gd name="T15" fmla="*/ 2147483646 h 132"/>
                <a:gd name="T16" fmla="*/ 2147483646 w 117"/>
                <a:gd name="T17" fmla="*/ 2147483646 h 132"/>
                <a:gd name="T18" fmla="*/ 2147483646 w 117"/>
                <a:gd name="T19" fmla="*/ 2147483646 h 132"/>
                <a:gd name="T20" fmla="*/ 2147483646 w 117"/>
                <a:gd name="T21" fmla="*/ 2147483646 h 132"/>
                <a:gd name="T22" fmla="*/ 2147483646 w 117"/>
                <a:gd name="T23" fmla="*/ 2147483646 h 132"/>
                <a:gd name="T24" fmla="*/ 2147483646 w 117"/>
                <a:gd name="T25" fmla="*/ 2147483646 h 132"/>
                <a:gd name="T26" fmla="*/ 2147483646 w 117"/>
                <a:gd name="T27" fmla="*/ 2147483646 h 132"/>
                <a:gd name="T28" fmla="*/ 2147483646 w 117"/>
                <a:gd name="T29" fmla="*/ 2147483646 h 132"/>
                <a:gd name="T30" fmla="*/ 2147483646 w 117"/>
                <a:gd name="T31" fmla="*/ 2147483646 h 132"/>
                <a:gd name="T32" fmla="*/ 2147483646 w 117"/>
                <a:gd name="T33" fmla="*/ 2147483646 h 132"/>
                <a:gd name="T34" fmla="*/ 2147483646 w 117"/>
                <a:gd name="T35" fmla="*/ 2147483646 h 132"/>
                <a:gd name="T36" fmla="*/ 2147483646 w 117"/>
                <a:gd name="T37" fmla="*/ 2147483646 h 132"/>
                <a:gd name="T38" fmla="*/ 2147483646 w 117"/>
                <a:gd name="T39" fmla="*/ 2147483646 h 132"/>
                <a:gd name="T40" fmla="*/ 2147483646 w 117"/>
                <a:gd name="T41" fmla="*/ 2147483646 h 132"/>
                <a:gd name="T42" fmla="*/ 2147483646 w 117"/>
                <a:gd name="T43" fmla="*/ 2147483646 h 132"/>
                <a:gd name="T44" fmla="*/ 2147483646 w 117"/>
                <a:gd name="T45" fmla="*/ 2147483646 h 132"/>
                <a:gd name="T46" fmla="*/ 2147483646 w 117"/>
                <a:gd name="T47" fmla="*/ 2147483646 h 132"/>
                <a:gd name="T48" fmla="*/ 2147483646 w 117"/>
                <a:gd name="T49" fmla="*/ 2147483646 h 132"/>
                <a:gd name="T50" fmla="*/ 2147483646 w 117"/>
                <a:gd name="T51" fmla="*/ 2147483646 h 132"/>
                <a:gd name="T52" fmla="*/ 2147483646 w 117"/>
                <a:gd name="T53" fmla="*/ 0 h 13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 name="Freeform 15"/>
            <p:cNvSpPr>
              <a:spLocks/>
            </p:cNvSpPr>
            <p:nvPr userDrawn="1"/>
          </p:nvSpPr>
          <p:spPr bwMode="ltGray">
            <a:xfrm rot="373331" flipH="1">
              <a:off x="799" y="2979"/>
              <a:ext cx="87" cy="274"/>
            </a:xfrm>
            <a:custGeom>
              <a:avLst/>
              <a:gdLst>
                <a:gd name="T0" fmla="*/ 2147483646 w 29"/>
                <a:gd name="T1" fmla="*/ 0 h 77"/>
                <a:gd name="T2" fmla="*/ 2147483646 w 29"/>
                <a:gd name="T3" fmla="*/ 0 h 77"/>
                <a:gd name="T4" fmla="*/ 2147483646 w 29"/>
                <a:gd name="T5" fmla="*/ 2147483646 h 77"/>
                <a:gd name="T6" fmla="*/ 2147483646 w 29"/>
                <a:gd name="T7" fmla="*/ 2147483646 h 77"/>
                <a:gd name="T8" fmla="*/ 2147483646 w 29"/>
                <a:gd name="T9" fmla="*/ 2147483646 h 77"/>
                <a:gd name="T10" fmla="*/ 2147483646 w 29"/>
                <a:gd name="T11" fmla="*/ 2147483646 h 77"/>
                <a:gd name="T12" fmla="*/ 0 w 29"/>
                <a:gd name="T13" fmla="*/ 2147483646 h 77"/>
                <a:gd name="T14" fmla="*/ 2147483646 w 29"/>
                <a:gd name="T15" fmla="*/ 2147483646 h 77"/>
                <a:gd name="T16" fmla="*/ 2147483646 w 29"/>
                <a:gd name="T17" fmla="*/ 2147483646 h 77"/>
                <a:gd name="T18" fmla="*/ 2147483646 w 29"/>
                <a:gd name="T19" fmla="*/ 2147483646 h 77"/>
                <a:gd name="T20" fmla="*/ 2147483646 w 29"/>
                <a:gd name="T21" fmla="*/ 2147483646 h 77"/>
                <a:gd name="T22" fmla="*/ 2147483646 w 29"/>
                <a:gd name="T23" fmla="*/ 2147483646 h 77"/>
                <a:gd name="T24" fmla="*/ 2147483646 w 29"/>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 name="Freeform 16"/>
            <p:cNvSpPr>
              <a:spLocks/>
            </p:cNvSpPr>
            <p:nvPr userDrawn="1"/>
          </p:nvSpPr>
          <p:spPr bwMode="ltGray">
            <a:xfrm>
              <a:off x="1190" y="3273"/>
              <a:ext cx="1108" cy="1047"/>
            </a:xfrm>
            <a:custGeom>
              <a:avLst/>
              <a:gdLst>
                <a:gd name="T0" fmla="*/ 784 w 1108"/>
                <a:gd name="T1" fmla="*/ 1047 h 1047"/>
                <a:gd name="T2" fmla="*/ 692 w 1108"/>
                <a:gd name="T3" fmla="*/ 1011 h 1047"/>
                <a:gd name="T4" fmla="*/ 607 w 1108"/>
                <a:gd name="T5" fmla="*/ 945 h 1047"/>
                <a:gd name="T6" fmla="*/ 517 w 1108"/>
                <a:gd name="T7" fmla="*/ 861 h 1047"/>
                <a:gd name="T8" fmla="*/ 432 w 1108"/>
                <a:gd name="T9" fmla="*/ 776 h 1047"/>
                <a:gd name="T10" fmla="*/ 350 w 1108"/>
                <a:gd name="T11" fmla="*/ 677 h 1047"/>
                <a:gd name="T12" fmla="*/ 266 w 1108"/>
                <a:gd name="T13" fmla="*/ 563 h 1047"/>
                <a:gd name="T14" fmla="*/ 188 w 1108"/>
                <a:gd name="T15" fmla="*/ 447 h 1047"/>
                <a:gd name="T16" fmla="*/ 122 w 1108"/>
                <a:gd name="T17" fmla="*/ 325 h 1047"/>
                <a:gd name="T18" fmla="*/ 65 w 1108"/>
                <a:gd name="T19" fmla="*/ 211 h 1047"/>
                <a:gd name="T20" fmla="*/ 21 w 1108"/>
                <a:gd name="T21" fmla="*/ 101 h 1047"/>
                <a:gd name="T22" fmla="*/ 0 w 1108"/>
                <a:gd name="T23" fmla="*/ 0 h 1047"/>
                <a:gd name="T24" fmla="*/ 109 w 1108"/>
                <a:gd name="T25" fmla="*/ 217 h 1047"/>
                <a:gd name="T26" fmla="*/ 209 w 1108"/>
                <a:gd name="T27" fmla="*/ 378 h 1047"/>
                <a:gd name="T28" fmla="*/ 294 w 1108"/>
                <a:gd name="T29" fmla="*/ 500 h 1047"/>
                <a:gd name="T30" fmla="*/ 373 w 1108"/>
                <a:gd name="T31" fmla="*/ 590 h 1047"/>
                <a:gd name="T32" fmla="*/ 441 w 1108"/>
                <a:gd name="T33" fmla="*/ 661 h 1047"/>
                <a:gd name="T34" fmla="*/ 506 w 1108"/>
                <a:gd name="T35" fmla="*/ 713 h 1047"/>
                <a:gd name="T36" fmla="*/ 564 w 1108"/>
                <a:gd name="T37" fmla="*/ 754 h 1047"/>
                <a:gd name="T38" fmla="*/ 620 w 1108"/>
                <a:gd name="T39" fmla="*/ 801 h 1047"/>
                <a:gd name="T40" fmla="*/ 754 w 1108"/>
                <a:gd name="T41" fmla="*/ 899 h 1047"/>
                <a:gd name="T42" fmla="*/ 925 w 1108"/>
                <a:gd name="T43" fmla="*/ 977 h 1047"/>
                <a:gd name="T44" fmla="*/ 1108 w 1108"/>
                <a:gd name="T45" fmla="*/ 1047 h 1047"/>
                <a:gd name="T46" fmla="*/ 784 w 1108"/>
                <a:gd name="T47" fmla="*/ 1047 h 104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nvGrpSpPr>
            <p:cNvPr id="12" name="Group 17"/>
            <p:cNvGrpSpPr>
              <a:grpSpLocks/>
            </p:cNvGrpSpPr>
            <p:nvPr userDrawn="1"/>
          </p:nvGrpSpPr>
          <p:grpSpPr bwMode="auto">
            <a:xfrm rot="3220060">
              <a:off x="2631" y="754"/>
              <a:ext cx="569" cy="637"/>
              <a:chOff x="1727" y="866"/>
              <a:chExt cx="129" cy="157"/>
            </a:xfrm>
          </p:grpSpPr>
          <p:sp>
            <p:nvSpPr>
              <p:cNvPr id="36" name="Freeform 18"/>
              <p:cNvSpPr>
                <a:spLocks/>
              </p:cNvSpPr>
              <p:nvPr userDrawn="1"/>
            </p:nvSpPr>
            <p:spPr bwMode="ltGray">
              <a:xfrm>
                <a:off x="1727"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7" name="Freeform 19"/>
              <p:cNvSpPr>
                <a:spLocks/>
              </p:cNvSpPr>
              <p:nvPr userDrawn="1"/>
            </p:nvSpPr>
            <p:spPr bwMode="ltGray">
              <a:xfrm>
                <a:off x="1786" y="894"/>
                <a:ext cx="70" cy="49"/>
              </a:xfrm>
              <a:custGeom>
                <a:avLst/>
                <a:gdLst>
                  <a:gd name="T0" fmla="*/ 0 w 140"/>
                  <a:gd name="T1" fmla="*/ 1 h 98"/>
                  <a:gd name="T2" fmla="*/ 1 w 140"/>
                  <a:gd name="T3" fmla="*/ 0 h 98"/>
                  <a:gd name="T4" fmla="*/ 1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8" name="Freeform 20"/>
              <p:cNvSpPr>
                <a:spLocks/>
              </p:cNvSpPr>
              <p:nvPr userDrawn="1"/>
            </p:nvSpPr>
            <p:spPr bwMode="ltGray">
              <a:xfrm>
                <a:off x="1772" y="998"/>
                <a:ext cx="73" cy="25"/>
              </a:xfrm>
              <a:custGeom>
                <a:avLst/>
                <a:gdLst>
                  <a:gd name="T0" fmla="*/ 0 w 145"/>
                  <a:gd name="T1" fmla="*/ 1 h 49"/>
                  <a:gd name="T2" fmla="*/ 1 w 145"/>
                  <a:gd name="T3" fmla="*/ 0 h 49"/>
                  <a:gd name="T4" fmla="*/ 1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nvGrpSpPr>
            <p:cNvPr id="13" name="Group 21"/>
            <p:cNvGrpSpPr>
              <a:grpSpLocks/>
            </p:cNvGrpSpPr>
            <p:nvPr userDrawn="1"/>
          </p:nvGrpSpPr>
          <p:grpSpPr bwMode="auto">
            <a:xfrm rot="-6691250">
              <a:off x="3637" y="132"/>
              <a:ext cx="356" cy="607"/>
              <a:chOff x="1727" y="866"/>
              <a:chExt cx="129" cy="157"/>
            </a:xfrm>
          </p:grpSpPr>
          <p:sp>
            <p:nvSpPr>
              <p:cNvPr id="33" name="Freeform 22"/>
              <p:cNvSpPr>
                <a:spLocks/>
              </p:cNvSpPr>
              <p:nvPr userDrawn="1"/>
            </p:nvSpPr>
            <p:spPr bwMode="ltGray">
              <a:xfrm>
                <a:off x="1727"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 name="Freeform 23"/>
              <p:cNvSpPr>
                <a:spLocks/>
              </p:cNvSpPr>
              <p:nvPr userDrawn="1"/>
            </p:nvSpPr>
            <p:spPr bwMode="ltGray">
              <a:xfrm>
                <a:off x="1786" y="894"/>
                <a:ext cx="70" cy="49"/>
              </a:xfrm>
              <a:custGeom>
                <a:avLst/>
                <a:gdLst>
                  <a:gd name="T0" fmla="*/ 0 w 140"/>
                  <a:gd name="T1" fmla="*/ 1 h 98"/>
                  <a:gd name="T2" fmla="*/ 1 w 140"/>
                  <a:gd name="T3" fmla="*/ 0 h 98"/>
                  <a:gd name="T4" fmla="*/ 1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5" name="Freeform 24"/>
              <p:cNvSpPr>
                <a:spLocks/>
              </p:cNvSpPr>
              <p:nvPr userDrawn="1"/>
            </p:nvSpPr>
            <p:spPr bwMode="ltGray">
              <a:xfrm>
                <a:off x="1772" y="998"/>
                <a:ext cx="73" cy="25"/>
              </a:xfrm>
              <a:custGeom>
                <a:avLst/>
                <a:gdLst>
                  <a:gd name="T0" fmla="*/ 0 w 145"/>
                  <a:gd name="T1" fmla="*/ 1 h 49"/>
                  <a:gd name="T2" fmla="*/ 1 w 145"/>
                  <a:gd name="T3" fmla="*/ 0 h 49"/>
                  <a:gd name="T4" fmla="*/ 1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nvGrpSpPr>
            <p:cNvPr id="14" name="Group 25"/>
            <p:cNvGrpSpPr>
              <a:grpSpLocks/>
            </p:cNvGrpSpPr>
            <p:nvPr userDrawn="1"/>
          </p:nvGrpSpPr>
          <p:grpSpPr bwMode="auto">
            <a:xfrm rot="8524840">
              <a:off x="668" y="3321"/>
              <a:ext cx="501" cy="502"/>
              <a:chOff x="1727" y="866"/>
              <a:chExt cx="129" cy="157"/>
            </a:xfrm>
          </p:grpSpPr>
          <p:sp>
            <p:nvSpPr>
              <p:cNvPr id="30" name="Freeform 26"/>
              <p:cNvSpPr>
                <a:spLocks/>
              </p:cNvSpPr>
              <p:nvPr userDrawn="1"/>
            </p:nvSpPr>
            <p:spPr bwMode="ltGray">
              <a:xfrm>
                <a:off x="1727"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1" name="Freeform 27"/>
              <p:cNvSpPr>
                <a:spLocks/>
              </p:cNvSpPr>
              <p:nvPr userDrawn="1"/>
            </p:nvSpPr>
            <p:spPr bwMode="ltGray">
              <a:xfrm>
                <a:off x="1786" y="894"/>
                <a:ext cx="70" cy="49"/>
              </a:xfrm>
              <a:custGeom>
                <a:avLst/>
                <a:gdLst>
                  <a:gd name="T0" fmla="*/ 0 w 140"/>
                  <a:gd name="T1" fmla="*/ 1 h 98"/>
                  <a:gd name="T2" fmla="*/ 1 w 140"/>
                  <a:gd name="T3" fmla="*/ 0 h 98"/>
                  <a:gd name="T4" fmla="*/ 1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2" name="Freeform 28"/>
              <p:cNvSpPr>
                <a:spLocks/>
              </p:cNvSpPr>
              <p:nvPr userDrawn="1"/>
            </p:nvSpPr>
            <p:spPr bwMode="ltGray">
              <a:xfrm>
                <a:off x="1772" y="998"/>
                <a:ext cx="73" cy="25"/>
              </a:xfrm>
              <a:custGeom>
                <a:avLst/>
                <a:gdLst>
                  <a:gd name="T0" fmla="*/ 0 w 145"/>
                  <a:gd name="T1" fmla="*/ 1 h 49"/>
                  <a:gd name="T2" fmla="*/ 1 w 145"/>
                  <a:gd name="T3" fmla="*/ 0 h 49"/>
                  <a:gd name="T4" fmla="*/ 1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nvGrpSpPr>
            <p:cNvPr id="15" name="Group 29"/>
            <p:cNvGrpSpPr>
              <a:grpSpLocks/>
            </p:cNvGrpSpPr>
            <p:nvPr userDrawn="1"/>
          </p:nvGrpSpPr>
          <p:grpSpPr bwMode="auto">
            <a:xfrm rot="4106450" flipH="1">
              <a:off x="393" y="262"/>
              <a:ext cx="709" cy="892"/>
              <a:chOff x="1727" y="866"/>
              <a:chExt cx="129" cy="157"/>
            </a:xfrm>
          </p:grpSpPr>
          <p:sp>
            <p:nvSpPr>
              <p:cNvPr id="27" name="Freeform 30"/>
              <p:cNvSpPr>
                <a:spLocks/>
              </p:cNvSpPr>
              <p:nvPr userDrawn="1"/>
            </p:nvSpPr>
            <p:spPr bwMode="ltGray">
              <a:xfrm>
                <a:off x="1727"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8" name="Freeform 31"/>
              <p:cNvSpPr>
                <a:spLocks/>
              </p:cNvSpPr>
              <p:nvPr userDrawn="1"/>
            </p:nvSpPr>
            <p:spPr bwMode="ltGray">
              <a:xfrm>
                <a:off x="1786" y="894"/>
                <a:ext cx="70" cy="49"/>
              </a:xfrm>
              <a:custGeom>
                <a:avLst/>
                <a:gdLst>
                  <a:gd name="T0" fmla="*/ 0 w 140"/>
                  <a:gd name="T1" fmla="*/ 1 h 98"/>
                  <a:gd name="T2" fmla="*/ 1 w 140"/>
                  <a:gd name="T3" fmla="*/ 0 h 98"/>
                  <a:gd name="T4" fmla="*/ 1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9" name="Freeform 32"/>
              <p:cNvSpPr>
                <a:spLocks/>
              </p:cNvSpPr>
              <p:nvPr userDrawn="1"/>
            </p:nvSpPr>
            <p:spPr bwMode="ltGray">
              <a:xfrm>
                <a:off x="1772" y="998"/>
                <a:ext cx="73" cy="25"/>
              </a:xfrm>
              <a:custGeom>
                <a:avLst/>
                <a:gdLst>
                  <a:gd name="T0" fmla="*/ 0 w 145"/>
                  <a:gd name="T1" fmla="*/ 1 h 49"/>
                  <a:gd name="T2" fmla="*/ 1 w 145"/>
                  <a:gd name="T3" fmla="*/ 0 h 49"/>
                  <a:gd name="T4" fmla="*/ 1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nvGrpSpPr>
            <p:cNvPr id="16" name="Group 33"/>
            <p:cNvGrpSpPr>
              <a:grpSpLocks/>
            </p:cNvGrpSpPr>
            <p:nvPr userDrawn="1"/>
          </p:nvGrpSpPr>
          <p:grpSpPr bwMode="auto">
            <a:xfrm rot="10015322" flipH="1">
              <a:off x="4625" y="2382"/>
              <a:ext cx="709" cy="892"/>
              <a:chOff x="1727" y="866"/>
              <a:chExt cx="129" cy="157"/>
            </a:xfrm>
          </p:grpSpPr>
          <p:sp>
            <p:nvSpPr>
              <p:cNvPr id="24" name="Freeform 34"/>
              <p:cNvSpPr>
                <a:spLocks/>
              </p:cNvSpPr>
              <p:nvPr userDrawn="1"/>
            </p:nvSpPr>
            <p:spPr bwMode="ltGray">
              <a:xfrm>
                <a:off x="1727"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5" name="Freeform 35"/>
              <p:cNvSpPr>
                <a:spLocks/>
              </p:cNvSpPr>
              <p:nvPr userDrawn="1"/>
            </p:nvSpPr>
            <p:spPr bwMode="ltGray">
              <a:xfrm>
                <a:off x="1786" y="894"/>
                <a:ext cx="70" cy="49"/>
              </a:xfrm>
              <a:custGeom>
                <a:avLst/>
                <a:gdLst>
                  <a:gd name="T0" fmla="*/ 0 w 140"/>
                  <a:gd name="T1" fmla="*/ 1 h 98"/>
                  <a:gd name="T2" fmla="*/ 1 w 140"/>
                  <a:gd name="T3" fmla="*/ 0 h 98"/>
                  <a:gd name="T4" fmla="*/ 1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6" name="Freeform 36"/>
              <p:cNvSpPr>
                <a:spLocks/>
              </p:cNvSpPr>
              <p:nvPr userDrawn="1"/>
            </p:nvSpPr>
            <p:spPr bwMode="ltGray">
              <a:xfrm>
                <a:off x="1772" y="998"/>
                <a:ext cx="73" cy="25"/>
              </a:xfrm>
              <a:custGeom>
                <a:avLst/>
                <a:gdLst>
                  <a:gd name="T0" fmla="*/ 0 w 145"/>
                  <a:gd name="T1" fmla="*/ 1 h 49"/>
                  <a:gd name="T2" fmla="*/ 1 w 145"/>
                  <a:gd name="T3" fmla="*/ 0 h 49"/>
                  <a:gd name="T4" fmla="*/ 1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17" name="Freeform 37"/>
            <p:cNvSpPr>
              <a:spLocks/>
            </p:cNvSpPr>
            <p:nvPr userDrawn="1"/>
          </p:nvSpPr>
          <p:spPr bwMode="ltGray">
            <a:xfrm>
              <a:off x="1217" y="2"/>
              <a:ext cx="862" cy="886"/>
            </a:xfrm>
            <a:custGeom>
              <a:avLst/>
              <a:gdLst>
                <a:gd name="T0" fmla="*/ 0 w 862"/>
                <a:gd name="T1" fmla="*/ 0 h 886"/>
                <a:gd name="T2" fmla="*/ 6 w 862"/>
                <a:gd name="T3" fmla="*/ 107 h 886"/>
                <a:gd name="T4" fmla="*/ 37 w 862"/>
                <a:gd name="T5" fmla="*/ 262 h 886"/>
                <a:gd name="T6" fmla="*/ 83 w 862"/>
                <a:gd name="T7" fmla="*/ 410 h 886"/>
                <a:gd name="T8" fmla="*/ 149 w 862"/>
                <a:gd name="T9" fmla="*/ 546 h 886"/>
                <a:gd name="T10" fmla="*/ 237 w 862"/>
                <a:gd name="T11" fmla="*/ 666 h 886"/>
                <a:gd name="T12" fmla="*/ 338 w 862"/>
                <a:gd name="T13" fmla="*/ 764 h 886"/>
                <a:gd name="T14" fmla="*/ 450 w 862"/>
                <a:gd name="T15" fmla="*/ 838 h 886"/>
                <a:gd name="T16" fmla="*/ 579 w 862"/>
                <a:gd name="T17" fmla="*/ 879 h 886"/>
                <a:gd name="T18" fmla="*/ 714 w 862"/>
                <a:gd name="T19" fmla="*/ 886 h 886"/>
                <a:gd name="T20" fmla="*/ 862 w 862"/>
                <a:gd name="T21" fmla="*/ 851 h 886"/>
                <a:gd name="T22" fmla="*/ 784 w 862"/>
                <a:gd name="T23" fmla="*/ 856 h 886"/>
                <a:gd name="T24" fmla="*/ 700 w 862"/>
                <a:gd name="T25" fmla="*/ 835 h 886"/>
                <a:gd name="T26" fmla="*/ 621 w 862"/>
                <a:gd name="T27" fmla="*/ 794 h 886"/>
                <a:gd name="T28" fmla="*/ 542 w 862"/>
                <a:gd name="T29" fmla="*/ 728 h 886"/>
                <a:gd name="T30" fmla="*/ 466 w 862"/>
                <a:gd name="T31" fmla="*/ 649 h 886"/>
                <a:gd name="T32" fmla="*/ 397 w 862"/>
                <a:gd name="T33" fmla="*/ 557 h 886"/>
                <a:gd name="T34" fmla="*/ 334 w 862"/>
                <a:gd name="T35" fmla="*/ 454 h 886"/>
                <a:gd name="T36" fmla="*/ 279 w 862"/>
                <a:gd name="T37" fmla="*/ 339 h 886"/>
                <a:gd name="T38" fmla="*/ 238 w 862"/>
                <a:gd name="T39" fmla="*/ 225 h 886"/>
                <a:gd name="T40" fmla="*/ 205 w 862"/>
                <a:gd name="T41" fmla="*/ 105 h 886"/>
                <a:gd name="T42" fmla="*/ 184 w 862"/>
                <a:gd name="T43" fmla="*/ 3 h 8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8" name="Freeform 38"/>
            <p:cNvSpPr>
              <a:spLocks/>
            </p:cNvSpPr>
            <p:nvPr userDrawn="1"/>
          </p:nvSpPr>
          <p:spPr bwMode="ltGray">
            <a:xfrm rot="9832527" flipV="1">
              <a:off x="2158" y="102"/>
              <a:ext cx="681" cy="593"/>
            </a:xfrm>
            <a:custGeom>
              <a:avLst/>
              <a:gdLst>
                <a:gd name="T0" fmla="*/ 0 w 257"/>
                <a:gd name="T1" fmla="*/ 0 h 237"/>
                <a:gd name="T2" fmla="*/ 0 w 257"/>
                <a:gd name="T3" fmla="*/ 2147483646 h 237"/>
                <a:gd name="T4" fmla="*/ 874155101 w 257"/>
                <a:gd name="T5" fmla="*/ 2147483646 h 237"/>
                <a:gd name="T6" fmla="*/ 1736584111 w 257"/>
                <a:gd name="T7" fmla="*/ 2147483646 h 237"/>
                <a:gd name="T8" fmla="*/ 2147483646 w 257"/>
                <a:gd name="T9" fmla="*/ 2147483646 h 237"/>
                <a:gd name="T10" fmla="*/ 2147483646 w 257"/>
                <a:gd name="T11" fmla="*/ 2147483646 h 237"/>
                <a:gd name="T12" fmla="*/ 2147483646 w 257"/>
                <a:gd name="T13" fmla="*/ 2147483646 h 237"/>
                <a:gd name="T14" fmla="*/ 2147483646 w 257"/>
                <a:gd name="T15" fmla="*/ 2147483646 h 237"/>
                <a:gd name="T16" fmla="*/ 2147483646 w 257"/>
                <a:gd name="T17" fmla="*/ 2147483646 h 237"/>
                <a:gd name="T18" fmla="*/ 2147483646 w 257"/>
                <a:gd name="T19" fmla="*/ 2147483646 h 237"/>
                <a:gd name="T20" fmla="*/ 2147483646 w 257"/>
                <a:gd name="T21" fmla="*/ 2147483646 h 237"/>
                <a:gd name="T22" fmla="*/ 2147483646 w 257"/>
                <a:gd name="T23" fmla="*/ 2147483646 h 237"/>
                <a:gd name="T24" fmla="*/ 2147483646 w 257"/>
                <a:gd name="T25" fmla="*/ 2147483646 h 237"/>
                <a:gd name="T26" fmla="*/ 2147483646 w 257"/>
                <a:gd name="T27" fmla="*/ 2147483646 h 237"/>
                <a:gd name="T28" fmla="*/ 2147483646 w 257"/>
                <a:gd name="T29" fmla="*/ 2147483646 h 237"/>
                <a:gd name="T30" fmla="*/ 2147483646 w 257"/>
                <a:gd name="T31" fmla="*/ 2147483646 h 237"/>
                <a:gd name="T32" fmla="*/ 2147483646 w 257"/>
                <a:gd name="T33" fmla="*/ 2147483646 h 237"/>
                <a:gd name="T34" fmla="*/ 2147483646 w 257"/>
                <a:gd name="T35" fmla="*/ 2147483646 h 237"/>
                <a:gd name="T36" fmla="*/ 2147483646 w 257"/>
                <a:gd name="T37" fmla="*/ 2147483646 h 237"/>
                <a:gd name="T38" fmla="*/ 2147483646 w 257"/>
                <a:gd name="T39" fmla="*/ 2147483646 h 237"/>
                <a:gd name="T40" fmla="*/ 2147483646 w 257"/>
                <a:gd name="T41" fmla="*/ 2147483646 h 237"/>
                <a:gd name="T42" fmla="*/ 2147483646 w 257"/>
                <a:gd name="T43" fmla="*/ 2147483646 h 237"/>
                <a:gd name="T44" fmla="*/ 2147483646 w 257"/>
                <a:gd name="T45" fmla="*/ 2147483646 h 237"/>
                <a:gd name="T46" fmla="*/ 2147483646 w 257"/>
                <a:gd name="T47" fmla="*/ 2147483646 h 237"/>
                <a:gd name="T48" fmla="*/ 2147483646 w 257"/>
                <a:gd name="T49" fmla="*/ 2147483646 h 237"/>
                <a:gd name="T50" fmla="*/ 2147483646 w 257"/>
                <a:gd name="T51" fmla="*/ 2147483646 h 237"/>
                <a:gd name="T52" fmla="*/ 2147483646 w 257"/>
                <a:gd name="T53" fmla="*/ 2147483646 h 237"/>
                <a:gd name="T54" fmla="*/ 2147483646 w 257"/>
                <a:gd name="T55" fmla="*/ 2147483646 h 237"/>
                <a:gd name="T56" fmla="*/ 2147483646 w 257"/>
                <a:gd name="T57" fmla="*/ 2147483646 h 237"/>
                <a:gd name="T58" fmla="*/ 2147483646 w 257"/>
                <a:gd name="T59" fmla="*/ 2147483646 h 237"/>
                <a:gd name="T60" fmla="*/ 2147483646 w 257"/>
                <a:gd name="T61" fmla="*/ 2147483646 h 237"/>
                <a:gd name="T62" fmla="*/ 2147483646 w 257"/>
                <a:gd name="T63" fmla="*/ 2147483646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9" name="Freeform 39"/>
            <p:cNvSpPr>
              <a:spLocks/>
            </p:cNvSpPr>
            <p:nvPr userDrawn="1"/>
          </p:nvSpPr>
          <p:spPr bwMode="ltGray">
            <a:xfrm rot="9832527" flipV="1">
              <a:off x="1997" y="858"/>
              <a:ext cx="330" cy="278"/>
            </a:xfrm>
            <a:custGeom>
              <a:avLst/>
              <a:gdLst>
                <a:gd name="T0" fmla="*/ 2147483646 w 124"/>
                <a:gd name="T1" fmla="*/ 0 h 110"/>
                <a:gd name="T2" fmla="*/ 2147483646 w 124"/>
                <a:gd name="T3" fmla="*/ 2147483646 h 110"/>
                <a:gd name="T4" fmla="*/ 2147483646 w 124"/>
                <a:gd name="T5" fmla="*/ 2147483646 h 110"/>
                <a:gd name="T6" fmla="*/ 2147483646 w 124"/>
                <a:gd name="T7" fmla="*/ 2147483646 h 110"/>
                <a:gd name="T8" fmla="*/ 2147483646 w 124"/>
                <a:gd name="T9" fmla="*/ 2147483646 h 110"/>
                <a:gd name="T10" fmla="*/ 2147483646 w 124"/>
                <a:gd name="T11" fmla="*/ 2147483646 h 110"/>
                <a:gd name="T12" fmla="*/ 2147483646 w 124"/>
                <a:gd name="T13" fmla="*/ 2147483646 h 110"/>
                <a:gd name="T14" fmla="*/ 2147483646 w 124"/>
                <a:gd name="T15" fmla="*/ 2147483646 h 110"/>
                <a:gd name="T16" fmla="*/ 2147483646 w 124"/>
                <a:gd name="T17" fmla="*/ 2147483646 h 110"/>
                <a:gd name="T18" fmla="*/ 0 w 124"/>
                <a:gd name="T19" fmla="*/ 2147483646 h 110"/>
                <a:gd name="T20" fmla="*/ 1298853174 w 124"/>
                <a:gd name="T21" fmla="*/ 2147483646 h 110"/>
                <a:gd name="T22" fmla="*/ 2147483646 w 124"/>
                <a:gd name="T23" fmla="*/ 2147483646 h 110"/>
                <a:gd name="T24" fmla="*/ 2147483646 w 124"/>
                <a:gd name="T25" fmla="*/ 2147483646 h 110"/>
                <a:gd name="T26" fmla="*/ 2147483646 w 124"/>
                <a:gd name="T27" fmla="*/ 2147483646 h 110"/>
                <a:gd name="T28" fmla="*/ 2147483646 w 124"/>
                <a:gd name="T29" fmla="*/ 2147483646 h 110"/>
                <a:gd name="T30" fmla="*/ 2147483646 w 124"/>
                <a:gd name="T31" fmla="*/ 2147483646 h 110"/>
                <a:gd name="T32" fmla="*/ 2147483646 w 124"/>
                <a:gd name="T33" fmla="*/ 2147483646 h 110"/>
                <a:gd name="T34" fmla="*/ 2147483646 w 124"/>
                <a:gd name="T35" fmla="*/ 2147483646 h 110"/>
                <a:gd name="T36" fmla="*/ 2147483646 w 124"/>
                <a:gd name="T37" fmla="*/ 2147483646 h 110"/>
                <a:gd name="T38" fmla="*/ 2147483646 w 124"/>
                <a:gd name="T39" fmla="*/ 2147483646 h 110"/>
                <a:gd name="T40" fmla="*/ 2147483646 w 124"/>
                <a:gd name="T41" fmla="*/ 2147483646 h 110"/>
                <a:gd name="T42" fmla="*/ 2147483646 w 124"/>
                <a:gd name="T43" fmla="*/ 2147483646 h 110"/>
                <a:gd name="T44" fmla="*/ 2147483646 w 124"/>
                <a:gd name="T45" fmla="*/ 2147483646 h 110"/>
                <a:gd name="T46" fmla="*/ 2147483646 w 124"/>
                <a:gd name="T47" fmla="*/ 2147483646 h 110"/>
                <a:gd name="T48" fmla="*/ 2147483646 w 124"/>
                <a:gd name="T49" fmla="*/ 2147483646 h 110"/>
                <a:gd name="T50" fmla="*/ 2147483646 w 124"/>
                <a:gd name="T51" fmla="*/ 2147483646 h 110"/>
                <a:gd name="T52" fmla="*/ 2147483646 w 124"/>
                <a:gd name="T53" fmla="*/ 2141345376 h 110"/>
                <a:gd name="T54" fmla="*/ 2147483646 w 124"/>
                <a:gd name="T55" fmla="*/ 1554200202 h 110"/>
                <a:gd name="T56" fmla="*/ 2147483646 w 124"/>
                <a:gd name="T57" fmla="*/ 902910549 h 110"/>
                <a:gd name="T58" fmla="*/ 2147483646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0" name="Freeform 40"/>
            <p:cNvSpPr>
              <a:spLocks/>
            </p:cNvSpPr>
            <p:nvPr userDrawn="1"/>
          </p:nvSpPr>
          <p:spPr bwMode="ltGray">
            <a:xfrm rot="9832527" flipV="1">
              <a:off x="2224" y="808"/>
              <a:ext cx="123" cy="233"/>
            </a:xfrm>
            <a:custGeom>
              <a:avLst/>
              <a:gdLst>
                <a:gd name="T0" fmla="*/ 2147483646 w 46"/>
                <a:gd name="T1" fmla="*/ 0 h 94"/>
                <a:gd name="T2" fmla="*/ 2147483646 w 46"/>
                <a:gd name="T3" fmla="*/ 2147483646 h 94"/>
                <a:gd name="T4" fmla="*/ 2147483646 w 46"/>
                <a:gd name="T5" fmla="*/ 2147483646 h 94"/>
                <a:gd name="T6" fmla="*/ 2147483646 w 46"/>
                <a:gd name="T7" fmla="*/ 2147483646 h 94"/>
                <a:gd name="T8" fmla="*/ 0 w 46"/>
                <a:gd name="T9" fmla="*/ 2147483646 h 94"/>
                <a:gd name="T10" fmla="*/ 2147483646 w 46"/>
                <a:gd name="T11" fmla="*/ 2147483646 h 94"/>
                <a:gd name="T12" fmla="*/ 2147483646 w 46"/>
                <a:gd name="T13" fmla="*/ 2147483646 h 94"/>
                <a:gd name="T14" fmla="*/ 2147483646 w 46"/>
                <a:gd name="T15" fmla="*/ 2147483646 h 94"/>
                <a:gd name="T16" fmla="*/ 2147483646 w 46"/>
                <a:gd name="T17" fmla="*/ 2147483646 h 94"/>
                <a:gd name="T18" fmla="*/ 2147483646 w 46"/>
                <a:gd name="T19" fmla="*/ 2147483646 h 94"/>
                <a:gd name="T20" fmla="*/ 2147483646 w 46"/>
                <a:gd name="T21" fmla="*/ 2147483646 h 94"/>
                <a:gd name="T22" fmla="*/ 2147483646 w 46"/>
                <a:gd name="T23" fmla="*/ 1146889783 h 94"/>
                <a:gd name="T24" fmla="*/ 2147483646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1" name="Freeform 41"/>
            <p:cNvSpPr>
              <a:spLocks/>
            </p:cNvSpPr>
            <p:nvPr userDrawn="1"/>
          </p:nvSpPr>
          <p:spPr bwMode="ltGray">
            <a:xfrm>
              <a:off x="1603" y="0"/>
              <a:ext cx="124" cy="121"/>
            </a:xfrm>
            <a:custGeom>
              <a:avLst/>
              <a:gdLst>
                <a:gd name="T0" fmla="*/ 124 w 124"/>
                <a:gd name="T1" fmla="*/ 0 h 121"/>
                <a:gd name="T2" fmla="*/ 113 w 124"/>
                <a:gd name="T3" fmla="*/ 9 h 121"/>
                <a:gd name="T4" fmla="*/ 99 w 124"/>
                <a:gd name="T5" fmla="*/ 25 h 121"/>
                <a:gd name="T6" fmla="*/ 81 w 124"/>
                <a:gd name="T7" fmla="*/ 41 h 121"/>
                <a:gd name="T8" fmla="*/ 63 w 124"/>
                <a:gd name="T9" fmla="*/ 54 h 121"/>
                <a:gd name="T10" fmla="*/ 41 w 124"/>
                <a:gd name="T11" fmla="*/ 66 h 121"/>
                <a:gd name="T12" fmla="*/ 22 w 124"/>
                <a:gd name="T13" fmla="*/ 74 h 121"/>
                <a:gd name="T14" fmla="*/ 0 w 124"/>
                <a:gd name="T15" fmla="*/ 75 h 121"/>
                <a:gd name="T16" fmla="*/ 10 w 124"/>
                <a:gd name="T17" fmla="*/ 96 h 121"/>
                <a:gd name="T18" fmla="*/ 23 w 124"/>
                <a:gd name="T19" fmla="*/ 113 h 121"/>
                <a:gd name="T20" fmla="*/ 41 w 124"/>
                <a:gd name="T21" fmla="*/ 121 h 121"/>
                <a:gd name="T22" fmla="*/ 60 w 124"/>
                <a:gd name="T23" fmla="*/ 121 h 121"/>
                <a:gd name="T24" fmla="*/ 83 w 124"/>
                <a:gd name="T25" fmla="*/ 111 h 121"/>
                <a:gd name="T26" fmla="*/ 101 w 124"/>
                <a:gd name="T27" fmla="*/ 88 h 121"/>
                <a:gd name="T28" fmla="*/ 116 w 124"/>
                <a:gd name="T29" fmla="*/ 53 h 121"/>
                <a:gd name="T30" fmla="*/ 124 w 124"/>
                <a:gd name="T31" fmla="*/ 0 h 1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2" name="Freeform 42"/>
            <p:cNvSpPr>
              <a:spLocks/>
            </p:cNvSpPr>
            <p:nvPr userDrawn="1"/>
          </p:nvSpPr>
          <p:spPr bwMode="ltGray">
            <a:xfrm rot="9832527" flipV="1">
              <a:off x="2173" y="1238"/>
              <a:ext cx="393" cy="2300"/>
            </a:xfrm>
            <a:custGeom>
              <a:avLst/>
              <a:gdLst>
                <a:gd name="T0" fmla="*/ 0 w 149"/>
                <a:gd name="T1" fmla="*/ 0 h 704"/>
                <a:gd name="T2" fmla="*/ 1608074222 w 149"/>
                <a:gd name="T3" fmla="*/ 2147483646 h 704"/>
                <a:gd name="T4" fmla="*/ 2147483646 w 149"/>
                <a:gd name="T5" fmla="*/ 2147483646 h 704"/>
                <a:gd name="T6" fmla="*/ 2147483646 w 149"/>
                <a:gd name="T7" fmla="*/ 2147483646 h 704"/>
                <a:gd name="T8" fmla="*/ 2147483646 w 149"/>
                <a:gd name="T9" fmla="*/ 2147483646 h 704"/>
                <a:gd name="T10" fmla="*/ 2147483646 w 149"/>
                <a:gd name="T11" fmla="*/ 2147483646 h 704"/>
                <a:gd name="T12" fmla="*/ 2147483646 w 149"/>
                <a:gd name="T13" fmla="*/ 2147483646 h 704"/>
                <a:gd name="T14" fmla="*/ 2147483646 w 149"/>
                <a:gd name="T15" fmla="*/ 2147483646 h 704"/>
                <a:gd name="T16" fmla="*/ 2147483646 w 149"/>
                <a:gd name="T17" fmla="*/ 2147483646 h 704"/>
                <a:gd name="T18" fmla="*/ 2147483646 w 149"/>
                <a:gd name="T19" fmla="*/ 2147483646 h 704"/>
                <a:gd name="T20" fmla="*/ 2147483646 w 149"/>
                <a:gd name="T21" fmla="*/ 2147483646 h 704"/>
                <a:gd name="T22" fmla="*/ 2147483646 w 149"/>
                <a:gd name="T23" fmla="*/ 2147483646 h 704"/>
                <a:gd name="T24" fmla="*/ 2147483646 w 149"/>
                <a:gd name="T25" fmla="*/ 2147483646 h 704"/>
                <a:gd name="T26" fmla="*/ 2147483646 w 149"/>
                <a:gd name="T27" fmla="*/ 2147483646 h 704"/>
                <a:gd name="T28" fmla="*/ 2147483646 w 149"/>
                <a:gd name="T29" fmla="*/ 2147483646 h 704"/>
                <a:gd name="T30" fmla="*/ 2147483646 w 149"/>
                <a:gd name="T31" fmla="*/ 2147483646 h 704"/>
                <a:gd name="T32" fmla="*/ 2147483646 w 149"/>
                <a:gd name="T33" fmla="*/ 2147483646 h 704"/>
                <a:gd name="T34" fmla="*/ 2147483646 w 149"/>
                <a:gd name="T35" fmla="*/ 2147483646 h 704"/>
                <a:gd name="T36" fmla="*/ 2147483646 w 149"/>
                <a:gd name="T37" fmla="*/ 2147483646 h 704"/>
                <a:gd name="T38" fmla="*/ 2147483646 w 149"/>
                <a:gd name="T39" fmla="*/ 2147483646 h 704"/>
                <a:gd name="T40" fmla="*/ 1608074222 w 149"/>
                <a:gd name="T41" fmla="*/ 2147483646 h 704"/>
                <a:gd name="T42" fmla="*/ 1608074222 w 149"/>
                <a:gd name="T43" fmla="*/ 2147483646 h 704"/>
                <a:gd name="T44" fmla="*/ 2096881096 w 149"/>
                <a:gd name="T45" fmla="*/ 2147483646 h 704"/>
                <a:gd name="T46" fmla="*/ 2147483646 w 149"/>
                <a:gd name="T47" fmla="*/ 2147483646 h 704"/>
                <a:gd name="T48" fmla="*/ 2147483646 w 149"/>
                <a:gd name="T49" fmla="*/ 2147483646 h 704"/>
                <a:gd name="T50" fmla="*/ 2147483646 w 149"/>
                <a:gd name="T51" fmla="*/ 2147483646 h 704"/>
                <a:gd name="T52" fmla="*/ 2147483646 w 149"/>
                <a:gd name="T53" fmla="*/ 2147483646 h 704"/>
                <a:gd name="T54" fmla="*/ 2147483646 w 149"/>
                <a:gd name="T55" fmla="*/ 2147483646 h 704"/>
                <a:gd name="T56" fmla="*/ 2147483646 w 149"/>
                <a:gd name="T57" fmla="*/ 2147483646 h 704"/>
                <a:gd name="T58" fmla="*/ 2147483646 w 149"/>
                <a:gd name="T59" fmla="*/ 2147483646 h 704"/>
                <a:gd name="T60" fmla="*/ 2147483646 w 149"/>
                <a:gd name="T61" fmla="*/ 2147483646 h 704"/>
                <a:gd name="T62" fmla="*/ 2147483646 w 149"/>
                <a:gd name="T63" fmla="*/ 2147483646 h 704"/>
                <a:gd name="T64" fmla="*/ 2147483646 w 149"/>
                <a:gd name="T65" fmla="*/ 2147483646 h 704"/>
                <a:gd name="T66" fmla="*/ 2147483646 w 149"/>
                <a:gd name="T67" fmla="*/ 2147483646 h 704"/>
                <a:gd name="T68" fmla="*/ 2147483646 w 149"/>
                <a:gd name="T69" fmla="*/ 2147483646 h 704"/>
                <a:gd name="T70" fmla="*/ 2147483646 w 149"/>
                <a:gd name="T71" fmla="*/ 2147483646 h 704"/>
                <a:gd name="T72" fmla="*/ 2147483646 w 149"/>
                <a:gd name="T73" fmla="*/ 2147483646 h 704"/>
                <a:gd name="T74" fmla="*/ 2147483646 w 149"/>
                <a:gd name="T75" fmla="*/ 2147483646 h 704"/>
                <a:gd name="T76" fmla="*/ 2147483646 w 149"/>
                <a:gd name="T77" fmla="*/ 2147483646 h 704"/>
                <a:gd name="T78" fmla="*/ 2147483646 w 149"/>
                <a:gd name="T79" fmla="*/ 2147483646 h 704"/>
                <a:gd name="T80" fmla="*/ 2147483646 w 149"/>
                <a:gd name="T81" fmla="*/ 2147483646 h 704"/>
                <a:gd name="T82" fmla="*/ 0 w 149"/>
                <a:gd name="T83" fmla="*/ 0 h 70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3" name="Freeform 43"/>
            <p:cNvSpPr>
              <a:spLocks/>
            </p:cNvSpPr>
            <p:nvPr userDrawn="1"/>
          </p:nvSpPr>
          <p:spPr bwMode="ltGray">
            <a:xfrm>
              <a:off x="0" y="1848"/>
              <a:ext cx="36" cy="132"/>
            </a:xfrm>
            <a:custGeom>
              <a:avLst/>
              <a:gdLst>
                <a:gd name="T0" fmla="*/ 0 w 36"/>
                <a:gd name="T1" fmla="*/ 0 h 132"/>
                <a:gd name="T2" fmla="*/ 36 w 36"/>
                <a:gd name="T3" fmla="*/ 12 h 132"/>
                <a:gd name="T4" fmla="*/ 0 w 36"/>
                <a:gd name="T5" fmla="*/ 132 h 132"/>
                <a:gd name="T6" fmla="*/ 0 w 36"/>
                <a:gd name="T7" fmla="*/ 0 h 1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 h="132">
                  <a:moveTo>
                    <a:pt x="0" y="0"/>
                  </a:moveTo>
                  <a:lnTo>
                    <a:pt x="36" y="12"/>
                  </a:lnTo>
                  <a:lnTo>
                    <a:pt x="0" y="132"/>
                  </a:lnTo>
                  <a:lnTo>
                    <a:pt x="0" y="0"/>
                  </a:lnTo>
                  <a:close/>
                </a:path>
              </a:pathLst>
            </a:cu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03151" name="Rectangle 47"/>
          <p:cNvSpPr>
            <a:spLocks noGrp="1" noChangeArrowheads="1"/>
          </p:cNvSpPr>
          <p:nvPr>
            <p:ph type="ctrTitle"/>
          </p:nvPr>
        </p:nvSpPr>
        <p:spPr>
          <a:xfrm>
            <a:off x="2455863" y="596900"/>
            <a:ext cx="6192837" cy="3581400"/>
          </a:xfrm>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45791" dir="3378596" algn="ctr" rotWithShape="0">
                    <a:srgbClr val="993366"/>
                  </a:outerShdw>
                </a:effectLst>
              </a14:hiddenEffects>
            </a:ext>
          </a:extLst>
        </p:spPr>
        <p:txBody>
          <a:bodyPr/>
          <a:lstStyle>
            <a:lvl1pPr>
              <a:defRPr sz="5200" b="1"/>
            </a:lvl1pPr>
          </a:lstStyle>
          <a:p>
            <a:pPr lvl="0"/>
            <a:r>
              <a:rPr lang="ja-JP" altLang="en-US" noProof="0"/>
              <a:t>マスタ タイトルの書式設定</a:t>
            </a:r>
          </a:p>
        </p:txBody>
      </p:sp>
      <p:sp>
        <p:nvSpPr>
          <p:cNvPr id="303152"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pPr lvl="0"/>
            <a:r>
              <a:rPr lang="ja-JP" altLang="en-US" noProof="0"/>
              <a:t>マスタ サブタイトルの書式設定</a:t>
            </a:r>
          </a:p>
        </p:txBody>
      </p:sp>
      <p:sp>
        <p:nvSpPr>
          <p:cNvPr id="46" name="Rectangle 44"/>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ja-JP"/>
          </a:p>
        </p:txBody>
      </p:sp>
      <p:sp>
        <p:nvSpPr>
          <p:cNvPr id="47" name="Rectangle 45"/>
          <p:cNvSpPr>
            <a:spLocks noGrp="1" noChangeArrowheads="1"/>
          </p:cNvSpPr>
          <p:nvPr>
            <p:ph type="ftr" sz="quarter" idx="11"/>
          </p:nvPr>
        </p:nvSpPr>
        <p:spPr/>
        <p:txBody>
          <a:bodyPr/>
          <a:lstStyle>
            <a:lvl1pPr>
              <a:defRPr/>
            </a:lvl1pPr>
          </a:lstStyle>
          <a:p>
            <a:pPr>
              <a:defRPr/>
            </a:pPr>
            <a:endParaRPr lang="en-US" altLang="ja-JP"/>
          </a:p>
        </p:txBody>
      </p:sp>
      <p:sp>
        <p:nvSpPr>
          <p:cNvPr id="48" name="Rectangle 46"/>
          <p:cNvSpPr>
            <a:spLocks noGrp="1" noChangeArrowheads="1"/>
          </p:cNvSpPr>
          <p:nvPr>
            <p:ph type="sldNum" sz="quarter" idx="12"/>
          </p:nvPr>
        </p:nvSpPr>
        <p:spPr/>
        <p:txBody>
          <a:bodyPr/>
          <a:lstStyle>
            <a:lvl1pPr>
              <a:defRPr/>
            </a:lvl1pPr>
          </a:lstStyle>
          <a:p>
            <a:pPr>
              <a:defRPr/>
            </a:pPr>
            <a:fld id="{1D94613F-B29F-484A-99EC-BB5C927E7F39}" type="slidenum">
              <a:rPr lang="en-US" altLang="ja-JP"/>
              <a:pPr>
                <a:defRPr/>
              </a:pPr>
              <a:t>‹#›</a:t>
            </a:fld>
            <a:endParaRPr lang="en-US" altLang="ja-JP"/>
          </a:p>
        </p:txBody>
      </p:sp>
    </p:spTree>
    <p:extLst>
      <p:ext uri="{BB962C8B-B14F-4D97-AF65-F5344CB8AC3E}">
        <p14:creationId xmlns:p14="http://schemas.microsoft.com/office/powerpoint/2010/main" val="2761890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49"/>
          <p:cNvSpPr>
            <a:spLocks noGrp="1" noChangeArrowheads="1"/>
          </p:cNvSpPr>
          <p:nvPr>
            <p:ph type="sldNum" sz="quarter" idx="12"/>
          </p:nvPr>
        </p:nvSpPr>
        <p:spPr>
          <a:ln/>
        </p:spPr>
        <p:txBody>
          <a:bodyPr/>
          <a:lstStyle>
            <a:lvl1pPr>
              <a:defRPr/>
            </a:lvl1pPr>
          </a:lstStyle>
          <a:p>
            <a:pPr>
              <a:defRPr/>
            </a:pPr>
            <a:fld id="{73FA0E37-C9EC-45C8-A01B-227D763265D0}" type="slidenum">
              <a:rPr lang="en-US" altLang="ja-JP"/>
              <a:pPr>
                <a:defRPr/>
              </a:pPr>
              <a:t>‹#›</a:t>
            </a:fld>
            <a:endParaRPr lang="en-US" altLang="ja-JP"/>
          </a:p>
        </p:txBody>
      </p:sp>
    </p:spTree>
    <p:extLst>
      <p:ext uri="{BB962C8B-B14F-4D97-AF65-F5344CB8AC3E}">
        <p14:creationId xmlns:p14="http://schemas.microsoft.com/office/powerpoint/2010/main" val="825913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6225" y="103188"/>
            <a:ext cx="2060575" cy="59531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42913" y="103188"/>
            <a:ext cx="6030912" cy="59531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49"/>
          <p:cNvSpPr>
            <a:spLocks noGrp="1" noChangeArrowheads="1"/>
          </p:cNvSpPr>
          <p:nvPr>
            <p:ph type="sldNum" sz="quarter" idx="12"/>
          </p:nvPr>
        </p:nvSpPr>
        <p:spPr>
          <a:ln/>
        </p:spPr>
        <p:txBody>
          <a:bodyPr/>
          <a:lstStyle>
            <a:lvl1pPr>
              <a:defRPr/>
            </a:lvl1pPr>
          </a:lstStyle>
          <a:p>
            <a:pPr>
              <a:defRPr/>
            </a:pPr>
            <a:fld id="{B4A7E903-1FE8-459E-9F17-A44E241CAE2E}" type="slidenum">
              <a:rPr lang="en-US" altLang="ja-JP"/>
              <a:pPr>
                <a:defRPr/>
              </a:pPr>
              <a:t>‹#›</a:t>
            </a:fld>
            <a:endParaRPr lang="en-US" altLang="ja-JP"/>
          </a:p>
        </p:txBody>
      </p:sp>
    </p:spTree>
    <p:extLst>
      <p:ext uri="{BB962C8B-B14F-4D97-AF65-F5344CB8AC3E}">
        <p14:creationId xmlns:p14="http://schemas.microsoft.com/office/powerpoint/2010/main" val="3811213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42913" y="103188"/>
            <a:ext cx="8243887" cy="131445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456113"/>
          </a:xfrm>
        </p:spPr>
        <p:txBody>
          <a:bodyPr/>
          <a:lstStyle/>
          <a:p>
            <a:pPr lvl="0"/>
            <a:endParaRPr lang="ja-JP" altLang="en-US" noProof="0"/>
          </a:p>
        </p:txBody>
      </p:sp>
      <p:sp>
        <p:nvSpPr>
          <p:cNvPr id="4" name="Rectangle 4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49"/>
          <p:cNvSpPr>
            <a:spLocks noGrp="1" noChangeArrowheads="1"/>
          </p:cNvSpPr>
          <p:nvPr>
            <p:ph type="sldNum" sz="quarter" idx="12"/>
          </p:nvPr>
        </p:nvSpPr>
        <p:spPr>
          <a:ln/>
        </p:spPr>
        <p:txBody>
          <a:bodyPr/>
          <a:lstStyle>
            <a:lvl1pPr>
              <a:defRPr/>
            </a:lvl1pPr>
          </a:lstStyle>
          <a:p>
            <a:pPr>
              <a:defRPr/>
            </a:pPr>
            <a:fld id="{3F661C5E-C4A9-4B97-9F14-1EB156FE8D47}" type="slidenum">
              <a:rPr lang="en-US" altLang="ja-JP"/>
              <a:pPr>
                <a:defRPr/>
              </a:pPr>
              <a:t>‹#›</a:t>
            </a:fld>
            <a:endParaRPr lang="en-US" altLang="ja-JP"/>
          </a:p>
        </p:txBody>
      </p:sp>
    </p:spTree>
    <p:extLst>
      <p:ext uri="{BB962C8B-B14F-4D97-AF65-F5344CB8AC3E}">
        <p14:creationId xmlns:p14="http://schemas.microsoft.com/office/powerpoint/2010/main" val="1214219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49"/>
          <p:cNvSpPr>
            <a:spLocks noGrp="1" noChangeArrowheads="1"/>
          </p:cNvSpPr>
          <p:nvPr>
            <p:ph type="sldNum" sz="quarter" idx="12"/>
          </p:nvPr>
        </p:nvSpPr>
        <p:spPr>
          <a:ln/>
        </p:spPr>
        <p:txBody>
          <a:bodyPr/>
          <a:lstStyle>
            <a:lvl1pPr>
              <a:defRPr/>
            </a:lvl1pPr>
          </a:lstStyle>
          <a:p>
            <a:pPr>
              <a:defRPr/>
            </a:pPr>
            <a:fld id="{69F6EFE6-8602-4B8A-B5A2-DFF3B5264703}" type="slidenum">
              <a:rPr lang="en-US" altLang="ja-JP"/>
              <a:pPr>
                <a:defRPr/>
              </a:pPr>
              <a:t>‹#›</a:t>
            </a:fld>
            <a:endParaRPr lang="en-US" altLang="ja-JP"/>
          </a:p>
        </p:txBody>
      </p:sp>
    </p:spTree>
    <p:extLst>
      <p:ext uri="{BB962C8B-B14F-4D97-AF65-F5344CB8AC3E}">
        <p14:creationId xmlns:p14="http://schemas.microsoft.com/office/powerpoint/2010/main" val="3731841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49"/>
          <p:cNvSpPr>
            <a:spLocks noGrp="1" noChangeArrowheads="1"/>
          </p:cNvSpPr>
          <p:nvPr>
            <p:ph type="sldNum" sz="quarter" idx="12"/>
          </p:nvPr>
        </p:nvSpPr>
        <p:spPr>
          <a:ln/>
        </p:spPr>
        <p:txBody>
          <a:bodyPr/>
          <a:lstStyle>
            <a:lvl1pPr>
              <a:defRPr/>
            </a:lvl1pPr>
          </a:lstStyle>
          <a:p>
            <a:pPr>
              <a:defRPr/>
            </a:pPr>
            <a:fld id="{969A15A6-0246-4A92-84C7-F343E0DED316}" type="slidenum">
              <a:rPr lang="en-US" altLang="ja-JP"/>
              <a:pPr>
                <a:defRPr/>
              </a:pPr>
              <a:t>‹#›</a:t>
            </a:fld>
            <a:endParaRPr lang="en-US" altLang="ja-JP"/>
          </a:p>
        </p:txBody>
      </p:sp>
    </p:spTree>
    <p:extLst>
      <p:ext uri="{BB962C8B-B14F-4D97-AF65-F5344CB8AC3E}">
        <p14:creationId xmlns:p14="http://schemas.microsoft.com/office/powerpoint/2010/main" val="2445317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4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49"/>
          <p:cNvSpPr>
            <a:spLocks noGrp="1" noChangeArrowheads="1"/>
          </p:cNvSpPr>
          <p:nvPr>
            <p:ph type="sldNum" sz="quarter" idx="12"/>
          </p:nvPr>
        </p:nvSpPr>
        <p:spPr>
          <a:ln/>
        </p:spPr>
        <p:txBody>
          <a:bodyPr/>
          <a:lstStyle>
            <a:lvl1pPr>
              <a:defRPr/>
            </a:lvl1pPr>
          </a:lstStyle>
          <a:p>
            <a:pPr>
              <a:defRPr/>
            </a:pPr>
            <a:fld id="{089C138A-5DC3-407C-811F-81E97C16E50F}" type="slidenum">
              <a:rPr lang="en-US" altLang="ja-JP"/>
              <a:pPr>
                <a:defRPr/>
              </a:pPr>
              <a:t>‹#›</a:t>
            </a:fld>
            <a:endParaRPr lang="en-US" altLang="ja-JP"/>
          </a:p>
        </p:txBody>
      </p:sp>
    </p:spTree>
    <p:extLst>
      <p:ext uri="{BB962C8B-B14F-4D97-AF65-F5344CB8AC3E}">
        <p14:creationId xmlns:p14="http://schemas.microsoft.com/office/powerpoint/2010/main" val="3106805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7"/>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48"/>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49"/>
          <p:cNvSpPr>
            <a:spLocks noGrp="1" noChangeArrowheads="1"/>
          </p:cNvSpPr>
          <p:nvPr>
            <p:ph type="sldNum" sz="quarter" idx="12"/>
          </p:nvPr>
        </p:nvSpPr>
        <p:spPr>
          <a:ln/>
        </p:spPr>
        <p:txBody>
          <a:bodyPr/>
          <a:lstStyle>
            <a:lvl1pPr>
              <a:defRPr/>
            </a:lvl1pPr>
          </a:lstStyle>
          <a:p>
            <a:pPr>
              <a:defRPr/>
            </a:pPr>
            <a:fld id="{C290C253-BD27-419A-9410-5D2880BEE4D8}" type="slidenum">
              <a:rPr lang="en-US" altLang="ja-JP"/>
              <a:pPr>
                <a:defRPr/>
              </a:pPr>
              <a:t>‹#›</a:t>
            </a:fld>
            <a:endParaRPr lang="en-US" altLang="ja-JP"/>
          </a:p>
        </p:txBody>
      </p:sp>
    </p:spTree>
    <p:extLst>
      <p:ext uri="{BB962C8B-B14F-4D97-AF65-F5344CB8AC3E}">
        <p14:creationId xmlns:p14="http://schemas.microsoft.com/office/powerpoint/2010/main" val="371792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7"/>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48"/>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49"/>
          <p:cNvSpPr>
            <a:spLocks noGrp="1" noChangeArrowheads="1"/>
          </p:cNvSpPr>
          <p:nvPr>
            <p:ph type="sldNum" sz="quarter" idx="12"/>
          </p:nvPr>
        </p:nvSpPr>
        <p:spPr>
          <a:ln/>
        </p:spPr>
        <p:txBody>
          <a:bodyPr/>
          <a:lstStyle>
            <a:lvl1pPr>
              <a:defRPr/>
            </a:lvl1pPr>
          </a:lstStyle>
          <a:p>
            <a:pPr>
              <a:defRPr/>
            </a:pPr>
            <a:fld id="{3CB61B03-FE67-4A70-8592-37B94D5C7532}" type="slidenum">
              <a:rPr lang="en-US" altLang="ja-JP"/>
              <a:pPr>
                <a:defRPr/>
              </a:pPr>
              <a:t>‹#›</a:t>
            </a:fld>
            <a:endParaRPr lang="en-US" altLang="ja-JP"/>
          </a:p>
        </p:txBody>
      </p:sp>
    </p:spTree>
    <p:extLst>
      <p:ext uri="{BB962C8B-B14F-4D97-AF65-F5344CB8AC3E}">
        <p14:creationId xmlns:p14="http://schemas.microsoft.com/office/powerpoint/2010/main" val="2164168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7"/>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48"/>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49"/>
          <p:cNvSpPr>
            <a:spLocks noGrp="1" noChangeArrowheads="1"/>
          </p:cNvSpPr>
          <p:nvPr>
            <p:ph type="sldNum" sz="quarter" idx="12"/>
          </p:nvPr>
        </p:nvSpPr>
        <p:spPr>
          <a:ln/>
        </p:spPr>
        <p:txBody>
          <a:bodyPr/>
          <a:lstStyle>
            <a:lvl1pPr>
              <a:defRPr/>
            </a:lvl1pPr>
          </a:lstStyle>
          <a:p>
            <a:pPr>
              <a:defRPr/>
            </a:pPr>
            <a:fld id="{AF418969-FE5D-4F00-8A6E-228BC35D96AB}" type="slidenum">
              <a:rPr lang="en-US" altLang="ja-JP"/>
              <a:pPr>
                <a:defRPr/>
              </a:pPr>
              <a:t>‹#›</a:t>
            </a:fld>
            <a:endParaRPr lang="en-US" altLang="ja-JP"/>
          </a:p>
        </p:txBody>
      </p:sp>
    </p:spTree>
    <p:extLst>
      <p:ext uri="{BB962C8B-B14F-4D97-AF65-F5344CB8AC3E}">
        <p14:creationId xmlns:p14="http://schemas.microsoft.com/office/powerpoint/2010/main" val="2687952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4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49"/>
          <p:cNvSpPr>
            <a:spLocks noGrp="1" noChangeArrowheads="1"/>
          </p:cNvSpPr>
          <p:nvPr>
            <p:ph type="sldNum" sz="quarter" idx="12"/>
          </p:nvPr>
        </p:nvSpPr>
        <p:spPr>
          <a:ln/>
        </p:spPr>
        <p:txBody>
          <a:bodyPr/>
          <a:lstStyle>
            <a:lvl1pPr>
              <a:defRPr/>
            </a:lvl1pPr>
          </a:lstStyle>
          <a:p>
            <a:pPr>
              <a:defRPr/>
            </a:pPr>
            <a:fld id="{58F071B0-CC4F-4536-9667-3CE3803C5D42}" type="slidenum">
              <a:rPr lang="en-US" altLang="ja-JP"/>
              <a:pPr>
                <a:defRPr/>
              </a:pPr>
              <a:t>‹#›</a:t>
            </a:fld>
            <a:endParaRPr lang="en-US" altLang="ja-JP"/>
          </a:p>
        </p:txBody>
      </p:sp>
    </p:spTree>
    <p:extLst>
      <p:ext uri="{BB962C8B-B14F-4D97-AF65-F5344CB8AC3E}">
        <p14:creationId xmlns:p14="http://schemas.microsoft.com/office/powerpoint/2010/main" val="548412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4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49"/>
          <p:cNvSpPr>
            <a:spLocks noGrp="1" noChangeArrowheads="1"/>
          </p:cNvSpPr>
          <p:nvPr>
            <p:ph type="sldNum" sz="quarter" idx="12"/>
          </p:nvPr>
        </p:nvSpPr>
        <p:spPr>
          <a:ln/>
        </p:spPr>
        <p:txBody>
          <a:bodyPr/>
          <a:lstStyle>
            <a:lvl1pPr>
              <a:defRPr/>
            </a:lvl1pPr>
          </a:lstStyle>
          <a:p>
            <a:pPr>
              <a:defRPr/>
            </a:pPr>
            <a:fld id="{26726241-6C27-443B-8849-B8CC197C87BA}" type="slidenum">
              <a:rPr lang="en-US" altLang="ja-JP"/>
              <a:pPr>
                <a:defRPr/>
              </a:pPr>
              <a:t>‹#›</a:t>
            </a:fld>
            <a:endParaRPr lang="en-US" altLang="ja-JP"/>
          </a:p>
        </p:txBody>
      </p:sp>
    </p:spTree>
    <p:extLst>
      <p:ext uri="{BB962C8B-B14F-4D97-AF65-F5344CB8AC3E}">
        <p14:creationId xmlns:p14="http://schemas.microsoft.com/office/powerpoint/2010/main" val="3951034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7938" y="0"/>
            <a:ext cx="2833688" cy="6856413"/>
            <a:chOff x="-5" y="0"/>
            <a:chExt cx="1785" cy="4319"/>
          </a:xfrm>
        </p:grpSpPr>
        <p:sp>
          <p:nvSpPr>
            <p:cNvPr id="1032" name="Freeform 3"/>
            <p:cNvSpPr>
              <a:spLocks/>
            </p:cNvSpPr>
            <p:nvPr/>
          </p:nvSpPr>
          <p:spPr bwMode="ltGray">
            <a:xfrm>
              <a:off x="-5" y="3262"/>
              <a:ext cx="472" cy="802"/>
            </a:xfrm>
            <a:custGeom>
              <a:avLst/>
              <a:gdLst>
                <a:gd name="T0" fmla="*/ 5 w 472"/>
                <a:gd name="T1" fmla="*/ 32 h 802"/>
                <a:gd name="T2" fmla="*/ 189 w 472"/>
                <a:gd name="T3" fmla="*/ 26 h 802"/>
                <a:gd name="T4" fmla="*/ 309 w 472"/>
                <a:gd name="T5" fmla="*/ 66 h 802"/>
                <a:gd name="T6" fmla="*/ 357 w 472"/>
                <a:gd name="T7" fmla="*/ 98 h 802"/>
                <a:gd name="T8" fmla="*/ 413 w 472"/>
                <a:gd name="T9" fmla="*/ 162 h 802"/>
                <a:gd name="T10" fmla="*/ 437 w 472"/>
                <a:gd name="T11" fmla="*/ 250 h 802"/>
                <a:gd name="T12" fmla="*/ 397 w 472"/>
                <a:gd name="T13" fmla="*/ 530 h 802"/>
                <a:gd name="T14" fmla="*/ 341 w 472"/>
                <a:gd name="T15" fmla="*/ 634 h 802"/>
                <a:gd name="T16" fmla="*/ 173 w 472"/>
                <a:gd name="T17" fmla="*/ 714 h 802"/>
                <a:gd name="T18" fmla="*/ 77 w 472"/>
                <a:gd name="T19" fmla="*/ 730 h 802"/>
                <a:gd name="T20" fmla="*/ 69 w 472"/>
                <a:gd name="T21" fmla="*/ 802 h 802"/>
                <a:gd name="T22" fmla="*/ 7 w 472"/>
                <a:gd name="T23" fmla="*/ 788 h 802"/>
                <a:gd name="T24" fmla="*/ 5 w 472"/>
                <a:gd name="T25" fmla="*/ 751 h 802"/>
                <a:gd name="T26" fmla="*/ 37 w 472"/>
                <a:gd name="T27" fmla="*/ 722 h 802"/>
                <a:gd name="T28" fmla="*/ 5 w 472"/>
                <a:gd name="T29" fmla="*/ 670 h 802"/>
                <a:gd name="T30" fmla="*/ 5 w 472"/>
                <a:gd name="T31" fmla="*/ 32 h 80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033" name="Group 4"/>
            <p:cNvGrpSpPr>
              <a:grpSpLocks/>
            </p:cNvGrpSpPr>
            <p:nvPr/>
          </p:nvGrpSpPr>
          <p:grpSpPr bwMode="auto">
            <a:xfrm rot="14964908" flipH="1">
              <a:off x="104" y="2441"/>
              <a:ext cx="452" cy="444"/>
              <a:chOff x="1727" y="866"/>
              <a:chExt cx="129" cy="157"/>
            </a:xfrm>
          </p:grpSpPr>
          <p:sp>
            <p:nvSpPr>
              <p:cNvPr id="1071" name="Freeform 5"/>
              <p:cNvSpPr>
                <a:spLocks/>
              </p:cNvSpPr>
              <p:nvPr userDrawn="1"/>
            </p:nvSpPr>
            <p:spPr bwMode="ltGray">
              <a:xfrm>
                <a:off x="1727"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72" name="Freeform 6"/>
              <p:cNvSpPr>
                <a:spLocks/>
              </p:cNvSpPr>
              <p:nvPr userDrawn="1"/>
            </p:nvSpPr>
            <p:spPr bwMode="ltGray">
              <a:xfrm>
                <a:off x="1786" y="894"/>
                <a:ext cx="70" cy="49"/>
              </a:xfrm>
              <a:custGeom>
                <a:avLst/>
                <a:gdLst>
                  <a:gd name="T0" fmla="*/ 0 w 140"/>
                  <a:gd name="T1" fmla="*/ 1 h 98"/>
                  <a:gd name="T2" fmla="*/ 1 w 140"/>
                  <a:gd name="T3" fmla="*/ 0 h 98"/>
                  <a:gd name="T4" fmla="*/ 1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73" name="Freeform 7"/>
              <p:cNvSpPr>
                <a:spLocks/>
              </p:cNvSpPr>
              <p:nvPr userDrawn="1"/>
            </p:nvSpPr>
            <p:spPr bwMode="ltGray">
              <a:xfrm>
                <a:off x="1772" y="998"/>
                <a:ext cx="73" cy="25"/>
              </a:xfrm>
              <a:custGeom>
                <a:avLst/>
                <a:gdLst>
                  <a:gd name="T0" fmla="*/ 0 w 145"/>
                  <a:gd name="T1" fmla="*/ 1 h 49"/>
                  <a:gd name="T2" fmla="*/ 1 w 145"/>
                  <a:gd name="T3" fmla="*/ 0 h 49"/>
                  <a:gd name="T4" fmla="*/ 1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1034" name="Freeform 8"/>
            <p:cNvSpPr>
              <a:spLocks/>
            </p:cNvSpPr>
            <p:nvPr/>
          </p:nvSpPr>
          <p:spPr bwMode="ltGray">
            <a:xfrm>
              <a:off x="90" y="1736"/>
              <a:ext cx="710" cy="768"/>
            </a:xfrm>
            <a:custGeom>
              <a:avLst/>
              <a:gdLst>
                <a:gd name="T0" fmla="*/ 14 w 710"/>
                <a:gd name="T1" fmla="*/ 416 h 768"/>
                <a:gd name="T2" fmla="*/ 14 w 710"/>
                <a:gd name="T3" fmla="*/ 272 h 768"/>
                <a:gd name="T4" fmla="*/ 102 w 710"/>
                <a:gd name="T5" fmla="*/ 144 h 768"/>
                <a:gd name="T6" fmla="*/ 150 w 710"/>
                <a:gd name="T7" fmla="*/ 96 h 768"/>
                <a:gd name="T8" fmla="*/ 198 w 710"/>
                <a:gd name="T9" fmla="*/ 64 h 768"/>
                <a:gd name="T10" fmla="*/ 350 w 710"/>
                <a:gd name="T11" fmla="*/ 0 h 768"/>
                <a:gd name="T12" fmla="*/ 534 w 710"/>
                <a:gd name="T13" fmla="*/ 8 h 768"/>
                <a:gd name="T14" fmla="*/ 662 w 710"/>
                <a:gd name="T15" fmla="*/ 96 h 768"/>
                <a:gd name="T16" fmla="*/ 710 w 710"/>
                <a:gd name="T17" fmla="*/ 200 h 768"/>
                <a:gd name="T18" fmla="*/ 702 w 710"/>
                <a:gd name="T19" fmla="*/ 400 h 768"/>
                <a:gd name="T20" fmla="*/ 678 w 710"/>
                <a:gd name="T21" fmla="*/ 448 h 768"/>
                <a:gd name="T22" fmla="*/ 550 w 710"/>
                <a:gd name="T23" fmla="*/ 632 h 768"/>
                <a:gd name="T24" fmla="*/ 518 w 710"/>
                <a:gd name="T25" fmla="*/ 656 h 768"/>
                <a:gd name="T26" fmla="*/ 470 w 710"/>
                <a:gd name="T27" fmla="*/ 664 h 768"/>
                <a:gd name="T28" fmla="*/ 518 w 710"/>
                <a:gd name="T29" fmla="*/ 680 h 768"/>
                <a:gd name="T30" fmla="*/ 566 w 710"/>
                <a:gd name="T31" fmla="*/ 696 h 768"/>
                <a:gd name="T32" fmla="*/ 574 w 710"/>
                <a:gd name="T33" fmla="*/ 720 h 768"/>
                <a:gd name="T34" fmla="*/ 526 w 710"/>
                <a:gd name="T35" fmla="*/ 736 h 768"/>
                <a:gd name="T36" fmla="*/ 502 w 710"/>
                <a:gd name="T37" fmla="*/ 752 h 768"/>
                <a:gd name="T38" fmla="*/ 454 w 710"/>
                <a:gd name="T39" fmla="*/ 768 h 768"/>
                <a:gd name="T40" fmla="*/ 438 w 710"/>
                <a:gd name="T41" fmla="*/ 712 h 768"/>
                <a:gd name="T42" fmla="*/ 246 w 710"/>
                <a:gd name="T43" fmla="*/ 688 h 768"/>
                <a:gd name="T44" fmla="*/ 134 w 710"/>
                <a:gd name="T45" fmla="*/ 648 h 768"/>
                <a:gd name="T46" fmla="*/ 110 w 710"/>
                <a:gd name="T47" fmla="*/ 624 h 768"/>
                <a:gd name="T48" fmla="*/ 78 w 710"/>
                <a:gd name="T49" fmla="*/ 576 h 768"/>
                <a:gd name="T50" fmla="*/ 54 w 710"/>
                <a:gd name="T51" fmla="*/ 464 h 768"/>
                <a:gd name="T52" fmla="*/ 30 w 710"/>
                <a:gd name="T53" fmla="*/ 408 h 768"/>
                <a:gd name="T54" fmla="*/ 22 w 710"/>
                <a:gd name="T55" fmla="*/ 384 h 768"/>
                <a:gd name="T56" fmla="*/ 14 w 710"/>
                <a:gd name="T57" fmla="*/ 416 h 76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035" name="Group 9"/>
            <p:cNvGrpSpPr>
              <a:grpSpLocks/>
            </p:cNvGrpSpPr>
            <p:nvPr/>
          </p:nvGrpSpPr>
          <p:grpSpPr bwMode="auto">
            <a:xfrm rot="416244">
              <a:off x="9" y="1746"/>
              <a:ext cx="1771" cy="1741"/>
              <a:chOff x="41" y="2787"/>
              <a:chExt cx="902" cy="833"/>
            </a:xfrm>
          </p:grpSpPr>
          <p:sp>
            <p:nvSpPr>
              <p:cNvPr id="1062" name="Freeform 10"/>
              <p:cNvSpPr>
                <a:spLocks/>
              </p:cNvSpPr>
              <p:nvPr userDrawn="1"/>
            </p:nvSpPr>
            <p:spPr bwMode="ltGray">
              <a:xfrm rot="373331" flipH="1">
                <a:off x="125" y="2787"/>
                <a:ext cx="313" cy="303"/>
              </a:xfrm>
              <a:custGeom>
                <a:avLst/>
                <a:gdLst>
                  <a:gd name="T0" fmla="*/ 69714 w 217"/>
                  <a:gd name="T1" fmla="*/ 320988 h 210"/>
                  <a:gd name="T2" fmla="*/ 55700 w 217"/>
                  <a:gd name="T3" fmla="*/ 303492 h 210"/>
                  <a:gd name="T4" fmla="*/ 40015 w 217"/>
                  <a:gd name="T5" fmla="*/ 277104 h 210"/>
                  <a:gd name="T6" fmla="*/ 23231 w 217"/>
                  <a:gd name="T7" fmla="*/ 242326 h 210"/>
                  <a:gd name="T8" fmla="*/ 7143 w 217"/>
                  <a:gd name="T9" fmla="*/ 206106 h 210"/>
                  <a:gd name="T10" fmla="*/ 0 w 217"/>
                  <a:gd name="T11" fmla="*/ 166780 h 210"/>
                  <a:gd name="T12" fmla="*/ 1 w 217"/>
                  <a:gd name="T13" fmla="*/ 124856 h 210"/>
                  <a:gd name="T14" fmla="*/ 13736 w 217"/>
                  <a:gd name="T15" fmla="*/ 86534 h 210"/>
                  <a:gd name="T16" fmla="*/ 41221 w 217"/>
                  <a:gd name="T17" fmla="*/ 54295 h 210"/>
                  <a:gd name="T18" fmla="*/ 68742 w 217"/>
                  <a:gd name="T19" fmla="*/ 33636 h 210"/>
                  <a:gd name="T20" fmla="*/ 91262 w 217"/>
                  <a:gd name="T21" fmla="*/ 18356 h 210"/>
                  <a:gd name="T22" fmla="*/ 109455 w 217"/>
                  <a:gd name="T23" fmla="*/ 10342 h 210"/>
                  <a:gd name="T24" fmla="*/ 123701 w 217"/>
                  <a:gd name="T25" fmla="*/ 7168 h 210"/>
                  <a:gd name="T26" fmla="*/ 133828 w 217"/>
                  <a:gd name="T27" fmla="*/ 7168 h 210"/>
                  <a:gd name="T28" fmla="*/ 157877 w 217"/>
                  <a:gd name="T29" fmla="*/ 0 h 210"/>
                  <a:gd name="T30" fmla="*/ 224420 w 217"/>
                  <a:gd name="T31" fmla="*/ 12722 h 210"/>
                  <a:gd name="T32" fmla="*/ 242953 w 217"/>
                  <a:gd name="T33" fmla="*/ 18356 h 210"/>
                  <a:gd name="T34" fmla="*/ 261198 w 217"/>
                  <a:gd name="T35" fmla="*/ 23312 h 210"/>
                  <a:gd name="T36" fmla="*/ 276846 w 217"/>
                  <a:gd name="T37" fmla="*/ 28684 h 210"/>
                  <a:gd name="T38" fmla="*/ 288745 w 217"/>
                  <a:gd name="T39" fmla="*/ 35249 h 210"/>
                  <a:gd name="T40" fmla="*/ 301757 w 217"/>
                  <a:gd name="T41" fmla="*/ 41387 h 210"/>
                  <a:gd name="T42" fmla="*/ 311993 w 217"/>
                  <a:gd name="T43" fmla="*/ 48532 h 210"/>
                  <a:gd name="T44" fmla="*/ 320036 w 217"/>
                  <a:gd name="T45" fmla="*/ 57869 h 210"/>
                  <a:gd name="T46" fmla="*/ 329446 w 217"/>
                  <a:gd name="T47" fmla="*/ 69169 h 210"/>
                  <a:gd name="T48" fmla="*/ 311993 w 217"/>
                  <a:gd name="T49" fmla="*/ 61891 h 210"/>
                  <a:gd name="T50" fmla="*/ 295280 w 217"/>
                  <a:gd name="T51" fmla="*/ 55137 h 210"/>
                  <a:gd name="T52" fmla="*/ 278430 w 217"/>
                  <a:gd name="T53" fmla="*/ 50859 h 210"/>
                  <a:gd name="T54" fmla="*/ 261198 w 217"/>
                  <a:gd name="T55" fmla="*/ 45226 h 210"/>
                  <a:gd name="T56" fmla="*/ 247491 w 217"/>
                  <a:gd name="T57" fmla="*/ 41387 h 210"/>
                  <a:gd name="T58" fmla="*/ 233171 w 217"/>
                  <a:gd name="T59" fmla="*/ 40107 h 210"/>
                  <a:gd name="T60" fmla="*/ 216664 w 217"/>
                  <a:gd name="T61" fmla="*/ 37630 h 210"/>
                  <a:gd name="T62" fmla="*/ 202984 w 217"/>
                  <a:gd name="T63" fmla="*/ 37630 h 210"/>
                  <a:gd name="T64" fmla="*/ 189871 w 217"/>
                  <a:gd name="T65" fmla="*/ 37630 h 210"/>
                  <a:gd name="T66" fmla="*/ 176144 w 217"/>
                  <a:gd name="T67" fmla="*/ 38214 h 210"/>
                  <a:gd name="T68" fmla="*/ 162073 w 217"/>
                  <a:gd name="T69" fmla="*/ 41387 h 210"/>
                  <a:gd name="T70" fmla="*/ 150211 w 217"/>
                  <a:gd name="T71" fmla="*/ 44822 h 210"/>
                  <a:gd name="T72" fmla="*/ 138111 w 217"/>
                  <a:gd name="T73" fmla="*/ 50859 h 210"/>
                  <a:gd name="T74" fmla="*/ 123882 w 217"/>
                  <a:gd name="T75" fmla="*/ 55137 h 210"/>
                  <a:gd name="T76" fmla="*/ 112364 w 217"/>
                  <a:gd name="T77" fmla="*/ 62347 h 210"/>
                  <a:gd name="T78" fmla="*/ 100555 w 217"/>
                  <a:gd name="T79" fmla="*/ 70025 h 210"/>
                  <a:gd name="T80" fmla="*/ 79045 w 217"/>
                  <a:gd name="T81" fmla="*/ 93312 h 210"/>
                  <a:gd name="T82" fmla="*/ 64325 w 217"/>
                  <a:gd name="T83" fmla="*/ 122035 h 210"/>
                  <a:gd name="T84" fmla="*/ 55700 w 217"/>
                  <a:gd name="T85" fmla="*/ 157739 h 210"/>
                  <a:gd name="T86" fmla="*/ 52610 w 217"/>
                  <a:gd name="T87" fmla="*/ 192855 h 210"/>
                  <a:gd name="T88" fmla="*/ 52610 w 217"/>
                  <a:gd name="T89" fmla="*/ 231874 h 210"/>
                  <a:gd name="T90" fmla="*/ 57717 w 217"/>
                  <a:gd name="T91" fmla="*/ 265598 h 210"/>
                  <a:gd name="T92" fmla="*/ 62128 w 217"/>
                  <a:gd name="T93" fmla="*/ 296581 h 210"/>
                  <a:gd name="T94" fmla="*/ 69714 w 217"/>
                  <a:gd name="T95" fmla="*/ 320988 h 21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63" name="Freeform 11"/>
              <p:cNvSpPr>
                <a:spLocks/>
              </p:cNvSpPr>
              <p:nvPr userDrawn="1"/>
            </p:nvSpPr>
            <p:spPr bwMode="ltGray">
              <a:xfrm rot="373331" flipH="1">
                <a:off x="41" y="2843"/>
                <a:ext cx="262" cy="308"/>
              </a:xfrm>
              <a:custGeom>
                <a:avLst/>
                <a:gdLst>
                  <a:gd name="T0" fmla="*/ 159225 w 182"/>
                  <a:gd name="T1" fmla="*/ 0 h 213"/>
                  <a:gd name="T2" fmla="*/ 163462 w 182"/>
                  <a:gd name="T3" fmla="*/ 3222 h 213"/>
                  <a:gd name="T4" fmla="*/ 172610 w 182"/>
                  <a:gd name="T5" fmla="*/ 13075 h 213"/>
                  <a:gd name="T6" fmla="*/ 185630 w 182"/>
                  <a:gd name="T7" fmla="*/ 29380 h 213"/>
                  <a:gd name="T8" fmla="*/ 200521 w 182"/>
                  <a:gd name="T9" fmla="*/ 53150 h 213"/>
                  <a:gd name="T10" fmla="*/ 211887 w 182"/>
                  <a:gd name="T11" fmla="*/ 82664 h 213"/>
                  <a:gd name="T12" fmla="*/ 219454 w 182"/>
                  <a:gd name="T13" fmla="*/ 121815 h 213"/>
                  <a:gd name="T14" fmla="*/ 219454 w 182"/>
                  <a:gd name="T15" fmla="*/ 168054 h 213"/>
                  <a:gd name="T16" fmla="*/ 210265 w 182"/>
                  <a:gd name="T17" fmla="*/ 222610 h 213"/>
                  <a:gd name="T18" fmla="*/ 205132 w 182"/>
                  <a:gd name="T19" fmla="*/ 237809 h 213"/>
                  <a:gd name="T20" fmla="*/ 198762 w 182"/>
                  <a:gd name="T21" fmla="*/ 250365 h 213"/>
                  <a:gd name="T22" fmla="*/ 191905 w 182"/>
                  <a:gd name="T23" fmla="*/ 264073 h 213"/>
                  <a:gd name="T24" fmla="*/ 182662 w 182"/>
                  <a:gd name="T25" fmla="*/ 276136 h 213"/>
                  <a:gd name="T26" fmla="*/ 170340 w 182"/>
                  <a:gd name="T27" fmla="*/ 287663 h 213"/>
                  <a:gd name="T28" fmla="*/ 160239 w 182"/>
                  <a:gd name="T29" fmla="*/ 296360 h 213"/>
                  <a:gd name="T30" fmla="*/ 149377 w 182"/>
                  <a:gd name="T31" fmla="*/ 304793 h 213"/>
                  <a:gd name="T32" fmla="*/ 133927 w 182"/>
                  <a:gd name="T33" fmla="*/ 311557 h 213"/>
                  <a:gd name="T34" fmla="*/ 119905 w 182"/>
                  <a:gd name="T35" fmla="*/ 314906 h 213"/>
                  <a:gd name="T36" fmla="*/ 105897 w 182"/>
                  <a:gd name="T37" fmla="*/ 318906 h 213"/>
                  <a:gd name="T38" fmla="*/ 89575 w 182"/>
                  <a:gd name="T39" fmla="*/ 321896 h 213"/>
                  <a:gd name="T40" fmla="*/ 72082 w 182"/>
                  <a:gd name="T41" fmla="*/ 321896 h 213"/>
                  <a:gd name="T42" fmla="*/ 53373 w 182"/>
                  <a:gd name="T43" fmla="*/ 318906 h 213"/>
                  <a:gd name="T44" fmla="*/ 36586 w 182"/>
                  <a:gd name="T45" fmla="*/ 314906 h 213"/>
                  <a:gd name="T46" fmla="*/ 17129 w 182"/>
                  <a:gd name="T47" fmla="*/ 308009 h 213"/>
                  <a:gd name="T48" fmla="*/ 0 w 182"/>
                  <a:gd name="T49" fmla="*/ 299824 h 213"/>
                  <a:gd name="T50" fmla="*/ 16356 w 182"/>
                  <a:gd name="T51" fmla="*/ 311557 h 213"/>
                  <a:gd name="T52" fmla="*/ 32435 w 182"/>
                  <a:gd name="T53" fmla="*/ 318906 h 213"/>
                  <a:gd name="T54" fmla="*/ 48792 w 182"/>
                  <a:gd name="T55" fmla="*/ 326824 h 213"/>
                  <a:gd name="T56" fmla="*/ 62507 w 182"/>
                  <a:gd name="T57" fmla="*/ 332536 h 213"/>
                  <a:gd name="T58" fmla="*/ 76834 w 182"/>
                  <a:gd name="T59" fmla="*/ 337290 h 213"/>
                  <a:gd name="T60" fmla="*/ 92603 w 182"/>
                  <a:gd name="T61" fmla="*/ 339182 h 213"/>
                  <a:gd name="T62" fmla="*/ 106073 w 182"/>
                  <a:gd name="T63" fmla="*/ 339779 h 213"/>
                  <a:gd name="T64" fmla="*/ 120547 w 182"/>
                  <a:gd name="T65" fmla="*/ 339779 h 213"/>
                  <a:gd name="T66" fmla="*/ 133308 w 182"/>
                  <a:gd name="T67" fmla="*/ 339182 h 213"/>
                  <a:gd name="T68" fmla="*/ 146062 w 182"/>
                  <a:gd name="T69" fmla="*/ 336012 h 213"/>
                  <a:gd name="T70" fmla="*/ 157122 w 182"/>
                  <a:gd name="T71" fmla="*/ 332536 h 213"/>
                  <a:gd name="T72" fmla="*/ 168876 w 182"/>
                  <a:gd name="T73" fmla="*/ 329180 h 213"/>
                  <a:gd name="T74" fmla="*/ 179535 w 182"/>
                  <a:gd name="T75" fmla="*/ 325103 h 213"/>
                  <a:gd name="T76" fmla="*/ 189610 w 182"/>
                  <a:gd name="T77" fmla="*/ 317839 h 213"/>
                  <a:gd name="T78" fmla="*/ 198762 w 182"/>
                  <a:gd name="T79" fmla="*/ 311557 h 213"/>
                  <a:gd name="T80" fmla="*/ 207192 w 182"/>
                  <a:gd name="T81" fmla="*/ 304793 h 213"/>
                  <a:gd name="T82" fmla="*/ 230674 w 182"/>
                  <a:gd name="T83" fmla="*/ 280912 h 213"/>
                  <a:gd name="T84" fmla="*/ 246873 w 182"/>
                  <a:gd name="T85" fmla="*/ 257312 h 213"/>
                  <a:gd name="T86" fmla="*/ 256455 w 182"/>
                  <a:gd name="T87" fmla="*/ 229968 h 213"/>
                  <a:gd name="T88" fmla="*/ 261705 w 182"/>
                  <a:gd name="T89" fmla="*/ 204950 h 213"/>
                  <a:gd name="T90" fmla="*/ 264868 w 182"/>
                  <a:gd name="T91" fmla="*/ 177946 h 213"/>
                  <a:gd name="T92" fmla="*/ 264868 w 182"/>
                  <a:gd name="T93" fmla="*/ 151247 h 213"/>
                  <a:gd name="T94" fmla="*/ 266142 w 182"/>
                  <a:gd name="T95" fmla="*/ 126294 h 213"/>
                  <a:gd name="T96" fmla="*/ 252097 w 182"/>
                  <a:gd name="T97" fmla="*/ 73683 h 213"/>
                  <a:gd name="T98" fmla="*/ 228270 w 182"/>
                  <a:gd name="T99" fmla="*/ 32798 h 213"/>
                  <a:gd name="T100" fmla="*/ 219818 w 182"/>
                  <a:gd name="T101" fmla="*/ 29380 h 213"/>
                  <a:gd name="T102" fmla="*/ 215037 w 182"/>
                  <a:gd name="T103" fmla="*/ 24370 h 213"/>
                  <a:gd name="T104" fmla="*/ 207192 w 182"/>
                  <a:gd name="T105" fmla="*/ 20370 h 213"/>
                  <a:gd name="T106" fmla="*/ 201746 w 182"/>
                  <a:gd name="T107" fmla="*/ 17579 h 213"/>
                  <a:gd name="T108" fmla="*/ 192796 w 182"/>
                  <a:gd name="T109" fmla="*/ 14087 h 213"/>
                  <a:gd name="T110" fmla="*/ 183992 w 182"/>
                  <a:gd name="T111" fmla="*/ 9742 h 213"/>
                  <a:gd name="T112" fmla="*/ 173535 w 182"/>
                  <a:gd name="T113" fmla="*/ 4659 h 213"/>
                  <a:gd name="T114" fmla="*/ 159225 w 182"/>
                  <a:gd name="T115" fmla="*/ 0 h 2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64" name="Freeform 12"/>
              <p:cNvSpPr>
                <a:spLocks/>
              </p:cNvSpPr>
              <p:nvPr userDrawn="1"/>
            </p:nvSpPr>
            <p:spPr bwMode="ltGray">
              <a:xfrm rot="373331" flipH="1">
                <a:off x="121" y="2907"/>
                <a:ext cx="93" cy="156"/>
              </a:xfrm>
              <a:custGeom>
                <a:avLst/>
                <a:gdLst>
                  <a:gd name="T0" fmla="*/ 1 w 128"/>
                  <a:gd name="T1" fmla="*/ 0 h 217"/>
                  <a:gd name="T2" fmla="*/ 1 w 128"/>
                  <a:gd name="T3" fmla="*/ 1 h 217"/>
                  <a:gd name="T4" fmla="*/ 1 w 128"/>
                  <a:gd name="T5" fmla="*/ 1 h 217"/>
                  <a:gd name="T6" fmla="*/ 1 w 128"/>
                  <a:gd name="T7" fmla="*/ 1 h 217"/>
                  <a:gd name="T8" fmla="*/ 1 w 128"/>
                  <a:gd name="T9" fmla="*/ 1 h 217"/>
                  <a:gd name="T10" fmla="*/ 1 w 128"/>
                  <a:gd name="T11" fmla="*/ 1 h 217"/>
                  <a:gd name="T12" fmla="*/ 1 w 128"/>
                  <a:gd name="T13" fmla="*/ 1 h 217"/>
                  <a:gd name="T14" fmla="*/ 1 w 128"/>
                  <a:gd name="T15" fmla="*/ 1 h 217"/>
                  <a:gd name="T16" fmla="*/ 1 w 128"/>
                  <a:gd name="T17" fmla="*/ 1 h 217"/>
                  <a:gd name="T18" fmla="*/ 1 w 128"/>
                  <a:gd name="T19" fmla="*/ 1 h 217"/>
                  <a:gd name="T20" fmla="*/ 1 w 128"/>
                  <a:gd name="T21" fmla="*/ 1 h 217"/>
                  <a:gd name="T22" fmla="*/ 1 w 128"/>
                  <a:gd name="T23" fmla="*/ 1 h 217"/>
                  <a:gd name="T24" fmla="*/ 1 w 128"/>
                  <a:gd name="T25" fmla="*/ 1 h 217"/>
                  <a:gd name="T26" fmla="*/ 1 w 128"/>
                  <a:gd name="T27" fmla="*/ 1 h 217"/>
                  <a:gd name="T28" fmla="*/ 1 w 128"/>
                  <a:gd name="T29" fmla="*/ 1 h 217"/>
                  <a:gd name="T30" fmla="*/ 0 w 128"/>
                  <a:gd name="T31" fmla="*/ 1 h 217"/>
                  <a:gd name="T32" fmla="*/ 1 w 128"/>
                  <a:gd name="T33" fmla="*/ 1 h 217"/>
                  <a:gd name="T34" fmla="*/ 1 w 128"/>
                  <a:gd name="T35" fmla="*/ 1 h 217"/>
                  <a:gd name="T36" fmla="*/ 1 w 128"/>
                  <a:gd name="T37" fmla="*/ 1 h 217"/>
                  <a:gd name="T38" fmla="*/ 1 w 128"/>
                  <a:gd name="T39" fmla="*/ 1 h 217"/>
                  <a:gd name="T40" fmla="*/ 1 w 128"/>
                  <a:gd name="T41" fmla="*/ 1 h 217"/>
                  <a:gd name="T42" fmla="*/ 1 w 128"/>
                  <a:gd name="T43" fmla="*/ 1 h 217"/>
                  <a:gd name="T44" fmla="*/ 1 w 128"/>
                  <a:gd name="T45" fmla="*/ 1 h 217"/>
                  <a:gd name="T46" fmla="*/ 1 w 128"/>
                  <a:gd name="T47" fmla="*/ 1 h 217"/>
                  <a:gd name="T48" fmla="*/ 1 w 128"/>
                  <a:gd name="T49" fmla="*/ 0 h 2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65" name="Freeform 13"/>
              <p:cNvSpPr>
                <a:spLocks/>
              </p:cNvSpPr>
              <p:nvPr userDrawn="1"/>
            </p:nvSpPr>
            <p:spPr bwMode="ltGray">
              <a:xfrm rot="373331" flipH="1">
                <a:off x="313" y="3110"/>
                <a:ext cx="85" cy="93"/>
              </a:xfrm>
              <a:custGeom>
                <a:avLst/>
                <a:gdLst>
                  <a:gd name="T0" fmla="*/ 1 w 117"/>
                  <a:gd name="T1" fmla="*/ 0 h 132"/>
                  <a:gd name="T2" fmla="*/ 0 w 117"/>
                  <a:gd name="T3" fmla="*/ 1 h 132"/>
                  <a:gd name="T4" fmla="*/ 1 w 117"/>
                  <a:gd name="T5" fmla="*/ 1 h 132"/>
                  <a:gd name="T6" fmla="*/ 1 w 117"/>
                  <a:gd name="T7" fmla="*/ 1 h 132"/>
                  <a:gd name="T8" fmla="*/ 1 w 117"/>
                  <a:gd name="T9" fmla="*/ 1 h 132"/>
                  <a:gd name="T10" fmla="*/ 1 w 117"/>
                  <a:gd name="T11" fmla="*/ 1 h 132"/>
                  <a:gd name="T12" fmla="*/ 1 w 117"/>
                  <a:gd name="T13" fmla="*/ 1 h 132"/>
                  <a:gd name="T14" fmla="*/ 1 w 117"/>
                  <a:gd name="T15" fmla="*/ 1 h 132"/>
                  <a:gd name="T16" fmla="*/ 1 w 117"/>
                  <a:gd name="T17" fmla="*/ 1 h 132"/>
                  <a:gd name="T18" fmla="*/ 1 w 117"/>
                  <a:gd name="T19" fmla="*/ 1 h 132"/>
                  <a:gd name="T20" fmla="*/ 1 w 117"/>
                  <a:gd name="T21" fmla="*/ 1 h 132"/>
                  <a:gd name="T22" fmla="*/ 1 w 117"/>
                  <a:gd name="T23" fmla="*/ 1 h 132"/>
                  <a:gd name="T24" fmla="*/ 1 w 117"/>
                  <a:gd name="T25" fmla="*/ 1 h 132"/>
                  <a:gd name="T26" fmla="*/ 1 w 117"/>
                  <a:gd name="T27" fmla="*/ 1 h 132"/>
                  <a:gd name="T28" fmla="*/ 1 w 117"/>
                  <a:gd name="T29" fmla="*/ 1 h 132"/>
                  <a:gd name="T30" fmla="*/ 1 w 117"/>
                  <a:gd name="T31" fmla="*/ 1 h 132"/>
                  <a:gd name="T32" fmla="*/ 1 w 117"/>
                  <a:gd name="T33" fmla="*/ 1 h 132"/>
                  <a:gd name="T34" fmla="*/ 1 w 117"/>
                  <a:gd name="T35" fmla="*/ 1 h 132"/>
                  <a:gd name="T36" fmla="*/ 1 w 117"/>
                  <a:gd name="T37" fmla="*/ 1 h 132"/>
                  <a:gd name="T38" fmla="*/ 1 w 117"/>
                  <a:gd name="T39" fmla="*/ 1 h 132"/>
                  <a:gd name="T40" fmla="*/ 1 w 117"/>
                  <a:gd name="T41" fmla="*/ 1 h 132"/>
                  <a:gd name="T42" fmla="*/ 1 w 117"/>
                  <a:gd name="T43" fmla="*/ 1 h 132"/>
                  <a:gd name="T44" fmla="*/ 1 w 117"/>
                  <a:gd name="T45" fmla="*/ 1 h 132"/>
                  <a:gd name="T46" fmla="*/ 1 w 117"/>
                  <a:gd name="T47" fmla="*/ 1 h 132"/>
                  <a:gd name="T48" fmla="*/ 1 w 117"/>
                  <a:gd name="T49" fmla="*/ 1 h 132"/>
                  <a:gd name="T50" fmla="*/ 1 w 117"/>
                  <a:gd name="T51" fmla="*/ 1 h 132"/>
                  <a:gd name="T52" fmla="*/ 1 w 117"/>
                  <a:gd name="T53" fmla="*/ 0 h 13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66" name="Freeform 14"/>
              <p:cNvSpPr>
                <a:spLocks/>
              </p:cNvSpPr>
              <p:nvPr userDrawn="1"/>
            </p:nvSpPr>
            <p:spPr bwMode="ltGray">
              <a:xfrm rot="373331" flipH="1">
                <a:off x="289" y="3135"/>
                <a:ext cx="21" cy="55"/>
              </a:xfrm>
              <a:custGeom>
                <a:avLst/>
                <a:gdLst>
                  <a:gd name="T0" fmla="*/ 1 w 29"/>
                  <a:gd name="T1" fmla="*/ 0 h 77"/>
                  <a:gd name="T2" fmla="*/ 1 w 29"/>
                  <a:gd name="T3" fmla="*/ 0 h 77"/>
                  <a:gd name="T4" fmla="*/ 1 w 29"/>
                  <a:gd name="T5" fmla="*/ 1 h 77"/>
                  <a:gd name="T6" fmla="*/ 1 w 29"/>
                  <a:gd name="T7" fmla="*/ 1 h 77"/>
                  <a:gd name="T8" fmla="*/ 1 w 29"/>
                  <a:gd name="T9" fmla="*/ 1 h 77"/>
                  <a:gd name="T10" fmla="*/ 1 w 29"/>
                  <a:gd name="T11" fmla="*/ 1 h 77"/>
                  <a:gd name="T12" fmla="*/ 0 w 29"/>
                  <a:gd name="T13" fmla="*/ 1 h 77"/>
                  <a:gd name="T14" fmla="*/ 1 w 29"/>
                  <a:gd name="T15" fmla="*/ 1 h 77"/>
                  <a:gd name="T16" fmla="*/ 1 w 29"/>
                  <a:gd name="T17" fmla="*/ 1 h 77"/>
                  <a:gd name="T18" fmla="*/ 1 w 29"/>
                  <a:gd name="T19" fmla="*/ 1 h 77"/>
                  <a:gd name="T20" fmla="*/ 1 w 29"/>
                  <a:gd name="T21" fmla="*/ 1 h 77"/>
                  <a:gd name="T22" fmla="*/ 1 w 29"/>
                  <a:gd name="T23" fmla="*/ 1 h 77"/>
                  <a:gd name="T24" fmla="*/ 1 w 29"/>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nvGrpSpPr>
              <p:cNvPr id="1067" name="Group 15"/>
              <p:cNvGrpSpPr>
                <a:grpSpLocks/>
              </p:cNvGrpSpPr>
              <p:nvPr userDrawn="1"/>
            </p:nvGrpSpPr>
            <p:grpSpPr bwMode="auto">
              <a:xfrm rot="10886446" flipH="1">
                <a:off x="335" y="3251"/>
                <a:ext cx="608" cy="369"/>
                <a:chOff x="-366" y="1704"/>
                <a:chExt cx="608" cy="369"/>
              </a:xfrm>
            </p:grpSpPr>
            <p:sp>
              <p:nvSpPr>
                <p:cNvPr id="1068" name="Freeform 16"/>
                <p:cNvSpPr>
                  <a:spLocks/>
                </p:cNvSpPr>
                <p:nvPr userDrawn="1"/>
              </p:nvSpPr>
              <p:spPr bwMode="ltGray">
                <a:xfrm rot="4200091">
                  <a:off x="-243" y="1807"/>
                  <a:ext cx="143" cy="390"/>
                </a:xfrm>
                <a:custGeom>
                  <a:avLst/>
                  <a:gdLst>
                    <a:gd name="T0" fmla="*/ 1 w 207"/>
                    <a:gd name="T1" fmla="*/ 1 h 564"/>
                    <a:gd name="T2" fmla="*/ 1 w 207"/>
                    <a:gd name="T3" fmla="*/ 1 h 564"/>
                    <a:gd name="T4" fmla="*/ 1 w 207"/>
                    <a:gd name="T5" fmla="*/ 1 h 564"/>
                    <a:gd name="T6" fmla="*/ 0 w 207"/>
                    <a:gd name="T7" fmla="*/ 1 h 564"/>
                    <a:gd name="T8" fmla="*/ 0 w 207"/>
                    <a:gd name="T9" fmla="*/ 1 h 564"/>
                    <a:gd name="T10" fmla="*/ 1 w 207"/>
                    <a:gd name="T11" fmla="*/ 1 h 564"/>
                    <a:gd name="T12" fmla="*/ 1 w 207"/>
                    <a:gd name="T13" fmla="*/ 1 h 564"/>
                    <a:gd name="T14" fmla="*/ 1 w 207"/>
                    <a:gd name="T15" fmla="*/ 1 h 564"/>
                    <a:gd name="T16" fmla="*/ 1 w 207"/>
                    <a:gd name="T17" fmla="*/ 1 h 564"/>
                    <a:gd name="T18" fmla="*/ 1 w 207"/>
                    <a:gd name="T19" fmla="*/ 1 h 564"/>
                    <a:gd name="T20" fmla="*/ 1 w 207"/>
                    <a:gd name="T21" fmla="*/ 1 h 564"/>
                    <a:gd name="T22" fmla="*/ 1 w 207"/>
                    <a:gd name="T23" fmla="*/ 1 h 564"/>
                    <a:gd name="T24" fmla="*/ 1 w 207"/>
                    <a:gd name="T25" fmla="*/ 1 h 564"/>
                    <a:gd name="T26" fmla="*/ 1 w 207"/>
                    <a:gd name="T27" fmla="*/ 1 h 564"/>
                    <a:gd name="T28" fmla="*/ 1 w 207"/>
                    <a:gd name="T29" fmla="*/ 1 h 564"/>
                    <a:gd name="T30" fmla="*/ 1 w 207"/>
                    <a:gd name="T31" fmla="*/ 1 h 564"/>
                    <a:gd name="T32" fmla="*/ 1 w 207"/>
                    <a:gd name="T33" fmla="*/ 1 h 564"/>
                    <a:gd name="T34" fmla="*/ 1 w 207"/>
                    <a:gd name="T35" fmla="*/ 1 h 564"/>
                    <a:gd name="T36" fmla="*/ 1 w 207"/>
                    <a:gd name="T37" fmla="*/ 1 h 564"/>
                    <a:gd name="T38" fmla="*/ 1 w 207"/>
                    <a:gd name="T39" fmla="*/ 1 h 564"/>
                    <a:gd name="T40" fmla="*/ 1 w 207"/>
                    <a:gd name="T41" fmla="*/ 1 h 564"/>
                    <a:gd name="T42" fmla="*/ 1 w 207"/>
                    <a:gd name="T43" fmla="*/ 1 h 564"/>
                    <a:gd name="T44" fmla="*/ 1 w 207"/>
                    <a:gd name="T45" fmla="*/ 1 h 564"/>
                    <a:gd name="T46" fmla="*/ 1 w 207"/>
                    <a:gd name="T47" fmla="*/ 1 h 564"/>
                    <a:gd name="T48" fmla="*/ 1 w 207"/>
                    <a:gd name="T49" fmla="*/ 1 h 564"/>
                    <a:gd name="T50" fmla="*/ 1 w 207"/>
                    <a:gd name="T51" fmla="*/ 1 h 564"/>
                    <a:gd name="T52" fmla="*/ 1 w 207"/>
                    <a:gd name="T53" fmla="*/ 1 h 564"/>
                    <a:gd name="T54" fmla="*/ 1 w 207"/>
                    <a:gd name="T55" fmla="*/ 1 h 564"/>
                    <a:gd name="T56" fmla="*/ 1 w 207"/>
                    <a:gd name="T57" fmla="*/ 0 h 564"/>
                    <a:gd name="T58" fmla="*/ 1 w 207"/>
                    <a:gd name="T59" fmla="*/ 1 h 5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69" name="Freeform 17"/>
                <p:cNvSpPr>
                  <a:spLocks/>
                </p:cNvSpPr>
                <p:nvPr userDrawn="1"/>
              </p:nvSpPr>
              <p:spPr bwMode="ltGray">
                <a:xfrm rot="4200091">
                  <a:off x="124" y="1761"/>
                  <a:ext cx="33" cy="160"/>
                </a:xfrm>
                <a:custGeom>
                  <a:avLst/>
                  <a:gdLst>
                    <a:gd name="T0" fmla="*/ 0 w 47"/>
                    <a:gd name="T1" fmla="*/ 1 h 232"/>
                    <a:gd name="T2" fmla="*/ 1 w 47"/>
                    <a:gd name="T3" fmla="*/ 1 h 232"/>
                    <a:gd name="T4" fmla="*/ 1 w 47"/>
                    <a:gd name="T5" fmla="*/ 1 h 232"/>
                    <a:gd name="T6" fmla="*/ 1 w 47"/>
                    <a:gd name="T7" fmla="*/ 1 h 232"/>
                    <a:gd name="T8" fmla="*/ 1 w 47"/>
                    <a:gd name="T9" fmla="*/ 1 h 232"/>
                    <a:gd name="T10" fmla="*/ 1 w 47"/>
                    <a:gd name="T11" fmla="*/ 1 h 232"/>
                    <a:gd name="T12" fmla="*/ 1 w 47"/>
                    <a:gd name="T13" fmla="*/ 1 h 232"/>
                    <a:gd name="T14" fmla="*/ 1 w 47"/>
                    <a:gd name="T15" fmla="*/ 1 h 232"/>
                    <a:gd name="T16" fmla="*/ 1 w 47"/>
                    <a:gd name="T17" fmla="*/ 1 h 232"/>
                    <a:gd name="T18" fmla="*/ 1 w 47"/>
                    <a:gd name="T19" fmla="*/ 1 h 232"/>
                    <a:gd name="T20" fmla="*/ 1 w 47"/>
                    <a:gd name="T21" fmla="*/ 1 h 232"/>
                    <a:gd name="T22" fmla="*/ 1 w 47"/>
                    <a:gd name="T23" fmla="*/ 1 h 232"/>
                    <a:gd name="T24" fmla="*/ 1 w 47"/>
                    <a:gd name="T25" fmla="*/ 1 h 232"/>
                    <a:gd name="T26" fmla="*/ 1 w 47"/>
                    <a:gd name="T27" fmla="*/ 0 h 232"/>
                    <a:gd name="T28" fmla="*/ 0 w 47"/>
                    <a:gd name="T29" fmla="*/ 1 h 2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70" name="Freeform 18"/>
                <p:cNvSpPr>
                  <a:spLocks/>
                </p:cNvSpPr>
                <p:nvPr userDrawn="1"/>
              </p:nvSpPr>
              <p:spPr bwMode="ltGray">
                <a:xfrm rot="4200091">
                  <a:off x="199" y="1720"/>
                  <a:ext cx="60" cy="27"/>
                </a:xfrm>
                <a:custGeom>
                  <a:avLst/>
                  <a:gdLst>
                    <a:gd name="T0" fmla="*/ 1 w 87"/>
                    <a:gd name="T1" fmla="*/ 1 h 40"/>
                    <a:gd name="T2" fmla="*/ 1 w 87"/>
                    <a:gd name="T3" fmla="*/ 1 h 40"/>
                    <a:gd name="T4" fmla="*/ 1 w 87"/>
                    <a:gd name="T5" fmla="*/ 1 h 40"/>
                    <a:gd name="T6" fmla="*/ 1 w 87"/>
                    <a:gd name="T7" fmla="*/ 1 h 40"/>
                    <a:gd name="T8" fmla="*/ 1 w 87"/>
                    <a:gd name="T9" fmla="*/ 1 h 40"/>
                    <a:gd name="T10" fmla="*/ 1 w 87"/>
                    <a:gd name="T11" fmla="*/ 1 h 40"/>
                    <a:gd name="T12" fmla="*/ 1 w 87"/>
                    <a:gd name="T13" fmla="*/ 1 h 40"/>
                    <a:gd name="T14" fmla="*/ 1 w 87"/>
                    <a:gd name="T15" fmla="*/ 0 h 40"/>
                    <a:gd name="T16" fmla="*/ 0 w 87"/>
                    <a:gd name="T17" fmla="*/ 1 h 40"/>
                    <a:gd name="T18" fmla="*/ 1 w 87"/>
                    <a:gd name="T19" fmla="*/ 1 h 40"/>
                    <a:gd name="T20" fmla="*/ 1 w 87"/>
                    <a:gd name="T21" fmla="*/ 1 h 40"/>
                    <a:gd name="T22" fmla="*/ 1 w 87"/>
                    <a:gd name="T23" fmla="*/ 1 h 40"/>
                    <a:gd name="T24" fmla="*/ 1 w 87"/>
                    <a:gd name="T25" fmla="*/ 1 h 40"/>
                    <a:gd name="T26" fmla="*/ 1 w 87"/>
                    <a:gd name="T27" fmla="*/ 1 h 40"/>
                    <a:gd name="T28" fmla="*/ 1 w 87"/>
                    <a:gd name="T29" fmla="*/ 1 h 40"/>
                    <a:gd name="T30" fmla="*/ 1 w 87"/>
                    <a:gd name="T31" fmla="*/ 1 h 40"/>
                    <a:gd name="T32" fmla="*/ 1 w 87"/>
                    <a:gd name="T33" fmla="*/ 1 h 40"/>
                    <a:gd name="T34" fmla="*/ 1 w 87"/>
                    <a:gd name="T35" fmla="*/ 1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grpSp>
          <p:nvGrpSpPr>
            <p:cNvPr id="1036" name="Group 19"/>
            <p:cNvGrpSpPr>
              <a:grpSpLocks/>
            </p:cNvGrpSpPr>
            <p:nvPr/>
          </p:nvGrpSpPr>
          <p:grpSpPr bwMode="auto">
            <a:xfrm rot="6248562">
              <a:off x="343" y="3854"/>
              <a:ext cx="392" cy="424"/>
              <a:chOff x="1727" y="866"/>
              <a:chExt cx="129" cy="157"/>
            </a:xfrm>
          </p:grpSpPr>
          <p:sp>
            <p:nvSpPr>
              <p:cNvPr id="1059" name="Freeform 20"/>
              <p:cNvSpPr>
                <a:spLocks/>
              </p:cNvSpPr>
              <p:nvPr userDrawn="1"/>
            </p:nvSpPr>
            <p:spPr bwMode="ltGray">
              <a:xfrm>
                <a:off x="1727"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60" name="Freeform 21"/>
              <p:cNvSpPr>
                <a:spLocks/>
              </p:cNvSpPr>
              <p:nvPr userDrawn="1"/>
            </p:nvSpPr>
            <p:spPr bwMode="ltGray">
              <a:xfrm>
                <a:off x="1786" y="894"/>
                <a:ext cx="70" cy="49"/>
              </a:xfrm>
              <a:custGeom>
                <a:avLst/>
                <a:gdLst>
                  <a:gd name="T0" fmla="*/ 0 w 140"/>
                  <a:gd name="T1" fmla="*/ 1 h 98"/>
                  <a:gd name="T2" fmla="*/ 1 w 140"/>
                  <a:gd name="T3" fmla="*/ 0 h 98"/>
                  <a:gd name="T4" fmla="*/ 1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61" name="Freeform 22"/>
              <p:cNvSpPr>
                <a:spLocks/>
              </p:cNvSpPr>
              <p:nvPr userDrawn="1"/>
            </p:nvSpPr>
            <p:spPr bwMode="ltGray">
              <a:xfrm>
                <a:off x="1772" y="998"/>
                <a:ext cx="73" cy="25"/>
              </a:xfrm>
              <a:custGeom>
                <a:avLst/>
                <a:gdLst>
                  <a:gd name="T0" fmla="*/ 0 w 145"/>
                  <a:gd name="T1" fmla="*/ 1 h 49"/>
                  <a:gd name="T2" fmla="*/ 1 w 145"/>
                  <a:gd name="T3" fmla="*/ 0 h 49"/>
                  <a:gd name="T4" fmla="*/ 1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nvGrpSpPr>
            <p:cNvPr id="1037" name="Group 23"/>
            <p:cNvGrpSpPr>
              <a:grpSpLocks/>
            </p:cNvGrpSpPr>
            <p:nvPr/>
          </p:nvGrpSpPr>
          <p:grpSpPr bwMode="auto">
            <a:xfrm rot="5003157">
              <a:off x="249" y="1102"/>
              <a:ext cx="412" cy="500"/>
              <a:chOff x="1727" y="866"/>
              <a:chExt cx="129" cy="157"/>
            </a:xfrm>
          </p:grpSpPr>
          <p:sp>
            <p:nvSpPr>
              <p:cNvPr id="1056" name="Freeform 24"/>
              <p:cNvSpPr>
                <a:spLocks/>
              </p:cNvSpPr>
              <p:nvPr userDrawn="1"/>
            </p:nvSpPr>
            <p:spPr bwMode="ltGray">
              <a:xfrm>
                <a:off x="1727"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57" name="Freeform 25"/>
              <p:cNvSpPr>
                <a:spLocks/>
              </p:cNvSpPr>
              <p:nvPr userDrawn="1"/>
            </p:nvSpPr>
            <p:spPr bwMode="ltGray">
              <a:xfrm>
                <a:off x="1786" y="894"/>
                <a:ext cx="70" cy="49"/>
              </a:xfrm>
              <a:custGeom>
                <a:avLst/>
                <a:gdLst>
                  <a:gd name="T0" fmla="*/ 0 w 140"/>
                  <a:gd name="T1" fmla="*/ 1 h 98"/>
                  <a:gd name="T2" fmla="*/ 1 w 140"/>
                  <a:gd name="T3" fmla="*/ 0 h 98"/>
                  <a:gd name="T4" fmla="*/ 1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58" name="Freeform 26"/>
              <p:cNvSpPr>
                <a:spLocks/>
              </p:cNvSpPr>
              <p:nvPr userDrawn="1"/>
            </p:nvSpPr>
            <p:spPr bwMode="ltGray">
              <a:xfrm>
                <a:off x="1772" y="998"/>
                <a:ext cx="73" cy="25"/>
              </a:xfrm>
              <a:custGeom>
                <a:avLst/>
                <a:gdLst>
                  <a:gd name="T0" fmla="*/ 0 w 145"/>
                  <a:gd name="T1" fmla="*/ 1 h 49"/>
                  <a:gd name="T2" fmla="*/ 1 w 145"/>
                  <a:gd name="T3" fmla="*/ 0 h 49"/>
                  <a:gd name="T4" fmla="*/ 1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nvGrpSpPr>
            <p:cNvPr id="1038" name="Group 27"/>
            <p:cNvGrpSpPr>
              <a:grpSpLocks/>
            </p:cNvGrpSpPr>
            <p:nvPr/>
          </p:nvGrpSpPr>
          <p:grpSpPr bwMode="auto">
            <a:xfrm>
              <a:off x="815" y="0"/>
              <a:ext cx="345" cy="367"/>
              <a:chOff x="1727" y="866"/>
              <a:chExt cx="129" cy="157"/>
            </a:xfrm>
          </p:grpSpPr>
          <p:sp>
            <p:nvSpPr>
              <p:cNvPr id="1053" name="Freeform 28"/>
              <p:cNvSpPr>
                <a:spLocks/>
              </p:cNvSpPr>
              <p:nvPr userDrawn="1"/>
            </p:nvSpPr>
            <p:spPr bwMode="ltGray">
              <a:xfrm>
                <a:off x="1727"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54" name="Freeform 29"/>
              <p:cNvSpPr>
                <a:spLocks/>
              </p:cNvSpPr>
              <p:nvPr userDrawn="1"/>
            </p:nvSpPr>
            <p:spPr bwMode="ltGray">
              <a:xfrm>
                <a:off x="1786" y="894"/>
                <a:ext cx="70" cy="49"/>
              </a:xfrm>
              <a:custGeom>
                <a:avLst/>
                <a:gdLst>
                  <a:gd name="T0" fmla="*/ 0 w 140"/>
                  <a:gd name="T1" fmla="*/ 1 h 98"/>
                  <a:gd name="T2" fmla="*/ 1 w 140"/>
                  <a:gd name="T3" fmla="*/ 0 h 98"/>
                  <a:gd name="T4" fmla="*/ 1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55" name="Freeform 30"/>
              <p:cNvSpPr>
                <a:spLocks/>
              </p:cNvSpPr>
              <p:nvPr userDrawn="1"/>
            </p:nvSpPr>
            <p:spPr bwMode="ltGray">
              <a:xfrm>
                <a:off x="1772" y="998"/>
                <a:ext cx="73" cy="25"/>
              </a:xfrm>
              <a:custGeom>
                <a:avLst/>
                <a:gdLst>
                  <a:gd name="T0" fmla="*/ 0 w 145"/>
                  <a:gd name="T1" fmla="*/ 1 h 49"/>
                  <a:gd name="T2" fmla="*/ 1 w 145"/>
                  <a:gd name="T3" fmla="*/ 0 h 49"/>
                  <a:gd name="T4" fmla="*/ 1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1039" name="Freeform 31"/>
            <p:cNvSpPr>
              <a:spLocks/>
            </p:cNvSpPr>
            <p:nvPr/>
          </p:nvSpPr>
          <p:spPr bwMode="ltGray">
            <a:xfrm>
              <a:off x="87" y="94"/>
              <a:ext cx="699" cy="756"/>
            </a:xfrm>
            <a:custGeom>
              <a:avLst/>
              <a:gdLst>
                <a:gd name="T0" fmla="*/ 1 w 699"/>
                <a:gd name="T1" fmla="*/ 392 h 756"/>
                <a:gd name="T2" fmla="*/ 3 w 699"/>
                <a:gd name="T3" fmla="*/ 252 h 756"/>
                <a:gd name="T4" fmla="*/ 21 w 699"/>
                <a:gd name="T5" fmla="*/ 210 h 756"/>
                <a:gd name="T6" fmla="*/ 29 w 699"/>
                <a:gd name="T7" fmla="*/ 182 h 756"/>
                <a:gd name="T8" fmla="*/ 39 w 699"/>
                <a:gd name="T9" fmla="*/ 154 h 756"/>
                <a:gd name="T10" fmla="*/ 51 w 699"/>
                <a:gd name="T11" fmla="*/ 138 h 756"/>
                <a:gd name="T12" fmla="*/ 111 w 699"/>
                <a:gd name="T13" fmla="*/ 74 h 756"/>
                <a:gd name="T14" fmla="*/ 169 w 699"/>
                <a:gd name="T15" fmla="*/ 30 h 756"/>
                <a:gd name="T16" fmla="*/ 225 w 699"/>
                <a:gd name="T17" fmla="*/ 10 h 756"/>
                <a:gd name="T18" fmla="*/ 249 w 699"/>
                <a:gd name="T19" fmla="*/ 4 h 756"/>
                <a:gd name="T20" fmla="*/ 265 w 699"/>
                <a:gd name="T21" fmla="*/ 0 h 756"/>
                <a:gd name="T22" fmla="*/ 357 w 699"/>
                <a:gd name="T23" fmla="*/ 2 h 756"/>
                <a:gd name="T24" fmla="*/ 385 w 699"/>
                <a:gd name="T25" fmla="*/ 6 h 756"/>
                <a:gd name="T26" fmla="*/ 489 w 699"/>
                <a:gd name="T27" fmla="*/ 40 h 756"/>
                <a:gd name="T28" fmla="*/ 619 w 699"/>
                <a:gd name="T29" fmla="*/ 128 h 756"/>
                <a:gd name="T30" fmla="*/ 653 w 699"/>
                <a:gd name="T31" fmla="*/ 178 h 756"/>
                <a:gd name="T32" fmla="*/ 693 w 699"/>
                <a:gd name="T33" fmla="*/ 322 h 756"/>
                <a:gd name="T34" fmla="*/ 687 w 699"/>
                <a:gd name="T35" fmla="*/ 434 h 756"/>
                <a:gd name="T36" fmla="*/ 665 w 699"/>
                <a:gd name="T37" fmla="*/ 538 h 756"/>
                <a:gd name="T38" fmla="*/ 639 w 699"/>
                <a:gd name="T39" fmla="*/ 564 h 756"/>
                <a:gd name="T40" fmla="*/ 631 w 699"/>
                <a:gd name="T41" fmla="*/ 580 h 756"/>
                <a:gd name="T42" fmla="*/ 607 w 699"/>
                <a:gd name="T43" fmla="*/ 588 h 756"/>
                <a:gd name="T44" fmla="*/ 473 w 699"/>
                <a:gd name="T45" fmla="*/ 664 h 756"/>
                <a:gd name="T46" fmla="*/ 449 w 699"/>
                <a:gd name="T47" fmla="*/ 678 h 756"/>
                <a:gd name="T48" fmla="*/ 405 w 699"/>
                <a:gd name="T49" fmla="*/ 684 h 756"/>
                <a:gd name="T50" fmla="*/ 375 w 699"/>
                <a:gd name="T51" fmla="*/ 690 h 756"/>
                <a:gd name="T52" fmla="*/ 267 w 699"/>
                <a:gd name="T53" fmla="*/ 684 h 756"/>
                <a:gd name="T54" fmla="*/ 259 w 699"/>
                <a:gd name="T55" fmla="*/ 722 h 756"/>
                <a:gd name="T56" fmla="*/ 241 w 699"/>
                <a:gd name="T57" fmla="*/ 756 h 756"/>
                <a:gd name="T58" fmla="*/ 185 w 699"/>
                <a:gd name="T59" fmla="*/ 728 h 756"/>
                <a:gd name="T60" fmla="*/ 163 w 699"/>
                <a:gd name="T61" fmla="*/ 720 h 756"/>
                <a:gd name="T62" fmla="*/ 151 w 699"/>
                <a:gd name="T63" fmla="*/ 716 h 756"/>
                <a:gd name="T64" fmla="*/ 195 w 699"/>
                <a:gd name="T65" fmla="*/ 674 h 756"/>
                <a:gd name="T66" fmla="*/ 211 w 699"/>
                <a:gd name="T67" fmla="*/ 644 h 756"/>
                <a:gd name="T68" fmla="*/ 209 w 699"/>
                <a:gd name="T69" fmla="*/ 626 h 756"/>
                <a:gd name="T70" fmla="*/ 195 w 699"/>
                <a:gd name="T71" fmla="*/ 620 h 756"/>
                <a:gd name="T72" fmla="*/ 165 w 699"/>
                <a:gd name="T73" fmla="*/ 596 h 756"/>
                <a:gd name="T74" fmla="*/ 99 w 699"/>
                <a:gd name="T75" fmla="*/ 534 h 756"/>
                <a:gd name="T76" fmla="*/ 61 w 699"/>
                <a:gd name="T77" fmla="*/ 506 h 756"/>
                <a:gd name="T78" fmla="*/ 23 w 699"/>
                <a:gd name="T79" fmla="*/ 470 h 756"/>
                <a:gd name="T80" fmla="*/ 7 w 699"/>
                <a:gd name="T81" fmla="*/ 434 h 756"/>
                <a:gd name="T82" fmla="*/ 5 w 699"/>
                <a:gd name="T83" fmla="*/ 396 h 756"/>
                <a:gd name="T84" fmla="*/ 1 w 699"/>
                <a:gd name="T85" fmla="*/ 392 h 75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0" name="Freeform 32"/>
            <p:cNvSpPr>
              <a:spLocks/>
            </p:cNvSpPr>
            <p:nvPr/>
          </p:nvSpPr>
          <p:spPr bwMode="ltGray">
            <a:xfrm rot="828663">
              <a:off x="242" y="3404"/>
              <a:ext cx="132" cy="167"/>
            </a:xfrm>
            <a:custGeom>
              <a:avLst/>
              <a:gdLst>
                <a:gd name="T0" fmla="*/ 0 w 109"/>
                <a:gd name="T1" fmla="*/ 0 h 156"/>
                <a:gd name="T2" fmla="*/ 222 w 109"/>
                <a:gd name="T3" fmla="*/ 1 h 156"/>
                <a:gd name="T4" fmla="*/ 849 w 109"/>
                <a:gd name="T5" fmla="*/ 5 h 156"/>
                <a:gd name="T6" fmla="*/ 1691 w 109"/>
                <a:gd name="T7" fmla="*/ 45 h 156"/>
                <a:gd name="T8" fmla="*/ 2678 w 109"/>
                <a:gd name="T9" fmla="*/ 94 h 156"/>
                <a:gd name="T10" fmla="*/ 3579 w 109"/>
                <a:gd name="T11" fmla="*/ 173 h 156"/>
                <a:gd name="T12" fmla="*/ 4404 w 109"/>
                <a:gd name="T13" fmla="*/ 278 h 156"/>
                <a:gd name="T14" fmla="*/ 4915 w 109"/>
                <a:gd name="T15" fmla="*/ 421 h 156"/>
                <a:gd name="T16" fmla="*/ 5037 w 109"/>
                <a:gd name="T17" fmla="*/ 617 h 156"/>
                <a:gd name="T18" fmla="*/ 4798 w 109"/>
                <a:gd name="T19" fmla="*/ 617 h 156"/>
                <a:gd name="T20" fmla="*/ 4559 w 109"/>
                <a:gd name="T21" fmla="*/ 617 h 156"/>
                <a:gd name="T22" fmla="*/ 4283 w 109"/>
                <a:gd name="T23" fmla="*/ 617 h 156"/>
                <a:gd name="T24" fmla="*/ 3962 w 109"/>
                <a:gd name="T25" fmla="*/ 597 h 156"/>
                <a:gd name="T26" fmla="*/ 3731 w 109"/>
                <a:gd name="T27" fmla="*/ 596 h 156"/>
                <a:gd name="T28" fmla="*/ 3434 w 109"/>
                <a:gd name="T29" fmla="*/ 588 h 156"/>
                <a:gd name="T30" fmla="*/ 3029 w 109"/>
                <a:gd name="T31" fmla="*/ 566 h 156"/>
                <a:gd name="T32" fmla="*/ 2678 w 109"/>
                <a:gd name="T33" fmla="*/ 544 h 156"/>
                <a:gd name="T34" fmla="*/ 2440 w 109"/>
                <a:gd name="T35" fmla="*/ 494 h 156"/>
                <a:gd name="T36" fmla="*/ 2440 w 109"/>
                <a:gd name="T37" fmla="*/ 439 h 156"/>
                <a:gd name="T38" fmla="*/ 2567 w 109"/>
                <a:gd name="T39" fmla="*/ 376 h 156"/>
                <a:gd name="T40" fmla="*/ 2692 w 109"/>
                <a:gd name="T41" fmla="*/ 313 h 156"/>
                <a:gd name="T42" fmla="*/ 2567 w 109"/>
                <a:gd name="T43" fmla="*/ 243 h 156"/>
                <a:gd name="T44" fmla="*/ 2211 w 109"/>
                <a:gd name="T45" fmla="*/ 167 h 156"/>
                <a:gd name="T46" fmla="*/ 1446 w 109"/>
                <a:gd name="T47" fmla="*/ 91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41" name="Freeform 33"/>
            <p:cNvSpPr>
              <a:spLocks/>
            </p:cNvSpPr>
            <p:nvPr/>
          </p:nvSpPr>
          <p:spPr bwMode="ltGray">
            <a:xfrm rot="828663">
              <a:off x="266" y="3592"/>
              <a:ext cx="66" cy="43"/>
            </a:xfrm>
            <a:custGeom>
              <a:avLst/>
              <a:gdLst>
                <a:gd name="T0" fmla="*/ 0 w 54"/>
                <a:gd name="T1" fmla="*/ 0 h 40"/>
                <a:gd name="T2" fmla="*/ 1 w 54"/>
                <a:gd name="T3" fmla="*/ 1 h 40"/>
                <a:gd name="T4" fmla="*/ 323 w 54"/>
                <a:gd name="T5" fmla="*/ 3 h 40"/>
                <a:gd name="T6" fmla="*/ 721 w 54"/>
                <a:gd name="T7" fmla="*/ 37 h 40"/>
                <a:gd name="T8" fmla="*/ 1203 w 54"/>
                <a:gd name="T9" fmla="*/ 49 h 40"/>
                <a:gd name="T10" fmla="*/ 1608 w 54"/>
                <a:gd name="T11" fmla="*/ 61 h 40"/>
                <a:gd name="T12" fmla="*/ 2037 w 54"/>
                <a:gd name="T13" fmla="*/ 71 h 40"/>
                <a:gd name="T14" fmla="*/ 2490 w 54"/>
                <a:gd name="T15" fmla="*/ 76 h 40"/>
                <a:gd name="T16" fmla="*/ 3004 w 54"/>
                <a:gd name="T17" fmla="*/ 66 h 40"/>
                <a:gd name="T18" fmla="*/ 2936 w 54"/>
                <a:gd name="T19" fmla="*/ 104 h 40"/>
                <a:gd name="T20" fmla="*/ 2771 w 54"/>
                <a:gd name="T21" fmla="*/ 139 h 40"/>
                <a:gd name="T22" fmla="*/ 2458 w 54"/>
                <a:gd name="T23" fmla="*/ 160 h 40"/>
                <a:gd name="T24" fmla="*/ 2015 w 54"/>
                <a:gd name="T25" fmla="*/ 170 h 40"/>
                <a:gd name="T26" fmla="*/ 1545 w 54"/>
                <a:gd name="T27" fmla="*/ 168 h 40"/>
                <a:gd name="T28" fmla="*/ 1034 w 54"/>
                <a:gd name="T29" fmla="*/ 137 h 40"/>
                <a:gd name="T30" fmla="*/ 543 w 54"/>
                <a:gd name="T31" fmla="*/ 88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42" name="Freeform 34"/>
            <p:cNvSpPr>
              <a:spLocks/>
            </p:cNvSpPr>
            <p:nvPr/>
          </p:nvSpPr>
          <p:spPr bwMode="ltGray">
            <a:xfrm>
              <a:off x="11" y="4110"/>
              <a:ext cx="118" cy="209"/>
            </a:xfrm>
            <a:custGeom>
              <a:avLst/>
              <a:gdLst>
                <a:gd name="T0" fmla="*/ 0 w 118"/>
                <a:gd name="T1" fmla="*/ 0 h 209"/>
                <a:gd name="T2" fmla="*/ 6 w 118"/>
                <a:gd name="T3" fmla="*/ 8 h 209"/>
                <a:gd name="T4" fmla="*/ 15 w 118"/>
                <a:gd name="T5" fmla="*/ 19 h 209"/>
                <a:gd name="T6" fmla="*/ 26 w 118"/>
                <a:gd name="T7" fmla="*/ 33 h 209"/>
                <a:gd name="T8" fmla="*/ 38 w 118"/>
                <a:gd name="T9" fmla="*/ 51 h 209"/>
                <a:gd name="T10" fmla="*/ 54 w 118"/>
                <a:gd name="T11" fmla="*/ 72 h 209"/>
                <a:gd name="T12" fmla="*/ 67 w 118"/>
                <a:gd name="T13" fmla="*/ 94 h 209"/>
                <a:gd name="T14" fmla="*/ 79 w 118"/>
                <a:gd name="T15" fmla="*/ 119 h 209"/>
                <a:gd name="T16" fmla="*/ 87 w 118"/>
                <a:gd name="T17" fmla="*/ 146 h 209"/>
                <a:gd name="T18" fmla="*/ 94 w 118"/>
                <a:gd name="T19" fmla="*/ 175 h 209"/>
                <a:gd name="T20" fmla="*/ 91 w 118"/>
                <a:gd name="T21" fmla="*/ 209 h 209"/>
                <a:gd name="T22" fmla="*/ 118 w 118"/>
                <a:gd name="T23" fmla="*/ 209 h 209"/>
                <a:gd name="T24" fmla="*/ 117 w 118"/>
                <a:gd name="T25" fmla="*/ 177 h 209"/>
                <a:gd name="T26" fmla="*/ 104 w 118"/>
                <a:gd name="T27" fmla="*/ 119 h 209"/>
                <a:gd name="T28" fmla="*/ 82 w 118"/>
                <a:gd name="T29" fmla="*/ 69 h 209"/>
                <a:gd name="T30" fmla="*/ 47 w 118"/>
                <a:gd name="T31" fmla="*/ 27 h 209"/>
                <a:gd name="T32" fmla="*/ 0 w 118"/>
                <a:gd name="T33" fmla="*/ 0 h 20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43" name="Freeform 35"/>
            <p:cNvSpPr>
              <a:spLocks/>
            </p:cNvSpPr>
            <p:nvPr/>
          </p:nvSpPr>
          <p:spPr bwMode="ltGray">
            <a:xfrm>
              <a:off x="0" y="3968"/>
              <a:ext cx="130" cy="128"/>
            </a:xfrm>
            <a:custGeom>
              <a:avLst/>
              <a:gdLst>
                <a:gd name="T0" fmla="*/ 103 w 130"/>
                <a:gd name="T1" fmla="*/ 0 h 128"/>
                <a:gd name="T2" fmla="*/ 130 w 130"/>
                <a:gd name="T3" fmla="*/ 128 h 128"/>
                <a:gd name="T4" fmla="*/ 125 w 130"/>
                <a:gd name="T5" fmla="*/ 126 h 128"/>
                <a:gd name="T6" fmla="*/ 111 w 130"/>
                <a:gd name="T7" fmla="*/ 121 h 128"/>
                <a:gd name="T8" fmla="*/ 92 w 130"/>
                <a:gd name="T9" fmla="*/ 111 h 128"/>
                <a:gd name="T10" fmla="*/ 68 w 130"/>
                <a:gd name="T11" fmla="*/ 103 h 128"/>
                <a:gd name="T12" fmla="*/ 41 w 130"/>
                <a:gd name="T13" fmla="*/ 94 h 128"/>
                <a:gd name="T14" fmla="*/ 19 w 130"/>
                <a:gd name="T15" fmla="*/ 90 h 128"/>
                <a:gd name="T16" fmla="*/ 0 w 130"/>
                <a:gd name="T17" fmla="*/ 93 h 128"/>
                <a:gd name="T18" fmla="*/ 0 w 130"/>
                <a:gd name="T19" fmla="*/ 72 h 128"/>
                <a:gd name="T20" fmla="*/ 12 w 130"/>
                <a:gd name="T21" fmla="*/ 70 h 128"/>
                <a:gd name="T22" fmla="*/ 24 w 130"/>
                <a:gd name="T23" fmla="*/ 66 h 128"/>
                <a:gd name="T24" fmla="*/ 38 w 130"/>
                <a:gd name="T25" fmla="*/ 66 h 128"/>
                <a:gd name="T26" fmla="*/ 51 w 130"/>
                <a:gd name="T27" fmla="*/ 67 h 128"/>
                <a:gd name="T28" fmla="*/ 65 w 130"/>
                <a:gd name="T29" fmla="*/ 70 h 128"/>
                <a:gd name="T30" fmla="*/ 78 w 130"/>
                <a:gd name="T31" fmla="*/ 78 h 128"/>
                <a:gd name="T32" fmla="*/ 81 w 130"/>
                <a:gd name="T33" fmla="*/ 74 h 128"/>
                <a:gd name="T34" fmla="*/ 81 w 130"/>
                <a:gd name="T35" fmla="*/ 58 h 128"/>
                <a:gd name="T36" fmla="*/ 82 w 130"/>
                <a:gd name="T37" fmla="*/ 37 h 128"/>
                <a:gd name="T38" fmla="*/ 82 w 130"/>
                <a:gd name="T39" fmla="*/ 29 h 128"/>
                <a:gd name="T40" fmla="*/ 80 w 130"/>
                <a:gd name="T41" fmla="*/ 29 h 128"/>
                <a:gd name="T42" fmla="*/ 77 w 130"/>
                <a:gd name="T43" fmla="*/ 27 h 128"/>
                <a:gd name="T44" fmla="*/ 76 w 130"/>
                <a:gd name="T45" fmla="*/ 22 h 128"/>
                <a:gd name="T46" fmla="*/ 75 w 130"/>
                <a:gd name="T47" fmla="*/ 19 h 128"/>
                <a:gd name="T48" fmla="*/ 76 w 130"/>
                <a:gd name="T49" fmla="*/ 15 h 128"/>
                <a:gd name="T50" fmla="*/ 79 w 130"/>
                <a:gd name="T51" fmla="*/ 10 h 128"/>
                <a:gd name="T52" fmla="*/ 89 w 130"/>
                <a:gd name="T53" fmla="*/ 6 h 128"/>
                <a:gd name="T54" fmla="*/ 103 w 130"/>
                <a:gd name="T55" fmla="*/ 0 h 12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44" name="Freeform 36"/>
            <p:cNvSpPr>
              <a:spLocks/>
            </p:cNvSpPr>
            <p:nvPr/>
          </p:nvSpPr>
          <p:spPr bwMode="ltGray">
            <a:xfrm>
              <a:off x="0" y="3949"/>
              <a:ext cx="47" cy="86"/>
            </a:xfrm>
            <a:custGeom>
              <a:avLst/>
              <a:gdLst>
                <a:gd name="T0" fmla="*/ 37 w 47"/>
                <a:gd name="T1" fmla="*/ 0 h 86"/>
                <a:gd name="T2" fmla="*/ 15 w 47"/>
                <a:gd name="T3" fmla="*/ 37 h 86"/>
                <a:gd name="T4" fmla="*/ 0 w 47"/>
                <a:gd name="T5" fmla="*/ 59 h 86"/>
                <a:gd name="T6" fmla="*/ 0 w 47"/>
                <a:gd name="T7" fmla="*/ 86 h 86"/>
                <a:gd name="T8" fmla="*/ 8 w 47"/>
                <a:gd name="T9" fmla="*/ 82 h 86"/>
                <a:gd name="T10" fmla="*/ 20 w 47"/>
                <a:gd name="T11" fmla="*/ 73 h 86"/>
                <a:gd name="T12" fmla="*/ 33 w 47"/>
                <a:gd name="T13" fmla="*/ 63 h 86"/>
                <a:gd name="T14" fmla="*/ 42 w 47"/>
                <a:gd name="T15" fmla="*/ 51 h 86"/>
                <a:gd name="T16" fmla="*/ 47 w 47"/>
                <a:gd name="T17" fmla="*/ 36 h 86"/>
                <a:gd name="T18" fmla="*/ 46 w 47"/>
                <a:gd name="T19" fmla="*/ 19 h 86"/>
                <a:gd name="T20" fmla="*/ 37 w 47"/>
                <a:gd name="T21" fmla="*/ 0 h 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45" name="Freeform 37"/>
            <p:cNvSpPr>
              <a:spLocks/>
            </p:cNvSpPr>
            <p:nvPr/>
          </p:nvSpPr>
          <p:spPr bwMode="ltGray">
            <a:xfrm>
              <a:off x="0" y="3239"/>
              <a:ext cx="497" cy="740"/>
            </a:xfrm>
            <a:custGeom>
              <a:avLst/>
              <a:gdLst>
                <a:gd name="T0" fmla="*/ 0 w 497"/>
                <a:gd name="T1" fmla="*/ 13 h 740"/>
                <a:gd name="T2" fmla="*/ 41 w 497"/>
                <a:gd name="T3" fmla="*/ 4 h 740"/>
                <a:gd name="T4" fmla="*/ 101 w 497"/>
                <a:gd name="T5" fmla="*/ 0 h 740"/>
                <a:gd name="T6" fmla="*/ 170 w 497"/>
                <a:gd name="T7" fmla="*/ 4 h 740"/>
                <a:gd name="T8" fmla="*/ 248 w 497"/>
                <a:gd name="T9" fmla="*/ 21 h 740"/>
                <a:gd name="T10" fmla="*/ 323 w 497"/>
                <a:gd name="T11" fmla="*/ 50 h 740"/>
                <a:gd name="T12" fmla="*/ 382 w 497"/>
                <a:gd name="T13" fmla="*/ 90 h 740"/>
                <a:gd name="T14" fmla="*/ 428 w 497"/>
                <a:gd name="T15" fmla="*/ 141 h 740"/>
                <a:gd name="T16" fmla="*/ 463 w 497"/>
                <a:gd name="T17" fmla="*/ 199 h 740"/>
                <a:gd name="T18" fmla="*/ 485 w 497"/>
                <a:gd name="T19" fmla="*/ 262 h 740"/>
                <a:gd name="T20" fmla="*/ 496 w 497"/>
                <a:gd name="T21" fmla="*/ 327 h 740"/>
                <a:gd name="T22" fmla="*/ 497 w 497"/>
                <a:gd name="T23" fmla="*/ 396 h 740"/>
                <a:gd name="T24" fmla="*/ 487 w 497"/>
                <a:gd name="T25" fmla="*/ 462 h 740"/>
                <a:gd name="T26" fmla="*/ 470 w 497"/>
                <a:gd name="T27" fmla="*/ 527 h 740"/>
                <a:gd name="T28" fmla="*/ 443 w 497"/>
                <a:gd name="T29" fmla="*/ 586 h 740"/>
                <a:gd name="T30" fmla="*/ 406 w 497"/>
                <a:gd name="T31" fmla="*/ 639 h 740"/>
                <a:gd name="T32" fmla="*/ 364 w 497"/>
                <a:gd name="T33" fmla="*/ 683 h 740"/>
                <a:gd name="T34" fmla="*/ 315 w 497"/>
                <a:gd name="T35" fmla="*/ 715 h 740"/>
                <a:gd name="T36" fmla="*/ 259 w 497"/>
                <a:gd name="T37" fmla="*/ 736 h 740"/>
                <a:gd name="T38" fmla="*/ 198 w 497"/>
                <a:gd name="T39" fmla="*/ 740 h 740"/>
                <a:gd name="T40" fmla="*/ 131 w 497"/>
                <a:gd name="T41" fmla="*/ 727 h 740"/>
                <a:gd name="T42" fmla="*/ 167 w 497"/>
                <a:gd name="T43" fmla="*/ 728 h 740"/>
                <a:gd name="T44" fmla="*/ 204 w 497"/>
                <a:gd name="T45" fmla="*/ 718 h 740"/>
                <a:gd name="T46" fmla="*/ 238 w 497"/>
                <a:gd name="T47" fmla="*/ 700 h 740"/>
                <a:gd name="T48" fmla="*/ 272 w 497"/>
                <a:gd name="T49" fmla="*/ 670 h 740"/>
                <a:gd name="T50" fmla="*/ 304 w 497"/>
                <a:gd name="T51" fmla="*/ 635 h 740"/>
                <a:gd name="T52" fmla="*/ 333 w 497"/>
                <a:gd name="T53" fmla="*/ 594 h 740"/>
                <a:gd name="T54" fmla="*/ 358 w 497"/>
                <a:gd name="T55" fmla="*/ 549 h 740"/>
                <a:gd name="T56" fmla="*/ 381 w 497"/>
                <a:gd name="T57" fmla="*/ 500 h 740"/>
                <a:gd name="T58" fmla="*/ 396 w 497"/>
                <a:gd name="T59" fmla="*/ 449 h 740"/>
                <a:gd name="T60" fmla="*/ 408 w 497"/>
                <a:gd name="T61" fmla="*/ 397 h 740"/>
                <a:gd name="T62" fmla="*/ 414 w 497"/>
                <a:gd name="T63" fmla="*/ 346 h 740"/>
                <a:gd name="T64" fmla="*/ 412 w 497"/>
                <a:gd name="T65" fmla="*/ 296 h 740"/>
                <a:gd name="T66" fmla="*/ 402 w 497"/>
                <a:gd name="T67" fmla="*/ 251 h 740"/>
                <a:gd name="T68" fmla="*/ 384 w 497"/>
                <a:gd name="T69" fmla="*/ 208 h 740"/>
                <a:gd name="T70" fmla="*/ 357 w 497"/>
                <a:gd name="T71" fmla="*/ 172 h 740"/>
                <a:gd name="T72" fmla="*/ 320 w 497"/>
                <a:gd name="T73" fmla="*/ 142 h 740"/>
                <a:gd name="T74" fmla="*/ 260 w 497"/>
                <a:gd name="T75" fmla="*/ 107 h 740"/>
                <a:gd name="T76" fmla="*/ 203 w 497"/>
                <a:gd name="T77" fmla="*/ 82 h 740"/>
                <a:gd name="T78" fmla="*/ 154 w 497"/>
                <a:gd name="T79" fmla="*/ 65 h 740"/>
                <a:gd name="T80" fmla="*/ 108 w 497"/>
                <a:gd name="T81" fmla="*/ 56 h 740"/>
                <a:gd name="T82" fmla="*/ 68 w 497"/>
                <a:gd name="T83" fmla="*/ 55 h 740"/>
                <a:gd name="T84" fmla="*/ 32 w 497"/>
                <a:gd name="T85" fmla="*/ 61 h 740"/>
                <a:gd name="T86" fmla="*/ 0 w 497"/>
                <a:gd name="T87" fmla="*/ 70 h 740"/>
                <a:gd name="T88" fmla="*/ 0 w 497"/>
                <a:gd name="T89" fmla="*/ 13 h 74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46" name="Freeform 38"/>
            <p:cNvSpPr>
              <a:spLocks/>
            </p:cNvSpPr>
            <p:nvPr/>
          </p:nvSpPr>
          <p:spPr bwMode="ltGray">
            <a:xfrm rot="1584153">
              <a:off x="20" y="410"/>
              <a:ext cx="344" cy="245"/>
            </a:xfrm>
            <a:custGeom>
              <a:avLst/>
              <a:gdLst>
                <a:gd name="T0" fmla="*/ 0 w 257"/>
                <a:gd name="T1" fmla="*/ 0 h 237"/>
                <a:gd name="T2" fmla="*/ 0 w 257"/>
                <a:gd name="T3" fmla="*/ 45 h 237"/>
                <a:gd name="T4" fmla="*/ 928 w 257"/>
                <a:gd name="T5" fmla="*/ 97 h 237"/>
                <a:gd name="T6" fmla="*/ 2123 w 257"/>
                <a:gd name="T7" fmla="*/ 147 h 237"/>
                <a:gd name="T8" fmla="*/ 3804 w 257"/>
                <a:gd name="T9" fmla="*/ 190 h 237"/>
                <a:gd name="T10" fmla="*/ 6146 w 257"/>
                <a:gd name="T11" fmla="*/ 231 h 237"/>
                <a:gd name="T12" fmla="*/ 9123 w 257"/>
                <a:gd name="T13" fmla="*/ 274 h 237"/>
                <a:gd name="T14" fmla="*/ 12923 w 257"/>
                <a:gd name="T15" fmla="*/ 313 h 237"/>
                <a:gd name="T16" fmla="*/ 17298 w 257"/>
                <a:gd name="T17" fmla="*/ 346 h 237"/>
                <a:gd name="T18" fmla="*/ 22922 w 257"/>
                <a:gd name="T19" fmla="*/ 377 h 237"/>
                <a:gd name="T20" fmla="*/ 29284 w 257"/>
                <a:gd name="T21" fmla="*/ 403 h 237"/>
                <a:gd name="T22" fmla="*/ 36068 w 257"/>
                <a:gd name="T23" fmla="*/ 425 h 237"/>
                <a:gd name="T24" fmla="*/ 44462 w 257"/>
                <a:gd name="T25" fmla="*/ 443 h 237"/>
                <a:gd name="T26" fmla="*/ 53623 w 257"/>
                <a:gd name="T27" fmla="*/ 454 h 237"/>
                <a:gd name="T28" fmla="*/ 64098 w 257"/>
                <a:gd name="T29" fmla="*/ 461 h 237"/>
                <a:gd name="T30" fmla="*/ 74914 w 257"/>
                <a:gd name="T31" fmla="*/ 458 h 237"/>
                <a:gd name="T32" fmla="*/ 87577 w 257"/>
                <a:gd name="T33" fmla="*/ 451 h 237"/>
                <a:gd name="T34" fmla="*/ 76482 w 257"/>
                <a:gd name="T35" fmla="*/ 440 h 237"/>
                <a:gd name="T36" fmla="*/ 66357 w 257"/>
                <a:gd name="T37" fmla="*/ 426 h 237"/>
                <a:gd name="T38" fmla="*/ 57949 w 257"/>
                <a:gd name="T39" fmla="*/ 411 h 237"/>
                <a:gd name="T40" fmla="*/ 50438 w 257"/>
                <a:gd name="T41" fmla="*/ 397 h 237"/>
                <a:gd name="T42" fmla="*/ 43589 w 257"/>
                <a:gd name="T43" fmla="*/ 375 h 237"/>
                <a:gd name="T44" fmla="*/ 38189 w 257"/>
                <a:gd name="T45" fmla="*/ 353 h 237"/>
                <a:gd name="T46" fmla="*/ 33207 w 257"/>
                <a:gd name="T47" fmla="*/ 329 h 237"/>
                <a:gd name="T48" fmla="*/ 28531 w 257"/>
                <a:gd name="T49" fmla="*/ 302 h 237"/>
                <a:gd name="T50" fmla="*/ 24329 w 257"/>
                <a:gd name="T51" fmla="*/ 274 h 237"/>
                <a:gd name="T52" fmla="*/ 20900 w 257"/>
                <a:gd name="T53" fmla="*/ 241 h 237"/>
                <a:gd name="T54" fmla="*/ 17959 w 257"/>
                <a:gd name="T55" fmla="*/ 209 h 237"/>
                <a:gd name="T56" fmla="*/ 14740 w 257"/>
                <a:gd name="T57" fmla="*/ 170 h 237"/>
                <a:gd name="T58" fmla="*/ 11236 w 257"/>
                <a:gd name="T59" fmla="*/ 133 h 237"/>
                <a:gd name="T60" fmla="*/ 7891 w 257"/>
                <a:gd name="T61" fmla="*/ 93 h 237"/>
                <a:gd name="T62" fmla="*/ 3986 w 257"/>
                <a:gd name="T63" fmla="*/ 44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47" name="Freeform 39"/>
            <p:cNvSpPr>
              <a:spLocks/>
            </p:cNvSpPr>
            <p:nvPr/>
          </p:nvSpPr>
          <p:spPr bwMode="ltGray">
            <a:xfrm rot="1584153">
              <a:off x="242" y="756"/>
              <a:ext cx="167" cy="115"/>
            </a:xfrm>
            <a:custGeom>
              <a:avLst/>
              <a:gdLst>
                <a:gd name="T0" fmla="*/ 29849 w 124"/>
                <a:gd name="T1" fmla="*/ 0 h 110"/>
                <a:gd name="T2" fmla="*/ 47719 w 124"/>
                <a:gd name="T3" fmla="*/ 262 h 110"/>
                <a:gd name="T4" fmla="*/ 46372 w 124"/>
                <a:gd name="T5" fmla="*/ 261 h 110"/>
                <a:gd name="T6" fmla="*/ 41195 w 124"/>
                <a:gd name="T7" fmla="*/ 256 h 110"/>
                <a:gd name="T8" fmla="*/ 34432 w 124"/>
                <a:gd name="T9" fmla="*/ 248 h 110"/>
                <a:gd name="T10" fmla="*/ 26309 w 124"/>
                <a:gd name="T11" fmla="*/ 242 h 110"/>
                <a:gd name="T12" fmla="*/ 17314 w 124"/>
                <a:gd name="T13" fmla="*/ 237 h 110"/>
                <a:gd name="T14" fmla="*/ 9829 w 124"/>
                <a:gd name="T15" fmla="*/ 239 h 110"/>
                <a:gd name="T16" fmla="*/ 3499 w 124"/>
                <a:gd name="T17" fmla="*/ 250 h 110"/>
                <a:gd name="T18" fmla="*/ 0 w 124"/>
                <a:gd name="T19" fmla="*/ 268 h 110"/>
                <a:gd name="T20" fmla="*/ 1432 w 124"/>
                <a:gd name="T21" fmla="*/ 239 h 110"/>
                <a:gd name="T22" fmla="*/ 3147 w 124"/>
                <a:gd name="T23" fmla="*/ 217 h 110"/>
                <a:gd name="T24" fmla="*/ 6346 w 124"/>
                <a:gd name="T25" fmla="*/ 200 h 110"/>
                <a:gd name="T26" fmla="*/ 9829 w 124"/>
                <a:gd name="T27" fmla="*/ 185 h 110"/>
                <a:gd name="T28" fmla="*/ 13943 w 124"/>
                <a:gd name="T29" fmla="*/ 175 h 110"/>
                <a:gd name="T30" fmla="*/ 18004 w 124"/>
                <a:gd name="T31" fmla="*/ 174 h 110"/>
                <a:gd name="T32" fmla="*/ 22576 w 124"/>
                <a:gd name="T33" fmla="*/ 174 h 110"/>
                <a:gd name="T34" fmla="*/ 27749 w 124"/>
                <a:gd name="T35" fmla="*/ 182 h 110"/>
                <a:gd name="T36" fmla="*/ 28119 w 124"/>
                <a:gd name="T37" fmla="*/ 174 h 110"/>
                <a:gd name="T38" fmla="*/ 26999 w 124"/>
                <a:gd name="T39" fmla="*/ 139 h 110"/>
                <a:gd name="T40" fmla="*/ 25756 w 124"/>
                <a:gd name="T41" fmla="*/ 93 h 110"/>
                <a:gd name="T42" fmla="*/ 25290 w 124"/>
                <a:gd name="T43" fmla="*/ 73 h 110"/>
                <a:gd name="T44" fmla="*/ 24247 w 124"/>
                <a:gd name="T45" fmla="*/ 73 h 110"/>
                <a:gd name="T46" fmla="*/ 23318 w 124"/>
                <a:gd name="T47" fmla="*/ 70 h 110"/>
                <a:gd name="T48" fmla="*/ 22576 w 124"/>
                <a:gd name="T49" fmla="*/ 61 h 110"/>
                <a:gd name="T50" fmla="*/ 22163 w 124"/>
                <a:gd name="T51" fmla="*/ 53 h 110"/>
                <a:gd name="T52" fmla="*/ 22163 w 124"/>
                <a:gd name="T53" fmla="*/ 45 h 110"/>
                <a:gd name="T54" fmla="*/ 22576 w 124"/>
                <a:gd name="T55" fmla="*/ 35 h 110"/>
                <a:gd name="T56" fmla="*/ 25566 w 124"/>
                <a:gd name="T57" fmla="*/ 8 h 110"/>
                <a:gd name="T58" fmla="*/ 29849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48" name="Freeform 40"/>
            <p:cNvSpPr>
              <a:spLocks/>
            </p:cNvSpPr>
            <p:nvPr/>
          </p:nvSpPr>
          <p:spPr bwMode="ltGray">
            <a:xfrm rot="1584153">
              <a:off x="574" y="286"/>
              <a:ext cx="147" cy="160"/>
            </a:xfrm>
            <a:custGeom>
              <a:avLst/>
              <a:gdLst>
                <a:gd name="T0" fmla="*/ 0 w 109"/>
                <a:gd name="T1" fmla="*/ 0 h 156"/>
                <a:gd name="T2" fmla="*/ 1947 w 109"/>
                <a:gd name="T3" fmla="*/ 1 h 156"/>
                <a:gd name="T4" fmla="*/ 6939 w 109"/>
                <a:gd name="T5" fmla="*/ 5 h 156"/>
                <a:gd name="T6" fmla="*/ 14526 w 109"/>
                <a:gd name="T7" fmla="*/ 12 h 156"/>
                <a:gd name="T8" fmla="*/ 22954 w 109"/>
                <a:gd name="T9" fmla="*/ 44 h 156"/>
                <a:gd name="T10" fmla="*/ 30956 w 109"/>
                <a:gd name="T11" fmla="*/ 69 h 156"/>
                <a:gd name="T12" fmla="*/ 37980 w 109"/>
                <a:gd name="T13" fmla="*/ 117 h 156"/>
                <a:gd name="T14" fmla="*/ 42263 w 109"/>
                <a:gd name="T15" fmla="*/ 178 h 156"/>
                <a:gd name="T16" fmla="*/ 43103 w 109"/>
                <a:gd name="T17" fmla="*/ 258 h 156"/>
                <a:gd name="T18" fmla="*/ 41748 w 109"/>
                <a:gd name="T19" fmla="*/ 258 h 156"/>
                <a:gd name="T20" fmla="*/ 39451 w 109"/>
                <a:gd name="T21" fmla="*/ 258 h 156"/>
                <a:gd name="T22" fmla="*/ 36778 w 109"/>
                <a:gd name="T23" fmla="*/ 258 h 156"/>
                <a:gd name="T24" fmla="*/ 34360 w 109"/>
                <a:gd name="T25" fmla="*/ 254 h 156"/>
                <a:gd name="T26" fmla="*/ 31961 w 109"/>
                <a:gd name="T27" fmla="*/ 253 h 156"/>
                <a:gd name="T28" fmla="*/ 29283 w 109"/>
                <a:gd name="T29" fmla="*/ 248 h 156"/>
                <a:gd name="T30" fmla="*/ 26076 w 109"/>
                <a:gd name="T31" fmla="*/ 241 h 156"/>
                <a:gd name="T32" fmla="*/ 22954 w 109"/>
                <a:gd name="T33" fmla="*/ 231 h 156"/>
                <a:gd name="T34" fmla="*/ 20882 w 109"/>
                <a:gd name="T35" fmla="*/ 208 h 156"/>
                <a:gd name="T36" fmla="*/ 20882 w 109"/>
                <a:gd name="T37" fmla="*/ 183 h 156"/>
                <a:gd name="T38" fmla="*/ 22317 w 109"/>
                <a:gd name="T39" fmla="*/ 161 h 156"/>
                <a:gd name="T40" fmla="*/ 23639 w 109"/>
                <a:gd name="T41" fmla="*/ 131 h 156"/>
                <a:gd name="T42" fmla="*/ 22317 w 109"/>
                <a:gd name="T43" fmla="*/ 104 h 156"/>
                <a:gd name="T44" fmla="*/ 19140 w 109"/>
                <a:gd name="T45" fmla="*/ 67 h 156"/>
                <a:gd name="T46" fmla="*/ 12455 w 109"/>
                <a:gd name="T47" fmla="*/ 43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49" name="Freeform 41"/>
            <p:cNvSpPr>
              <a:spLocks/>
            </p:cNvSpPr>
            <p:nvPr/>
          </p:nvSpPr>
          <p:spPr bwMode="ltGray">
            <a:xfrm rot="1584153">
              <a:off x="236" y="721"/>
              <a:ext cx="62" cy="97"/>
            </a:xfrm>
            <a:custGeom>
              <a:avLst/>
              <a:gdLst>
                <a:gd name="T0" fmla="*/ 12362 w 46"/>
                <a:gd name="T1" fmla="*/ 0 h 94"/>
                <a:gd name="T2" fmla="*/ 7838 w 46"/>
                <a:gd name="T3" fmla="*/ 69 h 94"/>
                <a:gd name="T4" fmla="*/ 5815 w 46"/>
                <a:gd name="T5" fmla="*/ 114 h 94"/>
                <a:gd name="T6" fmla="*/ 4314 w 46"/>
                <a:gd name="T7" fmla="*/ 149 h 94"/>
                <a:gd name="T8" fmla="*/ 0 w 46"/>
                <a:gd name="T9" fmla="*/ 174 h 94"/>
                <a:gd name="T10" fmla="*/ 4736 w 46"/>
                <a:gd name="T11" fmla="*/ 164 h 94"/>
                <a:gd name="T12" fmla="*/ 9172 w 46"/>
                <a:gd name="T13" fmla="*/ 152 h 94"/>
                <a:gd name="T14" fmla="*/ 12422 w 46"/>
                <a:gd name="T15" fmla="*/ 128 h 94"/>
                <a:gd name="T16" fmla="*/ 15628 w 46"/>
                <a:gd name="T17" fmla="*/ 106 h 94"/>
                <a:gd name="T18" fmla="*/ 17790 w 46"/>
                <a:gd name="T19" fmla="*/ 82 h 94"/>
                <a:gd name="T20" fmla="*/ 18008 w 46"/>
                <a:gd name="T21" fmla="*/ 53 h 94"/>
                <a:gd name="T22" fmla="*/ 16662 w 46"/>
                <a:gd name="T23" fmla="*/ 15 h 94"/>
                <a:gd name="T24" fmla="*/ 12362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50" name="Freeform 42"/>
            <p:cNvSpPr>
              <a:spLocks/>
            </p:cNvSpPr>
            <p:nvPr/>
          </p:nvSpPr>
          <p:spPr bwMode="ltGray">
            <a:xfrm rot="1584153">
              <a:off x="585" y="466"/>
              <a:ext cx="72" cy="41"/>
            </a:xfrm>
            <a:custGeom>
              <a:avLst/>
              <a:gdLst>
                <a:gd name="T0" fmla="*/ 0 w 54"/>
                <a:gd name="T1" fmla="*/ 0 h 40"/>
                <a:gd name="T2" fmla="*/ 1 w 54"/>
                <a:gd name="T3" fmla="*/ 1 h 40"/>
                <a:gd name="T4" fmla="*/ 2007 w 54"/>
                <a:gd name="T5" fmla="*/ 3 h 40"/>
                <a:gd name="T6" fmla="*/ 4068 w 54"/>
                <a:gd name="T7" fmla="*/ 8 h 40"/>
                <a:gd name="T8" fmla="*/ 6540 w 54"/>
                <a:gd name="T9" fmla="*/ 12 h 40"/>
                <a:gd name="T10" fmla="*/ 9217 w 54"/>
                <a:gd name="T11" fmla="*/ 15 h 40"/>
                <a:gd name="T12" fmla="*/ 12097 w 54"/>
                <a:gd name="T13" fmla="*/ 17 h 40"/>
                <a:gd name="T14" fmla="*/ 14377 w 54"/>
                <a:gd name="T15" fmla="*/ 18 h 40"/>
                <a:gd name="T16" fmla="*/ 17055 w 54"/>
                <a:gd name="T17" fmla="*/ 16 h 40"/>
                <a:gd name="T18" fmla="*/ 16837 w 54"/>
                <a:gd name="T19" fmla="*/ 45 h 40"/>
                <a:gd name="T20" fmla="*/ 15892 w 54"/>
                <a:gd name="T21" fmla="*/ 53 h 40"/>
                <a:gd name="T22" fmla="*/ 13995 w 54"/>
                <a:gd name="T23" fmla="*/ 58 h 40"/>
                <a:gd name="T24" fmla="*/ 11627 w 54"/>
                <a:gd name="T25" fmla="*/ 60 h 40"/>
                <a:gd name="T26" fmla="*/ 8720 w 54"/>
                <a:gd name="T27" fmla="*/ 59 h 40"/>
                <a:gd name="T28" fmla="*/ 5904 w 54"/>
                <a:gd name="T29" fmla="*/ 52 h 40"/>
                <a:gd name="T30" fmla="*/ 3051 w 54"/>
                <a:gd name="T31" fmla="*/ 40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51" name="Freeform 43"/>
            <p:cNvSpPr>
              <a:spLocks/>
            </p:cNvSpPr>
            <p:nvPr/>
          </p:nvSpPr>
          <p:spPr bwMode="ltGray">
            <a:xfrm>
              <a:off x="0" y="886"/>
              <a:ext cx="360" cy="650"/>
            </a:xfrm>
            <a:custGeom>
              <a:avLst/>
              <a:gdLst>
                <a:gd name="T0" fmla="*/ 264 w 360"/>
                <a:gd name="T1" fmla="*/ 0 h 650"/>
                <a:gd name="T2" fmla="*/ 269 w 360"/>
                <a:gd name="T3" fmla="*/ 9 h 650"/>
                <a:gd name="T4" fmla="*/ 277 w 360"/>
                <a:gd name="T5" fmla="*/ 22 h 650"/>
                <a:gd name="T6" fmla="*/ 286 w 360"/>
                <a:gd name="T7" fmla="*/ 39 h 650"/>
                <a:gd name="T8" fmla="*/ 297 w 360"/>
                <a:gd name="T9" fmla="*/ 58 h 650"/>
                <a:gd name="T10" fmla="*/ 309 w 360"/>
                <a:gd name="T11" fmla="*/ 83 h 650"/>
                <a:gd name="T12" fmla="*/ 319 w 360"/>
                <a:gd name="T13" fmla="*/ 108 h 650"/>
                <a:gd name="T14" fmla="*/ 329 w 360"/>
                <a:gd name="T15" fmla="*/ 136 h 650"/>
                <a:gd name="T16" fmla="*/ 333 w 360"/>
                <a:gd name="T17" fmla="*/ 163 h 650"/>
                <a:gd name="T18" fmla="*/ 336 w 360"/>
                <a:gd name="T19" fmla="*/ 193 h 650"/>
                <a:gd name="T20" fmla="*/ 332 w 360"/>
                <a:gd name="T21" fmla="*/ 223 h 650"/>
                <a:gd name="T22" fmla="*/ 323 w 360"/>
                <a:gd name="T23" fmla="*/ 255 h 650"/>
                <a:gd name="T24" fmla="*/ 310 w 360"/>
                <a:gd name="T25" fmla="*/ 285 h 650"/>
                <a:gd name="T26" fmla="*/ 287 w 360"/>
                <a:gd name="T27" fmla="*/ 315 h 650"/>
                <a:gd name="T28" fmla="*/ 257 w 360"/>
                <a:gd name="T29" fmla="*/ 343 h 650"/>
                <a:gd name="T30" fmla="*/ 218 w 360"/>
                <a:gd name="T31" fmla="*/ 370 h 650"/>
                <a:gd name="T32" fmla="*/ 167 w 360"/>
                <a:gd name="T33" fmla="*/ 396 h 650"/>
                <a:gd name="T34" fmla="*/ 111 w 360"/>
                <a:gd name="T35" fmla="*/ 425 h 650"/>
                <a:gd name="T36" fmla="*/ 69 w 360"/>
                <a:gd name="T37" fmla="*/ 457 h 650"/>
                <a:gd name="T38" fmla="*/ 35 w 360"/>
                <a:gd name="T39" fmla="*/ 490 h 650"/>
                <a:gd name="T40" fmla="*/ 12 w 360"/>
                <a:gd name="T41" fmla="*/ 526 h 650"/>
                <a:gd name="T42" fmla="*/ 0 w 360"/>
                <a:gd name="T43" fmla="*/ 553 h 650"/>
                <a:gd name="T44" fmla="*/ 0 w 360"/>
                <a:gd name="T45" fmla="*/ 650 h 650"/>
                <a:gd name="T46" fmla="*/ 6 w 360"/>
                <a:gd name="T47" fmla="*/ 628 h 650"/>
                <a:gd name="T48" fmla="*/ 19 w 360"/>
                <a:gd name="T49" fmla="*/ 594 h 650"/>
                <a:gd name="T50" fmla="*/ 43 w 360"/>
                <a:gd name="T51" fmla="*/ 551 h 650"/>
                <a:gd name="T52" fmla="*/ 76 w 360"/>
                <a:gd name="T53" fmla="*/ 503 h 650"/>
                <a:gd name="T54" fmla="*/ 125 w 360"/>
                <a:gd name="T55" fmla="*/ 454 h 650"/>
                <a:gd name="T56" fmla="*/ 190 w 360"/>
                <a:gd name="T57" fmla="*/ 408 h 650"/>
                <a:gd name="T58" fmla="*/ 275 w 360"/>
                <a:gd name="T59" fmla="*/ 365 h 650"/>
                <a:gd name="T60" fmla="*/ 308 w 360"/>
                <a:gd name="T61" fmla="*/ 342 h 650"/>
                <a:gd name="T62" fmla="*/ 335 w 360"/>
                <a:gd name="T63" fmla="*/ 305 h 650"/>
                <a:gd name="T64" fmla="*/ 352 w 360"/>
                <a:gd name="T65" fmla="*/ 255 h 650"/>
                <a:gd name="T66" fmla="*/ 360 w 360"/>
                <a:gd name="T67" fmla="*/ 201 h 650"/>
                <a:gd name="T68" fmla="*/ 356 w 360"/>
                <a:gd name="T69" fmla="*/ 144 h 650"/>
                <a:gd name="T70" fmla="*/ 341 w 360"/>
                <a:gd name="T71" fmla="*/ 88 h 650"/>
                <a:gd name="T72" fmla="*/ 311 w 360"/>
                <a:gd name="T73" fmla="*/ 39 h 650"/>
                <a:gd name="T74" fmla="*/ 264 w 360"/>
                <a:gd name="T75" fmla="*/ 0 h 65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52" name="Freeform 44"/>
            <p:cNvSpPr>
              <a:spLocks/>
            </p:cNvSpPr>
            <p:nvPr/>
          </p:nvSpPr>
          <p:spPr bwMode="ltGray">
            <a:xfrm rot="1584153">
              <a:off x="56" y="84"/>
              <a:ext cx="804" cy="686"/>
            </a:xfrm>
            <a:custGeom>
              <a:avLst/>
              <a:gdLst>
                <a:gd name="T0" fmla="*/ 6472 w 596"/>
                <a:gd name="T1" fmla="*/ 666 h 666"/>
                <a:gd name="T2" fmla="*/ 2399 w 596"/>
                <a:gd name="T3" fmla="*/ 617 h 666"/>
                <a:gd name="T4" fmla="*/ 0 w 596"/>
                <a:gd name="T5" fmla="*/ 522 h 666"/>
                <a:gd name="T6" fmla="*/ 1449 w 596"/>
                <a:gd name="T7" fmla="*/ 402 h 666"/>
                <a:gd name="T8" fmla="*/ 10085 w 596"/>
                <a:gd name="T9" fmla="*/ 274 h 666"/>
                <a:gd name="T10" fmla="*/ 27397 w 596"/>
                <a:gd name="T11" fmla="*/ 153 h 666"/>
                <a:gd name="T12" fmla="*/ 56623 w 596"/>
                <a:gd name="T13" fmla="*/ 52 h 666"/>
                <a:gd name="T14" fmla="*/ 98259 w 596"/>
                <a:gd name="T15" fmla="*/ 2 h 666"/>
                <a:gd name="T16" fmla="*/ 151523 w 596"/>
                <a:gd name="T17" fmla="*/ 9 h 666"/>
                <a:gd name="T18" fmla="*/ 192762 w 596"/>
                <a:gd name="T19" fmla="*/ 121 h 666"/>
                <a:gd name="T20" fmla="*/ 220636 w 596"/>
                <a:gd name="T21" fmla="*/ 297 h 666"/>
                <a:gd name="T22" fmla="*/ 235273 w 596"/>
                <a:gd name="T23" fmla="*/ 516 h 666"/>
                <a:gd name="T24" fmla="*/ 237086 w 596"/>
                <a:gd name="T25" fmla="*/ 741 h 666"/>
                <a:gd name="T26" fmla="*/ 225607 w 596"/>
                <a:gd name="T27" fmla="*/ 949 h 666"/>
                <a:gd name="T28" fmla="*/ 201875 w 596"/>
                <a:gd name="T29" fmla="*/ 1111 h 666"/>
                <a:gd name="T30" fmla="*/ 166084 w 596"/>
                <a:gd name="T31" fmla="*/ 1199 h 666"/>
                <a:gd name="T32" fmla="*/ 154976 w 596"/>
                <a:gd name="T33" fmla="*/ 1192 h 666"/>
                <a:gd name="T34" fmla="*/ 175750 w 596"/>
                <a:gd name="T35" fmla="*/ 1118 h 666"/>
                <a:gd name="T36" fmla="*/ 191905 w 596"/>
                <a:gd name="T37" fmla="*/ 982 h 666"/>
                <a:gd name="T38" fmla="*/ 203018 w 596"/>
                <a:gd name="T39" fmla="*/ 820 h 666"/>
                <a:gd name="T40" fmla="*/ 206964 w 596"/>
                <a:gd name="T41" fmla="*/ 643 h 666"/>
                <a:gd name="T42" fmla="*/ 204576 w 596"/>
                <a:gd name="T43" fmla="*/ 466 h 666"/>
                <a:gd name="T44" fmla="*/ 193017 w 596"/>
                <a:gd name="T45" fmla="*/ 314 h 666"/>
                <a:gd name="T46" fmla="*/ 172426 w 596"/>
                <a:gd name="T47" fmla="*/ 203 h 666"/>
                <a:gd name="T48" fmla="*/ 135906 w 596"/>
                <a:gd name="T49" fmla="*/ 134 h 666"/>
                <a:gd name="T50" fmla="*/ 98019 w 596"/>
                <a:gd name="T51" fmla="*/ 109 h 666"/>
                <a:gd name="T52" fmla="*/ 69365 w 596"/>
                <a:gd name="T53" fmla="*/ 126 h 666"/>
                <a:gd name="T54" fmla="*/ 48270 w 596"/>
                <a:gd name="T55" fmla="*/ 181 h 666"/>
                <a:gd name="T56" fmla="*/ 33398 w 596"/>
                <a:gd name="T57" fmla="*/ 269 h 666"/>
                <a:gd name="T58" fmla="*/ 22729 w 596"/>
                <a:gd name="T59" fmla="*/ 373 h 666"/>
                <a:gd name="T60" fmla="*/ 15888 w 596"/>
                <a:gd name="T61" fmla="*/ 490 h 666"/>
                <a:gd name="T62" fmla="*/ 11160 w 596"/>
                <a:gd name="T63" fmla="*/ 610 h 6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02125" name="Rectangle 45"/>
          <p:cNvSpPr>
            <a:spLocks noGrp="1" noChangeArrowheads="1"/>
          </p:cNvSpPr>
          <p:nvPr>
            <p:ph type="title"/>
          </p:nvPr>
        </p:nvSpPr>
        <p:spPr bwMode="auto">
          <a:xfrm>
            <a:off x="442913" y="103188"/>
            <a:ext cx="8243887"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8" name="Rectangle 46"/>
          <p:cNvSpPr>
            <a:spLocks noGrp="1" noChangeArrowheads="1"/>
          </p:cNvSpPr>
          <p:nvPr>
            <p:ph type="body" idx="1"/>
          </p:nvPr>
        </p:nvSpPr>
        <p:spPr bwMode="auto">
          <a:xfrm>
            <a:off x="457200" y="1600200"/>
            <a:ext cx="8229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2127" name="Rectangle 47"/>
          <p:cNvSpPr>
            <a:spLocks noGrp="1" noChangeArrowheads="1"/>
          </p:cNvSpPr>
          <p:nvPr>
            <p:ph type="dt" sz="half" idx="2"/>
          </p:nvPr>
        </p:nvSpPr>
        <p:spPr bwMode="auto">
          <a:xfrm>
            <a:off x="457200" y="6243638"/>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defRPr kumimoji="0" sz="1400"/>
            </a:lvl1pPr>
          </a:lstStyle>
          <a:p>
            <a:pPr>
              <a:defRPr/>
            </a:pPr>
            <a:endParaRPr lang="en-US" altLang="ja-JP"/>
          </a:p>
        </p:txBody>
      </p:sp>
      <p:sp>
        <p:nvSpPr>
          <p:cNvPr id="302128" name="Rectangle 48"/>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1" hangingPunct="1">
              <a:defRPr kumimoji="0" sz="1400"/>
            </a:lvl1pPr>
          </a:lstStyle>
          <a:p>
            <a:pPr>
              <a:defRPr/>
            </a:pPr>
            <a:endParaRPr lang="en-US" altLang="ja-JP"/>
          </a:p>
        </p:txBody>
      </p:sp>
      <p:sp>
        <p:nvSpPr>
          <p:cNvPr id="302129" name="Rectangle 49"/>
          <p:cNvSpPr>
            <a:spLocks noGrp="1" noChangeArrowheads="1"/>
          </p:cNvSpPr>
          <p:nvPr>
            <p:ph type="sldNum" sz="quarter" idx="4"/>
          </p:nvPr>
        </p:nvSpPr>
        <p:spPr bwMode="auto">
          <a:xfrm>
            <a:off x="6553200" y="6243638"/>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defRPr kumimoji="0" sz="1400"/>
            </a:lvl1pPr>
          </a:lstStyle>
          <a:p>
            <a:pPr>
              <a:defRPr/>
            </a:pPr>
            <a:fld id="{6BB015AF-CB55-4D55-BA97-29B7EF99433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030" r:id="rId1"/>
    <p:sldLayoutId id="2147484019" r:id="rId2"/>
    <p:sldLayoutId id="2147484020" r:id="rId3"/>
    <p:sldLayoutId id="2147484021" r:id="rId4"/>
    <p:sldLayoutId id="2147484022" r:id="rId5"/>
    <p:sldLayoutId id="2147484023" r:id="rId6"/>
    <p:sldLayoutId id="2147484024" r:id="rId7"/>
    <p:sldLayoutId id="2147484025" r:id="rId8"/>
    <p:sldLayoutId id="2147484026" r:id="rId9"/>
    <p:sldLayoutId id="2147484027" r:id="rId10"/>
    <p:sldLayoutId id="2147484028" r:id="rId11"/>
    <p:sldLayoutId id="2147484029" r:id="rId12"/>
  </p:sldLayoutIdLst>
  <p:hf hdr="0" ftr="0" dt="0"/>
  <p:txStyles>
    <p:title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0" descr="ロゴ：支援センター2009（低解像度）"/>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8175" y="4941888"/>
            <a:ext cx="576263" cy="541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テキスト ボックス 4"/>
          <p:cNvSpPr txBox="1">
            <a:spLocks noChangeArrowheads="1"/>
          </p:cNvSpPr>
          <p:nvPr/>
        </p:nvSpPr>
        <p:spPr bwMode="auto">
          <a:xfrm>
            <a:off x="1187450" y="4529138"/>
            <a:ext cx="7561263"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lgn="r" eaLnBrk="1" hangingPunct="1">
              <a:spcBef>
                <a:spcPct val="0"/>
              </a:spcBef>
              <a:buFontTx/>
              <a:buNone/>
            </a:pPr>
            <a:endParaRPr lang="en-US" altLang="ja-JP" sz="1800" dirty="0">
              <a:latin typeface="HGP創英角ﾎﾟｯﾌﾟ体" panose="040B0A00000000000000" pitchFamily="50" charset="-128"/>
              <a:ea typeface="HGP創英角ﾎﾟｯﾌﾟ体" panose="040B0A00000000000000" pitchFamily="50" charset="-128"/>
            </a:endParaRPr>
          </a:p>
          <a:p>
            <a:pPr algn="ctr" eaLnBrk="1" hangingPunct="1">
              <a:spcBef>
                <a:spcPct val="0"/>
              </a:spcBef>
              <a:buFontTx/>
              <a:buNone/>
            </a:pPr>
            <a:endParaRPr lang="en-US" altLang="ja-JP" sz="1600" dirty="0">
              <a:latin typeface="ＭＳ Ｐゴシック" panose="020B0600070205080204" pitchFamily="50" charset="-128"/>
              <a:ea typeface="HGP創英角ﾎﾟｯﾌﾟ体" panose="040B0A00000000000000" pitchFamily="50" charset="-128"/>
            </a:endParaRPr>
          </a:p>
          <a:p>
            <a:pPr algn="ctr" eaLnBrk="1" hangingPunct="1">
              <a:spcBef>
                <a:spcPct val="0"/>
              </a:spcBef>
              <a:buFontTx/>
              <a:buNone/>
            </a:pPr>
            <a:r>
              <a:rPr lang="ja-JP" altLang="en-US" sz="1800" dirty="0">
                <a:latin typeface="Arial" panose="020B0604020202020204" pitchFamily="34" charset="0"/>
                <a:ea typeface="HG丸ｺﾞｼｯｸM-PRO" panose="020F0600000000000000" pitchFamily="50" charset="-128"/>
              </a:rPr>
              <a:t>高槻市障がい者就業・生活支援センター　所長</a:t>
            </a:r>
            <a:endParaRPr lang="en-US" altLang="ja-JP" sz="1800" dirty="0">
              <a:latin typeface="Arial" panose="020B0604020202020204" pitchFamily="34" charset="0"/>
              <a:ea typeface="HG丸ｺﾞｼｯｸM-PRO" panose="020F0600000000000000" pitchFamily="50" charset="-128"/>
            </a:endParaRPr>
          </a:p>
          <a:p>
            <a:pPr algn="ctr" eaLnBrk="1" hangingPunct="1">
              <a:spcBef>
                <a:spcPct val="0"/>
              </a:spcBef>
              <a:buFontTx/>
              <a:buNone/>
            </a:pPr>
            <a:r>
              <a:rPr lang="ja-JP" altLang="en-US" sz="1800" dirty="0">
                <a:latin typeface="Arial" panose="020B0604020202020204" pitchFamily="34" charset="0"/>
                <a:ea typeface="HG丸ｺﾞｼｯｸM-PRO" panose="020F0600000000000000" pitchFamily="50" charset="-128"/>
              </a:rPr>
              <a:t>精神保健福祉士　陸野　肇</a:t>
            </a:r>
          </a:p>
          <a:p>
            <a:pPr algn="r" eaLnBrk="1" hangingPunct="1">
              <a:spcBef>
                <a:spcPct val="0"/>
              </a:spcBef>
              <a:buFontTx/>
              <a:buNone/>
            </a:pPr>
            <a:endParaRPr lang="ja-JP" altLang="en-US" sz="1600" dirty="0">
              <a:latin typeface="ＭＳ Ｐゴシック" panose="020B0600070205080204" pitchFamily="50" charset="-128"/>
              <a:ea typeface="HGP創英角ﾎﾟｯﾌﾟ体" panose="040B0A00000000000000" pitchFamily="50" charset="-128"/>
            </a:endParaRPr>
          </a:p>
          <a:p>
            <a:pPr algn="ctr" eaLnBrk="1" hangingPunct="1">
              <a:spcBef>
                <a:spcPct val="0"/>
              </a:spcBef>
              <a:buFontTx/>
              <a:buNone/>
            </a:pPr>
            <a:r>
              <a:rPr lang="ja-JP" altLang="en-US" sz="1600" dirty="0">
                <a:latin typeface="Arial" panose="020B0604020202020204" pitchFamily="34" charset="0"/>
                <a:ea typeface="HG丸ｺﾞｼｯｸM-PRO" panose="020F0600000000000000" pitchFamily="50" charset="-128"/>
              </a:rPr>
              <a:t>〒</a:t>
            </a:r>
            <a:r>
              <a:rPr lang="en-US" altLang="ja-JP" sz="1600" dirty="0">
                <a:latin typeface="Arial" panose="020B0604020202020204" pitchFamily="34" charset="0"/>
                <a:ea typeface="HG丸ｺﾞｼｯｸM-PRO" panose="020F0600000000000000" pitchFamily="50" charset="-128"/>
              </a:rPr>
              <a:t>569-0071</a:t>
            </a:r>
            <a:r>
              <a:rPr lang="ja-JP" altLang="en-US" sz="1600" dirty="0">
                <a:latin typeface="Arial" panose="020B0604020202020204" pitchFamily="34" charset="0"/>
                <a:ea typeface="HG丸ｺﾞｼｯｸM-PRO" panose="020F0600000000000000" pitchFamily="50" charset="-128"/>
              </a:rPr>
              <a:t>　大阪府高槻市高槻町</a:t>
            </a:r>
            <a:r>
              <a:rPr lang="en-US" altLang="ja-JP" sz="1600" dirty="0">
                <a:latin typeface="Arial" panose="020B0604020202020204" pitchFamily="34" charset="0"/>
                <a:ea typeface="HG丸ｺﾞｼｯｸM-PRO" panose="020F0600000000000000" pitchFamily="50" charset="-128"/>
              </a:rPr>
              <a:t>4</a:t>
            </a:r>
            <a:r>
              <a:rPr lang="ja-JP" altLang="en-US" sz="1600" dirty="0">
                <a:latin typeface="Arial" panose="020B0604020202020204" pitchFamily="34" charset="0"/>
                <a:ea typeface="HG丸ｺﾞｼｯｸM-PRO" panose="020F0600000000000000" pitchFamily="50" charset="-128"/>
              </a:rPr>
              <a:t>番</a:t>
            </a:r>
            <a:r>
              <a:rPr lang="en-US" altLang="ja-JP" sz="1600" dirty="0">
                <a:latin typeface="Arial" panose="020B0604020202020204" pitchFamily="34" charset="0"/>
                <a:ea typeface="HG丸ｺﾞｼｯｸM-PRO" panose="020F0600000000000000" pitchFamily="50" charset="-128"/>
              </a:rPr>
              <a:t>17</a:t>
            </a:r>
            <a:r>
              <a:rPr lang="ja-JP" altLang="en-US" sz="1600" dirty="0">
                <a:latin typeface="Arial" panose="020B0604020202020204" pitchFamily="34" charset="0"/>
                <a:ea typeface="HG丸ｺﾞｼｯｸM-PRO" panose="020F0600000000000000" pitchFamily="50" charset="-128"/>
              </a:rPr>
              <a:t>号</a:t>
            </a:r>
            <a:endParaRPr lang="en-US" altLang="ja-JP" sz="1600" dirty="0">
              <a:latin typeface="Arial" panose="020B0604020202020204" pitchFamily="34" charset="0"/>
              <a:ea typeface="HG丸ｺﾞｼｯｸM-PRO" panose="020F0600000000000000" pitchFamily="50" charset="-128"/>
            </a:endParaRPr>
          </a:p>
          <a:p>
            <a:pPr algn="ctr" eaLnBrk="1" hangingPunct="1">
              <a:spcBef>
                <a:spcPct val="0"/>
              </a:spcBef>
              <a:buFontTx/>
              <a:buNone/>
            </a:pPr>
            <a:r>
              <a:rPr lang="en-US" altLang="ja-JP" sz="1600" dirty="0">
                <a:latin typeface="Arial" panose="020B0604020202020204" pitchFamily="34" charset="0"/>
                <a:ea typeface="HG丸ｺﾞｼｯｸM-PRO" panose="020F0600000000000000" pitchFamily="50" charset="-128"/>
              </a:rPr>
              <a:t> TEL 072-668-4510 / FAX 072-662-4530</a:t>
            </a:r>
            <a:r>
              <a:rPr lang="ja-JP" altLang="en-US" sz="1600" dirty="0">
                <a:latin typeface="Arial" panose="020B0604020202020204" pitchFamily="34" charset="0"/>
                <a:ea typeface="HG丸ｺﾞｼｯｸM-PRO" panose="020F0600000000000000" pitchFamily="50" charset="-128"/>
              </a:rPr>
              <a:t> </a:t>
            </a:r>
            <a:r>
              <a:rPr lang="en-US" altLang="ja-JP" sz="1600" dirty="0">
                <a:latin typeface="Arial" panose="020B0604020202020204" pitchFamily="34" charset="0"/>
                <a:ea typeface="HG丸ｺﾞｼｯｸM-PRO" panose="020F0600000000000000" pitchFamily="50" charset="-128"/>
              </a:rPr>
              <a:t>/</a:t>
            </a:r>
            <a:r>
              <a:rPr lang="ja-JP" altLang="en-US" sz="1600" dirty="0">
                <a:latin typeface="Arial" panose="020B0604020202020204" pitchFamily="34" charset="0"/>
                <a:ea typeface="HG丸ｺﾞｼｯｸM-PRO" panose="020F0600000000000000" pitchFamily="50" charset="-128"/>
              </a:rPr>
              <a:t> </a:t>
            </a:r>
            <a:r>
              <a:rPr lang="en-US" altLang="ja-JP" sz="1600" dirty="0">
                <a:latin typeface="Arial" panose="020B0604020202020204" pitchFamily="34" charset="0"/>
                <a:ea typeface="HG丸ｺﾞｼｯｸM-PRO" panose="020F0600000000000000" pitchFamily="50" charset="-128"/>
              </a:rPr>
              <a:t>E-Mail</a:t>
            </a:r>
            <a:r>
              <a:rPr lang="ja-JP" altLang="en-US" sz="1600" dirty="0">
                <a:latin typeface="Arial" panose="020B0604020202020204" pitchFamily="34" charset="0"/>
                <a:ea typeface="HG丸ｺﾞｼｯｸM-PRO" panose="020F0600000000000000" pitchFamily="50" charset="-128"/>
              </a:rPr>
              <a:t> </a:t>
            </a:r>
            <a:r>
              <a:rPr lang="en-US" altLang="ja-JP" sz="1600" dirty="0">
                <a:latin typeface="Arial" panose="020B0604020202020204" pitchFamily="34" charset="0"/>
                <a:ea typeface="HG丸ｺﾞｼｯｸM-PRO" panose="020F0600000000000000" pitchFamily="50" charset="-128"/>
              </a:rPr>
              <a:t>skip4510@tiara.ocn.ne.jp</a:t>
            </a:r>
          </a:p>
        </p:txBody>
      </p:sp>
      <p:sp>
        <p:nvSpPr>
          <p:cNvPr id="5126" name="スライド番号プレースホルダー 1"/>
          <p:cNvSpPr>
            <a:spLocks noGrp="1"/>
          </p:cNvSpPr>
          <p:nvPr>
            <p:ph type="sldNum" sz="quarter" idx="12"/>
          </p:nvPr>
        </p:nvSpPr>
        <p:spPr>
          <a:xfrm>
            <a:off x="6830888" y="6500192"/>
            <a:ext cx="2133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spcBef>
                <a:spcPct val="0"/>
              </a:spcBef>
              <a:buFontTx/>
              <a:buNone/>
            </a:pPr>
            <a:fld id="{C8D9CFA4-63B9-45E9-AF6C-E68A7F547CA6}" type="slidenum">
              <a:rPr kumimoji="0" lang="en-US" altLang="ja-JP" sz="1400" smtClean="0"/>
              <a:pPr>
                <a:spcBef>
                  <a:spcPct val="0"/>
                </a:spcBef>
                <a:buFontTx/>
                <a:buNone/>
              </a:pPr>
              <a:t>1</a:t>
            </a:fld>
            <a:endParaRPr kumimoji="0" lang="en-US" altLang="ja-JP" sz="1400"/>
          </a:p>
        </p:txBody>
      </p:sp>
      <p:sp>
        <p:nvSpPr>
          <p:cNvPr id="8" name="Rectangle 2"/>
          <p:cNvSpPr>
            <a:spLocks noGrp="1" noChangeArrowheads="1"/>
          </p:cNvSpPr>
          <p:nvPr>
            <p:ph type="ctrTitle"/>
          </p:nvPr>
        </p:nvSpPr>
        <p:spPr>
          <a:xfrm>
            <a:off x="-36512" y="3039864"/>
            <a:ext cx="9217024" cy="965200"/>
          </a:xfrm>
        </p:spPr>
        <p:txBody>
          <a:bodyPr/>
          <a:lstStyle/>
          <a:p>
            <a:pPr eaLnBrk="1" hangingPunct="1">
              <a:defRPr/>
            </a:pPr>
            <a:r>
              <a:rPr lang="en-US" altLang="ja-JP" sz="4400" dirty="0"/>
              <a:t/>
            </a:r>
            <a:br>
              <a:rPr lang="en-US" altLang="ja-JP" sz="4400" dirty="0"/>
            </a:br>
            <a:r>
              <a:rPr lang="ja-JP" altLang="en-US" sz="6000" dirty="0" err="1" smtClean="0"/>
              <a:t>精神</a:t>
            </a:r>
            <a:r>
              <a:rPr lang="ja-JP" altLang="en-US" sz="6000" dirty="0" err="1"/>
              <a:t>障</a:t>
            </a:r>
            <a:r>
              <a:rPr lang="ja-JP" altLang="en-US" sz="6000" dirty="0" err="1" smtClean="0"/>
              <a:t>がい</a:t>
            </a:r>
            <a:r>
              <a:rPr lang="ja-JP" altLang="en-US" sz="6000" dirty="0" smtClean="0"/>
              <a:t>者への</a:t>
            </a:r>
            <a:r>
              <a:rPr lang="en-US" altLang="ja-JP" sz="6000" dirty="0"/>
              <a:t/>
            </a:r>
            <a:br>
              <a:rPr lang="en-US" altLang="ja-JP" sz="6000" dirty="0"/>
            </a:br>
            <a:r>
              <a:rPr lang="ja-JP" altLang="en-US" sz="6000" dirty="0" smtClean="0"/>
              <a:t>地域ネットワーク支援</a:t>
            </a:r>
            <a:endParaRPr lang="ja-JP" altLang="en-US" sz="6000" dirty="0"/>
          </a:p>
        </p:txBody>
      </p:sp>
      <p:sp>
        <p:nvSpPr>
          <p:cNvPr id="6" name="テキスト ボックス 5"/>
          <p:cNvSpPr txBox="1"/>
          <p:nvPr/>
        </p:nvSpPr>
        <p:spPr>
          <a:xfrm>
            <a:off x="7668344" y="152636"/>
            <a:ext cx="1304528" cy="360040"/>
          </a:xfrm>
          <a:prstGeom prst="rect">
            <a:avLst/>
          </a:prstGeom>
          <a:solidFill>
            <a:sysClr val="window" lastClr="FFFFFF">
              <a:alpha val="0"/>
            </a:sysClr>
          </a:solidFill>
          <a:ln>
            <a:solidFill>
              <a:sysClr val="windowText" lastClr="000000"/>
            </a:solidFill>
          </a:ln>
        </p:spPr>
        <p:txBody>
          <a:bodyPr wrap="square"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資料</a:t>
            </a:r>
            <a:r>
              <a:rPr kumimoji="0" lang="en-US" altLang="ja-JP" sz="1600" b="1" kern="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3</a:t>
            </a:r>
            <a:r>
              <a:rPr kumimoji="0" lang="en-US" altLang="ja-JP" sz="1600" b="1"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-1</a:t>
            </a:r>
            <a:endParaRPr kumimoji="0" lang="ja-JP" altLang="en-US" sz="1600" b="1"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23012224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コンテンツ プレースホルダー 2"/>
          <p:cNvSpPr>
            <a:spLocks noGrp="1"/>
          </p:cNvSpPr>
          <p:nvPr>
            <p:ph idx="1"/>
          </p:nvPr>
        </p:nvSpPr>
        <p:spPr>
          <a:xfrm>
            <a:off x="34925" y="-27384"/>
            <a:ext cx="9144000" cy="4456113"/>
          </a:xfrm>
        </p:spPr>
        <p:txBody>
          <a:bodyPr/>
          <a:lstStyle/>
          <a:p>
            <a:pPr marL="0" indent="0" eaLnBrk="1" hangingPunct="1">
              <a:buFontTx/>
              <a:buNone/>
            </a:pPr>
            <a:endParaRPr lang="en-US" altLang="ja-JP" sz="800" b="1" dirty="0"/>
          </a:p>
          <a:p>
            <a:pPr marL="0" indent="0" eaLnBrk="1" hangingPunct="1">
              <a:buFontTx/>
              <a:buNone/>
            </a:pPr>
            <a:endParaRPr lang="en-US" altLang="ja-JP" sz="2000" b="1" dirty="0"/>
          </a:p>
        </p:txBody>
      </p:sp>
      <p:sp>
        <p:nvSpPr>
          <p:cNvPr id="2" name="スライド番号プレースホルダー 1"/>
          <p:cNvSpPr>
            <a:spLocks noGrp="1"/>
          </p:cNvSpPr>
          <p:nvPr>
            <p:ph type="sldNum" sz="quarter" idx="12"/>
          </p:nvPr>
        </p:nvSpPr>
        <p:spPr>
          <a:xfrm>
            <a:off x="6830888" y="6428184"/>
            <a:ext cx="2133600" cy="457200"/>
          </a:xfrm>
        </p:spPr>
        <p:txBody>
          <a:bodyPr/>
          <a:lstStyle/>
          <a:p>
            <a:pPr>
              <a:defRPr/>
            </a:pPr>
            <a:fld id="{69F6EFE6-8602-4B8A-B5A2-DFF3B5264703}" type="slidenum">
              <a:rPr lang="en-US" altLang="ja-JP" smtClean="0"/>
              <a:pPr>
                <a:defRPr/>
              </a:pPr>
              <a:t>10</a:t>
            </a:fld>
            <a:endParaRPr lang="en-US" altLang="ja-JP"/>
          </a:p>
        </p:txBody>
      </p:sp>
      <p:sp>
        <p:nvSpPr>
          <p:cNvPr id="4" name="正方形/長方形 3"/>
          <p:cNvSpPr/>
          <p:nvPr/>
        </p:nvSpPr>
        <p:spPr>
          <a:xfrm>
            <a:off x="222347" y="264817"/>
            <a:ext cx="8769156" cy="5978821"/>
          </a:xfrm>
          <a:prstGeom prst="rect">
            <a:avLst/>
          </a:prstGeom>
          <a:solidFill>
            <a:schemeClr val="bg2"/>
          </a:solidFill>
          <a:ln>
            <a:solidFill>
              <a:srgbClr val="0B0C08"/>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eaLnBrk="1" hangingPunct="1">
              <a:spcBef>
                <a:spcPct val="20000"/>
              </a:spcBef>
            </a:pPr>
            <a:r>
              <a:rPr lang="ja-JP" altLang="en-US" sz="1700" b="1" kern="0" dirty="0">
                <a:solidFill>
                  <a:schemeClr val="bg2">
                    <a:lumMod val="10000"/>
                  </a:schemeClr>
                </a:solidFill>
              </a:rPr>
              <a:t>④新たなネットワークの立ち上げと現在までの経過</a:t>
            </a:r>
            <a:endParaRPr lang="en-US" altLang="ja-JP" sz="1700" b="1" kern="0" dirty="0">
              <a:solidFill>
                <a:schemeClr val="bg2">
                  <a:lumMod val="10000"/>
                </a:schemeClr>
              </a:solidFill>
            </a:endParaRPr>
          </a:p>
          <a:p>
            <a:pPr lvl="0" eaLnBrk="1" hangingPunct="1">
              <a:spcBef>
                <a:spcPct val="20000"/>
              </a:spcBef>
            </a:pPr>
            <a:r>
              <a:rPr lang="ja-JP" altLang="en-US" sz="1700" b="1" kern="0" dirty="0">
                <a:solidFill>
                  <a:schemeClr val="bg2">
                    <a:lumMod val="10000"/>
                  </a:schemeClr>
                </a:solidFill>
              </a:rPr>
              <a:t>　既存の</a:t>
            </a:r>
            <a:r>
              <a:rPr lang="ja-JP" altLang="en-US" sz="1700" b="1" kern="0" dirty="0" err="1">
                <a:solidFill>
                  <a:schemeClr val="bg2">
                    <a:lumMod val="10000"/>
                  </a:schemeClr>
                </a:solidFill>
              </a:rPr>
              <a:t>障がい</a:t>
            </a:r>
            <a:r>
              <a:rPr lang="ja-JP" altLang="en-US" sz="1700" b="1" kern="0" dirty="0">
                <a:solidFill>
                  <a:schemeClr val="bg2">
                    <a:lumMod val="10000"/>
                  </a:schemeClr>
                </a:solidFill>
              </a:rPr>
              <a:t>者就労支援ネットワークで精神ワーキングチームを立ち上げた。</a:t>
            </a:r>
            <a:endParaRPr lang="en-US" altLang="ja-JP" sz="1700" b="1" kern="0" dirty="0">
              <a:solidFill>
                <a:schemeClr val="bg2">
                  <a:lumMod val="10000"/>
                </a:schemeClr>
              </a:solidFill>
            </a:endParaRPr>
          </a:p>
          <a:p>
            <a:pPr lvl="0" eaLnBrk="1" hangingPunct="1">
              <a:spcBef>
                <a:spcPct val="20000"/>
              </a:spcBef>
            </a:pPr>
            <a:r>
              <a:rPr lang="ja-JP" altLang="en-US" sz="1700" b="1" kern="0" dirty="0">
                <a:solidFill>
                  <a:schemeClr val="bg2">
                    <a:lumMod val="10000"/>
                  </a:schemeClr>
                </a:solidFill>
              </a:rPr>
              <a:t>　主旨　</a:t>
            </a:r>
            <a:r>
              <a:rPr lang="ja-JP" altLang="en-US" sz="1700" b="1" kern="0" dirty="0">
                <a:solidFill>
                  <a:srgbClr val="FF0000"/>
                </a:solidFill>
              </a:rPr>
              <a:t>「　就労支援と精神科医療・福祉との連携・協働を考える　」</a:t>
            </a:r>
            <a:endParaRPr lang="en-US" altLang="ja-JP" sz="1700" b="1" kern="0" dirty="0">
              <a:solidFill>
                <a:srgbClr val="FF0000"/>
              </a:solidFill>
            </a:endParaRPr>
          </a:p>
          <a:p>
            <a:pPr lvl="0" eaLnBrk="1" hangingPunct="1">
              <a:spcBef>
                <a:spcPct val="20000"/>
              </a:spcBef>
            </a:pPr>
            <a:r>
              <a:rPr lang="ja-JP" altLang="en-US" sz="1700" b="1" kern="0" dirty="0">
                <a:solidFill>
                  <a:srgbClr val="006699"/>
                </a:solidFill>
              </a:rPr>
              <a:t>　</a:t>
            </a:r>
            <a:r>
              <a:rPr lang="ja-JP" altLang="en-US" sz="1700" b="1" kern="0" dirty="0">
                <a:solidFill>
                  <a:schemeClr val="bg2">
                    <a:lumMod val="10000"/>
                  </a:schemeClr>
                </a:solidFill>
              </a:rPr>
              <a:t>具体的な活動としては、</a:t>
            </a:r>
            <a:endParaRPr lang="en-US" altLang="ja-JP" sz="1700" b="1" kern="0" dirty="0">
              <a:solidFill>
                <a:schemeClr val="bg2">
                  <a:lumMod val="10000"/>
                </a:schemeClr>
              </a:solidFill>
            </a:endParaRPr>
          </a:p>
          <a:p>
            <a:pPr lvl="0" eaLnBrk="1" hangingPunct="1">
              <a:spcBef>
                <a:spcPct val="20000"/>
              </a:spcBef>
            </a:pPr>
            <a:r>
              <a:rPr lang="en-US" altLang="ja-JP" sz="1700" b="1" kern="0" dirty="0">
                <a:solidFill>
                  <a:schemeClr val="bg2">
                    <a:lumMod val="10000"/>
                  </a:schemeClr>
                </a:solidFill>
              </a:rPr>
              <a:t>2013</a:t>
            </a:r>
            <a:r>
              <a:rPr lang="ja-JP" altLang="en-US" sz="1700" b="1" kern="0" dirty="0">
                <a:solidFill>
                  <a:schemeClr val="bg2">
                    <a:lumMod val="10000"/>
                  </a:schemeClr>
                </a:solidFill>
              </a:rPr>
              <a:t>年度 入職２年目、</a:t>
            </a:r>
            <a:r>
              <a:rPr lang="en-US" altLang="ja-JP" sz="1700" b="1" kern="0" dirty="0">
                <a:solidFill>
                  <a:schemeClr val="bg2">
                    <a:lumMod val="10000"/>
                  </a:schemeClr>
                </a:solidFill>
              </a:rPr>
              <a:t>7</a:t>
            </a:r>
            <a:r>
              <a:rPr lang="ja-JP" altLang="en-US" sz="1700" b="1" kern="0" dirty="0">
                <a:solidFill>
                  <a:schemeClr val="bg2">
                    <a:lumMod val="10000"/>
                  </a:schemeClr>
                </a:solidFill>
              </a:rPr>
              <a:t>月頃から</a:t>
            </a:r>
            <a:r>
              <a:rPr lang="ja-JP" altLang="en-US" sz="1700" b="1" kern="0" dirty="0">
                <a:solidFill>
                  <a:srgbClr val="006699"/>
                </a:solidFill>
              </a:rPr>
              <a:t>　</a:t>
            </a:r>
            <a:r>
              <a:rPr lang="ja-JP" altLang="en-US" sz="1700" b="1" kern="0" dirty="0">
                <a:solidFill>
                  <a:srgbClr val="FF0000"/>
                </a:solidFill>
              </a:rPr>
              <a:t>「デイケア見学」を不定期開始。</a:t>
            </a:r>
            <a:endParaRPr lang="en-US" altLang="ja-JP" sz="1700" b="1" kern="0" dirty="0">
              <a:solidFill>
                <a:srgbClr val="FF0000"/>
              </a:solidFill>
            </a:endParaRPr>
          </a:p>
          <a:p>
            <a:pPr lvl="0" eaLnBrk="1" hangingPunct="1">
              <a:spcBef>
                <a:spcPct val="20000"/>
              </a:spcBef>
            </a:pPr>
            <a:r>
              <a:rPr lang="ja-JP" altLang="en-US" sz="1700" b="1" kern="0" dirty="0">
                <a:solidFill>
                  <a:srgbClr val="006699"/>
                </a:solidFill>
              </a:rPr>
              <a:t>　　　　</a:t>
            </a:r>
            <a:r>
              <a:rPr lang="ja-JP" altLang="en-US" sz="1700" b="1" kern="0" dirty="0">
                <a:solidFill>
                  <a:schemeClr val="bg2">
                    <a:lumMod val="10000"/>
                  </a:schemeClr>
                </a:solidFill>
              </a:rPr>
              <a:t>３機関（当センター、就労移行２か所）で圏域</a:t>
            </a:r>
            <a:r>
              <a:rPr lang="en-US" altLang="ja-JP" sz="1700" b="1" kern="0" dirty="0">
                <a:solidFill>
                  <a:schemeClr val="bg2">
                    <a:lumMod val="10000"/>
                  </a:schemeClr>
                </a:solidFill>
              </a:rPr>
              <a:t>10</a:t>
            </a:r>
            <a:r>
              <a:rPr lang="ja-JP" altLang="en-US" sz="1700" b="1" kern="0" dirty="0">
                <a:solidFill>
                  <a:schemeClr val="bg2">
                    <a:lumMod val="10000"/>
                  </a:schemeClr>
                </a:solidFill>
              </a:rPr>
              <a:t>か所のデイケア見学開始</a:t>
            </a:r>
            <a:endParaRPr lang="en-US" altLang="ja-JP" sz="1700" b="1" kern="0" dirty="0">
              <a:solidFill>
                <a:schemeClr val="bg2">
                  <a:lumMod val="10000"/>
                </a:schemeClr>
              </a:solidFill>
            </a:endParaRPr>
          </a:p>
          <a:p>
            <a:pPr lvl="0" eaLnBrk="1" hangingPunct="1">
              <a:spcBef>
                <a:spcPct val="20000"/>
              </a:spcBef>
            </a:pPr>
            <a:r>
              <a:rPr lang="en-US" altLang="ja-JP" sz="1700" b="1" kern="0" dirty="0">
                <a:solidFill>
                  <a:schemeClr val="bg2">
                    <a:lumMod val="10000"/>
                  </a:schemeClr>
                </a:solidFill>
              </a:rPr>
              <a:t>2014</a:t>
            </a:r>
            <a:r>
              <a:rPr lang="ja-JP" altLang="en-US" sz="1700" b="1" kern="0" dirty="0">
                <a:solidFill>
                  <a:schemeClr val="bg2">
                    <a:lumMod val="10000"/>
                  </a:schemeClr>
                </a:solidFill>
              </a:rPr>
              <a:t>年度 </a:t>
            </a:r>
            <a:r>
              <a:rPr lang="en-US" altLang="ja-JP" sz="1700" b="1" kern="0" dirty="0">
                <a:solidFill>
                  <a:srgbClr val="FF0000"/>
                </a:solidFill>
              </a:rPr>
              <a:t>11</a:t>
            </a:r>
            <a:r>
              <a:rPr lang="ja-JP" altLang="en-US" sz="1700" b="1" kern="0" dirty="0">
                <a:solidFill>
                  <a:srgbClr val="FF0000"/>
                </a:solidFill>
              </a:rPr>
              <a:t>月から例会を月に一回開催</a:t>
            </a:r>
            <a:endParaRPr lang="en-US" altLang="ja-JP" sz="1700" b="1" kern="0" dirty="0">
              <a:solidFill>
                <a:srgbClr val="FF0000"/>
              </a:solidFill>
            </a:endParaRPr>
          </a:p>
          <a:p>
            <a:pPr lvl="0" eaLnBrk="1" hangingPunct="1">
              <a:spcBef>
                <a:spcPct val="20000"/>
              </a:spcBef>
            </a:pPr>
            <a:r>
              <a:rPr lang="ja-JP" altLang="en-US" sz="1700" b="1" kern="0" dirty="0">
                <a:solidFill>
                  <a:srgbClr val="006699"/>
                </a:solidFill>
              </a:rPr>
              <a:t>　　　　</a:t>
            </a:r>
            <a:r>
              <a:rPr lang="ja-JP" altLang="en-US" sz="1700" b="1" kern="0" dirty="0">
                <a:solidFill>
                  <a:srgbClr val="FF0000"/>
                </a:solidFill>
              </a:rPr>
              <a:t>基礎講座参加の医療・福祉・就労に呼びかけ</a:t>
            </a:r>
            <a:r>
              <a:rPr lang="ja-JP" altLang="en-US" sz="1700" b="1" kern="0" dirty="0">
                <a:solidFill>
                  <a:schemeClr val="bg2">
                    <a:lumMod val="10000"/>
                  </a:schemeClr>
                </a:solidFill>
              </a:rPr>
              <a:t>約</a:t>
            </a:r>
            <a:r>
              <a:rPr lang="en-US" altLang="ja-JP" sz="1700" b="1" kern="0" dirty="0">
                <a:solidFill>
                  <a:schemeClr val="bg2">
                    <a:lumMod val="10000"/>
                  </a:schemeClr>
                </a:solidFill>
              </a:rPr>
              <a:t>10</a:t>
            </a:r>
            <a:r>
              <a:rPr lang="ja-JP" altLang="en-US" sz="1700" b="1" kern="0" dirty="0">
                <a:solidFill>
                  <a:schemeClr val="bg2">
                    <a:lumMod val="10000"/>
                  </a:schemeClr>
                </a:solidFill>
              </a:rPr>
              <a:t>機関、約</a:t>
            </a:r>
            <a:r>
              <a:rPr lang="en-US" altLang="ja-JP" sz="1700" b="1" kern="0" dirty="0">
                <a:solidFill>
                  <a:schemeClr val="bg2">
                    <a:lumMod val="10000"/>
                  </a:schemeClr>
                </a:solidFill>
              </a:rPr>
              <a:t>12</a:t>
            </a:r>
            <a:r>
              <a:rPr lang="ja-JP" altLang="en-US" sz="1700" b="1" kern="0" dirty="0">
                <a:solidFill>
                  <a:schemeClr val="bg2">
                    <a:lumMod val="10000"/>
                  </a:schemeClr>
                </a:solidFill>
              </a:rPr>
              <a:t>名が参加</a:t>
            </a:r>
            <a:endParaRPr lang="en-US" altLang="ja-JP" sz="1700" b="1" kern="0" dirty="0">
              <a:solidFill>
                <a:schemeClr val="bg2">
                  <a:lumMod val="10000"/>
                </a:schemeClr>
              </a:solidFill>
            </a:endParaRPr>
          </a:p>
          <a:p>
            <a:pPr lvl="0" eaLnBrk="1" hangingPunct="1">
              <a:spcBef>
                <a:spcPct val="20000"/>
              </a:spcBef>
            </a:pPr>
            <a:r>
              <a:rPr lang="ja-JP" altLang="en-US" sz="1700" b="1" kern="0" dirty="0">
                <a:solidFill>
                  <a:schemeClr val="bg2">
                    <a:lumMod val="10000"/>
                  </a:schemeClr>
                </a:solidFill>
              </a:rPr>
              <a:t>　　　　情報共有を中心に例会を開催。デイケア見学は停滞・・・。</a:t>
            </a:r>
            <a:endParaRPr lang="en-US" altLang="ja-JP" sz="1700" b="1" kern="0" dirty="0">
              <a:solidFill>
                <a:schemeClr val="bg2">
                  <a:lumMod val="10000"/>
                </a:schemeClr>
              </a:solidFill>
            </a:endParaRPr>
          </a:p>
          <a:p>
            <a:pPr lvl="0" eaLnBrk="1" hangingPunct="1">
              <a:spcBef>
                <a:spcPct val="20000"/>
              </a:spcBef>
            </a:pPr>
            <a:r>
              <a:rPr lang="en-US" altLang="ja-JP" sz="1700" b="1" kern="0" dirty="0">
                <a:solidFill>
                  <a:schemeClr val="bg2">
                    <a:lumMod val="10000"/>
                  </a:schemeClr>
                </a:solidFill>
              </a:rPr>
              <a:t>2015</a:t>
            </a:r>
            <a:r>
              <a:rPr lang="ja-JP" altLang="en-US" sz="1700" b="1" kern="0" dirty="0">
                <a:solidFill>
                  <a:schemeClr val="bg2">
                    <a:lumMod val="10000"/>
                  </a:schemeClr>
                </a:solidFill>
              </a:rPr>
              <a:t>年度　精神Ｗｒメンバー３人で他地域研修でネットワークをテーマに講師</a:t>
            </a:r>
            <a:endParaRPr lang="en-US" altLang="ja-JP" sz="1700" b="1" kern="0" dirty="0">
              <a:solidFill>
                <a:schemeClr val="bg2">
                  <a:lumMod val="10000"/>
                </a:schemeClr>
              </a:solidFill>
            </a:endParaRPr>
          </a:p>
          <a:p>
            <a:pPr lvl="0" eaLnBrk="1" hangingPunct="1">
              <a:spcBef>
                <a:spcPct val="20000"/>
              </a:spcBef>
            </a:pPr>
            <a:r>
              <a:rPr lang="en-US" altLang="ja-JP" sz="1700" b="1" kern="0" dirty="0">
                <a:solidFill>
                  <a:schemeClr val="bg2">
                    <a:lumMod val="10000"/>
                  </a:schemeClr>
                </a:solidFill>
              </a:rPr>
              <a:t>2016</a:t>
            </a:r>
            <a:r>
              <a:rPr lang="ja-JP" altLang="en-US" sz="1700" b="1" kern="0" dirty="0">
                <a:solidFill>
                  <a:schemeClr val="bg2">
                    <a:lumMod val="10000"/>
                  </a:schemeClr>
                </a:solidFill>
              </a:rPr>
              <a:t>年度</a:t>
            </a:r>
            <a:r>
              <a:rPr lang="ja-JP" altLang="en-US" sz="1700" b="1" kern="0" dirty="0">
                <a:solidFill>
                  <a:srgbClr val="006699"/>
                </a:solidFill>
              </a:rPr>
              <a:t>　</a:t>
            </a:r>
            <a:r>
              <a:rPr lang="ja-JP" altLang="en-US" sz="1700" b="1" kern="0" dirty="0">
                <a:solidFill>
                  <a:srgbClr val="FF0000"/>
                </a:solidFill>
              </a:rPr>
              <a:t>デイケア見学を精神ワーキングのプロジェクトとして位置づけ再開。</a:t>
            </a:r>
            <a:endParaRPr lang="en-US" altLang="ja-JP" sz="1700" b="1" kern="0" dirty="0">
              <a:solidFill>
                <a:srgbClr val="FF0000"/>
              </a:solidFill>
            </a:endParaRPr>
          </a:p>
          <a:p>
            <a:pPr lvl="0" eaLnBrk="1" hangingPunct="1">
              <a:spcBef>
                <a:spcPct val="20000"/>
              </a:spcBef>
            </a:pPr>
            <a:r>
              <a:rPr lang="ja-JP" altLang="en-US" sz="1700" b="1" kern="0" dirty="0">
                <a:solidFill>
                  <a:srgbClr val="FF0000"/>
                </a:solidFill>
              </a:rPr>
              <a:t>　　　　　　プロジェクトが活性化</a:t>
            </a:r>
            <a:endParaRPr lang="en-US" altLang="ja-JP" sz="1700" b="1" kern="0" dirty="0">
              <a:solidFill>
                <a:srgbClr val="FF0000"/>
              </a:solidFill>
            </a:endParaRPr>
          </a:p>
          <a:p>
            <a:pPr lvl="0" eaLnBrk="1" hangingPunct="1">
              <a:spcBef>
                <a:spcPct val="20000"/>
              </a:spcBef>
            </a:pPr>
            <a:r>
              <a:rPr lang="ja-JP" altLang="en-US" sz="1700" b="1" kern="0" dirty="0">
                <a:solidFill>
                  <a:srgbClr val="006699"/>
                </a:solidFill>
              </a:rPr>
              <a:t>　　　　　　　</a:t>
            </a:r>
            <a:r>
              <a:rPr lang="ja-JP" altLang="en-US" sz="1700" b="1" kern="0" dirty="0">
                <a:solidFill>
                  <a:schemeClr val="bg2">
                    <a:lumMod val="10000"/>
                  </a:schemeClr>
                </a:solidFill>
              </a:rPr>
              <a:t>デイケア見学</a:t>
            </a:r>
            <a:r>
              <a:rPr lang="en-US" altLang="ja-JP" sz="1700" b="1" kern="0" dirty="0">
                <a:solidFill>
                  <a:schemeClr val="bg2">
                    <a:lumMod val="10000"/>
                  </a:schemeClr>
                </a:solidFill>
              </a:rPr>
              <a:t>P</a:t>
            </a:r>
            <a:r>
              <a:rPr lang="ja-JP" altLang="en-US" sz="1700" b="1" kern="0" dirty="0" err="1">
                <a:solidFill>
                  <a:schemeClr val="bg2">
                    <a:lumMod val="10000"/>
                  </a:schemeClr>
                </a:solidFill>
              </a:rPr>
              <a:t>、</a:t>
            </a:r>
            <a:r>
              <a:rPr lang="ja-JP" altLang="en-US" sz="1700" b="1" kern="0" dirty="0">
                <a:solidFill>
                  <a:schemeClr val="bg2">
                    <a:lumMod val="10000"/>
                  </a:schemeClr>
                </a:solidFill>
              </a:rPr>
              <a:t>スタッフデイケア体験実習</a:t>
            </a:r>
            <a:r>
              <a:rPr lang="en-US" altLang="ja-JP" sz="1700" b="1" kern="0" dirty="0">
                <a:solidFill>
                  <a:schemeClr val="bg2">
                    <a:lumMod val="10000"/>
                  </a:schemeClr>
                </a:solidFill>
              </a:rPr>
              <a:t>P</a:t>
            </a:r>
            <a:r>
              <a:rPr lang="ja-JP" altLang="en-US" sz="1700" b="1" kern="0" dirty="0" err="1">
                <a:solidFill>
                  <a:schemeClr val="bg2">
                    <a:lumMod val="10000"/>
                  </a:schemeClr>
                </a:solidFill>
              </a:rPr>
              <a:t>、働くを</a:t>
            </a:r>
            <a:r>
              <a:rPr lang="ja-JP" altLang="en-US" sz="1700" b="1" kern="0" dirty="0">
                <a:solidFill>
                  <a:schemeClr val="bg2">
                    <a:lumMod val="10000"/>
                  </a:schemeClr>
                </a:solidFill>
              </a:rPr>
              <a:t>考える会</a:t>
            </a:r>
            <a:r>
              <a:rPr lang="en-US" altLang="ja-JP" sz="1700" b="1" kern="0" dirty="0">
                <a:solidFill>
                  <a:schemeClr val="bg2">
                    <a:lumMod val="10000"/>
                  </a:schemeClr>
                </a:solidFill>
              </a:rPr>
              <a:t>P</a:t>
            </a:r>
            <a:r>
              <a:rPr lang="ja-JP" altLang="en-US" sz="1700" b="1" kern="0" dirty="0" err="1">
                <a:solidFill>
                  <a:schemeClr val="bg2">
                    <a:lumMod val="10000"/>
                  </a:schemeClr>
                </a:solidFill>
              </a:rPr>
              <a:t>、</a:t>
            </a:r>
            <a:endParaRPr lang="en-US" altLang="ja-JP" sz="1700" b="1" kern="0" dirty="0">
              <a:solidFill>
                <a:schemeClr val="bg2">
                  <a:lumMod val="10000"/>
                </a:schemeClr>
              </a:solidFill>
            </a:endParaRPr>
          </a:p>
          <a:p>
            <a:pPr lvl="0" eaLnBrk="1" hangingPunct="1">
              <a:spcBef>
                <a:spcPct val="20000"/>
              </a:spcBef>
            </a:pPr>
            <a:r>
              <a:rPr lang="ja-JP" altLang="en-US" sz="1700" b="1" kern="0" dirty="0">
                <a:solidFill>
                  <a:schemeClr val="bg2">
                    <a:lumMod val="10000"/>
                  </a:schemeClr>
                </a:solidFill>
              </a:rPr>
              <a:t>　　　　　　当事者研究・研究</a:t>
            </a:r>
            <a:r>
              <a:rPr lang="en-US" altLang="ja-JP" sz="1700" b="1" kern="0" dirty="0">
                <a:solidFill>
                  <a:schemeClr val="bg2">
                    <a:lumMod val="10000"/>
                  </a:schemeClr>
                </a:solidFill>
              </a:rPr>
              <a:t>P</a:t>
            </a:r>
          </a:p>
          <a:p>
            <a:pPr lvl="0" eaLnBrk="1" hangingPunct="1">
              <a:spcBef>
                <a:spcPct val="20000"/>
              </a:spcBef>
            </a:pPr>
            <a:r>
              <a:rPr lang="en-US" altLang="ja-JP" sz="1700" b="1" kern="0" dirty="0">
                <a:solidFill>
                  <a:schemeClr val="bg2">
                    <a:lumMod val="10000"/>
                  </a:schemeClr>
                </a:solidFill>
              </a:rPr>
              <a:t>2017</a:t>
            </a:r>
            <a:r>
              <a:rPr lang="ja-JP" altLang="en-US" sz="1700" b="1" kern="0" dirty="0">
                <a:solidFill>
                  <a:schemeClr val="bg2">
                    <a:lumMod val="10000"/>
                  </a:schemeClr>
                </a:solidFill>
              </a:rPr>
              <a:t>年度</a:t>
            </a:r>
            <a:r>
              <a:rPr lang="ja-JP" altLang="en-US" sz="1700" b="1" kern="0" dirty="0">
                <a:solidFill>
                  <a:srgbClr val="006699"/>
                </a:solidFill>
              </a:rPr>
              <a:t>  </a:t>
            </a:r>
            <a:r>
              <a:rPr lang="ja-JP" altLang="en-US" sz="1700" b="1" kern="0" dirty="0">
                <a:solidFill>
                  <a:srgbClr val="FF0000"/>
                </a:solidFill>
              </a:rPr>
              <a:t>医療機関が精神ワーキングサブリーダー</a:t>
            </a:r>
            <a:r>
              <a:rPr lang="ja-JP" altLang="en-US" sz="1700" b="1" kern="0" dirty="0">
                <a:solidFill>
                  <a:schemeClr val="bg2">
                    <a:lumMod val="10000"/>
                  </a:schemeClr>
                </a:solidFill>
              </a:rPr>
              <a:t>を担ってくれる。</a:t>
            </a:r>
            <a:endParaRPr lang="en-US" altLang="ja-JP" sz="1700" b="1" kern="0" dirty="0">
              <a:solidFill>
                <a:schemeClr val="bg2">
                  <a:lumMod val="10000"/>
                </a:schemeClr>
              </a:solidFill>
            </a:endParaRPr>
          </a:p>
          <a:p>
            <a:pPr lvl="0" eaLnBrk="1" hangingPunct="1">
              <a:spcBef>
                <a:spcPct val="20000"/>
              </a:spcBef>
            </a:pPr>
            <a:r>
              <a:rPr lang="ja-JP" altLang="en-US" sz="1700" b="1" kern="0" dirty="0">
                <a:solidFill>
                  <a:srgbClr val="006699"/>
                </a:solidFill>
              </a:rPr>
              <a:t>　　　　　　　</a:t>
            </a:r>
            <a:r>
              <a:rPr lang="ja-JP" altLang="en-US" sz="1700" b="1" kern="0" dirty="0" err="1">
                <a:solidFill>
                  <a:srgbClr val="FF0000"/>
                </a:solidFill>
              </a:rPr>
              <a:t>働くを</a:t>
            </a:r>
            <a:r>
              <a:rPr lang="ja-JP" altLang="en-US" sz="1700" b="1" kern="0" dirty="0">
                <a:solidFill>
                  <a:srgbClr val="FF0000"/>
                </a:solidFill>
              </a:rPr>
              <a:t>考える会</a:t>
            </a:r>
            <a:r>
              <a:rPr lang="en-US" altLang="ja-JP" sz="1700" b="1" kern="0" dirty="0">
                <a:solidFill>
                  <a:srgbClr val="FF0000"/>
                </a:solidFill>
              </a:rPr>
              <a:t>P</a:t>
            </a:r>
            <a:r>
              <a:rPr lang="ja-JP" altLang="en-US" sz="1700" b="1" kern="0" dirty="0">
                <a:solidFill>
                  <a:srgbClr val="FF0000"/>
                </a:solidFill>
              </a:rPr>
              <a:t>もリーダーを他機関に依頼。</a:t>
            </a:r>
            <a:endParaRPr lang="en-US" altLang="ja-JP" sz="1700" b="1" kern="0" dirty="0">
              <a:solidFill>
                <a:srgbClr val="FF0000"/>
              </a:solidFill>
            </a:endParaRPr>
          </a:p>
          <a:p>
            <a:pPr lvl="0" eaLnBrk="1" hangingPunct="1">
              <a:spcBef>
                <a:spcPct val="20000"/>
              </a:spcBef>
            </a:pPr>
            <a:r>
              <a:rPr lang="ja-JP" altLang="en-US" sz="1700" b="1" kern="0" dirty="0">
                <a:solidFill>
                  <a:srgbClr val="006699"/>
                </a:solidFill>
              </a:rPr>
              <a:t>　　　　　　　</a:t>
            </a:r>
            <a:r>
              <a:rPr lang="ja-JP" altLang="en-US" sz="1700" b="1" kern="0" dirty="0">
                <a:solidFill>
                  <a:srgbClr val="FF0000"/>
                </a:solidFill>
              </a:rPr>
              <a:t>別枠で企業ワーキングの立ち上げ。就労移行がリーダー、陸野はサブ。</a:t>
            </a:r>
            <a:endParaRPr lang="en-US" altLang="ja-JP" sz="1700" b="1" kern="0" dirty="0">
              <a:solidFill>
                <a:srgbClr val="FF0000"/>
              </a:solidFill>
            </a:endParaRPr>
          </a:p>
          <a:p>
            <a:pPr lvl="0" eaLnBrk="1" hangingPunct="1">
              <a:spcBef>
                <a:spcPct val="20000"/>
              </a:spcBef>
            </a:pPr>
            <a:r>
              <a:rPr lang="en-US" altLang="ja-JP" sz="1700" b="1" kern="0" dirty="0">
                <a:solidFill>
                  <a:schemeClr val="bg2">
                    <a:lumMod val="10000"/>
                  </a:schemeClr>
                </a:solidFill>
              </a:rPr>
              <a:t>2018</a:t>
            </a:r>
            <a:r>
              <a:rPr lang="ja-JP" altLang="en-US" sz="1700" b="1" kern="0" dirty="0">
                <a:solidFill>
                  <a:schemeClr val="bg2">
                    <a:lumMod val="10000"/>
                  </a:schemeClr>
                </a:solidFill>
              </a:rPr>
              <a:t>年度  </a:t>
            </a:r>
            <a:r>
              <a:rPr lang="ja-JP" altLang="en-US" sz="1700" b="1" kern="0" dirty="0" err="1">
                <a:solidFill>
                  <a:schemeClr val="bg2">
                    <a:lumMod val="10000"/>
                  </a:schemeClr>
                </a:solidFill>
              </a:rPr>
              <a:t>働くを</a:t>
            </a:r>
            <a:r>
              <a:rPr lang="ja-JP" altLang="en-US" sz="1700" b="1" kern="0" dirty="0">
                <a:solidFill>
                  <a:schemeClr val="bg2">
                    <a:lumMod val="10000"/>
                  </a:schemeClr>
                </a:solidFill>
              </a:rPr>
              <a:t>考える会</a:t>
            </a:r>
            <a:r>
              <a:rPr lang="en-US" altLang="ja-JP" sz="1700" b="1" kern="0" dirty="0">
                <a:solidFill>
                  <a:schemeClr val="bg2">
                    <a:lumMod val="10000"/>
                  </a:schemeClr>
                </a:solidFill>
              </a:rPr>
              <a:t>P</a:t>
            </a:r>
            <a:r>
              <a:rPr lang="ja-JP" altLang="en-US" sz="1700" b="1" kern="0" dirty="0">
                <a:solidFill>
                  <a:schemeClr val="bg2">
                    <a:lumMod val="10000"/>
                  </a:schemeClr>
                </a:solidFill>
              </a:rPr>
              <a:t>では</a:t>
            </a:r>
            <a:r>
              <a:rPr lang="ja-JP" altLang="en-US" sz="1700" b="1" kern="0" dirty="0">
                <a:solidFill>
                  <a:srgbClr val="006699"/>
                </a:solidFill>
              </a:rPr>
              <a:t>、</a:t>
            </a:r>
            <a:r>
              <a:rPr lang="ja-JP" altLang="en-US" sz="1700" b="1" kern="0" dirty="0">
                <a:solidFill>
                  <a:srgbClr val="FF0000"/>
                </a:solidFill>
              </a:rPr>
              <a:t>トークカフェを実施。</a:t>
            </a:r>
            <a:endParaRPr lang="en-US" altLang="ja-JP" sz="1700" b="1" kern="0" dirty="0">
              <a:solidFill>
                <a:srgbClr val="FF0000"/>
              </a:solidFill>
            </a:endParaRPr>
          </a:p>
        </p:txBody>
      </p:sp>
    </p:spTree>
    <p:extLst>
      <p:ext uri="{BB962C8B-B14F-4D97-AF65-F5344CB8AC3E}">
        <p14:creationId xmlns:p14="http://schemas.microsoft.com/office/powerpoint/2010/main" val="1320928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06018" y="-333375"/>
            <a:ext cx="4226222" cy="1314450"/>
          </a:xfrm>
        </p:spPr>
        <p:txBody>
          <a:bodyPr>
            <a:normAutofit/>
          </a:bodyPr>
          <a:lstStyle/>
          <a:p>
            <a:pPr algn="l">
              <a:defRPr/>
            </a:pPr>
            <a:r>
              <a:rPr lang="ja-JP" altLang="en-US" dirty="0"/>
              <a:t>ネットワーク理論</a:t>
            </a:r>
          </a:p>
        </p:txBody>
      </p:sp>
      <p:sp>
        <p:nvSpPr>
          <p:cNvPr id="60419"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spcBef>
                <a:spcPct val="0"/>
              </a:spcBef>
              <a:buFontTx/>
              <a:buNone/>
            </a:pPr>
            <a:fld id="{880F192C-CFC8-4F68-A1C1-489448FC1FFE}" type="slidenum">
              <a:rPr kumimoji="0" lang="en-US" altLang="ja-JP" sz="1400" smtClean="0"/>
              <a:pPr>
                <a:spcBef>
                  <a:spcPct val="0"/>
                </a:spcBef>
                <a:buFontTx/>
                <a:buNone/>
              </a:pPr>
              <a:t>11</a:t>
            </a:fld>
            <a:endParaRPr kumimoji="0" lang="en-US" altLang="ja-JP" sz="1400"/>
          </a:p>
        </p:txBody>
      </p:sp>
      <p:sp>
        <p:nvSpPr>
          <p:cNvPr id="60420" name="Text Box 4"/>
          <p:cNvSpPr txBox="1">
            <a:spLocks noChangeArrowheads="1"/>
          </p:cNvSpPr>
          <p:nvPr/>
        </p:nvSpPr>
        <p:spPr bwMode="auto">
          <a:xfrm>
            <a:off x="250825" y="1125538"/>
            <a:ext cx="288131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2" tIns="45710" rIns="91422" bIns="45710">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spcBef>
                <a:spcPct val="50000"/>
              </a:spcBef>
              <a:buFontTx/>
              <a:buNone/>
            </a:pPr>
            <a:r>
              <a:rPr kumimoji="0" lang="en-US" altLang="ja-JP" sz="1800">
                <a:solidFill>
                  <a:srgbClr val="000066"/>
                </a:solidFill>
                <a:latin typeface="Times New Roman" panose="02020603050405020304" pitchFamily="18" charset="0"/>
              </a:rPr>
              <a:t>3</a:t>
            </a:r>
            <a:r>
              <a:rPr kumimoji="0" lang="ja-JP" altLang="en-US" sz="1800">
                <a:solidFill>
                  <a:srgbClr val="000066"/>
                </a:solidFill>
                <a:latin typeface="Times New Roman" panose="02020603050405020304" pitchFamily="18" charset="0"/>
              </a:rPr>
              <a:t>層構造のネットワーク</a:t>
            </a:r>
          </a:p>
        </p:txBody>
      </p:sp>
      <p:sp>
        <p:nvSpPr>
          <p:cNvPr id="60421" name="AutoShape 22"/>
          <p:cNvSpPr>
            <a:spLocks noChangeArrowheads="1"/>
          </p:cNvSpPr>
          <p:nvPr/>
        </p:nvSpPr>
        <p:spPr bwMode="auto">
          <a:xfrm>
            <a:off x="250825" y="3500438"/>
            <a:ext cx="3240088" cy="1296987"/>
          </a:xfrm>
          <a:prstGeom prst="can">
            <a:avLst>
              <a:gd name="adj" fmla="val 25000"/>
            </a:avLst>
          </a:prstGeom>
          <a:solidFill>
            <a:srgbClr val="CC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lgn="ctr">
              <a:spcBef>
                <a:spcPct val="0"/>
              </a:spcBef>
              <a:buFontTx/>
              <a:buNone/>
            </a:pPr>
            <a:r>
              <a:rPr kumimoji="0" lang="ja-JP" altLang="en-US" sz="1800">
                <a:solidFill>
                  <a:srgbClr val="000066"/>
                </a:solidFill>
                <a:latin typeface="Times New Roman" panose="02020603050405020304" pitchFamily="18" charset="0"/>
              </a:rPr>
              <a:t>ケースを通じての連携</a:t>
            </a:r>
            <a:endParaRPr kumimoji="0" lang="en-US" altLang="ja-JP" sz="1800">
              <a:solidFill>
                <a:srgbClr val="000066"/>
              </a:solidFill>
              <a:latin typeface="Times New Roman" panose="02020603050405020304" pitchFamily="18" charset="0"/>
            </a:endParaRPr>
          </a:p>
          <a:p>
            <a:pPr algn="ctr">
              <a:spcBef>
                <a:spcPct val="0"/>
              </a:spcBef>
              <a:buFontTx/>
              <a:buNone/>
            </a:pPr>
            <a:r>
              <a:rPr kumimoji="0" lang="ja-JP" altLang="en-US" sz="1800">
                <a:solidFill>
                  <a:srgbClr val="000066"/>
                </a:solidFill>
                <a:latin typeface="Times New Roman" panose="02020603050405020304" pitchFamily="18" charset="0"/>
              </a:rPr>
              <a:t>（ケースワーク）</a:t>
            </a:r>
          </a:p>
        </p:txBody>
      </p:sp>
      <p:sp>
        <p:nvSpPr>
          <p:cNvPr id="60422" name="AutoShape 23"/>
          <p:cNvSpPr>
            <a:spLocks noChangeArrowheads="1"/>
          </p:cNvSpPr>
          <p:nvPr/>
        </p:nvSpPr>
        <p:spPr bwMode="auto">
          <a:xfrm>
            <a:off x="539750" y="2419350"/>
            <a:ext cx="2682875" cy="1296988"/>
          </a:xfrm>
          <a:prstGeom prst="can">
            <a:avLst>
              <a:gd name="adj" fmla="val 25000"/>
            </a:avLst>
          </a:prstGeom>
          <a:solidFill>
            <a:srgbClr val="CC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lgn="ctr">
              <a:spcBef>
                <a:spcPct val="0"/>
              </a:spcBef>
              <a:buFontTx/>
              <a:buNone/>
            </a:pPr>
            <a:r>
              <a:rPr kumimoji="0" lang="ja-JP" altLang="en-US" sz="1800">
                <a:solidFill>
                  <a:srgbClr val="000066"/>
                </a:solidFill>
                <a:latin typeface="Times New Roman" panose="02020603050405020304" pitchFamily="18" charset="0"/>
              </a:rPr>
              <a:t>継続的な機関連携</a:t>
            </a:r>
            <a:endParaRPr kumimoji="0" lang="en-US" altLang="ja-JP" sz="1800">
              <a:solidFill>
                <a:srgbClr val="000066"/>
              </a:solidFill>
              <a:latin typeface="Times New Roman" panose="02020603050405020304" pitchFamily="18" charset="0"/>
            </a:endParaRPr>
          </a:p>
          <a:p>
            <a:pPr algn="ctr">
              <a:spcBef>
                <a:spcPct val="0"/>
              </a:spcBef>
              <a:buFontTx/>
              <a:buNone/>
            </a:pPr>
            <a:r>
              <a:rPr kumimoji="0" lang="ja-JP" altLang="en-US" sz="1800">
                <a:solidFill>
                  <a:srgbClr val="000066"/>
                </a:solidFill>
                <a:latin typeface="Times New Roman" panose="02020603050405020304" pitchFamily="18" charset="0"/>
              </a:rPr>
              <a:t>（地域のネットワーク）</a:t>
            </a:r>
          </a:p>
        </p:txBody>
      </p:sp>
      <p:sp>
        <p:nvSpPr>
          <p:cNvPr id="60423" name="AutoShape 24"/>
          <p:cNvSpPr>
            <a:spLocks noChangeArrowheads="1"/>
          </p:cNvSpPr>
          <p:nvPr/>
        </p:nvSpPr>
        <p:spPr bwMode="auto">
          <a:xfrm>
            <a:off x="827088" y="1700213"/>
            <a:ext cx="2066925" cy="935037"/>
          </a:xfrm>
          <a:prstGeom prst="can">
            <a:avLst>
              <a:gd name="adj" fmla="val 25000"/>
            </a:avLst>
          </a:prstGeom>
          <a:solidFill>
            <a:srgbClr val="CC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lgn="ctr">
              <a:spcBef>
                <a:spcPct val="0"/>
              </a:spcBef>
              <a:buFontTx/>
              <a:buNone/>
            </a:pPr>
            <a:r>
              <a:rPr kumimoji="0" lang="ja-JP" altLang="en-US" sz="1800">
                <a:solidFill>
                  <a:srgbClr val="000066"/>
                </a:solidFill>
                <a:latin typeface="Times New Roman" panose="02020603050405020304" pitchFamily="18" charset="0"/>
              </a:rPr>
              <a:t>政策形成に向けての連携</a:t>
            </a:r>
            <a:endParaRPr kumimoji="0" lang="en-US" altLang="ja-JP" sz="1800">
              <a:solidFill>
                <a:srgbClr val="000066"/>
              </a:solidFill>
              <a:latin typeface="Times New Roman" panose="02020603050405020304" pitchFamily="18" charset="0"/>
            </a:endParaRPr>
          </a:p>
          <a:p>
            <a:pPr algn="ctr">
              <a:spcBef>
                <a:spcPct val="0"/>
              </a:spcBef>
              <a:buFontTx/>
              <a:buNone/>
            </a:pPr>
            <a:r>
              <a:rPr kumimoji="0" lang="ja-JP" altLang="en-US" sz="1800">
                <a:solidFill>
                  <a:srgbClr val="000066"/>
                </a:solidFill>
                <a:latin typeface="Times New Roman" panose="02020603050405020304" pitchFamily="18" charset="0"/>
              </a:rPr>
              <a:t>（自立支援協議会や審議会など）</a:t>
            </a:r>
          </a:p>
        </p:txBody>
      </p:sp>
      <p:graphicFrame>
        <p:nvGraphicFramePr>
          <p:cNvPr id="177216" name="Group 64"/>
          <p:cNvGraphicFramePr>
            <a:graphicFrameLocks noGrp="1"/>
          </p:cNvGraphicFramePr>
          <p:nvPr/>
        </p:nvGraphicFramePr>
        <p:xfrm>
          <a:off x="3708400" y="1412875"/>
          <a:ext cx="5111750" cy="3190875"/>
        </p:xfrm>
        <a:graphic>
          <a:graphicData uri="http://schemas.openxmlformats.org/drawingml/2006/table">
            <a:tbl>
              <a:tblPr/>
              <a:tblGrid>
                <a:gridCol w="881063">
                  <a:extLst>
                    <a:ext uri="{9D8B030D-6E8A-4147-A177-3AD203B41FA5}">
                      <a16:colId xmlns:a16="http://schemas.microsoft.com/office/drawing/2014/main" val="20000"/>
                    </a:ext>
                  </a:extLst>
                </a:gridCol>
                <a:gridCol w="2201862">
                  <a:extLst>
                    <a:ext uri="{9D8B030D-6E8A-4147-A177-3AD203B41FA5}">
                      <a16:colId xmlns:a16="http://schemas.microsoft.com/office/drawing/2014/main" val="20001"/>
                    </a:ext>
                  </a:extLst>
                </a:gridCol>
                <a:gridCol w="2028825">
                  <a:extLst>
                    <a:ext uri="{9D8B030D-6E8A-4147-A177-3AD203B41FA5}">
                      <a16:colId xmlns:a16="http://schemas.microsoft.com/office/drawing/2014/main" val="20002"/>
                    </a:ext>
                  </a:extLst>
                </a:gridCol>
              </a:tblGrid>
              <a:tr h="4318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Arial" pitchFamily="34" charset="0"/>
                        <a:ea typeface="ＭＳ Ｐゴシック" pitchFamily="50" charset="-128"/>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pitchFamily="34" charset="0"/>
                          <a:ea typeface="ＭＳ Ｐゴシック" pitchFamily="50" charset="-128"/>
                        </a:rPr>
                        <a:t>ケースを通じての連携</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pitchFamily="34" charset="0"/>
                          <a:ea typeface="ＭＳ Ｐゴシック" pitchFamily="50" charset="-128"/>
                        </a:rPr>
                        <a:t>継続的な機関連携</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271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目的</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pitchFamily="34" charset="0"/>
                          <a:ea typeface="ＭＳ Ｐゴシック" pitchFamily="50" charset="-128"/>
                        </a:rPr>
                        <a:t>対象者に対する効果的・効率的な支援の形成</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pitchFamily="34" charset="0"/>
                          <a:ea typeface="ＭＳ Ｐゴシック" pitchFamily="50" charset="-128"/>
                        </a:rPr>
                        <a:t>地域の仕組みづくり</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16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pitchFamily="34" charset="0"/>
                          <a:ea typeface="ＭＳ Ｐゴシック" pitchFamily="50" charset="-128"/>
                        </a:rPr>
                        <a:t>メンバー</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pitchFamily="34" charset="0"/>
                          <a:ea typeface="ＭＳ Ｐゴシック" pitchFamily="50" charset="-128"/>
                        </a:rPr>
                        <a:t>支援に必要な人材</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pitchFamily="34" charset="0"/>
                          <a:ea typeface="ＭＳ Ｐゴシック" pitchFamily="50" charset="-128"/>
                        </a:rPr>
                        <a:t>就労支援に関係する機関の実務担当者や管理者</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684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pitchFamily="34" charset="0"/>
                          <a:ea typeface="ＭＳ Ｐゴシック" pitchFamily="50" charset="-128"/>
                        </a:rPr>
                        <a:t>会合の頻度</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pitchFamily="34" charset="0"/>
                          <a:ea typeface="ＭＳ Ｐゴシック" pitchFamily="50" charset="-128"/>
                        </a:rPr>
                        <a:t>支援の進捗状況により会合を開催</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pitchFamily="34" charset="0"/>
                          <a:ea typeface="ＭＳ Ｐゴシック" pitchFamily="50" charset="-128"/>
                        </a:rPr>
                        <a:t>事務局が調整</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16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pitchFamily="34" charset="0"/>
                          <a:ea typeface="ＭＳ Ｐゴシック" pitchFamily="50" charset="-128"/>
                        </a:rPr>
                        <a:t>終結</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pitchFamily="34" charset="0"/>
                          <a:ea typeface="ＭＳ Ｐゴシック" pitchFamily="50" charset="-128"/>
                        </a:rPr>
                        <a:t>長期的に支援を行う場合でも短期のゴールを設定し一旦終結</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社会情勢の変化等により次のステップへ移行</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0450" name="Text Box 58"/>
          <p:cNvSpPr txBox="1">
            <a:spLocks noChangeArrowheads="1"/>
          </p:cNvSpPr>
          <p:nvPr/>
        </p:nvSpPr>
        <p:spPr bwMode="auto">
          <a:xfrm>
            <a:off x="250825" y="4797425"/>
            <a:ext cx="828161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spcBef>
                <a:spcPct val="50000"/>
              </a:spcBef>
              <a:buFontTx/>
              <a:buNone/>
            </a:pPr>
            <a:r>
              <a:rPr kumimoji="0" lang="ja-JP" altLang="en-US" sz="1400" dirty="0">
                <a:solidFill>
                  <a:srgbClr val="000066"/>
                </a:solidFill>
                <a:latin typeface="Times New Roman" panose="02020603050405020304" pitchFamily="18" charset="0"/>
              </a:rPr>
              <a:t>資料：松為信雄</a:t>
            </a:r>
            <a:r>
              <a:rPr kumimoji="0" lang="en-US" altLang="ja-JP" sz="1400" dirty="0">
                <a:solidFill>
                  <a:srgbClr val="000066"/>
                </a:solidFill>
                <a:latin typeface="Times New Roman" panose="02020603050405020304" pitchFamily="18" charset="0"/>
              </a:rPr>
              <a:t>2009</a:t>
            </a:r>
            <a:br>
              <a:rPr kumimoji="0" lang="en-US" altLang="ja-JP" sz="1400" dirty="0">
                <a:solidFill>
                  <a:srgbClr val="000066"/>
                </a:solidFill>
                <a:latin typeface="Times New Roman" panose="02020603050405020304" pitchFamily="18" charset="0"/>
              </a:rPr>
            </a:br>
            <a:r>
              <a:rPr kumimoji="0" lang="en-US" altLang="ja-JP" sz="1400" dirty="0">
                <a:solidFill>
                  <a:srgbClr val="000066"/>
                </a:solidFill>
                <a:latin typeface="Times New Roman" panose="02020603050405020304" pitchFamily="18" charset="0"/>
              </a:rPr>
              <a:t>  </a:t>
            </a:r>
            <a:r>
              <a:rPr kumimoji="0" lang="ja-JP" altLang="en-US" sz="1400" dirty="0">
                <a:solidFill>
                  <a:srgbClr val="000066"/>
                </a:solidFill>
                <a:latin typeface="Times New Roman" panose="02020603050405020304" pitchFamily="18" charset="0"/>
              </a:rPr>
              <a:t>　　　</a:t>
            </a:r>
            <a:r>
              <a:rPr kumimoji="0" lang="en-US" altLang="ja-JP" sz="1400" dirty="0">
                <a:solidFill>
                  <a:srgbClr val="000066"/>
                </a:solidFill>
                <a:latin typeface="Times New Roman" panose="02020603050405020304" pitchFamily="18" charset="0"/>
              </a:rPr>
              <a:t>『</a:t>
            </a:r>
            <a:r>
              <a:rPr kumimoji="0" lang="ja-JP" altLang="en-US" sz="1400" dirty="0">
                <a:solidFill>
                  <a:srgbClr val="000066"/>
                </a:solidFill>
                <a:latin typeface="Times New Roman" panose="02020603050405020304" pitchFamily="18" charset="0"/>
              </a:rPr>
              <a:t>地域における障害者の就労支援ネットワークに関する調査研究</a:t>
            </a:r>
            <a:r>
              <a:rPr kumimoji="0" lang="en-US" altLang="ja-JP" sz="1400" dirty="0">
                <a:solidFill>
                  <a:srgbClr val="000066"/>
                </a:solidFill>
                <a:latin typeface="Times New Roman" panose="02020603050405020304" pitchFamily="18" charset="0"/>
              </a:rPr>
              <a:t>』 NPO</a:t>
            </a:r>
            <a:r>
              <a:rPr kumimoji="0" lang="ja-JP" altLang="en-US" sz="1400" dirty="0">
                <a:solidFill>
                  <a:srgbClr val="000066"/>
                </a:solidFill>
                <a:latin typeface="Times New Roman" panose="02020603050405020304" pitchFamily="18" charset="0"/>
              </a:rPr>
              <a:t>法人 ジョブコーチ・ネットワーク</a:t>
            </a:r>
          </a:p>
        </p:txBody>
      </p:sp>
      <p:sp>
        <p:nvSpPr>
          <p:cNvPr id="11" name="Rectangle 23"/>
          <p:cNvSpPr>
            <a:spLocks noChangeArrowheads="1"/>
          </p:cNvSpPr>
          <p:nvPr/>
        </p:nvSpPr>
        <p:spPr bwMode="auto">
          <a:xfrm>
            <a:off x="541338" y="5400675"/>
            <a:ext cx="914400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endParaRPr lang="en-US" altLang="ja-JP" sz="800"/>
          </a:p>
          <a:p>
            <a:pPr eaLnBrk="1" hangingPunct="1">
              <a:spcBef>
                <a:spcPct val="0"/>
              </a:spcBef>
              <a:buFontTx/>
              <a:buNone/>
            </a:pPr>
            <a:r>
              <a:rPr lang="ja-JP" altLang="en-US" sz="2400">
                <a:solidFill>
                  <a:srgbClr val="FF0000"/>
                </a:solidFill>
              </a:rPr>
              <a:t>　ネットワークの土台となるのは目の前の本人さんへの丁寧な</a:t>
            </a:r>
            <a:endParaRPr lang="en-US" altLang="ja-JP" sz="2400">
              <a:solidFill>
                <a:srgbClr val="FF0000"/>
              </a:solidFill>
            </a:endParaRPr>
          </a:p>
          <a:p>
            <a:pPr eaLnBrk="1" hangingPunct="1">
              <a:spcBef>
                <a:spcPct val="0"/>
              </a:spcBef>
              <a:buFontTx/>
              <a:buNone/>
            </a:pPr>
            <a:r>
              <a:rPr lang="ja-JP" altLang="en-US" sz="2400">
                <a:solidFill>
                  <a:srgbClr val="FF0000"/>
                </a:solidFill>
              </a:rPr>
              <a:t>支援とそれによる連携である事を忘れてはいけない</a:t>
            </a:r>
          </a:p>
          <a:p>
            <a:pPr eaLnBrk="1" hangingPunct="1">
              <a:spcBef>
                <a:spcPct val="0"/>
              </a:spcBef>
              <a:buFontTx/>
              <a:buNone/>
            </a:pPr>
            <a:endParaRPr lang="en-US" altLang="ja-JP" sz="2800">
              <a:solidFill>
                <a:srgbClr val="FF0000"/>
              </a:solidFill>
            </a:endParaRPr>
          </a:p>
        </p:txBody>
      </p:sp>
    </p:spTree>
    <p:extLst>
      <p:ext uri="{BB962C8B-B14F-4D97-AF65-F5344CB8AC3E}">
        <p14:creationId xmlns:p14="http://schemas.microsoft.com/office/powerpoint/2010/main" val="40336831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fade">
                                      <p:cBhvr>
                                        <p:cTn id="7" dur="2000"/>
                                        <p:tgtEl>
                                          <p:spTgt spid="11">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1">
                                            <p:txEl>
                                              <p:pRg st="2" end="2"/>
                                            </p:txEl>
                                          </p:spTgt>
                                        </p:tgtEl>
                                        <p:attrNameLst>
                                          <p:attrName>style.visibility</p:attrName>
                                        </p:attrNameLst>
                                      </p:cBhvr>
                                      <p:to>
                                        <p:strVal val="visible"/>
                                      </p:to>
                                    </p:set>
                                    <p:animEffect transition="in" filter="fade">
                                      <p:cBhvr>
                                        <p:cTn id="10" dur="20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8E5306-E11B-6B43-BDD7-863622EFC97F}"/>
              </a:ext>
            </a:extLst>
          </p:cNvPr>
          <p:cNvSpPr>
            <a:spLocks noGrp="1"/>
          </p:cNvSpPr>
          <p:nvPr>
            <p:ph type="title"/>
          </p:nvPr>
        </p:nvSpPr>
        <p:spPr>
          <a:xfrm>
            <a:off x="442913" y="-243408"/>
            <a:ext cx="8243887" cy="1314450"/>
          </a:xfrm>
        </p:spPr>
        <p:txBody>
          <a:bodyPr/>
          <a:lstStyle/>
          <a:p>
            <a:r>
              <a:rPr kumimoji="1" lang="ja-JP" altLang="en-US" dirty="0"/>
              <a:t>汎化できるポイント</a:t>
            </a:r>
          </a:p>
        </p:txBody>
      </p:sp>
      <p:sp>
        <p:nvSpPr>
          <p:cNvPr id="4" name="スライド番号プレースホルダー 3">
            <a:extLst>
              <a:ext uri="{FF2B5EF4-FFF2-40B4-BE49-F238E27FC236}">
                <a16:creationId xmlns:a16="http://schemas.microsoft.com/office/drawing/2014/main" id="{B05B86EC-FE49-8847-872B-17017F66B244}"/>
              </a:ext>
            </a:extLst>
          </p:cNvPr>
          <p:cNvSpPr>
            <a:spLocks noGrp="1"/>
          </p:cNvSpPr>
          <p:nvPr>
            <p:ph type="sldNum" sz="quarter" idx="12"/>
          </p:nvPr>
        </p:nvSpPr>
        <p:spPr>
          <a:xfrm>
            <a:off x="6758880" y="6428184"/>
            <a:ext cx="2133600" cy="457200"/>
          </a:xfrm>
        </p:spPr>
        <p:txBody>
          <a:bodyPr/>
          <a:lstStyle/>
          <a:p>
            <a:pPr>
              <a:defRPr/>
            </a:pPr>
            <a:fld id="{69F6EFE6-8602-4B8A-B5A2-DFF3B5264703}" type="slidenum">
              <a:rPr lang="en-US" altLang="ja-JP" smtClean="0"/>
              <a:pPr>
                <a:defRPr/>
              </a:pPr>
              <a:t>12</a:t>
            </a:fld>
            <a:endParaRPr lang="en-US" altLang="ja-JP"/>
          </a:p>
        </p:txBody>
      </p:sp>
      <p:sp>
        <p:nvSpPr>
          <p:cNvPr id="6" name="正方形/長方形 5"/>
          <p:cNvSpPr/>
          <p:nvPr/>
        </p:nvSpPr>
        <p:spPr>
          <a:xfrm>
            <a:off x="180278" y="1201174"/>
            <a:ext cx="8769156" cy="4928244"/>
          </a:xfrm>
          <a:prstGeom prst="rect">
            <a:avLst/>
          </a:prstGeom>
          <a:solidFill>
            <a:schemeClr val="bg2"/>
          </a:solidFill>
          <a:ln>
            <a:solidFill>
              <a:srgbClr val="0B0C08"/>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lvl="0" indent="-342900">
              <a:spcBef>
                <a:spcPct val="20000"/>
              </a:spcBef>
              <a:buFontTx/>
              <a:buChar char="•"/>
            </a:pPr>
            <a:r>
              <a:rPr lang="ja-JP" altLang="en-US" sz="3200" kern="0" dirty="0">
                <a:solidFill>
                  <a:srgbClr val="006699"/>
                </a:solidFill>
              </a:rPr>
              <a:t>個別のケースワーク連携が土台</a:t>
            </a:r>
            <a:endParaRPr lang="en-US" altLang="ja-JP" sz="3200" kern="0" dirty="0">
              <a:solidFill>
                <a:srgbClr val="006699"/>
              </a:solidFill>
            </a:endParaRPr>
          </a:p>
          <a:p>
            <a:pPr lvl="0">
              <a:spcBef>
                <a:spcPct val="20000"/>
              </a:spcBef>
            </a:pPr>
            <a:r>
              <a:rPr lang="ja-JP" altLang="en-US" sz="3200" kern="0" dirty="0">
                <a:solidFill>
                  <a:srgbClr val="006699"/>
                </a:solidFill>
              </a:rPr>
              <a:t>　　　ネットワークは３層構造</a:t>
            </a:r>
          </a:p>
          <a:p>
            <a:pPr marL="342900" lvl="0" indent="-342900">
              <a:spcBef>
                <a:spcPct val="20000"/>
              </a:spcBef>
              <a:buFontTx/>
              <a:buChar char="•"/>
            </a:pPr>
            <a:r>
              <a:rPr lang="en-US" altLang="ja-JP" sz="3200" kern="0" dirty="0">
                <a:solidFill>
                  <a:srgbClr val="006699"/>
                </a:solidFill>
              </a:rPr>
              <a:t>3</a:t>
            </a:r>
            <a:r>
              <a:rPr lang="ja-JP" altLang="en-US" sz="3200" kern="0" dirty="0">
                <a:solidFill>
                  <a:srgbClr val="006699"/>
                </a:solidFill>
              </a:rPr>
              <a:t>人いたら何とかなりやすい</a:t>
            </a:r>
            <a:endParaRPr lang="en-US" altLang="ja-JP" sz="3200" kern="0" dirty="0">
              <a:solidFill>
                <a:srgbClr val="006699"/>
              </a:solidFill>
            </a:endParaRPr>
          </a:p>
          <a:p>
            <a:pPr lvl="0">
              <a:spcBef>
                <a:spcPct val="20000"/>
              </a:spcBef>
            </a:pPr>
            <a:r>
              <a:rPr lang="ja-JP" altLang="en-US" sz="3200" kern="0" dirty="0">
                <a:solidFill>
                  <a:srgbClr val="006699"/>
                </a:solidFill>
              </a:rPr>
              <a:t>　　　２人でも結構すすまない。３人が心強い</a:t>
            </a:r>
          </a:p>
          <a:p>
            <a:pPr marL="342900" lvl="0" indent="-342900">
              <a:spcBef>
                <a:spcPct val="20000"/>
              </a:spcBef>
              <a:buFontTx/>
              <a:buChar char="•"/>
            </a:pPr>
            <a:r>
              <a:rPr lang="ja-JP" altLang="en-US" sz="3200" kern="0" dirty="0">
                <a:solidFill>
                  <a:srgbClr val="006699"/>
                </a:solidFill>
              </a:rPr>
              <a:t>実弾が必要</a:t>
            </a:r>
            <a:endParaRPr lang="en-US" altLang="ja-JP" sz="3200" kern="0" dirty="0">
              <a:solidFill>
                <a:srgbClr val="006699"/>
              </a:solidFill>
            </a:endParaRPr>
          </a:p>
          <a:p>
            <a:pPr lvl="0">
              <a:spcBef>
                <a:spcPct val="20000"/>
              </a:spcBef>
            </a:pPr>
            <a:r>
              <a:rPr lang="ja-JP" altLang="en-US" sz="3200" kern="0" dirty="0">
                <a:solidFill>
                  <a:srgbClr val="006699"/>
                </a:solidFill>
              </a:rPr>
              <a:t>　　　協働作業を実施したり、実績を残したり。</a:t>
            </a:r>
            <a:endParaRPr lang="en-US" altLang="ja-JP" sz="3200" kern="0" dirty="0">
              <a:solidFill>
                <a:srgbClr val="006699"/>
              </a:solidFill>
            </a:endParaRPr>
          </a:p>
          <a:p>
            <a:pPr lvl="0">
              <a:spcBef>
                <a:spcPct val="20000"/>
              </a:spcBef>
            </a:pPr>
            <a:r>
              <a:rPr lang="ja-JP" altLang="en-US" sz="3200" kern="0" dirty="0">
                <a:solidFill>
                  <a:srgbClr val="006699"/>
                </a:solidFill>
              </a:rPr>
              <a:t>　　　特に本人さんの為になる活動の方が、関係</a:t>
            </a:r>
            <a:endParaRPr lang="en-US" altLang="ja-JP" sz="3200" kern="0" dirty="0">
              <a:solidFill>
                <a:srgbClr val="006699"/>
              </a:solidFill>
            </a:endParaRPr>
          </a:p>
          <a:p>
            <a:pPr lvl="0">
              <a:spcBef>
                <a:spcPct val="20000"/>
              </a:spcBef>
            </a:pPr>
            <a:r>
              <a:rPr lang="ja-JP" altLang="en-US" sz="3200" kern="0" dirty="0">
                <a:solidFill>
                  <a:srgbClr val="006699"/>
                </a:solidFill>
              </a:rPr>
              <a:t>　　　機関も成果を実感できるので良い。</a:t>
            </a:r>
            <a:endParaRPr lang="en-US" altLang="ja-JP" sz="3200" kern="0" dirty="0">
              <a:solidFill>
                <a:srgbClr val="006699"/>
              </a:solidFill>
            </a:endParaRPr>
          </a:p>
        </p:txBody>
      </p:sp>
    </p:spTree>
    <p:extLst>
      <p:ext uri="{BB962C8B-B14F-4D97-AF65-F5344CB8AC3E}">
        <p14:creationId xmlns:p14="http://schemas.microsoft.com/office/powerpoint/2010/main" val="10610760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4BC29D-0D0B-D64A-B5CD-F8535CB8CEDF}"/>
              </a:ext>
            </a:extLst>
          </p:cNvPr>
          <p:cNvSpPr>
            <a:spLocks noGrp="1"/>
          </p:cNvSpPr>
          <p:nvPr>
            <p:ph type="title"/>
          </p:nvPr>
        </p:nvSpPr>
        <p:spPr>
          <a:xfrm>
            <a:off x="442913" y="-27384"/>
            <a:ext cx="8243887" cy="796950"/>
          </a:xfrm>
        </p:spPr>
        <p:txBody>
          <a:bodyPr/>
          <a:lstStyle/>
          <a:p>
            <a:r>
              <a:rPr kumimoji="1" lang="ja-JP" altLang="en-US" dirty="0"/>
              <a:t>形骸化を防ぐ為に</a:t>
            </a:r>
          </a:p>
        </p:txBody>
      </p:sp>
      <p:sp>
        <p:nvSpPr>
          <p:cNvPr id="3" name="コンテンツ プレースホルダー 2">
            <a:extLst>
              <a:ext uri="{FF2B5EF4-FFF2-40B4-BE49-F238E27FC236}">
                <a16:creationId xmlns:a16="http://schemas.microsoft.com/office/drawing/2014/main" id="{83CC8CFA-18D4-E946-822F-EA9529BEAEE5}"/>
              </a:ext>
            </a:extLst>
          </p:cNvPr>
          <p:cNvSpPr>
            <a:spLocks noGrp="1"/>
          </p:cNvSpPr>
          <p:nvPr>
            <p:ph idx="1"/>
          </p:nvPr>
        </p:nvSpPr>
        <p:spPr>
          <a:xfrm>
            <a:off x="179512" y="701079"/>
            <a:ext cx="8856984" cy="4456113"/>
          </a:xfrm>
        </p:spPr>
        <p:txBody>
          <a:bodyPr/>
          <a:lstStyle/>
          <a:p>
            <a:pPr marL="0" indent="0">
              <a:buNone/>
            </a:pPr>
            <a:r>
              <a:rPr kumimoji="1" lang="ja-JP" altLang="en-US" sz="2600" dirty="0"/>
              <a:t>ネットワークは時に形骸化してしまうものです。</a:t>
            </a:r>
            <a:endParaRPr kumimoji="1" lang="en-US" altLang="ja-JP" sz="2600" dirty="0"/>
          </a:p>
          <a:p>
            <a:pPr marL="0" indent="0">
              <a:buNone/>
            </a:pPr>
            <a:r>
              <a:rPr lang="ja-JP" altLang="en-US" sz="2600" dirty="0"/>
              <a:t>　　　　</a:t>
            </a:r>
            <a:r>
              <a:rPr kumimoji="1" lang="ja-JP" altLang="en-US" sz="2600" dirty="0"/>
              <a:t>例、担当者が変わった時、目的が良く分からなく　　　</a:t>
            </a:r>
            <a:endParaRPr kumimoji="1" lang="en-US" altLang="ja-JP" sz="2600" dirty="0"/>
          </a:p>
          <a:p>
            <a:pPr marL="0" indent="0">
              <a:buNone/>
            </a:pPr>
            <a:r>
              <a:rPr lang="ja-JP" altLang="en-US" sz="2600" dirty="0"/>
              <a:t>　　　　　　　</a:t>
            </a:r>
            <a:r>
              <a:rPr kumimoji="1" lang="ja-JP" altLang="en-US" sz="2600" dirty="0"/>
              <a:t>なった集まり、メリットのない会議。無理に形</a:t>
            </a:r>
            <a:endParaRPr kumimoji="1" lang="en-US" altLang="ja-JP" sz="2600" dirty="0"/>
          </a:p>
          <a:p>
            <a:pPr marL="0" indent="0">
              <a:buNone/>
            </a:pPr>
            <a:r>
              <a:rPr lang="ja-JP" altLang="en-US" sz="2600" dirty="0"/>
              <a:t>　　　　　　　</a:t>
            </a:r>
            <a:r>
              <a:rPr kumimoji="1" lang="ja-JP" altLang="en-US" sz="2600" dirty="0"/>
              <a:t>骸化を防ぐ必要はないかも知れませんが</a:t>
            </a:r>
            <a:r>
              <a:rPr kumimoji="1" lang="en-US" altLang="ja-JP" sz="2600" dirty="0"/>
              <a:t>…</a:t>
            </a:r>
            <a:r>
              <a:rPr kumimoji="1" lang="ja-JP" altLang="en-US" sz="2600" dirty="0"/>
              <a:t>。</a:t>
            </a:r>
          </a:p>
          <a:p>
            <a:r>
              <a:rPr kumimoji="1" lang="ja-JP" altLang="en-US" sz="2600" dirty="0"/>
              <a:t>目的を掲げ続ける</a:t>
            </a:r>
          </a:p>
          <a:p>
            <a:pPr marL="0" indent="0">
              <a:buNone/>
            </a:pPr>
            <a:r>
              <a:rPr lang="ja-JP" altLang="en-US" sz="2600" dirty="0"/>
              <a:t>　　　目的がブレない様に。</a:t>
            </a:r>
            <a:endParaRPr kumimoji="1" lang="ja-JP" altLang="en-US" sz="2600" dirty="0"/>
          </a:p>
          <a:p>
            <a:r>
              <a:rPr lang="ja-JP" altLang="en-US" sz="2600" dirty="0"/>
              <a:t>ワーキングチーム形式</a:t>
            </a:r>
            <a:endParaRPr lang="en-US" altLang="ja-JP" sz="2600" dirty="0"/>
          </a:p>
          <a:p>
            <a:pPr marL="0" indent="0">
              <a:buNone/>
            </a:pPr>
            <a:r>
              <a:rPr kumimoji="1" lang="ja-JP" altLang="en-US" sz="2600" dirty="0"/>
              <a:t>　　　やりたい人がやりたい事を出来る仕組み</a:t>
            </a:r>
            <a:endParaRPr kumimoji="1" lang="en-US" altLang="ja-JP" sz="2600" dirty="0"/>
          </a:p>
          <a:p>
            <a:pPr marL="0" indent="0">
              <a:buNone/>
            </a:pPr>
            <a:r>
              <a:rPr lang="ja-JP" altLang="en-US" sz="2600" dirty="0"/>
              <a:t>　　　できればリーダー、サブリーダーを明確</a:t>
            </a:r>
            <a:r>
              <a:rPr lang="ja-JP" altLang="en-US" sz="2600" dirty="0" smtClean="0"/>
              <a:t>したに方</a:t>
            </a:r>
            <a:r>
              <a:rPr lang="ja-JP" altLang="en-US" sz="2600" dirty="0"/>
              <a:t>が良い</a:t>
            </a:r>
            <a:endParaRPr kumimoji="1" lang="ja-JP" altLang="en-US" sz="2600" dirty="0"/>
          </a:p>
          <a:p>
            <a:r>
              <a:rPr kumimoji="1" lang="ja-JP" altLang="en-US" sz="2600" dirty="0"/>
              <a:t>まとめ資料を作る</a:t>
            </a:r>
          </a:p>
          <a:p>
            <a:pPr marL="0" indent="0">
              <a:buNone/>
            </a:pPr>
            <a:r>
              <a:rPr lang="ja-JP" altLang="en-US" sz="2600" dirty="0"/>
              <a:t>　　　　方向性がブレない様に、積み上げの見える化</a:t>
            </a:r>
          </a:p>
          <a:p>
            <a:pPr marL="0" indent="0">
              <a:buNone/>
            </a:pPr>
            <a:r>
              <a:rPr kumimoji="1" lang="ja-JP" altLang="en-US" sz="2600" dirty="0"/>
              <a:t>は、有効ではないかと感じています</a:t>
            </a:r>
          </a:p>
        </p:txBody>
      </p:sp>
      <p:sp>
        <p:nvSpPr>
          <p:cNvPr id="4" name="スライド番号プレースホルダー 3">
            <a:extLst>
              <a:ext uri="{FF2B5EF4-FFF2-40B4-BE49-F238E27FC236}">
                <a16:creationId xmlns:a16="http://schemas.microsoft.com/office/drawing/2014/main" id="{B4565569-207B-A54E-8BB3-7482FFDB807C}"/>
              </a:ext>
            </a:extLst>
          </p:cNvPr>
          <p:cNvSpPr>
            <a:spLocks noGrp="1"/>
          </p:cNvSpPr>
          <p:nvPr>
            <p:ph type="sldNum" sz="quarter" idx="12"/>
          </p:nvPr>
        </p:nvSpPr>
        <p:spPr/>
        <p:txBody>
          <a:bodyPr/>
          <a:lstStyle/>
          <a:p>
            <a:pPr>
              <a:defRPr/>
            </a:pPr>
            <a:fld id="{69F6EFE6-8602-4B8A-B5A2-DFF3B5264703}" type="slidenum">
              <a:rPr lang="en-US" altLang="ja-JP" smtClean="0"/>
              <a:pPr>
                <a:defRPr/>
              </a:pPr>
              <a:t>13</a:t>
            </a:fld>
            <a:endParaRPr lang="en-US" altLang="ja-JP"/>
          </a:p>
        </p:txBody>
      </p:sp>
    </p:spTree>
    <p:extLst>
      <p:ext uri="{BB962C8B-B14F-4D97-AF65-F5344CB8AC3E}">
        <p14:creationId xmlns:p14="http://schemas.microsoft.com/office/powerpoint/2010/main" val="3239598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87422" y="1988840"/>
            <a:ext cx="8769156" cy="4104456"/>
          </a:xfrm>
        </p:spPr>
        <p:txBody>
          <a:bodyPr/>
          <a:lstStyle/>
          <a:p>
            <a:pPr marL="0" indent="0">
              <a:buNone/>
            </a:pPr>
            <a:r>
              <a:rPr lang="en-US" altLang="ja-JP" sz="2800" dirty="0" smtClean="0"/>
              <a:t>【</a:t>
            </a:r>
            <a:r>
              <a:rPr lang="ja-JP" altLang="en-US" sz="2800" dirty="0" smtClean="0"/>
              <a:t>たかつ</a:t>
            </a:r>
            <a:r>
              <a:rPr lang="ja-JP" altLang="en-US" sz="2800" dirty="0"/>
              <a:t>きしまもと</a:t>
            </a:r>
            <a:r>
              <a:rPr lang="ja-JP" altLang="en-US" sz="2800" dirty="0" err="1"/>
              <a:t>障がい</a:t>
            </a:r>
            <a:r>
              <a:rPr lang="ja-JP" altLang="en-US" sz="2800" dirty="0" smtClean="0"/>
              <a:t>者就労</a:t>
            </a:r>
            <a:r>
              <a:rPr lang="ja-JP" altLang="en-US" sz="2800" dirty="0"/>
              <a:t>支援</a:t>
            </a:r>
            <a:r>
              <a:rPr lang="ja-JP" altLang="en-US" sz="2800" dirty="0" smtClean="0"/>
              <a:t>ネットワーク</a:t>
            </a:r>
            <a:endParaRPr lang="en-US" altLang="ja-JP" sz="2800" dirty="0" smtClean="0"/>
          </a:p>
          <a:p>
            <a:pPr marL="0" indent="0">
              <a:buNone/>
            </a:pPr>
            <a:r>
              <a:rPr lang="ja-JP" altLang="en-US" sz="2800" dirty="0"/>
              <a:t>　</a:t>
            </a:r>
            <a:r>
              <a:rPr lang="ja-JP" altLang="en-US" sz="2800" dirty="0" smtClean="0"/>
              <a:t>　　　　　　　　　　　　　　　　　　立ち上げ当初からの仮説</a:t>
            </a:r>
            <a:r>
              <a:rPr lang="en-US" altLang="ja-JP" sz="2800" dirty="0" smtClean="0"/>
              <a:t>】</a:t>
            </a:r>
          </a:p>
        </p:txBody>
      </p:sp>
      <p:sp>
        <p:nvSpPr>
          <p:cNvPr id="4" name="スライド番号プレースホルダー 3"/>
          <p:cNvSpPr>
            <a:spLocks noGrp="1"/>
          </p:cNvSpPr>
          <p:nvPr>
            <p:ph type="sldNum" sz="quarter" idx="12"/>
          </p:nvPr>
        </p:nvSpPr>
        <p:spPr/>
        <p:txBody>
          <a:bodyPr/>
          <a:lstStyle/>
          <a:p>
            <a:pPr>
              <a:defRPr/>
            </a:pPr>
            <a:fld id="{69F6EFE6-8602-4B8A-B5A2-DFF3B5264703}" type="slidenum">
              <a:rPr lang="en-US" altLang="ja-JP" smtClean="0"/>
              <a:pPr>
                <a:defRPr/>
              </a:pPr>
              <a:t>14</a:t>
            </a:fld>
            <a:endParaRPr lang="en-US" altLang="ja-JP" dirty="0"/>
          </a:p>
        </p:txBody>
      </p:sp>
      <p:sp>
        <p:nvSpPr>
          <p:cNvPr id="5" name="タイトル 1">
            <a:extLst>
              <a:ext uri="{FF2B5EF4-FFF2-40B4-BE49-F238E27FC236}">
                <a16:creationId xmlns:a16="http://schemas.microsoft.com/office/drawing/2014/main" id="{823E1C5C-3E86-42C9-9368-0A45B9ACA489}"/>
              </a:ext>
            </a:extLst>
          </p:cNvPr>
          <p:cNvSpPr>
            <a:spLocks noGrp="1"/>
          </p:cNvSpPr>
          <p:nvPr>
            <p:ph type="title"/>
          </p:nvPr>
        </p:nvSpPr>
        <p:spPr>
          <a:xfrm>
            <a:off x="442913" y="831850"/>
            <a:ext cx="8243887" cy="796950"/>
          </a:xfrm>
        </p:spPr>
        <p:txBody>
          <a:bodyPr/>
          <a:lstStyle/>
          <a:p>
            <a:r>
              <a:rPr lang="ja-JP" altLang="en-US" dirty="0"/>
              <a:t>たかつきしまもと</a:t>
            </a:r>
            <a:r>
              <a:rPr lang="ja-JP" altLang="en-US" dirty="0" err="1"/>
              <a:t>障がい</a:t>
            </a:r>
            <a:r>
              <a:rPr lang="ja-JP" altLang="en-US" dirty="0" smtClean="0"/>
              <a:t>者</a:t>
            </a:r>
            <a:r>
              <a:rPr lang="en-US" altLang="ja-JP" dirty="0" smtClean="0"/>
              <a:t/>
            </a:r>
            <a:br>
              <a:rPr lang="en-US" altLang="ja-JP" dirty="0" smtClean="0"/>
            </a:br>
            <a:r>
              <a:rPr lang="ja-JP" altLang="en-US" dirty="0" smtClean="0"/>
              <a:t>就労</a:t>
            </a:r>
            <a:r>
              <a:rPr lang="ja-JP" altLang="en-US" dirty="0"/>
              <a:t>支援ネットワークでは</a:t>
            </a:r>
            <a:endParaRPr kumimoji="1" lang="ja-JP" altLang="en-US" dirty="0"/>
          </a:p>
        </p:txBody>
      </p:sp>
      <p:sp>
        <p:nvSpPr>
          <p:cNvPr id="6" name="正方形/長方形 5"/>
          <p:cNvSpPr/>
          <p:nvPr/>
        </p:nvSpPr>
        <p:spPr>
          <a:xfrm>
            <a:off x="187422" y="3104964"/>
            <a:ext cx="8769156" cy="1872208"/>
          </a:xfrm>
          <a:prstGeom prst="rect">
            <a:avLst/>
          </a:prstGeom>
          <a:solidFill>
            <a:schemeClr val="bg2"/>
          </a:solidFill>
          <a:ln>
            <a:solidFill>
              <a:srgbClr val="0B0C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ja-JP" altLang="en-US" sz="2800" dirty="0">
                <a:solidFill>
                  <a:schemeClr val="tx1"/>
                </a:solidFill>
              </a:rPr>
              <a:t>「地域に就労支援に精通した支援者が多ければ多いほど、その地域の就労支援は充実したものとなり、就労を望む障がいのある方の希望を実現できるのでないか。」</a:t>
            </a:r>
            <a:endParaRPr lang="en-US" altLang="ja-JP" sz="2800" dirty="0">
              <a:solidFill>
                <a:schemeClr val="tx1"/>
              </a:solidFill>
            </a:endParaRPr>
          </a:p>
        </p:txBody>
      </p:sp>
    </p:spTree>
    <p:extLst>
      <p:ext uri="{BB962C8B-B14F-4D97-AF65-F5344CB8AC3E}">
        <p14:creationId xmlns:p14="http://schemas.microsoft.com/office/powerpoint/2010/main" val="36579114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30888" y="6453336"/>
            <a:ext cx="2133600" cy="457200"/>
          </a:xfrm>
        </p:spPr>
        <p:txBody>
          <a:bodyPr/>
          <a:lstStyle/>
          <a:p>
            <a:pPr>
              <a:defRPr/>
            </a:pPr>
            <a:fld id="{69F6EFE6-8602-4B8A-B5A2-DFF3B5264703}" type="slidenum">
              <a:rPr lang="en-US" altLang="ja-JP" smtClean="0"/>
              <a:pPr>
                <a:defRPr/>
              </a:pPr>
              <a:t>15</a:t>
            </a:fld>
            <a:endParaRPr lang="en-US" altLang="ja-JP" dirty="0"/>
          </a:p>
        </p:txBody>
      </p:sp>
      <p:sp>
        <p:nvSpPr>
          <p:cNvPr id="5" name="コンテンツ プレースホルダー 2"/>
          <p:cNvSpPr txBox="1">
            <a:spLocks/>
          </p:cNvSpPr>
          <p:nvPr/>
        </p:nvSpPr>
        <p:spPr bwMode="auto">
          <a:xfrm>
            <a:off x="457200" y="44624"/>
            <a:ext cx="8229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ja-JP" altLang="en-US" kern="0" dirty="0"/>
              <a:t>就労ネットの</a:t>
            </a:r>
            <a:r>
              <a:rPr lang="ja-JP" altLang="en-US" kern="0" dirty="0" smtClean="0"/>
              <a:t>基本コンセプト</a:t>
            </a:r>
            <a:endParaRPr lang="en-US" altLang="ja-JP" kern="0" dirty="0" smtClean="0"/>
          </a:p>
          <a:p>
            <a:endParaRPr lang="en-US" altLang="ja-JP" kern="0" dirty="0"/>
          </a:p>
          <a:p>
            <a:endParaRPr lang="en-US" altLang="ja-JP" kern="0" dirty="0" smtClean="0"/>
          </a:p>
          <a:p>
            <a:endParaRPr lang="en-US" altLang="ja-JP" kern="0" dirty="0"/>
          </a:p>
          <a:p>
            <a:endParaRPr lang="en-US" altLang="ja-JP" kern="0" dirty="0" smtClean="0"/>
          </a:p>
          <a:p>
            <a:pPr marL="0" indent="0">
              <a:buNone/>
            </a:pPr>
            <a:endParaRPr lang="en-US" altLang="ja-JP" kern="0" dirty="0"/>
          </a:p>
          <a:p>
            <a:r>
              <a:rPr lang="ja-JP" altLang="en-US" kern="0" dirty="0" smtClean="0"/>
              <a:t>将来像</a:t>
            </a:r>
            <a:endParaRPr lang="en-US" altLang="ja-JP" kern="0" dirty="0"/>
          </a:p>
        </p:txBody>
      </p:sp>
      <p:sp>
        <p:nvSpPr>
          <p:cNvPr id="6" name="正方形/長方形 5"/>
          <p:cNvSpPr/>
          <p:nvPr/>
        </p:nvSpPr>
        <p:spPr>
          <a:xfrm>
            <a:off x="187422" y="692696"/>
            <a:ext cx="8769156" cy="2808312"/>
          </a:xfrm>
          <a:prstGeom prst="rect">
            <a:avLst/>
          </a:prstGeom>
          <a:solidFill>
            <a:schemeClr val="bg2"/>
          </a:solidFill>
          <a:ln>
            <a:solidFill>
              <a:srgbClr val="0B0C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kern="0" dirty="0">
                <a:solidFill>
                  <a:srgbClr val="006699"/>
                </a:solidFill>
                <a:latin typeface="Verdana" panose="020B0604030504040204" pitchFamily="34" charset="0"/>
                <a:ea typeface="ＭＳ Ｐゴシック" panose="020B0600070205080204" pitchFamily="50" charset="-128"/>
              </a:rPr>
              <a:t>・出入り自由</a:t>
            </a:r>
            <a:endParaRPr lang="en-US" altLang="ja-JP" sz="2400" kern="0" dirty="0">
              <a:solidFill>
                <a:srgbClr val="006699"/>
              </a:solidFill>
              <a:latin typeface="Verdana" panose="020B0604030504040204" pitchFamily="34" charset="0"/>
              <a:ea typeface="ＭＳ Ｐゴシック" panose="020B0600070205080204" pitchFamily="50" charset="-128"/>
            </a:endParaRPr>
          </a:p>
          <a:p>
            <a:pPr lvl="0"/>
            <a:r>
              <a:rPr lang="ja-JP" altLang="en-US" sz="2400" kern="0" dirty="0">
                <a:solidFill>
                  <a:srgbClr val="006699"/>
                </a:solidFill>
                <a:latin typeface="Verdana" panose="020B0604030504040204" pitchFamily="34" charset="0"/>
                <a:ea typeface="ＭＳ Ｐゴシック" panose="020B0600070205080204" pitchFamily="50" charset="-128"/>
              </a:rPr>
              <a:t>　　　他の地域の方でも大歓迎！</a:t>
            </a:r>
            <a:endParaRPr lang="en-US" altLang="ja-JP" sz="2400" kern="0" dirty="0">
              <a:solidFill>
                <a:srgbClr val="006699"/>
              </a:solidFill>
              <a:latin typeface="Verdana" panose="020B0604030504040204" pitchFamily="34" charset="0"/>
              <a:ea typeface="ＭＳ Ｐゴシック" panose="020B0600070205080204" pitchFamily="50" charset="-128"/>
            </a:endParaRPr>
          </a:p>
          <a:p>
            <a:pPr lvl="0"/>
            <a:r>
              <a:rPr lang="ja-JP" altLang="en-US" sz="2400" kern="0" dirty="0">
                <a:solidFill>
                  <a:srgbClr val="006699"/>
                </a:solidFill>
                <a:latin typeface="Verdana" panose="020B0604030504040204" pitchFamily="34" charset="0"/>
                <a:ea typeface="ＭＳ Ｐゴシック" panose="020B0600070205080204" pitchFamily="50" charset="-128"/>
              </a:rPr>
              <a:t>・支援者のスキルアップ</a:t>
            </a:r>
            <a:endParaRPr lang="en-US" altLang="ja-JP" sz="2400" kern="0" dirty="0">
              <a:solidFill>
                <a:srgbClr val="006699"/>
              </a:solidFill>
              <a:latin typeface="Verdana" panose="020B0604030504040204" pitchFamily="34" charset="0"/>
              <a:ea typeface="ＭＳ Ｐゴシック" panose="020B0600070205080204" pitchFamily="50" charset="-128"/>
            </a:endParaRPr>
          </a:p>
          <a:p>
            <a:pPr lvl="0"/>
            <a:r>
              <a:rPr lang="ja-JP" altLang="en-US" sz="2400" kern="0" dirty="0">
                <a:solidFill>
                  <a:srgbClr val="006699"/>
                </a:solidFill>
                <a:latin typeface="Verdana" panose="020B0604030504040204" pitchFamily="34" charset="0"/>
                <a:ea typeface="ＭＳ Ｐゴシック" panose="020B0600070205080204" pitchFamily="50" charset="-128"/>
              </a:rPr>
              <a:t>　　　インプットとアウトプットの場を設ける　</a:t>
            </a:r>
            <a:endParaRPr lang="en-US" altLang="ja-JP" sz="2400" kern="0" dirty="0">
              <a:solidFill>
                <a:srgbClr val="006699"/>
              </a:solidFill>
              <a:latin typeface="Verdana" panose="020B0604030504040204" pitchFamily="34" charset="0"/>
              <a:ea typeface="ＭＳ Ｐゴシック" panose="020B0600070205080204" pitchFamily="50" charset="-128"/>
            </a:endParaRPr>
          </a:p>
          <a:p>
            <a:pPr lvl="0"/>
            <a:r>
              <a:rPr lang="ja-JP" altLang="en-US" sz="2400" kern="0" dirty="0">
                <a:solidFill>
                  <a:srgbClr val="006699"/>
                </a:solidFill>
                <a:latin typeface="Verdana" panose="020B0604030504040204" pitchFamily="34" charset="0"/>
                <a:ea typeface="ＭＳ Ｐゴシック" panose="020B0600070205080204" pitchFamily="50" charset="-128"/>
              </a:rPr>
              <a:t>　　　実務担当者が顔の見える関係を築ける機会とする</a:t>
            </a:r>
            <a:endParaRPr lang="en-US" altLang="ja-JP" sz="2400" kern="0" dirty="0">
              <a:solidFill>
                <a:srgbClr val="006699"/>
              </a:solidFill>
              <a:latin typeface="Verdana" panose="020B0604030504040204" pitchFamily="34" charset="0"/>
              <a:ea typeface="ＭＳ Ｐゴシック" panose="020B0600070205080204" pitchFamily="50" charset="-128"/>
            </a:endParaRPr>
          </a:p>
          <a:p>
            <a:pPr lvl="0"/>
            <a:r>
              <a:rPr lang="ja-JP" altLang="en-US" sz="2400" kern="0" dirty="0">
                <a:solidFill>
                  <a:srgbClr val="006699"/>
                </a:solidFill>
                <a:latin typeface="Verdana" panose="020B0604030504040204" pitchFamily="34" charset="0"/>
                <a:ea typeface="ＭＳ Ｐゴシック" panose="020B0600070205080204" pitchFamily="50" charset="-128"/>
              </a:rPr>
              <a:t>・圧力団体にしない</a:t>
            </a:r>
            <a:endParaRPr lang="en-US" altLang="ja-JP" sz="2400" kern="0" dirty="0">
              <a:solidFill>
                <a:srgbClr val="006699"/>
              </a:solidFill>
              <a:latin typeface="Verdana" panose="020B0604030504040204" pitchFamily="34" charset="0"/>
              <a:ea typeface="ＭＳ Ｐゴシック" panose="020B0600070205080204" pitchFamily="50" charset="-128"/>
            </a:endParaRPr>
          </a:p>
          <a:p>
            <a:pPr lvl="0"/>
            <a:r>
              <a:rPr lang="ja-JP" altLang="en-US" sz="2400" kern="0" dirty="0">
                <a:solidFill>
                  <a:srgbClr val="006699"/>
                </a:solidFill>
                <a:latin typeface="Verdana" panose="020B0604030504040204" pitchFamily="34" charset="0"/>
                <a:ea typeface="ＭＳ Ｐゴシック" panose="020B0600070205080204" pitchFamily="50" charset="-128"/>
              </a:rPr>
              <a:t>　　　純粋な学びと交流の場とする</a:t>
            </a:r>
            <a:endParaRPr lang="en-US" altLang="ja-JP" sz="2400" kern="0" dirty="0">
              <a:solidFill>
                <a:srgbClr val="006699"/>
              </a:solidFill>
              <a:latin typeface="Verdana" panose="020B0604030504040204" pitchFamily="34" charset="0"/>
              <a:ea typeface="ＭＳ Ｐゴシック" panose="020B0600070205080204" pitchFamily="50" charset="-128"/>
            </a:endParaRPr>
          </a:p>
        </p:txBody>
      </p:sp>
      <p:sp>
        <p:nvSpPr>
          <p:cNvPr id="7" name="正方形/長方形 6"/>
          <p:cNvSpPr/>
          <p:nvPr/>
        </p:nvSpPr>
        <p:spPr>
          <a:xfrm>
            <a:off x="193330" y="4123364"/>
            <a:ext cx="8769156" cy="2173872"/>
          </a:xfrm>
          <a:prstGeom prst="rect">
            <a:avLst/>
          </a:prstGeom>
          <a:solidFill>
            <a:schemeClr val="bg2"/>
          </a:solidFill>
          <a:ln>
            <a:solidFill>
              <a:srgbClr val="0B0C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kern="0">
                <a:solidFill>
                  <a:srgbClr val="006699"/>
                </a:solidFill>
                <a:latin typeface="Verdana" panose="020B0604030504040204" pitchFamily="34" charset="0"/>
                <a:ea typeface="ＭＳ Ｐゴシック" panose="020B0600070205080204" pitchFamily="50" charset="-128"/>
              </a:rPr>
              <a:t>・ネットワーク（地域）がひとつの支援機関へ</a:t>
            </a:r>
            <a:endParaRPr lang="en-US" altLang="ja-JP" sz="2400" kern="0">
              <a:solidFill>
                <a:srgbClr val="006699"/>
              </a:solidFill>
              <a:latin typeface="Verdana" panose="020B0604030504040204" pitchFamily="34" charset="0"/>
              <a:ea typeface="ＭＳ Ｐゴシック" panose="020B0600070205080204" pitchFamily="50" charset="-128"/>
            </a:endParaRPr>
          </a:p>
          <a:p>
            <a:pPr lvl="0"/>
            <a:r>
              <a:rPr lang="ja-JP" altLang="en-US" sz="2400" kern="0">
                <a:solidFill>
                  <a:srgbClr val="006699"/>
                </a:solidFill>
                <a:latin typeface="Verdana" panose="020B0604030504040204" pitchFamily="34" charset="0"/>
                <a:ea typeface="ＭＳ Ｐゴシック" panose="020B0600070205080204" pitchFamily="50" charset="-128"/>
              </a:rPr>
              <a:t>　　　スムーズな連携と効果的な支援の提供</a:t>
            </a:r>
            <a:endParaRPr lang="en-US" altLang="ja-JP" sz="2400" kern="0">
              <a:solidFill>
                <a:srgbClr val="006699"/>
              </a:solidFill>
              <a:latin typeface="Verdana" panose="020B0604030504040204" pitchFamily="34" charset="0"/>
              <a:ea typeface="ＭＳ Ｐゴシック" panose="020B0600070205080204" pitchFamily="50" charset="-128"/>
            </a:endParaRPr>
          </a:p>
          <a:p>
            <a:pPr lvl="0"/>
            <a:r>
              <a:rPr lang="ja-JP" altLang="en-US" sz="2400" kern="0">
                <a:solidFill>
                  <a:srgbClr val="006699"/>
                </a:solidFill>
                <a:latin typeface="Verdana" panose="020B0604030504040204" pitchFamily="34" charset="0"/>
                <a:ea typeface="ＭＳ Ｐゴシック" panose="020B0600070205080204" pitchFamily="50" charset="-128"/>
              </a:rPr>
              <a:t>　　　高槻・島本地域の支援機関なら安心だという信頼</a:t>
            </a:r>
            <a:endParaRPr lang="en-US" altLang="ja-JP" sz="2400" kern="0">
              <a:solidFill>
                <a:srgbClr val="006699"/>
              </a:solidFill>
              <a:latin typeface="Verdana" panose="020B0604030504040204" pitchFamily="34" charset="0"/>
              <a:ea typeface="ＭＳ Ｐゴシック" panose="020B0600070205080204" pitchFamily="50" charset="-128"/>
            </a:endParaRPr>
          </a:p>
          <a:p>
            <a:pPr lvl="0"/>
            <a:r>
              <a:rPr lang="ja-JP" altLang="en-US" sz="2400" kern="0">
                <a:solidFill>
                  <a:srgbClr val="006699"/>
                </a:solidFill>
                <a:latin typeface="Verdana" panose="020B0604030504040204" pitchFamily="34" charset="0"/>
                <a:ea typeface="ＭＳ Ｐゴシック" panose="020B0600070205080204" pitchFamily="50" charset="-128"/>
              </a:rPr>
              <a:t>・社会に認知されるネットワークへ</a:t>
            </a:r>
            <a:endParaRPr lang="en-US" altLang="ja-JP" sz="2400" kern="0">
              <a:solidFill>
                <a:srgbClr val="006699"/>
              </a:solidFill>
              <a:latin typeface="Verdana" panose="020B0604030504040204" pitchFamily="34" charset="0"/>
              <a:ea typeface="ＭＳ Ｐゴシック" panose="020B0600070205080204" pitchFamily="50" charset="-128"/>
            </a:endParaRPr>
          </a:p>
          <a:p>
            <a:pPr lvl="0"/>
            <a:r>
              <a:rPr lang="ja-JP" altLang="en-US" sz="2400" kern="0">
                <a:solidFill>
                  <a:srgbClr val="006699"/>
                </a:solidFill>
                <a:latin typeface="Verdana" panose="020B0604030504040204" pitchFamily="34" charset="0"/>
                <a:ea typeface="ＭＳ Ｐゴシック" panose="020B0600070205080204" pitchFamily="50" charset="-128"/>
              </a:rPr>
              <a:t>　　　企業・地域から信頼と参加</a:t>
            </a:r>
            <a:endParaRPr lang="ja-JP" altLang="en-US" sz="2400" kern="0" dirty="0">
              <a:solidFill>
                <a:srgbClr val="006699"/>
              </a:solidFill>
              <a:latin typeface="Verdana" panose="020B0604030504040204" pitchFamily="34" charset="0"/>
              <a:ea typeface="ＭＳ Ｐゴシック" panose="020B0600070205080204" pitchFamily="50" charset="-128"/>
            </a:endParaRPr>
          </a:p>
        </p:txBody>
      </p:sp>
    </p:spTree>
    <p:extLst>
      <p:ext uri="{BB962C8B-B14F-4D97-AF65-F5344CB8AC3E}">
        <p14:creationId xmlns:p14="http://schemas.microsoft.com/office/powerpoint/2010/main" val="17183982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2913" y="39762"/>
            <a:ext cx="8243887" cy="724942"/>
          </a:xfrm>
        </p:spPr>
        <p:txBody>
          <a:bodyPr/>
          <a:lstStyle/>
          <a:p>
            <a:r>
              <a:rPr lang="ja-JP" altLang="en-US" dirty="0"/>
              <a:t>就労ネット</a:t>
            </a:r>
            <a:r>
              <a:rPr kumimoji="1" lang="en-US" altLang="ja-JP" dirty="0" smtClean="0"/>
              <a:t>2017</a:t>
            </a:r>
            <a:r>
              <a:rPr kumimoji="1" lang="ja-JP" altLang="en-US" dirty="0"/>
              <a:t>年度報告書より</a:t>
            </a:r>
          </a:p>
        </p:txBody>
      </p:sp>
      <p:sp>
        <p:nvSpPr>
          <p:cNvPr id="4" name="スライド番号プレースホルダー 3"/>
          <p:cNvSpPr>
            <a:spLocks noGrp="1"/>
          </p:cNvSpPr>
          <p:nvPr>
            <p:ph type="sldNum" sz="quarter" idx="12"/>
          </p:nvPr>
        </p:nvSpPr>
        <p:spPr/>
        <p:txBody>
          <a:bodyPr/>
          <a:lstStyle/>
          <a:p>
            <a:pPr>
              <a:defRPr/>
            </a:pPr>
            <a:fld id="{69F6EFE6-8602-4B8A-B5A2-DFF3B5264703}" type="slidenum">
              <a:rPr lang="en-US" altLang="ja-JP" smtClean="0"/>
              <a:pPr>
                <a:defRPr/>
              </a:pPr>
              <a:t>16</a:t>
            </a:fld>
            <a:endParaRPr lang="en-US" altLang="ja-JP" dirty="0"/>
          </a:p>
        </p:txBody>
      </p:sp>
      <p:sp>
        <p:nvSpPr>
          <p:cNvPr id="5" name="正方形/長方形 4"/>
          <p:cNvSpPr/>
          <p:nvPr/>
        </p:nvSpPr>
        <p:spPr>
          <a:xfrm>
            <a:off x="180278" y="764704"/>
            <a:ext cx="8769156" cy="5328592"/>
          </a:xfrm>
          <a:prstGeom prst="rect">
            <a:avLst/>
          </a:prstGeom>
          <a:solidFill>
            <a:schemeClr val="bg2"/>
          </a:solidFill>
          <a:ln>
            <a:solidFill>
              <a:srgbClr val="0B0C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spcBef>
                <a:spcPct val="20000"/>
              </a:spcBef>
              <a:buFontTx/>
              <a:buChar char="•"/>
            </a:pPr>
            <a:r>
              <a:rPr lang="ja-JP" altLang="en-US" sz="2400" kern="0" dirty="0">
                <a:solidFill>
                  <a:srgbClr val="006699"/>
                </a:solidFill>
              </a:rPr>
              <a:t>最後</a:t>
            </a:r>
            <a:r>
              <a:rPr lang="ja-JP" altLang="en-US" sz="2400" kern="0" dirty="0" smtClean="0">
                <a:solidFill>
                  <a:srgbClr val="006699"/>
                </a:solidFill>
              </a:rPr>
              <a:t>に</a:t>
            </a:r>
            <a:endParaRPr lang="en-US" altLang="ja-JP" sz="2400" kern="0" dirty="0">
              <a:solidFill>
                <a:srgbClr val="006699"/>
              </a:solidFill>
            </a:endParaRPr>
          </a:p>
          <a:p>
            <a:pPr marL="342900" lvl="0" indent="-342900">
              <a:spcBef>
                <a:spcPct val="20000"/>
              </a:spcBef>
              <a:buFontTx/>
              <a:buChar char="•"/>
            </a:pPr>
            <a:r>
              <a:rPr lang="ja-JP" altLang="ja-JP" sz="2400" kern="0" dirty="0">
                <a:solidFill>
                  <a:srgbClr val="006699"/>
                </a:solidFill>
              </a:rPr>
              <a:t>就労ネットは、各支援機関・各支援者が連携・協働していく為の知識を得、支援力アップ出来る場となっている。さらに就労ネットの存在により連携・協働が促進・維持されており、高槻・島本地域の就労支援に必要な社会資源として定着してきた歴史が</a:t>
            </a:r>
            <a:r>
              <a:rPr lang="ja-JP" altLang="ja-JP" sz="2400" kern="0" dirty="0" smtClean="0">
                <a:solidFill>
                  <a:srgbClr val="006699"/>
                </a:solidFill>
              </a:rPr>
              <a:t>ある</a:t>
            </a:r>
            <a:r>
              <a:rPr lang="ja-JP" altLang="en-US" sz="2400" kern="0" dirty="0">
                <a:solidFill>
                  <a:srgbClr val="006699"/>
                </a:solidFill>
              </a:rPr>
              <a:t>。</a:t>
            </a:r>
            <a:endParaRPr lang="ja-JP" altLang="ja-JP" sz="2400" kern="0" dirty="0">
              <a:solidFill>
                <a:srgbClr val="006699"/>
              </a:solidFill>
            </a:endParaRPr>
          </a:p>
          <a:p>
            <a:pPr marL="342900" lvl="0" indent="-342900">
              <a:spcBef>
                <a:spcPct val="20000"/>
              </a:spcBef>
              <a:buFontTx/>
              <a:buChar char="•"/>
            </a:pPr>
            <a:r>
              <a:rPr lang="en-US" altLang="ja-JP" sz="2400" kern="0" dirty="0">
                <a:solidFill>
                  <a:srgbClr val="006699"/>
                </a:solidFill>
              </a:rPr>
              <a:t>124</a:t>
            </a:r>
            <a:r>
              <a:rPr lang="ja-JP" altLang="ja-JP" sz="2400" kern="0" dirty="0">
                <a:solidFill>
                  <a:srgbClr val="006699"/>
                </a:solidFill>
              </a:rPr>
              <a:t>名の参加があった「障がいのあるお子様のより良い就労の実現のために役割を考える」セミナーは、任意の会である為、協力という形をとってはいるが、実質、運営しているスタッフの多くは就労ネットのメンバーであった。計</a:t>
            </a:r>
            <a:r>
              <a:rPr lang="en-US" altLang="ja-JP" sz="2400" kern="0" dirty="0">
                <a:solidFill>
                  <a:srgbClr val="006699"/>
                </a:solidFill>
              </a:rPr>
              <a:t>11</a:t>
            </a:r>
            <a:r>
              <a:rPr lang="ja-JP" altLang="ja-JP" sz="2400" kern="0" dirty="0">
                <a:solidFill>
                  <a:srgbClr val="006699"/>
                </a:solidFill>
              </a:rPr>
              <a:t>回のネットワーク会議の参加者も述べ</a:t>
            </a:r>
            <a:r>
              <a:rPr lang="en-US" altLang="ja-JP" sz="2400" kern="0" dirty="0">
                <a:solidFill>
                  <a:srgbClr val="006699"/>
                </a:solidFill>
              </a:rPr>
              <a:t>297</a:t>
            </a:r>
            <a:r>
              <a:rPr lang="ja-JP" altLang="ja-JP" sz="2400" kern="0" dirty="0">
                <a:solidFill>
                  <a:srgbClr val="006699"/>
                </a:solidFill>
              </a:rPr>
              <a:t>名となっており、任意の会ながら高槻・島本地域の就労支援の中心となるネットワークとなっている。</a:t>
            </a:r>
          </a:p>
        </p:txBody>
      </p:sp>
    </p:spTree>
    <p:extLst>
      <p:ext uri="{BB962C8B-B14F-4D97-AF65-F5344CB8AC3E}">
        <p14:creationId xmlns:p14="http://schemas.microsoft.com/office/powerpoint/2010/main" val="17446209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69F6EFE6-8602-4B8A-B5A2-DFF3B5264703}" type="slidenum">
              <a:rPr lang="en-US" altLang="ja-JP" smtClean="0"/>
              <a:pPr>
                <a:defRPr/>
              </a:pPr>
              <a:t>17</a:t>
            </a:fld>
            <a:endParaRPr lang="en-US" altLang="ja-JP"/>
          </a:p>
        </p:txBody>
      </p:sp>
      <p:sp>
        <p:nvSpPr>
          <p:cNvPr id="6" name="正方形/長方形 5"/>
          <p:cNvSpPr/>
          <p:nvPr/>
        </p:nvSpPr>
        <p:spPr>
          <a:xfrm>
            <a:off x="179512" y="692696"/>
            <a:ext cx="8769156" cy="5328592"/>
          </a:xfrm>
          <a:prstGeom prst="rect">
            <a:avLst/>
          </a:prstGeom>
          <a:solidFill>
            <a:schemeClr val="bg2"/>
          </a:solidFill>
          <a:ln>
            <a:solidFill>
              <a:srgbClr val="0B0C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spcBef>
                <a:spcPct val="20000"/>
              </a:spcBef>
              <a:buFontTx/>
              <a:buChar char="•"/>
            </a:pPr>
            <a:r>
              <a:rPr lang="ja-JP" altLang="ja-JP" sz="2400" kern="0" dirty="0">
                <a:solidFill>
                  <a:srgbClr val="006699"/>
                </a:solidFill>
              </a:rPr>
              <a:t>そして今年度は、ワーキングチームが５つ増え、合計</a:t>
            </a:r>
            <a:r>
              <a:rPr lang="en-US" altLang="ja-JP" sz="2400" kern="0" dirty="0">
                <a:solidFill>
                  <a:srgbClr val="006699"/>
                </a:solidFill>
              </a:rPr>
              <a:t>7</a:t>
            </a:r>
            <a:r>
              <a:rPr lang="ja-JP" altLang="ja-JP" sz="2400" kern="0" dirty="0">
                <a:solidFill>
                  <a:srgbClr val="006699"/>
                </a:solidFill>
              </a:rPr>
              <a:t>つが活動しており、ワーキング元年と呼べる年度といえるだろう。来年度はニーズや地域課題に対してさらに具体的な活動ができるであろうと考えそれに期待したい。</a:t>
            </a:r>
          </a:p>
          <a:p>
            <a:pPr marL="342900" lvl="0" indent="-342900">
              <a:spcBef>
                <a:spcPct val="20000"/>
              </a:spcBef>
              <a:buFontTx/>
              <a:buChar char="•"/>
            </a:pPr>
            <a:r>
              <a:rPr lang="en-US" altLang="ja-JP" sz="2400" kern="0" dirty="0">
                <a:solidFill>
                  <a:srgbClr val="006699"/>
                </a:solidFill>
              </a:rPr>
              <a:t>2018</a:t>
            </a:r>
            <a:r>
              <a:rPr lang="ja-JP" altLang="ja-JP" sz="2400" kern="0" dirty="0">
                <a:solidFill>
                  <a:srgbClr val="006699"/>
                </a:solidFill>
              </a:rPr>
              <a:t>（</a:t>
            </a:r>
            <a:r>
              <a:rPr lang="en-US" altLang="ja-JP" sz="2400" kern="0" dirty="0">
                <a:solidFill>
                  <a:srgbClr val="006699"/>
                </a:solidFill>
              </a:rPr>
              <a:t>H30</a:t>
            </a:r>
            <a:r>
              <a:rPr lang="ja-JP" altLang="ja-JP" sz="2400" kern="0" dirty="0">
                <a:solidFill>
                  <a:srgbClr val="006699"/>
                </a:solidFill>
              </a:rPr>
              <a:t>）年度も就労を望む障がいのある方の希望実現の為に、参加者全員で就労ネットを維持・存続し、毎月の会議を開催しながら、就労支援基礎講座を開催し就労ネットの門戸を広げ、ワーキングチームで具体的な地域課題やニーズへ取り組んでいきたい。</a:t>
            </a:r>
          </a:p>
          <a:p>
            <a:pPr marL="342900" lvl="0" indent="-342900">
              <a:spcBef>
                <a:spcPct val="20000"/>
              </a:spcBef>
              <a:buFontTx/>
              <a:buChar char="•"/>
            </a:pPr>
            <a:endParaRPr lang="ja-JP" altLang="en-US" kern="0" dirty="0">
              <a:solidFill>
                <a:srgbClr val="006699"/>
              </a:solidFill>
            </a:endParaRPr>
          </a:p>
        </p:txBody>
      </p:sp>
    </p:spTree>
    <p:extLst>
      <p:ext uri="{BB962C8B-B14F-4D97-AF65-F5344CB8AC3E}">
        <p14:creationId xmlns:p14="http://schemas.microsoft.com/office/powerpoint/2010/main" val="3882661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2913" y="116632"/>
            <a:ext cx="8243887" cy="724942"/>
          </a:xfrm>
        </p:spPr>
        <p:txBody>
          <a:bodyPr/>
          <a:lstStyle/>
          <a:p>
            <a:r>
              <a:rPr kumimoji="1" lang="en-US" altLang="ja-JP" dirty="0"/>
              <a:t>Ⅲ</a:t>
            </a:r>
            <a:r>
              <a:rPr kumimoji="1" lang="ja-JP" altLang="en-US" dirty="0" err="1"/>
              <a:t>、</a:t>
            </a:r>
            <a:r>
              <a:rPr kumimoji="1" lang="ja-JP" altLang="en-US" dirty="0"/>
              <a:t>就労支援の共通言語</a:t>
            </a:r>
          </a:p>
        </p:txBody>
      </p:sp>
      <p:sp>
        <p:nvSpPr>
          <p:cNvPr id="4" name="スライド番号プレースホルダー 3"/>
          <p:cNvSpPr>
            <a:spLocks noGrp="1"/>
          </p:cNvSpPr>
          <p:nvPr>
            <p:ph type="sldNum" sz="quarter" idx="12"/>
          </p:nvPr>
        </p:nvSpPr>
        <p:spPr/>
        <p:txBody>
          <a:bodyPr/>
          <a:lstStyle/>
          <a:p>
            <a:pPr>
              <a:defRPr/>
            </a:pPr>
            <a:fld id="{69F6EFE6-8602-4B8A-B5A2-DFF3B5264703}" type="slidenum">
              <a:rPr lang="en-US" altLang="ja-JP" smtClean="0"/>
              <a:pPr>
                <a:defRPr/>
              </a:pPr>
              <a:t>18</a:t>
            </a:fld>
            <a:endParaRPr lang="en-US" altLang="ja-JP"/>
          </a:p>
        </p:txBody>
      </p:sp>
      <p:sp>
        <p:nvSpPr>
          <p:cNvPr id="5" name="正方形/長方形 4"/>
          <p:cNvSpPr/>
          <p:nvPr/>
        </p:nvSpPr>
        <p:spPr>
          <a:xfrm>
            <a:off x="180278" y="980728"/>
            <a:ext cx="8769156" cy="5112568"/>
          </a:xfrm>
          <a:prstGeom prst="rect">
            <a:avLst/>
          </a:prstGeom>
          <a:solidFill>
            <a:schemeClr val="bg2"/>
          </a:solidFill>
          <a:ln>
            <a:solidFill>
              <a:srgbClr val="0B0C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spcBef>
                <a:spcPct val="20000"/>
              </a:spcBef>
              <a:buFontTx/>
              <a:buChar char="•"/>
            </a:pPr>
            <a:r>
              <a:rPr lang="ja-JP" altLang="en-US" sz="2800" kern="0" dirty="0">
                <a:solidFill>
                  <a:srgbClr val="006699"/>
                </a:solidFill>
              </a:rPr>
              <a:t>連携してネットワークを構築していく為には、本人のより良い就労の為にという大前提の他に、就労支援の方法論の共有、共通言語が必要。</a:t>
            </a:r>
            <a:endParaRPr lang="en-US" altLang="ja-JP" sz="2800" kern="0" dirty="0">
              <a:solidFill>
                <a:srgbClr val="006699"/>
              </a:solidFill>
            </a:endParaRPr>
          </a:p>
          <a:p>
            <a:pPr lvl="0" algn="ctr">
              <a:spcBef>
                <a:spcPct val="20000"/>
              </a:spcBef>
            </a:pPr>
            <a:r>
              <a:rPr lang="ja-JP" altLang="en-US" sz="4000" kern="0" dirty="0" smtClean="0">
                <a:solidFill>
                  <a:srgbClr val="FF0000"/>
                </a:solidFill>
              </a:rPr>
              <a:t>理念</a:t>
            </a:r>
            <a:r>
              <a:rPr lang="ja-JP" altLang="en-US" sz="4000" kern="0" dirty="0">
                <a:solidFill>
                  <a:srgbClr val="FF0000"/>
                </a:solidFill>
              </a:rPr>
              <a:t>　・　方法論　・　</a:t>
            </a:r>
            <a:r>
              <a:rPr lang="ja-JP" altLang="en-US" sz="4000" kern="0" dirty="0" smtClean="0">
                <a:solidFill>
                  <a:srgbClr val="FF0000"/>
                </a:solidFill>
              </a:rPr>
              <a:t>技術</a:t>
            </a:r>
            <a:endParaRPr lang="en-US" altLang="ja-JP" sz="4000" kern="0" dirty="0">
              <a:solidFill>
                <a:srgbClr val="006699"/>
              </a:solidFill>
            </a:endParaRPr>
          </a:p>
          <a:p>
            <a:pPr marL="342900" lvl="0" indent="-342900">
              <a:spcBef>
                <a:spcPct val="20000"/>
              </a:spcBef>
              <a:buFontTx/>
              <a:buChar char="•"/>
            </a:pPr>
            <a:r>
              <a:rPr lang="ja-JP" altLang="en-US" sz="2800" kern="0" dirty="0">
                <a:solidFill>
                  <a:srgbClr val="006699"/>
                </a:solidFill>
              </a:rPr>
              <a:t>就労支援の方法論を</a:t>
            </a:r>
            <a:r>
              <a:rPr lang="en-US" altLang="ja-JP" sz="2800" kern="0" dirty="0">
                <a:solidFill>
                  <a:srgbClr val="006699"/>
                </a:solidFill>
              </a:rPr>
              <a:t>2</a:t>
            </a:r>
            <a:r>
              <a:rPr lang="ja-JP" altLang="en-US" sz="2800" kern="0" dirty="0">
                <a:solidFill>
                  <a:srgbClr val="006699"/>
                </a:solidFill>
              </a:rPr>
              <a:t>つ挙げるとしたら</a:t>
            </a:r>
            <a:endParaRPr lang="en-US" altLang="ja-JP" sz="2800" kern="0" dirty="0">
              <a:solidFill>
                <a:srgbClr val="006699"/>
              </a:solidFill>
            </a:endParaRPr>
          </a:p>
          <a:p>
            <a:pPr lvl="0">
              <a:spcBef>
                <a:spcPct val="20000"/>
              </a:spcBef>
            </a:pPr>
            <a:r>
              <a:rPr lang="ja-JP" altLang="en-US" sz="2800" kern="0" dirty="0">
                <a:solidFill>
                  <a:srgbClr val="006699"/>
                </a:solidFill>
              </a:rPr>
              <a:t>　　①　就労支援（ジョブコーチ支援）のプロセス</a:t>
            </a:r>
            <a:endParaRPr lang="en-US" altLang="ja-JP" sz="2800" kern="0" dirty="0">
              <a:solidFill>
                <a:srgbClr val="006699"/>
              </a:solidFill>
            </a:endParaRPr>
          </a:p>
          <a:p>
            <a:pPr lvl="0">
              <a:spcBef>
                <a:spcPct val="20000"/>
              </a:spcBef>
            </a:pPr>
            <a:r>
              <a:rPr lang="ja-JP" altLang="en-US" sz="2800" kern="0" dirty="0">
                <a:solidFill>
                  <a:srgbClr val="006699"/>
                </a:solidFill>
              </a:rPr>
              <a:t>　　②　職業準備性ピラミッド</a:t>
            </a:r>
            <a:endParaRPr lang="en-US" altLang="ja-JP" sz="2800" kern="0" dirty="0">
              <a:solidFill>
                <a:srgbClr val="006699"/>
              </a:solidFill>
            </a:endParaRPr>
          </a:p>
          <a:p>
            <a:pPr lvl="0">
              <a:spcBef>
                <a:spcPct val="20000"/>
              </a:spcBef>
            </a:pPr>
            <a:r>
              <a:rPr lang="ja-JP" altLang="en-US" sz="2800" kern="0" dirty="0" smtClean="0">
                <a:solidFill>
                  <a:srgbClr val="006699"/>
                </a:solidFill>
              </a:rPr>
              <a:t>　と</a:t>
            </a:r>
            <a:r>
              <a:rPr lang="ja-JP" altLang="en-US" sz="2800" kern="0" dirty="0">
                <a:solidFill>
                  <a:srgbClr val="006699"/>
                </a:solidFill>
              </a:rPr>
              <a:t>考え、毎年の就労支援基礎講座で伝え続けています。</a:t>
            </a:r>
          </a:p>
        </p:txBody>
      </p:sp>
    </p:spTree>
    <p:extLst>
      <p:ext uri="{BB962C8B-B14F-4D97-AF65-F5344CB8AC3E}">
        <p14:creationId xmlns:p14="http://schemas.microsoft.com/office/powerpoint/2010/main" val="15511916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2913" y="-603448"/>
            <a:ext cx="8243887" cy="1314450"/>
          </a:xfrm>
        </p:spPr>
        <p:txBody>
          <a:bodyPr/>
          <a:lstStyle/>
          <a:p>
            <a:r>
              <a:rPr kumimoji="1" lang="ja-JP" altLang="en-US" dirty="0" smtClean="0"/>
              <a:t>就労支援基礎講座の概要</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69F6EFE6-8602-4B8A-B5A2-DFF3B5264703}" type="slidenum">
              <a:rPr lang="en-US" altLang="ja-JP" smtClean="0"/>
              <a:pPr>
                <a:defRPr/>
              </a:pPr>
              <a:t>19</a:t>
            </a:fld>
            <a:endParaRPr lang="en-US" altLang="ja-JP"/>
          </a:p>
        </p:txBody>
      </p:sp>
      <p:sp>
        <p:nvSpPr>
          <p:cNvPr id="5" name="正方形/長方形 4"/>
          <p:cNvSpPr/>
          <p:nvPr/>
        </p:nvSpPr>
        <p:spPr>
          <a:xfrm>
            <a:off x="180278" y="921036"/>
            <a:ext cx="8769156" cy="5112568"/>
          </a:xfrm>
          <a:prstGeom prst="rect">
            <a:avLst/>
          </a:prstGeom>
          <a:solidFill>
            <a:schemeClr val="bg2"/>
          </a:solidFill>
          <a:ln>
            <a:solidFill>
              <a:srgbClr val="0B0C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spcBef>
                <a:spcPct val="20000"/>
              </a:spcBef>
              <a:buFontTx/>
              <a:buChar char="•"/>
            </a:pPr>
            <a:r>
              <a:rPr lang="en-US" altLang="ja-JP" sz="2400" kern="0" dirty="0">
                <a:solidFill>
                  <a:srgbClr val="006699"/>
                </a:solidFill>
              </a:rPr>
              <a:t>2014</a:t>
            </a:r>
            <a:r>
              <a:rPr lang="ja-JP" altLang="en-US" sz="2400" kern="0" dirty="0">
                <a:solidFill>
                  <a:srgbClr val="006699"/>
                </a:solidFill>
              </a:rPr>
              <a:t>年法人内就労部門研修を地域版に発展</a:t>
            </a:r>
            <a:endParaRPr lang="en-US" altLang="ja-JP" sz="2400" kern="0" dirty="0">
              <a:solidFill>
                <a:srgbClr val="006699"/>
              </a:solidFill>
            </a:endParaRPr>
          </a:p>
          <a:p>
            <a:pPr marL="342900" lvl="0" indent="-342900">
              <a:spcBef>
                <a:spcPct val="20000"/>
              </a:spcBef>
              <a:buFontTx/>
              <a:buChar char="•"/>
            </a:pPr>
            <a:r>
              <a:rPr lang="ja-JP" altLang="en-US" sz="2400" kern="0" dirty="0">
                <a:solidFill>
                  <a:srgbClr val="006699"/>
                </a:solidFill>
              </a:rPr>
              <a:t>毎年７月頃、連続講座を開催（　２コマ　</a:t>
            </a:r>
            <a:r>
              <a:rPr lang="en-US" altLang="ja-JP" sz="2400" kern="0" dirty="0">
                <a:solidFill>
                  <a:srgbClr val="006699"/>
                </a:solidFill>
              </a:rPr>
              <a:t>×</a:t>
            </a:r>
            <a:r>
              <a:rPr lang="ja-JP" altLang="en-US" sz="2400" kern="0" dirty="0">
                <a:solidFill>
                  <a:srgbClr val="006699"/>
                </a:solidFill>
              </a:rPr>
              <a:t>　４日　）</a:t>
            </a:r>
            <a:endParaRPr lang="en-US" altLang="ja-JP" sz="2400" kern="0" dirty="0">
              <a:solidFill>
                <a:srgbClr val="006699"/>
              </a:solidFill>
            </a:endParaRPr>
          </a:p>
          <a:p>
            <a:pPr marL="342900" lvl="0" indent="-342900">
              <a:spcBef>
                <a:spcPct val="20000"/>
              </a:spcBef>
              <a:buFontTx/>
              <a:buChar char="•"/>
            </a:pPr>
            <a:r>
              <a:rPr lang="ja-JP" altLang="en-US" sz="2400" kern="0" dirty="0">
                <a:solidFill>
                  <a:srgbClr val="006699"/>
                </a:solidFill>
              </a:rPr>
              <a:t>地域で開催され講師陣も地域の支援者。生活支援や医療機関スタッフの受講もあり、毎年述べ</a:t>
            </a:r>
            <a:r>
              <a:rPr lang="en-US" altLang="ja-JP" sz="2400" kern="0" dirty="0">
                <a:solidFill>
                  <a:srgbClr val="006699"/>
                </a:solidFill>
              </a:rPr>
              <a:t>40</a:t>
            </a:r>
            <a:r>
              <a:rPr lang="ja-JP" altLang="en-US" sz="2400" kern="0" dirty="0">
                <a:solidFill>
                  <a:srgbClr val="006699"/>
                </a:solidFill>
              </a:rPr>
              <a:t>名程度が参加</a:t>
            </a:r>
            <a:endParaRPr lang="en-US" altLang="ja-JP" sz="2400" kern="0" dirty="0">
              <a:solidFill>
                <a:srgbClr val="006699"/>
              </a:solidFill>
            </a:endParaRPr>
          </a:p>
          <a:p>
            <a:pPr marL="342900" lvl="0" indent="-342900">
              <a:spcBef>
                <a:spcPct val="20000"/>
              </a:spcBef>
              <a:buFontTx/>
              <a:buChar char="•"/>
            </a:pPr>
            <a:r>
              <a:rPr lang="en-US" altLang="ja-JP" sz="2400" kern="0" dirty="0">
                <a:solidFill>
                  <a:srgbClr val="006699"/>
                </a:solidFill>
              </a:rPr>
              <a:t>JC</a:t>
            </a:r>
            <a:r>
              <a:rPr lang="ja-JP" altLang="en-US" sz="2400" kern="0" dirty="0">
                <a:solidFill>
                  <a:srgbClr val="006699"/>
                </a:solidFill>
              </a:rPr>
              <a:t>の支援プロセスに沿った講義内容</a:t>
            </a:r>
            <a:endParaRPr lang="en-US" altLang="ja-JP" sz="2400" kern="0" dirty="0">
              <a:solidFill>
                <a:srgbClr val="006699"/>
              </a:solidFill>
            </a:endParaRPr>
          </a:p>
          <a:p>
            <a:pPr lvl="0">
              <a:spcBef>
                <a:spcPct val="20000"/>
              </a:spcBef>
            </a:pPr>
            <a:r>
              <a:rPr lang="ja-JP" altLang="en-US" sz="2400" kern="0" dirty="0">
                <a:solidFill>
                  <a:srgbClr val="006699"/>
                </a:solidFill>
              </a:rPr>
              <a:t>　</a:t>
            </a:r>
            <a:r>
              <a:rPr lang="ja-JP" altLang="en-US" sz="2000" b="1" kern="0" dirty="0">
                <a:solidFill>
                  <a:srgbClr val="006699"/>
                </a:solidFill>
              </a:rPr>
              <a:t>「就労支援プロセスがなぜ大切なのか」</a:t>
            </a:r>
            <a:endParaRPr lang="en-US" altLang="ja-JP" sz="2000" b="1" kern="0" dirty="0">
              <a:solidFill>
                <a:srgbClr val="006699"/>
              </a:solidFill>
            </a:endParaRPr>
          </a:p>
          <a:p>
            <a:pPr lvl="0">
              <a:spcBef>
                <a:spcPct val="20000"/>
              </a:spcBef>
            </a:pPr>
            <a:r>
              <a:rPr lang="ja-JP" altLang="en-US" sz="2000" b="1" kern="0" dirty="0">
                <a:solidFill>
                  <a:srgbClr val="006699"/>
                </a:solidFill>
              </a:rPr>
              <a:t>　「支援者の心得」　　「精神疾患とストレス」</a:t>
            </a:r>
            <a:endParaRPr lang="en-US" altLang="ja-JP" sz="2000" b="1" kern="0" dirty="0">
              <a:solidFill>
                <a:srgbClr val="006699"/>
              </a:solidFill>
            </a:endParaRPr>
          </a:p>
          <a:p>
            <a:pPr lvl="0">
              <a:spcBef>
                <a:spcPct val="20000"/>
              </a:spcBef>
            </a:pPr>
            <a:r>
              <a:rPr lang="ja-JP" altLang="en-US" sz="2000" b="1" kern="0" dirty="0">
                <a:solidFill>
                  <a:srgbClr val="006699"/>
                </a:solidFill>
              </a:rPr>
              <a:t>　「</a:t>
            </a:r>
            <a:r>
              <a:rPr lang="ja-JP" altLang="en-US" sz="2000" b="1" kern="0" dirty="0" err="1">
                <a:solidFill>
                  <a:srgbClr val="006699"/>
                </a:solidFill>
              </a:rPr>
              <a:t>発達障がい</a:t>
            </a:r>
            <a:r>
              <a:rPr lang="ja-JP" altLang="en-US" sz="2000" b="1" kern="0" dirty="0">
                <a:solidFill>
                  <a:srgbClr val="006699"/>
                </a:solidFill>
              </a:rPr>
              <a:t>者の就労支援のポイント」</a:t>
            </a:r>
            <a:endParaRPr lang="en-US" altLang="ja-JP" sz="2000" b="1" kern="0" dirty="0">
              <a:solidFill>
                <a:srgbClr val="006699"/>
              </a:solidFill>
            </a:endParaRPr>
          </a:p>
          <a:p>
            <a:pPr lvl="0">
              <a:spcBef>
                <a:spcPct val="20000"/>
              </a:spcBef>
            </a:pPr>
            <a:r>
              <a:rPr lang="ja-JP" altLang="en-US" sz="2000" b="1" kern="0" dirty="0">
                <a:solidFill>
                  <a:srgbClr val="006699"/>
                </a:solidFill>
              </a:rPr>
              <a:t>　「企業開拓と職場のアセスメント」</a:t>
            </a:r>
            <a:endParaRPr lang="en-US" altLang="ja-JP" sz="2000" b="1" kern="0" dirty="0">
              <a:solidFill>
                <a:srgbClr val="006699"/>
              </a:solidFill>
            </a:endParaRPr>
          </a:p>
          <a:p>
            <a:pPr lvl="0">
              <a:spcBef>
                <a:spcPct val="20000"/>
              </a:spcBef>
            </a:pPr>
            <a:r>
              <a:rPr lang="ja-JP" altLang="en-US" sz="2000" b="1" kern="0" dirty="0">
                <a:solidFill>
                  <a:srgbClr val="006699"/>
                </a:solidFill>
              </a:rPr>
              <a:t>　「職場定着支援とナチュラルサポートの形成」</a:t>
            </a:r>
            <a:endParaRPr lang="en-US" altLang="ja-JP" sz="2000" b="1" kern="0" dirty="0">
              <a:solidFill>
                <a:srgbClr val="006699"/>
              </a:solidFill>
            </a:endParaRPr>
          </a:p>
          <a:p>
            <a:pPr lvl="0">
              <a:spcBef>
                <a:spcPct val="20000"/>
              </a:spcBef>
            </a:pPr>
            <a:r>
              <a:rPr lang="ja-JP" altLang="en-US" sz="2000" b="1" kern="0" dirty="0">
                <a:solidFill>
                  <a:srgbClr val="006699"/>
                </a:solidFill>
              </a:rPr>
              <a:t>　「就労支援の社会資源とネットワーク」</a:t>
            </a:r>
            <a:endParaRPr lang="en-US" altLang="ja-JP" sz="2000" b="1" kern="0" dirty="0">
              <a:solidFill>
                <a:srgbClr val="006699"/>
              </a:solidFill>
            </a:endParaRPr>
          </a:p>
          <a:p>
            <a:pPr lvl="0">
              <a:spcBef>
                <a:spcPct val="20000"/>
              </a:spcBef>
            </a:pPr>
            <a:r>
              <a:rPr lang="ja-JP" altLang="en-US" sz="2000" b="1" kern="0" dirty="0">
                <a:solidFill>
                  <a:srgbClr val="006699"/>
                </a:solidFill>
              </a:rPr>
              <a:t>　「働いている当事者の体験談発表」</a:t>
            </a:r>
            <a:endParaRPr lang="en-US" altLang="ja-JP" sz="2000" b="1" kern="0" dirty="0">
              <a:solidFill>
                <a:srgbClr val="006699"/>
              </a:solidFill>
            </a:endParaRPr>
          </a:p>
        </p:txBody>
      </p:sp>
    </p:spTree>
    <p:extLst>
      <p:ext uri="{BB962C8B-B14F-4D97-AF65-F5344CB8AC3E}">
        <p14:creationId xmlns:p14="http://schemas.microsoft.com/office/powerpoint/2010/main" val="1555245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今日の話</a:t>
            </a:r>
          </a:p>
        </p:txBody>
      </p:sp>
      <p:sp>
        <p:nvSpPr>
          <p:cNvPr id="3" name="コンテンツ プレースホルダー 2"/>
          <p:cNvSpPr>
            <a:spLocks noGrp="1"/>
          </p:cNvSpPr>
          <p:nvPr>
            <p:ph idx="1"/>
          </p:nvPr>
        </p:nvSpPr>
        <p:spPr>
          <a:xfrm>
            <a:off x="457200" y="1600201"/>
            <a:ext cx="8435280" cy="3845024"/>
          </a:xfrm>
        </p:spPr>
        <p:txBody>
          <a:bodyPr/>
          <a:lstStyle/>
          <a:p>
            <a:pPr marL="0" indent="0">
              <a:buNone/>
            </a:pPr>
            <a:r>
              <a:rPr kumimoji="1" lang="en-US" altLang="ja-JP" dirty="0"/>
              <a:t>Ⅰ</a:t>
            </a:r>
            <a:r>
              <a:rPr kumimoji="1" lang="ja-JP" altLang="en-US" dirty="0" err="1"/>
              <a:t>、</a:t>
            </a:r>
            <a:r>
              <a:rPr kumimoji="1" lang="ja-JP" altLang="en-US" dirty="0"/>
              <a:t>高槻センターと地域の状況</a:t>
            </a:r>
            <a:endParaRPr kumimoji="1" lang="en-US" altLang="ja-JP" dirty="0"/>
          </a:p>
          <a:p>
            <a:endParaRPr lang="en-US" altLang="ja-JP" dirty="0"/>
          </a:p>
          <a:p>
            <a:pPr marL="0" indent="0">
              <a:buNone/>
            </a:pPr>
            <a:r>
              <a:rPr kumimoji="1" lang="en-US" altLang="ja-JP" dirty="0"/>
              <a:t>Ⅱ</a:t>
            </a:r>
            <a:r>
              <a:rPr kumimoji="1" lang="ja-JP" altLang="en-US" dirty="0" err="1"/>
              <a:t>、</a:t>
            </a:r>
            <a:r>
              <a:rPr kumimoji="1" lang="ja-JP" altLang="en-US" dirty="0"/>
              <a:t>精神ワーキングの成り立ち</a:t>
            </a:r>
            <a:endParaRPr kumimoji="1" lang="en-US" altLang="ja-JP" dirty="0"/>
          </a:p>
          <a:p>
            <a:pPr marL="0" indent="0">
              <a:buNone/>
            </a:pPr>
            <a:r>
              <a:rPr lang="ja-JP" altLang="en-US" sz="2800" dirty="0"/>
              <a:t>　～　実践報告から般化へ、そして形骸化を防ぐ為に～</a:t>
            </a:r>
            <a:endParaRPr kumimoji="1" lang="en-US" altLang="ja-JP" sz="2800" dirty="0"/>
          </a:p>
          <a:p>
            <a:endParaRPr lang="en-US" altLang="ja-JP" dirty="0"/>
          </a:p>
          <a:p>
            <a:pPr marL="0" indent="0">
              <a:buNone/>
            </a:pPr>
            <a:r>
              <a:rPr kumimoji="1" lang="en-US" altLang="ja-JP" dirty="0"/>
              <a:t>Ⅲ</a:t>
            </a:r>
            <a:r>
              <a:rPr kumimoji="1" lang="ja-JP" altLang="en-US" dirty="0" err="1"/>
              <a:t>、</a:t>
            </a:r>
            <a:r>
              <a:rPr lang="ja-JP" altLang="en-US" dirty="0"/>
              <a:t>就労支援の共通言語</a:t>
            </a:r>
            <a:endParaRPr lang="en-US" altLang="ja-JP" dirty="0"/>
          </a:p>
          <a:p>
            <a:pPr marL="0" indent="0">
              <a:buNone/>
            </a:pPr>
            <a:r>
              <a:rPr lang="ja-JP" altLang="en-US" sz="2800" dirty="0"/>
              <a:t>　～　連携・ネットワークの為の共通言語　～</a:t>
            </a:r>
            <a:endParaRPr lang="en-US" altLang="ja-JP" sz="2800" dirty="0"/>
          </a:p>
          <a:p>
            <a:pPr marL="0" indent="0">
              <a:buNone/>
            </a:pPr>
            <a:endParaRPr kumimoji="1" lang="en-US" altLang="ja-JP" dirty="0"/>
          </a:p>
          <a:p>
            <a:endParaRPr lang="en-US" altLang="ja-JP" dirty="0"/>
          </a:p>
          <a:p>
            <a:endParaRPr kumimoji="1" lang="en-US" altLang="ja-JP" dirty="0"/>
          </a:p>
          <a:p>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69F6EFE6-8602-4B8A-B5A2-DFF3B5264703}" type="slidenum">
              <a:rPr lang="en-US" altLang="ja-JP" smtClean="0"/>
              <a:pPr>
                <a:defRPr/>
              </a:pPr>
              <a:t>2</a:t>
            </a:fld>
            <a:endParaRPr lang="en-US" altLang="ja-JP"/>
          </a:p>
        </p:txBody>
      </p:sp>
    </p:spTree>
    <p:extLst>
      <p:ext uri="{BB962C8B-B14F-4D97-AF65-F5344CB8AC3E}">
        <p14:creationId xmlns:p14="http://schemas.microsoft.com/office/powerpoint/2010/main" val="16807898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323850" y="379413"/>
            <a:ext cx="8640763" cy="746125"/>
          </a:xfrm>
        </p:spPr>
        <p:txBody>
          <a:bodyPr/>
          <a:lstStyle/>
          <a:p>
            <a:pPr eaLnBrk="1" hangingPunct="1">
              <a:defRPr/>
            </a:pPr>
            <a:r>
              <a:rPr lang="ja-JP" altLang="en-US" sz="4000" b="1" dirty="0">
                <a:solidFill>
                  <a:schemeClr val="accent6">
                    <a:lumMod val="50000"/>
                  </a:schemeClr>
                </a:solidFill>
                <a:latin typeface="Meiryo UI" pitchFamily="50" charset="-128"/>
                <a:ea typeface="Meiryo UI" pitchFamily="50" charset="-128"/>
                <a:cs typeface="Meiryo UI" pitchFamily="50" charset="-128"/>
              </a:rPr>
              <a:t>①　就労支援のプロセス</a:t>
            </a:r>
            <a:r>
              <a:rPr lang="en-US" altLang="ja-JP" sz="4000" b="1" dirty="0">
                <a:solidFill>
                  <a:schemeClr val="accent6">
                    <a:lumMod val="50000"/>
                  </a:schemeClr>
                </a:solidFill>
                <a:latin typeface="Meiryo UI" pitchFamily="50" charset="-128"/>
                <a:ea typeface="Meiryo UI" pitchFamily="50" charset="-128"/>
                <a:cs typeface="Meiryo UI" pitchFamily="50" charset="-128"/>
              </a:rPr>
              <a:t/>
            </a:r>
            <a:br>
              <a:rPr lang="en-US" altLang="ja-JP" sz="4000" b="1" dirty="0">
                <a:solidFill>
                  <a:schemeClr val="accent6">
                    <a:lumMod val="50000"/>
                  </a:schemeClr>
                </a:solidFill>
                <a:latin typeface="Meiryo UI" pitchFamily="50" charset="-128"/>
                <a:ea typeface="Meiryo UI" pitchFamily="50" charset="-128"/>
                <a:cs typeface="Meiryo UI" pitchFamily="50" charset="-128"/>
              </a:rPr>
            </a:br>
            <a:r>
              <a:rPr lang="ja-JP" altLang="en-US" sz="2400" b="1" dirty="0">
                <a:solidFill>
                  <a:schemeClr val="accent6">
                    <a:lumMod val="50000"/>
                  </a:schemeClr>
                </a:solidFill>
                <a:latin typeface="Meiryo UI" pitchFamily="50" charset="-128"/>
                <a:ea typeface="Meiryo UI" pitchFamily="50" charset="-128"/>
                <a:cs typeface="Meiryo UI" pitchFamily="50" charset="-128"/>
              </a:rPr>
              <a:t>～ＪＣの支援プロセスは就労支援のプロセスとも置き換えられる～</a:t>
            </a:r>
          </a:p>
        </p:txBody>
      </p:sp>
      <p:sp>
        <p:nvSpPr>
          <p:cNvPr id="13315" name="Text Box 3"/>
          <p:cNvSpPr txBox="1">
            <a:spLocks noChangeArrowheads="1"/>
          </p:cNvSpPr>
          <p:nvPr/>
        </p:nvSpPr>
        <p:spPr bwMode="auto">
          <a:xfrm>
            <a:off x="539750" y="2206625"/>
            <a:ext cx="684213" cy="3527425"/>
          </a:xfrm>
          <a:prstGeom prst="rect">
            <a:avLst/>
          </a:prstGeom>
          <a:solidFill>
            <a:schemeClr val="tx1"/>
          </a:solidFill>
          <a:ln w="9525" algn="ctr">
            <a:solidFill>
              <a:schemeClr val="tx2">
                <a:lumMod val="40000"/>
                <a:lumOff val="60000"/>
              </a:schemeClr>
            </a:solidFill>
            <a:miter lim="800000"/>
            <a:headEnd/>
            <a:tailEnd/>
          </a:ln>
          <a:effectLst>
            <a:outerShdw dist="20000" dir="5400000" rotWithShape="0">
              <a:srgbClr val="000000">
                <a:alpha val="37999"/>
              </a:srgbClr>
            </a:outerShdw>
          </a:effectLst>
        </p:spPr>
        <p:txBody>
          <a:bodyPr vert="eaVert" anchor="ctr" anchorCtr="1"/>
          <a:lstStyle/>
          <a:p>
            <a:pPr>
              <a:spcBef>
                <a:spcPct val="50000"/>
              </a:spcBef>
              <a:defRPr/>
            </a:pPr>
            <a:r>
              <a:rPr lang="ja-JP" altLang="en-US" sz="2000" dirty="0">
                <a:solidFill>
                  <a:schemeClr val="bg1"/>
                </a:solidFill>
                <a:latin typeface="Meiryo UI" pitchFamily="50" charset="-128"/>
                <a:ea typeface="Meiryo UI" pitchFamily="50" charset="-128"/>
                <a:cs typeface="Meiryo UI" pitchFamily="50" charset="-128"/>
              </a:rPr>
              <a:t>障害のある人のアセスメント</a:t>
            </a:r>
          </a:p>
        </p:txBody>
      </p:sp>
      <p:sp>
        <p:nvSpPr>
          <p:cNvPr id="13316" name="Text Box 4"/>
          <p:cNvSpPr txBox="1">
            <a:spLocks noChangeArrowheads="1"/>
          </p:cNvSpPr>
          <p:nvPr/>
        </p:nvSpPr>
        <p:spPr bwMode="auto">
          <a:xfrm>
            <a:off x="1403350" y="2206625"/>
            <a:ext cx="684213" cy="3527425"/>
          </a:xfrm>
          <a:prstGeom prst="rect">
            <a:avLst/>
          </a:prstGeom>
          <a:solidFill>
            <a:schemeClr val="tx1"/>
          </a:solidFill>
          <a:ln w="9525" algn="ctr">
            <a:solidFill>
              <a:schemeClr val="tx2">
                <a:lumMod val="40000"/>
                <a:lumOff val="60000"/>
              </a:schemeClr>
            </a:solidFill>
            <a:miter lim="800000"/>
            <a:headEnd/>
            <a:tailEnd/>
          </a:ln>
          <a:effectLst>
            <a:outerShdw dist="20000" dir="5400000" rotWithShape="0">
              <a:srgbClr val="000000">
                <a:alpha val="37999"/>
              </a:srgbClr>
            </a:outerShdw>
          </a:effectLst>
        </p:spPr>
        <p:txBody>
          <a:bodyPr vert="eaVert" anchor="ctr" anchorCtr="1"/>
          <a:lstStyle/>
          <a:p>
            <a:pPr>
              <a:spcBef>
                <a:spcPct val="50000"/>
              </a:spcBef>
              <a:defRPr/>
            </a:pPr>
            <a:r>
              <a:rPr lang="ja-JP" altLang="en-US" dirty="0">
                <a:solidFill>
                  <a:schemeClr val="bg1"/>
                </a:solidFill>
                <a:latin typeface="Meiryo UI" pitchFamily="50" charset="-128"/>
                <a:ea typeface="Meiryo UI" pitchFamily="50" charset="-128"/>
                <a:cs typeface="Meiryo UI" pitchFamily="50" charset="-128"/>
              </a:rPr>
              <a:t>職場のアセスメント</a:t>
            </a:r>
          </a:p>
        </p:txBody>
      </p:sp>
      <p:sp>
        <p:nvSpPr>
          <p:cNvPr id="13317" name="Text Box 5"/>
          <p:cNvSpPr txBox="1">
            <a:spLocks noChangeArrowheads="1"/>
          </p:cNvSpPr>
          <p:nvPr/>
        </p:nvSpPr>
        <p:spPr bwMode="auto">
          <a:xfrm>
            <a:off x="2268538" y="2206625"/>
            <a:ext cx="684212" cy="3527425"/>
          </a:xfrm>
          <a:prstGeom prst="rect">
            <a:avLst/>
          </a:prstGeom>
          <a:solidFill>
            <a:schemeClr val="tx1"/>
          </a:solidFill>
          <a:ln w="9525" algn="ctr">
            <a:solidFill>
              <a:schemeClr val="tx2">
                <a:lumMod val="40000"/>
                <a:lumOff val="60000"/>
              </a:schemeClr>
            </a:solidFill>
            <a:miter lim="800000"/>
            <a:headEnd/>
            <a:tailEnd/>
          </a:ln>
          <a:effectLst>
            <a:outerShdw dist="20000" dir="5400000" rotWithShape="0">
              <a:srgbClr val="000000">
                <a:alpha val="37999"/>
              </a:srgbClr>
            </a:outerShdw>
          </a:effectLst>
        </p:spPr>
        <p:txBody>
          <a:bodyPr vert="eaVert" anchor="ctr" anchorCtr="1"/>
          <a:lstStyle/>
          <a:p>
            <a:pPr>
              <a:spcBef>
                <a:spcPct val="50000"/>
              </a:spcBef>
              <a:defRPr/>
            </a:pPr>
            <a:r>
              <a:rPr lang="ja-JP" altLang="en-US" dirty="0">
                <a:solidFill>
                  <a:schemeClr val="bg1"/>
                </a:solidFill>
                <a:latin typeface="Meiryo UI" pitchFamily="50" charset="-128"/>
                <a:ea typeface="Meiryo UI" pitchFamily="50" charset="-128"/>
                <a:cs typeface="Meiryo UI" pitchFamily="50" charset="-128"/>
              </a:rPr>
              <a:t>ジョブマッチング</a:t>
            </a:r>
          </a:p>
        </p:txBody>
      </p:sp>
      <p:sp>
        <p:nvSpPr>
          <p:cNvPr id="13318" name="Text Box 6"/>
          <p:cNvSpPr txBox="1">
            <a:spLocks noChangeArrowheads="1"/>
          </p:cNvSpPr>
          <p:nvPr/>
        </p:nvSpPr>
        <p:spPr bwMode="auto">
          <a:xfrm>
            <a:off x="3419475" y="2206625"/>
            <a:ext cx="684213" cy="3527425"/>
          </a:xfrm>
          <a:prstGeom prst="rect">
            <a:avLst/>
          </a:prstGeom>
          <a:solidFill>
            <a:schemeClr val="tx2"/>
          </a:solidFill>
          <a:ln w="9525" algn="ctr">
            <a:solidFill>
              <a:schemeClr val="tx2">
                <a:lumMod val="40000"/>
                <a:lumOff val="60000"/>
              </a:schemeClr>
            </a:solidFill>
            <a:miter lim="800000"/>
            <a:headEnd/>
            <a:tailEnd/>
          </a:ln>
          <a:effectLst>
            <a:outerShdw dist="20000" dir="5400000" rotWithShape="0">
              <a:srgbClr val="000000">
                <a:alpha val="37999"/>
              </a:srgbClr>
            </a:outerShdw>
          </a:effectLst>
        </p:spPr>
        <p:txBody>
          <a:bodyPr vert="eaVert" anchor="ctr" anchorCtr="1"/>
          <a:lstStyle/>
          <a:p>
            <a:pPr>
              <a:spcBef>
                <a:spcPct val="50000"/>
              </a:spcBef>
              <a:defRPr/>
            </a:pPr>
            <a:r>
              <a:rPr lang="ja-JP" altLang="en-US" dirty="0">
                <a:solidFill>
                  <a:schemeClr val="bg1"/>
                </a:solidFill>
                <a:latin typeface="Meiryo UI" pitchFamily="50" charset="-128"/>
                <a:ea typeface="Meiryo UI" pitchFamily="50" charset="-128"/>
                <a:cs typeface="Meiryo UI" pitchFamily="50" charset="-128"/>
              </a:rPr>
              <a:t>仕事の指導（システマティック・インストラクション）　　　</a:t>
            </a:r>
          </a:p>
        </p:txBody>
      </p:sp>
      <p:sp>
        <p:nvSpPr>
          <p:cNvPr id="13319" name="Text Box 7"/>
          <p:cNvSpPr txBox="1">
            <a:spLocks noChangeArrowheads="1"/>
          </p:cNvSpPr>
          <p:nvPr/>
        </p:nvSpPr>
        <p:spPr bwMode="auto">
          <a:xfrm>
            <a:off x="5148263" y="2205038"/>
            <a:ext cx="684212" cy="3527425"/>
          </a:xfrm>
          <a:prstGeom prst="rect">
            <a:avLst/>
          </a:prstGeom>
          <a:solidFill>
            <a:schemeClr val="tx2"/>
          </a:solidFill>
          <a:ln w="9525" algn="ctr">
            <a:solidFill>
              <a:schemeClr val="tx2">
                <a:lumMod val="40000"/>
                <a:lumOff val="60000"/>
              </a:schemeClr>
            </a:solidFill>
            <a:miter lim="800000"/>
            <a:headEnd/>
            <a:tailEnd/>
          </a:ln>
          <a:effectLst>
            <a:outerShdw dist="20000" dir="5400000" rotWithShape="0">
              <a:srgbClr val="000000">
                <a:alpha val="37999"/>
              </a:srgbClr>
            </a:outerShdw>
          </a:effectLst>
        </p:spPr>
        <p:txBody>
          <a:bodyPr vert="eaVert" anchor="ctr" anchorCtr="1"/>
          <a:lstStyle/>
          <a:p>
            <a:pPr>
              <a:spcBef>
                <a:spcPct val="50000"/>
              </a:spcBef>
              <a:defRPr/>
            </a:pPr>
            <a:r>
              <a:rPr lang="ja-JP" altLang="en-US" sz="2200" dirty="0">
                <a:solidFill>
                  <a:schemeClr val="bg1"/>
                </a:solidFill>
                <a:latin typeface="Meiryo UI" pitchFamily="50" charset="-128"/>
                <a:ea typeface="Meiryo UI" pitchFamily="50" charset="-128"/>
                <a:cs typeface="Meiryo UI" pitchFamily="50" charset="-128"/>
              </a:rPr>
              <a:t>ナチュラルサポートの形成</a:t>
            </a:r>
          </a:p>
        </p:txBody>
      </p:sp>
      <p:sp>
        <p:nvSpPr>
          <p:cNvPr id="13320" name="Text Box 8"/>
          <p:cNvSpPr txBox="1">
            <a:spLocks noChangeArrowheads="1"/>
          </p:cNvSpPr>
          <p:nvPr/>
        </p:nvSpPr>
        <p:spPr bwMode="auto">
          <a:xfrm>
            <a:off x="4284663" y="2206625"/>
            <a:ext cx="684212" cy="3527425"/>
          </a:xfrm>
          <a:prstGeom prst="rect">
            <a:avLst/>
          </a:prstGeom>
          <a:solidFill>
            <a:schemeClr val="tx2"/>
          </a:solidFill>
          <a:ln w="9525" algn="ctr">
            <a:solidFill>
              <a:schemeClr val="tx2">
                <a:lumMod val="40000"/>
                <a:lumOff val="60000"/>
              </a:schemeClr>
            </a:solidFill>
            <a:miter lim="800000"/>
            <a:headEnd/>
            <a:tailEnd/>
          </a:ln>
          <a:effectLst>
            <a:outerShdw dist="20000" dir="5400000" rotWithShape="0">
              <a:srgbClr val="000000">
                <a:alpha val="37999"/>
              </a:srgbClr>
            </a:outerShdw>
          </a:effectLst>
        </p:spPr>
        <p:txBody>
          <a:bodyPr vert="eaVert" anchor="ctr" anchorCtr="1"/>
          <a:lstStyle/>
          <a:p>
            <a:pPr>
              <a:spcBef>
                <a:spcPct val="50000"/>
              </a:spcBef>
              <a:defRPr/>
            </a:pPr>
            <a:r>
              <a:rPr lang="ja-JP" altLang="en-US" dirty="0">
                <a:solidFill>
                  <a:schemeClr val="bg1"/>
                </a:solidFill>
                <a:latin typeface="Meiryo UI" pitchFamily="50" charset="-128"/>
                <a:ea typeface="Meiryo UI" pitchFamily="50" charset="-128"/>
                <a:cs typeface="Meiryo UI" pitchFamily="50" charset="-128"/>
              </a:rPr>
              <a:t>ルールやマナーの指導</a:t>
            </a:r>
          </a:p>
        </p:txBody>
      </p:sp>
      <p:sp>
        <p:nvSpPr>
          <p:cNvPr id="13321" name="Text Box 9"/>
          <p:cNvSpPr txBox="1">
            <a:spLocks noChangeArrowheads="1"/>
          </p:cNvSpPr>
          <p:nvPr/>
        </p:nvSpPr>
        <p:spPr bwMode="auto">
          <a:xfrm>
            <a:off x="6300788" y="2205038"/>
            <a:ext cx="684212" cy="3527425"/>
          </a:xfrm>
          <a:prstGeom prst="rect">
            <a:avLst/>
          </a:prstGeom>
          <a:solidFill>
            <a:schemeClr val="accent2">
              <a:lumMod val="10000"/>
            </a:schemeClr>
          </a:solidFill>
          <a:ln w="9525" algn="ctr">
            <a:solidFill>
              <a:schemeClr val="accent1">
                <a:lumMod val="50000"/>
              </a:schemeClr>
            </a:solidFill>
            <a:miter lim="800000"/>
            <a:headEnd/>
            <a:tailEnd/>
          </a:ln>
          <a:effectLst>
            <a:outerShdw dist="20000" dir="5400000" rotWithShape="0">
              <a:srgbClr val="000000">
                <a:alpha val="37999"/>
              </a:srgbClr>
            </a:outerShdw>
          </a:effectLst>
        </p:spPr>
        <p:txBody>
          <a:bodyPr vert="eaVert" anchor="ctr" anchorCtr="1"/>
          <a:lstStyle/>
          <a:p>
            <a:pPr>
              <a:spcBef>
                <a:spcPct val="50000"/>
              </a:spcBef>
              <a:defRPr/>
            </a:pPr>
            <a:r>
              <a:rPr lang="ja-JP" altLang="en-US" dirty="0">
                <a:solidFill>
                  <a:schemeClr val="bg1"/>
                </a:solidFill>
                <a:latin typeface="Meiryo UI" pitchFamily="50" charset="-128"/>
                <a:ea typeface="Meiryo UI" pitchFamily="50" charset="-128"/>
                <a:cs typeface="Meiryo UI" pitchFamily="50" charset="-128"/>
              </a:rPr>
              <a:t>職場訪問や電話連絡</a:t>
            </a:r>
          </a:p>
        </p:txBody>
      </p:sp>
      <p:sp>
        <p:nvSpPr>
          <p:cNvPr id="13322" name="Text Box 10"/>
          <p:cNvSpPr txBox="1">
            <a:spLocks noChangeArrowheads="1"/>
          </p:cNvSpPr>
          <p:nvPr/>
        </p:nvSpPr>
        <p:spPr bwMode="auto">
          <a:xfrm>
            <a:off x="7164388" y="2206625"/>
            <a:ext cx="684212" cy="3527425"/>
          </a:xfrm>
          <a:prstGeom prst="rect">
            <a:avLst/>
          </a:prstGeom>
          <a:solidFill>
            <a:schemeClr val="accent2">
              <a:lumMod val="10000"/>
            </a:schemeClr>
          </a:solidFill>
          <a:ln w="9525" algn="ctr">
            <a:solidFill>
              <a:schemeClr val="accent1">
                <a:lumMod val="50000"/>
              </a:schemeClr>
            </a:solidFill>
            <a:miter lim="800000"/>
            <a:headEnd/>
            <a:tailEnd/>
          </a:ln>
          <a:effectLst>
            <a:outerShdw dist="20000" dir="5400000" rotWithShape="0">
              <a:srgbClr val="000000">
                <a:alpha val="37999"/>
              </a:srgbClr>
            </a:outerShdw>
          </a:effectLst>
        </p:spPr>
        <p:txBody>
          <a:bodyPr vert="eaVert" anchor="ctr" anchorCtr="1"/>
          <a:lstStyle/>
          <a:p>
            <a:pPr>
              <a:spcBef>
                <a:spcPct val="50000"/>
              </a:spcBef>
              <a:defRPr/>
            </a:pPr>
            <a:r>
              <a:rPr lang="ja-JP" altLang="en-US" dirty="0">
                <a:solidFill>
                  <a:schemeClr val="bg1"/>
                </a:solidFill>
                <a:latin typeface="Meiryo UI" pitchFamily="50" charset="-128"/>
                <a:ea typeface="Meiryo UI" pitchFamily="50" charset="-128"/>
                <a:cs typeface="Meiryo UI" pitchFamily="50" charset="-128"/>
              </a:rPr>
              <a:t>必要に応じての再介入</a:t>
            </a:r>
          </a:p>
        </p:txBody>
      </p:sp>
      <p:sp>
        <p:nvSpPr>
          <p:cNvPr id="3084" name="AutoShape 13"/>
          <p:cNvSpPr>
            <a:spLocks noChangeArrowheads="1"/>
          </p:cNvSpPr>
          <p:nvPr/>
        </p:nvSpPr>
        <p:spPr bwMode="auto">
          <a:xfrm>
            <a:off x="683568" y="5877272"/>
            <a:ext cx="8029029" cy="503238"/>
          </a:xfrm>
          <a:custGeom>
            <a:avLst/>
            <a:gdLst>
              <a:gd name="T0" fmla="*/ 6554519 w 21600"/>
              <a:gd name="T1" fmla="*/ 0 h 21600"/>
              <a:gd name="T2" fmla="*/ 0 w 21600"/>
              <a:gd name="T3" fmla="*/ 251619 h 21600"/>
              <a:gd name="T4" fmla="*/ 6554519 w 21600"/>
              <a:gd name="T5" fmla="*/ 503238 h 21600"/>
              <a:gd name="T6" fmla="*/ 7559675 w 21600"/>
              <a:gd name="T7" fmla="*/ 251619 h 21600"/>
              <a:gd name="T8" fmla="*/ 17694720 60000 65536"/>
              <a:gd name="T9" fmla="*/ 11796480 60000 65536"/>
              <a:gd name="T10" fmla="*/ 5898240 60000 65536"/>
              <a:gd name="T11" fmla="*/ 0 60000 65536"/>
              <a:gd name="T12" fmla="*/ 3375 w 21600"/>
              <a:gd name="T13" fmla="*/ 5928 h 21600"/>
              <a:gd name="T14" fmla="*/ 20304 w 21600"/>
              <a:gd name="T15" fmla="*/ 15672 h 21600"/>
            </a:gdLst>
            <a:ahLst/>
            <a:cxnLst>
              <a:cxn ang="T8">
                <a:pos x="T0" y="T1"/>
              </a:cxn>
              <a:cxn ang="T9">
                <a:pos x="T2" y="T3"/>
              </a:cxn>
              <a:cxn ang="T10">
                <a:pos x="T4" y="T5"/>
              </a:cxn>
              <a:cxn ang="T11">
                <a:pos x="T6" y="T7"/>
              </a:cxn>
            </a:cxnLst>
            <a:rect l="T12" t="T13" r="T14" b="T15"/>
            <a:pathLst>
              <a:path w="21600" h="21600">
                <a:moveTo>
                  <a:pt x="18728" y="0"/>
                </a:moveTo>
                <a:lnTo>
                  <a:pt x="18728" y="5928"/>
                </a:lnTo>
                <a:lnTo>
                  <a:pt x="3375" y="5928"/>
                </a:lnTo>
                <a:lnTo>
                  <a:pt x="3375" y="15672"/>
                </a:lnTo>
                <a:lnTo>
                  <a:pt x="18728" y="15672"/>
                </a:lnTo>
                <a:lnTo>
                  <a:pt x="18728" y="21600"/>
                </a:lnTo>
                <a:lnTo>
                  <a:pt x="21600" y="10800"/>
                </a:lnTo>
                <a:close/>
              </a:path>
              <a:path w="21600" h="21600">
                <a:moveTo>
                  <a:pt x="1350" y="5928"/>
                </a:moveTo>
                <a:lnTo>
                  <a:pt x="1350" y="15672"/>
                </a:lnTo>
                <a:lnTo>
                  <a:pt x="2700" y="15672"/>
                </a:lnTo>
                <a:lnTo>
                  <a:pt x="2700" y="5928"/>
                </a:lnTo>
                <a:close/>
              </a:path>
              <a:path w="21600" h="21600">
                <a:moveTo>
                  <a:pt x="0" y="5928"/>
                </a:moveTo>
                <a:lnTo>
                  <a:pt x="0" y="15672"/>
                </a:lnTo>
                <a:lnTo>
                  <a:pt x="675" y="15672"/>
                </a:lnTo>
                <a:lnTo>
                  <a:pt x="675" y="5928"/>
                </a:lnTo>
                <a:close/>
              </a:path>
            </a:pathLst>
          </a:custGeom>
          <a:solidFill>
            <a:schemeClr val="accent6">
              <a:lumMod val="25000"/>
            </a:schemeClr>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defRPr/>
            </a:pPr>
            <a:endParaRPr lang="ja-JP" altLang="en-US"/>
          </a:p>
        </p:txBody>
      </p:sp>
      <p:sp>
        <p:nvSpPr>
          <p:cNvPr id="20494" name="Text Box 14"/>
          <p:cNvSpPr txBox="1">
            <a:spLocks noChangeArrowheads="1"/>
          </p:cNvSpPr>
          <p:nvPr/>
        </p:nvSpPr>
        <p:spPr bwMode="auto">
          <a:xfrm>
            <a:off x="2195513" y="6308725"/>
            <a:ext cx="48974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lgn="ctr" eaLnBrk="1" hangingPunct="1">
              <a:spcBef>
                <a:spcPct val="50000"/>
              </a:spcBef>
              <a:buFontTx/>
              <a:buNone/>
            </a:pPr>
            <a:r>
              <a:rPr lang="ja-JP" altLang="en-US" sz="2400">
                <a:latin typeface="Meiryo UI" panose="020B0604030504040204" pitchFamily="50" charset="-128"/>
                <a:ea typeface="Meiryo UI" panose="020B0604030504040204" pitchFamily="50" charset="-128"/>
                <a:cs typeface="Meiryo UI" panose="020B0604030504040204" pitchFamily="50" charset="-128"/>
              </a:rPr>
              <a:t>広義のジョブコーチ支援</a:t>
            </a:r>
          </a:p>
        </p:txBody>
      </p:sp>
      <p:sp>
        <p:nvSpPr>
          <p:cNvPr id="22" name="Text Box 10"/>
          <p:cNvSpPr txBox="1">
            <a:spLocks noChangeArrowheads="1"/>
          </p:cNvSpPr>
          <p:nvPr/>
        </p:nvSpPr>
        <p:spPr bwMode="auto">
          <a:xfrm>
            <a:off x="8027988" y="2205038"/>
            <a:ext cx="684212" cy="3527425"/>
          </a:xfrm>
          <a:prstGeom prst="rect">
            <a:avLst/>
          </a:prstGeom>
          <a:solidFill>
            <a:schemeClr val="accent2">
              <a:lumMod val="10000"/>
            </a:schemeClr>
          </a:solidFill>
          <a:ln w="9525" algn="ctr">
            <a:solidFill>
              <a:schemeClr val="accent1">
                <a:lumMod val="50000"/>
              </a:schemeClr>
            </a:solidFill>
            <a:miter lim="800000"/>
            <a:headEnd/>
            <a:tailEnd/>
          </a:ln>
          <a:effectLst>
            <a:outerShdw dist="20000" dir="5400000" rotWithShape="0">
              <a:srgbClr val="000000">
                <a:alpha val="37999"/>
              </a:srgbClr>
            </a:outerShdw>
          </a:effectLst>
        </p:spPr>
        <p:txBody>
          <a:bodyPr vert="eaVert" anchor="ctr" anchorCtr="1"/>
          <a:lstStyle/>
          <a:p>
            <a:pPr>
              <a:spcBef>
                <a:spcPct val="50000"/>
              </a:spcBef>
              <a:defRPr/>
            </a:pPr>
            <a:r>
              <a:rPr lang="ja-JP" altLang="en-US" dirty="0">
                <a:solidFill>
                  <a:schemeClr val="bg1"/>
                </a:solidFill>
                <a:latin typeface="Meiryo UI" pitchFamily="50" charset="-128"/>
                <a:ea typeface="Meiryo UI" pitchFamily="50" charset="-128"/>
                <a:cs typeface="Meiryo UI" pitchFamily="50" charset="-128"/>
              </a:rPr>
              <a:t>関係機関との連絡調整</a:t>
            </a:r>
          </a:p>
        </p:txBody>
      </p:sp>
      <p:sp>
        <p:nvSpPr>
          <p:cNvPr id="24" name="角丸四角形 23"/>
          <p:cNvSpPr/>
          <p:nvPr/>
        </p:nvSpPr>
        <p:spPr>
          <a:xfrm>
            <a:off x="539750" y="1557338"/>
            <a:ext cx="2413000" cy="5048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chemeClr val="accent6">
                    <a:lumMod val="50000"/>
                  </a:schemeClr>
                </a:solidFill>
                <a:latin typeface="Meiryo UI" pitchFamily="50" charset="-128"/>
                <a:ea typeface="Meiryo UI" pitchFamily="50" charset="-128"/>
                <a:cs typeface="Meiryo UI" pitchFamily="50" charset="-128"/>
              </a:rPr>
              <a:t>準備期</a:t>
            </a:r>
          </a:p>
        </p:txBody>
      </p:sp>
      <p:sp>
        <p:nvSpPr>
          <p:cNvPr id="25" name="角丸四角形 24"/>
          <p:cNvSpPr/>
          <p:nvPr/>
        </p:nvSpPr>
        <p:spPr>
          <a:xfrm>
            <a:off x="3419475" y="1557338"/>
            <a:ext cx="2413000" cy="5048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chemeClr val="accent6">
                    <a:lumMod val="50000"/>
                  </a:schemeClr>
                </a:solidFill>
                <a:latin typeface="Meiryo UI" pitchFamily="50" charset="-128"/>
                <a:ea typeface="Meiryo UI" pitchFamily="50" charset="-128"/>
                <a:cs typeface="Meiryo UI" pitchFamily="50" charset="-128"/>
              </a:rPr>
              <a:t>集中支援期</a:t>
            </a:r>
          </a:p>
        </p:txBody>
      </p:sp>
      <p:sp>
        <p:nvSpPr>
          <p:cNvPr id="26" name="角丸四角形 25"/>
          <p:cNvSpPr/>
          <p:nvPr/>
        </p:nvSpPr>
        <p:spPr>
          <a:xfrm>
            <a:off x="6300788" y="1557338"/>
            <a:ext cx="2411412" cy="5048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chemeClr val="accent6">
                    <a:lumMod val="50000"/>
                  </a:schemeClr>
                </a:solidFill>
                <a:latin typeface="Meiryo UI" pitchFamily="50" charset="-128"/>
                <a:ea typeface="Meiryo UI" pitchFamily="50" charset="-128"/>
                <a:cs typeface="Meiryo UI" pitchFamily="50" charset="-128"/>
              </a:rPr>
              <a:t>フォローアップ期</a:t>
            </a:r>
          </a:p>
        </p:txBody>
      </p:sp>
      <p:sp>
        <p:nvSpPr>
          <p:cNvPr id="27" name="二等辺三角形 26"/>
          <p:cNvSpPr/>
          <p:nvPr/>
        </p:nvSpPr>
        <p:spPr>
          <a:xfrm rot="5400000">
            <a:off x="2951957" y="1681956"/>
            <a:ext cx="468312" cy="2889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
        <p:nvSpPr>
          <p:cNvPr id="28" name="二等辺三角形 27"/>
          <p:cNvSpPr/>
          <p:nvPr/>
        </p:nvSpPr>
        <p:spPr>
          <a:xfrm rot="5400000">
            <a:off x="5849937" y="1684338"/>
            <a:ext cx="468313" cy="28733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
        <p:nvSpPr>
          <p:cNvPr id="20502" name="スライド番号プレースホルダー 1"/>
          <p:cNvSpPr>
            <a:spLocks noGrp="1"/>
          </p:cNvSpPr>
          <p:nvPr>
            <p:ph type="sldNum" sz="quarter" idx="12"/>
          </p:nvPr>
        </p:nvSpPr>
        <p:spPr>
          <a:xfrm>
            <a:off x="6902896" y="6500192"/>
            <a:ext cx="2133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spcBef>
                <a:spcPct val="0"/>
              </a:spcBef>
              <a:buFontTx/>
              <a:buNone/>
            </a:pPr>
            <a:fld id="{6066226C-710C-4D11-B1D3-2489707991F3}" type="slidenum">
              <a:rPr kumimoji="0" lang="en-US" altLang="ja-JP" sz="1400" smtClean="0"/>
              <a:pPr>
                <a:spcBef>
                  <a:spcPct val="0"/>
                </a:spcBef>
                <a:buFontTx/>
                <a:buNone/>
              </a:pPr>
              <a:t>20</a:t>
            </a:fld>
            <a:endParaRPr kumimoji="0" lang="en-US" altLang="ja-JP" sz="1400"/>
          </a:p>
        </p:txBody>
      </p:sp>
      <p:sp>
        <p:nvSpPr>
          <p:cNvPr id="21" name="Rectangle 3"/>
          <p:cNvSpPr txBox="1">
            <a:spLocks noChangeArrowheads="1"/>
          </p:cNvSpPr>
          <p:nvPr/>
        </p:nvSpPr>
        <p:spPr bwMode="auto">
          <a:xfrm>
            <a:off x="47625" y="6308551"/>
            <a:ext cx="2652167"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lgn="ctr" eaLnBrk="1" hangingPunct="1">
              <a:buFontTx/>
              <a:buNone/>
            </a:pPr>
            <a:r>
              <a:rPr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ジョブコーチハンドブック　</a:t>
            </a:r>
            <a:r>
              <a:rPr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小川浩　</a:t>
            </a:r>
            <a:r>
              <a:rPr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偏著</a:t>
            </a:r>
            <a:endParaRPr lang="en-US" altLang="ja-JP"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buFontTx/>
              <a:buNone/>
            </a:pPr>
            <a:r>
              <a:rPr lang="ja-JP" altLang="en-US" sz="12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発行　エンパワメント研究所</a:t>
            </a:r>
            <a:endParaRPr lang="ja-JP" altLang="en-US" sz="12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9629376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2913" y="-117475"/>
            <a:ext cx="8243887" cy="1314450"/>
          </a:xfrm>
        </p:spPr>
        <p:txBody>
          <a:bodyPr/>
          <a:lstStyle/>
          <a:p>
            <a:pPr eaLnBrk="1" hangingPunct="1">
              <a:defRPr/>
            </a:pPr>
            <a:r>
              <a:rPr lang="ja-JP" altLang="en-US" dirty="0"/>
              <a:t>働く力</a:t>
            </a:r>
          </a:p>
        </p:txBody>
      </p:sp>
      <p:sp>
        <p:nvSpPr>
          <p:cNvPr id="15363" name="コンテンツ プレースホルダー 2"/>
          <p:cNvSpPr>
            <a:spLocks noGrp="1"/>
          </p:cNvSpPr>
          <p:nvPr>
            <p:ph idx="1"/>
          </p:nvPr>
        </p:nvSpPr>
        <p:spPr>
          <a:xfrm>
            <a:off x="323850" y="1420813"/>
            <a:ext cx="9144000" cy="4456112"/>
          </a:xfrm>
        </p:spPr>
        <p:txBody>
          <a:bodyPr/>
          <a:lstStyle/>
          <a:p>
            <a:pPr eaLnBrk="1" hangingPunct="1"/>
            <a:r>
              <a:rPr lang="ja-JP" altLang="en-US"/>
              <a:t>働く力　</a:t>
            </a:r>
            <a:r>
              <a:rPr lang="en-US" altLang="ja-JP"/>
              <a:t>=</a:t>
            </a:r>
            <a:r>
              <a:rPr lang="ja-JP" altLang="en-US"/>
              <a:t>　働く力　</a:t>
            </a:r>
            <a:r>
              <a:rPr lang="en-US" altLang="ja-JP"/>
              <a:t>+</a:t>
            </a:r>
            <a:r>
              <a:rPr lang="ja-JP" altLang="en-US"/>
              <a:t>　　　　　　</a:t>
            </a:r>
            <a:r>
              <a:rPr lang="en-US" altLang="ja-JP"/>
              <a:t>+</a:t>
            </a:r>
            <a:r>
              <a:rPr lang="ja-JP" altLang="en-US"/>
              <a:t>　　　　　　　　　</a:t>
            </a:r>
          </a:p>
        </p:txBody>
      </p:sp>
      <p:sp>
        <p:nvSpPr>
          <p:cNvPr id="15364" name="Line 4"/>
          <p:cNvSpPr>
            <a:spLocks noChangeShapeType="1"/>
          </p:cNvSpPr>
          <p:nvPr/>
        </p:nvSpPr>
        <p:spPr bwMode="auto">
          <a:xfrm flipV="1">
            <a:off x="792163" y="5229225"/>
            <a:ext cx="7524750" cy="71438"/>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365" name="Line 4"/>
          <p:cNvSpPr>
            <a:spLocks noChangeShapeType="1"/>
          </p:cNvSpPr>
          <p:nvPr/>
        </p:nvSpPr>
        <p:spPr bwMode="auto">
          <a:xfrm>
            <a:off x="792163" y="2565400"/>
            <a:ext cx="7524750"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366" name="Line 4"/>
          <p:cNvSpPr>
            <a:spLocks noChangeShapeType="1"/>
          </p:cNvSpPr>
          <p:nvPr/>
        </p:nvSpPr>
        <p:spPr bwMode="auto">
          <a:xfrm>
            <a:off x="827088" y="3465513"/>
            <a:ext cx="7489825" cy="32385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367" name="Line 4"/>
          <p:cNvSpPr>
            <a:spLocks noChangeShapeType="1"/>
          </p:cNvSpPr>
          <p:nvPr/>
        </p:nvSpPr>
        <p:spPr bwMode="auto">
          <a:xfrm flipV="1">
            <a:off x="792163" y="3933825"/>
            <a:ext cx="7524750" cy="503238"/>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 name="Text Box 9"/>
          <p:cNvSpPr txBox="1">
            <a:spLocks noChangeArrowheads="1"/>
          </p:cNvSpPr>
          <p:nvPr/>
        </p:nvSpPr>
        <p:spPr bwMode="auto">
          <a:xfrm>
            <a:off x="827088" y="2781300"/>
            <a:ext cx="2573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800" b="1" dirty="0">
                <a:latin typeface="Times New Roman" panose="02020603050405020304" pitchFamily="18" charset="0"/>
              </a:rPr>
              <a:t>会社の雇う力</a:t>
            </a:r>
          </a:p>
        </p:txBody>
      </p:sp>
      <p:sp>
        <p:nvSpPr>
          <p:cNvPr id="9" name="Text Box 5"/>
          <p:cNvSpPr txBox="1">
            <a:spLocks noChangeArrowheads="1"/>
          </p:cNvSpPr>
          <p:nvPr/>
        </p:nvSpPr>
        <p:spPr bwMode="auto">
          <a:xfrm>
            <a:off x="827088" y="4508500"/>
            <a:ext cx="2520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800" b="1">
                <a:solidFill>
                  <a:srgbClr val="CC0000"/>
                </a:solidFill>
                <a:latin typeface="Times New Roman" panose="02020603050405020304" pitchFamily="18" charset="0"/>
              </a:rPr>
              <a:t>働く人の働く力</a:t>
            </a:r>
          </a:p>
        </p:txBody>
      </p:sp>
      <p:sp>
        <p:nvSpPr>
          <p:cNvPr id="10" name="Text Box 6"/>
          <p:cNvSpPr txBox="1">
            <a:spLocks noChangeArrowheads="1"/>
          </p:cNvSpPr>
          <p:nvPr/>
        </p:nvSpPr>
        <p:spPr bwMode="auto">
          <a:xfrm>
            <a:off x="825500" y="3644900"/>
            <a:ext cx="3386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800" b="1">
                <a:solidFill>
                  <a:srgbClr val="0000CC"/>
                </a:solidFill>
                <a:latin typeface="Times New Roman" panose="02020603050405020304" pitchFamily="18" charset="0"/>
              </a:rPr>
              <a:t>支援者の支援する力</a:t>
            </a:r>
          </a:p>
        </p:txBody>
      </p:sp>
      <p:sp>
        <p:nvSpPr>
          <p:cNvPr id="15371" name="Line 12"/>
          <p:cNvSpPr>
            <a:spLocks noChangeShapeType="1"/>
          </p:cNvSpPr>
          <p:nvPr/>
        </p:nvSpPr>
        <p:spPr bwMode="auto">
          <a:xfrm flipV="1">
            <a:off x="827088" y="2565400"/>
            <a:ext cx="0" cy="27352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372" name="Line 12"/>
          <p:cNvSpPr>
            <a:spLocks noChangeShapeType="1"/>
          </p:cNvSpPr>
          <p:nvPr/>
        </p:nvSpPr>
        <p:spPr bwMode="auto">
          <a:xfrm flipV="1">
            <a:off x="8316913" y="2565400"/>
            <a:ext cx="0" cy="27352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 name="Text Box 8"/>
          <p:cNvSpPr txBox="1">
            <a:spLocks noChangeArrowheads="1"/>
          </p:cNvSpPr>
          <p:nvPr/>
        </p:nvSpPr>
        <p:spPr bwMode="auto">
          <a:xfrm>
            <a:off x="35496" y="2944124"/>
            <a:ext cx="648511" cy="2213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vert="wordArtVertRtl">
            <a:spAutoFit/>
          </a:bodyPr>
          <a:lstStyle>
            <a:lvl1pPr eaLnBrk="0" hangingPunct="0">
              <a:defRPr b="1">
                <a:solidFill>
                  <a:srgbClr val="000066"/>
                </a:solidFill>
                <a:latin typeface="Times New Roman" pitchFamily="18" charset="0"/>
                <a:ea typeface="ＭＳ Ｐゴシック" pitchFamily="50" charset="-128"/>
              </a:defRPr>
            </a:lvl1pPr>
            <a:lvl2pPr marL="742950" indent="-285750" eaLnBrk="0" hangingPunct="0">
              <a:defRPr b="1">
                <a:solidFill>
                  <a:srgbClr val="000066"/>
                </a:solidFill>
                <a:latin typeface="Times New Roman" pitchFamily="18" charset="0"/>
                <a:ea typeface="ＭＳ Ｐゴシック" pitchFamily="50" charset="-128"/>
              </a:defRPr>
            </a:lvl2pPr>
            <a:lvl3pPr marL="1143000" indent="-228600" eaLnBrk="0" hangingPunct="0">
              <a:defRPr b="1">
                <a:solidFill>
                  <a:srgbClr val="000066"/>
                </a:solidFill>
                <a:latin typeface="Times New Roman" pitchFamily="18" charset="0"/>
                <a:ea typeface="ＭＳ Ｐゴシック" pitchFamily="50" charset="-128"/>
              </a:defRPr>
            </a:lvl3pPr>
            <a:lvl4pPr marL="1600200" indent="-228600" eaLnBrk="0" hangingPunct="0">
              <a:defRPr b="1">
                <a:solidFill>
                  <a:srgbClr val="000066"/>
                </a:solidFill>
                <a:latin typeface="Times New Roman" pitchFamily="18" charset="0"/>
                <a:ea typeface="ＭＳ Ｐゴシック" pitchFamily="50" charset="-128"/>
              </a:defRPr>
            </a:lvl4pPr>
            <a:lvl5pPr marL="2057400" indent="-228600" eaLnBrk="0" hangingPunct="0">
              <a:defRPr b="1">
                <a:solidFill>
                  <a:srgbClr val="000066"/>
                </a:solidFill>
                <a:latin typeface="Times New Roman" pitchFamily="18" charset="0"/>
                <a:ea typeface="ＭＳ Ｐゴシック" pitchFamily="50" charset="-128"/>
              </a:defRPr>
            </a:lvl5pPr>
            <a:lvl6pPr marL="2514600" indent="-228600" algn="ctr" eaLnBrk="0" fontAlgn="base" hangingPunct="0">
              <a:spcBef>
                <a:spcPct val="0"/>
              </a:spcBef>
              <a:spcAft>
                <a:spcPct val="0"/>
              </a:spcAft>
              <a:defRPr b="1">
                <a:solidFill>
                  <a:srgbClr val="000066"/>
                </a:solidFill>
                <a:latin typeface="Times New Roman" pitchFamily="18" charset="0"/>
                <a:ea typeface="ＭＳ Ｐゴシック" pitchFamily="50" charset="-128"/>
              </a:defRPr>
            </a:lvl6pPr>
            <a:lvl7pPr marL="2971800" indent="-228600" algn="ctr" eaLnBrk="0" fontAlgn="base" hangingPunct="0">
              <a:spcBef>
                <a:spcPct val="0"/>
              </a:spcBef>
              <a:spcAft>
                <a:spcPct val="0"/>
              </a:spcAft>
              <a:defRPr b="1">
                <a:solidFill>
                  <a:srgbClr val="000066"/>
                </a:solidFill>
                <a:latin typeface="Times New Roman" pitchFamily="18" charset="0"/>
                <a:ea typeface="ＭＳ Ｐゴシック" pitchFamily="50" charset="-128"/>
              </a:defRPr>
            </a:lvl7pPr>
            <a:lvl8pPr marL="3429000" indent="-228600" algn="ctr" eaLnBrk="0" fontAlgn="base" hangingPunct="0">
              <a:spcBef>
                <a:spcPct val="0"/>
              </a:spcBef>
              <a:spcAft>
                <a:spcPct val="0"/>
              </a:spcAft>
              <a:defRPr b="1">
                <a:solidFill>
                  <a:srgbClr val="000066"/>
                </a:solidFill>
                <a:latin typeface="Times New Roman" pitchFamily="18" charset="0"/>
                <a:ea typeface="ＭＳ Ｐゴシック" pitchFamily="50" charset="-128"/>
              </a:defRPr>
            </a:lvl8pPr>
            <a:lvl9pPr marL="3886200" indent="-228600" algn="ctr" eaLnBrk="0" fontAlgn="base" hangingPunct="0">
              <a:spcBef>
                <a:spcPct val="0"/>
              </a:spcBef>
              <a:spcAft>
                <a:spcPct val="0"/>
              </a:spcAft>
              <a:defRPr b="1">
                <a:solidFill>
                  <a:srgbClr val="000066"/>
                </a:solidFill>
                <a:latin typeface="Times New Roman" pitchFamily="18" charset="0"/>
                <a:ea typeface="ＭＳ Ｐゴシック" pitchFamily="50" charset="-128"/>
              </a:defRPr>
            </a:lvl9pPr>
          </a:lstStyle>
          <a:p>
            <a:pPr eaLnBrk="1" hangingPunct="1">
              <a:defRPr/>
            </a:pPr>
            <a:r>
              <a:rPr lang="ja-JP" altLang="en-US" sz="2800" dirty="0">
                <a:solidFill>
                  <a:schemeClr val="tx2"/>
                </a:solidFill>
              </a:rPr>
              <a:t>働き始め</a:t>
            </a:r>
          </a:p>
        </p:txBody>
      </p:sp>
      <p:sp>
        <p:nvSpPr>
          <p:cNvPr id="14" name="Text Box 8"/>
          <p:cNvSpPr txBox="1">
            <a:spLocks noChangeArrowheads="1"/>
          </p:cNvSpPr>
          <p:nvPr/>
        </p:nvSpPr>
        <p:spPr bwMode="auto">
          <a:xfrm>
            <a:off x="8243969" y="2564904"/>
            <a:ext cx="648511" cy="27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vert="wordArtVertRtl">
            <a:spAutoFit/>
          </a:bodyPr>
          <a:lstStyle>
            <a:lvl1pPr eaLnBrk="0" hangingPunct="0">
              <a:defRPr b="1">
                <a:solidFill>
                  <a:srgbClr val="000066"/>
                </a:solidFill>
                <a:latin typeface="Times New Roman" pitchFamily="18" charset="0"/>
                <a:ea typeface="ＭＳ Ｐゴシック" pitchFamily="50" charset="-128"/>
              </a:defRPr>
            </a:lvl1pPr>
            <a:lvl2pPr marL="742950" indent="-285750" eaLnBrk="0" hangingPunct="0">
              <a:defRPr b="1">
                <a:solidFill>
                  <a:srgbClr val="000066"/>
                </a:solidFill>
                <a:latin typeface="Times New Roman" pitchFamily="18" charset="0"/>
                <a:ea typeface="ＭＳ Ｐゴシック" pitchFamily="50" charset="-128"/>
              </a:defRPr>
            </a:lvl2pPr>
            <a:lvl3pPr marL="1143000" indent="-228600" eaLnBrk="0" hangingPunct="0">
              <a:defRPr b="1">
                <a:solidFill>
                  <a:srgbClr val="000066"/>
                </a:solidFill>
                <a:latin typeface="Times New Roman" pitchFamily="18" charset="0"/>
                <a:ea typeface="ＭＳ Ｐゴシック" pitchFamily="50" charset="-128"/>
              </a:defRPr>
            </a:lvl3pPr>
            <a:lvl4pPr marL="1600200" indent="-228600" eaLnBrk="0" hangingPunct="0">
              <a:defRPr b="1">
                <a:solidFill>
                  <a:srgbClr val="000066"/>
                </a:solidFill>
                <a:latin typeface="Times New Roman" pitchFamily="18" charset="0"/>
                <a:ea typeface="ＭＳ Ｐゴシック" pitchFamily="50" charset="-128"/>
              </a:defRPr>
            </a:lvl4pPr>
            <a:lvl5pPr marL="2057400" indent="-228600" eaLnBrk="0" hangingPunct="0">
              <a:defRPr b="1">
                <a:solidFill>
                  <a:srgbClr val="000066"/>
                </a:solidFill>
                <a:latin typeface="Times New Roman" pitchFamily="18" charset="0"/>
                <a:ea typeface="ＭＳ Ｐゴシック" pitchFamily="50" charset="-128"/>
              </a:defRPr>
            </a:lvl5pPr>
            <a:lvl6pPr marL="2514600" indent="-228600" algn="ctr" eaLnBrk="0" fontAlgn="base" hangingPunct="0">
              <a:spcBef>
                <a:spcPct val="0"/>
              </a:spcBef>
              <a:spcAft>
                <a:spcPct val="0"/>
              </a:spcAft>
              <a:defRPr b="1">
                <a:solidFill>
                  <a:srgbClr val="000066"/>
                </a:solidFill>
                <a:latin typeface="Times New Roman" pitchFamily="18" charset="0"/>
                <a:ea typeface="ＭＳ Ｐゴシック" pitchFamily="50" charset="-128"/>
              </a:defRPr>
            </a:lvl6pPr>
            <a:lvl7pPr marL="2971800" indent="-228600" algn="ctr" eaLnBrk="0" fontAlgn="base" hangingPunct="0">
              <a:spcBef>
                <a:spcPct val="0"/>
              </a:spcBef>
              <a:spcAft>
                <a:spcPct val="0"/>
              </a:spcAft>
              <a:defRPr b="1">
                <a:solidFill>
                  <a:srgbClr val="000066"/>
                </a:solidFill>
                <a:latin typeface="Times New Roman" pitchFamily="18" charset="0"/>
                <a:ea typeface="ＭＳ Ｐゴシック" pitchFamily="50" charset="-128"/>
              </a:defRPr>
            </a:lvl7pPr>
            <a:lvl8pPr marL="3429000" indent="-228600" algn="ctr" eaLnBrk="0" fontAlgn="base" hangingPunct="0">
              <a:spcBef>
                <a:spcPct val="0"/>
              </a:spcBef>
              <a:spcAft>
                <a:spcPct val="0"/>
              </a:spcAft>
              <a:defRPr b="1">
                <a:solidFill>
                  <a:srgbClr val="000066"/>
                </a:solidFill>
                <a:latin typeface="Times New Roman" pitchFamily="18" charset="0"/>
                <a:ea typeface="ＭＳ Ｐゴシック" pitchFamily="50" charset="-128"/>
              </a:defRPr>
            </a:lvl8pPr>
            <a:lvl9pPr marL="3886200" indent="-228600" algn="ctr" eaLnBrk="0" fontAlgn="base" hangingPunct="0">
              <a:spcBef>
                <a:spcPct val="0"/>
              </a:spcBef>
              <a:spcAft>
                <a:spcPct val="0"/>
              </a:spcAft>
              <a:defRPr b="1">
                <a:solidFill>
                  <a:srgbClr val="000066"/>
                </a:solidFill>
                <a:latin typeface="Times New Roman" pitchFamily="18" charset="0"/>
                <a:ea typeface="ＭＳ Ｐゴシック" pitchFamily="50" charset="-128"/>
              </a:defRPr>
            </a:lvl9pPr>
          </a:lstStyle>
          <a:p>
            <a:pPr eaLnBrk="1" hangingPunct="1">
              <a:defRPr/>
            </a:pPr>
            <a:r>
              <a:rPr lang="ja-JP" altLang="en-US" sz="2800" dirty="0">
                <a:solidFill>
                  <a:schemeClr val="tx2"/>
                </a:solidFill>
              </a:rPr>
              <a:t>慣れてきた頃</a:t>
            </a:r>
          </a:p>
        </p:txBody>
      </p:sp>
      <p:sp>
        <p:nvSpPr>
          <p:cNvPr id="15" name="Rectangle 23"/>
          <p:cNvSpPr>
            <a:spLocks noChangeArrowheads="1"/>
          </p:cNvSpPr>
          <p:nvPr/>
        </p:nvSpPr>
        <p:spPr bwMode="auto">
          <a:xfrm>
            <a:off x="467544" y="5517232"/>
            <a:ext cx="914400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400" dirty="0"/>
              <a:t>　働き始めは、ジョブコーチや支援者が占める割合が大きいが、</a:t>
            </a:r>
            <a:endParaRPr lang="en-US" altLang="ja-JP" sz="2400" dirty="0"/>
          </a:p>
          <a:p>
            <a:pPr eaLnBrk="1" hangingPunct="1">
              <a:spcBef>
                <a:spcPct val="0"/>
              </a:spcBef>
              <a:buFontTx/>
              <a:buNone/>
            </a:pPr>
            <a:r>
              <a:rPr lang="ja-JP" altLang="en-US" sz="2400" dirty="0"/>
              <a:t>本人の働く力が伸び、会社の雇う力（ナチュラルサポート）も増え、</a:t>
            </a:r>
            <a:endParaRPr lang="en-US" altLang="ja-JP" sz="2400" dirty="0"/>
          </a:p>
          <a:p>
            <a:pPr eaLnBrk="1" hangingPunct="1">
              <a:spcBef>
                <a:spcPct val="0"/>
              </a:spcBef>
              <a:buFontTx/>
              <a:buNone/>
            </a:pPr>
            <a:r>
              <a:rPr lang="ja-JP" altLang="en-US" sz="2400" dirty="0"/>
              <a:t>支援する力が減っていく（フェイディング）ものである</a:t>
            </a:r>
          </a:p>
          <a:p>
            <a:pPr eaLnBrk="1" hangingPunct="1">
              <a:spcBef>
                <a:spcPct val="0"/>
              </a:spcBef>
              <a:buFontTx/>
              <a:buNone/>
            </a:pPr>
            <a:endParaRPr lang="en-US" altLang="ja-JP" sz="2800" dirty="0">
              <a:solidFill>
                <a:srgbClr val="FF0000"/>
              </a:solidFill>
            </a:endParaRPr>
          </a:p>
        </p:txBody>
      </p:sp>
      <p:sp>
        <p:nvSpPr>
          <p:cNvPr id="16" name="Text Box 9"/>
          <p:cNvSpPr txBox="1">
            <a:spLocks noChangeArrowheads="1"/>
          </p:cNvSpPr>
          <p:nvPr/>
        </p:nvSpPr>
        <p:spPr bwMode="auto">
          <a:xfrm>
            <a:off x="4591050" y="1412875"/>
            <a:ext cx="25733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a:latin typeface="Times New Roman" panose="02020603050405020304" pitchFamily="18" charset="0"/>
              </a:rPr>
              <a:t>雇う力</a:t>
            </a:r>
          </a:p>
        </p:txBody>
      </p:sp>
      <p:sp>
        <p:nvSpPr>
          <p:cNvPr id="17" name="Text Box 9"/>
          <p:cNvSpPr txBox="1">
            <a:spLocks noChangeArrowheads="1"/>
          </p:cNvSpPr>
          <p:nvPr/>
        </p:nvSpPr>
        <p:spPr bwMode="auto">
          <a:xfrm>
            <a:off x="6462713" y="1412875"/>
            <a:ext cx="25733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a:latin typeface="Times New Roman" panose="02020603050405020304" pitchFamily="18" charset="0"/>
              </a:rPr>
              <a:t>支援する力</a:t>
            </a:r>
          </a:p>
        </p:txBody>
      </p:sp>
      <p:sp>
        <p:nvSpPr>
          <p:cNvPr id="3" name="スライド番号プレースホルダー 2"/>
          <p:cNvSpPr>
            <a:spLocks noGrp="1"/>
          </p:cNvSpPr>
          <p:nvPr>
            <p:ph type="sldNum" sz="quarter" idx="12"/>
          </p:nvPr>
        </p:nvSpPr>
        <p:spPr>
          <a:xfrm>
            <a:off x="6830888" y="6500192"/>
            <a:ext cx="2133600" cy="457200"/>
          </a:xfrm>
        </p:spPr>
        <p:txBody>
          <a:bodyPr/>
          <a:lstStyle/>
          <a:p>
            <a:pPr>
              <a:defRPr/>
            </a:pPr>
            <a:fld id="{69F6EFE6-8602-4B8A-B5A2-DFF3B5264703}" type="slidenum">
              <a:rPr lang="en-US" altLang="ja-JP" smtClean="0"/>
              <a:pPr>
                <a:defRPr/>
              </a:pPr>
              <a:t>21</a:t>
            </a:fld>
            <a:endParaRPr lang="en-US" altLang="ja-JP" dirty="0"/>
          </a:p>
        </p:txBody>
      </p:sp>
    </p:spTree>
    <p:extLst>
      <p:ext uri="{BB962C8B-B14F-4D97-AF65-F5344CB8AC3E}">
        <p14:creationId xmlns:p14="http://schemas.microsoft.com/office/powerpoint/2010/main" val="16994354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amond(in)">
                                      <p:cBhvr>
                                        <p:cTn id="7" dur="20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diamond(in)">
                                      <p:cBhvr>
                                        <p:cTn id="12" dur="2000"/>
                                        <p:tgtEl>
                                          <p:spTgt spid="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amond(in)">
                                      <p:cBhvr>
                                        <p:cTn id="17" dur="20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amond(in)">
                                      <p:cBhvr>
                                        <p:cTn id="22" dur="20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diamond(in)">
                                      <p:cBhvr>
                                        <p:cTn id="27"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6" grpId="0"/>
      <p:bldP spid="1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Line 2"/>
          <p:cNvSpPr>
            <a:spLocks noChangeShapeType="1"/>
          </p:cNvSpPr>
          <p:nvPr/>
        </p:nvSpPr>
        <p:spPr bwMode="auto">
          <a:xfrm flipH="1">
            <a:off x="-25400" y="44450"/>
            <a:ext cx="3733800" cy="56388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731" name="Line 3"/>
          <p:cNvSpPr>
            <a:spLocks noChangeShapeType="1"/>
          </p:cNvSpPr>
          <p:nvPr/>
        </p:nvSpPr>
        <p:spPr bwMode="auto">
          <a:xfrm>
            <a:off x="3779838" y="44450"/>
            <a:ext cx="3744912" cy="5616575"/>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732" name="Line 4"/>
          <p:cNvSpPr>
            <a:spLocks noChangeShapeType="1"/>
          </p:cNvSpPr>
          <p:nvPr/>
        </p:nvSpPr>
        <p:spPr bwMode="auto">
          <a:xfrm>
            <a:off x="-36513" y="5661025"/>
            <a:ext cx="7524751"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733" name="Text Box 5"/>
          <p:cNvSpPr txBox="1">
            <a:spLocks noChangeArrowheads="1"/>
          </p:cNvSpPr>
          <p:nvPr/>
        </p:nvSpPr>
        <p:spPr bwMode="auto">
          <a:xfrm>
            <a:off x="2071688" y="4941888"/>
            <a:ext cx="34369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400">
                <a:solidFill>
                  <a:srgbClr val="CC0000"/>
                </a:solidFill>
                <a:latin typeface="Times New Roman" panose="02020603050405020304" pitchFamily="18" charset="0"/>
              </a:rPr>
              <a:t>健康管理・障がいの理解</a:t>
            </a:r>
          </a:p>
        </p:txBody>
      </p:sp>
      <p:sp>
        <p:nvSpPr>
          <p:cNvPr id="73734" name="Text Box 6"/>
          <p:cNvSpPr txBox="1">
            <a:spLocks noChangeArrowheads="1"/>
          </p:cNvSpPr>
          <p:nvPr/>
        </p:nvSpPr>
        <p:spPr bwMode="auto">
          <a:xfrm>
            <a:off x="1116013" y="3933825"/>
            <a:ext cx="5178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400">
                <a:solidFill>
                  <a:srgbClr val="0000CC"/>
                </a:solidFill>
                <a:latin typeface="Times New Roman" panose="02020603050405020304" pitchFamily="18" charset="0"/>
              </a:rPr>
              <a:t>日常生活管理・基本的な生活のリズム</a:t>
            </a:r>
          </a:p>
        </p:txBody>
      </p:sp>
      <p:sp>
        <p:nvSpPr>
          <p:cNvPr id="73735" name="Text Box 7"/>
          <p:cNvSpPr txBox="1">
            <a:spLocks noChangeArrowheads="1"/>
          </p:cNvSpPr>
          <p:nvPr/>
        </p:nvSpPr>
        <p:spPr bwMode="auto">
          <a:xfrm>
            <a:off x="1979613" y="2852738"/>
            <a:ext cx="35798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400">
                <a:solidFill>
                  <a:srgbClr val="FF9900"/>
                </a:solidFill>
                <a:latin typeface="Times New Roman" panose="02020603050405020304" pitchFamily="18" charset="0"/>
              </a:rPr>
              <a:t>社会生活能力・対人技能</a:t>
            </a:r>
          </a:p>
        </p:txBody>
      </p:sp>
      <p:sp>
        <p:nvSpPr>
          <p:cNvPr id="73736" name="Text Box 8"/>
          <p:cNvSpPr txBox="1">
            <a:spLocks noChangeArrowheads="1"/>
          </p:cNvSpPr>
          <p:nvPr/>
        </p:nvSpPr>
        <p:spPr bwMode="auto">
          <a:xfrm>
            <a:off x="2555875" y="1844675"/>
            <a:ext cx="2470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400">
                <a:solidFill>
                  <a:schemeClr val="tx2"/>
                </a:solidFill>
                <a:latin typeface="Times New Roman" panose="02020603050405020304" pitchFamily="18" charset="0"/>
              </a:rPr>
              <a:t>基本的労働習慣</a:t>
            </a:r>
          </a:p>
        </p:txBody>
      </p:sp>
      <p:sp>
        <p:nvSpPr>
          <p:cNvPr id="73737" name="Text Box 9"/>
          <p:cNvSpPr txBox="1">
            <a:spLocks noChangeArrowheads="1"/>
          </p:cNvSpPr>
          <p:nvPr/>
        </p:nvSpPr>
        <p:spPr bwMode="auto">
          <a:xfrm>
            <a:off x="3059113" y="908050"/>
            <a:ext cx="1781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400">
                <a:latin typeface="Times New Roman" panose="02020603050405020304" pitchFamily="18" charset="0"/>
              </a:rPr>
              <a:t>職業適性</a:t>
            </a:r>
          </a:p>
        </p:txBody>
      </p:sp>
      <p:cxnSp>
        <p:nvCxnSpPr>
          <p:cNvPr id="73738" name="AutoShape 10"/>
          <p:cNvCxnSpPr>
            <a:cxnSpLocks noChangeShapeType="1"/>
            <a:stCxn id="73730" idx="0"/>
            <a:endCxn id="73731" idx="0"/>
          </p:cNvCxnSpPr>
          <p:nvPr/>
        </p:nvCxnSpPr>
        <p:spPr bwMode="auto">
          <a:xfrm>
            <a:off x="3708400" y="28575"/>
            <a:ext cx="71438" cy="0"/>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73739" name="Line 11"/>
          <p:cNvSpPr>
            <a:spLocks noChangeShapeType="1"/>
          </p:cNvSpPr>
          <p:nvPr/>
        </p:nvSpPr>
        <p:spPr bwMode="auto">
          <a:xfrm>
            <a:off x="2771775" y="1484313"/>
            <a:ext cx="194468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740" name="Line 12"/>
          <p:cNvSpPr>
            <a:spLocks noChangeShapeType="1"/>
          </p:cNvSpPr>
          <p:nvPr/>
        </p:nvSpPr>
        <p:spPr bwMode="auto">
          <a:xfrm flipV="1">
            <a:off x="2051050" y="2565400"/>
            <a:ext cx="3384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741" name="Line 13"/>
          <p:cNvSpPr>
            <a:spLocks noChangeShapeType="1"/>
          </p:cNvSpPr>
          <p:nvPr/>
        </p:nvSpPr>
        <p:spPr bwMode="auto">
          <a:xfrm>
            <a:off x="1403350" y="3573463"/>
            <a:ext cx="46815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742" name="Line 14"/>
          <p:cNvSpPr>
            <a:spLocks noChangeShapeType="1"/>
          </p:cNvSpPr>
          <p:nvPr/>
        </p:nvSpPr>
        <p:spPr bwMode="auto">
          <a:xfrm flipV="1">
            <a:off x="684213" y="4652963"/>
            <a:ext cx="6192837"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8736" name="Text Box 16"/>
          <p:cNvSpPr txBox="1">
            <a:spLocks noChangeArrowheads="1"/>
          </p:cNvSpPr>
          <p:nvPr/>
        </p:nvSpPr>
        <p:spPr bwMode="auto">
          <a:xfrm>
            <a:off x="7092950" y="4292600"/>
            <a:ext cx="22669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800">
                <a:solidFill>
                  <a:srgbClr val="008000"/>
                </a:solidFill>
                <a:latin typeface="Times New Roman" panose="02020603050405020304" pitchFamily="18" charset="0"/>
              </a:rPr>
              <a:t>適切な医療</a:t>
            </a:r>
          </a:p>
          <a:p>
            <a:pPr eaLnBrk="1" hangingPunct="1">
              <a:spcBef>
                <a:spcPct val="0"/>
              </a:spcBef>
              <a:buFontTx/>
              <a:buNone/>
            </a:pPr>
            <a:r>
              <a:rPr lang="ja-JP" altLang="en-US" sz="2800">
                <a:solidFill>
                  <a:srgbClr val="008000"/>
                </a:solidFill>
                <a:latin typeface="Times New Roman" panose="02020603050405020304" pitchFamily="18" charset="0"/>
              </a:rPr>
              <a:t>（医療サイド）</a:t>
            </a:r>
          </a:p>
        </p:txBody>
      </p:sp>
      <p:sp>
        <p:nvSpPr>
          <p:cNvPr id="158737" name="Text Box 17"/>
          <p:cNvSpPr txBox="1">
            <a:spLocks noChangeArrowheads="1"/>
          </p:cNvSpPr>
          <p:nvPr/>
        </p:nvSpPr>
        <p:spPr bwMode="auto">
          <a:xfrm>
            <a:off x="6011863" y="2636838"/>
            <a:ext cx="30956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800">
                <a:solidFill>
                  <a:srgbClr val="008000"/>
                </a:solidFill>
                <a:latin typeface="Times New Roman" panose="02020603050405020304" pitchFamily="18" charset="0"/>
              </a:rPr>
              <a:t>充実した生活支援</a:t>
            </a:r>
          </a:p>
          <a:p>
            <a:pPr eaLnBrk="1" hangingPunct="1">
              <a:spcBef>
                <a:spcPct val="0"/>
              </a:spcBef>
              <a:buFontTx/>
              <a:buNone/>
            </a:pPr>
            <a:r>
              <a:rPr lang="ja-JP" altLang="en-US" sz="2800">
                <a:solidFill>
                  <a:srgbClr val="008000"/>
                </a:solidFill>
                <a:latin typeface="Times New Roman" panose="02020603050405020304" pitchFamily="18" charset="0"/>
              </a:rPr>
              <a:t>　　（福祉サイド）</a:t>
            </a:r>
          </a:p>
        </p:txBody>
      </p:sp>
      <p:sp>
        <p:nvSpPr>
          <p:cNvPr id="158738" name="Text Box 18"/>
          <p:cNvSpPr txBox="1">
            <a:spLocks noChangeArrowheads="1"/>
          </p:cNvSpPr>
          <p:nvPr/>
        </p:nvSpPr>
        <p:spPr bwMode="auto">
          <a:xfrm>
            <a:off x="5075238" y="620713"/>
            <a:ext cx="3744912"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800">
                <a:solidFill>
                  <a:srgbClr val="008000"/>
                </a:solidFill>
                <a:latin typeface="Times New Roman" panose="02020603050405020304" pitchFamily="18" charset="0"/>
              </a:rPr>
              <a:t>　　　密な就労支援</a:t>
            </a:r>
          </a:p>
          <a:p>
            <a:pPr eaLnBrk="1" hangingPunct="1">
              <a:spcBef>
                <a:spcPct val="0"/>
              </a:spcBef>
              <a:buFontTx/>
              <a:buNone/>
            </a:pPr>
            <a:r>
              <a:rPr lang="ja-JP" altLang="en-US" sz="2800">
                <a:solidFill>
                  <a:srgbClr val="008000"/>
                </a:solidFill>
                <a:latin typeface="Times New Roman" panose="02020603050405020304" pitchFamily="18" charset="0"/>
              </a:rPr>
              <a:t>（企業・就労支援機関）</a:t>
            </a:r>
          </a:p>
        </p:txBody>
      </p:sp>
      <p:sp>
        <p:nvSpPr>
          <p:cNvPr id="158739" name="Line 19"/>
          <p:cNvSpPr>
            <a:spLocks noChangeShapeType="1"/>
          </p:cNvSpPr>
          <p:nvPr/>
        </p:nvSpPr>
        <p:spPr bwMode="auto">
          <a:xfrm>
            <a:off x="3744913" y="44450"/>
            <a:ext cx="54356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8740" name="Line 20"/>
          <p:cNvSpPr>
            <a:spLocks noChangeShapeType="1"/>
          </p:cNvSpPr>
          <p:nvPr/>
        </p:nvSpPr>
        <p:spPr bwMode="auto">
          <a:xfrm flipV="1">
            <a:off x="5113338" y="2060575"/>
            <a:ext cx="4030662"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8741" name="Line 21"/>
          <p:cNvSpPr>
            <a:spLocks noChangeShapeType="1"/>
          </p:cNvSpPr>
          <p:nvPr/>
        </p:nvSpPr>
        <p:spPr bwMode="auto">
          <a:xfrm flipV="1">
            <a:off x="6553200" y="4149725"/>
            <a:ext cx="2627313"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8742" name="Line 22"/>
          <p:cNvSpPr>
            <a:spLocks noChangeShapeType="1"/>
          </p:cNvSpPr>
          <p:nvPr/>
        </p:nvSpPr>
        <p:spPr bwMode="auto">
          <a:xfrm flipV="1">
            <a:off x="7451725" y="5661025"/>
            <a:ext cx="1692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8743" name="Rectangle 23"/>
          <p:cNvSpPr>
            <a:spLocks noChangeArrowheads="1"/>
          </p:cNvSpPr>
          <p:nvPr/>
        </p:nvSpPr>
        <p:spPr bwMode="auto">
          <a:xfrm>
            <a:off x="-36513" y="5589588"/>
            <a:ext cx="9144001"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endParaRPr lang="en-US" altLang="ja-JP" sz="2400" dirty="0"/>
          </a:p>
          <a:p>
            <a:pPr eaLnBrk="1" hangingPunct="1">
              <a:spcBef>
                <a:spcPct val="0"/>
              </a:spcBef>
              <a:buFontTx/>
              <a:buNone/>
            </a:pPr>
            <a:r>
              <a:rPr lang="ja-JP" altLang="en-US" sz="2400" dirty="0">
                <a:solidFill>
                  <a:srgbClr val="FF0000"/>
                </a:solidFill>
              </a:rPr>
              <a:t>　より良い就労支援を一人の支援者、一つの機関で行う事は不可能。</a:t>
            </a:r>
            <a:endParaRPr lang="en-US" altLang="ja-JP" sz="2400" dirty="0">
              <a:solidFill>
                <a:srgbClr val="FF0000"/>
              </a:solidFill>
            </a:endParaRPr>
          </a:p>
          <a:p>
            <a:pPr eaLnBrk="1" hangingPunct="1">
              <a:spcBef>
                <a:spcPct val="0"/>
              </a:spcBef>
              <a:buFontTx/>
              <a:buNone/>
            </a:pPr>
            <a:r>
              <a:rPr lang="ja-JP" altLang="en-US" sz="2400" dirty="0">
                <a:solidFill>
                  <a:srgbClr val="FF0000"/>
                </a:solidFill>
              </a:rPr>
              <a:t>連携が必要でありポイントはお互いの立場を考えた上での</a:t>
            </a:r>
            <a:r>
              <a:rPr lang="ja-JP" altLang="en-US" sz="2400" dirty="0">
                <a:solidFill>
                  <a:srgbClr val="00B050"/>
                </a:solidFill>
              </a:rPr>
              <a:t>「役割分担</a:t>
            </a:r>
          </a:p>
          <a:p>
            <a:pPr eaLnBrk="1" hangingPunct="1">
              <a:spcBef>
                <a:spcPct val="0"/>
              </a:spcBef>
              <a:buFontTx/>
              <a:buNone/>
            </a:pPr>
            <a:r>
              <a:rPr lang="ja-JP" altLang="en-US" sz="2400" dirty="0">
                <a:solidFill>
                  <a:srgbClr val="00B050"/>
                </a:solidFill>
              </a:rPr>
              <a:t>と相互乗り入れ」。</a:t>
            </a:r>
            <a:r>
              <a:rPr lang="ja-JP" altLang="en-US" sz="2400" dirty="0">
                <a:solidFill>
                  <a:srgbClr val="FF0000"/>
                </a:solidFill>
              </a:rPr>
              <a:t>そして個別の連携がネットワークへと広がっていく。</a:t>
            </a:r>
          </a:p>
          <a:p>
            <a:pPr eaLnBrk="1" hangingPunct="1">
              <a:spcBef>
                <a:spcPct val="0"/>
              </a:spcBef>
              <a:buFontTx/>
              <a:buNone/>
            </a:pPr>
            <a:endParaRPr lang="en-US" altLang="ja-JP" sz="2800" dirty="0">
              <a:solidFill>
                <a:srgbClr val="FF0000"/>
              </a:solidFill>
            </a:endParaRPr>
          </a:p>
        </p:txBody>
      </p:sp>
      <p:sp>
        <p:nvSpPr>
          <p:cNvPr id="73751" name="スライド番号プレースホルダー 1"/>
          <p:cNvSpPr>
            <a:spLocks noGrp="1"/>
          </p:cNvSpPr>
          <p:nvPr>
            <p:ph type="sldNum" sz="quarter" idx="12"/>
          </p:nvPr>
        </p:nvSpPr>
        <p:spPr>
          <a:xfrm>
            <a:off x="7078133" y="6580445"/>
            <a:ext cx="2133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spcBef>
                <a:spcPct val="0"/>
              </a:spcBef>
              <a:buFontTx/>
              <a:buNone/>
            </a:pPr>
            <a:fld id="{CADC404F-C210-4D0E-B782-E0AE9DD4B5E0}" type="slidenum">
              <a:rPr kumimoji="0" lang="en-US" altLang="ja-JP" sz="1400" smtClean="0"/>
              <a:pPr>
                <a:spcBef>
                  <a:spcPct val="0"/>
                </a:spcBef>
                <a:buFontTx/>
                <a:buNone/>
              </a:pPr>
              <a:t>22</a:t>
            </a:fld>
            <a:endParaRPr kumimoji="0" lang="en-US" altLang="ja-JP" sz="1400" dirty="0"/>
          </a:p>
        </p:txBody>
      </p:sp>
      <p:sp>
        <p:nvSpPr>
          <p:cNvPr id="26" name="Rectangle 15"/>
          <p:cNvSpPr>
            <a:spLocks noChangeArrowheads="1"/>
          </p:cNvSpPr>
          <p:nvPr/>
        </p:nvSpPr>
        <p:spPr bwMode="auto">
          <a:xfrm>
            <a:off x="56396" y="63797"/>
            <a:ext cx="3570208" cy="461665"/>
          </a:xfrm>
          <a:prstGeom prst="rect">
            <a:avLst/>
          </a:prstGeom>
          <a:noFill/>
          <a:ln w="9525">
            <a:noFill/>
            <a:miter lim="800000"/>
            <a:headEnd/>
            <a:tailEnd/>
          </a:ln>
          <a:effectLst/>
        </p:spPr>
        <p:txBody>
          <a:bodyPr wrap="none">
            <a:spAutoFit/>
          </a:bodyPr>
          <a:lstStyle/>
          <a:p>
            <a:pPr eaLnBrk="1" hangingPunct="1">
              <a:spcBef>
                <a:spcPct val="20000"/>
              </a:spcBef>
              <a:buClr>
                <a:schemeClr val="hlink"/>
              </a:buClr>
              <a:defRPr/>
            </a:pPr>
            <a:r>
              <a:rPr lang="ja-JP" altLang="en-US" sz="2400" dirty="0">
                <a:effectLst>
                  <a:outerShdw blurRad="38100" dist="38100" dir="2700000" algn="tl">
                    <a:srgbClr val="C0C0C0"/>
                  </a:outerShdw>
                </a:effectLst>
                <a:latin typeface="Garamond" pitchFamily="18" charset="0"/>
                <a:ea typeface="HGS創英角ﾎﾟｯﾌﾟ体" pitchFamily="50" charset="-128"/>
              </a:rPr>
              <a:t>②職業準備性ピラミッド</a:t>
            </a:r>
          </a:p>
        </p:txBody>
      </p:sp>
    </p:spTree>
    <p:extLst>
      <p:ext uri="{BB962C8B-B14F-4D97-AF65-F5344CB8AC3E}">
        <p14:creationId xmlns:p14="http://schemas.microsoft.com/office/powerpoint/2010/main" val="34911723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58742"/>
                                        </p:tgtEl>
                                        <p:attrNameLst>
                                          <p:attrName>style.visibility</p:attrName>
                                        </p:attrNameLst>
                                      </p:cBhvr>
                                      <p:to>
                                        <p:strVal val="visible"/>
                                      </p:to>
                                    </p:set>
                                    <p:anim calcmode="lin" valueType="num">
                                      <p:cBhvr>
                                        <p:cTn id="7" dur="1000" fill="hold"/>
                                        <p:tgtEl>
                                          <p:spTgt spid="158742"/>
                                        </p:tgtEl>
                                        <p:attrNameLst>
                                          <p:attrName>ppt_x</p:attrName>
                                        </p:attrNameLst>
                                      </p:cBhvr>
                                      <p:tavLst>
                                        <p:tav tm="0">
                                          <p:val>
                                            <p:strVal val="#ppt_x-.2"/>
                                          </p:val>
                                        </p:tav>
                                        <p:tav tm="100000">
                                          <p:val>
                                            <p:strVal val="#ppt_x"/>
                                          </p:val>
                                        </p:tav>
                                      </p:tavLst>
                                    </p:anim>
                                    <p:anim calcmode="lin" valueType="num">
                                      <p:cBhvr>
                                        <p:cTn id="8" dur="1000" fill="hold"/>
                                        <p:tgtEl>
                                          <p:spTgt spid="15874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8742"/>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58741"/>
                                        </p:tgtEl>
                                        <p:attrNameLst>
                                          <p:attrName>style.visibility</p:attrName>
                                        </p:attrNameLst>
                                      </p:cBhvr>
                                      <p:to>
                                        <p:strVal val="visible"/>
                                      </p:to>
                                    </p:set>
                                    <p:anim calcmode="lin" valueType="num">
                                      <p:cBhvr>
                                        <p:cTn id="12" dur="1000" fill="hold"/>
                                        <p:tgtEl>
                                          <p:spTgt spid="158741"/>
                                        </p:tgtEl>
                                        <p:attrNameLst>
                                          <p:attrName>ppt_x</p:attrName>
                                        </p:attrNameLst>
                                      </p:cBhvr>
                                      <p:tavLst>
                                        <p:tav tm="0">
                                          <p:val>
                                            <p:strVal val="#ppt_x-.2"/>
                                          </p:val>
                                        </p:tav>
                                        <p:tav tm="100000">
                                          <p:val>
                                            <p:strVal val="#ppt_x"/>
                                          </p:val>
                                        </p:tav>
                                      </p:tavLst>
                                    </p:anim>
                                    <p:anim calcmode="lin" valueType="num">
                                      <p:cBhvr>
                                        <p:cTn id="13" dur="1000" fill="hold"/>
                                        <p:tgtEl>
                                          <p:spTgt spid="158741"/>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58741"/>
                                        </p:tgtEl>
                                      </p:cBhvr>
                                    </p:animEffect>
                                  </p:childTnLst>
                                </p:cTn>
                              </p:par>
                              <p:par>
                                <p:cTn id="15" presetID="29" presetClass="entr" presetSubtype="0" fill="hold" grpId="0" nodeType="withEffect">
                                  <p:stCondLst>
                                    <p:cond delay="0"/>
                                  </p:stCondLst>
                                  <p:childTnLst>
                                    <p:set>
                                      <p:cBhvr>
                                        <p:cTn id="16" dur="1" fill="hold">
                                          <p:stCondLst>
                                            <p:cond delay="0"/>
                                          </p:stCondLst>
                                        </p:cTn>
                                        <p:tgtEl>
                                          <p:spTgt spid="158736"/>
                                        </p:tgtEl>
                                        <p:attrNameLst>
                                          <p:attrName>style.visibility</p:attrName>
                                        </p:attrNameLst>
                                      </p:cBhvr>
                                      <p:to>
                                        <p:strVal val="visible"/>
                                      </p:to>
                                    </p:set>
                                    <p:anim calcmode="lin" valueType="num">
                                      <p:cBhvr>
                                        <p:cTn id="17" dur="1000" fill="hold"/>
                                        <p:tgtEl>
                                          <p:spTgt spid="158736"/>
                                        </p:tgtEl>
                                        <p:attrNameLst>
                                          <p:attrName>ppt_x</p:attrName>
                                        </p:attrNameLst>
                                      </p:cBhvr>
                                      <p:tavLst>
                                        <p:tav tm="0">
                                          <p:val>
                                            <p:strVal val="#ppt_x-.2"/>
                                          </p:val>
                                        </p:tav>
                                        <p:tav tm="100000">
                                          <p:val>
                                            <p:strVal val="#ppt_x"/>
                                          </p:val>
                                        </p:tav>
                                      </p:tavLst>
                                    </p:anim>
                                    <p:anim calcmode="lin" valueType="num">
                                      <p:cBhvr>
                                        <p:cTn id="18" dur="1000" fill="hold"/>
                                        <p:tgtEl>
                                          <p:spTgt spid="158736"/>
                                        </p:tgtEl>
                                        <p:attrNameLst>
                                          <p:attrName>ppt_y</p:attrName>
                                        </p:attrNameLst>
                                      </p:cBhvr>
                                      <p:tavLst>
                                        <p:tav tm="0">
                                          <p:val>
                                            <p:strVal val="#ppt_y"/>
                                          </p:val>
                                        </p:tav>
                                        <p:tav tm="100000">
                                          <p:val>
                                            <p:strVal val="#ppt_y"/>
                                          </p:val>
                                        </p:tav>
                                      </p:tavLst>
                                    </p:anim>
                                    <p:animEffect transition="in" filter="wipe(right)" prLst="gradientSize: 0.1">
                                      <p:cBhvr>
                                        <p:cTn id="19" dur="1000"/>
                                        <p:tgtEl>
                                          <p:spTgt spid="15873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9" presetClass="entr" presetSubtype="0" fill="hold" grpId="0" nodeType="clickEffect">
                                  <p:stCondLst>
                                    <p:cond delay="0"/>
                                  </p:stCondLst>
                                  <p:childTnLst>
                                    <p:set>
                                      <p:cBhvr>
                                        <p:cTn id="23" dur="1" fill="hold">
                                          <p:stCondLst>
                                            <p:cond delay="0"/>
                                          </p:stCondLst>
                                        </p:cTn>
                                        <p:tgtEl>
                                          <p:spTgt spid="158740"/>
                                        </p:tgtEl>
                                        <p:attrNameLst>
                                          <p:attrName>style.visibility</p:attrName>
                                        </p:attrNameLst>
                                      </p:cBhvr>
                                      <p:to>
                                        <p:strVal val="visible"/>
                                      </p:to>
                                    </p:set>
                                    <p:anim calcmode="lin" valueType="num">
                                      <p:cBhvr>
                                        <p:cTn id="24" dur="1000" fill="hold"/>
                                        <p:tgtEl>
                                          <p:spTgt spid="158740"/>
                                        </p:tgtEl>
                                        <p:attrNameLst>
                                          <p:attrName>ppt_x</p:attrName>
                                        </p:attrNameLst>
                                      </p:cBhvr>
                                      <p:tavLst>
                                        <p:tav tm="0">
                                          <p:val>
                                            <p:strVal val="#ppt_x-.2"/>
                                          </p:val>
                                        </p:tav>
                                        <p:tav tm="100000">
                                          <p:val>
                                            <p:strVal val="#ppt_x"/>
                                          </p:val>
                                        </p:tav>
                                      </p:tavLst>
                                    </p:anim>
                                    <p:anim calcmode="lin" valueType="num">
                                      <p:cBhvr>
                                        <p:cTn id="25" dur="1000" fill="hold"/>
                                        <p:tgtEl>
                                          <p:spTgt spid="158740"/>
                                        </p:tgtEl>
                                        <p:attrNameLst>
                                          <p:attrName>ppt_y</p:attrName>
                                        </p:attrNameLst>
                                      </p:cBhvr>
                                      <p:tavLst>
                                        <p:tav tm="0">
                                          <p:val>
                                            <p:strVal val="#ppt_y"/>
                                          </p:val>
                                        </p:tav>
                                        <p:tav tm="100000">
                                          <p:val>
                                            <p:strVal val="#ppt_y"/>
                                          </p:val>
                                        </p:tav>
                                      </p:tavLst>
                                    </p:anim>
                                    <p:animEffect transition="in" filter="wipe(right)" prLst="gradientSize: 0.1">
                                      <p:cBhvr>
                                        <p:cTn id="26" dur="1000"/>
                                        <p:tgtEl>
                                          <p:spTgt spid="158740"/>
                                        </p:tgtEl>
                                      </p:cBhvr>
                                    </p:animEffect>
                                  </p:childTnLst>
                                </p:cTn>
                              </p:par>
                              <p:par>
                                <p:cTn id="27" presetID="29" presetClass="entr" presetSubtype="0" fill="hold" grpId="0" nodeType="withEffect">
                                  <p:stCondLst>
                                    <p:cond delay="0"/>
                                  </p:stCondLst>
                                  <p:childTnLst>
                                    <p:set>
                                      <p:cBhvr>
                                        <p:cTn id="28" dur="1" fill="hold">
                                          <p:stCondLst>
                                            <p:cond delay="0"/>
                                          </p:stCondLst>
                                        </p:cTn>
                                        <p:tgtEl>
                                          <p:spTgt spid="158737"/>
                                        </p:tgtEl>
                                        <p:attrNameLst>
                                          <p:attrName>style.visibility</p:attrName>
                                        </p:attrNameLst>
                                      </p:cBhvr>
                                      <p:to>
                                        <p:strVal val="visible"/>
                                      </p:to>
                                    </p:set>
                                    <p:anim calcmode="lin" valueType="num">
                                      <p:cBhvr>
                                        <p:cTn id="29" dur="1000" fill="hold"/>
                                        <p:tgtEl>
                                          <p:spTgt spid="158737"/>
                                        </p:tgtEl>
                                        <p:attrNameLst>
                                          <p:attrName>ppt_x</p:attrName>
                                        </p:attrNameLst>
                                      </p:cBhvr>
                                      <p:tavLst>
                                        <p:tav tm="0">
                                          <p:val>
                                            <p:strVal val="#ppt_x-.2"/>
                                          </p:val>
                                        </p:tav>
                                        <p:tav tm="100000">
                                          <p:val>
                                            <p:strVal val="#ppt_x"/>
                                          </p:val>
                                        </p:tav>
                                      </p:tavLst>
                                    </p:anim>
                                    <p:anim calcmode="lin" valueType="num">
                                      <p:cBhvr>
                                        <p:cTn id="30" dur="1000" fill="hold"/>
                                        <p:tgtEl>
                                          <p:spTgt spid="158737"/>
                                        </p:tgtEl>
                                        <p:attrNameLst>
                                          <p:attrName>ppt_y</p:attrName>
                                        </p:attrNameLst>
                                      </p:cBhvr>
                                      <p:tavLst>
                                        <p:tav tm="0">
                                          <p:val>
                                            <p:strVal val="#ppt_y"/>
                                          </p:val>
                                        </p:tav>
                                        <p:tav tm="100000">
                                          <p:val>
                                            <p:strVal val="#ppt_y"/>
                                          </p:val>
                                        </p:tav>
                                      </p:tavLst>
                                    </p:anim>
                                    <p:animEffect transition="in" filter="wipe(right)" prLst="gradientSize: 0.1">
                                      <p:cBhvr>
                                        <p:cTn id="31" dur="1000"/>
                                        <p:tgtEl>
                                          <p:spTgt spid="15873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grpId="0" nodeType="clickEffect">
                                  <p:stCondLst>
                                    <p:cond delay="0"/>
                                  </p:stCondLst>
                                  <p:childTnLst>
                                    <p:set>
                                      <p:cBhvr>
                                        <p:cTn id="35" dur="1" fill="hold">
                                          <p:stCondLst>
                                            <p:cond delay="0"/>
                                          </p:stCondLst>
                                        </p:cTn>
                                        <p:tgtEl>
                                          <p:spTgt spid="158739"/>
                                        </p:tgtEl>
                                        <p:attrNameLst>
                                          <p:attrName>style.visibility</p:attrName>
                                        </p:attrNameLst>
                                      </p:cBhvr>
                                      <p:to>
                                        <p:strVal val="visible"/>
                                      </p:to>
                                    </p:set>
                                    <p:anim calcmode="lin" valueType="num">
                                      <p:cBhvr>
                                        <p:cTn id="36" dur="1000" fill="hold"/>
                                        <p:tgtEl>
                                          <p:spTgt spid="158739"/>
                                        </p:tgtEl>
                                        <p:attrNameLst>
                                          <p:attrName>ppt_x</p:attrName>
                                        </p:attrNameLst>
                                      </p:cBhvr>
                                      <p:tavLst>
                                        <p:tav tm="0">
                                          <p:val>
                                            <p:strVal val="#ppt_x-.2"/>
                                          </p:val>
                                        </p:tav>
                                        <p:tav tm="100000">
                                          <p:val>
                                            <p:strVal val="#ppt_x"/>
                                          </p:val>
                                        </p:tav>
                                      </p:tavLst>
                                    </p:anim>
                                    <p:anim calcmode="lin" valueType="num">
                                      <p:cBhvr>
                                        <p:cTn id="37" dur="1000" fill="hold"/>
                                        <p:tgtEl>
                                          <p:spTgt spid="158739"/>
                                        </p:tgtEl>
                                        <p:attrNameLst>
                                          <p:attrName>ppt_y</p:attrName>
                                        </p:attrNameLst>
                                      </p:cBhvr>
                                      <p:tavLst>
                                        <p:tav tm="0">
                                          <p:val>
                                            <p:strVal val="#ppt_y"/>
                                          </p:val>
                                        </p:tav>
                                        <p:tav tm="100000">
                                          <p:val>
                                            <p:strVal val="#ppt_y"/>
                                          </p:val>
                                        </p:tav>
                                      </p:tavLst>
                                    </p:anim>
                                    <p:animEffect transition="in" filter="wipe(right)" prLst="gradientSize: 0.1">
                                      <p:cBhvr>
                                        <p:cTn id="38" dur="1000"/>
                                        <p:tgtEl>
                                          <p:spTgt spid="158739"/>
                                        </p:tgtEl>
                                      </p:cBhvr>
                                    </p:animEffect>
                                  </p:childTnLst>
                                </p:cTn>
                              </p:par>
                              <p:par>
                                <p:cTn id="39" presetID="29" presetClass="entr" presetSubtype="0" fill="hold" grpId="0" nodeType="withEffect">
                                  <p:stCondLst>
                                    <p:cond delay="0"/>
                                  </p:stCondLst>
                                  <p:childTnLst>
                                    <p:set>
                                      <p:cBhvr>
                                        <p:cTn id="40" dur="1" fill="hold">
                                          <p:stCondLst>
                                            <p:cond delay="0"/>
                                          </p:stCondLst>
                                        </p:cTn>
                                        <p:tgtEl>
                                          <p:spTgt spid="158738"/>
                                        </p:tgtEl>
                                        <p:attrNameLst>
                                          <p:attrName>style.visibility</p:attrName>
                                        </p:attrNameLst>
                                      </p:cBhvr>
                                      <p:to>
                                        <p:strVal val="visible"/>
                                      </p:to>
                                    </p:set>
                                    <p:anim calcmode="lin" valueType="num">
                                      <p:cBhvr>
                                        <p:cTn id="41" dur="1000" fill="hold"/>
                                        <p:tgtEl>
                                          <p:spTgt spid="158738"/>
                                        </p:tgtEl>
                                        <p:attrNameLst>
                                          <p:attrName>ppt_x</p:attrName>
                                        </p:attrNameLst>
                                      </p:cBhvr>
                                      <p:tavLst>
                                        <p:tav tm="0">
                                          <p:val>
                                            <p:strVal val="#ppt_x-.2"/>
                                          </p:val>
                                        </p:tav>
                                        <p:tav tm="100000">
                                          <p:val>
                                            <p:strVal val="#ppt_x"/>
                                          </p:val>
                                        </p:tav>
                                      </p:tavLst>
                                    </p:anim>
                                    <p:anim calcmode="lin" valueType="num">
                                      <p:cBhvr>
                                        <p:cTn id="42" dur="1000" fill="hold"/>
                                        <p:tgtEl>
                                          <p:spTgt spid="158738"/>
                                        </p:tgtEl>
                                        <p:attrNameLst>
                                          <p:attrName>ppt_y</p:attrName>
                                        </p:attrNameLst>
                                      </p:cBhvr>
                                      <p:tavLst>
                                        <p:tav tm="0">
                                          <p:val>
                                            <p:strVal val="#ppt_y"/>
                                          </p:val>
                                        </p:tav>
                                        <p:tav tm="100000">
                                          <p:val>
                                            <p:strVal val="#ppt_y"/>
                                          </p:val>
                                        </p:tav>
                                      </p:tavLst>
                                    </p:anim>
                                    <p:animEffect transition="in" filter="wipe(right)" prLst="gradientSize: 0.1">
                                      <p:cBhvr>
                                        <p:cTn id="43" dur="1000"/>
                                        <p:tgtEl>
                                          <p:spTgt spid="158738"/>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nodeType="clickEffect">
                                  <p:stCondLst>
                                    <p:cond delay="0"/>
                                  </p:stCondLst>
                                  <p:childTnLst>
                                    <p:set>
                                      <p:cBhvr>
                                        <p:cTn id="47" dur="1" fill="hold">
                                          <p:stCondLst>
                                            <p:cond delay="0"/>
                                          </p:stCondLst>
                                        </p:cTn>
                                        <p:tgtEl>
                                          <p:spTgt spid="158743">
                                            <p:txEl>
                                              <p:pRg st="1" end="1"/>
                                            </p:txEl>
                                          </p:spTgt>
                                        </p:tgtEl>
                                        <p:attrNameLst>
                                          <p:attrName>style.visibility</p:attrName>
                                        </p:attrNameLst>
                                      </p:cBhvr>
                                      <p:to>
                                        <p:strVal val="visible"/>
                                      </p:to>
                                    </p:set>
                                    <p:animEffect transition="in" filter="fade">
                                      <p:cBhvr>
                                        <p:cTn id="48" dur="2000"/>
                                        <p:tgtEl>
                                          <p:spTgt spid="158743">
                                            <p:txEl>
                                              <p:pRg st="1" end="1"/>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ntr" presetSubtype="0" fill="hold" nodeType="clickEffect">
                                  <p:stCondLst>
                                    <p:cond delay="0"/>
                                  </p:stCondLst>
                                  <p:childTnLst>
                                    <p:set>
                                      <p:cBhvr>
                                        <p:cTn id="52" dur="1" fill="hold">
                                          <p:stCondLst>
                                            <p:cond delay="0"/>
                                          </p:stCondLst>
                                        </p:cTn>
                                        <p:tgtEl>
                                          <p:spTgt spid="158743">
                                            <p:txEl>
                                              <p:pRg st="2" end="2"/>
                                            </p:txEl>
                                          </p:spTgt>
                                        </p:tgtEl>
                                        <p:attrNameLst>
                                          <p:attrName>style.visibility</p:attrName>
                                        </p:attrNameLst>
                                      </p:cBhvr>
                                      <p:to>
                                        <p:strVal val="visible"/>
                                      </p:to>
                                    </p:set>
                                    <p:animEffect transition="in" filter="fade">
                                      <p:cBhvr>
                                        <p:cTn id="53" dur="2000"/>
                                        <p:tgtEl>
                                          <p:spTgt spid="158743">
                                            <p:txEl>
                                              <p:pRg st="2" end="2"/>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158743">
                                            <p:txEl>
                                              <p:pRg st="3" end="3"/>
                                            </p:txEl>
                                          </p:spTgt>
                                        </p:tgtEl>
                                        <p:attrNameLst>
                                          <p:attrName>style.visibility</p:attrName>
                                        </p:attrNameLst>
                                      </p:cBhvr>
                                      <p:to>
                                        <p:strVal val="visible"/>
                                      </p:to>
                                    </p:set>
                                    <p:animEffect transition="in" filter="fade">
                                      <p:cBhvr>
                                        <p:cTn id="56" dur="2000"/>
                                        <p:tgtEl>
                                          <p:spTgt spid="1587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36" grpId="0"/>
      <p:bldP spid="158737" grpId="0"/>
      <p:bldP spid="158738" grpId="0"/>
      <p:bldP spid="158739" grpId="0" animBg="1"/>
      <p:bldP spid="158740" grpId="0" animBg="1"/>
      <p:bldP spid="158741" grpId="0" animBg="1"/>
      <p:bldP spid="15874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5826" name="Rectangle 2"/>
          <p:cNvSpPr>
            <a:spLocks noGrp="1" noChangeArrowheads="1"/>
          </p:cNvSpPr>
          <p:nvPr>
            <p:ph type="title"/>
          </p:nvPr>
        </p:nvSpPr>
        <p:spPr>
          <a:xfrm>
            <a:off x="442913" y="188913"/>
            <a:ext cx="8243887" cy="1314450"/>
          </a:xfrm>
        </p:spPr>
        <p:txBody>
          <a:bodyPr/>
          <a:lstStyle/>
          <a:p>
            <a:pPr eaLnBrk="1" hangingPunct="1">
              <a:defRPr/>
            </a:pPr>
            <a:r>
              <a:rPr lang="ja-JP" altLang="en-US"/>
              <a:t>連携・ネットワークにおける</a:t>
            </a:r>
            <a:br>
              <a:rPr lang="ja-JP" altLang="en-US"/>
            </a:br>
            <a:r>
              <a:rPr lang="ja-JP" altLang="en-US"/>
              <a:t>就労支援の可能性</a:t>
            </a:r>
          </a:p>
        </p:txBody>
      </p:sp>
      <p:sp>
        <p:nvSpPr>
          <p:cNvPr id="73731" name="Rectangle 3"/>
          <p:cNvSpPr>
            <a:spLocks noGrp="1" noChangeArrowheads="1"/>
          </p:cNvSpPr>
          <p:nvPr>
            <p:ph type="body" idx="1"/>
          </p:nvPr>
        </p:nvSpPr>
        <p:spPr>
          <a:xfrm>
            <a:off x="519113" y="1628800"/>
            <a:ext cx="8229600" cy="4456113"/>
          </a:xfrm>
        </p:spPr>
        <p:txBody>
          <a:bodyPr/>
          <a:lstStyle/>
          <a:p>
            <a:pPr eaLnBrk="1" hangingPunct="1">
              <a:lnSpc>
                <a:spcPct val="80000"/>
              </a:lnSpc>
              <a:defRPr/>
            </a:pPr>
            <a:r>
              <a:rPr lang="ja-JP" altLang="en-US" sz="2800" dirty="0"/>
              <a:t>就労支援は必然的に連携をとる事となる。</a:t>
            </a:r>
            <a:endParaRPr lang="en-US" altLang="ja-JP" sz="2800" dirty="0"/>
          </a:p>
          <a:p>
            <a:pPr marL="0" indent="0" eaLnBrk="1" hangingPunct="1">
              <a:lnSpc>
                <a:spcPct val="80000"/>
              </a:lnSpc>
              <a:buFontTx/>
              <a:buNone/>
              <a:defRPr/>
            </a:pPr>
            <a:endParaRPr lang="ja-JP" altLang="en-US" sz="800" dirty="0"/>
          </a:p>
          <a:p>
            <a:pPr eaLnBrk="1" hangingPunct="1">
              <a:lnSpc>
                <a:spcPct val="80000"/>
              </a:lnSpc>
              <a:defRPr/>
            </a:pPr>
            <a:r>
              <a:rPr lang="ja-JP" altLang="en-US" sz="2800" dirty="0"/>
              <a:t>一人の支援者、一つの機関で、就労支援を行うのは不可能。</a:t>
            </a:r>
            <a:endParaRPr lang="en-US" altLang="ja-JP" sz="2800" dirty="0"/>
          </a:p>
          <a:p>
            <a:pPr marL="0" indent="0" eaLnBrk="1" hangingPunct="1">
              <a:lnSpc>
                <a:spcPct val="80000"/>
              </a:lnSpc>
              <a:buFontTx/>
              <a:buNone/>
              <a:defRPr/>
            </a:pPr>
            <a:endParaRPr lang="ja-JP" altLang="en-US" sz="800" dirty="0"/>
          </a:p>
          <a:p>
            <a:pPr eaLnBrk="1" hangingPunct="1">
              <a:lnSpc>
                <a:spcPct val="80000"/>
              </a:lnSpc>
              <a:defRPr/>
            </a:pPr>
            <a:r>
              <a:rPr lang="ja-JP" altLang="en-US" sz="2800" dirty="0"/>
              <a:t>連携先は、医療も福祉も含まれており、個別の連携がネットワークの土壌となる。</a:t>
            </a:r>
            <a:endParaRPr lang="en-US" altLang="ja-JP" sz="2800" dirty="0"/>
          </a:p>
          <a:p>
            <a:pPr marL="0" indent="0" eaLnBrk="1" hangingPunct="1">
              <a:lnSpc>
                <a:spcPct val="80000"/>
              </a:lnSpc>
              <a:buFontTx/>
              <a:buNone/>
              <a:defRPr/>
            </a:pPr>
            <a:endParaRPr lang="ja-JP" altLang="en-US" sz="800" dirty="0"/>
          </a:p>
          <a:p>
            <a:pPr eaLnBrk="1" hangingPunct="1">
              <a:lnSpc>
                <a:spcPct val="80000"/>
              </a:lnSpc>
              <a:defRPr/>
            </a:pPr>
            <a:r>
              <a:rPr lang="ja-JP" altLang="en-US" sz="2800" dirty="0"/>
              <a:t>さらに、連携先には企業も含まれており、医療・福祉だけでなく企業も巻き込んだ街全体でネットワークが構築できる可能性を秘めている</a:t>
            </a:r>
          </a:p>
        </p:txBody>
      </p:sp>
      <p:sp>
        <p:nvSpPr>
          <p:cNvPr id="6" name="Rectangle 23">
            <a:extLst>
              <a:ext uri="{FF2B5EF4-FFF2-40B4-BE49-F238E27FC236}">
                <a16:creationId xmlns:a16="http://schemas.microsoft.com/office/drawing/2014/main" id="{1096F66C-B72B-4593-A268-5AFC0B297D6A}"/>
              </a:ext>
            </a:extLst>
          </p:cNvPr>
          <p:cNvSpPr>
            <a:spLocks noChangeArrowheads="1"/>
          </p:cNvSpPr>
          <p:nvPr/>
        </p:nvSpPr>
        <p:spPr bwMode="auto">
          <a:xfrm>
            <a:off x="611560" y="5287713"/>
            <a:ext cx="7271345"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endParaRPr lang="en-US" altLang="ja-JP" sz="800" dirty="0"/>
          </a:p>
          <a:p>
            <a:pPr eaLnBrk="1" hangingPunct="1">
              <a:spcBef>
                <a:spcPct val="0"/>
              </a:spcBef>
              <a:buFontTx/>
              <a:buNone/>
            </a:pPr>
            <a:r>
              <a:rPr lang="ja-JP" altLang="en-US" sz="2800" dirty="0">
                <a:solidFill>
                  <a:srgbClr val="FF0000"/>
                </a:solidFill>
              </a:rPr>
              <a:t>　就労支援は、本人の希望に寄り添いながら、企業も</a:t>
            </a:r>
            <a:endParaRPr lang="en-US" altLang="ja-JP" sz="2800" dirty="0">
              <a:solidFill>
                <a:srgbClr val="FF0000"/>
              </a:solidFill>
            </a:endParaRPr>
          </a:p>
          <a:p>
            <a:pPr eaLnBrk="1" hangingPunct="1">
              <a:spcBef>
                <a:spcPct val="0"/>
              </a:spcBef>
              <a:buFontTx/>
              <a:buNone/>
            </a:pPr>
            <a:r>
              <a:rPr lang="ja-JP" altLang="en-US" sz="2800" dirty="0">
                <a:solidFill>
                  <a:srgbClr val="FF0000"/>
                </a:solidFill>
              </a:rPr>
              <a:t>含めた地域全体のネットワークを構築しやすい分野</a:t>
            </a:r>
            <a:endParaRPr lang="en-US" altLang="ja-JP" sz="2800" dirty="0">
              <a:solidFill>
                <a:srgbClr val="FF0000"/>
              </a:solidFill>
            </a:endParaRPr>
          </a:p>
          <a:p>
            <a:pPr eaLnBrk="1" hangingPunct="1">
              <a:spcBef>
                <a:spcPct val="0"/>
              </a:spcBef>
              <a:buFontTx/>
              <a:buNone/>
            </a:pPr>
            <a:r>
              <a:rPr lang="ja-JP" altLang="en-US" sz="2800" dirty="0">
                <a:solidFill>
                  <a:srgbClr val="FF0000"/>
                </a:solidFill>
              </a:rPr>
              <a:t>だと考える</a:t>
            </a:r>
          </a:p>
          <a:p>
            <a:pPr eaLnBrk="1" hangingPunct="1">
              <a:spcBef>
                <a:spcPct val="0"/>
              </a:spcBef>
              <a:buFontTx/>
              <a:buNone/>
            </a:pPr>
            <a:endParaRPr lang="en-US" altLang="ja-JP" sz="2800" dirty="0">
              <a:solidFill>
                <a:srgbClr val="FF0000"/>
              </a:solidFill>
            </a:endParaRPr>
          </a:p>
        </p:txBody>
      </p:sp>
      <p:sp>
        <p:nvSpPr>
          <p:cNvPr id="3" name="スライド番号プレースホルダー 2"/>
          <p:cNvSpPr>
            <a:spLocks noGrp="1"/>
          </p:cNvSpPr>
          <p:nvPr>
            <p:ph type="sldNum" sz="quarter" idx="12"/>
          </p:nvPr>
        </p:nvSpPr>
        <p:spPr/>
        <p:txBody>
          <a:bodyPr/>
          <a:lstStyle/>
          <a:p>
            <a:pPr>
              <a:defRPr/>
            </a:pPr>
            <a:fld id="{69F6EFE6-8602-4B8A-B5A2-DFF3B5264703}" type="slidenum">
              <a:rPr lang="en-US" altLang="ja-JP" smtClean="0"/>
              <a:pPr>
                <a:defRPr/>
              </a:pPr>
              <a:t>23</a:t>
            </a:fld>
            <a:endParaRPr lang="en-US" altLang="ja-JP"/>
          </a:p>
        </p:txBody>
      </p:sp>
    </p:spTree>
    <p:extLst>
      <p:ext uri="{BB962C8B-B14F-4D97-AF65-F5344CB8AC3E}">
        <p14:creationId xmlns:p14="http://schemas.microsoft.com/office/powerpoint/2010/main" val="40822524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fade">
                                      <p:cBhvr>
                                        <p:cTn id="7" dur="1000"/>
                                        <p:tgtEl>
                                          <p:spTgt spid="73731">
                                            <p:txEl>
                                              <p:pRg st="0" end="0"/>
                                            </p:txEl>
                                          </p:spTgt>
                                        </p:tgtEl>
                                      </p:cBhvr>
                                    </p:animEffect>
                                    <p:anim calcmode="lin" valueType="num">
                                      <p:cBhvr>
                                        <p:cTn id="8" dur="1000" fill="hold"/>
                                        <p:tgtEl>
                                          <p:spTgt spid="737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37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73731">
                                            <p:txEl>
                                              <p:pRg st="2" end="2"/>
                                            </p:txEl>
                                          </p:spTgt>
                                        </p:tgtEl>
                                        <p:attrNameLst>
                                          <p:attrName>style.visibility</p:attrName>
                                        </p:attrNameLst>
                                      </p:cBhvr>
                                      <p:to>
                                        <p:strVal val="visible"/>
                                      </p:to>
                                    </p:set>
                                    <p:animEffect transition="in" filter="fade">
                                      <p:cBhvr>
                                        <p:cTn id="14" dur="1000"/>
                                        <p:tgtEl>
                                          <p:spTgt spid="73731">
                                            <p:txEl>
                                              <p:pRg st="2" end="2"/>
                                            </p:txEl>
                                          </p:spTgt>
                                        </p:tgtEl>
                                      </p:cBhvr>
                                    </p:animEffect>
                                    <p:anim calcmode="lin" valueType="num">
                                      <p:cBhvr>
                                        <p:cTn id="15" dur="1000" fill="hold"/>
                                        <p:tgtEl>
                                          <p:spTgt spid="7373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373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73731">
                                            <p:txEl>
                                              <p:pRg st="4" end="4"/>
                                            </p:txEl>
                                          </p:spTgt>
                                        </p:tgtEl>
                                        <p:attrNameLst>
                                          <p:attrName>style.visibility</p:attrName>
                                        </p:attrNameLst>
                                      </p:cBhvr>
                                      <p:to>
                                        <p:strVal val="visible"/>
                                      </p:to>
                                    </p:set>
                                    <p:animEffect transition="in" filter="fade">
                                      <p:cBhvr>
                                        <p:cTn id="21" dur="1000"/>
                                        <p:tgtEl>
                                          <p:spTgt spid="73731">
                                            <p:txEl>
                                              <p:pRg st="4" end="4"/>
                                            </p:txEl>
                                          </p:spTgt>
                                        </p:tgtEl>
                                      </p:cBhvr>
                                    </p:animEffect>
                                    <p:anim calcmode="lin" valueType="num">
                                      <p:cBhvr>
                                        <p:cTn id="22" dur="1000" fill="hold"/>
                                        <p:tgtEl>
                                          <p:spTgt spid="73731">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7373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73731">
                                            <p:txEl>
                                              <p:pRg st="6" end="6"/>
                                            </p:txEl>
                                          </p:spTgt>
                                        </p:tgtEl>
                                        <p:attrNameLst>
                                          <p:attrName>style.visibility</p:attrName>
                                        </p:attrNameLst>
                                      </p:cBhvr>
                                      <p:to>
                                        <p:strVal val="visible"/>
                                      </p:to>
                                    </p:set>
                                    <p:animEffect transition="in" filter="fade">
                                      <p:cBhvr>
                                        <p:cTn id="28" dur="1000"/>
                                        <p:tgtEl>
                                          <p:spTgt spid="73731">
                                            <p:txEl>
                                              <p:pRg st="6" end="6"/>
                                            </p:txEl>
                                          </p:spTgt>
                                        </p:tgtEl>
                                      </p:cBhvr>
                                    </p:animEffect>
                                    <p:anim calcmode="lin" valueType="num">
                                      <p:cBhvr>
                                        <p:cTn id="29" dur="1000" fill="hold"/>
                                        <p:tgtEl>
                                          <p:spTgt spid="73731">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7373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2913" y="44624"/>
            <a:ext cx="8243887" cy="648072"/>
          </a:xfrm>
        </p:spPr>
        <p:txBody>
          <a:bodyPr/>
          <a:lstStyle/>
          <a:p>
            <a:r>
              <a:rPr kumimoji="1" lang="en-US" altLang="ja-JP" sz="4000" dirty="0"/>
              <a:t>Ⅰ</a:t>
            </a:r>
            <a:r>
              <a:rPr lang="ja-JP" altLang="en-US" sz="4000" dirty="0" err="1"/>
              <a:t>、</a:t>
            </a:r>
            <a:r>
              <a:rPr lang="ja-JP" altLang="en-US" sz="4000" dirty="0"/>
              <a:t>地域と高槻センターの状況</a:t>
            </a:r>
            <a:endParaRPr kumimoji="1" lang="ja-JP" altLang="en-US" sz="4000" dirty="0"/>
          </a:p>
        </p:txBody>
      </p:sp>
      <p:sp>
        <p:nvSpPr>
          <p:cNvPr id="3" name="コンテンツ プレースホルダー 2"/>
          <p:cNvSpPr>
            <a:spLocks noGrp="1"/>
          </p:cNvSpPr>
          <p:nvPr>
            <p:ph idx="1"/>
          </p:nvPr>
        </p:nvSpPr>
        <p:spPr>
          <a:xfrm>
            <a:off x="179512" y="620688"/>
            <a:ext cx="8856984" cy="4456113"/>
          </a:xfrm>
        </p:spPr>
        <p:txBody>
          <a:bodyPr/>
          <a:lstStyle/>
          <a:p>
            <a:r>
              <a:rPr kumimoji="1" lang="ja-JP" altLang="en-US" sz="2400" dirty="0"/>
              <a:t>管轄　　　高槻市・島本町</a:t>
            </a:r>
            <a:endParaRPr kumimoji="1" lang="en-US" altLang="ja-JP" sz="2400" dirty="0"/>
          </a:p>
          <a:p>
            <a:r>
              <a:rPr lang="ja-JP" altLang="en-US" sz="2400" dirty="0"/>
              <a:t>人口　　　約</a:t>
            </a:r>
            <a:r>
              <a:rPr lang="en-US" altLang="ja-JP" sz="2400" dirty="0"/>
              <a:t>38</a:t>
            </a:r>
            <a:r>
              <a:rPr lang="ja-JP" altLang="en-US" sz="2400" dirty="0"/>
              <a:t>万人（高槻市</a:t>
            </a:r>
            <a:r>
              <a:rPr lang="en-US" altLang="ja-JP" sz="2400" dirty="0"/>
              <a:t>35</a:t>
            </a:r>
            <a:r>
              <a:rPr lang="ja-JP" altLang="en-US" sz="2400" dirty="0"/>
              <a:t>万、島本町</a:t>
            </a:r>
            <a:r>
              <a:rPr lang="en-US" altLang="ja-JP" sz="2400" dirty="0"/>
              <a:t>3</a:t>
            </a:r>
            <a:r>
              <a:rPr lang="ja-JP" altLang="en-US" sz="2400" dirty="0"/>
              <a:t>万）</a:t>
            </a:r>
            <a:endParaRPr lang="en-US" altLang="ja-JP" sz="2400" dirty="0"/>
          </a:p>
          <a:p>
            <a:r>
              <a:rPr lang="ja-JP" altLang="en-US" sz="2400" dirty="0"/>
              <a:t>スタッフ　就業６名、生活</a:t>
            </a:r>
            <a:r>
              <a:rPr lang="en-US" altLang="ja-JP" sz="2400" dirty="0"/>
              <a:t>1.5</a:t>
            </a:r>
            <a:r>
              <a:rPr lang="ja-JP" altLang="en-US" sz="2400" dirty="0"/>
              <a:t>名、</a:t>
            </a:r>
            <a:endParaRPr lang="en-US" altLang="ja-JP" sz="2400" dirty="0"/>
          </a:p>
          <a:p>
            <a:pPr marL="0" indent="0">
              <a:buNone/>
            </a:pPr>
            <a:r>
              <a:rPr lang="ja-JP" altLang="en-US" sz="2400" dirty="0"/>
              <a:t>　　　　　　　 ジョブコーチ１名</a:t>
            </a:r>
            <a:endParaRPr lang="en-US" altLang="ja-JP" sz="2400" dirty="0"/>
          </a:p>
          <a:p>
            <a:r>
              <a:rPr kumimoji="1" lang="ja-JP" altLang="en-US" sz="2400" dirty="0"/>
              <a:t>社会資源</a:t>
            </a:r>
            <a:endParaRPr kumimoji="1" lang="en-US" altLang="ja-JP" sz="2400" dirty="0"/>
          </a:p>
          <a:p>
            <a:pPr marL="0" indent="0">
              <a:buNone/>
              <a:defRPr/>
            </a:pPr>
            <a:r>
              <a:rPr lang="ja-JP" altLang="en-US" sz="2400" dirty="0"/>
              <a:t>就労移行支援事業所　９ヶ所（今年度８月、１１月に</a:t>
            </a:r>
            <a:r>
              <a:rPr lang="en-US" altLang="ja-JP" sz="2400" dirty="0"/>
              <a:t>2</a:t>
            </a:r>
            <a:r>
              <a:rPr lang="ja-JP" altLang="en-US" sz="2400" dirty="0"/>
              <a:t>か所新設）</a:t>
            </a:r>
            <a:endParaRPr lang="en-US" altLang="ja-JP" sz="2400" dirty="0"/>
          </a:p>
          <a:p>
            <a:pPr marL="0" indent="0">
              <a:buFontTx/>
              <a:buNone/>
              <a:defRPr/>
            </a:pPr>
            <a:r>
              <a:rPr lang="ja-JP" altLang="en-US" sz="2400" dirty="0"/>
              <a:t>　　</a:t>
            </a:r>
            <a:endParaRPr lang="en-US" altLang="ja-JP" sz="2400" dirty="0" smtClean="0"/>
          </a:p>
          <a:p>
            <a:pPr marL="0" indent="0">
              <a:buFontTx/>
              <a:buNone/>
              <a:defRPr/>
            </a:pPr>
            <a:endParaRPr lang="en-US" altLang="ja-JP" sz="2400" dirty="0"/>
          </a:p>
          <a:p>
            <a:pPr marL="0" indent="0">
              <a:buFontTx/>
              <a:buNone/>
              <a:defRPr/>
            </a:pPr>
            <a:endParaRPr lang="en-US" altLang="ja-JP" sz="2400" dirty="0" smtClean="0"/>
          </a:p>
          <a:p>
            <a:pPr marL="0" indent="0">
              <a:buFontTx/>
              <a:buNone/>
              <a:defRPr/>
            </a:pPr>
            <a:endParaRPr lang="en-US" altLang="ja-JP" sz="1000" dirty="0"/>
          </a:p>
          <a:p>
            <a:pPr marL="0" indent="0">
              <a:buNone/>
              <a:defRPr/>
            </a:pPr>
            <a:r>
              <a:rPr lang="ja-JP" altLang="en-US" sz="2400" dirty="0"/>
              <a:t>支援学校　</a:t>
            </a:r>
            <a:r>
              <a:rPr lang="en-US" altLang="ja-JP" sz="2400" dirty="0"/>
              <a:t>5</a:t>
            </a:r>
            <a:r>
              <a:rPr lang="ja-JP" altLang="en-US" sz="2400" dirty="0"/>
              <a:t>校</a:t>
            </a:r>
            <a:endParaRPr lang="en-US" altLang="ja-JP" sz="2400" dirty="0"/>
          </a:p>
          <a:p>
            <a:pPr marL="0" indent="0">
              <a:buFontTx/>
              <a:buNone/>
              <a:defRPr/>
            </a:pPr>
            <a:endParaRPr lang="en-US" altLang="ja-JP" sz="1000" dirty="0" smtClean="0"/>
          </a:p>
          <a:p>
            <a:pPr marL="0" indent="0">
              <a:buFontTx/>
              <a:buNone/>
              <a:defRPr/>
            </a:pPr>
            <a:endParaRPr lang="en-US" altLang="ja-JP" sz="1000" dirty="0"/>
          </a:p>
          <a:p>
            <a:pPr marL="0" indent="0">
              <a:buFontTx/>
              <a:buNone/>
              <a:defRPr/>
            </a:pPr>
            <a:endParaRPr lang="en-US" altLang="ja-JP" sz="1000" dirty="0" smtClean="0"/>
          </a:p>
          <a:p>
            <a:pPr marL="0" indent="0">
              <a:buFontTx/>
              <a:buNone/>
              <a:defRPr/>
            </a:pPr>
            <a:endParaRPr lang="en-US" altLang="ja-JP" sz="1000" dirty="0"/>
          </a:p>
          <a:p>
            <a:pPr marL="0" indent="0">
              <a:buFontTx/>
              <a:buNone/>
              <a:defRPr/>
            </a:pPr>
            <a:endParaRPr lang="en-US" altLang="ja-JP" sz="1000" dirty="0" smtClean="0"/>
          </a:p>
          <a:p>
            <a:pPr marL="0" indent="0">
              <a:buFontTx/>
              <a:buNone/>
              <a:defRPr/>
            </a:pPr>
            <a:endParaRPr lang="en-US" altLang="ja-JP" sz="1000" dirty="0"/>
          </a:p>
          <a:p>
            <a:pPr marL="0" indent="0">
              <a:buNone/>
              <a:defRPr/>
            </a:pPr>
            <a:r>
              <a:rPr lang="ja-JP" altLang="en-US" sz="2400" dirty="0"/>
              <a:t>精神科医療機関　</a:t>
            </a:r>
            <a:r>
              <a:rPr lang="en-US" altLang="ja-JP" sz="2400" dirty="0"/>
              <a:t>25</a:t>
            </a:r>
            <a:r>
              <a:rPr lang="ja-JP" altLang="en-US" sz="2400" dirty="0"/>
              <a:t>ヶ所ほど（デイケア設置は１０ヶ所）</a:t>
            </a:r>
            <a:endParaRPr lang="en-US" altLang="ja-JP" sz="2400" dirty="0"/>
          </a:p>
          <a:p>
            <a:endParaRPr kumimoji="1" lang="ja-JP" altLang="en-US" dirty="0"/>
          </a:p>
        </p:txBody>
      </p:sp>
      <p:sp>
        <p:nvSpPr>
          <p:cNvPr id="4" name="スライド番号プレースホルダー 3"/>
          <p:cNvSpPr>
            <a:spLocks noGrp="1"/>
          </p:cNvSpPr>
          <p:nvPr>
            <p:ph type="sldNum" sz="quarter" idx="12"/>
          </p:nvPr>
        </p:nvSpPr>
        <p:spPr>
          <a:xfrm>
            <a:off x="6902896" y="6572200"/>
            <a:ext cx="2133600" cy="457200"/>
          </a:xfrm>
        </p:spPr>
        <p:txBody>
          <a:bodyPr/>
          <a:lstStyle/>
          <a:p>
            <a:pPr>
              <a:defRPr/>
            </a:pPr>
            <a:fld id="{69F6EFE6-8602-4B8A-B5A2-DFF3B5264703}" type="slidenum">
              <a:rPr lang="en-US" altLang="ja-JP" smtClean="0"/>
              <a:pPr>
                <a:defRPr/>
              </a:pPr>
              <a:t>3</a:t>
            </a:fld>
            <a:endParaRPr lang="en-US" altLang="ja-JP" dirty="0"/>
          </a:p>
        </p:txBody>
      </p:sp>
      <p:sp>
        <p:nvSpPr>
          <p:cNvPr id="6" name="正方形/長方形 5"/>
          <p:cNvSpPr/>
          <p:nvPr/>
        </p:nvSpPr>
        <p:spPr>
          <a:xfrm>
            <a:off x="195333" y="3356992"/>
            <a:ext cx="8769156" cy="1246623"/>
          </a:xfrm>
          <a:prstGeom prst="rect">
            <a:avLst/>
          </a:prstGeom>
          <a:solidFill>
            <a:schemeClr val="bg2"/>
          </a:solidFill>
          <a:ln>
            <a:solidFill>
              <a:srgbClr val="0B0C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accent6">
                    <a:lumMod val="10000"/>
                  </a:schemeClr>
                </a:solidFill>
                <a:latin typeface="Meiryo UI" panose="020B0604030504040204" pitchFamily="50" charset="-128"/>
                <a:ea typeface="Meiryo UI" panose="020B0604030504040204" pitchFamily="50" charset="-128"/>
              </a:rPr>
              <a:t>ワークスポット　　　　　　　　　 ワーク</a:t>
            </a:r>
            <a:r>
              <a:rPr lang="ja-JP" altLang="en-US" dirty="0">
                <a:solidFill>
                  <a:schemeClr val="accent6">
                    <a:lumMod val="10000"/>
                  </a:schemeClr>
                </a:solidFill>
                <a:latin typeface="Meiryo UI" panose="020B0604030504040204" pitchFamily="50" charset="-128"/>
                <a:ea typeface="Meiryo UI" panose="020B0604030504040204" pitchFamily="50" charset="-128"/>
              </a:rPr>
              <a:t>工房</a:t>
            </a:r>
            <a:r>
              <a:rPr lang="ja-JP" altLang="en-US" dirty="0" smtClean="0">
                <a:solidFill>
                  <a:schemeClr val="accent6">
                    <a:lumMod val="10000"/>
                  </a:schemeClr>
                </a:solidFill>
                <a:latin typeface="Meiryo UI" panose="020B0604030504040204" pitchFamily="50" charset="-128"/>
                <a:ea typeface="Meiryo UI" panose="020B0604030504040204" pitchFamily="50" charset="-128"/>
              </a:rPr>
              <a:t>事業所　　　　　ジョブジョイント</a:t>
            </a:r>
            <a:r>
              <a:rPr lang="ja-JP" altLang="en-US" dirty="0">
                <a:solidFill>
                  <a:schemeClr val="accent6">
                    <a:lumMod val="10000"/>
                  </a:schemeClr>
                </a:solidFill>
                <a:latin typeface="Meiryo UI" panose="020B0604030504040204" pitchFamily="50" charset="-128"/>
                <a:ea typeface="Meiryo UI" panose="020B0604030504040204" pitchFamily="50" charset="-128"/>
              </a:rPr>
              <a:t>おおさかたかつき</a:t>
            </a:r>
            <a:r>
              <a:rPr lang="ja-JP" altLang="en-US" dirty="0" smtClean="0">
                <a:solidFill>
                  <a:schemeClr val="accent6">
                    <a:lumMod val="10000"/>
                  </a:schemeClr>
                </a:solidFill>
                <a:latin typeface="Meiryo UI" panose="020B0604030504040204" pitchFamily="50" charset="-128"/>
                <a:ea typeface="Meiryo UI" panose="020B0604030504040204" pitchFamily="50" charset="-128"/>
              </a:rPr>
              <a:t>ブランチ</a:t>
            </a:r>
            <a:endParaRPr lang="en-US" altLang="ja-JP" dirty="0" smtClean="0">
              <a:solidFill>
                <a:schemeClr val="accent6">
                  <a:lumMod val="10000"/>
                </a:schemeClr>
              </a:solidFill>
              <a:latin typeface="Meiryo UI" panose="020B0604030504040204" pitchFamily="50" charset="-128"/>
              <a:ea typeface="Meiryo UI" panose="020B0604030504040204" pitchFamily="50" charset="-128"/>
            </a:endParaRPr>
          </a:p>
          <a:p>
            <a:r>
              <a:rPr lang="en-US" altLang="ja-JP" dirty="0" smtClean="0">
                <a:solidFill>
                  <a:schemeClr val="accent6">
                    <a:lumMod val="10000"/>
                  </a:schemeClr>
                </a:solidFill>
                <a:latin typeface="Meiryo UI" panose="020B0604030504040204" pitchFamily="50" charset="-128"/>
                <a:ea typeface="Meiryo UI" panose="020B0604030504040204" pitchFamily="50" charset="-128"/>
              </a:rPr>
              <a:t>LITALICO</a:t>
            </a:r>
            <a:r>
              <a:rPr lang="ja-JP" altLang="en-US" dirty="0" smtClean="0">
                <a:solidFill>
                  <a:schemeClr val="accent6">
                    <a:lumMod val="10000"/>
                  </a:schemeClr>
                </a:solidFill>
                <a:latin typeface="Meiryo UI" panose="020B0604030504040204" pitchFamily="50" charset="-128"/>
                <a:ea typeface="Meiryo UI" panose="020B0604030504040204" pitchFamily="50" charset="-128"/>
              </a:rPr>
              <a:t>高槻センター　　 就労</a:t>
            </a:r>
            <a:r>
              <a:rPr lang="ja-JP" altLang="en-US" dirty="0">
                <a:solidFill>
                  <a:schemeClr val="accent6">
                    <a:lumMod val="10000"/>
                  </a:schemeClr>
                </a:solidFill>
                <a:latin typeface="Meiryo UI" panose="020B0604030504040204" pitchFamily="50" charset="-128"/>
                <a:ea typeface="Meiryo UI" panose="020B0604030504040204" pitchFamily="50" charset="-128"/>
              </a:rPr>
              <a:t>支援センターは</a:t>
            </a:r>
            <a:r>
              <a:rPr lang="ja-JP" altLang="en-US" dirty="0" err="1" smtClean="0">
                <a:solidFill>
                  <a:schemeClr val="accent6">
                    <a:lumMod val="10000"/>
                  </a:schemeClr>
                </a:solidFill>
                <a:latin typeface="Meiryo UI" panose="020B0604030504040204" pitchFamily="50" charset="-128"/>
                <a:ea typeface="Meiryo UI" panose="020B0604030504040204" pitchFamily="50" charset="-128"/>
              </a:rPr>
              <a:t>な</a:t>
            </a:r>
            <a:r>
              <a:rPr lang="ja-JP" altLang="en-US" dirty="0" smtClean="0">
                <a:solidFill>
                  <a:schemeClr val="accent6">
                    <a:lumMod val="10000"/>
                  </a:schemeClr>
                </a:solidFill>
                <a:latin typeface="Meiryo UI" panose="020B0604030504040204" pitchFamily="50" charset="-128"/>
                <a:ea typeface="Meiryo UI" panose="020B0604030504040204" pitchFamily="50" charset="-128"/>
              </a:rPr>
              <a:t>　　　第３</a:t>
            </a:r>
            <a:r>
              <a:rPr lang="ja-JP" altLang="en-US" dirty="0">
                <a:solidFill>
                  <a:schemeClr val="accent6">
                    <a:lumMod val="10000"/>
                  </a:schemeClr>
                </a:solidFill>
                <a:latin typeface="Meiryo UI" panose="020B0604030504040204" pitchFamily="50" charset="-128"/>
                <a:ea typeface="Meiryo UI" panose="020B0604030504040204" pitchFamily="50" charset="-128"/>
              </a:rPr>
              <a:t>共働舎花の会</a:t>
            </a:r>
            <a:r>
              <a:rPr lang="ja-JP" altLang="en-US" dirty="0" smtClean="0">
                <a:solidFill>
                  <a:schemeClr val="accent6">
                    <a:lumMod val="10000"/>
                  </a:schemeClr>
                </a:solidFill>
                <a:latin typeface="Meiryo UI" panose="020B0604030504040204" pitchFamily="50" charset="-128"/>
                <a:ea typeface="Meiryo UI" panose="020B0604030504040204" pitchFamily="50" charset="-128"/>
              </a:rPr>
              <a:t>、</a:t>
            </a:r>
            <a:endParaRPr lang="en-US" altLang="ja-JP" dirty="0" smtClean="0">
              <a:solidFill>
                <a:schemeClr val="accent6">
                  <a:lumMod val="10000"/>
                </a:schemeClr>
              </a:solidFill>
              <a:latin typeface="Meiryo UI" panose="020B0604030504040204" pitchFamily="50" charset="-128"/>
              <a:ea typeface="Meiryo UI" panose="020B0604030504040204" pitchFamily="50" charset="-128"/>
            </a:endParaRPr>
          </a:p>
          <a:p>
            <a:r>
              <a:rPr lang="ja-JP" altLang="en-US" dirty="0" smtClean="0">
                <a:solidFill>
                  <a:schemeClr val="accent6">
                    <a:lumMod val="10000"/>
                  </a:schemeClr>
                </a:solidFill>
                <a:latin typeface="Meiryo UI" panose="020B0604030504040204" pitchFamily="50" charset="-128"/>
                <a:ea typeface="Meiryo UI" panose="020B0604030504040204" pitchFamily="50" charset="-128"/>
              </a:rPr>
              <a:t>就労</a:t>
            </a:r>
            <a:r>
              <a:rPr lang="ja-JP" altLang="en-US" dirty="0">
                <a:solidFill>
                  <a:schemeClr val="accent6">
                    <a:lumMod val="10000"/>
                  </a:schemeClr>
                </a:solidFill>
                <a:latin typeface="Meiryo UI" panose="020B0604030504040204" pitchFamily="50" charset="-128"/>
                <a:ea typeface="Meiryo UI" panose="020B0604030504040204" pitchFamily="50" charset="-128"/>
              </a:rPr>
              <a:t>支援</a:t>
            </a:r>
            <a:r>
              <a:rPr lang="ja-JP" altLang="en-US" dirty="0" smtClean="0">
                <a:solidFill>
                  <a:schemeClr val="accent6">
                    <a:lumMod val="10000"/>
                  </a:schemeClr>
                </a:solidFill>
                <a:latin typeface="Meiryo UI" panose="020B0604030504040204" pitchFamily="50" charset="-128"/>
                <a:ea typeface="Meiryo UI" panose="020B0604030504040204" pitchFamily="50" charset="-128"/>
              </a:rPr>
              <a:t>センターフォルツァ　ディーキャリア                 カラフル高槻</a:t>
            </a:r>
            <a:endParaRPr lang="en-US" altLang="ja-JP" dirty="0">
              <a:solidFill>
                <a:schemeClr val="accent6">
                  <a:lumMod val="10000"/>
                </a:schemeClr>
              </a:solidFill>
              <a:latin typeface="Meiryo UI" panose="020B0604030504040204" pitchFamily="50" charset="-128"/>
              <a:ea typeface="Meiryo UI" panose="020B0604030504040204" pitchFamily="50" charset="-128"/>
            </a:endParaRPr>
          </a:p>
        </p:txBody>
      </p:sp>
      <p:sp>
        <p:nvSpPr>
          <p:cNvPr id="7" name="正方形/長方形 6"/>
          <p:cNvSpPr/>
          <p:nvPr/>
        </p:nvSpPr>
        <p:spPr>
          <a:xfrm>
            <a:off x="179512" y="5243910"/>
            <a:ext cx="8769156" cy="849386"/>
          </a:xfrm>
          <a:prstGeom prst="rect">
            <a:avLst/>
          </a:prstGeom>
          <a:solidFill>
            <a:schemeClr val="bg2"/>
          </a:solidFill>
          <a:ln>
            <a:solidFill>
              <a:srgbClr val="0B0C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accent6">
                    <a:lumMod val="10000"/>
                  </a:schemeClr>
                </a:solidFill>
                <a:latin typeface="Meiryo UI" panose="020B0604030504040204" pitchFamily="50" charset="-128"/>
                <a:ea typeface="Meiryo UI" panose="020B0604030504040204" pitchFamily="50" charset="-128"/>
              </a:rPr>
              <a:t>高槻</a:t>
            </a:r>
            <a:r>
              <a:rPr lang="ja-JP" altLang="en-US" dirty="0">
                <a:solidFill>
                  <a:schemeClr val="accent6">
                    <a:lumMod val="10000"/>
                  </a:schemeClr>
                </a:solidFill>
                <a:latin typeface="Meiryo UI" panose="020B0604030504040204" pitchFamily="50" charset="-128"/>
                <a:ea typeface="Meiryo UI" panose="020B0604030504040204" pitchFamily="50" charset="-128"/>
              </a:rPr>
              <a:t>支援</a:t>
            </a:r>
            <a:r>
              <a:rPr lang="ja-JP" altLang="en-US" dirty="0" smtClean="0">
                <a:solidFill>
                  <a:schemeClr val="accent6">
                    <a:lumMod val="10000"/>
                  </a:schemeClr>
                </a:solidFill>
                <a:latin typeface="Meiryo UI" panose="020B0604030504040204" pitchFamily="50" charset="-128"/>
                <a:ea typeface="Meiryo UI" panose="020B0604030504040204" pitchFamily="50" charset="-128"/>
              </a:rPr>
              <a:t>学校、摂津</a:t>
            </a:r>
            <a:r>
              <a:rPr lang="ja-JP" altLang="en-US" dirty="0">
                <a:solidFill>
                  <a:schemeClr val="accent6">
                    <a:lumMod val="10000"/>
                  </a:schemeClr>
                </a:solidFill>
                <a:latin typeface="Meiryo UI" panose="020B0604030504040204" pitchFamily="50" charset="-128"/>
                <a:ea typeface="Meiryo UI" panose="020B0604030504040204" pitchFamily="50" charset="-128"/>
              </a:rPr>
              <a:t>支援</a:t>
            </a:r>
            <a:r>
              <a:rPr lang="ja-JP" altLang="en-US" dirty="0" smtClean="0">
                <a:solidFill>
                  <a:schemeClr val="accent6">
                    <a:lumMod val="10000"/>
                  </a:schemeClr>
                </a:solidFill>
                <a:latin typeface="Meiryo UI" panose="020B0604030504040204" pitchFamily="50" charset="-128"/>
                <a:ea typeface="Meiryo UI" panose="020B0604030504040204" pitchFamily="50" charset="-128"/>
              </a:rPr>
              <a:t>学校、茨木</a:t>
            </a:r>
            <a:r>
              <a:rPr lang="ja-JP" altLang="en-US" dirty="0">
                <a:solidFill>
                  <a:schemeClr val="accent6">
                    <a:lumMod val="10000"/>
                  </a:schemeClr>
                </a:solidFill>
                <a:latin typeface="Meiryo UI" panose="020B0604030504040204" pitchFamily="50" charset="-128"/>
                <a:ea typeface="Meiryo UI" panose="020B0604030504040204" pitchFamily="50" charset="-128"/>
              </a:rPr>
              <a:t>支援</a:t>
            </a:r>
            <a:r>
              <a:rPr lang="ja-JP" altLang="en-US" dirty="0" smtClean="0">
                <a:solidFill>
                  <a:schemeClr val="accent6">
                    <a:lumMod val="10000"/>
                  </a:schemeClr>
                </a:solidFill>
                <a:latin typeface="Meiryo UI" panose="020B0604030504040204" pitchFamily="50" charset="-128"/>
                <a:ea typeface="Meiryo UI" panose="020B0604030504040204" pitchFamily="50" charset="-128"/>
              </a:rPr>
              <a:t>学校</a:t>
            </a:r>
            <a:endParaRPr lang="en-US" altLang="ja-JP" dirty="0">
              <a:solidFill>
                <a:schemeClr val="accent6">
                  <a:lumMod val="10000"/>
                </a:schemeClr>
              </a:solidFill>
              <a:latin typeface="Meiryo UI" panose="020B0604030504040204" pitchFamily="50" charset="-128"/>
              <a:ea typeface="Meiryo UI" panose="020B0604030504040204" pitchFamily="50" charset="-128"/>
            </a:endParaRPr>
          </a:p>
          <a:p>
            <a:pPr algn="ctr"/>
            <a:r>
              <a:rPr lang="ja-JP" altLang="en-US" dirty="0" smtClean="0">
                <a:solidFill>
                  <a:schemeClr val="accent6">
                    <a:lumMod val="10000"/>
                  </a:schemeClr>
                </a:solidFill>
                <a:latin typeface="Meiryo UI" panose="020B0604030504040204" pitchFamily="50" charset="-128"/>
                <a:ea typeface="Meiryo UI" panose="020B0604030504040204" pitchFamily="50" charset="-128"/>
              </a:rPr>
              <a:t>とりかい</a:t>
            </a:r>
            <a:r>
              <a:rPr lang="ja-JP" altLang="en-US" dirty="0">
                <a:solidFill>
                  <a:schemeClr val="accent6">
                    <a:lumMod val="10000"/>
                  </a:schemeClr>
                </a:solidFill>
                <a:latin typeface="Meiryo UI" panose="020B0604030504040204" pitchFamily="50" charset="-128"/>
                <a:ea typeface="Meiryo UI" panose="020B0604030504040204" pitchFamily="50" charset="-128"/>
              </a:rPr>
              <a:t>高等支援学校、むらの高等支援学校</a:t>
            </a:r>
          </a:p>
        </p:txBody>
      </p:sp>
    </p:spTree>
    <p:extLst>
      <p:ext uri="{BB962C8B-B14F-4D97-AF65-F5344CB8AC3E}">
        <p14:creationId xmlns:p14="http://schemas.microsoft.com/office/powerpoint/2010/main" val="2940371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48314" y="6525344"/>
            <a:ext cx="2133600" cy="457200"/>
          </a:xfrm>
        </p:spPr>
        <p:txBody>
          <a:bodyPr/>
          <a:lstStyle/>
          <a:p>
            <a:pPr>
              <a:defRPr/>
            </a:pPr>
            <a:fld id="{69F6EFE6-8602-4B8A-B5A2-DFF3B5264703}" type="slidenum">
              <a:rPr lang="en-US" altLang="ja-JP" smtClean="0"/>
              <a:pPr>
                <a:defRPr/>
              </a:pPr>
              <a:t>4</a:t>
            </a:fld>
            <a:endParaRPr lang="en-US" altLang="ja-JP" dirty="0"/>
          </a:p>
        </p:txBody>
      </p:sp>
      <p:graphicFrame>
        <p:nvGraphicFramePr>
          <p:cNvPr id="8" name="コンテンツ プレースホルダー 7"/>
          <p:cNvGraphicFramePr>
            <a:graphicFrameLocks noGrp="1"/>
          </p:cNvGraphicFramePr>
          <p:nvPr>
            <p:ph idx="1"/>
            <p:extLst/>
          </p:nvPr>
        </p:nvGraphicFramePr>
        <p:xfrm>
          <a:off x="442914" y="836712"/>
          <a:ext cx="8243886" cy="2664297"/>
        </p:xfrm>
        <a:graphic>
          <a:graphicData uri="http://schemas.openxmlformats.org/drawingml/2006/table">
            <a:tbl>
              <a:tblPr firstRow="1" firstCol="1" bandRow="1"/>
              <a:tblGrid>
                <a:gridCol w="856483">
                  <a:extLst>
                    <a:ext uri="{9D8B030D-6E8A-4147-A177-3AD203B41FA5}">
                      <a16:colId xmlns:a16="http://schemas.microsoft.com/office/drawing/2014/main" val="20000"/>
                    </a:ext>
                  </a:extLst>
                </a:gridCol>
                <a:gridCol w="857447">
                  <a:extLst>
                    <a:ext uri="{9D8B030D-6E8A-4147-A177-3AD203B41FA5}">
                      <a16:colId xmlns:a16="http://schemas.microsoft.com/office/drawing/2014/main" val="20001"/>
                    </a:ext>
                  </a:extLst>
                </a:gridCol>
                <a:gridCol w="231159">
                  <a:extLst>
                    <a:ext uri="{9D8B030D-6E8A-4147-A177-3AD203B41FA5}">
                      <a16:colId xmlns:a16="http://schemas.microsoft.com/office/drawing/2014/main" val="20002"/>
                    </a:ext>
                  </a:extLst>
                </a:gridCol>
                <a:gridCol w="588651">
                  <a:extLst>
                    <a:ext uri="{9D8B030D-6E8A-4147-A177-3AD203B41FA5}">
                      <a16:colId xmlns:a16="http://schemas.microsoft.com/office/drawing/2014/main" val="20003"/>
                    </a:ext>
                  </a:extLst>
                </a:gridCol>
                <a:gridCol w="1157071">
                  <a:extLst>
                    <a:ext uri="{9D8B030D-6E8A-4147-A177-3AD203B41FA5}">
                      <a16:colId xmlns:a16="http://schemas.microsoft.com/office/drawing/2014/main" val="20004"/>
                    </a:ext>
                  </a:extLst>
                </a:gridCol>
                <a:gridCol w="589615">
                  <a:extLst>
                    <a:ext uri="{9D8B030D-6E8A-4147-A177-3AD203B41FA5}">
                      <a16:colId xmlns:a16="http://schemas.microsoft.com/office/drawing/2014/main" val="20005"/>
                    </a:ext>
                  </a:extLst>
                </a:gridCol>
                <a:gridCol w="1157071">
                  <a:extLst>
                    <a:ext uri="{9D8B030D-6E8A-4147-A177-3AD203B41FA5}">
                      <a16:colId xmlns:a16="http://schemas.microsoft.com/office/drawing/2014/main" val="20006"/>
                    </a:ext>
                  </a:extLst>
                </a:gridCol>
                <a:gridCol w="231159">
                  <a:extLst>
                    <a:ext uri="{9D8B030D-6E8A-4147-A177-3AD203B41FA5}">
                      <a16:colId xmlns:a16="http://schemas.microsoft.com/office/drawing/2014/main" val="20007"/>
                    </a:ext>
                  </a:extLst>
                </a:gridCol>
                <a:gridCol w="858410">
                  <a:extLst>
                    <a:ext uri="{9D8B030D-6E8A-4147-A177-3AD203B41FA5}">
                      <a16:colId xmlns:a16="http://schemas.microsoft.com/office/drawing/2014/main" val="20008"/>
                    </a:ext>
                  </a:extLst>
                </a:gridCol>
                <a:gridCol w="858410">
                  <a:extLst>
                    <a:ext uri="{9D8B030D-6E8A-4147-A177-3AD203B41FA5}">
                      <a16:colId xmlns:a16="http://schemas.microsoft.com/office/drawing/2014/main" val="20009"/>
                    </a:ext>
                  </a:extLst>
                </a:gridCol>
                <a:gridCol w="858410">
                  <a:extLst>
                    <a:ext uri="{9D8B030D-6E8A-4147-A177-3AD203B41FA5}">
                      <a16:colId xmlns:a16="http://schemas.microsoft.com/office/drawing/2014/main" val="20010"/>
                    </a:ext>
                  </a:extLst>
                </a:gridCol>
              </a:tblGrid>
              <a:tr h="722150">
                <a:tc>
                  <a:txBody>
                    <a:bodyPr/>
                    <a:lstStyle/>
                    <a:p>
                      <a:pPr algn="l">
                        <a:spcAft>
                          <a:spcPts val="0"/>
                        </a:spcAft>
                      </a:pPr>
                      <a:r>
                        <a:rPr lang="ja-JP" sz="1600" b="1" kern="0" dirty="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　</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a:spcAft>
                          <a:spcPts val="0"/>
                        </a:spcAft>
                      </a:pPr>
                      <a:r>
                        <a:rPr lang="ja-JP" sz="1600" b="1" kern="0" dirty="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　</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 </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gridSpan="2">
                  <a:txBody>
                    <a:bodyPr/>
                    <a:lstStyle/>
                    <a:p>
                      <a:pPr algn="ctr">
                        <a:spcAft>
                          <a:spcPts val="0"/>
                        </a:spcAft>
                      </a:pPr>
                      <a:r>
                        <a:rPr lang="ja-JP" sz="1600" b="1" kern="0" dirty="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身体障害</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a:spcAft>
                          <a:spcPts val="0"/>
                        </a:spcAft>
                      </a:pP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知的障害</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ct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 </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精神障害</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ctr">
                        <a:spcAft>
                          <a:spcPts val="0"/>
                        </a:spcAft>
                      </a:pP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その他</a:t>
                      </a: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
                      </a:r>
                      <a:b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b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の障害</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600" b="1" kern="0" dirty="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合計</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361075">
                <a:tc>
                  <a:txBody>
                    <a:bodyPr/>
                    <a:lstStyle/>
                    <a:p>
                      <a:pPr algn="l">
                        <a:spcAft>
                          <a:spcPts val="0"/>
                        </a:spcAft>
                      </a:pP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　</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a:spcAft>
                          <a:spcPts val="0"/>
                        </a:spcAft>
                      </a:pP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　</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 </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600" b="1" kern="0" dirty="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　</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a:t>
                      </a:r>
                      <a:r>
                        <a:rPr lang="ja-JP" sz="1600" b="1" kern="0" dirty="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うち重度</a:t>
                      </a: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　</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a:t>
                      </a: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うち重度</a:t>
                      </a: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 </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　</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a:spcAft>
                          <a:spcPts val="0"/>
                        </a:spcAft>
                      </a:pPr>
                      <a:r>
                        <a:rPr lang="ja-JP" sz="1600" b="1" kern="0" dirty="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　</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95268">
                <a:tc>
                  <a:txBody>
                    <a:bodyPr/>
                    <a:lstStyle/>
                    <a:p>
                      <a:pPr algn="l">
                        <a:spcAft>
                          <a:spcPts val="0"/>
                        </a:spcAft>
                      </a:pP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在職中</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　</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 </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71</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35</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334</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63</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R="279400"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 </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175</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6</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586</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95268">
                <a:tc>
                  <a:txBody>
                    <a:bodyPr/>
                    <a:lstStyle/>
                    <a:p>
                      <a:pPr algn="l">
                        <a:spcAft>
                          <a:spcPts val="0"/>
                        </a:spcAft>
                      </a:pP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求職中</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　</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 </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101</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60</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213</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36</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 </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296</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10</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620</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5268">
                <a:tc>
                  <a:txBody>
                    <a:bodyPr/>
                    <a:lstStyle/>
                    <a:p>
                      <a:pPr algn="l">
                        <a:spcAft>
                          <a:spcPts val="0"/>
                        </a:spcAft>
                      </a:pP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その他</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　</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 </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0</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DDEBF7"/>
                    </a:solidFill>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0</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DDEBF7"/>
                    </a:solidFill>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17</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DDEBF7"/>
                    </a:solidFill>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1</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DDEBF7"/>
                    </a:solidFill>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 </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DDEBF7"/>
                    </a:solidFill>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8</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DDEBF7"/>
                    </a:solidFill>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0</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DDEBF7"/>
                    </a:solidFill>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25</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4"/>
                  </a:ext>
                </a:extLst>
              </a:tr>
              <a:tr h="395268">
                <a:tc>
                  <a:txBody>
                    <a:bodyPr/>
                    <a:lstStyle/>
                    <a:p>
                      <a:pPr algn="l">
                        <a:spcAft>
                          <a:spcPts val="0"/>
                        </a:spcAft>
                      </a:pP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合計</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600" b="1" kern="0">
                          <a:solidFill>
                            <a:srgbClr val="000000"/>
                          </a:solidFill>
                          <a:effectLst/>
                          <a:latin typeface="Courier New" panose="02070309020205020404" pitchFamily="49" charset="0"/>
                          <a:ea typeface="ＭＳ Ｐゴシック" panose="020B0600070205080204" pitchFamily="50" charset="-128"/>
                          <a:cs typeface="Courier New" panose="02070309020205020404" pitchFamily="49" charset="0"/>
                        </a:rPr>
                        <a:t>　</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 </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172</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95</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564</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100</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 </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kern="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479</a:t>
                      </a:r>
                      <a:endParaRPr lang="ja-JP" sz="16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16</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kern="0" dirty="0">
                          <a:solidFill>
                            <a:srgbClr val="000000"/>
                          </a:solidFill>
                          <a:effectLst/>
                          <a:latin typeface="Courier New" panose="02070309020205020404" pitchFamily="49" charset="0"/>
                          <a:ea typeface="ＭＳ Ｐゴシック" panose="020B0600070205080204" pitchFamily="50" charset="-128"/>
                          <a:cs typeface="Times New Roman" panose="02020603050405020304" pitchFamily="18" charset="0"/>
                        </a:rPr>
                        <a:t>1231</a:t>
                      </a:r>
                      <a:endParaRPr lang="ja-JP" sz="16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9" name="タイトル 1"/>
          <p:cNvSpPr txBox="1">
            <a:spLocks/>
          </p:cNvSpPr>
          <p:nvPr/>
        </p:nvSpPr>
        <p:spPr bwMode="auto">
          <a:xfrm>
            <a:off x="-17463" y="-46038"/>
            <a:ext cx="9109076" cy="666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9pPr>
          </a:lstStyle>
          <a:p>
            <a:pPr>
              <a:defRPr/>
            </a:pPr>
            <a:r>
              <a:rPr lang="ja-JP" altLang="en-US" sz="3600" kern="0" dirty="0"/>
              <a:t>高槻市</a:t>
            </a:r>
            <a:r>
              <a:rPr lang="ja-JP" altLang="en-US" sz="3600" kern="0" dirty="0" err="1"/>
              <a:t>障がい</a:t>
            </a:r>
            <a:r>
              <a:rPr lang="ja-JP" altLang="en-US" sz="3600" kern="0" dirty="0"/>
              <a:t>者就業生活支援センターの現状</a:t>
            </a:r>
          </a:p>
        </p:txBody>
      </p:sp>
      <p:sp>
        <p:nvSpPr>
          <p:cNvPr id="10" name="コンテンツ プレースホルダー 2"/>
          <p:cNvSpPr txBox="1">
            <a:spLocks/>
          </p:cNvSpPr>
          <p:nvPr/>
        </p:nvSpPr>
        <p:spPr bwMode="auto">
          <a:xfrm>
            <a:off x="1115616" y="3553539"/>
            <a:ext cx="7200800" cy="232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defRPr/>
            </a:pPr>
            <a:r>
              <a:rPr lang="en-US" altLang="ja-JP" sz="2000" kern="0" dirty="0">
                <a:solidFill>
                  <a:schemeClr val="tx2"/>
                </a:solidFill>
              </a:rPr>
              <a:t>2017</a:t>
            </a:r>
            <a:r>
              <a:rPr lang="ja-JP" altLang="en-US" sz="2000" kern="0" dirty="0">
                <a:solidFill>
                  <a:schemeClr val="tx2"/>
                </a:solidFill>
              </a:rPr>
              <a:t>年（Ｈ</a:t>
            </a:r>
            <a:r>
              <a:rPr lang="en-US" altLang="ja-JP" sz="2000" kern="0" dirty="0">
                <a:solidFill>
                  <a:schemeClr val="tx2"/>
                </a:solidFill>
              </a:rPr>
              <a:t>29</a:t>
            </a:r>
            <a:r>
              <a:rPr lang="ja-JP" altLang="en-US" sz="2000" kern="0" dirty="0">
                <a:solidFill>
                  <a:schemeClr val="tx2"/>
                </a:solidFill>
              </a:rPr>
              <a:t>年）度　新規登録者</a:t>
            </a:r>
            <a:endParaRPr lang="en-US" altLang="ja-JP" sz="2000" kern="0" dirty="0">
              <a:solidFill>
                <a:schemeClr val="tx2"/>
              </a:solidFill>
            </a:endParaRPr>
          </a:p>
          <a:p>
            <a:pPr marL="0" indent="0">
              <a:buFontTx/>
              <a:buNone/>
              <a:defRPr/>
            </a:pPr>
            <a:r>
              <a:rPr lang="ja-JP" altLang="en-US" sz="2000" kern="0" dirty="0">
                <a:solidFill>
                  <a:schemeClr val="tx2"/>
                </a:solidFill>
              </a:rPr>
              <a:t>　身体　</a:t>
            </a:r>
            <a:r>
              <a:rPr lang="en-US" altLang="ja-JP" sz="2000" kern="0" dirty="0">
                <a:solidFill>
                  <a:schemeClr val="tx2"/>
                </a:solidFill>
              </a:rPr>
              <a:t>16</a:t>
            </a:r>
            <a:r>
              <a:rPr lang="ja-JP" altLang="en-US" sz="2000" kern="0" dirty="0">
                <a:solidFill>
                  <a:schemeClr val="tx2"/>
                </a:solidFill>
              </a:rPr>
              <a:t>人、知的</a:t>
            </a:r>
            <a:r>
              <a:rPr lang="en-US" altLang="ja-JP" sz="2000" kern="0" dirty="0">
                <a:solidFill>
                  <a:schemeClr val="tx2"/>
                </a:solidFill>
              </a:rPr>
              <a:t>39</a:t>
            </a:r>
            <a:r>
              <a:rPr lang="ja-JP" altLang="en-US" sz="2000" kern="0" dirty="0">
                <a:solidFill>
                  <a:schemeClr val="tx2"/>
                </a:solidFill>
              </a:rPr>
              <a:t>人、精神</a:t>
            </a:r>
            <a:r>
              <a:rPr lang="en-US" altLang="ja-JP" sz="2000" kern="0" dirty="0">
                <a:solidFill>
                  <a:schemeClr val="tx2"/>
                </a:solidFill>
              </a:rPr>
              <a:t>51</a:t>
            </a:r>
            <a:r>
              <a:rPr lang="ja-JP" altLang="en-US" sz="2000" kern="0" dirty="0">
                <a:solidFill>
                  <a:schemeClr val="tx2"/>
                </a:solidFill>
              </a:rPr>
              <a:t>人、その他</a:t>
            </a:r>
            <a:r>
              <a:rPr lang="en-US" altLang="ja-JP" sz="2000" kern="0" dirty="0">
                <a:solidFill>
                  <a:schemeClr val="tx2"/>
                </a:solidFill>
              </a:rPr>
              <a:t>3</a:t>
            </a:r>
            <a:r>
              <a:rPr lang="ja-JP" altLang="en-US" sz="2000" kern="0" dirty="0">
                <a:solidFill>
                  <a:schemeClr val="tx2"/>
                </a:solidFill>
              </a:rPr>
              <a:t>人、合計</a:t>
            </a:r>
            <a:r>
              <a:rPr lang="en-US" altLang="ja-JP" sz="2000" kern="0" dirty="0">
                <a:solidFill>
                  <a:schemeClr val="tx2"/>
                </a:solidFill>
              </a:rPr>
              <a:t>106</a:t>
            </a:r>
            <a:r>
              <a:rPr lang="ja-JP" altLang="en-US" sz="2000" kern="0" dirty="0">
                <a:solidFill>
                  <a:schemeClr val="tx2"/>
                </a:solidFill>
              </a:rPr>
              <a:t>人</a:t>
            </a:r>
          </a:p>
          <a:p>
            <a:pPr>
              <a:defRPr/>
            </a:pPr>
            <a:r>
              <a:rPr lang="en-US" altLang="ja-JP" sz="2000" kern="0" dirty="0">
                <a:solidFill>
                  <a:schemeClr val="tx2"/>
                </a:solidFill>
              </a:rPr>
              <a:t>2017</a:t>
            </a:r>
            <a:r>
              <a:rPr lang="ja-JP" altLang="en-US" sz="2000" kern="0" dirty="0">
                <a:solidFill>
                  <a:schemeClr val="tx2"/>
                </a:solidFill>
              </a:rPr>
              <a:t>年（Ｈ</a:t>
            </a:r>
            <a:r>
              <a:rPr lang="en-US" altLang="ja-JP" sz="2000" kern="0" dirty="0">
                <a:solidFill>
                  <a:schemeClr val="tx2"/>
                </a:solidFill>
              </a:rPr>
              <a:t>29</a:t>
            </a:r>
            <a:r>
              <a:rPr lang="ja-JP" altLang="en-US" sz="2000" kern="0" dirty="0">
                <a:solidFill>
                  <a:schemeClr val="tx2"/>
                </a:solidFill>
              </a:rPr>
              <a:t>年）度　一般就職件数</a:t>
            </a:r>
            <a:endParaRPr lang="en-US" altLang="ja-JP" sz="2000" kern="0" dirty="0">
              <a:solidFill>
                <a:schemeClr val="tx2"/>
              </a:solidFill>
            </a:endParaRPr>
          </a:p>
          <a:p>
            <a:pPr marL="0" indent="0">
              <a:buFontTx/>
              <a:buNone/>
              <a:defRPr/>
            </a:pPr>
            <a:r>
              <a:rPr lang="ja-JP" altLang="en-US" sz="2000" kern="0" dirty="0">
                <a:solidFill>
                  <a:schemeClr val="tx2"/>
                </a:solidFill>
              </a:rPr>
              <a:t>　身体　</a:t>
            </a:r>
            <a:r>
              <a:rPr lang="en-US" altLang="ja-JP" sz="2000" kern="0" dirty="0">
                <a:solidFill>
                  <a:schemeClr val="tx2"/>
                </a:solidFill>
              </a:rPr>
              <a:t>8</a:t>
            </a:r>
            <a:r>
              <a:rPr lang="ja-JP" altLang="en-US" sz="2000" kern="0" dirty="0">
                <a:solidFill>
                  <a:schemeClr val="tx2"/>
                </a:solidFill>
              </a:rPr>
              <a:t>件、知的</a:t>
            </a:r>
            <a:r>
              <a:rPr lang="en-US" altLang="ja-JP" sz="2000" kern="0" dirty="0">
                <a:solidFill>
                  <a:schemeClr val="tx2"/>
                </a:solidFill>
              </a:rPr>
              <a:t>40</a:t>
            </a:r>
            <a:r>
              <a:rPr lang="ja-JP" altLang="en-US" sz="2000" kern="0" dirty="0">
                <a:solidFill>
                  <a:schemeClr val="tx2"/>
                </a:solidFill>
              </a:rPr>
              <a:t>件、精神</a:t>
            </a:r>
            <a:r>
              <a:rPr lang="en-US" altLang="ja-JP" sz="2000" kern="0" dirty="0">
                <a:solidFill>
                  <a:schemeClr val="tx2"/>
                </a:solidFill>
              </a:rPr>
              <a:t>37</a:t>
            </a:r>
            <a:r>
              <a:rPr lang="ja-JP" altLang="en-US" sz="2000" kern="0" dirty="0">
                <a:solidFill>
                  <a:schemeClr val="tx2"/>
                </a:solidFill>
              </a:rPr>
              <a:t>件、その他</a:t>
            </a:r>
            <a:r>
              <a:rPr lang="en-US" altLang="ja-JP" sz="2000" kern="0" dirty="0">
                <a:solidFill>
                  <a:schemeClr val="tx2"/>
                </a:solidFill>
              </a:rPr>
              <a:t>1</a:t>
            </a:r>
            <a:r>
              <a:rPr lang="ja-JP" altLang="en-US" sz="2000" kern="0" dirty="0">
                <a:solidFill>
                  <a:schemeClr val="tx2"/>
                </a:solidFill>
              </a:rPr>
              <a:t>件、合計</a:t>
            </a:r>
            <a:r>
              <a:rPr lang="en-US" altLang="ja-JP" sz="2000" kern="0" dirty="0">
                <a:solidFill>
                  <a:schemeClr val="tx2"/>
                </a:solidFill>
              </a:rPr>
              <a:t>86</a:t>
            </a:r>
            <a:r>
              <a:rPr lang="ja-JP" altLang="en-US" sz="2000" kern="0" dirty="0">
                <a:solidFill>
                  <a:schemeClr val="tx2"/>
                </a:solidFill>
              </a:rPr>
              <a:t>件</a:t>
            </a:r>
            <a:endParaRPr lang="en-US" altLang="ja-JP" sz="2000" kern="0" dirty="0">
              <a:solidFill>
                <a:schemeClr val="tx2"/>
              </a:solidFill>
            </a:endParaRPr>
          </a:p>
          <a:p>
            <a:pPr>
              <a:defRPr/>
            </a:pPr>
            <a:r>
              <a:rPr lang="en-US" altLang="ja-JP" sz="2000" kern="0" dirty="0">
                <a:solidFill>
                  <a:schemeClr val="tx2"/>
                </a:solidFill>
              </a:rPr>
              <a:t>2017</a:t>
            </a:r>
            <a:r>
              <a:rPr lang="ja-JP" altLang="en-US" sz="2000" kern="0" dirty="0">
                <a:solidFill>
                  <a:schemeClr val="tx2"/>
                </a:solidFill>
              </a:rPr>
              <a:t>年（Ｈ</a:t>
            </a:r>
            <a:r>
              <a:rPr lang="en-US" altLang="ja-JP" sz="2000" kern="0" dirty="0">
                <a:solidFill>
                  <a:schemeClr val="tx2"/>
                </a:solidFill>
              </a:rPr>
              <a:t>29</a:t>
            </a:r>
            <a:r>
              <a:rPr lang="ja-JP" altLang="en-US" sz="2000" kern="0" dirty="0">
                <a:solidFill>
                  <a:schemeClr val="tx2"/>
                </a:solidFill>
              </a:rPr>
              <a:t>年）度　Ａ型就職件数</a:t>
            </a:r>
            <a:endParaRPr lang="en-US" altLang="ja-JP" sz="2000" kern="0" dirty="0">
              <a:solidFill>
                <a:schemeClr val="tx2"/>
              </a:solidFill>
            </a:endParaRPr>
          </a:p>
          <a:p>
            <a:pPr marL="0" indent="0">
              <a:buFontTx/>
              <a:buNone/>
              <a:defRPr/>
            </a:pPr>
            <a:r>
              <a:rPr lang="ja-JP" altLang="en-US" sz="2000" kern="0" dirty="0">
                <a:solidFill>
                  <a:schemeClr val="tx2"/>
                </a:solidFill>
              </a:rPr>
              <a:t>　身体</a:t>
            </a:r>
            <a:r>
              <a:rPr lang="en-US" altLang="ja-JP" sz="2000" kern="0" dirty="0">
                <a:solidFill>
                  <a:schemeClr val="tx2"/>
                </a:solidFill>
              </a:rPr>
              <a:t>1</a:t>
            </a:r>
            <a:r>
              <a:rPr lang="ja-JP" altLang="en-US" sz="2000" kern="0" dirty="0">
                <a:solidFill>
                  <a:schemeClr val="tx2"/>
                </a:solidFill>
              </a:rPr>
              <a:t>件、知的</a:t>
            </a:r>
            <a:r>
              <a:rPr lang="en-US" altLang="ja-JP" sz="2000" kern="0" dirty="0">
                <a:solidFill>
                  <a:schemeClr val="tx2"/>
                </a:solidFill>
              </a:rPr>
              <a:t>8</a:t>
            </a:r>
            <a:r>
              <a:rPr lang="ja-JP" altLang="en-US" sz="2000" kern="0" dirty="0">
                <a:solidFill>
                  <a:schemeClr val="tx2"/>
                </a:solidFill>
              </a:rPr>
              <a:t>件、精神</a:t>
            </a:r>
            <a:r>
              <a:rPr lang="en-US" altLang="ja-JP" sz="2000" kern="0" dirty="0">
                <a:solidFill>
                  <a:schemeClr val="tx2"/>
                </a:solidFill>
              </a:rPr>
              <a:t>13</a:t>
            </a:r>
            <a:r>
              <a:rPr lang="ja-JP" altLang="en-US" sz="2000" kern="0" dirty="0">
                <a:solidFill>
                  <a:schemeClr val="tx2"/>
                </a:solidFill>
              </a:rPr>
              <a:t>件　合計</a:t>
            </a:r>
            <a:r>
              <a:rPr lang="en-US" altLang="ja-JP" sz="2000" kern="0" dirty="0">
                <a:solidFill>
                  <a:schemeClr val="tx2"/>
                </a:solidFill>
              </a:rPr>
              <a:t>22</a:t>
            </a:r>
            <a:r>
              <a:rPr lang="ja-JP" altLang="en-US" sz="2000" kern="0" dirty="0">
                <a:solidFill>
                  <a:schemeClr val="tx2"/>
                </a:solidFill>
              </a:rPr>
              <a:t>件</a:t>
            </a:r>
            <a:endParaRPr lang="en-US" altLang="ja-JP" sz="2000" kern="0" dirty="0">
              <a:solidFill>
                <a:schemeClr val="tx2"/>
              </a:solidFill>
            </a:endParaRPr>
          </a:p>
          <a:p>
            <a:pPr marL="0" indent="0">
              <a:buFontTx/>
              <a:buNone/>
              <a:defRPr/>
            </a:pPr>
            <a:endParaRPr lang="en-US" altLang="ja-JP" sz="800" kern="0" dirty="0">
              <a:solidFill>
                <a:schemeClr val="accent5">
                  <a:lumMod val="50000"/>
                </a:schemeClr>
              </a:solidFill>
            </a:endParaRPr>
          </a:p>
        </p:txBody>
      </p:sp>
      <p:sp>
        <p:nvSpPr>
          <p:cNvPr id="11" name="タイトル 1"/>
          <p:cNvSpPr txBox="1">
            <a:spLocks/>
          </p:cNvSpPr>
          <p:nvPr/>
        </p:nvSpPr>
        <p:spPr bwMode="auto">
          <a:xfrm>
            <a:off x="270321" y="5517232"/>
            <a:ext cx="8766175"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charset="-128"/>
              </a:defRPr>
            </a:lvl9pPr>
          </a:lstStyle>
          <a:p>
            <a:pPr algn="l">
              <a:defRPr/>
            </a:pPr>
            <a:r>
              <a:rPr lang="ja-JP" altLang="en-US" sz="2400" kern="0" dirty="0">
                <a:solidFill>
                  <a:srgbClr val="FF0000"/>
                </a:solidFill>
                <a:effectLst/>
              </a:rPr>
              <a:t>　</a:t>
            </a:r>
            <a:r>
              <a:rPr lang="en-US" altLang="ja-JP" sz="2400" kern="0" dirty="0">
                <a:solidFill>
                  <a:srgbClr val="FF0000"/>
                </a:solidFill>
                <a:effectLst/>
              </a:rPr>
              <a:t>1200</a:t>
            </a:r>
            <a:r>
              <a:rPr lang="ja-JP" altLang="en-US" sz="2400" kern="0" dirty="0">
                <a:solidFill>
                  <a:srgbClr val="FF0000"/>
                </a:solidFill>
                <a:effectLst/>
              </a:rPr>
              <a:t>人以上の登録者がおり、年間</a:t>
            </a:r>
            <a:r>
              <a:rPr lang="en-US" altLang="ja-JP" sz="2400" kern="0" dirty="0">
                <a:solidFill>
                  <a:srgbClr val="FF0000"/>
                </a:solidFill>
                <a:effectLst/>
              </a:rPr>
              <a:t>100</a:t>
            </a:r>
            <a:r>
              <a:rPr lang="ja-JP" altLang="en-US" sz="2400" kern="0" dirty="0">
                <a:solidFill>
                  <a:srgbClr val="FF0000"/>
                </a:solidFill>
                <a:effectLst/>
              </a:rPr>
              <a:t>人強の新規登録者、</a:t>
            </a:r>
            <a:r>
              <a:rPr lang="en-US" altLang="ja-JP" sz="2400" kern="0" dirty="0">
                <a:solidFill>
                  <a:srgbClr val="FF0000"/>
                </a:solidFill>
                <a:effectLst/>
              </a:rPr>
              <a:t>100</a:t>
            </a:r>
            <a:r>
              <a:rPr lang="ja-JP" altLang="en-US" sz="2400" kern="0" dirty="0">
                <a:solidFill>
                  <a:srgbClr val="FF0000"/>
                </a:solidFill>
                <a:effectLst/>
              </a:rPr>
              <a:t>人弱の就職者が出るセンターであるが、それは地域連携の賜物であり、まさに地域の実績である</a:t>
            </a:r>
            <a:endParaRPr lang="en-US" altLang="ja-JP" sz="2400" kern="0" dirty="0">
              <a:solidFill>
                <a:srgbClr val="FF0000"/>
              </a:solidFill>
              <a:effectLst/>
            </a:endParaRPr>
          </a:p>
        </p:txBody>
      </p:sp>
    </p:spTree>
    <p:extLst>
      <p:ext uri="{BB962C8B-B14F-4D97-AF65-F5344CB8AC3E}">
        <p14:creationId xmlns:p14="http://schemas.microsoft.com/office/powerpoint/2010/main" val="3072942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79388" y="-91008"/>
            <a:ext cx="8929687" cy="4456112"/>
          </a:xfrm>
        </p:spPr>
        <p:txBody>
          <a:bodyPr/>
          <a:lstStyle/>
          <a:p>
            <a:pPr>
              <a:defRPr/>
            </a:pPr>
            <a:r>
              <a:rPr lang="ja-JP" altLang="en-US" dirty="0"/>
              <a:t>たかつき・しまもと</a:t>
            </a:r>
            <a:r>
              <a:rPr lang="ja-JP" altLang="en-US" dirty="0" err="1"/>
              <a:t>障がい</a:t>
            </a:r>
            <a:r>
              <a:rPr lang="ja-JP" altLang="en-US" dirty="0"/>
              <a:t>者就労支援ネットワーク</a:t>
            </a:r>
            <a:endParaRPr lang="en-US" altLang="ja-JP" dirty="0"/>
          </a:p>
          <a:p>
            <a:pPr marL="0" indent="0">
              <a:buFontTx/>
              <a:buNone/>
              <a:defRPr/>
            </a:pPr>
            <a:r>
              <a:rPr lang="ja-JP" altLang="en-US" dirty="0"/>
              <a:t>　　</a:t>
            </a:r>
            <a:endParaRPr lang="en-US" altLang="ja-JP" dirty="0" smtClean="0"/>
          </a:p>
          <a:p>
            <a:pPr marL="0" indent="0">
              <a:buFontTx/>
              <a:buNone/>
              <a:defRPr/>
            </a:pPr>
            <a:endParaRPr lang="en-US" altLang="ja-JP" sz="2400" dirty="0"/>
          </a:p>
          <a:p>
            <a:pPr marL="0" indent="0">
              <a:buFontTx/>
              <a:buNone/>
              <a:defRPr/>
            </a:pPr>
            <a:endParaRPr lang="en-US" altLang="ja-JP" sz="2400" dirty="0" smtClean="0"/>
          </a:p>
          <a:p>
            <a:pPr marL="0" indent="0">
              <a:buFontTx/>
              <a:buNone/>
              <a:defRPr/>
            </a:pPr>
            <a:endParaRPr lang="en-US" altLang="ja-JP" sz="2400" dirty="0"/>
          </a:p>
          <a:p>
            <a:pPr marL="0" indent="0">
              <a:buFontTx/>
              <a:buNone/>
              <a:defRPr/>
            </a:pPr>
            <a:r>
              <a:rPr lang="ja-JP" altLang="en-US" sz="2400" dirty="0" smtClean="0"/>
              <a:t>最近</a:t>
            </a:r>
            <a:r>
              <a:rPr lang="ja-JP" altLang="en-US" sz="2400" dirty="0"/>
              <a:t>のテーマ　　　　１月　就ポツ運営協議会</a:t>
            </a:r>
            <a:endParaRPr lang="en-US" altLang="ja-JP" sz="2400" dirty="0"/>
          </a:p>
          <a:p>
            <a:pPr marL="0" indent="0">
              <a:buFontTx/>
              <a:buNone/>
              <a:defRPr/>
            </a:pPr>
            <a:r>
              <a:rPr lang="ja-JP" altLang="en-US" sz="2400" dirty="0"/>
              <a:t>　　　　　　　　　　　　　２月　定着支援事業について</a:t>
            </a:r>
            <a:endParaRPr lang="en-US" altLang="ja-JP" sz="2400" dirty="0"/>
          </a:p>
          <a:p>
            <a:pPr marL="0" indent="0">
              <a:buFontTx/>
              <a:buNone/>
              <a:defRPr/>
            </a:pPr>
            <a:r>
              <a:rPr lang="ja-JP" altLang="en-US" sz="2400" dirty="0"/>
              <a:t>　　　　　　　　　　　　　</a:t>
            </a:r>
            <a:r>
              <a:rPr lang="en-US" altLang="ja-JP" sz="2400" dirty="0"/>
              <a:t>3</a:t>
            </a:r>
            <a:r>
              <a:rPr lang="ja-JP" altLang="en-US" sz="2400" dirty="0"/>
              <a:t>月　雇用促進法改正について</a:t>
            </a:r>
            <a:endParaRPr lang="en-US" altLang="ja-JP" sz="2400" dirty="0"/>
          </a:p>
          <a:p>
            <a:pPr marL="0" indent="0">
              <a:buFontTx/>
              <a:buNone/>
              <a:defRPr/>
            </a:pPr>
            <a:r>
              <a:rPr lang="ja-JP" altLang="en-US" sz="2400" dirty="0"/>
              <a:t>　　　　　　　　　　　　　</a:t>
            </a:r>
            <a:r>
              <a:rPr lang="en-US" altLang="ja-JP" sz="2400" dirty="0"/>
              <a:t>5</a:t>
            </a:r>
            <a:r>
              <a:rPr lang="ja-JP" altLang="en-US" sz="2400" dirty="0"/>
              <a:t>月　振り返りと今年度の取り組みについて</a:t>
            </a:r>
            <a:endParaRPr lang="en-US" altLang="ja-JP" sz="2400" dirty="0"/>
          </a:p>
          <a:p>
            <a:pPr marL="0" indent="0">
              <a:buFontTx/>
              <a:buNone/>
              <a:defRPr/>
            </a:pPr>
            <a:r>
              <a:rPr lang="ja-JP" altLang="en-US" sz="2400" dirty="0"/>
              <a:t>　　　　　　　　　　　　　</a:t>
            </a:r>
            <a:r>
              <a:rPr lang="en-US" altLang="ja-JP" sz="2400" dirty="0"/>
              <a:t>7</a:t>
            </a:r>
            <a:r>
              <a:rPr lang="ja-JP" altLang="en-US" sz="2400" dirty="0"/>
              <a:t>月　就労移行支援事業所アピール合戦</a:t>
            </a:r>
            <a:endParaRPr lang="en-US" altLang="ja-JP" sz="2400" dirty="0"/>
          </a:p>
          <a:p>
            <a:pPr marL="0" indent="0">
              <a:buFontTx/>
              <a:buNone/>
              <a:defRPr/>
            </a:pPr>
            <a:r>
              <a:rPr lang="ja-JP" altLang="en-US" sz="2400" dirty="0"/>
              <a:t>　　　　　　　　　　　　　</a:t>
            </a:r>
            <a:r>
              <a:rPr lang="en-US" altLang="ja-JP" sz="2400" dirty="0"/>
              <a:t>9</a:t>
            </a:r>
            <a:r>
              <a:rPr lang="ja-JP" altLang="en-US" sz="2400" dirty="0"/>
              <a:t>月　就労当事者体験談発表</a:t>
            </a:r>
            <a:endParaRPr lang="en-US" altLang="ja-JP" sz="2400" dirty="0"/>
          </a:p>
          <a:p>
            <a:pPr marL="0" indent="0">
              <a:buFontTx/>
              <a:buNone/>
              <a:defRPr/>
            </a:pPr>
            <a:r>
              <a:rPr lang="ja-JP" altLang="en-US" sz="2400" dirty="0"/>
              <a:t>　　　　　　　　　　　　</a:t>
            </a:r>
            <a:r>
              <a:rPr lang="en-US" altLang="ja-JP" sz="2400" dirty="0"/>
              <a:t>10</a:t>
            </a:r>
            <a:r>
              <a:rPr lang="ja-JP" altLang="en-US" sz="2400" dirty="0"/>
              <a:t>月　定着支援を考える</a:t>
            </a:r>
            <a:endParaRPr lang="en-US" altLang="ja-JP" sz="2400" dirty="0"/>
          </a:p>
          <a:p>
            <a:pPr marL="0" indent="0">
              <a:buFontTx/>
              <a:buNone/>
              <a:defRPr/>
            </a:pPr>
            <a:r>
              <a:rPr lang="ja-JP" altLang="en-US" sz="2400" dirty="0"/>
              <a:t>　　　　　　　　　　　　</a:t>
            </a:r>
            <a:r>
              <a:rPr lang="en-US" altLang="ja-JP" sz="2400" dirty="0"/>
              <a:t>11</a:t>
            </a:r>
            <a:r>
              <a:rPr lang="ja-JP" altLang="en-US" sz="2400" dirty="0"/>
              <a:t>月　福島の就労支援ネットワークについて</a:t>
            </a:r>
            <a:endParaRPr lang="en-US" altLang="ja-JP" sz="2400" dirty="0"/>
          </a:p>
          <a:p>
            <a:pPr marL="0" indent="0">
              <a:buFontTx/>
              <a:buNone/>
              <a:defRPr/>
            </a:pPr>
            <a:r>
              <a:rPr lang="ja-JP" altLang="en-US" sz="2400" dirty="0"/>
              <a:t>　　　　　　　　　　　　１２月　人権研修（生活困窮制度）　　　など</a:t>
            </a:r>
            <a:endParaRPr lang="en-US" altLang="ja-JP" sz="2400" dirty="0"/>
          </a:p>
          <a:p>
            <a:pPr marL="0" indent="0">
              <a:buFontTx/>
              <a:buNone/>
              <a:defRPr/>
            </a:pPr>
            <a:r>
              <a:rPr lang="ja-JP" altLang="en-US" dirty="0"/>
              <a:t>　　</a:t>
            </a:r>
          </a:p>
        </p:txBody>
      </p:sp>
      <p:sp>
        <p:nvSpPr>
          <p:cNvPr id="11268" name="スライド番号プレースホルダー 3"/>
          <p:cNvSpPr>
            <a:spLocks noGrp="1"/>
          </p:cNvSpPr>
          <p:nvPr>
            <p:ph type="sldNum" sz="quarter" idx="12"/>
          </p:nvPr>
        </p:nvSpPr>
        <p:spPr>
          <a:xfrm>
            <a:off x="6758880" y="6500192"/>
            <a:ext cx="2133600" cy="457200"/>
          </a:xfrm>
          <a:noFill/>
        </p:spPr>
        <p:txBody>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spcBef>
                <a:spcPct val="0"/>
              </a:spcBef>
              <a:buFontTx/>
              <a:buNone/>
            </a:pPr>
            <a:fld id="{8C058EDD-109D-4896-B833-05DA720ACB47}" type="slidenum">
              <a:rPr kumimoji="0" lang="en-US" altLang="ja-JP" sz="1400" smtClean="0"/>
              <a:pPr>
                <a:spcBef>
                  <a:spcPct val="0"/>
                </a:spcBef>
                <a:buFontTx/>
                <a:buNone/>
              </a:pPr>
              <a:t>5</a:t>
            </a:fld>
            <a:endParaRPr kumimoji="0" lang="en-US" altLang="ja-JP" sz="1400" dirty="0"/>
          </a:p>
        </p:txBody>
      </p:sp>
      <p:sp>
        <p:nvSpPr>
          <p:cNvPr id="4" name="正方形/長方形 3"/>
          <p:cNvSpPr/>
          <p:nvPr/>
        </p:nvSpPr>
        <p:spPr>
          <a:xfrm>
            <a:off x="259653" y="548680"/>
            <a:ext cx="8769156" cy="1728192"/>
          </a:xfrm>
          <a:prstGeom prst="rect">
            <a:avLst/>
          </a:prstGeom>
          <a:solidFill>
            <a:schemeClr val="bg2"/>
          </a:solidFill>
          <a:ln>
            <a:solidFill>
              <a:srgbClr val="0B0C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3000"/>
              </a:lnSpc>
              <a:spcBef>
                <a:spcPts val="0"/>
              </a:spcBef>
              <a:defRPr/>
            </a:pPr>
            <a:r>
              <a:rPr lang="ja-JP" altLang="en-US" sz="2400" kern="0" dirty="0" smtClean="0">
                <a:solidFill>
                  <a:srgbClr val="006699"/>
                </a:solidFill>
              </a:rPr>
              <a:t>〇高槻市</a:t>
            </a:r>
            <a:r>
              <a:rPr lang="ja-JP" altLang="en-US" sz="2400" kern="0" dirty="0">
                <a:solidFill>
                  <a:srgbClr val="006699"/>
                </a:solidFill>
              </a:rPr>
              <a:t>及び島本町内の、就労移行支援事業所、支援学校、</a:t>
            </a:r>
            <a:r>
              <a:rPr lang="ja-JP" altLang="en-US" sz="2400" kern="0" dirty="0" smtClean="0">
                <a:solidFill>
                  <a:srgbClr val="006699"/>
                </a:solidFill>
              </a:rPr>
              <a:t>医療　</a:t>
            </a:r>
            <a:endParaRPr lang="en-US" altLang="ja-JP" sz="2400" kern="0" dirty="0" smtClean="0">
              <a:solidFill>
                <a:srgbClr val="006699"/>
              </a:solidFill>
            </a:endParaRPr>
          </a:p>
          <a:p>
            <a:pPr lvl="0">
              <a:lnSpc>
                <a:spcPts val="3000"/>
              </a:lnSpc>
              <a:spcBef>
                <a:spcPts val="0"/>
              </a:spcBef>
              <a:defRPr/>
            </a:pPr>
            <a:r>
              <a:rPr lang="ja-JP" altLang="en-US" sz="2400" kern="0" dirty="0">
                <a:solidFill>
                  <a:srgbClr val="006699"/>
                </a:solidFill>
              </a:rPr>
              <a:t>　</a:t>
            </a:r>
            <a:r>
              <a:rPr lang="ja-JP" altLang="en-US" sz="2400" kern="0" dirty="0" smtClean="0">
                <a:solidFill>
                  <a:srgbClr val="006699"/>
                </a:solidFill>
              </a:rPr>
              <a:t>機関</a:t>
            </a:r>
            <a:r>
              <a:rPr lang="ja-JP" altLang="en-US" sz="2400" kern="0" dirty="0">
                <a:solidFill>
                  <a:srgbClr val="006699"/>
                </a:solidFill>
              </a:rPr>
              <a:t>、地域活動支援センター、相談支援事業所などが参加する</a:t>
            </a:r>
            <a:r>
              <a:rPr lang="ja-JP" altLang="en-US" sz="2400" kern="0" dirty="0" smtClean="0">
                <a:solidFill>
                  <a:srgbClr val="006699"/>
                </a:solidFill>
              </a:rPr>
              <a:t>ネ</a:t>
            </a:r>
            <a:endParaRPr lang="en-US" altLang="ja-JP" sz="2400" kern="0" dirty="0" smtClean="0">
              <a:solidFill>
                <a:srgbClr val="006699"/>
              </a:solidFill>
            </a:endParaRPr>
          </a:p>
          <a:p>
            <a:pPr lvl="0">
              <a:lnSpc>
                <a:spcPts val="3000"/>
              </a:lnSpc>
              <a:spcBef>
                <a:spcPts val="0"/>
              </a:spcBef>
              <a:defRPr/>
            </a:pPr>
            <a:r>
              <a:rPr lang="en-US" altLang="ja-JP" sz="2400" kern="0" dirty="0">
                <a:solidFill>
                  <a:srgbClr val="006699"/>
                </a:solidFill>
              </a:rPr>
              <a:t> </a:t>
            </a:r>
            <a:r>
              <a:rPr lang="en-US" altLang="ja-JP" sz="2400" kern="0" dirty="0" smtClean="0">
                <a:solidFill>
                  <a:srgbClr val="006699"/>
                </a:solidFill>
              </a:rPr>
              <a:t> </a:t>
            </a:r>
            <a:r>
              <a:rPr lang="ja-JP" altLang="en-US" sz="2400" kern="0" dirty="0" smtClean="0">
                <a:solidFill>
                  <a:srgbClr val="006699"/>
                </a:solidFill>
              </a:rPr>
              <a:t>ットワーク。</a:t>
            </a:r>
            <a:endParaRPr lang="en-US" altLang="ja-JP" sz="2400" kern="0" dirty="0" smtClean="0">
              <a:solidFill>
                <a:srgbClr val="006699"/>
              </a:solidFill>
            </a:endParaRPr>
          </a:p>
          <a:p>
            <a:pPr lvl="0">
              <a:lnSpc>
                <a:spcPts val="3000"/>
              </a:lnSpc>
              <a:spcBef>
                <a:spcPts val="0"/>
              </a:spcBef>
              <a:defRPr/>
            </a:pPr>
            <a:r>
              <a:rPr lang="ja-JP" altLang="en-US" sz="2400" kern="0" dirty="0" smtClean="0">
                <a:solidFill>
                  <a:srgbClr val="006699"/>
                </a:solidFill>
              </a:rPr>
              <a:t>〇月</a:t>
            </a:r>
            <a:r>
              <a:rPr lang="ja-JP" altLang="en-US" sz="2400" kern="0" dirty="0">
                <a:solidFill>
                  <a:srgbClr val="006699"/>
                </a:solidFill>
              </a:rPr>
              <a:t>に一度の会議を開催（原則月</a:t>
            </a:r>
            <a:r>
              <a:rPr lang="en-US" altLang="ja-JP" sz="2400" kern="0" dirty="0">
                <a:solidFill>
                  <a:srgbClr val="006699"/>
                </a:solidFill>
              </a:rPr>
              <a:t>1</a:t>
            </a:r>
            <a:r>
              <a:rPr lang="ja-JP" altLang="en-US" sz="2400" kern="0" dirty="0">
                <a:solidFill>
                  <a:srgbClr val="006699"/>
                </a:solidFill>
              </a:rPr>
              <a:t>回）</a:t>
            </a:r>
          </a:p>
        </p:txBody>
      </p:sp>
    </p:spTree>
    <p:extLst>
      <p:ext uri="{BB962C8B-B14F-4D97-AF65-F5344CB8AC3E}">
        <p14:creationId xmlns:p14="http://schemas.microsoft.com/office/powerpoint/2010/main" val="2025538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7504" y="-27384"/>
            <a:ext cx="8229600" cy="648072"/>
          </a:xfrm>
        </p:spPr>
        <p:txBody>
          <a:bodyPr/>
          <a:lstStyle/>
          <a:p>
            <a:r>
              <a:rPr kumimoji="1" lang="ja-JP" altLang="en-US" dirty="0"/>
              <a:t>就労支援ネットワーク組織図</a:t>
            </a:r>
          </a:p>
        </p:txBody>
      </p:sp>
      <p:sp>
        <p:nvSpPr>
          <p:cNvPr id="10" name="Text Box 9"/>
          <p:cNvSpPr txBox="1">
            <a:spLocks noChangeArrowheads="1"/>
          </p:cNvSpPr>
          <p:nvPr/>
        </p:nvSpPr>
        <p:spPr bwMode="auto">
          <a:xfrm>
            <a:off x="2343901" y="592812"/>
            <a:ext cx="4177183"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None/>
            </a:pPr>
            <a:r>
              <a:rPr lang="ja-JP" altLang="en-US" sz="2400" b="1" u="sng" dirty="0">
                <a:latin typeface="Times New Roman" panose="02020603050405020304" pitchFamily="18" charset="0"/>
              </a:rPr>
              <a:t>ネットワーク会議（原則月</a:t>
            </a:r>
            <a:r>
              <a:rPr lang="en-US" altLang="ja-JP" sz="2400" b="1" u="sng" dirty="0">
                <a:latin typeface="Times New Roman" panose="02020603050405020304" pitchFamily="18" charset="0"/>
              </a:rPr>
              <a:t>1</a:t>
            </a:r>
            <a:r>
              <a:rPr lang="ja-JP" altLang="en-US" sz="2400" b="1" u="sng" dirty="0">
                <a:latin typeface="Times New Roman" panose="02020603050405020304" pitchFamily="18" charset="0"/>
              </a:rPr>
              <a:t>回）</a:t>
            </a:r>
            <a:endParaRPr lang="en-US" altLang="ja-JP" sz="2400" b="1" u="sng" dirty="0">
              <a:latin typeface="Times New Roman" panose="02020603050405020304" pitchFamily="18" charset="0"/>
            </a:endParaRPr>
          </a:p>
          <a:p>
            <a:pPr eaLnBrk="1" hangingPunct="1">
              <a:spcBef>
                <a:spcPct val="0"/>
              </a:spcBef>
              <a:buNone/>
            </a:pPr>
            <a:r>
              <a:rPr lang="ja-JP" altLang="en-US" sz="1800" dirty="0">
                <a:solidFill>
                  <a:schemeClr val="accent6">
                    <a:lumMod val="10000"/>
                  </a:schemeClr>
                </a:solidFill>
                <a:latin typeface="Times New Roman" panose="02020603050405020304" pitchFamily="18" charset="0"/>
              </a:rPr>
              <a:t>支援力向上の研修や情報交換を行う場</a:t>
            </a:r>
          </a:p>
          <a:p>
            <a:pPr eaLnBrk="1" hangingPunct="1">
              <a:spcBef>
                <a:spcPct val="0"/>
              </a:spcBef>
              <a:buFontTx/>
              <a:buNone/>
            </a:pPr>
            <a:endParaRPr lang="ja-JP" altLang="en-US" sz="2400" dirty="0">
              <a:latin typeface="Times New Roman" panose="02020603050405020304" pitchFamily="18" charset="0"/>
            </a:endParaRPr>
          </a:p>
        </p:txBody>
      </p:sp>
      <p:sp>
        <p:nvSpPr>
          <p:cNvPr id="11" name="Text Box 9"/>
          <p:cNvSpPr txBox="1">
            <a:spLocks noChangeArrowheads="1"/>
          </p:cNvSpPr>
          <p:nvPr/>
        </p:nvSpPr>
        <p:spPr bwMode="auto">
          <a:xfrm>
            <a:off x="17696" y="2132856"/>
            <a:ext cx="344653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400" b="1" u="sng" dirty="0">
                <a:latin typeface="Times New Roman" panose="02020603050405020304" pitchFamily="18" charset="0"/>
              </a:rPr>
              <a:t>運営会議（原則月</a:t>
            </a:r>
            <a:r>
              <a:rPr lang="en-US" altLang="ja-JP" sz="2400" b="1" u="sng" dirty="0">
                <a:latin typeface="Times New Roman" panose="02020603050405020304" pitchFamily="18" charset="0"/>
              </a:rPr>
              <a:t>1</a:t>
            </a:r>
            <a:r>
              <a:rPr lang="ja-JP" altLang="en-US" sz="2400" b="1" u="sng" dirty="0">
                <a:latin typeface="Times New Roman" panose="02020603050405020304" pitchFamily="18" charset="0"/>
              </a:rPr>
              <a:t>回）</a:t>
            </a:r>
            <a:endParaRPr lang="en-US" altLang="ja-JP" sz="2400" b="1" u="sng" dirty="0">
              <a:latin typeface="Times New Roman" panose="02020603050405020304" pitchFamily="18" charset="0"/>
            </a:endParaRPr>
          </a:p>
          <a:p>
            <a:pPr eaLnBrk="1" hangingPunct="1">
              <a:spcBef>
                <a:spcPct val="0"/>
              </a:spcBef>
              <a:buFontTx/>
              <a:buNone/>
            </a:pPr>
            <a:r>
              <a:rPr lang="ja-JP" altLang="en-US" sz="1800" dirty="0" smtClean="0">
                <a:solidFill>
                  <a:schemeClr val="accent6">
                    <a:lumMod val="10000"/>
                  </a:schemeClr>
                </a:solidFill>
                <a:latin typeface="Times New Roman" panose="02020603050405020304" pitchFamily="18" charset="0"/>
              </a:rPr>
              <a:t>ネットワーク会議の事務局</a:t>
            </a:r>
            <a:r>
              <a:rPr lang="en-US" altLang="ja-JP" sz="1800" dirty="0" smtClean="0">
                <a:solidFill>
                  <a:schemeClr val="accent6">
                    <a:lumMod val="10000"/>
                  </a:schemeClr>
                </a:solidFill>
                <a:latin typeface="Times New Roman" panose="02020603050405020304" pitchFamily="18" charset="0"/>
              </a:rPr>
              <a:t>*</a:t>
            </a:r>
            <a:r>
              <a:rPr lang="ja-JP" altLang="en-US" sz="1800" dirty="0" smtClean="0">
                <a:solidFill>
                  <a:schemeClr val="accent6">
                    <a:lumMod val="10000"/>
                  </a:schemeClr>
                </a:solidFill>
                <a:latin typeface="Times New Roman" panose="02020603050405020304" pitchFamily="18" charset="0"/>
              </a:rPr>
              <a:t>による会議</a:t>
            </a:r>
            <a:r>
              <a:rPr lang="ja-JP" altLang="en-US" sz="1800" dirty="0">
                <a:solidFill>
                  <a:schemeClr val="accent6">
                    <a:lumMod val="10000"/>
                  </a:schemeClr>
                </a:solidFill>
                <a:latin typeface="Times New Roman" panose="02020603050405020304" pitchFamily="18" charset="0"/>
              </a:rPr>
              <a:t>の企画・運営</a:t>
            </a:r>
          </a:p>
        </p:txBody>
      </p:sp>
      <p:sp>
        <p:nvSpPr>
          <p:cNvPr id="13" name="Text Box 9"/>
          <p:cNvSpPr txBox="1">
            <a:spLocks noChangeArrowheads="1"/>
          </p:cNvSpPr>
          <p:nvPr/>
        </p:nvSpPr>
        <p:spPr bwMode="auto">
          <a:xfrm>
            <a:off x="683568" y="3356992"/>
            <a:ext cx="5256584"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400" b="1" u="sng" dirty="0">
                <a:latin typeface="Times New Roman" panose="02020603050405020304" pitchFamily="18" charset="0"/>
              </a:rPr>
              <a:t>ワーキングチーム（必要時に随時活動）</a:t>
            </a:r>
            <a:endParaRPr lang="en-US" altLang="ja-JP" sz="2400" b="1" u="sng" dirty="0">
              <a:latin typeface="Times New Roman" panose="02020603050405020304" pitchFamily="18" charset="0"/>
            </a:endParaRPr>
          </a:p>
          <a:p>
            <a:pPr eaLnBrk="1" hangingPunct="1">
              <a:spcBef>
                <a:spcPct val="0"/>
              </a:spcBef>
              <a:buFontTx/>
              <a:buNone/>
            </a:pPr>
            <a:r>
              <a:rPr lang="ja-JP" altLang="en-US" sz="1800" dirty="0">
                <a:solidFill>
                  <a:schemeClr val="accent6">
                    <a:lumMod val="10000"/>
                  </a:schemeClr>
                </a:solidFill>
                <a:latin typeface="Times New Roman" panose="02020603050405020304" pitchFamily="18" charset="0"/>
              </a:rPr>
              <a:t>　特定の地域ニーズ・課題に特化した活動を実施</a:t>
            </a:r>
          </a:p>
        </p:txBody>
      </p:sp>
      <p:sp>
        <p:nvSpPr>
          <p:cNvPr id="16" name="Line 11"/>
          <p:cNvSpPr>
            <a:spLocks noChangeShapeType="1"/>
          </p:cNvSpPr>
          <p:nvPr/>
        </p:nvSpPr>
        <p:spPr bwMode="auto">
          <a:xfrm flipV="1">
            <a:off x="1375637" y="980728"/>
            <a:ext cx="968263" cy="120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 name="Line 11"/>
          <p:cNvSpPr>
            <a:spLocks noChangeShapeType="1"/>
          </p:cNvSpPr>
          <p:nvPr/>
        </p:nvSpPr>
        <p:spPr bwMode="auto">
          <a:xfrm flipV="1">
            <a:off x="3275856" y="1325080"/>
            <a:ext cx="640774" cy="210392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 name="Line 11"/>
          <p:cNvSpPr>
            <a:spLocks noChangeShapeType="1"/>
          </p:cNvSpPr>
          <p:nvPr/>
        </p:nvSpPr>
        <p:spPr bwMode="auto">
          <a:xfrm>
            <a:off x="4847867" y="1303604"/>
            <a:ext cx="1673217" cy="2125396"/>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9" name="Rectangle 3"/>
          <p:cNvSpPr>
            <a:spLocks noChangeArrowheads="1"/>
          </p:cNvSpPr>
          <p:nvPr/>
        </p:nvSpPr>
        <p:spPr bwMode="auto">
          <a:xfrm>
            <a:off x="45283" y="5493792"/>
            <a:ext cx="9144000" cy="1412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endParaRPr lang="en-US" altLang="ja-JP" sz="2000" b="1" dirty="0">
              <a:solidFill>
                <a:srgbClr val="FF0000"/>
              </a:solidFill>
            </a:endParaRPr>
          </a:p>
          <a:p>
            <a:pPr eaLnBrk="1" hangingPunct="1">
              <a:spcBef>
                <a:spcPct val="0"/>
              </a:spcBef>
              <a:buFontTx/>
              <a:buNone/>
            </a:pPr>
            <a:r>
              <a:rPr lang="ja-JP" altLang="en-US" sz="2000" b="1" dirty="0" smtClean="0">
                <a:solidFill>
                  <a:srgbClr val="FF0000"/>
                </a:solidFill>
              </a:rPr>
              <a:t>＊事務局</a:t>
            </a:r>
            <a:r>
              <a:rPr lang="ja-JP" altLang="en-US" sz="2000" b="1" dirty="0">
                <a:solidFill>
                  <a:srgbClr val="FF0000"/>
                </a:solidFill>
              </a:rPr>
              <a:t>は</a:t>
            </a:r>
            <a:r>
              <a:rPr lang="ja-JP" altLang="en-US" sz="2000" b="1" dirty="0" smtClean="0">
                <a:solidFill>
                  <a:srgbClr val="FF0000"/>
                </a:solidFill>
              </a:rPr>
              <a:t>、（社福）育成福祉会</a:t>
            </a:r>
            <a:r>
              <a:rPr lang="en-US" altLang="ja-JP" sz="2000" b="1" dirty="0">
                <a:solidFill>
                  <a:srgbClr val="FF0000"/>
                </a:solidFill>
              </a:rPr>
              <a:t> </a:t>
            </a:r>
            <a:r>
              <a:rPr lang="ja-JP" altLang="en-US" sz="2000" b="1" dirty="0" smtClean="0">
                <a:solidFill>
                  <a:srgbClr val="FF0000"/>
                </a:solidFill>
              </a:rPr>
              <a:t>就労準備室、（社福）つながり サニースポット、</a:t>
            </a:r>
            <a:endParaRPr lang="en-US" altLang="ja-JP" sz="2000" b="1" dirty="0" smtClean="0">
              <a:solidFill>
                <a:srgbClr val="FF0000"/>
              </a:solidFill>
            </a:endParaRPr>
          </a:p>
          <a:p>
            <a:pPr eaLnBrk="1" hangingPunct="1">
              <a:spcBef>
                <a:spcPct val="0"/>
              </a:spcBef>
              <a:buFontTx/>
              <a:buNone/>
            </a:pPr>
            <a:r>
              <a:rPr lang="en-US" altLang="ja-JP" sz="2000" b="1" dirty="0">
                <a:solidFill>
                  <a:srgbClr val="FF0000"/>
                </a:solidFill>
              </a:rPr>
              <a:t> </a:t>
            </a:r>
            <a:r>
              <a:rPr lang="en-US" altLang="ja-JP" sz="2000" b="1" dirty="0" smtClean="0">
                <a:solidFill>
                  <a:srgbClr val="FF0000"/>
                </a:solidFill>
              </a:rPr>
              <a:t> </a:t>
            </a:r>
            <a:r>
              <a:rPr lang="ja-JP" altLang="en-US" sz="2000" b="1" dirty="0" smtClean="0">
                <a:solidFill>
                  <a:srgbClr val="FF0000"/>
                </a:solidFill>
              </a:rPr>
              <a:t>（社福）明星福祉会 芥川</a:t>
            </a:r>
            <a:r>
              <a:rPr lang="ja-JP" altLang="en-US" sz="2000" b="1" dirty="0">
                <a:solidFill>
                  <a:srgbClr val="FF0000"/>
                </a:solidFill>
              </a:rPr>
              <a:t>事業所</a:t>
            </a:r>
            <a:r>
              <a:rPr lang="ja-JP" altLang="en-US" sz="2000" b="1" dirty="0" smtClean="0">
                <a:solidFill>
                  <a:srgbClr val="FF0000"/>
                </a:solidFill>
              </a:rPr>
              <a:t>、高槻市</a:t>
            </a:r>
            <a:r>
              <a:rPr lang="ja-JP" altLang="en-US" sz="2000" b="1" dirty="0">
                <a:solidFill>
                  <a:srgbClr val="FF0000"/>
                </a:solidFill>
              </a:rPr>
              <a:t>障がい者就業・生活支援センターが担う。</a:t>
            </a:r>
            <a:endParaRPr lang="en-US" altLang="ja-JP" sz="2000" b="1" dirty="0">
              <a:solidFill>
                <a:srgbClr val="FF0000"/>
              </a:solidFill>
            </a:endParaRPr>
          </a:p>
          <a:p>
            <a:pPr eaLnBrk="1" hangingPunct="1">
              <a:spcBef>
                <a:spcPct val="0"/>
              </a:spcBef>
              <a:buFontTx/>
              <a:buNone/>
            </a:pPr>
            <a:endParaRPr lang="ja-JP" altLang="en-US" sz="2400" b="1" dirty="0">
              <a:solidFill>
                <a:srgbClr val="FF0000"/>
              </a:solidFill>
            </a:endParaRPr>
          </a:p>
          <a:p>
            <a:pPr eaLnBrk="1" hangingPunct="1">
              <a:spcBef>
                <a:spcPct val="0"/>
              </a:spcBef>
              <a:buFontTx/>
              <a:buNone/>
            </a:pPr>
            <a:endParaRPr lang="en-US" altLang="ja-JP" sz="2800" b="1" dirty="0">
              <a:solidFill>
                <a:srgbClr val="FF0000"/>
              </a:solidFill>
            </a:endParaRPr>
          </a:p>
        </p:txBody>
      </p:sp>
      <p:sp>
        <p:nvSpPr>
          <p:cNvPr id="12" name="Line 11"/>
          <p:cNvSpPr>
            <a:spLocks noChangeShapeType="1"/>
          </p:cNvSpPr>
          <p:nvPr/>
        </p:nvSpPr>
        <p:spPr bwMode="auto">
          <a:xfrm flipV="1">
            <a:off x="2987824" y="4095656"/>
            <a:ext cx="104167" cy="413464"/>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 name="Text Box 9"/>
          <p:cNvSpPr txBox="1">
            <a:spLocks noChangeArrowheads="1"/>
          </p:cNvSpPr>
          <p:nvPr/>
        </p:nvSpPr>
        <p:spPr bwMode="auto">
          <a:xfrm>
            <a:off x="6300192" y="3356992"/>
            <a:ext cx="25877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400" b="1" u="sng" dirty="0">
                <a:latin typeface="Times New Roman" panose="02020603050405020304" pitchFamily="18" charset="0"/>
              </a:rPr>
              <a:t>ワーキングチーム</a:t>
            </a:r>
          </a:p>
        </p:txBody>
      </p:sp>
      <p:sp>
        <p:nvSpPr>
          <p:cNvPr id="20" name="Text Box 9"/>
          <p:cNvSpPr txBox="1">
            <a:spLocks noChangeArrowheads="1"/>
          </p:cNvSpPr>
          <p:nvPr/>
        </p:nvSpPr>
        <p:spPr bwMode="auto">
          <a:xfrm>
            <a:off x="967951" y="4464988"/>
            <a:ext cx="5116217"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r>
              <a:rPr lang="ja-JP" altLang="en-US" sz="2400" b="1" u="sng" dirty="0">
                <a:latin typeface="Times New Roman" panose="02020603050405020304" pitchFamily="18" charset="0"/>
              </a:rPr>
              <a:t>プロジェクト（必要時に随時活動）</a:t>
            </a:r>
            <a:endParaRPr lang="en-US" altLang="ja-JP" sz="2400" b="1" u="sng" dirty="0">
              <a:latin typeface="Times New Roman" panose="02020603050405020304" pitchFamily="18" charset="0"/>
            </a:endParaRPr>
          </a:p>
          <a:p>
            <a:pPr eaLnBrk="1" hangingPunct="1">
              <a:spcBef>
                <a:spcPct val="0"/>
              </a:spcBef>
              <a:buNone/>
            </a:pPr>
            <a:r>
              <a:rPr lang="ja-JP" altLang="en-US" sz="1800" dirty="0">
                <a:solidFill>
                  <a:schemeClr val="accent6">
                    <a:lumMod val="10000"/>
                  </a:schemeClr>
                </a:solidFill>
                <a:latin typeface="Times New Roman" panose="02020603050405020304" pitchFamily="18" charset="0"/>
              </a:rPr>
              <a:t>　精神ワーキングは、地域ニーズ・課題に特化した</a:t>
            </a:r>
            <a:endParaRPr lang="en-US" altLang="ja-JP" sz="1800" dirty="0">
              <a:solidFill>
                <a:schemeClr val="accent6">
                  <a:lumMod val="10000"/>
                </a:schemeClr>
              </a:solidFill>
              <a:latin typeface="Times New Roman" panose="02020603050405020304" pitchFamily="18" charset="0"/>
            </a:endParaRPr>
          </a:p>
          <a:p>
            <a:pPr eaLnBrk="1" hangingPunct="1">
              <a:spcBef>
                <a:spcPct val="0"/>
              </a:spcBef>
              <a:buNone/>
            </a:pPr>
            <a:r>
              <a:rPr lang="ja-JP" altLang="en-US" sz="1800" dirty="0">
                <a:solidFill>
                  <a:schemeClr val="accent6">
                    <a:lumMod val="10000"/>
                  </a:schemeClr>
                </a:solidFill>
                <a:latin typeface="Times New Roman" panose="02020603050405020304" pitchFamily="18" charset="0"/>
              </a:rPr>
              <a:t>　活動を実施する為にプロジェクトもある</a:t>
            </a:r>
          </a:p>
          <a:p>
            <a:pPr eaLnBrk="1" hangingPunct="1">
              <a:spcBef>
                <a:spcPct val="0"/>
              </a:spcBef>
              <a:buFontTx/>
              <a:buNone/>
            </a:pPr>
            <a:endParaRPr lang="ja-JP" altLang="en-US" sz="1800" dirty="0">
              <a:solidFill>
                <a:schemeClr val="accent6">
                  <a:lumMod val="10000"/>
                </a:schemeClr>
              </a:solidFill>
              <a:latin typeface="Times New Roman" panose="02020603050405020304" pitchFamily="18" charset="0"/>
            </a:endParaRPr>
          </a:p>
        </p:txBody>
      </p:sp>
      <p:sp>
        <p:nvSpPr>
          <p:cNvPr id="2" name="スライド番号プレースホルダー 1"/>
          <p:cNvSpPr>
            <a:spLocks noGrp="1"/>
          </p:cNvSpPr>
          <p:nvPr>
            <p:ph type="sldNum" sz="quarter" idx="12"/>
          </p:nvPr>
        </p:nvSpPr>
        <p:spPr>
          <a:xfrm>
            <a:off x="6758880" y="6500192"/>
            <a:ext cx="2133600" cy="457200"/>
          </a:xfrm>
        </p:spPr>
        <p:txBody>
          <a:bodyPr/>
          <a:lstStyle/>
          <a:p>
            <a:pPr>
              <a:defRPr/>
            </a:pPr>
            <a:fld id="{69F6EFE6-8602-4B8A-B5A2-DFF3B5264703}" type="slidenum">
              <a:rPr lang="en-US" altLang="ja-JP" smtClean="0"/>
              <a:pPr>
                <a:defRPr/>
              </a:pPr>
              <a:t>6</a:t>
            </a:fld>
            <a:endParaRPr lang="en-US" altLang="ja-JP" dirty="0"/>
          </a:p>
        </p:txBody>
      </p:sp>
    </p:spTree>
    <p:extLst>
      <p:ext uri="{BB962C8B-B14F-4D97-AF65-F5344CB8AC3E}">
        <p14:creationId xmlns:p14="http://schemas.microsoft.com/office/powerpoint/2010/main" val="1548447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9">
                                            <p:txEl>
                                              <p:pRg st="1" end="1"/>
                                            </p:txEl>
                                          </p:spTgt>
                                        </p:tgtEl>
                                        <p:attrNameLst>
                                          <p:attrName>style.visibility</p:attrName>
                                        </p:attrNameLst>
                                      </p:cBhvr>
                                      <p:to>
                                        <p:strVal val="visible"/>
                                      </p:to>
                                    </p:set>
                                    <p:animEffect transition="in" filter="fade">
                                      <p:cBhvr>
                                        <p:cTn id="7" dur="2000"/>
                                        <p:tgtEl>
                                          <p:spTgt spid="19">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9">
                                            <p:txEl>
                                              <p:pRg st="2" end="2"/>
                                            </p:txEl>
                                          </p:spTgt>
                                        </p:tgtEl>
                                        <p:attrNameLst>
                                          <p:attrName>style.visibility</p:attrName>
                                        </p:attrNameLst>
                                      </p:cBhvr>
                                      <p:to>
                                        <p:strVal val="visible"/>
                                      </p:to>
                                    </p:set>
                                    <p:animEffect transition="in" filter="fade">
                                      <p:cBhvr>
                                        <p:cTn id="10" dur="2000"/>
                                        <p:tgtEl>
                                          <p:spTgt spid="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7505" y="260648"/>
            <a:ext cx="8928992" cy="4456113"/>
          </a:xfrm>
        </p:spPr>
        <p:txBody>
          <a:bodyPr/>
          <a:lstStyle/>
          <a:p>
            <a:pPr>
              <a:defRPr/>
            </a:pPr>
            <a:r>
              <a:rPr lang="ja-JP" altLang="en-US" dirty="0"/>
              <a:t>ワーキングチーム（以下Ｗｒ）</a:t>
            </a:r>
            <a:endParaRPr lang="en-US" altLang="ja-JP" dirty="0"/>
          </a:p>
          <a:p>
            <a:pPr marL="0" indent="0">
              <a:buNone/>
              <a:defRPr/>
            </a:pPr>
            <a:r>
              <a:rPr lang="ja-JP" altLang="en-US" sz="2800" dirty="0"/>
              <a:t>・精神Ｗｒ</a:t>
            </a:r>
            <a:endParaRPr lang="en-US" altLang="ja-JP" sz="2800" dirty="0"/>
          </a:p>
          <a:p>
            <a:pPr marL="0" indent="0">
              <a:buNone/>
              <a:defRPr/>
            </a:pPr>
            <a:r>
              <a:rPr lang="ja-JP" altLang="en-US" sz="2800" dirty="0"/>
              <a:t>・就労支援基礎講座Ｗｒ</a:t>
            </a:r>
            <a:endParaRPr lang="en-US" altLang="ja-JP" sz="2800" dirty="0"/>
          </a:p>
          <a:p>
            <a:pPr marL="0" indent="0">
              <a:buNone/>
              <a:defRPr/>
            </a:pPr>
            <a:r>
              <a:rPr lang="ja-JP" altLang="en-US" sz="2800" dirty="0"/>
              <a:t>・就労移行サビ管Ｗｒ</a:t>
            </a:r>
            <a:endParaRPr lang="en-US" altLang="ja-JP" sz="2800" dirty="0"/>
          </a:p>
          <a:p>
            <a:pPr marL="0" indent="0">
              <a:buNone/>
              <a:defRPr/>
            </a:pPr>
            <a:r>
              <a:rPr lang="ja-JP" altLang="en-US" sz="2800" dirty="0"/>
              <a:t>・</a:t>
            </a:r>
            <a:r>
              <a:rPr lang="en-US" altLang="ja-JP" sz="2800" dirty="0"/>
              <a:t>B</a:t>
            </a:r>
            <a:r>
              <a:rPr lang="ja-JP" altLang="en-US" sz="2800" dirty="0"/>
              <a:t>型Ｗｒ</a:t>
            </a:r>
            <a:endParaRPr lang="en-US" altLang="ja-JP" sz="2800" dirty="0"/>
          </a:p>
          <a:p>
            <a:pPr marL="0" indent="0">
              <a:buNone/>
              <a:defRPr/>
            </a:pPr>
            <a:r>
              <a:rPr lang="ja-JP" altLang="en-US" sz="2800" dirty="0"/>
              <a:t>・サポート教材Ｗｒ</a:t>
            </a:r>
            <a:endParaRPr lang="en-US" altLang="ja-JP" sz="2800" dirty="0"/>
          </a:p>
          <a:p>
            <a:pPr marL="0" indent="0">
              <a:buNone/>
              <a:defRPr/>
            </a:pPr>
            <a:r>
              <a:rPr lang="ja-JP" altLang="en-US" sz="2800" dirty="0"/>
              <a:t>・企業Ｗｒ</a:t>
            </a:r>
            <a:endParaRPr lang="en-US" altLang="ja-JP" sz="2800" dirty="0"/>
          </a:p>
          <a:p>
            <a:pPr marL="0" indent="0">
              <a:buNone/>
              <a:defRPr/>
            </a:pPr>
            <a:r>
              <a:rPr lang="ja-JP" altLang="en-US" sz="2800" dirty="0"/>
              <a:t>・在職者交流Ｗｒ　　　　　　他に女子部もあります</a:t>
            </a:r>
            <a:endParaRPr lang="en-US" altLang="ja-JP" sz="2800" dirty="0"/>
          </a:p>
          <a:p>
            <a:pPr marL="0" indent="0">
              <a:buNone/>
              <a:defRPr/>
            </a:pPr>
            <a:endParaRPr lang="en-US" altLang="ja-JP" sz="2800" dirty="0"/>
          </a:p>
          <a:p>
            <a:pPr marL="0" indent="0">
              <a:buNone/>
              <a:defRPr/>
            </a:pPr>
            <a:r>
              <a:rPr lang="ja-JP" altLang="en-US" sz="2800" dirty="0"/>
              <a:t>精神Ｗｒは、デイケア見学プロジェクト（以下</a:t>
            </a:r>
            <a:r>
              <a:rPr lang="en-US" altLang="ja-JP" sz="2800" dirty="0"/>
              <a:t>P</a:t>
            </a:r>
            <a:r>
              <a:rPr lang="ja-JP" altLang="en-US" sz="2800" dirty="0"/>
              <a:t>）、働</a:t>
            </a:r>
            <a:r>
              <a:rPr lang="ja-JP" altLang="en-US" sz="2800" dirty="0" err="1"/>
              <a:t>くを</a:t>
            </a:r>
            <a:r>
              <a:rPr lang="ja-JP" altLang="en-US" sz="2800" dirty="0"/>
              <a:t>考える会</a:t>
            </a:r>
            <a:r>
              <a:rPr lang="en-US" altLang="ja-JP" sz="2800" dirty="0"/>
              <a:t>P</a:t>
            </a:r>
            <a:r>
              <a:rPr lang="ja-JP" altLang="en-US" sz="2800" dirty="0" err="1"/>
              <a:t>、</a:t>
            </a:r>
            <a:r>
              <a:rPr lang="ja-JP" altLang="en-US" sz="2800" dirty="0"/>
              <a:t>デイケア体験実習</a:t>
            </a:r>
            <a:r>
              <a:rPr lang="en-US" altLang="ja-JP" sz="2800" dirty="0"/>
              <a:t>P</a:t>
            </a:r>
            <a:r>
              <a:rPr lang="ja-JP" altLang="en-US" sz="2800" dirty="0" err="1"/>
              <a:t>、</a:t>
            </a:r>
            <a:r>
              <a:rPr lang="ja-JP" altLang="en-US" sz="2800" dirty="0"/>
              <a:t>当事者研究・研究</a:t>
            </a:r>
            <a:r>
              <a:rPr lang="en-US" altLang="ja-JP" sz="2800" dirty="0"/>
              <a:t>P</a:t>
            </a:r>
            <a:r>
              <a:rPr lang="ja-JP" altLang="en-US" sz="2800" dirty="0"/>
              <a:t>が活動しています</a:t>
            </a:r>
            <a:endParaRPr lang="en-US" altLang="ja-JP" sz="2800" dirty="0"/>
          </a:p>
        </p:txBody>
      </p:sp>
      <p:sp>
        <p:nvSpPr>
          <p:cNvPr id="12291" name="スライド番号プレースホルダー 3"/>
          <p:cNvSpPr>
            <a:spLocks noGrp="1"/>
          </p:cNvSpPr>
          <p:nvPr>
            <p:ph type="sldNum" sz="quarter" idx="12"/>
          </p:nvPr>
        </p:nvSpPr>
        <p:spPr>
          <a:noFill/>
        </p:spPr>
        <p:txBody>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spcBef>
                <a:spcPct val="0"/>
              </a:spcBef>
              <a:buFontTx/>
              <a:buNone/>
            </a:pPr>
            <a:fld id="{03FDF22F-CC6D-4F6B-9D45-D3A4A5385D12}" type="slidenum">
              <a:rPr kumimoji="0" lang="en-US" altLang="ja-JP" sz="1400" smtClean="0"/>
              <a:pPr>
                <a:spcBef>
                  <a:spcPct val="0"/>
                </a:spcBef>
                <a:buFontTx/>
                <a:buNone/>
              </a:pPr>
              <a:t>7</a:t>
            </a:fld>
            <a:endParaRPr kumimoji="0" lang="en-US" altLang="ja-JP" sz="1400" dirty="0"/>
          </a:p>
        </p:txBody>
      </p:sp>
    </p:spTree>
    <p:extLst>
      <p:ext uri="{BB962C8B-B14F-4D97-AF65-F5344CB8AC3E}">
        <p14:creationId xmlns:p14="http://schemas.microsoft.com/office/powerpoint/2010/main" val="1790814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3"/>
          <p:cNvSpPr>
            <a:spLocks noChangeArrowheads="1"/>
          </p:cNvSpPr>
          <p:nvPr/>
        </p:nvSpPr>
        <p:spPr bwMode="auto">
          <a:xfrm>
            <a:off x="164234" y="5704162"/>
            <a:ext cx="914400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eaLnBrk="1" hangingPunct="1">
              <a:spcBef>
                <a:spcPct val="0"/>
              </a:spcBef>
              <a:buFontTx/>
              <a:buNone/>
            </a:pPr>
            <a:endParaRPr lang="en-US" altLang="ja-JP" sz="2400" dirty="0"/>
          </a:p>
          <a:p>
            <a:pPr eaLnBrk="1" hangingPunct="1">
              <a:spcBef>
                <a:spcPct val="0"/>
              </a:spcBef>
              <a:buFontTx/>
              <a:buNone/>
            </a:pPr>
            <a:r>
              <a:rPr lang="ja-JP" altLang="en-US" sz="2400" dirty="0">
                <a:solidFill>
                  <a:srgbClr val="FF0000"/>
                </a:solidFill>
              </a:rPr>
              <a:t>▶</a:t>
            </a:r>
            <a:r>
              <a:rPr lang="ja-JP" altLang="en-US" sz="2400" dirty="0" smtClean="0">
                <a:solidFill>
                  <a:srgbClr val="FF0000"/>
                </a:solidFill>
              </a:rPr>
              <a:t>地域</a:t>
            </a:r>
            <a:r>
              <a:rPr lang="ja-JP" altLang="en-US" sz="2400" dirty="0">
                <a:solidFill>
                  <a:srgbClr val="FF0000"/>
                </a:solidFill>
              </a:rPr>
              <a:t>との連携も大切にしているが、その土台となるのは目の前の</a:t>
            </a:r>
            <a:endParaRPr lang="en-US" altLang="ja-JP" sz="2400" dirty="0">
              <a:solidFill>
                <a:srgbClr val="FF0000"/>
              </a:solidFill>
            </a:endParaRPr>
          </a:p>
          <a:p>
            <a:pPr eaLnBrk="1" hangingPunct="1">
              <a:spcBef>
                <a:spcPct val="0"/>
              </a:spcBef>
              <a:buFontTx/>
              <a:buNone/>
            </a:pPr>
            <a:r>
              <a:rPr lang="ja-JP" altLang="en-US" sz="2400" dirty="0" smtClean="0">
                <a:solidFill>
                  <a:srgbClr val="FF0000"/>
                </a:solidFill>
              </a:rPr>
              <a:t>　本人</a:t>
            </a:r>
            <a:r>
              <a:rPr lang="ja-JP" altLang="en-US" sz="2400" dirty="0">
                <a:solidFill>
                  <a:srgbClr val="FF0000"/>
                </a:solidFill>
              </a:rPr>
              <a:t>さんへの丁寧な支援である</a:t>
            </a:r>
          </a:p>
          <a:p>
            <a:pPr eaLnBrk="1" hangingPunct="1">
              <a:spcBef>
                <a:spcPct val="0"/>
              </a:spcBef>
              <a:buFontTx/>
              <a:buNone/>
            </a:pPr>
            <a:endParaRPr lang="en-US" altLang="ja-JP" sz="2800" dirty="0">
              <a:solidFill>
                <a:srgbClr val="FF0000"/>
              </a:solidFill>
            </a:endParaRPr>
          </a:p>
        </p:txBody>
      </p:sp>
      <p:sp>
        <p:nvSpPr>
          <p:cNvPr id="7" name="タイトル 1"/>
          <p:cNvSpPr txBox="1">
            <a:spLocks/>
          </p:cNvSpPr>
          <p:nvPr/>
        </p:nvSpPr>
        <p:spPr bwMode="auto">
          <a:xfrm>
            <a:off x="179387" y="51515"/>
            <a:ext cx="8964613" cy="976634"/>
          </a:xfrm>
          <a:prstGeom prst="rect">
            <a:avLst/>
          </a:prstGeom>
          <a:noFill/>
          <a:ln w="9525">
            <a:noFill/>
            <a:miter lim="800000"/>
            <a:headEnd/>
            <a:tailEnd/>
          </a:ln>
        </p:spPr>
        <p:txBody>
          <a:bodyPr anchor="b">
            <a:normAutofit fontScale="85000" lnSpcReduction="20000"/>
          </a:bodyP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pPr algn="l">
              <a:defRPr/>
            </a:pPr>
            <a:r>
              <a:rPr lang="ja-JP" altLang="en-US" kern="0" dirty="0">
                <a:solidFill>
                  <a:schemeClr val="tx1"/>
                </a:solidFill>
              </a:rPr>
              <a:t>　　　　</a:t>
            </a:r>
            <a:r>
              <a:rPr lang="en-US" altLang="ja-JP" kern="0" dirty="0">
                <a:solidFill>
                  <a:schemeClr val="tx1"/>
                </a:solidFill>
              </a:rPr>
              <a:t>Ⅱ</a:t>
            </a:r>
            <a:r>
              <a:rPr lang="ja-JP" altLang="en-US" kern="0" dirty="0" err="1">
                <a:solidFill>
                  <a:schemeClr val="tx1"/>
                </a:solidFill>
              </a:rPr>
              <a:t>、</a:t>
            </a:r>
            <a:r>
              <a:rPr lang="ja-JP" altLang="en-US" kern="0" dirty="0">
                <a:solidFill>
                  <a:schemeClr val="tx1"/>
                </a:solidFill>
              </a:rPr>
              <a:t>精神ワーキングの成り立ち</a:t>
            </a:r>
            <a:endParaRPr lang="en-US" altLang="ja-JP" kern="0" dirty="0">
              <a:solidFill>
                <a:schemeClr val="tx1"/>
              </a:solidFill>
            </a:endParaRPr>
          </a:p>
          <a:p>
            <a:pPr algn="l">
              <a:defRPr/>
            </a:pPr>
            <a:endParaRPr lang="en-US" altLang="ja-JP" sz="1000" kern="0" dirty="0">
              <a:solidFill>
                <a:schemeClr val="tx1"/>
              </a:solidFill>
            </a:endParaRPr>
          </a:p>
          <a:p>
            <a:pPr algn="l">
              <a:defRPr/>
            </a:pPr>
            <a:r>
              <a:rPr lang="ja-JP" altLang="en-US" sz="3300" kern="0" dirty="0">
                <a:solidFill>
                  <a:schemeClr val="tx1"/>
                </a:solidFill>
              </a:rPr>
              <a:t>～　実践報告から般化へ、そして形骸化を防ぐ為に　～</a:t>
            </a:r>
          </a:p>
        </p:txBody>
      </p:sp>
      <p:sp>
        <p:nvSpPr>
          <p:cNvPr id="2" name="スライド番号プレースホルダー 1"/>
          <p:cNvSpPr>
            <a:spLocks noGrp="1"/>
          </p:cNvSpPr>
          <p:nvPr>
            <p:ph type="sldNum" sz="quarter" idx="12"/>
          </p:nvPr>
        </p:nvSpPr>
        <p:spPr>
          <a:xfrm>
            <a:off x="6831012" y="6410600"/>
            <a:ext cx="2133600" cy="457200"/>
          </a:xfrm>
        </p:spPr>
        <p:txBody>
          <a:bodyPr/>
          <a:lstStyle/>
          <a:p>
            <a:pPr>
              <a:defRPr/>
            </a:pPr>
            <a:fld id="{69F6EFE6-8602-4B8A-B5A2-DFF3B5264703}" type="slidenum">
              <a:rPr lang="en-US" altLang="ja-JP" smtClean="0"/>
              <a:pPr>
                <a:defRPr/>
              </a:pPr>
              <a:t>8</a:t>
            </a:fld>
            <a:endParaRPr lang="en-US" altLang="ja-JP" dirty="0"/>
          </a:p>
        </p:txBody>
      </p:sp>
      <p:sp>
        <p:nvSpPr>
          <p:cNvPr id="8" name="正方形/長方形 7"/>
          <p:cNvSpPr/>
          <p:nvPr/>
        </p:nvSpPr>
        <p:spPr>
          <a:xfrm>
            <a:off x="164234" y="2327599"/>
            <a:ext cx="8769156" cy="3625316"/>
          </a:xfrm>
          <a:prstGeom prst="rect">
            <a:avLst/>
          </a:prstGeom>
          <a:solidFill>
            <a:schemeClr val="bg2"/>
          </a:solidFill>
          <a:ln>
            <a:solidFill>
              <a:srgbClr val="0B0C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eaLnBrk="1" fontAlgn="auto" hangingPunct="1">
              <a:spcAft>
                <a:spcPts val="0"/>
              </a:spcAft>
              <a:buFontTx/>
              <a:buNone/>
              <a:defRPr/>
            </a:pPr>
            <a:r>
              <a:rPr lang="ja-JP" altLang="en-US" b="1" dirty="0">
                <a:solidFill>
                  <a:srgbClr val="FF0000"/>
                </a:solidFill>
              </a:rPr>
              <a:t>①個別連携を大切にして地域の社会資源（施設・支援者）を知る</a:t>
            </a:r>
            <a:endParaRPr lang="en-US" altLang="ja-JP" b="1" dirty="0">
              <a:solidFill>
                <a:srgbClr val="FF0000"/>
              </a:solidFill>
            </a:endParaRPr>
          </a:p>
          <a:p>
            <a:pPr marL="0" indent="0" eaLnBrk="1" fontAlgn="auto" hangingPunct="1">
              <a:spcAft>
                <a:spcPts val="0"/>
              </a:spcAft>
              <a:buFontTx/>
              <a:buNone/>
              <a:defRPr/>
            </a:pPr>
            <a:r>
              <a:rPr lang="ja-JP" altLang="en-US" b="1" dirty="0">
                <a:solidFill>
                  <a:schemeClr val="bg2">
                    <a:lumMod val="10000"/>
                  </a:schemeClr>
                </a:solidFill>
              </a:rPr>
              <a:t>　　　●個別ケースワークでの丁寧な連携の具体例</a:t>
            </a:r>
            <a:endParaRPr lang="en-US" altLang="ja-JP" b="1" dirty="0">
              <a:solidFill>
                <a:schemeClr val="bg2">
                  <a:lumMod val="10000"/>
                </a:schemeClr>
              </a:solidFill>
            </a:endParaRPr>
          </a:p>
          <a:p>
            <a:pPr marL="0" indent="0" eaLnBrk="1" fontAlgn="auto" hangingPunct="1">
              <a:spcAft>
                <a:spcPts val="0"/>
              </a:spcAft>
              <a:buFontTx/>
              <a:buNone/>
              <a:defRPr/>
            </a:pPr>
            <a:r>
              <a:rPr lang="ja-JP" altLang="en-US" b="1" dirty="0">
                <a:solidFill>
                  <a:schemeClr val="bg2">
                    <a:lumMod val="10000"/>
                  </a:schemeClr>
                </a:solidFill>
              </a:rPr>
              <a:t>　　　　・本人が利用している施設担当者には電話で報告と今後の支援相談する。</a:t>
            </a:r>
            <a:endParaRPr lang="en-US" altLang="ja-JP" b="1" dirty="0">
              <a:solidFill>
                <a:schemeClr val="bg2">
                  <a:lumMod val="10000"/>
                </a:schemeClr>
              </a:solidFill>
            </a:endParaRPr>
          </a:p>
          <a:p>
            <a:pPr marL="0" indent="0" eaLnBrk="1" fontAlgn="auto" hangingPunct="1">
              <a:spcAft>
                <a:spcPts val="0"/>
              </a:spcAft>
              <a:buFontTx/>
              <a:buNone/>
              <a:defRPr/>
            </a:pPr>
            <a:r>
              <a:rPr lang="ja-JP" altLang="en-US" b="1" dirty="0">
                <a:solidFill>
                  <a:schemeClr val="bg2">
                    <a:lumMod val="10000"/>
                  </a:schemeClr>
                </a:solidFill>
              </a:rPr>
              <a:t>　　　　・必要に応じて３者面談を実施</a:t>
            </a:r>
            <a:endParaRPr lang="en-US" altLang="ja-JP" b="1" dirty="0">
              <a:solidFill>
                <a:schemeClr val="bg2">
                  <a:lumMod val="10000"/>
                </a:schemeClr>
              </a:solidFill>
            </a:endParaRPr>
          </a:p>
          <a:p>
            <a:pPr marL="0" indent="0" eaLnBrk="1" fontAlgn="auto" hangingPunct="1">
              <a:spcAft>
                <a:spcPts val="0"/>
              </a:spcAft>
              <a:buFontTx/>
              <a:buNone/>
              <a:defRPr/>
            </a:pPr>
            <a:r>
              <a:rPr lang="ja-JP" altLang="en-US" b="1" dirty="0">
                <a:solidFill>
                  <a:schemeClr val="bg2">
                    <a:lumMod val="10000"/>
                  </a:schemeClr>
                </a:solidFill>
              </a:rPr>
              <a:t>　　　　・本人が利用希望した施設にはセンターの職員が一緒に見学しにいく。</a:t>
            </a:r>
            <a:endParaRPr lang="en-US" altLang="ja-JP" b="1" dirty="0">
              <a:solidFill>
                <a:schemeClr val="bg2">
                  <a:lumMod val="10000"/>
                </a:schemeClr>
              </a:solidFill>
            </a:endParaRPr>
          </a:p>
          <a:p>
            <a:pPr marL="0" indent="0" eaLnBrk="1" fontAlgn="auto" hangingPunct="1">
              <a:spcAft>
                <a:spcPts val="0"/>
              </a:spcAft>
              <a:buFontTx/>
              <a:buNone/>
              <a:defRPr/>
            </a:pPr>
            <a:r>
              <a:rPr lang="ja-JP" altLang="en-US" b="1" dirty="0">
                <a:solidFill>
                  <a:schemeClr val="bg2">
                    <a:lumMod val="10000"/>
                  </a:schemeClr>
                </a:solidFill>
              </a:rPr>
              <a:t>　　　　・ケア会議・ケースカンファレンスに参加（召集したり召集されたり）</a:t>
            </a:r>
            <a:endParaRPr lang="en-US" altLang="ja-JP" b="1" dirty="0">
              <a:solidFill>
                <a:schemeClr val="bg2">
                  <a:lumMod val="10000"/>
                </a:schemeClr>
              </a:solidFill>
            </a:endParaRPr>
          </a:p>
          <a:p>
            <a:pPr marL="0" indent="0" eaLnBrk="1" fontAlgn="auto" hangingPunct="1">
              <a:spcAft>
                <a:spcPts val="0"/>
              </a:spcAft>
              <a:buFontTx/>
              <a:buNone/>
              <a:defRPr/>
            </a:pPr>
            <a:r>
              <a:rPr lang="ja-JP" altLang="en-US" b="1" dirty="0">
                <a:solidFill>
                  <a:srgbClr val="FF0000"/>
                </a:solidFill>
              </a:rPr>
              <a:t>②地域の関係機関会議・イベント・集まりには積極的に関わる</a:t>
            </a:r>
            <a:endParaRPr lang="en-US" altLang="ja-JP" b="1" dirty="0">
              <a:solidFill>
                <a:srgbClr val="FF0000"/>
              </a:solidFill>
            </a:endParaRPr>
          </a:p>
          <a:p>
            <a:pPr marL="0" indent="0" eaLnBrk="1" fontAlgn="auto" hangingPunct="1">
              <a:spcAft>
                <a:spcPts val="0"/>
              </a:spcAft>
              <a:buNone/>
              <a:defRPr/>
            </a:pPr>
            <a:r>
              <a:rPr lang="ja-JP" altLang="en-US" b="1" dirty="0">
                <a:solidFill>
                  <a:schemeClr val="bg2">
                    <a:lumMod val="10000"/>
                  </a:schemeClr>
                </a:solidFill>
              </a:rPr>
              <a:t>　　　 ・就労支援ネットワーク会議（１回</a:t>
            </a:r>
            <a:r>
              <a:rPr lang="en-US" altLang="ja-JP" b="1" dirty="0">
                <a:solidFill>
                  <a:schemeClr val="bg2">
                    <a:lumMod val="10000"/>
                  </a:schemeClr>
                </a:solidFill>
              </a:rPr>
              <a:t>/</a:t>
            </a:r>
            <a:r>
              <a:rPr lang="ja-JP" altLang="en-US" b="1" dirty="0">
                <a:solidFill>
                  <a:schemeClr val="bg2">
                    <a:lumMod val="10000"/>
                  </a:schemeClr>
                </a:solidFill>
              </a:rPr>
              <a:t>１か月　事務局を担う）</a:t>
            </a:r>
            <a:endParaRPr lang="en-US" altLang="ja-JP" b="1" dirty="0">
              <a:solidFill>
                <a:schemeClr val="bg2">
                  <a:lumMod val="10000"/>
                </a:schemeClr>
              </a:solidFill>
            </a:endParaRPr>
          </a:p>
          <a:p>
            <a:pPr marL="0" indent="0" eaLnBrk="1" fontAlgn="auto" hangingPunct="1">
              <a:spcAft>
                <a:spcPts val="0"/>
              </a:spcAft>
              <a:buFontTx/>
              <a:buNone/>
              <a:defRPr/>
            </a:pPr>
            <a:r>
              <a:rPr lang="ja-JP" altLang="en-US" b="1" dirty="0">
                <a:solidFill>
                  <a:schemeClr val="bg2">
                    <a:lumMod val="10000"/>
                  </a:schemeClr>
                </a:solidFill>
              </a:rPr>
              <a:t>　　　 ・精神保健福祉関係機関連絡会議（１回</a:t>
            </a:r>
            <a:r>
              <a:rPr lang="en-US" altLang="ja-JP" b="1" dirty="0">
                <a:solidFill>
                  <a:schemeClr val="bg2">
                    <a:lumMod val="10000"/>
                  </a:schemeClr>
                </a:solidFill>
              </a:rPr>
              <a:t>/</a:t>
            </a:r>
            <a:r>
              <a:rPr lang="ja-JP" altLang="en-US" b="1" dirty="0">
                <a:solidFill>
                  <a:schemeClr val="bg2">
                    <a:lumMod val="10000"/>
                  </a:schemeClr>
                </a:solidFill>
              </a:rPr>
              <a:t>２か月）</a:t>
            </a:r>
            <a:endParaRPr lang="en-US" altLang="ja-JP" b="1" dirty="0">
              <a:solidFill>
                <a:schemeClr val="bg2">
                  <a:lumMod val="10000"/>
                </a:schemeClr>
              </a:solidFill>
            </a:endParaRPr>
          </a:p>
          <a:p>
            <a:pPr marL="0" indent="0" eaLnBrk="1" fontAlgn="auto" hangingPunct="1">
              <a:spcAft>
                <a:spcPts val="0"/>
              </a:spcAft>
              <a:buFontTx/>
              <a:buNone/>
              <a:defRPr/>
            </a:pPr>
            <a:r>
              <a:rPr lang="ja-JP" altLang="en-US" b="1" dirty="0">
                <a:solidFill>
                  <a:schemeClr val="bg2">
                    <a:lumMod val="10000"/>
                  </a:schemeClr>
                </a:solidFill>
              </a:rPr>
              <a:t>　　　 ・クリニックの地域交流勉強会（１回</a:t>
            </a:r>
            <a:r>
              <a:rPr lang="en-US" altLang="ja-JP" b="1" dirty="0">
                <a:solidFill>
                  <a:schemeClr val="bg2">
                    <a:lumMod val="10000"/>
                  </a:schemeClr>
                </a:solidFill>
              </a:rPr>
              <a:t>/</a:t>
            </a:r>
            <a:r>
              <a:rPr lang="ja-JP" altLang="en-US" b="1" dirty="0">
                <a:solidFill>
                  <a:schemeClr val="bg2">
                    <a:lumMod val="10000"/>
                  </a:schemeClr>
                </a:solidFill>
              </a:rPr>
              <a:t>２か月）</a:t>
            </a:r>
            <a:endParaRPr lang="en-US" altLang="ja-JP" b="1" dirty="0">
              <a:solidFill>
                <a:schemeClr val="bg2">
                  <a:lumMod val="10000"/>
                </a:schemeClr>
              </a:solidFill>
            </a:endParaRPr>
          </a:p>
          <a:p>
            <a:pPr marL="0" indent="0" eaLnBrk="1" fontAlgn="auto" hangingPunct="1">
              <a:spcAft>
                <a:spcPts val="0"/>
              </a:spcAft>
              <a:buFontTx/>
              <a:buNone/>
              <a:defRPr/>
            </a:pPr>
            <a:r>
              <a:rPr lang="ja-JP" altLang="en-US" b="1" dirty="0">
                <a:solidFill>
                  <a:schemeClr val="bg2">
                    <a:lumMod val="10000"/>
                  </a:schemeClr>
                </a:solidFill>
              </a:rPr>
              <a:t>　　　 ・他施設の運営協議会・イベントなど</a:t>
            </a:r>
            <a:endParaRPr lang="en-US" altLang="ja-JP" b="1" dirty="0">
              <a:solidFill>
                <a:schemeClr val="bg2">
                  <a:lumMod val="10000"/>
                </a:schemeClr>
              </a:solidFill>
            </a:endParaRPr>
          </a:p>
          <a:p>
            <a:pPr marL="0" indent="0" eaLnBrk="1" fontAlgn="auto" hangingPunct="1">
              <a:spcAft>
                <a:spcPts val="0"/>
              </a:spcAft>
              <a:buFontTx/>
              <a:buNone/>
              <a:defRPr/>
            </a:pPr>
            <a:r>
              <a:rPr lang="ja-JP" altLang="en-US" b="1" dirty="0">
                <a:solidFill>
                  <a:schemeClr val="bg2">
                    <a:lumMod val="10000"/>
                  </a:schemeClr>
                </a:solidFill>
              </a:rPr>
              <a:t>　　　 ・精神保健関係機関スタッフの交流会（１回</a:t>
            </a:r>
            <a:r>
              <a:rPr lang="en-US" altLang="ja-JP" b="1" dirty="0">
                <a:solidFill>
                  <a:schemeClr val="bg2">
                    <a:lumMod val="10000"/>
                  </a:schemeClr>
                </a:solidFill>
              </a:rPr>
              <a:t>/</a:t>
            </a:r>
            <a:r>
              <a:rPr lang="ja-JP" altLang="en-US" b="1" dirty="0">
                <a:solidFill>
                  <a:schemeClr val="bg2">
                    <a:lumMod val="10000"/>
                  </a:schemeClr>
                </a:solidFill>
              </a:rPr>
              <a:t>１か月</a:t>
            </a:r>
            <a:r>
              <a:rPr lang="ja-JP" altLang="en-US" dirty="0">
                <a:solidFill>
                  <a:schemeClr val="bg2">
                    <a:lumMod val="10000"/>
                  </a:schemeClr>
                </a:solidFill>
              </a:rPr>
              <a:t>）</a:t>
            </a:r>
            <a:endParaRPr lang="en-US" altLang="ja-JP" dirty="0">
              <a:solidFill>
                <a:schemeClr val="bg2">
                  <a:lumMod val="10000"/>
                </a:schemeClr>
              </a:solidFill>
            </a:endParaRPr>
          </a:p>
        </p:txBody>
      </p:sp>
      <p:sp>
        <p:nvSpPr>
          <p:cNvPr id="10" name="横巻き 9"/>
          <p:cNvSpPr/>
          <p:nvPr/>
        </p:nvSpPr>
        <p:spPr>
          <a:xfrm>
            <a:off x="179387" y="981131"/>
            <a:ext cx="8800378" cy="88350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2">
                    <a:lumMod val="10000"/>
                  </a:schemeClr>
                </a:solidFill>
                <a:latin typeface="Meiryo UI" panose="020B0604030504040204" pitchFamily="50" charset="-128"/>
                <a:ea typeface="Meiryo UI" panose="020B0604030504040204" pitchFamily="50" charset="-128"/>
              </a:rPr>
              <a:t>就業・生活支援センターの１相談員が</a:t>
            </a:r>
            <a:r>
              <a:rPr lang="en-US" altLang="ja-JP" b="1" dirty="0">
                <a:solidFill>
                  <a:schemeClr val="bg2">
                    <a:lumMod val="10000"/>
                  </a:schemeClr>
                </a:solidFill>
                <a:latin typeface="Meiryo UI" panose="020B0604030504040204" pitchFamily="50" charset="-128"/>
                <a:ea typeface="Meiryo UI" panose="020B0604030504040204" pitchFamily="50" charset="-128"/>
              </a:rPr>
              <a:t/>
            </a:r>
            <a:br>
              <a:rPr lang="en-US" altLang="ja-JP" b="1" dirty="0">
                <a:solidFill>
                  <a:schemeClr val="bg2">
                    <a:lumMod val="10000"/>
                  </a:schemeClr>
                </a:solidFill>
                <a:latin typeface="Meiryo UI" panose="020B0604030504040204" pitchFamily="50" charset="-128"/>
                <a:ea typeface="Meiryo UI" panose="020B0604030504040204" pitchFamily="50" charset="-128"/>
              </a:rPr>
            </a:br>
            <a:r>
              <a:rPr lang="ja-JP" altLang="en-US" b="1" dirty="0">
                <a:solidFill>
                  <a:schemeClr val="bg2">
                    <a:lumMod val="10000"/>
                  </a:schemeClr>
                </a:solidFill>
                <a:latin typeface="Meiryo UI" panose="020B0604030504040204" pitchFamily="50" charset="-128"/>
                <a:ea typeface="Meiryo UI" panose="020B0604030504040204" pitchFamily="50" charset="-128"/>
              </a:rPr>
              <a:t>ネットワークを立ち上げでから現在までの</a:t>
            </a:r>
            <a:r>
              <a:rPr lang="en-US" altLang="ja-JP" b="1" dirty="0">
                <a:solidFill>
                  <a:schemeClr val="bg2">
                    <a:lumMod val="10000"/>
                  </a:schemeClr>
                </a:solidFill>
                <a:latin typeface="Meiryo UI" panose="020B0604030504040204" pitchFamily="50" charset="-128"/>
                <a:ea typeface="Meiryo UI" panose="020B0604030504040204" pitchFamily="50" charset="-128"/>
              </a:rPr>
              <a:t>6</a:t>
            </a:r>
            <a:r>
              <a:rPr lang="ja-JP" altLang="en-US" b="1" dirty="0">
                <a:solidFill>
                  <a:schemeClr val="bg2">
                    <a:lumMod val="10000"/>
                  </a:schemeClr>
                </a:solidFill>
                <a:latin typeface="Meiryo UI" panose="020B0604030504040204" pitchFamily="50" charset="-128"/>
                <a:ea typeface="Meiryo UI" panose="020B0604030504040204" pitchFamily="50" charset="-128"/>
              </a:rPr>
              <a:t>年半実践報告</a:t>
            </a:r>
            <a:endParaRPr kumimoji="1" lang="ja-JP" altLang="en-US" b="1" dirty="0">
              <a:solidFill>
                <a:schemeClr val="bg2">
                  <a:lumMod val="10000"/>
                </a:schemeClr>
              </a:solidFill>
              <a:latin typeface="Meiryo UI" panose="020B0604030504040204" pitchFamily="50" charset="-128"/>
              <a:ea typeface="Meiryo UI" panose="020B0604030504040204" pitchFamily="50" charset="-128"/>
            </a:endParaRPr>
          </a:p>
        </p:txBody>
      </p:sp>
      <p:sp>
        <p:nvSpPr>
          <p:cNvPr id="12" name="タイトル 1"/>
          <p:cNvSpPr>
            <a:spLocks noGrp="1"/>
          </p:cNvSpPr>
          <p:nvPr>
            <p:ph type="title"/>
          </p:nvPr>
        </p:nvSpPr>
        <p:spPr>
          <a:xfrm>
            <a:off x="-2124744" y="1864639"/>
            <a:ext cx="8713788" cy="477960"/>
          </a:xfrm>
        </p:spPr>
        <p:txBody>
          <a:bodyPr/>
          <a:lstStyle/>
          <a:p>
            <a:pPr eaLnBrk="1" hangingPunct="1">
              <a:defRPr/>
            </a:pPr>
            <a:r>
              <a:rPr lang="ja-JP" altLang="en-US" sz="2800" dirty="0" smtClean="0"/>
              <a:t>まずはじめに行ったのが</a:t>
            </a:r>
            <a:r>
              <a:rPr lang="en-US" altLang="ja-JP" sz="2800" dirty="0" smtClean="0"/>
              <a:t>…</a:t>
            </a:r>
            <a:endParaRPr lang="ja-JP" altLang="en-US" sz="2800" dirty="0"/>
          </a:p>
        </p:txBody>
      </p:sp>
    </p:spTree>
    <p:extLst>
      <p:ext uri="{BB962C8B-B14F-4D97-AF65-F5344CB8AC3E}">
        <p14:creationId xmlns:p14="http://schemas.microsoft.com/office/powerpoint/2010/main" val="32536766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2000"/>
                                        <p:tgtEl>
                                          <p:spTgt spid="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タイトル 1"/>
          <p:cNvSpPr>
            <a:spLocks noGrp="1"/>
          </p:cNvSpPr>
          <p:nvPr>
            <p:ph type="title"/>
          </p:nvPr>
        </p:nvSpPr>
        <p:spPr>
          <a:xfrm>
            <a:off x="162872" y="0"/>
            <a:ext cx="8713788" cy="1314450"/>
          </a:xfrm>
        </p:spPr>
        <p:txBody>
          <a:bodyPr/>
          <a:lstStyle/>
          <a:p>
            <a:pPr eaLnBrk="1" hangingPunct="1">
              <a:defRPr/>
            </a:pPr>
            <a:r>
              <a:rPr lang="ja-JP" altLang="en-US" sz="2800" dirty="0"/>
              <a:t>その結果、地域の自分自身を社会資源をして認めてもらえだした。そして新たな取り組みも始まった</a:t>
            </a:r>
          </a:p>
        </p:txBody>
      </p:sp>
      <p:sp>
        <p:nvSpPr>
          <p:cNvPr id="2" name="スライド番号プレースホルダー 1"/>
          <p:cNvSpPr>
            <a:spLocks noGrp="1"/>
          </p:cNvSpPr>
          <p:nvPr>
            <p:ph type="sldNum" sz="quarter" idx="12"/>
          </p:nvPr>
        </p:nvSpPr>
        <p:spPr/>
        <p:txBody>
          <a:bodyPr/>
          <a:lstStyle/>
          <a:p>
            <a:pPr>
              <a:defRPr/>
            </a:pPr>
            <a:fld id="{69F6EFE6-8602-4B8A-B5A2-DFF3B5264703}" type="slidenum">
              <a:rPr lang="en-US" altLang="ja-JP" smtClean="0"/>
              <a:pPr>
                <a:defRPr/>
              </a:pPr>
              <a:t>9</a:t>
            </a:fld>
            <a:endParaRPr lang="en-US" altLang="ja-JP"/>
          </a:p>
        </p:txBody>
      </p:sp>
      <p:sp>
        <p:nvSpPr>
          <p:cNvPr id="5" name="正方形/長方形 4"/>
          <p:cNvSpPr/>
          <p:nvPr/>
        </p:nvSpPr>
        <p:spPr>
          <a:xfrm>
            <a:off x="162872" y="1556457"/>
            <a:ext cx="8769156" cy="4493585"/>
          </a:xfrm>
          <a:prstGeom prst="rect">
            <a:avLst/>
          </a:prstGeom>
          <a:solidFill>
            <a:schemeClr val="bg2"/>
          </a:solidFill>
          <a:ln>
            <a:solidFill>
              <a:srgbClr val="0B0C08"/>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indent="0" eaLnBrk="1" hangingPunct="1">
              <a:buFontTx/>
              <a:buNone/>
            </a:pPr>
            <a:r>
              <a:rPr lang="ja-JP" altLang="en-US" b="1" dirty="0">
                <a:solidFill>
                  <a:schemeClr val="bg2">
                    <a:lumMod val="10000"/>
                  </a:schemeClr>
                </a:solidFill>
              </a:rPr>
              <a:t>①個別ケースでの連携活性化</a:t>
            </a:r>
            <a:endParaRPr lang="en-US" altLang="ja-JP" b="1" dirty="0">
              <a:solidFill>
                <a:schemeClr val="bg2">
                  <a:lumMod val="10000"/>
                </a:schemeClr>
              </a:solidFill>
            </a:endParaRPr>
          </a:p>
          <a:p>
            <a:pPr marL="0" indent="0" eaLnBrk="1" hangingPunct="1">
              <a:buFontTx/>
              <a:buNone/>
            </a:pPr>
            <a:r>
              <a:rPr lang="ja-JP" altLang="en-US" b="1" dirty="0"/>
              <a:t>　</a:t>
            </a:r>
            <a:r>
              <a:rPr lang="ja-JP" altLang="en-US" b="1" dirty="0" smtClean="0"/>
              <a:t>　</a:t>
            </a:r>
            <a:r>
              <a:rPr lang="ja-JP" altLang="en-US" sz="1700" b="1" dirty="0" smtClean="0">
                <a:solidFill>
                  <a:srgbClr val="FF0000"/>
                </a:solidFill>
              </a:rPr>
              <a:t>個人宛に事業所から新規</a:t>
            </a:r>
            <a:r>
              <a:rPr lang="ja-JP" altLang="en-US" sz="1700" b="1" dirty="0">
                <a:solidFill>
                  <a:srgbClr val="FF0000"/>
                </a:solidFill>
              </a:rPr>
              <a:t>ケース依頼、指名での依頼も増える。登録者以外のケース相談</a:t>
            </a:r>
            <a:endParaRPr lang="en-US" altLang="ja-JP" sz="1700" b="1" dirty="0">
              <a:solidFill>
                <a:srgbClr val="FF0000"/>
              </a:solidFill>
            </a:endParaRPr>
          </a:p>
          <a:p>
            <a:pPr marL="0" indent="0" eaLnBrk="1" hangingPunct="1">
              <a:buFontTx/>
              <a:buNone/>
            </a:pPr>
            <a:r>
              <a:rPr lang="ja-JP" altLang="en-US" b="1" dirty="0">
                <a:solidFill>
                  <a:schemeClr val="bg2">
                    <a:lumMod val="10000"/>
                  </a:schemeClr>
                </a:solidFill>
              </a:rPr>
              <a:t>②機関同士での連携活性化</a:t>
            </a:r>
            <a:endParaRPr lang="en-US" altLang="ja-JP" b="1" dirty="0">
              <a:solidFill>
                <a:schemeClr val="bg2">
                  <a:lumMod val="10000"/>
                </a:schemeClr>
              </a:solidFill>
            </a:endParaRPr>
          </a:p>
          <a:p>
            <a:pPr marL="0" indent="0" eaLnBrk="1" hangingPunct="1">
              <a:buFontTx/>
              <a:buNone/>
            </a:pPr>
            <a:r>
              <a:rPr lang="ja-JP" altLang="en-US" b="1" dirty="0"/>
              <a:t>　　</a:t>
            </a:r>
            <a:r>
              <a:rPr lang="ja-JP" altLang="en-US" sz="1700" b="1" dirty="0">
                <a:solidFill>
                  <a:srgbClr val="FF0000"/>
                </a:solidFill>
              </a:rPr>
              <a:t>イベントやプログラムの講師依頼がくる様になった</a:t>
            </a:r>
            <a:endParaRPr lang="en-US" altLang="ja-JP" sz="1700" b="1" dirty="0">
              <a:solidFill>
                <a:srgbClr val="FF0000"/>
              </a:solidFill>
            </a:endParaRPr>
          </a:p>
          <a:p>
            <a:pPr marL="0" indent="0" eaLnBrk="1" hangingPunct="1">
              <a:buFontTx/>
              <a:buNone/>
            </a:pPr>
            <a:r>
              <a:rPr lang="ja-JP" altLang="en-US" sz="1700" b="1" dirty="0"/>
              <a:t>　　　　　</a:t>
            </a:r>
            <a:r>
              <a:rPr lang="ja-JP" altLang="en-US" sz="1700" b="1" dirty="0">
                <a:solidFill>
                  <a:schemeClr val="bg2">
                    <a:lumMod val="10000"/>
                  </a:schemeClr>
                </a:solidFill>
              </a:rPr>
              <a:t>保健所グループワーク、家族教室</a:t>
            </a:r>
            <a:endParaRPr lang="en-US" altLang="ja-JP" sz="1700" b="1" dirty="0">
              <a:solidFill>
                <a:schemeClr val="bg2">
                  <a:lumMod val="10000"/>
                </a:schemeClr>
              </a:solidFill>
            </a:endParaRPr>
          </a:p>
          <a:p>
            <a:pPr marL="0" indent="0" eaLnBrk="1" hangingPunct="1">
              <a:buFontTx/>
              <a:buNone/>
            </a:pPr>
            <a:r>
              <a:rPr lang="ja-JP" altLang="en-US" sz="1700" b="1" dirty="0">
                <a:solidFill>
                  <a:schemeClr val="bg2">
                    <a:lumMod val="10000"/>
                  </a:schemeClr>
                </a:solidFill>
              </a:rPr>
              <a:t>　　　　　委託訓練ＯＡ基礎講座、精神科デイケアなど</a:t>
            </a:r>
            <a:endParaRPr lang="en-US" altLang="ja-JP" sz="1700" b="1" dirty="0">
              <a:solidFill>
                <a:schemeClr val="bg2">
                  <a:lumMod val="10000"/>
                </a:schemeClr>
              </a:solidFill>
            </a:endParaRPr>
          </a:p>
          <a:p>
            <a:pPr marL="0" indent="0" eaLnBrk="1" hangingPunct="1">
              <a:buFontTx/>
              <a:buNone/>
            </a:pPr>
            <a:r>
              <a:rPr lang="ja-JP" altLang="en-US" b="1" dirty="0"/>
              <a:t>　　</a:t>
            </a:r>
            <a:r>
              <a:rPr lang="ja-JP" altLang="en-US" b="1" dirty="0">
                <a:solidFill>
                  <a:srgbClr val="FF0000"/>
                </a:solidFill>
              </a:rPr>
              <a:t>逆に就労者体験談発表を提案し実行。本人への依頼文と謝礼も出してもらえた</a:t>
            </a:r>
            <a:endParaRPr lang="en-US" altLang="ja-JP" b="1" dirty="0">
              <a:solidFill>
                <a:srgbClr val="FF0000"/>
              </a:solidFill>
            </a:endParaRPr>
          </a:p>
          <a:p>
            <a:pPr marL="0" indent="0" eaLnBrk="1" hangingPunct="1">
              <a:buFontTx/>
              <a:buNone/>
            </a:pPr>
            <a:r>
              <a:rPr lang="ja-JP" altLang="en-US" b="1" dirty="0">
                <a:solidFill>
                  <a:srgbClr val="FF0000"/>
                </a:solidFill>
              </a:rPr>
              <a:t>③就労支援基礎講座を企画・実施（もともと就労相談部門の研修を地域へ発展）</a:t>
            </a:r>
            <a:endParaRPr lang="en-US" altLang="ja-JP" b="1" dirty="0">
              <a:solidFill>
                <a:srgbClr val="FF0000"/>
              </a:solidFill>
            </a:endParaRPr>
          </a:p>
          <a:p>
            <a:pPr marL="0" indent="0" eaLnBrk="1" hangingPunct="1">
              <a:buFontTx/>
              <a:buNone/>
            </a:pPr>
            <a:r>
              <a:rPr lang="ja-JP" altLang="en-US" b="1" dirty="0"/>
              <a:t>　</a:t>
            </a:r>
            <a:r>
              <a:rPr lang="en-US" altLang="ja-JP" sz="1700" b="1" dirty="0">
                <a:solidFill>
                  <a:schemeClr val="bg2">
                    <a:lumMod val="10000"/>
                  </a:schemeClr>
                </a:solidFill>
              </a:rPr>
              <a:t>2014</a:t>
            </a:r>
            <a:r>
              <a:rPr lang="ja-JP" altLang="en-US" sz="1700" b="1" dirty="0">
                <a:solidFill>
                  <a:schemeClr val="bg2">
                    <a:lumMod val="10000"/>
                  </a:schemeClr>
                </a:solidFill>
              </a:rPr>
              <a:t>年度、入職２年２ヶ月、</a:t>
            </a:r>
            <a:r>
              <a:rPr lang="en-US" altLang="ja-JP" sz="1700" b="1" dirty="0">
                <a:solidFill>
                  <a:schemeClr val="bg2">
                    <a:lumMod val="10000"/>
                  </a:schemeClr>
                </a:solidFill>
              </a:rPr>
              <a:t>7</a:t>
            </a:r>
            <a:r>
              <a:rPr lang="ja-JP" altLang="en-US" sz="1700" b="1" dirty="0">
                <a:solidFill>
                  <a:schemeClr val="bg2">
                    <a:lumMod val="10000"/>
                  </a:schemeClr>
                </a:solidFill>
              </a:rPr>
              <a:t>月に初実施</a:t>
            </a:r>
            <a:endParaRPr lang="en-US" altLang="ja-JP" sz="1700" b="1" dirty="0">
              <a:solidFill>
                <a:schemeClr val="bg2">
                  <a:lumMod val="10000"/>
                </a:schemeClr>
              </a:solidFill>
            </a:endParaRPr>
          </a:p>
          <a:p>
            <a:pPr marL="0" indent="0" eaLnBrk="1" hangingPunct="1">
              <a:buFontTx/>
              <a:buNone/>
            </a:pPr>
            <a:r>
              <a:rPr lang="ja-JP" altLang="en-US" sz="1700" b="1" dirty="0">
                <a:solidFill>
                  <a:schemeClr val="bg2">
                    <a:lumMod val="10000"/>
                  </a:schemeClr>
                </a:solidFill>
              </a:rPr>
              <a:t>　　　今まで連携を重ねてきた地域の支援者に講師依頼</a:t>
            </a:r>
            <a:endParaRPr lang="en-US" altLang="ja-JP" sz="1700" b="1" dirty="0">
              <a:solidFill>
                <a:schemeClr val="bg2">
                  <a:lumMod val="10000"/>
                </a:schemeClr>
              </a:solidFill>
            </a:endParaRPr>
          </a:p>
          <a:p>
            <a:pPr marL="0" indent="0" eaLnBrk="1" hangingPunct="1">
              <a:buFontTx/>
              <a:buNone/>
            </a:pPr>
            <a:r>
              <a:rPr lang="ja-JP" altLang="en-US" sz="1700" b="1" dirty="0">
                <a:solidFill>
                  <a:schemeClr val="bg2">
                    <a:lumMod val="10000"/>
                  </a:schemeClr>
                </a:solidFill>
              </a:rPr>
              <a:t>　　　　　　ＨＷ、精神科クリニック、</a:t>
            </a:r>
            <a:r>
              <a:rPr lang="ja-JP" altLang="en-US" sz="1700" b="1" dirty="0" err="1">
                <a:solidFill>
                  <a:schemeClr val="bg2">
                    <a:lumMod val="10000"/>
                  </a:schemeClr>
                </a:solidFill>
              </a:rPr>
              <a:t>発達障がいに</a:t>
            </a:r>
            <a:r>
              <a:rPr lang="ja-JP" altLang="en-US" sz="1700" b="1" dirty="0">
                <a:solidFill>
                  <a:schemeClr val="bg2">
                    <a:lumMod val="10000"/>
                  </a:schemeClr>
                </a:solidFill>
              </a:rPr>
              <a:t>特化した就労移行、当事者など</a:t>
            </a:r>
            <a:endParaRPr lang="en-US" altLang="ja-JP" sz="1700" b="1" dirty="0">
              <a:solidFill>
                <a:schemeClr val="bg2">
                  <a:lumMod val="10000"/>
                </a:schemeClr>
              </a:solidFill>
            </a:endParaRPr>
          </a:p>
          <a:p>
            <a:pPr marL="0" indent="0" eaLnBrk="1" hangingPunct="1">
              <a:buFontTx/>
              <a:buNone/>
            </a:pPr>
            <a:r>
              <a:rPr lang="ja-JP" altLang="en-US" sz="1700" b="1" dirty="0">
                <a:solidFill>
                  <a:schemeClr val="bg2">
                    <a:lumMod val="10000"/>
                  </a:schemeClr>
                </a:solidFill>
              </a:rPr>
              <a:t>　　　延べ</a:t>
            </a:r>
            <a:r>
              <a:rPr lang="en-US" altLang="ja-JP" sz="1700" b="1" dirty="0">
                <a:solidFill>
                  <a:schemeClr val="bg2">
                    <a:lumMod val="10000"/>
                  </a:schemeClr>
                </a:solidFill>
              </a:rPr>
              <a:t>90</a:t>
            </a:r>
            <a:r>
              <a:rPr lang="ja-JP" altLang="en-US" sz="1700" b="1" dirty="0">
                <a:solidFill>
                  <a:schemeClr val="bg2">
                    <a:lumMod val="10000"/>
                  </a:schemeClr>
                </a:solidFill>
              </a:rPr>
              <a:t>名弱参加。地活、医療機関、児童施設、企業、行政からも参加</a:t>
            </a:r>
            <a:endParaRPr lang="en-US" altLang="ja-JP" sz="1700" b="1" dirty="0">
              <a:solidFill>
                <a:schemeClr val="bg2">
                  <a:lumMod val="10000"/>
                </a:schemeClr>
              </a:solidFill>
            </a:endParaRPr>
          </a:p>
          <a:p>
            <a:pPr marL="0" indent="0" eaLnBrk="1" hangingPunct="1">
              <a:buFontTx/>
              <a:buNone/>
            </a:pPr>
            <a:r>
              <a:rPr lang="ja-JP" altLang="en-US" b="1" dirty="0"/>
              <a:t>　</a:t>
            </a:r>
            <a:r>
              <a:rPr lang="en-US" altLang="ja-JP" sz="1700" b="1" dirty="0">
                <a:solidFill>
                  <a:schemeClr val="bg2">
                    <a:lumMod val="10000"/>
                  </a:schemeClr>
                </a:solidFill>
              </a:rPr>
              <a:t>2015</a:t>
            </a:r>
            <a:r>
              <a:rPr lang="ja-JP" altLang="en-US" sz="1700" b="1" dirty="0">
                <a:solidFill>
                  <a:schemeClr val="bg2">
                    <a:lumMod val="10000"/>
                  </a:schemeClr>
                </a:solidFill>
              </a:rPr>
              <a:t>年度</a:t>
            </a:r>
            <a:r>
              <a:rPr lang="ja-JP" altLang="en-US" sz="1700" b="1" dirty="0"/>
              <a:t>　</a:t>
            </a:r>
            <a:r>
              <a:rPr lang="ja-JP" altLang="en-US" sz="1700" b="1" dirty="0">
                <a:solidFill>
                  <a:srgbClr val="FF0000"/>
                </a:solidFill>
              </a:rPr>
              <a:t>４法人で合同開催。</a:t>
            </a:r>
            <a:endParaRPr lang="en-US" altLang="ja-JP" sz="1700" b="1" dirty="0">
              <a:solidFill>
                <a:srgbClr val="FF0000"/>
              </a:solidFill>
            </a:endParaRPr>
          </a:p>
          <a:p>
            <a:pPr marL="0" indent="0" eaLnBrk="1" hangingPunct="1">
              <a:buFontTx/>
              <a:buNone/>
            </a:pPr>
            <a:r>
              <a:rPr lang="ja-JP" altLang="en-US" sz="1700" b="1" dirty="0"/>
              <a:t>　</a:t>
            </a:r>
            <a:r>
              <a:rPr lang="en-US" altLang="ja-JP" sz="1700" b="1" dirty="0">
                <a:solidFill>
                  <a:schemeClr val="bg2">
                    <a:lumMod val="10000"/>
                  </a:schemeClr>
                </a:solidFill>
              </a:rPr>
              <a:t>2016</a:t>
            </a:r>
            <a:r>
              <a:rPr lang="ja-JP" altLang="en-US" sz="1700" b="1" dirty="0">
                <a:solidFill>
                  <a:schemeClr val="bg2">
                    <a:lumMod val="10000"/>
                  </a:schemeClr>
                </a:solidFill>
              </a:rPr>
              <a:t>年度　同様に開催でき、新しいＨＷの統括も引き続き講師をしてもらえた</a:t>
            </a:r>
            <a:endParaRPr lang="en-US" altLang="ja-JP" sz="1700" b="1" dirty="0">
              <a:solidFill>
                <a:schemeClr val="bg2">
                  <a:lumMod val="10000"/>
                </a:schemeClr>
              </a:solidFill>
            </a:endParaRPr>
          </a:p>
          <a:p>
            <a:pPr marL="0" indent="0" eaLnBrk="1" hangingPunct="1">
              <a:buFontTx/>
              <a:buNone/>
            </a:pPr>
            <a:r>
              <a:rPr lang="ja-JP" altLang="en-US" sz="1700" b="1" dirty="0"/>
              <a:t>　</a:t>
            </a:r>
            <a:r>
              <a:rPr lang="en-US" altLang="ja-JP" sz="1700" b="1" dirty="0">
                <a:solidFill>
                  <a:schemeClr val="bg2">
                    <a:lumMod val="10000"/>
                  </a:schemeClr>
                </a:solidFill>
              </a:rPr>
              <a:t>2017</a:t>
            </a:r>
            <a:r>
              <a:rPr lang="ja-JP" altLang="en-US" sz="1700" b="1" dirty="0">
                <a:solidFill>
                  <a:schemeClr val="bg2">
                    <a:lumMod val="10000"/>
                  </a:schemeClr>
                </a:solidFill>
              </a:rPr>
              <a:t>年度</a:t>
            </a:r>
            <a:r>
              <a:rPr lang="ja-JP" altLang="en-US" sz="1700" b="1" dirty="0"/>
              <a:t>　</a:t>
            </a:r>
            <a:r>
              <a:rPr lang="ja-JP" altLang="en-US" sz="1700" b="1" dirty="0">
                <a:solidFill>
                  <a:srgbClr val="FF0000"/>
                </a:solidFill>
              </a:rPr>
              <a:t>他法人の担当メンバーが異動になりながらも引き続き開催</a:t>
            </a:r>
            <a:endParaRPr lang="en-US" altLang="ja-JP" sz="1700" b="1" dirty="0">
              <a:solidFill>
                <a:srgbClr val="FF0000"/>
              </a:solidFill>
            </a:endParaRPr>
          </a:p>
          <a:p>
            <a:pPr marL="0" indent="0" eaLnBrk="1" hangingPunct="1">
              <a:buFontTx/>
              <a:buNone/>
            </a:pPr>
            <a:r>
              <a:rPr lang="ja-JP" altLang="en-US" sz="1700" b="1" dirty="0"/>
              <a:t>　</a:t>
            </a:r>
            <a:r>
              <a:rPr lang="en-US" altLang="ja-JP" sz="1700" b="1" dirty="0">
                <a:solidFill>
                  <a:schemeClr val="bg2">
                    <a:lumMod val="10000"/>
                  </a:schemeClr>
                </a:solidFill>
              </a:rPr>
              <a:t>2018</a:t>
            </a:r>
            <a:r>
              <a:rPr lang="ja-JP" altLang="en-US" sz="1700" b="1" dirty="0">
                <a:solidFill>
                  <a:schemeClr val="bg2">
                    <a:lumMod val="10000"/>
                  </a:schemeClr>
                </a:solidFill>
              </a:rPr>
              <a:t>年度</a:t>
            </a:r>
            <a:r>
              <a:rPr lang="ja-JP" altLang="en-US" sz="1700" b="1" dirty="0"/>
              <a:t>　</a:t>
            </a:r>
            <a:r>
              <a:rPr lang="ja-JP" altLang="en-US" sz="1700" b="1" dirty="0">
                <a:solidFill>
                  <a:srgbClr val="FF0000"/>
                </a:solidFill>
              </a:rPr>
              <a:t>リーダーを就ポツ他スタッフに引き継ぎ完了。他機関がサブリーダー。</a:t>
            </a:r>
            <a:endParaRPr lang="en-US" altLang="ja-JP" sz="1700" b="1" dirty="0">
              <a:solidFill>
                <a:srgbClr val="FF0000"/>
              </a:solidFill>
            </a:endParaRPr>
          </a:p>
        </p:txBody>
      </p:sp>
    </p:spTree>
    <p:extLst>
      <p:ext uri="{BB962C8B-B14F-4D97-AF65-F5344CB8AC3E}">
        <p14:creationId xmlns:p14="http://schemas.microsoft.com/office/powerpoint/2010/main" val="4075540336"/>
      </p:ext>
    </p:extLst>
  </p:cSld>
  <p:clrMapOvr>
    <a:masterClrMapping/>
  </p:clrMapOvr>
  <p:timing>
    <p:tnLst>
      <p:par>
        <p:cTn id="1" dur="indefinite" restart="never" nodeType="tmRoot"/>
      </p:par>
    </p:tnLst>
  </p:timing>
</p:sld>
</file>

<file path=ppt/theme/theme1.xml><?xml version="1.0" encoding="utf-8"?>
<a:theme xmlns:a="http://schemas.openxmlformats.org/drawingml/2006/main" name="Balloons">
  <a:themeElements>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fontScheme name="Balloons">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eaVert"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Verdana"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eaVert"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Verdana" pitchFamily="34" charset="0"/>
            <a:ea typeface="ＭＳ Ｐゴシック" pitchFamily="50" charset="-128"/>
          </a:defRPr>
        </a:defPPr>
      </a:lstStyle>
    </a:lnDef>
    <a:txDef>
      <a:spPr bwMode="auto">
        <a:solidFill>
          <a:schemeClr val="bg2">
            <a:lumMod val="75000"/>
          </a:schemeClr>
        </a:solidFill>
        <a:ln w="9525" algn="ctr">
          <a:solidFill>
            <a:schemeClr val="tx2">
              <a:lumMod val="40000"/>
              <a:lumOff val="60000"/>
            </a:schemeClr>
          </a:solidFill>
          <a:miter lim="800000"/>
          <a:headEnd/>
          <a:tailEnd/>
        </a:ln>
        <a:effectLst>
          <a:outerShdw dist="20000" dir="5400000" rotWithShape="0">
            <a:srgbClr val="000000">
              <a:alpha val="37999"/>
            </a:srgbClr>
          </a:outerShdw>
        </a:effectLst>
      </a:spPr>
      <a:bodyPr vert="eaVert" anchor="ctr" anchorCtr="1"/>
      <a:lstStyle>
        <a:defPPr>
          <a:spcBef>
            <a:spcPct val="50000"/>
          </a:spcBef>
          <a:defRPr sz="2000" b="1" dirty="0">
            <a:solidFill>
              <a:schemeClr val="bg1"/>
            </a:solidFill>
            <a:latin typeface="Meiryo UI" pitchFamily="50" charset="-128"/>
            <a:ea typeface="Meiryo UI" pitchFamily="50" charset="-128"/>
            <a:cs typeface="Meiryo UI" pitchFamily="50" charset="-128"/>
          </a:defRPr>
        </a:defPPr>
      </a:lstStyle>
    </a:txDef>
  </a:objectDefaults>
  <a:extraClrSchemeLst>
    <a:extraClrScheme>
      <a:clrScheme name="Balloons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loons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loons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loons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loons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loons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loons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loons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1207</Words>
  <Application>Microsoft Office PowerPoint</Application>
  <PresentationFormat>画面に合わせる (4:3)</PresentationFormat>
  <Paragraphs>397</Paragraphs>
  <Slides>23</Slides>
  <Notes>8</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23</vt:i4>
      </vt:variant>
    </vt:vector>
  </HeadingPairs>
  <TitlesOfParts>
    <vt:vector size="37" baseType="lpstr">
      <vt:lpstr>HGP創英角ﾎﾟｯﾌﾟ体</vt:lpstr>
      <vt:lpstr>HGS創英角ﾎﾟｯﾌﾟ体</vt:lpstr>
      <vt:lpstr>HG丸ｺﾞｼｯｸM-PRO</vt:lpstr>
      <vt:lpstr>Meiryo UI</vt:lpstr>
      <vt:lpstr>ＭＳ Ｐゴシック</vt:lpstr>
      <vt:lpstr>ＭＳ Ｐ明朝</vt:lpstr>
      <vt:lpstr>ＭＳ 明朝</vt:lpstr>
      <vt:lpstr>Arial</vt:lpstr>
      <vt:lpstr>Century</vt:lpstr>
      <vt:lpstr>Courier New</vt:lpstr>
      <vt:lpstr>Garamond</vt:lpstr>
      <vt:lpstr>Times New Roman</vt:lpstr>
      <vt:lpstr>Verdana</vt:lpstr>
      <vt:lpstr>Balloons</vt:lpstr>
      <vt:lpstr> 精神障がい者への 地域ネットワーク支援</vt:lpstr>
      <vt:lpstr>今日の話</vt:lpstr>
      <vt:lpstr>Ⅰ、地域と高槻センターの状況</vt:lpstr>
      <vt:lpstr>PowerPoint プレゼンテーション</vt:lpstr>
      <vt:lpstr>PowerPoint プレゼンテーション</vt:lpstr>
      <vt:lpstr>PowerPoint プレゼンテーション</vt:lpstr>
      <vt:lpstr>PowerPoint プレゼンテーション</vt:lpstr>
      <vt:lpstr>まずはじめに行ったのが…</vt:lpstr>
      <vt:lpstr>その結果、地域の自分自身を社会資源をして認めてもらえだした。そして新たな取り組みも始まった</vt:lpstr>
      <vt:lpstr>PowerPoint プレゼンテーション</vt:lpstr>
      <vt:lpstr>ネットワーク理論</vt:lpstr>
      <vt:lpstr>汎化できるポイント</vt:lpstr>
      <vt:lpstr>形骸化を防ぐ為に</vt:lpstr>
      <vt:lpstr>たかつきしまもと障がい者 就労支援ネットワークでは</vt:lpstr>
      <vt:lpstr>PowerPoint プレゼンテーション</vt:lpstr>
      <vt:lpstr>就労ネット2017年度報告書より</vt:lpstr>
      <vt:lpstr>PowerPoint プレゼンテーション</vt:lpstr>
      <vt:lpstr>Ⅲ、就労支援の共通言語</vt:lpstr>
      <vt:lpstr>就労支援基礎講座の概要</vt:lpstr>
      <vt:lpstr>①　就労支援のプロセス ～ＪＣの支援プロセスは就労支援のプロセスとも置き換えられる～</vt:lpstr>
      <vt:lpstr>働く力</vt:lpstr>
      <vt:lpstr>PowerPoint プレゼンテーション</vt:lpstr>
      <vt:lpstr>連携・ネットワークにおける 就労支援の可能性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2019-01-29T00:19:43Z</dcterms:created>
  <dcterms:modified xsi:type="dcterms:W3CDTF">2019-01-29T00:19:47Z</dcterms:modified>
</cp:coreProperties>
</file>