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77" r:id="rId2"/>
    <p:sldId id="278" r:id="rId3"/>
    <p:sldId id="279" r:id="rId4"/>
    <p:sldId id="280" r:id="rId5"/>
    <p:sldId id="273" r:id="rId6"/>
    <p:sldId id="274" r:id="rId7"/>
    <p:sldId id="275" r:id="rId8"/>
    <p:sldId id="276"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7479" autoAdjust="0"/>
  </p:normalViewPr>
  <p:slideViewPr>
    <p:cSldViewPr>
      <p:cViewPr varScale="1">
        <p:scale>
          <a:sx n="78" d="100"/>
          <a:sy n="78" d="100"/>
        </p:scale>
        <p:origin x="100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C162FA4-7900-4BD9-B4F2-1E04CDAE87D1}" type="datetimeFigureOut">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23578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C162FA4-7900-4BD9-B4F2-1E04CDAE87D1}" type="datetimeFigureOut">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2622350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C162FA4-7900-4BD9-B4F2-1E04CDAE87D1}" type="datetimeFigureOut">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1790869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C162FA4-7900-4BD9-B4F2-1E04CDAE87D1}" type="datetimeFigureOut">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3834335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C162FA4-7900-4BD9-B4F2-1E04CDAE87D1}" type="datetimeFigureOut">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1603708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C162FA4-7900-4BD9-B4F2-1E04CDAE87D1}" type="datetimeFigureOut">
              <a:rPr kumimoji="1" lang="ja-JP" altLang="en-US" smtClean="0"/>
              <a:t>2019/1/29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3524241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C162FA4-7900-4BD9-B4F2-1E04CDAE87D1}" type="datetimeFigureOut">
              <a:rPr kumimoji="1" lang="ja-JP" altLang="en-US" smtClean="0"/>
              <a:t>2019/1/29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2662645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C162FA4-7900-4BD9-B4F2-1E04CDAE87D1}" type="datetimeFigureOut">
              <a:rPr kumimoji="1" lang="ja-JP" altLang="en-US" smtClean="0"/>
              <a:t>2019/1/29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1534016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162FA4-7900-4BD9-B4F2-1E04CDAE87D1}" type="datetimeFigureOut">
              <a:rPr kumimoji="1" lang="ja-JP" altLang="en-US" smtClean="0"/>
              <a:t>2019/1/29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3751010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C162FA4-7900-4BD9-B4F2-1E04CDAE87D1}" type="datetimeFigureOut">
              <a:rPr kumimoji="1" lang="ja-JP" altLang="en-US" smtClean="0"/>
              <a:t>2019/1/29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2013412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C162FA4-7900-4BD9-B4F2-1E04CDAE87D1}" type="datetimeFigureOut">
              <a:rPr kumimoji="1" lang="ja-JP" altLang="en-US" smtClean="0"/>
              <a:t>2019/1/29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2286580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62FA4-7900-4BD9-B4F2-1E04CDAE87D1}" type="datetimeFigureOut">
              <a:rPr kumimoji="1" lang="ja-JP" altLang="en-US" smtClean="0"/>
              <a:t>2019/1/29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3001656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251520" y="1052736"/>
          <a:ext cx="8640960" cy="1504374"/>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20000"/>
                    </a:ext>
                  </a:extLst>
                </a:gridCol>
                <a:gridCol w="7128792">
                  <a:extLst>
                    <a:ext uri="{9D8B030D-6E8A-4147-A177-3AD203B41FA5}">
                      <a16:colId xmlns:a16="http://schemas.microsoft.com/office/drawing/2014/main" val="20001"/>
                    </a:ext>
                  </a:extLst>
                </a:gridCol>
              </a:tblGrid>
              <a:tr h="360436">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基本情報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503858">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部会の目的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・効果的</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な就労支援のあり方についての検討、行政と事業所等との連携についての検討</a:t>
                      </a: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開拓及び各事業所の支援の質の</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・工賃向上</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03858">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構成員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和泉市、基幹相談支援センター</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、障害者就業</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・生活支援センター</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、全就労</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移行支援事業所</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a:t>
                      </a:r>
                      <a:r>
                        <a:rPr kumimoji="1" lang="zh-TW"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就労継続支援</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kumimoji="1" lang="zh-TW"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型事業所</a:t>
                      </a:r>
                      <a:r>
                        <a:rPr kumimoji="1" lang="ja-JP" altLang="en-US" sz="12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全就労</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継続支援</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型事業所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5" name="正方形/長方形 4"/>
          <p:cNvSpPr/>
          <p:nvPr/>
        </p:nvSpPr>
        <p:spPr>
          <a:xfrm>
            <a:off x="251520" y="260648"/>
            <a:ext cx="8640960" cy="43204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市町村の就労支援部会における取り組み</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251520" y="692696"/>
            <a:ext cx="144016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和泉</a:t>
            </a: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251520" y="2564904"/>
            <a:ext cx="8640960" cy="4104456"/>
            <a:chOff x="251520" y="2708919"/>
            <a:chExt cx="8640960" cy="4248472"/>
          </a:xfrm>
        </p:grpSpPr>
        <p:sp>
          <p:nvSpPr>
            <p:cNvPr id="7" name="正方形/長方形 6"/>
            <p:cNvSpPr/>
            <p:nvPr/>
          </p:nvSpPr>
          <p:spPr>
            <a:xfrm>
              <a:off x="251520" y="3068959"/>
              <a:ext cx="8640960" cy="388843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9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和泉市では、現場から生じるさまざまな課題に対し、より現場に則した活発な協議を行い、解決策を見出すことができるよう、平成</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和泉市</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自立</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支援協議会</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の改</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編</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実施、市内の事業所のサービス管理責任者等を委員として登用した。それに併せ</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に「就労支援部会」を設立</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年度から「就労支援取り組み準備会」「就労支援ワーキング」として会議は実施</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就労支援部会では、サービス種別ごとに抱える課題</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異</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なること</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から、就労移行支援事業所、就労継続支援</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型事業所、就労継続支援</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型事業所の３サービスそれぞれでグループを設け、それぞれのグループがテーマとそれを実現するための具体的な取り組みを決め、各グループの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リーダー</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責任者</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中心に活動を行っている。</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下記「和泉市の就労支援部会と各グループ会の関係図」参照</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900"/>
                </a:lnSpc>
              </a:pP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ように全体会、リーダー会、各サービスごとのグループ会議とそれぞれの会議に役割、及び進めるべき方向性を明確化するとともに、すべての会議に参加する中心人物（リーダー）を市内の事業所に担ってもらうことで、市と事業所、障害者就業・生活支援センター、基幹相談支援センターの</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者が一体となり</a:t>
              </a:r>
              <a:r>
                <a:rPr lang="ja-JP" altLang="en-US" sz="16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者の就労支援を進めていくことができている。</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51520" y="2708919"/>
              <a:ext cx="864096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就労支援部会の</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取り組み</a:t>
              </a:r>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テキスト ボックス 5"/>
          <p:cNvSpPr txBox="1"/>
          <p:nvPr/>
        </p:nvSpPr>
        <p:spPr>
          <a:xfrm>
            <a:off x="7668344" y="152636"/>
            <a:ext cx="1304528" cy="360040"/>
          </a:xfrm>
          <a:prstGeom prst="rect">
            <a:avLst/>
          </a:prstGeom>
          <a:solidFill>
            <a:schemeClr val="bg1"/>
          </a:solidFill>
          <a:ln>
            <a:solidFill>
              <a:schemeClr val="tx1"/>
            </a:solidFill>
          </a:ln>
        </p:spPr>
        <p:txBody>
          <a:bodyPr wrap="square"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600" b="1" dirty="0">
                <a:latin typeface="+mn-ea"/>
                <a:cs typeface="Meiryo UI" panose="020B0604030504040204" pitchFamily="50" charset="-128"/>
              </a:rPr>
              <a:t>資料</a:t>
            </a:r>
            <a:r>
              <a:rPr lang="en-US" altLang="ja-JP" sz="1600" b="1" dirty="0">
                <a:latin typeface="+mn-ea"/>
                <a:cs typeface="Meiryo UI" panose="020B0604030504040204" pitchFamily="50" charset="-128"/>
              </a:rPr>
              <a:t>2</a:t>
            </a:r>
            <a:r>
              <a:rPr kumimoji="1" lang="en-US" altLang="ja-JP" sz="1600" b="1" dirty="0">
                <a:latin typeface="+mn-ea"/>
                <a:cs typeface="Meiryo UI" panose="020B0604030504040204" pitchFamily="50" charset="-128"/>
              </a:rPr>
              <a:t>-2</a:t>
            </a:r>
            <a:endParaRPr kumimoji="1" lang="ja-JP" altLang="en-US" sz="1600" b="1" dirty="0">
              <a:latin typeface="+mn-ea"/>
              <a:cs typeface="Meiryo UI" panose="020B0604030504040204" pitchFamily="50" charset="-128"/>
            </a:endParaRPr>
          </a:p>
        </p:txBody>
      </p:sp>
    </p:spTree>
    <p:extLst>
      <p:ext uri="{BB962C8B-B14F-4D97-AF65-F5344CB8AC3E}">
        <p14:creationId xmlns:p14="http://schemas.microsoft.com/office/powerpoint/2010/main" val="2345110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a:extLst>
              <a:ext uri="{FF2B5EF4-FFF2-40B4-BE49-F238E27FC236}">
                <a16:creationId xmlns:a16="http://schemas.microsoft.com/office/drawing/2014/main" id="{1AF53D73-2B33-4B80-A290-BEC3B36A6452}"/>
              </a:ext>
            </a:extLst>
          </p:cNvPr>
          <p:cNvCxnSpPr>
            <a:cxnSpLocks/>
            <a:endCxn id="9" idx="0"/>
          </p:cNvCxnSpPr>
          <p:nvPr/>
        </p:nvCxnSpPr>
        <p:spPr>
          <a:xfrm>
            <a:off x="7308304" y="4005063"/>
            <a:ext cx="272444" cy="36004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角丸四角形 1"/>
          <p:cNvSpPr/>
          <p:nvPr/>
        </p:nvSpPr>
        <p:spPr>
          <a:xfrm>
            <a:off x="1187624" y="1700808"/>
            <a:ext cx="6624736" cy="18722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Shape 117"/>
          <p:cNvSpPr txBox="1">
            <a:spLocks/>
          </p:cNvSpPr>
          <p:nvPr/>
        </p:nvSpPr>
        <p:spPr>
          <a:xfrm>
            <a:off x="1619672" y="188640"/>
            <a:ext cx="5760640" cy="540296"/>
          </a:xfrm>
          <a:prstGeom prst="rect">
            <a:avLst/>
          </a:prstGeom>
          <a:solidFill>
            <a:schemeClr val="bg1">
              <a:lumMod val="85000"/>
            </a:schemeClr>
          </a:solidFill>
          <a:ln w="12700">
            <a:miter lim="400000"/>
          </a:ln>
          <a:extLst>
            <a:ext uri="{C572A759-6A51-4108-AA02-DFA0A04FC94B}">
              <ma14:wrappingTextBoxFlag xmlns:ma14="http://schemas.microsoft.com/office/mac/drawingml/2011/main" xmlns="" val="1"/>
            </a:ext>
          </a:extLst>
        </p:spPr>
        <p:txBody>
          <a:bodyPr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a:lstStyle>
          <a:p>
            <a:pPr hangingPunct="1">
              <a:defRPr sz="1800"/>
            </a:pPr>
            <a:r>
              <a:rPr lang="ja-JP" altLang="en-US" sz="2000" u="sng" dirty="0">
                <a:latin typeface="Meiryo UI" panose="020B0604030504040204" pitchFamily="50" charset="-128"/>
                <a:ea typeface="Meiryo UI" panose="020B0604030504040204" pitchFamily="50" charset="-128"/>
                <a:cs typeface="Meiryo UI" panose="020B0604030504040204" pitchFamily="50" charset="-128"/>
              </a:rPr>
              <a:t>和泉市の就労支援部会と各グループ会の関係図</a:t>
            </a:r>
            <a:endParaRPr lang="en-US" altLang="ja-JP" sz="2000"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nvPr>
        </p:nvGraphicFramePr>
        <p:xfrm>
          <a:off x="1451992" y="980728"/>
          <a:ext cx="6096000" cy="173736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354986596"/>
                    </a:ext>
                  </a:extLst>
                </a:gridCol>
              </a:tblGrid>
              <a:tr h="338861">
                <a:tc>
                  <a:txBody>
                    <a:bodyPr/>
                    <a:lstStyle/>
                    <a:p>
                      <a:pPr algn="ctr"/>
                      <a:r>
                        <a:rPr kumimoji="1" lang="ja-JP" altLang="en-US" b="0" dirty="0">
                          <a:solidFill>
                            <a:schemeClr val="tx1"/>
                          </a:solidFill>
                          <a:latin typeface="Meiryo UI" panose="020B0604030504040204" pitchFamily="50" charset="-128"/>
                          <a:ea typeface="Meiryo UI" panose="020B0604030504040204" pitchFamily="50" charset="-128"/>
                        </a:rPr>
                        <a:t>就労支援部会（全体会）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0849444"/>
                  </a:ext>
                </a:extLst>
              </a:tr>
              <a:tr h="1101299">
                <a:tc>
                  <a:txBody>
                    <a:bodyPr/>
                    <a:lstStyle/>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目的及び内容</a:t>
                      </a:r>
                      <a:r>
                        <a:rPr kumimoji="1" lang="en-US" altLang="ja-JP" sz="1200" b="0" dirty="0">
                          <a:solidFill>
                            <a:schemeClr val="tx1"/>
                          </a:solidFill>
                          <a:latin typeface="Meiryo UI" panose="020B0604030504040204" pitchFamily="50" charset="-128"/>
                          <a:ea typeface="Meiryo UI" panose="020B0604030504040204" pitchFamily="50" charset="-128"/>
                        </a:rPr>
                        <a:t>】</a:t>
                      </a:r>
                    </a:p>
                    <a:p>
                      <a:r>
                        <a:rPr kumimoji="1" lang="ja-JP" altLang="en-US" sz="1200" b="0" dirty="0">
                          <a:solidFill>
                            <a:schemeClr val="tx1"/>
                          </a:solidFill>
                          <a:latin typeface="Meiryo UI" panose="020B0604030504040204" pitchFamily="50" charset="-128"/>
                          <a:ea typeface="Meiryo UI" panose="020B0604030504040204" pitchFamily="50" charset="-128"/>
                        </a:rPr>
                        <a:t>・効果的な就労支援について検討を行う場　　　　　　　　　・事業所等との連携</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・企業開拓　　　　　　　　　　　　　　　　　　　　　　　　　　 　・支援の質の向上</a:t>
                      </a:r>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＜役割＞</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・部会全体としての課題協議の場</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・各グループの情報の集約</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2626149"/>
                  </a:ext>
                </a:extLst>
              </a:tr>
            </a:tbl>
          </a:graphicData>
        </a:graphic>
      </p:graphicFrame>
      <p:graphicFrame>
        <p:nvGraphicFramePr>
          <p:cNvPr id="6" name="表 5">
            <a:extLst>
              <a:ext uri="{FF2B5EF4-FFF2-40B4-BE49-F238E27FC236}">
                <a16:creationId xmlns:a16="http://schemas.microsoft.com/office/drawing/2014/main" id="{EC00C0A4-1553-4BD2-8E21-3046D7479438}"/>
              </a:ext>
            </a:extLst>
          </p:cNvPr>
          <p:cNvGraphicFramePr>
            <a:graphicFrameLocks noGrp="1"/>
          </p:cNvGraphicFramePr>
          <p:nvPr>
            <p:extLst/>
          </p:nvPr>
        </p:nvGraphicFramePr>
        <p:xfrm>
          <a:off x="1451992" y="2915204"/>
          <a:ext cx="6096000" cy="1089859"/>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354986596"/>
                    </a:ext>
                  </a:extLst>
                </a:gridCol>
              </a:tblGrid>
              <a:tr h="429181">
                <a:tc>
                  <a:txBody>
                    <a:bodyPr/>
                    <a:lstStyle/>
                    <a:p>
                      <a:pPr algn="ctr"/>
                      <a:r>
                        <a:rPr kumimoji="1" lang="ja-JP" altLang="en-US" b="0" dirty="0">
                          <a:solidFill>
                            <a:schemeClr val="tx1"/>
                          </a:solidFill>
                          <a:latin typeface="Meiryo UI" panose="020B0604030504040204" pitchFamily="50" charset="-128"/>
                          <a:ea typeface="Meiryo UI" panose="020B0604030504040204" pitchFamily="50" charset="-128"/>
                        </a:rPr>
                        <a:t>リーダー会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0849444"/>
                  </a:ext>
                </a:extLst>
              </a:tr>
              <a:tr h="66067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＜役割＞</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・部会活動の方向性協議の場</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⇒取り組みの方向性の進捗管理や各グループ同士の連携の検討（実務部隊）</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2626149"/>
                  </a:ext>
                </a:extLst>
              </a:tr>
            </a:tbl>
          </a:graphicData>
        </a:graphic>
      </p:graphicFrame>
      <p:graphicFrame>
        <p:nvGraphicFramePr>
          <p:cNvPr id="7" name="表 6">
            <a:extLst>
              <a:ext uri="{FF2B5EF4-FFF2-40B4-BE49-F238E27FC236}">
                <a16:creationId xmlns:a16="http://schemas.microsoft.com/office/drawing/2014/main" id="{7C96EBCA-34DA-43E5-ABCA-16283D703286}"/>
              </a:ext>
            </a:extLst>
          </p:cNvPr>
          <p:cNvGraphicFramePr>
            <a:graphicFrameLocks noGrp="1"/>
          </p:cNvGraphicFramePr>
          <p:nvPr>
            <p:extLst>
              <p:ext uri="{D42A27DB-BD31-4B8C-83A1-F6EECF244321}">
                <p14:modId xmlns:p14="http://schemas.microsoft.com/office/powerpoint/2010/main" val="281454"/>
              </p:ext>
            </p:extLst>
          </p:nvPr>
        </p:nvGraphicFramePr>
        <p:xfrm>
          <a:off x="418918" y="4365104"/>
          <a:ext cx="2576700" cy="2161222"/>
        </p:xfrm>
        <a:graphic>
          <a:graphicData uri="http://schemas.openxmlformats.org/drawingml/2006/table">
            <a:tbl>
              <a:tblPr firstRow="1" bandRow="1">
                <a:tableStyleId>{5C22544A-7EE6-4342-B048-85BDC9FD1C3A}</a:tableStyleId>
              </a:tblPr>
              <a:tblGrid>
                <a:gridCol w="2576700">
                  <a:extLst>
                    <a:ext uri="{9D8B030D-6E8A-4147-A177-3AD203B41FA5}">
                      <a16:colId xmlns:a16="http://schemas.microsoft.com/office/drawing/2014/main" val="354986596"/>
                    </a:ext>
                  </a:extLst>
                </a:gridCol>
              </a:tblGrid>
              <a:tr h="360040">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就労移行支援事業所グループ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0849444"/>
                  </a:ext>
                </a:extLst>
              </a:tr>
              <a:tr h="1801182">
                <a:tc>
                  <a:txBody>
                    <a:bodyPr/>
                    <a:lstStyle/>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テーマ</a:t>
                      </a:r>
                      <a:r>
                        <a:rPr kumimoji="1" lang="en-US" altLang="ja-JP" sz="1200" b="0" dirty="0">
                          <a:solidFill>
                            <a:schemeClr val="tx1"/>
                          </a:solidFill>
                          <a:latin typeface="Meiryo UI" panose="020B0604030504040204" pitchFamily="50" charset="-128"/>
                          <a:ea typeface="Meiryo UI" panose="020B0604030504040204" pitchFamily="50" charset="-128"/>
                        </a:rPr>
                        <a:t>】</a:t>
                      </a:r>
                    </a:p>
                    <a:p>
                      <a:r>
                        <a:rPr kumimoji="1" lang="ja-JP" altLang="en-US" sz="1200" b="0" dirty="0">
                          <a:solidFill>
                            <a:schemeClr val="tx1"/>
                          </a:solidFill>
                          <a:latin typeface="Meiryo UI" panose="020B0604030504040204" pitchFamily="50" charset="-128"/>
                          <a:ea typeface="Meiryo UI" panose="020B0604030504040204" pitchFamily="50" charset="-128"/>
                        </a:rPr>
                        <a:t>・一般就労への移行者数の増加</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・企業との</a:t>
                      </a:r>
                      <a:r>
                        <a:rPr kumimoji="1" lang="ja-JP" altLang="en-US" sz="1200" b="0" dirty="0" smtClean="0">
                          <a:solidFill>
                            <a:schemeClr val="tx1"/>
                          </a:solidFill>
                          <a:latin typeface="Meiryo UI" panose="020B0604030504040204" pitchFamily="50" charset="-128"/>
                          <a:ea typeface="Meiryo UI" panose="020B0604030504040204" pitchFamily="50" charset="-128"/>
                        </a:rPr>
                        <a:t>つながり強化</a:t>
                      </a:r>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＜具体的取組</a:t>
                      </a:r>
                      <a:r>
                        <a:rPr kumimoji="1" lang="ja-JP" altLang="en-US" sz="1200" b="0" dirty="0" smtClean="0">
                          <a:solidFill>
                            <a:schemeClr val="tx1"/>
                          </a:solidFill>
                          <a:latin typeface="Meiryo UI" panose="020B0604030504040204" pitchFamily="50" charset="-128"/>
                          <a:ea typeface="Meiryo UI" panose="020B0604030504040204" pitchFamily="50" charset="-128"/>
                        </a:rPr>
                        <a:t>＞</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・生活困窮事業との連携</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・支援学校との連携</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・ハローワークへの訪問、連携強化</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各事業所の状況共有</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2626149"/>
                  </a:ext>
                </a:extLst>
              </a:tr>
            </a:tbl>
          </a:graphicData>
        </a:graphic>
      </p:graphicFrame>
      <p:graphicFrame>
        <p:nvGraphicFramePr>
          <p:cNvPr id="8" name="表 7">
            <a:extLst>
              <a:ext uri="{FF2B5EF4-FFF2-40B4-BE49-F238E27FC236}">
                <a16:creationId xmlns:a16="http://schemas.microsoft.com/office/drawing/2014/main" id="{15C9D6BA-A988-4C74-B507-31664CB50649}"/>
              </a:ext>
            </a:extLst>
          </p:cNvPr>
          <p:cNvGraphicFramePr>
            <a:graphicFrameLocks noGrp="1"/>
          </p:cNvGraphicFramePr>
          <p:nvPr>
            <p:extLst/>
          </p:nvPr>
        </p:nvGraphicFramePr>
        <p:xfrm>
          <a:off x="3131840" y="4365104"/>
          <a:ext cx="2736304" cy="2161222"/>
        </p:xfrm>
        <a:graphic>
          <a:graphicData uri="http://schemas.openxmlformats.org/drawingml/2006/table">
            <a:tbl>
              <a:tblPr firstRow="1" bandRow="1">
                <a:tableStyleId>{5C22544A-7EE6-4342-B048-85BDC9FD1C3A}</a:tableStyleId>
              </a:tblPr>
              <a:tblGrid>
                <a:gridCol w="2736304">
                  <a:extLst>
                    <a:ext uri="{9D8B030D-6E8A-4147-A177-3AD203B41FA5}">
                      <a16:colId xmlns:a16="http://schemas.microsoft.com/office/drawing/2014/main" val="354986596"/>
                    </a:ext>
                  </a:extLst>
                </a:gridCol>
              </a:tblGrid>
              <a:tr h="36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就労継続支援</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型事業所グループ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0849444"/>
                  </a:ext>
                </a:extLst>
              </a:tr>
              <a:tr h="1801182">
                <a:tc>
                  <a:txBody>
                    <a:bodyPr/>
                    <a:lstStyle/>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テーマ</a:t>
                      </a:r>
                      <a:r>
                        <a:rPr kumimoji="1" lang="en-US" altLang="ja-JP" sz="1200" b="0" dirty="0">
                          <a:solidFill>
                            <a:schemeClr val="tx1"/>
                          </a:solidFill>
                          <a:latin typeface="Meiryo UI" panose="020B0604030504040204" pitchFamily="50" charset="-128"/>
                          <a:ea typeface="Meiryo UI" panose="020B0604030504040204" pitchFamily="50" charset="-128"/>
                        </a:rPr>
                        <a:t>】</a:t>
                      </a:r>
                    </a:p>
                    <a:p>
                      <a:r>
                        <a:rPr kumimoji="1" lang="ja-JP" altLang="en-US" sz="1200" b="0" dirty="0">
                          <a:solidFill>
                            <a:schemeClr val="tx1"/>
                          </a:solidFill>
                          <a:latin typeface="Meiryo UI" panose="020B0604030504040204" pitchFamily="50" charset="-128"/>
                          <a:ea typeface="Meiryo UI" panose="020B0604030504040204" pitchFamily="50" charset="-128"/>
                        </a:rPr>
                        <a:t>・一般就労へのステップアップ</a:t>
                      </a:r>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＜具体的取組＞</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・事業所見学</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・各事業所の状況共有</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2626149"/>
                  </a:ext>
                </a:extLst>
              </a:tr>
            </a:tbl>
          </a:graphicData>
        </a:graphic>
      </p:graphicFrame>
      <p:graphicFrame>
        <p:nvGraphicFramePr>
          <p:cNvPr id="9" name="表 8">
            <a:extLst>
              <a:ext uri="{FF2B5EF4-FFF2-40B4-BE49-F238E27FC236}">
                <a16:creationId xmlns:a16="http://schemas.microsoft.com/office/drawing/2014/main" id="{BEBFB77D-5777-42F4-8436-6A5F434EF19D}"/>
              </a:ext>
            </a:extLst>
          </p:cNvPr>
          <p:cNvGraphicFramePr>
            <a:graphicFrameLocks noGrp="1"/>
          </p:cNvGraphicFramePr>
          <p:nvPr>
            <p:extLst>
              <p:ext uri="{D42A27DB-BD31-4B8C-83A1-F6EECF244321}">
                <p14:modId xmlns:p14="http://schemas.microsoft.com/office/powerpoint/2010/main" val="875470520"/>
              </p:ext>
            </p:extLst>
          </p:nvPr>
        </p:nvGraphicFramePr>
        <p:xfrm>
          <a:off x="6011560" y="4347444"/>
          <a:ext cx="2649796" cy="2161222"/>
        </p:xfrm>
        <a:graphic>
          <a:graphicData uri="http://schemas.openxmlformats.org/drawingml/2006/table">
            <a:tbl>
              <a:tblPr firstRow="1" bandRow="1">
                <a:tableStyleId>{5C22544A-7EE6-4342-B048-85BDC9FD1C3A}</a:tableStyleId>
              </a:tblPr>
              <a:tblGrid>
                <a:gridCol w="2649796">
                  <a:extLst>
                    <a:ext uri="{9D8B030D-6E8A-4147-A177-3AD203B41FA5}">
                      <a16:colId xmlns:a16="http://schemas.microsoft.com/office/drawing/2014/main" val="354986596"/>
                    </a:ext>
                  </a:extLst>
                </a:gridCol>
              </a:tblGrid>
              <a:tr h="36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就労継続支援</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B</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型事業所グループ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0849444"/>
                  </a:ext>
                </a:extLst>
              </a:tr>
              <a:tr h="1801182">
                <a:tc>
                  <a:txBody>
                    <a:bodyPr/>
                    <a:lstStyle/>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テーマ</a:t>
                      </a:r>
                      <a:r>
                        <a:rPr kumimoji="1" lang="en-US" altLang="ja-JP" sz="1200" b="0" dirty="0">
                          <a:solidFill>
                            <a:schemeClr val="tx1"/>
                          </a:solidFill>
                          <a:latin typeface="Meiryo UI" panose="020B0604030504040204" pitchFamily="50" charset="-128"/>
                          <a:ea typeface="Meiryo UI" panose="020B0604030504040204" pitchFamily="50" charset="-128"/>
                        </a:rPr>
                        <a:t>】</a:t>
                      </a:r>
                    </a:p>
                    <a:p>
                      <a:r>
                        <a:rPr kumimoji="1" lang="ja-JP" altLang="en-US" sz="1200" b="0" dirty="0">
                          <a:solidFill>
                            <a:schemeClr val="tx1"/>
                          </a:solidFill>
                          <a:latin typeface="Meiryo UI" panose="020B0604030504040204" pitchFamily="50" charset="-128"/>
                          <a:ea typeface="Meiryo UI" panose="020B0604030504040204" pitchFamily="50" charset="-128"/>
                        </a:rPr>
                        <a:t>・工賃向上</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・関係機関との連携</a:t>
                      </a:r>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＜具体的取組</a:t>
                      </a:r>
                      <a:r>
                        <a:rPr kumimoji="1" lang="ja-JP" altLang="en-US" sz="1200" b="0" dirty="0" smtClean="0">
                          <a:solidFill>
                            <a:schemeClr val="tx1"/>
                          </a:solidFill>
                          <a:latin typeface="Meiryo UI" panose="020B0604030504040204" pitchFamily="50" charset="-128"/>
                          <a:ea typeface="Meiryo UI" panose="020B0604030504040204" pitchFamily="50" charset="-128"/>
                        </a:rPr>
                        <a:t>＞</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・和泉支援学校との連携</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・共同受注体制の構築</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・販路についての情報共有</a:t>
                      </a:r>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2626149"/>
                  </a:ext>
                </a:extLst>
              </a:tr>
            </a:tbl>
          </a:graphicData>
        </a:graphic>
      </p:graphicFrame>
      <p:cxnSp>
        <p:nvCxnSpPr>
          <p:cNvPr id="3" name="直線コネクタ 2">
            <a:extLst>
              <a:ext uri="{FF2B5EF4-FFF2-40B4-BE49-F238E27FC236}">
                <a16:creationId xmlns:a16="http://schemas.microsoft.com/office/drawing/2014/main" id="{AC4ED482-4D4E-4DCC-9E78-8AEA0292A91E}"/>
              </a:ext>
            </a:extLst>
          </p:cNvPr>
          <p:cNvCxnSpPr>
            <a:cxnSpLocks/>
          </p:cNvCxnSpPr>
          <p:nvPr/>
        </p:nvCxnSpPr>
        <p:spPr>
          <a:xfrm flipH="1">
            <a:off x="1619672" y="4005064"/>
            <a:ext cx="72008" cy="36004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3A66E313-9F50-45DF-BB51-A4FE3582F10B}"/>
              </a:ext>
            </a:extLst>
          </p:cNvPr>
          <p:cNvCxnSpPr>
            <a:cxnSpLocks/>
          </p:cNvCxnSpPr>
          <p:nvPr/>
        </p:nvCxnSpPr>
        <p:spPr>
          <a:xfrm>
            <a:off x="4499992" y="3987179"/>
            <a:ext cx="0" cy="36004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四角形吹き出し 9"/>
          <p:cNvSpPr/>
          <p:nvPr/>
        </p:nvSpPr>
        <p:spPr>
          <a:xfrm>
            <a:off x="6569968" y="1160983"/>
            <a:ext cx="2220416" cy="792088"/>
          </a:xfrm>
          <a:prstGeom prst="wedgeRectCallout">
            <a:avLst>
              <a:gd name="adj1" fmla="val -41975"/>
              <a:gd name="adj2" fmla="val 67378"/>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Meiryo UI" panose="020B0604030504040204" pitchFamily="50" charset="-128"/>
                <a:ea typeface="Meiryo UI" panose="020B0604030504040204" pitchFamily="50" charset="-128"/>
              </a:rPr>
              <a:t>【</a:t>
            </a:r>
            <a:r>
              <a:rPr kumimoji="1" lang="ja-JP" altLang="en-US" sz="1200" b="1" dirty="0" smtClean="0">
                <a:solidFill>
                  <a:schemeClr val="tx1"/>
                </a:solidFill>
                <a:latin typeface="Meiryo UI" panose="020B0604030504040204" pitchFamily="50" charset="-128"/>
                <a:ea typeface="Meiryo UI" panose="020B0604030504040204" pitchFamily="50" charset="-128"/>
              </a:rPr>
              <a:t>構成員</a:t>
            </a:r>
            <a:r>
              <a:rPr kumimoji="1" lang="en-US" altLang="ja-JP" sz="1200" b="1" dirty="0" smtClean="0">
                <a:solidFill>
                  <a:schemeClr val="tx1"/>
                </a:solidFill>
                <a:latin typeface="Meiryo UI" panose="020B0604030504040204" pitchFamily="50" charset="-128"/>
                <a:ea typeface="Meiryo UI" panose="020B0604030504040204" pitchFamily="50" charset="-128"/>
              </a:rPr>
              <a:t>】</a:t>
            </a:r>
          </a:p>
          <a:p>
            <a:r>
              <a:rPr lang="ja-JP" altLang="en-US" sz="1200" dirty="0" smtClean="0">
                <a:solidFill>
                  <a:schemeClr val="tx1"/>
                </a:solidFill>
                <a:latin typeface="Meiryo UI" panose="020B0604030504040204" pitchFamily="50" charset="-128"/>
                <a:ea typeface="Meiryo UI" panose="020B0604030504040204" pitchFamily="50" charset="-128"/>
              </a:rPr>
              <a:t>・市　・就ポツ</a:t>
            </a: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・基幹相談支援</a:t>
            </a:r>
            <a:r>
              <a:rPr lang="en-US" altLang="ja-JP" sz="1200" dirty="0" smtClean="0">
                <a:solidFill>
                  <a:schemeClr val="tx1"/>
                </a:solidFill>
                <a:latin typeface="Meiryo UI" panose="020B0604030504040204" pitchFamily="50" charset="-128"/>
                <a:ea typeface="Meiryo UI" panose="020B0604030504040204" pitchFamily="50" charset="-128"/>
              </a:rPr>
              <a:t>C</a:t>
            </a:r>
          </a:p>
          <a:p>
            <a:r>
              <a:rPr lang="ja-JP" altLang="en-US" sz="1200" dirty="0" smtClean="0">
                <a:solidFill>
                  <a:schemeClr val="tx1"/>
                </a:solidFill>
                <a:latin typeface="Meiryo UI" panose="020B0604030504040204" pitchFamily="50" charset="-128"/>
                <a:ea typeface="Meiryo UI" panose="020B0604030504040204" pitchFamily="50" charset="-128"/>
              </a:rPr>
              <a:t>・市内の事業所（すべて）</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4" name="四角形吹き出し 13"/>
          <p:cNvSpPr/>
          <p:nvPr/>
        </p:nvSpPr>
        <p:spPr>
          <a:xfrm>
            <a:off x="6571642" y="2754091"/>
            <a:ext cx="2220416" cy="792088"/>
          </a:xfrm>
          <a:prstGeom prst="wedgeRectCallout">
            <a:avLst>
              <a:gd name="adj1" fmla="val -41975"/>
              <a:gd name="adj2" fmla="val 67378"/>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構成員</a:t>
            </a:r>
            <a:r>
              <a:rPr lang="en-US" altLang="ja-JP" sz="1200" b="1" dirty="0">
                <a:solidFill>
                  <a:schemeClr val="tx1"/>
                </a:solidFill>
                <a:latin typeface="Meiryo UI" panose="020B0604030504040204" pitchFamily="50" charset="-128"/>
                <a:ea typeface="Meiryo UI" panose="020B0604030504040204" pitchFamily="50" charset="-128"/>
              </a:rPr>
              <a:t>】</a:t>
            </a:r>
          </a:p>
          <a:p>
            <a:r>
              <a:rPr lang="ja-JP" altLang="en-US" sz="1200" dirty="0">
                <a:solidFill>
                  <a:schemeClr val="tx1"/>
                </a:solidFill>
                <a:latin typeface="Meiryo UI" panose="020B0604030504040204" pitchFamily="50" charset="-128"/>
                <a:ea typeface="Meiryo UI" panose="020B0604030504040204" pitchFamily="50" charset="-128"/>
              </a:rPr>
              <a:t>・市　・就ポツ　・基幹相談支援</a:t>
            </a:r>
            <a:r>
              <a:rPr lang="en-US" altLang="ja-JP" sz="1200" dirty="0">
                <a:solidFill>
                  <a:schemeClr val="tx1"/>
                </a:solidFill>
                <a:latin typeface="Meiryo UI" panose="020B0604030504040204" pitchFamily="50" charset="-128"/>
                <a:ea typeface="Meiryo UI" panose="020B0604030504040204" pitchFamily="50" charset="-128"/>
              </a:rPr>
              <a:t>C</a:t>
            </a:r>
          </a:p>
          <a:p>
            <a:r>
              <a:rPr lang="ja-JP" altLang="en-US" sz="1200" dirty="0">
                <a:solidFill>
                  <a:schemeClr val="tx1"/>
                </a:solidFill>
                <a:latin typeface="Meiryo UI" panose="020B0604030504040204" pitchFamily="50" charset="-128"/>
                <a:ea typeface="Meiryo UI" panose="020B0604030504040204" pitchFamily="50" charset="-128"/>
              </a:rPr>
              <a:t>・市内の事業所</a:t>
            </a:r>
            <a:r>
              <a:rPr lang="ja-JP" altLang="en-US" sz="1200" dirty="0" smtClean="0">
                <a:solidFill>
                  <a:schemeClr val="tx1"/>
                </a:solidFill>
                <a:latin typeface="Meiryo UI" panose="020B0604030504040204" pitchFamily="50" charset="-128"/>
                <a:ea typeface="Meiryo UI" panose="020B0604030504040204" pitchFamily="50" charset="-128"/>
              </a:rPr>
              <a:t>（代表者のみ）</a:t>
            </a:r>
            <a:endParaRPr lang="en-US" altLang="ja-JP"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16598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42286" y="91980"/>
            <a:ext cx="8640960" cy="43204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市町村の就労支援部会における取り組み</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227702" y="476672"/>
            <a:ext cx="8640960" cy="6228691"/>
            <a:chOff x="251520" y="2481544"/>
            <a:chExt cx="8640960" cy="6228691"/>
          </a:xfrm>
        </p:grpSpPr>
        <p:sp>
          <p:nvSpPr>
            <p:cNvPr id="7" name="正方形/長方形 6"/>
            <p:cNvSpPr/>
            <p:nvPr/>
          </p:nvSpPr>
          <p:spPr>
            <a:xfrm>
              <a:off x="251520" y="2841584"/>
              <a:ext cx="8640960" cy="586865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900"/>
                </a:lnSpc>
              </a:pP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関係機関との連携</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和泉市では、働きたいと希望する</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者を適切な支援機関につなぐことができるよう、市の窓口</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やハローワーク、障害</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就業・</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生活支援</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センターも含めた、「業務フロー図</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市民からの相談があった際、どのような機関につなぐかを可視化し</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共有</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」の作成を進めている</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業務フロー図については、今年度末に完成予定</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今後は生活困窮事業とも連携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し、市全体として働きたいと願う障がいのある方が円滑に支援に結びつくような体制づくりを進めていく。</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≪和泉支援学校との連携≫</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市、基幹</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相談支援センター</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、障害者就業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・生活支援センター、就労支援部会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事業所グループリーダーが、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和泉</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学校との 連携</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行い、和泉</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学校で行われている就労</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支援の内容</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部会と共有した。その中で、支</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援学校では市内の就労移行支援事業所、就労継続支援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型事業所の特色や、訓練内容等の情報がなかなか把握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できておらず、学校卒業後の選択肢が非常に狭まってい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という課題があることが判明した。</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それを受け、地域の就労移行支援事業所等の情報を支援学校の教員や生徒、保護者に提供できるようにするなど、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支援学校と</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就労系障がい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福祉サービス事業所の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を進めていくこととした。今後は、より効果的な情報提供が行えるよ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う、市内の事業所情報を集約したパンフレットを作成していく予定である。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泉大津公共職業</a:t>
              </a:r>
              <a:r>
                <a:rPr lang="zh-TW"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安定所</a:t>
              </a:r>
              <a:r>
                <a:rPr lang="en-US" altLang="zh-TW"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ハローワーク</a:t>
              </a:r>
              <a:r>
                <a:rPr lang="en-US" altLang="zh-TW"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和泉市では「管内に企業等が少なく、</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者雇用や実習を実施できる資源が少ない」という課題を抱えており、その</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対応策をハローワークと共に検討しているところである。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今後は、就労支援部会の取り組みの１つとして、市内の</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就労系障がい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福祉サービス事業所とハローワークとの連携を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進め、①ハローワークが主催する企業向けセミナー等で、就労系障がい福祉サービス事業所の紹介を行う、②ハローワー</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クに今後作成する市内</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の事業所情報を集約したパンフレットを設置して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もらい、障がい者本人のみならず、雇用</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の相談に来た企業にも事業所情報が提供できるように進めていく予定である。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51520" y="2481544"/>
              <a:ext cx="864096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就労支援部会の取り組み</a:t>
              </a:r>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1058305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42286" y="91980"/>
            <a:ext cx="8640960" cy="43204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市町村の就労支援部会における取り組み</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42286" y="616522"/>
            <a:ext cx="8640960" cy="332857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900"/>
              </a:lnSpc>
            </a:pP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共同受注体制の構築</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和泉市では</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、就労継続支援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型事業所の業務受注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効率化</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製品</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普及促進、販路拡大を図るため、共同受注</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構築に向けた取り組みを進めている。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具体的には、就労継続支援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型事業所グループでのつながりを活用し、企業からの業務発注の中で、１つの事業所</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では受けきれない業務を市内の他の事業所とシェアする「共同受注</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共同生産</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」を行うとともに、それを効率的かつ効果</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的に運用していけるようにするための、業務のシェアに関する取り決め等を明確化したルール</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規約等</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の作成や受注を取</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仕切る仕組み等、市内の事業所すべてが意見を出し合い、検討を進めている。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事業所が自立して共同受注</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共同生産</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を行う体制を構築していくことで、いままでは業務量が多いために、受注でき</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なかった業務の受注を可能とし、業務受注の機会を増やしていくとともに、将来的には構築された事業所ネットワークと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個々の事業所が持つ企業とのコネクションを活用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、市内の就労</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継続支援</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型事業所で作られた製品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の普及促進</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路拡大につなげていくことを目指す。</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楕円 2"/>
          <p:cNvSpPr/>
          <p:nvPr/>
        </p:nvSpPr>
        <p:spPr>
          <a:xfrm>
            <a:off x="683568" y="5564187"/>
            <a:ext cx="7848872" cy="890850"/>
          </a:xfrm>
          <a:prstGeom prst="ellipse">
            <a:avLst/>
          </a:prstGeom>
          <a:noFill/>
          <a:ln w="762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p:cNvGrpSpPr/>
          <p:nvPr/>
        </p:nvGrpSpPr>
        <p:grpSpPr>
          <a:xfrm>
            <a:off x="3980936" y="5318419"/>
            <a:ext cx="1326144" cy="374625"/>
            <a:chOff x="3806682" y="3501007"/>
            <a:chExt cx="1512168" cy="1159624"/>
          </a:xfrm>
        </p:grpSpPr>
        <p:sp>
          <p:nvSpPr>
            <p:cNvPr id="4" name="正方形/長方形 3"/>
            <p:cNvSpPr/>
            <p:nvPr/>
          </p:nvSpPr>
          <p:spPr>
            <a:xfrm>
              <a:off x="3806682" y="3868543"/>
              <a:ext cx="1512168" cy="7920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B</a:t>
              </a:r>
              <a:r>
                <a:rPr kumimoji="1" lang="ja-JP" altLang="en-US" sz="1400" dirty="0" smtClean="0">
                  <a:solidFill>
                    <a:schemeClr val="tx1"/>
                  </a:solidFill>
                  <a:latin typeface="Meiryo UI" panose="020B0604030504040204" pitchFamily="50" charset="-128"/>
                  <a:ea typeface="Meiryo UI" panose="020B0604030504040204" pitchFamily="50" charset="-128"/>
                </a:rPr>
                <a:t>型事業所</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 name="二等辺三角形 5"/>
            <p:cNvSpPr/>
            <p:nvPr/>
          </p:nvSpPr>
          <p:spPr>
            <a:xfrm>
              <a:off x="3806682" y="3501007"/>
              <a:ext cx="1512168" cy="35190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グループ化 9"/>
          <p:cNvGrpSpPr/>
          <p:nvPr/>
        </p:nvGrpSpPr>
        <p:grpSpPr>
          <a:xfrm>
            <a:off x="1893184" y="5518469"/>
            <a:ext cx="1326144" cy="374625"/>
            <a:chOff x="3806682" y="3501007"/>
            <a:chExt cx="1512168" cy="1159624"/>
          </a:xfrm>
        </p:grpSpPr>
        <p:sp>
          <p:nvSpPr>
            <p:cNvPr id="11" name="正方形/長方形 10"/>
            <p:cNvSpPr/>
            <p:nvPr/>
          </p:nvSpPr>
          <p:spPr>
            <a:xfrm>
              <a:off x="3806682" y="3868543"/>
              <a:ext cx="1512168" cy="7920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B</a:t>
              </a:r>
              <a:r>
                <a:rPr kumimoji="1" lang="ja-JP" altLang="en-US" sz="1400" dirty="0" smtClean="0">
                  <a:solidFill>
                    <a:schemeClr val="tx1"/>
                  </a:solidFill>
                  <a:latin typeface="Meiryo UI" panose="020B0604030504040204" pitchFamily="50" charset="-128"/>
                  <a:ea typeface="Meiryo UI" panose="020B0604030504040204" pitchFamily="50" charset="-128"/>
                </a:rPr>
                <a:t>型事業所</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二等辺三角形 11"/>
            <p:cNvSpPr/>
            <p:nvPr/>
          </p:nvSpPr>
          <p:spPr>
            <a:xfrm>
              <a:off x="3806682" y="3501007"/>
              <a:ext cx="1512168" cy="35190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p:cNvGrpSpPr/>
          <p:nvPr/>
        </p:nvGrpSpPr>
        <p:grpSpPr>
          <a:xfrm>
            <a:off x="6085664" y="5387998"/>
            <a:ext cx="1326144" cy="374625"/>
            <a:chOff x="3806682" y="3501007"/>
            <a:chExt cx="1512168" cy="1159624"/>
          </a:xfrm>
        </p:grpSpPr>
        <p:sp>
          <p:nvSpPr>
            <p:cNvPr id="14" name="正方形/長方形 13"/>
            <p:cNvSpPr/>
            <p:nvPr/>
          </p:nvSpPr>
          <p:spPr>
            <a:xfrm>
              <a:off x="3806682" y="3868543"/>
              <a:ext cx="1512168" cy="7920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B</a:t>
              </a:r>
              <a:r>
                <a:rPr kumimoji="1" lang="ja-JP" altLang="en-US" sz="1400" dirty="0" smtClean="0">
                  <a:solidFill>
                    <a:schemeClr val="tx1"/>
                  </a:solidFill>
                  <a:latin typeface="Meiryo UI" panose="020B0604030504040204" pitchFamily="50" charset="-128"/>
                  <a:ea typeface="Meiryo UI" panose="020B0604030504040204" pitchFamily="50" charset="-128"/>
                </a:rPr>
                <a:t>型事業所</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5" name="二等辺三角形 14"/>
            <p:cNvSpPr/>
            <p:nvPr/>
          </p:nvSpPr>
          <p:spPr>
            <a:xfrm>
              <a:off x="3806682" y="3501007"/>
              <a:ext cx="1512168" cy="35190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下矢印 15"/>
          <p:cNvSpPr/>
          <p:nvPr/>
        </p:nvSpPr>
        <p:spPr>
          <a:xfrm rot="4621593">
            <a:off x="3400603" y="5283095"/>
            <a:ext cx="310247" cy="67733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242286" y="4551177"/>
            <a:ext cx="2601522" cy="2692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共同受注体制のイメージ図</a:t>
            </a:r>
            <a:endParaRPr kumimoji="1" lang="ja-JP" altLang="en-US" sz="1600" b="1" dirty="0">
              <a:latin typeface="Meiryo UI" panose="020B0604030504040204" pitchFamily="50" charset="-128"/>
              <a:ea typeface="Meiryo UI" panose="020B0604030504040204" pitchFamily="50" charset="-128"/>
            </a:endParaRPr>
          </a:p>
        </p:txBody>
      </p:sp>
      <p:sp>
        <p:nvSpPr>
          <p:cNvPr id="19" name="角丸四角形 18"/>
          <p:cNvSpPr/>
          <p:nvPr/>
        </p:nvSpPr>
        <p:spPr>
          <a:xfrm>
            <a:off x="3527884" y="4765701"/>
            <a:ext cx="2232248" cy="305929"/>
          </a:xfrm>
          <a:prstGeom prst="round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企業</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0" name="下矢印 19"/>
          <p:cNvSpPr/>
          <p:nvPr/>
        </p:nvSpPr>
        <p:spPr>
          <a:xfrm rot="10800000" flipV="1">
            <a:off x="4197594" y="5121022"/>
            <a:ext cx="892828" cy="14800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759520" y="4984864"/>
            <a:ext cx="1656184" cy="4376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業務発注</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2" name="四角形吹き出し 21"/>
          <p:cNvSpPr/>
          <p:nvPr/>
        </p:nvSpPr>
        <p:spPr>
          <a:xfrm>
            <a:off x="1176971" y="5012642"/>
            <a:ext cx="2117352" cy="459051"/>
          </a:xfrm>
          <a:prstGeom prst="wedgeRectCallout">
            <a:avLst>
              <a:gd name="adj1" fmla="val 64119"/>
              <a:gd name="adj2" fmla="val 58018"/>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自身の事業所で受けきれない業務を他の事業所にシェア</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pSp>
        <p:nvGrpSpPr>
          <p:cNvPr id="23" name="グループ化 22"/>
          <p:cNvGrpSpPr/>
          <p:nvPr/>
        </p:nvGrpSpPr>
        <p:grpSpPr>
          <a:xfrm>
            <a:off x="1428886" y="6122489"/>
            <a:ext cx="1326145" cy="374626"/>
            <a:chOff x="3806682" y="3501007"/>
            <a:chExt cx="1512169" cy="1159628"/>
          </a:xfrm>
        </p:grpSpPr>
        <p:sp>
          <p:nvSpPr>
            <p:cNvPr id="24" name="正方形/長方形 23"/>
            <p:cNvSpPr/>
            <p:nvPr/>
          </p:nvSpPr>
          <p:spPr>
            <a:xfrm>
              <a:off x="3806683" y="3868546"/>
              <a:ext cx="1512168" cy="7920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B</a:t>
              </a:r>
              <a:r>
                <a:rPr kumimoji="1" lang="ja-JP" altLang="en-US" sz="1400" dirty="0" smtClean="0">
                  <a:solidFill>
                    <a:schemeClr val="tx1"/>
                  </a:solidFill>
                  <a:latin typeface="Meiryo UI" panose="020B0604030504040204" pitchFamily="50" charset="-128"/>
                  <a:ea typeface="Meiryo UI" panose="020B0604030504040204" pitchFamily="50" charset="-128"/>
                </a:rPr>
                <a:t>型事業所</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5" name="二等辺三角形 24"/>
            <p:cNvSpPr/>
            <p:nvPr/>
          </p:nvSpPr>
          <p:spPr>
            <a:xfrm>
              <a:off x="3806682" y="3501007"/>
              <a:ext cx="1512168" cy="35190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 name="角丸四角形 27"/>
          <p:cNvSpPr/>
          <p:nvPr/>
        </p:nvSpPr>
        <p:spPr>
          <a:xfrm>
            <a:off x="3504864" y="6122489"/>
            <a:ext cx="2232247" cy="609576"/>
          </a:xfrm>
          <a:prstGeom prst="roundRect">
            <a:avLst/>
          </a:prstGeom>
          <a:solidFill>
            <a:schemeClr val="accent6">
              <a:lumMod val="20000"/>
              <a:lumOff val="8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FF0000"/>
                </a:solidFill>
                <a:latin typeface="Meiryo UI" panose="020B0604030504040204" pitchFamily="50" charset="-128"/>
                <a:ea typeface="Meiryo UI" panose="020B0604030504040204" pitchFamily="50" charset="-128"/>
              </a:rPr>
              <a:t>事業所間ネットワークと</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pPr algn="ctr"/>
            <a:r>
              <a:rPr kumimoji="1" lang="ja-JP" altLang="en-US" sz="1200" b="1" dirty="0" smtClean="0">
                <a:solidFill>
                  <a:srgbClr val="FF0000"/>
                </a:solidFill>
                <a:latin typeface="Meiryo UI" panose="020B0604030504040204" pitchFamily="50" charset="-128"/>
                <a:ea typeface="Meiryo UI" panose="020B0604030504040204" pitchFamily="50" charset="-128"/>
              </a:rPr>
              <a:t>共同受注についてのルール</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sp>
        <p:nvSpPr>
          <p:cNvPr id="27" name="四角形吹き出し 26"/>
          <p:cNvSpPr/>
          <p:nvPr/>
        </p:nvSpPr>
        <p:spPr>
          <a:xfrm>
            <a:off x="6075854" y="6025516"/>
            <a:ext cx="2838312" cy="727458"/>
          </a:xfrm>
          <a:prstGeom prst="wedgeRectCallout">
            <a:avLst>
              <a:gd name="adj1" fmla="val -67933"/>
              <a:gd name="adj2" fmla="val 188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900"/>
              </a:lnSpc>
            </a:pPr>
            <a:r>
              <a:rPr lang="ja-JP" altLang="en-US" sz="1200" dirty="0" smtClean="0">
                <a:solidFill>
                  <a:schemeClr val="tx1"/>
                </a:solidFill>
                <a:latin typeface="Meiryo UI" panose="020B0604030504040204" pitchFamily="50" charset="-128"/>
                <a:ea typeface="Meiryo UI" panose="020B0604030504040204" pitchFamily="50" charset="-128"/>
              </a:rPr>
              <a:t>ルールを定めることにより、適正に業務のシェアが行われるだ</a:t>
            </a:r>
            <a:r>
              <a:rPr lang="ja-JP" altLang="en-US" sz="1200" dirty="0">
                <a:solidFill>
                  <a:schemeClr val="tx1"/>
                </a:solidFill>
                <a:latin typeface="Meiryo UI" panose="020B0604030504040204" pitchFamily="50" charset="-128"/>
                <a:ea typeface="Meiryo UI" panose="020B0604030504040204" pitchFamily="50" charset="-128"/>
              </a:rPr>
              <a:t>け</a:t>
            </a:r>
            <a:r>
              <a:rPr lang="ja-JP" altLang="en-US" sz="1200" dirty="0" smtClean="0">
                <a:solidFill>
                  <a:schemeClr val="tx1"/>
                </a:solidFill>
                <a:latin typeface="Meiryo UI" panose="020B0604030504040204" pitchFamily="50" charset="-128"/>
                <a:ea typeface="Meiryo UI" panose="020B0604030504040204" pitchFamily="50" charset="-128"/>
              </a:rPr>
              <a:t>でなく、</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かつ効果的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共同受注体制の運用が可能となる。</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6" name="四角形吹き出し 25"/>
          <p:cNvSpPr/>
          <p:nvPr/>
        </p:nvSpPr>
        <p:spPr>
          <a:xfrm>
            <a:off x="6075854" y="4544283"/>
            <a:ext cx="2838312" cy="459051"/>
          </a:xfrm>
          <a:prstGeom prst="wedgeRectCallout">
            <a:avLst>
              <a:gd name="adj1" fmla="val -67773"/>
              <a:gd name="adj2" fmla="val 3648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和泉市内のどの事業所に発注しても、</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業務を受注してもらえる。</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66838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251520" y="1052736"/>
          <a:ext cx="8640960" cy="1396756"/>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20000"/>
                    </a:ext>
                  </a:extLst>
                </a:gridCol>
                <a:gridCol w="7128792">
                  <a:extLst>
                    <a:ext uri="{9D8B030D-6E8A-4147-A177-3AD203B41FA5}">
                      <a16:colId xmlns:a16="http://schemas.microsoft.com/office/drawing/2014/main" val="20001"/>
                    </a:ext>
                  </a:extLst>
                </a:gridCol>
              </a:tblGrid>
              <a:tr h="360436">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基本情報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503858">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部会の目的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・地域の就労支援の課題を明らかにし、各機関と連携しながら課題に取り組む。</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・知的障がい者をメインに障がい者が働くとはどういうことか学ぶ機会を提供する。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03858">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構成員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市、障害者就業・生活支援センター、圏域内の就労系サービス事業所</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全て</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相談支援事業所、ハローワーク、圏域内及び近隣の支援学校、社会福祉協議会、医療機関</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5" name="正方形/長方形 4"/>
          <p:cNvSpPr/>
          <p:nvPr/>
        </p:nvSpPr>
        <p:spPr>
          <a:xfrm>
            <a:off x="251520" y="260648"/>
            <a:ext cx="8640960" cy="43204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市町村の就労支援部会における取り組み</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251520" y="692696"/>
            <a:ext cx="252028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守口市</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及び門真市</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251520" y="2564904"/>
            <a:ext cx="8640960" cy="4104456"/>
            <a:chOff x="251520" y="2708919"/>
            <a:chExt cx="8640960" cy="4248472"/>
          </a:xfrm>
        </p:grpSpPr>
        <p:sp>
          <p:nvSpPr>
            <p:cNvPr id="7" name="正方形/長方形 6"/>
            <p:cNvSpPr/>
            <p:nvPr/>
          </p:nvSpPr>
          <p:spPr>
            <a:xfrm>
              <a:off x="251520" y="3068959"/>
              <a:ext cx="8640960" cy="388843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大阪府の「第</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次障がい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者計画」では、利用者の状況やサービス供給基盤の整備状況、需給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バランス等</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府内を</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の障がい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保健福祉圏域に区域設定し、サービス等の見込量を定め、その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を図っている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。守口市と門真</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は同一の圏域</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北河内西圏域</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となっており、各市の自立支援協</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下に位置付ける就労支援部会を合同で</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催し</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、一体的に</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者の就労支援施策の検討を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進めてきた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本就労支援部会の構成員</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は守口市</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、門真市、北河内西障害者就業・生活支援センター、</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ハローワーク</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、圏域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周辺</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支援学校</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守口、寝屋川</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社会福祉協議会、医療機関の他に、両市の</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就労系障がい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福祉サービス事業所、</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事業所となっている。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さらに北河内西圏域には、障害者就業・生活支援センターが幹事となり、「就労移行支援事業所</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就労継続支援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事業所」「相談支援事業所」の３つのサービスにおいて、圏域内のすべての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同サービス</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事業所が参加している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連絡会</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が存在し、それらの連絡会との連携や、連絡会ででた課題を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支援部会でもとり上げることで課題解決に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方策の検討をはじめとし、</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課題を解決するための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方向性</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を各事業所連絡会と共有することにより、同圏域内</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での「ロー</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カルルール</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」を形成、</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働きたいと希望する障</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がい者の適切なサービス利用につなげている。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51520" y="2708919"/>
              <a:ext cx="864096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就労支援部会の</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取り組み</a:t>
              </a:r>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テキスト ボックス 5"/>
          <p:cNvSpPr txBox="1"/>
          <p:nvPr/>
        </p:nvSpPr>
        <p:spPr>
          <a:xfrm>
            <a:off x="7668344" y="152636"/>
            <a:ext cx="1304528" cy="360040"/>
          </a:xfrm>
          <a:prstGeom prst="rect">
            <a:avLst/>
          </a:prstGeom>
          <a:solidFill>
            <a:schemeClr val="bg1"/>
          </a:solidFill>
          <a:ln>
            <a:solidFill>
              <a:schemeClr val="tx1"/>
            </a:solidFill>
          </a:ln>
        </p:spPr>
        <p:txBody>
          <a:bodyPr wrap="square"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600" b="1" dirty="0">
                <a:latin typeface="+mn-ea"/>
                <a:cs typeface="Meiryo UI" panose="020B0604030504040204" pitchFamily="50" charset="-128"/>
              </a:rPr>
              <a:t>資料</a:t>
            </a:r>
            <a:r>
              <a:rPr lang="en-US" altLang="ja-JP" sz="1600" b="1" dirty="0">
                <a:latin typeface="+mn-ea"/>
                <a:cs typeface="Meiryo UI" panose="020B0604030504040204" pitchFamily="50" charset="-128"/>
              </a:rPr>
              <a:t>2</a:t>
            </a:r>
            <a:r>
              <a:rPr kumimoji="1" lang="en-US" altLang="ja-JP" sz="1600" b="1" dirty="0">
                <a:latin typeface="+mn-ea"/>
                <a:cs typeface="Meiryo UI" panose="020B0604030504040204" pitchFamily="50" charset="-128"/>
              </a:rPr>
              <a:t>-2</a:t>
            </a:r>
            <a:endParaRPr kumimoji="1" lang="ja-JP" altLang="en-US" sz="1600" b="1" dirty="0">
              <a:latin typeface="+mn-ea"/>
              <a:cs typeface="Meiryo UI" panose="020B0604030504040204" pitchFamily="50" charset="-128"/>
            </a:endParaRPr>
          </a:p>
        </p:txBody>
      </p:sp>
    </p:spTree>
    <p:extLst>
      <p:ext uri="{BB962C8B-B14F-4D97-AF65-F5344CB8AC3E}">
        <p14:creationId xmlns:p14="http://schemas.microsoft.com/office/powerpoint/2010/main" val="3801441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1043608" y="1894345"/>
            <a:ext cx="7128791" cy="2163889"/>
          </a:xfrm>
          <a:prstGeom prst="roundRect">
            <a:avLst>
              <a:gd name="adj" fmla="val 86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a:cxnSpLocks/>
            <a:stCxn id="25" idx="2"/>
          </p:cNvCxnSpPr>
          <p:nvPr/>
        </p:nvCxnSpPr>
        <p:spPr>
          <a:xfrm>
            <a:off x="2591780" y="1358643"/>
            <a:ext cx="576064" cy="548063"/>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H="1">
            <a:off x="6453818" y="1264639"/>
            <a:ext cx="566454" cy="640394"/>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Shape 117"/>
          <p:cNvSpPr txBox="1">
            <a:spLocks/>
          </p:cNvSpPr>
          <p:nvPr/>
        </p:nvSpPr>
        <p:spPr>
          <a:xfrm>
            <a:off x="1619672" y="188640"/>
            <a:ext cx="5760640" cy="540296"/>
          </a:xfrm>
          <a:prstGeom prst="rect">
            <a:avLst/>
          </a:prstGeom>
          <a:solidFill>
            <a:schemeClr val="bg1">
              <a:lumMod val="85000"/>
            </a:schemeClr>
          </a:solidFill>
          <a:ln w="12700">
            <a:miter lim="400000"/>
          </a:ln>
          <a:extLst>
            <a:ext uri="{C572A759-6A51-4108-AA02-DFA0A04FC94B}">
              <ma14:wrappingTextBoxFlag xmlns="" xmlns:ma14="http://schemas.microsoft.com/office/mac/drawingml/2011/main" val="1"/>
            </a:ext>
          </a:extLst>
        </p:spPr>
        <p:txBody>
          <a:bodyPr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a:lstStyle>
          <a:p>
            <a:pPr hangingPunct="1">
              <a:defRPr sz="1800"/>
            </a:pPr>
            <a:r>
              <a:rPr lang="ja-JP" altLang="en-US" sz="2000" u="sng" dirty="0">
                <a:latin typeface="Meiryo UI" panose="020B0604030504040204" pitchFamily="50" charset="-128"/>
                <a:ea typeface="Meiryo UI" panose="020B0604030504040204" pitchFamily="50" charset="-128"/>
                <a:cs typeface="Meiryo UI" panose="020B0604030504040204" pitchFamily="50" charset="-128"/>
              </a:rPr>
              <a:t>守口市・門真市の就労支援部会と関係会議の連携</a:t>
            </a:r>
            <a:endParaRPr lang="en-US" altLang="ja-JP" sz="2000"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a:extLst>
              <a:ext uri="{FF2B5EF4-FFF2-40B4-BE49-F238E27FC236}">
                <a16:creationId xmlns:a16="http://schemas.microsoft.com/office/drawing/2014/main" id="{EC00C0A4-1553-4BD2-8E21-3046D7479438}"/>
              </a:ext>
            </a:extLst>
          </p:cNvPr>
          <p:cNvGraphicFramePr>
            <a:graphicFrameLocks noGrp="1"/>
          </p:cNvGraphicFramePr>
          <p:nvPr>
            <p:extLst/>
          </p:nvPr>
        </p:nvGraphicFramePr>
        <p:xfrm>
          <a:off x="1187624" y="2134863"/>
          <a:ext cx="3384376" cy="1828800"/>
        </p:xfrm>
        <a:graphic>
          <a:graphicData uri="http://schemas.openxmlformats.org/drawingml/2006/table">
            <a:tbl>
              <a:tblPr firstRow="1" bandRow="1">
                <a:tableStyleId>{5C22544A-7EE6-4342-B048-85BDC9FD1C3A}</a:tableStyleId>
              </a:tblPr>
              <a:tblGrid>
                <a:gridCol w="3384376">
                  <a:extLst>
                    <a:ext uri="{9D8B030D-6E8A-4147-A177-3AD203B41FA5}">
                      <a16:colId xmlns:a16="http://schemas.microsoft.com/office/drawing/2014/main" val="354986596"/>
                    </a:ext>
                  </a:extLst>
                </a:gridCol>
              </a:tblGrid>
              <a:tr h="627618">
                <a:tc>
                  <a:txBody>
                    <a:bodyPr/>
                    <a:lstStyle/>
                    <a:p>
                      <a:pPr algn="ctr"/>
                      <a:r>
                        <a:rPr kumimoji="1" lang="ja-JP" altLang="en-US" b="0" dirty="0">
                          <a:solidFill>
                            <a:schemeClr val="tx1"/>
                          </a:solidFill>
                          <a:latin typeface="Meiryo UI" panose="020B0604030504040204" pitchFamily="50" charset="-128"/>
                          <a:ea typeface="Meiryo UI" panose="020B0604030504040204" pitchFamily="50" charset="-128"/>
                        </a:rPr>
                        <a:t>守口市・門真市</a:t>
                      </a:r>
                      <a:endParaRPr kumimoji="1" lang="en-US" altLang="ja-JP" b="0" dirty="0">
                        <a:solidFill>
                          <a:schemeClr val="tx1"/>
                        </a:solidFill>
                        <a:latin typeface="Meiryo UI" panose="020B0604030504040204" pitchFamily="50" charset="-128"/>
                        <a:ea typeface="Meiryo UI" panose="020B0604030504040204" pitchFamily="50" charset="-128"/>
                      </a:endParaRPr>
                    </a:p>
                    <a:p>
                      <a:pPr algn="ctr"/>
                      <a:r>
                        <a:rPr kumimoji="1" lang="ja-JP" altLang="en-US" b="0" dirty="0">
                          <a:solidFill>
                            <a:schemeClr val="tx1"/>
                          </a:solidFill>
                          <a:latin typeface="Meiryo UI" panose="020B0604030504040204" pitchFamily="50" charset="-128"/>
                          <a:ea typeface="Meiryo UI" panose="020B0604030504040204" pitchFamily="50" charset="-128"/>
                        </a:rPr>
                        <a:t>障害者就労支援部会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0849444"/>
                  </a:ext>
                </a:extLst>
              </a:tr>
              <a:tr h="1165575">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＜目的＞</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・地域の就労支援の課題を明らかにし、各機関と連携しながら課題に取り組む。</a:t>
                      </a:r>
                    </a:p>
                    <a:p>
                      <a:r>
                        <a:rPr kumimoji="1" lang="ja-JP" altLang="en-US" sz="1200" b="0" dirty="0">
                          <a:solidFill>
                            <a:schemeClr val="tx1"/>
                          </a:solidFill>
                          <a:latin typeface="Meiryo UI" panose="020B0604030504040204" pitchFamily="50" charset="-128"/>
                          <a:ea typeface="Meiryo UI" panose="020B0604030504040204" pitchFamily="50" charset="-128"/>
                        </a:rPr>
                        <a:t>・知的</a:t>
                      </a:r>
                      <a:r>
                        <a:rPr kumimoji="1" lang="ja-JP" altLang="en-US" sz="1200" b="0" dirty="0" err="1">
                          <a:solidFill>
                            <a:schemeClr val="tx1"/>
                          </a:solidFill>
                          <a:latin typeface="Meiryo UI" panose="020B0604030504040204" pitchFamily="50" charset="-128"/>
                          <a:ea typeface="Meiryo UI" panose="020B0604030504040204" pitchFamily="50" charset="-128"/>
                        </a:rPr>
                        <a:t>障がい</a:t>
                      </a:r>
                      <a:r>
                        <a:rPr kumimoji="1" lang="ja-JP" altLang="en-US" sz="1200" b="0" dirty="0">
                          <a:solidFill>
                            <a:schemeClr val="tx1"/>
                          </a:solidFill>
                          <a:latin typeface="Meiryo UI" panose="020B0604030504040204" pitchFamily="50" charset="-128"/>
                          <a:ea typeface="Meiryo UI" panose="020B0604030504040204" pitchFamily="50" charset="-128"/>
                        </a:rPr>
                        <a:t>者をメインに障がい者が働くとはどういうことか学ぶ機会を提供</a:t>
                      </a:r>
                      <a:r>
                        <a:rPr kumimoji="1" lang="ja-JP" altLang="en-US" sz="1200" b="0" dirty="0" smtClean="0">
                          <a:solidFill>
                            <a:schemeClr val="tx1"/>
                          </a:solidFill>
                          <a:latin typeface="Meiryo UI" panose="020B0604030504040204" pitchFamily="50" charset="-128"/>
                          <a:ea typeface="Meiryo UI" panose="020B0604030504040204" pitchFamily="50" charset="-128"/>
                        </a:rPr>
                        <a:t>する</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庁内職場実習の開催等</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err="1" smtClean="0">
                          <a:solidFill>
                            <a:schemeClr val="tx1"/>
                          </a:solidFill>
                          <a:latin typeface="Meiryo UI" panose="020B0604030504040204" pitchFamily="50" charset="-128"/>
                          <a:ea typeface="Meiryo UI" panose="020B0604030504040204" pitchFamily="50" charset="-128"/>
                        </a:rPr>
                        <a:t>。</a:t>
                      </a:r>
                      <a:endParaRPr kumimoji="1" lang="ja-JP" altLang="en-US"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2626149"/>
                  </a:ext>
                </a:extLst>
              </a:tr>
            </a:tbl>
          </a:graphicData>
        </a:graphic>
      </p:graphicFrame>
      <p:graphicFrame>
        <p:nvGraphicFramePr>
          <p:cNvPr id="21" name="表 20">
            <a:extLst>
              <a:ext uri="{FF2B5EF4-FFF2-40B4-BE49-F238E27FC236}">
                <a16:creationId xmlns:a16="http://schemas.microsoft.com/office/drawing/2014/main" id="{EC00C0A4-1553-4BD2-8E21-3046D7479438}"/>
              </a:ext>
            </a:extLst>
          </p:cNvPr>
          <p:cNvGraphicFramePr>
            <a:graphicFrameLocks noGrp="1"/>
          </p:cNvGraphicFramePr>
          <p:nvPr>
            <p:extLst/>
          </p:nvPr>
        </p:nvGraphicFramePr>
        <p:xfrm>
          <a:off x="4644008" y="2134861"/>
          <a:ext cx="3384376" cy="1855161"/>
        </p:xfrm>
        <a:graphic>
          <a:graphicData uri="http://schemas.openxmlformats.org/drawingml/2006/table">
            <a:tbl>
              <a:tblPr firstRow="1" bandRow="1">
                <a:tableStyleId>{5C22544A-7EE6-4342-B048-85BDC9FD1C3A}</a:tableStyleId>
              </a:tblPr>
              <a:tblGrid>
                <a:gridCol w="3384376">
                  <a:extLst>
                    <a:ext uri="{9D8B030D-6E8A-4147-A177-3AD203B41FA5}">
                      <a16:colId xmlns:a16="http://schemas.microsoft.com/office/drawing/2014/main" val="354986596"/>
                    </a:ext>
                  </a:extLst>
                </a:gridCol>
              </a:tblGrid>
              <a:tr h="666441">
                <a:tc>
                  <a:txBody>
                    <a:bodyPr/>
                    <a:lstStyle/>
                    <a:p>
                      <a:pPr algn="ctr"/>
                      <a:r>
                        <a:rPr kumimoji="1" lang="ja-JP" altLang="en-US" b="0" dirty="0">
                          <a:solidFill>
                            <a:schemeClr val="tx1"/>
                          </a:solidFill>
                          <a:latin typeface="Meiryo UI" panose="020B0604030504040204" pitchFamily="50" charset="-128"/>
                          <a:ea typeface="Meiryo UI" panose="020B0604030504040204" pitchFamily="50" charset="-128"/>
                        </a:rPr>
                        <a:t>エルフェスタ</a:t>
                      </a:r>
                      <a:r>
                        <a:rPr kumimoji="1" lang="en-US" altLang="ja-JP" b="0" dirty="0">
                          <a:solidFill>
                            <a:schemeClr val="tx1"/>
                          </a:solidFill>
                          <a:latin typeface="Meiryo UI" panose="020B0604030504040204" pitchFamily="50" charset="-128"/>
                          <a:ea typeface="Meiryo UI" panose="020B0604030504040204" pitchFamily="50" charset="-128"/>
                        </a:rPr>
                        <a:t>in</a:t>
                      </a:r>
                      <a:r>
                        <a:rPr kumimoji="1" lang="ja-JP" altLang="en-US" b="0" dirty="0">
                          <a:solidFill>
                            <a:schemeClr val="tx1"/>
                          </a:solidFill>
                          <a:latin typeface="Meiryo UI" panose="020B0604030504040204" pitchFamily="50" charset="-128"/>
                          <a:ea typeface="Meiryo UI" panose="020B0604030504040204" pitchFamily="50" charset="-128"/>
                        </a:rPr>
                        <a:t>北河内西</a:t>
                      </a:r>
                      <a:endParaRPr kumimoji="1" lang="en-US" altLang="ja-JP" b="0" dirty="0">
                        <a:solidFill>
                          <a:schemeClr val="tx1"/>
                        </a:solidFill>
                        <a:latin typeface="Meiryo UI" panose="020B0604030504040204" pitchFamily="50" charset="-128"/>
                        <a:ea typeface="Meiryo UI" panose="020B0604030504040204" pitchFamily="50" charset="-128"/>
                      </a:endParaRPr>
                    </a:p>
                    <a:p>
                      <a:pPr algn="ctr"/>
                      <a:r>
                        <a:rPr kumimoji="1" lang="ja-JP" altLang="en-US" b="0" dirty="0">
                          <a:solidFill>
                            <a:schemeClr val="tx1"/>
                          </a:solidFill>
                          <a:latin typeface="Meiryo UI" panose="020B0604030504040204" pitchFamily="50" charset="-128"/>
                          <a:ea typeface="Meiryo UI" panose="020B0604030504040204" pitchFamily="50" charset="-128"/>
                        </a:rPr>
                        <a:t>実行委員会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0849444"/>
                  </a:ext>
                </a:extLst>
              </a:tr>
              <a:tr h="1162360">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＜目的＞</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a:t>
                      </a:r>
                      <a:r>
                        <a:rPr kumimoji="1" lang="ja-JP" altLang="en-US" sz="1200" b="0" dirty="0" err="1">
                          <a:solidFill>
                            <a:schemeClr val="tx1"/>
                          </a:solidFill>
                          <a:latin typeface="Meiryo UI" panose="020B0604030504040204" pitchFamily="50" charset="-128"/>
                          <a:ea typeface="Meiryo UI" panose="020B0604030504040204" pitchFamily="50" charset="-128"/>
                        </a:rPr>
                        <a:t>障がい</a:t>
                      </a:r>
                      <a:r>
                        <a:rPr kumimoji="1" lang="ja-JP" altLang="en-US" sz="1200" b="0" dirty="0">
                          <a:solidFill>
                            <a:schemeClr val="tx1"/>
                          </a:solidFill>
                          <a:latin typeface="Meiryo UI" panose="020B0604030504040204" pitchFamily="50" charset="-128"/>
                          <a:ea typeface="Meiryo UI" panose="020B0604030504040204" pitchFamily="50" charset="-128"/>
                        </a:rPr>
                        <a:t>者が働くことについて市民、事業所の方々の理解を求める。</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a:t>
                      </a:r>
                      <a:r>
                        <a:rPr kumimoji="1" lang="ja-JP" altLang="en-US" sz="1200" b="0" dirty="0" err="1">
                          <a:solidFill>
                            <a:schemeClr val="tx1"/>
                          </a:solidFill>
                          <a:latin typeface="Meiryo UI" panose="020B0604030504040204" pitchFamily="50" charset="-128"/>
                          <a:ea typeface="Meiryo UI" panose="020B0604030504040204" pitchFamily="50" charset="-128"/>
                        </a:rPr>
                        <a:t>障がい</a:t>
                      </a:r>
                      <a:r>
                        <a:rPr kumimoji="1" lang="ja-JP" altLang="en-US" sz="1200" b="0" dirty="0">
                          <a:solidFill>
                            <a:schemeClr val="tx1"/>
                          </a:solidFill>
                          <a:latin typeface="Meiryo UI" panose="020B0604030504040204" pitchFamily="50" charset="-128"/>
                          <a:ea typeface="Meiryo UI" panose="020B0604030504040204" pitchFamily="50" charset="-128"/>
                        </a:rPr>
                        <a:t>者が働くためにどんな準備をすればよいかなど就労に向けた取り組みを知ってもらうことを目的としたイベント「エルフェスタ」を企画・開催する。</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2626149"/>
                  </a:ext>
                </a:extLst>
              </a:tr>
            </a:tbl>
          </a:graphicData>
        </a:graphic>
      </p:graphicFrame>
      <p:sp>
        <p:nvSpPr>
          <p:cNvPr id="23" name="Shape 117"/>
          <p:cNvSpPr txBox="1">
            <a:spLocks/>
          </p:cNvSpPr>
          <p:nvPr/>
        </p:nvSpPr>
        <p:spPr>
          <a:xfrm>
            <a:off x="1956905" y="1661023"/>
            <a:ext cx="5374206" cy="429203"/>
          </a:xfrm>
          <a:prstGeom prst="rect">
            <a:avLst/>
          </a:prstGeom>
          <a:solidFill>
            <a:schemeClr val="bg1"/>
          </a:solidFill>
          <a:ln w="12700">
            <a:solidFill>
              <a:schemeClr val="tx1"/>
            </a:solidFill>
            <a:miter lim="400000"/>
          </a:ln>
          <a:extLst>
            <a:ext uri="{C572A759-6A51-4108-AA02-DFA0A04FC94B}">
              <ma14:wrappingTextBoxFlag xmlns="" xmlns:ma14="http://schemas.microsoft.com/office/mac/drawingml/2011/main" val="1"/>
            </a:ext>
          </a:extLst>
        </p:spPr>
        <p:txBody>
          <a:bodyPr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a:lstStyle>
          <a:p>
            <a:pPr hangingPunct="1">
              <a:defRPr sz="1800"/>
            </a:pPr>
            <a:r>
              <a:rPr lang="ja-JP" altLang="en-US" sz="2000" u="sng" dirty="0">
                <a:latin typeface="Meiryo UI" panose="020B0604030504040204" pitchFamily="50" charset="-128"/>
                <a:ea typeface="Meiryo UI" panose="020B0604030504040204" pitchFamily="50" charset="-128"/>
                <a:cs typeface="Meiryo UI" panose="020B0604030504040204" pitchFamily="50" charset="-128"/>
              </a:rPr>
              <a:t>就労専門部会</a:t>
            </a:r>
            <a:endParaRPr lang="en-US" altLang="ja-JP" sz="2000"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Shape 117"/>
          <p:cNvSpPr txBox="1">
            <a:spLocks/>
          </p:cNvSpPr>
          <p:nvPr/>
        </p:nvSpPr>
        <p:spPr>
          <a:xfrm>
            <a:off x="611560" y="929440"/>
            <a:ext cx="3960440" cy="429203"/>
          </a:xfrm>
          <a:prstGeom prst="rect">
            <a:avLst/>
          </a:prstGeom>
          <a:solidFill>
            <a:schemeClr val="bg1"/>
          </a:solidFill>
          <a:ln w="12700">
            <a:solidFill>
              <a:schemeClr val="tx1"/>
            </a:solidFill>
            <a:miter lim="400000"/>
          </a:ln>
          <a:extLst>
            <a:ext uri="{C572A759-6A51-4108-AA02-DFA0A04FC94B}">
              <ma14:wrappingTextBoxFlag xmlns="" xmlns:ma14="http://schemas.microsoft.com/office/mac/drawingml/2011/main" val="1"/>
            </a:ext>
          </a:extLst>
        </p:spPr>
        <p:txBody>
          <a:bodyPr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a:lstStyle>
          <a:p>
            <a:pPr hangingPunct="1">
              <a:defRPr sz="1800"/>
            </a:pPr>
            <a:r>
              <a:rPr lang="ja-JP" altLang="en-US" sz="2000" u="sng" dirty="0">
                <a:latin typeface="Meiryo UI" panose="020B0604030504040204" pitchFamily="50" charset="-128"/>
                <a:ea typeface="Meiryo UI" panose="020B0604030504040204" pitchFamily="50" charset="-128"/>
                <a:cs typeface="Meiryo UI" panose="020B0604030504040204" pitchFamily="50" charset="-128"/>
              </a:rPr>
              <a:t>守口市自立支援協議会</a:t>
            </a:r>
            <a:endParaRPr lang="en-US" altLang="ja-JP" sz="2000"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Shape 117"/>
          <p:cNvSpPr txBox="1">
            <a:spLocks/>
          </p:cNvSpPr>
          <p:nvPr/>
        </p:nvSpPr>
        <p:spPr>
          <a:xfrm>
            <a:off x="4644008" y="929439"/>
            <a:ext cx="4320480" cy="429203"/>
          </a:xfrm>
          <a:prstGeom prst="rect">
            <a:avLst/>
          </a:prstGeom>
          <a:solidFill>
            <a:schemeClr val="bg1"/>
          </a:solidFill>
          <a:ln w="12700">
            <a:solidFill>
              <a:schemeClr val="tx1"/>
            </a:solidFill>
            <a:miter lim="400000"/>
          </a:ln>
          <a:extLst>
            <a:ext uri="{C572A759-6A51-4108-AA02-DFA0A04FC94B}">
              <ma14:wrappingTextBoxFlag xmlns="" xmlns:ma14="http://schemas.microsoft.com/office/mac/drawingml/2011/main" val="1"/>
            </a:ext>
          </a:extLst>
        </p:spPr>
        <p:txBody>
          <a:bodyPr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a:lstStyle>
          <a:p>
            <a:pPr>
              <a:defRPr sz="1800"/>
            </a:pP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門真市自立支援協議会</a:t>
            </a:r>
            <a:r>
              <a:rPr lang="en-US" altLang="ja-JP" sz="16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者地域協議会</a:t>
            </a:r>
            <a:r>
              <a:rPr lang="en-US" altLang="ja-JP" sz="1600" u="sng"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19" name="表 18">
            <a:extLst>
              <a:ext uri="{FF2B5EF4-FFF2-40B4-BE49-F238E27FC236}">
                <a16:creationId xmlns:a16="http://schemas.microsoft.com/office/drawing/2014/main" id="{EC00C0A4-1553-4BD2-8E21-3046D7479438}"/>
              </a:ext>
            </a:extLst>
          </p:cNvPr>
          <p:cNvGraphicFramePr>
            <a:graphicFrameLocks noGrp="1"/>
          </p:cNvGraphicFramePr>
          <p:nvPr>
            <p:extLst/>
          </p:nvPr>
        </p:nvGraphicFramePr>
        <p:xfrm>
          <a:off x="728390" y="4687943"/>
          <a:ext cx="2115417" cy="1341120"/>
        </p:xfrm>
        <a:graphic>
          <a:graphicData uri="http://schemas.openxmlformats.org/drawingml/2006/table">
            <a:tbl>
              <a:tblPr firstRow="1" bandRow="1">
                <a:tableStyleId>{5C22544A-7EE6-4342-B048-85BDC9FD1C3A}</a:tableStyleId>
              </a:tblPr>
              <a:tblGrid>
                <a:gridCol w="2115417">
                  <a:extLst>
                    <a:ext uri="{9D8B030D-6E8A-4147-A177-3AD203B41FA5}">
                      <a16:colId xmlns:a16="http://schemas.microsoft.com/office/drawing/2014/main" val="354986596"/>
                    </a:ext>
                  </a:extLst>
                </a:gridCol>
              </a:tblGrid>
              <a:tr h="486656">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就労移行支援事業所</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連絡会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0849444"/>
                  </a:ext>
                </a:extLst>
              </a:tr>
              <a:tr h="692889">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＜構成員＞</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圏域内の就労移行支援事業所（全事業所）、就業・生活支援センター</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2626149"/>
                  </a:ext>
                </a:extLst>
              </a:tr>
            </a:tbl>
          </a:graphicData>
        </a:graphic>
      </p:graphicFrame>
      <p:graphicFrame>
        <p:nvGraphicFramePr>
          <p:cNvPr id="24" name="表 23">
            <a:extLst>
              <a:ext uri="{FF2B5EF4-FFF2-40B4-BE49-F238E27FC236}">
                <a16:creationId xmlns:a16="http://schemas.microsoft.com/office/drawing/2014/main" id="{EC00C0A4-1553-4BD2-8E21-3046D7479438}"/>
              </a:ext>
            </a:extLst>
          </p:cNvPr>
          <p:cNvGraphicFramePr>
            <a:graphicFrameLocks noGrp="1"/>
          </p:cNvGraphicFramePr>
          <p:nvPr>
            <p:extLst/>
          </p:nvPr>
        </p:nvGraphicFramePr>
        <p:xfrm>
          <a:off x="3203848" y="4675486"/>
          <a:ext cx="2592288" cy="1341120"/>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354986596"/>
                    </a:ext>
                  </a:extLst>
                </a:gridCol>
              </a:tblGrid>
              <a:tr h="4817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就労継続支援</a:t>
                      </a:r>
                      <a:r>
                        <a:rPr kumimoji="1" lang="en-US" altLang="ja-JP" sz="1400" b="0" dirty="0">
                          <a:solidFill>
                            <a:schemeClr val="tx1"/>
                          </a:solidFill>
                          <a:latin typeface="Meiryo UI" panose="020B0604030504040204" pitchFamily="50" charset="-128"/>
                          <a:ea typeface="Meiryo UI" panose="020B0604030504040204" pitchFamily="50" charset="-128"/>
                        </a:rPr>
                        <a:t>A</a:t>
                      </a:r>
                      <a:r>
                        <a:rPr kumimoji="1" lang="ja-JP" altLang="en-US" sz="1400" b="0" dirty="0">
                          <a:solidFill>
                            <a:schemeClr val="tx1"/>
                          </a:solidFill>
                          <a:latin typeface="Meiryo UI" panose="020B0604030504040204" pitchFamily="50" charset="-128"/>
                          <a:ea typeface="Meiryo UI" panose="020B0604030504040204" pitchFamily="50" charset="-128"/>
                        </a:rPr>
                        <a:t>型事業所</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連絡会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0849444"/>
                  </a:ext>
                </a:extLst>
              </a:tr>
              <a:tr h="765577">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＜構成員＞</a:t>
                      </a:r>
                    </a:p>
                    <a:p>
                      <a:r>
                        <a:rPr kumimoji="1" lang="ja-JP" altLang="en-US" sz="1200" b="0" dirty="0">
                          <a:solidFill>
                            <a:schemeClr val="tx1"/>
                          </a:solidFill>
                          <a:latin typeface="Meiryo UI" panose="020B0604030504040204" pitchFamily="50" charset="-128"/>
                          <a:ea typeface="Meiryo UI" panose="020B0604030504040204" pitchFamily="50" charset="-128"/>
                        </a:rPr>
                        <a:t>圏域内の就労継続支援</a:t>
                      </a:r>
                      <a:r>
                        <a:rPr kumimoji="1" lang="en-US" altLang="ja-JP" sz="1200" b="0" dirty="0">
                          <a:solidFill>
                            <a:schemeClr val="tx1"/>
                          </a:solidFill>
                          <a:latin typeface="Meiryo UI" panose="020B0604030504040204" pitchFamily="50" charset="-128"/>
                          <a:ea typeface="Meiryo UI" panose="020B0604030504040204" pitchFamily="50" charset="-128"/>
                        </a:rPr>
                        <a:t>A</a:t>
                      </a:r>
                      <a:r>
                        <a:rPr kumimoji="1" lang="ja-JP" altLang="en-US" sz="1200" b="0" dirty="0">
                          <a:solidFill>
                            <a:schemeClr val="tx1"/>
                          </a:solidFill>
                          <a:latin typeface="Meiryo UI" panose="020B0604030504040204" pitchFamily="50" charset="-128"/>
                          <a:ea typeface="Meiryo UI" panose="020B0604030504040204" pitchFamily="50" charset="-128"/>
                        </a:rPr>
                        <a:t>型支援事業所（全事業所）、就業・生活支援センター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2626149"/>
                  </a:ext>
                </a:extLst>
              </a:tr>
            </a:tbl>
          </a:graphicData>
        </a:graphic>
      </p:graphicFrame>
      <p:graphicFrame>
        <p:nvGraphicFramePr>
          <p:cNvPr id="30" name="表 29">
            <a:extLst>
              <a:ext uri="{FF2B5EF4-FFF2-40B4-BE49-F238E27FC236}">
                <a16:creationId xmlns:a16="http://schemas.microsoft.com/office/drawing/2014/main" id="{EC00C0A4-1553-4BD2-8E21-3046D7479438}"/>
              </a:ext>
            </a:extLst>
          </p:cNvPr>
          <p:cNvGraphicFramePr>
            <a:graphicFrameLocks noGrp="1"/>
          </p:cNvGraphicFramePr>
          <p:nvPr>
            <p:extLst>
              <p:ext uri="{D42A27DB-BD31-4B8C-83A1-F6EECF244321}">
                <p14:modId xmlns:p14="http://schemas.microsoft.com/office/powerpoint/2010/main" val="1445357236"/>
              </p:ext>
            </p:extLst>
          </p:nvPr>
        </p:nvGraphicFramePr>
        <p:xfrm>
          <a:off x="6192180" y="4675485"/>
          <a:ext cx="2592288" cy="1407699"/>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354986596"/>
                    </a:ext>
                  </a:extLst>
                </a:gridCol>
              </a:tblGrid>
              <a:tr h="3599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相談支援事業所連絡会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0849444"/>
                  </a:ext>
                </a:extLst>
              </a:tr>
              <a:tr h="1047744">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＜構成員＞</a:t>
                      </a:r>
                    </a:p>
                    <a:p>
                      <a:r>
                        <a:rPr kumimoji="1" lang="ja-JP" altLang="en-US" sz="1200" b="0" dirty="0">
                          <a:solidFill>
                            <a:schemeClr val="tx1"/>
                          </a:solidFill>
                          <a:latin typeface="Meiryo UI" panose="020B0604030504040204" pitchFamily="50" charset="-128"/>
                          <a:ea typeface="Meiryo UI" panose="020B0604030504040204" pitchFamily="50" charset="-128"/>
                        </a:rPr>
                        <a:t>圏域内の相談支援事業所（全事業所</a:t>
                      </a:r>
                      <a:r>
                        <a:rPr kumimoji="1" lang="ja-JP" altLang="en-US" sz="1200" b="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2626149"/>
                  </a:ext>
                </a:extLst>
              </a:tr>
            </a:tbl>
          </a:graphicData>
        </a:graphic>
      </p:graphicFrame>
      <p:sp>
        <p:nvSpPr>
          <p:cNvPr id="31" name="角丸四角形 30"/>
          <p:cNvSpPr/>
          <p:nvPr/>
        </p:nvSpPr>
        <p:spPr>
          <a:xfrm>
            <a:off x="611560" y="4566539"/>
            <a:ext cx="8352928" cy="1670773"/>
          </a:xfrm>
          <a:prstGeom prst="roundRect">
            <a:avLst>
              <a:gd name="adj" fmla="val 8647"/>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四角形吹き出し 31"/>
          <p:cNvSpPr/>
          <p:nvPr/>
        </p:nvSpPr>
        <p:spPr>
          <a:xfrm>
            <a:off x="727610" y="6211601"/>
            <a:ext cx="3593349" cy="596497"/>
          </a:xfrm>
          <a:prstGeom prst="wedgeRectCallout">
            <a:avLst>
              <a:gd name="adj1" fmla="val -5827"/>
              <a:gd name="adj2" fmla="val -96895"/>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圏域内の事業所が自主的に構成している会議体。</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b="1" u="sng" dirty="0" smtClean="0">
                <a:solidFill>
                  <a:schemeClr val="tx1"/>
                </a:solidFill>
                <a:latin typeface="Meiryo UI" panose="020B0604030504040204" pitchFamily="50" charset="-128"/>
                <a:ea typeface="Meiryo UI" panose="020B0604030504040204" pitchFamily="50" charset="-128"/>
              </a:rPr>
              <a:t>市が</a:t>
            </a:r>
            <a:r>
              <a:rPr lang="ja-JP" altLang="en-US" sz="1200" b="1" u="sng" dirty="0">
                <a:solidFill>
                  <a:schemeClr val="tx1"/>
                </a:solidFill>
                <a:latin typeface="Meiryo UI" panose="020B0604030504040204" pitchFamily="50" charset="-128"/>
                <a:ea typeface="Meiryo UI" panose="020B0604030504040204" pitchFamily="50" charset="-128"/>
              </a:rPr>
              <a:t>事業所の指定時</a:t>
            </a:r>
            <a:r>
              <a:rPr lang="en-US" altLang="ja-JP" sz="1200" b="1" u="sng" dirty="0">
                <a:solidFill>
                  <a:schemeClr val="tx1"/>
                </a:solidFill>
                <a:latin typeface="Meiryo UI" panose="020B0604030504040204" pitchFamily="50" charset="-128"/>
                <a:ea typeface="Meiryo UI" panose="020B0604030504040204" pitchFamily="50" charset="-128"/>
              </a:rPr>
              <a:t>(</a:t>
            </a:r>
            <a:r>
              <a:rPr lang="ja-JP" altLang="en-US" sz="1200" b="1" u="sng" dirty="0">
                <a:solidFill>
                  <a:schemeClr val="tx1"/>
                </a:solidFill>
                <a:latin typeface="Meiryo UI" panose="020B0604030504040204" pitchFamily="50" charset="-128"/>
                <a:ea typeface="Meiryo UI" panose="020B0604030504040204" pitchFamily="50" charset="-128"/>
              </a:rPr>
              <a:t>開設時</a:t>
            </a:r>
            <a:r>
              <a:rPr lang="en-US" altLang="ja-JP" sz="1200" b="1" u="sng" dirty="0">
                <a:solidFill>
                  <a:schemeClr val="tx1"/>
                </a:solidFill>
                <a:latin typeface="Meiryo UI" panose="020B0604030504040204" pitchFamily="50" charset="-128"/>
                <a:ea typeface="Meiryo UI" panose="020B0604030504040204" pitchFamily="50" charset="-128"/>
              </a:rPr>
              <a:t>)</a:t>
            </a:r>
            <a:r>
              <a:rPr lang="ja-JP" altLang="en-US" sz="1200" b="1" u="sng" dirty="0">
                <a:solidFill>
                  <a:schemeClr val="tx1"/>
                </a:solidFill>
                <a:latin typeface="Meiryo UI" panose="020B0604030504040204" pitchFamily="50" charset="-128"/>
                <a:ea typeface="Meiryo UI" panose="020B0604030504040204" pitchFamily="50" charset="-128"/>
              </a:rPr>
              <a:t>に参加を呼びかけ</a:t>
            </a:r>
            <a:endParaRPr lang="en-US" altLang="ja-JP" sz="1200" b="1" u="sng" dirty="0">
              <a:solidFill>
                <a:schemeClr val="tx1"/>
              </a:solidFill>
              <a:latin typeface="Meiryo UI" panose="020B0604030504040204" pitchFamily="50" charset="-128"/>
              <a:ea typeface="Meiryo UI" panose="020B0604030504040204" pitchFamily="50" charset="-128"/>
            </a:endParaRPr>
          </a:p>
        </p:txBody>
      </p:sp>
      <p:sp>
        <p:nvSpPr>
          <p:cNvPr id="3" name="矢印: 下 2">
            <a:extLst>
              <a:ext uri="{FF2B5EF4-FFF2-40B4-BE49-F238E27FC236}">
                <a16:creationId xmlns:a16="http://schemas.microsoft.com/office/drawing/2014/main" id="{E6E73FE9-76F5-4D1F-BFCA-B69A6EFF1958}"/>
              </a:ext>
            </a:extLst>
          </p:cNvPr>
          <p:cNvSpPr/>
          <p:nvPr/>
        </p:nvSpPr>
        <p:spPr>
          <a:xfrm>
            <a:off x="4870136" y="4088832"/>
            <a:ext cx="360040" cy="4777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矢印: 下 26">
            <a:extLst>
              <a:ext uri="{FF2B5EF4-FFF2-40B4-BE49-F238E27FC236}">
                <a16:creationId xmlns:a16="http://schemas.microsoft.com/office/drawing/2014/main" id="{2D672398-24C5-4BA0-9AEE-25695945296C}"/>
              </a:ext>
            </a:extLst>
          </p:cNvPr>
          <p:cNvSpPr/>
          <p:nvPr/>
        </p:nvSpPr>
        <p:spPr>
          <a:xfrm rot="10800000">
            <a:off x="3995936" y="4072610"/>
            <a:ext cx="360040" cy="4777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Shape 117">
            <a:extLst>
              <a:ext uri="{FF2B5EF4-FFF2-40B4-BE49-F238E27FC236}">
                <a16:creationId xmlns:a16="http://schemas.microsoft.com/office/drawing/2014/main" id="{19875033-5E6B-412F-B4B6-BBD01E275B66}"/>
              </a:ext>
            </a:extLst>
          </p:cNvPr>
          <p:cNvSpPr txBox="1">
            <a:spLocks/>
          </p:cNvSpPr>
          <p:nvPr/>
        </p:nvSpPr>
        <p:spPr>
          <a:xfrm>
            <a:off x="962155" y="4122054"/>
            <a:ext cx="3600001" cy="429203"/>
          </a:xfrm>
          <a:prstGeom prst="rect">
            <a:avLst/>
          </a:prstGeom>
          <a:noFill/>
          <a:ln w="12700">
            <a:noFill/>
            <a:miter lim="400000"/>
          </a:ln>
          <a:extLst>
            <a:ext uri="{C572A759-6A51-4108-AA02-DFA0A04FC94B}">
              <ma14:wrappingTextBoxFlag xmlns="" xmlns:ma14="http://schemas.microsoft.com/office/mac/drawingml/2011/main" val="1"/>
            </a:ext>
          </a:extLst>
        </p:spPr>
        <p:txBody>
          <a:bodyPr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a:lstStyle>
          <a:p>
            <a:pPr hangingPunct="1">
              <a:defRPr sz="1800"/>
            </a:pP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地域の課題に対する意見具申</a:t>
            </a:r>
            <a:endParaRPr lang="en-US" altLang="ja-JP" sz="1400"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Shape 117">
            <a:extLst>
              <a:ext uri="{FF2B5EF4-FFF2-40B4-BE49-F238E27FC236}">
                <a16:creationId xmlns:a16="http://schemas.microsoft.com/office/drawing/2014/main" id="{F2C5A89E-475E-474D-AC31-72D7B409FD3B}"/>
              </a:ext>
            </a:extLst>
          </p:cNvPr>
          <p:cNvSpPr txBox="1">
            <a:spLocks/>
          </p:cNvSpPr>
          <p:nvPr/>
        </p:nvSpPr>
        <p:spPr>
          <a:xfrm>
            <a:off x="4645015" y="4088832"/>
            <a:ext cx="3390827" cy="429203"/>
          </a:xfrm>
          <a:prstGeom prst="rect">
            <a:avLst/>
          </a:prstGeom>
          <a:noFill/>
          <a:ln w="12700">
            <a:noFill/>
            <a:miter lim="400000"/>
          </a:ln>
          <a:extLst>
            <a:ext uri="{C572A759-6A51-4108-AA02-DFA0A04FC94B}">
              <ma14:wrappingTextBoxFlag xmlns="" xmlns:ma14="http://schemas.microsoft.com/office/mac/drawingml/2011/main" val="1"/>
            </a:ext>
          </a:extLst>
        </p:spPr>
        <p:txBody>
          <a:bodyPr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a:lstStyle>
          <a:p>
            <a:pPr hangingPunct="1">
              <a:defRPr sz="1800"/>
            </a:pP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課題に対する解決策の共有</a:t>
            </a:r>
            <a:endParaRPr lang="en-US" altLang="ja-JP" sz="1400" u="sng"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a:extLst>
              <a:ext uri="{FF2B5EF4-FFF2-40B4-BE49-F238E27FC236}">
                <a16:creationId xmlns:a16="http://schemas.microsoft.com/office/drawing/2014/main" id="{A316D8CA-6990-43C5-B462-444C1E9D7D29}"/>
              </a:ext>
            </a:extLst>
          </p:cNvPr>
          <p:cNvGrpSpPr/>
          <p:nvPr/>
        </p:nvGrpSpPr>
        <p:grpSpPr>
          <a:xfrm>
            <a:off x="2753789" y="4839077"/>
            <a:ext cx="504056" cy="899490"/>
            <a:chOff x="2753789" y="4839077"/>
            <a:chExt cx="504056" cy="899490"/>
          </a:xfrm>
        </p:grpSpPr>
        <p:sp>
          <p:nvSpPr>
            <p:cNvPr id="5" name="矢印: 左右 4">
              <a:extLst>
                <a:ext uri="{FF2B5EF4-FFF2-40B4-BE49-F238E27FC236}">
                  <a16:creationId xmlns:a16="http://schemas.microsoft.com/office/drawing/2014/main" id="{675E370E-E7C0-48A2-9C28-44F1F278FD6C}"/>
                </a:ext>
              </a:extLst>
            </p:cNvPr>
            <p:cNvSpPr/>
            <p:nvPr/>
          </p:nvSpPr>
          <p:spPr>
            <a:xfrm>
              <a:off x="2753789" y="5499357"/>
              <a:ext cx="504056" cy="23921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Shape 117">
              <a:extLst>
                <a:ext uri="{FF2B5EF4-FFF2-40B4-BE49-F238E27FC236}">
                  <a16:creationId xmlns:a16="http://schemas.microsoft.com/office/drawing/2014/main" id="{79F0981F-DC1A-4CD1-84A8-0420F8297F39}"/>
                </a:ext>
              </a:extLst>
            </p:cNvPr>
            <p:cNvSpPr txBox="1">
              <a:spLocks/>
            </p:cNvSpPr>
            <p:nvPr/>
          </p:nvSpPr>
          <p:spPr>
            <a:xfrm>
              <a:off x="2833295" y="4839077"/>
              <a:ext cx="360040" cy="849980"/>
            </a:xfrm>
            <a:prstGeom prst="rect">
              <a:avLst/>
            </a:prstGeom>
            <a:noFill/>
            <a:ln w="12700">
              <a:noFill/>
              <a:miter lim="400000"/>
            </a:ln>
            <a:extLst>
              <a:ext uri="{C572A759-6A51-4108-AA02-DFA0A04FC94B}">
                <ma14:wrappingTextBoxFlag xmlns="" xmlns:ma14="http://schemas.microsoft.com/office/mac/drawingml/2011/main" val="1"/>
              </a:ext>
            </a:extLst>
          </p:spPr>
          <p:txBody>
            <a:bodyPr vert="eaVert"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a:lstStyle>
            <a:p>
              <a:pPr hangingPunct="1">
                <a:defRPr sz="1800"/>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4" name="グループ化 33">
            <a:extLst>
              <a:ext uri="{FF2B5EF4-FFF2-40B4-BE49-F238E27FC236}">
                <a16:creationId xmlns:a16="http://schemas.microsoft.com/office/drawing/2014/main" id="{A07F6257-06D2-4288-B3A5-8421882F49B4}"/>
              </a:ext>
            </a:extLst>
          </p:cNvPr>
          <p:cNvGrpSpPr/>
          <p:nvPr/>
        </p:nvGrpSpPr>
        <p:grpSpPr>
          <a:xfrm>
            <a:off x="5733302" y="4839077"/>
            <a:ext cx="504056" cy="899490"/>
            <a:chOff x="2753789" y="4839077"/>
            <a:chExt cx="504056" cy="899490"/>
          </a:xfrm>
        </p:grpSpPr>
        <p:sp>
          <p:nvSpPr>
            <p:cNvPr id="35" name="矢印: 左右 34">
              <a:extLst>
                <a:ext uri="{FF2B5EF4-FFF2-40B4-BE49-F238E27FC236}">
                  <a16:creationId xmlns:a16="http://schemas.microsoft.com/office/drawing/2014/main" id="{EAB0D77A-C5A5-469E-8A7D-59B4465C0D1B}"/>
                </a:ext>
              </a:extLst>
            </p:cNvPr>
            <p:cNvSpPr/>
            <p:nvPr/>
          </p:nvSpPr>
          <p:spPr>
            <a:xfrm>
              <a:off x="2753789" y="5499357"/>
              <a:ext cx="504056" cy="23921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Shape 117">
              <a:extLst>
                <a:ext uri="{FF2B5EF4-FFF2-40B4-BE49-F238E27FC236}">
                  <a16:creationId xmlns:a16="http://schemas.microsoft.com/office/drawing/2014/main" id="{38F8511D-F9E9-4536-AF0A-5F2C35767A51}"/>
                </a:ext>
              </a:extLst>
            </p:cNvPr>
            <p:cNvSpPr txBox="1">
              <a:spLocks/>
            </p:cNvSpPr>
            <p:nvPr/>
          </p:nvSpPr>
          <p:spPr>
            <a:xfrm>
              <a:off x="2833295" y="4839077"/>
              <a:ext cx="360040" cy="849980"/>
            </a:xfrm>
            <a:prstGeom prst="rect">
              <a:avLst/>
            </a:prstGeom>
            <a:noFill/>
            <a:ln w="12700">
              <a:noFill/>
              <a:miter lim="400000"/>
            </a:ln>
            <a:extLst>
              <a:ext uri="{C572A759-6A51-4108-AA02-DFA0A04FC94B}">
                <ma14:wrappingTextBoxFlag xmlns="" xmlns:ma14="http://schemas.microsoft.com/office/mac/drawingml/2011/main" val="1"/>
              </a:ext>
            </a:extLst>
          </p:spPr>
          <p:txBody>
            <a:bodyPr vert="eaVert"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a:lstStyle>
            <a:p>
              <a:pPr hangingPunct="1">
                <a:defRPr sz="1800"/>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0" name="左中かっこ 9">
            <a:extLst>
              <a:ext uri="{FF2B5EF4-FFF2-40B4-BE49-F238E27FC236}">
                <a16:creationId xmlns:a16="http://schemas.microsoft.com/office/drawing/2014/main" id="{05B6B987-AB85-4C8F-8C8C-4AB9A2825566}"/>
              </a:ext>
            </a:extLst>
          </p:cNvPr>
          <p:cNvSpPr/>
          <p:nvPr/>
        </p:nvSpPr>
        <p:spPr>
          <a:xfrm>
            <a:off x="395535" y="836712"/>
            <a:ext cx="196883" cy="3285342"/>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Shape 117">
            <a:extLst>
              <a:ext uri="{FF2B5EF4-FFF2-40B4-BE49-F238E27FC236}">
                <a16:creationId xmlns:a16="http://schemas.microsoft.com/office/drawing/2014/main" id="{0F80DC78-1954-4394-AB88-84D7DFDD75B8}"/>
              </a:ext>
            </a:extLst>
          </p:cNvPr>
          <p:cNvSpPr txBox="1">
            <a:spLocks/>
          </p:cNvSpPr>
          <p:nvPr/>
        </p:nvSpPr>
        <p:spPr>
          <a:xfrm>
            <a:off x="88363" y="471579"/>
            <a:ext cx="360040" cy="4255381"/>
          </a:xfrm>
          <a:prstGeom prst="rect">
            <a:avLst/>
          </a:prstGeom>
          <a:noFill/>
          <a:ln w="12700">
            <a:noFill/>
            <a:miter lim="400000"/>
          </a:ln>
          <a:extLst>
            <a:ext uri="{C572A759-6A51-4108-AA02-DFA0A04FC94B}">
              <ma14:wrappingTextBoxFlag xmlns="" xmlns:ma14="http://schemas.microsoft.com/office/mac/drawingml/2011/main" val="1"/>
            </a:ext>
          </a:extLst>
        </p:spPr>
        <p:txBody>
          <a:bodyPr vert="eaVert"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a:lstStyle>
          <a:p>
            <a:pPr hangingPunct="1">
              <a:defRPr sz="1800"/>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行政主体（幹事は就業・生活支援センター）</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左中かっこ 37">
            <a:extLst>
              <a:ext uri="{FF2B5EF4-FFF2-40B4-BE49-F238E27FC236}">
                <a16:creationId xmlns:a16="http://schemas.microsoft.com/office/drawing/2014/main" id="{535CA2FF-DBC1-42F8-8FBD-A09DF59DD580}"/>
              </a:ext>
            </a:extLst>
          </p:cNvPr>
          <p:cNvSpPr/>
          <p:nvPr/>
        </p:nvSpPr>
        <p:spPr>
          <a:xfrm>
            <a:off x="398183" y="4360689"/>
            <a:ext cx="194046" cy="2025732"/>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Shape 117">
            <a:extLst>
              <a:ext uri="{FF2B5EF4-FFF2-40B4-BE49-F238E27FC236}">
                <a16:creationId xmlns:a16="http://schemas.microsoft.com/office/drawing/2014/main" id="{D365E8FA-2A22-4172-909F-DD22FB5CE8F9}"/>
              </a:ext>
            </a:extLst>
          </p:cNvPr>
          <p:cNvSpPr txBox="1">
            <a:spLocks/>
          </p:cNvSpPr>
          <p:nvPr/>
        </p:nvSpPr>
        <p:spPr>
          <a:xfrm>
            <a:off x="98846" y="4663925"/>
            <a:ext cx="360040" cy="1419260"/>
          </a:xfrm>
          <a:prstGeom prst="rect">
            <a:avLst/>
          </a:prstGeom>
          <a:noFill/>
          <a:ln w="12700">
            <a:noFill/>
            <a:miter lim="400000"/>
          </a:ln>
          <a:extLst>
            <a:ext uri="{C572A759-6A51-4108-AA02-DFA0A04FC94B}">
              <ma14:wrappingTextBoxFlag xmlns="" xmlns:ma14="http://schemas.microsoft.com/office/mac/drawingml/2011/main" val="1"/>
            </a:ext>
          </a:extLst>
        </p:spPr>
        <p:txBody>
          <a:bodyPr vert="eaVert"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a:lstStyle>
          <a:p>
            <a:pPr hangingPunct="1">
              <a:defRPr sz="1800"/>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事業所主体</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四角形吹き出し 31">
            <a:extLst>
              <a:ext uri="{FF2B5EF4-FFF2-40B4-BE49-F238E27FC236}">
                <a16:creationId xmlns:a16="http://schemas.microsoft.com/office/drawing/2014/main" id="{E9C0275A-28C5-44EF-85BB-94BE1DAABCFE}"/>
              </a:ext>
            </a:extLst>
          </p:cNvPr>
          <p:cNvSpPr/>
          <p:nvPr/>
        </p:nvSpPr>
        <p:spPr>
          <a:xfrm>
            <a:off x="4657143" y="6204686"/>
            <a:ext cx="2507145" cy="596497"/>
          </a:xfrm>
          <a:prstGeom prst="wedgeRectCallout">
            <a:avLst>
              <a:gd name="adj1" fmla="val -40572"/>
              <a:gd name="adj2" fmla="val -89525"/>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u="sng" dirty="0">
                <a:solidFill>
                  <a:schemeClr val="tx1"/>
                </a:solidFill>
                <a:latin typeface="Meiryo UI" panose="020B0604030504040204" pitchFamily="50" charset="-128"/>
                <a:ea typeface="Meiryo UI" panose="020B0604030504040204" pitchFamily="50" charset="-128"/>
              </a:rPr>
              <a:t>就労支援部会</a:t>
            </a:r>
            <a:r>
              <a:rPr lang="ja-JP" altLang="en-US" sz="1200" b="1" u="sng" dirty="0" smtClean="0">
                <a:solidFill>
                  <a:schemeClr val="tx1"/>
                </a:solidFill>
                <a:latin typeface="Meiryo UI" panose="020B0604030504040204" pitchFamily="50" charset="-128"/>
                <a:ea typeface="Meiryo UI" panose="020B0604030504040204" pitchFamily="50" charset="-128"/>
              </a:rPr>
              <a:t>で審議</a:t>
            </a:r>
            <a:r>
              <a:rPr lang="ja-JP" altLang="en-US" sz="1200" b="1" u="sng" dirty="0">
                <a:solidFill>
                  <a:schemeClr val="tx1"/>
                </a:solidFill>
                <a:latin typeface="Meiryo UI" panose="020B0604030504040204" pitchFamily="50" charset="-128"/>
                <a:ea typeface="Meiryo UI" panose="020B0604030504040204" pitchFamily="50" charset="-128"/>
              </a:rPr>
              <a:t>された内容</a:t>
            </a:r>
            <a:r>
              <a:rPr lang="ja-JP" altLang="en-US" sz="1200" b="1" u="sng" dirty="0" smtClean="0">
                <a:solidFill>
                  <a:schemeClr val="tx1"/>
                </a:solidFill>
                <a:latin typeface="Meiryo UI" panose="020B0604030504040204" pitchFamily="50" charset="-128"/>
                <a:ea typeface="Meiryo UI" panose="020B0604030504040204" pitchFamily="50" charset="-128"/>
              </a:rPr>
              <a:t>や</a:t>
            </a:r>
            <a:endParaRPr lang="en-US" altLang="ja-JP" sz="1200" b="1" u="sng" dirty="0" smtClean="0">
              <a:solidFill>
                <a:schemeClr val="tx1"/>
              </a:solidFill>
              <a:latin typeface="Meiryo UI" panose="020B0604030504040204" pitchFamily="50" charset="-128"/>
              <a:ea typeface="Meiryo UI" panose="020B0604030504040204" pitchFamily="50" charset="-128"/>
            </a:endParaRPr>
          </a:p>
          <a:p>
            <a:pPr algn="ctr"/>
            <a:r>
              <a:rPr lang="ja-JP" altLang="en-US" sz="1200" b="1" u="sng" dirty="0" smtClean="0">
                <a:solidFill>
                  <a:schemeClr val="tx1"/>
                </a:solidFill>
                <a:latin typeface="Meiryo UI" panose="020B0604030504040204" pitchFamily="50" charset="-128"/>
                <a:ea typeface="Meiryo UI" panose="020B0604030504040204" pitchFamily="50" charset="-128"/>
              </a:rPr>
              <a:t>課題</a:t>
            </a:r>
            <a:r>
              <a:rPr lang="ja-JP" altLang="en-US" sz="1200" b="1" u="sng" dirty="0">
                <a:solidFill>
                  <a:schemeClr val="tx1"/>
                </a:solidFill>
                <a:latin typeface="Meiryo UI" panose="020B0604030504040204" pitchFamily="50" charset="-128"/>
                <a:ea typeface="Meiryo UI" panose="020B0604030504040204" pitchFamily="50" charset="-128"/>
              </a:rPr>
              <a:t>の解決策を連絡会で共有</a:t>
            </a:r>
            <a:endParaRPr lang="en-US" altLang="ja-JP" sz="1200" b="1" u="sng"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73569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51520" y="260648"/>
            <a:ext cx="8640960" cy="43204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市町村の就労支援部会における取り組み</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27702" y="836713"/>
            <a:ext cx="8640960" cy="554461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900"/>
              </a:lnSpc>
            </a:pP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ローカルルールの設定</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守口市・門真市障害者就労支援部会では、圏域独自の課題への対応や、働きたいと願う</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者に適切な支援を</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提供することを目的に、圏域内の全就労系障がい福祉サービス事業所と障がい者就労にかかわる機関（</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市窓口、ハ</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ローワーク</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、相談支援事業所）が共有する「ローカルルール</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共通認識</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」の制定に取り組んでいる。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平成</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年度には、圏域内に就労継続支援</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型事業所が増えていることもあり、就労継続支援</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型の利用までのプロ</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セスについて課題があるとの声が就労継続支援</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型事業所連絡会であがり、連絡会と</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してプロセス</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の見直しを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行った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見直しの中で、「サービス利用を希望する方の中にセルフプランの方が多い</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相談支援事業所によるサービス等利用計</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画案が作成されていないケースが多い</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」「ハローワークの求人票を見つけてから、サービス利用の申請に来る方がいる</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来はサービスの利用決定を受けてから、どの事業所に行くかを選択する</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」といった課題が浮き彫りとなり、課題を解決する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ためには、ハローワークとの連携が必要不可欠であるとのことから、就労支援部会に事業所連絡会として意見具申を行</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っ</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た。</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a:t>
            </a:r>
            <a:r>
              <a:rPr lang="zh-CN"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就労支援部会</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では、その意見具申を受け、構成員として参加しているハローワークを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交えた検討</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を実施。その結果</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ハローワークの調整が重要かつ不可欠であると結論付けた。</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現在は、上記のような調整が実現できるよう、市とハローワークの連携を進めていく必要性を両市の自立支援協議会に</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対し、意見具申している。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54002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51520" y="260648"/>
            <a:ext cx="8640960" cy="43204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市町村の就労支援部会における取り組み</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51520" y="920070"/>
            <a:ext cx="8640960" cy="502921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900"/>
              </a:lnSpc>
            </a:pP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エルフェスタ</a:t>
            </a:r>
            <a:r>
              <a:rPr lang="en-US" altLang="ja-JP" sz="1400" dirty="0">
                <a:solidFill>
                  <a:schemeClr val="tx1"/>
                </a:solidFill>
                <a:latin typeface="Meiryo UI" panose="020B0604030504040204" pitchFamily="50" charset="-128"/>
                <a:ea typeface="Meiryo UI" panose="020B0604030504040204" pitchFamily="50" charset="-128"/>
              </a:rPr>
              <a:t>in</a:t>
            </a:r>
            <a:r>
              <a:rPr lang="ja-JP" altLang="en-US" sz="1400" dirty="0">
                <a:solidFill>
                  <a:schemeClr val="tx1"/>
                </a:solidFill>
                <a:latin typeface="Meiryo UI" panose="020B0604030504040204" pitchFamily="50" charset="-128"/>
                <a:ea typeface="Meiryo UI" panose="020B0604030504040204" pitchFamily="50" charset="-128"/>
              </a:rPr>
              <a:t>北河内西の開催</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守口市・門真市障害者就労支援部会では、働きたいと願う</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者に対する就労</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支援に併せ、</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障がい者が働く</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ことに</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市民、企業の方々に広く理解を求めることを目的とした「エルフェスタ</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in</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北河内西」を継続して開催している。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このイベントの最大の特徴</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は①障がいのある人が働くことについて、障がいの有無にかかわらず</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一丸</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となって考える場で</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ること、②参加者を事業所を現在利用している人や企業等で働いている人に限定していないことであり、</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前の障</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がいのある方もイベント</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参加されており、自身の「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働きたい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」とうい気持ちを後押しすることにも</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つながっている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これまでは、実際</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に働く当事者による講演や、障がい者を雇用する企業による座談会など</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を行うとともに、参加者との質</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疑応答なども交えることで、障</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がい者</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働く</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中で心掛けていることはどの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よう</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なことか、働く為にどんな準備（訓練）をすれ</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ばよ</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か、雇用する中でどのようなことに配慮しているのかなどを、わかりやすく伝え、実際に</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どのようにサービスを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いく</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のか、どのように働きたいかといった具体的なイメージをもってもらうようにしている。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また、このイベントの中では模擬面接会を併せて開催しており、これから就職活動をしていく方に対し、実践的な力を身</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につけてもらうようにしている。さらに面接官役には、障害者就業・生活支援センターの職員等のほか、実際に圏域内で障</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者を雇用している企業の方に来てもらい、模擬面接を受けた障がいのある方に対し、企業の目線による助言が行える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ようにしている。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このように、圏域内の障がいのある方、支援者、企業が一堂に会し、</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一緒に</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者が働く</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ついて考える場を設け</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ることで、圏域全体としての就労支援を進めている。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86658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861</Words>
  <Application>Microsoft Office PowerPoint</Application>
  <PresentationFormat>画面に合わせる (4:3)</PresentationFormat>
  <Paragraphs>215</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2019-01-29T00:19:13Z</dcterms:created>
  <dcterms:modified xsi:type="dcterms:W3CDTF">2019-01-29T00:19:19Z</dcterms:modified>
</cp:coreProperties>
</file>