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88" r:id="rId4"/>
    <p:sldId id="301" r:id="rId5"/>
    <p:sldId id="268" r:id="rId6"/>
    <p:sldId id="269" r:id="rId7"/>
    <p:sldId id="304" r:id="rId8"/>
    <p:sldId id="302" r:id="rId9"/>
    <p:sldId id="303" r:id="rId10"/>
    <p:sldId id="295" r:id="rId11"/>
    <p:sldId id="306" r:id="rId12"/>
    <p:sldId id="305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障がい種別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31-485A-9EE8-017F225076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31-485A-9EE8-017F225076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31-485A-9EE8-017F225076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31-485A-9EE8-017F225076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331-485A-9EE8-017F225076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331-485A-9EE8-017F225076D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知的(重度)</c:v>
                </c:pt>
                <c:pt idx="1">
                  <c:v>知的(中度)</c:v>
                </c:pt>
                <c:pt idx="2">
                  <c:v>知的(軽度)</c:v>
                </c:pt>
                <c:pt idx="3">
                  <c:v>精神障がい</c:v>
                </c:pt>
                <c:pt idx="4">
                  <c:v>身体障がい</c:v>
                </c:pt>
                <c:pt idx="5">
                  <c:v>手帳なし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16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31-485A-9EE8-017F225076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79119696368889"/>
          <c:y val="0.27980049031858362"/>
          <c:w val="0.25241743612983625"/>
          <c:h val="0.493580573870845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就労定着率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'⑥雇用定着率(ベース）'!$N$11</c:f>
              <c:strCache>
                <c:ptCount val="1"/>
                <c:pt idx="0">
                  <c:v>雇用継続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'⑥雇用定着率(ベース）'!$O$6:$R$7</c:f>
              <c:strCache>
                <c:ptCount val="4"/>
                <c:pt idx="0">
                  <c:v>6ヵ月以上～１年未満</c:v>
                </c:pt>
                <c:pt idx="1">
                  <c:v>1年以上～３年未満</c:v>
                </c:pt>
                <c:pt idx="2">
                  <c:v>３年以上～５年未満</c:v>
                </c:pt>
                <c:pt idx="3">
                  <c:v>５年以上</c:v>
                </c:pt>
              </c:strCache>
            </c:strRef>
          </c:cat>
          <c:val>
            <c:numRef>
              <c:f>'⑥雇用定着率(ベース）'!$O$11:$R$11</c:f>
              <c:numCache>
                <c:formatCode>0%</c:formatCode>
                <c:ptCount val="4"/>
                <c:pt idx="0">
                  <c:v>0.98230088495575218</c:v>
                </c:pt>
                <c:pt idx="1">
                  <c:v>0.88</c:v>
                </c:pt>
                <c:pt idx="2">
                  <c:v>0.95774647887323938</c:v>
                </c:pt>
                <c:pt idx="3">
                  <c:v>0.94117647058823528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6-465D-8DD9-69B7692C32B5}"/>
            </c:ext>
          </c:extLst>
        </c:ser>
        <c:ser>
          <c:idx val="1"/>
          <c:order val="1"/>
          <c:tx>
            <c:strRef>
              <c:f>'⑥雇用定着率(ベース）'!$N$12</c:f>
              <c:strCache>
                <c:ptCount val="1"/>
                <c:pt idx="0">
                  <c:v>退職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2.88167104111985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36-465D-8DD9-69B7692C32B5}"/>
                </c:ext>
              </c:extLst>
            </c:dLbl>
            <c:dLbl>
              <c:idx val="2"/>
              <c:layout>
                <c:manualLayout>
                  <c:x val="2.777777777777676E-3"/>
                  <c:y val="-3.75729075532227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36-465D-8DD9-69B7692C32B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'⑥雇用定着率(ベース）'!$O$6:$R$7</c:f>
              <c:strCache>
                <c:ptCount val="4"/>
                <c:pt idx="0">
                  <c:v>6ヵ月以上～１年未満</c:v>
                </c:pt>
                <c:pt idx="1">
                  <c:v>1年以上～３年未満</c:v>
                </c:pt>
                <c:pt idx="2">
                  <c:v>３年以上～５年未満</c:v>
                </c:pt>
                <c:pt idx="3">
                  <c:v>５年以上</c:v>
                </c:pt>
              </c:strCache>
            </c:strRef>
          </c:cat>
          <c:val>
            <c:numRef>
              <c:f>'⑥雇用定着率(ベース）'!$O$12:$R$12</c:f>
              <c:numCache>
                <c:formatCode>0%</c:formatCode>
                <c:ptCount val="4"/>
                <c:pt idx="0">
                  <c:v>1.7699115044247787E-2</c:v>
                </c:pt>
                <c:pt idx="1">
                  <c:v>0.12</c:v>
                </c:pt>
                <c:pt idx="2">
                  <c:v>4.2253521126760563E-2</c:v>
                </c:pt>
                <c:pt idx="3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36-465D-8DD9-69B7692C3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150504"/>
        <c:axId val="230577784"/>
      </c:barChart>
      <c:catAx>
        <c:axId val="231150504"/>
        <c:scaling>
          <c:orientation val="minMax"/>
        </c:scaling>
        <c:delete val="0"/>
        <c:axPos val="b"/>
        <c:min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0577784"/>
        <c:crossesAt val="1.0000000000000002E-2"/>
        <c:auto val="1"/>
        <c:lblAlgn val="ctr"/>
        <c:lblOffset val="100"/>
        <c:noMultiLvlLbl val="0"/>
      </c:catAx>
      <c:valAx>
        <c:axId val="2305777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1150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58282298046074"/>
          <c:y val="0.28577955623978291"/>
          <c:w val="0.30174637892485662"/>
          <c:h val="0.54866820608122513"/>
        </c:manualLayout>
      </c:layout>
      <c:pieChart>
        <c:varyColors val="1"/>
        <c:ser>
          <c:idx val="0"/>
          <c:order val="0"/>
          <c:tx>
            <c:strRef>
              <c:f>⑦職種!$E$7:$E$22</c:f>
              <c:strCache>
                <c:ptCount val="16"/>
                <c:pt idx="0">
                  <c:v>清掃</c:v>
                </c:pt>
                <c:pt idx="1">
                  <c:v>食品製造</c:v>
                </c:pt>
                <c:pt idx="2">
                  <c:v>バックヤード品出し</c:v>
                </c:pt>
                <c:pt idx="3">
                  <c:v>ピッキング</c:v>
                </c:pt>
                <c:pt idx="4">
                  <c:v>事務補助</c:v>
                </c:pt>
                <c:pt idx="5">
                  <c:v>リネン</c:v>
                </c:pt>
                <c:pt idx="6">
                  <c:v>調理補助</c:v>
                </c:pt>
                <c:pt idx="7">
                  <c:v>介護補助</c:v>
                </c:pt>
                <c:pt idx="8">
                  <c:v>カート整理</c:v>
                </c:pt>
                <c:pt idx="9">
                  <c:v>器具洗浄</c:v>
                </c:pt>
                <c:pt idx="10">
                  <c:v>倉庫整理、ゴミ出し</c:v>
                </c:pt>
                <c:pt idx="11">
                  <c:v>看護助手</c:v>
                </c:pt>
                <c:pt idx="12">
                  <c:v>梱包・検品</c:v>
                </c:pt>
                <c:pt idx="13">
                  <c:v>倉庫内商品整理</c:v>
                </c:pt>
                <c:pt idx="14">
                  <c:v>備品補充・回収</c:v>
                </c:pt>
                <c:pt idx="15">
                  <c:v>清掃・保育補助</c:v>
                </c:pt>
              </c:strCache>
            </c:strRef>
          </c:tx>
          <c:explosion val="4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A9-4DFC-9BDC-9A0426C8640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A9-4DFC-9BDC-9A0426C8640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A9-4DFC-9BDC-9A0426C86407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A9-4DFC-9BDC-9A0426C86407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A9-4DFC-9BDC-9A0426C86407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A9-4DFC-9BDC-9A0426C86407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A9-4DFC-9BDC-9A0426C86407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A9-4DFC-9BDC-9A0426C86407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2A9-4DFC-9BDC-9A0426C86407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2A9-4DFC-9BDC-9A0426C86407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2A9-4DFC-9BDC-9A0426C86407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2A9-4DFC-9BDC-9A0426C86407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2A9-4DFC-9BDC-9A0426C86407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2A9-4DFC-9BDC-9A0426C86407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2A9-4DFC-9BDC-9A0426C86407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2A9-4DFC-9BDC-9A0426C86407}"/>
              </c:ext>
            </c:extLst>
          </c:dPt>
          <c:dLbls>
            <c:dLbl>
              <c:idx val="0"/>
              <c:layout>
                <c:manualLayout>
                  <c:x val="1.7711455422910818E-2"/>
                  <c:y val="-3.42586953335037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A9-4DFC-9BDC-9A0426C86407}"/>
                </c:ext>
              </c:extLst>
            </c:dLbl>
            <c:dLbl>
              <c:idx val="1"/>
              <c:layout>
                <c:manualLayout>
                  <c:x val="7.961577719451729E-2"/>
                  <c:y val="9.8558295110067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A9-4DFC-9BDC-9A0426C86407}"/>
                </c:ext>
              </c:extLst>
            </c:dLbl>
            <c:dLbl>
              <c:idx val="2"/>
              <c:layout>
                <c:manualLayout>
                  <c:x val="-1.9152449693788303E-2"/>
                  <c:y val="9.6707310298855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A9-4DFC-9BDC-9A0426C86407}"/>
                </c:ext>
              </c:extLst>
            </c:dLbl>
            <c:dLbl>
              <c:idx val="5"/>
              <c:layout>
                <c:manualLayout>
                  <c:x val="-2.4919989839979659E-2"/>
                  <c:y val="3.67763236232806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2A9-4DFC-9BDC-9A0426C86407}"/>
                </c:ext>
              </c:extLst>
            </c:dLbl>
            <c:dLbl>
              <c:idx val="6"/>
              <c:layout>
                <c:manualLayout>
                  <c:x val="-4.0166958296879558E-2"/>
                  <c:y val="1.08549274485893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2A9-4DFC-9BDC-9A0426C8640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A9-4DFC-9BDC-9A0426C86407}"/>
                </c:ext>
              </c:extLst>
            </c:dLbl>
            <c:dLbl>
              <c:idx val="9"/>
              <c:layout>
                <c:manualLayout>
                  <c:x val="-4.9008858764061448E-2"/>
                  <c:y val="-0.101858084732872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2A9-4DFC-9BDC-9A0426C8640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A9-4DFC-9BDC-9A0426C86407}"/>
                </c:ext>
              </c:extLst>
            </c:dLbl>
            <c:dLbl>
              <c:idx val="11"/>
              <c:layout>
                <c:manualLayout>
                  <c:x val="4.641780888500046E-2"/>
                  <c:y val="-8.0548193057914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2A9-4DFC-9BDC-9A0426C86407}"/>
                </c:ext>
              </c:extLst>
            </c:dLbl>
            <c:dLbl>
              <c:idx val="12"/>
              <c:layout>
                <c:manualLayout>
                  <c:x val="5.0154819906210665E-2"/>
                  <c:y val="-0.21477707443432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2A9-4DFC-9BDC-9A0426C86407}"/>
                </c:ext>
              </c:extLst>
            </c:dLbl>
            <c:dLbl>
              <c:idx val="13"/>
              <c:layout>
                <c:manualLayout>
                  <c:x val="0.11492108115834991"/>
                  <c:y val="-0.112651376094328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2A9-4DFC-9BDC-9A0426C864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⑦職種!$E$7:$E$22</c:f>
              <c:strCache>
                <c:ptCount val="16"/>
                <c:pt idx="0">
                  <c:v>清掃</c:v>
                </c:pt>
                <c:pt idx="1">
                  <c:v>食品製造</c:v>
                </c:pt>
                <c:pt idx="2">
                  <c:v>バックヤード品出し</c:v>
                </c:pt>
                <c:pt idx="3">
                  <c:v>ピッキング</c:v>
                </c:pt>
                <c:pt idx="4">
                  <c:v>事務補助</c:v>
                </c:pt>
                <c:pt idx="5">
                  <c:v>リネン</c:v>
                </c:pt>
                <c:pt idx="6">
                  <c:v>調理補助</c:v>
                </c:pt>
                <c:pt idx="7">
                  <c:v>介護補助</c:v>
                </c:pt>
                <c:pt idx="8">
                  <c:v>カート整理</c:v>
                </c:pt>
                <c:pt idx="9">
                  <c:v>器具洗浄</c:v>
                </c:pt>
                <c:pt idx="10">
                  <c:v>倉庫整理、ゴミ出し</c:v>
                </c:pt>
                <c:pt idx="11">
                  <c:v>看護助手</c:v>
                </c:pt>
                <c:pt idx="12">
                  <c:v>梱包・検品</c:v>
                </c:pt>
                <c:pt idx="13">
                  <c:v>倉庫内商品整理</c:v>
                </c:pt>
                <c:pt idx="14">
                  <c:v>備品補充・回収</c:v>
                </c:pt>
                <c:pt idx="15">
                  <c:v>清掃・保育補助</c:v>
                </c:pt>
              </c:strCache>
            </c:strRef>
          </c:cat>
          <c:val>
            <c:numRef>
              <c:f>⑦職種!$F$7:$F$22</c:f>
              <c:numCache>
                <c:formatCode>General</c:formatCode>
                <c:ptCount val="16"/>
                <c:pt idx="0">
                  <c:v>42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12</c:v>
                </c:pt>
                <c:pt idx="6">
                  <c:v>5</c:v>
                </c:pt>
                <c:pt idx="7">
                  <c:v>4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2A9-4DFC-9BDC-9A0426C86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/>
              <a:t>支援提供場所</a:t>
            </a:r>
            <a:endParaRPr lang="en-US" altLang="ja-JP" sz="2000" b="1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5242014616916E-2"/>
          <c:y val="7.407407407407407E-2"/>
          <c:w val="0.87810325382419796"/>
          <c:h val="0.83836468358121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'[定着支援データ（４月～９月）2018.10.10.xls]グラフ③支援場所'!$A$4</c:f>
              <c:strCache>
                <c:ptCount val="1"/>
                <c:pt idx="0">
                  <c:v>各企業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'[定着支援データ（４月～９月）2018.10.10.xls]グラフ③支援場所'!$B$4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7-4E9B-BC56-4D8D7E83D0C9}"/>
            </c:ext>
          </c:extLst>
        </c:ser>
        <c:ser>
          <c:idx val="1"/>
          <c:order val="1"/>
          <c:tx>
            <c:strRef>
              <c:f>'[定着支援データ（４月～９月）2018.10.10.xls]グラフ③支援場所'!$A$6</c:f>
              <c:strCache>
                <c:ptCount val="1"/>
                <c:pt idx="0">
                  <c:v>Link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'[定着支援データ（４月～９月）2018.10.10.xls]グラフ③支援場所'!$B$6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7-4E9B-BC56-4D8D7E83D0C9}"/>
            </c:ext>
          </c:extLst>
        </c:ser>
        <c:ser>
          <c:idx val="2"/>
          <c:order val="2"/>
          <c:tx>
            <c:strRef>
              <c:f>'[定着支援データ（４月～９月）2018.10.10.xls]グラフ③支援場所'!$A$7</c:f>
              <c:strCache>
                <c:ptCount val="1"/>
                <c:pt idx="0">
                  <c:v>家庭・ｸﾞﾙｰﾌﾟﾎｰﾑ訪問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77-4E9B-BC56-4D8D7E83D0C9}"/>
            </c:ext>
          </c:extLst>
        </c:ser>
        <c:ser>
          <c:idx val="3"/>
          <c:order val="3"/>
          <c:tx>
            <c:strRef>
              <c:f>'[定着支援データ（４月～９月）2018.10.10.xls]グラフ③支援場所'!$A$8</c:f>
              <c:strCache>
                <c:ptCount val="1"/>
                <c:pt idx="0">
                  <c:v>最寄駅や喫茶店など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'[定着支援データ（４月～９月）2018.10.10.xls]グラフ③支援場所'!$B$8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77-4E9B-BC56-4D8D7E83D0C9}"/>
            </c:ext>
          </c:extLst>
        </c:ser>
        <c:ser>
          <c:idx val="4"/>
          <c:order val="4"/>
          <c:tx>
            <c:strRef>
              <c:f>'[定着支援データ（４月～９月）2018.10.10.xls]グラフ③支援場所'!$A$10</c:f>
              <c:strCache>
                <c:ptCount val="1"/>
                <c:pt idx="0">
                  <c:v>Link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'[定着支援データ（４月～９月）2018.10.10.xls]グラフ③支援場所'!$B$10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77-4E9B-BC56-4D8D7E83D0C9}"/>
            </c:ext>
          </c:extLst>
        </c:ser>
        <c:ser>
          <c:idx val="5"/>
          <c:order val="5"/>
          <c:tx>
            <c:strRef>
              <c:f>'[定着支援データ（４月～９月）2018.10.10.xls]グラフ③支援場所'!$A$11</c:f>
              <c:strCache>
                <c:ptCount val="1"/>
                <c:pt idx="0">
                  <c:v>外出先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'[定着支援データ（４月～９月）2018.10.10.xls]グラフ③支援場所'!$B$11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77-4E9B-BC56-4D8D7E83D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157400"/>
        <c:axId val="319157792"/>
      </c:barChart>
      <c:catAx>
        <c:axId val="31915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319157792"/>
        <c:crosses val="autoZero"/>
        <c:auto val="1"/>
        <c:lblAlgn val="ctr"/>
        <c:lblOffset val="100"/>
        <c:noMultiLvlLbl val="0"/>
      </c:catAx>
      <c:valAx>
        <c:axId val="31915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9157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464533217751446"/>
          <c:y val="3.6468436555455015E-2"/>
          <c:w val="0.28728185123648531"/>
          <c:h val="0.4687533129263487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/>
              <a:t>職場訪問</a:t>
            </a:r>
            <a:endParaRPr lang="en-US" altLang="ja-JP" sz="2000" b="1" dirty="0"/>
          </a:p>
        </c:rich>
      </c:tx>
      <c:layout>
        <c:manualLayout>
          <c:xMode val="edge"/>
          <c:yMode val="edge"/>
          <c:x val="5.1708073804207305E-2"/>
          <c:y val="2.4983561265368145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6C-4FA5-AC1D-28B72C780DDD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6C-4FA5-AC1D-28B72C780DD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'[定着支援データ（４月～９月）2018.10.10.xls]グラフ②支援内容'!$I$4:$I$5</c:f>
              <c:strCache>
                <c:ptCount val="2"/>
                <c:pt idx="0">
                  <c:v>状況把握</c:v>
                </c:pt>
                <c:pt idx="1">
                  <c:v>トラブルシューティング</c:v>
                </c:pt>
              </c:strCache>
            </c:strRef>
          </c:cat>
          <c:val>
            <c:numRef>
              <c:f>'[定着支援データ（４月～９月）2018.10.10.xls]グラフ②支援内容'!$J$4:$J$5</c:f>
              <c:numCache>
                <c:formatCode>General</c:formatCode>
                <c:ptCount val="2"/>
                <c:pt idx="0">
                  <c:v>74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6C-4FA5-AC1D-28B72C78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540948799310535"/>
          <c:y val="0.81406243956347557"/>
          <c:w val="0.68248176440631481"/>
          <c:h val="0.1859375604365244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/>
              <a:t>面談</a:t>
            </a:r>
            <a:endParaRPr lang="en-US" altLang="ja-JP" sz="2000" b="1" dirty="0"/>
          </a:p>
        </c:rich>
      </c:tx>
      <c:layout>
        <c:manualLayout>
          <c:xMode val="edge"/>
          <c:yMode val="edge"/>
          <c:x val="5.1708073804207305E-2"/>
          <c:y val="2.4983561265368145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9-4CA8-A7E4-137028B1FA27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9-4CA8-A7E4-137028B1FA2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'[定着支援データ（４月～９月）2018.10.10.xls]グラフ②支援内容'!$I$7:$I$8</c:f>
              <c:strCache>
                <c:ptCount val="2"/>
                <c:pt idx="0">
                  <c:v>状況把握</c:v>
                </c:pt>
                <c:pt idx="1">
                  <c:v>トラブルシューティング</c:v>
                </c:pt>
              </c:strCache>
            </c:strRef>
          </c:cat>
          <c:val>
            <c:numRef>
              <c:f>'[定着支援データ（４月～９月）2018.10.10.xls]グラフ②支援内容'!$J$7:$J$8</c:f>
              <c:numCache>
                <c:formatCode>General</c:formatCode>
                <c:ptCount val="2"/>
                <c:pt idx="0">
                  <c:v>109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E9-4CA8-A7E4-137028B1F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540948799310535"/>
          <c:y val="0.81406243956347557"/>
          <c:w val="0.68248176440631481"/>
          <c:h val="0.1859375604365244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/>
              <a:t>支援内訳</a:t>
            </a:r>
            <a:endParaRPr lang="en-US" altLang="ja-JP" sz="2000" b="1"/>
          </a:p>
        </c:rich>
      </c:tx>
      <c:layout>
        <c:manualLayout>
          <c:xMode val="edge"/>
          <c:yMode val="edge"/>
          <c:x val="0.2905139926562888"/>
          <c:y val="4.39769387800883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explosion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AC-4BF4-B224-01B885E6AF9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AC-4BF4-B224-01B885E6AF9F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AC-4BF4-B224-01B885E6AF9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[定着支援対象者勤続年数別支援データ.xls]グラフ①支援内訳!$A$3:$A$4,[定着支援対象者勤続年数別支援データ.xls]グラフ①支援内訳!$A$7</c:f>
              <c:strCache>
                <c:ptCount val="3"/>
                <c:pt idx="0">
                  <c:v>①職場訪問</c:v>
                </c:pt>
                <c:pt idx="1">
                  <c:v>②面談　　　　　　　　　　　　　　　　　　　　　　　　　　　　　　　　　　　　　　　　　　　　　　　　　　来所　　　　　　　　　　　　　　　　　　　　　　　　　　　　　　　　　　　　　　　　　　　　　家庭訪問　　　　　　　　　　　　　　　　　　　　　　　　　　　　　　　　　　　　　　　　　　　　　　　　　　　　　　　　　　　　　　　　　　　　　　　　　　　　　　　　　　　　　　　　施設外</c:v>
                </c:pt>
                <c:pt idx="2">
                  <c:v>③ＯＢ会</c:v>
                </c:pt>
              </c:strCache>
            </c:strRef>
          </c:cat>
          <c:val>
            <c:numRef>
              <c:f>[定着支援対象者勤続年数別支援データ.xls]グラフ①支援内訳!$B$3:$B$4,[定着支援対象者勤続年数別支援データ.xls]グラフ①支援内訳!$B$7</c:f>
              <c:numCache>
                <c:formatCode>General</c:formatCode>
                <c:ptCount val="3"/>
                <c:pt idx="0">
                  <c:v>43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AC-4BF4-B224-01B885E6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764840136670896"/>
          <c:y val="0.74568619093553468"/>
          <c:w val="0.68248182532170687"/>
          <c:h val="0.2353204567377795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/>
              <a:t>支援内訳</a:t>
            </a:r>
            <a:endParaRPr lang="en-US" altLang="ja-JP" sz="2000" b="1"/>
          </a:p>
        </c:rich>
      </c:tx>
      <c:layout>
        <c:manualLayout>
          <c:xMode val="edge"/>
          <c:yMode val="edge"/>
          <c:x val="0.2905139926562888"/>
          <c:y val="4.39769387800883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explosion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56-481B-920A-C7690225752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56-481B-920A-C7690225752E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56-481B-920A-C7690225752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[定着支援対象者勤続年数別支援データ.xls]グラフ①支援内訳!$A$19:$A$20,[定着支援対象者勤続年数別支援データ.xls]グラフ①支援内訳!$A$23</c:f>
              <c:strCache>
                <c:ptCount val="3"/>
                <c:pt idx="0">
                  <c:v>①職場訪問</c:v>
                </c:pt>
                <c:pt idx="1">
                  <c:v>②面談　　　　　　　　　　　　　　　　　　　　　　　　　　　　　　　　　　　　　　　　　　　　　　　　　　来所　　　　　　　　　　　　　　　　　　　　　　　　　　　　　　　　　　　　　　　　　　　　　家庭訪問　　　　　　　　　　　　　　　　　　　　　　　　　　　　　　　　　　　　　　　　　　　　　　　　　　　　　　　　　　　　　　　　　　　　　　　　　　　　　　　　　　　　　　　　施設外</c:v>
                </c:pt>
                <c:pt idx="2">
                  <c:v>③ＯＢ会</c:v>
                </c:pt>
              </c:strCache>
            </c:strRef>
          </c:cat>
          <c:val>
            <c:numRef>
              <c:f>[定着支援対象者勤続年数別支援データ.xls]グラフ①支援内訳!$B$19:$B$20,[定着支援対象者勤続年数別支援データ.xls]グラフ①支援内訳!$B$23</c:f>
              <c:numCache>
                <c:formatCode>General</c:formatCode>
                <c:ptCount val="3"/>
                <c:pt idx="0">
                  <c:v>42</c:v>
                </c:pt>
                <c:pt idx="1">
                  <c:v>31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56-481B-920A-C76902257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764840136670896"/>
          <c:y val="0.75322520582363106"/>
          <c:w val="0.58385672379187892"/>
          <c:h val="0.18659757273930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/>
              <a:t>支援内訳</a:t>
            </a:r>
            <a:endParaRPr lang="en-US" altLang="ja-JP" sz="2000" b="1"/>
          </a:p>
        </c:rich>
      </c:tx>
      <c:layout>
        <c:manualLayout>
          <c:xMode val="edge"/>
          <c:yMode val="edge"/>
          <c:x val="0.2905139926562888"/>
          <c:y val="4.39769387800883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explosion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B-4A9C-AFE8-E0233C6AD08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B-4A9C-AFE8-E0233C6AD08F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B-4A9C-AFE8-E0233C6AD08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[定着支援対象者勤続年数別支援データ.xls]グラフ①支援内訳!$A$35:$A$36,[定着支援対象者勤続年数別支援データ.xls]グラフ①支援内訳!$A$39</c:f>
              <c:strCache>
                <c:ptCount val="3"/>
                <c:pt idx="0">
                  <c:v>①職場訪問</c:v>
                </c:pt>
                <c:pt idx="1">
                  <c:v>②面談　　　　　　　　　　　　　　　　　　　　　　　　　　　　　　　　　　　　　　　　　　　　　　　　　　来所　　　　　　　　　　　　　　　　　　　　　　　　　　　　　　　　　　　　　　　　　　　　　家庭訪問　　　　　　　　　　　　　　　　　　　　　　　　　　　　　　　　　　　　　　　　　　　　　　　　　　　　　　　　　　　　　　　　　　　　　　　　　　　　　　　　　　　　　　　　施設外</c:v>
                </c:pt>
                <c:pt idx="2">
                  <c:v>③ＯＢ会</c:v>
                </c:pt>
              </c:strCache>
            </c:strRef>
          </c:cat>
          <c:val>
            <c:numRef>
              <c:f>[定着支援対象者勤続年数別支援データ.xls]グラフ①支援内訳!$B$35:$B$36,[定着支援対象者勤続年数別支援データ.xls]グラフ①支援内訳!$B$39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3B-4A9C-AFE8-E0233C6AD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764840136670896"/>
          <c:y val="0.74568619093553468"/>
          <c:w val="0.58473501553993723"/>
          <c:h val="0.18803598268165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2C510-596A-4CAF-92D7-57B319EF49F5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B441F0E4-C566-487F-85BB-81B7944B5288}">
      <dgm:prSet phldrT="[テキスト]"/>
      <dgm:spPr/>
      <dgm:t>
        <a:bodyPr/>
        <a:lstStyle/>
        <a:p>
          <a:r>
            <a:rPr kumimoji="1" lang="ja-JP" altLang="en-US" dirty="0"/>
            <a:t>就労移行支援事業</a:t>
          </a:r>
          <a:endParaRPr kumimoji="1" lang="en-US" altLang="ja-JP" dirty="0"/>
        </a:p>
        <a:p>
          <a:r>
            <a:rPr kumimoji="1" lang="en-US" altLang="ja-JP" dirty="0"/>
            <a:t>【</a:t>
          </a:r>
          <a:r>
            <a:rPr kumimoji="1" lang="ja-JP" altLang="en-US" dirty="0"/>
            <a:t>定員</a:t>
          </a:r>
          <a:r>
            <a:rPr kumimoji="1" lang="en-US" altLang="ja-JP" dirty="0"/>
            <a:t>24</a:t>
          </a:r>
          <a:r>
            <a:rPr kumimoji="1" lang="ja-JP" altLang="en-US" dirty="0"/>
            <a:t>名</a:t>
          </a:r>
          <a:r>
            <a:rPr kumimoji="1" lang="en-US" altLang="ja-JP" dirty="0"/>
            <a:t>】</a:t>
          </a:r>
          <a:endParaRPr kumimoji="1" lang="ja-JP" altLang="en-US" dirty="0"/>
        </a:p>
      </dgm:t>
    </dgm:pt>
    <dgm:pt modelId="{06CCC67D-F39E-461C-AA04-C888761674A3}" type="parTrans" cxnId="{5EF803D2-7986-42C4-981F-7875778C5079}">
      <dgm:prSet/>
      <dgm:spPr/>
      <dgm:t>
        <a:bodyPr/>
        <a:lstStyle/>
        <a:p>
          <a:endParaRPr kumimoji="1" lang="ja-JP" altLang="en-US"/>
        </a:p>
      </dgm:t>
    </dgm:pt>
    <dgm:pt modelId="{EF5029BD-313F-49F9-BC7B-764B9B667D29}" type="sibTrans" cxnId="{5EF803D2-7986-42C4-981F-7875778C5079}">
      <dgm:prSet/>
      <dgm:spPr/>
      <dgm:t>
        <a:bodyPr/>
        <a:lstStyle/>
        <a:p>
          <a:endParaRPr kumimoji="1" lang="ja-JP" altLang="en-US"/>
        </a:p>
      </dgm:t>
    </dgm:pt>
    <dgm:pt modelId="{FB348E49-9AEC-49AB-AB8C-C01239A870FA}">
      <dgm:prSet phldrT="[テキスト]"/>
      <dgm:spPr/>
      <dgm:t>
        <a:bodyPr/>
        <a:lstStyle/>
        <a:p>
          <a:r>
            <a:rPr kumimoji="1" lang="ja-JP" altLang="en-US" dirty="0"/>
            <a:t>自立訓練事業</a:t>
          </a:r>
          <a:endParaRPr kumimoji="1" lang="en-US" altLang="ja-JP" dirty="0"/>
        </a:p>
        <a:p>
          <a:r>
            <a:rPr kumimoji="1" lang="en-US" altLang="ja-JP" dirty="0"/>
            <a:t>【</a:t>
          </a:r>
          <a:r>
            <a:rPr kumimoji="1" lang="ja-JP" altLang="en-US" dirty="0"/>
            <a:t>定員</a:t>
          </a:r>
          <a:r>
            <a:rPr kumimoji="1" lang="en-US" altLang="ja-JP" dirty="0"/>
            <a:t>6</a:t>
          </a:r>
          <a:r>
            <a:rPr kumimoji="1" lang="ja-JP" altLang="en-US" dirty="0"/>
            <a:t>名</a:t>
          </a:r>
          <a:r>
            <a:rPr kumimoji="1" lang="en-US" altLang="ja-JP" dirty="0"/>
            <a:t>】</a:t>
          </a:r>
          <a:endParaRPr kumimoji="1" lang="ja-JP" altLang="en-US" dirty="0"/>
        </a:p>
      </dgm:t>
    </dgm:pt>
    <dgm:pt modelId="{2859A5CE-A1C9-47A7-B7FE-CF5F175FE562}" type="parTrans" cxnId="{3FCF25DE-8FA2-4EC1-B545-05AF3E5EAB1E}">
      <dgm:prSet/>
      <dgm:spPr/>
      <dgm:t>
        <a:bodyPr/>
        <a:lstStyle/>
        <a:p>
          <a:endParaRPr kumimoji="1" lang="ja-JP" altLang="en-US"/>
        </a:p>
      </dgm:t>
    </dgm:pt>
    <dgm:pt modelId="{1E5D4F60-DC64-485E-9C86-5E8C3D41CCEF}" type="sibTrans" cxnId="{3FCF25DE-8FA2-4EC1-B545-05AF3E5EAB1E}">
      <dgm:prSet/>
      <dgm:spPr/>
      <dgm:t>
        <a:bodyPr/>
        <a:lstStyle/>
        <a:p>
          <a:endParaRPr kumimoji="1" lang="ja-JP" altLang="en-US"/>
        </a:p>
      </dgm:t>
    </dgm:pt>
    <dgm:pt modelId="{DFF547B0-CFE5-494E-93AC-43FDD65213DC}">
      <dgm:prSet phldrT="[テキスト]"/>
      <dgm:spPr/>
      <dgm:t>
        <a:bodyPr/>
        <a:lstStyle/>
        <a:p>
          <a:r>
            <a:rPr kumimoji="1" lang="ja-JP" altLang="en-US" dirty="0"/>
            <a:t>就労継続支援事業Ｂ型</a:t>
          </a:r>
          <a:endParaRPr kumimoji="1" lang="en-US" altLang="ja-JP" dirty="0"/>
        </a:p>
        <a:p>
          <a:r>
            <a:rPr kumimoji="1" lang="en-US" altLang="ja-JP" dirty="0"/>
            <a:t>【</a:t>
          </a:r>
          <a:r>
            <a:rPr kumimoji="1" lang="ja-JP" altLang="en-US" dirty="0"/>
            <a:t>定員</a:t>
          </a:r>
          <a:r>
            <a:rPr kumimoji="1" lang="en-US" altLang="ja-JP" dirty="0"/>
            <a:t>10</a:t>
          </a:r>
          <a:r>
            <a:rPr kumimoji="1" lang="ja-JP" altLang="en-US" dirty="0"/>
            <a:t>名</a:t>
          </a:r>
          <a:r>
            <a:rPr kumimoji="1" lang="en-US" altLang="ja-JP" dirty="0"/>
            <a:t>】</a:t>
          </a:r>
          <a:endParaRPr kumimoji="1" lang="ja-JP" altLang="en-US" dirty="0"/>
        </a:p>
      </dgm:t>
    </dgm:pt>
    <dgm:pt modelId="{C57FC387-163F-4632-B703-D3D0C4FF98CA}" type="parTrans" cxnId="{1383D0DA-4F23-4C32-8E7A-243E33483981}">
      <dgm:prSet/>
      <dgm:spPr/>
      <dgm:t>
        <a:bodyPr/>
        <a:lstStyle/>
        <a:p>
          <a:endParaRPr kumimoji="1" lang="ja-JP" altLang="en-US"/>
        </a:p>
      </dgm:t>
    </dgm:pt>
    <dgm:pt modelId="{D06CFC1A-CF83-478B-AC89-4792EE8663C5}" type="sibTrans" cxnId="{1383D0DA-4F23-4C32-8E7A-243E33483981}">
      <dgm:prSet/>
      <dgm:spPr/>
      <dgm:t>
        <a:bodyPr/>
        <a:lstStyle/>
        <a:p>
          <a:endParaRPr lang="ja-JP" altLang="en-US" dirty="0"/>
        </a:p>
      </dgm:t>
    </dgm:pt>
    <dgm:pt modelId="{B85E2928-39E2-48F6-A1A6-7A357C72D998}" type="pres">
      <dgm:prSet presAssocID="{6FB2C510-596A-4CAF-92D7-57B319EF49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B22D668-EEDB-4679-AE91-18ABF9143DB1}" type="pres">
      <dgm:prSet presAssocID="{B441F0E4-C566-487F-85BB-81B7944B5288}" presName="node" presStyleLbl="node1" presStyleIdx="0" presStyleCnt="3" custScaleX="144968" custScaleY="11263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2E1D45B-F8AB-46E4-9E8E-FE6B31A5857B}" type="pres">
      <dgm:prSet presAssocID="{EF5029BD-313F-49F9-BC7B-764B9B667D29}" presName="sibTrans" presStyleLbl="sibTrans2D1" presStyleIdx="0" presStyleCnt="3" custAng="10671048" custScaleX="270637"/>
      <dgm:spPr>
        <a:prstGeom prst="rightArrow">
          <a:avLst/>
        </a:prstGeom>
      </dgm:spPr>
      <dgm:t>
        <a:bodyPr/>
        <a:lstStyle/>
        <a:p>
          <a:endParaRPr kumimoji="1" lang="ja-JP" altLang="en-US"/>
        </a:p>
      </dgm:t>
    </dgm:pt>
    <dgm:pt modelId="{5A4CB985-98E6-47CF-969A-EC56E72CE19A}" type="pres">
      <dgm:prSet presAssocID="{EF5029BD-313F-49F9-BC7B-764B9B667D29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3A984DD1-7E70-482E-AE35-A679F6AE750E}" type="pres">
      <dgm:prSet presAssocID="{FB348E49-9AEC-49AB-AB8C-C01239A870FA}" presName="node" presStyleLbl="node1" presStyleIdx="1" presStyleCnt="3" custScaleX="1304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02F875-5D05-4971-97FC-00E7F4DD3020}" type="pres">
      <dgm:prSet presAssocID="{1E5D4F60-DC64-485E-9C86-5E8C3D41CCEF}" presName="sibTrans" presStyleLbl="sibTrans2D1" presStyleIdx="1" presStyleCnt="3" custAng="10800000" custLinFactNeighborX="6662" custLinFactNeighborY="-92655"/>
      <dgm:spPr>
        <a:prstGeom prst="rightArrow">
          <a:avLst/>
        </a:prstGeom>
      </dgm:spPr>
      <dgm:t>
        <a:bodyPr/>
        <a:lstStyle/>
        <a:p>
          <a:endParaRPr kumimoji="1" lang="ja-JP" altLang="en-US"/>
        </a:p>
      </dgm:t>
    </dgm:pt>
    <dgm:pt modelId="{8D583EDF-2040-4D7F-A4EA-506CC1BA880D}" type="pres">
      <dgm:prSet presAssocID="{1E5D4F60-DC64-485E-9C86-5E8C3D41CCEF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F8AC4A3F-24C8-43AF-83EC-E4AE655E56BA}" type="pres">
      <dgm:prSet presAssocID="{DFF547B0-CFE5-494E-93AC-43FDD65213DC}" presName="node" presStyleLbl="node1" presStyleIdx="2" presStyleCnt="3" custScaleX="141144" custScaleY="1022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75CF8D-E797-47AF-A967-FD1401BDA944}" type="pres">
      <dgm:prSet presAssocID="{D06CFC1A-CF83-478B-AC89-4792EE8663C5}" presName="sibTrans" presStyleLbl="sibTrans2D1" presStyleIdx="2" presStyleCnt="3" custScaleX="250005"/>
      <dgm:spPr>
        <a:prstGeom prst="rightArrow">
          <a:avLst/>
        </a:prstGeom>
      </dgm:spPr>
      <dgm:t>
        <a:bodyPr/>
        <a:lstStyle/>
        <a:p>
          <a:endParaRPr kumimoji="1" lang="ja-JP" altLang="en-US"/>
        </a:p>
      </dgm:t>
    </dgm:pt>
    <dgm:pt modelId="{247E427B-18CD-4EE6-91CC-66DEA2F86825}" type="pres">
      <dgm:prSet presAssocID="{D06CFC1A-CF83-478B-AC89-4792EE8663C5}" presName="connectorText" presStyleLbl="sibTrans2D1" presStyleIdx="2" presStyleCnt="3"/>
      <dgm:spPr>
        <a:prstGeom prst="rightArrow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9CB1C9D3-20B1-4F9B-BAF7-425BE4BF365F}" type="presOf" srcId="{FB348E49-9AEC-49AB-AB8C-C01239A870FA}" destId="{3A984DD1-7E70-482E-AE35-A679F6AE750E}" srcOrd="0" destOrd="0" presId="urn:microsoft.com/office/officeart/2005/8/layout/cycle7"/>
    <dgm:cxn modelId="{514793E6-FB8C-4C68-AF6B-2FD9E8313AD6}" type="presOf" srcId="{1E5D4F60-DC64-485E-9C86-5E8C3D41CCEF}" destId="{8D583EDF-2040-4D7F-A4EA-506CC1BA880D}" srcOrd="1" destOrd="0" presId="urn:microsoft.com/office/officeart/2005/8/layout/cycle7"/>
    <dgm:cxn modelId="{1383D0DA-4F23-4C32-8E7A-243E33483981}" srcId="{6FB2C510-596A-4CAF-92D7-57B319EF49F5}" destId="{DFF547B0-CFE5-494E-93AC-43FDD65213DC}" srcOrd="2" destOrd="0" parTransId="{C57FC387-163F-4632-B703-D3D0C4FF98CA}" sibTransId="{D06CFC1A-CF83-478B-AC89-4792EE8663C5}"/>
    <dgm:cxn modelId="{4CFBA166-AF39-4050-BA34-047E037EB46B}" type="presOf" srcId="{EF5029BD-313F-49F9-BC7B-764B9B667D29}" destId="{5A4CB985-98E6-47CF-969A-EC56E72CE19A}" srcOrd="1" destOrd="0" presId="urn:microsoft.com/office/officeart/2005/8/layout/cycle7"/>
    <dgm:cxn modelId="{D7FAD420-792E-4361-B94F-262F18B631E9}" type="presOf" srcId="{D06CFC1A-CF83-478B-AC89-4792EE8663C5}" destId="{4275CF8D-E797-47AF-A967-FD1401BDA944}" srcOrd="0" destOrd="0" presId="urn:microsoft.com/office/officeart/2005/8/layout/cycle7"/>
    <dgm:cxn modelId="{4C2E4E47-21D2-460E-8EB8-63A3CD91B825}" type="presOf" srcId="{6FB2C510-596A-4CAF-92D7-57B319EF49F5}" destId="{B85E2928-39E2-48F6-A1A6-7A357C72D998}" srcOrd="0" destOrd="0" presId="urn:microsoft.com/office/officeart/2005/8/layout/cycle7"/>
    <dgm:cxn modelId="{DBE1C911-1AAF-45AC-BC89-468BB0744521}" type="presOf" srcId="{DFF547B0-CFE5-494E-93AC-43FDD65213DC}" destId="{F8AC4A3F-24C8-43AF-83EC-E4AE655E56BA}" srcOrd="0" destOrd="0" presId="urn:microsoft.com/office/officeart/2005/8/layout/cycle7"/>
    <dgm:cxn modelId="{BDD0CBEE-8C10-46EA-844A-63B0B98E1470}" type="presOf" srcId="{D06CFC1A-CF83-478B-AC89-4792EE8663C5}" destId="{247E427B-18CD-4EE6-91CC-66DEA2F86825}" srcOrd="1" destOrd="0" presId="urn:microsoft.com/office/officeart/2005/8/layout/cycle7"/>
    <dgm:cxn modelId="{5EF803D2-7986-42C4-981F-7875778C5079}" srcId="{6FB2C510-596A-4CAF-92D7-57B319EF49F5}" destId="{B441F0E4-C566-487F-85BB-81B7944B5288}" srcOrd="0" destOrd="0" parTransId="{06CCC67D-F39E-461C-AA04-C888761674A3}" sibTransId="{EF5029BD-313F-49F9-BC7B-764B9B667D29}"/>
    <dgm:cxn modelId="{E21F33A8-7F16-44F6-8747-50E2761C7BEB}" type="presOf" srcId="{EF5029BD-313F-49F9-BC7B-764B9B667D29}" destId="{B2E1D45B-F8AB-46E4-9E8E-FE6B31A5857B}" srcOrd="0" destOrd="0" presId="urn:microsoft.com/office/officeart/2005/8/layout/cycle7"/>
    <dgm:cxn modelId="{E8AA2A5F-3303-4803-A7B4-F5625981D50A}" type="presOf" srcId="{1E5D4F60-DC64-485E-9C86-5E8C3D41CCEF}" destId="{8602F875-5D05-4971-97FC-00E7F4DD3020}" srcOrd="0" destOrd="0" presId="urn:microsoft.com/office/officeart/2005/8/layout/cycle7"/>
    <dgm:cxn modelId="{AD17FA9B-0FBB-4D12-9CE7-6FBD4087EC93}" type="presOf" srcId="{B441F0E4-C566-487F-85BB-81B7944B5288}" destId="{8B22D668-EEDB-4679-AE91-18ABF9143DB1}" srcOrd="0" destOrd="0" presId="urn:microsoft.com/office/officeart/2005/8/layout/cycle7"/>
    <dgm:cxn modelId="{3FCF25DE-8FA2-4EC1-B545-05AF3E5EAB1E}" srcId="{6FB2C510-596A-4CAF-92D7-57B319EF49F5}" destId="{FB348E49-9AEC-49AB-AB8C-C01239A870FA}" srcOrd="1" destOrd="0" parTransId="{2859A5CE-A1C9-47A7-B7FE-CF5F175FE562}" sibTransId="{1E5D4F60-DC64-485E-9C86-5E8C3D41CCEF}"/>
    <dgm:cxn modelId="{0DAAA942-D10A-4E25-878E-695C15C86835}" type="presParOf" srcId="{B85E2928-39E2-48F6-A1A6-7A357C72D998}" destId="{8B22D668-EEDB-4679-AE91-18ABF9143DB1}" srcOrd="0" destOrd="0" presId="urn:microsoft.com/office/officeart/2005/8/layout/cycle7"/>
    <dgm:cxn modelId="{F7E25556-8829-4723-9A2A-8E793D5FFB7D}" type="presParOf" srcId="{B85E2928-39E2-48F6-A1A6-7A357C72D998}" destId="{B2E1D45B-F8AB-46E4-9E8E-FE6B31A5857B}" srcOrd="1" destOrd="0" presId="urn:microsoft.com/office/officeart/2005/8/layout/cycle7"/>
    <dgm:cxn modelId="{F854700C-77EB-4B33-A896-838E184E295D}" type="presParOf" srcId="{B2E1D45B-F8AB-46E4-9E8E-FE6B31A5857B}" destId="{5A4CB985-98E6-47CF-969A-EC56E72CE19A}" srcOrd="0" destOrd="0" presId="urn:microsoft.com/office/officeart/2005/8/layout/cycle7"/>
    <dgm:cxn modelId="{B75A70C9-9F27-4DD9-9F6E-759BA115801B}" type="presParOf" srcId="{B85E2928-39E2-48F6-A1A6-7A357C72D998}" destId="{3A984DD1-7E70-482E-AE35-A679F6AE750E}" srcOrd="2" destOrd="0" presId="urn:microsoft.com/office/officeart/2005/8/layout/cycle7"/>
    <dgm:cxn modelId="{07C84ACD-FBA7-44B4-96A9-F966A9810877}" type="presParOf" srcId="{B85E2928-39E2-48F6-A1A6-7A357C72D998}" destId="{8602F875-5D05-4971-97FC-00E7F4DD3020}" srcOrd="3" destOrd="0" presId="urn:microsoft.com/office/officeart/2005/8/layout/cycle7"/>
    <dgm:cxn modelId="{831B939D-B1C0-4465-BC98-804CFD8A790B}" type="presParOf" srcId="{8602F875-5D05-4971-97FC-00E7F4DD3020}" destId="{8D583EDF-2040-4D7F-A4EA-506CC1BA880D}" srcOrd="0" destOrd="0" presId="urn:microsoft.com/office/officeart/2005/8/layout/cycle7"/>
    <dgm:cxn modelId="{E4B6EE0A-9E92-4DA0-95EA-752210AAA63A}" type="presParOf" srcId="{B85E2928-39E2-48F6-A1A6-7A357C72D998}" destId="{F8AC4A3F-24C8-43AF-83EC-E4AE655E56BA}" srcOrd="4" destOrd="0" presId="urn:microsoft.com/office/officeart/2005/8/layout/cycle7"/>
    <dgm:cxn modelId="{2E316D21-FD3B-44E6-BBC5-9A631BD5291E}" type="presParOf" srcId="{B85E2928-39E2-48F6-A1A6-7A357C72D998}" destId="{4275CF8D-E797-47AF-A967-FD1401BDA944}" srcOrd="5" destOrd="0" presId="urn:microsoft.com/office/officeart/2005/8/layout/cycle7"/>
    <dgm:cxn modelId="{D1DDC66C-D224-43F8-AC82-86DDCE9B6E7D}" type="presParOf" srcId="{4275CF8D-E797-47AF-A967-FD1401BDA944}" destId="{247E427B-18CD-4EE6-91CC-66DEA2F8682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F610C-6473-4F29-AE52-C3586FEE059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15A6CA64-E310-43FC-B8BB-E03DC49AD57E}">
      <dgm:prSet phldrT="[テキスト]"/>
      <dgm:spPr/>
      <dgm:t>
        <a:bodyPr/>
        <a:lstStyle/>
        <a:p>
          <a:r>
            <a:rPr kumimoji="1" lang="ja-JP" altLang="en-US" dirty="0"/>
            <a:t>就労相談</a:t>
          </a:r>
        </a:p>
      </dgm:t>
    </dgm:pt>
    <dgm:pt modelId="{7B583AD7-46D3-47A0-A6E2-02854F821368}" type="parTrans" cxnId="{890E3AF0-B697-419A-B81E-C7ED263C6CAE}">
      <dgm:prSet/>
      <dgm:spPr/>
      <dgm:t>
        <a:bodyPr/>
        <a:lstStyle/>
        <a:p>
          <a:endParaRPr kumimoji="1" lang="ja-JP" altLang="en-US"/>
        </a:p>
      </dgm:t>
    </dgm:pt>
    <dgm:pt modelId="{69BF513D-0C20-4755-BE6C-218F4E706F42}" type="sibTrans" cxnId="{890E3AF0-B697-419A-B81E-C7ED263C6CAE}">
      <dgm:prSet/>
      <dgm:spPr/>
      <dgm:t>
        <a:bodyPr/>
        <a:lstStyle/>
        <a:p>
          <a:endParaRPr kumimoji="1" lang="ja-JP" altLang="en-US"/>
        </a:p>
      </dgm:t>
    </dgm:pt>
    <dgm:pt modelId="{68106165-BDE9-4073-B1B9-C730D0B99B0D}">
      <dgm:prSet phldrT="[テキスト]"/>
      <dgm:spPr/>
      <dgm:t>
        <a:bodyPr/>
        <a:lstStyle/>
        <a:p>
          <a:r>
            <a:rPr kumimoji="1" lang="ja-JP" altLang="en-US" dirty="0"/>
            <a:t>アセスメントと準備訓練</a:t>
          </a:r>
        </a:p>
      </dgm:t>
    </dgm:pt>
    <dgm:pt modelId="{CFAE048C-6697-4834-B810-0F8FC9B4F363}" type="parTrans" cxnId="{99874515-D435-4044-B80C-4CC799AB8D67}">
      <dgm:prSet/>
      <dgm:spPr/>
      <dgm:t>
        <a:bodyPr/>
        <a:lstStyle/>
        <a:p>
          <a:endParaRPr kumimoji="1" lang="ja-JP" altLang="en-US"/>
        </a:p>
      </dgm:t>
    </dgm:pt>
    <dgm:pt modelId="{6B554B36-AE2F-43F3-B8C7-B360F2D6105B}" type="sibTrans" cxnId="{99874515-D435-4044-B80C-4CC799AB8D67}">
      <dgm:prSet/>
      <dgm:spPr/>
      <dgm:t>
        <a:bodyPr/>
        <a:lstStyle/>
        <a:p>
          <a:endParaRPr kumimoji="1" lang="ja-JP" altLang="en-US"/>
        </a:p>
      </dgm:t>
    </dgm:pt>
    <dgm:pt modelId="{EB564030-F8F0-41A1-84F5-2213F9DA7994}">
      <dgm:prSet phldrT="[テキスト]"/>
      <dgm:spPr/>
      <dgm:t>
        <a:bodyPr/>
        <a:lstStyle/>
        <a:p>
          <a:r>
            <a:rPr kumimoji="1" lang="ja-JP" altLang="en-US" dirty="0"/>
            <a:t>求職活動とマッチング</a:t>
          </a:r>
        </a:p>
      </dgm:t>
    </dgm:pt>
    <dgm:pt modelId="{FBCBB936-C840-431F-BF7F-46CC6357125E}" type="parTrans" cxnId="{A8E1254B-99C0-497C-83F0-889F001AC464}">
      <dgm:prSet/>
      <dgm:spPr/>
      <dgm:t>
        <a:bodyPr/>
        <a:lstStyle/>
        <a:p>
          <a:endParaRPr kumimoji="1" lang="ja-JP" altLang="en-US"/>
        </a:p>
      </dgm:t>
    </dgm:pt>
    <dgm:pt modelId="{1FCEC149-2B8D-414B-ACF3-30D8443C8EC3}" type="sibTrans" cxnId="{A8E1254B-99C0-497C-83F0-889F001AC464}">
      <dgm:prSet/>
      <dgm:spPr/>
      <dgm:t>
        <a:bodyPr/>
        <a:lstStyle/>
        <a:p>
          <a:endParaRPr kumimoji="1" lang="ja-JP" altLang="en-US"/>
        </a:p>
      </dgm:t>
    </dgm:pt>
    <dgm:pt modelId="{3D08B85A-6C6E-46EC-B59C-FF326FCAE5AF}">
      <dgm:prSet phldrT="[テキスト]"/>
      <dgm:spPr/>
      <dgm:t>
        <a:bodyPr/>
        <a:lstStyle/>
        <a:p>
          <a:r>
            <a:rPr kumimoji="1" lang="ja-JP" altLang="en-US" dirty="0"/>
            <a:t>職場適応支援</a:t>
          </a:r>
        </a:p>
      </dgm:t>
    </dgm:pt>
    <dgm:pt modelId="{E10B877B-4B0E-4BDE-810F-06D49244B96F}" type="parTrans" cxnId="{1847A40C-0786-4743-AAD5-A37A9E291156}">
      <dgm:prSet/>
      <dgm:spPr/>
      <dgm:t>
        <a:bodyPr/>
        <a:lstStyle/>
        <a:p>
          <a:endParaRPr kumimoji="1" lang="ja-JP" altLang="en-US"/>
        </a:p>
      </dgm:t>
    </dgm:pt>
    <dgm:pt modelId="{7AEFA816-4058-4A95-B486-DB9214D56F98}" type="sibTrans" cxnId="{1847A40C-0786-4743-AAD5-A37A9E291156}">
      <dgm:prSet/>
      <dgm:spPr/>
      <dgm:t>
        <a:bodyPr/>
        <a:lstStyle/>
        <a:p>
          <a:endParaRPr kumimoji="1" lang="ja-JP" altLang="en-US"/>
        </a:p>
      </dgm:t>
    </dgm:pt>
    <dgm:pt modelId="{2C4CAC9C-EA15-4CF0-99C1-EF4CF11ACF19}">
      <dgm:prSet phldrT="[テキスト]"/>
      <dgm:spPr/>
      <dgm:t>
        <a:bodyPr/>
        <a:lstStyle/>
        <a:p>
          <a:r>
            <a:rPr kumimoji="1" lang="ja-JP" altLang="en-US" dirty="0"/>
            <a:t>フォローアップ</a:t>
          </a:r>
        </a:p>
      </dgm:t>
    </dgm:pt>
    <dgm:pt modelId="{FF03C0FE-771D-45C7-B265-2567D8FB9CD3}" type="parTrans" cxnId="{3E8915E0-E020-421A-B3DE-D48C7CB5F108}">
      <dgm:prSet/>
      <dgm:spPr/>
      <dgm:t>
        <a:bodyPr/>
        <a:lstStyle/>
        <a:p>
          <a:endParaRPr kumimoji="1" lang="ja-JP" altLang="en-US"/>
        </a:p>
      </dgm:t>
    </dgm:pt>
    <dgm:pt modelId="{790ACA5F-E677-4292-ADB8-25E35529E807}" type="sibTrans" cxnId="{3E8915E0-E020-421A-B3DE-D48C7CB5F108}">
      <dgm:prSet/>
      <dgm:spPr/>
      <dgm:t>
        <a:bodyPr/>
        <a:lstStyle/>
        <a:p>
          <a:endParaRPr kumimoji="1" lang="ja-JP" altLang="en-US"/>
        </a:p>
      </dgm:t>
    </dgm:pt>
    <dgm:pt modelId="{984699B0-5B56-4315-B3AC-17425A69EF4D}" type="pres">
      <dgm:prSet presAssocID="{A48F610C-6473-4F29-AE52-C3586FEE059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009973F-FE47-48A4-A319-E265A11D2A4D}" type="pres">
      <dgm:prSet presAssocID="{A48F610C-6473-4F29-AE52-C3586FEE059A}" presName="dummyMaxCanvas" presStyleCnt="0">
        <dgm:presLayoutVars/>
      </dgm:prSet>
      <dgm:spPr/>
    </dgm:pt>
    <dgm:pt modelId="{8F18DC0D-E6A3-4BD4-9115-B799FA743BCE}" type="pres">
      <dgm:prSet presAssocID="{A48F610C-6473-4F29-AE52-C3586FEE059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732CBC8-7362-4EA5-A1DE-114625F4C2AA}" type="pres">
      <dgm:prSet presAssocID="{A48F610C-6473-4F29-AE52-C3586FEE059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91193D-D80A-4B8E-A06D-DF17432537E6}" type="pres">
      <dgm:prSet presAssocID="{A48F610C-6473-4F29-AE52-C3586FEE059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D94BF-E37A-453C-88B9-873D31F7CBC1}" type="pres">
      <dgm:prSet presAssocID="{A48F610C-6473-4F29-AE52-C3586FEE059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870849-1FFA-46D3-A541-2E6DCEF638A5}" type="pres">
      <dgm:prSet presAssocID="{A48F610C-6473-4F29-AE52-C3586FEE059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A8B494-6D9A-4B85-B9B7-C9F103551A21}" type="pres">
      <dgm:prSet presAssocID="{A48F610C-6473-4F29-AE52-C3586FEE059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5FF63C3-E45E-4048-B3A8-369B5CC3F57C}" type="pres">
      <dgm:prSet presAssocID="{A48F610C-6473-4F29-AE52-C3586FEE059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8A1A9A-2C82-44A8-98EB-835B3D3767D1}" type="pres">
      <dgm:prSet presAssocID="{A48F610C-6473-4F29-AE52-C3586FEE059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8FA15F-F127-4DAC-9B04-910EF8BAE545}" type="pres">
      <dgm:prSet presAssocID="{A48F610C-6473-4F29-AE52-C3586FEE059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24773D-2BE0-4C9B-9EE1-2F20603CC142}" type="pres">
      <dgm:prSet presAssocID="{A48F610C-6473-4F29-AE52-C3586FEE059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54547F-B64B-4EB5-8B66-38E7882AEE52}" type="pres">
      <dgm:prSet presAssocID="{A48F610C-6473-4F29-AE52-C3586FEE059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290041-2563-4995-BE0A-36D26342EDCF}" type="pres">
      <dgm:prSet presAssocID="{A48F610C-6473-4F29-AE52-C3586FEE059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20B4D4-E1DF-414A-8666-2C6756488C36}" type="pres">
      <dgm:prSet presAssocID="{A48F610C-6473-4F29-AE52-C3586FEE059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20D2BE-8304-443B-8A68-5A4AF08B3992}" type="pres">
      <dgm:prSet presAssocID="{A48F610C-6473-4F29-AE52-C3586FEE059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8E1254B-99C0-497C-83F0-889F001AC464}" srcId="{A48F610C-6473-4F29-AE52-C3586FEE059A}" destId="{EB564030-F8F0-41A1-84F5-2213F9DA7994}" srcOrd="2" destOrd="0" parTransId="{FBCBB936-C840-431F-BF7F-46CC6357125E}" sibTransId="{1FCEC149-2B8D-414B-ACF3-30D8443C8EC3}"/>
    <dgm:cxn modelId="{955A3043-80AE-4E8E-A984-F182923ABD60}" type="presOf" srcId="{15A6CA64-E310-43FC-B8BB-E03DC49AD57E}" destId="{3624773D-2BE0-4C9B-9EE1-2F20603CC142}" srcOrd="1" destOrd="0" presId="urn:microsoft.com/office/officeart/2005/8/layout/vProcess5"/>
    <dgm:cxn modelId="{3E8915E0-E020-421A-B3DE-D48C7CB5F108}" srcId="{A48F610C-6473-4F29-AE52-C3586FEE059A}" destId="{2C4CAC9C-EA15-4CF0-99C1-EF4CF11ACF19}" srcOrd="4" destOrd="0" parTransId="{FF03C0FE-771D-45C7-B265-2567D8FB9CD3}" sibTransId="{790ACA5F-E677-4292-ADB8-25E35529E807}"/>
    <dgm:cxn modelId="{F455B399-7BCF-4586-B46E-723F56A598A6}" type="presOf" srcId="{68106165-BDE9-4073-B1B9-C730D0B99B0D}" destId="{D732CBC8-7362-4EA5-A1DE-114625F4C2AA}" srcOrd="0" destOrd="0" presId="urn:microsoft.com/office/officeart/2005/8/layout/vProcess5"/>
    <dgm:cxn modelId="{9336F406-8E58-4DFC-9981-ED795C521A9A}" type="presOf" srcId="{2C4CAC9C-EA15-4CF0-99C1-EF4CF11ACF19}" destId="{3A870849-1FFA-46D3-A541-2E6DCEF638A5}" srcOrd="0" destOrd="0" presId="urn:microsoft.com/office/officeart/2005/8/layout/vProcess5"/>
    <dgm:cxn modelId="{18B0C0D9-8A35-4CE3-AB0E-F7658A6CFB7B}" type="presOf" srcId="{EB564030-F8F0-41A1-84F5-2213F9DA7994}" destId="{E091193D-D80A-4B8E-A06D-DF17432537E6}" srcOrd="0" destOrd="0" presId="urn:microsoft.com/office/officeart/2005/8/layout/vProcess5"/>
    <dgm:cxn modelId="{BFFC97A1-CCC8-4398-B75B-DCB5F0F22878}" type="presOf" srcId="{69BF513D-0C20-4755-BE6C-218F4E706F42}" destId="{5AA8B494-6D9A-4B85-B9B7-C9F103551A21}" srcOrd="0" destOrd="0" presId="urn:microsoft.com/office/officeart/2005/8/layout/vProcess5"/>
    <dgm:cxn modelId="{68C7AD75-4AF7-4413-AACD-0350CA86F1E0}" type="presOf" srcId="{A48F610C-6473-4F29-AE52-C3586FEE059A}" destId="{984699B0-5B56-4315-B3AC-17425A69EF4D}" srcOrd="0" destOrd="0" presId="urn:microsoft.com/office/officeart/2005/8/layout/vProcess5"/>
    <dgm:cxn modelId="{7EE80A26-A106-47E3-851B-7B18A990269B}" type="presOf" srcId="{3D08B85A-6C6E-46EC-B59C-FF326FCAE5AF}" destId="{1B20B4D4-E1DF-414A-8666-2C6756488C36}" srcOrd="1" destOrd="0" presId="urn:microsoft.com/office/officeart/2005/8/layout/vProcess5"/>
    <dgm:cxn modelId="{C0EEB5EA-F944-4A62-B310-627FA116CE41}" type="presOf" srcId="{3D08B85A-6C6E-46EC-B59C-FF326FCAE5AF}" destId="{26CD94BF-E37A-453C-88B9-873D31F7CBC1}" srcOrd="0" destOrd="0" presId="urn:microsoft.com/office/officeart/2005/8/layout/vProcess5"/>
    <dgm:cxn modelId="{99874515-D435-4044-B80C-4CC799AB8D67}" srcId="{A48F610C-6473-4F29-AE52-C3586FEE059A}" destId="{68106165-BDE9-4073-B1B9-C730D0B99B0D}" srcOrd="1" destOrd="0" parTransId="{CFAE048C-6697-4834-B810-0F8FC9B4F363}" sibTransId="{6B554B36-AE2F-43F3-B8C7-B360F2D6105B}"/>
    <dgm:cxn modelId="{D047225F-0296-47AC-A9E3-F1B4AF8120EF}" type="presOf" srcId="{6B554B36-AE2F-43F3-B8C7-B360F2D6105B}" destId="{55FF63C3-E45E-4048-B3A8-369B5CC3F57C}" srcOrd="0" destOrd="0" presId="urn:microsoft.com/office/officeart/2005/8/layout/vProcess5"/>
    <dgm:cxn modelId="{5E577E9D-3303-4141-BA8D-E1BB15FA8C5B}" type="presOf" srcId="{EB564030-F8F0-41A1-84F5-2213F9DA7994}" destId="{AB290041-2563-4995-BE0A-36D26342EDCF}" srcOrd="1" destOrd="0" presId="urn:microsoft.com/office/officeart/2005/8/layout/vProcess5"/>
    <dgm:cxn modelId="{890E3AF0-B697-419A-B81E-C7ED263C6CAE}" srcId="{A48F610C-6473-4F29-AE52-C3586FEE059A}" destId="{15A6CA64-E310-43FC-B8BB-E03DC49AD57E}" srcOrd="0" destOrd="0" parTransId="{7B583AD7-46D3-47A0-A6E2-02854F821368}" sibTransId="{69BF513D-0C20-4755-BE6C-218F4E706F42}"/>
    <dgm:cxn modelId="{10DDCE6C-27BA-4C76-B14D-9C6D4483EFDB}" type="presOf" srcId="{68106165-BDE9-4073-B1B9-C730D0B99B0D}" destId="{9654547F-B64B-4EB5-8B66-38E7882AEE52}" srcOrd="1" destOrd="0" presId="urn:microsoft.com/office/officeart/2005/8/layout/vProcess5"/>
    <dgm:cxn modelId="{DC8DE7BB-BD72-4872-A35C-9A2CAF382AF5}" type="presOf" srcId="{1FCEC149-2B8D-414B-ACF3-30D8443C8EC3}" destId="{D98A1A9A-2C82-44A8-98EB-835B3D3767D1}" srcOrd="0" destOrd="0" presId="urn:microsoft.com/office/officeart/2005/8/layout/vProcess5"/>
    <dgm:cxn modelId="{1847A40C-0786-4743-AAD5-A37A9E291156}" srcId="{A48F610C-6473-4F29-AE52-C3586FEE059A}" destId="{3D08B85A-6C6E-46EC-B59C-FF326FCAE5AF}" srcOrd="3" destOrd="0" parTransId="{E10B877B-4B0E-4BDE-810F-06D49244B96F}" sibTransId="{7AEFA816-4058-4A95-B486-DB9214D56F98}"/>
    <dgm:cxn modelId="{944DB4B3-C78C-41E3-A3DC-0AA1708D2AD5}" type="presOf" srcId="{15A6CA64-E310-43FC-B8BB-E03DC49AD57E}" destId="{8F18DC0D-E6A3-4BD4-9115-B799FA743BCE}" srcOrd="0" destOrd="0" presId="urn:microsoft.com/office/officeart/2005/8/layout/vProcess5"/>
    <dgm:cxn modelId="{9F539AA5-696A-4C7E-B749-705247FB19A0}" type="presOf" srcId="{2C4CAC9C-EA15-4CF0-99C1-EF4CF11ACF19}" destId="{B520D2BE-8304-443B-8A68-5A4AF08B3992}" srcOrd="1" destOrd="0" presId="urn:microsoft.com/office/officeart/2005/8/layout/vProcess5"/>
    <dgm:cxn modelId="{66EC385E-4DF1-43B8-B341-CA8B57AFCF22}" type="presOf" srcId="{7AEFA816-4058-4A95-B486-DB9214D56F98}" destId="{968FA15F-F127-4DAC-9B04-910EF8BAE545}" srcOrd="0" destOrd="0" presId="urn:microsoft.com/office/officeart/2005/8/layout/vProcess5"/>
    <dgm:cxn modelId="{0793384B-15C4-47AB-A9A2-C465B02DD59B}" type="presParOf" srcId="{984699B0-5B56-4315-B3AC-17425A69EF4D}" destId="{3009973F-FE47-48A4-A319-E265A11D2A4D}" srcOrd="0" destOrd="0" presId="urn:microsoft.com/office/officeart/2005/8/layout/vProcess5"/>
    <dgm:cxn modelId="{86397D89-D1B7-4734-B618-109573387280}" type="presParOf" srcId="{984699B0-5B56-4315-B3AC-17425A69EF4D}" destId="{8F18DC0D-E6A3-4BD4-9115-B799FA743BCE}" srcOrd="1" destOrd="0" presId="urn:microsoft.com/office/officeart/2005/8/layout/vProcess5"/>
    <dgm:cxn modelId="{20C573B4-D341-4196-A415-4443DF31BF7E}" type="presParOf" srcId="{984699B0-5B56-4315-B3AC-17425A69EF4D}" destId="{D732CBC8-7362-4EA5-A1DE-114625F4C2AA}" srcOrd="2" destOrd="0" presId="urn:microsoft.com/office/officeart/2005/8/layout/vProcess5"/>
    <dgm:cxn modelId="{B70CA6CB-C7FB-4FE5-9D72-570DE8D1BE0A}" type="presParOf" srcId="{984699B0-5B56-4315-B3AC-17425A69EF4D}" destId="{E091193D-D80A-4B8E-A06D-DF17432537E6}" srcOrd="3" destOrd="0" presId="urn:microsoft.com/office/officeart/2005/8/layout/vProcess5"/>
    <dgm:cxn modelId="{4B8A4A82-0850-43DC-AD28-C7ABEE0714BB}" type="presParOf" srcId="{984699B0-5B56-4315-B3AC-17425A69EF4D}" destId="{26CD94BF-E37A-453C-88B9-873D31F7CBC1}" srcOrd="4" destOrd="0" presId="urn:microsoft.com/office/officeart/2005/8/layout/vProcess5"/>
    <dgm:cxn modelId="{DF4CC48E-39FB-49C9-9019-4C0206CEEBD5}" type="presParOf" srcId="{984699B0-5B56-4315-B3AC-17425A69EF4D}" destId="{3A870849-1FFA-46D3-A541-2E6DCEF638A5}" srcOrd="5" destOrd="0" presId="urn:microsoft.com/office/officeart/2005/8/layout/vProcess5"/>
    <dgm:cxn modelId="{14AF8352-5BD8-4D49-A038-59A5775571FB}" type="presParOf" srcId="{984699B0-5B56-4315-B3AC-17425A69EF4D}" destId="{5AA8B494-6D9A-4B85-B9B7-C9F103551A21}" srcOrd="6" destOrd="0" presId="urn:microsoft.com/office/officeart/2005/8/layout/vProcess5"/>
    <dgm:cxn modelId="{9902B893-99E8-4923-B3C8-41CE9086BF01}" type="presParOf" srcId="{984699B0-5B56-4315-B3AC-17425A69EF4D}" destId="{55FF63C3-E45E-4048-B3A8-369B5CC3F57C}" srcOrd="7" destOrd="0" presId="urn:microsoft.com/office/officeart/2005/8/layout/vProcess5"/>
    <dgm:cxn modelId="{53F7AD0C-A513-4671-81CF-464DF24B685F}" type="presParOf" srcId="{984699B0-5B56-4315-B3AC-17425A69EF4D}" destId="{D98A1A9A-2C82-44A8-98EB-835B3D3767D1}" srcOrd="8" destOrd="0" presId="urn:microsoft.com/office/officeart/2005/8/layout/vProcess5"/>
    <dgm:cxn modelId="{14271C57-AD73-4DFC-B429-2AF068A68199}" type="presParOf" srcId="{984699B0-5B56-4315-B3AC-17425A69EF4D}" destId="{968FA15F-F127-4DAC-9B04-910EF8BAE545}" srcOrd="9" destOrd="0" presId="urn:microsoft.com/office/officeart/2005/8/layout/vProcess5"/>
    <dgm:cxn modelId="{B2279A85-0ACE-4996-B338-B79D181EA5C9}" type="presParOf" srcId="{984699B0-5B56-4315-B3AC-17425A69EF4D}" destId="{3624773D-2BE0-4C9B-9EE1-2F20603CC142}" srcOrd="10" destOrd="0" presId="urn:microsoft.com/office/officeart/2005/8/layout/vProcess5"/>
    <dgm:cxn modelId="{2EE5F826-29EB-4A88-8CF8-5DC2FFA5FEF3}" type="presParOf" srcId="{984699B0-5B56-4315-B3AC-17425A69EF4D}" destId="{9654547F-B64B-4EB5-8B66-38E7882AEE52}" srcOrd="11" destOrd="0" presId="urn:microsoft.com/office/officeart/2005/8/layout/vProcess5"/>
    <dgm:cxn modelId="{7B73644C-E151-495D-B229-02588703E921}" type="presParOf" srcId="{984699B0-5B56-4315-B3AC-17425A69EF4D}" destId="{AB290041-2563-4995-BE0A-36D26342EDCF}" srcOrd="12" destOrd="0" presId="urn:microsoft.com/office/officeart/2005/8/layout/vProcess5"/>
    <dgm:cxn modelId="{478EDEA9-6B56-4FB4-BDAD-DF468F76F125}" type="presParOf" srcId="{984699B0-5B56-4315-B3AC-17425A69EF4D}" destId="{1B20B4D4-E1DF-414A-8666-2C6756488C36}" srcOrd="13" destOrd="0" presId="urn:microsoft.com/office/officeart/2005/8/layout/vProcess5"/>
    <dgm:cxn modelId="{F49F85EF-7E2E-4FF4-B92B-1F9FAF3B776E}" type="presParOf" srcId="{984699B0-5B56-4315-B3AC-17425A69EF4D}" destId="{B520D2BE-8304-443B-8A68-5A4AF08B399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2D668-EEDB-4679-AE91-18ABF9143DB1}">
      <dsp:nvSpPr>
        <dsp:cNvPr id="0" name=""/>
        <dsp:cNvSpPr/>
      </dsp:nvSpPr>
      <dsp:spPr>
        <a:xfrm>
          <a:off x="1842040" y="-39091"/>
          <a:ext cx="3128598" cy="1215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/>
            <a:t>就労移行支援事業</a:t>
          </a:r>
          <a:endParaRPr kumimoji="1" lang="en-US" altLang="ja-JP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/>
            <a:t>【</a:t>
          </a:r>
          <a:r>
            <a:rPr kumimoji="1" lang="ja-JP" altLang="en-US" sz="2200" kern="1200" dirty="0"/>
            <a:t>定員</a:t>
          </a:r>
          <a:r>
            <a:rPr kumimoji="1" lang="en-US" altLang="ja-JP" sz="2200" kern="1200" dirty="0"/>
            <a:t>24</a:t>
          </a:r>
          <a:r>
            <a:rPr kumimoji="1" lang="ja-JP" altLang="en-US" sz="2200" kern="1200" dirty="0"/>
            <a:t>名</a:t>
          </a:r>
          <a:r>
            <a:rPr kumimoji="1" lang="en-US" altLang="ja-JP" sz="2200" kern="1200" dirty="0"/>
            <a:t>】</a:t>
          </a:r>
          <a:endParaRPr kumimoji="1" lang="ja-JP" altLang="en-US" sz="2200" kern="1200" dirty="0"/>
        </a:p>
      </dsp:txBody>
      <dsp:txXfrm>
        <a:off x="1877636" y="-3495"/>
        <a:ext cx="3057406" cy="1144159"/>
      </dsp:txXfrm>
    </dsp:sp>
    <dsp:sp modelId="{B2E1D45B-F8AB-46E4-9E8E-FE6B31A5857B}">
      <dsp:nvSpPr>
        <dsp:cNvPr id="0" name=""/>
        <dsp:cNvSpPr/>
      </dsp:nvSpPr>
      <dsp:spPr>
        <a:xfrm rot="14271048">
          <a:off x="3632376" y="1956268"/>
          <a:ext cx="1368334" cy="37767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>
        <a:off x="3745678" y="2031802"/>
        <a:ext cx="1141730" cy="226604"/>
      </dsp:txXfrm>
    </dsp:sp>
    <dsp:sp modelId="{3A984DD1-7E70-482E-AE35-A679F6AE750E}">
      <dsp:nvSpPr>
        <dsp:cNvPr id="0" name=""/>
        <dsp:cNvSpPr/>
      </dsp:nvSpPr>
      <dsp:spPr>
        <a:xfrm>
          <a:off x="3780305" y="3113950"/>
          <a:ext cx="2814202" cy="1079065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/>
            <a:t>自立訓練事業</a:t>
          </a:r>
          <a:endParaRPr kumimoji="1" lang="en-US" altLang="ja-JP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/>
            <a:t>【</a:t>
          </a:r>
          <a:r>
            <a:rPr kumimoji="1" lang="ja-JP" altLang="en-US" sz="2200" kern="1200" dirty="0"/>
            <a:t>定員</a:t>
          </a:r>
          <a:r>
            <a:rPr kumimoji="1" lang="en-US" altLang="ja-JP" sz="2200" kern="1200" dirty="0"/>
            <a:t>6</a:t>
          </a:r>
          <a:r>
            <a:rPr kumimoji="1" lang="ja-JP" altLang="en-US" sz="2200" kern="1200" dirty="0"/>
            <a:t>名</a:t>
          </a:r>
          <a:r>
            <a:rPr kumimoji="1" lang="en-US" altLang="ja-JP" sz="2200" kern="1200" dirty="0"/>
            <a:t>】</a:t>
          </a:r>
          <a:endParaRPr kumimoji="1" lang="ja-JP" altLang="en-US" sz="2200" kern="1200" dirty="0"/>
        </a:p>
      </dsp:txBody>
      <dsp:txXfrm>
        <a:off x="3811910" y="3145555"/>
        <a:ext cx="2750992" cy="1015855"/>
      </dsp:txXfrm>
    </dsp:sp>
    <dsp:sp modelId="{8602F875-5D05-4971-97FC-00E7F4DD3020}">
      <dsp:nvSpPr>
        <dsp:cNvPr id="0" name=""/>
        <dsp:cNvSpPr/>
      </dsp:nvSpPr>
      <dsp:spPr>
        <a:xfrm>
          <a:off x="3245190" y="3114713"/>
          <a:ext cx="505597" cy="377672"/>
        </a:xfrm>
        <a:prstGeom prst="rightArrow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 rot="10800000">
        <a:off x="3358492" y="3190247"/>
        <a:ext cx="278993" cy="226604"/>
      </dsp:txXfrm>
    </dsp:sp>
    <dsp:sp modelId="{F8AC4A3F-24C8-43AF-83EC-E4AE655E56BA}">
      <dsp:nvSpPr>
        <dsp:cNvPr id="0" name=""/>
        <dsp:cNvSpPr/>
      </dsp:nvSpPr>
      <dsp:spPr>
        <a:xfrm>
          <a:off x="102236" y="3101950"/>
          <a:ext cx="3046071" cy="110306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/>
            <a:t>就労継続支援事業Ｂ型</a:t>
          </a:r>
          <a:endParaRPr kumimoji="1" lang="en-US" altLang="ja-JP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/>
            <a:t>【</a:t>
          </a:r>
          <a:r>
            <a:rPr kumimoji="1" lang="ja-JP" altLang="en-US" sz="2200" kern="1200" dirty="0"/>
            <a:t>定員</a:t>
          </a:r>
          <a:r>
            <a:rPr kumimoji="1" lang="en-US" altLang="ja-JP" sz="2200" kern="1200" dirty="0"/>
            <a:t>10</a:t>
          </a:r>
          <a:r>
            <a:rPr kumimoji="1" lang="ja-JP" altLang="en-US" sz="2200" kern="1200" dirty="0"/>
            <a:t>名</a:t>
          </a:r>
          <a:r>
            <a:rPr kumimoji="1" lang="en-US" altLang="ja-JP" sz="2200" kern="1200" dirty="0"/>
            <a:t>】</a:t>
          </a:r>
          <a:endParaRPr kumimoji="1" lang="ja-JP" altLang="en-US" sz="2200" kern="1200" dirty="0"/>
        </a:p>
      </dsp:txBody>
      <dsp:txXfrm>
        <a:off x="134544" y="3134258"/>
        <a:ext cx="2981455" cy="1038447"/>
      </dsp:txXfrm>
    </dsp:sp>
    <dsp:sp modelId="{4275CF8D-E797-47AF-A967-FD1401BDA944}">
      <dsp:nvSpPr>
        <dsp:cNvPr id="0" name=""/>
        <dsp:cNvSpPr/>
      </dsp:nvSpPr>
      <dsp:spPr>
        <a:xfrm rot="18000000">
          <a:off x="1867588" y="1950268"/>
          <a:ext cx="1264019" cy="377672"/>
        </a:xfrm>
        <a:prstGeom prst="right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ja-JP" altLang="en-US" sz="1300" kern="1200" dirty="0"/>
        </a:p>
      </dsp:txBody>
      <dsp:txXfrm>
        <a:off x="1891193" y="2085570"/>
        <a:ext cx="1169601" cy="188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8DC0D-E6A3-4BD4-9115-B799FA743BCE}">
      <dsp:nvSpPr>
        <dsp:cNvPr id="0" name=""/>
        <dsp:cNvSpPr/>
      </dsp:nvSpPr>
      <dsp:spPr>
        <a:xfrm>
          <a:off x="0" y="0"/>
          <a:ext cx="4923890" cy="803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就労相談</a:t>
          </a:r>
        </a:p>
      </dsp:txBody>
      <dsp:txXfrm>
        <a:off x="23537" y="23537"/>
        <a:ext cx="3962710" cy="756535"/>
      </dsp:txXfrm>
    </dsp:sp>
    <dsp:sp modelId="{D732CBC8-7362-4EA5-A1DE-114625F4C2AA}">
      <dsp:nvSpPr>
        <dsp:cNvPr id="0" name=""/>
        <dsp:cNvSpPr/>
      </dsp:nvSpPr>
      <dsp:spPr>
        <a:xfrm>
          <a:off x="367693" y="915221"/>
          <a:ext cx="4923890" cy="803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アセスメントと準備訓練</a:t>
          </a:r>
        </a:p>
      </dsp:txBody>
      <dsp:txXfrm>
        <a:off x="391230" y="938758"/>
        <a:ext cx="3986777" cy="756535"/>
      </dsp:txXfrm>
    </dsp:sp>
    <dsp:sp modelId="{E091193D-D80A-4B8E-A06D-DF17432537E6}">
      <dsp:nvSpPr>
        <dsp:cNvPr id="0" name=""/>
        <dsp:cNvSpPr/>
      </dsp:nvSpPr>
      <dsp:spPr>
        <a:xfrm>
          <a:off x="735386" y="1830443"/>
          <a:ext cx="4923890" cy="803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求職活動とマッチング</a:t>
          </a:r>
        </a:p>
      </dsp:txBody>
      <dsp:txXfrm>
        <a:off x="758923" y="1853980"/>
        <a:ext cx="3986777" cy="756535"/>
      </dsp:txXfrm>
    </dsp:sp>
    <dsp:sp modelId="{26CD94BF-E37A-453C-88B9-873D31F7CBC1}">
      <dsp:nvSpPr>
        <dsp:cNvPr id="0" name=""/>
        <dsp:cNvSpPr/>
      </dsp:nvSpPr>
      <dsp:spPr>
        <a:xfrm>
          <a:off x="1103079" y="2745665"/>
          <a:ext cx="4923890" cy="8036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職場適応支援</a:t>
          </a:r>
        </a:p>
      </dsp:txBody>
      <dsp:txXfrm>
        <a:off x="1126616" y="2769202"/>
        <a:ext cx="3986777" cy="756535"/>
      </dsp:txXfrm>
    </dsp:sp>
    <dsp:sp modelId="{3A870849-1FFA-46D3-A541-2E6DCEF638A5}">
      <dsp:nvSpPr>
        <dsp:cNvPr id="0" name=""/>
        <dsp:cNvSpPr/>
      </dsp:nvSpPr>
      <dsp:spPr>
        <a:xfrm>
          <a:off x="1470772" y="3660886"/>
          <a:ext cx="4923890" cy="8036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フォローアップ</a:t>
          </a:r>
        </a:p>
      </dsp:txBody>
      <dsp:txXfrm>
        <a:off x="1494309" y="3684423"/>
        <a:ext cx="3986777" cy="756535"/>
      </dsp:txXfrm>
    </dsp:sp>
    <dsp:sp modelId="{5AA8B494-6D9A-4B85-B9B7-C9F103551A21}">
      <dsp:nvSpPr>
        <dsp:cNvPr id="0" name=""/>
        <dsp:cNvSpPr/>
      </dsp:nvSpPr>
      <dsp:spPr>
        <a:xfrm>
          <a:off x="4401544" y="58708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/>
        </a:p>
      </dsp:txBody>
      <dsp:txXfrm>
        <a:off x="4519072" y="587081"/>
        <a:ext cx="287290" cy="393065"/>
      </dsp:txXfrm>
    </dsp:sp>
    <dsp:sp modelId="{55FF63C3-E45E-4048-B3A8-369B5CC3F57C}">
      <dsp:nvSpPr>
        <dsp:cNvPr id="0" name=""/>
        <dsp:cNvSpPr/>
      </dsp:nvSpPr>
      <dsp:spPr>
        <a:xfrm>
          <a:off x="4769237" y="1502302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/>
        </a:p>
      </dsp:txBody>
      <dsp:txXfrm>
        <a:off x="4886765" y="1502302"/>
        <a:ext cx="287290" cy="393065"/>
      </dsp:txXfrm>
    </dsp:sp>
    <dsp:sp modelId="{D98A1A9A-2C82-44A8-98EB-835B3D3767D1}">
      <dsp:nvSpPr>
        <dsp:cNvPr id="0" name=""/>
        <dsp:cNvSpPr/>
      </dsp:nvSpPr>
      <dsp:spPr>
        <a:xfrm>
          <a:off x="5136930" y="240413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/>
        </a:p>
      </dsp:txBody>
      <dsp:txXfrm>
        <a:off x="5254458" y="2404131"/>
        <a:ext cx="287290" cy="393065"/>
      </dsp:txXfrm>
    </dsp:sp>
    <dsp:sp modelId="{968FA15F-F127-4DAC-9B04-910EF8BAE545}">
      <dsp:nvSpPr>
        <dsp:cNvPr id="0" name=""/>
        <dsp:cNvSpPr/>
      </dsp:nvSpPr>
      <dsp:spPr>
        <a:xfrm>
          <a:off x="5504623" y="332828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/>
        </a:p>
      </dsp:txBody>
      <dsp:txXfrm>
        <a:off x="5622151" y="3328281"/>
        <a:ext cx="287290" cy="393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0.4125</cdr:x>
      <cdr:y>0.71429</cdr:y>
    </cdr:from>
    <cdr:to>
      <cdr:x>0.6225</cdr:x>
      <cdr:y>0.87339</cdr:y>
    </cdr:to>
    <cdr:sp macro="" textlink="">
      <cdr:nvSpPr>
        <cdr:cNvPr id="2" name="角丸四角形吹き出し 1"/>
        <cdr:cNvSpPr/>
      </cdr:nvSpPr>
      <cdr:spPr>
        <a:xfrm xmlns:a="http://schemas.openxmlformats.org/drawingml/2006/main">
          <a:off x="3394720" y="3600400"/>
          <a:ext cx="1728192" cy="801952"/>
        </a:xfrm>
        <a:prstGeom xmlns:a="http://schemas.openxmlformats.org/drawingml/2006/main" prst="wedgeRoundRectCallout">
          <a:avLst>
            <a:gd name="adj1" fmla="val -39566"/>
            <a:gd name="adj2" fmla="val -75912"/>
            <a:gd name="adj3" fmla="val 16667"/>
          </a:avLst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/>
            <a:t>特例子会社、百貨店、</a:t>
          </a:r>
          <a:endParaRPr lang="en-US" altLang="ja-JP"/>
        </a:p>
        <a:p xmlns:a="http://schemas.openxmlformats.org/drawingml/2006/main">
          <a:r>
            <a:rPr lang="ja-JP" altLang="en-US"/>
            <a:t>大学、病院、福祉施設</a:t>
          </a:r>
          <a:endParaRPr lang="en-US" altLang="ja-JP"/>
        </a:p>
        <a:p xmlns:a="http://schemas.openxmlformats.org/drawingml/2006/main">
          <a:r>
            <a:rPr lang="ja-JP" altLang="en-US"/>
            <a:t>区・市役所など</a:t>
          </a:r>
          <a:endParaRPr lang="ja-JP"/>
        </a:p>
      </cdr:txBody>
    </cdr:sp>
  </cdr:relSizeAnchor>
  <cdr:relSizeAnchor xmlns:cdr="http://schemas.openxmlformats.org/drawingml/2006/chartDrawing">
    <cdr:from>
      <cdr:x>0.54534</cdr:x>
      <cdr:y>0.0685</cdr:y>
    </cdr:from>
    <cdr:to>
      <cdr:x>0.82534</cdr:x>
      <cdr:y>0.40712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5321505" y="345298"/>
          <a:ext cx="2732270" cy="170683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dirty="0"/>
            <a:t>平均給与額：</a:t>
          </a:r>
          <a:r>
            <a:rPr lang="en-US" altLang="ja-JP" sz="1400" dirty="0"/>
            <a:t>128,504</a:t>
          </a:r>
          <a:r>
            <a:rPr lang="ja-JP" altLang="en-US" sz="1400" dirty="0"/>
            <a:t>円</a:t>
          </a:r>
          <a:endParaRPr lang="en-US" altLang="ja-JP" sz="1400" dirty="0"/>
        </a:p>
        <a:p xmlns:a="http://schemas.openxmlformats.org/drawingml/2006/main">
          <a:r>
            <a:rPr lang="ja-JP" altLang="en-US" sz="1400" dirty="0"/>
            <a:t>平均労働時間：</a:t>
          </a:r>
          <a:r>
            <a:rPr lang="en-US" altLang="ja-JP" sz="1400" dirty="0"/>
            <a:t>33.6</a:t>
          </a:r>
          <a:r>
            <a:rPr lang="ja-JP" altLang="en-US" sz="1400" dirty="0"/>
            <a:t>時間</a:t>
          </a:r>
          <a:endParaRPr lang="en-US" altLang="ja-JP" sz="1400" dirty="0"/>
        </a:p>
        <a:p xmlns:a="http://schemas.openxmlformats.org/drawingml/2006/main">
          <a:r>
            <a:rPr lang="en-US" altLang="ja-JP" sz="1400" dirty="0"/>
            <a:t>(※</a:t>
          </a:r>
          <a:r>
            <a:rPr lang="ja-JP" altLang="en-US" sz="1400" dirty="0"/>
            <a:t>平成</a:t>
          </a:r>
          <a:r>
            <a:rPr lang="en-US" altLang="ja-JP" sz="1400" dirty="0"/>
            <a:t>29</a:t>
          </a:r>
          <a:r>
            <a:rPr lang="ja-JP" altLang="en-US" sz="1400" dirty="0"/>
            <a:t>年度末調査）</a:t>
          </a:r>
          <a:endParaRPr lang="en-US" altLang="ja-JP" sz="1400" dirty="0"/>
        </a:p>
        <a:p xmlns:a="http://schemas.openxmlformats.org/drawingml/2006/main">
          <a:endParaRPr lang="en-US" altLang="ja-JP" sz="1400" dirty="0"/>
        </a:p>
        <a:p xmlns:a="http://schemas.openxmlformats.org/drawingml/2006/main">
          <a:r>
            <a:rPr lang="ja-JP" altLang="en-US" sz="1400" dirty="0"/>
            <a:t>★就労実現者の全員が常用労働で雇用保険・社会保険等に加入</a:t>
          </a:r>
          <a:endParaRPr lang="en-US" altLang="ja-JP" sz="1400" dirty="0"/>
        </a:p>
        <a:p xmlns:a="http://schemas.openxmlformats.org/drawingml/2006/main">
          <a:endParaRPr lang="ja-JP" alt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C57E-8C82-4B81-9CA4-E0ACEBD0C9BE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613F1-CC09-4B06-932C-2BE780155A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181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A12ED-1DE4-44B2-9BCF-56DCC0E89982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9382-A9F2-492A-B376-BBC7E2BCB9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50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52725" y="533400"/>
            <a:ext cx="4730750" cy="2662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 lIns="98969" tIns="49484" rIns="98969" bIns="49484"/>
          <a:lstStyle/>
          <a:p>
            <a:endParaRPr lang="ja-JP" altLang="en-US"/>
          </a:p>
        </p:txBody>
      </p:sp>
      <p:sp>
        <p:nvSpPr>
          <p:cNvPr id="66564" name="スライド番号プレースホルダ 3"/>
          <p:cNvSpPr txBox="1">
            <a:spLocks noGrp="1"/>
          </p:cNvSpPr>
          <p:nvPr/>
        </p:nvSpPr>
        <p:spPr bwMode="auto">
          <a:xfrm>
            <a:off x="5796172" y="6746897"/>
            <a:ext cx="4436040" cy="3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69" tIns="49484" rIns="98969" bIns="49484" anchor="b"/>
          <a:lstStyle/>
          <a:p>
            <a:pPr algn="r" defTabSz="913494"/>
            <a:fld id="{EEC93B42-9561-456D-8D4C-C9DA39123D06}" type="slidenum">
              <a:rPr lang="ja-JP" altLang="en-US" sz="1200"/>
              <a:pPr algn="r" defTabSz="913494"/>
              <a:t>3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2904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6C72-2F97-41B3-8218-33D3334E7D68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02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4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5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9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5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3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8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1143" y="3196479"/>
            <a:ext cx="5980857" cy="3661521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439265"/>
            <a:ext cx="6681019" cy="2418735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</a:rPr>
              <a:t>社会福祉法人　加島友愛会</a:t>
            </a:r>
            <a:endParaRPr lang="en-US" altLang="ja-JP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</a:rPr>
              <a:t>酒井大介　</a:t>
            </a:r>
            <a:endParaRPr lang="en-US" altLang="ja-JP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9934" y="884903"/>
            <a:ext cx="11164531" cy="1445341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</a:rPr>
              <a:t>Ｌｉｎｋの取り組みから定着支援を考える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927521" y="235762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84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810"/>
            <a:ext cx="7886700" cy="994172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2"/>
                </a:solidFill>
              </a:rPr>
              <a:t>スムーズな運用ができた理由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6816" y="1051926"/>
            <a:ext cx="6014271" cy="51441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■</a:t>
            </a:r>
            <a:r>
              <a:rPr kumimoji="1" lang="en-US" altLang="ja-JP" dirty="0">
                <a:solidFill>
                  <a:schemeClr val="tx2"/>
                </a:solidFill>
              </a:rPr>
              <a:t>『</a:t>
            </a:r>
            <a:r>
              <a:rPr kumimoji="1" lang="ja-JP" altLang="en-US" dirty="0">
                <a:solidFill>
                  <a:schemeClr val="tx2"/>
                </a:solidFill>
              </a:rPr>
              <a:t>職場適応支援</a:t>
            </a:r>
            <a:r>
              <a:rPr kumimoji="1" lang="en-US" altLang="ja-JP" dirty="0">
                <a:solidFill>
                  <a:schemeClr val="tx2"/>
                </a:solidFill>
              </a:rPr>
              <a:t>』</a:t>
            </a:r>
            <a:r>
              <a:rPr kumimoji="1" lang="ja-JP" altLang="en-US" dirty="0">
                <a:solidFill>
                  <a:schemeClr val="tx2"/>
                </a:solidFill>
              </a:rPr>
              <a:t>をしてきていた。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職場での支援方法や視点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■</a:t>
            </a:r>
            <a:r>
              <a:rPr lang="en-US" altLang="ja-JP" dirty="0">
                <a:solidFill>
                  <a:schemeClr val="tx2"/>
                </a:solidFill>
              </a:rPr>
              <a:t>『</a:t>
            </a:r>
            <a:r>
              <a:rPr lang="ja-JP" altLang="en-US" dirty="0">
                <a:solidFill>
                  <a:schemeClr val="tx2"/>
                </a:solidFill>
              </a:rPr>
              <a:t>定着支援</a:t>
            </a:r>
            <a:r>
              <a:rPr lang="en-US" altLang="ja-JP" dirty="0">
                <a:solidFill>
                  <a:schemeClr val="tx2"/>
                </a:solidFill>
              </a:rPr>
              <a:t>』</a:t>
            </a:r>
            <a:r>
              <a:rPr lang="ja-JP" altLang="en-US" dirty="0">
                <a:solidFill>
                  <a:schemeClr val="tx2"/>
                </a:solidFill>
              </a:rPr>
              <a:t>をしてきていた。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フォローアップにおいての企業支援や家族支援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アセスメントの重要性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■</a:t>
            </a:r>
            <a:r>
              <a:rPr kumimoji="1" lang="en-US" altLang="ja-JP" dirty="0">
                <a:solidFill>
                  <a:schemeClr val="tx2"/>
                </a:solidFill>
              </a:rPr>
              <a:t>OB</a:t>
            </a:r>
            <a:r>
              <a:rPr kumimoji="1" lang="ja-JP" altLang="en-US" dirty="0">
                <a:solidFill>
                  <a:schemeClr val="tx2"/>
                </a:solidFill>
              </a:rPr>
              <a:t>会等の活動をしてきていた。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就職者が集まる機会が定着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2"/>
                </a:solidFill>
              </a:rPr>
              <a:t>企画や運用の経験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■自治体へのアプローチ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支給決定の依頼と情報共有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■事前に手続きのサポートを行った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2"/>
                </a:solidFill>
              </a:rPr>
              <a:t>書類の確認や訪問調査日等のサポート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自治体への事前連絡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2"/>
                </a:solidFill>
              </a:rPr>
              <a:t>企業への周知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25" y="722692"/>
            <a:ext cx="3699833" cy="277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79" y="3836827"/>
            <a:ext cx="3682879" cy="277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97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2"/>
                </a:solidFill>
              </a:rPr>
              <a:t>就労定着支援</a:t>
            </a:r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</a:rPr>
              <a:t>事業についての課題認識</a:t>
            </a:r>
            <a:endParaRPr lang="ja-JP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19510" y="1121434"/>
            <a:ext cx="10765765" cy="55692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■事業者指定・支給決定の手続き</a:t>
            </a:r>
          </a:p>
          <a:p>
            <a:pPr lvl="1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国の情報提供が遅かったことによる自治体の混乱、自治体の意識の低さ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　（年度当初からの指定、サービス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等利用計画や訪問調査等支給決定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プロセス）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■対象者の範囲</a:t>
            </a:r>
          </a:p>
          <a:p>
            <a:pPr lvl="1"/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この先も福祉サービスを利用後就職した人のみを対象することがよいのだろうか？</a:t>
            </a:r>
          </a:p>
          <a:p>
            <a:pPr marL="0" indent="0">
              <a:buNone/>
            </a:pPr>
            <a:endParaRPr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■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自己負担の問題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サービス利用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年目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以降は利用者負担がかかる中で、どう対象者に必要性を感じてもらうか？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■評価の方法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定着率のみの評価</a:t>
            </a:r>
            <a:r>
              <a:rPr lang="ja-JP" altLang="en-US" dirty="0" smtClean="0">
                <a:solidFill>
                  <a:schemeClr val="tx2"/>
                </a:solidFill>
              </a:rPr>
              <a:t>基準による</a:t>
            </a:r>
            <a:r>
              <a:rPr lang="ja-JP" altLang="en-US" dirty="0">
                <a:solidFill>
                  <a:schemeClr val="tx2"/>
                </a:solidFill>
              </a:rPr>
              <a:t>基本報酬の設定でよいのだろうか？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2"/>
                </a:solidFill>
              </a:rPr>
              <a:t>■</a:t>
            </a:r>
            <a:r>
              <a:rPr kumimoji="1" lang="ja-JP" altLang="en-US" dirty="0">
                <a:solidFill>
                  <a:schemeClr val="tx2"/>
                </a:solidFill>
              </a:rPr>
              <a:t>この事業でやるべきことの整理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定期的な訪問や面談での状況把握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トラブルシューティングにかかる支援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2"/>
                </a:solidFill>
              </a:rPr>
              <a:t>キャリアアップ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や、転職支援等のライフキャリア支援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定着支援の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充実に伴う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kumimoji="1" lang="ja-JP" altLang="en-US" dirty="0" smtClean="0">
                <a:solidFill>
                  <a:schemeClr val="tx2"/>
                </a:solidFill>
              </a:rPr>
              <a:t>就労</a:t>
            </a:r>
            <a:r>
              <a:rPr kumimoji="1" lang="ja-JP" altLang="en-US" dirty="0">
                <a:solidFill>
                  <a:schemeClr val="tx2"/>
                </a:solidFill>
              </a:rPr>
              <a:t>支援プロセスのスキップ、軽視</a:t>
            </a:r>
          </a:p>
          <a:p>
            <a:pPr lvl="1"/>
            <a:endParaRPr kumimoji="1" lang="ja-JP" alt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4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76" y="0"/>
            <a:ext cx="8229600" cy="979512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</a:rPr>
              <a:t>就労支援プロセスから定着支援を考える</a:t>
            </a: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46170"/>
              </p:ext>
            </p:extLst>
          </p:nvPr>
        </p:nvGraphicFramePr>
        <p:xfrm>
          <a:off x="352214" y="1756632"/>
          <a:ext cx="6394663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右中かっこ 4"/>
          <p:cNvSpPr/>
          <p:nvPr/>
        </p:nvSpPr>
        <p:spPr>
          <a:xfrm>
            <a:off x="6885460" y="4705865"/>
            <a:ext cx="266700" cy="1435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234519" y="5169415"/>
            <a:ext cx="1955800" cy="50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定着支援</a:t>
            </a:r>
          </a:p>
        </p:txBody>
      </p:sp>
      <p:sp>
        <p:nvSpPr>
          <p:cNvPr id="3" name="雲形吹き出し 2"/>
          <p:cNvSpPr/>
          <p:nvPr/>
        </p:nvSpPr>
        <p:spPr>
          <a:xfrm>
            <a:off x="8246076" y="2930318"/>
            <a:ext cx="3698789" cy="21171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就労後のサポート体制が制度上、強化されることは評価したい。しかし担い手側が就労支援の本質を見誤らず、上手に使いこなす技術や視点が必要である。</a:t>
            </a:r>
            <a:endParaRPr kumimoji="1" lang="ja-JP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945339" y="151471"/>
            <a:ext cx="8229600" cy="852704"/>
          </a:xfrm>
        </p:spPr>
        <p:txBody>
          <a:bodyPr/>
          <a:lstStyle/>
          <a:p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事業構成</a:t>
            </a:r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783632" y="1988841"/>
          <a:ext cx="6696744" cy="416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070" y="1174069"/>
            <a:ext cx="1519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Administrator\Local Settings\Temporary Internet Files\Content.IE5\WWWQEVBP\MC90014974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243" y="1055438"/>
            <a:ext cx="13684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角丸四角形 11"/>
          <p:cNvSpPr/>
          <p:nvPr/>
        </p:nvSpPr>
        <p:spPr>
          <a:xfrm>
            <a:off x="2279651" y="2517569"/>
            <a:ext cx="1368425" cy="62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就職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8616950" y="2420938"/>
            <a:ext cx="1511300" cy="647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他事業所への移行</a:t>
            </a:r>
          </a:p>
        </p:txBody>
      </p:sp>
      <p:sp>
        <p:nvSpPr>
          <p:cNvPr id="16" name="右矢印 4"/>
          <p:cNvSpPr/>
          <p:nvPr/>
        </p:nvSpPr>
        <p:spPr>
          <a:xfrm rot="10885908">
            <a:off x="3554413" y="2774951"/>
            <a:ext cx="1141412" cy="227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ja-JP" altLang="en-US" sz="1600"/>
          </a:p>
        </p:txBody>
      </p:sp>
      <p:sp>
        <p:nvSpPr>
          <p:cNvPr id="18" name="右矢印 17"/>
          <p:cNvSpPr/>
          <p:nvPr/>
        </p:nvSpPr>
        <p:spPr>
          <a:xfrm flipH="1" flipV="1">
            <a:off x="3792539" y="2420938"/>
            <a:ext cx="574675" cy="3603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右矢印 18"/>
          <p:cNvSpPr/>
          <p:nvPr/>
        </p:nvSpPr>
        <p:spPr>
          <a:xfrm rot="10800000" flipH="1" flipV="1">
            <a:off x="7896226" y="2420938"/>
            <a:ext cx="576263" cy="3603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右矢印 19"/>
          <p:cNvSpPr/>
          <p:nvPr/>
        </p:nvSpPr>
        <p:spPr>
          <a:xfrm rot="7473670" flipH="1" flipV="1">
            <a:off x="8083551" y="3935413"/>
            <a:ext cx="1433512" cy="3857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76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9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636255"/>
              </p:ext>
            </p:extLst>
          </p:nvPr>
        </p:nvGraphicFramePr>
        <p:xfrm>
          <a:off x="383868" y="3213100"/>
          <a:ext cx="4640263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Worksheet" r:id="rId4" imgW="9401231" imgH="5581687" progId="Excel.Sheet.8">
                  <p:embed/>
                </p:oleObj>
              </mc:Choice>
              <mc:Fallback>
                <p:oleObj name="Worksheet" r:id="rId4" imgW="9401231" imgH="558168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68" y="3213100"/>
                        <a:ext cx="4640263" cy="2754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2401939" y="2263878"/>
            <a:ext cx="2496244" cy="1358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就労移行支援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平均年齢</a:t>
            </a:r>
            <a:r>
              <a:rPr lang="en-US" altLang="ja-JP" dirty="0"/>
              <a:t>22.2</a:t>
            </a:r>
            <a:r>
              <a:rPr lang="ja-JP" altLang="en-US" dirty="0"/>
              <a:t>歳</a:t>
            </a:r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586543192"/>
              </p:ext>
            </p:extLst>
          </p:nvPr>
        </p:nvGraphicFramePr>
        <p:xfrm>
          <a:off x="5486400" y="1873046"/>
          <a:ext cx="6368845" cy="468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228600" y="0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chemeClr val="accent1">
                    <a:lumMod val="50000"/>
                  </a:schemeClr>
                </a:solidFill>
              </a:rPr>
              <a:t>利用者の特徴</a:t>
            </a:r>
            <a:r>
              <a:rPr lang="en-US" altLang="ja-JP" sz="4000" b="1" dirty="0">
                <a:solidFill>
                  <a:schemeClr val="accent1">
                    <a:lumMod val="50000"/>
                  </a:schemeClr>
                </a:solidFill>
              </a:rPr>
              <a:t>(2018.9.1</a:t>
            </a:r>
            <a:r>
              <a:rPr lang="ja-JP" altLang="en-US" sz="4000" b="1" dirty="0">
                <a:solidFill>
                  <a:schemeClr val="accent1">
                    <a:lumMod val="50000"/>
                  </a:schemeClr>
                </a:solidFill>
              </a:rPr>
              <a:t>時点</a:t>
            </a:r>
            <a:r>
              <a:rPr lang="en-US" altLang="ja-JP" sz="4000" b="1" dirty="0"/>
              <a:t>)</a:t>
            </a:r>
            <a:endParaRPr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8974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就労実績と職場定着率</a:t>
            </a:r>
          </a:p>
        </p:txBody>
      </p:sp>
      <p:graphicFrame>
        <p:nvGraphicFramePr>
          <p:cNvPr id="5" name="コンテンツ プレースホルダー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785883"/>
              </p:ext>
            </p:extLst>
          </p:nvPr>
        </p:nvGraphicFramePr>
        <p:xfrm>
          <a:off x="7543180" y="983634"/>
          <a:ext cx="3461643" cy="556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就職者数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2006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2007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2008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2009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２２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2011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  <a:endParaRPr kumimoji="1" lang="en-US" altLang="ja-JP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2012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2013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2014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2015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2016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年度現時点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１５７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8470966"/>
              </p:ext>
            </p:extLst>
          </p:nvPr>
        </p:nvGraphicFramePr>
        <p:xfrm>
          <a:off x="461575" y="1594055"/>
          <a:ext cx="6191865" cy="49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1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5828" y="131299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職種の一例</a:t>
            </a:r>
          </a:p>
        </p:txBody>
      </p:sp>
      <p:pic>
        <p:nvPicPr>
          <p:cNvPr id="79874" name="Picture 2" descr="\\Ls-wsxl42f\share\障害者就労支援事業部\【共有】ピクチャ\た・ダイトエレクトロン\増田　真大\２００８．０５．２１\DSC02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383" y="1456862"/>
            <a:ext cx="2822914" cy="211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9875" name="Picture 3" descr="\\Ls-wsxl42f\share\障害者就労支援事業部\【共有】ピクチャ\り・リボン食品（多賀根厚）\２００９．０１．０７\PICT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036" y="1456863"/>
            <a:ext cx="2794234" cy="2095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\\Ls-wsxl42f\share\障害者就労支援事業部\【共有】ピクチャ\だ・第一生命チャレンジド\写真 2015-07-06 11 00 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036" y="4267518"/>
            <a:ext cx="2824711" cy="2118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コンテンツ プレースホルダ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016" y="4287833"/>
            <a:ext cx="2823530" cy="2098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角丸四角形 2"/>
          <p:cNvSpPr/>
          <p:nvPr/>
        </p:nvSpPr>
        <p:spPr>
          <a:xfrm>
            <a:off x="2521844" y="3429216"/>
            <a:ext cx="18002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精密部品の</a:t>
            </a:r>
            <a:endParaRPr kumimoji="1"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ピッキング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5848188" y="3436441"/>
            <a:ext cx="18002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</a:rPr>
              <a:t>菓子製造工場</a:t>
            </a:r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の</a:t>
            </a:r>
            <a:endParaRPr kumimoji="1"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</a:rPr>
              <a:t>ライン作業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752115" y="1446939"/>
            <a:ext cx="2807467" cy="2558341"/>
            <a:chOff x="8725783" y="1166132"/>
            <a:chExt cx="2807467" cy="2558341"/>
          </a:xfrm>
        </p:grpSpPr>
        <p:pic>
          <p:nvPicPr>
            <p:cNvPr id="13" name="コンテンツ プレースホルダー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5783" y="1166132"/>
              <a:ext cx="2807467" cy="21056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角丸四角形 14"/>
            <p:cNvSpPr/>
            <p:nvPr/>
          </p:nvSpPr>
          <p:spPr>
            <a:xfrm>
              <a:off x="9229416" y="3148409"/>
              <a:ext cx="1800200" cy="5760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accent1">
                      <a:lumMod val="50000"/>
                    </a:schemeClr>
                  </a:solidFill>
                </a:rPr>
                <a:t>保育園で</a:t>
              </a:r>
              <a:r>
                <a:rPr kumimoji="1" lang="ja-JP" altLang="en-US" sz="1600" dirty="0">
                  <a:solidFill>
                    <a:schemeClr val="accent1">
                      <a:lumMod val="50000"/>
                    </a:schemeClr>
                  </a:solidFill>
                </a:rPr>
                <a:t>の</a:t>
              </a:r>
              <a:endParaRPr kumimoji="1" lang="en-US" altLang="ja-JP" sz="16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kumimoji="1" lang="ja-JP" altLang="en-US" sz="1600" dirty="0">
                  <a:solidFill>
                    <a:schemeClr val="accent1">
                      <a:lumMod val="50000"/>
                    </a:schemeClr>
                  </a:solidFill>
                </a:rPr>
                <a:t>清掃・補助</a:t>
              </a:r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2364417" y="6092080"/>
            <a:ext cx="2250728" cy="653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倉庫内での</a:t>
            </a:r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商品整理、値札付け</a:t>
            </a:r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920291" y="6092080"/>
            <a:ext cx="1800200" cy="5918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データ入力、</a:t>
            </a:r>
            <a:r>
              <a:rPr kumimoji="1" lang="en-US" altLang="ja-JP" sz="1600" dirty="0">
                <a:solidFill>
                  <a:schemeClr val="accent1">
                    <a:lumMod val="50000"/>
                  </a:schemeClr>
                </a:solidFill>
              </a:rPr>
              <a:t>DM</a:t>
            </a:r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発送準備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15" y="4169691"/>
            <a:ext cx="1876301" cy="2375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角丸四角形 16"/>
          <p:cNvSpPr/>
          <p:nvPr/>
        </p:nvSpPr>
        <p:spPr>
          <a:xfrm>
            <a:off x="9812029" y="6092080"/>
            <a:ext cx="1938798" cy="570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</a:rPr>
              <a:t>社内職員向け</a:t>
            </a:r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の</a:t>
            </a:r>
            <a:endParaRPr kumimoji="1"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</a:rPr>
              <a:t>カフェ業務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0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在職者の職種と勤務状況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</a:br>
            <a:endParaRPr lang="ja-JP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339714"/>
              </p:ext>
            </p:extLst>
          </p:nvPr>
        </p:nvGraphicFramePr>
        <p:xfrm>
          <a:off x="838200" y="1268361"/>
          <a:ext cx="10739284" cy="523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8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884" y="57145"/>
            <a:ext cx="9022149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chemeClr val="accent1">
                    <a:lumMod val="50000"/>
                  </a:schemeClr>
                </a:solidFill>
              </a:rPr>
              <a:t>ジョブコーチ制度の活用と職員体制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52425" y="2270125"/>
            <a:ext cx="2273300" cy="1257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就労移行支援事業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就職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ホームベース 8"/>
          <p:cNvSpPr/>
          <p:nvPr/>
        </p:nvSpPr>
        <p:spPr>
          <a:xfrm>
            <a:off x="2757488" y="2735954"/>
            <a:ext cx="2565400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ジョブコーチ制度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410200" y="2440679"/>
            <a:ext cx="1098550" cy="946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６ヶ月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後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6627812" y="2735954"/>
            <a:ext cx="2565400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就労定着支援事業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312274" y="2447925"/>
            <a:ext cx="1524000" cy="946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３年６ヶ月後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ホームベース 12"/>
          <p:cNvSpPr/>
          <p:nvPr/>
        </p:nvSpPr>
        <p:spPr>
          <a:xfrm>
            <a:off x="10955336" y="2732779"/>
            <a:ext cx="958850" cy="355600"/>
          </a:xfrm>
          <a:prstGeom prst="homePlat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0" y="4847080"/>
            <a:ext cx="1822450" cy="1635532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4325541" y="4041650"/>
            <a:ext cx="3401218" cy="673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訪問型ジョブコーチ　兼　　　　　就労定着支援員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4040188" y="3236779"/>
            <a:ext cx="792162" cy="809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175500" y="3236779"/>
            <a:ext cx="735012" cy="8048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78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14" y="141361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</a:rPr>
              <a:t>４～９月の定着支援事業による支援状況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BF3E-3410-4885-B02C-6EAE7FE00EF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6162" y="1041805"/>
            <a:ext cx="432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2"/>
                </a:solidFill>
              </a:rPr>
              <a:t>契約者数</a:t>
            </a:r>
            <a:r>
              <a:rPr kumimoji="1" lang="en-US" altLang="ja-JP" dirty="0">
                <a:solidFill>
                  <a:schemeClr val="tx2"/>
                </a:solidFill>
              </a:rPr>
              <a:t>:</a:t>
            </a:r>
            <a:r>
              <a:rPr kumimoji="1" lang="ja-JP" altLang="en-US" dirty="0">
                <a:solidFill>
                  <a:schemeClr val="tx2"/>
                </a:solidFill>
              </a:rPr>
              <a:t>３０～３２名、延べ２１８人に実施</a:t>
            </a: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135999"/>
              </p:ext>
            </p:extLst>
          </p:nvPr>
        </p:nvGraphicFramePr>
        <p:xfrm>
          <a:off x="300014" y="1484056"/>
          <a:ext cx="5820699" cy="512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34883"/>
              </p:ext>
            </p:extLst>
          </p:nvPr>
        </p:nvGraphicFramePr>
        <p:xfrm>
          <a:off x="7078431" y="859511"/>
          <a:ext cx="4720213" cy="291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674838"/>
              </p:ext>
            </p:extLst>
          </p:nvPr>
        </p:nvGraphicFramePr>
        <p:xfrm>
          <a:off x="7078431" y="3829994"/>
          <a:ext cx="4740774" cy="289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081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86418" y="0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</a:rPr>
              <a:t>在職期間別支援内容の内訳（４月～９月）</a:t>
            </a: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176159"/>
              </p:ext>
            </p:extLst>
          </p:nvPr>
        </p:nvGraphicFramePr>
        <p:xfrm>
          <a:off x="271463" y="2097814"/>
          <a:ext cx="3724275" cy="382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57187"/>
              </p:ext>
            </p:extLst>
          </p:nvPr>
        </p:nvGraphicFramePr>
        <p:xfrm>
          <a:off x="4289468" y="2097813"/>
          <a:ext cx="3724275" cy="382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877042"/>
              </p:ext>
            </p:extLst>
          </p:nvPr>
        </p:nvGraphicFramePr>
        <p:xfrm>
          <a:off x="8307473" y="2103219"/>
          <a:ext cx="3724275" cy="381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81295" y="1540475"/>
            <a:ext cx="276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</a:rPr>
              <a:t>７ヶ月～１年６ヶ月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01218" y="1540475"/>
            <a:ext cx="341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</a:rPr>
              <a:t>１年７ヶ月～２年６ヶ月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3347" y="1540474"/>
            <a:ext cx="341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</a:rPr>
              <a:t>２年７ヶ月～３年６ヶ月</a:t>
            </a:r>
          </a:p>
        </p:txBody>
      </p:sp>
    </p:spTree>
    <p:extLst>
      <p:ext uri="{BB962C8B-B14F-4D97-AF65-F5344CB8AC3E}">
        <p14:creationId xmlns:p14="http://schemas.microsoft.com/office/powerpoint/2010/main" val="49467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</Words>
  <Application>Microsoft Office PowerPoint</Application>
  <PresentationFormat>ワイド画面</PresentationFormat>
  <Paragraphs>148</Paragraphs>
  <Slides>12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Meiryo UI</vt:lpstr>
      <vt:lpstr>ＭＳ Ｐゴシック</vt:lpstr>
      <vt:lpstr>Arial</vt:lpstr>
      <vt:lpstr>Calibri</vt:lpstr>
      <vt:lpstr>Calibri Light</vt:lpstr>
      <vt:lpstr>Office テーマ</vt:lpstr>
      <vt:lpstr>Worksheet</vt:lpstr>
      <vt:lpstr>Ｌｉｎｋの取り組みから定着支援を考える</vt:lpstr>
      <vt:lpstr>事業構成</vt:lpstr>
      <vt:lpstr>PowerPoint プレゼンテーション</vt:lpstr>
      <vt:lpstr>就労実績と職場定着率</vt:lpstr>
      <vt:lpstr>職種の一例</vt:lpstr>
      <vt:lpstr>在職者の職種と勤務状況 </vt:lpstr>
      <vt:lpstr>ジョブコーチ制度の活用と職員体制</vt:lpstr>
      <vt:lpstr>４～９月の定着支援事業による支援状況</vt:lpstr>
      <vt:lpstr>在職期間別支援内容の内訳（４月～９月）</vt:lpstr>
      <vt:lpstr>スムーズな運用ができた理由</vt:lpstr>
      <vt:lpstr>就労定着支援事業についての課題認識</vt:lpstr>
      <vt:lpstr>就労支援プロセスから定着支援を考える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2019-01-29T00:17:55Z</dcterms:created>
  <dcterms:modified xsi:type="dcterms:W3CDTF">2019-01-29T00:18:00Z</dcterms:modified>
</cp:coreProperties>
</file>