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 id="2147483660" r:id="rId2"/>
  </p:sldMasterIdLst>
  <p:notesMasterIdLst>
    <p:notesMasterId r:id="rId5"/>
  </p:notesMasterIdLst>
  <p:sldIdLst>
    <p:sldId id="507" r:id="rId3"/>
    <p:sldId id="506" r:id="rId4"/>
  </p:sldIdLst>
  <p:sldSz cx="9144000" cy="6858000" type="screen4x3"/>
  <p:notesSz cx="6807200" cy="9939338"/>
  <p:custShowLst>
    <p:custShow name="目的別スライド ショー 1" id="0">
      <p:sldLst>
        <p:sld r:id="rId4"/>
      </p:sldLst>
    </p:custShow>
  </p:custShow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104"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en-US" altLang="ja-JP" dirty="0" smtClean="0">
                <a:latin typeface="Meiryo UI" panose="020B0604030504040204" pitchFamily="50" charset="-128"/>
                <a:ea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rPr>
              <a:t>参考</a:t>
            </a:r>
            <a:r>
              <a:rPr lang="en-US" altLang="ja-JP" dirty="0" smtClean="0">
                <a:latin typeface="Meiryo UI" panose="020B0604030504040204" pitchFamily="50" charset="-128"/>
                <a:ea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rPr>
              <a:t>平成</a:t>
            </a:r>
            <a:r>
              <a:rPr lang="en-US" altLang="ja-JP" dirty="0" smtClean="0">
                <a:latin typeface="Meiryo UI" panose="020B0604030504040204" pitchFamily="50" charset="-128"/>
                <a:ea typeface="Meiryo UI" panose="020B0604030504040204" pitchFamily="50" charset="-128"/>
              </a:rPr>
              <a:t>30</a:t>
            </a:r>
            <a:r>
              <a:rPr lang="ja-JP" altLang="en-US" dirty="0" smtClean="0">
                <a:latin typeface="Meiryo UI" panose="020B0604030504040204" pitchFamily="50" charset="-128"/>
                <a:ea typeface="Meiryo UI" panose="020B0604030504040204" pitchFamily="50" charset="-128"/>
              </a:rPr>
              <a:t>年</a:t>
            </a:r>
            <a:r>
              <a:rPr lang="en-US" altLang="ja-JP" dirty="0" smtClean="0">
                <a:latin typeface="Meiryo UI" panose="020B0604030504040204" pitchFamily="50" charset="-128"/>
                <a:ea typeface="Meiryo UI" panose="020B0604030504040204" pitchFamily="50" charset="-128"/>
              </a:rPr>
              <a:t>10</a:t>
            </a:r>
            <a:r>
              <a:rPr lang="ja-JP" altLang="en-US" dirty="0" smtClean="0">
                <a:latin typeface="Meiryo UI" panose="020B0604030504040204" pitchFamily="50" charset="-128"/>
                <a:ea typeface="Meiryo UI" panose="020B0604030504040204" pitchFamily="50" charset="-128"/>
              </a:rPr>
              <a:t>月</a:t>
            </a:r>
            <a:r>
              <a:rPr lang="en-US" altLang="ja-JP" dirty="0" smtClean="0">
                <a:latin typeface="Meiryo UI" panose="020B0604030504040204" pitchFamily="50" charset="-128"/>
                <a:ea typeface="Meiryo UI" panose="020B0604030504040204" pitchFamily="50" charset="-128"/>
              </a:rPr>
              <a:t>1</a:t>
            </a:r>
            <a:r>
              <a:rPr lang="ja-JP" altLang="en-US" dirty="0" smtClean="0">
                <a:latin typeface="Meiryo UI" panose="020B0604030504040204" pitchFamily="50" charset="-128"/>
                <a:ea typeface="Meiryo UI" panose="020B0604030504040204" pitchFamily="50" charset="-128"/>
              </a:rPr>
              <a:t>日時点の</a:t>
            </a:r>
            <a:endParaRPr lang="en-US" altLang="ja-JP" dirty="0" smtClean="0">
              <a:latin typeface="Meiryo UI" panose="020B0604030504040204" pitchFamily="50" charset="-128"/>
              <a:ea typeface="Meiryo UI" panose="020B0604030504040204" pitchFamily="50" charset="-128"/>
            </a:endParaRPr>
          </a:p>
          <a:p>
            <a:pPr>
              <a:defRPr>
                <a:latin typeface="Meiryo UI" panose="020B0604030504040204" pitchFamily="50" charset="-128"/>
                <a:ea typeface="Meiryo UI" panose="020B0604030504040204" pitchFamily="50" charset="-128"/>
              </a:defRPr>
            </a:pPr>
            <a:r>
              <a:rPr lang="ja-JP" altLang="en-US" dirty="0" smtClean="0">
                <a:latin typeface="Meiryo UI" panose="020B0604030504040204" pitchFamily="50" charset="-128"/>
                <a:ea typeface="Meiryo UI" panose="020B0604030504040204" pitchFamily="50" charset="-128"/>
              </a:rPr>
              <a:t>各就労系サービスの指定数</a:t>
            </a:r>
            <a:endParaRPr lang="ja-JP" altLang="en-US" dirty="0">
              <a:latin typeface="Meiryo UI" panose="020B0604030504040204" pitchFamily="50" charset="-128"/>
              <a:ea typeface="Meiryo UI" panose="020B0604030504040204" pitchFamily="50" charset="-128"/>
            </a:endParaRP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manualLayout>
          <c:layoutTarget val="inner"/>
          <c:xMode val="edge"/>
          <c:yMode val="edge"/>
          <c:x val="0.10797786709596255"/>
          <c:y val="0.24017823876942729"/>
          <c:w val="0.86432692652507781"/>
          <c:h val="0.68267311581860757"/>
        </c:manualLayout>
      </c:layout>
      <c:barChart>
        <c:barDir val="col"/>
        <c:grouping val="clustered"/>
        <c:varyColors val="0"/>
        <c:ser>
          <c:idx val="0"/>
          <c:order val="0"/>
          <c:spPr>
            <a:solidFill>
              <a:schemeClr val="bg1">
                <a:lumMod val="85000"/>
              </a:schemeClr>
            </a:solidFill>
            <a:ln>
              <a:solidFill>
                <a:schemeClr val="tx1"/>
              </a:solidFill>
            </a:ln>
            <a:effectLst/>
          </c:spPr>
          <c:invertIfNegative val="0"/>
          <c:dPt>
            <c:idx val="3"/>
            <c:invertIfNegative val="0"/>
            <c:bubble3D val="0"/>
            <c:spPr>
              <a:solidFill>
                <a:srgbClr val="FF0000"/>
              </a:solidFill>
              <a:ln>
                <a:solidFill>
                  <a:schemeClr val="tx1"/>
                </a:solidFill>
              </a:ln>
              <a:effectLst/>
            </c:spPr>
            <c:extLst>
              <c:ext xmlns:c16="http://schemas.microsoft.com/office/drawing/2014/chart" uri="{C3380CC4-5D6E-409C-BE32-E72D297353CC}">
                <c16:uniqueId val="{00000001-7AA0-4808-B87F-0B8584F07A1E}"/>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就労移行支援</c:v>
                </c:pt>
                <c:pt idx="1">
                  <c:v>就労継続支援A型</c:v>
                </c:pt>
                <c:pt idx="2">
                  <c:v>就労継続支援B型</c:v>
                </c:pt>
                <c:pt idx="3">
                  <c:v>就労定着支援</c:v>
                </c:pt>
              </c:strCache>
            </c:strRef>
          </c:cat>
          <c:val>
            <c:numRef>
              <c:f>Sheet1!$B$2:$E$2</c:f>
              <c:numCache>
                <c:formatCode>General</c:formatCode>
                <c:ptCount val="4"/>
                <c:pt idx="0">
                  <c:v>331</c:v>
                </c:pt>
                <c:pt idx="1">
                  <c:v>337</c:v>
                </c:pt>
                <c:pt idx="2">
                  <c:v>937</c:v>
                </c:pt>
                <c:pt idx="3">
                  <c:v>94</c:v>
                </c:pt>
              </c:numCache>
            </c:numRef>
          </c:val>
          <c:extLst>
            <c:ext xmlns:c16="http://schemas.microsoft.com/office/drawing/2014/chart" uri="{C3380CC4-5D6E-409C-BE32-E72D297353CC}">
              <c16:uniqueId val="{00000000-7AA0-4808-B87F-0B8584F07A1E}"/>
            </c:ext>
          </c:extLst>
        </c:ser>
        <c:dLbls>
          <c:dLblPos val="outEnd"/>
          <c:showLegendKey val="0"/>
          <c:showVal val="1"/>
          <c:showCatName val="0"/>
          <c:showSerName val="0"/>
          <c:showPercent val="0"/>
          <c:showBubbleSize val="0"/>
        </c:dLbls>
        <c:gapWidth val="219"/>
        <c:overlap val="-27"/>
        <c:axId val="1217004335"/>
        <c:axId val="1217005167"/>
      </c:barChart>
      <c:catAx>
        <c:axId val="12170043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217005167"/>
        <c:crosses val="autoZero"/>
        <c:auto val="1"/>
        <c:lblAlgn val="ctr"/>
        <c:lblOffset val="100"/>
        <c:noMultiLvlLbl val="0"/>
      </c:catAx>
      <c:valAx>
        <c:axId val="1217005167"/>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21700433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85CD0B7F-D2DA-4A34-AF52-071FE2327481}" type="datetimeFigureOut">
              <a:rPr kumimoji="1" lang="ja-JP" altLang="en-US" smtClean="0"/>
              <a:t>2019/1/29</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1945E988-B121-4AA9-BE1E-363AA579B422}" type="slidenum">
              <a:rPr kumimoji="1" lang="ja-JP" altLang="en-US" smtClean="0"/>
              <a:t>‹#›</a:t>
            </a:fld>
            <a:endParaRPr kumimoji="1" lang="ja-JP" altLang="en-US"/>
          </a:p>
        </p:txBody>
      </p:sp>
    </p:spTree>
    <p:extLst>
      <p:ext uri="{BB962C8B-B14F-4D97-AF65-F5344CB8AC3E}">
        <p14:creationId xmlns:p14="http://schemas.microsoft.com/office/powerpoint/2010/main" val="28162168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945E988-B121-4AA9-BE1E-363AA579B422}" type="slidenum">
              <a:rPr kumimoji="1" lang="ja-JP" altLang="en-US" smtClean="0"/>
              <a:t>2</a:t>
            </a:fld>
            <a:endParaRPr kumimoji="1" lang="ja-JP" altLang="en-US"/>
          </a:p>
        </p:txBody>
      </p:sp>
    </p:spTree>
    <p:extLst>
      <p:ext uri="{BB962C8B-B14F-4D97-AF65-F5344CB8AC3E}">
        <p14:creationId xmlns:p14="http://schemas.microsoft.com/office/powerpoint/2010/main" val="1915054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2F376BE-9BA0-4B2C-870B-111CECF11980}" type="datetime1">
              <a:rPr kumimoji="1" lang="ja-JP" altLang="en-US" smtClean="0"/>
              <a:t>2019/1/29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384276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4541D07-ABDE-4617-BEE3-8DB9C8A7C8E3}" type="datetime1">
              <a:rPr kumimoji="1" lang="ja-JP" altLang="en-US" smtClean="0"/>
              <a:t>2019/1/29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1632333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3ABBA58-C2E5-4120-874B-BACB22EB7810}" type="datetime1">
              <a:rPr kumimoji="1" lang="ja-JP" altLang="en-US" smtClean="0"/>
              <a:t>2019/1/29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25640195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6D4E50-9C7E-49C0-B6C6-8FFBC3DC9CD8}"/>
              </a:ext>
            </a:extLst>
          </p:cNvPr>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サブタイトル 2">
            <a:extLst>
              <a:ext uri="{FF2B5EF4-FFF2-40B4-BE49-F238E27FC236}">
                <a16:creationId xmlns:a16="http://schemas.microsoft.com/office/drawing/2014/main" id="{803D956D-81D1-4B62-8260-0E0585B9EA51}"/>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B5C7F0E-4B8D-4AFD-A2B8-15F17F0494AB}"/>
              </a:ext>
            </a:extLst>
          </p:cNvPr>
          <p:cNvSpPr>
            <a:spLocks noGrp="1"/>
          </p:cNvSpPr>
          <p:nvPr>
            <p:ph type="dt" sz="half" idx="10"/>
          </p:nvPr>
        </p:nvSpPr>
        <p:spPr/>
        <p:txBody>
          <a:bodyPr/>
          <a:lstStyle/>
          <a:p>
            <a:fld id="{8BD2EF33-29AA-48AF-8678-E14AEBFEC066}" type="datetime1">
              <a:rPr kumimoji="1" lang="ja-JP" altLang="en-US" smtClean="0"/>
              <a:t>2019/1/29</a:t>
            </a:fld>
            <a:endParaRPr kumimoji="1" lang="ja-JP" altLang="en-US"/>
          </a:p>
        </p:txBody>
      </p:sp>
      <p:sp>
        <p:nvSpPr>
          <p:cNvPr id="5" name="フッター プレースホルダー 4">
            <a:extLst>
              <a:ext uri="{FF2B5EF4-FFF2-40B4-BE49-F238E27FC236}">
                <a16:creationId xmlns:a16="http://schemas.microsoft.com/office/drawing/2014/main" id="{0DD38923-5B25-4428-AB6F-06CD807077C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623CDC9-B0CE-4FB3-B6DF-B5F91112B465}"/>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20010948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33CAA0-1BD6-4817-9A73-775AB1ACF51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C95475B-35E8-493C-A64F-BDA37F66EB4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717AC64-C36D-4802-915B-A5181F947E5D}"/>
              </a:ext>
            </a:extLst>
          </p:cNvPr>
          <p:cNvSpPr>
            <a:spLocks noGrp="1"/>
          </p:cNvSpPr>
          <p:nvPr>
            <p:ph type="dt" sz="half" idx="10"/>
          </p:nvPr>
        </p:nvSpPr>
        <p:spPr/>
        <p:txBody>
          <a:bodyPr/>
          <a:lstStyle/>
          <a:p>
            <a:fld id="{34F4A492-40E0-4B17-93E3-ABF395184B26}" type="datetime1">
              <a:rPr kumimoji="1" lang="ja-JP" altLang="en-US" smtClean="0"/>
              <a:t>2019/1/29</a:t>
            </a:fld>
            <a:endParaRPr kumimoji="1" lang="ja-JP" altLang="en-US"/>
          </a:p>
        </p:txBody>
      </p:sp>
      <p:sp>
        <p:nvSpPr>
          <p:cNvPr id="5" name="フッター プレースホルダー 4">
            <a:extLst>
              <a:ext uri="{FF2B5EF4-FFF2-40B4-BE49-F238E27FC236}">
                <a16:creationId xmlns:a16="http://schemas.microsoft.com/office/drawing/2014/main" id="{955A61B4-FF20-44F3-8CD3-82C2056F908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02AF645-D9F7-45B8-8F0C-E9682E5AE3F6}"/>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19200542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DEB290-AAEC-4E8E-B4CC-1F2BE9643454}"/>
              </a:ext>
            </a:extLst>
          </p:cNvPr>
          <p:cNvSpPr>
            <a:spLocks noGrp="1"/>
          </p:cNvSpPr>
          <p:nvPr>
            <p:ph type="title"/>
          </p:nvPr>
        </p:nvSpPr>
        <p:spPr>
          <a:xfrm>
            <a:off x="623888" y="1709738"/>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B904DD8-92F1-49F3-99D1-21BC0A807015}"/>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8A0C70BA-8B77-491C-831E-1E380BBED00F}"/>
              </a:ext>
            </a:extLst>
          </p:cNvPr>
          <p:cNvSpPr>
            <a:spLocks noGrp="1"/>
          </p:cNvSpPr>
          <p:nvPr>
            <p:ph type="dt" sz="half" idx="10"/>
          </p:nvPr>
        </p:nvSpPr>
        <p:spPr/>
        <p:txBody>
          <a:bodyPr/>
          <a:lstStyle/>
          <a:p>
            <a:fld id="{3A9BEC35-8407-4B96-803C-F5C3F2FEB535}" type="datetime1">
              <a:rPr kumimoji="1" lang="ja-JP" altLang="en-US" smtClean="0"/>
              <a:t>2019/1/29</a:t>
            </a:fld>
            <a:endParaRPr kumimoji="1" lang="ja-JP" altLang="en-US"/>
          </a:p>
        </p:txBody>
      </p:sp>
      <p:sp>
        <p:nvSpPr>
          <p:cNvPr id="5" name="フッター プレースホルダー 4">
            <a:extLst>
              <a:ext uri="{FF2B5EF4-FFF2-40B4-BE49-F238E27FC236}">
                <a16:creationId xmlns:a16="http://schemas.microsoft.com/office/drawing/2014/main" id="{E52466D8-1EF3-4C3D-88CF-A8F73E3021A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5B31012-6478-48EA-B2A9-CCB8B9865008}"/>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29869669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BB58DD-1C62-4FDF-9A0A-0D9A22E347C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DD5D573-43FD-4303-94E5-B1BF1F6D5927}"/>
              </a:ext>
            </a:extLst>
          </p:cNvPr>
          <p:cNvSpPr>
            <a:spLocks noGrp="1"/>
          </p:cNvSpPr>
          <p:nvPr>
            <p:ph sz="half" idx="1"/>
          </p:nvPr>
        </p:nvSpPr>
        <p:spPr>
          <a:xfrm>
            <a:off x="62865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7CFCE88-83CC-4B34-896E-9DF5C724EE70}"/>
              </a:ext>
            </a:extLst>
          </p:cNvPr>
          <p:cNvSpPr>
            <a:spLocks noGrp="1"/>
          </p:cNvSpPr>
          <p:nvPr>
            <p:ph sz="half" idx="2"/>
          </p:nvPr>
        </p:nvSpPr>
        <p:spPr>
          <a:xfrm>
            <a:off x="464820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9285A5A-458A-43B5-8AB6-5AB4D9F0EAA6}"/>
              </a:ext>
            </a:extLst>
          </p:cNvPr>
          <p:cNvSpPr>
            <a:spLocks noGrp="1"/>
          </p:cNvSpPr>
          <p:nvPr>
            <p:ph type="dt" sz="half" idx="10"/>
          </p:nvPr>
        </p:nvSpPr>
        <p:spPr/>
        <p:txBody>
          <a:bodyPr/>
          <a:lstStyle/>
          <a:p>
            <a:fld id="{DF214A7B-552E-4CDB-B85F-612822E9A1B5}" type="datetime1">
              <a:rPr kumimoji="1" lang="ja-JP" altLang="en-US" smtClean="0"/>
              <a:t>2019/1/29</a:t>
            </a:fld>
            <a:endParaRPr kumimoji="1" lang="ja-JP" altLang="en-US"/>
          </a:p>
        </p:txBody>
      </p:sp>
      <p:sp>
        <p:nvSpPr>
          <p:cNvPr id="6" name="フッター プレースホルダー 5">
            <a:extLst>
              <a:ext uri="{FF2B5EF4-FFF2-40B4-BE49-F238E27FC236}">
                <a16:creationId xmlns:a16="http://schemas.microsoft.com/office/drawing/2014/main" id="{D68CA671-DD16-4381-BB8C-E2AB9F43F31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9765340-BAD8-4124-9EF8-DF988BAD0E6D}"/>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6175696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BECB52-0874-48AA-9FA3-B189622AEC89}"/>
              </a:ext>
            </a:extLst>
          </p:cNvPr>
          <p:cNvSpPr>
            <a:spLocks noGrp="1"/>
          </p:cNvSpPr>
          <p:nvPr>
            <p:ph type="title"/>
          </p:nvPr>
        </p:nvSpPr>
        <p:spPr>
          <a:xfrm>
            <a:off x="630238" y="365125"/>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A3E0497-391C-49BE-9D53-938B32D1624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9729929-83E9-43D9-A240-8FE8272DC2D8}"/>
              </a:ext>
            </a:extLst>
          </p:cNvPr>
          <p:cNvSpPr>
            <a:spLocks noGrp="1"/>
          </p:cNvSpPr>
          <p:nvPr>
            <p:ph sz="half" idx="2"/>
          </p:nvPr>
        </p:nvSpPr>
        <p:spPr>
          <a:xfrm>
            <a:off x="630238" y="2505075"/>
            <a:ext cx="38687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7BB30C5-8CA7-4CF6-A4E1-A15140FAB12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6A4B6F9-6805-402C-A2E8-4637CA43583C}"/>
              </a:ext>
            </a:extLst>
          </p:cNvPr>
          <p:cNvSpPr>
            <a:spLocks noGrp="1"/>
          </p:cNvSpPr>
          <p:nvPr>
            <p:ph sz="quarter" idx="4"/>
          </p:nvPr>
        </p:nvSpPr>
        <p:spPr>
          <a:xfrm>
            <a:off x="4629150" y="2505075"/>
            <a:ext cx="38877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CCE395B-2781-411C-A30B-A4EACA00F88A}"/>
              </a:ext>
            </a:extLst>
          </p:cNvPr>
          <p:cNvSpPr>
            <a:spLocks noGrp="1"/>
          </p:cNvSpPr>
          <p:nvPr>
            <p:ph type="dt" sz="half" idx="10"/>
          </p:nvPr>
        </p:nvSpPr>
        <p:spPr/>
        <p:txBody>
          <a:bodyPr/>
          <a:lstStyle/>
          <a:p>
            <a:fld id="{047E07C3-E107-4A0A-859E-A032525637CB}" type="datetime1">
              <a:rPr kumimoji="1" lang="ja-JP" altLang="en-US" smtClean="0"/>
              <a:t>2019/1/29</a:t>
            </a:fld>
            <a:endParaRPr kumimoji="1" lang="ja-JP" altLang="en-US"/>
          </a:p>
        </p:txBody>
      </p:sp>
      <p:sp>
        <p:nvSpPr>
          <p:cNvPr id="8" name="フッター プレースホルダー 7">
            <a:extLst>
              <a:ext uri="{FF2B5EF4-FFF2-40B4-BE49-F238E27FC236}">
                <a16:creationId xmlns:a16="http://schemas.microsoft.com/office/drawing/2014/main" id="{73E7A8FA-111A-4866-A4EC-2226D2444D44}"/>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7E3C6585-0C8B-45FA-ACD5-0B0137D7D8E0}"/>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3389373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7039B4-5ED2-4657-A6B4-6FF2DEB8BAA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492CDD6-BF35-4AC0-A590-95D1272CC25E}"/>
              </a:ext>
            </a:extLst>
          </p:cNvPr>
          <p:cNvSpPr>
            <a:spLocks noGrp="1"/>
          </p:cNvSpPr>
          <p:nvPr>
            <p:ph type="dt" sz="half" idx="10"/>
          </p:nvPr>
        </p:nvSpPr>
        <p:spPr/>
        <p:txBody>
          <a:bodyPr/>
          <a:lstStyle/>
          <a:p>
            <a:fld id="{85B3D4EF-5F0C-4E99-B1AB-9831A7C884FA}" type="datetime1">
              <a:rPr kumimoji="1" lang="ja-JP" altLang="en-US" smtClean="0"/>
              <a:t>2019/1/29</a:t>
            </a:fld>
            <a:endParaRPr kumimoji="1" lang="ja-JP" altLang="en-US"/>
          </a:p>
        </p:txBody>
      </p:sp>
      <p:sp>
        <p:nvSpPr>
          <p:cNvPr id="4" name="フッター プレースホルダー 3">
            <a:extLst>
              <a:ext uri="{FF2B5EF4-FFF2-40B4-BE49-F238E27FC236}">
                <a16:creationId xmlns:a16="http://schemas.microsoft.com/office/drawing/2014/main" id="{ED258E1E-45B4-4E32-893D-1754EDA6966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BE01DC34-5FF5-40A8-9C2F-8C404D778A03}"/>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40814784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58179F8-B428-4DE4-844A-3BD31F611CD6}"/>
              </a:ext>
            </a:extLst>
          </p:cNvPr>
          <p:cNvSpPr>
            <a:spLocks noGrp="1"/>
          </p:cNvSpPr>
          <p:nvPr>
            <p:ph type="dt" sz="half" idx="10"/>
          </p:nvPr>
        </p:nvSpPr>
        <p:spPr/>
        <p:txBody>
          <a:bodyPr/>
          <a:lstStyle/>
          <a:p>
            <a:fld id="{168CB770-33FF-4A10-B7AD-7CE4F61172B0}" type="datetime1">
              <a:rPr kumimoji="1" lang="ja-JP" altLang="en-US" smtClean="0"/>
              <a:t>2019/1/29</a:t>
            </a:fld>
            <a:endParaRPr kumimoji="1" lang="ja-JP" altLang="en-US"/>
          </a:p>
        </p:txBody>
      </p:sp>
      <p:sp>
        <p:nvSpPr>
          <p:cNvPr id="3" name="フッター プレースホルダー 2">
            <a:extLst>
              <a:ext uri="{FF2B5EF4-FFF2-40B4-BE49-F238E27FC236}">
                <a16:creationId xmlns:a16="http://schemas.microsoft.com/office/drawing/2014/main" id="{9993169E-111E-4B8A-8883-0BAF290CD5E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432AD5D-9DF5-4F55-B4F7-9C877572E8FC}"/>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29666489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E8CEE3-80A1-4FFD-B4F1-CED81C5859A7}"/>
              </a:ext>
            </a:extLst>
          </p:cNvPr>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A38E726-751E-4E44-AEE8-058A30ECA8F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8CB0B092-5C70-486B-B6EF-B28FA48B050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B9106D5-7726-4586-BA6D-E6A494A744ED}"/>
              </a:ext>
            </a:extLst>
          </p:cNvPr>
          <p:cNvSpPr>
            <a:spLocks noGrp="1"/>
          </p:cNvSpPr>
          <p:nvPr>
            <p:ph type="dt" sz="half" idx="10"/>
          </p:nvPr>
        </p:nvSpPr>
        <p:spPr/>
        <p:txBody>
          <a:bodyPr/>
          <a:lstStyle/>
          <a:p>
            <a:fld id="{12EF5B08-4ECB-4ECD-9BE9-F92548F61073}" type="datetime1">
              <a:rPr kumimoji="1" lang="ja-JP" altLang="en-US" smtClean="0"/>
              <a:t>2019/1/29</a:t>
            </a:fld>
            <a:endParaRPr kumimoji="1" lang="ja-JP" altLang="en-US"/>
          </a:p>
        </p:txBody>
      </p:sp>
      <p:sp>
        <p:nvSpPr>
          <p:cNvPr id="6" name="フッター プレースホルダー 5">
            <a:extLst>
              <a:ext uri="{FF2B5EF4-FFF2-40B4-BE49-F238E27FC236}">
                <a16:creationId xmlns:a16="http://schemas.microsoft.com/office/drawing/2014/main" id="{0F313B19-15C3-404A-80EF-E4885B19FB0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7C44B16-10C5-417E-8BD9-C73485381146}"/>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2795124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F095645-C53A-45D6-BE0E-BD7683C82331}" type="datetime1">
              <a:rPr kumimoji="1" lang="ja-JP" altLang="en-US" smtClean="0"/>
              <a:t>2019/1/29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21889326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02A95C-EFAB-4C78-B39B-6C45E8D6C5AD}"/>
              </a:ext>
            </a:extLst>
          </p:cNvPr>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09D1768-7B7D-4C6C-8BEF-1647EB8F0EE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100372B9-3769-49CA-9C8A-D5368396F06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387F817-A8AE-4BF1-889C-238414A3C1A4}"/>
              </a:ext>
            </a:extLst>
          </p:cNvPr>
          <p:cNvSpPr>
            <a:spLocks noGrp="1"/>
          </p:cNvSpPr>
          <p:nvPr>
            <p:ph type="dt" sz="half" idx="10"/>
          </p:nvPr>
        </p:nvSpPr>
        <p:spPr/>
        <p:txBody>
          <a:bodyPr/>
          <a:lstStyle/>
          <a:p>
            <a:fld id="{D4189AE8-CEBD-4CD6-AA24-653A1C08F74A}" type="datetime1">
              <a:rPr kumimoji="1" lang="ja-JP" altLang="en-US" smtClean="0"/>
              <a:t>2019/1/29</a:t>
            </a:fld>
            <a:endParaRPr kumimoji="1" lang="ja-JP" altLang="en-US"/>
          </a:p>
        </p:txBody>
      </p:sp>
      <p:sp>
        <p:nvSpPr>
          <p:cNvPr id="6" name="フッター プレースホルダー 5">
            <a:extLst>
              <a:ext uri="{FF2B5EF4-FFF2-40B4-BE49-F238E27FC236}">
                <a16:creationId xmlns:a16="http://schemas.microsoft.com/office/drawing/2014/main" id="{F754BB6C-26A5-47EC-820A-A79ED63A26A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DD853FD-E6B8-46F5-882A-228596F44FB3}"/>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40559639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53A79F-F5E3-4DAE-8C4E-AB152AEE556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AAF99CE-327B-40A4-AC7F-DBCBC754E62C}"/>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15F8D13-B700-439B-8558-FA525FC5942F}"/>
              </a:ext>
            </a:extLst>
          </p:cNvPr>
          <p:cNvSpPr>
            <a:spLocks noGrp="1"/>
          </p:cNvSpPr>
          <p:nvPr>
            <p:ph type="dt" sz="half" idx="10"/>
          </p:nvPr>
        </p:nvSpPr>
        <p:spPr/>
        <p:txBody>
          <a:bodyPr/>
          <a:lstStyle/>
          <a:p>
            <a:fld id="{DBAAC426-D867-4A4F-A5D8-2A0BC40CC3B4}" type="datetime1">
              <a:rPr kumimoji="1" lang="ja-JP" altLang="en-US" smtClean="0"/>
              <a:t>2019/1/29</a:t>
            </a:fld>
            <a:endParaRPr kumimoji="1" lang="ja-JP" altLang="en-US"/>
          </a:p>
        </p:txBody>
      </p:sp>
      <p:sp>
        <p:nvSpPr>
          <p:cNvPr id="5" name="フッター プレースホルダー 4">
            <a:extLst>
              <a:ext uri="{FF2B5EF4-FFF2-40B4-BE49-F238E27FC236}">
                <a16:creationId xmlns:a16="http://schemas.microsoft.com/office/drawing/2014/main" id="{495D82DF-96D2-4238-B154-25D191615C3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66B64E4-55E1-4BDA-ABE3-6EB54C788D42}"/>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37985327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10CD93E-15E4-44A3-BC40-103435475367}"/>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9AF609D-741A-46ED-90A9-600F41263E2A}"/>
              </a:ext>
            </a:extLst>
          </p:cNvPr>
          <p:cNvSpPr>
            <a:spLocks noGrp="1"/>
          </p:cNvSpPr>
          <p:nvPr>
            <p:ph type="body" orient="vert" idx="1"/>
          </p:nvPr>
        </p:nvSpPr>
        <p:spPr>
          <a:xfrm>
            <a:off x="628650" y="365125"/>
            <a:ext cx="57626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867DC32-B18B-42A1-84C6-22425702A327}"/>
              </a:ext>
            </a:extLst>
          </p:cNvPr>
          <p:cNvSpPr>
            <a:spLocks noGrp="1"/>
          </p:cNvSpPr>
          <p:nvPr>
            <p:ph type="dt" sz="half" idx="10"/>
          </p:nvPr>
        </p:nvSpPr>
        <p:spPr/>
        <p:txBody>
          <a:bodyPr/>
          <a:lstStyle/>
          <a:p>
            <a:fld id="{5EA1AB15-9E9D-4B84-BED8-E5294904CF2A}" type="datetime1">
              <a:rPr kumimoji="1" lang="ja-JP" altLang="en-US" smtClean="0"/>
              <a:t>2019/1/29</a:t>
            </a:fld>
            <a:endParaRPr kumimoji="1" lang="ja-JP" altLang="en-US"/>
          </a:p>
        </p:txBody>
      </p:sp>
      <p:sp>
        <p:nvSpPr>
          <p:cNvPr id="5" name="フッター プレースホルダー 4">
            <a:extLst>
              <a:ext uri="{FF2B5EF4-FFF2-40B4-BE49-F238E27FC236}">
                <a16:creationId xmlns:a16="http://schemas.microsoft.com/office/drawing/2014/main" id="{755421F2-AF70-426A-98F1-1BA1B9D4786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D1D0D90-4FE9-4FB9-A91F-B863D3CB57FA}"/>
              </a:ext>
            </a:extLst>
          </p:cNvPr>
          <p:cNvSpPr>
            <a:spLocks noGrp="1"/>
          </p:cNvSpPr>
          <p:nvPr>
            <p:ph type="sldNum" sz="quarter" idx="12"/>
          </p:nvPr>
        </p:nvSpPr>
        <p:spPr/>
        <p:txBody>
          <a:body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4074332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F1D58D5-75C4-4B64-8705-6A8EA339B76E}" type="datetime1">
              <a:rPr kumimoji="1" lang="ja-JP" altLang="en-US" smtClean="0"/>
              <a:t>2019/1/29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885065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FFB6B2D-22E0-4602-B7F5-A60E0368A2AD}" type="datetime1">
              <a:rPr kumimoji="1" lang="ja-JP" altLang="en-US" smtClean="0"/>
              <a:t>2019/1/29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1113501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9EAC289-FDBA-468C-88D7-A9C2053C2F80}" type="datetime1">
              <a:rPr kumimoji="1" lang="ja-JP" altLang="en-US" smtClean="0"/>
              <a:t>2019/1/29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3146814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664E03E-4DD2-46EA-902F-18DA320B2F46}" type="datetime1">
              <a:rPr kumimoji="1" lang="ja-JP" altLang="en-US" smtClean="0"/>
              <a:t>2019/1/29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3493544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7066C7A-712F-4A69-9EE2-30139290FE64}" type="datetime1">
              <a:rPr kumimoji="1" lang="ja-JP" altLang="en-US" smtClean="0"/>
              <a:t>2019/1/29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1425667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506FD1-97A9-48A6-BF41-8D81574B096C}" type="datetime1">
              <a:rPr kumimoji="1" lang="ja-JP" altLang="en-US" smtClean="0"/>
              <a:t>2019/1/29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1605903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0FAF77B-CA13-4757-9425-F7CFCB8AD6D7}" type="datetime1">
              <a:rPr kumimoji="1" lang="ja-JP" altLang="en-US" smtClean="0"/>
              <a:t>2019/1/29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D624727-1B9D-45AB-8DD0-2E1E53ECFAC4}" type="slidenum">
              <a:rPr kumimoji="1" lang="ja-JP" altLang="en-US" smtClean="0"/>
              <a:t>‹#›</a:t>
            </a:fld>
            <a:endParaRPr kumimoji="1" lang="ja-JP" altLang="en-US"/>
          </a:p>
        </p:txBody>
      </p:sp>
    </p:spTree>
    <p:extLst>
      <p:ext uri="{BB962C8B-B14F-4D97-AF65-F5344CB8AC3E}">
        <p14:creationId xmlns:p14="http://schemas.microsoft.com/office/powerpoint/2010/main" val="4006475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CE1153-5B7C-465B-A979-4973ED848C99}" type="datetime1">
              <a:rPr kumimoji="1" lang="ja-JP" altLang="en-US" smtClean="0"/>
              <a:t>2019/1/29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5D624727-1B9D-45AB-8DD0-2E1E53ECFAC4}" type="slidenum">
              <a:rPr lang="ja-JP" altLang="en-US" smtClean="0"/>
              <a:pPr/>
              <a:t>‹#›</a:t>
            </a:fld>
            <a:endParaRPr lang="ja-JP" altLang="en-US"/>
          </a:p>
        </p:txBody>
      </p:sp>
    </p:spTree>
    <p:extLst>
      <p:ext uri="{BB962C8B-B14F-4D97-AF65-F5344CB8AC3E}">
        <p14:creationId xmlns:p14="http://schemas.microsoft.com/office/powerpoint/2010/main" val="4211890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1E9842A-5131-4483-9292-4301F89865B2}"/>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1722C42-3E36-4E81-A068-17CC575D5EAD}"/>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7D5C7AC-E34B-449B-8E3A-CFD7DFA8E08B}"/>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3C3FB9-F0CD-4383-BD08-1C6E105596E1}" type="datetime1">
              <a:rPr kumimoji="1" lang="ja-JP" altLang="en-US" smtClean="0"/>
              <a:t>2019/1/29</a:t>
            </a:fld>
            <a:endParaRPr kumimoji="1" lang="ja-JP" altLang="en-US"/>
          </a:p>
        </p:txBody>
      </p:sp>
      <p:sp>
        <p:nvSpPr>
          <p:cNvPr id="5" name="フッター プレースホルダー 4">
            <a:extLst>
              <a:ext uri="{FF2B5EF4-FFF2-40B4-BE49-F238E27FC236}">
                <a16:creationId xmlns:a16="http://schemas.microsoft.com/office/drawing/2014/main" id="{805DF771-7944-41EF-965E-BF6A5F82CAD5}"/>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20819B8-0C56-46DD-B04D-F52B1AD821A5}"/>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847B66-0EE4-4CDE-A78D-B480177F7826}" type="slidenum">
              <a:rPr kumimoji="1" lang="ja-JP" altLang="en-US" smtClean="0"/>
              <a:t>‹#›</a:t>
            </a:fld>
            <a:endParaRPr kumimoji="1" lang="ja-JP" altLang="en-US"/>
          </a:p>
        </p:txBody>
      </p:sp>
    </p:spTree>
    <p:extLst>
      <p:ext uri="{BB962C8B-B14F-4D97-AF65-F5344CB8AC3E}">
        <p14:creationId xmlns:p14="http://schemas.microsoft.com/office/powerpoint/2010/main" val="30142770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19211" y="1094577"/>
            <a:ext cx="1428750" cy="319639"/>
          </a:xfrm>
          <a:prstGeom prst="rect">
            <a:avLst/>
          </a:prstGeom>
          <a:noFill/>
          <a:ln w="9525">
            <a:noFill/>
            <a:miter lim="800000"/>
            <a:headEnd/>
            <a:tailEnd/>
          </a:ln>
        </p:spPr>
        <p:txBody>
          <a:bodyPr>
            <a:spAutoFit/>
          </a:bodyPr>
          <a:lstStyle/>
          <a:p>
            <a:pPr>
              <a:spcBef>
                <a:spcPct val="50000"/>
              </a:spcBef>
            </a:pPr>
            <a:r>
              <a:rPr lang="ja-JP" altLang="en-US" sz="1477" b="1" u="sng" dirty="0">
                <a:solidFill>
                  <a:prstClr val="black"/>
                </a:solidFill>
                <a:ea typeface="ＤＨＰ特太ゴシック体" pitchFamily="2" charset="-128"/>
              </a:rPr>
              <a:t>○ 対象者</a:t>
            </a:r>
            <a:endParaRPr lang="en-US" altLang="ja-JP" sz="1477" b="1" u="sng" dirty="0">
              <a:solidFill>
                <a:prstClr val="black"/>
              </a:solidFill>
              <a:ea typeface="ＤＨＰ特太ゴシック体" pitchFamily="2" charset="-128"/>
            </a:endParaRPr>
          </a:p>
        </p:txBody>
      </p:sp>
      <p:sp>
        <p:nvSpPr>
          <p:cNvPr id="19460" name="Text Box 2"/>
          <p:cNvSpPr txBox="1">
            <a:spLocks noChangeArrowheads="1"/>
          </p:cNvSpPr>
          <p:nvPr/>
        </p:nvSpPr>
        <p:spPr bwMode="auto">
          <a:xfrm>
            <a:off x="40962" y="1958673"/>
            <a:ext cx="2071688" cy="319639"/>
          </a:xfrm>
          <a:prstGeom prst="rect">
            <a:avLst/>
          </a:prstGeom>
          <a:noFill/>
          <a:ln w="9525">
            <a:noFill/>
            <a:miter lim="800000"/>
            <a:headEnd/>
            <a:tailEnd/>
          </a:ln>
        </p:spPr>
        <p:txBody>
          <a:bodyPr>
            <a:spAutoFit/>
          </a:bodyPr>
          <a:lstStyle/>
          <a:p>
            <a:pPr>
              <a:spcBef>
                <a:spcPct val="50000"/>
              </a:spcBef>
            </a:pPr>
            <a:r>
              <a:rPr lang="ja-JP" altLang="en-US" sz="1477" b="1" u="sng" dirty="0">
                <a:solidFill>
                  <a:prstClr val="black"/>
                </a:solidFill>
                <a:ea typeface="ＤＨＰ特太ゴシック体" pitchFamily="2" charset="-128"/>
              </a:rPr>
              <a:t>○ サービス内容</a:t>
            </a:r>
            <a:endParaRPr lang="en-US" altLang="ja-JP" sz="1477" b="1" u="sng" dirty="0">
              <a:solidFill>
                <a:prstClr val="black"/>
              </a:solidFill>
              <a:ea typeface="ＤＨＰ特太ゴシック体" pitchFamily="2" charset="-128"/>
            </a:endParaRPr>
          </a:p>
        </p:txBody>
      </p:sp>
      <p:sp>
        <p:nvSpPr>
          <p:cNvPr id="19461" name="Text Box 2"/>
          <p:cNvSpPr txBox="1">
            <a:spLocks noChangeArrowheads="1"/>
          </p:cNvSpPr>
          <p:nvPr/>
        </p:nvSpPr>
        <p:spPr bwMode="auto">
          <a:xfrm>
            <a:off x="6632537" y="1958673"/>
            <a:ext cx="1823405" cy="319639"/>
          </a:xfrm>
          <a:prstGeom prst="rect">
            <a:avLst/>
          </a:prstGeom>
          <a:noFill/>
          <a:ln w="9525">
            <a:noFill/>
            <a:miter lim="800000"/>
            <a:headEnd/>
            <a:tailEnd/>
          </a:ln>
        </p:spPr>
        <p:txBody>
          <a:bodyPr wrap="square">
            <a:spAutoFit/>
          </a:bodyPr>
          <a:lstStyle/>
          <a:p>
            <a:pPr>
              <a:spcBef>
                <a:spcPct val="50000"/>
              </a:spcBef>
            </a:pPr>
            <a:r>
              <a:rPr lang="ja-JP" altLang="en-US" sz="1477" b="1" u="sng" dirty="0">
                <a:solidFill>
                  <a:prstClr val="black"/>
                </a:solidFill>
                <a:ea typeface="ＤＨＰ特太ゴシック体" pitchFamily="2" charset="-128"/>
              </a:rPr>
              <a:t>○ 主な人員配置</a:t>
            </a:r>
            <a:endParaRPr lang="en-US" altLang="ja-JP" sz="1477" b="1" u="sng" dirty="0">
              <a:solidFill>
                <a:prstClr val="black"/>
              </a:solidFill>
              <a:ea typeface="ＤＨＰ特太ゴシック体" pitchFamily="2" charset="-128"/>
            </a:endParaRPr>
          </a:p>
        </p:txBody>
      </p:sp>
      <p:sp>
        <p:nvSpPr>
          <p:cNvPr id="22" name="正方形/長方形 21"/>
          <p:cNvSpPr/>
          <p:nvPr/>
        </p:nvSpPr>
        <p:spPr>
          <a:xfrm>
            <a:off x="185084" y="1407088"/>
            <a:ext cx="8843769" cy="531750"/>
          </a:xfrm>
          <a:prstGeom prst="rect">
            <a:avLst/>
          </a:prstGeom>
          <a:solidFill>
            <a:srgbClr val="FFFFCC"/>
          </a:solidFill>
          <a:ln w="3175">
            <a:solidFill>
              <a:schemeClr val="accent4"/>
            </a:solidFill>
            <a:prstDash val="solid"/>
          </a:ln>
        </p:spPr>
        <p:style>
          <a:lnRef idx="2">
            <a:schemeClr val="accent1"/>
          </a:lnRef>
          <a:fillRef idx="1">
            <a:schemeClr val="lt1"/>
          </a:fillRef>
          <a:effectRef idx="0">
            <a:schemeClr val="accent1"/>
          </a:effectRef>
          <a:fontRef idx="minor">
            <a:schemeClr val="dk1"/>
          </a:fontRef>
        </p:style>
        <p:txBody>
          <a:bodyPr anchor="ctr"/>
          <a:lstStyle/>
          <a:p>
            <a:pPr>
              <a:defRPr/>
            </a:pPr>
            <a:r>
              <a:rPr lang="ja-JP" altLang="en-US" sz="1108" dirty="0">
                <a:solidFill>
                  <a:schemeClr val="tx1"/>
                </a:solidFill>
                <a:latin typeface="HGPｺﾞｼｯｸM" pitchFamily="50" charset="-128"/>
                <a:ea typeface="HGPｺﾞｼｯｸM" pitchFamily="50" charset="-128"/>
              </a:rPr>
              <a:t>■　</a:t>
            </a:r>
            <a:r>
              <a:rPr lang="ja-JP" altLang="en-US" sz="1108" dirty="0">
                <a:solidFill>
                  <a:prstClr val="black"/>
                </a:solidFill>
                <a:latin typeface="HGPｺﾞｼｯｸM" pitchFamily="50" charset="-128"/>
                <a:ea typeface="HGPｺﾞｼｯｸM" pitchFamily="50" charset="-128"/>
              </a:rPr>
              <a:t>就労移行支援、就労継続支援、生活介護、自立訓練の利用を経て一般就労へ移行した障害者で、就労に伴う環境変化により生活面・就業面の</a:t>
            </a:r>
            <a:endParaRPr lang="en-US" altLang="ja-JP" sz="1108" dirty="0">
              <a:solidFill>
                <a:prstClr val="black"/>
              </a:solidFill>
              <a:latin typeface="HGPｺﾞｼｯｸM" pitchFamily="50" charset="-128"/>
              <a:ea typeface="HGPｺﾞｼｯｸM" pitchFamily="50" charset="-128"/>
            </a:endParaRPr>
          </a:p>
          <a:p>
            <a:pPr>
              <a:defRPr/>
            </a:pPr>
            <a:r>
              <a:rPr lang="en-US" altLang="ja-JP" sz="1108" dirty="0">
                <a:solidFill>
                  <a:prstClr val="black"/>
                </a:solidFill>
                <a:latin typeface="HGPｺﾞｼｯｸM" pitchFamily="50" charset="-128"/>
                <a:ea typeface="HGPｺﾞｼｯｸM" pitchFamily="50" charset="-128"/>
              </a:rPr>
              <a:t>  </a:t>
            </a:r>
            <a:r>
              <a:rPr lang="ja-JP" altLang="en-US" sz="1108" dirty="0">
                <a:solidFill>
                  <a:prstClr val="black"/>
                </a:solidFill>
                <a:latin typeface="HGPｺﾞｼｯｸM" pitchFamily="50" charset="-128"/>
                <a:ea typeface="HGPｺﾞｼｯｸM" pitchFamily="50" charset="-128"/>
              </a:rPr>
              <a:t>課題が生じている者であって、一般就労後６月を経過した者</a:t>
            </a:r>
          </a:p>
        </p:txBody>
      </p:sp>
      <p:sp>
        <p:nvSpPr>
          <p:cNvPr id="19463" name="Rectangle 4"/>
          <p:cNvSpPr>
            <a:spLocks noChangeArrowheads="1"/>
          </p:cNvSpPr>
          <p:nvPr/>
        </p:nvSpPr>
        <p:spPr bwMode="auto">
          <a:xfrm>
            <a:off x="188454" y="2237840"/>
            <a:ext cx="6517357" cy="950400"/>
          </a:xfrm>
          <a:prstGeom prst="rect">
            <a:avLst/>
          </a:prstGeom>
          <a:solidFill>
            <a:srgbClr val="9EF9FE">
              <a:alpha val="49803"/>
            </a:srgbClr>
          </a:solidFill>
          <a:ln w="3175" algn="ctr">
            <a:solidFill>
              <a:schemeClr val="tx1"/>
            </a:solidFill>
            <a:miter lim="800000"/>
            <a:headEnd/>
            <a:tailEnd/>
          </a:ln>
        </p:spPr>
        <p:txBody>
          <a:bodyPr anchor="ctr"/>
          <a:lstStyle/>
          <a:p>
            <a:r>
              <a:rPr lang="ja-JP" altLang="en-US" sz="1108" dirty="0">
                <a:solidFill>
                  <a:prstClr val="black"/>
                </a:solidFill>
                <a:latin typeface="HGPｺﾞｼｯｸM" pitchFamily="50" charset="-128"/>
                <a:ea typeface="HGPｺﾞｼｯｸM" pitchFamily="50" charset="-128"/>
              </a:rPr>
              <a:t>■　障害者との相談を通じて日常生活面及び社会生活面の課題を把握するとともに、企業や関係機関等との</a:t>
            </a:r>
            <a:endParaRPr lang="en-US" altLang="ja-JP" sz="1108" dirty="0">
              <a:solidFill>
                <a:prstClr val="black"/>
              </a:solidFill>
              <a:latin typeface="HGPｺﾞｼｯｸM" pitchFamily="50" charset="-128"/>
              <a:ea typeface="HGPｺﾞｼｯｸM" pitchFamily="50" charset="-128"/>
            </a:endParaRPr>
          </a:p>
          <a:p>
            <a:r>
              <a:rPr lang="ja-JP" altLang="en-US" sz="1108" dirty="0">
                <a:solidFill>
                  <a:prstClr val="black"/>
                </a:solidFill>
                <a:latin typeface="HGPｺﾞｼｯｸM" pitchFamily="50" charset="-128"/>
                <a:ea typeface="HGPｺﾞｼｯｸM" pitchFamily="50" charset="-128"/>
              </a:rPr>
              <a:t>　連絡調整やそれに伴う課題解決に向けて必要となる支援を実施</a:t>
            </a:r>
          </a:p>
          <a:p>
            <a:r>
              <a:rPr lang="ja-JP" altLang="en-US" sz="1108" dirty="0">
                <a:solidFill>
                  <a:prstClr val="black"/>
                </a:solidFill>
                <a:latin typeface="HGPｺﾞｼｯｸM" pitchFamily="50" charset="-128"/>
                <a:ea typeface="HGPｺﾞｼｯｸM" pitchFamily="50" charset="-128"/>
              </a:rPr>
              <a:t>■　利用者の自宅・企業等を訪問することにより、月１回以上は障害者との対面支援</a:t>
            </a:r>
            <a:endParaRPr lang="en-US" altLang="ja-JP" sz="1108" dirty="0">
              <a:solidFill>
                <a:prstClr val="black"/>
              </a:solidFill>
              <a:latin typeface="HGPｺﾞｼｯｸM" pitchFamily="50" charset="-128"/>
              <a:ea typeface="HGPｺﾞｼｯｸM" pitchFamily="50" charset="-128"/>
            </a:endParaRPr>
          </a:p>
          <a:p>
            <a:r>
              <a:rPr lang="ja-JP" altLang="en-US" sz="1108" dirty="0">
                <a:solidFill>
                  <a:prstClr val="black"/>
                </a:solidFill>
                <a:latin typeface="HGPｺﾞｼｯｸM" pitchFamily="50" charset="-128"/>
                <a:ea typeface="HGPｺﾞｼｯｸM" pitchFamily="50" charset="-128"/>
              </a:rPr>
              <a:t>■　月１回以上は企業訪問を行うよう努める</a:t>
            </a:r>
          </a:p>
          <a:p>
            <a:r>
              <a:rPr lang="ja-JP" altLang="en-US" sz="1108" dirty="0">
                <a:solidFill>
                  <a:prstClr val="black"/>
                </a:solidFill>
                <a:latin typeface="HGPｺﾞｼｯｸM" pitchFamily="50" charset="-128"/>
                <a:ea typeface="HGPｺﾞｼｯｸM" pitchFamily="50" charset="-128"/>
              </a:rPr>
              <a:t>■　利用期間は</a:t>
            </a:r>
            <a:r>
              <a:rPr lang="en-US" altLang="ja-JP" sz="1108" dirty="0">
                <a:solidFill>
                  <a:prstClr val="black"/>
                </a:solidFill>
                <a:latin typeface="HGPｺﾞｼｯｸM" pitchFamily="50" charset="-128"/>
                <a:ea typeface="HGPｺﾞｼｯｸM" pitchFamily="50" charset="-128"/>
              </a:rPr>
              <a:t>3</a:t>
            </a:r>
            <a:r>
              <a:rPr lang="ja-JP" altLang="en-US" sz="1108" dirty="0">
                <a:solidFill>
                  <a:prstClr val="black"/>
                </a:solidFill>
                <a:latin typeface="HGPｺﾞｼｯｸM" pitchFamily="50" charset="-128"/>
                <a:ea typeface="HGPｺﾞｼｯｸM" pitchFamily="50" charset="-128"/>
              </a:rPr>
              <a:t>年間</a:t>
            </a:r>
            <a:r>
              <a:rPr lang="en-US" altLang="ja-JP" sz="1108" dirty="0">
                <a:solidFill>
                  <a:prstClr val="black"/>
                </a:solidFill>
                <a:latin typeface="HGPｺﾞｼｯｸM" pitchFamily="50" charset="-128"/>
                <a:ea typeface="HGPｺﾞｼｯｸM" pitchFamily="50" charset="-128"/>
              </a:rPr>
              <a:t>(</a:t>
            </a:r>
            <a:r>
              <a:rPr lang="ja-JP" altLang="en-US" sz="1108" dirty="0">
                <a:solidFill>
                  <a:prstClr val="black"/>
                </a:solidFill>
                <a:latin typeface="HGPｺﾞｼｯｸM" pitchFamily="50" charset="-128"/>
                <a:ea typeface="HGPｺﾞｼｯｸM" pitchFamily="50" charset="-128"/>
              </a:rPr>
              <a:t>経過後は必要に応じて障害者就業・生活支援センター等へ引き継ぐ）</a:t>
            </a:r>
          </a:p>
        </p:txBody>
      </p:sp>
      <p:sp>
        <p:nvSpPr>
          <p:cNvPr id="16" name="正方形/長方形 15"/>
          <p:cNvSpPr/>
          <p:nvPr/>
        </p:nvSpPr>
        <p:spPr>
          <a:xfrm>
            <a:off x="5037283" y="4022347"/>
            <a:ext cx="4019816" cy="465282"/>
          </a:xfrm>
          <a:prstGeom prst="rect">
            <a:avLst/>
          </a:prstGeom>
          <a:noFill/>
          <a:ln w="3175">
            <a:solidFill>
              <a:schemeClr val="tx1"/>
            </a:solidFill>
          </a:ln>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108" b="1" dirty="0">
                <a:solidFill>
                  <a:schemeClr val="tx1"/>
                </a:solidFill>
                <a:latin typeface="HGPｺﾞｼｯｸM" panose="020B0600000000000000" pitchFamily="50" charset="-128"/>
                <a:ea typeface="HGPｺﾞｼｯｸM" panose="020B0600000000000000" pitchFamily="50" charset="-128"/>
              </a:rPr>
              <a:t>職場適応援助者養成研修修了者配置体制加算</a:t>
            </a:r>
            <a:r>
              <a:rPr lang="ja-JP" altLang="en-US" sz="1108" dirty="0">
                <a:solidFill>
                  <a:schemeClr val="tx1"/>
                </a:solidFill>
                <a:latin typeface="HGPｺﾞｼｯｸM" panose="020B0600000000000000" pitchFamily="50" charset="-128"/>
                <a:ea typeface="HGPｺﾞｼｯｸM" panose="020B0600000000000000" pitchFamily="50" charset="-128"/>
              </a:rPr>
              <a:t>　</a:t>
            </a:r>
            <a:r>
              <a:rPr lang="ja-JP" altLang="en-US" sz="1108" b="1" dirty="0">
                <a:solidFill>
                  <a:schemeClr val="tx1"/>
                </a:solidFill>
                <a:latin typeface="HGPｺﾞｼｯｸM" panose="020B0600000000000000" pitchFamily="50" charset="-128"/>
                <a:ea typeface="HGPｺﾞｼｯｸM" panose="020B0600000000000000" pitchFamily="50" charset="-128"/>
              </a:rPr>
              <a:t>　</a:t>
            </a:r>
            <a:r>
              <a:rPr lang="en-US" altLang="ja-JP" sz="1108" b="1" dirty="0">
                <a:solidFill>
                  <a:schemeClr val="tx1"/>
                </a:solidFill>
                <a:latin typeface="HGPｺﾞｼｯｸM" panose="020B0600000000000000" pitchFamily="50" charset="-128"/>
                <a:ea typeface="HGPｺﾞｼｯｸM" panose="020B0600000000000000" pitchFamily="50" charset="-128"/>
              </a:rPr>
              <a:t>120</a:t>
            </a:r>
            <a:r>
              <a:rPr lang="ja-JP" altLang="en-US" sz="1108" b="1" dirty="0">
                <a:solidFill>
                  <a:schemeClr val="tx1"/>
                </a:solidFill>
                <a:latin typeface="HGPｺﾞｼｯｸM" panose="020B0600000000000000" pitchFamily="50" charset="-128"/>
                <a:ea typeface="HGPｺﾞｼｯｸM" panose="020B0600000000000000" pitchFamily="50" charset="-128"/>
              </a:rPr>
              <a:t>単位／月</a:t>
            </a:r>
            <a:endParaRPr lang="en-US" altLang="ja-JP" sz="1108" b="1" dirty="0">
              <a:solidFill>
                <a:schemeClr val="tx1"/>
              </a:solidFill>
              <a:latin typeface="HGPｺﾞｼｯｸM" panose="020B0600000000000000" pitchFamily="50" charset="-128"/>
              <a:ea typeface="HGPｺﾞｼｯｸM" panose="020B0600000000000000" pitchFamily="50" charset="-128"/>
            </a:endParaRPr>
          </a:p>
          <a:p>
            <a:r>
              <a:rPr lang="ja-JP" altLang="en-US" sz="831" dirty="0">
                <a:solidFill>
                  <a:schemeClr val="tx1"/>
                </a:solidFill>
                <a:latin typeface="HGPｺﾞｼｯｸM" panose="020B0600000000000000" pitchFamily="50" charset="-128"/>
                <a:ea typeface="HGPｺﾞｼｯｸM" panose="020B0600000000000000" pitchFamily="50" charset="-128"/>
              </a:rPr>
              <a:t>⇒　職場適応援助者（ジョブコーチ）養成研修を修了した者を就労定着支援員として配置</a:t>
            </a:r>
            <a:endParaRPr lang="en-US" altLang="ja-JP" sz="831" dirty="0">
              <a:solidFill>
                <a:schemeClr val="tx1"/>
              </a:solidFill>
              <a:latin typeface="HGPｺﾞｼｯｸM" panose="020B0600000000000000" pitchFamily="50" charset="-128"/>
              <a:ea typeface="HGPｺﾞｼｯｸM" panose="020B0600000000000000" pitchFamily="50" charset="-128"/>
            </a:endParaRPr>
          </a:p>
          <a:p>
            <a:r>
              <a:rPr lang="ja-JP" altLang="en-US" sz="831" dirty="0">
                <a:solidFill>
                  <a:schemeClr val="tx1"/>
                </a:solidFill>
                <a:latin typeface="HGPｺﾞｼｯｸM" panose="020B0600000000000000" pitchFamily="50" charset="-128"/>
                <a:ea typeface="HGPｺﾞｼｯｸM" panose="020B0600000000000000" pitchFamily="50" charset="-128"/>
              </a:rPr>
              <a:t>　 している場合</a:t>
            </a:r>
          </a:p>
        </p:txBody>
      </p:sp>
      <p:sp>
        <p:nvSpPr>
          <p:cNvPr id="17" name="正方形/長方形 16"/>
          <p:cNvSpPr/>
          <p:nvPr/>
        </p:nvSpPr>
        <p:spPr>
          <a:xfrm>
            <a:off x="5037282" y="4544350"/>
            <a:ext cx="4024806" cy="365538"/>
          </a:xfrm>
          <a:prstGeom prst="rect">
            <a:avLst/>
          </a:prstGeom>
          <a:noFill/>
          <a:ln w="3175">
            <a:solidFill>
              <a:schemeClr val="tx1"/>
            </a:solidFill>
          </a:ln>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108" b="1" dirty="0">
                <a:solidFill>
                  <a:schemeClr val="tx1"/>
                </a:solidFill>
                <a:latin typeface="HGPｺﾞｼｯｸM" panose="020B0600000000000000" pitchFamily="50" charset="-128"/>
                <a:ea typeface="HGPｺﾞｼｯｸM" panose="020B0600000000000000" pitchFamily="50" charset="-128"/>
              </a:rPr>
              <a:t>特別地域加算　　　　</a:t>
            </a:r>
            <a:r>
              <a:rPr lang="en-US" altLang="ja-JP" sz="1108" b="1" dirty="0">
                <a:solidFill>
                  <a:schemeClr val="tx1"/>
                </a:solidFill>
                <a:latin typeface="HGPｺﾞｼｯｸM" panose="020B0600000000000000" pitchFamily="50" charset="-128"/>
                <a:ea typeface="HGPｺﾞｼｯｸM" panose="020B0600000000000000" pitchFamily="50" charset="-128"/>
              </a:rPr>
              <a:t>240</a:t>
            </a:r>
            <a:r>
              <a:rPr lang="ja-JP" altLang="en-US" sz="1108" b="1" dirty="0">
                <a:solidFill>
                  <a:schemeClr val="tx1"/>
                </a:solidFill>
                <a:latin typeface="HGPｺﾞｼｯｸM" panose="020B0600000000000000" pitchFamily="50" charset="-128"/>
                <a:ea typeface="HGPｺﾞｼｯｸM" panose="020B0600000000000000" pitchFamily="50" charset="-128"/>
              </a:rPr>
              <a:t>単位／月</a:t>
            </a:r>
            <a:endParaRPr lang="en-US" altLang="ja-JP" sz="1108" b="1" dirty="0">
              <a:solidFill>
                <a:schemeClr val="tx1"/>
              </a:solidFill>
              <a:latin typeface="HGPｺﾞｼｯｸM" panose="020B0600000000000000" pitchFamily="50" charset="-128"/>
              <a:ea typeface="HGPｺﾞｼｯｸM" panose="020B0600000000000000" pitchFamily="50" charset="-128"/>
            </a:endParaRPr>
          </a:p>
          <a:p>
            <a:r>
              <a:rPr lang="ja-JP" altLang="en-US" sz="831" dirty="0">
                <a:solidFill>
                  <a:schemeClr val="tx1"/>
                </a:solidFill>
                <a:latin typeface="HGPｺﾞｼｯｸM" panose="020B0600000000000000" pitchFamily="50" charset="-128"/>
                <a:ea typeface="HGPｺﾞｼｯｸM" panose="020B0600000000000000" pitchFamily="50" charset="-128"/>
              </a:rPr>
              <a:t>⇒　中山間地域等の居住する利用者に支援した場合</a:t>
            </a:r>
            <a:endParaRPr lang="en-US" altLang="ja-JP" sz="831" dirty="0">
              <a:solidFill>
                <a:schemeClr val="tx1"/>
              </a:solidFill>
              <a:latin typeface="HGPｺﾞｼｯｸM" panose="020B0600000000000000" pitchFamily="50" charset="-128"/>
              <a:ea typeface="HGPｺﾞｼｯｸM" panose="020B0600000000000000" pitchFamily="50" charset="-128"/>
            </a:endParaRPr>
          </a:p>
        </p:txBody>
      </p:sp>
      <p:sp>
        <p:nvSpPr>
          <p:cNvPr id="18" name="正方形/長方形 17"/>
          <p:cNvSpPr/>
          <p:nvPr/>
        </p:nvSpPr>
        <p:spPr>
          <a:xfrm>
            <a:off x="5037282" y="4984263"/>
            <a:ext cx="4024806" cy="397533"/>
          </a:xfrm>
          <a:prstGeom prst="rect">
            <a:avLst/>
          </a:prstGeom>
          <a:noFill/>
          <a:ln w="3175">
            <a:solidFill>
              <a:schemeClr val="tx1"/>
            </a:solidFill>
          </a:ln>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108" b="1" dirty="0">
                <a:solidFill>
                  <a:schemeClr val="tx1"/>
                </a:solidFill>
                <a:latin typeface="HGPｺﾞｼｯｸM" panose="020B0600000000000000" pitchFamily="50" charset="-128"/>
                <a:ea typeface="HGPｺﾞｼｯｸM" panose="020B0600000000000000" pitchFamily="50" charset="-128"/>
              </a:rPr>
              <a:t>初期加算　　</a:t>
            </a:r>
            <a:r>
              <a:rPr lang="en-US" altLang="ja-JP" sz="1108" b="1" dirty="0">
                <a:solidFill>
                  <a:schemeClr val="tx1"/>
                </a:solidFill>
                <a:latin typeface="HGPｺﾞｼｯｸM" panose="020B0600000000000000" pitchFamily="50" charset="-128"/>
                <a:ea typeface="HGPｺﾞｼｯｸM" panose="020B0600000000000000" pitchFamily="50" charset="-128"/>
              </a:rPr>
              <a:t>900</a:t>
            </a:r>
            <a:r>
              <a:rPr lang="ja-JP" altLang="en-US" sz="1108" b="1" dirty="0">
                <a:solidFill>
                  <a:schemeClr val="tx1"/>
                </a:solidFill>
                <a:latin typeface="HGPｺﾞｼｯｸM" panose="020B0600000000000000" pitchFamily="50" charset="-128"/>
                <a:ea typeface="HGPｺﾞｼｯｸM" panose="020B0600000000000000" pitchFamily="50" charset="-128"/>
              </a:rPr>
              <a:t>単位／月（</a:t>
            </a:r>
            <a:r>
              <a:rPr lang="en-US" altLang="ja-JP" sz="1108" b="1" dirty="0">
                <a:solidFill>
                  <a:schemeClr val="tx1"/>
                </a:solidFill>
                <a:latin typeface="HGPｺﾞｼｯｸM" panose="020B0600000000000000" pitchFamily="50" charset="-128"/>
                <a:ea typeface="HGPｺﾞｼｯｸM" panose="020B0600000000000000" pitchFamily="50" charset="-128"/>
              </a:rPr>
              <a:t>1</a:t>
            </a:r>
            <a:r>
              <a:rPr lang="ja-JP" altLang="en-US" sz="1108" b="1" dirty="0">
                <a:solidFill>
                  <a:schemeClr val="tx1"/>
                </a:solidFill>
                <a:latin typeface="HGPｺﾞｼｯｸM" panose="020B0600000000000000" pitchFamily="50" charset="-128"/>
                <a:ea typeface="HGPｺﾞｼｯｸM" panose="020B0600000000000000" pitchFamily="50" charset="-128"/>
              </a:rPr>
              <a:t>回限り）</a:t>
            </a:r>
            <a:endParaRPr lang="en-US" altLang="ja-JP" sz="1108" b="1" dirty="0">
              <a:solidFill>
                <a:schemeClr val="tx1"/>
              </a:solidFill>
              <a:latin typeface="HGPｺﾞｼｯｸM" panose="020B0600000000000000" pitchFamily="50" charset="-128"/>
              <a:ea typeface="HGPｺﾞｼｯｸM" panose="020B0600000000000000" pitchFamily="50" charset="-128"/>
            </a:endParaRPr>
          </a:p>
          <a:p>
            <a:r>
              <a:rPr lang="ja-JP" altLang="en-US" sz="831" dirty="0">
                <a:solidFill>
                  <a:schemeClr val="tx1"/>
                </a:solidFill>
                <a:latin typeface="HGPｺﾞｼｯｸM" panose="020B0600000000000000" pitchFamily="50" charset="-128"/>
                <a:ea typeface="HGPｺﾞｼｯｸM" panose="020B0600000000000000" pitchFamily="50" charset="-128"/>
              </a:rPr>
              <a:t>⇒　一体的に運営する移行支援事業所等以外の事業所から利用者を受け入れた場合</a:t>
            </a:r>
            <a:endParaRPr lang="en-US" altLang="ja-JP" sz="923" dirty="0">
              <a:solidFill>
                <a:schemeClr val="tx1"/>
              </a:solidFill>
              <a:latin typeface="HGPｺﾞｼｯｸM" panose="020B0600000000000000" pitchFamily="50" charset="-128"/>
              <a:ea typeface="HGPｺﾞｼｯｸM" panose="020B0600000000000000" pitchFamily="50" charset="-128"/>
            </a:endParaRPr>
          </a:p>
        </p:txBody>
      </p:sp>
      <p:sp>
        <p:nvSpPr>
          <p:cNvPr id="21" name="角丸四角形 20"/>
          <p:cNvSpPr/>
          <p:nvPr/>
        </p:nvSpPr>
        <p:spPr>
          <a:xfrm>
            <a:off x="312648" y="3753333"/>
            <a:ext cx="989638" cy="232615"/>
          </a:xfrm>
          <a:prstGeom prst="roundRect">
            <a:avLst/>
          </a:prstGeom>
          <a:solidFill>
            <a:schemeClr val="accent2">
              <a:lumMod val="75000"/>
            </a:schemeClr>
          </a:solidFill>
          <a:ln>
            <a:solidFill>
              <a:schemeClr val="accent4"/>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ja-JP" altLang="en-US" sz="1108" b="1" dirty="0"/>
              <a:t>基本報酬</a:t>
            </a:r>
          </a:p>
        </p:txBody>
      </p:sp>
      <p:sp>
        <p:nvSpPr>
          <p:cNvPr id="23" name="角丸四角形 22"/>
          <p:cNvSpPr/>
          <p:nvPr/>
        </p:nvSpPr>
        <p:spPr>
          <a:xfrm>
            <a:off x="5037282" y="3720125"/>
            <a:ext cx="1129972" cy="232615"/>
          </a:xfrm>
          <a:prstGeom prst="roundRect">
            <a:avLst/>
          </a:prstGeom>
          <a:solidFill>
            <a:schemeClr val="accent2">
              <a:lumMod val="75000"/>
            </a:schemeClr>
          </a:solidFill>
          <a:ln>
            <a:solidFill>
              <a:schemeClr val="accent4"/>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ja-JP" altLang="en-US" sz="1108" b="1" dirty="0"/>
              <a:t>主な加算</a:t>
            </a:r>
          </a:p>
        </p:txBody>
      </p:sp>
      <p:sp>
        <p:nvSpPr>
          <p:cNvPr id="24" name="十字形 23"/>
          <p:cNvSpPr/>
          <p:nvPr/>
        </p:nvSpPr>
        <p:spPr>
          <a:xfrm>
            <a:off x="4372593" y="4979852"/>
            <a:ext cx="299077" cy="299077"/>
          </a:xfrm>
          <a:prstGeom prst="plus">
            <a:avLst>
              <a:gd name="adj" fmla="val 44791"/>
            </a:avLst>
          </a:prstGeom>
          <a:no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662" dirty="0"/>
          </a:p>
        </p:txBody>
      </p:sp>
      <p:sp>
        <p:nvSpPr>
          <p:cNvPr id="25" name="正方形/長方形 24"/>
          <p:cNvSpPr/>
          <p:nvPr/>
        </p:nvSpPr>
        <p:spPr>
          <a:xfrm>
            <a:off x="5037282" y="5817008"/>
            <a:ext cx="4024806" cy="518279"/>
          </a:xfrm>
          <a:prstGeom prst="rect">
            <a:avLst/>
          </a:prstGeom>
          <a:noFill/>
          <a:ln w="3175">
            <a:solidFill>
              <a:schemeClr val="tx1"/>
            </a:solidFill>
          </a:ln>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108" b="1" dirty="0">
                <a:solidFill>
                  <a:schemeClr val="tx1"/>
                </a:solidFill>
                <a:latin typeface="HGPｺﾞｼｯｸM" panose="020B0600000000000000" pitchFamily="50" charset="-128"/>
                <a:ea typeface="HGPｺﾞｼｯｸM" panose="020B0600000000000000" pitchFamily="50" charset="-128"/>
              </a:rPr>
              <a:t>就労定着実績体制加算　　</a:t>
            </a:r>
            <a:r>
              <a:rPr lang="en-US" altLang="ja-JP" sz="1108" b="1" dirty="0">
                <a:solidFill>
                  <a:schemeClr val="tx1"/>
                </a:solidFill>
                <a:latin typeface="HGPｺﾞｼｯｸM" panose="020B0600000000000000" pitchFamily="50" charset="-128"/>
                <a:ea typeface="HGPｺﾞｼｯｸM" panose="020B0600000000000000" pitchFamily="50" charset="-128"/>
              </a:rPr>
              <a:t>300</a:t>
            </a:r>
            <a:r>
              <a:rPr lang="ja-JP" altLang="en-US" sz="1108" b="1" dirty="0">
                <a:solidFill>
                  <a:schemeClr val="tx1"/>
                </a:solidFill>
                <a:latin typeface="HGPｺﾞｼｯｸM" panose="020B0600000000000000" pitchFamily="50" charset="-128"/>
                <a:ea typeface="HGPｺﾞｼｯｸM" panose="020B0600000000000000" pitchFamily="50" charset="-128"/>
              </a:rPr>
              <a:t>単位／月</a:t>
            </a:r>
            <a:endParaRPr lang="en-US" altLang="ja-JP" sz="1108" b="1" dirty="0">
              <a:solidFill>
                <a:schemeClr val="tx1"/>
              </a:solidFill>
              <a:latin typeface="HGPｺﾞｼｯｸM" panose="020B0600000000000000" pitchFamily="50" charset="-128"/>
              <a:ea typeface="HGPｺﾞｼｯｸM" panose="020B0600000000000000" pitchFamily="50" charset="-128"/>
            </a:endParaRPr>
          </a:p>
          <a:p>
            <a:r>
              <a:rPr lang="ja-JP" altLang="en-US" sz="831" dirty="0">
                <a:solidFill>
                  <a:schemeClr val="tx1"/>
                </a:solidFill>
                <a:latin typeface="HGPｺﾞｼｯｸM" panose="020B0600000000000000" pitchFamily="50" charset="-128"/>
                <a:ea typeface="HGPｺﾞｼｯｸM" panose="020B0600000000000000" pitchFamily="50" charset="-128"/>
              </a:rPr>
              <a:t>⇒　就労定着支援利用終了者のうち、雇用された事業所に</a:t>
            </a:r>
            <a:r>
              <a:rPr lang="en-US" altLang="ja-JP" sz="831" dirty="0">
                <a:solidFill>
                  <a:schemeClr val="tx1"/>
                </a:solidFill>
                <a:latin typeface="HGPｺﾞｼｯｸM" panose="020B0600000000000000" pitchFamily="50" charset="-128"/>
                <a:ea typeface="HGPｺﾞｼｯｸM" panose="020B0600000000000000" pitchFamily="50" charset="-128"/>
              </a:rPr>
              <a:t>3</a:t>
            </a:r>
            <a:r>
              <a:rPr lang="ja-JP" altLang="en-US" sz="831" dirty="0">
                <a:solidFill>
                  <a:schemeClr val="tx1"/>
                </a:solidFill>
                <a:latin typeface="HGPｺﾞｼｯｸM" panose="020B0600000000000000" pitchFamily="50" charset="-128"/>
                <a:ea typeface="HGPｺﾞｼｯｸM" panose="020B0600000000000000" pitchFamily="50" charset="-128"/>
              </a:rPr>
              <a:t>年</a:t>
            </a:r>
            <a:r>
              <a:rPr lang="en-US" altLang="ja-JP" sz="831" dirty="0">
                <a:solidFill>
                  <a:schemeClr val="tx1"/>
                </a:solidFill>
                <a:latin typeface="HGPｺﾞｼｯｸM" panose="020B0600000000000000" pitchFamily="50" charset="-128"/>
                <a:ea typeface="HGPｺﾞｼｯｸM" panose="020B0600000000000000" pitchFamily="50" charset="-128"/>
              </a:rPr>
              <a:t>6</a:t>
            </a:r>
            <a:r>
              <a:rPr lang="ja-JP" altLang="en-US" sz="831" dirty="0">
                <a:solidFill>
                  <a:schemeClr val="tx1"/>
                </a:solidFill>
                <a:latin typeface="HGPｺﾞｼｯｸM" panose="020B0600000000000000" pitchFamily="50" charset="-128"/>
                <a:ea typeface="HGPｺﾞｼｯｸM" panose="020B0600000000000000" pitchFamily="50" charset="-128"/>
              </a:rPr>
              <a:t>月</a:t>
            </a:r>
            <a:r>
              <a:rPr lang="ja-JP" altLang="en-US" sz="831" dirty="0" smtClean="0">
                <a:solidFill>
                  <a:schemeClr val="tx1"/>
                </a:solidFill>
                <a:latin typeface="HGPｺﾞｼｯｸM" panose="020B0600000000000000" pitchFamily="50" charset="-128"/>
                <a:ea typeface="HGPｺﾞｼｯｸM" panose="020B0600000000000000" pitchFamily="50" charset="-128"/>
              </a:rPr>
              <a:t>以上</a:t>
            </a:r>
            <a:r>
              <a:rPr lang="en-US" altLang="ja-JP" sz="831" dirty="0" smtClean="0">
                <a:solidFill>
                  <a:schemeClr val="tx1"/>
                </a:solidFill>
                <a:latin typeface="HGPｺﾞｼｯｸM" panose="020B0600000000000000" pitchFamily="50" charset="-128"/>
                <a:ea typeface="HGPｺﾞｼｯｸM" panose="020B0600000000000000" pitchFamily="50" charset="-128"/>
              </a:rPr>
              <a:t>6</a:t>
            </a:r>
            <a:r>
              <a:rPr lang="ja-JP" altLang="en-US" sz="831" dirty="0" smtClean="0">
                <a:solidFill>
                  <a:schemeClr val="tx1"/>
                </a:solidFill>
                <a:latin typeface="HGPｺﾞｼｯｸM" panose="020B0600000000000000" pitchFamily="50" charset="-128"/>
                <a:ea typeface="HGPｺﾞｼｯｸM" panose="020B0600000000000000" pitchFamily="50" charset="-128"/>
              </a:rPr>
              <a:t>年</a:t>
            </a:r>
            <a:r>
              <a:rPr lang="en-US" altLang="ja-JP" sz="831" dirty="0" smtClean="0">
                <a:solidFill>
                  <a:schemeClr val="tx1"/>
                </a:solidFill>
                <a:latin typeface="HGPｺﾞｼｯｸM" panose="020B0600000000000000" pitchFamily="50" charset="-128"/>
                <a:ea typeface="HGPｺﾞｼｯｸM" panose="020B0600000000000000" pitchFamily="50" charset="-128"/>
              </a:rPr>
              <a:t>6</a:t>
            </a:r>
            <a:r>
              <a:rPr lang="ja-JP" altLang="en-US" sz="831" dirty="0" smtClean="0">
                <a:solidFill>
                  <a:schemeClr val="tx1"/>
                </a:solidFill>
                <a:latin typeface="HGPｺﾞｼｯｸM" panose="020B0600000000000000" pitchFamily="50" charset="-128"/>
                <a:ea typeface="HGPｺﾞｼｯｸM" panose="020B0600000000000000" pitchFamily="50" charset="-128"/>
              </a:rPr>
              <a:t>月</a:t>
            </a:r>
            <a:r>
              <a:rPr lang="ja-JP" altLang="en-US" sz="831" dirty="0">
                <a:solidFill>
                  <a:schemeClr val="tx1"/>
                </a:solidFill>
                <a:latin typeface="HGPｺﾞｼｯｸM" panose="020B0600000000000000" pitchFamily="50" charset="-128"/>
                <a:ea typeface="HGPｺﾞｼｯｸM" panose="020B0600000000000000" pitchFamily="50" charset="-128"/>
              </a:rPr>
              <a:t>未満の</a:t>
            </a:r>
            <a:r>
              <a:rPr lang="ja-JP" altLang="en-US" sz="831" dirty="0" smtClean="0">
                <a:solidFill>
                  <a:schemeClr val="tx1"/>
                </a:solidFill>
                <a:latin typeface="HGPｺﾞｼｯｸM" panose="020B0600000000000000" pitchFamily="50" charset="-128"/>
                <a:ea typeface="HGPｺﾞｼｯｸM" panose="020B0600000000000000" pitchFamily="50" charset="-128"/>
              </a:rPr>
              <a:t>機関継続</a:t>
            </a:r>
            <a:r>
              <a:rPr lang="ja-JP" altLang="en-US" sz="831" dirty="0">
                <a:solidFill>
                  <a:schemeClr val="tx1"/>
                </a:solidFill>
                <a:latin typeface="HGPｺﾞｼｯｸM" panose="020B0600000000000000" pitchFamily="50" charset="-128"/>
                <a:ea typeface="HGPｺﾞｼｯｸM" panose="020B0600000000000000" pitchFamily="50" charset="-128"/>
              </a:rPr>
              <a:t>して就労している者の割合が</a:t>
            </a:r>
            <a:r>
              <a:rPr lang="en-US" altLang="ja-JP" sz="831" dirty="0">
                <a:solidFill>
                  <a:schemeClr val="tx1"/>
                </a:solidFill>
                <a:latin typeface="HGPｺﾞｼｯｸM" panose="020B0600000000000000" pitchFamily="50" charset="-128"/>
                <a:ea typeface="HGPｺﾞｼｯｸM" panose="020B0600000000000000" pitchFamily="50" charset="-128"/>
              </a:rPr>
              <a:t>7</a:t>
            </a:r>
            <a:r>
              <a:rPr lang="ja-JP" altLang="en-US" sz="831" dirty="0">
                <a:solidFill>
                  <a:schemeClr val="tx1"/>
                </a:solidFill>
                <a:latin typeface="HGPｺﾞｼｯｸM" panose="020B0600000000000000" pitchFamily="50" charset="-128"/>
                <a:ea typeface="HGPｺﾞｼｯｸM" panose="020B0600000000000000" pitchFamily="50" charset="-128"/>
              </a:rPr>
              <a:t>割以上の事業所を評価する</a:t>
            </a:r>
            <a:endParaRPr lang="en-US" altLang="ja-JP" sz="969" b="1" dirty="0">
              <a:solidFill>
                <a:schemeClr val="tx1"/>
              </a:solidFill>
              <a:latin typeface="HGPｺﾞｼｯｸM" panose="020B0600000000000000" pitchFamily="50" charset="-128"/>
              <a:ea typeface="HGPｺﾞｼｯｸM" panose="020B0600000000000000" pitchFamily="50" charset="-128"/>
            </a:endParaRPr>
          </a:p>
        </p:txBody>
      </p:sp>
      <p:sp>
        <p:nvSpPr>
          <p:cNvPr id="28" name="Rectangle 4"/>
          <p:cNvSpPr>
            <a:spLocks noChangeArrowheads="1"/>
          </p:cNvSpPr>
          <p:nvPr/>
        </p:nvSpPr>
        <p:spPr bwMode="auto">
          <a:xfrm>
            <a:off x="6763855" y="2224548"/>
            <a:ext cx="2264965" cy="963692"/>
          </a:xfrm>
          <a:prstGeom prst="rect">
            <a:avLst/>
          </a:prstGeom>
          <a:solidFill>
            <a:srgbClr val="9EF9FE">
              <a:alpha val="49803"/>
            </a:srgbClr>
          </a:solidFill>
          <a:ln w="3175" algn="ctr">
            <a:solidFill>
              <a:schemeClr val="tx1"/>
            </a:solidFill>
            <a:miter lim="800000"/>
            <a:headEnd/>
            <a:tailEnd/>
          </a:ln>
        </p:spPr>
        <p:txBody>
          <a:bodyPr anchor="ctr"/>
          <a:lstStyle/>
          <a:p>
            <a:pPr fontAlgn="base">
              <a:spcBef>
                <a:spcPct val="0"/>
              </a:spcBef>
              <a:spcAft>
                <a:spcPct val="0"/>
              </a:spcAft>
            </a:pPr>
            <a:endParaRPr lang="en-US" altLang="ja-JP" sz="1108" dirty="0">
              <a:solidFill>
                <a:srgbClr val="000000"/>
              </a:solidFill>
              <a:latin typeface="HGPｺﾞｼｯｸM" pitchFamily="50" charset="-128"/>
              <a:ea typeface="HGPｺﾞｼｯｸM" pitchFamily="50" charset="-128"/>
            </a:endParaRPr>
          </a:p>
          <a:p>
            <a:pPr fontAlgn="base">
              <a:spcBef>
                <a:spcPct val="0"/>
              </a:spcBef>
              <a:spcAft>
                <a:spcPct val="0"/>
              </a:spcAft>
            </a:pPr>
            <a:r>
              <a:rPr lang="ja-JP" altLang="en-US" sz="1108" dirty="0">
                <a:solidFill>
                  <a:srgbClr val="000000"/>
                </a:solidFill>
                <a:latin typeface="HGPｺﾞｼｯｸM" pitchFamily="50" charset="-128"/>
                <a:ea typeface="HGPｺﾞｼｯｸM" pitchFamily="50" charset="-128"/>
              </a:rPr>
              <a:t>■　サービス管理責任者　６０：１</a:t>
            </a:r>
            <a:endParaRPr lang="en-US" altLang="ja-JP" sz="1108" dirty="0">
              <a:solidFill>
                <a:srgbClr val="000000"/>
              </a:solidFill>
              <a:latin typeface="HGPｺﾞｼｯｸM" pitchFamily="50" charset="-128"/>
              <a:ea typeface="HGPｺﾞｼｯｸM" pitchFamily="50" charset="-128"/>
            </a:endParaRPr>
          </a:p>
          <a:p>
            <a:pPr fontAlgn="base">
              <a:spcBef>
                <a:spcPct val="0"/>
              </a:spcBef>
              <a:spcAft>
                <a:spcPct val="0"/>
              </a:spcAft>
            </a:pPr>
            <a:endParaRPr lang="ja-JP" altLang="en-US" sz="1108" dirty="0">
              <a:solidFill>
                <a:srgbClr val="000000"/>
              </a:solidFill>
              <a:latin typeface="HGPｺﾞｼｯｸM" pitchFamily="50" charset="-128"/>
              <a:ea typeface="HGPｺﾞｼｯｸM" pitchFamily="50" charset="-128"/>
            </a:endParaRPr>
          </a:p>
          <a:p>
            <a:pPr fontAlgn="base">
              <a:spcBef>
                <a:spcPct val="0"/>
              </a:spcBef>
              <a:spcAft>
                <a:spcPct val="0"/>
              </a:spcAft>
            </a:pPr>
            <a:r>
              <a:rPr lang="ja-JP" altLang="en-US" sz="1108" dirty="0">
                <a:solidFill>
                  <a:srgbClr val="000000"/>
                </a:solidFill>
                <a:latin typeface="HGPｺﾞｼｯｸM" pitchFamily="50" charset="-128"/>
                <a:ea typeface="HGPｺﾞｼｯｸM" pitchFamily="50" charset="-128"/>
              </a:rPr>
              <a:t>■　就労定着支援員　</a:t>
            </a:r>
            <a:r>
              <a:rPr lang="ja-JP" altLang="en-US" sz="969" dirty="0">
                <a:solidFill>
                  <a:srgbClr val="000000"/>
                </a:solidFill>
                <a:latin typeface="HGPｺﾞｼｯｸM" pitchFamily="50" charset="-128"/>
                <a:ea typeface="HGPｺﾞｼｯｸM" pitchFamily="50" charset="-128"/>
              </a:rPr>
              <a:t>　 </a:t>
            </a:r>
            <a:r>
              <a:rPr lang="ja-JP" altLang="en-US" sz="1108" dirty="0">
                <a:solidFill>
                  <a:srgbClr val="000000"/>
                </a:solidFill>
                <a:latin typeface="HGPｺﾞｼｯｸM" pitchFamily="50" charset="-128"/>
                <a:ea typeface="HGPｺﾞｼｯｸM" pitchFamily="50" charset="-128"/>
              </a:rPr>
              <a:t>　４０：１</a:t>
            </a:r>
            <a:endParaRPr lang="en-US" altLang="ja-JP" sz="1108" dirty="0">
              <a:solidFill>
                <a:srgbClr val="000000"/>
              </a:solidFill>
              <a:latin typeface="HGPｺﾞｼｯｸM" pitchFamily="50" charset="-128"/>
              <a:ea typeface="HGPｺﾞｼｯｸM" pitchFamily="50" charset="-128"/>
            </a:endParaRPr>
          </a:p>
          <a:p>
            <a:pPr fontAlgn="base">
              <a:spcBef>
                <a:spcPct val="0"/>
              </a:spcBef>
              <a:spcAft>
                <a:spcPct val="0"/>
              </a:spcAft>
            </a:pPr>
            <a:r>
              <a:rPr lang="ja-JP" altLang="en-US" sz="1108" dirty="0">
                <a:solidFill>
                  <a:srgbClr val="000000"/>
                </a:solidFill>
                <a:latin typeface="HGPｺﾞｼｯｸM" pitchFamily="50" charset="-128"/>
                <a:ea typeface="HGPｺﾞｼｯｸM" pitchFamily="50" charset="-128"/>
              </a:rPr>
              <a:t>　　　　　　　　　　　　　　　</a:t>
            </a:r>
            <a:r>
              <a:rPr lang="en-US" altLang="ja-JP" sz="1108" dirty="0">
                <a:solidFill>
                  <a:srgbClr val="000000"/>
                </a:solidFill>
                <a:latin typeface="HGPｺﾞｼｯｸM" pitchFamily="50" charset="-128"/>
                <a:ea typeface="HGPｺﾞｼｯｸM" pitchFamily="50" charset="-128"/>
              </a:rPr>
              <a:t>(</a:t>
            </a:r>
            <a:r>
              <a:rPr lang="ja-JP" altLang="en-US" sz="1108" dirty="0">
                <a:solidFill>
                  <a:srgbClr val="000000"/>
                </a:solidFill>
                <a:latin typeface="HGPｺﾞｼｯｸM" pitchFamily="50" charset="-128"/>
                <a:ea typeface="HGPｺﾞｼｯｸM" pitchFamily="50" charset="-128"/>
              </a:rPr>
              <a:t>常勤換算</a:t>
            </a:r>
            <a:r>
              <a:rPr lang="en-US" altLang="ja-JP" sz="1108" dirty="0">
                <a:solidFill>
                  <a:srgbClr val="000000"/>
                </a:solidFill>
                <a:latin typeface="HGPｺﾞｼｯｸM" pitchFamily="50" charset="-128"/>
                <a:ea typeface="HGPｺﾞｼｯｸM" pitchFamily="50" charset="-128"/>
              </a:rPr>
              <a:t>)</a:t>
            </a:r>
            <a:endParaRPr lang="ja-JP" altLang="en-US" sz="1108" dirty="0">
              <a:solidFill>
                <a:srgbClr val="000000"/>
              </a:solidFill>
              <a:latin typeface="HGPｺﾞｼｯｸM" pitchFamily="50" charset="-128"/>
              <a:ea typeface="HGPｺﾞｼｯｸM" pitchFamily="50" charset="-128"/>
            </a:endParaRPr>
          </a:p>
        </p:txBody>
      </p:sp>
      <p:sp>
        <p:nvSpPr>
          <p:cNvPr id="31" name="正方形/長方形 30"/>
          <p:cNvSpPr/>
          <p:nvPr/>
        </p:nvSpPr>
        <p:spPr>
          <a:xfrm>
            <a:off x="5037282" y="5418194"/>
            <a:ext cx="4024806" cy="365538"/>
          </a:xfrm>
          <a:prstGeom prst="rect">
            <a:avLst/>
          </a:prstGeom>
          <a:noFill/>
          <a:ln w="3175">
            <a:solidFill>
              <a:schemeClr val="tx1"/>
            </a:solidFill>
          </a:ln>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108" b="1" dirty="0">
                <a:solidFill>
                  <a:schemeClr val="tx1"/>
                </a:solidFill>
                <a:latin typeface="HGPｺﾞｼｯｸM" panose="020B0600000000000000" pitchFamily="50" charset="-128"/>
                <a:ea typeface="HGPｺﾞｼｯｸM" panose="020B0600000000000000" pitchFamily="50" charset="-128"/>
              </a:rPr>
              <a:t>企業連携等調整特別加算　</a:t>
            </a:r>
            <a:r>
              <a:rPr lang="en-US" altLang="ja-JP" sz="1108" b="1" dirty="0">
                <a:solidFill>
                  <a:schemeClr val="tx1"/>
                </a:solidFill>
                <a:latin typeface="HGPｺﾞｼｯｸM" panose="020B0600000000000000" pitchFamily="50" charset="-128"/>
                <a:ea typeface="HGPｺﾞｼｯｸM" panose="020B0600000000000000" pitchFamily="50" charset="-128"/>
              </a:rPr>
              <a:t>240</a:t>
            </a:r>
            <a:r>
              <a:rPr lang="ja-JP" altLang="en-US" sz="1108" b="1" dirty="0">
                <a:solidFill>
                  <a:schemeClr val="tx1"/>
                </a:solidFill>
                <a:latin typeface="HGPｺﾞｼｯｸM" panose="020B0600000000000000" pitchFamily="50" charset="-128"/>
                <a:ea typeface="HGPｺﾞｼｯｸM" panose="020B0600000000000000" pitchFamily="50" charset="-128"/>
              </a:rPr>
              <a:t>単位／月</a:t>
            </a:r>
            <a:endParaRPr lang="en-US" altLang="ja-JP" sz="1108" b="1" dirty="0">
              <a:solidFill>
                <a:schemeClr val="tx1"/>
              </a:solidFill>
              <a:latin typeface="HGPｺﾞｼｯｸM" panose="020B0600000000000000" pitchFamily="50" charset="-128"/>
              <a:ea typeface="HGPｺﾞｼｯｸM" panose="020B0600000000000000" pitchFamily="50" charset="-128"/>
            </a:endParaRPr>
          </a:p>
          <a:p>
            <a:r>
              <a:rPr lang="ja-JP" altLang="en-US" sz="831" dirty="0">
                <a:solidFill>
                  <a:schemeClr val="tx1"/>
                </a:solidFill>
                <a:latin typeface="HGPｺﾞｼｯｸM" panose="020B0600000000000000" pitchFamily="50" charset="-128"/>
                <a:ea typeface="HGPｺﾞｼｯｸM" panose="020B0600000000000000" pitchFamily="50" charset="-128"/>
              </a:rPr>
              <a:t>⇒　支援開始</a:t>
            </a:r>
            <a:r>
              <a:rPr lang="en-US" altLang="ja-JP" sz="831" dirty="0">
                <a:solidFill>
                  <a:schemeClr val="tx1"/>
                </a:solidFill>
                <a:latin typeface="HGPｺﾞｼｯｸM" panose="020B0600000000000000" pitchFamily="50" charset="-128"/>
                <a:ea typeface="HGPｺﾞｼｯｸM" panose="020B0600000000000000" pitchFamily="50" charset="-128"/>
              </a:rPr>
              <a:t>1</a:t>
            </a:r>
            <a:r>
              <a:rPr lang="ja-JP" altLang="en-US" sz="831" dirty="0">
                <a:solidFill>
                  <a:schemeClr val="tx1"/>
                </a:solidFill>
                <a:latin typeface="HGPｺﾞｼｯｸM" panose="020B0600000000000000" pitchFamily="50" charset="-128"/>
                <a:ea typeface="HGPｺﾞｼｯｸM" panose="020B0600000000000000" pitchFamily="50" charset="-128"/>
              </a:rPr>
              <a:t>年以内の利用者に対する評価</a:t>
            </a:r>
            <a:endParaRPr lang="en-US" altLang="ja-JP" sz="831" dirty="0">
              <a:solidFill>
                <a:schemeClr val="tx1"/>
              </a:solidFill>
              <a:latin typeface="HGPｺﾞｼｯｸM" panose="020B0600000000000000" pitchFamily="50" charset="-128"/>
              <a:ea typeface="HGPｺﾞｼｯｸM" panose="020B0600000000000000" pitchFamily="50" charset="-128"/>
            </a:endParaRPr>
          </a:p>
        </p:txBody>
      </p:sp>
      <p:sp>
        <p:nvSpPr>
          <p:cNvPr id="32" name="テキスト ボックス 31"/>
          <p:cNvSpPr txBox="1"/>
          <p:nvPr/>
        </p:nvSpPr>
        <p:spPr>
          <a:xfrm>
            <a:off x="574530" y="3763518"/>
            <a:ext cx="2867498" cy="262829"/>
          </a:xfrm>
          <a:prstGeom prst="rect">
            <a:avLst/>
          </a:prstGeom>
          <a:noFill/>
        </p:spPr>
        <p:txBody>
          <a:bodyPr wrap="square" rtlCol="0">
            <a:spAutoFit/>
          </a:bodyPr>
          <a:lstStyle/>
          <a:p>
            <a:pPr algn="r"/>
            <a:r>
              <a:rPr lang="ja-JP" altLang="en-US" sz="1108" dirty="0">
                <a:latin typeface="メイリオ" panose="020B0604030504040204" pitchFamily="50" charset="-128"/>
                <a:ea typeface="メイリオ" panose="020B0604030504040204" pitchFamily="50" charset="-128"/>
                <a:cs typeface="メイリオ" panose="020B0604030504040204" pitchFamily="50" charset="-128"/>
              </a:rPr>
              <a:t>＜利用者数</a:t>
            </a:r>
            <a:r>
              <a:rPr lang="en-US" altLang="ja-JP" sz="1108" dirty="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108" dirty="0">
                <a:latin typeface="メイリオ" panose="020B0604030504040204" pitchFamily="50" charset="-128"/>
                <a:ea typeface="メイリオ" panose="020B0604030504040204" pitchFamily="50" charset="-128"/>
                <a:cs typeface="メイリオ" panose="020B0604030504040204" pitchFamily="50" charset="-128"/>
              </a:rPr>
              <a:t>人以下の場合＞</a:t>
            </a:r>
            <a:endParaRPr lang="ja-JP" altLang="en-US" sz="1108" strike="sngStrike"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テキスト ボックス 32"/>
          <p:cNvSpPr txBox="1"/>
          <p:nvPr/>
        </p:nvSpPr>
        <p:spPr>
          <a:xfrm>
            <a:off x="5005603" y="6345621"/>
            <a:ext cx="4019815" cy="539763"/>
          </a:xfrm>
          <a:prstGeom prst="rect">
            <a:avLst/>
          </a:prstGeom>
          <a:noFill/>
        </p:spPr>
        <p:txBody>
          <a:bodyPr wrap="square" rtlCol="0">
            <a:spAutoFit/>
          </a:bodyPr>
          <a:lstStyle/>
          <a:p>
            <a:pPr marL="164127" indent="-164127">
              <a:tabLst>
                <a:tab pos="580307" algn="l"/>
              </a:tabLst>
            </a:pPr>
            <a:r>
              <a:rPr lang="en-US" altLang="ja-JP" sz="969" dirty="0">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sz="969" dirty="0">
                <a:latin typeface="ＭＳ Ｐゴシック" panose="020B0600070205080204" pitchFamily="50" charset="-128"/>
                <a:ea typeface="ＭＳ Ｐゴシック" panose="020B0600070205080204" pitchFamily="50" charset="-128"/>
                <a:cs typeface="メイリオ" panose="020B0604030504040204" pitchFamily="50" charset="-128"/>
              </a:rPr>
              <a:t>　自立生活援助、自立訓練（生活訓練）との併給調整を行う。</a:t>
            </a:r>
            <a:endParaRPr lang="en-US" altLang="ja-JP" sz="969"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164127" indent="-164127">
              <a:tabLst>
                <a:tab pos="580307" algn="l"/>
              </a:tabLst>
            </a:pPr>
            <a:r>
              <a:rPr lang="en-US" altLang="ja-JP" sz="969" dirty="0">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sz="969" dirty="0">
                <a:latin typeface="ＭＳ Ｐゴシック" panose="020B0600070205080204" pitchFamily="50" charset="-128"/>
                <a:ea typeface="ＭＳ Ｐゴシック" panose="020B0600070205080204" pitchFamily="50" charset="-128"/>
                <a:cs typeface="メイリオ" panose="020B0604030504040204" pitchFamily="50" charset="-128"/>
              </a:rPr>
              <a:t>　職場適応援助者に係る助成金との併給調整を行う。</a:t>
            </a:r>
            <a:endParaRPr lang="en-US" altLang="ja-JP" sz="969"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164127" indent="-164127">
              <a:tabLst>
                <a:tab pos="580307" algn="l"/>
              </a:tabLst>
            </a:pPr>
            <a:endParaRPr lang="en-US" altLang="ja-JP" sz="969"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27" name="Text Box 2"/>
          <p:cNvSpPr txBox="1">
            <a:spLocks noChangeArrowheads="1"/>
          </p:cNvSpPr>
          <p:nvPr/>
        </p:nvSpPr>
        <p:spPr bwMode="auto">
          <a:xfrm>
            <a:off x="52113" y="3221582"/>
            <a:ext cx="8973305" cy="546945"/>
          </a:xfrm>
          <a:prstGeom prst="rect">
            <a:avLst/>
          </a:prstGeom>
          <a:noFill/>
          <a:ln w="9525">
            <a:noFill/>
            <a:miter lim="800000"/>
            <a:headEnd/>
            <a:tailEnd/>
          </a:ln>
        </p:spPr>
        <p:txBody>
          <a:bodyPr wrap="square">
            <a:spAutoFit/>
          </a:bodyPr>
          <a:lstStyle/>
          <a:p>
            <a:pPr marL="164127" indent="-164127">
              <a:tabLst>
                <a:tab pos="580307" algn="l"/>
              </a:tabLst>
            </a:pPr>
            <a:r>
              <a:rPr lang="ja-JP" altLang="en-US" sz="1477" b="1" u="sng" dirty="0">
                <a:solidFill>
                  <a:srgbClr val="000000"/>
                </a:solidFill>
                <a:latin typeface="ＤＨＰ特太ゴシック体" panose="020B0500000000000000" pitchFamily="50" charset="-128"/>
                <a:ea typeface="ＤＨＰ特太ゴシック体" panose="020B0500000000000000" pitchFamily="50" charset="-128"/>
              </a:rPr>
              <a:t>○ 報酬単価（</a:t>
            </a:r>
            <a:r>
              <a:rPr lang="ja-JP" altLang="en-US" sz="1477" b="1" u="sng" dirty="0">
                <a:solidFill>
                  <a:prstClr val="black"/>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利用者数規模別に加え、就労定着率（（過去３年間の就労定着支援の総利用者数のうち前年度末時点の就労定着者数）が高いほど高い基本</a:t>
            </a:r>
            <a:r>
              <a:rPr lang="ja-JP" altLang="ja-JP" sz="1477" b="1" u="sng" dirty="0">
                <a:solidFill>
                  <a:prstClr val="black"/>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報酬</a:t>
            </a:r>
            <a:r>
              <a:rPr lang="ja-JP" altLang="en-US" sz="1477" b="1" u="sng" dirty="0">
                <a:solidFill>
                  <a:srgbClr val="000000"/>
                </a:solidFill>
                <a:latin typeface="ＤＨＰ特太ゴシック体" panose="020B0500000000000000" pitchFamily="50" charset="-128"/>
                <a:ea typeface="ＤＨＰ特太ゴシック体" panose="020B0500000000000000" pitchFamily="50" charset="-128"/>
              </a:rPr>
              <a:t>）</a:t>
            </a:r>
            <a:endParaRPr lang="en-US" altLang="ja-JP" sz="1477" b="1" u="sng" dirty="0">
              <a:solidFill>
                <a:srgbClr val="000000"/>
              </a:solidFill>
              <a:latin typeface="ＤＨＰ特太ゴシック体" panose="020B0500000000000000" pitchFamily="50" charset="-128"/>
              <a:ea typeface="ＤＨＰ特太ゴシック体" panose="020B0500000000000000" pitchFamily="50" charset="-128"/>
            </a:endParaRPr>
          </a:p>
        </p:txBody>
      </p:sp>
      <p:sp>
        <p:nvSpPr>
          <p:cNvPr id="26" name="テキスト ボックス 25"/>
          <p:cNvSpPr txBox="1"/>
          <p:nvPr/>
        </p:nvSpPr>
        <p:spPr>
          <a:xfrm>
            <a:off x="11860" y="6214827"/>
            <a:ext cx="5357767" cy="262829"/>
          </a:xfrm>
          <a:prstGeom prst="rect">
            <a:avLst/>
          </a:prstGeom>
          <a:noFill/>
        </p:spPr>
        <p:txBody>
          <a:bodyPr wrap="square" rtlCol="0">
            <a:spAutoFit/>
          </a:bodyPr>
          <a:lstStyle/>
          <a:p>
            <a:r>
              <a:rPr lang="en-US" altLang="ja-JP" sz="1108"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8" dirty="0">
                <a:latin typeface="メイリオ" panose="020B0604030504040204" pitchFamily="50" charset="-128"/>
                <a:ea typeface="メイリオ" panose="020B0604030504040204" pitchFamily="50" charset="-128"/>
                <a:cs typeface="メイリオ" panose="020B0604030504040204" pitchFamily="50" charset="-128"/>
              </a:rPr>
              <a:t>上表以外に、利用者数に応じた設定あり（</a:t>
            </a:r>
            <a:r>
              <a:rPr lang="en-US" altLang="ja-JP" sz="1108" dirty="0">
                <a:latin typeface="メイリオ" panose="020B0604030504040204" pitchFamily="50" charset="-128"/>
                <a:ea typeface="メイリオ" panose="020B0604030504040204" pitchFamily="50" charset="-128"/>
                <a:cs typeface="メイリオ" panose="020B0604030504040204" pitchFamily="50" charset="-128"/>
              </a:rPr>
              <a:t>21</a:t>
            </a:r>
            <a:r>
              <a:rPr lang="ja-JP" altLang="en-US" sz="1108" dirty="0">
                <a:latin typeface="メイリオ" panose="020B0604030504040204" pitchFamily="50" charset="-128"/>
                <a:ea typeface="メイリオ" panose="020B0604030504040204" pitchFamily="50" charset="-128"/>
                <a:cs typeface="メイリオ" panose="020B0604030504040204" pitchFamily="50" charset="-128"/>
              </a:rPr>
              <a:t>人以上</a:t>
            </a:r>
            <a:r>
              <a:rPr lang="en-US" altLang="ja-JP" sz="1108" dirty="0">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108" dirty="0">
                <a:latin typeface="メイリオ" panose="020B0604030504040204" pitchFamily="50" charset="-128"/>
                <a:ea typeface="メイリオ" panose="020B0604030504040204" pitchFamily="50" charset="-128"/>
                <a:cs typeface="メイリオ" panose="020B0604030504040204" pitchFamily="50" charset="-128"/>
              </a:rPr>
              <a:t>人以下、</a:t>
            </a:r>
            <a:r>
              <a:rPr lang="en-US" altLang="ja-JP" sz="1108" dirty="0">
                <a:latin typeface="メイリオ" panose="020B0604030504040204" pitchFamily="50" charset="-128"/>
                <a:ea typeface="メイリオ" panose="020B0604030504040204" pitchFamily="50" charset="-128"/>
                <a:cs typeface="メイリオ" panose="020B0604030504040204" pitchFamily="50" charset="-128"/>
              </a:rPr>
              <a:t>41</a:t>
            </a:r>
            <a:r>
              <a:rPr lang="ja-JP" altLang="en-US" sz="1108" dirty="0">
                <a:latin typeface="メイリオ" panose="020B0604030504040204" pitchFamily="50" charset="-128"/>
                <a:ea typeface="メイリオ" panose="020B0604030504040204" pitchFamily="50" charset="-128"/>
                <a:cs typeface="メイリオ" panose="020B0604030504040204" pitchFamily="50" charset="-128"/>
              </a:rPr>
              <a:t>人以上）</a:t>
            </a:r>
          </a:p>
        </p:txBody>
      </p:sp>
      <p:graphicFrame>
        <p:nvGraphicFramePr>
          <p:cNvPr id="29" name="表 28"/>
          <p:cNvGraphicFramePr>
            <a:graphicFrameLocks noGrp="1"/>
          </p:cNvGraphicFramePr>
          <p:nvPr>
            <p:extLst>
              <p:ext uri="{D42A27DB-BD31-4B8C-83A1-F6EECF244321}">
                <p14:modId xmlns:p14="http://schemas.microsoft.com/office/powerpoint/2010/main" val="910685597"/>
              </p:ext>
            </p:extLst>
          </p:nvPr>
        </p:nvGraphicFramePr>
        <p:xfrm>
          <a:off x="438191" y="4052418"/>
          <a:ext cx="3532126" cy="2130048"/>
        </p:xfrm>
        <a:graphic>
          <a:graphicData uri="http://schemas.openxmlformats.org/drawingml/2006/table">
            <a:tbl>
              <a:tblPr firstRow="1" bandRow="1">
                <a:tableStyleId>{5940675A-B579-460E-94D1-54222C63F5DA}</a:tableStyleId>
              </a:tblPr>
              <a:tblGrid>
                <a:gridCol w="2033778">
                  <a:extLst>
                    <a:ext uri="{9D8B030D-6E8A-4147-A177-3AD203B41FA5}">
                      <a16:colId xmlns:a16="http://schemas.microsoft.com/office/drawing/2014/main" val="20000"/>
                    </a:ext>
                  </a:extLst>
                </a:gridCol>
                <a:gridCol w="1498348">
                  <a:extLst>
                    <a:ext uri="{9D8B030D-6E8A-4147-A177-3AD203B41FA5}">
                      <a16:colId xmlns:a16="http://schemas.microsoft.com/office/drawing/2014/main" val="20001"/>
                    </a:ext>
                  </a:extLst>
                </a:gridCol>
              </a:tblGrid>
              <a:tr h="236672">
                <a:tc gridSpan="2">
                  <a:txBody>
                    <a:bodyPr/>
                    <a:lstStyle/>
                    <a:p>
                      <a:pPr algn="ct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新設</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33231" marR="3323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FFCC"/>
                    </a:solidFill>
                  </a:tcPr>
                </a:tc>
                <a:tc hMerge="1">
                  <a:txBody>
                    <a:bodyPr/>
                    <a:lstStyle/>
                    <a:p>
                      <a:pPr algn="ct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T w="12700" cap="flat" cmpd="sng" algn="ctr">
                      <a:solidFill>
                        <a:schemeClr val="tx1"/>
                      </a:solidFill>
                      <a:prstDash val="solid"/>
                      <a:round/>
                      <a:headEnd type="none" w="med" len="med"/>
                      <a:tailEnd type="none" w="med" len="med"/>
                    </a:lnT>
                    <a:solidFill>
                      <a:srgbClr val="FFFF99"/>
                    </a:solidFill>
                  </a:tcPr>
                </a:tc>
                <a:extLst>
                  <a:ext uri="{0D108BD9-81ED-4DB2-BD59-A6C34878D82A}">
                    <a16:rowId xmlns:a16="http://schemas.microsoft.com/office/drawing/2014/main" val="10000"/>
                  </a:ext>
                </a:extLst>
              </a:tr>
              <a:tr h="236672">
                <a:tc>
                  <a:txBody>
                    <a:bodyPr/>
                    <a:lstStyle/>
                    <a:p>
                      <a:pPr algn="ct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就労定着率</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33231" marR="3323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FFCC"/>
                    </a:solidFill>
                  </a:tcPr>
                </a:tc>
                <a:tc>
                  <a:txBody>
                    <a:bodyPr/>
                    <a:lstStyle/>
                    <a:p>
                      <a:pPr algn="ct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基本報酬</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33231" marR="3323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001"/>
                  </a:ext>
                </a:extLst>
              </a:tr>
              <a:tr h="236672">
                <a:tc>
                  <a:txBody>
                    <a:bodyPr/>
                    <a:lstStyle/>
                    <a:p>
                      <a:pPr algn="ct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９割以上</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33231" marR="3323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3,200</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単位／月</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33231" marR="3323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36672">
                <a:tc>
                  <a:txBody>
                    <a:bodyPr/>
                    <a:lstStyle/>
                    <a:p>
                      <a:pPr algn="ct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８割以上９割未満</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33231" marR="3323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2,640</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単位／月</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33231" marR="3323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36672">
                <a:tc>
                  <a:txBody>
                    <a:bodyPr/>
                    <a:lstStyle/>
                    <a:p>
                      <a:pPr algn="ct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７割以上８割未満</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33231" marR="3323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2,120</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単位／月</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33231" marR="3323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36672">
                <a:tc>
                  <a:txBody>
                    <a:bodyPr/>
                    <a:lstStyle/>
                    <a:p>
                      <a:pPr algn="ct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５割以上７割未満</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33231" marR="3323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1,600</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単位／月</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33231" marR="3323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36672">
                <a:tc>
                  <a:txBody>
                    <a:bodyPr/>
                    <a:lstStyle/>
                    <a:p>
                      <a:pPr algn="ct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３割以上５割未満</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33231" marR="3323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1,360</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単位／月</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33231" marR="3323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236672">
                <a:tc>
                  <a:txBody>
                    <a:bodyPr/>
                    <a:lstStyle/>
                    <a:p>
                      <a:pPr algn="ct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１割以上３割未満</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33231" marR="3323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1,200</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単位／月</a:t>
                      </a:r>
                      <a:endParaRPr kumimoji="1" lang="en-US" altLang="ja-JP" sz="1100" baseline="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33231" marR="3323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236672">
                <a:tc>
                  <a:txBody>
                    <a:bodyPr/>
                    <a:lstStyle/>
                    <a:p>
                      <a:pPr algn="ct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１割未満</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33231" marR="3323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1,040</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単位／月</a:t>
                      </a:r>
                      <a:endParaRPr kumimoji="1" lang="en-US" altLang="ja-JP" sz="1100" baseline="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33231" marR="3323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sp>
        <p:nvSpPr>
          <p:cNvPr id="42" name="Text Box 3">
            <a:extLst>
              <a:ext uri="{FF2B5EF4-FFF2-40B4-BE49-F238E27FC236}">
                <a16:creationId xmlns:a16="http://schemas.microsoft.com/office/drawing/2014/main" id="{18E2736D-80FC-4EA7-9619-EC29891EE02C}"/>
              </a:ext>
            </a:extLst>
          </p:cNvPr>
          <p:cNvSpPr txBox="1">
            <a:spLocks noChangeArrowheads="1"/>
          </p:cNvSpPr>
          <p:nvPr/>
        </p:nvSpPr>
        <p:spPr bwMode="auto">
          <a:xfrm>
            <a:off x="102765" y="916124"/>
            <a:ext cx="9144000" cy="348109"/>
          </a:xfrm>
          <a:prstGeom prst="rect">
            <a:avLst/>
          </a:prstGeom>
          <a:noFill/>
          <a:ln w="9525" algn="ctr">
            <a:noFill/>
            <a:miter lim="800000"/>
            <a:headEnd/>
            <a:tailEnd/>
          </a:ln>
          <a:effectLst/>
        </p:spPr>
        <p:txBody>
          <a:bodyPr>
            <a:spAutoFit/>
          </a:bodyPr>
          <a:lstStyle/>
          <a:p>
            <a:pPr lvl="0" algn="ctr"/>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a:t>
            </a:r>
            <a:r>
              <a:rPr lang="zh-TW"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就労</a:t>
            </a:r>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定着支援</a:t>
            </a:r>
            <a:r>
              <a:rPr lang="zh-TW" altLang="en-US" sz="1662"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662"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の概要（</a:t>
            </a:r>
            <a:r>
              <a:rPr lang="ja-JP" altLang="en-US" sz="16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厚労省資料より）</a:t>
            </a:r>
          </a:p>
        </p:txBody>
      </p:sp>
      <p:sp>
        <p:nvSpPr>
          <p:cNvPr id="34" name="正方形/長方形 33">
            <a:extLst>
              <a:ext uri="{FF2B5EF4-FFF2-40B4-BE49-F238E27FC236}">
                <a16:creationId xmlns:a16="http://schemas.microsoft.com/office/drawing/2014/main" id="{C5F5A90F-4E3D-4CFD-AC2F-5DA42F80D95A}"/>
              </a:ext>
            </a:extLst>
          </p:cNvPr>
          <p:cNvSpPr/>
          <p:nvPr/>
        </p:nvSpPr>
        <p:spPr>
          <a:xfrm>
            <a:off x="1071271" y="456000"/>
            <a:ext cx="7200798"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就労定着支援事業の実施状況について</a:t>
            </a:r>
            <a:endParaRPr kumimoji="1"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6937186" y="185074"/>
            <a:ext cx="2088232" cy="43204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a:t>
            </a:r>
            <a:r>
              <a:rPr lang="en-US" altLang="ja-JP"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579447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042940404"/>
              </p:ext>
            </p:extLst>
          </p:nvPr>
        </p:nvGraphicFramePr>
        <p:xfrm>
          <a:off x="280471" y="959544"/>
          <a:ext cx="8457892" cy="837093"/>
        </p:xfrm>
        <a:graphic>
          <a:graphicData uri="http://schemas.openxmlformats.org/drawingml/2006/table">
            <a:tbl>
              <a:tblPr/>
              <a:tblGrid>
                <a:gridCol w="1750804">
                  <a:extLst>
                    <a:ext uri="{9D8B030D-6E8A-4147-A177-3AD203B41FA5}">
                      <a16:colId xmlns:a16="http://schemas.microsoft.com/office/drawing/2014/main" val="20000"/>
                    </a:ext>
                  </a:extLst>
                </a:gridCol>
                <a:gridCol w="3353544">
                  <a:extLst>
                    <a:ext uri="{9D8B030D-6E8A-4147-A177-3AD203B41FA5}">
                      <a16:colId xmlns:a16="http://schemas.microsoft.com/office/drawing/2014/main" val="20001"/>
                    </a:ext>
                  </a:extLst>
                </a:gridCol>
                <a:gridCol w="3353544">
                  <a:extLst>
                    <a:ext uri="{9D8B030D-6E8A-4147-A177-3AD203B41FA5}">
                      <a16:colId xmlns:a16="http://schemas.microsoft.com/office/drawing/2014/main" val="20002"/>
                    </a:ext>
                  </a:extLst>
                </a:gridCol>
              </a:tblGrid>
              <a:tr h="279031">
                <a:tc>
                  <a:txBody>
                    <a:bodyPr/>
                    <a:lstStyle/>
                    <a:p>
                      <a:pPr algn="ctr" fontAlgn="ctr"/>
                      <a:endParaRPr lang="ja-JP" altLang="en-US" sz="16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sz="16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H</a:t>
                      </a: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30.4.1</a:t>
                      </a: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時点</a:t>
                      </a:r>
                      <a:endParaRPr lang="en-US" sz="16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H30.10.1</a:t>
                      </a: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時点</a:t>
                      </a:r>
                      <a:endParaRPr lang="en-US" sz="16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79031">
                <a:tc rowSpan="2">
                  <a:txBody>
                    <a:bodyPr/>
                    <a:lstStyle/>
                    <a:p>
                      <a:pPr algn="ctr" fontAlgn="ct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事業所数</a:t>
                      </a:r>
                      <a:endParaRPr lang="zh-TW" altLang="en-US" sz="16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1"/>
                  </a:ext>
                </a:extLst>
              </a:tr>
              <a:tr h="279031">
                <a:tc vMerge="1">
                  <a:txBody>
                    <a:bodyPr/>
                    <a:lstStyle/>
                    <a:p>
                      <a:pPr algn="ctr" fontAlgn="ctr"/>
                      <a:endParaRPr lang="zh-TW" altLang="en-US" sz="16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内、</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月</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日指定は</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6" name="正方形/長方形 15">
            <a:extLst>
              <a:ext uri="{FF2B5EF4-FFF2-40B4-BE49-F238E27FC236}">
                <a16:creationId xmlns:a16="http://schemas.microsoft.com/office/drawing/2014/main" id="{C5F5A90F-4E3D-4CFD-AC2F-5DA42F80D95A}"/>
              </a:ext>
            </a:extLst>
          </p:cNvPr>
          <p:cNvSpPr/>
          <p:nvPr/>
        </p:nvSpPr>
        <p:spPr>
          <a:xfrm>
            <a:off x="1063091" y="384635"/>
            <a:ext cx="7200798"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大阪府内の就労定着支援事業の指定事業者数</a:t>
            </a:r>
            <a:endParaRPr kumimoji="1"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グラフ 7"/>
          <p:cNvGraphicFramePr>
            <a:graphicFrameLocks/>
          </p:cNvGraphicFramePr>
          <p:nvPr>
            <p:extLst>
              <p:ext uri="{D42A27DB-BD31-4B8C-83A1-F6EECF244321}">
                <p14:modId xmlns:p14="http://schemas.microsoft.com/office/powerpoint/2010/main" val="2979263735"/>
              </p:ext>
            </p:extLst>
          </p:nvPr>
        </p:nvGraphicFramePr>
        <p:xfrm>
          <a:off x="228908" y="2321877"/>
          <a:ext cx="4127068" cy="395842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表 1"/>
          <p:cNvGraphicFramePr>
            <a:graphicFrameLocks noGrp="1"/>
          </p:cNvGraphicFramePr>
          <p:nvPr>
            <p:extLst>
              <p:ext uri="{D42A27DB-BD31-4B8C-83A1-F6EECF244321}">
                <p14:modId xmlns:p14="http://schemas.microsoft.com/office/powerpoint/2010/main" val="2277908113"/>
              </p:ext>
            </p:extLst>
          </p:nvPr>
        </p:nvGraphicFramePr>
        <p:xfrm>
          <a:off x="4632658" y="4891882"/>
          <a:ext cx="4114800" cy="822960"/>
        </p:xfrm>
        <a:graphic>
          <a:graphicData uri="http://schemas.openxmlformats.org/drawingml/2006/table">
            <a:tbl>
              <a:tblPr firstRow="1" bandRow="1">
                <a:tableStyleId>{5C22544A-7EE6-4342-B048-85BDC9FD1C3A}</a:tableStyleId>
              </a:tblPr>
              <a:tblGrid>
                <a:gridCol w="1028700">
                  <a:extLst>
                    <a:ext uri="{9D8B030D-6E8A-4147-A177-3AD203B41FA5}">
                      <a16:colId xmlns:a16="http://schemas.microsoft.com/office/drawing/2014/main" val="2334695249"/>
                    </a:ext>
                  </a:extLst>
                </a:gridCol>
                <a:gridCol w="1028700">
                  <a:extLst>
                    <a:ext uri="{9D8B030D-6E8A-4147-A177-3AD203B41FA5}">
                      <a16:colId xmlns:a16="http://schemas.microsoft.com/office/drawing/2014/main" val="3622101518"/>
                    </a:ext>
                  </a:extLst>
                </a:gridCol>
                <a:gridCol w="1028700">
                  <a:extLst>
                    <a:ext uri="{9D8B030D-6E8A-4147-A177-3AD203B41FA5}">
                      <a16:colId xmlns:a16="http://schemas.microsoft.com/office/drawing/2014/main" val="882481687"/>
                    </a:ext>
                  </a:extLst>
                </a:gridCol>
                <a:gridCol w="1028700">
                  <a:extLst>
                    <a:ext uri="{9D8B030D-6E8A-4147-A177-3AD203B41FA5}">
                      <a16:colId xmlns:a16="http://schemas.microsoft.com/office/drawing/2014/main" val="3042738886"/>
                    </a:ext>
                  </a:extLst>
                </a:gridCol>
              </a:tblGrid>
              <a:tr h="227808">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H27</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H28</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H29</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0917499"/>
                  </a:ext>
                </a:extLst>
              </a:tr>
              <a:tr h="227808">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就職者数</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1,213</a:t>
                      </a:r>
                      <a:r>
                        <a:rPr kumimoji="1" lang="ja-JP" altLang="en-US" sz="1200" dirty="0" smtClean="0">
                          <a:solidFill>
                            <a:schemeClr val="tx1"/>
                          </a:solidFill>
                          <a:latin typeface="Meiryo UI" panose="020B0604030504040204" pitchFamily="50" charset="-128"/>
                          <a:ea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1,276</a:t>
                      </a:r>
                      <a:r>
                        <a:rPr kumimoji="1" lang="ja-JP" altLang="en-US" sz="1200" dirty="0" smtClean="0">
                          <a:solidFill>
                            <a:schemeClr val="tx1"/>
                          </a:solidFill>
                          <a:latin typeface="Meiryo UI" panose="020B0604030504040204" pitchFamily="50" charset="-128"/>
                          <a:ea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1,492</a:t>
                      </a:r>
                      <a:r>
                        <a:rPr kumimoji="1" lang="ja-JP" altLang="en-US" sz="1200" dirty="0" smtClean="0">
                          <a:solidFill>
                            <a:schemeClr val="tx1"/>
                          </a:solidFill>
                          <a:latin typeface="Meiryo UI" panose="020B0604030504040204" pitchFamily="50" charset="-128"/>
                          <a:ea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43108450"/>
                  </a:ext>
                </a:extLst>
              </a:tr>
              <a:tr h="227808">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定着者数</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748</a:t>
                      </a:r>
                      <a:r>
                        <a:rPr kumimoji="1" lang="ja-JP" altLang="en-US" sz="1200" dirty="0" smtClean="0">
                          <a:solidFill>
                            <a:schemeClr val="tx1"/>
                          </a:solidFill>
                          <a:latin typeface="Meiryo UI" panose="020B0604030504040204" pitchFamily="50" charset="-128"/>
                          <a:ea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915</a:t>
                      </a:r>
                      <a:r>
                        <a:rPr kumimoji="1" lang="ja-JP" altLang="en-US" sz="1200" dirty="0" smtClean="0">
                          <a:solidFill>
                            <a:schemeClr val="tx1"/>
                          </a:solidFill>
                          <a:latin typeface="Meiryo UI" panose="020B0604030504040204" pitchFamily="50" charset="-128"/>
                          <a:ea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1,209</a:t>
                      </a:r>
                      <a:r>
                        <a:rPr kumimoji="1" lang="ja-JP" altLang="en-US" sz="1200" dirty="0" smtClean="0">
                          <a:solidFill>
                            <a:schemeClr val="tx1"/>
                          </a:solidFill>
                          <a:latin typeface="Meiryo UI" panose="020B0604030504040204" pitchFamily="50" charset="-128"/>
                          <a:ea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4049047"/>
                  </a:ext>
                </a:extLst>
              </a:tr>
            </a:tbl>
          </a:graphicData>
        </a:graphic>
      </p:graphicFrame>
      <p:sp>
        <p:nvSpPr>
          <p:cNvPr id="4" name="正方形/長方形 3"/>
          <p:cNvSpPr/>
          <p:nvPr/>
        </p:nvSpPr>
        <p:spPr>
          <a:xfrm>
            <a:off x="4651163" y="5736634"/>
            <a:ext cx="4053136" cy="283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⇒推計では就労定着支援事業の対象者は</a:t>
            </a:r>
            <a:r>
              <a:rPr kumimoji="1" lang="en-US" altLang="ja-JP" sz="1400" dirty="0" smtClean="0">
                <a:solidFill>
                  <a:schemeClr val="tx1"/>
                </a:solidFill>
                <a:latin typeface="Meiryo UI" panose="020B0604030504040204" pitchFamily="50" charset="-128"/>
                <a:ea typeface="Meiryo UI" panose="020B0604030504040204" pitchFamily="50" charset="-128"/>
              </a:rPr>
              <a:t>2,476</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9" name="正方形/長方形 8"/>
          <p:cNvSpPr/>
          <p:nvPr/>
        </p:nvSpPr>
        <p:spPr>
          <a:xfrm>
            <a:off x="4663490" y="6246313"/>
            <a:ext cx="4053136" cy="283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smtClean="0">
                <a:solidFill>
                  <a:schemeClr val="tx1"/>
                </a:solidFill>
                <a:latin typeface="Meiryo UI" panose="020B0604030504040204" pitchFamily="50" charset="-128"/>
                <a:ea typeface="Meiryo UI" panose="020B0604030504040204" pitchFamily="50" charset="-128"/>
              </a:rPr>
              <a:t>＊定着者数＝各年度の就職者数</a:t>
            </a:r>
            <a:r>
              <a:rPr kumimoji="1" lang="en-US" altLang="ja-JP"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平成</a:t>
            </a:r>
            <a:r>
              <a:rPr kumimoji="1" lang="en-US" altLang="ja-JP" sz="1100" dirty="0" smtClean="0">
                <a:solidFill>
                  <a:schemeClr val="tx1"/>
                </a:solidFill>
                <a:latin typeface="Meiryo UI" panose="020B0604030504040204" pitchFamily="50" charset="-128"/>
                <a:ea typeface="Meiryo UI" panose="020B0604030504040204" pitchFamily="50" charset="-128"/>
              </a:rPr>
              <a:t>29</a:t>
            </a:r>
            <a:r>
              <a:rPr kumimoji="1" lang="ja-JP" altLang="en-US" sz="1100" dirty="0" smtClean="0">
                <a:solidFill>
                  <a:schemeClr val="tx1"/>
                </a:solidFill>
                <a:latin typeface="Meiryo UI" panose="020B0604030504040204" pitchFamily="50" charset="-128"/>
                <a:ea typeface="Meiryo UI" panose="020B0604030504040204" pitchFamily="50" charset="-128"/>
              </a:rPr>
              <a:t>年度の職場定着率実績</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lang="en-US" altLang="ja-JP" sz="1100" dirty="0" smtClean="0">
                <a:solidFill>
                  <a:schemeClr val="tx1"/>
                </a:solidFill>
                <a:latin typeface="Meiryo UI" panose="020B0604030504040204" pitchFamily="50" charset="-128"/>
                <a:ea typeface="Meiryo UI" panose="020B0604030504040204" pitchFamily="50" charset="-128"/>
              </a:rPr>
              <a:t>H27</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×24</a:t>
            </a:r>
            <a:r>
              <a:rPr lang="ja-JP" altLang="en-US" sz="1100" dirty="0" smtClean="0">
                <a:solidFill>
                  <a:schemeClr val="tx1"/>
                </a:solidFill>
                <a:latin typeface="Meiryo UI" panose="020B0604030504040204" pitchFamily="50" charset="-128"/>
                <a:ea typeface="Meiryo UI" panose="020B0604030504040204" pitchFamily="50" charset="-128"/>
              </a:rPr>
              <a:t>か月以上定着率</a:t>
            </a:r>
            <a:r>
              <a:rPr lang="ja-JP" altLang="en-US" sz="1100" dirty="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61.7%</a:t>
            </a:r>
            <a:r>
              <a:rPr lang="ja-JP" altLang="en-US" sz="1100" dirty="0" smtClean="0">
                <a:solidFill>
                  <a:schemeClr val="tx1"/>
                </a:solidFill>
                <a:latin typeface="Meiryo UI" panose="020B0604030504040204" pitchFamily="50" charset="-128"/>
                <a:ea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endParaRPr>
          </a:p>
          <a:p>
            <a:r>
              <a:rPr lang="en-US" altLang="ja-JP" sz="1100" dirty="0" smtClean="0">
                <a:solidFill>
                  <a:schemeClr val="tx1"/>
                </a:solidFill>
                <a:latin typeface="Meiryo UI" panose="020B0604030504040204" pitchFamily="50" charset="-128"/>
                <a:ea typeface="Meiryo UI" panose="020B0604030504040204" pitchFamily="50" charset="-128"/>
              </a:rPr>
              <a:t>H28</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×12</a:t>
            </a:r>
            <a:r>
              <a:rPr lang="ja-JP" altLang="en-US" sz="1100" dirty="0" smtClean="0">
                <a:solidFill>
                  <a:schemeClr val="tx1"/>
                </a:solidFill>
                <a:latin typeface="Meiryo UI" panose="020B0604030504040204" pitchFamily="50" charset="-128"/>
                <a:ea typeface="Meiryo UI" panose="020B0604030504040204" pitchFamily="50" charset="-128"/>
              </a:rPr>
              <a:t>か月以上定着率（</a:t>
            </a:r>
            <a:r>
              <a:rPr lang="en-US" altLang="ja-JP" sz="1100" dirty="0" smtClean="0">
                <a:solidFill>
                  <a:schemeClr val="tx1"/>
                </a:solidFill>
                <a:latin typeface="Meiryo UI" panose="020B0604030504040204" pitchFamily="50" charset="-128"/>
                <a:ea typeface="Meiryo UI" panose="020B0604030504040204" pitchFamily="50" charset="-128"/>
              </a:rPr>
              <a:t>71.7</a:t>
            </a:r>
            <a:r>
              <a:rPr lang="ja-JP" altLang="en-US" sz="1100" dirty="0" smtClean="0">
                <a:solidFill>
                  <a:schemeClr val="tx1"/>
                </a:solidFill>
                <a:latin typeface="Meiryo UI" panose="020B0604030504040204" pitchFamily="50" charset="-128"/>
                <a:ea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en-US" altLang="ja-JP" sz="1100" dirty="0" smtClean="0">
                <a:solidFill>
                  <a:schemeClr val="tx1"/>
                </a:solidFill>
                <a:latin typeface="Meiryo UI" panose="020B0604030504040204" pitchFamily="50" charset="-128"/>
                <a:ea typeface="Meiryo UI" panose="020B0604030504040204" pitchFamily="50" charset="-128"/>
              </a:rPr>
              <a:t>H29</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  6</a:t>
            </a:r>
            <a:r>
              <a:rPr lang="ja-JP" altLang="en-US" sz="1100" dirty="0" smtClean="0">
                <a:solidFill>
                  <a:schemeClr val="tx1"/>
                </a:solidFill>
                <a:latin typeface="Meiryo UI" panose="020B0604030504040204" pitchFamily="50" charset="-128"/>
                <a:ea typeface="Meiryo UI" panose="020B0604030504040204" pitchFamily="50" charset="-128"/>
              </a:rPr>
              <a:t>か月以上定着率（</a:t>
            </a:r>
            <a:r>
              <a:rPr lang="en-US" altLang="ja-JP" sz="1100" dirty="0" smtClean="0">
                <a:solidFill>
                  <a:schemeClr val="tx1"/>
                </a:solidFill>
                <a:latin typeface="Meiryo UI" panose="020B0604030504040204" pitchFamily="50" charset="-128"/>
                <a:ea typeface="Meiryo UI" panose="020B0604030504040204" pitchFamily="50" charset="-128"/>
              </a:rPr>
              <a:t>81.0</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209456734"/>
              </p:ext>
            </p:extLst>
          </p:nvPr>
        </p:nvGraphicFramePr>
        <p:xfrm>
          <a:off x="4645463" y="3118178"/>
          <a:ext cx="4113812" cy="950221"/>
        </p:xfrm>
        <a:graphic>
          <a:graphicData uri="http://schemas.openxmlformats.org/drawingml/2006/table">
            <a:tbl>
              <a:tblPr/>
              <a:tblGrid>
                <a:gridCol w="2056906">
                  <a:extLst>
                    <a:ext uri="{9D8B030D-6E8A-4147-A177-3AD203B41FA5}">
                      <a16:colId xmlns:a16="http://schemas.microsoft.com/office/drawing/2014/main" val="3416501444"/>
                    </a:ext>
                  </a:extLst>
                </a:gridCol>
                <a:gridCol w="2056906">
                  <a:extLst>
                    <a:ext uri="{9D8B030D-6E8A-4147-A177-3AD203B41FA5}">
                      <a16:colId xmlns:a16="http://schemas.microsoft.com/office/drawing/2014/main" val="213661154"/>
                    </a:ext>
                  </a:extLst>
                </a:gridCol>
              </a:tblGrid>
              <a:tr h="295206">
                <a:tc>
                  <a:txBody>
                    <a:bodyPr/>
                    <a:lstStyle/>
                    <a:p>
                      <a:pPr algn="ctr" fontAlgn="ctr"/>
                      <a:endParaRPr lang="ja-JP" altLang="en-US" sz="16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sz="16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H</a:t>
                      </a: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30.8</a:t>
                      </a: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月時点</a:t>
                      </a:r>
                      <a:endParaRPr lang="en-US" sz="16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28781043"/>
                  </a:ext>
                </a:extLst>
              </a:tr>
              <a:tr h="295206">
                <a:tc rowSpan="2">
                  <a:txBody>
                    <a:bodyPr/>
                    <a:lstStyle/>
                    <a:p>
                      <a:pPr algn="ctr" fontAlgn="ct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利用者数</a:t>
                      </a:r>
                      <a:endPar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定着支援事業の利用による</a:t>
                      </a:r>
                      <a:endPar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請求件数</a:t>
                      </a: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endParaRPr lang="zh-TW" altLang="en-US"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143</a:t>
                      </a: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人</a:t>
                      </a:r>
                      <a:endPar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6114214"/>
                  </a:ext>
                </a:extLst>
              </a:tr>
              <a:tr h="359809">
                <a:tc vMerge="1">
                  <a:txBody>
                    <a:bodyPr/>
                    <a:lstStyle/>
                    <a:p>
                      <a:pPr algn="ctr" fontAlgn="ctr"/>
                      <a:endParaRPr lang="zh-TW" altLang="en-US" sz="16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5319771"/>
                  </a:ext>
                </a:extLst>
              </a:tr>
            </a:tbl>
          </a:graphicData>
        </a:graphic>
      </p:graphicFrame>
      <p:sp>
        <p:nvSpPr>
          <p:cNvPr id="10" name="正方形/長方形 9"/>
          <p:cNvSpPr/>
          <p:nvPr/>
        </p:nvSpPr>
        <p:spPr>
          <a:xfrm>
            <a:off x="4547346" y="4484631"/>
            <a:ext cx="4053136" cy="283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参考</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各年度の福祉施設からの一般就労者数と</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定着者数</a:t>
            </a:r>
            <a:r>
              <a:rPr lang="en-US" altLang="ja-JP" sz="1400"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大阪府「就労人数調査」より</a:t>
            </a:r>
            <a:r>
              <a:rPr lang="en-US" altLang="ja-JP"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4632658" y="2701946"/>
            <a:ext cx="4053136" cy="283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就労定着支援事業の利用者数</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国保連データより</a:t>
            </a:r>
            <a:r>
              <a:rPr kumimoji="1" lang="en-US" altLang="ja-JP"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506254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362</Words>
  <Application>Microsoft Office PowerPoint</Application>
  <PresentationFormat>画面に合わせる (4:3)</PresentationFormat>
  <Paragraphs>87</Paragraphs>
  <Slides>2</Slides>
  <Notes>1</Notes>
  <HiddenSlides>0</HiddenSlides>
  <MMClips>0</MMClips>
  <ScaleCrop>false</ScaleCrop>
  <HeadingPairs>
    <vt:vector size="8" baseType="variant">
      <vt:variant>
        <vt:lpstr>使用されているフォント</vt:lpstr>
      </vt:variant>
      <vt:variant>
        <vt:i4>9</vt:i4>
      </vt:variant>
      <vt:variant>
        <vt:lpstr>テーマ</vt:lpstr>
      </vt:variant>
      <vt:variant>
        <vt:i4>2</vt:i4>
      </vt:variant>
      <vt:variant>
        <vt:lpstr>スライド タイトル</vt:lpstr>
      </vt:variant>
      <vt:variant>
        <vt:i4>2</vt:i4>
      </vt:variant>
      <vt:variant>
        <vt:lpstr>目的別スライド ショー</vt:lpstr>
      </vt:variant>
      <vt:variant>
        <vt:i4>1</vt:i4>
      </vt:variant>
    </vt:vector>
  </HeadingPairs>
  <TitlesOfParts>
    <vt:vector size="14" baseType="lpstr">
      <vt:lpstr>ＤＨＰ特太ゴシック体</vt:lpstr>
      <vt:lpstr>HGPｺﾞｼｯｸM</vt:lpstr>
      <vt:lpstr>Meiryo UI</vt:lpstr>
      <vt:lpstr>ＭＳ Ｐゴシック</vt:lpstr>
      <vt:lpstr>メイリオ</vt:lpstr>
      <vt:lpstr>游ゴシック</vt:lpstr>
      <vt:lpstr>游ゴシック Light</vt:lpstr>
      <vt:lpstr>Arial</vt:lpstr>
      <vt:lpstr>Calibri</vt:lpstr>
      <vt:lpstr>Office ​​テーマ</vt:lpstr>
      <vt:lpstr>デザインの設定</vt:lpstr>
      <vt:lpstr>PowerPoint プレゼンテーション</vt:lpstr>
      <vt:lpstr>PowerPoint プレゼンテーション</vt:lpstr>
      <vt:lpstr>目的別スライド ショー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2019-01-29T00:17:18Z</dcterms:created>
  <dcterms:modified xsi:type="dcterms:W3CDTF">2019-01-29T00:17:36Z</dcterms:modified>
</cp:coreProperties>
</file>