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6" r:id="rId2"/>
    <p:sldId id="27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66FFFF"/>
    <a:srgbClr val="FFFF99"/>
    <a:srgbClr val="CCFFCC"/>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60" autoAdjust="0"/>
    <p:restoredTop sz="94700" autoAdjust="0"/>
  </p:normalViewPr>
  <p:slideViewPr>
    <p:cSldViewPr>
      <p:cViewPr>
        <p:scale>
          <a:sx n="100" d="100"/>
          <a:sy n="100" d="100"/>
        </p:scale>
        <p:origin x="-522"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D1E7D217-4567-4732-9875-5368B21BABCB}" type="datetimeFigureOut">
              <a:rPr kumimoji="1" lang="ja-JP" altLang="en-US" smtClean="0"/>
              <a:t>2018/7/24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5E193927-7860-4075-9EE3-ABC4F231BF0D}" type="slidenum">
              <a:rPr kumimoji="1" lang="ja-JP" altLang="en-US" smtClean="0"/>
              <a:t>‹#›</a:t>
            </a:fld>
            <a:endParaRPr kumimoji="1" lang="ja-JP" altLang="en-US"/>
          </a:p>
        </p:txBody>
      </p:sp>
    </p:spTree>
    <p:extLst>
      <p:ext uri="{BB962C8B-B14F-4D97-AF65-F5344CB8AC3E}">
        <p14:creationId xmlns:p14="http://schemas.microsoft.com/office/powerpoint/2010/main" val="34952038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471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47738" eaLnBrk="0" hangingPunct="0">
              <a:defRPr kumimoji="1">
                <a:solidFill>
                  <a:schemeClr val="tx1"/>
                </a:solidFill>
                <a:latin typeface="Calibri" pitchFamily="34" charset="0"/>
                <a:ea typeface="ＭＳ Ｐゴシック" charset="-128"/>
              </a:defRPr>
            </a:lvl1pPr>
            <a:lvl2pPr marL="742950" indent="-285750" defTabSz="947738" eaLnBrk="0" hangingPunct="0">
              <a:defRPr kumimoji="1">
                <a:solidFill>
                  <a:schemeClr val="tx1"/>
                </a:solidFill>
                <a:latin typeface="Calibri" pitchFamily="34" charset="0"/>
                <a:ea typeface="ＭＳ Ｐゴシック" charset="-128"/>
              </a:defRPr>
            </a:lvl2pPr>
            <a:lvl3pPr marL="1143000" indent="-228600" defTabSz="947738" eaLnBrk="0" hangingPunct="0">
              <a:defRPr kumimoji="1">
                <a:solidFill>
                  <a:schemeClr val="tx1"/>
                </a:solidFill>
                <a:latin typeface="Calibri" pitchFamily="34" charset="0"/>
                <a:ea typeface="ＭＳ Ｐゴシック" charset="-128"/>
              </a:defRPr>
            </a:lvl3pPr>
            <a:lvl4pPr marL="1600200" indent="-228600" defTabSz="947738" eaLnBrk="0" hangingPunct="0">
              <a:defRPr kumimoji="1">
                <a:solidFill>
                  <a:schemeClr val="tx1"/>
                </a:solidFill>
                <a:latin typeface="Calibri" pitchFamily="34" charset="0"/>
                <a:ea typeface="ＭＳ Ｐゴシック" charset="-128"/>
              </a:defRPr>
            </a:lvl4pPr>
            <a:lvl5pPr marL="2057400" indent="-228600" defTabSz="947738" eaLnBrk="0" hangingPunct="0">
              <a:defRPr kumimoji="1">
                <a:solidFill>
                  <a:schemeClr val="tx1"/>
                </a:solidFill>
                <a:latin typeface="Calibri" pitchFamily="34" charset="0"/>
                <a:ea typeface="ＭＳ Ｐゴシック" charset="-128"/>
              </a:defRPr>
            </a:lvl5pPr>
            <a:lvl6pPr marL="2514600" indent="-228600" defTabSz="947738"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defTabSz="947738"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defTabSz="947738"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defTabSz="947738"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fld id="{14AA13BB-89F5-4082-AC1A-46DCEC66CD76}" type="slidenum">
              <a:rPr lang="ja-JP" altLang="en-US" smtClean="0">
                <a:solidFill>
                  <a:prstClr val="black"/>
                </a:solidFill>
              </a:rPr>
              <a:pPr eaLnBrk="1" fontAlgn="base" hangingPunct="1">
                <a:spcBef>
                  <a:spcPct val="0"/>
                </a:spcBef>
                <a:spcAft>
                  <a:spcPct val="0"/>
                </a:spcAft>
              </a:pPr>
              <a:t>1</a:t>
            </a:fld>
            <a:endParaRPr lang="ja-JP"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2FA811E-0C81-4F11-BC4F-B8B4362603E3}" type="datetime1">
              <a:rPr kumimoji="1" lang="ja-JP" altLang="en-US" smtClean="0"/>
              <a:t>2018/7/24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6876256" y="6492875"/>
            <a:ext cx="2133600" cy="365125"/>
          </a:xfrm>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606019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04789E7-8684-4E5D-ACFF-C0C7119FE17B}" type="datetime1">
              <a:rPr kumimoji="1" lang="ja-JP" altLang="en-US" smtClean="0"/>
              <a:t>2018/7/24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3531869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5B90995-C85D-4E9F-8EA4-FE4E98AC725F}" type="datetime1">
              <a:rPr kumimoji="1" lang="ja-JP" altLang="en-US" smtClean="0"/>
              <a:t>2018/7/24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3774564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353035-5545-470C-A78A-16C552BF1626}" type="datetime1">
              <a:rPr kumimoji="1" lang="ja-JP" altLang="en-US" smtClean="0"/>
              <a:t>2018/7/24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10400" y="6492875"/>
            <a:ext cx="2133600" cy="365125"/>
          </a:xfrm>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2524441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AED3505-FCA9-4C77-B0BB-3D1C0F975B46}" type="datetime1">
              <a:rPr kumimoji="1" lang="ja-JP" altLang="en-US" smtClean="0"/>
              <a:t>2018/7/24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2478563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EDA0FA7-E59A-4EE2-AA6B-272809968A44}" type="datetime1">
              <a:rPr kumimoji="1" lang="ja-JP" altLang="en-US" smtClean="0"/>
              <a:t>2018/7/24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3133211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0E61215-E4CE-4281-8D4E-2CE9685D040E}" type="datetime1">
              <a:rPr kumimoji="1" lang="ja-JP" altLang="en-US" smtClean="0"/>
              <a:t>2018/7/24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a:xfrm>
            <a:off x="7010400" y="6486790"/>
            <a:ext cx="2133600" cy="365125"/>
          </a:xfrm>
        </p:spPr>
        <p:txBody>
          <a:bodyPr/>
          <a:lstStyle/>
          <a:p>
            <a:fld id="{4827D584-A576-45D2-B019-B9B023FD52A3}" type="slidenum">
              <a:rPr kumimoji="1" lang="ja-JP" altLang="en-US" smtClean="0"/>
              <a:t>‹#›</a:t>
            </a:fld>
            <a:endParaRPr kumimoji="1" lang="ja-JP" altLang="en-US" dirty="0"/>
          </a:p>
        </p:txBody>
      </p:sp>
    </p:spTree>
    <p:extLst>
      <p:ext uri="{BB962C8B-B14F-4D97-AF65-F5344CB8AC3E}">
        <p14:creationId xmlns:p14="http://schemas.microsoft.com/office/powerpoint/2010/main" val="762928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19C9E0B-83DE-4F17-8CB0-4BB37C11B80B}" type="datetime1">
              <a:rPr kumimoji="1" lang="ja-JP" altLang="en-US" smtClean="0"/>
              <a:t>2018/7/24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3293059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D1D38F8-438A-4A10-9AA7-53ABABAC16CA}" type="datetime1">
              <a:rPr kumimoji="1" lang="ja-JP" altLang="en-US" smtClean="0"/>
              <a:t>2018/7/24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7010400" y="6492875"/>
            <a:ext cx="2133600" cy="365125"/>
          </a:xfrm>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2041395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DB63558-BD43-489E-A949-CD6CD01D7F47}" type="datetime1">
              <a:rPr kumimoji="1" lang="ja-JP" altLang="en-US" smtClean="0"/>
              <a:t>2018/7/24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4024394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44BC85-1B51-474E-A6F4-8082C56BD7FE}" type="datetime1">
              <a:rPr kumimoji="1" lang="ja-JP" altLang="en-US" smtClean="0"/>
              <a:t>2018/7/24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1088801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A0918-84CA-4FA7-A8CE-D6E9CC3C2F1D}" type="datetime1">
              <a:rPr kumimoji="1" lang="ja-JP" altLang="en-US" smtClean="0"/>
              <a:t>2018/7/24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2539095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 xmlns:a16="http://schemas.microsoft.com/office/drawing/2014/main" id="{33604D73-D179-4258-B511-8D08565D88CB}"/>
              </a:ext>
            </a:extLst>
          </p:cNvPr>
          <p:cNvSpPr/>
          <p:nvPr/>
        </p:nvSpPr>
        <p:spPr>
          <a:xfrm>
            <a:off x="226835" y="673645"/>
            <a:ext cx="8810188" cy="167523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dirty="0">
              <a:solidFill>
                <a:prstClr val="black"/>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 xmlns:a16="http://schemas.microsoft.com/office/drawing/2014/main" id="{33604D73-D179-4258-B511-8D08565D88CB}"/>
              </a:ext>
            </a:extLst>
          </p:cNvPr>
          <p:cNvSpPr/>
          <p:nvPr/>
        </p:nvSpPr>
        <p:spPr>
          <a:xfrm>
            <a:off x="226835" y="2420888"/>
            <a:ext cx="8810188" cy="41764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dirty="0">
              <a:solidFill>
                <a:prstClr val="black"/>
              </a:solidFill>
              <a:latin typeface="Meiryo UI" panose="020B0604030504040204" pitchFamily="50" charset="-128"/>
              <a:ea typeface="Meiryo UI" panose="020B0604030504040204" pitchFamily="50" charset="-128"/>
            </a:endParaRPr>
          </a:p>
        </p:txBody>
      </p:sp>
      <p:graphicFrame>
        <p:nvGraphicFramePr>
          <p:cNvPr id="21" name="表 20">
            <a:extLst>
              <a:ext uri="{FF2B5EF4-FFF2-40B4-BE49-F238E27FC236}">
                <a16:creationId xmlns="" xmlns:a16="http://schemas.microsoft.com/office/drawing/2014/main" id="{A0AB4777-686E-4FB9-AE37-54F04DA8DF8F}"/>
              </a:ext>
            </a:extLst>
          </p:cNvPr>
          <p:cNvGraphicFramePr>
            <a:graphicFrameLocks noGrp="1"/>
          </p:cNvGraphicFramePr>
          <p:nvPr>
            <p:extLst>
              <p:ext uri="{D42A27DB-BD31-4B8C-83A1-F6EECF244321}">
                <p14:modId xmlns:p14="http://schemas.microsoft.com/office/powerpoint/2010/main" val="3725212684"/>
              </p:ext>
            </p:extLst>
          </p:nvPr>
        </p:nvGraphicFramePr>
        <p:xfrm>
          <a:off x="336246" y="2564904"/>
          <a:ext cx="8591365" cy="3930724"/>
        </p:xfrm>
        <a:graphic>
          <a:graphicData uri="http://schemas.openxmlformats.org/drawingml/2006/table">
            <a:tbl>
              <a:tblPr firstRow="1" bandRow="1">
                <a:tableStyleId>{5C22544A-7EE6-4342-B048-85BDC9FD1C3A}</a:tableStyleId>
              </a:tblPr>
              <a:tblGrid>
                <a:gridCol w="341475">
                  <a:extLst>
                    <a:ext uri="{9D8B030D-6E8A-4147-A177-3AD203B41FA5}">
                      <a16:colId xmlns="" xmlns:a16="http://schemas.microsoft.com/office/drawing/2014/main" val="4117849113"/>
                    </a:ext>
                  </a:extLst>
                </a:gridCol>
                <a:gridCol w="4124945">
                  <a:extLst>
                    <a:ext uri="{9D8B030D-6E8A-4147-A177-3AD203B41FA5}">
                      <a16:colId xmlns="" xmlns:a16="http://schemas.microsoft.com/office/drawing/2014/main" val="3681516123"/>
                    </a:ext>
                  </a:extLst>
                </a:gridCol>
                <a:gridCol w="4124945">
                  <a:extLst>
                    <a:ext uri="{9D8B030D-6E8A-4147-A177-3AD203B41FA5}">
                      <a16:colId xmlns="" xmlns:a16="http://schemas.microsoft.com/office/drawing/2014/main" val="3225914339"/>
                    </a:ext>
                  </a:extLst>
                </a:gridCol>
              </a:tblGrid>
              <a:tr h="268941">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企業等</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就労継続支援Ａ型事業所</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384774103"/>
                  </a:ext>
                </a:extLst>
              </a:tr>
              <a:tr h="1783432">
                <a:tc rowSpan="3">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登録</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基本項目</a:t>
                      </a:r>
                      <a:r>
                        <a:rPr kumimoji="1" lang="en-US" altLang="ja-JP" sz="1050" b="0" dirty="0" smtClean="0">
                          <a:solidFill>
                            <a:schemeClr val="tx1"/>
                          </a:solidFill>
                          <a:latin typeface="Meiryo UI" panose="020B0604030504040204" pitchFamily="50" charset="-128"/>
                          <a:ea typeface="Meiryo UI" panose="020B0604030504040204" pitchFamily="50" charset="-128"/>
                        </a:rPr>
                        <a:t>】</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・大阪府内に本社又は事業所を設置していること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・障害者の雇用の促進等に関する法律（以下「法」という。）に基づく障が</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a:t>
                      </a:r>
                      <a:r>
                        <a:rPr kumimoji="1" lang="ja-JP" altLang="en-US" sz="1050" b="0" dirty="0" err="1" smtClean="0">
                          <a:solidFill>
                            <a:schemeClr val="tx1"/>
                          </a:solidFill>
                          <a:latin typeface="Meiryo UI" panose="020B0604030504040204" pitchFamily="50" charset="-128"/>
                          <a:ea typeface="Meiryo UI" panose="020B0604030504040204" pitchFamily="50" charset="-128"/>
                        </a:rPr>
                        <a:t>い</a:t>
                      </a:r>
                      <a:r>
                        <a:rPr kumimoji="1" lang="ja-JP" altLang="en-US" sz="1050" b="0" dirty="0" smtClean="0">
                          <a:solidFill>
                            <a:schemeClr val="tx1"/>
                          </a:solidFill>
                          <a:latin typeface="Meiryo UI" panose="020B0604030504040204" pitchFamily="50" charset="-128"/>
                          <a:ea typeface="Meiryo UI" panose="020B0604030504040204" pitchFamily="50" charset="-128"/>
                        </a:rPr>
                        <a:t>者雇用数が不足していないこと。ただし、法第</a:t>
                      </a:r>
                      <a:r>
                        <a:rPr kumimoji="1" lang="en-US" altLang="ja-JP" sz="1050" b="0" dirty="0" smtClean="0">
                          <a:solidFill>
                            <a:schemeClr val="tx1"/>
                          </a:solidFill>
                          <a:latin typeface="Meiryo UI" panose="020B0604030504040204" pitchFamily="50" charset="-128"/>
                          <a:ea typeface="Meiryo UI" panose="020B0604030504040204" pitchFamily="50" charset="-128"/>
                        </a:rPr>
                        <a:t>43</a:t>
                      </a:r>
                      <a:r>
                        <a:rPr kumimoji="1" lang="ja-JP" altLang="en-US" sz="1050" b="0" dirty="0" smtClean="0">
                          <a:solidFill>
                            <a:schemeClr val="tx1"/>
                          </a:solidFill>
                          <a:latin typeface="Meiryo UI" panose="020B0604030504040204" pitchFamily="50" charset="-128"/>
                          <a:ea typeface="Meiryo UI" panose="020B0604030504040204" pitchFamily="50" charset="-128"/>
                        </a:rPr>
                        <a:t>条第</a:t>
                      </a:r>
                      <a:r>
                        <a:rPr kumimoji="1" lang="en-US" altLang="ja-JP" sz="1050" b="0" dirty="0" smtClean="0">
                          <a:solidFill>
                            <a:schemeClr val="tx1"/>
                          </a:solidFill>
                          <a:latin typeface="Meiryo UI" panose="020B0604030504040204" pitchFamily="50" charset="-128"/>
                          <a:ea typeface="Meiryo UI" panose="020B0604030504040204" pitchFamily="50" charset="-128"/>
                        </a:rPr>
                        <a:t>7</a:t>
                      </a:r>
                      <a:r>
                        <a:rPr kumimoji="1" lang="ja-JP" altLang="en-US" sz="1050" b="0" dirty="0" smtClean="0">
                          <a:solidFill>
                            <a:schemeClr val="tx1"/>
                          </a:solidFill>
                          <a:latin typeface="Meiryo UI" panose="020B0604030504040204" pitchFamily="50" charset="-128"/>
                          <a:ea typeface="Meiryo UI" panose="020B0604030504040204" pitchFamily="50" charset="-128"/>
                        </a:rPr>
                        <a:t>項に基づく報告</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義務のない事業者については、障がい者雇用数の要件を満たすことを要し</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ない</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・大阪府が実施する障がい者の雇用及び就労支援施策への協力又は協</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力意思があること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・暴力団員又は暴力団密接関係者と関与していないこと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・その他登録企業として適当でない事由が存在しないこと</a:t>
                      </a:r>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基本項目</a:t>
                      </a:r>
                      <a:r>
                        <a:rPr kumimoji="1" lang="en-US" altLang="ja-JP" sz="1050" b="0" dirty="0">
                          <a:solidFill>
                            <a:schemeClr val="tx1"/>
                          </a:solidFill>
                          <a:latin typeface="Meiryo UI" panose="020B0604030504040204" pitchFamily="50" charset="-128"/>
                          <a:ea typeface="Meiryo UI" panose="020B0604030504040204" pitchFamily="50" charset="-128"/>
                        </a:rPr>
                        <a:t>】</a:t>
                      </a:r>
                    </a:p>
                    <a:p>
                      <a:pPr algn="l"/>
                      <a:r>
                        <a:rPr kumimoji="1" lang="ja-JP" altLang="en-US" sz="1050" b="0" dirty="0">
                          <a:solidFill>
                            <a:schemeClr val="tx1"/>
                          </a:solidFill>
                          <a:latin typeface="Meiryo UI" panose="020B0604030504040204" pitchFamily="50" charset="-128"/>
                          <a:ea typeface="Meiryo UI" panose="020B0604030504040204" pitchFamily="50" charset="-128"/>
                        </a:rPr>
                        <a:t>・就労継続支援</a:t>
                      </a:r>
                      <a:r>
                        <a:rPr kumimoji="1" lang="en-US" altLang="ja-JP" sz="1050" b="0" dirty="0">
                          <a:solidFill>
                            <a:schemeClr val="tx1"/>
                          </a:solidFill>
                          <a:latin typeface="Meiryo UI" panose="020B0604030504040204" pitchFamily="50" charset="-128"/>
                          <a:ea typeface="Meiryo UI" panose="020B0604030504040204" pitchFamily="50" charset="-128"/>
                        </a:rPr>
                        <a:t>A</a:t>
                      </a:r>
                      <a:r>
                        <a:rPr kumimoji="1" lang="ja-JP" altLang="en-US" sz="1050" b="0" dirty="0">
                          <a:solidFill>
                            <a:schemeClr val="tx1"/>
                          </a:solidFill>
                          <a:latin typeface="Meiryo UI" panose="020B0604030504040204" pitchFamily="50" charset="-128"/>
                          <a:ea typeface="Meiryo UI" panose="020B0604030504040204" pitchFamily="50" charset="-128"/>
                        </a:rPr>
                        <a:t>型事業所と</a:t>
                      </a:r>
                      <a:r>
                        <a:rPr kumimoji="1" lang="ja-JP" altLang="en-US" sz="1050" b="0" dirty="0" smtClean="0">
                          <a:solidFill>
                            <a:schemeClr val="tx1"/>
                          </a:solidFill>
                          <a:latin typeface="Meiryo UI" panose="020B0604030504040204" pitchFamily="50" charset="-128"/>
                          <a:ea typeface="Meiryo UI" panose="020B0604030504040204" pitchFamily="50" charset="-128"/>
                        </a:rPr>
                        <a:t>して指定</a:t>
                      </a:r>
                      <a:r>
                        <a:rPr kumimoji="1" lang="ja-JP" altLang="en-US" sz="1050" b="0" dirty="0">
                          <a:solidFill>
                            <a:schemeClr val="tx1"/>
                          </a:solidFill>
                          <a:latin typeface="Meiryo UI" panose="020B0604030504040204" pitchFamily="50" charset="-128"/>
                          <a:ea typeface="Meiryo UI" panose="020B0604030504040204" pitchFamily="50" charset="-128"/>
                        </a:rPr>
                        <a:t>を受けて</a:t>
                      </a:r>
                      <a:r>
                        <a:rPr kumimoji="1" lang="ja-JP" altLang="en-US" sz="1050" b="0" dirty="0" smtClean="0">
                          <a:solidFill>
                            <a:schemeClr val="tx1"/>
                          </a:solidFill>
                          <a:latin typeface="Meiryo UI" panose="020B0604030504040204" pitchFamily="50" charset="-128"/>
                          <a:ea typeface="Meiryo UI" panose="020B0604030504040204" pitchFamily="50" charset="-128"/>
                        </a:rPr>
                        <a:t>いること</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l"/>
                      <a:r>
                        <a:rPr kumimoji="1" lang="ja-JP" altLang="en-US" sz="1050" b="0" dirty="0">
                          <a:solidFill>
                            <a:schemeClr val="tx1"/>
                          </a:solidFill>
                          <a:latin typeface="Meiryo UI" panose="020B0604030504040204" pitchFamily="50" charset="-128"/>
                          <a:ea typeface="Meiryo UI" panose="020B0604030504040204" pitchFamily="50" charset="-128"/>
                        </a:rPr>
                        <a:t>・登録申請時点での</a:t>
                      </a:r>
                      <a:r>
                        <a:rPr kumimoji="1" lang="ja-JP" altLang="en-US" sz="1050" b="0">
                          <a:solidFill>
                            <a:schemeClr val="tx1"/>
                          </a:solidFill>
                          <a:latin typeface="Meiryo UI" panose="020B0604030504040204" pitchFamily="50" charset="-128"/>
                          <a:ea typeface="Meiryo UI" panose="020B0604030504040204" pitchFamily="50" charset="-128"/>
                        </a:rPr>
                        <a:t>利用者</a:t>
                      </a:r>
                      <a:r>
                        <a:rPr kumimoji="1" lang="ja-JP" altLang="en-US" sz="1050" b="0" smtClean="0">
                          <a:solidFill>
                            <a:schemeClr val="tx1"/>
                          </a:solidFill>
                          <a:latin typeface="Meiryo UI" panose="020B0604030504040204" pitchFamily="50" charset="-128"/>
                          <a:ea typeface="Meiryo UI" panose="020B0604030504040204" pitchFamily="50" charset="-128"/>
                        </a:rPr>
                        <a:t>が複数人いる</a:t>
                      </a:r>
                      <a:r>
                        <a:rPr kumimoji="1" lang="ja-JP" altLang="en-US" sz="1050" b="0" dirty="0" smtClean="0">
                          <a:solidFill>
                            <a:schemeClr val="tx1"/>
                          </a:solidFill>
                          <a:latin typeface="Meiryo UI" panose="020B0604030504040204" pitchFamily="50" charset="-128"/>
                          <a:ea typeface="Meiryo UI" panose="020B0604030504040204" pitchFamily="50" charset="-128"/>
                        </a:rPr>
                        <a:t>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・大阪府が実施する障がい者の雇用及び就労支援施策への協力又は協</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力意思があること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rPr>
                        <a:t>・暴力団員又は暴力団密接関係者と関与していないこと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rPr>
                        <a:t>・その他登録事業所として適当でない事由が存在しないこと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2815082031"/>
                  </a:ext>
                </a:extLst>
              </a:tr>
              <a:tr h="648072">
                <a:tc vMerge="1">
                  <a:txBody>
                    <a:bodyPr/>
                    <a:lstStyle/>
                    <a:p>
                      <a:endParaRPr kumimoji="1" lang="ja-JP" altLang="en-US"/>
                    </a:p>
                  </a:txBody>
                  <a:tcPr/>
                </a:tc>
                <a:tc>
                  <a:txBody>
                    <a:bodyPr/>
                    <a:lstStyle/>
                    <a:p>
                      <a:pPr algn="l"/>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労働基準に関する項目</a:t>
                      </a:r>
                      <a:r>
                        <a:rPr kumimoji="1" lang="en-US" altLang="ja-JP" sz="1050" b="0" dirty="0" smtClean="0">
                          <a:solidFill>
                            <a:schemeClr val="tx1"/>
                          </a:solidFill>
                          <a:latin typeface="Meiryo UI" panose="020B0604030504040204" pitchFamily="50" charset="-128"/>
                          <a:ea typeface="Meiryo UI" panose="020B0604030504040204" pitchFamily="50" charset="-128"/>
                        </a:rPr>
                        <a:t>】</a:t>
                      </a: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・労働関係法規を遵守していること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労働基準に関する項目</a:t>
                      </a:r>
                      <a:r>
                        <a:rPr kumimoji="1" lang="en-US" altLang="ja-JP" sz="1050" b="0" dirty="0" smtClean="0">
                          <a:solidFill>
                            <a:schemeClr val="tx1"/>
                          </a:solidFill>
                          <a:latin typeface="Meiryo UI" panose="020B0604030504040204" pitchFamily="50" charset="-128"/>
                          <a:ea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rPr>
                        <a:t>・すべての利用者に対し、最低賃金以上の賃金を支払っていること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・労働関係法規を遵守していること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solidFill>
                  </a:tcPr>
                </a:tc>
              </a:tr>
              <a:tr h="1194420">
                <a:tc vMerge="1">
                  <a:txBody>
                    <a:bodyPr/>
                    <a:lstStyle/>
                    <a:p>
                      <a:endParaRPr kumimoji="1" lang="ja-JP" altLang="en-US"/>
                    </a:p>
                  </a:txBody>
                  <a:tcPr/>
                </a:tc>
                <a:tc>
                  <a:txBody>
                    <a:bodyPr/>
                    <a:lstStyle/>
                    <a:p>
                      <a:pPr algn="l"/>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福祉に関する項目</a:t>
                      </a:r>
                      <a:r>
                        <a:rPr kumimoji="1" lang="en-US" altLang="ja-JP" sz="1050" b="0" dirty="0" smtClean="0">
                          <a:solidFill>
                            <a:schemeClr val="tx1"/>
                          </a:solidFill>
                          <a:latin typeface="Meiryo UI" panose="020B0604030504040204" pitchFamily="50" charset="-128"/>
                          <a:ea typeface="Meiryo UI" panose="020B0604030504040204" pitchFamily="50" charset="-128"/>
                        </a:rPr>
                        <a:t>】</a:t>
                      </a: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・障がい者福祉関係法規を遵守していること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福祉に関する項目</a:t>
                      </a:r>
                      <a:r>
                        <a:rPr kumimoji="1" lang="en-US" altLang="ja-JP" sz="1050" b="0" dirty="0" smtClean="0">
                          <a:solidFill>
                            <a:schemeClr val="tx1"/>
                          </a:solidFill>
                          <a:latin typeface="Meiryo UI" panose="020B0604030504040204" pitchFamily="50" charset="-128"/>
                          <a:ea typeface="Meiryo UI" panose="020B0604030504040204" pitchFamily="50" charset="-128"/>
                        </a:rPr>
                        <a:t>】</a:t>
                      </a: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・障がい者福祉関係法規を遵守していること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・大阪府が実施する「就労人数調査」を提出していること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・指導権限を有する府又は市町村から、虐待等を理由とする指導（総合</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支援法第</a:t>
                      </a:r>
                      <a:r>
                        <a:rPr kumimoji="1" lang="en-US" altLang="ja-JP" sz="1050" b="0" dirty="0" smtClean="0">
                          <a:solidFill>
                            <a:schemeClr val="tx1"/>
                          </a:solidFill>
                          <a:latin typeface="Meiryo UI" panose="020B0604030504040204" pitchFamily="50" charset="-128"/>
                          <a:ea typeface="Meiryo UI" panose="020B0604030504040204" pitchFamily="50" charset="-128"/>
                        </a:rPr>
                        <a:t>49</a:t>
                      </a:r>
                      <a:r>
                        <a:rPr kumimoji="1" lang="ja-JP" altLang="en-US" sz="1050" b="0" dirty="0" smtClean="0">
                          <a:solidFill>
                            <a:schemeClr val="tx1"/>
                          </a:solidFill>
                          <a:latin typeface="Meiryo UI" panose="020B0604030504040204" pitchFamily="50" charset="-128"/>
                          <a:ea typeface="Meiryo UI" panose="020B0604030504040204" pitchFamily="50" charset="-128"/>
                        </a:rPr>
                        <a:t>条及び第</a:t>
                      </a:r>
                      <a:r>
                        <a:rPr kumimoji="1" lang="en-US" altLang="ja-JP" sz="1050" b="0" dirty="0" smtClean="0">
                          <a:solidFill>
                            <a:schemeClr val="tx1"/>
                          </a:solidFill>
                          <a:latin typeface="Meiryo UI" panose="020B0604030504040204" pitchFamily="50" charset="-128"/>
                          <a:ea typeface="Meiryo UI" panose="020B0604030504040204" pitchFamily="50" charset="-128"/>
                        </a:rPr>
                        <a:t>50</a:t>
                      </a:r>
                      <a:r>
                        <a:rPr kumimoji="1" lang="ja-JP" altLang="en-US" sz="1050" b="0" dirty="0" smtClean="0">
                          <a:solidFill>
                            <a:schemeClr val="tx1"/>
                          </a:solidFill>
                          <a:latin typeface="Meiryo UI" panose="020B0604030504040204" pitchFamily="50" charset="-128"/>
                          <a:ea typeface="Meiryo UI" panose="020B0604030504040204" pitchFamily="50" charset="-128"/>
                        </a:rPr>
                        <a:t>条に規定する勧告、命令、指定の取消）を受</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a:t>
                      </a:r>
                      <a:r>
                        <a:rPr kumimoji="1" lang="ja-JP" altLang="en-US" sz="1050" b="0" dirty="0" err="1" smtClean="0">
                          <a:solidFill>
                            <a:schemeClr val="tx1"/>
                          </a:solidFill>
                          <a:latin typeface="Meiryo UI" panose="020B0604030504040204" pitchFamily="50" charset="-128"/>
                          <a:ea typeface="Meiryo UI" panose="020B0604030504040204" pitchFamily="50" charset="-128"/>
                        </a:rPr>
                        <a:t>けて</a:t>
                      </a:r>
                      <a:r>
                        <a:rPr kumimoji="1" lang="ja-JP" altLang="en-US" sz="1050" b="0" dirty="0" smtClean="0">
                          <a:solidFill>
                            <a:schemeClr val="tx1"/>
                          </a:solidFill>
                          <a:latin typeface="Meiryo UI" panose="020B0604030504040204" pitchFamily="50" charset="-128"/>
                          <a:ea typeface="Meiryo UI" panose="020B0604030504040204" pitchFamily="50" charset="-128"/>
                        </a:rPr>
                        <a:t>いないこと（経営改善計画の提出や軽微な指導は除く）</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6" name="表 5">
            <a:extLst>
              <a:ext uri="{FF2B5EF4-FFF2-40B4-BE49-F238E27FC236}">
                <a16:creationId xmlns="" xmlns:a16="http://schemas.microsoft.com/office/drawing/2014/main" id="{A0AB4777-686E-4FB9-AE37-54F04DA8DF8F}"/>
              </a:ext>
            </a:extLst>
          </p:cNvPr>
          <p:cNvGraphicFramePr>
            <a:graphicFrameLocks noGrp="1"/>
          </p:cNvGraphicFramePr>
          <p:nvPr>
            <p:extLst>
              <p:ext uri="{D42A27DB-BD31-4B8C-83A1-F6EECF244321}">
                <p14:modId xmlns:p14="http://schemas.microsoft.com/office/powerpoint/2010/main" val="804158932"/>
              </p:ext>
            </p:extLst>
          </p:nvPr>
        </p:nvGraphicFramePr>
        <p:xfrm>
          <a:off x="352103" y="898071"/>
          <a:ext cx="8556234" cy="1378801"/>
        </p:xfrm>
        <a:graphic>
          <a:graphicData uri="http://schemas.openxmlformats.org/drawingml/2006/table">
            <a:tbl>
              <a:tblPr firstRow="1" bandRow="1">
                <a:tableStyleId>{5C22544A-7EE6-4342-B048-85BDC9FD1C3A}</a:tableStyleId>
              </a:tblPr>
              <a:tblGrid>
                <a:gridCol w="8556234">
                  <a:extLst>
                    <a:ext uri="{9D8B030D-6E8A-4147-A177-3AD203B41FA5}">
                      <a16:colId xmlns="" xmlns:a16="http://schemas.microsoft.com/office/drawing/2014/main" val="3681516123"/>
                    </a:ext>
                  </a:extLst>
                </a:gridCol>
              </a:tblGrid>
              <a:tr h="250351">
                <a:tc>
                  <a:txBody>
                    <a:bodyPr/>
                    <a:lstStyle/>
                    <a:p>
                      <a:pPr algn="l"/>
                      <a:r>
                        <a:rPr kumimoji="1" lang="en-US" altLang="ja-JP" sz="1400" b="0" dirty="0" smtClean="0">
                          <a:solidFill>
                            <a:schemeClr val="tx1"/>
                          </a:solidFill>
                          <a:latin typeface="Meiryo UI" panose="020B0604030504040204" pitchFamily="50" charset="-128"/>
                          <a:ea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rPr>
                        <a:t>改訂の目的</a:t>
                      </a: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384774103"/>
                  </a:ext>
                </a:extLst>
              </a:tr>
              <a:tr h="1074001">
                <a:tc>
                  <a:txBody>
                    <a:bodyPr/>
                    <a:lstStyle/>
                    <a:p>
                      <a:pPr marL="180975" indent="-180975" algn="l">
                        <a:spcBef>
                          <a:spcPts val="400"/>
                        </a:spcBef>
                      </a:pPr>
                      <a:r>
                        <a:rPr kumimoji="1" lang="ja-JP" altLang="en-US" sz="1050" b="0" dirty="0" smtClean="0">
                          <a:solidFill>
                            <a:schemeClr val="tx1"/>
                          </a:solidFill>
                          <a:latin typeface="Meiryo UI" panose="020B0604030504040204" pitchFamily="50" charset="-128"/>
                          <a:ea typeface="Meiryo UI" panose="020B0604030504040204" pitchFamily="50" charset="-128"/>
                        </a:rPr>
                        <a:t>○ 経営が困難となり、事業を廃止するに至った就労継続支援Ａ型事業所の利用者の処遇についての問題が生じている中、経営改善に積極的に取り組んでいる事業所への支援のため、大阪府障がい者サポートカンパニーとして登録した</a:t>
                      </a:r>
                      <a:r>
                        <a:rPr kumimoji="1" lang="en-US" altLang="ja-JP" sz="1050" b="0" dirty="0" smtClean="0">
                          <a:solidFill>
                            <a:schemeClr val="tx1"/>
                          </a:solidFill>
                          <a:latin typeface="Meiryo UI" panose="020B0604030504040204" pitchFamily="50" charset="-128"/>
                          <a:ea typeface="Meiryo UI" panose="020B0604030504040204" pitchFamily="50" charset="-128"/>
                        </a:rPr>
                        <a:t>A</a:t>
                      </a:r>
                      <a:r>
                        <a:rPr kumimoji="1" lang="ja-JP" altLang="en-US" sz="1050" b="0" dirty="0" smtClean="0">
                          <a:solidFill>
                            <a:schemeClr val="tx1"/>
                          </a:solidFill>
                          <a:latin typeface="Meiryo UI" panose="020B0604030504040204" pitchFamily="50" charset="-128"/>
                          <a:ea typeface="Meiryo UI" panose="020B0604030504040204" pitchFamily="50" charset="-128"/>
                        </a:rPr>
                        <a:t>型事業所の中から、優れた実績を有する</a:t>
                      </a:r>
                      <a:r>
                        <a:rPr kumimoji="1" lang="en-US" altLang="ja-JP" sz="1050" b="0" dirty="0" smtClean="0">
                          <a:solidFill>
                            <a:schemeClr val="tx1"/>
                          </a:solidFill>
                          <a:latin typeface="Meiryo UI" panose="020B0604030504040204" pitchFamily="50" charset="-128"/>
                          <a:ea typeface="Meiryo UI" panose="020B0604030504040204" pitchFamily="50" charset="-128"/>
                        </a:rPr>
                        <a:t>A</a:t>
                      </a:r>
                      <a:r>
                        <a:rPr kumimoji="1" lang="ja-JP" altLang="en-US" sz="1050" b="0" dirty="0" smtClean="0">
                          <a:solidFill>
                            <a:schemeClr val="tx1"/>
                          </a:solidFill>
                          <a:latin typeface="Meiryo UI" panose="020B0604030504040204" pitchFamily="50" charset="-128"/>
                          <a:ea typeface="Meiryo UI" panose="020B0604030504040204" pitchFamily="50" charset="-128"/>
                        </a:rPr>
                        <a:t>型事業所を優良登録とする。さらにその中でも特に優れた事業所をハートフル企業顕彰において表彰することで、Ａ型事業所の好事例の周知を図り、適正な事業所運営の一助とすることを目的とする。</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marL="180975" indent="-180975" algn="l">
                        <a:spcBef>
                          <a:spcPts val="500"/>
                        </a:spcBef>
                      </a:pPr>
                      <a:r>
                        <a:rPr kumimoji="1" lang="ja-JP" altLang="en-US" sz="1050" b="0" dirty="0" smtClean="0">
                          <a:solidFill>
                            <a:schemeClr val="tx1"/>
                          </a:solidFill>
                          <a:latin typeface="Meiryo UI" panose="020B0604030504040204" pitchFamily="50" charset="-128"/>
                          <a:ea typeface="Meiryo UI" panose="020B0604030504040204" pitchFamily="50" charset="-128"/>
                        </a:rPr>
                        <a:t>○ 福祉施設である就労継続支援</a:t>
                      </a:r>
                      <a:r>
                        <a:rPr kumimoji="1" lang="en-US" altLang="ja-JP" sz="1050" b="0" dirty="0" smtClean="0">
                          <a:solidFill>
                            <a:schemeClr val="tx1"/>
                          </a:solidFill>
                          <a:latin typeface="Meiryo UI" panose="020B0604030504040204" pitchFamily="50" charset="-128"/>
                          <a:ea typeface="Meiryo UI" panose="020B0604030504040204" pitchFamily="50" charset="-128"/>
                        </a:rPr>
                        <a:t>A</a:t>
                      </a:r>
                      <a:r>
                        <a:rPr kumimoji="1" lang="ja-JP" altLang="en-US" sz="1050" b="0" dirty="0" smtClean="0">
                          <a:solidFill>
                            <a:schemeClr val="tx1"/>
                          </a:solidFill>
                          <a:latin typeface="Meiryo UI" panose="020B0604030504040204" pitchFamily="50" charset="-128"/>
                          <a:ea typeface="Meiryo UI" panose="020B0604030504040204" pitchFamily="50" charset="-128"/>
                        </a:rPr>
                        <a:t>型事業所のサポートカンパニーへの登録を推進するにあたり、登録要件及び申請書様式の規定を改定する。</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2815082031"/>
                  </a:ext>
                </a:extLst>
              </a:tr>
            </a:tbl>
          </a:graphicData>
        </a:graphic>
      </p:graphicFrame>
      <p:sp>
        <p:nvSpPr>
          <p:cNvPr id="19" name="角丸四角形 55">
            <a:extLst>
              <a:ext uri="{FF2B5EF4-FFF2-40B4-BE49-F238E27FC236}">
                <a16:creationId xmlns="" xmlns:a16="http://schemas.microsoft.com/office/drawing/2014/main" id="{F0B77360-AFD0-45A6-A1B7-EEFA57915E83}"/>
              </a:ext>
            </a:extLst>
          </p:cNvPr>
          <p:cNvSpPr/>
          <p:nvPr/>
        </p:nvSpPr>
        <p:spPr>
          <a:xfrm>
            <a:off x="395536" y="551565"/>
            <a:ext cx="8496944" cy="285147"/>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400" b="1" dirty="0">
                <a:solidFill>
                  <a:prstClr val="white"/>
                </a:solidFill>
                <a:latin typeface="Meiryo UI" panose="020B0604030504040204" pitchFamily="50" charset="-128"/>
                <a:ea typeface="Meiryo UI" panose="020B0604030504040204" pitchFamily="50" charset="-128"/>
              </a:rPr>
              <a:t>就労継続支援Ａ型事業所の</a:t>
            </a:r>
            <a:r>
              <a:rPr lang="ja-JP" altLang="en-US" sz="1400" b="1" dirty="0" err="1">
                <a:solidFill>
                  <a:prstClr val="white"/>
                </a:solidFill>
                <a:latin typeface="Meiryo UI" panose="020B0604030504040204" pitchFamily="50" charset="-128"/>
                <a:ea typeface="Meiryo UI" panose="020B0604030504040204" pitchFamily="50" charset="-128"/>
              </a:rPr>
              <a:t>大阪府障がい</a:t>
            </a:r>
            <a:r>
              <a:rPr lang="ja-JP" altLang="en-US" sz="1400" b="1" dirty="0">
                <a:solidFill>
                  <a:prstClr val="white"/>
                </a:solidFill>
                <a:latin typeface="Meiryo UI" panose="020B0604030504040204" pitchFamily="50" charset="-128"/>
                <a:ea typeface="Meiryo UI" panose="020B0604030504040204" pitchFamily="50" charset="-128"/>
              </a:rPr>
              <a:t>者サポートカンパニー登録要件の設定について</a:t>
            </a:r>
          </a:p>
        </p:txBody>
      </p:sp>
      <p:sp>
        <p:nvSpPr>
          <p:cNvPr id="7" name="正方形/長方形 6"/>
          <p:cNvSpPr/>
          <p:nvPr/>
        </p:nvSpPr>
        <p:spPr>
          <a:xfrm>
            <a:off x="7452320" y="188640"/>
            <a:ext cx="1512168" cy="36004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資料１－</a:t>
            </a:r>
            <a:r>
              <a:rPr kumimoji="1" lang="en-US" altLang="ja-JP"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52820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 y="212725"/>
            <a:ext cx="8913813" cy="664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表 5">
            <a:extLst>
              <a:ext uri="{FF2B5EF4-FFF2-40B4-BE49-F238E27FC236}">
                <a16:creationId xmlns="" xmlns:a16="http://schemas.microsoft.com/office/drawing/2014/main" id="{A0AB4777-686E-4FB9-AE37-54F04DA8DF8F}"/>
              </a:ext>
            </a:extLst>
          </p:cNvPr>
          <p:cNvGraphicFramePr>
            <a:graphicFrameLocks noGrp="1"/>
          </p:cNvGraphicFramePr>
          <p:nvPr>
            <p:extLst>
              <p:ext uri="{D42A27DB-BD31-4B8C-83A1-F6EECF244321}">
                <p14:modId xmlns:p14="http://schemas.microsoft.com/office/powerpoint/2010/main" val="1666269931"/>
              </p:ext>
            </p:extLst>
          </p:nvPr>
        </p:nvGraphicFramePr>
        <p:xfrm>
          <a:off x="342093" y="401528"/>
          <a:ext cx="8591365" cy="6339840"/>
        </p:xfrm>
        <a:graphic>
          <a:graphicData uri="http://schemas.openxmlformats.org/drawingml/2006/table">
            <a:tbl>
              <a:tblPr firstRow="1" bandRow="1">
                <a:tableStyleId>{5C22544A-7EE6-4342-B048-85BDC9FD1C3A}</a:tableStyleId>
              </a:tblPr>
              <a:tblGrid>
                <a:gridCol w="341475">
                  <a:extLst>
                    <a:ext uri="{9D8B030D-6E8A-4147-A177-3AD203B41FA5}">
                      <a16:colId xmlns="" xmlns:a16="http://schemas.microsoft.com/office/drawing/2014/main" val="4117849113"/>
                    </a:ext>
                  </a:extLst>
                </a:gridCol>
                <a:gridCol w="4124945">
                  <a:extLst>
                    <a:ext uri="{9D8B030D-6E8A-4147-A177-3AD203B41FA5}">
                      <a16:colId xmlns="" xmlns:a16="http://schemas.microsoft.com/office/drawing/2014/main" val="3681516123"/>
                    </a:ext>
                  </a:extLst>
                </a:gridCol>
                <a:gridCol w="4124945">
                  <a:extLst>
                    <a:ext uri="{9D8B030D-6E8A-4147-A177-3AD203B41FA5}">
                      <a16:colId xmlns="" xmlns:a16="http://schemas.microsoft.com/office/drawing/2014/main" val="3225914339"/>
                    </a:ext>
                  </a:extLst>
                </a:gridCol>
              </a:tblGrid>
              <a:tr h="301187">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企業等</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就労継続支援Ａ型事業所</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384774103"/>
                  </a:ext>
                </a:extLst>
              </a:tr>
              <a:tr h="880973">
                <a:tc rowSpan="3">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優良登録</a:t>
                      </a:r>
                      <a:r>
                        <a:rPr kumimoji="1" lang="en-US" altLang="ja-JP" sz="1400" b="0" dirty="0" smtClean="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表彰候補</a:t>
                      </a:r>
                      <a:r>
                        <a:rPr kumimoji="1" lang="en-US" altLang="ja-JP"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上記の条件に追加</a:t>
                      </a:r>
                      <a:r>
                        <a:rPr kumimoji="1" lang="ja-JP" altLang="en-US" sz="1050" b="0" dirty="0" smtClean="0">
                          <a:solidFill>
                            <a:schemeClr val="tx1"/>
                          </a:solidFill>
                          <a:latin typeface="Meiryo UI" panose="020B0604030504040204" pitchFamily="50" charset="-128"/>
                          <a:ea typeface="Meiryo UI" panose="020B0604030504040204" pitchFamily="50" charset="-128"/>
                        </a:rPr>
                        <a:t>で</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基本項目</a:t>
                      </a:r>
                      <a:r>
                        <a:rPr kumimoji="1" lang="en-US" altLang="ja-JP" sz="1050" b="0" dirty="0" smtClean="0">
                          <a:solidFill>
                            <a:schemeClr val="tx1"/>
                          </a:solidFill>
                          <a:latin typeface="Meiryo UI" panose="020B0604030504040204" pitchFamily="50" charset="-128"/>
                          <a:ea typeface="Meiryo UI" panose="020B0604030504040204" pitchFamily="50" charset="-128"/>
                        </a:rPr>
                        <a:t>】</a:t>
                      </a: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・利用者の賃金のすべてを生産活動に係る事業収入のみで支払えている</a:t>
                      </a: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（経営改善計画の提出を求められていない）</a:t>
                      </a: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・開設後、</a:t>
                      </a:r>
                      <a:r>
                        <a:rPr kumimoji="1" lang="en-US" altLang="ja-JP" sz="1050" b="0" dirty="0" smtClean="0">
                          <a:solidFill>
                            <a:schemeClr val="tx1"/>
                          </a:solidFill>
                          <a:latin typeface="Meiryo UI" panose="020B0604030504040204" pitchFamily="50" charset="-128"/>
                          <a:ea typeface="Meiryo UI" panose="020B0604030504040204" pitchFamily="50" charset="-128"/>
                        </a:rPr>
                        <a:t>1</a:t>
                      </a:r>
                      <a:r>
                        <a:rPr kumimoji="1" lang="ja-JP" altLang="en-US" sz="1050" b="0" dirty="0" smtClean="0">
                          <a:solidFill>
                            <a:schemeClr val="tx1"/>
                          </a:solidFill>
                          <a:latin typeface="Meiryo UI" panose="020B0604030504040204" pitchFamily="50" charset="-128"/>
                          <a:ea typeface="Meiryo UI" panose="020B0604030504040204" pitchFamily="50" charset="-128"/>
                        </a:rPr>
                        <a:t>年以上経過していること</a:t>
                      </a:r>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541424497"/>
                  </a:ext>
                </a:extLst>
              </a:tr>
              <a:tr h="3847356">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上記の条件に追加で</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評価項目</a:t>
                      </a:r>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下記の要件のうち、</a:t>
                      </a:r>
                      <a:r>
                        <a:rPr kumimoji="1" lang="en-US" altLang="ja-JP" sz="1050" b="0" dirty="0" smtClean="0">
                          <a:solidFill>
                            <a:schemeClr val="tx1"/>
                          </a:solidFill>
                          <a:latin typeface="Meiryo UI" panose="020B0604030504040204" pitchFamily="50" charset="-128"/>
                          <a:ea typeface="Meiryo UI" panose="020B0604030504040204" pitchFamily="50" charset="-128"/>
                        </a:rPr>
                        <a:t>1</a:t>
                      </a:r>
                      <a:r>
                        <a:rPr kumimoji="1" lang="ja-JP" altLang="en-US" sz="1050" b="0" dirty="0" smtClean="0">
                          <a:solidFill>
                            <a:schemeClr val="tx1"/>
                          </a:solidFill>
                          <a:latin typeface="Meiryo UI" panose="020B0604030504040204" pitchFamily="50" charset="-128"/>
                          <a:ea typeface="Meiryo UI" panose="020B0604030504040204" pitchFamily="50" charset="-128"/>
                        </a:rPr>
                        <a:t>つ以上を満たしていること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福祉に関する項目</a:t>
                      </a:r>
                      <a:r>
                        <a:rPr kumimoji="1" lang="en-US" altLang="ja-JP" sz="1050" b="0" dirty="0" smtClean="0">
                          <a:solidFill>
                            <a:schemeClr val="tx1"/>
                          </a:solidFill>
                          <a:latin typeface="Meiryo UI" panose="020B0604030504040204" pitchFamily="50" charset="-128"/>
                          <a:ea typeface="Meiryo UI" panose="020B0604030504040204" pitchFamily="50" charset="-128"/>
                        </a:rPr>
                        <a:t>】</a:t>
                      </a: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□登録申請日から過去２年間に、毎年１人以上の障がい者の職場体験</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または実習を受け入れていること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□登録申請日から過去２年間の障がい者就労施設等への発注実績が合</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計２４万円以上であること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□障害者雇用促進基金（大阪ハートフル基金）との協定を締結している</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□以下の大阪府施策への協力実績が一つ以上あること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ア　「精神・発達障がい者職場サポーター養成研修事業」又は「精神・発</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達障がい雇用管理普及啓発事業」に協力していること</a:t>
                      </a: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イ　登録申請日から過去３年以内に、</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大阪府精神障がい者社会生活</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適応訓練事業を受託し、</a:t>
                      </a:r>
                      <a:r>
                        <a:rPr kumimoji="1" lang="ja-JP" altLang="en-US" sz="1050" b="0" dirty="0" smtClean="0">
                          <a:solidFill>
                            <a:schemeClr val="tx1"/>
                          </a:solidFill>
                          <a:latin typeface="Meiryo UI" panose="020B0604030504040204" pitchFamily="50" charset="-128"/>
                          <a:ea typeface="Meiryo UI" panose="020B0604030504040204" pitchFamily="50" charset="-128"/>
                        </a:rPr>
                        <a:t>１名以上の訓練生の受け入れ実績がある</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こと</a:t>
                      </a: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ウ　登録申請日から過去３年以内に、ハートフルオフィス作業員の雇用実</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績、または府ハートフルオフィス推進事業が主催する研修等への講師</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派遣及び見学受け入れ実績があること</a:t>
                      </a: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エ　難病患者を雇用していること</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rPr>
                        <a:t>　オ　登録申請日から過去３年以内に、公募展に対する寄附、会場・現　</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rPr>
                        <a:t>　　　物の無償提供、後援実績など、アートを活かした障がい者の就労支援</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rPr>
                        <a:t>　　　事業に協力していること</a:t>
                      </a: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カ　手話の普及に取組んでいること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評価項目</a:t>
                      </a:r>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下記の要件のうち、</a:t>
                      </a:r>
                      <a:r>
                        <a:rPr kumimoji="1" lang="en-US" altLang="ja-JP" sz="1050" b="0" dirty="0" smtClean="0">
                          <a:solidFill>
                            <a:schemeClr val="tx1"/>
                          </a:solidFill>
                          <a:latin typeface="Meiryo UI" panose="020B0604030504040204" pitchFamily="50" charset="-128"/>
                          <a:ea typeface="Meiryo UI" panose="020B0604030504040204" pitchFamily="50" charset="-128"/>
                        </a:rPr>
                        <a:t>1</a:t>
                      </a:r>
                      <a:r>
                        <a:rPr kumimoji="1" lang="ja-JP" altLang="en-US" sz="1050" b="0" dirty="0" smtClean="0">
                          <a:solidFill>
                            <a:schemeClr val="tx1"/>
                          </a:solidFill>
                          <a:latin typeface="Meiryo UI" panose="020B0604030504040204" pitchFamily="50" charset="-128"/>
                          <a:ea typeface="Meiryo UI" panose="020B0604030504040204" pitchFamily="50" charset="-128"/>
                        </a:rPr>
                        <a:t>つ以上を満たしていること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福祉に関する項目</a:t>
                      </a:r>
                      <a:r>
                        <a:rPr kumimoji="1" lang="en-US" altLang="ja-JP" sz="1050" b="0" dirty="0" smtClean="0">
                          <a:solidFill>
                            <a:schemeClr val="tx1"/>
                          </a:solidFill>
                          <a:latin typeface="Meiryo UI" panose="020B0604030504040204" pitchFamily="50" charset="-128"/>
                          <a:ea typeface="Meiryo UI" panose="020B0604030504040204" pitchFamily="50" charset="-128"/>
                        </a:rPr>
                        <a:t>】</a:t>
                      </a: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□登録申請前年度の定員数に対する一般就労者数の割合が</a:t>
                      </a:r>
                      <a:r>
                        <a:rPr kumimoji="1" lang="en-US" altLang="ja-JP" sz="1050" b="0" dirty="0" smtClean="0">
                          <a:solidFill>
                            <a:schemeClr val="tx1"/>
                          </a:solidFill>
                          <a:latin typeface="Meiryo UI" panose="020B0604030504040204" pitchFamily="50" charset="-128"/>
                          <a:ea typeface="Meiryo UI" panose="020B0604030504040204" pitchFamily="50" charset="-128"/>
                        </a:rPr>
                        <a:t>10</a:t>
                      </a:r>
                      <a:r>
                        <a:rPr kumimoji="1" lang="ja-JP" altLang="en-US" sz="1050" b="0" dirty="0" smtClean="0">
                          <a:solidFill>
                            <a:schemeClr val="tx1"/>
                          </a:solidFill>
                          <a:latin typeface="Meiryo UI" panose="020B0604030504040204" pitchFamily="50" charset="-128"/>
                          <a:ea typeface="Meiryo UI" panose="020B0604030504040204" pitchFamily="50" charset="-128"/>
                        </a:rPr>
                        <a:t>％以上</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a:t>
                      </a:r>
                      <a:r>
                        <a:rPr kumimoji="1" lang="ja-JP" altLang="en-US" sz="1050" b="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b="0" dirty="0" smtClean="0">
                          <a:solidFill>
                            <a:schemeClr val="tx1"/>
                          </a:solidFill>
                          <a:latin typeface="Meiryo UI" panose="020B0604030504040204" pitchFamily="50" charset="-128"/>
                          <a:ea typeface="Meiryo UI" panose="020B0604030504040204" pitchFamily="50" charset="-128"/>
                        </a:rPr>
                        <a:t>であること（一般就労者を輩出している）</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□過去</a:t>
                      </a:r>
                      <a:r>
                        <a:rPr kumimoji="1" lang="en-US" altLang="ja-JP" sz="1050" b="0" dirty="0" smtClean="0">
                          <a:solidFill>
                            <a:schemeClr val="tx1"/>
                          </a:solidFill>
                          <a:latin typeface="Meiryo UI" panose="020B0604030504040204" pitchFamily="50" charset="-128"/>
                          <a:ea typeface="Meiryo UI" panose="020B0604030504040204" pitchFamily="50" charset="-128"/>
                        </a:rPr>
                        <a:t>3</a:t>
                      </a:r>
                      <a:r>
                        <a:rPr kumimoji="1" lang="ja-JP" altLang="en-US" sz="1050" b="0" dirty="0" smtClean="0">
                          <a:solidFill>
                            <a:schemeClr val="tx1"/>
                          </a:solidFill>
                          <a:latin typeface="Meiryo UI" panose="020B0604030504040204" pitchFamily="50" charset="-128"/>
                          <a:ea typeface="Meiryo UI" panose="020B0604030504040204" pitchFamily="50" charset="-128"/>
                        </a:rPr>
                        <a:t>年間で利用を開始した者の</a:t>
                      </a:r>
                      <a:r>
                        <a:rPr kumimoji="1" lang="en-US" altLang="ja-JP" sz="1050" b="0" dirty="0" smtClean="0">
                          <a:solidFill>
                            <a:schemeClr val="tx1"/>
                          </a:solidFill>
                          <a:latin typeface="Meiryo UI" panose="020B0604030504040204" pitchFamily="50" charset="-128"/>
                          <a:ea typeface="Meiryo UI" panose="020B0604030504040204" pitchFamily="50" charset="-128"/>
                        </a:rPr>
                        <a:t>1</a:t>
                      </a:r>
                      <a:r>
                        <a:rPr kumimoji="1" lang="ja-JP" altLang="en-US" sz="1050" b="0" dirty="0" smtClean="0">
                          <a:solidFill>
                            <a:schemeClr val="tx1"/>
                          </a:solidFill>
                          <a:latin typeface="Meiryo UI" panose="020B0604030504040204" pitchFamily="50" charset="-128"/>
                          <a:ea typeface="Meiryo UI" panose="020B0604030504040204" pitchFamily="50" charset="-128"/>
                        </a:rPr>
                        <a:t>年後事業所定着率が</a:t>
                      </a:r>
                      <a:r>
                        <a:rPr kumimoji="1" lang="en-US" altLang="ja-JP" sz="1050" b="0" dirty="0" smtClean="0">
                          <a:solidFill>
                            <a:schemeClr val="tx1"/>
                          </a:solidFill>
                          <a:latin typeface="Meiryo UI" panose="020B0604030504040204" pitchFamily="50" charset="-128"/>
                          <a:ea typeface="Meiryo UI" panose="020B0604030504040204" pitchFamily="50" charset="-128"/>
                        </a:rPr>
                        <a:t>80</a:t>
                      </a:r>
                      <a:r>
                        <a:rPr kumimoji="1" lang="ja-JP" altLang="en-US" sz="1050" b="0" dirty="0" smtClean="0">
                          <a:solidFill>
                            <a:schemeClr val="tx1"/>
                          </a:solidFill>
                          <a:latin typeface="Meiryo UI" panose="020B0604030504040204" pitchFamily="50" charset="-128"/>
                          <a:ea typeface="Meiryo UI" panose="020B0604030504040204" pitchFamily="50" charset="-128"/>
                        </a:rPr>
                        <a:t>％以上で</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あること（障がいのある方が長く働ける場を提供している）</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ただし、一般就労に資する以下の理由での退所者は算定基礎から除外　</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a:t>
                      </a:r>
                      <a:r>
                        <a:rPr kumimoji="1" lang="ja-JP" altLang="en-US" sz="1050" b="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b="0" dirty="0" smtClean="0">
                          <a:solidFill>
                            <a:schemeClr val="tx1"/>
                          </a:solidFill>
                          <a:latin typeface="Meiryo UI" panose="020B0604030504040204" pitchFamily="50" charset="-128"/>
                          <a:ea typeface="Meiryo UI" panose="020B0604030504040204" pitchFamily="50" charset="-128"/>
                        </a:rPr>
                        <a:t>する</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・企業等への一般就労</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・就労移行支援事業へのサービス変更</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・職業能力開発校、技術専門校等への入校</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・入院、死亡</a:t>
                      </a:r>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solidFill>
                  </a:tcPr>
                </a:tc>
              </a:tr>
              <a:tr h="1136436">
                <a:tc vMerge="1">
                  <a:txBody>
                    <a:bodyPr/>
                    <a:lstStyle/>
                    <a:p>
                      <a:endParaRPr kumimoji="1" lang="ja-JP" altLang="en-US"/>
                    </a:p>
                  </a:txBody>
                  <a:tcPr/>
                </a:tc>
                <a:tc>
                  <a:txBody>
                    <a:bodyPr/>
                    <a:lstStyle/>
                    <a:p>
                      <a:pPr algn="l"/>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労働に関する項目</a:t>
                      </a:r>
                      <a:r>
                        <a:rPr kumimoji="1" lang="en-US" altLang="ja-JP" sz="1050" b="0" dirty="0" smtClean="0">
                          <a:solidFill>
                            <a:schemeClr val="tx1"/>
                          </a:solidFill>
                          <a:latin typeface="Meiryo UI" panose="020B0604030504040204" pitchFamily="50" charset="-128"/>
                          <a:ea typeface="Meiryo UI" panose="020B0604030504040204" pitchFamily="50" charset="-128"/>
                        </a:rPr>
                        <a:t>】</a:t>
                      </a: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□登録申請日の直前の障がい者雇用状況報告数（６月１日現在）で、</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次の基準を満たしていること。</a:t>
                      </a: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・常用雇用労働者数３００人未満の企業等⇒法定雇用障がい者数を</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１人以上超過して雇用</a:t>
                      </a: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・常用雇用労働者数３００人以上の企業等⇒法定雇用障がい者数を</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２人以上超過して雇用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労働に関する項目</a:t>
                      </a:r>
                      <a:r>
                        <a:rPr kumimoji="1" lang="en-US" altLang="ja-JP" sz="1050" b="0" dirty="0" smtClean="0">
                          <a:solidFill>
                            <a:schemeClr val="tx1"/>
                          </a:solidFill>
                          <a:latin typeface="Meiryo UI" panose="020B0604030504040204" pitchFamily="50" charset="-128"/>
                          <a:ea typeface="Meiryo UI" panose="020B0604030504040204" pitchFamily="50" charset="-128"/>
                        </a:rPr>
                        <a:t>】</a:t>
                      </a: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□過去２年間、すべての利用者に対し、最低賃金を上回る給与を支払っ</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50" b="0" dirty="0" smtClean="0">
                          <a:solidFill>
                            <a:schemeClr val="tx1"/>
                          </a:solidFill>
                          <a:latin typeface="Meiryo UI" panose="020B0604030504040204" pitchFamily="50" charset="-128"/>
                          <a:ea typeface="Meiryo UI" panose="020B0604030504040204" pitchFamily="50" charset="-128"/>
                        </a:rPr>
                        <a:t>　 </a:t>
                      </a:r>
                      <a:r>
                        <a:rPr kumimoji="1" lang="ja-JP" altLang="en-US" sz="1050" b="0" dirty="0" err="1" smtClean="0">
                          <a:solidFill>
                            <a:schemeClr val="tx1"/>
                          </a:solidFill>
                          <a:latin typeface="Meiryo UI" panose="020B0604030504040204" pitchFamily="50" charset="-128"/>
                          <a:ea typeface="Meiryo UI" panose="020B0604030504040204" pitchFamily="50" charset="-128"/>
                        </a:rPr>
                        <a:t>て</a:t>
                      </a:r>
                      <a:r>
                        <a:rPr kumimoji="1" lang="ja-JP" altLang="en-US" sz="1050" b="0" dirty="0" smtClean="0">
                          <a:solidFill>
                            <a:schemeClr val="tx1"/>
                          </a:solidFill>
                          <a:latin typeface="Meiryo UI" panose="020B0604030504040204" pitchFamily="50" charset="-128"/>
                          <a:ea typeface="Meiryo UI" panose="020B0604030504040204" pitchFamily="50" charset="-128"/>
                        </a:rPr>
                        <a:t>いること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715792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5781</TotalTime>
  <Words>568</Words>
  <Application>Microsoft Office PowerPoint</Application>
  <PresentationFormat>画面に合わせる (4:3)</PresentationFormat>
  <Paragraphs>94</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320</cp:revision>
  <cp:lastPrinted>2018-07-24T01:35:32Z</cp:lastPrinted>
  <dcterms:created xsi:type="dcterms:W3CDTF">2011-10-28T06:14:24Z</dcterms:created>
  <dcterms:modified xsi:type="dcterms:W3CDTF">2018-07-24T01:44:53Z</dcterms:modified>
</cp:coreProperties>
</file>