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82" d="100"/>
          <a:sy n="82" d="100"/>
        </p:scale>
        <p:origin x="-132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368DA29-77DB-455E-BD61-8478EA9C59BA}" type="datetimeFigureOut">
              <a:rPr kumimoji="1" lang="ja-JP" altLang="en-US" smtClean="0"/>
              <a:t>2018/7/20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00EFC5F-984C-4F49-AA61-D40A5B24B4C2}" type="slidenum">
              <a:rPr kumimoji="1" lang="ja-JP" altLang="en-US" smtClean="0"/>
              <a:t>‹#›</a:t>
            </a:fld>
            <a:endParaRPr kumimoji="1" lang="ja-JP" altLang="en-US"/>
          </a:p>
        </p:txBody>
      </p:sp>
    </p:spTree>
    <p:extLst>
      <p:ext uri="{BB962C8B-B14F-4D97-AF65-F5344CB8AC3E}">
        <p14:creationId xmlns:p14="http://schemas.microsoft.com/office/powerpoint/2010/main" val="1181536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368DA29-77DB-455E-BD61-8478EA9C59BA}" type="datetimeFigureOut">
              <a:rPr kumimoji="1" lang="ja-JP" altLang="en-US" smtClean="0"/>
              <a:t>2018/7/20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00EFC5F-984C-4F49-AA61-D40A5B24B4C2}" type="slidenum">
              <a:rPr kumimoji="1" lang="ja-JP" altLang="en-US" smtClean="0"/>
              <a:t>‹#›</a:t>
            </a:fld>
            <a:endParaRPr kumimoji="1" lang="ja-JP" altLang="en-US"/>
          </a:p>
        </p:txBody>
      </p:sp>
    </p:spTree>
    <p:extLst>
      <p:ext uri="{BB962C8B-B14F-4D97-AF65-F5344CB8AC3E}">
        <p14:creationId xmlns:p14="http://schemas.microsoft.com/office/powerpoint/2010/main" val="1048864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368DA29-77DB-455E-BD61-8478EA9C59BA}" type="datetimeFigureOut">
              <a:rPr kumimoji="1" lang="ja-JP" altLang="en-US" smtClean="0"/>
              <a:t>2018/7/20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00EFC5F-984C-4F49-AA61-D40A5B24B4C2}" type="slidenum">
              <a:rPr kumimoji="1" lang="ja-JP" altLang="en-US" smtClean="0"/>
              <a:t>‹#›</a:t>
            </a:fld>
            <a:endParaRPr kumimoji="1" lang="ja-JP" altLang="en-US"/>
          </a:p>
        </p:txBody>
      </p:sp>
    </p:spTree>
    <p:extLst>
      <p:ext uri="{BB962C8B-B14F-4D97-AF65-F5344CB8AC3E}">
        <p14:creationId xmlns:p14="http://schemas.microsoft.com/office/powerpoint/2010/main" val="630881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368DA29-77DB-455E-BD61-8478EA9C59BA}" type="datetimeFigureOut">
              <a:rPr kumimoji="1" lang="ja-JP" altLang="en-US" smtClean="0"/>
              <a:t>2018/7/20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00EFC5F-984C-4F49-AA61-D40A5B24B4C2}" type="slidenum">
              <a:rPr kumimoji="1" lang="ja-JP" altLang="en-US" smtClean="0"/>
              <a:t>‹#›</a:t>
            </a:fld>
            <a:endParaRPr kumimoji="1" lang="ja-JP" altLang="en-US"/>
          </a:p>
        </p:txBody>
      </p:sp>
    </p:spTree>
    <p:extLst>
      <p:ext uri="{BB962C8B-B14F-4D97-AF65-F5344CB8AC3E}">
        <p14:creationId xmlns:p14="http://schemas.microsoft.com/office/powerpoint/2010/main" val="188608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368DA29-77DB-455E-BD61-8478EA9C59BA}" type="datetimeFigureOut">
              <a:rPr kumimoji="1" lang="ja-JP" altLang="en-US" smtClean="0"/>
              <a:t>2018/7/20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00EFC5F-984C-4F49-AA61-D40A5B24B4C2}" type="slidenum">
              <a:rPr kumimoji="1" lang="ja-JP" altLang="en-US" smtClean="0"/>
              <a:t>‹#›</a:t>
            </a:fld>
            <a:endParaRPr kumimoji="1" lang="ja-JP" altLang="en-US"/>
          </a:p>
        </p:txBody>
      </p:sp>
    </p:spTree>
    <p:extLst>
      <p:ext uri="{BB962C8B-B14F-4D97-AF65-F5344CB8AC3E}">
        <p14:creationId xmlns:p14="http://schemas.microsoft.com/office/powerpoint/2010/main" val="3996683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368DA29-77DB-455E-BD61-8478EA9C59BA}" type="datetimeFigureOut">
              <a:rPr kumimoji="1" lang="ja-JP" altLang="en-US" smtClean="0"/>
              <a:t>2018/7/20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00EFC5F-984C-4F49-AA61-D40A5B24B4C2}" type="slidenum">
              <a:rPr kumimoji="1" lang="ja-JP" altLang="en-US" smtClean="0"/>
              <a:t>‹#›</a:t>
            </a:fld>
            <a:endParaRPr kumimoji="1" lang="ja-JP" altLang="en-US"/>
          </a:p>
        </p:txBody>
      </p:sp>
    </p:spTree>
    <p:extLst>
      <p:ext uri="{BB962C8B-B14F-4D97-AF65-F5344CB8AC3E}">
        <p14:creationId xmlns:p14="http://schemas.microsoft.com/office/powerpoint/2010/main" val="34478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368DA29-77DB-455E-BD61-8478EA9C59BA}" type="datetimeFigureOut">
              <a:rPr kumimoji="1" lang="ja-JP" altLang="en-US" smtClean="0"/>
              <a:t>2018/7/20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00EFC5F-984C-4F49-AA61-D40A5B24B4C2}" type="slidenum">
              <a:rPr kumimoji="1" lang="ja-JP" altLang="en-US" smtClean="0"/>
              <a:t>‹#›</a:t>
            </a:fld>
            <a:endParaRPr kumimoji="1" lang="ja-JP" altLang="en-US"/>
          </a:p>
        </p:txBody>
      </p:sp>
    </p:spTree>
    <p:extLst>
      <p:ext uri="{BB962C8B-B14F-4D97-AF65-F5344CB8AC3E}">
        <p14:creationId xmlns:p14="http://schemas.microsoft.com/office/powerpoint/2010/main" val="1024028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368DA29-77DB-455E-BD61-8478EA9C59BA}" type="datetimeFigureOut">
              <a:rPr kumimoji="1" lang="ja-JP" altLang="en-US" smtClean="0"/>
              <a:t>2018/7/20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00EFC5F-984C-4F49-AA61-D40A5B24B4C2}" type="slidenum">
              <a:rPr kumimoji="1" lang="ja-JP" altLang="en-US" smtClean="0"/>
              <a:t>‹#›</a:t>
            </a:fld>
            <a:endParaRPr kumimoji="1" lang="ja-JP" altLang="en-US"/>
          </a:p>
        </p:txBody>
      </p:sp>
    </p:spTree>
    <p:extLst>
      <p:ext uri="{BB962C8B-B14F-4D97-AF65-F5344CB8AC3E}">
        <p14:creationId xmlns:p14="http://schemas.microsoft.com/office/powerpoint/2010/main" val="572511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368DA29-77DB-455E-BD61-8478EA9C59BA}" type="datetimeFigureOut">
              <a:rPr kumimoji="1" lang="ja-JP" altLang="en-US" smtClean="0"/>
              <a:t>2018/7/20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00EFC5F-984C-4F49-AA61-D40A5B24B4C2}" type="slidenum">
              <a:rPr kumimoji="1" lang="ja-JP" altLang="en-US" smtClean="0"/>
              <a:t>‹#›</a:t>
            </a:fld>
            <a:endParaRPr kumimoji="1" lang="ja-JP" altLang="en-US"/>
          </a:p>
        </p:txBody>
      </p:sp>
    </p:spTree>
    <p:extLst>
      <p:ext uri="{BB962C8B-B14F-4D97-AF65-F5344CB8AC3E}">
        <p14:creationId xmlns:p14="http://schemas.microsoft.com/office/powerpoint/2010/main" val="139685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368DA29-77DB-455E-BD61-8478EA9C59BA}" type="datetimeFigureOut">
              <a:rPr kumimoji="1" lang="ja-JP" altLang="en-US" smtClean="0"/>
              <a:t>2018/7/20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00EFC5F-984C-4F49-AA61-D40A5B24B4C2}" type="slidenum">
              <a:rPr kumimoji="1" lang="ja-JP" altLang="en-US" smtClean="0"/>
              <a:t>‹#›</a:t>
            </a:fld>
            <a:endParaRPr kumimoji="1" lang="ja-JP" altLang="en-US"/>
          </a:p>
        </p:txBody>
      </p:sp>
    </p:spTree>
    <p:extLst>
      <p:ext uri="{BB962C8B-B14F-4D97-AF65-F5344CB8AC3E}">
        <p14:creationId xmlns:p14="http://schemas.microsoft.com/office/powerpoint/2010/main" val="1727679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368DA29-77DB-455E-BD61-8478EA9C59BA}" type="datetimeFigureOut">
              <a:rPr kumimoji="1" lang="ja-JP" altLang="en-US" smtClean="0"/>
              <a:t>2018/7/20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00EFC5F-984C-4F49-AA61-D40A5B24B4C2}" type="slidenum">
              <a:rPr kumimoji="1" lang="ja-JP" altLang="en-US" smtClean="0"/>
              <a:t>‹#›</a:t>
            </a:fld>
            <a:endParaRPr kumimoji="1" lang="ja-JP" altLang="en-US"/>
          </a:p>
        </p:txBody>
      </p:sp>
    </p:spTree>
    <p:extLst>
      <p:ext uri="{BB962C8B-B14F-4D97-AF65-F5344CB8AC3E}">
        <p14:creationId xmlns:p14="http://schemas.microsoft.com/office/powerpoint/2010/main" val="1379715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68DA29-77DB-455E-BD61-8478EA9C59BA}" type="datetimeFigureOut">
              <a:rPr kumimoji="1" lang="ja-JP" altLang="en-US" smtClean="0"/>
              <a:t>2018/7/20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0EFC5F-984C-4F49-AA61-D40A5B24B4C2}" type="slidenum">
              <a:rPr kumimoji="1" lang="ja-JP" altLang="en-US" smtClean="0"/>
              <a:t>‹#›</a:t>
            </a:fld>
            <a:endParaRPr kumimoji="1" lang="ja-JP" altLang="en-US"/>
          </a:p>
        </p:txBody>
      </p:sp>
    </p:spTree>
    <p:extLst>
      <p:ext uri="{BB962C8B-B14F-4D97-AF65-F5344CB8AC3E}">
        <p14:creationId xmlns:p14="http://schemas.microsoft.com/office/powerpoint/2010/main" val="3791210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67544" y="404664"/>
            <a:ext cx="7772400" cy="720080"/>
          </a:xfrm>
        </p:spPr>
        <p:txBody>
          <a:bodyPr>
            <a:normAutofit/>
          </a:bodyPr>
          <a:lstStyle/>
          <a:p>
            <a:r>
              <a:rPr kumimoji="1" lang="ja-JP" altLang="en-US" sz="2800" dirty="0" smtClean="0"/>
              <a:t>就労継続支援Ａ型事業所への対応について</a:t>
            </a:r>
            <a:endParaRPr kumimoji="1" lang="ja-JP" altLang="en-US" sz="2800" dirty="0"/>
          </a:p>
        </p:txBody>
      </p:sp>
      <p:sp>
        <p:nvSpPr>
          <p:cNvPr id="3" name="サブタイトル 2"/>
          <p:cNvSpPr>
            <a:spLocks noGrp="1"/>
          </p:cNvSpPr>
          <p:nvPr>
            <p:ph type="subTitle" idx="1"/>
          </p:nvPr>
        </p:nvSpPr>
        <p:spPr>
          <a:xfrm>
            <a:off x="107504" y="1052736"/>
            <a:ext cx="8928992" cy="5805264"/>
          </a:xfrm>
          <a:solidFill>
            <a:schemeClr val="accent6">
              <a:lumMod val="20000"/>
              <a:lumOff val="80000"/>
            </a:schemeClr>
          </a:solidFill>
          <a:ln w="19050">
            <a:noFill/>
          </a:ln>
        </p:spPr>
        <p:txBody>
          <a:bodyPr>
            <a:noAutofit/>
          </a:bodyPr>
          <a:lstStyle/>
          <a:p>
            <a:pPr algn="l"/>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（国の動き）</a:t>
            </a:r>
            <a:endParaRPr kumimoji="1"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日付　厚労省発出通知</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「指定就労継続支援Ａ型における適正な運営にむけた指定基準の見直し等に関する取扱い及び様式</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例について」</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指定基準第</a:t>
            </a:r>
            <a:r>
              <a:rPr lang="en-US" altLang="ja-JP" sz="16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192</a:t>
            </a:r>
            <a:r>
              <a:rPr lang="ja-JP" altLang="en-US" sz="16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条第</a:t>
            </a:r>
            <a:r>
              <a:rPr lang="en-US" altLang="ja-JP" sz="16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6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項（賃金及び工賃）の取扱い</a:t>
            </a:r>
            <a:endParaRPr lang="en-US" altLang="ja-JP" sz="16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日の時点で指定を受けている事業所について</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は、平成</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日から概ね</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か月以</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内に、実地指導又は「就労支援事業別事業活動明細書」等を提出させることにより実態を把握し、</a:t>
            </a:r>
            <a:r>
              <a:rPr lang="zh-TW"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a:t>
            </a:r>
            <a:endParaRPr lang="en-US" altLang="zh-TW"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定基準</a:t>
            </a:r>
            <a:r>
              <a:rPr lang="zh-TW"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lang="en-US" altLang="zh-TW"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192</a:t>
            </a:r>
            <a:r>
              <a:rPr lang="zh-TW"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a:t>
            </a:r>
            <a:r>
              <a:rPr lang="zh-TW"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lang="en-US" altLang="zh-TW"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zh-TW"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の違反の有無を確認すること。</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指定基準第</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条第</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項：指定就労継続支援Ａ型事業者は、生産活動に係る事業の収入から生産活動に係る事業に必要な経費</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を控除した額に相当する金額が、利用者に支払う賃金の総額以上にしなければならない。</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（大阪府の対応）</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国通知を踏まえ、以下の対応を実施。</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月：府所管</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22</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事業所に対し、生産活動実績確認表を含む自己チェックシートの提出を依頼。</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●９月以降：自己チェックシート等を踏まえ、ヒアリングを実施。</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上記結果を踏まえ、基準を満たしていない１９事業所（新規事業所を含む。）から経営改善計画</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の提出を求めた。</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昨年度の経営改善計画から</a:t>
            </a:r>
            <a:r>
              <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年経過後の改善状況等を確認</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6732240" y="188640"/>
            <a:ext cx="2160240" cy="360040"/>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資料１－３</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62598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39552" y="116632"/>
            <a:ext cx="8352928" cy="720080"/>
          </a:xfrm>
        </p:spPr>
        <p:txBody>
          <a:bodyPr>
            <a:normAutofit/>
          </a:bodyPr>
          <a:lstStyle/>
          <a:p>
            <a:r>
              <a:rPr kumimoji="1" lang="ja-JP" altLang="en-US" sz="2800" dirty="0" smtClean="0"/>
              <a:t>就労継続支援Ａ型事業所への対応について</a:t>
            </a:r>
            <a:endParaRPr kumimoji="1" lang="ja-JP" altLang="en-US" sz="2800" dirty="0"/>
          </a:p>
        </p:txBody>
      </p:sp>
      <p:sp>
        <p:nvSpPr>
          <p:cNvPr id="3" name="サブタイトル 2"/>
          <p:cNvSpPr>
            <a:spLocks noGrp="1"/>
          </p:cNvSpPr>
          <p:nvPr>
            <p:ph type="subTitle" idx="1"/>
          </p:nvPr>
        </p:nvSpPr>
        <p:spPr>
          <a:xfrm>
            <a:off x="251520" y="764704"/>
            <a:ext cx="8640960" cy="360040"/>
          </a:xfrm>
        </p:spPr>
        <p:txBody>
          <a:bodyPr>
            <a:normAutofit/>
          </a:bodyPr>
          <a:lstStyle/>
          <a:p>
            <a:pPr algn="l"/>
            <a:r>
              <a:rPr lang="en-US" altLang="ja-JP"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就労継続支援</a:t>
            </a:r>
            <a:r>
              <a:rPr lang="en-US" altLang="ja-JP"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型事業所に対する指導のイメージ</a:t>
            </a:r>
            <a:r>
              <a:rPr lang="en-US" altLang="ja-JP"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7" name="正方形/長方形 36"/>
          <p:cNvSpPr/>
          <p:nvPr/>
        </p:nvSpPr>
        <p:spPr>
          <a:xfrm>
            <a:off x="251520" y="5157192"/>
            <a:ext cx="8640960" cy="144016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＜経営状況の改善の見込みについては、下記の観点を踏まえ判断することを想定＞</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①収益改善が認められる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②利用者の平均労働時間が長くなっている</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③利用者に支払う賃金総額が増加している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④収入額が利用者に支払う賃金総額以上である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⑤経営改善計画に基づく改善の取組みを具体的に実施している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9" name="グループ化 38"/>
          <p:cNvGrpSpPr/>
          <p:nvPr/>
        </p:nvGrpSpPr>
        <p:grpSpPr>
          <a:xfrm>
            <a:off x="581130" y="1050144"/>
            <a:ext cx="7653369" cy="3456384"/>
            <a:chOff x="827584" y="1484784"/>
            <a:chExt cx="7653369" cy="3456384"/>
          </a:xfrm>
        </p:grpSpPr>
        <p:grpSp>
          <p:nvGrpSpPr>
            <p:cNvPr id="34" name="グループ化 33"/>
            <p:cNvGrpSpPr/>
            <p:nvPr/>
          </p:nvGrpSpPr>
          <p:grpSpPr>
            <a:xfrm>
              <a:off x="827584" y="3603468"/>
              <a:ext cx="7653368" cy="1337700"/>
              <a:chOff x="827584" y="4529370"/>
              <a:chExt cx="7653368" cy="1517131"/>
            </a:xfrm>
          </p:grpSpPr>
          <p:grpSp>
            <p:nvGrpSpPr>
              <p:cNvPr id="8" name="グループ化 7"/>
              <p:cNvGrpSpPr/>
              <p:nvPr/>
            </p:nvGrpSpPr>
            <p:grpSpPr>
              <a:xfrm>
                <a:off x="827584" y="4858958"/>
                <a:ext cx="3744416" cy="1018314"/>
                <a:chOff x="827584" y="4570926"/>
                <a:chExt cx="3744416" cy="1018314"/>
              </a:xfrm>
            </p:grpSpPr>
            <p:sp>
              <p:nvSpPr>
                <p:cNvPr id="7" name="正方形/長方形 6"/>
                <p:cNvSpPr/>
                <p:nvPr/>
              </p:nvSpPr>
              <p:spPr>
                <a:xfrm>
                  <a:off x="827584" y="4581128"/>
                  <a:ext cx="1584176" cy="1008112"/>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基準を上回っている</a:t>
                  </a:r>
                  <a:endParaRPr lang="en-US" altLang="ja-JP" sz="11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事業所</a:t>
                  </a:r>
                  <a:endParaRPr lang="en-US" altLang="ja-JP" sz="11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9" name="二等辺三角形 8"/>
                <p:cNvSpPr/>
                <p:nvPr/>
              </p:nvSpPr>
              <p:spPr>
                <a:xfrm rot="5400000">
                  <a:off x="2501771" y="4923168"/>
                  <a:ext cx="324034" cy="36004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2987824" y="4570926"/>
                  <a:ext cx="1584176" cy="1008112"/>
                </a:xfrm>
                <a:prstGeom prst="rect">
                  <a:avLst/>
                </a:prstGeom>
                <a:solidFill>
                  <a:srgbClr val="FFFF00"/>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自己チェックシート等の提出を求め、経営状況等を確認</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4" name="右矢印 13"/>
              <p:cNvSpPr/>
              <p:nvPr/>
            </p:nvSpPr>
            <p:spPr>
              <a:xfrm>
                <a:off x="4695767" y="4837768"/>
                <a:ext cx="1244385" cy="1776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右矢印 14"/>
              <p:cNvSpPr/>
              <p:nvPr/>
            </p:nvSpPr>
            <p:spPr>
              <a:xfrm>
                <a:off x="4694766" y="5699665"/>
                <a:ext cx="1245386" cy="1776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2" name="グループ化 21"/>
              <p:cNvGrpSpPr/>
              <p:nvPr/>
            </p:nvGrpSpPr>
            <p:grpSpPr>
              <a:xfrm>
                <a:off x="4694766" y="4529370"/>
                <a:ext cx="1245386" cy="1149882"/>
                <a:chOff x="4694766" y="4529370"/>
                <a:chExt cx="1245386" cy="1149882"/>
              </a:xfrm>
            </p:grpSpPr>
            <p:sp>
              <p:nvSpPr>
                <p:cNvPr id="20" name="正方形/長方形 19"/>
                <p:cNvSpPr/>
                <p:nvPr/>
              </p:nvSpPr>
              <p:spPr>
                <a:xfrm>
                  <a:off x="4695767" y="4529370"/>
                  <a:ext cx="1244385"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基準不適合</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4694766" y="5391220"/>
                  <a:ext cx="1244385"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基準適合</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6016768" y="5391220"/>
                <a:ext cx="2464184" cy="655281"/>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定期の実地指導等</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6016767" y="4571311"/>
                <a:ext cx="2464185" cy="655281"/>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経営改善計画の作成を</a:t>
                </a:r>
                <a:endParaRPr kumimoji="1" lang="en-US" altLang="ja-JP"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指導</a:t>
                </a:r>
                <a:endParaRPr kumimoji="1"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33" name="グループ化 32"/>
            <p:cNvGrpSpPr/>
            <p:nvPr/>
          </p:nvGrpSpPr>
          <p:grpSpPr>
            <a:xfrm>
              <a:off x="827584" y="1484784"/>
              <a:ext cx="7653369" cy="1868945"/>
              <a:chOff x="827584" y="1844824"/>
              <a:chExt cx="7653369" cy="2573494"/>
            </a:xfrm>
          </p:grpSpPr>
          <p:grpSp>
            <p:nvGrpSpPr>
              <p:cNvPr id="13" name="グループ化 12"/>
              <p:cNvGrpSpPr/>
              <p:nvPr/>
            </p:nvGrpSpPr>
            <p:grpSpPr>
              <a:xfrm>
                <a:off x="827584" y="2420646"/>
                <a:ext cx="3744416" cy="1670031"/>
                <a:chOff x="827584" y="1700566"/>
                <a:chExt cx="3744416" cy="1670031"/>
              </a:xfrm>
            </p:grpSpPr>
            <p:sp>
              <p:nvSpPr>
                <p:cNvPr id="4" name="正方形/長方形 3"/>
                <p:cNvSpPr/>
                <p:nvPr/>
              </p:nvSpPr>
              <p:spPr>
                <a:xfrm>
                  <a:off x="827584" y="1700566"/>
                  <a:ext cx="1584176" cy="167003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前年度に経営改善計画提出の対象となった事業所</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二等辺三角形 5"/>
                <p:cNvSpPr/>
                <p:nvPr/>
              </p:nvSpPr>
              <p:spPr>
                <a:xfrm rot="5400000">
                  <a:off x="2519772" y="2312876"/>
                  <a:ext cx="288032" cy="36004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2987824" y="1700566"/>
                  <a:ext cx="1584176" cy="1670031"/>
                </a:xfrm>
                <a:prstGeom prst="rect">
                  <a:avLst/>
                </a:prstGeom>
                <a:solidFill>
                  <a:srgbClr val="FFFF00"/>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改善</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状況について</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個別ヒアリング調査</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経営改善計画の期間に応じて随時</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6" name="右矢印 15"/>
              <p:cNvSpPr/>
              <p:nvPr/>
            </p:nvSpPr>
            <p:spPr>
              <a:xfrm rot="1324660">
                <a:off x="4698426" y="3639394"/>
                <a:ext cx="1167768" cy="247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右矢印 16"/>
              <p:cNvSpPr/>
              <p:nvPr/>
            </p:nvSpPr>
            <p:spPr>
              <a:xfrm rot="20148654">
                <a:off x="4724441" y="2739566"/>
                <a:ext cx="1167769" cy="23955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4572000" y="2276872"/>
                <a:ext cx="1152128"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基準不適合</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674066" y="4035791"/>
                <a:ext cx="93610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基準適合</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p:nvPr/>
            </p:nvSpPr>
            <p:spPr>
              <a:xfrm>
                <a:off x="6000023" y="3763037"/>
                <a:ext cx="2480929" cy="655281"/>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定期の実地指導等</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6000023" y="1844824"/>
                <a:ext cx="2480930" cy="655281"/>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経営状況の改善見込みなし</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ctr"/>
                <a:r>
                  <a:rPr kumimoji="1" lang="ja-JP" altLang="en-US"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勧告・命令</a:t>
                </a:r>
                <a:endParaRPr kumimoji="1"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6000023" y="2589721"/>
                <a:ext cx="2480930" cy="655281"/>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経営状況の改善が見込める</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経営改善計画の再作成を指導</a:t>
                </a:r>
                <a:endParaRPr lang="ja-JP" altLang="en-US" sz="14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grpSp>
      <p:grpSp>
        <p:nvGrpSpPr>
          <p:cNvPr id="50" name="グループ化 49"/>
          <p:cNvGrpSpPr/>
          <p:nvPr/>
        </p:nvGrpSpPr>
        <p:grpSpPr>
          <a:xfrm>
            <a:off x="215516" y="4506528"/>
            <a:ext cx="8712968" cy="504056"/>
            <a:chOff x="179512" y="4941168"/>
            <a:chExt cx="8712968" cy="504056"/>
          </a:xfrm>
        </p:grpSpPr>
        <p:cxnSp>
          <p:nvCxnSpPr>
            <p:cNvPr id="49" name="直線矢印コネクタ 48"/>
            <p:cNvCxnSpPr/>
            <p:nvPr/>
          </p:nvCxnSpPr>
          <p:spPr>
            <a:xfrm>
              <a:off x="179512" y="5193196"/>
              <a:ext cx="8712968" cy="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8" name="正方形/長方形 47"/>
            <p:cNvSpPr/>
            <p:nvPr/>
          </p:nvSpPr>
          <p:spPr>
            <a:xfrm>
              <a:off x="3635896" y="4941168"/>
              <a:ext cx="1152128" cy="50405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H30.7</a:t>
              </a:r>
              <a:r>
                <a:rPr kumimoji="1" lang="ja-JP" altLang="en-US" sz="1400" dirty="0" smtClean="0">
                  <a:solidFill>
                    <a:schemeClr val="tx1"/>
                  </a:solidFill>
                </a:rPr>
                <a:t>月以降</a:t>
              </a:r>
              <a:endParaRPr kumimoji="1" lang="ja-JP" altLang="en-US" sz="1400" dirty="0">
                <a:solidFill>
                  <a:schemeClr val="tx1"/>
                </a:solidFill>
              </a:endParaRPr>
            </a:p>
          </p:txBody>
        </p:sp>
        <p:sp>
          <p:nvSpPr>
            <p:cNvPr id="46" name="正方形/長方形 45"/>
            <p:cNvSpPr/>
            <p:nvPr/>
          </p:nvSpPr>
          <p:spPr>
            <a:xfrm>
              <a:off x="179512" y="4941168"/>
              <a:ext cx="792088" cy="50405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H29.7</a:t>
              </a:r>
              <a:r>
                <a:rPr kumimoji="1" lang="ja-JP" altLang="en-US" sz="1400" dirty="0" smtClean="0">
                  <a:solidFill>
                    <a:schemeClr val="tx1"/>
                  </a:solidFill>
                </a:rPr>
                <a:t>月</a:t>
              </a:r>
              <a:endParaRPr kumimoji="1" lang="ja-JP" altLang="en-US" sz="1400" dirty="0">
                <a:solidFill>
                  <a:schemeClr val="tx1"/>
                </a:solidFill>
              </a:endParaRPr>
            </a:p>
          </p:txBody>
        </p:sp>
      </p:grpSp>
    </p:spTree>
    <p:extLst>
      <p:ext uri="{BB962C8B-B14F-4D97-AF65-F5344CB8AC3E}">
        <p14:creationId xmlns:p14="http://schemas.microsoft.com/office/powerpoint/2010/main" val="182366950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980</TotalTime>
  <Words>224</Words>
  <Application>Microsoft Office PowerPoint</Application>
  <PresentationFormat>画面に合わせる (4:3)</PresentationFormat>
  <Paragraphs>50</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就労継続支援Ａ型事業所への対応について</vt:lpstr>
      <vt:lpstr>就労継続支援Ａ型事業所への対応について</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就労継続支援Ａ型事業所への対応について</dc:title>
  <dc:creator>HOSTNAME</dc:creator>
  <cp:lastModifiedBy>HOSTNAME</cp:lastModifiedBy>
  <cp:revision>45</cp:revision>
  <cp:lastPrinted>2018-07-20T07:24:24Z</cp:lastPrinted>
  <dcterms:created xsi:type="dcterms:W3CDTF">2018-07-06T04:59:26Z</dcterms:created>
  <dcterms:modified xsi:type="dcterms:W3CDTF">2018-07-20T07:29:55Z</dcterms:modified>
</cp:coreProperties>
</file>