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2" d="100"/>
          <a:sy n="82" d="100"/>
        </p:scale>
        <p:origin x="-1320"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11815363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10488641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6308818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188608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39966838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34478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10240286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5725116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139685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17276792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2368DA29-77DB-455E-BD61-8478EA9C59BA}" type="datetimeFigureOut">
              <a:rPr kumimoji="1" lang="ja-JP" altLang="en-US" smtClean="0"/>
              <a:t>2018/7/20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1379715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68DA29-77DB-455E-BD61-8478EA9C59BA}" type="datetimeFigureOut">
              <a:rPr kumimoji="1" lang="ja-JP" altLang="en-US" smtClean="0"/>
              <a:t>2018/7/20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0EFC5F-984C-4F49-AA61-D40A5B24B4C2}" type="slidenum">
              <a:rPr kumimoji="1" lang="ja-JP" altLang="en-US" smtClean="0"/>
              <a:t>‹#›</a:t>
            </a:fld>
            <a:endParaRPr kumimoji="1" lang="ja-JP" altLang="en-US"/>
          </a:p>
        </p:txBody>
      </p:sp>
    </p:spTree>
    <p:extLst>
      <p:ext uri="{BB962C8B-B14F-4D97-AF65-F5344CB8AC3E}">
        <p14:creationId xmlns:p14="http://schemas.microsoft.com/office/powerpoint/2010/main" val="37912106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67544" y="404664"/>
            <a:ext cx="7772400" cy="720080"/>
          </a:xfrm>
        </p:spPr>
        <p:txBody>
          <a:bodyPr>
            <a:normAutofit/>
          </a:bodyPr>
          <a:lstStyle/>
          <a:p>
            <a:r>
              <a:rPr kumimoji="1" lang="ja-JP" altLang="en-US" sz="2800" dirty="0" smtClean="0"/>
              <a:t>就労継続支援Ａ型事業所への対応について</a:t>
            </a:r>
            <a:endParaRPr kumimoji="1" lang="ja-JP" altLang="en-US" sz="2800" dirty="0"/>
          </a:p>
        </p:txBody>
      </p:sp>
      <p:sp>
        <p:nvSpPr>
          <p:cNvPr id="3" name="サブタイトル 2"/>
          <p:cNvSpPr>
            <a:spLocks noGrp="1"/>
          </p:cNvSpPr>
          <p:nvPr>
            <p:ph type="subTitle" idx="1"/>
          </p:nvPr>
        </p:nvSpPr>
        <p:spPr>
          <a:xfrm>
            <a:off x="107504" y="1052736"/>
            <a:ext cx="8928992" cy="5805264"/>
          </a:xfrm>
          <a:solidFill>
            <a:schemeClr val="accent6">
              <a:lumMod val="20000"/>
              <a:lumOff val="80000"/>
            </a:schemeClr>
          </a:solidFill>
          <a:ln w="19050">
            <a:noFill/>
          </a:ln>
        </p:spPr>
        <p:txBody>
          <a:bodyPr>
            <a:noAutofit/>
          </a:bodyPr>
          <a:lstStyle/>
          <a:p>
            <a:pPr algn="l"/>
            <a:r>
              <a:rPr kumimoji="1"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（国の動き）</a:t>
            </a:r>
            <a:endParaRPr kumimoji="1"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日付　厚労省発出通知</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「指定就労継続支援Ａ型における適正な運営にむけた指定基準の見直し等に関する取扱い及び様式</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例について」</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指定基準第</a:t>
            </a:r>
            <a:r>
              <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192</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項（賃金及び工賃）の取扱い</a:t>
            </a:r>
            <a:endParaRPr lang="en-US" altLang="ja-JP" sz="1600" u="sng"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日の時点で指定を受けている事業所について</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は、平成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日から概ね</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600" dirty="0" err="1"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か月以</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内に、実地指導又は「就労支援事業別事業活動明細書」等を提出させることにより実態を把握し、</a:t>
            </a:r>
            <a:r>
              <a:rPr lang="zh-TW"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a:t>
            </a:r>
            <a:endParaRPr lang="en-US" altLang="zh-TW"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定基準</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zh-TW"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192</a:t>
            </a:r>
            <a:r>
              <a:rPr lang="zh-TW"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条</a:t>
            </a:r>
            <a:r>
              <a:rPr lang="zh-TW"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第</a:t>
            </a:r>
            <a:r>
              <a:rPr lang="en-US" altLang="zh-TW"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zh-TW"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の違反の有無を確認すること。</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指定基準第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条第</a:t>
            </a:r>
            <a:r>
              <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項：指定就労継続支援Ａ型事業者は、生産活動に係る事業の収入から生産活動に係る事業に必要な経費</a:t>
            </a:r>
            <a:endParaRPr lang="en-US" altLang="ja-JP"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を控除した額に相当する金額が、利用者に支払う賃金の総額以上にしなければならない。</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（大阪府の対応）</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国通知を踏まえ、以下の対応を実施。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月：府所管</a:t>
            </a:r>
            <a:r>
              <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22</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事業所に対し、生産活動実績確認表を含む自己チェックシートの提出を依頼。</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●９月以降：自己チェックシート等を踏まえ、ヒアリングを実施。</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上記結果を踏まえ、基準を満たしていない１９事業所（新規事業所を含む。）から経営改善計画</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　　の提出を求めた。</a:t>
            </a:r>
            <a:endParaRPr lang="en-US" altLang="ja-JP" sz="16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l"/>
            <a:r>
              <a:rPr lang="ja-JP" altLang="en-US" sz="1600"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昨年度の経営改善計画から</a:t>
            </a:r>
            <a:r>
              <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年経過後の改善状況等を確認</a:t>
            </a:r>
            <a:endParaRPr lang="en-US" altLang="ja-JP" sz="16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正方形/長方形 4"/>
          <p:cNvSpPr/>
          <p:nvPr/>
        </p:nvSpPr>
        <p:spPr>
          <a:xfrm>
            <a:off x="6732240" y="188640"/>
            <a:ext cx="2160240" cy="360040"/>
          </a:xfrm>
          <a:prstGeom prst="rect">
            <a:avLst/>
          </a:prstGeom>
          <a:solidFill>
            <a:schemeClr val="bg1"/>
          </a:solidFill>
          <a:ln w="127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資料１－３</a:t>
            </a:r>
            <a:endParaRPr kumimoji="1" lang="ja-JP" altLang="en-US"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462598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539552" y="116632"/>
            <a:ext cx="8352928" cy="720080"/>
          </a:xfrm>
        </p:spPr>
        <p:txBody>
          <a:bodyPr>
            <a:normAutofit/>
          </a:bodyPr>
          <a:lstStyle/>
          <a:p>
            <a:r>
              <a:rPr kumimoji="1" lang="ja-JP" altLang="en-US" sz="2800" dirty="0" smtClean="0"/>
              <a:t>就労継続支援Ａ型事業所への対応について</a:t>
            </a:r>
            <a:endParaRPr kumimoji="1" lang="ja-JP" altLang="en-US" sz="2800" dirty="0"/>
          </a:p>
        </p:txBody>
      </p:sp>
      <p:sp>
        <p:nvSpPr>
          <p:cNvPr id="3" name="サブタイトル 2"/>
          <p:cNvSpPr>
            <a:spLocks noGrp="1"/>
          </p:cNvSpPr>
          <p:nvPr>
            <p:ph type="subTitle" idx="1"/>
          </p:nvPr>
        </p:nvSpPr>
        <p:spPr>
          <a:xfrm>
            <a:off x="251520" y="764704"/>
            <a:ext cx="8640960" cy="360040"/>
          </a:xfrm>
        </p:spPr>
        <p:txBody>
          <a:bodyPr>
            <a:normAutofit/>
          </a:bodyPr>
          <a:lstStyle/>
          <a:p>
            <a:pPr algn="l"/>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就労継続支援</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a:t>
            </a:r>
            <a:r>
              <a:rPr lang="ja-JP" altLang="en-US"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型事業所に対する指導のイメージ</a:t>
            </a:r>
            <a:r>
              <a:rPr lang="en-US" altLang="ja-JP" sz="15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37" name="正方形/長方形 36"/>
          <p:cNvSpPr/>
          <p:nvPr/>
        </p:nvSpPr>
        <p:spPr>
          <a:xfrm>
            <a:off x="251520" y="5157192"/>
            <a:ext cx="8640960" cy="144016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＜経営状況の改善の見込みについては、下記の観点を踏まえ判断することを想定＞</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①収益改善が認められる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②利用者の平均労働時間が長くなっている</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③利用者に支払う賃金総額が増加している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④収入額が利用者に支払う賃金総額以上である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⑤経営改善計画に基づく改善の取組みを具体的に実施している</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endParaRPr kumimoji="1" lang="ja-JP" altLang="en-US" sz="14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39" name="グループ化 38"/>
          <p:cNvGrpSpPr/>
          <p:nvPr/>
        </p:nvGrpSpPr>
        <p:grpSpPr>
          <a:xfrm>
            <a:off x="581130" y="1050144"/>
            <a:ext cx="7653369" cy="3456384"/>
            <a:chOff x="827584" y="1484784"/>
            <a:chExt cx="7653369" cy="3456384"/>
          </a:xfrm>
        </p:grpSpPr>
        <p:grpSp>
          <p:nvGrpSpPr>
            <p:cNvPr id="34" name="グループ化 33"/>
            <p:cNvGrpSpPr/>
            <p:nvPr/>
          </p:nvGrpSpPr>
          <p:grpSpPr>
            <a:xfrm>
              <a:off x="827584" y="3603468"/>
              <a:ext cx="7653368" cy="1337700"/>
              <a:chOff x="827584" y="4529370"/>
              <a:chExt cx="7653368" cy="1517131"/>
            </a:xfrm>
          </p:grpSpPr>
          <p:grpSp>
            <p:nvGrpSpPr>
              <p:cNvPr id="8" name="グループ化 7"/>
              <p:cNvGrpSpPr/>
              <p:nvPr/>
            </p:nvGrpSpPr>
            <p:grpSpPr>
              <a:xfrm>
                <a:off x="827584" y="4858958"/>
                <a:ext cx="3744416" cy="1018314"/>
                <a:chOff x="827584" y="4570926"/>
                <a:chExt cx="3744416" cy="1018314"/>
              </a:xfrm>
            </p:grpSpPr>
            <p:sp>
              <p:nvSpPr>
                <p:cNvPr id="7" name="正方形/長方形 6"/>
                <p:cNvSpPr/>
                <p:nvPr/>
              </p:nvSpPr>
              <p:spPr>
                <a:xfrm>
                  <a:off x="827584" y="4581128"/>
                  <a:ext cx="1584176" cy="1008112"/>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基準を上回っている</a:t>
                  </a:r>
                  <a:endParaRPr lang="en-US" altLang="ja-JP"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1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rPr>
                    <a:t>事業所</a:t>
                  </a:r>
                  <a:endParaRPr lang="en-US" altLang="ja-JP" sz="11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(4</a:t>
                  </a:r>
                  <a:r>
                    <a:rPr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r>
                    <a:rPr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p:txBody>
            </p:sp>
            <p:sp>
              <p:nvSpPr>
                <p:cNvPr id="9" name="二等辺三角形 8"/>
                <p:cNvSpPr/>
                <p:nvPr/>
              </p:nvSpPr>
              <p:spPr>
                <a:xfrm rot="5400000">
                  <a:off x="2501771" y="4923168"/>
                  <a:ext cx="324034" cy="36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2987824" y="4570926"/>
                  <a:ext cx="1584176" cy="1008112"/>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自己チェックシート等の提出を求め、経営状況等を確認</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4" name="右矢印 13"/>
              <p:cNvSpPr/>
              <p:nvPr/>
            </p:nvSpPr>
            <p:spPr>
              <a:xfrm>
                <a:off x="4695767" y="4837768"/>
                <a:ext cx="1244385" cy="177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右矢印 14"/>
              <p:cNvSpPr/>
              <p:nvPr/>
            </p:nvSpPr>
            <p:spPr>
              <a:xfrm>
                <a:off x="4694766" y="5699665"/>
                <a:ext cx="1245386" cy="1776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4694766" y="4529370"/>
                <a:ext cx="1245386" cy="1149882"/>
                <a:chOff x="4694766" y="4529370"/>
                <a:chExt cx="1245386" cy="1149882"/>
              </a:xfrm>
            </p:grpSpPr>
            <p:sp>
              <p:nvSpPr>
                <p:cNvPr id="20" name="正方形/長方形 19"/>
                <p:cNvSpPr/>
                <p:nvPr/>
              </p:nvSpPr>
              <p:spPr>
                <a:xfrm>
                  <a:off x="4695767" y="4529370"/>
                  <a:ext cx="124438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基準不適合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正方形/長方形 22"/>
                <p:cNvSpPr/>
                <p:nvPr/>
              </p:nvSpPr>
              <p:spPr>
                <a:xfrm>
                  <a:off x="4694766" y="5391220"/>
                  <a:ext cx="1244385"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基準適合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29" name="正方形/長方形 28"/>
              <p:cNvSpPr/>
              <p:nvPr/>
            </p:nvSpPr>
            <p:spPr>
              <a:xfrm>
                <a:off x="6016768" y="5391220"/>
                <a:ext cx="2464184" cy="65528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定期の実地指導等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0" name="正方形/長方形 29"/>
              <p:cNvSpPr/>
              <p:nvPr/>
            </p:nvSpPr>
            <p:spPr>
              <a:xfrm>
                <a:off x="6016767" y="4571311"/>
                <a:ext cx="2464185" cy="65528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経営改善計画の作成を</a:t>
                </a:r>
                <a:endParaRPr kumimoji="1" lang="en-US" altLang="ja-JP"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指導</a:t>
                </a:r>
                <a:endPar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33" name="グループ化 32"/>
            <p:cNvGrpSpPr/>
            <p:nvPr/>
          </p:nvGrpSpPr>
          <p:grpSpPr>
            <a:xfrm>
              <a:off x="827584" y="1484784"/>
              <a:ext cx="7653369" cy="1868945"/>
              <a:chOff x="827584" y="1844824"/>
              <a:chExt cx="7653369" cy="2573494"/>
            </a:xfrm>
          </p:grpSpPr>
          <p:grpSp>
            <p:nvGrpSpPr>
              <p:cNvPr id="13" name="グループ化 12"/>
              <p:cNvGrpSpPr/>
              <p:nvPr/>
            </p:nvGrpSpPr>
            <p:grpSpPr>
              <a:xfrm>
                <a:off x="827584" y="2420646"/>
                <a:ext cx="3744416" cy="1670031"/>
                <a:chOff x="827584" y="1700566"/>
                <a:chExt cx="3744416" cy="1670031"/>
              </a:xfrm>
            </p:grpSpPr>
            <p:sp>
              <p:nvSpPr>
                <p:cNvPr id="4" name="正方形/長方形 3"/>
                <p:cNvSpPr/>
                <p:nvPr/>
              </p:nvSpPr>
              <p:spPr>
                <a:xfrm>
                  <a:off x="827584" y="1700566"/>
                  <a:ext cx="1584176" cy="1670030"/>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前年度に経営改善計画提出の対象となった事業所</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(19</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事業所</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二等辺三角形 5"/>
                <p:cNvSpPr/>
                <p:nvPr/>
              </p:nvSpPr>
              <p:spPr>
                <a:xfrm rot="5400000">
                  <a:off x="2519772" y="2312876"/>
                  <a:ext cx="288032" cy="36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2987824" y="1700566"/>
                  <a:ext cx="1584176" cy="1670031"/>
                </a:xfrm>
                <a:prstGeom prst="rect">
                  <a:avLst/>
                </a:prstGeom>
                <a:solidFill>
                  <a:srgbClr val="FFFF00"/>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改善</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状況について</a:t>
                  </a:r>
                  <a:endPar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個別ヒアリング調査</a:t>
                  </a:r>
                  <a:endParaRPr kumimoji="1"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経営改善計画の期間に応じて随時</a:t>
                  </a:r>
                  <a:r>
                    <a:rPr kumimoji="1" lang="en-US" altLang="ja-JP" sz="11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1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6" name="右矢印 15"/>
              <p:cNvSpPr/>
              <p:nvPr/>
            </p:nvSpPr>
            <p:spPr>
              <a:xfrm rot="1324660">
                <a:off x="4698426" y="3639394"/>
                <a:ext cx="1167768" cy="24728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右矢印 16"/>
              <p:cNvSpPr/>
              <p:nvPr/>
            </p:nvSpPr>
            <p:spPr>
              <a:xfrm rot="20148654">
                <a:off x="4724441" y="2739566"/>
                <a:ext cx="1167769" cy="23955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4572000" y="2276872"/>
                <a:ext cx="1152128"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基準不適合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6" name="正方形/長方形 25"/>
              <p:cNvSpPr/>
              <p:nvPr/>
            </p:nvSpPr>
            <p:spPr>
              <a:xfrm>
                <a:off x="4674066" y="4035791"/>
                <a:ext cx="936104"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基準適合</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正方形/長方形 27"/>
              <p:cNvSpPr/>
              <p:nvPr/>
            </p:nvSpPr>
            <p:spPr>
              <a:xfrm>
                <a:off x="6000023" y="3763037"/>
                <a:ext cx="2480929" cy="65528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定期の実地指導等</a:t>
                </a:r>
                <a:endParaRPr kumimoji="1" lang="ja-JP" altLang="en-US"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正方形/長方形 30"/>
              <p:cNvSpPr/>
              <p:nvPr/>
            </p:nvSpPr>
            <p:spPr>
              <a:xfrm>
                <a:off x="6000023" y="1844824"/>
                <a:ext cx="2480930" cy="65528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経営状況の改善見込みなし</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algn="ctr"/>
                <a:r>
                  <a:rPr kumimoji="1"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勧告・命令</a:t>
                </a:r>
                <a:endParaRPr kumimoji="1"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6000023" y="2589721"/>
                <a:ext cx="2480930" cy="655281"/>
              </a:xfrm>
              <a:prstGeom prst="rect">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経営状況の改善が見込める</a:t>
                </a:r>
                <a:r>
                  <a:rPr lang="en-US" altLang="ja-JP" sz="140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4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400" b="1" dirty="0" smtClean="0">
                    <a:solidFill>
                      <a:srgbClr val="FF0000"/>
                    </a:solidFill>
                    <a:latin typeface="Meiryo UI" panose="020B0604030504040204" pitchFamily="50" charset="-128"/>
                    <a:ea typeface="Meiryo UI" panose="020B0604030504040204" pitchFamily="50" charset="-128"/>
                    <a:cs typeface="Meiryo UI" panose="020B0604030504040204" pitchFamily="50" charset="-128"/>
                  </a:rPr>
                  <a:t>経営改善計画の再作成を指導</a:t>
                </a:r>
                <a:endParaRPr lang="ja-JP" altLang="en-US" sz="1400" b="1"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grpSp>
      </p:grpSp>
      <p:grpSp>
        <p:nvGrpSpPr>
          <p:cNvPr id="50" name="グループ化 49"/>
          <p:cNvGrpSpPr/>
          <p:nvPr/>
        </p:nvGrpSpPr>
        <p:grpSpPr>
          <a:xfrm>
            <a:off x="215516" y="4506528"/>
            <a:ext cx="8712968" cy="504056"/>
            <a:chOff x="179512" y="4941168"/>
            <a:chExt cx="8712968" cy="504056"/>
          </a:xfrm>
        </p:grpSpPr>
        <p:cxnSp>
          <p:nvCxnSpPr>
            <p:cNvPr id="49" name="直線矢印コネクタ 48"/>
            <p:cNvCxnSpPr/>
            <p:nvPr/>
          </p:nvCxnSpPr>
          <p:spPr>
            <a:xfrm>
              <a:off x="179512" y="5193196"/>
              <a:ext cx="8712968"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8" name="正方形/長方形 47"/>
            <p:cNvSpPr/>
            <p:nvPr/>
          </p:nvSpPr>
          <p:spPr>
            <a:xfrm>
              <a:off x="3635896" y="4941168"/>
              <a:ext cx="1152128"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H30.7</a:t>
              </a:r>
              <a:r>
                <a:rPr kumimoji="1" lang="ja-JP" altLang="en-US" sz="1400" dirty="0" smtClean="0">
                  <a:solidFill>
                    <a:schemeClr val="tx1"/>
                  </a:solidFill>
                </a:rPr>
                <a:t>月以降</a:t>
              </a:r>
              <a:endParaRPr kumimoji="1" lang="ja-JP" altLang="en-US" sz="1400" dirty="0">
                <a:solidFill>
                  <a:schemeClr val="tx1"/>
                </a:solidFill>
              </a:endParaRPr>
            </a:p>
          </p:txBody>
        </p:sp>
        <p:sp>
          <p:nvSpPr>
            <p:cNvPr id="46" name="正方形/長方形 45"/>
            <p:cNvSpPr/>
            <p:nvPr/>
          </p:nvSpPr>
          <p:spPr>
            <a:xfrm>
              <a:off x="179512" y="4941168"/>
              <a:ext cx="792088" cy="50405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dirty="0" smtClean="0">
                  <a:solidFill>
                    <a:schemeClr val="tx1"/>
                  </a:solidFill>
                </a:rPr>
                <a:t>H29.7</a:t>
              </a:r>
              <a:r>
                <a:rPr kumimoji="1" lang="ja-JP" altLang="en-US" sz="1400" dirty="0" smtClean="0">
                  <a:solidFill>
                    <a:schemeClr val="tx1"/>
                  </a:solidFill>
                </a:rPr>
                <a:t>月</a:t>
              </a:r>
              <a:endParaRPr kumimoji="1" lang="ja-JP" altLang="en-US" sz="1400" dirty="0">
                <a:solidFill>
                  <a:schemeClr val="tx1"/>
                </a:solidFill>
              </a:endParaRPr>
            </a:p>
          </p:txBody>
        </p:sp>
      </p:grpSp>
    </p:spTree>
    <p:extLst>
      <p:ext uri="{BB962C8B-B14F-4D97-AF65-F5344CB8AC3E}">
        <p14:creationId xmlns:p14="http://schemas.microsoft.com/office/powerpoint/2010/main" val="182366950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980</TotalTime>
  <Words>224</Words>
  <Application>Microsoft Office PowerPoint</Application>
  <PresentationFormat>画面に合わせる (4:3)</PresentationFormat>
  <Paragraphs>50</Paragraphs>
  <Slides>2</Slides>
  <Notes>0</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就労継続支援Ａ型事業所への対応について</vt:lpstr>
      <vt:lpstr>就労継続支援Ａ型事業所への対応について</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就労継続支援Ａ型事業所への対応について</dc:title>
  <dc:creator>HOSTNAME</dc:creator>
  <cp:lastModifiedBy>HOSTNAME</cp:lastModifiedBy>
  <cp:revision>45</cp:revision>
  <cp:lastPrinted>2018-07-20T07:24:24Z</cp:lastPrinted>
  <dcterms:created xsi:type="dcterms:W3CDTF">2018-07-06T04:59:26Z</dcterms:created>
  <dcterms:modified xsi:type="dcterms:W3CDTF">2018-07-20T07:29:55Z</dcterms:modified>
</cp:coreProperties>
</file>