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2.xml" ContentType="application/vnd.openxmlformats-officedocument.drawingml.chartshapes+xml"/>
  <Override PartName="/ppt/charts/chart7.xml" ContentType="application/vnd.openxmlformats-officedocument.drawingml.chart+xml"/>
  <Override PartName="/ppt/drawings/drawing3.xml" ContentType="application/vnd.openxmlformats-officedocument.drawingml.chartshapes+xml"/>
  <Override PartName="/ppt/notesSlides/notesSlide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3.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6"/>
  </p:notesMasterIdLst>
  <p:sldIdLst>
    <p:sldId id="514" r:id="rId3"/>
    <p:sldId id="506" r:id="rId4"/>
    <p:sldId id="512" r:id="rId5"/>
    <p:sldId id="256" r:id="rId6"/>
    <p:sldId id="509" r:id="rId7"/>
    <p:sldId id="265" r:id="rId8"/>
    <p:sldId id="259" r:id="rId9"/>
    <p:sldId id="505" r:id="rId10"/>
    <p:sldId id="513" r:id="rId11"/>
    <p:sldId id="266" r:id="rId12"/>
    <p:sldId id="507" r:id="rId13"/>
    <p:sldId id="426" r:id="rId14"/>
    <p:sldId id="504" r:id="rId15"/>
  </p:sldIdLst>
  <p:sldSz cx="9144000" cy="6858000" type="screen4x3"/>
  <p:notesSz cx="6807200" cy="9939338"/>
  <p:custShowLst>
    <p:custShow name="目的別スライド ショー 1" id="0">
      <p:sldLst>
        <p:sld r:id="rId3"/>
        <p:sld r:id="rId4"/>
        <p:sld r:id="rId5"/>
        <p:sld r:id="rId6"/>
        <p:sld r:id="rId7"/>
        <p:sld r:id="rId8"/>
        <p:sld r:id="rId9"/>
        <p:sld r:id="rId10"/>
        <p:sld r:id="rId11"/>
        <p:sld r:id="rId12"/>
        <p:sld r:id="rId13"/>
        <p:sld r:id="rId14"/>
        <p:sld r:id="rId15"/>
      </p:sldLst>
    </p:custShow>
  </p:custShow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10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___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_____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_____3.xlsx"/><Relationship Id="rId1" Type="http://schemas.openxmlformats.org/officeDocument/2006/relationships/image" Target="../media/image1.jpeg"/></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__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______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__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___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25240594925633"/>
          <c:y val="0.13700908232418621"/>
          <c:w val="0.82565659371180977"/>
          <c:h val="0.64866552525909815"/>
        </c:manualLayout>
      </c:layout>
      <c:barChart>
        <c:barDir val="col"/>
        <c:grouping val="clustered"/>
        <c:varyColors val="0"/>
        <c:ser>
          <c:idx val="0"/>
          <c:order val="0"/>
          <c:tx>
            <c:strRef>
              <c:f>精神障がい者手帳!$G$6</c:f>
              <c:strCache>
                <c:ptCount val="1"/>
                <c:pt idx="0">
                  <c:v>身体障がい者手帳</c:v>
                </c:pt>
              </c:strCache>
            </c:strRef>
          </c:tx>
          <c:invertIfNegative val="0"/>
          <c:dPt>
            <c:idx val="0"/>
            <c:invertIfNegative val="0"/>
            <c:bubble3D val="0"/>
            <c:spPr>
              <a:pattFill prst="pct25">
                <a:fgClr>
                  <a:schemeClr val="accent1"/>
                </a:fgClr>
                <a:bgClr>
                  <a:schemeClr val="bg1"/>
                </a:bgClr>
              </a:pattFill>
              <a:ln>
                <a:solidFill>
                  <a:schemeClr val="accent1"/>
                </a:solidFill>
              </a:ln>
            </c:spPr>
            <c:extLst>
              <c:ext xmlns:c16="http://schemas.microsoft.com/office/drawing/2014/chart" uri="{C3380CC4-5D6E-409C-BE32-E72D297353CC}">
                <c16:uniqueId val="{00000001-70C1-4F7F-B494-514CEA82F1BD}"/>
              </c:ext>
            </c:extLst>
          </c:dPt>
          <c:dPt>
            <c:idx val="1"/>
            <c:invertIfNegative val="0"/>
            <c:bubble3D val="0"/>
            <c:spPr>
              <a:pattFill prst="pct50">
                <a:fgClr>
                  <a:schemeClr val="accent1"/>
                </a:fgClr>
                <a:bgClr>
                  <a:schemeClr val="bg1"/>
                </a:bgClr>
              </a:pattFill>
              <a:ln>
                <a:solidFill>
                  <a:schemeClr val="accent1"/>
                </a:solidFill>
              </a:ln>
            </c:spPr>
            <c:extLst>
              <c:ext xmlns:c16="http://schemas.microsoft.com/office/drawing/2014/chart" uri="{C3380CC4-5D6E-409C-BE32-E72D297353CC}">
                <c16:uniqueId val="{00000003-70C1-4F7F-B494-514CEA82F1BD}"/>
              </c:ext>
            </c:extLst>
          </c:dPt>
          <c:dPt>
            <c:idx val="2"/>
            <c:invertIfNegative val="0"/>
            <c:bubble3D val="0"/>
            <c:spPr>
              <a:pattFill prst="pct70">
                <a:fgClr>
                  <a:schemeClr val="accent1"/>
                </a:fgClr>
                <a:bgClr>
                  <a:schemeClr val="bg1"/>
                </a:bgClr>
              </a:pattFill>
              <a:ln>
                <a:solidFill>
                  <a:schemeClr val="accent1"/>
                </a:solidFill>
              </a:ln>
            </c:spPr>
            <c:extLst>
              <c:ext xmlns:c16="http://schemas.microsoft.com/office/drawing/2014/chart" uri="{C3380CC4-5D6E-409C-BE32-E72D297353CC}">
                <c16:uniqueId val="{00000005-70C1-4F7F-B494-514CEA82F1BD}"/>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精神障がい者手帳!$H$5:$K$5</c:f>
              <c:strCache>
                <c:ptCount val="4"/>
                <c:pt idx="0">
                  <c:v>H26</c:v>
                </c:pt>
                <c:pt idx="1">
                  <c:v>H27 </c:v>
                </c:pt>
                <c:pt idx="2">
                  <c:v>H28</c:v>
                </c:pt>
                <c:pt idx="3">
                  <c:v>H29</c:v>
                </c:pt>
              </c:strCache>
            </c:strRef>
          </c:cat>
          <c:val>
            <c:numRef>
              <c:f>精神障がい者手帳!$H$6:$K$6</c:f>
              <c:numCache>
                <c:formatCode>#,##0</c:formatCode>
                <c:ptCount val="4"/>
                <c:pt idx="0">
                  <c:v>386972</c:v>
                </c:pt>
                <c:pt idx="1">
                  <c:v>389234</c:v>
                </c:pt>
                <c:pt idx="2" formatCode="General">
                  <c:v>389795</c:v>
                </c:pt>
                <c:pt idx="3">
                  <c:v>390642</c:v>
                </c:pt>
              </c:numCache>
            </c:numRef>
          </c:val>
          <c:extLst>
            <c:ext xmlns:c16="http://schemas.microsoft.com/office/drawing/2014/chart" uri="{C3380CC4-5D6E-409C-BE32-E72D297353CC}">
              <c16:uniqueId val="{00000006-70C1-4F7F-B494-514CEA82F1BD}"/>
            </c:ext>
          </c:extLst>
        </c:ser>
        <c:dLbls>
          <c:dLblPos val="outEnd"/>
          <c:showLegendKey val="0"/>
          <c:showVal val="1"/>
          <c:showCatName val="0"/>
          <c:showSerName val="0"/>
          <c:showPercent val="0"/>
          <c:showBubbleSize val="0"/>
        </c:dLbls>
        <c:gapWidth val="150"/>
        <c:axId val="37183872"/>
        <c:axId val="37185408"/>
      </c:barChart>
      <c:catAx>
        <c:axId val="37183872"/>
        <c:scaling>
          <c:orientation val="minMax"/>
        </c:scaling>
        <c:delete val="0"/>
        <c:axPos val="b"/>
        <c:numFmt formatCode="General" sourceLinked="0"/>
        <c:majorTickMark val="out"/>
        <c:minorTickMark val="none"/>
        <c:tickLblPos val="nextTo"/>
        <c:txPr>
          <a:bodyPr/>
          <a:lstStyle/>
          <a:p>
            <a:pPr>
              <a:defRPr sz="1600"/>
            </a:pPr>
            <a:endParaRPr lang="ja-JP"/>
          </a:p>
        </c:txPr>
        <c:crossAx val="37185408"/>
        <c:crosses val="autoZero"/>
        <c:auto val="1"/>
        <c:lblAlgn val="ctr"/>
        <c:lblOffset val="100"/>
        <c:noMultiLvlLbl val="0"/>
      </c:catAx>
      <c:valAx>
        <c:axId val="37185408"/>
        <c:scaling>
          <c:orientation val="minMax"/>
          <c:max val="400000"/>
          <c:min val="380000"/>
        </c:scaling>
        <c:delete val="0"/>
        <c:axPos val="l"/>
        <c:numFmt formatCode="#,##0" sourceLinked="1"/>
        <c:majorTickMark val="out"/>
        <c:minorTickMark val="none"/>
        <c:tickLblPos val="nextTo"/>
        <c:crossAx val="37183872"/>
        <c:crosses val="autoZero"/>
        <c:crossBetween val="between"/>
        <c:majorUnit val="5000"/>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18663813182551E-2"/>
          <c:y val="4.9664397376502543E-2"/>
          <c:w val="0.87377718265221993"/>
          <c:h val="0.77178662284589106"/>
        </c:manualLayout>
      </c:layout>
      <c:barChart>
        <c:barDir val="col"/>
        <c:grouping val="clustered"/>
        <c:varyColors val="0"/>
        <c:ser>
          <c:idx val="0"/>
          <c:order val="0"/>
          <c:tx>
            <c:strRef>
              <c:f>計画関係!$A$24</c:f>
              <c:strCache>
                <c:ptCount val="1"/>
                <c:pt idx="0">
                  <c:v>実績のない事業所</c:v>
                </c:pt>
              </c:strCache>
            </c:strRef>
          </c:tx>
          <c:spPr>
            <a:pattFill prst="pct20">
              <a:fgClr>
                <a:schemeClr val="accent1"/>
              </a:fgClr>
              <a:bgClr>
                <a:schemeClr val="bg1"/>
              </a:bgClr>
            </a:pattFill>
            <a:ln>
              <a:solidFill>
                <a:schemeClr val="tx2"/>
              </a:solid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0-4FC4-4665-BE4E-BF637C6B749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計画関係!$B$23:$E$23</c:f>
              <c:strCache>
                <c:ptCount val="4"/>
                <c:pt idx="0">
                  <c:v>H26</c:v>
                </c:pt>
                <c:pt idx="1">
                  <c:v>H27</c:v>
                </c:pt>
                <c:pt idx="2">
                  <c:v>H28</c:v>
                </c:pt>
                <c:pt idx="3">
                  <c:v>H29</c:v>
                </c:pt>
              </c:strCache>
            </c:strRef>
          </c:cat>
          <c:val>
            <c:numRef>
              <c:f>計画関係!$B$24:$E$24</c:f>
              <c:numCache>
                <c:formatCode>General</c:formatCode>
                <c:ptCount val="4"/>
                <c:pt idx="0">
                  <c:v>43</c:v>
                </c:pt>
                <c:pt idx="1">
                  <c:v>64</c:v>
                </c:pt>
                <c:pt idx="2" formatCode="0_);[Red]\(0\)">
                  <c:v>79</c:v>
                </c:pt>
                <c:pt idx="3">
                  <c:v>80</c:v>
                </c:pt>
              </c:numCache>
            </c:numRef>
          </c:val>
          <c:extLst>
            <c:ext xmlns:c16="http://schemas.microsoft.com/office/drawing/2014/chart" uri="{C3380CC4-5D6E-409C-BE32-E72D297353CC}">
              <c16:uniqueId val="{00000000-ABB4-4E15-BA82-804AF2D43DED}"/>
            </c:ext>
          </c:extLst>
        </c:ser>
        <c:ser>
          <c:idx val="1"/>
          <c:order val="1"/>
          <c:tx>
            <c:strRef>
              <c:f>計画関係!$A$25</c:f>
              <c:strCache>
                <c:ptCount val="1"/>
                <c:pt idx="0">
                  <c:v>開設から2年以上</c:v>
                </c:pt>
              </c:strCache>
            </c:strRef>
          </c:tx>
          <c:spPr>
            <a:solidFill>
              <a:srgbClr val="4F81BD"/>
            </a:solidFill>
            <a:ln>
              <a:solidFill>
                <a:schemeClr val="tx2"/>
              </a:solidFill>
            </a:ln>
            <a:effectLst/>
          </c:spPr>
          <c:invertIfNegative val="1"/>
          <c:dLbls>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4FC4-4665-BE4E-BF637C6B749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計画関係!$B$23:$E$23</c:f>
              <c:strCache>
                <c:ptCount val="4"/>
                <c:pt idx="0">
                  <c:v>H26</c:v>
                </c:pt>
                <c:pt idx="1">
                  <c:v>H27</c:v>
                </c:pt>
                <c:pt idx="2">
                  <c:v>H28</c:v>
                </c:pt>
                <c:pt idx="3">
                  <c:v>H29</c:v>
                </c:pt>
              </c:strCache>
            </c:strRef>
          </c:cat>
          <c:val>
            <c:numRef>
              <c:f>計画関係!$B$25:$E$25</c:f>
              <c:numCache>
                <c:formatCode>General</c:formatCode>
                <c:ptCount val="4"/>
                <c:pt idx="0">
                  <c:v>23</c:v>
                </c:pt>
                <c:pt idx="1">
                  <c:v>14</c:v>
                </c:pt>
                <c:pt idx="2" formatCode="0_);[Red]\(0\)">
                  <c:v>27</c:v>
                </c:pt>
                <c:pt idx="3">
                  <c:v>28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chemeClr val="tx2"/>
                    </a:solidFill>
                  </a:ln>
                  <a:effectLst/>
                </c14:spPr>
              </c14:invertSolidFillFmt>
            </c:ext>
            <c:ext xmlns:c16="http://schemas.microsoft.com/office/drawing/2014/chart" uri="{C3380CC4-5D6E-409C-BE32-E72D297353CC}">
              <c16:uniqueId val="{00000001-ABB4-4E15-BA82-804AF2D43DED}"/>
            </c:ext>
          </c:extLst>
        </c:ser>
        <c:dLbls>
          <c:dLblPos val="outEnd"/>
          <c:showLegendKey val="0"/>
          <c:showVal val="1"/>
          <c:showCatName val="0"/>
          <c:showSerName val="0"/>
          <c:showPercent val="0"/>
          <c:showBubbleSize val="0"/>
        </c:dLbls>
        <c:gapWidth val="219"/>
        <c:overlap val="-27"/>
        <c:axId val="124494592"/>
        <c:axId val="124496128"/>
      </c:barChart>
      <c:catAx>
        <c:axId val="124494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124496128"/>
        <c:crosses val="autoZero"/>
        <c:auto val="1"/>
        <c:lblAlgn val="ctr"/>
        <c:lblOffset val="100"/>
        <c:noMultiLvlLbl val="0"/>
      </c:catAx>
      <c:valAx>
        <c:axId val="1244961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244945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7114656295482"/>
          <c:y val="3.5602609811031097E-2"/>
          <c:w val="0.74246771144933921"/>
          <c:h val="0.81992960378139801"/>
        </c:manualLayout>
      </c:layout>
      <c:barChart>
        <c:barDir val="col"/>
        <c:grouping val="percentStacked"/>
        <c:varyColors val="0"/>
        <c:ser>
          <c:idx val="0"/>
          <c:order val="0"/>
          <c:tx>
            <c:strRef>
              <c:f>計画関係!$A$18</c:f>
              <c:strCache>
                <c:ptCount val="1"/>
                <c:pt idx="0">
                  <c:v>0%</c:v>
                </c:pt>
              </c:strCache>
            </c:strRef>
          </c:tx>
          <c:spPr>
            <a:ln>
              <a:solidFill>
                <a:schemeClr val="accent1"/>
              </a:solidFill>
            </a:ln>
          </c:spPr>
          <c:invertIfNegative val="0"/>
          <c:dLbls>
            <c:spPr>
              <a:solidFill>
                <a:schemeClr val="bg1"/>
              </a:solidFill>
              <a:ln>
                <a:solidFill>
                  <a:schemeClr val="accent1"/>
                </a:solidFill>
              </a:ln>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計画関係!$B$17:$E$17</c:f>
              <c:strCache>
                <c:ptCount val="4"/>
                <c:pt idx="0">
                  <c:v>H26</c:v>
                </c:pt>
                <c:pt idx="1">
                  <c:v>H27</c:v>
                </c:pt>
                <c:pt idx="2">
                  <c:v>H28</c:v>
                </c:pt>
                <c:pt idx="3">
                  <c:v>H29</c:v>
                </c:pt>
              </c:strCache>
            </c:strRef>
          </c:cat>
          <c:val>
            <c:numRef>
              <c:f>計画関係!$B$18:$E$18</c:f>
              <c:numCache>
                <c:formatCode>0.0%</c:formatCode>
                <c:ptCount val="4"/>
                <c:pt idx="0">
                  <c:v>0.219</c:v>
                </c:pt>
                <c:pt idx="1">
                  <c:v>0.28299999999999997</c:v>
                </c:pt>
                <c:pt idx="2">
                  <c:v>0.307</c:v>
                </c:pt>
                <c:pt idx="3">
                  <c:v>0.26800000000000002</c:v>
                </c:pt>
              </c:numCache>
            </c:numRef>
          </c:val>
          <c:extLst>
            <c:ext xmlns:c16="http://schemas.microsoft.com/office/drawing/2014/chart" uri="{C3380CC4-5D6E-409C-BE32-E72D297353CC}">
              <c16:uniqueId val="{00000000-BF0B-4977-A9CF-F31E5967C312}"/>
            </c:ext>
          </c:extLst>
        </c:ser>
        <c:ser>
          <c:idx val="1"/>
          <c:order val="1"/>
          <c:tx>
            <c:strRef>
              <c:f>計画関係!$A$19</c:f>
              <c:strCache>
                <c:ptCount val="1"/>
                <c:pt idx="0">
                  <c:v>～29％</c:v>
                </c:pt>
              </c:strCache>
            </c:strRef>
          </c:tx>
          <c:spPr>
            <a:solidFill>
              <a:schemeClr val="bg1"/>
            </a:solidFill>
            <a:ln>
              <a:solidFill>
                <a:schemeClr val="accent1"/>
              </a:solidFill>
            </a:ln>
          </c:spPr>
          <c:invertIfNegative val="0"/>
          <c:dLbls>
            <c:delete val="1"/>
          </c:dLbls>
          <c:cat>
            <c:strRef>
              <c:f>計画関係!$B$17:$E$17</c:f>
              <c:strCache>
                <c:ptCount val="4"/>
                <c:pt idx="0">
                  <c:v>H26</c:v>
                </c:pt>
                <c:pt idx="1">
                  <c:v>H27</c:v>
                </c:pt>
                <c:pt idx="2">
                  <c:v>H28</c:v>
                </c:pt>
                <c:pt idx="3">
                  <c:v>H29</c:v>
                </c:pt>
              </c:strCache>
            </c:strRef>
          </c:cat>
          <c:val>
            <c:numRef>
              <c:f>計画関係!$B$19:$E$19</c:f>
              <c:numCache>
                <c:formatCode>0.0%</c:formatCode>
                <c:ptCount val="4"/>
                <c:pt idx="0">
                  <c:v>0.36199999999999999</c:v>
                </c:pt>
                <c:pt idx="1">
                  <c:v>0.3660000000000001</c:v>
                </c:pt>
                <c:pt idx="2">
                  <c:v>0.32499999999999996</c:v>
                </c:pt>
                <c:pt idx="3">
                  <c:v>0.35399999999999998</c:v>
                </c:pt>
              </c:numCache>
            </c:numRef>
          </c:val>
          <c:extLst>
            <c:ext xmlns:c16="http://schemas.microsoft.com/office/drawing/2014/chart" uri="{C3380CC4-5D6E-409C-BE32-E72D297353CC}">
              <c16:uniqueId val="{00000001-BF0B-4977-A9CF-F31E5967C312}"/>
            </c:ext>
          </c:extLst>
        </c:ser>
        <c:ser>
          <c:idx val="2"/>
          <c:order val="2"/>
          <c:tx>
            <c:strRef>
              <c:f>計画関係!$A$20</c:f>
              <c:strCache>
                <c:ptCount val="1"/>
                <c:pt idx="0">
                  <c:v>30%～</c:v>
                </c:pt>
              </c:strCache>
            </c:strRef>
          </c:tx>
          <c:spPr>
            <a:pattFill prst="pct20">
              <a:fgClr>
                <a:schemeClr val="accent1"/>
              </a:fgClr>
              <a:bgClr>
                <a:schemeClr val="bg1"/>
              </a:bgClr>
            </a:pattFill>
            <a:ln>
              <a:solidFill>
                <a:schemeClr val="accent1"/>
              </a:solidFill>
            </a:ln>
          </c:spPr>
          <c:invertIfNegative val="0"/>
          <c:dLbls>
            <c:spPr>
              <a:solidFill>
                <a:schemeClr val="bg1"/>
              </a:solidFill>
              <a:ln>
                <a:solidFill>
                  <a:schemeClr val="accent1"/>
                </a:solidFill>
              </a:ln>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計画関係!$B$17:$E$17</c:f>
              <c:strCache>
                <c:ptCount val="4"/>
                <c:pt idx="0">
                  <c:v>H26</c:v>
                </c:pt>
                <c:pt idx="1">
                  <c:v>H27</c:v>
                </c:pt>
                <c:pt idx="2">
                  <c:v>H28</c:v>
                </c:pt>
                <c:pt idx="3">
                  <c:v>H29</c:v>
                </c:pt>
              </c:strCache>
            </c:strRef>
          </c:cat>
          <c:val>
            <c:numRef>
              <c:f>計画関係!$B$20:$E$20</c:f>
              <c:numCache>
                <c:formatCode>0.0%</c:formatCode>
                <c:ptCount val="4"/>
                <c:pt idx="0">
                  <c:v>0.41899999999999998</c:v>
                </c:pt>
                <c:pt idx="1">
                  <c:v>0.35099999999999998</c:v>
                </c:pt>
                <c:pt idx="2">
                  <c:v>0.36799999999999999</c:v>
                </c:pt>
                <c:pt idx="3">
                  <c:v>0.378</c:v>
                </c:pt>
              </c:numCache>
            </c:numRef>
          </c:val>
          <c:extLst>
            <c:ext xmlns:c16="http://schemas.microsoft.com/office/drawing/2014/chart" uri="{C3380CC4-5D6E-409C-BE32-E72D297353CC}">
              <c16:uniqueId val="{00000002-BF0B-4977-A9CF-F31E5967C312}"/>
            </c:ext>
          </c:extLst>
        </c:ser>
        <c:dLbls>
          <c:dLblPos val="ctr"/>
          <c:showLegendKey val="0"/>
          <c:showVal val="1"/>
          <c:showCatName val="0"/>
          <c:showSerName val="0"/>
          <c:showPercent val="0"/>
          <c:showBubbleSize val="0"/>
        </c:dLbls>
        <c:gapWidth val="150"/>
        <c:overlap val="100"/>
        <c:serLines/>
        <c:axId val="124830464"/>
        <c:axId val="124832000"/>
      </c:barChart>
      <c:catAx>
        <c:axId val="124830464"/>
        <c:scaling>
          <c:orientation val="minMax"/>
        </c:scaling>
        <c:delete val="0"/>
        <c:axPos val="b"/>
        <c:numFmt formatCode="General" sourceLinked="0"/>
        <c:majorTickMark val="out"/>
        <c:minorTickMark val="none"/>
        <c:tickLblPos val="nextTo"/>
        <c:txPr>
          <a:bodyPr/>
          <a:lstStyle/>
          <a:p>
            <a:pPr>
              <a:defRPr sz="1600"/>
            </a:pPr>
            <a:endParaRPr lang="ja-JP"/>
          </a:p>
        </c:txPr>
        <c:crossAx val="124832000"/>
        <c:crosses val="autoZero"/>
        <c:auto val="1"/>
        <c:lblAlgn val="ctr"/>
        <c:lblOffset val="100"/>
        <c:noMultiLvlLbl val="0"/>
      </c:catAx>
      <c:valAx>
        <c:axId val="124832000"/>
        <c:scaling>
          <c:orientation val="minMax"/>
        </c:scaling>
        <c:delete val="0"/>
        <c:axPos val="l"/>
        <c:numFmt formatCode="0%" sourceLinked="1"/>
        <c:majorTickMark val="out"/>
        <c:minorTickMark val="none"/>
        <c:tickLblPos val="nextTo"/>
        <c:crossAx val="12483046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25240594925633"/>
          <c:y val="0.10742375243330451"/>
          <c:w val="0.84141441867049449"/>
          <c:h val="0.71766127293045867"/>
        </c:manualLayout>
      </c:layout>
      <c:barChart>
        <c:barDir val="col"/>
        <c:grouping val="clustered"/>
        <c:varyColors val="0"/>
        <c:ser>
          <c:idx val="0"/>
          <c:order val="0"/>
          <c:tx>
            <c:strRef>
              <c:f>精神障がい者手帳!$H$7</c:f>
              <c:strCache>
                <c:ptCount val="1"/>
                <c:pt idx="0">
                  <c:v>H26</c:v>
                </c:pt>
              </c:strCache>
            </c:strRef>
          </c:tx>
          <c:spPr>
            <a:pattFill prst="pct30">
              <a:fgClr>
                <a:schemeClr val="accent1"/>
              </a:fgClr>
              <a:bgClr>
                <a:schemeClr val="bg1"/>
              </a:bgClr>
            </a:pattFill>
            <a:ln>
              <a:solidFill>
                <a:schemeClr val="accent1"/>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精神障がい者手帳!$G$8:$G$9</c:f>
              <c:strCache>
                <c:ptCount val="2"/>
                <c:pt idx="0">
                  <c:v>療育手帳</c:v>
                </c:pt>
                <c:pt idx="1">
                  <c:v>精神障がい者保健福祉手帳</c:v>
                </c:pt>
              </c:strCache>
            </c:strRef>
          </c:cat>
          <c:val>
            <c:numRef>
              <c:f>精神障がい者手帳!$H$8:$H$9</c:f>
              <c:numCache>
                <c:formatCode>#,##0</c:formatCode>
                <c:ptCount val="2"/>
                <c:pt idx="0">
                  <c:v>71811</c:v>
                </c:pt>
                <c:pt idx="1">
                  <c:v>71310</c:v>
                </c:pt>
              </c:numCache>
            </c:numRef>
          </c:val>
          <c:extLst>
            <c:ext xmlns:c16="http://schemas.microsoft.com/office/drawing/2014/chart" uri="{C3380CC4-5D6E-409C-BE32-E72D297353CC}">
              <c16:uniqueId val="{00000000-85A6-4C40-AA2B-09CF43B892C9}"/>
            </c:ext>
          </c:extLst>
        </c:ser>
        <c:ser>
          <c:idx val="1"/>
          <c:order val="1"/>
          <c:tx>
            <c:strRef>
              <c:f>精神障がい者手帳!$I$7</c:f>
              <c:strCache>
                <c:ptCount val="1"/>
                <c:pt idx="0">
                  <c:v>H27 </c:v>
                </c:pt>
              </c:strCache>
            </c:strRef>
          </c:tx>
          <c:spPr>
            <a:pattFill prst="pct50">
              <a:fgClr>
                <a:schemeClr val="accent1"/>
              </a:fgClr>
              <a:bgClr>
                <a:schemeClr val="bg1"/>
              </a:bgClr>
            </a:pattFill>
            <a:ln>
              <a:solidFill>
                <a:schemeClr val="accent1"/>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精神障がい者手帳!$G$8:$G$9</c:f>
              <c:strCache>
                <c:ptCount val="2"/>
                <c:pt idx="0">
                  <c:v>療育手帳</c:v>
                </c:pt>
                <c:pt idx="1">
                  <c:v>精神障がい者保健福祉手帳</c:v>
                </c:pt>
              </c:strCache>
            </c:strRef>
          </c:cat>
          <c:val>
            <c:numRef>
              <c:f>精神障がい者手帳!$I$8:$I$9</c:f>
              <c:numCache>
                <c:formatCode>#,##0</c:formatCode>
                <c:ptCount val="2"/>
                <c:pt idx="0">
                  <c:v>75081</c:v>
                </c:pt>
                <c:pt idx="1">
                  <c:v>76458</c:v>
                </c:pt>
              </c:numCache>
            </c:numRef>
          </c:val>
          <c:extLst>
            <c:ext xmlns:c16="http://schemas.microsoft.com/office/drawing/2014/chart" uri="{C3380CC4-5D6E-409C-BE32-E72D297353CC}">
              <c16:uniqueId val="{00000001-85A6-4C40-AA2B-09CF43B892C9}"/>
            </c:ext>
          </c:extLst>
        </c:ser>
        <c:ser>
          <c:idx val="2"/>
          <c:order val="2"/>
          <c:tx>
            <c:strRef>
              <c:f>精神障がい者手帳!$J$7</c:f>
              <c:strCache>
                <c:ptCount val="1"/>
                <c:pt idx="0">
                  <c:v>H28</c:v>
                </c:pt>
              </c:strCache>
            </c:strRef>
          </c:tx>
          <c:spPr>
            <a:pattFill prst="pct70">
              <a:fgClr>
                <a:schemeClr val="accent1"/>
              </a:fgClr>
              <a:bgClr>
                <a:schemeClr val="bg1"/>
              </a:bgClr>
            </a:pattFill>
            <a:ln>
              <a:solidFill>
                <a:schemeClr val="accent1"/>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精神障がい者手帳!$G$8:$G$9</c:f>
              <c:strCache>
                <c:ptCount val="2"/>
                <c:pt idx="0">
                  <c:v>療育手帳</c:v>
                </c:pt>
                <c:pt idx="1">
                  <c:v>精神障がい者保健福祉手帳</c:v>
                </c:pt>
              </c:strCache>
            </c:strRef>
          </c:cat>
          <c:val>
            <c:numRef>
              <c:f>精神障がい者手帳!$J$8:$J$9</c:f>
              <c:numCache>
                <c:formatCode>#,##0</c:formatCode>
                <c:ptCount val="2"/>
                <c:pt idx="0">
                  <c:v>78557</c:v>
                </c:pt>
                <c:pt idx="1">
                  <c:v>81386</c:v>
                </c:pt>
              </c:numCache>
            </c:numRef>
          </c:val>
          <c:extLst>
            <c:ext xmlns:c16="http://schemas.microsoft.com/office/drawing/2014/chart" uri="{C3380CC4-5D6E-409C-BE32-E72D297353CC}">
              <c16:uniqueId val="{00000002-85A6-4C40-AA2B-09CF43B892C9}"/>
            </c:ext>
          </c:extLst>
        </c:ser>
        <c:ser>
          <c:idx val="3"/>
          <c:order val="3"/>
          <c:tx>
            <c:strRef>
              <c:f>精神障がい者手帳!$K$7</c:f>
              <c:strCache>
                <c:ptCount val="1"/>
                <c:pt idx="0">
                  <c:v>H29</c:v>
                </c:pt>
              </c:strCache>
            </c:strRef>
          </c:tx>
          <c:spPr>
            <a:solidFill>
              <a:schemeClr val="accent1"/>
            </a:solidFill>
            <a:ln>
              <a:solidFill>
                <a:schemeClr val="accent1"/>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精神障がい者手帳!$G$8:$G$9</c:f>
              <c:strCache>
                <c:ptCount val="2"/>
                <c:pt idx="0">
                  <c:v>療育手帳</c:v>
                </c:pt>
                <c:pt idx="1">
                  <c:v>精神障がい者保健福祉手帳</c:v>
                </c:pt>
              </c:strCache>
            </c:strRef>
          </c:cat>
          <c:val>
            <c:numRef>
              <c:f>精神障がい者手帳!$K$8:$K$9</c:f>
              <c:numCache>
                <c:formatCode>#,##0</c:formatCode>
                <c:ptCount val="2"/>
                <c:pt idx="0">
                  <c:v>82028</c:v>
                </c:pt>
                <c:pt idx="1">
                  <c:v>87045</c:v>
                </c:pt>
              </c:numCache>
            </c:numRef>
          </c:val>
          <c:extLst>
            <c:ext xmlns:c16="http://schemas.microsoft.com/office/drawing/2014/chart" uri="{C3380CC4-5D6E-409C-BE32-E72D297353CC}">
              <c16:uniqueId val="{00000003-85A6-4C40-AA2B-09CF43B892C9}"/>
            </c:ext>
          </c:extLst>
        </c:ser>
        <c:dLbls>
          <c:dLblPos val="outEnd"/>
          <c:showLegendKey val="0"/>
          <c:showVal val="1"/>
          <c:showCatName val="0"/>
          <c:showSerName val="0"/>
          <c:showPercent val="0"/>
          <c:showBubbleSize val="0"/>
        </c:dLbls>
        <c:gapWidth val="150"/>
        <c:overlap val="-75"/>
        <c:axId val="39473152"/>
        <c:axId val="39474688"/>
      </c:barChart>
      <c:catAx>
        <c:axId val="39473152"/>
        <c:scaling>
          <c:orientation val="minMax"/>
        </c:scaling>
        <c:delete val="0"/>
        <c:axPos val="b"/>
        <c:numFmt formatCode="General" sourceLinked="0"/>
        <c:majorTickMark val="out"/>
        <c:minorTickMark val="none"/>
        <c:tickLblPos val="nextTo"/>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39474688"/>
        <c:crosses val="autoZero"/>
        <c:auto val="1"/>
        <c:lblAlgn val="ctr"/>
        <c:lblOffset val="100"/>
        <c:noMultiLvlLbl val="0"/>
      </c:catAx>
      <c:valAx>
        <c:axId val="39474688"/>
        <c:scaling>
          <c:orientation val="minMax"/>
          <c:min val="0"/>
        </c:scaling>
        <c:delete val="0"/>
        <c:axPos val="l"/>
        <c:numFmt formatCode="#,##0" sourceLinked="1"/>
        <c:majorTickMark val="out"/>
        <c:minorTickMark val="none"/>
        <c:tickLblPos val="nextTo"/>
        <c:crossAx val="39473152"/>
        <c:crosses val="autoZero"/>
        <c:crossBetween val="between"/>
        <c:majorUnit val="10000"/>
      </c:valAx>
    </c:plotArea>
    <c:legend>
      <c:legendPos val="r"/>
      <c:layout>
        <c:manualLayout>
          <c:xMode val="edge"/>
          <c:yMode val="edge"/>
          <c:x val="0.1386673997208249"/>
          <c:y val="0.92156781054828329"/>
          <c:w val="0.71760926677025982"/>
          <c:h val="6.9834560865786155E-2"/>
        </c:manualLayout>
      </c:layout>
      <c:overlay val="0"/>
      <c:txPr>
        <a:bodyPr/>
        <a:lstStyle/>
        <a:p>
          <a:pPr>
            <a:defRPr sz="14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835846942932262E-2"/>
          <c:y val="9.243264784747586E-2"/>
          <c:w val="0.86222572491945337"/>
          <c:h val="0.74569310432193903"/>
        </c:manualLayout>
      </c:layout>
      <c:barChart>
        <c:barDir val="col"/>
        <c:grouping val="clustered"/>
        <c:varyColors val="0"/>
        <c:ser>
          <c:idx val="0"/>
          <c:order val="0"/>
          <c:tx>
            <c:strRef>
              <c:f>Sheet2!$B$1</c:f>
              <c:strCache>
                <c:ptCount val="1"/>
                <c:pt idx="0">
                  <c:v>H26</c:v>
                </c:pt>
              </c:strCache>
            </c:strRef>
          </c:tx>
          <c:spPr>
            <a:pattFill prst="pct10">
              <a:fgClr>
                <a:schemeClr val="accent1"/>
              </a:fgClr>
              <a:bgClr>
                <a:schemeClr val="bg1"/>
              </a:bgClr>
            </a:pattFill>
            <a:ln>
              <a:solidFill>
                <a:schemeClr val="accent1"/>
              </a:solidFill>
            </a:ln>
          </c:spPr>
          <c:invertIfNegative val="0"/>
          <c:dLbls>
            <c:dLbl>
              <c:idx val="2"/>
              <c:layout>
                <c:manualLayout>
                  <c:x val="-1.9106673332592673E-2"/>
                  <c:y val="-5.7825997475690312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3A2-42D4-8BD5-14D6F1B3F058}"/>
                </c:ext>
              </c:extLst>
            </c:dLbl>
            <c:numFmt formatCode="#,##0_);[Red]\(#,##0\)" sourceLinked="0"/>
            <c:spPr>
              <a:noFill/>
              <a:ln>
                <a:noFill/>
              </a:ln>
              <a:effectLst/>
            </c:spPr>
            <c:txPr>
              <a:bodyPr/>
              <a:lstStyle/>
              <a:p>
                <a:pPr>
                  <a:defRPr sz="1050">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Sheet2!$A$2:$A$4</c:f>
              <c:strCache>
                <c:ptCount val="3"/>
                <c:pt idx="0">
                  <c:v>就労移行支援事業所</c:v>
                </c:pt>
                <c:pt idx="1">
                  <c:v>就労継続支援A型</c:v>
                </c:pt>
                <c:pt idx="2">
                  <c:v>就労継続支援B型</c:v>
                </c:pt>
              </c:strCache>
            </c:strRef>
          </c:cat>
          <c:val>
            <c:numRef>
              <c:f>Sheet2!$B$2:$B$4</c:f>
              <c:numCache>
                <c:formatCode>General</c:formatCode>
                <c:ptCount val="3"/>
                <c:pt idx="0">
                  <c:v>2342</c:v>
                </c:pt>
                <c:pt idx="1">
                  <c:v>1751</c:v>
                </c:pt>
                <c:pt idx="2">
                  <c:v>11057</c:v>
                </c:pt>
              </c:numCache>
            </c:numRef>
          </c:val>
          <c:extLst>
            <c:ext xmlns:c16="http://schemas.microsoft.com/office/drawing/2014/chart" uri="{C3380CC4-5D6E-409C-BE32-E72D297353CC}">
              <c16:uniqueId val="{00000001-E3A2-42D4-8BD5-14D6F1B3F058}"/>
            </c:ext>
          </c:extLst>
        </c:ser>
        <c:ser>
          <c:idx val="1"/>
          <c:order val="1"/>
          <c:tx>
            <c:strRef>
              <c:f>Sheet2!$C$1</c:f>
              <c:strCache>
                <c:ptCount val="1"/>
                <c:pt idx="0">
                  <c:v>H27</c:v>
                </c:pt>
              </c:strCache>
            </c:strRef>
          </c:tx>
          <c:spPr>
            <a:pattFill prst="pct30">
              <a:fgClr>
                <a:schemeClr val="accent1"/>
              </a:fgClr>
              <a:bgClr>
                <a:schemeClr val="bg1"/>
              </a:bgClr>
            </a:pattFill>
            <a:ln>
              <a:solidFill>
                <a:schemeClr val="accent1"/>
              </a:solidFill>
            </a:ln>
          </c:spPr>
          <c:invertIfNegative val="0"/>
          <c:dLbls>
            <c:dLbl>
              <c:idx val="2"/>
              <c:layout>
                <c:manualLayout>
                  <c:x val="-5.8789764100285156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3A2-42D4-8BD5-14D6F1B3F058}"/>
                </c:ext>
              </c:extLst>
            </c:dLbl>
            <c:numFmt formatCode="#,##0_);[Red]\(#,##0\)" sourceLinked="0"/>
            <c:spPr>
              <a:noFill/>
              <a:ln>
                <a:noFill/>
              </a:ln>
              <a:effectLst/>
            </c:spPr>
            <c:txPr>
              <a:bodyPr/>
              <a:lstStyle/>
              <a:p>
                <a:pPr>
                  <a:defRPr sz="1050">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Sheet2!$A$2:$A$4</c:f>
              <c:strCache>
                <c:ptCount val="3"/>
                <c:pt idx="0">
                  <c:v>就労移行支援事業所</c:v>
                </c:pt>
                <c:pt idx="1">
                  <c:v>就労継続支援A型</c:v>
                </c:pt>
                <c:pt idx="2">
                  <c:v>就労継続支援B型</c:v>
                </c:pt>
              </c:strCache>
            </c:strRef>
          </c:cat>
          <c:val>
            <c:numRef>
              <c:f>Sheet2!$C$2:$C$4</c:f>
              <c:numCache>
                <c:formatCode>General</c:formatCode>
                <c:ptCount val="3"/>
                <c:pt idx="0">
                  <c:v>2076</c:v>
                </c:pt>
                <c:pt idx="1">
                  <c:v>2074</c:v>
                </c:pt>
                <c:pt idx="2">
                  <c:v>11254</c:v>
                </c:pt>
              </c:numCache>
            </c:numRef>
          </c:val>
          <c:extLst>
            <c:ext xmlns:c16="http://schemas.microsoft.com/office/drawing/2014/chart" uri="{C3380CC4-5D6E-409C-BE32-E72D297353CC}">
              <c16:uniqueId val="{00000003-E3A2-42D4-8BD5-14D6F1B3F058}"/>
            </c:ext>
          </c:extLst>
        </c:ser>
        <c:ser>
          <c:idx val="2"/>
          <c:order val="2"/>
          <c:tx>
            <c:strRef>
              <c:f>Sheet2!$D$1</c:f>
              <c:strCache>
                <c:ptCount val="1"/>
                <c:pt idx="0">
                  <c:v>H28 </c:v>
                </c:pt>
              </c:strCache>
            </c:strRef>
          </c:tx>
          <c:spPr>
            <a:pattFill prst="pct50">
              <a:fgClr>
                <a:schemeClr val="accent1"/>
              </a:fgClr>
              <a:bgClr>
                <a:schemeClr val="bg1"/>
              </a:bgClr>
            </a:pattFill>
            <a:ln>
              <a:solidFill>
                <a:schemeClr val="accent1"/>
              </a:solidFill>
            </a:ln>
          </c:spPr>
          <c:invertIfNegative val="0"/>
          <c:dLbls>
            <c:dLbl>
              <c:idx val="0"/>
              <c:layout>
                <c:manualLayout>
                  <c:x val="-4.4092323075213867E-3"/>
                  <c:y val="-2.023909911649161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3A2-42D4-8BD5-14D6F1B3F058}"/>
                </c:ext>
              </c:extLst>
            </c:dLbl>
            <c:dLbl>
              <c:idx val="2"/>
              <c:layout>
                <c:manualLayout>
                  <c:x val="-1.0288208717549902E-2"/>
                  <c:y val="-2.891299873784515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3A2-42D4-8BD5-14D6F1B3F058}"/>
                </c:ext>
              </c:extLst>
            </c:dLbl>
            <c:numFmt formatCode="#,##0_);[Red]\(#,##0\)" sourceLinked="0"/>
            <c:spPr>
              <a:noFill/>
              <a:ln>
                <a:noFill/>
              </a:ln>
              <a:effectLst/>
            </c:spPr>
            <c:txPr>
              <a:bodyPr/>
              <a:lstStyle/>
              <a:p>
                <a:pPr>
                  <a:defRPr sz="1050">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Sheet2!$A$2:$A$4</c:f>
              <c:strCache>
                <c:ptCount val="3"/>
                <c:pt idx="0">
                  <c:v>就労移行支援事業所</c:v>
                </c:pt>
                <c:pt idx="1">
                  <c:v>就労継続支援A型</c:v>
                </c:pt>
                <c:pt idx="2">
                  <c:v>就労継続支援B型</c:v>
                </c:pt>
              </c:strCache>
            </c:strRef>
          </c:cat>
          <c:val>
            <c:numRef>
              <c:f>Sheet2!$D$2:$D$4</c:f>
              <c:numCache>
                <c:formatCode>General</c:formatCode>
                <c:ptCount val="3"/>
                <c:pt idx="0">
                  <c:v>2485</c:v>
                </c:pt>
                <c:pt idx="1">
                  <c:v>3516</c:v>
                </c:pt>
                <c:pt idx="2">
                  <c:v>12499</c:v>
                </c:pt>
              </c:numCache>
            </c:numRef>
          </c:val>
          <c:extLst>
            <c:ext xmlns:c16="http://schemas.microsoft.com/office/drawing/2014/chart" uri="{C3380CC4-5D6E-409C-BE32-E72D297353CC}">
              <c16:uniqueId val="{00000006-E3A2-42D4-8BD5-14D6F1B3F058}"/>
            </c:ext>
          </c:extLst>
        </c:ser>
        <c:ser>
          <c:idx val="3"/>
          <c:order val="3"/>
          <c:tx>
            <c:strRef>
              <c:f>Sheet2!$E$1</c:f>
              <c:strCache>
                <c:ptCount val="1"/>
                <c:pt idx="0">
                  <c:v>H29</c:v>
                </c:pt>
              </c:strCache>
            </c:strRef>
          </c:tx>
          <c:spPr>
            <a:pattFill prst="pct70">
              <a:fgClr>
                <a:schemeClr val="accent1"/>
              </a:fgClr>
              <a:bgClr>
                <a:schemeClr val="bg1"/>
              </a:bgClr>
            </a:pattFill>
            <a:ln>
              <a:solidFill>
                <a:schemeClr val="accent1"/>
              </a:solidFill>
            </a:ln>
          </c:spPr>
          <c:invertIfNegative val="0"/>
          <c:dLbls>
            <c:dLbl>
              <c:idx val="0"/>
              <c:layout>
                <c:manualLayout>
                  <c:x val="-5.8789764100285156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E3A2-42D4-8BD5-14D6F1B3F058}"/>
                </c:ext>
              </c:extLst>
            </c:dLbl>
            <c:dLbl>
              <c:idx val="2"/>
              <c:layout>
                <c:manualLayout>
                  <c:x val="-1.1757952820057031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E3A2-42D4-8BD5-14D6F1B3F058}"/>
                </c:ext>
              </c:extLst>
            </c:dLbl>
            <c:numFmt formatCode="#,##0_);[Red]\(#,##0\)" sourceLinked="0"/>
            <c:spPr>
              <a:noFill/>
              <a:ln>
                <a:noFill/>
              </a:ln>
              <a:effectLst/>
            </c:spPr>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Sheet2!$A$2:$A$4</c:f>
              <c:strCache>
                <c:ptCount val="3"/>
                <c:pt idx="0">
                  <c:v>就労移行支援事業所</c:v>
                </c:pt>
                <c:pt idx="1">
                  <c:v>就労継続支援A型</c:v>
                </c:pt>
                <c:pt idx="2">
                  <c:v>就労継続支援B型</c:v>
                </c:pt>
              </c:strCache>
            </c:strRef>
          </c:cat>
          <c:val>
            <c:numRef>
              <c:f>Sheet2!$E$2:$E$4</c:f>
              <c:numCache>
                <c:formatCode>General</c:formatCode>
                <c:ptCount val="3"/>
                <c:pt idx="0">
                  <c:v>2836</c:v>
                </c:pt>
                <c:pt idx="1">
                  <c:v>4418</c:v>
                </c:pt>
                <c:pt idx="2">
                  <c:v>13277</c:v>
                </c:pt>
              </c:numCache>
            </c:numRef>
          </c:val>
          <c:extLst>
            <c:ext xmlns:c16="http://schemas.microsoft.com/office/drawing/2014/chart" uri="{C3380CC4-5D6E-409C-BE32-E72D297353CC}">
              <c16:uniqueId val="{00000009-E3A2-42D4-8BD5-14D6F1B3F058}"/>
            </c:ext>
          </c:extLst>
        </c:ser>
        <c:ser>
          <c:idx val="4"/>
          <c:order val="4"/>
          <c:tx>
            <c:strRef>
              <c:f>Sheet2!$F$1</c:f>
              <c:strCache>
                <c:ptCount val="1"/>
                <c:pt idx="0">
                  <c:v>H30</c:v>
                </c:pt>
              </c:strCache>
            </c:strRef>
          </c:tx>
          <c:spPr>
            <a:solidFill>
              <a:schemeClr val="accent1"/>
            </a:solidFill>
            <a:ln>
              <a:solidFill>
                <a:schemeClr val="accent1"/>
              </a:solidFill>
            </a:ln>
          </c:spPr>
          <c:invertIfNegative val="0"/>
          <c:dLbls>
            <c:dLbl>
              <c:idx val="0"/>
              <c:layout/>
              <c:tx>
                <c:rich>
                  <a:bodyPr/>
                  <a:lstStyle/>
                  <a:p>
                    <a:r>
                      <a:rPr lang="en-US" altLang="ja-JP" smtClean="0"/>
                      <a:t>3,229</a:t>
                    </a:r>
                    <a:endParaRPr lang="en-US" altLang="ja-JP"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D74-44F6-9EF9-ACBF56FFF591}"/>
                </c:ext>
              </c:extLst>
            </c:dLbl>
            <c:dLbl>
              <c:idx val="1"/>
              <c:layout/>
              <c:tx>
                <c:rich>
                  <a:bodyPr/>
                  <a:lstStyle/>
                  <a:p>
                    <a:r>
                      <a:rPr lang="en-US" altLang="ja-JP" smtClean="0"/>
                      <a:t>5,388</a:t>
                    </a:r>
                    <a:endParaRPr lang="en-US" altLang="ja-JP"/>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D74-44F6-9EF9-ACBF56FFF591}"/>
                </c:ext>
              </c:extLst>
            </c:dLbl>
            <c:dLbl>
              <c:idx val="2"/>
              <c:layout>
                <c:manualLayout>
                  <c:x val="1.4697441025072367E-3"/>
                  <c:y val="8.6738996213535473E-3"/>
                </c:manualLayout>
              </c:layout>
              <c:tx>
                <c:rich>
                  <a:bodyPr/>
                  <a:lstStyle/>
                  <a:p>
                    <a:r>
                      <a:rPr lang="en-US" altLang="ja-JP" dirty="0" smtClean="0"/>
                      <a:t>14,173</a:t>
                    </a:r>
                    <a:endParaRPr lang="en-US" altLang="ja-JP"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E3A2-42D4-8BD5-14D6F1B3F058}"/>
                </c:ext>
              </c:extLst>
            </c:dLbl>
            <c:numFmt formatCode="#,##0_);[Red]\(#,##0\)" sourceLinked="0"/>
            <c:spPr>
              <a:noFill/>
              <a:ln>
                <a:noFill/>
              </a:ln>
              <a:effectLst/>
            </c:spPr>
            <c:txPr>
              <a:bodyPr/>
              <a:lstStyle/>
              <a:p>
                <a:pPr>
                  <a:defRPr sz="1200" b="1">
                    <a:solidFill>
                      <a:srgbClr val="FF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Sheet2!$A$2:$A$4</c:f>
              <c:strCache>
                <c:ptCount val="3"/>
                <c:pt idx="0">
                  <c:v>就労移行支援事業所</c:v>
                </c:pt>
                <c:pt idx="1">
                  <c:v>就労継続支援A型</c:v>
                </c:pt>
                <c:pt idx="2">
                  <c:v>就労継続支援B型</c:v>
                </c:pt>
              </c:strCache>
            </c:strRef>
          </c:cat>
          <c:val>
            <c:numRef>
              <c:f>Sheet2!$F$2:$F$4</c:f>
              <c:numCache>
                <c:formatCode>General</c:formatCode>
                <c:ptCount val="3"/>
                <c:pt idx="0">
                  <c:v>3216</c:v>
                </c:pt>
                <c:pt idx="1">
                  <c:v>5386</c:v>
                </c:pt>
                <c:pt idx="2">
                  <c:v>14119</c:v>
                </c:pt>
              </c:numCache>
            </c:numRef>
          </c:val>
          <c:extLst>
            <c:ext xmlns:c16="http://schemas.microsoft.com/office/drawing/2014/chart" uri="{C3380CC4-5D6E-409C-BE32-E72D297353CC}">
              <c16:uniqueId val="{0000000B-E3A2-42D4-8BD5-14D6F1B3F058}"/>
            </c:ext>
          </c:extLst>
        </c:ser>
        <c:dLbls>
          <c:dLblPos val="outEnd"/>
          <c:showLegendKey val="0"/>
          <c:showVal val="1"/>
          <c:showCatName val="0"/>
          <c:showSerName val="0"/>
          <c:showPercent val="0"/>
          <c:showBubbleSize val="0"/>
        </c:dLbls>
        <c:gapWidth val="280"/>
        <c:overlap val="-52"/>
        <c:axId val="39195776"/>
        <c:axId val="39197312"/>
      </c:barChart>
      <c:catAx>
        <c:axId val="39195776"/>
        <c:scaling>
          <c:orientation val="minMax"/>
        </c:scaling>
        <c:delete val="0"/>
        <c:axPos val="b"/>
        <c:numFmt formatCode="General" sourceLinked="0"/>
        <c:majorTickMark val="out"/>
        <c:minorTickMark val="none"/>
        <c:tickLblPos val="nextTo"/>
        <c:txPr>
          <a:bodyPr/>
          <a:lstStyle/>
          <a:p>
            <a:pPr>
              <a:defRPr sz="14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39197312"/>
        <c:crosses val="autoZero"/>
        <c:auto val="1"/>
        <c:lblAlgn val="ctr"/>
        <c:lblOffset val="100"/>
        <c:noMultiLvlLbl val="0"/>
      </c:catAx>
      <c:valAx>
        <c:axId val="39197312"/>
        <c:scaling>
          <c:orientation val="minMax"/>
        </c:scaling>
        <c:delete val="0"/>
        <c:axPos val="l"/>
        <c:numFmt formatCode="General" sourceLinked="1"/>
        <c:majorTickMark val="out"/>
        <c:minorTickMark val="none"/>
        <c:tickLblPos val="nextTo"/>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39195776"/>
        <c:crosses val="autoZero"/>
        <c:crossBetween val="between"/>
      </c:valAx>
    </c:plotArea>
    <c:legend>
      <c:legendPos val="r"/>
      <c:layout>
        <c:manualLayout>
          <c:xMode val="edge"/>
          <c:yMode val="edge"/>
          <c:x val="0.14517553605154984"/>
          <c:y val="0.90418254984418855"/>
          <c:w val="0.70785005369773724"/>
          <c:h val="7.9263733902061873E-2"/>
        </c:manualLayout>
      </c:layout>
      <c:overlay val="0"/>
      <c:txPr>
        <a:bodyPr/>
        <a:lstStyle/>
        <a:p>
          <a:pPr>
            <a:defRPr sz="16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70118991129979E-2"/>
          <c:y val="3.8495989761821336E-2"/>
          <c:w val="0.81713877555810999"/>
          <c:h val="0.8283227611461973"/>
        </c:manualLayout>
      </c:layout>
      <c:lineChart>
        <c:grouping val="standard"/>
        <c:varyColors val="0"/>
        <c:ser>
          <c:idx val="0"/>
          <c:order val="0"/>
          <c:tx>
            <c:strRef>
              <c:f>Sheet1!$A$2</c:f>
              <c:strCache>
                <c:ptCount val="1"/>
                <c:pt idx="0">
                  <c:v>就労移行支援事業所</c:v>
                </c:pt>
              </c:strCache>
            </c:strRef>
          </c:tx>
          <c:dLbls>
            <c:dLbl>
              <c:idx val="1"/>
              <c:layout>
                <c:manualLayout>
                  <c:x val="-4.2307039128840346E-2"/>
                  <c:y val="-6.191566321690752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A15-4D0F-82D9-2B619C603AEA}"/>
                </c:ext>
              </c:extLst>
            </c:dLbl>
            <c:dLbl>
              <c:idx val="2"/>
              <c:layout>
                <c:manualLayout>
                  <c:x val="-4.1204547420301024E-2"/>
                  <c:y val="4.638538789060107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A15-4D0F-82D9-2B619C603AEA}"/>
                </c:ext>
              </c:extLst>
            </c:dLbl>
            <c:dLbl>
              <c:idx val="3"/>
              <c:layout>
                <c:manualLayout>
                  <c:x val="-3.8162577856109284E-2"/>
                  <c:y val="4.63853375265996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A15-4D0F-82D9-2B619C603AEA}"/>
                </c:ext>
              </c:extLst>
            </c:dLbl>
            <c:spPr>
              <a:solidFill>
                <a:schemeClr val="bg1"/>
              </a:solidFill>
              <a:ln>
                <a:solidFill>
                  <a:schemeClr val="tx1"/>
                </a:solidFill>
              </a:ln>
            </c:spPr>
            <c:txPr>
              <a:bodyPr/>
              <a:lstStyle/>
              <a:p>
                <a:pPr>
                  <a:defRPr sz="12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pt idx="0">
                  <c:v>H27</c:v>
                </c:pt>
                <c:pt idx="1">
                  <c:v>H28 </c:v>
                </c:pt>
                <c:pt idx="2">
                  <c:v>H29</c:v>
                </c:pt>
                <c:pt idx="3">
                  <c:v>H30</c:v>
                </c:pt>
              </c:strCache>
            </c:strRef>
          </c:cat>
          <c:val>
            <c:numRef>
              <c:f>Sheet1!$B$2:$E$2</c:f>
              <c:numCache>
                <c:formatCode>General</c:formatCode>
                <c:ptCount val="4"/>
                <c:pt idx="0">
                  <c:v>206</c:v>
                </c:pt>
                <c:pt idx="1">
                  <c:v>234</c:v>
                </c:pt>
                <c:pt idx="2">
                  <c:v>283</c:v>
                </c:pt>
                <c:pt idx="3">
                  <c:v>323</c:v>
                </c:pt>
              </c:numCache>
            </c:numRef>
          </c:val>
          <c:smooth val="0"/>
          <c:extLst>
            <c:ext xmlns:c16="http://schemas.microsoft.com/office/drawing/2014/chart" uri="{C3380CC4-5D6E-409C-BE32-E72D297353CC}">
              <c16:uniqueId val="{00000003-3A15-4D0F-82D9-2B619C603AEA}"/>
            </c:ext>
          </c:extLst>
        </c:ser>
        <c:ser>
          <c:idx val="1"/>
          <c:order val="1"/>
          <c:tx>
            <c:strRef>
              <c:f>Sheet1!$A$3</c:f>
              <c:strCache>
                <c:ptCount val="1"/>
                <c:pt idx="0">
                  <c:v>就労移行支援A型</c:v>
                </c:pt>
              </c:strCache>
            </c:strRef>
          </c:tx>
          <c:dLbls>
            <c:dLbl>
              <c:idx val="0"/>
              <c:layout>
                <c:manualLayout>
                  <c:x val="-2.737823571583068E-2"/>
                  <c:y val="2.159623987357413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A15-4D0F-82D9-2B619C603AEA}"/>
                </c:ext>
              </c:extLst>
            </c:dLbl>
            <c:dLbl>
              <c:idx val="1"/>
              <c:layout>
                <c:manualLayout>
                  <c:x val="-2.4336209525182825E-2"/>
                  <c:y val="5.758997299619770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A15-4D0F-82D9-2B619C603AEA}"/>
                </c:ext>
              </c:extLst>
            </c:dLbl>
            <c:dLbl>
              <c:idx val="2"/>
              <c:layout>
                <c:manualLayout>
                  <c:x val="-4.0951516742512642E-2"/>
                  <c:y val="-4.217926964546533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A15-4D0F-82D9-2B619C603AEA}"/>
                </c:ext>
              </c:extLst>
            </c:dLbl>
            <c:dLbl>
              <c:idx val="3"/>
              <c:layout>
                <c:manualLayout>
                  <c:x val="-3.8542603992953076E-2"/>
                  <c:y val="-5.62390261939537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A15-4D0F-82D9-2B619C603AEA}"/>
                </c:ext>
              </c:extLst>
            </c:dLbl>
            <c:spPr>
              <a:solidFill>
                <a:schemeClr val="bg1">
                  <a:lumMod val="75000"/>
                </a:schemeClr>
              </a:solidFill>
              <a:ln>
                <a:solidFill>
                  <a:schemeClr val="tx1"/>
                </a:solidFill>
              </a:ln>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H27</c:v>
                </c:pt>
                <c:pt idx="1">
                  <c:v>H28 </c:v>
                </c:pt>
                <c:pt idx="2">
                  <c:v>H29</c:v>
                </c:pt>
                <c:pt idx="3">
                  <c:v>H30</c:v>
                </c:pt>
              </c:strCache>
            </c:strRef>
          </c:cat>
          <c:val>
            <c:numRef>
              <c:f>Sheet1!$B$3:$E$3</c:f>
              <c:numCache>
                <c:formatCode>General</c:formatCode>
                <c:ptCount val="4"/>
                <c:pt idx="0">
                  <c:v>163</c:v>
                </c:pt>
                <c:pt idx="1">
                  <c:v>233</c:v>
                </c:pt>
                <c:pt idx="2">
                  <c:v>309</c:v>
                </c:pt>
                <c:pt idx="3">
                  <c:v>329</c:v>
                </c:pt>
              </c:numCache>
            </c:numRef>
          </c:val>
          <c:smooth val="0"/>
          <c:extLst>
            <c:ext xmlns:c16="http://schemas.microsoft.com/office/drawing/2014/chart" uri="{C3380CC4-5D6E-409C-BE32-E72D297353CC}">
              <c16:uniqueId val="{00000008-3A15-4D0F-82D9-2B619C603AEA}"/>
            </c:ext>
          </c:extLst>
        </c:ser>
        <c:ser>
          <c:idx val="2"/>
          <c:order val="2"/>
          <c:tx>
            <c:strRef>
              <c:f>Sheet1!$A$4</c:f>
              <c:strCache>
                <c:ptCount val="1"/>
                <c:pt idx="0">
                  <c:v>就労移行支援B型</c:v>
                </c:pt>
              </c:strCache>
            </c:strRef>
          </c:tx>
          <c:dLbls>
            <c:spPr>
              <a:blipFill>
                <a:blip xmlns:r="http://schemas.openxmlformats.org/officeDocument/2006/relationships" r:embed="rId1"/>
                <a:tile tx="0" ty="0" sx="100000" sy="100000" flip="none" algn="tl"/>
              </a:blipFill>
              <a:ln>
                <a:solidFill>
                  <a:schemeClr val="tx1"/>
                </a:solidFill>
                <a:prstDash val="sysDot"/>
              </a:ln>
            </c:spPr>
            <c:txPr>
              <a:bodyPr/>
              <a:lstStyle/>
              <a:p>
                <a:pPr>
                  <a:defRPr sz="12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pt idx="0">
                  <c:v>H27</c:v>
                </c:pt>
                <c:pt idx="1">
                  <c:v>H28 </c:v>
                </c:pt>
                <c:pt idx="2">
                  <c:v>H29</c:v>
                </c:pt>
                <c:pt idx="3">
                  <c:v>H30</c:v>
                </c:pt>
              </c:strCache>
            </c:strRef>
          </c:cat>
          <c:val>
            <c:numRef>
              <c:f>Sheet1!$B$4:$E$4</c:f>
              <c:numCache>
                <c:formatCode>General</c:formatCode>
                <c:ptCount val="4"/>
                <c:pt idx="0">
                  <c:v>660</c:v>
                </c:pt>
                <c:pt idx="1">
                  <c:v>721</c:v>
                </c:pt>
                <c:pt idx="2">
                  <c:v>789</c:v>
                </c:pt>
                <c:pt idx="3">
                  <c:v>888</c:v>
                </c:pt>
              </c:numCache>
            </c:numRef>
          </c:val>
          <c:smooth val="0"/>
          <c:extLst>
            <c:ext xmlns:c16="http://schemas.microsoft.com/office/drawing/2014/chart" uri="{C3380CC4-5D6E-409C-BE32-E72D297353CC}">
              <c16:uniqueId val="{00000009-3A15-4D0F-82D9-2B619C603AEA}"/>
            </c:ext>
          </c:extLst>
        </c:ser>
        <c:dLbls>
          <c:showLegendKey val="0"/>
          <c:showVal val="0"/>
          <c:showCatName val="0"/>
          <c:showSerName val="0"/>
          <c:showPercent val="0"/>
          <c:showBubbleSize val="0"/>
        </c:dLbls>
        <c:marker val="1"/>
        <c:smooth val="0"/>
        <c:axId val="106445824"/>
        <c:axId val="106447616"/>
      </c:lineChart>
      <c:catAx>
        <c:axId val="106445824"/>
        <c:scaling>
          <c:orientation val="minMax"/>
        </c:scaling>
        <c:delete val="0"/>
        <c:axPos val="b"/>
        <c:numFmt formatCode="General" sourceLinked="0"/>
        <c:majorTickMark val="out"/>
        <c:minorTickMark val="none"/>
        <c:tickLblPos val="nextTo"/>
        <c:txPr>
          <a:bodyPr/>
          <a:lstStyle/>
          <a:p>
            <a:pPr>
              <a:defRPr sz="1600"/>
            </a:pPr>
            <a:endParaRPr lang="ja-JP"/>
          </a:p>
        </c:txPr>
        <c:crossAx val="106447616"/>
        <c:crosses val="autoZero"/>
        <c:auto val="1"/>
        <c:lblAlgn val="ctr"/>
        <c:lblOffset val="100"/>
        <c:noMultiLvlLbl val="0"/>
      </c:catAx>
      <c:valAx>
        <c:axId val="106447616"/>
        <c:scaling>
          <c:orientation val="minMax"/>
        </c:scaling>
        <c:delete val="0"/>
        <c:axPos val="l"/>
        <c:numFmt formatCode="General" sourceLinked="1"/>
        <c:majorTickMark val="out"/>
        <c:minorTickMark val="none"/>
        <c:tickLblPos val="nextTo"/>
        <c:crossAx val="106445824"/>
        <c:crosses val="autoZero"/>
        <c:crossBetween val="between"/>
      </c:valAx>
    </c:plotArea>
    <c:plotVisOnly val="1"/>
    <c:dispBlanksAs val="gap"/>
    <c:showDLblsOverMax val="0"/>
  </c:chart>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59192332173087"/>
          <c:y val="0.11231226882091061"/>
          <c:w val="0.82638250688059822"/>
          <c:h val="0.71652961264739701"/>
        </c:manualLayout>
      </c:layout>
      <c:barChart>
        <c:barDir val="col"/>
        <c:grouping val="clustered"/>
        <c:varyColors val="0"/>
        <c:ser>
          <c:idx val="0"/>
          <c:order val="0"/>
          <c:tx>
            <c:strRef>
              <c:f>Sheet1!$B$3</c:f>
              <c:strCache>
                <c:ptCount val="1"/>
                <c:pt idx="0">
                  <c:v>新規</c:v>
                </c:pt>
              </c:strCache>
            </c:strRef>
          </c:tx>
          <c:spPr>
            <a:pattFill prst="pct20">
              <a:fgClr>
                <a:schemeClr val="accent1"/>
              </a:fgClr>
              <a:bgClr>
                <a:schemeClr val="bg1"/>
              </a:bgClr>
            </a:pattFill>
            <a:ln>
              <a:solidFill>
                <a:schemeClr val="accent1"/>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Sheet1!$C$2:$F$2</c:f>
              <c:strCache>
                <c:ptCount val="4"/>
                <c:pt idx="0">
                  <c:v>H26</c:v>
                </c:pt>
                <c:pt idx="1">
                  <c:v>H27</c:v>
                </c:pt>
                <c:pt idx="2">
                  <c:v>H28</c:v>
                </c:pt>
                <c:pt idx="3">
                  <c:v>H29</c:v>
                </c:pt>
              </c:strCache>
            </c:strRef>
          </c:cat>
          <c:val>
            <c:numRef>
              <c:f>Sheet1!$C$3:$F$3</c:f>
              <c:numCache>
                <c:formatCode>General</c:formatCode>
                <c:ptCount val="4"/>
                <c:pt idx="0">
                  <c:v>36</c:v>
                </c:pt>
                <c:pt idx="1">
                  <c:v>53</c:v>
                </c:pt>
                <c:pt idx="2">
                  <c:v>64</c:v>
                </c:pt>
                <c:pt idx="3">
                  <c:v>77</c:v>
                </c:pt>
              </c:numCache>
            </c:numRef>
          </c:val>
          <c:extLst>
            <c:ext xmlns:c16="http://schemas.microsoft.com/office/drawing/2014/chart" uri="{C3380CC4-5D6E-409C-BE32-E72D297353CC}">
              <c16:uniqueId val="{00000000-E8F6-4581-B634-1FC386B7A98E}"/>
            </c:ext>
          </c:extLst>
        </c:ser>
        <c:ser>
          <c:idx val="1"/>
          <c:order val="1"/>
          <c:tx>
            <c:strRef>
              <c:f>Sheet1!$B$4</c:f>
              <c:strCache>
                <c:ptCount val="1"/>
                <c:pt idx="0">
                  <c:v>廃止</c:v>
                </c:pt>
              </c:strCache>
            </c:strRef>
          </c:tx>
          <c:spPr>
            <a:solidFill>
              <a:schemeClr val="accent1"/>
            </a:solidFill>
            <a:ln>
              <a:solidFill>
                <a:schemeClr val="accent1"/>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Sheet1!$C$2:$F$2</c:f>
              <c:strCache>
                <c:ptCount val="4"/>
                <c:pt idx="0">
                  <c:v>H26</c:v>
                </c:pt>
                <c:pt idx="1">
                  <c:v>H27</c:v>
                </c:pt>
                <c:pt idx="2">
                  <c:v>H28</c:v>
                </c:pt>
                <c:pt idx="3">
                  <c:v>H29</c:v>
                </c:pt>
              </c:strCache>
            </c:strRef>
          </c:cat>
          <c:val>
            <c:numRef>
              <c:f>Sheet1!$C$4:$F$4</c:f>
              <c:numCache>
                <c:formatCode>General</c:formatCode>
                <c:ptCount val="4"/>
                <c:pt idx="0">
                  <c:v>15</c:v>
                </c:pt>
                <c:pt idx="1">
                  <c:v>18</c:v>
                </c:pt>
                <c:pt idx="2">
                  <c:v>27</c:v>
                </c:pt>
                <c:pt idx="3">
                  <c:v>29</c:v>
                </c:pt>
              </c:numCache>
            </c:numRef>
          </c:val>
          <c:extLst>
            <c:ext xmlns:c16="http://schemas.microsoft.com/office/drawing/2014/chart" uri="{C3380CC4-5D6E-409C-BE32-E72D297353CC}">
              <c16:uniqueId val="{00000001-E8F6-4581-B634-1FC386B7A98E}"/>
            </c:ext>
          </c:extLst>
        </c:ser>
        <c:dLbls>
          <c:dLblPos val="outEnd"/>
          <c:showLegendKey val="0"/>
          <c:showVal val="1"/>
          <c:showCatName val="0"/>
          <c:showSerName val="0"/>
          <c:showPercent val="0"/>
          <c:showBubbleSize val="0"/>
        </c:dLbls>
        <c:gapWidth val="150"/>
        <c:axId val="113140864"/>
        <c:axId val="113142400"/>
      </c:barChart>
      <c:catAx>
        <c:axId val="113140864"/>
        <c:scaling>
          <c:orientation val="minMax"/>
        </c:scaling>
        <c:delete val="0"/>
        <c:axPos val="b"/>
        <c:numFmt formatCode="General" sourceLinked="0"/>
        <c:majorTickMark val="out"/>
        <c:minorTickMark val="none"/>
        <c:tickLblPos val="nextTo"/>
        <c:crossAx val="113142400"/>
        <c:crosses val="autoZero"/>
        <c:auto val="1"/>
        <c:lblAlgn val="ctr"/>
        <c:lblOffset val="100"/>
        <c:noMultiLvlLbl val="0"/>
      </c:catAx>
      <c:valAx>
        <c:axId val="113142400"/>
        <c:scaling>
          <c:orientation val="minMax"/>
          <c:max val="100"/>
        </c:scaling>
        <c:delete val="0"/>
        <c:axPos val="l"/>
        <c:numFmt formatCode="General" sourceLinked="1"/>
        <c:majorTickMark val="out"/>
        <c:minorTickMark val="none"/>
        <c:tickLblPos val="nextTo"/>
        <c:crossAx val="113140864"/>
        <c:crosses val="autoZero"/>
        <c:crossBetween val="between"/>
      </c:valAx>
    </c:plotArea>
    <c:legend>
      <c:legendPos val="r"/>
      <c:layout>
        <c:manualLayout>
          <c:xMode val="edge"/>
          <c:yMode val="edge"/>
          <c:x val="0.14436618634441944"/>
          <c:y val="0.91513001063025534"/>
          <c:w val="0.78613523971022647"/>
          <c:h val="8.4869989369744617E-2"/>
        </c:manualLayout>
      </c:layout>
      <c:overlay val="0"/>
      <c:txPr>
        <a:bodyPr/>
        <a:lstStyle/>
        <a:p>
          <a:pPr>
            <a:defRPr sz="14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59192332173087"/>
          <c:y val="0.13438380725348381"/>
          <c:w val="0.82638250688059822"/>
          <c:h val="0.67974371525977506"/>
        </c:manualLayout>
      </c:layout>
      <c:barChart>
        <c:barDir val="col"/>
        <c:grouping val="clustered"/>
        <c:varyColors val="0"/>
        <c:ser>
          <c:idx val="0"/>
          <c:order val="0"/>
          <c:tx>
            <c:strRef>
              <c:f>Sheet1!$B$6</c:f>
              <c:strCache>
                <c:ptCount val="1"/>
                <c:pt idx="0">
                  <c:v>新規</c:v>
                </c:pt>
              </c:strCache>
            </c:strRef>
          </c:tx>
          <c:spPr>
            <a:pattFill prst="pct20">
              <a:fgClr>
                <a:schemeClr val="accent1"/>
              </a:fgClr>
              <a:bgClr>
                <a:schemeClr val="bg1"/>
              </a:bgClr>
            </a:pattFill>
            <a:ln>
              <a:solidFill>
                <a:schemeClr val="accent1"/>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Sheet1!$C$5:$F$5</c:f>
              <c:strCache>
                <c:ptCount val="4"/>
                <c:pt idx="0">
                  <c:v>H26</c:v>
                </c:pt>
                <c:pt idx="1">
                  <c:v>H27</c:v>
                </c:pt>
                <c:pt idx="2">
                  <c:v>H28</c:v>
                </c:pt>
                <c:pt idx="3">
                  <c:v>H29</c:v>
                </c:pt>
              </c:strCache>
            </c:strRef>
          </c:cat>
          <c:val>
            <c:numRef>
              <c:f>Sheet1!$C$6:$F$6</c:f>
              <c:numCache>
                <c:formatCode>General</c:formatCode>
                <c:ptCount val="4"/>
                <c:pt idx="0">
                  <c:v>73</c:v>
                </c:pt>
                <c:pt idx="1">
                  <c:v>91</c:v>
                </c:pt>
                <c:pt idx="2">
                  <c:v>83</c:v>
                </c:pt>
                <c:pt idx="3">
                  <c:v>70</c:v>
                </c:pt>
              </c:numCache>
            </c:numRef>
          </c:val>
          <c:extLst>
            <c:ext xmlns:c16="http://schemas.microsoft.com/office/drawing/2014/chart" uri="{C3380CC4-5D6E-409C-BE32-E72D297353CC}">
              <c16:uniqueId val="{00000000-572E-4B99-9A14-7B9CE535DC81}"/>
            </c:ext>
          </c:extLst>
        </c:ser>
        <c:ser>
          <c:idx val="1"/>
          <c:order val="1"/>
          <c:tx>
            <c:strRef>
              <c:f>Sheet1!$B$7</c:f>
              <c:strCache>
                <c:ptCount val="1"/>
                <c:pt idx="0">
                  <c:v>廃止</c:v>
                </c:pt>
              </c:strCache>
            </c:strRef>
          </c:tx>
          <c:spPr>
            <a:solidFill>
              <a:schemeClr val="accent1"/>
            </a:solidFill>
            <a:ln>
              <a:solidFill>
                <a:schemeClr val="accent1"/>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Sheet1!$C$5:$F$5</c:f>
              <c:strCache>
                <c:ptCount val="4"/>
                <c:pt idx="0">
                  <c:v>H26</c:v>
                </c:pt>
                <c:pt idx="1">
                  <c:v>H27</c:v>
                </c:pt>
                <c:pt idx="2">
                  <c:v>H28</c:v>
                </c:pt>
                <c:pt idx="3">
                  <c:v>H29</c:v>
                </c:pt>
              </c:strCache>
            </c:strRef>
          </c:cat>
          <c:val>
            <c:numRef>
              <c:f>Sheet1!$C$7:$F$7</c:f>
              <c:numCache>
                <c:formatCode>General</c:formatCode>
                <c:ptCount val="4"/>
                <c:pt idx="0">
                  <c:v>2</c:v>
                </c:pt>
                <c:pt idx="1">
                  <c:v>13</c:v>
                </c:pt>
                <c:pt idx="2">
                  <c:v>19</c:v>
                </c:pt>
                <c:pt idx="3">
                  <c:v>41</c:v>
                </c:pt>
              </c:numCache>
            </c:numRef>
          </c:val>
          <c:extLst>
            <c:ext xmlns:c16="http://schemas.microsoft.com/office/drawing/2014/chart" uri="{C3380CC4-5D6E-409C-BE32-E72D297353CC}">
              <c16:uniqueId val="{00000001-572E-4B99-9A14-7B9CE535DC81}"/>
            </c:ext>
          </c:extLst>
        </c:ser>
        <c:dLbls>
          <c:dLblPos val="outEnd"/>
          <c:showLegendKey val="0"/>
          <c:showVal val="1"/>
          <c:showCatName val="0"/>
          <c:showSerName val="0"/>
          <c:showPercent val="0"/>
          <c:showBubbleSize val="0"/>
        </c:dLbls>
        <c:gapWidth val="150"/>
        <c:axId val="113238784"/>
        <c:axId val="113240320"/>
      </c:barChart>
      <c:catAx>
        <c:axId val="113238784"/>
        <c:scaling>
          <c:orientation val="minMax"/>
        </c:scaling>
        <c:delete val="0"/>
        <c:axPos val="b"/>
        <c:numFmt formatCode="General" sourceLinked="0"/>
        <c:majorTickMark val="out"/>
        <c:minorTickMark val="none"/>
        <c:tickLblPos val="nextTo"/>
        <c:crossAx val="113240320"/>
        <c:crosses val="autoZero"/>
        <c:auto val="1"/>
        <c:lblAlgn val="ctr"/>
        <c:lblOffset val="100"/>
        <c:noMultiLvlLbl val="0"/>
      </c:catAx>
      <c:valAx>
        <c:axId val="113240320"/>
        <c:scaling>
          <c:orientation val="minMax"/>
          <c:max val="100"/>
        </c:scaling>
        <c:delete val="0"/>
        <c:axPos val="l"/>
        <c:numFmt formatCode="General" sourceLinked="1"/>
        <c:majorTickMark val="out"/>
        <c:minorTickMark val="none"/>
        <c:tickLblPos val="nextTo"/>
        <c:crossAx val="113238784"/>
        <c:crosses val="autoZero"/>
        <c:crossBetween val="between"/>
      </c:valAx>
    </c:plotArea>
    <c:legend>
      <c:legendPos val="r"/>
      <c:layout>
        <c:manualLayout>
          <c:xMode val="edge"/>
          <c:yMode val="edge"/>
          <c:x val="0.14436618634441944"/>
          <c:y val="0.91513001063025534"/>
          <c:w val="0.78613523971022647"/>
          <c:h val="8.4869989369744617E-2"/>
        </c:manualLayout>
      </c:layout>
      <c:overlay val="0"/>
      <c:txPr>
        <a:bodyPr/>
        <a:lstStyle/>
        <a:p>
          <a:pPr>
            <a:defRPr sz="14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59192332173087"/>
          <c:y val="0.13438380725348381"/>
          <c:w val="0.82638250688059822"/>
          <c:h val="0.67974371525977506"/>
        </c:manualLayout>
      </c:layout>
      <c:barChart>
        <c:barDir val="col"/>
        <c:grouping val="clustered"/>
        <c:varyColors val="0"/>
        <c:ser>
          <c:idx val="0"/>
          <c:order val="0"/>
          <c:tx>
            <c:strRef>
              <c:f>Sheet1!$B$9</c:f>
              <c:strCache>
                <c:ptCount val="1"/>
                <c:pt idx="0">
                  <c:v>新規</c:v>
                </c:pt>
              </c:strCache>
            </c:strRef>
          </c:tx>
          <c:spPr>
            <a:pattFill prst="pct20">
              <a:fgClr>
                <a:schemeClr val="accent1"/>
              </a:fgClr>
              <a:bgClr>
                <a:schemeClr val="bg1"/>
              </a:bgClr>
            </a:pattFill>
            <a:ln>
              <a:solidFill>
                <a:schemeClr val="accent1"/>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Sheet1!$C$8:$F$8</c:f>
              <c:strCache>
                <c:ptCount val="4"/>
                <c:pt idx="0">
                  <c:v>H26</c:v>
                </c:pt>
                <c:pt idx="1">
                  <c:v>H27</c:v>
                </c:pt>
                <c:pt idx="2">
                  <c:v>H28</c:v>
                </c:pt>
                <c:pt idx="3">
                  <c:v>H29</c:v>
                </c:pt>
              </c:strCache>
            </c:strRef>
          </c:cat>
          <c:val>
            <c:numRef>
              <c:f>Sheet1!$C$9:$F$9</c:f>
              <c:numCache>
                <c:formatCode>General</c:formatCode>
                <c:ptCount val="4"/>
                <c:pt idx="0">
                  <c:v>71</c:v>
                </c:pt>
                <c:pt idx="1">
                  <c:v>83</c:v>
                </c:pt>
                <c:pt idx="2">
                  <c:v>97</c:v>
                </c:pt>
                <c:pt idx="3">
                  <c:v>132</c:v>
                </c:pt>
              </c:numCache>
            </c:numRef>
          </c:val>
          <c:extLst>
            <c:ext xmlns:c16="http://schemas.microsoft.com/office/drawing/2014/chart" uri="{C3380CC4-5D6E-409C-BE32-E72D297353CC}">
              <c16:uniqueId val="{00000000-A573-4015-B8B3-58C6C1AE3642}"/>
            </c:ext>
          </c:extLst>
        </c:ser>
        <c:ser>
          <c:idx val="1"/>
          <c:order val="1"/>
          <c:tx>
            <c:strRef>
              <c:f>Sheet1!$B$10</c:f>
              <c:strCache>
                <c:ptCount val="1"/>
                <c:pt idx="0">
                  <c:v>廃止</c:v>
                </c:pt>
              </c:strCache>
            </c:strRef>
          </c:tx>
          <c:spPr>
            <a:solidFill>
              <a:schemeClr val="accent1"/>
            </a:solidFill>
            <a:ln>
              <a:solidFill>
                <a:schemeClr val="accent1"/>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Sheet1!$C$8:$F$8</c:f>
              <c:strCache>
                <c:ptCount val="4"/>
                <c:pt idx="0">
                  <c:v>H26</c:v>
                </c:pt>
                <c:pt idx="1">
                  <c:v>H27</c:v>
                </c:pt>
                <c:pt idx="2">
                  <c:v>H28</c:v>
                </c:pt>
                <c:pt idx="3">
                  <c:v>H29</c:v>
                </c:pt>
              </c:strCache>
            </c:strRef>
          </c:cat>
          <c:val>
            <c:numRef>
              <c:f>Sheet1!$C$10:$F$10</c:f>
              <c:numCache>
                <c:formatCode>General</c:formatCode>
                <c:ptCount val="4"/>
                <c:pt idx="0">
                  <c:v>17</c:v>
                </c:pt>
                <c:pt idx="1">
                  <c:v>22</c:v>
                </c:pt>
                <c:pt idx="2">
                  <c:v>33</c:v>
                </c:pt>
                <c:pt idx="3">
                  <c:v>38</c:v>
                </c:pt>
              </c:numCache>
            </c:numRef>
          </c:val>
          <c:extLst>
            <c:ext xmlns:c16="http://schemas.microsoft.com/office/drawing/2014/chart" uri="{C3380CC4-5D6E-409C-BE32-E72D297353CC}">
              <c16:uniqueId val="{00000001-A573-4015-B8B3-58C6C1AE3642}"/>
            </c:ext>
          </c:extLst>
        </c:ser>
        <c:dLbls>
          <c:dLblPos val="outEnd"/>
          <c:showLegendKey val="0"/>
          <c:showVal val="1"/>
          <c:showCatName val="0"/>
          <c:showSerName val="0"/>
          <c:showPercent val="0"/>
          <c:showBubbleSize val="0"/>
        </c:dLbls>
        <c:gapWidth val="150"/>
        <c:axId val="117027200"/>
        <c:axId val="117028736"/>
      </c:barChart>
      <c:catAx>
        <c:axId val="117027200"/>
        <c:scaling>
          <c:orientation val="minMax"/>
        </c:scaling>
        <c:delete val="0"/>
        <c:axPos val="b"/>
        <c:numFmt formatCode="General" sourceLinked="0"/>
        <c:majorTickMark val="out"/>
        <c:minorTickMark val="none"/>
        <c:tickLblPos val="nextTo"/>
        <c:crossAx val="117028736"/>
        <c:crosses val="autoZero"/>
        <c:auto val="1"/>
        <c:lblAlgn val="ctr"/>
        <c:lblOffset val="100"/>
        <c:noMultiLvlLbl val="0"/>
      </c:catAx>
      <c:valAx>
        <c:axId val="117028736"/>
        <c:scaling>
          <c:orientation val="minMax"/>
          <c:max val="200"/>
        </c:scaling>
        <c:delete val="0"/>
        <c:axPos val="l"/>
        <c:numFmt formatCode="General" sourceLinked="1"/>
        <c:majorTickMark val="out"/>
        <c:minorTickMark val="none"/>
        <c:tickLblPos val="nextTo"/>
        <c:crossAx val="117027200"/>
        <c:crosses val="autoZero"/>
        <c:crossBetween val="between"/>
      </c:valAx>
    </c:plotArea>
    <c:legend>
      <c:legendPos val="r"/>
      <c:layout>
        <c:manualLayout>
          <c:xMode val="edge"/>
          <c:yMode val="edge"/>
          <c:x val="0.14436618634441944"/>
          <c:y val="0.91513001063025534"/>
          <c:w val="0.78613523971022647"/>
          <c:h val="8.4869989369744617E-2"/>
        </c:manualLayout>
      </c:layout>
      <c:overlay val="0"/>
      <c:txPr>
        <a:bodyPr/>
        <a:lstStyle/>
        <a:p>
          <a:pPr>
            <a:defRPr sz="14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目標値①!$A$3</c:f>
              <c:strCache>
                <c:ptCount val="1"/>
                <c:pt idx="0">
                  <c:v>目標値</c:v>
                </c:pt>
              </c:strCache>
            </c:strRef>
          </c:tx>
          <c:spPr>
            <a:solidFill>
              <a:schemeClr val="accent1"/>
            </a:solidFill>
            <a:ln>
              <a:solidFill>
                <a:schemeClr val="tx1"/>
              </a:solid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0-7C2B-4DAD-A080-C788EB0CE06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目標値①!$D$2:$H$2</c:f>
              <c:strCache>
                <c:ptCount val="5"/>
                <c:pt idx="0">
                  <c:v>H25</c:v>
                </c:pt>
                <c:pt idx="1">
                  <c:v>H26</c:v>
                </c:pt>
                <c:pt idx="2">
                  <c:v>H27</c:v>
                </c:pt>
                <c:pt idx="3">
                  <c:v>H28</c:v>
                </c:pt>
                <c:pt idx="4">
                  <c:v>H29</c:v>
                </c:pt>
              </c:strCache>
            </c:strRef>
          </c:cat>
          <c:val>
            <c:numRef>
              <c:f>目標値①!$D$3:$H$3</c:f>
              <c:numCache>
                <c:formatCode>#,##0_ </c:formatCode>
                <c:ptCount val="5"/>
                <c:pt idx="0">
                  <c:v>1000</c:v>
                </c:pt>
                <c:pt idx="1">
                  <c:v>1100</c:v>
                </c:pt>
                <c:pt idx="2">
                  <c:v>1200</c:v>
                </c:pt>
                <c:pt idx="3">
                  <c:v>1350</c:v>
                </c:pt>
                <c:pt idx="4">
                  <c:v>1500</c:v>
                </c:pt>
              </c:numCache>
            </c:numRef>
          </c:val>
          <c:extLst>
            <c:ext xmlns:c16="http://schemas.microsoft.com/office/drawing/2014/chart" uri="{C3380CC4-5D6E-409C-BE32-E72D297353CC}">
              <c16:uniqueId val="{00000000-8576-42A1-8388-304FA02BDD33}"/>
            </c:ext>
          </c:extLst>
        </c:ser>
        <c:ser>
          <c:idx val="1"/>
          <c:order val="1"/>
          <c:tx>
            <c:strRef>
              <c:f>目標値①!$A$4</c:f>
              <c:strCache>
                <c:ptCount val="1"/>
                <c:pt idx="0">
                  <c:v>実績</c:v>
                </c:pt>
              </c:strCache>
            </c:strRef>
          </c:tx>
          <c:spPr>
            <a:solidFill>
              <a:schemeClr val="bg1">
                <a:lumMod val="85000"/>
              </a:schemeClr>
            </a:solidFill>
            <a:ln>
              <a:solidFill>
                <a:schemeClr val="tx1"/>
              </a:solid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7C2B-4DAD-A080-C788EB0CE06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目標値①!$D$2:$H$2</c:f>
              <c:strCache>
                <c:ptCount val="5"/>
                <c:pt idx="0">
                  <c:v>H25</c:v>
                </c:pt>
                <c:pt idx="1">
                  <c:v>H26</c:v>
                </c:pt>
                <c:pt idx="2">
                  <c:v>H27</c:v>
                </c:pt>
                <c:pt idx="3">
                  <c:v>H28</c:v>
                </c:pt>
                <c:pt idx="4">
                  <c:v>H29</c:v>
                </c:pt>
              </c:strCache>
            </c:strRef>
          </c:cat>
          <c:val>
            <c:numRef>
              <c:f>目標値①!$D$4:$H$4</c:f>
              <c:numCache>
                <c:formatCode>#,##0_ </c:formatCode>
                <c:ptCount val="5"/>
                <c:pt idx="0">
                  <c:v>1012</c:v>
                </c:pt>
                <c:pt idx="1">
                  <c:v>1025</c:v>
                </c:pt>
                <c:pt idx="2">
                  <c:v>1213</c:v>
                </c:pt>
                <c:pt idx="3">
                  <c:v>1276</c:v>
                </c:pt>
                <c:pt idx="4">
                  <c:v>1492</c:v>
                </c:pt>
              </c:numCache>
            </c:numRef>
          </c:val>
          <c:extLst>
            <c:ext xmlns:c16="http://schemas.microsoft.com/office/drawing/2014/chart" uri="{C3380CC4-5D6E-409C-BE32-E72D297353CC}">
              <c16:uniqueId val="{00000001-8576-42A1-8388-304FA02BDD33}"/>
            </c:ext>
          </c:extLst>
        </c:ser>
        <c:dLbls>
          <c:dLblPos val="outEnd"/>
          <c:showLegendKey val="0"/>
          <c:showVal val="1"/>
          <c:showCatName val="0"/>
          <c:showSerName val="0"/>
          <c:showPercent val="0"/>
          <c:showBubbleSize val="0"/>
        </c:dLbls>
        <c:gapWidth val="219"/>
        <c:overlap val="-49"/>
        <c:axId val="116944256"/>
        <c:axId val="116970624"/>
      </c:barChart>
      <c:catAx>
        <c:axId val="116944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6970624"/>
        <c:crosses val="autoZero"/>
        <c:auto val="1"/>
        <c:lblAlgn val="ctr"/>
        <c:lblOffset val="100"/>
        <c:noMultiLvlLbl val="0"/>
      </c:catAx>
      <c:valAx>
        <c:axId val="116970624"/>
        <c:scaling>
          <c:orientation val="minMax"/>
          <c:min val="500"/>
        </c:scaling>
        <c:delete val="0"/>
        <c:axPos val="l"/>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ja-JP"/>
          </a:p>
        </c:txPr>
        <c:crossAx val="1169442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障がい種別ごとの就職者数!$A$27</c:f>
              <c:strCache>
                <c:ptCount val="1"/>
                <c:pt idx="0">
                  <c:v>H25</c:v>
                </c:pt>
              </c:strCache>
            </c:strRef>
          </c:tx>
          <c:spPr>
            <a:pattFill prst="pct20">
              <a:fgClr>
                <a:schemeClr val="accent1"/>
              </a:fgClr>
              <a:bgClr>
                <a:schemeClr val="bg1"/>
              </a:bgClr>
            </a:pattFill>
            <a:ln>
              <a:solidFill>
                <a:schemeClr val="accent1"/>
              </a:solid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障がい種別ごとの就職者数!$B$26:$G$26</c:f>
              <c:strCache>
                <c:ptCount val="6"/>
                <c:pt idx="0">
                  <c:v>身体障がい</c:v>
                </c:pt>
                <c:pt idx="1">
                  <c:v>知的障がい</c:v>
                </c:pt>
                <c:pt idx="2">
                  <c:v>精神障がい</c:v>
                </c:pt>
                <c:pt idx="3">
                  <c:v>発達障がい</c:v>
                </c:pt>
                <c:pt idx="4">
                  <c:v>高次脳機能障がい</c:v>
                </c:pt>
                <c:pt idx="5">
                  <c:v>難病</c:v>
                </c:pt>
              </c:strCache>
            </c:strRef>
          </c:cat>
          <c:val>
            <c:numRef>
              <c:f>障がい種別ごとの就職者数!$B$27:$G$27</c:f>
              <c:numCache>
                <c:formatCode>General</c:formatCode>
                <c:ptCount val="6"/>
                <c:pt idx="0">
                  <c:v>54</c:v>
                </c:pt>
                <c:pt idx="1">
                  <c:v>487</c:v>
                </c:pt>
                <c:pt idx="2">
                  <c:v>367</c:v>
                </c:pt>
                <c:pt idx="3">
                  <c:v>78</c:v>
                </c:pt>
                <c:pt idx="4">
                  <c:v>25</c:v>
                </c:pt>
                <c:pt idx="5">
                  <c:v>1</c:v>
                </c:pt>
              </c:numCache>
            </c:numRef>
          </c:val>
          <c:extLst>
            <c:ext xmlns:c16="http://schemas.microsoft.com/office/drawing/2014/chart" uri="{C3380CC4-5D6E-409C-BE32-E72D297353CC}">
              <c16:uniqueId val="{00000000-E500-4C53-AB24-D1381DF798A8}"/>
            </c:ext>
          </c:extLst>
        </c:ser>
        <c:ser>
          <c:idx val="1"/>
          <c:order val="1"/>
          <c:tx>
            <c:strRef>
              <c:f>障がい種別ごとの就職者数!$A$28</c:f>
              <c:strCache>
                <c:ptCount val="1"/>
                <c:pt idx="0">
                  <c:v>H26</c:v>
                </c:pt>
              </c:strCache>
            </c:strRef>
          </c:tx>
          <c:spPr>
            <a:pattFill prst="pct40">
              <a:fgClr>
                <a:schemeClr val="accent1"/>
              </a:fgClr>
              <a:bgClr>
                <a:schemeClr val="bg1"/>
              </a:bgClr>
            </a:pattFill>
            <a:ln>
              <a:solidFill>
                <a:schemeClr val="accent1"/>
              </a:solid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障がい種別ごとの就職者数!$B$26:$G$26</c:f>
              <c:strCache>
                <c:ptCount val="6"/>
                <c:pt idx="0">
                  <c:v>身体障がい</c:v>
                </c:pt>
                <c:pt idx="1">
                  <c:v>知的障がい</c:v>
                </c:pt>
                <c:pt idx="2">
                  <c:v>精神障がい</c:v>
                </c:pt>
                <c:pt idx="3">
                  <c:v>発達障がい</c:v>
                </c:pt>
                <c:pt idx="4">
                  <c:v>高次脳機能障がい</c:v>
                </c:pt>
                <c:pt idx="5">
                  <c:v>難病</c:v>
                </c:pt>
              </c:strCache>
            </c:strRef>
          </c:cat>
          <c:val>
            <c:numRef>
              <c:f>障がい種別ごとの就職者数!$B$28:$G$28</c:f>
              <c:numCache>
                <c:formatCode>General</c:formatCode>
                <c:ptCount val="6"/>
                <c:pt idx="0">
                  <c:v>83</c:v>
                </c:pt>
                <c:pt idx="1">
                  <c:v>396</c:v>
                </c:pt>
                <c:pt idx="2">
                  <c:v>428</c:v>
                </c:pt>
                <c:pt idx="3">
                  <c:v>89</c:v>
                </c:pt>
                <c:pt idx="4">
                  <c:v>27</c:v>
                </c:pt>
                <c:pt idx="5">
                  <c:v>2</c:v>
                </c:pt>
              </c:numCache>
            </c:numRef>
          </c:val>
          <c:extLst>
            <c:ext xmlns:c16="http://schemas.microsoft.com/office/drawing/2014/chart" uri="{C3380CC4-5D6E-409C-BE32-E72D297353CC}">
              <c16:uniqueId val="{00000001-E500-4C53-AB24-D1381DF798A8}"/>
            </c:ext>
          </c:extLst>
        </c:ser>
        <c:ser>
          <c:idx val="2"/>
          <c:order val="2"/>
          <c:tx>
            <c:strRef>
              <c:f>障がい種別ごとの就職者数!$A$29</c:f>
              <c:strCache>
                <c:ptCount val="1"/>
                <c:pt idx="0">
                  <c:v>H27</c:v>
                </c:pt>
              </c:strCache>
            </c:strRef>
          </c:tx>
          <c:spPr>
            <a:pattFill prst="pct60">
              <a:fgClr>
                <a:schemeClr val="accent1"/>
              </a:fgClr>
              <a:bgClr>
                <a:schemeClr val="bg1"/>
              </a:bgClr>
            </a:pattFill>
            <a:ln>
              <a:solidFill>
                <a:schemeClr val="accent1"/>
              </a:solid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障がい種別ごとの就職者数!$B$26:$G$26</c:f>
              <c:strCache>
                <c:ptCount val="6"/>
                <c:pt idx="0">
                  <c:v>身体障がい</c:v>
                </c:pt>
                <c:pt idx="1">
                  <c:v>知的障がい</c:v>
                </c:pt>
                <c:pt idx="2">
                  <c:v>精神障がい</c:v>
                </c:pt>
                <c:pt idx="3">
                  <c:v>発達障がい</c:v>
                </c:pt>
                <c:pt idx="4">
                  <c:v>高次脳機能障がい</c:v>
                </c:pt>
                <c:pt idx="5">
                  <c:v>難病</c:v>
                </c:pt>
              </c:strCache>
            </c:strRef>
          </c:cat>
          <c:val>
            <c:numRef>
              <c:f>障がい種別ごとの就職者数!$B$29:$G$29</c:f>
              <c:numCache>
                <c:formatCode>General</c:formatCode>
                <c:ptCount val="6"/>
                <c:pt idx="0">
                  <c:v>96</c:v>
                </c:pt>
                <c:pt idx="1">
                  <c:v>424</c:v>
                </c:pt>
                <c:pt idx="2">
                  <c:v>507</c:v>
                </c:pt>
                <c:pt idx="3">
                  <c:v>162</c:v>
                </c:pt>
                <c:pt idx="4">
                  <c:v>19</c:v>
                </c:pt>
                <c:pt idx="5">
                  <c:v>5</c:v>
                </c:pt>
              </c:numCache>
            </c:numRef>
          </c:val>
          <c:extLst>
            <c:ext xmlns:c16="http://schemas.microsoft.com/office/drawing/2014/chart" uri="{C3380CC4-5D6E-409C-BE32-E72D297353CC}">
              <c16:uniqueId val="{00000002-E500-4C53-AB24-D1381DF798A8}"/>
            </c:ext>
          </c:extLst>
        </c:ser>
        <c:ser>
          <c:idx val="3"/>
          <c:order val="3"/>
          <c:tx>
            <c:strRef>
              <c:f>障がい種別ごとの就職者数!$A$30</c:f>
              <c:strCache>
                <c:ptCount val="1"/>
                <c:pt idx="0">
                  <c:v>H28</c:v>
                </c:pt>
              </c:strCache>
            </c:strRef>
          </c:tx>
          <c:spPr>
            <a:pattFill prst="pct80">
              <a:fgClr>
                <a:schemeClr val="accent1"/>
              </a:fgClr>
              <a:bgClr>
                <a:schemeClr val="bg1"/>
              </a:bgClr>
            </a:pattFill>
            <a:ln>
              <a:solidFill>
                <a:schemeClr val="accent1"/>
              </a:solid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障がい種別ごとの就職者数!$B$26:$G$26</c:f>
              <c:strCache>
                <c:ptCount val="6"/>
                <c:pt idx="0">
                  <c:v>身体障がい</c:v>
                </c:pt>
                <c:pt idx="1">
                  <c:v>知的障がい</c:v>
                </c:pt>
                <c:pt idx="2">
                  <c:v>精神障がい</c:v>
                </c:pt>
                <c:pt idx="3">
                  <c:v>発達障がい</c:v>
                </c:pt>
                <c:pt idx="4">
                  <c:v>高次脳機能障がい</c:v>
                </c:pt>
                <c:pt idx="5">
                  <c:v>難病</c:v>
                </c:pt>
              </c:strCache>
            </c:strRef>
          </c:cat>
          <c:val>
            <c:numRef>
              <c:f>障がい種別ごとの就職者数!$B$30:$G$30</c:f>
              <c:numCache>
                <c:formatCode>General</c:formatCode>
                <c:ptCount val="6"/>
                <c:pt idx="0">
                  <c:v>106</c:v>
                </c:pt>
                <c:pt idx="1">
                  <c:v>394</c:v>
                </c:pt>
                <c:pt idx="2">
                  <c:v>567</c:v>
                </c:pt>
                <c:pt idx="3">
                  <c:v>181</c:v>
                </c:pt>
                <c:pt idx="4">
                  <c:v>24</c:v>
                </c:pt>
                <c:pt idx="5">
                  <c:v>4</c:v>
                </c:pt>
              </c:numCache>
            </c:numRef>
          </c:val>
          <c:extLst>
            <c:ext xmlns:c16="http://schemas.microsoft.com/office/drawing/2014/chart" uri="{C3380CC4-5D6E-409C-BE32-E72D297353CC}">
              <c16:uniqueId val="{00000003-E500-4C53-AB24-D1381DF798A8}"/>
            </c:ext>
          </c:extLst>
        </c:ser>
        <c:ser>
          <c:idx val="4"/>
          <c:order val="4"/>
          <c:tx>
            <c:strRef>
              <c:f>障がい種別ごとの就職者数!$A$31</c:f>
              <c:strCache>
                <c:ptCount val="1"/>
                <c:pt idx="0">
                  <c:v>H29</c:v>
                </c:pt>
              </c:strCache>
            </c:strRef>
          </c:tx>
          <c:spPr>
            <a:solidFill>
              <a:schemeClr val="accent1"/>
            </a:solidFill>
            <a:ln>
              <a:noFill/>
            </a:ln>
            <a:effectLst/>
          </c:spPr>
          <c:invertIfNegative val="0"/>
          <c:dLbls>
            <c:dLbl>
              <c:idx val="1"/>
              <c:layout>
                <c:manualLayout>
                  <c:x val="0"/>
                  <c:y val="-4.968149078897336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33A-49DF-B7BE-6C4ECEFDDED3}"/>
                </c:ext>
              </c:extLst>
            </c:dLbl>
            <c:spPr>
              <a:noFill/>
              <a:ln>
                <a:noFill/>
              </a:ln>
              <a:effectLst/>
            </c:spPr>
            <c:txPr>
              <a:bodyPr/>
              <a:lstStyle/>
              <a:p>
                <a:pPr>
                  <a:defRPr sz="1200" b="1">
                    <a:solidFill>
                      <a:srgbClr val="FF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障がい種別ごとの就職者数!$B$26:$G$26</c:f>
              <c:strCache>
                <c:ptCount val="6"/>
                <c:pt idx="0">
                  <c:v>身体障がい</c:v>
                </c:pt>
                <c:pt idx="1">
                  <c:v>知的障がい</c:v>
                </c:pt>
                <c:pt idx="2">
                  <c:v>精神障がい</c:v>
                </c:pt>
                <c:pt idx="3">
                  <c:v>発達障がい</c:v>
                </c:pt>
                <c:pt idx="4">
                  <c:v>高次脳機能障がい</c:v>
                </c:pt>
                <c:pt idx="5">
                  <c:v>難病</c:v>
                </c:pt>
              </c:strCache>
            </c:strRef>
          </c:cat>
          <c:val>
            <c:numRef>
              <c:f>障がい種別ごとの就職者数!$B$31:$G$31</c:f>
              <c:numCache>
                <c:formatCode>General</c:formatCode>
                <c:ptCount val="6"/>
                <c:pt idx="0">
                  <c:v>129</c:v>
                </c:pt>
                <c:pt idx="1">
                  <c:v>404</c:v>
                </c:pt>
                <c:pt idx="2">
                  <c:v>685</c:v>
                </c:pt>
                <c:pt idx="3">
                  <c:v>232</c:v>
                </c:pt>
                <c:pt idx="4">
                  <c:v>32</c:v>
                </c:pt>
                <c:pt idx="5">
                  <c:v>10</c:v>
                </c:pt>
              </c:numCache>
            </c:numRef>
          </c:val>
          <c:extLst>
            <c:ext xmlns:c16="http://schemas.microsoft.com/office/drawing/2014/chart" uri="{C3380CC4-5D6E-409C-BE32-E72D297353CC}">
              <c16:uniqueId val="{00000004-E500-4C53-AB24-D1381DF798A8}"/>
            </c:ext>
          </c:extLst>
        </c:ser>
        <c:dLbls>
          <c:dLblPos val="outEnd"/>
          <c:showLegendKey val="0"/>
          <c:showVal val="1"/>
          <c:showCatName val="0"/>
          <c:showSerName val="0"/>
          <c:showPercent val="0"/>
          <c:showBubbleSize val="0"/>
        </c:dLbls>
        <c:gapWidth val="219"/>
        <c:overlap val="-27"/>
        <c:axId val="120139136"/>
        <c:axId val="120153216"/>
      </c:barChart>
      <c:catAx>
        <c:axId val="12013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20153216"/>
        <c:crosses val="autoZero"/>
        <c:auto val="1"/>
        <c:lblAlgn val="ctr"/>
        <c:lblOffset val="100"/>
        <c:noMultiLvlLbl val="0"/>
      </c:catAx>
      <c:valAx>
        <c:axId val="1201532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201391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0.25954</cdr:x>
      <cdr:y>0.88503</cdr:y>
    </cdr:from>
    <cdr:to>
      <cdr:x>0.83954</cdr:x>
      <cdr:y>0.95646</cdr:y>
    </cdr:to>
    <cdr:sp macro="" textlink="">
      <cdr:nvSpPr>
        <cdr:cNvPr id="2" name="正方形/長方形 1">
          <a:extLst xmlns:a="http://schemas.openxmlformats.org/drawingml/2006/main">
            <a:ext uri="{FF2B5EF4-FFF2-40B4-BE49-F238E27FC236}">
              <a16:creationId xmlns:a16="http://schemas.microsoft.com/office/drawing/2014/main" id="{C5F5A90F-4E3D-4CFD-AC2F-5DA42F80D95A}"/>
            </a:ext>
          </a:extLst>
        </cdr:cNvPr>
        <cdr:cNvSpPr/>
      </cdr:nvSpPr>
      <cdr:spPr>
        <a:xfrm xmlns:a="http://schemas.openxmlformats.org/drawingml/2006/main">
          <a:off x="934434" y="3568824"/>
          <a:ext cx="2088232" cy="28803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r>
            <a:rPr kumimoji="1" lang="ja-JP" altLang="en-US" sz="1200" b="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身体障がい</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者</a:t>
          </a:r>
          <a:r>
            <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手帳</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0.23653</cdr:x>
      <cdr:y>0</cdr:y>
    </cdr:from>
    <cdr:to>
      <cdr:x>0.8276</cdr:x>
      <cdr:y>0.10429</cdr:y>
    </cdr:to>
    <cdr:sp macro="" textlink="">
      <cdr:nvSpPr>
        <cdr:cNvPr id="2" name="正方形/長方形 1"/>
        <cdr:cNvSpPr/>
      </cdr:nvSpPr>
      <cdr:spPr>
        <a:xfrm xmlns:a="http://schemas.openxmlformats.org/drawingml/2006/main">
          <a:off x="691553" y="0"/>
          <a:ext cx="1728192" cy="36004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型</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0.26403</cdr:x>
      <cdr:y>0</cdr:y>
    </cdr:from>
    <cdr:to>
      <cdr:x>0.85511</cdr:x>
      <cdr:y>0.10429</cdr:y>
    </cdr:to>
    <cdr:sp macro="" textlink="">
      <cdr:nvSpPr>
        <cdr:cNvPr id="2" name="正方形/長方形 1"/>
        <cdr:cNvSpPr/>
      </cdr:nvSpPr>
      <cdr:spPr>
        <a:xfrm xmlns:a="http://schemas.openxmlformats.org/drawingml/2006/main">
          <a:off x="771981" y="0"/>
          <a:ext cx="1728192" cy="36004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型</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6" rIns="91433" bIns="45716" rtlCol="0"/>
          <a:lstStyle>
            <a:lvl1pPr algn="r">
              <a:defRPr sz="1200"/>
            </a:lvl1pPr>
          </a:lstStyle>
          <a:p>
            <a:fld id="{85CD0B7F-D2DA-4A34-AF52-071FE2327481}" type="datetimeFigureOut">
              <a:rPr kumimoji="1" lang="ja-JP" altLang="en-US" smtClean="0"/>
              <a:t>2019/2/15</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6" rIns="91433"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6887"/>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4"/>
            <a:ext cx="2949575" cy="496887"/>
          </a:xfrm>
          <a:prstGeom prst="rect">
            <a:avLst/>
          </a:prstGeom>
        </p:spPr>
        <p:txBody>
          <a:bodyPr vert="horz" lIns="91433" tIns="45716" rIns="91433" bIns="45716" rtlCol="0" anchor="b"/>
          <a:lstStyle>
            <a:lvl1pPr algn="r">
              <a:defRPr sz="1200"/>
            </a:lvl1pPr>
          </a:lstStyle>
          <a:p>
            <a:fld id="{1945E988-B121-4AA9-BE1E-363AA579B422}" type="slidenum">
              <a:rPr kumimoji="1" lang="ja-JP" altLang="en-US" smtClean="0"/>
              <a:t>‹#›</a:t>
            </a:fld>
            <a:endParaRPr kumimoji="1" lang="ja-JP" altLang="en-US"/>
          </a:p>
        </p:txBody>
      </p:sp>
    </p:spTree>
    <p:extLst>
      <p:ext uri="{BB962C8B-B14F-4D97-AF65-F5344CB8AC3E}">
        <p14:creationId xmlns:p14="http://schemas.microsoft.com/office/powerpoint/2010/main" val="28162168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945E988-B121-4AA9-BE1E-363AA579B422}" type="slidenum">
              <a:rPr kumimoji="1" lang="ja-JP" altLang="en-US" smtClean="0"/>
              <a:t>2</a:t>
            </a:fld>
            <a:endParaRPr kumimoji="1" lang="ja-JP" altLang="en-US"/>
          </a:p>
        </p:txBody>
      </p:sp>
    </p:spTree>
    <p:extLst>
      <p:ext uri="{BB962C8B-B14F-4D97-AF65-F5344CB8AC3E}">
        <p14:creationId xmlns:p14="http://schemas.microsoft.com/office/powerpoint/2010/main" val="1915054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45E988-B121-4AA9-BE1E-363AA579B422}" type="slidenum">
              <a:rPr kumimoji="1" lang="ja-JP" altLang="en-US" smtClean="0"/>
              <a:t>6</a:t>
            </a:fld>
            <a:endParaRPr kumimoji="1" lang="ja-JP" altLang="en-US"/>
          </a:p>
        </p:txBody>
      </p:sp>
    </p:spTree>
    <p:extLst>
      <p:ext uri="{BB962C8B-B14F-4D97-AF65-F5344CB8AC3E}">
        <p14:creationId xmlns:p14="http://schemas.microsoft.com/office/powerpoint/2010/main" val="271638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45E988-B121-4AA9-BE1E-363AA579B422}" type="slidenum">
              <a:rPr kumimoji="1" lang="ja-JP" altLang="en-US" smtClean="0"/>
              <a:t>8</a:t>
            </a:fld>
            <a:endParaRPr kumimoji="1" lang="ja-JP" altLang="en-US"/>
          </a:p>
        </p:txBody>
      </p:sp>
    </p:spTree>
    <p:extLst>
      <p:ext uri="{BB962C8B-B14F-4D97-AF65-F5344CB8AC3E}">
        <p14:creationId xmlns:p14="http://schemas.microsoft.com/office/powerpoint/2010/main" val="271638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2F376BE-9BA0-4B2C-870B-111CECF11980}" type="datetime1">
              <a:rPr kumimoji="1" lang="ja-JP" altLang="en-US" smtClean="0"/>
              <a:t>2019/2/15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D624727-1B9D-45AB-8DD0-2E1E53ECFAC4}" type="slidenum">
              <a:rPr kumimoji="1" lang="ja-JP" altLang="en-US" smtClean="0"/>
              <a:t>‹#›</a:t>
            </a:fld>
            <a:endParaRPr kumimoji="1" lang="ja-JP" altLang="en-US"/>
          </a:p>
        </p:txBody>
      </p:sp>
    </p:spTree>
    <p:extLst>
      <p:ext uri="{BB962C8B-B14F-4D97-AF65-F5344CB8AC3E}">
        <p14:creationId xmlns:p14="http://schemas.microsoft.com/office/powerpoint/2010/main" val="384276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4541D07-ABDE-4617-BEE3-8DB9C8A7C8E3}" type="datetime1">
              <a:rPr kumimoji="1" lang="ja-JP" altLang="en-US" smtClean="0"/>
              <a:t>2019/2/15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D624727-1B9D-45AB-8DD0-2E1E53ECFAC4}" type="slidenum">
              <a:rPr kumimoji="1" lang="ja-JP" altLang="en-US" smtClean="0"/>
              <a:t>‹#›</a:t>
            </a:fld>
            <a:endParaRPr kumimoji="1" lang="ja-JP" altLang="en-US"/>
          </a:p>
        </p:txBody>
      </p:sp>
    </p:spTree>
    <p:extLst>
      <p:ext uri="{BB962C8B-B14F-4D97-AF65-F5344CB8AC3E}">
        <p14:creationId xmlns:p14="http://schemas.microsoft.com/office/powerpoint/2010/main" val="1632333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3ABBA58-C2E5-4120-874B-BACB22EB7810}" type="datetime1">
              <a:rPr kumimoji="1" lang="ja-JP" altLang="en-US" smtClean="0"/>
              <a:t>2019/2/15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D624727-1B9D-45AB-8DD0-2E1E53ECFAC4}" type="slidenum">
              <a:rPr kumimoji="1" lang="ja-JP" altLang="en-US" smtClean="0"/>
              <a:t>‹#›</a:t>
            </a:fld>
            <a:endParaRPr kumimoji="1" lang="ja-JP" altLang="en-US"/>
          </a:p>
        </p:txBody>
      </p:sp>
    </p:spTree>
    <p:extLst>
      <p:ext uri="{BB962C8B-B14F-4D97-AF65-F5344CB8AC3E}">
        <p14:creationId xmlns:p14="http://schemas.microsoft.com/office/powerpoint/2010/main" val="2564019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6D4E50-9C7E-49C0-B6C6-8FFBC3DC9CD8}"/>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a:extLst>
              <a:ext uri="{FF2B5EF4-FFF2-40B4-BE49-F238E27FC236}">
                <a16:creationId xmlns:a16="http://schemas.microsoft.com/office/drawing/2014/main" id="{803D956D-81D1-4B62-8260-0E0585B9EA5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B5C7F0E-4B8D-4AFD-A2B8-15F17F0494AB}"/>
              </a:ext>
            </a:extLst>
          </p:cNvPr>
          <p:cNvSpPr>
            <a:spLocks noGrp="1"/>
          </p:cNvSpPr>
          <p:nvPr>
            <p:ph type="dt" sz="half" idx="10"/>
          </p:nvPr>
        </p:nvSpPr>
        <p:spPr/>
        <p:txBody>
          <a:bodyPr/>
          <a:lstStyle/>
          <a:p>
            <a:fld id="{8BD2EF33-29AA-48AF-8678-E14AEBFEC066}" type="datetime1">
              <a:rPr kumimoji="1" lang="ja-JP" altLang="en-US" smtClean="0"/>
              <a:t>2019/2/15</a:t>
            </a:fld>
            <a:endParaRPr kumimoji="1" lang="ja-JP" altLang="en-US"/>
          </a:p>
        </p:txBody>
      </p:sp>
      <p:sp>
        <p:nvSpPr>
          <p:cNvPr id="5" name="フッター プレースホルダー 4">
            <a:extLst>
              <a:ext uri="{FF2B5EF4-FFF2-40B4-BE49-F238E27FC236}">
                <a16:creationId xmlns:a16="http://schemas.microsoft.com/office/drawing/2014/main" id="{0DD38923-5B25-4428-AB6F-06CD807077C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623CDC9-B0CE-4FB3-B6DF-B5F91112B465}"/>
              </a:ext>
            </a:extLst>
          </p:cNvPr>
          <p:cNvSpPr>
            <a:spLocks noGrp="1"/>
          </p:cNvSpPr>
          <p:nvPr>
            <p:ph type="sldNum" sz="quarter" idx="12"/>
          </p:nvPr>
        </p:nvSpPr>
        <p:spPr/>
        <p:txBody>
          <a:bodyPr/>
          <a:lstStyle/>
          <a:p>
            <a:fld id="{BD847B66-0EE4-4CDE-A78D-B480177F7826}" type="slidenum">
              <a:rPr kumimoji="1" lang="ja-JP" altLang="en-US" smtClean="0"/>
              <a:t>‹#›</a:t>
            </a:fld>
            <a:endParaRPr kumimoji="1" lang="ja-JP" altLang="en-US"/>
          </a:p>
        </p:txBody>
      </p:sp>
    </p:spTree>
    <p:extLst>
      <p:ext uri="{BB962C8B-B14F-4D97-AF65-F5344CB8AC3E}">
        <p14:creationId xmlns:p14="http://schemas.microsoft.com/office/powerpoint/2010/main" val="2001094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33CAA0-1BD6-4817-9A73-775AB1ACF51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C95475B-35E8-493C-A64F-BDA37F66EB4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717AC64-C36D-4802-915B-A5181F947E5D}"/>
              </a:ext>
            </a:extLst>
          </p:cNvPr>
          <p:cNvSpPr>
            <a:spLocks noGrp="1"/>
          </p:cNvSpPr>
          <p:nvPr>
            <p:ph type="dt" sz="half" idx="10"/>
          </p:nvPr>
        </p:nvSpPr>
        <p:spPr/>
        <p:txBody>
          <a:bodyPr/>
          <a:lstStyle/>
          <a:p>
            <a:fld id="{34F4A492-40E0-4B17-93E3-ABF395184B26}" type="datetime1">
              <a:rPr kumimoji="1" lang="ja-JP" altLang="en-US" smtClean="0"/>
              <a:t>2019/2/15</a:t>
            </a:fld>
            <a:endParaRPr kumimoji="1" lang="ja-JP" altLang="en-US"/>
          </a:p>
        </p:txBody>
      </p:sp>
      <p:sp>
        <p:nvSpPr>
          <p:cNvPr id="5" name="フッター プレースホルダー 4">
            <a:extLst>
              <a:ext uri="{FF2B5EF4-FFF2-40B4-BE49-F238E27FC236}">
                <a16:creationId xmlns:a16="http://schemas.microsoft.com/office/drawing/2014/main" id="{955A61B4-FF20-44F3-8CD3-82C2056F908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02AF645-D9F7-45B8-8F0C-E9682E5AE3F6}"/>
              </a:ext>
            </a:extLst>
          </p:cNvPr>
          <p:cNvSpPr>
            <a:spLocks noGrp="1"/>
          </p:cNvSpPr>
          <p:nvPr>
            <p:ph type="sldNum" sz="quarter" idx="12"/>
          </p:nvPr>
        </p:nvSpPr>
        <p:spPr/>
        <p:txBody>
          <a:bodyPr/>
          <a:lstStyle/>
          <a:p>
            <a:fld id="{BD847B66-0EE4-4CDE-A78D-B480177F7826}" type="slidenum">
              <a:rPr kumimoji="1" lang="ja-JP" altLang="en-US" smtClean="0"/>
              <a:t>‹#›</a:t>
            </a:fld>
            <a:endParaRPr kumimoji="1" lang="ja-JP" altLang="en-US"/>
          </a:p>
        </p:txBody>
      </p:sp>
    </p:spTree>
    <p:extLst>
      <p:ext uri="{BB962C8B-B14F-4D97-AF65-F5344CB8AC3E}">
        <p14:creationId xmlns:p14="http://schemas.microsoft.com/office/powerpoint/2010/main" val="1920054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DEB290-AAEC-4E8E-B4CC-1F2BE9643454}"/>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B904DD8-92F1-49F3-99D1-21BC0A80701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A0C70BA-8B77-491C-831E-1E380BBED00F}"/>
              </a:ext>
            </a:extLst>
          </p:cNvPr>
          <p:cNvSpPr>
            <a:spLocks noGrp="1"/>
          </p:cNvSpPr>
          <p:nvPr>
            <p:ph type="dt" sz="half" idx="10"/>
          </p:nvPr>
        </p:nvSpPr>
        <p:spPr/>
        <p:txBody>
          <a:bodyPr/>
          <a:lstStyle/>
          <a:p>
            <a:fld id="{3A9BEC35-8407-4B96-803C-F5C3F2FEB535}" type="datetime1">
              <a:rPr kumimoji="1" lang="ja-JP" altLang="en-US" smtClean="0"/>
              <a:t>2019/2/15</a:t>
            </a:fld>
            <a:endParaRPr kumimoji="1" lang="ja-JP" altLang="en-US"/>
          </a:p>
        </p:txBody>
      </p:sp>
      <p:sp>
        <p:nvSpPr>
          <p:cNvPr id="5" name="フッター プレースホルダー 4">
            <a:extLst>
              <a:ext uri="{FF2B5EF4-FFF2-40B4-BE49-F238E27FC236}">
                <a16:creationId xmlns:a16="http://schemas.microsoft.com/office/drawing/2014/main" id="{E52466D8-1EF3-4C3D-88CF-A8F73E3021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5B31012-6478-48EA-B2A9-CCB8B9865008}"/>
              </a:ext>
            </a:extLst>
          </p:cNvPr>
          <p:cNvSpPr>
            <a:spLocks noGrp="1"/>
          </p:cNvSpPr>
          <p:nvPr>
            <p:ph type="sldNum" sz="quarter" idx="12"/>
          </p:nvPr>
        </p:nvSpPr>
        <p:spPr/>
        <p:txBody>
          <a:bodyPr/>
          <a:lstStyle/>
          <a:p>
            <a:fld id="{BD847B66-0EE4-4CDE-A78D-B480177F7826}" type="slidenum">
              <a:rPr kumimoji="1" lang="ja-JP" altLang="en-US" smtClean="0"/>
              <a:t>‹#›</a:t>
            </a:fld>
            <a:endParaRPr kumimoji="1" lang="ja-JP" altLang="en-US"/>
          </a:p>
        </p:txBody>
      </p:sp>
    </p:spTree>
    <p:extLst>
      <p:ext uri="{BB962C8B-B14F-4D97-AF65-F5344CB8AC3E}">
        <p14:creationId xmlns:p14="http://schemas.microsoft.com/office/powerpoint/2010/main" val="2986966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BB58DD-1C62-4FDF-9A0A-0D9A22E347C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DD5D573-43FD-4303-94E5-B1BF1F6D5927}"/>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7CFCE88-83CC-4B34-896E-9DF5C724EE70}"/>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9285A5A-458A-43B5-8AB6-5AB4D9F0EAA6}"/>
              </a:ext>
            </a:extLst>
          </p:cNvPr>
          <p:cNvSpPr>
            <a:spLocks noGrp="1"/>
          </p:cNvSpPr>
          <p:nvPr>
            <p:ph type="dt" sz="half" idx="10"/>
          </p:nvPr>
        </p:nvSpPr>
        <p:spPr/>
        <p:txBody>
          <a:bodyPr/>
          <a:lstStyle/>
          <a:p>
            <a:fld id="{DF214A7B-552E-4CDB-B85F-612822E9A1B5}" type="datetime1">
              <a:rPr kumimoji="1" lang="ja-JP" altLang="en-US" smtClean="0"/>
              <a:t>2019/2/15</a:t>
            </a:fld>
            <a:endParaRPr kumimoji="1" lang="ja-JP" altLang="en-US"/>
          </a:p>
        </p:txBody>
      </p:sp>
      <p:sp>
        <p:nvSpPr>
          <p:cNvPr id="6" name="フッター プレースホルダー 5">
            <a:extLst>
              <a:ext uri="{FF2B5EF4-FFF2-40B4-BE49-F238E27FC236}">
                <a16:creationId xmlns:a16="http://schemas.microsoft.com/office/drawing/2014/main" id="{D68CA671-DD16-4381-BB8C-E2AB9F43F31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9765340-BAD8-4124-9EF8-DF988BAD0E6D}"/>
              </a:ext>
            </a:extLst>
          </p:cNvPr>
          <p:cNvSpPr>
            <a:spLocks noGrp="1"/>
          </p:cNvSpPr>
          <p:nvPr>
            <p:ph type="sldNum" sz="quarter" idx="12"/>
          </p:nvPr>
        </p:nvSpPr>
        <p:spPr/>
        <p:txBody>
          <a:bodyPr/>
          <a:lstStyle/>
          <a:p>
            <a:fld id="{BD847B66-0EE4-4CDE-A78D-B480177F7826}" type="slidenum">
              <a:rPr kumimoji="1" lang="ja-JP" altLang="en-US" smtClean="0"/>
              <a:t>‹#›</a:t>
            </a:fld>
            <a:endParaRPr kumimoji="1" lang="ja-JP" altLang="en-US"/>
          </a:p>
        </p:txBody>
      </p:sp>
    </p:spTree>
    <p:extLst>
      <p:ext uri="{BB962C8B-B14F-4D97-AF65-F5344CB8AC3E}">
        <p14:creationId xmlns:p14="http://schemas.microsoft.com/office/powerpoint/2010/main" val="617569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BECB52-0874-48AA-9FA3-B189622AEC89}"/>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A3E0497-391C-49BE-9D53-938B32D1624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9729929-83E9-43D9-A240-8FE8272DC2D8}"/>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7BB30C5-8CA7-4CF6-A4E1-A15140FAB12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6A4B6F9-6805-402C-A2E8-4637CA43583C}"/>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CCE395B-2781-411C-A30B-A4EACA00F88A}"/>
              </a:ext>
            </a:extLst>
          </p:cNvPr>
          <p:cNvSpPr>
            <a:spLocks noGrp="1"/>
          </p:cNvSpPr>
          <p:nvPr>
            <p:ph type="dt" sz="half" idx="10"/>
          </p:nvPr>
        </p:nvSpPr>
        <p:spPr/>
        <p:txBody>
          <a:bodyPr/>
          <a:lstStyle/>
          <a:p>
            <a:fld id="{047E07C3-E107-4A0A-859E-A032525637CB}" type="datetime1">
              <a:rPr kumimoji="1" lang="ja-JP" altLang="en-US" smtClean="0"/>
              <a:t>2019/2/15</a:t>
            </a:fld>
            <a:endParaRPr kumimoji="1" lang="ja-JP" altLang="en-US"/>
          </a:p>
        </p:txBody>
      </p:sp>
      <p:sp>
        <p:nvSpPr>
          <p:cNvPr id="8" name="フッター プレースホルダー 7">
            <a:extLst>
              <a:ext uri="{FF2B5EF4-FFF2-40B4-BE49-F238E27FC236}">
                <a16:creationId xmlns:a16="http://schemas.microsoft.com/office/drawing/2014/main" id="{73E7A8FA-111A-4866-A4EC-2226D2444D4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E3C6585-0C8B-45FA-ACD5-0B0137D7D8E0}"/>
              </a:ext>
            </a:extLst>
          </p:cNvPr>
          <p:cNvSpPr>
            <a:spLocks noGrp="1"/>
          </p:cNvSpPr>
          <p:nvPr>
            <p:ph type="sldNum" sz="quarter" idx="12"/>
          </p:nvPr>
        </p:nvSpPr>
        <p:spPr/>
        <p:txBody>
          <a:bodyPr/>
          <a:lstStyle/>
          <a:p>
            <a:fld id="{BD847B66-0EE4-4CDE-A78D-B480177F7826}" type="slidenum">
              <a:rPr kumimoji="1" lang="ja-JP" altLang="en-US" smtClean="0"/>
              <a:t>‹#›</a:t>
            </a:fld>
            <a:endParaRPr kumimoji="1" lang="ja-JP" altLang="en-US"/>
          </a:p>
        </p:txBody>
      </p:sp>
    </p:spTree>
    <p:extLst>
      <p:ext uri="{BB962C8B-B14F-4D97-AF65-F5344CB8AC3E}">
        <p14:creationId xmlns:p14="http://schemas.microsoft.com/office/powerpoint/2010/main" val="338937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039B4-5ED2-4657-A6B4-6FF2DEB8BAA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492CDD6-BF35-4AC0-A590-95D1272CC25E}"/>
              </a:ext>
            </a:extLst>
          </p:cNvPr>
          <p:cNvSpPr>
            <a:spLocks noGrp="1"/>
          </p:cNvSpPr>
          <p:nvPr>
            <p:ph type="dt" sz="half" idx="10"/>
          </p:nvPr>
        </p:nvSpPr>
        <p:spPr/>
        <p:txBody>
          <a:bodyPr/>
          <a:lstStyle/>
          <a:p>
            <a:fld id="{85B3D4EF-5F0C-4E99-B1AB-9831A7C884FA}" type="datetime1">
              <a:rPr kumimoji="1" lang="ja-JP" altLang="en-US" smtClean="0"/>
              <a:t>2019/2/15</a:t>
            </a:fld>
            <a:endParaRPr kumimoji="1" lang="ja-JP" altLang="en-US"/>
          </a:p>
        </p:txBody>
      </p:sp>
      <p:sp>
        <p:nvSpPr>
          <p:cNvPr id="4" name="フッター プレースホルダー 3">
            <a:extLst>
              <a:ext uri="{FF2B5EF4-FFF2-40B4-BE49-F238E27FC236}">
                <a16:creationId xmlns:a16="http://schemas.microsoft.com/office/drawing/2014/main" id="{ED258E1E-45B4-4E32-893D-1754EDA6966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E01DC34-5FF5-40A8-9C2F-8C404D778A03}"/>
              </a:ext>
            </a:extLst>
          </p:cNvPr>
          <p:cNvSpPr>
            <a:spLocks noGrp="1"/>
          </p:cNvSpPr>
          <p:nvPr>
            <p:ph type="sldNum" sz="quarter" idx="12"/>
          </p:nvPr>
        </p:nvSpPr>
        <p:spPr/>
        <p:txBody>
          <a:bodyPr/>
          <a:lstStyle/>
          <a:p>
            <a:fld id="{BD847B66-0EE4-4CDE-A78D-B480177F7826}" type="slidenum">
              <a:rPr kumimoji="1" lang="ja-JP" altLang="en-US" smtClean="0"/>
              <a:t>‹#›</a:t>
            </a:fld>
            <a:endParaRPr kumimoji="1" lang="ja-JP" altLang="en-US"/>
          </a:p>
        </p:txBody>
      </p:sp>
    </p:spTree>
    <p:extLst>
      <p:ext uri="{BB962C8B-B14F-4D97-AF65-F5344CB8AC3E}">
        <p14:creationId xmlns:p14="http://schemas.microsoft.com/office/powerpoint/2010/main" val="4081478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58179F8-B428-4DE4-844A-3BD31F611CD6}"/>
              </a:ext>
            </a:extLst>
          </p:cNvPr>
          <p:cNvSpPr>
            <a:spLocks noGrp="1"/>
          </p:cNvSpPr>
          <p:nvPr>
            <p:ph type="dt" sz="half" idx="10"/>
          </p:nvPr>
        </p:nvSpPr>
        <p:spPr/>
        <p:txBody>
          <a:bodyPr/>
          <a:lstStyle/>
          <a:p>
            <a:fld id="{168CB770-33FF-4A10-B7AD-7CE4F61172B0}" type="datetime1">
              <a:rPr kumimoji="1" lang="ja-JP" altLang="en-US" smtClean="0"/>
              <a:t>2019/2/15</a:t>
            </a:fld>
            <a:endParaRPr kumimoji="1" lang="ja-JP" altLang="en-US"/>
          </a:p>
        </p:txBody>
      </p:sp>
      <p:sp>
        <p:nvSpPr>
          <p:cNvPr id="3" name="フッター プレースホルダー 2">
            <a:extLst>
              <a:ext uri="{FF2B5EF4-FFF2-40B4-BE49-F238E27FC236}">
                <a16:creationId xmlns:a16="http://schemas.microsoft.com/office/drawing/2014/main" id="{9993169E-111E-4B8A-8883-0BAF290CD5E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432AD5D-9DF5-4F55-B4F7-9C877572E8FC}"/>
              </a:ext>
            </a:extLst>
          </p:cNvPr>
          <p:cNvSpPr>
            <a:spLocks noGrp="1"/>
          </p:cNvSpPr>
          <p:nvPr>
            <p:ph type="sldNum" sz="quarter" idx="12"/>
          </p:nvPr>
        </p:nvSpPr>
        <p:spPr/>
        <p:txBody>
          <a:bodyPr/>
          <a:lstStyle/>
          <a:p>
            <a:fld id="{BD847B66-0EE4-4CDE-A78D-B480177F7826}" type="slidenum">
              <a:rPr kumimoji="1" lang="ja-JP" altLang="en-US" smtClean="0"/>
              <a:t>‹#›</a:t>
            </a:fld>
            <a:endParaRPr kumimoji="1" lang="ja-JP" altLang="en-US"/>
          </a:p>
        </p:txBody>
      </p:sp>
    </p:spTree>
    <p:extLst>
      <p:ext uri="{BB962C8B-B14F-4D97-AF65-F5344CB8AC3E}">
        <p14:creationId xmlns:p14="http://schemas.microsoft.com/office/powerpoint/2010/main" val="2966648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E8CEE3-80A1-4FFD-B4F1-CED81C5859A7}"/>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A38E726-751E-4E44-AEE8-058A30ECA8F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CB0B092-5C70-486B-B6EF-B28FA48B050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B9106D5-7726-4586-BA6D-E6A494A744ED}"/>
              </a:ext>
            </a:extLst>
          </p:cNvPr>
          <p:cNvSpPr>
            <a:spLocks noGrp="1"/>
          </p:cNvSpPr>
          <p:nvPr>
            <p:ph type="dt" sz="half" idx="10"/>
          </p:nvPr>
        </p:nvSpPr>
        <p:spPr/>
        <p:txBody>
          <a:bodyPr/>
          <a:lstStyle/>
          <a:p>
            <a:fld id="{12EF5B08-4ECB-4ECD-9BE9-F92548F61073}" type="datetime1">
              <a:rPr kumimoji="1" lang="ja-JP" altLang="en-US" smtClean="0"/>
              <a:t>2019/2/15</a:t>
            </a:fld>
            <a:endParaRPr kumimoji="1" lang="ja-JP" altLang="en-US"/>
          </a:p>
        </p:txBody>
      </p:sp>
      <p:sp>
        <p:nvSpPr>
          <p:cNvPr id="6" name="フッター プレースホルダー 5">
            <a:extLst>
              <a:ext uri="{FF2B5EF4-FFF2-40B4-BE49-F238E27FC236}">
                <a16:creationId xmlns:a16="http://schemas.microsoft.com/office/drawing/2014/main" id="{0F313B19-15C3-404A-80EF-E4885B19FB0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7C44B16-10C5-417E-8BD9-C73485381146}"/>
              </a:ext>
            </a:extLst>
          </p:cNvPr>
          <p:cNvSpPr>
            <a:spLocks noGrp="1"/>
          </p:cNvSpPr>
          <p:nvPr>
            <p:ph type="sldNum" sz="quarter" idx="12"/>
          </p:nvPr>
        </p:nvSpPr>
        <p:spPr/>
        <p:txBody>
          <a:bodyPr/>
          <a:lstStyle/>
          <a:p>
            <a:fld id="{BD847B66-0EE4-4CDE-A78D-B480177F7826}" type="slidenum">
              <a:rPr kumimoji="1" lang="ja-JP" altLang="en-US" smtClean="0"/>
              <a:t>‹#›</a:t>
            </a:fld>
            <a:endParaRPr kumimoji="1" lang="ja-JP" altLang="en-US"/>
          </a:p>
        </p:txBody>
      </p:sp>
    </p:spTree>
    <p:extLst>
      <p:ext uri="{BB962C8B-B14F-4D97-AF65-F5344CB8AC3E}">
        <p14:creationId xmlns:p14="http://schemas.microsoft.com/office/powerpoint/2010/main" val="2795124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F095645-C53A-45D6-BE0E-BD7683C82331}" type="datetime1">
              <a:rPr kumimoji="1" lang="ja-JP" altLang="en-US" smtClean="0"/>
              <a:t>2019/2/15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D624727-1B9D-45AB-8DD0-2E1E53ECFAC4}" type="slidenum">
              <a:rPr kumimoji="1" lang="ja-JP" altLang="en-US" smtClean="0"/>
              <a:t>‹#›</a:t>
            </a:fld>
            <a:endParaRPr kumimoji="1" lang="ja-JP" altLang="en-US"/>
          </a:p>
        </p:txBody>
      </p:sp>
    </p:spTree>
    <p:extLst>
      <p:ext uri="{BB962C8B-B14F-4D97-AF65-F5344CB8AC3E}">
        <p14:creationId xmlns:p14="http://schemas.microsoft.com/office/powerpoint/2010/main" val="2188932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02A95C-EFAB-4C78-B39B-6C45E8D6C5AD}"/>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09D1768-7B7D-4C6C-8BEF-1647EB8F0EE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00372B9-3769-49CA-9C8A-D5368396F06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387F817-A8AE-4BF1-889C-238414A3C1A4}"/>
              </a:ext>
            </a:extLst>
          </p:cNvPr>
          <p:cNvSpPr>
            <a:spLocks noGrp="1"/>
          </p:cNvSpPr>
          <p:nvPr>
            <p:ph type="dt" sz="half" idx="10"/>
          </p:nvPr>
        </p:nvSpPr>
        <p:spPr/>
        <p:txBody>
          <a:bodyPr/>
          <a:lstStyle/>
          <a:p>
            <a:fld id="{D4189AE8-CEBD-4CD6-AA24-653A1C08F74A}" type="datetime1">
              <a:rPr kumimoji="1" lang="ja-JP" altLang="en-US" smtClean="0"/>
              <a:t>2019/2/15</a:t>
            </a:fld>
            <a:endParaRPr kumimoji="1" lang="ja-JP" altLang="en-US"/>
          </a:p>
        </p:txBody>
      </p:sp>
      <p:sp>
        <p:nvSpPr>
          <p:cNvPr id="6" name="フッター プレースホルダー 5">
            <a:extLst>
              <a:ext uri="{FF2B5EF4-FFF2-40B4-BE49-F238E27FC236}">
                <a16:creationId xmlns:a16="http://schemas.microsoft.com/office/drawing/2014/main" id="{F754BB6C-26A5-47EC-820A-A79ED63A26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DD853FD-E6B8-46F5-882A-228596F44FB3}"/>
              </a:ext>
            </a:extLst>
          </p:cNvPr>
          <p:cNvSpPr>
            <a:spLocks noGrp="1"/>
          </p:cNvSpPr>
          <p:nvPr>
            <p:ph type="sldNum" sz="quarter" idx="12"/>
          </p:nvPr>
        </p:nvSpPr>
        <p:spPr/>
        <p:txBody>
          <a:bodyPr/>
          <a:lstStyle/>
          <a:p>
            <a:fld id="{BD847B66-0EE4-4CDE-A78D-B480177F7826}" type="slidenum">
              <a:rPr kumimoji="1" lang="ja-JP" altLang="en-US" smtClean="0"/>
              <a:t>‹#›</a:t>
            </a:fld>
            <a:endParaRPr kumimoji="1" lang="ja-JP" altLang="en-US"/>
          </a:p>
        </p:txBody>
      </p:sp>
    </p:spTree>
    <p:extLst>
      <p:ext uri="{BB962C8B-B14F-4D97-AF65-F5344CB8AC3E}">
        <p14:creationId xmlns:p14="http://schemas.microsoft.com/office/powerpoint/2010/main" val="4055963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53A79F-F5E3-4DAE-8C4E-AB152AEE556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AAF99CE-327B-40A4-AC7F-DBCBC754E62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5F8D13-B700-439B-8558-FA525FC5942F}"/>
              </a:ext>
            </a:extLst>
          </p:cNvPr>
          <p:cNvSpPr>
            <a:spLocks noGrp="1"/>
          </p:cNvSpPr>
          <p:nvPr>
            <p:ph type="dt" sz="half" idx="10"/>
          </p:nvPr>
        </p:nvSpPr>
        <p:spPr/>
        <p:txBody>
          <a:bodyPr/>
          <a:lstStyle/>
          <a:p>
            <a:fld id="{DBAAC426-D867-4A4F-A5D8-2A0BC40CC3B4}" type="datetime1">
              <a:rPr kumimoji="1" lang="ja-JP" altLang="en-US" smtClean="0"/>
              <a:t>2019/2/15</a:t>
            </a:fld>
            <a:endParaRPr kumimoji="1" lang="ja-JP" altLang="en-US"/>
          </a:p>
        </p:txBody>
      </p:sp>
      <p:sp>
        <p:nvSpPr>
          <p:cNvPr id="5" name="フッター プレースホルダー 4">
            <a:extLst>
              <a:ext uri="{FF2B5EF4-FFF2-40B4-BE49-F238E27FC236}">
                <a16:creationId xmlns:a16="http://schemas.microsoft.com/office/drawing/2014/main" id="{495D82DF-96D2-4238-B154-25D191615C3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66B64E4-55E1-4BDA-ABE3-6EB54C788D42}"/>
              </a:ext>
            </a:extLst>
          </p:cNvPr>
          <p:cNvSpPr>
            <a:spLocks noGrp="1"/>
          </p:cNvSpPr>
          <p:nvPr>
            <p:ph type="sldNum" sz="quarter" idx="12"/>
          </p:nvPr>
        </p:nvSpPr>
        <p:spPr/>
        <p:txBody>
          <a:bodyPr/>
          <a:lstStyle/>
          <a:p>
            <a:fld id="{BD847B66-0EE4-4CDE-A78D-B480177F7826}" type="slidenum">
              <a:rPr kumimoji="1" lang="ja-JP" altLang="en-US" smtClean="0"/>
              <a:t>‹#›</a:t>
            </a:fld>
            <a:endParaRPr kumimoji="1" lang="ja-JP" altLang="en-US"/>
          </a:p>
        </p:txBody>
      </p:sp>
    </p:spTree>
    <p:extLst>
      <p:ext uri="{BB962C8B-B14F-4D97-AF65-F5344CB8AC3E}">
        <p14:creationId xmlns:p14="http://schemas.microsoft.com/office/powerpoint/2010/main" val="3798532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10CD93E-15E4-44A3-BC40-103435475367}"/>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9AF609D-741A-46ED-90A9-600F41263E2A}"/>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867DC32-B18B-42A1-84C6-22425702A327}"/>
              </a:ext>
            </a:extLst>
          </p:cNvPr>
          <p:cNvSpPr>
            <a:spLocks noGrp="1"/>
          </p:cNvSpPr>
          <p:nvPr>
            <p:ph type="dt" sz="half" idx="10"/>
          </p:nvPr>
        </p:nvSpPr>
        <p:spPr/>
        <p:txBody>
          <a:bodyPr/>
          <a:lstStyle/>
          <a:p>
            <a:fld id="{5EA1AB15-9E9D-4B84-BED8-E5294904CF2A}" type="datetime1">
              <a:rPr kumimoji="1" lang="ja-JP" altLang="en-US" smtClean="0"/>
              <a:t>2019/2/15</a:t>
            </a:fld>
            <a:endParaRPr kumimoji="1" lang="ja-JP" altLang="en-US"/>
          </a:p>
        </p:txBody>
      </p:sp>
      <p:sp>
        <p:nvSpPr>
          <p:cNvPr id="5" name="フッター プレースホルダー 4">
            <a:extLst>
              <a:ext uri="{FF2B5EF4-FFF2-40B4-BE49-F238E27FC236}">
                <a16:creationId xmlns:a16="http://schemas.microsoft.com/office/drawing/2014/main" id="{755421F2-AF70-426A-98F1-1BA1B9D4786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D1D0D90-4FE9-4FB9-A91F-B863D3CB57FA}"/>
              </a:ext>
            </a:extLst>
          </p:cNvPr>
          <p:cNvSpPr>
            <a:spLocks noGrp="1"/>
          </p:cNvSpPr>
          <p:nvPr>
            <p:ph type="sldNum" sz="quarter" idx="12"/>
          </p:nvPr>
        </p:nvSpPr>
        <p:spPr/>
        <p:txBody>
          <a:bodyPr/>
          <a:lstStyle/>
          <a:p>
            <a:fld id="{BD847B66-0EE4-4CDE-A78D-B480177F7826}" type="slidenum">
              <a:rPr kumimoji="1" lang="ja-JP" altLang="en-US" smtClean="0"/>
              <a:t>‹#›</a:t>
            </a:fld>
            <a:endParaRPr kumimoji="1" lang="ja-JP" altLang="en-US"/>
          </a:p>
        </p:txBody>
      </p:sp>
    </p:spTree>
    <p:extLst>
      <p:ext uri="{BB962C8B-B14F-4D97-AF65-F5344CB8AC3E}">
        <p14:creationId xmlns:p14="http://schemas.microsoft.com/office/powerpoint/2010/main" val="4074332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F1D58D5-75C4-4B64-8705-6A8EA339B76E}" type="datetime1">
              <a:rPr kumimoji="1" lang="ja-JP" altLang="en-US" smtClean="0"/>
              <a:t>2019/2/15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D624727-1B9D-45AB-8DD0-2E1E53ECFAC4}" type="slidenum">
              <a:rPr kumimoji="1" lang="ja-JP" altLang="en-US" smtClean="0"/>
              <a:t>‹#›</a:t>
            </a:fld>
            <a:endParaRPr kumimoji="1" lang="ja-JP" altLang="en-US"/>
          </a:p>
        </p:txBody>
      </p:sp>
    </p:spTree>
    <p:extLst>
      <p:ext uri="{BB962C8B-B14F-4D97-AF65-F5344CB8AC3E}">
        <p14:creationId xmlns:p14="http://schemas.microsoft.com/office/powerpoint/2010/main" val="885065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FFB6B2D-22E0-4602-B7F5-A60E0368A2AD}" type="datetime1">
              <a:rPr kumimoji="1" lang="ja-JP" altLang="en-US" smtClean="0"/>
              <a:t>2019/2/15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D624727-1B9D-45AB-8DD0-2E1E53ECFAC4}" type="slidenum">
              <a:rPr kumimoji="1" lang="ja-JP" altLang="en-US" smtClean="0"/>
              <a:t>‹#›</a:t>
            </a:fld>
            <a:endParaRPr kumimoji="1" lang="ja-JP" altLang="en-US"/>
          </a:p>
        </p:txBody>
      </p:sp>
    </p:spTree>
    <p:extLst>
      <p:ext uri="{BB962C8B-B14F-4D97-AF65-F5344CB8AC3E}">
        <p14:creationId xmlns:p14="http://schemas.microsoft.com/office/powerpoint/2010/main" val="1113501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9EAC289-FDBA-468C-88D7-A9C2053C2F80}" type="datetime1">
              <a:rPr kumimoji="1" lang="ja-JP" altLang="en-US" smtClean="0"/>
              <a:t>2019/2/15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D624727-1B9D-45AB-8DD0-2E1E53ECFAC4}" type="slidenum">
              <a:rPr kumimoji="1" lang="ja-JP" altLang="en-US" smtClean="0"/>
              <a:t>‹#›</a:t>
            </a:fld>
            <a:endParaRPr kumimoji="1" lang="ja-JP" altLang="en-US"/>
          </a:p>
        </p:txBody>
      </p:sp>
    </p:spTree>
    <p:extLst>
      <p:ext uri="{BB962C8B-B14F-4D97-AF65-F5344CB8AC3E}">
        <p14:creationId xmlns:p14="http://schemas.microsoft.com/office/powerpoint/2010/main" val="3146814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664E03E-4DD2-46EA-902F-18DA320B2F46}" type="datetime1">
              <a:rPr kumimoji="1" lang="ja-JP" altLang="en-US" smtClean="0"/>
              <a:t>2019/2/15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D624727-1B9D-45AB-8DD0-2E1E53ECFAC4}" type="slidenum">
              <a:rPr kumimoji="1" lang="ja-JP" altLang="en-US" smtClean="0"/>
              <a:t>‹#›</a:t>
            </a:fld>
            <a:endParaRPr kumimoji="1" lang="ja-JP" altLang="en-US"/>
          </a:p>
        </p:txBody>
      </p:sp>
    </p:spTree>
    <p:extLst>
      <p:ext uri="{BB962C8B-B14F-4D97-AF65-F5344CB8AC3E}">
        <p14:creationId xmlns:p14="http://schemas.microsoft.com/office/powerpoint/2010/main" val="3493544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7066C7A-712F-4A69-9EE2-30139290FE64}" type="datetime1">
              <a:rPr kumimoji="1" lang="ja-JP" altLang="en-US" smtClean="0"/>
              <a:t>2019/2/15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D624727-1B9D-45AB-8DD0-2E1E53ECFAC4}" type="slidenum">
              <a:rPr kumimoji="1" lang="ja-JP" altLang="en-US" smtClean="0"/>
              <a:t>‹#›</a:t>
            </a:fld>
            <a:endParaRPr kumimoji="1" lang="ja-JP" altLang="en-US"/>
          </a:p>
        </p:txBody>
      </p:sp>
    </p:spTree>
    <p:extLst>
      <p:ext uri="{BB962C8B-B14F-4D97-AF65-F5344CB8AC3E}">
        <p14:creationId xmlns:p14="http://schemas.microsoft.com/office/powerpoint/2010/main" val="1425667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0506FD1-97A9-48A6-BF41-8D81574B096C}" type="datetime1">
              <a:rPr kumimoji="1" lang="ja-JP" altLang="en-US" smtClean="0"/>
              <a:t>2019/2/15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D624727-1B9D-45AB-8DD0-2E1E53ECFAC4}" type="slidenum">
              <a:rPr kumimoji="1" lang="ja-JP" altLang="en-US" smtClean="0"/>
              <a:t>‹#›</a:t>
            </a:fld>
            <a:endParaRPr kumimoji="1" lang="ja-JP" altLang="en-US"/>
          </a:p>
        </p:txBody>
      </p:sp>
    </p:spTree>
    <p:extLst>
      <p:ext uri="{BB962C8B-B14F-4D97-AF65-F5344CB8AC3E}">
        <p14:creationId xmlns:p14="http://schemas.microsoft.com/office/powerpoint/2010/main" val="1605903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0FAF77B-CA13-4757-9425-F7CFCB8AD6D7}" type="datetime1">
              <a:rPr kumimoji="1" lang="ja-JP" altLang="en-US" smtClean="0"/>
              <a:t>2019/2/15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D624727-1B9D-45AB-8DD0-2E1E53ECFAC4}" type="slidenum">
              <a:rPr kumimoji="1" lang="ja-JP" altLang="en-US" smtClean="0"/>
              <a:t>‹#›</a:t>
            </a:fld>
            <a:endParaRPr kumimoji="1" lang="ja-JP" altLang="en-US"/>
          </a:p>
        </p:txBody>
      </p:sp>
    </p:spTree>
    <p:extLst>
      <p:ext uri="{BB962C8B-B14F-4D97-AF65-F5344CB8AC3E}">
        <p14:creationId xmlns:p14="http://schemas.microsoft.com/office/powerpoint/2010/main" val="4006475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CE1153-5B7C-465B-A979-4973ED848C99}" type="datetime1">
              <a:rPr kumimoji="1" lang="ja-JP" altLang="en-US" smtClean="0"/>
              <a:t>2019/2/15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5D624727-1B9D-45AB-8DD0-2E1E53ECFAC4}" type="slidenum">
              <a:rPr lang="ja-JP" altLang="en-US" smtClean="0"/>
              <a:pPr/>
              <a:t>‹#›</a:t>
            </a:fld>
            <a:endParaRPr lang="ja-JP" altLang="en-US"/>
          </a:p>
        </p:txBody>
      </p:sp>
    </p:spTree>
    <p:extLst>
      <p:ext uri="{BB962C8B-B14F-4D97-AF65-F5344CB8AC3E}">
        <p14:creationId xmlns:p14="http://schemas.microsoft.com/office/powerpoint/2010/main" val="4211890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1E9842A-5131-4483-9292-4301F89865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1722C42-3E36-4E81-A068-17CC575D5EA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7D5C7AC-E34B-449B-8E3A-CFD7DFA8E08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C3FB9-F0CD-4383-BD08-1C6E105596E1}" type="datetime1">
              <a:rPr kumimoji="1" lang="ja-JP" altLang="en-US" smtClean="0"/>
              <a:t>2019/2/15</a:t>
            </a:fld>
            <a:endParaRPr kumimoji="1" lang="ja-JP" altLang="en-US"/>
          </a:p>
        </p:txBody>
      </p:sp>
      <p:sp>
        <p:nvSpPr>
          <p:cNvPr id="5" name="フッター プレースホルダー 4">
            <a:extLst>
              <a:ext uri="{FF2B5EF4-FFF2-40B4-BE49-F238E27FC236}">
                <a16:creationId xmlns:a16="http://schemas.microsoft.com/office/drawing/2014/main" id="{805DF771-7944-41EF-965E-BF6A5F82CAD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20819B8-0C56-46DD-B04D-F52B1AD821A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47B66-0EE4-4CDE-A78D-B480177F7826}" type="slidenum">
              <a:rPr kumimoji="1" lang="ja-JP" altLang="en-US" smtClean="0"/>
              <a:t>‹#›</a:t>
            </a:fld>
            <a:endParaRPr kumimoji="1" lang="ja-JP" altLang="en-US"/>
          </a:p>
        </p:txBody>
      </p:sp>
    </p:spTree>
    <p:extLst>
      <p:ext uri="{BB962C8B-B14F-4D97-AF65-F5344CB8AC3E}">
        <p14:creationId xmlns:p14="http://schemas.microsoft.com/office/powerpoint/2010/main" val="3014277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ja-JP" altLang="ja-JP" dirty="0"/>
              <a:t>就労人数調査（平成</a:t>
            </a:r>
            <a:r>
              <a:rPr lang="en-US" altLang="ja-JP" dirty="0"/>
              <a:t>29</a:t>
            </a:r>
            <a:r>
              <a:rPr lang="ja-JP" altLang="ja-JP" dirty="0"/>
              <a:t>年度実績</a:t>
            </a:r>
            <a:r>
              <a:rPr lang="ja-JP" altLang="ja-JP" dirty="0" smtClean="0"/>
              <a:t>）</a:t>
            </a:r>
            <a:r>
              <a:rPr lang="en-US" altLang="ja-JP" dirty="0" smtClean="0"/>
              <a:t/>
            </a:r>
            <a:br>
              <a:rPr lang="en-US" altLang="ja-JP" dirty="0" smtClean="0"/>
            </a:br>
            <a:r>
              <a:rPr lang="ja-JP" altLang="ja-JP" dirty="0" smtClean="0"/>
              <a:t>調査</a:t>
            </a:r>
            <a:r>
              <a:rPr lang="ja-JP" altLang="ja-JP" dirty="0"/>
              <a:t>結果</a:t>
            </a:r>
            <a:endParaRPr kumimoji="1" lang="ja-JP" altLang="en-US" dirty="0"/>
          </a:p>
        </p:txBody>
      </p:sp>
      <p:sp>
        <p:nvSpPr>
          <p:cNvPr id="6" name="サブタイトル 5"/>
          <p:cNvSpPr>
            <a:spLocks noGrp="1"/>
          </p:cNvSpPr>
          <p:nvPr>
            <p:ph type="subTitle" idx="1"/>
          </p:nvPr>
        </p:nvSpPr>
        <p:spPr/>
        <p:txBody>
          <a:bodyPr/>
          <a:lstStyle/>
          <a:p>
            <a:endParaRPr kumimoji="1" lang="ja-JP" altLang="en-US"/>
          </a:p>
        </p:txBody>
      </p:sp>
      <p:sp>
        <p:nvSpPr>
          <p:cNvPr id="5" name="タイトル 1"/>
          <p:cNvSpPr txBox="1">
            <a:spLocks/>
          </p:cNvSpPr>
          <p:nvPr/>
        </p:nvSpPr>
        <p:spPr>
          <a:xfrm>
            <a:off x="6228184" y="773832"/>
            <a:ext cx="2666256" cy="1143000"/>
          </a:xfrm>
          <a:prstGeom prst="rect">
            <a:avLst/>
          </a:prstGeom>
          <a:ln>
            <a:solidFill>
              <a:schemeClr val="accent1"/>
            </a:solidFill>
          </a:ln>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t>資料</a:t>
            </a:r>
            <a:r>
              <a:rPr lang="en-US" altLang="ja-JP" dirty="0" smtClean="0"/>
              <a:t>1</a:t>
            </a:r>
            <a:r>
              <a:rPr lang="ja-JP" altLang="en-US" dirty="0" smtClean="0"/>
              <a:t>－</a:t>
            </a:r>
            <a:r>
              <a:rPr lang="en-US" altLang="ja-JP" dirty="0" smtClean="0"/>
              <a:t>2</a:t>
            </a:r>
            <a:endParaRPr lang="ja-JP" altLang="en-US" dirty="0"/>
          </a:p>
        </p:txBody>
      </p:sp>
    </p:spTree>
    <p:extLst>
      <p:ext uri="{BB962C8B-B14F-4D97-AF65-F5344CB8AC3E}">
        <p14:creationId xmlns:p14="http://schemas.microsoft.com/office/powerpoint/2010/main" val="4025460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C5F5A90F-4E3D-4CFD-AC2F-5DA42F80D95A}"/>
              </a:ext>
            </a:extLst>
          </p:cNvPr>
          <p:cNvSpPr/>
          <p:nvPr/>
        </p:nvSpPr>
        <p:spPr>
          <a:xfrm>
            <a:off x="4967377" y="908720"/>
            <a:ext cx="3817758"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一般就労実績のない事業所数の推移</a:t>
            </a:r>
          </a:p>
        </p:txBody>
      </p:sp>
      <p:sp>
        <p:nvSpPr>
          <p:cNvPr id="9" name="正方形/長方形 8">
            <a:extLst>
              <a:ext uri="{FF2B5EF4-FFF2-40B4-BE49-F238E27FC236}">
                <a16:creationId xmlns:a16="http://schemas.microsoft.com/office/drawing/2014/main" id="{D4BC4D69-636E-40FD-B5BE-0BCB6F248A4E}"/>
              </a:ext>
            </a:extLst>
          </p:cNvPr>
          <p:cNvSpPr/>
          <p:nvPr/>
        </p:nvSpPr>
        <p:spPr>
          <a:xfrm>
            <a:off x="683568" y="908720"/>
            <a:ext cx="3312368"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就労移行率ごとの事業所数</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179512" y="332656"/>
            <a:ext cx="511256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２．就労</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移行支援事業所の</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極化</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グラフ 19">
            <a:extLst>
              <a:ext uri="{FF2B5EF4-FFF2-40B4-BE49-F238E27FC236}">
                <a16:creationId xmlns:a16="http://schemas.microsoft.com/office/drawing/2014/main" id="{B962D200-D141-40CB-9770-1559299688A6}"/>
              </a:ext>
            </a:extLst>
          </p:cNvPr>
          <p:cNvGraphicFramePr>
            <a:graphicFrameLocks/>
          </p:cNvGraphicFramePr>
          <p:nvPr>
            <p:extLst>
              <p:ext uri="{D42A27DB-BD31-4B8C-83A1-F6EECF244321}">
                <p14:modId xmlns:p14="http://schemas.microsoft.com/office/powerpoint/2010/main" val="4029799305"/>
              </p:ext>
            </p:extLst>
          </p:nvPr>
        </p:nvGraphicFramePr>
        <p:xfrm>
          <a:off x="4788024" y="1556792"/>
          <a:ext cx="4104456"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21" name="正方形/長方形 20">
            <a:extLst>
              <a:ext uri="{FF2B5EF4-FFF2-40B4-BE49-F238E27FC236}">
                <a16:creationId xmlns:a16="http://schemas.microsoft.com/office/drawing/2014/main" id="{D4BC4D69-636E-40FD-B5BE-0BCB6F248A4E}"/>
              </a:ext>
            </a:extLst>
          </p:cNvPr>
          <p:cNvSpPr/>
          <p:nvPr/>
        </p:nvSpPr>
        <p:spPr>
          <a:xfrm>
            <a:off x="251520" y="5949280"/>
            <a:ext cx="4358875"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400" b="1" dirty="0" smtClean="0">
                <a:solidFill>
                  <a:schemeClr val="tx1"/>
                </a:solidFill>
                <a:latin typeface="Meiryo UI" panose="020B0604030504040204" pitchFamily="50" charset="-128"/>
                <a:ea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rPr>
              <a:t>分母は就労人数調査の調査対象事業所</a:t>
            </a:r>
            <a:r>
              <a:rPr kumimoji="1" lang="en-US" altLang="ja-JP" sz="1400" b="1" dirty="0" smtClean="0">
                <a:solidFill>
                  <a:schemeClr val="tx1"/>
                </a:solidFill>
                <a:latin typeface="Meiryo UI" panose="020B0604030504040204" pitchFamily="50" charset="-128"/>
                <a:ea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rPr>
              <a:t>平成</a:t>
            </a:r>
            <a:r>
              <a:rPr kumimoji="1" lang="en-US" altLang="ja-JP" sz="1400" b="1" dirty="0" smtClean="0">
                <a:solidFill>
                  <a:schemeClr val="tx1"/>
                </a:solidFill>
                <a:latin typeface="Meiryo UI" panose="020B0604030504040204" pitchFamily="50" charset="-128"/>
                <a:ea typeface="Meiryo UI" panose="020B0604030504040204" pitchFamily="50" charset="-128"/>
              </a:rPr>
              <a:t>29</a:t>
            </a:r>
            <a:r>
              <a:rPr kumimoji="1" lang="ja-JP" altLang="en-US" sz="1400" b="1" dirty="0" smtClean="0">
                <a:solidFill>
                  <a:schemeClr val="tx1"/>
                </a:solidFill>
                <a:latin typeface="Meiryo UI" panose="020B0604030504040204" pitchFamily="50" charset="-128"/>
                <a:ea typeface="Meiryo UI" panose="020B0604030504040204" pitchFamily="50" charset="-128"/>
              </a:rPr>
              <a:t>年度では</a:t>
            </a:r>
            <a:r>
              <a:rPr kumimoji="1" lang="en-US" altLang="ja-JP" sz="1400" b="1" dirty="0" smtClean="0">
                <a:solidFill>
                  <a:schemeClr val="tx1"/>
                </a:solidFill>
                <a:latin typeface="Meiryo UI" panose="020B0604030504040204" pitchFamily="50" charset="-128"/>
                <a:ea typeface="Meiryo UI" panose="020B0604030504040204" pitchFamily="50" charset="-128"/>
              </a:rPr>
              <a:t>299</a:t>
            </a:r>
            <a:r>
              <a:rPr kumimoji="1" lang="ja-JP" altLang="en-US" sz="1400" b="1" dirty="0" smtClean="0">
                <a:solidFill>
                  <a:schemeClr val="tx1"/>
                </a:solidFill>
                <a:latin typeface="Meiryo UI" panose="020B0604030504040204" pitchFamily="50" charset="-128"/>
                <a:ea typeface="Meiryo UI" panose="020B0604030504040204" pitchFamily="50" charset="-128"/>
              </a:rPr>
              <a:t>事業所、内未回答</a:t>
            </a:r>
            <a:r>
              <a:rPr kumimoji="1" lang="en-US" altLang="ja-JP" sz="1400" b="1" dirty="0" smtClean="0">
                <a:solidFill>
                  <a:schemeClr val="tx1"/>
                </a:solidFill>
                <a:latin typeface="Meiryo UI" panose="020B0604030504040204" pitchFamily="50" charset="-128"/>
                <a:ea typeface="Meiryo UI" panose="020B0604030504040204" pitchFamily="50" charset="-128"/>
              </a:rPr>
              <a:t>17</a:t>
            </a:r>
            <a:r>
              <a:rPr kumimoji="1" lang="ja-JP" altLang="en-US" sz="1400" b="1" dirty="0" smtClean="0">
                <a:solidFill>
                  <a:schemeClr val="tx1"/>
                </a:solidFill>
                <a:latin typeface="Meiryo UI" panose="020B0604030504040204" pitchFamily="50" charset="-128"/>
                <a:ea typeface="Meiryo UI" panose="020B0604030504040204" pitchFamily="50" charset="-128"/>
              </a:rPr>
              <a:t>事業所</a:t>
            </a:r>
            <a:r>
              <a:rPr kumimoji="1" lang="en-US" altLang="ja-JP" sz="1400" b="1" dirty="0" smtClean="0">
                <a:solidFill>
                  <a:schemeClr val="tx1"/>
                </a:solidFill>
                <a:latin typeface="Meiryo UI" panose="020B0604030504040204" pitchFamily="50" charset="-128"/>
                <a:ea typeface="Meiryo UI" panose="020B0604030504040204" pitchFamily="50" charset="-128"/>
              </a:rPr>
              <a:t>)</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aphicFrame>
        <p:nvGraphicFramePr>
          <p:cNvPr id="22" name="グラフ 21"/>
          <p:cNvGraphicFramePr>
            <a:graphicFrameLocks/>
          </p:cNvGraphicFramePr>
          <p:nvPr>
            <p:extLst>
              <p:ext uri="{D42A27DB-BD31-4B8C-83A1-F6EECF244321}">
                <p14:modId xmlns:p14="http://schemas.microsoft.com/office/powerpoint/2010/main" val="3090361776"/>
              </p:ext>
            </p:extLst>
          </p:nvPr>
        </p:nvGraphicFramePr>
        <p:xfrm>
          <a:off x="251520" y="1484784"/>
          <a:ext cx="4297034"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23" name="正方形/長方形 22"/>
          <p:cNvSpPr/>
          <p:nvPr/>
        </p:nvSpPr>
        <p:spPr>
          <a:xfrm>
            <a:off x="3563888" y="2204864"/>
            <a:ext cx="1243812" cy="440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000" b="1" dirty="0" smtClean="0">
                <a:solidFill>
                  <a:srgbClr val="000000"/>
                </a:solidFill>
                <a:latin typeface="Meiryo UI" panose="020B0604030504040204" pitchFamily="50" charset="-128"/>
                <a:ea typeface="Meiryo UI" panose="020B0604030504040204" pitchFamily="50" charset="-128"/>
              </a:rPr>
              <a:t>就労移行率</a:t>
            </a:r>
            <a:endParaRPr lang="en-US" altLang="ja-JP" sz="1000" b="1" dirty="0" smtClean="0">
              <a:solidFill>
                <a:srgbClr val="000000"/>
              </a:solidFill>
              <a:latin typeface="Meiryo UI" panose="020B0604030504040204" pitchFamily="50" charset="-128"/>
              <a:ea typeface="Meiryo UI" panose="020B0604030504040204" pitchFamily="50" charset="-128"/>
            </a:endParaRPr>
          </a:p>
          <a:p>
            <a:pPr algn="ctr"/>
            <a:r>
              <a:rPr lang="en-US" altLang="ja-JP" sz="1000" b="1" dirty="0" smtClean="0">
                <a:solidFill>
                  <a:srgbClr val="000000"/>
                </a:solidFill>
                <a:latin typeface="Meiryo UI" panose="020B0604030504040204" pitchFamily="50" charset="-128"/>
                <a:ea typeface="Meiryo UI" panose="020B0604030504040204" pitchFamily="50" charset="-128"/>
              </a:rPr>
              <a:t>30</a:t>
            </a:r>
            <a:r>
              <a:rPr lang="ja-JP" altLang="en-US" sz="1000" b="1" dirty="0" smtClean="0">
                <a:solidFill>
                  <a:srgbClr val="000000"/>
                </a:solidFill>
                <a:latin typeface="Meiryo UI" panose="020B0604030504040204" pitchFamily="50" charset="-128"/>
                <a:ea typeface="Meiryo UI" panose="020B0604030504040204" pitchFamily="50" charset="-128"/>
              </a:rPr>
              <a:t>％以上</a:t>
            </a:r>
            <a:endParaRPr lang="ja-JP" altLang="en-US" sz="1000" b="1" dirty="0">
              <a:solidFill>
                <a:srgbClr val="000000"/>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3563888" y="4725144"/>
            <a:ext cx="1243812" cy="440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000" b="1" dirty="0" smtClean="0">
                <a:solidFill>
                  <a:srgbClr val="000000"/>
                </a:solidFill>
                <a:latin typeface="Meiryo UI" panose="020B0604030504040204" pitchFamily="50" charset="-128"/>
                <a:ea typeface="Meiryo UI" panose="020B0604030504040204" pitchFamily="50" charset="-128"/>
              </a:rPr>
              <a:t>一般就労実績</a:t>
            </a:r>
            <a:endParaRPr lang="en-US" altLang="ja-JP" sz="1000" b="1" dirty="0" smtClean="0">
              <a:solidFill>
                <a:srgbClr val="000000"/>
              </a:solidFill>
              <a:latin typeface="Meiryo UI" panose="020B0604030504040204" pitchFamily="50" charset="-128"/>
              <a:ea typeface="Meiryo UI" panose="020B0604030504040204" pitchFamily="50" charset="-128"/>
            </a:endParaRPr>
          </a:p>
          <a:p>
            <a:pPr algn="ctr"/>
            <a:r>
              <a:rPr lang="ja-JP" altLang="en-US" sz="1000" b="1" dirty="0" smtClean="0">
                <a:solidFill>
                  <a:srgbClr val="000000"/>
                </a:solidFill>
                <a:latin typeface="Meiryo UI" panose="020B0604030504040204" pitchFamily="50" charset="-128"/>
                <a:ea typeface="Meiryo UI" panose="020B0604030504040204" pitchFamily="50" charset="-128"/>
              </a:rPr>
              <a:t>なし</a:t>
            </a:r>
            <a:endParaRPr lang="ja-JP" altLang="en-US" sz="1000" b="1" dirty="0">
              <a:solidFill>
                <a:srgbClr val="000000"/>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5D624727-1B9D-45AB-8DD0-2E1E53ECFAC4}" type="slidenum">
              <a:rPr kumimoji="1" lang="ja-JP" altLang="en-US" smtClean="0"/>
              <a:t>10</a:t>
            </a:fld>
            <a:endParaRPr kumimoji="1" lang="ja-JP" altLang="en-US"/>
          </a:p>
        </p:txBody>
      </p:sp>
    </p:spTree>
    <p:extLst>
      <p:ext uri="{BB962C8B-B14F-4D97-AF65-F5344CB8AC3E}">
        <p14:creationId xmlns:p14="http://schemas.microsoft.com/office/powerpoint/2010/main" val="3954428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C5F5A90F-4E3D-4CFD-AC2F-5DA42F80D95A}"/>
              </a:ext>
            </a:extLst>
          </p:cNvPr>
          <p:cNvSpPr/>
          <p:nvPr/>
        </p:nvSpPr>
        <p:spPr>
          <a:xfrm>
            <a:off x="971600" y="692696"/>
            <a:ext cx="7128792"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latin typeface="Meiryo UI" panose="020B0604030504040204" pitchFamily="50" charset="-128"/>
                <a:ea typeface="Meiryo UI" panose="020B0604030504040204" pitchFamily="50" charset="-128"/>
              </a:rPr>
              <a:t>平成</a:t>
            </a:r>
            <a:r>
              <a:rPr lang="en-US" altLang="ja-JP" b="1" dirty="0" smtClean="0">
                <a:solidFill>
                  <a:schemeClr val="tx1"/>
                </a:solidFill>
                <a:latin typeface="Meiryo UI" panose="020B0604030504040204" pitchFamily="50" charset="-128"/>
                <a:ea typeface="Meiryo UI" panose="020B0604030504040204" pitchFamily="50" charset="-128"/>
              </a:rPr>
              <a:t>29</a:t>
            </a:r>
            <a:r>
              <a:rPr lang="ja-JP" altLang="en-US" b="1" dirty="0" smtClean="0">
                <a:solidFill>
                  <a:schemeClr val="tx1"/>
                </a:solidFill>
                <a:latin typeface="Meiryo UI" panose="020B0604030504040204" pitchFamily="50" charset="-128"/>
                <a:ea typeface="Meiryo UI" panose="020B0604030504040204" pitchFamily="50" charset="-128"/>
              </a:rPr>
              <a:t>年度の就労移行支援事業所への出入り</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179512" y="188640"/>
            <a:ext cx="511256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３．就労系サービス利用者のステップアップ</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a:extLst>
              <a:ext uri="{FF2B5EF4-FFF2-40B4-BE49-F238E27FC236}">
                <a16:creationId xmlns:a16="http://schemas.microsoft.com/office/drawing/2014/main" id="{C5F5A90F-4E3D-4CFD-AC2F-5DA42F80D95A}"/>
              </a:ext>
            </a:extLst>
          </p:cNvPr>
          <p:cNvSpPr/>
          <p:nvPr/>
        </p:nvSpPr>
        <p:spPr>
          <a:xfrm>
            <a:off x="1979712" y="6093296"/>
            <a:ext cx="712879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a:t>
            </a:r>
            <a:r>
              <a:rPr kumimoji="1" lang="ja-JP" altLang="en-US" sz="1200" b="1" dirty="0" smtClean="0">
                <a:solidFill>
                  <a:schemeClr val="tx1"/>
                </a:solidFill>
                <a:latin typeface="Meiryo UI" panose="020B0604030504040204" pitchFamily="50" charset="-128"/>
                <a:ea typeface="Meiryo UI" panose="020B0604030504040204" pitchFamily="50" charset="-128"/>
              </a:rPr>
              <a:t>その他は「就労系以外の</a:t>
            </a:r>
            <a:r>
              <a:rPr kumimoji="1" lang="ja-JP" altLang="en-US" sz="1200" b="1" dirty="0" err="1" smtClean="0">
                <a:solidFill>
                  <a:schemeClr val="tx1"/>
                </a:solidFill>
                <a:latin typeface="Meiryo UI" panose="020B0604030504040204" pitchFamily="50" charset="-128"/>
                <a:ea typeface="Meiryo UI" panose="020B0604030504040204" pitchFamily="50" charset="-128"/>
              </a:rPr>
              <a:t>障がい</a:t>
            </a:r>
            <a:r>
              <a:rPr kumimoji="1" lang="ja-JP" altLang="en-US" sz="1200" b="1" dirty="0" smtClean="0">
                <a:solidFill>
                  <a:schemeClr val="tx1"/>
                </a:solidFill>
                <a:latin typeface="Meiryo UI" panose="020B0604030504040204" pitchFamily="50" charset="-128"/>
                <a:ea typeface="Meiryo UI" panose="020B0604030504040204" pitchFamily="50" charset="-128"/>
              </a:rPr>
              <a:t>福祉サービス</a:t>
            </a:r>
            <a:r>
              <a:rPr kumimoji="1" lang="en-US" altLang="ja-JP" sz="1200" b="1" dirty="0" smtClean="0">
                <a:solidFill>
                  <a:schemeClr val="tx1"/>
                </a:solidFill>
                <a:latin typeface="Meiryo UI" panose="020B0604030504040204" pitchFamily="50" charset="-128"/>
                <a:ea typeface="Meiryo UI" panose="020B0604030504040204" pitchFamily="50" charset="-128"/>
              </a:rPr>
              <a:t>(</a:t>
            </a:r>
            <a:r>
              <a:rPr kumimoji="1" lang="ja-JP" altLang="en-US" sz="1200" b="1" dirty="0" smtClean="0">
                <a:solidFill>
                  <a:schemeClr val="tx1"/>
                </a:solidFill>
                <a:latin typeface="Meiryo UI" panose="020B0604030504040204" pitchFamily="50" charset="-128"/>
                <a:ea typeface="Meiryo UI" panose="020B0604030504040204" pitchFamily="50" charset="-128"/>
              </a:rPr>
              <a:t>生活介護・自立訓練等</a:t>
            </a:r>
            <a:r>
              <a:rPr kumimoji="1" lang="en-US" altLang="ja-JP" sz="1200" b="1" dirty="0" smtClean="0">
                <a:solidFill>
                  <a:schemeClr val="tx1"/>
                </a:solidFill>
                <a:latin typeface="Meiryo UI" panose="020B0604030504040204" pitchFamily="50" charset="-128"/>
                <a:ea typeface="Meiryo UI" panose="020B0604030504040204" pitchFamily="50" charset="-128"/>
              </a:rPr>
              <a:t>)</a:t>
            </a:r>
            <a:r>
              <a:rPr kumimoji="1" lang="ja-JP" altLang="en-US" sz="1200" b="1" dirty="0" err="1" smtClean="0">
                <a:solidFill>
                  <a:schemeClr val="tx1"/>
                </a:solidFill>
                <a:latin typeface="Meiryo UI" panose="020B0604030504040204" pitchFamily="50" charset="-128"/>
                <a:ea typeface="Meiryo UI" panose="020B0604030504040204" pitchFamily="50" charset="-128"/>
              </a:rPr>
              <a:t>への</a:t>
            </a:r>
            <a:r>
              <a:rPr kumimoji="1" lang="ja-JP" altLang="en-US" sz="1200" b="1" dirty="0" smtClean="0">
                <a:solidFill>
                  <a:schemeClr val="tx1"/>
                </a:solidFill>
                <a:latin typeface="Meiryo UI" panose="020B0604030504040204" pitchFamily="50" charset="-128"/>
                <a:ea typeface="Meiryo UI" panose="020B0604030504040204" pitchFamily="50" charset="-128"/>
              </a:rPr>
              <a:t>移行」「入院・死亡」</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3131840" y="1700808"/>
            <a:ext cx="2880320" cy="4248472"/>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就労移行支援事業所</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92"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92"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292"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92"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92"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92"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92"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日時点</a:t>
            </a:r>
            <a:endParaRPr lang="en-US" altLang="ja-JP" sz="1292"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利用者数：</a:t>
            </a:r>
            <a:r>
              <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3,216</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日時点の</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2,836</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人より</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380</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人の増</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4" name="グループ化 3"/>
          <p:cNvGrpSpPr/>
          <p:nvPr/>
        </p:nvGrpSpPr>
        <p:grpSpPr>
          <a:xfrm>
            <a:off x="7020272" y="1916831"/>
            <a:ext cx="1755812" cy="3960440"/>
            <a:chOff x="7164288" y="1488642"/>
            <a:chExt cx="1755812" cy="4172606"/>
          </a:xfrm>
        </p:grpSpPr>
        <p:sp>
          <p:nvSpPr>
            <p:cNvPr id="10" name="正方形/長方形 9"/>
            <p:cNvSpPr/>
            <p:nvPr/>
          </p:nvSpPr>
          <p:spPr>
            <a:xfrm>
              <a:off x="7164288" y="1488642"/>
              <a:ext cx="1755812" cy="856380"/>
            </a:xfrm>
            <a:prstGeom prst="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一般就労</a:t>
              </a:r>
              <a:endPar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990</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7164288" y="2953235"/>
              <a:ext cx="1755812" cy="4320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型へ</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145</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7164289" y="3962632"/>
              <a:ext cx="1755811" cy="8640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在宅へ</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368</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7164288" y="4938537"/>
              <a:ext cx="1755812" cy="7227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253</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7164288" y="3461148"/>
              <a:ext cx="1755812" cy="4320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型へ</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229</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7164288" y="2422176"/>
              <a:ext cx="1755812" cy="4320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他の就労移行へ</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104</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 name="グループ化 13"/>
          <p:cNvGrpSpPr/>
          <p:nvPr/>
        </p:nvGrpSpPr>
        <p:grpSpPr>
          <a:xfrm>
            <a:off x="467544" y="1916830"/>
            <a:ext cx="1742002" cy="4032451"/>
            <a:chOff x="381726" y="1916830"/>
            <a:chExt cx="1827820" cy="4032451"/>
          </a:xfrm>
        </p:grpSpPr>
        <p:sp>
          <p:nvSpPr>
            <p:cNvPr id="32" name="正方形/長方形 31"/>
            <p:cNvSpPr/>
            <p:nvPr/>
          </p:nvSpPr>
          <p:spPr>
            <a:xfrm>
              <a:off x="381726" y="3789040"/>
              <a:ext cx="1814010" cy="1044116"/>
            </a:xfrm>
            <a:prstGeom prst="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型から</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98</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381726" y="4941168"/>
              <a:ext cx="1814010" cy="10081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就労系サービス</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利用者以外</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2,200</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395536" y="2672916"/>
              <a:ext cx="1814010" cy="1044116"/>
            </a:xfrm>
            <a:prstGeom prst="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型</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395536" y="1916830"/>
              <a:ext cx="1814010" cy="6840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他</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の就労移行から</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104</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7" name="グループ化 16"/>
          <p:cNvGrpSpPr/>
          <p:nvPr/>
        </p:nvGrpSpPr>
        <p:grpSpPr>
          <a:xfrm>
            <a:off x="6876257" y="1340768"/>
            <a:ext cx="2016223" cy="4608512"/>
            <a:chOff x="6876257" y="1340768"/>
            <a:chExt cx="2016223" cy="4608512"/>
          </a:xfrm>
        </p:grpSpPr>
        <p:sp>
          <p:nvSpPr>
            <p:cNvPr id="7" name="正方形/長方形 6"/>
            <p:cNvSpPr/>
            <p:nvPr/>
          </p:nvSpPr>
          <p:spPr>
            <a:xfrm>
              <a:off x="6876257" y="1628800"/>
              <a:ext cx="2016223" cy="43204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C5F5A90F-4E3D-4CFD-AC2F-5DA42F80D95A}"/>
                </a:ext>
              </a:extLst>
            </p:cNvPr>
            <p:cNvSpPr/>
            <p:nvPr/>
          </p:nvSpPr>
          <p:spPr>
            <a:xfrm>
              <a:off x="7020273" y="1340768"/>
              <a:ext cx="1755812" cy="4956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smtClean="0">
                  <a:solidFill>
                    <a:schemeClr val="tx1"/>
                  </a:solidFill>
                  <a:latin typeface="Meiryo UI" panose="020B0604030504040204" pitchFamily="50" charset="-128"/>
                  <a:ea typeface="Meiryo UI" panose="020B0604030504040204" pitchFamily="50" charset="-128"/>
                </a:rPr>
                <a:t>H29</a:t>
              </a:r>
              <a:r>
                <a:rPr kumimoji="1" lang="ja-JP" altLang="en-US" sz="1400" b="1" dirty="0" smtClean="0">
                  <a:solidFill>
                    <a:schemeClr val="tx1"/>
                  </a:solidFill>
                  <a:latin typeface="Meiryo UI" panose="020B0604030504040204" pitchFamily="50" charset="-128"/>
                  <a:ea typeface="Meiryo UI" panose="020B0604030504040204" pitchFamily="50" charset="-128"/>
                </a:rPr>
                <a:t>退所者計</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pPr algn="ctr"/>
              <a:r>
                <a:rPr lang="en-US" altLang="ja-JP" sz="1400" b="1" dirty="0" smtClean="0">
                  <a:solidFill>
                    <a:schemeClr val="tx1"/>
                  </a:solidFill>
                  <a:latin typeface="Meiryo UI" panose="020B0604030504040204" pitchFamily="50" charset="-128"/>
                  <a:ea typeface="Meiryo UI" panose="020B0604030504040204" pitchFamily="50" charset="-128"/>
                </a:rPr>
                <a:t>2,089</a:t>
              </a:r>
              <a:r>
                <a:rPr lang="ja-JP" altLang="en-US" sz="1400" b="1" dirty="0" smtClean="0">
                  <a:solidFill>
                    <a:schemeClr val="tx1"/>
                  </a:solidFill>
                  <a:latin typeface="Meiryo UI" panose="020B0604030504040204" pitchFamily="50" charset="-128"/>
                  <a:ea typeface="Meiryo UI" panose="020B0604030504040204" pitchFamily="50" charset="-128"/>
                </a:rPr>
                <a:t>人</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pSp>
      <p:sp>
        <p:nvSpPr>
          <p:cNvPr id="50" name="右矢印 49"/>
          <p:cNvSpPr/>
          <p:nvPr/>
        </p:nvSpPr>
        <p:spPr>
          <a:xfrm>
            <a:off x="6012160" y="2204864"/>
            <a:ext cx="1080119"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右矢印 51"/>
          <p:cNvSpPr/>
          <p:nvPr/>
        </p:nvSpPr>
        <p:spPr>
          <a:xfrm>
            <a:off x="6001308" y="2887109"/>
            <a:ext cx="1080119"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右矢印 52"/>
          <p:cNvSpPr/>
          <p:nvPr/>
        </p:nvSpPr>
        <p:spPr>
          <a:xfrm>
            <a:off x="6037092" y="3364596"/>
            <a:ext cx="1080119"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右矢印 53"/>
          <p:cNvSpPr/>
          <p:nvPr/>
        </p:nvSpPr>
        <p:spPr>
          <a:xfrm>
            <a:off x="6001308" y="3825044"/>
            <a:ext cx="1080119"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右矢印 54"/>
          <p:cNvSpPr/>
          <p:nvPr/>
        </p:nvSpPr>
        <p:spPr>
          <a:xfrm>
            <a:off x="6037093" y="4491119"/>
            <a:ext cx="1080119"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右矢印 55"/>
          <p:cNvSpPr/>
          <p:nvPr/>
        </p:nvSpPr>
        <p:spPr>
          <a:xfrm>
            <a:off x="6037093" y="5299892"/>
            <a:ext cx="1080119"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8" name="グループ化 57"/>
          <p:cNvGrpSpPr/>
          <p:nvPr/>
        </p:nvGrpSpPr>
        <p:grpSpPr>
          <a:xfrm>
            <a:off x="323529" y="1340768"/>
            <a:ext cx="2016223" cy="4680520"/>
            <a:chOff x="6876257" y="1268760"/>
            <a:chExt cx="2016223" cy="4680520"/>
          </a:xfrm>
        </p:grpSpPr>
        <p:sp>
          <p:nvSpPr>
            <p:cNvPr id="59" name="正方形/長方形 58"/>
            <p:cNvSpPr/>
            <p:nvPr/>
          </p:nvSpPr>
          <p:spPr>
            <a:xfrm>
              <a:off x="6876257" y="1628800"/>
              <a:ext cx="2016223" cy="43204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C5F5A90F-4E3D-4CFD-AC2F-5DA42F80D95A}"/>
                </a:ext>
              </a:extLst>
            </p:cNvPr>
            <p:cNvSpPr/>
            <p:nvPr/>
          </p:nvSpPr>
          <p:spPr>
            <a:xfrm>
              <a:off x="7020273" y="1268760"/>
              <a:ext cx="1755812" cy="4956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smtClean="0">
                  <a:solidFill>
                    <a:schemeClr val="tx1"/>
                  </a:solidFill>
                  <a:latin typeface="Meiryo UI" panose="020B0604030504040204" pitchFamily="50" charset="-128"/>
                  <a:ea typeface="Meiryo UI" panose="020B0604030504040204" pitchFamily="50" charset="-128"/>
                </a:rPr>
                <a:t>H29</a:t>
              </a:r>
              <a:r>
                <a:rPr lang="ja-JP" altLang="en-US" sz="1400" b="1" dirty="0" smtClean="0">
                  <a:solidFill>
                    <a:schemeClr val="tx1"/>
                  </a:solidFill>
                  <a:latin typeface="Meiryo UI" panose="020B0604030504040204" pitchFamily="50" charset="-128"/>
                  <a:ea typeface="Meiryo UI" panose="020B0604030504040204" pitchFamily="50" charset="-128"/>
                </a:rPr>
                <a:t>新規利用</a:t>
              </a:r>
              <a:r>
                <a:rPr kumimoji="1" lang="ja-JP" altLang="en-US" sz="1400" b="1" dirty="0" smtClean="0">
                  <a:solidFill>
                    <a:schemeClr val="tx1"/>
                  </a:solidFill>
                  <a:latin typeface="Meiryo UI" panose="020B0604030504040204" pitchFamily="50" charset="-128"/>
                  <a:ea typeface="Meiryo UI" panose="020B0604030504040204" pitchFamily="50" charset="-128"/>
                </a:rPr>
                <a:t>者計</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pPr algn="ctr"/>
              <a:r>
                <a:rPr lang="ja-JP" altLang="en-US" sz="1400" b="1" dirty="0" smtClean="0">
                  <a:solidFill>
                    <a:schemeClr val="tx1"/>
                  </a:solidFill>
                  <a:latin typeface="Meiryo UI" panose="020B0604030504040204" pitchFamily="50" charset="-128"/>
                  <a:ea typeface="Meiryo UI" panose="020B0604030504040204" pitchFamily="50" charset="-128"/>
                </a:rPr>
                <a:t>約</a:t>
              </a:r>
              <a:r>
                <a:rPr lang="en-US" altLang="ja-JP" sz="1400" b="1" dirty="0" smtClean="0">
                  <a:solidFill>
                    <a:schemeClr val="tx1"/>
                  </a:solidFill>
                  <a:latin typeface="Meiryo UI" panose="020B0604030504040204" pitchFamily="50" charset="-128"/>
                  <a:ea typeface="Meiryo UI" panose="020B0604030504040204" pitchFamily="50" charset="-128"/>
                </a:rPr>
                <a:t>2,400</a:t>
              </a:r>
              <a:r>
                <a:rPr lang="ja-JP" altLang="en-US" sz="1400" b="1" dirty="0" smtClean="0">
                  <a:solidFill>
                    <a:schemeClr val="tx1"/>
                  </a:solidFill>
                  <a:latin typeface="Meiryo UI" panose="020B0604030504040204" pitchFamily="50" charset="-128"/>
                  <a:ea typeface="Meiryo UI" panose="020B0604030504040204" pitchFamily="50" charset="-128"/>
                </a:rPr>
                <a:t>人</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pSp>
      <p:sp>
        <p:nvSpPr>
          <p:cNvPr id="36" name="右矢印 35"/>
          <p:cNvSpPr/>
          <p:nvPr/>
        </p:nvSpPr>
        <p:spPr>
          <a:xfrm>
            <a:off x="2236277" y="2132856"/>
            <a:ext cx="895563"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右矢印 5"/>
          <p:cNvSpPr/>
          <p:nvPr/>
        </p:nvSpPr>
        <p:spPr>
          <a:xfrm>
            <a:off x="2236277" y="3068960"/>
            <a:ext cx="895563"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右矢印 46"/>
          <p:cNvSpPr/>
          <p:nvPr/>
        </p:nvSpPr>
        <p:spPr>
          <a:xfrm>
            <a:off x="2209546" y="4203087"/>
            <a:ext cx="895563"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右矢印 47"/>
          <p:cNvSpPr/>
          <p:nvPr/>
        </p:nvSpPr>
        <p:spPr>
          <a:xfrm>
            <a:off x="2209546" y="5299892"/>
            <a:ext cx="895563"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5D624727-1B9D-45AB-8DD0-2E1E53ECFAC4}" type="slidenum">
              <a:rPr kumimoji="1" lang="ja-JP" altLang="en-US" smtClean="0"/>
              <a:t>11</a:t>
            </a:fld>
            <a:endParaRPr kumimoji="1" lang="ja-JP" altLang="en-US"/>
          </a:p>
        </p:txBody>
      </p:sp>
    </p:spTree>
    <p:extLst>
      <p:ext uri="{BB962C8B-B14F-4D97-AF65-F5344CB8AC3E}">
        <p14:creationId xmlns:p14="http://schemas.microsoft.com/office/powerpoint/2010/main" val="2714308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グループ化 51"/>
          <p:cNvGrpSpPr/>
          <p:nvPr/>
        </p:nvGrpSpPr>
        <p:grpSpPr>
          <a:xfrm>
            <a:off x="72742" y="1772816"/>
            <a:ext cx="8999758" cy="4752528"/>
            <a:chOff x="52941" y="4744388"/>
            <a:chExt cx="8999758" cy="2138066"/>
          </a:xfrm>
        </p:grpSpPr>
        <p:sp>
          <p:nvSpPr>
            <p:cNvPr id="53" name="正方形/長方形 52"/>
            <p:cNvSpPr/>
            <p:nvPr/>
          </p:nvSpPr>
          <p:spPr>
            <a:xfrm>
              <a:off x="52941" y="4792136"/>
              <a:ext cx="8999758" cy="209031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969" dirty="0">
                <a:solidFill>
                  <a:prstClr val="black"/>
                </a:solidFill>
                <a:latin typeface="Meiryo UI" panose="020B0604030504040204" pitchFamily="50" charset="-128"/>
                <a:ea typeface="Meiryo UI" panose="020B0604030504040204" pitchFamily="50" charset="-128"/>
              </a:endParaRPr>
            </a:p>
          </p:txBody>
        </p:sp>
        <p:grpSp>
          <p:nvGrpSpPr>
            <p:cNvPr id="54" name="グループ化 53">
              <a:extLst>
                <a:ext uri="{FF2B5EF4-FFF2-40B4-BE49-F238E27FC236}">
                  <a16:creationId xmlns:a16="http://schemas.microsoft.com/office/drawing/2014/main" id="{9A5CCDCC-32EA-4870-9EB7-60447502F7E9}"/>
                </a:ext>
              </a:extLst>
            </p:cNvPr>
            <p:cNvGrpSpPr/>
            <p:nvPr/>
          </p:nvGrpSpPr>
          <p:grpSpPr>
            <a:xfrm>
              <a:off x="149082" y="4961801"/>
              <a:ext cx="8796918" cy="1369379"/>
              <a:chOff x="191094" y="4257779"/>
              <a:chExt cx="8712679" cy="1155857"/>
            </a:xfrm>
          </p:grpSpPr>
          <p:grpSp>
            <p:nvGrpSpPr>
              <p:cNvPr id="58" name="グループ化 57">
                <a:extLst>
                  <a:ext uri="{FF2B5EF4-FFF2-40B4-BE49-F238E27FC236}">
                    <a16:creationId xmlns:a16="http://schemas.microsoft.com/office/drawing/2014/main" id="{8CAE9C7E-3DD1-4BEB-93B1-BA21C929A162}"/>
                  </a:ext>
                </a:extLst>
              </p:cNvPr>
              <p:cNvGrpSpPr/>
              <p:nvPr/>
            </p:nvGrpSpPr>
            <p:grpSpPr>
              <a:xfrm>
                <a:off x="5293201" y="4257779"/>
                <a:ext cx="3610572" cy="1155848"/>
                <a:chOff x="5247540" y="3678454"/>
                <a:chExt cx="3610572" cy="1053851"/>
              </a:xfrm>
            </p:grpSpPr>
            <p:sp>
              <p:nvSpPr>
                <p:cNvPr id="66" name="角丸四角形 24">
                  <a:extLst>
                    <a:ext uri="{FF2B5EF4-FFF2-40B4-BE49-F238E27FC236}">
                      <a16:creationId xmlns:a16="http://schemas.microsoft.com/office/drawing/2014/main" id="{7BAEED61-6A2F-49AB-BB96-A4EED6153D5A}"/>
                    </a:ext>
                  </a:extLst>
                </p:cNvPr>
                <p:cNvSpPr/>
                <p:nvPr/>
              </p:nvSpPr>
              <p:spPr>
                <a:xfrm>
                  <a:off x="5247540" y="3788381"/>
                  <a:ext cx="3599279" cy="943924"/>
                </a:xfrm>
                <a:prstGeom prst="roundRect">
                  <a:avLst>
                    <a:gd name="adj" fmla="val 468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200"/>
                    </a:lnSpc>
                  </a:pPr>
                  <a:endParaRPr lang="en-US" altLang="ja-JP" sz="1292"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92"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②研修事業</a:t>
                  </a:r>
                  <a:endParaRPr lang="en-US" altLang="zh-TW" sz="1292"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77"/>
                    </a:lnSpc>
                  </a:pPr>
                  <a:r>
                    <a:rPr lang="ja-JP" altLang="en-US"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＜事業概要</a:t>
                  </a:r>
                  <a:r>
                    <a:rPr lang="en-US" altLang="ja-JP"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報償費、使用料等</a:t>
                  </a:r>
                  <a:r>
                    <a:rPr lang="en-US" altLang="ja-JP"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77"/>
                    </a:lnSpc>
                  </a:pPr>
                  <a:r>
                    <a:rPr lang="ja-JP" altLang="en-US"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92"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就労移行支援事業所等の職員を対象とした</a:t>
                  </a:r>
                  <a:r>
                    <a:rPr lang="ja-JP" altLang="en-US"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研修を開催、府内の就労系サービス全体の資質向上を図る</a:t>
                  </a:r>
                  <a:endParaRPr lang="en-US" altLang="ja-JP"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77"/>
                    </a:lnSpc>
                  </a:pPr>
                  <a:r>
                    <a:rPr lang="ja-JP" altLang="en-US"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・主なテーマとして、「実績の高い事業所からの好事例紹介」「地域のネットワーク構築」「就労アセスメント強化事業の取り組み報告」とする</a:t>
                  </a:r>
                  <a:endParaRPr lang="en-US" altLang="ja-JP"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92"/>
                    </a:lnSpc>
                  </a:pPr>
                  <a:endParaRPr lang="en-US" altLang="ja-JP" sz="969"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角丸四角形 25">
                  <a:extLst>
                    <a:ext uri="{FF2B5EF4-FFF2-40B4-BE49-F238E27FC236}">
                      <a16:creationId xmlns:a16="http://schemas.microsoft.com/office/drawing/2014/main" id="{EFED8140-460C-431D-B1FF-75E8BF51D2B1}"/>
                    </a:ext>
                  </a:extLst>
                </p:cNvPr>
                <p:cNvSpPr/>
                <p:nvPr/>
              </p:nvSpPr>
              <p:spPr>
                <a:xfrm>
                  <a:off x="5247540" y="3678454"/>
                  <a:ext cx="3610572" cy="1412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92" b="1" dirty="0">
                      <a:solidFill>
                        <a:prstClr val="white"/>
                      </a:solidFill>
                      <a:latin typeface="Meiryo UI" panose="020B0604030504040204" pitchFamily="50" charset="-128"/>
                      <a:ea typeface="Meiryo UI" panose="020B0604030504040204" pitchFamily="50" charset="-128"/>
                    </a:rPr>
                    <a:t>府内の事業所全体の支援力向上のための対応策</a:t>
                  </a:r>
                </a:p>
              </p:txBody>
            </p:sp>
          </p:grpSp>
          <p:grpSp>
            <p:nvGrpSpPr>
              <p:cNvPr id="59" name="グループ化 58">
                <a:extLst>
                  <a:ext uri="{FF2B5EF4-FFF2-40B4-BE49-F238E27FC236}">
                    <a16:creationId xmlns:a16="http://schemas.microsoft.com/office/drawing/2014/main" id="{66FDB34C-AE72-45A8-A5CA-03EF16CC6B3F}"/>
                  </a:ext>
                </a:extLst>
              </p:cNvPr>
              <p:cNvGrpSpPr/>
              <p:nvPr/>
            </p:nvGrpSpPr>
            <p:grpSpPr>
              <a:xfrm>
                <a:off x="191094" y="4271655"/>
                <a:ext cx="3683428" cy="1141981"/>
                <a:chOff x="203773" y="3686191"/>
                <a:chExt cx="3683428" cy="1081255"/>
              </a:xfrm>
            </p:grpSpPr>
            <p:sp>
              <p:nvSpPr>
                <p:cNvPr id="64" name="角丸四角形 7">
                  <a:extLst>
                    <a:ext uri="{FF2B5EF4-FFF2-40B4-BE49-F238E27FC236}">
                      <a16:creationId xmlns:a16="http://schemas.microsoft.com/office/drawing/2014/main" id="{B3A05AEC-141C-4177-A09C-B46E344D9AEC}"/>
                    </a:ext>
                  </a:extLst>
                </p:cNvPr>
                <p:cNvSpPr/>
                <p:nvPr/>
              </p:nvSpPr>
              <p:spPr>
                <a:xfrm>
                  <a:off x="209173" y="3787214"/>
                  <a:ext cx="3654307" cy="980232"/>
                </a:xfrm>
                <a:prstGeom prst="roundRect">
                  <a:avLst>
                    <a:gd name="adj" fmla="val 350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200"/>
                    </a:lnSpc>
                  </a:pPr>
                  <a:endParaRPr lang="en-US" altLang="ja-JP" sz="1292"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92"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①就労アセスメント強化事業</a:t>
                  </a:r>
                  <a:endParaRPr lang="en-US" altLang="zh-TW" sz="1292"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77"/>
                    </a:lnSpc>
                  </a:pPr>
                  <a:r>
                    <a:rPr lang="ja-JP" altLang="en-US"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＜事業概要（委託料）＞</a:t>
                  </a:r>
                  <a:endParaRPr lang="en-US" altLang="zh-TW"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77"/>
                    </a:lnSpc>
                  </a:pPr>
                  <a:r>
                    <a:rPr lang="ja-JP" altLang="en-US"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92"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就労移行率の低い就労移行支援事業所に対し</a:t>
                  </a:r>
                  <a:r>
                    <a:rPr lang="ja-JP" altLang="en-US"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実績の高い事業所等からアドバイザーを派遣、就労アセスメントのノウハウに加え、地域の支援機関との連携体制構築、企業へのアプローチ法を</a:t>
                  </a:r>
                  <a:r>
                    <a:rPr lang="en-US" altLang="ja-JP"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OJT</a:t>
                  </a:r>
                  <a:r>
                    <a:rPr lang="ja-JP" altLang="en-US"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により伝達</a:t>
                  </a:r>
                  <a:endParaRPr lang="en-US" altLang="ja-JP"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77"/>
                    </a:lnSpc>
                  </a:pPr>
                  <a:r>
                    <a:rPr lang="ja-JP" altLang="en-US" sz="1292"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・在宅に戻る者が多い就労継続支援事業所の利用者に対しても</a:t>
                  </a:r>
                  <a:r>
                    <a:rPr lang="ja-JP" altLang="en-US"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アドバイザーを派遣、就労アセスメントによる再評価を行う</a:t>
                  </a:r>
                  <a:endParaRPr lang="en-US" altLang="ja-JP" sz="1292"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92"/>
                    </a:lnSpc>
                  </a:pPr>
                  <a:endParaRPr lang="en-US" altLang="ja-JP" sz="969"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69"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角丸四角形 27">
                  <a:extLst>
                    <a:ext uri="{FF2B5EF4-FFF2-40B4-BE49-F238E27FC236}">
                      <a16:creationId xmlns:a16="http://schemas.microsoft.com/office/drawing/2014/main" id="{E9533C98-FE52-406D-944F-5F7D650A243B}"/>
                    </a:ext>
                  </a:extLst>
                </p:cNvPr>
                <p:cNvSpPr/>
                <p:nvPr/>
              </p:nvSpPr>
              <p:spPr>
                <a:xfrm>
                  <a:off x="203773" y="3686191"/>
                  <a:ext cx="3683428" cy="146526"/>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92" b="1" dirty="0">
                      <a:solidFill>
                        <a:prstClr val="white"/>
                      </a:solidFill>
                      <a:latin typeface="Meiryo UI" panose="020B0604030504040204" pitchFamily="50" charset="-128"/>
                      <a:ea typeface="Meiryo UI" panose="020B0604030504040204" pitchFamily="50" charset="-128"/>
                    </a:rPr>
                    <a:t>実績の低い事業所の個別ニーズに応える対応策</a:t>
                  </a:r>
                </a:p>
              </p:txBody>
            </p:sp>
          </p:grpSp>
          <p:sp>
            <p:nvSpPr>
              <p:cNvPr id="60" name="右矢印 23">
                <a:extLst>
                  <a:ext uri="{FF2B5EF4-FFF2-40B4-BE49-F238E27FC236}">
                    <a16:creationId xmlns:a16="http://schemas.microsoft.com/office/drawing/2014/main" id="{65BCC8D5-06B4-437E-A4D6-26CEA7DF4862}"/>
                  </a:ext>
                </a:extLst>
              </p:cNvPr>
              <p:cNvSpPr/>
              <p:nvPr/>
            </p:nvSpPr>
            <p:spPr>
              <a:xfrm>
                <a:off x="3838472" y="4652570"/>
                <a:ext cx="1357061" cy="144016"/>
              </a:xfrm>
              <a:prstGeom prst="rightArrow">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9"/>
              </a:p>
            </p:txBody>
          </p:sp>
          <p:sp>
            <p:nvSpPr>
              <p:cNvPr id="61" name="右矢印 34">
                <a:extLst>
                  <a:ext uri="{FF2B5EF4-FFF2-40B4-BE49-F238E27FC236}">
                    <a16:creationId xmlns:a16="http://schemas.microsoft.com/office/drawing/2014/main" id="{061FF8C3-5A3B-4A76-80F3-7854B4C683C2}"/>
                  </a:ext>
                </a:extLst>
              </p:cNvPr>
              <p:cNvSpPr/>
              <p:nvPr/>
            </p:nvSpPr>
            <p:spPr>
              <a:xfrm rot="10800000">
                <a:off x="3952064" y="4779258"/>
                <a:ext cx="1357061" cy="144016"/>
              </a:xfrm>
              <a:prstGeom prst="rightArrow">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9"/>
              </a:p>
            </p:txBody>
          </p:sp>
          <p:sp>
            <p:nvSpPr>
              <p:cNvPr id="62" name="四角形吹き出し 28">
                <a:extLst>
                  <a:ext uri="{FF2B5EF4-FFF2-40B4-BE49-F238E27FC236}">
                    <a16:creationId xmlns:a16="http://schemas.microsoft.com/office/drawing/2014/main" id="{6D4084DA-D4A2-4B68-8FCF-40F922E7EAD3}"/>
                  </a:ext>
                </a:extLst>
              </p:cNvPr>
              <p:cNvSpPr/>
              <p:nvPr/>
            </p:nvSpPr>
            <p:spPr>
              <a:xfrm>
                <a:off x="3925748" y="4972083"/>
                <a:ext cx="1301189" cy="441542"/>
              </a:xfrm>
              <a:prstGeom prst="wedgeRectCallout">
                <a:avLst>
                  <a:gd name="adj1" fmla="val 4764"/>
                  <a:gd name="adj2" fmla="val -69408"/>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1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就労アセスメント強化事業ではまかないきれない事業所に対し、研修を通じてノウハウを普及</a:t>
                </a:r>
              </a:p>
            </p:txBody>
          </p:sp>
          <p:sp>
            <p:nvSpPr>
              <p:cNvPr id="63" name="四角形吹き出し 36">
                <a:extLst>
                  <a:ext uri="{FF2B5EF4-FFF2-40B4-BE49-F238E27FC236}">
                    <a16:creationId xmlns:a16="http://schemas.microsoft.com/office/drawing/2014/main" id="{F95464ED-385C-495B-8E0B-E5B700F56DD2}"/>
                  </a:ext>
                </a:extLst>
              </p:cNvPr>
              <p:cNvSpPr/>
              <p:nvPr/>
            </p:nvSpPr>
            <p:spPr>
              <a:xfrm>
                <a:off x="3917065" y="4259357"/>
                <a:ext cx="1300722" cy="378147"/>
              </a:xfrm>
              <a:prstGeom prst="wedgeRectCallout">
                <a:avLst>
                  <a:gd name="adj1" fmla="val -2935"/>
                  <a:gd name="adj2" fmla="val 6613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1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研修では解決しきれない課題等を就労アセスメント強化事業で発見、解決</a:t>
                </a:r>
              </a:p>
            </p:txBody>
          </p:sp>
        </p:grpSp>
        <p:sp>
          <p:nvSpPr>
            <p:cNvPr id="56" name="角丸四角形 55"/>
            <p:cNvSpPr/>
            <p:nvPr/>
          </p:nvSpPr>
          <p:spPr>
            <a:xfrm>
              <a:off x="53646" y="4744388"/>
              <a:ext cx="2412354" cy="15880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477" b="1" dirty="0">
                  <a:solidFill>
                    <a:prstClr val="white"/>
                  </a:solidFill>
                  <a:latin typeface="Meiryo UI" panose="020B0604030504040204" pitchFamily="50" charset="-128"/>
                  <a:ea typeface="Meiryo UI" panose="020B0604030504040204" pitchFamily="50" charset="-128"/>
                </a:rPr>
                <a:t>事業概要</a:t>
              </a:r>
            </a:p>
          </p:txBody>
        </p:sp>
        <p:sp>
          <p:nvSpPr>
            <p:cNvPr id="57" name="正方形/長方形 56">
              <a:extLst>
                <a:ext uri="{FF2B5EF4-FFF2-40B4-BE49-F238E27FC236}">
                  <a16:creationId xmlns:a16="http://schemas.microsoft.com/office/drawing/2014/main" id="{47296A72-10A5-4314-95F3-662A247BC159}"/>
                </a:ext>
              </a:extLst>
            </p:cNvPr>
            <p:cNvSpPr/>
            <p:nvPr/>
          </p:nvSpPr>
          <p:spPr>
            <a:xfrm>
              <a:off x="134505" y="6381345"/>
              <a:ext cx="8827995" cy="460716"/>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p>
              <a:pPr>
                <a:lnSpc>
                  <a:spcPts val="1477"/>
                </a:lnSpc>
              </a:pPr>
              <a:r>
                <a:rPr lang="ja-JP" altLang="en-US" sz="1292" dirty="0">
                  <a:solidFill>
                    <a:prstClr val="black"/>
                  </a:solidFill>
                  <a:latin typeface="Meiryo UI" panose="020B0604030504040204" pitchFamily="50" charset="-128"/>
                  <a:ea typeface="Meiryo UI" panose="020B0604030504040204" pitchFamily="50" charset="-128"/>
                </a:rPr>
                <a:t>〇現在の就労系サービスの利用者が一般就労に向けたステップアップを達成するためには、利用者を直接支援する就労移行支援事業所、就労継続支援事業所の育成が必須</a:t>
              </a:r>
              <a:endParaRPr lang="en-US" altLang="ja-JP" sz="1292" dirty="0">
                <a:solidFill>
                  <a:prstClr val="black"/>
                </a:solidFill>
                <a:latin typeface="Meiryo UI" panose="020B0604030504040204" pitchFamily="50" charset="-128"/>
                <a:ea typeface="Meiryo UI" panose="020B0604030504040204" pitchFamily="50" charset="-128"/>
              </a:endParaRPr>
            </a:p>
            <a:p>
              <a:pPr>
                <a:lnSpc>
                  <a:spcPts val="1477"/>
                </a:lnSpc>
              </a:pPr>
              <a:r>
                <a:rPr lang="ja-JP" altLang="en-US" sz="1292" b="1" u="sng" dirty="0">
                  <a:solidFill>
                    <a:prstClr val="black"/>
                  </a:solidFill>
                  <a:latin typeface="Meiryo UI" panose="020B0604030504040204" pitchFamily="50" charset="-128"/>
                  <a:ea typeface="Meiryo UI" panose="020B0604030504040204" pitchFamily="50" charset="-128"/>
                </a:rPr>
                <a:t>⇒実績の低い事業所を、</a:t>
              </a:r>
              <a:r>
                <a:rPr lang="en-US" altLang="ja-JP" sz="1292" b="1" u="sng" dirty="0">
                  <a:solidFill>
                    <a:prstClr val="black"/>
                  </a:solidFill>
                  <a:latin typeface="Meiryo UI" panose="020B0604030504040204" pitchFamily="50" charset="-128"/>
                  <a:ea typeface="Meiryo UI" panose="020B0604030504040204" pitchFamily="50" charset="-128"/>
                </a:rPr>
                <a:t>3</a:t>
              </a:r>
              <a:r>
                <a:rPr lang="ja-JP" altLang="en-US" sz="1292" b="1" u="sng" dirty="0">
                  <a:solidFill>
                    <a:prstClr val="black"/>
                  </a:solidFill>
                  <a:latin typeface="Meiryo UI" panose="020B0604030504040204" pitchFamily="50" charset="-128"/>
                  <a:ea typeface="Meiryo UI" panose="020B0604030504040204" pitchFamily="50" charset="-128"/>
                </a:rPr>
                <a:t>か年かけ本事業により実績の高い事業所に育成することで、一般就労への移行を促進する</a:t>
              </a:r>
              <a:endParaRPr lang="en-US" altLang="ja-JP" sz="1292" b="1" u="sng" dirty="0">
                <a:solidFill>
                  <a:prstClr val="black"/>
                </a:solidFill>
                <a:latin typeface="Meiryo UI" panose="020B0604030504040204" pitchFamily="50" charset="-128"/>
                <a:ea typeface="Meiryo UI" panose="020B0604030504040204" pitchFamily="50" charset="-128"/>
              </a:endParaRPr>
            </a:p>
            <a:p>
              <a:pPr>
                <a:lnSpc>
                  <a:spcPts val="1477"/>
                </a:lnSpc>
              </a:pPr>
              <a:r>
                <a:rPr lang="ja-JP" altLang="en-US" sz="1292" dirty="0">
                  <a:solidFill>
                    <a:prstClr val="black"/>
                  </a:solidFill>
                  <a:latin typeface="Meiryo UI" panose="020B0604030504040204" pitchFamily="50" charset="-128"/>
                  <a:ea typeface="Meiryo UI" panose="020B0604030504040204" pitchFamily="50" charset="-128"/>
                </a:rPr>
                <a:t>　　</a:t>
              </a:r>
              <a:r>
                <a:rPr lang="en-US" altLang="ja-JP" sz="1292" u="sng" dirty="0">
                  <a:solidFill>
                    <a:prstClr val="black"/>
                  </a:solidFill>
                  <a:latin typeface="Meiryo UI" panose="020B0604030504040204" pitchFamily="50" charset="-128"/>
                  <a:ea typeface="Meiryo UI" panose="020B0604030504040204" pitchFamily="50" charset="-128"/>
                </a:rPr>
                <a:t>(</a:t>
              </a:r>
              <a:r>
                <a:rPr lang="ja-JP" altLang="en-US" sz="1292" u="sng" dirty="0">
                  <a:solidFill>
                    <a:prstClr val="black"/>
                  </a:solidFill>
                  <a:latin typeface="Meiryo UI" panose="020B0604030504040204" pitchFamily="50" charset="-128"/>
                  <a:ea typeface="Meiryo UI" panose="020B0604030504040204" pitchFamily="50" charset="-128"/>
                </a:rPr>
                <a:t>平成</a:t>
              </a:r>
              <a:r>
                <a:rPr lang="en-US" altLang="ja-JP" sz="1292" u="sng" dirty="0">
                  <a:solidFill>
                    <a:prstClr val="black"/>
                  </a:solidFill>
                  <a:latin typeface="Meiryo UI" panose="020B0604030504040204" pitchFamily="50" charset="-128"/>
                  <a:ea typeface="Meiryo UI" panose="020B0604030504040204" pitchFamily="50" charset="-128"/>
                </a:rPr>
                <a:t>33</a:t>
              </a:r>
              <a:r>
                <a:rPr lang="ja-JP" altLang="en-US" sz="1292" u="sng" dirty="0">
                  <a:solidFill>
                    <a:prstClr val="black"/>
                  </a:solidFill>
                  <a:latin typeface="Meiryo UI" panose="020B0604030504040204" pitchFamily="50" charset="-128"/>
                  <a:ea typeface="Meiryo UI" panose="020B0604030504040204" pitchFamily="50" charset="-128"/>
                </a:rPr>
                <a:t>年度以降の事業実施については、平成</a:t>
              </a:r>
              <a:r>
                <a:rPr lang="en-US" altLang="ja-JP" sz="1292" u="sng" dirty="0">
                  <a:solidFill>
                    <a:prstClr val="black"/>
                  </a:solidFill>
                  <a:latin typeface="Meiryo UI" panose="020B0604030504040204" pitchFamily="50" charset="-128"/>
                  <a:ea typeface="Meiryo UI" panose="020B0604030504040204" pitchFamily="50" charset="-128"/>
                </a:rPr>
                <a:t>32</a:t>
              </a:r>
              <a:r>
                <a:rPr lang="ja-JP" altLang="en-US" sz="1292" u="sng" dirty="0">
                  <a:solidFill>
                    <a:prstClr val="black"/>
                  </a:solidFill>
                  <a:latin typeface="Meiryo UI" panose="020B0604030504040204" pitchFamily="50" charset="-128"/>
                  <a:ea typeface="Meiryo UI" panose="020B0604030504040204" pitchFamily="50" charset="-128"/>
                </a:rPr>
                <a:t>年度末時点での</a:t>
              </a:r>
              <a:r>
                <a:rPr lang="ja-JP" altLang="en-US" sz="1292" u="sng" dirty="0" err="1">
                  <a:solidFill>
                    <a:prstClr val="black"/>
                  </a:solidFill>
                  <a:latin typeface="Meiryo UI" panose="020B0604030504040204" pitchFamily="50" charset="-128"/>
                  <a:ea typeface="Meiryo UI" panose="020B0604030504040204" pitchFamily="50" charset="-128"/>
                </a:rPr>
                <a:t>障がい</a:t>
              </a:r>
              <a:r>
                <a:rPr lang="ja-JP" altLang="en-US" sz="1292" u="sng" dirty="0">
                  <a:solidFill>
                    <a:prstClr val="black"/>
                  </a:solidFill>
                  <a:latin typeface="Meiryo UI" panose="020B0604030504040204" pitchFamily="50" charset="-128"/>
                  <a:ea typeface="Meiryo UI" panose="020B0604030504040204" pitchFamily="50" charset="-128"/>
                </a:rPr>
                <a:t>者計画の達成状況や事業の効果を踏まえ検討</a:t>
              </a:r>
              <a:r>
                <a:rPr lang="en-US" altLang="ja-JP" sz="1292" u="sng" dirty="0">
                  <a:solidFill>
                    <a:prstClr val="black"/>
                  </a:solidFill>
                  <a:latin typeface="Meiryo UI" panose="020B0604030504040204" pitchFamily="50" charset="-128"/>
                  <a:ea typeface="Meiryo UI" panose="020B0604030504040204" pitchFamily="50" charset="-128"/>
                </a:rPr>
                <a:t>)</a:t>
              </a:r>
              <a:endParaRPr lang="ja-JP" altLang="en-US" sz="1292" u="sng" dirty="0">
                <a:solidFill>
                  <a:prstClr val="black"/>
                </a:solidFill>
                <a:latin typeface="Meiryo UI" panose="020B0604030504040204" pitchFamily="50" charset="-128"/>
                <a:ea typeface="Meiryo UI" panose="020B0604030504040204" pitchFamily="50" charset="-128"/>
              </a:endParaRPr>
            </a:p>
          </p:txBody>
        </p:sp>
      </p:grpSp>
      <p:sp>
        <p:nvSpPr>
          <p:cNvPr id="26" name="タイトル 1"/>
          <p:cNvSpPr>
            <a:spLocks noGrp="1"/>
          </p:cNvSpPr>
          <p:nvPr/>
        </p:nvSpPr>
        <p:spPr bwMode="auto">
          <a:xfrm>
            <a:off x="251520" y="149866"/>
            <a:ext cx="8640960" cy="398814"/>
          </a:xfrm>
          <a:prstGeom prst="rect">
            <a:avLst/>
          </a:prstGeom>
          <a:solidFill>
            <a:schemeClr val="bg1">
              <a:lumMod val="85000"/>
            </a:schemeClr>
          </a:solidFill>
          <a:ln w="9525">
            <a:noFill/>
            <a:miter lim="800000"/>
            <a:headEnd/>
            <a:tailEnd/>
          </a:ln>
        </p:spPr>
        <p:txBody>
          <a:bodyPr vert="horz" wrap="square" lIns="84386" tIns="42192" rIns="84386" bIns="42192"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47" algn="ctr" rtl="0" fontAlgn="base">
              <a:spcBef>
                <a:spcPct val="0"/>
              </a:spcBef>
              <a:spcAft>
                <a:spcPct val="0"/>
              </a:spcAft>
              <a:defRPr kumimoji="1" sz="4400">
                <a:solidFill>
                  <a:schemeClr val="tx2"/>
                </a:solidFill>
                <a:latin typeface="Arial" charset="0"/>
                <a:ea typeface="ＭＳ Ｐゴシック" pitchFamily="50" charset="-128"/>
              </a:defRPr>
            </a:lvl6pPr>
            <a:lvl7pPr marL="914293" algn="ctr" rtl="0" fontAlgn="base">
              <a:spcBef>
                <a:spcPct val="0"/>
              </a:spcBef>
              <a:spcAft>
                <a:spcPct val="0"/>
              </a:spcAft>
              <a:defRPr kumimoji="1" sz="4400">
                <a:solidFill>
                  <a:schemeClr val="tx2"/>
                </a:solidFill>
                <a:latin typeface="Arial" charset="0"/>
                <a:ea typeface="ＭＳ Ｐゴシック" pitchFamily="50" charset="-128"/>
              </a:defRPr>
            </a:lvl7pPr>
            <a:lvl8pPr marL="1371440" algn="ctr" rtl="0" fontAlgn="base">
              <a:spcBef>
                <a:spcPct val="0"/>
              </a:spcBef>
              <a:spcAft>
                <a:spcPct val="0"/>
              </a:spcAft>
              <a:defRPr kumimoji="1" sz="4400">
                <a:solidFill>
                  <a:schemeClr val="tx2"/>
                </a:solidFill>
                <a:latin typeface="Arial" charset="0"/>
                <a:ea typeface="ＭＳ Ｐゴシック" pitchFamily="50" charset="-128"/>
              </a:defRPr>
            </a:lvl8pPr>
            <a:lvl9pPr marL="1828587"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2215"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215"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2215"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年度以降の対応</a:t>
            </a:r>
          </a:p>
        </p:txBody>
      </p:sp>
      <p:sp>
        <p:nvSpPr>
          <p:cNvPr id="28" name="正方形/長方形 27"/>
          <p:cNvSpPr/>
          <p:nvPr/>
        </p:nvSpPr>
        <p:spPr>
          <a:xfrm>
            <a:off x="168883" y="620688"/>
            <a:ext cx="8785517"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・「就労移行等連携調整事業」</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年度からの新規事業</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を軸とし、就労移行支援事業所及び就労継続支援事業　</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所の各事業所の就労支援力及び資質を</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底上げ</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a:extLst>
              <a:ext uri="{FF2B5EF4-FFF2-40B4-BE49-F238E27FC236}">
                <a16:creationId xmlns:a16="http://schemas.microsoft.com/office/drawing/2014/main" id="{732F1BE1-238A-4692-80E1-B5FBE2EAD7E4}"/>
              </a:ext>
            </a:extLst>
          </p:cNvPr>
          <p:cNvSpPr/>
          <p:nvPr/>
        </p:nvSpPr>
        <p:spPr>
          <a:xfrm>
            <a:off x="35496" y="1412776"/>
            <a:ext cx="352839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latin typeface="Meiryo UI" panose="020B0604030504040204" pitchFamily="50" charset="-128"/>
                <a:ea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rPr>
              <a:t>参考</a:t>
            </a:r>
            <a:r>
              <a:rPr lang="en-US" altLang="ja-JP" b="1" dirty="0">
                <a:solidFill>
                  <a:schemeClr val="tx1"/>
                </a:solidFill>
                <a:latin typeface="Meiryo UI" panose="020B0604030504040204" pitchFamily="50" charset="-128"/>
                <a:ea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rPr>
              <a:t>就労移行等連携調整事業</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4" name="スライド番号プレースホルダー 3"/>
          <p:cNvSpPr>
            <a:spLocks noGrp="1"/>
          </p:cNvSpPr>
          <p:nvPr>
            <p:ph type="sldNum" sz="quarter" idx="12"/>
          </p:nvPr>
        </p:nvSpPr>
        <p:spPr/>
        <p:txBody>
          <a:bodyPr/>
          <a:lstStyle/>
          <a:p>
            <a:fld id="{4827D584-A576-45D2-B019-B9B023FD52A3}" type="slidenum">
              <a:rPr kumimoji="1" lang="ja-JP" altLang="en-US" smtClean="0">
                <a:solidFill>
                  <a:schemeClr val="tx1"/>
                </a:solidFill>
              </a:rPr>
              <a:t>12</a:t>
            </a:fld>
            <a:endParaRPr kumimoji="1" lang="ja-JP" altLang="en-US" dirty="0">
              <a:solidFill>
                <a:schemeClr val="tx1"/>
              </a:solidFill>
            </a:endParaRPr>
          </a:p>
        </p:txBody>
      </p:sp>
    </p:spTree>
    <p:extLst>
      <p:ext uri="{BB962C8B-B14F-4D97-AF65-F5344CB8AC3E}">
        <p14:creationId xmlns:p14="http://schemas.microsoft.com/office/powerpoint/2010/main" val="2015663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グループ化 63"/>
          <p:cNvGrpSpPr/>
          <p:nvPr/>
        </p:nvGrpSpPr>
        <p:grpSpPr>
          <a:xfrm>
            <a:off x="1" y="477629"/>
            <a:ext cx="9144000" cy="6008942"/>
            <a:chOff x="101533" y="6210188"/>
            <a:chExt cx="9144000" cy="5512389"/>
          </a:xfrm>
        </p:grpSpPr>
        <p:sp>
          <p:nvSpPr>
            <p:cNvPr id="66" name="正方形/長方形 65"/>
            <p:cNvSpPr/>
            <p:nvPr/>
          </p:nvSpPr>
          <p:spPr>
            <a:xfrm>
              <a:off x="101533" y="6210188"/>
              <a:ext cx="9144000" cy="551238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662" dirty="0">
                <a:solidFill>
                  <a:prstClr val="black"/>
                </a:solidFill>
                <a:latin typeface="Meiryo UI" panose="020B0604030504040204" pitchFamily="50" charset="-128"/>
                <a:ea typeface="Meiryo UI" panose="020B0604030504040204" pitchFamily="50" charset="-128"/>
              </a:endParaRPr>
            </a:p>
          </p:txBody>
        </p:sp>
        <p:sp>
          <p:nvSpPr>
            <p:cNvPr id="67" name="正方形/長方形 66"/>
            <p:cNvSpPr/>
            <p:nvPr/>
          </p:nvSpPr>
          <p:spPr>
            <a:xfrm>
              <a:off x="299532" y="6396390"/>
              <a:ext cx="8862386" cy="5197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grpSp>
      <p:sp>
        <p:nvSpPr>
          <p:cNvPr id="10" name="AutoShape 152"/>
          <p:cNvSpPr>
            <a:spLocks noChangeArrowheads="1"/>
          </p:cNvSpPr>
          <p:nvPr/>
        </p:nvSpPr>
        <p:spPr bwMode="auto">
          <a:xfrm>
            <a:off x="-18000" y="354256"/>
            <a:ext cx="2861808" cy="326348"/>
          </a:xfrm>
          <a:prstGeom prst="flowChartAlternateProcess">
            <a:avLst/>
          </a:prstGeom>
          <a:ln/>
          <a:extLst/>
        </p:spPr>
        <p:style>
          <a:lnRef idx="0">
            <a:schemeClr val="accent2"/>
          </a:lnRef>
          <a:fillRef idx="3">
            <a:schemeClr val="accent2"/>
          </a:fillRef>
          <a:effectRef idx="3">
            <a:schemeClr val="accent2"/>
          </a:effectRef>
          <a:fontRef idx="minor">
            <a:schemeClr val="lt1"/>
          </a:fontRef>
        </p:style>
        <p:txBody>
          <a:bodyPr wrap="none" lIns="88398" tIns="44200" rIns="88398" bIns="44200" anchor="ctr"/>
          <a:lstStyle/>
          <a:p>
            <a:pPr algn="ctr" defTabSz="882184" fontAlgn="base">
              <a:spcBef>
                <a:spcPct val="0"/>
              </a:spcBef>
              <a:spcAft>
                <a:spcPct val="0"/>
              </a:spcAft>
            </a:pPr>
            <a:r>
              <a:rPr lang="ja-JP" altLang="en-US" dirty="0">
                <a:solidFill>
                  <a:prstClr val="white"/>
                </a:solidFill>
                <a:latin typeface="Meiryo UI" panose="020B0604030504040204" pitchFamily="50" charset="-128"/>
                <a:ea typeface="Meiryo UI" panose="020B0604030504040204" pitchFamily="50" charset="-128"/>
              </a:rPr>
              <a:t>事業全体のイメージ</a:t>
            </a:r>
            <a:endParaRPr lang="zh-TW" altLang="en-US" dirty="0">
              <a:solidFill>
                <a:prstClr val="white"/>
              </a:solidFill>
              <a:latin typeface="Meiryo UI" panose="020B0604030504040204" pitchFamily="50" charset="-128"/>
              <a:ea typeface="Meiryo UI" panose="020B0604030504040204" pitchFamily="50" charset="-128"/>
            </a:endParaRPr>
          </a:p>
        </p:txBody>
      </p:sp>
      <p:sp>
        <p:nvSpPr>
          <p:cNvPr id="54" name="円/楕円 53"/>
          <p:cNvSpPr/>
          <p:nvPr/>
        </p:nvSpPr>
        <p:spPr>
          <a:xfrm>
            <a:off x="384458" y="4093690"/>
            <a:ext cx="3672000" cy="2060536"/>
          </a:xfrm>
          <a:prstGeom prst="ellipse">
            <a:avLst/>
          </a:prstGeom>
          <a:solidFill>
            <a:schemeClr val="accent5">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2" name="正方形/長方形 1"/>
          <p:cNvSpPr/>
          <p:nvPr/>
        </p:nvSpPr>
        <p:spPr>
          <a:xfrm>
            <a:off x="1913243" y="836712"/>
            <a:ext cx="4655036" cy="930565"/>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アドバイザー</a:t>
            </a:r>
            <a:endParaRPr lang="en-US" altLang="ja-JP"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一般就労実績の高い就労移行支援事業所、</a:t>
            </a:r>
            <a:endParaRPr lang="en-US" altLang="ja-JP"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就業・生活支援センター等</a:t>
            </a:r>
            <a:r>
              <a:rPr lang="en-US" altLang="ja-JP"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4" name="グループ化 33"/>
          <p:cNvGrpSpPr/>
          <p:nvPr/>
        </p:nvGrpSpPr>
        <p:grpSpPr>
          <a:xfrm>
            <a:off x="384458" y="2431966"/>
            <a:ext cx="3672000" cy="1307730"/>
            <a:chOff x="1263032" y="3789040"/>
            <a:chExt cx="3978000" cy="1416708"/>
          </a:xfrm>
        </p:grpSpPr>
        <p:sp>
          <p:nvSpPr>
            <p:cNvPr id="35" name="正方形/長方形 34"/>
            <p:cNvSpPr/>
            <p:nvPr/>
          </p:nvSpPr>
          <p:spPr>
            <a:xfrm>
              <a:off x="1479056" y="3789040"/>
              <a:ext cx="3600400" cy="1152128"/>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一般就労実績の低い</a:t>
              </a:r>
              <a:r>
                <a:rPr lang="en-US" altLang="ja-JP"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就労移行率</a:t>
              </a:r>
              <a:r>
                <a:rPr lang="en-US" altLang="ja-JP"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％以下</a:t>
              </a:r>
              <a:r>
                <a:rPr lang="en-US" altLang="ja-JP"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就労移行支援事業所</a:t>
              </a:r>
              <a:endParaRPr lang="en-US" altLang="ja-JP"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1263032" y="4761184"/>
              <a:ext cx="3978000" cy="44456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年度内では</a:t>
              </a:r>
              <a:r>
                <a:rPr lang="en-US" altLang="ja-JP"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か所程度に派遣予定</a:t>
              </a:r>
              <a:r>
                <a:rPr lang="en-US" altLang="ja-JP"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0" name="正方形/長方形 39"/>
          <p:cNvSpPr/>
          <p:nvPr/>
        </p:nvSpPr>
        <p:spPr>
          <a:xfrm>
            <a:off x="4584193" y="2431966"/>
            <a:ext cx="3344982" cy="1063503"/>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一般就労実績がなく、退所者のうち在宅等に</a:t>
            </a:r>
          </a:p>
          <a:p>
            <a:pPr algn="ctr"/>
            <a:r>
              <a:rPr lang="ja-JP" altLang="en-US"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移行している方が多い就労継続支援事業所</a:t>
            </a:r>
            <a:endParaRPr lang="en-US" altLang="ja-JP"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右矢印 48"/>
          <p:cNvSpPr/>
          <p:nvPr/>
        </p:nvSpPr>
        <p:spPr>
          <a:xfrm rot="5400000">
            <a:off x="2118212" y="2027592"/>
            <a:ext cx="864097" cy="34347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ja-JP" altLang="en-US" sz="1662" dirty="0"/>
          </a:p>
        </p:txBody>
      </p:sp>
      <p:sp>
        <p:nvSpPr>
          <p:cNvPr id="50" name="右矢印 49"/>
          <p:cNvSpPr/>
          <p:nvPr/>
        </p:nvSpPr>
        <p:spPr>
          <a:xfrm rot="5400000">
            <a:off x="5468877" y="2027593"/>
            <a:ext cx="864097" cy="34347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ja-JP" altLang="en-US" sz="1662" dirty="0"/>
          </a:p>
        </p:txBody>
      </p:sp>
      <p:sp>
        <p:nvSpPr>
          <p:cNvPr id="51" name="円/楕円 50"/>
          <p:cNvSpPr/>
          <p:nvPr/>
        </p:nvSpPr>
        <p:spPr>
          <a:xfrm>
            <a:off x="4439062" y="4093690"/>
            <a:ext cx="3672000" cy="2060536"/>
          </a:xfrm>
          <a:prstGeom prst="ellipse">
            <a:avLst/>
          </a:prstGeom>
          <a:solidFill>
            <a:schemeClr val="accent5">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53" name="右矢印 52"/>
          <p:cNvSpPr/>
          <p:nvPr/>
        </p:nvSpPr>
        <p:spPr>
          <a:xfrm rot="5400000">
            <a:off x="2049422" y="3565179"/>
            <a:ext cx="332343" cy="72467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ja-JP" altLang="en-US" sz="1662" dirty="0"/>
          </a:p>
        </p:txBody>
      </p:sp>
      <p:sp>
        <p:nvSpPr>
          <p:cNvPr id="56" name="右矢印 55"/>
          <p:cNvSpPr/>
          <p:nvPr/>
        </p:nvSpPr>
        <p:spPr>
          <a:xfrm rot="5400000">
            <a:off x="6096699" y="3558992"/>
            <a:ext cx="319970" cy="72467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ja-JP" altLang="en-US" sz="1662" dirty="0"/>
          </a:p>
        </p:txBody>
      </p:sp>
      <p:sp>
        <p:nvSpPr>
          <p:cNvPr id="57" name="正方形/長方形 56"/>
          <p:cNvSpPr/>
          <p:nvPr/>
        </p:nvSpPr>
        <p:spPr>
          <a:xfrm>
            <a:off x="409588" y="5603951"/>
            <a:ext cx="3672000" cy="41036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就労移行支援事業所：</a:t>
            </a:r>
            <a:r>
              <a:rPr lang="en-US" altLang="ja-JP"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H30.4.1</a:t>
            </a:r>
            <a:r>
              <a:rPr lang="ja-JP" altLang="en-US"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時点で</a:t>
            </a:r>
            <a:r>
              <a:rPr lang="en-US" altLang="ja-JP"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323</a:t>
            </a:r>
            <a:r>
              <a:rPr lang="ja-JP" altLang="en-US"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a:t>
            </a:r>
          </a:p>
        </p:txBody>
      </p:sp>
      <p:sp>
        <p:nvSpPr>
          <p:cNvPr id="59" name="正方形/長方形 58"/>
          <p:cNvSpPr/>
          <p:nvPr/>
        </p:nvSpPr>
        <p:spPr>
          <a:xfrm>
            <a:off x="4439062" y="5610921"/>
            <a:ext cx="3672000" cy="54330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就労継続支援</a:t>
            </a:r>
            <a:r>
              <a:rPr lang="en-US" altLang="ja-JP"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型事業所：</a:t>
            </a:r>
            <a:r>
              <a:rPr lang="en-US" altLang="ja-JP"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H30.4.1</a:t>
            </a:r>
            <a:r>
              <a:rPr lang="ja-JP" altLang="en-US"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時点で</a:t>
            </a:r>
            <a:r>
              <a:rPr lang="en-US" altLang="ja-JP" sz="1108"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329</a:t>
            </a:r>
            <a:r>
              <a:rPr lang="ja-JP" altLang="en-US" sz="1108"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a:t>
            </a:r>
            <a:endParaRPr lang="en-US" altLang="ja-JP"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就労継続支援</a:t>
            </a:r>
            <a:r>
              <a:rPr lang="en-US" altLang="ja-JP"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型事業所：</a:t>
            </a:r>
            <a:r>
              <a:rPr lang="en-US" altLang="ja-JP"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H30.4.1</a:t>
            </a:r>
            <a:r>
              <a:rPr lang="ja-JP" altLang="en-US"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時点で</a:t>
            </a:r>
            <a:r>
              <a:rPr lang="en-US" altLang="ja-JP"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888</a:t>
            </a:r>
            <a:r>
              <a:rPr lang="ja-JP" altLang="en-US"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a:t>
            </a:r>
            <a:endParaRPr lang="en-US" altLang="ja-JP"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a:xfrm>
            <a:off x="2577932" y="3894282"/>
            <a:ext cx="3316412" cy="410367"/>
          </a:xfrm>
          <a:prstGeom prst="rect">
            <a:avLst/>
          </a:prstGeom>
          <a:solidFill>
            <a:schemeClr val="accent6">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直接派遣を受けない事業所に対しても研修を通じ、</a:t>
            </a:r>
            <a:endParaRPr lang="en-US" altLang="ja-JP" sz="1108"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8"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ノウハウを伝達</a:t>
            </a:r>
          </a:p>
        </p:txBody>
      </p:sp>
      <p:sp>
        <p:nvSpPr>
          <p:cNvPr id="7" name="右中かっこ 6"/>
          <p:cNvSpPr/>
          <p:nvPr/>
        </p:nvSpPr>
        <p:spPr>
          <a:xfrm>
            <a:off x="8119167" y="770243"/>
            <a:ext cx="374500" cy="2969454"/>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62"/>
          </a:p>
        </p:txBody>
      </p:sp>
      <p:sp>
        <p:nvSpPr>
          <p:cNvPr id="61" name="右中かっこ 60"/>
          <p:cNvSpPr/>
          <p:nvPr/>
        </p:nvSpPr>
        <p:spPr>
          <a:xfrm>
            <a:off x="8119167" y="3921330"/>
            <a:ext cx="382604" cy="2232896"/>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62"/>
          </a:p>
        </p:txBody>
      </p:sp>
      <p:sp>
        <p:nvSpPr>
          <p:cNvPr id="8" name="正方形/長方形 7"/>
          <p:cNvSpPr/>
          <p:nvPr/>
        </p:nvSpPr>
        <p:spPr>
          <a:xfrm>
            <a:off x="8493667" y="637305"/>
            <a:ext cx="465282" cy="3179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lang="ja-JP" altLang="en-US" sz="1662"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大阪府からの委託</a:t>
            </a:r>
          </a:p>
        </p:txBody>
      </p:sp>
      <p:sp>
        <p:nvSpPr>
          <p:cNvPr id="62" name="正方形/長方形 61"/>
          <p:cNvSpPr/>
          <p:nvPr/>
        </p:nvSpPr>
        <p:spPr>
          <a:xfrm>
            <a:off x="8493667" y="3927518"/>
            <a:ext cx="465282" cy="2161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lang="ja-JP" altLang="en-US" sz="1662"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大阪府直営</a:t>
            </a:r>
          </a:p>
        </p:txBody>
      </p:sp>
      <p:sp>
        <p:nvSpPr>
          <p:cNvPr id="63" name="正方形/長方形 62"/>
          <p:cNvSpPr/>
          <p:nvPr/>
        </p:nvSpPr>
        <p:spPr>
          <a:xfrm>
            <a:off x="2369350" y="1888661"/>
            <a:ext cx="3797904" cy="410367"/>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アドバイザーが直接事業所に入り込み、専門的助言を行う</a:t>
            </a:r>
          </a:p>
        </p:txBody>
      </p:sp>
      <p:sp>
        <p:nvSpPr>
          <p:cNvPr id="11" name="正方形/長方形 10"/>
          <p:cNvSpPr/>
          <p:nvPr/>
        </p:nvSpPr>
        <p:spPr>
          <a:xfrm>
            <a:off x="716802" y="4625441"/>
            <a:ext cx="2991102" cy="79762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・支援力を高めるための研修</a:t>
            </a:r>
            <a:endParaRPr lang="en-US" altLang="ja-JP"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・アドバイザー事業報告会</a:t>
            </a:r>
          </a:p>
        </p:txBody>
      </p:sp>
      <p:sp>
        <p:nvSpPr>
          <p:cNvPr id="65" name="正方形/長方形 64"/>
          <p:cNvSpPr/>
          <p:nvPr/>
        </p:nvSpPr>
        <p:spPr>
          <a:xfrm>
            <a:off x="4584193" y="4625441"/>
            <a:ext cx="3344982" cy="79762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・事業所運営や事業所での支援を考える研修</a:t>
            </a:r>
            <a:endParaRPr lang="en-US" altLang="ja-JP"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9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・アドバイザー事業報告会</a:t>
            </a:r>
          </a:p>
        </p:txBody>
      </p:sp>
      <p:sp>
        <p:nvSpPr>
          <p:cNvPr id="68" name="正方形/長方形 67"/>
          <p:cNvSpPr/>
          <p:nvPr/>
        </p:nvSpPr>
        <p:spPr>
          <a:xfrm>
            <a:off x="4420684" y="3296062"/>
            <a:ext cx="3672000" cy="41036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年度内では</a:t>
            </a:r>
            <a:r>
              <a:rPr lang="en-US" altLang="ja-JP"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か所程度に派遣予定</a:t>
            </a:r>
            <a:r>
              <a:rPr lang="en-US" altLang="ja-JP"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4827D584-A576-45D2-B019-B9B023FD52A3}" type="slidenum">
              <a:rPr kumimoji="1" lang="ja-JP" altLang="en-US" smtClean="0">
                <a:solidFill>
                  <a:schemeClr val="tx1"/>
                </a:solidFill>
              </a:rPr>
              <a:t>13</a:t>
            </a:fld>
            <a:endParaRPr kumimoji="1" lang="ja-JP" altLang="en-US" dirty="0">
              <a:solidFill>
                <a:schemeClr val="tx1"/>
              </a:solidFill>
            </a:endParaRPr>
          </a:p>
        </p:txBody>
      </p:sp>
    </p:spTree>
    <p:extLst>
      <p:ext uri="{BB962C8B-B14F-4D97-AF65-F5344CB8AC3E}">
        <p14:creationId xmlns:p14="http://schemas.microsoft.com/office/powerpoint/2010/main" val="2595930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775232088"/>
              </p:ext>
            </p:extLst>
          </p:nvPr>
        </p:nvGraphicFramePr>
        <p:xfrm>
          <a:off x="228908" y="1268760"/>
          <a:ext cx="8686184" cy="1395155"/>
        </p:xfrm>
        <a:graphic>
          <a:graphicData uri="http://schemas.openxmlformats.org/drawingml/2006/table">
            <a:tbl>
              <a:tblPr/>
              <a:tblGrid>
                <a:gridCol w="3549384">
                  <a:extLst>
                    <a:ext uri="{9D8B030D-6E8A-4147-A177-3AD203B41FA5}">
                      <a16:colId xmlns:a16="http://schemas.microsoft.com/office/drawing/2014/main" val="20000"/>
                    </a:ext>
                  </a:extLst>
                </a:gridCol>
                <a:gridCol w="1284200">
                  <a:extLst>
                    <a:ext uri="{9D8B030D-6E8A-4147-A177-3AD203B41FA5}">
                      <a16:colId xmlns:a16="http://schemas.microsoft.com/office/drawing/2014/main" val="20001"/>
                    </a:ext>
                  </a:extLst>
                </a:gridCol>
                <a:gridCol w="1284200">
                  <a:extLst>
                    <a:ext uri="{9D8B030D-6E8A-4147-A177-3AD203B41FA5}">
                      <a16:colId xmlns:a16="http://schemas.microsoft.com/office/drawing/2014/main" val="20002"/>
                    </a:ext>
                  </a:extLst>
                </a:gridCol>
                <a:gridCol w="1284200">
                  <a:extLst>
                    <a:ext uri="{9D8B030D-6E8A-4147-A177-3AD203B41FA5}">
                      <a16:colId xmlns:a16="http://schemas.microsoft.com/office/drawing/2014/main" val="20003"/>
                    </a:ext>
                  </a:extLst>
                </a:gridCol>
                <a:gridCol w="1284200">
                  <a:extLst>
                    <a:ext uri="{9D8B030D-6E8A-4147-A177-3AD203B41FA5}">
                      <a16:colId xmlns:a16="http://schemas.microsoft.com/office/drawing/2014/main" val="20004"/>
                    </a:ext>
                  </a:extLst>
                </a:gridCol>
              </a:tblGrid>
              <a:tr h="279031">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単位：人）</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H26</a:t>
                      </a:r>
                      <a:endParaRPr 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H27 </a:t>
                      </a:r>
                      <a:endParaRPr 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H28</a:t>
                      </a:r>
                      <a:endParaRPr 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H29</a:t>
                      </a:r>
                      <a:endParaRPr 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79031">
                <a:tc>
                  <a:txBody>
                    <a:bodyPr/>
                    <a:lstStyle/>
                    <a:p>
                      <a:pPr algn="ctr" fontAlgn="ctr"/>
                      <a:r>
                        <a:rPr lang="ja-JP" altLang="en-US" sz="1600" b="0" i="0" u="none" strike="noStrike" dirty="0" err="1"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身体障がい</a:t>
                      </a: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者手帳</a:t>
                      </a: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386,972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389,234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389,795</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390,642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9031">
                <a:tc>
                  <a:txBody>
                    <a:bodyPr/>
                    <a:lstStyle/>
                    <a:p>
                      <a:pPr algn="ctr" fontAlgn="ctr"/>
                      <a:r>
                        <a:rPr lang="zh-TW" altLang="en-US"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療育手帳</a:t>
                      </a: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71,811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75,081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78,557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82,028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9031">
                <a:tc>
                  <a:txBody>
                    <a:bodyPr/>
                    <a:lstStyle/>
                    <a:p>
                      <a:pPr algn="ctr" fontAlgn="ctr"/>
                      <a:r>
                        <a:rPr lang="ja-JP" altLang="en-US" sz="1600" b="0" i="0" u="none" strike="noStrike" dirty="0" err="1"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精神障がい</a:t>
                      </a: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者保健福祉手帳</a:t>
                      </a: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71,310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76,458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81,386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87,045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9031">
                <a:tc>
                  <a:txBody>
                    <a:bodyPr/>
                    <a:lstStyle/>
                    <a:p>
                      <a:pPr algn="ctr" fontAlgn="ct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計</a:t>
                      </a: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530,093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540,773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549,738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559,715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6" name="正方形/長方形 15">
            <a:extLst>
              <a:ext uri="{FF2B5EF4-FFF2-40B4-BE49-F238E27FC236}">
                <a16:creationId xmlns:a16="http://schemas.microsoft.com/office/drawing/2014/main" id="{C5F5A90F-4E3D-4CFD-AC2F-5DA42F80D95A}"/>
              </a:ext>
            </a:extLst>
          </p:cNvPr>
          <p:cNvSpPr/>
          <p:nvPr/>
        </p:nvSpPr>
        <p:spPr>
          <a:xfrm>
            <a:off x="1007605" y="764704"/>
            <a:ext cx="7200798"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各年度末時点の手帳所持者数</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51520" y="260648"/>
            <a:ext cx="208823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基礎データ①</a:t>
            </a:r>
            <a:endPar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グラフ 18"/>
          <p:cNvGraphicFramePr>
            <a:graphicFrameLocks/>
          </p:cNvGraphicFramePr>
          <p:nvPr>
            <p:extLst>
              <p:ext uri="{D42A27DB-BD31-4B8C-83A1-F6EECF244321}">
                <p14:modId xmlns:p14="http://schemas.microsoft.com/office/powerpoint/2010/main" val="3467892261"/>
              </p:ext>
            </p:extLst>
          </p:nvPr>
        </p:nvGraphicFramePr>
        <p:xfrm>
          <a:off x="251520" y="2636912"/>
          <a:ext cx="3600400" cy="40324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p:cNvGraphicFramePr>
            <a:graphicFrameLocks/>
          </p:cNvGraphicFramePr>
          <p:nvPr>
            <p:extLst>
              <p:ext uri="{D42A27DB-BD31-4B8C-83A1-F6EECF244321}">
                <p14:modId xmlns:p14="http://schemas.microsoft.com/office/powerpoint/2010/main" val="2120661547"/>
              </p:ext>
            </p:extLst>
          </p:nvPr>
        </p:nvGraphicFramePr>
        <p:xfrm>
          <a:off x="3851920" y="2852936"/>
          <a:ext cx="4860032" cy="3672408"/>
        </p:xfrm>
        <a:graphic>
          <a:graphicData uri="http://schemas.openxmlformats.org/drawingml/2006/chart">
            <c:chart xmlns:c="http://schemas.openxmlformats.org/drawingml/2006/chart" xmlns:r="http://schemas.openxmlformats.org/officeDocument/2006/relationships" r:id="rId4"/>
          </a:graphicData>
        </a:graphic>
      </p:graphicFrame>
      <p:sp>
        <p:nvSpPr>
          <p:cNvPr id="6" name="スライド番号プレースホルダー 5"/>
          <p:cNvSpPr>
            <a:spLocks noGrp="1"/>
          </p:cNvSpPr>
          <p:nvPr>
            <p:ph type="sldNum" sz="quarter" idx="12"/>
          </p:nvPr>
        </p:nvSpPr>
        <p:spPr/>
        <p:txBody>
          <a:bodyPr/>
          <a:lstStyle/>
          <a:p>
            <a:fld id="{5D624727-1B9D-45AB-8DD0-2E1E53ECFAC4}" type="slidenum">
              <a:rPr kumimoji="1" lang="ja-JP" altLang="en-US" smtClean="0"/>
              <a:t>2</a:t>
            </a:fld>
            <a:endParaRPr kumimoji="1" lang="ja-JP" altLang="en-US"/>
          </a:p>
        </p:txBody>
      </p:sp>
    </p:spTree>
    <p:extLst>
      <p:ext uri="{BB962C8B-B14F-4D97-AF65-F5344CB8AC3E}">
        <p14:creationId xmlns:p14="http://schemas.microsoft.com/office/powerpoint/2010/main" val="2450625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C5F5A90F-4E3D-4CFD-AC2F-5DA42F80D95A}"/>
              </a:ext>
            </a:extLst>
          </p:cNvPr>
          <p:cNvSpPr/>
          <p:nvPr/>
        </p:nvSpPr>
        <p:spPr>
          <a:xfrm>
            <a:off x="1009201" y="836712"/>
            <a:ext cx="7200799"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各年</a:t>
            </a:r>
            <a:r>
              <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日時点の就労系サービスの利用者数</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グラフ 19"/>
          <p:cNvGraphicFramePr>
            <a:graphicFrameLocks/>
          </p:cNvGraphicFramePr>
          <p:nvPr>
            <p:extLst>
              <p:ext uri="{D42A27DB-BD31-4B8C-83A1-F6EECF244321}">
                <p14:modId xmlns:p14="http://schemas.microsoft.com/office/powerpoint/2010/main" val="3894822668"/>
              </p:ext>
            </p:extLst>
          </p:nvPr>
        </p:nvGraphicFramePr>
        <p:xfrm>
          <a:off x="251520" y="1268760"/>
          <a:ext cx="8640960"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17" name="正方形/長方形 16"/>
          <p:cNvSpPr/>
          <p:nvPr/>
        </p:nvSpPr>
        <p:spPr>
          <a:xfrm>
            <a:off x="251520" y="260648"/>
            <a:ext cx="208823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基礎データ②</a:t>
            </a:r>
            <a:endPar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5D624727-1B9D-45AB-8DD0-2E1E53ECFAC4}" type="slidenum">
              <a:rPr kumimoji="1" lang="ja-JP" altLang="en-US" smtClean="0"/>
              <a:t>3</a:t>
            </a:fld>
            <a:endParaRPr kumimoji="1" lang="ja-JP" altLang="en-US"/>
          </a:p>
        </p:txBody>
      </p:sp>
    </p:spTree>
    <p:extLst>
      <p:ext uri="{BB962C8B-B14F-4D97-AF65-F5344CB8AC3E}">
        <p14:creationId xmlns:p14="http://schemas.microsoft.com/office/powerpoint/2010/main" val="565595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2228393503"/>
              </p:ext>
            </p:extLst>
          </p:nvPr>
        </p:nvGraphicFramePr>
        <p:xfrm>
          <a:off x="206296" y="1196752"/>
          <a:ext cx="8686184" cy="1584176"/>
        </p:xfrm>
        <a:graphic>
          <a:graphicData uri="http://schemas.openxmlformats.org/drawingml/2006/table">
            <a:tbl>
              <a:tblPr/>
              <a:tblGrid>
                <a:gridCol w="3549384">
                  <a:extLst>
                    <a:ext uri="{9D8B030D-6E8A-4147-A177-3AD203B41FA5}">
                      <a16:colId xmlns:a16="http://schemas.microsoft.com/office/drawing/2014/main" val="20000"/>
                    </a:ext>
                  </a:extLst>
                </a:gridCol>
                <a:gridCol w="1284200">
                  <a:extLst>
                    <a:ext uri="{9D8B030D-6E8A-4147-A177-3AD203B41FA5}">
                      <a16:colId xmlns:a16="http://schemas.microsoft.com/office/drawing/2014/main" val="20003"/>
                    </a:ext>
                  </a:extLst>
                </a:gridCol>
                <a:gridCol w="1284200">
                  <a:extLst>
                    <a:ext uri="{9D8B030D-6E8A-4147-A177-3AD203B41FA5}">
                      <a16:colId xmlns:a16="http://schemas.microsoft.com/office/drawing/2014/main" val="20004"/>
                    </a:ext>
                  </a:extLst>
                </a:gridCol>
                <a:gridCol w="1284200">
                  <a:extLst>
                    <a:ext uri="{9D8B030D-6E8A-4147-A177-3AD203B41FA5}">
                      <a16:colId xmlns:a16="http://schemas.microsoft.com/office/drawing/2014/main" val="20005"/>
                    </a:ext>
                  </a:extLst>
                </a:gridCol>
                <a:gridCol w="1284200">
                  <a:extLst>
                    <a:ext uri="{9D8B030D-6E8A-4147-A177-3AD203B41FA5}">
                      <a16:colId xmlns:a16="http://schemas.microsoft.com/office/drawing/2014/main" val="20006"/>
                    </a:ext>
                  </a:extLst>
                </a:gridCol>
              </a:tblGrid>
              <a:tr h="396044">
                <a:tc>
                  <a:txBody>
                    <a:bodyPr/>
                    <a:lstStyle/>
                    <a:p>
                      <a:pPr algn="ctr"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（単位：事業所）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H27.4.1</a:t>
                      </a:r>
                      <a:endParaRPr lang="en-US"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H28.4.1 </a:t>
                      </a:r>
                      <a:endParaRPr lang="en-US"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altLang="ja-JP" sz="1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H29.4.1</a:t>
                      </a:r>
                      <a:endParaRPr lang="en-US"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altLang="ja-JP" sz="1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H30.4.1</a:t>
                      </a:r>
                      <a:endParaRPr lang="en-US"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96044">
                <a:tc>
                  <a:txBody>
                    <a:bodyPr/>
                    <a:lstStyle/>
                    <a:p>
                      <a:pPr algn="ctr" fontAlgn="ctr"/>
                      <a:r>
                        <a:rPr lang="zh-TW" altLang="en-US"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就労移行支援事業所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206</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234</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283</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323</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6044">
                <a:tc>
                  <a:txBody>
                    <a:bodyPr/>
                    <a:lstStyle/>
                    <a:p>
                      <a:pPr algn="ctr" fontAlgn="ctr"/>
                      <a:r>
                        <a:rPr lang="zh-TW" altLang="en-US" sz="1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就労</a:t>
                      </a:r>
                      <a:r>
                        <a:rPr lang="ja-JP" altLang="en-US" sz="1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継続支援</a:t>
                      </a:r>
                      <a:r>
                        <a:rPr lang="en-US" altLang="zh-TW" sz="1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a:t>
                      </a:r>
                      <a:r>
                        <a:rPr lang="zh-TW" altLang="en-US" sz="1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型</a:t>
                      </a:r>
                      <a:r>
                        <a:rPr lang="ja-JP" altLang="en-US" sz="1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事業所</a:t>
                      </a:r>
                      <a:endParaRPr lang="zh-TW" altLang="en-US"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163</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233</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309</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329</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6044">
                <a:tc>
                  <a:txBody>
                    <a:bodyPr/>
                    <a:lstStyle/>
                    <a:p>
                      <a:pPr algn="ctr" fontAlgn="ctr"/>
                      <a:r>
                        <a:rPr lang="zh-TW" altLang="en-US" sz="1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就労</a:t>
                      </a:r>
                      <a:r>
                        <a:rPr lang="ja-JP" altLang="en-US" sz="1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継続</a:t>
                      </a:r>
                      <a:r>
                        <a:rPr lang="zh-TW" altLang="en-US" sz="1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支援</a:t>
                      </a:r>
                      <a:r>
                        <a:rPr lang="en-US" altLang="zh-TW" sz="1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B</a:t>
                      </a:r>
                      <a:r>
                        <a:rPr lang="zh-TW" altLang="en-US" sz="1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型</a:t>
                      </a:r>
                      <a:r>
                        <a:rPr lang="ja-JP" altLang="en-US" sz="1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事業所</a:t>
                      </a:r>
                      <a:endParaRPr lang="zh-TW" altLang="en-US"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660</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721</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789</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888</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7" name="グラフ 6"/>
          <p:cNvGraphicFramePr>
            <a:graphicFrameLocks/>
          </p:cNvGraphicFramePr>
          <p:nvPr>
            <p:extLst>
              <p:ext uri="{D42A27DB-BD31-4B8C-83A1-F6EECF244321}">
                <p14:modId xmlns:p14="http://schemas.microsoft.com/office/powerpoint/2010/main" val="1580896234"/>
              </p:ext>
            </p:extLst>
          </p:nvPr>
        </p:nvGraphicFramePr>
        <p:xfrm>
          <a:off x="182742" y="2996952"/>
          <a:ext cx="8349698"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7020272" y="3212976"/>
            <a:ext cx="1728192" cy="360040"/>
          </a:xfrm>
          <a:prstGeom prst="rect">
            <a:avLst/>
          </a:prstGeom>
          <a:solidFill>
            <a:schemeClr val="accent6">
              <a:lumMod val="20000"/>
              <a:lumOff val="8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就労継続支援</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7020272" y="5085184"/>
            <a:ext cx="1728192"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就労移行支援</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7020272" y="4581128"/>
            <a:ext cx="1728192" cy="36004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就労継続支援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6012160" y="2780928"/>
            <a:ext cx="288032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出典：国保連データ</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251520" y="260648"/>
            <a:ext cx="7920878" cy="792088"/>
            <a:chOff x="251520" y="260648"/>
            <a:chExt cx="7920878" cy="792088"/>
          </a:xfrm>
        </p:grpSpPr>
        <p:sp>
          <p:nvSpPr>
            <p:cNvPr id="14" name="正方形/長方形 13">
              <a:extLst>
                <a:ext uri="{FF2B5EF4-FFF2-40B4-BE49-F238E27FC236}">
                  <a16:creationId xmlns:a16="http://schemas.microsoft.com/office/drawing/2014/main" id="{C5F5A90F-4E3D-4CFD-AC2F-5DA42F80D95A}"/>
                </a:ext>
              </a:extLst>
            </p:cNvPr>
            <p:cNvSpPr/>
            <p:nvPr/>
          </p:nvSpPr>
          <p:spPr>
            <a:xfrm>
              <a:off x="971600" y="764704"/>
              <a:ext cx="7200798"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就労系サービスの事業所数</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の推移</a:t>
              </a:r>
            </a:p>
          </p:txBody>
        </p:sp>
        <p:sp>
          <p:nvSpPr>
            <p:cNvPr id="15" name="正方形/長方形 14"/>
            <p:cNvSpPr/>
            <p:nvPr/>
          </p:nvSpPr>
          <p:spPr>
            <a:xfrm>
              <a:off x="251520" y="260648"/>
              <a:ext cx="208823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基礎データ③</a:t>
              </a:r>
              <a:endPar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 name="スライド番号プレースホルダー 3"/>
          <p:cNvSpPr>
            <a:spLocks noGrp="1"/>
          </p:cNvSpPr>
          <p:nvPr>
            <p:ph type="sldNum" sz="quarter" idx="12"/>
          </p:nvPr>
        </p:nvSpPr>
        <p:spPr/>
        <p:txBody>
          <a:bodyPr/>
          <a:lstStyle/>
          <a:p>
            <a:fld id="{5D624727-1B9D-45AB-8DD0-2E1E53ECFAC4}" type="slidenum">
              <a:rPr kumimoji="1" lang="ja-JP" altLang="en-US" smtClean="0"/>
              <a:t>4</a:t>
            </a:fld>
            <a:endParaRPr kumimoji="1" lang="ja-JP" altLang="en-US"/>
          </a:p>
        </p:txBody>
      </p:sp>
    </p:spTree>
    <p:extLst>
      <p:ext uri="{BB962C8B-B14F-4D97-AF65-F5344CB8AC3E}">
        <p14:creationId xmlns:p14="http://schemas.microsoft.com/office/powerpoint/2010/main" val="375664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p:cNvGraphicFramePr>
            <a:graphicFrameLocks/>
          </p:cNvGraphicFramePr>
          <p:nvPr>
            <p:extLst>
              <p:ext uri="{D42A27DB-BD31-4B8C-83A1-F6EECF244321}">
                <p14:modId xmlns:p14="http://schemas.microsoft.com/office/powerpoint/2010/main" val="3541327247"/>
              </p:ext>
            </p:extLst>
          </p:nvPr>
        </p:nvGraphicFramePr>
        <p:xfrm>
          <a:off x="179512" y="3000926"/>
          <a:ext cx="2923801" cy="34524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表 11"/>
          <p:cNvGraphicFramePr>
            <a:graphicFrameLocks noGrp="1"/>
          </p:cNvGraphicFramePr>
          <p:nvPr>
            <p:extLst>
              <p:ext uri="{D42A27DB-BD31-4B8C-83A1-F6EECF244321}">
                <p14:modId xmlns:p14="http://schemas.microsoft.com/office/powerpoint/2010/main" val="3654534936"/>
              </p:ext>
            </p:extLst>
          </p:nvPr>
        </p:nvGraphicFramePr>
        <p:xfrm>
          <a:off x="206296" y="980728"/>
          <a:ext cx="8686183" cy="1765533"/>
        </p:xfrm>
        <a:graphic>
          <a:graphicData uri="http://schemas.openxmlformats.org/drawingml/2006/table">
            <a:tbl>
              <a:tblPr/>
              <a:tblGrid>
                <a:gridCol w="4221688">
                  <a:extLst>
                    <a:ext uri="{9D8B030D-6E8A-4147-A177-3AD203B41FA5}">
                      <a16:colId xmlns:a16="http://schemas.microsoft.com/office/drawing/2014/main" val="20000"/>
                    </a:ext>
                  </a:extLst>
                </a:gridCol>
                <a:gridCol w="892899">
                  <a:extLst>
                    <a:ext uri="{9D8B030D-6E8A-4147-A177-3AD203B41FA5}">
                      <a16:colId xmlns:a16="http://schemas.microsoft.com/office/drawing/2014/main" val="20001"/>
                    </a:ext>
                  </a:extLst>
                </a:gridCol>
                <a:gridCol w="892899">
                  <a:extLst>
                    <a:ext uri="{9D8B030D-6E8A-4147-A177-3AD203B41FA5}">
                      <a16:colId xmlns:a16="http://schemas.microsoft.com/office/drawing/2014/main" val="20003"/>
                    </a:ext>
                  </a:extLst>
                </a:gridCol>
                <a:gridCol w="892899">
                  <a:extLst>
                    <a:ext uri="{9D8B030D-6E8A-4147-A177-3AD203B41FA5}">
                      <a16:colId xmlns:a16="http://schemas.microsoft.com/office/drawing/2014/main" val="20004"/>
                    </a:ext>
                  </a:extLst>
                </a:gridCol>
                <a:gridCol w="892899">
                  <a:extLst>
                    <a:ext uri="{9D8B030D-6E8A-4147-A177-3AD203B41FA5}">
                      <a16:colId xmlns:a16="http://schemas.microsoft.com/office/drawing/2014/main" val="20005"/>
                    </a:ext>
                  </a:extLst>
                </a:gridCol>
                <a:gridCol w="892899">
                  <a:extLst>
                    <a:ext uri="{9D8B030D-6E8A-4147-A177-3AD203B41FA5}">
                      <a16:colId xmlns:a16="http://schemas.microsoft.com/office/drawing/2014/main" val="20006"/>
                    </a:ext>
                  </a:extLst>
                </a:gridCol>
              </a:tblGrid>
              <a:tr h="252028">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（単位：事業所）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H26</a:t>
                      </a:r>
                      <a:endParaRPr 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H27</a:t>
                      </a:r>
                      <a:endParaRPr 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H28</a:t>
                      </a:r>
                      <a:endParaRPr 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H29</a:t>
                      </a:r>
                      <a:endParaRPr 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52028">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就労移行支援事業所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新規</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2028">
                <a:tc vMerge="1">
                  <a:txBody>
                    <a:bodyPr/>
                    <a:lstStyle/>
                    <a:p>
                      <a:pPr algn="ctr" fontAlgn="ct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廃止</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2028">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就労</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継続</a:t>
                      </a:r>
                      <a:r>
                        <a:rPr lang="zh-TW"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支援</a:t>
                      </a:r>
                      <a:r>
                        <a:rPr lang="en-US" altLang="zh-TW"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a:t>
                      </a:r>
                      <a:r>
                        <a:rPr lang="zh-TW"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新規</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2028">
                <a:tc vMerge="1">
                  <a:txBody>
                    <a:bodyPr/>
                    <a:lstStyle/>
                    <a:p>
                      <a:pPr algn="ctr" fontAlgn="ct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廃止</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2028">
                <a:tc rowSpan="2">
                  <a:txBody>
                    <a:bodyPr/>
                    <a:lstStyle/>
                    <a:p>
                      <a:pPr algn="ctr" fontAlgn="ctr"/>
                      <a:r>
                        <a:rPr lang="zh-TW"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就労</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継続</a:t>
                      </a:r>
                      <a:r>
                        <a:rPr lang="zh-TW"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支援</a:t>
                      </a:r>
                      <a:r>
                        <a:rPr lang="en-US" altLang="zh-TW"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B</a:t>
                      </a:r>
                      <a:r>
                        <a:rPr lang="zh-TW"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新規</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2028">
                <a:tc vMerge="1">
                  <a:txBody>
                    <a:bodyPr/>
                    <a:lstStyle/>
                    <a:p>
                      <a:pPr algn="ctr" fontAlgn="ct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廃止</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0" name="正方形/長方形 9"/>
          <p:cNvSpPr/>
          <p:nvPr/>
        </p:nvSpPr>
        <p:spPr>
          <a:xfrm>
            <a:off x="899592" y="3032956"/>
            <a:ext cx="1728192"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就労移行支援</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6012160" y="2708920"/>
            <a:ext cx="288032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出典：国保連データ</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グラフ 15"/>
          <p:cNvGraphicFramePr>
            <a:graphicFrameLocks/>
          </p:cNvGraphicFramePr>
          <p:nvPr>
            <p:extLst>
              <p:ext uri="{D42A27DB-BD31-4B8C-83A1-F6EECF244321}">
                <p14:modId xmlns:p14="http://schemas.microsoft.com/office/powerpoint/2010/main" val="2794626348"/>
              </p:ext>
            </p:extLst>
          </p:nvPr>
        </p:nvGraphicFramePr>
        <p:xfrm>
          <a:off x="3088359" y="3032956"/>
          <a:ext cx="2923801" cy="34524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グラフ 17"/>
          <p:cNvGraphicFramePr>
            <a:graphicFrameLocks/>
          </p:cNvGraphicFramePr>
          <p:nvPr>
            <p:extLst>
              <p:ext uri="{D42A27DB-BD31-4B8C-83A1-F6EECF244321}">
                <p14:modId xmlns:p14="http://schemas.microsoft.com/office/powerpoint/2010/main" val="2394907428"/>
              </p:ext>
            </p:extLst>
          </p:nvPr>
        </p:nvGraphicFramePr>
        <p:xfrm>
          <a:off x="6032267" y="3032956"/>
          <a:ext cx="2923801" cy="3452410"/>
        </p:xfrm>
        <a:graphic>
          <a:graphicData uri="http://schemas.openxmlformats.org/drawingml/2006/chart">
            <c:chart xmlns:c="http://schemas.openxmlformats.org/drawingml/2006/chart" xmlns:r="http://schemas.openxmlformats.org/officeDocument/2006/relationships" r:id="rId4"/>
          </a:graphicData>
        </a:graphic>
      </p:graphicFrame>
      <p:grpSp>
        <p:nvGrpSpPr>
          <p:cNvPr id="19" name="グループ化 18"/>
          <p:cNvGrpSpPr/>
          <p:nvPr/>
        </p:nvGrpSpPr>
        <p:grpSpPr>
          <a:xfrm>
            <a:off x="251520" y="116632"/>
            <a:ext cx="7920878" cy="792088"/>
            <a:chOff x="251520" y="260648"/>
            <a:chExt cx="7920878" cy="792088"/>
          </a:xfrm>
        </p:grpSpPr>
        <p:sp>
          <p:nvSpPr>
            <p:cNvPr id="20" name="正方形/長方形 19">
              <a:extLst>
                <a:ext uri="{FF2B5EF4-FFF2-40B4-BE49-F238E27FC236}">
                  <a16:creationId xmlns:a16="http://schemas.microsoft.com/office/drawing/2014/main" id="{C5F5A90F-4E3D-4CFD-AC2F-5DA42F80D95A}"/>
                </a:ext>
              </a:extLst>
            </p:cNvPr>
            <p:cNvSpPr/>
            <p:nvPr/>
          </p:nvSpPr>
          <p:spPr>
            <a:xfrm>
              <a:off x="971600" y="764704"/>
              <a:ext cx="7200798"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新規開設事業所数と廃止事業所数の推移</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251520" y="260648"/>
              <a:ext cx="208823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基礎データ④</a:t>
              </a:r>
              <a:endPar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 name="スライド番号プレースホルダー 1"/>
          <p:cNvSpPr>
            <a:spLocks noGrp="1"/>
          </p:cNvSpPr>
          <p:nvPr>
            <p:ph type="sldNum" sz="quarter" idx="12"/>
          </p:nvPr>
        </p:nvSpPr>
        <p:spPr/>
        <p:txBody>
          <a:bodyPr/>
          <a:lstStyle/>
          <a:p>
            <a:fld id="{5D624727-1B9D-45AB-8DD0-2E1E53ECFAC4}" type="slidenum">
              <a:rPr kumimoji="1" lang="ja-JP" altLang="en-US" smtClean="0"/>
              <a:t>5</a:t>
            </a:fld>
            <a:endParaRPr kumimoji="1" lang="ja-JP" altLang="en-US"/>
          </a:p>
        </p:txBody>
      </p:sp>
    </p:spTree>
    <p:extLst>
      <p:ext uri="{BB962C8B-B14F-4D97-AF65-F5344CB8AC3E}">
        <p14:creationId xmlns:p14="http://schemas.microsoft.com/office/powerpoint/2010/main" val="722189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76173" y="548680"/>
            <a:ext cx="511256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福祉</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施設から一般就労への移行状況</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グラフ 6">
            <a:extLst>
              <a:ext uri="{FF2B5EF4-FFF2-40B4-BE49-F238E27FC236}">
                <a16:creationId xmlns:a16="http://schemas.microsoft.com/office/drawing/2014/main" id="{74502F79-36C8-404E-954B-B8B79355AC8A}"/>
              </a:ext>
            </a:extLst>
          </p:cNvPr>
          <p:cNvGraphicFramePr>
            <a:graphicFrameLocks/>
          </p:cNvGraphicFramePr>
          <p:nvPr>
            <p:extLst>
              <p:ext uri="{D42A27DB-BD31-4B8C-83A1-F6EECF244321}">
                <p14:modId xmlns:p14="http://schemas.microsoft.com/office/powerpoint/2010/main" val="3075218774"/>
              </p:ext>
            </p:extLst>
          </p:nvPr>
        </p:nvGraphicFramePr>
        <p:xfrm>
          <a:off x="272606" y="1628800"/>
          <a:ext cx="8619874" cy="4989153"/>
        </p:xfrm>
        <a:graphic>
          <a:graphicData uri="http://schemas.openxmlformats.org/drawingml/2006/chart">
            <c:chart xmlns:c="http://schemas.openxmlformats.org/drawingml/2006/chart" xmlns:r="http://schemas.openxmlformats.org/officeDocument/2006/relationships" r:id="rId3"/>
          </a:graphicData>
        </a:graphic>
      </p:graphicFrame>
      <p:sp>
        <p:nvSpPr>
          <p:cNvPr id="9" name="正方形/長方形 8">
            <a:extLst>
              <a:ext uri="{FF2B5EF4-FFF2-40B4-BE49-F238E27FC236}">
                <a16:creationId xmlns:a16="http://schemas.microsoft.com/office/drawing/2014/main" id="{FF3BEC55-C148-476A-9CB6-A7D9D4C8D928}"/>
              </a:ext>
            </a:extLst>
          </p:cNvPr>
          <p:cNvSpPr/>
          <p:nvPr/>
        </p:nvSpPr>
        <p:spPr>
          <a:xfrm>
            <a:off x="2986490" y="1052736"/>
            <a:ext cx="3529726"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一般就労者の推移</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79512" y="188640"/>
            <a:ext cx="511256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１．福祉</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施設から一般就労への移行状況</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5D624727-1B9D-45AB-8DD0-2E1E53ECFAC4}" type="slidenum">
              <a:rPr kumimoji="1" lang="ja-JP" altLang="en-US" smtClean="0"/>
              <a:t>6</a:t>
            </a:fld>
            <a:endParaRPr kumimoji="1" lang="ja-JP" altLang="en-US"/>
          </a:p>
        </p:txBody>
      </p:sp>
    </p:spTree>
    <p:extLst>
      <p:ext uri="{BB962C8B-B14F-4D97-AF65-F5344CB8AC3E}">
        <p14:creationId xmlns:p14="http://schemas.microsoft.com/office/powerpoint/2010/main" val="1396300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91308" y="667943"/>
            <a:ext cx="590465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a:t>
            </a:r>
            <a:r>
              <a:rPr kumimoji="1" lang="ja-JP" altLang="en-US"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a:t>
            </a:r>
            <a:r>
              <a:rPr kumimoji="1" lang="ja-JP" altLang="en-US"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がい</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種別ごとの一般就労者数の推移（</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過去</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3" name="正方形/長方形 12"/>
          <p:cNvSpPr/>
          <p:nvPr/>
        </p:nvSpPr>
        <p:spPr>
          <a:xfrm>
            <a:off x="213048" y="235895"/>
            <a:ext cx="511256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１．福祉</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施設から一般就労への移行状況</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グラフ 6">
            <a:extLst>
              <a:ext uri="{FF2B5EF4-FFF2-40B4-BE49-F238E27FC236}">
                <a16:creationId xmlns:a16="http://schemas.microsoft.com/office/drawing/2014/main" id="{5EF41161-600D-481F-8C67-A646DFF12D7A}"/>
              </a:ext>
            </a:extLst>
          </p:cNvPr>
          <p:cNvGraphicFramePr>
            <a:graphicFrameLocks/>
          </p:cNvGraphicFramePr>
          <p:nvPr>
            <p:extLst>
              <p:ext uri="{D42A27DB-BD31-4B8C-83A1-F6EECF244321}">
                <p14:modId xmlns:p14="http://schemas.microsoft.com/office/powerpoint/2010/main" val="327702032"/>
              </p:ext>
            </p:extLst>
          </p:nvPr>
        </p:nvGraphicFramePr>
        <p:xfrm>
          <a:off x="213048" y="1124744"/>
          <a:ext cx="8679432" cy="5112568"/>
        </p:xfrm>
        <a:graphic>
          <a:graphicData uri="http://schemas.openxmlformats.org/drawingml/2006/chart">
            <c:chart xmlns:c="http://schemas.openxmlformats.org/drawingml/2006/chart" xmlns:r="http://schemas.openxmlformats.org/officeDocument/2006/relationships" r:id="rId2"/>
          </a:graphicData>
        </a:graphic>
      </p:graphicFrame>
      <p:sp>
        <p:nvSpPr>
          <p:cNvPr id="2" name="スライド番号プレースホルダー 1"/>
          <p:cNvSpPr>
            <a:spLocks noGrp="1"/>
          </p:cNvSpPr>
          <p:nvPr>
            <p:ph type="sldNum" sz="quarter" idx="12"/>
          </p:nvPr>
        </p:nvSpPr>
        <p:spPr/>
        <p:txBody>
          <a:bodyPr/>
          <a:lstStyle/>
          <a:p>
            <a:fld id="{5D624727-1B9D-45AB-8DD0-2E1E53ECFAC4}" type="slidenum">
              <a:rPr kumimoji="1" lang="ja-JP" altLang="en-US" smtClean="0"/>
              <a:t>7</a:t>
            </a:fld>
            <a:endParaRPr kumimoji="1" lang="ja-JP" altLang="en-US"/>
          </a:p>
        </p:txBody>
      </p:sp>
    </p:spTree>
    <p:extLst>
      <p:ext uri="{BB962C8B-B14F-4D97-AF65-F5344CB8AC3E}">
        <p14:creationId xmlns:p14="http://schemas.microsoft.com/office/powerpoint/2010/main" val="3548974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79512" y="623356"/>
            <a:ext cx="511256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福祉</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施設から一般就労への移行状況</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FF3BEC55-C148-476A-9CB6-A7D9D4C8D928}"/>
              </a:ext>
            </a:extLst>
          </p:cNvPr>
          <p:cNvSpPr/>
          <p:nvPr/>
        </p:nvSpPr>
        <p:spPr>
          <a:xfrm>
            <a:off x="2698458" y="1124744"/>
            <a:ext cx="3529726"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一般就労者の職場定着率</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79512" y="188640"/>
            <a:ext cx="511256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１．福祉</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施設から一般就労への移行状況</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528097774"/>
              </p:ext>
            </p:extLst>
          </p:nvPr>
        </p:nvGraphicFramePr>
        <p:xfrm>
          <a:off x="179510" y="1700808"/>
          <a:ext cx="8712970" cy="4608511"/>
        </p:xfrm>
        <a:graphic>
          <a:graphicData uri="http://schemas.openxmlformats.org/drawingml/2006/table">
            <a:tbl>
              <a:tblPr/>
              <a:tblGrid>
                <a:gridCol w="1742594">
                  <a:extLst>
                    <a:ext uri="{9D8B030D-6E8A-4147-A177-3AD203B41FA5}">
                      <a16:colId xmlns:a16="http://schemas.microsoft.com/office/drawing/2014/main" val="20000"/>
                    </a:ext>
                  </a:extLst>
                </a:gridCol>
                <a:gridCol w="1742594">
                  <a:extLst>
                    <a:ext uri="{9D8B030D-6E8A-4147-A177-3AD203B41FA5}">
                      <a16:colId xmlns:a16="http://schemas.microsoft.com/office/drawing/2014/main" val="20001"/>
                    </a:ext>
                  </a:extLst>
                </a:gridCol>
                <a:gridCol w="1742594">
                  <a:extLst>
                    <a:ext uri="{9D8B030D-6E8A-4147-A177-3AD203B41FA5}">
                      <a16:colId xmlns:a16="http://schemas.microsoft.com/office/drawing/2014/main" val="20002"/>
                    </a:ext>
                  </a:extLst>
                </a:gridCol>
                <a:gridCol w="1742594">
                  <a:extLst>
                    <a:ext uri="{9D8B030D-6E8A-4147-A177-3AD203B41FA5}">
                      <a16:colId xmlns:a16="http://schemas.microsoft.com/office/drawing/2014/main" val="20003"/>
                    </a:ext>
                  </a:extLst>
                </a:gridCol>
                <a:gridCol w="1742594">
                  <a:extLst>
                    <a:ext uri="{9D8B030D-6E8A-4147-A177-3AD203B41FA5}">
                      <a16:colId xmlns:a16="http://schemas.microsoft.com/office/drawing/2014/main" val="20004"/>
                    </a:ext>
                  </a:extLst>
                </a:gridCol>
              </a:tblGrid>
              <a:tr h="516471">
                <a:tc>
                  <a:txBody>
                    <a:bodyPr/>
                    <a:lstStyle/>
                    <a:p>
                      <a:pPr algn="ctr"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全体</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月以上</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月以上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altLang="en-US" sz="1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月以上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36</a:t>
                      </a:r>
                      <a:r>
                        <a:rPr lang="ja-JP" altLang="en-US" sz="1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月以上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16471">
                <a:tc>
                  <a:txBody>
                    <a:bodyPr/>
                    <a:lstStyle/>
                    <a:p>
                      <a:pPr algn="ctr"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73.0%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67.6%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a:solidFill>
                            <a:srgbClr val="FF0000"/>
                          </a:solidFill>
                          <a:effectLst/>
                          <a:latin typeface="Meiryo UI" panose="020B0604030504040204" pitchFamily="50" charset="-128"/>
                          <a:ea typeface="Meiryo UI" panose="020B0604030504040204" pitchFamily="50" charset="-128"/>
                        </a:rPr>
                        <a:t>59.5%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a:solidFill>
                            <a:srgbClr val="FF0000"/>
                          </a:solidFill>
                          <a:effectLst/>
                          <a:latin typeface="Meiryo UI" panose="020B0604030504040204" pitchFamily="50" charset="-128"/>
                          <a:ea typeface="Meiryo UI" panose="020B0604030504040204" pitchFamily="50" charset="-128"/>
                        </a:rPr>
                        <a:t>52.2%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96607">
                <a:tc>
                  <a:txBody>
                    <a:bodyPr/>
                    <a:lstStyle/>
                    <a:p>
                      <a:pPr algn="ctr"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Meiryo UI" panose="020B0604030504040204" pitchFamily="50" charset="-128"/>
                          <a:ea typeface="Meiryo UI" panose="020B0604030504040204" pitchFamily="50" charset="-128"/>
                        </a:rPr>
                        <a:t>76.7%</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FF0000"/>
                          </a:solidFill>
                          <a:effectLst/>
                          <a:latin typeface="Meiryo UI" panose="020B0604030504040204" pitchFamily="50" charset="-128"/>
                          <a:ea typeface="Meiryo UI" panose="020B0604030504040204" pitchFamily="50" charset="-128"/>
                        </a:rPr>
                        <a:t>70.2%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FF0000"/>
                          </a:solidFill>
                          <a:effectLst/>
                          <a:latin typeface="Meiryo UI" panose="020B0604030504040204" pitchFamily="50" charset="-128"/>
                          <a:ea typeface="Meiryo UI" panose="020B0604030504040204" pitchFamily="50" charset="-128"/>
                        </a:rPr>
                        <a:t>60.7%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0002"/>
                  </a:ext>
                </a:extLst>
              </a:tr>
              <a:tr h="496607">
                <a:tc>
                  <a:txBody>
                    <a:bodyPr/>
                    <a:lstStyle/>
                    <a:p>
                      <a:pPr algn="ctr" fontAlgn="ctr"/>
                      <a:r>
                        <a:rPr lang="ja-JP" altLang="en-US" sz="1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a:solidFill>
                            <a:srgbClr val="FF0000"/>
                          </a:solidFill>
                          <a:effectLst/>
                          <a:latin typeface="Meiryo UI" panose="020B0604030504040204" pitchFamily="50" charset="-128"/>
                          <a:ea typeface="Meiryo UI" panose="020B0604030504040204" pitchFamily="50" charset="-128"/>
                        </a:rPr>
                        <a:t>79.9%</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a:solidFill>
                            <a:srgbClr val="FF0000"/>
                          </a:solidFill>
                          <a:effectLst/>
                          <a:latin typeface="Meiryo UI" panose="020B0604030504040204" pitchFamily="50" charset="-128"/>
                          <a:ea typeface="Meiryo UI" panose="020B0604030504040204" pitchFamily="50" charset="-128"/>
                        </a:rPr>
                        <a:t>68.1%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0003"/>
                  </a:ext>
                </a:extLst>
              </a:tr>
              <a:tr h="496607">
                <a:tc>
                  <a:txBody>
                    <a:bodyPr/>
                    <a:lstStyle/>
                    <a:p>
                      <a:pPr algn="ctr" fontAlgn="ctr"/>
                      <a:endParaRPr lang="ja-JP" altLang="en-US" sz="1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16471">
                <a:tc>
                  <a:txBody>
                    <a:bodyPr/>
                    <a:lstStyle/>
                    <a:p>
                      <a:pPr algn="ctr" fontAlgn="ctr"/>
                      <a:r>
                        <a:rPr lang="ja-JP" altLang="en-US" sz="1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就労移行</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月以上</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月以上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altLang="en-US" sz="1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月以上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36</a:t>
                      </a:r>
                      <a:r>
                        <a:rPr lang="ja-JP" altLang="en-US" sz="1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月以上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16471">
                <a:tc>
                  <a:txBody>
                    <a:bodyPr/>
                    <a:lstStyle/>
                    <a:p>
                      <a:pPr algn="ctr" fontAlgn="ctr"/>
                      <a:r>
                        <a:rPr lang="ja-JP" altLang="en-US" sz="1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Meiryo UI" panose="020B0604030504040204" pitchFamily="50" charset="-128"/>
                          <a:ea typeface="Meiryo UI" panose="020B0604030504040204" pitchFamily="50" charset="-128"/>
                        </a:rPr>
                        <a:t>77.6%</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Meiryo UI" panose="020B0604030504040204" pitchFamily="50" charset="-128"/>
                          <a:ea typeface="Meiryo UI" panose="020B0604030504040204" pitchFamily="50" charset="-128"/>
                        </a:rPr>
                        <a:t>71.9%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a:solidFill>
                            <a:srgbClr val="FF0000"/>
                          </a:solidFill>
                          <a:effectLst/>
                          <a:latin typeface="Meiryo UI" panose="020B0604030504040204" pitchFamily="50" charset="-128"/>
                          <a:ea typeface="Meiryo UI" panose="020B0604030504040204" pitchFamily="50" charset="-128"/>
                        </a:rPr>
                        <a:t>62.5%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a:solidFill>
                            <a:srgbClr val="FF0000"/>
                          </a:solidFill>
                          <a:effectLst/>
                          <a:latin typeface="Meiryo UI" panose="020B0604030504040204" pitchFamily="50" charset="-128"/>
                          <a:ea typeface="Meiryo UI" panose="020B0604030504040204" pitchFamily="50" charset="-128"/>
                        </a:rPr>
                        <a:t>54.3%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16471">
                <a:tc>
                  <a:txBody>
                    <a:bodyPr/>
                    <a:lstStyle/>
                    <a:p>
                      <a:pPr algn="ctr" fontAlgn="ctr"/>
                      <a:r>
                        <a:rPr lang="ja-JP" altLang="en-US" sz="1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Meiryo UI" panose="020B0604030504040204" pitchFamily="50" charset="-128"/>
                          <a:ea typeface="Meiryo UI" panose="020B0604030504040204" pitchFamily="50" charset="-128"/>
                        </a:rPr>
                        <a:t>83.8%</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a:solidFill>
                            <a:srgbClr val="FF0000"/>
                          </a:solidFill>
                          <a:effectLst/>
                          <a:latin typeface="Meiryo UI" panose="020B0604030504040204" pitchFamily="50" charset="-128"/>
                          <a:ea typeface="Meiryo UI" panose="020B0604030504040204" pitchFamily="50" charset="-128"/>
                        </a:rPr>
                        <a:t>77.7%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a:solidFill>
                            <a:srgbClr val="FF0000"/>
                          </a:solidFill>
                          <a:effectLst/>
                          <a:latin typeface="Meiryo UI" panose="020B0604030504040204" pitchFamily="50" charset="-128"/>
                          <a:ea typeface="Meiryo UI" panose="020B0604030504040204" pitchFamily="50" charset="-128"/>
                        </a:rPr>
                        <a:t>67.4%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0007"/>
                  </a:ext>
                </a:extLst>
              </a:tr>
              <a:tr h="536335">
                <a:tc>
                  <a:txBody>
                    <a:bodyPr/>
                    <a:lstStyle/>
                    <a:p>
                      <a:pPr algn="ctr" fontAlgn="ctr"/>
                      <a:r>
                        <a:rPr lang="ja-JP" altLang="en-US" sz="1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a:solidFill>
                            <a:srgbClr val="FF0000"/>
                          </a:solidFill>
                          <a:effectLst/>
                          <a:latin typeface="Meiryo UI" panose="020B0604030504040204" pitchFamily="50" charset="-128"/>
                          <a:ea typeface="Meiryo UI" panose="020B0604030504040204" pitchFamily="50" charset="-128"/>
                        </a:rPr>
                        <a:t>87.8%</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800" b="1" i="0" u="none" strike="noStrike">
                          <a:solidFill>
                            <a:srgbClr val="FF0000"/>
                          </a:solidFill>
                          <a:effectLst/>
                          <a:latin typeface="Meiryo UI" panose="020B0604030504040204" pitchFamily="50" charset="-128"/>
                          <a:ea typeface="Meiryo UI" panose="020B0604030504040204" pitchFamily="50" charset="-128"/>
                        </a:rPr>
                        <a:t>76.5%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0008"/>
                  </a:ext>
                </a:extLst>
              </a:tr>
            </a:tbl>
          </a:graphicData>
        </a:graphic>
      </p:graphicFrame>
      <p:sp>
        <p:nvSpPr>
          <p:cNvPr id="3" name="スライド番号プレースホルダー 2"/>
          <p:cNvSpPr>
            <a:spLocks noGrp="1"/>
          </p:cNvSpPr>
          <p:nvPr>
            <p:ph type="sldNum" sz="quarter" idx="12"/>
          </p:nvPr>
        </p:nvSpPr>
        <p:spPr/>
        <p:txBody>
          <a:bodyPr/>
          <a:lstStyle/>
          <a:p>
            <a:fld id="{5D624727-1B9D-45AB-8DD0-2E1E53ECFAC4}" type="slidenum">
              <a:rPr kumimoji="1" lang="ja-JP" altLang="en-US" smtClean="0"/>
              <a:t>8</a:t>
            </a:fld>
            <a:endParaRPr kumimoji="1" lang="ja-JP" altLang="en-US"/>
          </a:p>
        </p:txBody>
      </p:sp>
    </p:spTree>
    <p:extLst>
      <p:ext uri="{BB962C8B-B14F-4D97-AF65-F5344CB8AC3E}">
        <p14:creationId xmlns:p14="http://schemas.microsoft.com/office/powerpoint/2010/main" val="834455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5D624727-1B9D-45AB-8DD0-2E1E53ECFAC4}" type="slidenum">
              <a:rPr kumimoji="1" lang="ja-JP" altLang="en-US" smtClean="0"/>
              <a:t>9</a:t>
            </a:fld>
            <a:endParaRPr kumimoji="1" lang="ja-JP" altLang="en-US" dirty="0"/>
          </a:p>
        </p:txBody>
      </p:sp>
    </p:spTree>
    <p:extLst>
      <p:ext uri="{BB962C8B-B14F-4D97-AF65-F5344CB8AC3E}">
        <p14:creationId xmlns:p14="http://schemas.microsoft.com/office/powerpoint/2010/main" val="2808789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4397</TotalTime>
  <Words>1113</Words>
  <Application>Microsoft Office PowerPoint</Application>
  <PresentationFormat>画面に合わせる (4:3)</PresentationFormat>
  <Paragraphs>271</Paragraphs>
  <Slides>13</Slides>
  <Notes>3</Notes>
  <HiddenSlides>0</HiddenSlides>
  <MMClips>0</MMClips>
  <ScaleCrop>false</ScaleCrop>
  <HeadingPairs>
    <vt:vector size="8" baseType="variant">
      <vt:variant>
        <vt:lpstr>使用されているフォント</vt:lpstr>
      </vt:variant>
      <vt:variant>
        <vt:i4>6</vt:i4>
      </vt:variant>
      <vt:variant>
        <vt:lpstr>テーマ</vt:lpstr>
      </vt:variant>
      <vt:variant>
        <vt:i4>2</vt:i4>
      </vt:variant>
      <vt:variant>
        <vt:lpstr>スライド タイトル</vt:lpstr>
      </vt:variant>
      <vt:variant>
        <vt:i4>13</vt:i4>
      </vt:variant>
      <vt:variant>
        <vt:lpstr>目的別スライド ショー</vt:lpstr>
      </vt:variant>
      <vt:variant>
        <vt:i4>1</vt:i4>
      </vt:variant>
    </vt:vector>
  </HeadingPairs>
  <TitlesOfParts>
    <vt:vector size="22" baseType="lpstr">
      <vt:lpstr>Meiryo UI</vt:lpstr>
      <vt:lpstr>ＭＳ Ｐゴシック</vt:lpstr>
      <vt:lpstr>游ゴシック</vt:lpstr>
      <vt:lpstr>游ゴシック Light</vt:lpstr>
      <vt:lpstr>Arial</vt:lpstr>
      <vt:lpstr>Calibri</vt:lpstr>
      <vt:lpstr>Office ​​テーマ</vt:lpstr>
      <vt:lpstr>デザインの設定</vt:lpstr>
      <vt:lpstr>就労人数調査（平成29年度実績） 調査結果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目的別スライド ショー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角　晃輔</cp:lastModifiedBy>
  <cp:revision>164</cp:revision>
  <cp:lastPrinted>2018-07-26T00:25:28Z</cp:lastPrinted>
  <dcterms:created xsi:type="dcterms:W3CDTF">2017-08-21T02:34:46Z</dcterms:created>
  <dcterms:modified xsi:type="dcterms:W3CDTF">2019-02-15T02:45:24Z</dcterms:modified>
</cp:coreProperties>
</file>