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9" r:id="rId4"/>
    <p:sldId id="258"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79" autoAdjust="0"/>
  </p:normalViewPr>
  <p:slideViewPr>
    <p:cSldViewPr>
      <p:cViewPr>
        <p:scale>
          <a:sx n="81" d="100"/>
          <a:sy n="81" d="100"/>
        </p:scale>
        <p:origin x="-8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3578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622350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790869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067001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834335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60370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52424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66264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153401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751010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01341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162FA4-7900-4BD9-B4F2-1E04CDAE87D1}" type="datetimeFigureOut">
              <a:rPr kumimoji="1" lang="ja-JP" altLang="en-US" smtClean="0"/>
              <a:t>2018/2/23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228658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62FA4-7900-4BD9-B4F2-1E04CDAE87D1}" type="datetimeFigureOut">
              <a:rPr kumimoji="1" lang="ja-JP" altLang="en-US" smtClean="0"/>
              <a:t>2018/2/23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441EE-07C0-4105-B95E-73A7940F3B78}" type="slidenum">
              <a:rPr kumimoji="1" lang="ja-JP" altLang="en-US" smtClean="0"/>
              <a:t>‹#›</a:t>
            </a:fld>
            <a:endParaRPr kumimoji="1" lang="ja-JP" altLang="en-US"/>
          </a:p>
        </p:txBody>
      </p:sp>
    </p:spTree>
    <p:extLst>
      <p:ext uri="{BB962C8B-B14F-4D97-AF65-F5344CB8AC3E}">
        <p14:creationId xmlns:p14="http://schemas.microsoft.com/office/powerpoint/2010/main" val="300165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019736254"/>
              </p:ext>
            </p:extLst>
          </p:nvPr>
        </p:nvGraphicFramePr>
        <p:xfrm>
          <a:off x="251520" y="1052736"/>
          <a:ext cx="8640960" cy="1101088"/>
        </p:xfrm>
        <a:graphic>
          <a:graphicData uri="http://schemas.openxmlformats.org/drawingml/2006/table">
            <a:tbl>
              <a:tblPr firstRow="1" bandRow="1">
                <a:tableStyleId>{5C22544A-7EE6-4342-B048-85BDC9FD1C3A}</a:tableStyleId>
              </a:tblPr>
              <a:tblGrid>
                <a:gridCol w="1512168"/>
                <a:gridCol w="7128792"/>
              </a:tblGrid>
              <a:tr h="327059">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基本情報</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16829">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部会の目的</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障がいのある人が働ける環境づくり</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4224">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寝屋川市、公共職業安定所、大阪府、支援学校、医療機関、企業、福祉事業所（就労移行支援事業所、就労継続支援事業所）、就業・生活支援センター</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市町村の就労支援部会における先進的な取り組み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51520" y="692696"/>
            <a:ext cx="14401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寝屋川</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251520" y="2132857"/>
            <a:ext cx="8640960" cy="4536503"/>
            <a:chOff x="251520" y="2420888"/>
            <a:chExt cx="8640960" cy="4536503"/>
          </a:xfrm>
        </p:grpSpPr>
        <p:sp>
          <p:nvSpPr>
            <p:cNvPr id="7" name="正方形/長方形 6"/>
            <p:cNvSpPr/>
            <p:nvPr/>
          </p:nvSpPr>
          <p:spPr>
            <a:xfrm>
              <a:off x="251520" y="2780928"/>
              <a:ext cx="8640960" cy="41764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〇寝屋川市では、</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者の就労に関する協議の場を</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層構造で設けており、専門部会として「</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就労支援関係者会議</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」を年に</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度開催するととも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に、そのワーキングと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して「就業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・生活支援実務担当者会議」と、サブワーキングと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精神障害者就労サポーター連絡会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」を設置している。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〇「就業・生活支援実務担当者会議」</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は部会と同じく「障がいのある人が働ける環境づくり」を目標に、毎月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回開催している。ワーキングの構成員は就業・生活支援センター、就労移行支援事業所、医療機関、地域生活支援センター、支援学校、行政の実務担当者。平成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エルガイダンス</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ねやがわ</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就職した当事者の講演や模擬面接のイベント</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」の開催、困難ケース事例検討の実施、市域の社会資源の情報交換等の取り組みを行った。</a:t>
              </a: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〇「精神障害者就労サポーター連絡会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者の就労支援の流れと仕組みを作る」を目的に、医療機関の担当者、就業・生活支援センター</a:t>
              </a:r>
              <a:r>
                <a:rPr lang="ja-JP" altLang="en-US"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の担当者</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移行支援事業所</a:t>
              </a:r>
              <a:r>
                <a:rPr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担当者が集まり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会議を行っている。この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の中で、就労した方の特性や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困った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ときの連絡先を可視化した「サポーター連絡カード」という定着支援ツールを作成、それを活用した定着支援の取り組み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の普及をすすめてきた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。そういった活動もあり、現在では就労した本人に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何か変化があった際に、本人からだけで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なく企業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の担当者からも支援チームへ報告や相談の連絡が入るように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〇今年度は各機関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の役割の再確認をすることで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、就労した障がいのある方が円滑に企業からのナチュラルサポートを受けられるよう、各機関がどのように定着支援で関わっていくのか等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を整理した。特にハローワークとの連携に注力し、専門援助部門の担当者とともに、医療機関、就労移行支援事業所等の福祉事業所の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者がどのような情報を共有するのが利用者にとって最適なのかを検討した。</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2420888"/>
              <a:ext cx="86409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先進的な取り組み</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5"/>
          <p:cNvSpPr txBox="1"/>
          <p:nvPr/>
        </p:nvSpPr>
        <p:spPr>
          <a:xfrm>
            <a:off x="7668344" y="152636"/>
            <a:ext cx="1304528" cy="360040"/>
          </a:xfrm>
          <a:prstGeom prst="rect">
            <a:avLst/>
          </a:prstGeom>
          <a:solidFill>
            <a:schemeClr val="bg1"/>
          </a:solidFill>
          <a:ln>
            <a:solidFill>
              <a:schemeClr val="tx1"/>
            </a:solidFill>
          </a:ln>
        </p:spPr>
        <p:txBody>
          <a:bodyPr wrap="square"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600" b="1" dirty="0" smtClean="0">
                <a:latin typeface="+mn-ea"/>
                <a:cs typeface="Meiryo UI" panose="020B0604030504040204" pitchFamily="50" charset="-128"/>
              </a:rPr>
              <a:t>資料</a:t>
            </a:r>
            <a:r>
              <a:rPr lang="en-US" altLang="ja-JP" sz="1600" b="1" dirty="0" smtClean="0">
                <a:latin typeface="+mn-ea"/>
                <a:cs typeface="Meiryo UI" panose="020B0604030504040204" pitchFamily="50" charset="-128"/>
              </a:rPr>
              <a:t>2</a:t>
            </a:r>
            <a:r>
              <a:rPr kumimoji="1" lang="en-US" altLang="ja-JP" sz="1600" b="1" dirty="0" smtClean="0">
                <a:latin typeface="+mn-ea"/>
                <a:cs typeface="Meiryo UI" panose="020B0604030504040204" pitchFamily="50" charset="-128"/>
              </a:rPr>
              <a:t>-2</a:t>
            </a:r>
            <a:endParaRPr kumimoji="1" lang="ja-JP" altLang="en-US" sz="1600" b="1" dirty="0">
              <a:latin typeface="+mn-ea"/>
              <a:cs typeface="Meiryo UI" panose="020B0604030504040204" pitchFamily="50" charset="-128"/>
            </a:endParaRPr>
          </a:p>
        </p:txBody>
      </p:sp>
    </p:spTree>
    <p:extLst>
      <p:ext uri="{BB962C8B-B14F-4D97-AF65-F5344CB8AC3E}">
        <p14:creationId xmlns:p14="http://schemas.microsoft.com/office/powerpoint/2010/main" val="343410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821168072"/>
              </p:ext>
            </p:extLst>
          </p:nvPr>
        </p:nvGraphicFramePr>
        <p:xfrm>
          <a:off x="251521" y="1052736"/>
          <a:ext cx="8611492" cy="3820160"/>
        </p:xfrm>
        <a:graphic>
          <a:graphicData uri="http://schemas.openxmlformats.org/drawingml/2006/table">
            <a:tbl>
              <a:tblPr firstRow="1" bandRow="1">
                <a:tableStyleId>{5C22544A-7EE6-4342-B048-85BDC9FD1C3A}</a:tableStyleId>
              </a:tblPr>
              <a:tblGrid>
                <a:gridCol w="2130772"/>
                <a:gridCol w="5070027"/>
                <a:gridCol w="1410693"/>
              </a:tblGrid>
              <a:tr h="370840">
                <a:tc gridSpan="3">
                  <a:txBody>
                    <a:bodyPr/>
                    <a:lstStyle/>
                    <a:p>
                      <a:pPr algn="ctr" eaLnBrk="0" latinLnBrk="0" hangingPunct="0">
                        <a:lnSpc>
                          <a:spcPts val="2000"/>
                        </a:lnSpc>
                        <a:spcBef>
                          <a:spcPts val="120"/>
                        </a:spcBef>
                        <a:spcAft>
                          <a:spcPts val="0"/>
                        </a:spcAft>
                      </a:pPr>
                      <a:r>
                        <a:rPr lang="ja-JP" altLang="ja-JP"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自立支援協議会</a:t>
                      </a:r>
                      <a:r>
                        <a:rPr lang="ja-JP" altLang="ja-JP"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p>
                    <a:p>
                      <a:pPr marL="1114425" indent="-114300" eaLnBrk="0" latinLnBrk="0" hangingPunct="0">
                        <a:lnSpc>
                          <a:spcPts val="2000"/>
                        </a:lnSpc>
                        <a:spcBef>
                          <a:spcPts val="240"/>
                        </a:spcBef>
                        <a:spcAft>
                          <a:spcPts val="0"/>
                        </a:spcAft>
                      </a:pPr>
                      <a:r>
                        <a:rPr lang="ja-JP" altLang="ja-JP"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・部会を通じた課題の集約と計画への反映・評価や改善に関する協議</a:t>
                      </a:r>
                    </a:p>
                    <a:p>
                      <a:pPr marL="1114425" indent="-114300" eaLnBrk="0" latinLnBrk="0" hangingPunct="0">
                        <a:lnSpc>
                          <a:spcPts val="2000"/>
                        </a:lnSpc>
                        <a:spcAft>
                          <a:spcPts val="0"/>
                        </a:spcAft>
                      </a:pPr>
                      <a:r>
                        <a:rPr lang="ja-JP" altLang="ja-JP"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・部会の分担による課題解決のための協議</a:t>
                      </a:r>
                    </a:p>
                    <a:p>
                      <a:pPr marL="1114425" indent="-114300" eaLnBrk="0" latinLnBrk="0" hangingPunct="0">
                        <a:lnSpc>
                          <a:spcPts val="2000"/>
                        </a:lnSpc>
                        <a:spcAft>
                          <a:spcPts val="360"/>
                        </a:spcAft>
                      </a:pPr>
                      <a:r>
                        <a:rPr lang="ja-JP" altLang="ja-JP" sz="1400" b="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・委託相談支援の評価</a:t>
                      </a:r>
                      <a:endParaRPr kumimoji="1" lang="ja-JP" alt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70840">
                <a:tc gridSpan="3">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70840">
                <a:tc>
                  <a:txBody>
                    <a:bodyPr/>
                    <a:lstStyle/>
                    <a:p>
                      <a:pPr algn="ctr" eaLnBrk="0" latinLnBrk="0" hangingPunct="0">
                        <a:spcBef>
                          <a:spcPts val="120"/>
                        </a:spcBef>
                        <a:spcAft>
                          <a:spcPts val="120"/>
                        </a:spcAft>
                      </a:pPr>
                      <a:r>
                        <a:rPr lang="ja-JP" sz="1800" dirty="0">
                          <a:solidFill>
                            <a:srgbClr val="000000"/>
                          </a:solidFill>
                          <a:effectLst/>
                          <a:latin typeface="ＭＳ 明朝"/>
                          <a:ea typeface="HG丸ｺﾞｼｯｸM-PRO"/>
                          <a:cs typeface="ＭＳ 明朝"/>
                        </a:rPr>
                        <a:t>【部会】</a:t>
                      </a:r>
                      <a:endParaRPr lang="ja-JP" sz="1800" dirty="0">
                        <a:solidFill>
                          <a:srgbClr val="000000"/>
                        </a:solidFill>
                        <a:effectLst/>
                        <a:latin typeface="ＭＳ 明朝"/>
                        <a:cs typeface="ＭＳ 明朝"/>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latinLnBrk="0" hangingPunct="0">
                        <a:spcBef>
                          <a:spcPts val="120"/>
                        </a:spcBef>
                        <a:spcAft>
                          <a:spcPts val="120"/>
                        </a:spcAft>
                      </a:pPr>
                      <a:r>
                        <a:rPr lang="ja-JP" sz="1800" dirty="0">
                          <a:solidFill>
                            <a:srgbClr val="000000"/>
                          </a:solidFill>
                          <a:effectLst/>
                          <a:latin typeface="ＭＳ 明朝"/>
                          <a:ea typeface="HG丸ｺﾞｼｯｸM-PRO"/>
                          <a:cs typeface="ＭＳ 明朝"/>
                        </a:rPr>
                        <a:t>就労支援</a:t>
                      </a:r>
                      <a:r>
                        <a:rPr lang="ja-JP" sz="1800" dirty="0" smtClean="0">
                          <a:solidFill>
                            <a:srgbClr val="000000"/>
                          </a:solidFill>
                          <a:effectLst/>
                          <a:latin typeface="ＭＳ 明朝"/>
                          <a:ea typeface="HG丸ｺﾞｼｯｸM-PRO"/>
                          <a:cs typeface="ＭＳ 明朝"/>
                        </a:rPr>
                        <a:t>部会</a:t>
                      </a:r>
                      <a:endParaRPr lang="ja-JP" sz="1800" dirty="0">
                        <a:solidFill>
                          <a:srgbClr val="000000"/>
                        </a:solidFill>
                        <a:effectLst/>
                        <a:latin typeface="ＭＳ 明朝"/>
                        <a:cs typeface="ＭＳ 明朝"/>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eaLnBrk="0" latinLnBrk="0" hangingPunct="0">
                        <a:spcBef>
                          <a:spcPts val="120"/>
                        </a:spcBef>
                        <a:spcAft>
                          <a:spcPts val="120"/>
                        </a:spcAft>
                      </a:pPr>
                      <a:r>
                        <a:rPr lang="ja-JP" altLang="en-US" sz="16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開催頻度</a:t>
                      </a:r>
                      <a:endParaRPr lang="ja-JP" sz="16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eaLnBrk="0" latinLnBrk="0" hangingPunct="0">
                        <a:lnSpc>
                          <a:spcPts val="2000"/>
                        </a:lnSpc>
                        <a:spcAft>
                          <a:spcPts val="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専門</a:t>
                      </a:r>
                      <a:r>
                        <a:rPr 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部会会議</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7000" indent="-127000" algn="ctr" eaLnBrk="0" latinLnBrk="0" hangingPunct="0">
                        <a:lnSpc>
                          <a:spcPts val="2000"/>
                        </a:lnSpc>
                        <a:spcBef>
                          <a:spcPts val="120"/>
                        </a:spcBef>
                        <a:spcAft>
                          <a:spcPts val="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◎就労支援関係者会議</a:t>
                      </a:r>
                    </a:p>
                    <a:p>
                      <a:pPr marL="114300" indent="-114300" algn="ctr" eaLnBrk="0" latinLnBrk="0" hangingPunct="0">
                        <a:lnSpc>
                          <a:spcPts val="2000"/>
                        </a:lnSpc>
                        <a:spcBef>
                          <a:spcPts val="240"/>
                        </a:spcBef>
                        <a:spcAft>
                          <a:spcPts val="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・就労支援のネットワークづくりと課題の</a:t>
                      </a:r>
                      <a:r>
                        <a:rPr 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共有</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4300" indent="-114300" algn="ctr" eaLnBrk="0" latinLnBrk="0" hangingPunct="0">
                        <a:lnSpc>
                          <a:spcPts val="2000"/>
                        </a:lnSpc>
                        <a:spcBef>
                          <a:spcPts val="240"/>
                        </a:spcBef>
                        <a:spcAft>
                          <a:spcPts val="0"/>
                        </a:spcAft>
                      </a:pPr>
                      <a:r>
                        <a:rPr lang="ja-JP" altLang="en-US"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回</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eaLnBrk="0" latinLnBrk="0" hangingPunct="0">
                        <a:lnSpc>
                          <a:spcPts val="2000"/>
                        </a:lnSpc>
                        <a:spcAft>
                          <a:spcPts val="0"/>
                        </a:spcAft>
                      </a:pPr>
                      <a:r>
                        <a:rPr 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ワーキング会議</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7000" indent="-127000" algn="ctr" eaLnBrk="0" latinLnBrk="0" hangingPunct="0">
                        <a:lnSpc>
                          <a:spcPts val="2000"/>
                        </a:lnSpc>
                        <a:spcBef>
                          <a:spcPts val="120"/>
                        </a:spcBef>
                        <a:spcAft>
                          <a:spcPts val="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◎就業・生活支援実務担当者会議</a:t>
                      </a:r>
                    </a:p>
                    <a:p>
                      <a:pPr marL="114300" indent="-114300" algn="ctr" eaLnBrk="0" latinLnBrk="0" hangingPunct="0">
                        <a:lnSpc>
                          <a:spcPts val="2000"/>
                        </a:lnSpc>
                        <a:spcBef>
                          <a:spcPts val="240"/>
                        </a:spcBef>
                        <a:spcAft>
                          <a:spcPts val="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・就労支援の推進のための協議</a:t>
                      </a:r>
                    </a:p>
                    <a:p>
                      <a:pPr marL="114300" indent="-114300" algn="ctr" eaLnBrk="0" latinLnBrk="0" hangingPunct="0">
                        <a:lnSpc>
                          <a:spcPts val="2000"/>
                        </a:lnSpc>
                        <a:spcAft>
                          <a:spcPts val="360"/>
                        </a:spcAft>
                      </a:pPr>
                      <a:r>
                        <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・就労のきっかけづくりに関する協働事業の</a:t>
                      </a:r>
                      <a:r>
                        <a:rPr 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実施</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4300" indent="-114300" algn="ctr" eaLnBrk="0" latinLnBrk="0" hangingPunct="0">
                        <a:lnSpc>
                          <a:spcPts val="2000"/>
                        </a:lnSpc>
                        <a:spcAft>
                          <a:spcPts val="360"/>
                        </a:spcAft>
                      </a:pPr>
                      <a:r>
                        <a:rPr lang="ja-JP" altLang="en-US"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回</a:t>
                      </a:r>
                      <a:endParaRPr lang="ja-JP" sz="14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2790" marR="2279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サブワーキング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7000" marR="0" lvl="0" indent="-127000" algn="ctr" defTabSz="914400" rtl="0" eaLnBrk="0" fontAlgn="auto" latinLnBrk="0" hangingPunct="0">
                        <a:lnSpc>
                          <a:spcPts val="2000"/>
                        </a:lnSpc>
                        <a:spcBef>
                          <a:spcPts val="12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◎精神障害者就労サポーター連絡会</a:t>
                      </a:r>
                    </a:p>
                    <a:p>
                      <a:pPr marL="114300" marR="0" lvl="0" indent="-114300" algn="ctr" defTabSz="914400" rtl="0" eaLnBrk="0" fontAlgn="auto" latinLnBrk="0" hangingPunct="0">
                        <a:lnSpc>
                          <a:spcPts val="2000"/>
                        </a:lnSpc>
                        <a:spcBef>
                          <a:spcPts val="24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・支援のレベルアップのための情報交換や学習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4300" marR="0" lvl="0" indent="-114300" algn="ctr" defTabSz="914400" rtl="0" eaLnBrk="0" fontAlgn="auto" latinLnBrk="0" hangingPunct="0">
                        <a:lnSpc>
                          <a:spcPts val="2000"/>
                        </a:lnSpc>
                        <a:spcBef>
                          <a:spcPts val="24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2" name="AutoShape 167"/>
          <p:cNvSpPr>
            <a:spLocks noChangeArrowheads="1"/>
          </p:cNvSpPr>
          <p:nvPr/>
        </p:nvSpPr>
        <p:spPr bwMode="auto">
          <a:xfrm>
            <a:off x="4284340" y="2204864"/>
            <a:ext cx="647700" cy="252412"/>
          </a:xfrm>
          <a:prstGeom prst="upDownArrow">
            <a:avLst>
              <a:gd name="adj1" fmla="val 41176"/>
              <a:gd name="adj2" fmla="val 24120"/>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74295" tIns="8890" rIns="74295" bIns="8890" anchor="t" anchorCtr="0" upright="1">
            <a:noAutofit/>
          </a:bodyPr>
          <a:lstStyle/>
          <a:p>
            <a:endParaRPr lang="ja-JP" altLang="en-US"/>
          </a:p>
        </p:txBody>
      </p:sp>
      <p:sp>
        <p:nvSpPr>
          <p:cNvPr id="15" name="Shape 117"/>
          <p:cNvSpPr txBox="1">
            <a:spLocks/>
          </p:cNvSpPr>
          <p:nvPr/>
        </p:nvSpPr>
        <p:spPr>
          <a:xfrm>
            <a:off x="251521" y="296416"/>
            <a:ext cx="5760640" cy="540296"/>
          </a:xfrm>
          <a:prstGeom prst="rect">
            <a:avLst/>
          </a:prstGeom>
          <a:solidFill>
            <a:schemeClr val="bg1">
              <a:lumMod val="85000"/>
            </a:schemeClr>
          </a:solidFill>
          <a:ln w="12700">
            <a:miter lim="400000"/>
          </a:ln>
          <a:extLst>
            <a:ext uri="{C572A759-6A51-4108-AA02-DFA0A04FC94B}">
              <ma14:wrappingTextBoxFlag xmlns:ma14="http://schemas.microsoft.com/office/mac/drawingml/2011/main" xmlns=""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algn="l" hangingPunct="1">
              <a:defRPr sz="1800"/>
            </a:pPr>
            <a:r>
              <a:rPr lang="ja-JP" altLang="en-US" sz="2000" u="sng" dirty="0" smtClean="0">
                <a:latin typeface="Meiryo UI" panose="020B0604030504040204" pitchFamily="50" charset="-128"/>
                <a:ea typeface="Meiryo UI" panose="020B0604030504040204" pitchFamily="50" charset="-128"/>
                <a:cs typeface="Meiryo UI" panose="020B0604030504040204" pitchFamily="50" charset="-128"/>
              </a:rPr>
              <a:t>寝屋川市の就労支援部会とワーキング会議の関係図</a:t>
            </a:r>
            <a:endParaRPr lang="en-US" altLang="ja-JP" sz="2000"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吹き出し 15"/>
          <p:cNvSpPr/>
          <p:nvPr/>
        </p:nvSpPr>
        <p:spPr>
          <a:xfrm>
            <a:off x="251521" y="5373216"/>
            <a:ext cx="8496943" cy="1152128"/>
          </a:xfrm>
          <a:prstGeom prst="wedgeRoundRectCallout">
            <a:avLst>
              <a:gd name="adj1" fmla="val -9244"/>
              <a:gd name="adj2" fmla="val -9012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寝屋川市には就労支援部会の他にも、「</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a:t>
            </a:r>
            <a:r>
              <a:rPr lang="zh-CN"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障害者</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障害児部会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zh-CN"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活動支援</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zh-CN"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生活支援</a:t>
            </a:r>
            <a:r>
              <a:rPr lang="zh-CN"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」があり、それぞれにワーキング会議やサブワーキング会議がある。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97426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図 5" descr="http://yajidesign.com/i/0096/tn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800100"/>
            <a:ext cx="8351465" cy="59150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9987" y="2204864"/>
            <a:ext cx="1838325" cy="2276475"/>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9"/>
          <p:cNvSpPr>
            <a:spLocks noChangeArrowheads="1"/>
          </p:cNvSpPr>
          <p:nvPr/>
        </p:nvSpPr>
        <p:spPr bwMode="auto">
          <a:xfrm>
            <a:off x="3556979" y="1028700"/>
            <a:ext cx="2609850" cy="1085850"/>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職場、仕事のこと</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〇〇株式会社</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〇〇さん　</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07</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２</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ja-JP" altLang="en-US"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AutoShape 3"/>
          <p:cNvSpPr>
            <a:spLocks noChangeArrowheads="1"/>
          </p:cNvSpPr>
          <p:nvPr/>
        </p:nvSpPr>
        <p:spPr bwMode="auto">
          <a:xfrm>
            <a:off x="155228" y="4907756"/>
            <a:ext cx="2895600" cy="1584176"/>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9700" algn="l" defTabSz="914400" rtl="0" eaLnBrk="1" fontAlgn="base" latinLnBrk="0" hangingPunct="1">
              <a:lnSpc>
                <a:spcPct val="100000"/>
              </a:lnSpc>
              <a:spcBef>
                <a:spcPct val="0"/>
              </a:spcBef>
              <a:spcAft>
                <a:spcPct val="0"/>
              </a:spcAft>
              <a:buClrTx/>
              <a:buSzTx/>
              <a:buFontTx/>
              <a:buNone/>
              <a:tabLst/>
            </a:pPr>
            <a:r>
              <a:rPr kumimoji="1" lang="ja-JP" altLang="ja-JP" sz="12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仕事の相談</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lang="ja-JP" altLang="en-US" sz="1100" dirty="0" smtClean="0">
                <a:latin typeface="HG丸ｺﾞｼｯｸM-PRO" pitchFamily="50" charset="-128"/>
                <a:ea typeface="HG丸ｺﾞｼｯｸM-PRO" pitchFamily="50" charset="-128"/>
                <a:cs typeface="Times New Roman" pitchFamily="18" charset="0"/>
              </a:rPr>
              <a:t>（事業所）</a:t>
            </a: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lang="ja-JP" altLang="en-US" sz="1100" dirty="0" smtClean="0">
                <a:latin typeface="HG丸ｺﾞｼｯｸM-PRO" pitchFamily="50" charset="-128"/>
                <a:ea typeface="HG丸ｺﾞｼｯｸM-PRO" pitchFamily="50" charset="-128"/>
                <a:cs typeface="Times New Roman" pitchFamily="18" charset="0"/>
              </a:rPr>
              <a:t>▼▼</a:t>
            </a: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さん</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090-</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・（ジョブコーチ）　</a:t>
            </a:r>
            <a:r>
              <a:rPr lang="ja-JP" altLang="en-US" sz="1100" dirty="0" smtClean="0">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さん</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090-</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・（ハローワーク）　●●さん</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072―</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〇〇〇－〇〇〇〇</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AutoShape 7"/>
          <p:cNvSpPr>
            <a:spLocks noChangeArrowheads="1"/>
          </p:cNvSpPr>
          <p:nvPr/>
        </p:nvSpPr>
        <p:spPr bwMode="auto">
          <a:xfrm>
            <a:off x="6029325" y="5164981"/>
            <a:ext cx="2813050" cy="1368152"/>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健康のこと</a:t>
            </a:r>
            <a:endPar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dirty="0" smtClean="0">
                <a:latin typeface="HG丸ｺﾞｼｯｸM-PRO" pitchFamily="50" charset="-128"/>
                <a:ea typeface="HG丸ｺﾞｼｯｸM-PRO" pitchFamily="50" charset="-128"/>
                <a:cs typeface="Times New Roman" pitchFamily="18" charset="0"/>
              </a:rPr>
              <a:t>◎◎</a:t>
            </a: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クリニック　</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さん</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090-</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生活のこと</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支援センター</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さん</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090-</a:t>
            </a:r>
            <a:r>
              <a:rPr kumimoji="1" lang="ja-JP" altLang="en-US" sz="11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〇〇〇－〇〇〇〇</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AutoShape 8"/>
          <p:cNvSpPr>
            <a:spLocks noChangeArrowheads="1"/>
          </p:cNvSpPr>
          <p:nvPr/>
        </p:nvSpPr>
        <p:spPr bwMode="auto">
          <a:xfrm>
            <a:off x="3482367" y="4221088"/>
            <a:ext cx="2609850" cy="950913"/>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lvl1pPr indent="466725"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466725"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ja-JP" altLang="ja-JP"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　〇〇さん</a:t>
            </a:r>
            <a:endParaRPr lang="en-US" altLang="ja-JP" sz="800" dirty="0">
              <a:cs typeface="Times New Roman" pitchFamily="18" charset="0"/>
            </a:endParaRPr>
          </a:p>
          <a:p>
            <a:pPr marL="0" marR="0" lvl="0" indent="466725"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466725"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①</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080-</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ja-JP" altLang="en-US"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466725"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② </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0</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７</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2-</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a:t>
            </a:r>
            <a:r>
              <a:rPr kumimoji="1" lang="en-US" altLang="ja-JP"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〇〇〇〇</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10"/>
          <p:cNvSpPr>
            <a:spLocks noChangeArrowheads="1"/>
          </p:cNvSpPr>
          <p:nvPr/>
        </p:nvSpPr>
        <p:spPr bwMode="auto">
          <a:xfrm>
            <a:off x="152400" y="152400"/>
            <a:ext cx="8810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4"/>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1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r>
            <a:br>
              <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Shape 117"/>
          <p:cNvSpPr txBox="1">
            <a:spLocks/>
          </p:cNvSpPr>
          <p:nvPr/>
        </p:nvSpPr>
        <p:spPr>
          <a:xfrm>
            <a:off x="152400" y="152400"/>
            <a:ext cx="8092007" cy="8763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a:lstStyle>
          <a:p>
            <a:pPr algn="l" hangingPunct="1">
              <a:defRPr sz="1800"/>
            </a:pPr>
            <a:r>
              <a:rPr lang="ja-JP" altLang="en-US" sz="1800" dirty="0" smtClean="0"/>
              <a:t>アフターフォローの取り組み</a:t>
            </a:r>
          </a:p>
          <a:p>
            <a:pPr algn="l" hangingPunct="1">
              <a:defRPr sz="2800" u="sng"/>
            </a:pPr>
            <a:r>
              <a:rPr lang="ja-JP" altLang="en-US" sz="2800" u="sng" dirty="0" smtClean="0"/>
              <a:t>サポーター連絡カード</a:t>
            </a:r>
            <a:endParaRPr lang="ja-JP" altLang="en-US" sz="2800" u="sng" dirty="0"/>
          </a:p>
        </p:txBody>
      </p:sp>
    </p:spTree>
    <p:extLst>
      <p:ext uri="{BB962C8B-B14F-4D97-AF65-F5344CB8AC3E}">
        <p14:creationId xmlns:p14="http://schemas.microsoft.com/office/powerpoint/2010/main" val="3906617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idx="4294967295"/>
          </p:nvPr>
        </p:nvSpPr>
        <p:spPr>
          <a:xfrm>
            <a:off x="457200" y="413792"/>
            <a:ext cx="8229600" cy="1143000"/>
          </a:xfrm>
          <a:prstGeom prst="rect">
            <a:avLst/>
          </a:prstGeom>
        </p:spPr>
        <p:txBody>
          <a:bodyPr/>
          <a:lstStyle/>
          <a:p>
            <a:pPr algn="l">
              <a:defRPr sz="1800"/>
            </a:pPr>
            <a:r>
              <a:rPr dirty="0" err="1"/>
              <a:t>アフターフォローの取り組み</a:t>
            </a:r>
            <a:endParaRPr dirty="0"/>
          </a:p>
          <a:p>
            <a:pPr algn="l">
              <a:defRPr sz="2800" u="sng"/>
            </a:pPr>
            <a:r>
              <a:rPr dirty="0" err="1"/>
              <a:t>サポーター連絡カード</a:t>
            </a:r>
            <a:endParaRPr dirty="0"/>
          </a:p>
        </p:txBody>
      </p:sp>
      <p:sp>
        <p:nvSpPr>
          <p:cNvPr id="1124" name="AutoShape 123"/>
          <p:cNvSpPr>
            <a:spLocks noChangeArrowheads="1"/>
          </p:cNvSpPr>
          <p:nvPr/>
        </p:nvSpPr>
        <p:spPr bwMode="auto">
          <a:xfrm>
            <a:off x="1222374" y="2029222"/>
            <a:ext cx="6594475" cy="1190625"/>
          </a:xfrm>
          <a:prstGeom prst="roundRect">
            <a:avLst>
              <a:gd name="adj" fmla="val 16667"/>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125" name="AutoShape 110"/>
          <p:cNvSpPr>
            <a:spLocks noChangeArrowheads="1"/>
          </p:cNvSpPr>
          <p:nvPr/>
        </p:nvSpPr>
        <p:spPr bwMode="auto">
          <a:xfrm>
            <a:off x="342900" y="4005064"/>
            <a:ext cx="3600450" cy="1438275"/>
          </a:xfrm>
          <a:prstGeom prst="roundRect">
            <a:avLst>
              <a:gd name="adj" fmla="val 16667"/>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126" name="AutoShape 111"/>
          <p:cNvSpPr>
            <a:spLocks noChangeArrowheads="1"/>
          </p:cNvSpPr>
          <p:nvPr/>
        </p:nvSpPr>
        <p:spPr bwMode="auto">
          <a:xfrm>
            <a:off x="4506414" y="3933625"/>
            <a:ext cx="4386066" cy="1581150"/>
          </a:xfrm>
          <a:prstGeom prst="roundRect">
            <a:avLst>
              <a:gd name="adj" fmla="val 16667"/>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128" name="Text Box 122"/>
          <p:cNvSpPr txBox="1">
            <a:spLocks noChangeArrowheads="1"/>
          </p:cNvSpPr>
          <p:nvPr/>
        </p:nvSpPr>
        <p:spPr bwMode="auto">
          <a:xfrm>
            <a:off x="1634627" y="2467765"/>
            <a:ext cx="5743575" cy="695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・温厚な性格で人との協同を大切にします。</a:t>
            </a:r>
            <a:endParaRPr kumimoji="1" lang="ja-JP" altLang="ja-JP" sz="1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・新しい作業に慣れるまで時間がかかります。</a:t>
            </a:r>
            <a:endParaRPr kumimoji="1" lang="ja-JP" altLang="ja-JP" sz="1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・同時に複数の指示を受けると混乱しやすいです。</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137" name="図 3" descr="http://1.bp.blogspot.com/-cgLKg1aQeJw/VbnQqiO2q7I/AAAAAAAAwEM/Qr-mFCjHpEE/s800/cork_board_paper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1436463"/>
            <a:ext cx="2616201" cy="8001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http://1.bp.blogspot.com/-cgLKg1aQeJw/VbnQqiO2q7I/AAAAAAAAwEM/Qr-mFCjHpEE/s800/cork_board_paper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4537" y="3365300"/>
            <a:ext cx="22066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http://1.bp.blogspot.com/-cgLKg1aQeJw/VbnQqiO2q7I/AAAAAAAAwEM/Qr-mFCjHpEE/s800/cork_board_paper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475" y="3560563"/>
            <a:ext cx="2105025" cy="638175"/>
          </a:xfrm>
          <a:prstGeom prst="rect">
            <a:avLst/>
          </a:prstGeom>
          <a:noFill/>
          <a:extLst>
            <a:ext uri="{909E8E84-426E-40DD-AFC4-6F175D3DCCD1}">
              <a14:hiddenFill xmlns:a14="http://schemas.microsoft.com/office/drawing/2010/main">
                <a:solidFill>
                  <a:srgbClr val="FFFFFF"/>
                </a:solidFill>
              </a14:hiddenFill>
            </a:ext>
          </a:extLst>
        </p:spPr>
      </p:pic>
      <p:pic>
        <p:nvPicPr>
          <p:cNvPr id="1144" name="図 2" descr="http://2.bp.blogspot.com/-R2JBGJI7pDE/UOFKIQ9qwmI/AAAAAAAAKEQ/hg2dXiYebqk/s1600/bunbougu_mem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54950" y="3347838"/>
            <a:ext cx="831850" cy="923925"/>
          </a:xfrm>
          <a:prstGeom prst="rect">
            <a:avLst/>
          </a:prstGeom>
          <a:noFill/>
          <a:extLst>
            <a:ext uri="{909E8E84-426E-40DD-AFC4-6F175D3DCCD1}">
              <a14:hiddenFill xmlns:a14="http://schemas.microsoft.com/office/drawing/2010/main">
                <a:solidFill>
                  <a:srgbClr val="FFFFFF"/>
                </a:solidFill>
              </a14:hiddenFill>
            </a:ext>
          </a:extLst>
        </p:spPr>
      </p:pic>
      <p:sp>
        <p:nvSpPr>
          <p:cNvPr id="1129" name="Text Box 119"/>
          <p:cNvSpPr txBox="1">
            <a:spLocks noChangeArrowheads="1"/>
          </p:cNvSpPr>
          <p:nvPr/>
        </p:nvSpPr>
        <p:spPr bwMode="auto">
          <a:xfrm>
            <a:off x="342900" y="4290813"/>
            <a:ext cx="348615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・メモを取って覚えます。</a:t>
            </a:r>
            <a:endParaRPr kumimoji="1" lang="ja-JP" altLang="ja-JP" sz="14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・目標を決めてスピードアップしていけ</a:t>
            </a: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　</a:t>
            </a: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lang="ja-JP" altLang="en-US" sz="1400" dirty="0">
                <a:latin typeface="ＭＳ ゴシック" pitchFamily="49" charset="-128"/>
                <a:ea typeface="ＭＳ ゴシック" pitchFamily="49" charset="-128"/>
                <a:cs typeface="Times New Roman" pitchFamily="18" charset="0"/>
              </a:rPr>
              <a:t>　</a:t>
            </a:r>
            <a:r>
              <a:rPr kumimoji="1" lang="ja-JP" altLang="ja-JP" sz="1400" b="0" i="0" u="none" strike="noStrike" cap="none" normalizeH="0" baseline="0" dirty="0" err="1" smtClean="0">
                <a:ln>
                  <a:noFill/>
                </a:ln>
                <a:solidFill>
                  <a:schemeClr val="tx1"/>
                </a:solidFill>
                <a:effectLst/>
                <a:latin typeface="ＭＳ ゴシック" pitchFamily="49" charset="-128"/>
                <a:ea typeface="ＭＳ ゴシック" pitchFamily="49" charset="-128"/>
                <a:cs typeface="Times New Roman" pitchFamily="18" charset="0"/>
              </a:rPr>
              <a:t>るように</a:t>
            </a: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こころがけます。</a:t>
            </a:r>
            <a:endParaRPr kumimoji="1" lang="ja-JP" altLang="ja-JP" sz="14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0" name="Text Box 118"/>
          <p:cNvSpPr txBox="1">
            <a:spLocks noChangeArrowheads="1"/>
          </p:cNvSpPr>
          <p:nvPr/>
        </p:nvSpPr>
        <p:spPr bwMode="auto">
          <a:xfrm>
            <a:off x="4564062" y="4143175"/>
            <a:ext cx="4122739"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・メモを取る時間をください。</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・手順の内容が正しいか確認をお願いします。</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・仕事に慣れるまで、少々、時間のユウヨを</a:t>
            </a:r>
            <a:r>
              <a:rPr kumimoji="1" lang="ja-JP" altLang="ja-JP" sz="1400" b="0" i="0" u="none" strike="noStrike" cap="none" normalizeH="0" baseline="0" dirty="0" err="1" smtClean="0">
                <a:ln>
                  <a:noFill/>
                </a:ln>
                <a:solidFill>
                  <a:schemeClr val="tx1"/>
                </a:solidFill>
                <a:effectLst/>
                <a:latin typeface="ＭＳ ゴシック" pitchFamily="49" charset="-128"/>
                <a:ea typeface="ＭＳ ゴシック" pitchFamily="49" charset="-128"/>
                <a:cs typeface="Times New Roman" pitchFamily="18" charset="0"/>
              </a:rPr>
              <a:t>く</a:t>
            </a:r>
            <a:endPar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dirty="0">
                <a:solidFill>
                  <a:schemeClr val="tx1"/>
                </a:solidFill>
                <a:latin typeface="ＭＳ ゴシック" pitchFamily="49" charset="-128"/>
                <a:ea typeface="ＭＳ ゴシック" pitchFamily="49" charset="-128"/>
                <a:cs typeface="Times New Roman" pitchFamily="18" charset="0"/>
              </a:rPr>
              <a:t>　</a:t>
            </a: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ださい。</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・効率よくできる方法があれば教えてください。</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3" name="Text Box 126"/>
          <p:cNvSpPr txBox="1">
            <a:spLocks noChangeArrowheads="1"/>
          </p:cNvSpPr>
          <p:nvPr/>
        </p:nvSpPr>
        <p:spPr bwMode="auto">
          <a:xfrm>
            <a:off x="342900" y="1833958"/>
            <a:ext cx="15811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〇〇さんの人柄</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4" name="Text Box 117"/>
          <p:cNvSpPr txBox="1">
            <a:spLocks noChangeArrowheads="1"/>
          </p:cNvSpPr>
          <p:nvPr/>
        </p:nvSpPr>
        <p:spPr bwMode="auto">
          <a:xfrm>
            <a:off x="250825" y="3809801"/>
            <a:ext cx="22510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〇〇さんが頑張ること</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5" name="Text Box 116"/>
          <p:cNvSpPr txBox="1">
            <a:spLocks noChangeArrowheads="1"/>
          </p:cNvSpPr>
          <p:nvPr/>
        </p:nvSpPr>
        <p:spPr bwMode="auto">
          <a:xfrm>
            <a:off x="4867274" y="3614539"/>
            <a:ext cx="15811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お願いしたいこと</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8" name="Text Box 115"/>
          <p:cNvSpPr txBox="1">
            <a:spLocks noChangeArrowheads="1"/>
          </p:cNvSpPr>
          <p:nvPr/>
        </p:nvSpPr>
        <p:spPr bwMode="auto">
          <a:xfrm>
            <a:off x="3943350" y="5702771"/>
            <a:ext cx="88423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☆目標☆</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39" name="Text Box 114"/>
          <p:cNvSpPr txBox="1">
            <a:spLocks noChangeArrowheads="1"/>
          </p:cNvSpPr>
          <p:nvPr/>
        </p:nvSpPr>
        <p:spPr bwMode="auto">
          <a:xfrm>
            <a:off x="2349500" y="6093296"/>
            <a:ext cx="4429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800" b="0" i="0" u="sng" strike="noStrike" cap="none" normalizeH="0" baseline="0" dirty="0" smtClean="0">
                <a:ln>
                  <a:noFill/>
                </a:ln>
                <a:solidFill>
                  <a:schemeClr val="tx1"/>
                </a:solidFill>
                <a:effectLst/>
                <a:latin typeface="HG創英角ｺﾞｼｯｸUB" pitchFamily="49" charset="-128"/>
                <a:ea typeface="HG創英角ｺﾞｼｯｸUB" pitchFamily="49" charset="-128"/>
                <a:cs typeface="Times New Roman" pitchFamily="18" charset="0"/>
              </a:rPr>
              <a:t>「仕事に慣れて、長く働きます」</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145" name="Picture 121" descr="http://busybugs.co/wp-content/uploads/2013/03/shamrock-ima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3477" y="1752995"/>
            <a:ext cx="952500" cy="942975"/>
          </a:xfrm>
          <a:prstGeom prst="rect">
            <a:avLst/>
          </a:prstGeom>
          <a:noFill/>
          <a:extLst>
            <a:ext uri="{909E8E84-426E-40DD-AFC4-6F175D3DCCD1}">
              <a14:hiddenFill xmlns:a14="http://schemas.microsoft.com/office/drawing/2010/main">
                <a:solidFill>
                  <a:srgbClr val="FFFFFF"/>
                </a:solidFill>
              </a14:hiddenFill>
            </a:ext>
          </a:extLst>
        </p:spPr>
      </p:pic>
      <p:sp>
        <p:nvSpPr>
          <p:cNvPr id="1140" name="Rectangle 127"/>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41" name="Rectangle 12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2" name="Rectangle 12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r>
            <a:br>
              <a:rPr kumimoji="1" lang="ja-JP" altLang="ja-JP" sz="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b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3" name="Rectangle 13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6" name="Rectangle 131"/>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7" name="Rectangle 13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9" name="Rectangle 13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50" name="Rectangle 14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Text Box 1"/>
          <p:cNvSpPr txBox="1">
            <a:spLocks noChangeArrowheads="1"/>
          </p:cNvSpPr>
          <p:nvPr/>
        </p:nvSpPr>
        <p:spPr bwMode="auto">
          <a:xfrm>
            <a:off x="250825" y="152400"/>
            <a:ext cx="5041255" cy="312965"/>
          </a:xfrm>
          <a:prstGeom prst="rect">
            <a:avLst/>
          </a:prstGeom>
          <a:solidFill>
            <a:srgbClr val="FFFFFF"/>
          </a:solidFill>
          <a:ln w="9525">
            <a:solidFill>
              <a:srgbClr val="000000"/>
            </a:solidFill>
            <a:miter lim="800000"/>
            <a:headEnd/>
            <a:tailEnd/>
          </a:ln>
        </p:spPr>
        <p:txBody>
          <a:bodyPr wrap="square" lIns="74295" tIns="8890" rIns="74295" bIns="889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ja-JP" altLang="en-US"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寝屋川市精神</a:t>
            </a:r>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障害者就労サポーター連絡会作成</a:t>
            </a:r>
            <a:r>
              <a:rPr lang="ja-JP" altLang="en-US"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サポーター連絡カード</a:t>
            </a:r>
            <a:r>
              <a:rPr lang="ja-JP" altLang="en-US"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853282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25405125"/>
              </p:ext>
            </p:extLst>
          </p:nvPr>
        </p:nvGraphicFramePr>
        <p:xfrm>
          <a:off x="251520" y="1196752"/>
          <a:ext cx="8640960" cy="152400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xmlns="" val="20000"/>
                    </a:ext>
                  </a:extLst>
                </a:gridCol>
                <a:gridCol w="7128792">
                  <a:extLst>
                    <a:ext uri="{9D8B030D-6E8A-4147-A177-3AD203B41FA5}">
                      <a16:colId xmlns:a16="http://schemas.microsoft.com/office/drawing/2014/main" xmlns="" val="20001"/>
                    </a:ext>
                  </a:extLst>
                </a:gridCol>
              </a:tblGrid>
              <a:tr h="333121">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56838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部会の目的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障がいのある方のより良い就労環境にむけて、その現状と地域課題を把握しながら、教育・福祉・就労の連携およびつなぎ目のない支援の実現を目的とする。</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56838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貝塚市、公共職業安定所、支援学校、相談支援事業所、就業・生活支援センター</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連絡会会員（</a:t>
                      </a:r>
                      <a:r>
                        <a:rPr kumimoji="1" lang="zh-TW"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就労移行支援事業所、就労継続支援事業所</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
        <p:nvSpPr>
          <p:cNvPr id="5" name="正方形/長方形 4"/>
          <p:cNvSpPr/>
          <p:nvPr/>
        </p:nvSpPr>
        <p:spPr>
          <a:xfrm>
            <a:off x="251520" y="260648"/>
            <a:ext cx="8640960" cy="4320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市町村の就労支援部会における先進的な取り組み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07504" y="836712"/>
            <a:ext cx="14401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貝塚市</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51520" y="3175961"/>
            <a:ext cx="8640960" cy="352839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貝塚市の就労支援部会は相談支援事業所がリーダーとなり、年に３回</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の就労支援」を目的に会議を開催している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。貝</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塚市就労支援部会では、管内の就労系サービス事業所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の詳細な情報</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をまとめた「資源マップ」を作成し、相談支援</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事業所など</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で共有している。</a:t>
            </a: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○「資源マップ」には事業所の所在地や</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種別だけでなく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、１日の訓練内容や年間スケジュールと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いった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利用者が欲する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掲載している。また、対応可能な医療的ケアや精神保健福祉士や看護師などの専門職の配置状況といった情報も掲載することで、窓口に就労系</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サービスの利用を希望する方が来られた時に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、その希望者の状況にマッチした事業所を紹介できるとともに、より詳細な説明をすることで具体的な利用イメージを持ってもらうことができるようにしている。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には、就労支援部会として管内の特例子会社への見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学会を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実施。構成員が実際の企業の現場を知るとともに、お互いの状況を共有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ことで、サービス利用開始から一般就労までの流れをすべての担当が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共有できる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ようにした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○今後は「資源マップ」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に賃金額（工賃額）など、利用者からニーズの高い情報を掲載する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検討を進め、改訂版を作成するとともに、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その新たな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について検討を重ねていく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2780928"/>
            <a:ext cx="216024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先進的な取り組み</a:t>
            </a:r>
            <a:r>
              <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24523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TotalTime>
  <Words>1236</Words>
  <Application>Microsoft Office PowerPoint</Application>
  <PresentationFormat>画面に合わせる (4:3)</PresentationFormat>
  <Paragraphs>100</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アフターフォローの取り組み サポーター連絡カード</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41</cp:revision>
  <cp:lastPrinted>2018-02-23T01:22:04Z</cp:lastPrinted>
  <dcterms:created xsi:type="dcterms:W3CDTF">2018-02-07T01:18:12Z</dcterms:created>
  <dcterms:modified xsi:type="dcterms:W3CDTF">2018-02-23T02:04:36Z</dcterms:modified>
</cp:coreProperties>
</file>